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3.xml" ContentType="application/vnd.openxmlformats-officedocument.drawingml.chart+xml"/>
  <Override PartName="/ppt/tags/tag56.xml" ContentType="application/vnd.openxmlformats-officedocument.presentationml.tags+xml"/>
  <Override PartName="/ppt/charts/chart4.xml" ContentType="application/vnd.openxmlformats-officedocument.drawingml.chart+xml"/>
  <Override PartName="/ppt/tags/tag57.xml" ContentType="application/vnd.openxmlformats-officedocument.presentationml.tags+xml"/>
  <Override PartName="/ppt/charts/chart5.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10.xml" ContentType="application/vnd.openxmlformats-officedocument.drawingml.chart+xml"/>
  <Override PartName="/ppt/drawings/drawing1.xml" ContentType="application/vnd.openxmlformats-officedocument.drawingml.chartshape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17"/>
  </p:notesMasterIdLst>
  <p:handoutMasterIdLst>
    <p:handoutMasterId r:id="rId118"/>
  </p:handoutMasterIdLst>
  <p:sldIdLst>
    <p:sldId id="295" r:id="rId3"/>
    <p:sldId id="269" r:id="rId4"/>
    <p:sldId id="293" r:id="rId5"/>
    <p:sldId id="807" r:id="rId6"/>
    <p:sldId id="808" r:id="rId7"/>
    <p:sldId id="809" r:id="rId8"/>
    <p:sldId id="903" r:id="rId9"/>
    <p:sldId id="827" r:id="rId10"/>
    <p:sldId id="828" r:id="rId11"/>
    <p:sldId id="829" r:id="rId12"/>
    <p:sldId id="830" r:id="rId13"/>
    <p:sldId id="831" r:id="rId14"/>
    <p:sldId id="861" r:id="rId15"/>
    <p:sldId id="862" r:id="rId16"/>
    <p:sldId id="863" r:id="rId17"/>
    <p:sldId id="864" r:id="rId18"/>
    <p:sldId id="865" r:id="rId19"/>
    <p:sldId id="866" r:id="rId20"/>
    <p:sldId id="867" r:id="rId21"/>
    <p:sldId id="868" r:id="rId22"/>
    <p:sldId id="869" r:id="rId23"/>
    <p:sldId id="870" r:id="rId24"/>
    <p:sldId id="906" r:id="rId25"/>
    <p:sldId id="874" r:id="rId26"/>
    <p:sldId id="875" r:id="rId27"/>
    <p:sldId id="876" r:id="rId28"/>
    <p:sldId id="877" r:id="rId29"/>
    <p:sldId id="907" r:id="rId30"/>
    <p:sldId id="818" r:id="rId31"/>
    <p:sldId id="819" r:id="rId32"/>
    <p:sldId id="820" r:id="rId33"/>
    <p:sldId id="821" r:id="rId34"/>
    <p:sldId id="822" r:id="rId35"/>
    <p:sldId id="823" r:id="rId36"/>
    <p:sldId id="824" r:id="rId37"/>
    <p:sldId id="825" r:id="rId38"/>
    <p:sldId id="826" r:id="rId39"/>
    <p:sldId id="878" r:id="rId40"/>
    <p:sldId id="879" r:id="rId41"/>
    <p:sldId id="880" r:id="rId42"/>
    <p:sldId id="881" r:id="rId43"/>
    <p:sldId id="882" r:id="rId44"/>
    <p:sldId id="883" r:id="rId45"/>
    <p:sldId id="884" r:id="rId46"/>
    <p:sldId id="885" r:id="rId47"/>
    <p:sldId id="810" r:id="rId48"/>
    <p:sldId id="837" r:id="rId49"/>
    <p:sldId id="838" r:id="rId50"/>
    <p:sldId id="839" r:id="rId51"/>
    <p:sldId id="840" r:id="rId52"/>
    <p:sldId id="841" r:id="rId53"/>
    <p:sldId id="842" r:id="rId54"/>
    <p:sldId id="843" r:id="rId55"/>
    <p:sldId id="844" r:id="rId56"/>
    <p:sldId id="845" r:id="rId57"/>
    <p:sldId id="846" r:id="rId58"/>
    <p:sldId id="847" r:id="rId59"/>
    <p:sldId id="848" r:id="rId60"/>
    <p:sldId id="849" r:id="rId61"/>
    <p:sldId id="850" r:id="rId62"/>
    <p:sldId id="851" r:id="rId63"/>
    <p:sldId id="917" r:id="rId64"/>
    <p:sldId id="919" r:id="rId65"/>
    <p:sldId id="920" r:id="rId66"/>
    <p:sldId id="921" r:id="rId67"/>
    <p:sldId id="918" r:id="rId68"/>
    <p:sldId id="852" r:id="rId69"/>
    <p:sldId id="853" r:id="rId70"/>
    <p:sldId id="854" r:id="rId71"/>
    <p:sldId id="855" r:id="rId72"/>
    <p:sldId id="871" r:id="rId73"/>
    <p:sldId id="872" r:id="rId74"/>
    <p:sldId id="873" r:id="rId75"/>
    <p:sldId id="896" r:id="rId76"/>
    <p:sldId id="897" r:id="rId77"/>
    <p:sldId id="898" r:id="rId78"/>
    <p:sldId id="899" r:id="rId79"/>
    <p:sldId id="922" r:id="rId80"/>
    <p:sldId id="924" r:id="rId81"/>
    <p:sldId id="923" r:id="rId82"/>
    <p:sldId id="908" r:id="rId83"/>
    <p:sldId id="911" r:id="rId84"/>
    <p:sldId id="910" r:id="rId85"/>
    <p:sldId id="912" r:id="rId86"/>
    <p:sldId id="913" r:id="rId87"/>
    <p:sldId id="915" r:id="rId88"/>
    <p:sldId id="916" r:id="rId89"/>
    <p:sldId id="914" r:id="rId90"/>
    <p:sldId id="909" r:id="rId91"/>
    <p:sldId id="813" r:id="rId92"/>
    <p:sldId id="832" r:id="rId93"/>
    <p:sldId id="833" r:id="rId94"/>
    <p:sldId id="834" r:id="rId95"/>
    <p:sldId id="835" r:id="rId96"/>
    <p:sldId id="836" r:id="rId97"/>
    <p:sldId id="856" r:id="rId98"/>
    <p:sldId id="857" r:id="rId99"/>
    <p:sldId id="858" r:id="rId100"/>
    <p:sldId id="859" r:id="rId101"/>
    <p:sldId id="860" r:id="rId102"/>
    <p:sldId id="891" r:id="rId103"/>
    <p:sldId id="892" r:id="rId104"/>
    <p:sldId id="893" r:id="rId105"/>
    <p:sldId id="894" r:id="rId106"/>
    <p:sldId id="895" r:id="rId107"/>
    <p:sldId id="812" r:id="rId108"/>
    <p:sldId id="815" r:id="rId109"/>
    <p:sldId id="816" r:id="rId110"/>
    <p:sldId id="817" r:id="rId111"/>
    <p:sldId id="886" r:id="rId112"/>
    <p:sldId id="887" r:id="rId113"/>
    <p:sldId id="888" r:id="rId114"/>
    <p:sldId id="889" r:id="rId115"/>
    <p:sldId id="890" r:id="rId116"/>
  </p:sldIdLst>
  <p:sldSz cx="9144000" cy="6858000" type="screen4x3"/>
  <p:notesSz cx="6858000" cy="9144000"/>
  <p:custDataLst>
    <p:tags r:id="rId11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4D4D4D"/>
    <a:srgbClr val="000000"/>
    <a:srgbClr val="D52B1E"/>
    <a:srgbClr val="043882"/>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varScale="1">
        <p:scale>
          <a:sx n="124" d="100"/>
          <a:sy n="124" d="100"/>
        </p:scale>
        <p:origin x="-1146" y="-102"/>
      </p:cViewPr>
      <p:guideLst>
        <p:guide orient="horz" pos="4148"/>
        <p:guide orient="horz" pos="102"/>
        <p:guide orient="horz" pos="2160"/>
        <p:guide orient="horz" pos="720"/>
        <p:guide pos="2880"/>
        <p:guide pos="228"/>
        <p:guide pos="5532"/>
      </p:guideLst>
    </p:cSldViewPr>
  </p:slideViewPr>
  <p:notesTextViewPr>
    <p:cViewPr>
      <p:scale>
        <a:sx n="100" d="100"/>
        <a:sy n="100" d="100"/>
      </p:scale>
      <p:origin x="0" y="0"/>
    </p:cViewPr>
  </p:notesTextViewPr>
  <p:sorterViewPr>
    <p:cViewPr>
      <p:scale>
        <a:sx n="100" d="100"/>
        <a:sy n="100" d="100"/>
      </p:scale>
      <p:origin x="0" y="1302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Placebo</c:v>
                </c:pt>
              </c:strCache>
            </c:strRef>
          </c:tx>
          <c:spPr>
            <a:solidFill>
              <a:srgbClr val="B2C0EC"/>
            </a:solidFill>
            <a:ln>
              <a:noFill/>
            </a:ln>
          </c:spPr>
          <c:invertIfNegative val="0"/>
          <c:cat>
            <c:strRef>
              <c:f>Sheet1!$A$2:$A$19</c:f>
              <c:strCache>
                <c:ptCount val="18"/>
                <c:pt idx="0">
                  <c:v>Liver-related investigation*</c:v>
                </c:pt>
                <c:pt idx="1">
                  <c:v>Specific liver-related investigation*</c:v>
                </c:pt>
                <c:pt idx="2">
                  <c:v>Fatigue</c:v>
                </c:pt>
                <c:pt idx="3">
                  <c:v>ALT increased*</c:v>
                </c:pt>
                <c:pt idx="4">
                  <c:v>AST increased</c:v>
                </c:pt>
                <c:pt idx="5">
                  <c:v>Infection</c:v>
                </c:pt>
                <c:pt idx="6">
                  <c:v>Hypertension*</c:v>
                </c:pt>
                <c:pt idx="7">
                  <c:v>Hyperbilirubinemia</c:v>
                </c:pt>
                <c:pt idx="8">
                  <c:v>Hepatic failure</c:v>
                </c:pt>
                <c:pt idx="9">
                  <c:v>Hepatic failure narrow</c:v>
                </c:pt>
                <c:pt idx="10">
                  <c:v>Abdominal pain</c:v>
                </c:pt>
                <c:pt idx="11">
                  <c:v>Diarrhoea*</c:v>
                </c:pt>
                <c:pt idx="12">
                  <c:v>Electrolyte imbalance</c:v>
                </c:pt>
                <c:pt idx="13">
                  <c:v>Cholestasis/jaundice†</c:v>
                </c:pt>
                <c:pt idx="14">
                  <c:v>Renal failure</c:v>
                </c:pt>
                <c:pt idx="15">
                  <c:v>GGT increased</c:v>
                </c:pt>
                <c:pt idx="16">
                  <c:v>Nausea</c:v>
                </c:pt>
                <c:pt idx="17">
                  <c:v>Anaemia</c:v>
                </c:pt>
              </c:strCache>
            </c:strRef>
          </c:cat>
          <c:val>
            <c:numRef>
              <c:f>Sheet1!$B$2:$B$19</c:f>
              <c:numCache>
                <c:formatCode>General</c:formatCode>
                <c:ptCount val="18"/>
                <c:pt idx="0">
                  <c:v>8.4</c:v>
                </c:pt>
                <c:pt idx="1">
                  <c:v>6</c:v>
                </c:pt>
                <c:pt idx="2">
                  <c:v>6</c:v>
                </c:pt>
                <c:pt idx="3">
                  <c:v>1.8</c:v>
                </c:pt>
                <c:pt idx="4">
                  <c:v>3.9</c:v>
                </c:pt>
                <c:pt idx="5">
                  <c:v>3.1</c:v>
                </c:pt>
                <c:pt idx="6">
                  <c:v>0.8</c:v>
                </c:pt>
                <c:pt idx="7">
                  <c:v>3.9</c:v>
                </c:pt>
                <c:pt idx="8">
                  <c:v>2.6</c:v>
                </c:pt>
                <c:pt idx="9">
                  <c:v>2.6</c:v>
                </c:pt>
                <c:pt idx="10">
                  <c:v>1.3</c:v>
                </c:pt>
                <c:pt idx="11">
                  <c:v>0.5</c:v>
                </c:pt>
                <c:pt idx="12">
                  <c:v>3.4</c:v>
                </c:pt>
                <c:pt idx="13">
                  <c:v>1.8</c:v>
                </c:pt>
                <c:pt idx="14">
                  <c:v>0.5</c:v>
                </c:pt>
                <c:pt idx="15">
                  <c:v>0.5</c:v>
                </c:pt>
                <c:pt idx="16">
                  <c:v>1.3</c:v>
                </c:pt>
                <c:pt idx="17">
                  <c:v>3.4</c:v>
                </c:pt>
              </c:numCache>
            </c:numRef>
          </c:val>
          <c:extLst xmlns:c16r2="http://schemas.microsoft.com/office/drawing/2015/06/chart">
            <c:ext xmlns:c16="http://schemas.microsoft.com/office/drawing/2014/chart" uri="{C3380CC4-5D6E-409C-BE32-E72D297353CC}">
              <c16:uniqueId val="{00000000-C92C-4EC4-83A4-83B6277FC439}"/>
            </c:ext>
          </c:extLst>
        </c:ser>
        <c:ser>
          <c:idx val="1"/>
          <c:order val="1"/>
          <c:tx>
            <c:strRef>
              <c:f>Sheet1!$C$1</c:f>
              <c:strCache>
                <c:ptCount val="1"/>
                <c:pt idx="0">
                  <c:v>BIBF 1120</c:v>
                </c:pt>
              </c:strCache>
            </c:strRef>
          </c:tx>
          <c:spPr>
            <a:solidFill>
              <a:srgbClr val="C00000"/>
            </a:solidFill>
            <a:ln>
              <a:noFill/>
            </a:ln>
          </c:spPr>
          <c:invertIfNegative val="0"/>
          <c:cat>
            <c:strRef>
              <c:f>Sheet1!$A$2:$A$19</c:f>
              <c:strCache>
                <c:ptCount val="18"/>
                <c:pt idx="0">
                  <c:v>Liver-related investigation*</c:v>
                </c:pt>
                <c:pt idx="1">
                  <c:v>Specific liver-related investigation*</c:v>
                </c:pt>
                <c:pt idx="2">
                  <c:v>Fatigue</c:v>
                </c:pt>
                <c:pt idx="3">
                  <c:v>ALT increased*</c:v>
                </c:pt>
                <c:pt idx="4">
                  <c:v>AST increased</c:v>
                </c:pt>
                <c:pt idx="5">
                  <c:v>Infection</c:v>
                </c:pt>
                <c:pt idx="6">
                  <c:v>Hypertension*</c:v>
                </c:pt>
                <c:pt idx="7">
                  <c:v>Hyperbilirubinemia</c:v>
                </c:pt>
                <c:pt idx="8">
                  <c:v>Hepatic failure</c:v>
                </c:pt>
                <c:pt idx="9">
                  <c:v>Hepatic failure narrow</c:v>
                </c:pt>
                <c:pt idx="10">
                  <c:v>Abdominal pain</c:v>
                </c:pt>
                <c:pt idx="11">
                  <c:v>Diarrhoea*</c:v>
                </c:pt>
                <c:pt idx="12">
                  <c:v>Electrolyte imbalance</c:v>
                </c:pt>
                <c:pt idx="13">
                  <c:v>Cholestasis/jaundice†</c:v>
                </c:pt>
                <c:pt idx="14">
                  <c:v>Renal failure</c:v>
                </c:pt>
                <c:pt idx="15">
                  <c:v>GGT increased</c:v>
                </c:pt>
                <c:pt idx="16">
                  <c:v>Nausea</c:v>
                </c:pt>
                <c:pt idx="17">
                  <c:v>Anaemia</c:v>
                </c:pt>
              </c:strCache>
            </c:strRef>
          </c:cat>
          <c:val>
            <c:numRef>
              <c:f>Sheet1!$C$2:$C$19</c:f>
              <c:numCache>
                <c:formatCode>General</c:formatCode>
                <c:ptCount val="18"/>
                <c:pt idx="0">
                  <c:v>16.399999999999999</c:v>
                </c:pt>
                <c:pt idx="1">
                  <c:v>13.8</c:v>
                </c:pt>
                <c:pt idx="2">
                  <c:v>8.6</c:v>
                </c:pt>
                <c:pt idx="3">
                  <c:v>8.1</c:v>
                </c:pt>
                <c:pt idx="4">
                  <c:v>7.8</c:v>
                </c:pt>
                <c:pt idx="5">
                  <c:v>6</c:v>
                </c:pt>
                <c:pt idx="6">
                  <c:v>4.7</c:v>
                </c:pt>
                <c:pt idx="7">
                  <c:v>3.1</c:v>
                </c:pt>
                <c:pt idx="8">
                  <c:v>3.1</c:v>
                </c:pt>
                <c:pt idx="9">
                  <c:v>3.1</c:v>
                </c:pt>
                <c:pt idx="10">
                  <c:v>2.9</c:v>
                </c:pt>
                <c:pt idx="11">
                  <c:v>2.6</c:v>
                </c:pt>
                <c:pt idx="12">
                  <c:v>2.6</c:v>
                </c:pt>
                <c:pt idx="13">
                  <c:v>2.2999999999999998</c:v>
                </c:pt>
                <c:pt idx="14">
                  <c:v>2.2999999999999998</c:v>
                </c:pt>
                <c:pt idx="15">
                  <c:v>2.2999999999999998</c:v>
                </c:pt>
                <c:pt idx="16">
                  <c:v>2.1</c:v>
                </c:pt>
                <c:pt idx="17">
                  <c:v>2.1</c:v>
                </c:pt>
              </c:numCache>
            </c:numRef>
          </c:val>
          <c:extLst xmlns:c16r2="http://schemas.microsoft.com/office/drawing/2015/06/chart">
            <c:ext xmlns:c16="http://schemas.microsoft.com/office/drawing/2014/chart" uri="{C3380CC4-5D6E-409C-BE32-E72D297353CC}">
              <c16:uniqueId val="{00000001-C92C-4EC4-83A4-83B6277FC439}"/>
            </c:ext>
          </c:extLst>
        </c:ser>
        <c:dLbls>
          <c:showLegendKey val="0"/>
          <c:showVal val="0"/>
          <c:showCatName val="0"/>
          <c:showSerName val="0"/>
          <c:showPercent val="0"/>
          <c:showBubbleSize val="0"/>
        </c:dLbls>
        <c:gapWidth val="150"/>
        <c:axId val="203651712"/>
        <c:axId val="203653504"/>
      </c:barChart>
      <c:catAx>
        <c:axId val="203651712"/>
        <c:scaling>
          <c:orientation val="minMax"/>
        </c:scaling>
        <c:delete val="0"/>
        <c:axPos val="b"/>
        <c:numFmt formatCode="General" sourceLinked="1"/>
        <c:majorTickMark val="out"/>
        <c:minorTickMark val="none"/>
        <c:tickLblPos val="nextTo"/>
        <c:spPr>
          <a:ln>
            <a:solidFill>
              <a:srgbClr val="4D4D4D"/>
            </a:solidFill>
          </a:ln>
        </c:spPr>
        <c:txPr>
          <a:bodyPr/>
          <a:lstStyle/>
          <a:p>
            <a:pPr>
              <a:defRPr sz="1000">
                <a:solidFill>
                  <a:srgbClr val="4D4D4D"/>
                </a:solidFill>
              </a:defRPr>
            </a:pPr>
            <a:endParaRPr lang="en-US"/>
          </a:p>
        </c:txPr>
        <c:crossAx val="203653504"/>
        <c:crosses val="autoZero"/>
        <c:auto val="1"/>
        <c:lblAlgn val="ctr"/>
        <c:lblOffset val="100"/>
        <c:noMultiLvlLbl val="0"/>
      </c:catAx>
      <c:valAx>
        <c:axId val="203653504"/>
        <c:scaling>
          <c:orientation val="minMax"/>
          <c:max val="25"/>
        </c:scaling>
        <c:delete val="0"/>
        <c:axPos val="l"/>
        <c:title>
          <c:tx>
            <c:rich>
              <a:bodyPr rot="-5400000" vert="horz"/>
              <a:lstStyle/>
              <a:p>
                <a:pPr>
                  <a:defRPr lang="en-GB" sz="1200" noProof="0">
                    <a:solidFill>
                      <a:srgbClr val="4D4D4D"/>
                    </a:solidFill>
                  </a:defRPr>
                </a:pPr>
                <a:r>
                  <a:rPr lang="en-GB" sz="1200" noProof="0" dirty="0" smtClean="0">
                    <a:solidFill>
                      <a:srgbClr val="4D4D4D"/>
                    </a:solidFill>
                  </a:rPr>
                  <a:t>Patients (%)</a:t>
                </a:r>
                <a:endParaRPr lang="en-GB" sz="1200" noProof="0" dirty="0">
                  <a:solidFill>
                    <a:srgbClr val="4D4D4D"/>
                  </a:solidFill>
                </a:endParaRPr>
              </a:p>
            </c:rich>
          </c:tx>
          <c:layout>
            <c:manualLayout>
              <c:xMode val="edge"/>
              <c:yMode val="edge"/>
              <c:x val="4.1224724671335519E-2"/>
              <c:y val="0.19737991914981051"/>
            </c:manualLayout>
          </c:layout>
          <c:overlay val="0"/>
        </c:title>
        <c:numFmt formatCode="General" sourceLinked="1"/>
        <c:majorTickMark val="out"/>
        <c:minorTickMark val="none"/>
        <c:tickLblPos val="nextTo"/>
        <c:spPr>
          <a:ln w="12700">
            <a:solidFill>
              <a:srgbClr val="4D4D4D"/>
            </a:solidFill>
          </a:ln>
        </c:spPr>
        <c:txPr>
          <a:bodyPr/>
          <a:lstStyle/>
          <a:p>
            <a:pPr>
              <a:defRPr sz="1400">
                <a:solidFill>
                  <a:srgbClr val="4D4D4D"/>
                </a:solidFill>
              </a:defRPr>
            </a:pPr>
            <a:endParaRPr lang="en-US"/>
          </a:p>
        </c:txPr>
        <c:crossAx val="203651712"/>
        <c:crosses val="autoZero"/>
        <c:crossBetween val="between"/>
      </c:valAx>
    </c:plotArea>
    <c:plotVisOnly val="1"/>
    <c:dispBlanksAs val="gap"/>
    <c:showDLblsOverMax val="0"/>
  </c:chart>
  <c:txPr>
    <a:bodyPr/>
    <a:lstStyle/>
    <a:p>
      <a:pPr>
        <a:defRPr sz="1400" baseline="0">
          <a:solidFill>
            <a:srgbClr val="000000"/>
          </a:solidFill>
          <a:latin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Sheet1!$A$2:$A$10</c:f>
              <c:strCache>
                <c:ptCount val="9"/>
                <c:pt idx="0">
                  <c:v>WT</c:v>
                </c:pt>
                <c:pt idx="1">
                  <c:v>KRAS exon 2</c:v>
                </c:pt>
                <c:pt idx="2">
                  <c:v>KRAS exon 3</c:v>
                </c:pt>
                <c:pt idx="3">
                  <c:v>KRAS exon 4</c:v>
                </c:pt>
                <c:pt idx="4">
                  <c:v>NRAS mutant</c:v>
                </c:pt>
                <c:pt idx="5">
                  <c:v>NRAS mutant</c:v>
                </c:pt>
                <c:pt idx="6">
                  <c:v>NRAS mutant</c:v>
                </c:pt>
                <c:pt idx="7">
                  <c:v>BRAFV600E</c:v>
                </c:pt>
                <c:pt idx="8">
                  <c:v>BRAF nonV600E</c:v>
                </c:pt>
              </c:strCache>
            </c:strRef>
          </c:cat>
          <c:val>
            <c:numRef>
              <c:f>Sheet1!$B$2:$B$10</c:f>
              <c:numCache>
                <c:formatCode>General</c:formatCode>
                <c:ptCount val="9"/>
                <c:pt idx="0">
                  <c:v>37.799999999999997</c:v>
                </c:pt>
                <c:pt idx="1">
                  <c:v>41.2</c:v>
                </c:pt>
                <c:pt idx="2">
                  <c:v>2.2000000000000002</c:v>
                </c:pt>
                <c:pt idx="3">
                  <c:v>4.2</c:v>
                </c:pt>
                <c:pt idx="4">
                  <c:v>1.6</c:v>
                </c:pt>
                <c:pt idx="5">
                  <c:v>1.6</c:v>
                </c:pt>
                <c:pt idx="6">
                  <c:v>1</c:v>
                </c:pt>
                <c:pt idx="7">
                  <c:v>10.1</c:v>
                </c:pt>
                <c:pt idx="8">
                  <c:v>1.1000000000000001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301299117949"/>
          <c:y val="5.301780214075031E-2"/>
          <c:w val="0.82231024625304805"/>
          <c:h val="0.72547139163950625"/>
        </c:manualLayout>
      </c:layout>
      <c:barChart>
        <c:barDir val="col"/>
        <c:grouping val="stacked"/>
        <c:varyColors val="0"/>
        <c:ser>
          <c:idx val="0"/>
          <c:order val="0"/>
          <c:tx>
            <c:strRef>
              <c:f>Sheet1!$B$1</c:f>
              <c:strCache>
                <c:ptCount val="1"/>
                <c:pt idx="0">
                  <c:v>≥3 CTC</c:v>
                </c:pt>
              </c:strCache>
            </c:strRef>
          </c:tx>
          <c:invertIfNegative val="0"/>
          <c:cat>
            <c:strRef>
              <c:f>Sheet1!$A$2:$A$4</c:f>
              <c:strCache>
                <c:ptCount val="3"/>
                <c:pt idx="0">
                  <c:v>Inclusion</c:v>
                </c:pt>
                <c:pt idx="1">
                  <c:v>4 weeks</c:v>
                </c:pt>
                <c:pt idx="2">
                  <c:v>Liver metastasis surgery</c:v>
                </c:pt>
              </c:strCache>
            </c:strRef>
          </c:cat>
          <c:val>
            <c:numRef>
              <c:f>Sheet1!$B$2:$B$4</c:f>
              <c:numCache>
                <c:formatCode>General</c:formatCode>
                <c:ptCount val="3"/>
                <c:pt idx="0">
                  <c:v>19</c:v>
                </c:pt>
                <c:pt idx="1">
                  <c:v>3</c:v>
                </c:pt>
                <c:pt idx="2">
                  <c:v>0</c:v>
                </c:pt>
              </c:numCache>
            </c:numRef>
          </c:val>
        </c:ser>
        <c:ser>
          <c:idx val="1"/>
          <c:order val="1"/>
          <c:tx>
            <c:strRef>
              <c:f>Sheet1!$C$1</c:f>
              <c:strCache>
                <c:ptCount val="1"/>
                <c:pt idx="0">
                  <c:v>≥1 CTC</c:v>
                </c:pt>
              </c:strCache>
            </c:strRef>
          </c:tx>
          <c:invertIfNegative val="0"/>
          <c:cat>
            <c:strRef>
              <c:f>Sheet1!$A$2:$A$4</c:f>
              <c:strCache>
                <c:ptCount val="3"/>
                <c:pt idx="0">
                  <c:v>Inclusion</c:v>
                </c:pt>
                <c:pt idx="1">
                  <c:v>4 weeks</c:v>
                </c:pt>
                <c:pt idx="2">
                  <c:v>Liver metastasis surgery</c:v>
                </c:pt>
              </c:strCache>
            </c:strRef>
          </c:cat>
          <c:val>
            <c:numRef>
              <c:f>Sheet1!$C$2:$C$4</c:f>
              <c:numCache>
                <c:formatCode>General</c:formatCode>
                <c:ptCount val="3"/>
                <c:pt idx="0">
                  <c:v>42</c:v>
                </c:pt>
                <c:pt idx="1">
                  <c:v>11</c:v>
                </c:pt>
                <c:pt idx="2">
                  <c:v>7</c:v>
                </c:pt>
              </c:numCache>
            </c:numRef>
          </c:val>
        </c:ser>
        <c:dLbls>
          <c:showLegendKey val="0"/>
          <c:showVal val="0"/>
          <c:showCatName val="0"/>
          <c:showSerName val="0"/>
          <c:showPercent val="0"/>
          <c:showBubbleSize val="0"/>
        </c:dLbls>
        <c:gapWidth val="150"/>
        <c:overlap val="100"/>
        <c:axId val="104395520"/>
        <c:axId val="104397056"/>
      </c:barChart>
      <c:catAx>
        <c:axId val="104395520"/>
        <c:scaling>
          <c:orientation val="minMax"/>
        </c:scaling>
        <c:delete val="0"/>
        <c:axPos val="b"/>
        <c:majorTickMark val="out"/>
        <c:minorTickMark val="none"/>
        <c:tickLblPos val="nextTo"/>
        <c:txPr>
          <a:bodyPr/>
          <a:lstStyle/>
          <a:p>
            <a:pPr>
              <a:defRPr sz="1200"/>
            </a:pPr>
            <a:endParaRPr lang="en-US"/>
          </a:p>
        </c:txPr>
        <c:crossAx val="104397056"/>
        <c:crosses val="autoZero"/>
        <c:auto val="1"/>
        <c:lblAlgn val="ctr"/>
        <c:lblOffset val="100"/>
        <c:noMultiLvlLbl val="0"/>
      </c:catAx>
      <c:valAx>
        <c:axId val="104397056"/>
        <c:scaling>
          <c:orientation val="minMax"/>
        </c:scaling>
        <c:delete val="0"/>
        <c:axPos val="l"/>
        <c:majorGridlines>
          <c:spPr>
            <a:ln>
              <a:noFill/>
            </a:ln>
          </c:spPr>
        </c:majorGridlines>
        <c:title>
          <c:tx>
            <c:rich>
              <a:bodyPr rot="-5400000" vert="horz"/>
              <a:lstStyle/>
              <a:p>
                <a:pPr>
                  <a:defRPr sz="1200" b="0"/>
                </a:pPr>
                <a:r>
                  <a:rPr lang="en-GB" sz="1200" b="0" dirty="0" smtClean="0"/>
                  <a:t>Percentage of patients</a:t>
                </a:r>
                <a:endParaRPr lang="en-GB" sz="1200" b="0" dirty="0"/>
              </a:p>
            </c:rich>
          </c:tx>
          <c:layout>
            <c:manualLayout>
              <c:xMode val="edge"/>
              <c:yMode val="edge"/>
              <c:x val="2.3918197725284338E-2"/>
              <c:y val="0.13634853574918812"/>
            </c:manualLayout>
          </c:layout>
          <c:overlay val="0"/>
        </c:title>
        <c:numFmt formatCode="General" sourceLinked="1"/>
        <c:majorTickMark val="none"/>
        <c:minorTickMark val="none"/>
        <c:tickLblPos val="none"/>
        <c:crossAx val="104395520"/>
        <c:crosses val="autoZero"/>
        <c:crossBetween val="between"/>
      </c:valAx>
    </c:plotArea>
    <c:legend>
      <c:legendPos val="r"/>
      <c:layout>
        <c:manualLayout>
          <c:xMode val="edge"/>
          <c:yMode val="edge"/>
          <c:x val="0.44679072202405834"/>
          <c:y val="8.6990941811728728E-2"/>
          <c:w val="0.42496686351706037"/>
          <c:h val="0.16193061023622046"/>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No intervention</c:v>
                </c:pt>
              </c:strCache>
            </c:strRef>
          </c:tx>
          <c:invertIfNegative val="0"/>
          <c:dLbls>
            <c:numFmt formatCode="#,##0.0" sourceLinked="0"/>
            <c:txPr>
              <a:bodyPr/>
              <a:lstStyle/>
              <a:p>
                <a:pPr>
                  <a:defRPr sz="1400" b="1">
                    <a:solidFill>
                      <a:schemeClr val="tx2"/>
                    </a:solidFill>
                  </a:defRPr>
                </a:pPr>
                <a:endParaRPr lang="en-US"/>
              </a:p>
            </c:txPr>
            <c:showLegendKey val="0"/>
            <c:showVal val="1"/>
            <c:showCatName val="0"/>
            <c:showSerName val="0"/>
            <c:showPercent val="0"/>
            <c:showBubbleSize val="0"/>
            <c:showLeaderLines val="0"/>
          </c:dLbls>
          <c:cat>
            <c:strRef>
              <c:f>Sheet1!$A$2:$A$3</c:f>
              <c:strCache>
                <c:ptCount val="2"/>
                <c:pt idx="0">
                  <c:v>Non-resectable (n=210)</c:v>
                </c:pt>
                <c:pt idx="1">
                  <c:v>Resectable (n=238)</c:v>
                </c:pt>
              </c:strCache>
            </c:strRef>
          </c:cat>
          <c:val>
            <c:numRef>
              <c:f>Sheet1!$B$2:$B$3</c:f>
              <c:numCache>
                <c:formatCode>General</c:formatCode>
                <c:ptCount val="2"/>
                <c:pt idx="0">
                  <c:v>97.6</c:v>
                </c:pt>
                <c:pt idx="1">
                  <c:v>66</c:v>
                </c:pt>
              </c:numCache>
            </c:numRef>
          </c:val>
        </c:ser>
        <c:ser>
          <c:idx val="1"/>
          <c:order val="1"/>
          <c:tx>
            <c:strRef>
              <c:f>Sheet1!$C$1</c:f>
              <c:strCache>
                <c:ptCount val="1"/>
                <c:pt idx="0">
                  <c:v>Resection</c:v>
                </c:pt>
              </c:strCache>
            </c:strRef>
          </c:tx>
          <c:spPr>
            <a:solidFill>
              <a:schemeClr val="accent6"/>
            </a:solidFill>
          </c:spPr>
          <c:invertIfNegative val="0"/>
          <c:dLbls>
            <c:dLbl>
              <c:idx val="0"/>
              <c:layout>
                <c:manualLayout>
                  <c:x val="0"/>
                  <c:y val="3.1250000000000002E-3"/>
                </c:manualLayout>
              </c:layout>
              <c:spPr/>
              <c:txPr>
                <a:bodyPr/>
                <a:lstStyle/>
                <a:p>
                  <a:pPr>
                    <a:defRPr sz="1200" b="1">
                      <a:solidFill>
                        <a:schemeClr val="tx2"/>
                      </a:solidFill>
                    </a:defRPr>
                  </a:pPr>
                  <a:endParaRPr lang="en-US"/>
                </a:p>
              </c:txPr>
              <c:showLegendKey val="0"/>
              <c:showVal val="1"/>
              <c:showCatName val="0"/>
              <c:showSerName val="0"/>
              <c:showPercent val="0"/>
              <c:showBubbleSize val="0"/>
            </c:dLbl>
            <c:txPr>
              <a:bodyPr/>
              <a:lstStyle/>
              <a:p>
                <a:pPr>
                  <a:defRPr sz="1400" b="1">
                    <a:solidFill>
                      <a:schemeClr val="tx2"/>
                    </a:solidFill>
                  </a:defRPr>
                </a:pPr>
                <a:endParaRPr lang="en-US"/>
              </a:p>
            </c:txPr>
            <c:showLegendKey val="0"/>
            <c:showVal val="1"/>
            <c:showCatName val="0"/>
            <c:showSerName val="0"/>
            <c:showPercent val="0"/>
            <c:showBubbleSize val="0"/>
            <c:showLeaderLines val="0"/>
          </c:dLbls>
          <c:cat>
            <c:strRef>
              <c:f>Sheet1!$A$2:$A$3</c:f>
              <c:strCache>
                <c:ptCount val="2"/>
                <c:pt idx="0">
                  <c:v>Non-resectable (n=210)</c:v>
                </c:pt>
                <c:pt idx="1">
                  <c:v>Resectable (n=238)</c:v>
                </c:pt>
              </c:strCache>
            </c:strRef>
          </c:cat>
          <c:val>
            <c:numRef>
              <c:f>Sheet1!$C$2:$C$3</c:f>
              <c:numCache>
                <c:formatCode>General</c:formatCode>
                <c:ptCount val="2"/>
                <c:pt idx="0">
                  <c:v>2.4</c:v>
                </c:pt>
                <c:pt idx="1">
                  <c:v>23.1</c:v>
                </c:pt>
              </c:numCache>
            </c:numRef>
          </c:val>
        </c:ser>
        <c:ser>
          <c:idx val="2"/>
          <c:order val="2"/>
          <c:tx>
            <c:strRef>
              <c:f>Sheet1!$D$1</c:f>
              <c:strCache>
                <c:ptCount val="1"/>
                <c:pt idx="0">
                  <c:v>Resection + locoregional therapy</c:v>
                </c:pt>
              </c:strCache>
            </c:strRef>
          </c:tx>
          <c:spPr>
            <a:solidFill>
              <a:schemeClr val="accent5"/>
            </a:solidFill>
          </c:spPr>
          <c:invertIfNegative val="0"/>
          <c:dLbls>
            <c:txPr>
              <a:bodyPr/>
              <a:lstStyle/>
              <a:p>
                <a:pPr>
                  <a:defRPr sz="1400" b="1">
                    <a:solidFill>
                      <a:schemeClr val="tx2"/>
                    </a:solidFill>
                  </a:defRPr>
                </a:pPr>
                <a:endParaRPr lang="en-US"/>
              </a:p>
            </c:txPr>
            <c:showLegendKey val="0"/>
            <c:showVal val="1"/>
            <c:showCatName val="0"/>
            <c:showSerName val="0"/>
            <c:showPercent val="0"/>
            <c:showBubbleSize val="0"/>
            <c:showLeaderLines val="0"/>
          </c:dLbls>
          <c:cat>
            <c:strRef>
              <c:f>Sheet1!$A$2:$A$3</c:f>
              <c:strCache>
                <c:ptCount val="2"/>
                <c:pt idx="0">
                  <c:v>Non-resectable (n=210)</c:v>
                </c:pt>
                <c:pt idx="1">
                  <c:v>Resectable (n=238)</c:v>
                </c:pt>
              </c:strCache>
            </c:strRef>
          </c:cat>
          <c:val>
            <c:numRef>
              <c:f>Sheet1!$D$2:$D$3</c:f>
              <c:numCache>
                <c:formatCode>General</c:formatCode>
                <c:ptCount val="2"/>
                <c:pt idx="1">
                  <c:v>5.9</c:v>
                </c:pt>
              </c:numCache>
            </c:numRef>
          </c:val>
        </c:ser>
        <c:ser>
          <c:idx val="3"/>
          <c:order val="3"/>
          <c:tx>
            <c:strRef>
              <c:f>Sheet1!$E$1</c:f>
              <c:strCache>
                <c:ptCount val="1"/>
                <c:pt idx="0">
                  <c:v>Locoregional therapy</c:v>
                </c:pt>
              </c:strCache>
            </c:strRef>
          </c:tx>
          <c:invertIfNegative val="0"/>
          <c:dLbls>
            <c:numFmt formatCode="#,##0.0" sourceLinked="0"/>
            <c:txPr>
              <a:bodyPr/>
              <a:lstStyle/>
              <a:p>
                <a:pPr>
                  <a:defRPr sz="1400" b="1">
                    <a:solidFill>
                      <a:schemeClr val="tx2"/>
                    </a:solidFill>
                  </a:defRPr>
                </a:pPr>
                <a:endParaRPr lang="en-US"/>
              </a:p>
            </c:txPr>
            <c:showLegendKey val="0"/>
            <c:showVal val="1"/>
            <c:showCatName val="0"/>
            <c:showSerName val="0"/>
            <c:showPercent val="0"/>
            <c:showBubbleSize val="0"/>
            <c:showLeaderLines val="0"/>
          </c:dLbls>
          <c:cat>
            <c:strRef>
              <c:f>Sheet1!$A$2:$A$3</c:f>
              <c:strCache>
                <c:ptCount val="2"/>
                <c:pt idx="0">
                  <c:v>Non-resectable (n=210)</c:v>
                </c:pt>
                <c:pt idx="1">
                  <c:v>Resectable (n=238)</c:v>
                </c:pt>
              </c:strCache>
            </c:strRef>
          </c:cat>
          <c:val>
            <c:numRef>
              <c:f>Sheet1!$E$2:$E$3</c:f>
              <c:numCache>
                <c:formatCode>General</c:formatCode>
                <c:ptCount val="2"/>
                <c:pt idx="1">
                  <c:v>5</c:v>
                </c:pt>
              </c:numCache>
            </c:numRef>
          </c:val>
        </c:ser>
        <c:dLbls>
          <c:showLegendKey val="0"/>
          <c:showVal val="1"/>
          <c:showCatName val="0"/>
          <c:showSerName val="0"/>
          <c:showPercent val="0"/>
          <c:showBubbleSize val="0"/>
        </c:dLbls>
        <c:gapWidth val="70"/>
        <c:overlap val="100"/>
        <c:axId val="6433408"/>
        <c:axId val="6443392"/>
      </c:barChart>
      <c:catAx>
        <c:axId val="6433408"/>
        <c:scaling>
          <c:orientation val="minMax"/>
        </c:scaling>
        <c:delete val="0"/>
        <c:axPos val="b"/>
        <c:majorTickMark val="out"/>
        <c:minorTickMark val="none"/>
        <c:tickLblPos val="nextTo"/>
        <c:crossAx val="6443392"/>
        <c:crosses val="autoZero"/>
        <c:auto val="1"/>
        <c:lblAlgn val="ctr"/>
        <c:lblOffset val="100"/>
        <c:noMultiLvlLbl val="0"/>
      </c:catAx>
      <c:valAx>
        <c:axId val="6443392"/>
        <c:scaling>
          <c:orientation val="minMax"/>
          <c:max val="100"/>
        </c:scaling>
        <c:delete val="0"/>
        <c:axPos val="l"/>
        <c:numFmt formatCode="General" sourceLinked="1"/>
        <c:majorTickMark val="out"/>
        <c:minorTickMark val="none"/>
        <c:tickLblPos val="nextTo"/>
        <c:crossAx val="6433408"/>
        <c:crosses val="autoZero"/>
        <c:crossBetween val="between"/>
        <c:majorUnit val="20"/>
      </c:valAx>
    </c:plotArea>
    <c:legend>
      <c:legendPos val="r"/>
      <c:layout>
        <c:manualLayout>
          <c:xMode val="edge"/>
          <c:yMode val="edge"/>
          <c:x val="0.66910449475065614"/>
          <c:y val="6.2176181102362227E-2"/>
          <c:w val="0.31214550524934381"/>
          <c:h val="0.40689763779527555"/>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Recommended resection at best response</c:v>
                </c:pt>
              </c:strCache>
            </c:strRef>
          </c:tx>
          <c:invertIfNegative val="0"/>
          <c:dLbls>
            <c:numFmt formatCode="#,##0.0" sourceLinked="0"/>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University hospital (n=78)</c:v>
                </c:pt>
                <c:pt idx="1">
                  <c:v>Non-university hospital (n=207)</c:v>
                </c:pt>
                <c:pt idx="2">
                  <c:v>Medical practice oncology (n=163)</c:v>
                </c:pt>
              </c:strCache>
            </c:strRef>
          </c:cat>
          <c:val>
            <c:numRef>
              <c:f>Sheet1!$B$2:$B$4</c:f>
              <c:numCache>
                <c:formatCode>General</c:formatCode>
                <c:ptCount val="3"/>
                <c:pt idx="0">
                  <c:v>48.7</c:v>
                </c:pt>
                <c:pt idx="1">
                  <c:v>55.6</c:v>
                </c:pt>
                <c:pt idx="2">
                  <c:v>52.1</c:v>
                </c:pt>
              </c:numCache>
            </c:numRef>
          </c:val>
        </c:ser>
        <c:ser>
          <c:idx val="1"/>
          <c:order val="1"/>
          <c:tx>
            <c:strRef>
              <c:f>Sheet1!$C$1</c:f>
              <c:strCache>
                <c:ptCount val="1"/>
                <c:pt idx="0">
                  <c:v>Resection of metastases</c:v>
                </c:pt>
              </c:strCache>
            </c:strRef>
          </c:tx>
          <c:spPr>
            <a:solidFill>
              <a:schemeClr val="accent6"/>
            </a:solidFill>
          </c:spPr>
          <c:invertIfNegative val="0"/>
          <c:dLbls>
            <c:dLbl>
              <c:idx val="0"/>
              <c:spPr/>
              <c:txPr>
                <a:bodyPr/>
                <a:lstStyle/>
                <a:p>
                  <a:pPr>
                    <a:defRPr sz="1200" b="1">
                      <a:solidFill>
                        <a:schemeClr val="tx2"/>
                      </a:solidFill>
                    </a:defRPr>
                  </a:pPr>
                  <a:endParaRPr lang="en-US"/>
                </a:p>
              </c:txPr>
              <c:dLblPos val="inEnd"/>
              <c:showLegendKey val="0"/>
              <c:showVal val="1"/>
              <c:showCatName val="0"/>
              <c:showSerName val="0"/>
              <c:showPercent val="0"/>
              <c:showBubbleSize val="0"/>
            </c:dLbl>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University hospital (n=78)</c:v>
                </c:pt>
                <c:pt idx="1">
                  <c:v>Non-university hospital (n=207)</c:v>
                </c:pt>
                <c:pt idx="2">
                  <c:v>Medical practice oncology (n=163)</c:v>
                </c:pt>
              </c:strCache>
            </c:strRef>
          </c:cat>
          <c:val>
            <c:numRef>
              <c:f>Sheet1!$C$2:$C$4</c:f>
              <c:numCache>
                <c:formatCode>General</c:formatCode>
                <c:ptCount val="3"/>
                <c:pt idx="0">
                  <c:v>25.6</c:v>
                </c:pt>
                <c:pt idx="1">
                  <c:v>16.899999999999999</c:v>
                </c:pt>
                <c:pt idx="2">
                  <c:v>10.4</c:v>
                </c:pt>
              </c:numCache>
            </c:numRef>
          </c:val>
        </c:ser>
        <c:dLbls>
          <c:showLegendKey val="0"/>
          <c:showVal val="1"/>
          <c:showCatName val="0"/>
          <c:showSerName val="0"/>
          <c:showPercent val="0"/>
          <c:showBubbleSize val="0"/>
        </c:dLbls>
        <c:gapWidth val="70"/>
        <c:axId val="6492160"/>
        <c:axId val="6493696"/>
      </c:barChart>
      <c:catAx>
        <c:axId val="6492160"/>
        <c:scaling>
          <c:orientation val="minMax"/>
        </c:scaling>
        <c:delete val="0"/>
        <c:axPos val="b"/>
        <c:majorTickMark val="out"/>
        <c:minorTickMark val="none"/>
        <c:tickLblPos val="nextTo"/>
        <c:txPr>
          <a:bodyPr/>
          <a:lstStyle/>
          <a:p>
            <a:pPr>
              <a:defRPr sz="1400"/>
            </a:pPr>
            <a:endParaRPr lang="en-US"/>
          </a:p>
        </c:txPr>
        <c:crossAx val="6493696"/>
        <c:crosses val="autoZero"/>
        <c:auto val="1"/>
        <c:lblAlgn val="ctr"/>
        <c:lblOffset val="100"/>
        <c:noMultiLvlLbl val="0"/>
      </c:catAx>
      <c:valAx>
        <c:axId val="6493696"/>
        <c:scaling>
          <c:orientation val="minMax"/>
          <c:max val="80"/>
        </c:scaling>
        <c:delete val="0"/>
        <c:axPos val="l"/>
        <c:numFmt formatCode="General" sourceLinked="1"/>
        <c:majorTickMark val="out"/>
        <c:minorTickMark val="none"/>
        <c:tickLblPos val="nextTo"/>
        <c:crossAx val="6492160"/>
        <c:crosses val="autoZero"/>
        <c:crossBetween val="between"/>
        <c:majorUnit val="20"/>
      </c:valAx>
    </c:plotArea>
    <c:legend>
      <c:legendPos val="r"/>
      <c:layout>
        <c:manualLayout>
          <c:xMode val="edge"/>
          <c:yMode val="edge"/>
          <c:x val="0.66910449475065614"/>
          <c:y val="6.2176181102362227E-2"/>
          <c:w val="0.3308955454352982"/>
          <c:h val="0.2034488188976377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Technical difficulty score*</c:v>
                </c:pt>
              </c:strCache>
            </c:strRef>
          </c:tx>
          <c:invertIfNegative val="0"/>
          <c:dLbls>
            <c:numFmt formatCode="#,##0.0" sourceLinked="0"/>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University hospital (n=38)</c:v>
                </c:pt>
                <c:pt idx="1">
                  <c:v>Non-university hospital (n=115)</c:v>
                </c:pt>
                <c:pt idx="2">
                  <c:v>Medical practice oncology (n=85)</c:v>
                </c:pt>
              </c:strCache>
            </c:strRef>
          </c:cat>
          <c:val>
            <c:numRef>
              <c:f>Sheet1!$B$2:$B$4</c:f>
              <c:numCache>
                <c:formatCode>General</c:formatCode>
                <c:ptCount val="3"/>
                <c:pt idx="0">
                  <c:v>6.2</c:v>
                </c:pt>
                <c:pt idx="1">
                  <c:v>5.5</c:v>
                </c:pt>
                <c:pt idx="2">
                  <c:v>6.1</c:v>
                </c:pt>
              </c:numCache>
            </c:numRef>
          </c:val>
        </c:ser>
        <c:ser>
          <c:idx val="1"/>
          <c:order val="1"/>
          <c:tx>
            <c:strRef>
              <c:f>Sheet1!$C$1</c:f>
              <c:strCache>
                <c:ptCount val="1"/>
                <c:pt idx="0">
                  <c:v>Anticipated clinical benefit</c:v>
                </c:pt>
              </c:strCache>
            </c:strRef>
          </c:tx>
          <c:spPr>
            <a:solidFill>
              <a:schemeClr val="accent6">
                <a:alpha val="99000"/>
              </a:schemeClr>
            </a:solidFill>
          </c:spPr>
          <c:invertIfNegative val="0"/>
          <c:dLbls>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University hospital (n=38)</c:v>
                </c:pt>
                <c:pt idx="1">
                  <c:v>Non-university hospital (n=115)</c:v>
                </c:pt>
                <c:pt idx="2">
                  <c:v>Medical practice oncology (n=85)</c:v>
                </c:pt>
              </c:strCache>
            </c:strRef>
          </c:cat>
          <c:val>
            <c:numRef>
              <c:f>Sheet1!$C$2:$C$4</c:f>
              <c:numCache>
                <c:formatCode>General</c:formatCode>
                <c:ptCount val="3"/>
                <c:pt idx="0">
                  <c:v>5.0999999999999996</c:v>
                </c:pt>
                <c:pt idx="1">
                  <c:v>4.5</c:v>
                </c:pt>
                <c:pt idx="2">
                  <c:v>5.0999999999999996</c:v>
                </c:pt>
              </c:numCache>
            </c:numRef>
          </c:val>
        </c:ser>
        <c:dLbls>
          <c:showLegendKey val="0"/>
          <c:showVal val="1"/>
          <c:showCatName val="0"/>
          <c:showSerName val="0"/>
          <c:showPercent val="0"/>
          <c:showBubbleSize val="0"/>
        </c:dLbls>
        <c:gapWidth val="70"/>
        <c:axId val="151893504"/>
        <c:axId val="151895040"/>
      </c:barChart>
      <c:catAx>
        <c:axId val="151893504"/>
        <c:scaling>
          <c:orientation val="minMax"/>
        </c:scaling>
        <c:delete val="0"/>
        <c:axPos val="b"/>
        <c:majorTickMark val="out"/>
        <c:minorTickMark val="none"/>
        <c:tickLblPos val="nextTo"/>
        <c:txPr>
          <a:bodyPr/>
          <a:lstStyle/>
          <a:p>
            <a:pPr>
              <a:defRPr sz="1400"/>
            </a:pPr>
            <a:endParaRPr lang="en-US"/>
          </a:p>
        </c:txPr>
        <c:crossAx val="151895040"/>
        <c:crosses val="autoZero"/>
        <c:auto val="1"/>
        <c:lblAlgn val="ctr"/>
        <c:lblOffset val="100"/>
        <c:noMultiLvlLbl val="0"/>
      </c:catAx>
      <c:valAx>
        <c:axId val="151895040"/>
        <c:scaling>
          <c:orientation val="minMax"/>
          <c:max val="7"/>
          <c:min val="0"/>
        </c:scaling>
        <c:delete val="0"/>
        <c:axPos val="l"/>
        <c:numFmt formatCode="General" sourceLinked="1"/>
        <c:majorTickMark val="out"/>
        <c:minorTickMark val="none"/>
        <c:tickLblPos val="nextTo"/>
        <c:crossAx val="151893504"/>
        <c:crosses val="autoZero"/>
        <c:crossBetween val="between"/>
        <c:minorUnit val="1"/>
      </c:valAx>
    </c:plotArea>
    <c:legend>
      <c:legendPos val="r"/>
      <c:layout>
        <c:manualLayout>
          <c:xMode val="edge"/>
          <c:yMode val="edge"/>
          <c:x val="0.66910449475065614"/>
          <c:y val="6.2176181102362227E-2"/>
          <c:w val="0.3308955454352982"/>
          <c:h val="0.2034488188976377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dPt>
          <c:dPt>
            <c:idx val="3"/>
            <c:invertIfNegative val="0"/>
            <c:bubble3D val="0"/>
            <c:spPr>
              <a:solidFill>
                <a:schemeClr val="bg2"/>
              </a:solidFill>
            </c:spPr>
          </c:dPt>
          <c:dLbls>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Left-sided tumours (n=157)</c:v>
                </c:pt>
                <c:pt idx="1">
                  <c:v>Right-sided tumours (n=38)</c:v>
                </c:pt>
                <c:pt idx="2">
                  <c:v>Left-sided tumours (n=149)</c:v>
                </c:pt>
                <c:pt idx="3">
                  <c:v>Right-sided tumours (n=50)</c:v>
                </c:pt>
              </c:strCache>
            </c:strRef>
          </c:cat>
          <c:val>
            <c:numRef>
              <c:f>Sheet1!$B$2:$B$5</c:f>
              <c:numCache>
                <c:formatCode>General</c:formatCode>
                <c:ptCount val="4"/>
                <c:pt idx="0">
                  <c:v>68.8</c:v>
                </c:pt>
                <c:pt idx="1">
                  <c:v>52.6</c:v>
                </c:pt>
                <c:pt idx="2">
                  <c:v>61.7</c:v>
                </c:pt>
                <c:pt idx="3">
                  <c:v>50</c:v>
                </c:pt>
              </c:numCache>
            </c:numRef>
          </c:val>
        </c:ser>
        <c:dLbls>
          <c:showLegendKey val="0"/>
          <c:showVal val="0"/>
          <c:showCatName val="0"/>
          <c:showSerName val="0"/>
          <c:showPercent val="0"/>
          <c:showBubbleSize val="0"/>
        </c:dLbls>
        <c:gapWidth val="59"/>
        <c:overlap val="-1"/>
        <c:axId val="235361408"/>
        <c:axId val="235362944"/>
      </c:barChart>
      <c:catAx>
        <c:axId val="235361408"/>
        <c:scaling>
          <c:orientation val="minMax"/>
        </c:scaling>
        <c:delete val="0"/>
        <c:axPos val="b"/>
        <c:majorTickMark val="out"/>
        <c:minorTickMark val="none"/>
        <c:tickLblPos val="nextTo"/>
        <c:txPr>
          <a:bodyPr/>
          <a:lstStyle/>
          <a:p>
            <a:pPr>
              <a:defRPr sz="1200"/>
            </a:pPr>
            <a:endParaRPr lang="en-US"/>
          </a:p>
        </c:txPr>
        <c:crossAx val="235362944"/>
        <c:crosses val="autoZero"/>
        <c:auto val="1"/>
        <c:lblAlgn val="ctr"/>
        <c:lblOffset val="100"/>
        <c:noMultiLvlLbl val="0"/>
      </c:catAx>
      <c:valAx>
        <c:axId val="235362944"/>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35361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dPt>
          <c:dPt>
            <c:idx val="3"/>
            <c:invertIfNegative val="0"/>
            <c:bubble3D val="0"/>
            <c:spPr>
              <a:solidFill>
                <a:schemeClr val="bg2"/>
              </a:solidFill>
            </c:spPr>
          </c:dPt>
          <c:dLbls>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Left-sided tumours (n=142)</c:v>
                </c:pt>
                <c:pt idx="1">
                  <c:v>Right-sided tumours (n=33)</c:v>
                </c:pt>
                <c:pt idx="2">
                  <c:v>Left-sided tumours (n=138)</c:v>
                </c:pt>
                <c:pt idx="3">
                  <c:v>Right-sided tumours (n=51)</c:v>
                </c:pt>
              </c:strCache>
            </c:strRef>
          </c:cat>
          <c:val>
            <c:numRef>
              <c:f>Sheet1!$B$2:$B$5</c:f>
              <c:numCache>
                <c:formatCode>General</c:formatCode>
                <c:ptCount val="4"/>
                <c:pt idx="0">
                  <c:v>72.5</c:v>
                </c:pt>
                <c:pt idx="1">
                  <c:v>42.2</c:v>
                </c:pt>
                <c:pt idx="2">
                  <c:v>40.6</c:v>
                </c:pt>
                <c:pt idx="3">
                  <c:v>33.299999999999997</c:v>
                </c:pt>
              </c:numCache>
            </c:numRef>
          </c:val>
        </c:ser>
        <c:dLbls>
          <c:showLegendKey val="0"/>
          <c:showVal val="0"/>
          <c:showCatName val="0"/>
          <c:showSerName val="0"/>
          <c:showPercent val="0"/>
          <c:showBubbleSize val="0"/>
        </c:dLbls>
        <c:gapWidth val="59"/>
        <c:overlap val="-1"/>
        <c:axId val="235809792"/>
        <c:axId val="235811584"/>
      </c:barChart>
      <c:catAx>
        <c:axId val="235809792"/>
        <c:scaling>
          <c:orientation val="minMax"/>
        </c:scaling>
        <c:delete val="0"/>
        <c:axPos val="b"/>
        <c:majorTickMark val="out"/>
        <c:minorTickMark val="none"/>
        <c:tickLblPos val="nextTo"/>
        <c:txPr>
          <a:bodyPr/>
          <a:lstStyle/>
          <a:p>
            <a:pPr>
              <a:defRPr sz="1200"/>
            </a:pPr>
            <a:endParaRPr lang="en-US"/>
          </a:p>
        </c:txPr>
        <c:crossAx val="235811584"/>
        <c:crosses val="autoZero"/>
        <c:auto val="1"/>
        <c:lblAlgn val="ctr"/>
        <c:lblOffset val="100"/>
        <c:noMultiLvlLbl val="0"/>
      </c:catAx>
      <c:valAx>
        <c:axId val="235811584"/>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35809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3"/>
              </a:solidFill>
            </c:spPr>
          </c:dPt>
          <c:dPt>
            <c:idx val="3"/>
            <c:invertIfNegative val="0"/>
            <c:bubble3D val="0"/>
            <c:spPr>
              <a:solidFill>
                <a:schemeClr val="accent4"/>
              </a:solidFill>
            </c:spPr>
          </c:dPt>
          <c:dLbls>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Cetuximab + FOLFIRI (n=157)</c:v>
                </c:pt>
                <c:pt idx="1">
                  <c:v>Bevacizumab + FOLFIRI (n=149)</c:v>
                </c:pt>
                <c:pt idx="2">
                  <c:v>Cetuximab + FOLFIRI (n=38)</c:v>
                </c:pt>
                <c:pt idx="3">
                  <c:v>Bevacizumab + FOLFIRI (n=50)</c:v>
                </c:pt>
              </c:strCache>
            </c:strRef>
          </c:cat>
          <c:val>
            <c:numRef>
              <c:f>Sheet1!$B$2:$B$5</c:f>
              <c:numCache>
                <c:formatCode>General</c:formatCode>
                <c:ptCount val="4"/>
                <c:pt idx="0">
                  <c:v>68.8</c:v>
                </c:pt>
                <c:pt idx="1">
                  <c:v>61.7</c:v>
                </c:pt>
                <c:pt idx="2">
                  <c:v>52.6</c:v>
                </c:pt>
                <c:pt idx="3">
                  <c:v>50</c:v>
                </c:pt>
              </c:numCache>
            </c:numRef>
          </c:val>
        </c:ser>
        <c:dLbls>
          <c:showLegendKey val="0"/>
          <c:showVal val="0"/>
          <c:showCatName val="0"/>
          <c:showSerName val="0"/>
          <c:showPercent val="0"/>
          <c:showBubbleSize val="0"/>
        </c:dLbls>
        <c:gapWidth val="59"/>
        <c:overlap val="-1"/>
        <c:axId val="238611072"/>
        <c:axId val="238612864"/>
      </c:barChart>
      <c:catAx>
        <c:axId val="238611072"/>
        <c:scaling>
          <c:orientation val="minMax"/>
        </c:scaling>
        <c:delete val="0"/>
        <c:axPos val="b"/>
        <c:majorTickMark val="out"/>
        <c:minorTickMark val="none"/>
        <c:tickLblPos val="nextTo"/>
        <c:txPr>
          <a:bodyPr/>
          <a:lstStyle/>
          <a:p>
            <a:pPr>
              <a:defRPr sz="1100"/>
            </a:pPr>
            <a:endParaRPr lang="en-US"/>
          </a:p>
        </c:txPr>
        <c:crossAx val="238612864"/>
        <c:crosses val="autoZero"/>
        <c:auto val="1"/>
        <c:lblAlgn val="ctr"/>
        <c:lblOffset val="100"/>
        <c:noMultiLvlLbl val="0"/>
      </c:catAx>
      <c:valAx>
        <c:axId val="238612864"/>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38611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2"/>
              </a:solidFill>
            </c:spPr>
          </c:dPt>
          <c:dLbls>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Cetuximab + FOLFIRI (n=142)</c:v>
                </c:pt>
                <c:pt idx="1">
                  <c:v>FOLFIRI (n=138)</c:v>
                </c:pt>
                <c:pt idx="2">
                  <c:v>Cetuximab + FOLFIRI (n=33)</c:v>
                </c:pt>
                <c:pt idx="3">
                  <c:v>FOLFIRI (n=51)</c:v>
                </c:pt>
              </c:strCache>
            </c:strRef>
          </c:cat>
          <c:val>
            <c:numRef>
              <c:f>Sheet1!$B$2:$B$5</c:f>
              <c:numCache>
                <c:formatCode>General</c:formatCode>
                <c:ptCount val="4"/>
                <c:pt idx="0">
                  <c:v>72.5</c:v>
                </c:pt>
                <c:pt idx="1">
                  <c:v>40.6</c:v>
                </c:pt>
                <c:pt idx="2">
                  <c:v>42.4</c:v>
                </c:pt>
                <c:pt idx="3">
                  <c:v>33.299999999999997</c:v>
                </c:pt>
              </c:numCache>
            </c:numRef>
          </c:val>
        </c:ser>
        <c:dLbls>
          <c:showLegendKey val="0"/>
          <c:showVal val="0"/>
          <c:showCatName val="0"/>
          <c:showSerName val="0"/>
          <c:showPercent val="0"/>
          <c:showBubbleSize val="0"/>
        </c:dLbls>
        <c:gapWidth val="59"/>
        <c:overlap val="-1"/>
        <c:axId val="238642688"/>
        <c:axId val="238644224"/>
      </c:barChart>
      <c:catAx>
        <c:axId val="238642688"/>
        <c:scaling>
          <c:orientation val="minMax"/>
        </c:scaling>
        <c:delete val="0"/>
        <c:axPos val="b"/>
        <c:majorTickMark val="out"/>
        <c:minorTickMark val="none"/>
        <c:tickLblPos val="nextTo"/>
        <c:txPr>
          <a:bodyPr/>
          <a:lstStyle/>
          <a:p>
            <a:pPr>
              <a:defRPr sz="1200"/>
            </a:pPr>
            <a:endParaRPr lang="en-US"/>
          </a:p>
        </c:txPr>
        <c:crossAx val="238644224"/>
        <c:crosses val="autoZero"/>
        <c:auto val="1"/>
        <c:lblAlgn val="ctr"/>
        <c:lblOffset val="100"/>
        <c:noMultiLvlLbl val="0"/>
      </c:catAx>
      <c:valAx>
        <c:axId val="238644224"/>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38642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0.32395</cdr:x>
      <cdr:y>0.65635</cdr:y>
    </cdr:from>
    <cdr:to>
      <cdr:x>0.58594</cdr:x>
      <cdr:y>0.77519</cdr:y>
    </cdr:to>
    <cdr:sp macro="" textlink="">
      <cdr:nvSpPr>
        <cdr:cNvPr id="2" name="TextBox 1"/>
        <cdr:cNvSpPr txBox="1"/>
      </cdr:nvSpPr>
      <cdr:spPr>
        <a:xfrm xmlns:a="http://schemas.openxmlformats.org/drawingml/2006/main">
          <a:off x="1475661" y="2667406"/>
          <a:ext cx="1193418" cy="4829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smtClean="0">
              <a:solidFill>
                <a:srgbClr val="4D4D4D"/>
              </a:solidFill>
            </a:rPr>
            <a:t>KRAS exon 2</a:t>
          </a:r>
        </a:p>
        <a:p xmlns:a="http://schemas.openxmlformats.org/drawingml/2006/main">
          <a:pPr algn="ctr"/>
          <a:r>
            <a:rPr lang="en-GB" dirty="0" smtClean="0">
              <a:solidFill>
                <a:srgbClr val="4D4D4D"/>
              </a:solidFill>
            </a:rPr>
            <a:t>41.2%</a:t>
          </a:r>
          <a:endParaRPr lang="en-GB" sz="1100" dirty="0">
            <a:solidFill>
              <a:srgbClr val="4D4D4D"/>
            </a:solidFill>
          </a:endParaRPr>
        </a:p>
      </cdr:txBody>
    </cdr:sp>
  </cdr:relSizeAnchor>
  <cdr:relSizeAnchor xmlns:cdr="http://schemas.openxmlformats.org/drawingml/2006/chartDrawing">
    <cdr:from>
      <cdr:x>0.60609</cdr:x>
      <cdr:y>0.25183</cdr:y>
    </cdr:from>
    <cdr:to>
      <cdr:x>0.74904</cdr:x>
      <cdr:y>0.36465</cdr:y>
    </cdr:to>
    <cdr:sp macro="" textlink="">
      <cdr:nvSpPr>
        <cdr:cNvPr id="3" name="TextBox 2"/>
        <cdr:cNvSpPr txBox="1"/>
      </cdr:nvSpPr>
      <cdr:spPr>
        <a:xfrm xmlns:a="http://schemas.openxmlformats.org/drawingml/2006/main">
          <a:off x="2760868" y="1023437"/>
          <a:ext cx="651161" cy="458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err="1" smtClean="0">
              <a:solidFill>
                <a:schemeClr val="tx2"/>
              </a:solidFill>
            </a:rPr>
            <a:t>wt</a:t>
          </a:r>
          <a:endParaRPr lang="en-GB" sz="1100" b="1" dirty="0" smtClean="0">
            <a:solidFill>
              <a:schemeClr val="tx2"/>
            </a:solidFill>
          </a:endParaRPr>
        </a:p>
        <a:p xmlns:a="http://schemas.openxmlformats.org/drawingml/2006/main">
          <a:pPr algn="ctr"/>
          <a:r>
            <a:rPr lang="en-GB" dirty="0" smtClean="0">
              <a:solidFill>
                <a:schemeClr val="tx2"/>
              </a:solidFill>
            </a:rPr>
            <a:t>37.8%</a:t>
          </a:r>
          <a:endParaRPr lang="en-GB"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29/11/2016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0124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3652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kumimoji="0" lang="en-GB" sz="2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Arial"/>
              </a:rPr>
              <a:t>ESMO 2016 Congress</a:t>
            </a:r>
          </a:p>
          <a:p>
            <a:pPr marL="0" marR="0" indent="0" algn="r" defTabSz="914400" rtl="0" eaLnBrk="1" fontAlgn="base" latinLnBrk="0" hangingPunct="1">
              <a:lnSpc>
                <a:spcPct val="100000"/>
              </a:lnSpc>
              <a:spcBef>
                <a:spcPct val="0"/>
              </a:spcBef>
              <a:spcAft>
                <a:spcPct val="0"/>
              </a:spcAft>
              <a:buClrTx/>
              <a:buSzTx/>
              <a:buFontTx/>
              <a:buNone/>
              <a:tabLst/>
              <a:defRPr/>
            </a:pPr>
            <a:r>
              <a:rPr lang="de-DE" sz="1600" b="0" kern="1200" dirty="0">
                <a:solidFill>
                  <a:schemeClr val="tx2"/>
                </a:solidFill>
                <a:effectLst>
                  <a:outerShdw blurRad="38100" dist="38100" dir="2700000" algn="tl">
                    <a:srgbClr val="000000">
                      <a:alpha val="43137"/>
                    </a:srgbClr>
                  </a:outerShdw>
                </a:effectLst>
                <a:latin typeface="Arial"/>
                <a:ea typeface="+mn-ea"/>
                <a:cs typeface="Arial"/>
              </a:rPr>
              <a:t>7–11 </a:t>
            </a:r>
            <a:r>
              <a:rPr lang="de-DE" sz="1600" b="0" kern="1200" dirty="0" smtClean="0">
                <a:solidFill>
                  <a:schemeClr val="tx2"/>
                </a:solidFill>
                <a:effectLst>
                  <a:outerShdw blurRad="38100" dist="38100" dir="2700000" algn="tl">
                    <a:srgbClr val="000000">
                      <a:alpha val="43137"/>
                    </a:srgbClr>
                  </a:outerShdw>
                </a:effectLst>
                <a:latin typeface="Arial"/>
                <a:ea typeface="+mn-ea"/>
                <a:cs typeface="Arial"/>
              </a:rPr>
              <a:t>October </a:t>
            </a:r>
            <a:r>
              <a:rPr lang="de-DE" sz="1600" b="0" kern="1200" dirty="0">
                <a:solidFill>
                  <a:schemeClr val="tx2"/>
                </a:solidFill>
                <a:effectLst>
                  <a:outerShdw blurRad="38100" dist="38100" dir="2700000" algn="tl">
                    <a:srgbClr val="000000">
                      <a:alpha val="43137"/>
                    </a:srgbClr>
                  </a:outerShdw>
                </a:effectLst>
                <a:latin typeface="Arial"/>
                <a:ea typeface="+mn-ea"/>
                <a:cs typeface="Arial"/>
              </a:rPr>
              <a:t>2016</a:t>
            </a:r>
          </a:p>
          <a:p>
            <a:pPr marL="0" marR="0" indent="0" algn="r" defTabSz="914400" rtl="0" eaLnBrk="1" fontAlgn="base" latinLnBrk="0" hangingPunct="1">
              <a:lnSpc>
                <a:spcPct val="100000"/>
              </a:lnSpc>
              <a:spcBef>
                <a:spcPct val="0"/>
              </a:spcBef>
              <a:spcAft>
                <a:spcPct val="0"/>
              </a:spcAft>
              <a:buClrTx/>
              <a:buSzTx/>
              <a:buFontTx/>
              <a:buNone/>
              <a:tabLst/>
              <a:defRPr/>
            </a:pPr>
            <a:r>
              <a:rPr lang="de-DE" sz="1600" b="0" kern="1200" dirty="0">
                <a:solidFill>
                  <a:schemeClr val="tx2"/>
                </a:solidFill>
                <a:effectLst>
                  <a:outerShdw blurRad="38100" dist="38100" dir="2700000" algn="tl">
                    <a:srgbClr val="000000">
                      <a:alpha val="43137"/>
                    </a:srgbClr>
                  </a:outerShdw>
                </a:effectLst>
                <a:latin typeface="Arial"/>
                <a:ea typeface="+mn-ea"/>
                <a:cs typeface="Arial"/>
              </a:rPr>
              <a:t>Copenhagen, Denmark </a:t>
            </a: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50605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178147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142763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621279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366594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750206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798012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0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586647637"/>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7.xml"/><Relationship Id="rId7" Type="http://schemas.openxmlformats.org/officeDocument/2006/relationships/slide" Target="slide9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46.xml"/><Relationship Id="rId5" Type="http://schemas.openxmlformats.org/officeDocument/2006/relationships/slide" Target="slide28.xml"/><Relationship Id="rId4" Type="http://schemas.openxmlformats.org/officeDocument/2006/relationships/slide" Target="slide2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chart" Target="../charts/chart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chart" Target="../charts/chart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a:t>
            </a:r>
            <a:r>
              <a:rPr lang="en-US" dirty="0" smtClean="0"/>
              <a:t>2016</a:t>
            </a:r>
            <a:r>
              <a:rPr lang="en-US" dirty="0"/>
              <a:t/>
            </a:r>
            <a:br>
              <a:rPr lang="en-US" dirty="0"/>
            </a:br>
            <a:r>
              <a:rPr lang="en-US" sz="2800" b="0" dirty="0"/>
              <a:t>Selected abstracts </a:t>
            </a:r>
            <a:r>
              <a:rPr lang="en-US" sz="2800" b="0" dirty="0" smtClean="0"/>
              <a:t>on </a:t>
            </a:r>
            <a:r>
              <a:rPr lang="en-US" sz="2800" dirty="0" smtClean="0"/>
              <a:t>Colorectal Cancer </a:t>
            </a:r>
            <a:r>
              <a:rPr lang="en-US" sz="2800" b="0" dirty="0" smtClean="0"/>
              <a:t>from</a:t>
            </a:r>
            <a:r>
              <a:rPr lang="en-US" sz="2800" b="0" dirty="0"/>
              <a:t>:</a:t>
            </a:r>
            <a:endParaRPr lang="en-GB" sz="2800" b="0" dirty="0"/>
          </a:p>
        </p:txBody>
      </p:sp>
    </p:spTree>
    <p:extLst>
      <p:ext uri="{BB962C8B-B14F-4D97-AF65-F5344CB8AC3E}">
        <p14:creationId xmlns:p14="http://schemas.microsoft.com/office/powerpoint/2010/main" val="278358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455O: Efficacy </a:t>
            </a:r>
            <a:r>
              <a:rPr lang="en-GB" sz="1800" dirty="0"/>
              <a:t>and circulating </a:t>
            </a:r>
            <a:r>
              <a:rPr lang="en-GB" sz="1800" dirty="0" err="1"/>
              <a:t>tumor</a:t>
            </a:r>
            <a:r>
              <a:rPr lang="en-GB" sz="1800" dirty="0"/>
              <a:t> DNA (</a:t>
            </a:r>
            <a:r>
              <a:rPr lang="en-GB" sz="1800" dirty="0" err="1"/>
              <a:t>ctDNA</a:t>
            </a:r>
            <a:r>
              <a:rPr lang="en-GB" sz="1800" dirty="0"/>
              <a:t>) analysis of the BRAF inhibitor dabrafenib (D), MEK inhibitor trametinib (T), and anti-EGFR antibody panitumumab (P) in patients (</a:t>
            </a:r>
            <a:r>
              <a:rPr lang="en-GB" sz="1800" dirty="0" err="1"/>
              <a:t>pts</a:t>
            </a:r>
            <a:r>
              <a:rPr lang="en-GB" sz="1800" dirty="0"/>
              <a:t>) with BRAF V600E–mutated (</a:t>
            </a:r>
            <a:r>
              <a:rPr lang="en-GB" sz="1800" dirty="0" err="1"/>
              <a:t>BRAFm</a:t>
            </a:r>
            <a:r>
              <a:rPr lang="en-GB" sz="1800" dirty="0"/>
              <a:t>) metastatic colorectal cancer (</a:t>
            </a:r>
            <a:r>
              <a:rPr lang="en-GB" sz="1800" dirty="0" err="1"/>
              <a:t>mCRC</a:t>
            </a:r>
            <a:r>
              <a:rPr lang="en-GB" sz="1800" dirty="0" smtClean="0"/>
              <a:t>) – Corcoran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marL="0" indent="0">
              <a:buNone/>
            </a:pPr>
            <a:r>
              <a:rPr lang="en-GB" dirty="0" smtClean="0"/>
              <a:t>Confirmed best response in </a:t>
            </a:r>
            <a:r>
              <a:rPr lang="en-GB" i="1" dirty="0" smtClean="0"/>
              <a:t>BRAF</a:t>
            </a:r>
            <a:r>
              <a:rPr lang="en-GB" dirty="0" smtClean="0"/>
              <a:t> V600 cohort </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Corcoran RB et al. Ann </a:t>
            </a:r>
            <a:r>
              <a:rPr lang="en-NZ" dirty="0" err="1"/>
              <a:t>Oncol</a:t>
            </a:r>
            <a:r>
              <a:rPr lang="en-NZ" dirty="0"/>
              <a:t> 2016; 27 (</a:t>
            </a:r>
            <a:r>
              <a:rPr lang="en-NZ" dirty="0" err="1"/>
              <a:t>suppl</a:t>
            </a:r>
            <a:r>
              <a:rPr lang="en-NZ" dirty="0"/>
              <a:t> 6): </a:t>
            </a:r>
            <a:r>
              <a:rPr lang="en-NZ" dirty="0" err="1"/>
              <a:t>abstr</a:t>
            </a:r>
            <a:r>
              <a:rPr lang="en-NZ" dirty="0"/>
              <a:t> 455O</a:t>
            </a:r>
          </a:p>
        </p:txBody>
      </p:sp>
      <p:grpSp>
        <p:nvGrpSpPr>
          <p:cNvPr id="2" name="Group 1"/>
          <p:cNvGrpSpPr/>
          <p:nvPr/>
        </p:nvGrpSpPr>
        <p:grpSpPr>
          <a:xfrm>
            <a:off x="318093" y="1956323"/>
            <a:ext cx="8507813" cy="4325903"/>
            <a:chOff x="318093" y="1275811"/>
            <a:chExt cx="8507813" cy="4325903"/>
          </a:xfrm>
        </p:grpSpPr>
        <p:sp>
          <p:nvSpPr>
            <p:cNvPr id="9" name="TextBox 16"/>
            <p:cNvSpPr txBox="1"/>
            <p:nvPr/>
          </p:nvSpPr>
          <p:spPr>
            <a:xfrm rot="16200000">
              <a:off x="1564565" y="1829969"/>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b="1" dirty="0">
                  <a:solidFill>
                    <a:srgbClr val="4D4D4D"/>
                  </a:solidFill>
                </a:rPr>
                <a:t>Change at maximum</a:t>
              </a:r>
              <a:br>
                <a:rPr lang="en-GB" sz="800" b="1" dirty="0">
                  <a:solidFill>
                    <a:srgbClr val="4D4D4D"/>
                  </a:solidFill>
                </a:rPr>
              </a:br>
              <a:r>
                <a:rPr lang="en-GB" sz="800" b="1" dirty="0">
                  <a:solidFill>
                    <a:srgbClr val="4D4D4D"/>
                  </a:solidFill>
                </a:rPr>
                <a:t>reduction from baseline (%)</a:t>
              </a:r>
            </a:p>
          </p:txBody>
        </p:sp>
        <p:sp>
          <p:nvSpPr>
            <p:cNvPr id="10" name="TextBox 23"/>
            <p:cNvSpPr txBox="1"/>
            <p:nvPr/>
          </p:nvSpPr>
          <p:spPr>
            <a:xfrm>
              <a:off x="318093" y="1279551"/>
              <a:ext cx="1653017"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4D4D4D"/>
                  </a:solidFill>
                </a:rPr>
                <a:t>D + P (n=20</a:t>
              </a:r>
              <a:r>
                <a:rPr lang="en-GB" sz="1000" b="1" dirty="0" smtClean="0">
                  <a:solidFill>
                    <a:srgbClr val="4D4D4D"/>
                  </a:solidFill>
                </a:rPr>
                <a:t>), (%)</a:t>
              </a:r>
              <a:r>
                <a:rPr lang="en-GB" sz="1000" dirty="0">
                  <a:solidFill>
                    <a:srgbClr val="4D4D4D"/>
                  </a:solidFill>
                </a:rPr>
                <a:t/>
              </a:r>
              <a:br>
                <a:rPr lang="en-GB" sz="1000" dirty="0">
                  <a:solidFill>
                    <a:srgbClr val="4D4D4D"/>
                  </a:solidFill>
                </a:rPr>
              </a:br>
              <a:r>
                <a:rPr lang="en-GB" sz="1000" dirty="0">
                  <a:solidFill>
                    <a:srgbClr val="4D4D4D"/>
                  </a:solidFill>
                </a:rPr>
                <a:t>Confirmed CR/PR: 2 (</a:t>
              </a:r>
              <a:r>
                <a:rPr lang="en-GB" sz="1000" dirty="0" smtClean="0">
                  <a:solidFill>
                    <a:srgbClr val="4D4D4D"/>
                  </a:solidFill>
                </a:rPr>
                <a:t>10)</a:t>
              </a:r>
              <a:r>
                <a:rPr lang="en-GB" sz="1000" dirty="0">
                  <a:solidFill>
                    <a:srgbClr val="4D4D4D"/>
                  </a:solidFill>
                </a:rPr>
                <a:t/>
              </a:r>
              <a:br>
                <a:rPr lang="en-GB" sz="1000" dirty="0">
                  <a:solidFill>
                    <a:srgbClr val="4D4D4D"/>
                  </a:solidFill>
                </a:rPr>
              </a:br>
              <a:r>
                <a:rPr lang="en-GB" sz="1000" dirty="0">
                  <a:solidFill>
                    <a:srgbClr val="4D4D4D"/>
                  </a:solidFill>
                </a:rPr>
                <a:t>Stable disease: 16 (</a:t>
              </a:r>
              <a:r>
                <a:rPr lang="en-GB" sz="1000" dirty="0" smtClean="0">
                  <a:solidFill>
                    <a:srgbClr val="4D4D4D"/>
                  </a:solidFill>
                </a:rPr>
                <a:t>80)</a:t>
              </a:r>
              <a:r>
                <a:rPr lang="en-GB" sz="1000" dirty="0">
                  <a:solidFill>
                    <a:srgbClr val="4D4D4D"/>
                  </a:solidFill>
                </a:rPr>
                <a:t/>
              </a:r>
              <a:br>
                <a:rPr lang="en-GB" sz="1000" dirty="0">
                  <a:solidFill>
                    <a:srgbClr val="4D4D4D"/>
                  </a:solidFill>
                </a:rPr>
              </a:br>
              <a:r>
                <a:rPr lang="en-GB" sz="1000" dirty="0">
                  <a:solidFill>
                    <a:srgbClr val="4D4D4D"/>
                  </a:solidFill>
                </a:rPr>
                <a:t>Disease control: 18 (</a:t>
              </a:r>
              <a:r>
                <a:rPr lang="en-GB" sz="1000" dirty="0" smtClean="0">
                  <a:solidFill>
                    <a:srgbClr val="4D4D4D"/>
                  </a:solidFill>
                </a:rPr>
                <a:t>90)</a:t>
              </a:r>
              <a:endParaRPr lang="en-GB" sz="1000" dirty="0">
                <a:solidFill>
                  <a:srgbClr val="4D4D4D"/>
                </a:solidFill>
              </a:endParaRPr>
            </a:p>
          </p:txBody>
        </p:sp>
        <p:sp>
          <p:nvSpPr>
            <p:cNvPr id="11" name="TextBox 35"/>
            <p:cNvSpPr txBox="1"/>
            <p:nvPr/>
          </p:nvSpPr>
          <p:spPr>
            <a:xfrm>
              <a:off x="2520216" y="1284336"/>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12" name="TextBox 273"/>
            <p:cNvSpPr txBox="1"/>
            <p:nvPr/>
          </p:nvSpPr>
          <p:spPr>
            <a:xfrm>
              <a:off x="2577924" y="140562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rgbClr val="4D4D4D"/>
                  </a:solidFill>
                </a:rPr>
                <a:t>80</a:t>
              </a:r>
              <a:endParaRPr lang="en-GB" sz="800" dirty="0">
                <a:solidFill>
                  <a:srgbClr val="4D4D4D"/>
                </a:solidFill>
              </a:endParaRPr>
            </a:p>
          </p:txBody>
        </p:sp>
        <p:sp>
          <p:nvSpPr>
            <p:cNvPr id="13" name="TextBox 275"/>
            <p:cNvSpPr txBox="1"/>
            <p:nvPr/>
          </p:nvSpPr>
          <p:spPr>
            <a:xfrm>
              <a:off x="2577924" y="152690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sp>
          <p:nvSpPr>
            <p:cNvPr id="16" name="TextBox 277"/>
            <p:cNvSpPr txBox="1"/>
            <p:nvPr/>
          </p:nvSpPr>
          <p:spPr>
            <a:xfrm>
              <a:off x="2577924" y="176947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17" name="TextBox 279"/>
            <p:cNvSpPr txBox="1"/>
            <p:nvPr/>
          </p:nvSpPr>
          <p:spPr>
            <a:xfrm>
              <a:off x="2635632" y="1890761"/>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0</a:t>
              </a:r>
            </a:p>
          </p:txBody>
        </p:sp>
        <p:sp>
          <p:nvSpPr>
            <p:cNvPr id="18" name="TextBox 281"/>
            <p:cNvSpPr txBox="1"/>
            <p:nvPr/>
          </p:nvSpPr>
          <p:spPr>
            <a:xfrm>
              <a:off x="2544260" y="201204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19" name="TextBox 283"/>
            <p:cNvSpPr txBox="1"/>
            <p:nvPr/>
          </p:nvSpPr>
          <p:spPr>
            <a:xfrm>
              <a:off x="2544260" y="213333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0" name="TextBox 285"/>
            <p:cNvSpPr txBox="1"/>
            <p:nvPr/>
          </p:nvSpPr>
          <p:spPr>
            <a:xfrm>
              <a:off x="2544260" y="237590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-80</a:t>
              </a:r>
            </a:p>
          </p:txBody>
        </p:sp>
        <p:sp>
          <p:nvSpPr>
            <p:cNvPr id="21" name="TextBox 287"/>
            <p:cNvSpPr txBox="1"/>
            <p:nvPr/>
          </p:nvSpPr>
          <p:spPr>
            <a:xfrm>
              <a:off x="2486552" y="2497187"/>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22" name="Rectangle 21"/>
            <p:cNvSpPr/>
            <p:nvPr/>
          </p:nvSpPr>
          <p:spPr>
            <a:xfrm>
              <a:off x="2925063" y="1795484"/>
              <a:ext cx="169968" cy="160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3" name="Rectangle 22"/>
            <p:cNvSpPr/>
            <p:nvPr/>
          </p:nvSpPr>
          <p:spPr>
            <a:xfrm>
              <a:off x="3203669"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4" name="Rectangle 23"/>
            <p:cNvSpPr/>
            <p:nvPr/>
          </p:nvSpPr>
          <p:spPr>
            <a:xfrm>
              <a:off x="3482275"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5" name="Rectangle 24"/>
            <p:cNvSpPr/>
            <p:nvPr/>
          </p:nvSpPr>
          <p:spPr>
            <a:xfrm>
              <a:off x="3760881"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6" name="Rectangle 25"/>
            <p:cNvSpPr/>
            <p:nvPr/>
          </p:nvSpPr>
          <p:spPr>
            <a:xfrm>
              <a:off x="4039487"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7" name="Rectangle 26"/>
            <p:cNvSpPr/>
            <p:nvPr/>
          </p:nvSpPr>
          <p:spPr>
            <a:xfrm>
              <a:off x="4318093" y="193152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8" name="Rectangle 27"/>
            <p:cNvSpPr/>
            <p:nvPr/>
          </p:nvSpPr>
          <p:spPr>
            <a:xfrm>
              <a:off x="4596699" y="1942326"/>
              <a:ext cx="169968" cy="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29" name="Rectangle 28"/>
            <p:cNvSpPr/>
            <p:nvPr/>
          </p:nvSpPr>
          <p:spPr>
            <a:xfrm flipV="1">
              <a:off x="577065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0" name="Rectangle 29"/>
            <p:cNvSpPr/>
            <p:nvPr/>
          </p:nvSpPr>
          <p:spPr>
            <a:xfrm flipV="1">
              <a:off x="6049380"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1" name="Rectangle 30"/>
            <p:cNvSpPr/>
            <p:nvPr/>
          </p:nvSpPr>
          <p:spPr>
            <a:xfrm flipV="1">
              <a:off x="632810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2" name="Rectangle 31"/>
            <p:cNvSpPr/>
            <p:nvPr/>
          </p:nvSpPr>
          <p:spPr>
            <a:xfrm flipV="1">
              <a:off x="6606830" y="1955669"/>
              <a:ext cx="169968" cy="54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3" name="Rectangle 32"/>
            <p:cNvSpPr/>
            <p:nvPr/>
          </p:nvSpPr>
          <p:spPr>
            <a:xfrm flipV="1">
              <a:off x="6885555" y="1955669"/>
              <a:ext cx="169968" cy="52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4" name="Rectangle 33"/>
            <p:cNvSpPr/>
            <p:nvPr/>
          </p:nvSpPr>
          <p:spPr>
            <a:xfrm flipV="1">
              <a:off x="7164280" y="1955669"/>
              <a:ext cx="169968" cy="123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5" name="Rectangle 34"/>
            <p:cNvSpPr/>
            <p:nvPr/>
          </p:nvSpPr>
          <p:spPr>
            <a:xfrm flipV="1">
              <a:off x="7443005" y="1955669"/>
              <a:ext cx="169968" cy="1243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6" name="Rectangle 35"/>
            <p:cNvSpPr/>
            <p:nvPr/>
          </p:nvSpPr>
          <p:spPr>
            <a:xfrm flipV="1">
              <a:off x="7721730" y="1955669"/>
              <a:ext cx="169968" cy="1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7" name="Rectangle 36"/>
            <p:cNvSpPr/>
            <p:nvPr/>
          </p:nvSpPr>
          <p:spPr>
            <a:xfrm flipV="1">
              <a:off x="8000455" y="1955668"/>
              <a:ext cx="169968" cy="262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8" name="Rectangle 37"/>
            <p:cNvSpPr/>
            <p:nvPr/>
          </p:nvSpPr>
          <p:spPr>
            <a:xfrm flipV="1">
              <a:off x="8279180" y="1955669"/>
              <a:ext cx="169968" cy="370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39" name="Rectangle 38"/>
            <p:cNvSpPr/>
            <p:nvPr/>
          </p:nvSpPr>
          <p:spPr>
            <a:xfrm flipV="1">
              <a:off x="8557909" y="1955669"/>
              <a:ext cx="169968" cy="42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0" name="Oval 39"/>
            <p:cNvSpPr/>
            <p:nvPr/>
          </p:nvSpPr>
          <p:spPr>
            <a:xfrm>
              <a:off x="5032025" y="1888892"/>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1" name="Oval 40"/>
            <p:cNvSpPr/>
            <p:nvPr/>
          </p:nvSpPr>
          <p:spPr>
            <a:xfrm>
              <a:off x="5454697" y="1882938"/>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42" name="Line 12"/>
            <p:cNvSpPr>
              <a:spLocks noChangeShapeType="1"/>
            </p:cNvSpPr>
            <p:nvPr/>
          </p:nvSpPr>
          <p:spPr bwMode="auto">
            <a:xfrm rot="16200000">
              <a:off x="2740274" y="132303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3" name="Freeform 42"/>
            <p:cNvSpPr>
              <a:spLocks/>
            </p:cNvSpPr>
            <p:nvPr/>
          </p:nvSpPr>
          <p:spPr bwMode="auto">
            <a:xfrm>
              <a:off x="2758138" y="1362270"/>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4" name="Line 12"/>
            <p:cNvSpPr>
              <a:spLocks noChangeShapeType="1"/>
            </p:cNvSpPr>
            <p:nvPr/>
          </p:nvSpPr>
          <p:spPr bwMode="auto">
            <a:xfrm rot="16200000">
              <a:off x="2740274" y="144432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5" name="Line 12"/>
            <p:cNvSpPr>
              <a:spLocks noChangeShapeType="1"/>
            </p:cNvSpPr>
            <p:nvPr/>
          </p:nvSpPr>
          <p:spPr bwMode="auto">
            <a:xfrm rot="16200000">
              <a:off x="2740274" y="156560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6" name="Line 12"/>
            <p:cNvSpPr>
              <a:spLocks noChangeShapeType="1"/>
            </p:cNvSpPr>
            <p:nvPr/>
          </p:nvSpPr>
          <p:spPr bwMode="auto">
            <a:xfrm rot="16200000">
              <a:off x="2740274" y="180817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7" name="Line 12"/>
            <p:cNvSpPr>
              <a:spLocks noChangeShapeType="1"/>
            </p:cNvSpPr>
            <p:nvPr/>
          </p:nvSpPr>
          <p:spPr bwMode="auto">
            <a:xfrm rot="16200000">
              <a:off x="2740274" y="192946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8" name="Line 12"/>
            <p:cNvSpPr>
              <a:spLocks noChangeShapeType="1"/>
            </p:cNvSpPr>
            <p:nvPr/>
          </p:nvSpPr>
          <p:spPr bwMode="auto">
            <a:xfrm rot="16200000">
              <a:off x="2740274" y="205074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49" name="Line 12"/>
            <p:cNvSpPr>
              <a:spLocks noChangeShapeType="1"/>
            </p:cNvSpPr>
            <p:nvPr/>
          </p:nvSpPr>
          <p:spPr bwMode="auto">
            <a:xfrm rot="16200000">
              <a:off x="2740274" y="217203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0" name="Line 12"/>
            <p:cNvSpPr>
              <a:spLocks noChangeShapeType="1"/>
            </p:cNvSpPr>
            <p:nvPr/>
          </p:nvSpPr>
          <p:spPr bwMode="auto">
            <a:xfrm rot="16200000">
              <a:off x="2740274" y="24146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1" name="Line 12"/>
            <p:cNvSpPr>
              <a:spLocks noChangeShapeType="1"/>
            </p:cNvSpPr>
            <p:nvPr/>
          </p:nvSpPr>
          <p:spPr bwMode="auto">
            <a:xfrm rot="16200000">
              <a:off x="2740274" y="2535890"/>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2" name="Line 12"/>
            <p:cNvSpPr>
              <a:spLocks noChangeShapeType="1"/>
            </p:cNvSpPr>
            <p:nvPr/>
          </p:nvSpPr>
          <p:spPr bwMode="auto">
            <a:xfrm flipV="1">
              <a:off x="2758138" y="1955028"/>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53" name="TextBox 314"/>
            <p:cNvSpPr txBox="1"/>
            <p:nvPr/>
          </p:nvSpPr>
          <p:spPr>
            <a:xfrm rot="16200000">
              <a:off x="1564565" y="3316247"/>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b="1" dirty="0">
                  <a:solidFill>
                    <a:srgbClr val="4D4D4D"/>
                  </a:solidFill>
                </a:rPr>
                <a:t>Change at maximum</a:t>
              </a:r>
              <a:br>
                <a:rPr lang="en-GB" sz="800" b="1" dirty="0">
                  <a:solidFill>
                    <a:srgbClr val="4D4D4D"/>
                  </a:solidFill>
                </a:rPr>
              </a:br>
              <a:r>
                <a:rPr lang="en-GB" sz="800" b="1" dirty="0">
                  <a:solidFill>
                    <a:srgbClr val="4D4D4D"/>
                  </a:solidFill>
                </a:rPr>
                <a:t>reduction from baseline (%)</a:t>
              </a:r>
            </a:p>
          </p:txBody>
        </p:sp>
        <p:sp>
          <p:nvSpPr>
            <p:cNvPr id="54" name="TextBox 315"/>
            <p:cNvSpPr txBox="1"/>
            <p:nvPr/>
          </p:nvSpPr>
          <p:spPr>
            <a:xfrm>
              <a:off x="318093" y="2688885"/>
              <a:ext cx="1880643" cy="861774"/>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4D4D4D"/>
                  </a:solidFill>
                </a:rPr>
                <a:t>T + P (mutant </a:t>
              </a:r>
              <a:r>
                <a:rPr lang="en-GB" sz="1000" b="1" i="1" dirty="0">
                  <a:solidFill>
                    <a:srgbClr val="4D4D4D"/>
                  </a:solidFill>
                </a:rPr>
                <a:t>BRAF</a:t>
              </a:r>
              <a:r>
                <a:rPr lang="en-GB" sz="1000" b="1" dirty="0">
                  <a:solidFill>
                    <a:srgbClr val="4D4D4D"/>
                  </a:solidFill>
                </a:rPr>
                <a:t>; n=31</a:t>
              </a:r>
              <a:r>
                <a:rPr lang="en-GB" sz="1000" b="1" dirty="0" smtClean="0">
                  <a:solidFill>
                    <a:srgbClr val="4D4D4D"/>
                  </a:solidFill>
                </a:rPr>
                <a:t>), </a:t>
              </a:r>
              <a:br>
                <a:rPr lang="en-GB" sz="1000" b="1" dirty="0" smtClean="0">
                  <a:solidFill>
                    <a:srgbClr val="4D4D4D"/>
                  </a:solidFill>
                </a:rPr>
              </a:br>
              <a:r>
                <a:rPr lang="en-GB" sz="1000" b="1" dirty="0" smtClean="0">
                  <a:solidFill>
                    <a:srgbClr val="4D4D4D"/>
                  </a:solidFill>
                </a:rPr>
                <a:t>n (%)</a:t>
              </a:r>
              <a:r>
                <a:rPr lang="en-GB" sz="1000" dirty="0">
                  <a:solidFill>
                    <a:srgbClr val="4D4D4D"/>
                  </a:solidFill>
                </a:rPr>
                <a:t/>
              </a:r>
              <a:br>
                <a:rPr lang="en-GB" sz="1000" dirty="0">
                  <a:solidFill>
                    <a:srgbClr val="4D4D4D"/>
                  </a:solidFill>
                </a:rPr>
              </a:br>
              <a:r>
                <a:rPr lang="en-GB" sz="1000" dirty="0">
                  <a:solidFill>
                    <a:srgbClr val="4D4D4D"/>
                  </a:solidFill>
                </a:rPr>
                <a:t>Confirmed CR/PR: 0 (</a:t>
              </a:r>
              <a:r>
                <a:rPr lang="en-GB" sz="1000" dirty="0" smtClean="0">
                  <a:solidFill>
                    <a:srgbClr val="4D4D4D"/>
                  </a:solidFill>
                </a:rPr>
                <a:t>0)</a:t>
              </a:r>
              <a:r>
                <a:rPr lang="en-GB" sz="1000" dirty="0">
                  <a:solidFill>
                    <a:srgbClr val="4D4D4D"/>
                  </a:solidFill>
                </a:rPr>
                <a:t/>
              </a:r>
              <a:br>
                <a:rPr lang="en-GB" sz="1000" dirty="0">
                  <a:solidFill>
                    <a:srgbClr val="4D4D4D"/>
                  </a:solidFill>
                </a:rPr>
              </a:br>
              <a:r>
                <a:rPr lang="en-GB" sz="1000" dirty="0">
                  <a:solidFill>
                    <a:srgbClr val="4D4D4D"/>
                  </a:solidFill>
                </a:rPr>
                <a:t>Stable disease: 17 (</a:t>
              </a:r>
              <a:r>
                <a:rPr lang="en-GB" sz="1000" dirty="0" smtClean="0">
                  <a:solidFill>
                    <a:srgbClr val="4D4D4D"/>
                  </a:solidFill>
                </a:rPr>
                <a:t>55)</a:t>
              </a:r>
              <a:r>
                <a:rPr lang="en-GB" sz="1000" dirty="0">
                  <a:solidFill>
                    <a:srgbClr val="4D4D4D"/>
                  </a:solidFill>
                </a:rPr>
                <a:t/>
              </a:r>
              <a:br>
                <a:rPr lang="en-GB" sz="1000" dirty="0">
                  <a:solidFill>
                    <a:srgbClr val="4D4D4D"/>
                  </a:solidFill>
                </a:rPr>
              </a:br>
              <a:r>
                <a:rPr lang="en-GB" sz="1000" dirty="0">
                  <a:solidFill>
                    <a:srgbClr val="4D4D4D"/>
                  </a:solidFill>
                </a:rPr>
                <a:t>Disease control: 17 (</a:t>
              </a:r>
              <a:r>
                <a:rPr lang="en-GB" sz="1000" dirty="0" smtClean="0">
                  <a:solidFill>
                    <a:srgbClr val="4D4D4D"/>
                  </a:solidFill>
                </a:rPr>
                <a:t>55)</a:t>
              </a:r>
              <a:endParaRPr lang="en-GB" sz="1000" dirty="0">
                <a:solidFill>
                  <a:srgbClr val="4D4D4D"/>
                </a:solidFill>
              </a:endParaRPr>
            </a:p>
          </p:txBody>
        </p:sp>
        <p:sp>
          <p:nvSpPr>
            <p:cNvPr id="55" name="TextBox 318"/>
            <p:cNvSpPr txBox="1"/>
            <p:nvPr/>
          </p:nvSpPr>
          <p:spPr>
            <a:xfrm>
              <a:off x="2520216" y="2770614"/>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56" name="TextBox 322"/>
            <p:cNvSpPr txBox="1"/>
            <p:nvPr/>
          </p:nvSpPr>
          <p:spPr>
            <a:xfrm>
              <a:off x="2635632" y="3377039"/>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0</a:t>
              </a:r>
            </a:p>
          </p:txBody>
        </p:sp>
        <p:sp>
          <p:nvSpPr>
            <p:cNvPr id="57" name="TextBox 326"/>
            <p:cNvSpPr txBox="1"/>
            <p:nvPr/>
          </p:nvSpPr>
          <p:spPr>
            <a:xfrm>
              <a:off x="2486552" y="3983465"/>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62" name="Rectangle 61"/>
            <p:cNvSpPr/>
            <p:nvPr/>
          </p:nvSpPr>
          <p:spPr>
            <a:xfrm>
              <a:off x="2791522" y="3137946"/>
              <a:ext cx="169968" cy="304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3" name="Rectangle 62"/>
            <p:cNvSpPr/>
            <p:nvPr/>
          </p:nvSpPr>
          <p:spPr>
            <a:xfrm flipV="1">
              <a:off x="8623442" y="3441947"/>
              <a:ext cx="169968" cy="206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4" name="Rectangle 63"/>
            <p:cNvSpPr/>
            <p:nvPr/>
          </p:nvSpPr>
          <p:spPr>
            <a:xfrm flipV="1">
              <a:off x="8414710" y="3441947"/>
              <a:ext cx="169968" cy="136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5" name="Rectangle 64"/>
            <p:cNvSpPr/>
            <p:nvPr/>
          </p:nvSpPr>
          <p:spPr>
            <a:xfrm flipV="1">
              <a:off x="8205978" y="3441947"/>
              <a:ext cx="169968" cy="1055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6" name="Rectangle 65"/>
            <p:cNvSpPr/>
            <p:nvPr/>
          </p:nvSpPr>
          <p:spPr>
            <a:xfrm flipV="1">
              <a:off x="7997246" y="3441947"/>
              <a:ext cx="169968" cy="10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7" name="Rectangle 66"/>
            <p:cNvSpPr/>
            <p:nvPr/>
          </p:nvSpPr>
          <p:spPr>
            <a:xfrm flipV="1">
              <a:off x="7788514" y="3441946"/>
              <a:ext cx="169968" cy="829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8" name="Rectangle 67"/>
            <p:cNvSpPr/>
            <p:nvPr/>
          </p:nvSpPr>
          <p:spPr>
            <a:xfrm flipV="1">
              <a:off x="7579782"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9" name="Rectangle 68"/>
            <p:cNvSpPr/>
            <p:nvPr/>
          </p:nvSpPr>
          <p:spPr>
            <a:xfrm flipV="1">
              <a:off x="7371050"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0" name="Rectangle 69"/>
            <p:cNvSpPr/>
            <p:nvPr/>
          </p:nvSpPr>
          <p:spPr>
            <a:xfrm flipV="1">
              <a:off x="7162318" y="3441946"/>
              <a:ext cx="169968" cy="59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1" name="Rectangle 70"/>
            <p:cNvSpPr/>
            <p:nvPr/>
          </p:nvSpPr>
          <p:spPr>
            <a:xfrm flipV="1">
              <a:off x="6953586" y="3441946"/>
              <a:ext cx="169968" cy="51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2" name="Rectangle 71"/>
            <p:cNvSpPr/>
            <p:nvPr/>
          </p:nvSpPr>
          <p:spPr>
            <a:xfrm flipV="1">
              <a:off x="6744854" y="3441946"/>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3" name="Rectangle 72"/>
            <p:cNvSpPr/>
            <p:nvPr/>
          </p:nvSpPr>
          <p:spPr>
            <a:xfrm flipV="1">
              <a:off x="6536122" y="3441946"/>
              <a:ext cx="169968"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4" name="Rectangle 73"/>
            <p:cNvSpPr/>
            <p:nvPr/>
          </p:nvSpPr>
          <p:spPr>
            <a:xfrm flipV="1">
              <a:off x="6327390"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5" name="Rectangle 74"/>
            <p:cNvSpPr/>
            <p:nvPr/>
          </p:nvSpPr>
          <p:spPr>
            <a:xfrm>
              <a:off x="2999768" y="3265342"/>
              <a:ext cx="169968" cy="1766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6" name="Rectangle 75"/>
            <p:cNvSpPr/>
            <p:nvPr/>
          </p:nvSpPr>
          <p:spPr>
            <a:xfrm>
              <a:off x="3208014" y="3295108"/>
              <a:ext cx="169968" cy="146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7" name="Rectangle 76"/>
            <p:cNvSpPr/>
            <p:nvPr/>
          </p:nvSpPr>
          <p:spPr>
            <a:xfrm>
              <a:off x="3416260" y="3296298"/>
              <a:ext cx="169968" cy="145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8" name="Rectangle 77"/>
            <p:cNvSpPr/>
            <p:nvPr/>
          </p:nvSpPr>
          <p:spPr>
            <a:xfrm>
              <a:off x="3624506" y="3316539"/>
              <a:ext cx="169968" cy="125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9" name="Rectangle 78"/>
            <p:cNvSpPr/>
            <p:nvPr/>
          </p:nvSpPr>
          <p:spPr>
            <a:xfrm>
              <a:off x="3832752" y="3317730"/>
              <a:ext cx="169968" cy="124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0" name="Rectangle 79"/>
            <p:cNvSpPr/>
            <p:nvPr/>
          </p:nvSpPr>
          <p:spPr>
            <a:xfrm>
              <a:off x="4040998" y="3373689"/>
              <a:ext cx="169968" cy="682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1" name="Rectangle 80"/>
            <p:cNvSpPr/>
            <p:nvPr/>
          </p:nvSpPr>
          <p:spPr>
            <a:xfrm>
              <a:off x="4249244" y="3396228"/>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2" name="Rectangle 81"/>
            <p:cNvSpPr/>
            <p:nvPr/>
          </p:nvSpPr>
          <p:spPr>
            <a:xfrm>
              <a:off x="4457490" y="3396228"/>
              <a:ext cx="16996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3" name="Rectangle 82"/>
            <p:cNvSpPr/>
            <p:nvPr/>
          </p:nvSpPr>
          <p:spPr>
            <a:xfrm>
              <a:off x="4665736" y="3402347"/>
              <a:ext cx="169968"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4" name="Rectangle 83"/>
            <p:cNvSpPr/>
            <p:nvPr/>
          </p:nvSpPr>
          <p:spPr>
            <a:xfrm>
              <a:off x="4873982" y="3405947"/>
              <a:ext cx="169968"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5" name="Rectangle 84"/>
            <p:cNvSpPr/>
            <p:nvPr/>
          </p:nvSpPr>
          <p:spPr>
            <a:xfrm>
              <a:off x="5082228"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6" name="Rectangle 85"/>
            <p:cNvSpPr/>
            <p:nvPr/>
          </p:nvSpPr>
          <p:spPr>
            <a:xfrm>
              <a:off x="5290475"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7" name="Rectangle 86"/>
            <p:cNvSpPr/>
            <p:nvPr/>
          </p:nvSpPr>
          <p:spPr>
            <a:xfrm flipV="1">
              <a:off x="6118658"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8" name="Oval 87"/>
            <p:cNvSpPr/>
            <p:nvPr/>
          </p:nvSpPr>
          <p:spPr>
            <a:xfrm>
              <a:off x="5560663"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89" name="Oval 88"/>
            <p:cNvSpPr/>
            <p:nvPr/>
          </p:nvSpPr>
          <p:spPr>
            <a:xfrm>
              <a:off x="5764259"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90" name="Oval 89"/>
            <p:cNvSpPr/>
            <p:nvPr/>
          </p:nvSpPr>
          <p:spPr>
            <a:xfrm>
              <a:off x="5965475"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91" name="Line 12"/>
            <p:cNvSpPr>
              <a:spLocks noChangeShapeType="1"/>
            </p:cNvSpPr>
            <p:nvPr/>
          </p:nvSpPr>
          <p:spPr bwMode="auto">
            <a:xfrm rot="16200000">
              <a:off x="2740274" y="280931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2" name="Freeform 91"/>
            <p:cNvSpPr>
              <a:spLocks/>
            </p:cNvSpPr>
            <p:nvPr/>
          </p:nvSpPr>
          <p:spPr bwMode="auto">
            <a:xfrm>
              <a:off x="2758138" y="2848548"/>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3" name="Line 12"/>
            <p:cNvSpPr>
              <a:spLocks noChangeShapeType="1"/>
            </p:cNvSpPr>
            <p:nvPr/>
          </p:nvSpPr>
          <p:spPr bwMode="auto">
            <a:xfrm rot="16200000">
              <a:off x="2740274" y="341574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4" name="Line 12"/>
            <p:cNvSpPr>
              <a:spLocks noChangeShapeType="1"/>
            </p:cNvSpPr>
            <p:nvPr/>
          </p:nvSpPr>
          <p:spPr bwMode="auto">
            <a:xfrm rot="16200000">
              <a:off x="2740274" y="402216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5" name="Line 12"/>
            <p:cNvSpPr>
              <a:spLocks noChangeShapeType="1"/>
            </p:cNvSpPr>
            <p:nvPr/>
          </p:nvSpPr>
          <p:spPr bwMode="auto">
            <a:xfrm flipV="1">
              <a:off x="2758138" y="3441306"/>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96" name="TextBox 450"/>
            <p:cNvSpPr txBox="1"/>
            <p:nvPr/>
          </p:nvSpPr>
          <p:spPr>
            <a:xfrm rot="16200000">
              <a:off x="1564565" y="4801334"/>
              <a:ext cx="1354538"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b="1" dirty="0">
                  <a:solidFill>
                    <a:srgbClr val="4D4D4D"/>
                  </a:solidFill>
                </a:rPr>
                <a:t>Change at maximum</a:t>
              </a:r>
              <a:br>
                <a:rPr lang="en-GB" sz="800" b="1" dirty="0">
                  <a:solidFill>
                    <a:srgbClr val="4D4D4D"/>
                  </a:solidFill>
                </a:rPr>
              </a:br>
              <a:r>
                <a:rPr lang="en-GB" sz="800" b="1" dirty="0">
                  <a:solidFill>
                    <a:srgbClr val="4D4D4D"/>
                  </a:solidFill>
                </a:rPr>
                <a:t>reduction from baseline (%)</a:t>
              </a:r>
            </a:p>
          </p:txBody>
        </p:sp>
        <p:sp>
          <p:nvSpPr>
            <p:cNvPr id="97" name="TextBox 451"/>
            <p:cNvSpPr txBox="1"/>
            <p:nvPr/>
          </p:nvSpPr>
          <p:spPr>
            <a:xfrm>
              <a:off x="318093" y="4250916"/>
              <a:ext cx="1683474"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4D4D4D"/>
                  </a:solidFill>
                </a:rPr>
                <a:t>D + T + P (n=91</a:t>
              </a:r>
              <a:r>
                <a:rPr lang="en-GB" sz="1000" b="1" dirty="0" smtClean="0">
                  <a:solidFill>
                    <a:srgbClr val="4D4D4D"/>
                  </a:solidFill>
                </a:rPr>
                <a:t>), n (%)</a:t>
              </a:r>
              <a:r>
                <a:rPr lang="en-GB" sz="1000" dirty="0">
                  <a:solidFill>
                    <a:srgbClr val="4D4D4D"/>
                  </a:solidFill>
                </a:rPr>
                <a:t/>
              </a:r>
              <a:br>
                <a:rPr lang="en-GB" sz="1000" dirty="0">
                  <a:solidFill>
                    <a:srgbClr val="4D4D4D"/>
                  </a:solidFill>
                </a:rPr>
              </a:br>
              <a:r>
                <a:rPr lang="en-GB" sz="1000" dirty="0">
                  <a:solidFill>
                    <a:srgbClr val="4D4D4D"/>
                  </a:solidFill>
                </a:rPr>
                <a:t>Confirmed CR/PR: 19 (</a:t>
              </a:r>
              <a:r>
                <a:rPr lang="en-GB" sz="1000" dirty="0" smtClean="0">
                  <a:solidFill>
                    <a:srgbClr val="4D4D4D"/>
                  </a:solidFill>
                </a:rPr>
                <a:t>21)</a:t>
              </a:r>
              <a:r>
                <a:rPr lang="en-GB" sz="1000" dirty="0">
                  <a:solidFill>
                    <a:srgbClr val="4D4D4D"/>
                  </a:solidFill>
                </a:rPr>
                <a:t/>
              </a:r>
              <a:br>
                <a:rPr lang="en-GB" sz="1000" dirty="0">
                  <a:solidFill>
                    <a:srgbClr val="4D4D4D"/>
                  </a:solidFill>
                </a:rPr>
              </a:br>
              <a:r>
                <a:rPr lang="en-GB" sz="1000" dirty="0">
                  <a:solidFill>
                    <a:srgbClr val="4D4D4D"/>
                  </a:solidFill>
                </a:rPr>
                <a:t>Stable disease: 59 (</a:t>
              </a:r>
              <a:r>
                <a:rPr lang="en-GB" sz="1000" dirty="0" smtClean="0">
                  <a:solidFill>
                    <a:srgbClr val="4D4D4D"/>
                  </a:solidFill>
                </a:rPr>
                <a:t>65)</a:t>
              </a:r>
              <a:r>
                <a:rPr lang="en-GB" sz="1000" dirty="0">
                  <a:solidFill>
                    <a:srgbClr val="4D4D4D"/>
                  </a:solidFill>
                </a:rPr>
                <a:t/>
              </a:r>
              <a:br>
                <a:rPr lang="en-GB" sz="1000" dirty="0">
                  <a:solidFill>
                    <a:srgbClr val="4D4D4D"/>
                  </a:solidFill>
                </a:rPr>
              </a:br>
              <a:r>
                <a:rPr lang="en-GB" sz="1000" dirty="0">
                  <a:solidFill>
                    <a:srgbClr val="4D4D4D"/>
                  </a:solidFill>
                </a:rPr>
                <a:t>Disease control: 78 (</a:t>
              </a:r>
              <a:r>
                <a:rPr lang="en-GB" sz="1000" dirty="0" smtClean="0">
                  <a:solidFill>
                    <a:srgbClr val="4D4D4D"/>
                  </a:solidFill>
                </a:rPr>
                <a:t>86)</a:t>
              </a:r>
              <a:endParaRPr lang="en-GB" sz="1000" dirty="0">
                <a:solidFill>
                  <a:srgbClr val="4D4D4D"/>
                </a:solidFill>
              </a:endParaRPr>
            </a:p>
          </p:txBody>
        </p:sp>
        <p:sp>
          <p:nvSpPr>
            <p:cNvPr id="98" name="TextBox 452"/>
            <p:cNvSpPr txBox="1"/>
            <p:nvPr/>
          </p:nvSpPr>
          <p:spPr>
            <a:xfrm>
              <a:off x="2520216" y="4255701"/>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99" name="TextBox 456"/>
            <p:cNvSpPr txBox="1"/>
            <p:nvPr/>
          </p:nvSpPr>
          <p:spPr>
            <a:xfrm>
              <a:off x="2635632" y="4862126"/>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0</a:t>
              </a:r>
            </a:p>
          </p:txBody>
        </p:sp>
        <p:sp>
          <p:nvSpPr>
            <p:cNvPr id="100" name="TextBox 460"/>
            <p:cNvSpPr txBox="1"/>
            <p:nvPr/>
          </p:nvSpPr>
          <p:spPr>
            <a:xfrm>
              <a:off x="2486552" y="5468552"/>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-100</a:t>
              </a:r>
            </a:p>
          </p:txBody>
        </p:sp>
        <p:sp>
          <p:nvSpPr>
            <p:cNvPr id="101" name="Rectangle 100"/>
            <p:cNvSpPr/>
            <p:nvPr/>
          </p:nvSpPr>
          <p:spPr>
            <a:xfrm>
              <a:off x="2780735" y="4435075"/>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2" name="Rectangle 101"/>
            <p:cNvSpPr/>
            <p:nvPr/>
          </p:nvSpPr>
          <p:spPr>
            <a:xfrm>
              <a:off x="2851340" y="4741065"/>
              <a:ext cx="47124" cy="185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3" name="Rectangle 102"/>
            <p:cNvSpPr/>
            <p:nvPr/>
          </p:nvSpPr>
          <p:spPr>
            <a:xfrm>
              <a:off x="2917182" y="4811313"/>
              <a:ext cx="48282" cy="115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4" name="Rectangle 103"/>
            <p:cNvSpPr/>
            <p:nvPr/>
          </p:nvSpPr>
          <p:spPr>
            <a:xfrm>
              <a:off x="2984182" y="4835125"/>
              <a:ext cx="47091" cy="9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5" name="Rectangle 104"/>
            <p:cNvSpPr/>
            <p:nvPr/>
          </p:nvSpPr>
          <p:spPr>
            <a:xfrm>
              <a:off x="3049991" y="4845841"/>
              <a:ext cx="48283" cy="81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6" name="Rectangle 105"/>
            <p:cNvSpPr/>
            <p:nvPr/>
          </p:nvSpPr>
          <p:spPr>
            <a:xfrm>
              <a:off x="3116992" y="4870844"/>
              <a:ext cx="45719" cy="561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7" name="Rectangle 106"/>
            <p:cNvSpPr/>
            <p:nvPr/>
          </p:nvSpPr>
          <p:spPr>
            <a:xfrm>
              <a:off x="3181429" y="4887434"/>
              <a:ext cx="49473"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8" name="Rectangle 107"/>
            <p:cNvSpPr/>
            <p:nvPr/>
          </p:nvSpPr>
          <p:spPr>
            <a:xfrm>
              <a:off x="3249620"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09" name="Rectangle 108"/>
            <p:cNvSpPr/>
            <p:nvPr/>
          </p:nvSpPr>
          <p:spPr>
            <a:xfrm>
              <a:off x="3317811"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0" name="Rectangle 109"/>
            <p:cNvSpPr/>
            <p:nvPr/>
          </p:nvSpPr>
          <p:spPr>
            <a:xfrm>
              <a:off x="3386002"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1" name="Rectangle 110"/>
            <p:cNvSpPr/>
            <p:nvPr/>
          </p:nvSpPr>
          <p:spPr>
            <a:xfrm>
              <a:off x="3454193"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2" name="Rectangle 111"/>
            <p:cNvSpPr/>
            <p:nvPr/>
          </p:nvSpPr>
          <p:spPr>
            <a:xfrm>
              <a:off x="3522384" y="4916234"/>
              <a:ext cx="49473" cy="1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3" name="Oval 112"/>
            <p:cNvSpPr/>
            <p:nvPr/>
          </p:nvSpPr>
          <p:spPr>
            <a:xfrm>
              <a:off x="3604468"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4" name="Oval 113"/>
            <p:cNvSpPr/>
            <p:nvPr/>
          </p:nvSpPr>
          <p:spPr>
            <a:xfrm>
              <a:off x="3675012"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5" name="Oval 114"/>
            <p:cNvSpPr/>
            <p:nvPr/>
          </p:nvSpPr>
          <p:spPr>
            <a:xfrm>
              <a:off x="3745556"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6" name="Oval 115"/>
            <p:cNvSpPr/>
            <p:nvPr/>
          </p:nvSpPr>
          <p:spPr>
            <a:xfrm>
              <a:off x="3816100"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7" name="Oval 116"/>
            <p:cNvSpPr/>
            <p:nvPr/>
          </p:nvSpPr>
          <p:spPr>
            <a:xfrm>
              <a:off x="3886643"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8" name="Rectangle 117"/>
            <p:cNvSpPr/>
            <p:nvPr/>
          </p:nvSpPr>
          <p:spPr>
            <a:xfrm flipH="1">
              <a:off x="8770549" y="4929147"/>
              <a:ext cx="45719" cy="605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19" name="Rectangle 118"/>
            <p:cNvSpPr/>
            <p:nvPr/>
          </p:nvSpPr>
          <p:spPr>
            <a:xfrm flipH="1">
              <a:off x="8706122" y="4929148"/>
              <a:ext cx="45719" cy="57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0" name="Rectangle 119"/>
            <p:cNvSpPr/>
            <p:nvPr/>
          </p:nvSpPr>
          <p:spPr>
            <a:xfrm flipH="1">
              <a:off x="8641685" y="4929148"/>
              <a:ext cx="45719" cy="482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1" name="Rectangle 120"/>
            <p:cNvSpPr/>
            <p:nvPr/>
          </p:nvSpPr>
          <p:spPr>
            <a:xfrm flipH="1">
              <a:off x="8573869" y="4929148"/>
              <a:ext cx="49098" cy="470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2" name="Rectangle 121"/>
            <p:cNvSpPr/>
            <p:nvPr/>
          </p:nvSpPr>
          <p:spPr>
            <a:xfrm flipH="1">
              <a:off x="8499193" y="4929149"/>
              <a:ext cx="55958" cy="41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3" name="Rectangle 122"/>
            <p:cNvSpPr/>
            <p:nvPr/>
          </p:nvSpPr>
          <p:spPr>
            <a:xfrm flipH="1">
              <a:off x="8428089" y="4929149"/>
              <a:ext cx="52386" cy="3988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4" name="Rectangle 123"/>
            <p:cNvSpPr/>
            <p:nvPr/>
          </p:nvSpPr>
          <p:spPr>
            <a:xfrm flipH="1">
              <a:off x="8358174" y="4929149"/>
              <a:ext cx="51197" cy="3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5" name="Rectangle 124"/>
            <p:cNvSpPr/>
            <p:nvPr/>
          </p:nvSpPr>
          <p:spPr>
            <a:xfrm flipH="1">
              <a:off x="8289449" y="4929149"/>
              <a:ext cx="50007" cy="363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6" name="Rectangle 125"/>
            <p:cNvSpPr/>
            <p:nvPr/>
          </p:nvSpPr>
          <p:spPr>
            <a:xfrm flipH="1">
              <a:off x="821357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7" name="Rectangle 126"/>
            <p:cNvSpPr/>
            <p:nvPr/>
          </p:nvSpPr>
          <p:spPr>
            <a:xfrm flipH="1">
              <a:off x="813770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8" name="Rectangle 127"/>
            <p:cNvSpPr/>
            <p:nvPr/>
          </p:nvSpPr>
          <p:spPr>
            <a:xfrm flipH="1">
              <a:off x="8073272" y="4929149"/>
              <a:ext cx="45719" cy="3417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29" name="Rectangle 128"/>
            <p:cNvSpPr/>
            <p:nvPr/>
          </p:nvSpPr>
          <p:spPr>
            <a:xfrm flipH="1">
              <a:off x="7997400" y="4929149"/>
              <a:ext cx="57154" cy="331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0" name="Rectangle 129"/>
            <p:cNvSpPr/>
            <p:nvPr/>
          </p:nvSpPr>
          <p:spPr>
            <a:xfrm flipH="1">
              <a:off x="7921528" y="4929150"/>
              <a:ext cx="57154" cy="320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1" name="Rectangle 130"/>
            <p:cNvSpPr/>
            <p:nvPr/>
          </p:nvSpPr>
          <p:spPr>
            <a:xfrm flipH="1">
              <a:off x="7857091" y="4929149"/>
              <a:ext cx="45719" cy="3107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2" name="Rectangle 131"/>
            <p:cNvSpPr/>
            <p:nvPr/>
          </p:nvSpPr>
          <p:spPr>
            <a:xfrm flipH="1">
              <a:off x="7781219"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3" name="Rectangle 132"/>
            <p:cNvSpPr/>
            <p:nvPr/>
          </p:nvSpPr>
          <p:spPr>
            <a:xfrm flipH="1">
              <a:off x="7705347"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4" name="Rectangle 133"/>
            <p:cNvSpPr/>
            <p:nvPr/>
          </p:nvSpPr>
          <p:spPr>
            <a:xfrm flipH="1">
              <a:off x="7640910" y="4929149"/>
              <a:ext cx="45719" cy="295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5" name="Rectangle 134"/>
            <p:cNvSpPr/>
            <p:nvPr/>
          </p:nvSpPr>
          <p:spPr>
            <a:xfrm flipH="1">
              <a:off x="7566228" y="4929150"/>
              <a:ext cx="55964" cy="294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6" name="Rectangle 135"/>
            <p:cNvSpPr/>
            <p:nvPr/>
          </p:nvSpPr>
          <p:spPr>
            <a:xfrm flipH="1">
              <a:off x="7501071" y="4929150"/>
              <a:ext cx="46439" cy="286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7" name="Rectangle 136"/>
            <p:cNvSpPr/>
            <p:nvPr/>
          </p:nvSpPr>
          <p:spPr>
            <a:xfrm flipH="1">
              <a:off x="7435913" y="4929150"/>
              <a:ext cx="46440" cy="275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8" name="Rectangle 137"/>
            <p:cNvSpPr/>
            <p:nvPr/>
          </p:nvSpPr>
          <p:spPr>
            <a:xfrm flipH="1">
              <a:off x="7371476" y="4929151"/>
              <a:ext cx="45719" cy="257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39" name="Rectangle 138"/>
            <p:cNvSpPr/>
            <p:nvPr/>
          </p:nvSpPr>
          <p:spPr>
            <a:xfrm flipH="1">
              <a:off x="7305128" y="4929151"/>
              <a:ext cx="47630" cy="25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0" name="Rectangle 139"/>
            <p:cNvSpPr/>
            <p:nvPr/>
          </p:nvSpPr>
          <p:spPr>
            <a:xfrm flipH="1">
              <a:off x="7240691" y="4929151"/>
              <a:ext cx="45719" cy="241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1" name="Rectangle 140"/>
            <p:cNvSpPr/>
            <p:nvPr/>
          </p:nvSpPr>
          <p:spPr>
            <a:xfrm flipH="1">
              <a:off x="7176254" y="4929151"/>
              <a:ext cx="45719" cy="238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2" name="Rectangle 141"/>
            <p:cNvSpPr/>
            <p:nvPr/>
          </p:nvSpPr>
          <p:spPr>
            <a:xfrm flipH="1">
              <a:off x="7111817" y="4929150"/>
              <a:ext cx="45719" cy="228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3" name="Rectangle 142"/>
            <p:cNvSpPr/>
            <p:nvPr/>
          </p:nvSpPr>
          <p:spPr>
            <a:xfrm flipH="1">
              <a:off x="7040706" y="4929151"/>
              <a:ext cx="52393" cy="216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4" name="Rectangle 143"/>
            <p:cNvSpPr/>
            <p:nvPr/>
          </p:nvSpPr>
          <p:spPr>
            <a:xfrm flipH="1">
              <a:off x="6976269" y="4929151"/>
              <a:ext cx="45719" cy="2155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5" name="Rectangle 144"/>
            <p:cNvSpPr/>
            <p:nvPr/>
          </p:nvSpPr>
          <p:spPr>
            <a:xfrm flipH="1">
              <a:off x="6911832" y="4929151"/>
              <a:ext cx="45719" cy="20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6" name="Rectangle 145"/>
            <p:cNvSpPr/>
            <p:nvPr/>
          </p:nvSpPr>
          <p:spPr>
            <a:xfrm flipH="1">
              <a:off x="6847395" y="4929151"/>
              <a:ext cx="45719" cy="196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7" name="Rectangle 146"/>
            <p:cNvSpPr/>
            <p:nvPr/>
          </p:nvSpPr>
          <p:spPr>
            <a:xfrm flipH="1">
              <a:off x="6782958" y="4929152"/>
              <a:ext cx="45719" cy="181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8" name="Rectangle 147"/>
            <p:cNvSpPr/>
            <p:nvPr/>
          </p:nvSpPr>
          <p:spPr>
            <a:xfrm flipH="1">
              <a:off x="6718521"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49" name="Rectangle 148"/>
            <p:cNvSpPr/>
            <p:nvPr/>
          </p:nvSpPr>
          <p:spPr>
            <a:xfrm flipH="1">
              <a:off x="6654084"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0" name="Rectangle 149"/>
            <p:cNvSpPr/>
            <p:nvPr/>
          </p:nvSpPr>
          <p:spPr>
            <a:xfrm flipH="1">
              <a:off x="658904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1" name="Rectangle 150"/>
            <p:cNvSpPr/>
            <p:nvPr/>
          </p:nvSpPr>
          <p:spPr>
            <a:xfrm flipH="1">
              <a:off x="652400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2" name="Rectangle 151"/>
            <p:cNvSpPr/>
            <p:nvPr/>
          </p:nvSpPr>
          <p:spPr>
            <a:xfrm flipH="1">
              <a:off x="6459567"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3" name="Rectangle 152"/>
            <p:cNvSpPr/>
            <p:nvPr/>
          </p:nvSpPr>
          <p:spPr>
            <a:xfrm flipH="1">
              <a:off x="6395130"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4" name="Rectangle 153"/>
            <p:cNvSpPr/>
            <p:nvPr/>
          </p:nvSpPr>
          <p:spPr>
            <a:xfrm flipH="1">
              <a:off x="6330693"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5" name="Rectangle 154"/>
            <p:cNvSpPr/>
            <p:nvPr/>
          </p:nvSpPr>
          <p:spPr>
            <a:xfrm flipH="1">
              <a:off x="6259699" y="4929152"/>
              <a:ext cx="52276" cy="1512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6" name="Rectangle 155"/>
            <p:cNvSpPr/>
            <p:nvPr/>
          </p:nvSpPr>
          <p:spPr>
            <a:xfrm flipH="1">
              <a:off x="6179178" y="4929152"/>
              <a:ext cx="61803" cy="1393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7" name="Rectangle 156"/>
            <p:cNvSpPr/>
            <p:nvPr/>
          </p:nvSpPr>
          <p:spPr>
            <a:xfrm flipH="1">
              <a:off x="610704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8" name="Rectangle 157"/>
            <p:cNvSpPr/>
            <p:nvPr/>
          </p:nvSpPr>
          <p:spPr>
            <a:xfrm flipH="1">
              <a:off x="603490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59" name="Rectangle 158"/>
            <p:cNvSpPr/>
            <p:nvPr/>
          </p:nvSpPr>
          <p:spPr>
            <a:xfrm flipH="1">
              <a:off x="596277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0" name="Rectangle 159"/>
            <p:cNvSpPr/>
            <p:nvPr/>
          </p:nvSpPr>
          <p:spPr>
            <a:xfrm flipH="1">
              <a:off x="589063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1" name="Rectangle 160"/>
            <p:cNvSpPr/>
            <p:nvPr/>
          </p:nvSpPr>
          <p:spPr>
            <a:xfrm flipH="1">
              <a:off x="5822075" y="4929153"/>
              <a:ext cx="49845" cy="12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2" name="Rectangle 161"/>
            <p:cNvSpPr/>
            <p:nvPr/>
          </p:nvSpPr>
          <p:spPr>
            <a:xfrm flipH="1">
              <a:off x="5753512" y="4929153"/>
              <a:ext cx="49845" cy="12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3" name="Rectangle 162"/>
            <p:cNvSpPr/>
            <p:nvPr/>
          </p:nvSpPr>
          <p:spPr>
            <a:xfrm flipH="1">
              <a:off x="5681376" y="4929153"/>
              <a:ext cx="53418" cy="109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4" name="Rectangle 163"/>
            <p:cNvSpPr/>
            <p:nvPr/>
          </p:nvSpPr>
          <p:spPr>
            <a:xfrm flipH="1">
              <a:off x="5615192" y="4929153"/>
              <a:ext cx="47466" cy="976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5" name="Rectangle 164"/>
            <p:cNvSpPr/>
            <p:nvPr/>
          </p:nvSpPr>
          <p:spPr>
            <a:xfrm flipH="1">
              <a:off x="5549009" y="4929153"/>
              <a:ext cx="47465" cy="905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6" name="Rectangle 165"/>
            <p:cNvSpPr/>
            <p:nvPr/>
          </p:nvSpPr>
          <p:spPr>
            <a:xfrm flipH="1">
              <a:off x="5484572"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7" name="Rectangle 166"/>
            <p:cNvSpPr/>
            <p:nvPr/>
          </p:nvSpPr>
          <p:spPr>
            <a:xfrm flipH="1">
              <a:off x="5420135"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8" name="Rectangle 167"/>
            <p:cNvSpPr/>
            <p:nvPr/>
          </p:nvSpPr>
          <p:spPr>
            <a:xfrm flipH="1">
              <a:off x="5354267" y="4929154"/>
              <a:ext cx="47150" cy="71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69" name="Rectangle 168"/>
            <p:cNvSpPr/>
            <p:nvPr/>
          </p:nvSpPr>
          <p:spPr>
            <a:xfrm flipH="1">
              <a:off x="5289830"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0" name="Rectangle 169"/>
            <p:cNvSpPr/>
            <p:nvPr/>
          </p:nvSpPr>
          <p:spPr>
            <a:xfrm flipH="1">
              <a:off x="5225393"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1" name="Rectangle 170"/>
            <p:cNvSpPr/>
            <p:nvPr/>
          </p:nvSpPr>
          <p:spPr>
            <a:xfrm flipH="1">
              <a:off x="5160956"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2" name="Rectangle 171"/>
            <p:cNvSpPr/>
            <p:nvPr/>
          </p:nvSpPr>
          <p:spPr>
            <a:xfrm flipH="1">
              <a:off x="5096519"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3" name="Rectangle 172"/>
            <p:cNvSpPr/>
            <p:nvPr/>
          </p:nvSpPr>
          <p:spPr>
            <a:xfrm flipH="1">
              <a:off x="5027077" y="4929155"/>
              <a:ext cx="50724" cy="52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4" name="Rectangle 173"/>
            <p:cNvSpPr/>
            <p:nvPr/>
          </p:nvSpPr>
          <p:spPr>
            <a:xfrm flipH="1">
              <a:off x="4962640" y="4929155"/>
              <a:ext cx="45719"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5" name="Rectangle 174"/>
            <p:cNvSpPr/>
            <p:nvPr/>
          </p:nvSpPr>
          <p:spPr>
            <a:xfrm flipH="1">
              <a:off x="487772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6" name="Rectangle 175"/>
            <p:cNvSpPr/>
            <p:nvPr/>
          </p:nvSpPr>
          <p:spPr>
            <a:xfrm flipH="1">
              <a:off x="479280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7" name="Rectangle 176"/>
            <p:cNvSpPr/>
            <p:nvPr/>
          </p:nvSpPr>
          <p:spPr>
            <a:xfrm flipH="1">
              <a:off x="4707880" y="4929155"/>
              <a:ext cx="66202"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8" name="Rectangle 177"/>
            <p:cNvSpPr/>
            <p:nvPr/>
          </p:nvSpPr>
          <p:spPr>
            <a:xfrm flipH="1">
              <a:off x="462296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79" name="Rectangle 178"/>
            <p:cNvSpPr/>
            <p:nvPr/>
          </p:nvSpPr>
          <p:spPr>
            <a:xfrm flipH="1">
              <a:off x="453804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0" name="Rectangle 179"/>
            <p:cNvSpPr/>
            <p:nvPr/>
          </p:nvSpPr>
          <p:spPr>
            <a:xfrm flipH="1">
              <a:off x="436820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1" name="Rectangle 180"/>
            <p:cNvSpPr/>
            <p:nvPr/>
          </p:nvSpPr>
          <p:spPr>
            <a:xfrm flipH="1">
              <a:off x="4453120" y="4929155"/>
              <a:ext cx="66202"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2" name="Rectangle 181"/>
            <p:cNvSpPr/>
            <p:nvPr/>
          </p:nvSpPr>
          <p:spPr>
            <a:xfrm flipH="1">
              <a:off x="428328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3" name="Rectangle 182"/>
            <p:cNvSpPr/>
            <p:nvPr/>
          </p:nvSpPr>
          <p:spPr>
            <a:xfrm flipH="1">
              <a:off x="419836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4" name="Rectangle 183"/>
            <p:cNvSpPr/>
            <p:nvPr/>
          </p:nvSpPr>
          <p:spPr>
            <a:xfrm flipH="1">
              <a:off x="411344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5" name="Rectangle 184"/>
            <p:cNvSpPr/>
            <p:nvPr/>
          </p:nvSpPr>
          <p:spPr>
            <a:xfrm flipH="1">
              <a:off x="402852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6" name="Rectangle 185"/>
            <p:cNvSpPr/>
            <p:nvPr/>
          </p:nvSpPr>
          <p:spPr>
            <a:xfrm flipH="1">
              <a:off x="394360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7" name="Rectangle 186"/>
            <p:cNvSpPr/>
            <p:nvPr/>
          </p:nvSpPr>
          <p:spPr>
            <a:xfrm>
              <a:off x="359057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8" name="Rectangle 187"/>
            <p:cNvSpPr/>
            <p:nvPr/>
          </p:nvSpPr>
          <p:spPr>
            <a:xfrm>
              <a:off x="366118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89" name="Rectangle 188"/>
            <p:cNvSpPr/>
            <p:nvPr/>
          </p:nvSpPr>
          <p:spPr>
            <a:xfrm>
              <a:off x="373178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0" name="Rectangle 189"/>
            <p:cNvSpPr/>
            <p:nvPr/>
          </p:nvSpPr>
          <p:spPr>
            <a:xfrm>
              <a:off x="380239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1" name="Rectangle 190"/>
            <p:cNvSpPr/>
            <p:nvPr/>
          </p:nvSpPr>
          <p:spPr>
            <a:xfrm>
              <a:off x="387299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192" name="Line 12"/>
            <p:cNvSpPr>
              <a:spLocks noChangeShapeType="1"/>
            </p:cNvSpPr>
            <p:nvPr/>
          </p:nvSpPr>
          <p:spPr bwMode="auto">
            <a:xfrm rot="16200000">
              <a:off x="2740274" y="42944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3" name="Freeform 192"/>
            <p:cNvSpPr>
              <a:spLocks/>
            </p:cNvSpPr>
            <p:nvPr/>
          </p:nvSpPr>
          <p:spPr bwMode="auto">
            <a:xfrm>
              <a:off x="2758138" y="4333635"/>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4" name="Line 12"/>
            <p:cNvSpPr>
              <a:spLocks noChangeShapeType="1"/>
            </p:cNvSpPr>
            <p:nvPr/>
          </p:nvSpPr>
          <p:spPr bwMode="auto">
            <a:xfrm rot="16200000">
              <a:off x="2740274" y="441568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5" name="Line 12"/>
            <p:cNvSpPr>
              <a:spLocks noChangeShapeType="1"/>
            </p:cNvSpPr>
            <p:nvPr/>
          </p:nvSpPr>
          <p:spPr bwMode="auto">
            <a:xfrm rot="16200000">
              <a:off x="2740274" y="453697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6" name="Line 12"/>
            <p:cNvSpPr>
              <a:spLocks noChangeShapeType="1"/>
            </p:cNvSpPr>
            <p:nvPr/>
          </p:nvSpPr>
          <p:spPr bwMode="auto">
            <a:xfrm rot="16200000">
              <a:off x="2740274" y="477954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7" name="Line 12"/>
            <p:cNvSpPr>
              <a:spLocks noChangeShapeType="1"/>
            </p:cNvSpPr>
            <p:nvPr/>
          </p:nvSpPr>
          <p:spPr bwMode="auto">
            <a:xfrm rot="16200000">
              <a:off x="2740274" y="490082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8" name="Line 12"/>
            <p:cNvSpPr>
              <a:spLocks noChangeShapeType="1"/>
            </p:cNvSpPr>
            <p:nvPr/>
          </p:nvSpPr>
          <p:spPr bwMode="auto">
            <a:xfrm rot="16200000">
              <a:off x="2740274" y="502211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199" name="Line 12"/>
            <p:cNvSpPr>
              <a:spLocks noChangeShapeType="1"/>
            </p:cNvSpPr>
            <p:nvPr/>
          </p:nvSpPr>
          <p:spPr bwMode="auto">
            <a:xfrm rot="16200000">
              <a:off x="2740274" y="526468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0" name="Line 12"/>
            <p:cNvSpPr>
              <a:spLocks noChangeShapeType="1"/>
            </p:cNvSpPr>
            <p:nvPr/>
          </p:nvSpPr>
          <p:spPr bwMode="auto">
            <a:xfrm rot="16200000">
              <a:off x="2740274" y="538596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1" name="Line 12"/>
            <p:cNvSpPr>
              <a:spLocks noChangeShapeType="1"/>
            </p:cNvSpPr>
            <p:nvPr/>
          </p:nvSpPr>
          <p:spPr bwMode="auto">
            <a:xfrm rot="16200000">
              <a:off x="2740274" y="5507255"/>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2" name="Line 12"/>
            <p:cNvSpPr>
              <a:spLocks noChangeShapeType="1"/>
            </p:cNvSpPr>
            <p:nvPr/>
          </p:nvSpPr>
          <p:spPr bwMode="auto">
            <a:xfrm flipV="1">
              <a:off x="2758138" y="4926393"/>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3" name="TextBox 223"/>
            <p:cNvSpPr txBox="1"/>
            <p:nvPr/>
          </p:nvSpPr>
          <p:spPr>
            <a:xfrm>
              <a:off x="2577924" y="164819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04" name="Line 12"/>
            <p:cNvSpPr>
              <a:spLocks noChangeShapeType="1"/>
            </p:cNvSpPr>
            <p:nvPr/>
          </p:nvSpPr>
          <p:spPr bwMode="auto">
            <a:xfrm rot="16200000">
              <a:off x="2740274" y="168689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5" name="TextBox 227"/>
            <p:cNvSpPr txBox="1"/>
            <p:nvPr/>
          </p:nvSpPr>
          <p:spPr>
            <a:xfrm>
              <a:off x="2544260" y="225461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sp>
          <p:nvSpPr>
            <p:cNvPr id="206" name="Line 12"/>
            <p:cNvSpPr>
              <a:spLocks noChangeShapeType="1"/>
            </p:cNvSpPr>
            <p:nvPr/>
          </p:nvSpPr>
          <p:spPr bwMode="auto">
            <a:xfrm rot="16200000">
              <a:off x="2740274" y="229331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07" name="TextBox 257"/>
            <p:cNvSpPr txBox="1"/>
            <p:nvPr/>
          </p:nvSpPr>
          <p:spPr>
            <a:xfrm>
              <a:off x="2577924" y="289189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rgbClr val="4D4D4D"/>
                  </a:solidFill>
                </a:rPr>
                <a:t>80</a:t>
              </a:r>
              <a:endParaRPr lang="en-GB" sz="800" dirty="0">
                <a:solidFill>
                  <a:srgbClr val="4D4D4D"/>
                </a:solidFill>
              </a:endParaRPr>
            </a:p>
          </p:txBody>
        </p:sp>
        <p:sp>
          <p:nvSpPr>
            <p:cNvPr id="208" name="TextBox 258"/>
            <p:cNvSpPr txBox="1"/>
            <p:nvPr/>
          </p:nvSpPr>
          <p:spPr>
            <a:xfrm>
              <a:off x="2577924" y="301318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sp>
          <p:nvSpPr>
            <p:cNvPr id="209" name="TextBox 259"/>
            <p:cNvSpPr txBox="1"/>
            <p:nvPr/>
          </p:nvSpPr>
          <p:spPr>
            <a:xfrm>
              <a:off x="2577924" y="325575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210" name="TextBox 260"/>
            <p:cNvSpPr txBox="1"/>
            <p:nvPr/>
          </p:nvSpPr>
          <p:spPr>
            <a:xfrm>
              <a:off x="2544260" y="349832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211" name="TextBox 261"/>
            <p:cNvSpPr txBox="1"/>
            <p:nvPr/>
          </p:nvSpPr>
          <p:spPr>
            <a:xfrm>
              <a:off x="2544260" y="361960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12" name="TextBox 262"/>
            <p:cNvSpPr txBox="1"/>
            <p:nvPr/>
          </p:nvSpPr>
          <p:spPr>
            <a:xfrm>
              <a:off x="2544260" y="386217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-80</a:t>
              </a:r>
            </a:p>
          </p:txBody>
        </p:sp>
        <p:sp>
          <p:nvSpPr>
            <p:cNvPr id="213" name="Line 12"/>
            <p:cNvSpPr>
              <a:spLocks noChangeShapeType="1"/>
            </p:cNvSpPr>
            <p:nvPr/>
          </p:nvSpPr>
          <p:spPr bwMode="auto">
            <a:xfrm rot="16200000">
              <a:off x="2740274" y="293060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4" name="Line 12"/>
            <p:cNvSpPr>
              <a:spLocks noChangeShapeType="1"/>
            </p:cNvSpPr>
            <p:nvPr/>
          </p:nvSpPr>
          <p:spPr bwMode="auto">
            <a:xfrm rot="16200000">
              <a:off x="2740274" y="305188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5" name="Line 12"/>
            <p:cNvSpPr>
              <a:spLocks noChangeShapeType="1"/>
            </p:cNvSpPr>
            <p:nvPr/>
          </p:nvSpPr>
          <p:spPr bwMode="auto">
            <a:xfrm rot="16200000">
              <a:off x="2740274" y="329445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6" name="Line 12"/>
            <p:cNvSpPr>
              <a:spLocks noChangeShapeType="1"/>
            </p:cNvSpPr>
            <p:nvPr/>
          </p:nvSpPr>
          <p:spPr bwMode="auto">
            <a:xfrm rot="16200000">
              <a:off x="2740274" y="353702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7" name="Line 12"/>
            <p:cNvSpPr>
              <a:spLocks noChangeShapeType="1"/>
            </p:cNvSpPr>
            <p:nvPr/>
          </p:nvSpPr>
          <p:spPr bwMode="auto">
            <a:xfrm rot="16200000">
              <a:off x="2740274" y="365831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8" name="Line 12"/>
            <p:cNvSpPr>
              <a:spLocks noChangeShapeType="1"/>
            </p:cNvSpPr>
            <p:nvPr/>
          </p:nvSpPr>
          <p:spPr bwMode="auto">
            <a:xfrm rot="16200000">
              <a:off x="2740274" y="390088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19" name="TextBox 269"/>
            <p:cNvSpPr txBox="1"/>
            <p:nvPr/>
          </p:nvSpPr>
          <p:spPr>
            <a:xfrm>
              <a:off x="2577924" y="313446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20" name="Line 12"/>
            <p:cNvSpPr>
              <a:spLocks noChangeShapeType="1"/>
            </p:cNvSpPr>
            <p:nvPr/>
          </p:nvSpPr>
          <p:spPr bwMode="auto">
            <a:xfrm rot="16200000">
              <a:off x="2740274" y="317317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1" name="TextBox 271"/>
            <p:cNvSpPr txBox="1"/>
            <p:nvPr/>
          </p:nvSpPr>
          <p:spPr>
            <a:xfrm>
              <a:off x="2544260" y="374089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sp>
          <p:nvSpPr>
            <p:cNvPr id="222" name="Line 12"/>
            <p:cNvSpPr>
              <a:spLocks noChangeShapeType="1"/>
            </p:cNvSpPr>
            <p:nvPr/>
          </p:nvSpPr>
          <p:spPr bwMode="auto">
            <a:xfrm rot="16200000">
              <a:off x="2740274" y="377959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3" name="Line 12"/>
            <p:cNvSpPr>
              <a:spLocks noChangeShapeType="1"/>
            </p:cNvSpPr>
            <p:nvPr/>
          </p:nvSpPr>
          <p:spPr bwMode="auto">
            <a:xfrm rot="16200000">
              <a:off x="2740274" y="465825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4" name="Line 12"/>
            <p:cNvSpPr>
              <a:spLocks noChangeShapeType="1"/>
            </p:cNvSpPr>
            <p:nvPr/>
          </p:nvSpPr>
          <p:spPr bwMode="auto">
            <a:xfrm rot="16200000">
              <a:off x="2740274" y="514339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a:solidFill>
                  <a:srgbClr val="4D4D4D"/>
                </a:solidFill>
              </a:endParaRPr>
            </a:p>
          </p:txBody>
        </p:sp>
        <p:sp>
          <p:nvSpPr>
            <p:cNvPr id="225" name="TextBox 293"/>
            <p:cNvSpPr txBox="1"/>
            <p:nvPr/>
          </p:nvSpPr>
          <p:spPr>
            <a:xfrm>
              <a:off x="2577924" y="437698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rgbClr val="4D4D4D"/>
                  </a:solidFill>
                </a:rPr>
                <a:t>80</a:t>
              </a:r>
              <a:endParaRPr lang="en-GB" sz="800" dirty="0">
                <a:solidFill>
                  <a:srgbClr val="4D4D4D"/>
                </a:solidFill>
              </a:endParaRPr>
            </a:p>
          </p:txBody>
        </p:sp>
        <p:sp>
          <p:nvSpPr>
            <p:cNvPr id="226" name="TextBox 332"/>
            <p:cNvSpPr txBox="1"/>
            <p:nvPr/>
          </p:nvSpPr>
          <p:spPr>
            <a:xfrm>
              <a:off x="2577924" y="449827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sp>
          <p:nvSpPr>
            <p:cNvPr id="227" name="TextBox 333"/>
            <p:cNvSpPr txBox="1"/>
            <p:nvPr/>
          </p:nvSpPr>
          <p:spPr>
            <a:xfrm>
              <a:off x="2577924" y="474084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228" name="TextBox 334"/>
            <p:cNvSpPr txBox="1"/>
            <p:nvPr/>
          </p:nvSpPr>
          <p:spPr>
            <a:xfrm>
              <a:off x="2544260" y="498341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-20</a:t>
              </a:r>
            </a:p>
          </p:txBody>
        </p:sp>
        <p:sp>
          <p:nvSpPr>
            <p:cNvPr id="229" name="TextBox 335"/>
            <p:cNvSpPr txBox="1"/>
            <p:nvPr/>
          </p:nvSpPr>
          <p:spPr>
            <a:xfrm>
              <a:off x="2544260" y="510469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30" name="TextBox 336"/>
            <p:cNvSpPr txBox="1"/>
            <p:nvPr/>
          </p:nvSpPr>
          <p:spPr>
            <a:xfrm>
              <a:off x="2544260" y="534726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-80</a:t>
              </a:r>
            </a:p>
          </p:txBody>
        </p:sp>
        <p:sp>
          <p:nvSpPr>
            <p:cNvPr id="231" name="TextBox 337"/>
            <p:cNvSpPr txBox="1"/>
            <p:nvPr/>
          </p:nvSpPr>
          <p:spPr>
            <a:xfrm>
              <a:off x="2577924" y="461955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40</a:t>
              </a:r>
            </a:p>
          </p:txBody>
        </p:sp>
        <p:sp>
          <p:nvSpPr>
            <p:cNvPr id="232" name="TextBox 338"/>
            <p:cNvSpPr txBox="1"/>
            <p:nvPr/>
          </p:nvSpPr>
          <p:spPr>
            <a:xfrm>
              <a:off x="2544260" y="522598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rgbClr val="4D4D4D"/>
                  </a:solidFill>
                </a:rPr>
                <a:t>-60</a:t>
              </a:r>
            </a:p>
          </p:txBody>
        </p:sp>
      </p:grpSp>
      <p:grpSp>
        <p:nvGrpSpPr>
          <p:cNvPr id="3" name="Group 2"/>
          <p:cNvGrpSpPr/>
          <p:nvPr/>
        </p:nvGrpSpPr>
        <p:grpSpPr>
          <a:xfrm>
            <a:off x="7553221" y="1721518"/>
            <a:ext cx="1429224" cy="861774"/>
            <a:chOff x="4008872" y="3075057"/>
            <a:chExt cx="1429224" cy="861774"/>
          </a:xfrm>
        </p:grpSpPr>
        <p:sp>
          <p:nvSpPr>
            <p:cNvPr id="233" name="TextBox 316"/>
            <p:cNvSpPr txBox="1"/>
            <p:nvPr/>
          </p:nvSpPr>
          <p:spPr>
            <a:xfrm>
              <a:off x="4022324" y="3075057"/>
              <a:ext cx="1415772" cy="861774"/>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4D4D4D"/>
                  </a:solidFill>
                </a:rPr>
                <a:t>Progressive disease</a:t>
              </a:r>
            </a:p>
            <a:p>
              <a:r>
                <a:rPr lang="en-US" sz="1000" b="1" dirty="0">
                  <a:solidFill>
                    <a:srgbClr val="4D4D4D"/>
                  </a:solidFill>
                </a:rPr>
                <a:t>Stable disease</a:t>
              </a:r>
            </a:p>
            <a:p>
              <a:r>
                <a:rPr lang="en-US" sz="1000" b="1" dirty="0">
                  <a:solidFill>
                    <a:srgbClr val="4D4D4D"/>
                  </a:solidFill>
                </a:rPr>
                <a:t>Partial response</a:t>
              </a:r>
            </a:p>
            <a:p>
              <a:r>
                <a:rPr lang="en-US" sz="1000" b="1" dirty="0">
                  <a:solidFill>
                    <a:srgbClr val="4D4D4D"/>
                  </a:solidFill>
                </a:rPr>
                <a:t>Complete response</a:t>
              </a:r>
            </a:p>
            <a:p>
              <a:r>
                <a:rPr lang="en-US" sz="1000" b="1" dirty="0">
                  <a:solidFill>
                    <a:srgbClr val="4D4D4D"/>
                  </a:solidFill>
                </a:rPr>
                <a:t>Not evaluable</a:t>
              </a:r>
              <a:endParaRPr lang="en-GB" sz="1000" b="1" dirty="0">
                <a:solidFill>
                  <a:srgbClr val="4D4D4D"/>
                </a:solidFill>
              </a:endParaRPr>
            </a:p>
          </p:txBody>
        </p:sp>
        <p:sp>
          <p:nvSpPr>
            <p:cNvPr id="234" name="Rectangle 233"/>
            <p:cNvSpPr/>
            <p:nvPr/>
          </p:nvSpPr>
          <p:spPr>
            <a:xfrm>
              <a:off x="4008872" y="3140488"/>
              <a:ext cx="82689" cy="82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5" name="Rectangle 234"/>
            <p:cNvSpPr/>
            <p:nvPr/>
          </p:nvSpPr>
          <p:spPr>
            <a:xfrm>
              <a:off x="4008872" y="3304865"/>
              <a:ext cx="82689" cy="82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6" name="Rectangle 235"/>
            <p:cNvSpPr/>
            <p:nvPr/>
          </p:nvSpPr>
          <p:spPr>
            <a:xfrm>
              <a:off x="4008872" y="3458732"/>
              <a:ext cx="82689" cy="82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7" name="Rectangle 236"/>
            <p:cNvSpPr/>
            <p:nvPr/>
          </p:nvSpPr>
          <p:spPr>
            <a:xfrm>
              <a:off x="4008872" y="3612599"/>
              <a:ext cx="82689" cy="82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sp>
          <p:nvSpPr>
            <p:cNvPr id="238" name="Rectangle 237"/>
            <p:cNvSpPr/>
            <p:nvPr/>
          </p:nvSpPr>
          <p:spPr>
            <a:xfrm>
              <a:off x="4008872" y="3766466"/>
              <a:ext cx="82689" cy="826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b="1">
                <a:solidFill>
                  <a:srgbClr val="4D4D4D"/>
                </a:solidFill>
              </a:endParaRPr>
            </a:p>
          </p:txBody>
        </p:sp>
      </p:grpSp>
    </p:spTree>
    <p:custDataLst>
      <p:tags r:id="rId1"/>
    </p:custDataLst>
    <p:extLst>
      <p:ext uri="{BB962C8B-B14F-4D97-AF65-F5344CB8AC3E}">
        <p14:creationId xmlns:p14="http://schemas.microsoft.com/office/powerpoint/2010/main" val="194106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461O: Adjuvant </a:t>
            </a:r>
            <a:r>
              <a:rPr lang="en-GB" sz="1800" dirty="0"/>
              <a:t>FOLFOX+ cetuximab </a:t>
            </a:r>
            <a:r>
              <a:rPr lang="en-GB" sz="1800" dirty="0" err="1"/>
              <a:t>vs</a:t>
            </a:r>
            <a:r>
              <a:rPr lang="en-GB" sz="1800" dirty="0"/>
              <a:t> FOLFOX in full RAS and BRAF wild type stage III colon cancer patients: Results from the PETACC8 </a:t>
            </a:r>
            <a:r>
              <a:rPr lang="en-GB" sz="1800" dirty="0" smtClean="0"/>
              <a:t>trial </a:t>
            </a:r>
            <a:br>
              <a:rPr lang="en-GB" sz="1800" dirty="0" smtClean="0"/>
            </a:br>
            <a:r>
              <a:rPr lang="en-GB" sz="1800" dirty="0" smtClean="0"/>
              <a:t>– </a:t>
            </a:r>
            <a:r>
              <a:rPr lang="en-GB" sz="1800" dirty="0" err="1" smtClean="0"/>
              <a:t>Taieb</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a:t>A trend for improved TTR, DFS and OS was seen by adding cetuximab to FOLFOX in patients with </a:t>
            </a:r>
            <a:r>
              <a:rPr lang="en-GB" b="1" dirty="0" smtClean="0"/>
              <a:t>RAS and BRAF </a:t>
            </a:r>
            <a:r>
              <a:rPr lang="en-GB" b="1" dirty="0" err="1" smtClean="0"/>
              <a:t>wt</a:t>
            </a:r>
            <a:r>
              <a:rPr lang="en-GB" b="1" dirty="0" smtClean="0"/>
              <a:t> </a:t>
            </a:r>
            <a:r>
              <a:rPr lang="en-GB" b="1" dirty="0"/>
              <a:t>tumours</a:t>
            </a:r>
          </a:p>
          <a:p>
            <a:pPr lvl="1"/>
            <a:r>
              <a:rPr lang="en-GB" b="1" dirty="0"/>
              <a:t>Alternatively, a trend for a worse TTR, DFS and OS was seen when adding cetuximab to FOLFOX in patients with RAS mutant tumours</a:t>
            </a:r>
          </a:p>
          <a:p>
            <a:r>
              <a:rPr lang="en-GB" b="1" dirty="0"/>
              <a:t>None of the results reached statistical significance</a:t>
            </a:r>
          </a:p>
          <a:p>
            <a:r>
              <a:rPr lang="en-GB" b="1" dirty="0"/>
              <a:t>NRAS and KRAS codon 61 mutations appear to have the same prognostic value as KRAS exon 2 or BRAF V600E</a:t>
            </a:r>
          </a:p>
        </p:txBody>
      </p:sp>
      <p:sp>
        <p:nvSpPr>
          <p:cNvPr id="15" name="Text Placeholder 14"/>
          <p:cNvSpPr>
            <a:spLocks noGrp="1"/>
          </p:cNvSpPr>
          <p:nvPr>
            <p:ph type="body" sz="quarter" idx="11"/>
          </p:nvPr>
        </p:nvSpPr>
        <p:spPr>
          <a:xfrm>
            <a:off x="4377267" y="6092296"/>
            <a:ext cx="4435475" cy="487363"/>
          </a:xfrm>
        </p:spPr>
        <p:txBody>
          <a:bodyPr/>
          <a:lstStyle/>
          <a:p>
            <a:r>
              <a:rPr lang="en-NZ" dirty="0" err="1"/>
              <a:t>Taieb</a:t>
            </a:r>
            <a:r>
              <a:rPr lang="en-NZ" dirty="0"/>
              <a:t> J et al. Ann </a:t>
            </a:r>
            <a:r>
              <a:rPr lang="en-NZ" dirty="0" err="1"/>
              <a:t>Oncol</a:t>
            </a:r>
            <a:r>
              <a:rPr lang="en-NZ" dirty="0"/>
              <a:t> 2016; 27 (</a:t>
            </a:r>
            <a:r>
              <a:rPr lang="en-NZ" dirty="0" err="1"/>
              <a:t>suppl</a:t>
            </a:r>
            <a:r>
              <a:rPr lang="en-NZ" dirty="0"/>
              <a:t> 6): </a:t>
            </a:r>
            <a:r>
              <a:rPr lang="en-NZ" dirty="0" err="1"/>
              <a:t>abstr</a:t>
            </a:r>
            <a:r>
              <a:rPr lang="en-NZ" dirty="0"/>
              <a:t> 461O</a:t>
            </a:r>
          </a:p>
        </p:txBody>
      </p:sp>
    </p:spTree>
    <p:custDataLst>
      <p:tags r:id="rId1"/>
    </p:custDataLst>
    <p:extLst>
      <p:ext uri="{BB962C8B-B14F-4D97-AF65-F5344CB8AC3E}">
        <p14:creationId xmlns:p14="http://schemas.microsoft.com/office/powerpoint/2010/main" val="10634707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bwMode="auto">
          <a:xfrm>
            <a:off x="365124" y="6096000"/>
            <a:ext cx="463608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*Duration: 5 weeks; </a:t>
            </a:r>
            <a:r>
              <a:rPr lang="en-GB" baseline="30000" dirty="0" smtClean="0">
                <a:latin typeface="Calibri" pitchFamily="34" charset="0"/>
              </a:rPr>
              <a:t>†</a:t>
            </a:r>
            <a:r>
              <a:rPr lang="en-GB" dirty="0" smtClean="0"/>
              <a:t>duration: 6 weeks.</a:t>
            </a:r>
            <a:endParaRPr lang="en-GB" dirty="0"/>
          </a:p>
        </p:txBody>
      </p:sp>
      <p:sp>
        <p:nvSpPr>
          <p:cNvPr id="5122" name="Rectangle 2"/>
          <p:cNvSpPr>
            <a:spLocks noGrp="1" noChangeArrowheads="1"/>
          </p:cNvSpPr>
          <p:nvPr>
            <p:ph type="title"/>
          </p:nvPr>
        </p:nvSpPr>
        <p:spPr/>
        <p:txBody>
          <a:bodyPr/>
          <a:lstStyle/>
          <a:p>
            <a:r>
              <a:rPr lang="en-GB" sz="1800" dirty="0" smtClean="0"/>
              <a:t>469PD: Phase </a:t>
            </a:r>
            <a:r>
              <a:rPr lang="en-GB" sz="1800" dirty="0"/>
              <a:t>III trial of 24 weeks vs. 48 weeks capecitabine adjuvant chemotherapy for patients with stage III colon cancer: Final results of </a:t>
            </a:r>
            <a:r>
              <a:rPr lang="en-GB" sz="1800" dirty="0" smtClean="0"/>
              <a:t>JFMC37-0801 – Yamaguchi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Yamaguchi S et al. Ann </a:t>
            </a:r>
            <a:r>
              <a:rPr lang="en-GB" dirty="0" err="1"/>
              <a:t>Oncol</a:t>
            </a:r>
            <a:r>
              <a:rPr lang="en-GB" dirty="0"/>
              <a:t> 2016; 27 (</a:t>
            </a:r>
            <a:r>
              <a:rPr lang="en-GB" dirty="0" err="1"/>
              <a:t>suppl</a:t>
            </a:r>
            <a:r>
              <a:rPr lang="en-GB" dirty="0"/>
              <a:t> 6): </a:t>
            </a:r>
            <a:r>
              <a:rPr lang="en-GB" dirty="0" err="1"/>
              <a:t>abstr</a:t>
            </a:r>
            <a:r>
              <a:rPr lang="en-GB" dirty="0"/>
              <a:t> 469PD</a:t>
            </a:r>
          </a:p>
        </p:txBody>
      </p:sp>
      <p:sp>
        <p:nvSpPr>
          <p:cNvPr id="9"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smtClean="0"/>
              <a:t>To test the superiority </a:t>
            </a:r>
            <a:r>
              <a:rPr lang="en-GB" dirty="0"/>
              <a:t>of </a:t>
            </a:r>
            <a:r>
              <a:rPr lang="en-GB" dirty="0" smtClean="0"/>
              <a:t>48-week </a:t>
            </a:r>
            <a:r>
              <a:rPr lang="en-GB" dirty="0"/>
              <a:t>treatment of </a:t>
            </a:r>
            <a:r>
              <a:rPr lang="en-GB" dirty="0" smtClean="0"/>
              <a:t>capecitabine</a:t>
            </a:r>
            <a:r>
              <a:rPr lang="en-GB" dirty="0"/>
              <a:t>-</a:t>
            </a:r>
            <a:r>
              <a:rPr lang="en-GB" dirty="0" smtClean="0"/>
              <a:t>adjuvant CT to 24-week </a:t>
            </a:r>
            <a:r>
              <a:rPr lang="en-GB" dirty="0"/>
              <a:t>conventional treatment </a:t>
            </a:r>
            <a:r>
              <a:rPr lang="en-GB" dirty="0" smtClean="0"/>
              <a:t>with regard to DFS </a:t>
            </a:r>
            <a:r>
              <a:rPr lang="en-GB" dirty="0"/>
              <a:t>in patients with stage III colon and </a:t>
            </a:r>
            <a:r>
              <a:rPr lang="en-GB" dirty="0" err="1"/>
              <a:t>rectosigmoid</a:t>
            </a:r>
            <a:r>
              <a:rPr lang="en-GB" dirty="0"/>
              <a:t> </a:t>
            </a:r>
            <a:r>
              <a:rPr lang="en-GB" dirty="0" smtClean="0"/>
              <a:t>cancer</a:t>
            </a:r>
            <a:endParaRPr lang="en-GB" dirty="0"/>
          </a:p>
          <a:p>
            <a:pPr>
              <a:buClr>
                <a:srgbClr val="043882"/>
              </a:buClr>
            </a:pPr>
            <a:endParaRPr lang="en-GB" dirty="0"/>
          </a:p>
        </p:txBody>
      </p:sp>
      <p:sp>
        <p:nvSpPr>
          <p:cNvPr id="10" name="Oval 14"/>
          <p:cNvSpPr>
            <a:spLocks noChangeArrowheads="1"/>
          </p:cNvSpPr>
          <p:nvPr/>
        </p:nvSpPr>
        <p:spPr bwMode="auto">
          <a:xfrm>
            <a:off x="3581400" y="35052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1" name="AutoShape 15"/>
          <p:cNvCxnSpPr>
            <a:cxnSpLocks noChangeShapeType="1"/>
            <a:stCxn id="10" idx="0"/>
            <a:endCxn id="19" idx="1"/>
          </p:cNvCxnSpPr>
          <p:nvPr/>
        </p:nvCxnSpPr>
        <p:spPr bwMode="auto">
          <a:xfrm rot="5400000" flipH="1" flipV="1">
            <a:off x="3746349" y="2908149"/>
            <a:ext cx="723900" cy="470202"/>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21" idx="3"/>
            <a:endCxn id="10" idx="2"/>
          </p:cNvCxnSpPr>
          <p:nvPr/>
        </p:nvCxnSpPr>
        <p:spPr bwMode="auto">
          <a:xfrm>
            <a:off x="3276600" y="3792281"/>
            <a:ext cx="304800" cy="5019"/>
          </a:xfrm>
          <a:prstGeom prst="straightConnector1">
            <a:avLst/>
          </a:prstGeom>
          <a:noFill/>
          <a:ln w="57150">
            <a:solidFill>
              <a:schemeClr val="bg2">
                <a:lumMod val="60000"/>
                <a:lumOff val="40000"/>
              </a:schemeClr>
            </a:solidFill>
            <a:round/>
            <a:headEnd type="none" w="med" len="med"/>
            <a:tailEnd type="none" w="med" len="med"/>
          </a:ln>
        </p:spPr>
      </p:cxnSp>
      <p:sp>
        <p:nvSpPr>
          <p:cNvPr id="13" name="Rectangle 9"/>
          <p:cNvSpPr txBox="1">
            <a:spLocks noChangeArrowheads="1"/>
          </p:cNvSpPr>
          <p:nvPr/>
        </p:nvSpPr>
        <p:spPr bwMode="auto">
          <a:xfrm>
            <a:off x="365124" y="5515880"/>
            <a:ext cx="4607520" cy="82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DFS </a:t>
            </a:r>
            <a:endParaRPr lang="en-GB" kern="0" dirty="0"/>
          </a:p>
        </p:txBody>
      </p:sp>
      <p:cxnSp>
        <p:nvCxnSpPr>
          <p:cNvPr id="16" name="AutoShape 16"/>
          <p:cNvCxnSpPr>
            <a:cxnSpLocks noChangeShapeType="1"/>
            <a:stCxn id="10" idx="4"/>
            <a:endCxn id="20" idx="1"/>
          </p:cNvCxnSpPr>
          <p:nvPr/>
        </p:nvCxnSpPr>
        <p:spPr bwMode="auto">
          <a:xfrm rot="16200000" flipH="1">
            <a:off x="3733649" y="4228949"/>
            <a:ext cx="749300" cy="470202"/>
          </a:xfrm>
          <a:prstGeom prst="bentConnector2">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20" idx="3"/>
            <a:endCxn id="24" idx="1"/>
          </p:cNvCxnSpPr>
          <p:nvPr/>
        </p:nvCxnSpPr>
        <p:spPr bwMode="auto">
          <a:xfrm>
            <a:off x="7162800" y="4838700"/>
            <a:ext cx="609600" cy="1"/>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19" idx="3"/>
            <a:endCxn id="25" idx="1"/>
          </p:cNvCxnSpPr>
          <p:nvPr/>
        </p:nvCxnSpPr>
        <p:spPr bwMode="auto">
          <a:xfrm>
            <a:off x="7162800" y="2781300"/>
            <a:ext cx="648000"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343400" y="2209800"/>
            <a:ext cx="2819400" cy="1143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6M group</a:t>
            </a:r>
          </a:p>
          <a:p>
            <a:pPr algn="ctr" defTabSz="892175" eaLnBrk="0" hangingPunct="0"/>
            <a:r>
              <a:rPr lang="en-GB" altLang="zh-CN" sz="1400" dirty="0" smtClean="0">
                <a:solidFill>
                  <a:srgbClr val="FFFFFF"/>
                </a:solidFill>
                <a:ea typeface="SimSun" pitchFamily="2" charset="-122"/>
              </a:rPr>
              <a:t>Capecitabine </a:t>
            </a:r>
            <a:r>
              <a:rPr lang="en-GB" altLang="zh-CN" sz="1400" dirty="0">
                <a:solidFill>
                  <a:srgbClr val="FFFFFF"/>
                </a:solidFill>
                <a:ea typeface="SimSun" pitchFamily="2" charset="-122"/>
              </a:rPr>
              <a:t>2,500 </a:t>
            </a:r>
            <a:r>
              <a:rPr lang="en-GB" altLang="zh-CN" sz="1400" dirty="0" smtClean="0">
                <a:solidFill>
                  <a:srgbClr val="FFFFFF"/>
                </a:solidFill>
                <a:ea typeface="SimSun" pitchFamily="2" charset="-122"/>
              </a:rPr>
              <a:t>mg/m² bid d1–14</a:t>
            </a:r>
            <a:r>
              <a:rPr lang="en-GB" altLang="zh-CN" sz="1400" dirty="0">
                <a:solidFill>
                  <a:srgbClr val="FFFFFF"/>
                </a:solidFill>
                <a:ea typeface="SimSun" pitchFamily="2" charset="-122"/>
              </a:rPr>
              <a:t>, </a:t>
            </a:r>
            <a:r>
              <a:rPr lang="en-GB" altLang="zh-CN" sz="1400" dirty="0" smtClean="0">
                <a:solidFill>
                  <a:srgbClr val="FFFFFF"/>
                </a:solidFill>
                <a:ea typeface="SimSun" pitchFamily="2" charset="-122"/>
              </a:rPr>
              <a:t>q21d, </a:t>
            </a:r>
            <a:r>
              <a:rPr lang="en-GB" altLang="zh-CN" sz="1400" dirty="0">
                <a:solidFill>
                  <a:srgbClr val="FFFFFF"/>
                </a:solidFill>
                <a:ea typeface="SimSun" pitchFamily="2" charset="-122"/>
              </a:rPr>
              <a:t>8 </a:t>
            </a:r>
            <a:r>
              <a:rPr lang="en-GB" altLang="zh-CN" sz="1400" dirty="0" smtClean="0">
                <a:solidFill>
                  <a:srgbClr val="FFFFFF"/>
                </a:solidFill>
                <a:ea typeface="SimSun" pitchFamily="2" charset="-122"/>
              </a:rPr>
              <a:t>cycles</a:t>
            </a:r>
          </a:p>
          <a:p>
            <a:pPr algn="ctr" defTabSz="892175" eaLnBrk="0" hangingPunct="0"/>
            <a:r>
              <a:rPr lang="en-GB" altLang="zh-CN" sz="1400" dirty="0" smtClean="0">
                <a:solidFill>
                  <a:srgbClr val="FFFFFF"/>
                </a:solidFill>
                <a:ea typeface="SimSun" pitchFamily="2" charset="-122"/>
              </a:rPr>
              <a:t>(n=654)</a:t>
            </a:r>
            <a:endParaRPr lang="en-GB" altLang="zh-CN" sz="1400" dirty="0">
              <a:solidFill>
                <a:srgbClr val="FFFFFF"/>
              </a:solidFill>
              <a:ea typeface="SimSun" pitchFamily="2" charset="-122"/>
            </a:endParaRPr>
          </a:p>
        </p:txBody>
      </p:sp>
      <p:sp>
        <p:nvSpPr>
          <p:cNvPr id="20" name="AutoShape 12"/>
          <p:cNvSpPr>
            <a:spLocks noChangeArrowheads="1"/>
          </p:cNvSpPr>
          <p:nvPr/>
        </p:nvSpPr>
        <p:spPr bwMode="auto">
          <a:xfrm>
            <a:off x="4343400" y="4267200"/>
            <a:ext cx="2819400" cy="1143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400" b="1" dirty="0" smtClean="0">
                <a:solidFill>
                  <a:srgbClr val="4D4D4D"/>
                </a:solidFill>
              </a:rPr>
              <a:t>12M group</a:t>
            </a:r>
          </a:p>
          <a:p>
            <a:pPr algn="ctr" defTabSz="892175" eaLnBrk="0" hangingPunct="0"/>
            <a:r>
              <a:rPr lang="en-GB" sz="1400" dirty="0" smtClean="0">
                <a:solidFill>
                  <a:srgbClr val="4D4D4D"/>
                </a:solidFill>
              </a:rPr>
              <a:t>Capecitabine 1250 mg/m</a:t>
            </a:r>
            <a:r>
              <a:rPr lang="en-GB" sz="1400" baseline="30000" dirty="0" smtClean="0">
                <a:solidFill>
                  <a:srgbClr val="4D4D4D"/>
                </a:solidFill>
              </a:rPr>
              <a:t>2</a:t>
            </a:r>
            <a:r>
              <a:rPr lang="en-GB" sz="1400" dirty="0" smtClean="0">
                <a:solidFill>
                  <a:srgbClr val="4D4D4D"/>
                </a:solidFill>
              </a:rPr>
              <a:t> bid </a:t>
            </a:r>
            <a:br>
              <a:rPr lang="en-GB" sz="1400" dirty="0" smtClean="0">
                <a:solidFill>
                  <a:srgbClr val="4D4D4D"/>
                </a:solidFill>
              </a:rPr>
            </a:br>
            <a:r>
              <a:rPr lang="en-GB" sz="1400" dirty="0" smtClean="0">
                <a:solidFill>
                  <a:srgbClr val="4D4D4D"/>
                </a:solidFill>
              </a:rPr>
              <a:t>d1–14</a:t>
            </a:r>
            <a:r>
              <a:rPr lang="en-GB" sz="1400" dirty="0">
                <a:solidFill>
                  <a:srgbClr val="4D4D4D"/>
                </a:solidFill>
              </a:rPr>
              <a:t>, </a:t>
            </a:r>
            <a:r>
              <a:rPr lang="en-GB" sz="1400" dirty="0" smtClean="0">
                <a:solidFill>
                  <a:srgbClr val="4D4D4D"/>
                </a:solidFill>
              </a:rPr>
              <a:t>q21d, 16 cycles </a:t>
            </a:r>
          </a:p>
          <a:p>
            <a:pPr algn="ctr" defTabSz="892175" eaLnBrk="0" hangingPunct="0"/>
            <a:r>
              <a:rPr lang="en-GB" sz="1400" dirty="0" smtClean="0">
                <a:solidFill>
                  <a:srgbClr val="4D4D4D"/>
                </a:solidFill>
              </a:rPr>
              <a:t>(n=650)</a:t>
            </a:r>
            <a:endParaRPr lang="en-GB" sz="1400" dirty="0">
              <a:solidFill>
                <a:srgbClr val="4D4D4D"/>
              </a:solidFill>
            </a:endParaRPr>
          </a:p>
        </p:txBody>
      </p:sp>
      <p:sp>
        <p:nvSpPr>
          <p:cNvPr id="21" name="AutoShape 9"/>
          <p:cNvSpPr>
            <a:spLocks noChangeArrowheads="1"/>
          </p:cNvSpPr>
          <p:nvPr/>
        </p:nvSpPr>
        <p:spPr bwMode="auto">
          <a:xfrm>
            <a:off x="369000" y="2971800"/>
            <a:ext cx="290760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85750" indent="-28575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Stage III (Dukes’ C) colon &amp; </a:t>
            </a:r>
            <a:r>
              <a:rPr lang="en-GB" altLang="zh-CN" sz="1400" dirty="0" err="1" smtClean="0">
                <a:solidFill>
                  <a:srgbClr val="FFFFFF"/>
                </a:solidFill>
                <a:ea typeface="SimSun" pitchFamily="2" charset="-122"/>
              </a:rPr>
              <a:t>rectosigmoid</a:t>
            </a:r>
            <a:r>
              <a:rPr lang="en-GB" altLang="zh-CN" sz="1400" dirty="0" smtClean="0">
                <a:solidFill>
                  <a:srgbClr val="FFFFFF"/>
                </a:solidFill>
                <a:ea typeface="SimSun" pitchFamily="2" charset="-122"/>
              </a:rPr>
              <a:t> </a:t>
            </a:r>
            <a:r>
              <a:rPr lang="en-GB" altLang="zh-CN" sz="1400" dirty="0">
                <a:solidFill>
                  <a:srgbClr val="FFFFFF"/>
                </a:solidFill>
                <a:ea typeface="SimSun" pitchFamily="2" charset="-122"/>
              </a:rPr>
              <a:t>cancer </a:t>
            </a:r>
          </a:p>
          <a:p>
            <a:pPr marL="285750" indent="-28575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0–1</a:t>
            </a:r>
          </a:p>
          <a:p>
            <a:pPr marL="285750" indent="-28575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No </a:t>
            </a:r>
            <a:r>
              <a:rPr lang="en-GB" altLang="zh-CN" sz="1400" dirty="0">
                <a:solidFill>
                  <a:srgbClr val="FFFFFF"/>
                </a:solidFill>
                <a:ea typeface="SimSun" pitchFamily="2" charset="-122"/>
              </a:rPr>
              <a:t>other </a:t>
            </a:r>
            <a:r>
              <a:rPr lang="en-GB" altLang="zh-CN" sz="1400" dirty="0" smtClean="0">
                <a:solidFill>
                  <a:srgbClr val="FFFFFF"/>
                </a:solidFill>
                <a:ea typeface="SimSun" pitchFamily="2" charset="-122"/>
              </a:rPr>
              <a:t>therapy </a:t>
            </a:r>
            <a:endParaRPr lang="en-US" altLang="zh-CN" sz="1400" dirty="0" smtClean="0">
              <a:solidFill>
                <a:srgbClr val="FFFFFF"/>
              </a:solidFill>
              <a:ea typeface="SimSun" pitchFamily="2" charset="-122"/>
            </a:endParaRPr>
          </a:p>
          <a:p>
            <a:pPr defTabSz="892175" eaLnBrk="0" hangingPunct="0">
              <a:spcAft>
                <a:spcPct val="30000"/>
              </a:spcAft>
            </a:pPr>
            <a:r>
              <a:rPr lang="en-GB" altLang="zh-CN" sz="1400" dirty="0" smtClean="0">
                <a:solidFill>
                  <a:srgbClr val="FFFFFF"/>
                </a:solidFill>
                <a:ea typeface="SimSun" pitchFamily="2" charset="-122"/>
              </a:rPr>
              <a:t>(n=1304)</a:t>
            </a:r>
          </a:p>
        </p:txBody>
      </p:sp>
      <p:sp>
        <p:nvSpPr>
          <p:cNvPr id="22" name="Content Placeholder 26"/>
          <p:cNvSpPr txBox="1">
            <a:spLocks/>
          </p:cNvSpPr>
          <p:nvPr/>
        </p:nvSpPr>
        <p:spPr>
          <a:xfrm>
            <a:off x="5725914" y="5515880"/>
            <a:ext cx="3208669" cy="64593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smtClean="0"/>
              <a:t>OS, RFS, 2-year DFS, AEs</a:t>
            </a:r>
          </a:p>
        </p:txBody>
      </p:sp>
      <p:sp>
        <p:nvSpPr>
          <p:cNvPr id="24" name="AutoShape 12"/>
          <p:cNvSpPr>
            <a:spLocks noChangeArrowheads="1"/>
          </p:cNvSpPr>
          <p:nvPr/>
        </p:nvSpPr>
        <p:spPr bwMode="auto">
          <a:xfrm>
            <a:off x="7772400" y="4600878"/>
            <a:ext cx="552582"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a:t>
            </a:r>
            <a:endParaRPr lang="en-GB" altLang="zh-CN" sz="1400" b="1" dirty="0">
              <a:solidFill>
                <a:srgbClr val="FFFFFF"/>
              </a:solidFill>
              <a:ea typeface="SimSun" pitchFamily="2" charset="-122"/>
            </a:endParaRPr>
          </a:p>
        </p:txBody>
      </p:sp>
      <p:sp>
        <p:nvSpPr>
          <p:cNvPr id="25" name="AutoShape 12"/>
          <p:cNvSpPr>
            <a:spLocks noChangeArrowheads="1"/>
          </p:cNvSpPr>
          <p:nvPr/>
        </p:nvSpPr>
        <p:spPr bwMode="auto">
          <a:xfrm>
            <a:off x="7772400" y="2543477"/>
            <a:ext cx="552582"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a:t>
            </a:r>
            <a:endParaRPr lang="en-GB" altLang="zh-CN" sz="1400" b="1" dirty="0">
              <a:solidFill>
                <a:srgbClr val="FFFFFF"/>
              </a:solidFill>
              <a:ea typeface="SimSun" pitchFamily="2" charset="-122"/>
            </a:endParaRPr>
          </a:p>
        </p:txBody>
      </p:sp>
      <p:sp>
        <p:nvSpPr>
          <p:cNvPr id="26" name="Content Placeholder 26"/>
          <p:cNvSpPr txBox="1">
            <a:spLocks/>
          </p:cNvSpPr>
          <p:nvPr/>
        </p:nvSpPr>
        <p:spPr bwMode="auto">
          <a:xfrm>
            <a:off x="4323272" y="338574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Nodule status </a:t>
            </a:r>
            <a:endParaRPr lang="en-GB" sz="1200" dirty="0">
              <a:solidFill>
                <a:srgbClr val="4D4D4D"/>
              </a:solidFill>
              <a:latin typeface="Arial"/>
            </a:endParaRPr>
          </a:p>
          <a:p>
            <a:pPr marL="203200" indent="-203200">
              <a:spcBef>
                <a:spcPts val="0"/>
              </a:spcBef>
              <a:spcAft>
                <a:spcPts val="400"/>
              </a:spcAft>
              <a:buFont typeface="Arial" pitchFamily="34" charset="0"/>
              <a:buChar char="•"/>
              <a:defRPr/>
            </a:pPr>
            <a:r>
              <a:rPr lang="en-GB" sz="1200" dirty="0" smtClean="0">
                <a:solidFill>
                  <a:srgbClr val="4D4D4D"/>
                </a:solidFill>
                <a:latin typeface="Arial"/>
              </a:rPr>
              <a:t>Institutes </a:t>
            </a:r>
            <a:endParaRPr lang="en-GB" sz="1200" dirty="0">
              <a:solidFill>
                <a:srgbClr val="4D4D4D"/>
              </a:solidFill>
              <a:latin typeface="Arial"/>
            </a:endParaRPr>
          </a:p>
        </p:txBody>
      </p:sp>
    </p:spTree>
    <p:custDataLst>
      <p:tags r:id="rId1"/>
    </p:custDataLst>
    <p:extLst>
      <p:ext uri="{BB962C8B-B14F-4D97-AF65-F5344CB8AC3E}">
        <p14:creationId xmlns:p14="http://schemas.microsoft.com/office/powerpoint/2010/main" val="1724527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469PD: Phase </a:t>
            </a:r>
            <a:r>
              <a:rPr lang="en-GB" sz="1800" dirty="0"/>
              <a:t>III trial of 24 weeks vs. 48 weeks capecitabine adjuvant chemotherapy for patients with stage III colon cancer: Final results of </a:t>
            </a:r>
            <a:r>
              <a:rPr lang="en-GB" sz="1800" dirty="0" smtClean="0"/>
              <a:t>JFMC37-0801 – Yamaguchi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marL="0" indent="0">
              <a:buNone/>
            </a:pPr>
            <a:r>
              <a:rPr lang="en-GB" b="1" dirty="0" smtClean="0"/>
              <a:t>DFS </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Yamaguchi S et al. Ann </a:t>
            </a:r>
            <a:r>
              <a:rPr lang="en-GB" dirty="0" err="1"/>
              <a:t>Oncol</a:t>
            </a:r>
            <a:r>
              <a:rPr lang="en-GB" dirty="0"/>
              <a:t> 2016; 27 (</a:t>
            </a:r>
            <a:r>
              <a:rPr lang="en-GB" dirty="0" err="1"/>
              <a:t>suppl</a:t>
            </a:r>
            <a:r>
              <a:rPr lang="en-GB" dirty="0"/>
              <a:t> 6): </a:t>
            </a:r>
            <a:r>
              <a:rPr lang="en-GB" dirty="0" err="1"/>
              <a:t>abstr</a:t>
            </a:r>
            <a:r>
              <a:rPr lang="en-GB" dirty="0"/>
              <a:t> 469PD</a:t>
            </a:r>
          </a:p>
        </p:txBody>
      </p:sp>
      <p:graphicFrame>
        <p:nvGraphicFramePr>
          <p:cNvPr id="8" name="Group 88"/>
          <p:cNvGraphicFramePr>
            <a:graphicFrameLocks noGrp="1"/>
          </p:cNvGraphicFramePr>
          <p:nvPr>
            <p:extLst>
              <p:ext uri="{D42A27DB-BD31-4B8C-83A1-F6EECF244321}">
                <p14:modId xmlns:p14="http://schemas.microsoft.com/office/powerpoint/2010/main" val="141115550"/>
              </p:ext>
            </p:extLst>
          </p:nvPr>
        </p:nvGraphicFramePr>
        <p:xfrm>
          <a:off x="457200" y="4800600"/>
          <a:ext cx="8077200" cy="1464425"/>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12M group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6M group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16775">
                <a:tc>
                  <a:txBody>
                    <a:bodyPr/>
                    <a:lstStyle/>
                    <a:p>
                      <a:r>
                        <a:rPr lang="en-GB" sz="1400" b="0" i="0" u="none" strike="noStrike" kern="1200" baseline="0" dirty="0" smtClean="0">
                          <a:solidFill>
                            <a:schemeClr val="tx1"/>
                          </a:solidFill>
                          <a:latin typeface="+mn-lt"/>
                          <a:ea typeface="+mn-ea"/>
                          <a:cs typeface="+mn-cs"/>
                        </a:rPr>
                        <a:t>3-year DFS, %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75.3 (71.77, 78.45)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70.0 (66.32, 73.37)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r>
                        <a:rPr lang="en-GB" sz="1400" b="0" i="0" u="none" strike="noStrike" kern="1200" baseline="0" dirty="0" smtClean="0">
                          <a:solidFill>
                            <a:schemeClr val="tx1"/>
                          </a:solidFill>
                          <a:latin typeface="+mn-lt"/>
                          <a:ea typeface="+mn-ea"/>
                          <a:cs typeface="+mn-cs"/>
                        </a:rPr>
                        <a:t>5-year DFS, %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68.7 (64.92, 72.10)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65.3 (61.45, 68.79)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9" name="Group 8"/>
          <p:cNvGrpSpPr/>
          <p:nvPr/>
        </p:nvGrpSpPr>
        <p:grpSpPr>
          <a:xfrm>
            <a:off x="387575" y="1783451"/>
            <a:ext cx="8357288" cy="2943926"/>
            <a:chOff x="634313" y="1783451"/>
            <a:chExt cx="8357288" cy="2943926"/>
          </a:xfrm>
        </p:grpSpPr>
        <p:sp>
          <p:nvSpPr>
            <p:cNvPr id="10" name="TextBox 9"/>
            <p:cNvSpPr txBox="1"/>
            <p:nvPr/>
          </p:nvSpPr>
          <p:spPr>
            <a:xfrm>
              <a:off x="5943600" y="3048000"/>
              <a:ext cx="3048001" cy="523220"/>
            </a:xfrm>
            <a:prstGeom prst="rect">
              <a:avLst/>
            </a:prstGeom>
            <a:noFill/>
          </p:spPr>
          <p:txBody>
            <a:bodyPr wrap="square" rtlCol="0">
              <a:spAutoFit/>
            </a:bodyPr>
            <a:lstStyle/>
            <a:p>
              <a:r>
                <a:rPr lang="en-GB" sz="1400" dirty="0" smtClean="0">
                  <a:solidFill>
                    <a:srgbClr val="4D4D4D"/>
                  </a:solidFill>
                </a:rPr>
                <a:t>HR </a:t>
              </a:r>
              <a:r>
                <a:rPr lang="en-GB" sz="1400" dirty="0">
                  <a:solidFill>
                    <a:srgbClr val="4D4D4D"/>
                  </a:solidFill>
                </a:rPr>
                <a:t>0.866 </a:t>
              </a:r>
              <a:r>
                <a:rPr lang="en-GB" sz="1400" dirty="0" smtClean="0">
                  <a:solidFill>
                    <a:srgbClr val="4D4D4D"/>
                  </a:solidFill>
                </a:rPr>
                <a:t>(95% CI 0.717, 1.046</a:t>
              </a:r>
              <a:r>
                <a:rPr lang="en-GB" sz="1400" dirty="0">
                  <a:solidFill>
                    <a:srgbClr val="4D4D4D"/>
                  </a:solidFill>
                </a:rPr>
                <a:t>) </a:t>
              </a:r>
            </a:p>
            <a:p>
              <a:r>
                <a:rPr lang="en-GB" sz="1400" dirty="0">
                  <a:solidFill>
                    <a:srgbClr val="4D4D4D"/>
                  </a:solidFill>
                </a:rPr>
                <a:t>p=0.068</a:t>
              </a:r>
            </a:p>
          </p:txBody>
        </p:sp>
        <p:grpSp>
          <p:nvGrpSpPr>
            <p:cNvPr id="11" name="Group 10"/>
            <p:cNvGrpSpPr/>
            <p:nvPr/>
          </p:nvGrpSpPr>
          <p:grpSpPr>
            <a:xfrm>
              <a:off x="634313" y="1783451"/>
              <a:ext cx="5267413" cy="2943926"/>
              <a:chOff x="2046726" y="2268751"/>
              <a:chExt cx="4595284" cy="2667340"/>
            </a:xfrm>
          </p:grpSpPr>
          <p:grpSp>
            <p:nvGrpSpPr>
              <p:cNvPr id="155" name="Group 154"/>
              <p:cNvGrpSpPr/>
              <p:nvPr/>
            </p:nvGrpSpPr>
            <p:grpSpPr>
              <a:xfrm>
                <a:off x="2614623" y="2396465"/>
                <a:ext cx="3906738" cy="2171700"/>
                <a:chOff x="836615" y="2448719"/>
                <a:chExt cx="3906738" cy="2171700"/>
              </a:xfrm>
            </p:grpSpPr>
            <p:sp>
              <p:nvSpPr>
                <p:cNvPr id="171" name="Freeform 17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Line 12"/>
                <p:cNvSpPr>
                  <a:spLocks noChangeShapeType="1"/>
                </p:cNvSpPr>
                <p:nvPr/>
              </p:nvSpPr>
              <p:spPr bwMode="auto">
                <a:xfrm>
                  <a:off x="34695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9" name="Line 13"/>
                <p:cNvSpPr>
                  <a:spLocks noChangeShapeType="1"/>
                </p:cNvSpPr>
                <p:nvPr/>
              </p:nvSpPr>
              <p:spPr bwMode="auto">
                <a:xfrm>
                  <a:off x="28286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0" name="Line 14"/>
                <p:cNvSpPr>
                  <a:spLocks noChangeShapeType="1"/>
                </p:cNvSpPr>
                <p:nvPr/>
              </p:nvSpPr>
              <p:spPr bwMode="auto">
                <a:xfrm>
                  <a:off x="41047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2" name="Line 19"/>
                <p:cNvSpPr>
                  <a:spLocks noChangeShapeType="1"/>
                </p:cNvSpPr>
                <p:nvPr/>
              </p:nvSpPr>
              <p:spPr bwMode="auto">
                <a:xfrm>
                  <a:off x="220003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3" name="Line 20"/>
                <p:cNvSpPr>
                  <a:spLocks noChangeShapeType="1"/>
                </p:cNvSpPr>
                <p:nvPr/>
              </p:nvSpPr>
              <p:spPr bwMode="auto">
                <a:xfrm>
                  <a:off x="156644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56" name="TextBox 155"/>
              <p:cNvSpPr txBox="1"/>
              <p:nvPr/>
            </p:nvSpPr>
            <p:spPr>
              <a:xfrm rot="16200000">
                <a:off x="1934651" y="3308009"/>
                <a:ext cx="492654" cy="268504"/>
              </a:xfrm>
              <a:prstGeom prst="rect">
                <a:avLst/>
              </a:prstGeom>
              <a:noFill/>
            </p:spPr>
            <p:txBody>
              <a:bodyPr wrap="none" rtlCol="0">
                <a:spAutoFit/>
              </a:bodyPr>
              <a:lstStyle/>
              <a:p>
                <a:pPr algn="ctr"/>
                <a:r>
                  <a:rPr lang="en-GB" sz="1400" dirty="0" smtClean="0">
                    <a:solidFill>
                      <a:srgbClr val="363636"/>
                    </a:solidFill>
                  </a:rPr>
                  <a:t>DFS</a:t>
                </a:r>
                <a:endParaRPr lang="en-GB" sz="1400" dirty="0">
                  <a:solidFill>
                    <a:srgbClr val="363636"/>
                  </a:solidFill>
                </a:endParaRPr>
              </a:p>
            </p:txBody>
          </p:sp>
          <p:sp>
            <p:nvSpPr>
              <p:cNvPr id="157" name="TextBox 156"/>
              <p:cNvSpPr txBox="1"/>
              <p:nvPr/>
            </p:nvSpPr>
            <p:spPr>
              <a:xfrm>
                <a:off x="4108692" y="4657230"/>
                <a:ext cx="1030719" cy="278861"/>
              </a:xfrm>
              <a:prstGeom prst="rect">
                <a:avLst/>
              </a:prstGeom>
              <a:noFill/>
            </p:spPr>
            <p:txBody>
              <a:bodyPr wrap="none" rtlCol="0">
                <a:spAutoFit/>
              </a:bodyPr>
              <a:lstStyle/>
              <a:p>
                <a:pPr algn="ctr"/>
                <a:r>
                  <a:rPr lang="en-GB" sz="1400" dirty="0" smtClean="0">
                    <a:solidFill>
                      <a:srgbClr val="363636"/>
                    </a:solidFill>
                  </a:rPr>
                  <a:t>Time (years)</a:t>
                </a:r>
                <a:endParaRPr lang="en-GB" sz="1400" dirty="0">
                  <a:solidFill>
                    <a:srgbClr val="363636"/>
                  </a:solidFill>
                </a:endParaRPr>
              </a:p>
            </p:txBody>
          </p:sp>
          <p:sp>
            <p:nvSpPr>
              <p:cNvPr id="158" name="TextBox 157"/>
              <p:cNvSpPr txBox="1"/>
              <p:nvPr/>
            </p:nvSpPr>
            <p:spPr>
              <a:xfrm>
                <a:off x="2336377" y="2268751"/>
                <a:ext cx="347097" cy="25097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59" name="TextBox 158"/>
              <p:cNvSpPr txBox="1"/>
              <p:nvPr/>
            </p:nvSpPr>
            <p:spPr>
              <a:xfrm>
                <a:off x="2336377" y="2686230"/>
                <a:ext cx="347097" cy="25097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60" name="TextBox 159"/>
              <p:cNvSpPr txBox="1"/>
              <p:nvPr/>
            </p:nvSpPr>
            <p:spPr>
              <a:xfrm>
                <a:off x="2336377" y="3101970"/>
                <a:ext cx="347097" cy="25097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61" name="TextBox 160"/>
              <p:cNvSpPr txBox="1"/>
              <p:nvPr/>
            </p:nvSpPr>
            <p:spPr>
              <a:xfrm>
                <a:off x="2336377" y="3517710"/>
                <a:ext cx="347097" cy="25097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62" name="TextBox 161"/>
              <p:cNvSpPr txBox="1"/>
              <p:nvPr/>
            </p:nvSpPr>
            <p:spPr>
              <a:xfrm>
                <a:off x="2336377" y="3933450"/>
                <a:ext cx="347097" cy="25097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63" name="TextBox 162"/>
              <p:cNvSpPr txBox="1"/>
              <p:nvPr/>
            </p:nvSpPr>
            <p:spPr>
              <a:xfrm>
                <a:off x="2448253" y="4349190"/>
                <a:ext cx="235220" cy="250975"/>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64" name="TextBox 163"/>
              <p:cNvSpPr txBox="1"/>
              <p:nvPr/>
            </p:nvSpPr>
            <p:spPr>
              <a:xfrm>
                <a:off x="2590765" y="4522748"/>
                <a:ext cx="235220" cy="250975"/>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65" name="TextBox 164"/>
              <p:cNvSpPr txBox="1"/>
              <p:nvPr/>
            </p:nvSpPr>
            <p:spPr>
              <a:xfrm>
                <a:off x="3228975" y="4522748"/>
                <a:ext cx="235220" cy="250974"/>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166" name="TextBox 165"/>
              <p:cNvSpPr txBox="1"/>
              <p:nvPr/>
            </p:nvSpPr>
            <p:spPr>
              <a:xfrm>
                <a:off x="3862267" y="4522748"/>
                <a:ext cx="235220" cy="250974"/>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167" name="TextBox 166"/>
              <p:cNvSpPr txBox="1"/>
              <p:nvPr/>
            </p:nvSpPr>
            <p:spPr>
              <a:xfrm>
                <a:off x="4485332" y="4522748"/>
                <a:ext cx="235220" cy="250974"/>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168" name="TextBox 167"/>
              <p:cNvSpPr txBox="1"/>
              <p:nvPr/>
            </p:nvSpPr>
            <p:spPr>
              <a:xfrm>
                <a:off x="5135726" y="4522748"/>
                <a:ext cx="235220" cy="250974"/>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169" name="TextBox 168"/>
              <p:cNvSpPr txBox="1"/>
              <p:nvPr/>
            </p:nvSpPr>
            <p:spPr>
              <a:xfrm>
                <a:off x="5763685" y="4522748"/>
                <a:ext cx="235220" cy="250974"/>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sp>
            <p:nvSpPr>
              <p:cNvPr id="170" name="TextBox 169"/>
              <p:cNvSpPr txBox="1"/>
              <p:nvPr/>
            </p:nvSpPr>
            <p:spPr>
              <a:xfrm>
                <a:off x="6406790" y="4522748"/>
                <a:ext cx="235220" cy="250974"/>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grpSp>
        <p:grpSp>
          <p:nvGrpSpPr>
            <p:cNvPr id="12" name="Group 11"/>
            <p:cNvGrpSpPr/>
            <p:nvPr/>
          </p:nvGrpSpPr>
          <p:grpSpPr>
            <a:xfrm>
              <a:off x="1403201" y="1875183"/>
              <a:ext cx="4354431" cy="814087"/>
              <a:chOff x="2940050" y="3167063"/>
              <a:chExt cx="3257550" cy="638614"/>
            </a:xfrm>
          </p:grpSpPr>
          <p:sp>
            <p:nvSpPr>
              <p:cNvPr id="87" name="Line 2"/>
              <p:cNvSpPr>
                <a:spLocks noChangeShapeType="1"/>
              </p:cNvSpPr>
              <p:nvPr/>
            </p:nvSpPr>
            <p:spPr bwMode="auto">
              <a:xfrm>
                <a:off x="540702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
              <p:cNvSpPr>
                <a:spLocks noChangeShapeType="1"/>
              </p:cNvSpPr>
              <p:nvPr/>
            </p:nvSpPr>
            <p:spPr bwMode="auto">
              <a:xfrm>
                <a:off x="542607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4"/>
              <p:cNvSpPr>
                <a:spLocks noChangeShapeType="1"/>
              </p:cNvSpPr>
              <p:nvPr/>
            </p:nvSpPr>
            <p:spPr bwMode="auto">
              <a:xfrm>
                <a:off x="337820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
              <p:cNvSpPr>
                <a:spLocks noChangeShapeType="1"/>
              </p:cNvSpPr>
              <p:nvPr/>
            </p:nvSpPr>
            <p:spPr bwMode="auto">
              <a:xfrm>
                <a:off x="339725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6"/>
              <p:cNvSpPr>
                <a:spLocks noChangeShapeType="1"/>
              </p:cNvSpPr>
              <p:nvPr/>
            </p:nvSpPr>
            <p:spPr bwMode="auto">
              <a:xfrm>
                <a:off x="55403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7"/>
              <p:cNvSpPr>
                <a:spLocks noChangeShapeType="1"/>
              </p:cNvSpPr>
              <p:nvPr/>
            </p:nvSpPr>
            <p:spPr bwMode="auto">
              <a:xfrm>
                <a:off x="55594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8"/>
              <p:cNvSpPr>
                <a:spLocks noChangeShapeType="1"/>
              </p:cNvSpPr>
              <p:nvPr/>
            </p:nvSpPr>
            <p:spPr bwMode="auto">
              <a:xfrm>
                <a:off x="5140325" y="3681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9"/>
              <p:cNvSpPr>
                <a:spLocks noChangeShapeType="1"/>
              </p:cNvSpPr>
              <p:nvPr/>
            </p:nvSpPr>
            <p:spPr bwMode="auto">
              <a:xfrm>
                <a:off x="5226050" y="3681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0"/>
              <p:cNvSpPr>
                <a:spLocks noChangeShapeType="1"/>
              </p:cNvSpPr>
              <p:nvPr/>
            </p:nvSpPr>
            <p:spPr bwMode="auto">
              <a:xfrm>
                <a:off x="4883150" y="36337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1"/>
              <p:cNvSpPr>
                <a:spLocks noChangeShapeType="1"/>
              </p:cNvSpPr>
              <p:nvPr/>
            </p:nvSpPr>
            <p:spPr bwMode="auto">
              <a:xfrm>
                <a:off x="3721100" y="33956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2"/>
              <p:cNvSpPr>
                <a:spLocks noChangeShapeType="1"/>
              </p:cNvSpPr>
              <p:nvPr/>
            </p:nvSpPr>
            <p:spPr bwMode="auto">
              <a:xfrm>
                <a:off x="4511675" y="35671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3"/>
              <p:cNvSpPr>
                <a:spLocks noChangeShapeType="1"/>
              </p:cNvSpPr>
              <p:nvPr/>
            </p:nvSpPr>
            <p:spPr bwMode="auto">
              <a:xfrm>
                <a:off x="4349750" y="35575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4"/>
              <p:cNvSpPr>
                <a:spLocks noChangeShapeType="1"/>
              </p:cNvSpPr>
              <p:nvPr/>
            </p:nvSpPr>
            <p:spPr bwMode="auto">
              <a:xfrm>
                <a:off x="6188075" y="3748527"/>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5"/>
              <p:cNvSpPr>
                <a:spLocks noChangeShapeType="1"/>
              </p:cNvSpPr>
              <p:nvPr/>
            </p:nvSpPr>
            <p:spPr bwMode="auto">
              <a:xfrm>
                <a:off x="4568825" y="35861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6"/>
              <p:cNvSpPr>
                <a:spLocks noChangeShapeType="1"/>
              </p:cNvSpPr>
              <p:nvPr/>
            </p:nvSpPr>
            <p:spPr bwMode="auto">
              <a:xfrm>
                <a:off x="57785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7"/>
              <p:cNvSpPr>
                <a:spLocks noChangeShapeType="1"/>
              </p:cNvSpPr>
              <p:nvPr/>
            </p:nvSpPr>
            <p:spPr bwMode="auto">
              <a:xfrm>
                <a:off x="5788025"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8"/>
              <p:cNvSpPr>
                <a:spLocks noChangeShapeType="1"/>
              </p:cNvSpPr>
              <p:nvPr/>
            </p:nvSpPr>
            <p:spPr bwMode="auto">
              <a:xfrm>
                <a:off x="579755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9"/>
              <p:cNvSpPr>
                <a:spLocks noChangeShapeType="1"/>
              </p:cNvSpPr>
              <p:nvPr/>
            </p:nvSpPr>
            <p:spPr bwMode="auto">
              <a:xfrm>
                <a:off x="58166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0"/>
              <p:cNvSpPr>
                <a:spLocks noChangeShapeType="1"/>
              </p:cNvSpPr>
              <p:nvPr/>
            </p:nvSpPr>
            <p:spPr bwMode="auto">
              <a:xfrm>
                <a:off x="58261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1"/>
              <p:cNvSpPr>
                <a:spLocks noChangeShapeType="1"/>
              </p:cNvSpPr>
              <p:nvPr/>
            </p:nvSpPr>
            <p:spPr bwMode="auto">
              <a:xfrm>
                <a:off x="58356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2"/>
              <p:cNvSpPr>
                <a:spLocks noChangeShapeType="1"/>
              </p:cNvSpPr>
              <p:nvPr/>
            </p:nvSpPr>
            <p:spPr bwMode="auto">
              <a:xfrm>
                <a:off x="58547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3"/>
              <p:cNvSpPr>
                <a:spLocks noChangeShapeType="1"/>
              </p:cNvSpPr>
              <p:nvPr/>
            </p:nvSpPr>
            <p:spPr bwMode="auto">
              <a:xfrm>
                <a:off x="58642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4"/>
              <p:cNvSpPr>
                <a:spLocks noChangeShapeType="1"/>
              </p:cNvSpPr>
              <p:nvPr/>
            </p:nvSpPr>
            <p:spPr bwMode="auto">
              <a:xfrm>
                <a:off x="58832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5"/>
              <p:cNvSpPr>
                <a:spLocks noChangeShapeType="1"/>
              </p:cNvSpPr>
              <p:nvPr/>
            </p:nvSpPr>
            <p:spPr bwMode="auto">
              <a:xfrm>
                <a:off x="58928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6"/>
              <p:cNvSpPr>
                <a:spLocks noChangeShapeType="1"/>
              </p:cNvSpPr>
              <p:nvPr/>
            </p:nvSpPr>
            <p:spPr bwMode="auto">
              <a:xfrm>
                <a:off x="59118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7"/>
              <p:cNvSpPr>
                <a:spLocks noChangeShapeType="1"/>
              </p:cNvSpPr>
              <p:nvPr/>
            </p:nvSpPr>
            <p:spPr bwMode="auto">
              <a:xfrm>
                <a:off x="59213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8"/>
              <p:cNvSpPr>
                <a:spLocks noChangeShapeType="1"/>
              </p:cNvSpPr>
              <p:nvPr/>
            </p:nvSpPr>
            <p:spPr bwMode="auto">
              <a:xfrm>
                <a:off x="59404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9"/>
              <p:cNvSpPr>
                <a:spLocks noChangeShapeType="1"/>
              </p:cNvSpPr>
              <p:nvPr/>
            </p:nvSpPr>
            <p:spPr bwMode="auto">
              <a:xfrm>
                <a:off x="5949950"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0"/>
              <p:cNvSpPr>
                <a:spLocks noChangeShapeType="1"/>
              </p:cNvSpPr>
              <p:nvPr/>
            </p:nvSpPr>
            <p:spPr bwMode="auto">
              <a:xfrm>
                <a:off x="595947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1"/>
              <p:cNvSpPr>
                <a:spLocks noChangeShapeType="1"/>
              </p:cNvSpPr>
              <p:nvPr/>
            </p:nvSpPr>
            <p:spPr bwMode="auto">
              <a:xfrm>
                <a:off x="59785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2"/>
              <p:cNvSpPr>
                <a:spLocks noChangeShapeType="1"/>
              </p:cNvSpPr>
              <p:nvPr/>
            </p:nvSpPr>
            <p:spPr bwMode="auto">
              <a:xfrm>
                <a:off x="59880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33"/>
              <p:cNvSpPr>
                <a:spLocks noChangeShapeType="1"/>
              </p:cNvSpPr>
              <p:nvPr/>
            </p:nvSpPr>
            <p:spPr bwMode="auto">
              <a:xfrm>
                <a:off x="59975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34"/>
              <p:cNvSpPr>
                <a:spLocks noChangeShapeType="1"/>
              </p:cNvSpPr>
              <p:nvPr/>
            </p:nvSpPr>
            <p:spPr bwMode="auto">
              <a:xfrm>
                <a:off x="601662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35"/>
              <p:cNvSpPr>
                <a:spLocks noChangeShapeType="1"/>
              </p:cNvSpPr>
              <p:nvPr/>
            </p:nvSpPr>
            <p:spPr bwMode="auto">
              <a:xfrm>
                <a:off x="60261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36"/>
              <p:cNvSpPr>
                <a:spLocks noChangeShapeType="1"/>
              </p:cNvSpPr>
              <p:nvPr/>
            </p:nvSpPr>
            <p:spPr bwMode="auto">
              <a:xfrm>
                <a:off x="60356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37"/>
              <p:cNvSpPr>
                <a:spLocks noChangeShapeType="1"/>
              </p:cNvSpPr>
              <p:nvPr/>
            </p:nvSpPr>
            <p:spPr bwMode="auto">
              <a:xfrm>
                <a:off x="60452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38"/>
              <p:cNvSpPr>
                <a:spLocks noChangeShapeType="1"/>
              </p:cNvSpPr>
              <p:nvPr/>
            </p:nvSpPr>
            <p:spPr bwMode="auto">
              <a:xfrm>
                <a:off x="60642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9"/>
              <p:cNvSpPr>
                <a:spLocks noChangeShapeType="1"/>
              </p:cNvSpPr>
              <p:nvPr/>
            </p:nvSpPr>
            <p:spPr bwMode="auto">
              <a:xfrm>
                <a:off x="60737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40"/>
              <p:cNvSpPr>
                <a:spLocks noChangeShapeType="1"/>
              </p:cNvSpPr>
              <p:nvPr/>
            </p:nvSpPr>
            <p:spPr bwMode="auto">
              <a:xfrm>
                <a:off x="60833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41"/>
              <p:cNvSpPr>
                <a:spLocks noChangeShapeType="1"/>
              </p:cNvSpPr>
              <p:nvPr/>
            </p:nvSpPr>
            <p:spPr bwMode="auto">
              <a:xfrm>
                <a:off x="61023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42"/>
              <p:cNvSpPr>
                <a:spLocks noChangeShapeType="1"/>
              </p:cNvSpPr>
              <p:nvPr/>
            </p:nvSpPr>
            <p:spPr bwMode="auto">
              <a:xfrm>
                <a:off x="61118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43"/>
              <p:cNvSpPr>
                <a:spLocks noChangeShapeType="1"/>
              </p:cNvSpPr>
              <p:nvPr/>
            </p:nvSpPr>
            <p:spPr bwMode="auto">
              <a:xfrm>
                <a:off x="61214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44"/>
              <p:cNvSpPr>
                <a:spLocks noChangeShapeType="1"/>
              </p:cNvSpPr>
              <p:nvPr/>
            </p:nvSpPr>
            <p:spPr bwMode="auto">
              <a:xfrm>
                <a:off x="61404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45"/>
              <p:cNvSpPr>
                <a:spLocks noChangeShapeType="1"/>
              </p:cNvSpPr>
              <p:nvPr/>
            </p:nvSpPr>
            <p:spPr bwMode="auto">
              <a:xfrm>
                <a:off x="6149975"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46"/>
              <p:cNvSpPr>
                <a:spLocks noChangeShapeType="1"/>
              </p:cNvSpPr>
              <p:nvPr/>
            </p:nvSpPr>
            <p:spPr bwMode="auto">
              <a:xfrm>
                <a:off x="615950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47"/>
              <p:cNvSpPr>
                <a:spLocks noChangeShapeType="1"/>
              </p:cNvSpPr>
              <p:nvPr/>
            </p:nvSpPr>
            <p:spPr bwMode="auto">
              <a:xfrm>
                <a:off x="61785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48"/>
              <p:cNvSpPr>
                <a:spLocks noChangeShapeType="1"/>
              </p:cNvSpPr>
              <p:nvPr/>
            </p:nvSpPr>
            <p:spPr bwMode="auto">
              <a:xfrm>
                <a:off x="56356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49"/>
              <p:cNvSpPr>
                <a:spLocks noChangeShapeType="1"/>
              </p:cNvSpPr>
              <p:nvPr/>
            </p:nvSpPr>
            <p:spPr bwMode="auto">
              <a:xfrm>
                <a:off x="5645150"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0"/>
              <p:cNvSpPr>
                <a:spLocks noChangeShapeType="1"/>
              </p:cNvSpPr>
              <p:nvPr/>
            </p:nvSpPr>
            <p:spPr bwMode="auto">
              <a:xfrm>
                <a:off x="565467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1"/>
              <p:cNvSpPr>
                <a:spLocks noChangeShapeType="1"/>
              </p:cNvSpPr>
              <p:nvPr/>
            </p:nvSpPr>
            <p:spPr bwMode="auto">
              <a:xfrm>
                <a:off x="56737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2"/>
              <p:cNvSpPr>
                <a:spLocks noChangeShapeType="1"/>
              </p:cNvSpPr>
              <p:nvPr/>
            </p:nvSpPr>
            <p:spPr bwMode="auto">
              <a:xfrm>
                <a:off x="55784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3"/>
              <p:cNvSpPr>
                <a:spLocks noChangeShapeType="1"/>
              </p:cNvSpPr>
              <p:nvPr/>
            </p:nvSpPr>
            <p:spPr bwMode="auto">
              <a:xfrm>
                <a:off x="55975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4"/>
              <p:cNvSpPr>
                <a:spLocks noChangeShapeType="1"/>
              </p:cNvSpPr>
              <p:nvPr/>
            </p:nvSpPr>
            <p:spPr bwMode="auto">
              <a:xfrm>
                <a:off x="5607050"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5"/>
              <p:cNvSpPr>
                <a:spLocks noChangeShapeType="1"/>
              </p:cNvSpPr>
              <p:nvPr/>
            </p:nvSpPr>
            <p:spPr bwMode="auto">
              <a:xfrm>
                <a:off x="56165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6"/>
              <p:cNvSpPr>
                <a:spLocks noChangeShapeType="1"/>
              </p:cNvSpPr>
              <p:nvPr/>
            </p:nvSpPr>
            <p:spPr bwMode="auto">
              <a:xfrm>
                <a:off x="56642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7"/>
              <p:cNvSpPr>
                <a:spLocks noChangeShapeType="1"/>
              </p:cNvSpPr>
              <p:nvPr/>
            </p:nvSpPr>
            <p:spPr bwMode="auto">
              <a:xfrm>
                <a:off x="568325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58"/>
              <p:cNvSpPr>
                <a:spLocks noChangeShapeType="1"/>
              </p:cNvSpPr>
              <p:nvPr/>
            </p:nvSpPr>
            <p:spPr bwMode="auto">
              <a:xfrm>
                <a:off x="56927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59"/>
              <p:cNvSpPr>
                <a:spLocks noChangeShapeType="1"/>
              </p:cNvSpPr>
              <p:nvPr/>
            </p:nvSpPr>
            <p:spPr bwMode="auto">
              <a:xfrm>
                <a:off x="57023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0"/>
              <p:cNvSpPr>
                <a:spLocks noChangeShapeType="1"/>
              </p:cNvSpPr>
              <p:nvPr/>
            </p:nvSpPr>
            <p:spPr bwMode="auto">
              <a:xfrm>
                <a:off x="57118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1"/>
              <p:cNvSpPr>
                <a:spLocks noChangeShapeType="1"/>
              </p:cNvSpPr>
              <p:nvPr/>
            </p:nvSpPr>
            <p:spPr bwMode="auto">
              <a:xfrm>
                <a:off x="57308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2"/>
              <p:cNvSpPr>
                <a:spLocks noChangeShapeType="1"/>
              </p:cNvSpPr>
              <p:nvPr/>
            </p:nvSpPr>
            <p:spPr bwMode="auto">
              <a:xfrm>
                <a:off x="57404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3"/>
              <p:cNvSpPr>
                <a:spLocks noChangeShapeType="1"/>
              </p:cNvSpPr>
              <p:nvPr/>
            </p:nvSpPr>
            <p:spPr bwMode="auto">
              <a:xfrm>
                <a:off x="57499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4"/>
              <p:cNvSpPr>
                <a:spLocks noChangeShapeType="1"/>
              </p:cNvSpPr>
              <p:nvPr/>
            </p:nvSpPr>
            <p:spPr bwMode="auto">
              <a:xfrm>
                <a:off x="3568700" y="3319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5"/>
              <p:cNvSpPr>
                <a:spLocks noChangeShapeType="1"/>
              </p:cNvSpPr>
              <p:nvPr/>
            </p:nvSpPr>
            <p:spPr bwMode="auto">
              <a:xfrm>
                <a:off x="3692525" y="3376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6"/>
              <p:cNvSpPr>
                <a:spLocks noChangeShapeType="1"/>
              </p:cNvSpPr>
              <p:nvPr/>
            </p:nvSpPr>
            <p:spPr bwMode="auto">
              <a:xfrm>
                <a:off x="3197225" y="3205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7"/>
              <p:cNvSpPr>
                <a:spLocks noChangeShapeType="1"/>
              </p:cNvSpPr>
              <p:nvPr/>
            </p:nvSpPr>
            <p:spPr bwMode="auto">
              <a:xfrm>
                <a:off x="2949575" y="31670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8"/>
              <p:cNvSpPr>
                <a:spLocks noChangeShapeType="1"/>
              </p:cNvSpPr>
              <p:nvPr/>
            </p:nvSpPr>
            <p:spPr bwMode="auto">
              <a:xfrm>
                <a:off x="3454400" y="32813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Freeform 69"/>
              <p:cNvSpPr>
                <a:spLocks/>
              </p:cNvSpPr>
              <p:nvPr/>
            </p:nvSpPr>
            <p:spPr bwMode="auto">
              <a:xfrm>
                <a:off x="2940050" y="3205163"/>
                <a:ext cx="3257550" cy="600075"/>
              </a:xfrm>
              <a:custGeom>
                <a:avLst/>
                <a:gdLst>
                  <a:gd name="T0" fmla="*/ 336 w 342"/>
                  <a:gd name="T1" fmla="*/ 63 h 63"/>
                  <a:gd name="T2" fmla="*/ 320 w 342"/>
                  <a:gd name="T3" fmla="*/ 61 h 63"/>
                  <a:gd name="T4" fmla="*/ 298 w 342"/>
                  <a:gd name="T5" fmla="*/ 59 h 63"/>
                  <a:gd name="T6" fmla="*/ 277 w 342"/>
                  <a:gd name="T7" fmla="*/ 58 h 63"/>
                  <a:gd name="T8" fmla="*/ 263 w 342"/>
                  <a:gd name="T9" fmla="*/ 55 h 63"/>
                  <a:gd name="T10" fmla="*/ 231 w 342"/>
                  <a:gd name="T11" fmla="*/ 55 h 63"/>
                  <a:gd name="T12" fmla="*/ 227 w 342"/>
                  <a:gd name="T13" fmla="*/ 53 h 63"/>
                  <a:gd name="T14" fmla="*/ 212 w 342"/>
                  <a:gd name="T15" fmla="*/ 51 h 63"/>
                  <a:gd name="T16" fmla="*/ 199 w 342"/>
                  <a:gd name="T17" fmla="*/ 51 h 63"/>
                  <a:gd name="T18" fmla="*/ 195 w 342"/>
                  <a:gd name="T19" fmla="*/ 49 h 63"/>
                  <a:gd name="T20" fmla="*/ 183 w 342"/>
                  <a:gd name="T21" fmla="*/ 49 h 63"/>
                  <a:gd name="T22" fmla="*/ 175 w 342"/>
                  <a:gd name="T23" fmla="*/ 47 h 63"/>
                  <a:gd name="T24" fmla="*/ 169 w 342"/>
                  <a:gd name="T25" fmla="*/ 46 h 63"/>
                  <a:gd name="T26" fmla="*/ 164 w 342"/>
                  <a:gd name="T27" fmla="*/ 44 h 63"/>
                  <a:gd name="T28" fmla="*/ 151 w 342"/>
                  <a:gd name="T29" fmla="*/ 43 h 63"/>
                  <a:gd name="T30" fmla="*/ 141 w 342"/>
                  <a:gd name="T31" fmla="*/ 42 h 63"/>
                  <a:gd name="T32" fmla="*/ 135 w 342"/>
                  <a:gd name="T33" fmla="*/ 40 h 63"/>
                  <a:gd name="T34" fmla="*/ 132 w 342"/>
                  <a:gd name="T35" fmla="*/ 39 h 63"/>
                  <a:gd name="T36" fmla="*/ 125 w 342"/>
                  <a:gd name="T37" fmla="*/ 37 h 63"/>
                  <a:gd name="T38" fmla="*/ 114 w 342"/>
                  <a:gd name="T39" fmla="*/ 35 h 63"/>
                  <a:gd name="T40" fmla="*/ 109 w 342"/>
                  <a:gd name="T41" fmla="*/ 34 h 63"/>
                  <a:gd name="T42" fmla="*/ 105 w 342"/>
                  <a:gd name="T43" fmla="*/ 32 h 63"/>
                  <a:gd name="T44" fmla="*/ 102 w 342"/>
                  <a:gd name="T45" fmla="*/ 31 h 63"/>
                  <a:gd name="T46" fmla="*/ 87 w 342"/>
                  <a:gd name="T47" fmla="*/ 28 h 63"/>
                  <a:gd name="T48" fmla="*/ 84 w 342"/>
                  <a:gd name="T49" fmla="*/ 27 h 63"/>
                  <a:gd name="T50" fmla="*/ 82 w 342"/>
                  <a:gd name="T51" fmla="*/ 25 h 63"/>
                  <a:gd name="T52" fmla="*/ 76 w 342"/>
                  <a:gd name="T53" fmla="*/ 23 h 63"/>
                  <a:gd name="T54" fmla="*/ 74 w 342"/>
                  <a:gd name="T55" fmla="*/ 22 h 63"/>
                  <a:gd name="T56" fmla="*/ 71 w 342"/>
                  <a:gd name="T57" fmla="*/ 20 h 63"/>
                  <a:gd name="T58" fmla="*/ 63 w 342"/>
                  <a:gd name="T59" fmla="*/ 18 h 63"/>
                  <a:gd name="T60" fmla="*/ 61 w 342"/>
                  <a:gd name="T61" fmla="*/ 16 h 63"/>
                  <a:gd name="T62" fmla="*/ 56 w 342"/>
                  <a:gd name="T63" fmla="*/ 13 h 63"/>
                  <a:gd name="T64" fmla="*/ 53 w 342"/>
                  <a:gd name="T65" fmla="*/ 11 h 63"/>
                  <a:gd name="T66" fmla="*/ 51 w 342"/>
                  <a:gd name="T67" fmla="*/ 9 h 63"/>
                  <a:gd name="T68" fmla="*/ 33 w 342"/>
                  <a:gd name="T69" fmla="*/ 9 h 63"/>
                  <a:gd name="T70" fmla="*/ 30 w 342"/>
                  <a:gd name="T71" fmla="*/ 7 h 63"/>
                  <a:gd name="T72" fmla="*/ 25 w 342"/>
                  <a:gd name="T73" fmla="*/ 5 h 63"/>
                  <a:gd name="T74" fmla="*/ 16 w 342"/>
                  <a:gd name="T75" fmla="*/ 4 h 63"/>
                  <a:gd name="T76" fmla="*/ 4 w 342"/>
                  <a:gd name="T77" fmla="*/ 2 h 63"/>
                  <a:gd name="T78" fmla="*/ 0 w 342"/>
                  <a:gd name="T7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63">
                    <a:moveTo>
                      <a:pt x="342" y="63"/>
                    </a:moveTo>
                    <a:lnTo>
                      <a:pt x="336" y="63"/>
                    </a:lnTo>
                    <a:lnTo>
                      <a:pt x="336" y="61"/>
                    </a:lnTo>
                    <a:lnTo>
                      <a:pt x="320" y="61"/>
                    </a:lnTo>
                    <a:lnTo>
                      <a:pt x="320" y="59"/>
                    </a:lnTo>
                    <a:lnTo>
                      <a:pt x="298" y="59"/>
                    </a:lnTo>
                    <a:lnTo>
                      <a:pt x="298" y="58"/>
                    </a:lnTo>
                    <a:lnTo>
                      <a:pt x="277" y="58"/>
                    </a:lnTo>
                    <a:lnTo>
                      <a:pt x="263" y="58"/>
                    </a:lnTo>
                    <a:lnTo>
                      <a:pt x="263" y="55"/>
                    </a:lnTo>
                    <a:lnTo>
                      <a:pt x="246" y="55"/>
                    </a:lnTo>
                    <a:lnTo>
                      <a:pt x="231" y="55"/>
                    </a:lnTo>
                    <a:lnTo>
                      <a:pt x="227" y="55"/>
                    </a:lnTo>
                    <a:lnTo>
                      <a:pt x="227" y="53"/>
                    </a:lnTo>
                    <a:lnTo>
                      <a:pt x="212" y="53"/>
                    </a:lnTo>
                    <a:lnTo>
                      <a:pt x="212" y="51"/>
                    </a:lnTo>
                    <a:lnTo>
                      <a:pt x="207" y="51"/>
                    </a:lnTo>
                    <a:lnTo>
                      <a:pt x="199" y="51"/>
                    </a:lnTo>
                    <a:lnTo>
                      <a:pt x="195" y="51"/>
                    </a:lnTo>
                    <a:lnTo>
                      <a:pt x="195" y="49"/>
                    </a:lnTo>
                    <a:lnTo>
                      <a:pt x="191" y="49"/>
                    </a:lnTo>
                    <a:lnTo>
                      <a:pt x="183" y="49"/>
                    </a:lnTo>
                    <a:lnTo>
                      <a:pt x="183" y="47"/>
                    </a:lnTo>
                    <a:lnTo>
                      <a:pt x="175" y="47"/>
                    </a:lnTo>
                    <a:lnTo>
                      <a:pt x="175" y="46"/>
                    </a:lnTo>
                    <a:lnTo>
                      <a:pt x="169" y="46"/>
                    </a:lnTo>
                    <a:lnTo>
                      <a:pt x="169" y="44"/>
                    </a:lnTo>
                    <a:lnTo>
                      <a:pt x="164" y="44"/>
                    </a:lnTo>
                    <a:lnTo>
                      <a:pt x="164" y="43"/>
                    </a:lnTo>
                    <a:lnTo>
                      <a:pt x="151" y="43"/>
                    </a:lnTo>
                    <a:lnTo>
                      <a:pt x="151" y="42"/>
                    </a:lnTo>
                    <a:lnTo>
                      <a:pt x="141" y="42"/>
                    </a:lnTo>
                    <a:lnTo>
                      <a:pt x="141" y="40"/>
                    </a:lnTo>
                    <a:lnTo>
                      <a:pt x="135" y="40"/>
                    </a:lnTo>
                    <a:lnTo>
                      <a:pt x="135" y="39"/>
                    </a:lnTo>
                    <a:lnTo>
                      <a:pt x="132" y="39"/>
                    </a:lnTo>
                    <a:lnTo>
                      <a:pt x="132" y="37"/>
                    </a:lnTo>
                    <a:lnTo>
                      <a:pt x="125" y="37"/>
                    </a:lnTo>
                    <a:lnTo>
                      <a:pt x="125" y="35"/>
                    </a:lnTo>
                    <a:lnTo>
                      <a:pt x="114" y="35"/>
                    </a:lnTo>
                    <a:lnTo>
                      <a:pt x="114" y="34"/>
                    </a:lnTo>
                    <a:lnTo>
                      <a:pt x="109" y="34"/>
                    </a:lnTo>
                    <a:lnTo>
                      <a:pt x="109" y="32"/>
                    </a:lnTo>
                    <a:lnTo>
                      <a:pt x="105" y="32"/>
                    </a:lnTo>
                    <a:lnTo>
                      <a:pt x="105" y="31"/>
                    </a:lnTo>
                    <a:lnTo>
                      <a:pt x="102" y="31"/>
                    </a:lnTo>
                    <a:lnTo>
                      <a:pt x="102" y="28"/>
                    </a:lnTo>
                    <a:lnTo>
                      <a:pt x="87" y="28"/>
                    </a:lnTo>
                    <a:lnTo>
                      <a:pt x="87" y="27"/>
                    </a:lnTo>
                    <a:lnTo>
                      <a:pt x="84" y="27"/>
                    </a:lnTo>
                    <a:lnTo>
                      <a:pt x="84" y="25"/>
                    </a:lnTo>
                    <a:lnTo>
                      <a:pt x="82" y="25"/>
                    </a:lnTo>
                    <a:lnTo>
                      <a:pt x="82" y="23"/>
                    </a:lnTo>
                    <a:lnTo>
                      <a:pt x="76" y="23"/>
                    </a:lnTo>
                    <a:lnTo>
                      <a:pt x="76" y="22"/>
                    </a:lnTo>
                    <a:lnTo>
                      <a:pt x="74" y="22"/>
                    </a:lnTo>
                    <a:lnTo>
                      <a:pt x="74" y="20"/>
                    </a:lnTo>
                    <a:lnTo>
                      <a:pt x="71" y="20"/>
                    </a:lnTo>
                    <a:lnTo>
                      <a:pt x="71" y="18"/>
                    </a:lnTo>
                    <a:lnTo>
                      <a:pt x="63" y="18"/>
                    </a:lnTo>
                    <a:lnTo>
                      <a:pt x="61" y="18"/>
                    </a:lnTo>
                    <a:lnTo>
                      <a:pt x="61" y="16"/>
                    </a:lnTo>
                    <a:lnTo>
                      <a:pt x="56" y="16"/>
                    </a:lnTo>
                    <a:lnTo>
                      <a:pt x="56" y="13"/>
                    </a:lnTo>
                    <a:lnTo>
                      <a:pt x="53" y="13"/>
                    </a:lnTo>
                    <a:lnTo>
                      <a:pt x="53" y="11"/>
                    </a:lnTo>
                    <a:lnTo>
                      <a:pt x="51" y="11"/>
                    </a:lnTo>
                    <a:lnTo>
                      <a:pt x="51" y="9"/>
                    </a:lnTo>
                    <a:lnTo>
                      <a:pt x="39" y="9"/>
                    </a:lnTo>
                    <a:lnTo>
                      <a:pt x="33" y="9"/>
                    </a:lnTo>
                    <a:lnTo>
                      <a:pt x="33" y="7"/>
                    </a:lnTo>
                    <a:lnTo>
                      <a:pt x="30" y="7"/>
                    </a:lnTo>
                    <a:lnTo>
                      <a:pt x="30" y="5"/>
                    </a:lnTo>
                    <a:lnTo>
                      <a:pt x="25" y="5"/>
                    </a:lnTo>
                    <a:lnTo>
                      <a:pt x="25" y="4"/>
                    </a:lnTo>
                    <a:lnTo>
                      <a:pt x="16" y="4"/>
                    </a:lnTo>
                    <a:lnTo>
                      <a:pt x="16" y="2"/>
                    </a:lnTo>
                    <a:lnTo>
                      <a:pt x="4" y="2"/>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 name="Group 12"/>
            <p:cNvGrpSpPr/>
            <p:nvPr/>
          </p:nvGrpSpPr>
          <p:grpSpPr>
            <a:xfrm>
              <a:off x="1403200" y="1925290"/>
              <a:ext cx="4341699" cy="813447"/>
              <a:chOff x="2943225" y="3117850"/>
              <a:chExt cx="3257550" cy="619125"/>
            </a:xfrm>
            <a:effectLst/>
          </p:grpSpPr>
          <p:sp>
            <p:nvSpPr>
              <p:cNvPr id="14" name="Line 70"/>
              <p:cNvSpPr>
                <a:spLocks noChangeShapeType="1"/>
              </p:cNvSpPr>
              <p:nvPr/>
            </p:nvSpPr>
            <p:spPr bwMode="auto">
              <a:xfrm>
                <a:off x="450373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71"/>
              <p:cNvSpPr>
                <a:spLocks noChangeShapeType="1"/>
              </p:cNvSpPr>
              <p:nvPr/>
            </p:nvSpPr>
            <p:spPr bwMode="auto">
              <a:xfrm>
                <a:off x="452278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72"/>
              <p:cNvSpPr>
                <a:spLocks noChangeShapeType="1"/>
              </p:cNvSpPr>
              <p:nvPr/>
            </p:nvSpPr>
            <p:spPr bwMode="auto">
              <a:xfrm>
                <a:off x="510381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73"/>
              <p:cNvSpPr>
                <a:spLocks noChangeShapeType="1"/>
              </p:cNvSpPr>
              <p:nvPr/>
            </p:nvSpPr>
            <p:spPr bwMode="auto">
              <a:xfrm>
                <a:off x="512286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74"/>
              <p:cNvSpPr>
                <a:spLocks noChangeShapeType="1"/>
              </p:cNvSpPr>
              <p:nvPr/>
            </p:nvSpPr>
            <p:spPr bwMode="auto">
              <a:xfrm>
                <a:off x="365601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75"/>
              <p:cNvSpPr>
                <a:spLocks noChangeShapeType="1"/>
              </p:cNvSpPr>
              <p:nvPr/>
            </p:nvSpPr>
            <p:spPr bwMode="auto">
              <a:xfrm>
                <a:off x="367506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76"/>
              <p:cNvSpPr>
                <a:spLocks noChangeShapeType="1"/>
              </p:cNvSpPr>
              <p:nvPr/>
            </p:nvSpPr>
            <p:spPr bwMode="auto">
              <a:xfrm>
                <a:off x="55419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77"/>
              <p:cNvSpPr>
                <a:spLocks noChangeShapeType="1"/>
              </p:cNvSpPr>
              <p:nvPr/>
            </p:nvSpPr>
            <p:spPr bwMode="auto">
              <a:xfrm>
                <a:off x="55610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78"/>
              <p:cNvSpPr>
                <a:spLocks noChangeShapeType="1"/>
              </p:cNvSpPr>
              <p:nvPr/>
            </p:nvSpPr>
            <p:spPr bwMode="auto">
              <a:xfrm>
                <a:off x="4637088" y="36004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79"/>
              <p:cNvSpPr>
                <a:spLocks noChangeShapeType="1"/>
              </p:cNvSpPr>
              <p:nvPr/>
            </p:nvSpPr>
            <p:spPr bwMode="auto">
              <a:xfrm>
                <a:off x="4875213" y="36226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80"/>
              <p:cNvSpPr>
                <a:spLocks noChangeShapeType="1"/>
              </p:cNvSpPr>
              <p:nvPr/>
            </p:nvSpPr>
            <p:spPr bwMode="auto">
              <a:xfrm>
                <a:off x="4560888" y="35845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81"/>
              <p:cNvSpPr>
                <a:spLocks noChangeShapeType="1"/>
              </p:cNvSpPr>
              <p:nvPr/>
            </p:nvSpPr>
            <p:spPr bwMode="auto">
              <a:xfrm>
                <a:off x="4503738" y="3594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82"/>
              <p:cNvSpPr>
                <a:spLocks noChangeShapeType="1"/>
              </p:cNvSpPr>
              <p:nvPr/>
            </p:nvSpPr>
            <p:spPr bwMode="auto">
              <a:xfrm>
                <a:off x="5046663" y="36464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83"/>
              <p:cNvSpPr>
                <a:spLocks noChangeShapeType="1"/>
              </p:cNvSpPr>
              <p:nvPr/>
            </p:nvSpPr>
            <p:spPr bwMode="auto">
              <a:xfrm>
                <a:off x="5189538"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84"/>
              <p:cNvSpPr>
                <a:spLocks noChangeShapeType="1"/>
              </p:cNvSpPr>
              <p:nvPr/>
            </p:nvSpPr>
            <p:spPr bwMode="auto">
              <a:xfrm>
                <a:off x="61896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85"/>
              <p:cNvSpPr>
                <a:spLocks noChangeShapeType="1"/>
              </p:cNvSpPr>
              <p:nvPr/>
            </p:nvSpPr>
            <p:spPr bwMode="auto">
              <a:xfrm>
                <a:off x="5467350"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86"/>
              <p:cNvSpPr>
                <a:spLocks noChangeShapeType="1"/>
              </p:cNvSpPr>
              <p:nvPr/>
            </p:nvSpPr>
            <p:spPr bwMode="auto">
              <a:xfrm>
                <a:off x="5410200"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87"/>
              <p:cNvSpPr>
                <a:spLocks noChangeShapeType="1"/>
              </p:cNvSpPr>
              <p:nvPr/>
            </p:nvSpPr>
            <p:spPr bwMode="auto">
              <a:xfrm>
                <a:off x="5351463"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88"/>
              <p:cNvSpPr>
                <a:spLocks noChangeShapeType="1"/>
              </p:cNvSpPr>
              <p:nvPr/>
            </p:nvSpPr>
            <p:spPr bwMode="auto">
              <a:xfrm>
                <a:off x="57705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89"/>
              <p:cNvSpPr>
                <a:spLocks noChangeShapeType="1"/>
              </p:cNvSpPr>
              <p:nvPr/>
            </p:nvSpPr>
            <p:spPr bwMode="auto">
              <a:xfrm>
                <a:off x="57800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90"/>
              <p:cNvSpPr>
                <a:spLocks noChangeShapeType="1"/>
              </p:cNvSpPr>
              <p:nvPr/>
            </p:nvSpPr>
            <p:spPr bwMode="auto">
              <a:xfrm>
                <a:off x="57991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91"/>
              <p:cNvSpPr>
                <a:spLocks noChangeShapeType="1"/>
              </p:cNvSpPr>
              <p:nvPr/>
            </p:nvSpPr>
            <p:spPr bwMode="auto">
              <a:xfrm>
                <a:off x="58086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92"/>
              <p:cNvSpPr>
                <a:spLocks noChangeShapeType="1"/>
              </p:cNvSpPr>
              <p:nvPr/>
            </p:nvSpPr>
            <p:spPr bwMode="auto">
              <a:xfrm>
                <a:off x="58277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93"/>
              <p:cNvSpPr>
                <a:spLocks noChangeShapeType="1"/>
              </p:cNvSpPr>
              <p:nvPr/>
            </p:nvSpPr>
            <p:spPr bwMode="auto">
              <a:xfrm>
                <a:off x="58372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94"/>
              <p:cNvSpPr>
                <a:spLocks noChangeShapeType="1"/>
              </p:cNvSpPr>
              <p:nvPr/>
            </p:nvSpPr>
            <p:spPr bwMode="auto">
              <a:xfrm>
                <a:off x="58467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95"/>
              <p:cNvSpPr>
                <a:spLocks noChangeShapeType="1"/>
              </p:cNvSpPr>
              <p:nvPr/>
            </p:nvSpPr>
            <p:spPr bwMode="auto">
              <a:xfrm>
                <a:off x="58658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96"/>
              <p:cNvSpPr>
                <a:spLocks noChangeShapeType="1"/>
              </p:cNvSpPr>
              <p:nvPr/>
            </p:nvSpPr>
            <p:spPr bwMode="auto">
              <a:xfrm>
                <a:off x="58848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97"/>
              <p:cNvSpPr>
                <a:spLocks noChangeShapeType="1"/>
              </p:cNvSpPr>
              <p:nvPr/>
            </p:nvSpPr>
            <p:spPr bwMode="auto">
              <a:xfrm>
                <a:off x="58943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98"/>
              <p:cNvSpPr>
                <a:spLocks noChangeShapeType="1"/>
              </p:cNvSpPr>
              <p:nvPr/>
            </p:nvSpPr>
            <p:spPr bwMode="auto">
              <a:xfrm>
                <a:off x="59134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99"/>
              <p:cNvSpPr>
                <a:spLocks noChangeShapeType="1"/>
              </p:cNvSpPr>
              <p:nvPr/>
            </p:nvSpPr>
            <p:spPr bwMode="auto">
              <a:xfrm>
                <a:off x="59229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100"/>
              <p:cNvSpPr>
                <a:spLocks noChangeShapeType="1"/>
              </p:cNvSpPr>
              <p:nvPr/>
            </p:nvSpPr>
            <p:spPr bwMode="auto">
              <a:xfrm>
                <a:off x="59420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101"/>
              <p:cNvSpPr>
                <a:spLocks noChangeShapeType="1"/>
              </p:cNvSpPr>
              <p:nvPr/>
            </p:nvSpPr>
            <p:spPr bwMode="auto">
              <a:xfrm>
                <a:off x="59515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102"/>
              <p:cNvSpPr>
                <a:spLocks noChangeShapeType="1"/>
              </p:cNvSpPr>
              <p:nvPr/>
            </p:nvSpPr>
            <p:spPr bwMode="auto">
              <a:xfrm>
                <a:off x="59610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03"/>
              <p:cNvSpPr>
                <a:spLocks noChangeShapeType="1"/>
              </p:cNvSpPr>
              <p:nvPr/>
            </p:nvSpPr>
            <p:spPr bwMode="auto">
              <a:xfrm>
                <a:off x="59801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04"/>
              <p:cNvSpPr>
                <a:spLocks noChangeShapeType="1"/>
              </p:cNvSpPr>
              <p:nvPr/>
            </p:nvSpPr>
            <p:spPr bwMode="auto">
              <a:xfrm>
                <a:off x="59896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05"/>
              <p:cNvSpPr>
                <a:spLocks noChangeShapeType="1"/>
              </p:cNvSpPr>
              <p:nvPr/>
            </p:nvSpPr>
            <p:spPr bwMode="auto">
              <a:xfrm>
                <a:off x="59991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06"/>
              <p:cNvSpPr>
                <a:spLocks noChangeShapeType="1"/>
              </p:cNvSpPr>
              <p:nvPr/>
            </p:nvSpPr>
            <p:spPr bwMode="auto">
              <a:xfrm>
                <a:off x="60182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07"/>
              <p:cNvSpPr>
                <a:spLocks noChangeShapeType="1"/>
              </p:cNvSpPr>
              <p:nvPr/>
            </p:nvSpPr>
            <p:spPr bwMode="auto">
              <a:xfrm>
                <a:off x="60277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08"/>
              <p:cNvSpPr>
                <a:spLocks noChangeShapeType="1"/>
              </p:cNvSpPr>
              <p:nvPr/>
            </p:nvSpPr>
            <p:spPr bwMode="auto">
              <a:xfrm>
                <a:off x="60372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09"/>
              <p:cNvSpPr>
                <a:spLocks noChangeShapeType="1"/>
              </p:cNvSpPr>
              <p:nvPr/>
            </p:nvSpPr>
            <p:spPr bwMode="auto">
              <a:xfrm>
                <a:off x="60467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10"/>
              <p:cNvSpPr>
                <a:spLocks noChangeShapeType="1"/>
              </p:cNvSpPr>
              <p:nvPr/>
            </p:nvSpPr>
            <p:spPr bwMode="auto">
              <a:xfrm>
                <a:off x="60658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1"/>
              <p:cNvSpPr>
                <a:spLocks noChangeShapeType="1"/>
              </p:cNvSpPr>
              <p:nvPr/>
            </p:nvSpPr>
            <p:spPr bwMode="auto">
              <a:xfrm>
                <a:off x="60753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12"/>
              <p:cNvSpPr>
                <a:spLocks noChangeShapeType="1"/>
              </p:cNvSpPr>
              <p:nvPr/>
            </p:nvSpPr>
            <p:spPr bwMode="auto">
              <a:xfrm>
                <a:off x="60848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13"/>
              <p:cNvSpPr>
                <a:spLocks noChangeShapeType="1"/>
              </p:cNvSpPr>
              <p:nvPr/>
            </p:nvSpPr>
            <p:spPr bwMode="auto">
              <a:xfrm>
                <a:off x="61039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14"/>
              <p:cNvSpPr>
                <a:spLocks noChangeShapeType="1"/>
              </p:cNvSpPr>
              <p:nvPr/>
            </p:nvSpPr>
            <p:spPr bwMode="auto">
              <a:xfrm>
                <a:off x="61134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15"/>
              <p:cNvSpPr>
                <a:spLocks noChangeShapeType="1"/>
              </p:cNvSpPr>
              <p:nvPr/>
            </p:nvSpPr>
            <p:spPr bwMode="auto">
              <a:xfrm>
                <a:off x="61229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16"/>
              <p:cNvSpPr>
                <a:spLocks noChangeShapeType="1"/>
              </p:cNvSpPr>
              <p:nvPr/>
            </p:nvSpPr>
            <p:spPr bwMode="auto">
              <a:xfrm>
                <a:off x="61420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17"/>
              <p:cNvSpPr>
                <a:spLocks noChangeShapeType="1"/>
              </p:cNvSpPr>
              <p:nvPr/>
            </p:nvSpPr>
            <p:spPr bwMode="auto">
              <a:xfrm>
                <a:off x="61515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18"/>
              <p:cNvSpPr>
                <a:spLocks noChangeShapeType="1"/>
              </p:cNvSpPr>
              <p:nvPr/>
            </p:nvSpPr>
            <p:spPr bwMode="auto">
              <a:xfrm>
                <a:off x="61610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19"/>
              <p:cNvSpPr>
                <a:spLocks noChangeShapeType="1"/>
              </p:cNvSpPr>
              <p:nvPr/>
            </p:nvSpPr>
            <p:spPr bwMode="auto">
              <a:xfrm>
                <a:off x="61801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20"/>
              <p:cNvSpPr>
                <a:spLocks noChangeShapeType="1"/>
              </p:cNvSpPr>
              <p:nvPr/>
            </p:nvSpPr>
            <p:spPr bwMode="auto">
              <a:xfrm>
                <a:off x="56276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21"/>
              <p:cNvSpPr>
                <a:spLocks noChangeShapeType="1"/>
              </p:cNvSpPr>
              <p:nvPr/>
            </p:nvSpPr>
            <p:spPr bwMode="auto">
              <a:xfrm>
                <a:off x="56372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22"/>
              <p:cNvSpPr>
                <a:spLocks noChangeShapeType="1"/>
              </p:cNvSpPr>
              <p:nvPr/>
            </p:nvSpPr>
            <p:spPr bwMode="auto">
              <a:xfrm>
                <a:off x="56562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23"/>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24"/>
              <p:cNvSpPr>
                <a:spLocks noChangeShapeType="1"/>
              </p:cNvSpPr>
              <p:nvPr/>
            </p:nvSpPr>
            <p:spPr bwMode="auto">
              <a:xfrm>
                <a:off x="55800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25"/>
              <p:cNvSpPr>
                <a:spLocks noChangeShapeType="1"/>
              </p:cNvSpPr>
              <p:nvPr/>
            </p:nvSpPr>
            <p:spPr bwMode="auto">
              <a:xfrm>
                <a:off x="55895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26"/>
              <p:cNvSpPr>
                <a:spLocks noChangeShapeType="1"/>
              </p:cNvSpPr>
              <p:nvPr/>
            </p:nvSpPr>
            <p:spPr bwMode="auto">
              <a:xfrm>
                <a:off x="56086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27"/>
              <p:cNvSpPr>
                <a:spLocks noChangeShapeType="1"/>
              </p:cNvSpPr>
              <p:nvPr/>
            </p:nvSpPr>
            <p:spPr bwMode="auto">
              <a:xfrm>
                <a:off x="56181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28"/>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29"/>
              <p:cNvSpPr>
                <a:spLocks noChangeShapeType="1"/>
              </p:cNvSpPr>
              <p:nvPr/>
            </p:nvSpPr>
            <p:spPr bwMode="auto">
              <a:xfrm>
                <a:off x="56753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30"/>
              <p:cNvSpPr>
                <a:spLocks noChangeShapeType="1"/>
              </p:cNvSpPr>
              <p:nvPr/>
            </p:nvSpPr>
            <p:spPr bwMode="auto">
              <a:xfrm>
                <a:off x="56943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31"/>
              <p:cNvSpPr>
                <a:spLocks noChangeShapeType="1"/>
              </p:cNvSpPr>
              <p:nvPr/>
            </p:nvSpPr>
            <p:spPr bwMode="auto">
              <a:xfrm>
                <a:off x="57038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32"/>
              <p:cNvSpPr>
                <a:spLocks noChangeShapeType="1"/>
              </p:cNvSpPr>
              <p:nvPr/>
            </p:nvSpPr>
            <p:spPr bwMode="auto">
              <a:xfrm>
                <a:off x="57134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33"/>
              <p:cNvSpPr>
                <a:spLocks noChangeShapeType="1"/>
              </p:cNvSpPr>
              <p:nvPr/>
            </p:nvSpPr>
            <p:spPr bwMode="auto">
              <a:xfrm>
                <a:off x="57229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34"/>
              <p:cNvSpPr>
                <a:spLocks noChangeShapeType="1"/>
              </p:cNvSpPr>
              <p:nvPr/>
            </p:nvSpPr>
            <p:spPr bwMode="auto">
              <a:xfrm>
                <a:off x="57324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35"/>
              <p:cNvSpPr>
                <a:spLocks noChangeShapeType="1"/>
              </p:cNvSpPr>
              <p:nvPr/>
            </p:nvSpPr>
            <p:spPr bwMode="auto">
              <a:xfrm>
                <a:off x="57515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36"/>
              <p:cNvSpPr>
                <a:spLocks noChangeShapeType="1"/>
              </p:cNvSpPr>
              <p:nvPr/>
            </p:nvSpPr>
            <p:spPr bwMode="auto">
              <a:xfrm>
                <a:off x="3808413" y="3432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37"/>
              <p:cNvSpPr>
                <a:spLocks noChangeShapeType="1"/>
              </p:cNvSpPr>
              <p:nvPr/>
            </p:nvSpPr>
            <p:spPr bwMode="auto">
              <a:xfrm>
                <a:off x="3970338" y="3460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38"/>
              <p:cNvSpPr>
                <a:spLocks noChangeShapeType="1"/>
              </p:cNvSpPr>
              <p:nvPr/>
            </p:nvSpPr>
            <p:spPr bwMode="auto">
              <a:xfrm>
                <a:off x="3198813" y="31559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39"/>
              <p:cNvSpPr>
                <a:spLocks noChangeShapeType="1"/>
              </p:cNvSpPr>
              <p:nvPr/>
            </p:nvSpPr>
            <p:spPr bwMode="auto">
              <a:xfrm>
                <a:off x="3122613" y="3117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40"/>
              <p:cNvSpPr>
                <a:spLocks noChangeShapeType="1"/>
              </p:cNvSpPr>
              <p:nvPr/>
            </p:nvSpPr>
            <p:spPr bwMode="auto">
              <a:xfrm>
                <a:off x="3751263" y="3413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Freeform 141"/>
              <p:cNvSpPr>
                <a:spLocks/>
              </p:cNvSpPr>
              <p:nvPr/>
            </p:nvSpPr>
            <p:spPr bwMode="auto">
              <a:xfrm>
                <a:off x="2943225" y="3128963"/>
                <a:ext cx="3257550" cy="600075"/>
              </a:xfrm>
              <a:custGeom>
                <a:avLst/>
                <a:gdLst>
                  <a:gd name="T0" fmla="*/ 307 w 342"/>
                  <a:gd name="T1" fmla="*/ 63 h 63"/>
                  <a:gd name="T2" fmla="*/ 254 w 342"/>
                  <a:gd name="T3" fmla="*/ 62 h 63"/>
                  <a:gd name="T4" fmla="*/ 232 w 342"/>
                  <a:gd name="T5" fmla="*/ 59 h 63"/>
                  <a:gd name="T6" fmla="*/ 213 w 342"/>
                  <a:gd name="T7" fmla="*/ 58 h 63"/>
                  <a:gd name="T8" fmla="*/ 204 w 342"/>
                  <a:gd name="T9" fmla="*/ 57 h 63"/>
                  <a:gd name="T10" fmla="*/ 193 w 342"/>
                  <a:gd name="T11" fmla="*/ 56 h 63"/>
                  <a:gd name="T12" fmla="*/ 177 w 342"/>
                  <a:gd name="T13" fmla="*/ 54 h 63"/>
                  <a:gd name="T14" fmla="*/ 163 w 342"/>
                  <a:gd name="T15" fmla="*/ 52 h 63"/>
                  <a:gd name="T16" fmla="*/ 150 w 342"/>
                  <a:gd name="T17" fmla="*/ 50 h 63"/>
                  <a:gd name="T18" fmla="*/ 145 w 342"/>
                  <a:gd name="T19" fmla="*/ 49 h 63"/>
                  <a:gd name="T20" fmla="*/ 138 w 342"/>
                  <a:gd name="T21" fmla="*/ 48 h 63"/>
                  <a:gd name="T22" fmla="*/ 126 w 342"/>
                  <a:gd name="T23" fmla="*/ 45 h 63"/>
                  <a:gd name="T24" fmla="*/ 121 w 342"/>
                  <a:gd name="T25" fmla="*/ 44 h 63"/>
                  <a:gd name="T26" fmla="*/ 114 w 342"/>
                  <a:gd name="T27" fmla="*/ 43 h 63"/>
                  <a:gd name="T28" fmla="*/ 110 w 342"/>
                  <a:gd name="T29" fmla="*/ 40 h 63"/>
                  <a:gd name="T30" fmla="*/ 100 w 342"/>
                  <a:gd name="T31" fmla="*/ 38 h 63"/>
                  <a:gd name="T32" fmla="*/ 95 w 342"/>
                  <a:gd name="T33" fmla="*/ 37 h 63"/>
                  <a:gd name="T34" fmla="*/ 86 w 342"/>
                  <a:gd name="T35" fmla="*/ 35 h 63"/>
                  <a:gd name="T36" fmla="*/ 80 w 342"/>
                  <a:gd name="T37" fmla="*/ 33 h 63"/>
                  <a:gd name="T38" fmla="*/ 77 w 342"/>
                  <a:gd name="T39" fmla="*/ 32 h 63"/>
                  <a:gd name="T40" fmla="*/ 70 w 342"/>
                  <a:gd name="T41" fmla="*/ 31 h 63"/>
                  <a:gd name="T42" fmla="*/ 66 w 342"/>
                  <a:gd name="T43" fmla="*/ 29 h 63"/>
                  <a:gd name="T44" fmla="*/ 62 w 342"/>
                  <a:gd name="T45" fmla="*/ 27 h 63"/>
                  <a:gd name="T46" fmla="*/ 57 w 342"/>
                  <a:gd name="T47" fmla="*/ 25 h 63"/>
                  <a:gd name="T48" fmla="*/ 55 w 342"/>
                  <a:gd name="T49" fmla="*/ 23 h 63"/>
                  <a:gd name="T50" fmla="*/ 53 w 342"/>
                  <a:gd name="T51" fmla="*/ 20 h 63"/>
                  <a:gd name="T52" fmla="*/ 48 w 342"/>
                  <a:gd name="T53" fmla="*/ 18 h 63"/>
                  <a:gd name="T54" fmla="*/ 45 w 342"/>
                  <a:gd name="T55" fmla="*/ 16 h 63"/>
                  <a:gd name="T56" fmla="*/ 42 w 342"/>
                  <a:gd name="T57" fmla="*/ 13 h 63"/>
                  <a:gd name="T58" fmla="*/ 35 w 342"/>
                  <a:gd name="T59" fmla="*/ 13 h 63"/>
                  <a:gd name="T60" fmla="*/ 30 w 342"/>
                  <a:gd name="T61" fmla="*/ 11 h 63"/>
                  <a:gd name="T62" fmla="*/ 26 w 342"/>
                  <a:gd name="T63" fmla="*/ 8 h 63"/>
                  <a:gd name="T64" fmla="*/ 23 w 342"/>
                  <a:gd name="T65" fmla="*/ 7 h 63"/>
                  <a:gd name="T66" fmla="*/ 19 w 342"/>
                  <a:gd name="T67" fmla="*/ 5 h 63"/>
                  <a:gd name="T68" fmla="*/ 15 w 342"/>
                  <a:gd name="T69" fmla="*/ 2 h 63"/>
                  <a:gd name="T70" fmla="*/ 12 w 342"/>
                  <a:gd name="T7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63">
                    <a:moveTo>
                      <a:pt x="342" y="63"/>
                    </a:moveTo>
                    <a:lnTo>
                      <a:pt x="307" y="63"/>
                    </a:lnTo>
                    <a:lnTo>
                      <a:pt x="307" y="62"/>
                    </a:lnTo>
                    <a:lnTo>
                      <a:pt x="254" y="62"/>
                    </a:lnTo>
                    <a:lnTo>
                      <a:pt x="232" y="62"/>
                    </a:lnTo>
                    <a:lnTo>
                      <a:pt x="232" y="59"/>
                    </a:lnTo>
                    <a:lnTo>
                      <a:pt x="213" y="59"/>
                    </a:lnTo>
                    <a:lnTo>
                      <a:pt x="213" y="58"/>
                    </a:lnTo>
                    <a:lnTo>
                      <a:pt x="204" y="58"/>
                    </a:lnTo>
                    <a:lnTo>
                      <a:pt x="204" y="57"/>
                    </a:lnTo>
                    <a:lnTo>
                      <a:pt x="193" y="57"/>
                    </a:lnTo>
                    <a:lnTo>
                      <a:pt x="193" y="56"/>
                    </a:lnTo>
                    <a:lnTo>
                      <a:pt x="177" y="56"/>
                    </a:lnTo>
                    <a:lnTo>
                      <a:pt x="177" y="54"/>
                    </a:lnTo>
                    <a:lnTo>
                      <a:pt x="163" y="54"/>
                    </a:lnTo>
                    <a:lnTo>
                      <a:pt x="163" y="52"/>
                    </a:lnTo>
                    <a:lnTo>
                      <a:pt x="150" y="52"/>
                    </a:lnTo>
                    <a:lnTo>
                      <a:pt x="150" y="50"/>
                    </a:lnTo>
                    <a:lnTo>
                      <a:pt x="145" y="50"/>
                    </a:lnTo>
                    <a:lnTo>
                      <a:pt x="145" y="49"/>
                    </a:lnTo>
                    <a:lnTo>
                      <a:pt x="138" y="49"/>
                    </a:lnTo>
                    <a:lnTo>
                      <a:pt x="138" y="48"/>
                    </a:lnTo>
                    <a:lnTo>
                      <a:pt x="126" y="48"/>
                    </a:lnTo>
                    <a:lnTo>
                      <a:pt x="126" y="45"/>
                    </a:lnTo>
                    <a:lnTo>
                      <a:pt x="121" y="45"/>
                    </a:lnTo>
                    <a:lnTo>
                      <a:pt x="121" y="44"/>
                    </a:lnTo>
                    <a:lnTo>
                      <a:pt x="114" y="44"/>
                    </a:lnTo>
                    <a:lnTo>
                      <a:pt x="114" y="43"/>
                    </a:lnTo>
                    <a:lnTo>
                      <a:pt x="110" y="43"/>
                    </a:lnTo>
                    <a:lnTo>
                      <a:pt x="110" y="40"/>
                    </a:lnTo>
                    <a:lnTo>
                      <a:pt x="100" y="40"/>
                    </a:lnTo>
                    <a:lnTo>
                      <a:pt x="100" y="38"/>
                    </a:lnTo>
                    <a:lnTo>
                      <a:pt x="95" y="38"/>
                    </a:lnTo>
                    <a:lnTo>
                      <a:pt x="95" y="37"/>
                    </a:lnTo>
                    <a:lnTo>
                      <a:pt x="86" y="37"/>
                    </a:lnTo>
                    <a:lnTo>
                      <a:pt x="86" y="35"/>
                    </a:lnTo>
                    <a:lnTo>
                      <a:pt x="80" y="35"/>
                    </a:lnTo>
                    <a:lnTo>
                      <a:pt x="80" y="33"/>
                    </a:lnTo>
                    <a:lnTo>
                      <a:pt x="77" y="33"/>
                    </a:lnTo>
                    <a:lnTo>
                      <a:pt x="77" y="32"/>
                    </a:lnTo>
                    <a:lnTo>
                      <a:pt x="70" y="32"/>
                    </a:lnTo>
                    <a:lnTo>
                      <a:pt x="70" y="31"/>
                    </a:lnTo>
                    <a:lnTo>
                      <a:pt x="66" y="31"/>
                    </a:lnTo>
                    <a:lnTo>
                      <a:pt x="66" y="29"/>
                    </a:lnTo>
                    <a:lnTo>
                      <a:pt x="62" y="29"/>
                    </a:lnTo>
                    <a:lnTo>
                      <a:pt x="62" y="27"/>
                    </a:lnTo>
                    <a:lnTo>
                      <a:pt x="57" y="27"/>
                    </a:lnTo>
                    <a:lnTo>
                      <a:pt x="57" y="25"/>
                    </a:lnTo>
                    <a:lnTo>
                      <a:pt x="55" y="25"/>
                    </a:lnTo>
                    <a:lnTo>
                      <a:pt x="55" y="23"/>
                    </a:lnTo>
                    <a:lnTo>
                      <a:pt x="53" y="23"/>
                    </a:lnTo>
                    <a:lnTo>
                      <a:pt x="53" y="20"/>
                    </a:lnTo>
                    <a:lnTo>
                      <a:pt x="48" y="20"/>
                    </a:lnTo>
                    <a:lnTo>
                      <a:pt x="48" y="18"/>
                    </a:lnTo>
                    <a:lnTo>
                      <a:pt x="45" y="18"/>
                    </a:lnTo>
                    <a:lnTo>
                      <a:pt x="45" y="16"/>
                    </a:lnTo>
                    <a:lnTo>
                      <a:pt x="42" y="16"/>
                    </a:lnTo>
                    <a:lnTo>
                      <a:pt x="42" y="13"/>
                    </a:lnTo>
                    <a:lnTo>
                      <a:pt x="38" y="13"/>
                    </a:lnTo>
                    <a:lnTo>
                      <a:pt x="35" y="13"/>
                    </a:lnTo>
                    <a:lnTo>
                      <a:pt x="35" y="11"/>
                    </a:lnTo>
                    <a:lnTo>
                      <a:pt x="30" y="11"/>
                    </a:lnTo>
                    <a:lnTo>
                      <a:pt x="30" y="8"/>
                    </a:lnTo>
                    <a:lnTo>
                      <a:pt x="26" y="8"/>
                    </a:lnTo>
                    <a:lnTo>
                      <a:pt x="26" y="7"/>
                    </a:lnTo>
                    <a:lnTo>
                      <a:pt x="23" y="7"/>
                    </a:lnTo>
                    <a:lnTo>
                      <a:pt x="23" y="5"/>
                    </a:lnTo>
                    <a:lnTo>
                      <a:pt x="19" y="5"/>
                    </a:lnTo>
                    <a:lnTo>
                      <a:pt x="15" y="5"/>
                    </a:lnTo>
                    <a:lnTo>
                      <a:pt x="15" y="2"/>
                    </a:lnTo>
                    <a:lnTo>
                      <a:pt x="12" y="2"/>
                    </a:lnTo>
                    <a:lnTo>
                      <a:pt x="1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cxnSp>
        <p:nvCxnSpPr>
          <p:cNvPr id="185" name="Straight Connector 184"/>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6" name="TextBox 185"/>
          <p:cNvSpPr txBox="1"/>
          <p:nvPr/>
        </p:nvSpPr>
        <p:spPr>
          <a:xfrm>
            <a:off x="2309594" y="3542037"/>
            <a:ext cx="1039067" cy="523220"/>
          </a:xfrm>
          <a:prstGeom prst="rect">
            <a:avLst/>
          </a:prstGeom>
          <a:noFill/>
        </p:spPr>
        <p:txBody>
          <a:bodyPr wrap="none" rtlCol="0">
            <a:spAutoFit/>
          </a:bodyPr>
          <a:lstStyle/>
          <a:p>
            <a:r>
              <a:rPr lang="en-GB" sz="1400" dirty="0" smtClean="0">
                <a:solidFill>
                  <a:srgbClr val="4D4D4D"/>
                </a:solidFill>
              </a:rPr>
              <a:t>12M group</a:t>
            </a:r>
          </a:p>
          <a:p>
            <a:r>
              <a:rPr lang="en-GB" sz="1400" dirty="0" smtClean="0">
                <a:solidFill>
                  <a:srgbClr val="4D4D4D"/>
                </a:solidFill>
              </a:rPr>
              <a:t> 6M group</a:t>
            </a:r>
            <a:endParaRPr lang="en-GB" sz="1400" dirty="0">
              <a:solidFill>
                <a:srgbClr val="4D4D4D"/>
              </a:solidFill>
            </a:endParaRPr>
          </a:p>
        </p:txBody>
      </p:sp>
      <p:cxnSp>
        <p:nvCxnSpPr>
          <p:cNvPr id="187" name="Straight Connector 186"/>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9802390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469PD: Phase </a:t>
            </a:r>
            <a:r>
              <a:rPr lang="en-GB" sz="1800" dirty="0"/>
              <a:t>III trial of 24 weeks vs. 48 weeks capecitabine adjuvant chemotherapy for patients with stage III colon cancer: Final results of </a:t>
            </a:r>
            <a:r>
              <a:rPr lang="en-GB" sz="1800" dirty="0" smtClean="0"/>
              <a:t>JFMC37-0801 – Yamaguchi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Key results (continued</a:t>
            </a:r>
            <a:r>
              <a:rPr lang="en-GB" b="1" dirty="0" smtClean="0"/>
              <a:t>)</a:t>
            </a:r>
          </a:p>
          <a:p>
            <a:pPr marL="0" indent="0">
              <a:buNone/>
            </a:pPr>
            <a:r>
              <a:rPr lang="en-GB" b="1" dirty="0" smtClean="0"/>
              <a:t>RFS					OS				</a:t>
            </a:r>
            <a:endParaRPr lang="en-GB" b="1"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Yamaguchi S et al. Ann </a:t>
            </a:r>
            <a:r>
              <a:rPr lang="en-GB" dirty="0" err="1"/>
              <a:t>Oncol</a:t>
            </a:r>
            <a:r>
              <a:rPr lang="en-GB" dirty="0"/>
              <a:t> 2016; 27 (</a:t>
            </a:r>
            <a:r>
              <a:rPr lang="en-GB" dirty="0" err="1"/>
              <a:t>suppl</a:t>
            </a:r>
            <a:r>
              <a:rPr lang="en-GB" dirty="0"/>
              <a:t> 6): </a:t>
            </a:r>
            <a:r>
              <a:rPr lang="en-GB" dirty="0" err="1"/>
              <a:t>abstr</a:t>
            </a:r>
            <a:r>
              <a:rPr lang="en-GB" dirty="0"/>
              <a:t> 469PD</a:t>
            </a:r>
          </a:p>
        </p:txBody>
      </p:sp>
      <p:graphicFrame>
        <p:nvGraphicFramePr>
          <p:cNvPr id="8" name="Group 88"/>
          <p:cNvGraphicFramePr>
            <a:graphicFrameLocks noGrp="1"/>
          </p:cNvGraphicFramePr>
          <p:nvPr>
            <p:extLst>
              <p:ext uri="{D42A27DB-BD31-4B8C-83A1-F6EECF244321}">
                <p14:modId xmlns:p14="http://schemas.microsoft.com/office/powerpoint/2010/main" val="1559861624"/>
              </p:ext>
            </p:extLst>
          </p:nvPr>
        </p:nvGraphicFramePr>
        <p:xfrm>
          <a:off x="609600" y="5105400"/>
          <a:ext cx="8077200" cy="914400"/>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12M group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6M group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52400">
                <a:tc>
                  <a:txBody>
                    <a:bodyPr/>
                    <a:lstStyle/>
                    <a:p>
                      <a:r>
                        <a:rPr lang="en-GB" sz="1400" b="0" i="0" u="none" strike="noStrike" kern="1200" baseline="0" dirty="0" smtClean="0">
                          <a:solidFill>
                            <a:schemeClr val="tx1"/>
                          </a:solidFill>
                          <a:latin typeface="+mn-lt"/>
                          <a:ea typeface="+mn-ea"/>
                          <a:cs typeface="+mn-cs"/>
                        </a:rPr>
                        <a:t>5-year RFS, %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74.1 (70.53, 77.32)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69.3 (65.57, 72.69)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52400">
                <a:tc>
                  <a:txBody>
                    <a:bodyPr/>
                    <a:lstStyle/>
                    <a:p>
                      <a:r>
                        <a:rPr lang="en-GB" sz="1400" b="0" i="0" u="none" strike="noStrike" kern="1200" baseline="0" dirty="0" smtClean="0">
                          <a:solidFill>
                            <a:schemeClr val="tx1"/>
                          </a:solidFill>
                          <a:latin typeface="+mn-lt"/>
                          <a:ea typeface="+mn-ea"/>
                          <a:cs typeface="+mn-cs"/>
                        </a:rPr>
                        <a:t>5-year OS, %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87.6 (84.73, 89.89)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83.2 (80.07, 85.87)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Box 8"/>
          <p:cNvSpPr txBox="1"/>
          <p:nvPr/>
        </p:nvSpPr>
        <p:spPr>
          <a:xfrm>
            <a:off x="1066800" y="4495800"/>
            <a:ext cx="3200400" cy="523220"/>
          </a:xfrm>
          <a:prstGeom prst="rect">
            <a:avLst/>
          </a:prstGeom>
          <a:noFill/>
        </p:spPr>
        <p:txBody>
          <a:bodyPr wrap="square" rtlCol="0">
            <a:spAutoFit/>
          </a:bodyPr>
          <a:lstStyle/>
          <a:p>
            <a:pPr algn="ctr"/>
            <a:r>
              <a:rPr lang="en-GB" sz="1400" dirty="0" smtClean="0">
                <a:solidFill>
                  <a:srgbClr val="4D4D4D"/>
                </a:solidFill>
              </a:rPr>
              <a:t>HR 0.808 (95% CI 0.658, 0.992) </a:t>
            </a:r>
          </a:p>
          <a:p>
            <a:pPr algn="ctr"/>
            <a:r>
              <a:rPr lang="en-GB" sz="1400" dirty="0" smtClean="0">
                <a:solidFill>
                  <a:srgbClr val="4D4D4D"/>
                </a:solidFill>
              </a:rPr>
              <a:t>p=0.0207</a:t>
            </a:r>
            <a:endParaRPr lang="en-GB" sz="1400" dirty="0">
              <a:solidFill>
                <a:srgbClr val="4D4D4D"/>
              </a:solidFill>
            </a:endParaRPr>
          </a:p>
        </p:txBody>
      </p:sp>
      <p:sp>
        <p:nvSpPr>
          <p:cNvPr id="11" name="TextBox 10"/>
          <p:cNvSpPr txBox="1"/>
          <p:nvPr/>
        </p:nvSpPr>
        <p:spPr>
          <a:xfrm>
            <a:off x="5130590" y="4495800"/>
            <a:ext cx="3480010" cy="523220"/>
          </a:xfrm>
          <a:prstGeom prst="rect">
            <a:avLst/>
          </a:prstGeom>
          <a:noFill/>
        </p:spPr>
        <p:txBody>
          <a:bodyPr wrap="square" rtlCol="0">
            <a:spAutoFit/>
          </a:bodyPr>
          <a:lstStyle/>
          <a:p>
            <a:pPr algn="ctr"/>
            <a:r>
              <a:rPr lang="en-GB" sz="1400" dirty="0" smtClean="0">
                <a:solidFill>
                  <a:srgbClr val="4D4D4D"/>
                </a:solidFill>
              </a:rPr>
              <a:t>HR 0.737 (95% CI 0.557, 0.975) </a:t>
            </a:r>
          </a:p>
          <a:p>
            <a:pPr algn="ctr"/>
            <a:r>
              <a:rPr lang="en-GB" sz="1400" dirty="0" smtClean="0">
                <a:solidFill>
                  <a:srgbClr val="4D4D4D"/>
                </a:solidFill>
              </a:rPr>
              <a:t>p=0.0159</a:t>
            </a:r>
            <a:endParaRPr lang="en-GB" sz="1400" dirty="0">
              <a:solidFill>
                <a:srgbClr val="4D4D4D"/>
              </a:solidFill>
            </a:endParaRPr>
          </a:p>
        </p:txBody>
      </p:sp>
      <p:grpSp>
        <p:nvGrpSpPr>
          <p:cNvPr id="165" name="Group 164"/>
          <p:cNvGrpSpPr/>
          <p:nvPr/>
        </p:nvGrpSpPr>
        <p:grpSpPr>
          <a:xfrm>
            <a:off x="376041" y="1958491"/>
            <a:ext cx="4284279" cy="2386052"/>
            <a:chOff x="369546" y="1739111"/>
            <a:chExt cx="5317972" cy="3149945"/>
          </a:xfrm>
        </p:grpSpPr>
        <p:grpSp>
          <p:nvGrpSpPr>
            <p:cNvPr id="166" name="Group 165"/>
            <p:cNvGrpSpPr/>
            <p:nvPr/>
          </p:nvGrpSpPr>
          <p:grpSpPr>
            <a:xfrm>
              <a:off x="1165115" y="1867259"/>
              <a:ext cx="4345780" cy="718992"/>
              <a:chOff x="1165115" y="1867259"/>
              <a:chExt cx="3257550" cy="542925"/>
            </a:xfrm>
          </p:grpSpPr>
          <p:sp>
            <p:nvSpPr>
              <p:cNvPr id="283" name="Line 2"/>
              <p:cNvSpPr>
                <a:spLocks noChangeShapeType="1"/>
              </p:cNvSpPr>
              <p:nvPr/>
            </p:nvSpPr>
            <p:spPr bwMode="auto">
              <a:xfrm>
                <a:off x="277484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
              <p:cNvSpPr>
                <a:spLocks noChangeShapeType="1"/>
              </p:cNvSpPr>
              <p:nvPr/>
            </p:nvSpPr>
            <p:spPr bwMode="auto">
              <a:xfrm>
                <a:off x="279389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
              <p:cNvSpPr>
                <a:spLocks noChangeShapeType="1"/>
              </p:cNvSpPr>
              <p:nvPr/>
            </p:nvSpPr>
            <p:spPr bwMode="auto">
              <a:xfrm>
                <a:off x="1603265"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5"/>
              <p:cNvSpPr>
                <a:spLocks noChangeShapeType="1"/>
              </p:cNvSpPr>
              <p:nvPr/>
            </p:nvSpPr>
            <p:spPr bwMode="auto">
              <a:xfrm>
                <a:off x="1612790"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6"/>
              <p:cNvSpPr>
                <a:spLocks noChangeShapeType="1"/>
              </p:cNvSpPr>
              <p:nvPr/>
            </p:nvSpPr>
            <p:spPr bwMode="auto">
              <a:xfrm>
                <a:off x="37082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7"/>
              <p:cNvSpPr>
                <a:spLocks noChangeShapeType="1"/>
              </p:cNvSpPr>
              <p:nvPr/>
            </p:nvSpPr>
            <p:spPr bwMode="auto">
              <a:xfrm>
                <a:off x="3727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8"/>
              <p:cNvSpPr>
                <a:spLocks noChangeShapeType="1"/>
              </p:cNvSpPr>
              <p:nvPr/>
            </p:nvSpPr>
            <p:spPr bwMode="auto">
              <a:xfrm>
                <a:off x="336539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9"/>
              <p:cNvSpPr>
                <a:spLocks noChangeShapeType="1"/>
              </p:cNvSpPr>
              <p:nvPr/>
            </p:nvSpPr>
            <p:spPr bwMode="auto">
              <a:xfrm>
                <a:off x="3089165" y="226730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0"/>
              <p:cNvSpPr>
                <a:spLocks noChangeShapeType="1"/>
              </p:cNvSpPr>
              <p:nvPr/>
            </p:nvSpPr>
            <p:spPr bwMode="auto">
              <a:xfrm>
                <a:off x="44131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1"/>
              <p:cNvSpPr>
                <a:spLocks noChangeShapeType="1"/>
              </p:cNvSpPr>
              <p:nvPr/>
            </p:nvSpPr>
            <p:spPr bwMode="auto">
              <a:xfrm>
                <a:off x="1946165"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2"/>
              <p:cNvSpPr>
                <a:spLocks noChangeShapeType="1"/>
              </p:cNvSpPr>
              <p:nvPr/>
            </p:nvSpPr>
            <p:spPr bwMode="auto">
              <a:xfrm>
                <a:off x="2069990" y="21244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3"/>
              <p:cNvSpPr>
                <a:spLocks noChangeShapeType="1"/>
              </p:cNvSpPr>
              <p:nvPr/>
            </p:nvSpPr>
            <p:spPr bwMode="auto">
              <a:xfrm>
                <a:off x="27176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4"/>
              <p:cNvSpPr>
                <a:spLocks noChangeShapeType="1"/>
              </p:cNvSpPr>
              <p:nvPr/>
            </p:nvSpPr>
            <p:spPr bwMode="auto">
              <a:xfrm>
                <a:off x="25652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5"/>
              <p:cNvSpPr>
                <a:spLocks noChangeShapeType="1"/>
              </p:cNvSpPr>
              <p:nvPr/>
            </p:nvSpPr>
            <p:spPr bwMode="auto">
              <a:xfrm>
                <a:off x="3432065"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6"/>
              <p:cNvSpPr>
                <a:spLocks noChangeShapeType="1"/>
              </p:cNvSpPr>
              <p:nvPr/>
            </p:nvSpPr>
            <p:spPr bwMode="auto">
              <a:xfrm>
                <a:off x="365114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17"/>
              <p:cNvSpPr>
                <a:spLocks noChangeShapeType="1"/>
              </p:cNvSpPr>
              <p:nvPr/>
            </p:nvSpPr>
            <p:spPr bwMode="auto">
              <a:xfrm>
                <a:off x="3622565" y="2295884"/>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18"/>
              <p:cNvSpPr>
                <a:spLocks noChangeShapeType="1"/>
              </p:cNvSpPr>
              <p:nvPr/>
            </p:nvSpPr>
            <p:spPr bwMode="auto">
              <a:xfrm>
                <a:off x="40321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19"/>
              <p:cNvSpPr>
                <a:spLocks noChangeShapeType="1"/>
              </p:cNvSpPr>
              <p:nvPr/>
            </p:nvSpPr>
            <p:spPr bwMode="auto">
              <a:xfrm>
                <a:off x="40416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20"/>
              <p:cNvSpPr>
                <a:spLocks noChangeShapeType="1"/>
              </p:cNvSpPr>
              <p:nvPr/>
            </p:nvSpPr>
            <p:spPr bwMode="auto">
              <a:xfrm>
                <a:off x="40511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21"/>
              <p:cNvSpPr>
                <a:spLocks noChangeShapeType="1"/>
              </p:cNvSpPr>
              <p:nvPr/>
            </p:nvSpPr>
            <p:spPr bwMode="auto">
              <a:xfrm>
                <a:off x="40702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22"/>
              <p:cNvSpPr>
                <a:spLocks noChangeShapeType="1"/>
              </p:cNvSpPr>
              <p:nvPr/>
            </p:nvSpPr>
            <p:spPr bwMode="auto">
              <a:xfrm>
                <a:off x="40797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23"/>
              <p:cNvSpPr>
                <a:spLocks noChangeShapeType="1"/>
              </p:cNvSpPr>
              <p:nvPr/>
            </p:nvSpPr>
            <p:spPr bwMode="auto">
              <a:xfrm>
                <a:off x="40988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24"/>
              <p:cNvSpPr>
                <a:spLocks noChangeShapeType="1"/>
              </p:cNvSpPr>
              <p:nvPr/>
            </p:nvSpPr>
            <p:spPr bwMode="auto">
              <a:xfrm>
                <a:off x="4108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25"/>
              <p:cNvSpPr>
                <a:spLocks noChangeShapeType="1"/>
              </p:cNvSpPr>
              <p:nvPr/>
            </p:nvSpPr>
            <p:spPr bwMode="auto">
              <a:xfrm>
                <a:off x="4117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26"/>
              <p:cNvSpPr>
                <a:spLocks noChangeShapeType="1"/>
              </p:cNvSpPr>
              <p:nvPr/>
            </p:nvSpPr>
            <p:spPr bwMode="auto">
              <a:xfrm>
                <a:off x="4127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27"/>
              <p:cNvSpPr>
                <a:spLocks noChangeShapeType="1"/>
              </p:cNvSpPr>
              <p:nvPr/>
            </p:nvSpPr>
            <p:spPr bwMode="auto">
              <a:xfrm>
                <a:off x="41369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28"/>
              <p:cNvSpPr>
                <a:spLocks noChangeShapeType="1"/>
              </p:cNvSpPr>
              <p:nvPr/>
            </p:nvSpPr>
            <p:spPr bwMode="auto">
              <a:xfrm>
                <a:off x="4155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29"/>
              <p:cNvSpPr>
                <a:spLocks noChangeShapeType="1"/>
              </p:cNvSpPr>
              <p:nvPr/>
            </p:nvSpPr>
            <p:spPr bwMode="auto">
              <a:xfrm>
                <a:off x="41654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30"/>
              <p:cNvSpPr>
                <a:spLocks noChangeShapeType="1"/>
              </p:cNvSpPr>
              <p:nvPr/>
            </p:nvSpPr>
            <p:spPr bwMode="auto">
              <a:xfrm>
                <a:off x="4175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31"/>
              <p:cNvSpPr>
                <a:spLocks noChangeShapeType="1"/>
              </p:cNvSpPr>
              <p:nvPr/>
            </p:nvSpPr>
            <p:spPr bwMode="auto">
              <a:xfrm>
                <a:off x="4184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32"/>
              <p:cNvSpPr>
                <a:spLocks noChangeShapeType="1"/>
              </p:cNvSpPr>
              <p:nvPr/>
            </p:nvSpPr>
            <p:spPr bwMode="auto">
              <a:xfrm>
                <a:off x="42035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33"/>
              <p:cNvSpPr>
                <a:spLocks noChangeShapeType="1"/>
              </p:cNvSpPr>
              <p:nvPr/>
            </p:nvSpPr>
            <p:spPr bwMode="auto">
              <a:xfrm>
                <a:off x="4213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34"/>
              <p:cNvSpPr>
                <a:spLocks noChangeShapeType="1"/>
              </p:cNvSpPr>
              <p:nvPr/>
            </p:nvSpPr>
            <p:spPr bwMode="auto">
              <a:xfrm>
                <a:off x="4222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35"/>
              <p:cNvSpPr>
                <a:spLocks noChangeShapeType="1"/>
              </p:cNvSpPr>
              <p:nvPr/>
            </p:nvSpPr>
            <p:spPr bwMode="auto">
              <a:xfrm>
                <a:off x="4232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36"/>
              <p:cNvSpPr>
                <a:spLocks noChangeShapeType="1"/>
              </p:cNvSpPr>
              <p:nvPr/>
            </p:nvSpPr>
            <p:spPr bwMode="auto">
              <a:xfrm>
                <a:off x="42512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37"/>
              <p:cNvSpPr>
                <a:spLocks noChangeShapeType="1"/>
              </p:cNvSpPr>
              <p:nvPr/>
            </p:nvSpPr>
            <p:spPr bwMode="auto">
              <a:xfrm>
                <a:off x="4260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38"/>
              <p:cNvSpPr>
                <a:spLocks noChangeShapeType="1"/>
              </p:cNvSpPr>
              <p:nvPr/>
            </p:nvSpPr>
            <p:spPr bwMode="auto">
              <a:xfrm>
                <a:off x="42702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39"/>
              <p:cNvSpPr>
                <a:spLocks noChangeShapeType="1"/>
              </p:cNvSpPr>
              <p:nvPr/>
            </p:nvSpPr>
            <p:spPr bwMode="auto">
              <a:xfrm>
                <a:off x="42797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40"/>
              <p:cNvSpPr>
                <a:spLocks noChangeShapeType="1"/>
              </p:cNvSpPr>
              <p:nvPr/>
            </p:nvSpPr>
            <p:spPr bwMode="auto">
              <a:xfrm>
                <a:off x="42893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41"/>
              <p:cNvSpPr>
                <a:spLocks noChangeShapeType="1"/>
              </p:cNvSpPr>
              <p:nvPr/>
            </p:nvSpPr>
            <p:spPr bwMode="auto">
              <a:xfrm>
                <a:off x="43083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42"/>
              <p:cNvSpPr>
                <a:spLocks noChangeShapeType="1"/>
              </p:cNvSpPr>
              <p:nvPr/>
            </p:nvSpPr>
            <p:spPr bwMode="auto">
              <a:xfrm>
                <a:off x="43178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43"/>
              <p:cNvSpPr>
                <a:spLocks noChangeShapeType="1"/>
              </p:cNvSpPr>
              <p:nvPr/>
            </p:nvSpPr>
            <p:spPr bwMode="auto">
              <a:xfrm>
                <a:off x="43274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44"/>
              <p:cNvSpPr>
                <a:spLocks noChangeShapeType="1"/>
              </p:cNvSpPr>
              <p:nvPr/>
            </p:nvSpPr>
            <p:spPr bwMode="auto">
              <a:xfrm>
                <a:off x="43464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45"/>
              <p:cNvSpPr>
                <a:spLocks noChangeShapeType="1"/>
              </p:cNvSpPr>
              <p:nvPr/>
            </p:nvSpPr>
            <p:spPr bwMode="auto">
              <a:xfrm>
                <a:off x="43559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46"/>
              <p:cNvSpPr>
                <a:spLocks noChangeShapeType="1"/>
              </p:cNvSpPr>
              <p:nvPr/>
            </p:nvSpPr>
            <p:spPr bwMode="auto">
              <a:xfrm>
                <a:off x="43655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47"/>
              <p:cNvSpPr>
                <a:spLocks noChangeShapeType="1"/>
              </p:cNvSpPr>
              <p:nvPr/>
            </p:nvSpPr>
            <p:spPr bwMode="auto">
              <a:xfrm>
                <a:off x="43750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48"/>
              <p:cNvSpPr>
                <a:spLocks noChangeShapeType="1"/>
              </p:cNvSpPr>
              <p:nvPr/>
            </p:nvSpPr>
            <p:spPr bwMode="auto">
              <a:xfrm>
                <a:off x="438456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49"/>
              <p:cNvSpPr>
                <a:spLocks noChangeShapeType="1"/>
              </p:cNvSpPr>
              <p:nvPr/>
            </p:nvSpPr>
            <p:spPr bwMode="auto">
              <a:xfrm>
                <a:off x="44036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50"/>
              <p:cNvSpPr>
                <a:spLocks noChangeShapeType="1"/>
              </p:cNvSpPr>
              <p:nvPr/>
            </p:nvSpPr>
            <p:spPr bwMode="auto">
              <a:xfrm>
                <a:off x="38892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51"/>
              <p:cNvSpPr>
                <a:spLocks noChangeShapeType="1"/>
              </p:cNvSpPr>
              <p:nvPr/>
            </p:nvSpPr>
            <p:spPr bwMode="auto">
              <a:xfrm>
                <a:off x="38987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52"/>
              <p:cNvSpPr>
                <a:spLocks noChangeShapeType="1"/>
              </p:cNvSpPr>
              <p:nvPr/>
            </p:nvSpPr>
            <p:spPr bwMode="auto">
              <a:xfrm>
                <a:off x="39083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53"/>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54"/>
              <p:cNvSpPr>
                <a:spLocks noChangeShapeType="1"/>
              </p:cNvSpPr>
              <p:nvPr/>
            </p:nvSpPr>
            <p:spPr bwMode="auto">
              <a:xfrm>
                <a:off x="3841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55"/>
              <p:cNvSpPr>
                <a:spLocks noChangeShapeType="1"/>
              </p:cNvSpPr>
              <p:nvPr/>
            </p:nvSpPr>
            <p:spPr bwMode="auto">
              <a:xfrm>
                <a:off x="3851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56"/>
              <p:cNvSpPr>
                <a:spLocks noChangeShapeType="1"/>
              </p:cNvSpPr>
              <p:nvPr/>
            </p:nvSpPr>
            <p:spPr bwMode="auto">
              <a:xfrm>
                <a:off x="38606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57"/>
              <p:cNvSpPr>
                <a:spLocks noChangeShapeType="1"/>
              </p:cNvSpPr>
              <p:nvPr/>
            </p:nvSpPr>
            <p:spPr bwMode="auto">
              <a:xfrm>
                <a:off x="3879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58"/>
              <p:cNvSpPr>
                <a:spLocks noChangeShapeType="1"/>
              </p:cNvSpPr>
              <p:nvPr/>
            </p:nvSpPr>
            <p:spPr bwMode="auto">
              <a:xfrm>
                <a:off x="3794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59"/>
              <p:cNvSpPr>
                <a:spLocks noChangeShapeType="1"/>
              </p:cNvSpPr>
              <p:nvPr/>
            </p:nvSpPr>
            <p:spPr bwMode="auto">
              <a:xfrm>
                <a:off x="3803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60"/>
              <p:cNvSpPr>
                <a:spLocks noChangeShapeType="1"/>
              </p:cNvSpPr>
              <p:nvPr/>
            </p:nvSpPr>
            <p:spPr bwMode="auto">
              <a:xfrm>
                <a:off x="38130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61"/>
              <p:cNvSpPr>
                <a:spLocks noChangeShapeType="1"/>
              </p:cNvSpPr>
              <p:nvPr/>
            </p:nvSpPr>
            <p:spPr bwMode="auto">
              <a:xfrm>
                <a:off x="3832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62"/>
              <p:cNvSpPr>
                <a:spLocks noChangeShapeType="1"/>
              </p:cNvSpPr>
              <p:nvPr/>
            </p:nvSpPr>
            <p:spPr bwMode="auto">
              <a:xfrm>
                <a:off x="3736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63"/>
              <p:cNvSpPr>
                <a:spLocks noChangeShapeType="1"/>
              </p:cNvSpPr>
              <p:nvPr/>
            </p:nvSpPr>
            <p:spPr bwMode="auto">
              <a:xfrm>
                <a:off x="3746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64"/>
              <p:cNvSpPr>
                <a:spLocks noChangeShapeType="1"/>
              </p:cNvSpPr>
              <p:nvPr/>
            </p:nvSpPr>
            <p:spPr bwMode="auto">
              <a:xfrm>
                <a:off x="37654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65"/>
              <p:cNvSpPr>
                <a:spLocks noChangeShapeType="1"/>
              </p:cNvSpPr>
              <p:nvPr/>
            </p:nvSpPr>
            <p:spPr bwMode="auto">
              <a:xfrm>
                <a:off x="3774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66"/>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67"/>
              <p:cNvSpPr>
                <a:spLocks noChangeShapeType="1"/>
              </p:cNvSpPr>
              <p:nvPr/>
            </p:nvSpPr>
            <p:spPr bwMode="auto">
              <a:xfrm>
                <a:off x="39368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68"/>
              <p:cNvSpPr>
                <a:spLocks noChangeShapeType="1"/>
              </p:cNvSpPr>
              <p:nvPr/>
            </p:nvSpPr>
            <p:spPr bwMode="auto">
              <a:xfrm>
                <a:off x="39464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69"/>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70"/>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71"/>
              <p:cNvSpPr>
                <a:spLocks noChangeShapeType="1"/>
              </p:cNvSpPr>
              <p:nvPr/>
            </p:nvSpPr>
            <p:spPr bwMode="auto">
              <a:xfrm>
                <a:off x="39845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72"/>
              <p:cNvSpPr>
                <a:spLocks noChangeShapeType="1"/>
              </p:cNvSpPr>
              <p:nvPr/>
            </p:nvSpPr>
            <p:spPr bwMode="auto">
              <a:xfrm>
                <a:off x="39940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73"/>
              <p:cNvSpPr>
                <a:spLocks noChangeShapeType="1"/>
              </p:cNvSpPr>
              <p:nvPr/>
            </p:nvSpPr>
            <p:spPr bwMode="auto">
              <a:xfrm>
                <a:off x="40035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74"/>
              <p:cNvSpPr>
                <a:spLocks noChangeShapeType="1"/>
              </p:cNvSpPr>
              <p:nvPr/>
            </p:nvSpPr>
            <p:spPr bwMode="auto">
              <a:xfrm>
                <a:off x="1784240" y="201965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75"/>
              <p:cNvSpPr>
                <a:spLocks noChangeShapeType="1"/>
              </p:cNvSpPr>
              <p:nvPr/>
            </p:nvSpPr>
            <p:spPr bwMode="auto">
              <a:xfrm>
                <a:off x="1917590"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76"/>
              <p:cNvSpPr>
                <a:spLocks noChangeShapeType="1"/>
              </p:cNvSpPr>
              <p:nvPr/>
            </p:nvSpPr>
            <p:spPr bwMode="auto">
              <a:xfrm>
                <a:off x="1422290" y="19148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77"/>
              <p:cNvSpPr>
                <a:spLocks noChangeShapeType="1"/>
              </p:cNvSpPr>
              <p:nvPr/>
            </p:nvSpPr>
            <p:spPr bwMode="auto">
              <a:xfrm>
                <a:off x="1165115" y="18672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78"/>
              <p:cNvSpPr>
                <a:spLocks noChangeShapeType="1"/>
              </p:cNvSpPr>
              <p:nvPr/>
            </p:nvSpPr>
            <p:spPr bwMode="auto">
              <a:xfrm>
                <a:off x="1688990" y="19910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Freeform 79"/>
              <p:cNvSpPr>
                <a:spLocks/>
              </p:cNvSpPr>
              <p:nvPr/>
            </p:nvSpPr>
            <p:spPr bwMode="auto">
              <a:xfrm>
                <a:off x="1165115" y="1924409"/>
                <a:ext cx="3257550" cy="485775"/>
              </a:xfrm>
              <a:custGeom>
                <a:avLst/>
                <a:gdLst>
                  <a:gd name="T0" fmla="*/ 342 w 342"/>
                  <a:gd name="T1" fmla="*/ 51 h 51"/>
                  <a:gd name="T2" fmla="*/ 336 w 342"/>
                  <a:gd name="T3" fmla="*/ 51 h 51"/>
                  <a:gd name="T4" fmla="*/ 336 w 342"/>
                  <a:gd name="T5" fmla="*/ 49 h 51"/>
                  <a:gd name="T6" fmla="*/ 327 w 342"/>
                  <a:gd name="T7" fmla="*/ 49 h 51"/>
                  <a:gd name="T8" fmla="*/ 327 w 342"/>
                  <a:gd name="T9" fmla="*/ 47 h 51"/>
                  <a:gd name="T10" fmla="*/ 263 w 342"/>
                  <a:gd name="T11" fmla="*/ 47 h 51"/>
                  <a:gd name="T12" fmla="*/ 263 w 342"/>
                  <a:gd name="T13" fmla="*/ 45 h 51"/>
                  <a:gd name="T14" fmla="*/ 230 w 342"/>
                  <a:gd name="T15" fmla="*/ 45 h 51"/>
                  <a:gd name="T16" fmla="*/ 230 w 342"/>
                  <a:gd name="T17" fmla="*/ 44 h 51"/>
                  <a:gd name="T18" fmla="*/ 212 w 342"/>
                  <a:gd name="T19" fmla="*/ 44 h 51"/>
                  <a:gd name="T20" fmla="*/ 212 w 342"/>
                  <a:gd name="T21" fmla="*/ 42 h 51"/>
                  <a:gd name="T22" fmla="*/ 194 w 342"/>
                  <a:gd name="T23" fmla="*/ 42 h 51"/>
                  <a:gd name="T24" fmla="*/ 194 w 342"/>
                  <a:gd name="T25" fmla="*/ 40 h 51"/>
                  <a:gd name="T26" fmla="*/ 177 w 342"/>
                  <a:gd name="T27" fmla="*/ 40 h 51"/>
                  <a:gd name="T28" fmla="*/ 177 w 342"/>
                  <a:gd name="T29" fmla="*/ 38 h 51"/>
                  <a:gd name="T30" fmla="*/ 164 w 342"/>
                  <a:gd name="T31" fmla="*/ 38 h 51"/>
                  <a:gd name="T32" fmla="*/ 164 w 342"/>
                  <a:gd name="T33" fmla="*/ 37 h 51"/>
                  <a:gd name="T34" fmla="*/ 140 w 342"/>
                  <a:gd name="T35" fmla="*/ 37 h 51"/>
                  <a:gd name="T36" fmla="*/ 140 w 342"/>
                  <a:gd name="T37" fmla="*/ 35 h 51"/>
                  <a:gd name="T38" fmla="*/ 136 w 342"/>
                  <a:gd name="T39" fmla="*/ 35 h 51"/>
                  <a:gd name="T40" fmla="*/ 136 w 342"/>
                  <a:gd name="T41" fmla="*/ 33 h 51"/>
                  <a:gd name="T42" fmla="*/ 125 w 342"/>
                  <a:gd name="T43" fmla="*/ 33 h 51"/>
                  <a:gd name="T44" fmla="*/ 125 w 342"/>
                  <a:gd name="T45" fmla="*/ 31 h 51"/>
                  <a:gd name="T46" fmla="*/ 113 w 342"/>
                  <a:gd name="T47" fmla="*/ 31 h 51"/>
                  <a:gd name="T48" fmla="*/ 113 w 342"/>
                  <a:gd name="T49" fmla="*/ 29 h 51"/>
                  <a:gd name="T50" fmla="*/ 108 w 342"/>
                  <a:gd name="T51" fmla="*/ 29 h 51"/>
                  <a:gd name="T52" fmla="*/ 105 w 342"/>
                  <a:gd name="T53" fmla="*/ 29 h 51"/>
                  <a:gd name="T54" fmla="*/ 105 w 342"/>
                  <a:gd name="T55" fmla="*/ 27 h 51"/>
                  <a:gd name="T56" fmla="*/ 102 w 342"/>
                  <a:gd name="T57" fmla="*/ 27 h 51"/>
                  <a:gd name="T58" fmla="*/ 102 w 342"/>
                  <a:gd name="T59" fmla="*/ 26 h 51"/>
                  <a:gd name="T60" fmla="*/ 87 w 342"/>
                  <a:gd name="T61" fmla="*/ 26 h 51"/>
                  <a:gd name="T62" fmla="*/ 87 w 342"/>
                  <a:gd name="T63" fmla="*/ 23 h 51"/>
                  <a:gd name="T64" fmla="*/ 83 w 342"/>
                  <a:gd name="T65" fmla="*/ 23 h 51"/>
                  <a:gd name="T66" fmla="*/ 83 w 342"/>
                  <a:gd name="T67" fmla="*/ 22 h 51"/>
                  <a:gd name="T68" fmla="*/ 77 w 342"/>
                  <a:gd name="T69" fmla="*/ 22 h 51"/>
                  <a:gd name="T70" fmla="*/ 77 w 342"/>
                  <a:gd name="T71" fmla="*/ 20 h 51"/>
                  <a:gd name="T72" fmla="*/ 74 w 342"/>
                  <a:gd name="T73" fmla="*/ 20 h 51"/>
                  <a:gd name="T74" fmla="*/ 74 w 342"/>
                  <a:gd name="T75" fmla="*/ 18 h 51"/>
                  <a:gd name="T76" fmla="*/ 70 w 342"/>
                  <a:gd name="T77" fmla="*/ 18 h 51"/>
                  <a:gd name="T78" fmla="*/ 70 w 342"/>
                  <a:gd name="T79" fmla="*/ 16 h 51"/>
                  <a:gd name="T80" fmla="*/ 63 w 342"/>
                  <a:gd name="T81" fmla="*/ 16 h 51"/>
                  <a:gd name="T82" fmla="*/ 63 w 342"/>
                  <a:gd name="T83" fmla="*/ 14 h 51"/>
                  <a:gd name="T84" fmla="*/ 57 w 342"/>
                  <a:gd name="T85" fmla="*/ 14 h 51"/>
                  <a:gd name="T86" fmla="*/ 57 w 342"/>
                  <a:gd name="T87" fmla="*/ 12 h 51"/>
                  <a:gd name="T88" fmla="*/ 54 w 342"/>
                  <a:gd name="T89" fmla="*/ 12 h 51"/>
                  <a:gd name="T90" fmla="*/ 54 w 342"/>
                  <a:gd name="T91" fmla="*/ 10 h 51"/>
                  <a:gd name="T92" fmla="*/ 49 w 342"/>
                  <a:gd name="T93" fmla="*/ 10 h 51"/>
                  <a:gd name="T94" fmla="*/ 49 w 342"/>
                  <a:gd name="T95" fmla="*/ 8 h 51"/>
                  <a:gd name="T96" fmla="*/ 40 w 342"/>
                  <a:gd name="T97" fmla="*/ 8 h 51"/>
                  <a:gd name="T98" fmla="*/ 40 w 342"/>
                  <a:gd name="T99" fmla="*/ 6 h 51"/>
                  <a:gd name="T100" fmla="*/ 31 w 342"/>
                  <a:gd name="T101" fmla="*/ 6 h 51"/>
                  <a:gd name="T102" fmla="*/ 29 w 342"/>
                  <a:gd name="T103" fmla="*/ 6 h 51"/>
                  <a:gd name="T104" fmla="*/ 29 w 342"/>
                  <a:gd name="T105" fmla="*/ 5 h 51"/>
                  <a:gd name="T106" fmla="*/ 25 w 342"/>
                  <a:gd name="T107" fmla="*/ 5 h 51"/>
                  <a:gd name="T108" fmla="*/ 25 w 342"/>
                  <a:gd name="T109" fmla="*/ 3 h 51"/>
                  <a:gd name="T110" fmla="*/ 15 w 342"/>
                  <a:gd name="T111" fmla="*/ 3 h 51"/>
                  <a:gd name="T112" fmla="*/ 15 w 342"/>
                  <a:gd name="T113" fmla="*/ 1 h 51"/>
                  <a:gd name="T114" fmla="*/ 4 w 342"/>
                  <a:gd name="T115" fmla="*/ 1 h 51"/>
                  <a:gd name="T116" fmla="*/ 4 w 342"/>
                  <a:gd name="T117" fmla="*/ 0 h 51"/>
                  <a:gd name="T118" fmla="*/ 1 w 342"/>
                  <a:gd name="T119" fmla="*/ 0 h 51"/>
                  <a:gd name="T120" fmla="*/ 0 w 342"/>
                  <a:gd name="T1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51">
                    <a:moveTo>
                      <a:pt x="342" y="51"/>
                    </a:moveTo>
                    <a:lnTo>
                      <a:pt x="336" y="51"/>
                    </a:lnTo>
                    <a:lnTo>
                      <a:pt x="336" y="49"/>
                    </a:lnTo>
                    <a:lnTo>
                      <a:pt x="327" y="49"/>
                    </a:lnTo>
                    <a:lnTo>
                      <a:pt x="327" y="47"/>
                    </a:lnTo>
                    <a:lnTo>
                      <a:pt x="263" y="47"/>
                    </a:lnTo>
                    <a:lnTo>
                      <a:pt x="263" y="45"/>
                    </a:lnTo>
                    <a:lnTo>
                      <a:pt x="230" y="45"/>
                    </a:lnTo>
                    <a:lnTo>
                      <a:pt x="230" y="44"/>
                    </a:lnTo>
                    <a:lnTo>
                      <a:pt x="212" y="44"/>
                    </a:lnTo>
                    <a:lnTo>
                      <a:pt x="212" y="42"/>
                    </a:lnTo>
                    <a:lnTo>
                      <a:pt x="194" y="42"/>
                    </a:lnTo>
                    <a:lnTo>
                      <a:pt x="194" y="40"/>
                    </a:lnTo>
                    <a:lnTo>
                      <a:pt x="177" y="40"/>
                    </a:lnTo>
                    <a:lnTo>
                      <a:pt x="177" y="38"/>
                    </a:lnTo>
                    <a:lnTo>
                      <a:pt x="164" y="38"/>
                    </a:lnTo>
                    <a:lnTo>
                      <a:pt x="164" y="37"/>
                    </a:lnTo>
                    <a:lnTo>
                      <a:pt x="140" y="37"/>
                    </a:lnTo>
                    <a:lnTo>
                      <a:pt x="140" y="35"/>
                    </a:lnTo>
                    <a:lnTo>
                      <a:pt x="136" y="35"/>
                    </a:lnTo>
                    <a:lnTo>
                      <a:pt x="136" y="33"/>
                    </a:lnTo>
                    <a:lnTo>
                      <a:pt x="125" y="33"/>
                    </a:lnTo>
                    <a:lnTo>
                      <a:pt x="125" y="31"/>
                    </a:lnTo>
                    <a:lnTo>
                      <a:pt x="113" y="31"/>
                    </a:lnTo>
                    <a:lnTo>
                      <a:pt x="113" y="29"/>
                    </a:lnTo>
                    <a:lnTo>
                      <a:pt x="108" y="29"/>
                    </a:lnTo>
                    <a:lnTo>
                      <a:pt x="105" y="29"/>
                    </a:lnTo>
                    <a:lnTo>
                      <a:pt x="105" y="27"/>
                    </a:lnTo>
                    <a:lnTo>
                      <a:pt x="102" y="27"/>
                    </a:lnTo>
                    <a:lnTo>
                      <a:pt x="102" y="26"/>
                    </a:lnTo>
                    <a:lnTo>
                      <a:pt x="87" y="26"/>
                    </a:lnTo>
                    <a:lnTo>
                      <a:pt x="87" y="23"/>
                    </a:lnTo>
                    <a:lnTo>
                      <a:pt x="83" y="23"/>
                    </a:lnTo>
                    <a:lnTo>
                      <a:pt x="83" y="22"/>
                    </a:lnTo>
                    <a:lnTo>
                      <a:pt x="77" y="22"/>
                    </a:lnTo>
                    <a:lnTo>
                      <a:pt x="77" y="20"/>
                    </a:lnTo>
                    <a:lnTo>
                      <a:pt x="74" y="20"/>
                    </a:lnTo>
                    <a:lnTo>
                      <a:pt x="74" y="18"/>
                    </a:lnTo>
                    <a:lnTo>
                      <a:pt x="70" y="18"/>
                    </a:lnTo>
                    <a:lnTo>
                      <a:pt x="70" y="16"/>
                    </a:lnTo>
                    <a:lnTo>
                      <a:pt x="63" y="16"/>
                    </a:lnTo>
                    <a:lnTo>
                      <a:pt x="63" y="14"/>
                    </a:lnTo>
                    <a:lnTo>
                      <a:pt x="57" y="14"/>
                    </a:lnTo>
                    <a:lnTo>
                      <a:pt x="57" y="12"/>
                    </a:lnTo>
                    <a:lnTo>
                      <a:pt x="54" y="12"/>
                    </a:lnTo>
                    <a:lnTo>
                      <a:pt x="54" y="10"/>
                    </a:lnTo>
                    <a:lnTo>
                      <a:pt x="49" y="10"/>
                    </a:lnTo>
                    <a:lnTo>
                      <a:pt x="49" y="8"/>
                    </a:lnTo>
                    <a:lnTo>
                      <a:pt x="40" y="8"/>
                    </a:lnTo>
                    <a:lnTo>
                      <a:pt x="40" y="6"/>
                    </a:lnTo>
                    <a:lnTo>
                      <a:pt x="31" y="6"/>
                    </a:lnTo>
                    <a:lnTo>
                      <a:pt x="29" y="6"/>
                    </a:lnTo>
                    <a:lnTo>
                      <a:pt x="29" y="5"/>
                    </a:lnTo>
                    <a:lnTo>
                      <a:pt x="25" y="5"/>
                    </a:lnTo>
                    <a:lnTo>
                      <a:pt x="25" y="3"/>
                    </a:lnTo>
                    <a:lnTo>
                      <a:pt x="15" y="3"/>
                    </a:lnTo>
                    <a:lnTo>
                      <a:pt x="15" y="1"/>
                    </a:lnTo>
                    <a:lnTo>
                      <a:pt x="4" y="1"/>
                    </a:lnTo>
                    <a:lnTo>
                      <a:pt x="4" y="0"/>
                    </a:lnTo>
                    <a:lnTo>
                      <a:pt x="1"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7" name="Group 166"/>
            <p:cNvGrpSpPr/>
            <p:nvPr/>
          </p:nvGrpSpPr>
          <p:grpSpPr>
            <a:xfrm>
              <a:off x="369546" y="1739111"/>
              <a:ext cx="5317972" cy="3149945"/>
              <a:chOff x="369546" y="1739111"/>
              <a:chExt cx="5317972" cy="3149945"/>
            </a:xfrm>
          </p:grpSpPr>
          <p:grpSp>
            <p:nvGrpSpPr>
              <p:cNvPr id="249" name="Group 248"/>
              <p:cNvGrpSpPr/>
              <p:nvPr/>
            </p:nvGrpSpPr>
            <p:grpSpPr>
              <a:xfrm>
                <a:off x="369546" y="1739111"/>
                <a:ext cx="5317972" cy="3149945"/>
                <a:chOff x="2030997" y="2228576"/>
                <a:chExt cx="4639391" cy="2854003"/>
              </a:xfrm>
            </p:grpSpPr>
            <p:grpSp>
              <p:nvGrpSpPr>
                <p:cNvPr id="253" name="Group 252"/>
                <p:cNvGrpSpPr/>
                <p:nvPr/>
              </p:nvGrpSpPr>
              <p:grpSpPr>
                <a:xfrm>
                  <a:off x="2614623" y="2396465"/>
                  <a:ext cx="3906738" cy="2171700"/>
                  <a:chOff x="836615" y="2448719"/>
                  <a:chExt cx="3906738" cy="2171700"/>
                </a:xfrm>
              </p:grpSpPr>
              <p:sp>
                <p:nvSpPr>
                  <p:cNvPr id="269" name="Freeform 2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21"/>
                  <p:cNvSpPr>
                    <a:spLocks noChangeShapeType="1"/>
                  </p:cNvSpPr>
                  <p:nvPr/>
                </p:nvSpPr>
                <p:spPr bwMode="auto">
                  <a:xfrm>
                    <a:off x="92551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54" name="TextBox 253"/>
                <p:cNvSpPr txBox="1"/>
                <p:nvPr/>
              </p:nvSpPr>
              <p:spPr>
                <a:xfrm rot="16200000">
                  <a:off x="1886466" y="3292281"/>
                  <a:ext cx="589021" cy="299959"/>
                </a:xfrm>
                <a:prstGeom prst="rect">
                  <a:avLst/>
                </a:prstGeom>
                <a:noFill/>
              </p:spPr>
              <p:txBody>
                <a:bodyPr wrap="none" rtlCol="0">
                  <a:spAutoFit/>
                </a:bodyPr>
                <a:lstStyle/>
                <a:p>
                  <a:pPr algn="ctr"/>
                  <a:r>
                    <a:rPr lang="en-GB" sz="1200" dirty="0" smtClean="0">
                      <a:solidFill>
                        <a:srgbClr val="363636"/>
                      </a:solidFill>
                    </a:rPr>
                    <a:t>DFS</a:t>
                  </a:r>
                  <a:endParaRPr lang="en-GB" sz="1200" dirty="0">
                    <a:solidFill>
                      <a:srgbClr val="363636"/>
                    </a:solidFill>
                  </a:endParaRPr>
                </a:p>
              </p:txBody>
            </p:sp>
            <p:sp>
              <p:nvSpPr>
                <p:cNvPr id="255" name="TextBox 254"/>
                <p:cNvSpPr txBox="1"/>
                <p:nvPr/>
              </p:nvSpPr>
              <p:spPr>
                <a:xfrm>
                  <a:off x="4060205" y="4751255"/>
                  <a:ext cx="1127691" cy="331324"/>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sp>
              <p:nvSpPr>
                <p:cNvPr id="256" name="TextBox 255"/>
                <p:cNvSpPr txBox="1"/>
                <p:nvPr/>
              </p:nvSpPr>
              <p:spPr>
                <a:xfrm>
                  <a:off x="2252628" y="2228576"/>
                  <a:ext cx="430844" cy="331324"/>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257" name="TextBox 256"/>
                <p:cNvSpPr txBox="1"/>
                <p:nvPr/>
              </p:nvSpPr>
              <p:spPr>
                <a:xfrm>
                  <a:off x="2252628" y="2646055"/>
                  <a:ext cx="430844" cy="331324"/>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58" name="TextBox 257"/>
                <p:cNvSpPr txBox="1"/>
                <p:nvPr/>
              </p:nvSpPr>
              <p:spPr>
                <a:xfrm>
                  <a:off x="2252628" y="3061795"/>
                  <a:ext cx="430844" cy="331324"/>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59" name="TextBox 258"/>
                <p:cNvSpPr txBox="1"/>
                <p:nvPr/>
              </p:nvSpPr>
              <p:spPr>
                <a:xfrm>
                  <a:off x="2252628" y="3477535"/>
                  <a:ext cx="430844" cy="331324"/>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60" name="TextBox 259"/>
                <p:cNvSpPr txBox="1"/>
                <p:nvPr/>
              </p:nvSpPr>
              <p:spPr>
                <a:xfrm>
                  <a:off x="2252628" y="3893275"/>
                  <a:ext cx="430844" cy="331324"/>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61" name="TextBox 260"/>
                <p:cNvSpPr txBox="1"/>
                <p:nvPr/>
              </p:nvSpPr>
              <p:spPr>
                <a:xfrm>
                  <a:off x="2391498" y="4309015"/>
                  <a:ext cx="291975" cy="331324"/>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62" name="TextBox 261"/>
                <p:cNvSpPr txBox="1"/>
                <p:nvPr/>
              </p:nvSpPr>
              <p:spPr>
                <a:xfrm>
                  <a:off x="2562388" y="4522748"/>
                  <a:ext cx="291975" cy="331324"/>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263" name="TextBox 262"/>
                <p:cNvSpPr txBox="1"/>
                <p:nvPr/>
              </p:nvSpPr>
              <p:spPr>
                <a:xfrm>
                  <a:off x="3200598" y="4522748"/>
                  <a:ext cx="291975" cy="331324"/>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264" name="TextBox 263"/>
                <p:cNvSpPr txBox="1"/>
                <p:nvPr/>
              </p:nvSpPr>
              <p:spPr>
                <a:xfrm>
                  <a:off x="3833890" y="4522748"/>
                  <a:ext cx="291975" cy="331324"/>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265" name="TextBox 264"/>
                <p:cNvSpPr txBox="1"/>
                <p:nvPr/>
              </p:nvSpPr>
              <p:spPr>
                <a:xfrm>
                  <a:off x="4456955" y="4522748"/>
                  <a:ext cx="291975" cy="331324"/>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266" name="TextBox 265"/>
                <p:cNvSpPr txBox="1"/>
                <p:nvPr/>
              </p:nvSpPr>
              <p:spPr>
                <a:xfrm>
                  <a:off x="5107349" y="4522748"/>
                  <a:ext cx="291975" cy="331324"/>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267" name="TextBox 266"/>
                <p:cNvSpPr txBox="1"/>
                <p:nvPr/>
              </p:nvSpPr>
              <p:spPr>
                <a:xfrm>
                  <a:off x="5735307" y="4522748"/>
                  <a:ext cx="291975" cy="331324"/>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sp>
              <p:nvSpPr>
                <p:cNvPr id="268" name="TextBox 267"/>
                <p:cNvSpPr txBox="1"/>
                <p:nvPr/>
              </p:nvSpPr>
              <p:spPr>
                <a:xfrm>
                  <a:off x="6378413" y="4522748"/>
                  <a:ext cx="291975" cy="331324"/>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grpSp>
          <p:cxnSp>
            <p:nvCxnSpPr>
              <p:cNvPr id="250" name="Straight Connector 249"/>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51" name="TextBox 250"/>
              <p:cNvSpPr txBox="1"/>
              <p:nvPr/>
            </p:nvSpPr>
            <p:spPr>
              <a:xfrm>
                <a:off x="2309593" y="3542036"/>
                <a:ext cx="1138547" cy="609467"/>
              </a:xfrm>
              <a:prstGeom prst="rect">
                <a:avLst/>
              </a:prstGeom>
              <a:noFill/>
            </p:spPr>
            <p:txBody>
              <a:bodyPr wrap="none" rtlCol="0">
                <a:spAutoFit/>
              </a:bodyPr>
              <a:lstStyle/>
              <a:p>
                <a:r>
                  <a:rPr lang="en-GB" sz="1200" dirty="0" smtClean="0">
                    <a:solidFill>
                      <a:srgbClr val="4D4D4D"/>
                    </a:solidFill>
                  </a:rPr>
                  <a:t>12M group</a:t>
                </a:r>
              </a:p>
              <a:p>
                <a:r>
                  <a:rPr lang="en-GB" sz="1200" dirty="0" smtClean="0">
                    <a:solidFill>
                      <a:srgbClr val="4D4D4D"/>
                    </a:solidFill>
                  </a:rPr>
                  <a:t>6M group</a:t>
                </a:r>
                <a:endParaRPr lang="en-GB" sz="1200" dirty="0">
                  <a:solidFill>
                    <a:srgbClr val="4D4D4D"/>
                  </a:solidFill>
                </a:endParaRPr>
              </a:p>
            </p:txBody>
          </p:sp>
          <p:cxnSp>
            <p:nvCxnSpPr>
              <p:cNvPr id="252" name="Straight Connector 251"/>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68" name="Group 167"/>
            <p:cNvGrpSpPr/>
            <p:nvPr/>
          </p:nvGrpSpPr>
          <p:grpSpPr>
            <a:xfrm>
              <a:off x="1165115" y="1917757"/>
              <a:ext cx="4345780" cy="716261"/>
              <a:chOff x="2944813" y="3154363"/>
              <a:chExt cx="3248025" cy="542925"/>
            </a:xfrm>
          </p:grpSpPr>
          <p:sp>
            <p:nvSpPr>
              <p:cNvPr id="169" name="Line 80"/>
              <p:cNvSpPr>
                <a:spLocks noChangeShapeType="1"/>
              </p:cNvSpPr>
              <p:nvPr/>
            </p:nvSpPr>
            <p:spPr bwMode="auto">
              <a:xfrm>
                <a:off x="463073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1"/>
              <p:cNvSpPr>
                <a:spLocks noChangeShapeType="1"/>
              </p:cNvSpPr>
              <p:nvPr/>
            </p:nvSpPr>
            <p:spPr bwMode="auto">
              <a:xfrm>
                <a:off x="464978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2"/>
              <p:cNvSpPr>
                <a:spLocks noChangeShapeType="1"/>
              </p:cNvSpPr>
              <p:nvPr/>
            </p:nvSpPr>
            <p:spPr bwMode="auto">
              <a:xfrm>
                <a:off x="5145088"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3"/>
              <p:cNvSpPr>
                <a:spLocks noChangeShapeType="1"/>
              </p:cNvSpPr>
              <p:nvPr/>
            </p:nvSpPr>
            <p:spPr bwMode="auto">
              <a:xfrm>
                <a:off x="5154613"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4"/>
              <p:cNvSpPr>
                <a:spLocks noChangeShapeType="1"/>
              </p:cNvSpPr>
              <p:nvPr/>
            </p:nvSpPr>
            <p:spPr bwMode="auto">
              <a:xfrm>
                <a:off x="449738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85"/>
              <p:cNvSpPr>
                <a:spLocks noChangeShapeType="1"/>
              </p:cNvSpPr>
              <p:nvPr/>
            </p:nvSpPr>
            <p:spPr bwMode="auto">
              <a:xfrm>
                <a:off x="45164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86"/>
              <p:cNvSpPr>
                <a:spLocks noChangeShapeType="1"/>
              </p:cNvSpPr>
              <p:nvPr/>
            </p:nvSpPr>
            <p:spPr bwMode="auto">
              <a:xfrm>
                <a:off x="365918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87"/>
              <p:cNvSpPr>
                <a:spLocks noChangeShapeType="1"/>
              </p:cNvSpPr>
              <p:nvPr/>
            </p:nvSpPr>
            <p:spPr bwMode="auto">
              <a:xfrm>
                <a:off x="367823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88"/>
              <p:cNvSpPr>
                <a:spLocks noChangeShapeType="1"/>
              </p:cNvSpPr>
              <p:nvPr/>
            </p:nvSpPr>
            <p:spPr bwMode="auto">
              <a:xfrm>
                <a:off x="45545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9"/>
              <p:cNvSpPr>
                <a:spLocks noChangeShapeType="1"/>
              </p:cNvSpPr>
              <p:nvPr/>
            </p:nvSpPr>
            <p:spPr bwMode="auto">
              <a:xfrm>
                <a:off x="5097463" y="3611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0"/>
              <p:cNvSpPr>
                <a:spLocks noChangeShapeType="1"/>
              </p:cNvSpPr>
              <p:nvPr/>
            </p:nvSpPr>
            <p:spPr bwMode="auto">
              <a:xfrm>
                <a:off x="6183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1"/>
              <p:cNvSpPr>
                <a:spLocks noChangeShapeType="1"/>
              </p:cNvSpPr>
              <p:nvPr/>
            </p:nvSpPr>
            <p:spPr bwMode="auto">
              <a:xfrm>
                <a:off x="3973513" y="34686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2"/>
              <p:cNvSpPr>
                <a:spLocks noChangeShapeType="1"/>
              </p:cNvSpPr>
              <p:nvPr/>
            </p:nvSpPr>
            <p:spPr bwMode="auto">
              <a:xfrm>
                <a:off x="4859338" y="3602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3"/>
              <p:cNvSpPr>
                <a:spLocks noChangeShapeType="1"/>
              </p:cNvSpPr>
              <p:nvPr/>
            </p:nvSpPr>
            <p:spPr bwMode="auto">
              <a:xfrm>
                <a:off x="5802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4"/>
              <p:cNvSpPr>
                <a:spLocks noChangeShapeType="1"/>
              </p:cNvSpPr>
              <p:nvPr/>
            </p:nvSpPr>
            <p:spPr bwMode="auto">
              <a:xfrm>
                <a:off x="58118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95"/>
              <p:cNvSpPr>
                <a:spLocks noChangeShapeType="1"/>
              </p:cNvSpPr>
              <p:nvPr/>
            </p:nvSpPr>
            <p:spPr bwMode="auto">
              <a:xfrm>
                <a:off x="58213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96"/>
              <p:cNvSpPr>
                <a:spLocks noChangeShapeType="1"/>
              </p:cNvSpPr>
              <p:nvPr/>
            </p:nvSpPr>
            <p:spPr bwMode="auto">
              <a:xfrm>
                <a:off x="58404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97"/>
              <p:cNvSpPr>
                <a:spLocks noChangeShapeType="1"/>
              </p:cNvSpPr>
              <p:nvPr/>
            </p:nvSpPr>
            <p:spPr bwMode="auto">
              <a:xfrm>
                <a:off x="58499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98"/>
              <p:cNvSpPr>
                <a:spLocks noChangeShapeType="1"/>
              </p:cNvSpPr>
              <p:nvPr/>
            </p:nvSpPr>
            <p:spPr bwMode="auto">
              <a:xfrm>
                <a:off x="58594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99"/>
              <p:cNvSpPr>
                <a:spLocks noChangeShapeType="1"/>
              </p:cNvSpPr>
              <p:nvPr/>
            </p:nvSpPr>
            <p:spPr bwMode="auto">
              <a:xfrm>
                <a:off x="58785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00"/>
              <p:cNvSpPr>
                <a:spLocks noChangeShapeType="1"/>
              </p:cNvSpPr>
              <p:nvPr/>
            </p:nvSpPr>
            <p:spPr bwMode="auto">
              <a:xfrm>
                <a:off x="58880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01"/>
              <p:cNvSpPr>
                <a:spLocks noChangeShapeType="1"/>
              </p:cNvSpPr>
              <p:nvPr/>
            </p:nvSpPr>
            <p:spPr bwMode="auto">
              <a:xfrm>
                <a:off x="58975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02"/>
              <p:cNvSpPr>
                <a:spLocks noChangeShapeType="1"/>
              </p:cNvSpPr>
              <p:nvPr/>
            </p:nvSpPr>
            <p:spPr bwMode="auto">
              <a:xfrm>
                <a:off x="59070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3"/>
              <p:cNvSpPr>
                <a:spLocks noChangeShapeType="1"/>
              </p:cNvSpPr>
              <p:nvPr/>
            </p:nvSpPr>
            <p:spPr bwMode="auto">
              <a:xfrm>
                <a:off x="59166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4"/>
              <p:cNvSpPr>
                <a:spLocks noChangeShapeType="1"/>
              </p:cNvSpPr>
              <p:nvPr/>
            </p:nvSpPr>
            <p:spPr bwMode="auto">
              <a:xfrm>
                <a:off x="59356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5"/>
              <p:cNvSpPr>
                <a:spLocks noChangeShapeType="1"/>
              </p:cNvSpPr>
              <p:nvPr/>
            </p:nvSpPr>
            <p:spPr bwMode="auto">
              <a:xfrm>
                <a:off x="59451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06"/>
              <p:cNvSpPr>
                <a:spLocks noChangeShapeType="1"/>
              </p:cNvSpPr>
              <p:nvPr/>
            </p:nvSpPr>
            <p:spPr bwMode="auto">
              <a:xfrm>
                <a:off x="59547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07"/>
              <p:cNvSpPr>
                <a:spLocks noChangeShapeType="1"/>
              </p:cNvSpPr>
              <p:nvPr/>
            </p:nvSpPr>
            <p:spPr bwMode="auto">
              <a:xfrm>
                <a:off x="59642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08"/>
              <p:cNvSpPr>
                <a:spLocks noChangeShapeType="1"/>
              </p:cNvSpPr>
              <p:nvPr/>
            </p:nvSpPr>
            <p:spPr bwMode="auto">
              <a:xfrm>
                <a:off x="59832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09"/>
              <p:cNvSpPr>
                <a:spLocks noChangeShapeType="1"/>
              </p:cNvSpPr>
              <p:nvPr/>
            </p:nvSpPr>
            <p:spPr bwMode="auto">
              <a:xfrm>
                <a:off x="59928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10"/>
              <p:cNvSpPr>
                <a:spLocks noChangeShapeType="1"/>
              </p:cNvSpPr>
              <p:nvPr/>
            </p:nvSpPr>
            <p:spPr bwMode="auto">
              <a:xfrm>
                <a:off x="60023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11"/>
              <p:cNvSpPr>
                <a:spLocks noChangeShapeType="1"/>
              </p:cNvSpPr>
              <p:nvPr/>
            </p:nvSpPr>
            <p:spPr bwMode="auto">
              <a:xfrm>
                <a:off x="60213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12"/>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13"/>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14"/>
              <p:cNvSpPr>
                <a:spLocks noChangeShapeType="1"/>
              </p:cNvSpPr>
              <p:nvPr/>
            </p:nvSpPr>
            <p:spPr bwMode="auto">
              <a:xfrm>
                <a:off x="6049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15"/>
              <p:cNvSpPr>
                <a:spLocks noChangeShapeType="1"/>
              </p:cNvSpPr>
              <p:nvPr/>
            </p:nvSpPr>
            <p:spPr bwMode="auto">
              <a:xfrm>
                <a:off x="6059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16"/>
              <p:cNvSpPr>
                <a:spLocks noChangeShapeType="1"/>
              </p:cNvSpPr>
              <p:nvPr/>
            </p:nvSpPr>
            <p:spPr bwMode="auto">
              <a:xfrm>
                <a:off x="6069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17"/>
              <p:cNvSpPr>
                <a:spLocks noChangeShapeType="1"/>
              </p:cNvSpPr>
              <p:nvPr/>
            </p:nvSpPr>
            <p:spPr bwMode="auto">
              <a:xfrm>
                <a:off x="6088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18"/>
              <p:cNvSpPr>
                <a:spLocks noChangeShapeType="1"/>
              </p:cNvSpPr>
              <p:nvPr/>
            </p:nvSpPr>
            <p:spPr bwMode="auto">
              <a:xfrm>
                <a:off x="6097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19"/>
              <p:cNvSpPr>
                <a:spLocks noChangeShapeType="1"/>
              </p:cNvSpPr>
              <p:nvPr/>
            </p:nvSpPr>
            <p:spPr bwMode="auto">
              <a:xfrm>
                <a:off x="6107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20"/>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21"/>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22"/>
              <p:cNvSpPr>
                <a:spLocks noChangeShapeType="1"/>
              </p:cNvSpPr>
              <p:nvPr/>
            </p:nvSpPr>
            <p:spPr bwMode="auto">
              <a:xfrm>
                <a:off x="6145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3"/>
              <p:cNvSpPr>
                <a:spLocks noChangeShapeType="1"/>
              </p:cNvSpPr>
              <p:nvPr/>
            </p:nvSpPr>
            <p:spPr bwMode="auto">
              <a:xfrm>
                <a:off x="6154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24"/>
              <p:cNvSpPr>
                <a:spLocks noChangeShapeType="1"/>
              </p:cNvSpPr>
              <p:nvPr/>
            </p:nvSpPr>
            <p:spPr bwMode="auto">
              <a:xfrm>
                <a:off x="61642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25"/>
              <p:cNvSpPr>
                <a:spLocks noChangeShapeType="1"/>
              </p:cNvSpPr>
              <p:nvPr/>
            </p:nvSpPr>
            <p:spPr bwMode="auto">
              <a:xfrm>
                <a:off x="56594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26"/>
              <p:cNvSpPr>
                <a:spLocks noChangeShapeType="1"/>
              </p:cNvSpPr>
              <p:nvPr/>
            </p:nvSpPr>
            <p:spPr bwMode="auto">
              <a:xfrm>
                <a:off x="5668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27"/>
              <p:cNvSpPr>
                <a:spLocks noChangeShapeType="1"/>
              </p:cNvSpPr>
              <p:nvPr/>
            </p:nvSpPr>
            <p:spPr bwMode="auto">
              <a:xfrm>
                <a:off x="5678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128"/>
              <p:cNvSpPr>
                <a:spLocks noChangeShapeType="1"/>
              </p:cNvSpPr>
              <p:nvPr/>
            </p:nvSpPr>
            <p:spPr bwMode="auto">
              <a:xfrm>
                <a:off x="56975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129"/>
              <p:cNvSpPr>
                <a:spLocks noChangeShapeType="1"/>
              </p:cNvSpPr>
              <p:nvPr/>
            </p:nvSpPr>
            <p:spPr bwMode="auto">
              <a:xfrm>
                <a:off x="53546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130"/>
              <p:cNvSpPr>
                <a:spLocks noChangeShapeType="1"/>
              </p:cNvSpPr>
              <p:nvPr/>
            </p:nvSpPr>
            <p:spPr bwMode="auto">
              <a:xfrm>
                <a:off x="538321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131"/>
              <p:cNvSpPr>
                <a:spLocks noChangeShapeType="1"/>
              </p:cNvSpPr>
              <p:nvPr/>
            </p:nvSpPr>
            <p:spPr bwMode="auto">
              <a:xfrm>
                <a:off x="540226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132"/>
              <p:cNvSpPr>
                <a:spLocks noChangeShapeType="1"/>
              </p:cNvSpPr>
              <p:nvPr/>
            </p:nvSpPr>
            <p:spPr bwMode="auto">
              <a:xfrm>
                <a:off x="54308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33"/>
              <p:cNvSpPr>
                <a:spLocks noChangeShapeType="1"/>
              </p:cNvSpPr>
              <p:nvPr/>
            </p:nvSpPr>
            <p:spPr bwMode="auto">
              <a:xfrm>
                <a:off x="55832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34"/>
              <p:cNvSpPr>
                <a:spLocks noChangeShapeType="1"/>
              </p:cNvSpPr>
              <p:nvPr/>
            </p:nvSpPr>
            <p:spPr bwMode="auto">
              <a:xfrm>
                <a:off x="56022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35"/>
              <p:cNvSpPr>
                <a:spLocks noChangeShapeType="1"/>
              </p:cNvSpPr>
              <p:nvPr/>
            </p:nvSpPr>
            <p:spPr bwMode="auto">
              <a:xfrm>
                <a:off x="56118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36"/>
              <p:cNvSpPr>
                <a:spLocks noChangeShapeType="1"/>
              </p:cNvSpPr>
              <p:nvPr/>
            </p:nvSpPr>
            <p:spPr bwMode="auto">
              <a:xfrm>
                <a:off x="56213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37"/>
              <p:cNvSpPr>
                <a:spLocks noChangeShapeType="1"/>
              </p:cNvSpPr>
              <p:nvPr/>
            </p:nvSpPr>
            <p:spPr bwMode="auto">
              <a:xfrm>
                <a:off x="55356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38"/>
              <p:cNvSpPr>
                <a:spLocks noChangeShapeType="1"/>
              </p:cNvSpPr>
              <p:nvPr/>
            </p:nvSpPr>
            <p:spPr bwMode="auto">
              <a:xfrm>
                <a:off x="555466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39"/>
              <p:cNvSpPr>
                <a:spLocks noChangeShapeType="1"/>
              </p:cNvSpPr>
              <p:nvPr/>
            </p:nvSpPr>
            <p:spPr bwMode="auto">
              <a:xfrm>
                <a:off x="55641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40"/>
              <p:cNvSpPr>
                <a:spLocks noChangeShapeType="1"/>
              </p:cNvSpPr>
              <p:nvPr/>
            </p:nvSpPr>
            <p:spPr bwMode="auto">
              <a:xfrm>
                <a:off x="55737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41"/>
              <p:cNvSpPr>
                <a:spLocks noChangeShapeType="1"/>
              </p:cNvSpPr>
              <p:nvPr/>
            </p:nvSpPr>
            <p:spPr bwMode="auto">
              <a:xfrm>
                <a:off x="54879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42"/>
              <p:cNvSpPr>
                <a:spLocks noChangeShapeType="1"/>
              </p:cNvSpPr>
              <p:nvPr/>
            </p:nvSpPr>
            <p:spPr bwMode="auto">
              <a:xfrm>
                <a:off x="54975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43"/>
              <p:cNvSpPr>
                <a:spLocks noChangeShapeType="1"/>
              </p:cNvSpPr>
              <p:nvPr/>
            </p:nvSpPr>
            <p:spPr bwMode="auto">
              <a:xfrm>
                <a:off x="55070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44"/>
              <p:cNvSpPr>
                <a:spLocks noChangeShapeType="1"/>
              </p:cNvSpPr>
              <p:nvPr/>
            </p:nvSpPr>
            <p:spPr bwMode="auto">
              <a:xfrm>
                <a:off x="55260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45"/>
              <p:cNvSpPr>
                <a:spLocks noChangeShapeType="1"/>
              </p:cNvSpPr>
              <p:nvPr/>
            </p:nvSpPr>
            <p:spPr bwMode="auto">
              <a:xfrm>
                <a:off x="5688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46"/>
              <p:cNvSpPr>
                <a:spLocks noChangeShapeType="1"/>
              </p:cNvSpPr>
              <p:nvPr/>
            </p:nvSpPr>
            <p:spPr bwMode="auto">
              <a:xfrm>
                <a:off x="5707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47"/>
              <p:cNvSpPr>
                <a:spLocks noChangeShapeType="1"/>
              </p:cNvSpPr>
              <p:nvPr/>
            </p:nvSpPr>
            <p:spPr bwMode="auto">
              <a:xfrm>
                <a:off x="5716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148"/>
              <p:cNvSpPr>
                <a:spLocks noChangeShapeType="1"/>
              </p:cNvSpPr>
              <p:nvPr/>
            </p:nvSpPr>
            <p:spPr bwMode="auto">
              <a:xfrm>
                <a:off x="5726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149"/>
              <p:cNvSpPr>
                <a:spLocks noChangeShapeType="1"/>
              </p:cNvSpPr>
              <p:nvPr/>
            </p:nvSpPr>
            <p:spPr bwMode="auto">
              <a:xfrm>
                <a:off x="57356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150"/>
              <p:cNvSpPr>
                <a:spLocks noChangeShapeType="1"/>
              </p:cNvSpPr>
              <p:nvPr/>
            </p:nvSpPr>
            <p:spPr bwMode="auto">
              <a:xfrm>
                <a:off x="57546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151"/>
              <p:cNvSpPr>
                <a:spLocks noChangeShapeType="1"/>
              </p:cNvSpPr>
              <p:nvPr/>
            </p:nvSpPr>
            <p:spPr bwMode="auto">
              <a:xfrm>
                <a:off x="5764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152"/>
              <p:cNvSpPr>
                <a:spLocks noChangeShapeType="1"/>
              </p:cNvSpPr>
              <p:nvPr/>
            </p:nvSpPr>
            <p:spPr bwMode="auto">
              <a:xfrm>
                <a:off x="5773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153"/>
              <p:cNvSpPr>
                <a:spLocks noChangeShapeType="1"/>
              </p:cNvSpPr>
              <p:nvPr/>
            </p:nvSpPr>
            <p:spPr bwMode="auto">
              <a:xfrm>
                <a:off x="3821113" y="3430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154"/>
              <p:cNvSpPr>
                <a:spLocks noChangeShapeType="1"/>
              </p:cNvSpPr>
              <p:nvPr/>
            </p:nvSpPr>
            <p:spPr bwMode="auto">
              <a:xfrm>
                <a:off x="3125788" y="31543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155"/>
              <p:cNvSpPr>
                <a:spLocks noChangeShapeType="1"/>
              </p:cNvSpPr>
              <p:nvPr/>
            </p:nvSpPr>
            <p:spPr bwMode="auto">
              <a:xfrm>
                <a:off x="3201988" y="31924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156"/>
              <p:cNvSpPr>
                <a:spLocks noChangeShapeType="1"/>
              </p:cNvSpPr>
              <p:nvPr/>
            </p:nvSpPr>
            <p:spPr bwMode="auto">
              <a:xfrm>
                <a:off x="3754438" y="3421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Freeform 157"/>
              <p:cNvSpPr>
                <a:spLocks/>
              </p:cNvSpPr>
              <p:nvPr/>
            </p:nvSpPr>
            <p:spPr bwMode="auto">
              <a:xfrm>
                <a:off x="2944813" y="3173413"/>
                <a:ext cx="3248025" cy="514350"/>
              </a:xfrm>
              <a:custGeom>
                <a:avLst/>
                <a:gdLst>
                  <a:gd name="T0" fmla="*/ 261 w 341"/>
                  <a:gd name="T1" fmla="*/ 54 h 54"/>
                  <a:gd name="T2" fmla="*/ 240 w 341"/>
                  <a:gd name="T3" fmla="*/ 53 h 54"/>
                  <a:gd name="T4" fmla="*/ 212 w 341"/>
                  <a:gd name="T5" fmla="*/ 53 h 54"/>
                  <a:gd name="T6" fmla="*/ 196 w 341"/>
                  <a:gd name="T7" fmla="*/ 51 h 54"/>
                  <a:gd name="T8" fmla="*/ 183 w 341"/>
                  <a:gd name="T9" fmla="*/ 49 h 54"/>
                  <a:gd name="T10" fmla="*/ 170 w 341"/>
                  <a:gd name="T11" fmla="*/ 47 h 54"/>
                  <a:gd name="T12" fmla="*/ 161 w 341"/>
                  <a:gd name="T13" fmla="*/ 45 h 54"/>
                  <a:gd name="T14" fmla="*/ 145 w 341"/>
                  <a:gd name="T15" fmla="*/ 45 h 54"/>
                  <a:gd name="T16" fmla="*/ 136 w 341"/>
                  <a:gd name="T17" fmla="*/ 43 h 54"/>
                  <a:gd name="T18" fmla="*/ 131 w 341"/>
                  <a:gd name="T19" fmla="*/ 41 h 54"/>
                  <a:gd name="T20" fmla="*/ 123 w 341"/>
                  <a:gd name="T21" fmla="*/ 39 h 54"/>
                  <a:gd name="T22" fmla="*/ 113 w 341"/>
                  <a:gd name="T23" fmla="*/ 37 h 54"/>
                  <a:gd name="T24" fmla="*/ 108 w 341"/>
                  <a:gd name="T25" fmla="*/ 35 h 54"/>
                  <a:gd name="T26" fmla="*/ 101 w 341"/>
                  <a:gd name="T27" fmla="*/ 34 h 54"/>
                  <a:gd name="T28" fmla="*/ 95 w 341"/>
                  <a:gd name="T29" fmla="*/ 32 h 54"/>
                  <a:gd name="T30" fmla="*/ 85 w 341"/>
                  <a:gd name="T31" fmla="*/ 31 h 54"/>
                  <a:gd name="T32" fmla="*/ 78 w 341"/>
                  <a:gd name="T33" fmla="*/ 31 h 54"/>
                  <a:gd name="T34" fmla="*/ 71 w 341"/>
                  <a:gd name="T35" fmla="*/ 29 h 54"/>
                  <a:gd name="T36" fmla="*/ 67 w 341"/>
                  <a:gd name="T37" fmla="*/ 28 h 54"/>
                  <a:gd name="T38" fmla="*/ 63 w 341"/>
                  <a:gd name="T39" fmla="*/ 27 h 54"/>
                  <a:gd name="T40" fmla="*/ 58 w 341"/>
                  <a:gd name="T41" fmla="*/ 25 h 54"/>
                  <a:gd name="T42" fmla="*/ 55 w 341"/>
                  <a:gd name="T43" fmla="*/ 24 h 54"/>
                  <a:gd name="T44" fmla="*/ 53 w 341"/>
                  <a:gd name="T45" fmla="*/ 22 h 54"/>
                  <a:gd name="T46" fmla="*/ 46 w 341"/>
                  <a:gd name="T47" fmla="*/ 19 h 54"/>
                  <a:gd name="T48" fmla="*/ 44 w 341"/>
                  <a:gd name="T49" fmla="*/ 17 h 54"/>
                  <a:gd name="T50" fmla="*/ 41 w 341"/>
                  <a:gd name="T51" fmla="*/ 15 h 54"/>
                  <a:gd name="T52" fmla="*/ 35 w 341"/>
                  <a:gd name="T53" fmla="*/ 12 h 54"/>
                  <a:gd name="T54" fmla="*/ 30 w 341"/>
                  <a:gd name="T55" fmla="*/ 10 h 54"/>
                  <a:gd name="T56" fmla="*/ 27 w 341"/>
                  <a:gd name="T57" fmla="*/ 9 h 54"/>
                  <a:gd name="T58" fmla="*/ 23 w 341"/>
                  <a:gd name="T59" fmla="*/ 6 h 54"/>
                  <a:gd name="T60" fmla="*/ 16 w 341"/>
                  <a:gd name="T61" fmla="*/ 5 h 54"/>
                  <a:gd name="T62" fmla="*/ 11 w 341"/>
                  <a:gd name="T63" fmla="*/ 2 h 54"/>
                  <a:gd name="T64" fmla="*/ 0 w 341"/>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54">
                    <a:moveTo>
                      <a:pt x="341" y="54"/>
                    </a:moveTo>
                    <a:lnTo>
                      <a:pt x="261" y="54"/>
                    </a:lnTo>
                    <a:lnTo>
                      <a:pt x="261" y="53"/>
                    </a:lnTo>
                    <a:lnTo>
                      <a:pt x="240" y="53"/>
                    </a:lnTo>
                    <a:lnTo>
                      <a:pt x="228" y="53"/>
                    </a:lnTo>
                    <a:lnTo>
                      <a:pt x="212" y="53"/>
                    </a:lnTo>
                    <a:lnTo>
                      <a:pt x="212" y="51"/>
                    </a:lnTo>
                    <a:lnTo>
                      <a:pt x="196" y="51"/>
                    </a:lnTo>
                    <a:lnTo>
                      <a:pt x="196" y="49"/>
                    </a:lnTo>
                    <a:lnTo>
                      <a:pt x="183" y="49"/>
                    </a:lnTo>
                    <a:lnTo>
                      <a:pt x="183" y="47"/>
                    </a:lnTo>
                    <a:lnTo>
                      <a:pt x="170" y="47"/>
                    </a:lnTo>
                    <a:lnTo>
                      <a:pt x="170" y="45"/>
                    </a:lnTo>
                    <a:lnTo>
                      <a:pt x="161" y="45"/>
                    </a:lnTo>
                    <a:lnTo>
                      <a:pt x="150" y="45"/>
                    </a:lnTo>
                    <a:lnTo>
                      <a:pt x="145" y="45"/>
                    </a:lnTo>
                    <a:lnTo>
                      <a:pt x="145" y="43"/>
                    </a:lnTo>
                    <a:lnTo>
                      <a:pt x="136" y="43"/>
                    </a:lnTo>
                    <a:lnTo>
                      <a:pt x="131" y="43"/>
                    </a:lnTo>
                    <a:lnTo>
                      <a:pt x="131" y="41"/>
                    </a:lnTo>
                    <a:lnTo>
                      <a:pt x="123" y="41"/>
                    </a:lnTo>
                    <a:lnTo>
                      <a:pt x="123" y="39"/>
                    </a:lnTo>
                    <a:lnTo>
                      <a:pt x="113" y="39"/>
                    </a:lnTo>
                    <a:lnTo>
                      <a:pt x="113" y="37"/>
                    </a:lnTo>
                    <a:lnTo>
                      <a:pt x="108" y="37"/>
                    </a:lnTo>
                    <a:lnTo>
                      <a:pt x="108" y="35"/>
                    </a:lnTo>
                    <a:lnTo>
                      <a:pt x="101" y="35"/>
                    </a:lnTo>
                    <a:lnTo>
                      <a:pt x="101" y="34"/>
                    </a:lnTo>
                    <a:lnTo>
                      <a:pt x="95" y="34"/>
                    </a:lnTo>
                    <a:lnTo>
                      <a:pt x="95" y="32"/>
                    </a:lnTo>
                    <a:lnTo>
                      <a:pt x="85" y="32"/>
                    </a:lnTo>
                    <a:lnTo>
                      <a:pt x="85" y="31"/>
                    </a:lnTo>
                    <a:lnTo>
                      <a:pt x="81" y="31"/>
                    </a:lnTo>
                    <a:lnTo>
                      <a:pt x="78" y="31"/>
                    </a:lnTo>
                    <a:lnTo>
                      <a:pt x="78" y="29"/>
                    </a:lnTo>
                    <a:lnTo>
                      <a:pt x="71" y="29"/>
                    </a:lnTo>
                    <a:lnTo>
                      <a:pt x="71" y="28"/>
                    </a:lnTo>
                    <a:lnTo>
                      <a:pt x="67" y="28"/>
                    </a:lnTo>
                    <a:lnTo>
                      <a:pt x="67" y="27"/>
                    </a:lnTo>
                    <a:lnTo>
                      <a:pt x="63" y="27"/>
                    </a:lnTo>
                    <a:lnTo>
                      <a:pt x="63" y="25"/>
                    </a:lnTo>
                    <a:lnTo>
                      <a:pt x="58" y="25"/>
                    </a:lnTo>
                    <a:lnTo>
                      <a:pt x="58" y="24"/>
                    </a:lnTo>
                    <a:lnTo>
                      <a:pt x="55" y="24"/>
                    </a:lnTo>
                    <a:lnTo>
                      <a:pt x="55" y="22"/>
                    </a:lnTo>
                    <a:lnTo>
                      <a:pt x="53" y="22"/>
                    </a:lnTo>
                    <a:lnTo>
                      <a:pt x="53" y="19"/>
                    </a:lnTo>
                    <a:lnTo>
                      <a:pt x="46" y="19"/>
                    </a:lnTo>
                    <a:lnTo>
                      <a:pt x="46" y="17"/>
                    </a:lnTo>
                    <a:lnTo>
                      <a:pt x="44" y="17"/>
                    </a:lnTo>
                    <a:lnTo>
                      <a:pt x="44" y="15"/>
                    </a:lnTo>
                    <a:lnTo>
                      <a:pt x="41" y="15"/>
                    </a:lnTo>
                    <a:lnTo>
                      <a:pt x="41" y="12"/>
                    </a:lnTo>
                    <a:lnTo>
                      <a:pt x="35" y="12"/>
                    </a:lnTo>
                    <a:lnTo>
                      <a:pt x="35" y="10"/>
                    </a:lnTo>
                    <a:lnTo>
                      <a:pt x="30" y="10"/>
                    </a:lnTo>
                    <a:lnTo>
                      <a:pt x="30" y="9"/>
                    </a:lnTo>
                    <a:lnTo>
                      <a:pt x="27" y="9"/>
                    </a:lnTo>
                    <a:lnTo>
                      <a:pt x="27" y="6"/>
                    </a:lnTo>
                    <a:lnTo>
                      <a:pt x="23" y="6"/>
                    </a:lnTo>
                    <a:lnTo>
                      <a:pt x="23" y="5"/>
                    </a:lnTo>
                    <a:lnTo>
                      <a:pt x="16" y="5"/>
                    </a:lnTo>
                    <a:lnTo>
                      <a:pt x="16" y="2"/>
                    </a:lnTo>
                    <a:lnTo>
                      <a:pt x="11" y="2"/>
                    </a:lnTo>
                    <a:lnTo>
                      <a:pt x="11"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158"/>
              <p:cNvSpPr>
                <a:spLocks noChangeShapeType="1"/>
              </p:cNvSpPr>
              <p:nvPr/>
            </p:nvSpPr>
            <p:spPr bwMode="auto">
              <a:xfrm>
                <a:off x="544036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59"/>
              <p:cNvSpPr>
                <a:spLocks noChangeShapeType="1"/>
              </p:cNvSpPr>
              <p:nvPr/>
            </p:nvSpPr>
            <p:spPr bwMode="auto">
              <a:xfrm>
                <a:off x="545941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547" name="Group 546"/>
          <p:cNvGrpSpPr/>
          <p:nvPr/>
        </p:nvGrpSpPr>
        <p:grpSpPr>
          <a:xfrm>
            <a:off x="4770205" y="2047946"/>
            <a:ext cx="3951803" cy="2296017"/>
            <a:chOff x="354010" y="1730357"/>
            <a:chExt cx="5348633" cy="3176207"/>
          </a:xfrm>
        </p:grpSpPr>
        <p:grpSp>
          <p:nvGrpSpPr>
            <p:cNvPr id="548" name="Group 547"/>
            <p:cNvGrpSpPr/>
            <p:nvPr/>
          </p:nvGrpSpPr>
          <p:grpSpPr>
            <a:xfrm>
              <a:off x="354010" y="1730357"/>
              <a:ext cx="5348633" cy="3176207"/>
              <a:chOff x="2017443" y="2220645"/>
              <a:chExt cx="4666139" cy="2877798"/>
            </a:xfrm>
          </p:grpSpPr>
          <p:grpSp>
            <p:nvGrpSpPr>
              <p:cNvPr id="703" name="Group 702"/>
              <p:cNvGrpSpPr/>
              <p:nvPr/>
            </p:nvGrpSpPr>
            <p:grpSpPr>
              <a:xfrm>
                <a:off x="2614623" y="2396465"/>
                <a:ext cx="3906738" cy="2171700"/>
                <a:chOff x="836615" y="2448719"/>
                <a:chExt cx="3906738" cy="2171700"/>
              </a:xfrm>
            </p:grpSpPr>
            <p:sp>
              <p:nvSpPr>
                <p:cNvPr id="719" name="Freeform 71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04" name="TextBox 703"/>
              <p:cNvSpPr txBox="1"/>
              <p:nvPr/>
            </p:nvSpPr>
            <p:spPr>
              <a:xfrm rot="16200000">
                <a:off x="1872366" y="3278726"/>
                <a:ext cx="617223" cy="327070"/>
              </a:xfrm>
              <a:prstGeom prst="rect">
                <a:avLst/>
              </a:prstGeom>
              <a:noFill/>
            </p:spPr>
            <p:txBody>
              <a:bodyPr wrap="none" rtlCol="0">
                <a:spAutoFit/>
              </a:bodyPr>
              <a:lstStyle/>
              <a:p>
                <a:pPr algn="ctr"/>
                <a:r>
                  <a:rPr lang="en-GB" sz="1200" dirty="0" smtClean="0">
                    <a:solidFill>
                      <a:srgbClr val="363636"/>
                    </a:solidFill>
                  </a:rPr>
                  <a:t>DFS</a:t>
                </a:r>
                <a:endParaRPr lang="en-GB" sz="1200" dirty="0">
                  <a:solidFill>
                    <a:srgbClr val="363636"/>
                  </a:solidFill>
                </a:endParaRPr>
              </a:p>
            </p:txBody>
          </p:sp>
          <p:sp>
            <p:nvSpPr>
              <p:cNvPr id="705" name="TextBox 704"/>
              <p:cNvSpPr txBox="1"/>
              <p:nvPr/>
            </p:nvSpPr>
            <p:spPr>
              <a:xfrm>
                <a:off x="4009242" y="4751256"/>
                <a:ext cx="1229615" cy="347187"/>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sp>
            <p:nvSpPr>
              <p:cNvPr id="706" name="TextBox 705"/>
              <p:cNvSpPr txBox="1"/>
              <p:nvPr/>
            </p:nvSpPr>
            <p:spPr>
              <a:xfrm>
                <a:off x="2213688" y="2220645"/>
                <a:ext cx="469785" cy="347187"/>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707" name="TextBox 706"/>
              <p:cNvSpPr txBox="1"/>
              <p:nvPr/>
            </p:nvSpPr>
            <p:spPr>
              <a:xfrm>
                <a:off x="2213688" y="2638124"/>
                <a:ext cx="469785" cy="347187"/>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708" name="TextBox 707"/>
              <p:cNvSpPr txBox="1"/>
              <p:nvPr/>
            </p:nvSpPr>
            <p:spPr>
              <a:xfrm>
                <a:off x="2213688" y="3053864"/>
                <a:ext cx="469785" cy="347187"/>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709" name="TextBox 708"/>
              <p:cNvSpPr txBox="1"/>
              <p:nvPr/>
            </p:nvSpPr>
            <p:spPr>
              <a:xfrm>
                <a:off x="2213688" y="3469604"/>
                <a:ext cx="469785" cy="347187"/>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710" name="TextBox 709"/>
              <p:cNvSpPr txBox="1"/>
              <p:nvPr/>
            </p:nvSpPr>
            <p:spPr>
              <a:xfrm>
                <a:off x="2213688" y="3885345"/>
                <a:ext cx="469785" cy="347187"/>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711" name="TextBox 710"/>
              <p:cNvSpPr txBox="1"/>
              <p:nvPr/>
            </p:nvSpPr>
            <p:spPr>
              <a:xfrm>
                <a:off x="2365109" y="4301085"/>
                <a:ext cx="318364" cy="347187"/>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712" name="TextBox 711"/>
              <p:cNvSpPr txBox="1"/>
              <p:nvPr/>
            </p:nvSpPr>
            <p:spPr>
              <a:xfrm>
                <a:off x="2549193" y="4522749"/>
                <a:ext cx="318364" cy="347187"/>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713" name="TextBox 712"/>
              <p:cNvSpPr txBox="1"/>
              <p:nvPr/>
            </p:nvSpPr>
            <p:spPr>
              <a:xfrm>
                <a:off x="3187402" y="4522749"/>
                <a:ext cx="318364" cy="347187"/>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714" name="TextBox 713"/>
              <p:cNvSpPr txBox="1"/>
              <p:nvPr/>
            </p:nvSpPr>
            <p:spPr>
              <a:xfrm>
                <a:off x="3820695" y="4522749"/>
                <a:ext cx="318364" cy="347187"/>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715" name="TextBox 714"/>
              <p:cNvSpPr txBox="1"/>
              <p:nvPr/>
            </p:nvSpPr>
            <p:spPr>
              <a:xfrm>
                <a:off x="4443759" y="4522749"/>
                <a:ext cx="318364" cy="347187"/>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716" name="TextBox 715"/>
              <p:cNvSpPr txBox="1"/>
              <p:nvPr/>
            </p:nvSpPr>
            <p:spPr>
              <a:xfrm>
                <a:off x="5094154" y="4522749"/>
                <a:ext cx="318364" cy="347187"/>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717" name="TextBox 716"/>
              <p:cNvSpPr txBox="1"/>
              <p:nvPr/>
            </p:nvSpPr>
            <p:spPr>
              <a:xfrm>
                <a:off x="5722112" y="4522749"/>
                <a:ext cx="318364" cy="347187"/>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sp>
            <p:nvSpPr>
              <p:cNvPr id="718" name="TextBox 717"/>
              <p:cNvSpPr txBox="1"/>
              <p:nvPr/>
            </p:nvSpPr>
            <p:spPr>
              <a:xfrm>
                <a:off x="6365218" y="4522749"/>
                <a:ext cx="318364" cy="347187"/>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grpSp>
        <p:cxnSp>
          <p:nvCxnSpPr>
            <p:cNvPr id="549" name="Straight Connector 548"/>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50" name="TextBox 549"/>
            <p:cNvSpPr txBox="1"/>
            <p:nvPr/>
          </p:nvSpPr>
          <p:spPr>
            <a:xfrm>
              <a:off x="2309595" y="3542038"/>
              <a:ext cx="1241452" cy="638647"/>
            </a:xfrm>
            <a:prstGeom prst="rect">
              <a:avLst/>
            </a:prstGeom>
            <a:noFill/>
          </p:spPr>
          <p:txBody>
            <a:bodyPr wrap="none" rtlCol="0">
              <a:spAutoFit/>
            </a:bodyPr>
            <a:lstStyle/>
            <a:p>
              <a:r>
                <a:rPr lang="en-GB" sz="1200" dirty="0" smtClean="0">
                  <a:solidFill>
                    <a:srgbClr val="4D4D4D"/>
                  </a:solidFill>
                </a:rPr>
                <a:t>12M group</a:t>
              </a:r>
            </a:p>
            <a:p>
              <a:r>
                <a:rPr lang="en-GB" sz="1200" dirty="0" smtClean="0">
                  <a:solidFill>
                    <a:srgbClr val="4D4D4D"/>
                  </a:solidFill>
                </a:rPr>
                <a:t>6M group</a:t>
              </a:r>
              <a:endParaRPr lang="en-GB" sz="1200" dirty="0">
                <a:solidFill>
                  <a:srgbClr val="4D4D4D"/>
                </a:solidFill>
              </a:endParaRPr>
            </a:p>
          </p:txBody>
        </p:sp>
        <p:cxnSp>
          <p:nvCxnSpPr>
            <p:cNvPr id="551" name="Straight Connector 550"/>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552" name="Group 551"/>
            <p:cNvGrpSpPr/>
            <p:nvPr/>
          </p:nvGrpSpPr>
          <p:grpSpPr>
            <a:xfrm>
              <a:off x="1174577" y="1855569"/>
              <a:ext cx="4302000" cy="466212"/>
              <a:chOff x="2947988" y="3259138"/>
              <a:chExt cx="3248025" cy="333375"/>
            </a:xfrm>
          </p:grpSpPr>
          <p:sp>
            <p:nvSpPr>
              <p:cNvPr id="635" name="Line 2"/>
              <p:cNvSpPr>
                <a:spLocks noChangeShapeType="1"/>
              </p:cNvSpPr>
              <p:nvPr/>
            </p:nvSpPr>
            <p:spPr bwMode="auto">
              <a:xfrm>
                <a:off x="4195763"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3"/>
              <p:cNvSpPr>
                <a:spLocks noChangeShapeType="1"/>
              </p:cNvSpPr>
              <p:nvPr/>
            </p:nvSpPr>
            <p:spPr bwMode="auto">
              <a:xfrm>
                <a:off x="4205288"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4"/>
              <p:cNvSpPr>
                <a:spLocks noChangeShapeType="1"/>
              </p:cNvSpPr>
              <p:nvPr/>
            </p:nvSpPr>
            <p:spPr bwMode="auto">
              <a:xfrm>
                <a:off x="614838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5"/>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6"/>
              <p:cNvSpPr>
                <a:spLocks noChangeShapeType="1"/>
              </p:cNvSpPr>
              <p:nvPr/>
            </p:nvSpPr>
            <p:spPr bwMode="auto">
              <a:xfrm>
                <a:off x="56054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7"/>
              <p:cNvSpPr>
                <a:spLocks noChangeShapeType="1"/>
              </p:cNvSpPr>
              <p:nvPr/>
            </p:nvSpPr>
            <p:spPr bwMode="auto">
              <a:xfrm>
                <a:off x="56245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8"/>
              <p:cNvSpPr>
                <a:spLocks noChangeShapeType="1"/>
              </p:cNvSpPr>
              <p:nvPr/>
            </p:nvSpPr>
            <p:spPr bwMode="auto">
              <a:xfrm>
                <a:off x="353853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9"/>
              <p:cNvSpPr>
                <a:spLocks noChangeShapeType="1"/>
              </p:cNvSpPr>
              <p:nvPr/>
            </p:nvSpPr>
            <p:spPr bwMode="auto">
              <a:xfrm>
                <a:off x="355758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10"/>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11"/>
              <p:cNvSpPr>
                <a:spLocks noChangeShapeType="1"/>
              </p:cNvSpPr>
              <p:nvPr/>
            </p:nvSpPr>
            <p:spPr bwMode="auto">
              <a:xfrm>
                <a:off x="5214938" y="34305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12"/>
              <p:cNvSpPr>
                <a:spLocks noChangeShapeType="1"/>
              </p:cNvSpPr>
              <p:nvPr/>
            </p:nvSpPr>
            <p:spPr bwMode="auto">
              <a:xfrm>
                <a:off x="5395913" y="34401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13"/>
              <p:cNvSpPr>
                <a:spLocks noChangeShapeType="1"/>
              </p:cNvSpPr>
              <p:nvPr/>
            </p:nvSpPr>
            <p:spPr bwMode="auto">
              <a:xfrm>
                <a:off x="6091238" y="34972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14"/>
              <p:cNvSpPr>
                <a:spLocks noChangeShapeType="1"/>
              </p:cNvSpPr>
              <p:nvPr/>
            </p:nvSpPr>
            <p:spPr bwMode="auto">
              <a:xfrm>
                <a:off x="4510088" y="33639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15"/>
              <p:cNvSpPr>
                <a:spLocks noChangeShapeType="1"/>
              </p:cNvSpPr>
              <p:nvPr/>
            </p:nvSpPr>
            <p:spPr bwMode="auto">
              <a:xfrm>
                <a:off x="4119563" y="33162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16"/>
              <p:cNvSpPr>
                <a:spLocks noChangeShapeType="1"/>
              </p:cNvSpPr>
              <p:nvPr/>
            </p:nvSpPr>
            <p:spPr bwMode="auto">
              <a:xfrm>
                <a:off x="5138738" y="34210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17"/>
              <p:cNvSpPr>
                <a:spLocks noChangeShapeType="1"/>
              </p:cNvSpPr>
              <p:nvPr/>
            </p:nvSpPr>
            <p:spPr bwMode="auto">
              <a:xfrm>
                <a:off x="5519738" y="34591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18"/>
              <p:cNvSpPr>
                <a:spLocks noChangeShapeType="1"/>
              </p:cNvSpPr>
              <p:nvPr/>
            </p:nvSpPr>
            <p:spPr bwMode="auto">
              <a:xfrm>
                <a:off x="60721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19"/>
              <p:cNvSpPr>
                <a:spLocks noChangeShapeType="1"/>
              </p:cNvSpPr>
              <p:nvPr/>
            </p:nvSpPr>
            <p:spPr bwMode="auto">
              <a:xfrm>
                <a:off x="33670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Line 20"/>
              <p:cNvSpPr>
                <a:spLocks noChangeShapeType="1"/>
              </p:cNvSpPr>
              <p:nvPr/>
            </p:nvSpPr>
            <p:spPr bwMode="auto">
              <a:xfrm>
                <a:off x="3833813"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4" name="Line 21"/>
              <p:cNvSpPr>
                <a:spLocks noChangeShapeType="1"/>
              </p:cNvSpPr>
              <p:nvPr/>
            </p:nvSpPr>
            <p:spPr bwMode="auto">
              <a:xfrm>
                <a:off x="3843338"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5" name="Line 22"/>
              <p:cNvSpPr>
                <a:spLocks noChangeShapeType="1"/>
              </p:cNvSpPr>
              <p:nvPr/>
            </p:nvSpPr>
            <p:spPr bwMode="auto">
              <a:xfrm>
                <a:off x="4852988" y="34020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23"/>
              <p:cNvSpPr>
                <a:spLocks noChangeShapeType="1"/>
              </p:cNvSpPr>
              <p:nvPr/>
            </p:nvSpPr>
            <p:spPr bwMode="auto">
              <a:xfrm>
                <a:off x="56530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24"/>
              <p:cNvSpPr>
                <a:spLocks noChangeShapeType="1"/>
              </p:cNvSpPr>
              <p:nvPr/>
            </p:nvSpPr>
            <p:spPr bwMode="auto">
              <a:xfrm>
                <a:off x="6176963" y="35353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25"/>
              <p:cNvSpPr>
                <a:spLocks noChangeShapeType="1"/>
              </p:cNvSpPr>
              <p:nvPr/>
            </p:nvSpPr>
            <p:spPr bwMode="auto">
              <a:xfrm>
                <a:off x="6196013" y="35353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26"/>
              <p:cNvSpPr>
                <a:spLocks noChangeShapeType="1"/>
              </p:cNvSpPr>
              <p:nvPr/>
            </p:nvSpPr>
            <p:spPr bwMode="auto">
              <a:xfrm>
                <a:off x="57007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27"/>
              <p:cNvSpPr>
                <a:spLocks noChangeShapeType="1"/>
              </p:cNvSpPr>
              <p:nvPr/>
            </p:nvSpPr>
            <p:spPr bwMode="auto">
              <a:xfrm>
                <a:off x="5710238"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28"/>
              <p:cNvSpPr>
                <a:spLocks noChangeShapeType="1"/>
              </p:cNvSpPr>
              <p:nvPr/>
            </p:nvSpPr>
            <p:spPr bwMode="auto">
              <a:xfrm>
                <a:off x="57197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29"/>
              <p:cNvSpPr>
                <a:spLocks noChangeShapeType="1"/>
              </p:cNvSpPr>
              <p:nvPr/>
            </p:nvSpPr>
            <p:spPr bwMode="auto">
              <a:xfrm>
                <a:off x="57388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30"/>
              <p:cNvSpPr>
                <a:spLocks noChangeShapeType="1"/>
              </p:cNvSpPr>
              <p:nvPr/>
            </p:nvSpPr>
            <p:spPr bwMode="auto">
              <a:xfrm>
                <a:off x="57483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31"/>
              <p:cNvSpPr>
                <a:spLocks noChangeShapeType="1"/>
              </p:cNvSpPr>
              <p:nvPr/>
            </p:nvSpPr>
            <p:spPr bwMode="auto">
              <a:xfrm>
                <a:off x="57578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32"/>
              <p:cNvSpPr>
                <a:spLocks noChangeShapeType="1"/>
              </p:cNvSpPr>
              <p:nvPr/>
            </p:nvSpPr>
            <p:spPr bwMode="auto">
              <a:xfrm>
                <a:off x="57673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33"/>
              <p:cNvSpPr>
                <a:spLocks noChangeShapeType="1"/>
              </p:cNvSpPr>
              <p:nvPr/>
            </p:nvSpPr>
            <p:spPr bwMode="auto">
              <a:xfrm>
                <a:off x="57864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34"/>
              <p:cNvSpPr>
                <a:spLocks noChangeShapeType="1"/>
              </p:cNvSpPr>
              <p:nvPr/>
            </p:nvSpPr>
            <p:spPr bwMode="auto">
              <a:xfrm>
                <a:off x="57959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35"/>
              <p:cNvSpPr>
                <a:spLocks noChangeShapeType="1"/>
              </p:cNvSpPr>
              <p:nvPr/>
            </p:nvSpPr>
            <p:spPr bwMode="auto">
              <a:xfrm>
                <a:off x="58054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36"/>
              <p:cNvSpPr>
                <a:spLocks noChangeShapeType="1"/>
              </p:cNvSpPr>
              <p:nvPr/>
            </p:nvSpPr>
            <p:spPr bwMode="auto">
              <a:xfrm>
                <a:off x="58150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37"/>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38"/>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39"/>
              <p:cNvSpPr>
                <a:spLocks noChangeShapeType="1"/>
              </p:cNvSpPr>
              <p:nvPr/>
            </p:nvSpPr>
            <p:spPr bwMode="auto">
              <a:xfrm>
                <a:off x="58531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40"/>
              <p:cNvSpPr>
                <a:spLocks noChangeShapeType="1"/>
              </p:cNvSpPr>
              <p:nvPr/>
            </p:nvSpPr>
            <p:spPr bwMode="auto">
              <a:xfrm>
                <a:off x="58626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41"/>
              <p:cNvSpPr>
                <a:spLocks noChangeShapeType="1"/>
              </p:cNvSpPr>
              <p:nvPr/>
            </p:nvSpPr>
            <p:spPr bwMode="auto">
              <a:xfrm>
                <a:off x="58721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42"/>
              <p:cNvSpPr>
                <a:spLocks noChangeShapeType="1"/>
              </p:cNvSpPr>
              <p:nvPr/>
            </p:nvSpPr>
            <p:spPr bwMode="auto">
              <a:xfrm>
                <a:off x="58816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43"/>
              <p:cNvSpPr>
                <a:spLocks noChangeShapeType="1"/>
              </p:cNvSpPr>
              <p:nvPr/>
            </p:nvSpPr>
            <p:spPr bwMode="auto">
              <a:xfrm>
                <a:off x="58912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44"/>
              <p:cNvSpPr>
                <a:spLocks noChangeShapeType="1"/>
              </p:cNvSpPr>
              <p:nvPr/>
            </p:nvSpPr>
            <p:spPr bwMode="auto">
              <a:xfrm>
                <a:off x="59102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45"/>
              <p:cNvSpPr>
                <a:spLocks noChangeShapeType="1"/>
              </p:cNvSpPr>
              <p:nvPr/>
            </p:nvSpPr>
            <p:spPr bwMode="auto">
              <a:xfrm>
                <a:off x="59197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46"/>
              <p:cNvSpPr>
                <a:spLocks noChangeShapeType="1"/>
              </p:cNvSpPr>
              <p:nvPr/>
            </p:nvSpPr>
            <p:spPr bwMode="auto">
              <a:xfrm>
                <a:off x="59293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47"/>
              <p:cNvSpPr>
                <a:spLocks noChangeShapeType="1"/>
              </p:cNvSpPr>
              <p:nvPr/>
            </p:nvSpPr>
            <p:spPr bwMode="auto">
              <a:xfrm>
                <a:off x="59388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48"/>
              <p:cNvSpPr>
                <a:spLocks noChangeShapeType="1"/>
              </p:cNvSpPr>
              <p:nvPr/>
            </p:nvSpPr>
            <p:spPr bwMode="auto">
              <a:xfrm>
                <a:off x="59578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49"/>
              <p:cNvSpPr>
                <a:spLocks noChangeShapeType="1"/>
              </p:cNvSpPr>
              <p:nvPr/>
            </p:nvSpPr>
            <p:spPr bwMode="auto">
              <a:xfrm>
                <a:off x="59674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50"/>
              <p:cNvSpPr>
                <a:spLocks noChangeShapeType="1"/>
              </p:cNvSpPr>
              <p:nvPr/>
            </p:nvSpPr>
            <p:spPr bwMode="auto">
              <a:xfrm>
                <a:off x="60912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51"/>
              <p:cNvSpPr>
                <a:spLocks noChangeShapeType="1"/>
              </p:cNvSpPr>
              <p:nvPr/>
            </p:nvSpPr>
            <p:spPr bwMode="auto">
              <a:xfrm>
                <a:off x="61102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52"/>
              <p:cNvSpPr>
                <a:spLocks noChangeShapeType="1"/>
              </p:cNvSpPr>
              <p:nvPr/>
            </p:nvSpPr>
            <p:spPr bwMode="auto">
              <a:xfrm>
                <a:off x="6119813"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53"/>
              <p:cNvSpPr>
                <a:spLocks noChangeShapeType="1"/>
              </p:cNvSpPr>
              <p:nvPr/>
            </p:nvSpPr>
            <p:spPr bwMode="auto">
              <a:xfrm>
                <a:off x="61293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54"/>
              <p:cNvSpPr>
                <a:spLocks noChangeShapeType="1"/>
              </p:cNvSpPr>
              <p:nvPr/>
            </p:nvSpPr>
            <p:spPr bwMode="auto">
              <a:xfrm>
                <a:off x="598646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55"/>
              <p:cNvSpPr>
                <a:spLocks noChangeShapeType="1"/>
              </p:cNvSpPr>
              <p:nvPr/>
            </p:nvSpPr>
            <p:spPr bwMode="auto">
              <a:xfrm>
                <a:off x="600551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56"/>
              <p:cNvSpPr>
                <a:spLocks noChangeShapeType="1"/>
              </p:cNvSpPr>
              <p:nvPr/>
            </p:nvSpPr>
            <p:spPr bwMode="auto">
              <a:xfrm>
                <a:off x="603408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57"/>
              <p:cNvSpPr>
                <a:spLocks noChangeShapeType="1"/>
              </p:cNvSpPr>
              <p:nvPr/>
            </p:nvSpPr>
            <p:spPr bwMode="auto">
              <a:xfrm>
                <a:off x="605313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58"/>
              <p:cNvSpPr>
                <a:spLocks noChangeShapeType="1"/>
              </p:cNvSpPr>
              <p:nvPr/>
            </p:nvSpPr>
            <p:spPr bwMode="auto">
              <a:xfrm>
                <a:off x="56626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59"/>
              <p:cNvSpPr>
                <a:spLocks noChangeShapeType="1"/>
              </p:cNvSpPr>
              <p:nvPr/>
            </p:nvSpPr>
            <p:spPr bwMode="auto">
              <a:xfrm>
                <a:off x="56721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60"/>
              <p:cNvSpPr>
                <a:spLocks noChangeShapeType="1"/>
              </p:cNvSpPr>
              <p:nvPr/>
            </p:nvSpPr>
            <p:spPr bwMode="auto">
              <a:xfrm>
                <a:off x="56816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61"/>
              <p:cNvSpPr>
                <a:spLocks noChangeShapeType="1"/>
              </p:cNvSpPr>
              <p:nvPr/>
            </p:nvSpPr>
            <p:spPr bwMode="auto">
              <a:xfrm>
                <a:off x="57007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62"/>
              <p:cNvSpPr>
                <a:spLocks noChangeShapeType="1"/>
              </p:cNvSpPr>
              <p:nvPr/>
            </p:nvSpPr>
            <p:spPr bwMode="auto">
              <a:xfrm>
                <a:off x="3709988" y="327818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63"/>
              <p:cNvSpPr>
                <a:spLocks noChangeShapeType="1"/>
              </p:cNvSpPr>
              <p:nvPr/>
            </p:nvSpPr>
            <p:spPr bwMode="auto">
              <a:xfrm>
                <a:off x="3424238" y="32781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64"/>
              <p:cNvSpPr>
                <a:spLocks noChangeShapeType="1"/>
              </p:cNvSpPr>
              <p:nvPr/>
            </p:nvSpPr>
            <p:spPr bwMode="auto">
              <a:xfrm>
                <a:off x="2947988" y="32686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65"/>
              <p:cNvSpPr>
                <a:spLocks noChangeShapeType="1"/>
              </p:cNvSpPr>
              <p:nvPr/>
            </p:nvSpPr>
            <p:spPr bwMode="auto">
              <a:xfrm>
                <a:off x="32146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66"/>
              <p:cNvSpPr>
                <a:spLocks noChangeShapeType="1"/>
              </p:cNvSpPr>
              <p:nvPr/>
            </p:nvSpPr>
            <p:spPr bwMode="auto">
              <a:xfrm>
                <a:off x="3452813"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67"/>
              <p:cNvSpPr>
                <a:spLocks noChangeShapeType="1"/>
              </p:cNvSpPr>
              <p:nvPr/>
            </p:nvSpPr>
            <p:spPr bwMode="auto">
              <a:xfrm>
                <a:off x="56245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68"/>
              <p:cNvSpPr>
                <a:spLocks noChangeShapeType="1"/>
              </p:cNvSpPr>
              <p:nvPr/>
            </p:nvSpPr>
            <p:spPr bwMode="auto">
              <a:xfrm>
                <a:off x="56435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Freeform 69"/>
              <p:cNvSpPr>
                <a:spLocks/>
              </p:cNvSpPr>
              <p:nvPr/>
            </p:nvSpPr>
            <p:spPr bwMode="auto">
              <a:xfrm>
                <a:off x="2947988" y="3316288"/>
                <a:ext cx="3248025" cy="276225"/>
              </a:xfrm>
              <a:custGeom>
                <a:avLst/>
                <a:gdLst>
                  <a:gd name="T0" fmla="*/ 341 w 341"/>
                  <a:gd name="T1" fmla="*/ 29 h 29"/>
                  <a:gd name="T2" fmla="*/ 339 w 341"/>
                  <a:gd name="T3" fmla="*/ 29 h 29"/>
                  <a:gd name="T4" fmla="*/ 339 w 341"/>
                  <a:gd name="T5" fmla="*/ 26 h 29"/>
                  <a:gd name="T6" fmla="*/ 335 w 341"/>
                  <a:gd name="T7" fmla="*/ 26 h 29"/>
                  <a:gd name="T8" fmla="*/ 335 w 341"/>
                  <a:gd name="T9" fmla="*/ 25 h 29"/>
                  <a:gd name="T10" fmla="*/ 327 w 341"/>
                  <a:gd name="T11" fmla="*/ 25 h 29"/>
                  <a:gd name="T12" fmla="*/ 327 w 341"/>
                  <a:gd name="T13" fmla="*/ 24 h 29"/>
                  <a:gd name="T14" fmla="*/ 317 w 341"/>
                  <a:gd name="T15" fmla="*/ 24 h 29"/>
                  <a:gd name="T16" fmla="*/ 317 w 341"/>
                  <a:gd name="T17" fmla="*/ 22 h 29"/>
                  <a:gd name="T18" fmla="*/ 277 w 341"/>
                  <a:gd name="T19" fmla="*/ 22 h 29"/>
                  <a:gd name="T20" fmla="*/ 277 w 341"/>
                  <a:gd name="T21" fmla="*/ 21 h 29"/>
                  <a:gd name="T22" fmla="*/ 262 w 341"/>
                  <a:gd name="T23" fmla="*/ 21 h 29"/>
                  <a:gd name="T24" fmla="*/ 262 w 341"/>
                  <a:gd name="T25" fmla="*/ 19 h 29"/>
                  <a:gd name="T26" fmla="*/ 260 w 341"/>
                  <a:gd name="T27" fmla="*/ 19 h 29"/>
                  <a:gd name="T28" fmla="*/ 260 w 341"/>
                  <a:gd name="T29" fmla="*/ 18 h 29"/>
                  <a:gd name="T30" fmla="*/ 245 w 341"/>
                  <a:gd name="T31" fmla="*/ 18 h 29"/>
                  <a:gd name="T32" fmla="*/ 245 w 341"/>
                  <a:gd name="T33" fmla="*/ 17 h 29"/>
                  <a:gd name="T34" fmla="*/ 238 w 341"/>
                  <a:gd name="T35" fmla="*/ 17 h 29"/>
                  <a:gd name="T36" fmla="*/ 238 w 341"/>
                  <a:gd name="T37" fmla="*/ 16 h 29"/>
                  <a:gd name="T38" fmla="*/ 224 w 341"/>
                  <a:gd name="T39" fmla="*/ 16 h 29"/>
                  <a:gd name="T40" fmla="*/ 224 w 341"/>
                  <a:gd name="T41" fmla="*/ 15 h 29"/>
                  <a:gd name="T42" fmla="*/ 212 w 341"/>
                  <a:gd name="T43" fmla="*/ 15 h 29"/>
                  <a:gd name="T44" fmla="*/ 209 w 341"/>
                  <a:gd name="T45" fmla="*/ 15 h 29"/>
                  <a:gd name="T46" fmla="*/ 209 w 341"/>
                  <a:gd name="T47" fmla="*/ 14 h 29"/>
                  <a:gd name="T48" fmla="*/ 199 w 341"/>
                  <a:gd name="T49" fmla="*/ 14 h 29"/>
                  <a:gd name="T50" fmla="*/ 199 w 341"/>
                  <a:gd name="T51" fmla="*/ 12 h 29"/>
                  <a:gd name="T52" fmla="*/ 192 w 341"/>
                  <a:gd name="T53" fmla="*/ 12 h 29"/>
                  <a:gd name="T54" fmla="*/ 182 w 341"/>
                  <a:gd name="T55" fmla="*/ 12 h 29"/>
                  <a:gd name="T56" fmla="*/ 182 w 341"/>
                  <a:gd name="T57" fmla="*/ 11 h 29"/>
                  <a:gd name="T58" fmla="*/ 171 w 341"/>
                  <a:gd name="T59" fmla="*/ 11 h 29"/>
                  <a:gd name="T60" fmla="*/ 171 w 341"/>
                  <a:gd name="T61" fmla="*/ 10 h 29"/>
                  <a:gd name="T62" fmla="*/ 159 w 341"/>
                  <a:gd name="T63" fmla="*/ 10 h 29"/>
                  <a:gd name="T64" fmla="*/ 159 w 341"/>
                  <a:gd name="T65" fmla="*/ 9 h 29"/>
                  <a:gd name="T66" fmla="*/ 152 w 341"/>
                  <a:gd name="T67" fmla="*/ 9 h 29"/>
                  <a:gd name="T68" fmla="*/ 152 w 341"/>
                  <a:gd name="T69" fmla="*/ 8 h 29"/>
                  <a:gd name="T70" fmla="*/ 149 w 341"/>
                  <a:gd name="T71" fmla="*/ 8 h 29"/>
                  <a:gd name="T72" fmla="*/ 149 w 341"/>
                  <a:gd name="T73" fmla="*/ 7 h 29"/>
                  <a:gd name="T74" fmla="*/ 146 w 341"/>
                  <a:gd name="T75" fmla="*/ 7 h 29"/>
                  <a:gd name="T76" fmla="*/ 146 w 341"/>
                  <a:gd name="T77" fmla="*/ 6 h 29"/>
                  <a:gd name="T78" fmla="*/ 130 w 341"/>
                  <a:gd name="T79" fmla="*/ 6 h 29"/>
                  <a:gd name="T80" fmla="*/ 130 w 341"/>
                  <a:gd name="T81" fmla="*/ 5 h 29"/>
                  <a:gd name="T82" fmla="*/ 119 w 341"/>
                  <a:gd name="T83" fmla="*/ 5 h 29"/>
                  <a:gd name="T84" fmla="*/ 119 w 341"/>
                  <a:gd name="T85" fmla="*/ 4 h 29"/>
                  <a:gd name="T86" fmla="*/ 110 w 341"/>
                  <a:gd name="T87" fmla="*/ 4 h 29"/>
                  <a:gd name="T88" fmla="*/ 102 w 341"/>
                  <a:gd name="T89" fmla="*/ 4 h 29"/>
                  <a:gd name="T90" fmla="*/ 102 w 341"/>
                  <a:gd name="T91" fmla="*/ 3 h 29"/>
                  <a:gd name="T92" fmla="*/ 92 w 341"/>
                  <a:gd name="T93" fmla="*/ 3 h 29"/>
                  <a:gd name="T94" fmla="*/ 92 w 341"/>
                  <a:gd name="T95" fmla="*/ 2 h 29"/>
                  <a:gd name="T96" fmla="*/ 71 w 341"/>
                  <a:gd name="T97" fmla="*/ 2 h 29"/>
                  <a:gd name="T98" fmla="*/ 71 w 341"/>
                  <a:gd name="T99" fmla="*/ 1 h 29"/>
                  <a:gd name="T100" fmla="*/ 46 w 341"/>
                  <a:gd name="T101" fmla="*/ 1 h 29"/>
                  <a:gd name="T102" fmla="*/ 46 w 341"/>
                  <a:gd name="T103" fmla="*/ 0 h 29"/>
                  <a:gd name="T104" fmla="*/ 0 w 341"/>
                  <a:gd name="T10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1" h="29">
                    <a:moveTo>
                      <a:pt x="341" y="29"/>
                    </a:moveTo>
                    <a:lnTo>
                      <a:pt x="339" y="29"/>
                    </a:lnTo>
                    <a:lnTo>
                      <a:pt x="339" y="26"/>
                    </a:lnTo>
                    <a:lnTo>
                      <a:pt x="335" y="26"/>
                    </a:lnTo>
                    <a:lnTo>
                      <a:pt x="335" y="25"/>
                    </a:lnTo>
                    <a:lnTo>
                      <a:pt x="327" y="25"/>
                    </a:lnTo>
                    <a:lnTo>
                      <a:pt x="327" y="24"/>
                    </a:lnTo>
                    <a:lnTo>
                      <a:pt x="317" y="24"/>
                    </a:lnTo>
                    <a:lnTo>
                      <a:pt x="317" y="22"/>
                    </a:lnTo>
                    <a:lnTo>
                      <a:pt x="277" y="22"/>
                    </a:lnTo>
                    <a:lnTo>
                      <a:pt x="277" y="21"/>
                    </a:lnTo>
                    <a:lnTo>
                      <a:pt x="262" y="21"/>
                    </a:lnTo>
                    <a:lnTo>
                      <a:pt x="262" y="19"/>
                    </a:lnTo>
                    <a:lnTo>
                      <a:pt x="260" y="19"/>
                    </a:lnTo>
                    <a:lnTo>
                      <a:pt x="260" y="18"/>
                    </a:lnTo>
                    <a:lnTo>
                      <a:pt x="245" y="18"/>
                    </a:lnTo>
                    <a:lnTo>
                      <a:pt x="245" y="17"/>
                    </a:lnTo>
                    <a:lnTo>
                      <a:pt x="238" y="17"/>
                    </a:lnTo>
                    <a:lnTo>
                      <a:pt x="238" y="16"/>
                    </a:lnTo>
                    <a:lnTo>
                      <a:pt x="224" y="16"/>
                    </a:lnTo>
                    <a:lnTo>
                      <a:pt x="224" y="15"/>
                    </a:lnTo>
                    <a:lnTo>
                      <a:pt x="212" y="15"/>
                    </a:lnTo>
                    <a:lnTo>
                      <a:pt x="209" y="15"/>
                    </a:lnTo>
                    <a:lnTo>
                      <a:pt x="209" y="14"/>
                    </a:lnTo>
                    <a:lnTo>
                      <a:pt x="199" y="14"/>
                    </a:lnTo>
                    <a:lnTo>
                      <a:pt x="199" y="12"/>
                    </a:lnTo>
                    <a:lnTo>
                      <a:pt x="192" y="12"/>
                    </a:lnTo>
                    <a:lnTo>
                      <a:pt x="182" y="12"/>
                    </a:lnTo>
                    <a:lnTo>
                      <a:pt x="182" y="11"/>
                    </a:lnTo>
                    <a:lnTo>
                      <a:pt x="171" y="11"/>
                    </a:lnTo>
                    <a:lnTo>
                      <a:pt x="171" y="10"/>
                    </a:lnTo>
                    <a:lnTo>
                      <a:pt x="159" y="10"/>
                    </a:lnTo>
                    <a:lnTo>
                      <a:pt x="159" y="9"/>
                    </a:lnTo>
                    <a:lnTo>
                      <a:pt x="152" y="9"/>
                    </a:lnTo>
                    <a:lnTo>
                      <a:pt x="152" y="8"/>
                    </a:lnTo>
                    <a:lnTo>
                      <a:pt x="149" y="8"/>
                    </a:lnTo>
                    <a:lnTo>
                      <a:pt x="149" y="7"/>
                    </a:lnTo>
                    <a:lnTo>
                      <a:pt x="146" y="7"/>
                    </a:lnTo>
                    <a:lnTo>
                      <a:pt x="146" y="6"/>
                    </a:lnTo>
                    <a:lnTo>
                      <a:pt x="130" y="6"/>
                    </a:lnTo>
                    <a:lnTo>
                      <a:pt x="130" y="5"/>
                    </a:lnTo>
                    <a:lnTo>
                      <a:pt x="119" y="5"/>
                    </a:lnTo>
                    <a:lnTo>
                      <a:pt x="119" y="4"/>
                    </a:lnTo>
                    <a:lnTo>
                      <a:pt x="110" y="4"/>
                    </a:lnTo>
                    <a:lnTo>
                      <a:pt x="102" y="4"/>
                    </a:lnTo>
                    <a:lnTo>
                      <a:pt x="102" y="3"/>
                    </a:lnTo>
                    <a:lnTo>
                      <a:pt x="92" y="3"/>
                    </a:lnTo>
                    <a:lnTo>
                      <a:pt x="92" y="2"/>
                    </a:lnTo>
                    <a:lnTo>
                      <a:pt x="71" y="2"/>
                    </a:lnTo>
                    <a:lnTo>
                      <a:pt x="71" y="1"/>
                    </a:lnTo>
                    <a:lnTo>
                      <a:pt x="46" y="1"/>
                    </a:lnTo>
                    <a:lnTo>
                      <a:pt x="4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53" name="Group 552"/>
            <p:cNvGrpSpPr/>
            <p:nvPr/>
          </p:nvGrpSpPr>
          <p:grpSpPr>
            <a:xfrm>
              <a:off x="1156977" y="1879909"/>
              <a:ext cx="4356000" cy="468000"/>
              <a:chOff x="2928938" y="3246438"/>
              <a:chExt cx="3286125" cy="361950"/>
            </a:xfrm>
          </p:grpSpPr>
          <p:sp>
            <p:nvSpPr>
              <p:cNvPr id="554" name="Line 152"/>
              <p:cNvSpPr>
                <a:spLocks noChangeShapeType="1"/>
              </p:cNvSpPr>
              <p:nvPr/>
            </p:nvSpPr>
            <p:spPr bwMode="auto">
              <a:xfrm>
                <a:off x="5129213"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53"/>
              <p:cNvSpPr>
                <a:spLocks noChangeShapeType="1"/>
              </p:cNvSpPr>
              <p:nvPr/>
            </p:nvSpPr>
            <p:spPr bwMode="auto">
              <a:xfrm>
                <a:off x="5138738"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54"/>
              <p:cNvSpPr>
                <a:spLocks noChangeShapeType="1"/>
              </p:cNvSpPr>
              <p:nvPr/>
            </p:nvSpPr>
            <p:spPr bwMode="auto">
              <a:xfrm>
                <a:off x="6196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55"/>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56"/>
              <p:cNvSpPr>
                <a:spLocks noChangeShapeType="1"/>
              </p:cNvSpPr>
              <p:nvPr/>
            </p:nvSpPr>
            <p:spPr bwMode="auto">
              <a:xfrm>
                <a:off x="491966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57"/>
              <p:cNvSpPr>
                <a:spLocks noChangeShapeType="1"/>
              </p:cNvSpPr>
              <p:nvPr/>
            </p:nvSpPr>
            <p:spPr bwMode="auto">
              <a:xfrm>
                <a:off x="493871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58"/>
              <p:cNvSpPr>
                <a:spLocks noChangeShapeType="1"/>
              </p:cNvSpPr>
              <p:nvPr/>
            </p:nvSpPr>
            <p:spPr bwMode="auto">
              <a:xfrm>
                <a:off x="5300663" y="3494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59"/>
              <p:cNvSpPr>
                <a:spLocks noChangeShapeType="1"/>
              </p:cNvSpPr>
              <p:nvPr/>
            </p:nvSpPr>
            <p:spPr bwMode="auto">
              <a:xfrm>
                <a:off x="560546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60"/>
              <p:cNvSpPr>
                <a:spLocks noChangeShapeType="1"/>
              </p:cNvSpPr>
              <p:nvPr/>
            </p:nvSpPr>
            <p:spPr bwMode="auto">
              <a:xfrm>
                <a:off x="562451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61"/>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62"/>
              <p:cNvSpPr>
                <a:spLocks noChangeShapeType="1"/>
              </p:cNvSpPr>
              <p:nvPr/>
            </p:nvSpPr>
            <p:spPr bwMode="auto">
              <a:xfrm>
                <a:off x="4576763"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63"/>
              <p:cNvSpPr>
                <a:spLocks noChangeShapeType="1"/>
              </p:cNvSpPr>
              <p:nvPr/>
            </p:nvSpPr>
            <p:spPr bwMode="auto">
              <a:xfrm>
                <a:off x="5100638" y="34655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64"/>
              <p:cNvSpPr>
                <a:spLocks noChangeShapeType="1"/>
              </p:cNvSpPr>
              <p:nvPr/>
            </p:nvSpPr>
            <p:spPr bwMode="auto">
              <a:xfrm>
                <a:off x="3824288" y="3294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65"/>
              <p:cNvSpPr>
                <a:spLocks noChangeShapeType="1"/>
              </p:cNvSpPr>
              <p:nvPr/>
            </p:nvSpPr>
            <p:spPr bwMode="auto">
              <a:xfrm>
                <a:off x="3976688" y="3303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66"/>
              <p:cNvSpPr>
                <a:spLocks noChangeShapeType="1"/>
              </p:cNvSpPr>
              <p:nvPr/>
            </p:nvSpPr>
            <p:spPr bwMode="auto">
              <a:xfrm>
                <a:off x="61293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67"/>
              <p:cNvSpPr>
                <a:spLocks noChangeShapeType="1"/>
              </p:cNvSpPr>
              <p:nvPr/>
            </p:nvSpPr>
            <p:spPr bwMode="auto">
              <a:xfrm>
                <a:off x="4795838" y="34083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68"/>
              <p:cNvSpPr>
                <a:spLocks noChangeShapeType="1"/>
              </p:cNvSpPr>
              <p:nvPr/>
            </p:nvSpPr>
            <p:spPr bwMode="auto">
              <a:xfrm>
                <a:off x="4262438" y="33416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69"/>
              <p:cNvSpPr>
                <a:spLocks noChangeShapeType="1"/>
              </p:cNvSpPr>
              <p:nvPr/>
            </p:nvSpPr>
            <p:spPr bwMode="auto">
              <a:xfrm>
                <a:off x="4624388"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70"/>
              <p:cNvSpPr>
                <a:spLocks noChangeShapeType="1"/>
              </p:cNvSpPr>
              <p:nvPr/>
            </p:nvSpPr>
            <p:spPr bwMode="auto">
              <a:xfrm>
                <a:off x="5548313"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71"/>
              <p:cNvSpPr>
                <a:spLocks noChangeShapeType="1"/>
              </p:cNvSpPr>
              <p:nvPr/>
            </p:nvSpPr>
            <p:spPr bwMode="auto">
              <a:xfrm>
                <a:off x="6119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72"/>
              <p:cNvSpPr>
                <a:spLocks noChangeShapeType="1"/>
              </p:cNvSpPr>
              <p:nvPr/>
            </p:nvSpPr>
            <p:spPr bwMode="auto">
              <a:xfrm>
                <a:off x="3195638"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73"/>
              <p:cNvSpPr>
                <a:spLocks noChangeShapeType="1"/>
              </p:cNvSpPr>
              <p:nvPr/>
            </p:nvSpPr>
            <p:spPr bwMode="auto">
              <a:xfrm>
                <a:off x="4719638" y="33988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74"/>
              <p:cNvSpPr>
                <a:spLocks noChangeShapeType="1"/>
              </p:cNvSpPr>
              <p:nvPr/>
            </p:nvSpPr>
            <p:spPr bwMode="auto">
              <a:xfrm>
                <a:off x="5033963" y="34655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75"/>
              <p:cNvSpPr>
                <a:spLocks noChangeShapeType="1"/>
              </p:cNvSpPr>
              <p:nvPr/>
            </p:nvSpPr>
            <p:spPr bwMode="auto">
              <a:xfrm>
                <a:off x="5519738"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76"/>
              <p:cNvSpPr>
                <a:spLocks noChangeShapeType="1"/>
              </p:cNvSpPr>
              <p:nvPr/>
            </p:nvSpPr>
            <p:spPr bwMode="auto">
              <a:xfrm>
                <a:off x="5738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77"/>
              <p:cNvSpPr>
                <a:spLocks noChangeShapeType="1"/>
              </p:cNvSpPr>
              <p:nvPr/>
            </p:nvSpPr>
            <p:spPr bwMode="auto">
              <a:xfrm>
                <a:off x="5757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78"/>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79"/>
              <p:cNvSpPr>
                <a:spLocks noChangeShapeType="1"/>
              </p:cNvSpPr>
              <p:nvPr/>
            </p:nvSpPr>
            <p:spPr bwMode="auto">
              <a:xfrm>
                <a:off x="57769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80"/>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81"/>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82"/>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83"/>
              <p:cNvSpPr>
                <a:spLocks noChangeShapeType="1"/>
              </p:cNvSpPr>
              <p:nvPr/>
            </p:nvSpPr>
            <p:spPr bwMode="auto">
              <a:xfrm>
                <a:off x="5824538" y="3560763"/>
                <a:ext cx="0" cy="47625"/>
              </a:xfrm>
              <a:prstGeom prst="line">
                <a:avLst/>
              </a:pr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84"/>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85"/>
              <p:cNvSpPr>
                <a:spLocks noChangeShapeType="1"/>
              </p:cNvSpPr>
              <p:nvPr/>
            </p:nvSpPr>
            <p:spPr bwMode="auto">
              <a:xfrm>
                <a:off x="58531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86"/>
              <p:cNvSpPr>
                <a:spLocks noChangeShapeType="1"/>
              </p:cNvSpPr>
              <p:nvPr/>
            </p:nvSpPr>
            <p:spPr bwMode="auto">
              <a:xfrm>
                <a:off x="58626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87"/>
              <p:cNvSpPr>
                <a:spLocks noChangeShapeType="1"/>
              </p:cNvSpPr>
              <p:nvPr/>
            </p:nvSpPr>
            <p:spPr bwMode="auto">
              <a:xfrm>
                <a:off x="58721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88"/>
              <p:cNvSpPr>
                <a:spLocks noChangeShapeType="1"/>
              </p:cNvSpPr>
              <p:nvPr/>
            </p:nvSpPr>
            <p:spPr bwMode="auto">
              <a:xfrm>
                <a:off x="58816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189"/>
              <p:cNvSpPr>
                <a:spLocks noChangeShapeType="1"/>
              </p:cNvSpPr>
              <p:nvPr/>
            </p:nvSpPr>
            <p:spPr bwMode="auto">
              <a:xfrm>
                <a:off x="58912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190"/>
              <p:cNvSpPr>
                <a:spLocks noChangeShapeType="1"/>
              </p:cNvSpPr>
              <p:nvPr/>
            </p:nvSpPr>
            <p:spPr bwMode="auto">
              <a:xfrm>
                <a:off x="59102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191"/>
              <p:cNvSpPr>
                <a:spLocks noChangeShapeType="1"/>
              </p:cNvSpPr>
              <p:nvPr/>
            </p:nvSpPr>
            <p:spPr bwMode="auto">
              <a:xfrm>
                <a:off x="59197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192"/>
              <p:cNvSpPr>
                <a:spLocks noChangeShapeType="1"/>
              </p:cNvSpPr>
              <p:nvPr/>
            </p:nvSpPr>
            <p:spPr bwMode="auto">
              <a:xfrm>
                <a:off x="59293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193"/>
              <p:cNvSpPr>
                <a:spLocks noChangeShapeType="1"/>
              </p:cNvSpPr>
              <p:nvPr/>
            </p:nvSpPr>
            <p:spPr bwMode="auto">
              <a:xfrm>
                <a:off x="59388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194"/>
              <p:cNvSpPr>
                <a:spLocks noChangeShapeType="1"/>
              </p:cNvSpPr>
              <p:nvPr/>
            </p:nvSpPr>
            <p:spPr bwMode="auto">
              <a:xfrm>
                <a:off x="59483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195"/>
              <p:cNvSpPr>
                <a:spLocks noChangeShapeType="1"/>
              </p:cNvSpPr>
              <p:nvPr/>
            </p:nvSpPr>
            <p:spPr bwMode="auto">
              <a:xfrm>
                <a:off x="59674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196"/>
              <p:cNvSpPr>
                <a:spLocks noChangeShapeType="1"/>
              </p:cNvSpPr>
              <p:nvPr/>
            </p:nvSpPr>
            <p:spPr bwMode="auto">
              <a:xfrm>
                <a:off x="59769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197"/>
              <p:cNvSpPr>
                <a:spLocks noChangeShapeType="1"/>
              </p:cNvSpPr>
              <p:nvPr/>
            </p:nvSpPr>
            <p:spPr bwMode="auto">
              <a:xfrm>
                <a:off x="59864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198"/>
              <p:cNvSpPr>
                <a:spLocks noChangeShapeType="1"/>
              </p:cNvSpPr>
              <p:nvPr/>
            </p:nvSpPr>
            <p:spPr bwMode="auto">
              <a:xfrm>
                <a:off x="59959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199"/>
              <p:cNvSpPr>
                <a:spLocks noChangeShapeType="1"/>
              </p:cNvSpPr>
              <p:nvPr/>
            </p:nvSpPr>
            <p:spPr bwMode="auto">
              <a:xfrm>
                <a:off x="60150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200"/>
              <p:cNvSpPr>
                <a:spLocks noChangeShapeType="1"/>
              </p:cNvSpPr>
              <p:nvPr/>
            </p:nvSpPr>
            <p:spPr bwMode="auto">
              <a:xfrm>
                <a:off x="6138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201"/>
              <p:cNvSpPr>
                <a:spLocks noChangeShapeType="1"/>
              </p:cNvSpPr>
              <p:nvPr/>
            </p:nvSpPr>
            <p:spPr bwMode="auto">
              <a:xfrm>
                <a:off x="6148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202"/>
              <p:cNvSpPr>
                <a:spLocks noChangeShapeType="1"/>
              </p:cNvSpPr>
              <p:nvPr/>
            </p:nvSpPr>
            <p:spPr bwMode="auto">
              <a:xfrm>
                <a:off x="6167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203"/>
              <p:cNvSpPr>
                <a:spLocks noChangeShapeType="1"/>
              </p:cNvSpPr>
              <p:nvPr/>
            </p:nvSpPr>
            <p:spPr bwMode="auto">
              <a:xfrm>
                <a:off x="6176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204"/>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205"/>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206"/>
              <p:cNvSpPr>
                <a:spLocks noChangeShapeType="1"/>
              </p:cNvSpPr>
              <p:nvPr/>
            </p:nvSpPr>
            <p:spPr bwMode="auto">
              <a:xfrm>
                <a:off x="5795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207"/>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208"/>
              <p:cNvSpPr>
                <a:spLocks noChangeShapeType="1"/>
              </p:cNvSpPr>
              <p:nvPr/>
            </p:nvSpPr>
            <p:spPr bwMode="auto">
              <a:xfrm>
                <a:off x="60245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209"/>
              <p:cNvSpPr>
                <a:spLocks noChangeShapeType="1"/>
              </p:cNvSpPr>
              <p:nvPr/>
            </p:nvSpPr>
            <p:spPr bwMode="auto">
              <a:xfrm>
                <a:off x="60531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210"/>
              <p:cNvSpPr>
                <a:spLocks noChangeShapeType="1"/>
              </p:cNvSpPr>
              <p:nvPr/>
            </p:nvSpPr>
            <p:spPr bwMode="auto">
              <a:xfrm>
                <a:off x="60721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211"/>
              <p:cNvSpPr>
                <a:spLocks noChangeShapeType="1"/>
              </p:cNvSpPr>
              <p:nvPr/>
            </p:nvSpPr>
            <p:spPr bwMode="auto">
              <a:xfrm>
                <a:off x="61007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212"/>
              <p:cNvSpPr>
                <a:spLocks noChangeShapeType="1"/>
              </p:cNvSpPr>
              <p:nvPr/>
            </p:nvSpPr>
            <p:spPr bwMode="auto">
              <a:xfrm>
                <a:off x="56530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213"/>
              <p:cNvSpPr>
                <a:spLocks noChangeShapeType="1"/>
              </p:cNvSpPr>
              <p:nvPr/>
            </p:nvSpPr>
            <p:spPr bwMode="auto">
              <a:xfrm>
                <a:off x="567213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214"/>
              <p:cNvSpPr>
                <a:spLocks noChangeShapeType="1"/>
              </p:cNvSpPr>
              <p:nvPr/>
            </p:nvSpPr>
            <p:spPr bwMode="auto">
              <a:xfrm>
                <a:off x="5681663"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215"/>
              <p:cNvSpPr>
                <a:spLocks noChangeShapeType="1"/>
              </p:cNvSpPr>
              <p:nvPr/>
            </p:nvSpPr>
            <p:spPr bwMode="auto">
              <a:xfrm>
                <a:off x="56911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216"/>
              <p:cNvSpPr>
                <a:spLocks noChangeShapeType="1"/>
              </p:cNvSpPr>
              <p:nvPr/>
            </p:nvSpPr>
            <p:spPr bwMode="auto">
              <a:xfrm>
                <a:off x="564356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217"/>
              <p:cNvSpPr>
                <a:spLocks noChangeShapeType="1"/>
              </p:cNvSpPr>
              <p:nvPr/>
            </p:nvSpPr>
            <p:spPr bwMode="auto">
              <a:xfrm>
                <a:off x="565308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218"/>
              <p:cNvSpPr>
                <a:spLocks noChangeShapeType="1"/>
              </p:cNvSpPr>
              <p:nvPr/>
            </p:nvSpPr>
            <p:spPr bwMode="auto">
              <a:xfrm>
                <a:off x="566261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219"/>
              <p:cNvSpPr>
                <a:spLocks noChangeShapeType="1"/>
              </p:cNvSpPr>
              <p:nvPr/>
            </p:nvSpPr>
            <p:spPr bwMode="auto">
              <a:xfrm>
                <a:off x="567213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220"/>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221"/>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222"/>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223"/>
              <p:cNvSpPr>
                <a:spLocks noChangeShapeType="1"/>
              </p:cNvSpPr>
              <p:nvPr/>
            </p:nvSpPr>
            <p:spPr bwMode="auto">
              <a:xfrm>
                <a:off x="58435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224"/>
              <p:cNvSpPr>
                <a:spLocks noChangeShapeType="1"/>
              </p:cNvSpPr>
              <p:nvPr/>
            </p:nvSpPr>
            <p:spPr bwMode="auto">
              <a:xfrm>
                <a:off x="57102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225"/>
              <p:cNvSpPr>
                <a:spLocks noChangeShapeType="1"/>
              </p:cNvSpPr>
              <p:nvPr/>
            </p:nvSpPr>
            <p:spPr bwMode="auto">
              <a:xfrm>
                <a:off x="5719763"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226"/>
              <p:cNvSpPr>
                <a:spLocks noChangeShapeType="1"/>
              </p:cNvSpPr>
              <p:nvPr/>
            </p:nvSpPr>
            <p:spPr bwMode="auto">
              <a:xfrm>
                <a:off x="572928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227"/>
              <p:cNvSpPr>
                <a:spLocks noChangeShapeType="1"/>
              </p:cNvSpPr>
              <p:nvPr/>
            </p:nvSpPr>
            <p:spPr bwMode="auto">
              <a:xfrm>
                <a:off x="57483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228"/>
              <p:cNvSpPr>
                <a:spLocks noChangeShapeType="1"/>
              </p:cNvSpPr>
              <p:nvPr/>
            </p:nvSpPr>
            <p:spPr bwMode="auto">
              <a:xfrm>
                <a:off x="3662363" y="32654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229"/>
              <p:cNvSpPr>
                <a:spLocks noChangeShapeType="1"/>
              </p:cNvSpPr>
              <p:nvPr/>
            </p:nvSpPr>
            <p:spPr bwMode="auto">
              <a:xfrm>
                <a:off x="335756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230"/>
              <p:cNvSpPr>
                <a:spLocks noChangeShapeType="1"/>
              </p:cNvSpPr>
              <p:nvPr/>
            </p:nvSpPr>
            <p:spPr bwMode="auto">
              <a:xfrm>
                <a:off x="310991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231"/>
              <p:cNvSpPr>
                <a:spLocks noChangeShapeType="1"/>
              </p:cNvSpPr>
              <p:nvPr/>
            </p:nvSpPr>
            <p:spPr bwMode="auto">
              <a:xfrm>
                <a:off x="3414713"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Freeform 232"/>
              <p:cNvSpPr>
                <a:spLocks/>
              </p:cNvSpPr>
              <p:nvPr/>
            </p:nvSpPr>
            <p:spPr bwMode="auto">
              <a:xfrm>
                <a:off x="2928938" y="3284538"/>
                <a:ext cx="3267075" cy="323850"/>
              </a:xfrm>
              <a:custGeom>
                <a:avLst/>
                <a:gdLst>
                  <a:gd name="T0" fmla="*/ 343 w 343"/>
                  <a:gd name="T1" fmla="*/ 32 h 34"/>
                  <a:gd name="T2" fmla="*/ 292 w 343"/>
                  <a:gd name="T3" fmla="*/ 32 h 34"/>
                  <a:gd name="T4" fmla="*/ 292 w 343"/>
                  <a:gd name="T5" fmla="*/ 31 h 34"/>
                  <a:gd name="T6" fmla="*/ 278 w 343"/>
                  <a:gd name="T7" fmla="*/ 31 h 34"/>
                  <a:gd name="T8" fmla="*/ 278 w 343"/>
                  <a:gd name="T9" fmla="*/ 30 h 34"/>
                  <a:gd name="T10" fmla="*/ 268 w 343"/>
                  <a:gd name="T11" fmla="*/ 30 h 34"/>
                  <a:gd name="T12" fmla="*/ 263 w 343"/>
                  <a:gd name="T13" fmla="*/ 30 h 34"/>
                  <a:gd name="T14" fmla="*/ 263 w 343"/>
                  <a:gd name="T15" fmla="*/ 29 h 34"/>
                  <a:gd name="T16" fmla="*/ 247 w 343"/>
                  <a:gd name="T17" fmla="*/ 29 h 34"/>
                  <a:gd name="T18" fmla="*/ 247 w 343"/>
                  <a:gd name="T19" fmla="*/ 26 h 34"/>
                  <a:gd name="T20" fmla="*/ 225 w 343"/>
                  <a:gd name="T21" fmla="*/ 26 h 34"/>
                  <a:gd name="T22" fmla="*/ 225 w 343"/>
                  <a:gd name="T23" fmla="*/ 24 h 34"/>
                  <a:gd name="T24" fmla="*/ 214 w 343"/>
                  <a:gd name="T25" fmla="*/ 24 h 34"/>
                  <a:gd name="T26" fmla="*/ 214 w 343"/>
                  <a:gd name="T27" fmla="*/ 23 h 34"/>
                  <a:gd name="T28" fmla="*/ 207 w 343"/>
                  <a:gd name="T29" fmla="*/ 23 h 34"/>
                  <a:gd name="T30" fmla="*/ 207 w 343"/>
                  <a:gd name="T31" fmla="*/ 21 h 34"/>
                  <a:gd name="T32" fmla="*/ 203 w 343"/>
                  <a:gd name="T33" fmla="*/ 21 h 34"/>
                  <a:gd name="T34" fmla="*/ 203 w 343"/>
                  <a:gd name="T35" fmla="*/ 20 h 34"/>
                  <a:gd name="T36" fmla="*/ 198 w 343"/>
                  <a:gd name="T37" fmla="*/ 20 h 34"/>
                  <a:gd name="T38" fmla="*/ 198 w 343"/>
                  <a:gd name="T39" fmla="*/ 18 h 34"/>
                  <a:gd name="T40" fmla="*/ 178 w 343"/>
                  <a:gd name="T41" fmla="*/ 18 h 34"/>
                  <a:gd name="T42" fmla="*/ 178 w 343"/>
                  <a:gd name="T43" fmla="*/ 16 h 34"/>
                  <a:gd name="T44" fmla="*/ 166 w 343"/>
                  <a:gd name="T45" fmla="*/ 16 h 34"/>
                  <a:gd name="T46" fmla="*/ 166 w 343"/>
                  <a:gd name="T47" fmla="*/ 15 h 34"/>
                  <a:gd name="T48" fmla="*/ 153 w 343"/>
                  <a:gd name="T49" fmla="*/ 15 h 34"/>
                  <a:gd name="T50" fmla="*/ 153 w 343"/>
                  <a:gd name="T51" fmla="*/ 13 h 34"/>
                  <a:gd name="T52" fmla="*/ 148 w 343"/>
                  <a:gd name="T53" fmla="*/ 13 h 34"/>
                  <a:gd name="T54" fmla="*/ 148 w 343"/>
                  <a:gd name="T55" fmla="*/ 12 h 34"/>
                  <a:gd name="T56" fmla="*/ 136 w 343"/>
                  <a:gd name="T57" fmla="*/ 12 h 34"/>
                  <a:gd name="T58" fmla="*/ 136 w 343"/>
                  <a:gd name="T59" fmla="*/ 10 h 34"/>
                  <a:gd name="T60" fmla="*/ 125 w 343"/>
                  <a:gd name="T61" fmla="*/ 10 h 34"/>
                  <a:gd name="T62" fmla="*/ 125 w 343"/>
                  <a:gd name="T63" fmla="*/ 9 h 34"/>
                  <a:gd name="T64" fmla="*/ 112 w 343"/>
                  <a:gd name="T65" fmla="*/ 9 h 34"/>
                  <a:gd name="T66" fmla="*/ 112 w 343"/>
                  <a:gd name="T67" fmla="*/ 7 h 34"/>
                  <a:gd name="T68" fmla="*/ 93 w 343"/>
                  <a:gd name="T69" fmla="*/ 7 h 34"/>
                  <a:gd name="T70" fmla="*/ 93 w 343"/>
                  <a:gd name="T71" fmla="*/ 5 h 34"/>
                  <a:gd name="T72" fmla="*/ 79 w 343"/>
                  <a:gd name="T73" fmla="*/ 5 h 34"/>
                  <a:gd name="T74" fmla="*/ 79 w 343"/>
                  <a:gd name="T75" fmla="*/ 4 h 34"/>
                  <a:gd name="T76" fmla="*/ 66 w 343"/>
                  <a:gd name="T77" fmla="*/ 4 h 34"/>
                  <a:gd name="T78" fmla="*/ 66 w 343"/>
                  <a:gd name="T79" fmla="*/ 2 h 34"/>
                  <a:gd name="T80" fmla="*/ 59 w 343"/>
                  <a:gd name="T81" fmla="*/ 2 h 34"/>
                  <a:gd name="T82" fmla="*/ 59 w 343"/>
                  <a:gd name="T83" fmla="*/ 1 h 34"/>
                  <a:gd name="T84" fmla="*/ 10 w 343"/>
                  <a:gd name="T85" fmla="*/ 1 h 34"/>
                  <a:gd name="T86" fmla="*/ 10 w 343"/>
                  <a:gd name="T87" fmla="*/ 0 h 34"/>
                  <a:gd name="T88" fmla="*/ 0 w 343"/>
                  <a:gd name="T8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3" h="34">
                    <a:moveTo>
                      <a:pt x="343" y="32"/>
                    </a:moveTo>
                    <a:cubicBezTo>
                      <a:pt x="343" y="32"/>
                      <a:pt x="292" y="31"/>
                      <a:pt x="292" y="32"/>
                    </a:cubicBezTo>
                    <a:cubicBezTo>
                      <a:pt x="292" y="34"/>
                      <a:pt x="292" y="31"/>
                      <a:pt x="292" y="31"/>
                    </a:cubicBezTo>
                    <a:lnTo>
                      <a:pt x="278" y="31"/>
                    </a:lnTo>
                    <a:lnTo>
                      <a:pt x="278" y="30"/>
                    </a:lnTo>
                    <a:lnTo>
                      <a:pt x="268" y="30"/>
                    </a:lnTo>
                    <a:lnTo>
                      <a:pt x="263" y="30"/>
                    </a:lnTo>
                    <a:lnTo>
                      <a:pt x="263" y="29"/>
                    </a:lnTo>
                    <a:lnTo>
                      <a:pt x="247" y="29"/>
                    </a:lnTo>
                    <a:lnTo>
                      <a:pt x="247" y="26"/>
                    </a:lnTo>
                    <a:lnTo>
                      <a:pt x="225" y="26"/>
                    </a:lnTo>
                    <a:lnTo>
                      <a:pt x="225" y="24"/>
                    </a:lnTo>
                    <a:lnTo>
                      <a:pt x="214" y="24"/>
                    </a:lnTo>
                    <a:lnTo>
                      <a:pt x="214" y="23"/>
                    </a:lnTo>
                    <a:lnTo>
                      <a:pt x="207" y="23"/>
                    </a:lnTo>
                    <a:lnTo>
                      <a:pt x="207" y="21"/>
                    </a:lnTo>
                    <a:lnTo>
                      <a:pt x="203" y="21"/>
                    </a:lnTo>
                    <a:lnTo>
                      <a:pt x="203" y="20"/>
                    </a:lnTo>
                    <a:lnTo>
                      <a:pt x="198" y="20"/>
                    </a:lnTo>
                    <a:lnTo>
                      <a:pt x="198" y="18"/>
                    </a:lnTo>
                    <a:lnTo>
                      <a:pt x="178" y="18"/>
                    </a:lnTo>
                    <a:lnTo>
                      <a:pt x="178" y="16"/>
                    </a:lnTo>
                    <a:lnTo>
                      <a:pt x="166" y="16"/>
                    </a:lnTo>
                    <a:lnTo>
                      <a:pt x="166" y="15"/>
                    </a:lnTo>
                    <a:lnTo>
                      <a:pt x="153" y="15"/>
                    </a:lnTo>
                    <a:lnTo>
                      <a:pt x="153" y="13"/>
                    </a:lnTo>
                    <a:lnTo>
                      <a:pt x="148" y="13"/>
                    </a:lnTo>
                    <a:lnTo>
                      <a:pt x="148" y="12"/>
                    </a:lnTo>
                    <a:lnTo>
                      <a:pt x="136" y="12"/>
                    </a:lnTo>
                    <a:lnTo>
                      <a:pt x="136" y="10"/>
                    </a:lnTo>
                    <a:lnTo>
                      <a:pt x="125" y="10"/>
                    </a:lnTo>
                    <a:lnTo>
                      <a:pt x="125" y="9"/>
                    </a:lnTo>
                    <a:lnTo>
                      <a:pt x="112" y="9"/>
                    </a:lnTo>
                    <a:lnTo>
                      <a:pt x="112" y="7"/>
                    </a:lnTo>
                    <a:lnTo>
                      <a:pt x="93" y="7"/>
                    </a:lnTo>
                    <a:lnTo>
                      <a:pt x="93" y="5"/>
                    </a:lnTo>
                    <a:lnTo>
                      <a:pt x="79" y="5"/>
                    </a:lnTo>
                    <a:lnTo>
                      <a:pt x="79" y="4"/>
                    </a:lnTo>
                    <a:lnTo>
                      <a:pt x="66" y="4"/>
                    </a:lnTo>
                    <a:lnTo>
                      <a:pt x="66" y="2"/>
                    </a:lnTo>
                    <a:lnTo>
                      <a:pt x="59" y="2"/>
                    </a:lnTo>
                    <a:lnTo>
                      <a:pt x="59" y="1"/>
                    </a:lnTo>
                    <a:lnTo>
                      <a:pt x="10" y="1"/>
                    </a:lnTo>
                    <a:lnTo>
                      <a:pt x="10"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custDataLst>
      <p:tags r:id="rId1"/>
    </p:custDataLst>
    <p:extLst>
      <p:ext uri="{BB962C8B-B14F-4D97-AF65-F5344CB8AC3E}">
        <p14:creationId xmlns:p14="http://schemas.microsoft.com/office/powerpoint/2010/main" val="39624348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469PD: Phase </a:t>
            </a:r>
            <a:r>
              <a:rPr lang="en-GB" sz="1800" dirty="0"/>
              <a:t>III trial of 24 weeks vs. 48 weeks capecitabine adjuvant chemotherapy for patients with stage III colon cancer: Final results of </a:t>
            </a:r>
            <a:r>
              <a:rPr lang="en-GB" sz="1800" dirty="0" smtClean="0"/>
              <a:t>JFMC37-0801 – Yamaguchi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Key results (continued</a:t>
            </a:r>
            <a:r>
              <a:rPr lang="en-GB" b="1" dirty="0" smtClean="0"/>
              <a:t>)</a:t>
            </a:r>
          </a:p>
          <a:p>
            <a:pPr marL="0" indent="0">
              <a:buNone/>
            </a:pPr>
            <a:r>
              <a:rPr lang="en-GB" dirty="0" smtClean="0"/>
              <a:t>Completion rate of protocol treatment </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dirty="0" smtClean="0"/>
          </a:p>
          <a:p>
            <a:pPr marL="0" indent="0">
              <a:buNone/>
            </a:pPr>
            <a:r>
              <a:rPr lang="en-GB" dirty="0" smtClean="0"/>
              <a:t>Dose reduction and delay/interruption rates</a:t>
            </a:r>
            <a:endParaRPr lang="en-GB" dirty="0"/>
          </a:p>
          <a:p>
            <a:pPr marL="0" indent="0">
              <a:buNone/>
            </a:pPr>
            <a:endParaRPr lang="en-GB" b="1" dirty="0" smtClean="0"/>
          </a:p>
          <a:p>
            <a:pPr marL="0" indent="0">
              <a:buNone/>
            </a:pPr>
            <a:endParaRPr lang="en-GB" b="1"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Yamaguchi S et al. Ann </a:t>
            </a:r>
            <a:r>
              <a:rPr lang="en-GB" dirty="0" err="1"/>
              <a:t>Oncol</a:t>
            </a:r>
            <a:r>
              <a:rPr lang="en-GB" dirty="0"/>
              <a:t> 2016; 27 (</a:t>
            </a:r>
            <a:r>
              <a:rPr lang="en-GB" dirty="0" err="1"/>
              <a:t>suppl</a:t>
            </a:r>
            <a:r>
              <a:rPr lang="en-GB" dirty="0"/>
              <a:t> 6): </a:t>
            </a:r>
            <a:r>
              <a:rPr lang="en-GB" dirty="0" err="1"/>
              <a:t>abstr</a:t>
            </a:r>
            <a:r>
              <a:rPr lang="en-GB" dirty="0"/>
              <a:t> 469PD</a:t>
            </a:r>
          </a:p>
        </p:txBody>
      </p:sp>
      <p:graphicFrame>
        <p:nvGraphicFramePr>
          <p:cNvPr id="8" name="Group 88"/>
          <p:cNvGraphicFramePr>
            <a:graphicFrameLocks noGrp="1"/>
          </p:cNvGraphicFramePr>
          <p:nvPr>
            <p:extLst>
              <p:ext uri="{D42A27DB-BD31-4B8C-83A1-F6EECF244321}">
                <p14:modId xmlns:p14="http://schemas.microsoft.com/office/powerpoint/2010/main" val="3714065391"/>
              </p:ext>
            </p:extLst>
          </p:nvPr>
        </p:nvGraphicFramePr>
        <p:xfrm>
          <a:off x="2057400" y="2029968"/>
          <a:ext cx="5029200" cy="1475232"/>
        </p:xfrm>
        <a:graphic>
          <a:graphicData uri="http://schemas.openxmlformats.org/drawingml/2006/table">
            <a:tbl>
              <a:tblPr firstRow="1" bandRow="1">
                <a:tableStyleId>{69012ECD-51FC-41F1-AA8D-1B2483CD663E}</a:tableStyleId>
              </a:tblPr>
              <a:tblGrid>
                <a:gridCol w="1981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All treated patients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12M 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(n=636),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6M 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(n=642),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en-GB" sz="1400" b="0" i="0" u="none" strike="noStrike" kern="1200" baseline="0" dirty="0" smtClean="0">
                          <a:solidFill>
                            <a:schemeClr val="tx1"/>
                          </a:solidFill>
                          <a:latin typeface="+mn-lt"/>
                          <a:ea typeface="+mn-ea"/>
                          <a:cs typeface="+mn-cs"/>
                        </a:rPr>
                        <a:t>Complete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293 (46.1)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r>
                        <a:rPr lang="en-GB" sz="1400" b="0" i="0" u="none" strike="noStrike" kern="1200" baseline="0" dirty="0" smtClean="0">
                          <a:solidFill>
                            <a:schemeClr val="tx1"/>
                          </a:solidFill>
                          <a:latin typeface="+mn-lt"/>
                          <a:ea typeface="+mn-ea"/>
                          <a:cs typeface="+mn-cs"/>
                        </a:rPr>
                        <a:t>Incomplete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343 (53.9)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183 (28.5)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4800">
                <a:tc>
                  <a:txBody>
                    <a:bodyPr/>
                    <a:lstStyle/>
                    <a:p>
                      <a:r>
                        <a:rPr lang="en-GB" sz="1400" b="0" i="0" u="none" strike="noStrike" kern="1200" baseline="0" dirty="0" smtClean="0">
                          <a:solidFill>
                            <a:schemeClr val="tx1"/>
                          </a:solidFill>
                          <a:latin typeface="+mn-lt"/>
                          <a:ea typeface="+mn-ea"/>
                          <a:cs typeface="+mn-cs"/>
                        </a:rPr>
                        <a:t>8 courses completion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456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2070660864"/>
              </p:ext>
            </p:extLst>
          </p:nvPr>
        </p:nvGraphicFramePr>
        <p:xfrm>
          <a:off x="2057400" y="4392168"/>
          <a:ext cx="5029200" cy="1170432"/>
        </p:xfrm>
        <a:graphic>
          <a:graphicData uri="http://schemas.openxmlformats.org/drawingml/2006/table">
            <a:tbl>
              <a:tblPr firstRow="1" bandRow="1">
                <a:tableStyleId>{69012ECD-51FC-41F1-AA8D-1B2483CD663E}</a:tableStyleId>
              </a:tblPr>
              <a:tblGrid>
                <a:gridCol w="1981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All treated patients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12M 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(n=636),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6M 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(n=642),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en-GB" sz="1400" b="0" i="0" u="none" strike="noStrike" kern="1200" baseline="0" dirty="0" smtClean="0">
                          <a:solidFill>
                            <a:schemeClr val="tx1"/>
                          </a:solidFill>
                          <a:latin typeface="+mn-lt"/>
                          <a:ea typeface="+mn-ea"/>
                          <a:cs typeface="+mn-cs"/>
                        </a:rPr>
                        <a:t>Dose reduction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306 (48.1)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241 (37.5)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r>
                        <a:rPr lang="en-GB" sz="1400" b="0" i="0" u="none" strike="noStrike" kern="1200" baseline="0" dirty="0" smtClean="0">
                          <a:solidFill>
                            <a:schemeClr val="tx1"/>
                          </a:solidFill>
                          <a:latin typeface="+mn-lt"/>
                          <a:ea typeface="+mn-ea"/>
                          <a:cs typeface="+mn-cs"/>
                        </a:rPr>
                        <a:t>Delay/interruption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437 (68.7)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379 (59.0)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463496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469PD: Phase </a:t>
            </a:r>
            <a:r>
              <a:rPr lang="en-GB" sz="1800" dirty="0"/>
              <a:t>III trial of 24 weeks vs. 48 weeks capecitabine adjuvant chemotherapy for patients with stage III colon cancer: Final results of </a:t>
            </a:r>
            <a:r>
              <a:rPr lang="en-GB" sz="1800" dirty="0" smtClean="0"/>
              <a:t>JFMC37-0801 – Yamaguchi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endParaRPr lang="en-GB" dirty="0" smtClean="0"/>
          </a:p>
          <a:p>
            <a:r>
              <a:rPr lang="en-GB" dirty="0" smtClean="0"/>
              <a:t>Overall, grade 3–4 adverse events </a:t>
            </a:r>
            <a:r>
              <a:rPr lang="en-GB" dirty="0"/>
              <a:t>were comparable </a:t>
            </a:r>
            <a:r>
              <a:rPr lang="en-GB" dirty="0" smtClean="0"/>
              <a:t>in </a:t>
            </a:r>
            <a:r>
              <a:rPr lang="en-GB" dirty="0"/>
              <a:t>both groups </a:t>
            </a:r>
            <a:endParaRPr lang="en-GB" dirty="0" smtClean="0"/>
          </a:p>
          <a:p>
            <a:pPr lvl="1"/>
            <a:r>
              <a:rPr lang="en-GB" dirty="0" smtClean="0"/>
              <a:t>However, incidence of hand-foot disease syndrome was increased in the 12-month treatment group</a:t>
            </a:r>
          </a:p>
          <a:p>
            <a:pPr marL="0" indent="0">
              <a:buNone/>
            </a:pPr>
            <a:endParaRPr lang="en-GB" b="1" dirty="0"/>
          </a:p>
          <a:p>
            <a:pPr marL="0" indent="0">
              <a:buNone/>
            </a:pPr>
            <a:r>
              <a:rPr lang="en-GB" b="1" dirty="0" smtClean="0"/>
              <a:t>Conclusions</a:t>
            </a:r>
          </a:p>
          <a:p>
            <a:r>
              <a:rPr lang="en-GB" b="1" dirty="0" smtClean="0"/>
              <a:t>Compared with conventional therapy, the 48-week (12-month) treatment </a:t>
            </a:r>
            <a:r>
              <a:rPr lang="en-GB" b="1" dirty="0"/>
              <a:t>of capecitabine adjuvant chemotherapy </a:t>
            </a:r>
            <a:r>
              <a:rPr lang="en-GB" b="1" dirty="0" smtClean="0"/>
              <a:t>did not demonstrate DFS superiority in </a:t>
            </a:r>
            <a:r>
              <a:rPr lang="en-GB" b="1" dirty="0"/>
              <a:t>patients with stage III colon </a:t>
            </a:r>
            <a:r>
              <a:rPr lang="en-GB" b="1" dirty="0" smtClean="0"/>
              <a:t>cancer</a:t>
            </a:r>
          </a:p>
          <a:p>
            <a:r>
              <a:rPr lang="en-GB" b="1" dirty="0" smtClean="0"/>
              <a:t>However</a:t>
            </a:r>
            <a:r>
              <a:rPr lang="en-GB" b="1" dirty="0"/>
              <a:t>, p-values </a:t>
            </a:r>
            <a:r>
              <a:rPr lang="en-GB" b="1" dirty="0" smtClean="0"/>
              <a:t>associated with OS </a:t>
            </a:r>
            <a:r>
              <a:rPr lang="en-GB" b="1" dirty="0"/>
              <a:t>and RFS comparing </a:t>
            </a:r>
            <a:r>
              <a:rPr lang="en-GB" b="1" dirty="0" smtClean="0"/>
              <a:t>the 48-week (12-month) treatment </a:t>
            </a:r>
            <a:r>
              <a:rPr lang="en-GB" b="1" dirty="0"/>
              <a:t>with </a:t>
            </a:r>
            <a:r>
              <a:rPr lang="en-GB" b="1" dirty="0" smtClean="0"/>
              <a:t>conventional 24-week (6-month) treatment </a:t>
            </a:r>
            <a:r>
              <a:rPr lang="en-GB" b="1" dirty="0"/>
              <a:t>were </a:t>
            </a:r>
            <a:r>
              <a:rPr lang="en-GB" b="1" dirty="0" smtClean="0"/>
              <a:t>p&lt;0.025</a:t>
            </a:r>
          </a:p>
          <a:p>
            <a:r>
              <a:rPr lang="en-GB" b="1" dirty="0" smtClean="0"/>
              <a:t>With </a:t>
            </a:r>
            <a:r>
              <a:rPr lang="en-GB" b="1" dirty="0"/>
              <a:t>regard to the optimal duration of adjuvant chemotherapy for stage III colon cancer, further investigation </a:t>
            </a:r>
            <a:r>
              <a:rPr lang="en-GB" b="1" dirty="0" smtClean="0"/>
              <a:t>should be considered</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Yamaguchi S et al. Ann </a:t>
            </a:r>
            <a:r>
              <a:rPr lang="en-GB" dirty="0" err="1"/>
              <a:t>Oncol</a:t>
            </a:r>
            <a:r>
              <a:rPr lang="en-GB" dirty="0"/>
              <a:t> 2016; 27 (</a:t>
            </a:r>
            <a:r>
              <a:rPr lang="en-GB" dirty="0" err="1"/>
              <a:t>suppl</a:t>
            </a:r>
            <a:r>
              <a:rPr lang="en-GB" dirty="0"/>
              <a:t> 6): </a:t>
            </a:r>
            <a:r>
              <a:rPr lang="en-GB" dirty="0" err="1"/>
              <a:t>abstr</a:t>
            </a:r>
            <a:r>
              <a:rPr lang="en-GB" dirty="0"/>
              <a:t> 469PD</a:t>
            </a:r>
          </a:p>
        </p:txBody>
      </p:sp>
    </p:spTree>
    <p:custDataLst>
      <p:tags r:id="rId1"/>
    </p:custDataLst>
    <p:extLst>
      <p:ext uri="{BB962C8B-B14F-4D97-AF65-F5344CB8AC3E}">
        <p14:creationId xmlns:p14="http://schemas.microsoft.com/office/powerpoint/2010/main" val="977095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Perioperative </a:t>
            </a:r>
            <a:br>
              <a:rPr lang="en-GB" dirty="0" smtClean="0"/>
            </a:br>
            <a:r>
              <a:rPr lang="en-GB" dirty="0" err="1" smtClean="0"/>
              <a:t>RECtal</a:t>
            </a:r>
            <a:r>
              <a:rPr lang="en-GB" dirty="0" smtClean="0"/>
              <a:t> cancer</a:t>
            </a:r>
            <a:endParaRPr lang="en-GB" dirty="0"/>
          </a:p>
        </p:txBody>
      </p:sp>
    </p:spTree>
    <p:extLst>
      <p:ext uri="{BB962C8B-B14F-4D97-AF65-F5344CB8AC3E}">
        <p14:creationId xmlns:p14="http://schemas.microsoft.com/office/powerpoint/2010/main" val="38863677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82880"/>
            <a:ext cx="8238945" cy="807720"/>
          </a:xfrm>
        </p:spPr>
        <p:txBody>
          <a:bodyPr/>
          <a:lstStyle/>
          <a:p>
            <a:r>
              <a:rPr lang="en-GB" sz="1600" dirty="0" smtClean="0"/>
              <a:t>452O: Results </a:t>
            </a:r>
            <a:r>
              <a:rPr lang="en-GB" sz="1600" dirty="0"/>
              <a:t>of a prospective randomised control 6 </a:t>
            </a:r>
            <a:r>
              <a:rPr lang="en-GB" sz="1600" dirty="0" err="1"/>
              <a:t>vs</a:t>
            </a:r>
            <a:r>
              <a:rPr lang="en-GB" sz="1600" dirty="0"/>
              <a:t> 12 trial: Is greater tumour </a:t>
            </a:r>
            <a:r>
              <a:rPr lang="en-GB" sz="1600" dirty="0" err="1"/>
              <a:t>downstaging</a:t>
            </a:r>
            <a:r>
              <a:rPr lang="en-GB" sz="1600" dirty="0"/>
              <a:t> observed on post treatment MRI if surgery is delayed to 12-weeks versus 6-weeks after completion of neoadjuvant chemoradiotherapy</a:t>
            </a:r>
            <a:r>
              <a:rPr lang="en-GB" sz="1600" dirty="0" smtClean="0"/>
              <a:t>? – Evans et al</a:t>
            </a:r>
            <a:endParaRPr lang="en-GB" sz="1600"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Evans J et al. Ann </a:t>
            </a:r>
            <a:r>
              <a:rPr lang="en-GB" dirty="0" err="1"/>
              <a:t>Oncol</a:t>
            </a:r>
            <a:r>
              <a:rPr lang="en-GB" dirty="0"/>
              <a:t> 2016; 27 (</a:t>
            </a:r>
            <a:r>
              <a:rPr lang="en-GB" dirty="0" err="1"/>
              <a:t>suppl</a:t>
            </a:r>
            <a:r>
              <a:rPr lang="en-GB" dirty="0"/>
              <a:t> 6): </a:t>
            </a:r>
            <a:r>
              <a:rPr lang="en-GB" dirty="0" err="1"/>
              <a:t>abstr</a:t>
            </a:r>
            <a:r>
              <a:rPr lang="en-GB" dirty="0"/>
              <a:t> 452O</a:t>
            </a:r>
          </a:p>
        </p:txBody>
      </p:sp>
      <p:sp>
        <p:nvSpPr>
          <p:cNvPr id="3" name="Text Placeholder 2"/>
          <p:cNvSpPr>
            <a:spLocks noGrp="1"/>
          </p:cNvSpPr>
          <p:nvPr>
            <p:ph type="body" sz="quarter" idx="10"/>
          </p:nvPr>
        </p:nvSpPr>
        <p:spPr/>
        <p:txBody>
          <a:bodyPr/>
          <a:lstStyle/>
          <a:p>
            <a:r>
              <a:rPr lang="en-GB" dirty="0" smtClean="0"/>
              <a:t>*Defined </a:t>
            </a:r>
            <a:r>
              <a:rPr lang="en-GB" dirty="0"/>
              <a:t>as any reduction in </a:t>
            </a:r>
            <a:r>
              <a:rPr lang="en-GB" dirty="0" smtClean="0"/>
              <a:t>T-stage/sub-stage.</a:t>
            </a:r>
          </a:p>
          <a:p>
            <a:r>
              <a:rPr lang="en-GB" dirty="0" err="1" smtClean="0"/>
              <a:t>mrTRG</a:t>
            </a:r>
            <a:r>
              <a:rPr lang="en-GB" dirty="0"/>
              <a:t>,</a:t>
            </a:r>
            <a:r>
              <a:rPr lang="en-GB" dirty="0" smtClean="0"/>
              <a:t> MRI-assessed tumour </a:t>
            </a:r>
            <a:r>
              <a:rPr lang="en-GB" dirty="0"/>
              <a:t>regression </a:t>
            </a:r>
            <a:r>
              <a:rPr lang="en-GB" dirty="0" smtClean="0"/>
              <a:t>grade </a:t>
            </a:r>
            <a:endParaRPr lang="en-GB" dirty="0"/>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smtClean="0"/>
              <a:t>To investigate whether delay in surgery to 12 weeks vs. 6 weeks after CRT leads to greater rectal cancer </a:t>
            </a:r>
            <a:r>
              <a:rPr lang="en-GB" dirty="0" err="1" smtClean="0"/>
              <a:t>downstaging</a:t>
            </a:r>
            <a:r>
              <a:rPr lang="en-GB" dirty="0" smtClean="0"/>
              <a:t> </a:t>
            </a:r>
            <a:r>
              <a:rPr lang="en-GB" dirty="0"/>
              <a:t>and </a:t>
            </a:r>
            <a:r>
              <a:rPr lang="en-GB" dirty="0" smtClean="0"/>
              <a:t>regression</a:t>
            </a:r>
            <a:endParaRPr lang="en-GB" dirty="0"/>
          </a:p>
        </p:txBody>
      </p:sp>
      <p:sp>
        <p:nvSpPr>
          <p:cNvPr id="11" name="Oval 14"/>
          <p:cNvSpPr>
            <a:spLocks noChangeArrowheads="1"/>
          </p:cNvSpPr>
          <p:nvPr/>
        </p:nvSpPr>
        <p:spPr bwMode="auto">
          <a:xfrm>
            <a:off x="3836005" y="35115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2" name="AutoShape 15"/>
          <p:cNvCxnSpPr>
            <a:cxnSpLocks noChangeShapeType="1"/>
            <a:stCxn id="11" idx="0"/>
            <a:endCxn id="21" idx="1"/>
          </p:cNvCxnSpPr>
          <p:nvPr/>
        </p:nvCxnSpPr>
        <p:spPr bwMode="auto">
          <a:xfrm rot="5400000" flipH="1" flipV="1">
            <a:off x="4280337" y="2819266"/>
            <a:ext cx="539772" cy="844840"/>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23" idx="3"/>
            <a:endCxn id="11" idx="2"/>
          </p:cNvCxnSpPr>
          <p:nvPr/>
        </p:nvCxnSpPr>
        <p:spPr bwMode="auto">
          <a:xfrm flipV="1">
            <a:off x="3352800" y="3803672"/>
            <a:ext cx="483205" cy="1"/>
          </a:xfrm>
          <a:prstGeom prst="straightConnector1">
            <a:avLst/>
          </a:prstGeom>
          <a:noFill/>
          <a:ln w="57150">
            <a:solidFill>
              <a:schemeClr val="bg2">
                <a:lumMod val="60000"/>
                <a:lumOff val="40000"/>
              </a:schemeClr>
            </a:solidFill>
            <a:round/>
            <a:headEnd type="none" w="med" len="med"/>
            <a:tailEnd type="none" w="med" len="med"/>
          </a:ln>
        </p:spPr>
      </p:cxnSp>
      <p:sp>
        <p:nvSpPr>
          <p:cNvPr id="16" name="Rectangle 9"/>
          <p:cNvSpPr txBox="1">
            <a:spLocks noChangeArrowheads="1"/>
          </p:cNvSpPr>
          <p:nvPr/>
        </p:nvSpPr>
        <p:spPr bwMode="auto">
          <a:xfrm>
            <a:off x="365124" y="5211079"/>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dirty="0"/>
              <a:t>D</a:t>
            </a:r>
            <a:r>
              <a:rPr lang="en-GB" dirty="0" smtClean="0"/>
              <a:t>ifference </a:t>
            </a:r>
            <a:r>
              <a:rPr lang="en-GB" dirty="0"/>
              <a:t>in proportion of patients in each arm </a:t>
            </a:r>
            <a:r>
              <a:rPr lang="en-GB" dirty="0" err="1"/>
              <a:t>downstaged</a:t>
            </a:r>
            <a:r>
              <a:rPr lang="en-GB" dirty="0"/>
              <a:t> according to MRI </a:t>
            </a:r>
            <a:r>
              <a:rPr lang="en-GB" dirty="0" smtClean="0"/>
              <a:t>T-stage*</a:t>
            </a:r>
            <a:endParaRPr lang="en-GB" kern="0" dirty="0" smtClean="0"/>
          </a:p>
        </p:txBody>
      </p:sp>
      <p:cxnSp>
        <p:nvCxnSpPr>
          <p:cNvPr id="17" name="AutoShape 16"/>
          <p:cNvCxnSpPr>
            <a:cxnSpLocks noChangeShapeType="1"/>
            <a:stCxn id="11" idx="4"/>
            <a:endCxn id="22" idx="1"/>
          </p:cNvCxnSpPr>
          <p:nvPr/>
        </p:nvCxnSpPr>
        <p:spPr bwMode="auto">
          <a:xfrm rot="16200000" flipH="1">
            <a:off x="4312109" y="3911466"/>
            <a:ext cx="476228" cy="844840"/>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2" idx="3"/>
            <a:endCxn id="25" idx="1"/>
          </p:cNvCxnSpPr>
          <p:nvPr/>
        </p:nvCxnSpPr>
        <p:spPr bwMode="auto">
          <a:xfrm flipV="1">
            <a:off x="7543800" y="4571999"/>
            <a:ext cx="464698"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a:off x="7543800" y="2971800"/>
            <a:ext cx="464698"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008498" y="2721428"/>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21" name="AutoShape 8"/>
          <p:cNvSpPr>
            <a:spLocks noChangeArrowheads="1"/>
          </p:cNvSpPr>
          <p:nvPr/>
        </p:nvSpPr>
        <p:spPr bwMode="auto">
          <a:xfrm>
            <a:off x="4972643" y="2438400"/>
            <a:ext cx="2571157" cy="1066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Surgery 6 weeks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after CRT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(n=122)</a:t>
            </a:r>
            <a:endParaRPr lang="en-GB" altLang="zh-CN" dirty="0">
              <a:solidFill>
                <a:srgbClr val="FFFFFF"/>
              </a:solidFill>
              <a:ea typeface="SimSun" pitchFamily="2" charset="-122"/>
            </a:endParaRPr>
          </a:p>
        </p:txBody>
      </p:sp>
      <p:sp>
        <p:nvSpPr>
          <p:cNvPr id="22" name="AutoShape 12"/>
          <p:cNvSpPr>
            <a:spLocks noChangeArrowheads="1"/>
          </p:cNvSpPr>
          <p:nvPr/>
        </p:nvSpPr>
        <p:spPr bwMode="auto">
          <a:xfrm>
            <a:off x="4972643" y="4114800"/>
            <a:ext cx="2571157" cy="9143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dirty="0" smtClean="0">
                <a:solidFill>
                  <a:srgbClr val="4D4D4D"/>
                </a:solidFill>
              </a:rPr>
              <a:t>Surgery 12 weeks </a:t>
            </a:r>
          </a:p>
          <a:p>
            <a:pPr algn="ctr" defTabSz="892175" eaLnBrk="0" hangingPunct="0"/>
            <a:r>
              <a:rPr lang="en-GB" dirty="0" smtClean="0">
                <a:solidFill>
                  <a:srgbClr val="4D4D4D"/>
                </a:solidFill>
              </a:rPr>
              <a:t>after CRT </a:t>
            </a:r>
            <a:br>
              <a:rPr lang="en-GB" dirty="0" smtClean="0">
                <a:solidFill>
                  <a:srgbClr val="4D4D4D"/>
                </a:solidFill>
              </a:rPr>
            </a:br>
            <a:r>
              <a:rPr lang="en-GB" altLang="zh-CN" dirty="0" smtClean="0">
                <a:solidFill>
                  <a:srgbClr val="4D4D4D"/>
                </a:solidFill>
                <a:ea typeface="SimSun" pitchFamily="2" charset="-122"/>
              </a:rPr>
              <a:t>(n=115)</a:t>
            </a:r>
            <a:endParaRPr lang="en-GB" altLang="zh-CN" dirty="0">
              <a:solidFill>
                <a:srgbClr val="4D4D4D"/>
              </a:solidFill>
              <a:ea typeface="SimSun" pitchFamily="2" charset="-122"/>
            </a:endParaRPr>
          </a:p>
        </p:txBody>
      </p:sp>
      <p:sp>
        <p:nvSpPr>
          <p:cNvPr id="23" name="AutoShape 9"/>
          <p:cNvSpPr>
            <a:spLocks noChangeArrowheads="1"/>
          </p:cNvSpPr>
          <p:nvPr/>
        </p:nvSpPr>
        <p:spPr bwMode="auto">
          <a:xfrm>
            <a:off x="253218" y="3121691"/>
            <a:ext cx="3099582"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Locally advanced rectal cancer</a:t>
            </a:r>
            <a:endParaRPr lang="en-US" altLang="zh-CN" dirty="0" smtClean="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(n=237)</a:t>
            </a:r>
            <a:endParaRPr lang="en-GB" altLang="zh-CN" dirty="0">
              <a:solidFill>
                <a:srgbClr val="FFFFFF"/>
              </a:solidFill>
              <a:ea typeface="SimSun" pitchFamily="2" charset="-122"/>
            </a:endParaRPr>
          </a:p>
        </p:txBody>
      </p:sp>
      <p:sp>
        <p:nvSpPr>
          <p:cNvPr id="24" name="Content Placeholder 26"/>
          <p:cNvSpPr txBox="1">
            <a:spLocks/>
          </p:cNvSpPr>
          <p:nvPr/>
        </p:nvSpPr>
        <p:spPr>
          <a:xfrm>
            <a:off x="5725914" y="5211080"/>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err="1" smtClean="0"/>
              <a:t>pCR</a:t>
            </a:r>
            <a:r>
              <a:rPr lang="en-GB" kern="0" dirty="0" smtClean="0"/>
              <a:t> rate </a:t>
            </a:r>
          </a:p>
          <a:p>
            <a:pPr>
              <a:lnSpc>
                <a:spcPct val="90000"/>
              </a:lnSpc>
              <a:buClr>
                <a:srgbClr val="043882"/>
              </a:buClr>
            </a:pPr>
            <a:r>
              <a:rPr lang="en-GB" kern="0" dirty="0" err="1" smtClean="0"/>
              <a:t>mrTRG</a:t>
            </a:r>
            <a:r>
              <a:rPr lang="en-GB" kern="0" dirty="0" smtClean="0"/>
              <a:t> 1–2 rate </a:t>
            </a:r>
          </a:p>
        </p:txBody>
      </p:sp>
      <p:sp>
        <p:nvSpPr>
          <p:cNvPr id="25" name="AutoShape 12"/>
          <p:cNvSpPr>
            <a:spLocks noChangeArrowheads="1"/>
          </p:cNvSpPr>
          <p:nvPr/>
        </p:nvSpPr>
        <p:spPr bwMode="auto">
          <a:xfrm>
            <a:off x="8008498" y="4321627"/>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Tree>
    <p:custDataLst>
      <p:tags r:id="rId1"/>
    </p:custDataLst>
    <p:extLst>
      <p:ext uri="{BB962C8B-B14F-4D97-AF65-F5344CB8AC3E}">
        <p14:creationId xmlns:p14="http://schemas.microsoft.com/office/powerpoint/2010/main" val="7639364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452O: Results </a:t>
            </a:r>
            <a:r>
              <a:rPr lang="en-GB" sz="1600" dirty="0"/>
              <a:t>of a prospective randomised control 6 </a:t>
            </a:r>
            <a:r>
              <a:rPr lang="en-GB" sz="1600" dirty="0" err="1"/>
              <a:t>vs</a:t>
            </a:r>
            <a:r>
              <a:rPr lang="en-GB" sz="1600" dirty="0"/>
              <a:t> 12 trial: Is greater tumour </a:t>
            </a:r>
            <a:r>
              <a:rPr lang="en-GB" sz="1600" dirty="0" err="1"/>
              <a:t>downstaging</a:t>
            </a:r>
            <a:r>
              <a:rPr lang="en-GB" sz="1600" dirty="0"/>
              <a:t> observed on post treatment MRI if surgery is delayed to 12-weeks versus 6-weeks after completion of neoadjuvant chemoradiotherapy</a:t>
            </a:r>
            <a:r>
              <a:rPr lang="en-GB" sz="1600" dirty="0" smtClean="0"/>
              <a:t>? – Evans et al</a:t>
            </a:r>
            <a:endParaRPr lang="en-GB" sz="1600" dirty="0"/>
          </a:p>
        </p:txBody>
      </p:sp>
      <p:sp>
        <p:nvSpPr>
          <p:cNvPr id="5123" name="Rectangle 3"/>
          <p:cNvSpPr>
            <a:spLocks noGrp="1" noChangeArrowheads="1"/>
          </p:cNvSpPr>
          <p:nvPr>
            <p:ph type="body" idx="1"/>
          </p:nvPr>
        </p:nvSpPr>
        <p:spPr>
          <a:xfrm>
            <a:off x="365124" y="1254034"/>
            <a:ext cx="8413751" cy="4994365"/>
          </a:xfrm>
        </p:spPr>
        <p:txBody>
          <a:bodyPr/>
          <a:lstStyle/>
          <a:p>
            <a:pPr marL="0" indent="0">
              <a:buNone/>
            </a:pPr>
            <a:r>
              <a:rPr lang="en-GB" b="1" dirty="0" smtClean="0"/>
              <a:t>Key results</a:t>
            </a:r>
          </a:p>
          <a:p>
            <a:pPr marL="0" indent="0">
              <a:buNone/>
            </a:pPr>
            <a:endParaRPr lang="en-GB" dirty="0" smtClean="0"/>
          </a:p>
          <a:p>
            <a:pPr marL="0" indent="0">
              <a:buNone/>
            </a:pPr>
            <a:endParaRPr lang="en-GB" dirty="0" smtClean="0"/>
          </a:p>
          <a:p>
            <a:endParaRPr lang="en-GB" b="1" dirty="0" smtClean="0"/>
          </a:p>
          <a:p>
            <a:endParaRPr lang="en-GB" b="1" dirty="0"/>
          </a:p>
          <a:p>
            <a:endParaRPr lang="en-GB" b="1" dirty="0" smtClean="0"/>
          </a:p>
          <a:p>
            <a:endParaRPr lang="en-GB" b="1" dirty="0"/>
          </a:p>
          <a:p>
            <a:endParaRPr lang="en-GB" b="1" dirty="0" smtClean="0"/>
          </a:p>
          <a:p>
            <a:pPr marL="0" indent="0">
              <a:buNone/>
            </a:pPr>
            <a:r>
              <a:rPr lang="en-GB" b="1" dirty="0" smtClean="0"/>
              <a:t>Surgical morbidity</a:t>
            </a:r>
          </a:p>
          <a:p>
            <a:r>
              <a:rPr lang="en-GB" dirty="0" smtClean="0"/>
              <a:t>The following were assessed in this study</a:t>
            </a:r>
          </a:p>
          <a:p>
            <a:pPr lvl="1"/>
            <a:r>
              <a:rPr lang="en-GB" dirty="0" smtClean="0"/>
              <a:t>ASA grade </a:t>
            </a:r>
          </a:p>
          <a:p>
            <a:pPr lvl="1"/>
            <a:r>
              <a:rPr lang="en-GB" dirty="0" smtClean="0"/>
              <a:t>stoma formation/type of operation performed</a:t>
            </a:r>
          </a:p>
          <a:p>
            <a:pPr lvl="1"/>
            <a:r>
              <a:rPr lang="en-GB" dirty="0" smtClean="0"/>
              <a:t>operative difficulty </a:t>
            </a:r>
          </a:p>
          <a:p>
            <a:pPr lvl="1"/>
            <a:r>
              <a:rPr lang="en-GB" dirty="0" smtClean="0"/>
              <a:t>blood loss </a:t>
            </a:r>
          </a:p>
          <a:p>
            <a:pPr lvl="1"/>
            <a:r>
              <a:rPr lang="en-GB" dirty="0" smtClean="0"/>
              <a:t>length of hospital stay </a:t>
            </a:r>
            <a:endParaRPr lang="en-GB" dirty="0"/>
          </a:p>
          <a:p>
            <a:pPr lvl="1"/>
            <a:r>
              <a:rPr lang="en-GB" dirty="0" smtClean="0"/>
              <a:t>post-operative complications </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Evans J et al. Ann </a:t>
            </a:r>
            <a:r>
              <a:rPr lang="en-GB" dirty="0" err="1"/>
              <a:t>Oncol</a:t>
            </a:r>
            <a:r>
              <a:rPr lang="en-GB" dirty="0"/>
              <a:t> 2016; 27 (</a:t>
            </a:r>
            <a:r>
              <a:rPr lang="en-GB" dirty="0" err="1"/>
              <a:t>suppl</a:t>
            </a:r>
            <a:r>
              <a:rPr lang="en-GB" dirty="0"/>
              <a:t> 6): </a:t>
            </a:r>
            <a:r>
              <a:rPr lang="en-GB" dirty="0" err="1"/>
              <a:t>abstr</a:t>
            </a:r>
            <a:r>
              <a:rPr lang="en-GB" dirty="0"/>
              <a:t> 452O</a:t>
            </a:r>
          </a:p>
        </p:txBody>
      </p:sp>
      <p:graphicFrame>
        <p:nvGraphicFramePr>
          <p:cNvPr id="10" name="Group 88"/>
          <p:cNvGraphicFramePr>
            <a:graphicFrameLocks noGrp="1"/>
          </p:cNvGraphicFramePr>
          <p:nvPr>
            <p:extLst>
              <p:ext uri="{D42A27DB-BD31-4B8C-83A1-F6EECF244321}">
                <p14:modId xmlns:p14="http://schemas.microsoft.com/office/powerpoint/2010/main" val="1455250053"/>
              </p:ext>
            </p:extLst>
          </p:nvPr>
        </p:nvGraphicFramePr>
        <p:xfrm>
          <a:off x="769143" y="1716256"/>
          <a:ext cx="7605713" cy="1780032"/>
        </p:xfrm>
        <a:graphic>
          <a:graphicData uri="http://schemas.openxmlformats.org/drawingml/2006/table">
            <a:tbl>
              <a:tblPr firstRow="1" bandRow="1"/>
              <a:tblGrid>
                <a:gridCol w="2346851">
                  <a:extLst>
                    <a:ext uri="{9D8B030D-6E8A-4147-A177-3AD203B41FA5}">
                      <a16:colId xmlns:a16="http://schemas.microsoft.com/office/drawing/2014/main" xmlns="" val="20000"/>
                    </a:ext>
                  </a:extLst>
                </a:gridCol>
                <a:gridCol w="2134131">
                  <a:extLst>
                    <a:ext uri="{9D8B030D-6E8A-4147-A177-3AD203B41FA5}">
                      <a16:colId xmlns:a16="http://schemas.microsoft.com/office/drawing/2014/main" xmlns="" val="20002"/>
                    </a:ext>
                  </a:extLst>
                </a:gridCol>
                <a:gridCol w="2134131"/>
                <a:gridCol w="990600"/>
              </a:tblGrid>
              <a:tr h="0">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12-week arm</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(n=115)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6-week arm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(n=122)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err="1" smtClean="0">
                          <a:solidFill>
                            <a:schemeClr val="tx1"/>
                          </a:solidFill>
                          <a:latin typeface="+mn-lt"/>
                          <a:ea typeface="+mn-ea"/>
                          <a:cs typeface="+mn-cs"/>
                        </a:rPr>
                        <a:t>mrTRG</a:t>
                      </a:r>
                      <a:r>
                        <a:rPr lang="en-GB" sz="1400" b="0" i="0" u="none" strike="noStrike" kern="1200" baseline="0" dirty="0" smtClean="0">
                          <a:solidFill>
                            <a:schemeClr val="tx1"/>
                          </a:solidFill>
                          <a:latin typeface="+mn-lt"/>
                          <a:ea typeface="+mn-ea"/>
                          <a:cs typeface="+mn-cs"/>
                        </a:rPr>
                        <a:t> </a:t>
                      </a:r>
                      <a:r>
                        <a:rPr lang="en-GB" sz="1400" b="0" i="0" u="none" strike="noStrike" kern="1200" baseline="0" dirty="0" err="1" smtClean="0">
                          <a:solidFill>
                            <a:schemeClr val="tx1"/>
                          </a:solidFill>
                          <a:latin typeface="+mn-lt"/>
                          <a:ea typeface="+mn-ea"/>
                          <a:cs typeface="+mn-cs"/>
                        </a:rPr>
                        <a:t>downstaging</a:t>
                      </a:r>
                      <a:r>
                        <a:rPr lang="en-GB" sz="1400" b="0" i="0" u="none" strike="noStrike" kern="1200" baseline="0" dirty="0" smtClean="0">
                          <a:solidFill>
                            <a:schemeClr val="tx1"/>
                          </a:solidFill>
                          <a:latin typeface="+mn-lt"/>
                          <a:ea typeface="+mn-ea"/>
                          <a:cs typeface="+mn-cs"/>
                        </a:rPr>
                        <a:t>, n (%)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67 (58)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52 (43)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0.019</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err="1" smtClean="0">
                          <a:solidFill>
                            <a:schemeClr val="tx1"/>
                          </a:solidFill>
                          <a:latin typeface="+mn-lt"/>
                          <a:ea typeface="+mn-ea"/>
                          <a:cs typeface="+mn-cs"/>
                        </a:rPr>
                        <a:t>mrTRG</a:t>
                      </a:r>
                      <a:r>
                        <a:rPr lang="en-GB" sz="1400" b="0" i="0" u="none" strike="noStrike" kern="1200" baseline="0" dirty="0" smtClean="0">
                          <a:solidFill>
                            <a:schemeClr val="tx1"/>
                          </a:solidFill>
                          <a:latin typeface="+mn-lt"/>
                          <a:ea typeface="+mn-ea"/>
                          <a:cs typeface="+mn-cs"/>
                        </a:rPr>
                        <a:t>, </a:t>
                      </a:r>
                      <a:r>
                        <a:rPr lang="en-GB" sz="1400" b="0" i="0" u="none" strike="noStrike" kern="1200" baseline="0" dirty="0" smtClean="0">
                          <a:solidFill>
                            <a:schemeClr val="tx1"/>
                          </a:solidFill>
                          <a:latin typeface="Arial"/>
                          <a:ea typeface="+mn-ea"/>
                          <a:cs typeface="Arial"/>
                        </a:rPr>
                        <a:t>n (%)</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en-GB" sz="1400" dirty="0" smtClean="0">
                          <a:latin typeface="+mn-lt"/>
                        </a:rPr>
                        <a:t>21 (22)</a:t>
                      </a:r>
                      <a:endParaRPr lang="en-GB" sz="1400" dirty="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en-GB" sz="1400" dirty="0" smtClean="0">
                          <a:latin typeface="+mn-lt"/>
                        </a:rPr>
                        <a:t>7 (6)</a:t>
                      </a:r>
                      <a:endParaRPr lang="en-GB" sz="1400" dirty="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en-GB" sz="1400" dirty="0" smtClean="0">
                          <a:latin typeface="+mn-lt"/>
                        </a:rPr>
                        <a:t>&lt;0.05</a:t>
                      </a:r>
                      <a:endParaRPr lang="en-GB" sz="1400" dirty="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ypT0, </a:t>
                      </a:r>
                      <a:r>
                        <a:rPr lang="en-GB" sz="1400" b="0" i="0" u="none" strike="noStrike" kern="1200" baseline="0" dirty="0" smtClean="0">
                          <a:solidFill>
                            <a:schemeClr val="tx1"/>
                          </a:solidFill>
                          <a:latin typeface="Arial"/>
                          <a:ea typeface="+mn-ea"/>
                          <a:cs typeface="Arial"/>
                        </a:rPr>
                        <a:t>n</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23</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9</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&lt;0.05</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err="1" smtClean="0">
                          <a:solidFill>
                            <a:schemeClr val="tx1"/>
                          </a:solidFill>
                          <a:latin typeface="+mn-lt"/>
                          <a:ea typeface="+mn-ea"/>
                          <a:cs typeface="+mn-cs"/>
                        </a:rPr>
                        <a:t>pCR</a:t>
                      </a:r>
                      <a:r>
                        <a:rPr lang="en-GB" sz="1400" b="0" i="0" u="none" strike="noStrike" kern="1200" baseline="0" dirty="0" smtClean="0">
                          <a:solidFill>
                            <a:schemeClr val="tx1"/>
                          </a:solidFill>
                          <a:latin typeface="+mn-lt"/>
                          <a:ea typeface="+mn-ea"/>
                          <a:cs typeface="+mn-cs"/>
                        </a:rPr>
                        <a:t>,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&lt;0.05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r>
            </a:tbl>
          </a:graphicData>
        </a:graphic>
      </p:graphicFrame>
    </p:spTree>
    <p:custDataLst>
      <p:tags r:id="rId1"/>
    </p:custDataLst>
    <p:extLst>
      <p:ext uri="{BB962C8B-B14F-4D97-AF65-F5344CB8AC3E}">
        <p14:creationId xmlns:p14="http://schemas.microsoft.com/office/powerpoint/2010/main" val="19517153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452O: Results </a:t>
            </a:r>
            <a:r>
              <a:rPr lang="en-GB" sz="1600" dirty="0"/>
              <a:t>of a prospective randomised control 6 </a:t>
            </a:r>
            <a:r>
              <a:rPr lang="en-GB" sz="1600" dirty="0" err="1"/>
              <a:t>vs</a:t>
            </a:r>
            <a:r>
              <a:rPr lang="en-GB" sz="1600" dirty="0"/>
              <a:t> 12 trial: Is greater tumour </a:t>
            </a:r>
            <a:r>
              <a:rPr lang="en-GB" sz="1600" dirty="0" err="1"/>
              <a:t>downstaging</a:t>
            </a:r>
            <a:r>
              <a:rPr lang="en-GB" sz="1600" dirty="0"/>
              <a:t> observed on post treatment MRI if surgery is delayed to 12-weeks versus 6-weeks after completion of neoadjuvant chemoradiotherapy</a:t>
            </a:r>
            <a:r>
              <a:rPr lang="en-GB" sz="1600" dirty="0" smtClean="0"/>
              <a:t>? – Evans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b="1" dirty="0" smtClean="0"/>
              <a:t>Conclusions </a:t>
            </a:r>
          </a:p>
          <a:p>
            <a:r>
              <a:rPr lang="en-GB" b="1" dirty="0"/>
              <a:t>Surgery scheduled 12 weeks after CRT leads to a significant increase in </a:t>
            </a:r>
            <a:r>
              <a:rPr lang="en-GB" b="1" dirty="0" err="1"/>
              <a:t>mrT</a:t>
            </a:r>
            <a:r>
              <a:rPr lang="en-GB" b="1" dirty="0"/>
              <a:t> </a:t>
            </a:r>
            <a:r>
              <a:rPr lang="en-GB" b="1" dirty="0" err="1"/>
              <a:t>downstaging</a:t>
            </a:r>
            <a:r>
              <a:rPr lang="en-GB" b="1" dirty="0"/>
              <a:t>, </a:t>
            </a:r>
            <a:r>
              <a:rPr lang="en-GB" b="1" dirty="0" err="1"/>
              <a:t>pCR</a:t>
            </a:r>
            <a:r>
              <a:rPr lang="en-GB" b="1" dirty="0"/>
              <a:t> and improves </a:t>
            </a:r>
            <a:r>
              <a:rPr lang="en-GB" b="1" dirty="0" err="1"/>
              <a:t>mrTRG</a:t>
            </a:r>
            <a:endParaRPr lang="en-GB" b="1" dirty="0"/>
          </a:p>
          <a:p>
            <a:r>
              <a:rPr lang="en-GB" b="1" dirty="0"/>
              <a:t>Since </a:t>
            </a:r>
            <a:r>
              <a:rPr lang="en-GB" b="1" dirty="0" err="1"/>
              <a:t>mrTRG</a:t>
            </a:r>
            <a:r>
              <a:rPr lang="en-GB" b="1" dirty="0"/>
              <a:t> is a confirmed predictor of </a:t>
            </a:r>
            <a:r>
              <a:rPr lang="en-GB" b="1" dirty="0" smtClean="0"/>
              <a:t>DFS, performing </a:t>
            </a:r>
            <a:r>
              <a:rPr lang="en-GB" b="1" dirty="0"/>
              <a:t>surgery before maximal regression may not be clinically beneficial to patients </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Evans J et al. Ann </a:t>
            </a:r>
            <a:r>
              <a:rPr lang="en-GB" dirty="0" err="1"/>
              <a:t>Oncol</a:t>
            </a:r>
            <a:r>
              <a:rPr lang="en-GB" dirty="0"/>
              <a:t> 2016; 27 (</a:t>
            </a:r>
            <a:r>
              <a:rPr lang="en-GB" dirty="0" err="1"/>
              <a:t>suppl</a:t>
            </a:r>
            <a:r>
              <a:rPr lang="en-GB" dirty="0"/>
              <a:t> 6): </a:t>
            </a:r>
            <a:r>
              <a:rPr lang="en-GB" dirty="0" err="1"/>
              <a:t>abstr</a:t>
            </a:r>
            <a:r>
              <a:rPr lang="en-GB" dirty="0"/>
              <a:t> 452O</a:t>
            </a:r>
          </a:p>
        </p:txBody>
      </p:sp>
    </p:spTree>
    <p:custDataLst>
      <p:tags r:id="rId1"/>
    </p:custDataLst>
    <p:extLst>
      <p:ext uri="{BB962C8B-B14F-4D97-AF65-F5344CB8AC3E}">
        <p14:creationId xmlns:p14="http://schemas.microsoft.com/office/powerpoint/2010/main" val="337132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455O: Efficacy </a:t>
            </a:r>
            <a:r>
              <a:rPr lang="en-GB" sz="1800" dirty="0"/>
              <a:t>and circulating </a:t>
            </a:r>
            <a:r>
              <a:rPr lang="en-GB" sz="1800" dirty="0" err="1"/>
              <a:t>tumor</a:t>
            </a:r>
            <a:r>
              <a:rPr lang="en-GB" sz="1800" dirty="0"/>
              <a:t> DNA (</a:t>
            </a:r>
            <a:r>
              <a:rPr lang="en-GB" sz="1800" dirty="0" err="1"/>
              <a:t>ctDNA</a:t>
            </a:r>
            <a:r>
              <a:rPr lang="en-GB" sz="1800" dirty="0"/>
              <a:t>) analysis of the BRAF inhibitor dabrafenib (D), MEK inhibitor trametinib (T), and anti-EGFR antibody panitumumab (P) in patients (</a:t>
            </a:r>
            <a:r>
              <a:rPr lang="en-GB" sz="1800" dirty="0" err="1"/>
              <a:t>pts</a:t>
            </a:r>
            <a:r>
              <a:rPr lang="en-GB" sz="1800" dirty="0"/>
              <a:t>) with BRAF V600E–mutated (</a:t>
            </a:r>
            <a:r>
              <a:rPr lang="en-GB" sz="1800" dirty="0" err="1"/>
              <a:t>BRAFm</a:t>
            </a:r>
            <a:r>
              <a:rPr lang="en-GB" sz="1800" dirty="0"/>
              <a:t>) metastatic colorectal cancer (</a:t>
            </a:r>
            <a:r>
              <a:rPr lang="en-GB" sz="1800" dirty="0" err="1"/>
              <a:t>mCRC</a:t>
            </a:r>
            <a:r>
              <a:rPr lang="en-GB" sz="1800" dirty="0" smtClean="0"/>
              <a:t>) – Corcoran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b="1" dirty="0" err="1" smtClean="0"/>
              <a:t>ctDNA</a:t>
            </a:r>
            <a:r>
              <a:rPr lang="en-GB" b="1" dirty="0" smtClean="0"/>
              <a:t> tracking response: BRAF V600 mutant fraction burden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Corcoran RB et al. Ann </a:t>
            </a:r>
            <a:r>
              <a:rPr lang="en-NZ" dirty="0" err="1"/>
              <a:t>Oncol</a:t>
            </a:r>
            <a:r>
              <a:rPr lang="en-NZ" dirty="0"/>
              <a:t> 2016; 27 (</a:t>
            </a:r>
            <a:r>
              <a:rPr lang="en-NZ" dirty="0" err="1"/>
              <a:t>suppl</a:t>
            </a:r>
            <a:r>
              <a:rPr lang="en-NZ" dirty="0"/>
              <a:t> 6): </a:t>
            </a:r>
            <a:r>
              <a:rPr lang="en-NZ" dirty="0" err="1"/>
              <a:t>abstr</a:t>
            </a:r>
            <a:r>
              <a:rPr lang="en-NZ" dirty="0"/>
              <a:t> 455O</a:t>
            </a:r>
          </a:p>
        </p:txBody>
      </p:sp>
      <p:grpSp>
        <p:nvGrpSpPr>
          <p:cNvPr id="4" name="Group 3"/>
          <p:cNvGrpSpPr/>
          <p:nvPr/>
        </p:nvGrpSpPr>
        <p:grpSpPr>
          <a:xfrm>
            <a:off x="4536103" y="4305837"/>
            <a:ext cx="4214137" cy="1916153"/>
            <a:chOff x="2457237" y="2443432"/>
            <a:chExt cx="4214137" cy="1916153"/>
          </a:xfrm>
        </p:grpSpPr>
        <p:sp>
          <p:nvSpPr>
            <p:cNvPr id="13" name="Line 6"/>
            <p:cNvSpPr>
              <a:spLocks noChangeShapeType="1"/>
            </p:cNvSpPr>
            <p:nvPr/>
          </p:nvSpPr>
          <p:spPr bwMode="auto">
            <a:xfrm>
              <a:off x="3081217" y="265478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6" name="Line 8"/>
            <p:cNvSpPr>
              <a:spLocks noChangeShapeType="1"/>
            </p:cNvSpPr>
            <p:nvPr/>
          </p:nvSpPr>
          <p:spPr bwMode="auto">
            <a:xfrm>
              <a:off x="3081217" y="284875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7" name="Line 9"/>
            <p:cNvSpPr>
              <a:spLocks noChangeShapeType="1"/>
            </p:cNvSpPr>
            <p:nvPr/>
          </p:nvSpPr>
          <p:spPr bwMode="auto">
            <a:xfrm>
              <a:off x="3081217" y="323670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 name="Line 10"/>
            <p:cNvSpPr>
              <a:spLocks noChangeShapeType="1"/>
            </p:cNvSpPr>
            <p:nvPr/>
          </p:nvSpPr>
          <p:spPr bwMode="auto">
            <a:xfrm>
              <a:off x="3081217" y="343067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 name="Line 11"/>
            <p:cNvSpPr>
              <a:spLocks noChangeShapeType="1"/>
            </p:cNvSpPr>
            <p:nvPr/>
          </p:nvSpPr>
          <p:spPr bwMode="auto">
            <a:xfrm>
              <a:off x="3081217" y="38186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 name="TextBox 632"/>
            <p:cNvSpPr txBox="1"/>
            <p:nvPr/>
          </p:nvSpPr>
          <p:spPr>
            <a:xfrm rot="16200000">
              <a:off x="1764098" y="3136571"/>
              <a:ext cx="17556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BRAF V600E mutant fraction</a:t>
              </a:r>
              <a:br>
                <a:rPr lang="en-GB" sz="900" b="1" dirty="0">
                  <a:solidFill>
                    <a:srgbClr val="4D4D4D"/>
                  </a:solidFill>
                </a:rPr>
              </a:br>
              <a:r>
                <a:rPr lang="en-GB" sz="900" b="1" dirty="0">
                  <a:solidFill>
                    <a:srgbClr val="4D4D4D"/>
                  </a:solidFill>
                </a:rPr>
                <a:t>(week 4: baseline)</a:t>
              </a:r>
            </a:p>
          </p:txBody>
        </p:sp>
        <p:sp>
          <p:nvSpPr>
            <p:cNvPr id="21" name="TextBox 634"/>
            <p:cNvSpPr txBox="1"/>
            <p:nvPr/>
          </p:nvSpPr>
          <p:spPr>
            <a:xfrm>
              <a:off x="2800197" y="253729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3.0</a:t>
              </a:r>
            </a:p>
          </p:txBody>
        </p:sp>
        <p:sp>
          <p:nvSpPr>
            <p:cNvPr id="22" name="TextBox 635"/>
            <p:cNvSpPr txBox="1"/>
            <p:nvPr/>
          </p:nvSpPr>
          <p:spPr>
            <a:xfrm>
              <a:off x="2800197" y="273157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2.0</a:t>
              </a:r>
            </a:p>
          </p:txBody>
        </p:sp>
        <p:sp>
          <p:nvSpPr>
            <p:cNvPr id="23" name="TextBox 636"/>
            <p:cNvSpPr txBox="1"/>
            <p:nvPr/>
          </p:nvSpPr>
          <p:spPr>
            <a:xfrm>
              <a:off x="2800197" y="312013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0.0</a:t>
              </a:r>
            </a:p>
          </p:txBody>
        </p:sp>
        <p:sp>
          <p:nvSpPr>
            <p:cNvPr id="24" name="TextBox 637"/>
            <p:cNvSpPr txBox="1"/>
            <p:nvPr/>
          </p:nvSpPr>
          <p:spPr>
            <a:xfrm>
              <a:off x="2761725" y="331441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-1.0</a:t>
              </a:r>
            </a:p>
          </p:txBody>
        </p:sp>
        <p:sp>
          <p:nvSpPr>
            <p:cNvPr id="25" name="TextBox 638"/>
            <p:cNvSpPr txBox="1"/>
            <p:nvPr/>
          </p:nvSpPr>
          <p:spPr>
            <a:xfrm>
              <a:off x="2761725" y="3702971"/>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-3.0</a:t>
              </a:r>
            </a:p>
          </p:txBody>
        </p:sp>
        <p:sp>
          <p:nvSpPr>
            <p:cNvPr id="26" name="Freeform 25"/>
            <p:cNvSpPr>
              <a:spLocks/>
            </p:cNvSpPr>
            <p:nvPr/>
          </p:nvSpPr>
          <p:spPr bwMode="auto">
            <a:xfrm>
              <a:off x="3162026" y="2654787"/>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7" name="Line 10"/>
            <p:cNvSpPr>
              <a:spLocks noChangeShapeType="1"/>
            </p:cNvSpPr>
            <p:nvPr/>
          </p:nvSpPr>
          <p:spPr bwMode="auto">
            <a:xfrm>
              <a:off x="3081217" y="362464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8" name="TextBox 657"/>
            <p:cNvSpPr txBox="1"/>
            <p:nvPr/>
          </p:nvSpPr>
          <p:spPr>
            <a:xfrm>
              <a:off x="2761725" y="350869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-2.0</a:t>
              </a:r>
            </a:p>
          </p:txBody>
        </p:sp>
        <p:grpSp>
          <p:nvGrpSpPr>
            <p:cNvPr id="29" name="Group 28"/>
            <p:cNvGrpSpPr/>
            <p:nvPr/>
          </p:nvGrpSpPr>
          <p:grpSpPr>
            <a:xfrm>
              <a:off x="3773466" y="3388382"/>
              <a:ext cx="325859" cy="426244"/>
              <a:chOff x="5880967" y="5189741"/>
              <a:chExt cx="325859" cy="476670"/>
            </a:xfrm>
          </p:grpSpPr>
          <p:sp>
            <p:nvSpPr>
              <p:cNvPr id="48" name="Rectangle 47"/>
              <p:cNvSpPr/>
              <p:nvPr/>
            </p:nvSpPr>
            <p:spPr>
              <a:xfrm>
                <a:off x="5880967" y="5416335"/>
                <a:ext cx="325859" cy="187743"/>
              </a:xfrm>
              <a:prstGeom prst="rect">
                <a:avLst/>
              </a:prstGeom>
              <a:solidFill>
                <a:schemeClr val="accent4"/>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9" name="Straight Connector 48"/>
              <p:cNvCxnSpPr/>
              <p:nvPr/>
            </p:nvCxnSpPr>
            <p:spPr>
              <a:xfrm flipH="1">
                <a:off x="5880967" y="5570246"/>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8" idx="0"/>
              </p:cNvCxnSpPr>
              <p:nvPr/>
            </p:nvCxnSpPr>
            <p:spPr>
              <a:xfrm flipV="1">
                <a:off x="6043897" y="5189741"/>
                <a:ext cx="0" cy="226594"/>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8" idx="2"/>
              </p:cNvCxnSpPr>
              <p:nvPr/>
            </p:nvCxnSpPr>
            <p:spPr>
              <a:xfrm flipV="1">
                <a:off x="6043897" y="5604079"/>
                <a:ext cx="0" cy="6233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0" name="TextBox 658"/>
            <p:cNvSpPr txBox="1"/>
            <p:nvPr/>
          </p:nvSpPr>
          <p:spPr>
            <a:xfrm>
              <a:off x="3396469" y="3990253"/>
              <a:ext cx="1082348"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Partial response</a:t>
              </a:r>
              <a:br>
                <a:rPr lang="en-GB" sz="900" b="1" dirty="0">
                  <a:solidFill>
                    <a:srgbClr val="4D4D4D"/>
                  </a:solidFill>
                </a:rPr>
              </a:br>
              <a:r>
                <a:rPr lang="en-GB" sz="900" b="1" dirty="0">
                  <a:solidFill>
                    <a:srgbClr val="4D4D4D"/>
                  </a:solidFill>
                </a:rPr>
                <a:t>-2.50104</a:t>
              </a:r>
            </a:p>
          </p:txBody>
        </p:sp>
        <p:sp>
          <p:nvSpPr>
            <p:cNvPr id="31" name="Line 10"/>
            <p:cNvSpPr>
              <a:spLocks noChangeShapeType="1"/>
            </p:cNvSpPr>
            <p:nvPr/>
          </p:nvSpPr>
          <p:spPr bwMode="auto">
            <a:xfrm>
              <a:off x="3081217" y="304273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32" name="TextBox 766"/>
            <p:cNvSpPr txBox="1"/>
            <p:nvPr/>
          </p:nvSpPr>
          <p:spPr>
            <a:xfrm>
              <a:off x="2800197" y="292585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1.0</a:t>
              </a:r>
            </a:p>
          </p:txBody>
        </p:sp>
        <p:sp>
          <p:nvSpPr>
            <p:cNvPr id="33" name="TextBox 769"/>
            <p:cNvSpPr txBox="1"/>
            <p:nvPr/>
          </p:nvSpPr>
          <p:spPr>
            <a:xfrm>
              <a:off x="2766980" y="3990253"/>
              <a:ext cx="582211"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
              </a:r>
              <a:br>
                <a:rPr lang="en-GB" sz="900" b="1" dirty="0">
                  <a:solidFill>
                    <a:srgbClr val="4D4D4D"/>
                  </a:solidFill>
                </a:rPr>
              </a:br>
              <a:r>
                <a:rPr lang="en-GB" sz="900" b="1" dirty="0">
                  <a:solidFill>
                    <a:srgbClr val="4D4D4D"/>
                  </a:solidFill>
                </a:rPr>
                <a:t>Median</a:t>
              </a:r>
            </a:p>
          </p:txBody>
        </p:sp>
        <p:sp>
          <p:nvSpPr>
            <p:cNvPr id="34" name="TextBox 648"/>
            <p:cNvSpPr txBox="1"/>
            <p:nvPr/>
          </p:nvSpPr>
          <p:spPr>
            <a:xfrm>
              <a:off x="4429403" y="3990253"/>
              <a:ext cx="986168"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Stable disease</a:t>
              </a:r>
              <a:br>
                <a:rPr lang="en-GB" sz="900" b="1" dirty="0">
                  <a:solidFill>
                    <a:srgbClr val="4D4D4D"/>
                  </a:solidFill>
                </a:rPr>
              </a:br>
              <a:r>
                <a:rPr lang="en-GB" sz="900" b="1" dirty="0">
                  <a:solidFill>
                    <a:srgbClr val="4D4D4D"/>
                  </a:solidFill>
                </a:rPr>
                <a:t>-0.6557775</a:t>
              </a:r>
            </a:p>
          </p:txBody>
        </p:sp>
        <p:grpSp>
          <p:nvGrpSpPr>
            <p:cNvPr id="35" name="Group 34"/>
            <p:cNvGrpSpPr/>
            <p:nvPr/>
          </p:nvGrpSpPr>
          <p:grpSpPr>
            <a:xfrm>
              <a:off x="4756598" y="3214540"/>
              <a:ext cx="325859" cy="392907"/>
              <a:chOff x="6864099" y="5143306"/>
              <a:chExt cx="325859" cy="455613"/>
            </a:xfrm>
          </p:grpSpPr>
          <p:sp>
            <p:nvSpPr>
              <p:cNvPr id="44" name="Rectangle 43"/>
              <p:cNvSpPr/>
              <p:nvPr/>
            </p:nvSpPr>
            <p:spPr>
              <a:xfrm>
                <a:off x="6864099" y="5265124"/>
                <a:ext cx="325859" cy="227432"/>
              </a:xfrm>
              <a:prstGeom prst="rect">
                <a:avLst/>
              </a:prstGeom>
              <a:solidFill>
                <a:schemeClr val="accent6"/>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5" name="Straight Connector 44"/>
              <p:cNvCxnSpPr/>
              <p:nvPr/>
            </p:nvCxnSpPr>
            <p:spPr>
              <a:xfrm flipH="1">
                <a:off x="6864099" y="5383543"/>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4" idx="0"/>
              </p:cNvCxnSpPr>
              <p:nvPr/>
            </p:nvCxnSpPr>
            <p:spPr>
              <a:xfrm flipV="1">
                <a:off x="7027029" y="5143306"/>
                <a:ext cx="0" cy="121818"/>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4" idx="2"/>
              </p:cNvCxnSpPr>
              <p:nvPr/>
            </p:nvCxnSpPr>
            <p:spPr>
              <a:xfrm flipV="1">
                <a:off x="7027029" y="5492556"/>
                <a:ext cx="0" cy="106363"/>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901666" y="2672589"/>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sp>
          <p:nvSpPr>
            <p:cNvPr id="37" name="TextBox 664"/>
            <p:cNvSpPr txBox="1"/>
            <p:nvPr/>
          </p:nvSpPr>
          <p:spPr>
            <a:xfrm>
              <a:off x="5272952" y="3990253"/>
              <a:ext cx="1300356"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Progressive disease</a:t>
              </a:r>
              <a:br>
                <a:rPr lang="en-GB" sz="900" b="1" dirty="0">
                  <a:solidFill>
                    <a:srgbClr val="4D4D4D"/>
                  </a:solidFill>
                </a:rPr>
              </a:br>
              <a:r>
                <a:rPr lang="en-GB" sz="900" b="1" dirty="0">
                  <a:solidFill>
                    <a:srgbClr val="4D4D4D"/>
                  </a:solidFill>
                </a:rPr>
                <a:t>-0.96573</a:t>
              </a:r>
            </a:p>
          </p:txBody>
        </p:sp>
        <p:grpSp>
          <p:nvGrpSpPr>
            <p:cNvPr id="38" name="Group 37"/>
            <p:cNvGrpSpPr/>
            <p:nvPr/>
          </p:nvGrpSpPr>
          <p:grpSpPr>
            <a:xfrm>
              <a:off x="5712205" y="3219303"/>
              <a:ext cx="325859" cy="314325"/>
              <a:chOff x="7819706" y="5143306"/>
              <a:chExt cx="325859" cy="369888"/>
            </a:xfrm>
          </p:grpSpPr>
          <p:sp>
            <p:nvSpPr>
              <p:cNvPr id="41" name="Rectangle 40"/>
              <p:cNvSpPr/>
              <p:nvPr/>
            </p:nvSpPr>
            <p:spPr>
              <a:xfrm>
                <a:off x="7819706" y="5254008"/>
                <a:ext cx="325859" cy="259186"/>
              </a:xfrm>
              <a:prstGeom prst="rect">
                <a:avLst/>
              </a:prstGeom>
              <a:solidFill>
                <a:schemeClr val="accent3"/>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cxnSp>
            <p:nvCxnSpPr>
              <p:cNvPr id="42" name="Straight Connector 41"/>
              <p:cNvCxnSpPr/>
              <p:nvPr/>
            </p:nvCxnSpPr>
            <p:spPr>
              <a:xfrm flipH="1">
                <a:off x="7819706" y="5301608"/>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0"/>
              </p:cNvCxnSpPr>
              <p:nvPr/>
            </p:nvCxnSpPr>
            <p:spPr>
              <a:xfrm flipV="1">
                <a:off x="7982636" y="5143306"/>
                <a:ext cx="0" cy="11070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4901666" y="3907267"/>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sp>
          <p:nvSpPr>
            <p:cNvPr id="40" name="Oval 39"/>
            <p:cNvSpPr/>
            <p:nvPr/>
          </p:nvSpPr>
          <p:spPr>
            <a:xfrm>
              <a:off x="5858929" y="3907267"/>
              <a:ext cx="36000" cy="36000"/>
            </a:xfrm>
            <a:prstGeom prst="ellipse">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900" b="1">
                <a:solidFill>
                  <a:srgbClr val="4D4D4D"/>
                </a:solidFill>
              </a:endParaRPr>
            </a:p>
          </p:txBody>
        </p:sp>
      </p:grpSp>
      <p:grpSp>
        <p:nvGrpSpPr>
          <p:cNvPr id="5" name="Group 4"/>
          <p:cNvGrpSpPr/>
          <p:nvPr/>
        </p:nvGrpSpPr>
        <p:grpSpPr>
          <a:xfrm>
            <a:off x="4593924" y="1587908"/>
            <a:ext cx="4314401" cy="2272750"/>
            <a:chOff x="2414159" y="2215255"/>
            <a:chExt cx="4314401" cy="2272750"/>
          </a:xfrm>
        </p:grpSpPr>
        <p:sp>
          <p:nvSpPr>
            <p:cNvPr id="53" name="TextBox 148"/>
            <p:cNvSpPr txBox="1"/>
            <p:nvPr/>
          </p:nvSpPr>
          <p:spPr>
            <a:xfrm>
              <a:off x="2459876" y="2215255"/>
              <a:ext cx="424917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D4D4D"/>
                  </a:solidFill>
                </a:rPr>
                <a:t>Kaplan-Meier </a:t>
              </a:r>
              <a:r>
                <a:rPr lang="en-US" sz="1600" b="1" dirty="0" smtClean="0">
                  <a:solidFill>
                    <a:srgbClr val="4D4D4D"/>
                  </a:solidFill>
                </a:rPr>
                <a:t>OS for </a:t>
              </a:r>
              <a:r>
                <a:rPr lang="en-US" sz="1600" b="1" dirty="0">
                  <a:solidFill>
                    <a:srgbClr val="4D4D4D"/>
                  </a:solidFill>
                </a:rPr>
                <a:t>D + T + P Arm</a:t>
              </a:r>
              <a:endParaRPr lang="en-US" sz="1600" b="1" baseline="30000" dirty="0">
                <a:solidFill>
                  <a:srgbClr val="4D4D4D"/>
                </a:solidFill>
              </a:endParaRPr>
            </a:p>
          </p:txBody>
        </p:sp>
        <p:sp>
          <p:nvSpPr>
            <p:cNvPr id="54" name="Line 6"/>
            <p:cNvSpPr>
              <a:spLocks noChangeShapeType="1"/>
            </p:cNvSpPr>
            <p:nvPr/>
          </p:nvSpPr>
          <p:spPr bwMode="auto">
            <a:xfrm>
              <a:off x="2863097" y="272651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5" name="Line 8"/>
            <p:cNvSpPr>
              <a:spLocks noChangeShapeType="1"/>
            </p:cNvSpPr>
            <p:nvPr/>
          </p:nvSpPr>
          <p:spPr bwMode="auto">
            <a:xfrm>
              <a:off x="2863097" y="299309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6" name="Line 9"/>
            <p:cNvSpPr>
              <a:spLocks noChangeShapeType="1"/>
            </p:cNvSpPr>
            <p:nvPr/>
          </p:nvSpPr>
          <p:spPr bwMode="auto">
            <a:xfrm>
              <a:off x="2863097" y="325967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7" name="Line 10"/>
            <p:cNvSpPr>
              <a:spLocks noChangeShapeType="1"/>
            </p:cNvSpPr>
            <p:nvPr/>
          </p:nvSpPr>
          <p:spPr bwMode="auto">
            <a:xfrm>
              <a:off x="2863097" y="352625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8" name="Line 11"/>
            <p:cNvSpPr>
              <a:spLocks noChangeShapeType="1"/>
            </p:cNvSpPr>
            <p:nvPr/>
          </p:nvSpPr>
          <p:spPr bwMode="auto">
            <a:xfrm>
              <a:off x="2863097" y="405941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59" name="TextBox 154"/>
            <p:cNvSpPr txBox="1"/>
            <p:nvPr/>
          </p:nvSpPr>
          <p:spPr>
            <a:xfrm rot="16200000">
              <a:off x="1683830" y="3277548"/>
              <a:ext cx="1691489"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Estimated survival function</a:t>
              </a:r>
            </a:p>
          </p:txBody>
        </p:sp>
        <p:sp>
          <p:nvSpPr>
            <p:cNvPr id="60" name="TextBox 155"/>
            <p:cNvSpPr txBox="1"/>
            <p:nvPr/>
          </p:nvSpPr>
          <p:spPr>
            <a:xfrm>
              <a:off x="3847842" y="4257173"/>
              <a:ext cx="1819730"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Time from first dose (months)</a:t>
              </a:r>
            </a:p>
          </p:txBody>
        </p:sp>
        <p:sp>
          <p:nvSpPr>
            <p:cNvPr id="61" name="TextBox 156"/>
            <p:cNvSpPr txBox="1"/>
            <p:nvPr/>
          </p:nvSpPr>
          <p:spPr>
            <a:xfrm>
              <a:off x="2582077" y="260902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1.0</a:t>
              </a:r>
            </a:p>
          </p:txBody>
        </p:sp>
        <p:sp>
          <p:nvSpPr>
            <p:cNvPr id="62" name="TextBox 157"/>
            <p:cNvSpPr txBox="1"/>
            <p:nvPr/>
          </p:nvSpPr>
          <p:spPr>
            <a:xfrm>
              <a:off x="2582077" y="287596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0.8</a:t>
              </a:r>
            </a:p>
          </p:txBody>
        </p:sp>
        <p:sp>
          <p:nvSpPr>
            <p:cNvPr id="63" name="TextBox 158"/>
            <p:cNvSpPr txBox="1"/>
            <p:nvPr/>
          </p:nvSpPr>
          <p:spPr>
            <a:xfrm>
              <a:off x="2582077" y="314291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0.6</a:t>
              </a:r>
            </a:p>
          </p:txBody>
        </p:sp>
        <p:sp>
          <p:nvSpPr>
            <p:cNvPr id="64" name="TextBox 159"/>
            <p:cNvSpPr txBox="1"/>
            <p:nvPr/>
          </p:nvSpPr>
          <p:spPr>
            <a:xfrm>
              <a:off x="2582077" y="340986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0.4</a:t>
              </a:r>
            </a:p>
          </p:txBody>
        </p:sp>
        <p:sp>
          <p:nvSpPr>
            <p:cNvPr id="65" name="TextBox 160"/>
            <p:cNvSpPr txBox="1"/>
            <p:nvPr/>
          </p:nvSpPr>
          <p:spPr>
            <a:xfrm>
              <a:off x="2582077" y="39437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0.0</a:t>
              </a:r>
            </a:p>
          </p:txBody>
        </p:sp>
        <p:sp>
          <p:nvSpPr>
            <p:cNvPr id="66" name="TextBox 161"/>
            <p:cNvSpPr txBox="1"/>
            <p:nvPr/>
          </p:nvSpPr>
          <p:spPr>
            <a:xfrm>
              <a:off x="281973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0</a:t>
              </a:r>
            </a:p>
          </p:txBody>
        </p:sp>
        <p:sp>
          <p:nvSpPr>
            <p:cNvPr id="67" name="Freeform 66"/>
            <p:cNvSpPr>
              <a:spLocks/>
            </p:cNvSpPr>
            <p:nvPr/>
          </p:nvSpPr>
          <p:spPr bwMode="auto">
            <a:xfrm>
              <a:off x="2943906" y="272651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68" name="Line 11"/>
            <p:cNvSpPr>
              <a:spLocks noChangeShapeType="1"/>
            </p:cNvSpPr>
            <p:nvPr/>
          </p:nvSpPr>
          <p:spPr bwMode="auto">
            <a:xfrm rot="16200000">
              <a:off x="290260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69" name="TextBox 170"/>
            <p:cNvSpPr txBox="1"/>
            <p:nvPr/>
          </p:nvSpPr>
          <p:spPr>
            <a:xfrm>
              <a:off x="6114302"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44</a:t>
              </a:r>
            </a:p>
          </p:txBody>
        </p:sp>
        <p:sp>
          <p:nvSpPr>
            <p:cNvPr id="70" name="Line 11"/>
            <p:cNvSpPr>
              <a:spLocks noChangeShapeType="1"/>
            </p:cNvSpPr>
            <p:nvPr/>
          </p:nvSpPr>
          <p:spPr bwMode="auto">
            <a:xfrm rot="16200000">
              <a:off x="320493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1" name="TextBox 172"/>
            <p:cNvSpPr txBox="1"/>
            <p:nvPr/>
          </p:nvSpPr>
          <p:spPr>
            <a:xfrm>
              <a:off x="311955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a:t>
              </a:r>
            </a:p>
          </p:txBody>
        </p:sp>
        <p:sp>
          <p:nvSpPr>
            <p:cNvPr id="72" name="Line 11"/>
            <p:cNvSpPr>
              <a:spLocks noChangeShapeType="1"/>
            </p:cNvSpPr>
            <p:nvPr/>
          </p:nvSpPr>
          <p:spPr bwMode="auto">
            <a:xfrm rot="16200000">
              <a:off x="3507266"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3" name="TextBox 174"/>
            <p:cNvSpPr txBox="1"/>
            <p:nvPr/>
          </p:nvSpPr>
          <p:spPr>
            <a:xfrm>
              <a:off x="3693609"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12</a:t>
              </a:r>
            </a:p>
          </p:txBody>
        </p:sp>
        <p:sp>
          <p:nvSpPr>
            <p:cNvPr id="74" name="Line 11"/>
            <p:cNvSpPr>
              <a:spLocks noChangeShapeType="1"/>
            </p:cNvSpPr>
            <p:nvPr/>
          </p:nvSpPr>
          <p:spPr bwMode="auto">
            <a:xfrm rot="16200000">
              <a:off x="4111928"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5" name="TextBox 176"/>
            <p:cNvSpPr txBox="1"/>
            <p:nvPr/>
          </p:nvSpPr>
          <p:spPr>
            <a:xfrm>
              <a:off x="42967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20</a:t>
              </a:r>
            </a:p>
          </p:txBody>
        </p:sp>
        <p:sp>
          <p:nvSpPr>
            <p:cNvPr id="76" name="Line 11"/>
            <p:cNvSpPr>
              <a:spLocks noChangeShapeType="1"/>
            </p:cNvSpPr>
            <p:nvPr/>
          </p:nvSpPr>
          <p:spPr bwMode="auto">
            <a:xfrm rot="16200000">
              <a:off x="4716590"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7" name="TextBox 178"/>
            <p:cNvSpPr txBox="1"/>
            <p:nvPr/>
          </p:nvSpPr>
          <p:spPr>
            <a:xfrm>
              <a:off x="490249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28</a:t>
              </a:r>
            </a:p>
          </p:txBody>
        </p:sp>
        <p:sp>
          <p:nvSpPr>
            <p:cNvPr id="78" name="Line 11"/>
            <p:cNvSpPr>
              <a:spLocks noChangeShapeType="1"/>
            </p:cNvSpPr>
            <p:nvPr/>
          </p:nvSpPr>
          <p:spPr bwMode="auto">
            <a:xfrm rot="16200000">
              <a:off x="5321252"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79" name="TextBox 180"/>
            <p:cNvSpPr txBox="1"/>
            <p:nvPr/>
          </p:nvSpPr>
          <p:spPr>
            <a:xfrm>
              <a:off x="55093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36</a:t>
              </a:r>
            </a:p>
          </p:txBody>
        </p:sp>
        <p:sp>
          <p:nvSpPr>
            <p:cNvPr id="80" name="Line 11"/>
            <p:cNvSpPr>
              <a:spLocks noChangeShapeType="1"/>
            </p:cNvSpPr>
            <p:nvPr/>
          </p:nvSpPr>
          <p:spPr bwMode="auto">
            <a:xfrm rot="16200000">
              <a:off x="592591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1" name="TextBox 182"/>
            <p:cNvSpPr txBox="1"/>
            <p:nvPr/>
          </p:nvSpPr>
          <p:spPr>
            <a:xfrm>
              <a:off x="641565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48</a:t>
              </a:r>
            </a:p>
          </p:txBody>
        </p:sp>
        <p:sp>
          <p:nvSpPr>
            <p:cNvPr id="82" name="Line 11"/>
            <p:cNvSpPr>
              <a:spLocks noChangeShapeType="1"/>
            </p:cNvSpPr>
            <p:nvPr/>
          </p:nvSpPr>
          <p:spPr bwMode="auto">
            <a:xfrm rot="16200000">
              <a:off x="653057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3" name="Line 10"/>
            <p:cNvSpPr>
              <a:spLocks noChangeShapeType="1"/>
            </p:cNvSpPr>
            <p:nvPr/>
          </p:nvSpPr>
          <p:spPr bwMode="auto">
            <a:xfrm>
              <a:off x="2863097" y="3792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4" name="TextBox 447"/>
            <p:cNvSpPr txBox="1"/>
            <p:nvPr/>
          </p:nvSpPr>
          <p:spPr>
            <a:xfrm>
              <a:off x="2582077" y="36768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0.2</a:t>
              </a:r>
            </a:p>
          </p:txBody>
        </p:sp>
        <p:sp>
          <p:nvSpPr>
            <p:cNvPr id="85" name="TextBox 448"/>
            <p:cNvSpPr txBox="1"/>
            <p:nvPr/>
          </p:nvSpPr>
          <p:spPr>
            <a:xfrm>
              <a:off x="3423789"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8</a:t>
              </a:r>
            </a:p>
          </p:txBody>
        </p:sp>
        <p:sp>
          <p:nvSpPr>
            <p:cNvPr id="86" name="Line 11"/>
            <p:cNvSpPr>
              <a:spLocks noChangeShapeType="1"/>
            </p:cNvSpPr>
            <p:nvPr/>
          </p:nvSpPr>
          <p:spPr bwMode="auto">
            <a:xfrm rot="16200000">
              <a:off x="3809597"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7" name="TextBox 450"/>
            <p:cNvSpPr txBox="1"/>
            <p:nvPr/>
          </p:nvSpPr>
          <p:spPr>
            <a:xfrm>
              <a:off x="3995527"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16</a:t>
              </a:r>
            </a:p>
          </p:txBody>
        </p:sp>
        <p:sp>
          <p:nvSpPr>
            <p:cNvPr id="88" name="Line 11"/>
            <p:cNvSpPr>
              <a:spLocks noChangeShapeType="1"/>
            </p:cNvSpPr>
            <p:nvPr/>
          </p:nvSpPr>
          <p:spPr bwMode="auto">
            <a:xfrm rot="16200000">
              <a:off x="441425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89" name="TextBox 452"/>
            <p:cNvSpPr txBox="1"/>
            <p:nvPr/>
          </p:nvSpPr>
          <p:spPr>
            <a:xfrm>
              <a:off x="46009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24</a:t>
              </a:r>
            </a:p>
          </p:txBody>
        </p:sp>
        <p:sp>
          <p:nvSpPr>
            <p:cNvPr id="90" name="Line 11"/>
            <p:cNvSpPr>
              <a:spLocks noChangeShapeType="1"/>
            </p:cNvSpPr>
            <p:nvPr/>
          </p:nvSpPr>
          <p:spPr bwMode="auto">
            <a:xfrm rot="16200000">
              <a:off x="5018921"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91" name="TextBox 454"/>
            <p:cNvSpPr txBox="1"/>
            <p:nvPr/>
          </p:nvSpPr>
          <p:spPr>
            <a:xfrm>
              <a:off x="5206336"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32</a:t>
              </a:r>
            </a:p>
          </p:txBody>
        </p:sp>
        <p:sp>
          <p:nvSpPr>
            <p:cNvPr id="92" name="Line 11"/>
            <p:cNvSpPr>
              <a:spLocks noChangeShapeType="1"/>
            </p:cNvSpPr>
            <p:nvPr/>
          </p:nvSpPr>
          <p:spPr bwMode="auto">
            <a:xfrm rot="16200000">
              <a:off x="5623583"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93" name="TextBox 456"/>
            <p:cNvSpPr txBox="1"/>
            <p:nvPr/>
          </p:nvSpPr>
          <p:spPr>
            <a:xfrm>
              <a:off x="580876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40</a:t>
              </a:r>
            </a:p>
          </p:txBody>
        </p:sp>
        <p:sp>
          <p:nvSpPr>
            <p:cNvPr id="94" name="Line 11"/>
            <p:cNvSpPr>
              <a:spLocks noChangeShapeType="1"/>
            </p:cNvSpPr>
            <p:nvPr/>
          </p:nvSpPr>
          <p:spPr bwMode="auto">
            <a:xfrm rot="16200000">
              <a:off x="622824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cxnSp>
          <p:nvCxnSpPr>
            <p:cNvPr id="95" name="Straight Connector 94"/>
            <p:cNvCxnSpPr/>
            <p:nvPr/>
          </p:nvCxnSpPr>
          <p:spPr>
            <a:xfrm>
              <a:off x="3743505" y="3138478"/>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6" name="TextBox 462"/>
            <p:cNvSpPr txBox="1"/>
            <p:nvPr/>
          </p:nvSpPr>
          <p:spPr>
            <a:xfrm>
              <a:off x="3642336" y="2634292"/>
              <a:ext cx="287290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1200" b="1" dirty="0" err="1" smtClean="0">
                  <a:solidFill>
                    <a:srgbClr val="4D4D4D"/>
                  </a:solidFill>
                </a:rPr>
                <a:t>mOS</a:t>
              </a:r>
              <a:r>
                <a:rPr lang="en-GB" sz="1200" b="1" dirty="0">
                  <a:solidFill>
                    <a:srgbClr val="4D4D4D"/>
                  </a:solidFill>
                </a:rPr>
                <a:t>, </a:t>
              </a:r>
              <a:r>
                <a:rPr lang="en-GB" sz="1200" b="1" dirty="0" smtClean="0">
                  <a:solidFill>
                    <a:srgbClr val="4D4D4D"/>
                  </a:solidFill>
                </a:rPr>
                <a:t>months </a:t>
              </a:r>
              <a:r>
                <a:rPr lang="en-GB" sz="1200" b="1" dirty="0">
                  <a:solidFill>
                    <a:srgbClr val="4D4D4D"/>
                  </a:solidFill>
                </a:rPr>
                <a:t>9.1 </a:t>
              </a:r>
              <a:r>
                <a:rPr lang="en-GB" sz="1200" b="1" dirty="0" smtClean="0">
                  <a:solidFill>
                    <a:srgbClr val="4D4D4D"/>
                  </a:solidFill>
                </a:rPr>
                <a:t>(95% CI 7.6, 20.0</a:t>
              </a:r>
              <a:r>
                <a:rPr lang="en-GB" sz="1200" b="1" dirty="0">
                  <a:solidFill>
                    <a:srgbClr val="4D4D4D"/>
                  </a:solidFill>
                </a:rPr>
                <a:t>)</a:t>
              </a:r>
              <a:br>
                <a:rPr lang="en-GB" sz="1200" b="1" dirty="0">
                  <a:solidFill>
                    <a:srgbClr val="4D4D4D"/>
                  </a:solidFill>
                </a:rPr>
              </a:br>
              <a:r>
                <a:rPr lang="en-GB" sz="1200" b="1" dirty="0">
                  <a:solidFill>
                    <a:srgbClr val="4D4D4D"/>
                  </a:solidFill>
                </a:rPr>
                <a:t>Events: 39 (43%)/Censored: 52 (57%)</a:t>
              </a:r>
              <a:br>
                <a:rPr lang="en-GB" sz="1200" b="1" dirty="0">
                  <a:solidFill>
                    <a:srgbClr val="4D4D4D"/>
                  </a:solidFill>
                </a:rPr>
              </a:br>
              <a:r>
                <a:rPr lang="en-GB" sz="1200" b="1" dirty="0">
                  <a:solidFill>
                    <a:srgbClr val="4D4D4D"/>
                  </a:solidFill>
                </a:rPr>
                <a:t>	95% </a:t>
              </a:r>
              <a:r>
                <a:rPr lang="en-GB" sz="1200" b="1" dirty="0" smtClean="0">
                  <a:solidFill>
                    <a:srgbClr val="4D4D4D"/>
                  </a:solidFill>
                </a:rPr>
                <a:t>CI </a:t>
              </a:r>
              <a:endParaRPr lang="en-GB" sz="1200" b="1" dirty="0">
                <a:solidFill>
                  <a:srgbClr val="4D4D4D"/>
                </a:solidFill>
              </a:endParaRPr>
            </a:p>
          </p:txBody>
        </p:sp>
        <p:grpSp>
          <p:nvGrpSpPr>
            <p:cNvPr id="97" name="Group 96"/>
            <p:cNvGrpSpPr>
              <a:grpSpLocks noChangeAspect="1"/>
            </p:cNvGrpSpPr>
            <p:nvPr/>
          </p:nvGrpSpPr>
          <p:grpSpPr bwMode="auto">
            <a:xfrm>
              <a:off x="2939631" y="2726280"/>
              <a:ext cx="3570467" cy="1329926"/>
              <a:chOff x="3284" y="1714"/>
              <a:chExt cx="2198" cy="821"/>
            </a:xfrm>
          </p:grpSpPr>
          <p:sp>
            <p:nvSpPr>
              <p:cNvPr id="98" name="Freeform 97"/>
              <p:cNvSpPr>
                <a:spLocks/>
              </p:cNvSpPr>
              <p:nvPr/>
            </p:nvSpPr>
            <p:spPr bwMode="auto">
              <a:xfrm>
                <a:off x="3284" y="1714"/>
                <a:ext cx="1392" cy="819"/>
              </a:xfrm>
              <a:custGeom>
                <a:avLst/>
                <a:gdLst>
                  <a:gd name="T0" fmla="*/ 1392 w 1392"/>
                  <a:gd name="T1" fmla="*/ 816 h 819"/>
                  <a:gd name="T2" fmla="*/ 1324 w 1392"/>
                  <a:gd name="T3" fmla="*/ 813 h 819"/>
                  <a:gd name="T4" fmla="*/ 1232 w 1392"/>
                  <a:gd name="T5" fmla="*/ 807 h 819"/>
                  <a:gd name="T6" fmla="*/ 1210 w 1392"/>
                  <a:gd name="T7" fmla="*/ 802 h 819"/>
                  <a:gd name="T8" fmla="*/ 1173 w 1392"/>
                  <a:gd name="T9" fmla="*/ 796 h 819"/>
                  <a:gd name="T10" fmla="*/ 1056 w 1392"/>
                  <a:gd name="T11" fmla="*/ 793 h 819"/>
                  <a:gd name="T12" fmla="*/ 979 w 1392"/>
                  <a:gd name="T13" fmla="*/ 787 h 819"/>
                  <a:gd name="T14" fmla="*/ 929 w 1392"/>
                  <a:gd name="T15" fmla="*/ 775 h 819"/>
                  <a:gd name="T16" fmla="*/ 855 w 1392"/>
                  <a:gd name="T17" fmla="*/ 761 h 819"/>
                  <a:gd name="T18" fmla="*/ 760 w 1392"/>
                  <a:gd name="T19" fmla="*/ 754 h 819"/>
                  <a:gd name="T20" fmla="*/ 697 w 1392"/>
                  <a:gd name="T21" fmla="*/ 746 h 819"/>
                  <a:gd name="T22" fmla="*/ 471 w 1392"/>
                  <a:gd name="T23" fmla="*/ 739 h 819"/>
                  <a:gd name="T24" fmla="*/ 447 w 1392"/>
                  <a:gd name="T25" fmla="*/ 727 h 819"/>
                  <a:gd name="T26" fmla="*/ 426 w 1392"/>
                  <a:gd name="T27" fmla="*/ 712 h 819"/>
                  <a:gd name="T28" fmla="*/ 410 w 1392"/>
                  <a:gd name="T29" fmla="*/ 701 h 819"/>
                  <a:gd name="T30" fmla="*/ 400 w 1392"/>
                  <a:gd name="T31" fmla="*/ 683 h 819"/>
                  <a:gd name="T32" fmla="*/ 389 w 1392"/>
                  <a:gd name="T33" fmla="*/ 666 h 819"/>
                  <a:gd name="T34" fmla="*/ 385 w 1392"/>
                  <a:gd name="T35" fmla="*/ 643 h 819"/>
                  <a:gd name="T36" fmla="*/ 377 w 1392"/>
                  <a:gd name="T37" fmla="*/ 634 h 819"/>
                  <a:gd name="T38" fmla="*/ 360 w 1392"/>
                  <a:gd name="T39" fmla="*/ 607 h 819"/>
                  <a:gd name="T40" fmla="*/ 355 w 1392"/>
                  <a:gd name="T41" fmla="*/ 594 h 819"/>
                  <a:gd name="T42" fmla="*/ 347 w 1392"/>
                  <a:gd name="T43" fmla="*/ 561 h 819"/>
                  <a:gd name="T44" fmla="*/ 338 w 1392"/>
                  <a:gd name="T45" fmla="*/ 540 h 819"/>
                  <a:gd name="T46" fmla="*/ 330 w 1392"/>
                  <a:gd name="T47" fmla="*/ 517 h 819"/>
                  <a:gd name="T48" fmla="*/ 323 w 1392"/>
                  <a:gd name="T49" fmla="*/ 501 h 819"/>
                  <a:gd name="T50" fmla="*/ 311 w 1392"/>
                  <a:gd name="T51" fmla="*/ 487 h 819"/>
                  <a:gd name="T52" fmla="*/ 298 w 1392"/>
                  <a:gd name="T53" fmla="*/ 450 h 819"/>
                  <a:gd name="T54" fmla="*/ 283 w 1392"/>
                  <a:gd name="T55" fmla="*/ 422 h 819"/>
                  <a:gd name="T56" fmla="*/ 264 w 1392"/>
                  <a:gd name="T57" fmla="*/ 388 h 819"/>
                  <a:gd name="T58" fmla="*/ 250 w 1392"/>
                  <a:gd name="T59" fmla="*/ 356 h 819"/>
                  <a:gd name="T60" fmla="*/ 241 w 1392"/>
                  <a:gd name="T61" fmla="*/ 321 h 819"/>
                  <a:gd name="T62" fmla="*/ 218 w 1392"/>
                  <a:gd name="T63" fmla="*/ 300 h 819"/>
                  <a:gd name="T64" fmla="*/ 201 w 1392"/>
                  <a:gd name="T65" fmla="*/ 256 h 819"/>
                  <a:gd name="T66" fmla="*/ 190 w 1392"/>
                  <a:gd name="T67" fmla="*/ 234 h 819"/>
                  <a:gd name="T68" fmla="*/ 182 w 1392"/>
                  <a:gd name="T69" fmla="*/ 212 h 819"/>
                  <a:gd name="T70" fmla="*/ 165 w 1392"/>
                  <a:gd name="T71" fmla="*/ 195 h 819"/>
                  <a:gd name="T72" fmla="*/ 151 w 1392"/>
                  <a:gd name="T73" fmla="*/ 159 h 819"/>
                  <a:gd name="T74" fmla="*/ 131 w 1392"/>
                  <a:gd name="T75" fmla="*/ 148 h 819"/>
                  <a:gd name="T76" fmla="*/ 115 w 1392"/>
                  <a:gd name="T77" fmla="*/ 126 h 819"/>
                  <a:gd name="T78" fmla="*/ 93 w 1392"/>
                  <a:gd name="T79" fmla="*/ 101 h 819"/>
                  <a:gd name="T80" fmla="*/ 67 w 1392"/>
                  <a:gd name="T81" fmla="*/ 91 h 819"/>
                  <a:gd name="T82" fmla="*/ 61 w 1392"/>
                  <a:gd name="T83" fmla="*/ 67 h 819"/>
                  <a:gd name="T84" fmla="*/ 51 w 1392"/>
                  <a:gd name="T85" fmla="*/ 38 h 819"/>
                  <a:gd name="T86" fmla="*/ 43 w 1392"/>
                  <a:gd name="T8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2" h="819">
                    <a:moveTo>
                      <a:pt x="1392" y="819"/>
                    </a:moveTo>
                    <a:lnTo>
                      <a:pt x="1392" y="816"/>
                    </a:lnTo>
                    <a:lnTo>
                      <a:pt x="1324" y="816"/>
                    </a:lnTo>
                    <a:lnTo>
                      <a:pt x="1324" y="813"/>
                    </a:lnTo>
                    <a:lnTo>
                      <a:pt x="1232" y="813"/>
                    </a:lnTo>
                    <a:lnTo>
                      <a:pt x="1232" y="807"/>
                    </a:lnTo>
                    <a:lnTo>
                      <a:pt x="1210" y="807"/>
                    </a:lnTo>
                    <a:lnTo>
                      <a:pt x="1210" y="802"/>
                    </a:lnTo>
                    <a:lnTo>
                      <a:pt x="1173" y="802"/>
                    </a:lnTo>
                    <a:lnTo>
                      <a:pt x="1173" y="796"/>
                    </a:lnTo>
                    <a:lnTo>
                      <a:pt x="1056" y="796"/>
                    </a:lnTo>
                    <a:lnTo>
                      <a:pt x="1056" y="793"/>
                    </a:lnTo>
                    <a:lnTo>
                      <a:pt x="979" y="793"/>
                    </a:lnTo>
                    <a:lnTo>
                      <a:pt x="979" y="787"/>
                    </a:lnTo>
                    <a:lnTo>
                      <a:pt x="929" y="787"/>
                    </a:lnTo>
                    <a:lnTo>
                      <a:pt x="929" y="775"/>
                    </a:lnTo>
                    <a:lnTo>
                      <a:pt x="855" y="775"/>
                    </a:lnTo>
                    <a:lnTo>
                      <a:pt x="855" y="761"/>
                    </a:lnTo>
                    <a:lnTo>
                      <a:pt x="760" y="761"/>
                    </a:lnTo>
                    <a:lnTo>
                      <a:pt x="760" y="754"/>
                    </a:lnTo>
                    <a:lnTo>
                      <a:pt x="697" y="754"/>
                    </a:lnTo>
                    <a:lnTo>
                      <a:pt x="697" y="746"/>
                    </a:lnTo>
                    <a:lnTo>
                      <a:pt x="471" y="746"/>
                    </a:lnTo>
                    <a:lnTo>
                      <a:pt x="471" y="739"/>
                    </a:lnTo>
                    <a:lnTo>
                      <a:pt x="447" y="739"/>
                    </a:lnTo>
                    <a:lnTo>
                      <a:pt x="447" y="727"/>
                    </a:lnTo>
                    <a:lnTo>
                      <a:pt x="426" y="727"/>
                    </a:lnTo>
                    <a:lnTo>
                      <a:pt x="426" y="712"/>
                    </a:lnTo>
                    <a:lnTo>
                      <a:pt x="410" y="712"/>
                    </a:lnTo>
                    <a:lnTo>
                      <a:pt x="410" y="701"/>
                    </a:lnTo>
                    <a:lnTo>
                      <a:pt x="400" y="701"/>
                    </a:lnTo>
                    <a:lnTo>
                      <a:pt x="400" y="683"/>
                    </a:lnTo>
                    <a:lnTo>
                      <a:pt x="389" y="683"/>
                    </a:lnTo>
                    <a:lnTo>
                      <a:pt x="389" y="666"/>
                    </a:lnTo>
                    <a:lnTo>
                      <a:pt x="385" y="666"/>
                    </a:lnTo>
                    <a:lnTo>
                      <a:pt x="385" y="643"/>
                    </a:lnTo>
                    <a:lnTo>
                      <a:pt x="377" y="643"/>
                    </a:lnTo>
                    <a:lnTo>
                      <a:pt x="377" y="634"/>
                    </a:lnTo>
                    <a:lnTo>
                      <a:pt x="360" y="634"/>
                    </a:lnTo>
                    <a:lnTo>
                      <a:pt x="360" y="607"/>
                    </a:lnTo>
                    <a:lnTo>
                      <a:pt x="355" y="607"/>
                    </a:lnTo>
                    <a:lnTo>
                      <a:pt x="355" y="594"/>
                    </a:lnTo>
                    <a:lnTo>
                      <a:pt x="347" y="594"/>
                    </a:lnTo>
                    <a:lnTo>
                      <a:pt x="347" y="561"/>
                    </a:lnTo>
                    <a:lnTo>
                      <a:pt x="338" y="561"/>
                    </a:lnTo>
                    <a:lnTo>
                      <a:pt x="338" y="540"/>
                    </a:lnTo>
                    <a:lnTo>
                      <a:pt x="330" y="540"/>
                    </a:lnTo>
                    <a:lnTo>
                      <a:pt x="330" y="517"/>
                    </a:lnTo>
                    <a:lnTo>
                      <a:pt x="323" y="517"/>
                    </a:lnTo>
                    <a:lnTo>
                      <a:pt x="323" y="501"/>
                    </a:lnTo>
                    <a:lnTo>
                      <a:pt x="311" y="501"/>
                    </a:lnTo>
                    <a:lnTo>
                      <a:pt x="311" y="487"/>
                    </a:lnTo>
                    <a:lnTo>
                      <a:pt x="298" y="487"/>
                    </a:lnTo>
                    <a:lnTo>
                      <a:pt x="298" y="450"/>
                    </a:lnTo>
                    <a:lnTo>
                      <a:pt x="283" y="450"/>
                    </a:lnTo>
                    <a:lnTo>
                      <a:pt x="283" y="422"/>
                    </a:lnTo>
                    <a:lnTo>
                      <a:pt x="264" y="422"/>
                    </a:lnTo>
                    <a:lnTo>
                      <a:pt x="264" y="388"/>
                    </a:lnTo>
                    <a:lnTo>
                      <a:pt x="250" y="388"/>
                    </a:lnTo>
                    <a:lnTo>
                      <a:pt x="250" y="356"/>
                    </a:lnTo>
                    <a:lnTo>
                      <a:pt x="241" y="356"/>
                    </a:lnTo>
                    <a:lnTo>
                      <a:pt x="241" y="321"/>
                    </a:lnTo>
                    <a:lnTo>
                      <a:pt x="218" y="321"/>
                    </a:lnTo>
                    <a:lnTo>
                      <a:pt x="218" y="300"/>
                    </a:lnTo>
                    <a:lnTo>
                      <a:pt x="201" y="300"/>
                    </a:lnTo>
                    <a:lnTo>
                      <a:pt x="201" y="256"/>
                    </a:lnTo>
                    <a:lnTo>
                      <a:pt x="190" y="256"/>
                    </a:lnTo>
                    <a:lnTo>
                      <a:pt x="190" y="234"/>
                    </a:lnTo>
                    <a:lnTo>
                      <a:pt x="182" y="234"/>
                    </a:lnTo>
                    <a:lnTo>
                      <a:pt x="182" y="212"/>
                    </a:lnTo>
                    <a:lnTo>
                      <a:pt x="165" y="212"/>
                    </a:lnTo>
                    <a:lnTo>
                      <a:pt x="165" y="195"/>
                    </a:lnTo>
                    <a:lnTo>
                      <a:pt x="151" y="195"/>
                    </a:lnTo>
                    <a:lnTo>
                      <a:pt x="151" y="159"/>
                    </a:lnTo>
                    <a:lnTo>
                      <a:pt x="131" y="159"/>
                    </a:lnTo>
                    <a:lnTo>
                      <a:pt x="131" y="148"/>
                    </a:lnTo>
                    <a:lnTo>
                      <a:pt x="115" y="148"/>
                    </a:lnTo>
                    <a:lnTo>
                      <a:pt x="115" y="126"/>
                    </a:lnTo>
                    <a:lnTo>
                      <a:pt x="93" y="126"/>
                    </a:lnTo>
                    <a:lnTo>
                      <a:pt x="93" y="101"/>
                    </a:lnTo>
                    <a:lnTo>
                      <a:pt x="67" y="101"/>
                    </a:lnTo>
                    <a:lnTo>
                      <a:pt x="67" y="91"/>
                    </a:lnTo>
                    <a:lnTo>
                      <a:pt x="61" y="91"/>
                    </a:lnTo>
                    <a:lnTo>
                      <a:pt x="61" y="67"/>
                    </a:lnTo>
                    <a:lnTo>
                      <a:pt x="51" y="67"/>
                    </a:lnTo>
                    <a:lnTo>
                      <a:pt x="51" y="38"/>
                    </a:lnTo>
                    <a:lnTo>
                      <a:pt x="43" y="38"/>
                    </a:lnTo>
                    <a:lnTo>
                      <a:pt x="43" y="0"/>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99" name="Freeform 98"/>
              <p:cNvSpPr>
                <a:spLocks/>
              </p:cNvSpPr>
              <p:nvPr/>
            </p:nvSpPr>
            <p:spPr bwMode="auto">
              <a:xfrm>
                <a:off x="3327" y="1719"/>
                <a:ext cx="1351" cy="771"/>
              </a:xfrm>
              <a:custGeom>
                <a:avLst/>
                <a:gdLst>
                  <a:gd name="T0" fmla="*/ 16 w 1351"/>
                  <a:gd name="T1" fmla="*/ 0 h 771"/>
                  <a:gd name="T2" fmla="*/ 51 w 1351"/>
                  <a:gd name="T3" fmla="*/ 14 h 771"/>
                  <a:gd name="T4" fmla="*/ 74 w 1351"/>
                  <a:gd name="T5" fmla="*/ 28 h 771"/>
                  <a:gd name="T6" fmla="*/ 108 w 1351"/>
                  <a:gd name="T7" fmla="*/ 44 h 771"/>
                  <a:gd name="T8" fmla="*/ 115 w 1351"/>
                  <a:gd name="T9" fmla="*/ 71 h 771"/>
                  <a:gd name="T10" fmla="*/ 134 w 1351"/>
                  <a:gd name="T11" fmla="*/ 82 h 771"/>
                  <a:gd name="T12" fmla="*/ 148 w 1351"/>
                  <a:gd name="T13" fmla="*/ 92 h 771"/>
                  <a:gd name="T14" fmla="*/ 156 w 1351"/>
                  <a:gd name="T15" fmla="*/ 129 h 771"/>
                  <a:gd name="T16" fmla="*/ 167 w 1351"/>
                  <a:gd name="T17" fmla="*/ 148 h 771"/>
                  <a:gd name="T18" fmla="*/ 187 w 1351"/>
                  <a:gd name="T19" fmla="*/ 158 h 771"/>
                  <a:gd name="T20" fmla="*/ 196 w 1351"/>
                  <a:gd name="T21" fmla="*/ 175 h 771"/>
                  <a:gd name="T22" fmla="*/ 206 w 1351"/>
                  <a:gd name="T23" fmla="*/ 198 h 771"/>
                  <a:gd name="T24" fmla="*/ 220 w 1351"/>
                  <a:gd name="T25" fmla="*/ 225 h 771"/>
                  <a:gd name="T26" fmla="*/ 237 w 1351"/>
                  <a:gd name="T27" fmla="*/ 247 h 771"/>
                  <a:gd name="T28" fmla="*/ 253 w 1351"/>
                  <a:gd name="T29" fmla="*/ 280 h 771"/>
                  <a:gd name="T30" fmla="*/ 264 w 1351"/>
                  <a:gd name="T31" fmla="*/ 311 h 771"/>
                  <a:gd name="T32" fmla="*/ 271 w 1351"/>
                  <a:gd name="T33" fmla="*/ 327 h 771"/>
                  <a:gd name="T34" fmla="*/ 285 w 1351"/>
                  <a:gd name="T35" fmla="*/ 341 h 771"/>
                  <a:gd name="T36" fmla="*/ 294 w 1351"/>
                  <a:gd name="T37" fmla="*/ 364 h 771"/>
                  <a:gd name="T38" fmla="*/ 304 w 1351"/>
                  <a:gd name="T39" fmla="*/ 398 h 771"/>
                  <a:gd name="T40" fmla="*/ 315 w 1351"/>
                  <a:gd name="T41" fmla="*/ 439 h 771"/>
                  <a:gd name="T42" fmla="*/ 322 w 1351"/>
                  <a:gd name="T43" fmla="*/ 476 h 771"/>
                  <a:gd name="T44" fmla="*/ 336 w 1351"/>
                  <a:gd name="T45" fmla="*/ 484 h 771"/>
                  <a:gd name="T46" fmla="*/ 345 w 1351"/>
                  <a:gd name="T47" fmla="*/ 501 h 771"/>
                  <a:gd name="T48" fmla="*/ 354 w 1351"/>
                  <a:gd name="T49" fmla="*/ 540 h 771"/>
                  <a:gd name="T50" fmla="*/ 370 w 1351"/>
                  <a:gd name="T51" fmla="*/ 553 h 771"/>
                  <a:gd name="T52" fmla="*/ 378 w 1351"/>
                  <a:gd name="T53" fmla="*/ 587 h 771"/>
                  <a:gd name="T54" fmla="*/ 402 w 1351"/>
                  <a:gd name="T55" fmla="*/ 599 h 771"/>
                  <a:gd name="T56" fmla="*/ 423 w 1351"/>
                  <a:gd name="T57" fmla="*/ 618 h 771"/>
                  <a:gd name="T58" fmla="*/ 664 w 1351"/>
                  <a:gd name="T59" fmla="*/ 635 h 771"/>
                  <a:gd name="T60" fmla="*/ 715 w 1351"/>
                  <a:gd name="T61" fmla="*/ 645 h 771"/>
                  <a:gd name="T62" fmla="*/ 812 w 1351"/>
                  <a:gd name="T63" fmla="*/ 656 h 771"/>
                  <a:gd name="T64" fmla="*/ 880 w 1351"/>
                  <a:gd name="T65" fmla="*/ 675 h 771"/>
                  <a:gd name="T66" fmla="*/ 892 w 1351"/>
                  <a:gd name="T67" fmla="*/ 687 h 771"/>
                  <a:gd name="T68" fmla="*/ 938 w 1351"/>
                  <a:gd name="T69" fmla="*/ 700 h 771"/>
                  <a:gd name="T70" fmla="*/ 1018 w 1351"/>
                  <a:gd name="T71" fmla="*/ 711 h 771"/>
                  <a:gd name="T72" fmla="*/ 1134 w 1351"/>
                  <a:gd name="T73" fmla="*/ 720 h 771"/>
                  <a:gd name="T74" fmla="*/ 1175 w 1351"/>
                  <a:gd name="T75" fmla="*/ 733 h 771"/>
                  <a:gd name="T76" fmla="*/ 1193 w 1351"/>
                  <a:gd name="T77" fmla="*/ 749 h 771"/>
                  <a:gd name="T78" fmla="*/ 1282 w 1351"/>
                  <a:gd name="T79" fmla="*/ 760 h 771"/>
                  <a:gd name="T80" fmla="*/ 1351 w 1351"/>
                  <a:gd name="T8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1" h="771">
                    <a:moveTo>
                      <a:pt x="0" y="0"/>
                    </a:moveTo>
                    <a:lnTo>
                      <a:pt x="16" y="0"/>
                    </a:lnTo>
                    <a:lnTo>
                      <a:pt x="16" y="14"/>
                    </a:lnTo>
                    <a:lnTo>
                      <a:pt x="51" y="14"/>
                    </a:lnTo>
                    <a:lnTo>
                      <a:pt x="51" y="28"/>
                    </a:lnTo>
                    <a:lnTo>
                      <a:pt x="74" y="28"/>
                    </a:lnTo>
                    <a:lnTo>
                      <a:pt x="74" y="44"/>
                    </a:lnTo>
                    <a:lnTo>
                      <a:pt x="108" y="44"/>
                    </a:lnTo>
                    <a:lnTo>
                      <a:pt x="108" y="71"/>
                    </a:lnTo>
                    <a:lnTo>
                      <a:pt x="115" y="71"/>
                    </a:lnTo>
                    <a:lnTo>
                      <a:pt x="115" y="82"/>
                    </a:lnTo>
                    <a:lnTo>
                      <a:pt x="134" y="82"/>
                    </a:lnTo>
                    <a:lnTo>
                      <a:pt x="134" y="92"/>
                    </a:lnTo>
                    <a:lnTo>
                      <a:pt x="148" y="92"/>
                    </a:lnTo>
                    <a:lnTo>
                      <a:pt x="148" y="129"/>
                    </a:lnTo>
                    <a:lnTo>
                      <a:pt x="156" y="129"/>
                    </a:lnTo>
                    <a:lnTo>
                      <a:pt x="156" y="148"/>
                    </a:lnTo>
                    <a:lnTo>
                      <a:pt x="167" y="148"/>
                    </a:lnTo>
                    <a:lnTo>
                      <a:pt x="167" y="158"/>
                    </a:lnTo>
                    <a:lnTo>
                      <a:pt x="187" y="158"/>
                    </a:lnTo>
                    <a:lnTo>
                      <a:pt x="187" y="175"/>
                    </a:lnTo>
                    <a:lnTo>
                      <a:pt x="196" y="175"/>
                    </a:lnTo>
                    <a:lnTo>
                      <a:pt x="196" y="198"/>
                    </a:lnTo>
                    <a:lnTo>
                      <a:pt x="206" y="198"/>
                    </a:lnTo>
                    <a:lnTo>
                      <a:pt x="206" y="225"/>
                    </a:lnTo>
                    <a:lnTo>
                      <a:pt x="220" y="225"/>
                    </a:lnTo>
                    <a:lnTo>
                      <a:pt x="220" y="247"/>
                    </a:lnTo>
                    <a:lnTo>
                      <a:pt x="237" y="247"/>
                    </a:lnTo>
                    <a:lnTo>
                      <a:pt x="237" y="280"/>
                    </a:lnTo>
                    <a:lnTo>
                      <a:pt x="253" y="280"/>
                    </a:lnTo>
                    <a:lnTo>
                      <a:pt x="253" y="311"/>
                    </a:lnTo>
                    <a:lnTo>
                      <a:pt x="264" y="311"/>
                    </a:lnTo>
                    <a:lnTo>
                      <a:pt x="264" y="327"/>
                    </a:lnTo>
                    <a:lnTo>
                      <a:pt x="271" y="327"/>
                    </a:lnTo>
                    <a:lnTo>
                      <a:pt x="271" y="341"/>
                    </a:lnTo>
                    <a:lnTo>
                      <a:pt x="285" y="341"/>
                    </a:lnTo>
                    <a:lnTo>
                      <a:pt x="285" y="364"/>
                    </a:lnTo>
                    <a:lnTo>
                      <a:pt x="294" y="364"/>
                    </a:lnTo>
                    <a:lnTo>
                      <a:pt x="294" y="398"/>
                    </a:lnTo>
                    <a:lnTo>
                      <a:pt x="304" y="398"/>
                    </a:lnTo>
                    <a:lnTo>
                      <a:pt x="304" y="439"/>
                    </a:lnTo>
                    <a:lnTo>
                      <a:pt x="315" y="439"/>
                    </a:lnTo>
                    <a:lnTo>
                      <a:pt x="315" y="476"/>
                    </a:lnTo>
                    <a:lnTo>
                      <a:pt x="322" y="476"/>
                    </a:lnTo>
                    <a:lnTo>
                      <a:pt x="322" y="484"/>
                    </a:lnTo>
                    <a:lnTo>
                      <a:pt x="336" y="484"/>
                    </a:lnTo>
                    <a:lnTo>
                      <a:pt x="336" y="501"/>
                    </a:lnTo>
                    <a:lnTo>
                      <a:pt x="345" y="501"/>
                    </a:lnTo>
                    <a:lnTo>
                      <a:pt x="345" y="540"/>
                    </a:lnTo>
                    <a:lnTo>
                      <a:pt x="354" y="540"/>
                    </a:lnTo>
                    <a:lnTo>
                      <a:pt x="354" y="553"/>
                    </a:lnTo>
                    <a:lnTo>
                      <a:pt x="370" y="553"/>
                    </a:lnTo>
                    <a:lnTo>
                      <a:pt x="370" y="587"/>
                    </a:lnTo>
                    <a:lnTo>
                      <a:pt x="378" y="587"/>
                    </a:lnTo>
                    <a:lnTo>
                      <a:pt x="378" y="599"/>
                    </a:lnTo>
                    <a:lnTo>
                      <a:pt x="402" y="599"/>
                    </a:lnTo>
                    <a:lnTo>
                      <a:pt x="402" y="618"/>
                    </a:lnTo>
                    <a:lnTo>
                      <a:pt x="423" y="618"/>
                    </a:lnTo>
                    <a:lnTo>
                      <a:pt x="423" y="635"/>
                    </a:lnTo>
                    <a:lnTo>
                      <a:pt x="664" y="635"/>
                    </a:lnTo>
                    <a:lnTo>
                      <a:pt x="664" y="645"/>
                    </a:lnTo>
                    <a:lnTo>
                      <a:pt x="715" y="645"/>
                    </a:lnTo>
                    <a:lnTo>
                      <a:pt x="715" y="656"/>
                    </a:lnTo>
                    <a:lnTo>
                      <a:pt x="812" y="656"/>
                    </a:lnTo>
                    <a:lnTo>
                      <a:pt x="812" y="675"/>
                    </a:lnTo>
                    <a:lnTo>
                      <a:pt x="880" y="675"/>
                    </a:lnTo>
                    <a:lnTo>
                      <a:pt x="880" y="687"/>
                    </a:lnTo>
                    <a:lnTo>
                      <a:pt x="892" y="687"/>
                    </a:lnTo>
                    <a:lnTo>
                      <a:pt x="892" y="700"/>
                    </a:lnTo>
                    <a:lnTo>
                      <a:pt x="938" y="700"/>
                    </a:lnTo>
                    <a:lnTo>
                      <a:pt x="938" y="711"/>
                    </a:lnTo>
                    <a:lnTo>
                      <a:pt x="1018" y="711"/>
                    </a:lnTo>
                    <a:lnTo>
                      <a:pt x="1018" y="720"/>
                    </a:lnTo>
                    <a:lnTo>
                      <a:pt x="1134" y="720"/>
                    </a:lnTo>
                    <a:lnTo>
                      <a:pt x="1134" y="733"/>
                    </a:lnTo>
                    <a:lnTo>
                      <a:pt x="1175" y="733"/>
                    </a:lnTo>
                    <a:lnTo>
                      <a:pt x="1175" y="749"/>
                    </a:lnTo>
                    <a:lnTo>
                      <a:pt x="1193" y="749"/>
                    </a:lnTo>
                    <a:lnTo>
                      <a:pt x="1193" y="760"/>
                    </a:lnTo>
                    <a:lnTo>
                      <a:pt x="1282" y="760"/>
                    </a:lnTo>
                    <a:lnTo>
                      <a:pt x="1282" y="771"/>
                    </a:lnTo>
                    <a:lnTo>
                      <a:pt x="1351" y="771"/>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00" name="Freeform 99"/>
              <p:cNvSpPr>
                <a:spLocks/>
              </p:cNvSpPr>
              <p:nvPr/>
            </p:nvSpPr>
            <p:spPr bwMode="auto">
              <a:xfrm>
                <a:off x="3284" y="1714"/>
                <a:ext cx="2198" cy="821"/>
              </a:xfrm>
              <a:custGeom>
                <a:avLst/>
                <a:gdLst>
                  <a:gd name="T0" fmla="*/ 1389 w 2198"/>
                  <a:gd name="T1" fmla="*/ 814 h 821"/>
                  <a:gd name="T2" fmla="*/ 1324 w 2198"/>
                  <a:gd name="T3" fmla="*/ 796 h 821"/>
                  <a:gd name="T4" fmla="*/ 1221 w 2198"/>
                  <a:gd name="T5" fmla="*/ 788 h 821"/>
                  <a:gd name="T6" fmla="*/ 1177 w 2198"/>
                  <a:gd name="T7" fmla="*/ 769 h 821"/>
                  <a:gd name="T8" fmla="*/ 977 w 2198"/>
                  <a:gd name="T9" fmla="*/ 759 h 821"/>
                  <a:gd name="T10" fmla="*/ 930 w 2198"/>
                  <a:gd name="T11" fmla="*/ 742 h 821"/>
                  <a:gd name="T12" fmla="*/ 853 w 2198"/>
                  <a:gd name="T13" fmla="*/ 733 h 821"/>
                  <a:gd name="T14" fmla="*/ 754 w 2198"/>
                  <a:gd name="T15" fmla="*/ 706 h 821"/>
                  <a:gd name="T16" fmla="*/ 463 w 2198"/>
                  <a:gd name="T17" fmla="*/ 697 h 821"/>
                  <a:gd name="T18" fmla="*/ 450 w 2198"/>
                  <a:gd name="T19" fmla="*/ 679 h 821"/>
                  <a:gd name="T20" fmla="*/ 422 w 2198"/>
                  <a:gd name="T21" fmla="*/ 669 h 821"/>
                  <a:gd name="T22" fmla="*/ 418 w 2198"/>
                  <a:gd name="T23" fmla="*/ 651 h 821"/>
                  <a:gd name="T24" fmla="*/ 405 w 2198"/>
                  <a:gd name="T25" fmla="*/ 642 h 821"/>
                  <a:gd name="T26" fmla="*/ 401 w 2198"/>
                  <a:gd name="T27" fmla="*/ 623 h 821"/>
                  <a:gd name="T28" fmla="*/ 386 w 2198"/>
                  <a:gd name="T29" fmla="*/ 615 h 821"/>
                  <a:gd name="T30" fmla="*/ 381 w 2198"/>
                  <a:gd name="T31" fmla="*/ 579 h 821"/>
                  <a:gd name="T32" fmla="*/ 372 w 2198"/>
                  <a:gd name="T33" fmla="*/ 569 h 821"/>
                  <a:gd name="T34" fmla="*/ 360 w 2198"/>
                  <a:gd name="T35" fmla="*/ 551 h 821"/>
                  <a:gd name="T36" fmla="*/ 352 w 2198"/>
                  <a:gd name="T37" fmla="*/ 543 h 821"/>
                  <a:gd name="T38" fmla="*/ 348 w 2198"/>
                  <a:gd name="T39" fmla="*/ 495 h 821"/>
                  <a:gd name="T40" fmla="*/ 336 w 2198"/>
                  <a:gd name="T41" fmla="*/ 478 h 821"/>
                  <a:gd name="T42" fmla="*/ 333 w 2198"/>
                  <a:gd name="T43" fmla="*/ 443 h 821"/>
                  <a:gd name="T44" fmla="*/ 324 w 2198"/>
                  <a:gd name="T45" fmla="*/ 433 h 821"/>
                  <a:gd name="T46" fmla="*/ 321 w 2198"/>
                  <a:gd name="T47" fmla="*/ 416 h 821"/>
                  <a:gd name="T48" fmla="*/ 305 w 2198"/>
                  <a:gd name="T49" fmla="*/ 408 h 821"/>
                  <a:gd name="T50" fmla="*/ 301 w 2198"/>
                  <a:gd name="T51" fmla="*/ 388 h 821"/>
                  <a:gd name="T52" fmla="*/ 290 w 2198"/>
                  <a:gd name="T53" fmla="*/ 371 h 821"/>
                  <a:gd name="T54" fmla="*/ 287 w 2198"/>
                  <a:gd name="T55" fmla="*/ 352 h 821"/>
                  <a:gd name="T56" fmla="*/ 274 w 2198"/>
                  <a:gd name="T57" fmla="*/ 341 h 821"/>
                  <a:gd name="T58" fmla="*/ 267 w 2198"/>
                  <a:gd name="T59" fmla="*/ 326 h 821"/>
                  <a:gd name="T60" fmla="*/ 255 w 2198"/>
                  <a:gd name="T61" fmla="*/ 309 h 821"/>
                  <a:gd name="T62" fmla="*/ 245 w 2198"/>
                  <a:gd name="T63" fmla="*/ 273 h 821"/>
                  <a:gd name="T64" fmla="*/ 235 w 2198"/>
                  <a:gd name="T65" fmla="*/ 262 h 821"/>
                  <a:gd name="T66" fmla="*/ 232 w 2198"/>
                  <a:gd name="T67" fmla="*/ 244 h 821"/>
                  <a:gd name="T68" fmla="*/ 213 w 2198"/>
                  <a:gd name="T69" fmla="*/ 235 h 821"/>
                  <a:gd name="T70" fmla="*/ 209 w 2198"/>
                  <a:gd name="T71" fmla="*/ 218 h 821"/>
                  <a:gd name="T72" fmla="*/ 193 w 2198"/>
                  <a:gd name="T73" fmla="*/ 200 h 821"/>
                  <a:gd name="T74" fmla="*/ 189 w 2198"/>
                  <a:gd name="T75" fmla="*/ 162 h 821"/>
                  <a:gd name="T76" fmla="*/ 177 w 2198"/>
                  <a:gd name="T77" fmla="*/ 154 h 821"/>
                  <a:gd name="T78" fmla="*/ 173 w 2198"/>
                  <a:gd name="T79" fmla="*/ 136 h 821"/>
                  <a:gd name="T80" fmla="*/ 147 w 2198"/>
                  <a:gd name="T81" fmla="*/ 126 h 821"/>
                  <a:gd name="T82" fmla="*/ 144 w 2198"/>
                  <a:gd name="T83" fmla="*/ 89 h 821"/>
                  <a:gd name="T84" fmla="*/ 111 w 2198"/>
                  <a:gd name="T85" fmla="*/ 82 h 821"/>
                  <a:gd name="T86" fmla="*/ 108 w 2198"/>
                  <a:gd name="T87" fmla="*/ 65 h 821"/>
                  <a:gd name="T88" fmla="*/ 87 w 2198"/>
                  <a:gd name="T89" fmla="*/ 54 h 821"/>
                  <a:gd name="T90" fmla="*/ 62 w 2198"/>
                  <a:gd name="T91" fmla="*/ 35 h 821"/>
                  <a:gd name="T92" fmla="*/ 49 w 2198"/>
                  <a:gd name="T93" fmla="*/ 17 h 821"/>
                  <a:gd name="T94" fmla="*/ 45 w 2198"/>
                  <a:gd name="T9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8" h="821">
                    <a:moveTo>
                      <a:pt x="2198" y="821"/>
                    </a:moveTo>
                    <a:lnTo>
                      <a:pt x="2198" y="814"/>
                    </a:lnTo>
                    <a:lnTo>
                      <a:pt x="1389" y="814"/>
                    </a:lnTo>
                    <a:lnTo>
                      <a:pt x="1389" y="806"/>
                    </a:lnTo>
                    <a:lnTo>
                      <a:pt x="1324" y="806"/>
                    </a:lnTo>
                    <a:lnTo>
                      <a:pt x="1324" y="796"/>
                    </a:lnTo>
                    <a:lnTo>
                      <a:pt x="1235" y="796"/>
                    </a:lnTo>
                    <a:lnTo>
                      <a:pt x="1235" y="788"/>
                    </a:lnTo>
                    <a:lnTo>
                      <a:pt x="1221" y="788"/>
                    </a:lnTo>
                    <a:lnTo>
                      <a:pt x="1221" y="778"/>
                    </a:lnTo>
                    <a:lnTo>
                      <a:pt x="1177" y="778"/>
                    </a:lnTo>
                    <a:lnTo>
                      <a:pt x="1177" y="769"/>
                    </a:lnTo>
                    <a:lnTo>
                      <a:pt x="1052" y="769"/>
                    </a:lnTo>
                    <a:lnTo>
                      <a:pt x="1052" y="759"/>
                    </a:lnTo>
                    <a:lnTo>
                      <a:pt x="977" y="759"/>
                    </a:lnTo>
                    <a:lnTo>
                      <a:pt x="977" y="752"/>
                    </a:lnTo>
                    <a:lnTo>
                      <a:pt x="930" y="752"/>
                    </a:lnTo>
                    <a:lnTo>
                      <a:pt x="930" y="742"/>
                    </a:lnTo>
                    <a:lnTo>
                      <a:pt x="924" y="742"/>
                    </a:lnTo>
                    <a:lnTo>
                      <a:pt x="924" y="733"/>
                    </a:lnTo>
                    <a:lnTo>
                      <a:pt x="853" y="733"/>
                    </a:lnTo>
                    <a:lnTo>
                      <a:pt x="853" y="714"/>
                    </a:lnTo>
                    <a:lnTo>
                      <a:pt x="754" y="714"/>
                    </a:lnTo>
                    <a:lnTo>
                      <a:pt x="754" y="706"/>
                    </a:lnTo>
                    <a:lnTo>
                      <a:pt x="700" y="706"/>
                    </a:lnTo>
                    <a:lnTo>
                      <a:pt x="700" y="697"/>
                    </a:lnTo>
                    <a:lnTo>
                      <a:pt x="463" y="697"/>
                    </a:lnTo>
                    <a:lnTo>
                      <a:pt x="463" y="687"/>
                    </a:lnTo>
                    <a:lnTo>
                      <a:pt x="450" y="687"/>
                    </a:lnTo>
                    <a:lnTo>
                      <a:pt x="450" y="679"/>
                    </a:lnTo>
                    <a:lnTo>
                      <a:pt x="438" y="679"/>
                    </a:lnTo>
                    <a:lnTo>
                      <a:pt x="438" y="669"/>
                    </a:lnTo>
                    <a:lnTo>
                      <a:pt x="422" y="669"/>
                    </a:lnTo>
                    <a:lnTo>
                      <a:pt x="422" y="661"/>
                    </a:lnTo>
                    <a:lnTo>
                      <a:pt x="418" y="661"/>
                    </a:lnTo>
                    <a:lnTo>
                      <a:pt x="418" y="651"/>
                    </a:lnTo>
                    <a:lnTo>
                      <a:pt x="409" y="651"/>
                    </a:lnTo>
                    <a:lnTo>
                      <a:pt x="409" y="642"/>
                    </a:lnTo>
                    <a:lnTo>
                      <a:pt x="405" y="642"/>
                    </a:lnTo>
                    <a:lnTo>
                      <a:pt x="405" y="633"/>
                    </a:lnTo>
                    <a:lnTo>
                      <a:pt x="401" y="633"/>
                    </a:lnTo>
                    <a:lnTo>
                      <a:pt x="401" y="623"/>
                    </a:lnTo>
                    <a:lnTo>
                      <a:pt x="393" y="623"/>
                    </a:lnTo>
                    <a:lnTo>
                      <a:pt x="393" y="615"/>
                    </a:lnTo>
                    <a:lnTo>
                      <a:pt x="386" y="615"/>
                    </a:lnTo>
                    <a:lnTo>
                      <a:pt x="386" y="596"/>
                    </a:lnTo>
                    <a:lnTo>
                      <a:pt x="381" y="596"/>
                    </a:lnTo>
                    <a:lnTo>
                      <a:pt x="381" y="579"/>
                    </a:lnTo>
                    <a:lnTo>
                      <a:pt x="376" y="579"/>
                    </a:lnTo>
                    <a:lnTo>
                      <a:pt x="376" y="569"/>
                    </a:lnTo>
                    <a:lnTo>
                      <a:pt x="372" y="569"/>
                    </a:lnTo>
                    <a:lnTo>
                      <a:pt x="372" y="562"/>
                    </a:lnTo>
                    <a:lnTo>
                      <a:pt x="360" y="562"/>
                    </a:lnTo>
                    <a:lnTo>
                      <a:pt x="360" y="551"/>
                    </a:lnTo>
                    <a:lnTo>
                      <a:pt x="357" y="551"/>
                    </a:lnTo>
                    <a:lnTo>
                      <a:pt x="357" y="543"/>
                    </a:lnTo>
                    <a:lnTo>
                      <a:pt x="352" y="543"/>
                    </a:lnTo>
                    <a:lnTo>
                      <a:pt x="352" y="524"/>
                    </a:lnTo>
                    <a:lnTo>
                      <a:pt x="348" y="524"/>
                    </a:lnTo>
                    <a:lnTo>
                      <a:pt x="348" y="495"/>
                    </a:lnTo>
                    <a:lnTo>
                      <a:pt x="345" y="495"/>
                    </a:lnTo>
                    <a:lnTo>
                      <a:pt x="345" y="478"/>
                    </a:lnTo>
                    <a:lnTo>
                      <a:pt x="336" y="478"/>
                    </a:lnTo>
                    <a:lnTo>
                      <a:pt x="336" y="461"/>
                    </a:lnTo>
                    <a:lnTo>
                      <a:pt x="333" y="461"/>
                    </a:lnTo>
                    <a:lnTo>
                      <a:pt x="333" y="443"/>
                    </a:lnTo>
                    <a:lnTo>
                      <a:pt x="327" y="443"/>
                    </a:lnTo>
                    <a:lnTo>
                      <a:pt x="327" y="433"/>
                    </a:lnTo>
                    <a:lnTo>
                      <a:pt x="324" y="433"/>
                    </a:lnTo>
                    <a:lnTo>
                      <a:pt x="324" y="424"/>
                    </a:lnTo>
                    <a:lnTo>
                      <a:pt x="321" y="424"/>
                    </a:lnTo>
                    <a:lnTo>
                      <a:pt x="321" y="416"/>
                    </a:lnTo>
                    <a:lnTo>
                      <a:pt x="308" y="416"/>
                    </a:lnTo>
                    <a:lnTo>
                      <a:pt x="308" y="408"/>
                    </a:lnTo>
                    <a:lnTo>
                      <a:pt x="305" y="408"/>
                    </a:lnTo>
                    <a:lnTo>
                      <a:pt x="305" y="399"/>
                    </a:lnTo>
                    <a:lnTo>
                      <a:pt x="301" y="399"/>
                    </a:lnTo>
                    <a:lnTo>
                      <a:pt x="301" y="388"/>
                    </a:lnTo>
                    <a:lnTo>
                      <a:pt x="294" y="388"/>
                    </a:lnTo>
                    <a:lnTo>
                      <a:pt x="294" y="371"/>
                    </a:lnTo>
                    <a:lnTo>
                      <a:pt x="290" y="371"/>
                    </a:lnTo>
                    <a:lnTo>
                      <a:pt x="290" y="362"/>
                    </a:lnTo>
                    <a:lnTo>
                      <a:pt x="287" y="362"/>
                    </a:lnTo>
                    <a:lnTo>
                      <a:pt x="287" y="352"/>
                    </a:lnTo>
                    <a:lnTo>
                      <a:pt x="278" y="352"/>
                    </a:lnTo>
                    <a:lnTo>
                      <a:pt x="278" y="341"/>
                    </a:lnTo>
                    <a:lnTo>
                      <a:pt x="274" y="341"/>
                    </a:lnTo>
                    <a:lnTo>
                      <a:pt x="274" y="334"/>
                    </a:lnTo>
                    <a:lnTo>
                      <a:pt x="267" y="334"/>
                    </a:lnTo>
                    <a:lnTo>
                      <a:pt x="267" y="326"/>
                    </a:lnTo>
                    <a:lnTo>
                      <a:pt x="258" y="326"/>
                    </a:lnTo>
                    <a:lnTo>
                      <a:pt x="258" y="309"/>
                    </a:lnTo>
                    <a:lnTo>
                      <a:pt x="255" y="309"/>
                    </a:lnTo>
                    <a:lnTo>
                      <a:pt x="255" y="298"/>
                    </a:lnTo>
                    <a:lnTo>
                      <a:pt x="245" y="298"/>
                    </a:lnTo>
                    <a:lnTo>
                      <a:pt x="245" y="273"/>
                    </a:lnTo>
                    <a:lnTo>
                      <a:pt x="238" y="273"/>
                    </a:lnTo>
                    <a:lnTo>
                      <a:pt x="238" y="262"/>
                    </a:lnTo>
                    <a:lnTo>
                      <a:pt x="235" y="262"/>
                    </a:lnTo>
                    <a:lnTo>
                      <a:pt x="235" y="253"/>
                    </a:lnTo>
                    <a:lnTo>
                      <a:pt x="232" y="253"/>
                    </a:lnTo>
                    <a:lnTo>
                      <a:pt x="232" y="244"/>
                    </a:lnTo>
                    <a:lnTo>
                      <a:pt x="229" y="244"/>
                    </a:lnTo>
                    <a:lnTo>
                      <a:pt x="229" y="235"/>
                    </a:lnTo>
                    <a:lnTo>
                      <a:pt x="213" y="235"/>
                    </a:lnTo>
                    <a:lnTo>
                      <a:pt x="213" y="226"/>
                    </a:lnTo>
                    <a:lnTo>
                      <a:pt x="209" y="226"/>
                    </a:lnTo>
                    <a:lnTo>
                      <a:pt x="209" y="218"/>
                    </a:lnTo>
                    <a:lnTo>
                      <a:pt x="196" y="218"/>
                    </a:lnTo>
                    <a:lnTo>
                      <a:pt x="196" y="200"/>
                    </a:lnTo>
                    <a:lnTo>
                      <a:pt x="193" y="200"/>
                    </a:lnTo>
                    <a:lnTo>
                      <a:pt x="193" y="180"/>
                    </a:lnTo>
                    <a:lnTo>
                      <a:pt x="189" y="180"/>
                    </a:lnTo>
                    <a:lnTo>
                      <a:pt x="189" y="162"/>
                    </a:lnTo>
                    <a:lnTo>
                      <a:pt x="182" y="162"/>
                    </a:lnTo>
                    <a:lnTo>
                      <a:pt x="182" y="154"/>
                    </a:lnTo>
                    <a:lnTo>
                      <a:pt x="177" y="154"/>
                    </a:lnTo>
                    <a:lnTo>
                      <a:pt x="177" y="145"/>
                    </a:lnTo>
                    <a:lnTo>
                      <a:pt x="173" y="145"/>
                    </a:lnTo>
                    <a:lnTo>
                      <a:pt x="173" y="136"/>
                    </a:lnTo>
                    <a:lnTo>
                      <a:pt x="159" y="136"/>
                    </a:lnTo>
                    <a:lnTo>
                      <a:pt x="159" y="126"/>
                    </a:lnTo>
                    <a:lnTo>
                      <a:pt x="147" y="126"/>
                    </a:lnTo>
                    <a:lnTo>
                      <a:pt x="147" y="109"/>
                    </a:lnTo>
                    <a:lnTo>
                      <a:pt x="144" y="109"/>
                    </a:lnTo>
                    <a:lnTo>
                      <a:pt x="144" y="89"/>
                    </a:lnTo>
                    <a:lnTo>
                      <a:pt x="127" y="89"/>
                    </a:lnTo>
                    <a:lnTo>
                      <a:pt x="127" y="82"/>
                    </a:lnTo>
                    <a:lnTo>
                      <a:pt x="111" y="82"/>
                    </a:lnTo>
                    <a:lnTo>
                      <a:pt x="111" y="72"/>
                    </a:lnTo>
                    <a:lnTo>
                      <a:pt x="108" y="72"/>
                    </a:lnTo>
                    <a:lnTo>
                      <a:pt x="108" y="65"/>
                    </a:lnTo>
                    <a:lnTo>
                      <a:pt x="91" y="65"/>
                    </a:lnTo>
                    <a:lnTo>
                      <a:pt x="91" y="54"/>
                    </a:lnTo>
                    <a:lnTo>
                      <a:pt x="87" y="54"/>
                    </a:lnTo>
                    <a:lnTo>
                      <a:pt x="87" y="45"/>
                    </a:lnTo>
                    <a:lnTo>
                      <a:pt x="62" y="45"/>
                    </a:lnTo>
                    <a:lnTo>
                      <a:pt x="62" y="35"/>
                    </a:lnTo>
                    <a:lnTo>
                      <a:pt x="55" y="35"/>
                    </a:lnTo>
                    <a:lnTo>
                      <a:pt x="55" y="17"/>
                    </a:lnTo>
                    <a:lnTo>
                      <a:pt x="49" y="17"/>
                    </a:lnTo>
                    <a:lnTo>
                      <a:pt x="49" y="6"/>
                    </a:lnTo>
                    <a:lnTo>
                      <a:pt x="45" y="6"/>
                    </a:lnTo>
                    <a:lnTo>
                      <a:pt x="45"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grpSp>
      </p:grpSp>
      <p:grpSp>
        <p:nvGrpSpPr>
          <p:cNvPr id="10" name="Group 9"/>
          <p:cNvGrpSpPr/>
          <p:nvPr/>
        </p:nvGrpSpPr>
        <p:grpSpPr>
          <a:xfrm>
            <a:off x="203384" y="1937820"/>
            <a:ext cx="4157347" cy="1801155"/>
            <a:chOff x="2489479" y="2501369"/>
            <a:chExt cx="4157347" cy="1801155"/>
          </a:xfrm>
        </p:grpSpPr>
        <p:sp>
          <p:nvSpPr>
            <p:cNvPr id="101" name="Line 6"/>
            <p:cNvSpPr>
              <a:spLocks noChangeShapeType="1"/>
            </p:cNvSpPr>
            <p:nvPr/>
          </p:nvSpPr>
          <p:spPr bwMode="auto">
            <a:xfrm>
              <a:off x="2938417" y="268066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2" name="Line 8"/>
            <p:cNvSpPr>
              <a:spLocks noChangeShapeType="1"/>
            </p:cNvSpPr>
            <p:nvPr/>
          </p:nvSpPr>
          <p:spPr bwMode="auto">
            <a:xfrm>
              <a:off x="2938417" y="294724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3" name="Line 9"/>
            <p:cNvSpPr>
              <a:spLocks noChangeShapeType="1"/>
            </p:cNvSpPr>
            <p:nvPr/>
          </p:nvSpPr>
          <p:spPr bwMode="auto">
            <a:xfrm>
              <a:off x="2938417" y="321382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4" name="Line 10"/>
            <p:cNvSpPr>
              <a:spLocks noChangeShapeType="1"/>
            </p:cNvSpPr>
            <p:nvPr/>
          </p:nvSpPr>
          <p:spPr bwMode="auto">
            <a:xfrm>
              <a:off x="2938417" y="348040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5" name="Line 11"/>
            <p:cNvSpPr>
              <a:spLocks noChangeShapeType="1"/>
            </p:cNvSpPr>
            <p:nvPr/>
          </p:nvSpPr>
          <p:spPr bwMode="auto">
            <a:xfrm>
              <a:off x="2938417" y="40135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06" name="TextBox 481"/>
            <p:cNvSpPr txBox="1"/>
            <p:nvPr/>
          </p:nvSpPr>
          <p:spPr>
            <a:xfrm rot="16200000">
              <a:off x="1759150" y="3231698"/>
              <a:ext cx="1691489"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Estimated survival function</a:t>
              </a:r>
            </a:p>
          </p:txBody>
        </p:sp>
        <p:sp>
          <p:nvSpPr>
            <p:cNvPr id="107" name="TextBox 483"/>
            <p:cNvSpPr txBox="1"/>
            <p:nvPr/>
          </p:nvSpPr>
          <p:spPr>
            <a:xfrm>
              <a:off x="2657397" y="256317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1.0</a:t>
              </a:r>
            </a:p>
          </p:txBody>
        </p:sp>
        <p:sp>
          <p:nvSpPr>
            <p:cNvPr id="108" name="TextBox 484"/>
            <p:cNvSpPr txBox="1"/>
            <p:nvPr/>
          </p:nvSpPr>
          <p:spPr>
            <a:xfrm>
              <a:off x="2657397" y="283011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0.8</a:t>
              </a:r>
            </a:p>
          </p:txBody>
        </p:sp>
        <p:sp>
          <p:nvSpPr>
            <p:cNvPr id="109" name="TextBox 485"/>
            <p:cNvSpPr txBox="1"/>
            <p:nvPr/>
          </p:nvSpPr>
          <p:spPr>
            <a:xfrm>
              <a:off x="2657397" y="309706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0.6</a:t>
              </a:r>
            </a:p>
          </p:txBody>
        </p:sp>
        <p:sp>
          <p:nvSpPr>
            <p:cNvPr id="110" name="TextBox 486"/>
            <p:cNvSpPr txBox="1"/>
            <p:nvPr/>
          </p:nvSpPr>
          <p:spPr>
            <a:xfrm>
              <a:off x="2657397" y="336401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0.4</a:t>
              </a:r>
            </a:p>
          </p:txBody>
        </p:sp>
        <p:sp>
          <p:nvSpPr>
            <p:cNvPr id="111" name="TextBox 487"/>
            <p:cNvSpPr txBox="1"/>
            <p:nvPr/>
          </p:nvSpPr>
          <p:spPr>
            <a:xfrm>
              <a:off x="2657397" y="38979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0.0</a:t>
              </a:r>
            </a:p>
          </p:txBody>
        </p:sp>
        <p:sp>
          <p:nvSpPr>
            <p:cNvPr id="112" name="TextBox 488"/>
            <p:cNvSpPr txBox="1"/>
            <p:nvPr/>
          </p:nvSpPr>
          <p:spPr>
            <a:xfrm>
              <a:off x="2890616"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0</a:t>
              </a:r>
            </a:p>
          </p:txBody>
        </p:sp>
        <p:sp>
          <p:nvSpPr>
            <p:cNvPr id="113" name="Freeform 112"/>
            <p:cNvSpPr>
              <a:spLocks/>
            </p:cNvSpPr>
            <p:nvPr/>
          </p:nvSpPr>
          <p:spPr bwMode="auto">
            <a:xfrm>
              <a:off x="3019226" y="268066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4" name="Line 11"/>
            <p:cNvSpPr>
              <a:spLocks noChangeShapeType="1"/>
            </p:cNvSpPr>
            <p:nvPr/>
          </p:nvSpPr>
          <p:spPr bwMode="auto">
            <a:xfrm rot="16200000">
              <a:off x="297792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5" name="TextBox 491"/>
            <p:cNvSpPr txBox="1"/>
            <p:nvPr/>
          </p:nvSpPr>
          <p:spPr>
            <a:xfrm>
              <a:off x="6189622"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44</a:t>
              </a:r>
            </a:p>
          </p:txBody>
        </p:sp>
        <p:sp>
          <p:nvSpPr>
            <p:cNvPr id="116" name="Line 11"/>
            <p:cNvSpPr>
              <a:spLocks noChangeShapeType="1"/>
            </p:cNvSpPr>
            <p:nvPr/>
          </p:nvSpPr>
          <p:spPr bwMode="auto">
            <a:xfrm rot="16200000">
              <a:off x="328025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7" name="TextBox 493"/>
            <p:cNvSpPr txBox="1"/>
            <p:nvPr/>
          </p:nvSpPr>
          <p:spPr>
            <a:xfrm>
              <a:off x="3194878"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a:t>
              </a:r>
            </a:p>
          </p:txBody>
        </p:sp>
        <p:sp>
          <p:nvSpPr>
            <p:cNvPr id="118" name="Line 11"/>
            <p:cNvSpPr>
              <a:spLocks noChangeShapeType="1"/>
            </p:cNvSpPr>
            <p:nvPr/>
          </p:nvSpPr>
          <p:spPr bwMode="auto">
            <a:xfrm rot="16200000">
              <a:off x="3582586"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19" name="TextBox 495"/>
            <p:cNvSpPr txBox="1"/>
            <p:nvPr/>
          </p:nvSpPr>
          <p:spPr>
            <a:xfrm>
              <a:off x="3768929"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12</a:t>
              </a:r>
            </a:p>
          </p:txBody>
        </p:sp>
        <p:sp>
          <p:nvSpPr>
            <p:cNvPr id="120" name="Line 11"/>
            <p:cNvSpPr>
              <a:spLocks noChangeShapeType="1"/>
            </p:cNvSpPr>
            <p:nvPr/>
          </p:nvSpPr>
          <p:spPr bwMode="auto">
            <a:xfrm rot="16200000">
              <a:off x="4187248"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1" name="TextBox 497"/>
            <p:cNvSpPr txBox="1"/>
            <p:nvPr/>
          </p:nvSpPr>
          <p:spPr>
            <a:xfrm>
              <a:off x="43720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20</a:t>
              </a:r>
            </a:p>
          </p:txBody>
        </p:sp>
        <p:sp>
          <p:nvSpPr>
            <p:cNvPr id="122" name="Line 11"/>
            <p:cNvSpPr>
              <a:spLocks noChangeShapeType="1"/>
            </p:cNvSpPr>
            <p:nvPr/>
          </p:nvSpPr>
          <p:spPr bwMode="auto">
            <a:xfrm rot="16200000">
              <a:off x="4791910"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3" name="TextBox 499"/>
            <p:cNvSpPr txBox="1"/>
            <p:nvPr/>
          </p:nvSpPr>
          <p:spPr>
            <a:xfrm>
              <a:off x="497781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28</a:t>
              </a:r>
            </a:p>
          </p:txBody>
        </p:sp>
        <p:sp>
          <p:nvSpPr>
            <p:cNvPr id="124" name="Line 11"/>
            <p:cNvSpPr>
              <a:spLocks noChangeShapeType="1"/>
            </p:cNvSpPr>
            <p:nvPr/>
          </p:nvSpPr>
          <p:spPr bwMode="auto">
            <a:xfrm rot="16200000">
              <a:off x="5396572"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5" name="TextBox 501"/>
            <p:cNvSpPr txBox="1"/>
            <p:nvPr/>
          </p:nvSpPr>
          <p:spPr>
            <a:xfrm>
              <a:off x="55846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36</a:t>
              </a:r>
            </a:p>
          </p:txBody>
        </p:sp>
        <p:sp>
          <p:nvSpPr>
            <p:cNvPr id="126" name="Line 11"/>
            <p:cNvSpPr>
              <a:spLocks noChangeShapeType="1"/>
            </p:cNvSpPr>
            <p:nvPr/>
          </p:nvSpPr>
          <p:spPr bwMode="auto">
            <a:xfrm rot="16200000">
              <a:off x="600123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7" name="Line 11"/>
            <p:cNvSpPr>
              <a:spLocks noChangeShapeType="1"/>
            </p:cNvSpPr>
            <p:nvPr/>
          </p:nvSpPr>
          <p:spPr bwMode="auto">
            <a:xfrm rot="16200000">
              <a:off x="660589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8" name="Line 10"/>
            <p:cNvSpPr>
              <a:spLocks noChangeShapeType="1"/>
            </p:cNvSpPr>
            <p:nvPr/>
          </p:nvSpPr>
          <p:spPr bwMode="auto">
            <a:xfrm>
              <a:off x="2938417" y="37469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29" name="TextBox 506"/>
            <p:cNvSpPr txBox="1"/>
            <p:nvPr/>
          </p:nvSpPr>
          <p:spPr>
            <a:xfrm>
              <a:off x="2657397" y="36309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0.2</a:t>
              </a:r>
            </a:p>
          </p:txBody>
        </p:sp>
        <p:sp>
          <p:nvSpPr>
            <p:cNvPr id="130" name="TextBox 507"/>
            <p:cNvSpPr txBox="1"/>
            <p:nvPr/>
          </p:nvSpPr>
          <p:spPr>
            <a:xfrm>
              <a:off x="3499109"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8</a:t>
              </a:r>
            </a:p>
          </p:txBody>
        </p:sp>
        <p:sp>
          <p:nvSpPr>
            <p:cNvPr id="131" name="Line 11"/>
            <p:cNvSpPr>
              <a:spLocks noChangeShapeType="1"/>
            </p:cNvSpPr>
            <p:nvPr/>
          </p:nvSpPr>
          <p:spPr bwMode="auto">
            <a:xfrm rot="16200000">
              <a:off x="3884917"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2" name="TextBox 509"/>
            <p:cNvSpPr txBox="1"/>
            <p:nvPr/>
          </p:nvSpPr>
          <p:spPr>
            <a:xfrm>
              <a:off x="4070847"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16</a:t>
              </a:r>
            </a:p>
          </p:txBody>
        </p:sp>
        <p:sp>
          <p:nvSpPr>
            <p:cNvPr id="133" name="Line 11"/>
            <p:cNvSpPr>
              <a:spLocks noChangeShapeType="1"/>
            </p:cNvSpPr>
            <p:nvPr/>
          </p:nvSpPr>
          <p:spPr bwMode="auto">
            <a:xfrm rot="16200000">
              <a:off x="448957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4" name="TextBox 511"/>
            <p:cNvSpPr txBox="1"/>
            <p:nvPr/>
          </p:nvSpPr>
          <p:spPr>
            <a:xfrm>
              <a:off x="46762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24</a:t>
              </a:r>
            </a:p>
          </p:txBody>
        </p:sp>
        <p:sp>
          <p:nvSpPr>
            <p:cNvPr id="135" name="Line 11"/>
            <p:cNvSpPr>
              <a:spLocks noChangeShapeType="1"/>
            </p:cNvSpPr>
            <p:nvPr/>
          </p:nvSpPr>
          <p:spPr bwMode="auto">
            <a:xfrm rot="16200000">
              <a:off x="5094241"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6" name="TextBox 513"/>
            <p:cNvSpPr txBox="1"/>
            <p:nvPr/>
          </p:nvSpPr>
          <p:spPr>
            <a:xfrm>
              <a:off x="5281656"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32</a:t>
              </a:r>
            </a:p>
          </p:txBody>
        </p:sp>
        <p:sp>
          <p:nvSpPr>
            <p:cNvPr id="137" name="Line 11"/>
            <p:cNvSpPr>
              <a:spLocks noChangeShapeType="1"/>
            </p:cNvSpPr>
            <p:nvPr/>
          </p:nvSpPr>
          <p:spPr bwMode="auto">
            <a:xfrm rot="16200000">
              <a:off x="5698903"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38" name="TextBox 515"/>
            <p:cNvSpPr txBox="1"/>
            <p:nvPr/>
          </p:nvSpPr>
          <p:spPr>
            <a:xfrm>
              <a:off x="588408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40</a:t>
              </a:r>
            </a:p>
          </p:txBody>
        </p:sp>
        <p:sp>
          <p:nvSpPr>
            <p:cNvPr id="139" name="Line 11"/>
            <p:cNvSpPr>
              <a:spLocks noChangeShapeType="1"/>
            </p:cNvSpPr>
            <p:nvPr/>
          </p:nvSpPr>
          <p:spPr bwMode="auto">
            <a:xfrm rot="16200000">
              <a:off x="630356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grpSp>
          <p:nvGrpSpPr>
            <p:cNvPr id="141" name="Group 140"/>
            <p:cNvGrpSpPr>
              <a:grpSpLocks noChangeAspect="1"/>
            </p:cNvGrpSpPr>
            <p:nvPr/>
          </p:nvGrpSpPr>
          <p:grpSpPr bwMode="auto">
            <a:xfrm>
              <a:off x="3019698" y="2693173"/>
              <a:ext cx="3616590" cy="1316038"/>
              <a:chOff x="600" y="1332"/>
              <a:chExt cx="4562" cy="1654"/>
            </a:xfrm>
          </p:grpSpPr>
          <p:sp>
            <p:nvSpPr>
              <p:cNvPr id="142" name="Freeform 141"/>
              <p:cNvSpPr>
                <a:spLocks/>
              </p:cNvSpPr>
              <p:nvPr/>
            </p:nvSpPr>
            <p:spPr bwMode="auto">
              <a:xfrm>
                <a:off x="602" y="1334"/>
                <a:ext cx="2637" cy="1642"/>
              </a:xfrm>
              <a:custGeom>
                <a:avLst/>
                <a:gdLst>
                  <a:gd name="T0" fmla="*/ 2637 w 2637"/>
                  <a:gd name="T1" fmla="*/ 1642 h 1642"/>
                  <a:gd name="T2" fmla="*/ 2360 w 2637"/>
                  <a:gd name="T3" fmla="*/ 1642 h 1642"/>
                  <a:gd name="T4" fmla="*/ 2360 w 2637"/>
                  <a:gd name="T5" fmla="*/ 1632 h 1642"/>
                  <a:gd name="T6" fmla="*/ 1206 w 2637"/>
                  <a:gd name="T7" fmla="*/ 1632 h 1642"/>
                  <a:gd name="T8" fmla="*/ 1206 w 2637"/>
                  <a:gd name="T9" fmla="*/ 1624 h 1642"/>
                  <a:gd name="T10" fmla="*/ 1002 w 2637"/>
                  <a:gd name="T11" fmla="*/ 1624 h 1642"/>
                  <a:gd name="T12" fmla="*/ 1002 w 2637"/>
                  <a:gd name="T13" fmla="*/ 1608 h 1642"/>
                  <a:gd name="T14" fmla="*/ 982 w 2637"/>
                  <a:gd name="T15" fmla="*/ 1608 h 1642"/>
                  <a:gd name="T16" fmla="*/ 982 w 2637"/>
                  <a:gd name="T17" fmla="*/ 1592 h 1642"/>
                  <a:gd name="T18" fmla="*/ 896 w 2637"/>
                  <a:gd name="T19" fmla="*/ 1592 h 1642"/>
                  <a:gd name="T20" fmla="*/ 896 w 2637"/>
                  <a:gd name="T21" fmla="*/ 1566 h 1642"/>
                  <a:gd name="T22" fmla="*/ 862 w 2637"/>
                  <a:gd name="T23" fmla="*/ 1566 h 1642"/>
                  <a:gd name="T24" fmla="*/ 862 w 2637"/>
                  <a:gd name="T25" fmla="*/ 1548 h 1642"/>
                  <a:gd name="T26" fmla="*/ 709 w 2637"/>
                  <a:gd name="T27" fmla="*/ 1548 h 1642"/>
                  <a:gd name="T28" fmla="*/ 709 w 2637"/>
                  <a:gd name="T29" fmla="*/ 1407 h 1642"/>
                  <a:gd name="T30" fmla="*/ 573 w 2637"/>
                  <a:gd name="T31" fmla="*/ 1407 h 1642"/>
                  <a:gd name="T32" fmla="*/ 573 w 2637"/>
                  <a:gd name="T33" fmla="*/ 1371 h 1642"/>
                  <a:gd name="T34" fmla="*/ 535 w 2637"/>
                  <a:gd name="T35" fmla="*/ 1371 h 1642"/>
                  <a:gd name="T36" fmla="*/ 535 w 2637"/>
                  <a:gd name="T37" fmla="*/ 1315 h 1642"/>
                  <a:gd name="T38" fmla="*/ 521 w 2637"/>
                  <a:gd name="T39" fmla="*/ 1315 h 1642"/>
                  <a:gd name="T40" fmla="*/ 521 w 2637"/>
                  <a:gd name="T41" fmla="*/ 1279 h 1642"/>
                  <a:gd name="T42" fmla="*/ 469 w 2637"/>
                  <a:gd name="T43" fmla="*/ 1279 h 1642"/>
                  <a:gd name="T44" fmla="*/ 469 w 2637"/>
                  <a:gd name="T45" fmla="*/ 1245 h 1642"/>
                  <a:gd name="T46" fmla="*/ 433 w 2637"/>
                  <a:gd name="T47" fmla="*/ 1245 h 1642"/>
                  <a:gd name="T48" fmla="*/ 433 w 2637"/>
                  <a:gd name="T49" fmla="*/ 1222 h 1642"/>
                  <a:gd name="T50" fmla="*/ 419 w 2637"/>
                  <a:gd name="T51" fmla="*/ 1222 h 1642"/>
                  <a:gd name="T52" fmla="*/ 419 w 2637"/>
                  <a:gd name="T53" fmla="*/ 1198 h 1642"/>
                  <a:gd name="T54" fmla="*/ 401 w 2637"/>
                  <a:gd name="T55" fmla="*/ 1198 h 1642"/>
                  <a:gd name="T56" fmla="*/ 401 w 2637"/>
                  <a:gd name="T57" fmla="*/ 1040 h 1642"/>
                  <a:gd name="T58" fmla="*/ 371 w 2637"/>
                  <a:gd name="T59" fmla="*/ 1040 h 1642"/>
                  <a:gd name="T60" fmla="*/ 371 w 2637"/>
                  <a:gd name="T61" fmla="*/ 1022 h 1642"/>
                  <a:gd name="T62" fmla="*/ 361 w 2637"/>
                  <a:gd name="T63" fmla="*/ 1022 h 1642"/>
                  <a:gd name="T64" fmla="*/ 361 w 2637"/>
                  <a:gd name="T65" fmla="*/ 978 h 1642"/>
                  <a:gd name="T66" fmla="*/ 315 w 2637"/>
                  <a:gd name="T67" fmla="*/ 978 h 1642"/>
                  <a:gd name="T68" fmla="*/ 315 w 2637"/>
                  <a:gd name="T69" fmla="*/ 958 h 1642"/>
                  <a:gd name="T70" fmla="*/ 299 w 2637"/>
                  <a:gd name="T71" fmla="*/ 958 h 1642"/>
                  <a:gd name="T72" fmla="*/ 299 w 2637"/>
                  <a:gd name="T73" fmla="*/ 887 h 1642"/>
                  <a:gd name="T74" fmla="*/ 278 w 2637"/>
                  <a:gd name="T75" fmla="*/ 887 h 1642"/>
                  <a:gd name="T76" fmla="*/ 278 w 2637"/>
                  <a:gd name="T77" fmla="*/ 785 h 1642"/>
                  <a:gd name="T78" fmla="*/ 264 w 2637"/>
                  <a:gd name="T79" fmla="*/ 785 h 1642"/>
                  <a:gd name="T80" fmla="*/ 264 w 2637"/>
                  <a:gd name="T81" fmla="*/ 703 h 1642"/>
                  <a:gd name="T82" fmla="*/ 248 w 2637"/>
                  <a:gd name="T83" fmla="*/ 703 h 1642"/>
                  <a:gd name="T84" fmla="*/ 248 w 2637"/>
                  <a:gd name="T85" fmla="*/ 634 h 1642"/>
                  <a:gd name="T86" fmla="*/ 226 w 2637"/>
                  <a:gd name="T87" fmla="*/ 634 h 1642"/>
                  <a:gd name="T88" fmla="*/ 226 w 2637"/>
                  <a:gd name="T89" fmla="*/ 586 h 1642"/>
                  <a:gd name="T90" fmla="*/ 206 w 2637"/>
                  <a:gd name="T91" fmla="*/ 586 h 1642"/>
                  <a:gd name="T92" fmla="*/ 206 w 2637"/>
                  <a:gd name="T93" fmla="*/ 544 h 1642"/>
                  <a:gd name="T94" fmla="*/ 192 w 2637"/>
                  <a:gd name="T95" fmla="*/ 544 h 1642"/>
                  <a:gd name="T96" fmla="*/ 192 w 2637"/>
                  <a:gd name="T97" fmla="*/ 480 h 1642"/>
                  <a:gd name="T98" fmla="*/ 162 w 2637"/>
                  <a:gd name="T99" fmla="*/ 480 h 1642"/>
                  <a:gd name="T100" fmla="*/ 162 w 2637"/>
                  <a:gd name="T101" fmla="*/ 444 h 1642"/>
                  <a:gd name="T102" fmla="*/ 142 w 2637"/>
                  <a:gd name="T103" fmla="*/ 444 h 1642"/>
                  <a:gd name="T104" fmla="*/ 142 w 2637"/>
                  <a:gd name="T105" fmla="*/ 295 h 1642"/>
                  <a:gd name="T106" fmla="*/ 124 w 2637"/>
                  <a:gd name="T107" fmla="*/ 295 h 1642"/>
                  <a:gd name="T108" fmla="*/ 124 w 2637"/>
                  <a:gd name="T109" fmla="*/ 237 h 1642"/>
                  <a:gd name="T110" fmla="*/ 108 w 2637"/>
                  <a:gd name="T111" fmla="*/ 237 h 1642"/>
                  <a:gd name="T112" fmla="*/ 108 w 2637"/>
                  <a:gd name="T113" fmla="*/ 197 h 1642"/>
                  <a:gd name="T114" fmla="*/ 90 w 2637"/>
                  <a:gd name="T115" fmla="*/ 197 h 1642"/>
                  <a:gd name="T116" fmla="*/ 90 w 2637"/>
                  <a:gd name="T117" fmla="*/ 153 h 1642"/>
                  <a:gd name="T118" fmla="*/ 0 w 2637"/>
                  <a:gd name="T119" fmla="*/ 153 h 1642"/>
                  <a:gd name="T120" fmla="*/ 0 w 2637"/>
                  <a:gd name="T121"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7" h="1642">
                    <a:moveTo>
                      <a:pt x="2637" y="1642"/>
                    </a:moveTo>
                    <a:lnTo>
                      <a:pt x="2360" y="1642"/>
                    </a:lnTo>
                    <a:lnTo>
                      <a:pt x="2360" y="1632"/>
                    </a:lnTo>
                    <a:lnTo>
                      <a:pt x="1206" y="1632"/>
                    </a:lnTo>
                    <a:lnTo>
                      <a:pt x="1206" y="1624"/>
                    </a:lnTo>
                    <a:lnTo>
                      <a:pt x="1002" y="1624"/>
                    </a:lnTo>
                    <a:lnTo>
                      <a:pt x="1002" y="1608"/>
                    </a:lnTo>
                    <a:lnTo>
                      <a:pt x="982" y="1608"/>
                    </a:lnTo>
                    <a:lnTo>
                      <a:pt x="982" y="1592"/>
                    </a:lnTo>
                    <a:lnTo>
                      <a:pt x="896" y="1592"/>
                    </a:lnTo>
                    <a:lnTo>
                      <a:pt x="896" y="1566"/>
                    </a:lnTo>
                    <a:lnTo>
                      <a:pt x="862" y="1566"/>
                    </a:lnTo>
                    <a:lnTo>
                      <a:pt x="862" y="1548"/>
                    </a:lnTo>
                    <a:lnTo>
                      <a:pt x="709" y="1548"/>
                    </a:lnTo>
                    <a:lnTo>
                      <a:pt x="709" y="1407"/>
                    </a:lnTo>
                    <a:lnTo>
                      <a:pt x="573" y="1407"/>
                    </a:lnTo>
                    <a:lnTo>
                      <a:pt x="573" y="1371"/>
                    </a:lnTo>
                    <a:lnTo>
                      <a:pt x="535" y="1371"/>
                    </a:lnTo>
                    <a:lnTo>
                      <a:pt x="535" y="1315"/>
                    </a:lnTo>
                    <a:lnTo>
                      <a:pt x="521" y="1315"/>
                    </a:lnTo>
                    <a:lnTo>
                      <a:pt x="521" y="1279"/>
                    </a:lnTo>
                    <a:lnTo>
                      <a:pt x="469" y="1279"/>
                    </a:lnTo>
                    <a:lnTo>
                      <a:pt x="469" y="1245"/>
                    </a:lnTo>
                    <a:lnTo>
                      <a:pt x="433" y="1245"/>
                    </a:lnTo>
                    <a:lnTo>
                      <a:pt x="433" y="1222"/>
                    </a:lnTo>
                    <a:lnTo>
                      <a:pt x="419" y="1222"/>
                    </a:lnTo>
                    <a:lnTo>
                      <a:pt x="419" y="1198"/>
                    </a:lnTo>
                    <a:lnTo>
                      <a:pt x="401" y="1198"/>
                    </a:lnTo>
                    <a:lnTo>
                      <a:pt x="401" y="1040"/>
                    </a:lnTo>
                    <a:lnTo>
                      <a:pt x="371" y="1040"/>
                    </a:lnTo>
                    <a:lnTo>
                      <a:pt x="371" y="1022"/>
                    </a:lnTo>
                    <a:lnTo>
                      <a:pt x="361" y="1022"/>
                    </a:lnTo>
                    <a:lnTo>
                      <a:pt x="361" y="978"/>
                    </a:lnTo>
                    <a:lnTo>
                      <a:pt x="315" y="978"/>
                    </a:lnTo>
                    <a:lnTo>
                      <a:pt x="315" y="958"/>
                    </a:lnTo>
                    <a:lnTo>
                      <a:pt x="299" y="958"/>
                    </a:lnTo>
                    <a:lnTo>
                      <a:pt x="299" y="887"/>
                    </a:lnTo>
                    <a:lnTo>
                      <a:pt x="278" y="887"/>
                    </a:lnTo>
                    <a:lnTo>
                      <a:pt x="278" y="785"/>
                    </a:lnTo>
                    <a:lnTo>
                      <a:pt x="264" y="785"/>
                    </a:lnTo>
                    <a:lnTo>
                      <a:pt x="264" y="703"/>
                    </a:lnTo>
                    <a:lnTo>
                      <a:pt x="248" y="703"/>
                    </a:lnTo>
                    <a:lnTo>
                      <a:pt x="248" y="634"/>
                    </a:lnTo>
                    <a:lnTo>
                      <a:pt x="226" y="634"/>
                    </a:lnTo>
                    <a:lnTo>
                      <a:pt x="226" y="586"/>
                    </a:lnTo>
                    <a:lnTo>
                      <a:pt x="206" y="586"/>
                    </a:lnTo>
                    <a:lnTo>
                      <a:pt x="206" y="544"/>
                    </a:lnTo>
                    <a:lnTo>
                      <a:pt x="192" y="544"/>
                    </a:lnTo>
                    <a:lnTo>
                      <a:pt x="192" y="480"/>
                    </a:lnTo>
                    <a:lnTo>
                      <a:pt x="162" y="480"/>
                    </a:lnTo>
                    <a:lnTo>
                      <a:pt x="162" y="444"/>
                    </a:lnTo>
                    <a:lnTo>
                      <a:pt x="142" y="444"/>
                    </a:lnTo>
                    <a:lnTo>
                      <a:pt x="142" y="295"/>
                    </a:lnTo>
                    <a:lnTo>
                      <a:pt x="124" y="295"/>
                    </a:lnTo>
                    <a:lnTo>
                      <a:pt x="124" y="237"/>
                    </a:lnTo>
                    <a:lnTo>
                      <a:pt x="108" y="237"/>
                    </a:lnTo>
                    <a:lnTo>
                      <a:pt x="108" y="197"/>
                    </a:lnTo>
                    <a:lnTo>
                      <a:pt x="90" y="197"/>
                    </a:lnTo>
                    <a:lnTo>
                      <a:pt x="90" y="153"/>
                    </a:lnTo>
                    <a:lnTo>
                      <a:pt x="0" y="153"/>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43" name="Freeform 142"/>
              <p:cNvSpPr>
                <a:spLocks/>
              </p:cNvSpPr>
              <p:nvPr/>
            </p:nvSpPr>
            <p:spPr bwMode="auto">
              <a:xfrm>
                <a:off x="602" y="1336"/>
                <a:ext cx="2633" cy="1636"/>
              </a:xfrm>
              <a:custGeom>
                <a:avLst/>
                <a:gdLst>
                  <a:gd name="T0" fmla="*/ 0 w 2633"/>
                  <a:gd name="T1" fmla="*/ 0 h 1636"/>
                  <a:gd name="T2" fmla="*/ 62 w 2633"/>
                  <a:gd name="T3" fmla="*/ 0 h 1636"/>
                  <a:gd name="T4" fmla="*/ 62 w 2633"/>
                  <a:gd name="T5" fmla="*/ 18 h 1636"/>
                  <a:gd name="T6" fmla="*/ 92 w 2633"/>
                  <a:gd name="T7" fmla="*/ 18 h 1636"/>
                  <a:gd name="T8" fmla="*/ 92 w 2633"/>
                  <a:gd name="T9" fmla="*/ 28 h 1636"/>
                  <a:gd name="T10" fmla="*/ 128 w 2633"/>
                  <a:gd name="T11" fmla="*/ 28 h 1636"/>
                  <a:gd name="T12" fmla="*/ 128 w 2633"/>
                  <a:gd name="T13" fmla="*/ 90 h 1636"/>
                  <a:gd name="T14" fmla="*/ 140 w 2633"/>
                  <a:gd name="T15" fmla="*/ 90 h 1636"/>
                  <a:gd name="T16" fmla="*/ 140 w 2633"/>
                  <a:gd name="T17" fmla="*/ 157 h 1636"/>
                  <a:gd name="T18" fmla="*/ 162 w 2633"/>
                  <a:gd name="T19" fmla="*/ 157 h 1636"/>
                  <a:gd name="T20" fmla="*/ 162 w 2633"/>
                  <a:gd name="T21" fmla="*/ 201 h 1636"/>
                  <a:gd name="T22" fmla="*/ 194 w 2633"/>
                  <a:gd name="T23" fmla="*/ 201 h 1636"/>
                  <a:gd name="T24" fmla="*/ 194 w 2633"/>
                  <a:gd name="T25" fmla="*/ 253 h 1636"/>
                  <a:gd name="T26" fmla="*/ 210 w 2633"/>
                  <a:gd name="T27" fmla="*/ 253 h 1636"/>
                  <a:gd name="T28" fmla="*/ 210 w 2633"/>
                  <a:gd name="T29" fmla="*/ 283 h 1636"/>
                  <a:gd name="T30" fmla="*/ 230 w 2633"/>
                  <a:gd name="T31" fmla="*/ 283 h 1636"/>
                  <a:gd name="T32" fmla="*/ 230 w 2633"/>
                  <a:gd name="T33" fmla="*/ 325 h 1636"/>
                  <a:gd name="T34" fmla="*/ 248 w 2633"/>
                  <a:gd name="T35" fmla="*/ 325 h 1636"/>
                  <a:gd name="T36" fmla="*/ 248 w 2633"/>
                  <a:gd name="T37" fmla="*/ 385 h 1636"/>
                  <a:gd name="T38" fmla="*/ 260 w 2633"/>
                  <a:gd name="T39" fmla="*/ 385 h 1636"/>
                  <a:gd name="T40" fmla="*/ 260 w 2633"/>
                  <a:gd name="T41" fmla="*/ 456 h 1636"/>
                  <a:gd name="T42" fmla="*/ 280 w 2633"/>
                  <a:gd name="T43" fmla="*/ 456 h 1636"/>
                  <a:gd name="T44" fmla="*/ 280 w 2633"/>
                  <a:gd name="T45" fmla="*/ 534 h 1636"/>
                  <a:gd name="T46" fmla="*/ 297 w 2633"/>
                  <a:gd name="T47" fmla="*/ 534 h 1636"/>
                  <a:gd name="T48" fmla="*/ 297 w 2633"/>
                  <a:gd name="T49" fmla="*/ 616 h 1636"/>
                  <a:gd name="T50" fmla="*/ 363 w 2633"/>
                  <a:gd name="T51" fmla="*/ 616 h 1636"/>
                  <a:gd name="T52" fmla="*/ 363 w 2633"/>
                  <a:gd name="T53" fmla="*/ 677 h 1636"/>
                  <a:gd name="T54" fmla="*/ 385 w 2633"/>
                  <a:gd name="T55" fmla="*/ 677 h 1636"/>
                  <a:gd name="T56" fmla="*/ 385 w 2633"/>
                  <a:gd name="T57" fmla="*/ 719 h 1636"/>
                  <a:gd name="T58" fmla="*/ 401 w 2633"/>
                  <a:gd name="T59" fmla="*/ 719 h 1636"/>
                  <a:gd name="T60" fmla="*/ 401 w 2633"/>
                  <a:gd name="T61" fmla="*/ 895 h 1636"/>
                  <a:gd name="T62" fmla="*/ 437 w 2633"/>
                  <a:gd name="T63" fmla="*/ 895 h 1636"/>
                  <a:gd name="T64" fmla="*/ 437 w 2633"/>
                  <a:gd name="T65" fmla="*/ 927 h 1636"/>
                  <a:gd name="T66" fmla="*/ 475 w 2633"/>
                  <a:gd name="T67" fmla="*/ 927 h 1636"/>
                  <a:gd name="T68" fmla="*/ 475 w 2633"/>
                  <a:gd name="T69" fmla="*/ 964 h 1636"/>
                  <a:gd name="T70" fmla="*/ 505 w 2633"/>
                  <a:gd name="T71" fmla="*/ 964 h 1636"/>
                  <a:gd name="T72" fmla="*/ 505 w 2633"/>
                  <a:gd name="T73" fmla="*/ 984 h 1636"/>
                  <a:gd name="T74" fmla="*/ 535 w 2633"/>
                  <a:gd name="T75" fmla="*/ 984 h 1636"/>
                  <a:gd name="T76" fmla="*/ 535 w 2633"/>
                  <a:gd name="T77" fmla="*/ 1076 h 1636"/>
                  <a:gd name="T78" fmla="*/ 583 w 2633"/>
                  <a:gd name="T79" fmla="*/ 1076 h 1636"/>
                  <a:gd name="T80" fmla="*/ 583 w 2633"/>
                  <a:gd name="T81" fmla="*/ 1120 h 1636"/>
                  <a:gd name="T82" fmla="*/ 695 w 2633"/>
                  <a:gd name="T83" fmla="*/ 1120 h 1636"/>
                  <a:gd name="T84" fmla="*/ 695 w 2633"/>
                  <a:gd name="T85" fmla="*/ 1196 h 1636"/>
                  <a:gd name="T86" fmla="*/ 709 w 2633"/>
                  <a:gd name="T87" fmla="*/ 1196 h 1636"/>
                  <a:gd name="T88" fmla="*/ 709 w 2633"/>
                  <a:gd name="T89" fmla="*/ 1283 h 1636"/>
                  <a:gd name="T90" fmla="*/ 727 w 2633"/>
                  <a:gd name="T91" fmla="*/ 1283 h 1636"/>
                  <a:gd name="T92" fmla="*/ 727 w 2633"/>
                  <a:gd name="T93" fmla="*/ 1323 h 1636"/>
                  <a:gd name="T94" fmla="*/ 860 w 2633"/>
                  <a:gd name="T95" fmla="*/ 1323 h 1636"/>
                  <a:gd name="T96" fmla="*/ 860 w 2633"/>
                  <a:gd name="T97" fmla="*/ 1365 h 1636"/>
                  <a:gd name="T98" fmla="*/ 898 w 2633"/>
                  <a:gd name="T99" fmla="*/ 1365 h 1636"/>
                  <a:gd name="T100" fmla="*/ 898 w 2633"/>
                  <a:gd name="T101" fmla="*/ 1391 h 1636"/>
                  <a:gd name="T102" fmla="*/ 972 w 2633"/>
                  <a:gd name="T103" fmla="*/ 1391 h 1636"/>
                  <a:gd name="T104" fmla="*/ 972 w 2633"/>
                  <a:gd name="T105" fmla="*/ 1421 h 1636"/>
                  <a:gd name="T106" fmla="*/ 986 w 2633"/>
                  <a:gd name="T107" fmla="*/ 1421 h 1636"/>
                  <a:gd name="T108" fmla="*/ 986 w 2633"/>
                  <a:gd name="T109" fmla="*/ 1441 h 1636"/>
                  <a:gd name="T110" fmla="*/ 1054 w 2633"/>
                  <a:gd name="T111" fmla="*/ 1441 h 1636"/>
                  <a:gd name="T112" fmla="*/ 1054 w 2633"/>
                  <a:gd name="T113" fmla="*/ 1465 h 1636"/>
                  <a:gd name="T114" fmla="*/ 1200 w 2633"/>
                  <a:gd name="T115" fmla="*/ 1465 h 1636"/>
                  <a:gd name="T116" fmla="*/ 1200 w 2633"/>
                  <a:gd name="T117" fmla="*/ 1483 h 1636"/>
                  <a:gd name="T118" fmla="*/ 2350 w 2633"/>
                  <a:gd name="T119" fmla="*/ 1483 h 1636"/>
                  <a:gd name="T120" fmla="*/ 2350 w 2633"/>
                  <a:gd name="T121" fmla="*/ 1508 h 1636"/>
                  <a:gd name="T122" fmla="*/ 2633 w 2633"/>
                  <a:gd name="T123" fmla="*/ 1508 h 1636"/>
                  <a:gd name="T124" fmla="*/ 2633 w 2633"/>
                  <a:gd name="T12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3" h="1636">
                    <a:moveTo>
                      <a:pt x="0" y="0"/>
                    </a:moveTo>
                    <a:lnTo>
                      <a:pt x="62" y="0"/>
                    </a:lnTo>
                    <a:lnTo>
                      <a:pt x="62" y="18"/>
                    </a:lnTo>
                    <a:lnTo>
                      <a:pt x="92" y="18"/>
                    </a:lnTo>
                    <a:lnTo>
                      <a:pt x="92" y="28"/>
                    </a:lnTo>
                    <a:lnTo>
                      <a:pt x="128" y="28"/>
                    </a:lnTo>
                    <a:lnTo>
                      <a:pt x="128" y="90"/>
                    </a:lnTo>
                    <a:lnTo>
                      <a:pt x="140" y="90"/>
                    </a:lnTo>
                    <a:lnTo>
                      <a:pt x="140" y="157"/>
                    </a:lnTo>
                    <a:lnTo>
                      <a:pt x="162" y="157"/>
                    </a:lnTo>
                    <a:lnTo>
                      <a:pt x="162" y="201"/>
                    </a:lnTo>
                    <a:lnTo>
                      <a:pt x="194" y="201"/>
                    </a:lnTo>
                    <a:lnTo>
                      <a:pt x="194" y="253"/>
                    </a:lnTo>
                    <a:lnTo>
                      <a:pt x="210" y="253"/>
                    </a:lnTo>
                    <a:lnTo>
                      <a:pt x="210" y="283"/>
                    </a:lnTo>
                    <a:lnTo>
                      <a:pt x="230" y="283"/>
                    </a:lnTo>
                    <a:lnTo>
                      <a:pt x="230" y="325"/>
                    </a:lnTo>
                    <a:lnTo>
                      <a:pt x="248" y="325"/>
                    </a:lnTo>
                    <a:lnTo>
                      <a:pt x="248" y="385"/>
                    </a:lnTo>
                    <a:lnTo>
                      <a:pt x="260" y="385"/>
                    </a:lnTo>
                    <a:lnTo>
                      <a:pt x="260" y="456"/>
                    </a:lnTo>
                    <a:lnTo>
                      <a:pt x="280" y="456"/>
                    </a:lnTo>
                    <a:lnTo>
                      <a:pt x="280" y="534"/>
                    </a:lnTo>
                    <a:lnTo>
                      <a:pt x="297" y="534"/>
                    </a:lnTo>
                    <a:lnTo>
                      <a:pt x="297" y="616"/>
                    </a:lnTo>
                    <a:lnTo>
                      <a:pt x="363" y="616"/>
                    </a:lnTo>
                    <a:lnTo>
                      <a:pt x="363" y="677"/>
                    </a:lnTo>
                    <a:lnTo>
                      <a:pt x="385" y="677"/>
                    </a:lnTo>
                    <a:lnTo>
                      <a:pt x="385" y="719"/>
                    </a:lnTo>
                    <a:lnTo>
                      <a:pt x="401" y="719"/>
                    </a:lnTo>
                    <a:lnTo>
                      <a:pt x="401" y="895"/>
                    </a:lnTo>
                    <a:lnTo>
                      <a:pt x="437" y="895"/>
                    </a:lnTo>
                    <a:lnTo>
                      <a:pt x="437" y="927"/>
                    </a:lnTo>
                    <a:lnTo>
                      <a:pt x="475" y="927"/>
                    </a:lnTo>
                    <a:lnTo>
                      <a:pt x="475" y="964"/>
                    </a:lnTo>
                    <a:lnTo>
                      <a:pt x="505" y="964"/>
                    </a:lnTo>
                    <a:lnTo>
                      <a:pt x="505" y="984"/>
                    </a:lnTo>
                    <a:lnTo>
                      <a:pt x="535" y="984"/>
                    </a:lnTo>
                    <a:lnTo>
                      <a:pt x="535" y="1076"/>
                    </a:lnTo>
                    <a:lnTo>
                      <a:pt x="583" y="1076"/>
                    </a:lnTo>
                    <a:lnTo>
                      <a:pt x="583" y="1120"/>
                    </a:lnTo>
                    <a:lnTo>
                      <a:pt x="695" y="1120"/>
                    </a:lnTo>
                    <a:lnTo>
                      <a:pt x="695" y="1196"/>
                    </a:lnTo>
                    <a:lnTo>
                      <a:pt x="709" y="1196"/>
                    </a:lnTo>
                    <a:lnTo>
                      <a:pt x="709" y="1283"/>
                    </a:lnTo>
                    <a:lnTo>
                      <a:pt x="727" y="1283"/>
                    </a:lnTo>
                    <a:lnTo>
                      <a:pt x="727" y="1323"/>
                    </a:lnTo>
                    <a:lnTo>
                      <a:pt x="860" y="1323"/>
                    </a:lnTo>
                    <a:lnTo>
                      <a:pt x="860" y="1365"/>
                    </a:lnTo>
                    <a:lnTo>
                      <a:pt x="898" y="1365"/>
                    </a:lnTo>
                    <a:lnTo>
                      <a:pt x="898" y="1391"/>
                    </a:lnTo>
                    <a:lnTo>
                      <a:pt x="972" y="1391"/>
                    </a:lnTo>
                    <a:lnTo>
                      <a:pt x="972" y="1421"/>
                    </a:lnTo>
                    <a:lnTo>
                      <a:pt x="986" y="1421"/>
                    </a:lnTo>
                    <a:lnTo>
                      <a:pt x="986" y="1441"/>
                    </a:lnTo>
                    <a:lnTo>
                      <a:pt x="1054" y="1441"/>
                    </a:lnTo>
                    <a:lnTo>
                      <a:pt x="1054" y="1465"/>
                    </a:lnTo>
                    <a:lnTo>
                      <a:pt x="1200" y="1465"/>
                    </a:lnTo>
                    <a:lnTo>
                      <a:pt x="1200" y="1483"/>
                    </a:lnTo>
                    <a:lnTo>
                      <a:pt x="2350" y="1483"/>
                    </a:lnTo>
                    <a:lnTo>
                      <a:pt x="2350" y="1508"/>
                    </a:lnTo>
                    <a:lnTo>
                      <a:pt x="2633" y="1508"/>
                    </a:lnTo>
                    <a:lnTo>
                      <a:pt x="2633" y="1636"/>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sp>
            <p:nvSpPr>
              <p:cNvPr id="144" name="Freeform 143"/>
              <p:cNvSpPr>
                <a:spLocks/>
              </p:cNvSpPr>
              <p:nvPr/>
            </p:nvSpPr>
            <p:spPr bwMode="auto">
              <a:xfrm>
                <a:off x="600" y="1332"/>
                <a:ext cx="4562" cy="1654"/>
              </a:xfrm>
              <a:custGeom>
                <a:avLst/>
                <a:gdLst>
                  <a:gd name="T0" fmla="*/ 4562 w 4562"/>
                  <a:gd name="T1" fmla="*/ 1640 h 1654"/>
                  <a:gd name="T2" fmla="*/ 2637 w 4562"/>
                  <a:gd name="T3" fmla="*/ 1604 h 1654"/>
                  <a:gd name="T4" fmla="*/ 2354 w 4562"/>
                  <a:gd name="T5" fmla="*/ 1584 h 1654"/>
                  <a:gd name="T6" fmla="*/ 1196 w 4562"/>
                  <a:gd name="T7" fmla="*/ 1566 h 1654"/>
                  <a:gd name="T8" fmla="*/ 1048 w 4562"/>
                  <a:gd name="T9" fmla="*/ 1546 h 1654"/>
                  <a:gd name="T10" fmla="*/ 980 w 4562"/>
                  <a:gd name="T11" fmla="*/ 1530 h 1654"/>
                  <a:gd name="T12" fmla="*/ 956 w 4562"/>
                  <a:gd name="T13" fmla="*/ 1510 h 1654"/>
                  <a:gd name="T14" fmla="*/ 892 w 4562"/>
                  <a:gd name="T15" fmla="*/ 1493 h 1654"/>
                  <a:gd name="T16" fmla="*/ 862 w 4562"/>
                  <a:gd name="T17" fmla="*/ 1471 h 1654"/>
                  <a:gd name="T18" fmla="*/ 851 w 4562"/>
                  <a:gd name="T19" fmla="*/ 1457 h 1654"/>
                  <a:gd name="T20" fmla="*/ 725 w 4562"/>
                  <a:gd name="T21" fmla="*/ 1441 h 1654"/>
                  <a:gd name="T22" fmla="*/ 717 w 4562"/>
                  <a:gd name="T23" fmla="*/ 1419 h 1654"/>
                  <a:gd name="T24" fmla="*/ 705 w 4562"/>
                  <a:gd name="T25" fmla="*/ 1329 h 1654"/>
                  <a:gd name="T26" fmla="*/ 697 w 4562"/>
                  <a:gd name="T27" fmla="*/ 1311 h 1654"/>
                  <a:gd name="T28" fmla="*/ 681 w 4562"/>
                  <a:gd name="T29" fmla="*/ 1271 h 1654"/>
                  <a:gd name="T30" fmla="*/ 571 w 4562"/>
                  <a:gd name="T31" fmla="*/ 1255 h 1654"/>
                  <a:gd name="T32" fmla="*/ 541 w 4562"/>
                  <a:gd name="T33" fmla="*/ 1235 h 1654"/>
                  <a:gd name="T34" fmla="*/ 535 w 4562"/>
                  <a:gd name="T35" fmla="*/ 1198 h 1654"/>
                  <a:gd name="T36" fmla="*/ 527 w 4562"/>
                  <a:gd name="T37" fmla="*/ 1182 h 1654"/>
                  <a:gd name="T38" fmla="*/ 519 w 4562"/>
                  <a:gd name="T39" fmla="*/ 1162 h 1654"/>
                  <a:gd name="T40" fmla="*/ 513 w 4562"/>
                  <a:gd name="T41" fmla="*/ 1146 h 1654"/>
                  <a:gd name="T42" fmla="*/ 493 w 4562"/>
                  <a:gd name="T43" fmla="*/ 1128 h 1654"/>
                  <a:gd name="T44" fmla="*/ 463 w 4562"/>
                  <a:gd name="T45" fmla="*/ 1110 h 1654"/>
                  <a:gd name="T46" fmla="*/ 459 w 4562"/>
                  <a:gd name="T47" fmla="*/ 1090 h 1654"/>
                  <a:gd name="T48" fmla="*/ 431 w 4562"/>
                  <a:gd name="T49" fmla="*/ 1074 h 1654"/>
                  <a:gd name="T50" fmla="*/ 425 w 4562"/>
                  <a:gd name="T51" fmla="*/ 1054 h 1654"/>
                  <a:gd name="T52" fmla="*/ 403 w 4562"/>
                  <a:gd name="T53" fmla="*/ 1038 h 1654"/>
                  <a:gd name="T54" fmla="*/ 395 w 4562"/>
                  <a:gd name="T55" fmla="*/ 923 h 1654"/>
                  <a:gd name="T56" fmla="*/ 389 w 4562"/>
                  <a:gd name="T57" fmla="*/ 887 h 1654"/>
                  <a:gd name="T58" fmla="*/ 381 w 4562"/>
                  <a:gd name="T59" fmla="*/ 865 h 1654"/>
                  <a:gd name="T60" fmla="*/ 375 w 4562"/>
                  <a:gd name="T61" fmla="*/ 847 h 1654"/>
                  <a:gd name="T62" fmla="*/ 367 w 4562"/>
                  <a:gd name="T63" fmla="*/ 833 h 1654"/>
                  <a:gd name="T64" fmla="*/ 357 w 4562"/>
                  <a:gd name="T65" fmla="*/ 815 h 1654"/>
                  <a:gd name="T66" fmla="*/ 349 w 4562"/>
                  <a:gd name="T67" fmla="*/ 797 h 1654"/>
                  <a:gd name="T68" fmla="*/ 303 w 4562"/>
                  <a:gd name="T69" fmla="*/ 775 h 1654"/>
                  <a:gd name="T70" fmla="*/ 293 w 4562"/>
                  <a:gd name="T71" fmla="*/ 743 h 1654"/>
                  <a:gd name="T72" fmla="*/ 286 w 4562"/>
                  <a:gd name="T73" fmla="*/ 721 h 1654"/>
                  <a:gd name="T74" fmla="*/ 280 w 4562"/>
                  <a:gd name="T75" fmla="*/ 689 h 1654"/>
                  <a:gd name="T76" fmla="*/ 272 w 4562"/>
                  <a:gd name="T77" fmla="*/ 668 h 1654"/>
                  <a:gd name="T78" fmla="*/ 266 w 4562"/>
                  <a:gd name="T79" fmla="*/ 628 h 1654"/>
                  <a:gd name="T80" fmla="*/ 260 w 4562"/>
                  <a:gd name="T81" fmla="*/ 590 h 1654"/>
                  <a:gd name="T82" fmla="*/ 252 w 4562"/>
                  <a:gd name="T83" fmla="*/ 556 h 1654"/>
                  <a:gd name="T84" fmla="*/ 248 w 4562"/>
                  <a:gd name="T85" fmla="*/ 522 h 1654"/>
                  <a:gd name="T86" fmla="*/ 244 w 4562"/>
                  <a:gd name="T87" fmla="*/ 466 h 1654"/>
                  <a:gd name="T88" fmla="*/ 226 w 4562"/>
                  <a:gd name="T89" fmla="*/ 448 h 1654"/>
                  <a:gd name="T90" fmla="*/ 216 w 4562"/>
                  <a:gd name="T91" fmla="*/ 414 h 1654"/>
                  <a:gd name="T92" fmla="*/ 202 w 4562"/>
                  <a:gd name="T93" fmla="*/ 393 h 1654"/>
                  <a:gd name="T94" fmla="*/ 192 w 4562"/>
                  <a:gd name="T95" fmla="*/ 373 h 1654"/>
                  <a:gd name="T96" fmla="*/ 184 w 4562"/>
                  <a:gd name="T97" fmla="*/ 357 h 1654"/>
                  <a:gd name="T98" fmla="*/ 178 w 4562"/>
                  <a:gd name="T99" fmla="*/ 317 h 1654"/>
                  <a:gd name="T100" fmla="*/ 156 w 4562"/>
                  <a:gd name="T101" fmla="*/ 283 h 1654"/>
                  <a:gd name="T102" fmla="*/ 144 w 4562"/>
                  <a:gd name="T103" fmla="*/ 239 h 1654"/>
                  <a:gd name="T104" fmla="*/ 136 w 4562"/>
                  <a:gd name="T105" fmla="*/ 157 h 1654"/>
                  <a:gd name="T106" fmla="*/ 126 w 4562"/>
                  <a:gd name="T107" fmla="*/ 119 h 1654"/>
                  <a:gd name="T108" fmla="*/ 112 w 4562"/>
                  <a:gd name="T109" fmla="*/ 82 h 1654"/>
                  <a:gd name="T110" fmla="*/ 80 w 4562"/>
                  <a:gd name="T111" fmla="*/ 64 h 1654"/>
                  <a:gd name="T112" fmla="*/ 64 w 4562"/>
                  <a:gd name="T113" fmla="*/ 44 h 1654"/>
                  <a:gd name="T114" fmla="*/ 0 w 4562"/>
                  <a:gd name="T115"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2" h="1654">
                    <a:moveTo>
                      <a:pt x="4562" y="1654"/>
                    </a:moveTo>
                    <a:lnTo>
                      <a:pt x="4562" y="1640"/>
                    </a:lnTo>
                    <a:lnTo>
                      <a:pt x="2637" y="1640"/>
                    </a:lnTo>
                    <a:lnTo>
                      <a:pt x="2637" y="1604"/>
                    </a:lnTo>
                    <a:lnTo>
                      <a:pt x="2354" y="1604"/>
                    </a:lnTo>
                    <a:lnTo>
                      <a:pt x="2354" y="1584"/>
                    </a:lnTo>
                    <a:lnTo>
                      <a:pt x="1196" y="1584"/>
                    </a:lnTo>
                    <a:lnTo>
                      <a:pt x="1196" y="1566"/>
                    </a:lnTo>
                    <a:lnTo>
                      <a:pt x="1048" y="1566"/>
                    </a:lnTo>
                    <a:lnTo>
                      <a:pt x="1048" y="1546"/>
                    </a:lnTo>
                    <a:lnTo>
                      <a:pt x="980" y="1546"/>
                    </a:lnTo>
                    <a:lnTo>
                      <a:pt x="980" y="1530"/>
                    </a:lnTo>
                    <a:lnTo>
                      <a:pt x="956" y="1530"/>
                    </a:lnTo>
                    <a:lnTo>
                      <a:pt x="956" y="1510"/>
                    </a:lnTo>
                    <a:lnTo>
                      <a:pt x="892" y="1510"/>
                    </a:lnTo>
                    <a:lnTo>
                      <a:pt x="892" y="1493"/>
                    </a:lnTo>
                    <a:lnTo>
                      <a:pt x="862" y="1493"/>
                    </a:lnTo>
                    <a:lnTo>
                      <a:pt x="862" y="1471"/>
                    </a:lnTo>
                    <a:lnTo>
                      <a:pt x="851" y="1471"/>
                    </a:lnTo>
                    <a:lnTo>
                      <a:pt x="851" y="1457"/>
                    </a:lnTo>
                    <a:lnTo>
                      <a:pt x="725" y="1457"/>
                    </a:lnTo>
                    <a:lnTo>
                      <a:pt x="725" y="1441"/>
                    </a:lnTo>
                    <a:lnTo>
                      <a:pt x="717" y="1441"/>
                    </a:lnTo>
                    <a:lnTo>
                      <a:pt x="717" y="1419"/>
                    </a:lnTo>
                    <a:lnTo>
                      <a:pt x="705" y="1419"/>
                    </a:lnTo>
                    <a:lnTo>
                      <a:pt x="705" y="1329"/>
                    </a:lnTo>
                    <a:lnTo>
                      <a:pt x="697" y="1329"/>
                    </a:lnTo>
                    <a:lnTo>
                      <a:pt x="697" y="1311"/>
                    </a:lnTo>
                    <a:lnTo>
                      <a:pt x="681" y="1311"/>
                    </a:lnTo>
                    <a:lnTo>
                      <a:pt x="681" y="1271"/>
                    </a:lnTo>
                    <a:lnTo>
                      <a:pt x="571" y="1271"/>
                    </a:lnTo>
                    <a:lnTo>
                      <a:pt x="571" y="1255"/>
                    </a:lnTo>
                    <a:lnTo>
                      <a:pt x="541" y="1255"/>
                    </a:lnTo>
                    <a:lnTo>
                      <a:pt x="541" y="1235"/>
                    </a:lnTo>
                    <a:lnTo>
                      <a:pt x="535" y="1235"/>
                    </a:lnTo>
                    <a:lnTo>
                      <a:pt x="535" y="1198"/>
                    </a:lnTo>
                    <a:lnTo>
                      <a:pt x="527" y="1198"/>
                    </a:lnTo>
                    <a:lnTo>
                      <a:pt x="527" y="1182"/>
                    </a:lnTo>
                    <a:lnTo>
                      <a:pt x="519" y="1182"/>
                    </a:lnTo>
                    <a:lnTo>
                      <a:pt x="519" y="1162"/>
                    </a:lnTo>
                    <a:lnTo>
                      <a:pt x="513" y="1162"/>
                    </a:lnTo>
                    <a:lnTo>
                      <a:pt x="513" y="1146"/>
                    </a:lnTo>
                    <a:lnTo>
                      <a:pt x="493" y="1146"/>
                    </a:lnTo>
                    <a:lnTo>
                      <a:pt x="493" y="1128"/>
                    </a:lnTo>
                    <a:lnTo>
                      <a:pt x="463" y="1128"/>
                    </a:lnTo>
                    <a:lnTo>
                      <a:pt x="463" y="1110"/>
                    </a:lnTo>
                    <a:lnTo>
                      <a:pt x="459" y="1110"/>
                    </a:lnTo>
                    <a:lnTo>
                      <a:pt x="459" y="1090"/>
                    </a:lnTo>
                    <a:lnTo>
                      <a:pt x="431" y="1090"/>
                    </a:lnTo>
                    <a:lnTo>
                      <a:pt x="431" y="1074"/>
                    </a:lnTo>
                    <a:lnTo>
                      <a:pt x="425" y="1074"/>
                    </a:lnTo>
                    <a:lnTo>
                      <a:pt x="425" y="1054"/>
                    </a:lnTo>
                    <a:lnTo>
                      <a:pt x="403" y="1054"/>
                    </a:lnTo>
                    <a:lnTo>
                      <a:pt x="403" y="1038"/>
                    </a:lnTo>
                    <a:lnTo>
                      <a:pt x="395" y="1038"/>
                    </a:lnTo>
                    <a:lnTo>
                      <a:pt x="395" y="923"/>
                    </a:lnTo>
                    <a:lnTo>
                      <a:pt x="389" y="923"/>
                    </a:lnTo>
                    <a:lnTo>
                      <a:pt x="389" y="887"/>
                    </a:lnTo>
                    <a:lnTo>
                      <a:pt x="381" y="887"/>
                    </a:lnTo>
                    <a:lnTo>
                      <a:pt x="381" y="865"/>
                    </a:lnTo>
                    <a:lnTo>
                      <a:pt x="375" y="865"/>
                    </a:lnTo>
                    <a:lnTo>
                      <a:pt x="375" y="847"/>
                    </a:lnTo>
                    <a:lnTo>
                      <a:pt x="367" y="847"/>
                    </a:lnTo>
                    <a:lnTo>
                      <a:pt x="367" y="833"/>
                    </a:lnTo>
                    <a:lnTo>
                      <a:pt x="357" y="833"/>
                    </a:lnTo>
                    <a:lnTo>
                      <a:pt x="357" y="815"/>
                    </a:lnTo>
                    <a:lnTo>
                      <a:pt x="349" y="815"/>
                    </a:lnTo>
                    <a:lnTo>
                      <a:pt x="349" y="797"/>
                    </a:lnTo>
                    <a:lnTo>
                      <a:pt x="303" y="797"/>
                    </a:lnTo>
                    <a:lnTo>
                      <a:pt x="303" y="775"/>
                    </a:lnTo>
                    <a:lnTo>
                      <a:pt x="293" y="775"/>
                    </a:lnTo>
                    <a:lnTo>
                      <a:pt x="293" y="743"/>
                    </a:lnTo>
                    <a:lnTo>
                      <a:pt x="286" y="743"/>
                    </a:lnTo>
                    <a:lnTo>
                      <a:pt x="286" y="721"/>
                    </a:lnTo>
                    <a:lnTo>
                      <a:pt x="280" y="721"/>
                    </a:lnTo>
                    <a:lnTo>
                      <a:pt x="280" y="689"/>
                    </a:lnTo>
                    <a:lnTo>
                      <a:pt x="272" y="689"/>
                    </a:lnTo>
                    <a:lnTo>
                      <a:pt x="272" y="668"/>
                    </a:lnTo>
                    <a:lnTo>
                      <a:pt x="266" y="668"/>
                    </a:lnTo>
                    <a:lnTo>
                      <a:pt x="266" y="628"/>
                    </a:lnTo>
                    <a:lnTo>
                      <a:pt x="260" y="628"/>
                    </a:lnTo>
                    <a:lnTo>
                      <a:pt x="260" y="590"/>
                    </a:lnTo>
                    <a:lnTo>
                      <a:pt x="252" y="590"/>
                    </a:lnTo>
                    <a:lnTo>
                      <a:pt x="252" y="556"/>
                    </a:lnTo>
                    <a:lnTo>
                      <a:pt x="248" y="556"/>
                    </a:lnTo>
                    <a:lnTo>
                      <a:pt x="248" y="522"/>
                    </a:lnTo>
                    <a:lnTo>
                      <a:pt x="244" y="522"/>
                    </a:lnTo>
                    <a:lnTo>
                      <a:pt x="244" y="466"/>
                    </a:lnTo>
                    <a:lnTo>
                      <a:pt x="226" y="466"/>
                    </a:lnTo>
                    <a:lnTo>
                      <a:pt x="226" y="448"/>
                    </a:lnTo>
                    <a:lnTo>
                      <a:pt x="216" y="448"/>
                    </a:lnTo>
                    <a:lnTo>
                      <a:pt x="216" y="414"/>
                    </a:lnTo>
                    <a:lnTo>
                      <a:pt x="202" y="414"/>
                    </a:lnTo>
                    <a:lnTo>
                      <a:pt x="202" y="393"/>
                    </a:lnTo>
                    <a:lnTo>
                      <a:pt x="192" y="393"/>
                    </a:lnTo>
                    <a:lnTo>
                      <a:pt x="192" y="373"/>
                    </a:lnTo>
                    <a:lnTo>
                      <a:pt x="184" y="373"/>
                    </a:lnTo>
                    <a:lnTo>
                      <a:pt x="184" y="357"/>
                    </a:lnTo>
                    <a:lnTo>
                      <a:pt x="178" y="357"/>
                    </a:lnTo>
                    <a:lnTo>
                      <a:pt x="178" y="317"/>
                    </a:lnTo>
                    <a:lnTo>
                      <a:pt x="156" y="317"/>
                    </a:lnTo>
                    <a:lnTo>
                      <a:pt x="156" y="283"/>
                    </a:lnTo>
                    <a:lnTo>
                      <a:pt x="144" y="283"/>
                    </a:lnTo>
                    <a:lnTo>
                      <a:pt x="144" y="239"/>
                    </a:lnTo>
                    <a:lnTo>
                      <a:pt x="136" y="239"/>
                    </a:lnTo>
                    <a:lnTo>
                      <a:pt x="136" y="157"/>
                    </a:lnTo>
                    <a:lnTo>
                      <a:pt x="126" y="157"/>
                    </a:lnTo>
                    <a:lnTo>
                      <a:pt x="126" y="119"/>
                    </a:lnTo>
                    <a:lnTo>
                      <a:pt x="112" y="119"/>
                    </a:lnTo>
                    <a:lnTo>
                      <a:pt x="112" y="82"/>
                    </a:lnTo>
                    <a:lnTo>
                      <a:pt x="80" y="82"/>
                    </a:lnTo>
                    <a:lnTo>
                      <a:pt x="80" y="64"/>
                    </a:lnTo>
                    <a:lnTo>
                      <a:pt x="64" y="64"/>
                    </a:lnTo>
                    <a:lnTo>
                      <a:pt x="64" y="44"/>
                    </a:lnTo>
                    <a:lnTo>
                      <a:pt x="0" y="44"/>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rgbClr val="4D4D4D"/>
                  </a:solidFill>
                </a:endParaRPr>
              </a:p>
            </p:txBody>
          </p:sp>
        </p:grpSp>
      </p:grpSp>
      <p:sp>
        <p:nvSpPr>
          <p:cNvPr id="146" name="TextBox 148"/>
          <p:cNvSpPr txBox="1"/>
          <p:nvPr/>
        </p:nvSpPr>
        <p:spPr>
          <a:xfrm>
            <a:off x="148545" y="1628425"/>
            <a:ext cx="424917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4D4D4D"/>
                </a:solidFill>
              </a:rPr>
              <a:t>Kaplan-Meier </a:t>
            </a:r>
            <a:r>
              <a:rPr lang="en-US" sz="1400" b="1" dirty="0" smtClean="0">
                <a:solidFill>
                  <a:srgbClr val="4D4D4D"/>
                </a:solidFill>
              </a:rPr>
              <a:t>PFS for </a:t>
            </a:r>
            <a:r>
              <a:rPr lang="en-US" sz="1400" b="1" dirty="0">
                <a:solidFill>
                  <a:srgbClr val="4D4D4D"/>
                </a:solidFill>
              </a:rPr>
              <a:t>D + T + P Arm</a:t>
            </a:r>
            <a:endParaRPr lang="en-US" sz="1400" b="1" baseline="30000" dirty="0">
              <a:solidFill>
                <a:srgbClr val="4D4D4D"/>
              </a:solidFill>
            </a:endParaRPr>
          </a:p>
        </p:txBody>
      </p:sp>
      <p:cxnSp>
        <p:nvCxnSpPr>
          <p:cNvPr id="147" name="Straight Connector 146"/>
          <p:cNvCxnSpPr/>
          <p:nvPr/>
        </p:nvCxnSpPr>
        <p:spPr>
          <a:xfrm>
            <a:off x="1481139" y="2587227"/>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8" name="TextBox 518"/>
          <p:cNvSpPr txBox="1"/>
          <p:nvPr/>
        </p:nvSpPr>
        <p:spPr>
          <a:xfrm>
            <a:off x="1337407" y="2092378"/>
            <a:ext cx="28761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1200" b="1" dirty="0" err="1">
                <a:solidFill>
                  <a:srgbClr val="4D4D4D"/>
                </a:solidFill>
              </a:rPr>
              <a:t>m</a:t>
            </a:r>
            <a:r>
              <a:rPr lang="en-GB" sz="1200" b="1" dirty="0" err="1" smtClean="0">
                <a:solidFill>
                  <a:srgbClr val="4D4D4D"/>
                </a:solidFill>
              </a:rPr>
              <a:t>PFS</a:t>
            </a:r>
            <a:r>
              <a:rPr lang="en-GB" sz="1200" b="1" dirty="0">
                <a:solidFill>
                  <a:srgbClr val="4D4D4D"/>
                </a:solidFill>
              </a:rPr>
              <a:t>, </a:t>
            </a:r>
            <a:r>
              <a:rPr lang="en-GB" sz="1200" b="1" dirty="0" smtClean="0">
                <a:solidFill>
                  <a:srgbClr val="4D4D4D"/>
                </a:solidFill>
              </a:rPr>
              <a:t>months </a:t>
            </a:r>
            <a:r>
              <a:rPr lang="en-GB" sz="1200" b="1" dirty="0">
                <a:solidFill>
                  <a:srgbClr val="4D4D4D"/>
                </a:solidFill>
              </a:rPr>
              <a:t>4.2 </a:t>
            </a:r>
            <a:r>
              <a:rPr lang="en-GB" sz="1200" b="1" dirty="0" smtClean="0">
                <a:solidFill>
                  <a:srgbClr val="4D4D4D"/>
                </a:solidFill>
              </a:rPr>
              <a:t>(95% CI 4.1, 5.6</a:t>
            </a:r>
            <a:r>
              <a:rPr lang="en-GB" sz="1200" b="1" dirty="0">
                <a:solidFill>
                  <a:srgbClr val="4D4D4D"/>
                </a:solidFill>
              </a:rPr>
              <a:t>)</a:t>
            </a:r>
            <a:br>
              <a:rPr lang="en-GB" sz="1200" b="1" dirty="0">
                <a:solidFill>
                  <a:srgbClr val="4D4D4D"/>
                </a:solidFill>
              </a:rPr>
            </a:br>
            <a:r>
              <a:rPr lang="en-GB" sz="1200" b="1" dirty="0" smtClean="0">
                <a:solidFill>
                  <a:srgbClr val="4D4D4D"/>
                </a:solidFill>
              </a:rPr>
              <a:t>Events: </a:t>
            </a:r>
            <a:r>
              <a:rPr lang="en-GB" sz="1200" b="1" dirty="0">
                <a:solidFill>
                  <a:srgbClr val="4D4D4D"/>
                </a:solidFill>
              </a:rPr>
              <a:t>56 (</a:t>
            </a:r>
            <a:r>
              <a:rPr lang="en-GB" sz="1200" b="1" dirty="0" smtClean="0">
                <a:solidFill>
                  <a:srgbClr val="4D4D4D"/>
                </a:solidFill>
              </a:rPr>
              <a:t>62%)/</a:t>
            </a:r>
            <a:r>
              <a:rPr lang="en-GB" sz="1200" b="1" dirty="0">
                <a:solidFill>
                  <a:srgbClr val="4D4D4D"/>
                </a:solidFill>
              </a:rPr>
              <a:t>Censored: 35 (</a:t>
            </a:r>
            <a:r>
              <a:rPr lang="en-GB" sz="1200" b="1" dirty="0" smtClean="0">
                <a:solidFill>
                  <a:srgbClr val="4D4D4D"/>
                </a:solidFill>
              </a:rPr>
              <a:t>38%)</a:t>
            </a:r>
            <a:r>
              <a:rPr lang="en-GB" sz="1200" b="1" dirty="0">
                <a:solidFill>
                  <a:srgbClr val="4D4D4D"/>
                </a:solidFill>
              </a:rPr>
              <a:t/>
            </a:r>
            <a:br>
              <a:rPr lang="en-GB" sz="1200" b="1" dirty="0">
                <a:solidFill>
                  <a:srgbClr val="4D4D4D"/>
                </a:solidFill>
              </a:rPr>
            </a:br>
            <a:r>
              <a:rPr lang="en-GB" sz="1200" b="1" dirty="0">
                <a:solidFill>
                  <a:srgbClr val="4D4D4D"/>
                </a:solidFill>
              </a:rPr>
              <a:t>	</a:t>
            </a:r>
            <a:r>
              <a:rPr lang="en-GB" sz="1200" b="1" dirty="0" smtClean="0">
                <a:solidFill>
                  <a:srgbClr val="4D4D4D"/>
                </a:solidFill>
              </a:rPr>
              <a:t> 95</a:t>
            </a:r>
            <a:r>
              <a:rPr lang="en-GB" sz="1200" b="1" dirty="0">
                <a:solidFill>
                  <a:srgbClr val="4D4D4D"/>
                </a:solidFill>
              </a:rPr>
              <a:t>% CI</a:t>
            </a:r>
          </a:p>
        </p:txBody>
      </p:sp>
      <p:grpSp>
        <p:nvGrpSpPr>
          <p:cNvPr id="12" name="Group 11"/>
          <p:cNvGrpSpPr/>
          <p:nvPr/>
        </p:nvGrpSpPr>
        <p:grpSpPr>
          <a:xfrm>
            <a:off x="222587" y="4223095"/>
            <a:ext cx="4426394" cy="2055991"/>
            <a:chOff x="2444884" y="2404852"/>
            <a:chExt cx="4426394" cy="2055991"/>
          </a:xfrm>
        </p:grpSpPr>
        <p:sp>
          <p:nvSpPr>
            <p:cNvPr id="149" name="Line 6"/>
            <p:cNvSpPr>
              <a:spLocks noChangeShapeType="1"/>
            </p:cNvSpPr>
            <p:nvPr/>
          </p:nvSpPr>
          <p:spPr bwMode="auto">
            <a:xfrm>
              <a:off x="2963071" y="25223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0" name="Line 8"/>
            <p:cNvSpPr>
              <a:spLocks noChangeShapeType="1"/>
            </p:cNvSpPr>
            <p:nvPr/>
          </p:nvSpPr>
          <p:spPr bwMode="auto">
            <a:xfrm>
              <a:off x="2963071" y="288355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1" name="Line 9"/>
            <p:cNvSpPr>
              <a:spLocks noChangeShapeType="1"/>
            </p:cNvSpPr>
            <p:nvPr/>
          </p:nvSpPr>
          <p:spPr bwMode="auto">
            <a:xfrm>
              <a:off x="2963071" y="32447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2" name="Line 10"/>
            <p:cNvSpPr>
              <a:spLocks noChangeShapeType="1"/>
            </p:cNvSpPr>
            <p:nvPr/>
          </p:nvSpPr>
          <p:spPr bwMode="auto">
            <a:xfrm>
              <a:off x="2963071" y="360596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3" name="Line 11"/>
            <p:cNvSpPr>
              <a:spLocks noChangeShapeType="1"/>
            </p:cNvSpPr>
            <p:nvPr/>
          </p:nvSpPr>
          <p:spPr bwMode="auto">
            <a:xfrm>
              <a:off x="2963071" y="396716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54" name="TextBox 680"/>
            <p:cNvSpPr txBox="1"/>
            <p:nvPr/>
          </p:nvSpPr>
          <p:spPr>
            <a:xfrm rot="16200000">
              <a:off x="1777393" y="3072522"/>
              <a:ext cx="17043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Change at maximum</a:t>
              </a:r>
              <a:br>
                <a:rPr lang="en-GB" sz="900" b="1" dirty="0">
                  <a:solidFill>
                    <a:srgbClr val="4D4D4D"/>
                  </a:solidFill>
                </a:rPr>
              </a:br>
              <a:r>
                <a:rPr lang="en-GB" sz="900" b="1" dirty="0">
                  <a:solidFill>
                    <a:srgbClr val="4D4D4D"/>
                  </a:solidFill>
                </a:rPr>
                <a:t>reduction from baseline (%)</a:t>
              </a:r>
            </a:p>
          </p:txBody>
        </p:sp>
        <p:sp>
          <p:nvSpPr>
            <p:cNvPr id="155" name="TextBox 681"/>
            <p:cNvSpPr txBox="1"/>
            <p:nvPr/>
          </p:nvSpPr>
          <p:spPr>
            <a:xfrm>
              <a:off x="2767165" y="4230011"/>
              <a:ext cx="2775120"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solidFill>
                    <a:srgbClr val="4D4D4D"/>
                  </a:solidFill>
                </a:rPr>
                <a:t>BRAF V600E mutant fraction (week 4: baseline)</a:t>
              </a:r>
            </a:p>
          </p:txBody>
        </p:sp>
        <p:sp>
          <p:nvSpPr>
            <p:cNvPr id="156" name="TextBox 682"/>
            <p:cNvSpPr txBox="1"/>
            <p:nvPr/>
          </p:nvSpPr>
          <p:spPr>
            <a:xfrm>
              <a:off x="2714111" y="2404852"/>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80</a:t>
              </a:r>
            </a:p>
          </p:txBody>
        </p:sp>
        <p:sp>
          <p:nvSpPr>
            <p:cNvPr id="157" name="TextBox 683"/>
            <p:cNvSpPr txBox="1"/>
            <p:nvPr/>
          </p:nvSpPr>
          <p:spPr>
            <a:xfrm>
              <a:off x="2714111" y="2766518"/>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40</a:t>
              </a:r>
            </a:p>
          </p:txBody>
        </p:sp>
        <p:sp>
          <p:nvSpPr>
            <p:cNvPr id="158" name="TextBox 684"/>
            <p:cNvSpPr txBox="1"/>
            <p:nvPr/>
          </p:nvSpPr>
          <p:spPr>
            <a:xfrm>
              <a:off x="2778231" y="3128184"/>
              <a:ext cx="24878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0</a:t>
              </a:r>
            </a:p>
          </p:txBody>
        </p:sp>
        <p:sp>
          <p:nvSpPr>
            <p:cNvPr id="159" name="TextBox 685"/>
            <p:cNvSpPr txBox="1"/>
            <p:nvPr/>
          </p:nvSpPr>
          <p:spPr>
            <a:xfrm>
              <a:off x="2675639" y="3489850"/>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-40</a:t>
              </a:r>
            </a:p>
          </p:txBody>
        </p:sp>
        <p:sp>
          <p:nvSpPr>
            <p:cNvPr id="160" name="TextBox 686"/>
            <p:cNvSpPr txBox="1"/>
            <p:nvPr/>
          </p:nvSpPr>
          <p:spPr>
            <a:xfrm>
              <a:off x="2675639" y="3851518"/>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-80</a:t>
              </a:r>
            </a:p>
          </p:txBody>
        </p:sp>
        <p:sp>
          <p:nvSpPr>
            <p:cNvPr id="161" name="TextBox 687"/>
            <p:cNvSpPr txBox="1"/>
            <p:nvPr/>
          </p:nvSpPr>
          <p:spPr>
            <a:xfrm>
              <a:off x="2999299"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4D4D4D"/>
                  </a:solidFill>
                </a:rPr>
                <a:t>-4.0</a:t>
              </a:r>
              <a:endParaRPr lang="en-GB" sz="700" b="1" dirty="0">
                <a:solidFill>
                  <a:srgbClr val="4D4D4D"/>
                </a:solidFill>
              </a:endParaRPr>
            </a:p>
          </p:txBody>
        </p:sp>
        <p:sp>
          <p:nvSpPr>
            <p:cNvPr id="162" name="Freeform 161"/>
            <p:cNvSpPr>
              <a:spLocks/>
            </p:cNvSpPr>
            <p:nvPr/>
          </p:nvSpPr>
          <p:spPr bwMode="auto">
            <a:xfrm>
              <a:off x="3043879" y="2522345"/>
              <a:ext cx="2147803" cy="1576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63" name="TextBox 690"/>
            <p:cNvSpPr txBox="1"/>
            <p:nvPr/>
          </p:nvSpPr>
          <p:spPr>
            <a:xfrm>
              <a:off x="4782333"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2.0</a:t>
              </a:r>
            </a:p>
          </p:txBody>
        </p:sp>
        <p:sp>
          <p:nvSpPr>
            <p:cNvPr id="164" name="TextBox 692"/>
            <p:cNvSpPr txBox="1"/>
            <p:nvPr/>
          </p:nvSpPr>
          <p:spPr>
            <a:xfrm>
              <a:off x="315476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-3.5</a:t>
              </a:r>
            </a:p>
          </p:txBody>
        </p:sp>
        <p:sp>
          <p:nvSpPr>
            <p:cNvPr id="165" name="TextBox 694"/>
            <p:cNvSpPr txBox="1"/>
            <p:nvPr/>
          </p:nvSpPr>
          <p:spPr>
            <a:xfrm>
              <a:off x="344879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-2.5</a:t>
              </a:r>
            </a:p>
          </p:txBody>
        </p:sp>
        <p:sp>
          <p:nvSpPr>
            <p:cNvPr id="166" name="TextBox 696"/>
            <p:cNvSpPr txBox="1"/>
            <p:nvPr/>
          </p:nvSpPr>
          <p:spPr>
            <a:xfrm>
              <a:off x="3902606"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1.0</a:t>
              </a:r>
            </a:p>
          </p:txBody>
        </p:sp>
        <p:sp>
          <p:nvSpPr>
            <p:cNvPr id="167" name="TextBox 698"/>
            <p:cNvSpPr txBox="1"/>
            <p:nvPr/>
          </p:nvSpPr>
          <p:spPr>
            <a:xfrm>
              <a:off x="4196825"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0.0</a:t>
              </a:r>
            </a:p>
          </p:txBody>
        </p:sp>
        <p:sp>
          <p:nvSpPr>
            <p:cNvPr id="168" name="TextBox 700"/>
            <p:cNvSpPr txBox="1"/>
            <p:nvPr/>
          </p:nvSpPr>
          <p:spPr>
            <a:xfrm>
              <a:off x="4489112"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1.0</a:t>
              </a:r>
            </a:p>
          </p:txBody>
        </p:sp>
        <p:sp>
          <p:nvSpPr>
            <p:cNvPr id="169" name="TextBox 702"/>
            <p:cNvSpPr txBox="1"/>
            <p:nvPr/>
          </p:nvSpPr>
          <p:spPr>
            <a:xfrm>
              <a:off x="5077988"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3.0</a:t>
              </a:r>
            </a:p>
          </p:txBody>
        </p:sp>
        <p:sp>
          <p:nvSpPr>
            <p:cNvPr id="170" name="TextBox 706"/>
            <p:cNvSpPr txBox="1"/>
            <p:nvPr/>
          </p:nvSpPr>
          <p:spPr>
            <a:xfrm>
              <a:off x="3299740"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-3.0</a:t>
              </a:r>
            </a:p>
          </p:txBody>
        </p:sp>
        <p:sp>
          <p:nvSpPr>
            <p:cNvPr id="171" name="TextBox 710"/>
            <p:cNvSpPr txBox="1"/>
            <p:nvPr/>
          </p:nvSpPr>
          <p:spPr>
            <a:xfrm>
              <a:off x="4033695"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-0.5</a:t>
              </a:r>
            </a:p>
          </p:txBody>
        </p:sp>
        <p:sp>
          <p:nvSpPr>
            <p:cNvPr id="172" name="TextBox 712"/>
            <p:cNvSpPr txBox="1"/>
            <p:nvPr/>
          </p:nvSpPr>
          <p:spPr>
            <a:xfrm>
              <a:off x="4343663"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0.5</a:t>
              </a:r>
            </a:p>
          </p:txBody>
        </p:sp>
        <p:sp>
          <p:nvSpPr>
            <p:cNvPr id="173" name="TextBox 714"/>
            <p:cNvSpPr txBox="1"/>
            <p:nvPr/>
          </p:nvSpPr>
          <p:spPr>
            <a:xfrm>
              <a:off x="4635877"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b="1" dirty="0">
                  <a:solidFill>
                    <a:srgbClr val="4D4D4D"/>
                  </a:solidFill>
                </a:rPr>
                <a:t>1.5</a:t>
              </a:r>
            </a:p>
          </p:txBody>
        </p:sp>
        <p:sp>
          <p:nvSpPr>
            <p:cNvPr id="174" name="TextBox 717"/>
            <p:cNvSpPr txBox="1"/>
            <p:nvPr/>
          </p:nvSpPr>
          <p:spPr>
            <a:xfrm>
              <a:off x="5570922" y="2586403"/>
              <a:ext cx="1300356" cy="5078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900" b="1" dirty="0" smtClean="0">
                  <a:solidFill>
                    <a:srgbClr val="4D4D4D"/>
                  </a:solidFill>
                </a:rPr>
                <a:t>Partial response</a:t>
              </a:r>
              <a:endParaRPr lang="en-GB" sz="900" b="1" dirty="0">
                <a:solidFill>
                  <a:srgbClr val="4D4D4D"/>
                </a:solidFill>
              </a:endParaRPr>
            </a:p>
            <a:p>
              <a:pPr>
                <a:tabLst>
                  <a:tab pos="269875" algn="l"/>
                </a:tabLst>
              </a:pPr>
              <a:r>
                <a:rPr lang="en-US" sz="900" b="1" dirty="0" smtClean="0">
                  <a:solidFill>
                    <a:srgbClr val="4D4D4D"/>
                  </a:solidFill>
                </a:rPr>
                <a:t>Stable disease</a:t>
              </a:r>
              <a:endParaRPr lang="en-US" sz="900" b="1" dirty="0">
                <a:solidFill>
                  <a:srgbClr val="4D4D4D"/>
                </a:solidFill>
              </a:endParaRPr>
            </a:p>
            <a:p>
              <a:pPr>
                <a:tabLst>
                  <a:tab pos="269875" algn="l"/>
                </a:tabLst>
              </a:pPr>
              <a:r>
                <a:rPr lang="en-US" sz="900" b="1" dirty="0" smtClean="0">
                  <a:solidFill>
                    <a:srgbClr val="4D4D4D"/>
                  </a:solidFill>
                </a:rPr>
                <a:t>Progressive disease</a:t>
              </a:r>
              <a:endParaRPr lang="en-GB" sz="900" b="1" dirty="0">
                <a:solidFill>
                  <a:srgbClr val="4D4D4D"/>
                </a:solidFill>
              </a:endParaRPr>
            </a:p>
          </p:txBody>
        </p:sp>
        <p:sp>
          <p:nvSpPr>
            <p:cNvPr id="175" name="TextBox 722"/>
            <p:cNvSpPr txBox="1"/>
            <p:nvPr/>
          </p:nvSpPr>
          <p:spPr>
            <a:xfrm>
              <a:off x="3594093"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4D4D4D"/>
                  </a:solidFill>
                </a:rPr>
                <a:t>-2.0</a:t>
              </a:r>
              <a:endParaRPr lang="en-GB" sz="700" b="1" dirty="0">
                <a:solidFill>
                  <a:srgbClr val="4D4D4D"/>
                </a:solidFill>
              </a:endParaRPr>
            </a:p>
          </p:txBody>
        </p:sp>
        <p:sp>
          <p:nvSpPr>
            <p:cNvPr id="176" name="TextBox 723"/>
            <p:cNvSpPr txBox="1"/>
            <p:nvPr/>
          </p:nvSpPr>
          <p:spPr>
            <a:xfrm>
              <a:off x="4931104" y="4146736"/>
              <a:ext cx="125035"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4D4D4D"/>
                  </a:solidFill>
                </a:rPr>
                <a:t>2.5</a:t>
              </a:r>
              <a:endParaRPr lang="en-GB" sz="700" b="1" dirty="0">
                <a:solidFill>
                  <a:srgbClr val="4D4D4D"/>
                </a:solidFill>
              </a:endParaRPr>
            </a:p>
          </p:txBody>
        </p:sp>
        <p:sp>
          <p:nvSpPr>
            <p:cNvPr id="177" name="Oval 176"/>
            <p:cNvSpPr/>
            <p:nvPr/>
          </p:nvSpPr>
          <p:spPr>
            <a:xfrm>
              <a:off x="4067338" y="2505172"/>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78" name="Oval 177"/>
            <p:cNvSpPr/>
            <p:nvPr/>
          </p:nvSpPr>
          <p:spPr>
            <a:xfrm>
              <a:off x="5543867" y="2776447"/>
              <a:ext cx="82689" cy="8268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79" name="Oval 178"/>
            <p:cNvSpPr/>
            <p:nvPr/>
          </p:nvSpPr>
          <p:spPr>
            <a:xfrm>
              <a:off x="5543867" y="2648788"/>
              <a:ext cx="82689" cy="826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80" name="Line 6"/>
            <p:cNvSpPr>
              <a:spLocks noChangeShapeType="1"/>
            </p:cNvSpPr>
            <p:nvPr/>
          </p:nvSpPr>
          <p:spPr bwMode="auto">
            <a:xfrm flipV="1">
              <a:off x="3047865" y="2989752"/>
              <a:ext cx="2095796" cy="758924"/>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1" name="TextBox 734"/>
            <p:cNvSpPr txBox="1"/>
            <p:nvPr/>
          </p:nvSpPr>
          <p:spPr>
            <a:xfrm>
              <a:off x="373840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4D4D4D"/>
                  </a:solidFill>
                </a:rPr>
                <a:t>-1.5</a:t>
              </a:r>
              <a:endParaRPr lang="en-GB" sz="700" b="1" dirty="0">
                <a:solidFill>
                  <a:srgbClr val="4D4D4D"/>
                </a:solidFill>
              </a:endParaRPr>
            </a:p>
          </p:txBody>
        </p:sp>
        <p:sp>
          <p:nvSpPr>
            <p:cNvPr id="182" name="Line 11"/>
            <p:cNvSpPr>
              <a:spLocks noChangeShapeType="1"/>
            </p:cNvSpPr>
            <p:nvPr/>
          </p:nvSpPr>
          <p:spPr bwMode="auto">
            <a:xfrm rot="16200000">
              <a:off x="3062019" y="412172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3" name="Line 11"/>
            <p:cNvSpPr>
              <a:spLocks noChangeShapeType="1"/>
            </p:cNvSpPr>
            <p:nvPr/>
          </p:nvSpPr>
          <p:spPr bwMode="auto">
            <a:xfrm rot="16200000">
              <a:off x="320868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4" name="Line 11"/>
            <p:cNvSpPr>
              <a:spLocks noChangeShapeType="1"/>
            </p:cNvSpPr>
            <p:nvPr/>
          </p:nvSpPr>
          <p:spPr bwMode="auto">
            <a:xfrm rot="16200000">
              <a:off x="335534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5" name="Line 11"/>
            <p:cNvSpPr>
              <a:spLocks noChangeShapeType="1"/>
            </p:cNvSpPr>
            <p:nvPr/>
          </p:nvSpPr>
          <p:spPr bwMode="auto">
            <a:xfrm rot="16200000">
              <a:off x="394199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6" name="Line 11"/>
            <p:cNvSpPr>
              <a:spLocks noChangeShapeType="1"/>
            </p:cNvSpPr>
            <p:nvPr/>
          </p:nvSpPr>
          <p:spPr bwMode="auto">
            <a:xfrm rot="16200000">
              <a:off x="482196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7" name="Line 11"/>
            <p:cNvSpPr>
              <a:spLocks noChangeShapeType="1"/>
            </p:cNvSpPr>
            <p:nvPr/>
          </p:nvSpPr>
          <p:spPr bwMode="auto">
            <a:xfrm rot="16200000">
              <a:off x="379532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8" name="Line 11"/>
            <p:cNvSpPr>
              <a:spLocks noChangeShapeType="1"/>
            </p:cNvSpPr>
            <p:nvPr/>
          </p:nvSpPr>
          <p:spPr bwMode="auto">
            <a:xfrm rot="16200000">
              <a:off x="438197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89" name="Line 11"/>
            <p:cNvSpPr>
              <a:spLocks noChangeShapeType="1"/>
            </p:cNvSpPr>
            <p:nvPr/>
          </p:nvSpPr>
          <p:spPr bwMode="auto">
            <a:xfrm rot="16200000">
              <a:off x="511528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0" name="Line 11"/>
            <p:cNvSpPr>
              <a:spLocks noChangeShapeType="1"/>
            </p:cNvSpPr>
            <p:nvPr/>
          </p:nvSpPr>
          <p:spPr bwMode="auto">
            <a:xfrm rot="16200000">
              <a:off x="364866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1" name="Line 11"/>
            <p:cNvSpPr>
              <a:spLocks noChangeShapeType="1"/>
            </p:cNvSpPr>
            <p:nvPr/>
          </p:nvSpPr>
          <p:spPr bwMode="auto">
            <a:xfrm rot="16200000">
              <a:off x="452863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2" name="Line 11"/>
            <p:cNvSpPr>
              <a:spLocks noChangeShapeType="1"/>
            </p:cNvSpPr>
            <p:nvPr/>
          </p:nvSpPr>
          <p:spPr bwMode="auto">
            <a:xfrm rot="16200000">
              <a:off x="350200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3" name="Line 11"/>
            <p:cNvSpPr>
              <a:spLocks noChangeShapeType="1"/>
            </p:cNvSpPr>
            <p:nvPr/>
          </p:nvSpPr>
          <p:spPr bwMode="auto">
            <a:xfrm rot="16200000">
              <a:off x="408865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4" name="Line 11"/>
            <p:cNvSpPr>
              <a:spLocks noChangeShapeType="1"/>
            </p:cNvSpPr>
            <p:nvPr/>
          </p:nvSpPr>
          <p:spPr bwMode="auto">
            <a:xfrm rot="16200000">
              <a:off x="467530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5" name="Line 11"/>
            <p:cNvSpPr>
              <a:spLocks noChangeShapeType="1"/>
            </p:cNvSpPr>
            <p:nvPr/>
          </p:nvSpPr>
          <p:spPr bwMode="auto">
            <a:xfrm rot="16200000">
              <a:off x="496862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6" name="Line 11"/>
            <p:cNvSpPr>
              <a:spLocks noChangeShapeType="1"/>
            </p:cNvSpPr>
            <p:nvPr/>
          </p:nvSpPr>
          <p:spPr bwMode="auto">
            <a:xfrm rot="16200000">
              <a:off x="423531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197" name="Oval 196"/>
            <p:cNvSpPr/>
            <p:nvPr/>
          </p:nvSpPr>
          <p:spPr>
            <a:xfrm flipV="1">
              <a:off x="5340314" y="3843088"/>
              <a:ext cx="178393" cy="1783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98" name="Oval 197"/>
            <p:cNvSpPr/>
            <p:nvPr/>
          </p:nvSpPr>
          <p:spPr>
            <a:xfrm>
              <a:off x="5450246" y="4061095"/>
              <a:ext cx="51312" cy="51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199" name="TextBox 763"/>
            <p:cNvSpPr txBox="1"/>
            <p:nvPr/>
          </p:nvSpPr>
          <p:spPr>
            <a:xfrm>
              <a:off x="5457666" y="3813888"/>
              <a:ext cx="569387"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900" b="1" dirty="0">
                  <a:solidFill>
                    <a:srgbClr val="4D4D4D"/>
                  </a:solidFill>
                </a:rPr>
                <a:t>≥ </a:t>
              </a:r>
              <a:r>
                <a:rPr lang="en-GB" sz="900" b="1" dirty="0" smtClean="0">
                  <a:solidFill>
                    <a:srgbClr val="4D4D4D"/>
                  </a:solidFill>
                </a:rPr>
                <a:t>22.94</a:t>
              </a:r>
              <a:endParaRPr lang="en-GB" sz="900" b="1" dirty="0">
                <a:solidFill>
                  <a:srgbClr val="4D4D4D"/>
                </a:solidFill>
              </a:endParaRPr>
            </a:p>
          </p:txBody>
        </p:sp>
        <p:sp>
          <p:nvSpPr>
            <p:cNvPr id="200" name="TextBox 764"/>
            <p:cNvSpPr txBox="1"/>
            <p:nvPr/>
          </p:nvSpPr>
          <p:spPr>
            <a:xfrm>
              <a:off x="4288575" y="3858417"/>
              <a:ext cx="1069524"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900" b="1" dirty="0">
                  <a:solidFill>
                    <a:srgbClr val="4D4D4D"/>
                  </a:solidFill>
                </a:rPr>
                <a:t>(p=0.004; R=0.6)</a:t>
              </a:r>
            </a:p>
          </p:txBody>
        </p:sp>
        <p:sp>
          <p:nvSpPr>
            <p:cNvPr id="201" name="Line 8"/>
            <p:cNvSpPr>
              <a:spLocks noChangeShapeType="1"/>
            </p:cNvSpPr>
            <p:nvPr/>
          </p:nvSpPr>
          <p:spPr bwMode="auto">
            <a:xfrm>
              <a:off x="2963071" y="270138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2" name="Line 10"/>
            <p:cNvSpPr>
              <a:spLocks noChangeShapeType="1"/>
            </p:cNvSpPr>
            <p:nvPr/>
          </p:nvSpPr>
          <p:spPr bwMode="auto">
            <a:xfrm>
              <a:off x="2963071" y="34237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3" name="TextBox 218"/>
            <p:cNvSpPr txBox="1"/>
            <p:nvPr/>
          </p:nvSpPr>
          <p:spPr>
            <a:xfrm>
              <a:off x="2714111" y="2585685"/>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60</a:t>
              </a:r>
            </a:p>
          </p:txBody>
        </p:sp>
        <p:sp>
          <p:nvSpPr>
            <p:cNvPr id="204" name="TextBox 221"/>
            <p:cNvSpPr txBox="1"/>
            <p:nvPr/>
          </p:nvSpPr>
          <p:spPr>
            <a:xfrm>
              <a:off x="2675639" y="3309017"/>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-20</a:t>
              </a:r>
            </a:p>
          </p:txBody>
        </p:sp>
        <p:sp>
          <p:nvSpPr>
            <p:cNvPr id="205" name="Line 8"/>
            <p:cNvSpPr>
              <a:spLocks noChangeShapeType="1"/>
            </p:cNvSpPr>
            <p:nvPr/>
          </p:nvSpPr>
          <p:spPr bwMode="auto">
            <a:xfrm>
              <a:off x="2963071" y="306452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6" name="Line 10"/>
            <p:cNvSpPr>
              <a:spLocks noChangeShapeType="1"/>
            </p:cNvSpPr>
            <p:nvPr/>
          </p:nvSpPr>
          <p:spPr bwMode="auto">
            <a:xfrm>
              <a:off x="2963071" y="378693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b="1">
                <a:solidFill>
                  <a:srgbClr val="4D4D4D"/>
                </a:solidFill>
              </a:endParaRPr>
            </a:p>
          </p:txBody>
        </p:sp>
        <p:sp>
          <p:nvSpPr>
            <p:cNvPr id="207" name="TextBox 224"/>
            <p:cNvSpPr txBox="1"/>
            <p:nvPr/>
          </p:nvSpPr>
          <p:spPr>
            <a:xfrm>
              <a:off x="2714111" y="2947351"/>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20</a:t>
              </a:r>
            </a:p>
          </p:txBody>
        </p:sp>
        <p:sp>
          <p:nvSpPr>
            <p:cNvPr id="208" name="TextBox 225"/>
            <p:cNvSpPr txBox="1"/>
            <p:nvPr/>
          </p:nvSpPr>
          <p:spPr>
            <a:xfrm>
              <a:off x="2675639" y="3670683"/>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dirty="0">
                  <a:solidFill>
                    <a:srgbClr val="4D4D4D"/>
                  </a:solidFill>
                </a:rPr>
                <a:t>-60</a:t>
              </a:r>
            </a:p>
          </p:txBody>
        </p:sp>
        <p:sp>
          <p:nvSpPr>
            <p:cNvPr id="209" name="Oval 208"/>
            <p:cNvSpPr/>
            <p:nvPr/>
          </p:nvSpPr>
          <p:spPr>
            <a:xfrm>
              <a:off x="3193419" y="3593403"/>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0" name="Oval 209"/>
            <p:cNvSpPr/>
            <p:nvPr/>
          </p:nvSpPr>
          <p:spPr>
            <a:xfrm>
              <a:off x="5086515" y="324693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1" name="Oval 210"/>
            <p:cNvSpPr/>
            <p:nvPr/>
          </p:nvSpPr>
          <p:spPr>
            <a:xfrm>
              <a:off x="5543867" y="2900272"/>
              <a:ext cx="82689" cy="826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2" name="Oval 211"/>
            <p:cNvSpPr/>
            <p:nvPr/>
          </p:nvSpPr>
          <p:spPr>
            <a:xfrm>
              <a:off x="3204138" y="322431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3" name="Oval 212"/>
            <p:cNvSpPr/>
            <p:nvPr/>
          </p:nvSpPr>
          <p:spPr>
            <a:xfrm>
              <a:off x="3688722" y="332789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4" name="Oval 213"/>
            <p:cNvSpPr/>
            <p:nvPr/>
          </p:nvSpPr>
          <p:spPr>
            <a:xfrm>
              <a:off x="3774447" y="3224312"/>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5" name="Oval 214"/>
            <p:cNvSpPr/>
            <p:nvPr/>
          </p:nvSpPr>
          <p:spPr>
            <a:xfrm>
              <a:off x="4101869"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6" name="Oval 215"/>
            <p:cNvSpPr/>
            <p:nvPr/>
          </p:nvSpPr>
          <p:spPr>
            <a:xfrm>
              <a:off x="4268557"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7" name="Oval 216"/>
            <p:cNvSpPr/>
            <p:nvPr/>
          </p:nvSpPr>
          <p:spPr>
            <a:xfrm>
              <a:off x="3991141" y="3825577"/>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8" name="Oval 217"/>
            <p:cNvSpPr/>
            <p:nvPr/>
          </p:nvSpPr>
          <p:spPr>
            <a:xfrm>
              <a:off x="3458931" y="3801764"/>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19" name="Oval 218"/>
            <p:cNvSpPr/>
            <p:nvPr/>
          </p:nvSpPr>
          <p:spPr>
            <a:xfrm>
              <a:off x="4243549" y="3124297"/>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0" name="Oval 219"/>
            <p:cNvSpPr/>
            <p:nvPr/>
          </p:nvSpPr>
          <p:spPr>
            <a:xfrm>
              <a:off x="3988754" y="3219095"/>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1" name="Oval 220"/>
            <p:cNvSpPr/>
            <p:nvPr/>
          </p:nvSpPr>
          <p:spPr>
            <a:xfrm>
              <a:off x="3995904" y="3219544"/>
              <a:ext cx="107153" cy="1071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2" name="Oval 221"/>
            <p:cNvSpPr/>
            <p:nvPr/>
          </p:nvSpPr>
          <p:spPr>
            <a:xfrm>
              <a:off x="3919698" y="3310029"/>
              <a:ext cx="128587" cy="1285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3" name="Oval 222"/>
            <p:cNvSpPr/>
            <p:nvPr/>
          </p:nvSpPr>
          <p:spPr>
            <a:xfrm>
              <a:off x="3917318" y="3413612"/>
              <a:ext cx="85726" cy="857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4" name="Oval 223"/>
            <p:cNvSpPr/>
            <p:nvPr/>
          </p:nvSpPr>
          <p:spPr>
            <a:xfrm>
              <a:off x="3691099" y="3495768"/>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5" name="Oval 224"/>
            <p:cNvSpPr/>
            <p:nvPr/>
          </p:nvSpPr>
          <p:spPr>
            <a:xfrm>
              <a:off x="3750630" y="3476717"/>
              <a:ext cx="76200" cy="76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6" name="Oval 225"/>
            <p:cNvSpPr/>
            <p:nvPr/>
          </p:nvSpPr>
          <p:spPr>
            <a:xfrm>
              <a:off x="3324386" y="3632690"/>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7" name="Oval 226"/>
            <p:cNvSpPr/>
            <p:nvPr/>
          </p:nvSpPr>
          <p:spPr>
            <a:xfrm>
              <a:off x="3452974" y="3855337"/>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8" name="Oval 227"/>
            <p:cNvSpPr/>
            <p:nvPr/>
          </p:nvSpPr>
          <p:spPr>
            <a:xfrm>
              <a:off x="3442256" y="3810091"/>
              <a:ext cx="144066" cy="144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29" name="Oval 228"/>
            <p:cNvSpPr/>
            <p:nvPr/>
          </p:nvSpPr>
          <p:spPr>
            <a:xfrm>
              <a:off x="3373201" y="3592206"/>
              <a:ext cx="130967" cy="13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sp>
          <p:nvSpPr>
            <p:cNvPr id="230" name="Oval 229"/>
            <p:cNvSpPr/>
            <p:nvPr/>
          </p:nvSpPr>
          <p:spPr>
            <a:xfrm>
              <a:off x="3481547" y="3702936"/>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b="1">
                <a:solidFill>
                  <a:srgbClr val="4D4D4D"/>
                </a:solidFill>
              </a:endParaRPr>
            </a:p>
          </p:txBody>
        </p:sp>
      </p:grpSp>
      <p:sp>
        <p:nvSpPr>
          <p:cNvPr id="232" name="TextBox 763"/>
          <p:cNvSpPr txBox="1"/>
          <p:nvPr/>
        </p:nvSpPr>
        <p:spPr>
          <a:xfrm>
            <a:off x="3246699" y="5805150"/>
            <a:ext cx="47160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en-GB" sz="800" dirty="0" smtClean="0">
                <a:solidFill>
                  <a:srgbClr val="4D4D4D"/>
                </a:solidFill>
              </a:rPr>
              <a:t>≤ </a:t>
            </a:r>
            <a:r>
              <a:rPr lang="en-GB" sz="800" dirty="0">
                <a:solidFill>
                  <a:srgbClr val="4D4D4D"/>
                </a:solidFill>
              </a:rPr>
              <a:t>0.00</a:t>
            </a:r>
          </a:p>
        </p:txBody>
      </p:sp>
    </p:spTree>
    <p:custDataLst>
      <p:tags r:id="rId1"/>
    </p:custDataLst>
    <p:extLst>
      <p:ext uri="{BB962C8B-B14F-4D97-AF65-F5344CB8AC3E}">
        <p14:creationId xmlns:p14="http://schemas.microsoft.com/office/powerpoint/2010/main" val="24971146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467PD: Preoperative </a:t>
            </a:r>
            <a:r>
              <a:rPr lang="en-GB" sz="1800" dirty="0"/>
              <a:t>chemoradiotherapy and postoperative chemotherapy with capecitabine and oxaliplatin vs. capecitabine alone in locally advanced rectal cancer: Final </a:t>
            </a:r>
            <a:r>
              <a:rPr lang="en-GB" sz="1800" dirty="0" smtClean="0"/>
              <a:t>analyses – </a:t>
            </a:r>
            <a:r>
              <a:rPr lang="en-GB" sz="1800" dirty="0" err="1" smtClean="0"/>
              <a:t>Schmoll</a:t>
            </a:r>
            <a:r>
              <a:rPr lang="en-GB" sz="1800" dirty="0" smtClean="0"/>
              <a:t>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467PD</a:t>
            </a:r>
          </a:p>
        </p:txBody>
      </p:sp>
      <p:sp>
        <p:nvSpPr>
          <p:cNvPr id="7" name="Rectangle 3"/>
          <p:cNvSpPr>
            <a:spLocks noGrp="1" noChangeArrowheads="1"/>
          </p:cNvSpPr>
          <p:nvPr>
            <p:ph type="body" idx="1"/>
          </p:nvPr>
        </p:nvSpPr>
        <p:spPr>
          <a:xfrm>
            <a:off x="365124" y="1254035"/>
            <a:ext cx="8413751" cy="4746172"/>
          </a:xfrm>
        </p:spPr>
        <p:txBody>
          <a:bodyPr/>
          <a:lstStyle/>
          <a:p>
            <a:pPr marL="0" indent="0">
              <a:buNone/>
            </a:pPr>
            <a:r>
              <a:rPr lang="en-GB" b="1" dirty="0" smtClean="0"/>
              <a:t>Study objective</a:t>
            </a:r>
          </a:p>
          <a:p>
            <a:r>
              <a:rPr lang="en-GB" dirty="0" smtClean="0"/>
              <a:t>To assess whether the addition of oxaliplatin to preoperative fluoropyrimidine-based CRT followed </a:t>
            </a:r>
            <a:r>
              <a:rPr lang="en-GB" dirty="0"/>
              <a:t>by postoperative adjuvant </a:t>
            </a:r>
            <a:r>
              <a:rPr lang="en-GB" dirty="0" smtClean="0"/>
              <a:t>fluoropyrimidine-based CT improves DFS in locally advanced rectal cancer</a:t>
            </a:r>
          </a:p>
          <a:p>
            <a:pPr marL="252412" lvl="1" indent="0">
              <a:buNone/>
            </a:pPr>
            <a:endParaRPr lang="en-GB" dirty="0"/>
          </a:p>
        </p:txBody>
      </p:sp>
      <p:cxnSp>
        <p:nvCxnSpPr>
          <p:cNvPr id="10" name="Straight Connector 9"/>
          <p:cNvCxnSpPr/>
          <p:nvPr/>
        </p:nvCxnSpPr>
        <p:spPr>
          <a:xfrm>
            <a:off x="2495454" y="393889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a:endCxn id="58" idx="1"/>
          </p:cNvCxnSpPr>
          <p:nvPr/>
        </p:nvCxnSpPr>
        <p:spPr>
          <a:xfrm flipV="1">
            <a:off x="5981400" y="3091474"/>
            <a:ext cx="633486"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9"/>
          <p:cNvSpPr txBox="1">
            <a:spLocks noChangeArrowheads="1"/>
          </p:cNvSpPr>
          <p:nvPr/>
        </p:nvSpPr>
        <p:spPr bwMode="auto">
          <a:xfrm>
            <a:off x="365763" y="5638800"/>
            <a:ext cx="4625294"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3-year DFS (65% → 72%; HR 0.763)</a:t>
            </a:r>
            <a:endParaRPr lang="en-GB" dirty="0"/>
          </a:p>
        </p:txBody>
      </p:sp>
      <p:sp>
        <p:nvSpPr>
          <p:cNvPr id="14" name="Oval 14"/>
          <p:cNvSpPr>
            <a:spLocks noChangeArrowheads="1"/>
          </p:cNvSpPr>
          <p:nvPr/>
        </p:nvSpPr>
        <p:spPr bwMode="auto">
          <a:xfrm>
            <a:off x="2758721" y="363555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sp>
        <p:nvSpPr>
          <p:cNvPr id="16" name="AutoShape 9"/>
          <p:cNvSpPr>
            <a:spLocks noChangeArrowheads="1"/>
          </p:cNvSpPr>
          <p:nvPr/>
        </p:nvSpPr>
        <p:spPr bwMode="auto">
          <a:xfrm>
            <a:off x="106680" y="2438400"/>
            <a:ext cx="2438401"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Rectal adenocarcinoma ≤12 cm from anal verge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T3/4 and/or N+ </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R0/1-resectable +/- </a:t>
            </a:r>
            <a:r>
              <a:rPr lang="en-GB" altLang="zh-CN" sz="1600" dirty="0" err="1" smtClean="0">
                <a:solidFill>
                  <a:srgbClr val="FFFFFF"/>
                </a:solidFill>
                <a:ea typeface="SimSun" pitchFamily="2" charset="-122"/>
              </a:rPr>
              <a:t>preop</a:t>
            </a:r>
            <a:r>
              <a:rPr lang="en-GB" altLang="zh-CN" sz="1600" dirty="0" smtClean="0">
                <a:solidFill>
                  <a:srgbClr val="FFFFFF"/>
                </a:solidFill>
                <a:ea typeface="SimSun" pitchFamily="2" charset="-122"/>
              </a:rPr>
              <a:t> </a:t>
            </a:r>
            <a:r>
              <a:rPr lang="en-GB" altLang="zh-CN" sz="1600" dirty="0" err="1" smtClean="0">
                <a:solidFill>
                  <a:srgbClr val="FFFFFF"/>
                </a:solidFill>
                <a:ea typeface="SimSun" pitchFamily="2" charset="-122"/>
              </a:rPr>
              <a:t>RCTx</a:t>
            </a:r>
            <a:endParaRPr lang="en-GB"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WHO/ECOG PS 0–2</a:t>
            </a:r>
          </a:p>
          <a:p>
            <a:pPr defTabSz="892175" eaLnBrk="0" hangingPunct="0">
              <a:spcAft>
                <a:spcPct val="30000"/>
              </a:spcAft>
            </a:pPr>
            <a:r>
              <a:rPr lang="en-GB" altLang="zh-CN" sz="1600" dirty="0" smtClean="0">
                <a:solidFill>
                  <a:srgbClr val="FFFFFF"/>
                </a:solidFill>
                <a:ea typeface="SimSun" pitchFamily="2" charset="-122"/>
              </a:rPr>
              <a:t>(n=1094)</a:t>
            </a:r>
          </a:p>
        </p:txBody>
      </p:sp>
      <p:sp>
        <p:nvSpPr>
          <p:cNvPr id="19" name="AutoShape 8"/>
          <p:cNvSpPr>
            <a:spLocks noChangeArrowheads="1"/>
          </p:cNvSpPr>
          <p:nvPr/>
        </p:nvSpPr>
        <p:spPr bwMode="auto">
          <a:xfrm>
            <a:off x="3581400" y="4369289"/>
            <a:ext cx="2400000" cy="914400"/>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Capecitabine* </a:t>
            </a:r>
          </a:p>
          <a:p>
            <a:pPr algn="ctr" defTabSz="892175" eaLnBrk="0" hangingPunct="0"/>
            <a:r>
              <a:rPr lang="en-GB" altLang="zh-CN" sz="1600" dirty="0" smtClean="0">
                <a:solidFill>
                  <a:srgbClr val="4D4D4D"/>
                </a:solidFill>
                <a:ea typeface="SimSun" pitchFamily="2" charset="-122"/>
              </a:rPr>
              <a:t>RT 45 </a:t>
            </a:r>
            <a:r>
              <a:rPr lang="en-GB" altLang="zh-CN" sz="1600" dirty="0" err="1" smtClean="0">
                <a:solidFill>
                  <a:srgbClr val="4D4D4D"/>
                </a:solidFill>
                <a:ea typeface="SimSun" pitchFamily="2" charset="-122"/>
              </a:rPr>
              <a:t>Gy</a:t>
            </a:r>
            <a:r>
              <a:rPr lang="en-GB" altLang="zh-CN" sz="1600" dirty="0" smtClean="0">
                <a:solidFill>
                  <a:srgbClr val="4D4D4D"/>
                </a:solidFill>
                <a:ea typeface="SimSun" pitchFamily="2" charset="-122"/>
              </a:rPr>
              <a:t>: 1.8 </a:t>
            </a:r>
            <a:r>
              <a:rPr lang="en-GB" altLang="zh-CN" sz="1600" dirty="0" err="1" smtClean="0">
                <a:solidFill>
                  <a:srgbClr val="4D4D4D"/>
                </a:solidFill>
                <a:ea typeface="SimSun" pitchFamily="2" charset="-122"/>
              </a:rPr>
              <a:t>Gy</a:t>
            </a:r>
            <a:r>
              <a:rPr lang="en-GB" altLang="zh-CN" sz="1600" dirty="0" smtClean="0">
                <a:solidFill>
                  <a:srgbClr val="4D4D4D"/>
                </a:solidFill>
                <a:ea typeface="SimSun" pitchFamily="2" charset="-122"/>
              </a:rPr>
              <a:t>**</a:t>
            </a:r>
          </a:p>
          <a:p>
            <a:pPr algn="ctr" defTabSz="892175" eaLnBrk="0" hangingPunct="0"/>
            <a:r>
              <a:rPr lang="en-GB" altLang="zh-CN" sz="1600" dirty="0" smtClean="0">
                <a:solidFill>
                  <a:srgbClr val="4D4D4D"/>
                </a:solidFill>
                <a:ea typeface="SimSun" pitchFamily="2" charset="-122"/>
              </a:rPr>
              <a:t>Optional: RT 5.4 </a:t>
            </a:r>
            <a:r>
              <a:rPr lang="en-GB" altLang="zh-CN" sz="1600" dirty="0" err="1" smtClean="0">
                <a:solidFill>
                  <a:srgbClr val="4D4D4D"/>
                </a:solidFill>
                <a:ea typeface="SimSun" pitchFamily="2" charset="-122"/>
              </a:rPr>
              <a:t>Gy</a:t>
            </a:r>
            <a:r>
              <a:rPr lang="en-GB" altLang="zh-CN" sz="1600" baseline="30000" dirty="0">
                <a:solidFill>
                  <a:srgbClr val="4D4D4D"/>
                </a:solidFill>
                <a:ea typeface="SimSun" pitchFamily="2" charset="-122"/>
              </a:rPr>
              <a:t>‡</a:t>
            </a:r>
          </a:p>
        </p:txBody>
      </p:sp>
      <p:sp>
        <p:nvSpPr>
          <p:cNvPr id="25" name="Rectangle 24"/>
          <p:cNvSpPr/>
          <p:nvPr/>
        </p:nvSpPr>
        <p:spPr>
          <a:xfrm>
            <a:off x="3582077" y="5296416"/>
            <a:ext cx="5477517" cy="600164"/>
          </a:xfrm>
          <a:prstGeom prst="rect">
            <a:avLst/>
          </a:prstGeom>
        </p:spPr>
        <p:txBody>
          <a:bodyPr wrap="square">
            <a:spAutoFit/>
          </a:bodyPr>
          <a:lstStyle/>
          <a:p>
            <a:r>
              <a:rPr lang="en-GB" sz="1100" dirty="0">
                <a:solidFill>
                  <a:srgbClr val="4D4D4D"/>
                </a:solidFill>
              </a:rPr>
              <a:t>*825 mg/m</a:t>
            </a:r>
            <a:r>
              <a:rPr lang="en-GB" sz="1100" baseline="30000" dirty="0">
                <a:solidFill>
                  <a:srgbClr val="4D4D4D"/>
                </a:solidFill>
              </a:rPr>
              <a:t>2</a:t>
            </a:r>
            <a:r>
              <a:rPr lang="en-GB" sz="1100" dirty="0">
                <a:solidFill>
                  <a:srgbClr val="4D4D4D"/>
                </a:solidFill>
              </a:rPr>
              <a:t> </a:t>
            </a:r>
            <a:r>
              <a:rPr lang="en-GB" sz="1100" dirty="0" err="1" smtClean="0">
                <a:solidFill>
                  <a:srgbClr val="4D4D4D"/>
                </a:solidFill>
              </a:rPr>
              <a:t>po</a:t>
            </a:r>
            <a:r>
              <a:rPr lang="en-GB" sz="1100" dirty="0" smtClean="0">
                <a:solidFill>
                  <a:srgbClr val="4D4D4D"/>
                </a:solidFill>
              </a:rPr>
              <a:t> bid on </a:t>
            </a:r>
            <a:r>
              <a:rPr lang="en-GB" sz="1100" dirty="0">
                <a:solidFill>
                  <a:srgbClr val="4D4D4D"/>
                </a:solidFill>
              </a:rPr>
              <a:t>d</a:t>
            </a:r>
            <a:r>
              <a:rPr lang="en-GB" sz="1100" dirty="0" smtClean="0">
                <a:solidFill>
                  <a:srgbClr val="4D4D4D"/>
                </a:solidFill>
              </a:rPr>
              <a:t>1–33 </a:t>
            </a:r>
            <a:r>
              <a:rPr lang="en-GB" sz="1100" dirty="0">
                <a:solidFill>
                  <a:srgbClr val="4D4D4D"/>
                </a:solidFill>
              </a:rPr>
              <a:t>w/o weekends; </a:t>
            </a:r>
            <a:r>
              <a:rPr lang="en-GB" altLang="zh-CN" sz="1100" baseline="30000" dirty="0">
                <a:solidFill>
                  <a:srgbClr val="4D4D4D"/>
                </a:solidFill>
                <a:ea typeface="SimSun" pitchFamily="2" charset="-122"/>
              </a:rPr>
              <a:t>†</a:t>
            </a:r>
            <a:r>
              <a:rPr lang="en-GB" sz="1100" dirty="0">
                <a:solidFill>
                  <a:srgbClr val="4D4D4D"/>
                </a:solidFill>
              </a:rPr>
              <a:t>50 mg/m</a:t>
            </a:r>
            <a:r>
              <a:rPr lang="en-GB" sz="1100" baseline="30000" dirty="0">
                <a:solidFill>
                  <a:srgbClr val="4D4D4D"/>
                </a:solidFill>
              </a:rPr>
              <a:t>2</a:t>
            </a:r>
            <a:r>
              <a:rPr lang="en-GB" sz="1100" dirty="0">
                <a:solidFill>
                  <a:srgbClr val="4D4D4D"/>
                </a:solidFill>
              </a:rPr>
              <a:t> </a:t>
            </a:r>
            <a:r>
              <a:rPr lang="en-GB" sz="1100" dirty="0" smtClean="0">
                <a:solidFill>
                  <a:srgbClr val="4D4D4D"/>
                </a:solidFill>
              </a:rPr>
              <a:t>iv </a:t>
            </a:r>
            <a:r>
              <a:rPr lang="en-GB" sz="1100" dirty="0">
                <a:solidFill>
                  <a:srgbClr val="4D4D4D"/>
                </a:solidFill>
              </a:rPr>
              <a:t>on </a:t>
            </a:r>
            <a:r>
              <a:rPr lang="en-GB" sz="1100" dirty="0">
                <a:solidFill>
                  <a:srgbClr val="4D4D4D"/>
                </a:solidFill>
                <a:ea typeface="SimSun" pitchFamily="2" charset="-122"/>
              </a:rPr>
              <a:t>d</a:t>
            </a:r>
            <a:r>
              <a:rPr lang="en-GB" altLang="zh-CN" sz="1100" dirty="0" smtClean="0">
                <a:solidFill>
                  <a:srgbClr val="4D4D4D"/>
                </a:solidFill>
                <a:ea typeface="SimSun" pitchFamily="2" charset="-122"/>
              </a:rPr>
              <a:t>1</a:t>
            </a:r>
            <a:r>
              <a:rPr lang="en-GB" altLang="zh-CN" sz="1100" dirty="0">
                <a:solidFill>
                  <a:srgbClr val="4D4D4D"/>
                </a:solidFill>
                <a:ea typeface="SimSun" pitchFamily="2" charset="-122"/>
              </a:rPr>
              <a:t>, 8, 15, 22, 29; </a:t>
            </a:r>
            <a:r>
              <a:rPr lang="en-GB" altLang="zh-CN" sz="1100" dirty="0" smtClean="0">
                <a:solidFill>
                  <a:srgbClr val="4D4D4D"/>
                </a:solidFill>
                <a:ea typeface="SimSun" pitchFamily="2" charset="-122"/>
              </a:rPr>
              <a:t/>
            </a:r>
            <a:br>
              <a:rPr lang="en-GB" altLang="zh-CN" sz="1100" dirty="0" smtClean="0">
                <a:solidFill>
                  <a:srgbClr val="4D4D4D"/>
                </a:solidFill>
                <a:ea typeface="SimSun" pitchFamily="2" charset="-122"/>
              </a:rPr>
            </a:br>
            <a:r>
              <a:rPr lang="en-GB" altLang="zh-CN" sz="1100" dirty="0" smtClean="0">
                <a:solidFill>
                  <a:srgbClr val="4D4D4D"/>
                </a:solidFill>
                <a:ea typeface="SimSun" pitchFamily="2" charset="-122"/>
              </a:rPr>
              <a:t>**</a:t>
            </a:r>
            <a:r>
              <a:rPr lang="en-GB" altLang="zh-CN" sz="1100" dirty="0">
                <a:solidFill>
                  <a:srgbClr val="4D4D4D"/>
                </a:solidFill>
                <a:ea typeface="SimSun" pitchFamily="2" charset="-122"/>
              </a:rPr>
              <a:t>d</a:t>
            </a:r>
            <a:r>
              <a:rPr lang="en-GB" altLang="zh-CN" sz="1100" dirty="0" smtClean="0">
                <a:solidFill>
                  <a:srgbClr val="4D4D4D"/>
                </a:solidFill>
                <a:ea typeface="SimSun" pitchFamily="2" charset="-122"/>
              </a:rPr>
              <a:t>1–33 </a:t>
            </a:r>
            <a:r>
              <a:rPr lang="en-GB" altLang="zh-CN" sz="1100" dirty="0">
                <a:solidFill>
                  <a:srgbClr val="4D4D4D"/>
                </a:solidFill>
                <a:ea typeface="SimSun" pitchFamily="2" charset="-122"/>
              </a:rPr>
              <a:t>w/o weekends; </a:t>
            </a:r>
            <a:r>
              <a:rPr lang="en-GB" altLang="zh-CN" sz="1100" baseline="30000" dirty="0" smtClean="0">
                <a:solidFill>
                  <a:srgbClr val="4D4D4D"/>
                </a:solidFill>
                <a:ea typeface="SimSun" pitchFamily="2" charset="-122"/>
              </a:rPr>
              <a:t>‡</a:t>
            </a:r>
            <a:r>
              <a:rPr lang="en-GB" altLang="zh-CN" sz="1100" dirty="0">
                <a:solidFill>
                  <a:srgbClr val="4D4D4D"/>
                </a:solidFill>
                <a:ea typeface="SimSun" pitchFamily="2" charset="-122"/>
              </a:rPr>
              <a:t>d</a:t>
            </a:r>
            <a:r>
              <a:rPr lang="en-GB" altLang="zh-CN" sz="1100" dirty="0" smtClean="0">
                <a:solidFill>
                  <a:srgbClr val="4D4D4D"/>
                </a:solidFill>
                <a:ea typeface="SimSun" pitchFamily="2" charset="-122"/>
              </a:rPr>
              <a:t>36–38 </a:t>
            </a:r>
            <a:r>
              <a:rPr lang="en-GB" altLang="zh-CN" sz="1100" dirty="0">
                <a:solidFill>
                  <a:srgbClr val="4D4D4D"/>
                </a:solidFill>
                <a:ea typeface="SimSun" pitchFamily="2" charset="-122"/>
              </a:rPr>
              <a:t>with </a:t>
            </a:r>
            <a:r>
              <a:rPr lang="en-GB" altLang="zh-CN" sz="1100" dirty="0" smtClean="0">
                <a:solidFill>
                  <a:srgbClr val="4D4D4D"/>
                </a:solidFill>
                <a:ea typeface="SimSun" pitchFamily="2" charset="-122"/>
              </a:rPr>
              <a:t>capecitabine</a:t>
            </a:r>
            <a:r>
              <a:rPr lang="en-GB" altLang="zh-CN" sz="1100" dirty="0">
                <a:solidFill>
                  <a:srgbClr val="4D4D4D"/>
                </a:solidFill>
                <a:ea typeface="SimSun" pitchFamily="2" charset="-122"/>
              </a:rPr>
              <a:t> 825 mg/m</a:t>
            </a:r>
            <a:r>
              <a:rPr lang="en-GB" altLang="zh-CN" sz="1100" baseline="30000" dirty="0">
                <a:solidFill>
                  <a:srgbClr val="4D4D4D"/>
                </a:solidFill>
                <a:ea typeface="SimSun" pitchFamily="2" charset="-122"/>
              </a:rPr>
              <a:t>2</a:t>
            </a:r>
            <a:r>
              <a:rPr lang="en-GB" altLang="zh-CN" sz="1100" dirty="0">
                <a:solidFill>
                  <a:srgbClr val="4D4D4D"/>
                </a:solidFill>
                <a:ea typeface="SimSun" pitchFamily="2" charset="-122"/>
              </a:rPr>
              <a:t> </a:t>
            </a:r>
            <a:r>
              <a:rPr lang="en-GB" altLang="zh-CN" sz="1100" dirty="0" err="1" smtClean="0">
                <a:solidFill>
                  <a:srgbClr val="4D4D4D"/>
                </a:solidFill>
                <a:ea typeface="SimSun" pitchFamily="2" charset="-122"/>
              </a:rPr>
              <a:t>po</a:t>
            </a:r>
            <a:r>
              <a:rPr lang="en-GB" altLang="zh-CN" sz="1100" dirty="0" smtClean="0">
                <a:solidFill>
                  <a:srgbClr val="4D4D4D"/>
                </a:solidFill>
                <a:ea typeface="SimSun" pitchFamily="2" charset="-122"/>
              </a:rPr>
              <a:t> bid; </a:t>
            </a:r>
            <a:r>
              <a:rPr lang="en-GB" altLang="zh-CN" sz="1100" baseline="30000" dirty="0" smtClean="0">
                <a:solidFill>
                  <a:srgbClr val="4D4D4D"/>
                </a:solidFill>
                <a:ea typeface="SimSun" pitchFamily="2" charset="-122"/>
              </a:rPr>
              <a:t>#</a:t>
            </a:r>
            <a:r>
              <a:rPr lang="en-GB" altLang="zh-CN" sz="1100" dirty="0" smtClean="0">
                <a:solidFill>
                  <a:srgbClr val="4D4D4D"/>
                </a:solidFill>
                <a:ea typeface="SimSun" pitchFamily="2" charset="-122"/>
              </a:rPr>
              <a:t>1000/m</a:t>
            </a:r>
            <a:r>
              <a:rPr lang="en-GB" altLang="zh-CN" sz="1100" baseline="30000" dirty="0" smtClean="0">
                <a:solidFill>
                  <a:srgbClr val="4D4D4D"/>
                </a:solidFill>
                <a:ea typeface="SimSun" pitchFamily="2" charset="-122"/>
              </a:rPr>
              <a:t>2</a:t>
            </a:r>
            <a:r>
              <a:rPr lang="en-GB" altLang="zh-CN" sz="1100" dirty="0" smtClean="0">
                <a:solidFill>
                  <a:srgbClr val="4D4D4D"/>
                </a:solidFill>
                <a:ea typeface="SimSun" pitchFamily="2" charset="-122"/>
              </a:rPr>
              <a:t> </a:t>
            </a:r>
            <a:r>
              <a:rPr lang="en-GB" altLang="zh-CN" sz="1100" dirty="0" err="1" smtClean="0">
                <a:solidFill>
                  <a:srgbClr val="4D4D4D"/>
                </a:solidFill>
                <a:ea typeface="SimSun" pitchFamily="2" charset="-122"/>
              </a:rPr>
              <a:t>po</a:t>
            </a:r>
            <a:r>
              <a:rPr lang="en-GB" altLang="zh-CN" sz="1100" dirty="0" smtClean="0">
                <a:solidFill>
                  <a:srgbClr val="4D4D4D"/>
                </a:solidFill>
                <a:ea typeface="SimSun" pitchFamily="2" charset="-122"/>
              </a:rPr>
              <a:t> bid </a:t>
            </a:r>
            <a:r>
              <a:rPr lang="en-GB" altLang="zh-CN" sz="1100" dirty="0">
                <a:solidFill>
                  <a:srgbClr val="4D4D4D"/>
                </a:solidFill>
                <a:ea typeface="SimSun" pitchFamily="2" charset="-122"/>
              </a:rPr>
              <a:t>(evening of </a:t>
            </a:r>
            <a:r>
              <a:rPr lang="en-GB" altLang="zh-CN" sz="1100" dirty="0" smtClean="0">
                <a:solidFill>
                  <a:srgbClr val="4D4D4D"/>
                </a:solidFill>
                <a:ea typeface="SimSun" pitchFamily="2" charset="-122"/>
              </a:rPr>
              <a:t>d1</a:t>
            </a:r>
            <a:r>
              <a:rPr lang="en-GB" altLang="zh-CN" sz="1100" dirty="0">
                <a:solidFill>
                  <a:srgbClr val="4D4D4D"/>
                </a:solidFill>
                <a:ea typeface="SimSun" pitchFamily="2" charset="-122"/>
              </a:rPr>
              <a:t>– morning of </a:t>
            </a:r>
            <a:r>
              <a:rPr lang="en-GB" altLang="zh-CN" sz="1100" dirty="0" smtClean="0">
                <a:solidFill>
                  <a:srgbClr val="4D4D4D"/>
                </a:solidFill>
                <a:ea typeface="SimSun" pitchFamily="2" charset="-122"/>
              </a:rPr>
              <a:t>d15); </a:t>
            </a:r>
            <a:r>
              <a:rPr lang="en-GB" altLang="zh-CN" sz="1100" baseline="30000" dirty="0" smtClean="0">
                <a:solidFill>
                  <a:srgbClr val="4D4D4D"/>
                </a:solidFill>
                <a:ea typeface="SimSun" pitchFamily="2" charset="-122"/>
              </a:rPr>
              <a:t>#</a:t>
            </a:r>
            <a:r>
              <a:rPr lang="en-GB" altLang="zh-CN" sz="1100" baseline="30000" dirty="0">
                <a:solidFill>
                  <a:srgbClr val="4D4D4D"/>
                </a:solidFill>
                <a:ea typeface="SimSun" pitchFamily="2" charset="-122"/>
              </a:rPr>
              <a:t> </a:t>
            </a:r>
            <a:r>
              <a:rPr lang="en-GB" altLang="zh-CN" sz="1100" baseline="30000" dirty="0" smtClean="0">
                <a:solidFill>
                  <a:srgbClr val="4D4D4D"/>
                </a:solidFill>
                <a:ea typeface="SimSun" pitchFamily="2" charset="-122"/>
              </a:rPr>
              <a:t>#</a:t>
            </a:r>
            <a:r>
              <a:rPr lang="en-GB" altLang="zh-CN" sz="1100" dirty="0">
                <a:solidFill>
                  <a:srgbClr val="4D4D4D"/>
                </a:solidFill>
                <a:ea typeface="SimSun" pitchFamily="2" charset="-122"/>
              </a:rPr>
              <a:t>130 mg/m</a:t>
            </a:r>
            <a:r>
              <a:rPr lang="en-GB" altLang="zh-CN" sz="1100" baseline="30000" dirty="0">
                <a:solidFill>
                  <a:srgbClr val="4D4D4D"/>
                </a:solidFill>
                <a:ea typeface="SimSun" pitchFamily="2" charset="-122"/>
              </a:rPr>
              <a:t>2</a:t>
            </a:r>
            <a:r>
              <a:rPr lang="en-GB" altLang="zh-CN" sz="1100" dirty="0">
                <a:solidFill>
                  <a:srgbClr val="4D4D4D"/>
                </a:solidFill>
                <a:ea typeface="SimSun" pitchFamily="2" charset="-122"/>
              </a:rPr>
              <a:t> </a:t>
            </a:r>
            <a:r>
              <a:rPr lang="en-GB" altLang="zh-CN" sz="1100" dirty="0" smtClean="0">
                <a:solidFill>
                  <a:srgbClr val="4D4D4D"/>
                </a:solidFill>
                <a:ea typeface="SimSun" pitchFamily="2" charset="-122"/>
              </a:rPr>
              <a:t>iv d1 </a:t>
            </a:r>
            <a:endParaRPr lang="en-GB" altLang="zh-CN" sz="1100" dirty="0">
              <a:solidFill>
                <a:srgbClr val="4D4D4D"/>
              </a:solidFill>
              <a:ea typeface="SimSun" pitchFamily="2" charset="-122"/>
            </a:endParaRPr>
          </a:p>
        </p:txBody>
      </p:sp>
      <p:sp>
        <p:nvSpPr>
          <p:cNvPr id="28" name="AutoShape 8"/>
          <p:cNvSpPr>
            <a:spLocks noChangeArrowheads="1"/>
          </p:cNvSpPr>
          <p:nvPr/>
        </p:nvSpPr>
        <p:spPr bwMode="auto">
          <a:xfrm>
            <a:off x="3581400" y="2500962"/>
            <a:ext cx="2400000" cy="1181025"/>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Capecitabine* +</a:t>
            </a:r>
          </a:p>
          <a:p>
            <a:pPr algn="ctr" defTabSz="892175" eaLnBrk="0" hangingPunct="0"/>
            <a:r>
              <a:rPr lang="en-GB" altLang="zh-CN" sz="1600" dirty="0" smtClean="0">
                <a:solidFill>
                  <a:srgbClr val="FFFFFF"/>
                </a:solidFill>
                <a:ea typeface="SimSun" pitchFamily="2" charset="-122"/>
              </a:rPr>
              <a:t>oxaliplatin</a:t>
            </a:r>
            <a:r>
              <a:rPr lang="en-GB" altLang="zh-CN" sz="1600" baseline="30000" dirty="0" smtClean="0">
                <a:solidFill>
                  <a:srgbClr val="FFFFFF"/>
                </a:solidFill>
                <a:ea typeface="SimSun" pitchFamily="2" charset="-122"/>
              </a:rPr>
              <a:t>†</a:t>
            </a:r>
            <a:r>
              <a:rPr lang="en-GB" altLang="zh-CN" sz="1600" dirty="0" smtClean="0">
                <a:solidFill>
                  <a:srgbClr val="FFFFFF"/>
                </a:solidFill>
                <a:ea typeface="SimSun" pitchFamily="2" charset="-122"/>
              </a:rPr>
              <a:t> </a:t>
            </a:r>
          </a:p>
          <a:p>
            <a:pPr algn="ctr" defTabSz="892175" eaLnBrk="0" hangingPunct="0"/>
            <a:r>
              <a:rPr lang="en-GB" altLang="zh-CN" sz="1600" dirty="0" smtClean="0">
                <a:solidFill>
                  <a:srgbClr val="FFFFFF"/>
                </a:solidFill>
                <a:ea typeface="SimSun" pitchFamily="2" charset="-122"/>
              </a:rPr>
              <a:t>RT 45 </a:t>
            </a:r>
            <a:r>
              <a:rPr lang="en-GB" altLang="zh-CN" sz="1600" dirty="0" err="1" smtClean="0">
                <a:solidFill>
                  <a:srgbClr val="FFFFFF"/>
                </a:solidFill>
                <a:ea typeface="SimSun" pitchFamily="2" charset="-122"/>
              </a:rPr>
              <a:t>Gy</a:t>
            </a:r>
            <a:r>
              <a:rPr lang="en-GB" altLang="zh-CN" sz="1600" dirty="0" smtClean="0">
                <a:solidFill>
                  <a:srgbClr val="FFFFFF"/>
                </a:solidFill>
                <a:ea typeface="SimSun" pitchFamily="2" charset="-122"/>
              </a:rPr>
              <a:t>: 1.8 </a:t>
            </a:r>
            <a:r>
              <a:rPr lang="en-GB" altLang="zh-CN" sz="1600" dirty="0" err="1" smtClean="0">
                <a:solidFill>
                  <a:srgbClr val="FFFFFF"/>
                </a:solidFill>
                <a:ea typeface="SimSun" pitchFamily="2" charset="-122"/>
              </a:rPr>
              <a:t>Gy</a:t>
            </a:r>
            <a:r>
              <a:rPr lang="en-GB" altLang="zh-CN" sz="1600" dirty="0" smtClean="0">
                <a:solidFill>
                  <a:srgbClr val="FFFFFF"/>
                </a:solidFill>
                <a:ea typeface="SimSun" pitchFamily="2" charset="-122"/>
              </a:rPr>
              <a:t>**</a:t>
            </a:r>
          </a:p>
          <a:p>
            <a:pPr algn="ctr" defTabSz="892175" eaLnBrk="0" hangingPunct="0"/>
            <a:r>
              <a:rPr lang="en-GB" altLang="zh-CN" sz="1600" dirty="0" smtClean="0">
                <a:solidFill>
                  <a:srgbClr val="FFFFFF"/>
                </a:solidFill>
                <a:ea typeface="SimSun" pitchFamily="2" charset="-122"/>
              </a:rPr>
              <a:t>Optional: RT 5.4 </a:t>
            </a:r>
            <a:r>
              <a:rPr lang="en-GB" altLang="zh-CN" sz="1600" dirty="0" err="1" smtClean="0">
                <a:solidFill>
                  <a:srgbClr val="FFFFFF"/>
                </a:solidFill>
                <a:ea typeface="SimSun" pitchFamily="2" charset="-122"/>
              </a:rPr>
              <a:t>Gy</a:t>
            </a:r>
            <a:r>
              <a:rPr lang="en-GB" altLang="zh-CN" sz="1600" baseline="30000" dirty="0" smtClean="0">
                <a:solidFill>
                  <a:srgbClr val="FFFFFF"/>
                </a:solidFill>
                <a:ea typeface="SimSun" pitchFamily="2" charset="-122"/>
              </a:rPr>
              <a:t>‡</a:t>
            </a:r>
          </a:p>
        </p:txBody>
      </p:sp>
      <p:cxnSp>
        <p:nvCxnSpPr>
          <p:cNvPr id="31" name="AutoShape 15"/>
          <p:cNvCxnSpPr>
            <a:cxnSpLocks noChangeShapeType="1"/>
            <a:stCxn id="14" idx="0"/>
            <a:endCxn id="28" idx="1"/>
          </p:cNvCxnSpPr>
          <p:nvPr/>
        </p:nvCxnSpPr>
        <p:spPr bwMode="auto">
          <a:xfrm rot="5400000" flipH="1" flipV="1">
            <a:off x="3043918" y="3098077"/>
            <a:ext cx="544083" cy="530881"/>
          </a:xfrm>
          <a:prstGeom prst="bentConnector2">
            <a:avLst/>
          </a:prstGeom>
          <a:noFill/>
          <a:ln w="57150">
            <a:solidFill>
              <a:schemeClr val="bg2">
                <a:lumMod val="60000"/>
                <a:lumOff val="40000"/>
              </a:schemeClr>
            </a:solidFill>
            <a:round/>
            <a:headEnd/>
            <a:tailEnd type="triangle" w="med" len="med"/>
          </a:ln>
        </p:spPr>
      </p:cxnSp>
      <p:cxnSp>
        <p:nvCxnSpPr>
          <p:cNvPr id="40" name="AutoShape 15"/>
          <p:cNvCxnSpPr>
            <a:cxnSpLocks noChangeShapeType="1"/>
            <a:stCxn id="14" idx="4"/>
          </p:cNvCxnSpPr>
          <p:nvPr/>
        </p:nvCxnSpPr>
        <p:spPr bwMode="auto">
          <a:xfrm rot="16200000" flipH="1">
            <a:off x="2990416" y="4279861"/>
            <a:ext cx="651086" cy="530880"/>
          </a:xfrm>
          <a:prstGeom prst="bentConnector2">
            <a:avLst/>
          </a:prstGeom>
          <a:noFill/>
          <a:ln w="57150">
            <a:solidFill>
              <a:schemeClr val="bg2">
                <a:lumMod val="60000"/>
                <a:lumOff val="40000"/>
              </a:schemeClr>
            </a:solidFill>
            <a:round/>
            <a:headEnd/>
            <a:tailEnd type="triangle" w="med" len="med"/>
          </a:ln>
        </p:spPr>
      </p:cxnSp>
      <p:cxnSp>
        <p:nvCxnSpPr>
          <p:cNvPr id="50" name="Straight Arrow Connector 49"/>
          <p:cNvCxnSpPr>
            <a:stCxn id="19" idx="3"/>
            <a:endCxn id="59" idx="1"/>
          </p:cNvCxnSpPr>
          <p:nvPr/>
        </p:nvCxnSpPr>
        <p:spPr>
          <a:xfrm>
            <a:off x="5981400" y="4826489"/>
            <a:ext cx="63348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40" name="TextBox 5139"/>
          <p:cNvSpPr txBox="1"/>
          <p:nvPr/>
        </p:nvSpPr>
        <p:spPr>
          <a:xfrm>
            <a:off x="5994407" y="3367470"/>
            <a:ext cx="385298" cy="1623017"/>
          </a:xfrm>
          <a:prstGeom prst="rect">
            <a:avLst/>
          </a:prstGeom>
          <a:noFill/>
        </p:spPr>
        <p:txBody>
          <a:bodyPr vert="wordArtVert" wrap="square" rtlCol="0">
            <a:spAutoFit/>
          </a:bodyPr>
          <a:lstStyle/>
          <a:p>
            <a:r>
              <a:rPr lang="en-GB" sz="1200" b="1" dirty="0" smtClean="0">
                <a:solidFill>
                  <a:srgbClr val="4D4D4D"/>
                </a:solidFill>
              </a:rPr>
              <a:t>Surgery</a:t>
            </a:r>
            <a:endParaRPr lang="en-GB" sz="1200" b="1" dirty="0">
              <a:solidFill>
                <a:srgbClr val="4D4D4D"/>
              </a:solidFill>
            </a:endParaRPr>
          </a:p>
        </p:txBody>
      </p:sp>
      <p:sp>
        <p:nvSpPr>
          <p:cNvPr id="58" name="AutoShape 8"/>
          <p:cNvSpPr>
            <a:spLocks noChangeArrowheads="1"/>
          </p:cNvSpPr>
          <p:nvPr/>
        </p:nvSpPr>
        <p:spPr bwMode="auto">
          <a:xfrm>
            <a:off x="6614886" y="2634274"/>
            <a:ext cx="2376714" cy="9144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Capecitabine</a:t>
            </a:r>
            <a:r>
              <a:rPr lang="en-GB" altLang="zh-CN" sz="1600" baseline="30000" dirty="0" smtClean="0">
                <a:solidFill>
                  <a:srgbClr val="FFFFFF"/>
                </a:solidFill>
                <a:ea typeface="SimSun" pitchFamily="2" charset="-122"/>
              </a:rPr>
              <a:t># </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o</a:t>
            </a:r>
            <a:r>
              <a:rPr lang="en-GB" altLang="zh-CN" sz="1600" dirty="0" smtClean="0">
                <a:solidFill>
                  <a:srgbClr val="FFFFFF"/>
                </a:solidFill>
                <a:ea typeface="SimSun" pitchFamily="2" charset="-122"/>
              </a:rPr>
              <a:t>xaliplatin</a:t>
            </a:r>
            <a:r>
              <a:rPr lang="en-GB" altLang="zh-CN" sz="1600" baseline="30000" dirty="0" smtClean="0">
                <a:solidFill>
                  <a:srgbClr val="FFFFFF"/>
                </a:solidFill>
                <a:ea typeface="SimSun" pitchFamily="2" charset="-122"/>
              </a:rPr>
              <a:t>##</a:t>
            </a:r>
            <a:r>
              <a:rPr lang="en-GB" altLang="zh-CN" sz="1600" dirty="0" smtClean="0">
                <a:solidFill>
                  <a:srgbClr val="FFFFFF"/>
                </a:solidFill>
                <a:ea typeface="SimSun" pitchFamily="2" charset="-122"/>
              </a:rPr>
              <a:t> </a:t>
            </a:r>
          </a:p>
          <a:p>
            <a:pPr algn="ctr" defTabSz="892175" eaLnBrk="0" hangingPunct="0"/>
            <a:r>
              <a:rPr lang="en-GB" altLang="zh-CN" sz="1600" dirty="0" smtClean="0">
                <a:solidFill>
                  <a:srgbClr val="FFFFFF"/>
                </a:solidFill>
                <a:ea typeface="SimSun" pitchFamily="2" charset="-122"/>
              </a:rPr>
              <a:t>q3w 6 cycles </a:t>
            </a:r>
          </a:p>
        </p:txBody>
      </p:sp>
      <p:sp>
        <p:nvSpPr>
          <p:cNvPr id="59" name="AutoShape 8"/>
          <p:cNvSpPr>
            <a:spLocks noChangeArrowheads="1"/>
          </p:cNvSpPr>
          <p:nvPr/>
        </p:nvSpPr>
        <p:spPr bwMode="auto">
          <a:xfrm>
            <a:off x="6614886" y="4403035"/>
            <a:ext cx="2376714" cy="846908"/>
          </a:xfrm>
          <a:prstGeom prst="rect">
            <a:avLst/>
          </a:prstGeom>
          <a:solidFill>
            <a:srgbClr val="B2C0D8"/>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ea typeface="SimSun" pitchFamily="2" charset="-122"/>
              </a:rPr>
              <a:t>Capecitabine </a:t>
            </a:r>
            <a:endParaRPr lang="en-GB" altLang="zh-CN" sz="1600" dirty="0" smtClean="0">
              <a:solidFill>
                <a:srgbClr val="4D4D4D"/>
              </a:solidFill>
              <a:ea typeface="SimSun" pitchFamily="2" charset="-122"/>
            </a:endParaRPr>
          </a:p>
          <a:p>
            <a:pPr algn="ctr" defTabSz="892175" eaLnBrk="0" hangingPunct="0"/>
            <a:r>
              <a:rPr lang="en-GB" altLang="zh-CN" sz="1600" dirty="0">
                <a:solidFill>
                  <a:srgbClr val="4D4D4D"/>
                </a:solidFill>
                <a:ea typeface="SimSun" pitchFamily="2" charset="-122"/>
              </a:rPr>
              <a:t>q3w</a:t>
            </a:r>
            <a:r>
              <a:rPr lang="en-GB" altLang="zh-CN" sz="1600" dirty="0">
                <a:solidFill>
                  <a:srgbClr val="FFFFFF"/>
                </a:solidFill>
                <a:ea typeface="SimSun" pitchFamily="2" charset="-122"/>
              </a:rPr>
              <a:t> </a:t>
            </a:r>
            <a:r>
              <a:rPr lang="en-GB" altLang="zh-CN" sz="1600" dirty="0" smtClean="0">
                <a:solidFill>
                  <a:srgbClr val="4D4D4D"/>
                </a:solidFill>
                <a:ea typeface="SimSun" pitchFamily="2" charset="-122"/>
              </a:rPr>
              <a:t>6 </a:t>
            </a:r>
            <a:r>
              <a:rPr lang="en-GB" altLang="zh-CN" sz="1600" dirty="0">
                <a:solidFill>
                  <a:srgbClr val="4D4D4D"/>
                </a:solidFill>
                <a:ea typeface="SimSun" pitchFamily="2" charset="-122"/>
              </a:rPr>
              <a:t>cycles </a:t>
            </a:r>
          </a:p>
        </p:txBody>
      </p:sp>
    </p:spTree>
    <p:custDataLst>
      <p:tags r:id="rId1"/>
    </p:custDataLst>
    <p:extLst>
      <p:ext uri="{BB962C8B-B14F-4D97-AF65-F5344CB8AC3E}">
        <p14:creationId xmlns:p14="http://schemas.microsoft.com/office/powerpoint/2010/main" val="9783129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467PD: Preoperative </a:t>
            </a:r>
            <a:r>
              <a:rPr lang="en-GB" sz="1800" dirty="0"/>
              <a:t>chemoradiotherapy and postoperative chemotherapy with capecitabine and oxaliplatin vs. capecitabine alone in locally advanced rectal cancer: Final </a:t>
            </a:r>
            <a:r>
              <a:rPr lang="en-GB" sz="1800" dirty="0" smtClean="0"/>
              <a:t>analyses – </a:t>
            </a:r>
            <a:r>
              <a:rPr lang="en-GB" sz="1800" dirty="0" err="1" smtClean="0"/>
              <a:t>Schmoll</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lvl="1"/>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467PD</a:t>
            </a:r>
          </a:p>
        </p:txBody>
      </p:sp>
      <p:graphicFrame>
        <p:nvGraphicFramePr>
          <p:cNvPr id="3" name="Table 2"/>
          <p:cNvGraphicFramePr>
            <a:graphicFrameLocks noGrp="1"/>
          </p:cNvGraphicFramePr>
          <p:nvPr>
            <p:extLst>
              <p:ext uri="{D42A27DB-BD31-4B8C-83A1-F6EECF244321}">
                <p14:modId xmlns:p14="http://schemas.microsoft.com/office/powerpoint/2010/main" val="3312530612"/>
              </p:ext>
            </p:extLst>
          </p:nvPr>
        </p:nvGraphicFramePr>
        <p:xfrm>
          <a:off x="361950" y="4648200"/>
          <a:ext cx="4210050" cy="1341120"/>
        </p:xfrm>
        <a:graphic>
          <a:graphicData uri="http://schemas.openxmlformats.org/drawingml/2006/table">
            <a:tbl>
              <a:tblPr firstRow="1" bandRow="1">
                <a:tableStyleId>{69012ECD-51FC-41F1-AA8D-1B2483CD663E}</a:tableStyleId>
              </a:tblPr>
              <a:tblGrid>
                <a:gridCol w="1390650"/>
                <a:gridCol w="1371600"/>
                <a:gridCol w="1447800"/>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Capecitabine + oxaliplatin</a:t>
                      </a:r>
                      <a:endParaRPr lang="en-GB" sz="14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Capecitabine</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a:txBody>
                    <a:bodyPr/>
                    <a:lstStyle/>
                    <a:p>
                      <a:r>
                        <a:rPr lang="en-GB" sz="1400" dirty="0" smtClean="0"/>
                        <a:t>3-year DFS, %</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75.4</a:t>
                      </a: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76.5</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en-GB" sz="1400" dirty="0" smtClean="0"/>
                        <a:t>HR (95% CI) p-value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t>1.04 (0.82, 1.31)</a:t>
                      </a:r>
                    </a:p>
                    <a:p>
                      <a:pPr algn="ctr"/>
                      <a:r>
                        <a:rPr lang="en-GB" sz="1400" dirty="0" smtClean="0"/>
                        <a:t>0.768</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75879412"/>
              </p:ext>
            </p:extLst>
          </p:nvPr>
        </p:nvGraphicFramePr>
        <p:xfrm>
          <a:off x="4648200" y="4648200"/>
          <a:ext cx="4210050" cy="1341120"/>
        </p:xfrm>
        <a:graphic>
          <a:graphicData uri="http://schemas.openxmlformats.org/drawingml/2006/table">
            <a:tbl>
              <a:tblPr firstRow="1" bandRow="1">
                <a:tableStyleId>{69012ECD-51FC-41F1-AA8D-1B2483CD663E}</a:tableStyleId>
              </a:tblPr>
              <a:tblGrid>
                <a:gridCol w="1371600"/>
                <a:gridCol w="1390650"/>
                <a:gridCol w="1447800"/>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Capecitabine + oxaliplatin</a:t>
                      </a:r>
                      <a:endParaRPr lang="en-GB" sz="14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Capecitabine</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a:txBody>
                    <a:bodyPr/>
                    <a:lstStyle/>
                    <a:p>
                      <a:r>
                        <a:rPr lang="en-GB" sz="1400" dirty="0" smtClean="0"/>
                        <a:t>3-year OS, %</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87.6</a:t>
                      </a: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90.1</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en-GB" sz="1400" dirty="0" smtClean="0"/>
                        <a:t>HR (95% CI) p-value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t>1.22 (0.91, 1.65)</a:t>
                      </a:r>
                    </a:p>
                    <a:p>
                      <a:pPr algn="ctr"/>
                      <a:r>
                        <a:rPr lang="en-GB" sz="1400" dirty="0" smtClean="0"/>
                        <a:t>0.185</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tr>
            </a:tbl>
          </a:graphicData>
        </a:graphic>
      </p:graphicFrame>
      <p:sp>
        <p:nvSpPr>
          <p:cNvPr id="120" name="TextBox 119"/>
          <p:cNvSpPr txBox="1"/>
          <p:nvPr/>
        </p:nvSpPr>
        <p:spPr>
          <a:xfrm>
            <a:off x="1519034" y="1410080"/>
            <a:ext cx="2254690" cy="381000"/>
          </a:xfrm>
          <a:prstGeom prst="rect">
            <a:avLst/>
          </a:prstGeom>
          <a:noFill/>
        </p:spPr>
        <p:txBody>
          <a:bodyPr wrap="square" rtlCol="0">
            <a:spAutoFit/>
          </a:bodyPr>
          <a:lstStyle/>
          <a:p>
            <a:pPr algn="ctr"/>
            <a:r>
              <a:rPr lang="en-GB" b="1" dirty="0" smtClean="0">
                <a:solidFill>
                  <a:srgbClr val="4D4D4D"/>
                </a:solidFill>
              </a:rPr>
              <a:t>DFS</a:t>
            </a:r>
            <a:endParaRPr lang="en-GB" b="1" dirty="0">
              <a:solidFill>
                <a:srgbClr val="4D4D4D"/>
              </a:solidFill>
            </a:endParaRPr>
          </a:p>
        </p:txBody>
      </p:sp>
      <p:sp>
        <p:nvSpPr>
          <p:cNvPr id="121" name="TextBox 120"/>
          <p:cNvSpPr txBox="1"/>
          <p:nvPr/>
        </p:nvSpPr>
        <p:spPr>
          <a:xfrm>
            <a:off x="5750859" y="1410080"/>
            <a:ext cx="2438400" cy="381000"/>
          </a:xfrm>
          <a:prstGeom prst="rect">
            <a:avLst/>
          </a:prstGeom>
          <a:noFill/>
        </p:spPr>
        <p:txBody>
          <a:bodyPr wrap="square" rtlCol="0">
            <a:spAutoFit/>
          </a:bodyPr>
          <a:lstStyle/>
          <a:p>
            <a:pPr algn="ctr"/>
            <a:r>
              <a:rPr lang="en-GB" b="1" dirty="0">
                <a:solidFill>
                  <a:srgbClr val="4D4D4D"/>
                </a:solidFill>
              </a:rPr>
              <a:t>O</a:t>
            </a:r>
            <a:r>
              <a:rPr lang="en-GB" b="1" dirty="0" smtClean="0">
                <a:solidFill>
                  <a:srgbClr val="4D4D4D"/>
                </a:solidFill>
              </a:rPr>
              <a:t>S</a:t>
            </a:r>
            <a:endParaRPr lang="en-GB" b="1" dirty="0">
              <a:solidFill>
                <a:srgbClr val="4D4D4D"/>
              </a:solidFill>
            </a:endParaRPr>
          </a:p>
        </p:txBody>
      </p:sp>
      <p:sp>
        <p:nvSpPr>
          <p:cNvPr id="122" name="Freeform 2"/>
          <p:cNvSpPr>
            <a:spLocks/>
          </p:cNvSpPr>
          <p:nvPr/>
        </p:nvSpPr>
        <p:spPr bwMode="auto">
          <a:xfrm>
            <a:off x="715799" y="1926354"/>
            <a:ext cx="3492970" cy="619366"/>
          </a:xfrm>
          <a:custGeom>
            <a:avLst/>
            <a:gdLst>
              <a:gd name="T0" fmla="*/ 239 w 296"/>
              <a:gd name="T1" fmla="*/ 50 h 50"/>
              <a:gd name="T2" fmla="*/ 235 w 296"/>
              <a:gd name="T3" fmla="*/ 48 h 50"/>
              <a:gd name="T4" fmla="*/ 226 w 296"/>
              <a:gd name="T5" fmla="*/ 47 h 50"/>
              <a:gd name="T6" fmla="*/ 216 w 296"/>
              <a:gd name="T7" fmla="*/ 47 h 50"/>
              <a:gd name="T8" fmla="*/ 205 w 296"/>
              <a:gd name="T9" fmla="*/ 46 h 50"/>
              <a:gd name="T10" fmla="*/ 194 w 296"/>
              <a:gd name="T11" fmla="*/ 45 h 50"/>
              <a:gd name="T12" fmla="*/ 173 w 296"/>
              <a:gd name="T13" fmla="*/ 44 h 50"/>
              <a:gd name="T14" fmla="*/ 156 w 296"/>
              <a:gd name="T15" fmla="*/ 43 h 50"/>
              <a:gd name="T16" fmla="*/ 151 w 296"/>
              <a:gd name="T17" fmla="*/ 41 h 50"/>
              <a:gd name="T18" fmla="*/ 149 w 296"/>
              <a:gd name="T19" fmla="*/ 40 h 50"/>
              <a:gd name="T20" fmla="*/ 139 w 296"/>
              <a:gd name="T21" fmla="*/ 38 h 50"/>
              <a:gd name="T22" fmla="*/ 134 w 296"/>
              <a:gd name="T23" fmla="*/ 37 h 50"/>
              <a:gd name="T24" fmla="*/ 117 w 296"/>
              <a:gd name="T25" fmla="*/ 37 h 50"/>
              <a:gd name="T26" fmla="*/ 108 w 296"/>
              <a:gd name="T27" fmla="*/ 36 h 50"/>
              <a:gd name="T28" fmla="*/ 105 w 296"/>
              <a:gd name="T29" fmla="*/ 35 h 50"/>
              <a:gd name="T30" fmla="*/ 104 w 296"/>
              <a:gd name="T31" fmla="*/ 34 h 50"/>
              <a:gd name="T32" fmla="*/ 97 w 296"/>
              <a:gd name="T33" fmla="*/ 33 h 50"/>
              <a:gd name="T34" fmla="*/ 89 w 296"/>
              <a:gd name="T35" fmla="*/ 31 h 50"/>
              <a:gd name="T36" fmla="*/ 87 w 296"/>
              <a:gd name="T37" fmla="*/ 31 h 50"/>
              <a:gd name="T38" fmla="*/ 81 w 296"/>
              <a:gd name="T39" fmla="*/ 30 h 50"/>
              <a:gd name="T40" fmla="*/ 75 w 296"/>
              <a:gd name="T41" fmla="*/ 28 h 50"/>
              <a:gd name="T42" fmla="*/ 73 w 296"/>
              <a:gd name="T43" fmla="*/ 27 h 50"/>
              <a:gd name="T44" fmla="*/ 67 w 296"/>
              <a:gd name="T45" fmla="*/ 25 h 50"/>
              <a:gd name="T46" fmla="*/ 60 w 296"/>
              <a:gd name="T47" fmla="*/ 24 h 50"/>
              <a:gd name="T48" fmla="*/ 58 w 296"/>
              <a:gd name="T49" fmla="*/ 23 h 50"/>
              <a:gd name="T50" fmla="*/ 55 w 296"/>
              <a:gd name="T51" fmla="*/ 22 h 50"/>
              <a:gd name="T52" fmla="*/ 52 w 296"/>
              <a:gd name="T53" fmla="*/ 20 h 50"/>
              <a:gd name="T54" fmla="*/ 48 w 296"/>
              <a:gd name="T55" fmla="*/ 19 h 50"/>
              <a:gd name="T56" fmla="*/ 47 w 296"/>
              <a:gd name="T57" fmla="*/ 18 h 50"/>
              <a:gd name="T58" fmla="*/ 44 w 296"/>
              <a:gd name="T59" fmla="*/ 17 h 50"/>
              <a:gd name="T60" fmla="*/ 38 w 296"/>
              <a:gd name="T61" fmla="*/ 16 h 50"/>
              <a:gd name="T62" fmla="*/ 34 w 296"/>
              <a:gd name="T63" fmla="*/ 14 h 50"/>
              <a:gd name="T64" fmla="*/ 33 w 296"/>
              <a:gd name="T65" fmla="*/ 13 h 50"/>
              <a:gd name="T66" fmla="*/ 25 w 296"/>
              <a:gd name="T67" fmla="*/ 12 h 50"/>
              <a:gd name="T68" fmla="*/ 23 w 296"/>
              <a:gd name="T69" fmla="*/ 11 h 50"/>
              <a:gd name="T70" fmla="*/ 20 w 296"/>
              <a:gd name="T71" fmla="*/ 9 h 50"/>
              <a:gd name="T72" fmla="*/ 16 w 296"/>
              <a:gd name="T73" fmla="*/ 8 h 50"/>
              <a:gd name="T74" fmla="*/ 13 w 296"/>
              <a:gd name="T75" fmla="*/ 6 h 50"/>
              <a:gd name="T76" fmla="*/ 11 w 296"/>
              <a:gd name="T77" fmla="*/ 4 h 50"/>
              <a:gd name="T78" fmla="*/ 9 w 296"/>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50">
                <a:moveTo>
                  <a:pt x="296" y="50"/>
                </a:moveTo>
                <a:lnTo>
                  <a:pt x="239" y="50"/>
                </a:lnTo>
                <a:lnTo>
                  <a:pt x="239" y="48"/>
                </a:lnTo>
                <a:lnTo>
                  <a:pt x="235" y="48"/>
                </a:lnTo>
                <a:lnTo>
                  <a:pt x="235" y="47"/>
                </a:lnTo>
                <a:lnTo>
                  <a:pt x="226" y="47"/>
                </a:lnTo>
                <a:lnTo>
                  <a:pt x="226" y="47"/>
                </a:lnTo>
                <a:lnTo>
                  <a:pt x="216" y="47"/>
                </a:lnTo>
                <a:lnTo>
                  <a:pt x="216" y="46"/>
                </a:lnTo>
                <a:lnTo>
                  <a:pt x="205" y="46"/>
                </a:lnTo>
                <a:lnTo>
                  <a:pt x="205" y="45"/>
                </a:lnTo>
                <a:lnTo>
                  <a:pt x="194" y="45"/>
                </a:lnTo>
                <a:lnTo>
                  <a:pt x="194" y="44"/>
                </a:lnTo>
                <a:lnTo>
                  <a:pt x="173" y="44"/>
                </a:lnTo>
                <a:lnTo>
                  <a:pt x="173" y="43"/>
                </a:lnTo>
                <a:lnTo>
                  <a:pt x="156" y="43"/>
                </a:lnTo>
                <a:lnTo>
                  <a:pt x="156" y="41"/>
                </a:lnTo>
                <a:lnTo>
                  <a:pt x="151" y="41"/>
                </a:lnTo>
                <a:lnTo>
                  <a:pt x="151" y="40"/>
                </a:lnTo>
                <a:lnTo>
                  <a:pt x="149" y="40"/>
                </a:lnTo>
                <a:lnTo>
                  <a:pt x="149" y="38"/>
                </a:lnTo>
                <a:lnTo>
                  <a:pt x="139" y="38"/>
                </a:lnTo>
                <a:lnTo>
                  <a:pt x="139" y="37"/>
                </a:lnTo>
                <a:lnTo>
                  <a:pt x="134" y="37"/>
                </a:lnTo>
                <a:lnTo>
                  <a:pt x="134" y="37"/>
                </a:lnTo>
                <a:lnTo>
                  <a:pt x="117" y="37"/>
                </a:lnTo>
                <a:lnTo>
                  <a:pt x="117" y="36"/>
                </a:lnTo>
                <a:lnTo>
                  <a:pt x="108" y="36"/>
                </a:lnTo>
                <a:lnTo>
                  <a:pt x="108" y="35"/>
                </a:lnTo>
                <a:lnTo>
                  <a:pt x="105" y="35"/>
                </a:lnTo>
                <a:lnTo>
                  <a:pt x="105" y="34"/>
                </a:lnTo>
                <a:lnTo>
                  <a:pt x="104" y="34"/>
                </a:lnTo>
                <a:lnTo>
                  <a:pt x="104" y="33"/>
                </a:lnTo>
                <a:lnTo>
                  <a:pt x="97" y="33"/>
                </a:lnTo>
                <a:lnTo>
                  <a:pt x="97" y="31"/>
                </a:lnTo>
                <a:lnTo>
                  <a:pt x="89" y="31"/>
                </a:lnTo>
                <a:lnTo>
                  <a:pt x="89" y="31"/>
                </a:lnTo>
                <a:lnTo>
                  <a:pt x="87" y="31"/>
                </a:lnTo>
                <a:lnTo>
                  <a:pt x="87" y="30"/>
                </a:lnTo>
                <a:lnTo>
                  <a:pt x="81" y="30"/>
                </a:lnTo>
                <a:lnTo>
                  <a:pt x="81" y="28"/>
                </a:lnTo>
                <a:lnTo>
                  <a:pt x="75" y="28"/>
                </a:lnTo>
                <a:lnTo>
                  <a:pt x="75" y="27"/>
                </a:lnTo>
                <a:lnTo>
                  <a:pt x="73" y="27"/>
                </a:lnTo>
                <a:lnTo>
                  <a:pt x="73" y="25"/>
                </a:lnTo>
                <a:lnTo>
                  <a:pt x="67" y="25"/>
                </a:lnTo>
                <a:lnTo>
                  <a:pt x="67" y="24"/>
                </a:lnTo>
                <a:lnTo>
                  <a:pt x="60" y="24"/>
                </a:lnTo>
                <a:lnTo>
                  <a:pt x="60" y="23"/>
                </a:lnTo>
                <a:lnTo>
                  <a:pt x="58" y="23"/>
                </a:lnTo>
                <a:lnTo>
                  <a:pt x="58" y="22"/>
                </a:lnTo>
                <a:lnTo>
                  <a:pt x="55" y="22"/>
                </a:lnTo>
                <a:lnTo>
                  <a:pt x="55" y="20"/>
                </a:lnTo>
                <a:lnTo>
                  <a:pt x="52" y="20"/>
                </a:lnTo>
                <a:lnTo>
                  <a:pt x="52" y="19"/>
                </a:lnTo>
                <a:lnTo>
                  <a:pt x="48" y="19"/>
                </a:lnTo>
                <a:lnTo>
                  <a:pt x="48" y="18"/>
                </a:lnTo>
                <a:lnTo>
                  <a:pt x="47" y="18"/>
                </a:lnTo>
                <a:lnTo>
                  <a:pt x="47" y="17"/>
                </a:lnTo>
                <a:lnTo>
                  <a:pt x="44" y="17"/>
                </a:lnTo>
                <a:lnTo>
                  <a:pt x="44" y="16"/>
                </a:lnTo>
                <a:lnTo>
                  <a:pt x="38" y="16"/>
                </a:lnTo>
                <a:lnTo>
                  <a:pt x="38" y="14"/>
                </a:lnTo>
                <a:lnTo>
                  <a:pt x="34" y="14"/>
                </a:lnTo>
                <a:lnTo>
                  <a:pt x="34" y="13"/>
                </a:lnTo>
                <a:lnTo>
                  <a:pt x="33" y="13"/>
                </a:lnTo>
                <a:lnTo>
                  <a:pt x="33" y="12"/>
                </a:lnTo>
                <a:lnTo>
                  <a:pt x="25" y="12"/>
                </a:lnTo>
                <a:lnTo>
                  <a:pt x="23" y="12"/>
                </a:lnTo>
                <a:lnTo>
                  <a:pt x="23" y="11"/>
                </a:lnTo>
                <a:lnTo>
                  <a:pt x="20" y="11"/>
                </a:lnTo>
                <a:lnTo>
                  <a:pt x="20" y="9"/>
                </a:lnTo>
                <a:lnTo>
                  <a:pt x="16" y="9"/>
                </a:lnTo>
                <a:lnTo>
                  <a:pt x="16" y="8"/>
                </a:lnTo>
                <a:lnTo>
                  <a:pt x="13" y="8"/>
                </a:lnTo>
                <a:lnTo>
                  <a:pt x="13" y="6"/>
                </a:lnTo>
                <a:lnTo>
                  <a:pt x="11" y="6"/>
                </a:lnTo>
                <a:lnTo>
                  <a:pt x="11" y="4"/>
                </a:lnTo>
                <a:lnTo>
                  <a:pt x="9" y="4"/>
                </a:lnTo>
                <a:lnTo>
                  <a:pt x="9" y="0"/>
                </a:lnTo>
                <a:lnTo>
                  <a:pt x="0" y="0"/>
                </a:lnTo>
              </a:path>
            </a:pathLst>
          </a:custGeom>
          <a:noFill/>
          <a:ln w="19050">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3"/>
          <p:cNvSpPr>
            <a:spLocks/>
          </p:cNvSpPr>
          <p:nvPr/>
        </p:nvSpPr>
        <p:spPr bwMode="auto">
          <a:xfrm>
            <a:off x="715799" y="1926354"/>
            <a:ext cx="3528372" cy="656528"/>
          </a:xfrm>
          <a:custGeom>
            <a:avLst/>
            <a:gdLst>
              <a:gd name="T0" fmla="*/ 256 w 299"/>
              <a:gd name="T1" fmla="*/ 53 h 53"/>
              <a:gd name="T2" fmla="*/ 226 w 299"/>
              <a:gd name="T3" fmla="*/ 49 h 53"/>
              <a:gd name="T4" fmla="*/ 223 w 299"/>
              <a:gd name="T5" fmla="*/ 48 h 53"/>
              <a:gd name="T6" fmla="*/ 212 w 299"/>
              <a:gd name="T7" fmla="*/ 47 h 53"/>
              <a:gd name="T8" fmla="*/ 180 w 299"/>
              <a:gd name="T9" fmla="*/ 46 h 53"/>
              <a:gd name="T10" fmla="*/ 161 w 299"/>
              <a:gd name="T11" fmla="*/ 45 h 53"/>
              <a:gd name="T12" fmla="*/ 152 w 299"/>
              <a:gd name="T13" fmla="*/ 44 h 53"/>
              <a:gd name="T14" fmla="*/ 151 w 299"/>
              <a:gd name="T15" fmla="*/ 42 h 53"/>
              <a:gd name="T16" fmla="*/ 140 w 299"/>
              <a:gd name="T17" fmla="*/ 41 h 53"/>
              <a:gd name="T18" fmla="*/ 121 w 299"/>
              <a:gd name="T19" fmla="*/ 40 h 53"/>
              <a:gd name="T20" fmla="*/ 112 w 299"/>
              <a:gd name="T21" fmla="*/ 39 h 53"/>
              <a:gd name="T22" fmla="*/ 104 w 299"/>
              <a:gd name="T23" fmla="*/ 38 h 53"/>
              <a:gd name="T24" fmla="*/ 95 w 299"/>
              <a:gd name="T25" fmla="*/ 36 h 53"/>
              <a:gd name="T26" fmla="*/ 91 w 299"/>
              <a:gd name="T27" fmla="*/ 35 h 53"/>
              <a:gd name="T28" fmla="*/ 86 w 299"/>
              <a:gd name="T29" fmla="*/ 34 h 53"/>
              <a:gd name="T30" fmla="*/ 82 w 299"/>
              <a:gd name="T31" fmla="*/ 33 h 53"/>
              <a:gd name="T32" fmla="*/ 79 w 299"/>
              <a:gd name="T33" fmla="*/ 31 h 53"/>
              <a:gd name="T34" fmla="*/ 75 w 299"/>
              <a:gd name="T35" fmla="*/ 30 h 53"/>
              <a:gd name="T36" fmla="*/ 68 w 299"/>
              <a:gd name="T37" fmla="*/ 28 h 53"/>
              <a:gd name="T38" fmla="*/ 64 w 299"/>
              <a:gd name="T39" fmla="*/ 27 h 53"/>
              <a:gd name="T40" fmla="*/ 62 w 299"/>
              <a:gd name="T41" fmla="*/ 26 h 53"/>
              <a:gd name="T42" fmla="*/ 59 w 299"/>
              <a:gd name="T43" fmla="*/ 25 h 53"/>
              <a:gd name="T44" fmla="*/ 55 w 299"/>
              <a:gd name="T45" fmla="*/ 24 h 53"/>
              <a:gd name="T46" fmla="*/ 52 w 299"/>
              <a:gd name="T47" fmla="*/ 22 h 53"/>
              <a:gd name="T48" fmla="*/ 49 w 299"/>
              <a:gd name="T49" fmla="*/ 20 h 53"/>
              <a:gd name="T50" fmla="*/ 47 w 299"/>
              <a:gd name="T51" fmla="*/ 18 h 53"/>
              <a:gd name="T52" fmla="*/ 39 w 299"/>
              <a:gd name="T53" fmla="*/ 17 h 53"/>
              <a:gd name="T54" fmla="*/ 36 w 299"/>
              <a:gd name="T55" fmla="*/ 15 h 53"/>
              <a:gd name="T56" fmla="*/ 34 w 299"/>
              <a:gd name="T57" fmla="*/ 14 h 53"/>
              <a:gd name="T58" fmla="*/ 32 w 299"/>
              <a:gd name="T59" fmla="*/ 13 h 53"/>
              <a:gd name="T60" fmla="*/ 24 w 299"/>
              <a:gd name="T61" fmla="*/ 12 h 53"/>
              <a:gd name="T62" fmla="*/ 22 w 299"/>
              <a:gd name="T63" fmla="*/ 11 h 53"/>
              <a:gd name="T64" fmla="*/ 19 w 299"/>
              <a:gd name="T65" fmla="*/ 10 h 53"/>
              <a:gd name="T66" fmla="*/ 13 w 299"/>
              <a:gd name="T67" fmla="*/ 9 h 53"/>
              <a:gd name="T68" fmla="*/ 11 w 299"/>
              <a:gd name="T69" fmla="*/ 4 h 53"/>
              <a:gd name="T70" fmla="*/ 10 w 299"/>
              <a:gd name="T71" fmla="*/ 3 h 53"/>
              <a:gd name="T72" fmla="*/ 9 w 299"/>
              <a:gd name="T73" fmla="*/ 2 h 53"/>
              <a:gd name="T74" fmla="*/ 6 w 299"/>
              <a:gd name="T7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53">
                <a:moveTo>
                  <a:pt x="299" y="53"/>
                </a:moveTo>
                <a:lnTo>
                  <a:pt x="256" y="53"/>
                </a:lnTo>
                <a:lnTo>
                  <a:pt x="256" y="49"/>
                </a:lnTo>
                <a:lnTo>
                  <a:pt x="226" y="49"/>
                </a:lnTo>
                <a:lnTo>
                  <a:pt x="226" y="48"/>
                </a:lnTo>
                <a:lnTo>
                  <a:pt x="223" y="48"/>
                </a:lnTo>
                <a:lnTo>
                  <a:pt x="223" y="47"/>
                </a:lnTo>
                <a:lnTo>
                  <a:pt x="212" y="47"/>
                </a:lnTo>
                <a:lnTo>
                  <a:pt x="212" y="46"/>
                </a:lnTo>
                <a:lnTo>
                  <a:pt x="180" y="46"/>
                </a:lnTo>
                <a:lnTo>
                  <a:pt x="180" y="45"/>
                </a:lnTo>
                <a:lnTo>
                  <a:pt x="161" y="45"/>
                </a:lnTo>
                <a:lnTo>
                  <a:pt x="161" y="44"/>
                </a:lnTo>
                <a:lnTo>
                  <a:pt x="152" y="44"/>
                </a:lnTo>
                <a:lnTo>
                  <a:pt x="152" y="42"/>
                </a:lnTo>
                <a:lnTo>
                  <a:pt x="151" y="42"/>
                </a:lnTo>
                <a:lnTo>
                  <a:pt x="151" y="41"/>
                </a:lnTo>
                <a:lnTo>
                  <a:pt x="140" y="41"/>
                </a:lnTo>
                <a:lnTo>
                  <a:pt x="140" y="40"/>
                </a:lnTo>
                <a:lnTo>
                  <a:pt x="121" y="40"/>
                </a:lnTo>
                <a:lnTo>
                  <a:pt x="121" y="39"/>
                </a:lnTo>
                <a:lnTo>
                  <a:pt x="112" y="39"/>
                </a:lnTo>
                <a:lnTo>
                  <a:pt x="112" y="38"/>
                </a:lnTo>
                <a:lnTo>
                  <a:pt x="104" y="38"/>
                </a:lnTo>
                <a:lnTo>
                  <a:pt x="104" y="36"/>
                </a:lnTo>
                <a:lnTo>
                  <a:pt x="95" y="36"/>
                </a:lnTo>
                <a:lnTo>
                  <a:pt x="95" y="35"/>
                </a:lnTo>
                <a:lnTo>
                  <a:pt x="91" y="35"/>
                </a:lnTo>
                <a:lnTo>
                  <a:pt x="91" y="34"/>
                </a:lnTo>
                <a:lnTo>
                  <a:pt x="86" y="34"/>
                </a:lnTo>
                <a:lnTo>
                  <a:pt x="86" y="33"/>
                </a:lnTo>
                <a:lnTo>
                  <a:pt x="82" y="33"/>
                </a:lnTo>
                <a:lnTo>
                  <a:pt x="82" y="31"/>
                </a:lnTo>
                <a:lnTo>
                  <a:pt x="79" y="31"/>
                </a:lnTo>
                <a:lnTo>
                  <a:pt x="79" y="30"/>
                </a:lnTo>
                <a:lnTo>
                  <a:pt x="75" y="30"/>
                </a:lnTo>
                <a:lnTo>
                  <a:pt x="75" y="28"/>
                </a:lnTo>
                <a:lnTo>
                  <a:pt x="68" y="28"/>
                </a:lnTo>
                <a:lnTo>
                  <a:pt x="68" y="27"/>
                </a:lnTo>
                <a:lnTo>
                  <a:pt x="64" y="27"/>
                </a:lnTo>
                <a:lnTo>
                  <a:pt x="64" y="26"/>
                </a:lnTo>
                <a:lnTo>
                  <a:pt x="62" y="26"/>
                </a:lnTo>
                <a:lnTo>
                  <a:pt x="62" y="25"/>
                </a:lnTo>
                <a:lnTo>
                  <a:pt x="59" y="25"/>
                </a:lnTo>
                <a:lnTo>
                  <a:pt x="59" y="24"/>
                </a:lnTo>
                <a:lnTo>
                  <a:pt x="55" y="24"/>
                </a:lnTo>
                <a:lnTo>
                  <a:pt x="55" y="22"/>
                </a:lnTo>
                <a:lnTo>
                  <a:pt x="52" y="22"/>
                </a:lnTo>
                <a:lnTo>
                  <a:pt x="52" y="20"/>
                </a:lnTo>
                <a:lnTo>
                  <a:pt x="49" y="20"/>
                </a:lnTo>
                <a:lnTo>
                  <a:pt x="47" y="20"/>
                </a:lnTo>
                <a:lnTo>
                  <a:pt x="47" y="18"/>
                </a:lnTo>
                <a:lnTo>
                  <a:pt x="39" y="18"/>
                </a:lnTo>
                <a:lnTo>
                  <a:pt x="39" y="17"/>
                </a:lnTo>
                <a:lnTo>
                  <a:pt x="36" y="17"/>
                </a:lnTo>
                <a:lnTo>
                  <a:pt x="36" y="15"/>
                </a:lnTo>
                <a:lnTo>
                  <a:pt x="34" y="15"/>
                </a:lnTo>
                <a:lnTo>
                  <a:pt x="34" y="14"/>
                </a:lnTo>
                <a:lnTo>
                  <a:pt x="32" y="14"/>
                </a:lnTo>
                <a:lnTo>
                  <a:pt x="32" y="13"/>
                </a:lnTo>
                <a:lnTo>
                  <a:pt x="24" y="13"/>
                </a:lnTo>
                <a:lnTo>
                  <a:pt x="24" y="12"/>
                </a:lnTo>
                <a:lnTo>
                  <a:pt x="22" y="12"/>
                </a:lnTo>
                <a:lnTo>
                  <a:pt x="22" y="11"/>
                </a:lnTo>
                <a:lnTo>
                  <a:pt x="19" y="11"/>
                </a:lnTo>
                <a:lnTo>
                  <a:pt x="19" y="10"/>
                </a:lnTo>
                <a:lnTo>
                  <a:pt x="13" y="10"/>
                </a:lnTo>
                <a:lnTo>
                  <a:pt x="13" y="9"/>
                </a:lnTo>
                <a:lnTo>
                  <a:pt x="11" y="9"/>
                </a:lnTo>
                <a:lnTo>
                  <a:pt x="11" y="4"/>
                </a:lnTo>
                <a:lnTo>
                  <a:pt x="10" y="4"/>
                </a:lnTo>
                <a:lnTo>
                  <a:pt x="10" y="3"/>
                </a:lnTo>
                <a:lnTo>
                  <a:pt x="9" y="3"/>
                </a:lnTo>
                <a:lnTo>
                  <a:pt x="9" y="2"/>
                </a:lnTo>
                <a:lnTo>
                  <a:pt x="6" y="2"/>
                </a:lnTo>
                <a:lnTo>
                  <a:pt x="6"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24" name="Group 123"/>
          <p:cNvGrpSpPr/>
          <p:nvPr/>
        </p:nvGrpSpPr>
        <p:grpSpPr>
          <a:xfrm>
            <a:off x="110300" y="1778927"/>
            <a:ext cx="4497559" cy="2732262"/>
            <a:chOff x="150641" y="2272842"/>
            <a:chExt cx="4497559" cy="2732262"/>
          </a:xfrm>
        </p:grpSpPr>
        <p:grpSp>
          <p:nvGrpSpPr>
            <p:cNvPr id="125" name="Group 124"/>
            <p:cNvGrpSpPr/>
            <p:nvPr/>
          </p:nvGrpSpPr>
          <p:grpSpPr>
            <a:xfrm>
              <a:off x="150641" y="2272842"/>
              <a:ext cx="4497559" cy="2732262"/>
              <a:chOff x="458373" y="1060709"/>
              <a:chExt cx="7867067" cy="4419732"/>
            </a:xfrm>
          </p:grpSpPr>
          <p:sp>
            <p:nvSpPr>
              <p:cNvPr id="129" name="Text Box 62"/>
              <p:cNvSpPr txBox="1">
                <a:spLocks noChangeArrowheads="1"/>
              </p:cNvSpPr>
              <p:nvPr/>
            </p:nvSpPr>
            <p:spPr bwMode="auto">
              <a:xfrm rot="16200000">
                <a:off x="100891" y="2743503"/>
                <a:ext cx="1172569" cy="45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b="1" dirty="0" smtClean="0">
                    <a:solidFill>
                      <a:srgbClr val="4D4D4D"/>
                    </a:solidFill>
                    <a:latin typeface="Arial" panose="020B0604020202020204" pitchFamily="34" charset="0"/>
                    <a:cs typeface="Arial" panose="020B0604020202020204" pitchFamily="34" charset="0"/>
                  </a:rPr>
                  <a:t>DFS (%)</a:t>
                </a:r>
                <a:endParaRPr lang="en-GB" altLang="en-US" sz="1100" b="1" dirty="0">
                  <a:solidFill>
                    <a:srgbClr val="4D4D4D"/>
                  </a:solidFill>
                  <a:latin typeface="Arial" panose="020B0604020202020204" pitchFamily="34" charset="0"/>
                  <a:cs typeface="Arial" panose="020B0604020202020204" pitchFamily="34" charset="0"/>
                </a:endParaRPr>
              </a:p>
            </p:txBody>
          </p:sp>
          <p:sp>
            <p:nvSpPr>
              <p:cNvPr id="130" name="Text Box 103"/>
              <p:cNvSpPr txBox="1">
                <a:spLocks noChangeArrowheads="1"/>
              </p:cNvSpPr>
              <p:nvPr/>
            </p:nvSpPr>
            <p:spPr bwMode="auto">
              <a:xfrm>
                <a:off x="3906118" y="5057258"/>
                <a:ext cx="1772658"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b="1" dirty="0" smtClean="0">
                    <a:solidFill>
                      <a:srgbClr val="4D4D4D"/>
                    </a:solidFill>
                    <a:latin typeface="Arial" panose="020B0604020202020204" pitchFamily="34" charset="0"/>
                    <a:cs typeface="Arial" panose="020B0604020202020204" pitchFamily="34" charset="0"/>
                  </a:rPr>
                  <a:t>Time (years)</a:t>
                </a:r>
                <a:endParaRPr lang="en-GB" altLang="en-US" sz="1100" b="1" dirty="0">
                  <a:solidFill>
                    <a:srgbClr val="4D4D4D"/>
                  </a:solidFill>
                  <a:latin typeface="Arial" panose="020B0604020202020204" pitchFamily="34" charset="0"/>
                  <a:cs typeface="Arial" panose="020B0604020202020204" pitchFamily="34" charset="0"/>
                </a:endParaRPr>
              </a:p>
            </p:txBody>
          </p:sp>
          <p:sp>
            <p:nvSpPr>
              <p:cNvPr id="132" name="Text Box 106"/>
              <p:cNvSpPr txBox="1">
                <a:spLocks noChangeArrowheads="1"/>
              </p:cNvSpPr>
              <p:nvPr/>
            </p:nvSpPr>
            <p:spPr bwMode="auto">
              <a:xfrm>
                <a:off x="767213" y="3114018"/>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40</a:t>
                </a:r>
              </a:p>
            </p:txBody>
          </p:sp>
          <p:sp>
            <p:nvSpPr>
              <p:cNvPr id="134" name="Text Box 108"/>
              <p:cNvSpPr txBox="1">
                <a:spLocks noChangeArrowheads="1"/>
              </p:cNvSpPr>
              <p:nvPr/>
            </p:nvSpPr>
            <p:spPr bwMode="auto">
              <a:xfrm>
                <a:off x="767213" y="243275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60</a:t>
                </a:r>
              </a:p>
            </p:txBody>
          </p:sp>
          <p:sp>
            <p:nvSpPr>
              <p:cNvPr id="136" name="Text Box 110"/>
              <p:cNvSpPr txBox="1">
                <a:spLocks noChangeArrowheads="1"/>
              </p:cNvSpPr>
              <p:nvPr/>
            </p:nvSpPr>
            <p:spPr bwMode="auto">
              <a:xfrm>
                <a:off x="767213" y="170749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80</a:t>
                </a:r>
              </a:p>
            </p:txBody>
          </p:sp>
          <p:sp>
            <p:nvSpPr>
              <p:cNvPr id="138" name="Text Box 112"/>
              <p:cNvSpPr txBox="1">
                <a:spLocks noChangeArrowheads="1"/>
              </p:cNvSpPr>
              <p:nvPr/>
            </p:nvSpPr>
            <p:spPr bwMode="auto">
              <a:xfrm>
                <a:off x="653134" y="1060709"/>
                <a:ext cx="640915"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dirty="0">
                    <a:solidFill>
                      <a:srgbClr val="4D4D4D"/>
                    </a:solidFill>
                    <a:latin typeface="Arial" panose="020B0604020202020204" pitchFamily="34" charset="0"/>
                    <a:cs typeface="Arial" panose="020B0604020202020204" pitchFamily="34" charset="0"/>
                  </a:rPr>
                  <a:t>100</a:t>
                </a:r>
              </a:p>
            </p:txBody>
          </p:sp>
          <p:sp>
            <p:nvSpPr>
              <p:cNvPr id="139" name="Text Box 113"/>
              <p:cNvSpPr txBox="1">
                <a:spLocks noChangeArrowheads="1"/>
              </p:cNvSpPr>
              <p:nvPr/>
            </p:nvSpPr>
            <p:spPr bwMode="auto">
              <a:xfrm>
                <a:off x="767213" y="3792561"/>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20</a:t>
                </a:r>
              </a:p>
            </p:txBody>
          </p:sp>
          <p:sp>
            <p:nvSpPr>
              <p:cNvPr id="141" name="Text Box 115"/>
              <p:cNvSpPr txBox="1">
                <a:spLocks noChangeArrowheads="1"/>
              </p:cNvSpPr>
              <p:nvPr/>
            </p:nvSpPr>
            <p:spPr bwMode="auto">
              <a:xfrm>
                <a:off x="881291" y="4520786"/>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dirty="0">
                    <a:solidFill>
                      <a:srgbClr val="4D4D4D"/>
                    </a:solidFill>
                    <a:latin typeface="Arial" panose="020B0604020202020204" pitchFamily="34" charset="0"/>
                    <a:cs typeface="Arial" panose="020B0604020202020204" pitchFamily="34" charset="0"/>
                  </a:rPr>
                  <a:t>0</a:t>
                </a:r>
              </a:p>
            </p:txBody>
          </p:sp>
          <p:sp>
            <p:nvSpPr>
              <p:cNvPr id="142"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3"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4"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5"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6"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7"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8"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49"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0"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1"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2"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3"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4"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5"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6"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7"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8"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59"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0"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1"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2" name="Text Box 88"/>
              <p:cNvSpPr txBox="1">
                <a:spLocks noChangeArrowheads="1"/>
              </p:cNvSpPr>
              <p:nvPr/>
            </p:nvSpPr>
            <p:spPr bwMode="auto">
              <a:xfrm>
                <a:off x="1232181" y="4816893"/>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a:solidFill>
                      <a:srgbClr val="4D4D4D"/>
                    </a:solidFill>
                    <a:latin typeface="Arial" panose="020B0604020202020204" pitchFamily="34" charset="0"/>
                    <a:cs typeface="Arial" panose="020B0604020202020204" pitchFamily="34" charset="0"/>
                  </a:rPr>
                  <a:t>0</a:t>
                </a:r>
              </a:p>
            </p:txBody>
          </p:sp>
          <p:sp>
            <p:nvSpPr>
              <p:cNvPr id="163" name="Text Box 88"/>
              <p:cNvSpPr txBox="1">
                <a:spLocks noChangeArrowheads="1"/>
              </p:cNvSpPr>
              <p:nvPr/>
            </p:nvSpPr>
            <p:spPr bwMode="auto">
              <a:xfrm>
                <a:off x="21993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1</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4" name="Text Box 88"/>
              <p:cNvSpPr txBox="1">
                <a:spLocks noChangeArrowheads="1"/>
              </p:cNvSpPr>
              <p:nvPr/>
            </p:nvSpPr>
            <p:spPr bwMode="auto">
              <a:xfrm>
                <a:off x="314450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2</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5" name="Text Box 88"/>
              <p:cNvSpPr txBox="1">
                <a:spLocks noChangeArrowheads="1"/>
              </p:cNvSpPr>
              <p:nvPr/>
            </p:nvSpPr>
            <p:spPr bwMode="auto">
              <a:xfrm>
                <a:off x="40947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3</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6" name="Text Box 88"/>
              <p:cNvSpPr txBox="1">
                <a:spLocks noChangeArrowheads="1"/>
              </p:cNvSpPr>
              <p:nvPr/>
            </p:nvSpPr>
            <p:spPr bwMode="auto">
              <a:xfrm>
                <a:off x="5025587"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4</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7" name="Text Box 88"/>
              <p:cNvSpPr txBox="1">
                <a:spLocks noChangeArrowheads="1"/>
              </p:cNvSpPr>
              <p:nvPr/>
            </p:nvSpPr>
            <p:spPr bwMode="auto">
              <a:xfrm>
                <a:off x="599479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5</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8" name="Text Box 88"/>
              <p:cNvSpPr txBox="1">
                <a:spLocks noChangeArrowheads="1"/>
              </p:cNvSpPr>
              <p:nvPr/>
            </p:nvSpPr>
            <p:spPr bwMode="auto">
              <a:xfrm>
                <a:off x="6981041"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6</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169" name="Text Box 88"/>
              <p:cNvSpPr txBox="1">
                <a:spLocks noChangeArrowheads="1"/>
              </p:cNvSpPr>
              <p:nvPr/>
            </p:nvSpPr>
            <p:spPr bwMode="auto">
              <a:xfrm>
                <a:off x="7912682"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7</a:t>
                </a:r>
                <a:endParaRPr lang="en-GB" altLang="en-US" sz="1000" dirty="0">
                  <a:solidFill>
                    <a:srgbClr val="4D4D4D"/>
                  </a:solidFill>
                  <a:latin typeface="Arial" panose="020B0604020202020204" pitchFamily="34" charset="0"/>
                  <a:cs typeface="Arial" panose="020B0604020202020204" pitchFamily="34" charset="0"/>
                </a:endParaRPr>
              </a:p>
            </p:txBody>
          </p:sp>
        </p:grpSp>
        <p:sp>
          <p:nvSpPr>
            <p:cNvPr id="126" name="TextBox 125"/>
            <p:cNvSpPr txBox="1"/>
            <p:nvPr/>
          </p:nvSpPr>
          <p:spPr>
            <a:xfrm>
              <a:off x="3101646" y="2932315"/>
              <a:ext cx="1452425" cy="646331"/>
            </a:xfrm>
            <a:prstGeom prst="rect">
              <a:avLst/>
            </a:prstGeom>
            <a:noFill/>
          </p:spPr>
          <p:txBody>
            <a:bodyPr wrap="square" rtlCol="0">
              <a:spAutoFit/>
            </a:bodyPr>
            <a:lstStyle/>
            <a:p>
              <a:endParaRPr lang="en-GB" sz="1200" dirty="0" smtClean="0">
                <a:solidFill>
                  <a:srgbClr val="4D4D4D"/>
                </a:solidFill>
              </a:endParaRPr>
            </a:p>
            <a:p>
              <a:r>
                <a:rPr lang="en-GB" sz="1200" dirty="0" smtClean="0">
                  <a:solidFill>
                    <a:srgbClr val="4D4D4D"/>
                  </a:solidFill>
                </a:rPr>
                <a:t>Cape + RT</a:t>
              </a:r>
            </a:p>
            <a:p>
              <a:r>
                <a:rPr lang="en-GB" sz="1200" dirty="0" smtClean="0">
                  <a:solidFill>
                    <a:srgbClr val="4D4D4D"/>
                  </a:solidFill>
                </a:rPr>
                <a:t>Cape + </a:t>
              </a:r>
              <a:r>
                <a:rPr lang="en-GB" sz="1200" dirty="0" err="1" smtClean="0">
                  <a:solidFill>
                    <a:srgbClr val="4D4D4D"/>
                  </a:solidFill>
                </a:rPr>
                <a:t>Oxali</a:t>
              </a:r>
              <a:r>
                <a:rPr lang="en-GB" sz="1200" dirty="0" smtClean="0">
                  <a:solidFill>
                    <a:srgbClr val="4D4D4D"/>
                  </a:solidFill>
                </a:rPr>
                <a:t> + RT</a:t>
              </a:r>
              <a:endParaRPr lang="en-GB" sz="1200" dirty="0">
                <a:solidFill>
                  <a:srgbClr val="4D4D4D"/>
                </a:solidFill>
              </a:endParaRPr>
            </a:p>
          </p:txBody>
        </p:sp>
        <p:cxnSp>
          <p:nvCxnSpPr>
            <p:cNvPr id="127" name="Straight Connector 126"/>
            <p:cNvCxnSpPr/>
            <p:nvPr/>
          </p:nvCxnSpPr>
          <p:spPr>
            <a:xfrm>
              <a:off x="2909739" y="3255480"/>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909739" y="3460740"/>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83494" y="1770086"/>
            <a:ext cx="4497563" cy="2732262"/>
            <a:chOff x="150637" y="2272842"/>
            <a:chExt cx="4497563" cy="2732262"/>
          </a:xfrm>
        </p:grpSpPr>
        <p:grpSp>
          <p:nvGrpSpPr>
            <p:cNvPr id="171" name="Group 170"/>
            <p:cNvGrpSpPr/>
            <p:nvPr/>
          </p:nvGrpSpPr>
          <p:grpSpPr>
            <a:xfrm>
              <a:off x="150637" y="2272842"/>
              <a:ext cx="4497563" cy="2732262"/>
              <a:chOff x="458368" y="1060709"/>
              <a:chExt cx="7867072" cy="4419732"/>
            </a:xfrm>
          </p:grpSpPr>
          <p:sp>
            <p:nvSpPr>
              <p:cNvPr id="175" name="Text Box 62"/>
              <p:cNvSpPr txBox="1">
                <a:spLocks noChangeArrowheads="1"/>
              </p:cNvSpPr>
              <p:nvPr/>
            </p:nvSpPr>
            <p:spPr bwMode="auto">
              <a:xfrm rot="16200000">
                <a:off x="165711" y="2743503"/>
                <a:ext cx="1042918" cy="45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b="1" dirty="0" smtClean="0">
                    <a:solidFill>
                      <a:srgbClr val="4D4D4D"/>
                    </a:solidFill>
                    <a:latin typeface="Arial" panose="020B0604020202020204" pitchFamily="34" charset="0"/>
                    <a:cs typeface="Arial" panose="020B0604020202020204" pitchFamily="34" charset="0"/>
                  </a:rPr>
                  <a:t>OS (%)</a:t>
                </a:r>
                <a:endParaRPr lang="en-GB" altLang="en-US" sz="1100" b="1" dirty="0">
                  <a:solidFill>
                    <a:srgbClr val="4D4D4D"/>
                  </a:solidFill>
                  <a:latin typeface="Arial" panose="020B0604020202020204" pitchFamily="34" charset="0"/>
                  <a:cs typeface="Arial" panose="020B0604020202020204" pitchFamily="34" charset="0"/>
                </a:endParaRPr>
              </a:p>
            </p:txBody>
          </p:sp>
          <p:sp>
            <p:nvSpPr>
              <p:cNvPr id="176" name="Text Box 103"/>
              <p:cNvSpPr txBox="1">
                <a:spLocks noChangeArrowheads="1"/>
              </p:cNvSpPr>
              <p:nvPr/>
            </p:nvSpPr>
            <p:spPr bwMode="auto">
              <a:xfrm>
                <a:off x="3906118" y="5057258"/>
                <a:ext cx="1772658"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b="1" dirty="0" smtClean="0">
                    <a:solidFill>
                      <a:srgbClr val="4D4D4D"/>
                    </a:solidFill>
                    <a:latin typeface="Arial" panose="020B0604020202020204" pitchFamily="34" charset="0"/>
                    <a:cs typeface="Arial" panose="020B0604020202020204" pitchFamily="34" charset="0"/>
                  </a:rPr>
                  <a:t>Time (years)</a:t>
                </a:r>
                <a:endParaRPr lang="en-GB" altLang="en-US" sz="1100" b="1" dirty="0">
                  <a:solidFill>
                    <a:srgbClr val="4D4D4D"/>
                  </a:solidFill>
                  <a:latin typeface="Arial" panose="020B0604020202020204" pitchFamily="34" charset="0"/>
                  <a:cs typeface="Arial" panose="020B0604020202020204" pitchFamily="34" charset="0"/>
                </a:endParaRPr>
              </a:p>
            </p:txBody>
          </p:sp>
          <p:sp>
            <p:nvSpPr>
              <p:cNvPr id="178" name="Text Box 106"/>
              <p:cNvSpPr txBox="1">
                <a:spLocks noChangeArrowheads="1"/>
              </p:cNvSpPr>
              <p:nvPr/>
            </p:nvSpPr>
            <p:spPr bwMode="auto">
              <a:xfrm>
                <a:off x="767213" y="3114018"/>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40</a:t>
                </a:r>
              </a:p>
            </p:txBody>
          </p:sp>
          <p:sp>
            <p:nvSpPr>
              <p:cNvPr id="180" name="Text Box 108"/>
              <p:cNvSpPr txBox="1">
                <a:spLocks noChangeArrowheads="1"/>
              </p:cNvSpPr>
              <p:nvPr/>
            </p:nvSpPr>
            <p:spPr bwMode="auto">
              <a:xfrm>
                <a:off x="767213" y="243275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60</a:t>
                </a:r>
              </a:p>
            </p:txBody>
          </p:sp>
          <p:sp>
            <p:nvSpPr>
              <p:cNvPr id="182" name="Text Box 110"/>
              <p:cNvSpPr txBox="1">
                <a:spLocks noChangeArrowheads="1"/>
              </p:cNvSpPr>
              <p:nvPr/>
            </p:nvSpPr>
            <p:spPr bwMode="auto">
              <a:xfrm>
                <a:off x="767213" y="1707494"/>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80</a:t>
                </a:r>
              </a:p>
            </p:txBody>
          </p:sp>
          <p:sp>
            <p:nvSpPr>
              <p:cNvPr id="184" name="Text Box 112"/>
              <p:cNvSpPr txBox="1">
                <a:spLocks noChangeArrowheads="1"/>
              </p:cNvSpPr>
              <p:nvPr/>
            </p:nvSpPr>
            <p:spPr bwMode="auto">
              <a:xfrm>
                <a:off x="653134" y="1060709"/>
                <a:ext cx="640915"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dirty="0">
                    <a:solidFill>
                      <a:srgbClr val="4D4D4D"/>
                    </a:solidFill>
                    <a:latin typeface="Arial" panose="020B0604020202020204" pitchFamily="34" charset="0"/>
                    <a:cs typeface="Arial" panose="020B0604020202020204" pitchFamily="34" charset="0"/>
                  </a:rPr>
                  <a:t>100</a:t>
                </a:r>
              </a:p>
            </p:txBody>
          </p:sp>
          <p:sp>
            <p:nvSpPr>
              <p:cNvPr id="185" name="Text Box 113"/>
              <p:cNvSpPr txBox="1">
                <a:spLocks noChangeArrowheads="1"/>
              </p:cNvSpPr>
              <p:nvPr/>
            </p:nvSpPr>
            <p:spPr bwMode="auto">
              <a:xfrm>
                <a:off x="767213" y="3792561"/>
                <a:ext cx="52683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a:solidFill>
                      <a:srgbClr val="4D4D4D"/>
                    </a:solidFill>
                    <a:latin typeface="Arial" panose="020B0604020202020204" pitchFamily="34" charset="0"/>
                    <a:cs typeface="Arial" panose="020B0604020202020204" pitchFamily="34" charset="0"/>
                  </a:rPr>
                  <a:t>20</a:t>
                </a:r>
              </a:p>
            </p:txBody>
          </p:sp>
          <p:sp>
            <p:nvSpPr>
              <p:cNvPr id="187" name="Text Box 115"/>
              <p:cNvSpPr txBox="1">
                <a:spLocks noChangeArrowheads="1"/>
              </p:cNvSpPr>
              <p:nvPr/>
            </p:nvSpPr>
            <p:spPr bwMode="auto">
              <a:xfrm>
                <a:off x="881291" y="4520786"/>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dirty="0">
                    <a:solidFill>
                      <a:srgbClr val="4D4D4D"/>
                    </a:solidFill>
                    <a:latin typeface="Arial" panose="020B0604020202020204" pitchFamily="34" charset="0"/>
                    <a:cs typeface="Arial" panose="020B0604020202020204" pitchFamily="34" charset="0"/>
                  </a:rPr>
                  <a:t>0</a:t>
                </a:r>
              </a:p>
            </p:txBody>
          </p:sp>
          <p:sp>
            <p:nvSpPr>
              <p:cNvPr id="188"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89"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0"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1"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2"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3"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4"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5"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6"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7"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8"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199"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0"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1"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2"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3"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4"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5"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6"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7"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08" name="Text Box 88"/>
              <p:cNvSpPr txBox="1">
                <a:spLocks noChangeArrowheads="1"/>
              </p:cNvSpPr>
              <p:nvPr/>
            </p:nvSpPr>
            <p:spPr bwMode="auto">
              <a:xfrm>
                <a:off x="1232181" y="4816893"/>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a:solidFill>
                      <a:srgbClr val="4D4D4D"/>
                    </a:solidFill>
                    <a:latin typeface="Arial" panose="020B0604020202020204" pitchFamily="34" charset="0"/>
                    <a:cs typeface="Arial" panose="020B0604020202020204" pitchFamily="34" charset="0"/>
                  </a:rPr>
                  <a:t>0</a:t>
                </a:r>
              </a:p>
            </p:txBody>
          </p:sp>
          <p:sp>
            <p:nvSpPr>
              <p:cNvPr id="209" name="Text Box 88"/>
              <p:cNvSpPr txBox="1">
                <a:spLocks noChangeArrowheads="1"/>
              </p:cNvSpPr>
              <p:nvPr/>
            </p:nvSpPr>
            <p:spPr bwMode="auto">
              <a:xfrm>
                <a:off x="21993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1</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314450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2</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1" name="Text Box 88"/>
              <p:cNvSpPr txBox="1">
                <a:spLocks noChangeArrowheads="1"/>
              </p:cNvSpPr>
              <p:nvPr/>
            </p:nvSpPr>
            <p:spPr bwMode="auto">
              <a:xfrm>
                <a:off x="4094760"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3</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2" name="Text Box 88"/>
              <p:cNvSpPr txBox="1">
                <a:spLocks noChangeArrowheads="1"/>
              </p:cNvSpPr>
              <p:nvPr/>
            </p:nvSpPr>
            <p:spPr bwMode="auto">
              <a:xfrm>
                <a:off x="5025587"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4</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5994793"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5</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4" name="Text Box 88"/>
              <p:cNvSpPr txBox="1">
                <a:spLocks noChangeArrowheads="1"/>
              </p:cNvSpPr>
              <p:nvPr/>
            </p:nvSpPr>
            <p:spPr bwMode="auto">
              <a:xfrm>
                <a:off x="6981041"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6</a:t>
                </a:r>
                <a:endParaRPr lang="en-GB" altLang="en-US" sz="1000" dirty="0">
                  <a:solidFill>
                    <a:srgbClr val="4D4D4D"/>
                  </a:solidFill>
                  <a:latin typeface="Arial" panose="020B0604020202020204" pitchFamily="34" charset="0"/>
                  <a:cs typeface="Arial" panose="020B0604020202020204" pitchFamily="34" charset="0"/>
                </a:endParaRPr>
              </a:p>
            </p:txBody>
          </p:sp>
          <p:sp>
            <p:nvSpPr>
              <p:cNvPr id="215" name="Text Box 88"/>
              <p:cNvSpPr txBox="1">
                <a:spLocks noChangeArrowheads="1"/>
              </p:cNvSpPr>
              <p:nvPr/>
            </p:nvSpPr>
            <p:spPr bwMode="auto">
              <a:xfrm>
                <a:off x="7912682" y="4816892"/>
                <a:ext cx="412758"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dirty="0" smtClean="0">
                    <a:solidFill>
                      <a:srgbClr val="4D4D4D"/>
                    </a:solidFill>
                    <a:latin typeface="Arial" panose="020B0604020202020204" pitchFamily="34" charset="0"/>
                    <a:cs typeface="Arial" panose="020B0604020202020204" pitchFamily="34" charset="0"/>
                  </a:rPr>
                  <a:t>7</a:t>
                </a:r>
                <a:endParaRPr lang="en-GB" altLang="en-US" sz="1000" dirty="0">
                  <a:solidFill>
                    <a:srgbClr val="4D4D4D"/>
                  </a:solidFill>
                  <a:latin typeface="Arial" panose="020B0604020202020204" pitchFamily="34" charset="0"/>
                  <a:cs typeface="Arial" panose="020B0604020202020204" pitchFamily="34" charset="0"/>
                </a:endParaRPr>
              </a:p>
            </p:txBody>
          </p:sp>
        </p:grpSp>
        <p:sp>
          <p:nvSpPr>
            <p:cNvPr id="172" name="TextBox 171"/>
            <p:cNvSpPr txBox="1"/>
            <p:nvPr/>
          </p:nvSpPr>
          <p:spPr>
            <a:xfrm>
              <a:off x="2964761" y="2910189"/>
              <a:ext cx="1452425" cy="646331"/>
            </a:xfrm>
            <a:prstGeom prst="rect">
              <a:avLst/>
            </a:prstGeom>
            <a:noFill/>
          </p:spPr>
          <p:txBody>
            <a:bodyPr wrap="square" rtlCol="0">
              <a:spAutoFit/>
            </a:bodyPr>
            <a:lstStyle/>
            <a:p>
              <a:endParaRPr lang="en-GB" sz="1200" dirty="0" smtClean="0">
                <a:solidFill>
                  <a:srgbClr val="4D4D4D"/>
                </a:solidFill>
              </a:endParaRPr>
            </a:p>
            <a:p>
              <a:r>
                <a:rPr lang="en-GB" sz="1200" dirty="0" smtClean="0">
                  <a:solidFill>
                    <a:srgbClr val="4D4D4D"/>
                  </a:solidFill>
                </a:rPr>
                <a:t>Cape + RT</a:t>
              </a:r>
            </a:p>
            <a:p>
              <a:r>
                <a:rPr lang="en-GB" sz="1200" dirty="0" smtClean="0">
                  <a:solidFill>
                    <a:srgbClr val="4D4D4D"/>
                  </a:solidFill>
                </a:rPr>
                <a:t>Cape + </a:t>
              </a:r>
              <a:r>
                <a:rPr lang="en-GB" sz="1200" dirty="0" err="1" smtClean="0">
                  <a:solidFill>
                    <a:srgbClr val="4D4D4D"/>
                  </a:solidFill>
                </a:rPr>
                <a:t>Oxali</a:t>
              </a:r>
              <a:r>
                <a:rPr lang="en-GB" sz="1200" dirty="0" smtClean="0">
                  <a:solidFill>
                    <a:srgbClr val="4D4D4D"/>
                  </a:solidFill>
                </a:rPr>
                <a:t> + RT</a:t>
              </a:r>
              <a:endParaRPr lang="en-GB" sz="1200" dirty="0">
                <a:solidFill>
                  <a:srgbClr val="4D4D4D"/>
                </a:solidFill>
              </a:endParaRPr>
            </a:p>
          </p:txBody>
        </p:sp>
        <p:cxnSp>
          <p:nvCxnSpPr>
            <p:cNvPr id="173" name="Straight Connector 172"/>
            <p:cNvCxnSpPr/>
            <p:nvPr/>
          </p:nvCxnSpPr>
          <p:spPr>
            <a:xfrm>
              <a:off x="2772854" y="3233354"/>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772854" y="3438614"/>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sp>
        <p:nvSpPr>
          <p:cNvPr id="216" name="TextBox 215"/>
          <p:cNvSpPr txBox="1"/>
          <p:nvPr/>
        </p:nvSpPr>
        <p:spPr>
          <a:xfrm>
            <a:off x="7173652" y="3467747"/>
            <a:ext cx="1768523" cy="246221"/>
          </a:xfrm>
          <a:prstGeom prst="rect">
            <a:avLst/>
          </a:prstGeom>
          <a:noFill/>
        </p:spPr>
        <p:txBody>
          <a:bodyPr wrap="square" rtlCol="0">
            <a:spAutoFit/>
          </a:bodyPr>
          <a:lstStyle/>
          <a:p>
            <a:r>
              <a:rPr lang="en-GB" sz="1000" dirty="0" smtClean="0">
                <a:solidFill>
                  <a:srgbClr val="4D4D4D"/>
                </a:solidFill>
              </a:rPr>
              <a:t>Overall score test p=0.185</a:t>
            </a:r>
            <a:endParaRPr lang="en-GB" sz="1000" dirty="0">
              <a:solidFill>
                <a:srgbClr val="4D4D4D"/>
              </a:solidFill>
            </a:endParaRPr>
          </a:p>
        </p:txBody>
      </p:sp>
      <p:sp>
        <p:nvSpPr>
          <p:cNvPr id="217" name="Freeform 4"/>
          <p:cNvSpPr>
            <a:spLocks/>
          </p:cNvSpPr>
          <p:nvPr/>
        </p:nvSpPr>
        <p:spPr bwMode="auto">
          <a:xfrm>
            <a:off x="5022052" y="1898406"/>
            <a:ext cx="3528948" cy="399778"/>
          </a:xfrm>
          <a:custGeom>
            <a:avLst/>
            <a:gdLst>
              <a:gd name="T0" fmla="*/ 276 w 276"/>
              <a:gd name="T1" fmla="*/ 31 h 31"/>
              <a:gd name="T2" fmla="*/ 229 w 276"/>
              <a:gd name="T3" fmla="*/ 31 h 31"/>
              <a:gd name="T4" fmla="*/ 229 w 276"/>
              <a:gd name="T5" fmla="*/ 29 h 31"/>
              <a:gd name="T6" fmla="*/ 219 w 276"/>
              <a:gd name="T7" fmla="*/ 29 h 31"/>
              <a:gd name="T8" fmla="*/ 219 w 276"/>
              <a:gd name="T9" fmla="*/ 28 h 31"/>
              <a:gd name="T10" fmla="*/ 201 w 276"/>
              <a:gd name="T11" fmla="*/ 28 h 31"/>
              <a:gd name="T12" fmla="*/ 201 w 276"/>
              <a:gd name="T13" fmla="*/ 27 h 31"/>
              <a:gd name="T14" fmla="*/ 184 w 276"/>
              <a:gd name="T15" fmla="*/ 27 h 31"/>
              <a:gd name="T16" fmla="*/ 184 w 276"/>
              <a:gd name="T17" fmla="*/ 26 h 31"/>
              <a:gd name="T18" fmla="*/ 180 w 276"/>
              <a:gd name="T19" fmla="*/ 26 h 31"/>
              <a:gd name="T20" fmla="*/ 180 w 276"/>
              <a:gd name="T21" fmla="*/ 25 h 31"/>
              <a:gd name="T22" fmla="*/ 175 w 276"/>
              <a:gd name="T23" fmla="*/ 25 h 31"/>
              <a:gd name="T24" fmla="*/ 175 w 276"/>
              <a:gd name="T25" fmla="*/ 24 h 31"/>
              <a:gd name="T26" fmla="*/ 164 w 276"/>
              <a:gd name="T27" fmla="*/ 24 h 31"/>
              <a:gd name="T28" fmla="*/ 164 w 276"/>
              <a:gd name="T29" fmla="*/ 23 h 31"/>
              <a:gd name="T30" fmla="*/ 161 w 276"/>
              <a:gd name="T31" fmla="*/ 23 h 31"/>
              <a:gd name="T32" fmla="*/ 161 w 276"/>
              <a:gd name="T33" fmla="*/ 22 h 31"/>
              <a:gd name="T34" fmla="*/ 156 w 276"/>
              <a:gd name="T35" fmla="*/ 22 h 31"/>
              <a:gd name="T36" fmla="*/ 156 w 276"/>
              <a:gd name="T37" fmla="*/ 21 h 31"/>
              <a:gd name="T38" fmla="*/ 145 w 276"/>
              <a:gd name="T39" fmla="*/ 21 h 31"/>
              <a:gd name="T40" fmla="*/ 145 w 276"/>
              <a:gd name="T41" fmla="*/ 19 h 31"/>
              <a:gd name="T42" fmla="*/ 141 w 276"/>
              <a:gd name="T43" fmla="*/ 19 h 31"/>
              <a:gd name="T44" fmla="*/ 141 w 276"/>
              <a:gd name="T45" fmla="*/ 18 h 31"/>
              <a:gd name="T46" fmla="*/ 133 w 276"/>
              <a:gd name="T47" fmla="*/ 18 h 31"/>
              <a:gd name="T48" fmla="*/ 133 w 276"/>
              <a:gd name="T49" fmla="*/ 17 h 31"/>
              <a:gd name="T50" fmla="*/ 122 w 276"/>
              <a:gd name="T51" fmla="*/ 17 h 31"/>
              <a:gd name="T52" fmla="*/ 122 w 276"/>
              <a:gd name="T53" fmla="*/ 16 h 31"/>
              <a:gd name="T54" fmla="*/ 118 w 276"/>
              <a:gd name="T55" fmla="*/ 16 h 31"/>
              <a:gd name="T56" fmla="*/ 118 w 276"/>
              <a:gd name="T57" fmla="*/ 15 h 31"/>
              <a:gd name="T58" fmla="*/ 108 w 276"/>
              <a:gd name="T59" fmla="*/ 15 h 31"/>
              <a:gd name="T60" fmla="*/ 108 w 276"/>
              <a:gd name="T61" fmla="*/ 14 h 31"/>
              <a:gd name="T62" fmla="*/ 103 w 276"/>
              <a:gd name="T63" fmla="*/ 14 h 31"/>
              <a:gd name="T64" fmla="*/ 103 w 276"/>
              <a:gd name="T65" fmla="*/ 13 h 31"/>
              <a:gd name="T66" fmla="*/ 98 w 276"/>
              <a:gd name="T67" fmla="*/ 13 h 31"/>
              <a:gd name="T68" fmla="*/ 98 w 276"/>
              <a:gd name="T69" fmla="*/ 12 h 31"/>
              <a:gd name="T70" fmla="*/ 91 w 276"/>
              <a:gd name="T71" fmla="*/ 12 h 31"/>
              <a:gd name="T72" fmla="*/ 91 w 276"/>
              <a:gd name="T73" fmla="*/ 11 h 31"/>
              <a:gd name="T74" fmla="*/ 85 w 276"/>
              <a:gd name="T75" fmla="*/ 11 h 31"/>
              <a:gd name="T76" fmla="*/ 85 w 276"/>
              <a:gd name="T77" fmla="*/ 11 h 31"/>
              <a:gd name="T78" fmla="*/ 81 w 276"/>
              <a:gd name="T79" fmla="*/ 11 h 31"/>
              <a:gd name="T80" fmla="*/ 81 w 276"/>
              <a:gd name="T81" fmla="*/ 10 h 31"/>
              <a:gd name="T82" fmla="*/ 80 w 276"/>
              <a:gd name="T83" fmla="*/ 10 h 31"/>
              <a:gd name="T84" fmla="*/ 80 w 276"/>
              <a:gd name="T85" fmla="*/ 9 h 31"/>
              <a:gd name="T86" fmla="*/ 70 w 276"/>
              <a:gd name="T87" fmla="*/ 9 h 31"/>
              <a:gd name="T88" fmla="*/ 70 w 276"/>
              <a:gd name="T89" fmla="*/ 8 h 31"/>
              <a:gd name="T90" fmla="*/ 63 w 276"/>
              <a:gd name="T91" fmla="*/ 8 h 31"/>
              <a:gd name="T92" fmla="*/ 63 w 276"/>
              <a:gd name="T93" fmla="*/ 7 h 31"/>
              <a:gd name="T94" fmla="*/ 58 w 276"/>
              <a:gd name="T95" fmla="*/ 7 h 31"/>
              <a:gd name="T96" fmla="*/ 58 w 276"/>
              <a:gd name="T97" fmla="*/ 6 h 31"/>
              <a:gd name="T98" fmla="*/ 54 w 276"/>
              <a:gd name="T99" fmla="*/ 6 h 31"/>
              <a:gd name="T100" fmla="*/ 54 w 276"/>
              <a:gd name="T101" fmla="*/ 5 h 31"/>
              <a:gd name="T102" fmla="*/ 37 w 276"/>
              <a:gd name="T103" fmla="*/ 5 h 31"/>
              <a:gd name="T104" fmla="*/ 37 w 276"/>
              <a:gd name="T105" fmla="*/ 4 h 31"/>
              <a:gd name="T106" fmla="*/ 22 w 276"/>
              <a:gd name="T107" fmla="*/ 4 h 31"/>
              <a:gd name="T108" fmla="*/ 22 w 276"/>
              <a:gd name="T109" fmla="*/ 3 h 31"/>
              <a:gd name="T110" fmla="*/ 19 w 276"/>
              <a:gd name="T111" fmla="*/ 3 h 31"/>
              <a:gd name="T112" fmla="*/ 19 w 276"/>
              <a:gd name="T113" fmla="*/ 2 h 31"/>
              <a:gd name="T114" fmla="*/ 15 w 276"/>
              <a:gd name="T115" fmla="*/ 2 h 31"/>
              <a:gd name="T116" fmla="*/ 15 w 276"/>
              <a:gd name="T117" fmla="*/ 1 h 31"/>
              <a:gd name="T118" fmla="*/ 5 w 276"/>
              <a:gd name="T119" fmla="*/ 1 h 31"/>
              <a:gd name="T120" fmla="*/ 5 w 276"/>
              <a:gd name="T121" fmla="*/ 0 h 31"/>
              <a:gd name="T122" fmla="*/ 0 w 276"/>
              <a:gd name="T1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1">
                <a:moveTo>
                  <a:pt x="276" y="31"/>
                </a:moveTo>
                <a:lnTo>
                  <a:pt x="229" y="31"/>
                </a:lnTo>
                <a:lnTo>
                  <a:pt x="229" y="29"/>
                </a:lnTo>
                <a:lnTo>
                  <a:pt x="219" y="29"/>
                </a:lnTo>
                <a:lnTo>
                  <a:pt x="219" y="28"/>
                </a:lnTo>
                <a:lnTo>
                  <a:pt x="201" y="28"/>
                </a:lnTo>
                <a:lnTo>
                  <a:pt x="201" y="27"/>
                </a:lnTo>
                <a:lnTo>
                  <a:pt x="184" y="27"/>
                </a:lnTo>
                <a:lnTo>
                  <a:pt x="184" y="26"/>
                </a:lnTo>
                <a:lnTo>
                  <a:pt x="180" y="26"/>
                </a:lnTo>
                <a:lnTo>
                  <a:pt x="180" y="25"/>
                </a:lnTo>
                <a:lnTo>
                  <a:pt x="175" y="25"/>
                </a:lnTo>
                <a:lnTo>
                  <a:pt x="175" y="24"/>
                </a:lnTo>
                <a:lnTo>
                  <a:pt x="164" y="24"/>
                </a:lnTo>
                <a:lnTo>
                  <a:pt x="164" y="23"/>
                </a:lnTo>
                <a:lnTo>
                  <a:pt x="161" y="23"/>
                </a:lnTo>
                <a:lnTo>
                  <a:pt x="161" y="22"/>
                </a:lnTo>
                <a:lnTo>
                  <a:pt x="156" y="22"/>
                </a:lnTo>
                <a:lnTo>
                  <a:pt x="156" y="21"/>
                </a:lnTo>
                <a:lnTo>
                  <a:pt x="145" y="21"/>
                </a:lnTo>
                <a:lnTo>
                  <a:pt x="145" y="19"/>
                </a:lnTo>
                <a:lnTo>
                  <a:pt x="141" y="19"/>
                </a:lnTo>
                <a:lnTo>
                  <a:pt x="141" y="18"/>
                </a:lnTo>
                <a:lnTo>
                  <a:pt x="133" y="18"/>
                </a:lnTo>
                <a:lnTo>
                  <a:pt x="133" y="17"/>
                </a:lnTo>
                <a:lnTo>
                  <a:pt x="122" y="17"/>
                </a:lnTo>
                <a:lnTo>
                  <a:pt x="122" y="16"/>
                </a:lnTo>
                <a:lnTo>
                  <a:pt x="118" y="16"/>
                </a:lnTo>
                <a:lnTo>
                  <a:pt x="118" y="15"/>
                </a:lnTo>
                <a:lnTo>
                  <a:pt x="108" y="15"/>
                </a:lnTo>
                <a:lnTo>
                  <a:pt x="108" y="14"/>
                </a:lnTo>
                <a:lnTo>
                  <a:pt x="103" y="14"/>
                </a:lnTo>
                <a:lnTo>
                  <a:pt x="103" y="13"/>
                </a:lnTo>
                <a:lnTo>
                  <a:pt x="98" y="13"/>
                </a:lnTo>
                <a:lnTo>
                  <a:pt x="98" y="12"/>
                </a:lnTo>
                <a:lnTo>
                  <a:pt x="91" y="12"/>
                </a:lnTo>
                <a:lnTo>
                  <a:pt x="91" y="11"/>
                </a:lnTo>
                <a:lnTo>
                  <a:pt x="85" y="11"/>
                </a:lnTo>
                <a:lnTo>
                  <a:pt x="85" y="11"/>
                </a:lnTo>
                <a:lnTo>
                  <a:pt x="81" y="11"/>
                </a:lnTo>
                <a:lnTo>
                  <a:pt x="81" y="10"/>
                </a:lnTo>
                <a:lnTo>
                  <a:pt x="80" y="10"/>
                </a:lnTo>
                <a:lnTo>
                  <a:pt x="80" y="9"/>
                </a:lnTo>
                <a:lnTo>
                  <a:pt x="70" y="9"/>
                </a:lnTo>
                <a:lnTo>
                  <a:pt x="70" y="8"/>
                </a:lnTo>
                <a:lnTo>
                  <a:pt x="63" y="8"/>
                </a:lnTo>
                <a:lnTo>
                  <a:pt x="63" y="7"/>
                </a:lnTo>
                <a:lnTo>
                  <a:pt x="58" y="7"/>
                </a:lnTo>
                <a:lnTo>
                  <a:pt x="58" y="6"/>
                </a:lnTo>
                <a:lnTo>
                  <a:pt x="54" y="6"/>
                </a:lnTo>
                <a:lnTo>
                  <a:pt x="54" y="5"/>
                </a:lnTo>
                <a:lnTo>
                  <a:pt x="37" y="5"/>
                </a:lnTo>
                <a:lnTo>
                  <a:pt x="37" y="4"/>
                </a:lnTo>
                <a:lnTo>
                  <a:pt x="22" y="4"/>
                </a:lnTo>
                <a:lnTo>
                  <a:pt x="22" y="3"/>
                </a:lnTo>
                <a:lnTo>
                  <a:pt x="19" y="3"/>
                </a:lnTo>
                <a:lnTo>
                  <a:pt x="19" y="2"/>
                </a:lnTo>
                <a:lnTo>
                  <a:pt x="15" y="2"/>
                </a:lnTo>
                <a:lnTo>
                  <a:pt x="15" y="1"/>
                </a:lnTo>
                <a:lnTo>
                  <a:pt x="5" y="1"/>
                </a:lnTo>
                <a:lnTo>
                  <a:pt x="5" y="0"/>
                </a:lnTo>
                <a:lnTo>
                  <a:pt x="0" y="0"/>
                </a:lnTo>
              </a:path>
            </a:pathLst>
          </a:custGeom>
          <a:ln w="1905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Freeform 5"/>
          <p:cNvSpPr>
            <a:spLocks/>
          </p:cNvSpPr>
          <p:nvPr/>
        </p:nvSpPr>
        <p:spPr bwMode="auto">
          <a:xfrm>
            <a:off x="5022052" y="1898406"/>
            <a:ext cx="3528948" cy="451362"/>
          </a:xfrm>
          <a:custGeom>
            <a:avLst/>
            <a:gdLst>
              <a:gd name="T0" fmla="*/ 214 w 276"/>
              <a:gd name="T1" fmla="*/ 35 h 35"/>
              <a:gd name="T2" fmla="*/ 211 w 276"/>
              <a:gd name="T3" fmla="*/ 34 h 35"/>
              <a:gd name="T4" fmla="*/ 201 w 276"/>
              <a:gd name="T5" fmla="*/ 33 h 35"/>
              <a:gd name="T6" fmla="*/ 197 w 276"/>
              <a:gd name="T7" fmla="*/ 32 h 35"/>
              <a:gd name="T8" fmla="*/ 179 w 276"/>
              <a:gd name="T9" fmla="*/ 31 h 35"/>
              <a:gd name="T10" fmla="*/ 176 w 276"/>
              <a:gd name="T11" fmla="*/ 30 h 35"/>
              <a:gd name="T12" fmla="*/ 168 w 276"/>
              <a:gd name="T13" fmla="*/ 29 h 35"/>
              <a:gd name="T14" fmla="*/ 164 w 276"/>
              <a:gd name="T15" fmla="*/ 28 h 35"/>
              <a:gd name="T16" fmla="*/ 157 w 276"/>
              <a:gd name="T17" fmla="*/ 27 h 35"/>
              <a:gd name="T18" fmla="*/ 150 w 276"/>
              <a:gd name="T19" fmla="*/ 25 h 35"/>
              <a:gd name="T20" fmla="*/ 145 w 276"/>
              <a:gd name="T21" fmla="*/ 24 h 35"/>
              <a:gd name="T22" fmla="*/ 143 w 276"/>
              <a:gd name="T23" fmla="*/ 23 h 35"/>
              <a:gd name="T24" fmla="*/ 141 w 276"/>
              <a:gd name="T25" fmla="*/ 22 h 35"/>
              <a:gd name="T26" fmla="*/ 131 w 276"/>
              <a:gd name="T27" fmla="*/ 21 h 35"/>
              <a:gd name="T28" fmla="*/ 125 w 276"/>
              <a:gd name="T29" fmla="*/ 20 h 35"/>
              <a:gd name="T30" fmla="*/ 123 w 276"/>
              <a:gd name="T31" fmla="*/ 19 h 35"/>
              <a:gd name="T32" fmla="*/ 115 w 276"/>
              <a:gd name="T33" fmla="*/ 18 h 35"/>
              <a:gd name="T34" fmla="*/ 104 w 276"/>
              <a:gd name="T35" fmla="*/ 17 h 35"/>
              <a:gd name="T36" fmla="*/ 101 w 276"/>
              <a:gd name="T37" fmla="*/ 16 h 35"/>
              <a:gd name="T38" fmla="*/ 92 w 276"/>
              <a:gd name="T39" fmla="*/ 15 h 35"/>
              <a:gd name="T40" fmla="*/ 90 w 276"/>
              <a:gd name="T41" fmla="*/ 14 h 35"/>
              <a:gd name="T42" fmla="*/ 82 w 276"/>
              <a:gd name="T43" fmla="*/ 13 h 35"/>
              <a:gd name="T44" fmla="*/ 73 w 276"/>
              <a:gd name="T45" fmla="*/ 13 h 35"/>
              <a:gd name="T46" fmla="*/ 70 w 276"/>
              <a:gd name="T47" fmla="*/ 12 h 35"/>
              <a:gd name="T48" fmla="*/ 67 w 276"/>
              <a:gd name="T49" fmla="*/ 11 h 35"/>
              <a:gd name="T50" fmla="*/ 59 w 276"/>
              <a:gd name="T51" fmla="*/ 9 h 35"/>
              <a:gd name="T52" fmla="*/ 47 w 276"/>
              <a:gd name="T53" fmla="*/ 9 h 35"/>
              <a:gd name="T54" fmla="*/ 44 w 276"/>
              <a:gd name="T55" fmla="*/ 8 h 35"/>
              <a:gd name="T56" fmla="*/ 34 w 276"/>
              <a:gd name="T57" fmla="*/ 8 h 35"/>
              <a:gd name="T58" fmla="*/ 30 w 276"/>
              <a:gd name="T59" fmla="*/ 6 h 35"/>
              <a:gd name="T60" fmla="*/ 24 w 276"/>
              <a:gd name="T61" fmla="*/ 5 h 35"/>
              <a:gd name="T62" fmla="*/ 18 w 276"/>
              <a:gd name="T63" fmla="*/ 4 h 35"/>
              <a:gd name="T64" fmla="*/ 14 w 276"/>
              <a:gd name="T65" fmla="*/ 4 h 35"/>
              <a:gd name="T66" fmla="*/ 11 w 276"/>
              <a:gd name="T67" fmla="*/ 3 h 35"/>
              <a:gd name="T68" fmla="*/ 6 w 276"/>
              <a:gd name="T69" fmla="*/ 1 h 35"/>
              <a:gd name="T70" fmla="*/ 0 w 276"/>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5">
                <a:moveTo>
                  <a:pt x="276" y="35"/>
                </a:moveTo>
                <a:lnTo>
                  <a:pt x="214" y="35"/>
                </a:lnTo>
                <a:lnTo>
                  <a:pt x="214" y="34"/>
                </a:lnTo>
                <a:lnTo>
                  <a:pt x="211" y="34"/>
                </a:lnTo>
                <a:lnTo>
                  <a:pt x="211" y="33"/>
                </a:lnTo>
                <a:lnTo>
                  <a:pt x="201" y="33"/>
                </a:lnTo>
                <a:lnTo>
                  <a:pt x="201" y="32"/>
                </a:lnTo>
                <a:lnTo>
                  <a:pt x="197" y="32"/>
                </a:lnTo>
                <a:lnTo>
                  <a:pt x="197" y="31"/>
                </a:lnTo>
                <a:lnTo>
                  <a:pt x="179" y="31"/>
                </a:lnTo>
                <a:lnTo>
                  <a:pt x="179" y="30"/>
                </a:lnTo>
                <a:lnTo>
                  <a:pt x="176" y="30"/>
                </a:lnTo>
                <a:lnTo>
                  <a:pt x="176" y="29"/>
                </a:lnTo>
                <a:lnTo>
                  <a:pt x="168" y="29"/>
                </a:lnTo>
                <a:lnTo>
                  <a:pt x="168" y="28"/>
                </a:lnTo>
                <a:lnTo>
                  <a:pt x="164" y="28"/>
                </a:lnTo>
                <a:lnTo>
                  <a:pt x="164" y="27"/>
                </a:lnTo>
                <a:lnTo>
                  <a:pt x="157" y="27"/>
                </a:lnTo>
                <a:lnTo>
                  <a:pt x="157" y="25"/>
                </a:lnTo>
                <a:lnTo>
                  <a:pt x="150" y="25"/>
                </a:lnTo>
                <a:lnTo>
                  <a:pt x="150" y="24"/>
                </a:lnTo>
                <a:lnTo>
                  <a:pt x="145" y="24"/>
                </a:lnTo>
                <a:lnTo>
                  <a:pt x="145" y="23"/>
                </a:lnTo>
                <a:lnTo>
                  <a:pt x="143" y="23"/>
                </a:lnTo>
                <a:lnTo>
                  <a:pt x="141" y="23"/>
                </a:lnTo>
                <a:lnTo>
                  <a:pt x="141" y="22"/>
                </a:lnTo>
                <a:lnTo>
                  <a:pt x="131" y="22"/>
                </a:lnTo>
                <a:lnTo>
                  <a:pt x="131" y="21"/>
                </a:lnTo>
                <a:lnTo>
                  <a:pt x="125" y="21"/>
                </a:lnTo>
                <a:lnTo>
                  <a:pt x="125" y="20"/>
                </a:lnTo>
                <a:lnTo>
                  <a:pt x="123" y="20"/>
                </a:lnTo>
                <a:lnTo>
                  <a:pt x="123" y="19"/>
                </a:lnTo>
                <a:lnTo>
                  <a:pt x="115" y="19"/>
                </a:lnTo>
                <a:lnTo>
                  <a:pt x="115" y="18"/>
                </a:lnTo>
                <a:lnTo>
                  <a:pt x="104" y="18"/>
                </a:lnTo>
                <a:lnTo>
                  <a:pt x="104" y="17"/>
                </a:lnTo>
                <a:lnTo>
                  <a:pt x="101" y="17"/>
                </a:lnTo>
                <a:lnTo>
                  <a:pt x="101" y="16"/>
                </a:lnTo>
                <a:lnTo>
                  <a:pt x="92" y="16"/>
                </a:lnTo>
                <a:lnTo>
                  <a:pt x="92" y="15"/>
                </a:lnTo>
                <a:lnTo>
                  <a:pt x="90" y="15"/>
                </a:lnTo>
                <a:lnTo>
                  <a:pt x="90" y="14"/>
                </a:lnTo>
                <a:lnTo>
                  <a:pt x="82" y="14"/>
                </a:lnTo>
                <a:lnTo>
                  <a:pt x="82" y="13"/>
                </a:lnTo>
                <a:lnTo>
                  <a:pt x="73" y="13"/>
                </a:lnTo>
                <a:lnTo>
                  <a:pt x="73" y="13"/>
                </a:lnTo>
                <a:lnTo>
                  <a:pt x="70" y="13"/>
                </a:lnTo>
                <a:lnTo>
                  <a:pt x="70" y="12"/>
                </a:lnTo>
                <a:lnTo>
                  <a:pt x="67" y="12"/>
                </a:lnTo>
                <a:lnTo>
                  <a:pt x="67" y="11"/>
                </a:lnTo>
                <a:lnTo>
                  <a:pt x="59" y="11"/>
                </a:lnTo>
                <a:lnTo>
                  <a:pt x="59" y="9"/>
                </a:lnTo>
                <a:lnTo>
                  <a:pt x="50" y="9"/>
                </a:lnTo>
                <a:lnTo>
                  <a:pt x="47" y="9"/>
                </a:lnTo>
                <a:lnTo>
                  <a:pt x="47" y="8"/>
                </a:lnTo>
                <a:lnTo>
                  <a:pt x="44" y="8"/>
                </a:lnTo>
                <a:lnTo>
                  <a:pt x="44" y="8"/>
                </a:lnTo>
                <a:lnTo>
                  <a:pt x="34" y="8"/>
                </a:lnTo>
                <a:lnTo>
                  <a:pt x="34" y="6"/>
                </a:lnTo>
                <a:lnTo>
                  <a:pt x="30" y="6"/>
                </a:lnTo>
                <a:lnTo>
                  <a:pt x="30" y="5"/>
                </a:lnTo>
                <a:lnTo>
                  <a:pt x="24" y="5"/>
                </a:lnTo>
                <a:lnTo>
                  <a:pt x="24" y="4"/>
                </a:lnTo>
                <a:lnTo>
                  <a:pt x="18" y="4"/>
                </a:lnTo>
                <a:lnTo>
                  <a:pt x="18" y="4"/>
                </a:lnTo>
                <a:lnTo>
                  <a:pt x="14" y="4"/>
                </a:lnTo>
                <a:lnTo>
                  <a:pt x="14" y="3"/>
                </a:lnTo>
                <a:lnTo>
                  <a:pt x="11" y="3"/>
                </a:lnTo>
                <a:lnTo>
                  <a:pt x="11" y="1"/>
                </a:lnTo>
                <a:lnTo>
                  <a:pt x="6" y="1"/>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3116226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467PD: Preoperative </a:t>
            </a:r>
            <a:r>
              <a:rPr lang="en-GB" sz="1800" dirty="0"/>
              <a:t>chemoradiotherapy and postoperative chemotherapy with capecitabine and oxaliplatin vs. capecitabine alone in locally advanced rectal cancer: Final </a:t>
            </a:r>
            <a:r>
              <a:rPr lang="en-GB" sz="1800" dirty="0" smtClean="0"/>
              <a:t>analyses – </a:t>
            </a:r>
            <a:r>
              <a:rPr lang="en-GB" sz="1800" dirty="0" err="1" smtClean="0"/>
              <a:t>Schmoll</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b="1" dirty="0"/>
          </a:p>
          <a:p>
            <a:pPr lvl="1">
              <a:buClr>
                <a:srgbClr val="043882"/>
              </a:buClr>
            </a:pPr>
            <a:endParaRPr lang="en-GB" b="1" dirty="0"/>
          </a:p>
          <a:p>
            <a:pPr lvl="1"/>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467PD</a:t>
            </a:r>
          </a:p>
        </p:txBody>
      </p:sp>
      <p:graphicFrame>
        <p:nvGraphicFramePr>
          <p:cNvPr id="11" name="Table 10"/>
          <p:cNvGraphicFramePr>
            <a:graphicFrameLocks noGrp="1"/>
          </p:cNvGraphicFramePr>
          <p:nvPr>
            <p:extLst>
              <p:ext uri="{D42A27DB-BD31-4B8C-83A1-F6EECF244321}">
                <p14:modId xmlns:p14="http://schemas.microsoft.com/office/powerpoint/2010/main" val="2062692197"/>
              </p:ext>
            </p:extLst>
          </p:nvPr>
        </p:nvGraphicFramePr>
        <p:xfrm>
          <a:off x="4905647" y="1574570"/>
          <a:ext cx="4210050" cy="2905990"/>
        </p:xfrm>
        <a:graphic>
          <a:graphicData uri="http://schemas.openxmlformats.org/drawingml/2006/table">
            <a:tbl>
              <a:tblPr firstRow="1" bandRow="1">
                <a:tableStyleId>{69012ECD-51FC-41F1-AA8D-1B2483CD663E}</a:tableStyleId>
              </a:tblPr>
              <a:tblGrid>
                <a:gridCol w="1390650"/>
                <a:gridCol w="1371600"/>
                <a:gridCol w="1447800"/>
              </a:tblGrid>
              <a:tr h="370955">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Capecitabine + oxaliplatin</a:t>
                      </a:r>
                      <a:endParaRPr lang="en-GB" sz="14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err="1" smtClean="0">
                          <a:solidFill>
                            <a:schemeClr val="tx2"/>
                          </a:solidFill>
                        </a:rPr>
                        <a:t>Capecitabine</a:t>
                      </a:r>
                      <a:endParaRPr lang="en-GB" sz="140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gridSpan="3">
                  <a:txBody>
                    <a:bodyPr/>
                    <a:lstStyle/>
                    <a:p>
                      <a:r>
                        <a:rPr lang="en-GB" sz="1400" b="1" dirty="0" smtClean="0">
                          <a:solidFill>
                            <a:schemeClr val="tx2"/>
                          </a:solidFill>
                        </a:rPr>
                        <a:t>Germany</a:t>
                      </a:r>
                      <a:endParaRPr lang="en-GB" sz="1400" b="1"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a:txBody>
                    <a:bodyPr/>
                    <a:lstStyle/>
                    <a:p>
                      <a:r>
                        <a:rPr lang="en-GB" sz="1400" dirty="0" smtClean="0"/>
                        <a:t>3-year DFS, %</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73.6</a:t>
                      </a: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78.2</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en-GB" sz="1400" dirty="0" smtClean="0"/>
                        <a:t>HR (95% CI) p-value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t>1.24 (0.93,</a:t>
                      </a:r>
                      <a:r>
                        <a:rPr lang="en-GB" sz="1400" baseline="0" dirty="0" smtClean="0"/>
                        <a:t> 1.65)</a:t>
                      </a:r>
                    </a:p>
                    <a:p>
                      <a:pPr algn="ctr"/>
                      <a:r>
                        <a:rPr lang="en-GB" sz="1400" baseline="0" dirty="0" smtClean="0"/>
                        <a:t>0.145</a:t>
                      </a: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955">
                <a:tc gridSpan="3">
                  <a:txBody>
                    <a:bodyPr/>
                    <a:lstStyle/>
                    <a:p>
                      <a:r>
                        <a:rPr lang="en-GB" sz="1400" b="1" dirty="0" smtClean="0">
                          <a:solidFill>
                            <a:schemeClr val="tx2"/>
                          </a:solidFill>
                        </a:rPr>
                        <a:t>Non-Germany</a:t>
                      </a:r>
                      <a:endParaRPr lang="en-GB" sz="1400" b="1"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pPr algn="ct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955">
                <a:tc>
                  <a:txBody>
                    <a:bodyPr/>
                    <a:lstStyle/>
                    <a:p>
                      <a:r>
                        <a:rPr lang="en-GB" sz="1400" dirty="0" smtClean="0"/>
                        <a:t>3-year DFS, %</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D4D4D"/>
                          </a:solidFill>
                        </a:rPr>
                        <a:t>73.2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rgbClr val="4D4D4D"/>
                          </a:solidFill>
                        </a:rPr>
                        <a:t>81.1</a:t>
                      </a:r>
                      <a:endParaRPr lang="en-GB" sz="1400" dirty="0">
                        <a:solidFill>
                          <a:srgbClr val="4D4D4D"/>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en-GB" sz="1400" dirty="0" smtClean="0"/>
                        <a:t>HR (95% CI)</a:t>
                      </a:r>
                    </a:p>
                    <a:p>
                      <a:r>
                        <a:rPr lang="en-GB" sz="1400" dirty="0" smtClean="0"/>
                        <a:t>p-value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t>0.68 (0.45, 1.10)</a:t>
                      </a:r>
                    </a:p>
                    <a:p>
                      <a:pPr algn="ctr"/>
                      <a:r>
                        <a:rPr lang="en-GB" sz="1400" dirty="0" smtClean="0"/>
                        <a:t>0.052</a:t>
                      </a:r>
                      <a:endParaRPr lang="en-GB" sz="14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2" name="TextBox 1"/>
          <p:cNvSpPr txBox="1"/>
          <p:nvPr/>
        </p:nvSpPr>
        <p:spPr>
          <a:xfrm>
            <a:off x="762000" y="1600200"/>
            <a:ext cx="3763868" cy="646331"/>
          </a:xfrm>
          <a:prstGeom prst="rect">
            <a:avLst/>
          </a:prstGeom>
          <a:noFill/>
        </p:spPr>
        <p:txBody>
          <a:bodyPr wrap="square" rtlCol="0">
            <a:spAutoFit/>
          </a:bodyPr>
          <a:lstStyle/>
          <a:p>
            <a:pPr algn="ctr"/>
            <a:r>
              <a:rPr lang="en-GB" sz="1200" b="1" dirty="0" smtClean="0">
                <a:solidFill>
                  <a:srgbClr val="4D4D4D"/>
                </a:solidFill>
              </a:rPr>
              <a:t>DFS Germany vs. non-Germany</a:t>
            </a:r>
            <a:endParaRPr lang="en-GB" sz="1200" b="1" dirty="0">
              <a:solidFill>
                <a:srgbClr val="4D4D4D"/>
              </a:solidFill>
            </a:endParaRPr>
          </a:p>
          <a:p>
            <a:pPr algn="ctr"/>
            <a:r>
              <a:rPr lang="en-GB" sz="1200" dirty="0" smtClean="0">
                <a:solidFill>
                  <a:srgbClr val="4D4D4D"/>
                </a:solidFill>
              </a:rPr>
              <a:t>Non-­Germany: borderline significant improvement</a:t>
            </a:r>
            <a:endParaRPr lang="en-GB" sz="1200" dirty="0">
              <a:solidFill>
                <a:srgbClr val="4D4D4D"/>
              </a:solidFill>
            </a:endParaRPr>
          </a:p>
          <a:p>
            <a:pPr algn="ctr"/>
            <a:r>
              <a:rPr lang="en-GB" sz="1200" dirty="0" smtClean="0">
                <a:solidFill>
                  <a:srgbClr val="4D4D4D"/>
                </a:solidFill>
              </a:rPr>
              <a:t>Germany: worse outcome (not significant)</a:t>
            </a:r>
            <a:endParaRPr lang="en-GB" sz="1200" dirty="0">
              <a:solidFill>
                <a:srgbClr val="4D4D4D"/>
              </a:solidFill>
            </a:endParaRPr>
          </a:p>
        </p:txBody>
      </p:sp>
      <p:sp>
        <p:nvSpPr>
          <p:cNvPr id="17" name="Text Placeholder 14"/>
          <p:cNvSpPr>
            <a:spLocks noGrp="1"/>
          </p:cNvSpPr>
          <p:nvPr>
            <p:ph type="body" sz="quarter" idx="11"/>
          </p:nvPr>
        </p:nvSpPr>
        <p:spPr>
          <a:xfrm>
            <a:off x="4377267" y="6092296"/>
            <a:ext cx="4435475" cy="487363"/>
          </a:xfrm>
        </p:spPr>
        <p:txBody>
          <a:bodyPr/>
          <a:lstStyle/>
          <a:p>
            <a:r>
              <a:rPr lang="en-GB" dirty="0"/>
              <a:t> </a:t>
            </a:r>
          </a:p>
        </p:txBody>
      </p:sp>
      <p:grpSp>
        <p:nvGrpSpPr>
          <p:cNvPr id="25" name="Group 24"/>
          <p:cNvGrpSpPr/>
          <p:nvPr/>
        </p:nvGrpSpPr>
        <p:grpSpPr>
          <a:xfrm>
            <a:off x="3077173" y="3189638"/>
            <a:ext cx="1756278" cy="830997"/>
            <a:chOff x="2770463" y="3822900"/>
            <a:chExt cx="1756278" cy="830997"/>
          </a:xfrm>
        </p:grpSpPr>
        <p:sp>
          <p:nvSpPr>
            <p:cNvPr id="26" name="TextBox 25"/>
            <p:cNvSpPr txBox="1"/>
            <p:nvPr/>
          </p:nvSpPr>
          <p:spPr>
            <a:xfrm>
              <a:off x="2878533" y="3822900"/>
              <a:ext cx="1648208" cy="830997"/>
            </a:xfrm>
            <a:prstGeom prst="rect">
              <a:avLst/>
            </a:prstGeom>
            <a:noFill/>
          </p:spPr>
          <p:txBody>
            <a:bodyPr wrap="none" rtlCol="0">
              <a:spAutoFit/>
            </a:bodyPr>
            <a:lstStyle/>
            <a:p>
              <a:pPr>
                <a:lnSpc>
                  <a:spcPct val="120000"/>
                </a:lnSpc>
                <a:defRPr/>
              </a:pPr>
              <a:r>
                <a:rPr lang="en-GB" sz="1000" b="1" kern="0" dirty="0" smtClean="0">
                  <a:solidFill>
                    <a:srgbClr val="4D4D4D"/>
                  </a:solidFill>
                </a:rPr>
                <a:t>Cape – Germany</a:t>
              </a:r>
            </a:p>
            <a:p>
              <a:pPr>
                <a:lnSpc>
                  <a:spcPct val="120000"/>
                </a:lnSpc>
                <a:defRPr/>
              </a:pPr>
              <a:r>
                <a:rPr lang="en-GB" sz="1000" b="1" kern="0" dirty="0" smtClean="0">
                  <a:solidFill>
                    <a:srgbClr val="4D4D4D"/>
                  </a:solidFill>
                </a:rPr>
                <a:t>Cape – Outside</a:t>
              </a:r>
            </a:p>
            <a:p>
              <a:pPr>
                <a:lnSpc>
                  <a:spcPct val="120000"/>
                </a:lnSpc>
                <a:defRPr/>
              </a:pPr>
              <a:r>
                <a:rPr lang="en-GB" sz="1000" b="1" kern="0" dirty="0" smtClean="0">
                  <a:solidFill>
                    <a:srgbClr val="4D4D4D"/>
                  </a:solidFill>
                </a:rPr>
                <a:t>Cape + </a:t>
              </a:r>
              <a:r>
                <a:rPr lang="en-GB" sz="1000" b="1" kern="0" dirty="0" err="1" smtClean="0">
                  <a:solidFill>
                    <a:srgbClr val="4D4D4D"/>
                  </a:solidFill>
                </a:rPr>
                <a:t>Oxali</a:t>
              </a:r>
              <a:r>
                <a:rPr lang="en-GB" sz="1000" b="1" kern="0" dirty="0" smtClean="0">
                  <a:solidFill>
                    <a:srgbClr val="4D4D4D"/>
                  </a:solidFill>
                </a:rPr>
                <a:t> – Germany</a:t>
              </a:r>
            </a:p>
            <a:p>
              <a:pPr>
                <a:lnSpc>
                  <a:spcPct val="120000"/>
                </a:lnSpc>
                <a:defRPr/>
              </a:pPr>
              <a:r>
                <a:rPr lang="en-GB" sz="1000" b="1" kern="0" dirty="0" smtClean="0">
                  <a:solidFill>
                    <a:srgbClr val="4D4D4D"/>
                  </a:solidFill>
                </a:rPr>
                <a:t>Cape + </a:t>
              </a:r>
              <a:r>
                <a:rPr lang="en-GB" sz="1000" b="1" kern="0" dirty="0" err="1" smtClean="0">
                  <a:solidFill>
                    <a:srgbClr val="4D4D4D"/>
                  </a:solidFill>
                </a:rPr>
                <a:t>Oxali</a:t>
              </a:r>
              <a:r>
                <a:rPr lang="en-GB" sz="1000" b="1" kern="0" dirty="0" smtClean="0">
                  <a:solidFill>
                    <a:srgbClr val="4D4D4D"/>
                  </a:solidFill>
                </a:rPr>
                <a:t> – Outside</a:t>
              </a:r>
            </a:p>
          </p:txBody>
        </p:sp>
        <p:cxnSp>
          <p:nvCxnSpPr>
            <p:cNvPr id="27" name="Straight Connector 26"/>
            <p:cNvCxnSpPr/>
            <p:nvPr/>
          </p:nvCxnSpPr>
          <p:spPr>
            <a:xfrm>
              <a:off x="2770463" y="3968046"/>
              <a:ext cx="163507" cy="0"/>
            </a:xfrm>
            <a:prstGeom prst="line">
              <a:avLst/>
            </a:prstGeom>
            <a:noFill/>
            <a:ln w="12700" cap="flat" cmpd="sng" algn="ctr">
              <a:solidFill>
                <a:schemeClr val="accent1"/>
              </a:solidFill>
              <a:prstDash val="solid"/>
            </a:ln>
            <a:effectLst/>
          </p:spPr>
        </p:cxnSp>
        <p:cxnSp>
          <p:nvCxnSpPr>
            <p:cNvPr id="28" name="Straight Connector 27"/>
            <p:cNvCxnSpPr/>
            <p:nvPr/>
          </p:nvCxnSpPr>
          <p:spPr>
            <a:xfrm>
              <a:off x="2770463" y="4150344"/>
              <a:ext cx="163507" cy="0"/>
            </a:xfrm>
            <a:prstGeom prst="line">
              <a:avLst/>
            </a:prstGeom>
            <a:noFill/>
            <a:ln w="12700" cap="flat" cmpd="sng" algn="ctr">
              <a:solidFill>
                <a:schemeClr val="accent2"/>
              </a:solidFill>
              <a:prstDash val="solid"/>
            </a:ln>
            <a:effectLst/>
          </p:spPr>
        </p:cxnSp>
        <p:cxnSp>
          <p:nvCxnSpPr>
            <p:cNvPr id="29" name="Straight Connector 28"/>
            <p:cNvCxnSpPr/>
            <p:nvPr/>
          </p:nvCxnSpPr>
          <p:spPr>
            <a:xfrm>
              <a:off x="2770463" y="4336670"/>
              <a:ext cx="163507" cy="0"/>
            </a:xfrm>
            <a:prstGeom prst="line">
              <a:avLst/>
            </a:prstGeom>
            <a:noFill/>
            <a:ln w="12700" cap="flat" cmpd="sng" algn="ctr">
              <a:solidFill>
                <a:schemeClr val="accent3"/>
              </a:solidFill>
              <a:prstDash val="solid"/>
            </a:ln>
            <a:effectLst/>
          </p:spPr>
        </p:cxnSp>
        <p:cxnSp>
          <p:nvCxnSpPr>
            <p:cNvPr id="30" name="Straight Connector 29"/>
            <p:cNvCxnSpPr/>
            <p:nvPr/>
          </p:nvCxnSpPr>
          <p:spPr>
            <a:xfrm>
              <a:off x="2770463" y="4514992"/>
              <a:ext cx="163507" cy="0"/>
            </a:xfrm>
            <a:prstGeom prst="line">
              <a:avLst/>
            </a:prstGeom>
            <a:noFill/>
            <a:ln w="12700" cap="flat" cmpd="sng" algn="ctr">
              <a:solidFill>
                <a:schemeClr val="accent3">
                  <a:lumMod val="40000"/>
                  <a:lumOff val="60000"/>
                </a:schemeClr>
              </a:solidFill>
              <a:prstDash val="solid"/>
            </a:ln>
            <a:effectLst/>
          </p:spPr>
        </p:cxnSp>
      </p:grpSp>
      <p:sp>
        <p:nvSpPr>
          <p:cNvPr id="31" name="Freeform 2"/>
          <p:cNvSpPr>
            <a:spLocks/>
          </p:cNvSpPr>
          <p:nvPr/>
        </p:nvSpPr>
        <p:spPr bwMode="auto">
          <a:xfrm>
            <a:off x="790082" y="2217124"/>
            <a:ext cx="3512295" cy="764247"/>
          </a:xfrm>
          <a:custGeom>
            <a:avLst/>
            <a:gdLst>
              <a:gd name="T0" fmla="*/ 224 w 277"/>
              <a:gd name="T1" fmla="*/ 60 h 60"/>
              <a:gd name="T2" fmla="*/ 220 w 277"/>
              <a:gd name="T3" fmla="*/ 58 h 60"/>
              <a:gd name="T4" fmla="*/ 212 w 277"/>
              <a:gd name="T5" fmla="*/ 56 h 60"/>
              <a:gd name="T6" fmla="*/ 184 w 277"/>
              <a:gd name="T7" fmla="*/ 54 h 60"/>
              <a:gd name="T8" fmla="*/ 181 w 277"/>
              <a:gd name="T9" fmla="*/ 53 h 60"/>
              <a:gd name="T10" fmla="*/ 160 w 277"/>
              <a:gd name="T11" fmla="*/ 51 h 60"/>
              <a:gd name="T12" fmla="*/ 155 w 277"/>
              <a:gd name="T13" fmla="*/ 50 h 60"/>
              <a:gd name="T14" fmla="*/ 144 w 277"/>
              <a:gd name="T15" fmla="*/ 49 h 60"/>
              <a:gd name="T16" fmla="*/ 143 w 277"/>
              <a:gd name="T17" fmla="*/ 48 h 60"/>
              <a:gd name="T18" fmla="*/ 141 w 277"/>
              <a:gd name="T19" fmla="*/ 46 h 60"/>
              <a:gd name="T20" fmla="*/ 130 w 277"/>
              <a:gd name="T21" fmla="*/ 45 h 60"/>
              <a:gd name="T22" fmla="*/ 126 w 277"/>
              <a:gd name="T23" fmla="*/ 44 h 60"/>
              <a:gd name="T24" fmla="*/ 101 w 277"/>
              <a:gd name="T25" fmla="*/ 43 h 60"/>
              <a:gd name="T26" fmla="*/ 97 w 277"/>
              <a:gd name="T27" fmla="*/ 41 h 60"/>
              <a:gd name="T28" fmla="*/ 95 w 277"/>
              <a:gd name="T29" fmla="*/ 40 h 60"/>
              <a:gd name="T30" fmla="*/ 93 w 277"/>
              <a:gd name="T31" fmla="*/ 39 h 60"/>
              <a:gd name="T32" fmla="*/ 91 w 277"/>
              <a:gd name="T33" fmla="*/ 38 h 60"/>
              <a:gd name="T34" fmla="*/ 84 w 277"/>
              <a:gd name="T35" fmla="*/ 36 h 60"/>
              <a:gd name="T36" fmla="*/ 81 w 277"/>
              <a:gd name="T37" fmla="*/ 35 h 60"/>
              <a:gd name="T38" fmla="*/ 76 w 277"/>
              <a:gd name="T39" fmla="*/ 34 h 60"/>
              <a:gd name="T40" fmla="*/ 70 w 277"/>
              <a:gd name="T41" fmla="*/ 33 h 60"/>
              <a:gd name="T42" fmla="*/ 68 w 277"/>
              <a:gd name="T43" fmla="*/ 32 h 60"/>
              <a:gd name="T44" fmla="*/ 62 w 277"/>
              <a:gd name="T45" fmla="*/ 30 h 60"/>
              <a:gd name="T46" fmla="*/ 60 w 277"/>
              <a:gd name="T47" fmla="*/ 29 h 60"/>
              <a:gd name="T48" fmla="*/ 55 w 277"/>
              <a:gd name="T49" fmla="*/ 28 h 60"/>
              <a:gd name="T50" fmla="*/ 53 w 277"/>
              <a:gd name="T51" fmla="*/ 27 h 60"/>
              <a:gd name="T52" fmla="*/ 52 w 277"/>
              <a:gd name="T53" fmla="*/ 25 h 60"/>
              <a:gd name="T54" fmla="*/ 49 w 277"/>
              <a:gd name="T55" fmla="*/ 24 h 60"/>
              <a:gd name="T56" fmla="*/ 47 w 277"/>
              <a:gd name="T57" fmla="*/ 22 h 60"/>
              <a:gd name="T58" fmla="*/ 44 w 277"/>
              <a:gd name="T59" fmla="*/ 21 h 60"/>
              <a:gd name="T60" fmla="*/ 42 w 277"/>
              <a:gd name="T61" fmla="*/ 19 h 60"/>
              <a:gd name="T62" fmla="*/ 34 w 277"/>
              <a:gd name="T63" fmla="*/ 19 h 60"/>
              <a:gd name="T64" fmla="*/ 32 w 277"/>
              <a:gd name="T65" fmla="*/ 17 h 60"/>
              <a:gd name="T66" fmla="*/ 30 w 277"/>
              <a:gd name="T67" fmla="*/ 15 h 60"/>
              <a:gd name="T68" fmla="*/ 29 w 277"/>
              <a:gd name="T69" fmla="*/ 12 h 60"/>
              <a:gd name="T70" fmla="*/ 20 w 277"/>
              <a:gd name="T71" fmla="*/ 11 h 60"/>
              <a:gd name="T72" fmla="*/ 15 w 277"/>
              <a:gd name="T73" fmla="*/ 9 h 60"/>
              <a:gd name="T74" fmla="*/ 11 w 277"/>
              <a:gd name="T75" fmla="*/ 7 h 60"/>
              <a:gd name="T76" fmla="*/ 9 w 277"/>
              <a:gd name="T77" fmla="*/ 5 h 60"/>
              <a:gd name="T78" fmla="*/ 8 w 277"/>
              <a:gd name="T79" fmla="*/ 2 h 60"/>
              <a:gd name="T80" fmla="*/ 7 w 277"/>
              <a:gd name="T81" fmla="*/ 0 h 60"/>
              <a:gd name="T82" fmla="*/ 0 w 277"/>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60">
                <a:moveTo>
                  <a:pt x="277" y="60"/>
                </a:moveTo>
                <a:lnTo>
                  <a:pt x="224" y="60"/>
                </a:lnTo>
                <a:lnTo>
                  <a:pt x="224" y="58"/>
                </a:lnTo>
                <a:lnTo>
                  <a:pt x="220" y="58"/>
                </a:lnTo>
                <a:lnTo>
                  <a:pt x="220" y="56"/>
                </a:lnTo>
                <a:lnTo>
                  <a:pt x="212" y="56"/>
                </a:lnTo>
                <a:lnTo>
                  <a:pt x="212" y="54"/>
                </a:lnTo>
                <a:lnTo>
                  <a:pt x="184" y="54"/>
                </a:lnTo>
                <a:lnTo>
                  <a:pt x="184" y="53"/>
                </a:lnTo>
                <a:lnTo>
                  <a:pt x="181" y="53"/>
                </a:lnTo>
                <a:lnTo>
                  <a:pt x="181" y="51"/>
                </a:lnTo>
                <a:lnTo>
                  <a:pt x="160" y="51"/>
                </a:lnTo>
                <a:lnTo>
                  <a:pt x="160" y="50"/>
                </a:lnTo>
                <a:lnTo>
                  <a:pt x="155" y="50"/>
                </a:lnTo>
                <a:lnTo>
                  <a:pt x="155" y="49"/>
                </a:lnTo>
                <a:lnTo>
                  <a:pt x="144" y="49"/>
                </a:lnTo>
                <a:lnTo>
                  <a:pt x="144" y="48"/>
                </a:lnTo>
                <a:lnTo>
                  <a:pt x="143" y="48"/>
                </a:lnTo>
                <a:lnTo>
                  <a:pt x="143" y="46"/>
                </a:lnTo>
                <a:lnTo>
                  <a:pt x="141" y="46"/>
                </a:lnTo>
                <a:lnTo>
                  <a:pt x="141" y="45"/>
                </a:lnTo>
                <a:lnTo>
                  <a:pt x="130" y="45"/>
                </a:lnTo>
                <a:lnTo>
                  <a:pt x="130" y="44"/>
                </a:lnTo>
                <a:lnTo>
                  <a:pt x="126" y="44"/>
                </a:lnTo>
                <a:lnTo>
                  <a:pt x="126" y="43"/>
                </a:lnTo>
                <a:lnTo>
                  <a:pt x="101" y="43"/>
                </a:lnTo>
                <a:lnTo>
                  <a:pt x="101" y="41"/>
                </a:lnTo>
                <a:lnTo>
                  <a:pt x="97" y="41"/>
                </a:lnTo>
                <a:lnTo>
                  <a:pt x="97" y="40"/>
                </a:lnTo>
                <a:lnTo>
                  <a:pt x="95" y="40"/>
                </a:lnTo>
                <a:lnTo>
                  <a:pt x="95" y="39"/>
                </a:lnTo>
                <a:lnTo>
                  <a:pt x="93" y="39"/>
                </a:lnTo>
                <a:lnTo>
                  <a:pt x="93" y="38"/>
                </a:lnTo>
                <a:lnTo>
                  <a:pt x="91" y="38"/>
                </a:lnTo>
                <a:lnTo>
                  <a:pt x="84" y="38"/>
                </a:lnTo>
                <a:lnTo>
                  <a:pt x="84" y="36"/>
                </a:lnTo>
                <a:lnTo>
                  <a:pt x="81" y="36"/>
                </a:lnTo>
                <a:lnTo>
                  <a:pt x="81" y="35"/>
                </a:lnTo>
                <a:lnTo>
                  <a:pt x="76" y="35"/>
                </a:lnTo>
                <a:lnTo>
                  <a:pt x="76" y="34"/>
                </a:lnTo>
                <a:lnTo>
                  <a:pt x="70" y="34"/>
                </a:lnTo>
                <a:lnTo>
                  <a:pt x="70" y="33"/>
                </a:lnTo>
                <a:lnTo>
                  <a:pt x="68" y="33"/>
                </a:lnTo>
                <a:lnTo>
                  <a:pt x="68" y="32"/>
                </a:lnTo>
                <a:lnTo>
                  <a:pt x="62" y="32"/>
                </a:lnTo>
                <a:lnTo>
                  <a:pt x="62" y="30"/>
                </a:lnTo>
                <a:lnTo>
                  <a:pt x="60" y="30"/>
                </a:lnTo>
                <a:lnTo>
                  <a:pt x="60" y="29"/>
                </a:lnTo>
                <a:lnTo>
                  <a:pt x="55" y="29"/>
                </a:lnTo>
                <a:lnTo>
                  <a:pt x="55" y="28"/>
                </a:lnTo>
                <a:lnTo>
                  <a:pt x="53" y="28"/>
                </a:lnTo>
                <a:lnTo>
                  <a:pt x="53" y="27"/>
                </a:lnTo>
                <a:lnTo>
                  <a:pt x="52" y="27"/>
                </a:lnTo>
                <a:lnTo>
                  <a:pt x="52" y="25"/>
                </a:lnTo>
                <a:lnTo>
                  <a:pt x="49" y="25"/>
                </a:lnTo>
                <a:lnTo>
                  <a:pt x="49" y="24"/>
                </a:lnTo>
                <a:lnTo>
                  <a:pt x="47" y="24"/>
                </a:lnTo>
                <a:lnTo>
                  <a:pt x="47" y="22"/>
                </a:lnTo>
                <a:lnTo>
                  <a:pt x="44" y="22"/>
                </a:lnTo>
                <a:lnTo>
                  <a:pt x="44" y="21"/>
                </a:lnTo>
                <a:lnTo>
                  <a:pt x="42" y="21"/>
                </a:lnTo>
                <a:lnTo>
                  <a:pt x="42" y="19"/>
                </a:lnTo>
                <a:lnTo>
                  <a:pt x="41" y="19"/>
                </a:lnTo>
                <a:lnTo>
                  <a:pt x="34" y="19"/>
                </a:lnTo>
                <a:lnTo>
                  <a:pt x="34" y="17"/>
                </a:lnTo>
                <a:lnTo>
                  <a:pt x="32" y="17"/>
                </a:lnTo>
                <a:lnTo>
                  <a:pt x="32" y="15"/>
                </a:lnTo>
                <a:lnTo>
                  <a:pt x="30" y="15"/>
                </a:lnTo>
                <a:lnTo>
                  <a:pt x="30" y="12"/>
                </a:lnTo>
                <a:lnTo>
                  <a:pt x="29" y="12"/>
                </a:lnTo>
                <a:lnTo>
                  <a:pt x="29" y="11"/>
                </a:lnTo>
                <a:lnTo>
                  <a:pt x="20" y="11"/>
                </a:lnTo>
                <a:lnTo>
                  <a:pt x="15" y="11"/>
                </a:lnTo>
                <a:lnTo>
                  <a:pt x="15" y="9"/>
                </a:lnTo>
                <a:lnTo>
                  <a:pt x="11" y="9"/>
                </a:lnTo>
                <a:lnTo>
                  <a:pt x="11" y="7"/>
                </a:lnTo>
                <a:lnTo>
                  <a:pt x="9" y="7"/>
                </a:lnTo>
                <a:lnTo>
                  <a:pt x="9" y="5"/>
                </a:lnTo>
                <a:lnTo>
                  <a:pt x="8" y="5"/>
                </a:lnTo>
                <a:lnTo>
                  <a:pt x="8" y="2"/>
                </a:lnTo>
                <a:lnTo>
                  <a:pt x="7" y="2"/>
                </a:lnTo>
                <a:lnTo>
                  <a:pt x="7" y="0"/>
                </a:lnTo>
                <a:lnTo>
                  <a:pt x="4" y="0"/>
                </a:lnTo>
                <a:lnTo>
                  <a:pt x="0" y="0"/>
                </a:lnTo>
              </a:path>
            </a:pathLst>
          </a:custGeom>
          <a:noFill/>
          <a:ln w="127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a:defRPr/>
            </a:pPr>
            <a:endParaRPr lang="en-GB" b="1" kern="0" smtClean="0">
              <a:solidFill>
                <a:srgbClr val="4D4D4D"/>
              </a:solidFill>
              <a:latin typeface="Arial"/>
              <a:cs typeface="Arial"/>
            </a:endParaRPr>
          </a:p>
        </p:txBody>
      </p:sp>
      <p:sp>
        <p:nvSpPr>
          <p:cNvPr id="32" name="Freeform 31"/>
          <p:cNvSpPr>
            <a:spLocks/>
          </p:cNvSpPr>
          <p:nvPr/>
        </p:nvSpPr>
        <p:spPr bwMode="auto">
          <a:xfrm>
            <a:off x="790081" y="2217124"/>
            <a:ext cx="3528000" cy="684000"/>
          </a:xfrm>
          <a:custGeom>
            <a:avLst/>
            <a:gdLst>
              <a:gd name="T0" fmla="*/ 212 w 279"/>
              <a:gd name="T1" fmla="*/ 54 h 54"/>
              <a:gd name="T2" fmla="*/ 210 w 279"/>
              <a:gd name="T3" fmla="*/ 52 h 54"/>
              <a:gd name="T4" fmla="*/ 199 w 279"/>
              <a:gd name="T5" fmla="*/ 50 h 54"/>
              <a:gd name="T6" fmla="*/ 169 w 279"/>
              <a:gd name="T7" fmla="*/ 49 h 54"/>
              <a:gd name="T8" fmla="*/ 165 w 279"/>
              <a:gd name="T9" fmla="*/ 48 h 54"/>
              <a:gd name="T10" fmla="*/ 150 w 279"/>
              <a:gd name="T11" fmla="*/ 47 h 54"/>
              <a:gd name="T12" fmla="*/ 143 w 279"/>
              <a:gd name="T13" fmla="*/ 46 h 54"/>
              <a:gd name="T14" fmla="*/ 142 w 279"/>
              <a:gd name="T15" fmla="*/ 46 h 54"/>
              <a:gd name="T16" fmla="*/ 135 w 279"/>
              <a:gd name="T17" fmla="*/ 45 h 54"/>
              <a:gd name="T18" fmla="*/ 131 w 279"/>
              <a:gd name="T19" fmla="*/ 44 h 54"/>
              <a:gd name="T20" fmla="*/ 116 w 279"/>
              <a:gd name="T21" fmla="*/ 43 h 54"/>
              <a:gd name="T22" fmla="*/ 106 w 279"/>
              <a:gd name="T23" fmla="*/ 42 h 54"/>
              <a:gd name="T24" fmla="*/ 105 w 279"/>
              <a:gd name="T25" fmla="*/ 41 h 54"/>
              <a:gd name="T26" fmla="*/ 96 w 279"/>
              <a:gd name="T27" fmla="*/ 40 h 54"/>
              <a:gd name="T28" fmla="*/ 92 w 279"/>
              <a:gd name="T29" fmla="*/ 39 h 54"/>
              <a:gd name="T30" fmla="*/ 89 w 279"/>
              <a:gd name="T31" fmla="*/ 38 h 54"/>
              <a:gd name="T32" fmla="*/ 85 w 279"/>
              <a:gd name="T33" fmla="*/ 37 h 54"/>
              <a:gd name="T34" fmla="*/ 84 w 279"/>
              <a:gd name="T35" fmla="*/ 36 h 54"/>
              <a:gd name="T36" fmla="*/ 78 w 279"/>
              <a:gd name="T37" fmla="*/ 35 h 54"/>
              <a:gd name="T38" fmla="*/ 77 w 279"/>
              <a:gd name="T39" fmla="*/ 33 h 54"/>
              <a:gd name="T40" fmla="*/ 74 w 279"/>
              <a:gd name="T41" fmla="*/ 32 h 54"/>
              <a:gd name="T42" fmla="*/ 71 w 279"/>
              <a:gd name="T43" fmla="*/ 31 h 54"/>
              <a:gd name="T44" fmla="*/ 69 w 279"/>
              <a:gd name="T45" fmla="*/ 30 h 54"/>
              <a:gd name="T46" fmla="*/ 64 w 279"/>
              <a:gd name="T47" fmla="*/ 30 h 54"/>
              <a:gd name="T48" fmla="*/ 63 w 279"/>
              <a:gd name="T49" fmla="*/ 29 h 54"/>
              <a:gd name="T50" fmla="*/ 60 w 279"/>
              <a:gd name="T51" fmla="*/ 28 h 54"/>
              <a:gd name="T52" fmla="*/ 58 w 279"/>
              <a:gd name="T53" fmla="*/ 27 h 54"/>
              <a:gd name="T54" fmla="*/ 55 w 279"/>
              <a:gd name="T55" fmla="*/ 25 h 54"/>
              <a:gd name="T56" fmla="*/ 52 w 279"/>
              <a:gd name="T57" fmla="*/ 23 h 54"/>
              <a:gd name="T58" fmla="*/ 50 w 279"/>
              <a:gd name="T59" fmla="*/ 22 h 54"/>
              <a:gd name="T60" fmla="*/ 49 w 279"/>
              <a:gd name="T61" fmla="*/ 21 h 54"/>
              <a:gd name="T62" fmla="*/ 48 w 279"/>
              <a:gd name="T63" fmla="*/ 19 h 54"/>
              <a:gd name="T64" fmla="*/ 42 w 279"/>
              <a:gd name="T65" fmla="*/ 18 h 54"/>
              <a:gd name="T66" fmla="*/ 35 w 279"/>
              <a:gd name="T67" fmla="*/ 17 h 54"/>
              <a:gd name="T68" fmla="*/ 34 w 279"/>
              <a:gd name="T69" fmla="*/ 16 h 54"/>
              <a:gd name="T70" fmla="*/ 32 w 279"/>
              <a:gd name="T71" fmla="*/ 14 h 54"/>
              <a:gd name="T72" fmla="*/ 30 w 279"/>
              <a:gd name="T73" fmla="*/ 13 h 54"/>
              <a:gd name="T74" fmla="*/ 23 w 279"/>
              <a:gd name="T75" fmla="*/ 13 h 54"/>
              <a:gd name="T76" fmla="*/ 21 w 279"/>
              <a:gd name="T77" fmla="*/ 12 h 54"/>
              <a:gd name="T78" fmla="*/ 18 w 279"/>
              <a:gd name="T79" fmla="*/ 11 h 54"/>
              <a:gd name="T80" fmla="*/ 13 w 279"/>
              <a:gd name="T81" fmla="*/ 10 h 54"/>
              <a:gd name="T82" fmla="*/ 11 w 279"/>
              <a:gd name="T83" fmla="*/ 6 h 54"/>
              <a:gd name="T84" fmla="*/ 10 w 279"/>
              <a:gd name="T85" fmla="*/ 3 h 54"/>
              <a:gd name="T86" fmla="*/ 8 w 279"/>
              <a:gd name="T87" fmla="*/ 2 h 54"/>
              <a:gd name="T88" fmla="*/ 7 w 279"/>
              <a:gd name="T89" fmla="*/ 0 h 54"/>
              <a:gd name="T90" fmla="*/ 0 w 279"/>
              <a:gd name="T9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54">
                <a:moveTo>
                  <a:pt x="279" y="54"/>
                </a:moveTo>
                <a:lnTo>
                  <a:pt x="212" y="54"/>
                </a:lnTo>
                <a:lnTo>
                  <a:pt x="212" y="52"/>
                </a:lnTo>
                <a:lnTo>
                  <a:pt x="210" y="52"/>
                </a:lnTo>
                <a:lnTo>
                  <a:pt x="210" y="50"/>
                </a:lnTo>
                <a:lnTo>
                  <a:pt x="199" y="50"/>
                </a:lnTo>
                <a:lnTo>
                  <a:pt x="199" y="49"/>
                </a:lnTo>
                <a:lnTo>
                  <a:pt x="169" y="49"/>
                </a:lnTo>
                <a:lnTo>
                  <a:pt x="169" y="48"/>
                </a:lnTo>
                <a:lnTo>
                  <a:pt x="165" y="48"/>
                </a:lnTo>
                <a:lnTo>
                  <a:pt x="165" y="47"/>
                </a:lnTo>
                <a:lnTo>
                  <a:pt x="150" y="47"/>
                </a:lnTo>
                <a:lnTo>
                  <a:pt x="150" y="46"/>
                </a:lnTo>
                <a:lnTo>
                  <a:pt x="143" y="46"/>
                </a:lnTo>
                <a:lnTo>
                  <a:pt x="143" y="46"/>
                </a:lnTo>
                <a:lnTo>
                  <a:pt x="142" y="46"/>
                </a:lnTo>
                <a:lnTo>
                  <a:pt x="142" y="45"/>
                </a:lnTo>
                <a:lnTo>
                  <a:pt x="135" y="45"/>
                </a:lnTo>
                <a:lnTo>
                  <a:pt x="135" y="44"/>
                </a:lnTo>
                <a:lnTo>
                  <a:pt x="131" y="44"/>
                </a:lnTo>
                <a:lnTo>
                  <a:pt x="131" y="43"/>
                </a:lnTo>
                <a:lnTo>
                  <a:pt x="116" y="43"/>
                </a:lnTo>
                <a:lnTo>
                  <a:pt x="116" y="42"/>
                </a:lnTo>
                <a:lnTo>
                  <a:pt x="106" y="42"/>
                </a:lnTo>
                <a:lnTo>
                  <a:pt x="106" y="41"/>
                </a:lnTo>
                <a:lnTo>
                  <a:pt x="105" y="41"/>
                </a:lnTo>
                <a:lnTo>
                  <a:pt x="105" y="40"/>
                </a:lnTo>
                <a:lnTo>
                  <a:pt x="96" y="40"/>
                </a:lnTo>
                <a:lnTo>
                  <a:pt x="92" y="40"/>
                </a:lnTo>
                <a:lnTo>
                  <a:pt x="92" y="39"/>
                </a:lnTo>
                <a:lnTo>
                  <a:pt x="89" y="39"/>
                </a:lnTo>
                <a:lnTo>
                  <a:pt x="89" y="38"/>
                </a:lnTo>
                <a:lnTo>
                  <a:pt x="85" y="38"/>
                </a:lnTo>
                <a:lnTo>
                  <a:pt x="85" y="37"/>
                </a:lnTo>
                <a:lnTo>
                  <a:pt x="84" y="37"/>
                </a:lnTo>
                <a:lnTo>
                  <a:pt x="84" y="36"/>
                </a:lnTo>
                <a:lnTo>
                  <a:pt x="78" y="36"/>
                </a:lnTo>
                <a:lnTo>
                  <a:pt x="78" y="35"/>
                </a:lnTo>
                <a:lnTo>
                  <a:pt x="77" y="35"/>
                </a:lnTo>
                <a:lnTo>
                  <a:pt x="77" y="33"/>
                </a:lnTo>
                <a:lnTo>
                  <a:pt x="74" y="33"/>
                </a:lnTo>
                <a:lnTo>
                  <a:pt x="74" y="32"/>
                </a:lnTo>
                <a:lnTo>
                  <a:pt x="71" y="32"/>
                </a:lnTo>
                <a:lnTo>
                  <a:pt x="71" y="31"/>
                </a:lnTo>
                <a:lnTo>
                  <a:pt x="69" y="31"/>
                </a:lnTo>
                <a:lnTo>
                  <a:pt x="69" y="30"/>
                </a:lnTo>
                <a:lnTo>
                  <a:pt x="65" y="30"/>
                </a:lnTo>
                <a:lnTo>
                  <a:pt x="64" y="30"/>
                </a:lnTo>
                <a:lnTo>
                  <a:pt x="64" y="29"/>
                </a:lnTo>
                <a:lnTo>
                  <a:pt x="63" y="29"/>
                </a:lnTo>
                <a:lnTo>
                  <a:pt x="60" y="29"/>
                </a:lnTo>
                <a:lnTo>
                  <a:pt x="60" y="28"/>
                </a:lnTo>
                <a:lnTo>
                  <a:pt x="58" y="28"/>
                </a:lnTo>
                <a:lnTo>
                  <a:pt x="58" y="27"/>
                </a:lnTo>
                <a:lnTo>
                  <a:pt x="55" y="27"/>
                </a:lnTo>
                <a:lnTo>
                  <a:pt x="55" y="25"/>
                </a:lnTo>
                <a:lnTo>
                  <a:pt x="52" y="25"/>
                </a:lnTo>
                <a:lnTo>
                  <a:pt x="52" y="23"/>
                </a:lnTo>
                <a:lnTo>
                  <a:pt x="50" y="23"/>
                </a:lnTo>
                <a:lnTo>
                  <a:pt x="50" y="22"/>
                </a:lnTo>
                <a:lnTo>
                  <a:pt x="49" y="22"/>
                </a:lnTo>
                <a:lnTo>
                  <a:pt x="49" y="21"/>
                </a:lnTo>
                <a:lnTo>
                  <a:pt x="48" y="21"/>
                </a:lnTo>
                <a:lnTo>
                  <a:pt x="48" y="19"/>
                </a:lnTo>
                <a:lnTo>
                  <a:pt x="42" y="19"/>
                </a:lnTo>
                <a:lnTo>
                  <a:pt x="42" y="18"/>
                </a:lnTo>
                <a:lnTo>
                  <a:pt x="35" y="18"/>
                </a:lnTo>
                <a:lnTo>
                  <a:pt x="35" y="17"/>
                </a:lnTo>
                <a:lnTo>
                  <a:pt x="34" y="17"/>
                </a:lnTo>
                <a:lnTo>
                  <a:pt x="34" y="16"/>
                </a:lnTo>
                <a:lnTo>
                  <a:pt x="32" y="16"/>
                </a:lnTo>
                <a:lnTo>
                  <a:pt x="32" y="14"/>
                </a:lnTo>
                <a:lnTo>
                  <a:pt x="30" y="14"/>
                </a:lnTo>
                <a:lnTo>
                  <a:pt x="30" y="13"/>
                </a:lnTo>
                <a:lnTo>
                  <a:pt x="29" y="13"/>
                </a:lnTo>
                <a:lnTo>
                  <a:pt x="23" y="13"/>
                </a:lnTo>
                <a:lnTo>
                  <a:pt x="23" y="12"/>
                </a:lnTo>
                <a:lnTo>
                  <a:pt x="21" y="12"/>
                </a:lnTo>
                <a:lnTo>
                  <a:pt x="21" y="11"/>
                </a:lnTo>
                <a:lnTo>
                  <a:pt x="18" y="11"/>
                </a:lnTo>
                <a:lnTo>
                  <a:pt x="18" y="10"/>
                </a:lnTo>
                <a:lnTo>
                  <a:pt x="13" y="10"/>
                </a:lnTo>
                <a:lnTo>
                  <a:pt x="11" y="10"/>
                </a:lnTo>
                <a:lnTo>
                  <a:pt x="11" y="6"/>
                </a:lnTo>
                <a:lnTo>
                  <a:pt x="10" y="6"/>
                </a:lnTo>
                <a:lnTo>
                  <a:pt x="10" y="3"/>
                </a:lnTo>
                <a:lnTo>
                  <a:pt x="8" y="3"/>
                </a:lnTo>
                <a:lnTo>
                  <a:pt x="8" y="2"/>
                </a:lnTo>
                <a:lnTo>
                  <a:pt x="7" y="2"/>
                </a:lnTo>
                <a:lnTo>
                  <a:pt x="7" y="0"/>
                </a:lnTo>
                <a:lnTo>
                  <a:pt x="5" y="0"/>
                </a:lnTo>
                <a:lnTo>
                  <a:pt x="0" y="0"/>
                </a:lnTo>
              </a:path>
            </a:pathLst>
          </a:custGeom>
          <a:noFill/>
          <a:ln w="127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3" name="Freeform 32"/>
          <p:cNvSpPr>
            <a:spLocks/>
          </p:cNvSpPr>
          <p:nvPr/>
        </p:nvSpPr>
        <p:spPr bwMode="auto">
          <a:xfrm>
            <a:off x="790081" y="2217124"/>
            <a:ext cx="3563544" cy="577822"/>
          </a:xfrm>
          <a:custGeom>
            <a:avLst/>
            <a:gdLst>
              <a:gd name="T0" fmla="*/ 241 w 281"/>
              <a:gd name="T1" fmla="*/ 47 h 47"/>
              <a:gd name="T2" fmla="*/ 199 w 281"/>
              <a:gd name="T3" fmla="*/ 40 h 47"/>
              <a:gd name="T4" fmla="*/ 182 w 281"/>
              <a:gd name="T5" fmla="*/ 39 h 47"/>
              <a:gd name="T6" fmla="*/ 158 w 281"/>
              <a:gd name="T7" fmla="*/ 38 h 47"/>
              <a:gd name="T8" fmla="*/ 149 w 281"/>
              <a:gd name="T9" fmla="*/ 37 h 47"/>
              <a:gd name="T10" fmla="*/ 144 w 281"/>
              <a:gd name="T11" fmla="*/ 36 h 47"/>
              <a:gd name="T12" fmla="*/ 141 w 281"/>
              <a:gd name="T13" fmla="*/ 34 h 47"/>
              <a:gd name="T14" fmla="*/ 140 w 281"/>
              <a:gd name="T15" fmla="*/ 33 h 47"/>
              <a:gd name="T16" fmla="*/ 131 w 281"/>
              <a:gd name="T17" fmla="*/ 32 h 47"/>
              <a:gd name="T18" fmla="*/ 112 w 281"/>
              <a:gd name="T19" fmla="*/ 31 h 47"/>
              <a:gd name="T20" fmla="*/ 100 w 281"/>
              <a:gd name="T21" fmla="*/ 30 h 47"/>
              <a:gd name="T22" fmla="*/ 98 w 281"/>
              <a:gd name="T23" fmla="*/ 29 h 47"/>
              <a:gd name="T24" fmla="*/ 87 w 281"/>
              <a:gd name="T25" fmla="*/ 28 h 47"/>
              <a:gd name="T26" fmla="*/ 86 w 281"/>
              <a:gd name="T27" fmla="*/ 27 h 47"/>
              <a:gd name="T28" fmla="*/ 81 w 281"/>
              <a:gd name="T29" fmla="*/ 27 h 47"/>
              <a:gd name="T30" fmla="*/ 79 w 281"/>
              <a:gd name="T31" fmla="*/ 25 h 47"/>
              <a:gd name="T32" fmla="*/ 77 w 281"/>
              <a:gd name="T33" fmla="*/ 23 h 47"/>
              <a:gd name="T34" fmla="*/ 75 w 281"/>
              <a:gd name="T35" fmla="*/ 22 h 47"/>
              <a:gd name="T36" fmla="*/ 71 w 281"/>
              <a:gd name="T37" fmla="*/ 21 h 47"/>
              <a:gd name="T38" fmla="*/ 64 w 281"/>
              <a:gd name="T39" fmla="*/ 20 h 47"/>
              <a:gd name="T40" fmla="*/ 59 w 281"/>
              <a:gd name="T41" fmla="*/ 19 h 47"/>
              <a:gd name="T42" fmla="*/ 55 w 281"/>
              <a:gd name="T43" fmla="*/ 18 h 47"/>
              <a:gd name="T44" fmla="*/ 54 w 281"/>
              <a:gd name="T45" fmla="*/ 16 h 47"/>
              <a:gd name="T46" fmla="*/ 40 w 281"/>
              <a:gd name="T47" fmla="*/ 15 h 47"/>
              <a:gd name="T48" fmla="*/ 37 w 281"/>
              <a:gd name="T49" fmla="*/ 14 h 47"/>
              <a:gd name="T50" fmla="*/ 35 w 281"/>
              <a:gd name="T51" fmla="*/ 12 h 47"/>
              <a:gd name="T52" fmla="*/ 33 w 281"/>
              <a:gd name="T53" fmla="*/ 11 h 47"/>
              <a:gd name="T54" fmla="*/ 21 w 281"/>
              <a:gd name="T55" fmla="*/ 9 h 47"/>
              <a:gd name="T56" fmla="*/ 17 w 281"/>
              <a:gd name="T57" fmla="*/ 8 h 47"/>
              <a:gd name="T58" fmla="*/ 11 w 281"/>
              <a:gd name="T59" fmla="*/ 6 h 47"/>
              <a:gd name="T60" fmla="*/ 10 w 281"/>
              <a:gd name="T61" fmla="*/ 4 h 47"/>
              <a:gd name="T62" fmla="*/ 9 w 281"/>
              <a:gd name="T63" fmla="*/ 2 h 47"/>
              <a:gd name="T64" fmla="*/ 8 w 281"/>
              <a:gd name="T65" fmla="*/ 1 h 47"/>
              <a:gd name="T66" fmla="*/ 6 w 281"/>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47">
                <a:moveTo>
                  <a:pt x="281" y="47"/>
                </a:moveTo>
                <a:lnTo>
                  <a:pt x="241" y="47"/>
                </a:lnTo>
                <a:lnTo>
                  <a:pt x="241" y="40"/>
                </a:lnTo>
                <a:lnTo>
                  <a:pt x="199" y="40"/>
                </a:lnTo>
                <a:lnTo>
                  <a:pt x="199" y="39"/>
                </a:lnTo>
                <a:lnTo>
                  <a:pt x="182" y="39"/>
                </a:lnTo>
                <a:lnTo>
                  <a:pt x="182" y="38"/>
                </a:lnTo>
                <a:lnTo>
                  <a:pt x="158" y="38"/>
                </a:lnTo>
                <a:lnTo>
                  <a:pt x="158" y="37"/>
                </a:lnTo>
                <a:lnTo>
                  <a:pt x="149" y="37"/>
                </a:lnTo>
                <a:lnTo>
                  <a:pt x="149" y="36"/>
                </a:lnTo>
                <a:lnTo>
                  <a:pt x="144" y="36"/>
                </a:lnTo>
                <a:lnTo>
                  <a:pt x="144" y="34"/>
                </a:lnTo>
                <a:lnTo>
                  <a:pt x="141" y="34"/>
                </a:lnTo>
                <a:lnTo>
                  <a:pt x="141" y="33"/>
                </a:lnTo>
                <a:lnTo>
                  <a:pt x="140" y="33"/>
                </a:lnTo>
                <a:lnTo>
                  <a:pt x="140" y="32"/>
                </a:lnTo>
                <a:lnTo>
                  <a:pt x="131" y="32"/>
                </a:lnTo>
                <a:lnTo>
                  <a:pt x="131" y="31"/>
                </a:lnTo>
                <a:lnTo>
                  <a:pt x="112" y="31"/>
                </a:lnTo>
                <a:lnTo>
                  <a:pt x="112" y="30"/>
                </a:lnTo>
                <a:lnTo>
                  <a:pt x="100" y="30"/>
                </a:lnTo>
                <a:lnTo>
                  <a:pt x="100" y="29"/>
                </a:lnTo>
                <a:lnTo>
                  <a:pt x="98" y="29"/>
                </a:lnTo>
                <a:lnTo>
                  <a:pt x="98" y="28"/>
                </a:lnTo>
                <a:lnTo>
                  <a:pt x="87" y="28"/>
                </a:lnTo>
                <a:lnTo>
                  <a:pt x="87" y="27"/>
                </a:lnTo>
                <a:lnTo>
                  <a:pt x="86" y="27"/>
                </a:lnTo>
                <a:lnTo>
                  <a:pt x="86" y="27"/>
                </a:lnTo>
                <a:lnTo>
                  <a:pt x="81" y="27"/>
                </a:lnTo>
                <a:lnTo>
                  <a:pt x="81" y="25"/>
                </a:lnTo>
                <a:lnTo>
                  <a:pt x="79" y="25"/>
                </a:lnTo>
                <a:lnTo>
                  <a:pt x="79" y="23"/>
                </a:lnTo>
                <a:lnTo>
                  <a:pt x="77" y="23"/>
                </a:lnTo>
                <a:lnTo>
                  <a:pt x="77" y="22"/>
                </a:lnTo>
                <a:lnTo>
                  <a:pt x="75" y="22"/>
                </a:lnTo>
                <a:lnTo>
                  <a:pt x="75" y="21"/>
                </a:lnTo>
                <a:lnTo>
                  <a:pt x="71" y="21"/>
                </a:lnTo>
                <a:lnTo>
                  <a:pt x="71" y="20"/>
                </a:lnTo>
                <a:lnTo>
                  <a:pt x="64" y="20"/>
                </a:lnTo>
                <a:lnTo>
                  <a:pt x="59" y="20"/>
                </a:lnTo>
                <a:lnTo>
                  <a:pt x="59" y="19"/>
                </a:lnTo>
                <a:lnTo>
                  <a:pt x="55" y="19"/>
                </a:lnTo>
                <a:lnTo>
                  <a:pt x="55" y="18"/>
                </a:lnTo>
                <a:lnTo>
                  <a:pt x="54" y="18"/>
                </a:lnTo>
                <a:lnTo>
                  <a:pt x="54" y="16"/>
                </a:lnTo>
                <a:lnTo>
                  <a:pt x="40" y="16"/>
                </a:lnTo>
                <a:lnTo>
                  <a:pt x="40" y="15"/>
                </a:lnTo>
                <a:lnTo>
                  <a:pt x="37" y="15"/>
                </a:lnTo>
                <a:lnTo>
                  <a:pt x="37" y="14"/>
                </a:lnTo>
                <a:lnTo>
                  <a:pt x="35" y="14"/>
                </a:lnTo>
                <a:lnTo>
                  <a:pt x="35" y="12"/>
                </a:lnTo>
                <a:lnTo>
                  <a:pt x="33" y="12"/>
                </a:lnTo>
                <a:lnTo>
                  <a:pt x="33" y="11"/>
                </a:lnTo>
                <a:lnTo>
                  <a:pt x="21" y="11"/>
                </a:lnTo>
                <a:lnTo>
                  <a:pt x="21" y="9"/>
                </a:lnTo>
                <a:lnTo>
                  <a:pt x="17" y="9"/>
                </a:lnTo>
                <a:lnTo>
                  <a:pt x="17" y="8"/>
                </a:lnTo>
                <a:lnTo>
                  <a:pt x="11" y="8"/>
                </a:lnTo>
                <a:lnTo>
                  <a:pt x="11" y="6"/>
                </a:lnTo>
                <a:lnTo>
                  <a:pt x="10" y="6"/>
                </a:lnTo>
                <a:lnTo>
                  <a:pt x="10" y="4"/>
                </a:lnTo>
                <a:lnTo>
                  <a:pt x="9" y="4"/>
                </a:lnTo>
                <a:lnTo>
                  <a:pt x="9" y="2"/>
                </a:lnTo>
                <a:lnTo>
                  <a:pt x="8" y="2"/>
                </a:lnTo>
                <a:lnTo>
                  <a:pt x="8" y="1"/>
                </a:lnTo>
                <a:lnTo>
                  <a:pt x="6" y="1"/>
                </a:lnTo>
                <a:lnTo>
                  <a:pt x="6" y="0"/>
                </a:lnTo>
                <a:lnTo>
                  <a:pt x="0" y="0"/>
                </a:lnTo>
              </a:path>
            </a:pathLst>
          </a:custGeom>
          <a:noFill/>
          <a:ln w="12700" cap="flat" cmpd="sng" algn="ctr">
            <a:solidFill>
              <a:schemeClr val="accent3">
                <a:lumMod val="40000"/>
                <a:lumOff val="60000"/>
              </a:schemeClr>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4" name="Freeform 33"/>
          <p:cNvSpPr>
            <a:spLocks/>
          </p:cNvSpPr>
          <p:nvPr/>
        </p:nvSpPr>
        <p:spPr bwMode="auto">
          <a:xfrm>
            <a:off x="790082" y="2217124"/>
            <a:ext cx="3344950" cy="558000"/>
          </a:xfrm>
          <a:custGeom>
            <a:avLst/>
            <a:gdLst>
              <a:gd name="T0" fmla="*/ 202 w 264"/>
              <a:gd name="T1" fmla="*/ 44 h 44"/>
              <a:gd name="T2" fmla="*/ 196 w 264"/>
              <a:gd name="T3" fmla="*/ 43 h 44"/>
              <a:gd name="T4" fmla="*/ 192 w 264"/>
              <a:gd name="T5" fmla="*/ 42 h 44"/>
              <a:gd name="T6" fmla="*/ 176 w 264"/>
              <a:gd name="T7" fmla="*/ 41 h 44"/>
              <a:gd name="T8" fmla="*/ 173 w 264"/>
              <a:gd name="T9" fmla="*/ 40 h 44"/>
              <a:gd name="T10" fmla="*/ 162 w 264"/>
              <a:gd name="T11" fmla="*/ 38 h 44"/>
              <a:gd name="T12" fmla="*/ 141 w 264"/>
              <a:gd name="T13" fmla="*/ 37 h 44"/>
              <a:gd name="T14" fmla="*/ 139 w 264"/>
              <a:gd name="T15" fmla="*/ 36 h 44"/>
              <a:gd name="T16" fmla="*/ 138 w 264"/>
              <a:gd name="T17" fmla="*/ 35 h 44"/>
              <a:gd name="T18" fmla="*/ 125 w 264"/>
              <a:gd name="T19" fmla="*/ 35 h 44"/>
              <a:gd name="T20" fmla="*/ 117 w 264"/>
              <a:gd name="T21" fmla="*/ 34 h 44"/>
              <a:gd name="T22" fmla="*/ 110 w 264"/>
              <a:gd name="T23" fmla="*/ 33 h 44"/>
              <a:gd name="T24" fmla="*/ 101 w 264"/>
              <a:gd name="T25" fmla="*/ 32 h 44"/>
              <a:gd name="T26" fmla="*/ 99 w 264"/>
              <a:gd name="T27" fmla="*/ 31 h 44"/>
              <a:gd name="T28" fmla="*/ 93 w 264"/>
              <a:gd name="T29" fmla="*/ 30 h 44"/>
              <a:gd name="T30" fmla="*/ 85 w 264"/>
              <a:gd name="T31" fmla="*/ 29 h 44"/>
              <a:gd name="T32" fmla="*/ 84 w 264"/>
              <a:gd name="T33" fmla="*/ 28 h 44"/>
              <a:gd name="T34" fmla="*/ 82 w 264"/>
              <a:gd name="T35" fmla="*/ 27 h 44"/>
              <a:gd name="T36" fmla="*/ 78 w 264"/>
              <a:gd name="T37" fmla="*/ 26 h 44"/>
              <a:gd name="T38" fmla="*/ 74 w 264"/>
              <a:gd name="T39" fmla="*/ 25 h 44"/>
              <a:gd name="T40" fmla="*/ 70 w 264"/>
              <a:gd name="T41" fmla="*/ 24 h 44"/>
              <a:gd name="T42" fmla="*/ 69 w 264"/>
              <a:gd name="T43" fmla="*/ 23 h 44"/>
              <a:gd name="T44" fmla="*/ 68 w 264"/>
              <a:gd name="T45" fmla="*/ 21 h 44"/>
              <a:gd name="T46" fmla="*/ 60 w 264"/>
              <a:gd name="T47" fmla="*/ 21 h 44"/>
              <a:gd name="T48" fmla="*/ 56 w 264"/>
              <a:gd name="T49" fmla="*/ 20 h 44"/>
              <a:gd name="T50" fmla="*/ 53 w 264"/>
              <a:gd name="T51" fmla="*/ 19 h 44"/>
              <a:gd name="T52" fmla="*/ 51 w 264"/>
              <a:gd name="T53" fmla="*/ 17 h 44"/>
              <a:gd name="T54" fmla="*/ 44 w 264"/>
              <a:gd name="T55" fmla="*/ 16 h 44"/>
              <a:gd name="T56" fmla="*/ 41 w 264"/>
              <a:gd name="T57" fmla="*/ 15 h 44"/>
              <a:gd name="T58" fmla="*/ 40 w 264"/>
              <a:gd name="T59" fmla="*/ 14 h 44"/>
              <a:gd name="T60" fmla="*/ 36 w 264"/>
              <a:gd name="T61" fmla="*/ 12 h 44"/>
              <a:gd name="T62" fmla="*/ 29 w 264"/>
              <a:gd name="T63" fmla="*/ 11 h 44"/>
              <a:gd name="T64" fmla="*/ 21 w 264"/>
              <a:gd name="T65" fmla="*/ 10 h 44"/>
              <a:gd name="T66" fmla="*/ 16 w 264"/>
              <a:gd name="T67" fmla="*/ 8 h 44"/>
              <a:gd name="T68" fmla="*/ 14 w 264"/>
              <a:gd name="T69" fmla="*/ 7 h 44"/>
              <a:gd name="T70" fmla="*/ 11 w 264"/>
              <a:gd name="T71" fmla="*/ 5 h 44"/>
              <a:gd name="T72" fmla="*/ 9 w 264"/>
              <a:gd name="T73" fmla="*/ 3 h 44"/>
              <a:gd name="T74" fmla="*/ 0 w 264"/>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44">
                <a:moveTo>
                  <a:pt x="264" y="44"/>
                </a:moveTo>
                <a:lnTo>
                  <a:pt x="202" y="44"/>
                </a:lnTo>
                <a:lnTo>
                  <a:pt x="202" y="43"/>
                </a:lnTo>
                <a:lnTo>
                  <a:pt x="196" y="43"/>
                </a:lnTo>
                <a:lnTo>
                  <a:pt x="196" y="42"/>
                </a:lnTo>
                <a:lnTo>
                  <a:pt x="192" y="42"/>
                </a:lnTo>
                <a:lnTo>
                  <a:pt x="192" y="41"/>
                </a:lnTo>
                <a:lnTo>
                  <a:pt x="176" y="41"/>
                </a:lnTo>
                <a:lnTo>
                  <a:pt x="176" y="40"/>
                </a:lnTo>
                <a:lnTo>
                  <a:pt x="173" y="40"/>
                </a:lnTo>
                <a:lnTo>
                  <a:pt x="162" y="40"/>
                </a:lnTo>
                <a:lnTo>
                  <a:pt x="162" y="38"/>
                </a:lnTo>
                <a:lnTo>
                  <a:pt x="141" y="38"/>
                </a:lnTo>
                <a:lnTo>
                  <a:pt x="141" y="37"/>
                </a:lnTo>
                <a:lnTo>
                  <a:pt x="139" y="37"/>
                </a:lnTo>
                <a:lnTo>
                  <a:pt x="139" y="36"/>
                </a:lnTo>
                <a:lnTo>
                  <a:pt x="138" y="36"/>
                </a:lnTo>
                <a:lnTo>
                  <a:pt x="138" y="35"/>
                </a:lnTo>
                <a:lnTo>
                  <a:pt x="130" y="35"/>
                </a:lnTo>
                <a:lnTo>
                  <a:pt x="125" y="35"/>
                </a:lnTo>
                <a:lnTo>
                  <a:pt x="125" y="34"/>
                </a:lnTo>
                <a:lnTo>
                  <a:pt x="117" y="34"/>
                </a:lnTo>
                <a:lnTo>
                  <a:pt x="117" y="33"/>
                </a:lnTo>
                <a:lnTo>
                  <a:pt x="110" y="33"/>
                </a:lnTo>
                <a:lnTo>
                  <a:pt x="101" y="33"/>
                </a:lnTo>
                <a:lnTo>
                  <a:pt x="101" y="32"/>
                </a:lnTo>
                <a:lnTo>
                  <a:pt x="99" y="32"/>
                </a:lnTo>
                <a:lnTo>
                  <a:pt x="99" y="31"/>
                </a:lnTo>
                <a:lnTo>
                  <a:pt x="93" y="31"/>
                </a:lnTo>
                <a:lnTo>
                  <a:pt x="93" y="30"/>
                </a:lnTo>
                <a:lnTo>
                  <a:pt x="85" y="30"/>
                </a:lnTo>
                <a:lnTo>
                  <a:pt x="85" y="29"/>
                </a:lnTo>
                <a:lnTo>
                  <a:pt x="84" y="29"/>
                </a:lnTo>
                <a:lnTo>
                  <a:pt x="84" y="28"/>
                </a:lnTo>
                <a:lnTo>
                  <a:pt x="82" y="28"/>
                </a:lnTo>
                <a:lnTo>
                  <a:pt x="82" y="27"/>
                </a:lnTo>
                <a:lnTo>
                  <a:pt x="78" y="27"/>
                </a:lnTo>
                <a:lnTo>
                  <a:pt x="78" y="26"/>
                </a:lnTo>
                <a:lnTo>
                  <a:pt x="74" y="26"/>
                </a:lnTo>
                <a:lnTo>
                  <a:pt x="74" y="25"/>
                </a:lnTo>
                <a:lnTo>
                  <a:pt x="70" y="25"/>
                </a:lnTo>
                <a:lnTo>
                  <a:pt x="70" y="24"/>
                </a:lnTo>
                <a:lnTo>
                  <a:pt x="69" y="24"/>
                </a:lnTo>
                <a:lnTo>
                  <a:pt x="69" y="23"/>
                </a:lnTo>
                <a:lnTo>
                  <a:pt x="68" y="23"/>
                </a:lnTo>
                <a:lnTo>
                  <a:pt x="68" y="21"/>
                </a:lnTo>
                <a:lnTo>
                  <a:pt x="60" y="21"/>
                </a:lnTo>
                <a:lnTo>
                  <a:pt x="60" y="21"/>
                </a:lnTo>
                <a:lnTo>
                  <a:pt x="56" y="21"/>
                </a:lnTo>
                <a:lnTo>
                  <a:pt x="56" y="20"/>
                </a:lnTo>
                <a:lnTo>
                  <a:pt x="53" y="20"/>
                </a:lnTo>
                <a:lnTo>
                  <a:pt x="53" y="19"/>
                </a:lnTo>
                <a:lnTo>
                  <a:pt x="51" y="19"/>
                </a:lnTo>
                <a:lnTo>
                  <a:pt x="51" y="17"/>
                </a:lnTo>
                <a:lnTo>
                  <a:pt x="44" y="17"/>
                </a:lnTo>
                <a:lnTo>
                  <a:pt x="44" y="16"/>
                </a:lnTo>
                <a:lnTo>
                  <a:pt x="41" y="16"/>
                </a:lnTo>
                <a:lnTo>
                  <a:pt x="41" y="15"/>
                </a:lnTo>
                <a:lnTo>
                  <a:pt x="40" y="15"/>
                </a:lnTo>
                <a:lnTo>
                  <a:pt x="40" y="14"/>
                </a:lnTo>
                <a:lnTo>
                  <a:pt x="36" y="14"/>
                </a:lnTo>
                <a:lnTo>
                  <a:pt x="36" y="12"/>
                </a:lnTo>
                <a:lnTo>
                  <a:pt x="29" y="12"/>
                </a:lnTo>
                <a:lnTo>
                  <a:pt x="29" y="11"/>
                </a:lnTo>
                <a:lnTo>
                  <a:pt x="21" y="11"/>
                </a:lnTo>
                <a:lnTo>
                  <a:pt x="21" y="10"/>
                </a:lnTo>
                <a:lnTo>
                  <a:pt x="16" y="10"/>
                </a:lnTo>
                <a:lnTo>
                  <a:pt x="16" y="8"/>
                </a:lnTo>
                <a:lnTo>
                  <a:pt x="14" y="8"/>
                </a:lnTo>
                <a:lnTo>
                  <a:pt x="14" y="7"/>
                </a:lnTo>
                <a:lnTo>
                  <a:pt x="11" y="7"/>
                </a:lnTo>
                <a:lnTo>
                  <a:pt x="11" y="5"/>
                </a:lnTo>
                <a:lnTo>
                  <a:pt x="9" y="5"/>
                </a:lnTo>
                <a:lnTo>
                  <a:pt x="9" y="3"/>
                </a:lnTo>
                <a:lnTo>
                  <a:pt x="9" y="0"/>
                </a:lnTo>
                <a:lnTo>
                  <a:pt x="0" y="0"/>
                </a:lnTo>
              </a:path>
            </a:pathLst>
          </a:custGeom>
          <a:noFill/>
          <a:ln w="12700" cap="flat" cmpd="sng" algn="ctr">
            <a:solidFill>
              <a:schemeClr val="accent1"/>
            </a:solidFill>
            <a:prstDash val="solid"/>
          </a:ln>
          <a:effec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35" name="Group 34"/>
          <p:cNvGrpSpPr/>
          <p:nvPr/>
        </p:nvGrpSpPr>
        <p:grpSpPr>
          <a:xfrm>
            <a:off x="192483" y="2113672"/>
            <a:ext cx="4558823" cy="2633641"/>
            <a:chOff x="381677" y="1085785"/>
            <a:chExt cx="7948684" cy="4325302"/>
          </a:xfrm>
        </p:grpSpPr>
        <p:sp>
          <p:nvSpPr>
            <p:cNvPr id="36" name="Text Box 62"/>
            <p:cNvSpPr txBox="1">
              <a:spLocks noChangeArrowheads="1"/>
            </p:cNvSpPr>
            <p:nvPr/>
          </p:nvSpPr>
          <p:spPr bwMode="auto">
            <a:xfrm rot="16200000">
              <a:off x="95358" y="2784482"/>
              <a:ext cx="948281" cy="3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DFS (%)</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37" name="Text Box 103"/>
            <p:cNvSpPr txBox="1">
              <a:spLocks noChangeArrowheads="1"/>
            </p:cNvSpPr>
            <p:nvPr/>
          </p:nvSpPr>
          <p:spPr bwMode="auto">
            <a:xfrm>
              <a:off x="4101811" y="5057257"/>
              <a:ext cx="1381273"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Time (years)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39" name="Text Box 106"/>
            <p:cNvSpPr txBox="1">
              <a:spLocks noChangeArrowheads="1"/>
            </p:cNvSpPr>
            <p:nvPr/>
          </p:nvSpPr>
          <p:spPr bwMode="auto">
            <a:xfrm>
              <a:off x="856069" y="3139094"/>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40</a:t>
              </a:r>
            </a:p>
          </p:txBody>
        </p:sp>
        <p:sp>
          <p:nvSpPr>
            <p:cNvPr id="41" name="Text Box 108"/>
            <p:cNvSpPr txBox="1">
              <a:spLocks noChangeArrowheads="1"/>
            </p:cNvSpPr>
            <p:nvPr/>
          </p:nvSpPr>
          <p:spPr bwMode="auto">
            <a:xfrm>
              <a:off x="856069" y="245783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60</a:t>
              </a:r>
            </a:p>
          </p:txBody>
        </p:sp>
        <p:sp>
          <p:nvSpPr>
            <p:cNvPr id="43" name="Text Box 110"/>
            <p:cNvSpPr txBox="1">
              <a:spLocks noChangeArrowheads="1"/>
            </p:cNvSpPr>
            <p:nvPr/>
          </p:nvSpPr>
          <p:spPr bwMode="auto">
            <a:xfrm>
              <a:off x="856069" y="173257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80</a:t>
              </a:r>
            </a:p>
          </p:txBody>
        </p:sp>
        <p:sp>
          <p:nvSpPr>
            <p:cNvPr id="45" name="Text Box 112"/>
            <p:cNvSpPr txBox="1">
              <a:spLocks noChangeArrowheads="1"/>
            </p:cNvSpPr>
            <p:nvPr/>
          </p:nvSpPr>
          <p:spPr bwMode="auto">
            <a:xfrm>
              <a:off x="755447" y="1085785"/>
              <a:ext cx="623836"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100</a:t>
              </a:r>
            </a:p>
          </p:txBody>
        </p:sp>
        <p:sp>
          <p:nvSpPr>
            <p:cNvPr id="46" name="Text Box 113"/>
            <p:cNvSpPr txBox="1">
              <a:spLocks noChangeArrowheads="1"/>
            </p:cNvSpPr>
            <p:nvPr/>
          </p:nvSpPr>
          <p:spPr bwMode="auto">
            <a:xfrm>
              <a:off x="856069" y="3817638"/>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20</a:t>
              </a:r>
            </a:p>
          </p:txBody>
        </p:sp>
        <p:sp>
          <p:nvSpPr>
            <p:cNvPr id="48" name="Text Box 115"/>
            <p:cNvSpPr txBox="1">
              <a:spLocks noChangeArrowheads="1"/>
            </p:cNvSpPr>
            <p:nvPr/>
          </p:nvSpPr>
          <p:spPr bwMode="auto">
            <a:xfrm>
              <a:off x="956686" y="4453447"/>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0</a:t>
              </a:r>
            </a:p>
          </p:txBody>
        </p:sp>
        <p:sp>
          <p:nvSpPr>
            <p:cNvPr id="49"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0"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1"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2"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3"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4"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5"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6"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7"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8"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59"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0"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1"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2"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3"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4"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5"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6"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7"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8"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u="sng">
                <a:solidFill>
                  <a:srgbClr val="4D4D4D"/>
                </a:solidFill>
                <a:latin typeface="Arial" panose="020B0604020202020204" pitchFamily="34" charset="0"/>
                <a:cs typeface="Arial" panose="020B0604020202020204" pitchFamily="34" charset="0"/>
              </a:endParaRPr>
            </a:p>
          </p:txBody>
        </p:sp>
        <p:sp>
          <p:nvSpPr>
            <p:cNvPr id="69" name="Text Box 88"/>
            <p:cNvSpPr txBox="1">
              <a:spLocks noChangeArrowheads="1"/>
            </p:cNvSpPr>
            <p:nvPr/>
          </p:nvSpPr>
          <p:spPr bwMode="auto">
            <a:xfrm>
              <a:off x="12272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70" name="Text Box 88"/>
            <p:cNvSpPr txBox="1">
              <a:spLocks noChangeArrowheads="1"/>
            </p:cNvSpPr>
            <p:nvPr/>
          </p:nvSpPr>
          <p:spPr bwMode="auto">
            <a:xfrm>
              <a:off x="2194440"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1" name="Text Box 88"/>
            <p:cNvSpPr txBox="1">
              <a:spLocks noChangeArrowheads="1"/>
            </p:cNvSpPr>
            <p:nvPr/>
          </p:nvSpPr>
          <p:spPr bwMode="auto">
            <a:xfrm>
              <a:off x="3139583"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2" name="Text Box 88"/>
            <p:cNvSpPr txBox="1">
              <a:spLocks noChangeArrowheads="1"/>
            </p:cNvSpPr>
            <p:nvPr/>
          </p:nvSpPr>
          <p:spPr bwMode="auto">
            <a:xfrm>
              <a:off x="4089839"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3" name="Text Box 88"/>
            <p:cNvSpPr txBox="1">
              <a:spLocks noChangeArrowheads="1"/>
            </p:cNvSpPr>
            <p:nvPr/>
          </p:nvSpPr>
          <p:spPr bwMode="auto">
            <a:xfrm>
              <a:off x="5020668"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4</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4" name="Text Box 88"/>
            <p:cNvSpPr txBox="1">
              <a:spLocks noChangeArrowheads="1"/>
            </p:cNvSpPr>
            <p:nvPr/>
          </p:nvSpPr>
          <p:spPr bwMode="auto">
            <a:xfrm>
              <a:off x="598987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5" name="Text Box 88"/>
            <p:cNvSpPr txBox="1">
              <a:spLocks noChangeArrowheads="1"/>
            </p:cNvSpPr>
            <p:nvPr/>
          </p:nvSpPr>
          <p:spPr bwMode="auto">
            <a:xfrm>
              <a:off x="697612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76" name="Text Box 88"/>
            <p:cNvSpPr txBox="1">
              <a:spLocks noChangeArrowheads="1"/>
            </p:cNvSpPr>
            <p:nvPr/>
          </p:nvSpPr>
          <p:spPr bwMode="auto">
            <a:xfrm>
              <a:off x="79077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7</a:t>
              </a:r>
              <a:endParaRPr lang="en-GB" altLang="en-US" sz="800" b="1" dirty="0">
                <a:solidFill>
                  <a:srgbClr val="4D4D4D"/>
                </a:solidFill>
                <a:latin typeface="Arial" panose="020B0604020202020204" pitchFamily="34" charset="0"/>
                <a:cs typeface="Arial" panose="020B0604020202020204" pitchFamily="34" charset="0"/>
              </a:endParaRPr>
            </a:p>
          </p:txBody>
        </p:sp>
      </p:grpSp>
      <p:grpSp>
        <p:nvGrpSpPr>
          <p:cNvPr id="77" name="Group 76"/>
          <p:cNvGrpSpPr/>
          <p:nvPr/>
        </p:nvGrpSpPr>
        <p:grpSpPr>
          <a:xfrm>
            <a:off x="575700" y="4788040"/>
            <a:ext cx="8111100" cy="1765160"/>
            <a:chOff x="575700" y="2224741"/>
            <a:chExt cx="8111100" cy="1765160"/>
          </a:xfrm>
        </p:grpSpPr>
        <p:sp>
          <p:nvSpPr>
            <p:cNvPr id="78" name="TextBox 77"/>
            <p:cNvSpPr txBox="1"/>
            <p:nvPr/>
          </p:nvSpPr>
          <p:spPr>
            <a:xfrm>
              <a:off x="2359720" y="2224741"/>
              <a:ext cx="1107997" cy="230832"/>
            </a:xfrm>
            <a:prstGeom prst="rect">
              <a:avLst/>
            </a:prstGeom>
            <a:noFill/>
          </p:spPr>
          <p:txBody>
            <a:bodyPr wrap="none" rtlCol="0">
              <a:spAutoFit/>
            </a:bodyPr>
            <a:lstStyle/>
            <a:p>
              <a:pPr algn="ctr"/>
              <a:r>
                <a:rPr lang="en-GB" sz="900" b="1" dirty="0" smtClean="0">
                  <a:solidFill>
                    <a:srgbClr val="4D4D4D"/>
                  </a:solidFill>
                </a:rPr>
                <a:t>Events / Patients</a:t>
              </a:r>
              <a:endParaRPr lang="en-GB" sz="900" b="1" dirty="0">
                <a:solidFill>
                  <a:srgbClr val="4D4D4D"/>
                </a:solidFill>
              </a:endParaRPr>
            </a:p>
          </p:txBody>
        </p:sp>
        <p:sp>
          <p:nvSpPr>
            <p:cNvPr id="79" name="TextBox 78"/>
            <p:cNvSpPr txBox="1"/>
            <p:nvPr/>
          </p:nvSpPr>
          <p:spPr>
            <a:xfrm>
              <a:off x="3900021" y="2224741"/>
              <a:ext cx="697627" cy="230832"/>
            </a:xfrm>
            <a:prstGeom prst="rect">
              <a:avLst/>
            </a:prstGeom>
            <a:noFill/>
          </p:spPr>
          <p:txBody>
            <a:bodyPr wrap="none" rtlCol="0">
              <a:spAutoFit/>
            </a:bodyPr>
            <a:lstStyle/>
            <a:p>
              <a:pPr algn="ctr"/>
              <a:r>
                <a:rPr lang="en-GB" sz="900" b="1" dirty="0" smtClean="0">
                  <a:solidFill>
                    <a:srgbClr val="4D4D4D"/>
                  </a:solidFill>
                </a:rPr>
                <a:t>Statistics</a:t>
              </a:r>
              <a:endParaRPr lang="en-GB" sz="900" b="1" dirty="0">
                <a:solidFill>
                  <a:srgbClr val="4D4D4D"/>
                </a:solidFill>
              </a:endParaRPr>
            </a:p>
          </p:txBody>
        </p:sp>
        <p:sp>
          <p:nvSpPr>
            <p:cNvPr id="80" name="TextBox 79"/>
            <p:cNvSpPr txBox="1"/>
            <p:nvPr/>
          </p:nvSpPr>
          <p:spPr>
            <a:xfrm>
              <a:off x="5686932" y="2224741"/>
              <a:ext cx="659155" cy="230832"/>
            </a:xfrm>
            <a:prstGeom prst="rect">
              <a:avLst/>
            </a:prstGeom>
            <a:noFill/>
          </p:spPr>
          <p:txBody>
            <a:bodyPr wrap="none" rtlCol="0">
              <a:spAutoFit/>
            </a:bodyPr>
            <a:lstStyle/>
            <a:p>
              <a:pPr algn="ctr"/>
              <a:r>
                <a:rPr lang="en-GB" sz="900" b="1" dirty="0" smtClean="0">
                  <a:solidFill>
                    <a:srgbClr val="4D4D4D"/>
                  </a:solidFill>
                </a:rPr>
                <a:t>HR &amp; CI*</a:t>
              </a:r>
              <a:endParaRPr lang="en-GB" sz="900" b="1" dirty="0">
                <a:solidFill>
                  <a:srgbClr val="4D4D4D"/>
                </a:solidFill>
              </a:endParaRPr>
            </a:p>
          </p:txBody>
        </p:sp>
        <p:sp>
          <p:nvSpPr>
            <p:cNvPr id="81" name="TextBox 80"/>
            <p:cNvSpPr txBox="1"/>
            <p:nvPr/>
          </p:nvSpPr>
          <p:spPr>
            <a:xfrm>
              <a:off x="1833727" y="2425005"/>
              <a:ext cx="1165705" cy="230832"/>
            </a:xfrm>
            <a:prstGeom prst="rect">
              <a:avLst/>
            </a:prstGeom>
            <a:noFill/>
          </p:spPr>
          <p:txBody>
            <a:bodyPr wrap="none" rtlCol="0">
              <a:spAutoFit/>
            </a:bodyPr>
            <a:lstStyle/>
            <a:p>
              <a:pPr algn="ctr"/>
              <a:r>
                <a:rPr lang="en-GB" sz="900" b="1" dirty="0" smtClean="0">
                  <a:solidFill>
                    <a:srgbClr val="4D4D4D"/>
                  </a:solidFill>
                </a:rPr>
                <a:t>Cape + </a:t>
              </a:r>
              <a:r>
                <a:rPr lang="en-GB" sz="900" b="1" dirty="0" err="1" smtClean="0">
                  <a:solidFill>
                    <a:srgbClr val="4D4D4D"/>
                  </a:solidFill>
                </a:rPr>
                <a:t>Oxali</a:t>
              </a:r>
              <a:r>
                <a:rPr lang="en-GB" sz="900" b="1" dirty="0" smtClean="0">
                  <a:solidFill>
                    <a:srgbClr val="4D4D4D"/>
                  </a:solidFill>
                </a:rPr>
                <a:t> + RT</a:t>
              </a:r>
              <a:endParaRPr lang="en-GB" sz="900" b="1" dirty="0">
                <a:solidFill>
                  <a:srgbClr val="4D4D4D"/>
                </a:solidFill>
              </a:endParaRPr>
            </a:p>
          </p:txBody>
        </p:sp>
        <p:sp>
          <p:nvSpPr>
            <p:cNvPr id="82" name="TextBox 81"/>
            <p:cNvSpPr txBox="1"/>
            <p:nvPr/>
          </p:nvSpPr>
          <p:spPr>
            <a:xfrm>
              <a:off x="2986608" y="2425005"/>
              <a:ext cx="745717" cy="230832"/>
            </a:xfrm>
            <a:prstGeom prst="rect">
              <a:avLst/>
            </a:prstGeom>
            <a:noFill/>
          </p:spPr>
          <p:txBody>
            <a:bodyPr wrap="none" rtlCol="0">
              <a:spAutoFit/>
            </a:bodyPr>
            <a:lstStyle/>
            <a:p>
              <a:pPr algn="ctr"/>
              <a:r>
                <a:rPr lang="en-GB" sz="900" b="1" dirty="0" smtClean="0">
                  <a:solidFill>
                    <a:srgbClr val="4D4D4D"/>
                  </a:solidFill>
                </a:rPr>
                <a:t>Cape + RT</a:t>
              </a:r>
              <a:endParaRPr lang="en-GB" sz="900" b="1" dirty="0">
                <a:solidFill>
                  <a:srgbClr val="4D4D4D"/>
                </a:solidFill>
              </a:endParaRPr>
            </a:p>
          </p:txBody>
        </p:sp>
        <p:sp>
          <p:nvSpPr>
            <p:cNvPr id="83" name="TextBox 82"/>
            <p:cNvSpPr txBox="1"/>
            <p:nvPr/>
          </p:nvSpPr>
          <p:spPr>
            <a:xfrm>
              <a:off x="3732325" y="2425005"/>
              <a:ext cx="388248" cy="230832"/>
            </a:xfrm>
            <a:prstGeom prst="rect">
              <a:avLst/>
            </a:prstGeom>
            <a:noFill/>
          </p:spPr>
          <p:txBody>
            <a:bodyPr wrap="none" rtlCol="0">
              <a:spAutoFit/>
            </a:bodyPr>
            <a:lstStyle/>
            <a:p>
              <a:pPr algn="ctr"/>
              <a:r>
                <a:rPr lang="en-GB" sz="900" b="1" dirty="0" smtClean="0">
                  <a:solidFill>
                    <a:srgbClr val="4D4D4D"/>
                  </a:solidFill>
                </a:rPr>
                <a:t>O</a:t>
              </a:r>
              <a:r>
                <a:rPr lang="en-GB" sz="900" b="1" dirty="0" smtClean="0">
                  <a:solidFill>
                    <a:srgbClr val="4D4D4D"/>
                  </a:solidFill>
                  <a:latin typeface="Calibri"/>
                </a:rPr>
                <a:t>–E</a:t>
              </a:r>
              <a:endParaRPr lang="en-GB" sz="900" b="1" dirty="0">
                <a:solidFill>
                  <a:srgbClr val="4D4D4D"/>
                </a:solidFill>
              </a:endParaRPr>
            </a:p>
          </p:txBody>
        </p:sp>
        <p:sp>
          <p:nvSpPr>
            <p:cNvPr id="84" name="TextBox 83"/>
            <p:cNvSpPr txBox="1"/>
            <p:nvPr/>
          </p:nvSpPr>
          <p:spPr>
            <a:xfrm>
              <a:off x="4280791" y="2425005"/>
              <a:ext cx="370615" cy="230832"/>
            </a:xfrm>
            <a:prstGeom prst="rect">
              <a:avLst/>
            </a:prstGeom>
            <a:noFill/>
          </p:spPr>
          <p:txBody>
            <a:bodyPr wrap="none" rtlCol="0">
              <a:spAutoFit/>
            </a:bodyPr>
            <a:lstStyle/>
            <a:p>
              <a:pPr algn="ctr"/>
              <a:r>
                <a:rPr lang="en-GB" sz="900" b="1" dirty="0" err="1" smtClean="0">
                  <a:solidFill>
                    <a:srgbClr val="4D4D4D"/>
                  </a:solidFill>
                </a:rPr>
                <a:t>Var</a:t>
              </a:r>
              <a:endParaRPr lang="en-GB" sz="900" b="1" dirty="0">
                <a:solidFill>
                  <a:srgbClr val="4D4D4D"/>
                </a:solidFill>
              </a:endParaRPr>
            </a:p>
          </p:txBody>
        </p:sp>
        <p:sp>
          <p:nvSpPr>
            <p:cNvPr id="85" name="TextBox 84"/>
            <p:cNvSpPr txBox="1"/>
            <p:nvPr/>
          </p:nvSpPr>
          <p:spPr>
            <a:xfrm>
              <a:off x="4797564" y="2425005"/>
              <a:ext cx="1204176" cy="230832"/>
            </a:xfrm>
            <a:prstGeom prst="rect">
              <a:avLst/>
            </a:prstGeom>
            <a:noFill/>
          </p:spPr>
          <p:txBody>
            <a:bodyPr wrap="none" rtlCol="0">
              <a:spAutoFit/>
            </a:bodyPr>
            <a:lstStyle/>
            <a:p>
              <a:pPr algn="ctr"/>
              <a:r>
                <a:rPr lang="en-GB" sz="900" b="1" dirty="0" smtClean="0">
                  <a:solidFill>
                    <a:srgbClr val="4D4D4D"/>
                  </a:solidFill>
                </a:rPr>
                <a:t>(Cape + </a:t>
              </a:r>
              <a:r>
                <a:rPr lang="en-GB" sz="900" b="1" dirty="0" err="1" smtClean="0">
                  <a:solidFill>
                    <a:srgbClr val="4D4D4D"/>
                  </a:solidFill>
                </a:rPr>
                <a:t>Oxali</a:t>
              </a:r>
              <a:r>
                <a:rPr lang="en-GB" sz="900" b="1" dirty="0" smtClean="0">
                  <a:solidFill>
                    <a:srgbClr val="4D4D4D"/>
                  </a:solidFill>
                </a:rPr>
                <a:t> + RT</a:t>
              </a:r>
              <a:endParaRPr lang="en-GB" sz="900" b="1" dirty="0">
                <a:solidFill>
                  <a:srgbClr val="4D4D4D"/>
                </a:solidFill>
              </a:endParaRPr>
            </a:p>
          </p:txBody>
        </p:sp>
        <p:sp>
          <p:nvSpPr>
            <p:cNvPr id="86" name="TextBox 85"/>
            <p:cNvSpPr txBox="1"/>
            <p:nvPr/>
          </p:nvSpPr>
          <p:spPr>
            <a:xfrm>
              <a:off x="6316190" y="2425005"/>
              <a:ext cx="784189" cy="230832"/>
            </a:xfrm>
            <a:prstGeom prst="rect">
              <a:avLst/>
            </a:prstGeom>
            <a:noFill/>
          </p:spPr>
          <p:txBody>
            <a:bodyPr wrap="none" rtlCol="0">
              <a:spAutoFit/>
            </a:bodyPr>
            <a:lstStyle/>
            <a:p>
              <a:pPr algn="ctr"/>
              <a:r>
                <a:rPr lang="en-GB" sz="900" b="1" dirty="0" smtClean="0">
                  <a:solidFill>
                    <a:srgbClr val="4D4D4D"/>
                  </a:solidFill>
                </a:rPr>
                <a:t>Cape + RT)</a:t>
              </a:r>
              <a:endParaRPr lang="en-GB" sz="900" b="1" dirty="0">
                <a:solidFill>
                  <a:srgbClr val="4D4D4D"/>
                </a:solidFill>
              </a:endParaRPr>
            </a:p>
          </p:txBody>
        </p:sp>
        <p:sp>
          <p:nvSpPr>
            <p:cNvPr id="87" name="TextBox 86"/>
            <p:cNvSpPr txBox="1"/>
            <p:nvPr/>
          </p:nvSpPr>
          <p:spPr>
            <a:xfrm>
              <a:off x="7570424" y="2425005"/>
              <a:ext cx="838691" cy="230832"/>
            </a:xfrm>
            <a:prstGeom prst="rect">
              <a:avLst/>
            </a:prstGeom>
            <a:noFill/>
          </p:spPr>
          <p:txBody>
            <a:bodyPr wrap="none" rtlCol="0">
              <a:spAutoFit/>
            </a:bodyPr>
            <a:lstStyle/>
            <a:p>
              <a:pPr algn="ctr"/>
              <a:r>
                <a:rPr lang="en-GB" sz="900" b="1" dirty="0" smtClean="0">
                  <a:solidFill>
                    <a:srgbClr val="4D4D4D"/>
                  </a:solidFill>
                </a:rPr>
                <a:t>HR (95% CI)</a:t>
              </a:r>
              <a:endParaRPr lang="en-GB" sz="900" b="1" dirty="0">
                <a:solidFill>
                  <a:srgbClr val="4D4D4D"/>
                </a:solidFill>
              </a:endParaRPr>
            </a:p>
          </p:txBody>
        </p:sp>
        <p:sp>
          <p:nvSpPr>
            <p:cNvPr id="88" name="TextBox 87"/>
            <p:cNvSpPr txBox="1"/>
            <p:nvPr/>
          </p:nvSpPr>
          <p:spPr>
            <a:xfrm>
              <a:off x="594936" y="2600137"/>
              <a:ext cx="627095" cy="230832"/>
            </a:xfrm>
            <a:prstGeom prst="rect">
              <a:avLst/>
            </a:prstGeom>
            <a:noFill/>
          </p:spPr>
          <p:txBody>
            <a:bodyPr wrap="none" rtlCol="0">
              <a:spAutoFit/>
            </a:bodyPr>
            <a:lstStyle/>
            <a:p>
              <a:pPr algn="ctr"/>
              <a:r>
                <a:rPr lang="en-GB" sz="900" b="1" dirty="0" smtClean="0">
                  <a:solidFill>
                    <a:srgbClr val="4D4D4D"/>
                  </a:solidFill>
                </a:rPr>
                <a:t>Country</a:t>
              </a:r>
              <a:endParaRPr lang="en-GB" sz="900" b="1" dirty="0">
                <a:solidFill>
                  <a:srgbClr val="4D4D4D"/>
                </a:solidFill>
              </a:endParaRPr>
            </a:p>
          </p:txBody>
        </p:sp>
        <p:sp>
          <p:nvSpPr>
            <p:cNvPr id="89" name="TextBox 88"/>
            <p:cNvSpPr txBox="1"/>
            <p:nvPr/>
          </p:nvSpPr>
          <p:spPr>
            <a:xfrm>
              <a:off x="842838" y="2734357"/>
              <a:ext cx="947695" cy="507831"/>
            </a:xfrm>
            <a:prstGeom prst="rect">
              <a:avLst/>
            </a:prstGeom>
            <a:noFill/>
          </p:spPr>
          <p:txBody>
            <a:bodyPr wrap="none" rtlCol="0">
              <a:spAutoFit/>
            </a:bodyPr>
            <a:lstStyle/>
            <a:p>
              <a:r>
                <a:rPr lang="en-GB" sz="900" b="1" dirty="0" smtClean="0">
                  <a:solidFill>
                    <a:srgbClr val="4D4D4D"/>
                  </a:solidFill>
                </a:rPr>
                <a:t>Germany</a:t>
              </a:r>
            </a:p>
            <a:p>
              <a:endParaRPr lang="en-GB" sz="900" b="1" dirty="0" smtClean="0">
                <a:solidFill>
                  <a:srgbClr val="4D4D4D"/>
                </a:solidFill>
              </a:endParaRPr>
            </a:p>
            <a:p>
              <a:r>
                <a:rPr lang="en-GB" sz="900" b="1" dirty="0" smtClean="0">
                  <a:solidFill>
                    <a:srgbClr val="4D4D4D"/>
                  </a:solidFill>
                </a:rPr>
                <a:t>Non-Germany</a:t>
              </a:r>
              <a:endParaRPr lang="en-GB" sz="900" b="1" dirty="0">
                <a:solidFill>
                  <a:srgbClr val="4D4D4D"/>
                </a:solidFill>
              </a:endParaRPr>
            </a:p>
          </p:txBody>
        </p:sp>
        <p:sp>
          <p:nvSpPr>
            <p:cNvPr id="90" name="TextBox 89"/>
            <p:cNvSpPr txBox="1"/>
            <p:nvPr/>
          </p:nvSpPr>
          <p:spPr>
            <a:xfrm>
              <a:off x="2150167" y="2734357"/>
              <a:ext cx="601447" cy="507831"/>
            </a:xfrm>
            <a:prstGeom prst="rect">
              <a:avLst/>
            </a:prstGeom>
            <a:noFill/>
          </p:spPr>
          <p:txBody>
            <a:bodyPr wrap="none" rtlCol="0">
              <a:spAutoFit/>
            </a:bodyPr>
            <a:lstStyle/>
            <a:p>
              <a:pPr algn="ctr"/>
              <a:r>
                <a:rPr lang="en-GB" sz="900" b="1" dirty="0" smtClean="0">
                  <a:solidFill>
                    <a:srgbClr val="4D4D4D"/>
                  </a:solidFill>
                </a:rPr>
                <a:t>98 / 353</a:t>
              </a:r>
            </a:p>
            <a:p>
              <a:pPr algn="ctr"/>
              <a:endParaRPr lang="en-GB" sz="900" b="1" dirty="0">
                <a:solidFill>
                  <a:srgbClr val="4D4D4D"/>
                </a:solidFill>
              </a:endParaRPr>
            </a:p>
            <a:p>
              <a:pPr algn="ctr"/>
              <a:r>
                <a:rPr lang="en-GB" sz="900" b="1" dirty="0" smtClean="0">
                  <a:solidFill>
                    <a:srgbClr val="4D4D4D"/>
                  </a:solidFill>
                </a:rPr>
                <a:t>41 / 172</a:t>
              </a:r>
              <a:endParaRPr lang="en-GB" sz="900" b="1" dirty="0">
                <a:solidFill>
                  <a:srgbClr val="4D4D4D"/>
                </a:solidFill>
              </a:endParaRPr>
            </a:p>
          </p:txBody>
        </p:sp>
        <p:sp>
          <p:nvSpPr>
            <p:cNvPr id="91" name="TextBox 90"/>
            <p:cNvSpPr txBox="1"/>
            <p:nvPr/>
          </p:nvSpPr>
          <p:spPr>
            <a:xfrm>
              <a:off x="3043417" y="2734357"/>
              <a:ext cx="601447" cy="507831"/>
            </a:xfrm>
            <a:prstGeom prst="rect">
              <a:avLst/>
            </a:prstGeom>
            <a:noFill/>
          </p:spPr>
          <p:txBody>
            <a:bodyPr wrap="none" rtlCol="0">
              <a:spAutoFit/>
            </a:bodyPr>
            <a:lstStyle/>
            <a:p>
              <a:pPr algn="ctr"/>
              <a:r>
                <a:rPr lang="en-GB" sz="900" b="1" dirty="0" smtClean="0">
                  <a:solidFill>
                    <a:srgbClr val="4D4D4D"/>
                  </a:solidFill>
                </a:rPr>
                <a:t>87 / 362</a:t>
              </a:r>
            </a:p>
            <a:p>
              <a:pPr algn="ctr"/>
              <a:endParaRPr lang="en-GB" sz="900" b="1" dirty="0">
                <a:solidFill>
                  <a:srgbClr val="4D4D4D"/>
                </a:solidFill>
              </a:endParaRPr>
            </a:p>
            <a:p>
              <a:pPr algn="ctr"/>
              <a:r>
                <a:rPr lang="en-GB" sz="900" b="1" dirty="0" smtClean="0">
                  <a:solidFill>
                    <a:srgbClr val="4D4D4D"/>
                  </a:solidFill>
                </a:rPr>
                <a:t>60 / 181</a:t>
              </a:r>
              <a:endParaRPr lang="en-GB" sz="900" b="1" dirty="0">
                <a:solidFill>
                  <a:srgbClr val="4D4D4D"/>
                </a:solidFill>
              </a:endParaRPr>
            </a:p>
          </p:txBody>
        </p:sp>
        <p:sp>
          <p:nvSpPr>
            <p:cNvPr id="92" name="TextBox 91"/>
            <p:cNvSpPr txBox="1"/>
            <p:nvPr/>
          </p:nvSpPr>
          <p:spPr>
            <a:xfrm>
              <a:off x="3822786" y="2734357"/>
              <a:ext cx="409151" cy="507831"/>
            </a:xfrm>
            <a:prstGeom prst="rect">
              <a:avLst/>
            </a:prstGeom>
            <a:noFill/>
          </p:spPr>
          <p:txBody>
            <a:bodyPr wrap="none" rtlCol="0">
              <a:spAutoFit/>
            </a:bodyPr>
            <a:lstStyle/>
            <a:p>
              <a:pPr algn="r"/>
              <a:r>
                <a:rPr lang="en-GB" sz="900" b="1" dirty="0" smtClean="0">
                  <a:solidFill>
                    <a:srgbClr val="4D4D4D"/>
                  </a:solidFill>
                  <a:latin typeface="Arial"/>
                </a:rPr>
                <a:t>9.9</a:t>
              </a:r>
            </a:p>
            <a:p>
              <a:pPr algn="r"/>
              <a:endParaRPr lang="en-GB" sz="900" b="1" dirty="0">
                <a:solidFill>
                  <a:srgbClr val="4D4D4D"/>
                </a:solidFill>
                <a:latin typeface="Arial"/>
              </a:endParaRPr>
            </a:p>
            <a:p>
              <a:pPr algn="r"/>
              <a:r>
                <a:rPr lang="en-GB" sz="900" b="1" dirty="0" smtClean="0">
                  <a:solidFill>
                    <a:srgbClr val="4D4D4D"/>
                  </a:solidFill>
                  <a:latin typeface="Arial"/>
                </a:rPr>
                <a:t>–9.8</a:t>
              </a:r>
              <a:endParaRPr lang="en-GB" sz="900" b="1" dirty="0">
                <a:solidFill>
                  <a:srgbClr val="4D4D4D"/>
                </a:solidFill>
                <a:latin typeface="Arial"/>
              </a:endParaRPr>
            </a:p>
          </p:txBody>
        </p:sp>
        <p:sp>
          <p:nvSpPr>
            <p:cNvPr id="93" name="TextBox 92"/>
            <p:cNvSpPr txBox="1"/>
            <p:nvPr/>
          </p:nvSpPr>
          <p:spPr>
            <a:xfrm>
              <a:off x="4255029" y="2734357"/>
              <a:ext cx="409151" cy="507831"/>
            </a:xfrm>
            <a:prstGeom prst="rect">
              <a:avLst/>
            </a:prstGeom>
            <a:noFill/>
          </p:spPr>
          <p:txBody>
            <a:bodyPr wrap="none" rtlCol="0">
              <a:spAutoFit/>
            </a:bodyPr>
            <a:lstStyle/>
            <a:p>
              <a:pPr algn="ctr"/>
              <a:r>
                <a:rPr lang="en-GB" sz="900" b="1" dirty="0" smtClean="0">
                  <a:solidFill>
                    <a:srgbClr val="4D4D4D"/>
                  </a:solidFill>
                  <a:latin typeface="Arial"/>
                </a:rPr>
                <a:t>46.1</a:t>
              </a:r>
            </a:p>
            <a:p>
              <a:pPr algn="ctr"/>
              <a:endParaRPr lang="en-GB" sz="900" b="1" dirty="0">
                <a:solidFill>
                  <a:srgbClr val="4D4D4D"/>
                </a:solidFill>
                <a:latin typeface="Arial"/>
              </a:endParaRPr>
            </a:p>
            <a:p>
              <a:pPr algn="ctr"/>
              <a:r>
                <a:rPr lang="en-GB" sz="900" b="1" dirty="0" smtClean="0">
                  <a:solidFill>
                    <a:srgbClr val="4D4D4D"/>
                  </a:solidFill>
                  <a:latin typeface="Arial"/>
                </a:rPr>
                <a:t>25.2</a:t>
              </a:r>
              <a:endParaRPr lang="en-GB" sz="900" b="1" dirty="0">
                <a:solidFill>
                  <a:srgbClr val="4D4D4D"/>
                </a:solidFill>
                <a:latin typeface="Arial"/>
              </a:endParaRPr>
            </a:p>
          </p:txBody>
        </p:sp>
        <p:sp>
          <p:nvSpPr>
            <p:cNvPr id="94" name="TextBox 93"/>
            <p:cNvSpPr txBox="1"/>
            <p:nvPr/>
          </p:nvSpPr>
          <p:spPr>
            <a:xfrm>
              <a:off x="7570424" y="2734357"/>
              <a:ext cx="1031052" cy="507831"/>
            </a:xfrm>
            <a:prstGeom prst="rect">
              <a:avLst/>
            </a:prstGeom>
            <a:noFill/>
          </p:spPr>
          <p:txBody>
            <a:bodyPr wrap="none" rtlCol="0">
              <a:spAutoFit/>
            </a:bodyPr>
            <a:lstStyle/>
            <a:p>
              <a:pPr algn="ctr"/>
              <a:r>
                <a:rPr lang="en-GB" sz="900" b="1" dirty="0" smtClean="0">
                  <a:solidFill>
                    <a:srgbClr val="4D4D4D"/>
                  </a:solidFill>
                  <a:latin typeface="Arial"/>
                </a:rPr>
                <a:t>1.24 (0.93, 1.65)</a:t>
              </a:r>
            </a:p>
            <a:p>
              <a:pPr algn="ctr"/>
              <a:endParaRPr lang="en-GB" sz="900" b="1" dirty="0">
                <a:solidFill>
                  <a:srgbClr val="4D4D4D"/>
                </a:solidFill>
                <a:latin typeface="Arial"/>
              </a:endParaRPr>
            </a:p>
            <a:p>
              <a:pPr algn="ctr"/>
              <a:r>
                <a:rPr lang="en-GB" sz="900" b="1" dirty="0" smtClean="0">
                  <a:solidFill>
                    <a:srgbClr val="4D4D4D"/>
                  </a:solidFill>
                  <a:latin typeface="Arial"/>
                </a:rPr>
                <a:t>0.68 (0.46, 1.00)</a:t>
              </a:r>
              <a:endParaRPr lang="en-GB" sz="900" b="1" dirty="0">
                <a:solidFill>
                  <a:srgbClr val="4D4D4D"/>
                </a:solidFill>
                <a:latin typeface="Arial"/>
              </a:endParaRPr>
            </a:p>
          </p:txBody>
        </p:sp>
        <p:sp>
          <p:nvSpPr>
            <p:cNvPr id="95" name="TextBox 94"/>
            <p:cNvSpPr txBox="1"/>
            <p:nvPr/>
          </p:nvSpPr>
          <p:spPr>
            <a:xfrm>
              <a:off x="1980017" y="3191555"/>
              <a:ext cx="2645276" cy="230832"/>
            </a:xfrm>
            <a:prstGeom prst="rect">
              <a:avLst/>
            </a:prstGeom>
            <a:noFill/>
          </p:spPr>
          <p:txBody>
            <a:bodyPr wrap="none" rtlCol="0">
              <a:spAutoFit/>
            </a:bodyPr>
            <a:lstStyle/>
            <a:p>
              <a:pPr algn="ctr"/>
              <a:r>
                <a:rPr lang="en-GB" sz="900" b="1" dirty="0" smtClean="0">
                  <a:solidFill>
                    <a:srgbClr val="4D4D4D"/>
                  </a:solidFill>
                </a:rPr>
                <a:t>Heterogeneity Q=5.91 (</a:t>
              </a:r>
              <a:r>
                <a:rPr lang="en-GB" sz="900" b="1" dirty="0" err="1" smtClean="0">
                  <a:solidFill>
                    <a:srgbClr val="4D4D4D"/>
                  </a:solidFill>
                </a:rPr>
                <a:t>df</a:t>
              </a:r>
              <a:r>
                <a:rPr lang="en-GB" sz="900" b="1" dirty="0" smtClean="0">
                  <a:solidFill>
                    <a:srgbClr val="4D4D4D"/>
                  </a:solidFill>
                </a:rPr>
                <a:t>=1) p=0.02, I</a:t>
              </a:r>
              <a:r>
                <a:rPr lang="en-GB" sz="900" b="1" baseline="30000" dirty="0" smtClean="0">
                  <a:solidFill>
                    <a:srgbClr val="4D4D4D"/>
                  </a:solidFill>
                </a:rPr>
                <a:t>2</a:t>
              </a:r>
              <a:r>
                <a:rPr lang="en-GB" sz="900" b="1" dirty="0" smtClean="0">
                  <a:solidFill>
                    <a:srgbClr val="4D4D4D"/>
                  </a:solidFill>
                </a:rPr>
                <a:t>=83.1%</a:t>
              </a:r>
              <a:endParaRPr lang="en-GB" sz="900" b="1" dirty="0">
                <a:solidFill>
                  <a:srgbClr val="4D4D4D"/>
                </a:solidFill>
              </a:endParaRPr>
            </a:p>
          </p:txBody>
        </p:sp>
        <p:cxnSp>
          <p:nvCxnSpPr>
            <p:cNvPr id="96" name="Straight Connector 95"/>
            <p:cNvCxnSpPr/>
            <p:nvPr/>
          </p:nvCxnSpPr>
          <p:spPr>
            <a:xfrm flipV="1">
              <a:off x="6016509" y="2600137"/>
              <a:ext cx="0" cy="707606"/>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4936" y="2600137"/>
              <a:ext cx="7952739"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810387" y="3302973"/>
              <a:ext cx="2433251" cy="57600"/>
              <a:chOff x="4810387" y="3302973"/>
              <a:chExt cx="2433251" cy="57600"/>
            </a:xfrm>
          </p:grpSpPr>
          <p:cxnSp>
            <p:nvCxnSpPr>
              <p:cNvPr id="112" name="Straight Connector 111"/>
              <p:cNvCxnSpPr/>
              <p:nvPr/>
            </p:nvCxnSpPr>
            <p:spPr>
              <a:xfrm>
                <a:off x="4810387" y="3307743"/>
                <a:ext cx="2433251"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81073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423403"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1890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62419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4299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4608316" y="3343517"/>
              <a:ext cx="409087" cy="230832"/>
            </a:xfrm>
            <a:prstGeom prst="rect">
              <a:avLst/>
            </a:prstGeom>
            <a:noFill/>
          </p:spPr>
          <p:txBody>
            <a:bodyPr wrap="none" rtlCol="0">
              <a:spAutoFit/>
            </a:bodyPr>
            <a:lstStyle/>
            <a:p>
              <a:pPr algn="ctr"/>
              <a:r>
                <a:rPr lang="en-GB" sz="900" b="1" dirty="0" smtClean="0">
                  <a:solidFill>
                    <a:srgbClr val="4D4D4D"/>
                  </a:solidFill>
                  <a:latin typeface="Arial"/>
                </a:rPr>
                <a:t>0.25</a:t>
              </a:r>
              <a:endParaRPr lang="en-GB" sz="900" b="1" dirty="0">
                <a:solidFill>
                  <a:srgbClr val="4D4D4D"/>
                </a:solidFill>
                <a:latin typeface="Arial"/>
              </a:endParaRPr>
            </a:p>
          </p:txBody>
        </p:sp>
        <p:sp>
          <p:nvSpPr>
            <p:cNvPr id="100" name="TextBox 99"/>
            <p:cNvSpPr txBox="1"/>
            <p:nvPr/>
          </p:nvSpPr>
          <p:spPr>
            <a:xfrm>
              <a:off x="5250920" y="3343517"/>
              <a:ext cx="344966" cy="230832"/>
            </a:xfrm>
            <a:prstGeom prst="rect">
              <a:avLst/>
            </a:prstGeom>
            <a:noFill/>
          </p:spPr>
          <p:txBody>
            <a:bodyPr wrap="none" rtlCol="0">
              <a:spAutoFit/>
            </a:bodyPr>
            <a:lstStyle/>
            <a:p>
              <a:pPr algn="ctr"/>
              <a:r>
                <a:rPr lang="en-GB" sz="900" b="1" dirty="0" smtClean="0">
                  <a:solidFill>
                    <a:srgbClr val="4D4D4D"/>
                  </a:solidFill>
                  <a:latin typeface="Arial"/>
                </a:rPr>
                <a:t>0.5</a:t>
              </a:r>
              <a:endParaRPr lang="en-GB" sz="900" b="1" dirty="0">
                <a:solidFill>
                  <a:srgbClr val="4D4D4D"/>
                </a:solidFill>
                <a:latin typeface="Arial"/>
              </a:endParaRPr>
            </a:p>
          </p:txBody>
        </p:sp>
        <p:sp>
          <p:nvSpPr>
            <p:cNvPr id="101" name="TextBox 100"/>
            <p:cNvSpPr txBox="1"/>
            <p:nvPr/>
          </p:nvSpPr>
          <p:spPr>
            <a:xfrm>
              <a:off x="5852950" y="3343517"/>
              <a:ext cx="344967" cy="230832"/>
            </a:xfrm>
            <a:prstGeom prst="rect">
              <a:avLst/>
            </a:prstGeom>
            <a:noFill/>
          </p:spPr>
          <p:txBody>
            <a:bodyPr wrap="none" rtlCol="0">
              <a:spAutoFit/>
            </a:bodyPr>
            <a:lstStyle/>
            <a:p>
              <a:pPr algn="ctr"/>
              <a:r>
                <a:rPr lang="en-GB" sz="900" b="1" dirty="0" smtClean="0">
                  <a:solidFill>
                    <a:srgbClr val="4D4D4D"/>
                  </a:solidFill>
                  <a:latin typeface="Arial"/>
                </a:rPr>
                <a:t>1.0</a:t>
              </a:r>
              <a:endParaRPr lang="en-GB" sz="900" b="1" dirty="0">
                <a:solidFill>
                  <a:srgbClr val="4D4D4D"/>
                </a:solidFill>
                <a:latin typeface="Arial"/>
              </a:endParaRPr>
            </a:p>
          </p:txBody>
        </p:sp>
        <p:sp>
          <p:nvSpPr>
            <p:cNvPr id="102" name="TextBox 101"/>
            <p:cNvSpPr txBox="1"/>
            <p:nvPr/>
          </p:nvSpPr>
          <p:spPr>
            <a:xfrm>
              <a:off x="6455670" y="3343517"/>
              <a:ext cx="344967" cy="230832"/>
            </a:xfrm>
            <a:prstGeom prst="rect">
              <a:avLst/>
            </a:prstGeom>
            <a:noFill/>
          </p:spPr>
          <p:txBody>
            <a:bodyPr wrap="none" rtlCol="0">
              <a:spAutoFit/>
            </a:bodyPr>
            <a:lstStyle/>
            <a:p>
              <a:pPr algn="ctr"/>
              <a:r>
                <a:rPr lang="en-GB" sz="900" b="1" dirty="0" smtClean="0">
                  <a:solidFill>
                    <a:srgbClr val="4D4D4D"/>
                  </a:solidFill>
                  <a:latin typeface="Arial"/>
                </a:rPr>
                <a:t>2.0</a:t>
              </a:r>
              <a:endParaRPr lang="en-GB" sz="900" b="1" dirty="0">
                <a:solidFill>
                  <a:srgbClr val="4D4D4D"/>
                </a:solidFill>
                <a:latin typeface="Arial"/>
              </a:endParaRPr>
            </a:p>
          </p:txBody>
        </p:sp>
        <p:sp>
          <p:nvSpPr>
            <p:cNvPr id="103" name="TextBox 102"/>
            <p:cNvSpPr txBox="1"/>
            <p:nvPr/>
          </p:nvSpPr>
          <p:spPr>
            <a:xfrm>
              <a:off x="7070662" y="3343517"/>
              <a:ext cx="344967" cy="230832"/>
            </a:xfrm>
            <a:prstGeom prst="rect">
              <a:avLst/>
            </a:prstGeom>
            <a:noFill/>
          </p:spPr>
          <p:txBody>
            <a:bodyPr wrap="none" rtlCol="0">
              <a:spAutoFit/>
            </a:bodyPr>
            <a:lstStyle/>
            <a:p>
              <a:pPr algn="ctr"/>
              <a:r>
                <a:rPr lang="en-GB" sz="900" b="1" dirty="0" smtClean="0">
                  <a:solidFill>
                    <a:srgbClr val="4D4D4D"/>
                  </a:solidFill>
                  <a:latin typeface="Arial"/>
                </a:rPr>
                <a:t>4.0</a:t>
              </a:r>
              <a:endParaRPr lang="en-GB" sz="900" b="1" dirty="0">
                <a:solidFill>
                  <a:srgbClr val="4D4D4D"/>
                </a:solidFill>
                <a:latin typeface="Arial"/>
              </a:endParaRPr>
            </a:p>
          </p:txBody>
        </p:sp>
        <p:sp>
          <p:nvSpPr>
            <p:cNvPr id="104" name="Rectangle 103"/>
            <p:cNvSpPr/>
            <p:nvPr/>
          </p:nvSpPr>
          <p:spPr>
            <a:xfrm>
              <a:off x="4783441" y="3505153"/>
              <a:ext cx="1165705" cy="369332"/>
            </a:xfrm>
            <a:prstGeom prst="rect">
              <a:avLst/>
            </a:prstGeom>
          </p:spPr>
          <p:txBody>
            <a:bodyPr wrap="none">
              <a:spAutoFit/>
            </a:bodyPr>
            <a:lstStyle/>
            <a:p>
              <a:pPr algn="ctr"/>
              <a:r>
                <a:rPr lang="en-GB" sz="900" b="1" dirty="0">
                  <a:solidFill>
                    <a:srgbClr val="4D4D4D"/>
                  </a:solidFill>
                </a:rPr>
                <a:t>Cape + </a:t>
              </a:r>
              <a:r>
                <a:rPr lang="en-GB" sz="900" b="1" dirty="0" err="1">
                  <a:solidFill>
                    <a:srgbClr val="4D4D4D"/>
                  </a:solidFill>
                </a:rPr>
                <a:t>Oxali</a:t>
              </a:r>
              <a:r>
                <a:rPr lang="en-GB" sz="900" b="1" dirty="0">
                  <a:solidFill>
                    <a:srgbClr val="4D4D4D"/>
                  </a:solidFill>
                </a:rPr>
                <a:t> + </a:t>
              </a:r>
              <a:r>
                <a:rPr lang="en-GB" sz="900" b="1" dirty="0" smtClean="0">
                  <a:solidFill>
                    <a:srgbClr val="4D4D4D"/>
                  </a:solidFill>
                </a:rPr>
                <a:t>RT</a:t>
              </a:r>
            </a:p>
            <a:p>
              <a:pPr algn="ctr"/>
              <a:r>
                <a:rPr lang="en-GB" sz="900" b="1" dirty="0" smtClean="0">
                  <a:solidFill>
                    <a:srgbClr val="4D4D4D"/>
                  </a:solidFill>
                </a:rPr>
                <a:t>better</a:t>
              </a:r>
              <a:endParaRPr lang="en-GB" sz="900" b="1" dirty="0">
                <a:solidFill>
                  <a:srgbClr val="4D4D4D"/>
                </a:solidFill>
              </a:endParaRPr>
            </a:p>
          </p:txBody>
        </p:sp>
        <p:sp>
          <p:nvSpPr>
            <p:cNvPr id="105" name="Rectangle 104"/>
            <p:cNvSpPr/>
            <p:nvPr/>
          </p:nvSpPr>
          <p:spPr>
            <a:xfrm>
              <a:off x="6251336" y="3505153"/>
              <a:ext cx="745717" cy="369332"/>
            </a:xfrm>
            <a:prstGeom prst="rect">
              <a:avLst/>
            </a:prstGeom>
          </p:spPr>
          <p:txBody>
            <a:bodyPr wrap="none">
              <a:spAutoFit/>
            </a:bodyPr>
            <a:lstStyle/>
            <a:p>
              <a:pPr algn="ctr"/>
              <a:r>
                <a:rPr lang="en-GB" sz="900" b="1" dirty="0">
                  <a:solidFill>
                    <a:srgbClr val="4D4D4D"/>
                  </a:solidFill>
                </a:rPr>
                <a:t>Cape </a:t>
              </a:r>
              <a:r>
                <a:rPr lang="en-GB" sz="900" b="1" dirty="0" smtClean="0">
                  <a:solidFill>
                    <a:srgbClr val="4D4D4D"/>
                  </a:solidFill>
                </a:rPr>
                <a:t>+ RT</a:t>
              </a:r>
            </a:p>
            <a:p>
              <a:pPr algn="ctr"/>
              <a:r>
                <a:rPr lang="en-GB" sz="900" b="1" dirty="0" smtClean="0">
                  <a:solidFill>
                    <a:srgbClr val="4D4D4D"/>
                  </a:solidFill>
                </a:rPr>
                <a:t>better</a:t>
              </a:r>
              <a:endParaRPr lang="en-GB" sz="900" b="1" dirty="0">
                <a:solidFill>
                  <a:srgbClr val="4D4D4D"/>
                </a:solidFill>
              </a:endParaRPr>
            </a:p>
          </p:txBody>
        </p:sp>
        <p:sp>
          <p:nvSpPr>
            <p:cNvPr id="106" name="Rectangle 105"/>
            <p:cNvSpPr/>
            <p:nvPr/>
          </p:nvSpPr>
          <p:spPr>
            <a:xfrm>
              <a:off x="7235762" y="3571917"/>
              <a:ext cx="1451038" cy="230832"/>
            </a:xfrm>
            <a:prstGeom prst="rect">
              <a:avLst/>
            </a:prstGeom>
          </p:spPr>
          <p:txBody>
            <a:bodyPr wrap="none">
              <a:spAutoFit/>
            </a:bodyPr>
            <a:lstStyle/>
            <a:p>
              <a:pPr algn="ctr"/>
              <a:r>
                <a:rPr lang="en-GB" sz="900" b="1" dirty="0" smtClean="0">
                  <a:solidFill>
                    <a:srgbClr val="4D4D4D"/>
                  </a:solidFill>
                </a:rPr>
                <a:t>Treatment effect: p&gt;0.1</a:t>
              </a:r>
              <a:endParaRPr lang="en-GB" sz="900" b="1" dirty="0">
                <a:solidFill>
                  <a:srgbClr val="4D4D4D"/>
                </a:solidFill>
              </a:endParaRPr>
            </a:p>
          </p:txBody>
        </p:sp>
        <p:sp>
          <p:nvSpPr>
            <p:cNvPr id="107" name="Rectangle 106"/>
            <p:cNvSpPr/>
            <p:nvPr/>
          </p:nvSpPr>
          <p:spPr>
            <a:xfrm>
              <a:off x="6028800" y="2734357"/>
              <a:ext cx="353589" cy="21513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108" name="Straight Connector 107"/>
            <p:cNvCxnSpPr/>
            <p:nvPr/>
          </p:nvCxnSpPr>
          <p:spPr>
            <a:xfrm>
              <a:off x="5936321" y="2841922"/>
              <a:ext cx="519349"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38547" y="3040227"/>
              <a:ext cx="677962"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544420" y="2969279"/>
              <a:ext cx="274832" cy="14189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111" name="Rectangle 110"/>
            <p:cNvSpPr/>
            <p:nvPr/>
          </p:nvSpPr>
          <p:spPr>
            <a:xfrm>
              <a:off x="575700" y="3759069"/>
              <a:ext cx="1274708" cy="230832"/>
            </a:xfrm>
            <a:prstGeom prst="rect">
              <a:avLst/>
            </a:prstGeom>
          </p:spPr>
          <p:txBody>
            <a:bodyPr wrap="none">
              <a:spAutoFit/>
            </a:bodyPr>
            <a:lstStyle/>
            <a:p>
              <a:pPr algn="ctr"/>
              <a:r>
                <a:rPr lang="en-GB" sz="900" b="1" dirty="0" smtClean="0">
                  <a:solidFill>
                    <a:srgbClr val="4D4D4D"/>
                  </a:solidFill>
                </a:rPr>
                <a:t>*95% CI everywhere</a:t>
              </a:r>
              <a:endParaRPr lang="en-GB" sz="900" b="1" dirty="0">
                <a:solidFill>
                  <a:srgbClr val="4D4D4D"/>
                </a:solidFill>
              </a:endParaRPr>
            </a:p>
          </p:txBody>
        </p:sp>
      </p:grpSp>
    </p:spTree>
    <p:custDataLst>
      <p:tags r:id="rId1"/>
    </p:custDataLst>
    <p:extLst>
      <p:ext uri="{BB962C8B-B14F-4D97-AF65-F5344CB8AC3E}">
        <p14:creationId xmlns:p14="http://schemas.microsoft.com/office/powerpoint/2010/main" val="39254975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467PD: Preoperative </a:t>
            </a:r>
            <a:r>
              <a:rPr lang="en-GB" sz="1800" dirty="0"/>
              <a:t>chemoradiotherapy and postoperative chemotherapy with capecitabine and oxaliplatin vs. capecitabine alone in locally advanced rectal cancer: Final </a:t>
            </a:r>
            <a:r>
              <a:rPr lang="en-GB" sz="1800" dirty="0" smtClean="0"/>
              <a:t>analyses – </a:t>
            </a:r>
            <a:r>
              <a:rPr lang="en-GB" sz="1800" dirty="0" err="1" smtClean="0"/>
              <a:t>Schmoll</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467PD</a:t>
            </a:r>
          </a:p>
        </p:txBody>
      </p:sp>
      <p:graphicFrame>
        <p:nvGraphicFramePr>
          <p:cNvPr id="9" name="Table 8"/>
          <p:cNvGraphicFramePr>
            <a:graphicFrameLocks noGrp="1"/>
          </p:cNvGraphicFramePr>
          <p:nvPr>
            <p:extLst>
              <p:ext uri="{D42A27DB-BD31-4B8C-83A1-F6EECF244321}">
                <p14:modId xmlns:p14="http://schemas.microsoft.com/office/powerpoint/2010/main" val="4187096829"/>
              </p:ext>
            </p:extLst>
          </p:nvPr>
        </p:nvGraphicFramePr>
        <p:xfrm>
          <a:off x="364127" y="3208941"/>
          <a:ext cx="4210050" cy="717600"/>
        </p:xfrm>
        <a:graphic>
          <a:graphicData uri="http://schemas.openxmlformats.org/drawingml/2006/table">
            <a:tbl>
              <a:tblPr firstRow="1" bandRow="1">
                <a:tableStyleId>{69012ECD-51FC-41F1-AA8D-1B2483CD663E}</a:tableStyleId>
              </a:tblPr>
              <a:tblGrid>
                <a:gridCol w="1540873"/>
                <a:gridCol w="1447800"/>
                <a:gridCol w="1221377"/>
              </a:tblGrid>
              <a:tr h="229279">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Capecitabine</a:t>
                      </a:r>
                      <a:r>
                        <a:rPr lang="en-GB" sz="1000" dirty="0" smtClean="0">
                          <a:solidFill>
                            <a:schemeClr val="tx2"/>
                          </a:solidFill>
                        </a:rPr>
                        <a:t> + </a:t>
                      </a:r>
                      <a:r>
                        <a:rPr lang="en-GB" sz="1000" dirty="0" err="1" smtClean="0">
                          <a:solidFill>
                            <a:schemeClr val="tx2"/>
                          </a:solidFill>
                        </a:rPr>
                        <a:t>oxaliplatin</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Capecitabine</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11316">
                <a:tc>
                  <a:txBody>
                    <a:bodyPr/>
                    <a:lstStyle/>
                    <a:p>
                      <a:r>
                        <a:rPr lang="en-GB" sz="1000" dirty="0" smtClean="0"/>
                        <a:t>3-year DFS, %</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74.5</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74.6</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175506">
                <a:tc>
                  <a:txBody>
                    <a:bodyPr/>
                    <a:lstStyle/>
                    <a:p>
                      <a:r>
                        <a:rPr lang="en-GB" sz="1000" dirty="0" smtClean="0"/>
                        <a:t>HR (95% CI); p-value</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000" dirty="0" smtClean="0"/>
                        <a:t>1.0 (0.61, 1.63); 0.996</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22408670"/>
              </p:ext>
            </p:extLst>
          </p:nvPr>
        </p:nvGraphicFramePr>
        <p:xfrm>
          <a:off x="4648200" y="3208941"/>
          <a:ext cx="4210050" cy="748336"/>
        </p:xfrm>
        <a:graphic>
          <a:graphicData uri="http://schemas.openxmlformats.org/drawingml/2006/table">
            <a:tbl>
              <a:tblPr firstRow="1" bandRow="1">
                <a:tableStyleId>{69012ECD-51FC-41F1-AA8D-1B2483CD663E}</a:tableStyleId>
              </a:tblPr>
              <a:tblGrid>
                <a:gridCol w="1540873"/>
                <a:gridCol w="1447800"/>
                <a:gridCol w="1221377"/>
              </a:tblGrid>
              <a:tr h="278160">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Capecitabine</a:t>
                      </a:r>
                      <a:r>
                        <a:rPr lang="en-GB" sz="1000" dirty="0" smtClean="0">
                          <a:solidFill>
                            <a:schemeClr val="tx2"/>
                          </a:solidFill>
                        </a:rPr>
                        <a:t> + </a:t>
                      </a:r>
                      <a:r>
                        <a:rPr lang="en-GB" sz="1000" dirty="0" err="1" smtClean="0">
                          <a:solidFill>
                            <a:schemeClr val="tx2"/>
                          </a:solidFill>
                        </a:rPr>
                        <a:t>oxaliplatin</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Capecitabine</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83356">
                <a:tc>
                  <a:txBody>
                    <a:bodyPr/>
                    <a:lstStyle/>
                    <a:p>
                      <a:r>
                        <a:rPr lang="en-GB" sz="1000" dirty="0" smtClean="0"/>
                        <a:t>3-year DFS,</a:t>
                      </a:r>
                      <a:r>
                        <a:rPr lang="en-GB" sz="1000" baseline="0" dirty="0" smtClean="0"/>
                        <a:t> %</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77.5</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78.0</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9136">
                <a:tc>
                  <a:txBody>
                    <a:bodyPr/>
                    <a:lstStyle/>
                    <a:p>
                      <a:r>
                        <a:rPr lang="en-GB" sz="1000" dirty="0" smtClean="0"/>
                        <a:t>HR (95% CI); p-value</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000" dirty="0" smtClean="0"/>
                        <a:t>1.0 (0.75, 1.31); 0.958</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13398520"/>
              </p:ext>
            </p:extLst>
          </p:nvPr>
        </p:nvGraphicFramePr>
        <p:xfrm>
          <a:off x="7056707" y="4611618"/>
          <a:ext cx="2039229" cy="1691121"/>
        </p:xfrm>
        <a:graphic>
          <a:graphicData uri="http://schemas.openxmlformats.org/drawingml/2006/table">
            <a:tbl>
              <a:tblPr firstRow="1" bandRow="1">
                <a:tableStyleId>{69012ECD-51FC-41F1-AA8D-1B2483CD663E}</a:tableStyleId>
              </a:tblPr>
              <a:tblGrid>
                <a:gridCol w="894308"/>
                <a:gridCol w="653143"/>
                <a:gridCol w="491778"/>
              </a:tblGrid>
              <a:tr h="353395">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 + oxaliplatin</a:t>
                      </a:r>
                      <a:endParaRPr lang="en-GB" sz="800" dirty="0">
                        <a:solidFill>
                          <a:schemeClr val="tx2"/>
                        </a:solidFill>
                      </a:endParaRP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a:t>
                      </a:r>
                      <a:endParaRPr lang="en-GB" sz="800" dirty="0"/>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34811">
                <a:tc>
                  <a:txBody>
                    <a:bodyPr/>
                    <a:lstStyle/>
                    <a:p>
                      <a:r>
                        <a:rPr lang="en-GB" sz="800" b="1" dirty="0" smtClean="0">
                          <a:solidFill>
                            <a:schemeClr val="tx2"/>
                          </a:solidFill>
                        </a:rPr>
                        <a:t>Germany</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238</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242</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08754">
                <a:tc>
                  <a:txBody>
                    <a:bodyPr/>
                    <a:lstStyle/>
                    <a:p>
                      <a:r>
                        <a:rPr lang="en-GB" sz="800" dirty="0" smtClean="0"/>
                        <a:t>3-year DFS ,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73.1</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80.9</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087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1.41</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r>
                        <a:rPr lang="en-GB" sz="800" dirty="0" smtClean="0"/>
                        <a:t>1.0</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9475">
                <a:tc>
                  <a:txBody>
                    <a:bodyPr/>
                    <a:lstStyle/>
                    <a:p>
                      <a:r>
                        <a:rPr lang="en-GB" sz="800" b="1" dirty="0" smtClean="0">
                          <a:solidFill>
                            <a:schemeClr val="tx2"/>
                          </a:solidFill>
                        </a:rPr>
                        <a:t>Non-Germany</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133</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149</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08754">
                <a:tc>
                  <a:txBody>
                    <a:bodyPr/>
                    <a:lstStyle/>
                    <a:p>
                      <a:r>
                        <a:rPr lang="en-GB" sz="800" dirty="0" smtClean="0"/>
                        <a:t>3-year DFS,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84.8</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73.0</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087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0.89</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1.57</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5" name="TextBox 4"/>
          <p:cNvSpPr txBox="1"/>
          <p:nvPr/>
        </p:nvSpPr>
        <p:spPr>
          <a:xfrm>
            <a:off x="1620517" y="6036892"/>
            <a:ext cx="761999" cy="261610"/>
          </a:xfrm>
          <a:prstGeom prst="rect">
            <a:avLst/>
          </a:prstGeom>
          <a:noFill/>
          <a:ln>
            <a:noFill/>
          </a:ln>
        </p:spPr>
        <p:txBody>
          <a:bodyPr wrap="square" rtlCol="0">
            <a:spAutoFit/>
          </a:bodyPr>
          <a:lstStyle/>
          <a:p>
            <a:pPr algn="ctr"/>
            <a:r>
              <a:rPr lang="en-GB" sz="1050" dirty="0" smtClean="0">
                <a:solidFill>
                  <a:srgbClr val="4D4D4D"/>
                </a:solidFill>
              </a:rPr>
              <a:t>p=0.79</a:t>
            </a:r>
            <a:endParaRPr lang="en-GB" sz="1050" dirty="0">
              <a:solidFill>
                <a:srgbClr val="4D4D4D"/>
              </a:solidFill>
            </a:endParaRPr>
          </a:p>
        </p:txBody>
      </p:sp>
      <p:sp>
        <p:nvSpPr>
          <p:cNvPr id="122" name="TextBox 121"/>
          <p:cNvSpPr txBox="1"/>
          <p:nvPr/>
        </p:nvSpPr>
        <p:spPr>
          <a:xfrm>
            <a:off x="6315690" y="6075312"/>
            <a:ext cx="2780246" cy="246221"/>
          </a:xfrm>
          <a:prstGeom prst="rect">
            <a:avLst/>
          </a:prstGeom>
          <a:noFill/>
          <a:ln>
            <a:solidFill>
              <a:srgbClr val="B60D27"/>
            </a:solidFill>
          </a:ln>
        </p:spPr>
        <p:txBody>
          <a:bodyPr wrap="square" rtlCol="0">
            <a:spAutoFit/>
          </a:bodyPr>
          <a:lstStyle/>
          <a:p>
            <a:r>
              <a:rPr lang="en-GB" sz="1000" dirty="0" smtClean="0">
                <a:solidFill>
                  <a:srgbClr val="4D4D4D"/>
                </a:solidFill>
              </a:rPr>
              <a:t>p=0.052</a:t>
            </a:r>
            <a:endParaRPr lang="en-GB" sz="1000" dirty="0">
              <a:solidFill>
                <a:srgbClr val="4D4D4D"/>
              </a:solidFill>
            </a:endParaRPr>
          </a:p>
        </p:txBody>
      </p:sp>
      <p:sp>
        <p:nvSpPr>
          <p:cNvPr id="10" name="TextBox 9"/>
          <p:cNvSpPr txBox="1"/>
          <p:nvPr/>
        </p:nvSpPr>
        <p:spPr>
          <a:xfrm>
            <a:off x="4267200" y="1570504"/>
            <a:ext cx="990600" cy="369332"/>
          </a:xfrm>
          <a:prstGeom prst="rect">
            <a:avLst/>
          </a:prstGeom>
          <a:solidFill>
            <a:schemeClr val="tx2"/>
          </a:solidFill>
        </p:spPr>
        <p:txBody>
          <a:bodyPr wrap="square" rtlCol="0">
            <a:spAutoFit/>
          </a:bodyPr>
          <a:lstStyle/>
          <a:p>
            <a:endParaRPr lang="en-GB" dirty="0">
              <a:solidFill>
                <a:srgbClr val="4D4D4D"/>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930262156"/>
              </p:ext>
            </p:extLst>
          </p:nvPr>
        </p:nvGraphicFramePr>
        <p:xfrm>
          <a:off x="2335945" y="4443459"/>
          <a:ext cx="2120794" cy="1859280"/>
        </p:xfrm>
        <a:graphic>
          <a:graphicData uri="http://schemas.openxmlformats.org/drawingml/2006/table">
            <a:tbl>
              <a:tblPr firstRow="1" bandRow="1">
                <a:tableStyleId>{69012ECD-51FC-41F1-AA8D-1B2483CD663E}</a:tableStyleId>
              </a:tblPr>
              <a:tblGrid>
                <a:gridCol w="899033"/>
                <a:gridCol w="706931"/>
                <a:gridCol w="514830"/>
              </a:tblGrid>
              <a:tr h="351756">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 + oxaliplatin</a:t>
                      </a:r>
                      <a:endParaRPr lang="en-GB" sz="800" dirty="0">
                        <a:solidFill>
                          <a:schemeClr val="tx2"/>
                        </a:solidFill>
                      </a:endParaRP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a:t>
                      </a:r>
                      <a:endParaRPr lang="en-GB" sz="800" dirty="0"/>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b="1" dirty="0" smtClean="0">
                          <a:solidFill>
                            <a:schemeClr val="tx2"/>
                          </a:solidFill>
                        </a:rPr>
                        <a:t>Germany</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83</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88</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dirty="0" smtClean="0"/>
                        <a:t>3-year DFS,</a:t>
                      </a:r>
                      <a:r>
                        <a:rPr lang="en-GB" sz="800" baseline="0" dirty="0" smtClean="0"/>
                        <a:t>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77.6</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74.8</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12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0.92</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1.0</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51254">
                <a:tc>
                  <a:txBody>
                    <a:bodyPr/>
                    <a:lstStyle/>
                    <a:p>
                      <a:r>
                        <a:rPr lang="en-GB" sz="800" b="1" dirty="0" smtClean="0">
                          <a:solidFill>
                            <a:schemeClr val="tx2"/>
                          </a:solidFill>
                        </a:rPr>
                        <a:t>Non-Germany</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b="0" dirty="0" smtClean="0">
                          <a:solidFill>
                            <a:schemeClr val="tx2"/>
                          </a:solidFill>
                        </a:rPr>
                        <a:t>35</a:t>
                      </a:r>
                      <a:endParaRPr lang="en-GB" sz="800" b="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b="0" dirty="0" smtClean="0">
                          <a:solidFill>
                            <a:schemeClr val="tx2"/>
                          </a:solidFill>
                        </a:rPr>
                        <a:t>28</a:t>
                      </a:r>
                      <a:endParaRPr lang="en-GB" sz="800" b="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dirty="0" smtClean="0"/>
                        <a:t>3-year DFS,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67.4</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74.1</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12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1.31</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1.13</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20" name="Group 19"/>
          <p:cNvGrpSpPr/>
          <p:nvPr/>
        </p:nvGrpSpPr>
        <p:grpSpPr>
          <a:xfrm>
            <a:off x="64068" y="4004251"/>
            <a:ext cx="2248446" cy="2100020"/>
            <a:chOff x="266333" y="3724669"/>
            <a:chExt cx="3544591" cy="2726712"/>
          </a:xfrm>
        </p:grpSpPr>
        <p:sp>
          <p:nvSpPr>
            <p:cNvPr id="21" name="Text Box 103"/>
            <p:cNvSpPr txBox="1">
              <a:spLocks noChangeArrowheads="1"/>
            </p:cNvSpPr>
            <p:nvPr/>
          </p:nvSpPr>
          <p:spPr bwMode="auto">
            <a:xfrm>
              <a:off x="2232399" y="6308111"/>
              <a:ext cx="200163"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Years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4" name="Text Box 106"/>
            <p:cNvSpPr txBox="1">
              <a:spLocks noChangeArrowheads="1"/>
            </p:cNvSpPr>
            <p:nvPr/>
          </p:nvSpPr>
          <p:spPr bwMode="auto">
            <a:xfrm>
              <a:off x="713196" y="5090115"/>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40</a:t>
              </a:r>
            </a:p>
          </p:txBody>
        </p:sp>
        <p:sp>
          <p:nvSpPr>
            <p:cNvPr id="28" name="Text Box 108"/>
            <p:cNvSpPr txBox="1">
              <a:spLocks noChangeArrowheads="1"/>
            </p:cNvSpPr>
            <p:nvPr/>
          </p:nvSpPr>
          <p:spPr bwMode="auto">
            <a:xfrm>
              <a:off x="713196" y="4637075"/>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60</a:t>
              </a:r>
            </a:p>
          </p:txBody>
        </p:sp>
        <p:sp>
          <p:nvSpPr>
            <p:cNvPr id="30" name="Text Box 110"/>
            <p:cNvSpPr txBox="1">
              <a:spLocks noChangeArrowheads="1"/>
            </p:cNvSpPr>
            <p:nvPr/>
          </p:nvSpPr>
          <p:spPr bwMode="auto">
            <a:xfrm>
              <a:off x="713196" y="4154779"/>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80</a:t>
              </a:r>
            </a:p>
          </p:txBody>
        </p:sp>
        <p:sp>
          <p:nvSpPr>
            <p:cNvPr id="32" name="Text Box 112"/>
            <p:cNvSpPr txBox="1">
              <a:spLocks noChangeArrowheads="1"/>
            </p:cNvSpPr>
            <p:nvPr/>
          </p:nvSpPr>
          <p:spPr bwMode="auto">
            <a:xfrm>
              <a:off x="688450" y="3724669"/>
              <a:ext cx="153423"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100</a:t>
              </a:r>
            </a:p>
          </p:txBody>
        </p:sp>
        <p:sp>
          <p:nvSpPr>
            <p:cNvPr id="33" name="Text Box 113"/>
            <p:cNvSpPr txBox="1">
              <a:spLocks noChangeArrowheads="1"/>
            </p:cNvSpPr>
            <p:nvPr/>
          </p:nvSpPr>
          <p:spPr bwMode="auto">
            <a:xfrm>
              <a:off x="713196" y="5541343"/>
              <a:ext cx="128677"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20</a:t>
              </a:r>
            </a:p>
          </p:txBody>
        </p:sp>
        <p:sp>
          <p:nvSpPr>
            <p:cNvPr id="35" name="Text Box 115"/>
            <p:cNvSpPr txBox="1">
              <a:spLocks noChangeArrowheads="1"/>
            </p:cNvSpPr>
            <p:nvPr/>
          </p:nvSpPr>
          <p:spPr bwMode="auto">
            <a:xfrm>
              <a:off x="737941" y="6025611"/>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0</a:t>
              </a:r>
            </a:p>
          </p:txBody>
        </p:sp>
        <p:sp>
          <p:nvSpPr>
            <p:cNvPr id="36" name="Freeform 144"/>
            <p:cNvSpPr>
              <a:spLocks/>
            </p:cNvSpPr>
            <p:nvPr/>
          </p:nvSpPr>
          <p:spPr bwMode="auto">
            <a:xfrm>
              <a:off x="892516" y="3819428"/>
              <a:ext cx="2870827" cy="23051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45"/>
            <p:cNvSpPr>
              <a:spLocks noChangeShapeType="1"/>
            </p:cNvSpPr>
            <p:nvPr/>
          </p:nvSpPr>
          <p:spPr bwMode="auto">
            <a:xfrm>
              <a:off x="827416" y="383399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46"/>
            <p:cNvSpPr>
              <a:spLocks noChangeShapeType="1"/>
            </p:cNvSpPr>
            <p:nvPr/>
          </p:nvSpPr>
          <p:spPr bwMode="auto">
            <a:xfrm>
              <a:off x="827416" y="404332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47"/>
            <p:cNvSpPr>
              <a:spLocks noChangeShapeType="1"/>
            </p:cNvSpPr>
            <p:nvPr/>
          </p:nvSpPr>
          <p:spPr bwMode="auto">
            <a:xfrm>
              <a:off x="827416" y="4264122"/>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48"/>
            <p:cNvSpPr>
              <a:spLocks noChangeShapeType="1"/>
            </p:cNvSpPr>
            <p:nvPr/>
          </p:nvSpPr>
          <p:spPr bwMode="auto">
            <a:xfrm>
              <a:off x="827416" y="449375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Line 149"/>
            <p:cNvSpPr>
              <a:spLocks noChangeShapeType="1"/>
            </p:cNvSpPr>
            <p:nvPr/>
          </p:nvSpPr>
          <p:spPr bwMode="auto">
            <a:xfrm>
              <a:off x="827416" y="6127665"/>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2" name="Line 150"/>
            <p:cNvSpPr>
              <a:spLocks noChangeShapeType="1"/>
            </p:cNvSpPr>
            <p:nvPr/>
          </p:nvSpPr>
          <p:spPr bwMode="auto">
            <a:xfrm>
              <a:off x="827416" y="5898034"/>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3" name="Line 151"/>
            <p:cNvSpPr>
              <a:spLocks noChangeShapeType="1"/>
            </p:cNvSpPr>
            <p:nvPr/>
          </p:nvSpPr>
          <p:spPr bwMode="auto">
            <a:xfrm>
              <a:off x="827416" y="565073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4" name="Line 152"/>
            <p:cNvSpPr>
              <a:spLocks noChangeShapeType="1"/>
            </p:cNvSpPr>
            <p:nvPr/>
          </p:nvSpPr>
          <p:spPr bwMode="auto">
            <a:xfrm>
              <a:off x="827416" y="5421108"/>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5" name="Line 153"/>
            <p:cNvSpPr>
              <a:spLocks noChangeShapeType="1"/>
            </p:cNvSpPr>
            <p:nvPr/>
          </p:nvSpPr>
          <p:spPr bwMode="auto">
            <a:xfrm>
              <a:off x="827416" y="520030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6" name="Line 154"/>
            <p:cNvSpPr>
              <a:spLocks noChangeShapeType="1"/>
            </p:cNvSpPr>
            <p:nvPr/>
          </p:nvSpPr>
          <p:spPr bwMode="auto">
            <a:xfrm>
              <a:off x="827416" y="496184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7" name="Line 155"/>
            <p:cNvSpPr>
              <a:spLocks noChangeShapeType="1"/>
            </p:cNvSpPr>
            <p:nvPr/>
          </p:nvSpPr>
          <p:spPr bwMode="auto">
            <a:xfrm>
              <a:off x="827416" y="4749880"/>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8" name="Line 163"/>
            <p:cNvSpPr>
              <a:spLocks noChangeShapeType="1"/>
            </p:cNvSpPr>
            <p:nvPr/>
          </p:nvSpPr>
          <p:spPr bwMode="auto">
            <a:xfrm flipV="1">
              <a:off x="89134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9" name="Line 164"/>
            <p:cNvSpPr>
              <a:spLocks noChangeShapeType="1"/>
            </p:cNvSpPr>
            <p:nvPr/>
          </p:nvSpPr>
          <p:spPr bwMode="auto">
            <a:xfrm flipV="1">
              <a:off x="1306513"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0" name="Line 165"/>
            <p:cNvSpPr>
              <a:spLocks noChangeShapeType="1"/>
            </p:cNvSpPr>
            <p:nvPr/>
          </p:nvSpPr>
          <p:spPr bwMode="auto">
            <a:xfrm>
              <a:off x="171372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1" name="Line 166"/>
            <p:cNvSpPr>
              <a:spLocks noChangeShapeType="1"/>
            </p:cNvSpPr>
            <p:nvPr/>
          </p:nvSpPr>
          <p:spPr bwMode="auto">
            <a:xfrm>
              <a:off x="212093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2" name="Line 167"/>
            <p:cNvSpPr>
              <a:spLocks noChangeShapeType="1"/>
            </p:cNvSpPr>
            <p:nvPr/>
          </p:nvSpPr>
          <p:spPr bwMode="auto">
            <a:xfrm>
              <a:off x="252135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3" name="Line 168"/>
            <p:cNvSpPr>
              <a:spLocks noChangeShapeType="1"/>
            </p:cNvSpPr>
            <p:nvPr/>
          </p:nvSpPr>
          <p:spPr bwMode="auto">
            <a:xfrm>
              <a:off x="2935351"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4" name="Line 169"/>
            <p:cNvSpPr>
              <a:spLocks noChangeShapeType="1"/>
            </p:cNvSpPr>
            <p:nvPr/>
          </p:nvSpPr>
          <p:spPr bwMode="auto">
            <a:xfrm>
              <a:off x="335613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5" name="Line 170"/>
            <p:cNvSpPr>
              <a:spLocks noChangeShapeType="1"/>
            </p:cNvSpPr>
            <p:nvPr/>
          </p:nvSpPr>
          <p:spPr bwMode="auto">
            <a:xfrm>
              <a:off x="3758958"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56" name="Text Box 88"/>
            <p:cNvSpPr txBox="1">
              <a:spLocks noChangeArrowheads="1"/>
            </p:cNvSpPr>
            <p:nvPr/>
          </p:nvSpPr>
          <p:spPr bwMode="auto">
            <a:xfrm>
              <a:off x="842349"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57" name="Text Box 88"/>
            <p:cNvSpPr txBox="1">
              <a:spLocks noChangeArrowheads="1"/>
            </p:cNvSpPr>
            <p:nvPr/>
          </p:nvSpPr>
          <p:spPr bwMode="auto">
            <a:xfrm>
              <a:off x="1257080"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58" name="Text Box 88"/>
            <p:cNvSpPr txBox="1">
              <a:spLocks noChangeArrowheads="1"/>
            </p:cNvSpPr>
            <p:nvPr/>
          </p:nvSpPr>
          <p:spPr bwMode="auto">
            <a:xfrm>
              <a:off x="1662365"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2069841"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60" name="Text Box 88"/>
            <p:cNvSpPr txBox="1">
              <a:spLocks noChangeArrowheads="1"/>
            </p:cNvSpPr>
            <p:nvPr/>
          </p:nvSpPr>
          <p:spPr bwMode="auto">
            <a:xfrm>
              <a:off x="2468986"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4</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2884588"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62" name="Text Box 88"/>
            <p:cNvSpPr txBox="1">
              <a:spLocks noChangeArrowheads="1"/>
            </p:cNvSpPr>
            <p:nvPr/>
          </p:nvSpPr>
          <p:spPr bwMode="auto">
            <a:xfrm>
              <a:off x="3307499"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63" name="Text Box 88"/>
            <p:cNvSpPr txBox="1">
              <a:spLocks noChangeArrowheads="1"/>
            </p:cNvSpPr>
            <p:nvPr/>
          </p:nvSpPr>
          <p:spPr bwMode="auto">
            <a:xfrm>
              <a:off x="3706992" y="6131612"/>
              <a:ext cx="103932" cy="1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7</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64" name="Freeform 6"/>
            <p:cNvSpPr>
              <a:spLocks/>
            </p:cNvSpPr>
            <p:nvPr/>
          </p:nvSpPr>
          <p:spPr bwMode="auto">
            <a:xfrm>
              <a:off x="894684" y="3827002"/>
              <a:ext cx="2614430" cy="881708"/>
            </a:xfrm>
            <a:custGeom>
              <a:avLst/>
              <a:gdLst>
                <a:gd name="T0" fmla="*/ 198 w 198"/>
                <a:gd name="T1" fmla="*/ 70 h 70"/>
                <a:gd name="T2" fmla="*/ 141 w 198"/>
                <a:gd name="T3" fmla="*/ 70 h 70"/>
                <a:gd name="T4" fmla="*/ 141 w 198"/>
                <a:gd name="T5" fmla="*/ 59 h 70"/>
                <a:gd name="T6" fmla="*/ 79 w 198"/>
                <a:gd name="T7" fmla="*/ 59 h 70"/>
                <a:gd name="T8" fmla="*/ 79 w 198"/>
                <a:gd name="T9" fmla="*/ 54 h 70"/>
                <a:gd name="T10" fmla="*/ 61 w 198"/>
                <a:gd name="T11" fmla="*/ 54 h 70"/>
                <a:gd name="T12" fmla="*/ 61 w 198"/>
                <a:gd name="T13" fmla="*/ 48 h 70"/>
                <a:gd name="T14" fmla="*/ 56 w 198"/>
                <a:gd name="T15" fmla="*/ 48 h 70"/>
                <a:gd name="T16" fmla="*/ 56 w 198"/>
                <a:gd name="T17" fmla="*/ 43 h 70"/>
                <a:gd name="T18" fmla="*/ 45 w 198"/>
                <a:gd name="T19" fmla="*/ 43 h 70"/>
                <a:gd name="T20" fmla="*/ 45 w 198"/>
                <a:gd name="T21" fmla="*/ 37 h 70"/>
                <a:gd name="T22" fmla="*/ 43 w 198"/>
                <a:gd name="T23" fmla="*/ 37 h 70"/>
                <a:gd name="T24" fmla="*/ 43 w 198"/>
                <a:gd name="T25" fmla="*/ 32 h 70"/>
                <a:gd name="T26" fmla="*/ 40 w 198"/>
                <a:gd name="T27" fmla="*/ 32 h 70"/>
                <a:gd name="T28" fmla="*/ 40 w 198"/>
                <a:gd name="T29" fmla="*/ 27 h 70"/>
                <a:gd name="T30" fmla="*/ 29 w 198"/>
                <a:gd name="T31" fmla="*/ 27 h 70"/>
                <a:gd name="T32" fmla="*/ 29 w 198"/>
                <a:gd name="T33" fmla="*/ 21 h 70"/>
                <a:gd name="T34" fmla="*/ 23 w 198"/>
                <a:gd name="T35" fmla="*/ 21 h 70"/>
                <a:gd name="T36" fmla="*/ 23 w 198"/>
                <a:gd name="T37" fmla="*/ 16 h 70"/>
                <a:gd name="T38" fmla="*/ 16 w 198"/>
                <a:gd name="T39" fmla="*/ 16 h 70"/>
                <a:gd name="T40" fmla="*/ 16 w 198"/>
                <a:gd name="T41" fmla="*/ 11 h 70"/>
                <a:gd name="T42" fmla="*/ 8 w 198"/>
                <a:gd name="T43" fmla="*/ 11 h 70"/>
                <a:gd name="T44" fmla="*/ 8 w 198"/>
                <a:gd name="T45" fmla="*/ 6 h 70"/>
                <a:gd name="T46" fmla="*/ 6 w 198"/>
                <a:gd name="T47" fmla="*/ 6 h 70"/>
                <a:gd name="T48" fmla="*/ 6 w 198"/>
                <a:gd name="T49" fmla="*/ 0 h 70"/>
                <a:gd name="T50" fmla="*/ 0 w 19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70">
                  <a:moveTo>
                    <a:pt x="198" y="70"/>
                  </a:moveTo>
                  <a:lnTo>
                    <a:pt x="141" y="70"/>
                  </a:lnTo>
                  <a:lnTo>
                    <a:pt x="141" y="59"/>
                  </a:lnTo>
                  <a:lnTo>
                    <a:pt x="79" y="59"/>
                  </a:lnTo>
                  <a:lnTo>
                    <a:pt x="79" y="54"/>
                  </a:lnTo>
                  <a:lnTo>
                    <a:pt x="61" y="54"/>
                  </a:lnTo>
                  <a:lnTo>
                    <a:pt x="61" y="48"/>
                  </a:lnTo>
                  <a:lnTo>
                    <a:pt x="56" y="48"/>
                  </a:lnTo>
                  <a:lnTo>
                    <a:pt x="56" y="43"/>
                  </a:lnTo>
                  <a:lnTo>
                    <a:pt x="45" y="43"/>
                  </a:lnTo>
                  <a:lnTo>
                    <a:pt x="45" y="37"/>
                  </a:lnTo>
                  <a:lnTo>
                    <a:pt x="43" y="37"/>
                  </a:lnTo>
                  <a:lnTo>
                    <a:pt x="43" y="32"/>
                  </a:lnTo>
                  <a:lnTo>
                    <a:pt x="40" y="32"/>
                  </a:lnTo>
                  <a:lnTo>
                    <a:pt x="40" y="27"/>
                  </a:lnTo>
                  <a:lnTo>
                    <a:pt x="29" y="27"/>
                  </a:lnTo>
                  <a:lnTo>
                    <a:pt x="29" y="21"/>
                  </a:lnTo>
                  <a:lnTo>
                    <a:pt x="23" y="21"/>
                  </a:lnTo>
                  <a:lnTo>
                    <a:pt x="23" y="16"/>
                  </a:lnTo>
                  <a:lnTo>
                    <a:pt x="16" y="16"/>
                  </a:lnTo>
                  <a:lnTo>
                    <a:pt x="16" y="11"/>
                  </a:lnTo>
                  <a:lnTo>
                    <a:pt x="8" y="11"/>
                  </a:lnTo>
                  <a:lnTo>
                    <a:pt x="8" y="6"/>
                  </a:lnTo>
                  <a:lnTo>
                    <a:pt x="6" y="6"/>
                  </a:lnTo>
                  <a:lnTo>
                    <a:pt x="6" y="0"/>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Freeform 7"/>
            <p:cNvSpPr>
              <a:spLocks/>
            </p:cNvSpPr>
            <p:nvPr/>
          </p:nvSpPr>
          <p:spPr bwMode="auto">
            <a:xfrm>
              <a:off x="894684" y="3827002"/>
              <a:ext cx="2337142" cy="755750"/>
            </a:xfrm>
            <a:custGeom>
              <a:avLst/>
              <a:gdLst>
                <a:gd name="T0" fmla="*/ 177 w 177"/>
                <a:gd name="T1" fmla="*/ 60 h 60"/>
                <a:gd name="T2" fmla="*/ 101 w 177"/>
                <a:gd name="T3" fmla="*/ 60 h 60"/>
                <a:gd name="T4" fmla="*/ 101 w 177"/>
                <a:gd name="T5" fmla="*/ 53 h 60"/>
                <a:gd name="T6" fmla="*/ 93 w 177"/>
                <a:gd name="T7" fmla="*/ 53 h 60"/>
                <a:gd name="T8" fmla="*/ 93 w 177"/>
                <a:gd name="T9" fmla="*/ 47 h 60"/>
                <a:gd name="T10" fmla="*/ 72 w 177"/>
                <a:gd name="T11" fmla="*/ 47 h 60"/>
                <a:gd name="T12" fmla="*/ 72 w 177"/>
                <a:gd name="T13" fmla="*/ 40 h 60"/>
                <a:gd name="T14" fmla="*/ 69 w 177"/>
                <a:gd name="T15" fmla="*/ 40 h 60"/>
                <a:gd name="T16" fmla="*/ 69 w 177"/>
                <a:gd name="T17" fmla="*/ 33 h 60"/>
                <a:gd name="T18" fmla="*/ 44 w 177"/>
                <a:gd name="T19" fmla="*/ 33 h 60"/>
                <a:gd name="T20" fmla="*/ 44 w 177"/>
                <a:gd name="T21" fmla="*/ 27 h 60"/>
                <a:gd name="T22" fmla="*/ 38 w 177"/>
                <a:gd name="T23" fmla="*/ 27 h 60"/>
                <a:gd name="T24" fmla="*/ 38 w 177"/>
                <a:gd name="T25" fmla="*/ 20 h 60"/>
                <a:gd name="T26" fmla="*/ 35 w 177"/>
                <a:gd name="T27" fmla="*/ 20 h 60"/>
                <a:gd name="T28" fmla="*/ 35 w 177"/>
                <a:gd name="T29" fmla="*/ 14 h 60"/>
                <a:gd name="T30" fmla="*/ 30 w 177"/>
                <a:gd name="T31" fmla="*/ 14 h 60"/>
                <a:gd name="T32" fmla="*/ 30 w 177"/>
                <a:gd name="T33" fmla="*/ 7 h 60"/>
                <a:gd name="T34" fmla="*/ 23 w 177"/>
                <a:gd name="T35" fmla="*/ 7 h 60"/>
                <a:gd name="T36" fmla="*/ 23 w 177"/>
                <a:gd name="T37" fmla="*/ 0 h 60"/>
                <a:gd name="T38" fmla="*/ 0 w 177"/>
                <a:gd name="T3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60">
                  <a:moveTo>
                    <a:pt x="177" y="60"/>
                  </a:moveTo>
                  <a:lnTo>
                    <a:pt x="101" y="60"/>
                  </a:lnTo>
                  <a:lnTo>
                    <a:pt x="101" y="53"/>
                  </a:lnTo>
                  <a:lnTo>
                    <a:pt x="93" y="53"/>
                  </a:lnTo>
                  <a:lnTo>
                    <a:pt x="93" y="47"/>
                  </a:lnTo>
                  <a:lnTo>
                    <a:pt x="72" y="47"/>
                  </a:lnTo>
                  <a:lnTo>
                    <a:pt x="72" y="40"/>
                  </a:lnTo>
                  <a:lnTo>
                    <a:pt x="69" y="40"/>
                  </a:lnTo>
                  <a:lnTo>
                    <a:pt x="69" y="33"/>
                  </a:lnTo>
                  <a:lnTo>
                    <a:pt x="44" y="33"/>
                  </a:lnTo>
                  <a:lnTo>
                    <a:pt x="44" y="27"/>
                  </a:lnTo>
                  <a:lnTo>
                    <a:pt x="38" y="27"/>
                  </a:lnTo>
                  <a:lnTo>
                    <a:pt x="38" y="20"/>
                  </a:lnTo>
                  <a:lnTo>
                    <a:pt x="35" y="20"/>
                  </a:lnTo>
                  <a:lnTo>
                    <a:pt x="35" y="14"/>
                  </a:lnTo>
                  <a:lnTo>
                    <a:pt x="30" y="14"/>
                  </a:lnTo>
                  <a:lnTo>
                    <a:pt x="30" y="7"/>
                  </a:lnTo>
                  <a:lnTo>
                    <a:pt x="23" y="7"/>
                  </a:lnTo>
                  <a:lnTo>
                    <a:pt x="2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Freeform 8"/>
            <p:cNvSpPr>
              <a:spLocks/>
            </p:cNvSpPr>
            <p:nvPr/>
          </p:nvSpPr>
          <p:spPr bwMode="auto">
            <a:xfrm>
              <a:off x="894684" y="3827002"/>
              <a:ext cx="2455980" cy="680175"/>
            </a:xfrm>
            <a:custGeom>
              <a:avLst/>
              <a:gdLst>
                <a:gd name="T0" fmla="*/ 186 w 186"/>
                <a:gd name="T1" fmla="*/ 54 h 54"/>
                <a:gd name="T2" fmla="*/ 139 w 186"/>
                <a:gd name="T3" fmla="*/ 54 h 54"/>
                <a:gd name="T4" fmla="*/ 139 w 186"/>
                <a:gd name="T5" fmla="*/ 49 h 54"/>
                <a:gd name="T6" fmla="*/ 98 w 186"/>
                <a:gd name="T7" fmla="*/ 49 h 54"/>
                <a:gd name="T8" fmla="*/ 98 w 186"/>
                <a:gd name="T9" fmla="*/ 46 h 54"/>
                <a:gd name="T10" fmla="*/ 89 w 186"/>
                <a:gd name="T11" fmla="*/ 46 h 54"/>
                <a:gd name="T12" fmla="*/ 89 w 186"/>
                <a:gd name="T13" fmla="*/ 44 h 54"/>
                <a:gd name="T14" fmla="*/ 66 w 186"/>
                <a:gd name="T15" fmla="*/ 44 h 54"/>
                <a:gd name="T16" fmla="*/ 66 w 186"/>
                <a:gd name="T17" fmla="*/ 41 h 54"/>
                <a:gd name="T18" fmla="*/ 60 w 186"/>
                <a:gd name="T19" fmla="*/ 41 h 54"/>
                <a:gd name="T20" fmla="*/ 60 w 186"/>
                <a:gd name="T21" fmla="*/ 38 h 54"/>
                <a:gd name="T22" fmla="*/ 55 w 186"/>
                <a:gd name="T23" fmla="*/ 38 h 54"/>
                <a:gd name="T24" fmla="*/ 55 w 186"/>
                <a:gd name="T25" fmla="*/ 36 h 54"/>
                <a:gd name="T26" fmla="*/ 52 w 186"/>
                <a:gd name="T27" fmla="*/ 36 h 54"/>
                <a:gd name="T28" fmla="*/ 52 w 186"/>
                <a:gd name="T29" fmla="*/ 33 h 54"/>
                <a:gd name="T30" fmla="*/ 50 w 186"/>
                <a:gd name="T31" fmla="*/ 33 h 54"/>
                <a:gd name="T32" fmla="*/ 50 w 186"/>
                <a:gd name="T33" fmla="*/ 32 h 54"/>
                <a:gd name="T34" fmla="*/ 49 w 186"/>
                <a:gd name="T35" fmla="*/ 32 h 54"/>
                <a:gd name="T36" fmla="*/ 49 w 186"/>
                <a:gd name="T37" fmla="*/ 29 h 54"/>
                <a:gd name="T38" fmla="*/ 43 w 186"/>
                <a:gd name="T39" fmla="*/ 29 h 54"/>
                <a:gd name="T40" fmla="*/ 43 w 186"/>
                <a:gd name="T41" fmla="*/ 27 h 54"/>
                <a:gd name="T42" fmla="*/ 39 w 186"/>
                <a:gd name="T43" fmla="*/ 27 h 54"/>
                <a:gd name="T44" fmla="*/ 39 w 186"/>
                <a:gd name="T45" fmla="*/ 24 h 54"/>
                <a:gd name="T46" fmla="*/ 32 w 186"/>
                <a:gd name="T47" fmla="*/ 24 h 54"/>
                <a:gd name="T48" fmla="*/ 32 w 186"/>
                <a:gd name="T49" fmla="*/ 22 h 54"/>
                <a:gd name="T50" fmla="*/ 30 w 186"/>
                <a:gd name="T51" fmla="*/ 22 h 54"/>
                <a:gd name="T52" fmla="*/ 30 w 186"/>
                <a:gd name="T53" fmla="*/ 20 h 54"/>
                <a:gd name="T54" fmla="*/ 30 w 186"/>
                <a:gd name="T55" fmla="*/ 20 h 54"/>
                <a:gd name="T56" fmla="*/ 30 w 186"/>
                <a:gd name="T57" fmla="*/ 18 h 54"/>
                <a:gd name="T58" fmla="*/ 27 w 186"/>
                <a:gd name="T59" fmla="*/ 18 h 54"/>
                <a:gd name="T60" fmla="*/ 27 w 186"/>
                <a:gd name="T61" fmla="*/ 16 h 54"/>
                <a:gd name="T62" fmla="*/ 26 w 186"/>
                <a:gd name="T63" fmla="*/ 16 h 54"/>
                <a:gd name="T64" fmla="*/ 26 w 186"/>
                <a:gd name="T65" fmla="*/ 13 h 54"/>
                <a:gd name="T66" fmla="*/ 11 w 186"/>
                <a:gd name="T67" fmla="*/ 13 h 54"/>
                <a:gd name="T68" fmla="*/ 11 w 186"/>
                <a:gd name="T69" fmla="*/ 11 h 54"/>
                <a:gd name="T70" fmla="*/ 8 w 186"/>
                <a:gd name="T71" fmla="*/ 11 h 54"/>
                <a:gd name="T72" fmla="*/ 8 w 186"/>
                <a:gd name="T73" fmla="*/ 5 h 54"/>
                <a:gd name="T74" fmla="*/ 7 w 186"/>
                <a:gd name="T75" fmla="*/ 5 h 54"/>
                <a:gd name="T76" fmla="*/ 7 w 186"/>
                <a:gd name="T77" fmla="*/ 0 h 54"/>
                <a:gd name="T78" fmla="*/ 0 w 186"/>
                <a:gd name="T7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54">
                  <a:moveTo>
                    <a:pt x="186" y="54"/>
                  </a:moveTo>
                  <a:lnTo>
                    <a:pt x="139" y="54"/>
                  </a:lnTo>
                  <a:lnTo>
                    <a:pt x="139" y="49"/>
                  </a:lnTo>
                  <a:lnTo>
                    <a:pt x="98" y="49"/>
                  </a:lnTo>
                  <a:lnTo>
                    <a:pt x="98" y="46"/>
                  </a:lnTo>
                  <a:lnTo>
                    <a:pt x="89" y="46"/>
                  </a:lnTo>
                  <a:lnTo>
                    <a:pt x="89" y="44"/>
                  </a:lnTo>
                  <a:lnTo>
                    <a:pt x="66" y="44"/>
                  </a:lnTo>
                  <a:lnTo>
                    <a:pt x="66" y="41"/>
                  </a:lnTo>
                  <a:lnTo>
                    <a:pt x="60" y="41"/>
                  </a:lnTo>
                  <a:lnTo>
                    <a:pt x="60" y="38"/>
                  </a:lnTo>
                  <a:lnTo>
                    <a:pt x="55" y="38"/>
                  </a:lnTo>
                  <a:lnTo>
                    <a:pt x="55" y="36"/>
                  </a:lnTo>
                  <a:lnTo>
                    <a:pt x="52" y="36"/>
                  </a:lnTo>
                  <a:lnTo>
                    <a:pt x="52" y="33"/>
                  </a:lnTo>
                  <a:lnTo>
                    <a:pt x="50" y="33"/>
                  </a:lnTo>
                  <a:lnTo>
                    <a:pt x="50" y="32"/>
                  </a:lnTo>
                  <a:lnTo>
                    <a:pt x="49" y="32"/>
                  </a:lnTo>
                  <a:lnTo>
                    <a:pt x="49" y="29"/>
                  </a:lnTo>
                  <a:lnTo>
                    <a:pt x="43" y="29"/>
                  </a:lnTo>
                  <a:lnTo>
                    <a:pt x="43" y="27"/>
                  </a:lnTo>
                  <a:lnTo>
                    <a:pt x="39" y="27"/>
                  </a:lnTo>
                  <a:lnTo>
                    <a:pt x="39" y="24"/>
                  </a:lnTo>
                  <a:lnTo>
                    <a:pt x="32" y="24"/>
                  </a:lnTo>
                  <a:lnTo>
                    <a:pt x="32" y="22"/>
                  </a:lnTo>
                  <a:lnTo>
                    <a:pt x="30" y="22"/>
                  </a:lnTo>
                  <a:lnTo>
                    <a:pt x="30" y="20"/>
                  </a:lnTo>
                  <a:lnTo>
                    <a:pt x="30" y="20"/>
                  </a:lnTo>
                  <a:lnTo>
                    <a:pt x="30" y="18"/>
                  </a:lnTo>
                  <a:lnTo>
                    <a:pt x="27" y="18"/>
                  </a:lnTo>
                  <a:lnTo>
                    <a:pt x="27" y="16"/>
                  </a:lnTo>
                  <a:lnTo>
                    <a:pt x="26" y="16"/>
                  </a:lnTo>
                  <a:lnTo>
                    <a:pt x="26" y="13"/>
                  </a:lnTo>
                  <a:lnTo>
                    <a:pt x="11" y="13"/>
                  </a:lnTo>
                  <a:lnTo>
                    <a:pt x="11" y="11"/>
                  </a:lnTo>
                  <a:lnTo>
                    <a:pt x="8" y="11"/>
                  </a:lnTo>
                  <a:lnTo>
                    <a:pt x="8" y="5"/>
                  </a:lnTo>
                  <a:lnTo>
                    <a:pt x="7" y="5"/>
                  </a:lnTo>
                  <a:lnTo>
                    <a:pt x="7"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Freeform 9"/>
            <p:cNvSpPr>
              <a:spLocks/>
            </p:cNvSpPr>
            <p:nvPr/>
          </p:nvSpPr>
          <p:spPr bwMode="auto">
            <a:xfrm>
              <a:off x="907888" y="3827002"/>
              <a:ext cx="2363550" cy="642387"/>
            </a:xfrm>
            <a:custGeom>
              <a:avLst/>
              <a:gdLst>
                <a:gd name="T0" fmla="*/ 179 w 179"/>
                <a:gd name="T1" fmla="*/ 51 h 51"/>
                <a:gd name="T2" fmla="*/ 105 w 179"/>
                <a:gd name="T3" fmla="*/ 51 h 51"/>
                <a:gd name="T4" fmla="*/ 105 w 179"/>
                <a:gd name="T5" fmla="*/ 49 h 51"/>
                <a:gd name="T6" fmla="*/ 99 w 179"/>
                <a:gd name="T7" fmla="*/ 49 h 51"/>
                <a:gd name="T8" fmla="*/ 99 w 179"/>
                <a:gd name="T9" fmla="*/ 46 h 51"/>
                <a:gd name="T10" fmla="*/ 95 w 179"/>
                <a:gd name="T11" fmla="*/ 46 h 51"/>
                <a:gd name="T12" fmla="*/ 95 w 179"/>
                <a:gd name="T13" fmla="*/ 44 h 51"/>
                <a:gd name="T14" fmla="*/ 93 w 179"/>
                <a:gd name="T15" fmla="*/ 44 h 51"/>
                <a:gd name="T16" fmla="*/ 93 w 179"/>
                <a:gd name="T17" fmla="*/ 41 h 51"/>
                <a:gd name="T18" fmla="*/ 85 w 179"/>
                <a:gd name="T19" fmla="*/ 41 h 51"/>
                <a:gd name="T20" fmla="*/ 85 w 179"/>
                <a:gd name="T21" fmla="*/ 39 h 51"/>
                <a:gd name="T22" fmla="*/ 81 w 179"/>
                <a:gd name="T23" fmla="*/ 39 h 51"/>
                <a:gd name="T24" fmla="*/ 81 w 179"/>
                <a:gd name="T25" fmla="*/ 36 h 51"/>
                <a:gd name="T26" fmla="*/ 63 w 179"/>
                <a:gd name="T27" fmla="*/ 36 h 51"/>
                <a:gd name="T28" fmla="*/ 63 w 179"/>
                <a:gd name="T29" fmla="*/ 34 h 51"/>
                <a:gd name="T30" fmla="*/ 62 w 179"/>
                <a:gd name="T31" fmla="*/ 34 h 51"/>
                <a:gd name="T32" fmla="*/ 62 w 179"/>
                <a:gd name="T33" fmla="*/ 31 h 51"/>
                <a:gd name="T34" fmla="*/ 60 w 179"/>
                <a:gd name="T35" fmla="*/ 31 h 51"/>
                <a:gd name="T36" fmla="*/ 60 w 179"/>
                <a:gd name="T37" fmla="*/ 27 h 51"/>
                <a:gd name="T38" fmla="*/ 52 w 179"/>
                <a:gd name="T39" fmla="*/ 27 h 51"/>
                <a:gd name="T40" fmla="*/ 52 w 179"/>
                <a:gd name="T41" fmla="*/ 24 h 51"/>
                <a:gd name="T42" fmla="*/ 51 w 179"/>
                <a:gd name="T43" fmla="*/ 24 h 51"/>
                <a:gd name="T44" fmla="*/ 51 w 179"/>
                <a:gd name="T45" fmla="*/ 22 h 51"/>
                <a:gd name="T46" fmla="*/ 44 w 179"/>
                <a:gd name="T47" fmla="*/ 22 h 51"/>
                <a:gd name="T48" fmla="*/ 44 w 179"/>
                <a:gd name="T49" fmla="*/ 20 h 51"/>
                <a:gd name="T50" fmla="*/ 40 w 179"/>
                <a:gd name="T51" fmla="*/ 20 h 51"/>
                <a:gd name="T52" fmla="*/ 40 w 179"/>
                <a:gd name="T53" fmla="*/ 17 h 51"/>
                <a:gd name="T54" fmla="*/ 36 w 179"/>
                <a:gd name="T55" fmla="*/ 17 h 51"/>
                <a:gd name="T56" fmla="*/ 36 w 179"/>
                <a:gd name="T57" fmla="*/ 15 h 51"/>
                <a:gd name="T58" fmla="*/ 35 w 179"/>
                <a:gd name="T59" fmla="*/ 15 h 51"/>
                <a:gd name="T60" fmla="*/ 35 w 179"/>
                <a:gd name="T61" fmla="*/ 12 h 51"/>
                <a:gd name="T62" fmla="*/ 34 w 179"/>
                <a:gd name="T63" fmla="*/ 12 h 51"/>
                <a:gd name="T64" fmla="*/ 34 w 179"/>
                <a:gd name="T65" fmla="*/ 10 h 51"/>
                <a:gd name="T66" fmla="*/ 29 w 179"/>
                <a:gd name="T67" fmla="*/ 10 h 51"/>
                <a:gd name="T68" fmla="*/ 29 w 179"/>
                <a:gd name="T69" fmla="*/ 8 h 51"/>
                <a:gd name="T70" fmla="*/ 22 w 179"/>
                <a:gd name="T71" fmla="*/ 8 h 51"/>
                <a:gd name="T72" fmla="*/ 22 w 179"/>
                <a:gd name="T73" fmla="*/ 5 h 51"/>
                <a:gd name="T74" fmla="*/ 7 w 179"/>
                <a:gd name="T75" fmla="*/ 5 h 51"/>
                <a:gd name="T76" fmla="*/ 7 w 179"/>
                <a:gd name="T77" fmla="*/ 3 h 51"/>
                <a:gd name="T78" fmla="*/ 5 w 179"/>
                <a:gd name="T79" fmla="*/ 3 h 51"/>
                <a:gd name="T80" fmla="*/ 5 w 179"/>
                <a:gd name="T81" fmla="*/ 0 h 51"/>
                <a:gd name="T82" fmla="*/ 0 w 179"/>
                <a:gd name="T8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51">
                  <a:moveTo>
                    <a:pt x="179" y="51"/>
                  </a:moveTo>
                  <a:lnTo>
                    <a:pt x="105" y="51"/>
                  </a:lnTo>
                  <a:lnTo>
                    <a:pt x="105" y="49"/>
                  </a:lnTo>
                  <a:lnTo>
                    <a:pt x="99" y="49"/>
                  </a:lnTo>
                  <a:lnTo>
                    <a:pt x="99" y="46"/>
                  </a:lnTo>
                  <a:lnTo>
                    <a:pt x="95" y="46"/>
                  </a:lnTo>
                  <a:lnTo>
                    <a:pt x="95" y="44"/>
                  </a:lnTo>
                  <a:lnTo>
                    <a:pt x="93" y="44"/>
                  </a:lnTo>
                  <a:lnTo>
                    <a:pt x="93" y="41"/>
                  </a:lnTo>
                  <a:lnTo>
                    <a:pt x="85" y="41"/>
                  </a:lnTo>
                  <a:lnTo>
                    <a:pt x="85" y="39"/>
                  </a:lnTo>
                  <a:lnTo>
                    <a:pt x="81" y="39"/>
                  </a:lnTo>
                  <a:lnTo>
                    <a:pt x="81" y="36"/>
                  </a:lnTo>
                  <a:lnTo>
                    <a:pt x="63" y="36"/>
                  </a:lnTo>
                  <a:lnTo>
                    <a:pt x="63" y="34"/>
                  </a:lnTo>
                  <a:lnTo>
                    <a:pt x="62" y="34"/>
                  </a:lnTo>
                  <a:lnTo>
                    <a:pt x="62" y="31"/>
                  </a:lnTo>
                  <a:lnTo>
                    <a:pt x="60" y="31"/>
                  </a:lnTo>
                  <a:lnTo>
                    <a:pt x="60" y="27"/>
                  </a:lnTo>
                  <a:lnTo>
                    <a:pt x="52" y="27"/>
                  </a:lnTo>
                  <a:lnTo>
                    <a:pt x="52" y="24"/>
                  </a:lnTo>
                  <a:lnTo>
                    <a:pt x="51" y="24"/>
                  </a:lnTo>
                  <a:lnTo>
                    <a:pt x="51" y="22"/>
                  </a:lnTo>
                  <a:lnTo>
                    <a:pt x="44" y="22"/>
                  </a:lnTo>
                  <a:lnTo>
                    <a:pt x="44" y="20"/>
                  </a:lnTo>
                  <a:lnTo>
                    <a:pt x="40" y="20"/>
                  </a:lnTo>
                  <a:lnTo>
                    <a:pt x="40" y="17"/>
                  </a:lnTo>
                  <a:lnTo>
                    <a:pt x="36" y="17"/>
                  </a:lnTo>
                  <a:lnTo>
                    <a:pt x="36" y="15"/>
                  </a:lnTo>
                  <a:lnTo>
                    <a:pt x="35" y="15"/>
                  </a:lnTo>
                  <a:lnTo>
                    <a:pt x="35" y="12"/>
                  </a:lnTo>
                  <a:lnTo>
                    <a:pt x="34" y="12"/>
                  </a:lnTo>
                  <a:lnTo>
                    <a:pt x="34" y="10"/>
                  </a:lnTo>
                  <a:lnTo>
                    <a:pt x="29" y="10"/>
                  </a:lnTo>
                  <a:lnTo>
                    <a:pt x="29" y="8"/>
                  </a:lnTo>
                  <a:lnTo>
                    <a:pt x="22" y="8"/>
                  </a:lnTo>
                  <a:lnTo>
                    <a:pt x="22" y="5"/>
                  </a:lnTo>
                  <a:lnTo>
                    <a:pt x="7" y="5"/>
                  </a:lnTo>
                  <a:lnTo>
                    <a:pt x="7" y="3"/>
                  </a:lnTo>
                  <a:lnTo>
                    <a:pt x="5" y="3"/>
                  </a:lnTo>
                  <a:lnTo>
                    <a:pt x="5"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TextBox 67"/>
            <p:cNvSpPr txBox="1"/>
            <p:nvPr/>
          </p:nvSpPr>
          <p:spPr>
            <a:xfrm rot="16200000">
              <a:off x="61297" y="4804482"/>
              <a:ext cx="749712" cy="339639"/>
            </a:xfrm>
            <a:prstGeom prst="rect">
              <a:avLst/>
            </a:prstGeom>
            <a:noFill/>
          </p:spPr>
          <p:txBody>
            <a:bodyPr wrap="none" rtlCol="0">
              <a:spAutoFit/>
            </a:bodyPr>
            <a:lstStyle/>
            <a:p>
              <a:pPr algn="ctr"/>
              <a:r>
                <a:rPr lang="en-GB" sz="800" b="1" dirty="0" smtClean="0">
                  <a:solidFill>
                    <a:srgbClr val="4D4D4D"/>
                  </a:solidFill>
                </a:rPr>
                <a:t>DFS (%)</a:t>
              </a:r>
              <a:endParaRPr lang="en-GB" sz="800" b="1" dirty="0">
                <a:solidFill>
                  <a:srgbClr val="4D4D4D"/>
                </a:solidFill>
              </a:endParaRPr>
            </a:p>
          </p:txBody>
        </p:sp>
      </p:grpSp>
      <p:grpSp>
        <p:nvGrpSpPr>
          <p:cNvPr id="69" name="Group 68"/>
          <p:cNvGrpSpPr/>
          <p:nvPr/>
        </p:nvGrpSpPr>
        <p:grpSpPr>
          <a:xfrm>
            <a:off x="597055" y="5224185"/>
            <a:ext cx="1456516" cy="609398"/>
            <a:chOff x="2770463" y="3822900"/>
            <a:chExt cx="1456516" cy="609398"/>
          </a:xfrm>
        </p:grpSpPr>
        <p:sp>
          <p:nvSpPr>
            <p:cNvPr id="70" name="TextBox 69"/>
            <p:cNvSpPr txBox="1"/>
            <p:nvPr/>
          </p:nvSpPr>
          <p:spPr>
            <a:xfrm>
              <a:off x="2878533" y="3822900"/>
              <a:ext cx="1348446" cy="609398"/>
            </a:xfrm>
            <a:prstGeom prst="rect">
              <a:avLst/>
            </a:prstGeom>
            <a:noFill/>
          </p:spPr>
          <p:txBody>
            <a:bodyPr wrap="none" rtlCol="0">
              <a:spAutoFit/>
            </a:bodyPr>
            <a:lstStyle/>
            <a:p>
              <a:pPr>
                <a:lnSpc>
                  <a:spcPct val="120000"/>
                </a:lnSpc>
              </a:pPr>
              <a:r>
                <a:rPr lang="en-GB" sz="700" dirty="0" smtClean="0">
                  <a:solidFill>
                    <a:srgbClr val="4D4D4D"/>
                  </a:solidFill>
                  <a:latin typeface="Arial"/>
                </a:rPr>
                <a:t>Cape + RT–Germany</a:t>
              </a:r>
            </a:p>
            <a:p>
              <a:pPr>
                <a:lnSpc>
                  <a:spcPct val="120000"/>
                </a:lnSpc>
              </a:pPr>
              <a:r>
                <a:rPr lang="en-GB" sz="700" dirty="0" smtClean="0">
                  <a:solidFill>
                    <a:srgbClr val="4D4D4D"/>
                  </a:solidFill>
                </a:rPr>
                <a:t>Cape + RT–Outside</a:t>
              </a:r>
              <a:endParaRPr lang="en-GB" sz="700" dirty="0">
                <a:solidFill>
                  <a:srgbClr val="4D4D4D"/>
                </a:solidFill>
              </a:endParaRPr>
            </a:p>
            <a:p>
              <a:pPr>
                <a:lnSpc>
                  <a:spcPct val="120000"/>
                </a:lnSpc>
              </a:pPr>
              <a:r>
                <a:rPr lang="en-GB" sz="700" dirty="0" smtClean="0">
                  <a:solidFill>
                    <a:srgbClr val="4D4D4D"/>
                  </a:solidFill>
                </a:rPr>
                <a:t>Cape + RT + </a:t>
              </a:r>
              <a:r>
                <a:rPr lang="en-GB" sz="700" dirty="0" err="1" smtClean="0">
                  <a:solidFill>
                    <a:srgbClr val="4D4D4D"/>
                  </a:solidFill>
                </a:rPr>
                <a:t>Oxali</a:t>
              </a:r>
              <a:r>
                <a:rPr lang="en-GB" sz="700" dirty="0" smtClean="0">
                  <a:solidFill>
                    <a:srgbClr val="4D4D4D"/>
                  </a:solidFill>
                </a:rPr>
                <a:t>–Germany</a:t>
              </a:r>
              <a:endParaRPr lang="en-GB" sz="700" dirty="0">
                <a:solidFill>
                  <a:srgbClr val="4D4D4D"/>
                </a:solidFill>
              </a:endParaRPr>
            </a:p>
            <a:p>
              <a:pPr>
                <a:lnSpc>
                  <a:spcPct val="120000"/>
                </a:lnSpc>
              </a:pPr>
              <a:r>
                <a:rPr lang="en-GB" sz="700" dirty="0" smtClean="0">
                  <a:solidFill>
                    <a:srgbClr val="4D4D4D"/>
                  </a:solidFill>
                </a:rPr>
                <a:t>Cape + RT + </a:t>
              </a:r>
              <a:r>
                <a:rPr lang="en-GB" sz="700" dirty="0" err="1" smtClean="0">
                  <a:solidFill>
                    <a:srgbClr val="4D4D4D"/>
                  </a:solidFill>
                </a:rPr>
                <a:t>Oxali</a:t>
              </a:r>
              <a:r>
                <a:rPr lang="en-GB" sz="700" dirty="0" smtClean="0">
                  <a:solidFill>
                    <a:srgbClr val="4D4D4D"/>
                  </a:solidFill>
                </a:rPr>
                <a:t>–Outside</a:t>
              </a:r>
              <a:endParaRPr lang="en-GB" sz="700" dirty="0">
                <a:solidFill>
                  <a:srgbClr val="4D4D4D"/>
                </a:solidFill>
              </a:endParaRPr>
            </a:p>
          </p:txBody>
        </p:sp>
        <p:cxnSp>
          <p:nvCxnSpPr>
            <p:cNvPr id="71" name="Straight Connector 70"/>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956666" y="4022484"/>
            <a:ext cx="1398140" cy="338554"/>
          </a:xfrm>
          <a:prstGeom prst="rect">
            <a:avLst/>
          </a:prstGeom>
          <a:noFill/>
        </p:spPr>
        <p:txBody>
          <a:bodyPr wrap="none" rtlCol="0">
            <a:spAutoFit/>
          </a:bodyPr>
          <a:lstStyle/>
          <a:p>
            <a:pPr algn="ctr"/>
            <a:r>
              <a:rPr lang="en-GB" sz="800" b="1" dirty="0" smtClean="0">
                <a:solidFill>
                  <a:srgbClr val="4D4D4D"/>
                </a:solidFill>
              </a:rPr>
              <a:t>DFS stage II</a:t>
            </a:r>
            <a:br>
              <a:rPr lang="en-GB" sz="800" b="1" dirty="0" smtClean="0">
                <a:solidFill>
                  <a:srgbClr val="4D4D4D"/>
                </a:solidFill>
              </a:rPr>
            </a:br>
            <a:r>
              <a:rPr lang="en-GB" sz="800" b="1" dirty="0" smtClean="0">
                <a:solidFill>
                  <a:srgbClr val="4D4D4D"/>
                </a:solidFill>
              </a:rPr>
              <a:t>German vs. Non-German</a:t>
            </a:r>
            <a:endParaRPr lang="en-GB" sz="800" b="1" dirty="0">
              <a:solidFill>
                <a:srgbClr val="4D4D4D"/>
              </a:solidFill>
            </a:endParaRPr>
          </a:p>
        </p:txBody>
      </p:sp>
      <p:grpSp>
        <p:nvGrpSpPr>
          <p:cNvPr id="76" name="Group 75"/>
          <p:cNvGrpSpPr/>
          <p:nvPr/>
        </p:nvGrpSpPr>
        <p:grpSpPr>
          <a:xfrm>
            <a:off x="4534761" y="4045083"/>
            <a:ext cx="2430972" cy="2130318"/>
            <a:chOff x="790057" y="3826952"/>
            <a:chExt cx="3464227" cy="2725840"/>
          </a:xfrm>
        </p:grpSpPr>
        <p:grpSp>
          <p:nvGrpSpPr>
            <p:cNvPr id="77" name="Group 76"/>
            <p:cNvGrpSpPr/>
            <p:nvPr/>
          </p:nvGrpSpPr>
          <p:grpSpPr>
            <a:xfrm>
              <a:off x="1131810" y="3826952"/>
              <a:ext cx="3122474" cy="2725840"/>
              <a:chOff x="958475" y="1089984"/>
              <a:chExt cx="7281772" cy="4099018"/>
            </a:xfrm>
          </p:grpSpPr>
          <p:sp>
            <p:nvSpPr>
              <p:cNvPr id="79" name="Text Box 103"/>
              <p:cNvSpPr txBox="1">
                <a:spLocks noChangeArrowheads="1"/>
              </p:cNvSpPr>
              <p:nvPr/>
            </p:nvSpPr>
            <p:spPr bwMode="auto">
              <a:xfrm>
                <a:off x="4559047" y="4973559"/>
                <a:ext cx="466792" cy="21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Years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81" name="Text Box 106"/>
              <p:cNvSpPr txBox="1">
                <a:spLocks noChangeArrowheads="1"/>
              </p:cNvSpPr>
              <p:nvPr/>
            </p:nvSpPr>
            <p:spPr bwMode="auto">
              <a:xfrm>
                <a:off x="1016184" y="3143291"/>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40</a:t>
                </a:r>
              </a:p>
            </p:txBody>
          </p:sp>
          <p:sp>
            <p:nvSpPr>
              <p:cNvPr id="83" name="Text Box 108"/>
              <p:cNvSpPr txBox="1">
                <a:spLocks noChangeArrowheads="1"/>
              </p:cNvSpPr>
              <p:nvPr/>
            </p:nvSpPr>
            <p:spPr bwMode="auto">
              <a:xfrm>
                <a:off x="1016184" y="2462027"/>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60</a:t>
                </a:r>
              </a:p>
            </p:txBody>
          </p:sp>
          <p:sp>
            <p:nvSpPr>
              <p:cNvPr id="85" name="Text Box 110"/>
              <p:cNvSpPr txBox="1">
                <a:spLocks noChangeArrowheads="1"/>
              </p:cNvSpPr>
              <p:nvPr/>
            </p:nvSpPr>
            <p:spPr bwMode="auto">
              <a:xfrm>
                <a:off x="1016184" y="1736768"/>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80</a:t>
                </a:r>
              </a:p>
            </p:txBody>
          </p:sp>
          <p:sp>
            <p:nvSpPr>
              <p:cNvPr id="87" name="Text Box 112"/>
              <p:cNvSpPr txBox="1">
                <a:spLocks noChangeArrowheads="1"/>
              </p:cNvSpPr>
              <p:nvPr/>
            </p:nvSpPr>
            <p:spPr bwMode="auto">
              <a:xfrm>
                <a:off x="958475" y="1089984"/>
                <a:ext cx="35779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100</a:t>
                </a:r>
              </a:p>
            </p:txBody>
          </p:sp>
          <p:sp>
            <p:nvSpPr>
              <p:cNvPr id="88" name="Text Box 113"/>
              <p:cNvSpPr txBox="1">
                <a:spLocks noChangeArrowheads="1"/>
              </p:cNvSpPr>
              <p:nvPr/>
            </p:nvSpPr>
            <p:spPr bwMode="auto">
              <a:xfrm>
                <a:off x="1016184" y="3821831"/>
                <a:ext cx="3000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a:solidFill>
                      <a:srgbClr val="4D4D4D"/>
                    </a:solidFill>
                    <a:latin typeface="Arial" panose="020B0604020202020204" pitchFamily="34" charset="0"/>
                    <a:cs typeface="Arial" panose="020B0604020202020204" pitchFamily="34" charset="0"/>
                  </a:rPr>
                  <a:t>20</a:t>
                </a:r>
              </a:p>
            </p:txBody>
          </p:sp>
          <p:sp>
            <p:nvSpPr>
              <p:cNvPr id="90" name="Text Box 115"/>
              <p:cNvSpPr txBox="1">
                <a:spLocks noChangeArrowheads="1"/>
              </p:cNvSpPr>
              <p:nvPr/>
            </p:nvSpPr>
            <p:spPr bwMode="auto">
              <a:xfrm>
                <a:off x="1073891" y="45500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a:solidFill>
                      <a:srgbClr val="4D4D4D"/>
                    </a:solidFill>
                    <a:latin typeface="Arial" panose="020B0604020202020204" pitchFamily="34" charset="0"/>
                    <a:cs typeface="Arial" panose="020B0604020202020204" pitchFamily="34" charset="0"/>
                  </a:rPr>
                  <a:t>0</a:t>
                </a:r>
              </a:p>
            </p:txBody>
          </p:sp>
          <p:sp>
            <p:nvSpPr>
              <p:cNvPr id="91"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03" name="Line 163"/>
              <p:cNvSpPr>
                <a:spLocks noChangeShapeType="1"/>
              </p:cNvSpPr>
              <p:nvPr/>
            </p:nvSpPr>
            <p:spPr bwMode="auto">
              <a:xfrm flipV="1">
                <a:off x="14316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4" name="Line 164"/>
              <p:cNvSpPr>
                <a:spLocks noChangeShapeType="1"/>
              </p:cNvSpPr>
              <p:nvPr/>
            </p:nvSpPr>
            <p:spPr bwMode="auto">
              <a:xfrm flipV="1">
                <a:off x="23998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5" name="Line 165"/>
              <p:cNvSpPr>
                <a:spLocks noChangeShapeType="1"/>
              </p:cNvSpPr>
              <p:nvPr/>
            </p:nvSpPr>
            <p:spPr bwMode="auto">
              <a:xfrm>
                <a:off x="334946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6" name="Line 166"/>
              <p:cNvSpPr>
                <a:spLocks noChangeShapeType="1"/>
              </p:cNvSpPr>
              <p:nvPr/>
            </p:nvSpPr>
            <p:spPr bwMode="auto">
              <a:xfrm>
                <a:off x="4299097"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7" name="Line 167"/>
              <p:cNvSpPr>
                <a:spLocks noChangeShapeType="1"/>
              </p:cNvSpPr>
              <p:nvPr/>
            </p:nvSpPr>
            <p:spPr bwMode="auto">
              <a:xfrm>
                <a:off x="523290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8" name="Line 168"/>
              <p:cNvSpPr>
                <a:spLocks noChangeShapeType="1"/>
              </p:cNvSpPr>
              <p:nvPr/>
            </p:nvSpPr>
            <p:spPr bwMode="auto">
              <a:xfrm>
                <a:off x="6198365"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09" name="Line 169"/>
              <p:cNvSpPr>
                <a:spLocks noChangeShapeType="1"/>
              </p:cNvSpPr>
              <p:nvPr/>
            </p:nvSpPr>
            <p:spPr bwMode="auto">
              <a:xfrm>
                <a:off x="7179653"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10" name="Line 170"/>
              <p:cNvSpPr>
                <a:spLocks noChangeShapeType="1"/>
              </p:cNvSpPr>
              <p:nvPr/>
            </p:nvSpPr>
            <p:spPr bwMode="auto">
              <a:xfrm>
                <a:off x="8119060"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11" name="Text Box 88"/>
              <p:cNvSpPr txBox="1">
                <a:spLocks noChangeArrowheads="1"/>
              </p:cNvSpPr>
              <p:nvPr/>
            </p:nvSpPr>
            <p:spPr bwMode="auto">
              <a:xfrm>
                <a:off x="1317375"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112" name="Text Box 88"/>
              <p:cNvSpPr txBox="1">
                <a:spLocks noChangeArrowheads="1"/>
              </p:cNvSpPr>
              <p:nvPr/>
            </p:nvSpPr>
            <p:spPr bwMode="auto">
              <a:xfrm>
                <a:off x="2284549"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3" name="Text Box 88"/>
              <p:cNvSpPr txBox="1">
                <a:spLocks noChangeArrowheads="1"/>
              </p:cNvSpPr>
              <p:nvPr/>
            </p:nvSpPr>
            <p:spPr bwMode="auto">
              <a:xfrm>
                <a:off x="3229695"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4" name="Text Box 88"/>
              <p:cNvSpPr txBox="1">
                <a:spLocks noChangeArrowheads="1"/>
              </p:cNvSpPr>
              <p:nvPr/>
            </p:nvSpPr>
            <p:spPr bwMode="auto">
              <a:xfrm>
                <a:off x="4179950"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5" name="Text Box 88"/>
              <p:cNvSpPr txBox="1">
                <a:spLocks noChangeArrowheads="1"/>
              </p:cNvSpPr>
              <p:nvPr/>
            </p:nvSpPr>
            <p:spPr bwMode="auto">
              <a:xfrm>
                <a:off x="5110777"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4</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6" name="Text Box 88"/>
              <p:cNvSpPr txBox="1">
                <a:spLocks noChangeArrowheads="1"/>
              </p:cNvSpPr>
              <p:nvPr/>
            </p:nvSpPr>
            <p:spPr bwMode="auto">
              <a:xfrm>
                <a:off x="6079983"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7" name="Text Box 88"/>
              <p:cNvSpPr txBox="1">
                <a:spLocks noChangeArrowheads="1"/>
              </p:cNvSpPr>
              <p:nvPr/>
            </p:nvSpPr>
            <p:spPr bwMode="auto">
              <a:xfrm>
                <a:off x="7066234"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18" name="Text Box 88"/>
              <p:cNvSpPr txBox="1">
                <a:spLocks noChangeArrowheads="1"/>
              </p:cNvSpPr>
              <p:nvPr/>
            </p:nvSpPr>
            <p:spPr bwMode="auto">
              <a:xfrm>
                <a:off x="7997872" y="4709456"/>
                <a:ext cx="242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7</a:t>
                </a:r>
                <a:endParaRPr lang="en-GB" altLang="en-US" sz="800" b="1" dirty="0">
                  <a:solidFill>
                    <a:srgbClr val="4D4D4D"/>
                  </a:solidFill>
                  <a:latin typeface="Arial" panose="020B0604020202020204" pitchFamily="34" charset="0"/>
                  <a:cs typeface="Arial" panose="020B0604020202020204" pitchFamily="34" charset="0"/>
                </a:endParaRPr>
              </a:p>
            </p:txBody>
          </p:sp>
        </p:grpSp>
        <p:sp>
          <p:nvSpPr>
            <p:cNvPr id="78" name="TextBox 77"/>
            <p:cNvSpPr txBox="1"/>
            <p:nvPr/>
          </p:nvSpPr>
          <p:spPr>
            <a:xfrm rot="16200000">
              <a:off x="574158" y="4913100"/>
              <a:ext cx="738813" cy="307016"/>
            </a:xfrm>
            <a:prstGeom prst="rect">
              <a:avLst/>
            </a:prstGeom>
            <a:noFill/>
          </p:spPr>
          <p:txBody>
            <a:bodyPr wrap="none" rtlCol="0">
              <a:spAutoFit/>
            </a:bodyPr>
            <a:lstStyle/>
            <a:p>
              <a:pPr algn="ctr"/>
              <a:r>
                <a:rPr lang="en-GB" sz="800" b="1" dirty="0" smtClean="0">
                  <a:solidFill>
                    <a:srgbClr val="4D4D4D"/>
                  </a:solidFill>
                </a:rPr>
                <a:t>DFS (%)</a:t>
              </a:r>
              <a:endParaRPr lang="en-GB" sz="800" b="1" dirty="0">
                <a:solidFill>
                  <a:srgbClr val="4D4D4D"/>
                </a:solidFill>
              </a:endParaRPr>
            </a:p>
          </p:txBody>
        </p:sp>
      </p:grpSp>
      <p:sp>
        <p:nvSpPr>
          <p:cNvPr id="119" name="Freeform 11"/>
          <p:cNvSpPr>
            <a:spLocks/>
          </p:cNvSpPr>
          <p:nvPr/>
        </p:nvSpPr>
        <p:spPr bwMode="auto">
          <a:xfrm>
            <a:off x="5123464" y="4536731"/>
            <a:ext cx="1546096" cy="498675"/>
          </a:xfrm>
          <a:custGeom>
            <a:avLst/>
            <a:gdLst>
              <a:gd name="T0" fmla="*/ 168 w 168"/>
              <a:gd name="T1" fmla="*/ 50 h 50"/>
              <a:gd name="T2" fmla="*/ 134 w 168"/>
              <a:gd name="T3" fmla="*/ 50 h 50"/>
              <a:gd name="T4" fmla="*/ 134 w 168"/>
              <a:gd name="T5" fmla="*/ 46 h 50"/>
              <a:gd name="T6" fmla="*/ 132 w 168"/>
              <a:gd name="T7" fmla="*/ 46 h 50"/>
              <a:gd name="T8" fmla="*/ 132 w 168"/>
              <a:gd name="T9" fmla="*/ 44 h 50"/>
              <a:gd name="T10" fmla="*/ 126 w 168"/>
              <a:gd name="T11" fmla="*/ 44 h 50"/>
              <a:gd name="T12" fmla="*/ 126 w 168"/>
              <a:gd name="T13" fmla="*/ 42 h 50"/>
              <a:gd name="T14" fmla="*/ 108 w 168"/>
              <a:gd name="T15" fmla="*/ 42 h 50"/>
              <a:gd name="T16" fmla="*/ 108 w 168"/>
              <a:gd name="T17" fmla="*/ 40 h 50"/>
              <a:gd name="T18" fmla="*/ 105 w 168"/>
              <a:gd name="T19" fmla="*/ 40 h 50"/>
              <a:gd name="T20" fmla="*/ 105 w 168"/>
              <a:gd name="T21" fmla="*/ 39 h 50"/>
              <a:gd name="T22" fmla="*/ 92 w 168"/>
              <a:gd name="T23" fmla="*/ 39 h 50"/>
              <a:gd name="T24" fmla="*/ 92 w 168"/>
              <a:gd name="T25" fmla="*/ 38 h 50"/>
              <a:gd name="T26" fmla="*/ 89 w 168"/>
              <a:gd name="T27" fmla="*/ 38 h 50"/>
              <a:gd name="T28" fmla="*/ 89 w 168"/>
              <a:gd name="T29" fmla="*/ 37 h 50"/>
              <a:gd name="T30" fmla="*/ 83 w 168"/>
              <a:gd name="T31" fmla="*/ 37 h 50"/>
              <a:gd name="T32" fmla="*/ 83 w 168"/>
              <a:gd name="T33" fmla="*/ 34 h 50"/>
              <a:gd name="T34" fmla="*/ 81 w 168"/>
              <a:gd name="T35" fmla="*/ 34 h 50"/>
              <a:gd name="T36" fmla="*/ 81 w 168"/>
              <a:gd name="T37" fmla="*/ 33 h 50"/>
              <a:gd name="T38" fmla="*/ 79 w 168"/>
              <a:gd name="T39" fmla="*/ 33 h 50"/>
              <a:gd name="T40" fmla="*/ 79 w 168"/>
              <a:gd name="T41" fmla="*/ 32 h 50"/>
              <a:gd name="T42" fmla="*/ 55 w 168"/>
              <a:gd name="T43" fmla="*/ 32 h 50"/>
              <a:gd name="T44" fmla="*/ 55 w 168"/>
              <a:gd name="T45" fmla="*/ 30 h 50"/>
              <a:gd name="T46" fmla="*/ 51 w 168"/>
              <a:gd name="T47" fmla="*/ 30 h 50"/>
              <a:gd name="T48" fmla="*/ 51 w 168"/>
              <a:gd name="T49" fmla="*/ 29 h 50"/>
              <a:gd name="T50" fmla="*/ 48 w 168"/>
              <a:gd name="T51" fmla="*/ 29 h 50"/>
              <a:gd name="T52" fmla="*/ 48 w 168"/>
              <a:gd name="T53" fmla="*/ 28 h 50"/>
              <a:gd name="T54" fmla="*/ 42 w 168"/>
              <a:gd name="T55" fmla="*/ 28 h 50"/>
              <a:gd name="T56" fmla="*/ 42 w 168"/>
              <a:gd name="T57" fmla="*/ 25 h 50"/>
              <a:gd name="T58" fmla="*/ 38 w 168"/>
              <a:gd name="T59" fmla="*/ 25 h 50"/>
              <a:gd name="T60" fmla="*/ 38 w 168"/>
              <a:gd name="T61" fmla="*/ 23 h 50"/>
              <a:gd name="T62" fmla="*/ 33 w 168"/>
              <a:gd name="T63" fmla="*/ 23 h 50"/>
              <a:gd name="T64" fmla="*/ 33 w 168"/>
              <a:gd name="T65" fmla="*/ 21 h 50"/>
              <a:gd name="T66" fmla="*/ 29 w 168"/>
              <a:gd name="T67" fmla="*/ 21 h 50"/>
              <a:gd name="T68" fmla="*/ 29 w 168"/>
              <a:gd name="T69" fmla="*/ 19 h 50"/>
              <a:gd name="T70" fmla="*/ 27 w 168"/>
              <a:gd name="T71" fmla="*/ 19 h 50"/>
              <a:gd name="T72" fmla="*/ 27 w 168"/>
              <a:gd name="T73" fmla="*/ 18 h 50"/>
              <a:gd name="T74" fmla="*/ 25 w 168"/>
              <a:gd name="T75" fmla="*/ 18 h 50"/>
              <a:gd name="T76" fmla="*/ 25 w 168"/>
              <a:gd name="T77" fmla="*/ 17 h 50"/>
              <a:gd name="T78" fmla="*/ 23 w 168"/>
              <a:gd name="T79" fmla="*/ 17 h 50"/>
              <a:gd name="T80" fmla="*/ 23 w 168"/>
              <a:gd name="T81" fmla="*/ 15 h 50"/>
              <a:gd name="T82" fmla="*/ 21 w 168"/>
              <a:gd name="T83" fmla="*/ 15 h 50"/>
              <a:gd name="T84" fmla="*/ 21 w 168"/>
              <a:gd name="T85" fmla="*/ 13 h 50"/>
              <a:gd name="T86" fmla="*/ 18 w 168"/>
              <a:gd name="T87" fmla="*/ 13 h 50"/>
              <a:gd name="T88" fmla="*/ 18 w 168"/>
              <a:gd name="T89" fmla="*/ 11 h 50"/>
              <a:gd name="T90" fmla="*/ 17 w 168"/>
              <a:gd name="T91" fmla="*/ 11 h 50"/>
              <a:gd name="T92" fmla="*/ 17 w 168"/>
              <a:gd name="T93" fmla="*/ 9 h 50"/>
              <a:gd name="T94" fmla="*/ 15 w 168"/>
              <a:gd name="T95" fmla="*/ 9 h 50"/>
              <a:gd name="T96" fmla="*/ 15 w 168"/>
              <a:gd name="T97" fmla="*/ 8 h 50"/>
              <a:gd name="T98" fmla="*/ 9 w 168"/>
              <a:gd name="T99" fmla="*/ 8 h 50"/>
              <a:gd name="T100" fmla="*/ 9 w 168"/>
              <a:gd name="T101" fmla="*/ 4 h 50"/>
              <a:gd name="T102" fmla="*/ 9 w 168"/>
              <a:gd name="T103" fmla="*/ 0 h 50"/>
              <a:gd name="T104" fmla="*/ 0 w 168"/>
              <a:gd name="T10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50">
                <a:moveTo>
                  <a:pt x="168" y="50"/>
                </a:moveTo>
                <a:lnTo>
                  <a:pt x="134" y="50"/>
                </a:lnTo>
                <a:lnTo>
                  <a:pt x="134" y="46"/>
                </a:lnTo>
                <a:lnTo>
                  <a:pt x="132" y="46"/>
                </a:lnTo>
                <a:lnTo>
                  <a:pt x="132" y="44"/>
                </a:lnTo>
                <a:lnTo>
                  <a:pt x="126" y="44"/>
                </a:lnTo>
                <a:lnTo>
                  <a:pt x="126" y="42"/>
                </a:lnTo>
                <a:lnTo>
                  <a:pt x="108" y="42"/>
                </a:lnTo>
                <a:lnTo>
                  <a:pt x="108" y="40"/>
                </a:lnTo>
                <a:lnTo>
                  <a:pt x="105" y="40"/>
                </a:lnTo>
                <a:lnTo>
                  <a:pt x="105" y="39"/>
                </a:lnTo>
                <a:lnTo>
                  <a:pt x="92" y="39"/>
                </a:lnTo>
                <a:lnTo>
                  <a:pt x="92" y="38"/>
                </a:lnTo>
                <a:lnTo>
                  <a:pt x="89" y="38"/>
                </a:lnTo>
                <a:lnTo>
                  <a:pt x="89" y="37"/>
                </a:lnTo>
                <a:lnTo>
                  <a:pt x="83" y="37"/>
                </a:lnTo>
                <a:lnTo>
                  <a:pt x="83" y="34"/>
                </a:lnTo>
                <a:lnTo>
                  <a:pt x="81" y="34"/>
                </a:lnTo>
                <a:lnTo>
                  <a:pt x="81" y="33"/>
                </a:lnTo>
                <a:lnTo>
                  <a:pt x="79" y="33"/>
                </a:lnTo>
                <a:lnTo>
                  <a:pt x="79" y="32"/>
                </a:lnTo>
                <a:lnTo>
                  <a:pt x="55" y="32"/>
                </a:lnTo>
                <a:lnTo>
                  <a:pt x="55" y="30"/>
                </a:lnTo>
                <a:lnTo>
                  <a:pt x="51" y="30"/>
                </a:lnTo>
                <a:lnTo>
                  <a:pt x="51" y="29"/>
                </a:lnTo>
                <a:lnTo>
                  <a:pt x="48" y="29"/>
                </a:lnTo>
                <a:lnTo>
                  <a:pt x="48" y="28"/>
                </a:lnTo>
                <a:lnTo>
                  <a:pt x="42" y="28"/>
                </a:lnTo>
                <a:lnTo>
                  <a:pt x="42" y="25"/>
                </a:lnTo>
                <a:lnTo>
                  <a:pt x="38" y="25"/>
                </a:lnTo>
                <a:lnTo>
                  <a:pt x="38" y="23"/>
                </a:lnTo>
                <a:lnTo>
                  <a:pt x="33" y="23"/>
                </a:lnTo>
                <a:lnTo>
                  <a:pt x="33" y="21"/>
                </a:lnTo>
                <a:lnTo>
                  <a:pt x="29" y="21"/>
                </a:lnTo>
                <a:lnTo>
                  <a:pt x="29" y="19"/>
                </a:lnTo>
                <a:lnTo>
                  <a:pt x="27" y="19"/>
                </a:lnTo>
                <a:lnTo>
                  <a:pt x="27" y="18"/>
                </a:lnTo>
                <a:lnTo>
                  <a:pt x="25" y="18"/>
                </a:lnTo>
                <a:lnTo>
                  <a:pt x="25" y="17"/>
                </a:lnTo>
                <a:lnTo>
                  <a:pt x="23" y="17"/>
                </a:lnTo>
                <a:lnTo>
                  <a:pt x="23" y="15"/>
                </a:lnTo>
                <a:lnTo>
                  <a:pt x="21" y="15"/>
                </a:lnTo>
                <a:lnTo>
                  <a:pt x="21" y="13"/>
                </a:lnTo>
                <a:lnTo>
                  <a:pt x="18" y="13"/>
                </a:lnTo>
                <a:lnTo>
                  <a:pt x="18" y="11"/>
                </a:lnTo>
                <a:lnTo>
                  <a:pt x="17" y="11"/>
                </a:lnTo>
                <a:lnTo>
                  <a:pt x="17" y="9"/>
                </a:lnTo>
                <a:lnTo>
                  <a:pt x="15" y="9"/>
                </a:lnTo>
                <a:lnTo>
                  <a:pt x="15" y="8"/>
                </a:lnTo>
                <a:lnTo>
                  <a:pt x="9" y="8"/>
                </a:lnTo>
                <a:lnTo>
                  <a:pt x="9" y="4"/>
                </a:lnTo>
                <a:lnTo>
                  <a:pt x="9"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Freeform 12"/>
          <p:cNvSpPr>
            <a:spLocks/>
          </p:cNvSpPr>
          <p:nvPr/>
        </p:nvSpPr>
        <p:spPr bwMode="auto">
          <a:xfrm>
            <a:off x="5123466" y="4485685"/>
            <a:ext cx="1555300" cy="468755"/>
          </a:xfrm>
          <a:custGeom>
            <a:avLst/>
            <a:gdLst>
              <a:gd name="T0" fmla="*/ 169 w 169"/>
              <a:gd name="T1" fmla="*/ 47 h 47"/>
              <a:gd name="T2" fmla="*/ 126 w 169"/>
              <a:gd name="T3" fmla="*/ 47 h 47"/>
              <a:gd name="T4" fmla="*/ 126 w 169"/>
              <a:gd name="T5" fmla="*/ 44 h 47"/>
              <a:gd name="T6" fmla="*/ 125 w 169"/>
              <a:gd name="T7" fmla="*/ 44 h 47"/>
              <a:gd name="T8" fmla="*/ 125 w 169"/>
              <a:gd name="T9" fmla="*/ 41 h 47"/>
              <a:gd name="T10" fmla="*/ 117 w 169"/>
              <a:gd name="T11" fmla="*/ 41 h 47"/>
              <a:gd name="T12" fmla="*/ 117 w 169"/>
              <a:gd name="T13" fmla="*/ 40 h 47"/>
              <a:gd name="T14" fmla="*/ 98 w 169"/>
              <a:gd name="T15" fmla="*/ 40 h 47"/>
              <a:gd name="T16" fmla="*/ 98 w 169"/>
              <a:gd name="T17" fmla="*/ 39 h 47"/>
              <a:gd name="T18" fmla="*/ 95 w 169"/>
              <a:gd name="T19" fmla="*/ 39 h 47"/>
              <a:gd name="T20" fmla="*/ 95 w 169"/>
              <a:gd name="T21" fmla="*/ 38 h 47"/>
              <a:gd name="T22" fmla="*/ 87 w 169"/>
              <a:gd name="T23" fmla="*/ 38 h 47"/>
              <a:gd name="T24" fmla="*/ 87 w 169"/>
              <a:gd name="T25" fmla="*/ 36 h 47"/>
              <a:gd name="T26" fmla="*/ 60 w 169"/>
              <a:gd name="T27" fmla="*/ 36 h 47"/>
              <a:gd name="T28" fmla="*/ 60 w 169"/>
              <a:gd name="T29" fmla="*/ 34 h 47"/>
              <a:gd name="T30" fmla="*/ 56 w 169"/>
              <a:gd name="T31" fmla="*/ 34 h 47"/>
              <a:gd name="T32" fmla="*/ 56 w 169"/>
              <a:gd name="T33" fmla="*/ 33 h 47"/>
              <a:gd name="T34" fmla="*/ 52 w 169"/>
              <a:gd name="T35" fmla="*/ 33 h 47"/>
              <a:gd name="T36" fmla="*/ 52 w 169"/>
              <a:gd name="T37" fmla="*/ 32 h 47"/>
              <a:gd name="T38" fmla="*/ 50 w 169"/>
              <a:gd name="T39" fmla="*/ 32 h 47"/>
              <a:gd name="T40" fmla="*/ 50 w 169"/>
              <a:gd name="T41" fmla="*/ 31 h 47"/>
              <a:gd name="T42" fmla="*/ 43 w 169"/>
              <a:gd name="T43" fmla="*/ 31 h 47"/>
              <a:gd name="T44" fmla="*/ 43 w 169"/>
              <a:gd name="T45" fmla="*/ 30 h 47"/>
              <a:gd name="T46" fmla="*/ 42 w 169"/>
              <a:gd name="T47" fmla="*/ 30 h 47"/>
              <a:gd name="T48" fmla="*/ 42 w 169"/>
              <a:gd name="T49" fmla="*/ 29 h 47"/>
              <a:gd name="T50" fmla="*/ 38 w 169"/>
              <a:gd name="T51" fmla="*/ 29 h 47"/>
              <a:gd name="T52" fmla="*/ 38 w 169"/>
              <a:gd name="T53" fmla="*/ 25 h 47"/>
              <a:gd name="T54" fmla="*/ 34 w 169"/>
              <a:gd name="T55" fmla="*/ 25 h 47"/>
              <a:gd name="T56" fmla="*/ 34 w 169"/>
              <a:gd name="T57" fmla="*/ 23 h 47"/>
              <a:gd name="T58" fmla="*/ 32 w 169"/>
              <a:gd name="T59" fmla="*/ 23 h 47"/>
              <a:gd name="T60" fmla="*/ 32 w 169"/>
              <a:gd name="T61" fmla="*/ 21 h 47"/>
              <a:gd name="T62" fmla="*/ 29 w 169"/>
              <a:gd name="T63" fmla="*/ 21 h 47"/>
              <a:gd name="T64" fmla="*/ 29 w 169"/>
              <a:gd name="T65" fmla="*/ 20 h 47"/>
              <a:gd name="T66" fmla="*/ 26 w 169"/>
              <a:gd name="T67" fmla="*/ 20 h 47"/>
              <a:gd name="T68" fmla="*/ 26 w 169"/>
              <a:gd name="T69" fmla="*/ 17 h 47"/>
              <a:gd name="T70" fmla="*/ 24 w 169"/>
              <a:gd name="T71" fmla="*/ 17 h 47"/>
              <a:gd name="T72" fmla="*/ 24 w 169"/>
              <a:gd name="T73" fmla="*/ 16 h 47"/>
              <a:gd name="T74" fmla="*/ 21 w 169"/>
              <a:gd name="T75" fmla="*/ 16 h 47"/>
              <a:gd name="T76" fmla="*/ 21 w 169"/>
              <a:gd name="T77" fmla="*/ 15 h 47"/>
              <a:gd name="T78" fmla="*/ 20 w 169"/>
              <a:gd name="T79" fmla="*/ 15 h 47"/>
              <a:gd name="T80" fmla="*/ 20 w 169"/>
              <a:gd name="T81" fmla="*/ 14 h 47"/>
              <a:gd name="T82" fmla="*/ 19 w 169"/>
              <a:gd name="T83" fmla="*/ 14 h 47"/>
              <a:gd name="T84" fmla="*/ 19 w 169"/>
              <a:gd name="T85" fmla="*/ 12 h 47"/>
              <a:gd name="T86" fmla="*/ 14 w 169"/>
              <a:gd name="T87" fmla="*/ 12 h 47"/>
              <a:gd name="T88" fmla="*/ 14 w 169"/>
              <a:gd name="T89" fmla="*/ 11 h 47"/>
              <a:gd name="T90" fmla="*/ 10 w 169"/>
              <a:gd name="T91" fmla="*/ 11 h 47"/>
              <a:gd name="T92" fmla="*/ 10 w 169"/>
              <a:gd name="T93" fmla="*/ 8 h 47"/>
              <a:gd name="T94" fmla="*/ 8 w 169"/>
              <a:gd name="T95" fmla="*/ 8 h 47"/>
              <a:gd name="T96" fmla="*/ 8 w 169"/>
              <a:gd name="T97" fmla="*/ 5 h 47"/>
              <a:gd name="T98" fmla="*/ 3 w 169"/>
              <a:gd name="T99" fmla="*/ 5 h 47"/>
              <a:gd name="T100" fmla="*/ 3 w 169"/>
              <a:gd name="T101" fmla="*/ 3 h 47"/>
              <a:gd name="T102" fmla="*/ 2 w 169"/>
              <a:gd name="T103" fmla="*/ 3 h 47"/>
              <a:gd name="T104" fmla="*/ 2 w 169"/>
              <a:gd name="T105" fmla="*/ 2 h 47"/>
              <a:gd name="T106" fmla="*/ 0 w 169"/>
              <a:gd name="T107" fmla="*/ 2 h 47"/>
              <a:gd name="T108" fmla="*/ 0 w 169"/>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7">
                <a:moveTo>
                  <a:pt x="169" y="47"/>
                </a:moveTo>
                <a:lnTo>
                  <a:pt x="126" y="47"/>
                </a:lnTo>
                <a:lnTo>
                  <a:pt x="126" y="44"/>
                </a:lnTo>
                <a:lnTo>
                  <a:pt x="125" y="44"/>
                </a:lnTo>
                <a:lnTo>
                  <a:pt x="125" y="41"/>
                </a:lnTo>
                <a:lnTo>
                  <a:pt x="117" y="41"/>
                </a:lnTo>
                <a:lnTo>
                  <a:pt x="117" y="40"/>
                </a:lnTo>
                <a:lnTo>
                  <a:pt x="98" y="40"/>
                </a:lnTo>
                <a:lnTo>
                  <a:pt x="98" y="39"/>
                </a:lnTo>
                <a:lnTo>
                  <a:pt x="95" y="39"/>
                </a:lnTo>
                <a:lnTo>
                  <a:pt x="95" y="38"/>
                </a:lnTo>
                <a:lnTo>
                  <a:pt x="87" y="38"/>
                </a:lnTo>
                <a:lnTo>
                  <a:pt x="87" y="36"/>
                </a:lnTo>
                <a:lnTo>
                  <a:pt x="60" y="36"/>
                </a:lnTo>
                <a:lnTo>
                  <a:pt x="60" y="34"/>
                </a:lnTo>
                <a:lnTo>
                  <a:pt x="56" y="34"/>
                </a:lnTo>
                <a:lnTo>
                  <a:pt x="56" y="33"/>
                </a:lnTo>
                <a:lnTo>
                  <a:pt x="52" y="33"/>
                </a:lnTo>
                <a:lnTo>
                  <a:pt x="52" y="32"/>
                </a:lnTo>
                <a:lnTo>
                  <a:pt x="50" y="32"/>
                </a:lnTo>
                <a:lnTo>
                  <a:pt x="50" y="31"/>
                </a:lnTo>
                <a:lnTo>
                  <a:pt x="43" y="31"/>
                </a:lnTo>
                <a:lnTo>
                  <a:pt x="43" y="30"/>
                </a:lnTo>
                <a:lnTo>
                  <a:pt x="42" y="30"/>
                </a:lnTo>
                <a:lnTo>
                  <a:pt x="42" y="29"/>
                </a:lnTo>
                <a:lnTo>
                  <a:pt x="38" y="29"/>
                </a:lnTo>
                <a:lnTo>
                  <a:pt x="38" y="25"/>
                </a:lnTo>
                <a:lnTo>
                  <a:pt x="34" y="25"/>
                </a:lnTo>
                <a:lnTo>
                  <a:pt x="34" y="23"/>
                </a:lnTo>
                <a:lnTo>
                  <a:pt x="32" y="23"/>
                </a:lnTo>
                <a:lnTo>
                  <a:pt x="32" y="21"/>
                </a:lnTo>
                <a:lnTo>
                  <a:pt x="29" y="21"/>
                </a:lnTo>
                <a:lnTo>
                  <a:pt x="29" y="20"/>
                </a:lnTo>
                <a:lnTo>
                  <a:pt x="26" y="20"/>
                </a:lnTo>
                <a:lnTo>
                  <a:pt x="26" y="17"/>
                </a:lnTo>
                <a:lnTo>
                  <a:pt x="24" y="17"/>
                </a:lnTo>
                <a:lnTo>
                  <a:pt x="24" y="16"/>
                </a:lnTo>
                <a:lnTo>
                  <a:pt x="21" y="16"/>
                </a:lnTo>
                <a:lnTo>
                  <a:pt x="21" y="15"/>
                </a:lnTo>
                <a:lnTo>
                  <a:pt x="20" y="15"/>
                </a:lnTo>
                <a:lnTo>
                  <a:pt x="20" y="14"/>
                </a:lnTo>
                <a:lnTo>
                  <a:pt x="19" y="14"/>
                </a:lnTo>
                <a:lnTo>
                  <a:pt x="19" y="12"/>
                </a:lnTo>
                <a:lnTo>
                  <a:pt x="14" y="12"/>
                </a:lnTo>
                <a:lnTo>
                  <a:pt x="14" y="11"/>
                </a:lnTo>
                <a:lnTo>
                  <a:pt x="10" y="11"/>
                </a:lnTo>
                <a:lnTo>
                  <a:pt x="10" y="8"/>
                </a:lnTo>
                <a:lnTo>
                  <a:pt x="8" y="8"/>
                </a:lnTo>
                <a:lnTo>
                  <a:pt x="8" y="5"/>
                </a:lnTo>
                <a:lnTo>
                  <a:pt x="3" y="5"/>
                </a:lnTo>
                <a:lnTo>
                  <a:pt x="3" y="3"/>
                </a:lnTo>
                <a:lnTo>
                  <a:pt x="2" y="3"/>
                </a:lnTo>
                <a:lnTo>
                  <a:pt x="2" y="2"/>
                </a:lnTo>
                <a:lnTo>
                  <a:pt x="0" y="2"/>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Freeform 13"/>
          <p:cNvSpPr>
            <a:spLocks/>
          </p:cNvSpPr>
          <p:nvPr/>
        </p:nvSpPr>
        <p:spPr bwMode="auto">
          <a:xfrm>
            <a:off x="5136581" y="4447400"/>
            <a:ext cx="1454068" cy="388967"/>
          </a:xfrm>
          <a:custGeom>
            <a:avLst/>
            <a:gdLst>
              <a:gd name="T0" fmla="*/ 158 w 158"/>
              <a:gd name="T1" fmla="*/ 39 h 39"/>
              <a:gd name="T2" fmla="*/ 144 w 158"/>
              <a:gd name="T3" fmla="*/ 39 h 39"/>
              <a:gd name="T4" fmla="*/ 144 w 158"/>
              <a:gd name="T5" fmla="*/ 28 h 39"/>
              <a:gd name="T6" fmla="*/ 105 w 158"/>
              <a:gd name="T7" fmla="*/ 28 h 39"/>
              <a:gd name="T8" fmla="*/ 105 w 158"/>
              <a:gd name="T9" fmla="*/ 27 h 39"/>
              <a:gd name="T10" fmla="*/ 90 w 158"/>
              <a:gd name="T11" fmla="*/ 27 h 39"/>
              <a:gd name="T12" fmla="*/ 90 w 158"/>
              <a:gd name="T13" fmla="*/ 25 h 39"/>
              <a:gd name="T14" fmla="*/ 84 w 158"/>
              <a:gd name="T15" fmla="*/ 25 h 39"/>
              <a:gd name="T16" fmla="*/ 84 w 158"/>
              <a:gd name="T17" fmla="*/ 24 h 39"/>
              <a:gd name="T18" fmla="*/ 80 w 158"/>
              <a:gd name="T19" fmla="*/ 24 h 39"/>
              <a:gd name="T20" fmla="*/ 80 w 158"/>
              <a:gd name="T21" fmla="*/ 22 h 39"/>
              <a:gd name="T22" fmla="*/ 78 w 158"/>
              <a:gd name="T23" fmla="*/ 22 h 39"/>
              <a:gd name="T24" fmla="*/ 78 w 158"/>
              <a:gd name="T25" fmla="*/ 20 h 39"/>
              <a:gd name="T26" fmla="*/ 72 w 158"/>
              <a:gd name="T27" fmla="*/ 20 h 39"/>
              <a:gd name="T28" fmla="*/ 72 w 158"/>
              <a:gd name="T29" fmla="*/ 19 h 39"/>
              <a:gd name="T30" fmla="*/ 51 w 158"/>
              <a:gd name="T31" fmla="*/ 19 h 39"/>
              <a:gd name="T32" fmla="*/ 51 w 158"/>
              <a:gd name="T33" fmla="*/ 17 h 39"/>
              <a:gd name="T34" fmla="*/ 44 w 158"/>
              <a:gd name="T35" fmla="*/ 17 h 39"/>
              <a:gd name="T36" fmla="*/ 44 w 158"/>
              <a:gd name="T37" fmla="*/ 15 h 39"/>
              <a:gd name="T38" fmla="*/ 40 w 158"/>
              <a:gd name="T39" fmla="*/ 15 h 39"/>
              <a:gd name="T40" fmla="*/ 40 w 158"/>
              <a:gd name="T41" fmla="*/ 12 h 39"/>
              <a:gd name="T42" fmla="*/ 36 w 158"/>
              <a:gd name="T43" fmla="*/ 12 h 39"/>
              <a:gd name="T44" fmla="*/ 36 w 158"/>
              <a:gd name="T45" fmla="*/ 9 h 39"/>
              <a:gd name="T46" fmla="*/ 33 w 158"/>
              <a:gd name="T47" fmla="*/ 9 h 39"/>
              <a:gd name="T48" fmla="*/ 33 w 158"/>
              <a:gd name="T49" fmla="*/ 9 h 39"/>
              <a:gd name="T50" fmla="*/ 23 w 158"/>
              <a:gd name="T51" fmla="*/ 9 h 39"/>
              <a:gd name="T52" fmla="*/ 23 w 158"/>
              <a:gd name="T53" fmla="*/ 6 h 39"/>
              <a:gd name="T54" fmla="*/ 10 w 158"/>
              <a:gd name="T55" fmla="*/ 6 h 39"/>
              <a:gd name="T56" fmla="*/ 10 w 158"/>
              <a:gd name="T57" fmla="*/ 3 h 39"/>
              <a:gd name="T58" fmla="*/ 8 w 158"/>
              <a:gd name="T59" fmla="*/ 3 h 39"/>
              <a:gd name="T60" fmla="*/ 8 w 158"/>
              <a:gd name="T61" fmla="*/ 2 h 39"/>
              <a:gd name="T62" fmla="*/ 0 w 158"/>
              <a:gd name="T63" fmla="*/ 2 h 39"/>
              <a:gd name="T64" fmla="*/ 0 w 158"/>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39">
                <a:moveTo>
                  <a:pt x="158" y="39"/>
                </a:moveTo>
                <a:lnTo>
                  <a:pt x="144" y="39"/>
                </a:lnTo>
                <a:lnTo>
                  <a:pt x="144" y="28"/>
                </a:lnTo>
                <a:lnTo>
                  <a:pt x="105" y="28"/>
                </a:lnTo>
                <a:lnTo>
                  <a:pt x="105" y="27"/>
                </a:lnTo>
                <a:lnTo>
                  <a:pt x="90" y="27"/>
                </a:lnTo>
                <a:lnTo>
                  <a:pt x="90" y="25"/>
                </a:lnTo>
                <a:lnTo>
                  <a:pt x="84" y="25"/>
                </a:lnTo>
                <a:lnTo>
                  <a:pt x="84" y="24"/>
                </a:lnTo>
                <a:lnTo>
                  <a:pt x="80" y="24"/>
                </a:lnTo>
                <a:lnTo>
                  <a:pt x="80" y="22"/>
                </a:lnTo>
                <a:lnTo>
                  <a:pt x="78" y="22"/>
                </a:lnTo>
                <a:lnTo>
                  <a:pt x="78" y="20"/>
                </a:lnTo>
                <a:lnTo>
                  <a:pt x="72" y="20"/>
                </a:lnTo>
                <a:lnTo>
                  <a:pt x="72" y="19"/>
                </a:lnTo>
                <a:lnTo>
                  <a:pt x="51" y="19"/>
                </a:lnTo>
                <a:lnTo>
                  <a:pt x="51" y="17"/>
                </a:lnTo>
                <a:lnTo>
                  <a:pt x="44" y="17"/>
                </a:lnTo>
                <a:lnTo>
                  <a:pt x="44" y="15"/>
                </a:lnTo>
                <a:lnTo>
                  <a:pt x="40" y="15"/>
                </a:lnTo>
                <a:lnTo>
                  <a:pt x="40" y="12"/>
                </a:lnTo>
                <a:lnTo>
                  <a:pt x="36" y="12"/>
                </a:lnTo>
                <a:lnTo>
                  <a:pt x="36" y="9"/>
                </a:lnTo>
                <a:lnTo>
                  <a:pt x="33" y="9"/>
                </a:lnTo>
                <a:lnTo>
                  <a:pt x="33" y="9"/>
                </a:lnTo>
                <a:lnTo>
                  <a:pt x="23" y="9"/>
                </a:lnTo>
                <a:lnTo>
                  <a:pt x="23" y="6"/>
                </a:lnTo>
                <a:lnTo>
                  <a:pt x="10" y="6"/>
                </a:lnTo>
                <a:lnTo>
                  <a:pt x="10" y="3"/>
                </a:lnTo>
                <a:lnTo>
                  <a:pt x="8" y="3"/>
                </a:lnTo>
                <a:lnTo>
                  <a:pt x="8" y="2"/>
                </a:lnTo>
                <a:lnTo>
                  <a:pt x="0" y="2"/>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14"/>
          <p:cNvSpPr>
            <a:spLocks/>
          </p:cNvSpPr>
          <p:nvPr/>
        </p:nvSpPr>
        <p:spPr bwMode="auto">
          <a:xfrm>
            <a:off x="5136579" y="4472924"/>
            <a:ext cx="1444863" cy="319152"/>
          </a:xfrm>
          <a:custGeom>
            <a:avLst/>
            <a:gdLst>
              <a:gd name="T0" fmla="*/ 157 w 157"/>
              <a:gd name="T1" fmla="*/ 32 h 32"/>
              <a:gd name="T2" fmla="*/ 118 w 157"/>
              <a:gd name="T3" fmla="*/ 32 h 32"/>
              <a:gd name="T4" fmla="*/ 118 w 157"/>
              <a:gd name="T5" fmla="*/ 30 h 32"/>
              <a:gd name="T6" fmla="*/ 102 w 157"/>
              <a:gd name="T7" fmla="*/ 30 h 32"/>
              <a:gd name="T8" fmla="*/ 102 w 157"/>
              <a:gd name="T9" fmla="*/ 29 h 32"/>
              <a:gd name="T10" fmla="*/ 99 w 157"/>
              <a:gd name="T11" fmla="*/ 29 h 32"/>
              <a:gd name="T12" fmla="*/ 99 w 157"/>
              <a:gd name="T13" fmla="*/ 28 h 32"/>
              <a:gd name="T14" fmla="*/ 92 w 157"/>
              <a:gd name="T15" fmla="*/ 28 h 32"/>
              <a:gd name="T16" fmla="*/ 82 w 157"/>
              <a:gd name="T17" fmla="*/ 28 h 32"/>
              <a:gd name="T18" fmla="*/ 82 w 157"/>
              <a:gd name="T19" fmla="*/ 26 h 32"/>
              <a:gd name="T20" fmla="*/ 77 w 157"/>
              <a:gd name="T21" fmla="*/ 26 h 32"/>
              <a:gd name="T22" fmla="*/ 77 w 157"/>
              <a:gd name="T23" fmla="*/ 24 h 32"/>
              <a:gd name="T24" fmla="*/ 71 w 157"/>
              <a:gd name="T25" fmla="*/ 24 h 32"/>
              <a:gd name="T26" fmla="*/ 71 w 157"/>
              <a:gd name="T27" fmla="*/ 22 h 32"/>
              <a:gd name="T28" fmla="*/ 54 w 157"/>
              <a:gd name="T29" fmla="*/ 22 h 32"/>
              <a:gd name="T30" fmla="*/ 54 w 157"/>
              <a:gd name="T31" fmla="*/ 21 h 32"/>
              <a:gd name="T32" fmla="*/ 52 w 157"/>
              <a:gd name="T33" fmla="*/ 21 h 32"/>
              <a:gd name="T34" fmla="*/ 52 w 157"/>
              <a:gd name="T35" fmla="*/ 18 h 32"/>
              <a:gd name="T36" fmla="*/ 50 w 157"/>
              <a:gd name="T37" fmla="*/ 18 h 32"/>
              <a:gd name="T38" fmla="*/ 50 w 157"/>
              <a:gd name="T39" fmla="*/ 17 h 32"/>
              <a:gd name="T40" fmla="*/ 41 w 157"/>
              <a:gd name="T41" fmla="*/ 17 h 32"/>
              <a:gd name="T42" fmla="*/ 41 w 157"/>
              <a:gd name="T43" fmla="*/ 16 h 32"/>
              <a:gd name="T44" fmla="*/ 40 w 157"/>
              <a:gd name="T45" fmla="*/ 16 h 32"/>
              <a:gd name="T46" fmla="*/ 40 w 157"/>
              <a:gd name="T47" fmla="*/ 15 h 32"/>
              <a:gd name="T48" fmla="*/ 38 w 157"/>
              <a:gd name="T49" fmla="*/ 15 h 32"/>
              <a:gd name="T50" fmla="*/ 38 w 157"/>
              <a:gd name="T51" fmla="*/ 14 h 32"/>
              <a:gd name="T52" fmla="*/ 32 w 157"/>
              <a:gd name="T53" fmla="*/ 14 h 32"/>
              <a:gd name="T54" fmla="*/ 32 w 157"/>
              <a:gd name="T55" fmla="*/ 12 h 32"/>
              <a:gd name="T56" fmla="*/ 31 w 157"/>
              <a:gd name="T57" fmla="*/ 12 h 32"/>
              <a:gd name="T58" fmla="*/ 31 w 157"/>
              <a:gd name="T59" fmla="*/ 11 h 32"/>
              <a:gd name="T60" fmla="*/ 24 w 157"/>
              <a:gd name="T61" fmla="*/ 11 h 32"/>
              <a:gd name="T62" fmla="*/ 24 w 157"/>
              <a:gd name="T63" fmla="*/ 9 h 32"/>
              <a:gd name="T64" fmla="*/ 22 w 157"/>
              <a:gd name="T65" fmla="*/ 9 h 32"/>
              <a:gd name="T66" fmla="*/ 22 w 157"/>
              <a:gd name="T67" fmla="*/ 8 h 32"/>
              <a:gd name="T68" fmla="*/ 21 w 157"/>
              <a:gd name="T69" fmla="*/ 8 h 32"/>
              <a:gd name="T70" fmla="*/ 21 w 157"/>
              <a:gd name="T71" fmla="*/ 7 h 32"/>
              <a:gd name="T72" fmla="*/ 19 w 157"/>
              <a:gd name="T73" fmla="*/ 7 h 32"/>
              <a:gd name="T74" fmla="*/ 19 w 157"/>
              <a:gd name="T75" fmla="*/ 5 h 32"/>
              <a:gd name="T76" fmla="*/ 13 w 157"/>
              <a:gd name="T77" fmla="*/ 5 h 32"/>
              <a:gd name="T78" fmla="*/ 13 w 157"/>
              <a:gd name="T79" fmla="*/ 5 h 32"/>
              <a:gd name="T80" fmla="*/ 10 w 157"/>
              <a:gd name="T81" fmla="*/ 5 h 32"/>
              <a:gd name="T82" fmla="*/ 10 w 157"/>
              <a:gd name="T83" fmla="*/ 3 h 32"/>
              <a:gd name="T84" fmla="*/ 7 w 157"/>
              <a:gd name="T85" fmla="*/ 3 h 32"/>
              <a:gd name="T86" fmla="*/ 7 w 157"/>
              <a:gd name="T87" fmla="*/ 2 h 32"/>
              <a:gd name="T88" fmla="*/ 6 w 157"/>
              <a:gd name="T89" fmla="*/ 2 h 32"/>
              <a:gd name="T90" fmla="*/ 6 w 157"/>
              <a:gd name="T91" fmla="*/ 1 h 32"/>
              <a:gd name="T92" fmla="*/ 2 w 157"/>
              <a:gd name="T93" fmla="*/ 1 h 32"/>
              <a:gd name="T94" fmla="*/ 2 w 157"/>
              <a:gd name="T95" fmla="*/ 0 h 32"/>
              <a:gd name="T96" fmla="*/ 0 w 157"/>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32">
                <a:moveTo>
                  <a:pt x="157" y="32"/>
                </a:moveTo>
                <a:lnTo>
                  <a:pt x="118" y="32"/>
                </a:lnTo>
                <a:lnTo>
                  <a:pt x="118" y="30"/>
                </a:lnTo>
                <a:lnTo>
                  <a:pt x="102" y="30"/>
                </a:lnTo>
                <a:lnTo>
                  <a:pt x="102" y="29"/>
                </a:lnTo>
                <a:lnTo>
                  <a:pt x="99" y="29"/>
                </a:lnTo>
                <a:lnTo>
                  <a:pt x="99" y="28"/>
                </a:lnTo>
                <a:lnTo>
                  <a:pt x="92" y="28"/>
                </a:lnTo>
                <a:lnTo>
                  <a:pt x="82" y="28"/>
                </a:lnTo>
                <a:lnTo>
                  <a:pt x="82" y="26"/>
                </a:lnTo>
                <a:lnTo>
                  <a:pt x="77" y="26"/>
                </a:lnTo>
                <a:lnTo>
                  <a:pt x="77" y="24"/>
                </a:lnTo>
                <a:lnTo>
                  <a:pt x="71" y="24"/>
                </a:lnTo>
                <a:lnTo>
                  <a:pt x="71" y="22"/>
                </a:lnTo>
                <a:lnTo>
                  <a:pt x="54" y="22"/>
                </a:lnTo>
                <a:lnTo>
                  <a:pt x="54" y="21"/>
                </a:lnTo>
                <a:lnTo>
                  <a:pt x="52" y="21"/>
                </a:lnTo>
                <a:lnTo>
                  <a:pt x="52" y="18"/>
                </a:lnTo>
                <a:lnTo>
                  <a:pt x="50" y="18"/>
                </a:lnTo>
                <a:lnTo>
                  <a:pt x="50" y="17"/>
                </a:lnTo>
                <a:lnTo>
                  <a:pt x="41" y="17"/>
                </a:lnTo>
                <a:lnTo>
                  <a:pt x="41" y="16"/>
                </a:lnTo>
                <a:lnTo>
                  <a:pt x="40" y="16"/>
                </a:lnTo>
                <a:lnTo>
                  <a:pt x="40" y="15"/>
                </a:lnTo>
                <a:lnTo>
                  <a:pt x="38" y="15"/>
                </a:lnTo>
                <a:lnTo>
                  <a:pt x="38" y="14"/>
                </a:lnTo>
                <a:lnTo>
                  <a:pt x="32" y="14"/>
                </a:lnTo>
                <a:lnTo>
                  <a:pt x="32" y="12"/>
                </a:lnTo>
                <a:lnTo>
                  <a:pt x="31" y="12"/>
                </a:lnTo>
                <a:lnTo>
                  <a:pt x="31" y="11"/>
                </a:lnTo>
                <a:lnTo>
                  <a:pt x="24" y="11"/>
                </a:lnTo>
                <a:lnTo>
                  <a:pt x="24" y="9"/>
                </a:lnTo>
                <a:lnTo>
                  <a:pt x="22" y="9"/>
                </a:lnTo>
                <a:lnTo>
                  <a:pt x="22" y="8"/>
                </a:lnTo>
                <a:lnTo>
                  <a:pt x="21" y="8"/>
                </a:lnTo>
                <a:lnTo>
                  <a:pt x="21" y="7"/>
                </a:lnTo>
                <a:lnTo>
                  <a:pt x="19" y="7"/>
                </a:lnTo>
                <a:lnTo>
                  <a:pt x="19" y="5"/>
                </a:lnTo>
                <a:lnTo>
                  <a:pt x="13" y="5"/>
                </a:lnTo>
                <a:lnTo>
                  <a:pt x="13" y="5"/>
                </a:lnTo>
                <a:lnTo>
                  <a:pt x="10" y="5"/>
                </a:lnTo>
                <a:lnTo>
                  <a:pt x="10" y="3"/>
                </a:lnTo>
                <a:lnTo>
                  <a:pt x="7" y="3"/>
                </a:lnTo>
                <a:lnTo>
                  <a:pt x="7" y="2"/>
                </a:lnTo>
                <a:lnTo>
                  <a:pt x="6" y="2"/>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TextBox 123"/>
          <p:cNvSpPr txBox="1"/>
          <p:nvPr/>
        </p:nvSpPr>
        <p:spPr>
          <a:xfrm>
            <a:off x="5382867" y="4022484"/>
            <a:ext cx="1398140" cy="338554"/>
          </a:xfrm>
          <a:prstGeom prst="rect">
            <a:avLst/>
          </a:prstGeom>
          <a:noFill/>
        </p:spPr>
        <p:txBody>
          <a:bodyPr wrap="none" rtlCol="0">
            <a:spAutoFit/>
          </a:bodyPr>
          <a:lstStyle/>
          <a:p>
            <a:pPr algn="ctr"/>
            <a:r>
              <a:rPr lang="en-GB" sz="800" b="1" dirty="0" smtClean="0">
                <a:solidFill>
                  <a:srgbClr val="4D4D4D"/>
                </a:solidFill>
              </a:rPr>
              <a:t>DFS stage III</a:t>
            </a:r>
            <a:br>
              <a:rPr lang="en-GB" sz="800" b="1" dirty="0" smtClean="0">
                <a:solidFill>
                  <a:srgbClr val="4D4D4D"/>
                </a:solidFill>
              </a:rPr>
            </a:br>
            <a:r>
              <a:rPr lang="en-GB" sz="800" b="1" dirty="0" smtClean="0">
                <a:solidFill>
                  <a:srgbClr val="4D4D4D"/>
                </a:solidFill>
              </a:rPr>
              <a:t>German vs. Non-German</a:t>
            </a:r>
            <a:endParaRPr lang="en-GB" sz="800" b="1" dirty="0">
              <a:solidFill>
                <a:srgbClr val="4D4D4D"/>
              </a:solidFill>
            </a:endParaRPr>
          </a:p>
        </p:txBody>
      </p:sp>
      <p:grpSp>
        <p:nvGrpSpPr>
          <p:cNvPr id="125" name="Group 124"/>
          <p:cNvGrpSpPr/>
          <p:nvPr/>
        </p:nvGrpSpPr>
        <p:grpSpPr>
          <a:xfrm>
            <a:off x="5026793" y="5224185"/>
            <a:ext cx="1456516" cy="609398"/>
            <a:chOff x="2770463" y="3822900"/>
            <a:chExt cx="1456516" cy="609398"/>
          </a:xfrm>
        </p:grpSpPr>
        <p:sp>
          <p:nvSpPr>
            <p:cNvPr id="126" name="TextBox 125"/>
            <p:cNvSpPr txBox="1"/>
            <p:nvPr/>
          </p:nvSpPr>
          <p:spPr>
            <a:xfrm>
              <a:off x="2878533" y="3822900"/>
              <a:ext cx="1348446" cy="609398"/>
            </a:xfrm>
            <a:prstGeom prst="rect">
              <a:avLst/>
            </a:prstGeom>
            <a:noFill/>
          </p:spPr>
          <p:txBody>
            <a:bodyPr wrap="none" rtlCol="0">
              <a:spAutoFit/>
            </a:bodyPr>
            <a:lstStyle/>
            <a:p>
              <a:pPr>
                <a:lnSpc>
                  <a:spcPct val="120000"/>
                </a:lnSpc>
              </a:pPr>
              <a:r>
                <a:rPr lang="en-GB" sz="700" dirty="0" smtClean="0">
                  <a:solidFill>
                    <a:srgbClr val="4D4D4D"/>
                  </a:solidFill>
                  <a:latin typeface="Arial"/>
                </a:rPr>
                <a:t>Cape + RT–Germany</a:t>
              </a:r>
            </a:p>
            <a:p>
              <a:pPr>
                <a:lnSpc>
                  <a:spcPct val="120000"/>
                </a:lnSpc>
              </a:pPr>
              <a:r>
                <a:rPr lang="en-GB" sz="700" dirty="0" smtClean="0">
                  <a:solidFill>
                    <a:srgbClr val="4D4D4D"/>
                  </a:solidFill>
                </a:rPr>
                <a:t>Cape + RT–Outside</a:t>
              </a:r>
              <a:endParaRPr lang="en-GB" sz="700" dirty="0">
                <a:solidFill>
                  <a:srgbClr val="4D4D4D"/>
                </a:solidFill>
              </a:endParaRPr>
            </a:p>
            <a:p>
              <a:pPr>
                <a:lnSpc>
                  <a:spcPct val="120000"/>
                </a:lnSpc>
              </a:pPr>
              <a:r>
                <a:rPr lang="en-GB" sz="700" dirty="0" smtClean="0">
                  <a:solidFill>
                    <a:srgbClr val="4D4D4D"/>
                  </a:solidFill>
                </a:rPr>
                <a:t>Cape + RT + </a:t>
              </a:r>
              <a:r>
                <a:rPr lang="en-GB" sz="700" dirty="0" err="1" smtClean="0">
                  <a:solidFill>
                    <a:srgbClr val="4D4D4D"/>
                  </a:solidFill>
                </a:rPr>
                <a:t>Oxali</a:t>
              </a:r>
              <a:r>
                <a:rPr lang="en-GB" sz="700" dirty="0" smtClean="0">
                  <a:solidFill>
                    <a:srgbClr val="4D4D4D"/>
                  </a:solidFill>
                </a:rPr>
                <a:t>–Germany</a:t>
              </a:r>
              <a:endParaRPr lang="en-GB" sz="700" dirty="0">
                <a:solidFill>
                  <a:srgbClr val="4D4D4D"/>
                </a:solidFill>
              </a:endParaRPr>
            </a:p>
            <a:p>
              <a:pPr>
                <a:lnSpc>
                  <a:spcPct val="120000"/>
                </a:lnSpc>
              </a:pPr>
              <a:r>
                <a:rPr lang="en-GB" sz="700" dirty="0" smtClean="0">
                  <a:solidFill>
                    <a:srgbClr val="4D4D4D"/>
                  </a:solidFill>
                </a:rPr>
                <a:t>Cape + RT + </a:t>
              </a:r>
              <a:r>
                <a:rPr lang="en-GB" sz="700" dirty="0" err="1" smtClean="0">
                  <a:solidFill>
                    <a:srgbClr val="4D4D4D"/>
                  </a:solidFill>
                </a:rPr>
                <a:t>Oxali</a:t>
              </a:r>
              <a:r>
                <a:rPr lang="en-GB" sz="700" dirty="0" smtClean="0">
                  <a:solidFill>
                    <a:srgbClr val="4D4D4D"/>
                  </a:solidFill>
                </a:rPr>
                <a:t>–Outside</a:t>
              </a:r>
              <a:endParaRPr lang="en-GB" sz="700" dirty="0">
                <a:solidFill>
                  <a:srgbClr val="4D4D4D"/>
                </a:solidFill>
              </a:endParaRPr>
            </a:p>
          </p:txBody>
        </p:sp>
        <p:cxnSp>
          <p:nvCxnSpPr>
            <p:cNvPr id="127" name="Straight Connector 126"/>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1121109" y="1478190"/>
            <a:ext cx="2883455" cy="1710986"/>
            <a:chOff x="496385" y="1347562"/>
            <a:chExt cx="3486812" cy="2025414"/>
          </a:xfrm>
        </p:grpSpPr>
        <p:grpSp>
          <p:nvGrpSpPr>
            <p:cNvPr id="174" name="Group 173"/>
            <p:cNvGrpSpPr/>
            <p:nvPr/>
          </p:nvGrpSpPr>
          <p:grpSpPr>
            <a:xfrm>
              <a:off x="496385" y="1347562"/>
              <a:ext cx="3486812" cy="2025414"/>
              <a:chOff x="67258" y="993369"/>
              <a:chExt cx="8341728" cy="4593793"/>
            </a:xfrm>
          </p:grpSpPr>
          <p:sp>
            <p:nvSpPr>
              <p:cNvPr id="178" name="Text Box 62"/>
              <p:cNvSpPr txBox="1">
                <a:spLocks noChangeArrowheads="1"/>
              </p:cNvSpPr>
              <p:nvPr/>
            </p:nvSpPr>
            <p:spPr bwMode="auto">
              <a:xfrm rot="16200000">
                <a:off x="-329827" y="2714595"/>
                <a:ext cx="1309591" cy="51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DFS (%)</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179" name="Text Box 103"/>
              <p:cNvSpPr txBox="1">
                <a:spLocks noChangeArrowheads="1"/>
              </p:cNvSpPr>
              <p:nvPr/>
            </p:nvSpPr>
            <p:spPr bwMode="auto">
              <a:xfrm>
                <a:off x="3883177" y="5098519"/>
                <a:ext cx="1818542"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Time (years)</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181" name="Text Box 106"/>
              <p:cNvSpPr txBox="1">
                <a:spLocks noChangeArrowheads="1"/>
              </p:cNvSpPr>
              <p:nvPr/>
            </p:nvSpPr>
            <p:spPr bwMode="auto">
              <a:xfrm>
                <a:off x="661380" y="3046678"/>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40</a:t>
                </a:r>
              </a:p>
            </p:txBody>
          </p:sp>
          <p:sp>
            <p:nvSpPr>
              <p:cNvPr id="183" name="Text Box 108"/>
              <p:cNvSpPr txBox="1">
                <a:spLocks noChangeArrowheads="1"/>
              </p:cNvSpPr>
              <p:nvPr/>
            </p:nvSpPr>
            <p:spPr bwMode="auto">
              <a:xfrm>
                <a:off x="661380" y="2365414"/>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60</a:t>
                </a:r>
              </a:p>
            </p:txBody>
          </p:sp>
          <p:sp>
            <p:nvSpPr>
              <p:cNvPr id="185" name="Text Box 110"/>
              <p:cNvSpPr txBox="1">
                <a:spLocks noChangeArrowheads="1"/>
              </p:cNvSpPr>
              <p:nvPr/>
            </p:nvSpPr>
            <p:spPr bwMode="auto">
              <a:xfrm>
                <a:off x="661380" y="1640154"/>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dirty="0" smtClean="0">
                    <a:solidFill>
                      <a:srgbClr val="4D4D4D"/>
                    </a:solidFill>
                    <a:latin typeface="Arial" panose="020B0604020202020204" pitchFamily="34" charset="0"/>
                    <a:cs typeface="Arial" panose="020B0604020202020204" pitchFamily="34" charset="0"/>
                  </a:rPr>
                  <a:t>80</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187" name="Text Box 112"/>
              <p:cNvSpPr txBox="1">
                <a:spLocks noChangeArrowheads="1"/>
              </p:cNvSpPr>
              <p:nvPr/>
            </p:nvSpPr>
            <p:spPr bwMode="auto">
              <a:xfrm>
                <a:off x="523319" y="993369"/>
                <a:ext cx="855964"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dirty="0">
                    <a:solidFill>
                      <a:srgbClr val="4D4D4D"/>
                    </a:solidFill>
                    <a:latin typeface="Arial" panose="020B0604020202020204" pitchFamily="34" charset="0"/>
                    <a:cs typeface="Arial" panose="020B0604020202020204" pitchFamily="34" charset="0"/>
                  </a:rPr>
                  <a:t>100</a:t>
                </a:r>
              </a:p>
            </p:txBody>
          </p:sp>
          <p:sp>
            <p:nvSpPr>
              <p:cNvPr id="188" name="Text Box 113"/>
              <p:cNvSpPr txBox="1">
                <a:spLocks noChangeArrowheads="1"/>
              </p:cNvSpPr>
              <p:nvPr/>
            </p:nvSpPr>
            <p:spPr bwMode="auto">
              <a:xfrm>
                <a:off x="661380" y="3725221"/>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20</a:t>
                </a:r>
              </a:p>
            </p:txBody>
          </p:sp>
          <p:sp>
            <p:nvSpPr>
              <p:cNvPr id="190" name="Text Box 115"/>
              <p:cNvSpPr txBox="1">
                <a:spLocks noChangeArrowheads="1"/>
              </p:cNvSpPr>
              <p:nvPr/>
            </p:nvSpPr>
            <p:spPr bwMode="auto">
              <a:xfrm>
                <a:off x="799437" y="4453447"/>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dirty="0">
                    <a:solidFill>
                      <a:srgbClr val="4D4D4D"/>
                    </a:solidFill>
                    <a:latin typeface="Arial" panose="020B0604020202020204" pitchFamily="34" charset="0"/>
                    <a:cs typeface="Arial" panose="020B0604020202020204" pitchFamily="34" charset="0"/>
                  </a:rPr>
                  <a:t>0</a:t>
                </a:r>
              </a:p>
            </p:txBody>
          </p:sp>
          <p:sp>
            <p:nvSpPr>
              <p:cNvPr id="191"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1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3"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4"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5"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6"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7"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8"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09"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10"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11" name="Text Box 88"/>
              <p:cNvSpPr txBox="1">
                <a:spLocks noChangeArrowheads="1"/>
              </p:cNvSpPr>
              <p:nvPr/>
            </p:nvSpPr>
            <p:spPr bwMode="auto">
              <a:xfrm>
                <a:off x="114863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a:solidFill>
                      <a:srgbClr val="4D4D4D"/>
                    </a:solidFill>
                    <a:latin typeface="Arial" panose="020B0604020202020204" pitchFamily="34" charset="0"/>
                    <a:cs typeface="Arial" panose="020B0604020202020204" pitchFamily="34" charset="0"/>
                  </a:rPr>
                  <a:t>0</a:t>
                </a:r>
              </a:p>
            </p:txBody>
          </p:sp>
          <p:sp>
            <p:nvSpPr>
              <p:cNvPr id="212" name="Text Box 88"/>
              <p:cNvSpPr txBox="1">
                <a:spLocks noChangeArrowheads="1"/>
              </p:cNvSpPr>
              <p:nvPr/>
            </p:nvSpPr>
            <p:spPr bwMode="auto">
              <a:xfrm>
                <a:off x="21158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1</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3060960"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2</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4" name="Text Box 88"/>
              <p:cNvSpPr txBox="1">
                <a:spLocks noChangeArrowheads="1"/>
              </p:cNvSpPr>
              <p:nvPr/>
            </p:nvSpPr>
            <p:spPr bwMode="auto">
              <a:xfrm>
                <a:off x="40112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3</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5" name="Text Box 88"/>
              <p:cNvSpPr txBox="1">
                <a:spLocks noChangeArrowheads="1"/>
              </p:cNvSpPr>
              <p:nvPr/>
            </p:nvSpPr>
            <p:spPr bwMode="auto">
              <a:xfrm>
                <a:off x="4942044"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4</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591124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5</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7" name="Text Box 88"/>
              <p:cNvSpPr txBox="1">
                <a:spLocks noChangeArrowheads="1"/>
              </p:cNvSpPr>
              <p:nvPr/>
            </p:nvSpPr>
            <p:spPr bwMode="auto">
              <a:xfrm>
                <a:off x="689749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6</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18" name="Text Box 88"/>
              <p:cNvSpPr txBox="1">
                <a:spLocks noChangeArrowheads="1"/>
              </p:cNvSpPr>
              <p:nvPr/>
            </p:nvSpPr>
            <p:spPr bwMode="auto">
              <a:xfrm>
                <a:off x="7829139"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7</a:t>
                </a:r>
                <a:endParaRPr lang="en-GB" altLang="en-US" sz="800" dirty="0">
                  <a:solidFill>
                    <a:srgbClr val="4D4D4D"/>
                  </a:solidFill>
                  <a:latin typeface="Arial" panose="020B0604020202020204" pitchFamily="34" charset="0"/>
                  <a:cs typeface="Arial" panose="020B0604020202020204" pitchFamily="34" charset="0"/>
                </a:endParaRPr>
              </a:p>
            </p:txBody>
          </p:sp>
        </p:grpSp>
        <p:grpSp>
          <p:nvGrpSpPr>
            <p:cNvPr id="175" name="Group 174"/>
            <p:cNvGrpSpPr/>
            <p:nvPr/>
          </p:nvGrpSpPr>
          <p:grpSpPr>
            <a:xfrm>
              <a:off x="1069584" y="1462536"/>
              <a:ext cx="2592000" cy="486000"/>
              <a:chOff x="3098965" y="2519077"/>
              <a:chExt cx="1943100" cy="361950"/>
            </a:xfrm>
          </p:grpSpPr>
          <p:sp>
            <p:nvSpPr>
              <p:cNvPr id="176" name="Freeform 2"/>
              <p:cNvSpPr>
                <a:spLocks/>
              </p:cNvSpPr>
              <p:nvPr/>
            </p:nvSpPr>
            <p:spPr bwMode="auto">
              <a:xfrm>
                <a:off x="3098965" y="2519077"/>
                <a:ext cx="1943100" cy="361950"/>
              </a:xfrm>
              <a:custGeom>
                <a:avLst/>
                <a:gdLst>
                  <a:gd name="T0" fmla="*/ 204 w 204"/>
                  <a:gd name="T1" fmla="*/ 38 h 38"/>
                  <a:gd name="T2" fmla="*/ 145 w 204"/>
                  <a:gd name="T3" fmla="*/ 38 h 38"/>
                  <a:gd name="T4" fmla="*/ 145 w 204"/>
                  <a:gd name="T5" fmla="*/ 36 h 38"/>
                  <a:gd name="T6" fmla="*/ 109 w 204"/>
                  <a:gd name="T7" fmla="*/ 36 h 38"/>
                  <a:gd name="T8" fmla="*/ 109 w 204"/>
                  <a:gd name="T9" fmla="*/ 34 h 38"/>
                  <a:gd name="T10" fmla="*/ 104 w 204"/>
                  <a:gd name="T11" fmla="*/ 34 h 38"/>
                  <a:gd name="T12" fmla="*/ 104 w 204"/>
                  <a:gd name="T13" fmla="*/ 33 h 38"/>
                  <a:gd name="T14" fmla="*/ 98 w 204"/>
                  <a:gd name="T15" fmla="*/ 33 h 38"/>
                  <a:gd name="T16" fmla="*/ 98 w 204"/>
                  <a:gd name="T17" fmla="*/ 32 h 38"/>
                  <a:gd name="T18" fmla="*/ 96 w 204"/>
                  <a:gd name="T19" fmla="*/ 32 h 38"/>
                  <a:gd name="T20" fmla="*/ 96 w 204"/>
                  <a:gd name="T21" fmla="*/ 31 h 38"/>
                  <a:gd name="T22" fmla="*/ 88 w 204"/>
                  <a:gd name="T23" fmla="*/ 31 h 38"/>
                  <a:gd name="T24" fmla="*/ 88 w 204"/>
                  <a:gd name="T25" fmla="*/ 29 h 38"/>
                  <a:gd name="T26" fmla="*/ 85 w 204"/>
                  <a:gd name="T27" fmla="*/ 29 h 38"/>
                  <a:gd name="T28" fmla="*/ 85 w 204"/>
                  <a:gd name="T29" fmla="*/ 28 h 38"/>
                  <a:gd name="T30" fmla="*/ 66 w 204"/>
                  <a:gd name="T31" fmla="*/ 28 h 38"/>
                  <a:gd name="T32" fmla="*/ 66 w 204"/>
                  <a:gd name="T33" fmla="*/ 26 h 38"/>
                  <a:gd name="T34" fmla="*/ 65 w 204"/>
                  <a:gd name="T35" fmla="*/ 26 h 38"/>
                  <a:gd name="T36" fmla="*/ 65 w 204"/>
                  <a:gd name="T37" fmla="*/ 26 h 38"/>
                  <a:gd name="T38" fmla="*/ 62 w 204"/>
                  <a:gd name="T39" fmla="*/ 26 h 38"/>
                  <a:gd name="T40" fmla="*/ 62 w 204"/>
                  <a:gd name="T41" fmla="*/ 24 h 38"/>
                  <a:gd name="T42" fmla="*/ 62 w 204"/>
                  <a:gd name="T43" fmla="*/ 22 h 38"/>
                  <a:gd name="T44" fmla="*/ 58 w 204"/>
                  <a:gd name="T45" fmla="*/ 22 h 38"/>
                  <a:gd name="T46" fmla="*/ 58 w 204"/>
                  <a:gd name="T47" fmla="*/ 21 h 38"/>
                  <a:gd name="T48" fmla="*/ 54 w 204"/>
                  <a:gd name="T49" fmla="*/ 21 h 38"/>
                  <a:gd name="T50" fmla="*/ 54 w 204"/>
                  <a:gd name="T51" fmla="*/ 19 h 38"/>
                  <a:gd name="T52" fmla="*/ 46 w 204"/>
                  <a:gd name="T53" fmla="*/ 19 h 38"/>
                  <a:gd name="T54" fmla="*/ 46 w 204"/>
                  <a:gd name="T55" fmla="*/ 17 h 38"/>
                  <a:gd name="T56" fmla="*/ 43 w 204"/>
                  <a:gd name="T57" fmla="*/ 17 h 38"/>
                  <a:gd name="T58" fmla="*/ 43 w 204"/>
                  <a:gd name="T59" fmla="*/ 15 h 38"/>
                  <a:gd name="T60" fmla="*/ 41 w 204"/>
                  <a:gd name="T61" fmla="*/ 15 h 38"/>
                  <a:gd name="T62" fmla="*/ 41 w 204"/>
                  <a:gd name="T63" fmla="*/ 14 h 38"/>
                  <a:gd name="T64" fmla="*/ 40 w 204"/>
                  <a:gd name="T65" fmla="*/ 14 h 38"/>
                  <a:gd name="T66" fmla="*/ 40 w 204"/>
                  <a:gd name="T67" fmla="*/ 13 h 38"/>
                  <a:gd name="T68" fmla="*/ 38 w 204"/>
                  <a:gd name="T69" fmla="*/ 13 h 38"/>
                  <a:gd name="T70" fmla="*/ 38 w 204"/>
                  <a:gd name="T71" fmla="*/ 11 h 38"/>
                  <a:gd name="T72" fmla="*/ 36 w 204"/>
                  <a:gd name="T73" fmla="*/ 11 h 38"/>
                  <a:gd name="T74" fmla="*/ 36 w 204"/>
                  <a:gd name="T75" fmla="*/ 10 h 38"/>
                  <a:gd name="T76" fmla="*/ 32 w 204"/>
                  <a:gd name="T77" fmla="*/ 10 h 38"/>
                  <a:gd name="T78" fmla="*/ 32 w 204"/>
                  <a:gd name="T79" fmla="*/ 9 h 38"/>
                  <a:gd name="T80" fmla="*/ 29 w 204"/>
                  <a:gd name="T81" fmla="*/ 9 h 38"/>
                  <a:gd name="T82" fmla="*/ 29 w 204"/>
                  <a:gd name="T83" fmla="*/ 8 h 38"/>
                  <a:gd name="T84" fmla="*/ 24 w 204"/>
                  <a:gd name="T85" fmla="*/ 8 h 38"/>
                  <a:gd name="T86" fmla="*/ 24 w 204"/>
                  <a:gd name="T87" fmla="*/ 5 h 38"/>
                  <a:gd name="T88" fmla="*/ 16 w 204"/>
                  <a:gd name="T89" fmla="*/ 5 h 38"/>
                  <a:gd name="T90" fmla="*/ 16 w 204"/>
                  <a:gd name="T91" fmla="*/ 4 h 38"/>
                  <a:gd name="T92" fmla="*/ 8 w 204"/>
                  <a:gd name="T93" fmla="*/ 4 h 38"/>
                  <a:gd name="T94" fmla="*/ 8 w 204"/>
                  <a:gd name="T95" fmla="*/ 2 h 38"/>
                  <a:gd name="T96" fmla="*/ 6 w 204"/>
                  <a:gd name="T97" fmla="*/ 2 h 38"/>
                  <a:gd name="T98" fmla="*/ 6 w 204"/>
                  <a:gd name="T99" fmla="*/ 0 h 38"/>
                  <a:gd name="T100" fmla="*/ 0 w 204"/>
                  <a:gd name="T10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38">
                    <a:moveTo>
                      <a:pt x="204" y="38"/>
                    </a:moveTo>
                    <a:lnTo>
                      <a:pt x="145" y="38"/>
                    </a:lnTo>
                    <a:lnTo>
                      <a:pt x="145" y="36"/>
                    </a:lnTo>
                    <a:lnTo>
                      <a:pt x="109" y="36"/>
                    </a:lnTo>
                    <a:lnTo>
                      <a:pt x="109" y="34"/>
                    </a:lnTo>
                    <a:lnTo>
                      <a:pt x="104" y="34"/>
                    </a:lnTo>
                    <a:lnTo>
                      <a:pt x="104" y="33"/>
                    </a:lnTo>
                    <a:lnTo>
                      <a:pt x="98" y="33"/>
                    </a:lnTo>
                    <a:lnTo>
                      <a:pt x="98" y="32"/>
                    </a:lnTo>
                    <a:lnTo>
                      <a:pt x="96" y="32"/>
                    </a:lnTo>
                    <a:lnTo>
                      <a:pt x="96" y="31"/>
                    </a:lnTo>
                    <a:lnTo>
                      <a:pt x="88" y="31"/>
                    </a:lnTo>
                    <a:lnTo>
                      <a:pt x="88" y="29"/>
                    </a:lnTo>
                    <a:lnTo>
                      <a:pt x="85" y="29"/>
                    </a:lnTo>
                    <a:lnTo>
                      <a:pt x="85" y="28"/>
                    </a:lnTo>
                    <a:lnTo>
                      <a:pt x="66" y="28"/>
                    </a:lnTo>
                    <a:lnTo>
                      <a:pt x="66" y="26"/>
                    </a:lnTo>
                    <a:lnTo>
                      <a:pt x="65" y="26"/>
                    </a:lnTo>
                    <a:lnTo>
                      <a:pt x="65" y="26"/>
                    </a:lnTo>
                    <a:lnTo>
                      <a:pt x="62" y="26"/>
                    </a:lnTo>
                    <a:lnTo>
                      <a:pt x="62" y="24"/>
                    </a:lnTo>
                    <a:lnTo>
                      <a:pt x="62" y="22"/>
                    </a:lnTo>
                    <a:lnTo>
                      <a:pt x="58" y="22"/>
                    </a:lnTo>
                    <a:lnTo>
                      <a:pt x="58" y="21"/>
                    </a:lnTo>
                    <a:lnTo>
                      <a:pt x="54" y="21"/>
                    </a:lnTo>
                    <a:lnTo>
                      <a:pt x="54" y="19"/>
                    </a:lnTo>
                    <a:lnTo>
                      <a:pt x="46" y="19"/>
                    </a:lnTo>
                    <a:lnTo>
                      <a:pt x="46" y="17"/>
                    </a:lnTo>
                    <a:lnTo>
                      <a:pt x="43" y="17"/>
                    </a:lnTo>
                    <a:lnTo>
                      <a:pt x="43" y="15"/>
                    </a:lnTo>
                    <a:lnTo>
                      <a:pt x="41" y="15"/>
                    </a:lnTo>
                    <a:lnTo>
                      <a:pt x="41" y="14"/>
                    </a:lnTo>
                    <a:lnTo>
                      <a:pt x="40" y="14"/>
                    </a:lnTo>
                    <a:lnTo>
                      <a:pt x="40" y="13"/>
                    </a:lnTo>
                    <a:lnTo>
                      <a:pt x="38" y="13"/>
                    </a:lnTo>
                    <a:lnTo>
                      <a:pt x="38" y="11"/>
                    </a:lnTo>
                    <a:lnTo>
                      <a:pt x="36" y="11"/>
                    </a:lnTo>
                    <a:lnTo>
                      <a:pt x="36" y="10"/>
                    </a:lnTo>
                    <a:lnTo>
                      <a:pt x="32" y="10"/>
                    </a:lnTo>
                    <a:lnTo>
                      <a:pt x="32" y="9"/>
                    </a:lnTo>
                    <a:lnTo>
                      <a:pt x="29" y="9"/>
                    </a:lnTo>
                    <a:lnTo>
                      <a:pt x="29" y="8"/>
                    </a:lnTo>
                    <a:lnTo>
                      <a:pt x="24" y="8"/>
                    </a:lnTo>
                    <a:lnTo>
                      <a:pt x="24" y="5"/>
                    </a:lnTo>
                    <a:lnTo>
                      <a:pt x="16" y="5"/>
                    </a:lnTo>
                    <a:lnTo>
                      <a:pt x="16" y="4"/>
                    </a:lnTo>
                    <a:lnTo>
                      <a:pt x="8" y="4"/>
                    </a:lnTo>
                    <a:lnTo>
                      <a:pt x="8" y="2"/>
                    </a:lnTo>
                    <a:lnTo>
                      <a:pt x="6" y="2"/>
                    </a:lnTo>
                    <a:lnTo>
                      <a:pt x="6"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sng">
                  <a:solidFill>
                    <a:srgbClr val="4D4D4D"/>
                  </a:solidFill>
                </a:endParaRPr>
              </a:p>
            </p:txBody>
          </p:sp>
          <p:sp>
            <p:nvSpPr>
              <p:cNvPr id="177" name="Freeform 3"/>
              <p:cNvSpPr>
                <a:spLocks/>
              </p:cNvSpPr>
              <p:nvPr/>
            </p:nvSpPr>
            <p:spPr bwMode="auto">
              <a:xfrm>
                <a:off x="3108490" y="2519077"/>
                <a:ext cx="1819275" cy="352425"/>
              </a:xfrm>
              <a:custGeom>
                <a:avLst/>
                <a:gdLst>
                  <a:gd name="T0" fmla="*/ 191 w 191"/>
                  <a:gd name="T1" fmla="*/ 37 h 37"/>
                  <a:gd name="T2" fmla="*/ 142 w 191"/>
                  <a:gd name="T3" fmla="*/ 37 h 37"/>
                  <a:gd name="T4" fmla="*/ 142 w 191"/>
                  <a:gd name="T5" fmla="*/ 35 h 37"/>
                  <a:gd name="T6" fmla="*/ 103 w 191"/>
                  <a:gd name="T7" fmla="*/ 35 h 37"/>
                  <a:gd name="T8" fmla="*/ 103 w 191"/>
                  <a:gd name="T9" fmla="*/ 34 h 37"/>
                  <a:gd name="T10" fmla="*/ 100 w 191"/>
                  <a:gd name="T11" fmla="*/ 34 h 37"/>
                  <a:gd name="T12" fmla="*/ 100 w 191"/>
                  <a:gd name="T13" fmla="*/ 32 h 37"/>
                  <a:gd name="T14" fmla="*/ 94 w 191"/>
                  <a:gd name="T15" fmla="*/ 32 h 37"/>
                  <a:gd name="T16" fmla="*/ 94 w 191"/>
                  <a:gd name="T17" fmla="*/ 31 h 37"/>
                  <a:gd name="T18" fmla="*/ 90 w 191"/>
                  <a:gd name="T19" fmla="*/ 31 h 37"/>
                  <a:gd name="T20" fmla="*/ 90 w 191"/>
                  <a:gd name="T21" fmla="*/ 29 h 37"/>
                  <a:gd name="T22" fmla="*/ 72 w 191"/>
                  <a:gd name="T23" fmla="*/ 29 h 37"/>
                  <a:gd name="T24" fmla="*/ 72 w 191"/>
                  <a:gd name="T25" fmla="*/ 28 h 37"/>
                  <a:gd name="T26" fmla="*/ 69 w 191"/>
                  <a:gd name="T27" fmla="*/ 28 h 37"/>
                  <a:gd name="T28" fmla="*/ 69 w 191"/>
                  <a:gd name="T29" fmla="*/ 27 h 37"/>
                  <a:gd name="T30" fmla="*/ 67 w 191"/>
                  <a:gd name="T31" fmla="*/ 27 h 37"/>
                  <a:gd name="T32" fmla="*/ 67 w 191"/>
                  <a:gd name="T33" fmla="*/ 26 h 37"/>
                  <a:gd name="T34" fmla="*/ 61 w 191"/>
                  <a:gd name="T35" fmla="*/ 26 h 37"/>
                  <a:gd name="T36" fmla="*/ 61 w 191"/>
                  <a:gd name="T37" fmla="*/ 25 h 37"/>
                  <a:gd name="T38" fmla="*/ 56 w 191"/>
                  <a:gd name="T39" fmla="*/ 25 h 37"/>
                  <a:gd name="T40" fmla="*/ 56 w 191"/>
                  <a:gd name="T41" fmla="*/ 23 h 37"/>
                  <a:gd name="T42" fmla="*/ 54 w 191"/>
                  <a:gd name="T43" fmla="*/ 23 h 37"/>
                  <a:gd name="T44" fmla="*/ 54 w 191"/>
                  <a:gd name="T45" fmla="*/ 22 h 37"/>
                  <a:gd name="T46" fmla="*/ 51 w 191"/>
                  <a:gd name="T47" fmla="*/ 22 h 37"/>
                  <a:gd name="T48" fmla="*/ 51 w 191"/>
                  <a:gd name="T49" fmla="*/ 21 h 37"/>
                  <a:gd name="T50" fmla="*/ 50 w 191"/>
                  <a:gd name="T51" fmla="*/ 21 h 37"/>
                  <a:gd name="T52" fmla="*/ 50 w 191"/>
                  <a:gd name="T53" fmla="*/ 20 h 37"/>
                  <a:gd name="T54" fmla="*/ 44 w 191"/>
                  <a:gd name="T55" fmla="*/ 20 h 37"/>
                  <a:gd name="T56" fmla="*/ 44 w 191"/>
                  <a:gd name="T57" fmla="*/ 19 h 37"/>
                  <a:gd name="T58" fmla="*/ 42 w 191"/>
                  <a:gd name="T59" fmla="*/ 19 h 37"/>
                  <a:gd name="T60" fmla="*/ 42 w 191"/>
                  <a:gd name="T61" fmla="*/ 18 h 37"/>
                  <a:gd name="T62" fmla="*/ 39 w 191"/>
                  <a:gd name="T63" fmla="*/ 18 h 37"/>
                  <a:gd name="T64" fmla="*/ 39 w 191"/>
                  <a:gd name="T65" fmla="*/ 16 h 37"/>
                  <a:gd name="T66" fmla="*/ 38 w 191"/>
                  <a:gd name="T67" fmla="*/ 16 h 37"/>
                  <a:gd name="T68" fmla="*/ 38 w 191"/>
                  <a:gd name="T69" fmla="*/ 16 h 37"/>
                  <a:gd name="T70" fmla="*/ 35 w 191"/>
                  <a:gd name="T71" fmla="*/ 16 h 37"/>
                  <a:gd name="T72" fmla="*/ 35 w 191"/>
                  <a:gd name="T73" fmla="*/ 14 h 37"/>
                  <a:gd name="T74" fmla="*/ 31 w 191"/>
                  <a:gd name="T75" fmla="*/ 14 h 37"/>
                  <a:gd name="T76" fmla="*/ 31 w 191"/>
                  <a:gd name="T77" fmla="*/ 13 h 37"/>
                  <a:gd name="T78" fmla="*/ 30 w 191"/>
                  <a:gd name="T79" fmla="*/ 13 h 37"/>
                  <a:gd name="T80" fmla="*/ 30 w 191"/>
                  <a:gd name="T81" fmla="*/ 12 h 37"/>
                  <a:gd name="T82" fmla="*/ 29 w 191"/>
                  <a:gd name="T83" fmla="*/ 12 h 37"/>
                  <a:gd name="T84" fmla="*/ 29 w 191"/>
                  <a:gd name="T85" fmla="*/ 10 h 37"/>
                  <a:gd name="T86" fmla="*/ 26 w 191"/>
                  <a:gd name="T87" fmla="*/ 10 h 37"/>
                  <a:gd name="T88" fmla="*/ 26 w 191"/>
                  <a:gd name="T89" fmla="*/ 9 h 37"/>
                  <a:gd name="T90" fmla="*/ 25 w 191"/>
                  <a:gd name="T91" fmla="*/ 9 h 37"/>
                  <a:gd name="T92" fmla="*/ 25 w 191"/>
                  <a:gd name="T93" fmla="*/ 8 h 37"/>
                  <a:gd name="T94" fmla="*/ 21 w 191"/>
                  <a:gd name="T95" fmla="*/ 8 h 37"/>
                  <a:gd name="T96" fmla="*/ 21 w 191"/>
                  <a:gd name="T97" fmla="*/ 7 h 37"/>
                  <a:gd name="T98" fmla="*/ 10 w 191"/>
                  <a:gd name="T99" fmla="*/ 7 h 37"/>
                  <a:gd name="T100" fmla="*/ 10 w 191"/>
                  <a:gd name="T101" fmla="*/ 6 h 37"/>
                  <a:gd name="T102" fmla="*/ 8 w 191"/>
                  <a:gd name="T103" fmla="*/ 6 h 37"/>
                  <a:gd name="T104" fmla="*/ 8 w 191"/>
                  <a:gd name="T105" fmla="*/ 4 h 37"/>
                  <a:gd name="T106" fmla="*/ 6 w 191"/>
                  <a:gd name="T107" fmla="*/ 4 h 37"/>
                  <a:gd name="T108" fmla="*/ 6 w 191"/>
                  <a:gd name="T109" fmla="*/ 2 h 37"/>
                  <a:gd name="T110" fmla="*/ 5 w 191"/>
                  <a:gd name="T111" fmla="*/ 2 h 37"/>
                  <a:gd name="T112" fmla="*/ 5 w 191"/>
                  <a:gd name="T113" fmla="*/ 0 h 37"/>
                  <a:gd name="T114" fmla="*/ 0 w 191"/>
                  <a:gd name="T11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1" h="37">
                    <a:moveTo>
                      <a:pt x="191" y="37"/>
                    </a:moveTo>
                    <a:lnTo>
                      <a:pt x="142" y="37"/>
                    </a:lnTo>
                    <a:lnTo>
                      <a:pt x="142" y="35"/>
                    </a:lnTo>
                    <a:lnTo>
                      <a:pt x="103" y="35"/>
                    </a:lnTo>
                    <a:lnTo>
                      <a:pt x="103" y="34"/>
                    </a:lnTo>
                    <a:lnTo>
                      <a:pt x="100" y="34"/>
                    </a:lnTo>
                    <a:lnTo>
                      <a:pt x="100" y="32"/>
                    </a:lnTo>
                    <a:lnTo>
                      <a:pt x="94" y="32"/>
                    </a:lnTo>
                    <a:lnTo>
                      <a:pt x="94" y="31"/>
                    </a:lnTo>
                    <a:lnTo>
                      <a:pt x="90" y="31"/>
                    </a:lnTo>
                    <a:lnTo>
                      <a:pt x="90" y="29"/>
                    </a:lnTo>
                    <a:lnTo>
                      <a:pt x="72" y="29"/>
                    </a:lnTo>
                    <a:lnTo>
                      <a:pt x="72" y="28"/>
                    </a:lnTo>
                    <a:lnTo>
                      <a:pt x="69" y="28"/>
                    </a:lnTo>
                    <a:lnTo>
                      <a:pt x="69" y="27"/>
                    </a:lnTo>
                    <a:lnTo>
                      <a:pt x="67" y="27"/>
                    </a:lnTo>
                    <a:lnTo>
                      <a:pt x="67" y="26"/>
                    </a:lnTo>
                    <a:lnTo>
                      <a:pt x="61" y="26"/>
                    </a:lnTo>
                    <a:lnTo>
                      <a:pt x="61" y="25"/>
                    </a:lnTo>
                    <a:lnTo>
                      <a:pt x="56" y="25"/>
                    </a:lnTo>
                    <a:lnTo>
                      <a:pt x="56" y="23"/>
                    </a:lnTo>
                    <a:lnTo>
                      <a:pt x="54" y="23"/>
                    </a:lnTo>
                    <a:lnTo>
                      <a:pt x="54" y="22"/>
                    </a:lnTo>
                    <a:lnTo>
                      <a:pt x="51" y="22"/>
                    </a:lnTo>
                    <a:lnTo>
                      <a:pt x="51" y="21"/>
                    </a:lnTo>
                    <a:lnTo>
                      <a:pt x="50" y="21"/>
                    </a:lnTo>
                    <a:lnTo>
                      <a:pt x="50" y="20"/>
                    </a:lnTo>
                    <a:lnTo>
                      <a:pt x="44" y="20"/>
                    </a:lnTo>
                    <a:lnTo>
                      <a:pt x="44" y="19"/>
                    </a:lnTo>
                    <a:lnTo>
                      <a:pt x="42" y="19"/>
                    </a:lnTo>
                    <a:lnTo>
                      <a:pt x="42" y="18"/>
                    </a:lnTo>
                    <a:lnTo>
                      <a:pt x="39" y="18"/>
                    </a:lnTo>
                    <a:lnTo>
                      <a:pt x="39" y="16"/>
                    </a:lnTo>
                    <a:lnTo>
                      <a:pt x="38" y="16"/>
                    </a:lnTo>
                    <a:lnTo>
                      <a:pt x="38" y="16"/>
                    </a:lnTo>
                    <a:lnTo>
                      <a:pt x="35" y="16"/>
                    </a:lnTo>
                    <a:lnTo>
                      <a:pt x="35" y="14"/>
                    </a:lnTo>
                    <a:lnTo>
                      <a:pt x="31" y="14"/>
                    </a:lnTo>
                    <a:lnTo>
                      <a:pt x="31" y="13"/>
                    </a:lnTo>
                    <a:lnTo>
                      <a:pt x="30" y="13"/>
                    </a:lnTo>
                    <a:lnTo>
                      <a:pt x="30" y="12"/>
                    </a:lnTo>
                    <a:lnTo>
                      <a:pt x="29" y="12"/>
                    </a:lnTo>
                    <a:lnTo>
                      <a:pt x="29" y="10"/>
                    </a:lnTo>
                    <a:lnTo>
                      <a:pt x="26" y="10"/>
                    </a:lnTo>
                    <a:lnTo>
                      <a:pt x="26" y="9"/>
                    </a:lnTo>
                    <a:lnTo>
                      <a:pt x="25" y="9"/>
                    </a:lnTo>
                    <a:lnTo>
                      <a:pt x="25" y="8"/>
                    </a:lnTo>
                    <a:lnTo>
                      <a:pt x="21" y="8"/>
                    </a:lnTo>
                    <a:lnTo>
                      <a:pt x="21" y="7"/>
                    </a:lnTo>
                    <a:lnTo>
                      <a:pt x="10" y="7"/>
                    </a:lnTo>
                    <a:lnTo>
                      <a:pt x="10" y="6"/>
                    </a:lnTo>
                    <a:lnTo>
                      <a:pt x="8" y="6"/>
                    </a:lnTo>
                    <a:lnTo>
                      <a:pt x="8" y="4"/>
                    </a:lnTo>
                    <a:lnTo>
                      <a:pt x="6" y="4"/>
                    </a:lnTo>
                    <a:lnTo>
                      <a:pt x="6" y="2"/>
                    </a:lnTo>
                    <a:lnTo>
                      <a:pt x="5" y="2"/>
                    </a:lnTo>
                    <a:lnTo>
                      <a:pt x="5"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sng">
                  <a:solidFill>
                    <a:srgbClr val="4D4D4D"/>
                  </a:solidFill>
                </a:endParaRPr>
              </a:p>
            </p:txBody>
          </p:sp>
        </p:grpSp>
      </p:grpSp>
      <p:grpSp>
        <p:nvGrpSpPr>
          <p:cNvPr id="219" name="Group 218"/>
          <p:cNvGrpSpPr/>
          <p:nvPr/>
        </p:nvGrpSpPr>
        <p:grpSpPr>
          <a:xfrm>
            <a:off x="5058546" y="1484128"/>
            <a:ext cx="2858902" cy="1705969"/>
            <a:chOff x="4433822" y="1353500"/>
            <a:chExt cx="3457122" cy="2019476"/>
          </a:xfrm>
        </p:grpSpPr>
        <p:grpSp>
          <p:nvGrpSpPr>
            <p:cNvPr id="220" name="Group 219"/>
            <p:cNvGrpSpPr/>
            <p:nvPr/>
          </p:nvGrpSpPr>
          <p:grpSpPr>
            <a:xfrm>
              <a:off x="4433822" y="1353500"/>
              <a:ext cx="3457122" cy="2019476"/>
              <a:chOff x="138282" y="1006837"/>
              <a:chExt cx="8270704" cy="4580325"/>
            </a:xfrm>
          </p:grpSpPr>
          <p:sp>
            <p:nvSpPr>
              <p:cNvPr id="223" name="Text Box 62"/>
              <p:cNvSpPr txBox="1">
                <a:spLocks noChangeArrowheads="1"/>
              </p:cNvSpPr>
              <p:nvPr/>
            </p:nvSpPr>
            <p:spPr bwMode="auto">
              <a:xfrm rot="16200000">
                <a:off x="-258803" y="2714593"/>
                <a:ext cx="1309591" cy="51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DFS (%)</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24" name="Text Box 103"/>
              <p:cNvSpPr txBox="1">
                <a:spLocks noChangeArrowheads="1"/>
              </p:cNvSpPr>
              <p:nvPr/>
            </p:nvSpPr>
            <p:spPr bwMode="auto">
              <a:xfrm>
                <a:off x="3883176" y="5098519"/>
                <a:ext cx="1818541"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Time (years)</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26" name="Text Box 106"/>
              <p:cNvSpPr txBox="1">
                <a:spLocks noChangeArrowheads="1"/>
              </p:cNvSpPr>
              <p:nvPr/>
            </p:nvSpPr>
            <p:spPr bwMode="auto">
              <a:xfrm>
                <a:off x="689792" y="3060146"/>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40</a:t>
                </a:r>
              </a:p>
            </p:txBody>
          </p:sp>
          <p:sp>
            <p:nvSpPr>
              <p:cNvPr id="228" name="Text Box 108"/>
              <p:cNvSpPr txBox="1">
                <a:spLocks noChangeArrowheads="1"/>
              </p:cNvSpPr>
              <p:nvPr/>
            </p:nvSpPr>
            <p:spPr bwMode="auto">
              <a:xfrm>
                <a:off x="689792" y="2378882"/>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60</a:t>
                </a:r>
              </a:p>
            </p:txBody>
          </p:sp>
          <p:sp>
            <p:nvSpPr>
              <p:cNvPr id="230" name="Text Box 110"/>
              <p:cNvSpPr txBox="1">
                <a:spLocks noChangeArrowheads="1"/>
              </p:cNvSpPr>
              <p:nvPr/>
            </p:nvSpPr>
            <p:spPr bwMode="auto">
              <a:xfrm>
                <a:off x="689792" y="1653622"/>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80</a:t>
                </a:r>
              </a:p>
            </p:txBody>
          </p:sp>
          <p:sp>
            <p:nvSpPr>
              <p:cNvPr id="232" name="Text Box 112"/>
              <p:cNvSpPr txBox="1">
                <a:spLocks noChangeArrowheads="1"/>
              </p:cNvSpPr>
              <p:nvPr/>
            </p:nvSpPr>
            <p:spPr bwMode="auto">
              <a:xfrm>
                <a:off x="551731" y="1006837"/>
                <a:ext cx="855964"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dirty="0">
                    <a:solidFill>
                      <a:srgbClr val="4D4D4D"/>
                    </a:solidFill>
                    <a:latin typeface="Arial" panose="020B0604020202020204" pitchFamily="34" charset="0"/>
                    <a:cs typeface="Arial" panose="020B0604020202020204" pitchFamily="34" charset="0"/>
                  </a:rPr>
                  <a:t>100</a:t>
                </a:r>
              </a:p>
            </p:txBody>
          </p:sp>
          <p:sp>
            <p:nvSpPr>
              <p:cNvPr id="233" name="Text Box 113"/>
              <p:cNvSpPr txBox="1">
                <a:spLocks noChangeArrowheads="1"/>
              </p:cNvSpPr>
              <p:nvPr/>
            </p:nvSpPr>
            <p:spPr bwMode="auto">
              <a:xfrm>
                <a:off x="689792" y="3738688"/>
                <a:ext cx="717906"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a:solidFill>
                      <a:srgbClr val="4D4D4D"/>
                    </a:solidFill>
                    <a:latin typeface="Arial" panose="020B0604020202020204" pitchFamily="34" charset="0"/>
                    <a:cs typeface="Arial" panose="020B0604020202020204" pitchFamily="34" charset="0"/>
                  </a:rPr>
                  <a:t>20</a:t>
                </a:r>
              </a:p>
            </p:txBody>
          </p:sp>
          <p:sp>
            <p:nvSpPr>
              <p:cNvPr id="235" name="Text Box 115"/>
              <p:cNvSpPr txBox="1">
                <a:spLocks noChangeArrowheads="1"/>
              </p:cNvSpPr>
              <p:nvPr/>
            </p:nvSpPr>
            <p:spPr bwMode="auto">
              <a:xfrm>
                <a:off x="827848" y="4466915"/>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dirty="0">
                    <a:solidFill>
                      <a:srgbClr val="4D4D4D"/>
                    </a:solidFill>
                    <a:latin typeface="Arial" panose="020B0604020202020204" pitchFamily="34" charset="0"/>
                    <a:cs typeface="Arial" panose="020B0604020202020204" pitchFamily="34" charset="0"/>
                  </a:rPr>
                  <a:t>0</a:t>
                </a:r>
              </a:p>
            </p:txBody>
          </p:sp>
          <p:sp>
            <p:nvSpPr>
              <p:cNvPr id="236" name="Freeform 235"/>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7"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8"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0"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1"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2"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3"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4"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5"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6"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7"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8"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49"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0"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1"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2"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3"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4"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5"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u="sng">
                  <a:solidFill>
                    <a:srgbClr val="4D4D4D"/>
                  </a:solidFill>
                  <a:latin typeface="Arial" panose="020B0604020202020204" pitchFamily="34" charset="0"/>
                  <a:cs typeface="Arial" panose="020B0604020202020204" pitchFamily="34" charset="0"/>
                </a:endParaRPr>
              </a:p>
            </p:txBody>
          </p:sp>
          <p:sp>
            <p:nvSpPr>
              <p:cNvPr id="256" name="Text Box 88"/>
              <p:cNvSpPr txBox="1">
                <a:spLocks noChangeArrowheads="1"/>
              </p:cNvSpPr>
              <p:nvPr/>
            </p:nvSpPr>
            <p:spPr bwMode="auto">
              <a:xfrm>
                <a:off x="114863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a:solidFill>
                      <a:srgbClr val="4D4D4D"/>
                    </a:solidFill>
                    <a:latin typeface="Arial" panose="020B0604020202020204" pitchFamily="34" charset="0"/>
                    <a:cs typeface="Arial" panose="020B0604020202020204" pitchFamily="34" charset="0"/>
                  </a:rPr>
                  <a:t>0</a:t>
                </a:r>
              </a:p>
            </p:txBody>
          </p:sp>
          <p:sp>
            <p:nvSpPr>
              <p:cNvPr id="257" name="Text Box 88"/>
              <p:cNvSpPr txBox="1">
                <a:spLocks noChangeArrowheads="1"/>
              </p:cNvSpPr>
              <p:nvPr/>
            </p:nvSpPr>
            <p:spPr bwMode="auto">
              <a:xfrm>
                <a:off x="21158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1</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58" name="Text Box 88"/>
              <p:cNvSpPr txBox="1">
                <a:spLocks noChangeArrowheads="1"/>
              </p:cNvSpPr>
              <p:nvPr/>
            </p:nvSpPr>
            <p:spPr bwMode="auto">
              <a:xfrm>
                <a:off x="3060960"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2</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59" name="Text Box 88"/>
              <p:cNvSpPr txBox="1">
                <a:spLocks noChangeArrowheads="1"/>
              </p:cNvSpPr>
              <p:nvPr/>
            </p:nvSpPr>
            <p:spPr bwMode="auto">
              <a:xfrm>
                <a:off x="4011216"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3</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60" name="Text Box 88"/>
              <p:cNvSpPr txBox="1">
                <a:spLocks noChangeArrowheads="1"/>
              </p:cNvSpPr>
              <p:nvPr/>
            </p:nvSpPr>
            <p:spPr bwMode="auto">
              <a:xfrm>
                <a:off x="4942044"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4</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61" name="Text Box 88"/>
              <p:cNvSpPr txBox="1">
                <a:spLocks noChangeArrowheads="1"/>
              </p:cNvSpPr>
              <p:nvPr/>
            </p:nvSpPr>
            <p:spPr bwMode="auto">
              <a:xfrm>
                <a:off x="591124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5</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62" name="Text Box 88"/>
              <p:cNvSpPr txBox="1">
                <a:spLocks noChangeArrowheads="1"/>
              </p:cNvSpPr>
              <p:nvPr/>
            </p:nvSpPr>
            <p:spPr bwMode="auto">
              <a:xfrm>
                <a:off x="6897498"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6</a:t>
                </a:r>
                <a:endParaRPr lang="en-GB" altLang="en-US" sz="800" dirty="0">
                  <a:solidFill>
                    <a:srgbClr val="4D4D4D"/>
                  </a:solidFill>
                  <a:latin typeface="Arial" panose="020B0604020202020204" pitchFamily="34" charset="0"/>
                  <a:cs typeface="Arial" panose="020B0604020202020204" pitchFamily="34" charset="0"/>
                </a:endParaRPr>
              </a:p>
            </p:txBody>
          </p:sp>
          <p:sp>
            <p:nvSpPr>
              <p:cNvPr id="263" name="Text Box 88"/>
              <p:cNvSpPr txBox="1">
                <a:spLocks noChangeArrowheads="1"/>
              </p:cNvSpPr>
              <p:nvPr/>
            </p:nvSpPr>
            <p:spPr bwMode="auto">
              <a:xfrm>
                <a:off x="7829139" y="4816893"/>
                <a:ext cx="579847" cy="4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dirty="0" smtClean="0">
                    <a:solidFill>
                      <a:srgbClr val="4D4D4D"/>
                    </a:solidFill>
                    <a:latin typeface="Arial" panose="020B0604020202020204" pitchFamily="34" charset="0"/>
                    <a:cs typeface="Arial" panose="020B0604020202020204" pitchFamily="34" charset="0"/>
                  </a:rPr>
                  <a:t>7</a:t>
                </a:r>
                <a:endParaRPr lang="en-GB" altLang="en-US" sz="800" dirty="0">
                  <a:solidFill>
                    <a:srgbClr val="4D4D4D"/>
                  </a:solidFill>
                  <a:latin typeface="Arial" panose="020B0604020202020204" pitchFamily="34" charset="0"/>
                  <a:cs typeface="Arial" panose="020B0604020202020204" pitchFamily="34" charset="0"/>
                </a:endParaRPr>
              </a:p>
            </p:txBody>
          </p:sp>
        </p:grpSp>
        <p:sp>
          <p:nvSpPr>
            <p:cNvPr id="221" name="Freeform 4"/>
            <p:cNvSpPr>
              <a:spLocks/>
            </p:cNvSpPr>
            <p:nvPr/>
          </p:nvSpPr>
          <p:spPr bwMode="auto">
            <a:xfrm>
              <a:off x="4987335" y="1465719"/>
              <a:ext cx="2581673" cy="473729"/>
            </a:xfrm>
            <a:custGeom>
              <a:avLst/>
              <a:gdLst>
                <a:gd name="T0" fmla="*/ 189 w 189"/>
                <a:gd name="T1" fmla="*/ 36 h 36"/>
                <a:gd name="T2" fmla="*/ 162 w 189"/>
                <a:gd name="T3" fmla="*/ 36 h 36"/>
                <a:gd name="T4" fmla="*/ 162 w 189"/>
                <a:gd name="T5" fmla="*/ 32 h 36"/>
                <a:gd name="T6" fmla="*/ 143 w 189"/>
                <a:gd name="T7" fmla="*/ 32 h 36"/>
                <a:gd name="T8" fmla="*/ 143 w 189"/>
                <a:gd name="T9" fmla="*/ 31 h 36"/>
                <a:gd name="T10" fmla="*/ 141 w 189"/>
                <a:gd name="T11" fmla="*/ 31 h 36"/>
                <a:gd name="T12" fmla="*/ 141 w 189"/>
                <a:gd name="T13" fmla="*/ 29 h 36"/>
                <a:gd name="T14" fmla="*/ 123 w 189"/>
                <a:gd name="T15" fmla="*/ 29 h 36"/>
                <a:gd name="T16" fmla="*/ 114 w 189"/>
                <a:gd name="T17" fmla="*/ 29 h 36"/>
                <a:gd name="T18" fmla="*/ 114 w 189"/>
                <a:gd name="T19" fmla="*/ 28 h 36"/>
                <a:gd name="T20" fmla="*/ 106 w 189"/>
                <a:gd name="T21" fmla="*/ 28 h 36"/>
                <a:gd name="T22" fmla="*/ 106 w 189"/>
                <a:gd name="T23" fmla="*/ 27 h 36"/>
                <a:gd name="T24" fmla="*/ 96 w 189"/>
                <a:gd name="T25" fmla="*/ 27 h 36"/>
                <a:gd name="T26" fmla="*/ 96 w 189"/>
                <a:gd name="T27" fmla="*/ 26 h 36"/>
                <a:gd name="T28" fmla="*/ 76 w 189"/>
                <a:gd name="T29" fmla="*/ 26 h 36"/>
                <a:gd name="T30" fmla="*/ 76 w 189"/>
                <a:gd name="T31" fmla="*/ 25 h 36"/>
                <a:gd name="T32" fmla="*/ 70 w 189"/>
                <a:gd name="T33" fmla="*/ 25 h 36"/>
                <a:gd name="T34" fmla="*/ 70 w 189"/>
                <a:gd name="T35" fmla="*/ 24 h 36"/>
                <a:gd name="T36" fmla="*/ 65 w 189"/>
                <a:gd name="T37" fmla="*/ 24 h 36"/>
                <a:gd name="T38" fmla="*/ 65 w 189"/>
                <a:gd name="T39" fmla="*/ 23 h 36"/>
                <a:gd name="T40" fmla="*/ 61 w 189"/>
                <a:gd name="T41" fmla="*/ 23 h 36"/>
                <a:gd name="T42" fmla="*/ 61 w 189"/>
                <a:gd name="T43" fmla="*/ 22 h 36"/>
                <a:gd name="T44" fmla="*/ 56 w 189"/>
                <a:gd name="T45" fmla="*/ 22 h 36"/>
                <a:gd name="T46" fmla="*/ 56 w 189"/>
                <a:gd name="T47" fmla="*/ 21 h 36"/>
                <a:gd name="T48" fmla="*/ 52 w 189"/>
                <a:gd name="T49" fmla="*/ 21 h 36"/>
                <a:gd name="T50" fmla="*/ 52 w 189"/>
                <a:gd name="T51" fmla="*/ 20 h 36"/>
                <a:gd name="T52" fmla="*/ 51 w 189"/>
                <a:gd name="T53" fmla="*/ 20 h 36"/>
                <a:gd name="T54" fmla="*/ 51 w 189"/>
                <a:gd name="T55" fmla="*/ 19 h 36"/>
                <a:gd name="T56" fmla="*/ 49 w 189"/>
                <a:gd name="T57" fmla="*/ 19 h 36"/>
                <a:gd name="T58" fmla="*/ 49 w 189"/>
                <a:gd name="T59" fmla="*/ 18 h 36"/>
                <a:gd name="T60" fmla="*/ 47 w 189"/>
                <a:gd name="T61" fmla="*/ 18 h 36"/>
                <a:gd name="T62" fmla="*/ 47 w 189"/>
                <a:gd name="T63" fmla="*/ 17 h 36"/>
                <a:gd name="T64" fmla="*/ 42 w 189"/>
                <a:gd name="T65" fmla="*/ 17 h 36"/>
                <a:gd name="T66" fmla="*/ 42 w 189"/>
                <a:gd name="T67" fmla="*/ 16 h 36"/>
                <a:gd name="T68" fmla="*/ 38 w 189"/>
                <a:gd name="T69" fmla="*/ 16 h 36"/>
                <a:gd name="T70" fmla="*/ 38 w 189"/>
                <a:gd name="T71" fmla="*/ 15 h 36"/>
                <a:gd name="T72" fmla="*/ 36 w 189"/>
                <a:gd name="T73" fmla="*/ 15 h 36"/>
                <a:gd name="T74" fmla="*/ 36 w 189"/>
                <a:gd name="T75" fmla="*/ 14 h 36"/>
                <a:gd name="T76" fmla="*/ 33 w 189"/>
                <a:gd name="T77" fmla="*/ 14 h 36"/>
                <a:gd name="T78" fmla="*/ 33 w 189"/>
                <a:gd name="T79" fmla="*/ 13 h 36"/>
                <a:gd name="T80" fmla="*/ 28 w 189"/>
                <a:gd name="T81" fmla="*/ 13 h 36"/>
                <a:gd name="T82" fmla="*/ 28 w 189"/>
                <a:gd name="T83" fmla="*/ 11 h 36"/>
                <a:gd name="T84" fmla="*/ 23 w 189"/>
                <a:gd name="T85" fmla="*/ 11 h 36"/>
                <a:gd name="T86" fmla="*/ 23 w 189"/>
                <a:gd name="T87" fmla="*/ 10 h 36"/>
                <a:gd name="T88" fmla="*/ 19 w 189"/>
                <a:gd name="T89" fmla="*/ 10 h 36"/>
                <a:gd name="T90" fmla="*/ 19 w 189"/>
                <a:gd name="T91" fmla="*/ 9 h 36"/>
                <a:gd name="T92" fmla="*/ 14 w 189"/>
                <a:gd name="T93" fmla="*/ 9 h 36"/>
                <a:gd name="T94" fmla="*/ 14 w 189"/>
                <a:gd name="T95" fmla="*/ 7 h 36"/>
                <a:gd name="T96" fmla="*/ 7 w 189"/>
                <a:gd name="T97" fmla="*/ 7 h 36"/>
                <a:gd name="T98" fmla="*/ 7 w 189"/>
                <a:gd name="T99" fmla="*/ 4 h 36"/>
                <a:gd name="T100" fmla="*/ 5 w 189"/>
                <a:gd name="T101" fmla="*/ 4 h 36"/>
                <a:gd name="T102" fmla="*/ 5 w 189"/>
                <a:gd name="T103" fmla="*/ 1 h 36"/>
                <a:gd name="T104" fmla="*/ 4 w 189"/>
                <a:gd name="T105" fmla="*/ 1 h 36"/>
                <a:gd name="T106" fmla="*/ 4 w 189"/>
                <a:gd name="T107" fmla="*/ 0 h 36"/>
                <a:gd name="T108" fmla="*/ 2 w 189"/>
                <a:gd name="T109" fmla="*/ 0 h 36"/>
                <a:gd name="T110" fmla="*/ 0 w 189"/>
                <a:gd name="T11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36">
                  <a:moveTo>
                    <a:pt x="189" y="36"/>
                  </a:moveTo>
                  <a:lnTo>
                    <a:pt x="162" y="36"/>
                  </a:lnTo>
                  <a:lnTo>
                    <a:pt x="162" y="32"/>
                  </a:lnTo>
                  <a:lnTo>
                    <a:pt x="143" y="32"/>
                  </a:lnTo>
                  <a:lnTo>
                    <a:pt x="143" y="31"/>
                  </a:lnTo>
                  <a:lnTo>
                    <a:pt x="141" y="31"/>
                  </a:lnTo>
                  <a:lnTo>
                    <a:pt x="141" y="29"/>
                  </a:lnTo>
                  <a:lnTo>
                    <a:pt x="123" y="29"/>
                  </a:lnTo>
                  <a:lnTo>
                    <a:pt x="114" y="29"/>
                  </a:lnTo>
                  <a:lnTo>
                    <a:pt x="114" y="28"/>
                  </a:lnTo>
                  <a:lnTo>
                    <a:pt x="106" y="28"/>
                  </a:lnTo>
                  <a:lnTo>
                    <a:pt x="106" y="27"/>
                  </a:lnTo>
                  <a:lnTo>
                    <a:pt x="96" y="27"/>
                  </a:lnTo>
                  <a:lnTo>
                    <a:pt x="96" y="26"/>
                  </a:lnTo>
                  <a:lnTo>
                    <a:pt x="76" y="26"/>
                  </a:lnTo>
                  <a:lnTo>
                    <a:pt x="76" y="25"/>
                  </a:lnTo>
                  <a:lnTo>
                    <a:pt x="70" y="25"/>
                  </a:lnTo>
                  <a:lnTo>
                    <a:pt x="70" y="24"/>
                  </a:lnTo>
                  <a:lnTo>
                    <a:pt x="65" y="24"/>
                  </a:lnTo>
                  <a:lnTo>
                    <a:pt x="65" y="23"/>
                  </a:lnTo>
                  <a:lnTo>
                    <a:pt x="61" y="23"/>
                  </a:lnTo>
                  <a:lnTo>
                    <a:pt x="61" y="22"/>
                  </a:lnTo>
                  <a:lnTo>
                    <a:pt x="56" y="22"/>
                  </a:lnTo>
                  <a:lnTo>
                    <a:pt x="56" y="21"/>
                  </a:lnTo>
                  <a:lnTo>
                    <a:pt x="52" y="21"/>
                  </a:lnTo>
                  <a:lnTo>
                    <a:pt x="52" y="20"/>
                  </a:lnTo>
                  <a:lnTo>
                    <a:pt x="51" y="20"/>
                  </a:lnTo>
                  <a:lnTo>
                    <a:pt x="51" y="19"/>
                  </a:lnTo>
                  <a:lnTo>
                    <a:pt x="49" y="19"/>
                  </a:lnTo>
                  <a:lnTo>
                    <a:pt x="49" y="18"/>
                  </a:lnTo>
                  <a:lnTo>
                    <a:pt x="47" y="18"/>
                  </a:lnTo>
                  <a:lnTo>
                    <a:pt x="47" y="17"/>
                  </a:lnTo>
                  <a:lnTo>
                    <a:pt x="42" y="17"/>
                  </a:lnTo>
                  <a:lnTo>
                    <a:pt x="42" y="16"/>
                  </a:lnTo>
                  <a:lnTo>
                    <a:pt x="38" y="16"/>
                  </a:lnTo>
                  <a:lnTo>
                    <a:pt x="38" y="15"/>
                  </a:lnTo>
                  <a:lnTo>
                    <a:pt x="36" y="15"/>
                  </a:lnTo>
                  <a:lnTo>
                    <a:pt x="36" y="14"/>
                  </a:lnTo>
                  <a:lnTo>
                    <a:pt x="33" y="14"/>
                  </a:lnTo>
                  <a:lnTo>
                    <a:pt x="33" y="13"/>
                  </a:lnTo>
                  <a:lnTo>
                    <a:pt x="28" y="13"/>
                  </a:lnTo>
                  <a:lnTo>
                    <a:pt x="28" y="11"/>
                  </a:lnTo>
                  <a:lnTo>
                    <a:pt x="23" y="11"/>
                  </a:lnTo>
                  <a:lnTo>
                    <a:pt x="23" y="10"/>
                  </a:lnTo>
                  <a:lnTo>
                    <a:pt x="19" y="10"/>
                  </a:lnTo>
                  <a:lnTo>
                    <a:pt x="19" y="9"/>
                  </a:lnTo>
                  <a:lnTo>
                    <a:pt x="14" y="9"/>
                  </a:lnTo>
                  <a:lnTo>
                    <a:pt x="14" y="7"/>
                  </a:lnTo>
                  <a:lnTo>
                    <a:pt x="7" y="7"/>
                  </a:lnTo>
                  <a:lnTo>
                    <a:pt x="7" y="4"/>
                  </a:lnTo>
                  <a:lnTo>
                    <a:pt x="5" y="4"/>
                  </a:lnTo>
                  <a:lnTo>
                    <a:pt x="5" y="1"/>
                  </a:lnTo>
                  <a:lnTo>
                    <a:pt x="4" y="1"/>
                  </a:lnTo>
                  <a:lnTo>
                    <a:pt x="4" y="0"/>
                  </a:lnTo>
                  <a:lnTo>
                    <a:pt x="2"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Freeform 5"/>
            <p:cNvSpPr>
              <a:spLocks/>
            </p:cNvSpPr>
            <p:nvPr/>
          </p:nvSpPr>
          <p:spPr bwMode="auto">
            <a:xfrm>
              <a:off x="4976068" y="1460956"/>
              <a:ext cx="2581673" cy="447411"/>
            </a:xfrm>
            <a:custGeom>
              <a:avLst/>
              <a:gdLst>
                <a:gd name="T0" fmla="*/ 189 w 189"/>
                <a:gd name="T1" fmla="*/ 34 h 34"/>
                <a:gd name="T2" fmla="*/ 152 w 189"/>
                <a:gd name="T3" fmla="*/ 34 h 34"/>
                <a:gd name="T4" fmla="*/ 152 w 189"/>
                <a:gd name="T5" fmla="*/ 32 h 34"/>
                <a:gd name="T6" fmla="*/ 150 w 189"/>
                <a:gd name="T7" fmla="*/ 32 h 34"/>
                <a:gd name="T8" fmla="*/ 145 w 189"/>
                <a:gd name="T9" fmla="*/ 32 h 34"/>
                <a:gd name="T10" fmla="*/ 145 w 189"/>
                <a:gd name="T11" fmla="*/ 31 h 34"/>
                <a:gd name="T12" fmla="*/ 126 w 189"/>
                <a:gd name="T13" fmla="*/ 31 h 34"/>
                <a:gd name="T14" fmla="*/ 126 w 189"/>
                <a:gd name="T15" fmla="*/ 29 h 34"/>
                <a:gd name="T16" fmla="*/ 119 w 189"/>
                <a:gd name="T17" fmla="*/ 29 h 34"/>
                <a:gd name="T18" fmla="*/ 119 w 189"/>
                <a:gd name="T19" fmla="*/ 28 h 34"/>
                <a:gd name="T20" fmla="*/ 108 w 189"/>
                <a:gd name="T21" fmla="*/ 28 h 34"/>
                <a:gd name="T22" fmla="*/ 108 w 189"/>
                <a:gd name="T23" fmla="*/ 27 h 34"/>
                <a:gd name="T24" fmla="*/ 99 w 189"/>
                <a:gd name="T25" fmla="*/ 27 h 34"/>
                <a:gd name="T26" fmla="*/ 99 w 189"/>
                <a:gd name="T27" fmla="*/ 26 h 34"/>
                <a:gd name="T28" fmla="*/ 96 w 189"/>
                <a:gd name="T29" fmla="*/ 26 h 34"/>
                <a:gd name="T30" fmla="*/ 96 w 189"/>
                <a:gd name="T31" fmla="*/ 26 h 34"/>
                <a:gd name="T32" fmla="*/ 94 w 189"/>
                <a:gd name="T33" fmla="*/ 26 h 34"/>
                <a:gd name="T34" fmla="*/ 94 w 189"/>
                <a:gd name="T35" fmla="*/ 25 h 34"/>
                <a:gd name="T36" fmla="*/ 71 w 189"/>
                <a:gd name="T37" fmla="*/ 25 h 34"/>
                <a:gd name="T38" fmla="*/ 71 w 189"/>
                <a:gd name="T39" fmla="*/ 24 h 34"/>
                <a:gd name="T40" fmla="*/ 68 w 189"/>
                <a:gd name="T41" fmla="*/ 24 h 34"/>
                <a:gd name="T42" fmla="*/ 68 w 189"/>
                <a:gd name="T43" fmla="*/ 22 h 34"/>
                <a:gd name="T44" fmla="*/ 64 w 189"/>
                <a:gd name="T45" fmla="*/ 22 h 34"/>
                <a:gd name="T46" fmla="*/ 64 w 189"/>
                <a:gd name="T47" fmla="*/ 21 h 34"/>
                <a:gd name="T48" fmla="*/ 57 w 189"/>
                <a:gd name="T49" fmla="*/ 21 h 34"/>
                <a:gd name="T50" fmla="*/ 57 w 189"/>
                <a:gd name="T51" fmla="*/ 20 h 34"/>
                <a:gd name="T52" fmla="*/ 55 w 189"/>
                <a:gd name="T53" fmla="*/ 20 h 34"/>
                <a:gd name="T54" fmla="*/ 55 w 189"/>
                <a:gd name="T55" fmla="*/ 20 h 34"/>
                <a:gd name="T56" fmla="*/ 52 w 189"/>
                <a:gd name="T57" fmla="*/ 20 h 34"/>
                <a:gd name="T58" fmla="*/ 52 w 189"/>
                <a:gd name="T59" fmla="*/ 19 h 34"/>
                <a:gd name="T60" fmla="*/ 48 w 189"/>
                <a:gd name="T61" fmla="*/ 19 h 34"/>
                <a:gd name="T62" fmla="*/ 48 w 189"/>
                <a:gd name="T63" fmla="*/ 18 h 34"/>
                <a:gd name="T64" fmla="*/ 47 w 189"/>
                <a:gd name="T65" fmla="*/ 18 h 34"/>
                <a:gd name="T66" fmla="*/ 47 w 189"/>
                <a:gd name="T67" fmla="*/ 17 h 34"/>
                <a:gd name="T68" fmla="*/ 43 w 189"/>
                <a:gd name="T69" fmla="*/ 17 h 34"/>
                <a:gd name="T70" fmla="*/ 43 w 189"/>
                <a:gd name="T71" fmla="*/ 16 h 34"/>
                <a:gd name="T72" fmla="*/ 38 w 189"/>
                <a:gd name="T73" fmla="*/ 16 h 34"/>
                <a:gd name="T74" fmla="*/ 38 w 189"/>
                <a:gd name="T75" fmla="*/ 15 h 34"/>
                <a:gd name="T76" fmla="*/ 36 w 189"/>
                <a:gd name="T77" fmla="*/ 15 h 34"/>
                <a:gd name="T78" fmla="*/ 36 w 189"/>
                <a:gd name="T79" fmla="*/ 14 h 34"/>
                <a:gd name="T80" fmla="*/ 34 w 189"/>
                <a:gd name="T81" fmla="*/ 14 h 34"/>
                <a:gd name="T82" fmla="*/ 34 w 189"/>
                <a:gd name="T83" fmla="*/ 13 h 34"/>
                <a:gd name="T84" fmla="*/ 30 w 189"/>
                <a:gd name="T85" fmla="*/ 13 h 34"/>
                <a:gd name="T86" fmla="*/ 30 w 189"/>
                <a:gd name="T87" fmla="*/ 12 h 34"/>
                <a:gd name="T88" fmla="*/ 28 w 189"/>
                <a:gd name="T89" fmla="*/ 12 h 34"/>
                <a:gd name="T90" fmla="*/ 28 w 189"/>
                <a:gd name="T91" fmla="*/ 11 h 34"/>
                <a:gd name="T92" fmla="*/ 23 w 189"/>
                <a:gd name="T93" fmla="*/ 11 h 34"/>
                <a:gd name="T94" fmla="*/ 23 w 189"/>
                <a:gd name="T95" fmla="*/ 10 h 34"/>
                <a:gd name="T96" fmla="*/ 22 w 189"/>
                <a:gd name="T97" fmla="*/ 10 h 34"/>
                <a:gd name="T98" fmla="*/ 22 w 189"/>
                <a:gd name="T99" fmla="*/ 8 h 34"/>
                <a:gd name="T100" fmla="*/ 14 w 189"/>
                <a:gd name="T101" fmla="*/ 8 h 34"/>
                <a:gd name="T102" fmla="*/ 14 w 189"/>
                <a:gd name="T103" fmla="*/ 7 h 34"/>
                <a:gd name="T104" fmla="*/ 11 w 189"/>
                <a:gd name="T105" fmla="*/ 7 h 34"/>
                <a:gd name="T106" fmla="*/ 11 w 189"/>
                <a:gd name="T107" fmla="*/ 5 h 34"/>
                <a:gd name="T108" fmla="*/ 7 w 189"/>
                <a:gd name="T109" fmla="*/ 5 h 34"/>
                <a:gd name="T110" fmla="*/ 7 w 189"/>
                <a:gd name="T111" fmla="*/ 4 h 34"/>
                <a:gd name="T112" fmla="*/ 6 w 189"/>
                <a:gd name="T113" fmla="*/ 4 h 34"/>
                <a:gd name="T114" fmla="*/ 6 w 189"/>
                <a:gd name="T115" fmla="*/ 1 h 34"/>
                <a:gd name="T116" fmla="*/ 6 w 189"/>
                <a:gd name="T117" fmla="*/ 1 h 34"/>
                <a:gd name="T118" fmla="*/ 6 w 189"/>
                <a:gd name="T119" fmla="*/ 0 h 34"/>
                <a:gd name="T120" fmla="*/ 0 w 189"/>
                <a:gd name="T1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34">
                  <a:moveTo>
                    <a:pt x="189" y="34"/>
                  </a:moveTo>
                  <a:lnTo>
                    <a:pt x="152" y="34"/>
                  </a:lnTo>
                  <a:lnTo>
                    <a:pt x="152" y="32"/>
                  </a:lnTo>
                  <a:lnTo>
                    <a:pt x="150" y="32"/>
                  </a:lnTo>
                  <a:lnTo>
                    <a:pt x="145" y="32"/>
                  </a:lnTo>
                  <a:lnTo>
                    <a:pt x="145" y="31"/>
                  </a:lnTo>
                  <a:lnTo>
                    <a:pt x="126" y="31"/>
                  </a:lnTo>
                  <a:lnTo>
                    <a:pt x="126" y="29"/>
                  </a:lnTo>
                  <a:lnTo>
                    <a:pt x="119" y="29"/>
                  </a:lnTo>
                  <a:lnTo>
                    <a:pt x="119" y="28"/>
                  </a:lnTo>
                  <a:lnTo>
                    <a:pt x="108" y="28"/>
                  </a:lnTo>
                  <a:lnTo>
                    <a:pt x="108" y="27"/>
                  </a:lnTo>
                  <a:lnTo>
                    <a:pt x="99" y="27"/>
                  </a:lnTo>
                  <a:lnTo>
                    <a:pt x="99" y="26"/>
                  </a:lnTo>
                  <a:lnTo>
                    <a:pt x="96" y="26"/>
                  </a:lnTo>
                  <a:lnTo>
                    <a:pt x="96" y="26"/>
                  </a:lnTo>
                  <a:lnTo>
                    <a:pt x="94" y="26"/>
                  </a:lnTo>
                  <a:lnTo>
                    <a:pt x="94" y="25"/>
                  </a:lnTo>
                  <a:lnTo>
                    <a:pt x="71" y="25"/>
                  </a:lnTo>
                  <a:lnTo>
                    <a:pt x="71" y="24"/>
                  </a:lnTo>
                  <a:lnTo>
                    <a:pt x="68" y="24"/>
                  </a:lnTo>
                  <a:lnTo>
                    <a:pt x="68" y="22"/>
                  </a:lnTo>
                  <a:lnTo>
                    <a:pt x="64" y="22"/>
                  </a:lnTo>
                  <a:lnTo>
                    <a:pt x="64" y="21"/>
                  </a:lnTo>
                  <a:lnTo>
                    <a:pt x="57" y="21"/>
                  </a:lnTo>
                  <a:lnTo>
                    <a:pt x="57" y="20"/>
                  </a:lnTo>
                  <a:lnTo>
                    <a:pt x="55" y="20"/>
                  </a:lnTo>
                  <a:lnTo>
                    <a:pt x="55" y="20"/>
                  </a:lnTo>
                  <a:lnTo>
                    <a:pt x="52" y="20"/>
                  </a:lnTo>
                  <a:lnTo>
                    <a:pt x="52" y="19"/>
                  </a:lnTo>
                  <a:lnTo>
                    <a:pt x="48" y="19"/>
                  </a:lnTo>
                  <a:lnTo>
                    <a:pt x="48" y="18"/>
                  </a:lnTo>
                  <a:lnTo>
                    <a:pt x="47" y="18"/>
                  </a:lnTo>
                  <a:lnTo>
                    <a:pt x="47" y="17"/>
                  </a:lnTo>
                  <a:lnTo>
                    <a:pt x="43" y="17"/>
                  </a:lnTo>
                  <a:lnTo>
                    <a:pt x="43" y="16"/>
                  </a:lnTo>
                  <a:lnTo>
                    <a:pt x="38" y="16"/>
                  </a:lnTo>
                  <a:lnTo>
                    <a:pt x="38" y="15"/>
                  </a:lnTo>
                  <a:lnTo>
                    <a:pt x="36" y="15"/>
                  </a:lnTo>
                  <a:lnTo>
                    <a:pt x="36" y="14"/>
                  </a:lnTo>
                  <a:lnTo>
                    <a:pt x="34" y="14"/>
                  </a:lnTo>
                  <a:lnTo>
                    <a:pt x="34" y="13"/>
                  </a:lnTo>
                  <a:lnTo>
                    <a:pt x="30" y="13"/>
                  </a:lnTo>
                  <a:lnTo>
                    <a:pt x="30" y="12"/>
                  </a:lnTo>
                  <a:lnTo>
                    <a:pt x="28" y="12"/>
                  </a:lnTo>
                  <a:lnTo>
                    <a:pt x="28" y="11"/>
                  </a:lnTo>
                  <a:lnTo>
                    <a:pt x="23" y="11"/>
                  </a:lnTo>
                  <a:lnTo>
                    <a:pt x="23" y="10"/>
                  </a:lnTo>
                  <a:lnTo>
                    <a:pt x="22" y="10"/>
                  </a:lnTo>
                  <a:lnTo>
                    <a:pt x="22" y="8"/>
                  </a:lnTo>
                  <a:lnTo>
                    <a:pt x="14" y="8"/>
                  </a:lnTo>
                  <a:lnTo>
                    <a:pt x="14" y="7"/>
                  </a:lnTo>
                  <a:lnTo>
                    <a:pt x="11" y="7"/>
                  </a:lnTo>
                  <a:lnTo>
                    <a:pt x="11" y="5"/>
                  </a:lnTo>
                  <a:lnTo>
                    <a:pt x="7" y="5"/>
                  </a:lnTo>
                  <a:lnTo>
                    <a:pt x="7" y="4"/>
                  </a:lnTo>
                  <a:lnTo>
                    <a:pt x="6" y="4"/>
                  </a:lnTo>
                  <a:lnTo>
                    <a:pt x="6" y="1"/>
                  </a:lnTo>
                  <a:lnTo>
                    <a:pt x="6" y="1"/>
                  </a:lnTo>
                  <a:lnTo>
                    <a:pt x="6"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64" name="TextBox 263"/>
          <p:cNvSpPr txBox="1"/>
          <p:nvPr/>
        </p:nvSpPr>
        <p:spPr>
          <a:xfrm>
            <a:off x="1667291" y="2631073"/>
            <a:ext cx="1087157" cy="184666"/>
          </a:xfrm>
          <a:prstGeom prst="rect">
            <a:avLst/>
          </a:prstGeom>
          <a:noFill/>
        </p:spPr>
        <p:txBody>
          <a:bodyPr wrap="none" rtlCol="0">
            <a:spAutoFit/>
          </a:bodyPr>
          <a:lstStyle/>
          <a:p>
            <a:r>
              <a:rPr lang="en-GB" sz="600" dirty="0" smtClean="0">
                <a:solidFill>
                  <a:srgbClr val="4D4D4D"/>
                </a:solidFill>
                <a:latin typeface="Arial"/>
              </a:rPr>
              <a:t>Overall score test p=0.996</a:t>
            </a:r>
            <a:endParaRPr lang="en-GB" sz="600" dirty="0">
              <a:solidFill>
                <a:srgbClr val="4D4D4D"/>
              </a:solidFill>
              <a:latin typeface="Arial"/>
            </a:endParaRPr>
          </a:p>
        </p:txBody>
      </p:sp>
      <p:sp>
        <p:nvSpPr>
          <p:cNvPr id="265" name="TextBox 264"/>
          <p:cNvSpPr txBox="1"/>
          <p:nvPr/>
        </p:nvSpPr>
        <p:spPr>
          <a:xfrm>
            <a:off x="5608225" y="2631073"/>
            <a:ext cx="1087157" cy="184666"/>
          </a:xfrm>
          <a:prstGeom prst="rect">
            <a:avLst/>
          </a:prstGeom>
          <a:noFill/>
        </p:spPr>
        <p:txBody>
          <a:bodyPr wrap="none" rtlCol="0">
            <a:spAutoFit/>
          </a:bodyPr>
          <a:lstStyle/>
          <a:p>
            <a:r>
              <a:rPr lang="en-GB" sz="600" dirty="0" smtClean="0">
                <a:solidFill>
                  <a:srgbClr val="4D4D4D"/>
                </a:solidFill>
                <a:latin typeface="Arial"/>
              </a:rPr>
              <a:t>Overall score test p=0.958</a:t>
            </a:r>
            <a:endParaRPr lang="en-GB" sz="600" dirty="0">
              <a:solidFill>
                <a:srgbClr val="4D4D4D"/>
              </a:solidFill>
              <a:latin typeface="Arial"/>
            </a:endParaRPr>
          </a:p>
        </p:txBody>
      </p:sp>
      <p:sp>
        <p:nvSpPr>
          <p:cNvPr id="266" name="TextBox 265"/>
          <p:cNvSpPr txBox="1"/>
          <p:nvPr/>
        </p:nvSpPr>
        <p:spPr>
          <a:xfrm>
            <a:off x="4055755" y="2113059"/>
            <a:ext cx="1061946" cy="584775"/>
          </a:xfrm>
          <a:prstGeom prst="rect">
            <a:avLst/>
          </a:prstGeom>
          <a:noFill/>
        </p:spPr>
        <p:txBody>
          <a:bodyPr wrap="square" rtlCol="0">
            <a:spAutoFit/>
          </a:bodyPr>
          <a:lstStyle/>
          <a:p>
            <a:r>
              <a:rPr lang="en-GB" sz="800" b="1" dirty="0" smtClean="0">
                <a:solidFill>
                  <a:srgbClr val="4D4D4D"/>
                </a:solidFill>
              </a:rPr>
              <a:t>Treatment arm</a:t>
            </a:r>
          </a:p>
          <a:p>
            <a:r>
              <a:rPr lang="en-GB" sz="800" dirty="0" smtClean="0">
                <a:solidFill>
                  <a:srgbClr val="4D4D4D"/>
                </a:solidFill>
              </a:rPr>
              <a:t>Capecitabine + RT</a:t>
            </a:r>
          </a:p>
          <a:p>
            <a:r>
              <a:rPr lang="en-GB" sz="800" dirty="0" smtClean="0">
                <a:solidFill>
                  <a:srgbClr val="4D4D4D"/>
                </a:solidFill>
              </a:rPr>
              <a:t>Capecitabine + </a:t>
            </a:r>
            <a:r>
              <a:rPr lang="en-GB" sz="800" dirty="0">
                <a:solidFill>
                  <a:srgbClr val="4D4D4D"/>
                </a:solidFill>
              </a:rPr>
              <a:t>o</a:t>
            </a:r>
            <a:r>
              <a:rPr lang="en-GB" sz="800" dirty="0" smtClean="0">
                <a:solidFill>
                  <a:srgbClr val="4D4D4D"/>
                </a:solidFill>
              </a:rPr>
              <a:t>xaliplatin + RT</a:t>
            </a:r>
            <a:endParaRPr lang="en-GB" sz="800" dirty="0">
              <a:solidFill>
                <a:srgbClr val="4D4D4D"/>
              </a:solidFill>
            </a:endParaRPr>
          </a:p>
        </p:txBody>
      </p:sp>
      <p:cxnSp>
        <p:nvCxnSpPr>
          <p:cNvPr id="267" name="Straight Connector 266"/>
          <p:cNvCxnSpPr/>
          <p:nvPr/>
        </p:nvCxnSpPr>
        <p:spPr>
          <a:xfrm>
            <a:off x="4004970" y="2330291"/>
            <a:ext cx="106296" cy="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8" name="Straight Connector 267"/>
          <p:cNvCxnSpPr/>
          <p:nvPr/>
        </p:nvCxnSpPr>
        <p:spPr>
          <a:xfrm>
            <a:off x="4004970" y="2476684"/>
            <a:ext cx="106296" cy="0"/>
          </a:xfrm>
          <a:prstGeom prst="line">
            <a:avLst/>
          </a:pr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9" name="TextBox 268"/>
          <p:cNvSpPr txBox="1"/>
          <p:nvPr/>
        </p:nvSpPr>
        <p:spPr>
          <a:xfrm>
            <a:off x="2300255" y="1515015"/>
            <a:ext cx="1444626" cy="276999"/>
          </a:xfrm>
          <a:prstGeom prst="rect">
            <a:avLst/>
          </a:prstGeom>
          <a:noFill/>
        </p:spPr>
        <p:txBody>
          <a:bodyPr wrap="none" rtlCol="0">
            <a:spAutoFit/>
          </a:bodyPr>
          <a:lstStyle/>
          <a:p>
            <a:r>
              <a:rPr lang="en-GB" sz="1200" b="1" dirty="0" smtClean="0">
                <a:solidFill>
                  <a:srgbClr val="4D4D4D"/>
                </a:solidFill>
              </a:rPr>
              <a:t>DFS stage II (ITT)</a:t>
            </a:r>
            <a:endParaRPr lang="en-GB" sz="1200" b="1" dirty="0">
              <a:solidFill>
                <a:srgbClr val="4D4D4D"/>
              </a:solidFill>
            </a:endParaRPr>
          </a:p>
        </p:txBody>
      </p:sp>
      <p:sp>
        <p:nvSpPr>
          <p:cNvPr id="270" name="TextBox 269"/>
          <p:cNvSpPr txBox="1"/>
          <p:nvPr/>
        </p:nvSpPr>
        <p:spPr>
          <a:xfrm>
            <a:off x="6208003" y="1515015"/>
            <a:ext cx="1487908" cy="276999"/>
          </a:xfrm>
          <a:prstGeom prst="rect">
            <a:avLst/>
          </a:prstGeom>
          <a:noFill/>
        </p:spPr>
        <p:txBody>
          <a:bodyPr wrap="none" rtlCol="0">
            <a:spAutoFit/>
          </a:bodyPr>
          <a:lstStyle/>
          <a:p>
            <a:r>
              <a:rPr lang="en-GB" sz="1200" b="1" dirty="0" smtClean="0">
                <a:solidFill>
                  <a:srgbClr val="4D4D4D"/>
                </a:solidFill>
              </a:rPr>
              <a:t>DFS stage III (ITT)</a:t>
            </a:r>
            <a:endParaRPr lang="en-GB" sz="1200" b="1" dirty="0">
              <a:solidFill>
                <a:srgbClr val="4D4D4D"/>
              </a:solidFill>
            </a:endParaRPr>
          </a:p>
        </p:txBody>
      </p:sp>
    </p:spTree>
    <p:custDataLst>
      <p:tags r:id="rId1"/>
    </p:custDataLst>
    <p:extLst>
      <p:ext uri="{BB962C8B-B14F-4D97-AF65-F5344CB8AC3E}">
        <p14:creationId xmlns:p14="http://schemas.microsoft.com/office/powerpoint/2010/main" val="14479856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467PD: Preoperative </a:t>
            </a:r>
            <a:r>
              <a:rPr lang="en-GB" sz="1800" dirty="0"/>
              <a:t>chemoradiotherapy and postoperative chemotherapy with capecitabine and oxaliplatin vs. capecitabine alone in locally advanced rectal cancer: Final </a:t>
            </a:r>
            <a:r>
              <a:rPr lang="en-GB" sz="1800" dirty="0" smtClean="0"/>
              <a:t>analyses – </a:t>
            </a:r>
            <a:r>
              <a:rPr lang="en-GB" sz="1800" dirty="0" err="1" smtClean="0"/>
              <a:t>Schmoll</a:t>
            </a:r>
            <a:r>
              <a:rPr lang="en-GB" sz="1800" dirty="0" smtClean="0"/>
              <a:t> et al </a:t>
            </a:r>
            <a:endParaRPr lang="en-GB" sz="1800" dirty="0"/>
          </a:p>
        </p:txBody>
      </p:sp>
      <p:sp>
        <p:nvSpPr>
          <p:cNvPr id="5123" name="Rectangle 3"/>
          <p:cNvSpPr>
            <a:spLocks noGrp="1" noChangeArrowheads="1"/>
          </p:cNvSpPr>
          <p:nvPr>
            <p:ph type="body" idx="1"/>
          </p:nvPr>
        </p:nvSpPr>
        <p:spPr>
          <a:xfrm>
            <a:off x="365124" y="1254035"/>
            <a:ext cx="8483454" cy="4746172"/>
          </a:xfrm>
        </p:spPr>
        <p:txBody>
          <a:bodyPr/>
          <a:lstStyle/>
          <a:p>
            <a:pPr marL="0" indent="0">
              <a:buNone/>
            </a:pPr>
            <a:r>
              <a:rPr lang="en-GB" b="1" dirty="0" smtClean="0"/>
              <a:t>Conclusions</a:t>
            </a:r>
          </a:p>
          <a:p>
            <a:r>
              <a:rPr lang="en-GB" b="1" dirty="0" smtClean="0"/>
              <a:t>The addition of oxaliplatin to capecitabine therapy was not associated with improvement in DFS vs. capecitabine alone</a:t>
            </a:r>
          </a:p>
          <a:p>
            <a:r>
              <a:rPr lang="en-GB" b="1" dirty="0" smtClean="0"/>
              <a:t>Strong differences were observed between German and non-German patients</a:t>
            </a:r>
            <a:endParaRPr lang="en-GB" b="1" dirty="0"/>
          </a:p>
          <a:p>
            <a:pPr lvl="1"/>
            <a:r>
              <a:rPr lang="en-GB" b="1" dirty="0" smtClean="0"/>
              <a:t>Non-German patients with stage III disease had significantly improved outcomes on capecitabine + oxaliplatin vs. capecitabine</a:t>
            </a:r>
            <a:endParaRPr lang="en-GB" b="1" dirty="0"/>
          </a:p>
          <a:p>
            <a:pPr lvl="1"/>
            <a:r>
              <a:rPr lang="en-GB" b="1" dirty="0" smtClean="0"/>
              <a:t>In contrast, German patients had non-significant trend for superior outcomes with capecitabine vs. capecitabine + oxaliplatin</a:t>
            </a:r>
          </a:p>
          <a:p>
            <a:r>
              <a:rPr lang="en-GB" b="1" dirty="0" smtClean="0"/>
              <a:t>Multivariate analysis by baseline factors could not detect the factors responsible for the difference between German and non-German groups</a:t>
            </a:r>
          </a:p>
          <a:p>
            <a:r>
              <a:rPr lang="en-GB" b="1" dirty="0" smtClean="0"/>
              <a:t>These results contradict those of the CAO/ARO/AIO-4 </a:t>
            </a:r>
            <a:r>
              <a:rPr lang="en-GB" b="1" dirty="0"/>
              <a:t>and </a:t>
            </a:r>
            <a:r>
              <a:rPr lang="en-GB" b="1" dirty="0" smtClean="0"/>
              <a:t>PETACC 6 trials</a:t>
            </a:r>
            <a:r>
              <a:rPr lang="en-GB" b="1" dirty="0"/>
              <a:t>, </a:t>
            </a:r>
            <a:r>
              <a:rPr lang="en-GB" b="1" dirty="0" smtClean="0"/>
              <a:t>therefore, the role of adjuvant oxaliplatin in addition to capecitabine/5FU remains unclear</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467PD</a:t>
            </a:r>
          </a:p>
        </p:txBody>
      </p:sp>
    </p:spTree>
    <p:custDataLst>
      <p:tags r:id="rId1"/>
    </p:custDataLst>
    <p:extLst>
      <p:ext uri="{BB962C8B-B14F-4D97-AF65-F5344CB8AC3E}">
        <p14:creationId xmlns:p14="http://schemas.microsoft.com/office/powerpoint/2010/main" val="4081056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455O: Efficacy </a:t>
            </a:r>
            <a:r>
              <a:rPr lang="en-GB" sz="1800" dirty="0"/>
              <a:t>and circulating </a:t>
            </a:r>
            <a:r>
              <a:rPr lang="en-GB" sz="1800" dirty="0" err="1"/>
              <a:t>tumor</a:t>
            </a:r>
            <a:r>
              <a:rPr lang="en-GB" sz="1800" dirty="0"/>
              <a:t> DNA (</a:t>
            </a:r>
            <a:r>
              <a:rPr lang="en-GB" sz="1800" dirty="0" err="1"/>
              <a:t>ctDNA</a:t>
            </a:r>
            <a:r>
              <a:rPr lang="en-GB" sz="1800" dirty="0"/>
              <a:t>) analysis of the BRAF inhibitor dabrafenib (D), MEK inhibitor trametinib (T), and anti-EGFR antibody panitumumab (P) in patients (</a:t>
            </a:r>
            <a:r>
              <a:rPr lang="en-GB" sz="1800" dirty="0" err="1"/>
              <a:t>pts</a:t>
            </a:r>
            <a:r>
              <a:rPr lang="en-GB" sz="1800" dirty="0"/>
              <a:t>) with BRAF V600E–mutated (</a:t>
            </a:r>
            <a:r>
              <a:rPr lang="en-GB" sz="1800" dirty="0" err="1"/>
              <a:t>BRAFm</a:t>
            </a:r>
            <a:r>
              <a:rPr lang="en-GB" sz="1800" dirty="0"/>
              <a:t>) metastatic colorectal cancer (</a:t>
            </a:r>
            <a:r>
              <a:rPr lang="en-GB" sz="1800" dirty="0" err="1"/>
              <a:t>mCRC</a:t>
            </a:r>
            <a:r>
              <a:rPr lang="en-GB" sz="1800" dirty="0" smtClean="0"/>
              <a:t>) – Corcoran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r>
              <a:rPr lang="en-GB" dirty="0" smtClean="0"/>
              <a:t>)</a:t>
            </a:r>
          </a:p>
          <a:p>
            <a:r>
              <a:rPr lang="en-GB" dirty="0" err="1" smtClean="0"/>
              <a:t>ctDNA</a:t>
            </a:r>
            <a:r>
              <a:rPr lang="en-GB" dirty="0" smtClean="0"/>
              <a:t> analysis showed emergence of RAS mutations at disease progression in 9 of 22 (41</a:t>
            </a:r>
            <a:r>
              <a:rPr lang="en-GB" dirty="0"/>
              <a:t>%) patients </a:t>
            </a:r>
            <a:endParaRPr lang="en-GB" dirty="0" smtClean="0"/>
          </a:p>
          <a:p>
            <a:pPr lvl="1"/>
            <a:r>
              <a:rPr lang="en-GB" dirty="0" smtClean="0"/>
              <a:t>In 3 of these patients, multiple RAS mutations were detectable in </a:t>
            </a:r>
            <a:r>
              <a:rPr lang="en-GB" dirty="0" err="1" smtClean="0"/>
              <a:t>ctDNA</a:t>
            </a:r>
            <a:r>
              <a:rPr lang="en-GB" dirty="0" smtClean="0"/>
              <a:t> at progression</a:t>
            </a:r>
            <a:endParaRPr lang="en-GB" dirty="0"/>
          </a:p>
          <a:p>
            <a:pPr marL="0" indent="0">
              <a:buNone/>
            </a:pPr>
            <a:endParaRPr lang="en-GB" dirty="0" smtClean="0"/>
          </a:p>
          <a:p>
            <a:pPr marL="0" indent="0">
              <a:buNone/>
            </a:pPr>
            <a:r>
              <a:rPr lang="en-GB" b="1" dirty="0" smtClean="0"/>
              <a:t>Conclusions </a:t>
            </a:r>
          </a:p>
          <a:p>
            <a:r>
              <a:rPr lang="en-GB" b="1" dirty="0" smtClean="0"/>
              <a:t>D + T + P appeared to be more active than D + T, D + P or T + P in </a:t>
            </a:r>
            <a:r>
              <a:rPr lang="en-GB" b="1" dirty="0" err="1" smtClean="0"/>
              <a:t>mBRAF</a:t>
            </a:r>
            <a:r>
              <a:rPr lang="en-GB" b="1" dirty="0" smtClean="0"/>
              <a:t> </a:t>
            </a:r>
            <a:r>
              <a:rPr lang="en-GB" b="1" dirty="0" err="1" smtClean="0"/>
              <a:t>mCRC</a:t>
            </a:r>
            <a:endParaRPr lang="en-GB" b="1" dirty="0" smtClean="0"/>
          </a:p>
          <a:p>
            <a:r>
              <a:rPr lang="en-GB" b="1" dirty="0" smtClean="0"/>
              <a:t>D + P and D + T + P were tolerable at full dose, but full dose T + P was not tolerable due to dermatologic toxicity</a:t>
            </a:r>
          </a:p>
          <a:p>
            <a:r>
              <a:rPr lang="en-GB" b="1" dirty="0" smtClean="0"/>
              <a:t>More effective inhibition of MAPK signalling may contribute to increased efficacy of D + P +T</a:t>
            </a:r>
          </a:p>
          <a:p>
            <a:r>
              <a:rPr lang="en-GB" b="1" dirty="0" smtClean="0"/>
              <a:t>Monitoring </a:t>
            </a:r>
            <a:r>
              <a:rPr lang="en-GB" b="1" dirty="0" err="1" smtClean="0"/>
              <a:t>mBRAF</a:t>
            </a:r>
            <a:r>
              <a:rPr lang="en-GB" b="1" dirty="0" smtClean="0"/>
              <a:t> in </a:t>
            </a:r>
            <a:r>
              <a:rPr lang="en-GB" b="1" dirty="0" err="1" smtClean="0"/>
              <a:t>ctDNA</a:t>
            </a:r>
            <a:r>
              <a:rPr lang="en-GB" b="1" dirty="0" smtClean="0"/>
              <a:t> is feasible and can effectively predict response</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Corcoran RB et al. Ann </a:t>
            </a:r>
            <a:r>
              <a:rPr lang="en-NZ" dirty="0" err="1"/>
              <a:t>Oncol</a:t>
            </a:r>
            <a:r>
              <a:rPr lang="en-NZ" dirty="0"/>
              <a:t> 2016; 27 (</a:t>
            </a:r>
            <a:r>
              <a:rPr lang="en-NZ" dirty="0" err="1"/>
              <a:t>suppl</a:t>
            </a:r>
            <a:r>
              <a:rPr lang="en-NZ" dirty="0"/>
              <a:t> 6): </a:t>
            </a:r>
            <a:r>
              <a:rPr lang="en-NZ" dirty="0" err="1"/>
              <a:t>abstr</a:t>
            </a:r>
            <a:r>
              <a:rPr lang="en-NZ" dirty="0"/>
              <a:t> 455O</a:t>
            </a:r>
          </a:p>
        </p:txBody>
      </p:sp>
    </p:spTree>
    <p:custDataLst>
      <p:tags r:id="rId1"/>
    </p:custDataLst>
    <p:extLst>
      <p:ext uri="{BB962C8B-B14F-4D97-AF65-F5344CB8AC3E}">
        <p14:creationId xmlns:p14="http://schemas.microsoft.com/office/powerpoint/2010/main" val="165678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AutoShape 19"/>
          <p:cNvCxnSpPr>
            <a:cxnSpLocks noChangeShapeType="1"/>
            <a:stCxn id="23" idx="3"/>
            <a:endCxn id="26" idx="1"/>
          </p:cNvCxnSpPr>
          <p:nvPr/>
        </p:nvCxnSpPr>
        <p:spPr bwMode="auto">
          <a:xfrm>
            <a:off x="6107491" y="4691856"/>
            <a:ext cx="268924" cy="0"/>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3" idx="3"/>
            <a:endCxn id="24" idx="1"/>
          </p:cNvCxnSpPr>
          <p:nvPr/>
        </p:nvCxnSpPr>
        <p:spPr bwMode="auto">
          <a:xfrm>
            <a:off x="6107490" y="2772569"/>
            <a:ext cx="268927" cy="0"/>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en-GB" sz="1800" dirty="0" smtClean="0"/>
              <a:t>LBA21: FOLFOXIRI </a:t>
            </a:r>
            <a:r>
              <a:rPr lang="en-GB" sz="1800" dirty="0"/>
              <a:t>plus bevacizumab (</a:t>
            </a:r>
            <a:r>
              <a:rPr lang="en-GB" sz="1800" dirty="0" err="1"/>
              <a:t>bev</a:t>
            </a:r>
            <a:r>
              <a:rPr lang="en-GB" sz="1800" dirty="0"/>
              <a:t>) followed by maintenance with </a:t>
            </a:r>
            <a:r>
              <a:rPr lang="en-GB" sz="1800" dirty="0" err="1"/>
              <a:t>bev</a:t>
            </a:r>
            <a:r>
              <a:rPr lang="en-GB" sz="1800" dirty="0"/>
              <a:t> alone or </a:t>
            </a:r>
            <a:r>
              <a:rPr lang="en-GB" sz="1800" dirty="0" err="1"/>
              <a:t>bev</a:t>
            </a:r>
            <a:r>
              <a:rPr lang="en-GB" sz="1800" dirty="0"/>
              <a:t> plus metronomic chemotherapy (</a:t>
            </a:r>
            <a:r>
              <a:rPr lang="en-GB" sz="1800" dirty="0" err="1"/>
              <a:t>metroCT</a:t>
            </a:r>
            <a:r>
              <a:rPr lang="en-GB" sz="1800" dirty="0"/>
              <a:t>) in metastatic colorectal cancer (</a:t>
            </a:r>
            <a:r>
              <a:rPr lang="en-GB" sz="1800" dirty="0" err="1"/>
              <a:t>mCRC</a:t>
            </a:r>
            <a:r>
              <a:rPr lang="en-GB" sz="1800" dirty="0"/>
              <a:t>): The phase II randomized MOMA </a:t>
            </a:r>
            <a:r>
              <a:rPr lang="en-GB" sz="1800" dirty="0" smtClean="0"/>
              <a:t>trial </a:t>
            </a:r>
            <a:br>
              <a:rPr lang="en-GB" sz="1800" dirty="0" smtClean="0"/>
            </a:br>
            <a:r>
              <a:rPr lang="en-GB" sz="1800" dirty="0" smtClean="0"/>
              <a:t>– Falcone et al</a:t>
            </a:r>
            <a:endParaRPr lang="en-GB" sz="1800" dirty="0"/>
          </a:p>
        </p:txBody>
      </p:sp>
      <p:sp>
        <p:nvSpPr>
          <p:cNvPr id="5123" name="Rectangle 3"/>
          <p:cNvSpPr>
            <a:spLocks noGrp="1" noChangeArrowheads="1"/>
          </p:cNvSpPr>
          <p:nvPr>
            <p:ph type="body" idx="1"/>
          </p:nvPr>
        </p:nvSpPr>
        <p:spPr>
          <a:xfrm>
            <a:off x="365124" y="1254035"/>
            <a:ext cx="8413751" cy="879565"/>
          </a:xfrm>
        </p:spPr>
        <p:txBody>
          <a:bodyPr/>
          <a:lstStyle/>
          <a:p>
            <a:pPr marL="0" indent="0">
              <a:buNone/>
            </a:pPr>
            <a:r>
              <a:rPr lang="en-GB" b="1" dirty="0" smtClean="0"/>
              <a:t>Study objective</a:t>
            </a:r>
          </a:p>
          <a:p>
            <a:r>
              <a:rPr lang="en-GB" dirty="0" smtClean="0"/>
              <a:t>To evaluate the efficacy </a:t>
            </a:r>
            <a:r>
              <a:rPr lang="en-GB" dirty="0"/>
              <a:t>of metronomic chemotherapy </a:t>
            </a:r>
            <a:r>
              <a:rPr lang="en-GB" dirty="0" smtClean="0"/>
              <a:t>added to bevacizumab as maintenance therapy after 4 months induction with FOLFOXIRI + </a:t>
            </a:r>
            <a:r>
              <a:rPr lang="en-GB" dirty="0"/>
              <a:t>bevacizumab</a:t>
            </a:r>
          </a:p>
        </p:txBody>
      </p:sp>
      <p:sp>
        <p:nvSpPr>
          <p:cNvPr id="14" name="Text Placeholder 13"/>
          <p:cNvSpPr>
            <a:spLocks noGrp="1"/>
          </p:cNvSpPr>
          <p:nvPr>
            <p:ph type="body" sz="quarter" idx="10"/>
          </p:nvPr>
        </p:nvSpPr>
        <p:spPr/>
        <p:txBody>
          <a:bodyPr/>
          <a:lstStyle/>
          <a:p>
            <a:r>
              <a:rPr lang="en-GB" dirty="0" smtClean="0"/>
              <a:t>*Bevacizumab 7.5 mg/kg iv + capecitabine 500 mg </a:t>
            </a:r>
            <a:r>
              <a:rPr lang="en-GB" dirty="0" err="1" smtClean="0"/>
              <a:t>tid</a:t>
            </a:r>
            <a:r>
              <a:rPr lang="en-GB" dirty="0" smtClean="0"/>
              <a:t> + cyclophosphamide 50 mg/d; every 21 days</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sp>
        <p:nvSpPr>
          <p:cNvPr id="7" name="Oval 14"/>
          <p:cNvSpPr>
            <a:spLocks noChangeArrowheads="1"/>
          </p:cNvSpPr>
          <p:nvPr/>
        </p:nvSpPr>
        <p:spPr bwMode="auto">
          <a:xfrm>
            <a:off x="3886200" y="34387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56187" y="2794381"/>
            <a:ext cx="666225" cy="62260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Content Placeholder 26"/>
          <p:cNvSpPr txBox="1">
            <a:spLocks/>
          </p:cNvSpPr>
          <p:nvPr/>
        </p:nvSpPr>
        <p:spPr bwMode="auto">
          <a:xfrm>
            <a:off x="4800600" y="3266706"/>
            <a:ext cx="3068865"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ECOG PS (0 vs. 1-2)</a:t>
            </a:r>
            <a:endParaRPr lang="en-GB" sz="1400" dirty="0">
              <a:solidFill>
                <a:srgbClr val="4D4D4D"/>
              </a:solidFill>
              <a:latin typeface="Arial"/>
            </a:endParaRPr>
          </a:p>
          <a:p>
            <a:pPr marL="203200" indent="-203200">
              <a:spcBef>
                <a:spcPts val="0"/>
              </a:spcBef>
              <a:spcAft>
                <a:spcPts val="400"/>
              </a:spcAft>
              <a:buFont typeface="Arial" pitchFamily="34" charset="0"/>
              <a:buChar char="•"/>
              <a:defRPr/>
            </a:pPr>
            <a:r>
              <a:rPr lang="en-GB" sz="1400" dirty="0" smtClean="0">
                <a:solidFill>
                  <a:srgbClr val="4D4D4D"/>
                </a:solidFill>
                <a:latin typeface="Arial"/>
              </a:rPr>
              <a:t>Previous adjuvant chemotherapy</a:t>
            </a:r>
            <a:endParaRPr lang="en-GB" sz="1400" dirty="0">
              <a:solidFill>
                <a:srgbClr val="4D4D4D"/>
              </a:solidFill>
              <a:latin typeface="Arial"/>
            </a:endParaRPr>
          </a:p>
        </p:txBody>
      </p:sp>
      <p:cxnSp>
        <p:nvCxnSpPr>
          <p:cNvPr id="11" name="AutoShape 19"/>
          <p:cNvCxnSpPr>
            <a:cxnSpLocks noChangeShapeType="1"/>
            <a:stCxn id="17" idx="3"/>
            <a:endCxn id="7" idx="2"/>
          </p:cNvCxnSpPr>
          <p:nvPr/>
        </p:nvCxnSpPr>
        <p:spPr bwMode="auto">
          <a:xfrm>
            <a:off x="3587928" y="3730894"/>
            <a:ext cx="29827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endCxn id="9" idx="1"/>
          </p:cNvCxnSpPr>
          <p:nvPr/>
        </p:nvCxnSpPr>
        <p:spPr bwMode="auto">
          <a:xfrm>
            <a:off x="7696200" y="2772568"/>
            <a:ext cx="420235"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00600" y="2362200"/>
            <a:ext cx="13068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FOLFOXIRI + </a:t>
            </a:r>
            <a:r>
              <a:rPr lang="en-GB" altLang="zh-CN" sz="1400" dirty="0" err="1" smtClean="0">
                <a:solidFill>
                  <a:srgbClr val="FFFFFF"/>
                </a:solidFill>
                <a:ea typeface="SimSun" pitchFamily="2" charset="-122"/>
              </a:rPr>
              <a:t>bevacizumab</a:t>
            </a:r>
            <a:r>
              <a:rPr lang="en-GB" altLang="zh-CN" sz="1400" dirty="0" smtClean="0">
                <a:solidFill>
                  <a:srgbClr val="FFFFFF"/>
                </a:solidFill>
                <a:ea typeface="SimSun" pitchFamily="2" charset="-122"/>
              </a:rPr>
              <a:t> (n=117)</a:t>
            </a:r>
            <a:endParaRPr lang="en-GB" altLang="zh-CN" sz="1400" dirty="0">
              <a:solidFill>
                <a:srgbClr val="FFFFFF"/>
              </a:solidFill>
              <a:ea typeface="SimSun" pitchFamily="2" charset="-122"/>
            </a:endParaRPr>
          </a:p>
        </p:txBody>
      </p:sp>
      <p:sp>
        <p:nvSpPr>
          <p:cNvPr id="17" name="AutoShape 9"/>
          <p:cNvSpPr>
            <a:spLocks noChangeArrowheads="1"/>
          </p:cNvSpPr>
          <p:nvPr/>
        </p:nvSpPr>
        <p:spPr bwMode="auto">
          <a:xfrm>
            <a:off x="268238" y="2662653"/>
            <a:ext cx="3319690" cy="21364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err="1" smtClean="0">
                <a:solidFill>
                  <a:srgbClr val="FFFFFF"/>
                </a:solidFill>
                <a:ea typeface="SimSun" pitchFamily="2" charset="-122"/>
              </a:rPr>
              <a:t>mCRC</a:t>
            </a:r>
            <a:r>
              <a:rPr lang="en-GB" altLang="zh-CN" sz="1400" dirty="0" smtClean="0">
                <a:solidFill>
                  <a:srgbClr val="FFFFFF"/>
                </a:solidFill>
                <a:ea typeface="SimSun" pitchFamily="2" charset="-122"/>
              </a:rPr>
              <a:t> untreated for metastatic disease</a:t>
            </a:r>
            <a:endParaRPr lang="en-GB" altLang="zh-CN" sz="14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Histologically confirmed adenocarcinoma</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≥1 measurable lesion (RECIST 1.1)</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≤2 (PS 0 if 71–75 years)</a:t>
            </a:r>
            <a:endParaRPr lang="en-GB" altLang="zh-CN" sz="14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400" dirty="0">
                <a:solidFill>
                  <a:srgbClr val="FFFFFF"/>
                </a:solidFill>
                <a:ea typeface="SimSun" pitchFamily="2" charset="-122"/>
              </a:rPr>
              <a:t>(</a:t>
            </a:r>
            <a:r>
              <a:rPr lang="en-GB" altLang="zh-CN" sz="1400" dirty="0" smtClean="0">
                <a:solidFill>
                  <a:srgbClr val="FFFFFF"/>
                </a:solidFill>
                <a:ea typeface="SimSun" pitchFamily="2" charset="-122"/>
              </a:rPr>
              <a:t>n=232)</a:t>
            </a:r>
            <a:endParaRPr lang="en-GB" altLang="zh-CN" sz="1400" dirty="0">
              <a:solidFill>
                <a:srgbClr val="FFFFFF"/>
              </a:solidFill>
              <a:ea typeface="SimSun" pitchFamily="2" charset="-122"/>
            </a:endParaRPr>
          </a:p>
        </p:txBody>
      </p:sp>
      <p:sp>
        <p:nvSpPr>
          <p:cNvPr id="18" name="Rectangle 9"/>
          <p:cNvSpPr txBox="1">
            <a:spLocks noChangeArrowheads="1"/>
          </p:cNvSpPr>
          <p:nvPr/>
        </p:nvSpPr>
        <p:spPr bwMode="auto">
          <a:xfrm>
            <a:off x="365124" y="525462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PFS</a:t>
            </a:r>
          </a:p>
          <a:p>
            <a:pPr>
              <a:buClr>
                <a:srgbClr val="043882"/>
              </a:buClr>
            </a:pPr>
            <a:endParaRPr lang="en-GB" dirty="0"/>
          </a:p>
        </p:txBody>
      </p:sp>
      <p:sp>
        <p:nvSpPr>
          <p:cNvPr id="19" name="Content Placeholder 26"/>
          <p:cNvSpPr txBox="1">
            <a:spLocks/>
          </p:cNvSpPr>
          <p:nvPr/>
        </p:nvSpPr>
        <p:spPr>
          <a:xfrm>
            <a:off x="4648200" y="525462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RR</a:t>
            </a:r>
            <a:endParaRPr lang="en-GB" dirty="0"/>
          </a:p>
        </p:txBody>
      </p:sp>
      <p:cxnSp>
        <p:nvCxnSpPr>
          <p:cNvPr id="20" name="AutoShape 16"/>
          <p:cNvCxnSpPr>
            <a:cxnSpLocks noChangeShapeType="1"/>
            <a:stCxn id="7" idx="4"/>
            <a:endCxn id="23" idx="1"/>
          </p:cNvCxnSpPr>
          <p:nvPr/>
        </p:nvCxnSpPr>
        <p:spPr bwMode="auto">
          <a:xfrm rot="16200000" flipH="1">
            <a:off x="4154868" y="4046124"/>
            <a:ext cx="668862" cy="62260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442753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2" name="AutoShape 20"/>
          <p:cNvCxnSpPr>
            <a:cxnSpLocks noChangeShapeType="1"/>
            <a:endCxn id="21" idx="1"/>
          </p:cNvCxnSpPr>
          <p:nvPr/>
        </p:nvCxnSpPr>
        <p:spPr bwMode="auto">
          <a:xfrm>
            <a:off x="7696200" y="4688680"/>
            <a:ext cx="420235" cy="3176"/>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800600" y="4281488"/>
            <a:ext cx="13068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FOLFOXIRI + </a:t>
            </a:r>
            <a:r>
              <a:rPr lang="en-GB" altLang="zh-CN" sz="1400" dirty="0" smtClean="0">
                <a:solidFill>
                  <a:srgbClr val="4D4D4D"/>
                </a:solidFill>
                <a:ea typeface="SimSun" pitchFamily="2" charset="-122"/>
              </a:rPr>
              <a:t>bevacizumab</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(n=115)</a:t>
            </a:r>
            <a:endParaRPr lang="en-GB" altLang="zh-CN" sz="1400" dirty="0">
              <a:solidFill>
                <a:srgbClr val="4D4D4D"/>
              </a:solidFill>
              <a:ea typeface="SimSun" pitchFamily="2" charset="-122"/>
            </a:endParaRPr>
          </a:p>
        </p:txBody>
      </p:sp>
      <p:sp>
        <p:nvSpPr>
          <p:cNvPr id="24" name="AutoShape 8"/>
          <p:cNvSpPr>
            <a:spLocks noChangeArrowheads="1"/>
          </p:cNvSpPr>
          <p:nvPr/>
        </p:nvSpPr>
        <p:spPr bwMode="auto">
          <a:xfrm>
            <a:off x="6376417" y="2362200"/>
            <a:ext cx="138308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err="1" smtClean="0">
                <a:solidFill>
                  <a:srgbClr val="FFFFFF"/>
                </a:solidFill>
                <a:ea typeface="SimSun" pitchFamily="2" charset="-122"/>
              </a:rPr>
              <a:t>Bevacizumab</a:t>
            </a:r>
            <a:r>
              <a:rPr lang="en-GB" altLang="zh-CN" sz="1400" dirty="0" smtClean="0">
                <a:solidFill>
                  <a:srgbClr val="FFFFFF"/>
                </a:solidFill>
                <a:ea typeface="SimSun" pitchFamily="2" charset="-122"/>
              </a:rPr>
              <a:t> (n=88)</a:t>
            </a:r>
            <a:endParaRPr lang="en-GB" altLang="zh-CN" sz="1400" dirty="0">
              <a:solidFill>
                <a:srgbClr val="FFFFFF"/>
              </a:solidFill>
              <a:ea typeface="SimSun" pitchFamily="2" charset="-122"/>
            </a:endParaRPr>
          </a:p>
        </p:txBody>
      </p:sp>
      <p:sp>
        <p:nvSpPr>
          <p:cNvPr id="26" name="AutoShape 12"/>
          <p:cNvSpPr>
            <a:spLocks noChangeArrowheads="1"/>
          </p:cNvSpPr>
          <p:nvPr/>
        </p:nvSpPr>
        <p:spPr bwMode="auto">
          <a:xfrm>
            <a:off x="6376415" y="4281488"/>
            <a:ext cx="1383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Bevacizumab + </a:t>
            </a:r>
            <a:r>
              <a:rPr lang="en-GB" altLang="zh-CN" sz="1400" dirty="0" err="1" smtClean="0">
                <a:solidFill>
                  <a:srgbClr val="4D4D4D"/>
                </a:solidFill>
                <a:ea typeface="SimSun" pitchFamily="2" charset="-122"/>
              </a:rPr>
              <a:t>metroCT</a:t>
            </a:r>
            <a:r>
              <a:rPr lang="en-GB" altLang="zh-CN" sz="1400" dirty="0" smtClean="0">
                <a:solidFill>
                  <a:srgbClr val="4D4D4D"/>
                </a:solidFill>
                <a:ea typeface="SimSun" pitchFamily="2" charset="-122"/>
              </a:rPr>
              <a:t>*</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(n=78)</a:t>
            </a:r>
            <a:endParaRPr lang="en-GB" altLang="zh-CN" sz="1400"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3985891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LBA21: FOLFOXIRI plus bevacizumab (</a:t>
            </a:r>
            <a:r>
              <a:rPr lang="en-GB" sz="1800" dirty="0" err="1"/>
              <a:t>bev</a:t>
            </a:r>
            <a:r>
              <a:rPr lang="en-GB" sz="1800" dirty="0"/>
              <a:t>) followed by maintenance with </a:t>
            </a:r>
            <a:r>
              <a:rPr lang="en-GB" sz="1800" dirty="0" err="1"/>
              <a:t>bev</a:t>
            </a:r>
            <a:r>
              <a:rPr lang="en-GB" sz="1800" dirty="0"/>
              <a:t> alone or </a:t>
            </a:r>
            <a:r>
              <a:rPr lang="en-GB" sz="1800" dirty="0" err="1"/>
              <a:t>bev</a:t>
            </a:r>
            <a:r>
              <a:rPr lang="en-GB" sz="1800" dirty="0"/>
              <a:t> plus metronomic chemotherapy (</a:t>
            </a:r>
            <a:r>
              <a:rPr lang="en-GB" sz="1800" dirty="0" err="1"/>
              <a:t>metroCT</a:t>
            </a:r>
            <a:r>
              <a:rPr lang="en-GB" sz="1800" dirty="0"/>
              <a:t>) in metastatic colorectal cancer (</a:t>
            </a:r>
            <a:r>
              <a:rPr lang="en-GB" sz="1800" dirty="0" err="1"/>
              <a:t>mCRC</a:t>
            </a:r>
            <a:r>
              <a:rPr lang="en-GB" sz="1800" dirty="0"/>
              <a:t>): The phase II randomized MOMA trial </a:t>
            </a:r>
            <a:br>
              <a:rPr lang="en-GB" sz="1800" dirty="0"/>
            </a:br>
            <a:r>
              <a:rPr lang="en-GB" sz="1800" dirty="0"/>
              <a:t>– Falcone et al</a:t>
            </a:r>
          </a:p>
        </p:txBody>
      </p:sp>
      <p:sp>
        <p:nvSpPr>
          <p:cNvPr id="5123" name="Rectangle 3"/>
          <p:cNvSpPr>
            <a:spLocks noGrp="1" noChangeArrowheads="1"/>
          </p:cNvSpPr>
          <p:nvPr>
            <p:ph type="body" idx="1"/>
          </p:nvPr>
        </p:nvSpPr>
        <p:spPr/>
        <p:txBody>
          <a:bodyPr/>
          <a:lstStyle/>
          <a:p>
            <a:pPr marL="0" indent="0">
              <a:buNone/>
            </a:pPr>
            <a:r>
              <a:rPr lang="en-GB" b="1" dirty="0"/>
              <a:t>Key results</a:t>
            </a:r>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sp>
        <p:nvSpPr>
          <p:cNvPr id="14" name="Line 7"/>
          <p:cNvSpPr>
            <a:spLocks noChangeShapeType="1"/>
          </p:cNvSpPr>
          <p:nvPr/>
        </p:nvSpPr>
        <p:spPr bwMode="auto">
          <a:xfrm>
            <a:off x="1157565" y="250084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6" name="Line 8"/>
          <p:cNvSpPr>
            <a:spLocks noChangeShapeType="1"/>
          </p:cNvSpPr>
          <p:nvPr/>
        </p:nvSpPr>
        <p:spPr bwMode="auto">
          <a:xfrm>
            <a:off x="1157565" y="308941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7" name="Line 9"/>
          <p:cNvSpPr>
            <a:spLocks noChangeShapeType="1"/>
          </p:cNvSpPr>
          <p:nvPr/>
        </p:nvSpPr>
        <p:spPr bwMode="auto">
          <a:xfrm>
            <a:off x="1157565" y="367798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1157565" y="485512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9" name="Line 12"/>
          <p:cNvSpPr>
            <a:spLocks noChangeShapeType="1"/>
          </p:cNvSpPr>
          <p:nvPr/>
        </p:nvSpPr>
        <p:spPr bwMode="auto">
          <a:xfrm>
            <a:off x="7750151"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0" name="Line 13"/>
          <p:cNvSpPr>
            <a:spLocks noChangeShapeType="1"/>
          </p:cNvSpPr>
          <p:nvPr/>
        </p:nvSpPr>
        <p:spPr bwMode="auto">
          <a:xfrm>
            <a:off x="5895717"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1" name="Line 18"/>
          <p:cNvSpPr>
            <a:spLocks noChangeShapeType="1"/>
          </p:cNvSpPr>
          <p:nvPr/>
        </p:nvSpPr>
        <p:spPr bwMode="auto">
          <a:xfrm>
            <a:off x="4041283"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Line 19"/>
          <p:cNvSpPr>
            <a:spLocks noChangeShapeType="1"/>
          </p:cNvSpPr>
          <p:nvPr/>
        </p:nvSpPr>
        <p:spPr bwMode="auto">
          <a:xfrm>
            <a:off x="3114066"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20"/>
          <p:cNvSpPr>
            <a:spLocks noChangeShapeType="1"/>
          </p:cNvSpPr>
          <p:nvPr/>
        </p:nvSpPr>
        <p:spPr bwMode="auto">
          <a:xfrm>
            <a:off x="2186849"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Line 21"/>
          <p:cNvSpPr>
            <a:spLocks noChangeShapeType="1"/>
          </p:cNvSpPr>
          <p:nvPr/>
        </p:nvSpPr>
        <p:spPr bwMode="auto">
          <a:xfrm>
            <a:off x="125963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rot="16200000">
            <a:off x="-126347" y="3229811"/>
            <a:ext cx="1497526" cy="307777"/>
          </a:xfrm>
          <a:prstGeom prst="rect">
            <a:avLst/>
          </a:prstGeom>
          <a:noFill/>
        </p:spPr>
        <p:txBody>
          <a:bodyPr wrap="none" rtlCol="0">
            <a:spAutoFit/>
          </a:bodyPr>
          <a:lstStyle/>
          <a:p>
            <a:pPr algn="ctr"/>
            <a:r>
              <a:rPr lang="en-GB" sz="1400" b="1" dirty="0" smtClean="0">
                <a:solidFill>
                  <a:srgbClr val="4D4D4D"/>
                </a:solidFill>
                <a:latin typeface="Arial" panose="020B0604020202020204" pitchFamily="34" charset="0"/>
                <a:cs typeface="Arial" panose="020B0604020202020204" pitchFamily="34" charset="0"/>
              </a:rPr>
              <a:t>PFS probability</a:t>
            </a:r>
            <a:endParaRPr lang="en-GB" sz="1400" b="1"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4081546" y="5190861"/>
            <a:ext cx="1842172"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Follow-up (months)</a:t>
            </a:r>
          </a:p>
        </p:txBody>
      </p:sp>
      <p:sp>
        <p:nvSpPr>
          <p:cNvPr id="27" name="TextBox 26"/>
          <p:cNvSpPr txBox="1"/>
          <p:nvPr/>
        </p:nvSpPr>
        <p:spPr>
          <a:xfrm>
            <a:off x="794860" y="234609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8" name="TextBox 27"/>
          <p:cNvSpPr txBox="1"/>
          <p:nvPr/>
        </p:nvSpPr>
        <p:spPr>
          <a:xfrm>
            <a:off x="794860" y="2934505"/>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9" name="TextBox 28"/>
          <p:cNvSpPr txBox="1"/>
          <p:nvPr/>
        </p:nvSpPr>
        <p:spPr>
          <a:xfrm>
            <a:off x="794860" y="352291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30" name="TextBox 29"/>
          <p:cNvSpPr txBox="1"/>
          <p:nvPr/>
        </p:nvSpPr>
        <p:spPr>
          <a:xfrm>
            <a:off x="794860" y="4111319"/>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31" name="TextBox 30"/>
          <p:cNvSpPr txBox="1"/>
          <p:nvPr/>
        </p:nvSpPr>
        <p:spPr>
          <a:xfrm>
            <a:off x="794861" y="469972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a:t>
            </a:r>
          </a:p>
        </p:txBody>
      </p:sp>
      <p:sp>
        <p:nvSpPr>
          <p:cNvPr id="32" name="TextBox 31"/>
          <p:cNvSpPr txBox="1"/>
          <p:nvPr/>
        </p:nvSpPr>
        <p:spPr>
          <a:xfrm>
            <a:off x="1120704" y="4931176"/>
            <a:ext cx="284052"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33" name="TextBox 32"/>
          <p:cNvSpPr txBox="1"/>
          <p:nvPr/>
        </p:nvSpPr>
        <p:spPr>
          <a:xfrm>
            <a:off x="2044867" y="4931176"/>
            <a:ext cx="284052"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4" name="TextBox 33"/>
          <p:cNvSpPr txBox="1"/>
          <p:nvPr/>
        </p:nvSpPr>
        <p:spPr>
          <a:xfrm>
            <a:off x="2921480" y="493117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5" name="TextBox 34"/>
          <p:cNvSpPr txBox="1"/>
          <p:nvPr/>
        </p:nvSpPr>
        <p:spPr>
          <a:xfrm>
            <a:off x="3849292" y="4931176"/>
            <a:ext cx="383438" cy="307777"/>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18</a:t>
            </a:r>
            <a:endParaRPr lang="en-GB" sz="1400" dirty="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5705034" y="493117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7" name="TextBox 36"/>
          <p:cNvSpPr txBox="1"/>
          <p:nvPr/>
        </p:nvSpPr>
        <p:spPr>
          <a:xfrm>
            <a:off x="7557840" y="493117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8" name="Line 17"/>
          <p:cNvSpPr>
            <a:spLocks noChangeShapeType="1"/>
          </p:cNvSpPr>
          <p:nvPr/>
        </p:nvSpPr>
        <p:spPr bwMode="auto">
          <a:xfrm>
            <a:off x="867737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8487447" y="4940701"/>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graphicFrame>
        <p:nvGraphicFramePr>
          <p:cNvPr id="41" name="Table 40"/>
          <p:cNvGraphicFramePr>
            <a:graphicFrameLocks noGrp="1"/>
          </p:cNvGraphicFramePr>
          <p:nvPr>
            <p:extLst>
              <p:ext uri="{D42A27DB-BD31-4B8C-83A1-F6EECF244321}">
                <p14:modId xmlns:p14="http://schemas.microsoft.com/office/powerpoint/2010/main" val="1767568547"/>
              </p:ext>
            </p:extLst>
          </p:nvPr>
        </p:nvGraphicFramePr>
        <p:xfrm>
          <a:off x="6156176" y="2060848"/>
          <a:ext cx="2622945" cy="1022400"/>
        </p:xfrm>
        <a:graphic>
          <a:graphicData uri="http://schemas.openxmlformats.org/drawingml/2006/table">
            <a:tbl>
              <a:tblPr firstRow="1" bandRow="1">
                <a:tableStyleId>{5C22544A-7EE6-4342-B048-85BDC9FD1C3A}</a:tableStyleId>
              </a:tblPr>
              <a:tblGrid>
                <a:gridCol w="1188548">
                  <a:extLst>
                    <a:ext uri="{9D8B030D-6E8A-4147-A177-3AD203B41FA5}">
                      <a16:colId xmlns="" xmlns:a16="http://schemas.microsoft.com/office/drawing/2014/main" val="20000"/>
                    </a:ext>
                  </a:extLst>
                </a:gridCol>
                <a:gridCol w="1434397">
                  <a:extLst>
                    <a:ext uri="{9D8B030D-6E8A-4147-A177-3AD203B41FA5}">
                      <a16:colId xmlns="" xmlns:a16="http://schemas.microsoft.com/office/drawing/2014/main" val="20001"/>
                    </a:ext>
                  </a:extLst>
                </a:gridCol>
              </a:tblGrid>
              <a:tr h="154751">
                <a:tc>
                  <a:txBody>
                    <a:bodyPr/>
                    <a:lstStyle/>
                    <a:p>
                      <a:r>
                        <a:rPr lang="en-GB" sz="1200" dirty="0">
                          <a:solidFill>
                            <a:schemeClr val="tx1"/>
                          </a:solidFill>
                          <a:latin typeface="Arial" panose="020B0604020202020204" pitchFamily="34" charset="0"/>
                          <a:cs typeface="Arial" panose="020B0604020202020204" pitchFamily="34" charset="0"/>
                        </a:rPr>
                        <a:t>Treatment</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Median PFS,</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months</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4751">
                <a:tc>
                  <a:txBody>
                    <a:bodyPr/>
                    <a:lstStyle/>
                    <a:p>
                      <a:pPr algn="l"/>
                      <a:r>
                        <a:rPr lang="en-GB" sz="1200" dirty="0">
                          <a:solidFill>
                            <a:schemeClr val="tx1"/>
                          </a:solidFill>
                          <a:latin typeface="Arial" panose="020B0604020202020204" pitchFamily="34" charset="0"/>
                          <a:cs typeface="Arial" panose="020B0604020202020204" pitchFamily="34" charset="0"/>
                        </a:rPr>
                        <a:t>Bevacizumab</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baseline="0" dirty="0">
                          <a:solidFill>
                            <a:schemeClr val="tx1"/>
                          </a:solidFill>
                          <a:latin typeface="Arial" panose="020B0604020202020204" pitchFamily="34" charset="0"/>
                          <a:cs typeface="Arial" panose="020B0604020202020204" pitchFamily="34" charset="0"/>
                        </a:rPr>
                        <a:t>9.5</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4751">
                <a:tc>
                  <a:txBody>
                    <a:bodyPr/>
                    <a:lstStyle/>
                    <a:p>
                      <a:pPr algn="l"/>
                      <a:r>
                        <a:rPr lang="en-GB" sz="1200" dirty="0">
                          <a:solidFill>
                            <a:schemeClr val="tx1"/>
                          </a:solidFill>
                          <a:latin typeface="Arial" panose="020B0604020202020204" pitchFamily="34" charset="0"/>
                          <a:cs typeface="Arial" panose="020B0604020202020204" pitchFamily="34" charset="0"/>
                        </a:rPr>
                        <a:t>Bevacizumab + </a:t>
                      </a:r>
                      <a:r>
                        <a:rPr lang="en-GB" sz="1200" dirty="0" err="1">
                          <a:solidFill>
                            <a:schemeClr val="tx1"/>
                          </a:solidFill>
                          <a:latin typeface="Arial" panose="020B0604020202020204" pitchFamily="34" charset="0"/>
                          <a:cs typeface="Arial" panose="020B0604020202020204" pitchFamily="34" charset="0"/>
                        </a:rPr>
                        <a:t>metroCT</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aseline="0" dirty="0">
                          <a:solidFill>
                            <a:schemeClr val="tx1"/>
                          </a:solidFill>
                          <a:latin typeface="Arial" panose="020B0604020202020204" pitchFamily="34" charset="0"/>
                          <a:cs typeface="Arial" panose="020B0604020202020204" pitchFamily="34" charset="0"/>
                        </a:rPr>
                        <a:t>10.6</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cxnSp>
        <p:nvCxnSpPr>
          <p:cNvPr id="42" name="Straight Connector 41"/>
          <p:cNvCxnSpPr/>
          <p:nvPr/>
        </p:nvCxnSpPr>
        <p:spPr>
          <a:xfrm>
            <a:off x="5780256" y="2574741"/>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3" name="Straight Connector 42"/>
          <p:cNvCxnSpPr/>
          <p:nvPr/>
        </p:nvCxnSpPr>
        <p:spPr>
          <a:xfrm>
            <a:off x="5780256" y="2795899"/>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 name="TextBox 43"/>
          <p:cNvSpPr txBox="1"/>
          <p:nvPr/>
        </p:nvSpPr>
        <p:spPr>
          <a:xfrm>
            <a:off x="6074524" y="3124200"/>
            <a:ext cx="2122697" cy="461665"/>
          </a:xfrm>
          <a:prstGeom prst="rect">
            <a:avLst/>
          </a:prstGeom>
          <a:noFill/>
        </p:spPr>
        <p:txBody>
          <a:bodyPr wrap="none" rtlCol="0">
            <a:spAutoFit/>
          </a:bodyPr>
          <a:lstStyle/>
          <a:p>
            <a:r>
              <a:rPr lang="en-GB" sz="1200" dirty="0" smtClean="0">
                <a:solidFill>
                  <a:srgbClr val="4D4D4D"/>
                </a:solidFill>
                <a:latin typeface="Arial" panose="020B0604020202020204" pitchFamily="34" charset="0"/>
                <a:cs typeface="Arial" panose="020B0604020202020204" pitchFamily="34" charset="0"/>
              </a:rPr>
              <a:t>HR </a:t>
            </a:r>
            <a:r>
              <a:rPr lang="en-GB" sz="1200" dirty="0">
                <a:solidFill>
                  <a:srgbClr val="4D4D4D"/>
                </a:solidFill>
                <a:latin typeface="Arial" panose="020B0604020202020204" pitchFamily="34" charset="0"/>
                <a:cs typeface="Arial" panose="020B0604020202020204" pitchFamily="34" charset="0"/>
              </a:rPr>
              <a:t>0.99 </a:t>
            </a:r>
            <a:r>
              <a:rPr lang="en-GB" sz="1200" dirty="0" smtClean="0">
                <a:solidFill>
                  <a:srgbClr val="4D4D4D"/>
                </a:solidFill>
                <a:latin typeface="Arial" panose="020B0604020202020204" pitchFamily="34" charset="0"/>
                <a:cs typeface="Arial" panose="020B0604020202020204" pitchFamily="34" charset="0"/>
              </a:rPr>
              <a:t>(70% CI 0.85, 1.15</a:t>
            </a:r>
            <a:r>
              <a:rPr lang="en-GB" sz="1200" dirty="0">
                <a:solidFill>
                  <a:srgbClr val="4D4D4D"/>
                </a:solidFill>
                <a:latin typeface="Arial" panose="020B0604020202020204" pitchFamily="34" charset="0"/>
                <a:cs typeface="Arial" panose="020B0604020202020204" pitchFamily="34" charset="0"/>
              </a:rPr>
              <a:t>)</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p=0.926</a:t>
            </a:r>
          </a:p>
        </p:txBody>
      </p:sp>
      <p:sp>
        <p:nvSpPr>
          <p:cNvPr id="45" name="Line 12"/>
          <p:cNvSpPr>
            <a:spLocks noChangeShapeType="1"/>
          </p:cNvSpPr>
          <p:nvPr/>
        </p:nvSpPr>
        <p:spPr bwMode="auto">
          <a:xfrm>
            <a:off x="6822934"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6" name="Line 13"/>
          <p:cNvSpPr>
            <a:spLocks noChangeShapeType="1"/>
          </p:cNvSpPr>
          <p:nvPr/>
        </p:nvSpPr>
        <p:spPr bwMode="auto">
          <a:xfrm>
            <a:off x="4968500"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4776416" y="493117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4" name="TextBox 53"/>
          <p:cNvSpPr txBox="1"/>
          <p:nvPr/>
        </p:nvSpPr>
        <p:spPr>
          <a:xfrm>
            <a:off x="6630591" y="493117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5" name="TextBox 54"/>
          <p:cNvSpPr txBox="1"/>
          <p:nvPr/>
        </p:nvSpPr>
        <p:spPr>
          <a:xfrm>
            <a:off x="1021318" y="5570076"/>
            <a:ext cx="482824"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117</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115</a:t>
            </a:r>
          </a:p>
        </p:txBody>
      </p:sp>
      <p:sp>
        <p:nvSpPr>
          <p:cNvPr id="56" name="TextBox 55"/>
          <p:cNvSpPr txBox="1"/>
          <p:nvPr/>
        </p:nvSpPr>
        <p:spPr>
          <a:xfrm>
            <a:off x="1945481" y="5570076"/>
            <a:ext cx="482824"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90</a:t>
            </a:r>
          </a:p>
        </p:txBody>
      </p:sp>
      <p:sp>
        <p:nvSpPr>
          <p:cNvPr id="57" name="TextBox 56"/>
          <p:cNvSpPr txBox="1"/>
          <p:nvPr/>
        </p:nvSpPr>
        <p:spPr>
          <a:xfrm>
            <a:off x="2921480" y="5570076"/>
            <a:ext cx="383438"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41</a:t>
            </a:r>
          </a:p>
        </p:txBody>
      </p:sp>
      <p:sp>
        <p:nvSpPr>
          <p:cNvPr id="58" name="TextBox 57"/>
          <p:cNvSpPr txBox="1"/>
          <p:nvPr/>
        </p:nvSpPr>
        <p:spPr>
          <a:xfrm>
            <a:off x="3849292" y="5570076"/>
            <a:ext cx="383438"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19</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20</a:t>
            </a:r>
            <a:endParaRPr lang="en-GB" sz="1400" dirty="0">
              <a:solidFill>
                <a:srgbClr val="4D4D4D"/>
              </a:solidFill>
              <a:latin typeface="Arial" panose="020B0604020202020204" pitchFamily="34" charset="0"/>
              <a:cs typeface="Arial" panose="020B0604020202020204" pitchFamily="34" charset="0"/>
            </a:endParaRPr>
          </a:p>
        </p:txBody>
      </p:sp>
      <p:sp>
        <p:nvSpPr>
          <p:cNvPr id="59" name="TextBox 58"/>
          <p:cNvSpPr txBox="1"/>
          <p:nvPr/>
        </p:nvSpPr>
        <p:spPr>
          <a:xfrm>
            <a:off x="5754727" y="5570076"/>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6</a:t>
            </a:r>
          </a:p>
        </p:txBody>
      </p:sp>
      <p:sp>
        <p:nvSpPr>
          <p:cNvPr id="60" name="TextBox 59"/>
          <p:cNvSpPr txBox="1"/>
          <p:nvPr/>
        </p:nvSpPr>
        <p:spPr>
          <a:xfrm>
            <a:off x="7607533" y="5570076"/>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0</a:t>
            </a:r>
          </a:p>
        </p:txBody>
      </p:sp>
      <p:sp>
        <p:nvSpPr>
          <p:cNvPr id="64" name="TextBox 63"/>
          <p:cNvSpPr txBox="1"/>
          <p:nvPr/>
        </p:nvSpPr>
        <p:spPr>
          <a:xfrm>
            <a:off x="4776416" y="5570076"/>
            <a:ext cx="383439"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14</a:t>
            </a:r>
          </a:p>
        </p:txBody>
      </p:sp>
      <p:sp>
        <p:nvSpPr>
          <p:cNvPr id="65" name="TextBox 64"/>
          <p:cNvSpPr txBox="1"/>
          <p:nvPr/>
        </p:nvSpPr>
        <p:spPr>
          <a:xfrm>
            <a:off x="6680284" y="5570076"/>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2</a:t>
            </a:r>
          </a:p>
        </p:txBody>
      </p:sp>
      <p:cxnSp>
        <p:nvCxnSpPr>
          <p:cNvPr id="66" name="Straight Connector 65"/>
          <p:cNvCxnSpPr/>
          <p:nvPr/>
        </p:nvCxnSpPr>
        <p:spPr>
          <a:xfrm>
            <a:off x="764380" y="5727563"/>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7" name="Straight Connector 66"/>
          <p:cNvCxnSpPr/>
          <p:nvPr/>
        </p:nvCxnSpPr>
        <p:spPr>
          <a:xfrm>
            <a:off x="764380" y="5949280"/>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68" name="TextBox 67"/>
          <p:cNvSpPr txBox="1"/>
          <p:nvPr/>
        </p:nvSpPr>
        <p:spPr>
          <a:xfrm>
            <a:off x="8534317" y="5570076"/>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0</a:t>
            </a:r>
          </a:p>
        </p:txBody>
      </p:sp>
      <p:sp>
        <p:nvSpPr>
          <p:cNvPr id="69" name="TextBox 68"/>
          <p:cNvSpPr txBox="1"/>
          <p:nvPr/>
        </p:nvSpPr>
        <p:spPr>
          <a:xfrm>
            <a:off x="365056" y="5301208"/>
            <a:ext cx="990977"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No. at risk</a:t>
            </a:r>
          </a:p>
        </p:txBody>
      </p:sp>
      <p:sp>
        <p:nvSpPr>
          <p:cNvPr id="71" name="Line 9"/>
          <p:cNvSpPr>
            <a:spLocks noChangeShapeType="1"/>
          </p:cNvSpPr>
          <p:nvPr/>
        </p:nvSpPr>
        <p:spPr bwMode="auto">
          <a:xfrm>
            <a:off x="1157565" y="4266557"/>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6" name="TextBox 235"/>
          <p:cNvSpPr txBox="1"/>
          <p:nvPr/>
        </p:nvSpPr>
        <p:spPr>
          <a:xfrm>
            <a:off x="0" y="1484784"/>
            <a:ext cx="9144000" cy="369332"/>
          </a:xfrm>
          <a:prstGeom prst="rect">
            <a:avLst/>
          </a:prstGeom>
          <a:noFill/>
        </p:spPr>
        <p:txBody>
          <a:bodyPr wrap="square" rtlCol="0">
            <a:spAutoFit/>
          </a:bodyPr>
          <a:lstStyle/>
          <a:p>
            <a:pPr algn="ctr"/>
            <a:r>
              <a:rPr lang="en-GB" b="1" dirty="0">
                <a:solidFill>
                  <a:srgbClr val="4D4D4D"/>
                </a:solidFill>
              </a:rPr>
              <a:t>PFS</a:t>
            </a:r>
          </a:p>
        </p:txBody>
      </p:sp>
      <p:sp>
        <p:nvSpPr>
          <p:cNvPr id="7" name="Freeform 6"/>
          <p:cNvSpPr>
            <a:spLocks/>
          </p:cNvSpPr>
          <p:nvPr/>
        </p:nvSpPr>
        <p:spPr bwMode="auto">
          <a:xfrm>
            <a:off x="1257300" y="1917700"/>
            <a:ext cx="6384925" cy="2620963"/>
          </a:xfrm>
          <a:custGeom>
            <a:avLst/>
            <a:gdLst>
              <a:gd name="T0" fmla="*/ 34 w 4022"/>
              <a:gd name="T1" fmla="*/ 16 h 1651"/>
              <a:gd name="T2" fmla="*/ 46 w 4022"/>
              <a:gd name="T3" fmla="*/ 30 h 1651"/>
              <a:gd name="T4" fmla="*/ 68 w 4022"/>
              <a:gd name="T5" fmla="*/ 64 h 1651"/>
              <a:gd name="T6" fmla="*/ 184 w 4022"/>
              <a:gd name="T7" fmla="*/ 80 h 1651"/>
              <a:gd name="T8" fmla="*/ 204 w 4022"/>
              <a:gd name="T9" fmla="*/ 128 h 1651"/>
              <a:gd name="T10" fmla="*/ 237 w 4022"/>
              <a:gd name="T11" fmla="*/ 144 h 1651"/>
              <a:gd name="T12" fmla="*/ 249 w 4022"/>
              <a:gd name="T13" fmla="*/ 178 h 1651"/>
              <a:gd name="T14" fmla="*/ 271 w 4022"/>
              <a:gd name="T15" fmla="*/ 194 h 1651"/>
              <a:gd name="T16" fmla="*/ 315 w 4022"/>
              <a:gd name="T17" fmla="*/ 224 h 1651"/>
              <a:gd name="T18" fmla="*/ 357 w 4022"/>
              <a:gd name="T19" fmla="*/ 240 h 1651"/>
              <a:gd name="T20" fmla="*/ 403 w 4022"/>
              <a:gd name="T21" fmla="*/ 274 h 1651"/>
              <a:gd name="T22" fmla="*/ 429 w 4022"/>
              <a:gd name="T23" fmla="*/ 290 h 1651"/>
              <a:gd name="T24" fmla="*/ 441 w 4022"/>
              <a:gd name="T25" fmla="*/ 324 h 1651"/>
              <a:gd name="T26" fmla="*/ 473 w 4022"/>
              <a:gd name="T27" fmla="*/ 340 h 1651"/>
              <a:gd name="T28" fmla="*/ 479 w 4022"/>
              <a:gd name="T29" fmla="*/ 370 h 1651"/>
              <a:gd name="T30" fmla="*/ 589 w 4022"/>
              <a:gd name="T31" fmla="*/ 386 h 1651"/>
              <a:gd name="T32" fmla="*/ 605 w 4022"/>
              <a:gd name="T33" fmla="*/ 454 h 1651"/>
              <a:gd name="T34" fmla="*/ 645 w 4022"/>
              <a:gd name="T35" fmla="*/ 484 h 1651"/>
              <a:gd name="T36" fmla="*/ 671 w 4022"/>
              <a:gd name="T37" fmla="*/ 516 h 1651"/>
              <a:gd name="T38" fmla="*/ 699 w 4022"/>
              <a:gd name="T39" fmla="*/ 534 h 1651"/>
              <a:gd name="T40" fmla="*/ 727 w 4022"/>
              <a:gd name="T41" fmla="*/ 566 h 1651"/>
              <a:gd name="T42" fmla="*/ 743 w 4022"/>
              <a:gd name="T43" fmla="*/ 584 h 1651"/>
              <a:gd name="T44" fmla="*/ 749 w 4022"/>
              <a:gd name="T45" fmla="*/ 614 h 1651"/>
              <a:gd name="T46" fmla="*/ 770 w 4022"/>
              <a:gd name="T47" fmla="*/ 630 h 1651"/>
              <a:gd name="T48" fmla="*/ 808 w 4022"/>
              <a:gd name="T49" fmla="*/ 680 h 1651"/>
              <a:gd name="T50" fmla="*/ 846 w 4022"/>
              <a:gd name="T51" fmla="*/ 696 h 1651"/>
              <a:gd name="T52" fmla="*/ 870 w 4022"/>
              <a:gd name="T53" fmla="*/ 730 h 1651"/>
              <a:gd name="T54" fmla="*/ 886 w 4022"/>
              <a:gd name="T55" fmla="*/ 744 h 1651"/>
              <a:gd name="T56" fmla="*/ 890 w 4022"/>
              <a:gd name="T57" fmla="*/ 778 h 1651"/>
              <a:gd name="T58" fmla="*/ 914 w 4022"/>
              <a:gd name="T59" fmla="*/ 794 h 1651"/>
              <a:gd name="T60" fmla="*/ 930 w 4022"/>
              <a:gd name="T61" fmla="*/ 828 h 1651"/>
              <a:gd name="T62" fmla="*/ 950 w 4022"/>
              <a:gd name="T63" fmla="*/ 844 h 1651"/>
              <a:gd name="T64" fmla="*/ 956 w 4022"/>
              <a:gd name="T65" fmla="*/ 878 h 1651"/>
              <a:gd name="T66" fmla="*/ 978 w 4022"/>
              <a:gd name="T67" fmla="*/ 889 h 1651"/>
              <a:gd name="T68" fmla="*/ 1002 w 4022"/>
              <a:gd name="T69" fmla="*/ 939 h 1651"/>
              <a:gd name="T70" fmla="*/ 1012 w 4022"/>
              <a:gd name="T71" fmla="*/ 973 h 1651"/>
              <a:gd name="T72" fmla="*/ 1034 w 4022"/>
              <a:gd name="T73" fmla="*/ 1019 h 1651"/>
              <a:gd name="T74" fmla="*/ 1072 w 4022"/>
              <a:gd name="T75" fmla="*/ 1037 h 1651"/>
              <a:gd name="T76" fmla="*/ 1078 w 4022"/>
              <a:gd name="T77" fmla="*/ 1069 h 1651"/>
              <a:gd name="T78" fmla="*/ 1134 w 4022"/>
              <a:gd name="T79" fmla="*/ 1089 h 1651"/>
              <a:gd name="T80" fmla="*/ 1144 w 4022"/>
              <a:gd name="T81" fmla="*/ 1139 h 1651"/>
              <a:gd name="T82" fmla="*/ 1204 w 4022"/>
              <a:gd name="T83" fmla="*/ 1155 h 1651"/>
              <a:gd name="T84" fmla="*/ 1210 w 4022"/>
              <a:gd name="T85" fmla="*/ 1191 h 1651"/>
              <a:gd name="T86" fmla="*/ 1264 w 4022"/>
              <a:gd name="T87" fmla="*/ 1209 h 1651"/>
              <a:gd name="T88" fmla="*/ 1287 w 4022"/>
              <a:gd name="T89" fmla="*/ 1245 h 1651"/>
              <a:gd name="T90" fmla="*/ 1345 w 4022"/>
              <a:gd name="T91" fmla="*/ 1263 h 1651"/>
              <a:gd name="T92" fmla="*/ 1621 w 4022"/>
              <a:gd name="T93" fmla="*/ 1303 h 1651"/>
              <a:gd name="T94" fmla="*/ 1709 w 4022"/>
              <a:gd name="T95" fmla="*/ 1323 h 1651"/>
              <a:gd name="T96" fmla="*/ 1715 w 4022"/>
              <a:gd name="T97" fmla="*/ 1363 h 1651"/>
              <a:gd name="T98" fmla="*/ 1731 w 4022"/>
              <a:gd name="T99" fmla="*/ 1403 h 1651"/>
              <a:gd name="T100" fmla="*/ 1840 w 4022"/>
              <a:gd name="T101" fmla="*/ 1463 h 1651"/>
              <a:gd name="T102" fmla="*/ 1902 w 4022"/>
              <a:gd name="T103" fmla="*/ 1483 h 1651"/>
              <a:gd name="T104" fmla="*/ 2076 w 4022"/>
              <a:gd name="T105" fmla="*/ 1527 h 1651"/>
              <a:gd name="T106" fmla="*/ 2455 w 4022"/>
              <a:gd name="T107" fmla="*/ 1549 h 1651"/>
              <a:gd name="T108" fmla="*/ 2559 w 4022"/>
              <a:gd name="T109" fmla="*/ 1597 h 1651"/>
              <a:gd name="T110" fmla="*/ 4022 w 4022"/>
              <a:gd name="T111" fmla="*/ 1651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2" h="1651">
                <a:moveTo>
                  <a:pt x="0" y="0"/>
                </a:moveTo>
                <a:lnTo>
                  <a:pt x="34" y="0"/>
                </a:lnTo>
                <a:lnTo>
                  <a:pt x="34" y="16"/>
                </a:lnTo>
                <a:lnTo>
                  <a:pt x="40" y="16"/>
                </a:lnTo>
                <a:lnTo>
                  <a:pt x="40" y="30"/>
                </a:lnTo>
                <a:lnTo>
                  <a:pt x="46" y="30"/>
                </a:lnTo>
                <a:lnTo>
                  <a:pt x="46" y="46"/>
                </a:lnTo>
                <a:lnTo>
                  <a:pt x="68" y="46"/>
                </a:lnTo>
                <a:lnTo>
                  <a:pt x="68" y="64"/>
                </a:lnTo>
                <a:lnTo>
                  <a:pt x="156" y="64"/>
                </a:lnTo>
                <a:lnTo>
                  <a:pt x="156" y="80"/>
                </a:lnTo>
                <a:lnTo>
                  <a:pt x="184" y="80"/>
                </a:lnTo>
                <a:lnTo>
                  <a:pt x="184" y="114"/>
                </a:lnTo>
                <a:lnTo>
                  <a:pt x="204" y="114"/>
                </a:lnTo>
                <a:lnTo>
                  <a:pt x="204" y="128"/>
                </a:lnTo>
                <a:lnTo>
                  <a:pt x="222" y="128"/>
                </a:lnTo>
                <a:lnTo>
                  <a:pt x="222" y="144"/>
                </a:lnTo>
                <a:lnTo>
                  <a:pt x="237" y="144"/>
                </a:lnTo>
                <a:lnTo>
                  <a:pt x="237" y="160"/>
                </a:lnTo>
                <a:lnTo>
                  <a:pt x="249" y="160"/>
                </a:lnTo>
                <a:lnTo>
                  <a:pt x="249" y="178"/>
                </a:lnTo>
                <a:lnTo>
                  <a:pt x="253" y="178"/>
                </a:lnTo>
                <a:lnTo>
                  <a:pt x="253" y="194"/>
                </a:lnTo>
                <a:lnTo>
                  <a:pt x="271" y="194"/>
                </a:lnTo>
                <a:lnTo>
                  <a:pt x="271" y="206"/>
                </a:lnTo>
                <a:lnTo>
                  <a:pt x="315" y="206"/>
                </a:lnTo>
                <a:lnTo>
                  <a:pt x="315" y="224"/>
                </a:lnTo>
                <a:lnTo>
                  <a:pt x="325" y="224"/>
                </a:lnTo>
                <a:lnTo>
                  <a:pt x="325" y="240"/>
                </a:lnTo>
                <a:lnTo>
                  <a:pt x="357" y="240"/>
                </a:lnTo>
                <a:lnTo>
                  <a:pt x="357" y="258"/>
                </a:lnTo>
                <a:lnTo>
                  <a:pt x="403" y="258"/>
                </a:lnTo>
                <a:lnTo>
                  <a:pt x="403" y="274"/>
                </a:lnTo>
                <a:lnTo>
                  <a:pt x="413" y="274"/>
                </a:lnTo>
                <a:lnTo>
                  <a:pt x="413" y="290"/>
                </a:lnTo>
                <a:lnTo>
                  <a:pt x="429" y="290"/>
                </a:lnTo>
                <a:lnTo>
                  <a:pt x="429" y="306"/>
                </a:lnTo>
                <a:lnTo>
                  <a:pt x="441" y="306"/>
                </a:lnTo>
                <a:lnTo>
                  <a:pt x="441" y="324"/>
                </a:lnTo>
                <a:lnTo>
                  <a:pt x="447" y="324"/>
                </a:lnTo>
                <a:lnTo>
                  <a:pt x="447" y="340"/>
                </a:lnTo>
                <a:lnTo>
                  <a:pt x="473" y="340"/>
                </a:lnTo>
                <a:lnTo>
                  <a:pt x="473" y="354"/>
                </a:lnTo>
                <a:lnTo>
                  <a:pt x="479" y="354"/>
                </a:lnTo>
                <a:lnTo>
                  <a:pt x="479" y="370"/>
                </a:lnTo>
                <a:lnTo>
                  <a:pt x="527" y="370"/>
                </a:lnTo>
                <a:lnTo>
                  <a:pt x="527" y="386"/>
                </a:lnTo>
                <a:lnTo>
                  <a:pt x="589" y="386"/>
                </a:lnTo>
                <a:lnTo>
                  <a:pt x="589" y="404"/>
                </a:lnTo>
                <a:lnTo>
                  <a:pt x="605" y="404"/>
                </a:lnTo>
                <a:lnTo>
                  <a:pt x="605" y="454"/>
                </a:lnTo>
                <a:lnTo>
                  <a:pt x="623" y="454"/>
                </a:lnTo>
                <a:lnTo>
                  <a:pt x="623" y="484"/>
                </a:lnTo>
                <a:lnTo>
                  <a:pt x="645" y="484"/>
                </a:lnTo>
                <a:lnTo>
                  <a:pt x="645" y="500"/>
                </a:lnTo>
                <a:lnTo>
                  <a:pt x="671" y="500"/>
                </a:lnTo>
                <a:lnTo>
                  <a:pt x="671" y="516"/>
                </a:lnTo>
                <a:lnTo>
                  <a:pt x="677" y="516"/>
                </a:lnTo>
                <a:lnTo>
                  <a:pt x="677" y="534"/>
                </a:lnTo>
                <a:lnTo>
                  <a:pt x="699" y="534"/>
                </a:lnTo>
                <a:lnTo>
                  <a:pt x="699" y="550"/>
                </a:lnTo>
                <a:lnTo>
                  <a:pt x="727" y="550"/>
                </a:lnTo>
                <a:lnTo>
                  <a:pt x="727" y="566"/>
                </a:lnTo>
                <a:lnTo>
                  <a:pt x="737" y="566"/>
                </a:lnTo>
                <a:lnTo>
                  <a:pt x="737" y="584"/>
                </a:lnTo>
                <a:lnTo>
                  <a:pt x="743" y="584"/>
                </a:lnTo>
                <a:lnTo>
                  <a:pt x="743" y="600"/>
                </a:lnTo>
                <a:lnTo>
                  <a:pt x="749" y="600"/>
                </a:lnTo>
                <a:lnTo>
                  <a:pt x="749" y="614"/>
                </a:lnTo>
                <a:lnTo>
                  <a:pt x="764" y="614"/>
                </a:lnTo>
                <a:lnTo>
                  <a:pt x="764" y="630"/>
                </a:lnTo>
                <a:lnTo>
                  <a:pt x="770" y="630"/>
                </a:lnTo>
                <a:lnTo>
                  <a:pt x="770" y="664"/>
                </a:lnTo>
                <a:lnTo>
                  <a:pt x="808" y="664"/>
                </a:lnTo>
                <a:lnTo>
                  <a:pt x="808" y="680"/>
                </a:lnTo>
                <a:lnTo>
                  <a:pt x="820" y="680"/>
                </a:lnTo>
                <a:lnTo>
                  <a:pt x="820" y="696"/>
                </a:lnTo>
                <a:lnTo>
                  <a:pt x="846" y="696"/>
                </a:lnTo>
                <a:lnTo>
                  <a:pt x="846" y="712"/>
                </a:lnTo>
                <a:lnTo>
                  <a:pt x="870" y="712"/>
                </a:lnTo>
                <a:lnTo>
                  <a:pt x="870" y="730"/>
                </a:lnTo>
                <a:lnTo>
                  <a:pt x="880" y="730"/>
                </a:lnTo>
                <a:lnTo>
                  <a:pt x="880" y="744"/>
                </a:lnTo>
                <a:lnTo>
                  <a:pt x="886" y="744"/>
                </a:lnTo>
                <a:lnTo>
                  <a:pt x="886" y="760"/>
                </a:lnTo>
                <a:lnTo>
                  <a:pt x="890" y="760"/>
                </a:lnTo>
                <a:lnTo>
                  <a:pt x="890" y="778"/>
                </a:lnTo>
                <a:lnTo>
                  <a:pt x="902" y="778"/>
                </a:lnTo>
                <a:lnTo>
                  <a:pt x="902" y="794"/>
                </a:lnTo>
                <a:lnTo>
                  <a:pt x="914" y="794"/>
                </a:lnTo>
                <a:lnTo>
                  <a:pt x="914" y="810"/>
                </a:lnTo>
                <a:lnTo>
                  <a:pt x="930" y="810"/>
                </a:lnTo>
                <a:lnTo>
                  <a:pt x="930" y="828"/>
                </a:lnTo>
                <a:lnTo>
                  <a:pt x="936" y="828"/>
                </a:lnTo>
                <a:lnTo>
                  <a:pt x="936" y="844"/>
                </a:lnTo>
                <a:lnTo>
                  <a:pt x="950" y="844"/>
                </a:lnTo>
                <a:lnTo>
                  <a:pt x="950" y="860"/>
                </a:lnTo>
                <a:lnTo>
                  <a:pt x="956" y="860"/>
                </a:lnTo>
                <a:lnTo>
                  <a:pt x="956" y="878"/>
                </a:lnTo>
                <a:lnTo>
                  <a:pt x="968" y="878"/>
                </a:lnTo>
                <a:lnTo>
                  <a:pt x="968" y="889"/>
                </a:lnTo>
                <a:lnTo>
                  <a:pt x="978" y="889"/>
                </a:lnTo>
                <a:lnTo>
                  <a:pt x="978" y="925"/>
                </a:lnTo>
                <a:lnTo>
                  <a:pt x="1002" y="925"/>
                </a:lnTo>
                <a:lnTo>
                  <a:pt x="1002" y="939"/>
                </a:lnTo>
                <a:lnTo>
                  <a:pt x="1006" y="939"/>
                </a:lnTo>
                <a:lnTo>
                  <a:pt x="1006" y="973"/>
                </a:lnTo>
                <a:lnTo>
                  <a:pt x="1012" y="973"/>
                </a:lnTo>
                <a:lnTo>
                  <a:pt x="1012" y="991"/>
                </a:lnTo>
                <a:lnTo>
                  <a:pt x="1034" y="991"/>
                </a:lnTo>
                <a:lnTo>
                  <a:pt x="1034" y="1019"/>
                </a:lnTo>
                <a:lnTo>
                  <a:pt x="1066" y="1019"/>
                </a:lnTo>
                <a:lnTo>
                  <a:pt x="1066" y="1037"/>
                </a:lnTo>
                <a:lnTo>
                  <a:pt x="1072" y="1037"/>
                </a:lnTo>
                <a:lnTo>
                  <a:pt x="1072" y="1053"/>
                </a:lnTo>
                <a:lnTo>
                  <a:pt x="1078" y="1053"/>
                </a:lnTo>
                <a:lnTo>
                  <a:pt x="1078" y="1069"/>
                </a:lnTo>
                <a:lnTo>
                  <a:pt x="1084" y="1069"/>
                </a:lnTo>
                <a:lnTo>
                  <a:pt x="1084" y="1089"/>
                </a:lnTo>
                <a:lnTo>
                  <a:pt x="1134" y="1089"/>
                </a:lnTo>
                <a:lnTo>
                  <a:pt x="1134" y="1123"/>
                </a:lnTo>
                <a:lnTo>
                  <a:pt x="1144" y="1123"/>
                </a:lnTo>
                <a:lnTo>
                  <a:pt x="1144" y="1139"/>
                </a:lnTo>
                <a:lnTo>
                  <a:pt x="1160" y="1139"/>
                </a:lnTo>
                <a:lnTo>
                  <a:pt x="1160" y="1155"/>
                </a:lnTo>
                <a:lnTo>
                  <a:pt x="1204" y="1155"/>
                </a:lnTo>
                <a:lnTo>
                  <a:pt x="1204" y="1173"/>
                </a:lnTo>
                <a:lnTo>
                  <a:pt x="1210" y="1173"/>
                </a:lnTo>
                <a:lnTo>
                  <a:pt x="1210" y="1191"/>
                </a:lnTo>
                <a:lnTo>
                  <a:pt x="1230" y="1191"/>
                </a:lnTo>
                <a:lnTo>
                  <a:pt x="1230" y="1209"/>
                </a:lnTo>
                <a:lnTo>
                  <a:pt x="1264" y="1209"/>
                </a:lnTo>
                <a:lnTo>
                  <a:pt x="1264" y="1227"/>
                </a:lnTo>
                <a:lnTo>
                  <a:pt x="1287" y="1227"/>
                </a:lnTo>
                <a:lnTo>
                  <a:pt x="1287" y="1245"/>
                </a:lnTo>
                <a:lnTo>
                  <a:pt x="1329" y="1245"/>
                </a:lnTo>
                <a:lnTo>
                  <a:pt x="1329" y="1263"/>
                </a:lnTo>
                <a:lnTo>
                  <a:pt x="1345" y="1263"/>
                </a:lnTo>
                <a:lnTo>
                  <a:pt x="1345" y="1283"/>
                </a:lnTo>
                <a:lnTo>
                  <a:pt x="1621" y="1283"/>
                </a:lnTo>
                <a:lnTo>
                  <a:pt x="1621" y="1303"/>
                </a:lnTo>
                <a:lnTo>
                  <a:pt x="1681" y="1303"/>
                </a:lnTo>
                <a:lnTo>
                  <a:pt x="1681" y="1323"/>
                </a:lnTo>
                <a:lnTo>
                  <a:pt x="1709" y="1323"/>
                </a:lnTo>
                <a:lnTo>
                  <a:pt x="1709" y="1343"/>
                </a:lnTo>
                <a:lnTo>
                  <a:pt x="1715" y="1343"/>
                </a:lnTo>
                <a:lnTo>
                  <a:pt x="1715" y="1363"/>
                </a:lnTo>
                <a:lnTo>
                  <a:pt x="1725" y="1363"/>
                </a:lnTo>
                <a:lnTo>
                  <a:pt x="1725" y="1403"/>
                </a:lnTo>
                <a:lnTo>
                  <a:pt x="1731" y="1403"/>
                </a:lnTo>
                <a:lnTo>
                  <a:pt x="1731" y="1443"/>
                </a:lnTo>
                <a:lnTo>
                  <a:pt x="1840" y="1443"/>
                </a:lnTo>
                <a:lnTo>
                  <a:pt x="1840" y="1463"/>
                </a:lnTo>
                <a:lnTo>
                  <a:pt x="1894" y="1463"/>
                </a:lnTo>
                <a:lnTo>
                  <a:pt x="1894" y="1483"/>
                </a:lnTo>
                <a:lnTo>
                  <a:pt x="1902" y="1483"/>
                </a:lnTo>
                <a:lnTo>
                  <a:pt x="1902" y="1507"/>
                </a:lnTo>
                <a:lnTo>
                  <a:pt x="2076" y="1507"/>
                </a:lnTo>
                <a:lnTo>
                  <a:pt x="2076" y="1527"/>
                </a:lnTo>
                <a:lnTo>
                  <a:pt x="2443" y="1527"/>
                </a:lnTo>
                <a:lnTo>
                  <a:pt x="2443" y="1549"/>
                </a:lnTo>
                <a:lnTo>
                  <a:pt x="2455" y="1549"/>
                </a:lnTo>
                <a:lnTo>
                  <a:pt x="2455" y="1573"/>
                </a:lnTo>
                <a:lnTo>
                  <a:pt x="2559" y="1573"/>
                </a:lnTo>
                <a:lnTo>
                  <a:pt x="2559" y="1597"/>
                </a:lnTo>
                <a:lnTo>
                  <a:pt x="3002" y="1597"/>
                </a:lnTo>
                <a:lnTo>
                  <a:pt x="3002" y="1651"/>
                </a:lnTo>
                <a:lnTo>
                  <a:pt x="4022" y="1651"/>
                </a:lnTo>
              </a:path>
            </a:pathLst>
          </a:cu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Freeform 11"/>
          <p:cNvSpPr>
            <a:spLocks/>
          </p:cNvSpPr>
          <p:nvPr/>
        </p:nvSpPr>
        <p:spPr bwMode="auto">
          <a:xfrm>
            <a:off x="1259632" y="1912270"/>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3" name="Line 6"/>
          <p:cNvSpPr>
            <a:spLocks noChangeShapeType="1"/>
          </p:cNvSpPr>
          <p:nvPr/>
        </p:nvSpPr>
        <p:spPr bwMode="auto">
          <a:xfrm>
            <a:off x="1157565" y="191226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794860" y="175838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5" name="Freeform 5"/>
          <p:cNvSpPr>
            <a:spLocks/>
          </p:cNvSpPr>
          <p:nvPr/>
        </p:nvSpPr>
        <p:spPr bwMode="auto">
          <a:xfrm>
            <a:off x="1257300" y="1917700"/>
            <a:ext cx="6594475" cy="2636838"/>
          </a:xfrm>
          <a:custGeom>
            <a:avLst/>
            <a:gdLst>
              <a:gd name="T0" fmla="*/ 68 w 4154"/>
              <a:gd name="T1" fmla="*/ 14 h 1661"/>
              <a:gd name="T2" fmla="*/ 247 w 4154"/>
              <a:gd name="T3" fmla="*/ 30 h 1661"/>
              <a:gd name="T4" fmla="*/ 259 w 4154"/>
              <a:gd name="T5" fmla="*/ 64 h 1661"/>
              <a:gd name="T6" fmla="*/ 341 w 4154"/>
              <a:gd name="T7" fmla="*/ 80 h 1661"/>
              <a:gd name="T8" fmla="*/ 375 w 4154"/>
              <a:gd name="T9" fmla="*/ 126 h 1661"/>
              <a:gd name="T10" fmla="*/ 419 w 4154"/>
              <a:gd name="T11" fmla="*/ 142 h 1661"/>
              <a:gd name="T12" fmla="*/ 485 w 4154"/>
              <a:gd name="T13" fmla="*/ 174 h 1661"/>
              <a:gd name="T14" fmla="*/ 555 w 4154"/>
              <a:gd name="T15" fmla="*/ 190 h 1661"/>
              <a:gd name="T16" fmla="*/ 561 w 4154"/>
              <a:gd name="T17" fmla="*/ 254 h 1661"/>
              <a:gd name="T18" fmla="*/ 601 w 4154"/>
              <a:gd name="T19" fmla="*/ 270 h 1661"/>
              <a:gd name="T20" fmla="*/ 617 w 4154"/>
              <a:gd name="T21" fmla="*/ 304 h 1661"/>
              <a:gd name="T22" fmla="*/ 633 w 4154"/>
              <a:gd name="T23" fmla="*/ 318 h 1661"/>
              <a:gd name="T24" fmla="*/ 639 w 4154"/>
              <a:gd name="T25" fmla="*/ 384 h 1661"/>
              <a:gd name="T26" fmla="*/ 655 w 4154"/>
              <a:gd name="T27" fmla="*/ 414 h 1661"/>
              <a:gd name="T28" fmla="*/ 661 w 4154"/>
              <a:gd name="T29" fmla="*/ 446 h 1661"/>
              <a:gd name="T30" fmla="*/ 677 w 4154"/>
              <a:gd name="T31" fmla="*/ 464 h 1661"/>
              <a:gd name="T32" fmla="*/ 687 w 4154"/>
              <a:gd name="T33" fmla="*/ 526 h 1661"/>
              <a:gd name="T34" fmla="*/ 711 w 4154"/>
              <a:gd name="T35" fmla="*/ 544 h 1661"/>
              <a:gd name="T36" fmla="*/ 715 w 4154"/>
              <a:gd name="T37" fmla="*/ 606 h 1661"/>
              <a:gd name="T38" fmla="*/ 755 w 4154"/>
              <a:gd name="T39" fmla="*/ 654 h 1661"/>
              <a:gd name="T40" fmla="*/ 764 w 4154"/>
              <a:gd name="T41" fmla="*/ 688 h 1661"/>
              <a:gd name="T42" fmla="*/ 786 w 4154"/>
              <a:gd name="T43" fmla="*/ 700 h 1661"/>
              <a:gd name="T44" fmla="*/ 802 w 4154"/>
              <a:gd name="T45" fmla="*/ 750 h 1661"/>
              <a:gd name="T46" fmla="*/ 830 w 4154"/>
              <a:gd name="T47" fmla="*/ 766 h 1661"/>
              <a:gd name="T48" fmla="*/ 846 w 4154"/>
              <a:gd name="T49" fmla="*/ 798 h 1661"/>
              <a:gd name="T50" fmla="*/ 864 w 4154"/>
              <a:gd name="T51" fmla="*/ 814 h 1661"/>
              <a:gd name="T52" fmla="*/ 874 w 4154"/>
              <a:gd name="T53" fmla="*/ 846 h 1661"/>
              <a:gd name="T54" fmla="*/ 896 w 4154"/>
              <a:gd name="T55" fmla="*/ 860 h 1661"/>
              <a:gd name="T56" fmla="*/ 902 w 4154"/>
              <a:gd name="T57" fmla="*/ 909 h 1661"/>
              <a:gd name="T58" fmla="*/ 924 w 4154"/>
              <a:gd name="T59" fmla="*/ 923 h 1661"/>
              <a:gd name="T60" fmla="*/ 940 w 4154"/>
              <a:gd name="T61" fmla="*/ 973 h 1661"/>
              <a:gd name="T62" fmla="*/ 982 w 4154"/>
              <a:gd name="T63" fmla="*/ 989 h 1661"/>
              <a:gd name="T64" fmla="*/ 1000 w 4154"/>
              <a:gd name="T65" fmla="*/ 1021 h 1661"/>
              <a:gd name="T66" fmla="*/ 1022 w 4154"/>
              <a:gd name="T67" fmla="*/ 1069 h 1661"/>
              <a:gd name="T68" fmla="*/ 1034 w 4154"/>
              <a:gd name="T69" fmla="*/ 1117 h 1661"/>
              <a:gd name="T70" fmla="*/ 1066 w 4154"/>
              <a:gd name="T71" fmla="*/ 1133 h 1661"/>
              <a:gd name="T72" fmla="*/ 1072 w 4154"/>
              <a:gd name="T73" fmla="*/ 1161 h 1661"/>
              <a:gd name="T74" fmla="*/ 1116 w 4154"/>
              <a:gd name="T75" fmla="*/ 1179 h 1661"/>
              <a:gd name="T76" fmla="*/ 1126 w 4154"/>
              <a:gd name="T77" fmla="*/ 1213 h 1661"/>
              <a:gd name="T78" fmla="*/ 1214 w 4154"/>
              <a:gd name="T79" fmla="*/ 1229 h 1661"/>
              <a:gd name="T80" fmla="*/ 1319 w 4154"/>
              <a:gd name="T81" fmla="*/ 1283 h 1661"/>
              <a:gd name="T82" fmla="*/ 1517 w 4154"/>
              <a:gd name="T83" fmla="*/ 1303 h 1661"/>
              <a:gd name="T84" fmla="*/ 1631 w 4154"/>
              <a:gd name="T85" fmla="*/ 1343 h 1661"/>
              <a:gd name="T86" fmla="*/ 1713 w 4154"/>
              <a:gd name="T87" fmla="*/ 1367 h 1661"/>
              <a:gd name="T88" fmla="*/ 1725 w 4154"/>
              <a:gd name="T89" fmla="*/ 1413 h 1661"/>
              <a:gd name="T90" fmla="*/ 1769 w 4154"/>
              <a:gd name="T91" fmla="*/ 1437 h 1661"/>
              <a:gd name="T92" fmla="*/ 1850 w 4154"/>
              <a:gd name="T93" fmla="*/ 1487 h 1661"/>
              <a:gd name="T94" fmla="*/ 2220 w 4154"/>
              <a:gd name="T95" fmla="*/ 1513 h 1661"/>
              <a:gd name="T96" fmla="*/ 2669 w 4154"/>
              <a:gd name="T97" fmla="*/ 1577 h 1661"/>
              <a:gd name="T98" fmla="*/ 3585 w 4154"/>
              <a:gd name="T99" fmla="*/ 1611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4" h="1661">
                <a:moveTo>
                  <a:pt x="0" y="0"/>
                </a:moveTo>
                <a:lnTo>
                  <a:pt x="68" y="0"/>
                </a:lnTo>
                <a:lnTo>
                  <a:pt x="68" y="14"/>
                </a:lnTo>
                <a:lnTo>
                  <a:pt x="176" y="14"/>
                </a:lnTo>
                <a:lnTo>
                  <a:pt x="176" y="30"/>
                </a:lnTo>
                <a:lnTo>
                  <a:pt x="247" y="30"/>
                </a:lnTo>
                <a:lnTo>
                  <a:pt x="247" y="44"/>
                </a:lnTo>
                <a:lnTo>
                  <a:pt x="259" y="44"/>
                </a:lnTo>
                <a:lnTo>
                  <a:pt x="259" y="64"/>
                </a:lnTo>
                <a:lnTo>
                  <a:pt x="291" y="64"/>
                </a:lnTo>
                <a:lnTo>
                  <a:pt x="291" y="80"/>
                </a:lnTo>
                <a:lnTo>
                  <a:pt x="341" y="80"/>
                </a:lnTo>
                <a:lnTo>
                  <a:pt x="341" y="110"/>
                </a:lnTo>
                <a:lnTo>
                  <a:pt x="375" y="110"/>
                </a:lnTo>
                <a:lnTo>
                  <a:pt x="375" y="126"/>
                </a:lnTo>
                <a:lnTo>
                  <a:pt x="391" y="126"/>
                </a:lnTo>
                <a:lnTo>
                  <a:pt x="391" y="142"/>
                </a:lnTo>
                <a:lnTo>
                  <a:pt x="419" y="142"/>
                </a:lnTo>
                <a:lnTo>
                  <a:pt x="419" y="160"/>
                </a:lnTo>
                <a:lnTo>
                  <a:pt x="485" y="160"/>
                </a:lnTo>
                <a:lnTo>
                  <a:pt x="485" y="174"/>
                </a:lnTo>
                <a:lnTo>
                  <a:pt x="517" y="174"/>
                </a:lnTo>
                <a:lnTo>
                  <a:pt x="517" y="190"/>
                </a:lnTo>
                <a:lnTo>
                  <a:pt x="555" y="190"/>
                </a:lnTo>
                <a:lnTo>
                  <a:pt x="555" y="240"/>
                </a:lnTo>
                <a:lnTo>
                  <a:pt x="561" y="240"/>
                </a:lnTo>
                <a:lnTo>
                  <a:pt x="561" y="254"/>
                </a:lnTo>
                <a:lnTo>
                  <a:pt x="595" y="254"/>
                </a:lnTo>
                <a:lnTo>
                  <a:pt x="595" y="270"/>
                </a:lnTo>
                <a:lnTo>
                  <a:pt x="601" y="270"/>
                </a:lnTo>
                <a:lnTo>
                  <a:pt x="601" y="286"/>
                </a:lnTo>
                <a:lnTo>
                  <a:pt x="617" y="286"/>
                </a:lnTo>
                <a:lnTo>
                  <a:pt x="617" y="304"/>
                </a:lnTo>
                <a:lnTo>
                  <a:pt x="627" y="304"/>
                </a:lnTo>
                <a:lnTo>
                  <a:pt x="627" y="318"/>
                </a:lnTo>
                <a:lnTo>
                  <a:pt x="633" y="318"/>
                </a:lnTo>
                <a:lnTo>
                  <a:pt x="633" y="366"/>
                </a:lnTo>
                <a:lnTo>
                  <a:pt x="639" y="366"/>
                </a:lnTo>
                <a:lnTo>
                  <a:pt x="639" y="384"/>
                </a:lnTo>
                <a:lnTo>
                  <a:pt x="645" y="384"/>
                </a:lnTo>
                <a:lnTo>
                  <a:pt x="645" y="414"/>
                </a:lnTo>
                <a:lnTo>
                  <a:pt x="655" y="414"/>
                </a:lnTo>
                <a:lnTo>
                  <a:pt x="655" y="430"/>
                </a:lnTo>
                <a:lnTo>
                  <a:pt x="661" y="430"/>
                </a:lnTo>
                <a:lnTo>
                  <a:pt x="661" y="446"/>
                </a:lnTo>
                <a:lnTo>
                  <a:pt x="671" y="446"/>
                </a:lnTo>
                <a:lnTo>
                  <a:pt x="671" y="464"/>
                </a:lnTo>
                <a:lnTo>
                  <a:pt x="677" y="464"/>
                </a:lnTo>
                <a:lnTo>
                  <a:pt x="677" y="494"/>
                </a:lnTo>
                <a:lnTo>
                  <a:pt x="687" y="494"/>
                </a:lnTo>
                <a:lnTo>
                  <a:pt x="687" y="526"/>
                </a:lnTo>
                <a:lnTo>
                  <a:pt x="693" y="526"/>
                </a:lnTo>
                <a:lnTo>
                  <a:pt x="693" y="544"/>
                </a:lnTo>
                <a:lnTo>
                  <a:pt x="711" y="544"/>
                </a:lnTo>
                <a:lnTo>
                  <a:pt x="711" y="590"/>
                </a:lnTo>
                <a:lnTo>
                  <a:pt x="715" y="590"/>
                </a:lnTo>
                <a:lnTo>
                  <a:pt x="715" y="606"/>
                </a:lnTo>
                <a:lnTo>
                  <a:pt x="737" y="606"/>
                </a:lnTo>
                <a:lnTo>
                  <a:pt x="737" y="654"/>
                </a:lnTo>
                <a:lnTo>
                  <a:pt x="755" y="654"/>
                </a:lnTo>
                <a:lnTo>
                  <a:pt x="755" y="670"/>
                </a:lnTo>
                <a:lnTo>
                  <a:pt x="764" y="670"/>
                </a:lnTo>
                <a:lnTo>
                  <a:pt x="764" y="688"/>
                </a:lnTo>
                <a:lnTo>
                  <a:pt x="770" y="688"/>
                </a:lnTo>
                <a:lnTo>
                  <a:pt x="770" y="700"/>
                </a:lnTo>
                <a:lnTo>
                  <a:pt x="786" y="700"/>
                </a:lnTo>
                <a:lnTo>
                  <a:pt x="786" y="734"/>
                </a:lnTo>
                <a:lnTo>
                  <a:pt x="802" y="734"/>
                </a:lnTo>
                <a:lnTo>
                  <a:pt x="802" y="750"/>
                </a:lnTo>
                <a:lnTo>
                  <a:pt x="808" y="750"/>
                </a:lnTo>
                <a:lnTo>
                  <a:pt x="808" y="766"/>
                </a:lnTo>
                <a:lnTo>
                  <a:pt x="830" y="766"/>
                </a:lnTo>
                <a:lnTo>
                  <a:pt x="830" y="780"/>
                </a:lnTo>
                <a:lnTo>
                  <a:pt x="846" y="780"/>
                </a:lnTo>
                <a:lnTo>
                  <a:pt x="846" y="798"/>
                </a:lnTo>
                <a:lnTo>
                  <a:pt x="852" y="798"/>
                </a:lnTo>
                <a:lnTo>
                  <a:pt x="852" y="814"/>
                </a:lnTo>
                <a:lnTo>
                  <a:pt x="864" y="814"/>
                </a:lnTo>
                <a:lnTo>
                  <a:pt x="864" y="830"/>
                </a:lnTo>
                <a:lnTo>
                  <a:pt x="874" y="830"/>
                </a:lnTo>
                <a:lnTo>
                  <a:pt x="874" y="846"/>
                </a:lnTo>
                <a:lnTo>
                  <a:pt x="886" y="846"/>
                </a:lnTo>
                <a:lnTo>
                  <a:pt x="886" y="860"/>
                </a:lnTo>
                <a:lnTo>
                  <a:pt x="896" y="860"/>
                </a:lnTo>
                <a:lnTo>
                  <a:pt x="896" y="878"/>
                </a:lnTo>
                <a:lnTo>
                  <a:pt x="902" y="878"/>
                </a:lnTo>
                <a:lnTo>
                  <a:pt x="902" y="909"/>
                </a:lnTo>
                <a:lnTo>
                  <a:pt x="912" y="909"/>
                </a:lnTo>
                <a:lnTo>
                  <a:pt x="912" y="923"/>
                </a:lnTo>
                <a:lnTo>
                  <a:pt x="924" y="923"/>
                </a:lnTo>
                <a:lnTo>
                  <a:pt x="924" y="939"/>
                </a:lnTo>
                <a:lnTo>
                  <a:pt x="940" y="939"/>
                </a:lnTo>
                <a:lnTo>
                  <a:pt x="940" y="973"/>
                </a:lnTo>
                <a:lnTo>
                  <a:pt x="952" y="973"/>
                </a:lnTo>
                <a:lnTo>
                  <a:pt x="952" y="989"/>
                </a:lnTo>
                <a:lnTo>
                  <a:pt x="982" y="989"/>
                </a:lnTo>
                <a:lnTo>
                  <a:pt x="982" y="1003"/>
                </a:lnTo>
                <a:lnTo>
                  <a:pt x="1000" y="1003"/>
                </a:lnTo>
                <a:lnTo>
                  <a:pt x="1000" y="1021"/>
                </a:lnTo>
                <a:lnTo>
                  <a:pt x="1006" y="1021"/>
                </a:lnTo>
                <a:lnTo>
                  <a:pt x="1006" y="1069"/>
                </a:lnTo>
                <a:lnTo>
                  <a:pt x="1022" y="1069"/>
                </a:lnTo>
                <a:lnTo>
                  <a:pt x="1022" y="1083"/>
                </a:lnTo>
                <a:lnTo>
                  <a:pt x="1034" y="1083"/>
                </a:lnTo>
                <a:lnTo>
                  <a:pt x="1034" y="1117"/>
                </a:lnTo>
                <a:lnTo>
                  <a:pt x="1056" y="1117"/>
                </a:lnTo>
                <a:lnTo>
                  <a:pt x="1056" y="1133"/>
                </a:lnTo>
                <a:lnTo>
                  <a:pt x="1066" y="1133"/>
                </a:lnTo>
                <a:lnTo>
                  <a:pt x="1066" y="1151"/>
                </a:lnTo>
                <a:lnTo>
                  <a:pt x="1072" y="1151"/>
                </a:lnTo>
                <a:lnTo>
                  <a:pt x="1072" y="1161"/>
                </a:lnTo>
                <a:lnTo>
                  <a:pt x="1098" y="1161"/>
                </a:lnTo>
                <a:lnTo>
                  <a:pt x="1098" y="1179"/>
                </a:lnTo>
                <a:lnTo>
                  <a:pt x="1116" y="1179"/>
                </a:lnTo>
                <a:lnTo>
                  <a:pt x="1116" y="1197"/>
                </a:lnTo>
                <a:lnTo>
                  <a:pt x="1126" y="1197"/>
                </a:lnTo>
                <a:lnTo>
                  <a:pt x="1126" y="1213"/>
                </a:lnTo>
                <a:lnTo>
                  <a:pt x="1198" y="1213"/>
                </a:lnTo>
                <a:lnTo>
                  <a:pt x="1198" y="1229"/>
                </a:lnTo>
                <a:lnTo>
                  <a:pt x="1214" y="1229"/>
                </a:lnTo>
                <a:lnTo>
                  <a:pt x="1214" y="1245"/>
                </a:lnTo>
                <a:lnTo>
                  <a:pt x="1319" y="1245"/>
                </a:lnTo>
                <a:lnTo>
                  <a:pt x="1319" y="1283"/>
                </a:lnTo>
                <a:lnTo>
                  <a:pt x="1385" y="1283"/>
                </a:lnTo>
                <a:lnTo>
                  <a:pt x="1385" y="1303"/>
                </a:lnTo>
                <a:lnTo>
                  <a:pt x="1517" y="1303"/>
                </a:lnTo>
                <a:lnTo>
                  <a:pt x="1517" y="1323"/>
                </a:lnTo>
                <a:lnTo>
                  <a:pt x="1631" y="1323"/>
                </a:lnTo>
                <a:lnTo>
                  <a:pt x="1631" y="1343"/>
                </a:lnTo>
                <a:lnTo>
                  <a:pt x="1681" y="1343"/>
                </a:lnTo>
                <a:lnTo>
                  <a:pt x="1681" y="1367"/>
                </a:lnTo>
                <a:lnTo>
                  <a:pt x="1713" y="1367"/>
                </a:lnTo>
                <a:lnTo>
                  <a:pt x="1713" y="1391"/>
                </a:lnTo>
                <a:lnTo>
                  <a:pt x="1725" y="1391"/>
                </a:lnTo>
                <a:lnTo>
                  <a:pt x="1725" y="1413"/>
                </a:lnTo>
                <a:lnTo>
                  <a:pt x="1765" y="1413"/>
                </a:lnTo>
                <a:lnTo>
                  <a:pt x="1765" y="1437"/>
                </a:lnTo>
                <a:lnTo>
                  <a:pt x="1769" y="1437"/>
                </a:lnTo>
                <a:lnTo>
                  <a:pt x="1769" y="1459"/>
                </a:lnTo>
                <a:lnTo>
                  <a:pt x="1850" y="1459"/>
                </a:lnTo>
                <a:lnTo>
                  <a:pt x="1850" y="1487"/>
                </a:lnTo>
                <a:lnTo>
                  <a:pt x="2130" y="1487"/>
                </a:lnTo>
                <a:lnTo>
                  <a:pt x="2130" y="1513"/>
                </a:lnTo>
                <a:lnTo>
                  <a:pt x="2220" y="1513"/>
                </a:lnTo>
                <a:lnTo>
                  <a:pt x="2220" y="1543"/>
                </a:lnTo>
                <a:lnTo>
                  <a:pt x="2669" y="1543"/>
                </a:lnTo>
                <a:lnTo>
                  <a:pt x="2669" y="1577"/>
                </a:lnTo>
                <a:lnTo>
                  <a:pt x="2888" y="1577"/>
                </a:lnTo>
                <a:lnTo>
                  <a:pt x="2888" y="1611"/>
                </a:lnTo>
                <a:lnTo>
                  <a:pt x="3585" y="1611"/>
                </a:lnTo>
                <a:lnTo>
                  <a:pt x="3585" y="1661"/>
                </a:lnTo>
                <a:lnTo>
                  <a:pt x="4154" y="1661"/>
                </a:lnTo>
              </a:path>
            </a:pathLst>
          </a:cu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238556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LBA21: FOLFOXIRI </a:t>
            </a:r>
            <a:r>
              <a:rPr lang="en-GB" sz="1800" dirty="0"/>
              <a:t>plus bevacizumab (</a:t>
            </a:r>
            <a:r>
              <a:rPr lang="en-GB" sz="1800" dirty="0" err="1"/>
              <a:t>bev</a:t>
            </a:r>
            <a:r>
              <a:rPr lang="en-GB" sz="1800" dirty="0"/>
              <a:t>) followed by maintenance with </a:t>
            </a:r>
            <a:r>
              <a:rPr lang="en-GB" sz="1800" dirty="0" err="1"/>
              <a:t>bev</a:t>
            </a:r>
            <a:r>
              <a:rPr lang="en-GB" sz="1800" dirty="0"/>
              <a:t> alone or </a:t>
            </a:r>
            <a:r>
              <a:rPr lang="en-GB" sz="1800" dirty="0" err="1"/>
              <a:t>bev</a:t>
            </a:r>
            <a:r>
              <a:rPr lang="en-GB" sz="1800" dirty="0"/>
              <a:t> plus metronomic chemotherapy (</a:t>
            </a:r>
            <a:r>
              <a:rPr lang="en-GB" sz="1800" dirty="0" err="1"/>
              <a:t>metroCT</a:t>
            </a:r>
            <a:r>
              <a:rPr lang="en-GB" sz="1800" dirty="0"/>
              <a:t>) in metastatic colorectal cancer (</a:t>
            </a:r>
            <a:r>
              <a:rPr lang="en-GB" sz="1800" dirty="0" err="1"/>
              <a:t>mCRC</a:t>
            </a:r>
            <a:r>
              <a:rPr lang="en-GB" sz="1800" dirty="0"/>
              <a:t>): The phase II randomized MOMA </a:t>
            </a:r>
            <a:r>
              <a:rPr lang="en-GB" sz="1800" dirty="0" smtClean="0"/>
              <a:t>trial </a:t>
            </a:r>
            <a:br>
              <a:rPr lang="en-GB" sz="1800" dirty="0" smtClean="0"/>
            </a:br>
            <a:r>
              <a:rPr lang="en-GB" sz="1800" dirty="0" smtClean="0"/>
              <a:t>– Falcone et al</a:t>
            </a:r>
            <a:endParaRPr lang="en-GB" sz="1800" dirty="0"/>
          </a:p>
        </p:txBody>
      </p:sp>
      <p:sp>
        <p:nvSpPr>
          <p:cNvPr id="5123" name="Rectangle 3"/>
          <p:cNvSpPr>
            <a:spLocks noGrp="1" noChangeArrowheads="1"/>
          </p:cNvSpPr>
          <p:nvPr>
            <p:ph type="body" idx="1"/>
          </p:nvPr>
        </p:nvSpPr>
        <p:spPr>
          <a:xfrm>
            <a:off x="365124" y="1254035"/>
            <a:ext cx="8413751" cy="727165"/>
          </a:xfrm>
        </p:spPr>
        <p:txBody>
          <a:bodyPr/>
          <a:lstStyle/>
          <a:p>
            <a:pPr marL="0" indent="0">
              <a:buNone/>
            </a:pPr>
            <a:r>
              <a:rPr lang="en-GB" b="1" dirty="0" smtClean="0"/>
              <a:t>Key results (continued)</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3744357199"/>
              </p:ext>
            </p:extLst>
          </p:nvPr>
        </p:nvGraphicFramePr>
        <p:xfrm>
          <a:off x="372291" y="1707085"/>
          <a:ext cx="8408988" cy="3626916"/>
        </p:xfrm>
        <a:graphic>
          <a:graphicData uri="http://schemas.openxmlformats.org/drawingml/2006/table">
            <a:tbl>
              <a:tblPr firstRow="1" bandRow="1">
                <a:tableStyleId>{69012ECD-51FC-41F1-AA8D-1B2483CD663E}</a:tableStyleId>
              </a:tblPr>
              <a:tblGrid>
                <a:gridCol w="21336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78592">
                  <a:extLst>
                    <a:ext uri="{9D8B030D-6E8A-4147-A177-3AD203B41FA5}">
                      <a16:colId xmlns="" xmlns:a16="http://schemas.microsoft.com/office/drawing/2014/main" val="20002"/>
                    </a:ext>
                  </a:extLst>
                </a:gridCol>
                <a:gridCol w="2091796">
                  <a:extLst>
                    <a:ext uri="{9D8B030D-6E8A-4147-A177-3AD203B41FA5}">
                      <a16:colId xmlns="" xmlns:a16="http://schemas.microsoft.com/office/drawing/2014/main" val="20003"/>
                    </a:ext>
                  </a:extLst>
                </a:gridCol>
              </a:tblGrid>
              <a:tr h="4203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Best response,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smtClean="0">
                          <a:solidFill>
                            <a:schemeClr val="tx2"/>
                          </a:solidFill>
                          <a:ea typeface="SimSun" pitchFamily="2" charset="-122"/>
                        </a:rPr>
                        <a:t>Bevacizumab (n=117)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a:t>
                      </a:r>
                      <a:r>
                        <a:rPr kumimoji="0" lang="en-GB" sz="1400" b="1" i="0" u="none" strike="noStrike" cap="none" normalizeH="0" baseline="0" dirty="0" err="1" smtClean="0">
                          <a:ln>
                            <a:noFill/>
                          </a:ln>
                          <a:solidFill>
                            <a:schemeClr val="tx2"/>
                          </a:solidFill>
                          <a:effectLst/>
                          <a:latin typeface="Arial" charset="0"/>
                          <a:cs typeface="Arial" charset="0"/>
                        </a:rPr>
                        <a:t>metroCT</a:t>
                      </a:r>
                      <a:r>
                        <a:rPr kumimoji="0" lang="en-GB" sz="1400" b="1" i="0" u="none" strike="noStrike" cap="none" normalizeH="0" baseline="0" dirty="0" smtClean="0">
                          <a:ln>
                            <a:noFill/>
                          </a:ln>
                          <a:solidFill>
                            <a:schemeClr val="tx2"/>
                          </a:solidFill>
                          <a:effectLst/>
                          <a:latin typeface="Arial" charset="0"/>
                          <a:cs typeface="Arial" charset="0"/>
                        </a:rPr>
                        <a:t>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All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(n=232)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CR</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PR</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RR</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SD</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DCR</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Not assessed</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857719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LBA21: FOLFOXIRI </a:t>
            </a:r>
            <a:r>
              <a:rPr lang="en-GB" sz="1800" dirty="0"/>
              <a:t>plus bevacizumab (</a:t>
            </a:r>
            <a:r>
              <a:rPr lang="en-GB" sz="1800" dirty="0" err="1"/>
              <a:t>bev</a:t>
            </a:r>
            <a:r>
              <a:rPr lang="en-GB" sz="1800" dirty="0"/>
              <a:t>) followed by maintenance with </a:t>
            </a:r>
            <a:r>
              <a:rPr lang="en-GB" sz="1800" dirty="0" err="1"/>
              <a:t>bev</a:t>
            </a:r>
            <a:r>
              <a:rPr lang="en-GB" sz="1800" dirty="0"/>
              <a:t> alone or </a:t>
            </a:r>
            <a:r>
              <a:rPr lang="en-GB" sz="1800" dirty="0" err="1"/>
              <a:t>bev</a:t>
            </a:r>
            <a:r>
              <a:rPr lang="en-GB" sz="1800" dirty="0"/>
              <a:t> plus metronomic chemotherapy (</a:t>
            </a:r>
            <a:r>
              <a:rPr lang="en-GB" sz="1800" dirty="0" err="1"/>
              <a:t>metroCT</a:t>
            </a:r>
            <a:r>
              <a:rPr lang="en-GB" sz="1800" dirty="0"/>
              <a:t>) in metastatic colorectal cancer (</a:t>
            </a:r>
            <a:r>
              <a:rPr lang="en-GB" sz="1800" dirty="0" err="1"/>
              <a:t>mCRC</a:t>
            </a:r>
            <a:r>
              <a:rPr lang="en-GB" sz="1800" dirty="0"/>
              <a:t>): The phase II randomized MOMA </a:t>
            </a:r>
            <a:r>
              <a:rPr lang="en-GB" sz="1800" dirty="0" smtClean="0"/>
              <a:t>trial </a:t>
            </a:r>
            <a:br>
              <a:rPr lang="en-GB" sz="1800" dirty="0" smtClean="0"/>
            </a:br>
            <a:r>
              <a:rPr lang="en-GB" sz="1800" dirty="0" smtClean="0"/>
              <a:t>– Falcone et al</a:t>
            </a:r>
            <a:endParaRPr lang="en-GB" sz="1800" dirty="0"/>
          </a:p>
        </p:txBody>
      </p:sp>
      <p:sp>
        <p:nvSpPr>
          <p:cNvPr id="5123" name="Rectangle 3"/>
          <p:cNvSpPr>
            <a:spLocks noGrp="1" noChangeArrowheads="1"/>
          </p:cNvSpPr>
          <p:nvPr>
            <p:ph type="body" idx="1"/>
          </p:nvPr>
        </p:nvSpPr>
        <p:spPr>
          <a:xfrm>
            <a:off x="365124" y="1254035"/>
            <a:ext cx="8413751" cy="346165"/>
          </a:xfrm>
        </p:spPr>
        <p:txBody>
          <a:bodyPr/>
          <a:lstStyle/>
          <a:p>
            <a:pPr marL="0" indent="0">
              <a:buNone/>
            </a:pPr>
            <a:r>
              <a:rPr lang="en-GB" b="1" dirty="0" smtClean="0"/>
              <a:t>Key results (continued)</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2952045047"/>
              </p:ext>
            </p:extLst>
          </p:nvPr>
        </p:nvGraphicFramePr>
        <p:xfrm>
          <a:off x="381000" y="1710690"/>
          <a:ext cx="8408988" cy="2414016"/>
        </p:xfrm>
        <a:graphic>
          <a:graphicData uri="http://schemas.openxmlformats.org/drawingml/2006/table">
            <a:tbl>
              <a:tblPr firstRow="1" bandRow="1">
                <a:tableStyleId>{69012ECD-51FC-41F1-AA8D-1B2483CD663E}</a:tableStyleId>
              </a:tblPr>
              <a:tblGrid>
                <a:gridCol w="28194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1474788">
                  <a:extLst>
                    <a:ext uri="{9D8B030D-6E8A-4147-A177-3AD203B41FA5}">
                      <a16:colId xmlns="" xmlns:a16="http://schemas.microsoft.com/office/drawing/2014/main" val="20003"/>
                    </a:ext>
                  </a:extLst>
                </a:gridCol>
              </a:tblGrid>
              <a:tr h="33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Arial" charset="0"/>
                          <a:cs typeface="Arial" charset="0"/>
                        </a:rPr>
                        <a:t>Grade 3/4 AEs during induction, %</a:t>
                      </a: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chemeClr val="tx2"/>
                          </a:solidFill>
                          <a:ea typeface="SimSun" pitchFamily="2" charset="-122"/>
                        </a:rPr>
                        <a:t>Bevacizumab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chemeClr val="tx2"/>
                          </a:solidFill>
                          <a:ea typeface="SimSun" pitchFamily="2" charset="-122"/>
                        </a:rPr>
                        <a:t>(n=116)</a:t>
                      </a: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Bevacizumab + </a:t>
                      </a:r>
                      <a:r>
                        <a:rPr kumimoji="0" lang="en-GB" sz="1200" b="1" i="0" u="none" strike="noStrike" cap="none" normalizeH="0" baseline="0" dirty="0" err="1" smtClean="0">
                          <a:ln>
                            <a:noFill/>
                          </a:ln>
                          <a:solidFill>
                            <a:schemeClr val="tx2"/>
                          </a:solidFill>
                          <a:effectLst/>
                          <a:latin typeface="Arial" charset="0"/>
                          <a:cs typeface="Arial" charset="0"/>
                        </a:rPr>
                        <a:t>metroCT</a:t>
                      </a:r>
                      <a:r>
                        <a:rPr kumimoji="0" lang="en-GB" sz="1200" b="1" i="0" u="none" strike="noStrike" cap="none" normalizeH="0" baseline="0" dirty="0" smtClean="0">
                          <a:ln>
                            <a:noFill/>
                          </a:ln>
                          <a:solidFill>
                            <a:schemeClr val="tx2"/>
                          </a:solidFill>
                          <a:effectLst/>
                          <a:latin typeface="Arial" charset="0"/>
                          <a:cs typeface="Arial" charset="0"/>
                        </a:rPr>
                        <a:t>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All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(n=231)</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Nausea</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Vomiting</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0.86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6.1</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Diarrhoea</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11.2</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15.7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13.4</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Stomatitis</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4.4</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3.9</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Neutropenia</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55.0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47.8</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51.9</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Febrile neutropenia</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8.7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11.2</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Hypertension</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5.2</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821324146"/>
              </p:ext>
            </p:extLst>
          </p:nvPr>
        </p:nvGraphicFramePr>
        <p:xfrm>
          <a:off x="381000" y="4191000"/>
          <a:ext cx="6934199" cy="1916430"/>
        </p:xfrm>
        <a:graphic>
          <a:graphicData uri="http://schemas.openxmlformats.org/drawingml/2006/table">
            <a:tbl>
              <a:tblPr firstRow="1" bandRow="1">
                <a:tableStyleId>{69012ECD-51FC-41F1-AA8D-1B2483CD663E}</a:tableStyleId>
              </a:tblPr>
              <a:tblGrid>
                <a:gridCol w="2974145">
                  <a:extLst>
                    <a:ext uri="{9D8B030D-6E8A-4147-A177-3AD203B41FA5}">
                      <a16:colId xmlns="" xmlns:a16="http://schemas.microsoft.com/office/drawing/2014/main" val="20000"/>
                    </a:ext>
                  </a:extLst>
                </a:gridCol>
                <a:gridCol w="1750255">
                  <a:extLst>
                    <a:ext uri="{9D8B030D-6E8A-4147-A177-3AD203B41FA5}">
                      <a16:colId xmlns="" xmlns:a16="http://schemas.microsoft.com/office/drawing/2014/main" val="20001"/>
                    </a:ext>
                  </a:extLst>
                </a:gridCol>
                <a:gridCol w="2209799">
                  <a:extLst>
                    <a:ext uri="{9D8B030D-6E8A-4147-A177-3AD203B41FA5}">
                      <a16:colId xmlns="" xmlns:a16="http://schemas.microsoft.com/office/drawing/2014/main" val="20002"/>
                    </a:ext>
                  </a:extLst>
                </a:gridCol>
              </a:tblGrid>
              <a:tr h="5448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Arial" charset="0"/>
                          <a:cs typeface="Arial" charset="0"/>
                        </a:rPr>
                        <a:t>Grade 3/4 AEs during maintenance, %</a:t>
                      </a: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err="1" smtClean="0">
                          <a:solidFill>
                            <a:schemeClr val="tx2"/>
                          </a:solidFill>
                          <a:ea typeface="SimSun" pitchFamily="2" charset="-122"/>
                        </a:rPr>
                        <a:t>Bevacizumab</a:t>
                      </a:r>
                      <a:endParaRPr lang="en-GB" altLang="zh-CN" sz="1200" dirty="0" smtClean="0">
                        <a:solidFill>
                          <a:schemeClr val="tx2"/>
                        </a:solidFill>
                        <a:ea typeface="SimSun" pitchFamily="2" charset="-122"/>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ea typeface="SimSun" pitchFamily="2" charset="-122"/>
                          <a:cs typeface="Arial" charset="0"/>
                        </a:rPr>
                        <a:t>(n=88)</a:t>
                      </a: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err="1" smtClean="0">
                          <a:ln>
                            <a:noFill/>
                          </a:ln>
                          <a:solidFill>
                            <a:schemeClr val="tx2"/>
                          </a:solidFill>
                          <a:effectLst/>
                          <a:latin typeface="Arial" charset="0"/>
                          <a:cs typeface="Arial" charset="0"/>
                        </a:rPr>
                        <a:t>Bevacizumab</a:t>
                      </a:r>
                      <a:r>
                        <a:rPr kumimoji="0" lang="en-GB" sz="1200" b="1" i="0" u="none" strike="noStrike" cap="none" normalizeH="0" baseline="0" dirty="0" smtClean="0">
                          <a:ln>
                            <a:noFill/>
                          </a:ln>
                          <a:solidFill>
                            <a:schemeClr val="tx2"/>
                          </a:solidFill>
                          <a:effectLst/>
                          <a:latin typeface="Arial" charset="0"/>
                          <a:cs typeface="Arial" charset="0"/>
                        </a:rPr>
                        <a:t> + </a:t>
                      </a:r>
                      <a:r>
                        <a:rPr kumimoji="0" lang="en-GB" sz="1200" b="1" i="0" u="none" strike="noStrike" cap="none" normalizeH="0" baseline="0" dirty="0" err="1" smtClean="0">
                          <a:ln>
                            <a:noFill/>
                          </a:ln>
                          <a:solidFill>
                            <a:schemeClr val="tx2"/>
                          </a:solidFill>
                          <a:effectLst/>
                          <a:latin typeface="Arial" charset="0"/>
                          <a:cs typeface="Arial" charset="0"/>
                        </a:rPr>
                        <a:t>metroCT</a:t>
                      </a:r>
                      <a:endParaRPr kumimoji="0" lang="en-GB"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Hand &amp; foot skin reaction</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7.9</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Diarrhoea</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effectLst/>
                        </a:rPr>
                        <a:t>Neutropenia</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Venous thrombosis</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2.3</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2.6</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81528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LBA21: FOLFOXIRI </a:t>
            </a:r>
            <a:r>
              <a:rPr lang="en-GB" sz="1800" dirty="0"/>
              <a:t>plus bevacizumab (</a:t>
            </a:r>
            <a:r>
              <a:rPr lang="en-GB" sz="1800" dirty="0" err="1"/>
              <a:t>bev</a:t>
            </a:r>
            <a:r>
              <a:rPr lang="en-GB" sz="1800" dirty="0"/>
              <a:t>) followed by maintenance with </a:t>
            </a:r>
            <a:r>
              <a:rPr lang="en-GB" sz="1800" dirty="0" err="1"/>
              <a:t>bev</a:t>
            </a:r>
            <a:r>
              <a:rPr lang="en-GB" sz="1800" dirty="0"/>
              <a:t> alone or </a:t>
            </a:r>
            <a:r>
              <a:rPr lang="en-GB" sz="1800" dirty="0" err="1"/>
              <a:t>bev</a:t>
            </a:r>
            <a:r>
              <a:rPr lang="en-GB" sz="1800" dirty="0"/>
              <a:t> plus metronomic chemotherapy (</a:t>
            </a:r>
            <a:r>
              <a:rPr lang="en-GB" sz="1800" dirty="0" err="1"/>
              <a:t>metroCT</a:t>
            </a:r>
            <a:r>
              <a:rPr lang="en-GB" sz="1800" dirty="0"/>
              <a:t>) in metastatic colorectal cancer (</a:t>
            </a:r>
            <a:r>
              <a:rPr lang="en-GB" sz="1800" dirty="0" err="1"/>
              <a:t>mCRC</a:t>
            </a:r>
            <a:r>
              <a:rPr lang="en-GB" sz="1800" dirty="0"/>
              <a:t>): The phase II randomized MOMA </a:t>
            </a:r>
            <a:r>
              <a:rPr lang="en-GB" sz="1800" dirty="0" smtClean="0"/>
              <a:t>trial </a:t>
            </a:r>
            <a:br>
              <a:rPr lang="en-GB" sz="1800" dirty="0" smtClean="0"/>
            </a:br>
            <a:r>
              <a:rPr lang="en-GB" sz="1800" dirty="0" smtClean="0"/>
              <a:t>– Falcone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There was no significant improvement in PFS with the addition </a:t>
            </a:r>
            <a:r>
              <a:rPr lang="en-GB" b="1" dirty="0"/>
              <a:t>of metronomic chemotherapy </a:t>
            </a:r>
            <a:r>
              <a:rPr lang="en-GB" b="1" dirty="0" smtClean="0"/>
              <a:t>to maintenance therapy with bevacizumab</a:t>
            </a:r>
            <a:endParaRPr lang="en-GB" b="1" dirty="0"/>
          </a:p>
          <a:p>
            <a:r>
              <a:rPr lang="en-GB" b="1" dirty="0"/>
              <a:t>A </a:t>
            </a:r>
            <a:r>
              <a:rPr lang="en-GB" b="1" dirty="0" smtClean="0"/>
              <a:t>standard dose of fluoropyrimidine + bevacizumab remains the preferred </a:t>
            </a:r>
            <a:r>
              <a:rPr lang="en-GB" b="1" dirty="0"/>
              <a:t>maintenance after CT </a:t>
            </a:r>
            <a:r>
              <a:rPr lang="en-GB" b="1" dirty="0" smtClean="0"/>
              <a:t>+ bevacizumab</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spTree>
    <p:custDataLst>
      <p:tags r:id="rId1"/>
    </p:custDataLst>
    <p:extLst>
      <p:ext uri="{BB962C8B-B14F-4D97-AF65-F5344CB8AC3E}">
        <p14:creationId xmlns:p14="http://schemas.microsoft.com/office/powerpoint/2010/main" val="334770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FOLFOX </a:t>
            </a:r>
            <a:r>
              <a:rPr lang="en-GB" sz="1800" dirty="0"/>
              <a:t>/ Bevacizumab (</a:t>
            </a:r>
            <a:r>
              <a:rPr lang="en-GB" sz="1800" dirty="0" err="1"/>
              <a:t>Beva</a:t>
            </a:r>
            <a:r>
              <a:rPr lang="en-GB" sz="1800" dirty="0"/>
              <a:t>) +/- Irinotecan in advanced Colorectal Cancer (CRC): A randomized Phase II trial (AIO KRK 0209, CHARTA</a:t>
            </a:r>
            <a:r>
              <a:rPr lang="en-GB" sz="1800" dirty="0" smtClean="0"/>
              <a:t>) – </a:t>
            </a:r>
            <a:r>
              <a:rPr lang="en-GB" sz="1800" dirty="0" err="1" smtClean="0"/>
              <a:t>Schmoll</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the efficacy and safety of FOLFOXIRI + bevacizumab compared with FOLFOX + bevacizumab in patients with advanced colorectal cancer</a:t>
            </a:r>
            <a:endParaRPr lang="en-GB" dirty="0"/>
          </a:p>
          <a:p>
            <a:pPr lvl="1"/>
            <a:endParaRPr lang="en-GB" dirty="0" smtClean="0"/>
          </a:p>
          <a:p>
            <a:pPr marL="252412" lvl="1" indent="0">
              <a:buNone/>
            </a:pPr>
            <a:r>
              <a:rPr lang="en-GB" dirty="0" smtClean="0"/>
              <a:t> </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cxnSp>
        <p:nvCxnSpPr>
          <p:cNvPr id="8" name="AutoShape 15"/>
          <p:cNvCxnSpPr>
            <a:cxnSpLocks noChangeShapeType="1"/>
            <a:stCxn id="18" idx="0"/>
            <a:endCxn id="24" idx="1"/>
          </p:cNvCxnSpPr>
          <p:nvPr/>
        </p:nvCxnSpPr>
        <p:spPr bwMode="auto">
          <a:xfrm rot="5400000" flipH="1" flipV="1">
            <a:off x="2826392" y="2881273"/>
            <a:ext cx="480242" cy="572576"/>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10" idx="1"/>
          </p:cNvCxnSpPr>
          <p:nvPr/>
        </p:nvCxnSpPr>
        <p:spPr bwMode="auto">
          <a:xfrm rot="16200000" flipH="1">
            <a:off x="2805532" y="3966574"/>
            <a:ext cx="521961" cy="5725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3352800" y="4024311"/>
            <a:ext cx="1905001" cy="97906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smtClean="0">
                <a:solidFill>
                  <a:srgbClr val="4D4D4D"/>
                </a:solidFill>
                <a:ea typeface="SimSun" pitchFamily="2" charset="-122"/>
              </a:rPr>
              <a:t>Arm B</a:t>
            </a:r>
          </a:p>
          <a:p>
            <a:pPr algn="ctr" defTabSz="892175" eaLnBrk="0" hangingPunct="0"/>
            <a:r>
              <a:rPr lang="en-GB" altLang="zh-CN" sz="1600" dirty="0" smtClean="0">
                <a:solidFill>
                  <a:srgbClr val="4D4D4D"/>
                </a:solidFill>
                <a:ea typeface="SimSun" pitchFamily="2" charset="-122"/>
              </a:rPr>
              <a:t>FOLFOX</a:t>
            </a:r>
            <a:r>
              <a:rPr lang="en-GB" altLang="zh-CN" sz="1600" baseline="30000" dirty="0" smtClean="0">
                <a:solidFill>
                  <a:srgbClr val="4D4D4D"/>
                </a:solidFill>
                <a:ea typeface="SimSun" pitchFamily="2" charset="-122"/>
              </a:rPr>
              <a:t>†</a:t>
            </a:r>
            <a:r>
              <a:rPr lang="en-GB" altLang="zh-CN" sz="1600" dirty="0" smtClean="0">
                <a:solidFill>
                  <a:srgbClr val="4D4D4D"/>
                </a:solidFill>
                <a:ea typeface="SimSun" pitchFamily="2" charset="-122"/>
              </a:rPr>
              <a:t> + bevacizumab</a:t>
            </a:r>
            <a:r>
              <a:rPr lang="en-GB" altLang="zh-CN" sz="1600" dirty="0">
                <a:solidFill>
                  <a:srgbClr val="4D4D4D"/>
                </a:solidFill>
                <a:ea typeface="SimSun" pitchFamily="2" charset="-122"/>
              </a:rPr>
              <a:t> </a:t>
            </a:r>
            <a:r>
              <a:rPr lang="en-GB" altLang="zh-CN" sz="1600" dirty="0" smtClean="0">
                <a:solidFill>
                  <a:srgbClr val="4D4D4D"/>
                </a:solidFill>
                <a:ea typeface="SimSun" pitchFamily="2" charset="-122"/>
              </a:rPr>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5 </a:t>
            </a:r>
            <a:r>
              <a:rPr lang="en-GB" altLang="zh-CN" sz="1600" dirty="0">
                <a:solidFill>
                  <a:srgbClr val="4D4D4D"/>
                </a:solidFill>
                <a:ea typeface="SimSun" pitchFamily="2" charset="-122"/>
              </a:rPr>
              <a:t>mg/kg </a:t>
            </a:r>
            <a:r>
              <a:rPr lang="en-GB" altLang="zh-CN" sz="1600" dirty="0" smtClean="0">
                <a:solidFill>
                  <a:srgbClr val="4D4D4D"/>
                </a:solidFill>
                <a:ea typeface="SimSun" pitchFamily="2" charset="-122"/>
              </a:rPr>
              <a:t>d1</a:t>
            </a:r>
          </a:p>
        </p:txBody>
      </p:sp>
      <p:cxnSp>
        <p:nvCxnSpPr>
          <p:cNvPr id="11" name="Straight Connector 10"/>
          <p:cNvCxnSpPr>
            <a:stCxn id="19" idx="3"/>
            <a:endCxn id="18" idx="2"/>
          </p:cNvCxnSpPr>
          <p:nvPr/>
        </p:nvCxnSpPr>
        <p:spPr>
          <a:xfrm>
            <a:off x="2159727" y="3699782"/>
            <a:ext cx="3287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a:endCxn id="28" idx="1"/>
          </p:cNvCxnSpPr>
          <p:nvPr/>
        </p:nvCxnSpPr>
        <p:spPr>
          <a:xfrm flipV="1">
            <a:off x="5257801" y="4513842"/>
            <a:ext cx="509555"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3"/>
            <a:endCxn id="16" idx="1"/>
          </p:cNvCxnSpPr>
          <p:nvPr/>
        </p:nvCxnSpPr>
        <p:spPr>
          <a:xfrm>
            <a:off x="5257801" y="2927440"/>
            <a:ext cx="46725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utoShape 8"/>
          <p:cNvSpPr>
            <a:spLocks noChangeArrowheads="1"/>
          </p:cNvSpPr>
          <p:nvPr/>
        </p:nvSpPr>
        <p:spPr bwMode="auto">
          <a:xfrm>
            <a:off x="5725057" y="2483276"/>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Maintenance therapy</a:t>
            </a:r>
            <a:r>
              <a:rPr lang="en-GB" altLang="zh-CN" sz="1600" baseline="30000" dirty="0" smtClean="0">
                <a:solidFill>
                  <a:srgbClr val="4D4D4D"/>
                </a:solidFill>
                <a:ea typeface="SimSun" pitchFamily="2" charset="-122"/>
              </a:rPr>
              <a:t>‡</a:t>
            </a:r>
          </a:p>
        </p:txBody>
      </p:sp>
      <p:sp>
        <p:nvSpPr>
          <p:cNvPr id="17" name="Rectangle 9"/>
          <p:cNvSpPr txBox="1">
            <a:spLocks noChangeArrowheads="1"/>
          </p:cNvSpPr>
          <p:nvPr/>
        </p:nvSpPr>
        <p:spPr bwMode="auto">
          <a:xfrm>
            <a:off x="365124" y="522983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PFS at 9 months</a:t>
            </a:r>
            <a:endParaRPr lang="en-GB" dirty="0"/>
          </a:p>
        </p:txBody>
      </p:sp>
      <p:sp>
        <p:nvSpPr>
          <p:cNvPr id="18" name="Oval 14"/>
          <p:cNvSpPr>
            <a:spLocks noChangeArrowheads="1"/>
          </p:cNvSpPr>
          <p:nvPr/>
        </p:nvSpPr>
        <p:spPr bwMode="auto">
          <a:xfrm>
            <a:off x="2488427" y="340768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sp>
        <p:nvSpPr>
          <p:cNvPr id="19" name="AutoShape 9"/>
          <p:cNvSpPr>
            <a:spLocks noChangeArrowheads="1"/>
          </p:cNvSpPr>
          <p:nvPr/>
        </p:nvSpPr>
        <p:spPr bwMode="auto">
          <a:xfrm>
            <a:off x="178527" y="2645391"/>
            <a:ext cx="198120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err="1" smtClean="0">
                <a:solidFill>
                  <a:srgbClr val="FFFFFF"/>
                </a:solidFill>
                <a:ea typeface="SimSun" pitchFamily="2" charset="-122"/>
              </a:rPr>
              <a:t>Unresectable</a:t>
            </a:r>
            <a:r>
              <a:rPr lang="en-GB" altLang="zh-CN" sz="1600" dirty="0" smtClean="0">
                <a:solidFill>
                  <a:srgbClr val="FFFFFF"/>
                </a:solidFill>
                <a:ea typeface="SimSun" pitchFamily="2" charset="-122"/>
              </a:rPr>
              <a:t> metastatic CRC</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Treatment-naïve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0–2 </a:t>
            </a:r>
          </a:p>
          <a:p>
            <a:pPr defTabSz="892175" eaLnBrk="0" hangingPunct="0">
              <a:spcAft>
                <a:spcPct val="30000"/>
              </a:spcAft>
            </a:pPr>
            <a:r>
              <a:rPr lang="en-GB" altLang="zh-CN" sz="1600" dirty="0" smtClean="0">
                <a:solidFill>
                  <a:srgbClr val="FFFFFF"/>
                </a:solidFill>
                <a:ea typeface="SimSun" pitchFamily="2" charset="-122"/>
              </a:rPr>
              <a:t>(n=250)</a:t>
            </a:r>
          </a:p>
        </p:txBody>
      </p:sp>
      <p:sp>
        <p:nvSpPr>
          <p:cNvPr id="21" name="Rectangle 9"/>
          <p:cNvSpPr txBox="1">
            <a:spLocks noChangeArrowheads="1"/>
          </p:cNvSpPr>
          <p:nvPr/>
        </p:nvSpPr>
        <p:spPr bwMode="auto">
          <a:xfrm>
            <a:off x="5089524" y="5229830"/>
            <a:ext cx="40544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a:t>
            </a:r>
          </a:p>
          <a:p>
            <a:pPr>
              <a:buClr>
                <a:srgbClr val="043882"/>
              </a:buClr>
            </a:pPr>
            <a:r>
              <a:rPr lang="en-GB" dirty="0" smtClean="0"/>
              <a:t>RR, PFS, OS, secondary resection rate, tolerability, </a:t>
            </a:r>
            <a:r>
              <a:rPr lang="en-GB" dirty="0" err="1" smtClean="0"/>
              <a:t>QoL</a:t>
            </a:r>
            <a:endParaRPr lang="en-GB" dirty="0"/>
          </a:p>
        </p:txBody>
      </p:sp>
      <p:sp>
        <p:nvSpPr>
          <p:cNvPr id="24" name="AutoShape 8"/>
          <p:cNvSpPr>
            <a:spLocks noChangeArrowheads="1"/>
          </p:cNvSpPr>
          <p:nvPr/>
        </p:nvSpPr>
        <p:spPr bwMode="auto">
          <a:xfrm>
            <a:off x="3352801" y="2311714"/>
            <a:ext cx="1905000" cy="123145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Arm A</a:t>
            </a:r>
          </a:p>
          <a:p>
            <a:pPr algn="ctr" defTabSz="892175" eaLnBrk="0" hangingPunct="0"/>
            <a:r>
              <a:rPr lang="en-GB" altLang="zh-CN" sz="1600" dirty="0" smtClean="0">
                <a:solidFill>
                  <a:srgbClr val="FFFFFF"/>
                </a:solidFill>
                <a:ea typeface="SimSun" pitchFamily="2" charset="-122"/>
              </a:rPr>
              <a:t>FOLFOXIRI* + bevacizumab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5 mg/kg d1</a:t>
            </a:r>
          </a:p>
        </p:txBody>
      </p:sp>
      <p:sp>
        <p:nvSpPr>
          <p:cNvPr id="5128" name="TextBox 5127"/>
          <p:cNvSpPr txBox="1"/>
          <p:nvPr/>
        </p:nvSpPr>
        <p:spPr>
          <a:xfrm>
            <a:off x="3341915" y="3728105"/>
            <a:ext cx="1915886" cy="276999"/>
          </a:xfrm>
          <a:prstGeom prst="rect">
            <a:avLst/>
          </a:prstGeom>
          <a:noFill/>
        </p:spPr>
        <p:txBody>
          <a:bodyPr wrap="square" rtlCol="0">
            <a:spAutoFit/>
          </a:bodyPr>
          <a:lstStyle/>
          <a:p>
            <a:r>
              <a:rPr lang="en-GB" sz="1200" dirty="0" smtClean="0">
                <a:solidFill>
                  <a:srgbClr val="4D4D4D"/>
                </a:solidFill>
              </a:rPr>
              <a:t>6-month treatment period</a:t>
            </a:r>
            <a:endParaRPr lang="en-GB" sz="1200" dirty="0">
              <a:solidFill>
                <a:srgbClr val="4D4D4D"/>
              </a:solidFill>
            </a:endParaRPr>
          </a:p>
        </p:txBody>
      </p:sp>
      <p:sp>
        <p:nvSpPr>
          <p:cNvPr id="43" name="TextBox 42"/>
          <p:cNvSpPr txBox="1"/>
          <p:nvPr/>
        </p:nvSpPr>
        <p:spPr>
          <a:xfrm>
            <a:off x="5611568" y="5005000"/>
            <a:ext cx="1816972" cy="276999"/>
          </a:xfrm>
          <a:prstGeom prst="rect">
            <a:avLst/>
          </a:prstGeom>
          <a:noFill/>
        </p:spPr>
        <p:txBody>
          <a:bodyPr wrap="square" rtlCol="0">
            <a:spAutoFit/>
          </a:bodyPr>
          <a:lstStyle/>
          <a:p>
            <a:r>
              <a:rPr lang="en-GB" sz="1200" dirty="0" smtClean="0">
                <a:solidFill>
                  <a:srgbClr val="4D4D4D"/>
                </a:solidFill>
              </a:rPr>
              <a:t>Maximum of 12 months</a:t>
            </a:r>
            <a:endParaRPr lang="en-GB" sz="1200" dirty="0">
              <a:solidFill>
                <a:srgbClr val="4D4D4D"/>
              </a:solidFill>
            </a:endParaRPr>
          </a:p>
        </p:txBody>
      </p:sp>
      <p:cxnSp>
        <p:nvCxnSpPr>
          <p:cNvPr id="25" name="AutoShape 21"/>
          <p:cNvCxnSpPr>
            <a:cxnSpLocks noChangeShapeType="1"/>
            <a:stCxn id="28" idx="3"/>
            <a:endCxn id="27" idx="1"/>
          </p:cNvCxnSpPr>
          <p:nvPr/>
        </p:nvCxnSpPr>
        <p:spPr bwMode="auto">
          <a:xfrm>
            <a:off x="7281299" y="4513842"/>
            <a:ext cx="262755"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7544054" y="3996429"/>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PD/toxicity or after secondary resection max. 6 months</a:t>
            </a:r>
            <a:endParaRPr lang="en-GB" altLang="zh-CN" sz="1400" b="1" dirty="0">
              <a:solidFill>
                <a:srgbClr val="FFFFFF"/>
              </a:solidFill>
              <a:ea typeface="SimSun" pitchFamily="2" charset="-122"/>
            </a:endParaRPr>
          </a:p>
        </p:txBody>
      </p:sp>
      <p:sp>
        <p:nvSpPr>
          <p:cNvPr id="26" name="Text Placeholder 13"/>
          <p:cNvSpPr>
            <a:spLocks noGrp="1"/>
          </p:cNvSpPr>
          <p:nvPr>
            <p:ph type="body" sz="quarter" idx="10"/>
          </p:nvPr>
        </p:nvSpPr>
        <p:spPr>
          <a:xfrm>
            <a:off x="365124" y="6248400"/>
            <a:ext cx="4644866" cy="334963"/>
          </a:xfrm>
        </p:spPr>
        <p:txBody>
          <a:bodyPr/>
          <a:lstStyle/>
          <a:p>
            <a:pPr defTabSz="892175" eaLnBrk="0" hangingPunct="0"/>
            <a:r>
              <a:rPr lang="en-GB" dirty="0" smtClean="0"/>
              <a:t>*Oxaliplatin 85 mg/m</a:t>
            </a:r>
            <a:r>
              <a:rPr lang="en-GB" baseline="30000" dirty="0" smtClean="0"/>
              <a:t>2</a:t>
            </a:r>
            <a:r>
              <a:rPr lang="en-GB" dirty="0" smtClean="0"/>
              <a:t> + LV 200 mg/m</a:t>
            </a:r>
            <a:r>
              <a:rPr lang="en-GB" baseline="30000" dirty="0"/>
              <a:t>2</a:t>
            </a:r>
            <a:r>
              <a:rPr lang="en-GB" dirty="0" smtClean="0"/>
              <a:t> + 5FU 3200 mg/m</a:t>
            </a:r>
            <a:r>
              <a:rPr lang="en-GB" baseline="30000" dirty="0" smtClean="0"/>
              <a:t>2</a:t>
            </a:r>
            <a:r>
              <a:rPr lang="en-GB" dirty="0" smtClean="0"/>
              <a:t> + irinotecan 165 mg/m</a:t>
            </a:r>
            <a:r>
              <a:rPr lang="en-GB" baseline="30000" dirty="0"/>
              <a:t>2</a:t>
            </a:r>
            <a:r>
              <a:rPr lang="en-GB" dirty="0" smtClean="0"/>
              <a:t>; </a:t>
            </a:r>
            <a:r>
              <a:rPr lang="en-GB" baseline="30000" dirty="0" smtClean="0"/>
              <a:t>†</a:t>
            </a:r>
            <a:r>
              <a:rPr lang="en-GB" dirty="0" smtClean="0"/>
              <a:t>oxaliplatin </a:t>
            </a:r>
            <a:r>
              <a:rPr lang="en-GB" dirty="0"/>
              <a:t>85 mg/m</a:t>
            </a:r>
            <a:r>
              <a:rPr lang="en-GB" baseline="30000" dirty="0"/>
              <a:t>2</a:t>
            </a:r>
            <a:r>
              <a:rPr lang="en-GB" dirty="0"/>
              <a:t> + leucovorin </a:t>
            </a:r>
            <a:r>
              <a:rPr lang="en-GB" dirty="0" smtClean="0"/>
              <a:t>200 </a:t>
            </a:r>
            <a:r>
              <a:rPr lang="en-GB" dirty="0"/>
              <a:t>mg/m</a:t>
            </a:r>
            <a:r>
              <a:rPr lang="en-GB" baseline="30000" dirty="0"/>
              <a:t>2</a:t>
            </a:r>
            <a:r>
              <a:rPr lang="en-GB" dirty="0"/>
              <a:t> + 5-FU 3200 </a:t>
            </a:r>
            <a:r>
              <a:rPr lang="en-GB" dirty="0" smtClean="0"/>
              <a:t>mg/m</a:t>
            </a:r>
            <a:r>
              <a:rPr lang="en-GB" baseline="30000" dirty="0" smtClean="0"/>
              <a:t>2</a:t>
            </a:r>
            <a:r>
              <a:rPr lang="en-GB" dirty="0" smtClean="0"/>
              <a:t>; </a:t>
            </a:r>
            <a:r>
              <a:rPr lang="en-GB" baseline="30000" dirty="0" smtClean="0"/>
              <a:t>‡</a:t>
            </a:r>
            <a:r>
              <a:rPr lang="en-GB" dirty="0" smtClean="0"/>
              <a:t>b</a:t>
            </a:r>
            <a:r>
              <a:rPr lang="en-GB" altLang="zh-CN" dirty="0" smtClean="0">
                <a:ea typeface="SimSun" pitchFamily="2" charset="-122"/>
              </a:rPr>
              <a:t>evacizumab 5 mg/kg d1 + LV/5FU </a:t>
            </a:r>
            <a:r>
              <a:rPr lang="en-GB" altLang="zh-CN" dirty="0">
                <a:ea typeface="SimSun" pitchFamily="2" charset="-122"/>
              </a:rPr>
              <a:t>or </a:t>
            </a:r>
            <a:r>
              <a:rPr lang="en-GB" dirty="0"/>
              <a:t>b</a:t>
            </a:r>
            <a:r>
              <a:rPr lang="en-GB" altLang="zh-CN" dirty="0">
                <a:ea typeface="SimSun" pitchFamily="2" charset="-122"/>
              </a:rPr>
              <a:t>evacizumab </a:t>
            </a:r>
            <a:r>
              <a:rPr lang="en-GB" altLang="zh-CN" dirty="0" smtClean="0">
                <a:ea typeface="SimSun" pitchFamily="2" charset="-122"/>
              </a:rPr>
              <a:t>7.5 mg/kg d1 + capecitabine 1600 mg/m</a:t>
            </a:r>
            <a:r>
              <a:rPr lang="en-GB" altLang="zh-CN" baseline="30000" dirty="0" smtClean="0">
                <a:ea typeface="SimSun" pitchFamily="2" charset="-122"/>
              </a:rPr>
              <a:t>2</a:t>
            </a:r>
            <a:r>
              <a:rPr lang="en-GB" altLang="zh-CN" dirty="0" smtClean="0">
                <a:ea typeface="SimSun" pitchFamily="2" charset="-122"/>
              </a:rPr>
              <a:t> d1–14.</a:t>
            </a:r>
            <a:endParaRPr lang="en-GB" altLang="zh-CN" dirty="0">
              <a:ea typeface="SimSun" pitchFamily="2" charset="-122"/>
            </a:endParaRPr>
          </a:p>
        </p:txBody>
      </p:sp>
      <p:sp>
        <p:nvSpPr>
          <p:cNvPr id="28" name="AutoShape 8"/>
          <p:cNvSpPr>
            <a:spLocks noChangeArrowheads="1"/>
          </p:cNvSpPr>
          <p:nvPr/>
        </p:nvSpPr>
        <p:spPr bwMode="auto">
          <a:xfrm>
            <a:off x="5767356" y="4069678"/>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Maintenance therapy</a:t>
            </a:r>
            <a:r>
              <a:rPr lang="en-GB" altLang="zh-CN" sz="1600" baseline="30000" dirty="0" smtClean="0">
                <a:solidFill>
                  <a:srgbClr val="4D4D4D"/>
                </a:solidFill>
                <a:ea typeface="SimSun" pitchFamily="2" charset="-122"/>
              </a:rPr>
              <a:t>‡ </a:t>
            </a:r>
            <a:endParaRPr lang="en-GB" altLang="zh-CN" sz="1600" dirty="0" smtClean="0">
              <a:solidFill>
                <a:srgbClr val="4D4D4D"/>
              </a:solidFill>
              <a:ea typeface="SimSun" pitchFamily="2" charset="-122"/>
            </a:endParaRPr>
          </a:p>
        </p:txBody>
      </p:sp>
      <p:cxnSp>
        <p:nvCxnSpPr>
          <p:cNvPr id="33" name="AutoShape 21"/>
          <p:cNvCxnSpPr>
            <a:cxnSpLocks noChangeShapeType="1"/>
            <a:stCxn id="16" idx="3"/>
            <a:endCxn id="34" idx="1"/>
          </p:cNvCxnSpPr>
          <p:nvPr/>
        </p:nvCxnSpPr>
        <p:spPr bwMode="auto">
          <a:xfrm>
            <a:off x="7239000" y="2927440"/>
            <a:ext cx="293238" cy="1"/>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532238" y="2410027"/>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PD/toxicity or after secondary resection max. 6 months</a:t>
            </a:r>
            <a:endParaRPr lang="en-GB" altLang="zh-CN" sz="1400"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392090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FOLFOX </a:t>
            </a:r>
            <a:r>
              <a:rPr lang="en-GB" sz="1800" dirty="0"/>
              <a:t>/ Bevacizumab (</a:t>
            </a:r>
            <a:r>
              <a:rPr lang="en-GB" sz="1800" dirty="0" err="1"/>
              <a:t>Beva</a:t>
            </a:r>
            <a:r>
              <a:rPr lang="en-GB" sz="1800" dirty="0"/>
              <a:t>) +/- Irinotecan in advanced Colorectal Cancer (CRC): A randomized Phase II trial (AIO KRK 0209, CHARTA</a:t>
            </a:r>
            <a:r>
              <a:rPr lang="en-GB" sz="1800" dirty="0" smtClean="0"/>
              <a:t>) – </a:t>
            </a:r>
            <a:r>
              <a:rPr lang="en-GB" sz="1800" dirty="0" err="1" smtClean="0"/>
              <a:t>Schmoll</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252412" lvl="1"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graphicFrame>
        <p:nvGraphicFramePr>
          <p:cNvPr id="8" name="Tabelle 5"/>
          <p:cNvGraphicFramePr>
            <a:graphicFrameLocks noGrp="1"/>
          </p:cNvGraphicFramePr>
          <p:nvPr>
            <p:extLst>
              <p:ext uri="{D42A27DB-BD31-4B8C-83A1-F6EECF244321}">
                <p14:modId xmlns:p14="http://schemas.microsoft.com/office/powerpoint/2010/main" val="2484782015"/>
              </p:ext>
            </p:extLst>
          </p:nvPr>
        </p:nvGraphicFramePr>
        <p:xfrm>
          <a:off x="365124" y="1676400"/>
          <a:ext cx="8321676" cy="3215627"/>
        </p:xfrm>
        <a:graphic>
          <a:graphicData uri="http://schemas.openxmlformats.org/drawingml/2006/table">
            <a:tbl>
              <a:tblPr firstRow="1" bandRow="1">
                <a:tableStyleId>{7E9639D4-E3E2-4D34-9284-5A2195B3D0D7}</a:tableStyleId>
              </a:tblPr>
              <a:tblGrid>
                <a:gridCol w="2149476"/>
                <a:gridCol w="2218761"/>
                <a:gridCol w="2290980"/>
                <a:gridCol w="1662459"/>
              </a:tblGrid>
              <a:tr h="574431">
                <a:tc>
                  <a:txBody>
                    <a:bodyPr/>
                    <a:lstStyle/>
                    <a:p>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de-DE" sz="1400" dirty="0" smtClean="0">
                          <a:solidFill>
                            <a:schemeClr val="tx2"/>
                          </a:solidFill>
                        </a:rPr>
                        <a:t>FOLFOXIRI + bevacizumab (n=121)</a:t>
                      </a:r>
                      <a:endParaRPr lang="de-DE" sz="1400" dirty="0">
                        <a:solidFill>
                          <a:schemeClr val="tx2"/>
                        </a:solidFill>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de-DE" sz="1400" dirty="0" smtClean="0">
                          <a:solidFill>
                            <a:schemeClr val="tx2"/>
                          </a:solidFill>
                        </a:rPr>
                        <a:t>FOLFOX + </a:t>
                      </a:r>
                      <a:br>
                        <a:rPr lang="de-DE" sz="1400" dirty="0" smtClean="0">
                          <a:solidFill>
                            <a:schemeClr val="tx2"/>
                          </a:solidFill>
                        </a:rPr>
                      </a:br>
                      <a:r>
                        <a:rPr lang="de-DE" sz="1400" dirty="0" smtClean="0">
                          <a:solidFill>
                            <a:schemeClr val="tx2"/>
                          </a:solidFill>
                        </a:rPr>
                        <a:t>bevacizumab (n=121)</a:t>
                      </a:r>
                      <a:endParaRPr lang="de-DE" sz="1400" dirty="0">
                        <a:solidFill>
                          <a:schemeClr val="tx2"/>
                        </a:solidFill>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de-DE" sz="1400" dirty="0" smtClean="0">
                          <a:solidFill>
                            <a:schemeClr val="tx2"/>
                          </a:solidFill>
                        </a:rPr>
                        <a:t>p-value</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16871">
                <a:tc>
                  <a:txBody>
                    <a:bodyPr/>
                    <a:lstStyle/>
                    <a:p>
                      <a:r>
                        <a:rPr lang="de-DE" sz="1400" dirty="0" smtClean="0"/>
                        <a:t>PFS</a:t>
                      </a:r>
                      <a:r>
                        <a:rPr lang="de-DE" sz="1400" baseline="0" dirty="0" smtClean="0"/>
                        <a:t> at 9 months, % (95% CI)</a:t>
                      </a:r>
                      <a:endParaRPr lang="de-DE" sz="1400" baseline="0" dirty="0" smtClean="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68 (48,</a:t>
                      </a:r>
                      <a:r>
                        <a:rPr lang="de-DE" sz="1400" baseline="0" dirty="0" smtClean="0"/>
                        <a:t> </a:t>
                      </a:r>
                      <a:r>
                        <a:rPr lang="de-DE" sz="1400" dirty="0" smtClean="0"/>
                        <a:t>66)</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56 (60,</a:t>
                      </a:r>
                      <a:r>
                        <a:rPr lang="de-DE" sz="1400" baseline="0" dirty="0" smtClean="0"/>
                        <a:t> </a:t>
                      </a:r>
                      <a:r>
                        <a:rPr lang="de-DE" sz="1400" dirty="0" smtClean="0"/>
                        <a:t>7 7)</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0.086</a:t>
                      </a: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a:txBody>
                    <a:bodyPr/>
                    <a:lstStyle/>
                    <a:p>
                      <a:r>
                        <a:rPr lang="de-DE" sz="1400" baseline="0" dirty="0" smtClean="0"/>
                        <a:t>CR + PR, % (n + n)</a:t>
                      </a:r>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70 (5 + 65)</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60 (5 + 55)</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0.16</a:t>
                      </a: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538681">
                <a:tc>
                  <a:txBody>
                    <a:bodyPr/>
                    <a:lstStyle/>
                    <a:p>
                      <a:r>
                        <a:rPr lang="de-DE" sz="1400" dirty="0" smtClean="0"/>
                        <a:t>Secondary</a:t>
                      </a:r>
                      <a:r>
                        <a:rPr lang="de-DE" sz="1400" baseline="0" dirty="0" smtClean="0"/>
                        <a:t> metastasis resection, %</a:t>
                      </a:r>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23</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21</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gridSpan="3">
                  <a:txBody>
                    <a:bodyPr/>
                    <a:lstStyle/>
                    <a:p>
                      <a:pPr algn="l"/>
                      <a:r>
                        <a:rPr lang="de-DE" sz="1400" b="1" dirty="0" smtClean="0">
                          <a:solidFill>
                            <a:schemeClr val="tx2"/>
                          </a:solidFill>
                        </a:rPr>
                        <a:t>Subgroup analysis (median PFS), months</a:t>
                      </a:r>
                      <a:endParaRPr lang="de-DE" sz="1400" b="1" dirty="0">
                        <a:solidFill>
                          <a:schemeClr val="tx2"/>
                        </a:solidFill>
                        <a:latin typeface="Arial"/>
                        <a:cs typeface="Aria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a:txBody>
                    <a:bodyPr/>
                    <a:lstStyle/>
                    <a:p>
                      <a:pPr algn="ctr"/>
                      <a:r>
                        <a:rPr lang="en-GB" sz="1400" b="1" dirty="0" smtClean="0">
                          <a:solidFill>
                            <a:schemeClr val="tx2"/>
                          </a:solidFill>
                        </a:rPr>
                        <a:t>HR</a:t>
                      </a:r>
                      <a:endParaRPr lang="en-GB" b="1" dirty="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16871">
                <a:tc>
                  <a:txBody>
                    <a:bodyPr/>
                    <a:lstStyle/>
                    <a:p>
                      <a:r>
                        <a:rPr lang="de-DE" sz="1400" dirty="0" smtClean="0"/>
                        <a:t>BRAF</a:t>
                      </a:r>
                      <a:r>
                        <a:rPr lang="de-DE" sz="1400" baseline="0" dirty="0" smtClean="0"/>
                        <a:t> mutation</a:t>
                      </a:r>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10.1</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7.8</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0.72</a:t>
                      </a: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a:txBody>
                    <a:bodyPr/>
                    <a:lstStyle/>
                    <a:p>
                      <a:r>
                        <a:rPr lang="de-DE" sz="1400" dirty="0" smtClean="0"/>
                        <a:t>RAS mutation</a:t>
                      </a:r>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12.3</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10.4</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de-DE" sz="1400" dirty="0" smtClean="0"/>
                        <a:t>0.82</a:t>
                      </a: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16871">
                <a:tc>
                  <a:txBody>
                    <a:bodyPr/>
                    <a:lstStyle/>
                    <a:p>
                      <a:r>
                        <a:rPr lang="de-DE" sz="1400" dirty="0" smtClean="0"/>
                        <a:t>RAS wild-type</a:t>
                      </a:r>
                      <a:endParaRPr lang="de-DE" sz="140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13.1</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9.6</a:t>
                      </a:r>
                      <a:endParaRPr lang="de-DE" sz="140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400" dirty="0" smtClean="0"/>
                        <a:t>0.67</a:t>
                      </a: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
        <p:nvSpPr>
          <p:cNvPr id="3" name="TextBox 2"/>
          <p:cNvSpPr txBox="1"/>
          <p:nvPr/>
        </p:nvSpPr>
        <p:spPr>
          <a:xfrm>
            <a:off x="365124" y="4885154"/>
            <a:ext cx="7754816" cy="261610"/>
          </a:xfrm>
          <a:prstGeom prst="rect">
            <a:avLst/>
          </a:prstGeom>
          <a:noFill/>
        </p:spPr>
        <p:txBody>
          <a:bodyPr wrap="square" rtlCol="0">
            <a:spAutoFit/>
          </a:bodyPr>
          <a:lstStyle/>
          <a:p>
            <a:pPr marL="72000" lvl="1"/>
            <a:r>
              <a:rPr lang="en-GB" sz="1100" dirty="0">
                <a:solidFill>
                  <a:srgbClr val="4D4D4D"/>
                </a:solidFill>
              </a:rPr>
              <a:t>No significant difference was observed in clinical subgroups </a:t>
            </a:r>
            <a:r>
              <a:rPr lang="de-DE" sz="1100" dirty="0">
                <a:solidFill>
                  <a:srgbClr val="4D4D4D"/>
                </a:solidFill>
              </a:rPr>
              <a:t>(Koehne-score &amp; ESMO-groups)</a:t>
            </a:r>
          </a:p>
        </p:txBody>
      </p:sp>
    </p:spTree>
    <p:custDataLst>
      <p:tags r:id="rId1"/>
    </p:custDataLst>
    <p:extLst>
      <p:ext uri="{BB962C8B-B14F-4D97-AF65-F5344CB8AC3E}">
        <p14:creationId xmlns:p14="http://schemas.microsoft.com/office/powerpoint/2010/main" val="119504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my pleasure to present this ESDO slide set which has been designed to highlight and </a:t>
            </a:r>
            <a:r>
              <a:rPr lang="en-US" sz="1400" dirty="0" err="1"/>
              <a:t>summarise</a:t>
            </a:r>
            <a:r>
              <a:rPr lang="en-US" sz="1400" dirty="0"/>
              <a:t> key findings in digestive cancers from the major congresses in 2016. This slide set specifically focuses on the </a:t>
            </a:r>
            <a:r>
              <a:rPr lang="en-US" sz="1400" b="1" dirty="0"/>
              <a:t>European Society of Medical Oncology 2016 Congress </a:t>
            </a:r>
            <a:r>
              <a:rPr lang="en-US" sz="1400" dirty="0" smtClean="0"/>
              <a:t>and </a:t>
            </a:r>
            <a:r>
              <a:rPr lang="en-US" sz="1400" dirty="0"/>
              <a:t>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Aft>
                <a:spcPts val="1200"/>
              </a:spcAft>
              <a:buNone/>
              <a:tabLst>
                <a:tab pos="441325" algn="l"/>
              </a:tabLst>
              <a:defRPr/>
            </a:pPr>
            <a:r>
              <a:rPr lang="en-US" sz="1400" dirty="0"/>
              <a:t>And finally, we are also very grateful to Lilly Oncology for their financial, </a:t>
            </a:r>
            <a:r>
              <a:rPr lang="en-US" sz="1400" dirty="0" err="1"/>
              <a:t>administerial</a:t>
            </a:r>
            <a:r>
              <a:rPr lang="en-US" sz="1400" dirty="0"/>
              <a:t> and logistical support in the </a:t>
            </a:r>
            <a:r>
              <a:rPr lang="en-US" sz="1400" dirty="0" err="1"/>
              <a:t>realisation</a:t>
            </a:r>
            <a:r>
              <a:rPr lang="en-US" sz="1400" dirty="0"/>
              <a:t> of this activity.</a:t>
            </a:r>
          </a:p>
          <a:p>
            <a:pPr marL="0" indent="0">
              <a:buNone/>
              <a:tabLst>
                <a:tab pos="441325" algn="l"/>
              </a:tabLst>
              <a:defRPr/>
            </a:pPr>
            <a:r>
              <a:rPr lang="en-US" sz="1400" dirty="0" smtClean="0">
                <a:solidFill>
                  <a:schemeClr val="tx1"/>
                </a:solidFill>
              </a:rPr>
              <a:t>Yours </a:t>
            </a:r>
            <a:r>
              <a:rPr lang="en-US" sz="1400" dirty="0">
                <a:solidFill>
                  <a:schemeClr val="tx1"/>
                </a:solidFill>
              </a:rPr>
              <a:t>sincerely, </a:t>
            </a:r>
          </a:p>
          <a:p>
            <a:pPr marL="0" indent="0">
              <a:buNone/>
              <a:tabLst>
                <a:tab pos="441325" algn="l"/>
              </a:tabLst>
              <a:defRPr/>
            </a:pPr>
            <a:r>
              <a:rPr lang="en-GB" sz="1400" b="1" dirty="0">
                <a:solidFill>
                  <a:schemeClr val="tx1"/>
                </a:solidFill>
              </a:rPr>
              <a:t>Eric Van </a:t>
            </a:r>
            <a:r>
              <a:rPr lang="en-GB" sz="1400" b="1" dirty="0" err="1">
                <a:solidFill>
                  <a:schemeClr val="tx1"/>
                </a:solidFill>
              </a:rPr>
              <a:t>Cutsem</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r>
            <a:br>
              <a:rPr lang="en-GB" sz="1400" b="1" dirty="0">
                <a:solidFill>
                  <a:schemeClr val="tx1"/>
                </a:solidFill>
              </a:rPr>
            </a:br>
            <a:r>
              <a:rPr lang="en-GB" sz="1400" b="1" dirty="0" err="1">
                <a:solidFill>
                  <a:schemeClr val="tx1"/>
                </a:solidFill>
              </a:rPr>
              <a:t>Phillippe</a:t>
            </a:r>
            <a:r>
              <a:rPr lang="en-GB" sz="1400" b="1" dirty="0">
                <a:solidFill>
                  <a:schemeClr val="tx1"/>
                </a:solidFill>
              </a:rPr>
              <a:t> </a:t>
            </a:r>
            <a:r>
              <a:rPr lang="en-GB" sz="1400" b="1" dirty="0" err="1">
                <a:solidFill>
                  <a:schemeClr val="tx1"/>
                </a:solidFill>
              </a:rPr>
              <a:t>Rougier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FOLFOX </a:t>
            </a:r>
            <a:r>
              <a:rPr lang="en-GB" sz="1800" dirty="0"/>
              <a:t>/ Bevacizumab (</a:t>
            </a:r>
            <a:r>
              <a:rPr lang="en-GB" sz="1800" dirty="0" err="1"/>
              <a:t>Beva</a:t>
            </a:r>
            <a:r>
              <a:rPr lang="en-GB" sz="1800" dirty="0"/>
              <a:t>) +/- Irinotecan in advanced Colorectal Cancer (CRC): A randomized Phase II trial (AIO KRK 0209, CHARTA</a:t>
            </a:r>
            <a:r>
              <a:rPr lang="en-GB" sz="1800" dirty="0" smtClean="0"/>
              <a:t>) – </a:t>
            </a:r>
            <a:r>
              <a:rPr lang="en-GB" sz="1800" dirty="0" err="1" smtClean="0"/>
              <a:t>Schmoll</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p:txBody>
      </p:sp>
      <p:sp>
        <p:nvSpPr>
          <p:cNvPr id="3" name="Rectangle 2"/>
          <p:cNvSpPr/>
          <p:nvPr/>
        </p:nvSpPr>
        <p:spPr>
          <a:xfrm>
            <a:off x="865681" y="2331140"/>
            <a:ext cx="2971800" cy="381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aphicFrame>
        <p:nvGraphicFramePr>
          <p:cNvPr id="9" name="Tabelle 1"/>
          <p:cNvGraphicFramePr>
            <a:graphicFrameLocks noGrp="1"/>
          </p:cNvGraphicFramePr>
          <p:nvPr>
            <p:extLst>
              <p:ext uri="{D42A27DB-BD31-4B8C-83A1-F6EECF244321}">
                <p14:modId xmlns:p14="http://schemas.microsoft.com/office/powerpoint/2010/main" val="1748139784"/>
              </p:ext>
            </p:extLst>
          </p:nvPr>
        </p:nvGraphicFramePr>
        <p:xfrm>
          <a:off x="4572000" y="1560048"/>
          <a:ext cx="4385357" cy="1716552"/>
        </p:xfrm>
        <a:graphic>
          <a:graphicData uri="http://schemas.openxmlformats.org/drawingml/2006/table">
            <a:tbl>
              <a:tblPr firstRow="1" bandRow="1">
                <a:tableStyleId>{69012ECD-51FC-41F1-AA8D-1B2483CD663E}</a:tableStyleId>
              </a:tblPr>
              <a:tblGrid>
                <a:gridCol w="1219200"/>
                <a:gridCol w="1828800"/>
                <a:gridCol w="1337357"/>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de-DE" sz="1200" dirty="0">
                        <a:solidFill>
                          <a:schemeClr val="tx2"/>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de-DE" sz="1200" dirty="0" smtClean="0">
                          <a:solidFill>
                            <a:schemeClr val="tx2"/>
                          </a:solidFill>
                          <a:latin typeface="+mn-lt"/>
                        </a:rPr>
                        <a:t>FOLFOXIRI</a:t>
                      </a:r>
                      <a:r>
                        <a:rPr lang="de-DE" sz="1200" baseline="0" dirty="0" smtClean="0">
                          <a:solidFill>
                            <a:schemeClr val="tx2"/>
                          </a:solidFill>
                          <a:latin typeface="+mn-lt"/>
                        </a:rPr>
                        <a:t> </a:t>
                      </a:r>
                      <a:r>
                        <a:rPr lang="de-DE" sz="1200" dirty="0" smtClean="0">
                          <a:solidFill>
                            <a:schemeClr val="tx2"/>
                          </a:solidFill>
                          <a:latin typeface="+mn-lt"/>
                        </a:rPr>
                        <a:t>+ bevacizumab </a:t>
                      </a:r>
                      <a:br>
                        <a:rPr lang="de-DE" sz="1200" dirty="0" smtClean="0">
                          <a:solidFill>
                            <a:schemeClr val="tx2"/>
                          </a:solidFill>
                          <a:latin typeface="+mn-lt"/>
                        </a:rPr>
                      </a:br>
                      <a:r>
                        <a:rPr lang="de-DE" sz="1200" dirty="0" smtClean="0">
                          <a:solidFill>
                            <a:schemeClr val="tx2"/>
                          </a:solidFill>
                          <a:latin typeface="+mn-lt"/>
                        </a:rPr>
                        <a:t>(n=121)</a:t>
                      </a:r>
                      <a:endParaRPr lang="de-DE" sz="1200" dirty="0" smtClean="0">
                        <a:solidFill>
                          <a:schemeClr val="tx2"/>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de-DE" sz="1200" dirty="0" smtClean="0">
                          <a:solidFill>
                            <a:schemeClr val="tx2"/>
                          </a:solidFill>
                          <a:latin typeface="+mn-lt"/>
                        </a:rPr>
                        <a:t>FOLFOX + bevacizumab</a:t>
                      </a:r>
                    </a:p>
                    <a:p>
                      <a:pPr algn="ctr"/>
                      <a:r>
                        <a:rPr lang="de-DE" sz="1200" dirty="0" smtClean="0">
                          <a:solidFill>
                            <a:schemeClr val="tx2"/>
                          </a:solidFill>
                          <a:latin typeface="+mn-lt"/>
                        </a:rPr>
                        <a:t> (n=121)</a:t>
                      </a:r>
                      <a:endParaRPr lang="de-DE" sz="1200" dirty="0">
                        <a:solidFill>
                          <a:schemeClr val="tx2"/>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latin typeface="+mn-lt"/>
                          <a:cs typeface="Arial" pitchFamily="34" charset="0"/>
                        </a:rPr>
                        <a:t>No.</a:t>
                      </a:r>
                      <a:r>
                        <a:rPr lang="en-GB" sz="1200" baseline="0" dirty="0" smtClean="0">
                          <a:latin typeface="+mn-lt"/>
                          <a:cs typeface="Arial" pitchFamily="34" charset="0"/>
                        </a:rPr>
                        <a:t> of events</a:t>
                      </a:r>
                      <a:endParaRPr lang="en-GB" sz="1200" dirty="0" smtClean="0">
                        <a:latin typeface="+mn-lt"/>
                        <a:cs typeface="Arial" pitchFamily="34" charset="0"/>
                      </a:endParaRP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200" dirty="0" smtClean="0">
                          <a:latin typeface="+mn-lt"/>
                          <a:cs typeface="Arial"/>
                        </a:rPr>
                        <a:t>104</a:t>
                      </a:r>
                      <a:endParaRPr lang="de-DE" sz="1200" dirty="0">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de-DE" sz="1200" dirty="0" smtClean="0">
                          <a:latin typeface="+mn-lt"/>
                          <a:cs typeface="Arial"/>
                        </a:rPr>
                        <a:t>107</a:t>
                      </a:r>
                      <a:endParaRPr lang="de-DE" sz="1200" dirty="0">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latin typeface="+mn-lt"/>
                          <a:cs typeface="Arial" pitchFamily="34" charset="0"/>
                        </a:rPr>
                        <a:t>mPFS, months</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de-DE" sz="1200" dirty="0" smtClean="0">
                          <a:solidFill>
                            <a:srgbClr val="4D4D4D"/>
                          </a:solidFill>
                          <a:latin typeface="+mn-lt"/>
                          <a:cs typeface="+mn-cs"/>
                        </a:rPr>
                        <a:t>11.96</a:t>
                      </a:r>
                      <a:endParaRPr lang="de-DE" sz="120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de-DE" sz="1200" dirty="0" smtClean="0">
                          <a:solidFill>
                            <a:srgbClr val="4D4D4D"/>
                          </a:solidFill>
                          <a:latin typeface="+mn-lt"/>
                          <a:cs typeface="Arial"/>
                        </a:rPr>
                        <a:t>9.76</a:t>
                      </a:r>
                      <a:endParaRPr lang="de-DE" sz="120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mn-lt"/>
                          <a:cs typeface="Arial" pitchFamily="34" charset="0"/>
                        </a:rPr>
                        <a:t>HR (95% CI)</a:t>
                      </a:r>
                      <a:br>
                        <a:rPr lang="pt-BR" sz="1200" dirty="0" smtClean="0">
                          <a:latin typeface="+mn-lt"/>
                          <a:cs typeface="Arial" pitchFamily="34" charset="0"/>
                        </a:rPr>
                      </a:br>
                      <a:r>
                        <a:rPr lang="pt-BR" sz="1200" dirty="0" smtClean="0">
                          <a:latin typeface="+mn-lt"/>
                          <a:cs typeface="Arial" pitchFamily="34" charset="0"/>
                        </a:rPr>
                        <a:t>p-value</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de-DE" sz="1200" dirty="0" smtClean="0">
                          <a:solidFill>
                            <a:srgbClr val="4D4D4D"/>
                          </a:solidFill>
                          <a:latin typeface="+mn-lt"/>
                        </a:rPr>
                        <a:t>0.77 (0.59, 1.01)</a:t>
                      </a:r>
                    </a:p>
                    <a:p>
                      <a:pPr algn="ctr"/>
                      <a:r>
                        <a:rPr lang="de-DE" sz="1200" dirty="0" smtClean="0">
                          <a:solidFill>
                            <a:srgbClr val="4D4D4D"/>
                          </a:solidFill>
                          <a:latin typeface="+mn-lt"/>
                        </a:rPr>
                        <a:t>0.06</a:t>
                      </a:r>
                      <a:endParaRPr lang="de-DE" sz="120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01" name="Group 100"/>
          <p:cNvGrpSpPr/>
          <p:nvPr/>
        </p:nvGrpSpPr>
        <p:grpSpPr>
          <a:xfrm>
            <a:off x="600537" y="2304362"/>
            <a:ext cx="6486063" cy="3406005"/>
            <a:chOff x="2083484" y="2263140"/>
            <a:chExt cx="4565717" cy="3223985"/>
          </a:xfrm>
        </p:grpSpPr>
        <p:sp>
          <p:nvSpPr>
            <p:cNvPr id="102" name="TextBox 101"/>
            <p:cNvSpPr txBox="1"/>
            <p:nvPr/>
          </p:nvSpPr>
          <p:spPr>
            <a:xfrm>
              <a:off x="2369875" y="2263140"/>
              <a:ext cx="280068" cy="262196"/>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03" name="TextBox 102"/>
            <p:cNvSpPr txBox="1"/>
            <p:nvPr/>
          </p:nvSpPr>
          <p:spPr>
            <a:xfrm>
              <a:off x="2369875" y="2680619"/>
              <a:ext cx="280068" cy="262196"/>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04" name="TextBox 103"/>
            <p:cNvSpPr txBox="1"/>
            <p:nvPr/>
          </p:nvSpPr>
          <p:spPr>
            <a:xfrm>
              <a:off x="2369875" y="3096359"/>
              <a:ext cx="280068" cy="262196"/>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05" name="TextBox 104"/>
            <p:cNvSpPr txBox="1"/>
            <p:nvPr/>
          </p:nvSpPr>
          <p:spPr>
            <a:xfrm>
              <a:off x="2369875" y="3512099"/>
              <a:ext cx="280068" cy="262196"/>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06" name="TextBox 105"/>
            <p:cNvSpPr txBox="1"/>
            <p:nvPr/>
          </p:nvSpPr>
          <p:spPr>
            <a:xfrm>
              <a:off x="2369875" y="3927839"/>
              <a:ext cx="280068" cy="262196"/>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grpSp>
          <p:nvGrpSpPr>
            <p:cNvPr id="107" name="Group 106"/>
            <p:cNvGrpSpPr/>
            <p:nvPr/>
          </p:nvGrpSpPr>
          <p:grpSpPr>
            <a:xfrm>
              <a:off x="2614623" y="2396465"/>
              <a:ext cx="3906738" cy="2174697"/>
              <a:chOff x="836615" y="2448719"/>
              <a:chExt cx="3906738" cy="2174697"/>
            </a:xfrm>
          </p:grpSpPr>
          <p:sp>
            <p:nvSpPr>
              <p:cNvPr id="122" name="Freeform 12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2"/>
              <p:cNvSpPr>
                <a:spLocks noChangeShapeType="1"/>
              </p:cNvSpPr>
              <p:nvPr/>
            </p:nvSpPr>
            <p:spPr bwMode="auto">
              <a:xfrm>
                <a:off x="28440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3"/>
              <p:cNvSpPr>
                <a:spLocks noChangeShapeType="1"/>
              </p:cNvSpPr>
              <p:nvPr/>
            </p:nvSpPr>
            <p:spPr bwMode="auto">
              <a:xfrm>
                <a:off x="247191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14"/>
              <p:cNvSpPr>
                <a:spLocks noChangeShapeType="1"/>
              </p:cNvSpPr>
              <p:nvPr/>
            </p:nvSpPr>
            <p:spPr bwMode="auto">
              <a:xfrm>
                <a:off x="43629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15"/>
              <p:cNvSpPr>
                <a:spLocks noChangeShapeType="1"/>
              </p:cNvSpPr>
              <p:nvPr/>
            </p:nvSpPr>
            <p:spPr bwMode="auto">
              <a:xfrm>
                <a:off x="322196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18"/>
              <p:cNvSpPr>
                <a:spLocks noChangeShapeType="1"/>
              </p:cNvSpPr>
              <p:nvPr/>
            </p:nvSpPr>
            <p:spPr bwMode="auto">
              <a:xfrm>
                <a:off x="208188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9"/>
              <p:cNvSpPr>
                <a:spLocks noChangeShapeType="1"/>
              </p:cNvSpPr>
              <p:nvPr/>
            </p:nvSpPr>
            <p:spPr bwMode="auto">
              <a:xfrm>
                <a:off x="171003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0"/>
              <p:cNvSpPr>
                <a:spLocks noChangeShapeType="1"/>
              </p:cNvSpPr>
              <p:nvPr/>
            </p:nvSpPr>
            <p:spPr bwMode="auto">
              <a:xfrm>
                <a:off x="131107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2"/>
              <p:cNvSpPr>
                <a:spLocks noChangeShapeType="1"/>
              </p:cNvSpPr>
              <p:nvPr/>
            </p:nvSpPr>
            <p:spPr bwMode="auto">
              <a:xfrm>
                <a:off x="3586067" y="453134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5"/>
              <p:cNvSpPr>
                <a:spLocks noChangeShapeType="1"/>
              </p:cNvSpPr>
              <p:nvPr/>
            </p:nvSpPr>
            <p:spPr bwMode="auto">
              <a:xfrm>
                <a:off x="3963978" y="453134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8" name="TextBox 107"/>
            <p:cNvSpPr txBox="1"/>
            <p:nvPr/>
          </p:nvSpPr>
          <p:spPr>
            <a:xfrm rot="16200000">
              <a:off x="1491955" y="3344768"/>
              <a:ext cx="1378046" cy="194987"/>
            </a:xfrm>
            <a:prstGeom prst="rect">
              <a:avLst/>
            </a:prstGeom>
            <a:noFill/>
          </p:spPr>
          <p:txBody>
            <a:bodyPr wrap="none" rtlCol="0">
              <a:spAutoFit/>
            </a:bodyPr>
            <a:lstStyle/>
            <a:p>
              <a:pPr algn="ctr"/>
              <a:r>
                <a:rPr lang="en-GB" sz="1200" dirty="0" smtClean="0">
                  <a:solidFill>
                    <a:srgbClr val="4D4D4D"/>
                  </a:solidFill>
                </a:rPr>
                <a:t>Rate without event</a:t>
              </a:r>
              <a:endParaRPr lang="en-GB" sz="1200" dirty="0">
                <a:solidFill>
                  <a:srgbClr val="4D4D4D"/>
                </a:solidFill>
              </a:endParaRPr>
            </a:p>
          </p:txBody>
        </p:sp>
        <p:sp>
          <p:nvSpPr>
            <p:cNvPr id="109" name="TextBox 108"/>
            <p:cNvSpPr txBox="1"/>
            <p:nvPr/>
          </p:nvSpPr>
          <p:spPr>
            <a:xfrm>
              <a:off x="4381895" y="4751248"/>
              <a:ext cx="484308" cy="262196"/>
            </a:xfrm>
            <a:prstGeom prst="rect">
              <a:avLst/>
            </a:prstGeom>
            <a:noFill/>
          </p:spPr>
          <p:txBody>
            <a:bodyPr wrap="none" rtlCol="0">
              <a:spAutoFit/>
            </a:bodyPr>
            <a:lstStyle/>
            <a:p>
              <a:pPr algn="ctr"/>
              <a:r>
                <a:rPr lang="en-GB" sz="1200" dirty="0">
                  <a:solidFill>
                    <a:srgbClr val="4D4D4D"/>
                  </a:solidFill>
                </a:rPr>
                <a:t>Months</a:t>
              </a:r>
            </a:p>
          </p:txBody>
        </p:sp>
        <p:sp>
          <p:nvSpPr>
            <p:cNvPr id="110" name="TextBox 109"/>
            <p:cNvSpPr txBox="1"/>
            <p:nvPr/>
          </p:nvSpPr>
          <p:spPr>
            <a:xfrm>
              <a:off x="2460148" y="4343579"/>
              <a:ext cx="189796" cy="262196"/>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11" name="TextBox 110"/>
            <p:cNvSpPr txBox="1"/>
            <p:nvPr/>
          </p:nvSpPr>
          <p:spPr>
            <a:xfrm>
              <a:off x="2553672" y="4522748"/>
              <a:ext cx="309406" cy="961385"/>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121</a:t>
              </a:r>
            </a:p>
            <a:p>
              <a:pPr algn="ctr"/>
              <a:r>
                <a:rPr lang="en-GB" sz="1200" dirty="0" smtClean="0">
                  <a:solidFill>
                    <a:srgbClr val="4D4D4D"/>
                  </a:solidFill>
                </a:rPr>
                <a:t>121</a:t>
              </a:r>
              <a:endParaRPr lang="en-GB" sz="1200" dirty="0">
                <a:solidFill>
                  <a:srgbClr val="4D4D4D"/>
                </a:solidFill>
              </a:endParaRPr>
            </a:p>
          </p:txBody>
        </p:sp>
        <p:sp>
          <p:nvSpPr>
            <p:cNvPr id="112" name="TextBox 111"/>
            <p:cNvSpPr txBox="1"/>
            <p:nvPr/>
          </p:nvSpPr>
          <p:spPr>
            <a:xfrm>
              <a:off x="2934062" y="4522748"/>
              <a:ext cx="309407" cy="961385"/>
            </a:xfrm>
            <a:prstGeom prst="rect">
              <a:avLst/>
            </a:prstGeom>
            <a:noFill/>
          </p:spPr>
          <p:txBody>
            <a:bodyPr wrap="none" rtlCol="0" anchor="t" anchorCtr="0">
              <a:spAutoFit/>
            </a:bodyPr>
            <a:lstStyle/>
            <a:p>
              <a:pPr algn="ctr"/>
              <a:r>
                <a:rPr lang="en-GB" sz="1200" dirty="0" smtClean="0">
                  <a:solidFill>
                    <a:srgbClr val="4D4D4D"/>
                  </a:solidFill>
                </a:rPr>
                <a:t>6</a:t>
              </a:r>
            </a:p>
            <a:p>
              <a:pPr algn="ctr"/>
              <a:endParaRPr lang="en-GB" sz="1200" dirty="0">
                <a:solidFill>
                  <a:srgbClr val="4D4D4D"/>
                </a:solidFill>
              </a:endParaRPr>
            </a:p>
            <a:p>
              <a:pPr algn="ctr"/>
              <a:endParaRPr lang="en-GB" sz="1200" dirty="0" smtClean="0">
                <a:solidFill>
                  <a:srgbClr val="4D4D4D"/>
                </a:solidFill>
              </a:endParaRPr>
            </a:p>
            <a:p>
              <a:pPr algn="r"/>
              <a:r>
                <a:rPr lang="en-GB" sz="1200" dirty="0" smtClean="0">
                  <a:solidFill>
                    <a:srgbClr val="4D4D4D"/>
                  </a:solidFill>
                </a:rPr>
                <a:t>84</a:t>
              </a:r>
            </a:p>
            <a:p>
              <a:pPr algn="r"/>
              <a:r>
                <a:rPr lang="en-GB" sz="1200" dirty="0" smtClean="0">
                  <a:solidFill>
                    <a:srgbClr val="4D4D4D"/>
                  </a:solidFill>
                </a:rPr>
                <a:t>100</a:t>
              </a:r>
              <a:endParaRPr lang="en-GB" sz="1200" dirty="0">
                <a:solidFill>
                  <a:srgbClr val="4D4D4D"/>
                </a:solidFill>
              </a:endParaRPr>
            </a:p>
          </p:txBody>
        </p:sp>
        <p:sp>
          <p:nvSpPr>
            <p:cNvPr id="113" name="TextBox 112"/>
            <p:cNvSpPr txBox="1"/>
            <p:nvPr/>
          </p:nvSpPr>
          <p:spPr>
            <a:xfrm>
              <a:off x="3365080" y="4522748"/>
              <a:ext cx="249601" cy="961385"/>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41</a:t>
              </a:r>
            </a:p>
            <a:p>
              <a:pPr algn="ctr"/>
              <a:r>
                <a:rPr lang="en-GB" sz="1200" dirty="0" smtClean="0">
                  <a:solidFill>
                    <a:srgbClr val="4D4D4D"/>
                  </a:solidFill>
                </a:rPr>
                <a:t>58</a:t>
              </a:r>
              <a:endParaRPr lang="en-GB" sz="1200" dirty="0">
                <a:solidFill>
                  <a:srgbClr val="4D4D4D"/>
                </a:solidFill>
              </a:endParaRPr>
            </a:p>
          </p:txBody>
        </p:sp>
        <p:sp>
          <p:nvSpPr>
            <p:cNvPr id="114" name="TextBox 113"/>
            <p:cNvSpPr txBox="1"/>
            <p:nvPr/>
          </p:nvSpPr>
          <p:spPr>
            <a:xfrm>
              <a:off x="3743845" y="4522748"/>
              <a:ext cx="249601" cy="961385"/>
            </a:xfrm>
            <a:prstGeom prst="rect">
              <a:avLst/>
            </a:prstGeom>
            <a:noFill/>
          </p:spPr>
          <p:txBody>
            <a:bodyPr wrap="none" rtlCol="0" anchor="t" anchorCtr="0">
              <a:spAutoFit/>
            </a:bodyPr>
            <a:lstStyle/>
            <a:p>
              <a:pPr algn="ctr"/>
              <a:r>
                <a:rPr lang="en-GB" sz="1200" dirty="0" smtClean="0">
                  <a:solidFill>
                    <a:srgbClr val="4D4D4D"/>
                  </a:solidFill>
                </a:rPr>
                <a:t>18</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15</a:t>
              </a:r>
            </a:p>
            <a:p>
              <a:pPr algn="ctr"/>
              <a:r>
                <a:rPr lang="en-GB" sz="1200" dirty="0" smtClean="0">
                  <a:solidFill>
                    <a:srgbClr val="4D4D4D"/>
                  </a:solidFill>
                </a:rPr>
                <a:t>25</a:t>
              </a:r>
              <a:endParaRPr lang="en-GB" sz="1200" dirty="0">
                <a:solidFill>
                  <a:srgbClr val="4D4D4D"/>
                </a:solidFill>
              </a:endParaRPr>
            </a:p>
          </p:txBody>
        </p:sp>
        <p:sp>
          <p:nvSpPr>
            <p:cNvPr id="115" name="TextBox 114"/>
            <p:cNvSpPr txBox="1"/>
            <p:nvPr/>
          </p:nvSpPr>
          <p:spPr>
            <a:xfrm>
              <a:off x="4121390" y="4522748"/>
              <a:ext cx="249601" cy="961385"/>
            </a:xfrm>
            <a:prstGeom prst="rect">
              <a:avLst/>
            </a:prstGeom>
            <a:noFill/>
          </p:spPr>
          <p:txBody>
            <a:bodyPr wrap="none" rtlCol="0" anchor="t" anchorCtr="0">
              <a:spAutoFit/>
            </a:bodyPr>
            <a:lstStyle/>
            <a:p>
              <a:pPr algn="ctr"/>
              <a:r>
                <a:rPr lang="en-GB" sz="1200" dirty="0" smtClean="0">
                  <a:solidFill>
                    <a:srgbClr val="4D4D4D"/>
                  </a:solidFill>
                </a:rPr>
                <a:t>24</a:t>
              </a:r>
            </a:p>
            <a:p>
              <a:pPr algn="ctr"/>
              <a:endParaRPr lang="en-GB" sz="1200" dirty="0">
                <a:solidFill>
                  <a:srgbClr val="4D4D4D"/>
                </a:solidFill>
              </a:endParaRPr>
            </a:p>
            <a:p>
              <a:pPr algn="ctr"/>
              <a:endParaRPr lang="en-GB" sz="1200" dirty="0" smtClean="0">
                <a:solidFill>
                  <a:srgbClr val="4D4D4D"/>
                </a:solidFill>
              </a:endParaRPr>
            </a:p>
            <a:p>
              <a:pPr algn="r"/>
              <a:r>
                <a:rPr lang="en-GB" sz="1200" dirty="0" smtClean="0">
                  <a:solidFill>
                    <a:srgbClr val="4D4D4D"/>
                  </a:solidFill>
                </a:rPr>
                <a:t>6</a:t>
              </a:r>
            </a:p>
            <a:p>
              <a:pPr algn="r"/>
              <a:r>
                <a:rPr lang="en-GB" sz="1200" dirty="0" smtClean="0">
                  <a:solidFill>
                    <a:srgbClr val="4D4D4D"/>
                  </a:solidFill>
                </a:rPr>
                <a:t>10</a:t>
              </a:r>
              <a:endParaRPr lang="en-GB" sz="1200" dirty="0">
                <a:solidFill>
                  <a:srgbClr val="4D4D4D"/>
                </a:solidFill>
              </a:endParaRPr>
            </a:p>
          </p:txBody>
        </p:sp>
        <p:sp>
          <p:nvSpPr>
            <p:cNvPr id="116" name="TextBox 115"/>
            <p:cNvSpPr txBox="1"/>
            <p:nvPr/>
          </p:nvSpPr>
          <p:spPr>
            <a:xfrm>
              <a:off x="4503000" y="4522748"/>
              <a:ext cx="249601" cy="961385"/>
            </a:xfrm>
            <a:prstGeom prst="rect">
              <a:avLst/>
            </a:prstGeom>
            <a:noFill/>
          </p:spPr>
          <p:txBody>
            <a:bodyPr wrap="none" rtlCol="0" anchor="t" anchorCtr="0">
              <a:spAutoFit/>
            </a:bodyPr>
            <a:lstStyle/>
            <a:p>
              <a:pPr algn="ctr"/>
              <a:r>
                <a:rPr lang="en-GB" sz="1200" dirty="0" smtClean="0">
                  <a:solidFill>
                    <a:srgbClr val="4D4D4D"/>
                  </a:solidFill>
                </a:rPr>
                <a:t>30</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3</a:t>
              </a:r>
            </a:p>
            <a:p>
              <a:pPr algn="ctr"/>
              <a:r>
                <a:rPr lang="en-GB" sz="1200" dirty="0">
                  <a:solidFill>
                    <a:srgbClr val="4D4D4D"/>
                  </a:solidFill>
                </a:rPr>
                <a:t>2</a:t>
              </a:r>
            </a:p>
          </p:txBody>
        </p:sp>
        <p:sp>
          <p:nvSpPr>
            <p:cNvPr id="117" name="TextBox 116"/>
            <p:cNvSpPr txBox="1"/>
            <p:nvPr/>
          </p:nvSpPr>
          <p:spPr>
            <a:xfrm>
              <a:off x="4878920" y="4522748"/>
              <a:ext cx="249601" cy="961385"/>
            </a:xfrm>
            <a:prstGeom prst="rect">
              <a:avLst/>
            </a:prstGeom>
            <a:noFill/>
          </p:spPr>
          <p:txBody>
            <a:bodyPr wrap="none" rtlCol="0" anchor="t" anchorCtr="0">
              <a:spAutoFit/>
            </a:bodyPr>
            <a:lstStyle/>
            <a:p>
              <a:pPr algn="ctr"/>
              <a:r>
                <a:rPr lang="en-GB" sz="1200" dirty="0" smtClean="0">
                  <a:solidFill>
                    <a:srgbClr val="4D4D4D"/>
                  </a:solidFill>
                </a:rPr>
                <a:t>36</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3</a:t>
              </a:r>
            </a:p>
            <a:p>
              <a:pPr algn="ctr"/>
              <a:r>
                <a:rPr lang="en-GB" sz="1200" dirty="0">
                  <a:solidFill>
                    <a:srgbClr val="4D4D4D"/>
                  </a:solidFill>
                </a:rPr>
                <a:t>1</a:t>
              </a:r>
            </a:p>
          </p:txBody>
        </p:sp>
        <p:sp>
          <p:nvSpPr>
            <p:cNvPr id="118" name="TextBox 117"/>
            <p:cNvSpPr txBox="1"/>
            <p:nvPr/>
          </p:nvSpPr>
          <p:spPr>
            <a:xfrm>
              <a:off x="6014740" y="4522748"/>
              <a:ext cx="249601" cy="961385"/>
            </a:xfrm>
            <a:prstGeom prst="rect">
              <a:avLst/>
            </a:prstGeom>
            <a:noFill/>
          </p:spPr>
          <p:txBody>
            <a:bodyPr wrap="none" rtlCol="0" anchor="t" anchorCtr="0">
              <a:spAutoFit/>
            </a:bodyPr>
            <a:lstStyle/>
            <a:p>
              <a:pPr algn="ctr"/>
              <a:r>
                <a:rPr lang="en-GB" sz="1200" dirty="0" smtClean="0">
                  <a:solidFill>
                    <a:srgbClr val="4D4D4D"/>
                  </a:solidFill>
                </a:rPr>
                <a:t>54</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0</a:t>
              </a:r>
            </a:p>
            <a:p>
              <a:pPr algn="ctr"/>
              <a:r>
                <a:rPr lang="en-GB" sz="1200" dirty="0">
                  <a:solidFill>
                    <a:srgbClr val="4D4D4D"/>
                  </a:solidFill>
                </a:rPr>
                <a:t>0</a:t>
              </a:r>
            </a:p>
          </p:txBody>
        </p:sp>
        <p:sp>
          <p:nvSpPr>
            <p:cNvPr id="119" name="TextBox 118"/>
            <p:cNvSpPr txBox="1"/>
            <p:nvPr/>
          </p:nvSpPr>
          <p:spPr>
            <a:xfrm>
              <a:off x="6399600" y="4522748"/>
              <a:ext cx="249601" cy="262196"/>
            </a:xfrm>
            <a:prstGeom prst="rect">
              <a:avLst/>
            </a:prstGeom>
            <a:noFill/>
          </p:spPr>
          <p:txBody>
            <a:bodyPr wrap="none" rtlCol="0" anchor="t" anchorCtr="0">
              <a:spAutoFit/>
            </a:bodyPr>
            <a:lstStyle/>
            <a:p>
              <a:pPr algn="ctr"/>
              <a:r>
                <a:rPr lang="en-GB" sz="1200" dirty="0" smtClean="0">
                  <a:solidFill>
                    <a:srgbClr val="4D4D4D"/>
                  </a:solidFill>
                </a:rPr>
                <a:t>60</a:t>
              </a:r>
              <a:endParaRPr lang="en-GB" sz="1200" dirty="0">
                <a:solidFill>
                  <a:srgbClr val="4D4D4D"/>
                </a:solidFill>
              </a:endParaRPr>
            </a:p>
          </p:txBody>
        </p:sp>
        <p:sp>
          <p:nvSpPr>
            <p:cNvPr id="120" name="TextBox 119"/>
            <p:cNvSpPr txBox="1"/>
            <p:nvPr/>
          </p:nvSpPr>
          <p:spPr>
            <a:xfrm>
              <a:off x="5245010" y="4525740"/>
              <a:ext cx="249601" cy="961385"/>
            </a:xfrm>
            <a:prstGeom prst="rect">
              <a:avLst/>
            </a:prstGeom>
            <a:noFill/>
          </p:spPr>
          <p:txBody>
            <a:bodyPr wrap="none" rtlCol="0" anchor="t" anchorCtr="0">
              <a:spAutoFit/>
            </a:bodyPr>
            <a:lstStyle/>
            <a:p>
              <a:pPr algn="ctr"/>
              <a:r>
                <a:rPr lang="en-GB" sz="1200" dirty="0" smtClean="0">
                  <a:solidFill>
                    <a:srgbClr val="4D4D4D"/>
                  </a:solidFill>
                </a:rPr>
                <a:t>42</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2</a:t>
              </a:r>
            </a:p>
            <a:p>
              <a:pPr algn="ctr"/>
              <a:r>
                <a:rPr lang="en-GB" sz="1200" dirty="0" smtClean="0">
                  <a:solidFill>
                    <a:srgbClr val="4D4D4D"/>
                  </a:solidFill>
                </a:rPr>
                <a:t>1</a:t>
              </a:r>
            </a:p>
          </p:txBody>
        </p:sp>
        <p:sp>
          <p:nvSpPr>
            <p:cNvPr id="121" name="TextBox 120"/>
            <p:cNvSpPr txBox="1"/>
            <p:nvPr/>
          </p:nvSpPr>
          <p:spPr>
            <a:xfrm>
              <a:off x="5620929" y="4525740"/>
              <a:ext cx="249601" cy="961385"/>
            </a:xfrm>
            <a:prstGeom prst="rect">
              <a:avLst/>
            </a:prstGeom>
            <a:noFill/>
          </p:spPr>
          <p:txBody>
            <a:bodyPr wrap="none" rtlCol="0" anchor="t" anchorCtr="0">
              <a:spAutoFit/>
            </a:bodyPr>
            <a:lstStyle/>
            <a:p>
              <a:pPr algn="ctr"/>
              <a:r>
                <a:rPr lang="en-GB" sz="1200" dirty="0" smtClean="0">
                  <a:solidFill>
                    <a:srgbClr val="4D4D4D"/>
                  </a:solidFill>
                </a:rPr>
                <a:t>48</a:t>
              </a:r>
            </a:p>
            <a:p>
              <a:pPr algn="ctr"/>
              <a:endParaRPr lang="en-GB" sz="1200" dirty="0">
                <a:solidFill>
                  <a:srgbClr val="4D4D4D"/>
                </a:solidFill>
              </a:endParaRPr>
            </a:p>
            <a:p>
              <a:pPr algn="ctr"/>
              <a:endParaRPr lang="en-GB" sz="1200" dirty="0" smtClean="0">
                <a:solidFill>
                  <a:srgbClr val="4D4D4D"/>
                </a:solidFill>
              </a:endParaRPr>
            </a:p>
            <a:p>
              <a:pPr algn="ctr"/>
              <a:r>
                <a:rPr lang="en-GB" sz="1200" dirty="0" smtClean="0">
                  <a:solidFill>
                    <a:srgbClr val="4D4D4D"/>
                  </a:solidFill>
                </a:rPr>
                <a:t>0</a:t>
              </a:r>
            </a:p>
            <a:p>
              <a:pPr algn="ctr"/>
              <a:r>
                <a:rPr lang="en-GB" sz="1200" dirty="0">
                  <a:solidFill>
                    <a:srgbClr val="4D4D4D"/>
                  </a:solidFill>
                </a:rPr>
                <a:t>0</a:t>
              </a:r>
            </a:p>
          </p:txBody>
        </p:sp>
      </p:grpSp>
      <p:sp>
        <p:nvSpPr>
          <p:cNvPr id="140" name="TextBox 139"/>
          <p:cNvSpPr txBox="1"/>
          <p:nvPr/>
        </p:nvSpPr>
        <p:spPr>
          <a:xfrm>
            <a:off x="447884" y="5070451"/>
            <a:ext cx="877163" cy="646331"/>
          </a:xfrm>
          <a:prstGeom prst="rect">
            <a:avLst/>
          </a:prstGeom>
          <a:noFill/>
        </p:spPr>
        <p:txBody>
          <a:bodyPr wrap="none" rtlCol="0">
            <a:spAutoFit/>
          </a:bodyPr>
          <a:lstStyle/>
          <a:p>
            <a:pPr algn="r"/>
            <a:r>
              <a:rPr lang="en-GB" sz="1200" dirty="0" smtClean="0">
                <a:solidFill>
                  <a:srgbClr val="4D4D4D"/>
                </a:solidFill>
              </a:rPr>
              <a:t>No. at risk</a:t>
            </a:r>
          </a:p>
          <a:p>
            <a:pPr algn="r"/>
            <a:r>
              <a:rPr lang="en-GB" sz="1200" dirty="0" smtClean="0">
                <a:solidFill>
                  <a:srgbClr val="4D4D4D"/>
                </a:solidFill>
              </a:rPr>
              <a:t>Arm A</a:t>
            </a:r>
          </a:p>
          <a:p>
            <a:pPr algn="r"/>
            <a:r>
              <a:rPr lang="en-GB" sz="1200" dirty="0" smtClean="0">
                <a:solidFill>
                  <a:srgbClr val="4D4D4D"/>
                </a:solidFill>
              </a:rPr>
              <a:t>Arm B</a:t>
            </a:r>
            <a:endParaRPr lang="en-GB" sz="1200" dirty="0">
              <a:solidFill>
                <a:srgbClr val="4D4D4D"/>
              </a:solidFill>
            </a:endParaRPr>
          </a:p>
        </p:txBody>
      </p:sp>
      <p:sp>
        <p:nvSpPr>
          <p:cNvPr id="141" name="TextBox 140"/>
          <p:cNvSpPr txBox="1"/>
          <p:nvPr/>
        </p:nvSpPr>
        <p:spPr>
          <a:xfrm>
            <a:off x="3761407" y="2442862"/>
            <a:ext cx="612668" cy="461665"/>
          </a:xfrm>
          <a:prstGeom prst="rect">
            <a:avLst/>
          </a:prstGeom>
          <a:noFill/>
        </p:spPr>
        <p:txBody>
          <a:bodyPr wrap="none" rtlCol="0">
            <a:spAutoFit/>
          </a:bodyPr>
          <a:lstStyle/>
          <a:p>
            <a:r>
              <a:rPr lang="en-GB" sz="1200" dirty="0" smtClean="0">
                <a:solidFill>
                  <a:srgbClr val="4D4D4D"/>
                </a:solidFill>
              </a:rPr>
              <a:t>Arm A</a:t>
            </a:r>
          </a:p>
          <a:p>
            <a:r>
              <a:rPr lang="en-GB" sz="1200" dirty="0" smtClean="0">
                <a:solidFill>
                  <a:srgbClr val="4D4D4D"/>
                </a:solidFill>
              </a:rPr>
              <a:t>Arm B</a:t>
            </a:r>
            <a:endParaRPr lang="en-GB" sz="1200" dirty="0">
              <a:solidFill>
                <a:srgbClr val="4D4D4D"/>
              </a:solidFill>
            </a:endParaRPr>
          </a:p>
        </p:txBody>
      </p:sp>
      <p:sp>
        <p:nvSpPr>
          <p:cNvPr id="142" name="TextBox 141"/>
          <p:cNvSpPr txBox="1"/>
          <p:nvPr/>
        </p:nvSpPr>
        <p:spPr>
          <a:xfrm>
            <a:off x="4392287" y="4139479"/>
            <a:ext cx="2382383" cy="276999"/>
          </a:xfrm>
          <a:prstGeom prst="rect">
            <a:avLst/>
          </a:prstGeom>
          <a:noFill/>
        </p:spPr>
        <p:txBody>
          <a:bodyPr wrap="none" rtlCol="0">
            <a:spAutoFit/>
          </a:bodyPr>
          <a:lstStyle/>
          <a:p>
            <a:r>
              <a:rPr lang="en-GB" sz="1200" dirty="0" smtClean="0">
                <a:solidFill>
                  <a:srgbClr val="4D4D4D"/>
                </a:solidFill>
              </a:rPr>
              <a:t>Log-rank test: p=0.06, two-sided</a:t>
            </a:r>
            <a:endParaRPr lang="en-GB" sz="1200" dirty="0">
              <a:solidFill>
                <a:srgbClr val="4D4D4D"/>
              </a:solidFill>
            </a:endParaRPr>
          </a:p>
        </p:txBody>
      </p:sp>
      <p:cxnSp>
        <p:nvCxnSpPr>
          <p:cNvPr id="143" name="Straight Connector 142"/>
          <p:cNvCxnSpPr/>
          <p:nvPr/>
        </p:nvCxnSpPr>
        <p:spPr>
          <a:xfrm>
            <a:off x="1544575" y="3543551"/>
            <a:ext cx="5353231"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501712" y="2430744"/>
            <a:ext cx="3859782" cy="2213154"/>
            <a:chOff x="3098800" y="2609850"/>
            <a:chExt cx="2943225" cy="1678785"/>
          </a:xfrm>
        </p:grpSpPr>
        <p:sp>
          <p:nvSpPr>
            <p:cNvPr id="146" name="Line 25"/>
            <p:cNvSpPr>
              <a:spLocks noChangeShapeType="1"/>
            </p:cNvSpPr>
            <p:nvPr/>
          </p:nvSpPr>
          <p:spPr bwMode="auto">
            <a:xfrm>
              <a:off x="5613400" y="42005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6"/>
            <p:cNvSpPr>
              <a:spLocks noChangeShapeType="1"/>
            </p:cNvSpPr>
            <p:nvPr/>
          </p:nvSpPr>
          <p:spPr bwMode="auto">
            <a:xfrm>
              <a:off x="5384800" y="41910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7"/>
            <p:cNvSpPr>
              <a:spLocks noChangeShapeType="1"/>
            </p:cNvSpPr>
            <p:nvPr/>
          </p:nvSpPr>
          <p:spPr bwMode="auto">
            <a:xfrm>
              <a:off x="4184650"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8"/>
            <p:cNvSpPr>
              <a:spLocks noChangeShapeType="1"/>
            </p:cNvSpPr>
            <p:nvPr/>
          </p:nvSpPr>
          <p:spPr bwMode="auto">
            <a:xfrm>
              <a:off x="4194175"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9"/>
            <p:cNvSpPr>
              <a:spLocks noChangeShapeType="1"/>
            </p:cNvSpPr>
            <p:nvPr/>
          </p:nvSpPr>
          <p:spPr bwMode="auto">
            <a:xfrm>
              <a:off x="3241675" y="27336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30"/>
            <p:cNvSpPr>
              <a:spLocks noChangeShapeType="1"/>
            </p:cNvSpPr>
            <p:nvPr/>
          </p:nvSpPr>
          <p:spPr bwMode="auto">
            <a:xfrm>
              <a:off x="3241675" y="27146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31"/>
            <p:cNvSpPr>
              <a:spLocks noChangeShapeType="1"/>
            </p:cNvSpPr>
            <p:nvPr/>
          </p:nvSpPr>
          <p:spPr bwMode="auto">
            <a:xfrm>
              <a:off x="4032250" y="37147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32"/>
            <p:cNvSpPr>
              <a:spLocks noChangeShapeType="1"/>
            </p:cNvSpPr>
            <p:nvPr/>
          </p:nvSpPr>
          <p:spPr bwMode="auto">
            <a:xfrm>
              <a:off x="3203575" y="26193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3"/>
            <p:cNvSpPr>
              <a:spLocks noChangeShapeType="1"/>
            </p:cNvSpPr>
            <p:nvPr/>
          </p:nvSpPr>
          <p:spPr bwMode="auto">
            <a:xfrm>
              <a:off x="3556000" y="3105150"/>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4"/>
            <p:cNvSpPr>
              <a:spLocks noChangeShapeType="1"/>
            </p:cNvSpPr>
            <p:nvPr/>
          </p:nvSpPr>
          <p:spPr bwMode="auto">
            <a:xfrm>
              <a:off x="3889375" y="36290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35"/>
            <p:cNvSpPr>
              <a:spLocks noChangeShapeType="1"/>
            </p:cNvSpPr>
            <p:nvPr/>
          </p:nvSpPr>
          <p:spPr bwMode="auto">
            <a:xfrm>
              <a:off x="3784600" y="346710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36"/>
            <p:cNvSpPr>
              <a:spLocks noChangeShapeType="1"/>
            </p:cNvSpPr>
            <p:nvPr/>
          </p:nvSpPr>
          <p:spPr bwMode="auto">
            <a:xfrm>
              <a:off x="4365625" y="40290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37"/>
            <p:cNvSpPr>
              <a:spLocks noChangeShapeType="1"/>
            </p:cNvSpPr>
            <p:nvPr/>
          </p:nvSpPr>
          <p:spPr bwMode="auto">
            <a:xfrm>
              <a:off x="4965700" y="41624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8"/>
            <p:cNvSpPr>
              <a:spLocks noChangeShapeType="1"/>
            </p:cNvSpPr>
            <p:nvPr/>
          </p:nvSpPr>
          <p:spPr bwMode="auto">
            <a:xfrm>
              <a:off x="5384800" y="4181475"/>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9"/>
            <p:cNvSpPr>
              <a:spLocks noChangeShapeType="1"/>
            </p:cNvSpPr>
            <p:nvPr/>
          </p:nvSpPr>
          <p:spPr bwMode="auto">
            <a:xfrm>
              <a:off x="3736975" y="32861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40"/>
            <p:cNvSpPr>
              <a:spLocks noChangeShapeType="1"/>
            </p:cNvSpPr>
            <p:nvPr/>
          </p:nvSpPr>
          <p:spPr bwMode="auto">
            <a:xfrm>
              <a:off x="3146425" y="26098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41"/>
            <p:cNvSpPr>
              <a:spLocks noChangeShapeType="1"/>
            </p:cNvSpPr>
            <p:nvPr/>
          </p:nvSpPr>
          <p:spPr bwMode="auto">
            <a:xfrm>
              <a:off x="3527425" y="31337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42"/>
            <p:cNvSpPr>
              <a:spLocks noChangeShapeType="1"/>
            </p:cNvSpPr>
            <p:nvPr/>
          </p:nvSpPr>
          <p:spPr bwMode="auto">
            <a:xfrm>
              <a:off x="3670300" y="32670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43"/>
            <p:cNvSpPr>
              <a:spLocks noChangeShapeType="1"/>
            </p:cNvSpPr>
            <p:nvPr/>
          </p:nvSpPr>
          <p:spPr bwMode="auto">
            <a:xfrm>
              <a:off x="3717925" y="33051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44"/>
            <p:cNvSpPr>
              <a:spLocks noChangeShapeType="1"/>
            </p:cNvSpPr>
            <p:nvPr/>
          </p:nvSpPr>
          <p:spPr bwMode="auto">
            <a:xfrm>
              <a:off x="6032500" y="4223096"/>
              <a:ext cx="0" cy="65539"/>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45"/>
            <p:cNvSpPr>
              <a:spLocks noChangeShapeType="1"/>
            </p:cNvSpPr>
            <p:nvPr/>
          </p:nvSpPr>
          <p:spPr bwMode="auto">
            <a:xfrm>
              <a:off x="3203575" y="268605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Freeform 46"/>
            <p:cNvSpPr>
              <a:spLocks/>
            </p:cNvSpPr>
            <p:nvPr/>
          </p:nvSpPr>
          <p:spPr bwMode="auto">
            <a:xfrm>
              <a:off x="3098800" y="2638425"/>
              <a:ext cx="2943225" cy="1581150"/>
            </a:xfrm>
            <a:custGeom>
              <a:avLst/>
              <a:gdLst>
                <a:gd name="T0" fmla="*/ 216 w 309"/>
                <a:gd name="T1" fmla="*/ 166 h 166"/>
                <a:gd name="T2" fmla="*/ 190 w 309"/>
                <a:gd name="T3" fmla="*/ 163 h 166"/>
                <a:gd name="T4" fmla="*/ 172 w 309"/>
                <a:gd name="T5" fmla="*/ 161 h 166"/>
                <a:gd name="T6" fmla="*/ 148 w 309"/>
                <a:gd name="T7" fmla="*/ 159 h 166"/>
                <a:gd name="T8" fmla="*/ 144 w 309"/>
                <a:gd name="T9" fmla="*/ 157 h 166"/>
                <a:gd name="T10" fmla="*/ 141 w 309"/>
                <a:gd name="T11" fmla="*/ 153 h 166"/>
                <a:gd name="T12" fmla="*/ 138 w 309"/>
                <a:gd name="T13" fmla="*/ 151 h 166"/>
                <a:gd name="T14" fmla="*/ 131 w 309"/>
                <a:gd name="T15" fmla="*/ 147 h 166"/>
                <a:gd name="T16" fmla="*/ 128 w 309"/>
                <a:gd name="T17" fmla="*/ 144 h 166"/>
                <a:gd name="T18" fmla="*/ 123 w 309"/>
                <a:gd name="T19" fmla="*/ 140 h 166"/>
                <a:gd name="T20" fmla="*/ 121 w 309"/>
                <a:gd name="T21" fmla="*/ 138 h 166"/>
                <a:gd name="T22" fmla="*/ 117 w 309"/>
                <a:gd name="T23" fmla="*/ 135 h 166"/>
                <a:gd name="T24" fmla="*/ 112 w 309"/>
                <a:gd name="T25" fmla="*/ 134 h 166"/>
                <a:gd name="T26" fmla="*/ 108 w 309"/>
                <a:gd name="T27" fmla="*/ 129 h 166"/>
                <a:gd name="T28" fmla="*/ 103 w 309"/>
                <a:gd name="T29" fmla="*/ 127 h 166"/>
                <a:gd name="T30" fmla="*/ 101 w 309"/>
                <a:gd name="T31" fmla="*/ 119 h 166"/>
                <a:gd name="T32" fmla="*/ 99 w 309"/>
                <a:gd name="T33" fmla="*/ 117 h 166"/>
                <a:gd name="T34" fmla="*/ 96 w 309"/>
                <a:gd name="T35" fmla="*/ 116 h 166"/>
                <a:gd name="T36" fmla="*/ 93 w 309"/>
                <a:gd name="T37" fmla="*/ 113 h 166"/>
                <a:gd name="T38" fmla="*/ 90 w 309"/>
                <a:gd name="T39" fmla="*/ 108 h 166"/>
                <a:gd name="T40" fmla="*/ 88 w 309"/>
                <a:gd name="T41" fmla="*/ 105 h 166"/>
                <a:gd name="T42" fmla="*/ 84 w 309"/>
                <a:gd name="T43" fmla="*/ 102 h 166"/>
                <a:gd name="T44" fmla="*/ 84 w 309"/>
                <a:gd name="T45" fmla="*/ 97 h 166"/>
                <a:gd name="T46" fmla="*/ 80 w 309"/>
                <a:gd name="T47" fmla="*/ 97 h 166"/>
                <a:gd name="T48" fmla="*/ 77 w 309"/>
                <a:gd name="T49" fmla="*/ 96 h 166"/>
                <a:gd name="T50" fmla="*/ 75 w 309"/>
                <a:gd name="T51" fmla="*/ 89 h 166"/>
                <a:gd name="T52" fmla="*/ 73 w 309"/>
                <a:gd name="T53" fmla="*/ 86 h 166"/>
                <a:gd name="T54" fmla="*/ 71 w 309"/>
                <a:gd name="T55" fmla="*/ 82 h 166"/>
                <a:gd name="T56" fmla="*/ 69 w 309"/>
                <a:gd name="T57" fmla="*/ 78 h 166"/>
                <a:gd name="T58" fmla="*/ 68 w 309"/>
                <a:gd name="T59" fmla="*/ 75 h 166"/>
                <a:gd name="T60" fmla="*/ 66 w 309"/>
                <a:gd name="T61" fmla="*/ 71 h 166"/>
                <a:gd name="T62" fmla="*/ 63 w 309"/>
                <a:gd name="T63" fmla="*/ 68 h 166"/>
                <a:gd name="T64" fmla="*/ 59 w 309"/>
                <a:gd name="T65" fmla="*/ 64 h 166"/>
                <a:gd name="T66" fmla="*/ 57 w 309"/>
                <a:gd name="T67" fmla="*/ 61 h 166"/>
                <a:gd name="T68" fmla="*/ 52 w 309"/>
                <a:gd name="T69" fmla="*/ 58 h 166"/>
                <a:gd name="T70" fmla="*/ 48 w 309"/>
                <a:gd name="T71" fmla="*/ 54 h 166"/>
                <a:gd name="T72" fmla="*/ 43 w 309"/>
                <a:gd name="T73" fmla="*/ 48 h 166"/>
                <a:gd name="T74" fmla="*/ 37 w 309"/>
                <a:gd name="T75" fmla="*/ 44 h 166"/>
                <a:gd name="T76" fmla="*/ 31 w 309"/>
                <a:gd name="T77" fmla="*/ 41 h 166"/>
                <a:gd name="T78" fmla="*/ 30 w 309"/>
                <a:gd name="T79" fmla="*/ 32 h 166"/>
                <a:gd name="T80" fmla="*/ 27 w 309"/>
                <a:gd name="T81" fmla="*/ 31 h 166"/>
                <a:gd name="T82" fmla="*/ 23 w 309"/>
                <a:gd name="T83" fmla="*/ 29 h 166"/>
                <a:gd name="T84" fmla="*/ 20 w 309"/>
                <a:gd name="T85" fmla="*/ 25 h 166"/>
                <a:gd name="T86" fmla="*/ 18 w 309"/>
                <a:gd name="T87" fmla="*/ 21 h 166"/>
                <a:gd name="T88" fmla="*/ 17 w 309"/>
                <a:gd name="T89" fmla="*/ 13 h 166"/>
                <a:gd name="T90" fmla="*/ 15 w 309"/>
                <a:gd name="T91" fmla="*/ 8 h 166"/>
                <a:gd name="T92" fmla="*/ 13 w 309"/>
                <a:gd name="T93" fmla="*/ 4 h 166"/>
                <a:gd name="T94" fmla="*/ 8 w 309"/>
                <a:gd name="T95" fmla="*/ 0 h 166"/>
                <a:gd name="T96" fmla="*/ 0 w 309"/>
                <a:gd name="T9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66">
                  <a:moveTo>
                    <a:pt x="309" y="166"/>
                  </a:moveTo>
                  <a:lnTo>
                    <a:pt x="216" y="166"/>
                  </a:lnTo>
                  <a:lnTo>
                    <a:pt x="216" y="163"/>
                  </a:lnTo>
                  <a:lnTo>
                    <a:pt x="190" y="163"/>
                  </a:lnTo>
                  <a:lnTo>
                    <a:pt x="190" y="161"/>
                  </a:lnTo>
                  <a:lnTo>
                    <a:pt x="172" y="161"/>
                  </a:lnTo>
                  <a:lnTo>
                    <a:pt x="172" y="159"/>
                  </a:lnTo>
                  <a:lnTo>
                    <a:pt x="148" y="159"/>
                  </a:lnTo>
                  <a:lnTo>
                    <a:pt x="148" y="157"/>
                  </a:lnTo>
                  <a:lnTo>
                    <a:pt x="144" y="157"/>
                  </a:lnTo>
                  <a:lnTo>
                    <a:pt x="144" y="153"/>
                  </a:lnTo>
                  <a:lnTo>
                    <a:pt x="141" y="153"/>
                  </a:lnTo>
                  <a:lnTo>
                    <a:pt x="141" y="151"/>
                  </a:lnTo>
                  <a:lnTo>
                    <a:pt x="138" y="151"/>
                  </a:lnTo>
                  <a:lnTo>
                    <a:pt x="138" y="147"/>
                  </a:lnTo>
                  <a:lnTo>
                    <a:pt x="131" y="147"/>
                  </a:lnTo>
                  <a:lnTo>
                    <a:pt x="131" y="144"/>
                  </a:lnTo>
                  <a:lnTo>
                    <a:pt x="128" y="144"/>
                  </a:lnTo>
                  <a:lnTo>
                    <a:pt x="128" y="140"/>
                  </a:lnTo>
                  <a:lnTo>
                    <a:pt x="123" y="140"/>
                  </a:lnTo>
                  <a:lnTo>
                    <a:pt x="123" y="138"/>
                  </a:lnTo>
                  <a:lnTo>
                    <a:pt x="121" y="138"/>
                  </a:lnTo>
                  <a:lnTo>
                    <a:pt x="121" y="135"/>
                  </a:lnTo>
                  <a:lnTo>
                    <a:pt x="117" y="135"/>
                  </a:lnTo>
                  <a:lnTo>
                    <a:pt x="117" y="134"/>
                  </a:lnTo>
                  <a:lnTo>
                    <a:pt x="112" y="134"/>
                  </a:lnTo>
                  <a:lnTo>
                    <a:pt x="112" y="129"/>
                  </a:lnTo>
                  <a:lnTo>
                    <a:pt x="108" y="129"/>
                  </a:lnTo>
                  <a:lnTo>
                    <a:pt x="108" y="127"/>
                  </a:lnTo>
                  <a:lnTo>
                    <a:pt x="103" y="127"/>
                  </a:lnTo>
                  <a:lnTo>
                    <a:pt x="103" y="119"/>
                  </a:lnTo>
                  <a:lnTo>
                    <a:pt x="101" y="119"/>
                  </a:lnTo>
                  <a:lnTo>
                    <a:pt x="101" y="117"/>
                  </a:lnTo>
                  <a:lnTo>
                    <a:pt x="99" y="117"/>
                  </a:lnTo>
                  <a:lnTo>
                    <a:pt x="99" y="116"/>
                  </a:lnTo>
                  <a:lnTo>
                    <a:pt x="96" y="116"/>
                  </a:lnTo>
                  <a:lnTo>
                    <a:pt x="96" y="113"/>
                  </a:lnTo>
                  <a:lnTo>
                    <a:pt x="93" y="113"/>
                  </a:lnTo>
                  <a:lnTo>
                    <a:pt x="93" y="108"/>
                  </a:lnTo>
                  <a:lnTo>
                    <a:pt x="90" y="108"/>
                  </a:lnTo>
                  <a:lnTo>
                    <a:pt x="90" y="105"/>
                  </a:lnTo>
                  <a:lnTo>
                    <a:pt x="88" y="105"/>
                  </a:lnTo>
                  <a:lnTo>
                    <a:pt x="88" y="102"/>
                  </a:lnTo>
                  <a:lnTo>
                    <a:pt x="84" y="102"/>
                  </a:lnTo>
                  <a:lnTo>
                    <a:pt x="84" y="100"/>
                  </a:lnTo>
                  <a:lnTo>
                    <a:pt x="84" y="97"/>
                  </a:lnTo>
                  <a:lnTo>
                    <a:pt x="82" y="97"/>
                  </a:lnTo>
                  <a:lnTo>
                    <a:pt x="80" y="97"/>
                  </a:lnTo>
                  <a:lnTo>
                    <a:pt x="80" y="96"/>
                  </a:lnTo>
                  <a:lnTo>
                    <a:pt x="77" y="96"/>
                  </a:lnTo>
                  <a:lnTo>
                    <a:pt x="77" y="89"/>
                  </a:lnTo>
                  <a:lnTo>
                    <a:pt x="75" y="89"/>
                  </a:lnTo>
                  <a:lnTo>
                    <a:pt x="75" y="86"/>
                  </a:lnTo>
                  <a:lnTo>
                    <a:pt x="73" y="86"/>
                  </a:lnTo>
                  <a:lnTo>
                    <a:pt x="73" y="82"/>
                  </a:lnTo>
                  <a:lnTo>
                    <a:pt x="71" y="82"/>
                  </a:lnTo>
                  <a:lnTo>
                    <a:pt x="71" y="78"/>
                  </a:lnTo>
                  <a:lnTo>
                    <a:pt x="69" y="78"/>
                  </a:lnTo>
                  <a:lnTo>
                    <a:pt x="69" y="75"/>
                  </a:lnTo>
                  <a:lnTo>
                    <a:pt x="68" y="75"/>
                  </a:lnTo>
                  <a:lnTo>
                    <a:pt x="68" y="71"/>
                  </a:lnTo>
                  <a:lnTo>
                    <a:pt x="66" y="71"/>
                  </a:lnTo>
                  <a:lnTo>
                    <a:pt x="66" y="68"/>
                  </a:lnTo>
                  <a:lnTo>
                    <a:pt x="63" y="68"/>
                  </a:lnTo>
                  <a:lnTo>
                    <a:pt x="63" y="64"/>
                  </a:lnTo>
                  <a:lnTo>
                    <a:pt x="59" y="64"/>
                  </a:lnTo>
                  <a:lnTo>
                    <a:pt x="59" y="61"/>
                  </a:lnTo>
                  <a:lnTo>
                    <a:pt x="57" y="61"/>
                  </a:lnTo>
                  <a:lnTo>
                    <a:pt x="57" y="58"/>
                  </a:lnTo>
                  <a:lnTo>
                    <a:pt x="52" y="58"/>
                  </a:lnTo>
                  <a:lnTo>
                    <a:pt x="52" y="54"/>
                  </a:lnTo>
                  <a:lnTo>
                    <a:pt x="48" y="54"/>
                  </a:lnTo>
                  <a:lnTo>
                    <a:pt x="48" y="48"/>
                  </a:lnTo>
                  <a:lnTo>
                    <a:pt x="43" y="48"/>
                  </a:lnTo>
                  <a:lnTo>
                    <a:pt x="43" y="44"/>
                  </a:lnTo>
                  <a:lnTo>
                    <a:pt x="37" y="44"/>
                  </a:lnTo>
                  <a:lnTo>
                    <a:pt x="37" y="41"/>
                  </a:lnTo>
                  <a:lnTo>
                    <a:pt x="31" y="41"/>
                  </a:lnTo>
                  <a:lnTo>
                    <a:pt x="31" y="32"/>
                  </a:lnTo>
                  <a:lnTo>
                    <a:pt x="30" y="32"/>
                  </a:lnTo>
                  <a:lnTo>
                    <a:pt x="30" y="31"/>
                  </a:lnTo>
                  <a:lnTo>
                    <a:pt x="27" y="31"/>
                  </a:lnTo>
                  <a:lnTo>
                    <a:pt x="27" y="29"/>
                  </a:lnTo>
                  <a:lnTo>
                    <a:pt x="23" y="29"/>
                  </a:lnTo>
                  <a:lnTo>
                    <a:pt x="23" y="25"/>
                  </a:lnTo>
                  <a:lnTo>
                    <a:pt x="20" y="25"/>
                  </a:lnTo>
                  <a:lnTo>
                    <a:pt x="20" y="21"/>
                  </a:lnTo>
                  <a:lnTo>
                    <a:pt x="18" y="21"/>
                  </a:lnTo>
                  <a:lnTo>
                    <a:pt x="18" y="13"/>
                  </a:lnTo>
                  <a:lnTo>
                    <a:pt x="17" y="13"/>
                  </a:lnTo>
                  <a:lnTo>
                    <a:pt x="17" y="8"/>
                  </a:lnTo>
                  <a:lnTo>
                    <a:pt x="15" y="8"/>
                  </a:lnTo>
                  <a:lnTo>
                    <a:pt x="15" y="4"/>
                  </a:lnTo>
                  <a:lnTo>
                    <a:pt x="13" y="4"/>
                  </a:lnTo>
                  <a:lnTo>
                    <a:pt x="13" y="0"/>
                  </a:lnTo>
                  <a:lnTo>
                    <a:pt x="8" y="0"/>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8" name="Group 167"/>
          <p:cNvGrpSpPr/>
          <p:nvPr/>
        </p:nvGrpSpPr>
        <p:grpSpPr>
          <a:xfrm>
            <a:off x="1501712" y="2447574"/>
            <a:ext cx="4296098" cy="2147225"/>
            <a:chOff x="2940050" y="2620963"/>
            <a:chExt cx="3257550" cy="1609725"/>
          </a:xfrm>
          <a:effectLst/>
        </p:grpSpPr>
        <p:sp>
          <p:nvSpPr>
            <p:cNvPr id="169" name="Line 47"/>
            <p:cNvSpPr>
              <a:spLocks noChangeShapeType="1"/>
            </p:cNvSpPr>
            <p:nvPr/>
          </p:nvSpPr>
          <p:spPr bwMode="auto">
            <a:xfrm>
              <a:off x="54451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48"/>
            <p:cNvSpPr>
              <a:spLocks noChangeShapeType="1"/>
            </p:cNvSpPr>
            <p:nvPr/>
          </p:nvSpPr>
          <p:spPr bwMode="auto">
            <a:xfrm>
              <a:off x="5207000"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49"/>
            <p:cNvSpPr>
              <a:spLocks noChangeShapeType="1"/>
            </p:cNvSpPr>
            <p:nvPr/>
          </p:nvSpPr>
          <p:spPr bwMode="auto">
            <a:xfrm>
              <a:off x="3054350" y="269716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50"/>
            <p:cNvSpPr>
              <a:spLocks noChangeShapeType="1"/>
            </p:cNvSpPr>
            <p:nvPr/>
          </p:nvSpPr>
          <p:spPr bwMode="auto">
            <a:xfrm>
              <a:off x="3054350" y="267811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51"/>
            <p:cNvSpPr>
              <a:spLocks noChangeShapeType="1"/>
            </p:cNvSpPr>
            <p:nvPr/>
          </p:nvSpPr>
          <p:spPr bwMode="auto">
            <a:xfrm>
              <a:off x="6169025" y="4173538"/>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52"/>
            <p:cNvSpPr>
              <a:spLocks noChangeShapeType="1"/>
            </p:cNvSpPr>
            <p:nvPr/>
          </p:nvSpPr>
          <p:spPr bwMode="auto">
            <a:xfrm>
              <a:off x="3930650" y="36306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53"/>
            <p:cNvSpPr>
              <a:spLocks noChangeShapeType="1"/>
            </p:cNvSpPr>
            <p:nvPr/>
          </p:nvSpPr>
          <p:spPr bwMode="auto">
            <a:xfrm>
              <a:off x="4540250" y="39830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54"/>
            <p:cNvSpPr>
              <a:spLocks noChangeShapeType="1"/>
            </p:cNvSpPr>
            <p:nvPr/>
          </p:nvSpPr>
          <p:spPr bwMode="auto">
            <a:xfrm>
              <a:off x="4568825" y="399256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5"/>
            <p:cNvSpPr>
              <a:spLocks noChangeShapeType="1"/>
            </p:cNvSpPr>
            <p:nvPr/>
          </p:nvSpPr>
          <p:spPr bwMode="auto">
            <a:xfrm>
              <a:off x="4692650" y="40878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56"/>
            <p:cNvSpPr>
              <a:spLocks noChangeShapeType="1"/>
            </p:cNvSpPr>
            <p:nvPr/>
          </p:nvSpPr>
          <p:spPr bwMode="auto">
            <a:xfrm>
              <a:off x="5216525"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7"/>
            <p:cNvSpPr>
              <a:spLocks noChangeShapeType="1"/>
            </p:cNvSpPr>
            <p:nvPr/>
          </p:nvSpPr>
          <p:spPr bwMode="auto">
            <a:xfrm>
              <a:off x="5949950"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58"/>
            <p:cNvSpPr>
              <a:spLocks noChangeShapeType="1"/>
            </p:cNvSpPr>
            <p:nvPr/>
          </p:nvSpPr>
          <p:spPr bwMode="auto">
            <a:xfrm>
              <a:off x="4473575" y="397351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9"/>
            <p:cNvSpPr>
              <a:spLocks noChangeShapeType="1"/>
            </p:cNvSpPr>
            <p:nvPr/>
          </p:nvSpPr>
          <p:spPr bwMode="auto">
            <a:xfrm>
              <a:off x="4330700" y="39449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60"/>
            <p:cNvSpPr>
              <a:spLocks noChangeShapeType="1"/>
            </p:cNvSpPr>
            <p:nvPr/>
          </p:nvSpPr>
          <p:spPr bwMode="auto">
            <a:xfrm>
              <a:off x="3921125" y="362108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61"/>
            <p:cNvSpPr>
              <a:spLocks noChangeShapeType="1"/>
            </p:cNvSpPr>
            <p:nvPr/>
          </p:nvSpPr>
          <p:spPr bwMode="auto">
            <a:xfrm>
              <a:off x="47974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62"/>
            <p:cNvSpPr>
              <a:spLocks noChangeShapeType="1"/>
            </p:cNvSpPr>
            <p:nvPr/>
          </p:nvSpPr>
          <p:spPr bwMode="auto">
            <a:xfrm>
              <a:off x="52165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63"/>
            <p:cNvSpPr>
              <a:spLocks noChangeShapeType="1"/>
            </p:cNvSpPr>
            <p:nvPr/>
          </p:nvSpPr>
          <p:spPr bwMode="auto">
            <a:xfrm>
              <a:off x="3063875" y="2697163"/>
              <a:ext cx="57150"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64"/>
            <p:cNvSpPr>
              <a:spLocks noChangeShapeType="1"/>
            </p:cNvSpPr>
            <p:nvPr/>
          </p:nvSpPr>
          <p:spPr bwMode="auto">
            <a:xfrm>
              <a:off x="3902075" y="3659188"/>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Freeform 65"/>
            <p:cNvSpPr>
              <a:spLocks/>
            </p:cNvSpPr>
            <p:nvPr/>
          </p:nvSpPr>
          <p:spPr bwMode="auto">
            <a:xfrm>
              <a:off x="2940050" y="2620963"/>
              <a:ext cx="3257550" cy="1581150"/>
            </a:xfrm>
            <a:custGeom>
              <a:avLst/>
              <a:gdLst>
                <a:gd name="T0" fmla="*/ 208 w 342"/>
                <a:gd name="T1" fmla="*/ 166 h 166"/>
                <a:gd name="T2" fmla="*/ 197 w 342"/>
                <a:gd name="T3" fmla="*/ 161 h 166"/>
                <a:gd name="T4" fmla="*/ 176 w 342"/>
                <a:gd name="T5" fmla="*/ 157 h 166"/>
                <a:gd name="T6" fmla="*/ 174 w 342"/>
                <a:gd name="T7" fmla="*/ 153 h 166"/>
                <a:gd name="T8" fmla="*/ 173 w 342"/>
                <a:gd name="T9" fmla="*/ 151 h 166"/>
                <a:gd name="T10" fmla="*/ 170 w 342"/>
                <a:gd name="T11" fmla="*/ 149 h 166"/>
                <a:gd name="T12" fmla="*/ 158 w 342"/>
                <a:gd name="T13" fmla="*/ 146 h 166"/>
                <a:gd name="T14" fmla="*/ 151 w 342"/>
                <a:gd name="T15" fmla="*/ 145 h 166"/>
                <a:gd name="T16" fmla="*/ 149 w 342"/>
                <a:gd name="T17" fmla="*/ 143 h 166"/>
                <a:gd name="T18" fmla="*/ 145 w 342"/>
                <a:gd name="T19" fmla="*/ 141 h 166"/>
                <a:gd name="T20" fmla="*/ 137 w 342"/>
                <a:gd name="T21" fmla="*/ 140 h 166"/>
                <a:gd name="T22" fmla="*/ 133 w 342"/>
                <a:gd name="T23" fmla="*/ 138 h 166"/>
                <a:gd name="T24" fmla="*/ 131 w 342"/>
                <a:gd name="T25" fmla="*/ 137 h 166"/>
                <a:gd name="T26" fmla="*/ 130 w 342"/>
                <a:gd name="T27" fmla="*/ 135 h 166"/>
                <a:gd name="T28" fmla="*/ 126 w 342"/>
                <a:gd name="T29" fmla="*/ 133 h 166"/>
                <a:gd name="T30" fmla="*/ 121 w 342"/>
                <a:gd name="T31" fmla="*/ 132 h 166"/>
                <a:gd name="T32" fmla="*/ 120 w 342"/>
                <a:gd name="T33" fmla="*/ 129 h 166"/>
                <a:gd name="T34" fmla="*/ 118 w 342"/>
                <a:gd name="T35" fmla="*/ 126 h 166"/>
                <a:gd name="T36" fmla="*/ 116 w 342"/>
                <a:gd name="T37" fmla="*/ 124 h 166"/>
                <a:gd name="T38" fmla="*/ 115 w 342"/>
                <a:gd name="T39" fmla="*/ 121 h 166"/>
                <a:gd name="T40" fmla="*/ 113 w 342"/>
                <a:gd name="T41" fmla="*/ 118 h 166"/>
                <a:gd name="T42" fmla="*/ 109 w 342"/>
                <a:gd name="T43" fmla="*/ 114 h 166"/>
                <a:gd name="T44" fmla="*/ 106 w 342"/>
                <a:gd name="T45" fmla="*/ 112 h 166"/>
                <a:gd name="T46" fmla="*/ 103 w 342"/>
                <a:gd name="T47" fmla="*/ 108 h 166"/>
                <a:gd name="T48" fmla="*/ 99 w 342"/>
                <a:gd name="T49" fmla="*/ 105 h 166"/>
                <a:gd name="T50" fmla="*/ 97 w 342"/>
                <a:gd name="T51" fmla="*/ 103 h 166"/>
                <a:gd name="T52" fmla="*/ 94 w 342"/>
                <a:gd name="T53" fmla="*/ 98 h 166"/>
                <a:gd name="T54" fmla="*/ 93 w 342"/>
                <a:gd name="T55" fmla="*/ 96 h 166"/>
                <a:gd name="T56" fmla="*/ 91 w 342"/>
                <a:gd name="T57" fmla="*/ 93 h 166"/>
                <a:gd name="T58" fmla="*/ 88 w 342"/>
                <a:gd name="T59" fmla="*/ 89 h 166"/>
                <a:gd name="T60" fmla="*/ 85 w 342"/>
                <a:gd name="T61" fmla="*/ 84 h 166"/>
                <a:gd name="T62" fmla="*/ 84 w 342"/>
                <a:gd name="T63" fmla="*/ 81 h 166"/>
                <a:gd name="T64" fmla="*/ 82 w 342"/>
                <a:gd name="T65" fmla="*/ 78 h 166"/>
                <a:gd name="T66" fmla="*/ 80 w 342"/>
                <a:gd name="T67" fmla="*/ 74 h 166"/>
                <a:gd name="T68" fmla="*/ 75 w 342"/>
                <a:gd name="T69" fmla="*/ 69 h 166"/>
                <a:gd name="T70" fmla="*/ 73 w 342"/>
                <a:gd name="T71" fmla="*/ 67 h 166"/>
                <a:gd name="T72" fmla="*/ 71 w 342"/>
                <a:gd name="T73" fmla="*/ 64 h 166"/>
                <a:gd name="T74" fmla="*/ 69 w 342"/>
                <a:gd name="T75" fmla="*/ 61 h 166"/>
                <a:gd name="T76" fmla="*/ 68 w 342"/>
                <a:gd name="T77" fmla="*/ 59 h 166"/>
                <a:gd name="T78" fmla="*/ 64 w 342"/>
                <a:gd name="T79" fmla="*/ 54 h 166"/>
                <a:gd name="T80" fmla="*/ 62 w 342"/>
                <a:gd name="T81" fmla="*/ 51 h 166"/>
                <a:gd name="T82" fmla="*/ 61 w 342"/>
                <a:gd name="T83" fmla="*/ 44 h 166"/>
                <a:gd name="T84" fmla="*/ 58 w 342"/>
                <a:gd name="T85" fmla="*/ 40 h 166"/>
                <a:gd name="T86" fmla="*/ 55 w 342"/>
                <a:gd name="T87" fmla="*/ 36 h 166"/>
                <a:gd name="T88" fmla="*/ 53 w 342"/>
                <a:gd name="T89" fmla="*/ 34 h 166"/>
                <a:gd name="T90" fmla="*/ 51 w 342"/>
                <a:gd name="T91" fmla="*/ 31 h 166"/>
                <a:gd name="T92" fmla="*/ 46 w 342"/>
                <a:gd name="T93" fmla="*/ 29 h 166"/>
                <a:gd name="T94" fmla="*/ 44 w 342"/>
                <a:gd name="T95" fmla="*/ 25 h 166"/>
                <a:gd name="T96" fmla="*/ 38 w 342"/>
                <a:gd name="T97" fmla="*/ 20 h 166"/>
                <a:gd name="T98" fmla="*/ 28 w 342"/>
                <a:gd name="T99" fmla="*/ 18 h 166"/>
                <a:gd name="T100" fmla="*/ 20 w 342"/>
                <a:gd name="T101" fmla="*/ 15 h 166"/>
                <a:gd name="T102" fmla="*/ 17 w 342"/>
                <a:gd name="T103" fmla="*/ 11 h 166"/>
                <a:gd name="T104" fmla="*/ 14 w 342"/>
                <a:gd name="T105" fmla="*/ 9 h 166"/>
                <a:gd name="T106" fmla="*/ 12 w 342"/>
                <a:gd name="T107" fmla="*/ 4 h 166"/>
                <a:gd name="T108" fmla="*/ 6 w 342"/>
                <a:gd name="T109" fmla="*/ 2 h 166"/>
                <a:gd name="T110" fmla="*/ 0 w 342"/>
                <a:gd name="T11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166">
                  <a:moveTo>
                    <a:pt x="342" y="166"/>
                  </a:moveTo>
                  <a:lnTo>
                    <a:pt x="208" y="166"/>
                  </a:lnTo>
                  <a:lnTo>
                    <a:pt x="208" y="161"/>
                  </a:lnTo>
                  <a:lnTo>
                    <a:pt x="197" y="161"/>
                  </a:lnTo>
                  <a:lnTo>
                    <a:pt x="197" y="157"/>
                  </a:lnTo>
                  <a:lnTo>
                    <a:pt x="176" y="157"/>
                  </a:lnTo>
                  <a:lnTo>
                    <a:pt x="176" y="153"/>
                  </a:lnTo>
                  <a:lnTo>
                    <a:pt x="174" y="153"/>
                  </a:lnTo>
                  <a:lnTo>
                    <a:pt x="174" y="151"/>
                  </a:lnTo>
                  <a:lnTo>
                    <a:pt x="173" y="151"/>
                  </a:lnTo>
                  <a:lnTo>
                    <a:pt x="173" y="149"/>
                  </a:lnTo>
                  <a:lnTo>
                    <a:pt x="170" y="149"/>
                  </a:lnTo>
                  <a:lnTo>
                    <a:pt x="170" y="146"/>
                  </a:lnTo>
                  <a:lnTo>
                    <a:pt x="158" y="146"/>
                  </a:lnTo>
                  <a:lnTo>
                    <a:pt x="158" y="145"/>
                  </a:lnTo>
                  <a:lnTo>
                    <a:pt x="151" y="145"/>
                  </a:lnTo>
                  <a:lnTo>
                    <a:pt x="151" y="143"/>
                  </a:lnTo>
                  <a:lnTo>
                    <a:pt x="149" y="143"/>
                  </a:lnTo>
                  <a:lnTo>
                    <a:pt x="149" y="141"/>
                  </a:lnTo>
                  <a:lnTo>
                    <a:pt x="145" y="141"/>
                  </a:lnTo>
                  <a:lnTo>
                    <a:pt x="145" y="140"/>
                  </a:lnTo>
                  <a:lnTo>
                    <a:pt x="137" y="140"/>
                  </a:lnTo>
                  <a:lnTo>
                    <a:pt x="137" y="138"/>
                  </a:lnTo>
                  <a:lnTo>
                    <a:pt x="133" y="138"/>
                  </a:lnTo>
                  <a:lnTo>
                    <a:pt x="133" y="137"/>
                  </a:lnTo>
                  <a:lnTo>
                    <a:pt x="131" y="137"/>
                  </a:lnTo>
                  <a:lnTo>
                    <a:pt x="131" y="135"/>
                  </a:lnTo>
                  <a:lnTo>
                    <a:pt x="130" y="135"/>
                  </a:lnTo>
                  <a:lnTo>
                    <a:pt x="130" y="133"/>
                  </a:lnTo>
                  <a:lnTo>
                    <a:pt x="126" y="133"/>
                  </a:lnTo>
                  <a:lnTo>
                    <a:pt x="126" y="132"/>
                  </a:lnTo>
                  <a:lnTo>
                    <a:pt x="121" y="132"/>
                  </a:lnTo>
                  <a:lnTo>
                    <a:pt x="121" y="129"/>
                  </a:lnTo>
                  <a:lnTo>
                    <a:pt x="120" y="129"/>
                  </a:lnTo>
                  <a:lnTo>
                    <a:pt x="120" y="126"/>
                  </a:lnTo>
                  <a:lnTo>
                    <a:pt x="118" y="126"/>
                  </a:lnTo>
                  <a:lnTo>
                    <a:pt x="118" y="124"/>
                  </a:lnTo>
                  <a:lnTo>
                    <a:pt x="116" y="124"/>
                  </a:lnTo>
                  <a:lnTo>
                    <a:pt x="116" y="121"/>
                  </a:lnTo>
                  <a:lnTo>
                    <a:pt x="115" y="121"/>
                  </a:lnTo>
                  <a:lnTo>
                    <a:pt x="115" y="118"/>
                  </a:lnTo>
                  <a:lnTo>
                    <a:pt x="113" y="118"/>
                  </a:lnTo>
                  <a:lnTo>
                    <a:pt x="113" y="114"/>
                  </a:lnTo>
                  <a:lnTo>
                    <a:pt x="109" y="114"/>
                  </a:lnTo>
                  <a:lnTo>
                    <a:pt x="109" y="112"/>
                  </a:lnTo>
                  <a:lnTo>
                    <a:pt x="106" y="112"/>
                  </a:lnTo>
                  <a:lnTo>
                    <a:pt x="106" y="108"/>
                  </a:lnTo>
                  <a:lnTo>
                    <a:pt x="103" y="108"/>
                  </a:lnTo>
                  <a:lnTo>
                    <a:pt x="103" y="105"/>
                  </a:lnTo>
                  <a:lnTo>
                    <a:pt x="99" y="105"/>
                  </a:lnTo>
                  <a:lnTo>
                    <a:pt x="99" y="103"/>
                  </a:lnTo>
                  <a:lnTo>
                    <a:pt x="97" y="103"/>
                  </a:lnTo>
                  <a:lnTo>
                    <a:pt x="97" y="98"/>
                  </a:lnTo>
                  <a:lnTo>
                    <a:pt x="94" y="98"/>
                  </a:lnTo>
                  <a:lnTo>
                    <a:pt x="94" y="96"/>
                  </a:lnTo>
                  <a:lnTo>
                    <a:pt x="93" y="96"/>
                  </a:lnTo>
                  <a:lnTo>
                    <a:pt x="93" y="93"/>
                  </a:lnTo>
                  <a:lnTo>
                    <a:pt x="91" y="93"/>
                  </a:lnTo>
                  <a:lnTo>
                    <a:pt x="91" y="89"/>
                  </a:lnTo>
                  <a:lnTo>
                    <a:pt x="88" y="89"/>
                  </a:lnTo>
                  <a:lnTo>
                    <a:pt x="88" y="84"/>
                  </a:lnTo>
                  <a:lnTo>
                    <a:pt x="85" y="84"/>
                  </a:lnTo>
                  <a:lnTo>
                    <a:pt x="85" y="81"/>
                  </a:lnTo>
                  <a:lnTo>
                    <a:pt x="84" y="81"/>
                  </a:lnTo>
                  <a:lnTo>
                    <a:pt x="84" y="78"/>
                  </a:lnTo>
                  <a:lnTo>
                    <a:pt x="82" y="78"/>
                  </a:lnTo>
                  <a:lnTo>
                    <a:pt x="82" y="74"/>
                  </a:lnTo>
                  <a:lnTo>
                    <a:pt x="80" y="74"/>
                  </a:lnTo>
                  <a:lnTo>
                    <a:pt x="80" y="69"/>
                  </a:lnTo>
                  <a:lnTo>
                    <a:pt x="75" y="69"/>
                  </a:lnTo>
                  <a:lnTo>
                    <a:pt x="75" y="67"/>
                  </a:lnTo>
                  <a:lnTo>
                    <a:pt x="73" y="67"/>
                  </a:lnTo>
                  <a:lnTo>
                    <a:pt x="73" y="64"/>
                  </a:lnTo>
                  <a:lnTo>
                    <a:pt x="71" y="64"/>
                  </a:lnTo>
                  <a:lnTo>
                    <a:pt x="71" y="61"/>
                  </a:lnTo>
                  <a:lnTo>
                    <a:pt x="69" y="61"/>
                  </a:lnTo>
                  <a:lnTo>
                    <a:pt x="69" y="59"/>
                  </a:lnTo>
                  <a:lnTo>
                    <a:pt x="68" y="59"/>
                  </a:lnTo>
                  <a:lnTo>
                    <a:pt x="68" y="54"/>
                  </a:lnTo>
                  <a:lnTo>
                    <a:pt x="64" y="54"/>
                  </a:lnTo>
                  <a:lnTo>
                    <a:pt x="64" y="51"/>
                  </a:lnTo>
                  <a:lnTo>
                    <a:pt x="62" y="51"/>
                  </a:lnTo>
                  <a:lnTo>
                    <a:pt x="62" y="44"/>
                  </a:lnTo>
                  <a:lnTo>
                    <a:pt x="61" y="44"/>
                  </a:lnTo>
                  <a:lnTo>
                    <a:pt x="61" y="40"/>
                  </a:lnTo>
                  <a:lnTo>
                    <a:pt x="58" y="40"/>
                  </a:lnTo>
                  <a:lnTo>
                    <a:pt x="58" y="36"/>
                  </a:lnTo>
                  <a:lnTo>
                    <a:pt x="55" y="36"/>
                  </a:lnTo>
                  <a:lnTo>
                    <a:pt x="55" y="34"/>
                  </a:lnTo>
                  <a:lnTo>
                    <a:pt x="53" y="34"/>
                  </a:lnTo>
                  <a:lnTo>
                    <a:pt x="53" y="31"/>
                  </a:lnTo>
                  <a:lnTo>
                    <a:pt x="51" y="31"/>
                  </a:lnTo>
                  <a:lnTo>
                    <a:pt x="51" y="29"/>
                  </a:lnTo>
                  <a:lnTo>
                    <a:pt x="46" y="29"/>
                  </a:lnTo>
                  <a:lnTo>
                    <a:pt x="46" y="25"/>
                  </a:lnTo>
                  <a:lnTo>
                    <a:pt x="44" y="25"/>
                  </a:lnTo>
                  <a:lnTo>
                    <a:pt x="44" y="20"/>
                  </a:lnTo>
                  <a:lnTo>
                    <a:pt x="38" y="20"/>
                  </a:lnTo>
                  <a:lnTo>
                    <a:pt x="38" y="18"/>
                  </a:lnTo>
                  <a:lnTo>
                    <a:pt x="28" y="18"/>
                  </a:lnTo>
                  <a:lnTo>
                    <a:pt x="28" y="15"/>
                  </a:lnTo>
                  <a:lnTo>
                    <a:pt x="20" y="15"/>
                  </a:lnTo>
                  <a:lnTo>
                    <a:pt x="20" y="11"/>
                  </a:lnTo>
                  <a:lnTo>
                    <a:pt x="17" y="11"/>
                  </a:lnTo>
                  <a:lnTo>
                    <a:pt x="17" y="9"/>
                  </a:lnTo>
                  <a:lnTo>
                    <a:pt x="14" y="9"/>
                  </a:lnTo>
                  <a:lnTo>
                    <a:pt x="14" y="4"/>
                  </a:lnTo>
                  <a:lnTo>
                    <a:pt x="12" y="4"/>
                  </a:lnTo>
                  <a:lnTo>
                    <a:pt x="12"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88" name="Straight Connector 187"/>
          <p:cNvCxnSpPr/>
          <p:nvPr/>
        </p:nvCxnSpPr>
        <p:spPr>
          <a:xfrm>
            <a:off x="3494032" y="2593983"/>
            <a:ext cx="278655"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9" name="Straight Connector 188"/>
          <p:cNvCxnSpPr/>
          <p:nvPr/>
        </p:nvCxnSpPr>
        <p:spPr>
          <a:xfrm>
            <a:off x="3494032" y="2764197"/>
            <a:ext cx="27865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8"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spTree>
    <p:custDataLst>
      <p:tags r:id="rId1"/>
    </p:custDataLst>
    <p:extLst>
      <p:ext uri="{BB962C8B-B14F-4D97-AF65-F5344CB8AC3E}">
        <p14:creationId xmlns:p14="http://schemas.microsoft.com/office/powerpoint/2010/main" val="118627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FOLFOX </a:t>
            </a:r>
            <a:r>
              <a:rPr lang="en-GB" sz="1800" dirty="0"/>
              <a:t>/ Bevacizumab (</a:t>
            </a:r>
            <a:r>
              <a:rPr lang="en-GB" sz="1800" dirty="0" err="1"/>
              <a:t>Beva</a:t>
            </a:r>
            <a:r>
              <a:rPr lang="en-GB" sz="1800" dirty="0"/>
              <a:t>) +/- Irinotecan in advanced Colorectal Cancer (CRC): A randomized Phase II trial (AIO KRK 0209, CHARTA</a:t>
            </a:r>
            <a:r>
              <a:rPr lang="en-GB" sz="1800" dirty="0" smtClean="0"/>
              <a:t>) – </a:t>
            </a:r>
            <a:r>
              <a:rPr lang="en-GB" sz="1800" dirty="0" err="1" smtClean="0"/>
              <a:t>Schmoll</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graphicFrame>
        <p:nvGraphicFramePr>
          <p:cNvPr id="7" name="Tabelle 1"/>
          <p:cNvGraphicFramePr>
            <a:graphicFrameLocks noGrp="1"/>
          </p:cNvGraphicFramePr>
          <p:nvPr>
            <p:extLst>
              <p:ext uri="{D42A27DB-BD31-4B8C-83A1-F6EECF244321}">
                <p14:modId xmlns:p14="http://schemas.microsoft.com/office/powerpoint/2010/main" val="4107487942"/>
              </p:ext>
            </p:extLst>
          </p:nvPr>
        </p:nvGraphicFramePr>
        <p:xfrm>
          <a:off x="683405" y="1676400"/>
          <a:ext cx="7777189" cy="3924156"/>
        </p:xfrm>
        <a:graphic>
          <a:graphicData uri="http://schemas.openxmlformats.org/drawingml/2006/table">
            <a:tbl>
              <a:tblPr firstRow="1" bandRow="1">
                <a:tableStyleId>{69012ECD-51FC-41F1-AA8D-1B2483CD663E}</a:tableStyleId>
              </a:tblPr>
              <a:tblGrid>
                <a:gridCol w="2290789"/>
                <a:gridCol w="2845558"/>
                <a:gridCol w="2640842"/>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noProof="0" dirty="0" smtClean="0">
                          <a:solidFill>
                            <a:schemeClr val="tx2"/>
                          </a:solidFill>
                          <a:latin typeface="+mn-lt"/>
                        </a:rPr>
                        <a:t>Grade 3–5 AEs, %</a:t>
                      </a:r>
                      <a:endParaRPr lang="en-GB" sz="1400" noProof="0" dirty="0">
                        <a:solidFill>
                          <a:schemeClr val="tx2"/>
                        </a:solidFill>
                        <a:latin typeface="+mn-lt"/>
                        <a:cs typeface="Aria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noProof="0" dirty="0" smtClean="0">
                          <a:solidFill>
                            <a:schemeClr val="tx2"/>
                          </a:solidFill>
                          <a:latin typeface="+mn-lt"/>
                        </a:rPr>
                        <a:t>FOLFOXIRI</a:t>
                      </a:r>
                      <a:r>
                        <a:rPr lang="en-GB" sz="1400" baseline="0" noProof="0" dirty="0" smtClean="0">
                          <a:solidFill>
                            <a:schemeClr val="tx2"/>
                          </a:solidFill>
                          <a:latin typeface="+mn-lt"/>
                        </a:rPr>
                        <a:t> </a:t>
                      </a:r>
                      <a:r>
                        <a:rPr lang="en-GB" sz="1400" noProof="0" dirty="0" smtClean="0">
                          <a:solidFill>
                            <a:schemeClr val="tx2"/>
                          </a:solidFill>
                          <a:latin typeface="+mn-lt"/>
                        </a:rPr>
                        <a:t>+ bevacizumab (n=121)</a:t>
                      </a:r>
                      <a:endParaRPr lang="en-GB" sz="1400" noProof="0" dirty="0" smtClean="0">
                        <a:solidFill>
                          <a:schemeClr val="tx2"/>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noProof="0" dirty="0" smtClean="0">
                          <a:solidFill>
                            <a:schemeClr val="tx2"/>
                          </a:solidFill>
                          <a:latin typeface="+mn-lt"/>
                        </a:rPr>
                        <a:t>FOLFOX + bevacizumab (n=121)</a:t>
                      </a:r>
                      <a:endParaRPr lang="en-GB" sz="1400" noProof="0" dirty="0">
                        <a:solidFill>
                          <a:schemeClr val="tx2"/>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Diarrhoea</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16</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12</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Nausea</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8</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Vomiting</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Mucositis</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Neutropenia</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20</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14</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Febrile</a:t>
                      </a:r>
                      <a:r>
                        <a:rPr lang="en-GB" sz="1400" baseline="0" noProof="0" dirty="0" smtClean="0">
                          <a:solidFill>
                            <a:srgbClr val="4D4D4D"/>
                          </a:solidFill>
                          <a:latin typeface="+mn-lt"/>
                        </a:rPr>
                        <a:t> neutropenia</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1</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1</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Infection</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10</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12</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Hypertension</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9</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7</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Neuropathy</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4</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Pulmonary</a:t>
                      </a:r>
                      <a:r>
                        <a:rPr lang="en-GB" sz="1400" baseline="0" noProof="0" dirty="0" smtClean="0">
                          <a:solidFill>
                            <a:srgbClr val="4D4D4D"/>
                          </a:solidFill>
                          <a:latin typeface="+mn-lt"/>
                        </a:rPr>
                        <a:t> embolism</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2</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noProof="0" dirty="0" smtClean="0">
                          <a:solidFill>
                            <a:srgbClr val="4D4D4D"/>
                          </a:solidFill>
                          <a:latin typeface="+mn-lt"/>
                        </a:rPr>
                        <a:t>Fatigue/Asthenia</a:t>
                      </a:r>
                      <a:endParaRPr lang="en-GB"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9</a:t>
                      </a:r>
                      <a:endParaRPr lang="en-GB" sz="14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noProof="0" dirty="0" smtClean="0">
                          <a:solidFill>
                            <a:srgbClr val="4D4D4D"/>
                          </a:solidFill>
                          <a:latin typeface="+mn-lt"/>
                        </a:rPr>
                        <a:t>  3</a:t>
                      </a:r>
                      <a:endParaRPr lang="en-GB"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811754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FOLFOX </a:t>
            </a:r>
            <a:r>
              <a:rPr lang="en-GB" sz="1800" dirty="0"/>
              <a:t>/ Bevacizumab (</a:t>
            </a:r>
            <a:r>
              <a:rPr lang="en-GB" sz="1800" dirty="0" err="1"/>
              <a:t>Beva</a:t>
            </a:r>
            <a:r>
              <a:rPr lang="en-GB" sz="1800" dirty="0"/>
              <a:t>) +/- Irinotecan in advanced Colorectal Cancer (CRC): A randomized Phase II trial (AIO KRK 0209, CHARTA</a:t>
            </a:r>
            <a:r>
              <a:rPr lang="en-GB" sz="1800" dirty="0" smtClean="0"/>
              <a:t>) – </a:t>
            </a:r>
            <a:r>
              <a:rPr lang="en-GB" sz="1800" dirty="0" err="1" smtClean="0"/>
              <a:t>Schmoll</a:t>
            </a:r>
            <a:r>
              <a:rPr lang="en-GB" sz="1800" dirty="0" smtClean="0"/>
              <a:t> et al</a:t>
            </a:r>
            <a:endParaRPr lang="en-GB" sz="1800" dirty="0"/>
          </a:p>
        </p:txBody>
      </p:sp>
      <p:sp>
        <p:nvSpPr>
          <p:cNvPr id="5123" name="Rectangle 3"/>
          <p:cNvSpPr>
            <a:spLocks noGrp="1" noChangeArrowheads="1"/>
          </p:cNvSpPr>
          <p:nvPr>
            <p:ph type="body" idx="1"/>
          </p:nvPr>
        </p:nvSpPr>
        <p:spPr>
          <a:xfrm>
            <a:off x="365124" y="1254035"/>
            <a:ext cx="8479199" cy="4746172"/>
          </a:xfrm>
        </p:spPr>
        <p:txBody>
          <a:bodyPr/>
          <a:lstStyle/>
          <a:p>
            <a:pPr marL="0" indent="0">
              <a:buNone/>
            </a:pPr>
            <a:r>
              <a:rPr lang="en-GB" b="1" dirty="0" smtClean="0"/>
              <a:t>Conclusions</a:t>
            </a:r>
          </a:p>
          <a:p>
            <a:r>
              <a:rPr lang="en-GB" b="1" dirty="0" smtClean="0"/>
              <a:t>The study met its primary endpoint, with significant improvements in PFS noted with FOLFOXIRI </a:t>
            </a:r>
            <a:r>
              <a:rPr lang="en-GB" b="1" dirty="0"/>
              <a:t>+ </a:t>
            </a:r>
            <a:r>
              <a:rPr lang="en-GB" b="1" dirty="0" smtClean="0"/>
              <a:t>bevacizumab</a:t>
            </a:r>
            <a:r>
              <a:rPr lang="en-GB" b="1" dirty="0"/>
              <a:t> </a:t>
            </a:r>
            <a:r>
              <a:rPr lang="en-GB" b="1" dirty="0" smtClean="0"/>
              <a:t>vs. </a:t>
            </a:r>
            <a:r>
              <a:rPr lang="en-GB" b="1" dirty="0"/>
              <a:t>FOLFOX + </a:t>
            </a:r>
            <a:r>
              <a:rPr lang="en-GB" b="1" dirty="0" smtClean="0"/>
              <a:t>bevacizumab</a:t>
            </a:r>
            <a:r>
              <a:rPr lang="en-GB" b="1" dirty="0"/>
              <a:t> (statistical consideration </a:t>
            </a:r>
            <a:r>
              <a:rPr lang="en-GB" b="1" dirty="0" smtClean="0"/>
              <a:t>alpha </a:t>
            </a:r>
            <a:r>
              <a:rPr lang="en-GB" b="1" dirty="0"/>
              <a:t>0.1, beta of 0.2</a:t>
            </a:r>
            <a:r>
              <a:rPr lang="en-GB" b="1" dirty="0" smtClean="0"/>
              <a:t>) at 9 months</a:t>
            </a:r>
          </a:p>
          <a:p>
            <a:pPr lvl="1"/>
            <a:r>
              <a:rPr lang="en-GB" b="1" dirty="0" smtClean="0"/>
              <a:t>Improvements, although statistically non-significant, in response </a:t>
            </a:r>
            <a:r>
              <a:rPr lang="en-GB" b="1" dirty="0"/>
              <a:t>rate and PFS with the 4 </a:t>
            </a:r>
            <a:r>
              <a:rPr lang="en-GB" b="1" dirty="0" smtClean="0"/>
              <a:t>drug-combination are </a:t>
            </a:r>
            <a:r>
              <a:rPr lang="en-GB" b="1" dirty="0"/>
              <a:t>quite similar to </a:t>
            </a:r>
            <a:r>
              <a:rPr lang="en-GB" b="1" dirty="0" smtClean="0"/>
              <a:t>TRIBE/STEAM6</a:t>
            </a:r>
            <a:endParaRPr lang="en-GB" b="1" dirty="0"/>
          </a:p>
          <a:p>
            <a:r>
              <a:rPr lang="en-GB" b="1" dirty="0" smtClean="0"/>
              <a:t>Improvement </a:t>
            </a:r>
            <a:r>
              <a:rPr lang="en-GB" b="1" dirty="0"/>
              <a:t>in RR/PFS is comparable in all clinical </a:t>
            </a:r>
            <a:r>
              <a:rPr lang="en-GB" b="1" dirty="0" smtClean="0"/>
              <a:t>and </a:t>
            </a:r>
            <a:r>
              <a:rPr lang="en-GB" b="1" dirty="0"/>
              <a:t>molecular </a:t>
            </a:r>
            <a:r>
              <a:rPr lang="en-GB" b="1" dirty="0" smtClean="0"/>
              <a:t>subgroups</a:t>
            </a:r>
          </a:p>
          <a:p>
            <a:r>
              <a:rPr lang="en-GB" b="1" dirty="0" smtClean="0"/>
              <a:t>The combination </a:t>
            </a:r>
            <a:r>
              <a:rPr lang="en-GB" b="1" dirty="0"/>
              <a:t>is well-tolerated, </a:t>
            </a:r>
            <a:r>
              <a:rPr lang="en-GB" b="1" dirty="0" smtClean="0"/>
              <a:t>even </a:t>
            </a:r>
            <a:r>
              <a:rPr lang="en-GB" b="1" dirty="0"/>
              <a:t>in frail and elderly </a:t>
            </a:r>
            <a:r>
              <a:rPr lang="en-GB" b="1" dirty="0" smtClean="0"/>
              <a:t>patients</a:t>
            </a:r>
          </a:p>
          <a:p>
            <a:r>
              <a:rPr lang="en-GB" b="1" dirty="0" smtClean="0"/>
              <a:t>Such findings </a:t>
            </a:r>
            <a:r>
              <a:rPr lang="en-GB" b="1" dirty="0"/>
              <a:t>support the value of 4-drug-regimen </a:t>
            </a:r>
            <a:r>
              <a:rPr lang="en-GB" b="1" dirty="0" smtClean="0"/>
              <a:t>for 1L </a:t>
            </a:r>
            <a:r>
              <a:rPr lang="en-GB" b="1" dirty="0"/>
              <a:t>treatment for almost all </a:t>
            </a:r>
            <a:r>
              <a:rPr lang="en-GB" b="1" dirty="0" smtClean="0"/>
              <a:t>patients</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spTree>
    <p:custDataLst>
      <p:tags r:id="rId1"/>
    </p:custDataLst>
    <p:extLst>
      <p:ext uri="{BB962C8B-B14F-4D97-AF65-F5344CB8AC3E}">
        <p14:creationId xmlns:p14="http://schemas.microsoft.com/office/powerpoint/2010/main" val="190891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Second-line therapy</a:t>
            </a:r>
            <a:endParaRPr lang="en-GB" dirty="0"/>
          </a:p>
        </p:txBody>
      </p:sp>
      <p:sp>
        <p:nvSpPr>
          <p:cNvPr id="4" name="Text Placeholder 3"/>
          <p:cNvSpPr>
            <a:spLocks noGrp="1"/>
          </p:cNvSpPr>
          <p:nvPr>
            <p:ph type="body" idx="1"/>
          </p:nvPr>
        </p:nvSpPr>
        <p:spPr/>
        <p:txBody>
          <a:bodyPr/>
          <a:lstStyle/>
          <a:p>
            <a:r>
              <a:rPr lang="en-GB" dirty="0" smtClean="0"/>
              <a:t>Metastatic Colorectal </a:t>
            </a:r>
            <a:r>
              <a:rPr lang="en-GB" dirty="0"/>
              <a:t>Cancer</a:t>
            </a:r>
          </a:p>
        </p:txBody>
      </p:sp>
    </p:spTree>
    <p:extLst>
      <p:ext uri="{BB962C8B-B14F-4D97-AF65-F5344CB8AC3E}">
        <p14:creationId xmlns:p14="http://schemas.microsoft.com/office/powerpoint/2010/main" val="365655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464PD: A </a:t>
            </a:r>
            <a:r>
              <a:rPr lang="en-GB" sz="1800" dirty="0"/>
              <a:t>multi-</a:t>
            </a:r>
            <a:r>
              <a:rPr lang="en-GB" sz="1800" dirty="0" err="1"/>
              <a:t>center</a:t>
            </a:r>
            <a:r>
              <a:rPr lang="en-GB" sz="1800" dirty="0"/>
              <a:t>, randomized, double-blind phase II trial of FOLFIRI + regorafenib or placebo for patients with metastatic colorectal cancer who failed one prior line of oxaliplatin-containing </a:t>
            </a:r>
            <a:r>
              <a:rPr lang="en-GB" sz="1800" dirty="0" smtClean="0"/>
              <a:t>therapy – O’Neil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O'Neil B et al. Ann </a:t>
            </a:r>
            <a:r>
              <a:rPr lang="en-GB" dirty="0" err="1"/>
              <a:t>Oncol</a:t>
            </a:r>
            <a:r>
              <a:rPr lang="en-GB" dirty="0"/>
              <a:t> 2016; 27 (</a:t>
            </a:r>
            <a:r>
              <a:rPr lang="en-GB" dirty="0" err="1"/>
              <a:t>suppl</a:t>
            </a:r>
            <a:r>
              <a:rPr lang="en-GB" dirty="0"/>
              <a:t> 6): </a:t>
            </a:r>
            <a:r>
              <a:rPr lang="en-GB" dirty="0" err="1"/>
              <a:t>abstr</a:t>
            </a:r>
            <a:r>
              <a:rPr lang="en-GB" dirty="0"/>
              <a:t> 464PD</a:t>
            </a:r>
          </a:p>
        </p:txBody>
      </p:sp>
      <p:sp>
        <p:nvSpPr>
          <p:cNvPr id="7" name="Oval 14"/>
          <p:cNvSpPr>
            <a:spLocks noChangeArrowheads="1"/>
          </p:cNvSpPr>
          <p:nvPr/>
        </p:nvSpPr>
        <p:spPr bwMode="auto">
          <a:xfrm>
            <a:off x="3941537" y="34810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2" idx="1"/>
          </p:cNvCxnSpPr>
          <p:nvPr/>
        </p:nvCxnSpPr>
        <p:spPr bwMode="auto">
          <a:xfrm rot="5400000" flipH="1" flipV="1">
            <a:off x="4157807" y="2773565"/>
            <a:ext cx="78303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228815"/>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400" kern="0" dirty="0" smtClean="0">
                <a:solidFill>
                  <a:srgbClr val="FFFFFF"/>
                </a:solidFill>
                <a:latin typeface="Arial" panose="020B0604020202020204" pitchFamily="34" charset="0"/>
                <a:cs typeface="Arial" panose="020B0604020202020204" pitchFamily="34" charset="0"/>
              </a:rPr>
              <a:t>PD</a:t>
            </a:r>
            <a:r>
              <a:rPr lang="en-US" altLang="zh-CN" sz="1400" kern="0" dirty="0">
                <a:solidFill>
                  <a:srgbClr val="FFFFFF"/>
                </a:solidFill>
                <a:latin typeface="Arial" panose="020B0604020202020204" pitchFamily="34" charset="0"/>
                <a:cs typeface="Arial" panose="020B0604020202020204" pitchFamily="34" charset="0"/>
              </a:rPr>
              <a:t>/</a:t>
            </a:r>
            <a:br>
              <a:rPr lang="en-US" altLang="zh-CN" sz="1400" kern="0" dirty="0">
                <a:solidFill>
                  <a:srgbClr val="FFFFFF"/>
                </a:solidFill>
                <a:latin typeface="Arial" panose="020B0604020202020204" pitchFamily="34" charset="0"/>
                <a:cs typeface="Arial" panose="020B0604020202020204" pitchFamily="34" charset="0"/>
              </a:rPr>
            </a:br>
            <a:r>
              <a:rPr lang="en-US" altLang="zh-CN" sz="1400" kern="0" dirty="0">
                <a:solidFill>
                  <a:srgbClr val="FFFFFF"/>
                </a:solidFill>
                <a:latin typeface="Arial" panose="020B0604020202020204" pitchFamily="34" charset="0"/>
                <a:cs typeface="Arial" panose="020B0604020202020204" pitchFamily="34" charset="0"/>
              </a:rPr>
              <a:t>toxicity</a:t>
            </a:r>
            <a:r>
              <a:rPr lang="en-US" altLang="zh-CN" sz="1400" kern="0" dirty="0" smtClean="0">
                <a:solidFill>
                  <a:srgbClr val="FFFFFF"/>
                </a:solidFill>
                <a:latin typeface="Arial" panose="020B0604020202020204" pitchFamily="34" charset="0"/>
                <a:cs typeface="Arial" panose="020B0604020202020204" pitchFamily="34" charset="0"/>
              </a:rPr>
              <a:t>/</a:t>
            </a:r>
          </a:p>
          <a:p>
            <a:pPr algn="ctr" defTabSz="892175" eaLnBrk="0" hangingPunct="0">
              <a:defRPr/>
            </a:pPr>
            <a:r>
              <a:rPr lang="en-US" altLang="zh-CN" sz="1400" kern="0" dirty="0" smtClean="0">
                <a:solidFill>
                  <a:srgbClr val="FFFFFF"/>
                </a:solidFill>
                <a:latin typeface="Arial" panose="020B0604020202020204" pitchFamily="34" charset="0"/>
                <a:cs typeface="Arial" panose="020B0604020202020204" pitchFamily="34" charset="0"/>
              </a:rPr>
              <a:t>other </a:t>
            </a:r>
            <a:endParaRPr lang="en-US" altLang="zh-CN" sz="1400" kern="0" dirty="0">
              <a:solidFill>
                <a:srgbClr val="FFFFFF"/>
              </a:solidFill>
              <a:latin typeface="Arial" panose="020B0604020202020204" pitchFamily="34" charset="0"/>
              <a:cs typeface="Arial" panose="020B0604020202020204" pitchFamily="34" charset="0"/>
            </a:endParaRPr>
          </a:p>
        </p:txBody>
      </p:sp>
      <p:cxnSp>
        <p:nvCxnSpPr>
          <p:cNvPr id="10" name="AutoShape 19"/>
          <p:cNvCxnSpPr>
            <a:cxnSpLocks noChangeShapeType="1"/>
            <a:stCxn id="13" idx="3"/>
            <a:endCxn id="7" idx="2"/>
          </p:cNvCxnSpPr>
          <p:nvPr/>
        </p:nvCxnSpPr>
        <p:spPr bwMode="auto">
          <a:xfrm>
            <a:off x="3684814" y="377316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a:off x="7543800" y="2698037"/>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50581"/>
            <a:ext cx="26784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panose="020B0604020202020204" pitchFamily="34" charset="0"/>
                <a:cs typeface="Arial" panose="020B0604020202020204" pitchFamily="34" charset="0"/>
              </a:rPr>
              <a:t>Arm A </a:t>
            </a:r>
          </a:p>
          <a:p>
            <a:pPr algn="ctr" defTabSz="892175" eaLnBrk="0" hangingPunct="0"/>
            <a:r>
              <a:rPr lang="en-GB" altLang="zh-CN" dirty="0">
                <a:solidFill>
                  <a:srgbClr val="FFFFFF"/>
                </a:solidFill>
                <a:latin typeface="Arial" panose="020B0604020202020204" pitchFamily="34" charset="0"/>
                <a:cs typeface="Arial" panose="020B0604020202020204" pitchFamily="34" charset="0"/>
              </a:rPr>
              <a:t>Regorafenib 160 </a:t>
            </a:r>
            <a:r>
              <a:rPr lang="en-GB" altLang="zh-CN" dirty="0" smtClean="0">
                <a:solidFill>
                  <a:srgbClr val="FFFFFF"/>
                </a:solidFill>
                <a:latin typeface="Arial" panose="020B0604020202020204" pitchFamily="34" charset="0"/>
                <a:cs typeface="Arial" panose="020B0604020202020204" pitchFamily="34" charset="0"/>
              </a:rPr>
              <a:t>mg </a:t>
            </a:r>
            <a:r>
              <a:rPr lang="en-GB" altLang="zh-CN" dirty="0">
                <a:solidFill>
                  <a:srgbClr val="FFFFFF"/>
                </a:solidFill>
                <a:latin typeface="Arial" panose="020B0604020202020204" pitchFamily="34" charset="0"/>
                <a:cs typeface="Arial" panose="020B0604020202020204" pitchFamily="34" charset="0"/>
              </a:rPr>
              <a:t>+ </a:t>
            </a:r>
            <a:r>
              <a:rPr lang="en-GB" altLang="zh-CN" dirty="0" smtClean="0">
                <a:solidFill>
                  <a:srgbClr val="FFFFFF"/>
                </a:solidFill>
                <a:latin typeface="Arial" panose="020B0604020202020204" pitchFamily="34" charset="0"/>
                <a:cs typeface="Arial" panose="020B0604020202020204" pitchFamily="34" charset="0"/>
              </a:rPr>
              <a:t>FOLFIRI</a:t>
            </a:r>
            <a:endParaRPr lang="en-GB" altLang="zh-CN" dirty="0">
              <a:solidFill>
                <a:srgbClr val="FFFFFF"/>
              </a:solidFill>
              <a:latin typeface="Arial" panose="020B0604020202020204" pitchFamily="34" charset="0"/>
              <a:cs typeface="Arial" panose="020B0604020202020204" pitchFamily="34" charset="0"/>
            </a:endParaRPr>
          </a:p>
          <a:p>
            <a:pPr algn="ctr" defTabSz="892175" eaLnBrk="0" hangingPunct="0"/>
            <a:r>
              <a:rPr lang="en-US" altLang="zh-CN" dirty="0">
                <a:solidFill>
                  <a:srgbClr val="FFFFFF"/>
                </a:solidFill>
                <a:latin typeface="Arial" panose="020B0604020202020204" pitchFamily="34" charset="0"/>
                <a:cs typeface="Arial" panose="020B0604020202020204" pitchFamily="34" charset="0"/>
              </a:rPr>
              <a:t>(n=120)</a:t>
            </a:r>
          </a:p>
        </p:txBody>
      </p:sp>
      <p:sp>
        <p:nvSpPr>
          <p:cNvPr id="13" name="AutoShape 9"/>
          <p:cNvSpPr>
            <a:spLocks noChangeArrowheads="1"/>
          </p:cNvSpPr>
          <p:nvPr/>
        </p:nvSpPr>
        <p:spPr bwMode="auto">
          <a:xfrm>
            <a:off x="365124" y="2412538"/>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err="1">
                <a:solidFill>
                  <a:srgbClr val="FFFFFF"/>
                </a:solidFill>
                <a:latin typeface="Arial" panose="020B0604020202020204" pitchFamily="34" charset="0"/>
                <a:cs typeface="Arial" panose="020B0604020202020204" pitchFamily="34" charset="0"/>
              </a:rPr>
              <a:t>mCRC</a:t>
            </a:r>
            <a:endParaRPr lang="en-GB" altLang="zh-CN" dirty="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Progression on </a:t>
            </a:r>
            <a:r>
              <a:rPr lang="en-GB" altLang="zh-CN" dirty="0" smtClean="0">
                <a:solidFill>
                  <a:srgbClr val="FFFFFF"/>
                </a:solidFill>
                <a:latin typeface="Arial" panose="020B0604020202020204" pitchFamily="34" charset="0"/>
                <a:cs typeface="Arial" panose="020B0604020202020204" pitchFamily="34" charset="0"/>
              </a:rPr>
              <a:t>1L </a:t>
            </a:r>
            <a:r>
              <a:rPr lang="en-GB" altLang="zh-CN" dirty="0">
                <a:solidFill>
                  <a:srgbClr val="FFFFFF"/>
                </a:solidFill>
                <a:latin typeface="Arial" panose="020B0604020202020204" pitchFamily="34" charset="0"/>
                <a:cs typeface="Arial" panose="020B0604020202020204" pitchFamily="34" charset="0"/>
              </a:rPr>
              <a:t>oxaliplatin and fluoropyrimidine</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Measurable disease</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ECOG PS ≤1</a:t>
            </a:r>
          </a:p>
          <a:p>
            <a:pPr defTabSz="892175" eaLnBrk="0" hangingPunct="0">
              <a:spcAft>
                <a:spcPct val="30000"/>
              </a:spcAft>
            </a:pPr>
            <a:r>
              <a:rPr lang="en-GB" altLang="zh-CN" dirty="0">
                <a:solidFill>
                  <a:srgbClr val="FFFFFF"/>
                </a:solidFill>
                <a:latin typeface="Arial" panose="020B0604020202020204" pitchFamily="34" charset="0"/>
                <a:cs typeface="Arial" panose="020B0604020202020204" pitchFamily="34" charset="0"/>
              </a:rPr>
              <a:t>(n=181)</a:t>
            </a:r>
            <a:endParaRPr lang="en-US" altLang="zh-CN" dirty="0">
              <a:solidFill>
                <a:srgbClr val="FFFFFF"/>
              </a:solidFill>
              <a:latin typeface="Arial" panose="020B0604020202020204" pitchFamily="34" charset="0"/>
              <a:cs typeface="Arial" panose="020B0604020202020204" pitchFamily="34" charset="0"/>
            </a:endParaRPr>
          </a:p>
        </p:txBody>
      </p:sp>
      <p:sp>
        <p:nvSpPr>
          <p:cNvPr id="16" name="Rectangle 9"/>
          <p:cNvSpPr>
            <a:spLocks noGrp="1" noChangeArrowheads="1"/>
          </p:cNvSpPr>
          <p:nvPr>
            <p:ph sz="half" idx="1"/>
          </p:nvPr>
        </p:nvSpPr>
        <p:spPr>
          <a:xfrm>
            <a:off x="365124" y="5410199"/>
            <a:ext cx="4130676" cy="1412187"/>
          </a:xfrm>
        </p:spPr>
        <p:txBody>
          <a:bodyPr/>
          <a:lstStyle/>
          <a:p>
            <a:pPr marL="0" indent="0">
              <a:buNone/>
            </a:pPr>
            <a:r>
              <a:rPr lang="en-GB" b="1" dirty="0">
                <a:solidFill>
                  <a:schemeClr val="bg2"/>
                </a:solidFill>
              </a:rPr>
              <a:t>PRIMARY ENDPOINT(S)</a:t>
            </a:r>
          </a:p>
          <a:p>
            <a:r>
              <a:rPr lang="en-GB" dirty="0"/>
              <a:t>PFS</a:t>
            </a:r>
          </a:p>
          <a:p>
            <a:pPr marL="0" indent="0">
              <a:buNone/>
            </a:pPr>
            <a:endParaRPr lang="en-GB" dirty="0"/>
          </a:p>
        </p:txBody>
      </p:sp>
      <p:sp>
        <p:nvSpPr>
          <p:cNvPr id="17" name="Content Placeholder 26"/>
          <p:cNvSpPr txBox="1">
            <a:spLocks/>
          </p:cNvSpPr>
          <p:nvPr/>
        </p:nvSpPr>
        <p:spPr>
          <a:xfrm>
            <a:off x="4648200" y="5410199"/>
            <a:ext cx="4130675" cy="14121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RR (CR + PR), OS</a:t>
            </a:r>
          </a:p>
        </p:txBody>
      </p:sp>
      <p:cxnSp>
        <p:nvCxnSpPr>
          <p:cNvPr id="18" name="AutoShape 16"/>
          <p:cNvCxnSpPr>
            <a:cxnSpLocks noChangeShapeType="1"/>
            <a:stCxn id="7" idx="4"/>
            <a:endCxn id="20" idx="1"/>
          </p:cNvCxnSpPr>
          <p:nvPr/>
        </p:nvCxnSpPr>
        <p:spPr bwMode="auto">
          <a:xfrm rot="16200000" flipH="1">
            <a:off x="4206338" y="4092263"/>
            <a:ext cx="685968"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34086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b="1" dirty="0">
                <a:solidFill>
                  <a:srgbClr val="4D4D4D"/>
                </a:solidFill>
                <a:latin typeface="Arial" panose="020B0604020202020204" pitchFamily="34" charset="0"/>
                <a:cs typeface="Arial" panose="020B0604020202020204" pitchFamily="34" charset="0"/>
              </a:rPr>
              <a:t>Arm B</a:t>
            </a:r>
          </a:p>
          <a:p>
            <a:pPr algn="ctr" defTabSz="892175" eaLnBrk="0" hangingPunct="0"/>
            <a:r>
              <a:rPr lang="en-US" altLang="zh-CN" dirty="0">
                <a:solidFill>
                  <a:srgbClr val="4D4D4D"/>
                </a:solidFill>
                <a:latin typeface="Arial" panose="020B0604020202020204" pitchFamily="34" charset="0"/>
                <a:cs typeface="Arial" panose="020B0604020202020204" pitchFamily="34" charset="0"/>
              </a:rPr>
              <a:t>Placebo </a:t>
            </a:r>
            <a:r>
              <a:rPr lang="en-GB" altLang="zh-CN" dirty="0">
                <a:solidFill>
                  <a:srgbClr val="4D4D4D"/>
                </a:solidFill>
                <a:latin typeface="Arial" panose="020B0604020202020204" pitchFamily="34" charset="0"/>
                <a:cs typeface="Arial" panose="020B0604020202020204" pitchFamily="34" charset="0"/>
              </a:rPr>
              <a:t>+ </a:t>
            </a:r>
            <a:r>
              <a:rPr lang="en-GB" altLang="zh-CN" dirty="0" smtClean="0">
                <a:solidFill>
                  <a:srgbClr val="4D4D4D"/>
                </a:solidFill>
                <a:latin typeface="Arial" panose="020B0604020202020204" pitchFamily="34" charset="0"/>
                <a:cs typeface="Arial" panose="020B0604020202020204" pitchFamily="34" charset="0"/>
              </a:rPr>
              <a:t>FOLFIRI</a:t>
            </a:r>
            <a:r>
              <a:rPr lang="en-US" altLang="zh-CN" dirty="0" smtClean="0">
                <a:solidFill>
                  <a:srgbClr val="4D4D4D"/>
                </a:solidFill>
                <a:latin typeface="Arial" panose="020B0604020202020204" pitchFamily="34" charset="0"/>
                <a:cs typeface="Arial" panose="020B0604020202020204" pitchFamily="34" charset="0"/>
              </a:rPr>
              <a:t> </a:t>
            </a:r>
            <a:endParaRPr lang="en-US" altLang="zh-CN" dirty="0">
              <a:solidFill>
                <a:srgbClr val="4D4D4D"/>
              </a:solidFill>
              <a:latin typeface="Arial" panose="020B0604020202020204" pitchFamily="34" charset="0"/>
              <a:cs typeface="Arial" panose="020B0604020202020204" pitchFamily="34" charset="0"/>
            </a:endParaRPr>
          </a:p>
          <a:p>
            <a:pPr algn="ctr" defTabSz="892175" eaLnBrk="0" hangingPunct="0"/>
            <a:r>
              <a:rPr lang="en-US" altLang="zh-CN" dirty="0">
                <a:solidFill>
                  <a:srgbClr val="4D4D4D"/>
                </a:solidFill>
                <a:latin typeface="Arial" panose="020B0604020202020204" pitchFamily="34" charset="0"/>
                <a:cs typeface="Arial" panose="020B0604020202020204" pitchFamily="34" charset="0"/>
              </a:rPr>
              <a:t>(n=61)</a:t>
            </a: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a:t>To assess the efficacy of </a:t>
            </a:r>
            <a:r>
              <a:rPr lang="en-GB" dirty="0" smtClean="0"/>
              <a:t>2L </a:t>
            </a:r>
            <a:r>
              <a:rPr lang="en-GB" dirty="0"/>
              <a:t>FOLFIRI ± regorafenib administered on an intermittent dosing strategy (week on, week off) in patients with </a:t>
            </a:r>
            <a:r>
              <a:rPr lang="en-GB" dirty="0" err="1"/>
              <a:t>mCRC</a:t>
            </a:r>
            <a:endParaRPr lang="en-US" sz="1800" b="1" dirty="0"/>
          </a:p>
        </p:txBody>
      </p:sp>
      <p:sp>
        <p:nvSpPr>
          <p:cNvPr id="22" name="AutoShape 12"/>
          <p:cNvSpPr>
            <a:spLocks noChangeArrowheads="1"/>
          </p:cNvSpPr>
          <p:nvPr/>
        </p:nvSpPr>
        <p:spPr bwMode="auto">
          <a:xfrm>
            <a:off x="8116435" y="4282013"/>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400" kern="0" dirty="0">
                <a:solidFill>
                  <a:srgbClr val="FFFFFF"/>
                </a:solidFill>
                <a:latin typeface="Arial" panose="020B0604020202020204" pitchFamily="34" charset="0"/>
                <a:cs typeface="Arial" panose="020B0604020202020204" pitchFamily="34" charset="0"/>
              </a:rPr>
              <a:t>PD/</a:t>
            </a:r>
            <a:br>
              <a:rPr lang="en-US" altLang="zh-CN" sz="1400" kern="0" dirty="0">
                <a:solidFill>
                  <a:srgbClr val="FFFFFF"/>
                </a:solidFill>
                <a:latin typeface="Arial" panose="020B0604020202020204" pitchFamily="34" charset="0"/>
                <a:cs typeface="Arial" panose="020B0604020202020204" pitchFamily="34" charset="0"/>
              </a:rPr>
            </a:br>
            <a:r>
              <a:rPr lang="en-US" altLang="zh-CN" sz="1400" kern="0" dirty="0">
                <a:solidFill>
                  <a:srgbClr val="FFFFFF"/>
                </a:solidFill>
                <a:latin typeface="Arial" panose="020B0604020202020204" pitchFamily="34" charset="0"/>
                <a:cs typeface="Arial" panose="020B0604020202020204" pitchFamily="34" charset="0"/>
              </a:rPr>
              <a:t>toxicity/</a:t>
            </a:r>
          </a:p>
          <a:p>
            <a:pPr algn="ctr" defTabSz="892175" eaLnBrk="0" hangingPunct="0">
              <a:defRPr/>
            </a:pPr>
            <a:r>
              <a:rPr lang="en-US" altLang="zh-CN" sz="1400" kern="0" dirty="0">
                <a:solidFill>
                  <a:srgbClr val="FFFFFF"/>
                </a:solidFill>
                <a:latin typeface="Arial" panose="020B0604020202020204" pitchFamily="34" charset="0"/>
                <a:cs typeface="Arial" panose="020B0604020202020204" pitchFamily="34" charset="0"/>
              </a:rPr>
              <a:t>other </a:t>
            </a:r>
          </a:p>
        </p:txBody>
      </p:sp>
      <p:cxnSp>
        <p:nvCxnSpPr>
          <p:cNvPr id="23" name="AutoShape 21"/>
          <p:cNvCxnSpPr>
            <a:cxnSpLocks noChangeShapeType="1"/>
            <a:stCxn id="20" idx="3"/>
            <a:endCxn id="22" idx="1"/>
          </p:cNvCxnSpPr>
          <p:nvPr/>
        </p:nvCxnSpPr>
        <p:spPr bwMode="auto">
          <a:xfrm>
            <a:off x="7542220" y="4751235"/>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76031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Freeform 12"/>
          <p:cNvSpPr>
            <a:spLocks/>
          </p:cNvSpPr>
          <p:nvPr/>
        </p:nvSpPr>
        <p:spPr bwMode="auto">
          <a:xfrm>
            <a:off x="5355312"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122" name="Rectangle 2"/>
          <p:cNvSpPr>
            <a:spLocks noGrp="1" noChangeArrowheads="1"/>
          </p:cNvSpPr>
          <p:nvPr>
            <p:ph type="title"/>
          </p:nvPr>
        </p:nvSpPr>
        <p:spPr/>
        <p:txBody>
          <a:bodyPr/>
          <a:lstStyle/>
          <a:p>
            <a:r>
              <a:rPr lang="en-GB" sz="1800" dirty="0"/>
              <a:t>464PD: A multi-</a:t>
            </a:r>
            <a:r>
              <a:rPr lang="en-GB" sz="1800" dirty="0" err="1"/>
              <a:t>center</a:t>
            </a:r>
            <a:r>
              <a:rPr lang="en-GB" sz="1800" dirty="0"/>
              <a:t>, randomized, double-blind phase II trial of FOLFIRI + regorafenib or placebo for patients with metastatic colorectal cancer who failed one prior line of oxaliplatin-containing therapy – O’Neil et al</a:t>
            </a:r>
          </a:p>
        </p:txBody>
      </p:sp>
      <p:sp>
        <p:nvSpPr>
          <p:cNvPr id="2" name="Content Placeholder 1"/>
          <p:cNvSpPr>
            <a:spLocks noGrp="1"/>
          </p:cNvSpPr>
          <p:nvPr>
            <p:ph idx="1"/>
          </p:nvPr>
        </p:nvSpPr>
        <p:spPr>
          <a:xfrm>
            <a:off x="365124" y="1254035"/>
            <a:ext cx="8413751" cy="346165"/>
          </a:xfrm>
        </p:spPr>
        <p:txBody>
          <a:bodyPr/>
          <a:lstStyle/>
          <a:p>
            <a:pPr marL="0" indent="0">
              <a:buNone/>
            </a:pPr>
            <a:r>
              <a:rPr lang="en-GB" b="1" dirty="0"/>
              <a:t>Key results</a:t>
            </a:r>
            <a:r>
              <a:rPr lang="en-GB" dirty="0"/>
              <a:t> </a:t>
            </a:r>
          </a:p>
        </p:txBody>
      </p:sp>
      <p:sp>
        <p:nvSpPr>
          <p:cNvPr id="9" name="Content Placeholder 6"/>
          <p:cNvSpPr txBox="1">
            <a:spLocks/>
          </p:cNvSpPr>
          <p:nvPr/>
        </p:nvSpPr>
        <p:spPr bwMode="auto">
          <a:xfrm>
            <a:off x="457200" y="5390984"/>
            <a:ext cx="8229600" cy="73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fontScale="25000" lnSpcReduction="20000"/>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US" altLang="en-US" sz="6400" dirty="0" err="1"/>
              <a:t>mPFS</a:t>
            </a:r>
            <a:r>
              <a:rPr lang="en-US" altLang="en-US" sz="6400" dirty="0"/>
              <a:t> was 6.5 and 5.3 months for regorafenib + FOLFIRI and placebo + FOLFIRI, respectively</a:t>
            </a:r>
          </a:p>
          <a:p>
            <a:pPr>
              <a:buClr>
                <a:srgbClr val="043882"/>
              </a:buClr>
            </a:pPr>
            <a:r>
              <a:rPr lang="en-US" altLang="en-US" sz="6400" dirty="0" err="1"/>
              <a:t>mOS</a:t>
            </a:r>
            <a:r>
              <a:rPr lang="en-US" altLang="en-US" sz="6400" dirty="0"/>
              <a:t> was 13.8 vs. 11.7 months, respectively (p=NS)</a:t>
            </a:r>
          </a:p>
          <a:p>
            <a:pPr>
              <a:buClr>
                <a:srgbClr val="043882"/>
              </a:buClr>
            </a:pPr>
            <a:endParaRPr lang="en-US" dirty="0"/>
          </a:p>
        </p:txBody>
      </p:sp>
      <p:sp>
        <p:nvSpPr>
          <p:cNvPr id="10" name="TextBox 5"/>
          <p:cNvSpPr txBox="1">
            <a:spLocks noChangeArrowheads="1"/>
          </p:cNvSpPr>
          <p:nvPr/>
        </p:nvSpPr>
        <p:spPr bwMode="auto">
          <a:xfrm>
            <a:off x="2995139" y="2667000"/>
            <a:ext cx="147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en-US" altLang="en-US" sz="1200" dirty="0">
                <a:solidFill>
                  <a:srgbClr val="4D4D4D"/>
                </a:solidFill>
              </a:rPr>
              <a:t>HR 0.72, p=0.0473</a:t>
            </a:r>
          </a:p>
        </p:txBody>
      </p:sp>
      <p:sp>
        <p:nvSpPr>
          <p:cNvPr id="11" name="TextBox 6"/>
          <p:cNvSpPr txBox="1">
            <a:spLocks noChangeArrowheads="1"/>
          </p:cNvSpPr>
          <p:nvPr/>
        </p:nvSpPr>
        <p:spPr bwMode="auto">
          <a:xfrm>
            <a:off x="1175694" y="1540008"/>
            <a:ext cx="23439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en-US" altLang="en-US" sz="1400" b="1" dirty="0">
                <a:solidFill>
                  <a:srgbClr val="4D4D4D"/>
                </a:solidFill>
              </a:rPr>
              <a:t>Progression-free survival</a:t>
            </a:r>
          </a:p>
        </p:txBody>
      </p:sp>
      <p:sp>
        <p:nvSpPr>
          <p:cNvPr id="12" name="TextBox 7"/>
          <p:cNvSpPr txBox="1">
            <a:spLocks noChangeArrowheads="1"/>
          </p:cNvSpPr>
          <p:nvPr/>
        </p:nvSpPr>
        <p:spPr bwMode="auto">
          <a:xfrm>
            <a:off x="6164835" y="1524000"/>
            <a:ext cx="1518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en-US" altLang="en-US" sz="1400" b="1" dirty="0">
                <a:solidFill>
                  <a:srgbClr val="4D4D4D"/>
                </a:solidFill>
              </a:rPr>
              <a:t>Overall survival</a:t>
            </a:r>
          </a:p>
        </p:txBody>
      </p:sp>
      <p:sp>
        <p:nvSpPr>
          <p:cNvPr id="204" name="Freeform 12"/>
          <p:cNvSpPr>
            <a:spLocks/>
          </p:cNvSpPr>
          <p:nvPr/>
        </p:nvSpPr>
        <p:spPr bwMode="auto">
          <a:xfrm>
            <a:off x="1123037"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5" name="Line 6"/>
          <p:cNvSpPr>
            <a:spLocks noChangeShapeType="1"/>
          </p:cNvSpPr>
          <p:nvPr/>
        </p:nvSpPr>
        <p:spPr bwMode="auto">
          <a:xfrm>
            <a:off x="1042519"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6" name="Line 7"/>
          <p:cNvSpPr>
            <a:spLocks noChangeShapeType="1"/>
          </p:cNvSpPr>
          <p:nvPr/>
        </p:nvSpPr>
        <p:spPr bwMode="auto">
          <a:xfrm>
            <a:off x="1042519"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7" name="Line 8"/>
          <p:cNvSpPr>
            <a:spLocks noChangeShapeType="1"/>
          </p:cNvSpPr>
          <p:nvPr/>
        </p:nvSpPr>
        <p:spPr bwMode="auto">
          <a:xfrm>
            <a:off x="1042519"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8" name="Line 9"/>
          <p:cNvSpPr>
            <a:spLocks noChangeShapeType="1"/>
          </p:cNvSpPr>
          <p:nvPr/>
        </p:nvSpPr>
        <p:spPr bwMode="auto">
          <a:xfrm>
            <a:off x="1042519"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09" name="Line 10"/>
          <p:cNvSpPr>
            <a:spLocks noChangeShapeType="1"/>
          </p:cNvSpPr>
          <p:nvPr/>
        </p:nvSpPr>
        <p:spPr bwMode="auto">
          <a:xfrm>
            <a:off x="1042519"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0" name="Line 11"/>
          <p:cNvSpPr>
            <a:spLocks noChangeShapeType="1"/>
          </p:cNvSpPr>
          <p:nvPr/>
        </p:nvSpPr>
        <p:spPr bwMode="auto">
          <a:xfrm>
            <a:off x="1042519"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1" name="Line 19"/>
          <p:cNvSpPr>
            <a:spLocks noChangeShapeType="1"/>
          </p:cNvSpPr>
          <p:nvPr/>
        </p:nvSpPr>
        <p:spPr bwMode="auto">
          <a:xfrm>
            <a:off x="29988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2" name="Line 20"/>
          <p:cNvSpPr>
            <a:spLocks noChangeShapeType="1"/>
          </p:cNvSpPr>
          <p:nvPr/>
        </p:nvSpPr>
        <p:spPr bwMode="auto">
          <a:xfrm>
            <a:off x="20609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3" name="Line 21"/>
          <p:cNvSpPr>
            <a:spLocks noChangeShapeType="1"/>
          </p:cNvSpPr>
          <p:nvPr/>
        </p:nvSpPr>
        <p:spPr bwMode="auto">
          <a:xfrm>
            <a:off x="11230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14" name="TextBox 213"/>
          <p:cNvSpPr txBox="1"/>
          <p:nvPr/>
        </p:nvSpPr>
        <p:spPr>
          <a:xfrm rot="16200000">
            <a:off x="-577532" y="3026565"/>
            <a:ext cx="2319866"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Progression-free survival (%)</a:t>
            </a:r>
          </a:p>
        </p:txBody>
      </p:sp>
      <p:sp>
        <p:nvSpPr>
          <p:cNvPr id="215" name="TextBox 214"/>
          <p:cNvSpPr txBox="1"/>
          <p:nvPr/>
        </p:nvSpPr>
        <p:spPr>
          <a:xfrm>
            <a:off x="2219728" y="4450324"/>
            <a:ext cx="1243097"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Time (months)</a:t>
            </a:r>
          </a:p>
        </p:txBody>
      </p:sp>
      <p:sp>
        <p:nvSpPr>
          <p:cNvPr id="216" name="TextBox 215"/>
          <p:cNvSpPr txBox="1"/>
          <p:nvPr/>
        </p:nvSpPr>
        <p:spPr>
          <a:xfrm>
            <a:off x="640252" y="2054807"/>
            <a:ext cx="43954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17" name="TextBox 216"/>
          <p:cNvSpPr txBox="1"/>
          <p:nvPr/>
        </p:nvSpPr>
        <p:spPr>
          <a:xfrm>
            <a:off x="725211" y="2444192"/>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8" name="TextBox 217"/>
          <p:cNvSpPr txBox="1"/>
          <p:nvPr/>
        </p:nvSpPr>
        <p:spPr>
          <a:xfrm>
            <a:off x="725211" y="283195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19" name="TextBox 218"/>
          <p:cNvSpPr txBox="1"/>
          <p:nvPr/>
        </p:nvSpPr>
        <p:spPr>
          <a:xfrm>
            <a:off x="725211" y="321972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220" name="TextBox 219"/>
          <p:cNvSpPr txBox="1"/>
          <p:nvPr/>
        </p:nvSpPr>
        <p:spPr>
          <a:xfrm>
            <a:off x="725211" y="360748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221" name="TextBox 220"/>
          <p:cNvSpPr txBox="1"/>
          <p:nvPr/>
        </p:nvSpPr>
        <p:spPr>
          <a:xfrm>
            <a:off x="810169" y="3995247"/>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sp>
        <p:nvSpPr>
          <p:cNvPr id="222" name="TextBox 221"/>
          <p:cNvSpPr txBox="1"/>
          <p:nvPr/>
        </p:nvSpPr>
        <p:spPr>
          <a:xfrm>
            <a:off x="989046"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223" name="TextBox 222"/>
          <p:cNvSpPr txBox="1"/>
          <p:nvPr/>
        </p:nvSpPr>
        <p:spPr>
          <a:xfrm>
            <a:off x="1613367"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224" name="TextBox 223"/>
          <p:cNvSpPr txBox="1"/>
          <p:nvPr/>
        </p:nvSpPr>
        <p:spPr>
          <a:xfrm>
            <a:off x="2509888"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225" name="Line 17"/>
          <p:cNvSpPr>
            <a:spLocks noChangeShapeType="1"/>
          </p:cNvSpPr>
          <p:nvPr/>
        </p:nvSpPr>
        <p:spPr bwMode="auto">
          <a:xfrm>
            <a:off x="456208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26" name="TextBox 225"/>
          <p:cNvSpPr txBox="1"/>
          <p:nvPr/>
        </p:nvSpPr>
        <p:spPr>
          <a:xfrm>
            <a:off x="438524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p:txBody>
      </p:sp>
      <p:sp>
        <p:nvSpPr>
          <p:cNvPr id="227" name="Line 18"/>
          <p:cNvSpPr>
            <a:spLocks noChangeShapeType="1"/>
          </p:cNvSpPr>
          <p:nvPr/>
        </p:nvSpPr>
        <p:spPr bwMode="auto">
          <a:xfrm>
            <a:off x="39367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228" name="TextBox 227"/>
          <p:cNvSpPr txBox="1"/>
          <p:nvPr/>
        </p:nvSpPr>
        <p:spPr>
          <a:xfrm>
            <a:off x="3446121"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p:txBody>
      </p:sp>
      <p:cxnSp>
        <p:nvCxnSpPr>
          <p:cNvPr id="230" name="Straight Connector 229"/>
          <p:cNvCxnSpPr/>
          <p:nvPr/>
        </p:nvCxnSpPr>
        <p:spPr>
          <a:xfrm>
            <a:off x="3902799"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1" name="Straight Connector 230"/>
          <p:cNvCxnSpPr/>
          <p:nvPr/>
        </p:nvCxnSpPr>
        <p:spPr>
          <a:xfrm>
            <a:off x="3902799"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2" name="TextBox 231"/>
          <p:cNvSpPr txBox="1"/>
          <p:nvPr/>
        </p:nvSpPr>
        <p:spPr>
          <a:xfrm>
            <a:off x="4191000" y="2209800"/>
            <a:ext cx="287258" cy="500137"/>
          </a:xfrm>
          <a:prstGeom prst="rect">
            <a:avLst/>
          </a:prstGeom>
          <a:noFill/>
        </p:spPr>
        <p:txBody>
          <a:bodyPr wrap="none" rtlCol="0">
            <a:spAutoFit/>
          </a:bodyPr>
          <a:lstStyle/>
          <a:p>
            <a:pPr>
              <a:spcAft>
                <a:spcPts val="300"/>
              </a:spcAft>
            </a:pPr>
            <a:r>
              <a:rPr lang="en-GB" sz="1200" dirty="0">
                <a:solidFill>
                  <a:srgbClr val="4D4D4D"/>
                </a:solidFill>
                <a:latin typeface="Arial" panose="020B0604020202020204" pitchFamily="34" charset="0"/>
                <a:cs typeface="Arial" panose="020B0604020202020204" pitchFamily="34" charset="0"/>
              </a:rPr>
              <a:t>A</a:t>
            </a:r>
          </a:p>
          <a:p>
            <a:pPr>
              <a:spcAft>
                <a:spcPts val="300"/>
              </a:spcAft>
            </a:pPr>
            <a:r>
              <a:rPr lang="en-US" sz="1200" dirty="0">
                <a:solidFill>
                  <a:srgbClr val="4D4D4D"/>
                </a:solidFill>
                <a:latin typeface="Arial" panose="020B0604020202020204" pitchFamily="34" charset="0"/>
                <a:cs typeface="Arial" panose="020B0604020202020204" pitchFamily="34" charset="0"/>
              </a:rPr>
              <a:t>B</a:t>
            </a:r>
            <a:endParaRPr lang="en-GB" sz="1200" dirty="0">
              <a:solidFill>
                <a:srgbClr val="4D4D4D"/>
              </a:solidFill>
              <a:latin typeface="Arial" panose="020B0604020202020204" pitchFamily="34" charset="0"/>
              <a:cs typeface="Arial" panose="020B0604020202020204" pitchFamily="34" charset="0"/>
            </a:endParaRPr>
          </a:p>
        </p:txBody>
      </p:sp>
      <p:sp>
        <p:nvSpPr>
          <p:cNvPr id="392" name="Line 19"/>
          <p:cNvSpPr>
            <a:spLocks noChangeShapeType="1"/>
          </p:cNvSpPr>
          <p:nvPr/>
        </p:nvSpPr>
        <p:spPr bwMode="auto">
          <a:xfrm>
            <a:off x="33115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3" name="Line 20"/>
          <p:cNvSpPr>
            <a:spLocks noChangeShapeType="1"/>
          </p:cNvSpPr>
          <p:nvPr/>
        </p:nvSpPr>
        <p:spPr bwMode="auto">
          <a:xfrm>
            <a:off x="23735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4" name="Line 21"/>
          <p:cNvSpPr>
            <a:spLocks noChangeShapeType="1"/>
          </p:cNvSpPr>
          <p:nvPr/>
        </p:nvSpPr>
        <p:spPr bwMode="auto">
          <a:xfrm>
            <a:off x="14356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5" name="Line 18"/>
          <p:cNvSpPr>
            <a:spLocks noChangeShapeType="1"/>
          </p:cNvSpPr>
          <p:nvPr/>
        </p:nvSpPr>
        <p:spPr bwMode="auto">
          <a:xfrm>
            <a:off x="42494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6" name="Line 19"/>
          <p:cNvSpPr>
            <a:spLocks noChangeShapeType="1"/>
          </p:cNvSpPr>
          <p:nvPr/>
        </p:nvSpPr>
        <p:spPr bwMode="auto">
          <a:xfrm>
            <a:off x="36241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7" name="Line 20"/>
          <p:cNvSpPr>
            <a:spLocks noChangeShapeType="1"/>
          </p:cNvSpPr>
          <p:nvPr/>
        </p:nvSpPr>
        <p:spPr bwMode="auto">
          <a:xfrm>
            <a:off x="26862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8" name="Line 21"/>
          <p:cNvSpPr>
            <a:spLocks noChangeShapeType="1"/>
          </p:cNvSpPr>
          <p:nvPr/>
        </p:nvSpPr>
        <p:spPr bwMode="auto">
          <a:xfrm>
            <a:off x="17483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0" name="TextBox 399"/>
          <p:cNvSpPr txBox="1"/>
          <p:nvPr/>
        </p:nvSpPr>
        <p:spPr>
          <a:xfrm>
            <a:off x="1303229"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401" name="TextBox 400"/>
          <p:cNvSpPr txBox="1"/>
          <p:nvPr/>
        </p:nvSpPr>
        <p:spPr>
          <a:xfrm>
            <a:off x="1925309"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402" name="TextBox 401"/>
          <p:cNvSpPr txBox="1"/>
          <p:nvPr/>
        </p:nvSpPr>
        <p:spPr>
          <a:xfrm>
            <a:off x="2238444"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403" name="TextBox 402"/>
          <p:cNvSpPr txBox="1"/>
          <p:nvPr/>
        </p:nvSpPr>
        <p:spPr>
          <a:xfrm>
            <a:off x="2823023"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404" name="TextBox 403"/>
          <p:cNvSpPr txBox="1"/>
          <p:nvPr/>
        </p:nvSpPr>
        <p:spPr>
          <a:xfrm>
            <a:off x="313496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p:txBody>
      </p:sp>
      <p:sp>
        <p:nvSpPr>
          <p:cNvPr id="405" name="TextBox 404"/>
          <p:cNvSpPr txBox="1"/>
          <p:nvPr/>
        </p:nvSpPr>
        <p:spPr>
          <a:xfrm>
            <a:off x="3758854"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406" name="TextBox 405"/>
          <p:cNvSpPr txBox="1"/>
          <p:nvPr/>
        </p:nvSpPr>
        <p:spPr>
          <a:xfrm>
            <a:off x="4072389"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407" name="TextBox 406"/>
          <p:cNvSpPr txBox="1"/>
          <p:nvPr/>
        </p:nvSpPr>
        <p:spPr>
          <a:xfrm>
            <a:off x="925727" y="4760975"/>
            <a:ext cx="396262"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120</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61</a:t>
            </a:r>
          </a:p>
        </p:txBody>
      </p:sp>
      <p:sp>
        <p:nvSpPr>
          <p:cNvPr id="408" name="TextBox 407"/>
          <p:cNvSpPr txBox="1"/>
          <p:nvPr/>
        </p:nvSpPr>
        <p:spPr>
          <a:xfrm>
            <a:off x="1585315"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81</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38</a:t>
            </a:r>
          </a:p>
        </p:txBody>
      </p:sp>
      <p:sp>
        <p:nvSpPr>
          <p:cNvPr id="409" name="TextBox 408"/>
          <p:cNvSpPr txBox="1"/>
          <p:nvPr/>
        </p:nvSpPr>
        <p:spPr>
          <a:xfrm>
            <a:off x="2524315"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22</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7</a:t>
            </a:r>
          </a:p>
        </p:txBody>
      </p:sp>
      <p:sp>
        <p:nvSpPr>
          <p:cNvPr id="410" name="TextBox 409"/>
          <p:cNvSpPr txBox="1"/>
          <p:nvPr/>
        </p:nvSpPr>
        <p:spPr>
          <a:xfrm>
            <a:off x="4434934" y="4767252"/>
            <a:ext cx="255198" cy="246221"/>
          </a:xfrm>
          <a:prstGeom prst="rect">
            <a:avLst/>
          </a:prstGeom>
          <a:noFill/>
        </p:spPr>
        <p:txBody>
          <a:bodyPr wrap="none" rtlCol="0" anchor="t" anchorCtr="0">
            <a:spAutoFit/>
          </a:bodyPr>
          <a:lstStyle/>
          <a:p>
            <a:pPr algn="ctr"/>
            <a:r>
              <a:rPr lang="en-US" sz="1000" dirty="0">
                <a:solidFill>
                  <a:srgbClr val="4D4D4D"/>
                </a:solidFill>
                <a:latin typeface="Arial" panose="020B0604020202020204" pitchFamily="34" charset="0"/>
                <a:cs typeface="Arial" panose="020B0604020202020204" pitchFamily="34" charset="0"/>
              </a:rPr>
              <a:t>1</a:t>
            </a:r>
            <a:endParaRPr lang="en-GB" sz="1000" dirty="0">
              <a:solidFill>
                <a:srgbClr val="4D4D4D"/>
              </a:solidFill>
              <a:latin typeface="Arial" panose="020B0604020202020204" pitchFamily="34" charset="0"/>
              <a:cs typeface="Arial" panose="020B0604020202020204" pitchFamily="34" charset="0"/>
            </a:endParaRPr>
          </a:p>
        </p:txBody>
      </p:sp>
      <p:sp>
        <p:nvSpPr>
          <p:cNvPr id="411" name="TextBox 410"/>
          <p:cNvSpPr txBox="1"/>
          <p:nvPr/>
        </p:nvSpPr>
        <p:spPr>
          <a:xfrm>
            <a:off x="3495814" y="4760975"/>
            <a:ext cx="255198"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7</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2</a:t>
            </a:r>
          </a:p>
        </p:txBody>
      </p:sp>
      <p:sp>
        <p:nvSpPr>
          <p:cNvPr id="412" name="TextBox 411"/>
          <p:cNvSpPr txBox="1"/>
          <p:nvPr/>
        </p:nvSpPr>
        <p:spPr>
          <a:xfrm>
            <a:off x="1239910" y="4760975"/>
            <a:ext cx="396262"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102</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47</a:t>
            </a:r>
          </a:p>
        </p:txBody>
      </p:sp>
      <p:sp>
        <p:nvSpPr>
          <p:cNvPr id="413" name="TextBox 412"/>
          <p:cNvSpPr txBox="1"/>
          <p:nvPr/>
        </p:nvSpPr>
        <p:spPr>
          <a:xfrm>
            <a:off x="1897257"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59</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22</a:t>
            </a:r>
          </a:p>
        </p:txBody>
      </p:sp>
      <p:sp>
        <p:nvSpPr>
          <p:cNvPr id="414" name="TextBox 413"/>
          <p:cNvSpPr txBox="1"/>
          <p:nvPr/>
        </p:nvSpPr>
        <p:spPr>
          <a:xfrm>
            <a:off x="2210392"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40</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14</a:t>
            </a:r>
          </a:p>
        </p:txBody>
      </p:sp>
      <p:sp>
        <p:nvSpPr>
          <p:cNvPr id="415" name="TextBox 414"/>
          <p:cNvSpPr txBox="1"/>
          <p:nvPr/>
        </p:nvSpPr>
        <p:spPr>
          <a:xfrm>
            <a:off x="2837450"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13</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3</a:t>
            </a:r>
          </a:p>
        </p:txBody>
      </p:sp>
      <p:sp>
        <p:nvSpPr>
          <p:cNvPr id="416" name="TextBox 415"/>
          <p:cNvSpPr txBox="1"/>
          <p:nvPr/>
        </p:nvSpPr>
        <p:spPr>
          <a:xfrm>
            <a:off x="3149393" y="4760975"/>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11</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3</a:t>
            </a:r>
          </a:p>
        </p:txBody>
      </p:sp>
      <p:sp>
        <p:nvSpPr>
          <p:cNvPr id="417" name="TextBox 416"/>
          <p:cNvSpPr txBox="1"/>
          <p:nvPr/>
        </p:nvSpPr>
        <p:spPr>
          <a:xfrm>
            <a:off x="3808546" y="4760975"/>
            <a:ext cx="255198" cy="246221"/>
          </a:xfrm>
          <a:prstGeom prst="rect">
            <a:avLst/>
          </a:prstGeom>
          <a:noFill/>
        </p:spPr>
        <p:txBody>
          <a:bodyPr wrap="none" rtlCol="0" anchor="t" anchorCtr="0">
            <a:spAutoFit/>
          </a:bodyPr>
          <a:lstStyle/>
          <a:p>
            <a:pPr algn="ctr"/>
            <a:r>
              <a:rPr lang="en-US" sz="1000" dirty="0">
                <a:solidFill>
                  <a:srgbClr val="4D4D4D"/>
                </a:solidFill>
                <a:latin typeface="Arial" panose="020B0604020202020204" pitchFamily="34" charset="0"/>
                <a:cs typeface="Arial" panose="020B0604020202020204" pitchFamily="34" charset="0"/>
              </a:rPr>
              <a:t>6</a:t>
            </a:r>
            <a:endParaRPr lang="en-GB" sz="1000" dirty="0">
              <a:solidFill>
                <a:srgbClr val="4D4D4D"/>
              </a:solidFill>
              <a:latin typeface="Arial" panose="020B0604020202020204" pitchFamily="34" charset="0"/>
              <a:cs typeface="Arial" panose="020B0604020202020204" pitchFamily="34" charset="0"/>
            </a:endParaRPr>
          </a:p>
        </p:txBody>
      </p:sp>
      <p:sp>
        <p:nvSpPr>
          <p:cNvPr id="418" name="TextBox 417"/>
          <p:cNvSpPr txBox="1"/>
          <p:nvPr/>
        </p:nvSpPr>
        <p:spPr>
          <a:xfrm>
            <a:off x="4122081" y="4760975"/>
            <a:ext cx="255198" cy="246221"/>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a:t>
            </a:r>
          </a:p>
        </p:txBody>
      </p:sp>
      <p:sp>
        <p:nvSpPr>
          <p:cNvPr id="421" name="TextBox 5"/>
          <p:cNvSpPr txBox="1">
            <a:spLocks noChangeArrowheads="1"/>
          </p:cNvSpPr>
          <p:nvPr/>
        </p:nvSpPr>
        <p:spPr bwMode="auto">
          <a:xfrm>
            <a:off x="7354051" y="2667000"/>
            <a:ext cx="1350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en-US" altLang="en-US" sz="1200" dirty="0">
                <a:solidFill>
                  <a:srgbClr val="4D4D4D"/>
                </a:solidFill>
              </a:rPr>
              <a:t>HR 1.02, p=0.91</a:t>
            </a:r>
          </a:p>
        </p:txBody>
      </p:sp>
      <p:sp>
        <p:nvSpPr>
          <p:cNvPr id="423" name="Line 6"/>
          <p:cNvSpPr>
            <a:spLocks noChangeShapeType="1"/>
          </p:cNvSpPr>
          <p:nvPr/>
        </p:nvSpPr>
        <p:spPr bwMode="auto">
          <a:xfrm>
            <a:off x="5274794"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4" name="Line 7"/>
          <p:cNvSpPr>
            <a:spLocks noChangeShapeType="1"/>
          </p:cNvSpPr>
          <p:nvPr/>
        </p:nvSpPr>
        <p:spPr bwMode="auto">
          <a:xfrm>
            <a:off x="5274794"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5" name="Line 8"/>
          <p:cNvSpPr>
            <a:spLocks noChangeShapeType="1"/>
          </p:cNvSpPr>
          <p:nvPr/>
        </p:nvSpPr>
        <p:spPr bwMode="auto">
          <a:xfrm>
            <a:off x="5274794"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6" name="Line 9"/>
          <p:cNvSpPr>
            <a:spLocks noChangeShapeType="1"/>
          </p:cNvSpPr>
          <p:nvPr/>
        </p:nvSpPr>
        <p:spPr bwMode="auto">
          <a:xfrm>
            <a:off x="5274794"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7" name="Line 10"/>
          <p:cNvSpPr>
            <a:spLocks noChangeShapeType="1"/>
          </p:cNvSpPr>
          <p:nvPr/>
        </p:nvSpPr>
        <p:spPr bwMode="auto">
          <a:xfrm>
            <a:off x="5274794"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8" name="Line 11"/>
          <p:cNvSpPr>
            <a:spLocks noChangeShapeType="1"/>
          </p:cNvSpPr>
          <p:nvPr/>
        </p:nvSpPr>
        <p:spPr bwMode="auto">
          <a:xfrm>
            <a:off x="5274794"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9" name="Line 19"/>
          <p:cNvSpPr>
            <a:spLocks noChangeShapeType="1"/>
          </p:cNvSpPr>
          <p:nvPr/>
        </p:nvSpPr>
        <p:spPr bwMode="auto">
          <a:xfrm>
            <a:off x="673093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0" name="Line 20"/>
          <p:cNvSpPr>
            <a:spLocks noChangeShapeType="1"/>
          </p:cNvSpPr>
          <p:nvPr/>
        </p:nvSpPr>
        <p:spPr bwMode="auto">
          <a:xfrm>
            <a:off x="60431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1" name="Line 21"/>
          <p:cNvSpPr>
            <a:spLocks noChangeShapeType="1"/>
          </p:cNvSpPr>
          <p:nvPr/>
        </p:nvSpPr>
        <p:spPr bwMode="auto">
          <a:xfrm>
            <a:off x="53553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2" name="TextBox 431"/>
          <p:cNvSpPr txBox="1"/>
          <p:nvPr/>
        </p:nvSpPr>
        <p:spPr>
          <a:xfrm rot="16200000">
            <a:off x="4051211" y="3026565"/>
            <a:ext cx="1611339"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Overall survival (%)</a:t>
            </a:r>
          </a:p>
        </p:txBody>
      </p:sp>
      <p:sp>
        <p:nvSpPr>
          <p:cNvPr id="433" name="TextBox 432"/>
          <p:cNvSpPr txBox="1"/>
          <p:nvPr/>
        </p:nvSpPr>
        <p:spPr>
          <a:xfrm>
            <a:off x="6452003" y="4450324"/>
            <a:ext cx="1243097"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Time (months)</a:t>
            </a:r>
          </a:p>
        </p:txBody>
      </p:sp>
      <p:sp>
        <p:nvSpPr>
          <p:cNvPr id="434" name="TextBox 433"/>
          <p:cNvSpPr txBox="1"/>
          <p:nvPr/>
        </p:nvSpPr>
        <p:spPr>
          <a:xfrm>
            <a:off x="4872527" y="2054807"/>
            <a:ext cx="43954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435" name="TextBox 434"/>
          <p:cNvSpPr txBox="1"/>
          <p:nvPr/>
        </p:nvSpPr>
        <p:spPr>
          <a:xfrm>
            <a:off x="4957486" y="2444192"/>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436" name="TextBox 435"/>
          <p:cNvSpPr txBox="1"/>
          <p:nvPr/>
        </p:nvSpPr>
        <p:spPr>
          <a:xfrm>
            <a:off x="4957486" y="2831956"/>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437" name="TextBox 436"/>
          <p:cNvSpPr txBox="1"/>
          <p:nvPr/>
        </p:nvSpPr>
        <p:spPr>
          <a:xfrm>
            <a:off x="4957486" y="321972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sp>
        <p:nvSpPr>
          <p:cNvPr id="438" name="TextBox 437"/>
          <p:cNvSpPr txBox="1"/>
          <p:nvPr/>
        </p:nvSpPr>
        <p:spPr>
          <a:xfrm>
            <a:off x="4957486" y="3607483"/>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sp>
        <p:nvSpPr>
          <p:cNvPr id="439" name="TextBox 438"/>
          <p:cNvSpPr txBox="1"/>
          <p:nvPr/>
        </p:nvSpPr>
        <p:spPr>
          <a:xfrm>
            <a:off x="5042444" y="3995247"/>
            <a:ext cx="26962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sp>
        <p:nvSpPr>
          <p:cNvPr id="440" name="TextBox 439"/>
          <p:cNvSpPr txBox="1"/>
          <p:nvPr/>
        </p:nvSpPr>
        <p:spPr>
          <a:xfrm>
            <a:off x="5221321"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441" name="TextBox 440"/>
          <p:cNvSpPr txBox="1"/>
          <p:nvPr/>
        </p:nvSpPr>
        <p:spPr>
          <a:xfrm>
            <a:off x="5679811"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442" name="TextBox 441"/>
          <p:cNvSpPr txBox="1"/>
          <p:nvPr/>
        </p:nvSpPr>
        <p:spPr>
          <a:xfrm>
            <a:off x="632506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443" name="Line 17"/>
          <p:cNvSpPr>
            <a:spLocks noChangeShapeType="1"/>
          </p:cNvSpPr>
          <p:nvPr/>
        </p:nvSpPr>
        <p:spPr bwMode="auto">
          <a:xfrm>
            <a:off x="8794357"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4" name="TextBox 443"/>
          <p:cNvSpPr txBox="1"/>
          <p:nvPr/>
        </p:nvSpPr>
        <p:spPr>
          <a:xfrm>
            <a:off x="861751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45</a:t>
            </a:r>
          </a:p>
        </p:txBody>
      </p:sp>
      <p:sp>
        <p:nvSpPr>
          <p:cNvPr id="445" name="Line 18"/>
          <p:cNvSpPr>
            <a:spLocks noChangeShapeType="1"/>
          </p:cNvSpPr>
          <p:nvPr/>
        </p:nvSpPr>
        <p:spPr bwMode="auto">
          <a:xfrm>
            <a:off x="78772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6" name="TextBox 445"/>
          <p:cNvSpPr txBox="1"/>
          <p:nvPr/>
        </p:nvSpPr>
        <p:spPr>
          <a:xfrm>
            <a:off x="747129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cxnSp>
        <p:nvCxnSpPr>
          <p:cNvPr id="447" name="Straight Connector 446"/>
          <p:cNvCxnSpPr/>
          <p:nvPr/>
        </p:nvCxnSpPr>
        <p:spPr>
          <a:xfrm>
            <a:off x="8135074"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8" name="Straight Connector 447"/>
          <p:cNvCxnSpPr/>
          <p:nvPr/>
        </p:nvCxnSpPr>
        <p:spPr>
          <a:xfrm>
            <a:off x="8135074"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9" name="TextBox 448"/>
          <p:cNvSpPr txBox="1"/>
          <p:nvPr/>
        </p:nvSpPr>
        <p:spPr>
          <a:xfrm>
            <a:off x="8423275" y="2209800"/>
            <a:ext cx="287258" cy="500137"/>
          </a:xfrm>
          <a:prstGeom prst="rect">
            <a:avLst/>
          </a:prstGeom>
          <a:noFill/>
        </p:spPr>
        <p:txBody>
          <a:bodyPr wrap="none" rtlCol="0">
            <a:spAutoFit/>
          </a:bodyPr>
          <a:lstStyle/>
          <a:p>
            <a:pPr>
              <a:spcAft>
                <a:spcPts val="300"/>
              </a:spcAft>
            </a:pPr>
            <a:r>
              <a:rPr lang="en-GB" sz="1200" dirty="0">
                <a:solidFill>
                  <a:srgbClr val="4D4D4D"/>
                </a:solidFill>
                <a:latin typeface="Arial" panose="020B0604020202020204" pitchFamily="34" charset="0"/>
                <a:cs typeface="Arial" panose="020B0604020202020204" pitchFamily="34" charset="0"/>
              </a:rPr>
              <a:t>A</a:t>
            </a:r>
          </a:p>
          <a:p>
            <a:pPr>
              <a:spcAft>
                <a:spcPts val="300"/>
              </a:spcAft>
            </a:pPr>
            <a:r>
              <a:rPr lang="en-US" sz="1200" dirty="0">
                <a:solidFill>
                  <a:srgbClr val="4D4D4D"/>
                </a:solidFill>
                <a:latin typeface="Arial" panose="020B0604020202020204" pitchFamily="34" charset="0"/>
                <a:cs typeface="Arial" panose="020B0604020202020204" pitchFamily="34" charset="0"/>
              </a:rPr>
              <a:t>B</a:t>
            </a:r>
            <a:endParaRPr lang="en-GB" sz="1200" dirty="0">
              <a:solidFill>
                <a:srgbClr val="4D4D4D"/>
              </a:solidFill>
              <a:latin typeface="Arial" panose="020B0604020202020204" pitchFamily="34" charset="0"/>
              <a:cs typeface="Arial" panose="020B0604020202020204" pitchFamily="34" charset="0"/>
            </a:endParaRPr>
          </a:p>
        </p:txBody>
      </p:sp>
      <p:sp>
        <p:nvSpPr>
          <p:cNvPr id="450" name="Line 19"/>
          <p:cNvSpPr>
            <a:spLocks noChangeShapeType="1"/>
          </p:cNvSpPr>
          <p:nvPr/>
        </p:nvSpPr>
        <p:spPr bwMode="auto">
          <a:xfrm>
            <a:off x="696020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1" name="Line 20"/>
          <p:cNvSpPr>
            <a:spLocks noChangeShapeType="1"/>
          </p:cNvSpPr>
          <p:nvPr/>
        </p:nvSpPr>
        <p:spPr bwMode="auto">
          <a:xfrm>
            <a:off x="627239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2" name="Line 21"/>
          <p:cNvSpPr>
            <a:spLocks noChangeShapeType="1"/>
          </p:cNvSpPr>
          <p:nvPr/>
        </p:nvSpPr>
        <p:spPr bwMode="auto">
          <a:xfrm>
            <a:off x="55845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3" name="Line 18"/>
          <p:cNvSpPr>
            <a:spLocks noChangeShapeType="1"/>
          </p:cNvSpPr>
          <p:nvPr/>
        </p:nvSpPr>
        <p:spPr bwMode="auto">
          <a:xfrm>
            <a:off x="83358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4" name="Line 19"/>
          <p:cNvSpPr>
            <a:spLocks noChangeShapeType="1"/>
          </p:cNvSpPr>
          <p:nvPr/>
        </p:nvSpPr>
        <p:spPr bwMode="auto">
          <a:xfrm>
            <a:off x="741874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5" name="Line 20"/>
          <p:cNvSpPr>
            <a:spLocks noChangeShapeType="1"/>
          </p:cNvSpPr>
          <p:nvPr/>
        </p:nvSpPr>
        <p:spPr bwMode="auto">
          <a:xfrm>
            <a:off x="650166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6" name="Line 21"/>
          <p:cNvSpPr>
            <a:spLocks noChangeShapeType="1"/>
          </p:cNvSpPr>
          <p:nvPr/>
        </p:nvSpPr>
        <p:spPr bwMode="auto">
          <a:xfrm>
            <a:off x="58138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7" name="TextBox 456"/>
          <p:cNvSpPr txBox="1"/>
          <p:nvPr/>
        </p:nvSpPr>
        <p:spPr>
          <a:xfrm>
            <a:off x="5450566"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458" name="TextBox 457"/>
          <p:cNvSpPr txBox="1"/>
          <p:nvPr/>
        </p:nvSpPr>
        <p:spPr>
          <a:xfrm>
            <a:off x="5909056" y="4197413"/>
            <a:ext cx="269625"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p:txBody>
      </p:sp>
      <p:sp>
        <p:nvSpPr>
          <p:cNvPr id="459" name="TextBox 458"/>
          <p:cNvSpPr txBox="1"/>
          <p:nvPr/>
        </p:nvSpPr>
        <p:spPr>
          <a:xfrm>
            <a:off x="609582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460" name="TextBox 459"/>
          <p:cNvSpPr txBox="1"/>
          <p:nvPr/>
        </p:nvSpPr>
        <p:spPr>
          <a:xfrm>
            <a:off x="655431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461" name="TextBox 460"/>
          <p:cNvSpPr txBox="1"/>
          <p:nvPr/>
        </p:nvSpPr>
        <p:spPr>
          <a:xfrm>
            <a:off x="701280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462" name="TextBox 461"/>
          <p:cNvSpPr txBox="1"/>
          <p:nvPr/>
        </p:nvSpPr>
        <p:spPr>
          <a:xfrm>
            <a:off x="792978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463" name="TextBox 462"/>
          <p:cNvSpPr txBox="1"/>
          <p:nvPr/>
        </p:nvSpPr>
        <p:spPr>
          <a:xfrm>
            <a:off x="8388272"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476" name="Line 17"/>
          <p:cNvSpPr>
            <a:spLocks noChangeShapeType="1"/>
          </p:cNvSpPr>
          <p:nvPr/>
        </p:nvSpPr>
        <p:spPr bwMode="auto">
          <a:xfrm>
            <a:off x="856509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7" name="Line 18"/>
          <p:cNvSpPr>
            <a:spLocks noChangeShapeType="1"/>
          </p:cNvSpPr>
          <p:nvPr/>
        </p:nvSpPr>
        <p:spPr bwMode="auto">
          <a:xfrm>
            <a:off x="76480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8" name="Line 18"/>
          <p:cNvSpPr>
            <a:spLocks noChangeShapeType="1"/>
          </p:cNvSpPr>
          <p:nvPr/>
        </p:nvSpPr>
        <p:spPr bwMode="auto">
          <a:xfrm>
            <a:off x="81065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9" name="Line 19"/>
          <p:cNvSpPr>
            <a:spLocks noChangeShapeType="1"/>
          </p:cNvSpPr>
          <p:nvPr/>
        </p:nvSpPr>
        <p:spPr bwMode="auto">
          <a:xfrm>
            <a:off x="718947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0" name="TextBox 479"/>
          <p:cNvSpPr txBox="1"/>
          <p:nvPr/>
        </p:nvSpPr>
        <p:spPr>
          <a:xfrm>
            <a:off x="724204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27</a:t>
            </a:r>
          </a:p>
        </p:txBody>
      </p:sp>
      <p:sp>
        <p:nvSpPr>
          <p:cNvPr id="481" name="TextBox 480"/>
          <p:cNvSpPr txBox="1"/>
          <p:nvPr/>
        </p:nvSpPr>
        <p:spPr>
          <a:xfrm>
            <a:off x="678355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p:txBody>
      </p:sp>
      <p:sp>
        <p:nvSpPr>
          <p:cNvPr id="482" name="TextBox 481"/>
          <p:cNvSpPr txBox="1"/>
          <p:nvPr/>
        </p:nvSpPr>
        <p:spPr>
          <a:xfrm>
            <a:off x="770053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33</a:t>
            </a:r>
          </a:p>
        </p:txBody>
      </p:sp>
      <p:sp>
        <p:nvSpPr>
          <p:cNvPr id="483" name="TextBox 482"/>
          <p:cNvSpPr txBox="1"/>
          <p:nvPr/>
        </p:nvSpPr>
        <p:spPr>
          <a:xfrm>
            <a:off x="8159027" y="4197413"/>
            <a:ext cx="354584" cy="276999"/>
          </a:xfrm>
          <a:prstGeom prst="rect">
            <a:avLst/>
          </a:prstGeom>
          <a:noFill/>
        </p:spPr>
        <p:txBody>
          <a:bodyPr wrap="none"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39</a:t>
            </a:r>
          </a:p>
        </p:txBody>
      </p:sp>
      <p:sp>
        <p:nvSpPr>
          <p:cNvPr id="488" name="TextBox 487"/>
          <p:cNvSpPr txBox="1"/>
          <p:nvPr/>
        </p:nvSpPr>
        <p:spPr>
          <a:xfrm>
            <a:off x="5158002" y="4767252"/>
            <a:ext cx="396262"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120</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61</a:t>
            </a:r>
          </a:p>
        </p:txBody>
      </p:sp>
      <p:sp>
        <p:nvSpPr>
          <p:cNvPr id="489" name="TextBox 488"/>
          <p:cNvSpPr txBox="1"/>
          <p:nvPr/>
        </p:nvSpPr>
        <p:spPr>
          <a:xfrm>
            <a:off x="5651758"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91</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48</a:t>
            </a:r>
          </a:p>
        </p:txBody>
      </p:sp>
      <p:sp>
        <p:nvSpPr>
          <p:cNvPr id="490" name="TextBox 489"/>
          <p:cNvSpPr txBox="1"/>
          <p:nvPr/>
        </p:nvSpPr>
        <p:spPr>
          <a:xfrm>
            <a:off x="6339494"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39</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19</a:t>
            </a:r>
          </a:p>
        </p:txBody>
      </p:sp>
      <p:sp>
        <p:nvSpPr>
          <p:cNvPr id="492" name="TextBox 491"/>
          <p:cNvSpPr txBox="1"/>
          <p:nvPr/>
        </p:nvSpPr>
        <p:spPr>
          <a:xfrm>
            <a:off x="7520985" y="4767252"/>
            <a:ext cx="255198"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7</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5</a:t>
            </a:r>
          </a:p>
        </p:txBody>
      </p:sp>
      <p:sp>
        <p:nvSpPr>
          <p:cNvPr id="493" name="TextBox 492"/>
          <p:cNvSpPr txBox="1"/>
          <p:nvPr/>
        </p:nvSpPr>
        <p:spPr>
          <a:xfrm>
            <a:off x="5387247" y="4767252"/>
            <a:ext cx="396262"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110</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56</a:t>
            </a:r>
          </a:p>
        </p:txBody>
      </p:sp>
      <p:sp>
        <p:nvSpPr>
          <p:cNvPr id="494" name="TextBox 493"/>
          <p:cNvSpPr txBox="1"/>
          <p:nvPr/>
        </p:nvSpPr>
        <p:spPr>
          <a:xfrm>
            <a:off x="5881003"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72</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36</a:t>
            </a:r>
          </a:p>
        </p:txBody>
      </p:sp>
      <p:sp>
        <p:nvSpPr>
          <p:cNvPr id="495" name="TextBox 494"/>
          <p:cNvSpPr txBox="1"/>
          <p:nvPr/>
        </p:nvSpPr>
        <p:spPr>
          <a:xfrm>
            <a:off x="6110249"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56</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26</a:t>
            </a:r>
          </a:p>
        </p:txBody>
      </p:sp>
      <p:sp>
        <p:nvSpPr>
          <p:cNvPr id="496" name="TextBox 495"/>
          <p:cNvSpPr txBox="1"/>
          <p:nvPr/>
        </p:nvSpPr>
        <p:spPr>
          <a:xfrm>
            <a:off x="6568739"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29</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12</a:t>
            </a:r>
          </a:p>
        </p:txBody>
      </p:sp>
      <p:sp>
        <p:nvSpPr>
          <p:cNvPr id="497" name="TextBox 496"/>
          <p:cNvSpPr txBox="1"/>
          <p:nvPr/>
        </p:nvSpPr>
        <p:spPr>
          <a:xfrm>
            <a:off x="7027228"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16</a:t>
            </a:r>
            <a:br>
              <a:rPr lang="en-GB" sz="1000" dirty="0">
                <a:solidFill>
                  <a:srgbClr val="4D4D4D"/>
                </a:solidFill>
                <a:latin typeface="Arial" panose="020B0604020202020204" pitchFamily="34" charset="0"/>
                <a:cs typeface="Arial" panose="020B0604020202020204" pitchFamily="34" charset="0"/>
              </a:rPr>
            </a:br>
            <a:r>
              <a:rPr lang="en-GB" sz="1000" dirty="0" smtClean="0">
                <a:solidFill>
                  <a:srgbClr val="4D4D4D"/>
                </a:solidFill>
                <a:latin typeface="Arial" panose="020B0604020202020204" pitchFamily="34" charset="0"/>
                <a:cs typeface="Arial" panose="020B0604020202020204" pitchFamily="34" charset="0"/>
              </a:rPr>
              <a:t>  8</a:t>
            </a:r>
            <a:endParaRPr lang="en-GB" sz="1000" dirty="0">
              <a:solidFill>
                <a:srgbClr val="4D4D4D"/>
              </a:solidFill>
              <a:latin typeface="Arial" panose="020B0604020202020204" pitchFamily="34" charset="0"/>
              <a:cs typeface="Arial" panose="020B0604020202020204" pitchFamily="34" charset="0"/>
            </a:endParaRPr>
          </a:p>
        </p:txBody>
      </p:sp>
      <p:sp>
        <p:nvSpPr>
          <p:cNvPr id="498" name="TextBox 497"/>
          <p:cNvSpPr txBox="1"/>
          <p:nvPr/>
        </p:nvSpPr>
        <p:spPr>
          <a:xfrm>
            <a:off x="7979475" y="4767252"/>
            <a:ext cx="255198"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2</a:t>
            </a:r>
          </a:p>
        </p:txBody>
      </p:sp>
      <p:sp>
        <p:nvSpPr>
          <p:cNvPr id="499" name="TextBox 498"/>
          <p:cNvSpPr txBox="1"/>
          <p:nvPr/>
        </p:nvSpPr>
        <p:spPr>
          <a:xfrm>
            <a:off x="8437965" y="4767252"/>
            <a:ext cx="255198" cy="246221"/>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a:t>
            </a:r>
          </a:p>
        </p:txBody>
      </p:sp>
      <p:sp>
        <p:nvSpPr>
          <p:cNvPr id="500" name="TextBox 499"/>
          <p:cNvSpPr txBox="1"/>
          <p:nvPr/>
        </p:nvSpPr>
        <p:spPr>
          <a:xfrm>
            <a:off x="7291740" y="4767252"/>
            <a:ext cx="255198"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9</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8</a:t>
            </a:r>
          </a:p>
        </p:txBody>
      </p:sp>
      <p:sp>
        <p:nvSpPr>
          <p:cNvPr id="501" name="TextBox 500"/>
          <p:cNvSpPr txBox="1"/>
          <p:nvPr/>
        </p:nvSpPr>
        <p:spPr>
          <a:xfrm>
            <a:off x="6797984" y="4767252"/>
            <a:ext cx="325730"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23</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11</a:t>
            </a:r>
          </a:p>
        </p:txBody>
      </p:sp>
      <p:sp>
        <p:nvSpPr>
          <p:cNvPr id="502" name="TextBox 501"/>
          <p:cNvSpPr txBox="1"/>
          <p:nvPr/>
        </p:nvSpPr>
        <p:spPr>
          <a:xfrm>
            <a:off x="7750230" y="4767252"/>
            <a:ext cx="255198" cy="400110"/>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3</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3</a:t>
            </a:r>
          </a:p>
        </p:txBody>
      </p:sp>
      <p:sp>
        <p:nvSpPr>
          <p:cNvPr id="503" name="TextBox 502"/>
          <p:cNvSpPr txBox="1"/>
          <p:nvPr/>
        </p:nvSpPr>
        <p:spPr>
          <a:xfrm>
            <a:off x="8208720" y="4767252"/>
            <a:ext cx="255198" cy="246221"/>
          </a:xfrm>
          <a:prstGeom prst="rect">
            <a:avLst/>
          </a:prstGeom>
          <a:noFill/>
        </p:spPr>
        <p:txBody>
          <a:bodyPr wrap="none" rtlCol="0" anchor="t" anchorCtr="0">
            <a:spAutoFit/>
          </a:bodyPr>
          <a:lstStyle/>
          <a:p>
            <a:pPr algn="ctr"/>
            <a:r>
              <a:rPr lang="en-GB" sz="1000" dirty="0">
                <a:solidFill>
                  <a:srgbClr val="4D4D4D"/>
                </a:solidFill>
                <a:latin typeface="Arial" panose="020B0604020202020204" pitchFamily="34" charset="0"/>
                <a:cs typeface="Arial" panose="020B0604020202020204" pitchFamily="34" charset="0"/>
              </a:rPr>
              <a:t>1</a:t>
            </a:r>
          </a:p>
        </p:txBody>
      </p:sp>
      <p:grpSp>
        <p:nvGrpSpPr>
          <p:cNvPr id="5164" name="Group 5163"/>
          <p:cNvGrpSpPr/>
          <p:nvPr/>
        </p:nvGrpSpPr>
        <p:grpSpPr>
          <a:xfrm>
            <a:off x="1124447" y="2154237"/>
            <a:ext cx="2709448" cy="1962114"/>
            <a:chOff x="1124447" y="2154237"/>
            <a:chExt cx="2709448" cy="1962114"/>
          </a:xfrm>
        </p:grpSpPr>
        <p:sp>
          <p:nvSpPr>
            <p:cNvPr id="5120" name="Freeform 5"/>
            <p:cNvSpPr>
              <a:spLocks/>
            </p:cNvSpPr>
            <p:nvPr/>
          </p:nvSpPr>
          <p:spPr bwMode="auto">
            <a:xfrm>
              <a:off x="1124447" y="2196490"/>
              <a:ext cx="2709448" cy="1919861"/>
            </a:xfrm>
            <a:custGeom>
              <a:avLst/>
              <a:gdLst>
                <a:gd name="T0" fmla="*/ 104 w 2045"/>
                <a:gd name="T1" fmla="*/ 0 h 1454"/>
                <a:gd name="T2" fmla="*/ 126 w 2045"/>
                <a:gd name="T3" fmla="*/ 10 h 1454"/>
                <a:gd name="T4" fmla="*/ 164 w 2045"/>
                <a:gd name="T5" fmla="*/ 46 h 1454"/>
                <a:gd name="T6" fmla="*/ 186 w 2045"/>
                <a:gd name="T7" fmla="*/ 74 h 1454"/>
                <a:gd name="T8" fmla="*/ 194 w 2045"/>
                <a:gd name="T9" fmla="*/ 99 h 1454"/>
                <a:gd name="T10" fmla="*/ 208 w 2045"/>
                <a:gd name="T11" fmla="*/ 125 h 1454"/>
                <a:gd name="T12" fmla="*/ 218 w 2045"/>
                <a:gd name="T13" fmla="*/ 283 h 1454"/>
                <a:gd name="T14" fmla="*/ 226 w 2045"/>
                <a:gd name="T15" fmla="*/ 313 h 1454"/>
                <a:gd name="T16" fmla="*/ 236 w 2045"/>
                <a:gd name="T17" fmla="*/ 331 h 1454"/>
                <a:gd name="T18" fmla="*/ 260 w 2045"/>
                <a:gd name="T19" fmla="*/ 362 h 1454"/>
                <a:gd name="T20" fmla="*/ 290 w 2045"/>
                <a:gd name="T21" fmla="*/ 388 h 1454"/>
                <a:gd name="T22" fmla="*/ 318 w 2045"/>
                <a:gd name="T23" fmla="*/ 414 h 1454"/>
                <a:gd name="T24" fmla="*/ 343 w 2045"/>
                <a:gd name="T25" fmla="*/ 440 h 1454"/>
                <a:gd name="T26" fmla="*/ 355 w 2045"/>
                <a:gd name="T27" fmla="*/ 460 h 1454"/>
                <a:gd name="T28" fmla="*/ 405 w 2045"/>
                <a:gd name="T29" fmla="*/ 478 h 1454"/>
                <a:gd name="T30" fmla="*/ 417 w 2045"/>
                <a:gd name="T31" fmla="*/ 500 h 1454"/>
                <a:gd name="T32" fmla="*/ 449 w 2045"/>
                <a:gd name="T33" fmla="*/ 512 h 1454"/>
                <a:gd name="T34" fmla="*/ 481 w 2045"/>
                <a:gd name="T35" fmla="*/ 532 h 1454"/>
                <a:gd name="T36" fmla="*/ 511 w 2045"/>
                <a:gd name="T37" fmla="*/ 584 h 1454"/>
                <a:gd name="T38" fmla="*/ 533 w 2045"/>
                <a:gd name="T39" fmla="*/ 633 h 1454"/>
                <a:gd name="T40" fmla="*/ 561 w 2045"/>
                <a:gd name="T41" fmla="*/ 659 h 1454"/>
                <a:gd name="T42" fmla="*/ 599 w 2045"/>
                <a:gd name="T43" fmla="*/ 685 h 1454"/>
                <a:gd name="T44" fmla="*/ 623 w 2045"/>
                <a:gd name="T45" fmla="*/ 709 h 1454"/>
                <a:gd name="T46" fmla="*/ 631 w 2045"/>
                <a:gd name="T47" fmla="*/ 731 h 1454"/>
                <a:gd name="T48" fmla="*/ 637 w 2045"/>
                <a:gd name="T49" fmla="*/ 759 h 1454"/>
                <a:gd name="T50" fmla="*/ 645 w 2045"/>
                <a:gd name="T51" fmla="*/ 833 h 1454"/>
                <a:gd name="T52" fmla="*/ 659 w 2045"/>
                <a:gd name="T53" fmla="*/ 856 h 1454"/>
                <a:gd name="T54" fmla="*/ 693 w 2045"/>
                <a:gd name="T55" fmla="*/ 890 h 1454"/>
                <a:gd name="T56" fmla="*/ 707 w 2045"/>
                <a:gd name="T57" fmla="*/ 904 h 1454"/>
                <a:gd name="T58" fmla="*/ 767 w 2045"/>
                <a:gd name="T59" fmla="*/ 934 h 1454"/>
                <a:gd name="T60" fmla="*/ 775 w 2045"/>
                <a:gd name="T61" fmla="*/ 958 h 1454"/>
                <a:gd name="T62" fmla="*/ 783 w 2045"/>
                <a:gd name="T63" fmla="*/ 984 h 1454"/>
                <a:gd name="T64" fmla="*/ 855 w 2045"/>
                <a:gd name="T65" fmla="*/ 1012 h 1454"/>
                <a:gd name="T66" fmla="*/ 863 w 2045"/>
                <a:gd name="T67" fmla="*/ 1042 h 1454"/>
                <a:gd name="T68" fmla="*/ 907 w 2045"/>
                <a:gd name="T69" fmla="*/ 1064 h 1454"/>
                <a:gd name="T70" fmla="*/ 929 w 2045"/>
                <a:gd name="T71" fmla="*/ 1086 h 1454"/>
                <a:gd name="T72" fmla="*/ 945 w 2045"/>
                <a:gd name="T73" fmla="*/ 1113 h 1454"/>
                <a:gd name="T74" fmla="*/ 1047 w 2045"/>
                <a:gd name="T75" fmla="*/ 1137 h 1454"/>
                <a:gd name="T76" fmla="*/ 1082 w 2045"/>
                <a:gd name="T77" fmla="*/ 1191 h 1454"/>
                <a:gd name="T78" fmla="*/ 1092 w 2045"/>
                <a:gd name="T79" fmla="*/ 1247 h 1454"/>
                <a:gd name="T80" fmla="*/ 1208 w 2045"/>
                <a:gd name="T81" fmla="*/ 1265 h 1454"/>
                <a:gd name="T82" fmla="*/ 1216 w 2045"/>
                <a:gd name="T83" fmla="*/ 1285 h 1454"/>
                <a:gd name="T84" fmla="*/ 1226 w 2045"/>
                <a:gd name="T85" fmla="*/ 1325 h 1454"/>
                <a:gd name="T86" fmla="*/ 1356 w 2045"/>
                <a:gd name="T87" fmla="*/ 1358 h 1454"/>
                <a:gd name="T88" fmla="*/ 1861 w 2045"/>
                <a:gd name="T89" fmla="*/ 1386 h 1454"/>
                <a:gd name="T90" fmla="*/ 2045 w 2045"/>
                <a:gd name="T91" fmla="*/ 1418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454">
                  <a:moveTo>
                    <a:pt x="0" y="0"/>
                  </a:moveTo>
                  <a:lnTo>
                    <a:pt x="104" y="0"/>
                  </a:lnTo>
                  <a:lnTo>
                    <a:pt x="104" y="10"/>
                  </a:lnTo>
                  <a:lnTo>
                    <a:pt x="126" y="10"/>
                  </a:lnTo>
                  <a:lnTo>
                    <a:pt x="126" y="46"/>
                  </a:lnTo>
                  <a:lnTo>
                    <a:pt x="164" y="46"/>
                  </a:lnTo>
                  <a:lnTo>
                    <a:pt x="164" y="74"/>
                  </a:lnTo>
                  <a:lnTo>
                    <a:pt x="186" y="74"/>
                  </a:lnTo>
                  <a:lnTo>
                    <a:pt x="186" y="99"/>
                  </a:lnTo>
                  <a:lnTo>
                    <a:pt x="194" y="99"/>
                  </a:lnTo>
                  <a:lnTo>
                    <a:pt x="194" y="125"/>
                  </a:lnTo>
                  <a:lnTo>
                    <a:pt x="208" y="125"/>
                  </a:lnTo>
                  <a:lnTo>
                    <a:pt x="208" y="283"/>
                  </a:lnTo>
                  <a:lnTo>
                    <a:pt x="218" y="283"/>
                  </a:lnTo>
                  <a:lnTo>
                    <a:pt x="218" y="313"/>
                  </a:lnTo>
                  <a:lnTo>
                    <a:pt x="226" y="313"/>
                  </a:lnTo>
                  <a:lnTo>
                    <a:pt x="226" y="331"/>
                  </a:lnTo>
                  <a:lnTo>
                    <a:pt x="236" y="331"/>
                  </a:lnTo>
                  <a:lnTo>
                    <a:pt x="236" y="362"/>
                  </a:lnTo>
                  <a:lnTo>
                    <a:pt x="260" y="362"/>
                  </a:lnTo>
                  <a:lnTo>
                    <a:pt x="260" y="388"/>
                  </a:lnTo>
                  <a:lnTo>
                    <a:pt x="290" y="388"/>
                  </a:lnTo>
                  <a:lnTo>
                    <a:pt x="290" y="414"/>
                  </a:lnTo>
                  <a:lnTo>
                    <a:pt x="318" y="414"/>
                  </a:lnTo>
                  <a:lnTo>
                    <a:pt x="318" y="440"/>
                  </a:lnTo>
                  <a:lnTo>
                    <a:pt x="343" y="440"/>
                  </a:lnTo>
                  <a:lnTo>
                    <a:pt x="343" y="460"/>
                  </a:lnTo>
                  <a:lnTo>
                    <a:pt x="355" y="460"/>
                  </a:lnTo>
                  <a:lnTo>
                    <a:pt x="355" y="478"/>
                  </a:lnTo>
                  <a:lnTo>
                    <a:pt x="405" y="478"/>
                  </a:lnTo>
                  <a:lnTo>
                    <a:pt x="405" y="500"/>
                  </a:lnTo>
                  <a:lnTo>
                    <a:pt x="417" y="500"/>
                  </a:lnTo>
                  <a:lnTo>
                    <a:pt x="417" y="512"/>
                  </a:lnTo>
                  <a:lnTo>
                    <a:pt x="449" y="512"/>
                  </a:lnTo>
                  <a:lnTo>
                    <a:pt x="449" y="532"/>
                  </a:lnTo>
                  <a:lnTo>
                    <a:pt x="481" y="532"/>
                  </a:lnTo>
                  <a:lnTo>
                    <a:pt x="481" y="584"/>
                  </a:lnTo>
                  <a:lnTo>
                    <a:pt x="511" y="584"/>
                  </a:lnTo>
                  <a:lnTo>
                    <a:pt x="511" y="633"/>
                  </a:lnTo>
                  <a:lnTo>
                    <a:pt x="533" y="633"/>
                  </a:lnTo>
                  <a:lnTo>
                    <a:pt x="533" y="659"/>
                  </a:lnTo>
                  <a:lnTo>
                    <a:pt x="561" y="659"/>
                  </a:lnTo>
                  <a:lnTo>
                    <a:pt x="561" y="685"/>
                  </a:lnTo>
                  <a:lnTo>
                    <a:pt x="599" y="685"/>
                  </a:lnTo>
                  <a:lnTo>
                    <a:pt x="599" y="709"/>
                  </a:lnTo>
                  <a:lnTo>
                    <a:pt x="623" y="709"/>
                  </a:lnTo>
                  <a:lnTo>
                    <a:pt x="623" y="731"/>
                  </a:lnTo>
                  <a:lnTo>
                    <a:pt x="631" y="731"/>
                  </a:lnTo>
                  <a:lnTo>
                    <a:pt x="631" y="759"/>
                  </a:lnTo>
                  <a:lnTo>
                    <a:pt x="637" y="759"/>
                  </a:lnTo>
                  <a:lnTo>
                    <a:pt x="637" y="833"/>
                  </a:lnTo>
                  <a:lnTo>
                    <a:pt x="645" y="833"/>
                  </a:lnTo>
                  <a:lnTo>
                    <a:pt x="645" y="856"/>
                  </a:lnTo>
                  <a:lnTo>
                    <a:pt x="659" y="856"/>
                  </a:lnTo>
                  <a:lnTo>
                    <a:pt x="659" y="890"/>
                  </a:lnTo>
                  <a:lnTo>
                    <a:pt x="693" y="890"/>
                  </a:lnTo>
                  <a:lnTo>
                    <a:pt x="693" y="904"/>
                  </a:lnTo>
                  <a:lnTo>
                    <a:pt x="707" y="904"/>
                  </a:lnTo>
                  <a:lnTo>
                    <a:pt x="707" y="934"/>
                  </a:lnTo>
                  <a:lnTo>
                    <a:pt x="767" y="934"/>
                  </a:lnTo>
                  <a:lnTo>
                    <a:pt x="767" y="958"/>
                  </a:lnTo>
                  <a:lnTo>
                    <a:pt x="775" y="958"/>
                  </a:lnTo>
                  <a:lnTo>
                    <a:pt x="775" y="984"/>
                  </a:lnTo>
                  <a:lnTo>
                    <a:pt x="783" y="984"/>
                  </a:lnTo>
                  <a:lnTo>
                    <a:pt x="783" y="1012"/>
                  </a:lnTo>
                  <a:lnTo>
                    <a:pt x="855" y="1012"/>
                  </a:lnTo>
                  <a:lnTo>
                    <a:pt x="855" y="1042"/>
                  </a:lnTo>
                  <a:lnTo>
                    <a:pt x="863" y="1042"/>
                  </a:lnTo>
                  <a:lnTo>
                    <a:pt x="863" y="1064"/>
                  </a:lnTo>
                  <a:lnTo>
                    <a:pt x="907" y="1064"/>
                  </a:lnTo>
                  <a:lnTo>
                    <a:pt x="907" y="1086"/>
                  </a:lnTo>
                  <a:lnTo>
                    <a:pt x="929" y="1086"/>
                  </a:lnTo>
                  <a:lnTo>
                    <a:pt x="929" y="1113"/>
                  </a:lnTo>
                  <a:lnTo>
                    <a:pt x="945" y="1113"/>
                  </a:lnTo>
                  <a:lnTo>
                    <a:pt x="945" y="1137"/>
                  </a:lnTo>
                  <a:lnTo>
                    <a:pt x="1047" y="1137"/>
                  </a:lnTo>
                  <a:lnTo>
                    <a:pt x="1047" y="1191"/>
                  </a:lnTo>
                  <a:lnTo>
                    <a:pt x="1082" y="1191"/>
                  </a:lnTo>
                  <a:lnTo>
                    <a:pt x="1082" y="1247"/>
                  </a:lnTo>
                  <a:lnTo>
                    <a:pt x="1092" y="1247"/>
                  </a:lnTo>
                  <a:lnTo>
                    <a:pt x="1092" y="1265"/>
                  </a:lnTo>
                  <a:lnTo>
                    <a:pt x="1208" y="1265"/>
                  </a:lnTo>
                  <a:lnTo>
                    <a:pt x="1208" y="1285"/>
                  </a:lnTo>
                  <a:lnTo>
                    <a:pt x="1216" y="1285"/>
                  </a:lnTo>
                  <a:lnTo>
                    <a:pt x="1216" y="1325"/>
                  </a:lnTo>
                  <a:lnTo>
                    <a:pt x="1226" y="1325"/>
                  </a:lnTo>
                  <a:lnTo>
                    <a:pt x="1226" y="1358"/>
                  </a:lnTo>
                  <a:lnTo>
                    <a:pt x="1356" y="1358"/>
                  </a:lnTo>
                  <a:lnTo>
                    <a:pt x="1356" y="1386"/>
                  </a:lnTo>
                  <a:lnTo>
                    <a:pt x="1861" y="1386"/>
                  </a:lnTo>
                  <a:lnTo>
                    <a:pt x="1861" y="1418"/>
                  </a:lnTo>
                  <a:lnTo>
                    <a:pt x="2045" y="1418"/>
                  </a:lnTo>
                  <a:lnTo>
                    <a:pt x="2045" y="145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1" name="Line 6"/>
            <p:cNvSpPr>
              <a:spLocks noChangeShapeType="1"/>
            </p:cNvSpPr>
            <p:nvPr/>
          </p:nvSpPr>
          <p:spPr bwMode="auto">
            <a:xfrm>
              <a:off x="3799448" y="402656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3" name="Line 7"/>
            <p:cNvSpPr>
              <a:spLocks noChangeShapeType="1"/>
            </p:cNvSpPr>
            <p:nvPr/>
          </p:nvSpPr>
          <p:spPr bwMode="auto">
            <a:xfrm>
              <a:off x="2624249" y="3819261"/>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4" name="Line 8"/>
            <p:cNvSpPr>
              <a:spLocks noChangeShapeType="1"/>
            </p:cNvSpPr>
            <p:nvPr/>
          </p:nvSpPr>
          <p:spPr bwMode="auto">
            <a:xfrm>
              <a:off x="1166844"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63" name="Group 5162"/>
          <p:cNvGrpSpPr/>
          <p:nvPr/>
        </p:nvGrpSpPr>
        <p:grpSpPr>
          <a:xfrm>
            <a:off x="1124447" y="2196490"/>
            <a:ext cx="3439476" cy="1925142"/>
            <a:chOff x="1124447" y="2196490"/>
            <a:chExt cx="3439476" cy="1925142"/>
          </a:xfrm>
        </p:grpSpPr>
        <p:sp>
          <p:nvSpPr>
            <p:cNvPr id="5125" name="Line 9"/>
            <p:cNvSpPr>
              <a:spLocks noChangeShapeType="1"/>
            </p:cNvSpPr>
            <p:nvPr/>
          </p:nvSpPr>
          <p:spPr bwMode="auto">
            <a:xfrm>
              <a:off x="1468925" y="249886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6" name="Line 10"/>
            <p:cNvSpPr>
              <a:spLocks noChangeShapeType="1"/>
            </p:cNvSpPr>
            <p:nvPr/>
          </p:nvSpPr>
          <p:spPr bwMode="auto">
            <a:xfrm>
              <a:off x="2008164" y="304022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7" name="Line 11"/>
            <p:cNvSpPr>
              <a:spLocks noChangeShapeType="1"/>
            </p:cNvSpPr>
            <p:nvPr/>
          </p:nvSpPr>
          <p:spPr bwMode="auto">
            <a:xfrm>
              <a:off x="2188353" y="3243567"/>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8" name="Line 12"/>
            <p:cNvSpPr>
              <a:spLocks noChangeShapeType="1"/>
            </p:cNvSpPr>
            <p:nvPr/>
          </p:nvSpPr>
          <p:spPr bwMode="auto">
            <a:xfrm>
              <a:off x="2373841" y="341389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9" name="Line 13"/>
            <p:cNvSpPr>
              <a:spLocks noChangeShapeType="1"/>
            </p:cNvSpPr>
            <p:nvPr/>
          </p:nvSpPr>
          <p:spPr bwMode="auto">
            <a:xfrm>
              <a:off x="2542105" y="353801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0" name="Line 14"/>
            <p:cNvSpPr>
              <a:spLocks noChangeShapeType="1"/>
            </p:cNvSpPr>
            <p:nvPr/>
          </p:nvSpPr>
          <p:spPr bwMode="auto">
            <a:xfrm>
              <a:off x="2735542" y="371098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1" name="Line 15"/>
            <p:cNvSpPr>
              <a:spLocks noChangeShapeType="1"/>
            </p:cNvSpPr>
            <p:nvPr/>
          </p:nvSpPr>
          <p:spPr bwMode="auto">
            <a:xfrm>
              <a:off x="2918380" y="37822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2" name="Line 16"/>
            <p:cNvSpPr>
              <a:spLocks noChangeShapeType="1"/>
            </p:cNvSpPr>
            <p:nvPr/>
          </p:nvSpPr>
          <p:spPr bwMode="auto">
            <a:xfrm>
              <a:off x="4141275" y="403448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3" name="Freeform 17"/>
            <p:cNvSpPr>
              <a:spLocks/>
            </p:cNvSpPr>
            <p:nvPr/>
          </p:nvSpPr>
          <p:spPr bwMode="auto">
            <a:xfrm>
              <a:off x="1124447" y="2196490"/>
              <a:ext cx="3439476" cy="1909298"/>
            </a:xfrm>
            <a:custGeom>
              <a:avLst/>
              <a:gdLst>
                <a:gd name="T0" fmla="*/ 126 w 2596"/>
                <a:gd name="T1" fmla="*/ 58 h 1446"/>
                <a:gd name="T2" fmla="*/ 194 w 2596"/>
                <a:gd name="T3" fmla="*/ 74 h 1446"/>
                <a:gd name="T4" fmla="*/ 204 w 2596"/>
                <a:gd name="T5" fmla="*/ 113 h 1446"/>
                <a:gd name="T6" fmla="*/ 216 w 2596"/>
                <a:gd name="T7" fmla="*/ 169 h 1446"/>
                <a:gd name="T8" fmla="*/ 224 w 2596"/>
                <a:gd name="T9" fmla="*/ 219 h 1446"/>
                <a:gd name="T10" fmla="*/ 252 w 2596"/>
                <a:gd name="T11" fmla="*/ 229 h 1446"/>
                <a:gd name="T12" fmla="*/ 260 w 2596"/>
                <a:gd name="T13" fmla="*/ 269 h 1446"/>
                <a:gd name="T14" fmla="*/ 304 w 2596"/>
                <a:gd name="T15" fmla="*/ 281 h 1446"/>
                <a:gd name="T16" fmla="*/ 314 w 2596"/>
                <a:gd name="T17" fmla="*/ 305 h 1446"/>
                <a:gd name="T18" fmla="*/ 357 w 2596"/>
                <a:gd name="T19" fmla="*/ 329 h 1446"/>
                <a:gd name="T20" fmla="*/ 379 w 2596"/>
                <a:gd name="T21" fmla="*/ 356 h 1446"/>
                <a:gd name="T22" fmla="*/ 401 w 2596"/>
                <a:gd name="T23" fmla="*/ 364 h 1446"/>
                <a:gd name="T24" fmla="*/ 423 w 2596"/>
                <a:gd name="T25" fmla="*/ 392 h 1446"/>
                <a:gd name="T26" fmla="*/ 437 w 2596"/>
                <a:gd name="T27" fmla="*/ 406 h 1446"/>
                <a:gd name="T28" fmla="*/ 445 w 2596"/>
                <a:gd name="T29" fmla="*/ 432 h 1446"/>
                <a:gd name="T30" fmla="*/ 477 w 2596"/>
                <a:gd name="T31" fmla="*/ 456 h 1446"/>
                <a:gd name="T32" fmla="*/ 509 w 2596"/>
                <a:gd name="T33" fmla="*/ 496 h 1446"/>
                <a:gd name="T34" fmla="*/ 541 w 2596"/>
                <a:gd name="T35" fmla="*/ 506 h 1446"/>
                <a:gd name="T36" fmla="*/ 563 w 2596"/>
                <a:gd name="T37" fmla="*/ 530 h 1446"/>
                <a:gd name="T38" fmla="*/ 635 w 2596"/>
                <a:gd name="T39" fmla="*/ 554 h 1446"/>
                <a:gd name="T40" fmla="*/ 643 w 2596"/>
                <a:gd name="T41" fmla="*/ 605 h 1446"/>
                <a:gd name="T42" fmla="*/ 659 w 2596"/>
                <a:gd name="T43" fmla="*/ 617 h 1446"/>
                <a:gd name="T44" fmla="*/ 667 w 2596"/>
                <a:gd name="T45" fmla="*/ 685 h 1446"/>
                <a:gd name="T46" fmla="*/ 701 w 2596"/>
                <a:gd name="T47" fmla="*/ 701 h 1446"/>
                <a:gd name="T48" fmla="*/ 715 w 2596"/>
                <a:gd name="T49" fmla="*/ 731 h 1446"/>
                <a:gd name="T50" fmla="*/ 733 w 2596"/>
                <a:gd name="T51" fmla="*/ 745 h 1446"/>
                <a:gd name="T52" fmla="*/ 747 w 2596"/>
                <a:gd name="T53" fmla="*/ 769 h 1446"/>
                <a:gd name="T54" fmla="*/ 773 w 2596"/>
                <a:gd name="T55" fmla="*/ 785 h 1446"/>
                <a:gd name="T56" fmla="*/ 789 w 2596"/>
                <a:gd name="T57" fmla="*/ 813 h 1446"/>
                <a:gd name="T58" fmla="*/ 813 w 2596"/>
                <a:gd name="T59" fmla="*/ 823 h 1446"/>
                <a:gd name="T60" fmla="*/ 837 w 2596"/>
                <a:gd name="T61" fmla="*/ 848 h 1446"/>
                <a:gd name="T62" fmla="*/ 855 w 2596"/>
                <a:gd name="T63" fmla="*/ 862 h 1446"/>
                <a:gd name="T64" fmla="*/ 863 w 2596"/>
                <a:gd name="T65" fmla="*/ 888 h 1446"/>
                <a:gd name="T66" fmla="*/ 915 w 2596"/>
                <a:gd name="T67" fmla="*/ 912 h 1446"/>
                <a:gd name="T68" fmla="*/ 921 w 2596"/>
                <a:gd name="T69" fmla="*/ 936 h 1446"/>
                <a:gd name="T70" fmla="*/ 957 w 2596"/>
                <a:gd name="T71" fmla="*/ 956 h 1446"/>
                <a:gd name="T72" fmla="*/ 967 w 2596"/>
                <a:gd name="T73" fmla="*/ 978 h 1446"/>
                <a:gd name="T74" fmla="*/ 1031 w 2596"/>
                <a:gd name="T75" fmla="*/ 992 h 1446"/>
                <a:gd name="T76" fmla="*/ 1062 w 2596"/>
                <a:gd name="T77" fmla="*/ 1028 h 1446"/>
                <a:gd name="T78" fmla="*/ 1076 w 2596"/>
                <a:gd name="T79" fmla="*/ 1064 h 1446"/>
                <a:gd name="T80" fmla="*/ 1112 w 2596"/>
                <a:gd name="T81" fmla="*/ 1088 h 1446"/>
                <a:gd name="T82" fmla="*/ 1136 w 2596"/>
                <a:gd name="T83" fmla="*/ 1101 h 1446"/>
                <a:gd name="T84" fmla="*/ 1164 w 2596"/>
                <a:gd name="T85" fmla="*/ 1159 h 1446"/>
                <a:gd name="T86" fmla="*/ 1200 w 2596"/>
                <a:gd name="T87" fmla="*/ 1171 h 1446"/>
                <a:gd name="T88" fmla="*/ 1232 w 2596"/>
                <a:gd name="T89" fmla="*/ 1207 h 1446"/>
                <a:gd name="T90" fmla="*/ 1328 w 2596"/>
                <a:gd name="T91" fmla="*/ 1219 h 1446"/>
                <a:gd name="T92" fmla="*/ 1364 w 2596"/>
                <a:gd name="T93" fmla="*/ 1243 h 1446"/>
                <a:gd name="T94" fmla="*/ 1568 w 2596"/>
                <a:gd name="T95" fmla="*/ 1277 h 1446"/>
                <a:gd name="T96" fmla="*/ 1624 w 2596"/>
                <a:gd name="T97" fmla="*/ 1301 h 1446"/>
                <a:gd name="T98" fmla="*/ 1841 w 2596"/>
                <a:gd name="T99" fmla="*/ 1333 h 1446"/>
                <a:gd name="T100" fmla="*/ 1855 w 2596"/>
                <a:gd name="T101" fmla="*/ 1368 h 1446"/>
                <a:gd name="T102" fmla="*/ 2147 w 2596"/>
                <a:gd name="T103" fmla="*/ 1376 h 1446"/>
                <a:gd name="T104" fmla="*/ 2191 w 2596"/>
                <a:gd name="T105" fmla="*/ 1426 h 1446"/>
                <a:gd name="T106" fmla="*/ 2596 w 2596"/>
                <a:gd name="T107" fmla="*/ 144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6" h="1446">
                  <a:moveTo>
                    <a:pt x="0" y="0"/>
                  </a:moveTo>
                  <a:lnTo>
                    <a:pt x="126" y="0"/>
                  </a:lnTo>
                  <a:lnTo>
                    <a:pt x="126" y="58"/>
                  </a:lnTo>
                  <a:lnTo>
                    <a:pt x="170" y="58"/>
                  </a:lnTo>
                  <a:lnTo>
                    <a:pt x="170" y="74"/>
                  </a:lnTo>
                  <a:lnTo>
                    <a:pt x="194" y="74"/>
                  </a:lnTo>
                  <a:lnTo>
                    <a:pt x="194" y="95"/>
                  </a:lnTo>
                  <a:lnTo>
                    <a:pt x="204" y="95"/>
                  </a:lnTo>
                  <a:lnTo>
                    <a:pt x="204" y="113"/>
                  </a:lnTo>
                  <a:lnTo>
                    <a:pt x="210" y="113"/>
                  </a:lnTo>
                  <a:lnTo>
                    <a:pt x="210" y="169"/>
                  </a:lnTo>
                  <a:lnTo>
                    <a:pt x="216" y="169"/>
                  </a:lnTo>
                  <a:lnTo>
                    <a:pt x="216" y="203"/>
                  </a:lnTo>
                  <a:lnTo>
                    <a:pt x="224" y="203"/>
                  </a:lnTo>
                  <a:lnTo>
                    <a:pt x="224" y="219"/>
                  </a:lnTo>
                  <a:lnTo>
                    <a:pt x="230" y="219"/>
                  </a:lnTo>
                  <a:lnTo>
                    <a:pt x="230" y="229"/>
                  </a:lnTo>
                  <a:lnTo>
                    <a:pt x="252" y="229"/>
                  </a:lnTo>
                  <a:lnTo>
                    <a:pt x="252" y="257"/>
                  </a:lnTo>
                  <a:lnTo>
                    <a:pt x="260" y="257"/>
                  </a:lnTo>
                  <a:lnTo>
                    <a:pt x="260" y="269"/>
                  </a:lnTo>
                  <a:lnTo>
                    <a:pt x="290" y="269"/>
                  </a:lnTo>
                  <a:lnTo>
                    <a:pt x="290" y="281"/>
                  </a:lnTo>
                  <a:lnTo>
                    <a:pt x="304" y="281"/>
                  </a:lnTo>
                  <a:lnTo>
                    <a:pt x="304" y="287"/>
                  </a:lnTo>
                  <a:lnTo>
                    <a:pt x="314" y="287"/>
                  </a:lnTo>
                  <a:lnTo>
                    <a:pt x="314" y="305"/>
                  </a:lnTo>
                  <a:lnTo>
                    <a:pt x="349" y="305"/>
                  </a:lnTo>
                  <a:lnTo>
                    <a:pt x="349" y="329"/>
                  </a:lnTo>
                  <a:lnTo>
                    <a:pt x="357" y="329"/>
                  </a:lnTo>
                  <a:lnTo>
                    <a:pt x="357" y="338"/>
                  </a:lnTo>
                  <a:lnTo>
                    <a:pt x="379" y="338"/>
                  </a:lnTo>
                  <a:lnTo>
                    <a:pt x="379" y="356"/>
                  </a:lnTo>
                  <a:lnTo>
                    <a:pt x="395" y="356"/>
                  </a:lnTo>
                  <a:lnTo>
                    <a:pt x="395" y="364"/>
                  </a:lnTo>
                  <a:lnTo>
                    <a:pt x="401" y="364"/>
                  </a:lnTo>
                  <a:lnTo>
                    <a:pt x="401" y="382"/>
                  </a:lnTo>
                  <a:lnTo>
                    <a:pt x="423" y="382"/>
                  </a:lnTo>
                  <a:lnTo>
                    <a:pt x="423" y="392"/>
                  </a:lnTo>
                  <a:lnTo>
                    <a:pt x="429" y="392"/>
                  </a:lnTo>
                  <a:lnTo>
                    <a:pt x="429" y="406"/>
                  </a:lnTo>
                  <a:lnTo>
                    <a:pt x="437" y="406"/>
                  </a:lnTo>
                  <a:lnTo>
                    <a:pt x="437" y="416"/>
                  </a:lnTo>
                  <a:lnTo>
                    <a:pt x="445" y="416"/>
                  </a:lnTo>
                  <a:lnTo>
                    <a:pt x="445" y="432"/>
                  </a:lnTo>
                  <a:lnTo>
                    <a:pt x="453" y="432"/>
                  </a:lnTo>
                  <a:lnTo>
                    <a:pt x="453" y="456"/>
                  </a:lnTo>
                  <a:lnTo>
                    <a:pt x="477" y="456"/>
                  </a:lnTo>
                  <a:lnTo>
                    <a:pt x="477" y="464"/>
                  </a:lnTo>
                  <a:lnTo>
                    <a:pt x="509" y="464"/>
                  </a:lnTo>
                  <a:lnTo>
                    <a:pt x="509" y="496"/>
                  </a:lnTo>
                  <a:lnTo>
                    <a:pt x="521" y="496"/>
                  </a:lnTo>
                  <a:lnTo>
                    <a:pt x="521" y="506"/>
                  </a:lnTo>
                  <a:lnTo>
                    <a:pt x="541" y="506"/>
                  </a:lnTo>
                  <a:lnTo>
                    <a:pt x="541" y="516"/>
                  </a:lnTo>
                  <a:lnTo>
                    <a:pt x="563" y="516"/>
                  </a:lnTo>
                  <a:lnTo>
                    <a:pt x="563" y="530"/>
                  </a:lnTo>
                  <a:lnTo>
                    <a:pt x="569" y="530"/>
                  </a:lnTo>
                  <a:lnTo>
                    <a:pt x="569" y="554"/>
                  </a:lnTo>
                  <a:lnTo>
                    <a:pt x="635" y="554"/>
                  </a:lnTo>
                  <a:lnTo>
                    <a:pt x="635" y="572"/>
                  </a:lnTo>
                  <a:lnTo>
                    <a:pt x="643" y="572"/>
                  </a:lnTo>
                  <a:lnTo>
                    <a:pt x="643" y="605"/>
                  </a:lnTo>
                  <a:lnTo>
                    <a:pt x="653" y="605"/>
                  </a:lnTo>
                  <a:lnTo>
                    <a:pt x="653" y="617"/>
                  </a:lnTo>
                  <a:lnTo>
                    <a:pt x="659" y="617"/>
                  </a:lnTo>
                  <a:lnTo>
                    <a:pt x="659" y="655"/>
                  </a:lnTo>
                  <a:lnTo>
                    <a:pt x="667" y="655"/>
                  </a:lnTo>
                  <a:lnTo>
                    <a:pt x="667" y="685"/>
                  </a:lnTo>
                  <a:lnTo>
                    <a:pt x="675" y="685"/>
                  </a:lnTo>
                  <a:lnTo>
                    <a:pt x="675" y="701"/>
                  </a:lnTo>
                  <a:lnTo>
                    <a:pt x="701" y="701"/>
                  </a:lnTo>
                  <a:lnTo>
                    <a:pt x="701" y="719"/>
                  </a:lnTo>
                  <a:lnTo>
                    <a:pt x="715" y="719"/>
                  </a:lnTo>
                  <a:lnTo>
                    <a:pt x="715" y="731"/>
                  </a:lnTo>
                  <a:lnTo>
                    <a:pt x="723" y="731"/>
                  </a:lnTo>
                  <a:lnTo>
                    <a:pt x="723" y="745"/>
                  </a:lnTo>
                  <a:lnTo>
                    <a:pt x="733" y="745"/>
                  </a:lnTo>
                  <a:lnTo>
                    <a:pt x="733" y="759"/>
                  </a:lnTo>
                  <a:lnTo>
                    <a:pt x="747" y="759"/>
                  </a:lnTo>
                  <a:lnTo>
                    <a:pt x="747" y="769"/>
                  </a:lnTo>
                  <a:lnTo>
                    <a:pt x="755" y="769"/>
                  </a:lnTo>
                  <a:lnTo>
                    <a:pt x="755" y="785"/>
                  </a:lnTo>
                  <a:lnTo>
                    <a:pt x="773" y="785"/>
                  </a:lnTo>
                  <a:lnTo>
                    <a:pt x="773" y="795"/>
                  </a:lnTo>
                  <a:lnTo>
                    <a:pt x="789" y="795"/>
                  </a:lnTo>
                  <a:lnTo>
                    <a:pt x="789" y="813"/>
                  </a:lnTo>
                  <a:lnTo>
                    <a:pt x="795" y="813"/>
                  </a:lnTo>
                  <a:lnTo>
                    <a:pt x="795" y="823"/>
                  </a:lnTo>
                  <a:lnTo>
                    <a:pt x="813" y="823"/>
                  </a:lnTo>
                  <a:lnTo>
                    <a:pt x="813" y="833"/>
                  </a:lnTo>
                  <a:lnTo>
                    <a:pt x="837" y="833"/>
                  </a:lnTo>
                  <a:lnTo>
                    <a:pt x="837" y="848"/>
                  </a:lnTo>
                  <a:lnTo>
                    <a:pt x="851" y="848"/>
                  </a:lnTo>
                  <a:lnTo>
                    <a:pt x="851" y="862"/>
                  </a:lnTo>
                  <a:lnTo>
                    <a:pt x="855" y="862"/>
                  </a:lnTo>
                  <a:lnTo>
                    <a:pt x="855" y="874"/>
                  </a:lnTo>
                  <a:lnTo>
                    <a:pt x="863" y="874"/>
                  </a:lnTo>
                  <a:lnTo>
                    <a:pt x="863" y="888"/>
                  </a:lnTo>
                  <a:lnTo>
                    <a:pt x="893" y="888"/>
                  </a:lnTo>
                  <a:lnTo>
                    <a:pt x="893" y="912"/>
                  </a:lnTo>
                  <a:lnTo>
                    <a:pt x="915" y="912"/>
                  </a:lnTo>
                  <a:lnTo>
                    <a:pt x="915" y="926"/>
                  </a:lnTo>
                  <a:lnTo>
                    <a:pt x="921" y="926"/>
                  </a:lnTo>
                  <a:lnTo>
                    <a:pt x="921" y="936"/>
                  </a:lnTo>
                  <a:lnTo>
                    <a:pt x="935" y="936"/>
                  </a:lnTo>
                  <a:lnTo>
                    <a:pt x="935" y="956"/>
                  </a:lnTo>
                  <a:lnTo>
                    <a:pt x="957" y="956"/>
                  </a:lnTo>
                  <a:lnTo>
                    <a:pt x="957" y="964"/>
                  </a:lnTo>
                  <a:lnTo>
                    <a:pt x="967" y="964"/>
                  </a:lnTo>
                  <a:lnTo>
                    <a:pt x="967" y="978"/>
                  </a:lnTo>
                  <a:lnTo>
                    <a:pt x="997" y="978"/>
                  </a:lnTo>
                  <a:lnTo>
                    <a:pt x="997" y="992"/>
                  </a:lnTo>
                  <a:lnTo>
                    <a:pt x="1031" y="992"/>
                  </a:lnTo>
                  <a:lnTo>
                    <a:pt x="1031" y="1006"/>
                  </a:lnTo>
                  <a:lnTo>
                    <a:pt x="1062" y="1006"/>
                  </a:lnTo>
                  <a:lnTo>
                    <a:pt x="1062" y="1028"/>
                  </a:lnTo>
                  <a:lnTo>
                    <a:pt x="1070" y="1028"/>
                  </a:lnTo>
                  <a:lnTo>
                    <a:pt x="1070" y="1064"/>
                  </a:lnTo>
                  <a:lnTo>
                    <a:pt x="1076" y="1064"/>
                  </a:lnTo>
                  <a:lnTo>
                    <a:pt x="1076" y="1070"/>
                  </a:lnTo>
                  <a:lnTo>
                    <a:pt x="1112" y="1070"/>
                  </a:lnTo>
                  <a:lnTo>
                    <a:pt x="1112" y="1088"/>
                  </a:lnTo>
                  <a:lnTo>
                    <a:pt x="1126" y="1088"/>
                  </a:lnTo>
                  <a:lnTo>
                    <a:pt x="1126" y="1101"/>
                  </a:lnTo>
                  <a:lnTo>
                    <a:pt x="1136" y="1101"/>
                  </a:lnTo>
                  <a:lnTo>
                    <a:pt x="1136" y="1141"/>
                  </a:lnTo>
                  <a:lnTo>
                    <a:pt x="1164" y="1141"/>
                  </a:lnTo>
                  <a:lnTo>
                    <a:pt x="1164" y="1159"/>
                  </a:lnTo>
                  <a:lnTo>
                    <a:pt x="1178" y="1159"/>
                  </a:lnTo>
                  <a:lnTo>
                    <a:pt x="1178" y="1171"/>
                  </a:lnTo>
                  <a:lnTo>
                    <a:pt x="1200" y="1171"/>
                  </a:lnTo>
                  <a:lnTo>
                    <a:pt x="1200" y="1183"/>
                  </a:lnTo>
                  <a:lnTo>
                    <a:pt x="1232" y="1183"/>
                  </a:lnTo>
                  <a:lnTo>
                    <a:pt x="1232" y="1207"/>
                  </a:lnTo>
                  <a:lnTo>
                    <a:pt x="1318" y="1207"/>
                  </a:lnTo>
                  <a:lnTo>
                    <a:pt x="1318" y="1219"/>
                  </a:lnTo>
                  <a:lnTo>
                    <a:pt x="1328" y="1219"/>
                  </a:lnTo>
                  <a:lnTo>
                    <a:pt x="1328" y="1233"/>
                  </a:lnTo>
                  <a:lnTo>
                    <a:pt x="1364" y="1233"/>
                  </a:lnTo>
                  <a:lnTo>
                    <a:pt x="1364" y="1243"/>
                  </a:lnTo>
                  <a:lnTo>
                    <a:pt x="1378" y="1243"/>
                  </a:lnTo>
                  <a:lnTo>
                    <a:pt x="1378" y="1277"/>
                  </a:lnTo>
                  <a:lnTo>
                    <a:pt x="1568" y="1277"/>
                  </a:lnTo>
                  <a:lnTo>
                    <a:pt x="1568" y="1291"/>
                  </a:lnTo>
                  <a:lnTo>
                    <a:pt x="1624" y="1291"/>
                  </a:lnTo>
                  <a:lnTo>
                    <a:pt x="1624" y="1301"/>
                  </a:lnTo>
                  <a:lnTo>
                    <a:pt x="1786" y="1301"/>
                  </a:lnTo>
                  <a:lnTo>
                    <a:pt x="1786" y="1333"/>
                  </a:lnTo>
                  <a:lnTo>
                    <a:pt x="1841" y="1333"/>
                  </a:lnTo>
                  <a:lnTo>
                    <a:pt x="1841" y="1349"/>
                  </a:lnTo>
                  <a:lnTo>
                    <a:pt x="1855" y="1349"/>
                  </a:lnTo>
                  <a:lnTo>
                    <a:pt x="1855" y="1368"/>
                  </a:lnTo>
                  <a:lnTo>
                    <a:pt x="1935" y="1368"/>
                  </a:lnTo>
                  <a:lnTo>
                    <a:pt x="1935" y="1376"/>
                  </a:lnTo>
                  <a:lnTo>
                    <a:pt x="2147" y="1376"/>
                  </a:lnTo>
                  <a:lnTo>
                    <a:pt x="2147" y="1398"/>
                  </a:lnTo>
                  <a:lnTo>
                    <a:pt x="2191" y="1398"/>
                  </a:lnTo>
                  <a:lnTo>
                    <a:pt x="2191" y="1426"/>
                  </a:lnTo>
                  <a:lnTo>
                    <a:pt x="2369" y="1426"/>
                  </a:lnTo>
                  <a:lnTo>
                    <a:pt x="2369" y="1446"/>
                  </a:lnTo>
                  <a:lnTo>
                    <a:pt x="2596" y="1446"/>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5166" name="Group 5165"/>
          <p:cNvGrpSpPr/>
          <p:nvPr/>
        </p:nvGrpSpPr>
        <p:grpSpPr>
          <a:xfrm>
            <a:off x="5355706" y="2154237"/>
            <a:ext cx="2950583" cy="1972677"/>
            <a:chOff x="5355706" y="2154237"/>
            <a:chExt cx="2950583" cy="1972677"/>
          </a:xfrm>
        </p:grpSpPr>
        <p:sp>
          <p:nvSpPr>
            <p:cNvPr id="5142" name="Line 26"/>
            <p:cNvSpPr>
              <a:spLocks noChangeShapeType="1"/>
            </p:cNvSpPr>
            <p:nvPr/>
          </p:nvSpPr>
          <p:spPr bwMode="auto">
            <a:xfrm>
              <a:off x="6423587" y="3182828"/>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6" name="Line 30"/>
            <p:cNvSpPr>
              <a:spLocks noChangeShapeType="1"/>
            </p:cNvSpPr>
            <p:nvPr/>
          </p:nvSpPr>
          <p:spPr bwMode="auto">
            <a:xfrm>
              <a:off x="7096643" y="3604036"/>
              <a:ext cx="0" cy="88467"/>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38"/>
            <p:cNvSpPr>
              <a:spLocks noChangeShapeType="1"/>
            </p:cNvSpPr>
            <p:nvPr/>
          </p:nvSpPr>
          <p:spPr bwMode="auto">
            <a:xfrm>
              <a:off x="5358356" y="2196490"/>
              <a:ext cx="0"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39"/>
            <p:cNvSpPr>
              <a:spLocks noChangeShapeType="1"/>
            </p:cNvSpPr>
            <p:nvPr/>
          </p:nvSpPr>
          <p:spPr bwMode="auto">
            <a:xfrm>
              <a:off x="5371605"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40"/>
            <p:cNvSpPr>
              <a:spLocks noChangeShapeType="1"/>
            </p:cNvSpPr>
            <p:nvPr/>
          </p:nvSpPr>
          <p:spPr bwMode="auto">
            <a:xfrm>
              <a:off x="5653812" y="2280995"/>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41"/>
            <p:cNvSpPr>
              <a:spLocks noChangeShapeType="1"/>
            </p:cNvSpPr>
            <p:nvPr/>
          </p:nvSpPr>
          <p:spPr bwMode="auto">
            <a:xfrm>
              <a:off x="5799552" y="247773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42"/>
            <p:cNvSpPr>
              <a:spLocks noChangeShapeType="1"/>
            </p:cNvSpPr>
            <p:nvPr/>
          </p:nvSpPr>
          <p:spPr bwMode="auto">
            <a:xfrm>
              <a:off x="5857849" y="254375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43"/>
            <p:cNvSpPr>
              <a:spLocks noChangeShapeType="1"/>
            </p:cNvSpPr>
            <p:nvPr/>
          </p:nvSpPr>
          <p:spPr bwMode="auto">
            <a:xfrm>
              <a:off x="6085734" y="2888379"/>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2" name="Line 44"/>
            <p:cNvSpPr>
              <a:spLocks noChangeShapeType="1"/>
            </p:cNvSpPr>
            <p:nvPr/>
          </p:nvSpPr>
          <p:spPr bwMode="auto">
            <a:xfrm>
              <a:off x="6191727" y="30692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3" name="Line 45"/>
            <p:cNvSpPr>
              <a:spLocks noChangeShapeType="1"/>
            </p:cNvSpPr>
            <p:nvPr/>
          </p:nvSpPr>
          <p:spPr bwMode="auto">
            <a:xfrm>
              <a:off x="6381189"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4" name="Line 46"/>
            <p:cNvSpPr>
              <a:spLocks noChangeShapeType="1"/>
            </p:cNvSpPr>
            <p:nvPr/>
          </p:nvSpPr>
          <p:spPr bwMode="auto">
            <a:xfrm>
              <a:off x="6412987"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5" name="Line 47"/>
            <p:cNvSpPr>
              <a:spLocks noChangeShapeType="1"/>
            </p:cNvSpPr>
            <p:nvPr/>
          </p:nvSpPr>
          <p:spPr bwMode="auto">
            <a:xfrm>
              <a:off x="6656772" y="349840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6" name="Line 48"/>
            <p:cNvSpPr>
              <a:spLocks noChangeShapeType="1"/>
            </p:cNvSpPr>
            <p:nvPr/>
          </p:nvSpPr>
          <p:spPr bwMode="auto">
            <a:xfrm>
              <a:off x="6908505" y="3574987"/>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7" name="Line 49"/>
            <p:cNvSpPr>
              <a:spLocks noChangeShapeType="1"/>
            </p:cNvSpPr>
            <p:nvPr/>
          </p:nvSpPr>
          <p:spPr bwMode="auto">
            <a:xfrm>
              <a:off x="7136390" y="3671376"/>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8" name="Line 50"/>
            <p:cNvSpPr>
              <a:spLocks noChangeShapeType="1"/>
            </p:cNvSpPr>
            <p:nvPr/>
          </p:nvSpPr>
          <p:spPr bwMode="auto">
            <a:xfrm>
              <a:off x="7500741" y="3726833"/>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9" name="Line 51"/>
            <p:cNvSpPr>
              <a:spLocks noChangeShapeType="1"/>
            </p:cNvSpPr>
            <p:nvPr/>
          </p:nvSpPr>
          <p:spPr bwMode="auto">
            <a:xfrm>
              <a:off x="7890266"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0" name="Line 52"/>
            <p:cNvSpPr>
              <a:spLocks noChangeShapeType="1"/>
            </p:cNvSpPr>
            <p:nvPr/>
          </p:nvSpPr>
          <p:spPr bwMode="auto">
            <a:xfrm>
              <a:off x="8128751"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1" name="Freeform 53"/>
            <p:cNvSpPr>
              <a:spLocks/>
            </p:cNvSpPr>
            <p:nvPr/>
          </p:nvSpPr>
          <p:spPr bwMode="auto">
            <a:xfrm>
              <a:off x="5355706" y="2196490"/>
              <a:ext cx="2950583" cy="1930424"/>
            </a:xfrm>
            <a:custGeom>
              <a:avLst/>
              <a:gdLst>
                <a:gd name="T0" fmla="*/ 34 w 1112"/>
                <a:gd name="T1" fmla="*/ 0 h 728"/>
                <a:gd name="T2" fmla="*/ 43 w 1112"/>
                <a:gd name="T3" fmla="*/ 11 h 728"/>
                <a:gd name="T4" fmla="*/ 48 w 1112"/>
                <a:gd name="T5" fmla="*/ 19 h 728"/>
                <a:gd name="T6" fmla="*/ 63 w 1112"/>
                <a:gd name="T7" fmla="*/ 30 h 728"/>
                <a:gd name="T8" fmla="*/ 78 w 1112"/>
                <a:gd name="T9" fmla="*/ 37 h 728"/>
                <a:gd name="T10" fmla="*/ 83 w 1112"/>
                <a:gd name="T11" fmla="*/ 40 h 728"/>
                <a:gd name="T12" fmla="*/ 138 w 1112"/>
                <a:gd name="T13" fmla="*/ 49 h 728"/>
                <a:gd name="T14" fmla="*/ 145 w 1112"/>
                <a:gd name="T15" fmla="*/ 63 h 728"/>
                <a:gd name="T16" fmla="*/ 149 w 1112"/>
                <a:gd name="T17" fmla="*/ 80 h 728"/>
                <a:gd name="T18" fmla="*/ 155 w 1112"/>
                <a:gd name="T19" fmla="*/ 87 h 728"/>
                <a:gd name="T20" fmla="*/ 181 w 1112"/>
                <a:gd name="T21" fmla="*/ 122 h 728"/>
                <a:gd name="T22" fmla="*/ 189 w 1112"/>
                <a:gd name="T23" fmla="*/ 136 h 728"/>
                <a:gd name="T24" fmla="*/ 196 w 1112"/>
                <a:gd name="T25" fmla="*/ 148 h 728"/>
                <a:gd name="T26" fmla="*/ 209 w 1112"/>
                <a:gd name="T27" fmla="*/ 162 h 728"/>
                <a:gd name="T28" fmla="*/ 220 w 1112"/>
                <a:gd name="T29" fmla="*/ 190 h 728"/>
                <a:gd name="T30" fmla="*/ 238 w 1112"/>
                <a:gd name="T31" fmla="*/ 199 h 728"/>
                <a:gd name="T32" fmla="*/ 241 w 1112"/>
                <a:gd name="T33" fmla="*/ 230 h 728"/>
                <a:gd name="T34" fmla="*/ 256 w 1112"/>
                <a:gd name="T35" fmla="*/ 253 h 728"/>
                <a:gd name="T36" fmla="*/ 284 w 1112"/>
                <a:gd name="T37" fmla="*/ 277 h 728"/>
                <a:gd name="T38" fmla="*/ 291 w 1112"/>
                <a:gd name="T39" fmla="*/ 294 h 728"/>
                <a:gd name="T40" fmla="*/ 296 w 1112"/>
                <a:gd name="T41" fmla="*/ 309 h 728"/>
                <a:gd name="T42" fmla="*/ 300 w 1112"/>
                <a:gd name="T43" fmla="*/ 323 h 728"/>
                <a:gd name="T44" fmla="*/ 315 w 1112"/>
                <a:gd name="T45" fmla="*/ 334 h 728"/>
                <a:gd name="T46" fmla="*/ 326 w 1112"/>
                <a:gd name="T47" fmla="*/ 345 h 728"/>
                <a:gd name="T48" fmla="*/ 338 w 1112"/>
                <a:gd name="T49" fmla="*/ 360 h 728"/>
                <a:gd name="T50" fmla="*/ 346 w 1112"/>
                <a:gd name="T51" fmla="*/ 370 h 728"/>
                <a:gd name="T52" fmla="*/ 371 w 1112"/>
                <a:gd name="T53" fmla="*/ 388 h 728"/>
                <a:gd name="T54" fmla="*/ 377 w 1112"/>
                <a:gd name="T55" fmla="*/ 403 h 728"/>
                <a:gd name="T56" fmla="*/ 386 w 1112"/>
                <a:gd name="T57" fmla="*/ 431 h 728"/>
                <a:gd name="T58" fmla="*/ 448 w 1112"/>
                <a:gd name="T59" fmla="*/ 444 h 728"/>
                <a:gd name="T60" fmla="*/ 456 w 1112"/>
                <a:gd name="T61" fmla="*/ 460 h 728"/>
                <a:gd name="T62" fmla="*/ 477 w 1112"/>
                <a:gd name="T63" fmla="*/ 473 h 728"/>
                <a:gd name="T64" fmla="*/ 489 w 1112"/>
                <a:gd name="T65" fmla="*/ 491 h 728"/>
                <a:gd name="T66" fmla="*/ 513 w 1112"/>
                <a:gd name="T67" fmla="*/ 506 h 728"/>
                <a:gd name="T68" fmla="*/ 517 w 1112"/>
                <a:gd name="T69" fmla="*/ 525 h 728"/>
                <a:gd name="T70" fmla="*/ 657 w 1112"/>
                <a:gd name="T71" fmla="*/ 537 h 728"/>
                <a:gd name="T72" fmla="*/ 671 w 1112"/>
                <a:gd name="T73" fmla="*/ 555 h 728"/>
                <a:gd name="T74" fmla="*/ 808 w 1112"/>
                <a:gd name="T75" fmla="*/ 571 h 728"/>
                <a:gd name="T76" fmla="*/ 878 w 1112"/>
                <a:gd name="T77" fmla="*/ 592 h 728"/>
                <a:gd name="T78" fmla="*/ 900 w 1112"/>
                <a:gd name="T79" fmla="*/ 622 h 728"/>
                <a:gd name="T80" fmla="*/ 1112 w 1112"/>
                <a:gd name="T81" fmla="*/ 65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2" h="728">
                  <a:moveTo>
                    <a:pt x="0" y="0"/>
                  </a:moveTo>
                  <a:cubicBezTo>
                    <a:pt x="34" y="0"/>
                    <a:pt x="34" y="0"/>
                    <a:pt x="34" y="0"/>
                  </a:cubicBezTo>
                  <a:cubicBezTo>
                    <a:pt x="34" y="11"/>
                    <a:pt x="34" y="11"/>
                    <a:pt x="34" y="11"/>
                  </a:cubicBezTo>
                  <a:cubicBezTo>
                    <a:pt x="43" y="11"/>
                    <a:pt x="43" y="11"/>
                    <a:pt x="43" y="11"/>
                  </a:cubicBezTo>
                  <a:cubicBezTo>
                    <a:pt x="43" y="19"/>
                    <a:pt x="43" y="19"/>
                    <a:pt x="43" y="19"/>
                  </a:cubicBezTo>
                  <a:cubicBezTo>
                    <a:pt x="48" y="19"/>
                    <a:pt x="48" y="19"/>
                    <a:pt x="48" y="19"/>
                  </a:cubicBezTo>
                  <a:cubicBezTo>
                    <a:pt x="48" y="30"/>
                    <a:pt x="48" y="30"/>
                    <a:pt x="48" y="30"/>
                  </a:cubicBezTo>
                  <a:cubicBezTo>
                    <a:pt x="63" y="30"/>
                    <a:pt x="63" y="30"/>
                    <a:pt x="63" y="30"/>
                  </a:cubicBezTo>
                  <a:cubicBezTo>
                    <a:pt x="63" y="37"/>
                    <a:pt x="63" y="37"/>
                    <a:pt x="63" y="37"/>
                  </a:cubicBezTo>
                  <a:cubicBezTo>
                    <a:pt x="78" y="37"/>
                    <a:pt x="78" y="37"/>
                    <a:pt x="78" y="37"/>
                  </a:cubicBezTo>
                  <a:cubicBezTo>
                    <a:pt x="78" y="40"/>
                    <a:pt x="78" y="40"/>
                    <a:pt x="78" y="40"/>
                  </a:cubicBezTo>
                  <a:cubicBezTo>
                    <a:pt x="83" y="40"/>
                    <a:pt x="83" y="40"/>
                    <a:pt x="83" y="40"/>
                  </a:cubicBezTo>
                  <a:cubicBezTo>
                    <a:pt x="83" y="49"/>
                    <a:pt x="83" y="49"/>
                    <a:pt x="83" y="49"/>
                  </a:cubicBezTo>
                  <a:cubicBezTo>
                    <a:pt x="138" y="49"/>
                    <a:pt x="138" y="49"/>
                    <a:pt x="138" y="49"/>
                  </a:cubicBezTo>
                  <a:cubicBezTo>
                    <a:pt x="138" y="63"/>
                    <a:pt x="138" y="63"/>
                    <a:pt x="138" y="63"/>
                  </a:cubicBezTo>
                  <a:cubicBezTo>
                    <a:pt x="145" y="63"/>
                    <a:pt x="145" y="63"/>
                    <a:pt x="145" y="63"/>
                  </a:cubicBezTo>
                  <a:cubicBezTo>
                    <a:pt x="145" y="80"/>
                    <a:pt x="145" y="80"/>
                    <a:pt x="145" y="80"/>
                  </a:cubicBezTo>
                  <a:cubicBezTo>
                    <a:pt x="149" y="80"/>
                    <a:pt x="149" y="80"/>
                    <a:pt x="149" y="80"/>
                  </a:cubicBezTo>
                  <a:cubicBezTo>
                    <a:pt x="149" y="87"/>
                    <a:pt x="149" y="87"/>
                    <a:pt x="149" y="87"/>
                  </a:cubicBezTo>
                  <a:cubicBezTo>
                    <a:pt x="155" y="87"/>
                    <a:pt x="155" y="87"/>
                    <a:pt x="155" y="87"/>
                  </a:cubicBezTo>
                  <a:cubicBezTo>
                    <a:pt x="155" y="122"/>
                    <a:pt x="155" y="122"/>
                    <a:pt x="155" y="122"/>
                  </a:cubicBezTo>
                  <a:cubicBezTo>
                    <a:pt x="181" y="122"/>
                    <a:pt x="181" y="122"/>
                    <a:pt x="181" y="122"/>
                  </a:cubicBezTo>
                  <a:cubicBezTo>
                    <a:pt x="181" y="136"/>
                    <a:pt x="181" y="136"/>
                    <a:pt x="181" y="136"/>
                  </a:cubicBezTo>
                  <a:cubicBezTo>
                    <a:pt x="189" y="136"/>
                    <a:pt x="189" y="136"/>
                    <a:pt x="189" y="136"/>
                  </a:cubicBezTo>
                  <a:cubicBezTo>
                    <a:pt x="189" y="148"/>
                    <a:pt x="189" y="148"/>
                    <a:pt x="189" y="148"/>
                  </a:cubicBezTo>
                  <a:cubicBezTo>
                    <a:pt x="196" y="148"/>
                    <a:pt x="196" y="148"/>
                    <a:pt x="196" y="148"/>
                  </a:cubicBezTo>
                  <a:cubicBezTo>
                    <a:pt x="196" y="162"/>
                    <a:pt x="196" y="162"/>
                    <a:pt x="196" y="162"/>
                  </a:cubicBezTo>
                  <a:cubicBezTo>
                    <a:pt x="209" y="162"/>
                    <a:pt x="209" y="162"/>
                    <a:pt x="209" y="162"/>
                  </a:cubicBezTo>
                  <a:cubicBezTo>
                    <a:pt x="209" y="190"/>
                    <a:pt x="209" y="190"/>
                    <a:pt x="209" y="190"/>
                  </a:cubicBezTo>
                  <a:cubicBezTo>
                    <a:pt x="220" y="190"/>
                    <a:pt x="220" y="190"/>
                    <a:pt x="220" y="190"/>
                  </a:cubicBezTo>
                  <a:cubicBezTo>
                    <a:pt x="220" y="199"/>
                    <a:pt x="220" y="199"/>
                    <a:pt x="220" y="199"/>
                  </a:cubicBezTo>
                  <a:cubicBezTo>
                    <a:pt x="238" y="199"/>
                    <a:pt x="238" y="199"/>
                    <a:pt x="238" y="199"/>
                  </a:cubicBezTo>
                  <a:cubicBezTo>
                    <a:pt x="238" y="230"/>
                    <a:pt x="238" y="230"/>
                    <a:pt x="238" y="230"/>
                  </a:cubicBezTo>
                  <a:cubicBezTo>
                    <a:pt x="241" y="230"/>
                    <a:pt x="241" y="230"/>
                    <a:pt x="241" y="230"/>
                  </a:cubicBezTo>
                  <a:cubicBezTo>
                    <a:pt x="241" y="253"/>
                    <a:pt x="241" y="253"/>
                    <a:pt x="241" y="253"/>
                  </a:cubicBezTo>
                  <a:cubicBezTo>
                    <a:pt x="241" y="253"/>
                    <a:pt x="257" y="253"/>
                    <a:pt x="256" y="253"/>
                  </a:cubicBezTo>
                  <a:cubicBezTo>
                    <a:pt x="255" y="254"/>
                    <a:pt x="256" y="277"/>
                    <a:pt x="256" y="277"/>
                  </a:cubicBezTo>
                  <a:cubicBezTo>
                    <a:pt x="284" y="277"/>
                    <a:pt x="284" y="277"/>
                    <a:pt x="284" y="277"/>
                  </a:cubicBezTo>
                  <a:cubicBezTo>
                    <a:pt x="284" y="294"/>
                    <a:pt x="284" y="294"/>
                    <a:pt x="284" y="294"/>
                  </a:cubicBezTo>
                  <a:cubicBezTo>
                    <a:pt x="291" y="294"/>
                    <a:pt x="291" y="294"/>
                    <a:pt x="291" y="294"/>
                  </a:cubicBezTo>
                  <a:cubicBezTo>
                    <a:pt x="291" y="309"/>
                    <a:pt x="291" y="309"/>
                    <a:pt x="291" y="309"/>
                  </a:cubicBezTo>
                  <a:cubicBezTo>
                    <a:pt x="296" y="309"/>
                    <a:pt x="296" y="309"/>
                    <a:pt x="296" y="309"/>
                  </a:cubicBezTo>
                  <a:cubicBezTo>
                    <a:pt x="296" y="323"/>
                    <a:pt x="296" y="323"/>
                    <a:pt x="296" y="323"/>
                  </a:cubicBezTo>
                  <a:cubicBezTo>
                    <a:pt x="300" y="323"/>
                    <a:pt x="300" y="323"/>
                    <a:pt x="300" y="323"/>
                  </a:cubicBezTo>
                  <a:cubicBezTo>
                    <a:pt x="300" y="334"/>
                    <a:pt x="300" y="334"/>
                    <a:pt x="300" y="334"/>
                  </a:cubicBezTo>
                  <a:cubicBezTo>
                    <a:pt x="315" y="334"/>
                    <a:pt x="315" y="334"/>
                    <a:pt x="315" y="334"/>
                  </a:cubicBezTo>
                  <a:cubicBezTo>
                    <a:pt x="315" y="334"/>
                    <a:pt x="315" y="345"/>
                    <a:pt x="315" y="345"/>
                  </a:cubicBezTo>
                  <a:cubicBezTo>
                    <a:pt x="315" y="345"/>
                    <a:pt x="326" y="345"/>
                    <a:pt x="326" y="345"/>
                  </a:cubicBezTo>
                  <a:cubicBezTo>
                    <a:pt x="326" y="360"/>
                    <a:pt x="326" y="360"/>
                    <a:pt x="326" y="360"/>
                  </a:cubicBezTo>
                  <a:cubicBezTo>
                    <a:pt x="338" y="360"/>
                    <a:pt x="338" y="360"/>
                    <a:pt x="338" y="360"/>
                  </a:cubicBezTo>
                  <a:cubicBezTo>
                    <a:pt x="338" y="370"/>
                    <a:pt x="338" y="370"/>
                    <a:pt x="338" y="370"/>
                  </a:cubicBezTo>
                  <a:cubicBezTo>
                    <a:pt x="346" y="370"/>
                    <a:pt x="346" y="370"/>
                    <a:pt x="346" y="370"/>
                  </a:cubicBezTo>
                  <a:cubicBezTo>
                    <a:pt x="346" y="388"/>
                    <a:pt x="346" y="388"/>
                    <a:pt x="346" y="388"/>
                  </a:cubicBezTo>
                  <a:cubicBezTo>
                    <a:pt x="371" y="388"/>
                    <a:pt x="371" y="388"/>
                    <a:pt x="371" y="388"/>
                  </a:cubicBezTo>
                  <a:cubicBezTo>
                    <a:pt x="371" y="403"/>
                    <a:pt x="371" y="403"/>
                    <a:pt x="371" y="403"/>
                  </a:cubicBezTo>
                  <a:cubicBezTo>
                    <a:pt x="371" y="403"/>
                    <a:pt x="378" y="402"/>
                    <a:pt x="377" y="403"/>
                  </a:cubicBezTo>
                  <a:cubicBezTo>
                    <a:pt x="377" y="404"/>
                    <a:pt x="377" y="431"/>
                    <a:pt x="377" y="431"/>
                  </a:cubicBezTo>
                  <a:cubicBezTo>
                    <a:pt x="386" y="431"/>
                    <a:pt x="386" y="431"/>
                    <a:pt x="386" y="431"/>
                  </a:cubicBezTo>
                  <a:cubicBezTo>
                    <a:pt x="386" y="444"/>
                    <a:pt x="386" y="444"/>
                    <a:pt x="386" y="444"/>
                  </a:cubicBezTo>
                  <a:cubicBezTo>
                    <a:pt x="448" y="444"/>
                    <a:pt x="448" y="444"/>
                    <a:pt x="448" y="444"/>
                  </a:cubicBezTo>
                  <a:cubicBezTo>
                    <a:pt x="448" y="460"/>
                    <a:pt x="448" y="460"/>
                    <a:pt x="448" y="460"/>
                  </a:cubicBezTo>
                  <a:cubicBezTo>
                    <a:pt x="456" y="460"/>
                    <a:pt x="456" y="460"/>
                    <a:pt x="456" y="460"/>
                  </a:cubicBezTo>
                  <a:cubicBezTo>
                    <a:pt x="456" y="473"/>
                    <a:pt x="456" y="473"/>
                    <a:pt x="456" y="473"/>
                  </a:cubicBezTo>
                  <a:cubicBezTo>
                    <a:pt x="477" y="473"/>
                    <a:pt x="477" y="473"/>
                    <a:pt x="477" y="473"/>
                  </a:cubicBezTo>
                  <a:cubicBezTo>
                    <a:pt x="477" y="491"/>
                    <a:pt x="477" y="491"/>
                    <a:pt x="477" y="491"/>
                  </a:cubicBezTo>
                  <a:cubicBezTo>
                    <a:pt x="489" y="491"/>
                    <a:pt x="489" y="491"/>
                    <a:pt x="489" y="491"/>
                  </a:cubicBezTo>
                  <a:cubicBezTo>
                    <a:pt x="489" y="506"/>
                    <a:pt x="489" y="506"/>
                    <a:pt x="489" y="506"/>
                  </a:cubicBezTo>
                  <a:cubicBezTo>
                    <a:pt x="513" y="506"/>
                    <a:pt x="513" y="506"/>
                    <a:pt x="513" y="506"/>
                  </a:cubicBezTo>
                  <a:cubicBezTo>
                    <a:pt x="513" y="525"/>
                    <a:pt x="513" y="525"/>
                    <a:pt x="513" y="525"/>
                  </a:cubicBezTo>
                  <a:cubicBezTo>
                    <a:pt x="517" y="525"/>
                    <a:pt x="517" y="525"/>
                    <a:pt x="517" y="525"/>
                  </a:cubicBezTo>
                  <a:cubicBezTo>
                    <a:pt x="517" y="537"/>
                    <a:pt x="517" y="537"/>
                    <a:pt x="517" y="537"/>
                  </a:cubicBezTo>
                  <a:cubicBezTo>
                    <a:pt x="657" y="537"/>
                    <a:pt x="657" y="537"/>
                    <a:pt x="657" y="537"/>
                  </a:cubicBezTo>
                  <a:cubicBezTo>
                    <a:pt x="657" y="555"/>
                    <a:pt x="657" y="555"/>
                    <a:pt x="657" y="555"/>
                  </a:cubicBezTo>
                  <a:cubicBezTo>
                    <a:pt x="671" y="555"/>
                    <a:pt x="671" y="555"/>
                    <a:pt x="671" y="555"/>
                  </a:cubicBezTo>
                  <a:cubicBezTo>
                    <a:pt x="671" y="571"/>
                    <a:pt x="671" y="571"/>
                    <a:pt x="671" y="571"/>
                  </a:cubicBezTo>
                  <a:cubicBezTo>
                    <a:pt x="808" y="571"/>
                    <a:pt x="808" y="571"/>
                    <a:pt x="808" y="571"/>
                  </a:cubicBezTo>
                  <a:cubicBezTo>
                    <a:pt x="808" y="592"/>
                    <a:pt x="808" y="592"/>
                    <a:pt x="808" y="592"/>
                  </a:cubicBezTo>
                  <a:cubicBezTo>
                    <a:pt x="878" y="592"/>
                    <a:pt x="878" y="592"/>
                    <a:pt x="878" y="592"/>
                  </a:cubicBezTo>
                  <a:cubicBezTo>
                    <a:pt x="878" y="622"/>
                    <a:pt x="878" y="622"/>
                    <a:pt x="878" y="622"/>
                  </a:cubicBezTo>
                  <a:cubicBezTo>
                    <a:pt x="900" y="622"/>
                    <a:pt x="900" y="622"/>
                    <a:pt x="900" y="622"/>
                  </a:cubicBezTo>
                  <a:cubicBezTo>
                    <a:pt x="900" y="650"/>
                    <a:pt x="900" y="650"/>
                    <a:pt x="900" y="650"/>
                  </a:cubicBezTo>
                  <a:cubicBezTo>
                    <a:pt x="1112" y="650"/>
                    <a:pt x="1112" y="650"/>
                    <a:pt x="1112" y="650"/>
                  </a:cubicBezTo>
                  <a:cubicBezTo>
                    <a:pt x="1112" y="728"/>
                    <a:pt x="1112" y="728"/>
                    <a:pt x="1112" y="728"/>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5165" name="Group 5164"/>
          <p:cNvGrpSpPr/>
          <p:nvPr/>
        </p:nvGrpSpPr>
        <p:grpSpPr>
          <a:xfrm>
            <a:off x="5355706" y="2196490"/>
            <a:ext cx="3333483" cy="1943628"/>
            <a:chOff x="5355706" y="2196490"/>
            <a:chExt cx="3333483" cy="1943628"/>
          </a:xfrm>
        </p:grpSpPr>
        <p:sp>
          <p:nvSpPr>
            <p:cNvPr id="5134" name="Line 18"/>
            <p:cNvSpPr>
              <a:spLocks noChangeShapeType="1"/>
            </p:cNvSpPr>
            <p:nvPr/>
          </p:nvSpPr>
          <p:spPr bwMode="auto">
            <a:xfrm>
              <a:off x="5521321" y="2257228"/>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5" name="Line 19"/>
            <p:cNvSpPr>
              <a:spLocks noChangeShapeType="1"/>
            </p:cNvSpPr>
            <p:nvPr/>
          </p:nvSpPr>
          <p:spPr bwMode="auto">
            <a:xfrm>
              <a:off x="5781004" y="254375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6" name="Line 20"/>
            <p:cNvSpPr>
              <a:spLocks noChangeShapeType="1"/>
            </p:cNvSpPr>
            <p:nvPr/>
          </p:nvSpPr>
          <p:spPr bwMode="auto">
            <a:xfrm>
              <a:off x="5868448" y="264278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7" name="Line 21"/>
            <p:cNvSpPr>
              <a:spLocks noChangeShapeType="1"/>
            </p:cNvSpPr>
            <p:nvPr/>
          </p:nvSpPr>
          <p:spPr bwMode="auto">
            <a:xfrm>
              <a:off x="5947943" y="272993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8" name="Line 22"/>
            <p:cNvSpPr>
              <a:spLocks noChangeShapeType="1"/>
            </p:cNvSpPr>
            <p:nvPr/>
          </p:nvSpPr>
          <p:spPr bwMode="auto">
            <a:xfrm>
              <a:off x="6104283"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9" name="Line 23"/>
            <p:cNvSpPr>
              <a:spLocks noChangeShapeType="1"/>
            </p:cNvSpPr>
            <p:nvPr/>
          </p:nvSpPr>
          <p:spPr bwMode="auto">
            <a:xfrm>
              <a:off x="6112232"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0" name="Line 24"/>
            <p:cNvSpPr>
              <a:spLocks noChangeShapeType="1"/>
            </p:cNvSpPr>
            <p:nvPr/>
          </p:nvSpPr>
          <p:spPr bwMode="auto">
            <a:xfrm>
              <a:off x="6228824" y="301117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1" name="Line 25"/>
            <p:cNvSpPr>
              <a:spLocks noChangeShapeType="1"/>
            </p:cNvSpPr>
            <p:nvPr/>
          </p:nvSpPr>
          <p:spPr bwMode="auto">
            <a:xfrm>
              <a:off x="6356016" y="310624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3" name="Line 27"/>
            <p:cNvSpPr>
              <a:spLocks noChangeShapeType="1"/>
            </p:cNvSpPr>
            <p:nvPr/>
          </p:nvSpPr>
          <p:spPr bwMode="auto">
            <a:xfrm>
              <a:off x="6757465"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4" name="Line 28"/>
            <p:cNvSpPr>
              <a:spLocks noChangeShapeType="1"/>
            </p:cNvSpPr>
            <p:nvPr/>
          </p:nvSpPr>
          <p:spPr bwMode="auto">
            <a:xfrm>
              <a:off x="6786613"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5" name="Line 29"/>
            <p:cNvSpPr>
              <a:spLocks noChangeShapeType="1"/>
            </p:cNvSpPr>
            <p:nvPr/>
          </p:nvSpPr>
          <p:spPr bwMode="auto">
            <a:xfrm>
              <a:off x="6823711"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7" name="Line 31"/>
            <p:cNvSpPr>
              <a:spLocks noChangeShapeType="1"/>
            </p:cNvSpPr>
            <p:nvPr/>
          </p:nvSpPr>
          <p:spPr bwMode="auto">
            <a:xfrm>
              <a:off x="7173488"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8" name="Line 32"/>
            <p:cNvSpPr>
              <a:spLocks noChangeShapeType="1"/>
            </p:cNvSpPr>
            <p:nvPr/>
          </p:nvSpPr>
          <p:spPr bwMode="auto">
            <a:xfrm>
              <a:off x="721588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9" name="Line 33"/>
            <p:cNvSpPr>
              <a:spLocks noChangeShapeType="1"/>
            </p:cNvSpPr>
            <p:nvPr/>
          </p:nvSpPr>
          <p:spPr bwMode="auto">
            <a:xfrm>
              <a:off x="722383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0" name="Line 34"/>
            <p:cNvSpPr>
              <a:spLocks noChangeShapeType="1"/>
            </p:cNvSpPr>
            <p:nvPr/>
          </p:nvSpPr>
          <p:spPr bwMode="auto">
            <a:xfrm>
              <a:off x="7355001" y="3758523"/>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1" name="Line 35"/>
            <p:cNvSpPr>
              <a:spLocks noChangeShapeType="1"/>
            </p:cNvSpPr>
            <p:nvPr/>
          </p:nvSpPr>
          <p:spPr bwMode="auto">
            <a:xfrm>
              <a:off x="7879667"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36"/>
            <p:cNvSpPr>
              <a:spLocks noChangeShapeType="1"/>
            </p:cNvSpPr>
            <p:nvPr/>
          </p:nvSpPr>
          <p:spPr bwMode="auto">
            <a:xfrm>
              <a:off x="8247993"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37"/>
            <p:cNvSpPr>
              <a:spLocks noChangeShapeType="1"/>
            </p:cNvSpPr>
            <p:nvPr/>
          </p:nvSpPr>
          <p:spPr bwMode="auto">
            <a:xfrm>
              <a:off x="6712418" y="350896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2" name="Freeform 54"/>
            <p:cNvSpPr>
              <a:spLocks/>
            </p:cNvSpPr>
            <p:nvPr/>
          </p:nvSpPr>
          <p:spPr bwMode="auto">
            <a:xfrm>
              <a:off x="5355706" y="2196490"/>
              <a:ext cx="3333483" cy="1943628"/>
            </a:xfrm>
            <a:custGeom>
              <a:avLst/>
              <a:gdLst>
                <a:gd name="T0" fmla="*/ 49 w 2516"/>
                <a:gd name="T1" fmla="*/ 8 h 1472"/>
                <a:gd name="T2" fmla="*/ 87 w 2516"/>
                <a:gd name="T3" fmla="*/ 24 h 1472"/>
                <a:gd name="T4" fmla="*/ 97 w 2516"/>
                <a:gd name="T5" fmla="*/ 54 h 1472"/>
                <a:gd name="T6" fmla="*/ 167 w 2516"/>
                <a:gd name="T7" fmla="*/ 76 h 1472"/>
                <a:gd name="T8" fmla="*/ 173 w 2516"/>
                <a:gd name="T9" fmla="*/ 123 h 1472"/>
                <a:gd name="T10" fmla="*/ 197 w 2516"/>
                <a:gd name="T11" fmla="*/ 137 h 1472"/>
                <a:gd name="T12" fmla="*/ 215 w 2516"/>
                <a:gd name="T13" fmla="*/ 177 h 1472"/>
                <a:gd name="T14" fmla="*/ 253 w 2516"/>
                <a:gd name="T15" fmla="*/ 213 h 1472"/>
                <a:gd name="T16" fmla="*/ 269 w 2516"/>
                <a:gd name="T17" fmla="*/ 239 h 1472"/>
                <a:gd name="T18" fmla="*/ 307 w 2516"/>
                <a:gd name="T19" fmla="*/ 259 h 1472"/>
                <a:gd name="T20" fmla="*/ 343 w 2516"/>
                <a:gd name="T21" fmla="*/ 315 h 1472"/>
                <a:gd name="T22" fmla="*/ 365 w 2516"/>
                <a:gd name="T23" fmla="*/ 334 h 1472"/>
                <a:gd name="T24" fmla="*/ 373 w 2516"/>
                <a:gd name="T25" fmla="*/ 360 h 1472"/>
                <a:gd name="T26" fmla="*/ 409 w 2516"/>
                <a:gd name="T27" fmla="*/ 372 h 1472"/>
                <a:gd name="T28" fmla="*/ 417 w 2516"/>
                <a:gd name="T29" fmla="*/ 404 h 1472"/>
                <a:gd name="T30" fmla="*/ 455 w 2516"/>
                <a:gd name="T31" fmla="*/ 436 h 1472"/>
                <a:gd name="T32" fmla="*/ 465 w 2516"/>
                <a:gd name="T33" fmla="*/ 466 h 1472"/>
                <a:gd name="T34" fmla="*/ 507 w 2516"/>
                <a:gd name="T35" fmla="*/ 484 h 1472"/>
                <a:gd name="T36" fmla="*/ 521 w 2516"/>
                <a:gd name="T37" fmla="*/ 534 h 1472"/>
                <a:gd name="T38" fmla="*/ 585 w 2516"/>
                <a:gd name="T39" fmla="*/ 554 h 1472"/>
                <a:gd name="T40" fmla="*/ 593 w 2516"/>
                <a:gd name="T41" fmla="*/ 593 h 1472"/>
                <a:gd name="T42" fmla="*/ 623 w 2516"/>
                <a:gd name="T43" fmla="*/ 615 h 1472"/>
                <a:gd name="T44" fmla="*/ 637 w 2516"/>
                <a:gd name="T45" fmla="*/ 651 h 1472"/>
                <a:gd name="T46" fmla="*/ 703 w 2516"/>
                <a:gd name="T47" fmla="*/ 661 h 1472"/>
                <a:gd name="T48" fmla="*/ 715 w 2516"/>
                <a:gd name="T49" fmla="*/ 689 h 1472"/>
                <a:gd name="T50" fmla="*/ 761 w 2516"/>
                <a:gd name="T51" fmla="*/ 721 h 1472"/>
                <a:gd name="T52" fmla="*/ 792 w 2516"/>
                <a:gd name="T53" fmla="*/ 749 h 1472"/>
                <a:gd name="T54" fmla="*/ 814 w 2516"/>
                <a:gd name="T55" fmla="*/ 783 h 1472"/>
                <a:gd name="T56" fmla="*/ 822 w 2516"/>
                <a:gd name="T57" fmla="*/ 823 h 1472"/>
                <a:gd name="T58" fmla="*/ 842 w 2516"/>
                <a:gd name="T59" fmla="*/ 835 h 1472"/>
                <a:gd name="T60" fmla="*/ 850 w 2516"/>
                <a:gd name="T61" fmla="*/ 886 h 1472"/>
                <a:gd name="T62" fmla="*/ 876 w 2516"/>
                <a:gd name="T63" fmla="*/ 906 h 1472"/>
                <a:gd name="T64" fmla="*/ 904 w 2516"/>
                <a:gd name="T65" fmla="*/ 938 h 1472"/>
                <a:gd name="T66" fmla="*/ 938 w 2516"/>
                <a:gd name="T67" fmla="*/ 950 h 1472"/>
                <a:gd name="T68" fmla="*/ 946 w 2516"/>
                <a:gd name="T69" fmla="*/ 974 h 1472"/>
                <a:gd name="T70" fmla="*/ 1022 w 2516"/>
                <a:gd name="T71" fmla="*/ 990 h 1472"/>
                <a:gd name="T72" fmla="*/ 1040 w 2516"/>
                <a:gd name="T73" fmla="*/ 1052 h 1472"/>
                <a:gd name="T74" fmla="*/ 1214 w 2516"/>
                <a:gd name="T75" fmla="*/ 1068 h 1472"/>
                <a:gd name="T76" fmla="*/ 1256 w 2516"/>
                <a:gd name="T77" fmla="*/ 1101 h 1472"/>
                <a:gd name="T78" fmla="*/ 1440 w 2516"/>
                <a:gd name="T79" fmla="*/ 1147 h 1472"/>
                <a:gd name="T80" fmla="*/ 1462 w 2516"/>
                <a:gd name="T81" fmla="*/ 1195 h 1472"/>
                <a:gd name="T82" fmla="*/ 1599 w 2516"/>
                <a:gd name="T83" fmla="*/ 1217 h 1472"/>
                <a:gd name="T84" fmla="*/ 1619 w 2516"/>
                <a:gd name="T85" fmla="*/ 1281 h 1472"/>
                <a:gd name="T86" fmla="*/ 1865 w 2516"/>
                <a:gd name="T87" fmla="*/ 1305 h 1472"/>
                <a:gd name="T88" fmla="*/ 1881 w 2516"/>
                <a:gd name="T89" fmla="*/ 139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6" h="1472">
                  <a:moveTo>
                    <a:pt x="0" y="0"/>
                  </a:moveTo>
                  <a:lnTo>
                    <a:pt x="49" y="0"/>
                  </a:lnTo>
                  <a:lnTo>
                    <a:pt x="49" y="8"/>
                  </a:lnTo>
                  <a:lnTo>
                    <a:pt x="69" y="8"/>
                  </a:lnTo>
                  <a:lnTo>
                    <a:pt x="69" y="24"/>
                  </a:lnTo>
                  <a:lnTo>
                    <a:pt x="87" y="24"/>
                  </a:lnTo>
                  <a:lnTo>
                    <a:pt x="87" y="38"/>
                  </a:lnTo>
                  <a:lnTo>
                    <a:pt x="97" y="38"/>
                  </a:lnTo>
                  <a:lnTo>
                    <a:pt x="97" y="54"/>
                  </a:lnTo>
                  <a:lnTo>
                    <a:pt x="125" y="54"/>
                  </a:lnTo>
                  <a:lnTo>
                    <a:pt x="125" y="76"/>
                  </a:lnTo>
                  <a:lnTo>
                    <a:pt x="167" y="76"/>
                  </a:lnTo>
                  <a:lnTo>
                    <a:pt x="167" y="103"/>
                  </a:lnTo>
                  <a:lnTo>
                    <a:pt x="173" y="103"/>
                  </a:lnTo>
                  <a:lnTo>
                    <a:pt x="173" y="123"/>
                  </a:lnTo>
                  <a:lnTo>
                    <a:pt x="183" y="123"/>
                  </a:lnTo>
                  <a:lnTo>
                    <a:pt x="183" y="137"/>
                  </a:lnTo>
                  <a:lnTo>
                    <a:pt x="197" y="137"/>
                  </a:lnTo>
                  <a:lnTo>
                    <a:pt x="197" y="161"/>
                  </a:lnTo>
                  <a:lnTo>
                    <a:pt x="215" y="161"/>
                  </a:lnTo>
                  <a:lnTo>
                    <a:pt x="215" y="177"/>
                  </a:lnTo>
                  <a:lnTo>
                    <a:pt x="247" y="177"/>
                  </a:lnTo>
                  <a:lnTo>
                    <a:pt x="247" y="213"/>
                  </a:lnTo>
                  <a:lnTo>
                    <a:pt x="253" y="213"/>
                  </a:lnTo>
                  <a:lnTo>
                    <a:pt x="253" y="229"/>
                  </a:lnTo>
                  <a:lnTo>
                    <a:pt x="269" y="229"/>
                  </a:lnTo>
                  <a:lnTo>
                    <a:pt x="269" y="239"/>
                  </a:lnTo>
                  <a:lnTo>
                    <a:pt x="277" y="239"/>
                  </a:lnTo>
                  <a:lnTo>
                    <a:pt x="277" y="259"/>
                  </a:lnTo>
                  <a:lnTo>
                    <a:pt x="307" y="259"/>
                  </a:lnTo>
                  <a:lnTo>
                    <a:pt x="307" y="297"/>
                  </a:lnTo>
                  <a:lnTo>
                    <a:pt x="343" y="297"/>
                  </a:lnTo>
                  <a:lnTo>
                    <a:pt x="343" y="315"/>
                  </a:lnTo>
                  <a:lnTo>
                    <a:pt x="359" y="315"/>
                  </a:lnTo>
                  <a:lnTo>
                    <a:pt x="359" y="334"/>
                  </a:lnTo>
                  <a:lnTo>
                    <a:pt x="365" y="334"/>
                  </a:lnTo>
                  <a:lnTo>
                    <a:pt x="365" y="344"/>
                  </a:lnTo>
                  <a:lnTo>
                    <a:pt x="373" y="344"/>
                  </a:lnTo>
                  <a:lnTo>
                    <a:pt x="373" y="360"/>
                  </a:lnTo>
                  <a:lnTo>
                    <a:pt x="383" y="360"/>
                  </a:lnTo>
                  <a:lnTo>
                    <a:pt x="383" y="372"/>
                  </a:lnTo>
                  <a:lnTo>
                    <a:pt x="409" y="372"/>
                  </a:lnTo>
                  <a:lnTo>
                    <a:pt x="409" y="392"/>
                  </a:lnTo>
                  <a:lnTo>
                    <a:pt x="417" y="392"/>
                  </a:lnTo>
                  <a:lnTo>
                    <a:pt x="417" y="404"/>
                  </a:lnTo>
                  <a:lnTo>
                    <a:pt x="445" y="404"/>
                  </a:lnTo>
                  <a:lnTo>
                    <a:pt x="445" y="436"/>
                  </a:lnTo>
                  <a:lnTo>
                    <a:pt x="455" y="436"/>
                  </a:lnTo>
                  <a:lnTo>
                    <a:pt x="455" y="450"/>
                  </a:lnTo>
                  <a:lnTo>
                    <a:pt x="465" y="450"/>
                  </a:lnTo>
                  <a:lnTo>
                    <a:pt x="465" y="466"/>
                  </a:lnTo>
                  <a:lnTo>
                    <a:pt x="477" y="466"/>
                  </a:lnTo>
                  <a:lnTo>
                    <a:pt x="477" y="484"/>
                  </a:lnTo>
                  <a:lnTo>
                    <a:pt x="507" y="484"/>
                  </a:lnTo>
                  <a:lnTo>
                    <a:pt x="507" y="502"/>
                  </a:lnTo>
                  <a:lnTo>
                    <a:pt x="521" y="502"/>
                  </a:lnTo>
                  <a:lnTo>
                    <a:pt x="521" y="534"/>
                  </a:lnTo>
                  <a:lnTo>
                    <a:pt x="577" y="534"/>
                  </a:lnTo>
                  <a:lnTo>
                    <a:pt x="577" y="554"/>
                  </a:lnTo>
                  <a:lnTo>
                    <a:pt x="585" y="554"/>
                  </a:lnTo>
                  <a:lnTo>
                    <a:pt x="585" y="564"/>
                  </a:lnTo>
                  <a:lnTo>
                    <a:pt x="593" y="564"/>
                  </a:lnTo>
                  <a:lnTo>
                    <a:pt x="593" y="593"/>
                  </a:lnTo>
                  <a:lnTo>
                    <a:pt x="599" y="593"/>
                  </a:lnTo>
                  <a:lnTo>
                    <a:pt x="599" y="615"/>
                  </a:lnTo>
                  <a:lnTo>
                    <a:pt x="623" y="615"/>
                  </a:lnTo>
                  <a:lnTo>
                    <a:pt x="623" y="633"/>
                  </a:lnTo>
                  <a:lnTo>
                    <a:pt x="637" y="633"/>
                  </a:lnTo>
                  <a:lnTo>
                    <a:pt x="637" y="651"/>
                  </a:lnTo>
                  <a:lnTo>
                    <a:pt x="661" y="651"/>
                  </a:lnTo>
                  <a:lnTo>
                    <a:pt x="661" y="661"/>
                  </a:lnTo>
                  <a:lnTo>
                    <a:pt x="703" y="661"/>
                  </a:lnTo>
                  <a:lnTo>
                    <a:pt x="703" y="679"/>
                  </a:lnTo>
                  <a:lnTo>
                    <a:pt x="715" y="679"/>
                  </a:lnTo>
                  <a:lnTo>
                    <a:pt x="715" y="689"/>
                  </a:lnTo>
                  <a:lnTo>
                    <a:pt x="737" y="689"/>
                  </a:lnTo>
                  <a:lnTo>
                    <a:pt x="737" y="721"/>
                  </a:lnTo>
                  <a:lnTo>
                    <a:pt x="761" y="721"/>
                  </a:lnTo>
                  <a:lnTo>
                    <a:pt x="761" y="737"/>
                  </a:lnTo>
                  <a:lnTo>
                    <a:pt x="792" y="737"/>
                  </a:lnTo>
                  <a:lnTo>
                    <a:pt x="792" y="749"/>
                  </a:lnTo>
                  <a:lnTo>
                    <a:pt x="804" y="749"/>
                  </a:lnTo>
                  <a:lnTo>
                    <a:pt x="804" y="783"/>
                  </a:lnTo>
                  <a:lnTo>
                    <a:pt x="814" y="783"/>
                  </a:lnTo>
                  <a:lnTo>
                    <a:pt x="814" y="795"/>
                  </a:lnTo>
                  <a:lnTo>
                    <a:pt x="822" y="795"/>
                  </a:lnTo>
                  <a:lnTo>
                    <a:pt x="822" y="823"/>
                  </a:lnTo>
                  <a:lnTo>
                    <a:pt x="830" y="823"/>
                  </a:lnTo>
                  <a:lnTo>
                    <a:pt x="830" y="835"/>
                  </a:lnTo>
                  <a:lnTo>
                    <a:pt x="842" y="835"/>
                  </a:lnTo>
                  <a:lnTo>
                    <a:pt x="842" y="854"/>
                  </a:lnTo>
                  <a:lnTo>
                    <a:pt x="850" y="854"/>
                  </a:lnTo>
                  <a:lnTo>
                    <a:pt x="850" y="886"/>
                  </a:lnTo>
                  <a:lnTo>
                    <a:pt x="868" y="886"/>
                  </a:lnTo>
                  <a:lnTo>
                    <a:pt x="868" y="906"/>
                  </a:lnTo>
                  <a:lnTo>
                    <a:pt x="876" y="906"/>
                  </a:lnTo>
                  <a:lnTo>
                    <a:pt x="876" y="918"/>
                  </a:lnTo>
                  <a:lnTo>
                    <a:pt x="904" y="918"/>
                  </a:lnTo>
                  <a:lnTo>
                    <a:pt x="904" y="938"/>
                  </a:lnTo>
                  <a:lnTo>
                    <a:pt x="914" y="938"/>
                  </a:lnTo>
                  <a:lnTo>
                    <a:pt x="914" y="950"/>
                  </a:lnTo>
                  <a:lnTo>
                    <a:pt x="938" y="950"/>
                  </a:lnTo>
                  <a:lnTo>
                    <a:pt x="938" y="968"/>
                  </a:lnTo>
                  <a:lnTo>
                    <a:pt x="946" y="968"/>
                  </a:lnTo>
                  <a:lnTo>
                    <a:pt x="946" y="974"/>
                  </a:lnTo>
                  <a:lnTo>
                    <a:pt x="992" y="974"/>
                  </a:lnTo>
                  <a:lnTo>
                    <a:pt x="992" y="990"/>
                  </a:lnTo>
                  <a:lnTo>
                    <a:pt x="1022" y="990"/>
                  </a:lnTo>
                  <a:lnTo>
                    <a:pt x="1022" y="1024"/>
                  </a:lnTo>
                  <a:lnTo>
                    <a:pt x="1040" y="1024"/>
                  </a:lnTo>
                  <a:lnTo>
                    <a:pt x="1040" y="1052"/>
                  </a:lnTo>
                  <a:lnTo>
                    <a:pt x="1130" y="1052"/>
                  </a:lnTo>
                  <a:lnTo>
                    <a:pt x="1130" y="1068"/>
                  </a:lnTo>
                  <a:lnTo>
                    <a:pt x="1214" y="1068"/>
                  </a:lnTo>
                  <a:lnTo>
                    <a:pt x="1214" y="1082"/>
                  </a:lnTo>
                  <a:lnTo>
                    <a:pt x="1256" y="1082"/>
                  </a:lnTo>
                  <a:lnTo>
                    <a:pt x="1256" y="1101"/>
                  </a:lnTo>
                  <a:lnTo>
                    <a:pt x="1344" y="1101"/>
                  </a:lnTo>
                  <a:lnTo>
                    <a:pt x="1344" y="1147"/>
                  </a:lnTo>
                  <a:lnTo>
                    <a:pt x="1440" y="1147"/>
                  </a:lnTo>
                  <a:lnTo>
                    <a:pt x="1440" y="1169"/>
                  </a:lnTo>
                  <a:lnTo>
                    <a:pt x="1462" y="1169"/>
                  </a:lnTo>
                  <a:lnTo>
                    <a:pt x="1462" y="1195"/>
                  </a:lnTo>
                  <a:lnTo>
                    <a:pt x="1468" y="1195"/>
                  </a:lnTo>
                  <a:lnTo>
                    <a:pt x="1468" y="1217"/>
                  </a:lnTo>
                  <a:lnTo>
                    <a:pt x="1599" y="1217"/>
                  </a:lnTo>
                  <a:lnTo>
                    <a:pt x="1599" y="1245"/>
                  </a:lnTo>
                  <a:lnTo>
                    <a:pt x="1619" y="1245"/>
                  </a:lnTo>
                  <a:lnTo>
                    <a:pt x="1619" y="1281"/>
                  </a:lnTo>
                  <a:lnTo>
                    <a:pt x="1741" y="1281"/>
                  </a:lnTo>
                  <a:lnTo>
                    <a:pt x="1741" y="1305"/>
                  </a:lnTo>
                  <a:lnTo>
                    <a:pt x="1865" y="1305"/>
                  </a:lnTo>
                  <a:lnTo>
                    <a:pt x="1865" y="1333"/>
                  </a:lnTo>
                  <a:lnTo>
                    <a:pt x="1881" y="1333"/>
                  </a:lnTo>
                  <a:lnTo>
                    <a:pt x="1881" y="1390"/>
                  </a:lnTo>
                  <a:lnTo>
                    <a:pt x="2516" y="1390"/>
                  </a:lnTo>
                  <a:lnTo>
                    <a:pt x="2516" y="1472"/>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sp>
        <p:nvSpPr>
          <p:cNvPr id="185" name="Line 7"/>
          <p:cNvSpPr>
            <a:spLocks noChangeShapeType="1"/>
          </p:cNvSpPr>
          <p:nvPr/>
        </p:nvSpPr>
        <p:spPr bwMode="auto">
          <a:xfrm>
            <a:off x="2052687" y="331561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1"/>
          <p:cNvSpPr>
            <a:spLocks noChangeShapeType="1"/>
          </p:cNvSpPr>
          <p:nvPr/>
        </p:nvSpPr>
        <p:spPr bwMode="auto">
          <a:xfrm>
            <a:off x="2052315" y="3124070"/>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87" name="Straight Connector 186"/>
          <p:cNvCxnSpPr/>
          <p:nvPr/>
        </p:nvCxnSpPr>
        <p:spPr>
          <a:xfrm>
            <a:off x="666162" y="4884085"/>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8" name="Straight Connector 187"/>
          <p:cNvCxnSpPr/>
          <p:nvPr/>
        </p:nvCxnSpPr>
        <p:spPr>
          <a:xfrm>
            <a:off x="666162" y="5019333"/>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9" name="TextBox 188"/>
          <p:cNvSpPr txBox="1"/>
          <p:nvPr/>
        </p:nvSpPr>
        <p:spPr>
          <a:xfrm>
            <a:off x="270015" y="4602694"/>
            <a:ext cx="817852" cy="261610"/>
          </a:xfrm>
          <a:prstGeom prst="rect">
            <a:avLst/>
          </a:prstGeom>
          <a:noFill/>
        </p:spPr>
        <p:txBody>
          <a:bodyPr wrap="none" rtlCol="0">
            <a:spAutoFit/>
          </a:bodyPr>
          <a:lstStyle/>
          <a:p>
            <a:pPr algn="r"/>
            <a:r>
              <a:rPr lang="en-GB" sz="1050" dirty="0" smtClean="0">
                <a:solidFill>
                  <a:srgbClr val="4D4D4D"/>
                </a:solidFill>
              </a:rPr>
              <a:t>No. at risk</a:t>
            </a:r>
          </a:p>
        </p:txBody>
      </p:sp>
      <p:sp>
        <p:nvSpPr>
          <p:cNvPr id="191" name="Text Placeholder 14"/>
          <p:cNvSpPr>
            <a:spLocks noGrp="1"/>
          </p:cNvSpPr>
          <p:nvPr>
            <p:ph type="body" sz="quarter" idx="11"/>
          </p:nvPr>
        </p:nvSpPr>
        <p:spPr>
          <a:xfrm>
            <a:off x="4377267" y="6092296"/>
            <a:ext cx="4435475" cy="487363"/>
          </a:xfrm>
        </p:spPr>
        <p:txBody>
          <a:bodyPr/>
          <a:lstStyle/>
          <a:p>
            <a:r>
              <a:rPr lang="en-GB" dirty="0"/>
              <a:t>O'Neil B et al. Ann </a:t>
            </a:r>
            <a:r>
              <a:rPr lang="en-GB" dirty="0" err="1"/>
              <a:t>Oncol</a:t>
            </a:r>
            <a:r>
              <a:rPr lang="en-GB" dirty="0"/>
              <a:t> 2016; 27 (</a:t>
            </a:r>
            <a:r>
              <a:rPr lang="en-GB" dirty="0" err="1"/>
              <a:t>suppl</a:t>
            </a:r>
            <a:r>
              <a:rPr lang="en-GB" dirty="0"/>
              <a:t> 6): </a:t>
            </a:r>
            <a:r>
              <a:rPr lang="en-GB" dirty="0" err="1"/>
              <a:t>abstr</a:t>
            </a:r>
            <a:r>
              <a:rPr lang="en-GB" dirty="0"/>
              <a:t> 464PD</a:t>
            </a:r>
          </a:p>
        </p:txBody>
      </p:sp>
    </p:spTree>
    <p:custDataLst>
      <p:tags r:id="rId1"/>
    </p:custDataLst>
    <p:extLst>
      <p:ext uri="{BB962C8B-B14F-4D97-AF65-F5344CB8AC3E}">
        <p14:creationId xmlns:p14="http://schemas.microsoft.com/office/powerpoint/2010/main" val="153847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464PD: A </a:t>
            </a:r>
            <a:r>
              <a:rPr lang="en-GB" sz="1800" dirty="0"/>
              <a:t>multi-</a:t>
            </a:r>
            <a:r>
              <a:rPr lang="en-GB" sz="1800" dirty="0" err="1"/>
              <a:t>center</a:t>
            </a:r>
            <a:r>
              <a:rPr lang="en-GB" sz="1800" dirty="0"/>
              <a:t>, randomized, double-blind phase II trial of FOLFIRI + regorafenib or placebo for patients with metastatic colorectal cancer who failed one prior line of oxaliplatin-containing </a:t>
            </a:r>
            <a:r>
              <a:rPr lang="en-GB" sz="1800" dirty="0" smtClean="0"/>
              <a:t>therapy – O’Neil et al</a:t>
            </a:r>
            <a:endParaRPr lang="en-GB" sz="1800" dirty="0"/>
          </a:p>
        </p:txBody>
      </p:sp>
      <p:sp>
        <p:nvSpPr>
          <p:cNvPr id="2" name="Content Placeholder 1"/>
          <p:cNvSpPr>
            <a:spLocks noGrp="1"/>
          </p:cNvSpPr>
          <p:nvPr>
            <p:ph idx="1"/>
          </p:nvPr>
        </p:nvSpPr>
        <p:spPr/>
        <p:txBody>
          <a:bodyPr/>
          <a:lstStyle/>
          <a:p>
            <a:pPr marL="0" indent="0">
              <a:buNone/>
            </a:pPr>
            <a:r>
              <a:rPr lang="en-GB" b="1" dirty="0" smtClean="0"/>
              <a:t>Key results (continued)</a:t>
            </a:r>
            <a:endParaRPr lang="en-GB" b="1" dirty="0"/>
          </a:p>
        </p:txBody>
      </p:sp>
      <p:graphicFrame>
        <p:nvGraphicFramePr>
          <p:cNvPr id="9" name="Group 88"/>
          <p:cNvGraphicFramePr>
            <a:graphicFrameLocks noGrp="1"/>
          </p:cNvGraphicFramePr>
          <p:nvPr>
            <p:extLst>
              <p:ext uri="{D42A27DB-BD31-4B8C-83A1-F6EECF244321}">
                <p14:modId xmlns:p14="http://schemas.microsoft.com/office/powerpoint/2010/main" val="2974801635"/>
              </p:ext>
            </p:extLst>
          </p:nvPr>
        </p:nvGraphicFramePr>
        <p:xfrm>
          <a:off x="1600200" y="1669529"/>
          <a:ext cx="5759846" cy="4020531"/>
        </p:xfrm>
        <a:graphic>
          <a:graphicData uri="http://schemas.openxmlformats.org/drawingml/2006/table">
            <a:tbl>
              <a:tblPr firstRow="1" bandRow="1">
                <a:tableStyleId>{69012ECD-51FC-41F1-AA8D-1B2483CD663E}</a:tableStyleId>
              </a:tblPr>
              <a:tblGrid>
                <a:gridCol w="2402058">
                  <a:extLst>
                    <a:ext uri="{9D8B030D-6E8A-4147-A177-3AD203B41FA5}">
                      <a16:colId xmlns="" xmlns:a16="http://schemas.microsoft.com/office/drawing/2014/main" val="20000"/>
                    </a:ext>
                  </a:extLst>
                </a:gridCol>
                <a:gridCol w="1788942">
                  <a:extLst>
                    <a:ext uri="{9D8B030D-6E8A-4147-A177-3AD203B41FA5}">
                      <a16:colId xmlns="" xmlns:a16="http://schemas.microsoft.com/office/drawing/2014/main" val="20001"/>
                    </a:ext>
                  </a:extLst>
                </a:gridCol>
                <a:gridCol w="1568846">
                  <a:extLst>
                    <a:ext uri="{9D8B030D-6E8A-4147-A177-3AD203B41FA5}">
                      <a16:colId xmlns="" xmlns:a16="http://schemas.microsoft.com/office/drawing/2014/main" val="20002"/>
                    </a:ext>
                  </a:extLst>
                </a:gridCol>
              </a:tblGrid>
              <a:tr h="4684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1" i="0" u="none" strike="noStrike" kern="1200" cap="none" normalizeH="0" baseline="0" noProof="0" dirty="0" smtClean="0">
                          <a:ln>
                            <a:noFill/>
                          </a:ln>
                          <a:solidFill>
                            <a:schemeClr val="tx2"/>
                          </a:solidFill>
                          <a:effectLst/>
                          <a:latin typeface="Arial" charset="0"/>
                          <a:ea typeface="+mn-ea"/>
                          <a:cs typeface="Arial" charset="0"/>
                        </a:rPr>
                        <a:t>Grade ≥3 AE, n (%)</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1" i="0" u="none" strike="noStrike" kern="1200" cap="none" normalizeH="0" baseline="0" noProof="0" dirty="0" smtClean="0">
                          <a:ln>
                            <a:noFill/>
                          </a:ln>
                          <a:solidFill>
                            <a:schemeClr val="tx2"/>
                          </a:solidFill>
                          <a:effectLst/>
                          <a:latin typeface="Arial" charset="0"/>
                          <a:ea typeface="+mn-ea"/>
                          <a:cs typeface="Arial" charset="0"/>
                        </a:rPr>
                        <a:t>Regorafenib</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1" i="0" u="none" strike="noStrike" kern="1200" cap="none" normalizeH="0" baseline="0" noProof="0" dirty="0" smtClean="0">
                          <a:ln>
                            <a:noFill/>
                          </a:ln>
                          <a:solidFill>
                            <a:schemeClr val="tx2"/>
                          </a:solidFill>
                          <a:effectLst/>
                          <a:latin typeface="Arial" charset="0"/>
                          <a:ea typeface="+mn-ea"/>
                          <a:cs typeface="Arial" charset="0"/>
                        </a:rPr>
                        <a:t>Placebo</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0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Neutropenia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49 (41)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18 (30)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Diarrhoea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18 (15)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Hypophosphatemia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17 (14)</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91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Fatigue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13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4 (7)</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Febrile neutropenia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Mucositis oral</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6 (10)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White blood cell decreased</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7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1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Hypertension</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Lipase increased</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Dehydration</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Hypokalaemia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Anorexia</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6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altLang="en-US" sz="1400" b="0" i="0" u="none" strike="noStrike" kern="1200" cap="none" normalizeH="0" baseline="0" noProof="0" dirty="0" smtClean="0">
                          <a:ln>
                            <a:noFill/>
                          </a:ln>
                          <a:solidFill>
                            <a:schemeClr val="tx1"/>
                          </a:solidFill>
                          <a:effectLst/>
                          <a:latin typeface="Arial" charset="0"/>
                          <a:ea typeface="+mn-ea"/>
                          <a:cs typeface="Arial"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4"/>
          <p:cNvSpPr>
            <a:spLocks noGrp="1"/>
          </p:cNvSpPr>
          <p:nvPr>
            <p:ph type="body" sz="quarter" idx="11"/>
          </p:nvPr>
        </p:nvSpPr>
        <p:spPr>
          <a:xfrm>
            <a:off x="4377267" y="6092296"/>
            <a:ext cx="4435475" cy="487363"/>
          </a:xfrm>
        </p:spPr>
        <p:txBody>
          <a:bodyPr/>
          <a:lstStyle/>
          <a:p>
            <a:r>
              <a:rPr lang="en-GB" dirty="0"/>
              <a:t>O'Neil B et al. Ann </a:t>
            </a:r>
            <a:r>
              <a:rPr lang="en-GB" dirty="0" err="1"/>
              <a:t>Oncol</a:t>
            </a:r>
            <a:r>
              <a:rPr lang="en-GB" dirty="0"/>
              <a:t> 2016; 27 (</a:t>
            </a:r>
            <a:r>
              <a:rPr lang="en-GB" dirty="0" err="1"/>
              <a:t>suppl</a:t>
            </a:r>
            <a:r>
              <a:rPr lang="en-GB" dirty="0"/>
              <a:t> 6): </a:t>
            </a:r>
            <a:r>
              <a:rPr lang="en-GB" dirty="0" err="1"/>
              <a:t>abstr</a:t>
            </a:r>
            <a:r>
              <a:rPr lang="en-GB" dirty="0"/>
              <a:t> 464PD</a:t>
            </a:r>
          </a:p>
        </p:txBody>
      </p:sp>
    </p:spTree>
    <p:custDataLst>
      <p:tags r:id="rId1"/>
    </p:custDataLst>
    <p:extLst>
      <p:ext uri="{BB962C8B-B14F-4D97-AF65-F5344CB8AC3E}">
        <p14:creationId xmlns:p14="http://schemas.microsoft.com/office/powerpoint/2010/main" val="45261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464PD: A </a:t>
            </a:r>
            <a:r>
              <a:rPr lang="en-GB" sz="1800" dirty="0"/>
              <a:t>multi-</a:t>
            </a:r>
            <a:r>
              <a:rPr lang="en-GB" sz="1800" dirty="0" err="1"/>
              <a:t>center</a:t>
            </a:r>
            <a:r>
              <a:rPr lang="en-GB" sz="1800" dirty="0"/>
              <a:t>, randomized, double-blind phase II trial of FOLFIRI + regorafenib or placebo for patients with metastatic colorectal cancer who failed one prior line of oxaliplatin-containing </a:t>
            </a:r>
            <a:r>
              <a:rPr lang="en-GB" sz="1800" dirty="0" smtClean="0"/>
              <a:t>therapy – O’Neil et al</a:t>
            </a:r>
            <a:endParaRPr lang="en-GB" sz="1800" dirty="0"/>
          </a:p>
        </p:txBody>
      </p:sp>
      <p:sp>
        <p:nvSpPr>
          <p:cNvPr id="5123" name="Rectangle 3"/>
          <p:cNvSpPr>
            <a:spLocks noGrp="1" noChangeArrowheads="1"/>
          </p:cNvSpPr>
          <p:nvPr>
            <p:ph type="body" idx="1"/>
          </p:nvPr>
        </p:nvSpPr>
        <p:spPr/>
        <p:txBody>
          <a:bodyPr/>
          <a:lstStyle/>
          <a:p>
            <a:pPr marL="0" indent="0">
              <a:buNone/>
            </a:pPr>
            <a:r>
              <a:rPr lang="en-US" altLang="en-US" b="1" dirty="0" smtClean="0"/>
              <a:t>Conclusions</a:t>
            </a:r>
          </a:p>
          <a:p>
            <a:r>
              <a:rPr lang="en-US" altLang="en-US" b="1" dirty="0" smtClean="0"/>
              <a:t>Compared </a:t>
            </a:r>
            <a:r>
              <a:rPr lang="en-US" altLang="en-US" b="1" dirty="0"/>
              <a:t>with FOLFIRI </a:t>
            </a:r>
            <a:r>
              <a:rPr lang="en-US" altLang="en-US" b="1" dirty="0" smtClean="0"/>
              <a:t>alone, combination therapy of regorafenib with </a:t>
            </a:r>
            <a:r>
              <a:rPr lang="en-US" altLang="en-US" b="1" dirty="0"/>
              <a:t>FOLFIRI </a:t>
            </a:r>
            <a:r>
              <a:rPr lang="en-US" altLang="en-US" b="1" dirty="0" smtClean="0"/>
              <a:t>prolonged </a:t>
            </a:r>
            <a:r>
              <a:rPr lang="en-US" altLang="en-US" b="1" dirty="0"/>
              <a:t>PFS </a:t>
            </a:r>
            <a:r>
              <a:rPr lang="en-US" altLang="en-US" b="1" dirty="0" smtClean="0"/>
              <a:t>(</a:t>
            </a:r>
            <a:r>
              <a:rPr lang="en-US" altLang="en-US" b="1" dirty="0"/>
              <a:t>HR 0.72)</a:t>
            </a:r>
          </a:p>
          <a:p>
            <a:pPr lvl="1"/>
            <a:r>
              <a:rPr lang="en-US" altLang="en-US" b="1" dirty="0" smtClean="0"/>
              <a:t>Similar results have been observed with other </a:t>
            </a:r>
            <a:r>
              <a:rPr lang="en-US" altLang="en-US" b="1" dirty="0"/>
              <a:t>inhibitors of the VEGF/VEGFR axis in larger studies</a:t>
            </a:r>
          </a:p>
          <a:p>
            <a:pPr>
              <a:buFont typeface="Arial" panose="020B0604020202020204" pitchFamily="34" charset="0"/>
              <a:buChar char="•"/>
            </a:pPr>
            <a:r>
              <a:rPr lang="en-US" altLang="en-US" b="1" dirty="0" err="1"/>
              <a:t>Regorafenib</a:t>
            </a:r>
            <a:r>
              <a:rPr lang="en-US" altLang="en-US" b="1" dirty="0"/>
              <a:t> + FOLFIRI did not prolong OS</a:t>
            </a:r>
          </a:p>
          <a:p>
            <a:pPr lvl="1">
              <a:buFont typeface="Arial" panose="020B0604020202020204" pitchFamily="34" charset="0"/>
              <a:buChar char="•"/>
            </a:pPr>
            <a:r>
              <a:rPr lang="en-US" altLang="en-US" b="1" dirty="0" smtClean="0"/>
              <a:t>This could be due to a variety of reasons, including subsequent </a:t>
            </a:r>
            <a:r>
              <a:rPr lang="en-US" altLang="en-US" b="1" dirty="0"/>
              <a:t>therapies or crossover (currently under investigation)</a:t>
            </a:r>
          </a:p>
          <a:p>
            <a:pPr>
              <a:buFont typeface="Arial" panose="020B0604020202020204" pitchFamily="34" charset="0"/>
              <a:buChar char="•"/>
            </a:pPr>
            <a:r>
              <a:rPr lang="en-US" altLang="en-US" b="1" dirty="0" err="1"/>
              <a:t>Regorafenib</a:t>
            </a:r>
            <a:r>
              <a:rPr lang="en-US" altLang="en-US" b="1" dirty="0"/>
              <a:t> + FOLFIRI combination was well tolerated</a:t>
            </a:r>
          </a:p>
          <a:p>
            <a:pPr>
              <a:buFont typeface="Arial" panose="020B0604020202020204" pitchFamily="34" charset="0"/>
              <a:buChar char="•"/>
            </a:pPr>
            <a:r>
              <a:rPr lang="en-US" altLang="en-US" b="1" dirty="0" smtClean="0"/>
              <a:t>In a sub-population of this study, PK </a:t>
            </a:r>
            <a:r>
              <a:rPr lang="en-US" altLang="en-US" b="1" dirty="0"/>
              <a:t>interaction between regorafenib and irinotecan </a:t>
            </a:r>
            <a:r>
              <a:rPr lang="en-US" altLang="en-US" b="1" dirty="0" smtClean="0"/>
              <a:t>will be explored</a:t>
            </a:r>
          </a:p>
          <a:p>
            <a:pPr>
              <a:buFont typeface="Arial" panose="020B0604020202020204" pitchFamily="34" charset="0"/>
              <a:buChar char="•"/>
            </a:pPr>
            <a:r>
              <a:rPr lang="en-US" altLang="en-US" b="1" dirty="0" smtClean="0"/>
              <a:t>An </a:t>
            </a:r>
            <a:r>
              <a:rPr lang="en-US" altLang="en-US" b="1" dirty="0"/>
              <a:t>extensive biomarker </a:t>
            </a:r>
            <a:r>
              <a:rPr lang="en-US" altLang="en-US" b="1" dirty="0" err="1" smtClean="0"/>
              <a:t>programme</a:t>
            </a:r>
            <a:r>
              <a:rPr lang="en-US" altLang="en-US" b="1" dirty="0" smtClean="0"/>
              <a:t> including </a:t>
            </a:r>
            <a:r>
              <a:rPr lang="en-US" altLang="en-US" b="1" dirty="0" err="1"/>
              <a:t>pharmacogenetic</a:t>
            </a:r>
            <a:r>
              <a:rPr lang="en-US" altLang="en-US" b="1" dirty="0"/>
              <a:t> markers of </a:t>
            </a:r>
            <a:r>
              <a:rPr lang="en-US" altLang="en-US" b="1" dirty="0" smtClean="0"/>
              <a:t>toxicity has now been initiated. In addition, the </a:t>
            </a:r>
            <a:r>
              <a:rPr lang="en-US" altLang="en-US" b="1" dirty="0" err="1" smtClean="0"/>
              <a:t>programme</a:t>
            </a:r>
            <a:r>
              <a:rPr lang="en-US" altLang="en-US" b="1" dirty="0" smtClean="0"/>
              <a:t> will also investigate potential </a:t>
            </a:r>
            <a:r>
              <a:rPr lang="en-US" altLang="en-US" b="1" dirty="0"/>
              <a:t>markers of </a:t>
            </a:r>
            <a:r>
              <a:rPr lang="en-US" altLang="en-US" b="1" dirty="0" smtClean="0"/>
              <a:t>response</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O'Neil B et al. Ann </a:t>
            </a:r>
            <a:r>
              <a:rPr lang="en-GB" dirty="0" err="1"/>
              <a:t>Oncol</a:t>
            </a:r>
            <a:r>
              <a:rPr lang="en-GB" dirty="0"/>
              <a:t> 2016; 27 (</a:t>
            </a:r>
            <a:r>
              <a:rPr lang="en-GB" dirty="0" err="1"/>
              <a:t>suppl</a:t>
            </a:r>
            <a:r>
              <a:rPr lang="en-GB" dirty="0"/>
              <a:t> 6): </a:t>
            </a:r>
            <a:r>
              <a:rPr lang="en-GB" dirty="0" err="1"/>
              <a:t>abstr</a:t>
            </a:r>
            <a:r>
              <a:rPr lang="en-GB" dirty="0"/>
              <a:t> 464PD</a:t>
            </a:r>
          </a:p>
        </p:txBody>
      </p:sp>
    </p:spTree>
    <p:custDataLst>
      <p:tags r:id="rId1"/>
    </p:custDataLst>
    <p:extLst>
      <p:ext uri="{BB962C8B-B14F-4D97-AF65-F5344CB8AC3E}">
        <p14:creationId xmlns:p14="http://schemas.microsoft.com/office/powerpoint/2010/main" val="25750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Salvage therapy</a:t>
            </a:r>
            <a:endParaRPr lang="en-GB" dirty="0"/>
          </a:p>
        </p:txBody>
      </p:sp>
      <p:sp>
        <p:nvSpPr>
          <p:cNvPr id="4" name="Text Placeholder 3"/>
          <p:cNvSpPr>
            <a:spLocks noGrp="1"/>
          </p:cNvSpPr>
          <p:nvPr>
            <p:ph type="body" idx="1"/>
          </p:nvPr>
        </p:nvSpPr>
        <p:spPr/>
        <p:txBody>
          <a:bodyPr/>
          <a:lstStyle/>
          <a:p>
            <a:r>
              <a:rPr lang="en-GB" dirty="0" smtClean="0"/>
              <a:t>Metastatic Colorectal </a:t>
            </a:r>
            <a:r>
              <a:rPr lang="en-GB" dirty="0"/>
              <a:t>Cancer</a:t>
            </a:r>
          </a:p>
        </p:txBody>
      </p:sp>
    </p:spTree>
    <p:extLst>
      <p:ext uri="{BB962C8B-B14F-4D97-AF65-F5344CB8AC3E}">
        <p14:creationId xmlns:p14="http://schemas.microsoft.com/office/powerpoint/2010/main" val="365655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LBA20_PR: Nintedanib </a:t>
            </a:r>
            <a:r>
              <a:rPr lang="en-GB" sz="1800" dirty="0"/>
              <a:t>plus best supportive care (BSC) versus placebo plus BSC for the treatment of patients (</a:t>
            </a:r>
            <a:r>
              <a:rPr lang="en-GB" sz="1800" dirty="0" err="1"/>
              <a:t>pts</a:t>
            </a:r>
            <a:r>
              <a:rPr lang="en-GB" sz="1800" dirty="0"/>
              <a:t>) with colorectal cancer (CRC) refractory to standard therapies: Results of the phase III LUME-colon 1 </a:t>
            </a:r>
            <a:r>
              <a:rPr lang="en-GB" sz="1800" dirty="0" smtClean="0"/>
              <a:t>study – Van Cutsem et al</a:t>
            </a:r>
            <a:endParaRPr lang="en-GB" sz="1800" dirty="0"/>
          </a:p>
        </p:txBody>
      </p:sp>
      <p:sp>
        <p:nvSpPr>
          <p:cNvPr id="14" name="Text Placeholder 13"/>
          <p:cNvSpPr>
            <a:spLocks noGrp="1"/>
          </p:cNvSpPr>
          <p:nvPr>
            <p:ph type="body" sz="quarter" idx="10"/>
          </p:nvPr>
        </p:nvSpPr>
        <p:spPr>
          <a:xfrm>
            <a:off x="153294" y="6096000"/>
            <a:ext cx="3860492" cy="487363"/>
          </a:xfrm>
        </p:spPr>
        <p:txBody>
          <a:bodyPr/>
          <a:lstStyle/>
          <a:p>
            <a:r>
              <a:rPr lang="en-GB" dirty="0"/>
              <a:t>*Oxaliplatin, irinotecan, </a:t>
            </a:r>
            <a:r>
              <a:rPr lang="en-GB" dirty="0" err="1"/>
              <a:t>fluoropyrimidines</a:t>
            </a:r>
            <a:r>
              <a:rPr lang="en-GB" dirty="0"/>
              <a:t>, anti-VEGF (bevacizumab or aflibercept) and </a:t>
            </a:r>
            <a:r>
              <a:rPr lang="en-GB" dirty="0" smtClean="0"/>
              <a:t>anti-EGFR </a:t>
            </a:r>
            <a:r>
              <a:rPr lang="en-GB" dirty="0"/>
              <a:t>(cetuximab or panitumumab) in RAS </a:t>
            </a:r>
            <a:r>
              <a:rPr lang="en-GB" dirty="0" err="1"/>
              <a:t>wt</a:t>
            </a:r>
            <a:endParaRPr lang="en-GB" dirty="0"/>
          </a:p>
        </p:txBody>
      </p:sp>
      <p:sp>
        <p:nvSpPr>
          <p:cNvPr id="15" name="Text Placeholder 14"/>
          <p:cNvSpPr>
            <a:spLocks noGrp="1"/>
          </p:cNvSpPr>
          <p:nvPr>
            <p:ph type="body" sz="quarter" idx="11"/>
          </p:nvPr>
        </p:nvSpPr>
        <p:spPr>
          <a:xfrm>
            <a:off x="4110959" y="6092296"/>
            <a:ext cx="4701784" cy="487363"/>
          </a:xfrm>
        </p:spPr>
        <p:txBody>
          <a:bodyPr/>
          <a:lstStyle/>
          <a:p>
            <a:pPr>
              <a:buClr>
                <a:srgbClr val="043882"/>
              </a:buClr>
            </a:pPr>
            <a:r>
              <a:rPr lang="en-GB" dirty="0"/>
              <a:t>Van Cutsem E et al. Ann </a:t>
            </a:r>
            <a:r>
              <a:rPr lang="en-GB" dirty="0" err="1"/>
              <a:t>Oncol</a:t>
            </a:r>
            <a:r>
              <a:rPr lang="en-GB" dirty="0"/>
              <a:t> 2016; 27 (</a:t>
            </a:r>
            <a:r>
              <a:rPr lang="en-GB" dirty="0" err="1"/>
              <a:t>suppl</a:t>
            </a:r>
            <a:r>
              <a:rPr lang="en-GB" dirty="0"/>
              <a:t> 6): </a:t>
            </a:r>
            <a:r>
              <a:rPr lang="en-GB" dirty="0" err="1"/>
              <a:t>abstr</a:t>
            </a:r>
            <a:r>
              <a:rPr lang="en-GB" dirty="0"/>
              <a:t> LBA20_PR</a:t>
            </a:r>
          </a:p>
        </p:txBody>
      </p:sp>
      <p:cxnSp>
        <p:nvCxnSpPr>
          <p:cNvPr id="8" name="AutoShape 15"/>
          <p:cNvCxnSpPr>
            <a:cxnSpLocks noChangeShapeType="1"/>
            <a:endCxn id="12" idx="1"/>
          </p:cNvCxnSpPr>
          <p:nvPr/>
        </p:nvCxnSpPr>
        <p:spPr bwMode="auto">
          <a:xfrm rot="5400000" flipH="1" flipV="1">
            <a:off x="4168382" y="2720507"/>
            <a:ext cx="761881"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186330"/>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400" b="1" kern="0" dirty="0">
                <a:solidFill>
                  <a:srgbClr val="FFFFFF"/>
                </a:solidFill>
              </a:rPr>
              <a:t>PD/</a:t>
            </a:r>
            <a:br>
              <a:rPr lang="en-US" altLang="zh-CN" sz="1400" b="1" kern="0" dirty="0">
                <a:solidFill>
                  <a:srgbClr val="FFFFFF"/>
                </a:solidFill>
              </a:rPr>
            </a:br>
            <a:r>
              <a:rPr lang="en-US" altLang="zh-CN" sz="1400" b="1" kern="0" dirty="0">
                <a:solidFill>
                  <a:srgbClr val="FFFFFF"/>
                </a:solidFill>
              </a:rPr>
              <a:t>toxicity/</a:t>
            </a:r>
            <a:br>
              <a:rPr lang="en-US" altLang="zh-CN" sz="1400" b="1" kern="0" dirty="0">
                <a:solidFill>
                  <a:srgbClr val="FFFFFF"/>
                </a:solidFill>
              </a:rPr>
            </a:br>
            <a:r>
              <a:rPr lang="en-US" altLang="zh-CN" sz="1400" b="1" kern="0" dirty="0">
                <a:solidFill>
                  <a:srgbClr val="FFFFFF"/>
                </a:solidFill>
              </a:rPr>
              <a:t>other</a:t>
            </a:r>
          </a:p>
        </p:txBody>
      </p:sp>
      <p:cxnSp>
        <p:nvCxnSpPr>
          <p:cNvPr id="10" name="AutoShape 19"/>
          <p:cNvCxnSpPr>
            <a:cxnSpLocks noChangeShapeType="1"/>
            <a:stCxn id="13" idx="3"/>
          </p:cNvCxnSpPr>
          <p:nvPr/>
        </p:nvCxnSpPr>
        <p:spPr bwMode="auto">
          <a:xfrm>
            <a:off x="3794234" y="3758434"/>
            <a:ext cx="439102"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flipV="1">
            <a:off x="7543800" y="2655552"/>
            <a:ext cx="572634"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4518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rPr>
              <a:t>Nintedanib 200 mg </a:t>
            </a:r>
            <a:r>
              <a:rPr lang="en-GB" altLang="zh-CN" sz="1600" dirty="0" smtClean="0">
                <a:solidFill>
                  <a:srgbClr val="FFFFFF"/>
                </a:solidFill>
              </a:rPr>
              <a:t>bid </a:t>
            </a:r>
            <a:r>
              <a:rPr lang="en-GB" altLang="zh-CN" sz="1600" dirty="0">
                <a:solidFill>
                  <a:srgbClr val="FFFFFF"/>
                </a:solidFill>
              </a:rPr>
              <a:t>+ BSC </a:t>
            </a:r>
            <a:br>
              <a:rPr lang="en-GB" altLang="zh-CN" sz="1600" dirty="0">
                <a:solidFill>
                  <a:srgbClr val="FFFFFF"/>
                </a:solidFill>
              </a:rPr>
            </a:br>
            <a:r>
              <a:rPr lang="en-GB" altLang="zh-CN" sz="1600" dirty="0">
                <a:solidFill>
                  <a:srgbClr val="FFFFFF"/>
                </a:solidFill>
              </a:rPr>
              <a:t>(n=386)</a:t>
            </a:r>
            <a:endParaRPr lang="en-US" altLang="zh-CN" sz="1600" dirty="0">
              <a:solidFill>
                <a:srgbClr val="FFFFFF"/>
              </a:solidFill>
            </a:endParaRPr>
          </a:p>
        </p:txBody>
      </p:sp>
      <p:sp>
        <p:nvSpPr>
          <p:cNvPr id="13" name="AutoShape 9"/>
          <p:cNvSpPr>
            <a:spLocks noChangeArrowheads="1"/>
          </p:cNvSpPr>
          <p:nvPr/>
        </p:nvSpPr>
        <p:spPr bwMode="auto">
          <a:xfrm>
            <a:off x="152400" y="2420888"/>
            <a:ext cx="364183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Metastatic or locally advanced CRC not amenable to surgery/radiotherapy</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Progression or toxicity to standard treatments*</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ECOG PS ≤1</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Age ≥18 years</a:t>
            </a:r>
          </a:p>
          <a:p>
            <a:pPr defTabSz="892175" eaLnBrk="0" hangingPunct="0">
              <a:spcAft>
                <a:spcPct val="30000"/>
              </a:spcAft>
            </a:pPr>
            <a:r>
              <a:rPr lang="en-GB" altLang="zh-CN" sz="1600" dirty="0">
                <a:solidFill>
                  <a:srgbClr val="FFFFFF"/>
                </a:solidFill>
              </a:rPr>
              <a:t>(n=764</a:t>
            </a:r>
            <a:r>
              <a:rPr lang="en-GB" altLang="zh-CN" sz="1600" dirty="0">
                <a:solidFill>
                  <a:srgbClr val="FFFFFF"/>
                </a:solidFill>
                <a:ea typeface="SimSun" pitchFamily="2" charset="-122"/>
              </a:rPr>
              <a:t>)</a:t>
            </a:r>
          </a:p>
        </p:txBody>
      </p:sp>
      <p:sp>
        <p:nvSpPr>
          <p:cNvPr id="16" name="Rectangle 9"/>
          <p:cNvSpPr>
            <a:spLocks noGrp="1" noChangeArrowheads="1"/>
          </p:cNvSpPr>
          <p:nvPr>
            <p:ph sz="half" idx="1"/>
          </p:nvPr>
        </p:nvSpPr>
        <p:spPr>
          <a:xfrm>
            <a:off x="365124" y="5394341"/>
            <a:ext cx="4130676" cy="624682"/>
          </a:xfrm>
        </p:spPr>
        <p:txBody>
          <a:bodyPr/>
          <a:lstStyle/>
          <a:p>
            <a:pPr marL="0" indent="0">
              <a:buNone/>
            </a:pPr>
            <a:r>
              <a:rPr lang="en-GB" b="1" dirty="0">
                <a:solidFill>
                  <a:schemeClr val="bg2"/>
                </a:solidFill>
              </a:rPr>
              <a:t>PRIMARY </a:t>
            </a:r>
            <a:r>
              <a:rPr lang="en-GB" b="1" dirty="0" smtClean="0">
                <a:solidFill>
                  <a:schemeClr val="bg2"/>
                </a:solidFill>
              </a:rPr>
              <a:t>ENDPOINTS</a:t>
            </a:r>
            <a:endParaRPr lang="en-GB" b="1" dirty="0">
              <a:solidFill>
                <a:schemeClr val="bg2"/>
              </a:solidFill>
            </a:endParaRPr>
          </a:p>
          <a:p>
            <a:r>
              <a:rPr lang="en-GB" dirty="0"/>
              <a:t>OS and PFS (central review)</a:t>
            </a:r>
          </a:p>
          <a:p>
            <a:pPr marL="0" indent="0">
              <a:buNone/>
            </a:pPr>
            <a:endParaRPr lang="en-GB" dirty="0"/>
          </a:p>
        </p:txBody>
      </p:sp>
      <p:sp>
        <p:nvSpPr>
          <p:cNvPr id="17" name="Content Placeholder 26"/>
          <p:cNvSpPr txBox="1">
            <a:spLocks/>
          </p:cNvSpPr>
          <p:nvPr/>
        </p:nvSpPr>
        <p:spPr>
          <a:xfrm>
            <a:off x="4648200" y="5372418"/>
            <a:ext cx="4130675" cy="116329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ORR </a:t>
            </a:r>
            <a:r>
              <a:rPr lang="en-GB" dirty="0"/>
              <a:t>and </a:t>
            </a:r>
            <a:r>
              <a:rPr lang="en-GB" dirty="0" smtClean="0"/>
              <a:t>DCR </a:t>
            </a:r>
            <a:r>
              <a:rPr lang="en-GB" dirty="0"/>
              <a:t>(central review)</a:t>
            </a:r>
          </a:p>
        </p:txBody>
      </p:sp>
      <p:cxnSp>
        <p:nvCxnSpPr>
          <p:cNvPr id="18" name="AutoShape 16"/>
          <p:cNvCxnSpPr>
            <a:cxnSpLocks noChangeShapeType="1"/>
            <a:endCxn id="20" idx="1"/>
          </p:cNvCxnSpPr>
          <p:nvPr/>
        </p:nvCxnSpPr>
        <p:spPr bwMode="auto">
          <a:xfrm rot="16200000" flipH="1">
            <a:off x="3777061" y="3785926"/>
            <a:ext cx="1544525"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477749"/>
            <a:ext cx="2676910" cy="7928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rPr>
              <a:t>Placebo +</a:t>
            </a:r>
            <a:br>
              <a:rPr lang="en-GB" altLang="zh-CN" sz="1600" dirty="0">
                <a:solidFill>
                  <a:srgbClr val="4D4D4D"/>
                </a:solidFill>
              </a:rPr>
            </a:br>
            <a:r>
              <a:rPr lang="en-GB" altLang="zh-CN" sz="1600" dirty="0">
                <a:solidFill>
                  <a:srgbClr val="4D4D4D"/>
                </a:solidFill>
              </a:rPr>
              <a:t>BSC</a:t>
            </a:r>
            <a:br>
              <a:rPr lang="en-GB" altLang="zh-CN" sz="1600" dirty="0">
                <a:solidFill>
                  <a:srgbClr val="4D4D4D"/>
                </a:solidFill>
              </a:rPr>
            </a:br>
            <a:r>
              <a:rPr lang="en-GB" altLang="zh-CN" sz="1600" dirty="0">
                <a:solidFill>
                  <a:srgbClr val="4D4D4D"/>
                </a:solidFill>
              </a:rPr>
              <a:t>(n=382)</a:t>
            </a:r>
            <a:endParaRPr lang="en-US" altLang="zh-CN" sz="1600" dirty="0">
              <a:solidFill>
                <a:srgbClr val="4D4D4D"/>
              </a:solidFill>
            </a:endParaRP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sz="1800" b="1" dirty="0" smtClean="0"/>
              <a:t>Study objective </a:t>
            </a:r>
          </a:p>
          <a:p>
            <a:pPr>
              <a:buClr>
                <a:srgbClr val="043882"/>
              </a:buClr>
            </a:pPr>
            <a:r>
              <a:rPr lang="en-US" dirty="0"/>
              <a:t>To evaluate the efficacy and safety of nintedanib </a:t>
            </a:r>
            <a:r>
              <a:rPr lang="en-US" dirty="0" smtClean="0"/>
              <a:t>(an oral </a:t>
            </a:r>
            <a:r>
              <a:rPr lang="en-US" dirty="0" err="1" smtClean="0"/>
              <a:t>angiokinase</a:t>
            </a:r>
            <a:r>
              <a:rPr lang="en-US" dirty="0" smtClean="0"/>
              <a:t> inhibitor) in </a:t>
            </a:r>
            <a:r>
              <a:rPr lang="en-US" dirty="0"/>
              <a:t>patients with </a:t>
            </a:r>
            <a:r>
              <a:rPr lang="en-US" dirty="0" err="1"/>
              <a:t>mCRC</a:t>
            </a:r>
            <a:r>
              <a:rPr lang="en-US" dirty="0"/>
              <a:t> after failure of standard therapies</a:t>
            </a:r>
          </a:p>
        </p:txBody>
      </p:sp>
      <p:sp>
        <p:nvSpPr>
          <p:cNvPr id="22" name="AutoShape 12"/>
          <p:cNvSpPr>
            <a:spLocks noChangeArrowheads="1"/>
          </p:cNvSpPr>
          <p:nvPr/>
        </p:nvSpPr>
        <p:spPr bwMode="auto">
          <a:xfrm>
            <a:off x="8116435" y="4404954"/>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400" b="1" kern="0" dirty="0">
                <a:solidFill>
                  <a:srgbClr val="FFFFFF"/>
                </a:solidFill>
              </a:rPr>
              <a:t>PD/</a:t>
            </a:r>
            <a:br>
              <a:rPr lang="en-US" altLang="zh-CN" sz="1400" b="1" kern="0" dirty="0">
                <a:solidFill>
                  <a:srgbClr val="FFFFFF"/>
                </a:solidFill>
              </a:rPr>
            </a:br>
            <a:r>
              <a:rPr lang="en-US" altLang="zh-CN" sz="1400" b="1" kern="0" dirty="0">
                <a:solidFill>
                  <a:srgbClr val="FFFFFF"/>
                </a:solidFill>
              </a:rPr>
              <a:t>toxicity/</a:t>
            </a:r>
            <a:br>
              <a:rPr lang="en-US" altLang="zh-CN" sz="1400" b="1" kern="0" dirty="0">
                <a:solidFill>
                  <a:srgbClr val="FFFFFF"/>
                </a:solidFill>
              </a:rPr>
            </a:br>
            <a:r>
              <a:rPr lang="en-US" altLang="zh-CN" sz="1400" b="1" kern="0" dirty="0">
                <a:solidFill>
                  <a:srgbClr val="FFFFFF"/>
                </a:solidFill>
              </a:rPr>
              <a:t>other</a:t>
            </a:r>
          </a:p>
        </p:txBody>
      </p:sp>
      <p:sp>
        <p:nvSpPr>
          <p:cNvPr id="24" name="Content Placeholder 26"/>
          <p:cNvSpPr txBox="1">
            <a:spLocks/>
          </p:cNvSpPr>
          <p:nvPr/>
        </p:nvSpPr>
        <p:spPr bwMode="auto">
          <a:xfrm>
            <a:off x="4754078" y="3193151"/>
            <a:ext cx="4038601" cy="1153984"/>
          </a:xfrm>
          <a:prstGeom prst="rect">
            <a:avLst/>
          </a:prstGeom>
          <a:noFill/>
          <a:ln w="9525">
            <a:noFill/>
            <a:miter lim="800000"/>
            <a:headEnd/>
            <a:tailEnd/>
          </a:ln>
        </p:spPr>
        <p:txBody>
          <a:bodyPr/>
          <a:lstStyle/>
          <a:p>
            <a:pPr marL="190500" indent="-190500">
              <a:spcAft>
                <a:spcPts val="400"/>
              </a:spcAft>
              <a:defRPr/>
            </a:pPr>
            <a:r>
              <a:rPr lang="en-GB" sz="1400" b="1" dirty="0">
                <a:solidFill>
                  <a:srgbClr val="043882"/>
                </a:solidFill>
              </a:rPr>
              <a:t>Stratification</a:t>
            </a:r>
          </a:p>
          <a:p>
            <a:pPr marL="171450" indent="-171450">
              <a:buFont typeface="Arial" panose="020B0604020202020204" pitchFamily="34" charset="0"/>
              <a:buChar char="•"/>
            </a:pPr>
            <a:r>
              <a:rPr lang="en-GB" sz="1400" dirty="0">
                <a:solidFill>
                  <a:srgbClr val="4D4D4D"/>
                </a:solidFill>
              </a:rPr>
              <a:t>Previous treatment with regorafenib</a:t>
            </a:r>
          </a:p>
          <a:p>
            <a:pPr marL="171450" indent="-171450">
              <a:buFont typeface="Arial" panose="020B0604020202020204" pitchFamily="34" charset="0"/>
              <a:buChar char="•"/>
            </a:pPr>
            <a:r>
              <a:rPr lang="en-GB" sz="1400" dirty="0">
                <a:solidFill>
                  <a:srgbClr val="4D4D4D"/>
                </a:solidFill>
              </a:rPr>
              <a:t>Time from onset of metastatic disease until </a:t>
            </a:r>
            <a:r>
              <a:rPr lang="en-GB" sz="1400" dirty="0" smtClean="0">
                <a:solidFill>
                  <a:srgbClr val="4D4D4D"/>
                </a:solidFill>
              </a:rPr>
              <a:t>randomisation</a:t>
            </a:r>
            <a:endParaRPr lang="en-GB" sz="1400" dirty="0">
              <a:solidFill>
                <a:srgbClr val="4D4D4D"/>
              </a:solidFill>
            </a:endParaRPr>
          </a:p>
          <a:p>
            <a:pPr marL="171450" indent="-171450">
              <a:buFont typeface="Arial" panose="020B0604020202020204" pitchFamily="34" charset="0"/>
              <a:buChar char="•"/>
            </a:pPr>
            <a:r>
              <a:rPr lang="en-GB" sz="1400" dirty="0">
                <a:solidFill>
                  <a:srgbClr val="4D4D4D"/>
                </a:solidFill>
              </a:rPr>
              <a:t>Region</a:t>
            </a:r>
          </a:p>
        </p:txBody>
      </p:sp>
      <p:cxnSp>
        <p:nvCxnSpPr>
          <p:cNvPr id="25" name="AutoShape 21"/>
          <p:cNvCxnSpPr>
            <a:cxnSpLocks noChangeShapeType="1"/>
            <a:stCxn id="20" idx="3"/>
            <a:endCxn id="22" idx="1"/>
          </p:cNvCxnSpPr>
          <p:nvPr/>
        </p:nvCxnSpPr>
        <p:spPr bwMode="auto">
          <a:xfrm>
            <a:off x="7542220" y="4874176"/>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00654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a:t>
            </a:r>
            <a:r>
              <a:rPr lang="en-GB" b="0" dirty="0" smtClean="0"/>
              <a:t>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spcAft>
                  <a:spcPts val="0"/>
                </a:spcAft>
                <a:tabLst>
                  <a:tab pos="2155825"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Unit, University Hospital </a:t>
              </a:r>
              <a:r>
                <a:rPr lang="en-GB" sz="1200" dirty="0" err="1">
                  <a:solidFill>
                    <a:srgbClr val="4D4D4D"/>
                  </a:solidFill>
                </a:rPr>
                <a:t>Gasthuisberg</a:t>
              </a:r>
              <a:r>
                <a:rPr lang="en-GB" sz="1200" dirty="0">
                  <a:solidFill>
                    <a:srgbClr val="4D4D4D"/>
                  </a:solidFill>
                </a:rPr>
                <a:t>, </a:t>
              </a:r>
              <a:br>
                <a:rPr lang="en-GB" sz="1200" dirty="0">
                  <a:solidFill>
                    <a:srgbClr val="4D4D4D"/>
                  </a:solidFill>
                </a:rPr>
              </a:br>
              <a:r>
                <a:rPr lang="en-GB" sz="1200" dirty="0">
                  <a:solidFill>
                    <a:srgbClr val="4D4D4D"/>
                  </a:solidFill>
                </a:rPr>
                <a:t>	Leuven, Belgium</a:t>
              </a:r>
            </a:p>
            <a:p>
              <a:pPr>
                <a:lnSpc>
                  <a:spcPct val="150000"/>
                </a:lnSpc>
                <a:spcAft>
                  <a:spcPts val="0"/>
                </a:spcAft>
                <a:tabLst>
                  <a:tab pos="2155825"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spcAft>
                  <a:spcPts val="0"/>
                </a:spcAft>
                <a:tabLst>
                  <a:tab pos="2155825" algn="l"/>
                </a:tabLst>
              </a:pPr>
              <a:r>
                <a:rPr lang="en-GB" sz="1200" b="1" dirty="0">
                  <a:solidFill>
                    <a:srgbClr val="4D4D4D"/>
                  </a:solidFill>
                </a:rPr>
                <a:t>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Digestive Oncology Department, European Hospital Georges Pompidou, </a:t>
              </a:r>
              <a:br>
                <a:rPr lang="en-GB" sz="1200" dirty="0">
                  <a:solidFill>
                    <a:srgbClr val="4D4D4D"/>
                  </a:solidFill>
                </a:rPr>
              </a:br>
              <a:r>
                <a:rPr lang="en-GB" sz="1200" dirty="0">
                  <a:solidFill>
                    <a:srgbClr val="4D4D4D"/>
                  </a:solidFill>
                </a:rPr>
                <a:t>	Paris, France</a:t>
              </a:r>
            </a:p>
            <a:p>
              <a:pPr>
                <a:lnSpc>
                  <a:spcPct val="150000"/>
                </a:lnSpc>
                <a:spcAft>
                  <a:spcPts val="0"/>
                </a:spcAft>
                <a:tabLst>
                  <a:tab pos="2155825" algn="l"/>
                </a:tabLst>
              </a:pPr>
              <a:r>
                <a:rPr lang="en-GB" sz="1200" b="1" dirty="0">
                  <a:solidFill>
                    <a:srgbClr val="4D4D4D"/>
                  </a:solidFill>
                </a:rPr>
                <a:t>Prof Côme Lepage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600"/>
                </a:spcAft>
                <a:buClrTx/>
                <a:buSzTx/>
                <a:buFontTx/>
                <a:buNone/>
              </a:pPr>
              <a:r>
                <a:rPr lang="en-GB" sz="1400" b="1" dirty="0">
                  <a:solidFill>
                    <a:srgbClr val="043882"/>
                  </a:solidFill>
                </a:rPr>
                <a:t>PANCREATIC CANCER AND HEPATOBILIARY TUMOURS</a:t>
              </a:r>
            </a:p>
            <a:p>
              <a:pPr marL="0" indent="0" fontAlgn="auto">
                <a:spcBef>
                  <a:spcPts val="0"/>
                </a:spcBef>
                <a:spcAft>
                  <a:spcPts val="0"/>
                </a:spcAft>
                <a:buClrTx/>
                <a:buSzTx/>
                <a:buFontTx/>
                <a:buNone/>
                <a:tabLst>
                  <a:tab pos="2155825" algn="l"/>
                </a:tabLst>
              </a:pPr>
              <a:r>
                <a:rPr lang="en-GB" sz="1200" b="1" dirty="0">
                  <a:solidFill>
                    <a:srgbClr val="4D4D4D"/>
                  </a:solidFill>
                </a:rPr>
                <a:t>Prof Jean-Luc Van </a:t>
              </a:r>
              <a:r>
                <a:rPr lang="en-GB" sz="1200" b="1" dirty="0" err="1">
                  <a:solidFill>
                    <a:srgbClr val="4D4D4D"/>
                  </a:solidFill>
                </a:rPr>
                <a:t>Laetham</a:t>
              </a:r>
              <a:r>
                <a:rPr lang="en-GB" sz="1200" b="1" dirty="0">
                  <a:solidFill>
                    <a:srgbClr val="4D4D4D"/>
                  </a:solidFill>
                </a:rPr>
                <a:t>	</a:t>
              </a:r>
              <a:r>
                <a:rPr lang="en-GB" sz="1200" dirty="0">
                  <a:solidFill>
                    <a:srgbClr val="4D4D4D"/>
                  </a:solidFill>
                </a:rPr>
                <a:t>Department of Gastroenterology-GI Cancer Unit, </a:t>
              </a:r>
            </a:p>
            <a:p>
              <a:pPr marL="0" indent="0" fontAlgn="auto">
                <a:spcBef>
                  <a:spcPts val="0"/>
                </a:spcBef>
                <a:spcAft>
                  <a:spcPts val="200"/>
                </a:spcAft>
                <a:buClrTx/>
                <a:buSzTx/>
                <a:buFontTx/>
                <a:buNone/>
                <a:tabLst>
                  <a:tab pos="2155825" algn="l"/>
                </a:tabLst>
              </a:pPr>
              <a:r>
                <a:rPr lang="en-GB" sz="1200" dirty="0">
                  <a:solidFill>
                    <a:srgbClr val="4D4D4D"/>
                  </a:solidFill>
                </a:rPr>
                <a:t>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spcAft>
                  <a:spcPts val="0"/>
                </a:spcAft>
                <a:tabLst>
                  <a:tab pos="2155825"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Unit, University Hospital </a:t>
              </a:r>
              <a:r>
                <a:rPr lang="en-GB" sz="1200" dirty="0" err="1">
                  <a:solidFill>
                    <a:srgbClr val="4D4D4D"/>
                  </a:solidFill>
                </a:rPr>
                <a:t>Gasthuisberg</a:t>
              </a:r>
              <a:r>
                <a:rPr lang="en-GB" sz="1200" dirty="0">
                  <a:solidFill>
                    <a:srgbClr val="4D4D4D"/>
                  </a:solidFill>
                </a:rPr>
                <a:t>, </a:t>
              </a:r>
              <a:br>
                <a:rPr lang="en-GB" sz="1200" dirty="0">
                  <a:solidFill>
                    <a:srgbClr val="4D4D4D"/>
                  </a:solidFill>
                </a:rPr>
              </a:br>
              <a:r>
                <a:rPr lang="en-GB" sz="1200" dirty="0">
                  <a:solidFill>
                    <a:srgbClr val="4D4D4D"/>
                  </a:solidFill>
                </a:rPr>
                <a:t>	Leuven, Belgium</a:t>
              </a:r>
            </a:p>
            <a:p>
              <a:pPr>
                <a:lnSpc>
                  <a:spcPct val="150000"/>
                </a:lnSpc>
                <a:spcAft>
                  <a:spcPts val="0"/>
                </a:spcAft>
                <a:tabLst>
                  <a:tab pos="2155825"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LBA20_PR: Nintedanib </a:t>
            </a:r>
            <a:r>
              <a:rPr lang="en-GB" sz="1800" dirty="0"/>
              <a:t>plus best supportive care (BSC) versus placebo plus BSC for the treatment of patients (</a:t>
            </a:r>
            <a:r>
              <a:rPr lang="en-GB" sz="1800" dirty="0" err="1"/>
              <a:t>pts</a:t>
            </a:r>
            <a:r>
              <a:rPr lang="en-GB" sz="1800" dirty="0"/>
              <a:t>) with colorectal cancer (CRC) refractory to standard therapies: Results of the phase III LUME-colon 1 </a:t>
            </a:r>
            <a:r>
              <a:rPr lang="en-GB" sz="1800" dirty="0" smtClean="0"/>
              <a:t>study – Van Cutsem et al</a:t>
            </a:r>
            <a:endParaRPr lang="en-GB" sz="1800" dirty="0"/>
          </a:p>
        </p:txBody>
      </p:sp>
      <p:sp>
        <p:nvSpPr>
          <p:cNvPr id="14" name="Text Placeholder 13"/>
          <p:cNvSpPr>
            <a:spLocks noGrp="1"/>
          </p:cNvSpPr>
          <p:nvPr>
            <p:ph type="body" sz="quarter" idx="10"/>
          </p:nvPr>
        </p:nvSpPr>
        <p:spPr>
          <a:xfrm>
            <a:off x="365126" y="6096000"/>
            <a:ext cx="3630099" cy="487363"/>
          </a:xfrm>
        </p:spPr>
        <p:txBody>
          <a:bodyPr/>
          <a:lstStyle/>
          <a:p>
            <a:r>
              <a:rPr lang="en-GB" dirty="0"/>
              <a:t>*Stratified by previous treatment with </a:t>
            </a:r>
            <a:r>
              <a:rPr lang="en-GB" dirty="0" err="1"/>
              <a:t>regorafenib</a:t>
            </a:r>
            <a:r>
              <a:rPr lang="en-GB" dirty="0"/>
              <a:t>, time from onset of metastatic disease until randomisation, and region </a:t>
            </a:r>
          </a:p>
        </p:txBody>
      </p:sp>
      <p:sp>
        <p:nvSpPr>
          <p:cNvPr id="15" name="Text Placeholder 14"/>
          <p:cNvSpPr>
            <a:spLocks noGrp="1"/>
          </p:cNvSpPr>
          <p:nvPr>
            <p:ph type="body" sz="quarter" idx="11"/>
          </p:nvPr>
        </p:nvSpPr>
        <p:spPr>
          <a:xfrm>
            <a:off x="4055827" y="6092296"/>
            <a:ext cx="4756915" cy="487363"/>
          </a:xfrm>
        </p:spPr>
        <p:txBody>
          <a:bodyPr/>
          <a:lstStyle/>
          <a:p>
            <a:pPr>
              <a:buClr>
                <a:srgbClr val="043882"/>
              </a:buClr>
            </a:pPr>
            <a:r>
              <a:rPr lang="en-GB" dirty="0"/>
              <a:t>Van Cutsem E et al. Ann </a:t>
            </a:r>
            <a:r>
              <a:rPr lang="en-GB" dirty="0" err="1"/>
              <a:t>Oncol</a:t>
            </a:r>
            <a:r>
              <a:rPr lang="en-GB" dirty="0"/>
              <a:t> 2016; 27 (</a:t>
            </a:r>
            <a:r>
              <a:rPr lang="en-GB" dirty="0" err="1"/>
              <a:t>suppl</a:t>
            </a:r>
            <a:r>
              <a:rPr lang="en-GB" dirty="0"/>
              <a:t> 6): </a:t>
            </a:r>
            <a:r>
              <a:rPr lang="en-GB" dirty="0" err="1"/>
              <a:t>abstr</a:t>
            </a:r>
            <a:r>
              <a:rPr lang="en-GB" dirty="0"/>
              <a:t> LBA20_PR</a:t>
            </a:r>
          </a:p>
        </p:txBody>
      </p:sp>
      <p:graphicFrame>
        <p:nvGraphicFramePr>
          <p:cNvPr id="7" name="Table 6"/>
          <p:cNvGraphicFramePr>
            <a:graphicFrameLocks noGrp="1"/>
          </p:cNvGraphicFramePr>
          <p:nvPr>
            <p:extLst>
              <p:ext uri="{D42A27DB-BD31-4B8C-83A1-F6EECF244321}">
                <p14:modId xmlns:p14="http://schemas.microsoft.com/office/powerpoint/2010/main" val="732629298"/>
              </p:ext>
            </p:extLst>
          </p:nvPr>
        </p:nvGraphicFramePr>
        <p:xfrm>
          <a:off x="361950" y="5500500"/>
          <a:ext cx="8525728" cy="438048"/>
        </p:xfrm>
        <a:graphic>
          <a:graphicData uri="http://schemas.openxmlformats.org/drawingml/2006/table">
            <a:tbl>
              <a:tblPr firstRow="1" bandRow="1">
                <a:tableStyleId>{5C22544A-7EE6-4342-B048-85BDC9FD1C3A}</a:tableStyleId>
              </a:tblPr>
              <a:tblGrid>
                <a:gridCol w="896938">
                  <a:extLst>
                    <a:ext uri="{9D8B030D-6E8A-4147-A177-3AD203B41FA5}">
                      <a16:colId xmlns="" xmlns:a16="http://schemas.microsoft.com/office/drawing/2014/main" val="1378207764"/>
                    </a:ext>
                  </a:extLst>
                </a:gridCol>
                <a:gridCol w="762879">
                  <a:extLst>
                    <a:ext uri="{9D8B030D-6E8A-4147-A177-3AD203B41FA5}">
                      <a16:colId xmlns="" xmlns:a16="http://schemas.microsoft.com/office/drawing/2014/main" val="1305294994"/>
                    </a:ext>
                  </a:extLst>
                </a:gridCol>
                <a:gridCol w="730256">
                  <a:extLst>
                    <a:ext uri="{9D8B030D-6E8A-4147-A177-3AD203B41FA5}">
                      <a16:colId xmlns="" xmlns:a16="http://schemas.microsoft.com/office/drawing/2014/main" val="3801296727"/>
                    </a:ext>
                  </a:extLst>
                </a:gridCol>
                <a:gridCol w="763325">
                  <a:extLst>
                    <a:ext uri="{9D8B030D-6E8A-4147-A177-3AD203B41FA5}">
                      <a16:colId xmlns="" xmlns:a16="http://schemas.microsoft.com/office/drawing/2014/main" val="2631802658"/>
                    </a:ext>
                  </a:extLst>
                </a:gridCol>
                <a:gridCol w="795056">
                  <a:extLst>
                    <a:ext uri="{9D8B030D-6E8A-4147-A177-3AD203B41FA5}">
                      <a16:colId xmlns="" xmlns:a16="http://schemas.microsoft.com/office/drawing/2014/main" val="2428512294"/>
                    </a:ext>
                  </a:extLst>
                </a:gridCol>
                <a:gridCol w="762879">
                  <a:extLst>
                    <a:ext uri="{9D8B030D-6E8A-4147-A177-3AD203B41FA5}">
                      <a16:colId xmlns="" xmlns:a16="http://schemas.microsoft.com/office/drawing/2014/main" val="1314174259"/>
                    </a:ext>
                  </a:extLst>
                </a:gridCol>
                <a:gridCol w="762879">
                  <a:extLst>
                    <a:ext uri="{9D8B030D-6E8A-4147-A177-3AD203B41FA5}">
                      <a16:colId xmlns="" xmlns:a16="http://schemas.microsoft.com/office/drawing/2014/main" val="1741405676"/>
                    </a:ext>
                  </a:extLst>
                </a:gridCol>
                <a:gridCol w="762879">
                  <a:extLst>
                    <a:ext uri="{9D8B030D-6E8A-4147-A177-3AD203B41FA5}">
                      <a16:colId xmlns="" xmlns:a16="http://schemas.microsoft.com/office/drawing/2014/main" val="358311221"/>
                    </a:ext>
                  </a:extLst>
                </a:gridCol>
                <a:gridCol w="762879">
                  <a:extLst>
                    <a:ext uri="{9D8B030D-6E8A-4147-A177-3AD203B41FA5}">
                      <a16:colId xmlns="" xmlns:a16="http://schemas.microsoft.com/office/drawing/2014/main" val="1404438576"/>
                    </a:ext>
                  </a:extLst>
                </a:gridCol>
                <a:gridCol w="762879">
                  <a:extLst>
                    <a:ext uri="{9D8B030D-6E8A-4147-A177-3AD203B41FA5}">
                      <a16:colId xmlns="" xmlns:a16="http://schemas.microsoft.com/office/drawing/2014/main" val="2561887738"/>
                    </a:ext>
                  </a:extLst>
                </a:gridCol>
                <a:gridCol w="762879">
                  <a:extLst>
                    <a:ext uri="{9D8B030D-6E8A-4147-A177-3AD203B41FA5}">
                      <a16:colId xmlns="" xmlns:a16="http://schemas.microsoft.com/office/drawing/2014/main" val="1003878841"/>
                    </a:ext>
                  </a:extLst>
                </a:gridCol>
              </a:tblGrid>
              <a:tr h="0">
                <a:tc>
                  <a:txBody>
                    <a:bodyPr/>
                    <a:lstStyle/>
                    <a:p>
                      <a:pPr algn="r">
                        <a:lnSpc>
                          <a:spcPct val="90000"/>
                        </a:lnSpc>
                      </a:pPr>
                      <a:r>
                        <a:rPr lang="en-GB" sz="1400" b="0" spc="0" baseline="0" dirty="0">
                          <a:solidFill>
                            <a:schemeClr val="tx1"/>
                          </a:solidFill>
                          <a:latin typeface="Arial" panose="020B0604020202020204" pitchFamily="34" charset="0"/>
                          <a:cs typeface="Arial" panose="020B0604020202020204" pitchFamily="34" charset="0"/>
                        </a:rPr>
                        <a:t>Nintedanib</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162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Placebo</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9" name="TextBox 8"/>
          <p:cNvSpPr txBox="1"/>
          <p:nvPr/>
        </p:nvSpPr>
        <p:spPr>
          <a:xfrm>
            <a:off x="3402027" y="5064691"/>
            <a:ext cx="3814816" cy="273485"/>
          </a:xfrm>
          <a:prstGeom prst="rect">
            <a:avLst/>
          </a:prstGeom>
          <a:noFill/>
        </p:spPr>
        <p:txBody>
          <a:bodyPr wrap="square" lIns="13500" tIns="13500" rIns="13500" bIns="13500" rtlCol="0">
            <a:spAutoFit/>
          </a:bodyPr>
          <a:lstStyle/>
          <a:p>
            <a:pPr algn="ctr"/>
            <a:r>
              <a:rPr lang="en-GB" sz="1600" b="1" dirty="0">
                <a:solidFill>
                  <a:srgbClr val="4D4D4D"/>
                </a:solidFill>
              </a:rPr>
              <a:t>Time from </a:t>
            </a:r>
            <a:r>
              <a:rPr lang="en-GB" sz="1600" b="1" dirty="0" smtClean="0">
                <a:solidFill>
                  <a:srgbClr val="4D4D4D"/>
                </a:solidFill>
              </a:rPr>
              <a:t>randomisation (months)</a:t>
            </a:r>
            <a:endParaRPr lang="en-GB" sz="1600" b="1" dirty="0">
              <a:solidFill>
                <a:srgbClr val="4D4D4D"/>
              </a:solidFill>
            </a:endParaRPr>
          </a:p>
        </p:txBody>
      </p:sp>
      <p:sp>
        <p:nvSpPr>
          <p:cNvPr id="10" name="TextBox 9"/>
          <p:cNvSpPr txBox="1"/>
          <p:nvPr/>
        </p:nvSpPr>
        <p:spPr>
          <a:xfrm rot="16200000">
            <a:off x="-506202" y="3203287"/>
            <a:ext cx="2731530" cy="470462"/>
          </a:xfrm>
          <a:prstGeom prst="rect">
            <a:avLst/>
          </a:prstGeom>
          <a:noFill/>
        </p:spPr>
        <p:txBody>
          <a:bodyPr wrap="none" lIns="13500" tIns="13500" rIns="13500" bIns="13500" rtlCol="0">
            <a:spAutoFit/>
          </a:bodyPr>
          <a:lstStyle/>
          <a:p>
            <a:pPr algn="ctr">
              <a:lnSpc>
                <a:spcPct val="90000"/>
              </a:lnSpc>
            </a:pPr>
            <a:r>
              <a:rPr lang="en-GB" sz="1600" b="1" dirty="0">
                <a:solidFill>
                  <a:srgbClr val="4D4D4D"/>
                </a:solidFill>
              </a:rPr>
              <a:t>Estimated percentage alive </a:t>
            </a:r>
            <a:br>
              <a:rPr lang="en-GB" sz="1600" b="1" dirty="0">
                <a:solidFill>
                  <a:srgbClr val="4D4D4D"/>
                </a:solidFill>
              </a:rPr>
            </a:br>
            <a:r>
              <a:rPr lang="en-GB" sz="1600" b="1" dirty="0">
                <a:solidFill>
                  <a:srgbClr val="4D4D4D"/>
                </a:solidFill>
              </a:rPr>
              <a:t>and progression-free</a:t>
            </a:r>
          </a:p>
        </p:txBody>
      </p:sp>
      <p:sp>
        <p:nvSpPr>
          <p:cNvPr id="12" name="TextBox 11"/>
          <p:cNvSpPr txBox="1"/>
          <p:nvPr/>
        </p:nvSpPr>
        <p:spPr>
          <a:xfrm>
            <a:off x="247191" y="5213665"/>
            <a:ext cx="1021125" cy="273485"/>
          </a:xfrm>
          <a:prstGeom prst="rect">
            <a:avLst/>
          </a:prstGeom>
          <a:noFill/>
        </p:spPr>
        <p:txBody>
          <a:bodyPr wrap="none" lIns="13500" tIns="13500" rIns="13500" bIns="13500" rtlCol="0">
            <a:spAutoFit/>
          </a:bodyPr>
          <a:lstStyle/>
          <a:p>
            <a:r>
              <a:rPr lang="en-GB" sz="1600" b="1" dirty="0" smtClean="0">
                <a:solidFill>
                  <a:srgbClr val="4D4D4D"/>
                </a:solidFill>
              </a:rPr>
              <a:t>No. at </a:t>
            </a:r>
            <a:r>
              <a:rPr lang="en-GB" sz="1600" b="1" dirty="0">
                <a:solidFill>
                  <a:srgbClr val="4D4D4D"/>
                </a:solidFill>
              </a:rPr>
              <a:t>risk</a:t>
            </a:r>
          </a:p>
        </p:txBody>
      </p:sp>
      <p:grpSp>
        <p:nvGrpSpPr>
          <p:cNvPr id="13" name="Axis Line"/>
          <p:cNvGrpSpPr/>
          <p:nvPr/>
        </p:nvGrpSpPr>
        <p:grpSpPr>
          <a:xfrm>
            <a:off x="1459021" y="2173377"/>
            <a:ext cx="64023" cy="2615449"/>
            <a:chOff x="1426493" y="1585080"/>
            <a:chExt cx="55505" cy="2012567"/>
          </a:xfrm>
        </p:grpSpPr>
        <p:cxnSp>
          <p:nvCxnSpPr>
            <p:cNvPr id="16" name="Straight Connector 1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28" name="0 - 100"/>
          <p:cNvGrpSpPr/>
          <p:nvPr/>
        </p:nvGrpSpPr>
        <p:grpSpPr>
          <a:xfrm>
            <a:off x="1061488" y="2046056"/>
            <a:ext cx="368709" cy="2830324"/>
            <a:chOff x="1062802" y="1487108"/>
            <a:chExt cx="319652" cy="2177912"/>
          </a:xfrm>
        </p:grpSpPr>
        <p:sp>
          <p:nvSpPr>
            <p:cNvPr id="29" name="TextBox 28"/>
            <p:cNvSpPr txBox="1"/>
            <p:nvPr/>
          </p:nvSpPr>
          <p:spPr>
            <a:xfrm>
              <a:off x="1260148" y="3454575"/>
              <a:ext cx="122306"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0</a:t>
              </a:r>
            </a:p>
          </p:txBody>
        </p:sp>
        <p:sp>
          <p:nvSpPr>
            <p:cNvPr id="30" name="TextBox 29"/>
            <p:cNvSpPr txBox="1"/>
            <p:nvPr/>
          </p:nvSpPr>
          <p:spPr>
            <a:xfrm>
              <a:off x="1161469" y="3062361"/>
              <a:ext cx="220976"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20</a:t>
              </a:r>
            </a:p>
          </p:txBody>
        </p:sp>
        <p:sp>
          <p:nvSpPr>
            <p:cNvPr id="31" name="TextBox 30"/>
            <p:cNvSpPr txBox="1"/>
            <p:nvPr/>
          </p:nvSpPr>
          <p:spPr>
            <a:xfrm>
              <a:off x="1161469" y="2660888"/>
              <a:ext cx="220976"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40</a:t>
              </a:r>
            </a:p>
          </p:txBody>
        </p:sp>
        <p:sp>
          <p:nvSpPr>
            <p:cNvPr id="32" name="TextBox 31"/>
            <p:cNvSpPr txBox="1"/>
            <p:nvPr/>
          </p:nvSpPr>
          <p:spPr>
            <a:xfrm>
              <a:off x="1161468" y="2279087"/>
              <a:ext cx="220976"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60</a:t>
              </a:r>
            </a:p>
          </p:txBody>
        </p:sp>
        <p:sp>
          <p:nvSpPr>
            <p:cNvPr id="33" name="TextBox 32"/>
            <p:cNvSpPr txBox="1"/>
            <p:nvPr/>
          </p:nvSpPr>
          <p:spPr>
            <a:xfrm>
              <a:off x="1161469" y="1883097"/>
              <a:ext cx="220976"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80</a:t>
              </a:r>
            </a:p>
          </p:txBody>
        </p:sp>
        <p:sp>
          <p:nvSpPr>
            <p:cNvPr id="34" name="TextBox 33"/>
            <p:cNvSpPr txBox="1"/>
            <p:nvPr/>
          </p:nvSpPr>
          <p:spPr>
            <a:xfrm>
              <a:off x="1062802" y="1487108"/>
              <a:ext cx="319647" cy="210445"/>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100</a:t>
              </a:r>
            </a:p>
          </p:txBody>
        </p:sp>
      </p:grpSp>
      <p:grpSp>
        <p:nvGrpSpPr>
          <p:cNvPr id="35" name="Axis Lines"/>
          <p:cNvGrpSpPr/>
          <p:nvPr/>
        </p:nvGrpSpPr>
        <p:grpSpPr>
          <a:xfrm>
            <a:off x="1517668" y="4740543"/>
            <a:ext cx="7059235" cy="74441"/>
            <a:chOff x="1477337" y="3560494"/>
            <a:chExt cx="6120000" cy="57282"/>
          </a:xfrm>
        </p:grpSpPr>
        <p:cxnSp>
          <p:nvCxnSpPr>
            <p:cNvPr id="36" name="Straight Connector 35"/>
            <p:cNvCxnSpPr/>
            <p:nvPr/>
          </p:nvCxnSpPr>
          <p:spPr bwMode="auto">
            <a:xfrm>
              <a:off x="1477337" y="3560494"/>
              <a:ext cx="6120000"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47" name="0 - 20"/>
          <p:cNvGrpSpPr/>
          <p:nvPr/>
        </p:nvGrpSpPr>
        <p:grpSpPr>
          <a:xfrm>
            <a:off x="1442632" y="4791206"/>
            <a:ext cx="7105673" cy="273485"/>
            <a:chOff x="1412285" y="3618529"/>
            <a:chExt cx="6160260" cy="210445"/>
          </a:xfrm>
        </p:grpSpPr>
        <p:sp>
          <p:nvSpPr>
            <p:cNvPr id="48" name="TextBox 47"/>
            <p:cNvSpPr txBox="1"/>
            <p:nvPr/>
          </p:nvSpPr>
          <p:spPr>
            <a:xfrm>
              <a:off x="1412285" y="3618529"/>
              <a:ext cx="122307"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0</a:t>
              </a:r>
            </a:p>
          </p:txBody>
        </p:sp>
        <p:sp>
          <p:nvSpPr>
            <p:cNvPr id="49" name="TextBox 48"/>
            <p:cNvSpPr txBox="1"/>
            <p:nvPr/>
          </p:nvSpPr>
          <p:spPr>
            <a:xfrm>
              <a:off x="2113807" y="3618529"/>
              <a:ext cx="122307"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2</a:t>
              </a:r>
            </a:p>
          </p:txBody>
        </p:sp>
        <p:sp>
          <p:nvSpPr>
            <p:cNvPr id="50" name="TextBox 49"/>
            <p:cNvSpPr txBox="1"/>
            <p:nvPr/>
          </p:nvSpPr>
          <p:spPr>
            <a:xfrm>
              <a:off x="2781998" y="3618529"/>
              <a:ext cx="122307"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4</a:t>
              </a:r>
            </a:p>
          </p:txBody>
        </p:sp>
        <p:sp>
          <p:nvSpPr>
            <p:cNvPr id="51" name="TextBox 50"/>
            <p:cNvSpPr txBox="1"/>
            <p:nvPr/>
          </p:nvSpPr>
          <p:spPr>
            <a:xfrm>
              <a:off x="3441039" y="3618529"/>
              <a:ext cx="122307"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6</a:t>
              </a:r>
            </a:p>
          </p:txBody>
        </p:sp>
        <p:sp>
          <p:nvSpPr>
            <p:cNvPr id="52" name="TextBox 51"/>
            <p:cNvSpPr txBox="1"/>
            <p:nvPr/>
          </p:nvSpPr>
          <p:spPr>
            <a:xfrm>
              <a:off x="4106976" y="3618529"/>
              <a:ext cx="122307"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8</a:t>
              </a:r>
            </a:p>
          </p:txBody>
        </p:sp>
        <p:sp>
          <p:nvSpPr>
            <p:cNvPr id="53" name="TextBox 52"/>
            <p:cNvSpPr txBox="1"/>
            <p:nvPr/>
          </p:nvSpPr>
          <p:spPr>
            <a:xfrm>
              <a:off x="4715630" y="3618529"/>
              <a:ext cx="220978"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10</a:t>
              </a:r>
            </a:p>
          </p:txBody>
        </p:sp>
        <p:sp>
          <p:nvSpPr>
            <p:cNvPr id="54" name="TextBox 53"/>
            <p:cNvSpPr txBox="1"/>
            <p:nvPr/>
          </p:nvSpPr>
          <p:spPr>
            <a:xfrm>
              <a:off x="5371695" y="3618529"/>
              <a:ext cx="220978"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12</a:t>
              </a:r>
            </a:p>
          </p:txBody>
        </p:sp>
        <p:sp>
          <p:nvSpPr>
            <p:cNvPr id="55" name="TextBox 54"/>
            <p:cNvSpPr txBox="1"/>
            <p:nvPr/>
          </p:nvSpPr>
          <p:spPr>
            <a:xfrm>
              <a:off x="6682785" y="3618529"/>
              <a:ext cx="220978"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16</a:t>
              </a:r>
            </a:p>
          </p:txBody>
        </p:sp>
        <p:sp>
          <p:nvSpPr>
            <p:cNvPr id="56" name="TextBox 55"/>
            <p:cNvSpPr txBox="1"/>
            <p:nvPr/>
          </p:nvSpPr>
          <p:spPr>
            <a:xfrm>
              <a:off x="6034241" y="3618529"/>
              <a:ext cx="220978"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14</a:t>
              </a:r>
            </a:p>
          </p:txBody>
        </p:sp>
        <p:sp>
          <p:nvSpPr>
            <p:cNvPr id="57" name="TextBox 56"/>
            <p:cNvSpPr txBox="1"/>
            <p:nvPr/>
          </p:nvSpPr>
          <p:spPr>
            <a:xfrm>
              <a:off x="7351567" y="3618529"/>
              <a:ext cx="220978" cy="210445"/>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18</a:t>
              </a:r>
            </a:p>
          </p:txBody>
        </p:sp>
      </p:grpSp>
      <p:grpSp>
        <p:nvGrpSpPr>
          <p:cNvPr id="58" name="Nintednib Line"/>
          <p:cNvGrpSpPr/>
          <p:nvPr/>
        </p:nvGrpSpPr>
        <p:grpSpPr>
          <a:xfrm>
            <a:off x="1535785" y="2192475"/>
            <a:ext cx="6690047" cy="2549366"/>
            <a:chOff x="2371725" y="95251"/>
            <a:chExt cx="9975902" cy="4773533"/>
          </a:xfrm>
        </p:grpSpPr>
        <p:sp>
          <p:nvSpPr>
            <p:cNvPr id="59" name="Freeform: Shape 153"/>
            <p:cNvSpPr/>
            <p:nvPr/>
          </p:nvSpPr>
          <p:spPr>
            <a:xfrm>
              <a:off x="2371725" y="95251"/>
              <a:ext cx="842963" cy="1974056"/>
            </a:xfrm>
            <a:custGeom>
              <a:avLst/>
              <a:gdLst>
                <a:gd name="connsiteX0" fmla="*/ 0 w 935832"/>
                <a:gd name="connsiteY0" fmla="*/ 164306 h 1940719"/>
                <a:gd name="connsiteX1" fmla="*/ 92869 w 935832"/>
                <a:gd name="connsiteY1" fmla="*/ 0 h 1940719"/>
                <a:gd name="connsiteX2" fmla="*/ 388144 w 935832"/>
                <a:gd name="connsiteY2" fmla="*/ 0 h 1940719"/>
                <a:gd name="connsiteX3" fmla="*/ 388144 w 935832"/>
                <a:gd name="connsiteY3" fmla="*/ 28575 h 1940719"/>
                <a:gd name="connsiteX4" fmla="*/ 471488 w 935832"/>
                <a:gd name="connsiteY4" fmla="*/ 28575 h 1940719"/>
                <a:gd name="connsiteX5" fmla="*/ 471488 w 935832"/>
                <a:gd name="connsiteY5" fmla="*/ 73819 h 1940719"/>
                <a:gd name="connsiteX6" fmla="*/ 507207 w 935832"/>
                <a:gd name="connsiteY6" fmla="*/ 73819 h 1940719"/>
                <a:gd name="connsiteX7" fmla="*/ 507207 w 935832"/>
                <a:gd name="connsiteY7" fmla="*/ 85725 h 1940719"/>
                <a:gd name="connsiteX8" fmla="*/ 545307 w 935832"/>
                <a:gd name="connsiteY8" fmla="*/ 85725 h 1940719"/>
                <a:gd name="connsiteX9" fmla="*/ 545307 w 935832"/>
                <a:gd name="connsiteY9" fmla="*/ 116681 h 1940719"/>
                <a:gd name="connsiteX10" fmla="*/ 576263 w 935832"/>
                <a:gd name="connsiteY10" fmla="*/ 116681 h 1940719"/>
                <a:gd name="connsiteX11" fmla="*/ 576263 w 935832"/>
                <a:gd name="connsiteY11" fmla="*/ 154781 h 1940719"/>
                <a:gd name="connsiteX12" fmla="*/ 626269 w 935832"/>
                <a:gd name="connsiteY12" fmla="*/ 154781 h 1940719"/>
                <a:gd name="connsiteX13" fmla="*/ 626269 w 935832"/>
                <a:gd name="connsiteY13" fmla="*/ 185738 h 1940719"/>
                <a:gd name="connsiteX14" fmla="*/ 657225 w 935832"/>
                <a:gd name="connsiteY14" fmla="*/ 185738 h 1940719"/>
                <a:gd name="connsiteX15" fmla="*/ 657225 w 935832"/>
                <a:gd name="connsiteY15" fmla="*/ 211931 h 1940719"/>
                <a:gd name="connsiteX16" fmla="*/ 673894 w 935832"/>
                <a:gd name="connsiteY16" fmla="*/ 211931 h 1940719"/>
                <a:gd name="connsiteX17" fmla="*/ 673894 w 935832"/>
                <a:gd name="connsiteY17" fmla="*/ 235744 h 1940719"/>
                <a:gd name="connsiteX18" fmla="*/ 711994 w 935832"/>
                <a:gd name="connsiteY18" fmla="*/ 235744 h 1940719"/>
                <a:gd name="connsiteX19" fmla="*/ 711994 w 935832"/>
                <a:gd name="connsiteY19" fmla="*/ 254794 h 1940719"/>
                <a:gd name="connsiteX20" fmla="*/ 757238 w 935832"/>
                <a:gd name="connsiteY20" fmla="*/ 254794 h 1940719"/>
                <a:gd name="connsiteX21" fmla="*/ 757238 w 935832"/>
                <a:gd name="connsiteY21" fmla="*/ 273844 h 1940719"/>
                <a:gd name="connsiteX22" fmla="*/ 776288 w 935832"/>
                <a:gd name="connsiteY22" fmla="*/ 273844 h 1940719"/>
                <a:gd name="connsiteX23" fmla="*/ 776288 w 935832"/>
                <a:gd name="connsiteY23" fmla="*/ 304800 h 1940719"/>
                <a:gd name="connsiteX24" fmla="*/ 795338 w 935832"/>
                <a:gd name="connsiteY24" fmla="*/ 304800 h 1940719"/>
                <a:gd name="connsiteX25" fmla="*/ 795338 w 935832"/>
                <a:gd name="connsiteY25" fmla="*/ 373856 h 1940719"/>
                <a:gd name="connsiteX26" fmla="*/ 821532 w 935832"/>
                <a:gd name="connsiteY26" fmla="*/ 373856 h 1940719"/>
                <a:gd name="connsiteX27" fmla="*/ 821532 w 935832"/>
                <a:gd name="connsiteY27" fmla="*/ 404813 h 1940719"/>
                <a:gd name="connsiteX28" fmla="*/ 840582 w 935832"/>
                <a:gd name="connsiteY28" fmla="*/ 404813 h 1940719"/>
                <a:gd name="connsiteX29" fmla="*/ 840582 w 935832"/>
                <a:gd name="connsiteY29" fmla="*/ 547688 h 1940719"/>
                <a:gd name="connsiteX30" fmla="*/ 859632 w 935832"/>
                <a:gd name="connsiteY30" fmla="*/ 547688 h 1940719"/>
                <a:gd name="connsiteX31" fmla="*/ 859632 w 935832"/>
                <a:gd name="connsiteY31" fmla="*/ 814388 h 1940719"/>
                <a:gd name="connsiteX32" fmla="*/ 871538 w 935832"/>
                <a:gd name="connsiteY32" fmla="*/ 814388 h 1940719"/>
                <a:gd name="connsiteX33" fmla="*/ 871538 w 935832"/>
                <a:gd name="connsiteY33" fmla="*/ 1040606 h 1940719"/>
                <a:gd name="connsiteX34" fmla="*/ 897732 w 935832"/>
                <a:gd name="connsiteY34" fmla="*/ 1040606 h 1940719"/>
                <a:gd name="connsiteX35" fmla="*/ 897732 w 935832"/>
                <a:gd name="connsiteY35" fmla="*/ 1297781 h 1940719"/>
                <a:gd name="connsiteX36" fmla="*/ 916782 w 935832"/>
                <a:gd name="connsiteY36" fmla="*/ 1297781 h 1940719"/>
                <a:gd name="connsiteX37" fmla="*/ 916782 w 935832"/>
                <a:gd name="connsiteY37" fmla="*/ 1576388 h 1940719"/>
                <a:gd name="connsiteX38" fmla="*/ 935832 w 935832"/>
                <a:gd name="connsiteY38" fmla="*/ 1576388 h 1940719"/>
                <a:gd name="connsiteX39" fmla="*/ 935832 w 935832"/>
                <a:gd name="connsiteY39" fmla="*/ 1940719 h 1940719"/>
                <a:gd name="connsiteX0" fmla="*/ 0 w 842963"/>
                <a:gd name="connsiteY0" fmla="*/ 0 h 1940719"/>
                <a:gd name="connsiteX1" fmla="*/ 295275 w 842963"/>
                <a:gd name="connsiteY1" fmla="*/ 0 h 1940719"/>
                <a:gd name="connsiteX2" fmla="*/ 295275 w 842963"/>
                <a:gd name="connsiteY2" fmla="*/ 28575 h 1940719"/>
                <a:gd name="connsiteX3" fmla="*/ 378619 w 842963"/>
                <a:gd name="connsiteY3" fmla="*/ 28575 h 1940719"/>
                <a:gd name="connsiteX4" fmla="*/ 378619 w 842963"/>
                <a:gd name="connsiteY4" fmla="*/ 73819 h 1940719"/>
                <a:gd name="connsiteX5" fmla="*/ 414338 w 842963"/>
                <a:gd name="connsiteY5" fmla="*/ 73819 h 1940719"/>
                <a:gd name="connsiteX6" fmla="*/ 414338 w 842963"/>
                <a:gd name="connsiteY6" fmla="*/ 85725 h 1940719"/>
                <a:gd name="connsiteX7" fmla="*/ 452438 w 842963"/>
                <a:gd name="connsiteY7" fmla="*/ 85725 h 1940719"/>
                <a:gd name="connsiteX8" fmla="*/ 452438 w 842963"/>
                <a:gd name="connsiteY8" fmla="*/ 116681 h 1940719"/>
                <a:gd name="connsiteX9" fmla="*/ 483394 w 842963"/>
                <a:gd name="connsiteY9" fmla="*/ 116681 h 1940719"/>
                <a:gd name="connsiteX10" fmla="*/ 483394 w 842963"/>
                <a:gd name="connsiteY10" fmla="*/ 154781 h 1940719"/>
                <a:gd name="connsiteX11" fmla="*/ 533400 w 842963"/>
                <a:gd name="connsiteY11" fmla="*/ 154781 h 1940719"/>
                <a:gd name="connsiteX12" fmla="*/ 533400 w 842963"/>
                <a:gd name="connsiteY12" fmla="*/ 185738 h 1940719"/>
                <a:gd name="connsiteX13" fmla="*/ 564356 w 842963"/>
                <a:gd name="connsiteY13" fmla="*/ 185738 h 1940719"/>
                <a:gd name="connsiteX14" fmla="*/ 564356 w 842963"/>
                <a:gd name="connsiteY14" fmla="*/ 211931 h 1940719"/>
                <a:gd name="connsiteX15" fmla="*/ 581025 w 842963"/>
                <a:gd name="connsiteY15" fmla="*/ 211931 h 1940719"/>
                <a:gd name="connsiteX16" fmla="*/ 581025 w 842963"/>
                <a:gd name="connsiteY16" fmla="*/ 235744 h 1940719"/>
                <a:gd name="connsiteX17" fmla="*/ 619125 w 842963"/>
                <a:gd name="connsiteY17" fmla="*/ 235744 h 1940719"/>
                <a:gd name="connsiteX18" fmla="*/ 619125 w 842963"/>
                <a:gd name="connsiteY18" fmla="*/ 254794 h 1940719"/>
                <a:gd name="connsiteX19" fmla="*/ 664369 w 842963"/>
                <a:gd name="connsiteY19" fmla="*/ 254794 h 1940719"/>
                <a:gd name="connsiteX20" fmla="*/ 664369 w 842963"/>
                <a:gd name="connsiteY20" fmla="*/ 273844 h 1940719"/>
                <a:gd name="connsiteX21" fmla="*/ 683419 w 842963"/>
                <a:gd name="connsiteY21" fmla="*/ 273844 h 1940719"/>
                <a:gd name="connsiteX22" fmla="*/ 683419 w 842963"/>
                <a:gd name="connsiteY22" fmla="*/ 304800 h 1940719"/>
                <a:gd name="connsiteX23" fmla="*/ 702469 w 842963"/>
                <a:gd name="connsiteY23" fmla="*/ 304800 h 1940719"/>
                <a:gd name="connsiteX24" fmla="*/ 702469 w 842963"/>
                <a:gd name="connsiteY24" fmla="*/ 373856 h 1940719"/>
                <a:gd name="connsiteX25" fmla="*/ 728663 w 842963"/>
                <a:gd name="connsiteY25" fmla="*/ 373856 h 1940719"/>
                <a:gd name="connsiteX26" fmla="*/ 728663 w 842963"/>
                <a:gd name="connsiteY26" fmla="*/ 404813 h 1940719"/>
                <a:gd name="connsiteX27" fmla="*/ 747713 w 842963"/>
                <a:gd name="connsiteY27" fmla="*/ 404813 h 1940719"/>
                <a:gd name="connsiteX28" fmla="*/ 747713 w 842963"/>
                <a:gd name="connsiteY28" fmla="*/ 547688 h 1940719"/>
                <a:gd name="connsiteX29" fmla="*/ 766763 w 842963"/>
                <a:gd name="connsiteY29" fmla="*/ 547688 h 1940719"/>
                <a:gd name="connsiteX30" fmla="*/ 766763 w 842963"/>
                <a:gd name="connsiteY30" fmla="*/ 814388 h 1940719"/>
                <a:gd name="connsiteX31" fmla="*/ 778669 w 842963"/>
                <a:gd name="connsiteY31" fmla="*/ 814388 h 1940719"/>
                <a:gd name="connsiteX32" fmla="*/ 778669 w 842963"/>
                <a:gd name="connsiteY32" fmla="*/ 1040606 h 1940719"/>
                <a:gd name="connsiteX33" fmla="*/ 804863 w 842963"/>
                <a:gd name="connsiteY33" fmla="*/ 1040606 h 1940719"/>
                <a:gd name="connsiteX34" fmla="*/ 804863 w 842963"/>
                <a:gd name="connsiteY34" fmla="*/ 1297781 h 1940719"/>
                <a:gd name="connsiteX35" fmla="*/ 823913 w 842963"/>
                <a:gd name="connsiteY35" fmla="*/ 1297781 h 1940719"/>
                <a:gd name="connsiteX36" fmla="*/ 823913 w 842963"/>
                <a:gd name="connsiteY36" fmla="*/ 1576388 h 1940719"/>
                <a:gd name="connsiteX37" fmla="*/ 842963 w 842963"/>
                <a:gd name="connsiteY37" fmla="*/ 1576388 h 1940719"/>
                <a:gd name="connsiteX38" fmla="*/ 842963 w 842963"/>
                <a:gd name="connsiteY38" fmla="*/ 1940719 h 1940719"/>
                <a:gd name="connsiteX0" fmla="*/ 0 w 842963"/>
                <a:gd name="connsiteY0" fmla="*/ 0 h 1959769"/>
                <a:gd name="connsiteX1" fmla="*/ 295275 w 842963"/>
                <a:gd name="connsiteY1" fmla="*/ 0 h 1959769"/>
                <a:gd name="connsiteX2" fmla="*/ 295275 w 842963"/>
                <a:gd name="connsiteY2" fmla="*/ 28575 h 1959769"/>
                <a:gd name="connsiteX3" fmla="*/ 378619 w 842963"/>
                <a:gd name="connsiteY3" fmla="*/ 28575 h 1959769"/>
                <a:gd name="connsiteX4" fmla="*/ 378619 w 842963"/>
                <a:gd name="connsiteY4" fmla="*/ 73819 h 1959769"/>
                <a:gd name="connsiteX5" fmla="*/ 414338 w 842963"/>
                <a:gd name="connsiteY5" fmla="*/ 73819 h 1959769"/>
                <a:gd name="connsiteX6" fmla="*/ 414338 w 842963"/>
                <a:gd name="connsiteY6" fmla="*/ 85725 h 1959769"/>
                <a:gd name="connsiteX7" fmla="*/ 452438 w 842963"/>
                <a:gd name="connsiteY7" fmla="*/ 85725 h 1959769"/>
                <a:gd name="connsiteX8" fmla="*/ 452438 w 842963"/>
                <a:gd name="connsiteY8" fmla="*/ 116681 h 1959769"/>
                <a:gd name="connsiteX9" fmla="*/ 483394 w 842963"/>
                <a:gd name="connsiteY9" fmla="*/ 116681 h 1959769"/>
                <a:gd name="connsiteX10" fmla="*/ 483394 w 842963"/>
                <a:gd name="connsiteY10" fmla="*/ 154781 h 1959769"/>
                <a:gd name="connsiteX11" fmla="*/ 533400 w 842963"/>
                <a:gd name="connsiteY11" fmla="*/ 154781 h 1959769"/>
                <a:gd name="connsiteX12" fmla="*/ 533400 w 842963"/>
                <a:gd name="connsiteY12" fmla="*/ 185738 h 1959769"/>
                <a:gd name="connsiteX13" fmla="*/ 564356 w 842963"/>
                <a:gd name="connsiteY13" fmla="*/ 185738 h 1959769"/>
                <a:gd name="connsiteX14" fmla="*/ 564356 w 842963"/>
                <a:gd name="connsiteY14" fmla="*/ 211931 h 1959769"/>
                <a:gd name="connsiteX15" fmla="*/ 581025 w 842963"/>
                <a:gd name="connsiteY15" fmla="*/ 211931 h 1959769"/>
                <a:gd name="connsiteX16" fmla="*/ 581025 w 842963"/>
                <a:gd name="connsiteY16" fmla="*/ 235744 h 1959769"/>
                <a:gd name="connsiteX17" fmla="*/ 619125 w 842963"/>
                <a:gd name="connsiteY17" fmla="*/ 235744 h 1959769"/>
                <a:gd name="connsiteX18" fmla="*/ 619125 w 842963"/>
                <a:gd name="connsiteY18" fmla="*/ 254794 h 1959769"/>
                <a:gd name="connsiteX19" fmla="*/ 664369 w 842963"/>
                <a:gd name="connsiteY19" fmla="*/ 254794 h 1959769"/>
                <a:gd name="connsiteX20" fmla="*/ 664369 w 842963"/>
                <a:gd name="connsiteY20" fmla="*/ 273844 h 1959769"/>
                <a:gd name="connsiteX21" fmla="*/ 683419 w 842963"/>
                <a:gd name="connsiteY21" fmla="*/ 273844 h 1959769"/>
                <a:gd name="connsiteX22" fmla="*/ 683419 w 842963"/>
                <a:gd name="connsiteY22" fmla="*/ 304800 h 1959769"/>
                <a:gd name="connsiteX23" fmla="*/ 702469 w 842963"/>
                <a:gd name="connsiteY23" fmla="*/ 304800 h 1959769"/>
                <a:gd name="connsiteX24" fmla="*/ 702469 w 842963"/>
                <a:gd name="connsiteY24" fmla="*/ 373856 h 1959769"/>
                <a:gd name="connsiteX25" fmla="*/ 728663 w 842963"/>
                <a:gd name="connsiteY25" fmla="*/ 373856 h 1959769"/>
                <a:gd name="connsiteX26" fmla="*/ 728663 w 842963"/>
                <a:gd name="connsiteY26" fmla="*/ 404813 h 1959769"/>
                <a:gd name="connsiteX27" fmla="*/ 747713 w 842963"/>
                <a:gd name="connsiteY27" fmla="*/ 404813 h 1959769"/>
                <a:gd name="connsiteX28" fmla="*/ 747713 w 842963"/>
                <a:gd name="connsiteY28" fmla="*/ 547688 h 1959769"/>
                <a:gd name="connsiteX29" fmla="*/ 766763 w 842963"/>
                <a:gd name="connsiteY29" fmla="*/ 547688 h 1959769"/>
                <a:gd name="connsiteX30" fmla="*/ 766763 w 842963"/>
                <a:gd name="connsiteY30" fmla="*/ 814388 h 1959769"/>
                <a:gd name="connsiteX31" fmla="*/ 778669 w 842963"/>
                <a:gd name="connsiteY31" fmla="*/ 814388 h 1959769"/>
                <a:gd name="connsiteX32" fmla="*/ 778669 w 842963"/>
                <a:gd name="connsiteY32" fmla="*/ 1040606 h 1959769"/>
                <a:gd name="connsiteX33" fmla="*/ 804863 w 842963"/>
                <a:gd name="connsiteY33" fmla="*/ 1040606 h 1959769"/>
                <a:gd name="connsiteX34" fmla="*/ 804863 w 842963"/>
                <a:gd name="connsiteY34" fmla="*/ 1297781 h 1959769"/>
                <a:gd name="connsiteX35" fmla="*/ 823913 w 842963"/>
                <a:gd name="connsiteY35" fmla="*/ 1297781 h 1959769"/>
                <a:gd name="connsiteX36" fmla="*/ 823913 w 842963"/>
                <a:gd name="connsiteY36" fmla="*/ 1576388 h 1959769"/>
                <a:gd name="connsiteX37" fmla="*/ 842963 w 842963"/>
                <a:gd name="connsiteY37" fmla="*/ 1576388 h 1959769"/>
                <a:gd name="connsiteX38" fmla="*/ 842963 w 842963"/>
                <a:gd name="connsiteY38" fmla="*/ 1959769 h 1959769"/>
                <a:gd name="connsiteX0" fmla="*/ 0 w 842963"/>
                <a:gd name="connsiteY0" fmla="*/ 0 h 1974056"/>
                <a:gd name="connsiteX1" fmla="*/ 295275 w 842963"/>
                <a:gd name="connsiteY1" fmla="*/ 0 h 1974056"/>
                <a:gd name="connsiteX2" fmla="*/ 295275 w 842963"/>
                <a:gd name="connsiteY2" fmla="*/ 28575 h 1974056"/>
                <a:gd name="connsiteX3" fmla="*/ 378619 w 842963"/>
                <a:gd name="connsiteY3" fmla="*/ 28575 h 1974056"/>
                <a:gd name="connsiteX4" fmla="*/ 378619 w 842963"/>
                <a:gd name="connsiteY4" fmla="*/ 73819 h 1974056"/>
                <a:gd name="connsiteX5" fmla="*/ 414338 w 842963"/>
                <a:gd name="connsiteY5" fmla="*/ 73819 h 1974056"/>
                <a:gd name="connsiteX6" fmla="*/ 414338 w 842963"/>
                <a:gd name="connsiteY6" fmla="*/ 85725 h 1974056"/>
                <a:gd name="connsiteX7" fmla="*/ 452438 w 842963"/>
                <a:gd name="connsiteY7" fmla="*/ 85725 h 1974056"/>
                <a:gd name="connsiteX8" fmla="*/ 452438 w 842963"/>
                <a:gd name="connsiteY8" fmla="*/ 116681 h 1974056"/>
                <a:gd name="connsiteX9" fmla="*/ 483394 w 842963"/>
                <a:gd name="connsiteY9" fmla="*/ 116681 h 1974056"/>
                <a:gd name="connsiteX10" fmla="*/ 483394 w 842963"/>
                <a:gd name="connsiteY10" fmla="*/ 154781 h 1974056"/>
                <a:gd name="connsiteX11" fmla="*/ 533400 w 842963"/>
                <a:gd name="connsiteY11" fmla="*/ 154781 h 1974056"/>
                <a:gd name="connsiteX12" fmla="*/ 533400 w 842963"/>
                <a:gd name="connsiteY12" fmla="*/ 185738 h 1974056"/>
                <a:gd name="connsiteX13" fmla="*/ 564356 w 842963"/>
                <a:gd name="connsiteY13" fmla="*/ 185738 h 1974056"/>
                <a:gd name="connsiteX14" fmla="*/ 564356 w 842963"/>
                <a:gd name="connsiteY14" fmla="*/ 211931 h 1974056"/>
                <a:gd name="connsiteX15" fmla="*/ 581025 w 842963"/>
                <a:gd name="connsiteY15" fmla="*/ 211931 h 1974056"/>
                <a:gd name="connsiteX16" fmla="*/ 581025 w 842963"/>
                <a:gd name="connsiteY16" fmla="*/ 235744 h 1974056"/>
                <a:gd name="connsiteX17" fmla="*/ 619125 w 842963"/>
                <a:gd name="connsiteY17" fmla="*/ 235744 h 1974056"/>
                <a:gd name="connsiteX18" fmla="*/ 619125 w 842963"/>
                <a:gd name="connsiteY18" fmla="*/ 254794 h 1974056"/>
                <a:gd name="connsiteX19" fmla="*/ 664369 w 842963"/>
                <a:gd name="connsiteY19" fmla="*/ 254794 h 1974056"/>
                <a:gd name="connsiteX20" fmla="*/ 664369 w 842963"/>
                <a:gd name="connsiteY20" fmla="*/ 273844 h 1974056"/>
                <a:gd name="connsiteX21" fmla="*/ 683419 w 842963"/>
                <a:gd name="connsiteY21" fmla="*/ 273844 h 1974056"/>
                <a:gd name="connsiteX22" fmla="*/ 683419 w 842963"/>
                <a:gd name="connsiteY22" fmla="*/ 304800 h 1974056"/>
                <a:gd name="connsiteX23" fmla="*/ 702469 w 842963"/>
                <a:gd name="connsiteY23" fmla="*/ 304800 h 1974056"/>
                <a:gd name="connsiteX24" fmla="*/ 702469 w 842963"/>
                <a:gd name="connsiteY24" fmla="*/ 373856 h 1974056"/>
                <a:gd name="connsiteX25" fmla="*/ 728663 w 842963"/>
                <a:gd name="connsiteY25" fmla="*/ 373856 h 1974056"/>
                <a:gd name="connsiteX26" fmla="*/ 728663 w 842963"/>
                <a:gd name="connsiteY26" fmla="*/ 404813 h 1974056"/>
                <a:gd name="connsiteX27" fmla="*/ 747713 w 842963"/>
                <a:gd name="connsiteY27" fmla="*/ 404813 h 1974056"/>
                <a:gd name="connsiteX28" fmla="*/ 747713 w 842963"/>
                <a:gd name="connsiteY28" fmla="*/ 547688 h 1974056"/>
                <a:gd name="connsiteX29" fmla="*/ 766763 w 842963"/>
                <a:gd name="connsiteY29" fmla="*/ 547688 h 1974056"/>
                <a:gd name="connsiteX30" fmla="*/ 766763 w 842963"/>
                <a:gd name="connsiteY30" fmla="*/ 814388 h 1974056"/>
                <a:gd name="connsiteX31" fmla="*/ 778669 w 842963"/>
                <a:gd name="connsiteY31" fmla="*/ 814388 h 1974056"/>
                <a:gd name="connsiteX32" fmla="*/ 778669 w 842963"/>
                <a:gd name="connsiteY32" fmla="*/ 1040606 h 1974056"/>
                <a:gd name="connsiteX33" fmla="*/ 804863 w 842963"/>
                <a:gd name="connsiteY33" fmla="*/ 1040606 h 1974056"/>
                <a:gd name="connsiteX34" fmla="*/ 804863 w 842963"/>
                <a:gd name="connsiteY34" fmla="*/ 1297781 h 1974056"/>
                <a:gd name="connsiteX35" fmla="*/ 823913 w 842963"/>
                <a:gd name="connsiteY35" fmla="*/ 1297781 h 1974056"/>
                <a:gd name="connsiteX36" fmla="*/ 823913 w 842963"/>
                <a:gd name="connsiteY36" fmla="*/ 1576388 h 1974056"/>
                <a:gd name="connsiteX37" fmla="*/ 842963 w 842963"/>
                <a:gd name="connsiteY37" fmla="*/ 1576388 h 1974056"/>
                <a:gd name="connsiteX38" fmla="*/ 842963 w 842963"/>
                <a:gd name="connsiteY38" fmla="*/ 1974056 h 19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2963" h="1974056">
                  <a:moveTo>
                    <a:pt x="0" y="0"/>
                  </a:moveTo>
                  <a:lnTo>
                    <a:pt x="295275" y="0"/>
                  </a:lnTo>
                  <a:lnTo>
                    <a:pt x="295275" y="28575"/>
                  </a:lnTo>
                  <a:lnTo>
                    <a:pt x="378619" y="28575"/>
                  </a:lnTo>
                  <a:lnTo>
                    <a:pt x="378619" y="73819"/>
                  </a:lnTo>
                  <a:lnTo>
                    <a:pt x="414338" y="73819"/>
                  </a:lnTo>
                  <a:lnTo>
                    <a:pt x="414338" y="85725"/>
                  </a:lnTo>
                  <a:lnTo>
                    <a:pt x="452438" y="85725"/>
                  </a:lnTo>
                  <a:lnTo>
                    <a:pt x="452438" y="116681"/>
                  </a:lnTo>
                  <a:lnTo>
                    <a:pt x="483394" y="116681"/>
                  </a:lnTo>
                  <a:lnTo>
                    <a:pt x="483394" y="154781"/>
                  </a:lnTo>
                  <a:lnTo>
                    <a:pt x="533400" y="154781"/>
                  </a:lnTo>
                  <a:lnTo>
                    <a:pt x="533400" y="185738"/>
                  </a:lnTo>
                  <a:lnTo>
                    <a:pt x="564356" y="185738"/>
                  </a:lnTo>
                  <a:lnTo>
                    <a:pt x="564356" y="211931"/>
                  </a:lnTo>
                  <a:lnTo>
                    <a:pt x="581025" y="211931"/>
                  </a:lnTo>
                  <a:lnTo>
                    <a:pt x="581025" y="235744"/>
                  </a:lnTo>
                  <a:lnTo>
                    <a:pt x="619125" y="235744"/>
                  </a:lnTo>
                  <a:lnTo>
                    <a:pt x="619125" y="254794"/>
                  </a:lnTo>
                  <a:lnTo>
                    <a:pt x="664369" y="254794"/>
                  </a:lnTo>
                  <a:lnTo>
                    <a:pt x="664369" y="273844"/>
                  </a:lnTo>
                  <a:lnTo>
                    <a:pt x="683419" y="273844"/>
                  </a:lnTo>
                  <a:lnTo>
                    <a:pt x="683419" y="304800"/>
                  </a:lnTo>
                  <a:lnTo>
                    <a:pt x="702469" y="304800"/>
                  </a:lnTo>
                  <a:lnTo>
                    <a:pt x="702469" y="373856"/>
                  </a:lnTo>
                  <a:lnTo>
                    <a:pt x="728663" y="373856"/>
                  </a:lnTo>
                  <a:lnTo>
                    <a:pt x="728663" y="404813"/>
                  </a:lnTo>
                  <a:lnTo>
                    <a:pt x="747713" y="404813"/>
                  </a:lnTo>
                  <a:lnTo>
                    <a:pt x="747713" y="547688"/>
                  </a:lnTo>
                  <a:lnTo>
                    <a:pt x="766763" y="547688"/>
                  </a:lnTo>
                  <a:lnTo>
                    <a:pt x="766763" y="814388"/>
                  </a:lnTo>
                  <a:lnTo>
                    <a:pt x="778669" y="814388"/>
                  </a:lnTo>
                  <a:lnTo>
                    <a:pt x="778669" y="1040606"/>
                  </a:lnTo>
                  <a:lnTo>
                    <a:pt x="804863" y="1040606"/>
                  </a:lnTo>
                  <a:lnTo>
                    <a:pt x="804863" y="1297781"/>
                  </a:lnTo>
                  <a:lnTo>
                    <a:pt x="823913" y="1297781"/>
                  </a:lnTo>
                  <a:lnTo>
                    <a:pt x="823913" y="1576388"/>
                  </a:lnTo>
                  <a:lnTo>
                    <a:pt x="842963" y="1576388"/>
                  </a:lnTo>
                  <a:lnTo>
                    <a:pt x="842963" y="1974056"/>
                  </a:lnTo>
                </a:path>
              </a:pathLst>
            </a:custGeom>
            <a:noFill/>
            <a:ln w="12700">
              <a:solidFill>
                <a:srgbClr val="C00000"/>
              </a:solidFill>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0" name="Freeform: Shape 154"/>
            <p:cNvSpPr/>
            <p:nvPr/>
          </p:nvSpPr>
          <p:spPr>
            <a:xfrm>
              <a:off x="3214688" y="2057400"/>
              <a:ext cx="1290637" cy="1985963"/>
            </a:xfrm>
            <a:custGeom>
              <a:avLst/>
              <a:gdLst>
                <a:gd name="connsiteX0" fmla="*/ 0 w 2031206"/>
                <a:gd name="connsiteY0" fmla="*/ 740569 h 1985963"/>
                <a:gd name="connsiteX1" fmla="*/ 740569 w 2031206"/>
                <a:gd name="connsiteY1" fmla="*/ 0 h 1985963"/>
                <a:gd name="connsiteX2" fmla="*/ 740569 w 2031206"/>
                <a:gd name="connsiteY2" fmla="*/ 126206 h 1985963"/>
                <a:gd name="connsiteX3" fmla="*/ 752475 w 2031206"/>
                <a:gd name="connsiteY3" fmla="*/ 126206 h 1985963"/>
                <a:gd name="connsiteX4" fmla="*/ 752475 w 2031206"/>
                <a:gd name="connsiteY4" fmla="*/ 304800 h 1985963"/>
                <a:gd name="connsiteX5" fmla="*/ 781050 w 2031206"/>
                <a:gd name="connsiteY5" fmla="*/ 304800 h 1985963"/>
                <a:gd name="connsiteX6" fmla="*/ 781050 w 2031206"/>
                <a:gd name="connsiteY6" fmla="*/ 452438 h 1985963"/>
                <a:gd name="connsiteX7" fmla="*/ 862012 w 2031206"/>
                <a:gd name="connsiteY7" fmla="*/ 452438 h 1985963"/>
                <a:gd name="connsiteX8" fmla="*/ 862012 w 2031206"/>
                <a:gd name="connsiteY8" fmla="*/ 495300 h 1985963"/>
                <a:gd name="connsiteX9" fmla="*/ 892969 w 2031206"/>
                <a:gd name="connsiteY9" fmla="*/ 495300 h 1985963"/>
                <a:gd name="connsiteX10" fmla="*/ 892969 w 2031206"/>
                <a:gd name="connsiteY10" fmla="*/ 507206 h 1985963"/>
                <a:gd name="connsiteX11" fmla="*/ 919162 w 2031206"/>
                <a:gd name="connsiteY11" fmla="*/ 507206 h 1985963"/>
                <a:gd name="connsiteX12" fmla="*/ 919162 w 2031206"/>
                <a:gd name="connsiteY12" fmla="*/ 521494 h 1985963"/>
                <a:gd name="connsiteX13" fmla="*/ 988219 w 2031206"/>
                <a:gd name="connsiteY13" fmla="*/ 521494 h 1985963"/>
                <a:gd name="connsiteX14" fmla="*/ 988219 w 2031206"/>
                <a:gd name="connsiteY14" fmla="*/ 547688 h 1985963"/>
                <a:gd name="connsiteX15" fmla="*/ 1090612 w 2031206"/>
                <a:gd name="connsiteY15" fmla="*/ 547688 h 1985963"/>
                <a:gd name="connsiteX16" fmla="*/ 1090612 w 2031206"/>
                <a:gd name="connsiteY16" fmla="*/ 578644 h 1985963"/>
                <a:gd name="connsiteX17" fmla="*/ 1128712 w 2031206"/>
                <a:gd name="connsiteY17" fmla="*/ 578644 h 1985963"/>
                <a:gd name="connsiteX18" fmla="*/ 1128712 w 2031206"/>
                <a:gd name="connsiteY18" fmla="*/ 609600 h 1985963"/>
                <a:gd name="connsiteX19" fmla="*/ 1154906 w 2031206"/>
                <a:gd name="connsiteY19" fmla="*/ 609600 h 1985963"/>
                <a:gd name="connsiteX20" fmla="*/ 1154906 w 2031206"/>
                <a:gd name="connsiteY20" fmla="*/ 628650 h 1985963"/>
                <a:gd name="connsiteX21" fmla="*/ 1188244 w 2031206"/>
                <a:gd name="connsiteY21" fmla="*/ 628650 h 1985963"/>
                <a:gd name="connsiteX22" fmla="*/ 1188244 w 2031206"/>
                <a:gd name="connsiteY22" fmla="*/ 664369 h 1985963"/>
                <a:gd name="connsiteX23" fmla="*/ 1245394 w 2031206"/>
                <a:gd name="connsiteY23" fmla="*/ 664369 h 1985963"/>
                <a:gd name="connsiteX24" fmla="*/ 1245394 w 2031206"/>
                <a:gd name="connsiteY24" fmla="*/ 681038 h 1985963"/>
                <a:gd name="connsiteX25" fmla="*/ 1273969 w 2031206"/>
                <a:gd name="connsiteY25" fmla="*/ 681038 h 1985963"/>
                <a:gd name="connsiteX26" fmla="*/ 1273969 w 2031206"/>
                <a:gd name="connsiteY26" fmla="*/ 714375 h 1985963"/>
                <a:gd name="connsiteX27" fmla="*/ 1309687 w 2031206"/>
                <a:gd name="connsiteY27" fmla="*/ 714375 h 1985963"/>
                <a:gd name="connsiteX28" fmla="*/ 1309687 w 2031206"/>
                <a:gd name="connsiteY28" fmla="*/ 750094 h 1985963"/>
                <a:gd name="connsiteX29" fmla="*/ 1402556 w 2031206"/>
                <a:gd name="connsiteY29" fmla="*/ 750094 h 1985963"/>
                <a:gd name="connsiteX30" fmla="*/ 1402556 w 2031206"/>
                <a:gd name="connsiteY30" fmla="*/ 766763 h 1985963"/>
                <a:gd name="connsiteX31" fmla="*/ 1423987 w 2031206"/>
                <a:gd name="connsiteY31" fmla="*/ 766763 h 1985963"/>
                <a:gd name="connsiteX32" fmla="*/ 1423987 w 2031206"/>
                <a:gd name="connsiteY32" fmla="*/ 826294 h 1985963"/>
                <a:gd name="connsiteX33" fmla="*/ 1450181 w 2031206"/>
                <a:gd name="connsiteY33" fmla="*/ 826294 h 1985963"/>
                <a:gd name="connsiteX34" fmla="*/ 1450181 w 2031206"/>
                <a:gd name="connsiteY34" fmla="*/ 842963 h 1985963"/>
                <a:gd name="connsiteX35" fmla="*/ 1469231 w 2031206"/>
                <a:gd name="connsiteY35" fmla="*/ 842963 h 1985963"/>
                <a:gd name="connsiteX36" fmla="*/ 1469231 w 2031206"/>
                <a:gd name="connsiteY36" fmla="*/ 907256 h 1985963"/>
                <a:gd name="connsiteX37" fmla="*/ 1481137 w 2031206"/>
                <a:gd name="connsiteY37" fmla="*/ 907256 h 1985963"/>
                <a:gd name="connsiteX38" fmla="*/ 1481137 w 2031206"/>
                <a:gd name="connsiteY38" fmla="*/ 1033463 h 1985963"/>
                <a:gd name="connsiteX39" fmla="*/ 1497806 w 2031206"/>
                <a:gd name="connsiteY39" fmla="*/ 1033463 h 1985963"/>
                <a:gd name="connsiteX40" fmla="*/ 1497806 w 2031206"/>
                <a:gd name="connsiteY40" fmla="*/ 1145381 h 1985963"/>
                <a:gd name="connsiteX41" fmla="*/ 1519237 w 2031206"/>
                <a:gd name="connsiteY41" fmla="*/ 1145381 h 1985963"/>
                <a:gd name="connsiteX42" fmla="*/ 1519237 w 2031206"/>
                <a:gd name="connsiteY42" fmla="*/ 1347788 h 1985963"/>
                <a:gd name="connsiteX43" fmla="*/ 1538287 w 2031206"/>
                <a:gd name="connsiteY43" fmla="*/ 1347788 h 1985963"/>
                <a:gd name="connsiteX44" fmla="*/ 1538287 w 2031206"/>
                <a:gd name="connsiteY44" fmla="*/ 1450181 h 1985963"/>
                <a:gd name="connsiteX45" fmla="*/ 1554956 w 2031206"/>
                <a:gd name="connsiteY45" fmla="*/ 1450181 h 1985963"/>
                <a:gd name="connsiteX46" fmla="*/ 1554956 w 2031206"/>
                <a:gd name="connsiteY46" fmla="*/ 1702594 h 1985963"/>
                <a:gd name="connsiteX47" fmla="*/ 1597819 w 2031206"/>
                <a:gd name="connsiteY47" fmla="*/ 1702594 h 1985963"/>
                <a:gd name="connsiteX48" fmla="*/ 1597819 w 2031206"/>
                <a:gd name="connsiteY48" fmla="*/ 1735931 h 1985963"/>
                <a:gd name="connsiteX49" fmla="*/ 1612106 w 2031206"/>
                <a:gd name="connsiteY49" fmla="*/ 1735931 h 1985963"/>
                <a:gd name="connsiteX50" fmla="*/ 1612106 w 2031206"/>
                <a:gd name="connsiteY50" fmla="*/ 1774031 h 1985963"/>
                <a:gd name="connsiteX51" fmla="*/ 1654969 w 2031206"/>
                <a:gd name="connsiteY51" fmla="*/ 1774031 h 1985963"/>
                <a:gd name="connsiteX52" fmla="*/ 1654969 w 2031206"/>
                <a:gd name="connsiteY52" fmla="*/ 1788319 h 1985963"/>
                <a:gd name="connsiteX53" fmla="*/ 1700212 w 2031206"/>
                <a:gd name="connsiteY53" fmla="*/ 1788319 h 1985963"/>
                <a:gd name="connsiteX54" fmla="*/ 1700212 w 2031206"/>
                <a:gd name="connsiteY54" fmla="*/ 1831181 h 1985963"/>
                <a:gd name="connsiteX55" fmla="*/ 1716881 w 2031206"/>
                <a:gd name="connsiteY55" fmla="*/ 1831181 h 1985963"/>
                <a:gd name="connsiteX56" fmla="*/ 1716881 w 2031206"/>
                <a:gd name="connsiteY56" fmla="*/ 1859756 h 1985963"/>
                <a:gd name="connsiteX57" fmla="*/ 1757362 w 2031206"/>
                <a:gd name="connsiteY57" fmla="*/ 1859756 h 1985963"/>
                <a:gd name="connsiteX58" fmla="*/ 1757362 w 2031206"/>
                <a:gd name="connsiteY58" fmla="*/ 1902619 h 1985963"/>
                <a:gd name="connsiteX59" fmla="*/ 1809750 w 2031206"/>
                <a:gd name="connsiteY59" fmla="*/ 1902619 h 1985963"/>
                <a:gd name="connsiteX60" fmla="*/ 1809750 w 2031206"/>
                <a:gd name="connsiteY60" fmla="*/ 1921669 h 1985963"/>
                <a:gd name="connsiteX61" fmla="*/ 1850231 w 2031206"/>
                <a:gd name="connsiteY61" fmla="*/ 1921669 h 1985963"/>
                <a:gd name="connsiteX62" fmla="*/ 1850231 w 2031206"/>
                <a:gd name="connsiteY62" fmla="*/ 1947863 h 1985963"/>
                <a:gd name="connsiteX63" fmla="*/ 1919287 w 2031206"/>
                <a:gd name="connsiteY63" fmla="*/ 1947863 h 1985963"/>
                <a:gd name="connsiteX64" fmla="*/ 1919287 w 2031206"/>
                <a:gd name="connsiteY64" fmla="*/ 1976438 h 1985963"/>
                <a:gd name="connsiteX65" fmla="*/ 1985962 w 2031206"/>
                <a:gd name="connsiteY65" fmla="*/ 1976438 h 1985963"/>
                <a:gd name="connsiteX66" fmla="*/ 1985962 w 2031206"/>
                <a:gd name="connsiteY66" fmla="*/ 1985963 h 1985963"/>
                <a:gd name="connsiteX67" fmla="*/ 2031206 w 2031206"/>
                <a:gd name="connsiteY67" fmla="*/ 1985963 h 1985963"/>
                <a:gd name="connsiteX0" fmla="*/ 0 w 1290637"/>
                <a:gd name="connsiteY0" fmla="*/ 0 h 1985963"/>
                <a:gd name="connsiteX1" fmla="*/ 0 w 1290637"/>
                <a:gd name="connsiteY1" fmla="*/ 126206 h 1985963"/>
                <a:gd name="connsiteX2" fmla="*/ 11906 w 1290637"/>
                <a:gd name="connsiteY2" fmla="*/ 126206 h 1985963"/>
                <a:gd name="connsiteX3" fmla="*/ 11906 w 1290637"/>
                <a:gd name="connsiteY3" fmla="*/ 304800 h 1985963"/>
                <a:gd name="connsiteX4" fmla="*/ 40481 w 1290637"/>
                <a:gd name="connsiteY4" fmla="*/ 304800 h 1985963"/>
                <a:gd name="connsiteX5" fmla="*/ 40481 w 1290637"/>
                <a:gd name="connsiteY5" fmla="*/ 452438 h 1985963"/>
                <a:gd name="connsiteX6" fmla="*/ 121443 w 1290637"/>
                <a:gd name="connsiteY6" fmla="*/ 452438 h 1985963"/>
                <a:gd name="connsiteX7" fmla="*/ 121443 w 1290637"/>
                <a:gd name="connsiteY7" fmla="*/ 495300 h 1985963"/>
                <a:gd name="connsiteX8" fmla="*/ 152400 w 1290637"/>
                <a:gd name="connsiteY8" fmla="*/ 495300 h 1985963"/>
                <a:gd name="connsiteX9" fmla="*/ 152400 w 1290637"/>
                <a:gd name="connsiteY9" fmla="*/ 507206 h 1985963"/>
                <a:gd name="connsiteX10" fmla="*/ 178593 w 1290637"/>
                <a:gd name="connsiteY10" fmla="*/ 507206 h 1985963"/>
                <a:gd name="connsiteX11" fmla="*/ 178593 w 1290637"/>
                <a:gd name="connsiteY11" fmla="*/ 521494 h 1985963"/>
                <a:gd name="connsiteX12" fmla="*/ 247650 w 1290637"/>
                <a:gd name="connsiteY12" fmla="*/ 521494 h 1985963"/>
                <a:gd name="connsiteX13" fmla="*/ 247650 w 1290637"/>
                <a:gd name="connsiteY13" fmla="*/ 547688 h 1985963"/>
                <a:gd name="connsiteX14" fmla="*/ 350043 w 1290637"/>
                <a:gd name="connsiteY14" fmla="*/ 547688 h 1985963"/>
                <a:gd name="connsiteX15" fmla="*/ 350043 w 1290637"/>
                <a:gd name="connsiteY15" fmla="*/ 578644 h 1985963"/>
                <a:gd name="connsiteX16" fmla="*/ 388143 w 1290637"/>
                <a:gd name="connsiteY16" fmla="*/ 578644 h 1985963"/>
                <a:gd name="connsiteX17" fmla="*/ 388143 w 1290637"/>
                <a:gd name="connsiteY17" fmla="*/ 609600 h 1985963"/>
                <a:gd name="connsiteX18" fmla="*/ 414337 w 1290637"/>
                <a:gd name="connsiteY18" fmla="*/ 609600 h 1985963"/>
                <a:gd name="connsiteX19" fmla="*/ 414337 w 1290637"/>
                <a:gd name="connsiteY19" fmla="*/ 628650 h 1985963"/>
                <a:gd name="connsiteX20" fmla="*/ 447675 w 1290637"/>
                <a:gd name="connsiteY20" fmla="*/ 628650 h 1985963"/>
                <a:gd name="connsiteX21" fmla="*/ 447675 w 1290637"/>
                <a:gd name="connsiteY21" fmla="*/ 664369 h 1985963"/>
                <a:gd name="connsiteX22" fmla="*/ 504825 w 1290637"/>
                <a:gd name="connsiteY22" fmla="*/ 664369 h 1985963"/>
                <a:gd name="connsiteX23" fmla="*/ 504825 w 1290637"/>
                <a:gd name="connsiteY23" fmla="*/ 681038 h 1985963"/>
                <a:gd name="connsiteX24" fmla="*/ 533400 w 1290637"/>
                <a:gd name="connsiteY24" fmla="*/ 681038 h 1985963"/>
                <a:gd name="connsiteX25" fmla="*/ 533400 w 1290637"/>
                <a:gd name="connsiteY25" fmla="*/ 714375 h 1985963"/>
                <a:gd name="connsiteX26" fmla="*/ 569118 w 1290637"/>
                <a:gd name="connsiteY26" fmla="*/ 714375 h 1985963"/>
                <a:gd name="connsiteX27" fmla="*/ 569118 w 1290637"/>
                <a:gd name="connsiteY27" fmla="*/ 750094 h 1985963"/>
                <a:gd name="connsiteX28" fmla="*/ 661987 w 1290637"/>
                <a:gd name="connsiteY28" fmla="*/ 750094 h 1985963"/>
                <a:gd name="connsiteX29" fmla="*/ 661987 w 1290637"/>
                <a:gd name="connsiteY29" fmla="*/ 766763 h 1985963"/>
                <a:gd name="connsiteX30" fmla="*/ 683418 w 1290637"/>
                <a:gd name="connsiteY30" fmla="*/ 766763 h 1985963"/>
                <a:gd name="connsiteX31" fmla="*/ 683418 w 1290637"/>
                <a:gd name="connsiteY31" fmla="*/ 826294 h 1985963"/>
                <a:gd name="connsiteX32" fmla="*/ 709612 w 1290637"/>
                <a:gd name="connsiteY32" fmla="*/ 826294 h 1985963"/>
                <a:gd name="connsiteX33" fmla="*/ 709612 w 1290637"/>
                <a:gd name="connsiteY33" fmla="*/ 842963 h 1985963"/>
                <a:gd name="connsiteX34" fmla="*/ 728662 w 1290637"/>
                <a:gd name="connsiteY34" fmla="*/ 842963 h 1985963"/>
                <a:gd name="connsiteX35" fmla="*/ 728662 w 1290637"/>
                <a:gd name="connsiteY35" fmla="*/ 907256 h 1985963"/>
                <a:gd name="connsiteX36" fmla="*/ 740568 w 1290637"/>
                <a:gd name="connsiteY36" fmla="*/ 907256 h 1985963"/>
                <a:gd name="connsiteX37" fmla="*/ 740568 w 1290637"/>
                <a:gd name="connsiteY37" fmla="*/ 1033463 h 1985963"/>
                <a:gd name="connsiteX38" fmla="*/ 757237 w 1290637"/>
                <a:gd name="connsiteY38" fmla="*/ 1033463 h 1985963"/>
                <a:gd name="connsiteX39" fmla="*/ 757237 w 1290637"/>
                <a:gd name="connsiteY39" fmla="*/ 1145381 h 1985963"/>
                <a:gd name="connsiteX40" fmla="*/ 778668 w 1290637"/>
                <a:gd name="connsiteY40" fmla="*/ 1145381 h 1985963"/>
                <a:gd name="connsiteX41" fmla="*/ 778668 w 1290637"/>
                <a:gd name="connsiteY41" fmla="*/ 1347788 h 1985963"/>
                <a:gd name="connsiteX42" fmla="*/ 797718 w 1290637"/>
                <a:gd name="connsiteY42" fmla="*/ 1347788 h 1985963"/>
                <a:gd name="connsiteX43" fmla="*/ 797718 w 1290637"/>
                <a:gd name="connsiteY43" fmla="*/ 1450181 h 1985963"/>
                <a:gd name="connsiteX44" fmla="*/ 814387 w 1290637"/>
                <a:gd name="connsiteY44" fmla="*/ 1450181 h 1985963"/>
                <a:gd name="connsiteX45" fmla="*/ 814387 w 1290637"/>
                <a:gd name="connsiteY45" fmla="*/ 1702594 h 1985963"/>
                <a:gd name="connsiteX46" fmla="*/ 857250 w 1290637"/>
                <a:gd name="connsiteY46" fmla="*/ 1702594 h 1985963"/>
                <a:gd name="connsiteX47" fmla="*/ 857250 w 1290637"/>
                <a:gd name="connsiteY47" fmla="*/ 1735931 h 1985963"/>
                <a:gd name="connsiteX48" fmla="*/ 871537 w 1290637"/>
                <a:gd name="connsiteY48" fmla="*/ 1735931 h 1985963"/>
                <a:gd name="connsiteX49" fmla="*/ 871537 w 1290637"/>
                <a:gd name="connsiteY49" fmla="*/ 1774031 h 1985963"/>
                <a:gd name="connsiteX50" fmla="*/ 914400 w 1290637"/>
                <a:gd name="connsiteY50" fmla="*/ 1774031 h 1985963"/>
                <a:gd name="connsiteX51" fmla="*/ 914400 w 1290637"/>
                <a:gd name="connsiteY51" fmla="*/ 1788319 h 1985963"/>
                <a:gd name="connsiteX52" fmla="*/ 959643 w 1290637"/>
                <a:gd name="connsiteY52" fmla="*/ 1788319 h 1985963"/>
                <a:gd name="connsiteX53" fmla="*/ 959643 w 1290637"/>
                <a:gd name="connsiteY53" fmla="*/ 1831181 h 1985963"/>
                <a:gd name="connsiteX54" fmla="*/ 976312 w 1290637"/>
                <a:gd name="connsiteY54" fmla="*/ 1831181 h 1985963"/>
                <a:gd name="connsiteX55" fmla="*/ 976312 w 1290637"/>
                <a:gd name="connsiteY55" fmla="*/ 1859756 h 1985963"/>
                <a:gd name="connsiteX56" fmla="*/ 1016793 w 1290637"/>
                <a:gd name="connsiteY56" fmla="*/ 1859756 h 1985963"/>
                <a:gd name="connsiteX57" fmla="*/ 1016793 w 1290637"/>
                <a:gd name="connsiteY57" fmla="*/ 1902619 h 1985963"/>
                <a:gd name="connsiteX58" fmla="*/ 1069181 w 1290637"/>
                <a:gd name="connsiteY58" fmla="*/ 1902619 h 1985963"/>
                <a:gd name="connsiteX59" fmla="*/ 1069181 w 1290637"/>
                <a:gd name="connsiteY59" fmla="*/ 1921669 h 1985963"/>
                <a:gd name="connsiteX60" fmla="*/ 1109662 w 1290637"/>
                <a:gd name="connsiteY60" fmla="*/ 1921669 h 1985963"/>
                <a:gd name="connsiteX61" fmla="*/ 1109662 w 1290637"/>
                <a:gd name="connsiteY61" fmla="*/ 1947863 h 1985963"/>
                <a:gd name="connsiteX62" fmla="*/ 1178718 w 1290637"/>
                <a:gd name="connsiteY62" fmla="*/ 1947863 h 1985963"/>
                <a:gd name="connsiteX63" fmla="*/ 1178718 w 1290637"/>
                <a:gd name="connsiteY63" fmla="*/ 1976438 h 1985963"/>
                <a:gd name="connsiteX64" fmla="*/ 1245393 w 1290637"/>
                <a:gd name="connsiteY64" fmla="*/ 1976438 h 1985963"/>
                <a:gd name="connsiteX65" fmla="*/ 1245393 w 1290637"/>
                <a:gd name="connsiteY65" fmla="*/ 1985963 h 1985963"/>
                <a:gd name="connsiteX66" fmla="*/ 1290637 w 1290637"/>
                <a:gd name="connsiteY66" fmla="*/ 1985963 h 198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90637" h="1985963">
                  <a:moveTo>
                    <a:pt x="0" y="0"/>
                  </a:moveTo>
                  <a:lnTo>
                    <a:pt x="0" y="126206"/>
                  </a:lnTo>
                  <a:lnTo>
                    <a:pt x="11906" y="126206"/>
                  </a:lnTo>
                  <a:lnTo>
                    <a:pt x="11906" y="304800"/>
                  </a:lnTo>
                  <a:lnTo>
                    <a:pt x="40481" y="304800"/>
                  </a:lnTo>
                  <a:lnTo>
                    <a:pt x="40481" y="452438"/>
                  </a:lnTo>
                  <a:lnTo>
                    <a:pt x="121443" y="452438"/>
                  </a:lnTo>
                  <a:lnTo>
                    <a:pt x="121443" y="495300"/>
                  </a:lnTo>
                  <a:lnTo>
                    <a:pt x="152400" y="495300"/>
                  </a:lnTo>
                  <a:lnTo>
                    <a:pt x="152400" y="507206"/>
                  </a:lnTo>
                  <a:lnTo>
                    <a:pt x="178593" y="507206"/>
                  </a:lnTo>
                  <a:lnTo>
                    <a:pt x="178593" y="521494"/>
                  </a:lnTo>
                  <a:lnTo>
                    <a:pt x="247650" y="521494"/>
                  </a:lnTo>
                  <a:lnTo>
                    <a:pt x="247650" y="547688"/>
                  </a:lnTo>
                  <a:lnTo>
                    <a:pt x="350043" y="547688"/>
                  </a:lnTo>
                  <a:lnTo>
                    <a:pt x="350043" y="578644"/>
                  </a:lnTo>
                  <a:lnTo>
                    <a:pt x="388143" y="578644"/>
                  </a:lnTo>
                  <a:lnTo>
                    <a:pt x="388143" y="609600"/>
                  </a:lnTo>
                  <a:lnTo>
                    <a:pt x="414337" y="609600"/>
                  </a:lnTo>
                  <a:lnTo>
                    <a:pt x="414337" y="628650"/>
                  </a:lnTo>
                  <a:lnTo>
                    <a:pt x="447675" y="628650"/>
                  </a:lnTo>
                  <a:lnTo>
                    <a:pt x="447675" y="664369"/>
                  </a:lnTo>
                  <a:lnTo>
                    <a:pt x="504825" y="664369"/>
                  </a:lnTo>
                  <a:lnTo>
                    <a:pt x="504825" y="681038"/>
                  </a:lnTo>
                  <a:lnTo>
                    <a:pt x="533400" y="681038"/>
                  </a:lnTo>
                  <a:lnTo>
                    <a:pt x="533400" y="714375"/>
                  </a:lnTo>
                  <a:lnTo>
                    <a:pt x="569118" y="714375"/>
                  </a:lnTo>
                  <a:lnTo>
                    <a:pt x="569118" y="750094"/>
                  </a:lnTo>
                  <a:lnTo>
                    <a:pt x="661987" y="750094"/>
                  </a:lnTo>
                  <a:lnTo>
                    <a:pt x="661987" y="766763"/>
                  </a:lnTo>
                  <a:lnTo>
                    <a:pt x="683418" y="766763"/>
                  </a:lnTo>
                  <a:lnTo>
                    <a:pt x="683418" y="826294"/>
                  </a:lnTo>
                  <a:lnTo>
                    <a:pt x="709612" y="826294"/>
                  </a:lnTo>
                  <a:lnTo>
                    <a:pt x="709612" y="842963"/>
                  </a:lnTo>
                  <a:lnTo>
                    <a:pt x="728662" y="842963"/>
                  </a:lnTo>
                  <a:lnTo>
                    <a:pt x="728662" y="907256"/>
                  </a:lnTo>
                  <a:lnTo>
                    <a:pt x="740568" y="907256"/>
                  </a:lnTo>
                  <a:lnTo>
                    <a:pt x="740568" y="1033463"/>
                  </a:lnTo>
                  <a:lnTo>
                    <a:pt x="757237" y="1033463"/>
                  </a:lnTo>
                  <a:lnTo>
                    <a:pt x="757237" y="1145381"/>
                  </a:lnTo>
                  <a:lnTo>
                    <a:pt x="778668" y="1145381"/>
                  </a:lnTo>
                  <a:lnTo>
                    <a:pt x="778668" y="1347788"/>
                  </a:lnTo>
                  <a:lnTo>
                    <a:pt x="797718" y="1347788"/>
                  </a:lnTo>
                  <a:lnTo>
                    <a:pt x="797718" y="1450181"/>
                  </a:lnTo>
                  <a:lnTo>
                    <a:pt x="814387" y="1450181"/>
                  </a:lnTo>
                  <a:lnTo>
                    <a:pt x="814387" y="1702594"/>
                  </a:lnTo>
                  <a:lnTo>
                    <a:pt x="857250" y="1702594"/>
                  </a:lnTo>
                  <a:lnTo>
                    <a:pt x="857250" y="1735931"/>
                  </a:lnTo>
                  <a:lnTo>
                    <a:pt x="871537" y="1735931"/>
                  </a:lnTo>
                  <a:lnTo>
                    <a:pt x="871537" y="1774031"/>
                  </a:lnTo>
                  <a:lnTo>
                    <a:pt x="914400" y="1774031"/>
                  </a:lnTo>
                  <a:lnTo>
                    <a:pt x="914400" y="1788319"/>
                  </a:lnTo>
                  <a:lnTo>
                    <a:pt x="959643" y="1788319"/>
                  </a:lnTo>
                  <a:lnTo>
                    <a:pt x="959643" y="1831181"/>
                  </a:lnTo>
                  <a:lnTo>
                    <a:pt x="976312" y="1831181"/>
                  </a:lnTo>
                  <a:lnTo>
                    <a:pt x="976312" y="1859756"/>
                  </a:lnTo>
                  <a:lnTo>
                    <a:pt x="1016793" y="1859756"/>
                  </a:lnTo>
                  <a:lnTo>
                    <a:pt x="1016793" y="1902619"/>
                  </a:lnTo>
                  <a:lnTo>
                    <a:pt x="1069181" y="1902619"/>
                  </a:lnTo>
                  <a:lnTo>
                    <a:pt x="1069181" y="1921669"/>
                  </a:lnTo>
                  <a:lnTo>
                    <a:pt x="1109662" y="1921669"/>
                  </a:lnTo>
                  <a:lnTo>
                    <a:pt x="1109662" y="1947863"/>
                  </a:lnTo>
                  <a:lnTo>
                    <a:pt x="1178718" y="1947863"/>
                  </a:lnTo>
                  <a:lnTo>
                    <a:pt x="1178718" y="1976438"/>
                  </a:lnTo>
                  <a:lnTo>
                    <a:pt x="1245393" y="1976438"/>
                  </a:lnTo>
                  <a:lnTo>
                    <a:pt x="1245393" y="1985963"/>
                  </a:lnTo>
                  <a:lnTo>
                    <a:pt x="1290637" y="1985963"/>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1" name="Freeform: Shape 155"/>
            <p:cNvSpPr/>
            <p:nvPr/>
          </p:nvSpPr>
          <p:spPr>
            <a:xfrm>
              <a:off x="4508502" y="4048124"/>
              <a:ext cx="7839125" cy="820660"/>
            </a:xfrm>
            <a:custGeom>
              <a:avLst/>
              <a:gdLst>
                <a:gd name="connsiteX0" fmla="*/ 0 w 8912225"/>
                <a:gd name="connsiteY0" fmla="*/ 247650 h 803275"/>
                <a:gd name="connsiteX1" fmla="*/ 730250 w 8912225"/>
                <a:gd name="connsiteY1" fmla="*/ 247650 h 803275"/>
                <a:gd name="connsiteX2" fmla="*/ 352425 w 8912225"/>
                <a:gd name="connsiteY2" fmla="*/ 158750 h 803275"/>
                <a:gd name="connsiteX3" fmla="*/ 733425 w 8912225"/>
                <a:gd name="connsiteY3" fmla="*/ 0 h 803275"/>
                <a:gd name="connsiteX4" fmla="*/ 733425 w 8912225"/>
                <a:gd name="connsiteY4" fmla="*/ 34925 h 803275"/>
                <a:gd name="connsiteX5" fmla="*/ 869950 w 8912225"/>
                <a:gd name="connsiteY5" fmla="*/ 34925 h 803275"/>
                <a:gd name="connsiteX6" fmla="*/ 869950 w 8912225"/>
                <a:gd name="connsiteY6" fmla="*/ 57150 h 803275"/>
                <a:gd name="connsiteX7" fmla="*/ 920750 w 8912225"/>
                <a:gd name="connsiteY7" fmla="*/ 57150 h 803275"/>
                <a:gd name="connsiteX8" fmla="*/ 920750 w 8912225"/>
                <a:gd name="connsiteY8" fmla="*/ 85725 h 803275"/>
                <a:gd name="connsiteX9" fmla="*/ 1000125 w 8912225"/>
                <a:gd name="connsiteY9" fmla="*/ 85725 h 803275"/>
                <a:gd name="connsiteX10" fmla="*/ 1000125 w 8912225"/>
                <a:gd name="connsiteY10" fmla="*/ 123825 h 803275"/>
                <a:gd name="connsiteX11" fmla="*/ 1019175 w 8912225"/>
                <a:gd name="connsiteY11" fmla="*/ 123825 h 803275"/>
                <a:gd name="connsiteX12" fmla="*/ 1019175 w 8912225"/>
                <a:gd name="connsiteY12" fmla="*/ 149225 h 803275"/>
                <a:gd name="connsiteX13" fmla="*/ 1031875 w 8912225"/>
                <a:gd name="connsiteY13" fmla="*/ 149225 h 803275"/>
                <a:gd name="connsiteX14" fmla="*/ 1031875 w 8912225"/>
                <a:gd name="connsiteY14" fmla="*/ 285750 h 803275"/>
                <a:gd name="connsiteX15" fmla="*/ 1063625 w 8912225"/>
                <a:gd name="connsiteY15" fmla="*/ 285750 h 803275"/>
                <a:gd name="connsiteX16" fmla="*/ 1063625 w 8912225"/>
                <a:gd name="connsiteY16" fmla="*/ 393700 h 803275"/>
                <a:gd name="connsiteX17" fmla="*/ 1098550 w 8912225"/>
                <a:gd name="connsiteY17" fmla="*/ 393700 h 803275"/>
                <a:gd name="connsiteX18" fmla="*/ 1098550 w 8912225"/>
                <a:gd name="connsiteY18" fmla="*/ 406400 h 803275"/>
                <a:gd name="connsiteX19" fmla="*/ 1177925 w 8912225"/>
                <a:gd name="connsiteY19" fmla="*/ 406400 h 803275"/>
                <a:gd name="connsiteX20" fmla="*/ 1177925 w 8912225"/>
                <a:gd name="connsiteY20" fmla="*/ 428625 h 803275"/>
                <a:gd name="connsiteX21" fmla="*/ 1263650 w 8912225"/>
                <a:gd name="connsiteY21" fmla="*/ 428625 h 803275"/>
                <a:gd name="connsiteX22" fmla="*/ 1263650 w 8912225"/>
                <a:gd name="connsiteY22" fmla="*/ 469900 h 803275"/>
                <a:gd name="connsiteX23" fmla="*/ 1428750 w 8912225"/>
                <a:gd name="connsiteY23" fmla="*/ 469900 h 803275"/>
                <a:gd name="connsiteX24" fmla="*/ 1428750 w 8912225"/>
                <a:gd name="connsiteY24" fmla="*/ 520700 h 803275"/>
                <a:gd name="connsiteX25" fmla="*/ 1460500 w 8912225"/>
                <a:gd name="connsiteY25" fmla="*/ 520700 h 803275"/>
                <a:gd name="connsiteX26" fmla="*/ 1460500 w 8912225"/>
                <a:gd name="connsiteY26" fmla="*/ 542925 h 803275"/>
                <a:gd name="connsiteX27" fmla="*/ 1692275 w 8912225"/>
                <a:gd name="connsiteY27" fmla="*/ 542925 h 803275"/>
                <a:gd name="connsiteX28" fmla="*/ 1692275 w 8912225"/>
                <a:gd name="connsiteY28" fmla="*/ 561975 h 803275"/>
                <a:gd name="connsiteX29" fmla="*/ 1800225 w 8912225"/>
                <a:gd name="connsiteY29" fmla="*/ 561975 h 803275"/>
                <a:gd name="connsiteX30" fmla="*/ 1800225 w 8912225"/>
                <a:gd name="connsiteY30" fmla="*/ 584200 h 803275"/>
                <a:gd name="connsiteX31" fmla="*/ 1831975 w 8912225"/>
                <a:gd name="connsiteY31" fmla="*/ 584200 h 803275"/>
                <a:gd name="connsiteX32" fmla="*/ 1831975 w 8912225"/>
                <a:gd name="connsiteY32" fmla="*/ 600075 h 803275"/>
                <a:gd name="connsiteX33" fmla="*/ 1857375 w 8912225"/>
                <a:gd name="connsiteY33" fmla="*/ 600075 h 803275"/>
                <a:gd name="connsiteX34" fmla="*/ 1857375 w 8912225"/>
                <a:gd name="connsiteY34" fmla="*/ 625475 h 803275"/>
                <a:gd name="connsiteX35" fmla="*/ 1879600 w 8912225"/>
                <a:gd name="connsiteY35" fmla="*/ 625475 h 803275"/>
                <a:gd name="connsiteX36" fmla="*/ 1879600 w 8912225"/>
                <a:gd name="connsiteY36" fmla="*/ 641350 h 803275"/>
                <a:gd name="connsiteX37" fmla="*/ 1905000 w 8912225"/>
                <a:gd name="connsiteY37" fmla="*/ 641350 h 803275"/>
                <a:gd name="connsiteX38" fmla="*/ 1905000 w 8912225"/>
                <a:gd name="connsiteY38" fmla="*/ 669925 h 803275"/>
                <a:gd name="connsiteX39" fmla="*/ 1936750 w 8912225"/>
                <a:gd name="connsiteY39" fmla="*/ 669925 h 803275"/>
                <a:gd name="connsiteX40" fmla="*/ 1936750 w 8912225"/>
                <a:gd name="connsiteY40" fmla="*/ 701675 h 803275"/>
                <a:gd name="connsiteX41" fmla="*/ 2130425 w 8912225"/>
                <a:gd name="connsiteY41" fmla="*/ 701675 h 803275"/>
                <a:gd name="connsiteX42" fmla="*/ 2130425 w 8912225"/>
                <a:gd name="connsiteY42" fmla="*/ 720725 h 803275"/>
                <a:gd name="connsiteX43" fmla="*/ 3476625 w 8912225"/>
                <a:gd name="connsiteY43" fmla="*/ 720725 h 803275"/>
                <a:gd name="connsiteX44" fmla="*/ 3476625 w 8912225"/>
                <a:gd name="connsiteY44" fmla="*/ 749300 h 803275"/>
                <a:gd name="connsiteX45" fmla="*/ 3533775 w 8912225"/>
                <a:gd name="connsiteY45" fmla="*/ 749300 h 803275"/>
                <a:gd name="connsiteX46" fmla="*/ 3533775 w 8912225"/>
                <a:gd name="connsiteY46" fmla="*/ 768350 h 803275"/>
                <a:gd name="connsiteX47" fmla="*/ 4289425 w 8912225"/>
                <a:gd name="connsiteY47" fmla="*/ 768350 h 803275"/>
                <a:gd name="connsiteX48" fmla="*/ 4289425 w 8912225"/>
                <a:gd name="connsiteY48" fmla="*/ 774700 h 803275"/>
                <a:gd name="connsiteX49" fmla="*/ 8912225 w 8912225"/>
                <a:gd name="connsiteY49" fmla="*/ 774700 h 803275"/>
                <a:gd name="connsiteX50" fmla="*/ 8912225 w 8912225"/>
                <a:gd name="connsiteY50" fmla="*/ 803275 h 803275"/>
                <a:gd name="connsiteX0" fmla="*/ 377825 w 8559800"/>
                <a:gd name="connsiteY0" fmla="*/ 247650 h 803275"/>
                <a:gd name="connsiteX1" fmla="*/ 0 w 8559800"/>
                <a:gd name="connsiteY1" fmla="*/ 158750 h 803275"/>
                <a:gd name="connsiteX2" fmla="*/ 381000 w 8559800"/>
                <a:gd name="connsiteY2" fmla="*/ 0 h 803275"/>
                <a:gd name="connsiteX3" fmla="*/ 381000 w 8559800"/>
                <a:gd name="connsiteY3" fmla="*/ 34925 h 803275"/>
                <a:gd name="connsiteX4" fmla="*/ 517525 w 8559800"/>
                <a:gd name="connsiteY4" fmla="*/ 34925 h 803275"/>
                <a:gd name="connsiteX5" fmla="*/ 517525 w 8559800"/>
                <a:gd name="connsiteY5" fmla="*/ 57150 h 803275"/>
                <a:gd name="connsiteX6" fmla="*/ 568325 w 8559800"/>
                <a:gd name="connsiteY6" fmla="*/ 57150 h 803275"/>
                <a:gd name="connsiteX7" fmla="*/ 568325 w 8559800"/>
                <a:gd name="connsiteY7" fmla="*/ 85725 h 803275"/>
                <a:gd name="connsiteX8" fmla="*/ 647700 w 8559800"/>
                <a:gd name="connsiteY8" fmla="*/ 85725 h 803275"/>
                <a:gd name="connsiteX9" fmla="*/ 647700 w 8559800"/>
                <a:gd name="connsiteY9" fmla="*/ 123825 h 803275"/>
                <a:gd name="connsiteX10" fmla="*/ 666750 w 8559800"/>
                <a:gd name="connsiteY10" fmla="*/ 123825 h 803275"/>
                <a:gd name="connsiteX11" fmla="*/ 666750 w 8559800"/>
                <a:gd name="connsiteY11" fmla="*/ 149225 h 803275"/>
                <a:gd name="connsiteX12" fmla="*/ 679450 w 8559800"/>
                <a:gd name="connsiteY12" fmla="*/ 149225 h 803275"/>
                <a:gd name="connsiteX13" fmla="*/ 679450 w 8559800"/>
                <a:gd name="connsiteY13" fmla="*/ 285750 h 803275"/>
                <a:gd name="connsiteX14" fmla="*/ 711200 w 8559800"/>
                <a:gd name="connsiteY14" fmla="*/ 285750 h 803275"/>
                <a:gd name="connsiteX15" fmla="*/ 711200 w 8559800"/>
                <a:gd name="connsiteY15" fmla="*/ 393700 h 803275"/>
                <a:gd name="connsiteX16" fmla="*/ 746125 w 8559800"/>
                <a:gd name="connsiteY16" fmla="*/ 393700 h 803275"/>
                <a:gd name="connsiteX17" fmla="*/ 746125 w 8559800"/>
                <a:gd name="connsiteY17" fmla="*/ 406400 h 803275"/>
                <a:gd name="connsiteX18" fmla="*/ 825500 w 8559800"/>
                <a:gd name="connsiteY18" fmla="*/ 406400 h 803275"/>
                <a:gd name="connsiteX19" fmla="*/ 825500 w 8559800"/>
                <a:gd name="connsiteY19" fmla="*/ 428625 h 803275"/>
                <a:gd name="connsiteX20" fmla="*/ 911225 w 8559800"/>
                <a:gd name="connsiteY20" fmla="*/ 428625 h 803275"/>
                <a:gd name="connsiteX21" fmla="*/ 911225 w 8559800"/>
                <a:gd name="connsiteY21" fmla="*/ 469900 h 803275"/>
                <a:gd name="connsiteX22" fmla="*/ 1076325 w 8559800"/>
                <a:gd name="connsiteY22" fmla="*/ 469900 h 803275"/>
                <a:gd name="connsiteX23" fmla="*/ 1076325 w 8559800"/>
                <a:gd name="connsiteY23" fmla="*/ 520700 h 803275"/>
                <a:gd name="connsiteX24" fmla="*/ 1108075 w 8559800"/>
                <a:gd name="connsiteY24" fmla="*/ 520700 h 803275"/>
                <a:gd name="connsiteX25" fmla="*/ 1108075 w 8559800"/>
                <a:gd name="connsiteY25" fmla="*/ 542925 h 803275"/>
                <a:gd name="connsiteX26" fmla="*/ 1339850 w 8559800"/>
                <a:gd name="connsiteY26" fmla="*/ 542925 h 803275"/>
                <a:gd name="connsiteX27" fmla="*/ 1339850 w 8559800"/>
                <a:gd name="connsiteY27" fmla="*/ 561975 h 803275"/>
                <a:gd name="connsiteX28" fmla="*/ 1447800 w 8559800"/>
                <a:gd name="connsiteY28" fmla="*/ 561975 h 803275"/>
                <a:gd name="connsiteX29" fmla="*/ 1447800 w 8559800"/>
                <a:gd name="connsiteY29" fmla="*/ 584200 h 803275"/>
                <a:gd name="connsiteX30" fmla="*/ 1479550 w 8559800"/>
                <a:gd name="connsiteY30" fmla="*/ 584200 h 803275"/>
                <a:gd name="connsiteX31" fmla="*/ 1479550 w 8559800"/>
                <a:gd name="connsiteY31" fmla="*/ 600075 h 803275"/>
                <a:gd name="connsiteX32" fmla="*/ 1504950 w 8559800"/>
                <a:gd name="connsiteY32" fmla="*/ 600075 h 803275"/>
                <a:gd name="connsiteX33" fmla="*/ 1504950 w 8559800"/>
                <a:gd name="connsiteY33" fmla="*/ 625475 h 803275"/>
                <a:gd name="connsiteX34" fmla="*/ 1527175 w 8559800"/>
                <a:gd name="connsiteY34" fmla="*/ 625475 h 803275"/>
                <a:gd name="connsiteX35" fmla="*/ 1527175 w 8559800"/>
                <a:gd name="connsiteY35" fmla="*/ 641350 h 803275"/>
                <a:gd name="connsiteX36" fmla="*/ 1552575 w 8559800"/>
                <a:gd name="connsiteY36" fmla="*/ 641350 h 803275"/>
                <a:gd name="connsiteX37" fmla="*/ 1552575 w 8559800"/>
                <a:gd name="connsiteY37" fmla="*/ 669925 h 803275"/>
                <a:gd name="connsiteX38" fmla="*/ 1584325 w 8559800"/>
                <a:gd name="connsiteY38" fmla="*/ 669925 h 803275"/>
                <a:gd name="connsiteX39" fmla="*/ 1584325 w 8559800"/>
                <a:gd name="connsiteY39" fmla="*/ 701675 h 803275"/>
                <a:gd name="connsiteX40" fmla="*/ 1778000 w 8559800"/>
                <a:gd name="connsiteY40" fmla="*/ 701675 h 803275"/>
                <a:gd name="connsiteX41" fmla="*/ 1778000 w 8559800"/>
                <a:gd name="connsiteY41" fmla="*/ 720725 h 803275"/>
                <a:gd name="connsiteX42" fmla="*/ 3124200 w 8559800"/>
                <a:gd name="connsiteY42" fmla="*/ 720725 h 803275"/>
                <a:gd name="connsiteX43" fmla="*/ 3124200 w 8559800"/>
                <a:gd name="connsiteY43" fmla="*/ 749300 h 803275"/>
                <a:gd name="connsiteX44" fmla="*/ 3181350 w 8559800"/>
                <a:gd name="connsiteY44" fmla="*/ 749300 h 803275"/>
                <a:gd name="connsiteX45" fmla="*/ 3181350 w 8559800"/>
                <a:gd name="connsiteY45" fmla="*/ 768350 h 803275"/>
                <a:gd name="connsiteX46" fmla="*/ 3937000 w 8559800"/>
                <a:gd name="connsiteY46" fmla="*/ 768350 h 803275"/>
                <a:gd name="connsiteX47" fmla="*/ 3937000 w 8559800"/>
                <a:gd name="connsiteY47" fmla="*/ 774700 h 803275"/>
                <a:gd name="connsiteX48" fmla="*/ 8559800 w 8559800"/>
                <a:gd name="connsiteY48" fmla="*/ 774700 h 803275"/>
                <a:gd name="connsiteX49" fmla="*/ 8559800 w 8559800"/>
                <a:gd name="connsiteY49" fmla="*/ 803275 h 803275"/>
                <a:gd name="connsiteX0" fmla="*/ 0 w 8559800"/>
                <a:gd name="connsiteY0" fmla="*/ 158750 h 803275"/>
                <a:gd name="connsiteX1" fmla="*/ 381000 w 8559800"/>
                <a:gd name="connsiteY1" fmla="*/ 0 h 803275"/>
                <a:gd name="connsiteX2" fmla="*/ 381000 w 8559800"/>
                <a:gd name="connsiteY2" fmla="*/ 34925 h 803275"/>
                <a:gd name="connsiteX3" fmla="*/ 517525 w 8559800"/>
                <a:gd name="connsiteY3" fmla="*/ 34925 h 803275"/>
                <a:gd name="connsiteX4" fmla="*/ 517525 w 8559800"/>
                <a:gd name="connsiteY4" fmla="*/ 57150 h 803275"/>
                <a:gd name="connsiteX5" fmla="*/ 568325 w 8559800"/>
                <a:gd name="connsiteY5" fmla="*/ 57150 h 803275"/>
                <a:gd name="connsiteX6" fmla="*/ 568325 w 8559800"/>
                <a:gd name="connsiteY6" fmla="*/ 85725 h 803275"/>
                <a:gd name="connsiteX7" fmla="*/ 647700 w 8559800"/>
                <a:gd name="connsiteY7" fmla="*/ 85725 h 803275"/>
                <a:gd name="connsiteX8" fmla="*/ 647700 w 8559800"/>
                <a:gd name="connsiteY8" fmla="*/ 123825 h 803275"/>
                <a:gd name="connsiteX9" fmla="*/ 666750 w 8559800"/>
                <a:gd name="connsiteY9" fmla="*/ 123825 h 803275"/>
                <a:gd name="connsiteX10" fmla="*/ 666750 w 8559800"/>
                <a:gd name="connsiteY10" fmla="*/ 149225 h 803275"/>
                <a:gd name="connsiteX11" fmla="*/ 679450 w 8559800"/>
                <a:gd name="connsiteY11" fmla="*/ 149225 h 803275"/>
                <a:gd name="connsiteX12" fmla="*/ 679450 w 8559800"/>
                <a:gd name="connsiteY12" fmla="*/ 285750 h 803275"/>
                <a:gd name="connsiteX13" fmla="*/ 711200 w 8559800"/>
                <a:gd name="connsiteY13" fmla="*/ 285750 h 803275"/>
                <a:gd name="connsiteX14" fmla="*/ 711200 w 8559800"/>
                <a:gd name="connsiteY14" fmla="*/ 393700 h 803275"/>
                <a:gd name="connsiteX15" fmla="*/ 746125 w 8559800"/>
                <a:gd name="connsiteY15" fmla="*/ 393700 h 803275"/>
                <a:gd name="connsiteX16" fmla="*/ 746125 w 8559800"/>
                <a:gd name="connsiteY16" fmla="*/ 406400 h 803275"/>
                <a:gd name="connsiteX17" fmla="*/ 825500 w 8559800"/>
                <a:gd name="connsiteY17" fmla="*/ 406400 h 803275"/>
                <a:gd name="connsiteX18" fmla="*/ 825500 w 8559800"/>
                <a:gd name="connsiteY18" fmla="*/ 428625 h 803275"/>
                <a:gd name="connsiteX19" fmla="*/ 911225 w 8559800"/>
                <a:gd name="connsiteY19" fmla="*/ 428625 h 803275"/>
                <a:gd name="connsiteX20" fmla="*/ 911225 w 8559800"/>
                <a:gd name="connsiteY20" fmla="*/ 469900 h 803275"/>
                <a:gd name="connsiteX21" fmla="*/ 1076325 w 8559800"/>
                <a:gd name="connsiteY21" fmla="*/ 469900 h 803275"/>
                <a:gd name="connsiteX22" fmla="*/ 1076325 w 8559800"/>
                <a:gd name="connsiteY22" fmla="*/ 520700 h 803275"/>
                <a:gd name="connsiteX23" fmla="*/ 1108075 w 8559800"/>
                <a:gd name="connsiteY23" fmla="*/ 520700 h 803275"/>
                <a:gd name="connsiteX24" fmla="*/ 1108075 w 8559800"/>
                <a:gd name="connsiteY24" fmla="*/ 542925 h 803275"/>
                <a:gd name="connsiteX25" fmla="*/ 1339850 w 8559800"/>
                <a:gd name="connsiteY25" fmla="*/ 542925 h 803275"/>
                <a:gd name="connsiteX26" fmla="*/ 1339850 w 8559800"/>
                <a:gd name="connsiteY26" fmla="*/ 561975 h 803275"/>
                <a:gd name="connsiteX27" fmla="*/ 1447800 w 8559800"/>
                <a:gd name="connsiteY27" fmla="*/ 561975 h 803275"/>
                <a:gd name="connsiteX28" fmla="*/ 1447800 w 8559800"/>
                <a:gd name="connsiteY28" fmla="*/ 584200 h 803275"/>
                <a:gd name="connsiteX29" fmla="*/ 1479550 w 8559800"/>
                <a:gd name="connsiteY29" fmla="*/ 584200 h 803275"/>
                <a:gd name="connsiteX30" fmla="*/ 1479550 w 8559800"/>
                <a:gd name="connsiteY30" fmla="*/ 600075 h 803275"/>
                <a:gd name="connsiteX31" fmla="*/ 1504950 w 8559800"/>
                <a:gd name="connsiteY31" fmla="*/ 600075 h 803275"/>
                <a:gd name="connsiteX32" fmla="*/ 1504950 w 8559800"/>
                <a:gd name="connsiteY32" fmla="*/ 625475 h 803275"/>
                <a:gd name="connsiteX33" fmla="*/ 1527175 w 8559800"/>
                <a:gd name="connsiteY33" fmla="*/ 625475 h 803275"/>
                <a:gd name="connsiteX34" fmla="*/ 1527175 w 8559800"/>
                <a:gd name="connsiteY34" fmla="*/ 641350 h 803275"/>
                <a:gd name="connsiteX35" fmla="*/ 1552575 w 8559800"/>
                <a:gd name="connsiteY35" fmla="*/ 641350 h 803275"/>
                <a:gd name="connsiteX36" fmla="*/ 1552575 w 8559800"/>
                <a:gd name="connsiteY36" fmla="*/ 669925 h 803275"/>
                <a:gd name="connsiteX37" fmla="*/ 1584325 w 8559800"/>
                <a:gd name="connsiteY37" fmla="*/ 669925 h 803275"/>
                <a:gd name="connsiteX38" fmla="*/ 1584325 w 8559800"/>
                <a:gd name="connsiteY38" fmla="*/ 701675 h 803275"/>
                <a:gd name="connsiteX39" fmla="*/ 1778000 w 8559800"/>
                <a:gd name="connsiteY39" fmla="*/ 701675 h 803275"/>
                <a:gd name="connsiteX40" fmla="*/ 1778000 w 8559800"/>
                <a:gd name="connsiteY40" fmla="*/ 720725 h 803275"/>
                <a:gd name="connsiteX41" fmla="*/ 3124200 w 8559800"/>
                <a:gd name="connsiteY41" fmla="*/ 720725 h 803275"/>
                <a:gd name="connsiteX42" fmla="*/ 3124200 w 8559800"/>
                <a:gd name="connsiteY42" fmla="*/ 749300 h 803275"/>
                <a:gd name="connsiteX43" fmla="*/ 3181350 w 8559800"/>
                <a:gd name="connsiteY43" fmla="*/ 749300 h 803275"/>
                <a:gd name="connsiteX44" fmla="*/ 3181350 w 8559800"/>
                <a:gd name="connsiteY44" fmla="*/ 768350 h 803275"/>
                <a:gd name="connsiteX45" fmla="*/ 3937000 w 8559800"/>
                <a:gd name="connsiteY45" fmla="*/ 768350 h 803275"/>
                <a:gd name="connsiteX46" fmla="*/ 3937000 w 8559800"/>
                <a:gd name="connsiteY46" fmla="*/ 774700 h 803275"/>
                <a:gd name="connsiteX47" fmla="*/ 8559800 w 8559800"/>
                <a:gd name="connsiteY47" fmla="*/ 774700 h 803275"/>
                <a:gd name="connsiteX48" fmla="*/ 8559800 w 8559800"/>
                <a:gd name="connsiteY48" fmla="*/ 803275 h 803275"/>
                <a:gd name="connsiteX0" fmla="*/ 0 w 8178800"/>
                <a:gd name="connsiteY0" fmla="*/ 0 h 803275"/>
                <a:gd name="connsiteX1" fmla="*/ 0 w 8178800"/>
                <a:gd name="connsiteY1" fmla="*/ 34925 h 803275"/>
                <a:gd name="connsiteX2" fmla="*/ 136525 w 8178800"/>
                <a:gd name="connsiteY2" fmla="*/ 34925 h 803275"/>
                <a:gd name="connsiteX3" fmla="*/ 136525 w 8178800"/>
                <a:gd name="connsiteY3" fmla="*/ 57150 h 803275"/>
                <a:gd name="connsiteX4" fmla="*/ 187325 w 8178800"/>
                <a:gd name="connsiteY4" fmla="*/ 57150 h 803275"/>
                <a:gd name="connsiteX5" fmla="*/ 187325 w 8178800"/>
                <a:gd name="connsiteY5" fmla="*/ 85725 h 803275"/>
                <a:gd name="connsiteX6" fmla="*/ 266700 w 8178800"/>
                <a:gd name="connsiteY6" fmla="*/ 85725 h 803275"/>
                <a:gd name="connsiteX7" fmla="*/ 266700 w 8178800"/>
                <a:gd name="connsiteY7" fmla="*/ 123825 h 803275"/>
                <a:gd name="connsiteX8" fmla="*/ 285750 w 8178800"/>
                <a:gd name="connsiteY8" fmla="*/ 123825 h 803275"/>
                <a:gd name="connsiteX9" fmla="*/ 285750 w 8178800"/>
                <a:gd name="connsiteY9" fmla="*/ 149225 h 803275"/>
                <a:gd name="connsiteX10" fmla="*/ 298450 w 8178800"/>
                <a:gd name="connsiteY10" fmla="*/ 149225 h 803275"/>
                <a:gd name="connsiteX11" fmla="*/ 298450 w 8178800"/>
                <a:gd name="connsiteY11" fmla="*/ 285750 h 803275"/>
                <a:gd name="connsiteX12" fmla="*/ 330200 w 8178800"/>
                <a:gd name="connsiteY12" fmla="*/ 285750 h 803275"/>
                <a:gd name="connsiteX13" fmla="*/ 330200 w 8178800"/>
                <a:gd name="connsiteY13" fmla="*/ 393700 h 803275"/>
                <a:gd name="connsiteX14" fmla="*/ 365125 w 8178800"/>
                <a:gd name="connsiteY14" fmla="*/ 393700 h 803275"/>
                <a:gd name="connsiteX15" fmla="*/ 365125 w 8178800"/>
                <a:gd name="connsiteY15" fmla="*/ 406400 h 803275"/>
                <a:gd name="connsiteX16" fmla="*/ 444500 w 8178800"/>
                <a:gd name="connsiteY16" fmla="*/ 406400 h 803275"/>
                <a:gd name="connsiteX17" fmla="*/ 444500 w 8178800"/>
                <a:gd name="connsiteY17" fmla="*/ 428625 h 803275"/>
                <a:gd name="connsiteX18" fmla="*/ 530225 w 8178800"/>
                <a:gd name="connsiteY18" fmla="*/ 428625 h 803275"/>
                <a:gd name="connsiteX19" fmla="*/ 530225 w 8178800"/>
                <a:gd name="connsiteY19" fmla="*/ 469900 h 803275"/>
                <a:gd name="connsiteX20" fmla="*/ 695325 w 8178800"/>
                <a:gd name="connsiteY20" fmla="*/ 469900 h 803275"/>
                <a:gd name="connsiteX21" fmla="*/ 695325 w 8178800"/>
                <a:gd name="connsiteY21" fmla="*/ 520700 h 803275"/>
                <a:gd name="connsiteX22" fmla="*/ 727075 w 8178800"/>
                <a:gd name="connsiteY22" fmla="*/ 520700 h 803275"/>
                <a:gd name="connsiteX23" fmla="*/ 727075 w 8178800"/>
                <a:gd name="connsiteY23" fmla="*/ 542925 h 803275"/>
                <a:gd name="connsiteX24" fmla="*/ 958850 w 8178800"/>
                <a:gd name="connsiteY24" fmla="*/ 542925 h 803275"/>
                <a:gd name="connsiteX25" fmla="*/ 958850 w 8178800"/>
                <a:gd name="connsiteY25" fmla="*/ 561975 h 803275"/>
                <a:gd name="connsiteX26" fmla="*/ 1066800 w 8178800"/>
                <a:gd name="connsiteY26" fmla="*/ 561975 h 803275"/>
                <a:gd name="connsiteX27" fmla="*/ 1066800 w 8178800"/>
                <a:gd name="connsiteY27" fmla="*/ 584200 h 803275"/>
                <a:gd name="connsiteX28" fmla="*/ 1098550 w 8178800"/>
                <a:gd name="connsiteY28" fmla="*/ 584200 h 803275"/>
                <a:gd name="connsiteX29" fmla="*/ 1098550 w 8178800"/>
                <a:gd name="connsiteY29" fmla="*/ 600075 h 803275"/>
                <a:gd name="connsiteX30" fmla="*/ 1123950 w 8178800"/>
                <a:gd name="connsiteY30" fmla="*/ 600075 h 803275"/>
                <a:gd name="connsiteX31" fmla="*/ 1123950 w 8178800"/>
                <a:gd name="connsiteY31" fmla="*/ 625475 h 803275"/>
                <a:gd name="connsiteX32" fmla="*/ 1146175 w 8178800"/>
                <a:gd name="connsiteY32" fmla="*/ 625475 h 803275"/>
                <a:gd name="connsiteX33" fmla="*/ 1146175 w 8178800"/>
                <a:gd name="connsiteY33" fmla="*/ 641350 h 803275"/>
                <a:gd name="connsiteX34" fmla="*/ 1171575 w 8178800"/>
                <a:gd name="connsiteY34" fmla="*/ 641350 h 803275"/>
                <a:gd name="connsiteX35" fmla="*/ 1171575 w 8178800"/>
                <a:gd name="connsiteY35" fmla="*/ 669925 h 803275"/>
                <a:gd name="connsiteX36" fmla="*/ 1203325 w 8178800"/>
                <a:gd name="connsiteY36" fmla="*/ 669925 h 803275"/>
                <a:gd name="connsiteX37" fmla="*/ 1203325 w 8178800"/>
                <a:gd name="connsiteY37" fmla="*/ 701675 h 803275"/>
                <a:gd name="connsiteX38" fmla="*/ 1397000 w 8178800"/>
                <a:gd name="connsiteY38" fmla="*/ 701675 h 803275"/>
                <a:gd name="connsiteX39" fmla="*/ 1397000 w 8178800"/>
                <a:gd name="connsiteY39" fmla="*/ 720725 h 803275"/>
                <a:gd name="connsiteX40" fmla="*/ 2743200 w 8178800"/>
                <a:gd name="connsiteY40" fmla="*/ 720725 h 803275"/>
                <a:gd name="connsiteX41" fmla="*/ 2743200 w 8178800"/>
                <a:gd name="connsiteY41" fmla="*/ 749300 h 803275"/>
                <a:gd name="connsiteX42" fmla="*/ 2800350 w 8178800"/>
                <a:gd name="connsiteY42" fmla="*/ 749300 h 803275"/>
                <a:gd name="connsiteX43" fmla="*/ 2800350 w 8178800"/>
                <a:gd name="connsiteY43" fmla="*/ 768350 h 803275"/>
                <a:gd name="connsiteX44" fmla="*/ 3556000 w 8178800"/>
                <a:gd name="connsiteY44" fmla="*/ 768350 h 803275"/>
                <a:gd name="connsiteX45" fmla="*/ 3556000 w 8178800"/>
                <a:gd name="connsiteY45" fmla="*/ 774700 h 803275"/>
                <a:gd name="connsiteX46" fmla="*/ 8178800 w 8178800"/>
                <a:gd name="connsiteY46" fmla="*/ 774700 h 803275"/>
                <a:gd name="connsiteX47" fmla="*/ 8178800 w 8178800"/>
                <a:gd name="connsiteY47" fmla="*/ 803275 h 803275"/>
                <a:gd name="connsiteX0" fmla="*/ 0 w 8178800"/>
                <a:gd name="connsiteY0" fmla="*/ 0 h 820659"/>
                <a:gd name="connsiteX1" fmla="*/ 0 w 8178800"/>
                <a:gd name="connsiteY1" fmla="*/ 34925 h 820659"/>
                <a:gd name="connsiteX2" fmla="*/ 136525 w 8178800"/>
                <a:gd name="connsiteY2" fmla="*/ 34925 h 820659"/>
                <a:gd name="connsiteX3" fmla="*/ 136525 w 8178800"/>
                <a:gd name="connsiteY3" fmla="*/ 57150 h 820659"/>
                <a:gd name="connsiteX4" fmla="*/ 187325 w 8178800"/>
                <a:gd name="connsiteY4" fmla="*/ 57150 h 820659"/>
                <a:gd name="connsiteX5" fmla="*/ 187325 w 8178800"/>
                <a:gd name="connsiteY5" fmla="*/ 85725 h 820659"/>
                <a:gd name="connsiteX6" fmla="*/ 266700 w 8178800"/>
                <a:gd name="connsiteY6" fmla="*/ 85725 h 820659"/>
                <a:gd name="connsiteX7" fmla="*/ 266700 w 8178800"/>
                <a:gd name="connsiteY7" fmla="*/ 123825 h 820659"/>
                <a:gd name="connsiteX8" fmla="*/ 285750 w 8178800"/>
                <a:gd name="connsiteY8" fmla="*/ 123825 h 820659"/>
                <a:gd name="connsiteX9" fmla="*/ 285750 w 8178800"/>
                <a:gd name="connsiteY9" fmla="*/ 149225 h 820659"/>
                <a:gd name="connsiteX10" fmla="*/ 298450 w 8178800"/>
                <a:gd name="connsiteY10" fmla="*/ 149225 h 820659"/>
                <a:gd name="connsiteX11" fmla="*/ 298450 w 8178800"/>
                <a:gd name="connsiteY11" fmla="*/ 285750 h 820659"/>
                <a:gd name="connsiteX12" fmla="*/ 330200 w 8178800"/>
                <a:gd name="connsiteY12" fmla="*/ 285750 h 820659"/>
                <a:gd name="connsiteX13" fmla="*/ 330200 w 8178800"/>
                <a:gd name="connsiteY13" fmla="*/ 393700 h 820659"/>
                <a:gd name="connsiteX14" fmla="*/ 365125 w 8178800"/>
                <a:gd name="connsiteY14" fmla="*/ 393700 h 820659"/>
                <a:gd name="connsiteX15" fmla="*/ 365125 w 8178800"/>
                <a:gd name="connsiteY15" fmla="*/ 406400 h 820659"/>
                <a:gd name="connsiteX16" fmla="*/ 444500 w 8178800"/>
                <a:gd name="connsiteY16" fmla="*/ 406400 h 820659"/>
                <a:gd name="connsiteX17" fmla="*/ 444500 w 8178800"/>
                <a:gd name="connsiteY17" fmla="*/ 428625 h 820659"/>
                <a:gd name="connsiteX18" fmla="*/ 530225 w 8178800"/>
                <a:gd name="connsiteY18" fmla="*/ 428625 h 820659"/>
                <a:gd name="connsiteX19" fmla="*/ 530225 w 8178800"/>
                <a:gd name="connsiteY19" fmla="*/ 469900 h 820659"/>
                <a:gd name="connsiteX20" fmla="*/ 695325 w 8178800"/>
                <a:gd name="connsiteY20" fmla="*/ 469900 h 820659"/>
                <a:gd name="connsiteX21" fmla="*/ 695325 w 8178800"/>
                <a:gd name="connsiteY21" fmla="*/ 520700 h 820659"/>
                <a:gd name="connsiteX22" fmla="*/ 727075 w 8178800"/>
                <a:gd name="connsiteY22" fmla="*/ 520700 h 820659"/>
                <a:gd name="connsiteX23" fmla="*/ 727075 w 8178800"/>
                <a:gd name="connsiteY23" fmla="*/ 542925 h 820659"/>
                <a:gd name="connsiteX24" fmla="*/ 958850 w 8178800"/>
                <a:gd name="connsiteY24" fmla="*/ 542925 h 820659"/>
                <a:gd name="connsiteX25" fmla="*/ 958850 w 8178800"/>
                <a:gd name="connsiteY25" fmla="*/ 561975 h 820659"/>
                <a:gd name="connsiteX26" fmla="*/ 1066800 w 8178800"/>
                <a:gd name="connsiteY26" fmla="*/ 561975 h 820659"/>
                <a:gd name="connsiteX27" fmla="*/ 1066800 w 8178800"/>
                <a:gd name="connsiteY27" fmla="*/ 584200 h 820659"/>
                <a:gd name="connsiteX28" fmla="*/ 1098550 w 8178800"/>
                <a:gd name="connsiteY28" fmla="*/ 584200 h 820659"/>
                <a:gd name="connsiteX29" fmla="*/ 1098550 w 8178800"/>
                <a:gd name="connsiteY29" fmla="*/ 600075 h 820659"/>
                <a:gd name="connsiteX30" fmla="*/ 1123950 w 8178800"/>
                <a:gd name="connsiteY30" fmla="*/ 600075 h 820659"/>
                <a:gd name="connsiteX31" fmla="*/ 1123950 w 8178800"/>
                <a:gd name="connsiteY31" fmla="*/ 625475 h 820659"/>
                <a:gd name="connsiteX32" fmla="*/ 1146175 w 8178800"/>
                <a:gd name="connsiteY32" fmla="*/ 625475 h 820659"/>
                <a:gd name="connsiteX33" fmla="*/ 1146175 w 8178800"/>
                <a:gd name="connsiteY33" fmla="*/ 641350 h 820659"/>
                <a:gd name="connsiteX34" fmla="*/ 1171575 w 8178800"/>
                <a:gd name="connsiteY34" fmla="*/ 641350 h 820659"/>
                <a:gd name="connsiteX35" fmla="*/ 1171575 w 8178800"/>
                <a:gd name="connsiteY35" fmla="*/ 669925 h 820659"/>
                <a:gd name="connsiteX36" fmla="*/ 1203325 w 8178800"/>
                <a:gd name="connsiteY36" fmla="*/ 669925 h 820659"/>
                <a:gd name="connsiteX37" fmla="*/ 1203325 w 8178800"/>
                <a:gd name="connsiteY37" fmla="*/ 701675 h 820659"/>
                <a:gd name="connsiteX38" fmla="*/ 1397000 w 8178800"/>
                <a:gd name="connsiteY38" fmla="*/ 701675 h 820659"/>
                <a:gd name="connsiteX39" fmla="*/ 1397000 w 8178800"/>
                <a:gd name="connsiteY39" fmla="*/ 720725 h 820659"/>
                <a:gd name="connsiteX40" fmla="*/ 2743200 w 8178800"/>
                <a:gd name="connsiteY40" fmla="*/ 720725 h 820659"/>
                <a:gd name="connsiteX41" fmla="*/ 2743200 w 8178800"/>
                <a:gd name="connsiteY41" fmla="*/ 749300 h 820659"/>
                <a:gd name="connsiteX42" fmla="*/ 2800350 w 8178800"/>
                <a:gd name="connsiteY42" fmla="*/ 749300 h 820659"/>
                <a:gd name="connsiteX43" fmla="*/ 2800350 w 8178800"/>
                <a:gd name="connsiteY43" fmla="*/ 768350 h 820659"/>
                <a:gd name="connsiteX44" fmla="*/ 3556000 w 8178800"/>
                <a:gd name="connsiteY44" fmla="*/ 768350 h 820659"/>
                <a:gd name="connsiteX45" fmla="*/ 3556000 w 8178800"/>
                <a:gd name="connsiteY45" fmla="*/ 774700 h 820659"/>
                <a:gd name="connsiteX46" fmla="*/ 8178800 w 8178800"/>
                <a:gd name="connsiteY46" fmla="*/ 774700 h 820659"/>
                <a:gd name="connsiteX47" fmla="*/ 8178800 w 8178800"/>
                <a:gd name="connsiteY47" fmla="*/ 820659 h 8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178800" h="820659">
                  <a:moveTo>
                    <a:pt x="0" y="0"/>
                  </a:moveTo>
                  <a:lnTo>
                    <a:pt x="0" y="34925"/>
                  </a:lnTo>
                  <a:lnTo>
                    <a:pt x="136525" y="34925"/>
                  </a:lnTo>
                  <a:lnTo>
                    <a:pt x="136525" y="57150"/>
                  </a:lnTo>
                  <a:lnTo>
                    <a:pt x="187325" y="57150"/>
                  </a:lnTo>
                  <a:lnTo>
                    <a:pt x="187325" y="85725"/>
                  </a:lnTo>
                  <a:lnTo>
                    <a:pt x="266700" y="85725"/>
                  </a:lnTo>
                  <a:lnTo>
                    <a:pt x="266700" y="123825"/>
                  </a:lnTo>
                  <a:lnTo>
                    <a:pt x="285750" y="123825"/>
                  </a:lnTo>
                  <a:lnTo>
                    <a:pt x="285750" y="149225"/>
                  </a:lnTo>
                  <a:lnTo>
                    <a:pt x="298450" y="149225"/>
                  </a:lnTo>
                  <a:lnTo>
                    <a:pt x="298450" y="285750"/>
                  </a:lnTo>
                  <a:lnTo>
                    <a:pt x="330200" y="285750"/>
                  </a:lnTo>
                  <a:lnTo>
                    <a:pt x="330200" y="393700"/>
                  </a:lnTo>
                  <a:lnTo>
                    <a:pt x="365125" y="393700"/>
                  </a:lnTo>
                  <a:lnTo>
                    <a:pt x="365125" y="406400"/>
                  </a:lnTo>
                  <a:lnTo>
                    <a:pt x="444500" y="406400"/>
                  </a:lnTo>
                  <a:lnTo>
                    <a:pt x="444500" y="428625"/>
                  </a:lnTo>
                  <a:lnTo>
                    <a:pt x="530225" y="428625"/>
                  </a:lnTo>
                  <a:lnTo>
                    <a:pt x="530225" y="469900"/>
                  </a:lnTo>
                  <a:lnTo>
                    <a:pt x="695325" y="469900"/>
                  </a:lnTo>
                  <a:lnTo>
                    <a:pt x="695325" y="520700"/>
                  </a:lnTo>
                  <a:lnTo>
                    <a:pt x="727075" y="520700"/>
                  </a:lnTo>
                  <a:lnTo>
                    <a:pt x="727075" y="542925"/>
                  </a:lnTo>
                  <a:lnTo>
                    <a:pt x="958850" y="542925"/>
                  </a:lnTo>
                  <a:lnTo>
                    <a:pt x="958850" y="561975"/>
                  </a:lnTo>
                  <a:lnTo>
                    <a:pt x="1066800" y="561975"/>
                  </a:lnTo>
                  <a:lnTo>
                    <a:pt x="1066800" y="584200"/>
                  </a:lnTo>
                  <a:lnTo>
                    <a:pt x="1098550" y="584200"/>
                  </a:lnTo>
                  <a:lnTo>
                    <a:pt x="1098550" y="600075"/>
                  </a:lnTo>
                  <a:lnTo>
                    <a:pt x="1123950" y="600075"/>
                  </a:lnTo>
                  <a:lnTo>
                    <a:pt x="1123950" y="625475"/>
                  </a:lnTo>
                  <a:lnTo>
                    <a:pt x="1146175" y="625475"/>
                  </a:lnTo>
                  <a:lnTo>
                    <a:pt x="1146175" y="641350"/>
                  </a:lnTo>
                  <a:lnTo>
                    <a:pt x="1171575" y="641350"/>
                  </a:lnTo>
                  <a:lnTo>
                    <a:pt x="1171575" y="669925"/>
                  </a:lnTo>
                  <a:lnTo>
                    <a:pt x="1203325" y="669925"/>
                  </a:lnTo>
                  <a:lnTo>
                    <a:pt x="1203325" y="701675"/>
                  </a:lnTo>
                  <a:lnTo>
                    <a:pt x="1397000" y="701675"/>
                  </a:lnTo>
                  <a:lnTo>
                    <a:pt x="1397000" y="720725"/>
                  </a:lnTo>
                  <a:lnTo>
                    <a:pt x="2743200" y="720725"/>
                  </a:lnTo>
                  <a:lnTo>
                    <a:pt x="2743200" y="749300"/>
                  </a:lnTo>
                  <a:lnTo>
                    <a:pt x="2800350" y="749300"/>
                  </a:lnTo>
                  <a:lnTo>
                    <a:pt x="2800350" y="768350"/>
                  </a:lnTo>
                  <a:lnTo>
                    <a:pt x="3556000" y="768350"/>
                  </a:lnTo>
                  <a:lnTo>
                    <a:pt x="3556000" y="774700"/>
                  </a:lnTo>
                  <a:lnTo>
                    <a:pt x="8178800" y="774700"/>
                  </a:lnTo>
                  <a:lnTo>
                    <a:pt x="8178800" y="820659"/>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grpSp>
        <p:nvGrpSpPr>
          <p:cNvPr id="62" name="Placebo Line"/>
          <p:cNvGrpSpPr/>
          <p:nvPr/>
        </p:nvGrpSpPr>
        <p:grpSpPr>
          <a:xfrm>
            <a:off x="1535785" y="2189932"/>
            <a:ext cx="4280275" cy="2540930"/>
            <a:chOff x="2352675" y="90488"/>
            <a:chExt cx="6349510" cy="4757737"/>
          </a:xfrm>
        </p:grpSpPr>
        <p:sp>
          <p:nvSpPr>
            <p:cNvPr id="63" name="Freeform: Shape 150"/>
            <p:cNvSpPr/>
            <p:nvPr/>
          </p:nvSpPr>
          <p:spPr>
            <a:xfrm>
              <a:off x="2352675" y="90488"/>
              <a:ext cx="1119188" cy="3771900"/>
            </a:xfrm>
            <a:custGeom>
              <a:avLst/>
              <a:gdLst>
                <a:gd name="connsiteX0" fmla="*/ 1581150 w 1581150"/>
                <a:gd name="connsiteY0" fmla="*/ 223838 h 3938588"/>
                <a:gd name="connsiteX1" fmla="*/ 47625 w 1581150"/>
                <a:gd name="connsiteY1" fmla="*/ 0 h 3938588"/>
                <a:gd name="connsiteX2" fmla="*/ 0 w 1581150"/>
                <a:gd name="connsiteY2" fmla="*/ 166688 h 3938588"/>
                <a:gd name="connsiteX3" fmla="*/ 57150 w 1581150"/>
                <a:gd name="connsiteY3" fmla="*/ 166688 h 3938588"/>
                <a:gd name="connsiteX4" fmla="*/ 57150 w 1581150"/>
                <a:gd name="connsiteY4" fmla="*/ 195263 h 3938588"/>
                <a:gd name="connsiteX5" fmla="*/ 109538 w 1581150"/>
                <a:gd name="connsiteY5" fmla="*/ 195263 h 3938588"/>
                <a:gd name="connsiteX6" fmla="*/ 109538 w 1581150"/>
                <a:gd name="connsiteY6" fmla="*/ 223838 h 3938588"/>
                <a:gd name="connsiteX7" fmla="*/ 204788 w 1581150"/>
                <a:gd name="connsiteY7" fmla="*/ 223838 h 3938588"/>
                <a:gd name="connsiteX8" fmla="*/ 204788 w 1581150"/>
                <a:gd name="connsiteY8" fmla="*/ 242888 h 3938588"/>
                <a:gd name="connsiteX9" fmla="*/ 280988 w 1581150"/>
                <a:gd name="connsiteY9" fmla="*/ 242888 h 3938588"/>
                <a:gd name="connsiteX10" fmla="*/ 280988 w 1581150"/>
                <a:gd name="connsiteY10" fmla="*/ 276225 h 3938588"/>
                <a:gd name="connsiteX11" fmla="*/ 319088 w 1581150"/>
                <a:gd name="connsiteY11" fmla="*/ 276225 h 3938588"/>
                <a:gd name="connsiteX12" fmla="*/ 319088 w 1581150"/>
                <a:gd name="connsiteY12" fmla="*/ 304800 h 3938588"/>
                <a:gd name="connsiteX13" fmla="*/ 361950 w 1581150"/>
                <a:gd name="connsiteY13" fmla="*/ 304800 h 3938588"/>
                <a:gd name="connsiteX14" fmla="*/ 361950 w 1581150"/>
                <a:gd name="connsiteY14" fmla="*/ 323850 h 3938588"/>
                <a:gd name="connsiteX15" fmla="*/ 442913 w 1581150"/>
                <a:gd name="connsiteY15" fmla="*/ 323850 h 3938588"/>
                <a:gd name="connsiteX16" fmla="*/ 442913 w 1581150"/>
                <a:gd name="connsiteY16" fmla="*/ 366713 h 3938588"/>
                <a:gd name="connsiteX17" fmla="*/ 490538 w 1581150"/>
                <a:gd name="connsiteY17" fmla="*/ 366713 h 3938588"/>
                <a:gd name="connsiteX18" fmla="*/ 490538 w 1581150"/>
                <a:gd name="connsiteY18" fmla="*/ 400050 h 3938588"/>
                <a:gd name="connsiteX19" fmla="*/ 533400 w 1581150"/>
                <a:gd name="connsiteY19" fmla="*/ 400050 h 3938588"/>
                <a:gd name="connsiteX20" fmla="*/ 533400 w 1581150"/>
                <a:gd name="connsiteY20" fmla="*/ 423863 h 3938588"/>
                <a:gd name="connsiteX21" fmla="*/ 561975 w 1581150"/>
                <a:gd name="connsiteY21" fmla="*/ 423863 h 3938588"/>
                <a:gd name="connsiteX22" fmla="*/ 561975 w 1581150"/>
                <a:gd name="connsiteY22" fmla="*/ 481013 h 3938588"/>
                <a:gd name="connsiteX23" fmla="*/ 585788 w 1581150"/>
                <a:gd name="connsiteY23" fmla="*/ 481013 h 3938588"/>
                <a:gd name="connsiteX24" fmla="*/ 585788 w 1581150"/>
                <a:gd name="connsiteY24" fmla="*/ 523875 h 3938588"/>
                <a:gd name="connsiteX25" fmla="*/ 619125 w 1581150"/>
                <a:gd name="connsiteY25" fmla="*/ 523875 h 3938588"/>
                <a:gd name="connsiteX26" fmla="*/ 619125 w 1581150"/>
                <a:gd name="connsiteY26" fmla="*/ 581025 h 3938588"/>
                <a:gd name="connsiteX27" fmla="*/ 671513 w 1581150"/>
                <a:gd name="connsiteY27" fmla="*/ 581025 h 3938588"/>
                <a:gd name="connsiteX28" fmla="*/ 671513 w 1581150"/>
                <a:gd name="connsiteY28" fmla="*/ 661988 h 3938588"/>
                <a:gd name="connsiteX29" fmla="*/ 695325 w 1581150"/>
                <a:gd name="connsiteY29" fmla="*/ 661988 h 3938588"/>
                <a:gd name="connsiteX30" fmla="*/ 695325 w 1581150"/>
                <a:gd name="connsiteY30" fmla="*/ 728663 h 3938588"/>
                <a:gd name="connsiteX31" fmla="*/ 714375 w 1581150"/>
                <a:gd name="connsiteY31" fmla="*/ 747713 h 3938588"/>
                <a:gd name="connsiteX32" fmla="*/ 714375 w 1581150"/>
                <a:gd name="connsiteY32" fmla="*/ 833438 h 3938588"/>
                <a:gd name="connsiteX33" fmla="*/ 742950 w 1581150"/>
                <a:gd name="connsiteY33" fmla="*/ 833438 h 3938588"/>
                <a:gd name="connsiteX34" fmla="*/ 742950 w 1581150"/>
                <a:gd name="connsiteY34" fmla="*/ 914400 h 3938588"/>
                <a:gd name="connsiteX35" fmla="*/ 757238 w 1581150"/>
                <a:gd name="connsiteY35" fmla="*/ 914400 h 3938588"/>
                <a:gd name="connsiteX36" fmla="*/ 757238 w 1581150"/>
                <a:gd name="connsiteY36" fmla="*/ 1200150 h 3938588"/>
                <a:gd name="connsiteX37" fmla="*/ 776288 w 1581150"/>
                <a:gd name="connsiteY37" fmla="*/ 1200150 h 3938588"/>
                <a:gd name="connsiteX38" fmla="*/ 776288 w 1581150"/>
                <a:gd name="connsiteY38" fmla="*/ 1543050 h 3938588"/>
                <a:gd name="connsiteX39" fmla="*/ 800100 w 1581150"/>
                <a:gd name="connsiteY39" fmla="*/ 1543050 h 3938588"/>
                <a:gd name="connsiteX40" fmla="*/ 800100 w 1581150"/>
                <a:gd name="connsiteY40" fmla="*/ 1947863 h 3938588"/>
                <a:gd name="connsiteX41" fmla="*/ 828675 w 1581150"/>
                <a:gd name="connsiteY41" fmla="*/ 1947863 h 3938588"/>
                <a:gd name="connsiteX42" fmla="*/ 828675 w 1581150"/>
                <a:gd name="connsiteY42" fmla="*/ 2305050 h 3938588"/>
                <a:gd name="connsiteX43" fmla="*/ 857250 w 1581150"/>
                <a:gd name="connsiteY43" fmla="*/ 2305050 h 3938588"/>
                <a:gd name="connsiteX44" fmla="*/ 857250 w 1581150"/>
                <a:gd name="connsiteY44" fmla="*/ 2747963 h 3938588"/>
                <a:gd name="connsiteX45" fmla="*/ 862013 w 1581150"/>
                <a:gd name="connsiteY45" fmla="*/ 2747963 h 3938588"/>
                <a:gd name="connsiteX46" fmla="*/ 862013 w 1581150"/>
                <a:gd name="connsiteY46" fmla="*/ 3324225 h 3938588"/>
                <a:gd name="connsiteX47" fmla="*/ 885825 w 1581150"/>
                <a:gd name="connsiteY47" fmla="*/ 3324225 h 3938588"/>
                <a:gd name="connsiteX48" fmla="*/ 885825 w 1581150"/>
                <a:gd name="connsiteY48" fmla="*/ 3667125 h 3938588"/>
                <a:gd name="connsiteX49" fmla="*/ 919163 w 1581150"/>
                <a:gd name="connsiteY49" fmla="*/ 3667125 h 3938588"/>
                <a:gd name="connsiteX50" fmla="*/ 919163 w 1581150"/>
                <a:gd name="connsiteY50" fmla="*/ 3752850 h 3938588"/>
                <a:gd name="connsiteX51" fmla="*/ 938213 w 1581150"/>
                <a:gd name="connsiteY51" fmla="*/ 3752850 h 3938588"/>
                <a:gd name="connsiteX52" fmla="*/ 938213 w 1581150"/>
                <a:gd name="connsiteY52" fmla="*/ 3857625 h 3938588"/>
                <a:gd name="connsiteX53" fmla="*/ 1014413 w 1581150"/>
                <a:gd name="connsiteY53" fmla="*/ 3857625 h 3938588"/>
                <a:gd name="connsiteX54" fmla="*/ 1014413 w 1581150"/>
                <a:gd name="connsiteY54" fmla="*/ 3876675 h 3938588"/>
                <a:gd name="connsiteX55" fmla="*/ 1066800 w 1581150"/>
                <a:gd name="connsiteY55" fmla="*/ 3876675 h 3938588"/>
                <a:gd name="connsiteX56" fmla="*/ 1066800 w 1581150"/>
                <a:gd name="connsiteY56" fmla="*/ 3938588 h 3938588"/>
                <a:gd name="connsiteX57" fmla="*/ 1119188 w 1581150"/>
                <a:gd name="connsiteY57" fmla="*/ 3938588 h 3938588"/>
                <a:gd name="connsiteX0" fmla="*/ 47625 w 1119188"/>
                <a:gd name="connsiteY0" fmla="*/ 0 h 3938588"/>
                <a:gd name="connsiteX1" fmla="*/ 0 w 1119188"/>
                <a:gd name="connsiteY1" fmla="*/ 166688 h 3938588"/>
                <a:gd name="connsiteX2" fmla="*/ 57150 w 1119188"/>
                <a:gd name="connsiteY2" fmla="*/ 166688 h 3938588"/>
                <a:gd name="connsiteX3" fmla="*/ 57150 w 1119188"/>
                <a:gd name="connsiteY3" fmla="*/ 195263 h 3938588"/>
                <a:gd name="connsiteX4" fmla="*/ 109538 w 1119188"/>
                <a:gd name="connsiteY4" fmla="*/ 195263 h 3938588"/>
                <a:gd name="connsiteX5" fmla="*/ 109538 w 1119188"/>
                <a:gd name="connsiteY5" fmla="*/ 223838 h 3938588"/>
                <a:gd name="connsiteX6" fmla="*/ 204788 w 1119188"/>
                <a:gd name="connsiteY6" fmla="*/ 223838 h 3938588"/>
                <a:gd name="connsiteX7" fmla="*/ 204788 w 1119188"/>
                <a:gd name="connsiteY7" fmla="*/ 242888 h 3938588"/>
                <a:gd name="connsiteX8" fmla="*/ 280988 w 1119188"/>
                <a:gd name="connsiteY8" fmla="*/ 242888 h 3938588"/>
                <a:gd name="connsiteX9" fmla="*/ 280988 w 1119188"/>
                <a:gd name="connsiteY9" fmla="*/ 276225 h 3938588"/>
                <a:gd name="connsiteX10" fmla="*/ 319088 w 1119188"/>
                <a:gd name="connsiteY10" fmla="*/ 276225 h 3938588"/>
                <a:gd name="connsiteX11" fmla="*/ 319088 w 1119188"/>
                <a:gd name="connsiteY11" fmla="*/ 304800 h 3938588"/>
                <a:gd name="connsiteX12" fmla="*/ 361950 w 1119188"/>
                <a:gd name="connsiteY12" fmla="*/ 304800 h 3938588"/>
                <a:gd name="connsiteX13" fmla="*/ 361950 w 1119188"/>
                <a:gd name="connsiteY13" fmla="*/ 323850 h 3938588"/>
                <a:gd name="connsiteX14" fmla="*/ 442913 w 1119188"/>
                <a:gd name="connsiteY14" fmla="*/ 323850 h 3938588"/>
                <a:gd name="connsiteX15" fmla="*/ 442913 w 1119188"/>
                <a:gd name="connsiteY15" fmla="*/ 366713 h 3938588"/>
                <a:gd name="connsiteX16" fmla="*/ 490538 w 1119188"/>
                <a:gd name="connsiteY16" fmla="*/ 366713 h 3938588"/>
                <a:gd name="connsiteX17" fmla="*/ 490538 w 1119188"/>
                <a:gd name="connsiteY17" fmla="*/ 400050 h 3938588"/>
                <a:gd name="connsiteX18" fmla="*/ 533400 w 1119188"/>
                <a:gd name="connsiteY18" fmla="*/ 400050 h 3938588"/>
                <a:gd name="connsiteX19" fmla="*/ 533400 w 1119188"/>
                <a:gd name="connsiteY19" fmla="*/ 423863 h 3938588"/>
                <a:gd name="connsiteX20" fmla="*/ 561975 w 1119188"/>
                <a:gd name="connsiteY20" fmla="*/ 423863 h 3938588"/>
                <a:gd name="connsiteX21" fmla="*/ 561975 w 1119188"/>
                <a:gd name="connsiteY21" fmla="*/ 481013 h 3938588"/>
                <a:gd name="connsiteX22" fmla="*/ 585788 w 1119188"/>
                <a:gd name="connsiteY22" fmla="*/ 481013 h 3938588"/>
                <a:gd name="connsiteX23" fmla="*/ 585788 w 1119188"/>
                <a:gd name="connsiteY23" fmla="*/ 523875 h 3938588"/>
                <a:gd name="connsiteX24" fmla="*/ 619125 w 1119188"/>
                <a:gd name="connsiteY24" fmla="*/ 523875 h 3938588"/>
                <a:gd name="connsiteX25" fmla="*/ 619125 w 1119188"/>
                <a:gd name="connsiteY25" fmla="*/ 581025 h 3938588"/>
                <a:gd name="connsiteX26" fmla="*/ 671513 w 1119188"/>
                <a:gd name="connsiteY26" fmla="*/ 581025 h 3938588"/>
                <a:gd name="connsiteX27" fmla="*/ 671513 w 1119188"/>
                <a:gd name="connsiteY27" fmla="*/ 661988 h 3938588"/>
                <a:gd name="connsiteX28" fmla="*/ 695325 w 1119188"/>
                <a:gd name="connsiteY28" fmla="*/ 661988 h 3938588"/>
                <a:gd name="connsiteX29" fmla="*/ 695325 w 1119188"/>
                <a:gd name="connsiteY29" fmla="*/ 728663 h 3938588"/>
                <a:gd name="connsiteX30" fmla="*/ 714375 w 1119188"/>
                <a:gd name="connsiteY30" fmla="*/ 747713 h 3938588"/>
                <a:gd name="connsiteX31" fmla="*/ 714375 w 1119188"/>
                <a:gd name="connsiteY31" fmla="*/ 833438 h 3938588"/>
                <a:gd name="connsiteX32" fmla="*/ 742950 w 1119188"/>
                <a:gd name="connsiteY32" fmla="*/ 833438 h 3938588"/>
                <a:gd name="connsiteX33" fmla="*/ 742950 w 1119188"/>
                <a:gd name="connsiteY33" fmla="*/ 914400 h 3938588"/>
                <a:gd name="connsiteX34" fmla="*/ 757238 w 1119188"/>
                <a:gd name="connsiteY34" fmla="*/ 914400 h 3938588"/>
                <a:gd name="connsiteX35" fmla="*/ 757238 w 1119188"/>
                <a:gd name="connsiteY35" fmla="*/ 1200150 h 3938588"/>
                <a:gd name="connsiteX36" fmla="*/ 776288 w 1119188"/>
                <a:gd name="connsiteY36" fmla="*/ 1200150 h 3938588"/>
                <a:gd name="connsiteX37" fmla="*/ 776288 w 1119188"/>
                <a:gd name="connsiteY37" fmla="*/ 1543050 h 3938588"/>
                <a:gd name="connsiteX38" fmla="*/ 800100 w 1119188"/>
                <a:gd name="connsiteY38" fmla="*/ 1543050 h 3938588"/>
                <a:gd name="connsiteX39" fmla="*/ 800100 w 1119188"/>
                <a:gd name="connsiteY39" fmla="*/ 1947863 h 3938588"/>
                <a:gd name="connsiteX40" fmla="*/ 828675 w 1119188"/>
                <a:gd name="connsiteY40" fmla="*/ 1947863 h 3938588"/>
                <a:gd name="connsiteX41" fmla="*/ 828675 w 1119188"/>
                <a:gd name="connsiteY41" fmla="*/ 2305050 h 3938588"/>
                <a:gd name="connsiteX42" fmla="*/ 857250 w 1119188"/>
                <a:gd name="connsiteY42" fmla="*/ 2305050 h 3938588"/>
                <a:gd name="connsiteX43" fmla="*/ 857250 w 1119188"/>
                <a:gd name="connsiteY43" fmla="*/ 2747963 h 3938588"/>
                <a:gd name="connsiteX44" fmla="*/ 862013 w 1119188"/>
                <a:gd name="connsiteY44" fmla="*/ 2747963 h 3938588"/>
                <a:gd name="connsiteX45" fmla="*/ 862013 w 1119188"/>
                <a:gd name="connsiteY45" fmla="*/ 3324225 h 3938588"/>
                <a:gd name="connsiteX46" fmla="*/ 885825 w 1119188"/>
                <a:gd name="connsiteY46" fmla="*/ 3324225 h 3938588"/>
                <a:gd name="connsiteX47" fmla="*/ 885825 w 1119188"/>
                <a:gd name="connsiteY47" fmla="*/ 3667125 h 3938588"/>
                <a:gd name="connsiteX48" fmla="*/ 919163 w 1119188"/>
                <a:gd name="connsiteY48" fmla="*/ 3667125 h 3938588"/>
                <a:gd name="connsiteX49" fmla="*/ 919163 w 1119188"/>
                <a:gd name="connsiteY49" fmla="*/ 3752850 h 3938588"/>
                <a:gd name="connsiteX50" fmla="*/ 938213 w 1119188"/>
                <a:gd name="connsiteY50" fmla="*/ 3752850 h 3938588"/>
                <a:gd name="connsiteX51" fmla="*/ 938213 w 1119188"/>
                <a:gd name="connsiteY51" fmla="*/ 3857625 h 3938588"/>
                <a:gd name="connsiteX52" fmla="*/ 1014413 w 1119188"/>
                <a:gd name="connsiteY52" fmla="*/ 3857625 h 3938588"/>
                <a:gd name="connsiteX53" fmla="*/ 1014413 w 1119188"/>
                <a:gd name="connsiteY53" fmla="*/ 3876675 h 3938588"/>
                <a:gd name="connsiteX54" fmla="*/ 1066800 w 1119188"/>
                <a:gd name="connsiteY54" fmla="*/ 3876675 h 3938588"/>
                <a:gd name="connsiteX55" fmla="*/ 1066800 w 1119188"/>
                <a:gd name="connsiteY55" fmla="*/ 3938588 h 3938588"/>
                <a:gd name="connsiteX56" fmla="*/ 1119188 w 1119188"/>
                <a:gd name="connsiteY56" fmla="*/ 3938588 h 3938588"/>
                <a:gd name="connsiteX0" fmla="*/ 0 w 1119188"/>
                <a:gd name="connsiteY0" fmla="*/ 0 h 3771900"/>
                <a:gd name="connsiteX1" fmla="*/ 57150 w 1119188"/>
                <a:gd name="connsiteY1" fmla="*/ 0 h 3771900"/>
                <a:gd name="connsiteX2" fmla="*/ 57150 w 1119188"/>
                <a:gd name="connsiteY2" fmla="*/ 28575 h 3771900"/>
                <a:gd name="connsiteX3" fmla="*/ 109538 w 1119188"/>
                <a:gd name="connsiteY3" fmla="*/ 28575 h 3771900"/>
                <a:gd name="connsiteX4" fmla="*/ 109538 w 1119188"/>
                <a:gd name="connsiteY4" fmla="*/ 57150 h 3771900"/>
                <a:gd name="connsiteX5" fmla="*/ 204788 w 1119188"/>
                <a:gd name="connsiteY5" fmla="*/ 57150 h 3771900"/>
                <a:gd name="connsiteX6" fmla="*/ 204788 w 1119188"/>
                <a:gd name="connsiteY6" fmla="*/ 76200 h 3771900"/>
                <a:gd name="connsiteX7" fmla="*/ 280988 w 1119188"/>
                <a:gd name="connsiteY7" fmla="*/ 76200 h 3771900"/>
                <a:gd name="connsiteX8" fmla="*/ 280988 w 1119188"/>
                <a:gd name="connsiteY8" fmla="*/ 109537 h 3771900"/>
                <a:gd name="connsiteX9" fmla="*/ 319088 w 1119188"/>
                <a:gd name="connsiteY9" fmla="*/ 109537 h 3771900"/>
                <a:gd name="connsiteX10" fmla="*/ 319088 w 1119188"/>
                <a:gd name="connsiteY10" fmla="*/ 138112 h 3771900"/>
                <a:gd name="connsiteX11" fmla="*/ 361950 w 1119188"/>
                <a:gd name="connsiteY11" fmla="*/ 138112 h 3771900"/>
                <a:gd name="connsiteX12" fmla="*/ 361950 w 1119188"/>
                <a:gd name="connsiteY12" fmla="*/ 157162 h 3771900"/>
                <a:gd name="connsiteX13" fmla="*/ 442913 w 1119188"/>
                <a:gd name="connsiteY13" fmla="*/ 157162 h 3771900"/>
                <a:gd name="connsiteX14" fmla="*/ 442913 w 1119188"/>
                <a:gd name="connsiteY14" fmla="*/ 200025 h 3771900"/>
                <a:gd name="connsiteX15" fmla="*/ 490538 w 1119188"/>
                <a:gd name="connsiteY15" fmla="*/ 200025 h 3771900"/>
                <a:gd name="connsiteX16" fmla="*/ 490538 w 1119188"/>
                <a:gd name="connsiteY16" fmla="*/ 233362 h 3771900"/>
                <a:gd name="connsiteX17" fmla="*/ 533400 w 1119188"/>
                <a:gd name="connsiteY17" fmla="*/ 233362 h 3771900"/>
                <a:gd name="connsiteX18" fmla="*/ 533400 w 1119188"/>
                <a:gd name="connsiteY18" fmla="*/ 257175 h 3771900"/>
                <a:gd name="connsiteX19" fmla="*/ 561975 w 1119188"/>
                <a:gd name="connsiteY19" fmla="*/ 257175 h 3771900"/>
                <a:gd name="connsiteX20" fmla="*/ 561975 w 1119188"/>
                <a:gd name="connsiteY20" fmla="*/ 314325 h 3771900"/>
                <a:gd name="connsiteX21" fmla="*/ 585788 w 1119188"/>
                <a:gd name="connsiteY21" fmla="*/ 314325 h 3771900"/>
                <a:gd name="connsiteX22" fmla="*/ 585788 w 1119188"/>
                <a:gd name="connsiteY22" fmla="*/ 357187 h 3771900"/>
                <a:gd name="connsiteX23" fmla="*/ 619125 w 1119188"/>
                <a:gd name="connsiteY23" fmla="*/ 357187 h 3771900"/>
                <a:gd name="connsiteX24" fmla="*/ 619125 w 1119188"/>
                <a:gd name="connsiteY24" fmla="*/ 414337 h 3771900"/>
                <a:gd name="connsiteX25" fmla="*/ 671513 w 1119188"/>
                <a:gd name="connsiteY25" fmla="*/ 414337 h 3771900"/>
                <a:gd name="connsiteX26" fmla="*/ 671513 w 1119188"/>
                <a:gd name="connsiteY26" fmla="*/ 495300 h 3771900"/>
                <a:gd name="connsiteX27" fmla="*/ 695325 w 1119188"/>
                <a:gd name="connsiteY27" fmla="*/ 495300 h 3771900"/>
                <a:gd name="connsiteX28" fmla="*/ 695325 w 1119188"/>
                <a:gd name="connsiteY28" fmla="*/ 561975 h 3771900"/>
                <a:gd name="connsiteX29" fmla="*/ 714375 w 1119188"/>
                <a:gd name="connsiteY29" fmla="*/ 581025 h 3771900"/>
                <a:gd name="connsiteX30" fmla="*/ 714375 w 1119188"/>
                <a:gd name="connsiteY30" fmla="*/ 666750 h 3771900"/>
                <a:gd name="connsiteX31" fmla="*/ 742950 w 1119188"/>
                <a:gd name="connsiteY31" fmla="*/ 666750 h 3771900"/>
                <a:gd name="connsiteX32" fmla="*/ 742950 w 1119188"/>
                <a:gd name="connsiteY32" fmla="*/ 747712 h 3771900"/>
                <a:gd name="connsiteX33" fmla="*/ 757238 w 1119188"/>
                <a:gd name="connsiteY33" fmla="*/ 747712 h 3771900"/>
                <a:gd name="connsiteX34" fmla="*/ 757238 w 1119188"/>
                <a:gd name="connsiteY34" fmla="*/ 1033462 h 3771900"/>
                <a:gd name="connsiteX35" fmla="*/ 776288 w 1119188"/>
                <a:gd name="connsiteY35" fmla="*/ 1033462 h 3771900"/>
                <a:gd name="connsiteX36" fmla="*/ 776288 w 1119188"/>
                <a:gd name="connsiteY36" fmla="*/ 1376362 h 3771900"/>
                <a:gd name="connsiteX37" fmla="*/ 800100 w 1119188"/>
                <a:gd name="connsiteY37" fmla="*/ 1376362 h 3771900"/>
                <a:gd name="connsiteX38" fmla="*/ 800100 w 1119188"/>
                <a:gd name="connsiteY38" fmla="*/ 1781175 h 3771900"/>
                <a:gd name="connsiteX39" fmla="*/ 828675 w 1119188"/>
                <a:gd name="connsiteY39" fmla="*/ 1781175 h 3771900"/>
                <a:gd name="connsiteX40" fmla="*/ 828675 w 1119188"/>
                <a:gd name="connsiteY40" fmla="*/ 2138362 h 3771900"/>
                <a:gd name="connsiteX41" fmla="*/ 857250 w 1119188"/>
                <a:gd name="connsiteY41" fmla="*/ 2138362 h 3771900"/>
                <a:gd name="connsiteX42" fmla="*/ 857250 w 1119188"/>
                <a:gd name="connsiteY42" fmla="*/ 2581275 h 3771900"/>
                <a:gd name="connsiteX43" fmla="*/ 862013 w 1119188"/>
                <a:gd name="connsiteY43" fmla="*/ 2581275 h 3771900"/>
                <a:gd name="connsiteX44" fmla="*/ 862013 w 1119188"/>
                <a:gd name="connsiteY44" fmla="*/ 3157537 h 3771900"/>
                <a:gd name="connsiteX45" fmla="*/ 885825 w 1119188"/>
                <a:gd name="connsiteY45" fmla="*/ 3157537 h 3771900"/>
                <a:gd name="connsiteX46" fmla="*/ 885825 w 1119188"/>
                <a:gd name="connsiteY46" fmla="*/ 3500437 h 3771900"/>
                <a:gd name="connsiteX47" fmla="*/ 919163 w 1119188"/>
                <a:gd name="connsiteY47" fmla="*/ 3500437 h 3771900"/>
                <a:gd name="connsiteX48" fmla="*/ 919163 w 1119188"/>
                <a:gd name="connsiteY48" fmla="*/ 3586162 h 3771900"/>
                <a:gd name="connsiteX49" fmla="*/ 938213 w 1119188"/>
                <a:gd name="connsiteY49" fmla="*/ 3586162 h 3771900"/>
                <a:gd name="connsiteX50" fmla="*/ 938213 w 1119188"/>
                <a:gd name="connsiteY50" fmla="*/ 3690937 h 3771900"/>
                <a:gd name="connsiteX51" fmla="*/ 1014413 w 1119188"/>
                <a:gd name="connsiteY51" fmla="*/ 3690937 h 3771900"/>
                <a:gd name="connsiteX52" fmla="*/ 1014413 w 1119188"/>
                <a:gd name="connsiteY52" fmla="*/ 3709987 h 3771900"/>
                <a:gd name="connsiteX53" fmla="*/ 1066800 w 1119188"/>
                <a:gd name="connsiteY53" fmla="*/ 3709987 h 3771900"/>
                <a:gd name="connsiteX54" fmla="*/ 1066800 w 1119188"/>
                <a:gd name="connsiteY54" fmla="*/ 3771900 h 3771900"/>
                <a:gd name="connsiteX55" fmla="*/ 1119188 w 1119188"/>
                <a:gd name="connsiteY55" fmla="*/ 37719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9188" h="3771900">
                  <a:moveTo>
                    <a:pt x="0" y="0"/>
                  </a:moveTo>
                  <a:lnTo>
                    <a:pt x="57150" y="0"/>
                  </a:lnTo>
                  <a:lnTo>
                    <a:pt x="57150" y="28575"/>
                  </a:lnTo>
                  <a:lnTo>
                    <a:pt x="109538" y="28575"/>
                  </a:lnTo>
                  <a:lnTo>
                    <a:pt x="109538" y="57150"/>
                  </a:lnTo>
                  <a:lnTo>
                    <a:pt x="204788" y="57150"/>
                  </a:lnTo>
                  <a:lnTo>
                    <a:pt x="204788" y="76200"/>
                  </a:lnTo>
                  <a:lnTo>
                    <a:pt x="280988" y="76200"/>
                  </a:lnTo>
                  <a:lnTo>
                    <a:pt x="280988" y="109537"/>
                  </a:lnTo>
                  <a:lnTo>
                    <a:pt x="319088" y="109537"/>
                  </a:lnTo>
                  <a:lnTo>
                    <a:pt x="319088" y="138112"/>
                  </a:lnTo>
                  <a:lnTo>
                    <a:pt x="361950" y="138112"/>
                  </a:lnTo>
                  <a:lnTo>
                    <a:pt x="361950" y="157162"/>
                  </a:lnTo>
                  <a:lnTo>
                    <a:pt x="442913" y="157162"/>
                  </a:lnTo>
                  <a:lnTo>
                    <a:pt x="442913" y="200025"/>
                  </a:lnTo>
                  <a:lnTo>
                    <a:pt x="490538" y="200025"/>
                  </a:lnTo>
                  <a:lnTo>
                    <a:pt x="490538" y="233362"/>
                  </a:lnTo>
                  <a:lnTo>
                    <a:pt x="533400" y="233362"/>
                  </a:lnTo>
                  <a:lnTo>
                    <a:pt x="533400" y="257175"/>
                  </a:lnTo>
                  <a:lnTo>
                    <a:pt x="561975" y="257175"/>
                  </a:lnTo>
                  <a:lnTo>
                    <a:pt x="561975" y="314325"/>
                  </a:lnTo>
                  <a:lnTo>
                    <a:pt x="585788" y="314325"/>
                  </a:lnTo>
                  <a:lnTo>
                    <a:pt x="585788" y="357187"/>
                  </a:lnTo>
                  <a:lnTo>
                    <a:pt x="619125" y="357187"/>
                  </a:lnTo>
                  <a:lnTo>
                    <a:pt x="619125" y="414337"/>
                  </a:lnTo>
                  <a:lnTo>
                    <a:pt x="671513" y="414337"/>
                  </a:lnTo>
                  <a:lnTo>
                    <a:pt x="671513" y="495300"/>
                  </a:lnTo>
                  <a:lnTo>
                    <a:pt x="695325" y="495300"/>
                  </a:lnTo>
                  <a:lnTo>
                    <a:pt x="695325" y="561975"/>
                  </a:lnTo>
                  <a:lnTo>
                    <a:pt x="714375" y="581025"/>
                  </a:lnTo>
                  <a:lnTo>
                    <a:pt x="714375" y="666750"/>
                  </a:lnTo>
                  <a:lnTo>
                    <a:pt x="742950" y="666750"/>
                  </a:lnTo>
                  <a:lnTo>
                    <a:pt x="742950" y="747712"/>
                  </a:lnTo>
                  <a:lnTo>
                    <a:pt x="757238" y="747712"/>
                  </a:lnTo>
                  <a:lnTo>
                    <a:pt x="757238" y="1033462"/>
                  </a:lnTo>
                  <a:lnTo>
                    <a:pt x="776288" y="1033462"/>
                  </a:lnTo>
                  <a:lnTo>
                    <a:pt x="776288" y="1376362"/>
                  </a:lnTo>
                  <a:lnTo>
                    <a:pt x="800100" y="1376362"/>
                  </a:lnTo>
                  <a:lnTo>
                    <a:pt x="800100" y="1781175"/>
                  </a:lnTo>
                  <a:lnTo>
                    <a:pt x="828675" y="1781175"/>
                  </a:lnTo>
                  <a:lnTo>
                    <a:pt x="828675" y="2138362"/>
                  </a:lnTo>
                  <a:lnTo>
                    <a:pt x="857250" y="2138362"/>
                  </a:lnTo>
                  <a:lnTo>
                    <a:pt x="857250" y="2581275"/>
                  </a:lnTo>
                  <a:lnTo>
                    <a:pt x="862013" y="2581275"/>
                  </a:lnTo>
                  <a:lnTo>
                    <a:pt x="862013" y="3157537"/>
                  </a:lnTo>
                  <a:lnTo>
                    <a:pt x="885825" y="3157537"/>
                  </a:lnTo>
                  <a:lnTo>
                    <a:pt x="885825" y="3500437"/>
                  </a:lnTo>
                  <a:lnTo>
                    <a:pt x="919163" y="3500437"/>
                  </a:lnTo>
                  <a:lnTo>
                    <a:pt x="919163" y="3586162"/>
                  </a:lnTo>
                  <a:lnTo>
                    <a:pt x="938213" y="3586162"/>
                  </a:lnTo>
                  <a:lnTo>
                    <a:pt x="938213" y="3690937"/>
                  </a:lnTo>
                  <a:lnTo>
                    <a:pt x="1014413" y="3690937"/>
                  </a:lnTo>
                  <a:lnTo>
                    <a:pt x="1014413" y="3709987"/>
                  </a:lnTo>
                  <a:lnTo>
                    <a:pt x="1066800" y="3709987"/>
                  </a:lnTo>
                  <a:lnTo>
                    <a:pt x="1066800" y="3771900"/>
                  </a:lnTo>
                  <a:lnTo>
                    <a:pt x="1119188" y="3771900"/>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sp>
          <p:nvSpPr>
            <p:cNvPr id="64" name="Freeform: Shape 152"/>
            <p:cNvSpPr/>
            <p:nvPr/>
          </p:nvSpPr>
          <p:spPr>
            <a:xfrm>
              <a:off x="3479802" y="3860800"/>
              <a:ext cx="5222383" cy="987425"/>
            </a:xfrm>
            <a:custGeom>
              <a:avLst/>
              <a:gdLst>
                <a:gd name="connsiteX0" fmla="*/ 0 w 5826125"/>
                <a:gd name="connsiteY0" fmla="*/ 231775 h 987425"/>
                <a:gd name="connsiteX1" fmla="*/ 231775 w 5826125"/>
                <a:gd name="connsiteY1" fmla="*/ 0 h 987425"/>
                <a:gd name="connsiteX2" fmla="*/ 381000 w 5826125"/>
                <a:gd name="connsiteY2" fmla="*/ 0 h 987425"/>
                <a:gd name="connsiteX3" fmla="*/ 381000 w 5826125"/>
                <a:gd name="connsiteY3" fmla="*/ 28575 h 987425"/>
                <a:gd name="connsiteX4" fmla="*/ 463550 w 5826125"/>
                <a:gd name="connsiteY4" fmla="*/ 28575 h 987425"/>
                <a:gd name="connsiteX5" fmla="*/ 463550 w 5826125"/>
                <a:gd name="connsiteY5" fmla="*/ 47625 h 987425"/>
                <a:gd name="connsiteX6" fmla="*/ 555625 w 5826125"/>
                <a:gd name="connsiteY6" fmla="*/ 47625 h 987425"/>
                <a:gd name="connsiteX7" fmla="*/ 555625 w 5826125"/>
                <a:gd name="connsiteY7" fmla="*/ 69850 h 987425"/>
                <a:gd name="connsiteX8" fmla="*/ 641350 w 5826125"/>
                <a:gd name="connsiteY8" fmla="*/ 69850 h 987425"/>
                <a:gd name="connsiteX9" fmla="*/ 641350 w 5826125"/>
                <a:gd name="connsiteY9" fmla="*/ 111125 h 987425"/>
                <a:gd name="connsiteX10" fmla="*/ 787400 w 5826125"/>
                <a:gd name="connsiteY10" fmla="*/ 111125 h 987425"/>
                <a:gd name="connsiteX11" fmla="*/ 787400 w 5826125"/>
                <a:gd name="connsiteY11" fmla="*/ 155575 h 987425"/>
                <a:gd name="connsiteX12" fmla="*/ 831850 w 5826125"/>
                <a:gd name="connsiteY12" fmla="*/ 155575 h 987425"/>
                <a:gd name="connsiteX13" fmla="*/ 831850 w 5826125"/>
                <a:gd name="connsiteY13" fmla="*/ 228600 h 987425"/>
                <a:gd name="connsiteX14" fmla="*/ 857250 w 5826125"/>
                <a:gd name="connsiteY14" fmla="*/ 228600 h 987425"/>
                <a:gd name="connsiteX15" fmla="*/ 857250 w 5826125"/>
                <a:gd name="connsiteY15" fmla="*/ 273050 h 987425"/>
                <a:gd name="connsiteX16" fmla="*/ 882650 w 5826125"/>
                <a:gd name="connsiteY16" fmla="*/ 273050 h 987425"/>
                <a:gd name="connsiteX17" fmla="*/ 882650 w 5826125"/>
                <a:gd name="connsiteY17" fmla="*/ 349250 h 987425"/>
                <a:gd name="connsiteX18" fmla="*/ 904875 w 5826125"/>
                <a:gd name="connsiteY18" fmla="*/ 349250 h 987425"/>
                <a:gd name="connsiteX19" fmla="*/ 904875 w 5826125"/>
                <a:gd name="connsiteY19" fmla="*/ 428625 h 987425"/>
                <a:gd name="connsiteX20" fmla="*/ 917575 w 5826125"/>
                <a:gd name="connsiteY20" fmla="*/ 441325 h 987425"/>
                <a:gd name="connsiteX21" fmla="*/ 917575 w 5826125"/>
                <a:gd name="connsiteY21" fmla="*/ 504825 h 987425"/>
                <a:gd name="connsiteX22" fmla="*/ 965200 w 5826125"/>
                <a:gd name="connsiteY22" fmla="*/ 504825 h 987425"/>
                <a:gd name="connsiteX23" fmla="*/ 965200 w 5826125"/>
                <a:gd name="connsiteY23" fmla="*/ 527050 h 987425"/>
                <a:gd name="connsiteX24" fmla="*/ 1000125 w 5826125"/>
                <a:gd name="connsiteY24" fmla="*/ 527050 h 987425"/>
                <a:gd name="connsiteX25" fmla="*/ 1000125 w 5826125"/>
                <a:gd name="connsiteY25" fmla="*/ 558800 h 987425"/>
                <a:gd name="connsiteX26" fmla="*/ 1085850 w 5826125"/>
                <a:gd name="connsiteY26" fmla="*/ 558800 h 987425"/>
                <a:gd name="connsiteX27" fmla="*/ 1085850 w 5826125"/>
                <a:gd name="connsiteY27" fmla="*/ 612775 h 987425"/>
                <a:gd name="connsiteX28" fmla="*/ 1139825 w 5826125"/>
                <a:gd name="connsiteY28" fmla="*/ 612775 h 987425"/>
                <a:gd name="connsiteX29" fmla="*/ 1139825 w 5826125"/>
                <a:gd name="connsiteY29" fmla="*/ 660400 h 987425"/>
                <a:gd name="connsiteX30" fmla="*/ 1476375 w 5826125"/>
                <a:gd name="connsiteY30" fmla="*/ 660400 h 987425"/>
                <a:gd name="connsiteX31" fmla="*/ 1476375 w 5826125"/>
                <a:gd name="connsiteY31" fmla="*/ 701675 h 987425"/>
                <a:gd name="connsiteX32" fmla="*/ 1552575 w 5826125"/>
                <a:gd name="connsiteY32" fmla="*/ 701675 h 987425"/>
                <a:gd name="connsiteX33" fmla="*/ 1552575 w 5826125"/>
                <a:gd name="connsiteY33" fmla="*/ 742950 h 987425"/>
                <a:gd name="connsiteX34" fmla="*/ 1739900 w 5826125"/>
                <a:gd name="connsiteY34" fmla="*/ 742950 h 987425"/>
                <a:gd name="connsiteX35" fmla="*/ 1739900 w 5826125"/>
                <a:gd name="connsiteY35" fmla="*/ 800100 h 987425"/>
                <a:gd name="connsiteX36" fmla="*/ 2009775 w 5826125"/>
                <a:gd name="connsiteY36" fmla="*/ 800100 h 987425"/>
                <a:gd name="connsiteX37" fmla="*/ 2009775 w 5826125"/>
                <a:gd name="connsiteY37" fmla="*/ 831850 h 987425"/>
                <a:gd name="connsiteX38" fmla="*/ 2501900 w 5826125"/>
                <a:gd name="connsiteY38" fmla="*/ 831850 h 987425"/>
                <a:gd name="connsiteX39" fmla="*/ 2501900 w 5826125"/>
                <a:gd name="connsiteY39" fmla="*/ 860425 h 987425"/>
                <a:gd name="connsiteX40" fmla="*/ 2755900 w 5826125"/>
                <a:gd name="connsiteY40" fmla="*/ 860425 h 987425"/>
                <a:gd name="connsiteX41" fmla="*/ 2755900 w 5826125"/>
                <a:gd name="connsiteY41" fmla="*/ 876300 h 987425"/>
                <a:gd name="connsiteX42" fmla="*/ 3248025 w 5826125"/>
                <a:gd name="connsiteY42" fmla="*/ 876300 h 987425"/>
                <a:gd name="connsiteX43" fmla="*/ 3248025 w 5826125"/>
                <a:gd name="connsiteY43" fmla="*/ 904875 h 987425"/>
                <a:gd name="connsiteX44" fmla="*/ 5010150 w 5826125"/>
                <a:gd name="connsiteY44" fmla="*/ 904875 h 987425"/>
                <a:gd name="connsiteX45" fmla="*/ 5010150 w 5826125"/>
                <a:gd name="connsiteY45" fmla="*/ 952500 h 987425"/>
                <a:gd name="connsiteX46" fmla="*/ 5826125 w 5826125"/>
                <a:gd name="connsiteY46" fmla="*/ 952500 h 987425"/>
                <a:gd name="connsiteX47" fmla="*/ 5826125 w 5826125"/>
                <a:gd name="connsiteY47" fmla="*/ 987425 h 987425"/>
                <a:gd name="connsiteX0" fmla="*/ 0 w 5594350"/>
                <a:gd name="connsiteY0" fmla="*/ 0 h 987425"/>
                <a:gd name="connsiteX1" fmla="*/ 149225 w 5594350"/>
                <a:gd name="connsiteY1" fmla="*/ 0 h 987425"/>
                <a:gd name="connsiteX2" fmla="*/ 149225 w 5594350"/>
                <a:gd name="connsiteY2" fmla="*/ 28575 h 987425"/>
                <a:gd name="connsiteX3" fmla="*/ 231775 w 5594350"/>
                <a:gd name="connsiteY3" fmla="*/ 28575 h 987425"/>
                <a:gd name="connsiteX4" fmla="*/ 231775 w 5594350"/>
                <a:gd name="connsiteY4" fmla="*/ 47625 h 987425"/>
                <a:gd name="connsiteX5" fmla="*/ 323850 w 5594350"/>
                <a:gd name="connsiteY5" fmla="*/ 47625 h 987425"/>
                <a:gd name="connsiteX6" fmla="*/ 323850 w 5594350"/>
                <a:gd name="connsiteY6" fmla="*/ 69850 h 987425"/>
                <a:gd name="connsiteX7" fmla="*/ 409575 w 5594350"/>
                <a:gd name="connsiteY7" fmla="*/ 69850 h 987425"/>
                <a:gd name="connsiteX8" fmla="*/ 409575 w 5594350"/>
                <a:gd name="connsiteY8" fmla="*/ 111125 h 987425"/>
                <a:gd name="connsiteX9" fmla="*/ 555625 w 5594350"/>
                <a:gd name="connsiteY9" fmla="*/ 111125 h 987425"/>
                <a:gd name="connsiteX10" fmla="*/ 555625 w 5594350"/>
                <a:gd name="connsiteY10" fmla="*/ 155575 h 987425"/>
                <a:gd name="connsiteX11" fmla="*/ 600075 w 5594350"/>
                <a:gd name="connsiteY11" fmla="*/ 155575 h 987425"/>
                <a:gd name="connsiteX12" fmla="*/ 600075 w 5594350"/>
                <a:gd name="connsiteY12" fmla="*/ 228600 h 987425"/>
                <a:gd name="connsiteX13" fmla="*/ 625475 w 5594350"/>
                <a:gd name="connsiteY13" fmla="*/ 228600 h 987425"/>
                <a:gd name="connsiteX14" fmla="*/ 625475 w 5594350"/>
                <a:gd name="connsiteY14" fmla="*/ 273050 h 987425"/>
                <a:gd name="connsiteX15" fmla="*/ 650875 w 5594350"/>
                <a:gd name="connsiteY15" fmla="*/ 273050 h 987425"/>
                <a:gd name="connsiteX16" fmla="*/ 650875 w 5594350"/>
                <a:gd name="connsiteY16" fmla="*/ 349250 h 987425"/>
                <a:gd name="connsiteX17" fmla="*/ 673100 w 5594350"/>
                <a:gd name="connsiteY17" fmla="*/ 349250 h 987425"/>
                <a:gd name="connsiteX18" fmla="*/ 673100 w 5594350"/>
                <a:gd name="connsiteY18" fmla="*/ 428625 h 987425"/>
                <a:gd name="connsiteX19" fmla="*/ 685800 w 5594350"/>
                <a:gd name="connsiteY19" fmla="*/ 441325 h 987425"/>
                <a:gd name="connsiteX20" fmla="*/ 685800 w 5594350"/>
                <a:gd name="connsiteY20" fmla="*/ 504825 h 987425"/>
                <a:gd name="connsiteX21" fmla="*/ 733425 w 5594350"/>
                <a:gd name="connsiteY21" fmla="*/ 504825 h 987425"/>
                <a:gd name="connsiteX22" fmla="*/ 733425 w 5594350"/>
                <a:gd name="connsiteY22" fmla="*/ 527050 h 987425"/>
                <a:gd name="connsiteX23" fmla="*/ 768350 w 5594350"/>
                <a:gd name="connsiteY23" fmla="*/ 527050 h 987425"/>
                <a:gd name="connsiteX24" fmla="*/ 768350 w 5594350"/>
                <a:gd name="connsiteY24" fmla="*/ 558800 h 987425"/>
                <a:gd name="connsiteX25" fmla="*/ 854075 w 5594350"/>
                <a:gd name="connsiteY25" fmla="*/ 558800 h 987425"/>
                <a:gd name="connsiteX26" fmla="*/ 854075 w 5594350"/>
                <a:gd name="connsiteY26" fmla="*/ 612775 h 987425"/>
                <a:gd name="connsiteX27" fmla="*/ 908050 w 5594350"/>
                <a:gd name="connsiteY27" fmla="*/ 612775 h 987425"/>
                <a:gd name="connsiteX28" fmla="*/ 908050 w 5594350"/>
                <a:gd name="connsiteY28" fmla="*/ 660400 h 987425"/>
                <a:gd name="connsiteX29" fmla="*/ 1244600 w 5594350"/>
                <a:gd name="connsiteY29" fmla="*/ 660400 h 987425"/>
                <a:gd name="connsiteX30" fmla="*/ 1244600 w 5594350"/>
                <a:gd name="connsiteY30" fmla="*/ 701675 h 987425"/>
                <a:gd name="connsiteX31" fmla="*/ 1320800 w 5594350"/>
                <a:gd name="connsiteY31" fmla="*/ 701675 h 987425"/>
                <a:gd name="connsiteX32" fmla="*/ 1320800 w 5594350"/>
                <a:gd name="connsiteY32" fmla="*/ 742950 h 987425"/>
                <a:gd name="connsiteX33" fmla="*/ 1508125 w 5594350"/>
                <a:gd name="connsiteY33" fmla="*/ 742950 h 987425"/>
                <a:gd name="connsiteX34" fmla="*/ 1508125 w 5594350"/>
                <a:gd name="connsiteY34" fmla="*/ 800100 h 987425"/>
                <a:gd name="connsiteX35" fmla="*/ 1778000 w 5594350"/>
                <a:gd name="connsiteY35" fmla="*/ 800100 h 987425"/>
                <a:gd name="connsiteX36" fmla="*/ 1778000 w 5594350"/>
                <a:gd name="connsiteY36" fmla="*/ 831850 h 987425"/>
                <a:gd name="connsiteX37" fmla="*/ 2270125 w 5594350"/>
                <a:gd name="connsiteY37" fmla="*/ 831850 h 987425"/>
                <a:gd name="connsiteX38" fmla="*/ 2270125 w 5594350"/>
                <a:gd name="connsiteY38" fmla="*/ 860425 h 987425"/>
                <a:gd name="connsiteX39" fmla="*/ 2524125 w 5594350"/>
                <a:gd name="connsiteY39" fmla="*/ 860425 h 987425"/>
                <a:gd name="connsiteX40" fmla="*/ 2524125 w 5594350"/>
                <a:gd name="connsiteY40" fmla="*/ 876300 h 987425"/>
                <a:gd name="connsiteX41" fmla="*/ 3016250 w 5594350"/>
                <a:gd name="connsiteY41" fmla="*/ 876300 h 987425"/>
                <a:gd name="connsiteX42" fmla="*/ 3016250 w 5594350"/>
                <a:gd name="connsiteY42" fmla="*/ 904875 h 987425"/>
                <a:gd name="connsiteX43" fmla="*/ 4778375 w 5594350"/>
                <a:gd name="connsiteY43" fmla="*/ 904875 h 987425"/>
                <a:gd name="connsiteX44" fmla="*/ 4778375 w 5594350"/>
                <a:gd name="connsiteY44" fmla="*/ 952500 h 987425"/>
                <a:gd name="connsiteX45" fmla="*/ 5594350 w 5594350"/>
                <a:gd name="connsiteY45" fmla="*/ 952500 h 987425"/>
                <a:gd name="connsiteX46" fmla="*/ 5594350 w 5594350"/>
                <a:gd name="connsiteY46" fmla="*/ 987425 h 987425"/>
                <a:gd name="connsiteX0" fmla="*/ 0 w 5445125"/>
                <a:gd name="connsiteY0" fmla="*/ 0 h 987425"/>
                <a:gd name="connsiteX1" fmla="*/ 0 w 5445125"/>
                <a:gd name="connsiteY1" fmla="*/ 28575 h 987425"/>
                <a:gd name="connsiteX2" fmla="*/ 82550 w 5445125"/>
                <a:gd name="connsiteY2" fmla="*/ 28575 h 987425"/>
                <a:gd name="connsiteX3" fmla="*/ 82550 w 5445125"/>
                <a:gd name="connsiteY3" fmla="*/ 47625 h 987425"/>
                <a:gd name="connsiteX4" fmla="*/ 174625 w 5445125"/>
                <a:gd name="connsiteY4" fmla="*/ 47625 h 987425"/>
                <a:gd name="connsiteX5" fmla="*/ 174625 w 5445125"/>
                <a:gd name="connsiteY5" fmla="*/ 69850 h 987425"/>
                <a:gd name="connsiteX6" fmla="*/ 260350 w 5445125"/>
                <a:gd name="connsiteY6" fmla="*/ 69850 h 987425"/>
                <a:gd name="connsiteX7" fmla="*/ 260350 w 5445125"/>
                <a:gd name="connsiteY7" fmla="*/ 111125 h 987425"/>
                <a:gd name="connsiteX8" fmla="*/ 406400 w 5445125"/>
                <a:gd name="connsiteY8" fmla="*/ 111125 h 987425"/>
                <a:gd name="connsiteX9" fmla="*/ 406400 w 5445125"/>
                <a:gd name="connsiteY9" fmla="*/ 155575 h 987425"/>
                <a:gd name="connsiteX10" fmla="*/ 450850 w 5445125"/>
                <a:gd name="connsiteY10" fmla="*/ 155575 h 987425"/>
                <a:gd name="connsiteX11" fmla="*/ 450850 w 5445125"/>
                <a:gd name="connsiteY11" fmla="*/ 228600 h 987425"/>
                <a:gd name="connsiteX12" fmla="*/ 476250 w 5445125"/>
                <a:gd name="connsiteY12" fmla="*/ 228600 h 987425"/>
                <a:gd name="connsiteX13" fmla="*/ 476250 w 5445125"/>
                <a:gd name="connsiteY13" fmla="*/ 273050 h 987425"/>
                <a:gd name="connsiteX14" fmla="*/ 501650 w 5445125"/>
                <a:gd name="connsiteY14" fmla="*/ 273050 h 987425"/>
                <a:gd name="connsiteX15" fmla="*/ 501650 w 5445125"/>
                <a:gd name="connsiteY15" fmla="*/ 349250 h 987425"/>
                <a:gd name="connsiteX16" fmla="*/ 523875 w 5445125"/>
                <a:gd name="connsiteY16" fmla="*/ 349250 h 987425"/>
                <a:gd name="connsiteX17" fmla="*/ 523875 w 5445125"/>
                <a:gd name="connsiteY17" fmla="*/ 428625 h 987425"/>
                <a:gd name="connsiteX18" fmla="*/ 536575 w 5445125"/>
                <a:gd name="connsiteY18" fmla="*/ 441325 h 987425"/>
                <a:gd name="connsiteX19" fmla="*/ 536575 w 5445125"/>
                <a:gd name="connsiteY19" fmla="*/ 504825 h 987425"/>
                <a:gd name="connsiteX20" fmla="*/ 584200 w 5445125"/>
                <a:gd name="connsiteY20" fmla="*/ 504825 h 987425"/>
                <a:gd name="connsiteX21" fmla="*/ 584200 w 5445125"/>
                <a:gd name="connsiteY21" fmla="*/ 527050 h 987425"/>
                <a:gd name="connsiteX22" fmla="*/ 619125 w 5445125"/>
                <a:gd name="connsiteY22" fmla="*/ 527050 h 987425"/>
                <a:gd name="connsiteX23" fmla="*/ 619125 w 5445125"/>
                <a:gd name="connsiteY23" fmla="*/ 558800 h 987425"/>
                <a:gd name="connsiteX24" fmla="*/ 704850 w 5445125"/>
                <a:gd name="connsiteY24" fmla="*/ 558800 h 987425"/>
                <a:gd name="connsiteX25" fmla="*/ 704850 w 5445125"/>
                <a:gd name="connsiteY25" fmla="*/ 612775 h 987425"/>
                <a:gd name="connsiteX26" fmla="*/ 758825 w 5445125"/>
                <a:gd name="connsiteY26" fmla="*/ 612775 h 987425"/>
                <a:gd name="connsiteX27" fmla="*/ 758825 w 5445125"/>
                <a:gd name="connsiteY27" fmla="*/ 660400 h 987425"/>
                <a:gd name="connsiteX28" fmla="*/ 1095375 w 5445125"/>
                <a:gd name="connsiteY28" fmla="*/ 660400 h 987425"/>
                <a:gd name="connsiteX29" fmla="*/ 1095375 w 5445125"/>
                <a:gd name="connsiteY29" fmla="*/ 701675 h 987425"/>
                <a:gd name="connsiteX30" fmla="*/ 1171575 w 5445125"/>
                <a:gd name="connsiteY30" fmla="*/ 701675 h 987425"/>
                <a:gd name="connsiteX31" fmla="*/ 1171575 w 5445125"/>
                <a:gd name="connsiteY31" fmla="*/ 742950 h 987425"/>
                <a:gd name="connsiteX32" fmla="*/ 1358900 w 5445125"/>
                <a:gd name="connsiteY32" fmla="*/ 742950 h 987425"/>
                <a:gd name="connsiteX33" fmla="*/ 1358900 w 5445125"/>
                <a:gd name="connsiteY33" fmla="*/ 800100 h 987425"/>
                <a:gd name="connsiteX34" fmla="*/ 1628775 w 5445125"/>
                <a:gd name="connsiteY34" fmla="*/ 800100 h 987425"/>
                <a:gd name="connsiteX35" fmla="*/ 1628775 w 5445125"/>
                <a:gd name="connsiteY35" fmla="*/ 831850 h 987425"/>
                <a:gd name="connsiteX36" fmla="*/ 2120900 w 5445125"/>
                <a:gd name="connsiteY36" fmla="*/ 831850 h 987425"/>
                <a:gd name="connsiteX37" fmla="*/ 2120900 w 5445125"/>
                <a:gd name="connsiteY37" fmla="*/ 860425 h 987425"/>
                <a:gd name="connsiteX38" fmla="*/ 2374900 w 5445125"/>
                <a:gd name="connsiteY38" fmla="*/ 860425 h 987425"/>
                <a:gd name="connsiteX39" fmla="*/ 2374900 w 5445125"/>
                <a:gd name="connsiteY39" fmla="*/ 876300 h 987425"/>
                <a:gd name="connsiteX40" fmla="*/ 2867025 w 5445125"/>
                <a:gd name="connsiteY40" fmla="*/ 876300 h 987425"/>
                <a:gd name="connsiteX41" fmla="*/ 2867025 w 5445125"/>
                <a:gd name="connsiteY41" fmla="*/ 904875 h 987425"/>
                <a:gd name="connsiteX42" fmla="*/ 4629150 w 5445125"/>
                <a:gd name="connsiteY42" fmla="*/ 904875 h 987425"/>
                <a:gd name="connsiteX43" fmla="*/ 4629150 w 5445125"/>
                <a:gd name="connsiteY43" fmla="*/ 952500 h 987425"/>
                <a:gd name="connsiteX44" fmla="*/ 5445125 w 5445125"/>
                <a:gd name="connsiteY44" fmla="*/ 952500 h 987425"/>
                <a:gd name="connsiteX45" fmla="*/ 5445125 w 5445125"/>
                <a:gd name="connsiteY45" fmla="*/ 987425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45125" h="987425">
                  <a:moveTo>
                    <a:pt x="0" y="0"/>
                  </a:moveTo>
                  <a:lnTo>
                    <a:pt x="0" y="28575"/>
                  </a:lnTo>
                  <a:lnTo>
                    <a:pt x="82550" y="28575"/>
                  </a:lnTo>
                  <a:lnTo>
                    <a:pt x="82550" y="47625"/>
                  </a:lnTo>
                  <a:lnTo>
                    <a:pt x="174625" y="47625"/>
                  </a:lnTo>
                  <a:lnTo>
                    <a:pt x="174625" y="69850"/>
                  </a:lnTo>
                  <a:lnTo>
                    <a:pt x="260350" y="69850"/>
                  </a:lnTo>
                  <a:lnTo>
                    <a:pt x="260350" y="111125"/>
                  </a:lnTo>
                  <a:lnTo>
                    <a:pt x="406400" y="111125"/>
                  </a:lnTo>
                  <a:lnTo>
                    <a:pt x="406400" y="155575"/>
                  </a:lnTo>
                  <a:lnTo>
                    <a:pt x="450850" y="155575"/>
                  </a:lnTo>
                  <a:lnTo>
                    <a:pt x="450850" y="228600"/>
                  </a:lnTo>
                  <a:lnTo>
                    <a:pt x="476250" y="228600"/>
                  </a:lnTo>
                  <a:lnTo>
                    <a:pt x="476250" y="273050"/>
                  </a:lnTo>
                  <a:lnTo>
                    <a:pt x="501650" y="273050"/>
                  </a:lnTo>
                  <a:lnTo>
                    <a:pt x="501650" y="349250"/>
                  </a:lnTo>
                  <a:lnTo>
                    <a:pt x="523875" y="349250"/>
                  </a:lnTo>
                  <a:lnTo>
                    <a:pt x="523875" y="428625"/>
                  </a:lnTo>
                  <a:lnTo>
                    <a:pt x="536575" y="441325"/>
                  </a:lnTo>
                  <a:lnTo>
                    <a:pt x="536575" y="504825"/>
                  </a:lnTo>
                  <a:lnTo>
                    <a:pt x="584200" y="504825"/>
                  </a:lnTo>
                  <a:lnTo>
                    <a:pt x="584200" y="527050"/>
                  </a:lnTo>
                  <a:lnTo>
                    <a:pt x="619125" y="527050"/>
                  </a:lnTo>
                  <a:lnTo>
                    <a:pt x="619125" y="558800"/>
                  </a:lnTo>
                  <a:lnTo>
                    <a:pt x="704850" y="558800"/>
                  </a:lnTo>
                  <a:lnTo>
                    <a:pt x="704850" y="612775"/>
                  </a:lnTo>
                  <a:lnTo>
                    <a:pt x="758825" y="612775"/>
                  </a:lnTo>
                  <a:lnTo>
                    <a:pt x="758825" y="660400"/>
                  </a:lnTo>
                  <a:lnTo>
                    <a:pt x="1095375" y="660400"/>
                  </a:lnTo>
                  <a:lnTo>
                    <a:pt x="1095375" y="701675"/>
                  </a:lnTo>
                  <a:lnTo>
                    <a:pt x="1171575" y="701675"/>
                  </a:lnTo>
                  <a:lnTo>
                    <a:pt x="1171575" y="742950"/>
                  </a:lnTo>
                  <a:lnTo>
                    <a:pt x="1358900" y="742950"/>
                  </a:lnTo>
                  <a:lnTo>
                    <a:pt x="1358900" y="800100"/>
                  </a:lnTo>
                  <a:lnTo>
                    <a:pt x="1628775" y="800100"/>
                  </a:lnTo>
                  <a:lnTo>
                    <a:pt x="1628775" y="831850"/>
                  </a:lnTo>
                  <a:lnTo>
                    <a:pt x="2120900" y="831850"/>
                  </a:lnTo>
                  <a:lnTo>
                    <a:pt x="2120900" y="860425"/>
                  </a:lnTo>
                  <a:lnTo>
                    <a:pt x="2374900" y="860425"/>
                  </a:lnTo>
                  <a:lnTo>
                    <a:pt x="2374900" y="876300"/>
                  </a:lnTo>
                  <a:lnTo>
                    <a:pt x="2867025" y="876300"/>
                  </a:lnTo>
                  <a:lnTo>
                    <a:pt x="2867025" y="904875"/>
                  </a:lnTo>
                  <a:lnTo>
                    <a:pt x="4629150" y="904875"/>
                  </a:lnTo>
                  <a:lnTo>
                    <a:pt x="4629150" y="952500"/>
                  </a:lnTo>
                  <a:lnTo>
                    <a:pt x="5445125" y="952500"/>
                  </a:lnTo>
                  <a:lnTo>
                    <a:pt x="5445125" y="987425"/>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grpSp>
        <p:nvGrpSpPr>
          <p:cNvPr id="65" name="Placebo circles"/>
          <p:cNvGrpSpPr/>
          <p:nvPr/>
        </p:nvGrpSpPr>
        <p:grpSpPr>
          <a:xfrm>
            <a:off x="1536495" y="2165463"/>
            <a:ext cx="3959930" cy="2575081"/>
            <a:chOff x="1493660" y="1578990"/>
            <a:chExt cx="3254325" cy="1981504"/>
          </a:xfrm>
          <a:solidFill>
            <a:schemeClr val="tx1"/>
          </a:solidFill>
        </p:grpSpPr>
        <p:sp>
          <p:nvSpPr>
            <p:cNvPr id="66" name="Oval 65"/>
            <p:cNvSpPr/>
            <p:nvPr/>
          </p:nvSpPr>
          <p:spPr>
            <a:xfrm>
              <a:off x="1493660" y="15789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7" name="Oval 66"/>
            <p:cNvSpPr/>
            <p:nvPr/>
          </p:nvSpPr>
          <p:spPr>
            <a:xfrm>
              <a:off x="1777029" y="16504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8" name="Oval 67"/>
            <p:cNvSpPr/>
            <p:nvPr/>
          </p:nvSpPr>
          <p:spPr>
            <a:xfrm>
              <a:off x="1805604" y="167662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9" name="Oval 68"/>
            <p:cNvSpPr/>
            <p:nvPr/>
          </p:nvSpPr>
          <p:spPr>
            <a:xfrm>
              <a:off x="1884185" y="174329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0" name="Oval 69"/>
            <p:cNvSpPr/>
            <p:nvPr/>
          </p:nvSpPr>
          <p:spPr>
            <a:xfrm>
              <a:off x="1900854" y="18075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1" name="Oval 70"/>
            <p:cNvSpPr/>
            <p:nvPr/>
          </p:nvSpPr>
          <p:spPr>
            <a:xfrm>
              <a:off x="1905616" y="19171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2" name="Oval 71"/>
            <p:cNvSpPr/>
            <p:nvPr/>
          </p:nvSpPr>
          <p:spPr>
            <a:xfrm>
              <a:off x="1919904" y="20099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3" name="Oval 72"/>
            <p:cNvSpPr/>
            <p:nvPr/>
          </p:nvSpPr>
          <p:spPr>
            <a:xfrm>
              <a:off x="1934191" y="21171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4" name="Oval 73"/>
            <p:cNvSpPr/>
            <p:nvPr/>
          </p:nvSpPr>
          <p:spPr>
            <a:xfrm>
              <a:off x="1943716" y="22314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5" name="Oval 74"/>
            <p:cNvSpPr/>
            <p:nvPr/>
          </p:nvSpPr>
          <p:spPr>
            <a:xfrm>
              <a:off x="1950860" y="245052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6" name="Oval 75"/>
            <p:cNvSpPr/>
            <p:nvPr/>
          </p:nvSpPr>
          <p:spPr>
            <a:xfrm>
              <a:off x="1962767" y="251244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7" name="Oval 76"/>
            <p:cNvSpPr/>
            <p:nvPr/>
          </p:nvSpPr>
          <p:spPr>
            <a:xfrm>
              <a:off x="2005629" y="25719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8" name="Oval 77"/>
            <p:cNvSpPr/>
            <p:nvPr/>
          </p:nvSpPr>
          <p:spPr>
            <a:xfrm>
              <a:off x="2036585" y="2595783"/>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9" name="Oval 78"/>
            <p:cNvSpPr/>
            <p:nvPr/>
          </p:nvSpPr>
          <p:spPr>
            <a:xfrm>
              <a:off x="2332604" y="272913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0" name="Oval 79"/>
            <p:cNvSpPr/>
            <p:nvPr/>
          </p:nvSpPr>
          <p:spPr>
            <a:xfrm>
              <a:off x="2342253" y="27505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1" name="Oval 80"/>
            <p:cNvSpPr/>
            <p:nvPr/>
          </p:nvSpPr>
          <p:spPr>
            <a:xfrm>
              <a:off x="2356293" y="28100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2" name="Oval 81"/>
            <p:cNvSpPr/>
            <p:nvPr/>
          </p:nvSpPr>
          <p:spPr>
            <a:xfrm>
              <a:off x="2496167" y="315061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3" name="Oval 82"/>
            <p:cNvSpPr/>
            <p:nvPr/>
          </p:nvSpPr>
          <p:spPr>
            <a:xfrm>
              <a:off x="2828400" y="33220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4" name="Oval 83"/>
            <p:cNvSpPr/>
            <p:nvPr/>
          </p:nvSpPr>
          <p:spPr>
            <a:xfrm>
              <a:off x="2846953" y="33720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5" name="Oval 84"/>
            <p:cNvSpPr/>
            <p:nvPr/>
          </p:nvSpPr>
          <p:spPr>
            <a:xfrm>
              <a:off x="4711985" y="352449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grpSp>
        <p:nvGrpSpPr>
          <p:cNvPr id="86" name="Nintednib X"/>
          <p:cNvGrpSpPr/>
          <p:nvPr/>
        </p:nvGrpSpPr>
        <p:grpSpPr>
          <a:xfrm>
            <a:off x="1562785" y="2165463"/>
            <a:ext cx="3222744" cy="2555815"/>
            <a:chOff x="1516451" y="1578990"/>
            <a:chExt cx="2715267" cy="1966679"/>
          </a:xfrm>
          <a:solidFill>
            <a:schemeClr val="bg2"/>
          </a:solidFill>
        </p:grpSpPr>
        <p:sp>
          <p:nvSpPr>
            <p:cNvPr id="87" name="Multiplication Sign 165"/>
            <p:cNvSpPr/>
            <p:nvPr/>
          </p:nvSpPr>
          <p:spPr>
            <a:xfrm>
              <a:off x="4177718" y="349166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8" name="Multiplication Sign 166"/>
            <p:cNvSpPr/>
            <p:nvPr/>
          </p:nvSpPr>
          <p:spPr>
            <a:xfrm>
              <a:off x="3736649" y="349087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9" name="Multiplication Sign 167"/>
            <p:cNvSpPr/>
            <p:nvPr/>
          </p:nvSpPr>
          <p:spPr>
            <a:xfrm>
              <a:off x="3012073" y="3461494"/>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0" name="Multiplication Sign 168"/>
            <p:cNvSpPr/>
            <p:nvPr/>
          </p:nvSpPr>
          <p:spPr>
            <a:xfrm>
              <a:off x="2815249" y="341994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1" name="Multiplication Sign 169"/>
            <p:cNvSpPr/>
            <p:nvPr/>
          </p:nvSpPr>
          <p:spPr>
            <a:xfrm>
              <a:off x="2530028" y="3386643"/>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2" name="Multiplication Sign 170"/>
            <p:cNvSpPr/>
            <p:nvPr/>
          </p:nvSpPr>
          <p:spPr>
            <a:xfrm>
              <a:off x="2415207" y="332727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3" name="Multiplication Sign 171"/>
            <p:cNvSpPr/>
            <p:nvPr/>
          </p:nvSpPr>
          <p:spPr>
            <a:xfrm>
              <a:off x="2367054" y="322419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4" name="Multiplication Sign 172"/>
            <p:cNvSpPr/>
            <p:nvPr/>
          </p:nvSpPr>
          <p:spPr>
            <a:xfrm>
              <a:off x="2023629" y="309325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5" name="Multiplication Sign 173"/>
            <p:cNvSpPr/>
            <p:nvPr/>
          </p:nvSpPr>
          <p:spPr>
            <a:xfrm>
              <a:off x="1962656" y="2963086"/>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6" name="Multiplication Sign 174"/>
            <p:cNvSpPr/>
            <p:nvPr/>
          </p:nvSpPr>
          <p:spPr>
            <a:xfrm>
              <a:off x="1959860" y="286756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7" name="Multiplication Sign 175"/>
            <p:cNvSpPr/>
            <p:nvPr/>
          </p:nvSpPr>
          <p:spPr>
            <a:xfrm>
              <a:off x="1950145" y="263314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8" name="Multiplication Sign 176"/>
            <p:cNvSpPr/>
            <p:nvPr/>
          </p:nvSpPr>
          <p:spPr>
            <a:xfrm>
              <a:off x="1943191" y="245111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9" name="Multiplication Sign 177"/>
            <p:cNvSpPr/>
            <p:nvPr/>
          </p:nvSpPr>
          <p:spPr>
            <a:xfrm>
              <a:off x="1913376" y="230076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0" name="Multiplication Sign 178"/>
            <p:cNvSpPr/>
            <p:nvPr/>
          </p:nvSpPr>
          <p:spPr>
            <a:xfrm>
              <a:off x="1906513" y="213712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1" name="Multiplication Sign 179"/>
            <p:cNvSpPr/>
            <p:nvPr/>
          </p:nvSpPr>
          <p:spPr>
            <a:xfrm>
              <a:off x="1892904" y="199700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2" name="Multiplication Sign 180"/>
            <p:cNvSpPr/>
            <p:nvPr/>
          </p:nvSpPr>
          <p:spPr>
            <a:xfrm>
              <a:off x="1873854" y="184434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3" name="Multiplication Sign 181"/>
            <p:cNvSpPr/>
            <p:nvPr/>
          </p:nvSpPr>
          <p:spPr>
            <a:xfrm>
              <a:off x="1730647" y="165393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4" name="Multiplication Sign 182"/>
            <p:cNvSpPr/>
            <p:nvPr/>
          </p:nvSpPr>
          <p:spPr>
            <a:xfrm>
              <a:off x="1516451" y="157899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sp>
        <p:nvSpPr>
          <p:cNvPr id="105" name="TextBox 104"/>
          <p:cNvSpPr txBox="1"/>
          <p:nvPr/>
        </p:nvSpPr>
        <p:spPr>
          <a:xfrm>
            <a:off x="361950" y="1307068"/>
            <a:ext cx="6593840" cy="615553"/>
          </a:xfrm>
          <a:prstGeom prst="rect">
            <a:avLst/>
          </a:prstGeom>
          <a:noFill/>
        </p:spPr>
        <p:txBody>
          <a:bodyPr wrap="square" rtlCol="0">
            <a:spAutoFit/>
          </a:bodyPr>
          <a:lstStyle/>
          <a:p>
            <a:r>
              <a:rPr lang="en-GB" b="1" dirty="0" smtClean="0">
                <a:solidFill>
                  <a:srgbClr val="4D4D4D"/>
                </a:solidFill>
              </a:rPr>
              <a:t>Key results</a:t>
            </a:r>
          </a:p>
          <a:p>
            <a:r>
              <a:rPr lang="en-GB" sz="1600" b="1" dirty="0" smtClean="0">
                <a:solidFill>
                  <a:srgbClr val="4D4D4D"/>
                </a:solidFill>
              </a:rPr>
              <a:t>Co-primary </a:t>
            </a:r>
            <a:r>
              <a:rPr lang="en-GB" sz="1600" b="1" dirty="0">
                <a:solidFill>
                  <a:srgbClr val="4D4D4D"/>
                </a:solidFill>
              </a:rPr>
              <a:t>endpoint: PFS by central review</a:t>
            </a:r>
          </a:p>
        </p:txBody>
      </p:sp>
      <p:graphicFrame>
        <p:nvGraphicFramePr>
          <p:cNvPr id="108" name="Group 88"/>
          <p:cNvGraphicFramePr>
            <a:graphicFrameLocks noGrp="1"/>
          </p:cNvGraphicFramePr>
          <p:nvPr>
            <p:extLst>
              <p:ext uri="{D42A27DB-BD31-4B8C-83A1-F6EECF244321}">
                <p14:modId xmlns:p14="http://schemas.microsoft.com/office/powerpoint/2010/main" val="2978670590"/>
              </p:ext>
            </p:extLst>
          </p:nvPr>
        </p:nvGraphicFramePr>
        <p:xfrm>
          <a:off x="3022554" y="1943744"/>
          <a:ext cx="5829816" cy="914400"/>
        </p:xfrm>
        <a:graphic>
          <a:graphicData uri="http://schemas.openxmlformats.org/drawingml/2006/table">
            <a:tbl>
              <a:tblPr firstRow="1" bandRow="1">
                <a:tableStyleId>{69012ECD-51FC-41F1-AA8D-1B2483CD663E}</a:tableStyleId>
              </a:tblPr>
              <a:tblGrid>
                <a:gridCol w="219751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832098">
                  <a:extLst>
                    <a:ext uri="{9D8B030D-6E8A-4147-A177-3AD203B41FA5}">
                      <a16:colId xmlns="" xmlns:a16="http://schemas.microsoft.com/office/drawing/2014/main" val="20002"/>
                    </a:ext>
                  </a:extLst>
                </a:gridCol>
              </a:tblGrid>
              <a:tr h="210288">
                <a:tc>
                  <a:txBody>
                    <a:bodyPr/>
                    <a:lstStyle/>
                    <a:p>
                      <a:endParaRPr lang="en-GB" sz="1400" b="1" i="0" u="none" strike="noStrike" kern="1200" baseline="0" dirty="0" smtClean="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Nintedanib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en-GB" sz="1400" b="0" i="0" u="none" strike="noStrike" kern="1200" baseline="0" dirty="0" smtClean="0">
                          <a:solidFill>
                            <a:schemeClr val="tx1"/>
                          </a:solidFill>
                          <a:latin typeface="+mn-lt"/>
                          <a:ea typeface="+mn-ea"/>
                          <a:cs typeface="+mn-cs"/>
                        </a:rPr>
                        <a:t>Median, months (95%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1.51 (1.45, 2.17)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1.38 (1.38, 1.41)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en-GB" sz="1400" b="0" i="0" u="none" strike="noStrike" kern="1200" baseline="0" dirty="0" smtClean="0">
                          <a:solidFill>
                            <a:schemeClr val="tx1"/>
                          </a:solidFill>
                          <a:latin typeface="+mn-lt"/>
                          <a:ea typeface="+mn-ea"/>
                          <a:cs typeface="+mn-cs"/>
                        </a:rPr>
                        <a:t>HR*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0.58 (0.49, 0.69); p&lt;0.001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3" name="Group 2"/>
          <p:cNvGrpSpPr/>
          <p:nvPr/>
        </p:nvGrpSpPr>
        <p:grpSpPr>
          <a:xfrm>
            <a:off x="7187482" y="3940804"/>
            <a:ext cx="1288955" cy="523220"/>
            <a:chOff x="6078370" y="3040630"/>
            <a:chExt cx="1288955" cy="523220"/>
          </a:xfrm>
        </p:grpSpPr>
        <p:cxnSp>
          <p:nvCxnSpPr>
            <p:cNvPr id="106" name="Straight Connector 105"/>
            <p:cNvCxnSpPr/>
            <p:nvPr/>
          </p:nvCxnSpPr>
          <p:spPr>
            <a:xfrm>
              <a:off x="6078370" y="3420582"/>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6078370" y="3207279"/>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76962" y="3040630"/>
              <a:ext cx="1090363" cy="523220"/>
            </a:xfrm>
            <a:prstGeom prst="rect">
              <a:avLst/>
            </a:prstGeom>
            <a:noFill/>
          </p:spPr>
          <p:txBody>
            <a:bodyPr wrap="none" rtlCol="0">
              <a:spAutoFit/>
            </a:bodyPr>
            <a:lstStyle/>
            <a:p>
              <a:r>
                <a:rPr lang="en-GB" sz="1400" dirty="0" smtClean="0">
                  <a:solidFill>
                    <a:srgbClr val="4D4D4D"/>
                  </a:solidFill>
                </a:rPr>
                <a:t>Nintedanib </a:t>
              </a:r>
            </a:p>
            <a:p>
              <a:r>
                <a:rPr lang="en-GB" sz="1400" dirty="0" smtClean="0">
                  <a:solidFill>
                    <a:srgbClr val="4D4D4D"/>
                  </a:solidFill>
                </a:rPr>
                <a:t>Placebo </a:t>
              </a:r>
              <a:endParaRPr lang="en-GB" sz="1400" dirty="0">
                <a:solidFill>
                  <a:srgbClr val="4D4D4D"/>
                </a:solidFill>
              </a:endParaRPr>
            </a:p>
          </p:txBody>
        </p:sp>
      </p:grpSp>
    </p:spTree>
    <p:custDataLst>
      <p:tags r:id="rId1"/>
    </p:custDataLst>
    <p:extLst>
      <p:ext uri="{BB962C8B-B14F-4D97-AF65-F5344CB8AC3E}">
        <p14:creationId xmlns:p14="http://schemas.microsoft.com/office/powerpoint/2010/main" val="2796470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LBA20_PR: Nintedanib </a:t>
            </a:r>
            <a:r>
              <a:rPr lang="en-GB" sz="1800" dirty="0"/>
              <a:t>plus best supportive care (BSC) versus placebo plus BSC for the treatment of patients (</a:t>
            </a:r>
            <a:r>
              <a:rPr lang="en-GB" sz="1800" dirty="0" err="1"/>
              <a:t>pts</a:t>
            </a:r>
            <a:r>
              <a:rPr lang="en-GB" sz="1800" dirty="0"/>
              <a:t>) with colorectal cancer (CRC) refractory to standard therapies: Results of the phase III LUME-colon 1 </a:t>
            </a:r>
            <a:r>
              <a:rPr lang="en-GB" sz="1800" dirty="0" smtClean="0"/>
              <a:t>study – Van Cutsem et al</a:t>
            </a:r>
            <a:endParaRPr lang="en-GB" sz="1800" dirty="0"/>
          </a:p>
        </p:txBody>
      </p:sp>
      <p:sp>
        <p:nvSpPr>
          <p:cNvPr id="14" name="Text Placeholder 13"/>
          <p:cNvSpPr>
            <a:spLocks noGrp="1"/>
          </p:cNvSpPr>
          <p:nvPr>
            <p:ph type="body" sz="quarter" idx="10"/>
          </p:nvPr>
        </p:nvSpPr>
        <p:spPr>
          <a:xfrm>
            <a:off x="365126" y="6096000"/>
            <a:ext cx="3712952" cy="487363"/>
          </a:xfrm>
        </p:spPr>
        <p:txBody>
          <a:bodyPr/>
          <a:lstStyle/>
          <a:p>
            <a:r>
              <a:rPr lang="en-GB" dirty="0"/>
              <a:t>*Stratified by previous treatment with </a:t>
            </a:r>
            <a:r>
              <a:rPr lang="en-GB" dirty="0" err="1"/>
              <a:t>regorafenib</a:t>
            </a:r>
            <a:r>
              <a:rPr lang="en-GB" dirty="0"/>
              <a:t>, time from onset of metastatic disease until randomisation, and region </a:t>
            </a:r>
          </a:p>
        </p:txBody>
      </p:sp>
      <p:sp>
        <p:nvSpPr>
          <p:cNvPr id="15" name="Text Placeholder 14"/>
          <p:cNvSpPr>
            <a:spLocks noGrp="1"/>
          </p:cNvSpPr>
          <p:nvPr>
            <p:ph type="body" sz="quarter" idx="11"/>
          </p:nvPr>
        </p:nvSpPr>
        <p:spPr>
          <a:xfrm>
            <a:off x="4091555" y="6092296"/>
            <a:ext cx="4721187" cy="487363"/>
          </a:xfrm>
        </p:spPr>
        <p:txBody>
          <a:bodyPr/>
          <a:lstStyle/>
          <a:p>
            <a:pPr>
              <a:buClr>
                <a:srgbClr val="043882"/>
              </a:buClr>
            </a:pPr>
            <a:r>
              <a:rPr lang="en-GB" dirty="0"/>
              <a:t>Van Cutsem E et al. Ann </a:t>
            </a:r>
            <a:r>
              <a:rPr lang="en-GB" dirty="0" err="1"/>
              <a:t>Oncol</a:t>
            </a:r>
            <a:r>
              <a:rPr lang="en-GB" dirty="0"/>
              <a:t> 2016; 27 (</a:t>
            </a:r>
            <a:r>
              <a:rPr lang="en-GB" dirty="0" err="1"/>
              <a:t>suppl</a:t>
            </a:r>
            <a:r>
              <a:rPr lang="en-GB" dirty="0"/>
              <a:t> 6): </a:t>
            </a:r>
            <a:r>
              <a:rPr lang="en-GB" dirty="0" err="1"/>
              <a:t>abstr</a:t>
            </a:r>
            <a:r>
              <a:rPr lang="en-GB" dirty="0"/>
              <a:t> LBA20_PR</a:t>
            </a:r>
          </a:p>
        </p:txBody>
      </p:sp>
      <p:graphicFrame>
        <p:nvGraphicFramePr>
          <p:cNvPr id="7" name="Table 6"/>
          <p:cNvGraphicFramePr>
            <a:graphicFrameLocks noGrp="1"/>
          </p:cNvGraphicFramePr>
          <p:nvPr>
            <p:extLst>
              <p:ext uri="{D42A27DB-BD31-4B8C-83A1-F6EECF244321}">
                <p14:modId xmlns:p14="http://schemas.microsoft.com/office/powerpoint/2010/main" val="2669159701"/>
              </p:ext>
            </p:extLst>
          </p:nvPr>
        </p:nvGraphicFramePr>
        <p:xfrm>
          <a:off x="196948" y="5478516"/>
          <a:ext cx="8581928" cy="438048"/>
        </p:xfrm>
        <a:graphic>
          <a:graphicData uri="http://schemas.openxmlformats.org/drawingml/2006/table">
            <a:tbl>
              <a:tblPr firstRow="1" bandRow="1">
                <a:tableStyleId>{5C22544A-7EE6-4342-B048-85BDC9FD1C3A}</a:tableStyleId>
              </a:tblPr>
              <a:tblGrid>
                <a:gridCol w="1012874">
                  <a:extLst>
                    <a:ext uri="{9D8B030D-6E8A-4147-A177-3AD203B41FA5}">
                      <a16:colId xmlns="" xmlns:a16="http://schemas.microsoft.com/office/drawing/2014/main" val="1378207764"/>
                    </a:ext>
                  </a:extLst>
                </a:gridCol>
                <a:gridCol w="575274">
                  <a:extLst>
                    <a:ext uri="{9D8B030D-6E8A-4147-A177-3AD203B41FA5}">
                      <a16:colId xmlns="" xmlns:a16="http://schemas.microsoft.com/office/drawing/2014/main" val="1305294994"/>
                    </a:ext>
                  </a:extLst>
                </a:gridCol>
                <a:gridCol w="699378">
                  <a:extLst>
                    <a:ext uri="{9D8B030D-6E8A-4147-A177-3AD203B41FA5}">
                      <a16:colId xmlns="" xmlns:a16="http://schemas.microsoft.com/office/drawing/2014/main" val="3801296727"/>
                    </a:ext>
                  </a:extLst>
                </a:gridCol>
                <a:gridCol w="699378">
                  <a:extLst>
                    <a:ext uri="{9D8B030D-6E8A-4147-A177-3AD203B41FA5}">
                      <a16:colId xmlns="" xmlns:a16="http://schemas.microsoft.com/office/drawing/2014/main" val="2631802658"/>
                    </a:ext>
                  </a:extLst>
                </a:gridCol>
                <a:gridCol w="699378">
                  <a:extLst>
                    <a:ext uri="{9D8B030D-6E8A-4147-A177-3AD203B41FA5}">
                      <a16:colId xmlns="" xmlns:a16="http://schemas.microsoft.com/office/drawing/2014/main" val="2428512294"/>
                    </a:ext>
                  </a:extLst>
                </a:gridCol>
                <a:gridCol w="699378">
                  <a:extLst>
                    <a:ext uri="{9D8B030D-6E8A-4147-A177-3AD203B41FA5}">
                      <a16:colId xmlns="" xmlns:a16="http://schemas.microsoft.com/office/drawing/2014/main" val="1314174259"/>
                    </a:ext>
                  </a:extLst>
                </a:gridCol>
                <a:gridCol w="699378">
                  <a:extLst>
                    <a:ext uri="{9D8B030D-6E8A-4147-A177-3AD203B41FA5}">
                      <a16:colId xmlns="" xmlns:a16="http://schemas.microsoft.com/office/drawing/2014/main" val="1741405676"/>
                    </a:ext>
                  </a:extLst>
                </a:gridCol>
                <a:gridCol w="699378">
                  <a:extLst>
                    <a:ext uri="{9D8B030D-6E8A-4147-A177-3AD203B41FA5}">
                      <a16:colId xmlns="" xmlns:a16="http://schemas.microsoft.com/office/drawing/2014/main" val="358311221"/>
                    </a:ext>
                  </a:extLst>
                </a:gridCol>
                <a:gridCol w="699378">
                  <a:extLst>
                    <a:ext uri="{9D8B030D-6E8A-4147-A177-3AD203B41FA5}">
                      <a16:colId xmlns="" xmlns:a16="http://schemas.microsoft.com/office/drawing/2014/main" val="1404438576"/>
                    </a:ext>
                  </a:extLst>
                </a:gridCol>
                <a:gridCol w="699378">
                  <a:extLst>
                    <a:ext uri="{9D8B030D-6E8A-4147-A177-3AD203B41FA5}">
                      <a16:colId xmlns="" xmlns:a16="http://schemas.microsoft.com/office/drawing/2014/main" val="2561887738"/>
                    </a:ext>
                  </a:extLst>
                </a:gridCol>
                <a:gridCol w="699378">
                  <a:extLst>
                    <a:ext uri="{9D8B030D-6E8A-4147-A177-3AD203B41FA5}">
                      <a16:colId xmlns="" xmlns:a16="http://schemas.microsoft.com/office/drawing/2014/main" val="1003878841"/>
                    </a:ext>
                  </a:extLst>
                </a:gridCol>
                <a:gridCol w="699378">
                  <a:extLst>
                    <a:ext uri="{9D8B030D-6E8A-4147-A177-3AD203B41FA5}">
                      <a16:colId xmlns="" xmlns:a16="http://schemas.microsoft.com/office/drawing/2014/main" val="3122020763"/>
                    </a:ext>
                  </a:extLst>
                </a:gridCol>
              </a:tblGrid>
              <a:tr h="0">
                <a:tc>
                  <a:txBody>
                    <a:bodyPr/>
                    <a:lstStyle/>
                    <a:p>
                      <a:pPr algn="r">
                        <a:lnSpc>
                          <a:spcPct val="90000"/>
                        </a:lnSpc>
                      </a:pPr>
                      <a:r>
                        <a:rPr lang="en-GB" sz="1400" b="0" spc="0" baseline="0" dirty="0">
                          <a:solidFill>
                            <a:schemeClr val="tx1"/>
                          </a:solidFill>
                          <a:latin typeface="Arial" panose="020B0604020202020204" pitchFamily="34" charset="0"/>
                          <a:cs typeface="Arial" panose="020B0604020202020204" pitchFamily="34" charset="0"/>
                        </a:rPr>
                        <a:t>Nintedanib</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365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283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207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143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95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49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Placebo</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337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247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184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135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96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58</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8" name="TextBox 7"/>
          <p:cNvSpPr txBox="1"/>
          <p:nvPr/>
        </p:nvSpPr>
        <p:spPr>
          <a:xfrm rot="16200000">
            <a:off x="-522466" y="3291460"/>
            <a:ext cx="2731530" cy="248863"/>
          </a:xfrm>
          <a:prstGeom prst="rect">
            <a:avLst/>
          </a:prstGeom>
          <a:noFill/>
        </p:spPr>
        <p:txBody>
          <a:bodyPr wrap="none" lIns="13500" tIns="13500" rIns="13500" bIns="13500" rtlCol="0">
            <a:spAutoFit/>
          </a:bodyPr>
          <a:lstStyle/>
          <a:p>
            <a:pPr algn="ctr">
              <a:lnSpc>
                <a:spcPct val="90000"/>
              </a:lnSpc>
            </a:pPr>
            <a:r>
              <a:rPr lang="en-GB" sz="1600" b="1" dirty="0">
                <a:solidFill>
                  <a:srgbClr val="4D4D4D"/>
                </a:solidFill>
              </a:rPr>
              <a:t>Estimated percentage alive </a:t>
            </a:r>
          </a:p>
        </p:txBody>
      </p:sp>
      <p:sp>
        <p:nvSpPr>
          <p:cNvPr id="13" name="Placebo Line"/>
          <p:cNvSpPr/>
          <p:nvPr/>
        </p:nvSpPr>
        <p:spPr>
          <a:xfrm>
            <a:off x="1569899" y="2174938"/>
            <a:ext cx="5942619" cy="2242059"/>
          </a:xfrm>
          <a:custGeom>
            <a:avLst/>
            <a:gdLst>
              <a:gd name="connsiteX0" fmla="*/ 0 w 12977446"/>
              <a:gd name="connsiteY0" fmla="*/ 0 h 3893736"/>
              <a:gd name="connsiteX1" fmla="*/ 447152 w 12977446"/>
              <a:gd name="connsiteY1" fmla="*/ 0 h 3893736"/>
              <a:gd name="connsiteX2" fmla="*/ 447152 w 12977446"/>
              <a:gd name="connsiteY2" fmla="*/ 20097 h 3893736"/>
              <a:gd name="connsiteX3" fmla="*/ 597877 w 12977446"/>
              <a:gd name="connsiteY3" fmla="*/ 20097 h 3893736"/>
              <a:gd name="connsiteX4" fmla="*/ 597877 w 12977446"/>
              <a:gd name="connsiteY4" fmla="*/ 30145 h 3893736"/>
              <a:gd name="connsiteX5" fmla="*/ 718457 w 12977446"/>
              <a:gd name="connsiteY5" fmla="*/ 30145 h 3893736"/>
              <a:gd name="connsiteX6" fmla="*/ 718457 w 12977446"/>
              <a:gd name="connsiteY6" fmla="*/ 45218 h 3893736"/>
              <a:gd name="connsiteX7" fmla="*/ 834013 w 12977446"/>
              <a:gd name="connsiteY7" fmla="*/ 45218 h 3893736"/>
              <a:gd name="connsiteX8" fmla="*/ 834013 w 12977446"/>
              <a:gd name="connsiteY8" fmla="*/ 80387 h 3893736"/>
              <a:gd name="connsiteX9" fmla="*/ 879231 w 12977446"/>
              <a:gd name="connsiteY9" fmla="*/ 80387 h 3893736"/>
              <a:gd name="connsiteX10" fmla="*/ 879231 w 12977446"/>
              <a:gd name="connsiteY10" fmla="*/ 100484 h 3893736"/>
              <a:gd name="connsiteX11" fmla="*/ 959618 w 12977446"/>
              <a:gd name="connsiteY11" fmla="*/ 100484 h 3893736"/>
              <a:gd name="connsiteX12" fmla="*/ 959618 w 12977446"/>
              <a:gd name="connsiteY12" fmla="*/ 120580 h 3893736"/>
              <a:gd name="connsiteX13" fmla="*/ 1004835 w 12977446"/>
              <a:gd name="connsiteY13" fmla="*/ 120580 h 3893736"/>
              <a:gd name="connsiteX14" fmla="*/ 1004835 w 12977446"/>
              <a:gd name="connsiteY14" fmla="*/ 150725 h 3893736"/>
              <a:gd name="connsiteX15" fmla="*/ 1080198 w 12977446"/>
              <a:gd name="connsiteY15" fmla="*/ 150725 h 3893736"/>
              <a:gd name="connsiteX16" fmla="*/ 1080198 w 12977446"/>
              <a:gd name="connsiteY16" fmla="*/ 195943 h 3893736"/>
              <a:gd name="connsiteX17" fmla="*/ 1115367 w 12977446"/>
              <a:gd name="connsiteY17" fmla="*/ 195943 h 3893736"/>
              <a:gd name="connsiteX18" fmla="*/ 1115367 w 12977446"/>
              <a:gd name="connsiteY18" fmla="*/ 221064 h 3893736"/>
              <a:gd name="connsiteX19" fmla="*/ 1150537 w 12977446"/>
              <a:gd name="connsiteY19" fmla="*/ 221064 h 3893736"/>
              <a:gd name="connsiteX20" fmla="*/ 1150537 w 12977446"/>
              <a:gd name="connsiteY20" fmla="*/ 246185 h 3893736"/>
              <a:gd name="connsiteX21" fmla="*/ 1185706 w 12977446"/>
              <a:gd name="connsiteY21" fmla="*/ 246185 h 3893736"/>
              <a:gd name="connsiteX22" fmla="*/ 1185706 w 12977446"/>
              <a:gd name="connsiteY22" fmla="*/ 266281 h 3893736"/>
              <a:gd name="connsiteX23" fmla="*/ 1235948 w 12977446"/>
              <a:gd name="connsiteY23" fmla="*/ 266281 h 3893736"/>
              <a:gd name="connsiteX24" fmla="*/ 1235948 w 12977446"/>
              <a:gd name="connsiteY24" fmla="*/ 291402 h 3893736"/>
              <a:gd name="connsiteX25" fmla="*/ 1321359 w 12977446"/>
              <a:gd name="connsiteY25" fmla="*/ 291402 h 3893736"/>
              <a:gd name="connsiteX26" fmla="*/ 1321359 w 12977446"/>
              <a:gd name="connsiteY26" fmla="*/ 356717 h 3893736"/>
              <a:gd name="connsiteX27" fmla="*/ 1421842 w 12977446"/>
              <a:gd name="connsiteY27" fmla="*/ 356717 h 3893736"/>
              <a:gd name="connsiteX28" fmla="*/ 1421842 w 12977446"/>
              <a:gd name="connsiteY28" fmla="*/ 447152 h 3893736"/>
              <a:gd name="connsiteX29" fmla="*/ 1562519 w 12977446"/>
              <a:gd name="connsiteY29" fmla="*/ 447152 h 3893736"/>
              <a:gd name="connsiteX30" fmla="*/ 1562519 w 12977446"/>
              <a:gd name="connsiteY30" fmla="*/ 492369 h 3893736"/>
              <a:gd name="connsiteX31" fmla="*/ 1607737 w 12977446"/>
              <a:gd name="connsiteY31" fmla="*/ 492369 h 3893736"/>
              <a:gd name="connsiteX32" fmla="*/ 1607737 w 12977446"/>
              <a:gd name="connsiteY32" fmla="*/ 507442 h 3893736"/>
              <a:gd name="connsiteX33" fmla="*/ 1683099 w 12977446"/>
              <a:gd name="connsiteY33" fmla="*/ 507442 h 3893736"/>
              <a:gd name="connsiteX34" fmla="*/ 1683099 w 12977446"/>
              <a:gd name="connsiteY34" fmla="*/ 612950 h 3893736"/>
              <a:gd name="connsiteX35" fmla="*/ 1723293 w 12977446"/>
              <a:gd name="connsiteY35" fmla="*/ 612950 h 3893736"/>
              <a:gd name="connsiteX36" fmla="*/ 1723293 w 12977446"/>
              <a:gd name="connsiteY36" fmla="*/ 653143 h 3893736"/>
              <a:gd name="connsiteX37" fmla="*/ 1863970 w 12977446"/>
              <a:gd name="connsiteY37" fmla="*/ 653143 h 3893736"/>
              <a:gd name="connsiteX38" fmla="*/ 1863970 w 12977446"/>
              <a:gd name="connsiteY38" fmla="*/ 698361 h 3893736"/>
              <a:gd name="connsiteX39" fmla="*/ 1939332 w 12977446"/>
              <a:gd name="connsiteY39" fmla="*/ 698361 h 3893736"/>
              <a:gd name="connsiteX40" fmla="*/ 1939332 w 12977446"/>
              <a:gd name="connsiteY40" fmla="*/ 728506 h 3893736"/>
              <a:gd name="connsiteX41" fmla="*/ 1989574 w 12977446"/>
              <a:gd name="connsiteY41" fmla="*/ 728506 h 3893736"/>
              <a:gd name="connsiteX42" fmla="*/ 1989574 w 12977446"/>
              <a:gd name="connsiteY42" fmla="*/ 753626 h 3893736"/>
              <a:gd name="connsiteX43" fmla="*/ 2085033 w 12977446"/>
              <a:gd name="connsiteY43" fmla="*/ 753626 h 3893736"/>
              <a:gd name="connsiteX44" fmla="*/ 2085033 w 12977446"/>
              <a:gd name="connsiteY44" fmla="*/ 828989 h 3893736"/>
              <a:gd name="connsiteX45" fmla="*/ 2160396 w 12977446"/>
              <a:gd name="connsiteY45" fmla="*/ 828989 h 3893736"/>
              <a:gd name="connsiteX46" fmla="*/ 2160396 w 12977446"/>
              <a:gd name="connsiteY46" fmla="*/ 879231 h 3893736"/>
              <a:gd name="connsiteX47" fmla="*/ 2230734 w 12977446"/>
              <a:gd name="connsiteY47" fmla="*/ 879231 h 3893736"/>
              <a:gd name="connsiteX48" fmla="*/ 2230734 w 12977446"/>
              <a:gd name="connsiteY48" fmla="*/ 939521 h 3893736"/>
              <a:gd name="connsiteX49" fmla="*/ 2306097 w 12977446"/>
              <a:gd name="connsiteY49" fmla="*/ 939521 h 3893736"/>
              <a:gd name="connsiteX50" fmla="*/ 2306097 w 12977446"/>
              <a:gd name="connsiteY50" fmla="*/ 984739 h 3893736"/>
              <a:gd name="connsiteX51" fmla="*/ 2366387 w 12977446"/>
              <a:gd name="connsiteY51" fmla="*/ 984739 h 3893736"/>
              <a:gd name="connsiteX52" fmla="*/ 2366387 w 12977446"/>
              <a:gd name="connsiteY52" fmla="*/ 1040005 h 3893736"/>
              <a:gd name="connsiteX53" fmla="*/ 2466871 w 12977446"/>
              <a:gd name="connsiteY53" fmla="*/ 1040005 h 3893736"/>
              <a:gd name="connsiteX54" fmla="*/ 2466871 w 12977446"/>
              <a:gd name="connsiteY54" fmla="*/ 1080198 h 3893736"/>
              <a:gd name="connsiteX55" fmla="*/ 2527161 w 12977446"/>
              <a:gd name="connsiteY55" fmla="*/ 1080198 h 3893736"/>
              <a:gd name="connsiteX56" fmla="*/ 2527161 w 12977446"/>
              <a:gd name="connsiteY56" fmla="*/ 1135464 h 3893736"/>
              <a:gd name="connsiteX57" fmla="*/ 2577402 w 12977446"/>
              <a:gd name="connsiteY57" fmla="*/ 1135464 h 3893736"/>
              <a:gd name="connsiteX58" fmla="*/ 2577402 w 12977446"/>
              <a:gd name="connsiteY58" fmla="*/ 1205802 h 3893736"/>
              <a:gd name="connsiteX59" fmla="*/ 2642717 w 12977446"/>
              <a:gd name="connsiteY59" fmla="*/ 1205802 h 3893736"/>
              <a:gd name="connsiteX60" fmla="*/ 2642717 w 12977446"/>
              <a:gd name="connsiteY60" fmla="*/ 1266092 h 3893736"/>
              <a:gd name="connsiteX61" fmla="*/ 2692959 w 12977446"/>
              <a:gd name="connsiteY61" fmla="*/ 1266092 h 3893736"/>
              <a:gd name="connsiteX62" fmla="*/ 2692959 w 12977446"/>
              <a:gd name="connsiteY62" fmla="*/ 1321358 h 3893736"/>
              <a:gd name="connsiteX63" fmla="*/ 2758273 w 12977446"/>
              <a:gd name="connsiteY63" fmla="*/ 1321358 h 3893736"/>
              <a:gd name="connsiteX64" fmla="*/ 2758273 w 12977446"/>
              <a:gd name="connsiteY64" fmla="*/ 1386673 h 3893736"/>
              <a:gd name="connsiteX65" fmla="*/ 2868805 w 12977446"/>
              <a:gd name="connsiteY65" fmla="*/ 1386673 h 3893736"/>
              <a:gd name="connsiteX66" fmla="*/ 2868805 w 12977446"/>
              <a:gd name="connsiteY66" fmla="*/ 1457011 h 3893736"/>
              <a:gd name="connsiteX67" fmla="*/ 2939143 w 12977446"/>
              <a:gd name="connsiteY67" fmla="*/ 1457011 h 3893736"/>
              <a:gd name="connsiteX68" fmla="*/ 2939143 w 12977446"/>
              <a:gd name="connsiteY68" fmla="*/ 1492180 h 3893736"/>
              <a:gd name="connsiteX69" fmla="*/ 3004457 w 12977446"/>
              <a:gd name="connsiteY69" fmla="*/ 1492180 h 3893736"/>
              <a:gd name="connsiteX70" fmla="*/ 3004457 w 12977446"/>
              <a:gd name="connsiteY70" fmla="*/ 1547446 h 3893736"/>
              <a:gd name="connsiteX71" fmla="*/ 3074796 w 12977446"/>
              <a:gd name="connsiteY71" fmla="*/ 1547446 h 3893736"/>
              <a:gd name="connsiteX72" fmla="*/ 3074796 w 12977446"/>
              <a:gd name="connsiteY72" fmla="*/ 1582615 h 3893736"/>
              <a:gd name="connsiteX73" fmla="*/ 3130062 w 12977446"/>
              <a:gd name="connsiteY73" fmla="*/ 1582615 h 3893736"/>
              <a:gd name="connsiteX74" fmla="*/ 3130062 w 12977446"/>
              <a:gd name="connsiteY74" fmla="*/ 1627833 h 3893736"/>
              <a:gd name="connsiteX75" fmla="*/ 3170255 w 12977446"/>
              <a:gd name="connsiteY75" fmla="*/ 1627833 h 3893736"/>
              <a:gd name="connsiteX76" fmla="*/ 3170255 w 12977446"/>
              <a:gd name="connsiteY76" fmla="*/ 1673051 h 3893736"/>
              <a:gd name="connsiteX77" fmla="*/ 3210449 w 12977446"/>
              <a:gd name="connsiteY77" fmla="*/ 1673051 h 3893736"/>
              <a:gd name="connsiteX78" fmla="*/ 3210449 w 12977446"/>
              <a:gd name="connsiteY78" fmla="*/ 1723292 h 3893736"/>
              <a:gd name="connsiteX79" fmla="*/ 3260690 w 12977446"/>
              <a:gd name="connsiteY79" fmla="*/ 1723292 h 3893736"/>
              <a:gd name="connsiteX80" fmla="*/ 3260690 w 12977446"/>
              <a:gd name="connsiteY80" fmla="*/ 1753437 h 3893736"/>
              <a:gd name="connsiteX81" fmla="*/ 3346101 w 12977446"/>
              <a:gd name="connsiteY81" fmla="*/ 1753437 h 3893736"/>
              <a:gd name="connsiteX82" fmla="*/ 3346101 w 12977446"/>
              <a:gd name="connsiteY82" fmla="*/ 1783583 h 3893736"/>
              <a:gd name="connsiteX83" fmla="*/ 3401367 w 12977446"/>
              <a:gd name="connsiteY83" fmla="*/ 1783583 h 3893736"/>
              <a:gd name="connsiteX84" fmla="*/ 3401367 w 12977446"/>
              <a:gd name="connsiteY84" fmla="*/ 1833824 h 3893736"/>
              <a:gd name="connsiteX85" fmla="*/ 3496827 w 12977446"/>
              <a:gd name="connsiteY85" fmla="*/ 1833824 h 3893736"/>
              <a:gd name="connsiteX86" fmla="*/ 3496827 w 12977446"/>
              <a:gd name="connsiteY86" fmla="*/ 1874018 h 3893736"/>
              <a:gd name="connsiteX87" fmla="*/ 3652576 w 12977446"/>
              <a:gd name="connsiteY87" fmla="*/ 1874018 h 3893736"/>
              <a:gd name="connsiteX88" fmla="*/ 3652576 w 12977446"/>
              <a:gd name="connsiteY88" fmla="*/ 1914211 h 3893736"/>
              <a:gd name="connsiteX89" fmla="*/ 3778181 w 12977446"/>
              <a:gd name="connsiteY89" fmla="*/ 1914211 h 3893736"/>
              <a:gd name="connsiteX90" fmla="*/ 3778181 w 12977446"/>
              <a:gd name="connsiteY90" fmla="*/ 1989574 h 3893736"/>
              <a:gd name="connsiteX91" fmla="*/ 3913833 w 12977446"/>
              <a:gd name="connsiteY91" fmla="*/ 1989574 h 3893736"/>
              <a:gd name="connsiteX92" fmla="*/ 3913833 w 12977446"/>
              <a:gd name="connsiteY92" fmla="*/ 2009670 h 3893736"/>
              <a:gd name="connsiteX93" fmla="*/ 4014317 w 12977446"/>
              <a:gd name="connsiteY93" fmla="*/ 2009670 h 3893736"/>
              <a:gd name="connsiteX94" fmla="*/ 4014317 w 12977446"/>
              <a:gd name="connsiteY94" fmla="*/ 2054888 h 3893736"/>
              <a:gd name="connsiteX95" fmla="*/ 4124849 w 12977446"/>
              <a:gd name="connsiteY95" fmla="*/ 2054888 h 3893736"/>
              <a:gd name="connsiteX96" fmla="*/ 4124849 w 12977446"/>
              <a:gd name="connsiteY96" fmla="*/ 2074985 h 3893736"/>
              <a:gd name="connsiteX97" fmla="*/ 4215284 w 12977446"/>
              <a:gd name="connsiteY97" fmla="*/ 2074985 h 3893736"/>
              <a:gd name="connsiteX98" fmla="*/ 4215284 w 12977446"/>
              <a:gd name="connsiteY98" fmla="*/ 2115178 h 3893736"/>
              <a:gd name="connsiteX99" fmla="*/ 4260501 w 12977446"/>
              <a:gd name="connsiteY99" fmla="*/ 2115178 h 3893736"/>
              <a:gd name="connsiteX100" fmla="*/ 4260501 w 12977446"/>
              <a:gd name="connsiteY100" fmla="*/ 2145323 h 3893736"/>
              <a:gd name="connsiteX101" fmla="*/ 4330840 w 12977446"/>
              <a:gd name="connsiteY101" fmla="*/ 2145323 h 3893736"/>
              <a:gd name="connsiteX102" fmla="*/ 4330840 w 12977446"/>
              <a:gd name="connsiteY102" fmla="*/ 2175468 h 3893736"/>
              <a:gd name="connsiteX103" fmla="*/ 4401178 w 12977446"/>
              <a:gd name="connsiteY103" fmla="*/ 2175468 h 3893736"/>
              <a:gd name="connsiteX104" fmla="*/ 4401178 w 12977446"/>
              <a:gd name="connsiteY104" fmla="*/ 2195565 h 3893736"/>
              <a:gd name="connsiteX105" fmla="*/ 4446396 w 12977446"/>
              <a:gd name="connsiteY105" fmla="*/ 2195565 h 3893736"/>
              <a:gd name="connsiteX106" fmla="*/ 4446396 w 12977446"/>
              <a:gd name="connsiteY106" fmla="*/ 2230734 h 3893736"/>
              <a:gd name="connsiteX107" fmla="*/ 4516734 w 12977446"/>
              <a:gd name="connsiteY107" fmla="*/ 2230734 h 3893736"/>
              <a:gd name="connsiteX108" fmla="*/ 4516734 w 12977446"/>
              <a:gd name="connsiteY108" fmla="*/ 2255855 h 3893736"/>
              <a:gd name="connsiteX109" fmla="*/ 4612194 w 12977446"/>
              <a:gd name="connsiteY109" fmla="*/ 2255855 h 3893736"/>
              <a:gd name="connsiteX110" fmla="*/ 4612194 w 12977446"/>
              <a:gd name="connsiteY110" fmla="*/ 2296048 h 3893736"/>
              <a:gd name="connsiteX111" fmla="*/ 4727750 w 12977446"/>
              <a:gd name="connsiteY111" fmla="*/ 2296048 h 3893736"/>
              <a:gd name="connsiteX112" fmla="*/ 4727750 w 12977446"/>
              <a:gd name="connsiteY112" fmla="*/ 2336242 h 3893736"/>
              <a:gd name="connsiteX113" fmla="*/ 4803112 w 12977446"/>
              <a:gd name="connsiteY113" fmla="*/ 2336242 h 3893736"/>
              <a:gd name="connsiteX114" fmla="*/ 4803112 w 12977446"/>
              <a:gd name="connsiteY114" fmla="*/ 2366387 h 3893736"/>
              <a:gd name="connsiteX115" fmla="*/ 4928717 w 12977446"/>
              <a:gd name="connsiteY115" fmla="*/ 2366387 h 3893736"/>
              <a:gd name="connsiteX116" fmla="*/ 4928717 w 12977446"/>
              <a:gd name="connsiteY116" fmla="*/ 2381459 h 3893736"/>
              <a:gd name="connsiteX117" fmla="*/ 5019152 w 12977446"/>
              <a:gd name="connsiteY117" fmla="*/ 2381459 h 3893736"/>
              <a:gd name="connsiteX118" fmla="*/ 5019152 w 12977446"/>
              <a:gd name="connsiteY118" fmla="*/ 2406580 h 3893736"/>
              <a:gd name="connsiteX119" fmla="*/ 5059345 w 12977446"/>
              <a:gd name="connsiteY119" fmla="*/ 2406580 h 3893736"/>
              <a:gd name="connsiteX120" fmla="*/ 5059345 w 12977446"/>
              <a:gd name="connsiteY120" fmla="*/ 2431701 h 3893736"/>
              <a:gd name="connsiteX121" fmla="*/ 5114611 w 12977446"/>
              <a:gd name="connsiteY121" fmla="*/ 2431701 h 3893736"/>
              <a:gd name="connsiteX122" fmla="*/ 5179926 w 12977446"/>
              <a:gd name="connsiteY122" fmla="*/ 2431701 h 3893736"/>
              <a:gd name="connsiteX123" fmla="*/ 5179926 w 12977446"/>
              <a:gd name="connsiteY123" fmla="*/ 2456822 h 3893736"/>
              <a:gd name="connsiteX124" fmla="*/ 5260312 w 12977446"/>
              <a:gd name="connsiteY124" fmla="*/ 2456822 h 3893736"/>
              <a:gd name="connsiteX125" fmla="*/ 5260312 w 12977446"/>
              <a:gd name="connsiteY125" fmla="*/ 2497015 h 3893736"/>
              <a:gd name="connsiteX126" fmla="*/ 5360796 w 12977446"/>
              <a:gd name="connsiteY126" fmla="*/ 2497015 h 3893736"/>
              <a:gd name="connsiteX127" fmla="*/ 5360796 w 12977446"/>
              <a:gd name="connsiteY127" fmla="*/ 2527161 h 3893736"/>
              <a:gd name="connsiteX128" fmla="*/ 5411038 w 12977446"/>
              <a:gd name="connsiteY128" fmla="*/ 2527161 h 3893736"/>
              <a:gd name="connsiteX129" fmla="*/ 5411038 w 12977446"/>
              <a:gd name="connsiteY129" fmla="*/ 2557306 h 3893736"/>
              <a:gd name="connsiteX130" fmla="*/ 5461279 w 12977446"/>
              <a:gd name="connsiteY130" fmla="*/ 2557306 h 3893736"/>
              <a:gd name="connsiteX131" fmla="*/ 5461279 w 12977446"/>
              <a:gd name="connsiteY131" fmla="*/ 2587451 h 3893736"/>
              <a:gd name="connsiteX132" fmla="*/ 5561763 w 12977446"/>
              <a:gd name="connsiteY132" fmla="*/ 2587451 h 3893736"/>
              <a:gd name="connsiteX133" fmla="*/ 5576835 w 12977446"/>
              <a:gd name="connsiteY133" fmla="*/ 2602523 h 3893736"/>
              <a:gd name="connsiteX134" fmla="*/ 5667271 w 12977446"/>
              <a:gd name="connsiteY134" fmla="*/ 2602523 h 3893736"/>
              <a:gd name="connsiteX135" fmla="*/ 5667271 w 12977446"/>
              <a:gd name="connsiteY135" fmla="*/ 2637692 h 3893736"/>
              <a:gd name="connsiteX136" fmla="*/ 5717512 w 12977446"/>
              <a:gd name="connsiteY136" fmla="*/ 2637692 h 3893736"/>
              <a:gd name="connsiteX137" fmla="*/ 5717512 w 12977446"/>
              <a:gd name="connsiteY137" fmla="*/ 2662813 h 3893736"/>
              <a:gd name="connsiteX138" fmla="*/ 5782827 w 12977446"/>
              <a:gd name="connsiteY138" fmla="*/ 2662813 h 3893736"/>
              <a:gd name="connsiteX139" fmla="*/ 5782827 w 12977446"/>
              <a:gd name="connsiteY139" fmla="*/ 2677886 h 3893736"/>
              <a:gd name="connsiteX140" fmla="*/ 5817996 w 12977446"/>
              <a:gd name="connsiteY140" fmla="*/ 2677886 h 3893736"/>
              <a:gd name="connsiteX141" fmla="*/ 5817996 w 12977446"/>
              <a:gd name="connsiteY141" fmla="*/ 2708031 h 3893736"/>
              <a:gd name="connsiteX142" fmla="*/ 5858189 w 12977446"/>
              <a:gd name="connsiteY142" fmla="*/ 2708031 h 3893736"/>
              <a:gd name="connsiteX143" fmla="*/ 5858189 w 12977446"/>
              <a:gd name="connsiteY143" fmla="*/ 2738176 h 3893736"/>
              <a:gd name="connsiteX144" fmla="*/ 5903407 w 12977446"/>
              <a:gd name="connsiteY144" fmla="*/ 2738176 h 3893736"/>
              <a:gd name="connsiteX145" fmla="*/ 5903407 w 12977446"/>
              <a:gd name="connsiteY145" fmla="*/ 2738176 h 3893736"/>
              <a:gd name="connsiteX146" fmla="*/ 6008915 w 12977446"/>
              <a:gd name="connsiteY146" fmla="*/ 2738176 h 3893736"/>
              <a:gd name="connsiteX147" fmla="*/ 6008915 w 12977446"/>
              <a:gd name="connsiteY147" fmla="*/ 2778369 h 3893736"/>
              <a:gd name="connsiteX148" fmla="*/ 6300317 w 12977446"/>
              <a:gd name="connsiteY148" fmla="*/ 2778369 h 3893736"/>
              <a:gd name="connsiteX149" fmla="*/ 6300317 w 12977446"/>
              <a:gd name="connsiteY149" fmla="*/ 2813539 h 3893736"/>
              <a:gd name="connsiteX150" fmla="*/ 6385728 w 12977446"/>
              <a:gd name="connsiteY150" fmla="*/ 2813539 h 3893736"/>
              <a:gd name="connsiteX151" fmla="*/ 6385728 w 12977446"/>
              <a:gd name="connsiteY151" fmla="*/ 2863780 h 3893736"/>
              <a:gd name="connsiteX152" fmla="*/ 6456066 w 12977446"/>
              <a:gd name="connsiteY152" fmla="*/ 2863780 h 3893736"/>
              <a:gd name="connsiteX153" fmla="*/ 6456066 w 12977446"/>
              <a:gd name="connsiteY153" fmla="*/ 2898950 h 3893736"/>
              <a:gd name="connsiteX154" fmla="*/ 6556550 w 12977446"/>
              <a:gd name="connsiteY154" fmla="*/ 2898950 h 3893736"/>
              <a:gd name="connsiteX155" fmla="*/ 6571622 w 12977446"/>
              <a:gd name="connsiteY155" fmla="*/ 2914022 h 3893736"/>
              <a:gd name="connsiteX156" fmla="*/ 6662057 w 12977446"/>
              <a:gd name="connsiteY156" fmla="*/ 2914022 h 3893736"/>
              <a:gd name="connsiteX157" fmla="*/ 6662057 w 12977446"/>
              <a:gd name="connsiteY157" fmla="*/ 2959240 h 3893736"/>
              <a:gd name="connsiteX158" fmla="*/ 6717323 w 12977446"/>
              <a:gd name="connsiteY158" fmla="*/ 2959240 h 3893736"/>
              <a:gd name="connsiteX159" fmla="*/ 6717323 w 12977446"/>
              <a:gd name="connsiteY159" fmla="*/ 2979336 h 3893736"/>
              <a:gd name="connsiteX160" fmla="*/ 6837904 w 12977446"/>
              <a:gd name="connsiteY160" fmla="*/ 2979336 h 3893736"/>
              <a:gd name="connsiteX161" fmla="*/ 6837904 w 12977446"/>
              <a:gd name="connsiteY161" fmla="*/ 3009481 h 3893736"/>
              <a:gd name="connsiteX162" fmla="*/ 6923315 w 12977446"/>
              <a:gd name="connsiteY162" fmla="*/ 3009481 h 3893736"/>
              <a:gd name="connsiteX163" fmla="*/ 6923315 w 12977446"/>
              <a:gd name="connsiteY163" fmla="*/ 3039626 h 3893736"/>
              <a:gd name="connsiteX164" fmla="*/ 6983605 w 12977446"/>
              <a:gd name="connsiteY164" fmla="*/ 3039626 h 3893736"/>
              <a:gd name="connsiteX165" fmla="*/ 6983605 w 12977446"/>
              <a:gd name="connsiteY165" fmla="*/ 3064747 h 3893736"/>
              <a:gd name="connsiteX166" fmla="*/ 7033846 w 12977446"/>
              <a:gd name="connsiteY166" fmla="*/ 3064747 h 3893736"/>
              <a:gd name="connsiteX167" fmla="*/ 7033846 w 12977446"/>
              <a:gd name="connsiteY167" fmla="*/ 3079820 h 3893736"/>
              <a:gd name="connsiteX168" fmla="*/ 7104185 w 12977446"/>
              <a:gd name="connsiteY168" fmla="*/ 3079820 h 3893736"/>
              <a:gd name="connsiteX169" fmla="*/ 7104185 w 12977446"/>
              <a:gd name="connsiteY169" fmla="*/ 3114989 h 3893736"/>
              <a:gd name="connsiteX170" fmla="*/ 7189596 w 12977446"/>
              <a:gd name="connsiteY170" fmla="*/ 3114989 h 3893736"/>
              <a:gd name="connsiteX171" fmla="*/ 7189596 w 12977446"/>
              <a:gd name="connsiteY171" fmla="*/ 3140110 h 3893736"/>
              <a:gd name="connsiteX172" fmla="*/ 7259934 w 12977446"/>
              <a:gd name="connsiteY172" fmla="*/ 3140110 h 3893736"/>
              <a:gd name="connsiteX173" fmla="*/ 7259934 w 12977446"/>
              <a:gd name="connsiteY173" fmla="*/ 3160207 h 3893736"/>
              <a:gd name="connsiteX174" fmla="*/ 7259934 w 12977446"/>
              <a:gd name="connsiteY174" fmla="*/ 3170255 h 3893736"/>
              <a:gd name="connsiteX175" fmla="*/ 7480998 w 12977446"/>
              <a:gd name="connsiteY175" fmla="*/ 3170255 h 3893736"/>
              <a:gd name="connsiteX176" fmla="*/ 7480998 w 12977446"/>
              <a:gd name="connsiteY176" fmla="*/ 3170255 h 3893736"/>
              <a:gd name="connsiteX177" fmla="*/ 7516167 w 12977446"/>
              <a:gd name="connsiteY177" fmla="*/ 3170255 h 3893736"/>
              <a:gd name="connsiteX178" fmla="*/ 7516167 w 12977446"/>
              <a:gd name="connsiteY178" fmla="*/ 3190352 h 3893736"/>
              <a:gd name="connsiteX179" fmla="*/ 7671917 w 12977446"/>
              <a:gd name="connsiteY179" fmla="*/ 3190352 h 3893736"/>
              <a:gd name="connsiteX180" fmla="*/ 7671917 w 12977446"/>
              <a:gd name="connsiteY180" fmla="*/ 3215473 h 3893736"/>
              <a:gd name="connsiteX181" fmla="*/ 7727183 w 12977446"/>
              <a:gd name="connsiteY181" fmla="*/ 3215473 h 3893736"/>
              <a:gd name="connsiteX182" fmla="*/ 7727183 w 12977446"/>
              <a:gd name="connsiteY182" fmla="*/ 3245618 h 3893736"/>
              <a:gd name="connsiteX183" fmla="*/ 7852787 w 12977446"/>
              <a:gd name="connsiteY183" fmla="*/ 3245618 h 3893736"/>
              <a:gd name="connsiteX184" fmla="*/ 7852787 w 12977446"/>
              <a:gd name="connsiteY184" fmla="*/ 3270739 h 3893736"/>
              <a:gd name="connsiteX185" fmla="*/ 7928150 w 12977446"/>
              <a:gd name="connsiteY185" fmla="*/ 3270739 h 3893736"/>
              <a:gd name="connsiteX186" fmla="*/ 7928150 w 12977446"/>
              <a:gd name="connsiteY186" fmla="*/ 3295859 h 3893736"/>
              <a:gd name="connsiteX187" fmla="*/ 8008537 w 12977446"/>
              <a:gd name="connsiteY187" fmla="*/ 3295859 h 3893736"/>
              <a:gd name="connsiteX188" fmla="*/ 8008537 w 12977446"/>
              <a:gd name="connsiteY188" fmla="*/ 3320980 h 3893736"/>
              <a:gd name="connsiteX189" fmla="*/ 8144189 w 12977446"/>
              <a:gd name="connsiteY189" fmla="*/ 3320980 h 3893736"/>
              <a:gd name="connsiteX190" fmla="*/ 8144189 w 12977446"/>
              <a:gd name="connsiteY190" fmla="*/ 3341077 h 3893736"/>
              <a:gd name="connsiteX191" fmla="*/ 8244673 w 12977446"/>
              <a:gd name="connsiteY191" fmla="*/ 3341077 h 3893736"/>
              <a:gd name="connsiteX192" fmla="*/ 8244673 w 12977446"/>
              <a:gd name="connsiteY192" fmla="*/ 3351125 h 3893736"/>
              <a:gd name="connsiteX193" fmla="*/ 8335108 w 12977446"/>
              <a:gd name="connsiteY193" fmla="*/ 3351125 h 3893736"/>
              <a:gd name="connsiteX194" fmla="*/ 8335108 w 12977446"/>
              <a:gd name="connsiteY194" fmla="*/ 3361174 h 3893736"/>
              <a:gd name="connsiteX195" fmla="*/ 8445640 w 12977446"/>
              <a:gd name="connsiteY195" fmla="*/ 3361174 h 3893736"/>
              <a:gd name="connsiteX196" fmla="*/ 8445640 w 12977446"/>
              <a:gd name="connsiteY196" fmla="*/ 3371222 h 3893736"/>
              <a:gd name="connsiteX197" fmla="*/ 8757139 w 12977446"/>
              <a:gd name="connsiteY197" fmla="*/ 3371222 h 3893736"/>
              <a:gd name="connsiteX198" fmla="*/ 8757139 w 12977446"/>
              <a:gd name="connsiteY198" fmla="*/ 3381270 h 3893736"/>
              <a:gd name="connsiteX199" fmla="*/ 8917912 w 12977446"/>
              <a:gd name="connsiteY199" fmla="*/ 3381270 h 3893736"/>
              <a:gd name="connsiteX200" fmla="*/ 8917912 w 12977446"/>
              <a:gd name="connsiteY200" fmla="*/ 3396343 h 3893736"/>
              <a:gd name="connsiteX201" fmla="*/ 9033468 w 12977446"/>
              <a:gd name="connsiteY201" fmla="*/ 3396343 h 3893736"/>
              <a:gd name="connsiteX202" fmla="*/ 9033468 w 12977446"/>
              <a:gd name="connsiteY202" fmla="*/ 3411415 h 3893736"/>
              <a:gd name="connsiteX203" fmla="*/ 9118879 w 12977446"/>
              <a:gd name="connsiteY203" fmla="*/ 3411415 h 3893736"/>
              <a:gd name="connsiteX204" fmla="*/ 9118879 w 12977446"/>
              <a:gd name="connsiteY204" fmla="*/ 3446585 h 3893736"/>
              <a:gd name="connsiteX205" fmla="*/ 9440427 w 12977446"/>
              <a:gd name="connsiteY205" fmla="*/ 3446585 h 3893736"/>
              <a:gd name="connsiteX206" fmla="*/ 9440427 w 12977446"/>
              <a:gd name="connsiteY206" fmla="*/ 3481754 h 3893736"/>
              <a:gd name="connsiteX207" fmla="*/ 9480620 w 12977446"/>
              <a:gd name="connsiteY207" fmla="*/ 3481754 h 3893736"/>
              <a:gd name="connsiteX208" fmla="*/ 9480620 w 12977446"/>
              <a:gd name="connsiteY208" fmla="*/ 3516923 h 3893736"/>
              <a:gd name="connsiteX209" fmla="*/ 9766998 w 12977446"/>
              <a:gd name="connsiteY209" fmla="*/ 3516923 h 3893736"/>
              <a:gd name="connsiteX210" fmla="*/ 9782071 w 12977446"/>
              <a:gd name="connsiteY210" fmla="*/ 3531996 h 3893736"/>
              <a:gd name="connsiteX211" fmla="*/ 9812216 w 12977446"/>
              <a:gd name="connsiteY211" fmla="*/ 3531996 h 3893736"/>
              <a:gd name="connsiteX212" fmla="*/ 9812216 w 12977446"/>
              <a:gd name="connsiteY212" fmla="*/ 3552092 h 3893736"/>
              <a:gd name="connsiteX213" fmla="*/ 10128739 w 12977446"/>
              <a:gd name="connsiteY213" fmla="*/ 3552092 h 3893736"/>
              <a:gd name="connsiteX214" fmla="*/ 10128739 w 12977446"/>
              <a:gd name="connsiteY214" fmla="*/ 3592286 h 3893736"/>
              <a:gd name="connsiteX215" fmla="*/ 10284488 w 12977446"/>
              <a:gd name="connsiteY215" fmla="*/ 3592286 h 3893736"/>
              <a:gd name="connsiteX216" fmla="*/ 10284488 w 12977446"/>
              <a:gd name="connsiteY216" fmla="*/ 3617407 h 3893736"/>
              <a:gd name="connsiteX217" fmla="*/ 10329706 w 12977446"/>
              <a:gd name="connsiteY217" fmla="*/ 3617407 h 3893736"/>
              <a:gd name="connsiteX218" fmla="*/ 10329706 w 12977446"/>
              <a:gd name="connsiteY218" fmla="*/ 3642528 h 3893736"/>
              <a:gd name="connsiteX219" fmla="*/ 10379948 w 12977446"/>
              <a:gd name="connsiteY219" fmla="*/ 3642528 h 3893736"/>
              <a:gd name="connsiteX220" fmla="*/ 10379948 w 12977446"/>
              <a:gd name="connsiteY220" fmla="*/ 3662624 h 3893736"/>
              <a:gd name="connsiteX221" fmla="*/ 11007970 w 12977446"/>
              <a:gd name="connsiteY221" fmla="*/ 3662624 h 3893736"/>
              <a:gd name="connsiteX222" fmla="*/ 11007970 w 12977446"/>
              <a:gd name="connsiteY222" fmla="*/ 3677697 h 3893736"/>
              <a:gd name="connsiteX223" fmla="*/ 11088356 w 12977446"/>
              <a:gd name="connsiteY223" fmla="*/ 3677697 h 3893736"/>
              <a:gd name="connsiteX224" fmla="*/ 11088356 w 12977446"/>
              <a:gd name="connsiteY224" fmla="*/ 3707842 h 3893736"/>
              <a:gd name="connsiteX225" fmla="*/ 11389807 w 12977446"/>
              <a:gd name="connsiteY225" fmla="*/ 3707842 h 3893736"/>
              <a:gd name="connsiteX226" fmla="*/ 11450097 w 12977446"/>
              <a:gd name="connsiteY226" fmla="*/ 3707842 h 3893736"/>
              <a:gd name="connsiteX227" fmla="*/ 11450097 w 12977446"/>
              <a:gd name="connsiteY227" fmla="*/ 3743011 h 3893736"/>
              <a:gd name="connsiteX228" fmla="*/ 11585750 w 12977446"/>
              <a:gd name="connsiteY228" fmla="*/ 3743011 h 3893736"/>
              <a:gd name="connsiteX229" fmla="*/ 11585750 w 12977446"/>
              <a:gd name="connsiteY229" fmla="*/ 3773156 h 3893736"/>
              <a:gd name="connsiteX230" fmla="*/ 11651064 w 12977446"/>
              <a:gd name="connsiteY230" fmla="*/ 3773156 h 3893736"/>
              <a:gd name="connsiteX231" fmla="*/ 11651064 w 12977446"/>
              <a:gd name="connsiteY231" fmla="*/ 3773156 h 3893736"/>
              <a:gd name="connsiteX232" fmla="*/ 11641016 w 12977446"/>
              <a:gd name="connsiteY232" fmla="*/ 3783204 h 3893736"/>
              <a:gd name="connsiteX233" fmla="*/ 11641016 w 12977446"/>
              <a:gd name="connsiteY233" fmla="*/ 3783204 h 3893736"/>
              <a:gd name="connsiteX234" fmla="*/ 11706330 w 12977446"/>
              <a:gd name="connsiteY234" fmla="*/ 3783204 h 3893736"/>
              <a:gd name="connsiteX235" fmla="*/ 11706330 w 12977446"/>
              <a:gd name="connsiteY235" fmla="*/ 3813350 h 3893736"/>
              <a:gd name="connsiteX236" fmla="*/ 11947490 w 12977446"/>
              <a:gd name="connsiteY236" fmla="*/ 3813350 h 3893736"/>
              <a:gd name="connsiteX237" fmla="*/ 11947490 w 12977446"/>
              <a:gd name="connsiteY237" fmla="*/ 3843495 h 3893736"/>
              <a:gd name="connsiteX238" fmla="*/ 12017829 w 12977446"/>
              <a:gd name="connsiteY238" fmla="*/ 3843495 h 3893736"/>
              <a:gd name="connsiteX239" fmla="*/ 12017829 w 12977446"/>
              <a:gd name="connsiteY239" fmla="*/ 3873640 h 3893736"/>
              <a:gd name="connsiteX240" fmla="*/ 12078119 w 12977446"/>
              <a:gd name="connsiteY240" fmla="*/ 3873640 h 3893736"/>
              <a:gd name="connsiteX241" fmla="*/ 12078119 w 12977446"/>
              <a:gd name="connsiteY241" fmla="*/ 3893736 h 3893736"/>
              <a:gd name="connsiteX242" fmla="*/ 12977446 w 12977446"/>
              <a:gd name="connsiteY242" fmla="*/ 3893736 h 389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2977446" h="3893736">
                <a:moveTo>
                  <a:pt x="0" y="0"/>
                </a:moveTo>
                <a:lnTo>
                  <a:pt x="447152" y="0"/>
                </a:lnTo>
                <a:lnTo>
                  <a:pt x="447152" y="20097"/>
                </a:lnTo>
                <a:lnTo>
                  <a:pt x="597877" y="20097"/>
                </a:lnTo>
                <a:lnTo>
                  <a:pt x="597877" y="30145"/>
                </a:lnTo>
                <a:lnTo>
                  <a:pt x="718457" y="30145"/>
                </a:lnTo>
                <a:lnTo>
                  <a:pt x="718457" y="45218"/>
                </a:lnTo>
                <a:lnTo>
                  <a:pt x="834013" y="45218"/>
                </a:lnTo>
                <a:lnTo>
                  <a:pt x="834013" y="80387"/>
                </a:lnTo>
                <a:lnTo>
                  <a:pt x="879231" y="80387"/>
                </a:lnTo>
                <a:lnTo>
                  <a:pt x="879231" y="100484"/>
                </a:lnTo>
                <a:lnTo>
                  <a:pt x="959618" y="100484"/>
                </a:lnTo>
                <a:lnTo>
                  <a:pt x="959618" y="120580"/>
                </a:lnTo>
                <a:lnTo>
                  <a:pt x="1004835" y="120580"/>
                </a:lnTo>
                <a:lnTo>
                  <a:pt x="1004835" y="150725"/>
                </a:lnTo>
                <a:lnTo>
                  <a:pt x="1080198" y="150725"/>
                </a:lnTo>
                <a:lnTo>
                  <a:pt x="1080198" y="195943"/>
                </a:lnTo>
                <a:lnTo>
                  <a:pt x="1115367" y="195943"/>
                </a:lnTo>
                <a:lnTo>
                  <a:pt x="1115367" y="221064"/>
                </a:lnTo>
                <a:lnTo>
                  <a:pt x="1150537" y="221064"/>
                </a:lnTo>
                <a:lnTo>
                  <a:pt x="1150537" y="246185"/>
                </a:lnTo>
                <a:lnTo>
                  <a:pt x="1185706" y="246185"/>
                </a:lnTo>
                <a:lnTo>
                  <a:pt x="1185706" y="266281"/>
                </a:lnTo>
                <a:lnTo>
                  <a:pt x="1235948" y="266281"/>
                </a:lnTo>
                <a:lnTo>
                  <a:pt x="1235948" y="291402"/>
                </a:lnTo>
                <a:lnTo>
                  <a:pt x="1321359" y="291402"/>
                </a:lnTo>
                <a:lnTo>
                  <a:pt x="1321359" y="356717"/>
                </a:lnTo>
                <a:lnTo>
                  <a:pt x="1421842" y="356717"/>
                </a:lnTo>
                <a:lnTo>
                  <a:pt x="1421842" y="447152"/>
                </a:lnTo>
                <a:lnTo>
                  <a:pt x="1562519" y="447152"/>
                </a:lnTo>
                <a:lnTo>
                  <a:pt x="1562519" y="492369"/>
                </a:lnTo>
                <a:lnTo>
                  <a:pt x="1607737" y="492369"/>
                </a:lnTo>
                <a:lnTo>
                  <a:pt x="1607737" y="507442"/>
                </a:lnTo>
                <a:lnTo>
                  <a:pt x="1683099" y="507442"/>
                </a:lnTo>
                <a:lnTo>
                  <a:pt x="1683099" y="612950"/>
                </a:lnTo>
                <a:lnTo>
                  <a:pt x="1723293" y="612950"/>
                </a:lnTo>
                <a:lnTo>
                  <a:pt x="1723293" y="653143"/>
                </a:lnTo>
                <a:lnTo>
                  <a:pt x="1863970" y="653143"/>
                </a:lnTo>
                <a:lnTo>
                  <a:pt x="1863970" y="698361"/>
                </a:lnTo>
                <a:lnTo>
                  <a:pt x="1939332" y="698361"/>
                </a:lnTo>
                <a:lnTo>
                  <a:pt x="1939332" y="728506"/>
                </a:lnTo>
                <a:lnTo>
                  <a:pt x="1989574" y="728506"/>
                </a:lnTo>
                <a:lnTo>
                  <a:pt x="1989574" y="753626"/>
                </a:lnTo>
                <a:lnTo>
                  <a:pt x="2085033" y="753626"/>
                </a:lnTo>
                <a:lnTo>
                  <a:pt x="2085033" y="828989"/>
                </a:lnTo>
                <a:lnTo>
                  <a:pt x="2160396" y="828989"/>
                </a:lnTo>
                <a:lnTo>
                  <a:pt x="2160396" y="879231"/>
                </a:lnTo>
                <a:lnTo>
                  <a:pt x="2230734" y="879231"/>
                </a:lnTo>
                <a:lnTo>
                  <a:pt x="2230734" y="939521"/>
                </a:lnTo>
                <a:lnTo>
                  <a:pt x="2306097" y="939521"/>
                </a:lnTo>
                <a:lnTo>
                  <a:pt x="2306097" y="984739"/>
                </a:lnTo>
                <a:lnTo>
                  <a:pt x="2366387" y="984739"/>
                </a:lnTo>
                <a:lnTo>
                  <a:pt x="2366387" y="1040005"/>
                </a:lnTo>
                <a:lnTo>
                  <a:pt x="2466871" y="1040005"/>
                </a:lnTo>
                <a:lnTo>
                  <a:pt x="2466871" y="1080198"/>
                </a:lnTo>
                <a:lnTo>
                  <a:pt x="2527161" y="1080198"/>
                </a:lnTo>
                <a:lnTo>
                  <a:pt x="2527161" y="1135464"/>
                </a:lnTo>
                <a:lnTo>
                  <a:pt x="2577402" y="1135464"/>
                </a:lnTo>
                <a:lnTo>
                  <a:pt x="2577402" y="1205802"/>
                </a:lnTo>
                <a:lnTo>
                  <a:pt x="2642717" y="1205802"/>
                </a:lnTo>
                <a:lnTo>
                  <a:pt x="2642717" y="1266092"/>
                </a:lnTo>
                <a:lnTo>
                  <a:pt x="2692959" y="1266092"/>
                </a:lnTo>
                <a:lnTo>
                  <a:pt x="2692959" y="1321358"/>
                </a:lnTo>
                <a:lnTo>
                  <a:pt x="2758273" y="1321358"/>
                </a:lnTo>
                <a:lnTo>
                  <a:pt x="2758273" y="1386673"/>
                </a:lnTo>
                <a:lnTo>
                  <a:pt x="2868805" y="1386673"/>
                </a:lnTo>
                <a:lnTo>
                  <a:pt x="2868805" y="1457011"/>
                </a:lnTo>
                <a:lnTo>
                  <a:pt x="2939143" y="1457011"/>
                </a:lnTo>
                <a:lnTo>
                  <a:pt x="2939143" y="1492180"/>
                </a:lnTo>
                <a:lnTo>
                  <a:pt x="3004457" y="1492180"/>
                </a:lnTo>
                <a:lnTo>
                  <a:pt x="3004457" y="1547446"/>
                </a:lnTo>
                <a:lnTo>
                  <a:pt x="3074796" y="1547446"/>
                </a:lnTo>
                <a:lnTo>
                  <a:pt x="3074796" y="1582615"/>
                </a:lnTo>
                <a:lnTo>
                  <a:pt x="3130062" y="1582615"/>
                </a:lnTo>
                <a:lnTo>
                  <a:pt x="3130062" y="1627833"/>
                </a:lnTo>
                <a:lnTo>
                  <a:pt x="3170255" y="1627833"/>
                </a:lnTo>
                <a:lnTo>
                  <a:pt x="3170255" y="1673051"/>
                </a:lnTo>
                <a:lnTo>
                  <a:pt x="3210449" y="1673051"/>
                </a:lnTo>
                <a:lnTo>
                  <a:pt x="3210449" y="1723292"/>
                </a:lnTo>
                <a:lnTo>
                  <a:pt x="3260690" y="1723292"/>
                </a:lnTo>
                <a:lnTo>
                  <a:pt x="3260690" y="1753437"/>
                </a:lnTo>
                <a:lnTo>
                  <a:pt x="3346101" y="1753437"/>
                </a:lnTo>
                <a:lnTo>
                  <a:pt x="3346101" y="1783583"/>
                </a:lnTo>
                <a:lnTo>
                  <a:pt x="3401367" y="1783583"/>
                </a:lnTo>
                <a:lnTo>
                  <a:pt x="3401367" y="1833824"/>
                </a:lnTo>
                <a:lnTo>
                  <a:pt x="3496827" y="1833824"/>
                </a:lnTo>
                <a:lnTo>
                  <a:pt x="3496827" y="1874018"/>
                </a:lnTo>
                <a:lnTo>
                  <a:pt x="3652576" y="1874018"/>
                </a:lnTo>
                <a:lnTo>
                  <a:pt x="3652576" y="1914211"/>
                </a:lnTo>
                <a:lnTo>
                  <a:pt x="3778181" y="1914211"/>
                </a:lnTo>
                <a:lnTo>
                  <a:pt x="3778181" y="1989574"/>
                </a:lnTo>
                <a:lnTo>
                  <a:pt x="3913833" y="1989574"/>
                </a:lnTo>
                <a:lnTo>
                  <a:pt x="3913833" y="2009670"/>
                </a:lnTo>
                <a:lnTo>
                  <a:pt x="4014317" y="2009670"/>
                </a:lnTo>
                <a:lnTo>
                  <a:pt x="4014317" y="2054888"/>
                </a:lnTo>
                <a:lnTo>
                  <a:pt x="4124849" y="2054888"/>
                </a:lnTo>
                <a:lnTo>
                  <a:pt x="4124849" y="2074985"/>
                </a:lnTo>
                <a:lnTo>
                  <a:pt x="4215284" y="2074985"/>
                </a:lnTo>
                <a:lnTo>
                  <a:pt x="4215284" y="2115178"/>
                </a:lnTo>
                <a:lnTo>
                  <a:pt x="4260501" y="2115178"/>
                </a:lnTo>
                <a:lnTo>
                  <a:pt x="4260501" y="2145323"/>
                </a:lnTo>
                <a:lnTo>
                  <a:pt x="4330840" y="2145323"/>
                </a:lnTo>
                <a:lnTo>
                  <a:pt x="4330840" y="2175468"/>
                </a:lnTo>
                <a:lnTo>
                  <a:pt x="4401178" y="2175468"/>
                </a:lnTo>
                <a:lnTo>
                  <a:pt x="4401178" y="2195565"/>
                </a:lnTo>
                <a:lnTo>
                  <a:pt x="4446396" y="2195565"/>
                </a:lnTo>
                <a:lnTo>
                  <a:pt x="4446396" y="2230734"/>
                </a:lnTo>
                <a:lnTo>
                  <a:pt x="4516734" y="2230734"/>
                </a:lnTo>
                <a:lnTo>
                  <a:pt x="4516734" y="2255855"/>
                </a:lnTo>
                <a:lnTo>
                  <a:pt x="4612194" y="2255855"/>
                </a:lnTo>
                <a:lnTo>
                  <a:pt x="4612194" y="2296048"/>
                </a:lnTo>
                <a:lnTo>
                  <a:pt x="4727750" y="2296048"/>
                </a:lnTo>
                <a:lnTo>
                  <a:pt x="4727750" y="2336242"/>
                </a:lnTo>
                <a:lnTo>
                  <a:pt x="4803112" y="2336242"/>
                </a:lnTo>
                <a:lnTo>
                  <a:pt x="4803112" y="2366387"/>
                </a:lnTo>
                <a:lnTo>
                  <a:pt x="4928717" y="2366387"/>
                </a:lnTo>
                <a:lnTo>
                  <a:pt x="4928717" y="2381459"/>
                </a:lnTo>
                <a:lnTo>
                  <a:pt x="5019152" y="2381459"/>
                </a:lnTo>
                <a:lnTo>
                  <a:pt x="5019152" y="2406580"/>
                </a:lnTo>
                <a:lnTo>
                  <a:pt x="5059345" y="2406580"/>
                </a:lnTo>
                <a:lnTo>
                  <a:pt x="5059345" y="2431701"/>
                </a:lnTo>
                <a:lnTo>
                  <a:pt x="5114611" y="2431701"/>
                </a:lnTo>
                <a:lnTo>
                  <a:pt x="5179926" y="2431701"/>
                </a:lnTo>
                <a:lnTo>
                  <a:pt x="5179926" y="2456822"/>
                </a:lnTo>
                <a:lnTo>
                  <a:pt x="5260312" y="2456822"/>
                </a:lnTo>
                <a:lnTo>
                  <a:pt x="5260312" y="2497015"/>
                </a:lnTo>
                <a:lnTo>
                  <a:pt x="5360796" y="2497015"/>
                </a:lnTo>
                <a:lnTo>
                  <a:pt x="5360796" y="2527161"/>
                </a:lnTo>
                <a:lnTo>
                  <a:pt x="5411038" y="2527161"/>
                </a:lnTo>
                <a:lnTo>
                  <a:pt x="5411038" y="2557306"/>
                </a:lnTo>
                <a:lnTo>
                  <a:pt x="5461279" y="2557306"/>
                </a:lnTo>
                <a:lnTo>
                  <a:pt x="5461279" y="2587451"/>
                </a:lnTo>
                <a:lnTo>
                  <a:pt x="5561763" y="2587451"/>
                </a:lnTo>
                <a:lnTo>
                  <a:pt x="5576835" y="2602523"/>
                </a:lnTo>
                <a:lnTo>
                  <a:pt x="5667271" y="2602523"/>
                </a:lnTo>
                <a:lnTo>
                  <a:pt x="5667271" y="2637692"/>
                </a:lnTo>
                <a:lnTo>
                  <a:pt x="5717512" y="2637692"/>
                </a:lnTo>
                <a:lnTo>
                  <a:pt x="5717512" y="2662813"/>
                </a:lnTo>
                <a:lnTo>
                  <a:pt x="5782827" y="2662813"/>
                </a:lnTo>
                <a:lnTo>
                  <a:pt x="5782827" y="2677886"/>
                </a:lnTo>
                <a:lnTo>
                  <a:pt x="5817996" y="2677886"/>
                </a:lnTo>
                <a:lnTo>
                  <a:pt x="5817996" y="2708031"/>
                </a:lnTo>
                <a:lnTo>
                  <a:pt x="5858189" y="2708031"/>
                </a:lnTo>
                <a:lnTo>
                  <a:pt x="5858189" y="2738176"/>
                </a:lnTo>
                <a:lnTo>
                  <a:pt x="5903407" y="2738176"/>
                </a:lnTo>
                <a:lnTo>
                  <a:pt x="5903407" y="2738176"/>
                </a:lnTo>
                <a:lnTo>
                  <a:pt x="6008915" y="2738176"/>
                </a:lnTo>
                <a:lnTo>
                  <a:pt x="6008915" y="2778369"/>
                </a:lnTo>
                <a:lnTo>
                  <a:pt x="6300317" y="2778369"/>
                </a:lnTo>
                <a:lnTo>
                  <a:pt x="6300317" y="2813539"/>
                </a:lnTo>
                <a:lnTo>
                  <a:pt x="6385728" y="2813539"/>
                </a:lnTo>
                <a:lnTo>
                  <a:pt x="6385728" y="2863780"/>
                </a:lnTo>
                <a:lnTo>
                  <a:pt x="6456066" y="2863780"/>
                </a:lnTo>
                <a:lnTo>
                  <a:pt x="6456066" y="2898950"/>
                </a:lnTo>
                <a:lnTo>
                  <a:pt x="6556550" y="2898950"/>
                </a:lnTo>
                <a:lnTo>
                  <a:pt x="6571622" y="2914022"/>
                </a:lnTo>
                <a:lnTo>
                  <a:pt x="6662057" y="2914022"/>
                </a:lnTo>
                <a:lnTo>
                  <a:pt x="6662057" y="2959240"/>
                </a:lnTo>
                <a:lnTo>
                  <a:pt x="6717323" y="2959240"/>
                </a:lnTo>
                <a:lnTo>
                  <a:pt x="6717323" y="2979336"/>
                </a:lnTo>
                <a:lnTo>
                  <a:pt x="6837904" y="2979336"/>
                </a:lnTo>
                <a:lnTo>
                  <a:pt x="6837904" y="3009481"/>
                </a:lnTo>
                <a:lnTo>
                  <a:pt x="6923315" y="3009481"/>
                </a:lnTo>
                <a:lnTo>
                  <a:pt x="6923315" y="3039626"/>
                </a:lnTo>
                <a:lnTo>
                  <a:pt x="6983605" y="3039626"/>
                </a:lnTo>
                <a:lnTo>
                  <a:pt x="6983605" y="3064747"/>
                </a:lnTo>
                <a:lnTo>
                  <a:pt x="7033846" y="3064747"/>
                </a:lnTo>
                <a:lnTo>
                  <a:pt x="7033846" y="3079820"/>
                </a:lnTo>
                <a:lnTo>
                  <a:pt x="7104185" y="3079820"/>
                </a:lnTo>
                <a:lnTo>
                  <a:pt x="7104185" y="3114989"/>
                </a:lnTo>
                <a:lnTo>
                  <a:pt x="7189596" y="3114989"/>
                </a:lnTo>
                <a:lnTo>
                  <a:pt x="7189596" y="3140110"/>
                </a:lnTo>
                <a:lnTo>
                  <a:pt x="7259934" y="3140110"/>
                </a:lnTo>
                <a:lnTo>
                  <a:pt x="7259934" y="3160207"/>
                </a:lnTo>
                <a:lnTo>
                  <a:pt x="7259934" y="3170255"/>
                </a:lnTo>
                <a:lnTo>
                  <a:pt x="7480998" y="3170255"/>
                </a:lnTo>
                <a:lnTo>
                  <a:pt x="7480998" y="3170255"/>
                </a:lnTo>
                <a:lnTo>
                  <a:pt x="7516167" y="3170255"/>
                </a:lnTo>
                <a:lnTo>
                  <a:pt x="7516167" y="3190352"/>
                </a:lnTo>
                <a:lnTo>
                  <a:pt x="7671917" y="3190352"/>
                </a:lnTo>
                <a:lnTo>
                  <a:pt x="7671917" y="3215473"/>
                </a:lnTo>
                <a:lnTo>
                  <a:pt x="7727183" y="3215473"/>
                </a:lnTo>
                <a:lnTo>
                  <a:pt x="7727183" y="3245618"/>
                </a:lnTo>
                <a:lnTo>
                  <a:pt x="7852787" y="3245618"/>
                </a:lnTo>
                <a:lnTo>
                  <a:pt x="7852787" y="3270739"/>
                </a:lnTo>
                <a:lnTo>
                  <a:pt x="7928150" y="3270739"/>
                </a:lnTo>
                <a:lnTo>
                  <a:pt x="7928150" y="3295859"/>
                </a:lnTo>
                <a:lnTo>
                  <a:pt x="8008537" y="3295859"/>
                </a:lnTo>
                <a:lnTo>
                  <a:pt x="8008537" y="3320980"/>
                </a:lnTo>
                <a:lnTo>
                  <a:pt x="8144189" y="3320980"/>
                </a:lnTo>
                <a:lnTo>
                  <a:pt x="8144189" y="3341077"/>
                </a:lnTo>
                <a:lnTo>
                  <a:pt x="8244673" y="3341077"/>
                </a:lnTo>
                <a:lnTo>
                  <a:pt x="8244673" y="3351125"/>
                </a:lnTo>
                <a:lnTo>
                  <a:pt x="8335108" y="3351125"/>
                </a:lnTo>
                <a:lnTo>
                  <a:pt x="8335108" y="3361174"/>
                </a:lnTo>
                <a:lnTo>
                  <a:pt x="8445640" y="3361174"/>
                </a:lnTo>
                <a:lnTo>
                  <a:pt x="8445640" y="3371222"/>
                </a:lnTo>
                <a:lnTo>
                  <a:pt x="8757139" y="3371222"/>
                </a:lnTo>
                <a:lnTo>
                  <a:pt x="8757139" y="3381270"/>
                </a:lnTo>
                <a:lnTo>
                  <a:pt x="8917912" y="3381270"/>
                </a:lnTo>
                <a:lnTo>
                  <a:pt x="8917912" y="3396343"/>
                </a:lnTo>
                <a:lnTo>
                  <a:pt x="9033468" y="3396343"/>
                </a:lnTo>
                <a:lnTo>
                  <a:pt x="9033468" y="3411415"/>
                </a:lnTo>
                <a:lnTo>
                  <a:pt x="9118879" y="3411415"/>
                </a:lnTo>
                <a:lnTo>
                  <a:pt x="9118879" y="3446585"/>
                </a:lnTo>
                <a:lnTo>
                  <a:pt x="9440427" y="3446585"/>
                </a:lnTo>
                <a:lnTo>
                  <a:pt x="9440427" y="3481754"/>
                </a:lnTo>
                <a:lnTo>
                  <a:pt x="9480620" y="3481754"/>
                </a:lnTo>
                <a:lnTo>
                  <a:pt x="9480620" y="3516923"/>
                </a:lnTo>
                <a:lnTo>
                  <a:pt x="9766998" y="3516923"/>
                </a:lnTo>
                <a:lnTo>
                  <a:pt x="9782071" y="3531996"/>
                </a:lnTo>
                <a:lnTo>
                  <a:pt x="9812216" y="3531996"/>
                </a:lnTo>
                <a:lnTo>
                  <a:pt x="9812216" y="3552092"/>
                </a:lnTo>
                <a:lnTo>
                  <a:pt x="10128739" y="3552092"/>
                </a:lnTo>
                <a:lnTo>
                  <a:pt x="10128739" y="3592286"/>
                </a:lnTo>
                <a:lnTo>
                  <a:pt x="10284488" y="3592286"/>
                </a:lnTo>
                <a:lnTo>
                  <a:pt x="10284488" y="3617407"/>
                </a:lnTo>
                <a:lnTo>
                  <a:pt x="10329706" y="3617407"/>
                </a:lnTo>
                <a:lnTo>
                  <a:pt x="10329706" y="3642528"/>
                </a:lnTo>
                <a:lnTo>
                  <a:pt x="10379948" y="3642528"/>
                </a:lnTo>
                <a:lnTo>
                  <a:pt x="10379948" y="3662624"/>
                </a:lnTo>
                <a:lnTo>
                  <a:pt x="11007970" y="3662624"/>
                </a:lnTo>
                <a:lnTo>
                  <a:pt x="11007970" y="3677697"/>
                </a:lnTo>
                <a:lnTo>
                  <a:pt x="11088356" y="3677697"/>
                </a:lnTo>
                <a:lnTo>
                  <a:pt x="11088356" y="3707842"/>
                </a:lnTo>
                <a:lnTo>
                  <a:pt x="11389807" y="3707842"/>
                </a:lnTo>
                <a:lnTo>
                  <a:pt x="11450097" y="3707842"/>
                </a:lnTo>
                <a:lnTo>
                  <a:pt x="11450097" y="3743011"/>
                </a:lnTo>
                <a:lnTo>
                  <a:pt x="11585750" y="3743011"/>
                </a:lnTo>
                <a:lnTo>
                  <a:pt x="11585750" y="3773156"/>
                </a:lnTo>
                <a:lnTo>
                  <a:pt x="11651064" y="3773156"/>
                </a:lnTo>
                <a:lnTo>
                  <a:pt x="11651064" y="3773156"/>
                </a:lnTo>
                <a:lnTo>
                  <a:pt x="11641016" y="3783204"/>
                </a:lnTo>
                <a:lnTo>
                  <a:pt x="11641016" y="3783204"/>
                </a:lnTo>
                <a:lnTo>
                  <a:pt x="11706330" y="3783204"/>
                </a:lnTo>
                <a:lnTo>
                  <a:pt x="11706330" y="3813350"/>
                </a:lnTo>
                <a:lnTo>
                  <a:pt x="11947490" y="3813350"/>
                </a:lnTo>
                <a:lnTo>
                  <a:pt x="11947490" y="3843495"/>
                </a:lnTo>
                <a:lnTo>
                  <a:pt x="12017829" y="3843495"/>
                </a:lnTo>
                <a:lnTo>
                  <a:pt x="12017829" y="3873640"/>
                </a:lnTo>
                <a:lnTo>
                  <a:pt x="12078119" y="3873640"/>
                </a:lnTo>
                <a:lnTo>
                  <a:pt x="12078119" y="3893736"/>
                </a:lnTo>
                <a:lnTo>
                  <a:pt x="12977446" y="3893736"/>
                </a:lnTo>
              </a:path>
            </a:pathLst>
          </a:custGeom>
          <a:noFill/>
          <a:ln w="12700">
            <a:solidFill>
              <a:srgbClr val="B2C0EC"/>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nvGrpSpPr>
          <p:cNvPr id="16" name="Placebo X"/>
          <p:cNvGrpSpPr/>
          <p:nvPr/>
        </p:nvGrpSpPr>
        <p:grpSpPr>
          <a:xfrm>
            <a:off x="1762505" y="2148144"/>
            <a:ext cx="5771672" cy="2301362"/>
            <a:chOff x="1726876" y="1581198"/>
            <a:chExt cx="5575303" cy="1770879"/>
          </a:xfrm>
          <a:solidFill>
            <a:schemeClr val="bg2"/>
          </a:solidFill>
        </p:grpSpPr>
        <p:sp>
          <p:nvSpPr>
            <p:cNvPr id="17" name="Multiplication Sign 247"/>
            <p:cNvSpPr/>
            <p:nvPr/>
          </p:nvSpPr>
          <p:spPr>
            <a:xfrm>
              <a:off x="1726876" y="15811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8" name="Multiplication Sign 248"/>
            <p:cNvSpPr/>
            <p:nvPr/>
          </p:nvSpPr>
          <p:spPr>
            <a:xfrm>
              <a:off x="1776882" y="15835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9" name="Multiplication Sign 249"/>
            <p:cNvSpPr/>
            <p:nvPr/>
          </p:nvSpPr>
          <p:spPr>
            <a:xfrm>
              <a:off x="1912613" y="161691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0" name="Multiplication Sign 250"/>
            <p:cNvSpPr/>
            <p:nvPr/>
          </p:nvSpPr>
          <p:spPr>
            <a:xfrm>
              <a:off x="1993576" y="16621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1" name="Multiplication Sign 251"/>
            <p:cNvSpPr/>
            <p:nvPr/>
          </p:nvSpPr>
          <p:spPr>
            <a:xfrm>
              <a:off x="2017388" y="16740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2" name="Multiplication Sign 252"/>
            <p:cNvSpPr/>
            <p:nvPr/>
          </p:nvSpPr>
          <p:spPr>
            <a:xfrm>
              <a:off x="2034057" y="16907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3" name="Multiplication Sign 253"/>
            <p:cNvSpPr/>
            <p:nvPr/>
          </p:nvSpPr>
          <p:spPr>
            <a:xfrm>
              <a:off x="2257895" y="18478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4" name="Multiplication Sign 254"/>
            <p:cNvSpPr/>
            <p:nvPr/>
          </p:nvSpPr>
          <p:spPr>
            <a:xfrm>
              <a:off x="3103238" y="240511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5" name="Multiplication Sign 255"/>
            <p:cNvSpPr/>
            <p:nvPr/>
          </p:nvSpPr>
          <p:spPr>
            <a:xfrm>
              <a:off x="3243732" y="24574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6" name="Multiplication Sign 256"/>
            <p:cNvSpPr/>
            <p:nvPr/>
          </p:nvSpPr>
          <p:spPr>
            <a:xfrm>
              <a:off x="3324695" y="24908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7" name="Multiplication Sign 257"/>
            <p:cNvSpPr/>
            <p:nvPr/>
          </p:nvSpPr>
          <p:spPr>
            <a:xfrm>
              <a:off x="3886670" y="2688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8" name="Multiplication Sign 258"/>
            <p:cNvSpPr/>
            <p:nvPr/>
          </p:nvSpPr>
          <p:spPr>
            <a:xfrm>
              <a:off x="3908101" y="27027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29" name="Multiplication Sign 259"/>
            <p:cNvSpPr/>
            <p:nvPr/>
          </p:nvSpPr>
          <p:spPr>
            <a:xfrm>
              <a:off x="4015257" y="2728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0" name="Multiplication Sign 260"/>
            <p:cNvSpPr/>
            <p:nvPr/>
          </p:nvSpPr>
          <p:spPr>
            <a:xfrm>
              <a:off x="4036688" y="27408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1" name="Multiplication Sign 261"/>
            <p:cNvSpPr/>
            <p:nvPr/>
          </p:nvSpPr>
          <p:spPr>
            <a:xfrm>
              <a:off x="4074788" y="27527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2" name="Multiplication Sign 262"/>
            <p:cNvSpPr/>
            <p:nvPr/>
          </p:nvSpPr>
          <p:spPr>
            <a:xfrm>
              <a:off x="4093838" y="27789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3" name="Multiplication Sign 263"/>
            <p:cNvSpPr/>
            <p:nvPr/>
          </p:nvSpPr>
          <p:spPr>
            <a:xfrm>
              <a:off x="4239095" y="28003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4" name="Multiplication Sign 264"/>
            <p:cNvSpPr/>
            <p:nvPr/>
          </p:nvSpPr>
          <p:spPr>
            <a:xfrm>
              <a:off x="4401020" y="28527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5" name="Multiplication Sign 265"/>
            <p:cNvSpPr/>
            <p:nvPr/>
          </p:nvSpPr>
          <p:spPr>
            <a:xfrm>
              <a:off x="4612951" y="292660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6" name="Multiplication Sign 266"/>
            <p:cNvSpPr/>
            <p:nvPr/>
          </p:nvSpPr>
          <p:spPr>
            <a:xfrm>
              <a:off x="4708201" y="29599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7" name="Multiplication Sign 267"/>
            <p:cNvSpPr/>
            <p:nvPr/>
          </p:nvSpPr>
          <p:spPr>
            <a:xfrm>
              <a:off x="4815357" y="29789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8" name="Multiplication Sign 268"/>
            <p:cNvSpPr/>
            <p:nvPr/>
          </p:nvSpPr>
          <p:spPr>
            <a:xfrm>
              <a:off x="4841551" y="29813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39" name="Multiplication Sign 269"/>
            <p:cNvSpPr/>
            <p:nvPr/>
          </p:nvSpPr>
          <p:spPr>
            <a:xfrm>
              <a:off x="4870126" y="29932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0" name="Multiplication Sign 270"/>
            <p:cNvSpPr/>
            <p:nvPr/>
          </p:nvSpPr>
          <p:spPr>
            <a:xfrm>
              <a:off x="4936801" y="30004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1" name="Multiplication Sign 271"/>
            <p:cNvSpPr/>
            <p:nvPr/>
          </p:nvSpPr>
          <p:spPr>
            <a:xfrm>
              <a:off x="4984426" y="30170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2" name="Multiplication Sign 272"/>
            <p:cNvSpPr/>
            <p:nvPr/>
          </p:nvSpPr>
          <p:spPr>
            <a:xfrm>
              <a:off x="5041576" y="30289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3" name="Multiplication Sign 273"/>
            <p:cNvSpPr/>
            <p:nvPr/>
          </p:nvSpPr>
          <p:spPr>
            <a:xfrm>
              <a:off x="5229695" y="30551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4" name="Multiplication Sign 274"/>
            <p:cNvSpPr/>
            <p:nvPr/>
          </p:nvSpPr>
          <p:spPr>
            <a:xfrm>
              <a:off x="526541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5" name="Multiplication Sign 275"/>
            <p:cNvSpPr/>
            <p:nvPr/>
          </p:nvSpPr>
          <p:spPr>
            <a:xfrm>
              <a:off x="528446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6" name="Multiplication Sign 276"/>
            <p:cNvSpPr/>
            <p:nvPr/>
          </p:nvSpPr>
          <p:spPr>
            <a:xfrm>
              <a:off x="5363045"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7" name="Multiplication Sign 277"/>
            <p:cNvSpPr/>
            <p:nvPr/>
          </p:nvSpPr>
          <p:spPr>
            <a:xfrm>
              <a:off x="5379714"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8" name="Multiplication Sign 278"/>
            <p:cNvSpPr/>
            <p:nvPr/>
          </p:nvSpPr>
          <p:spPr>
            <a:xfrm>
              <a:off x="5394001"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49" name="Multiplication Sign 279"/>
            <p:cNvSpPr/>
            <p:nvPr/>
          </p:nvSpPr>
          <p:spPr>
            <a:xfrm>
              <a:off x="5477345" y="30742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0" name="Multiplication Sign 280"/>
            <p:cNvSpPr/>
            <p:nvPr/>
          </p:nvSpPr>
          <p:spPr>
            <a:xfrm>
              <a:off x="5498776" y="30766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1" name="Multiplication Sign 281"/>
            <p:cNvSpPr/>
            <p:nvPr/>
          </p:nvSpPr>
          <p:spPr>
            <a:xfrm>
              <a:off x="5536876" y="30932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2" name="Multiplication Sign 282"/>
            <p:cNvSpPr/>
            <p:nvPr/>
          </p:nvSpPr>
          <p:spPr>
            <a:xfrm>
              <a:off x="5577357"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3" name="Multiplication Sign 283"/>
            <p:cNvSpPr/>
            <p:nvPr/>
          </p:nvSpPr>
          <p:spPr>
            <a:xfrm>
              <a:off x="560117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4" name="Multiplication Sign 284"/>
            <p:cNvSpPr/>
            <p:nvPr/>
          </p:nvSpPr>
          <p:spPr>
            <a:xfrm>
              <a:off x="562022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5" name="Multiplication Sign 285"/>
            <p:cNvSpPr/>
            <p:nvPr/>
          </p:nvSpPr>
          <p:spPr>
            <a:xfrm>
              <a:off x="5679751" y="3109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6" name="Multiplication Sign 286"/>
            <p:cNvSpPr/>
            <p:nvPr/>
          </p:nvSpPr>
          <p:spPr>
            <a:xfrm>
              <a:off x="5705945"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7" name="Multiplication Sign 287"/>
            <p:cNvSpPr/>
            <p:nvPr/>
          </p:nvSpPr>
          <p:spPr>
            <a:xfrm>
              <a:off x="5765476"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8" name="Multiplication Sign 288"/>
            <p:cNvSpPr/>
            <p:nvPr/>
          </p:nvSpPr>
          <p:spPr>
            <a:xfrm>
              <a:off x="5805957"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59" name="Multiplication Sign 289"/>
            <p:cNvSpPr/>
            <p:nvPr/>
          </p:nvSpPr>
          <p:spPr>
            <a:xfrm>
              <a:off x="5836914" y="31432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0" name="Multiplication Sign 290"/>
            <p:cNvSpPr/>
            <p:nvPr/>
          </p:nvSpPr>
          <p:spPr>
            <a:xfrm>
              <a:off x="58893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1" name="Multiplication Sign 291"/>
            <p:cNvSpPr/>
            <p:nvPr/>
          </p:nvSpPr>
          <p:spPr>
            <a:xfrm>
              <a:off x="5911722" y="314862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2" name="Multiplication Sign 292"/>
            <p:cNvSpPr/>
            <p:nvPr/>
          </p:nvSpPr>
          <p:spPr>
            <a:xfrm>
              <a:off x="59274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3" name="Multiplication Sign 293"/>
            <p:cNvSpPr/>
            <p:nvPr/>
          </p:nvSpPr>
          <p:spPr>
            <a:xfrm>
              <a:off x="6089326" y="31837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4" name="Multiplication Sign 294"/>
            <p:cNvSpPr/>
            <p:nvPr/>
          </p:nvSpPr>
          <p:spPr>
            <a:xfrm>
              <a:off x="6113139" y="31956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5" name="Multiplication Sign 295"/>
            <p:cNvSpPr/>
            <p:nvPr/>
          </p:nvSpPr>
          <p:spPr>
            <a:xfrm>
              <a:off x="6146476"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6" name="Multiplication Sign 296"/>
            <p:cNvSpPr/>
            <p:nvPr/>
          </p:nvSpPr>
          <p:spPr>
            <a:xfrm>
              <a:off x="6189339"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7" name="Multiplication Sign 297"/>
            <p:cNvSpPr/>
            <p:nvPr/>
          </p:nvSpPr>
          <p:spPr>
            <a:xfrm>
              <a:off x="6215532"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8" name="Multiplication Sign 298"/>
            <p:cNvSpPr/>
            <p:nvPr/>
          </p:nvSpPr>
          <p:spPr>
            <a:xfrm>
              <a:off x="6232201"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69" name="Multiplication Sign 299"/>
            <p:cNvSpPr/>
            <p:nvPr/>
          </p:nvSpPr>
          <p:spPr>
            <a:xfrm>
              <a:off x="6339357"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0" name="Multiplication Sign 300"/>
            <p:cNvSpPr/>
            <p:nvPr/>
          </p:nvSpPr>
          <p:spPr>
            <a:xfrm>
              <a:off x="6370314"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1" name="Multiplication Sign 301"/>
            <p:cNvSpPr/>
            <p:nvPr/>
          </p:nvSpPr>
          <p:spPr>
            <a:xfrm>
              <a:off x="6386983"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2" name="Multiplication Sign 302"/>
            <p:cNvSpPr/>
            <p:nvPr/>
          </p:nvSpPr>
          <p:spPr>
            <a:xfrm>
              <a:off x="6432227"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3" name="Multiplication Sign 303"/>
            <p:cNvSpPr/>
            <p:nvPr/>
          </p:nvSpPr>
          <p:spPr>
            <a:xfrm>
              <a:off x="644651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4" name="Multiplication Sign 304"/>
            <p:cNvSpPr/>
            <p:nvPr/>
          </p:nvSpPr>
          <p:spPr>
            <a:xfrm>
              <a:off x="646556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5" name="Multiplication Sign 305"/>
            <p:cNvSpPr/>
            <p:nvPr/>
          </p:nvSpPr>
          <p:spPr>
            <a:xfrm>
              <a:off x="6506045"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6" name="Multiplication Sign 306"/>
            <p:cNvSpPr/>
            <p:nvPr/>
          </p:nvSpPr>
          <p:spPr>
            <a:xfrm>
              <a:off x="6548908"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7" name="Multiplication Sign 307"/>
            <p:cNvSpPr/>
            <p:nvPr/>
          </p:nvSpPr>
          <p:spPr>
            <a:xfrm>
              <a:off x="6606058" y="32314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8" name="Multiplication Sign 308"/>
            <p:cNvSpPr/>
            <p:nvPr/>
          </p:nvSpPr>
          <p:spPr>
            <a:xfrm>
              <a:off x="6667970"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79" name="Multiplication Sign 309"/>
            <p:cNvSpPr/>
            <p:nvPr/>
          </p:nvSpPr>
          <p:spPr>
            <a:xfrm>
              <a:off x="6689402"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0" name="Multiplication Sign 310"/>
            <p:cNvSpPr/>
            <p:nvPr/>
          </p:nvSpPr>
          <p:spPr>
            <a:xfrm>
              <a:off x="6706070" y="326235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1" name="Multiplication Sign 311"/>
            <p:cNvSpPr/>
            <p:nvPr/>
          </p:nvSpPr>
          <p:spPr>
            <a:xfrm>
              <a:off x="6765602" y="32599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2" name="Multiplication Sign 312"/>
            <p:cNvSpPr/>
            <p:nvPr/>
          </p:nvSpPr>
          <p:spPr>
            <a:xfrm>
              <a:off x="6846564" y="32956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3" name="Multiplication Sign 313"/>
            <p:cNvSpPr/>
            <p:nvPr/>
          </p:nvSpPr>
          <p:spPr>
            <a:xfrm>
              <a:off x="692752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4" name="Multiplication Sign 314"/>
            <p:cNvSpPr/>
            <p:nvPr/>
          </p:nvSpPr>
          <p:spPr>
            <a:xfrm>
              <a:off x="698467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5" name="Multiplication Sign 315"/>
            <p:cNvSpPr/>
            <p:nvPr/>
          </p:nvSpPr>
          <p:spPr>
            <a:xfrm>
              <a:off x="7141839"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86" name="Multiplication Sign 316"/>
            <p:cNvSpPr/>
            <p:nvPr/>
          </p:nvSpPr>
          <p:spPr>
            <a:xfrm>
              <a:off x="7246614"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sp>
        <p:nvSpPr>
          <p:cNvPr id="87" name="Nintedanib Line"/>
          <p:cNvSpPr/>
          <p:nvPr/>
        </p:nvSpPr>
        <p:spPr>
          <a:xfrm>
            <a:off x="1510578" y="2163164"/>
            <a:ext cx="6544898" cy="2479485"/>
          </a:xfrm>
          <a:custGeom>
            <a:avLst/>
            <a:gdLst>
              <a:gd name="connsiteX0" fmla="*/ 0 w 14384215"/>
              <a:gd name="connsiteY0" fmla="*/ 0 h 4300694"/>
              <a:gd name="connsiteX1" fmla="*/ 286378 w 14384215"/>
              <a:gd name="connsiteY1" fmla="*/ 0 h 4300694"/>
              <a:gd name="connsiteX2" fmla="*/ 301450 w 14384215"/>
              <a:gd name="connsiteY2" fmla="*/ 15072 h 4300694"/>
              <a:gd name="connsiteX3" fmla="*/ 658167 w 14384215"/>
              <a:gd name="connsiteY3" fmla="*/ 15072 h 4300694"/>
              <a:gd name="connsiteX4" fmla="*/ 658167 w 14384215"/>
              <a:gd name="connsiteY4" fmla="*/ 30145 h 4300694"/>
              <a:gd name="connsiteX5" fmla="*/ 934496 w 14384215"/>
              <a:gd name="connsiteY5" fmla="*/ 30145 h 4300694"/>
              <a:gd name="connsiteX6" fmla="*/ 934496 w 14384215"/>
              <a:gd name="connsiteY6" fmla="*/ 45217 h 4300694"/>
              <a:gd name="connsiteX7" fmla="*/ 1080197 w 14384215"/>
              <a:gd name="connsiteY7" fmla="*/ 45217 h 4300694"/>
              <a:gd name="connsiteX8" fmla="*/ 1080197 w 14384215"/>
              <a:gd name="connsiteY8" fmla="*/ 60290 h 4300694"/>
              <a:gd name="connsiteX9" fmla="*/ 1140487 w 14384215"/>
              <a:gd name="connsiteY9" fmla="*/ 60290 h 4300694"/>
              <a:gd name="connsiteX10" fmla="*/ 1140487 w 14384215"/>
              <a:gd name="connsiteY10" fmla="*/ 70338 h 4300694"/>
              <a:gd name="connsiteX11" fmla="*/ 1205802 w 14384215"/>
              <a:gd name="connsiteY11" fmla="*/ 70338 h 4300694"/>
              <a:gd name="connsiteX12" fmla="*/ 1205802 w 14384215"/>
              <a:gd name="connsiteY12" fmla="*/ 100483 h 4300694"/>
              <a:gd name="connsiteX13" fmla="*/ 1376624 w 14384215"/>
              <a:gd name="connsiteY13" fmla="*/ 100483 h 4300694"/>
              <a:gd name="connsiteX14" fmla="*/ 1376624 w 14384215"/>
              <a:gd name="connsiteY14" fmla="*/ 120580 h 4300694"/>
              <a:gd name="connsiteX15" fmla="*/ 1416817 w 14384215"/>
              <a:gd name="connsiteY15" fmla="*/ 120580 h 4300694"/>
              <a:gd name="connsiteX16" fmla="*/ 1416817 w 14384215"/>
              <a:gd name="connsiteY16" fmla="*/ 160773 h 4300694"/>
              <a:gd name="connsiteX17" fmla="*/ 1542422 w 14384215"/>
              <a:gd name="connsiteY17" fmla="*/ 160773 h 4300694"/>
              <a:gd name="connsiteX18" fmla="*/ 1542422 w 14384215"/>
              <a:gd name="connsiteY18" fmla="*/ 160773 h 4300694"/>
              <a:gd name="connsiteX19" fmla="*/ 1562518 w 14384215"/>
              <a:gd name="connsiteY19" fmla="*/ 160773 h 4300694"/>
              <a:gd name="connsiteX20" fmla="*/ 1562518 w 14384215"/>
              <a:gd name="connsiteY20" fmla="*/ 175846 h 4300694"/>
              <a:gd name="connsiteX21" fmla="*/ 1622808 w 14384215"/>
              <a:gd name="connsiteY21" fmla="*/ 175846 h 4300694"/>
              <a:gd name="connsiteX22" fmla="*/ 1622808 w 14384215"/>
              <a:gd name="connsiteY22" fmla="*/ 185894 h 4300694"/>
              <a:gd name="connsiteX23" fmla="*/ 1642905 w 14384215"/>
              <a:gd name="connsiteY23" fmla="*/ 185894 h 4300694"/>
              <a:gd name="connsiteX24" fmla="*/ 1642905 w 14384215"/>
              <a:gd name="connsiteY24" fmla="*/ 200967 h 4300694"/>
              <a:gd name="connsiteX25" fmla="*/ 1668026 w 14384215"/>
              <a:gd name="connsiteY25" fmla="*/ 200967 h 4300694"/>
              <a:gd name="connsiteX26" fmla="*/ 1678074 w 14384215"/>
              <a:gd name="connsiteY26" fmla="*/ 211015 h 4300694"/>
              <a:gd name="connsiteX27" fmla="*/ 1703195 w 14384215"/>
              <a:gd name="connsiteY27" fmla="*/ 211015 h 4300694"/>
              <a:gd name="connsiteX28" fmla="*/ 1703195 w 14384215"/>
              <a:gd name="connsiteY28" fmla="*/ 226087 h 4300694"/>
              <a:gd name="connsiteX29" fmla="*/ 1728316 w 14384215"/>
              <a:gd name="connsiteY29" fmla="*/ 226087 h 4300694"/>
              <a:gd name="connsiteX30" fmla="*/ 1728316 w 14384215"/>
              <a:gd name="connsiteY30" fmla="*/ 246184 h 4300694"/>
              <a:gd name="connsiteX31" fmla="*/ 1753437 w 14384215"/>
              <a:gd name="connsiteY31" fmla="*/ 246184 h 4300694"/>
              <a:gd name="connsiteX32" fmla="*/ 1753437 w 14384215"/>
              <a:gd name="connsiteY32" fmla="*/ 261257 h 4300694"/>
              <a:gd name="connsiteX33" fmla="*/ 1773534 w 14384215"/>
              <a:gd name="connsiteY33" fmla="*/ 261257 h 4300694"/>
              <a:gd name="connsiteX34" fmla="*/ 1773534 w 14384215"/>
              <a:gd name="connsiteY34" fmla="*/ 281353 h 4300694"/>
              <a:gd name="connsiteX35" fmla="*/ 1818751 w 14384215"/>
              <a:gd name="connsiteY35" fmla="*/ 281353 h 4300694"/>
              <a:gd name="connsiteX36" fmla="*/ 1818751 w 14384215"/>
              <a:gd name="connsiteY36" fmla="*/ 296426 h 4300694"/>
              <a:gd name="connsiteX37" fmla="*/ 1858945 w 14384215"/>
              <a:gd name="connsiteY37" fmla="*/ 296426 h 4300694"/>
              <a:gd name="connsiteX38" fmla="*/ 1858945 w 14384215"/>
              <a:gd name="connsiteY38" fmla="*/ 311498 h 4300694"/>
              <a:gd name="connsiteX39" fmla="*/ 1904162 w 14384215"/>
              <a:gd name="connsiteY39" fmla="*/ 311498 h 4300694"/>
              <a:gd name="connsiteX40" fmla="*/ 1914211 w 14384215"/>
              <a:gd name="connsiteY40" fmla="*/ 311498 h 4300694"/>
              <a:gd name="connsiteX41" fmla="*/ 1914211 w 14384215"/>
              <a:gd name="connsiteY41" fmla="*/ 336619 h 4300694"/>
              <a:gd name="connsiteX42" fmla="*/ 1939331 w 14384215"/>
              <a:gd name="connsiteY42" fmla="*/ 336619 h 4300694"/>
              <a:gd name="connsiteX43" fmla="*/ 1939331 w 14384215"/>
              <a:gd name="connsiteY43" fmla="*/ 361740 h 4300694"/>
              <a:gd name="connsiteX44" fmla="*/ 1964452 w 14384215"/>
              <a:gd name="connsiteY44" fmla="*/ 361740 h 4300694"/>
              <a:gd name="connsiteX45" fmla="*/ 1964452 w 14384215"/>
              <a:gd name="connsiteY45" fmla="*/ 417006 h 4300694"/>
              <a:gd name="connsiteX46" fmla="*/ 2074984 w 14384215"/>
              <a:gd name="connsiteY46" fmla="*/ 417006 h 4300694"/>
              <a:gd name="connsiteX47" fmla="*/ 2074984 w 14384215"/>
              <a:gd name="connsiteY47" fmla="*/ 447151 h 4300694"/>
              <a:gd name="connsiteX48" fmla="*/ 2130250 w 14384215"/>
              <a:gd name="connsiteY48" fmla="*/ 447151 h 4300694"/>
              <a:gd name="connsiteX49" fmla="*/ 2130250 w 14384215"/>
              <a:gd name="connsiteY49" fmla="*/ 517490 h 4300694"/>
              <a:gd name="connsiteX50" fmla="*/ 2165419 w 14384215"/>
              <a:gd name="connsiteY50" fmla="*/ 517490 h 4300694"/>
              <a:gd name="connsiteX51" fmla="*/ 2165419 w 14384215"/>
              <a:gd name="connsiteY51" fmla="*/ 537586 h 4300694"/>
              <a:gd name="connsiteX52" fmla="*/ 2185516 w 14384215"/>
              <a:gd name="connsiteY52" fmla="*/ 537586 h 4300694"/>
              <a:gd name="connsiteX53" fmla="*/ 2185516 w 14384215"/>
              <a:gd name="connsiteY53" fmla="*/ 562707 h 4300694"/>
              <a:gd name="connsiteX54" fmla="*/ 2225709 w 14384215"/>
              <a:gd name="connsiteY54" fmla="*/ 562707 h 4300694"/>
              <a:gd name="connsiteX55" fmla="*/ 2225709 w 14384215"/>
              <a:gd name="connsiteY55" fmla="*/ 582804 h 4300694"/>
              <a:gd name="connsiteX56" fmla="*/ 2296048 w 14384215"/>
              <a:gd name="connsiteY56" fmla="*/ 582804 h 4300694"/>
              <a:gd name="connsiteX57" fmla="*/ 2296048 w 14384215"/>
              <a:gd name="connsiteY57" fmla="*/ 658167 h 4300694"/>
              <a:gd name="connsiteX58" fmla="*/ 2336241 w 14384215"/>
              <a:gd name="connsiteY58" fmla="*/ 658167 h 4300694"/>
              <a:gd name="connsiteX59" fmla="*/ 2336241 w 14384215"/>
              <a:gd name="connsiteY59" fmla="*/ 673239 h 4300694"/>
              <a:gd name="connsiteX60" fmla="*/ 2386483 w 14384215"/>
              <a:gd name="connsiteY60" fmla="*/ 673239 h 4300694"/>
              <a:gd name="connsiteX61" fmla="*/ 2386483 w 14384215"/>
              <a:gd name="connsiteY61" fmla="*/ 698360 h 4300694"/>
              <a:gd name="connsiteX62" fmla="*/ 2481942 w 14384215"/>
              <a:gd name="connsiteY62" fmla="*/ 698360 h 4300694"/>
              <a:gd name="connsiteX63" fmla="*/ 2481942 w 14384215"/>
              <a:gd name="connsiteY63" fmla="*/ 718457 h 4300694"/>
              <a:gd name="connsiteX64" fmla="*/ 2507063 w 14384215"/>
              <a:gd name="connsiteY64" fmla="*/ 718457 h 4300694"/>
              <a:gd name="connsiteX65" fmla="*/ 2507063 w 14384215"/>
              <a:gd name="connsiteY65" fmla="*/ 743578 h 4300694"/>
              <a:gd name="connsiteX66" fmla="*/ 2527160 w 14384215"/>
              <a:gd name="connsiteY66" fmla="*/ 743578 h 4300694"/>
              <a:gd name="connsiteX67" fmla="*/ 2527160 w 14384215"/>
              <a:gd name="connsiteY67" fmla="*/ 798844 h 4300694"/>
              <a:gd name="connsiteX68" fmla="*/ 2577402 w 14384215"/>
              <a:gd name="connsiteY68" fmla="*/ 798844 h 4300694"/>
              <a:gd name="connsiteX69" fmla="*/ 2577402 w 14384215"/>
              <a:gd name="connsiteY69" fmla="*/ 828989 h 4300694"/>
              <a:gd name="connsiteX70" fmla="*/ 2627644 w 14384215"/>
              <a:gd name="connsiteY70" fmla="*/ 828989 h 4300694"/>
              <a:gd name="connsiteX71" fmla="*/ 2627644 w 14384215"/>
              <a:gd name="connsiteY71" fmla="*/ 844061 h 4300694"/>
              <a:gd name="connsiteX72" fmla="*/ 2687934 w 14384215"/>
              <a:gd name="connsiteY72" fmla="*/ 844061 h 4300694"/>
              <a:gd name="connsiteX73" fmla="*/ 2687934 w 14384215"/>
              <a:gd name="connsiteY73" fmla="*/ 859134 h 4300694"/>
              <a:gd name="connsiteX74" fmla="*/ 2738175 w 14384215"/>
              <a:gd name="connsiteY74" fmla="*/ 859134 h 4300694"/>
              <a:gd name="connsiteX75" fmla="*/ 2738175 w 14384215"/>
              <a:gd name="connsiteY75" fmla="*/ 874206 h 4300694"/>
              <a:gd name="connsiteX76" fmla="*/ 2763296 w 14384215"/>
              <a:gd name="connsiteY76" fmla="*/ 874206 h 4300694"/>
              <a:gd name="connsiteX77" fmla="*/ 2763296 w 14384215"/>
              <a:gd name="connsiteY77" fmla="*/ 889279 h 4300694"/>
              <a:gd name="connsiteX78" fmla="*/ 2783393 w 14384215"/>
              <a:gd name="connsiteY78" fmla="*/ 889279 h 4300694"/>
              <a:gd name="connsiteX79" fmla="*/ 2783393 w 14384215"/>
              <a:gd name="connsiteY79" fmla="*/ 924448 h 4300694"/>
              <a:gd name="connsiteX80" fmla="*/ 2823586 w 14384215"/>
              <a:gd name="connsiteY80" fmla="*/ 924448 h 4300694"/>
              <a:gd name="connsiteX81" fmla="*/ 2823586 w 14384215"/>
              <a:gd name="connsiteY81" fmla="*/ 949569 h 4300694"/>
              <a:gd name="connsiteX82" fmla="*/ 2848707 w 14384215"/>
              <a:gd name="connsiteY82" fmla="*/ 949569 h 4300694"/>
              <a:gd name="connsiteX83" fmla="*/ 2848707 w 14384215"/>
              <a:gd name="connsiteY83" fmla="*/ 979714 h 4300694"/>
              <a:gd name="connsiteX84" fmla="*/ 2878852 w 14384215"/>
              <a:gd name="connsiteY84" fmla="*/ 979714 h 4300694"/>
              <a:gd name="connsiteX85" fmla="*/ 2878852 w 14384215"/>
              <a:gd name="connsiteY85" fmla="*/ 999811 h 4300694"/>
              <a:gd name="connsiteX86" fmla="*/ 2929094 w 14384215"/>
              <a:gd name="connsiteY86" fmla="*/ 999811 h 4300694"/>
              <a:gd name="connsiteX87" fmla="*/ 2929094 w 14384215"/>
              <a:gd name="connsiteY87" fmla="*/ 1055077 h 4300694"/>
              <a:gd name="connsiteX88" fmla="*/ 3029578 w 14384215"/>
              <a:gd name="connsiteY88" fmla="*/ 1055077 h 4300694"/>
              <a:gd name="connsiteX89" fmla="*/ 3029578 w 14384215"/>
              <a:gd name="connsiteY89" fmla="*/ 1065125 h 4300694"/>
              <a:gd name="connsiteX90" fmla="*/ 3029578 w 14384215"/>
              <a:gd name="connsiteY90" fmla="*/ 1075173 h 4300694"/>
              <a:gd name="connsiteX91" fmla="*/ 3069771 w 14384215"/>
              <a:gd name="connsiteY91" fmla="*/ 1075173 h 4300694"/>
              <a:gd name="connsiteX92" fmla="*/ 3069771 w 14384215"/>
              <a:gd name="connsiteY92" fmla="*/ 1095270 h 4300694"/>
              <a:gd name="connsiteX93" fmla="*/ 3089868 w 14384215"/>
              <a:gd name="connsiteY93" fmla="*/ 1095270 h 4300694"/>
              <a:gd name="connsiteX94" fmla="*/ 3089868 w 14384215"/>
              <a:gd name="connsiteY94" fmla="*/ 1120391 h 4300694"/>
              <a:gd name="connsiteX95" fmla="*/ 3165230 w 14384215"/>
              <a:gd name="connsiteY95" fmla="*/ 1120391 h 4300694"/>
              <a:gd name="connsiteX96" fmla="*/ 3165230 w 14384215"/>
              <a:gd name="connsiteY96" fmla="*/ 1130439 h 4300694"/>
              <a:gd name="connsiteX97" fmla="*/ 3190351 w 14384215"/>
              <a:gd name="connsiteY97" fmla="*/ 1130439 h 4300694"/>
              <a:gd name="connsiteX98" fmla="*/ 3190351 w 14384215"/>
              <a:gd name="connsiteY98" fmla="*/ 1160584 h 4300694"/>
              <a:gd name="connsiteX99" fmla="*/ 3250641 w 14384215"/>
              <a:gd name="connsiteY99" fmla="*/ 1160584 h 4300694"/>
              <a:gd name="connsiteX100" fmla="*/ 3250641 w 14384215"/>
              <a:gd name="connsiteY100" fmla="*/ 1185705 h 4300694"/>
              <a:gd name="connsiteX101" fmla="*/ 3275762 w 14384215"/>
              <a:gd name="connsiteY101" fmla="*/ 1185705 h 4300694"/>
              <a:gd name="connsiteX102" fmla="*/ 3275762 w 14384215"/>
              <a:gd name="connsiteY102" fmla="*/ 1215850 h 4300694"/>
              <a:gd name="connsiteX103" fmla="*/ 3366197 w 14384215"/>
              <a:gd name="connsiteY103" fmla="*/ 1215850 h 4300694"/>
              <a:gd name="connsiteX104" fmla="*/ 3366197 w 14384215"/>
              <a:gd name="connsiteY104" fmla="*/ 1230923 h 4300694"/>
              <a:gd name="connsiteX105" fmla="*/ 3406391 w 14384215"/>
              <a:gd name="connsiteY105" fmla="*/ 1230923 h 4300694"/>
              <a:gd name="connsiteX106" fmla="*/ 3406391 w 14384215"/>
              <a:gd name="connsiteY106" fmla="*/ 1256044 h 4300694"/>
              <a:gd name="connsiteX107" fmla="*/ 3466681 w 14384215"/>
              <a:gd name="connsiteY107" fmla="*/ 1256044 h 4300694"/>
              <a:gd name="connsiteX108" fmla="*/ 3466681 w 14384215"/>
              <a:gd name="connsiteY108" fmla="*/ 1286189 h 4300694"/>
              <a:gd name="connsiteX109" fmla="*/ 3572189 w 14384215"/>
              <a:gd name="connsiteY109" fmla="*/ 1286189 h 4300694"/>
              <a:gd name="connsiteX110" fmla="*/ 3572189 w 14384215"/>
              <a:gd name="connsiteY110" fmla="*/ 1331406 h 4300694"/>
              <a:gd name="connsiteX111" fmla="*/ 3612382 w 14384215"/>
              <a:gd name="connsiteY111" fmla="*/ 1331406 h 4300694"/>
              <a:gd name="connsiteX112" fmla="*/ 3612382 w 14384215"/>
              <a:gd name="connsiteY112" fmla="*/ 1366575 h 4300694"/>
              <a:gd name="connsiteX113" fmla="*/ 3672672 w 14384215"/>
              <a:gd name="connsiteY113" fmla="*/ 1366575 h 4300694"/>
              <a:gd name="connsiteX114" fmla="*/ 3672672 w 14384215"/>
              <a:gd name="connsiteY114" fmla="*/ 1426866 h 4300694"/>
              <a:gd name="connsiteX115" fmla="*/ 3732962 w 14384215"/>
              <a:gd name="connsiteY115" fmla="*/ 1426866 h 4300694"/>
              <a:gd name="connsiteX116" fmla="*/ 3732962 w 14384215"/>
              <a:gd name="connsiteY116" fmla="*/ 1451986 h 4300694"/>
              <a:gd name="connsiteX117" fmla="*/ 3783204 w 14384215"/>
              <a:gd name="connsiteY117" fmla="*/ 1451986 h 4300694"/>
              <a:gd name="connsiteX118" fmla="*/ 3783204 w 14384215"/>
              <a:gd name="connsiteY118" fmla="*/ 1472083 h 4300694"/>
              <a:gd name="connsiteX119" fmla="*/ 3823397 w 14384215"/>
              <a:gd name="connsiteY119" fmla="*/ 1472083 h 4300694"/>
              <a:gd name="connsiteX120" fmla="*/ 3823397 w 14384215"/>
              <a:gd name="connsiteY120" fmla="*/ 1507252 h 4300694"/>
              <a:gd name="connsiteX121" fmla="*/ 3873639 w 14384215"/>
              <a:gd name="connsiteY121" fmla="*/ 1507252 h 4300694"/>
              <a:gd name="connsiteX122" fmla="*/ 3873639 w 14384215"/>
              <a:gd name="connsiteY122" fmla="*/ 1532373 h 4300694"/>
              <a:gd name="connsiteX123" fmla="*/ 3918857 w 14384215"/>
              <a:gd name="connsiteY123" fmla="*/ 1532373 h 4300694"/>
              <a:gd name="connsiteX124" fmla="*/ 3918857 w 14384215"/>
              <a:gd name="connsiteY124" fmla="*/ 1572567 h 4300694"/>
              <a:gd name="connsiteX125" fmla="*/ 3954026 w 14384215"/>
              <a:gd name="connsiteY125" fmla="*/ 1572567 h 4300694"/>
              <a:gd name="connsiteX126" fmla="*/ 3954026 w 14384215"/>
              <a:gd name="connsiteY126" fmla="*/ 1597687 h 4300694"/>
              <a:gd name="connsiteX127" fmla="*/ 3984171 w 14384215"/>
              <a:gd name="connsiteY127" fmla="*/ 1597687 h 4300694"/>
              <a:gd name="connsiteX128" fmla="*/ 3984171 w 14384215"/>
              <a:gd name="connsiteY128" fmla="*/ 1642905 h 4300694"/>
              <a:gd name="connsiteX129" fmla="*/ 4014316 w 14384215"/>
              <a:gd name="connsiteY129" fmla="*/ 1642905 h 4300694"/>
              <a:gd name="connsiteX130" fmla="*/ 4014316 w 14384215"/>
              <a:gd name="connsiteY130" fmla="*/ 1678074 h 4300694"/>
              <a:gd name="connsiteX131" fmla="*/ 4049485 w 14384215"/>
              <a:gd name="connsiteY131" fmla="*/ 1678074 h 4300694"/>
              <a:gd name="connsiteX132" fmla="*/ 4049485 w 14384215"/>
              <a:gd name="connsiteY132" fmla="*/ 1708219 h 4300694"/>
              <a:gd name="connsiteX133" fmla="*/ 4114800 w 14384215"/>
              <a:gd name="connsiteY133" fmla="*/ 1708219 h 4300694"/>
              <a:gd name="connsiteX134" fmla="*/ 4114800 w 14384215"/>
              <a:gd name="connsiteY134" fmla="*/ 1728316 h 4300694"/>
              <a:gd name="connsiteX135" fmla="*/ 4114800 w 14384215"/>
              <a:gd name="connsiteY135" fmla="*/ 1748413 h 4300694"/>
              <a:gd name="connsiteX136" fmla="*/ 4154993 w 14384215"/>
              <a:gd name="connsiteY136" fmla="*/ 1748413 h 4300694"/>
              <a:gd name="connsiteX137" fmla="*/ 4154993 w 14384215"/>
              <a:gd name="connsiteY137" fmla="*/ 1778558 h 4300694"/>
              <a:gd name="connsiteX138" fmla="*/ 4185138 w 14384215"/>
              <a:gd name="connsiteY138" fmla="*/ 1778558 h 4300694"/>
              <a:gd name="connsiteX139" fmla="*/ 4185138 w 14384215"/>
              <a:gd name="connsiteY139" fmla="*/ 1778558 h 4300694"/>
              <a:gd name="connsiteX140" fmla="*/ 4185138 w 14384215"/>
              <a:gd name="connsiteY140" fmla="*/ 1778558 h 4300694"/>
              <a:gd name="connsiteX141" fmla="*/ 4185138 w 14384215"/>
              <a:gd name="connsiteY141" fmla="*/ 1823775 h 4300694"/>
              <a:gd name="connsiteX142" fmla="*/ 4340887 w 14384215"/>
              <a:gd name="connsiteY142" fmla="*/ 1823775 h 4300694"/>
              <a:gd name="connsiteX143" fmla="*/ 4340887 w 14384215"/>
              <a:gd name="connsiteY143" fmla="*/ 1823775 h 4300694"/>
              <a:gd name="connsiteX144" fmla="*/ 4340887 w 14384215"/>
              <a:gd name="connsiteY144" fmla="*/ 1884066 h 4300694"/>
              <a:gd name="connsiteX145" fmla="*/ 4476540 w 14384215"/>
              <a:gd name="connsiteY145" fmla="*/ 1884066 h 4300694"/>
              <a:gd name="connsiteX146" fmla="*/ 4476540 w 14384215"/>
              <a:gd name="connsiteY146" fmla="*/ 1909186 h 4300694"/>
              <a:gd name="connsiteX147" fmla="*/ 4516734 w 14384215"/>
              <a:gd name="connsiteY147" fmla="*/ 1909186 h 4300694"/>
              <a:gd name="connsiteX148" fmla="*/ 4516734 w 14384215"/>
              <a:gd name="connsiteY148" fmla="*/ 1949380 h 4300694"/>
              <a:gd name="connsiteX149" fmla="*/ 4561951 w 14384215"/>
              <a:gd name="connsiteY149" fmla="*/ 1949380 h 4300694"/>
              <a:gd name="connsiteX150" fmla="*/ 4561951 w 14384215"/>
              <a:gd name="connsiteY150" fmla="*/ 1969477 h 4300694"/>
              <a:gd name="connsiteX151" fmla="*/ 4637314 w 14384215"/>
              <a:gd name="connsiteY151" fmla="*/ 1969477 h 4300694"/>
              <a:gd name="connsiteX152" fmla="*/ 4637314 w 14384215"/>
              <a:gd name="connsiteY152" fmla="*/ 1989573 h 4300694"/>
              <a:gd name="connsiteX153" fmla="*/ 4672483 w 14384215"/>
              <a:gd name="connsiteY153" fmla="*/ 1989573 h 4300694"/>
              <a:gd name="connsiteX154" fmla="*/ 4672483 w 14384215"/>
              <a:gd name="connsiteY154" fmla="*/ 2014694 h 4300694"/>
              <a:gd name="connsiteX155" fmla="*/ 4722725 w 14384215"/>
              <a:gd name="connsiteY155" fmla="*/ 2014694 h 4300694"/>
              <a:gd name="connsiteX156" fmla="*/ 4722725 w 14384215"/>
              <a:gd name="connsiteY156" fmla="*/ 2034791 h 4300694"/>
              <a:gd name="connsiteX157" fmla="*/ 4757894 w 14384215"/>
              <a:gd name="connsiteY157" fmla="*/ 2034791 h 4300694"/>
              <a:gd name="connsiteX158" fmla="*/ 4757894 w 14384215"/>
              <a:gd name="connsiteY158" fmla="*/ 2054887 h 4300694"/>
              <a:gd name="connsiteX159" fmla="*/ 4828233 w 14384215"/>
              <a:gd name="connsiteY159" fmla="*/ 2054887 h 4300694"/>
              <a:gd name="connsiteX160" fmla="*/ 4828233 w 14384215"/>
              <a:gd name="connsiteY160" fmla="*/ 2105129 h 4300694"/>
              <a:gd name="connsiteX161" fmla="*/ 4878474 w 14384215"/>
              <a:gd name="connsiteY161" fmla="*/ 2105129 h 4300694"/>
              <a:gd name="connsiteX162" fmla="*/ 4878474 w 14384215"/>
              <a:gd name="connsiteY162" fmla="*/ 2190540 h 4300694"/>
              <a:gd name="connsiteX163" fmla="*/ 4923692 w 14384215"/>
              <a:gd name="connsiteY163" fmla="*/ 2190540 h 4300694"/>
              <a:gd name="connsiteX164" fmla="*/ 4923692 w 14384215"/>
              <a:gd name="connsiteY164" fmla="*/ 2200589 h 4300694"/>
              <a:gd name="connsiteX165" fmla="*/ 4958861 w 14384215"/>
              <a:gd name="connsiteY165" fmla="*/ 2200589 h 4300694"/>
              <a:gd name="connsiteX166" fmla="*/ 4958861 w 14384215"/>
              <a:gd name="connsiteY166" fmla="*/ 2215661 h 4300694"/>
              <a:gd name="connsiteX167" fmla="*/ 5009103 w 14384215"/>
              <a:gd name="connsiteY167" fmla="*/ 2215661 h 4300694"/>
              <a:gd name="connsiteX168" fmla="*/ 5009103 w 14384215"/>
              <a:gd name="connsiteY168" fmla="*/ 2230734 h 4300694"/>
              <a:gd name="connsiteX169" fmla="*/ 5059345 w 14384215"/>
              <a:gd name="connsiteY169" fmla="*/ 2230734 h 4300694"/>
              <a:gd name="connsiteX170" fmla="*/ 5059345 w 14384215"/>
              <a:gd name="connsiteY170" fmla="*/ 2260879 h 4300694"/>
              <a:gd name="connsiteX171" fmla="*/ 5109586 w 14384215"/>
              <a:gd name="connsiteY171" fmla="*/ 2260879 h 4300694"/>
              <a:gd name="connsiteX172" fmla="*/ 5109586 w 14384215"/>
              <a:gd name="connsiteY172" fmla="*/ 2301072 h 4300694"/>
              <a:gd name="connsiteX173" fmla="*/ 5164852 w 14384215"/>
              <a:gd name="connsiteY173" fmla="*/ 2301072 h 4300694"/>
              <a:gd name="connsiteX174" fmla="*/ 5164852 w 14384215"/>
              <a:gd name="connsiteY174" fmla="*/ 2341266 h 4300694"/>
              <a:gd name="connsiteX175" fmla="*/ 5250263 w 14384215"/>
              <a:gd name="connsiteY175" fmla="*/ 2341266 h 4300694"/>
              <a:gd name="connsiteX176" fmla="*/ 5250263 w 14384215"/>
              <a:gd name="connsiteY176" fmla="*/ 2366386 h 4300694"/>
              <a:gd name="connsiteX177" fmla="*/ 5370844 w 14384215"/>
              <a:gd name="connsiteY177" fmla="*/ 2366386 h 4300694"/>
              <a:gd name="connsiteX178" fmla="*/ 5370844 w 14384215"/>
              <a:gd name="connsiteY178" fmla="*/ 2391507 h 4300694"/>
              <a:gd name="connsiteX179" fmla="*/ 5441182 w 14384215"/>
              <a:gd name="connsiteY179" fmla="*/ 2391507 h 4300694"/>
              <a:gd name="connsiteX180" fmla="*/ 5441182 w 14384215"/>
              <a:gd name="connsiteY180" fmla="*/ 2411604 h 4300694"/>
              <a:gd name="connsiteX181" fmla="*/ 5501472 w 14384215"/>
              <a:gd name="connsiteY181" fmla="*/ 2411604 h 4300694"/>
              <a:gd name="connsiteX182" fmla="*/ 5501472 w 14384215"/>
              <a:gd name="connsiteY182" fmla="*/ 2456822 h 4300694"/>
              <a:gd name="connsiteX183" fmla="*/ 5586883 w 14384215"/>
              <a:gd name="connsiteY183" fmla="*/ 2456822 h 4300694"/>
              <a:gd name="connsiteX184" fmla="*/ 5586883 w 14384215"/>
              <a:gd name="connsiteY184" fmla="*/ 2512087 h 4300694"/>
              <a:gd name="connsiteX185" fmla="*/ 5702439 w 14384215"/>
              <a:gd name="connsiteY185" fmla="*/ 2512087 h 4300694"/>
              <a:gd name="connsiteX186" fmla="*/ 5702439 w 14384215"/>
              <a:gd name="connsiteY186" fmla="*/ 2572378 h 4300694"/>
              <a:gd name="connsiteX187" fmla="*/ 5792874 w 14384215"/>
              <a:gd name="connsiteY187" fmla="*/ 2572378 h 4300694"/>
              <a:gd name="connsiteX188" fmla="*/ 5792874 w 14384215"/>
              <a:gd name="connsiteY188" fmla="*/ 2592474 h 4300694"/>
              <a:gd name="connsiteX189" fmla="*/ 5853164 w 14384215"/>
              <a:gd name="connsiteY189" fmla="*/ 2592474 h 4300694"/>
              <a:gd name="connsiteX190" fmla="*/ 5863213 w 14384215"/>
              <a:gd name="connsiteY190" fmla="*/ 2602523 h 4300694"/>
              <a:gd name="connsiteX191" fmla="*/ 5903406 w 14384215"/>
              <a:gd name="connsiteY191" fmla="*/ 2602523 h 4300694"/>
              <a:gd name="connsiteX192" fmla="*/ 5903406 w 14384215"/>
              <a:gd name="connsiteY192" fmla="*/ 2632668 h 4300694"/>
              <a:gd name="connsiteX193" fmla="*/ 5943600 w 14384215"/>
              <a:gd name="connsiteY193" fmla="*/ 2632668 h 4300694"/>
              <a:gd name="connsiteX194" fmla="*/ 5943600 w 14384215"/>
              <a:gd name="connsiteY194" fmla="*/ 2662813 h 4300694"/>
              <a:gd name="connsiteX195" fmla="*/ 6023986 w 14384215"/>
              <a:gd name="connsiteY195" fmla="*/ 2662813 h 4300694"/>
              <a:gd name="connsiteX196" fmla="*/ 6023986 w 14384215"/>
              <a:gd name="connsiteY196" fmla="*/ 2697982 h 4300694"/>
              <a:gd name="connsiteX197" fmla="*/ 6064180 w 14384215"/>
              <a:gd name="connsiteY197" fmla="*/ 2697982 h 4300694"/>
              <a:gd name="connsiteX198" fmla="*/ 6064180 w 14384215"/>
              <a:gd name="connsiteY198" fmla="*/ 2718079 h 4300694"/>
              <a:gd name="connsiteX199" fmla="*/ 6199833 w 14384215"/>
              <a:gd name="connsiteY199" fmla="*/ 2718079 h 4300694"/>
              <a:gd name="connsiteX200" fmla="*/ 6199833 w 14384215"/>
              <a:gd name="connsiteY200" fmla="*/ 2718079 h 4300694"/>
              <a:gd name="connsiteX201" fmla="*/ 6199833 w 14384215"/>
              <a:gd name="connsiteY201" fmla="*/ 2768320 h 4300694"/>
              <a:gd name="connsiteX202" fmla="*/ 6260123 w 14384215"/>
              <a:gd name="connsiteY202" fmla="*/ 2768320 h 4300694"/>
              <a:gd name="connsiteX203" fmla="*/ 6260123 w 14384215"/>
              <a:gd name="connsiteY203" fmla="*/ 2788417 h 4300694"/>
              <a:gd name="connsiteX204" fmla="*/ 6285244 w 14384215"/>
              <a:gd name="connsiteY204" fmla="*/ 2788417 h 4300694"/>
              <a:gd name="connsiteX205" fmla="*/ 6285244 w 14384215"/>
              <a:gd name="connsiteY205" fmla="*/ 2828611 h 4300694"/>
              <a:gd name="connsiteX206" fmla="*/ 6385727 w 14384215"/>
              <a:gd name="connsiteY206" fmla="*/ 2828611 h 4300694"/>
              <a:gd name="connsiteX207" fmla="*/ 6385727 w 14384215"/>
              <a:gd name="connsiteY207" fmla="*/ 2858756 h 4300694"/>
              <a:gd name="connsiteX208" fmla="*/ 6546501 w 14384215"/>
              <a:gd name="connsiteY208" fmla="*/ 2858756 h 4300694"/>
              <a:gd name="connsiteX209" fmla="*/ 6546501 w 14384215"/>
              <a:gd name="connsiteY209" fmla="*/ 2893925 h 4300694"/>
              <a:gd name="connsiteX210" fmla="*/ 6606791 w 14384215"/>
              <a:gd name="connsiteY210" fmla="*/ 2893925 h 4300694"/>
              <a:gd name="connsiteX211" fmla="*/ 6606791 w 14384215"/>
              <a:gd name="connsiteY211" fmla="*/ 2914022 h 4300694"/>
              <a:gd name="connsiteX212" fmla="*/ 6772589 w 14384215"/>
              <a:gd name="connsiteY212" fmla="*/ 2914022 h 4300694"/>
              <a:gd name="connsiteX213" fmla="*/ 6772589 w 14384215"/>
              <a:gd name="connsiteY213" fmla="*/ 2949191 h 4300694"/>
              <a:gd name="connsiteX214" fmla="*/ 6888145 w 14384215"/>
              <a:gd name="connsiteY214" fmla="*/ 2949191 h 4300694"/>
              <a:gd name="connsiteX215" fmla="*/ 6888145 w 14384215"/>
              <a:gd name="connsiteY215" fmla="*/ 2959239 h 4300694"/>
              <a:gd name="connsiteX216" fmla="*/ 6968531 w 14384215"/>
              <a:gd name="connsiteY216" fmla="*/ 2959239 h 4300694"/>
              <a:gd name="connsiteX217" fmla="*/ 6968531 w 14384215"/>
              <a:gd name="connsiteY217" fmla="*/ 2994408 h 4300694"/>
              <a:gd name="connsiteX218" fmla="*/ 7069015 w 14384215"/>
              <a:gd name="connsiteY218" fmla="*/ 2994408 h 4300694"/>
              <a:gd name="connsiteX219" fmla="*/ 7069015 w 14384215"/>
              <a:gd name="connsiteY219" fmla="*/ 3029578 h 4300694"/>
              <a:gd name="connsiteX220" fmla="*/ 7174523 w 14384215"/>
              <a:gd name="connsiteY220" fmla="*/ 3029578 h 4300694"/>
              <a:gd name="connsiteX221" fmla="*/ 7174523 w 14384215"/>
              <a:gd name="connsiteY221" fmla="*/ 3064747 h 4300694"/>
              <a:gd name="connsiteX222" fmla="*/ 7290079 w 14384215"/>
              <a:gd name="connsiteY222" fmla="*/ 3064747 h 4300694"/>
              <a:gd name="connsiteX223" fmla="*/ 7290079 w 14384215"/>
              <a:gd name="connsiteY223" fmla="*/ 3114989 h 4300694"/>
              <a:gd name="connsiteX224" fmla="*/ 7340320 w 14384215"/>
              <a:gd name="connsiteY224" fmla="*/ 3114989 h 4300694"/>
              <a:gd name="connsiteX225" fmla="*/ 7340320 w 14384215"/>
              <a:gd name="connsiteY225" fmla="*/ 3155182 h 4300694"/>
              <a:gd name="connsiteX226" fmla="*/ 7450852 w 14384215"/>
              <a:gd name="connsiteY226" fmla="*/ 3155182 h 4300694"/>
              <a:gd name="connsiteX227" fmla="*/ 7450852 w 14384215"/>
              <a:gd name="connsiteY227" fmla="*/ 3175279 h 4300694"/>
              <a:gd name="connsiteX228" fmla="*/ 7551336 w 14384215"/>
              <a:gd name="connsiteY228" fmla="*/ 3175279 h 4300694"/>
              <a:gd name="connsiteX229" fmla="*/ 7551336 w 14384215"/>
              <a:gd name="connsiteY229" fmla="*/ 3195375 h 4300694"/>
              <a:gd name="connsiteX230" fmla="*/ 7651819 w 14384215"/>
              <a:gd name="connsiteY230" fmla="*/ 3195375 h 4300694"/>
              <a:gd name="connsiteX231" fmla="*/ 7651819 w 14384215"/>
              <a:gd name="connsiteY231" fmla="*/ 3230545 h 4300694"/>
              <a:gd name="connsiteX232" fmla="*/ 8013560 w 14384215"/>
              <a:gd name="connsiteY232" fmla="*/ 3230545 h 4300694"/>
              <a:gd name="connsiteX233" fmla="*/ 8013560 w 14384215"/>
              <a:gd name="connsiteY233" fmla="*/ 3290835 h 4300694"/>
              <a:gd name="connsiteX234" fmla="*/ 8209503 w 14384215"/>
              <a:gd name="connsiteY234" fmla="*/ 3290835 h 4300694"/>
              <a:gd name="connsiteX235" fmla="*/ 8209503 w 14384215"/>
              <a:gd name="connsiteY235" fmla="*/ 3310931 h 4300694"/>
              <a:gd name="connsiteX236" fmla="*/ 8299938 w 14384215"/>
              <a:gd name="connsiteY236" fmla="*/ 3310931 h 4300694"/>
              <a:gd name="connsiteX237" fmla="*/ 8299938 w 14384215"/>
              <a:gd name="connsiteY237" fmla="*/ 3331028 h 4300694"/>
              <a:gd name="connsiteX238" fmla="*/ 8395397 w 14384215"/>
              <a:gd name="connsiteY238" fmla="*/ 3331028 h 4300694"/>
              <a:gd name="connsiteX239" fmla="*/ 8395397 w 14384215"/>
              <a:gd name="connsiteY239" fmla="*/ 3346101 h 4300694"/>
              <a:gd name="connsiteX240" fmla="*/ 8500905 w 14384215"/>
              <a:gd name="connsiteY240" fmla="*/ 3346101 h 4300694"/>
              <a:gd name="connsiteX241" fmla="*/ 8500905 w 14384215"/>
              <a:gd name="connsiteY241" fmla="*/ 3376246 h 4300694"/>
              <a:gd name="connsiteX242" fmla="*/ 8611437 w 14384215"/>
              <a:gd name="connsiteY242" fmla="*/ 3376246 h 4300694"/>
              <a:gd name="connsiteX243" fmla="*/ 8611437 w 14384215"/>
              <a:gd name="connsiteY243" fmla="*/ 3431512 h 4300694"/>
              <a:gd name="connsiteX244" fmla="*/ 8721969 w 14384215"/>
              <a:gd name="connsiteY244" fmla="*/ 3431512 h 4300694"/>
              <a:gd name="connsiteX245" fmla="*/ 8721969 w 14384215"/>
              <a:gd name="connsiteY245" fmla="*/ 3456633 h 4300694"/>
              <a:gd name="connsiteX246" fmla="*/ 8837525 w 14384215"/>
              <a:gd name="connsiteY246" fmla="*/ 3456633 h 4300694"/>
              <a:gd name="connsiteX247" fmla="*/ 8837525 w 14384215"/>
              <a:gd name="connsiteY247" fmla="*/ 3486778 h 4300694"/>
              <a:gd name="connsiteX248" fmla="*/ 8917912 w 14384215"/>
              <a:gd name="connsiteY248" fmla="*/ 3486778 h 4300694"/>
              <a:gd name="connsiteX249" fmla="*/ 8917912 w 14384215"/>
              <a:gd name="connsiteY249" fmla="*/ 3501850 h 4300694"/>
              <a:gd name="connsiteX250" fmla="*/ 8988250 w 14384215"/>
              <a:gd name="connsiteY250" fmla="*/ 3501850 h 4300694"/>
              <a:gd name="connsiteX251" fmla="*/ 8988250 w 14384215"/>
              <a:gd name="connsiteY251" fmla="*/ 3501850 h 4300694"/>
              <a:gd name="connsiteX252" fmla="*/ 8988250 w 14384215"/>
              <a:gd name="connsiteY252" fmla="*/ 3537019 h 4300694"/>
              <a:gd name="connsiteX253" fmla="*/ 9048540 w 14384215"/>
              <a:gd name="connsiteY253" fmla="*/ 3537019 h 4300694"/>
              <a:gd name="connsiteX254" fmla="*/ 9048540 w 14384215"/>
              <a:gd name="connsiteY254" fmla="*/ 3557116 h 4300694"/>
              <a:gd name="connsiteX255" fmla="*/ 9118879 w 14384215"/>
              <a:gd name="connsiteY255" fmla="*/ 3557116 h 4300694"/>
              <a:gd name="connsiteX256" fmla="*/ 9118879 w 14384215"/>
              <a:gd name="connsiteY256" fmla="*/ 3577213 h 4300694"/>
              <a:gd name="connsiteX257" fmla="*/ 9149024 w 14384215"/>
              <a:gd name="connsiteY257" fmla="*/ 3577213 h 4300694"/>
              <a:gd name="connsiteX258" fmla="*/ 9149024 w 14384215"/>
              <a:gd name="connsiteY258" fmla="*/ 3622430 h 4300694"/>
              <a:gd name="connsiteX259" fmla="*/ 9189217 w 14384215"/>
              <a:gd name="connsiteY259" fmla="*/ 3622430 h 4300694"/>
              <a:gd name="connsiteX260" fmla="*/ 9189217 w 14384215"/>
              <a:gd name="connsiteY260" fmla="*/ 3667648 h 4300694"/>
              <a:gd name="connsiteX261" fmla="*/ 9465547 w 14384215"/>
              <a:gd name="connsiteY261" fmla="*/ 3667648 h 4300694"/>
              <a:gd name="connsiteX262" fmla="*/ 9465547 w 14384215"/>
              <a:gd name="connsiteY262" fmla="*/ 3722914 h 4300694"/>
              <a:gd name="connsiteX263" fmla="*/ 9510764 w 14384215"/>
              <a:gd name="connsiteY263" fmla="*/ 3722914 h 4300694"/>
              <a:gd name="connsiteX264" fmla="*/ 9510764 w 14384215"/>
              <a:gd name="connsiteY264" fmla="*/ 3743011 h 4300694"/>
              <a:gd name="connsiteX265" fmla="*/ 10219173 w 14384215"/>
              <a:gd name="connsiteY265" fmla="*/ 3743011 h 4300694"/>
              <a:gd name="connsiteX266" fmla="*/ 10219173 w 14384215"/>
              <a:gd name="connsiteY266" fmla="*/ 3758083 h 4300694"/>
              <a:gd name="connsiteX267" fmla="*/ 10400044 w 14384215"/>
              <a:gd name="connsiteY267" fmla="*/ 3758083 h 4300694"/>
              <a:gd name="connsiteX268" fmla="*/ 10400044 w 14384215"/>
              <a:gd name="connsiteY268" fmla="*/ 3773156 h 4300694"/>
              <a:gd name="connsiteX269" fmla="*/ 10555793 w 14384215"/>
              <a:gd name="connsiteY269" fmla="*/ 3773156 h 4300694"/>
              <a:gd name="connsiteX270" fmla="*/ 10555793 w 14384215"/>
              <a:gd name="connsiteY270" fmla="*/ 3838470 h 4300694"/>
              <a:gd name="connsiteX271" fmla="*/ 10626131 w 14384215"/>
              <a:gd name="connsiteY271" fmla="*/ 3838470 h 4300694"/>
              <a:gd name="connsiteX272" fmla="*/ 10626131 w 14384215"/>
              <a:gd name="connsiteY272" fmla="*/ 3853542 h 4300694"/>
              <a:gd name="connsiteX273" fmla="*/ 11269226 w 14384215"/>
              <a:gd name="connsiteY273" fmla="*/ 3853542 h 4300694"/>
              <a:gd name="connsiteX274" fmla="*/ 11269226 w 14384215"/>
              <a:gd name="connsiteY274" fmla="*/ 3878663 h 4300694"/>
              <a:gd name="connsiteX275" fmla="*/ 11404879 w 14384215"/>
              <a:gd name="connsiteY275" fmla="*/ 3878663 h 4300694"/>
              <a:gd name="connsiteX276" fmla="*/ 11404879 w 14384215"/>
              <a:gd name="connsiteY276" fmla="*/ 3908808 h 4300694"/>
              <a:gd name="connsiteX277" fmla="*/ 11460145 w 14384215"/>
              <a:gd name="connsiteY277" fmla="*/ 3908808 h 4300694"/>
              <a:gd name="connsiteX278" fmla="*/ 11460145 w 14384215"/>
              <a:gd name="connsiteY278" fmla="*/ 3908808 h 4300694"/>
              <a:gd name="connsiteX279" fmla="*/ 11460145 w 14384215"/>
              <a:gd name="connsiteY279" fmla="*/ 3949002 h 4300694"/>
              <a:gd name="connsiteX280" fmla="*/ 11776668 w 14384215"/>
              <a:gd name="connsiteY280" fmla="*/ 3949002 h 4300694"/>
              <a:gd name="connsiteX281" fmla="*/ 11776668 w 14384215"/>
              <a:gd name="connsiteY281" fmla="*/ 3969098 h 4300694"/>
              <a:gd name="connsiteX282" fmla="*/ 12515222 w 14384215"/>
              <a:gd name="connsiteY282" fmla="*/ 3969098 h 4300694"/>
              <a:gd name="connsiteX283" fmla="*/ 12530294 w 14384215"/>
              <a:gd name="connsiteY283" fmla="*/ 3984170 h 4300694"/>
              <a:gd name="connsiteX284" fmla="*/ 12590584 w 14384215"/>
              <a:gd name="connsiteY284" fmla="*/ 3984170 h 4300694"/>
              <a:gd name="connsiteX285" fmla="*/ 12590584 w 14384215"/>
              <a:gd name="connsiteY285" fmla="*/ 4029389 h 4300694"/>
              <a:gd name="connsiteX286" fmla="*/ 12640826 w 14384215"/>
              <a:gd name="connsiteY286" fmla="*/ 4029389 h 4300694"/>
              <a:gd name="connsiteX287" fmla="*/ 12640826 w 14384215"/>
              <a:gd name="connsiteY287" fmla="*/ 4029389 h 4300694"/>
              <a:gd name="connsiteX288" fmla="*/ 12640826 w 14384215"/>
              <a:gd name="connsiteY288" fmla="*/ 4084655 h 4300694"/>
              <a:gd name="connsiteX289" fmla="*/ 12937252 w 14384215"/>
              <a:gd name="connsiteY289" fmla="*/ 4084655 h 4300694"/>
              <a:gd name="connsiteX290" fmla="*/ 12937252 w 14384215"/>
              <a:gd name="connsiteY290" fmla="*/ 4139920 h 4300694"/>
              <a:gd name="connsiteX291" fmla="*/ 13158316 w 14384215"/>
              <a:gd name="connsiteY291" fmla="*/ 4139920 h 4300694"/>
              <a:gd name="connsiteX292" fmla="*/ 13158316 w 14384215"/>
              <a:gd name="connsiteY292" fmla="*/ 4300694 h 4300694"/>
              <a:gd name="connsiteX293" fmla="*/ 14384215 w 14384215"/>
              <a:gd name="connsiteY293" fmla="*/ 4300694 h 4300694"/>
              <a:gd name="connsiteX0" fmla="*/ 0 w 14292699"/>
              <a:gd name="connsiteY0" fmla="*/ 0 h 4306068"/>
              <a:gd name="connsiteX1" fmla="*/ 194862 w 14292699"/>
              <a:gd name="connsiteY1" fmla="*/ 5374 h 4306068"/>
              <a:gd name="connsiteX2" fmla="*/ 209934 w 14292699"/>
              <a:gd name="connsiteY2" fmla="*/ 20446 h 4306068"/>
              <a:gd name="connsiteX3" fmla="*/ 566651 w 14292699"/>
              <a:gd name="connsiteY3" fmla="*/ 20446 h 4306068"/>
              <a:gd name="connsiteX4" fmla="*/ 566651 w 14292699"/>
              <a:gd name="connsiteY4" fmla="*/ 35519 h 4306068"/>
              <a:gd name="connsiteX5" fmla="*/ 842980 w 14292699"/>
              <a:gd name="connsiteY5" fmla="*/ 35519 h 4306068"/>
              <a:gd name="connsiteX6" fmla="*/ 842980 w 14292699"/>
              <a:gd name="connsiteY6" fmla="*/ 50591 h 4306068"/>
              <a:gd name="connsiteX7" fmla="*/ 988681 w 14292699"/>
              <a:gd name="connsiteY7" fmla="*/ 50591 h 4306068"/>
              <a:gd name="connsiteX8" fmla="*/ 988681 w 14292699"/>
              <a:gd name="connsiteY8" fmla="*/ 65664 h 4306068"/>
              <a:gd name="connsiteX9" fmla="*/ 1048971 w 14292699"/>
              <a:gd name="connsiteY9" fmla="*/ 65664 h 4306068"/>
              <a:gd name="connsiteX10" fmla="*/ 1048971 w 14292699"/>
              <a:gd name="connsiteY10" fmla="*/ 75712 h 4306068"/>
              <a:gd name="connsiteX11" fmla="*/ 1114286 w 14292699"/>
              <a:gd name="connsiteY11" fmla="*/ 75712 h 4306068"/>
              <a:gd name="connsiteX12" fmla="*/ 1114286 w 14292699"/>
              <a:gd name="connsiteY12" fmla="*/ 105857 h 4306068"/>
              <a:gd name="connsiteX13" fmla="*/ 1285108 w 14292699"/>
              <a:gd name="connsiteY13" fmla="*/ 105857 h 4306068"/>
              <a:gd name="connsiteX14" fmla="*/ 1285108 w 14292699"/>
              <a:gd name="connsiteY14" fmla="*/ 125954 h 4306068"/>
              <a:gd name="connsiteX15" fmla="*/ 1325301 w 14292699"/>
              <a:gd name="connsiteY15" fmla="*/ 125954 h 4306068"/>
              <a:gd name="connsiteX16" fmla="*/ 1325301 w 14292699"/>
              <a:gd name="connsiteY16" fmla="*/ 166147 h 4306068"/>
              <a:gd name="connsiteX17" fmla="*/ 1450906 w 14292699"/>
              <a:gd name="connsiteY17" fmla="*/ 166147 h 4306068"/>
              <a:gd name="connsiteX18" fmla="*/ 1450906 w 14292699"/>
              <a:gd name="connsiteY18" fmla="*/ 166147 h 4306068"/>
              <a:gd name="connsiteX19" fmla="*/ 1471002 w 14292699"/>
              <a:gd name="connsiteY19" fmla="*/ 166147 h 4306068"/>
              <a:gd name="connsiteX20" fmla="*/ 1471002 w 14292699"/>
              <a:gd name="connsiteY20" fmla="*/ 181220 h 4306068"/>
              <a:gd name="connsiteX21" fmla="*/ 1531292 w 14292699"/>
              <a:gd name="connsiteY21" fmla="*/ 181220 h 4306068"/>
              <a:gd name="connsiteX22" fmla="*/ 1531292 w 14292699"/>
              <a:gd name="connsiteY22" fmla="*/ 191268 h 4306068"/>
              <a:gd name="connsiteX23" fmla="*/ 1551389 w 14292699"/>
              <a:gd name="connsiteY23" fmla="*/ 191268 h 4306068"/>
              <a:gd name="connsiteX24" fmla="*/ 1551389 w 14292699"/>
              <a:gd name="connsiteY24" fmla="*/ 206341 h 4306068"/>
              <a:gd name="connsiteX25" fmla="*/ 1576510 w 14292699"/>
              <a:gd name="connsiteY25" fmla="*/ 206341 h 4306068"/>
              <a:gd name="connsiteX26" fmla="*/ 1586558 w 14292699"/>
              <a:gd name="connsiteY26" fmla="*/ 216389 h 4306068"/>
              <a:gd name="connsiteX27" fmla="*/ 1611679 w 14292699"/>
              <a:gd name="connsiteY27" fmla="*/ 216389 h 4306068"/>
              <a:gd name="connsiteX28" fmla="*/ 1611679 w 14292699"/>
              <a:gd name="connsiteY28" fmla="*/ 231461 h 4306068"/>
              <a:gd name="connsiteX29" fmla="*/ 1636800 w 14292699"/>
              <a:gd name="connsiteY29" fmla="*/ 231461 h 4306068"/>
              <a:gd name="connsiteX30" fmla="*/ 1636800 w 14292699"/>
              <a:gd name="connsiteY30" fmla="*/ 251558 h 4306068"/>
              <a:gd name="connsiteX31" fmla="*/ 1661921 w 14292699"/>
              <a:gd name="connsiteY31" fmla="*/ 251558 h 4306068"/>
              <a:gd name="connsiteX32" fmla="*/ 1661921 w 14292699"/>
              <a:gd name="connsiteY32" fmla="*/ 266631 h 4306068"/>
              <a:gd name="connsiteX33" fmla="*/ 1682018 w 14292699"/>
              <a:gd name="connsiteY33" fmla="*/ 266631 h 4306068"/>
              <a:gd name="connsiteX34" fmla="*/ 1682018 w 14292699"/>
              <a:gd name="connsiteY34" fmla="*/ 286727 h 4306068"/>
              <a:gd name="connsiteX35" fmla="*/ 1727235 w 14292699"/>
              <a:gd name="connsiteY35" fmla="*/ 286727 h 4306068"/>
              <a:gd name="connsiteX36" fmla="*/ 1727235 w 14292699"/>
              <a:gd name="connsiteY36" fmla="*/ 301800 h 4306068"/>
              <a:gd name="connsiteX37" fmla="*/ 1767429 w 14292699"/>
              <a:gd name="connsiteY37" fmla="*/ 301800 h 4306068"/>
              <a:gd name="connsiteX38" fmla="*/ 1767429 w 14292699"/>
              <a:gd name="connsiteY38" fmla="*/ 316872 h 4306068"/>
              <a:gd name="connsiteX39" fmla="*/ 1812646 w 14292699"/>
              <a:gd name="connsiteY39" fmla="*/ 316872 h 4306068"/>
              <a:gd name="connsiteX40" fmla="*/ 1822695 w 14292699"/>
              <a:gd name="connsiteY40" fmla="*/ 316872 h 4306068"/>
              <a:gd name="connsiteX41" fmla="*/ 1822695 w 14292699"/>
              <a:gd name="connsiteY41" fmla="*/ 341993 h 4306068"/>
              <a:gd name="connsiteX42" fmla="*/ 1847815 w 14292699"/>
              <a:gd name="connsiteY42" fmla="*/ 341993 h 4306068"/>
              <a:gd name="connsiteX43" fmla="*/ 1847815 w 14292699"/>
              <a:gd name="connsiteY43" fmla="*/ 367114 h 4306068"/>
              <a:gd name="connsiteX44" fmla="*/ 1872936 w 14292699"/>
              <a:gd name="connsiteY44" fmla="*/ 367114 h 4306068"/>
              <a:gd name="connsiteX45" fmla="*/ 1872936 w 14292699"/>
              <a:gd name="connsiteY45" fmla="*/ 422380 h 4306068"/>
              <a:gd name="connsiteX46" fmla="*/ 1983468 w 14292699"/>
              <a:gd name="connsiteY46" fmla="*/ 422380 h 4306068"/>
              <a:gd name="connsiteX47" fmla="*/ 1983468 w 14292699"/>
              <a:gd name="connsiteY47" fmla="*/ 452525 h 4306068"/>
              <a:gd name="connsiteX48" fmla="*/ 2038734 w 14292699"/>
              <a:gd name="connsiteY48" fmla="*/ 452525 h 4306068"/>
              <a:gd name="connsiteX49" fmla="*/ 2038734 w 14292699"/>
              <a:gd name="connsiteY49" fmla="*/ 522864 h 4306068"/>
              <a:gd name="connsiteX50" fmla="*/ 2073903 w 14292699"/>
              <a:gd name="connsiteY50" fmla="*/ 522864 h 4306068"/>
              <a:gd name="connsiteX51" fmla="*/ 2073903 w 14292699"/>
              <a:gd name="connsiteY51" fmla="*/ 542960 h 4306068"/>
              <a:gd name="connsiteX52" fmla="*/ 2094000 w 14292699"/>
              <a:gd name="connsiteY52" fmla="*/ 542960 h 4306068"/>
              <a:gd name="connsiteX53" fmla="*/ 2094000 w 14292699"/>
              <a:gd name="connsiteY53" fmla="*/ 568081 h 4306068"/>
              <a:gd name="connsiteX54" fmla="*/ 2134193 w 14292699"/>
              <a:gd name="connsiteY54" fmla="*/ 568081 h 4306068"/>
              <a:gd name="connsiteX55" fmla="*/ 2134193 w 14292699"/>
              <a:gd name="connsiteY55" fmla="*/ 588178 h 4306068"/>
              <a:gd name="connsiteX56" fmla="*/ 2204532 w 14292699"/>
              <a:gd name="connsiteY56" fmla="*/ 588178 h 4306068"/>
              <a:gd name="connsiteX57" fmla="*/ 2204532 w 14292699"/>
              <a:gd name="connsiteY57" fmla="*/ 663541 h 4306068"/>
              <a:gd name="connsiteX58" fmla="*/ 2244725 w 14292699"/>
              <a:gd name="connsiteY58" fmla="*/ 663541 h 4306068"/>
              <a:gd name="connsiteX59" fmla="*/ 2244725 w 14292699"/>
              <a:gd name="connsiteY59" fmla="*/ 678613 h 4306068"/>
              <a:gd name="connsiteX60" fmla="*/ 2294967 w 14292699"/>
              <a:gd name="connsiteY60" fmla="*/ 678613 h 4306068"/>
              <a:gd name="connsiteX61" fmla="*/ 2294967 w 14292699"/>
              <a:gd name="connsiteY61" fmla="*/ 703734 h 4306068"/>
              <a:gd name="connsiteX62" fmla="*/ 2390426 w 14292699"/>
              <a:gd name="connsiteY62" fmla="*/ 703734 h 4306068"/>
              <a:gd name="connsiteX63" fmla="*/ 2390426 w 14292699"/>
              <a:gd name="connsiteY63" fmla="*/ 723831 h 4306068"/>
              <a:gd name="connsiteX64" fmla="*/ 2415547 w 14292699"/>
              <a:gd name="connsiteY64" fmla="*/ 723831 h 4306068"/>
              <a:gd name="connsiteX65" fmla="*/ 2415547 w 14292699"/>
              <a:gd name="connsiteY65" fmla="*/ 748952 h 4306068"/>
              <a:gd name="connsiteX66" fmla="*/ 2435644 w 14292699"/>
              <a:gd name="connsiteY66" fmla="*/ 748952 h 4306068"/>
              <a:gd name="connsiteX67" fmla="*/ 2435644 w 14292699"/>
              <a:gd name="connsiteY67" fmla="*/ 804218 h 4306068"/>
              <a:gd name="connsiteX68" fmla="*/ 2485886 w 14292699"/>
              <a:gd name="connsiteY68" fmla="*/ 804218 h 4306068"/>
              <a:gd name="connsiteX69" fmla="*/ 2485886 w 14292699"/>
              <a:gd name="connsiteY69" fmla="*/ 834363 h 4306068"/>
              <a:gd name="connsiteX70" fmla="*/ 2536128 w 14292699"/>
              <a:gd name="connsiteY70" fmla="*/ 834363 h 4306068"/>
              <a:gd name="connsiteX71" fmla="*/ 2536128 w 14292699"/>
              <a:gd name="connsiteY71" fmla="*/ 849435 h 4306068"/>
              <a:gd name="connsiteX72" fmla="*/ 2596418 w 14292699"/>
              <a:gd name="connsiteY72" fmla="*/ 849435 h 4306068"/>
              <a:gd name="connsiteX73" fmla="*/ 2596418 w 14292699"/>
              <a:gd name="connsiteY73" fmla="*/ 864508 h 4306068"/>
              <a:gd name="connsiteX74" fmla="*/ 2646659 w 14292699"/>
              <a:gd name="connsiteY74" fmla="*/ 864508 h 4306068"/>
              <a:gd name="connsiteX75" fmla="*/ 2646659 w 14292699"/>
              <a:gd name="connsiteY75" fmla="*/ 879580 h 4306068"/>
              <a:gd name="connsiteX76" fmla="*/ 2671780 w 14292699"/>
              <a:gd name="connsiteY76" fmla="*/ 879580 h 4306068"/>
              <a:gd name="connsiteX77" fmla="*/ 2671780 w 14292699"/>
              <a:gd name="connsiteY77" fmla="*/ 894653 h 4306068"/>
              <a:gd name="connsiteX78" fmla="*/ 2691877 w 14292699"/>
              <a:gd name="connsiteY78" fmla="*/ 894653 h 4306068"/>
              <a:gd name="connsiteX79" fmla="*/ 2691877 w 14292699"/>
              <a:gd name="connsiteY79" fmla="*/ 929822 h 4306068"/>
              <a:gd name="connsiteX80" fmla="*/ 2732070 w 14292699"/>
              <a:gd name="connsiteY80" fmla="*/ 929822 h 4306068"/>
              <a:gd name="connsiteX81" fmla="*/ 2732070 w 14292699"/>
              <a:gd name="connsiteY81" fmla="*/ 954943 h 4306068"/>
              <a:gd name="connsiteX82" fmla="*/ 2757191 w 14292699"/>
              <a:gd name="connsiteY82" fmla="*/ 954943 h 4306068"/>
              <a:gd name="connsiteX83" fmla="*/ 2757191 w 14292699"/>
              <a:gd name="connsiteY83" fmla="*/ 985088 h 4306068"/>
              <a:gd name="connsiteX84" fmla="*/ 2787336 w 14292699"/>
              <a:gd name="connsiteY84" fmla="*/ 985088 h 4306068"/>
              <a:gd name="connsiteX85" fmla="*/ 2787336 w 14292699"/>
              <a:gd name="connsiteY85" fmla="*/ 1005185 h 4306068"/>
              <a:gd name="connsiteX86" fmla="*/ 2837578 w 14292699"/>
              <a:gd name="connsiteY86" fmla="*/ 1005185 h 4306068"/>
              <a:gd name="connsiteX87" fmla="*/ 2837578 w 14292699"/>
              <a:gd name="connsiteY87" fmla="*/ 1060451 h 4306068"/>
              <a:gd name="connsiteX88" fmla="*/ 2938062 w 14292699"/>
              <a:gd name="connsiteY88" fmla="*/ 1060451 h 4306068"/>
              <a:gd name="connsiteX89" fmla="*/ 2938062 w 14292699"/>
              <a:gd name="connsiteY89" fmla="*/ 1070499 h 4306068"/>
              <a:gd name="connsiteX90" fmla="*/ 2938062 w 14292699"/>
              <a:gd name="connsiteY90" fmla="*/ 1080547 h 4306068"/>
              <a:gd name="connsiteX91" fmla="*/ 2978255 w 14292699"/>
              <a:gd name="connsiteY91" fmla="*/ 1080547 h 4306068"/>
              <a:gd name="connsiteX92" fmla="*/ 2978255 w 14292699"/>
              <a:gd name="connsiteY92" fmla="*/ 1100644 h 4306068"/>
              <a:gd name="connsiteX93" fmla="*/ 2998352 w 14292699"/>
              <a:gd name="connsiteY93" fmla="*/ 1100644 h 4306068"/>
              <a:gd name="connsiteX94" fmla="*/ 2998352 w 14292699"/>
              <a:gd name="connsiteY94" fmla="*/ 1125765 h 4306068"/>
              <a:gd name="connsiteX95" fmla="*/ 3073714 w 14292699"/>
              <a:gd name="connsiteY95" fmla="*/ 1125765 h 4306068"/>
              <a:gd name="connsiteX96" fmla="*/ 3073714 w 14292699"/>
              <a:gd name="connsiteY96" fmla="*/ 1135813 h 4306068"/>
              <a:gd name="connsiteX97" fmla="*/ 3098835 w 14292699"/>
              <a:gd name="connsiteY97" fmla="*/ 1135813 h 4306068"/>
              <a:gd name="connsiteX98" fmla="*/ 3098835 w 14292699"/>
              <a:gd name="connsiteY98" fmla="*/ 1165958 h 4306068"/>
              <a:gd name="connsiteX99" fmla="*/ 3159125 w 14292699"/>
              <a:gd name="connsiteY99" fmla="*/ 1165958 h 4306068"/>
              <a:gd name="connsiteX100" fmla="*/ 3159125 w 14292699"/>
              <a:gd name="connsiteY100" fmla="*/ 1191079 h 4306068"/>
              <a:gd name="connsiteX101" fmla="*/ 3184246 w 14292699"/>
              <a:gd name="connsiteY101" fmla="*/ 1191079 h 4306068"/>
              <a:gd name="connsiteX102" fmla="*/ 3184246 w 14292699"/>
              <a:gd name="connsiteY102" fmla="*/ 1221224 h 4306068"/>
              <a:gd name="connsiteX103" fmla="*/ 3274681 w 14292699"/>
              <a:gd name="connsiteY103" fmla="*/ 1221224 h 4306068"/>
              <a:gd name="connsiteX104" fmla="*/ 3274681 w 14292699"/>
              <a:gd name="connsiteY104" fmla="*/ 1236297 h 4306068"/>
              <a:gd name="connsiteX105" fmla="*/ 3314875 w 14292699"/>
              <a:gd name="connsiteY105" fmla="*/ 1236297 h 4306068"/>
              <a:gd name="connsiteX106" fmla="*/ 3314875 w 14292699"/>
              <a:gd name="connsiteY106" fmla="*/ 1261418 h 4306068"/>
              <a:gd name="connsiteX107" fmla="*/ 3375165 w 14292699"/>
              <a:gd name="connsiteY107" fmla="*/ 1261418 h 4306068"/>
              <a:gd name="connsiteX108" fmla="*/ 3375165 w 14292699"/>
              <a:gd name="connsiteY108" fmla="*/ 1291563 h 4306068"/>
              <a:gd name="connsiteX109" fmla="*/ 3480673 w 14292699"/>
              <a:gd name="connsiteY109" fmla="*/ 1291563 h 4306068"/>
              <a:gd name="connsiteX110" fmla="*/ 3480673 w 14292699"/>
              <a:gd name="connsiteY110" fmla="*/ 1336780 h 4306068"/>
              <a:gd name="connsiteX111" fmla="*/ 3520866 w 14292699"/>
              <a:gd name="connsiteY111" fmla="*/ 1336780 h 4306068"/>
              <a:gd name="connsiteX112" fmla="*/ 3520866 w 14292699"/>
              <a:gd name="connsiteY112" fmla="*/ 1371949 h 4306068"/>
              <a:gd name="connsiteX113" fmla="*/ 3581156 w 14292699"/>
              <a:gd name="connsiteY113" fmla="*/ 1371949 h 4306068"/>
              <a:gd name="connsiteX114" fmla="*/ 3581156 w 14292699"/>
              <a:gd name="connsiteY114" fmla="*/ 1432240 h 4306068"/>
              <a:gd name="connsiteX115" fmla="*/ 3641446 w 14292699"/>
              <a:gd name="connsiteY115" fmla="*/ 1432240 h 4306068"/>
              <a:gd name="connsiteX116" fmla="*/ 3641446 w 14292699"/>
              <a:gd name="connsiteY116" fmla="*/ 1457360 h 4306068"/>
              <a:gd name="connsiteX117" fmla="*/ 3691688 w 14292699"/>
              <a:gd name="connsiteY117" fmla="*/ 1457360 h 4306068"/>
              <a:gd name="connsiteX118" fmla="*/ 3691688 w 14292699"/>
              <a:gd name="connsiteY118" fmla="*/ 1477457 h 4306068"/>
              <a:gd name="connsiteX119" fmla="*/ 3731881 w 14292699"/>
              <a:gd name="connsiteY119" fmla="*/ 1477457 h 4306068"/>
              <a:gd name="connsiteX120" fmla="*/ 3731881 w 14292699"/>
              <a:gd name="connsiteY120" fmla="*/ 1512626 h 4306068"/>
              <a:gd name="connsiteX121" fmla="*/ 3782123 w 14292699"/>
              <a:gd name="connsiteY121" fmla="*/ 1512626 h 4306068"/>
              <a:gd name="connsiteX122" fmla="*/ 3782123 w 14292699"/>
              <a:gd name="connsiteY122" fmla="*/ 1537747 h 4306068"/>
              <a:gd name="connsiteX123" fmla="*/ 3827341 w 14292699"/>
              <a:gd name="connsiteY123" fmla="*/ 1537747 h 4306068"/>
              <a:gd name="connsiteX124" fmla="*/ 3827341 w 14292699"/>
              <a:gd name="connsiteY124" fmla="*/ 1577941 h 4306068"/>
              <a:gd name="connsiteX125" fmla="*/ 3862510 w 14292699"/>
              <a:gd name="connsiteY125" fmla="*/ 1577941 h 4306068"/>
              <a:gd name="connsiteX126" fmla="*/ 3862510 w 14292699"/>
              <a:gd name="connsiteY126" fmla="*/ 1603061 h 4306068"/>
              <a:gd name="connsiteX127" fmla="*/ 3892655 w 14292699"/>
              <a:gd name="connsiteY127" fmla="*/ 1603061 h 4306068"/>
              <a:gd name="connsiteX128" fmla="*/ 3892655 w 14292699"/>
              <a:gd name="connsiteY128" fmla="*/ 1648279 h 4306068"/>
              <a:gd name="connsiteX129" fmla="*/ 3922800 w 14292699"/>
              <a:gd name="connsiteY129" fmla="*/ 1648279 h 4306068"/>
              <a:gd name="connsiteX130" fmla="*/ 3922800 w 14292699"/>
              <a:gd name="connsiteY130" fmla="*/ 1683448 h 4306068"/>
              <a:gd name="connsiteX131" fmla="*/ 3957969 w 14292699"/>
              <a:gd name="connsiteY131" fmla="*/ 1683448 h 4306068"/>
              <a:gd name="connsiteX132" fmla="*/ 3957969 w 14292699"/>
              <a:gd name="connsiteY132" fmla="*/ 1713593 h 4306068"/>
              <a:gd name="connsiteX133" fmla="*/ 4023284 w 14292699"/>
              <a:gd name="connsiteY133" fmla="*/ 1713593 h 4306068"/>
              <a:gd name="connsiteX134" fmla="*/ 4023284 w 14292699"/>
              <a:gd name="connsiteY134" fmla="*/ 1733690 h 4306068"/>
              <a:gd name="connsiteX135" fmla="*/ 4023284 w 14292699"/>
              <a:gd name="connsiteY135" fmla="*/ 1753787 h 4306068"/>
              <a:gd name="connsiteX136" fmla="*/ 4063477 w 14292699"/>
              <a:gd name="connsiteY136" fmla="*/ 1753787 h 4306068"/>
              <a:gd name="connsiteX137" fmla="*/ 4063477 w 14292699"/>
              <a:gd name="connsiteY137" fmla="*/ 1783932 h 4306068"/>
              <a:gd name="connsiteX138" fmla="*/ 4093622 w 14292699"/>
              <a:gd name="connsiteY138" fmla="*/ 1783932 h 4306068"/>
              <a:gd name="connsiteX139" fmla="*/ 4093622 w 14292699"/>
              <a:gd name="connsiteY139" fmla="*/ 1783932 h 4306068"/>
              <a:gd name="connsiteX140" fmla="*/ 4093622 w 14292699"/>
              <a:gd name="connsiteY140" fmla="*/ 1783932 h 4306068"/>
              <a:gd name="connsiteX141" fmla="*/ 4093622 w 14292699"/>
              <a:gd name="connsiteY141" fmla="*/ 1829149 h 4306068"/>
              <a:gd name="connsiteX142" fmla="*/ 4249371 w 14292699"/>
              <a:gd name="connsiteY142" fmla="*/ 1829149 h 4306068"/>
              <a:gd name="connsiteX143" fmla="*/ 4249371 w 14292699"/>
              <a:gd name="connsiteY143" fmla="*/ 1829149 h 4306068"/>
              <a:gd name="connsiteX144" fmla="*/ 4249371 w 14292699"/>
              <a:gd name="connsiteY144" fmla="*/ 1889440 h 4306068"/>
              <a:gd name="connsiteX145" fmla="*/ 4385024 w 14292699"/>
              <a:gd name="connsiteY145" fmla="*/ 1889440 h 4306068"/>
              <a:gd name="connsiteX146" fmla="*/ 4385024 w 14292699"/>
              <a:gd name="connsiteY146" fmla="*/ 1914560 h 4306068"/>
              <a:gd name="connsiteX147" fmla="*/ 4425218 w 14292699"/>
              <a:gd name="connsiteY147" fmla="*/ 1914560 h 4306068"/>
              <a:gd name="connsiteX148" fmla="*/ 4425218 w 14292699"/>
              <a:gd name="connsiteY148" fmla="*/ 1954754 h 4306068"/>
              <a:gd name="connsiteX149" fmla="*/ 4470435 w 14292699"/>
              <a:gd name="connsiteY149" fmla="*/ 1954754 h 4306068"/>
              <a:gd name="connsiteX150" fmla="*/ 4470435 w 14292699"/>
              <a:gd name="connsiteY150" fmla="*/ 1974851 h 4306068"/>
              <a:gd name="connsiteX151" fmla="*/ 4545798 w 14292699"/>
              <a:gd name="connsiteY151" fmla="*/ 1974851 h 4306068"/>
              <a:gd name="connsiteX152" fmla="*/ 4545798 w 14292699"/>
              <a:gd name="connsiteY152" fmla="*/ 1994947 h 4306068"/>
              <a:gd name="connsiteX153" fmla="*/ 4580967 w 14292699"/>
              <a:gd name="connsiteY153" fmla="*/ 1994947 h 4306068"/>
              <a:gd name="connsiteX154" fmla="*/ 4580967 w 14292699"/>
              <a:gd name="connsiteY154" fmla="*/ 2020068 h 4306068"/>
              <a:gd name="connsiteX155" fmla="*/ 4631209 w 14292699"/>
              <a:gd name="connsiteY155" fmla="*/ 2020068 h 4306068"/>
              <a:gd name="connsiteX156" fmla="*/ 4631209 w 14292699"/>
              <a:gd name="connsiteY156" fmla="*/ 2040165 h 4306068"/>
              <a:gd name="connsiteX157" fmla="*/ 4666378 w 14292699"/>
              <a:gd name="connsiteY157" fmla="*/ 2040165 h 4306068"/>
              <a:gd name="connsiteX158" fmla="*/ 4666378 w 14292699"/>
              <a:gd name="connsiteY158" fmla="*/ 2060261 h 4306068"/>
              <a:gd name="connsiteX159" fmla="*/ 4736717 w 14292699"/>
              <a:gd name="connsiteY159" fmla="*/ 2060261 h 4306068"/>
              <a:gd name="connsiteX160" fmla="*/ 4736717 w 14292699"/>
              <a:gd name="connsiteY160" fmla="*/ 2110503 h 4306068"/>
              <a:gd name="connsiteX161" fmla="*/ 4786958 w 14292699"/>
              <a:gd name="connsiteY161" fmla="*/ 2110503 h 4306068"/>
              <a:gd name="connsiteX162" fmla="*/ 4786958 w 14292699"/>
              <a:gd name="connsiteY162" fmla="*/ 2195914 h 4306068"/>
              <a:gd name="connsiteX163" fmla="*/ 4832176 w 14292699"/>
              <a:gd name="connsiteY163" fmla="*/ 2195914 h 4306068"/>
              <a:gd name="connsiteX164" fmla="*/ 4832176 w 14292699"/>
              <a:gd name="connsiteY164" fmla="*/ 2205963 h 4306068"/>
              <a:gd name="connsiteX165" fmla="*/ 4867345 w 14292699"/>
              <a:gd name="connsiteY165" fmla="*/ 2205963 h 4306068"/>
              <a:gd name="connsiteX166" fmla="*/ 4867345 w 14292699"/>
              <a:gd name="connsiteY166" fmla="*/ 2221035 h 4306068"/>
              <a:gd name="connsiteX167" fmla="*/ 4917587 w 14292699"/>
              <a:gd name="connsiteY167" fmla="*/ 2221035 h 4306068"/>
              <a:gd name="connsiteX168" fmla="*/ 4917587 w 14292699"/>
              <a:gd name="connsiteY168" fmla="*/ 2236108 h 4306068"/>
              <a:gd name="connsiteX169" fmla="*/ 4967829 w 14292699"/>
              <a:gd name="connsiteY169" fmla="*/ 2236108 h 4306068"/>
              <a:gd name="connsiteX170" fmla="*/ 4967829 w 14292699"/>
              <a:gd name="connsiteY170" fmla="*/ 2266253 h 4306068"/>
              <a:gd name="connsiteX171" fmla="*/ 5018070 w 14292699"/>
              <a:gd name="connsiteY171" fmla="*/ 2266253 h 4306068"/>
              <a:gd name="connsiteX172" fmla="*/ 5018070 w 14292699"/>
              <a:gd name="connsiteY172" fmla="*/ 2306446 h 4306068"/>
              <a:gd name="connsiteX173" fmla="*/ 5073336 w 14292699"/>
              <a:gd name="connsiteY173" fmla="*/ 2306446 h 4306068"/>
              <a:gd name="connsiteX174" fmla="*/ 5073336 w 14292699"/>
              <a:gd name="connsiteY174" fmla="*/ 2346640 h 4306068"/>
              <a:gd name="connsiteX175" fmla="*/ 5158747 w 14292699"/>
              <a:gd name="connsiteY175" fmla="*/ 2346640 h 4306068"/>
              <a:gd name="connsiteX176" fmla="*/ 5158747 w 14292699"/>
              <a:gd name="connsiteY176" fmla="*/ 2371760 h 4306068"/>
              <a:gd name="connsiteX177" fmla="*/ 5279328 w 14292699"/>
              <a:gd name="connsiteY177" fmla="*/ 2371760 h 4306068"/>
              <a:gd name="connsiteX178" fmla="*/ 5279328 w 14292699"/>
              <a:gd name="connsiteY178" fmla="*/ 2396881 h 4306068"/>
              <a:gd name="connsiteX179" fmla="*/ 5349666 w 14292699"/>
              <a:gd name="connsiteY179" fmla="*/ 2396881 h 4306068"/>
              <a:gd name="connsiteX180" fmla="*/ 5349666 w 14292699"/>
              <a:gd name="connsiteY180" fmla="*/ 2416978 h 4306068"/>
              <a:gd name="connsiteX181" fmla="*/ 5409956 w 14292699"/>
              <a:gd name="connsiteY181" fmla="*/ 2416978 h 4306068"/>
              <a:gd name="connsiteX182" fmla="*/ 5409956 w 14292699"/>
              <a:gd name="connsiteY182" fmla="*/ 2462196 h 4306068"/>
              <a:gd name="connsiteX183" fmla="*/ 5495367 w 14292699"/>
              <a:gd name="connsiteY183" fmla="*/ 2462196 h 4306068"/>
              <a:gd name="connsiteX184" fmla="*/ 5495367 w 14292699"/>
              <a:gd name="connsiteY184" fmla="*/ 2517461 h 4306068"/>
              <a:gd name="connsiteX185" fmla="*/ 5610923 w 14292699"/>
              <a:gd name="connsiteY185" fmla="*/ 2517461 h 4306068"/>
              <a:gd name="connsiteX186" fmla="*/ 5610923 w 14292699"/>
              <a:gd name="connsiteY186" fmla="*/ 2577752 h 4306068"/>
              <a:gd name="connsiteX187" fmla="*/ 5701358 w 14292699"/>
              <a:gd name="connsiteY187" fmla="*/ 2577752 h 4306068"/>
              <a:gd name="connsiteX188" fmla="*/ 5701358 w 14292699"/>
              <a:gd name="connsiteY188" fmla="*/ 2597848 h 4306068"/>
              <a:gd name="connsiteX189" fmla="*/ 5761648 w 14292699"/>
              <a:gd name="connsiteY189" fmla="*/ 2597848 h 4306068"/>
              <a:gd name="connsiteX190" fmla="*/ 5771697 w 14292699"/>
              <a:gd name="connsiteY190" fmla="*/ 2607897 h 4306068"/>
              <a:gd name="connsiteX191" fmla="*/ 5811890 w 14292699"/>
              <a:gd name="connsiteY191" fmla="*/ 2607897 h 4306068"/>
              <a:gd name="connsiteX192" fmla="*/ 5811890 w 14292699"/>
              <a:gd name="connsiteY192" fmla="*/ 2638042 h 4306068"/>
              <a:gd name="connsiteX193" fmla="*/ 5852084 w 14292699"/>
              <a:gd name="connsiteY193" fmla="*/ 2638042 h 4306068"/>
              <a:gd name="connsiteX194" fmla="*/ 5852084 w 14292699"/>
              <a:gd name="connsiteY194" fmla="*/ 2668187 h 4306068"/>
              <a:gd name="connsiteX195" fmla="*/ 5932470 w 14292699"/>
              <a:gd name="connsiteY195" fmla="*/ 2668187 h 4306068"/>
              <a:gd name="connsiteX196" fmla="*/ 5932470 w 14292699"/>
              <a:gd name="connsiteY196" fmla="*/ 2703356 h 4306068"/>
              <a:gd name="connsiteX197" fmla="*/ 5972664 w 14292699"/>
              <a:gd name="connsiteY197" fmla="*/ 2703356 h 4306068"/>
              <a:gd name="connsiteX198" fmla="*/ 5972664 w 14292699"/>
              <a:gd name="connsiteY198" fmla="*/ 2723453 h 4306068"/>
              <a:gd name="connsiteX199" fmla="*/ 6108317 w 14292699"/>
              <a:gd name="connsiteY199" fmla="*/ 2723453 h 4306068"/>
              <a:gd name="connsiteX200" fmla="*/ 6108317 w 14292699"/>
              <a:gd name="connsiteY200" fmla="*/ 2723453 h 4306068"/>
              <a:gd name="connsiteX201" fmla="*/ 6108317 w 14292699"/>
              <a:gd name="connsiteY201" fmla="*/ 2773694 h 4306068"/>
              <a:gd name="connsiteX202" fmla="*/ 6168607 w 14292699"/>
              <a:gd name="connsiteY202" fmla="*/ 2773694 h 4306068"/>
              <a:gd name="connsiteX203" fmla="*/ 6168607 w 14292699"/>
              <a:gd name="connsiteY203" fmla="*/ 2793791 h 4306068"/>
              <a:gd name="connsiteX204" fmla="*/ 6193728 w 14292699"/>
              <a:gd name="connsiteY204" fmla="*/ 2793791 h 4306068"/>
              <a:gd name="connsiteX205" fmla="*/ 6193728 w 14292699"/>
              <a:gd name="connsiteY205" fmla="*/ 2833985 h 4306068"/>
              <a:gd name="connsiteX206" fmla="*/ 6294211 w 14292699"/>
              <a:gd name="connsiteY206" fmla="*/ 2833985 h 4306068"/>
              <a:gd name="connsiteX207" fmla="*/ 6294211 w 14292699"/>
              <a:gd name="connsiteY207" fmla="*/ 2864130 h 4306068"/>
              <a:gd name="connsiteX208" fmla="*/ 6454985 w 14292699"/>
              <a:gd name="connsiteY208" fmla="*/ 2864130 h 4306068"/>
              <a:gd name="connsiteX209" fmla="*/ 6454985 w 14292699"/>
              <a:gd name="connsiteY209" fmla="*/ 2899299 h 4306068"/>
              <a:gd name="connsiteX210" fmla="*/ 6515275 w 14292699"/>
              <a:gd name="connsiteY210" fmla="*/ 2899299 h 4306068"/>
              <a:gd name="connsiteX211" fmla="*/ 6515275 w 14292699"/>
              <a:gd name="connsiteY211" fmla="*/ 2919396 h 4306068"/>
              <a:gd name="connsiteX212" fmla="*/ 6681073 w 14292699"/>
              <a:gd name="connsiteY212" fmla="*/ 2919396 h 4306068"/>
              <a:gd name="connsiteX213" fmla="*/ 6681073 w 14292699"/>
              <a:gd name="connsiteY213" fmla="*/ 2954565 h 4306068"/>
              <a:gd name="connsiteX214" fmla="*/ 6796629 w 14292699"/>
              <a:gd name="connsiteY214" fmla="*/ 2954565 h 4306068"/>
              <a:gd name="connsiteX215" fmla="*/ 6796629 w 14292699"/>
              <a:gd name="connsiteY215" fmla="*/ 2964613 h 4306068"/>
              <a:gd name="connsiteX216" fmla="*/ 6877015 w 14292699"/>
              <a:gd name="connsiteY216" fmla="*/ 2964613 h 4306068"/>
              <a:gd name="connsiteX217" fmla="*/ 6877015 w 14292699"/>
              <a:gd name="connsiteY217" fmla="*/ 2999782 h 4306068"/>
              <a:gd name="connsiteX218" fmla="*/ 6977499 w 14292699"/>
              <a:gd name="connsiteY218" fmla="*/ 2999782 h 4306068"/>
              <a:gd name="connsiteX219" fmla="*/ 6977499 w 14292699"/>
              <a:gd name="connsiteY219" fmla="*/ 3034952 h 4306068"/>
              <a:gd name="connsiteX220" fmla="*/ 7083007 w 14292699"/>
              <a:gd name="connsiteY220" fmla="*/ 3034952 h 4306068"/>
              <a:gd name="connsiteX221" fmla="*/ 7083007 w 14292699"/>
              <a:gd name="connsiteY221" fmla="*/ 3070121 h 4306068"/>
              <a:gd name="connsiteX222" fmla="*/ 7198563 w 14292699"/>
              <a:gd name="connsiteY222" fmla="*/ 3070121 h 4306068"/>
              <a:gd name="connsiteX223" fmla="*/ 7198563 w 14292699"/>
              <a:gd name="connsiteY223" fmla="*/ 3120363 h 4306068"/>
              <a:gd name="connsiteX224" fmla="*/ 7248804 w 14292699"/>
              <a:gd name="connsiteY224" fmla="*/ 3120363 h 4306068"/>
              <a:gd name="connsiteX225" fmla="*/ 7248804 w 14292699"/>
              <a:gd name="connsiteY225" fmla="*/ 3160556 h 4306068"/>
              <a:gd name="connsiteX226" fmla="*/ 7359336 w 14292699"/>
              <a:gd name="connsiteY226" fmla="*/ 3160556 h 4306068"/>
              <a:gd name="connsiteX227" fmla="*/ 7359336 w 14292699"/>
              <a:gd name="connsiteY227" fmla="*/ 3180653 h 4306068"/>
              <a:gd name="connsiteX228" fmla="*/ 7459820 w 14292699"/>
              <a:gd name="connsiteY228" fmla="*/ 3180653 h 4306068"/>
              <a:gd name="connsiteX229" fmla="*/ 7459820 w 14292699"/>
              <a:gd name="connsiteY229" fmla="*/ 3200749 h 4306068"/>
              <a:gd name="connsiteX230" fmla="*/ 7560303 w 14292699"/>
              <a:gd name="connsiteY230" fmla="*/ 3200749 h 4306068"/>
              <a:gd name="connsiteX231" fmla="*/ 7560303 w 14292699"/>
              <a:gd name="connsiteY231" fmla="*/ 3235919 h 4306068"/>
              <a:gd name="connsiteX232" fmla="*/ 7922044 w 14292699"/>
              <a:gd name="connsiteY232" fmla="*/ 3235919 h 4306068"/>
              <a:gd name="connsiteX233" fmla="*/ 7922044 w 14292699"/>
              <a:gd name="connsiteY233" fmla="*/ 3296209 h 4306068"/>
              <a:gd name="connsiteX234" fmla="*/ 8117987 w 14292699"/>
              <a:gd name="connsiteY234" fmla="*/ 3296209 h 4306068"/>
              <a:gd name="connsiteX235" fmla="*/ 8117987 w 14292699"/>
              <a:gd name="connsiteY235" fmla="*/ 3316305 h 4306068"/>
              <a:gd name="connsiteX236" fmla="*/ 8208422 w 14292699"/>
              <a:gd name="connsiteY236" fmla="*/ 3316305 h 4306068"/>
              <a:gd name="connsiteX237" fmla="*/ 8208422 w 14292699"/>
              <a:gd name="connsiteY237" fmla="*/ 3336402 h 4306068"/>
              <a:gd name="connsiteX238" fmla="*/ 8303881 w 14292699"/>
              <a:gd name="connsiteY238" fmla="*/ 3336402 h 4306068"/>
              <a:gd name="connsiteX239" fmla="*/ 8303881 w 14292699"/>
              <a:gd name="connsiteY239" fmla="*/ 3351475 h 4306068"/>
              <a:gd name="connsiteX240" fmla="*/ 8409389 w 14292699"/>
              <a:gd name="connsiteY240" fmla="*/ 3351475 h 4306068"/>
              <a:gd name="connsiteX241" fmla="*/ 8409389 w 14292699"/>
              <a:gd name="connsiteY241" fmla="*/ 3381620 h 4306068"/>
              <a:gd name="connsiteX242" fmla="*/ 8519921 w 14292699"/>
              <a:gd name="connsiteY242" fmla="*/ 3381620 h 4306068"/>
              <a:gd name="connsiteX243" fmla="*/ 8519921 w 14292699"/>
              <a:gd name="connsiteY243" fmla="*/ 3436886 h 4306068"/>
              <a:gd name="connsiteX244" fmla="*/ 8630453 w 14292699"/>
              <a:gd name="connsiteY244" fmla="*/ 3436886 h 4306068"/>
              <a:gd name="connsiteX245" fmla="*/ 8630453 w 14292699"/>
              <a:gd name="connsiteY245" fmla="*/ 3462007 h 4306068"/>
              <a:gd name="connsiteX246" fmla="*/ 8746009 w 14292699"/>
              <a:gd name="connsiteY246" fmla="*/ 3462007 h 4306068"/>
              <a:gd name="connsiteX247" fmla="*/ 8746009 w 14292699"/>
              <a:gd name="connsiteY247" fmla="*/ 3492152 h 4306068"/>
              <a:gd name="connsiteX248" fmla="*/ 8826396 w 14292699"/>
              <a:gd name="connsiteY248" fmla="*/ 3492152 h 4306068"/>
              <a:gd name="connsiteX249" fmla="*/ 8826396 w 14292699"/>
              <a:gd name="connsiteY249" fmla="*/ 3507224 h 4306068"/>
              <a:gd name="connsiteX250" fmla="*/ 8896734 w 14292699"/>
              <a:gd name="connsiteY250" fmla="*/ 3507224 h 4306068"/>
              <a:gd name="connsiteX251" fmla="*/ 8896734 w 14292699"/>
              <a:gd name="connsiteY251" fmla="*/ 3507224 h 4306068"/>
              <a:gd name="connsiteX252" fmla="*/ 8896734 w 14292699"/>
              <a:gd name="connsiteY252" fmla="*/ 3542393 h 4306068"/>
              <a:gd name="connsiteX253" fmla="*/ 8957024 w 14292699"/>
              <a:gd name="connsiteY253" fmla="*/ 3542393 h 4306068"/>
              <a:gd name="connsiteX254" fmla="*/ 8957024 w 14292699"/>
              <a:gd name="connsiteY254" fmla="*/ 3562490 h 4306068"/>
              <a:gd name="connsiteX255" fmla="*/ 9027363 w 14292699"/>
              <a:gd name="connsiteY255" fmla="*/ 3562490 h 4306068"/>
              <a:gd name="connsiteX256" fmla="*/ 9027363 w 14292699"/>
              <a:gd name="connsiteY256" fmla="*/ 3582587 h 4306068"/>
              <a:gd name="connsiteX257" fmla="*/ 9057508 w 14292699"/>
              <a:gd name="connsiteY257" fmla="*/ 3582587 h 4306068"/>
              <a:gd name="connsiteX258" fmla="*/ 9057508 w 14292699"/>
              <a:gd name="connsiteY258" fmla="*/ 3627804 h 4306068"/>
              <a:gd name="connsiteX259" fmla="*/ 9097701 w 14292699"/>
              <a:gd name="connsiteY259" fmla="*/ 3627804 h 4306068"/>
              <a:gd name="connsiteX260" fmla="*/ 9097701 w 14292699"/>
              <a:gd name="connsiteY260" fmla="*/ 3673022 h 4306068"/>
              <a:gd name="connsiteX261" fmla="*/ 9374031 w 14292699"/>
              <a:gd name="connsiteY261" fmla="*/ 3673022 h 4306068"/>
              <a:gd name="connsiteX262" fmla="*/ 9374031 w 14292699"/>
              <a:gd name="connsiteY262" fmla="*/ 3728288 h 4306068"/>
              <a:gd name="connsiteX263" fmla="*/ 9419248 w 14292699"/>
              <a:gd name="connsiteY263" fmla="*/ 3728288 h 4306068"/>
              <a:gd name="connsiteX264" fmla="*/ 9419248 w 14292699"/>
              <a:gd name="connsiteY264" fmla="*/ 3748385 h 4306068"/>
              <a:gd name="connsiteX265" fmla="*/ 10127657 w 14292699"/>
              <a:gd name="connsiteY265" fmla="*/ 3748385 h 4306068"/>
              <a:gd name="connsiteX266" fmla="*/ 10127657 w 14292699"/>
              <a:gd name="connsiteY266" fmla="*/ 3763457 h 4306068"/>
              <a:gd name="connsiteX267" fmla="*/ 10308528 w 14292699"/>
              <a:gd name="connsiteY267" fmla="*/ 3763457 h 4306068"/>
              <a:gd name="connsiteX268" fmla="*/ 10308528 w 14292699"/>
              <a:gd name="connsiteY268" fmla="*/ 3778530 h 4306068"/>
              <a:gd name="connsiteX269" fmla="*/ 10464277 w 14292699"/>
              <a:gd name="connsiteY269" fmla="*/ 3778530 h 4306068"/>
              <a:gd name="connsiteX270" fmla="*/ 10464277 w 14292699"/>
              <a:gd name="connsiteY270" fmla="*/ 3843844 h 4306068"/>
              <a:gd name="connsiteX271" fmla="*/ 10534615 w 14292699"/>
              <a:gd name="connsiteY271" fmla="*/ 3843844 h 4306068"/>
              <a:gd name="connsiteX272" fmla="*/ 10534615 w 14292699"/>
              <a:gd name="connsiteY272" fmla="*/ 3858916 h 4306068"/>
              <a:gd name="connsiteX273" fmla="*/ 11177710 w 14292699"/>
              <a:gd name="connsiteY273" fmla="*/ 3858916 h 4306068"/>
              <a:gd name="connsiteX274" fmla="*/ 11177710 w 14292699"/>
              <a:gd name="connsiteY274" fmla="*/ 3884037 h 4306068"/>
              <a:gd name="connsiteX275" fmla="*/ 11313363 w 14292699"/>
              <a:gd name="connsiteY275" fmla="*/ 3884037 h 4306068"/>
              <a:gd name="connsiteX276" fmla="*/ 11313363 w 14292699"/>
              <a:gd name="connsiteY276" fmla="*/ 3914182 h 4306068"/>
              <a:gd name="connsiteX277" fmla="*/ 11368629 w 14292699"/>
              <a:gd name="connsiteY277" fmla="*/ 3914182 h 4306068"/>
              <a:gd name="connsiteX278" fmla="*/ 11368629 w 14292699"/>
              <a:gd name="connsiteY278" fmla="*/ 3914182 h 4306068"/>
              <a:gd name="connsiteX279" fmla="*/ 11368629 w 14292699"/>
              <a:gd name="connsiteY279" fmla="*/ 3954376 h 4306068"/>
              <a:gd name="connsiteX280" fmla="*/ 11685152 w 14292699"/>
              <a:gd name="connsiteY280" fmla="*/ 3954376 h 4306068"/>
              <a:gd name="connsiteX281" fmla="*/ 11685152 w 14292699"/>
              <a:gd name="connsiteY281" fmla="*/ 3974472 h 4306068"/>
              <a:gd name="connsiteX282" fmla="*/ 12423706 w 14292699"/>
              <a:gd name="connsiteY282" fmla="*/ 3974472 h 4306068"/>
              <a:gd name="connsiteX283" fmla="*/ 12438778 w 14292699"/>
              <a:gd name="connsiteY283" fmla="*/ 3989544 h 4306068"/>
              <a:gd name="connsiteX284" fmla="*/ 12499068 w 14292699"/>
              <a:gd name="connsiteY284" fmla="*/ 3989544 h 4306068"/>
              <a:gd name="connsiteX285" fmla="*/ 12499068 w 14292699"/>
              <a:gd name="connsiteY285" fmla="*/ 4034763 h 4306068"/>
              <a:gd name="connsiteX286" fmla="*/ 12549310 w 14292699"/>
              <a:gd name="connsiteY286" fmla="*/ 4034763 h 4306068"/>
              <a:gd name="connsiteX287" fmla="*/ 12549310 w 14292699"/>
              <a:gd name="connsiteY287" fmla="*/ 4034763 h 4306068"/>
              <a:gd name="connsiteX288" fmla="*/ 12549310 w 14292699"/>
              <a:gd name="connsiteY288" fmla="*/ 4090029 h 4306068"/>
              <a:gd name="connsiteX289" fmla="*/ 12845736 w 14292699"/>
              <a:gd name="connsiteY289" fmla="*/ 4090029 h 4306068"/>
              <a:gd name="connsiteX290" fmla="*/ 12845736 w 14292699"/>
              <a:gd name="connsiteY290" fmla="*/ 4145294 h 4306068"/>
              <a:gd name="connsiteX291" fmla="*/ 13066800 w 14292699"/>
              <a:gd name="connsiteY291" fmla="*/ 4145294 h 4306068"/>
              <a:gd name="connsiteX292" fmla="*/ 13066800 w 14292699"/>
              <a:gd name="connsiteY292" fmla="*/ 4306068 h 4306068"/>
              <a:gd name="connsiteX293" fmla="*/ 14292699 w 14292699"/>
              <a:gd name="connsiteY293" fmla="*/ 4306068 h 430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4292699" h="4306068">
                <a:moveTo>
                  <a:pt x="0" y="0"/>
                </a:moveTo>
                <a:lnTo>
                  <a:pt x="194862" y="5374"/>
                </a:lnTo>
                <a:lnTo>
                  <a:pt x="209934" y="20446"/>
                </a:lnTo>
                <a:lnTo>
                  <a:pt x="566651" y="20446"/>
                </a:lnTo>
                <a:lnTo>
                  <a:pt x="566651" y="35519"/>
                </a:lnTo>
                <a:lnTo>
                  <a:pt x="842980" y="35519"/>
                </a:lnTo>
                <a:lnTo>
                  <a:pt x="842980" y="50591"/>
                </a:lnTo>
                <a:lnTo>
                  <a:pt x="988681" y="50591"/>
                </a:lnTo>
                <a:lnTo>
                  <a:pt x="988681" y="65664"/>
                </a:lnTo>
                <a:lnTo>
                  <a:pt x="1048971" y="65664"/>
                </a:lnTo>
                <a:lnTo>
                  <a:pt x="1048971" y="75712"/>
                </a:lnTo>
                <a:lnTo>
                  <a:pt x="1114286" y="75712"/>
                </a:lnTo>
                <a:lnTo>
                  <a:pt x="1114286" y="105857"/>
                </a:lnTo>
                <a:lnTo>
                  <a:pt x="1285108" y="105857"/>
                </a:lnTo>
                <a:lnTo>
                  <a:pt x="1285108" y="125954"/>
                </a:lnTo>
                <a:lnTo>
                  <a:pt x="1325301" y="125954"/>
                </a:lnTo>
                <a:lnTo>
                  <a:pt x="1325301" y="166147"/>
                </a:lnTo>
                <a:lnTo>
                  <a:pt x="1450906" y="166147"/>
                </a:lnTo>
                <a:lnTo>
                  <a:pt x="1450906" y="166147"/>
                </a:lnTo>
                <a:lnTo>
                  <a:pt x="1471002" y="166147"/>
                </a:lnTo>
                <a:lnTo>
                  <a:pt x="1471002" y="181220"/>
                </a:lnTo>
                <a:lnTo>
                  <a:pt x="1531292" y="181220"/>
                </a:lnTo>
                <a:lnTo>
                  <a:pt x="1531292" y="191268"/>
                </a:lnTo>
                <a:lnTo>
                  <a:pt x="1551389" y="191268"/>
                </a:lnTo>
                <a:lnTo>
                  <a:pt x="1551389" y="206341"/>
                </a:lnTo>
                <a:lnTo>
                  <a:pt x="1576510" y="206341"/>
                </a:lnTo>
                <a:lnTo>
                  <a:pt x="1586558" y="216389"/>
                </a:lnTo>
                <a:lnTo>
                  <a:pt x="1611679" y="216389"/>
                </a:lnTo>
                <a:lnTo>
                  <a:pt x="1611679" y="231461"/>
                </a:lnTo>
                <a:lnTo>
                  <a:pt x="1636800" y="231461"/>
                </a:lnTo>
                <a:lnTo>
                  <a:pt x="1636800" y="251558"/>
                </a:lnTo>
                <a:lnTo>
                  <a:pt x="1661921" y="251558"/>
                </a:lnTo>
                <a:lnTo>
                  <a:pt x="1661921" y="266631"/>
                </a:lnTo>
                <a:lnTo>
                  <a:pt x="1682018" y="266631"/>
                </a:lnTo>
                <a:lnTo>
                  <a:pt x="1682018" y="286727"/>
                </a:lnTo>
                <a:lnTo>
                  <a:pt x="1727235" y="286727"/>
                </a:lnTo>
                <a:lnTo>
                  <a:pt x="1727235" y="301800"/>
                </a:lnTo>
                <a:lnTo>
                  <a:pt x="1767429" y="301800"/>
                </a:lnTo>
                <a:lnTo>
                  <a:pt x="1767429" y="316872"/>
                </a:lnTo>
                <a:lnTo>
                  <a:pt x="1812646" y="316872"/>
                </a:lnTo>
                <a:lnTo>
                  <a:pt x="1822695" y="316872"/>
                </a:lnTo>
                <a:lnTo>
                  <a:pt x="1822695" y="341993"/>
                </a:lnTo>
                <a:lnTo>
                  <a:pt x="1847815" y="341993"/>
                </a:lnTo>
                <a:lnTo>
                  <a:pt x="1847815" y="367114"/>
                </a:lnTo>
                <a:lnTo>
                  <a:pt x="1872936" y="367114"/>
                </a:lnTo>
                <a:lnTo>
                  <a:pt x="1872936" y="422380"/>
                </a:lnTo>
                <a:lnTo>
                  <a:pt x="1983468" y="422380"/>
                </a:lnTo>
                <a:lnTo>
                  <a:pt x="1983468" y="452525"/>
                </a:lnTo>
                <a:lnTo>
                  <a:pt x="2038734" y="452525"/>
                </a:lnTo>
                <a:lnTo>
                  <a:pt x="2038734" y="522864"/>
                </a:lnTo>
                <a:lnTo>
                  <a:pt x="2073903" y="522864"/>
                </a:lnTo>
                <a:lnTo>
                  <a:pt x="2073903" y="542960"/>
                </a:lnTo>
                <a:lnTo>
                  <a:pt x="2094000" y="542960"/>
                </a:lnTo>
                <a:lnTo>
                  <a:pt x="2094000" y="568081"/>
                </a:lnTo>
                <a:lnTo>
                  <a:pt x="2134193" y="568081"/>
                </a:lnTo>
                <a:lnTo>
                  <a:pt x="2134193" y="588178"/>
                </a:lnTo>
                <a:lnTo>
                  <a:pt x="2204532" y="588178"/>
                </a:lnTo>
                <a:lnTo>
                  <a:pt x="2204532" y="663541"/>
                </a:lnTo>
                <a:lnTo>
                  <a:pt x="2244725" y="663541"/>
                </a:lnTo>
                <a:lnTo>
                  <a:pt x="2244725" y="678613"/>
                </a:lnTo>
                <a:lnTo>
                  <a:pt x="2294967" y="678613"/>
                </a:lnTo>
                <a:lnTo>
                  <a:pt x="2294967" y="703734"/>
                </a:lnTo>
                <a:lnTo>
                  <a:pt x="2390426" y="703734"/>
                </a:lnTo>
                <a:lnTo>
                  <a:pt x="2390426" y="723831"/>
                </a:lnTo>
                <a:lnTo>
                  <a:pt x="2415547" y="723831"/>
                </a:lnTo>
                <a:lnTo>
                  <a:pt x="2415547" y="748952"/>
                </a:lnTo>
                <a:lnTo>
                  <a:pt x="2435644" y="748952"/>
                </a:lnTo>
                <a:lnTo>
                  <a:pt x="2435644" y="804218"/>
                </a:lnTo>
                <a:lnTo>
                  <a:pt x="2485886" y="804218"/>
                </a:lnTo>
                <a:lnTo>
                  <a:pt x="2485886" y="834363"/>
                </a:lnTo>
                <a:lnTo>
                  <a:pt x="2536128" y="834363"/>
                </a:lnTo>
                <a:lnTo>
                  <a:pt x="2536128" y="849435"/>
                </a:lnTo>
                <a:lnTo>
                  <a:pt x="2596418" y="849435"/>
                </a:lnTo>
                <a:lnTo>
                  <a:pt x="2596418" y="864508"/>
                </a:lnTo>
                <a:lnTo>
                  <a:pt x="2646659" y="864508"/>
                </a:lnTo>
                <a:lnTo>
                  <a:pt x="2646659" y="879580"/>
                </a:lnTo>
                <a:lnTo>
                  <a:pt x="2671780" y="879580"/>
                </a:lnTo>
                <a:lnTo>
                  <a:pt x="2671780" y="894653"/>
                </a:lnTo>
                <a:lnTo>
                  <a:pt x="2691877" y="894653"/>
                </a:lnTo>
                <a:lnTo>
                  <a:pt x="2691877" y="929822"/>
                </a:lnTo>
                <a:lnTo>
                  <a:pt x="2732070" y="929822"/>
                </a:lnTo>
                <a:lnTo>
                  <a:pt x="2732070" y="954943"/>
                </a:lnTo>
                <a:lnTo>
                  <a:pt x="2757191" y="954943"/>
                </a:lnTo>
                <a:lnTo>
                  <a:pt x="2757191" y="985088"/>
                </a:lnTo>
                <a:lnTo>
                  <a:pt x="2787336" y="985088"/>
                </a:lnTo>
                <a:lnTo>
                  <a:pt x="2787336" y="1005185"/>
                </a:lnTo>
                <a:lnTo>
                  <a:pt x="2837578" y="1005185"/>
                </a:lnTo>
                <a:lnTo>
                  <a:pt x="2837578" y="1060451"/>
                </a:lnTo>
                <a:lnTo>
                  <a:pt x="2938062" y="1060451"/>
                </a:lnTo>
                <a:lnTo>
                  <a:pt x="2938062" y="1070499"/>
                </a:lnTo>
                <a:lnTo>
                  <a:pt x="2938062" y="1080547"/>
                </a:lnTo>
                <a:lnTo>
                  <a:pt x="2978255" y="1080547"/>
                </a:lnTo>
                <a:lnTo>
                  <a:pt x="2978255" y="1100644"/>
                </a:lnTo>
                <a:lnTo>
                  <a:pt x="2998352" y="1100644"/>
                </a:lnTo>
                <a:lnTo>
                  <a:pt x="2998352" y="1125765"/>
                </a:lnTo>
                <a:lnTo>
                  <a:pt x="3073714" y="1125765"/>
                </a:lnTo>
                <a:lnTo>
                  <a:pt x="3073714" y="1135813"/>
                </a:lnTo>
                <a:lnTo>
                  <a:pt x="3098835" y="1135813"/>
                </a:lnTo>
                <a:lnTo>
                  <a:pt x="3098835" y="1165958"/>
                </a:lnTo>
                <a:lnTo>
                  <a:pt x="3159125" y="1165958"/>
                </a:lnTo>
                <a:lnTo>
                  <a:pt x="3159125" y="1191079"/>
                </a:lnTo>
                <a:lnTo>
                  <a:pt x="3184246" y="1191079"/>
                </a:lnTo>
                <a:lnTo>
                  <a:pt x="3184246" y="1221224"/>
                </a:lnTo>
                <a:lnTo>
                  <a:pt x="3274681" y="1221224"/>
                </a:lnTo>
                <a:lnTo>
                  <a:pt x="3274681" y="1236297"/>
                </a:lnTo>
                <a:lnTo>
                  <a:pt x="3314875" y="1236297"/>
                </a:lnTo>
                <a:lnTo>
                  <a:pt x="3314875" y="1261418"/>
                </a:lnTo>
                <a:lnTo>
                  <a:pt x="3375165" y="1261418"/>
                </a:lnTo>
                <a:lnTo>
                  <a:pt x="3375165" y="1291563"/>
                </a:lnTo>
                <a:lnTo>
                  <a:pt x="3480673" y="1291563"/>
                </a:lnTo>
                <a:lnTo>
                  <a:pt x="3480673" y="1336780"/>
                </a:lnTo>
                <a:lnTo>
                  <a:pt x="3520866" y="1336780"/>
                </a:lnTo>
                <a:lnTo>
                  <a:pt x="3520866" y="1371949"/>
                </a:lnTo>
                <a:lnTo>
                  <a:pt x="3581156" y="1371949"/>
                </a:lnTo>
                <a:lnTo>
                  <a:pt x="3581156" y="1432240"/>
                </a:lnTo>
                <a:lnTo>
                  <a:pt x="3641446" y="1432240"/>
                </a:lnTo>
                <a:lnTo>
                  <a:pt x="3641446" y="1457360"/>
                </a:lnTo>
                <a:lnTo>
                  <a:pt x="3691688" y="1457360"/>
                </a:lnTo>
                <a:lnTo>
                  <a:pt x="3691688" y="1477457"/>
                </a:lnTo>
                <a:lnTo>
                  <a:pt x="3731881" y="1477457"/>
                </a:lnTo>
                <a:lnTo>
                  <a:pt x="3731881" y="1512626"/>
                </a:lnTo>
                <a:lnTo>
                  <a:pt x="3782123" y="1512626"/>
                </a:lnTo>
                <a:lnTo>
                  <a:pt x="3782123" y="1537747"/>
                </a:lnTo>
                <a:lnTo>
                  <a:pt x="3827341" y="1537747"/>
                </a:lnTo>
                <a:lnTo>
                  <a:pt x="3827341" y="1577941"/>
                </a:lnTo>
                <a:lnTo>
                  <a:pt x="3862510" y="1577941"/>
                </a:lnTo>
                <a:lnTo>
                  <a:pt x="3862510" y="1603061"/>
                </a:lnTo>
                <a:lnTo>
                  <a:pt x="3892655" y="1603061"/>
                </a:lnTo>
                <a:lnTo>
                  <a:pt x="3892655" y="1648279"/>
                </a:lnTo>
                <a:lnTo>
                  <a:pt x="3922800" y="1648279"/>
                </a:lnTo>
                <a:lnTo>
                  <a:pt x="3922800" y="1683448"/>
                </a:lnTo>
                <a:lnTo>
                  <a:pt x="3957969" y="1683448"/>
                </a:lnTo>
                <a:lnTo>
                  <a:pt x="3957969" y="1713593"/>
                </a:lnTo>
                <a:lnTo>
                  <a:pt x="4023284" y="1713593"/>
                </a:lnTo>
                <a:lnTo>
                  <a:pt x="4023284" y="1733690"/>
                </a:lnTo>
                <a:lnTo>
                  <a:pt x="4023284" y="1753787"/>
                </a:lnTo>
                <a:lnTo>
                  <a:pt x="4063477" y="1753787"/>
                </a:lnTo>
                <a:lnTo>
                  <a:pt x="4063477" y="1783932"/>
                </a:lnTo>
                <a:lnTo>
                  <a:pt x="4093622" y="1783932"/>
                </a:lnTo>
                <a:lnTo>
                  <a:pt x="4093622" y="1783932"/>
                </a:lnTo>
                <a:lnTo>
                  <a:pt x="4093622" y="1783932"/>
                </a:lnTo>
                <a:lnTo>
                  <a:pt x="4093622" y="1829149"/>
                </a:lnTo>
                <a:lnTo>
                  <a:pt x="4249371" y="1829149"/>
                </a:lnTo>
                <a:lnTo>
                  <a:pt x="4249371" y="1829149"/>
                </a:lnTo>
                <a:lnTo>
                  <a:pt x="4249371" y="1889440"/>
                </a:lnTo>
                <a:lnTo>
                  <a:pt x="4385024" y="1889440"/>
                </a:lnTo>
                <a:lnTo>
                  <a:pt x="4385024" y="1914560"/>
                </a:lnTo>
                <a:lnTo>
                  <a:pt x="4425218" y="1914560"/>
                </a:lnTo>
                <a:lnTo>
                  <a:pt x="4425218" y="1954754"/>
                </a:lnTo>
                <a:lnTo>
                  <a:pt x="4470435" y="1954754"/>
                </a:lnTo>
                <a:lnTo>
                  <a:pt x="4470435" y="1974851"/>
                </a:lnTo>
                <a:lnTo>
                  <a:pt x="4545798" y="1974851"/>
                </a:lnTo>
                <a:lnTo>
                  <a:pt x="4545798" y="1994947"/>
                </a:lnTo>
                <a:lnTo>
                  <a:pt x="4580967" y="1994947"/>
                </a:lnTo>
                <a:lnTo>
                  <a:pt x="4580967" y="2020068"/>
                </a:lnTo>
                <a:lnTo>
                  <a:pt x="4631209" y="2020068"/>
                </a:lnTo>
                <a:lnTo>
                  <a:pt x="4631209" y="2040165"/>
                </a:lnTo>
                <a:lnTo>
                  <a:pt x="4666378" y="2040165"/>
                </a:lnTo>
                <a:lnTo>
                  <a:pt x="4666378" y="2060261"/>
                </a:lnTo>
                <a:lnTo>
                  <a:pt x="4736717" y="2060261"/>
                </a:lnTo>
                <a:lnTo>
                  <a:pt x="4736717" y="2110503"/>
                </a:lnTo>
                <a:lnTo>
                  <a:pt x="4786958" y="2110503"/>
                </a:lnTo>
                <a:lnTo>
                  <a:pt x="4786958" y="2195914"/>
                </a:lnTo>
                <a:lnTo>
                  <a:pt x="4832176" y="2195914"/>
                </a:lnTo>
                <a:lnTo>
                  <a:pt x="4832176" y="2205963"/>
                </a:lnTo>
                <a:lnTo>
                  <a:pt x="4867345" y="2205963"/>
                </a:lnTo>
                <a:lnTo>
                  <a:pt x="4867345" y="2221035"/>
                </a:lnTo>
                <a:lnTo>
                  <a:pt x="4917587" y="2221035"/>
                </a:lnTo>
                <a:lnTo>
                  <a:pt x="4917587" y="2236108"/>
                </a:lnTo>
                <a:lnTo>
                  <a:pt x="4967829" y="2236108"/>
                </a:lnTo>
                <a:lnTo>
                  <a:pt x="4967829" y="2266253"/>
                </a:lnTo>
                <a:lnTo>
                  <a:pt x="5018070" y="2266253"/>
                </a:lnTo>
                <a:lnTo>
                  <a:pt x="5018070" y="2306446"/>
                </a:lnTo>
                <a:lnTo>
                  <a:pt x="5073336" y="2306446"/>
                </a:lnTo>
                <a:lnTo>
                  <a:pt x="5073336" y="2346640"/>
                </a:lnTo>
                <a:lnTo>
                  <a:pt x="5158747" y="2346640"/>
                </a:lnTo>
                <a:lnTo>
                  <a:pt x="5158747" y="2371760"/>
                </a:lnTo>
                <a:lnTo>
                  <a:pt x="5279328" y="2371760"/>
                </a:lnTo>
                <a:lnTo>
                  <a:pt x="5279328" y="2396881"/>
                </a:lnTo>
                <a:lnTo>
                  <a:pt x="5349666" y="2396881"/>
                </a:lnTo>
                <a:lnTo>
                  <a:pt x="5349666" y="2416978"/>
                </a:lnTo>
                <a:lnTo>
                  <a:pt x="5409956" y="2416978"/>
                </a:lnTo>
                <a:lnTo>
                  <a:pt x="5409956" y="2462196"/>
                </a:lnTo>
                <a:lnTo>
                  <a:pt x="5495367" y="2462196"/>
                </a:lnTo>
                <a:lnTo>
                  <a:pt x="5495367" y="2517461"/>
                </a:lnTo>
                <a:lnTo>
                  <a:pt x="5610923" y="2517461"/>
                </a:lnTo>
                <a:lnTo>
                  <a:pt x="5610923" y="2577752"/>
                </a:lnTo>
                <a:lnTo>
                  <a:pt x="5701358" y="2577752"/>
                </a:lnTo>
                <a:lnTo>
                  <a:pt x="5701358" y="2597848"/>
                </a:lnTo>
                <a:lnTo>
                  <a:pt x="5761648" y="2597848"/>
                </a:lnTo>
                <a:lnTo>
                  <a:pt x="5771697" y="2607897"/>
                </a:lnTo>
                <a:lnTo>
                  <a:pt x="5811890" y="2607897"/>
                </a:lnTo>
                <a:lnTo>
                  <a:pt x="5811890" y="2638042"/>
                </a:lnTo>
                <a:lnTo>
                  <a:pt x="5852084" y="2638042"/>
                </a:lnTo>
                <a:lnTo>
                  <a:pt x="5852084" y="2668187"/>
                </a:lnTo>
                <a:lnTo>
                  <a:pt x="5932470" y="2668187"/>
                </a:lnTo>
                <a:lnTo>
                  <a:pt x="5932470" y="2703356"/>
                </a:lnTo>
                <a:lnTo>
                  <a:pt x="5972664" y="2703356"/>
                </a:lnTo>
                <a:lnTo>
                  <a:pt x="5972664" y="2723453"/>
                </a:lnTo>
                <a:lnTo>
                  <a:pt x="6108317" y="2723453"/>
                </a:lnTo>
                <a:lnTo>
                  <a:pt x="6108317" y="2723453"/>
                </a:lnTo>
                <a:lnTo>
                  <a:pt x="6108317" y="2773694"/>
                </a:lnTo>
                <a:lnTo>
                  <a:pt x="6168607" y="2773694"/>
                </a:lnTo>
                <a:lnTo>
                  <a:pt x="6168607" y="2793791"/>
                </a:lnTo>
                <a:lnTo>
                  <a:pt x="6193728" y="2793791"/>
                </a:lnTo>
                <a:lnTo>
                  <a:pt x="6193728" y="2833985"/>
                </a:lnTo>
                <a:lnTo>
                  <a:pt x="6294211" y="2833985"/>
                </a:lnTo>
                <a:lnTo>
                  <a:pt x="6294211" y="2864130"/>
                </a:lnTo>
                <a:lnTo>
                  <a:pt x="6454985" y="2864130"/>
                </a:lnTo>
                <a:lnTo>
                  <a:pt x="6454985" y="2899299"/>
                </a:lnTo>
                <a:lnTo>
                  <a:pt x="6515275" y="2899299"/>
                </a:lnTo>
                <a:lnTo>
                  <a:pt x="6515275" y="2919396"/>
                </a:lnTo>
                <a:lnTo>
                  <a:pt x="6681073" y="2919396"/>
                </a:lnTo>
                <a:lnTo>
                  <a:pt x="6681073" y="2954565"/>
                </a:lnTo>
                <a:lnTo>
                  <a:pt x="6796629" y="2954565"/>
                </a:lnTo>
                <a:lnTo>
                  <a:pt x="6796629" y="2964613"/>
                </a:lnTo>
                <a:lnTo>
                  <a:pt x="6877015" y="2964613"/>
                </a:lnTo>
                <a:lnTo>
                  <a:pt x="6877015" y="2999782"/>
                </a:lnTo>
                <a:lnTo>
                  <a:pt x="6977499" y="2999782"/>
                </a:lnTo>
                <a:lnTo>
                  <a:pt x="6977499" y="3034952"/>
                </a:lnTo>
                <a:lnTo>
                  <a:pt x="7083007" y="3034952"/>
                </a:lnTo>
                <a:lnTo>
                  <a:pt x="7083007" y="3070121"/>
                </a:lnTo>
                <a:lnTo>
                  <a:pt x="7198563" y="3070121"/>
                </a:lnTo>
                <a:lnTo>
                  <a:pt x="7198563" y="3120363"/>
                </a:lnTo>
                <a:lnTo>
                  <a:pt x="7248804" y="3120363"/>
                </a:lnTo>
                <a:lnTo>
                  <a:pt x="7248804" y="3160556"/>
                </a:lnTo>
                <a:lnTo>
                  <a:pt x="7359336" y="3160556"/>
                </a:lnTo>
                <a:lnTo>
                  <a:pt x="7359336" y="3180653"/>
                </a:lnTo>
                <a:lnTo>
                  <a:pt x="7459820" y="3180653"/>
                </a:lnTo>
                <a:lnTo>
                  <a:pt x="7459820" y="3200749"/>
                </a:lnTo>
                <a:lnTo>
                  <a:pt x="7560303" y="3200749"/>
                </a:lnTo>
                <a:lnTo>
                  <a:pt x="7560303" y="3235919"/>
                </a:lnTo>
                <a:lnTo>
                  <a:pt x="7922044" y="3235919"/>
                </a:lnTo>
                <a:lnTo>
                  <a:pt x="7922044" y="3296209"/>
                </a:lnTo>
                <a:lnTo>
                  <a:pt x="8117987" y="3296209"/>
                </a:lnTo>
                <a:lnTo>
                  <a:pt x="8117987" y="3316305"/>
                </a:lnTo>
                <a:lnTo>
                  <a:pt x="8208422" y="3316305"/>
                </a:lnTo>
                <a:lnTo>
                  <a:pt x="8208422" y="3336402"/>
                </a:lnTo>
                <a:lnTo>
                  <a:pt x="8303881" y="3336402"/>
                </a:lnTo>
                <a:lnTo>
                  <a:pt x="8303881" y="3351475"/>
                </a:lnTo>
                <a:lnTo>
                  <a:pt x="8409389" y="3351475"/>
                </a:lnTo>
                <a:lnTo>
                  <a:pt x="8409389" y="3381620"/>
                </a:lnTo>
                <a:lnTo>
                  <a:pt x="8519921" y="3381620"/>
                </a:lnTo>
                <a:lnTo>
                  <a:pt x="8519921" y="3436886"/>
                </a:lnTo>
                <a:lnTo>
                  <a:pt x="8630453" y="3436886"/>
                </a:lnTo>
                <a:lnTo>
                  <a:pt x="8630453" y="3462007"/>
                </a:lnTo>
                <a:lnTo>
                  <a:pt x="8746009" y="3462007"/>
                </a:lnTo>
                <a:lnTo>
                  <a:pt x="8746009" y="3492152"/>
                </a:lnTo>
                <a:lnTo>
                  <a:pt x="8826396" y="3492152"/>
                </a:lnTo>
                <a:lnTo>
                  <a:pt x="8826396" y="3507224"/>
                </a:lnTo>
                <a:lnTo>
                  <a:pt x="8896734" y="3507224"/>
                </a:lnTo>
                <a:lnTo>
                  <a:pt x="8896734" y="3507224"/>
                </a:lnTo>
                <a:lnTo>
                  <a:pt x="8896734" y="3542393"/>
                </a:lnTo>
                <a:lnTo>
                  <a:pt x="8957024" y="3542393"/>
                </a:lnTo>
                <a:lnTo>
                  <a:pt x="8957024" y="3562490"/>
                </a:lnTo>
                <a:lnTo>
                  <a:pt x="9027363" y="3562490"/>
                </a:lnTo>
                <a:lnTo>
                  <a:pt x="9027363" y="3582587"/>
                </a:lnTo>
                <a:lnTo>
                  <a:pt x="9057508" y="3582587"/>
                </a:lnTo>
                <a:lnTo>
                  <a:pt x="9057508" y="3627804"/>
                </a:lnTo>
                <a:lnTo>
                  <a:pt x="9097701" y="3627804"/>
                </a:lnTo>
                <a:lnTo>
                  <a:pt x="9097701" y="3673022"/>
                </a:lnTo>
                <a:lnTo>
                  <a:pt x="9374031" y="3673022"/>
                </a:lnTo>
                <a:lnTo>
                  <a:pt x="9374031" y="3728288"/>
                </a:lnTo>
                <a:lnTo>
                  <a:pt x="9419248" y="3728288"/>
                </a:lnTo>
                <a:lnTo>
                  <a:pt x="9419248" y="3748385"/>
                </a:lnTo>
                <a:lnTo>
                  <a:pt x="10127657" y="3748385"/>
                </a:lnTo>
                <a:lnTo>
                  <a:pt x="10127657" y="3763457"/>
                </a:lnTo>
                <a:lnTo>
                  <a:pt x="10308528" y="3763457"/>
                </a:lnTo>
                <a:lnTo>
                  <a:pt x="10308528" y="3778530"/>
                </a:lnTo>
                <a:lnTo>
                  <a:pt x="10464277" y="3778530"/>
                </a:lnTo>
                <a:lnTo>
                  <a:pt x="10464277" y="3843844"/>
                </a:lnTo>
                <a:lnTo>
                  <a:pt x="10534615" y="3843844"/>
                </a:lnTo>
                <a:lnTo>
                  <a:pt x="10534615" y="3858916"/>
                </a:lnTo>
                <a:lnTo>
                  <a:pt x="11177710" y="3858916"/>
                </a:lnTo>
                <a:lnTo>
                  <a:pt x="11177710" y="3884037"/>
                </a:lnTo>
                <a:lnTo>
                  <a:pt x="11313363" y="3884037"/>
                </a:lnTo>
                <a:lnTo>
                  <a:pt x="11313363" y="3914182"/>
                </a:lnTo>
                <a:lnTo>
                  <a:pt x="11368629" y="3914182"/>
                </a:lnTo>
                <a:lnTo>
                  <a:pt x="11368629" y="3914182"/>
                </a:lnTo>
                <a:lnTo>
                  <a:pt x="11368629" y="3954376"/>
                </a:lnTo>
                <a:lnTo>
                  <a:pt x="11685152" y="3954376"/>
                </a:lnTo>
                <a:lnTo>
                  <a:pt x="11685152" y="3974472"/>
                </a:lnTo>
                <a:lnTo>
                  <a:pt x="12423706" y="3974472"/>
                </a:lnTo>
                <a:lnTo>
                  <a:pt x="12438778" y="3989544"/>
                </a:lnTo>
                <a:lnTo>
                  <a:pt x="12499068" y="3989544"/>
                </a:lnTo>
                <a:lnTo>
                  <a:pt x="12499068" y="4034763"/>
                </a:lnTo>
                <a:lnTo>
                  <a:pt x="12549310" y="4034763"/>
                </a:lnTo>
                <a:lnTo>
                  <a:pt x="12549310" y="4034763"/>
                </a:lnTo>
                <a:lnTo>
                  <a:pt x="12549310" y="4090029"/>
                </a:lnTo>
                <a:lnTo>
                  <a:pt x="12845736" y="4090029"/>
                </a:lnTo>
                <a:lnTo>
                  <a:pt x="12845736" y="4145294"/>
                </a:lnTo>
                <a:lnTo>
                  <a:pt x="13066800" y="4145294"/>
                </a:lnTo>
                <a:lnTo>
                  <a:pt x="13066800" y="4306068"/>
                </a:lnTo>
                <a:lnTo>
                  <a:pt x="14292699" y="4306068"/>
                </a:lnTo>
              </a:path>
            </a:pathLst>
          </a:custGeom>
          <a:noFill/>
          <a:ln w="12700">
            <a:solidFill>
              <a:srgbClr val="C00000"/>
            </a:solidFill>
            <a:miter lim="800000"/>
          </a:ln>
        </p:spPr>
        <p:txBody>
          <a:bodyPr rtlCol="0" anchor="ctr"/>
          <a:lstStyle/>
          <a:p>
            <a:pPr algn="ctr" eaLnBrk="0" hangingPunct="0"/>
            <a:endParaRPr lang="en-GB" dirty="0">
              <a:solidFill>
                <a:srgbClr val="4D4D4D"/>
              </a:solidFill>
              <a:ea typeface="MS PGothic" panose="020B0600070205080204" pitchFamily="34" charset="-128"/>
            </a:endParaRPr>
          </a:p>
        </p:txBody>
      </p:sp>
      <p:grpSp>
        <p:nvGrpSpPr>
          <p:cNvPr id="88" name="Nintedanib O"/>
          <p:cNvGrpSpPr/>
          <p:nvPr/>
        </p:nvGrpSpPr>
        <p:grpSpPr>
          <a:xfrm>
            <a:off x="2070156" y="2204220"/>
            <a:ext cx="6030236" cy="2460553"/>
            <a:chOff x="2024059" y="1624348"/>
            <a:chExt cx="5825070" cy="1893375"/>
          </a:xfrm>
          <a:solidFill>
            <a:schemeClr val="tx1"/>
          </a:solidFill>
        </p:grpSpPr>
        <p:sp>
          <p:nvSpPr>
            <p:cNvPr id="89" name="Oval 88"/>
            <p:cNvSpPr/>
            <p:nvPr/>
          </p:nvSpPr>
          <p:spPr>
            <a:xfrm>
              <a:off x="2024059" y="1624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0" name="Oval 89"/>
            <p:cNvSpPr/>
            <p:nvPr/>
          </p:nvSpPr>
          <p:spPr>
            <a:xfrm>
              <a:off x="2412203" y="18338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1" name="Oval 90"/>
            <p:cNvSpPr/>
            <p:nvPr/>
          </p:nvSpPr>
          <p:spPr>
            <a:xfrm>
              <a:off x="2676521" y="2005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2" name="Oval 91"/>
            <p:cNvSpPr/>
            <p:nvPr/>
          </p:nvSpPr>
          <p:spPr>
            <a:xfrm>
              <a:off x="2874165" y="21053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3" name="Oval 92"/>
            <p:cNvSpPr/>
            <p:nvPr/>
          </p:nvSpPr>
          <p:spPr>
            <a:xfrm>
              <a:off x="3290884" y="2386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4" name="Oval 93"/>
            <p:cNvSpPr/>
            <p:nvPr/>
          </p:nvSpPr>
          <p:spPr>
            <a:xfrm>
              <a:off x="3443284" y="24458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5" name="Oval 94"/>
            <p:cNvSpPr/>
            <p:nvPr/>
          </p:nvSpPr>
          <p:spPr>
            <a:xfrm>
              <a:off x="3688553" y="2591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6" name="Oval 95"/>
            <p:cNvSpPr/>
            <p:nvPr/>
          </p:nvSpPr>
          <p:spPr>
            <a:xfrm>
              <a:off x="3719509" y="26173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7" name="Oval 96"/>
            <p:cNvSpPr/>
            <p:nvPr/>
          </p:nvSpPr>
          <p:spPr>
            <a:xfrm>
              <a:off x="3976684" y="27221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8" name="Oval 97"/>
            <p:cNvSpPr/>
            <p:nvPr/>
          </p:nvSpPr>
          <p:spPr>
            <a:xfrm>
              <a:off x="4252909" y="28364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99" name="Oval 98"/>
            <p:cNvSpPr/>
            <p:nvPr/>
          </p:nvSpPr>
          <p:spPr>
            <a:xfrm>
              <a:off x="4398165" y="28697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0" name="Oval 99"/>
            <p:cNvSpPr/>
            <p:nvPr/>
          </p:nvSpPr>
          <p:spPr>
            <a:xfrm>
              <a:off x="4641053" y="293641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1" name="Oval 100"/>
            <p:cNvSpPr/>
            <p:nvPr/>
          </p:nvSpPr>
          <p:spPr>
            <a:xfrm>
              <a:off x="4686297" y="2972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2" name="Oval 101"/>
            <p:cNvSpPr/>
            <p:nvPr/>
          </p:nvSpPr>
          <p:spPr>
            <a:xfrm>
              <a:off x="4736303"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3" name="Oval 102"/>
            <p:cNvSpPr/>
            <p:nvPr/>
          </p:nvSpPr>
          <p:spPr>
            <a:xfrm>
              <a:off x="4776784"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4" name="Oval 103"/>
            <p:cNvSpPr/>
            <p:nvPr/>
          </p:nvSpPr>
          <p:spPr>
            <a:xfrm>
              <a:off x="4826790" y="30007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5" name="Oval 104"/>
            <p:cNvSpPr/>
            <p:nvPr/>
          </p:nvSpPr>
          <p:spPr>
            <a:xfrm>
              <a:off x="4843459" y="3005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6" name="Oval 105"/>
            <p:cNvSpPr/>
            <p:nvPr/>
          </p:nvSpPr>
          <p:spPr>
            <a:xfrm>
              <a:off x="4857747" y="3007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7" name="Oval 106"/>
            <p:cNvSpPr/>
            <p:nvPr/>
          </p:nvSpPr>
          <p:spPr>
            <a:xfrm>
              <a:off x="4929184" y="30102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8" name="Oval 107"/>
            <p:cNvSpPr/>
            <p:nvPr/>
          </p:nvSpPr>
          <p:spPr>
            <a:xfrm>
              <a:off x="4945853" y="30269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09" name="Oval 108"/>
            <p:cNvSpPr/>
            <p:nvPr/>
          </p:nvSpPr>
          <p:spPr>
            <a:xfrm>
              <a:off x="4960140" y="303166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0" name="Oval 109"/>
            <p:cNvSpPr/>
            <p:nvPr/>
          </p:nvSpPr>
          <p:spPr>
            <a:xfrm>
              <a:off x="5081584"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1" name="Oval 110"/>
            <p:cNvSpPr/>
            <p:nvPr/>
          </p:nvSpPr>
          <p:spPr>
            <a:xfrm>
              <a:off x="5036340" y="30364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2" name="Oval 111"/>
            <p:cNvSpPr/>
            <p:nvPr/>
          </p:nvSpPr>
          <p:spPr>
            <a:xfrm>
              <a:off x="5103015"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3" name="Oval 112"/>
            <p:cNvSpPr/>
            <p:nvPr/>
          </p:nvSpPr>
          <p:spPr>
            <a:xfrm>
              <a:off x="5119684"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4" name="Oval 113"/>
            <p:cNvSpPr/>
            <p:nvPr/>
          </p:nvSpPr>
          <p:spPr>
            <a:xfrm>
              <a:off x="5143496"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5" name="Oval 114"/>
            <p:cNvSpPr/>
            <p:nvPr/>
          </p:nvSpPr>
          <p:spPr>
            <a:xfrm>
              <a:off x="5155402" y="30554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6" name="Oval 115"/>
            <p:cNvSpPr/>
            <p:nvPr/>
          </p:nvSpPr>
          <p:spPr>
            <a:xfrm>
              <a:off x="5174452" y="30578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7" name="Oval 116"/>
            <p:cNvSpPr/>
            <p:nvPr/>
          </p:nvSpPr>
          <p:spPr>
            <a:xfrm>
              <a:off x="5279227" y="31054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8" name="Oval 117"/>
            <p:cNvSpPr/>
            <p:nvPr/>
          </p:nvSpPr>
          <p:spPr>
            <a:xfrm>
              <a:off x="5298277" y="31078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19" name="Oval 118"/>
            <p:cNvSpPr/>
            <p:nvPr/>
          </p:nvSpPr>
          <p:spPr>
            <a:xfrm>
              <a:off x="5326852" y="31126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0" name="Oval 119"/>
            <p:cNvSpPr/>
            <p:nvPr/>
          </p:nvSpPr>
          <p:spPr>
            <a:xfrm>
              <a:off x="5372096"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1" name="Oval 120"/>
            <p:cNvSpPr/>
            <p:nvPr/>
          </p:nvSpPr>
          <p:spPr>
            <a:xfrm>
              <a:off x="5388765"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2" name="Oval 121"/>
            <p:cNvSpPr/>
            <p:nvPr/>
          </p:nvSpPr>
          <p:spPr>
            <a:xfrm>
              <a:off x="5493540" y="31935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3" name="Oval 122"/>
            <p:cNvSpPr/>
            <p:nvPr/>
          </p:nvSpPr>
          <p:spPr>
            <a:xfrm>
              <a:off x="5512590" y="31983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4" name="Oval 123"/>
            <p:cNvSpPr/>
            <p:nvPr/>
          </p:nvSpPr>
          <p:spPr>
            <a:xfrm>
              <a:off x="5634034" y="321978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5" name="Oval 124"/>
            <p:cNvSpPr/>
            <p:nvPr/>
          </p:nvSpPr>
          <p:spPr>
            <a:xfrm>
              <a:off x="5645940" y="32245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6" name="Oval 125"/>
            <p:cNvSpPr/>
            <p:nvPr/>
          </p:nvSpPr>
          <p:spPr>
            <a:xfrm>
              <a:off x="5664990"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7" name="Oval 126"/>
            <p:cNvSpPr/>
            <p:nvPr/>
          </p:nvSpPr>
          <p:spPr>
            <a:xfrm>
              <a:off x="574595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8" name="Oval 127"/>
            <p:cNvSpPr/>
            <p:nvPr/>
          </p:nvSpPr>
          <p:spPr>
            <a:xfrm>
              <a:off x="5772147"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29" name="Oval 128"/>
            <p:cNvSpPr/>
            <p:nvPr/>
          </p:nvSpPr>
          <p:spPr>
            <a:xfrm>
              <a:off x="5865015"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0" name="Oval 129"/>
            <p:cNvSpPr/>
            <p:nvPr/>
          </p:nvSpPr>
          <p:spPr>
            <a:xfrm>
              <a:off x="587930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1" name="Oval 130"/>
            <p:cNvSpPr/>
            <p:nvPr/>
          </p:nvSpPr>
          <p:spPr>
            <a:xfrm>
              <a:off x="5905497"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2" name="Oval 131"/>
            <p:cNvSpPr/>
            <p:nvPr/>
          </p:nvSpPr>
          <p:spPr>
            <a:xfrm>
              <a:off x="5929309"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3" name="Oval 132"/>
            <p:cNvSpPr/>
            <p:nvPr/>
          </p:nvSpPr>
          <p:spPr>
            <a:xfrm>
              <a:off x="5953122" y="324121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4" name="Oval 133"/>
            <p:cNvSpPr/>
            <p:nvPr/>
          </p:nvSpPr>
          <p:spPr>
            <a:xfrm>
              <a:off x="5979315" y="32435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5" name="Oval 134"/>
            <p:cNvSpPr/>
            <p:nvPr/>
          </p:nvSpPr>
          <p:spPr>
            <a:xfrm>
              <a:off x="6031703" y="32459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6" name="Oval 135"/>
            <p:cNvSpPr/>
            <p:nvPr/>
          </p:nvSpPr>
          <p:spPr>
            <a:xfrm>
              <a:off x="61102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7" name="Oval 136"/>
            <p:cNvSpPr/>
            <p:nvPr/>
          </p:nvSpPr>
          <p:spPr>
            <a:xfrm>
              <a:off x="63769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8" name="Oval 137"/>
            <p:cNvSpPr/>
            <p:nvPr/>
          </p:nvSpPr>
          <p:spPr>
            <a:xfrm>
              <a:off x="6538909" y="332694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39" name="Oval 138"/>
            <p:cNvSpPr/>
            <p:nvPr/>
          </p:nvSpPr>
          <p:spPr>
            <a:xfrm>
              <a:off x="6707978"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0" name="Oval 139"/>
            <p:cNvSpPr/>
            <p:nvPr/>
          </p:nvSpPr>
          <p:spPr>
            <a:xfrm>
              <a:off x="6819897"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1" name="Oval 140"/>
            <p:cNvSpPr/>
            <p:nvPr/>
          </p:nvSpPr>
          <p:spPr>
            <a:xfrm>
              <a:off x="6922290"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2" name="Oval 141"/>
            <p:cNvSpPr/>
            <p:nvPr/>
          </p:nvSpPr>
          <p:spPr>
            <a:xfrm>
              <a:off x="6955628"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3" name="Oval 142"/>
            <p:cNvSpPr/>
            <p:nvPr/>
          </p:nvSpPr>
          <p:spPr>
            <a:xfrm>
              <a:off x="6986584" y="33436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4" name="Oval 143"/>
            <p:cNvSpPr/>
            <p:nvPr/>
          </p:nvSpPr>
          <p:spPr>
            <a:xfrm>
              <a:off x="7000872" y="33602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5" name="Oval 144"/>
            <p:cNvSpPr/>
            <p:nvPr/>
          </p:nvSpPr>
          <p:spPr>
            <a:xfrm>
              <a:off x="7027065" y="3388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6" name="Oval 145"/>
            <p:cNvSpPr/>
            <p:nvPr/>
          </p:nvSpPr>
          <p:spPr>
            <a:xfrm>
              <a:off x="7143747" y="3386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7" name="Oval 146"/>
            <p:cNvSpPr/>
            <p:nvPr/>
          </p:nvSpPr>
          <p:spPr>
            <a:xfrm>
              <a:off x="7158034" y="34150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8" name="Oval 147"/>
            <p:cNvSpPr/>
            <p:nvPr/>
          </p:nvSpPr>
          <p:spPr>
            <a:xfrm>
              <a:off x="7241378" y="34102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sp>
          <p:nvSpPr>
            <p:cNvPr id="149" name="Oval 148"/>
            <p:cNvSpPr/>
            <p:nvPr/>
          </p:nvSpPr>
          <p:spPr>
            <a:xfrm>
              <a:off x="7811152" y="3481723"/>
              <a:ext cx="37977" cy="36000"/>
            </a:xfrm>
            <a:prstGeom prst="ellipse">
              <a:avLst/>
            </a:prstGeom>
            <a:solidFill>
              <a:srgbClr val="C00000"/>
            </a:solidFill>
            <a:ln>
              <a:solidFill>
                <a:srgbClr val="C00000"/>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GB" dirty="0">
                <a:solidFill>
                  <a:srgbClr val="4D4D4D"/>
                </a:solidFill>
                <a:ea typeface="MS PGothic" panose="020B0600070205080204" pitchFamily="34" charset="-128"/>
              </a:endParaRPr>
            </a:p>
          </p:txBody>
        </p:sp>
      </p:grpSp>
      <p:grpSp>
        <p:nvGrpSpPr>
          <p:cNvPr id="150" name="Axis Lines"/>
          <p:cNvGrpSpPr/>
          <p:nvPr/>
        </p:nvGrpSpPr>
        <p:grpSpPr>
          <a:xfrm>
            <a:off x="1504177" y="4720356"/>
            <a:ext cx="7168099" cy="74441"/>
            <a:chOff x="1477337" y="3560494"/>
            <a:chExt cx="6924219" cy="57282"/>
          </a:xfrm>
        </p:grpSpPr>
        <p:cxnSp>
          <p:nvCxnSpPr>
            <p:cNvPr id="151" name="Straight Connector 150"/>
            <p:cNvCxnSpPr/>
            <p:nvPr/>
          </p:nvCxnSpPr>
          <p:spPr bwMode="auto">
            <a:xfrm>
              <a:off x="1477337" y="3560494"/>
              <a:ext cx="6924219"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a:off x="812930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63" name="0 - 20"/>
          <p:cNvGrpSpPr/>
          <p:nvPr/>
        </p:nvGrpSpPr>
        <p:grpSpPr>
          <a:xfrm>
            <a:off x="1429602" y="4771022"/>
            <a:ext cx="7089867" cy="273485"/>
            <a:chOff x="1405299" y="3618529"/>
            <a:chExt cx="6848649" cy="210444"/>
          </a:xfrm>
        </p:grpSpPr>
        <p:sp>
          <p:nvSpPr>
            <p:cNvPr id="164" name="TextBox 163"/>
            <p:cNvSpPr txBox="1"/>
            <p:nvPr/>
          </p:nvSpPr>
          <p:spPr>
            <a:xfrm>
              <a:off x="1405299" y="3618529"/>
              <a:ext cx="136277"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0</a:t>
              </a:r>
            </a:p>
          </p:txBody>
        </p:sp>
        <p:sp>
          <p:nvSpPr>
            <p:cNvPr id="165" name="TextBox 164"/>
            <p:cNvSpPr txBox="1"/>
            <p:nvPr/>
          </p:nvSpPr>
          <p:spPr>
            <a:xfrm>
              <a:off x="2106822" y="3618529"/>
              <a:ext cx="136277"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2</a:t>
              </a:r>
            </a:p>
          </p:txBody>
        </p:sp>
        <p:sp>
          <p:nvSpPr>
            <p:cNvPr id="166" name="TextBox 165"/>
            <p:cNvSpPr txBox="1"/>
            <p:nvPr/>
          </p:nvSpPr>
          <p:spPr>
            <a:xfrm>
              <a:off x="2775013" y="3618529"/>
              <a:ext cx="136277"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4</a:t>
              </a:r>
            </a:p>
          </p:txBody>
        </p:sp>
        <p:sp>
          <p:nvSpPr>
            <p:cNvPr id="167" name="TextBox 166"/>
            <p:cNvSpPr txBox="1"/>
            <p:nvPr/>
          </p:nvSpPr>
          <p:spPr>
            <a:xfrm>
              <a:off x="3434055" y="3618529"/>
              <a:ext cx="136277"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6</a:t>
              </a:r>
            </a:p>
          </p:txBody>
        </p:sp>
        <p:sp>
          <p:nvSpPr>
            <p:cNvPr id="168" name="TextBox 167"/>
            <p:cNvSpPr txBox="1"/>
            <p:nvPr/>
          </p:nvSpPr>
          <p:spPr>
            <a:xfrm>
              <a:off x="4099991" y="3618529"/>
              <a:ext cx="136277"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8</a:t>
              </a:r>
            </a:p>
          </p:txBody>
        </p:sp>
        <p:sp>
          <p:nvSpPr>
            <p:cNvPr id="169" name="TextBox 168"/>
            <p:cNvSpPr txBox="1"/>
            <p:nvPr/>
          </p:nvSpPr>
          <p:spPr>
            <a:xfrm>
              <a:off x="4703011"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10</a:t>
              </a:r>
            </a:p>
          </p:txBody>
        </p:sp>
        <p:sp>
          <p:nvSpPr>
            <p:cNvPr id="170" name="TextBox 169"/>
            <p:cNvSpPr txBox="1"/>
            <p:nvPr/>
          </p:nvSpPr>
          <p:spPr>
            <a:xfrm>
              <a:off x="5359076"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12</a:t>
              </a:r>
            </a:p>
          </p:txBody>
        </p:sp>
        <p:sp>
          <p:nvSpPr>
            <p:cNvPr id="171" name="TextBox 170"/>
            <p:cNvSpPr txBox="1"/>
            <p:nvPr/>
          </p:nvSpPr>
          <p:spPr>
            <a:xfrm>
              <a:off x="6670163"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16</a:t>
              </a:r>
            </a:p>
          </p:txBody>
        </p:sp>
        <p:sp>
          <p:nvSpPr>
            <p:cNvPr id="172" name="TextBox 171"/>
            <p:cNvSpPr txBox="1"/>
            <p:nvPr/>
          </p:nvSpPr>
          <p:spPr>
            <a:xfrm>
              <a:off x="8007729"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20</a:t>
              </a:r>
            </a:p>
          </p:txBody>
        </p:sp>
        <p:sp>
          <p:nvSpPr>
            <p:cNvPr id="173" name="TextBox 172"/>
            <p:cNvSpPr txBox="1"/>
            <p:nvPr/>
          </p:nvSpPr>
          <p:spPr>
            <a:xfrm>
              <a:off x="6021621"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14</a:t>
              </a:r>
            </a:p>
          </p:txBody>
        </p:sp>
        <p:sp>
          <p:nvSpPr>
            <p:cNvPr id="174" name="TextBox 173"/>
            <p:cNvSpPr txBox="1"/>
            <p:nvPr/>
          </p:nvSpPr>
          <p:spPr>
            <a:xfrm>
              <a:off x="7338946" y="3618529"/>
              <a:ext cx="246219" cy="210444"/>
            </a:xfrm>
            <a:prstGeom prst="rect">
              <a:avLst/>
            </a:prstGeom>
            <a:noFill/>
          </p:spPr>
          <p:txBody>
            <a:bodyPr wrap="none" lIns="13500" tIns="13500" rIns="13500" bIns="13500" rtlCol="0">
              <a:spAutoFit/>
            </a:bodyPr>
            <a:lstStyle/>
            <a:p>
              <a:pPr algn="ctr" eaLnBrk="0" hangingPunct="0"/>
              <a:r>
                <a:rPr lang="en-GB" sz="1600" dirty="0">
                  <a:solidFill>
                    <a:srgbClr val="4D4D4D"/>
                  </a:solidFill>
                  <a:ea typeface="MS PGothic" panose="020B0600070205080204" pitchFamily="34" charset="-128"/>
                </a:rPr>
                <a:t>18</a:t>
              </a:r>
            </a:p>
          </p:txBody>
        </p:sp>
      </p:grpSp>
      <p:grpSp>
        <p:nvGrpSpPr>
          <p:cNvPr id="175" name="Axis Line"/>
          <p:cNvGrpSpPr/>
          <p:nvPr/>
        </p:nvGrpSpPr>
        <p:grpSpPr>
          <a:xfrm>
            <a:off x="1451543" y="2153189"/>
            <a:ext cx="57460" cy="2615450"/>
            <a:chOff x="1426493" y="1585080"/>
            <a:chExt cx="55505" cy="2012567"/>
          </a:xfrm>
        </p:grpSpPr>
        <p:cxnSp>
          <p:nvCxnSpPr>
            <p:cNvPr id="176" name="Straight Connector 17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8" name="Straight Connector 17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5" name="Straight Connector 18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7" name="Straight Connector 18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88" name="0 - 100"/>
          <p:cNvGrpSpPr/>
          <p:nvPr/>
        </p:nvGrpSpPr>
        <p:grpSpPr>
          <a:xfrm>
            <a:off x="1056962" y="2025869"/>
            <a:ext cx="368709" cy="2830322"/>
            <a:chOff x="1026289" y="1487109"/>
            <a:chExt cx="356165" cy="2177910"/>
          </a:xfrm>
        </p:grpSpPr>
        <p:sp>
          <p:nvSpPr>
            <p:cNvPr id="189" name="TextBox 188"/>
            <p:cNvSpPr txBox="1"/>
            <p:nvPr/>
          </p:nvSpPr>
          <p:spPr>
            <a:xfrm>
              <a:off x="1246177" y="3454575"/>
              <a:ext cx="136277"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0</a:t>
              </a:r>
            </a:p>
          </p:txBody>
        </p:sp>
        <p:sp>
          <p:nvSpPr>
            <p:cNvPr id="190" name="TextBox 189"/>
            <p:cNvSpPr txBox="1"/>
            <p:nvPr/>
          </p:nvSpPr>
          <p:spPr>
            <a:xfrm>
              <a:off x="1136230" y="3062361"/>
              <a:ext cx="246218"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20</a:t>
              </a:r>
            </a:p>
          </p:txBody>
        </p:sp>
        <p:sp>
          <p:nvSpPr>
            <p:cNvPr id="191" name="TextBox 190"/>
            <p:cNvSpPr txBox="1"/>
            <p:nvPr/>
          </p:nvSpPr>
          <p:spPr>
            <a:xfrm>
              <a:off x="1136230" y="2660890"/>
              <a:ext cx="246218"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40</a:t>
              </a:r>
            </a:p>
          </p:txBody>
        </p:sp>
        <p:sp>
          <p:nvSpPr>
            <p:cNvPr id="192" name="TextBox 191"/>
            <p:cNvSpPr txBox="1"/>
            <p:nvPr/>
          </p:nvSpPr>
          <p:spPr>
            <a:xfrm>
              <a:off x="1136227" y="2279089"/>
              <a:ext cx="246218"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60</a:t>
              </a:r>
            </a:p>
          </p:txBody>
        </p:sp>
        <p:sp>
          <p:nvSpPr>
            <p:cNvPr id="193" name="TextBox 192"/>
            <p:cNvSpPr txBox="1"/>
            <p:nvPr/>
          </p:nvSpPr>
          <p:spPr>
            <a:xfrm>
              <a:off x="1136230" y="1883098"/>
              <a:ext cx="246218"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80</a:t>
              </a:r>
            </a:p>
          </p:txBody>
        </p:sp>
        <p:sp>
          <p:nvSpPr>
            <p:cNvPr id="194" name="TextBox 193"/>
            <p:cNvSpPr txBox="1"/>
            <p:nvPr/>
          </p:nvSpPr>
          <p:spPr>
            <a:xfrm>
              <a:off x="1026289" y="1487109"/>
              <a:ext cx="356160" cy="210444"/>
            </a:xfrm>
            <a:prstGeom prst="rect">
              <a:avLst/>
            </a:prstGeom>
            <a:noFill/>
          </p:spPr>
          <p:txBody>
            <a:bodyPr wrap="none" lIns="13500" tIns="13500" rIns="13500" bIns="13500" rtlCol="0" anchor="ctr">
              <a:spAutoFit/>
            </a:bodyPr>
            <a:lstStyle/>
            <a:p>
              <a:pPr algn="r" eaLnBrk="0" hangingPunct="0"/>
              <a:r>
                <a:rPr lang="en-GB" sz="1600" dirty="0">
                  <a:solidFill>
                    <a:srgbClr val="4D4D4D"/>
                  </a:solidFill>
                  <a:ea typeface="MS PGothic" panose="020B0600070205080204" pitchFamily="34" charset="-128"/>
                </a:rPr>
                <a:t>100</a:t>
              </a:r>
            </a:p>
          </p:txBody>
        </p:sp>
      </p:grpSp>
      <p:sp>
        <p:nvSpPr>
          <p:cNvPr id="199" name="TextBox 198"/>
          <p:cNvSpPr txBox="1"/>
          <p:nvPr/>
        </p:nvSpPr>
        <p:spPr>
          <a:xfrm>
            <a:off x="361950" y="1307068"/>
            <a:ext cx="6593840" cy="615553"/>
          </a:xfrm>
          <a:prstGeom prst="rect">
            <a:avLst/>
          </a:prstGeom>
          <a:noFill/>
        </p:spPr>
        <p:txBody>
          <a:bodyPr wrap="square" rtlCol="0">
            <a:spAutoFit/>
          </a:bodyPr>
          <a:lstStyle/>
          <a:p>
            <a:r>
              <a:rPr lang="en-GB" b="1" dirty="0" smtClean="0">
                <a:solidFill>
                  <a:srgbClr val="4D4D4D"/>
                </a:solidFill>
              </a:rPr>
              <a:t>Key results (continued)</a:t>
            </a:r>
            <a:endParaRPr lang="en-GB" b="1" dirty="0">
              <a:solidFill>
                <a:srgbClr val="4D4D4D"/>
              </a:solidFill>
            </a:endParaRPr>
          </a:p>
          <a:p>
            <a:r>
              <a:rPr lang="en-GB" sz="1600" b="1" dirty="0" smtClean="0">
                <a:solidFill>
                  <a:srgbClr val="4D4D4D"/>
                </a:solidFill>
              </a:rPr>
              <a:t>Co-primary </a:t>
            </a:r>
            <a:r>
              <a:rPr lang="en-GB" sz="1600" b="1" dirty="0">
                <a:solidFill>
                  <a:srgbClr val="4D4D4D"/>
                </a:solidFill>
              </a:rPr>
              <a:t>endpoint: OS</a:t>
            </a:r>
          </a:p>
        </p:txBody>
      </p:sp>
      <p:sp>
        <p:nvSpPr>
          <p:cNvPr id="200" name="TextBox 199"/>
          <p:cNvSpPr txBox="1"/>
          <p:nvPr/>
        </p:nvSpPr>
        <p:spPr>
          <a:xfrm>
            <a:off x="3402027" y="5062611"/>
            <a:ext cx="3814816" cy="273485"/>
          </a:xfrm>
          <a:prstGeom prst="rect">
            <a:avLst/>
          </a:prstGeom>
          <a:noFill/>
        </p:spPr>
        <p:txBody>
          <a:bodyPr wrap="square" lIns="13500" tIns="13500" rIns="13500" bIns="13500" rtlCol="0">
            <a:spAutoFit/>
          </a:bodyPr>
          <a:lstStyle/>
          <a:p>
            <a:pPr algn="ctr"/>
            <a:r>
              <a:rPr lang="en-GB" sz="1600" b="1" dirty="0">
                <a:solidFill>
                  <a:srgbClr val="4D4D4D"/>
                </a:solidFill>
              </a:rPr>
              <a:t>Time from </a:t>
            </a:r>
            <a:r>
              <a:rPr lang="en-GB" sz="1600" b="1" dirty="0" smtClean="0">
                <a:solidFill>
                  <a:srgbClr val="4D4D4D"/>
                </a:solidFill>
              </a:rPr>
              <a:t>randomisation (months)</a:t>
            </a:r>
            <a:endParaRPr lang="en-GB" sz="1600" b="1" dirty="0">
              <a:solidFill>
                <a:srgbClr val="4D4D4D"/>
              </a:solidFill>
            </a:endParaRPr>
          </a:p>
        </p:txBody>
      </p:sp>
      <p:sp>
        <p:nvSpPr>
          <p:cNvPr id="201" name="TextBox 200"/>
          <p:cNvSpPr txBox="1"/>
          <p:nvPr/>
        </p:nvSpPr>
        <p:spPr>
          <a:xfrm>
            <a:off x="282361" y="5189601"/>
            <a:ext cx="1021125" cy="273485"/>
          </a:xfrm>
          <a:prstGeom prst="rect">
            <a:avLst/>
          </a:prstGeom>
          <a:noFill/>
        </p:spPr>
        <p:txBody>
          <a:bodyPr wrap="none" lIns="13500" tIns="13500" rIns="13500" bIns="13500" rtlCol="0">
            <a:spAutoFit/>
          </a:bodyPr>
          <a:lstStyle/>
          <a:p>
            <a:r>
              <a:rPr lang="en-GB" sz="1600" b="1" dirty="0" smtClean="0">
                <a:solidFill>
                  <a:srgbClr val="4D4D4D"/>
                </a:solidFill>
              </a:rPr>
              <a:t>No. at </a:t>
            </a:r>
            <a:r>
              <a:rPr lang="en-GB" sz="1600" b="1" dirty="0">
                <a:solidFill>
                  <a:srgbClr val="4D4D4D"/>
                </a:solidFill>
              </a:rPr>
              <a:t>risk</a:t>
            </a:r>
          </a:p>
        </p:txBody>
      </p:sp>
      <p:grpSp>
        <p:nvGrpSpPr>
          <p:cNvPr id="197" name="Group 196"/>
          <p:cNvGrpSpPr/>
          <p:nvPr/>
        </p:nvGrpSpPr>
        <p:grpSpPr>
          <a:xfrm>
            <a:off x="7253855" y="3806838"/>
            <a:ext cx="1288955" cy="523220"/>
            <a:chOff x="6078370" y="3033596"/>
            <a:chExt cx="1288955" cy="523220"/>
          </a:xfrm>
        </p:grpSpPr>
        <p:cxnSp>
          <p:nvCxnSpPr>
            <p:cNvPr id="198" name="Straight Connector 197"/>
            <p:cNvCxnSpPr/>
            <p:nvPr/>
          </p:nvCxnSpPr>
          <p:spPr>
            <a:xfrm>
              <a:off x="6078370" y="3406514"/>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6078370" y="3200245"/>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6276962" y="3033596"/>
              <a:ext cx="1090363" cy="523220"/>
            </a:xfrm>
            <a:prstGeom prst="rect">
              <a:avLst/>
            </a:prstGeom>
            <a:noFill/>
          </p:spPr>
          <p:txBody>
            <a:bodyPr wrap="none" rtlCol="0">
              <a:spAutoFit/>
            </a:bodyPr>
            <a:lstStyle/>
            <a:p>
              <a:r>
                <a:rPr lang="en-GB" sz="1400" dirty="0" err="1" smtClean="0">
                  <a:solidFill>
                    <a:srgbClr val="4D4D4D"/>
                  </a:solidFill>
                </a:rPr>
                <a:t>Nintedanib</a:t>
              </a:r>
              <a:r>
                <a:rPr lang="en-GB" sz="1400" dirty="0" smtClean="0">
                  <a:solidFill>
                    <a:srgbClr val="4D4D4D"/>
                  </a:solidFill>
                </a:rPr>
                <a:t> </a:t>
              </a:r>
            </a:p>
            <a:p>
              <a:r>
                <a:rPr lang="en-GB" sz="1400" dirty="0" smtClean="0">
                  <a:solidFill>
                    <a:srgbClr val="4D4D4D"/>
                  </a:solidFill>
                </a:rPr>
                <a:t>Placebo </a:t>
              </a:r>
              <a:endParaRPr lang="en-GB" sz="1400" dirty="0">
                <a:solidFill>
                  <a:srgbClr val="4D4D4D"/>
                </a:solidFill>
              </a:endParaRPr>
            </a:p>
          </p:txBody>
        </p:sp>
      </p:grpSp>
      <p:graphicFrame>
        <p:nvGraphicFramePr>
          <p:cNvPr id="204" name="Group 88"/>
          <p:cNvGraphicFramePr>
            <a:graphicFrameLocks noGrp="1"/>
          </p:cNvGraphicFramePr>
          <p:nvPr>
            <p:extLst>
              <p:ext uri="{D42A27DB-BD31-4B8C-83A1-F6EECF244321}">
                <p14:modId xmlns:p14="http://schemas.microsoft.com/office/powerpoint/2010/main" val="2944854830"/>
              </p:ext>
            </p:extLst>
          </p:nvPr>
        </p:nvGraphicFramePr>
        <p:xfrm>
          <a:off x="3203848" y="1894024"/>
          <a:ext cx="5678852" cy="914400"/>
        </p:xfrm>
        <a:graphic>
          <a:graphicData uri="http://schemas.openxmlformats.org/drawingml/2006/table">
            <a:tbl>
              <a:tblPr firstRow="1" bandRow="1">
                <a:tableStyleId>{69012ECD-51FC-41F1-AA8D-1B2483CD663E}</a:tableStyleId>
              </a:tblPr>
              <a:tblGrid>
                <a:gridCol w="223224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646404">
                  <a:extLst>
                    <a:ext uri="{9D8B030D-6E8A-4147-A177-3AD203B41FA5}">
                      <a16:colId xmlns="" xmlns:a16="http://schemas.microsoft.com/office/drawing/2014/main" val="20002"/>
                    </a:ext>
                  </a:extLst>
                </a:gridCol>
              </a:tblGrid>
              <a:tr h="210288">
                <a:tc>
                  <a:txBody>
                    <a:bodyPr/>
                    <a:lstStyle/>
                    <a:p>
                      <a:endParaRPr lang="en-GB" sz="1400" b="1" i="0" u="none" strike="noStrike" kern="1200" baseline="0" dirty="0" smtClean="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Nintedanib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en-GB" sz="1400" b="0" i="0" u="none" strike="noStrike" kern="1200" baseline="0" dirty="0" smtClean="0">
                          <a:solidFill>
                            <a:schemeClr val="tx1"/>
                          </a:solidFill>
                          <a:latin typeface="+mn-lt"/>
                          <a:ea typeface="+mn-ea"/>
                          <a:cs typeface="+mn-cs"/>
                        </a:rPr>
                        <a:t>Median, months (95%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6.44 (5.98, 7.10)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6.05 (5.22, 6.97)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en-GB" sz="1400" b="0" i="0" u="none" strike="noStrike" kern="1200" baseline="0" dirty="0" smtClean="0">
                          <a:solidFill>
                            <a:schemeClr val="tx1"/>
                          </a:solidFill>
                          <a:latin typeface="+mn-lt"/>
                          <a:ea typeface="+mn-ea"/>
                          <a:cs typeface="+mn-cs"/>
                        </a:rPr>
                        <a:t>HR*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1.01 (0.86, 1.19); p&lt;0.8659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61134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LBA20_PR: Nintedanib </a:t>
            </a:r>
            <a:r>
              <a:rPr lang="en-GB" sz="1800" dirty="0"/>
              <a:t>plus best supportive care (BSC) versus placebo plus BSC for the treatment of patients (</a:t>
            </a:r>
            <a:r>
              <a:rPr lang="en-GB" sz="1800" dirty="0" err="1"/>
              <a:t>pts</a:t>
            </a:r>
            <a:r>
              <a:rPr lang="en-GB" sz="1800" dirty="0"/>
              <a:t>) with colorectal cancer (CRC) refractory to standard therapies: Results of the phase III LUME-colon 1 </a:t>
            </a:r>
            <a:r>
              <a:rPr lang="en-GB" sz="1800" dirty="0" smtClean="0"/>
              <a:t>study – Van Cutsem et al</a:t>
            </a:r>
            <a:endParaRPr lang="en-GB" sz="1800" dirty="0"/>
          </a:p>
        </p:txBody>
      </p:sp>
      <p:sp>
        <p:nvSpPr>
          <p:cNvPr id="14" name="Text Placeholder 13"/>
          <p:cNvSpPr>
            <a:spLocks noGrp="1"/>
          </p:cNvSpPr>
          <p:nvPr>
            <p:ph type="body" sz="quarter" idx="10"/>
          </p:nvPr>
        </p:nvSpPr>
        <p:spPr>
          <a:xfrm>
            <a:off x="365124" y="5753168"/>
            <a:ext cx="8778875" cy="487363"/>
          </a:xfrm>
        </p:spPr>
        <p:txBody>
          <a:bodyPr/>
          <a:lstStyle/>
          <a:p>
            <a:pPr fontAlgn="auto">
              <a:spcAft>
                <a:spcPts val="0"/>
              </a:spcAft>
              <a:buClrTx/>
            </a:pPr>
            <a:r>
              <a:rPr lang="en-US" dirty="0"/>
              <a:t>AEs by user-defined category using US National Cancer Institute Common Terminology Criteria for Adverse Events, version 3.0. </a:t>
            </a:r>
          </a:p>
          <a:p>
            <a:pPr fontAlgn="auto">
              <a:spcAft>
                <a:spcPts val="0"/>
              </a:spcAft>
              <a:buClrTx/>
            </a:pPr>
            <a:r>
              <a:rPr lang="en-GB" dirty="0"/>
              <a:t>*Relevant difference based on the </a:t>
            </a:r>
            <a:r>
              <a:rPr lang="en-GB" dirty="0" smtClean="0"/>
              <a:t>95% CI </a:t>
            </a:r>
            <a:r>
              <a:rPr lang="en-GB" dirty="0"/>
              <a:t>for </a:t>
            </a:r>
            <a:r>
              <a:rPr lang="en-GB" dirty="0" smtClean="0"/>
              <a:t>the incidence </a:t>
            </a:r>
            <a:r>
              <a:rPr lang="en-GB" dirty="0"/>
              <a:t>rate ratios and incidence rate </a:t>
            </a:r>
            <a:r>
              <a:rPr lang="en-GB" dirty="0" smtClean="0"/>
              <a:t>difference;</a:t>
            </a:r>
            <a:r>
              <a:rPr lang="en-US" dirty="0" smtClean="0"/>
              <a:t> </a:t>
            </a:r>
            <a:r>
              <a:rPr lang="en-US" baseline="30000" dirty="0" smtClean="0"/>
              <a:t>†</a:t>
            </a:r>
            <a:r>
              <a:rPr lang="en-US" dirty="0" smtClean="0"/>
              <a:t>Hepatic origin </a:t>
            </a:r>
            <a:endParaRPr lang="en-GB" dirty="0"/>
          </a:p>
        </p:txBody>
      </p:sp>
      <p:sp>
        <p:nvSpPr>
          <p:cNvPr id="15" name="Text Placeholder 14"/>
          <p:cNvSpPr>
            <a:spLocks noGrp="1"/>
          </p:cNvSpPr>
          <p:nvPr>
            <p:ph type="body" sz="quarter" idx="11"/>
          </p:nvPr>
        </p:nvSpPr>
        <p:spPr>
          <a:xfrm>
            <a:off x="3834333" y="6092296"/>
            <a:ext cx="4978409" cy="487363"/>
          </a:xfrm>
        </p:spPr>
        <p:txBody>
          <a:bodyPr/>
          <a:lstStyle/>
          <a:p>
            <a:pPr>
              <a:buClr>
                <a:srgbClr val="043882"/>
              </a:buClr>
            </a:pPr>
            <a:r>
              <a:rPr lang="en-GB" dirty="0"/>
              <a:t>Van Cutsem E et al. Ann </a:t>
            </a:r>
            <a:r>
              <a:rPr lang="en-GB" dirty="0" err="1"/>
              <a:t>Oncol</a:t>
            </a:r>
            <a:r>
              <a:rPr lang="en-GB" dirty="0"/>
              <a:t> 2016; 27 (</a:t>
            </a:r>
            <a:r>
              <a:rPr lang="en-GB" dirty="0" err="1"/>
              <a:t>suppl</a:t>
            </a:r>
            <a:r>
              <a:rPr lang="en-GB" dirty="0"/>
              <a:t> 6): </a:t>
            </a:r>
            <a:r>
              <a:rPr lang="en-GB" dirty="0" err="1"/>
              <a:t>abstr</a:t>
            </a:r>
            <a:r>
              <a:rPr lang="en-GB" dirty="0"/>
              <a:t> LBA20_PR</a:t>
            </a:r>
          </a:p>
        </p:txBody>
      </p:sp>
      <p:graphicFrame>
        <p:nvGraphicFramePr>
          <p:cNvPr id="8" name="Content Placeholder 4"/>
          <p:cNvGraphicFramePr>
            <a:graphicFrameLocks/>
          </p:cNvGraphicFramePr>
          <p:nvPr>
            <p:extLst>
              <p:ext uri="{D42A27DB-BD31-4B8C-83A1-F6EECF244321}">
                <p14:modId xmlns:p14="http://schemas.microsoft.com/office/powerpoint/2010/main" val="4043474245"/>
              </p:ext>
            </p:extLst>
          </p:nvPr>
        </p:nvGraphicFramePr>
        <p:xfrm>
          <a:off x="142882" y="1827166"/>
          <a:ext cx="8933959" cy="403957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Agrupar 10"/>
          <p:cNvGrpSpPr>
            <a:grpSpLocks/>
          </p:cNvGrpSpPr>
          <p:nvPr/>
        </p:nvGrpSpPr>
        <p:grpSpPr bwMode="auto">
          <a:xfrm>
            <a:off x="6536339" y="2354975"/>
            <a:ext cx="1763427" cy="561599"/>
            <a:chOff x="6692900" y="1420340"/>
            <a:chExt cx="3097213" cy="561994"/>
          </a:xfrm>
          <a:effectLst/>
        </p:grpSpPr>
        <p:sp>
          <p:nvSpPr>
            <p:cNvPr id="10" name="Rectángulo 6"/>
            <p:cNvSpPr/>
            <p:nvPr/>
          </p:nvSpPr>
          <p:spPr>
            <a:xfrm>
              <a:off x="6692900" y="1483708"/>
              <a:ext cx="196849" cy="190634"/>
            </a:xfrm>
            <a:prstGeom prst="rect">
              <a:avLst/>
            </a:prstGeom>
            <a:solidFill>
              <a:srgbClr val="B2C0EC"/>
            </a:solidFill>
            <a:ln w="9525" cap="flat" cmpd="sng" algn="ctr">
              <a:noFill/>
              <a:prstDash val="solid"/>
              <a:headEnd type="none" w="med" len="med"/>
              <a:tailEnd type="none" w="med" len="med"/>
            </a:ln>
            <a:effectLst/>
          </p:spPr>
          <p:txBody>
            <a:bodyPr anchor="ctr"/>
            <a:lstStyle/>
            <a:p>
              <a:pPr algn="ctr">
                <a:defRPr/>
              </a:pPr>
              <a:endParaRPr lang="en-GB" sz="1400" b="1" kern="0" dirty="0">
                <a:solidFill>
                  <a:srgbClr val="FFFFFF"/>
                </a:solidFill>
              </a:endParaRPr>
            </a:p>
          </p:txBody>
        </p:sp>
        <p:sp>
          <p:nvSpPr>
            <p:cNvPr id="11" name="Rectángulo 7"/>
            <p:cNvSpPr/>
            <p:nvPr/>
          </p:nvSpPr>
          <p:spPr>
            <a:xfrm>
              <a:off x="6692900" y="1735324"/>
              <a:ext cx="196849" cy="190634"/>
            </a:xfrm>
            <a:prstGeom prst="rect">
              <a:avLst/>
            </a:prstGeom>
            <a:solidFill>
              <a:srgbClr val="C00000"/>
            </a:solidFill>
            <a:ln w="12700" cap="flat" cmpd="sng" algn="ctr">
              <a:noFill/>
              <a:prstDash val="solid"/>
              <a:round/>
              <a:headEnd type="none" w="med" len="med"/>
              <a:tailEnd type="none" w="med" len="med"/>
            </a:ln>
            <a:effectLst/>
          </p:spPr>
          <p:txBody>
            <a:bodyPr anchor="ctr"/>
            <a:lstStyle/>
            <a:p>
              <a:pPr algn="ctr">
                <a:defRPr/>
              </a:pPr>
              <a:endParaRPr lang="en-GB" sz="1400" b="1" kern="0" dirty="0">
                <a:solidFill>
                  <a:srgbClr val="FFFFFF"/>
                </a:solidFill>
              </a:endParaRPr>
            </a:p>
          </p:txBody>
        </p:sp>
        <p:sp>
          <p:nvSpPr>
            <p:cNvPr id="12" name="CuadroTexto 8"/>
            <p:cNvSpPr txBox="1">
              <a:spLocks noChangeArrowheads="1"/>
            </p:cNvSpPr>
            <p:nvPr/>
          </p:nvSpPr>
          <p:spPr bwMode="auto">
            <a:xfrm>
              <a:off x="6864351" y="1420340"/>
              <a:ext cx="2190750" cy="30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400" kern="0" dirty="0">
                  <a:solidFill>
                    <a:srgbClr val="4D4D4D"/>
                  </a:solidFill>
                  <a:latin typeface="Arial" panose="020B0604020202020204"/>
                </a:rPr>
                <a:t>Placebo</a:t>
              </a:r>
            </a:p>
          </p:txBody>
        </p:sp>
        <p:sp>
          <p:nvSpPr>
            <p:cNvPr id="13" name="CuadroTexto 9"/>
            <p:cNvSpPr txBox="1">
              <a:spLocks noChangeArrowheads="1"/>
            </p:cNvSpPr>
            <p:nvPr/>
          </p:nvSpPr>
          <p:spPr bwMode="auto">
            <a:xfrm>
              <a:off x="6864351" y="1674341"/>
              <a:ext cx="2925762" cy="30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400" kern="0" dirty="0">
                  <a:solidFill>
                    <a:srgbClr val="4D4D4D"/>
                  </a:solidFill>
                  <a:latin typeface="Arial" panose="020B0604020202020204"/>
                </a:rPr>
                <a:t>Nintedanib</a:t>
              </a:r>
            </a:p>
          </p:txBody>
        </p:sp>
      </p:grpSp>
      <p:sp>
        <p:nvSpPr>
          <p:cNvPr id="17" name="TextBox 16"/>
          <p:cNvSpPr txBox="1"/>
          <p:nvPr/>
        </p:nvSpPr>
        <p:spPr>
          <a:xfrm>
            <a:off x="361950" y="1307068"/>
            <a:ext cx="6593840" cy="615553"/>
          </a:xfrm>
          <a:prstGeom prst="rect">
            <a:avLst/>
          </a:prstGeom>
          <a:noFill/>
        </p:spPr>
        <p:txBody>
          <a:bodyPr wrap="square" rtlCol="0">
            <a:spAutoFit/>
          </a:bodyPr>
          <a:lstStyle/>
          <a:p>
            <a:r>
              <a:rPr lang="en-GB" b="1" dirty="0" smtClean="0">
                <a:solidFill>
                  <a:srgbClr val="4D4D4D"/>
                </a:solidFill>
              </a:rPr>
              <a:t>Key results </a:t>
            </a:r>
            <a:r>
              <a:rPr lang="en-GB" b="1" dirty="0">
                <a:solidFill>
                  <a:srgbClr val="4D4D4D"/>
                </a:solidFill>
              </a:rPr>
              <a:t>(</a:t>
            </a:r>
            <a:r>
              <a:rPr lang="en-GB" b="1" dirty="0" smtClean="0">
                <a:solidFill>
                  <a:srgbClr val="4D4D4D"/>
                </a:solidFill>
              </a:rPr>
              <a:t>continued)</a:t>
            </a:r>
            <a:endParaRPr lang="en-GB" b="1" dirty="0">
              <a:solidFill>
                <a:srgbClr val="4D4D4D"/>
              </a:solidFill>
            </a:endParaRPr>
          </a:p>
          <a:p>
            <a:r>
              <a:rPr lang="en-GB" sz="1600" b="1" dirty="0" smtClean="0">
                <a:solidFill>
                  <a:srgbClr val="4D4D4D"/>
                </a:solidFill>
              </a:rPr>
              <a:t>Grade </a:t>
            </a:r>
            <a:r>
              <a:rPr lang="en-GB" sz="1600" b="1" dirty="0">
                <a:solidFill>
                  <a:srgbClr val="4D4D4D"/>
                </a:solidFill>
              </a:rPr>
              <a:t>≥3 AEs (incidence ≥2% in nintedanib arm)</a:t>
            </a:r>
          </a:p>
        </p:txBody>
      </p:sp>
    </p:spTree>
    <p:custDataLst>
      <p:tags r:id="rId1"/>
    </p:custDataLst>
    <p:extLst>
      <p:ext uri="{BB962C8B-B14F-4D97-AF65-F5344CB8AC3E}">
        <p14:creationId xmlns:p14="http://schemas.microsoft.com/office/powerpoint/2010/main" val="2674016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LBA20_PR: Nintedanib </a:t>
            </a:r>
            <a:r>
              <a:rPr lang="en-GB" sz="1800" dirty="0"/>
              <a:t>plus best supportive care (BSC) versus placebo plus BSC for the treatment of patients (</a:t>
            </a:r>
            <a:r>
              <a:rPr lang="en-GB" sz="1800" dirty="0" err="1"/>
              <a:t>pts</a:t>
            </a:r>
            <a:r>
              <a:rPr lang="en-GB" sz="1800" dirty="0"/>
              <a:t>) with colorectal cancer (CRC) refractory to standard therapies: Results of the phase III LUME-colon 1 </a:t>
            </a:r>
            <a:r>
              <a:rPr lang="en-GB" sz="1800" dirty="0" smtClean="0"/>
              <a:t>study – Van Cutsem et al</a:t>
            </a:r>
            <a:endParaRPr lang="en-GB" sz="1800" dirty="0"/>
          </a:p>
        </p:txBody>
      </p:sp>
      <p:sp>
        <p:nvSpPr>
          <p:cNvPr id="5123" name="Rectangle 3"/>
          <p:cNvSpPr>
            <a:spLocks noGrp="1" noChangeArrowheads="1"/>
          </p:cNvSpPr>
          <p:nvPr>
            <p:ph type="body" idx="1"/>
          </p:nvPr>
        </p:nvSpPr>
        <p:spPr>
          <a:xfrm>
            <a:off x="365124" y="1254035"/>
            <a:ext cx="8518624" cy="4746172"/>
          </a:xfrm>
        </p:spPr>
        <p:txBody>
          <a:bodyPr/>
          <a:lstStyle/>
          <a:p>
            <a:pPr marL="0" indent="0">
              <a:lnSpc>
                <a:spcPct val="110000"/>
              </a:lnSpc>
              <a:buSzPct val="100000"/>
              <a:buNone/>
            </a:pPr>
            <a:r>
              <a:rPr lang="en-GB" sz="1800" b="1" dirty="0" smtClean="0"/>
              <a:t>Conclusions</a:t>
            </a:r>
          </a:p>
          <a:p>
            <a:pPr>
              <a:lnSpc>
                <a:spcPct val="110000"/>
              </a:lnSpc>
              <a:buSzPct val="100000"/>
            </a:pPr>
            <a:r>
              <a:rPr lang="en-GB" sz="1800" b="1" dirty="0" smtClean="0"/>
              <a:t>Nintedanib demonstrated clinical </a:t>
            </a:r>
            <a:r>
              <a:rPr lang="en-GB" sz="1800" b="1" dirty="0"/>
              <a:t>activity </a:t>
            </a:r>
            <a:r>
              <a:rPr lang="en-GB" sz="1800" b="1" dirty="0" smtClean="0"/>
              <a:t>in patients with refractory mCRC</a:t>
            </a:r>
            <a:endParaRPr lang="en-GB" sz="1800" b="1" dirty="0"/>
          </a:p>
          <a:p>
            <a:pPr lvl="1">
              <a:lnSpc>
                <a:spcPct val="110000"/>
              </a:lnSpc>
              <a:buSzPct val="100000"/>
            </a:pPr>
            <a:r>
              <a:rPr lang="en-GB" b="1" dirty="0"/>
              <a:t>The co-primary endpoint of PFS was met (HR 0.58 [0.49, 0.69]; </a:t>
            </a:r>
            <a:r>
              <a:rPr lang="en-GB" b="1" dirty="0" smtClean="0"/>
              <a:t>p&lt;0.0001); however, that of OS was unmet </a:t>
            </a:r>
            <a:r>
              <a:rPr lang="en-GB" b="1" dirty="0"/>
              <a:t>(HR 1.01 [0.86, 1.19]; p=0.8659)</a:t>
            </a:r>
          </a:p>
          <a:p>
            <a:pPr lvl="1">
              <a:lnSpc>
                <a:spcPct val="110000"/>
              </a:lnSpc>
              <a:buSzPct val="100000"/>
            </a:pPr>
            <a:r>
              <a:rPr lang="en-GB" b="1" dirty="0" smtClean="0"/>
              <a:t>A significant improvement in disease control was observed following treatment with nintedanib (OR </a:t>
            </a:r>
            <a:r>
              <a:rPr lang="en-US" b="1" dirty="0"/>
              <a:t>3.0 [2.0, 4.5]; p&lt;0.0001)</a:t>
            </a:r>
            <a:r>
              <a:rPr lang="en-GB" b="1" dirty="0"/>
              <a:t> </a:t>
            </a:r>
          </a:p>
          <a:p>
            <a:pPr>
              <a:lnSpc>
                <a:spcPct val="110000"/>
              </a:lnSpc>
              <a:buSzPct val="100000"/>
            </a:pPr>
            <a:r>
              <a:rPr lang="en-GB" sz="1800" b="1" dirty="0" smtClean="0"/>
              <a:t>Further study is being carried out to investigate the effect of nintedanib on OS; lack of improved OS as a result of nintedanib therapy may be associated with post-study therapies</a:t>
            </a:r>
            <a:endParaRPr lang="en-GB" b="1" dirty="0"/>
          </a:p>
          <a:p>
            <a:pPr>
              <a:lnSpc>
                <a:spcPct val="110000"/>
              </a:lnSpc>
              <a:buSzPct val="100000"/>
            </a:pPr>
            <a:r>
              <a:rPr lang="en-GB" sz="1800" b="1" dirty="0"/>
              <a:t>Nintedanib was well tolerated </a:t>
            </a:r>
          </a:p>
          <a:p>
            <a:pPr>
              <a:lnSpc>
                <a:spcPct val="110000"/>
              </a:lnSpc>
              <a:buSzPct val="100000"/>
            </a:pPr>
            <a:r>
              <a:rPr lang="en-GB" sz="1800" b="1" dirty="0" smtClean="0"/>
              <a:t>Results of patient </a:t>
            </a:r>
            <a:r>
              <a:rPr lang="en-GB" sz="1800" b="1" dirty="0" err="1" smtClean="0"/>
              <a:t>QoL</a:t>
            </a:r>
            <a:r>
              <a:rPr lang="en-GB" sz="1800" b="1" dirty="0" smtClean="0"/>
              <a:t> and biomarker analyses will be presented separately </a:t>
            </a:r>
            <a:endParaRPr lang="en-GB" sz="1800" b="1" dirty="0"/>
          </a:p>
        </p:txBody>
      </p:sp>
      <p:sp>
        <p:nvSpPr>
          <p:cNvPr id="8" name="Text Placeholder 14"/>
          <p:cNvSpPr>
            <a:spLocks noGrp="1"/>
          </p:cNvSpPr>
          <p:nvPr>
            <p:ph type="body" sz="quarter" idx="11"/>
          </p:nvPr>
        </p:nvSpPr>
        <p:spPr>
          <a:xfrm>
            <a:off x="4055827" y="6092296"/>
            <a:ext cx="4756915" cy="487363"/>
          </a:xfrm>
        </p:spPr>
        <p:txBody>
          <a:bodyPr/>
          <a:lstStyle/>
          <a:p>
            <a:pPr>
              <a:buClr>
                <a:srgbClr val="043882"/>
              </a:buClr>
            </a:pPr>
            <a:r>
              <a:rPr lang="en-GB" dirty="0"/>
              <a:t>Van Cutsem E et al. Ann </a:t>
            </a:r>
            <a:r>
              <a:rPr lang="en-GB" dirty="0" err="1"/>
              <a:t>Oncol</a:t>
            </a:r>
            <a:r>
              <a:rPr lang="en-GB" dirty="0"/>
              <a:t> 2016; 27 (</a:t>
            </a:r>
            <a:r>
              <a:rPr lang="en-GB" dirty="0" err="1"/>
              <a:t>suppl</a:t>
            </a:r>
            <a:r>
              <a:rPr lang="en-GB" dirty="0"/>
              <a:t> 6): </a:t>
            </a:r>
            <a:r>
              <a:rPr lang="en-GB" dirty="0" err="1"/>
              <a:t>abstr</a:t>
            </a:r>
            <a:r>
              <a:rPr lang="en-GB" dirty="0"/>
              <a:t> LBA20_PR</a:t>
            </a:r>
          </a:p>
        </p:txBody>
      </p:sp>
    </p:spTree>
    <p:custDataLst>
      <p:tags r:id="rId1"/>
    </p:custDataLst>
    <p:extLst>
      <p:ext uri="{BB962C8B-B14F-4D97-AF65-F5344CB8AC3E}">
        <p14:creationId xmlns:p14="http://schemas.microsoft.com/office/powerpoint/2010/main" val="992610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454O: A </a:t>
            </a:r>
            <a:r>
              <a:rPr lang="en-GB" sz="1800" dirty="0"/>
              <a:t>randomized phase III study of </a:t>
            </a:r>
            <a:r>
              <a:rPr lang="en-GB" sz="1800" dirty="0" err="1"/>
              <a:t>napabucasin</a:t>
            </a:r>
            <a:r>
              <a:rPr lang="en-GB" sz="1800" dirty="0"/>
              <a:t> [BBI608] (NAPA) </a:t>
            </a:r>
            <a:r>
              <a:rPr lang="en-GB" sz="1800" dirty="0" err="1"/>
              <a:t>vs</a:t>
            </a:r>
            <a:r>
              <a:rPr lang="en-GB" sz="1800" dirty="0"/>
              <a:t> placebo (PBO) in patients (</a:t>
            </a:r>
            <a:r>
              <a:rPr lang="en-GB" sz="1800" dirty="0" err="1"/>
              <a:t>pts</a:t>
            </a:r>
            <a:r>
              <a:rPr lang="en-GB" sz="1800" dirty="0"/>
              <a:t>) with </a:t>
            </a:r>
            <a:r>
              <a:rPr lang="en-GB" sz="1800" dirty="0" err="1"/>
              <a:t>pretreated</a:t>
            </a:r>
            <a:r>
              <a:rPr lang="en-GB" sz="1800" dirty="0"/>
              <a:t> advanced colorectal cancer (ACRC): The CCTG/AGITG CO.23 </a:t>
            </a:r>
            <a:r>
              <a:rPr lang="en-GB" sz="1800" dirty="0" smtClean="0"/>
              <a:t>trial – </a:t>
            </a:r>
            <a:r>
              <a:rPr lang="en-GB" sz="1800" dirty="0" err="1" smtClean="0"/>
              <a:t>Jonker</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 </a:t>
            </a:r>
          </a:p>
          <a:p>
            <a:r>
              <a:rPr lang="en-GB" dirty="0"/>
              <a:t>To assess the efficacy of napabucasin (</a:t>
            </a:r>
            <a:r>
              <a:rPr lang="en-GB" dirty="0" smtClean="0"/>
              <a:t>BBI608; a cancer </a:t>
            </a:r>
            <a:r>
              <a:rPr lang="en-GB" dirty="0" err="1" smtClean="0"/>
              <a:t>stemness</a:t>
            </a:r>
            <a:r>
              <a:rPr lang="en-GB" dirty="0" smtClean="0"/>
              <a:t> inhibitor that targets STAT3) </a:t>
            </a:r>
            <a:r>
              <a:rPr lang="en-GB" dirty="0"/>
              <a:t>vs. placebo in patients with pre-treated advanced CRC in a </a:t>
            </a:r>
            <a:r>
              <a:rPr lang="en-GB" dirty="0" smtClean="0"/>
              <a:t>randomised </a:t>
            </a:r>
            <a:r>
              <a:rPr lang="en-GB" dirty="0"/>
              <a:t>phase 2 trial </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only</a:t>
            </a:r>
            <a:endParaRPr lang="en-GB" dirty="0" smtClean="0"/>
          </a:p>
          <a:p>
            <a:r>
              <a:rPr lang="en-GB" dirty="0" err="1" smtClean="0"/>
              <a:t>Jonker</a:t>
            </a:r>
            <a:r>
              <a:rPr lang="en-GB" dirty="0" smtClean="0"/>
              <a:t> </a:t>
            </a:r>
            <a:r>
              <a:rPr lang="en-GB" dirty="0"/>
              <a:t>DJ et al. Ann </a:t>
            </a:r>
            <a:r>
              <a:rPr lang="en-GB" dirty="0" err="1"/>
              <a:t>Oncol</a:t>
            </a:r>
            <a:r>
              <a:rPr lang="en-GB" dirty="0"/>
              <a:t> 2016; 27 (</a:t>
            </a:r>
            <a:r>
              <a:rPr lang="en-GB" dirty="0" err="1"/>
              <a:t>suppl</a:t>
            </a:r>
            <a:r>
              <a:rPr lang="en-GB" dirty="0"/>
              <a:t> 6): </a:t>
            </a:r>
            <a:r>
              <a:rPr lang="en-GB" dirty="0" err="1"/>
              <a:t>abstr</a:t>
            </a:r>
            <a:r>
              <a:rPr lang="en-GB" dirty="0"/>
              <a:t> 454O</a:t>
            </a:r>
          </a:p>
        </p:txBody>
      </p:sp>
      <p:sp>
        <p:nvSpPr>
          <p:cNvPr id="25" name="AutoShape 8"/>
          <p:cNvSpPr>
            <a:spLocks noChangeArrowheads="1"/>
          </p:cNvSpPr>
          <p:nvPr/>
        </p:nvSpPr>
        <p:spPr bwMode="auto">
          <a:xfrm>
            <a:off x="4474343" y="2514600"/>
            <a:ext cx="2239193" cy="83246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pl-PL" altLang="zh-CN" sz="1600" dirty="0" smtClean="0">
                <a:solidFill>
                  <a:srgbClr val="FFFFFF"/>
                </a:solidFill>
                <a:latin typeface="Arial" panose="020B0604020202020204" pitchFamily="34" charset="0"/>
                <a:cs typeface="Arial" panose="020B0604020202020204" pitchFamily="34" charset="0"/>
              </a:rPr>
              <a:t>Napabucasin </a:t>
            </a:r>
            <a:r>
              <a:rPr lang="pl-PL" altLang="zh-CN" sz="1600" dirty="0">
                <a:solidFill>
                  <a:srgbClr val="FFFFFF"/>
                </a:solidFill>
                <a:latin typeface="Arial" panose="020B0604020202020204" pitchFamily="34" charset="0"/>
                <a:cs typeface="Arial" panose="020B0604020202020204" pitchFamily="34" charset="0"/>
              </a:rPr>
              <a:t>480</a:t>
            </a:r>
            <a:r>
              <a:rPr lang="en-GB" altLang="zh-CN" sz="1600" dirty="0">
                <a:solidFill>
                  <a:srgbClr val="FFFFFF"/>
                </a:solidFill>
                <a:latin typeface="Arial" panose="020B0604020202020204" pitchFamily="34" charset="0"/>
                <a:cs typeface="Arial" panose="020B0604020202020204" pitchFamily="34" charset="0"/>
              </a:rPr>
              <a:t> </a:t>
            </a:r>
            <a:r>
              <a:rPr lang="pl-PL" altLang="zh-CN" sz="1600" dirty="0">
                <a:solidFill>
                  <a:srgbClr val="FFFFFF"/>
                </a:solidFill>
                <a:latin typeface="Arial" panose="020B0604020202020204" pitchFamily="34" charset="0"/>
                <a:cs typeface="Arial" panose="020B0604020202020204" pitchFamily="34" charset="0"/>
              </a:rPr>
              <a:t>mg </a:t>
            </a:r>
            <a:r>
              <a:rPr lang="en-GB" altLang="zh-CN" sz="1600" dirty="0" err="1" smtClean="0">
                <a:solidFill>
                  <a:srgbClr val="FFFFFF"/>
                </a:solidFill>
                <a:latin typeface="Arial" panose="020B0604020202020204" pitchFamily="34" charset="0"/>
                <a:cs typeface="Arial" panose="020B0604020202020204" pitchFamily="34" charset="0"/>
              </a:rPr>
              <a:t>po</a:t>
            </a:r>
            <a:r>
              <a:rPr lang="en-GB" altLang="zh-CN" sz="1600" dirty="0" smtClean="0">
                <a:solidFill>
                  <a:srgbClr val="FFFFFF"/>
                </a:solidFill>
                <a:latin typeface="Arial" panose="020B0604020202020204" pitchFamily="34" charset="0"/>
                <a:cs typeface="Arial" panose="020B0604020202020204" pitchFamily="34" charset="0"/>
              </a:rPr>
              <a:t> </a:t>
            </a:r>
            <a:r>
              <a:rPr lang="pl-PL" altLang="zh-CN" sz="1600" dirty="0">
                <a:solidFill>
                  <a:srgbClr val="FFFFFF"/>
                </a:solidFill>
                <a:latin typeface="Arial" panose="020B0604020202020204" pitchFamily="34" charset="0"/>
                <a:cs typeface="Arial" panose="020B0604020202020204" pitchFamily="34" charset="0"/>
              </a:rPr>
              <a:t>q12h</a:t>
            </a:r>
            <a:r>
              <a:rPr lang="en-GB" altLang="zh-CN" sz="1600" dirty="0">
                <a:solidFill>
                  <a:srgbClr val="FFFFFF"/>
                </a:solidFill>
                <a:latin typeface="Arial" panose="020B0604020202020204" pitchFamily="34" charset="0"/>
                <a:cs typeface="Arial" panose="020B0604020202020204" pitchFamily="34" charset="0"/>
              </a:rPr>
              <a:t> + BSC</a:t>
            </a:r>
          </a:p>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(n=138) </a:t>
            </a:r>
          </a:p>
        </p:txBody>
      </p:sp>
      <p:cxnSp>
        <p:nvCxnSpPr>
          <p:cNvPr id="26" name="AutoShape 19"/>
          <p:cNvCxnSpPr>
            <a:cxnSpLocks noChangeShapeType="1"/>
            <a:stCxn id="29" idx="3"/>
            <a:endCxn id="31" idx="2"/>
          </p:cNvCxnSpPr>
          <p:nvPr/>
        </p:nvCxnSpPr>
        <p:spPr bwMode="auto">
          <a:xfrm>
            <a:off x="3368827" y="3655223"/>
            <a:ext cx="384312" cy="1886"/>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5"/>
          <p:cNvCxnSpPr>
            <a:cxnSpLocks noChangeShapeType="1"/>
            <a:stCxn id="31" idx="0"/>
            <a:endCxn id="25" idx="1"/>
          </p:cNvCxnSpPr>
          <p:nvPr/>
        </p:nvCxnSpPr>
        <p:spPr bwMode="auto">
          <a:xfrm rot="5400000" flipH="1" flipV="1">
            <a:off x="4042307" y="2932973"/>
            <a:ext cx="434175" cy="429898"/>
          </a:xfrm>
          <a:prstGeom prst="bentConnector2">
            <a:avLst/>
          </a:prstGeom>
          <a:noFill/>
          <a:ln w="57150">
            <a:solidFill>
              <a:schemeClr val="bg2">
                <a:lumMod val="60000"/>
                <a:lumOff val="40000"/>
              </a:schemeClr>
            </a:solidFill>
            <a:miter lim="800000"/>
            <a:headEnd/>
            <a:tailEnd type="triangle" w="med" len="med"/>
          </a:ln>
        </p:spPr>
      </p:cxnSp>
      <p:cxnSp>
        <p:nvCxnSpPr>
          <p:cNvPr id="28" name="AutoShape 16"/>
          <p:cNvCxnSpPr>
            <a:cxnSpLocks noChangeShapeType="1"/>
            <a:stCxn id="31" idx="4"/>
            <a:endCxn id="30" idx="1"/>
          </p:cNvCxnSpPr>
          <p:nvPr/>
        </p:nvCxnSpPr>
        <p:spPr bwMode="auto">
          <a:xfrm rot="16200000" flipH="1">
            <a:off x="4032331" y="3961322"/>
            <a:ext cx="454127" cy="429899"/>
          </a:xfrm>
          <a:prstGeom prst="bentConnector2">
            <a:avLst/>
          </a:prstGeom>
          <a:noFill/>
          <a:ln w="57150">
            <a:solidFill>
              <a:schemeClr val="bg2">
                <a:lumMod val="60000"/>
                <a:lumOff val="40000"/>
              </a:schemeClr>
            </a:solidFill>
            <a:miter lim="800000"/>
            <a:headEnd/>
            <a:tailEnd type="triangle" w="med" len="med"/>
          </a:ln>
        </p:spPr>
      </p:cxnSp>
      <p:sp>
        <p:nvSpPr>
          <p:cNvPr id="29" name="AutoShape 9"/>
          <p:cNvSpPr>
            <a:spLocks noChangeArrowheads="1"/>
          </p:cNvSpPr>
          <p:nvPr/>
        </p:nvSpPr>
        <p:spPr bwMode="auto">
          <a:xfrm>
            <a:off x="228600" y="2885411"/>
            <a:ext cx="3140227" cy="1539623"/>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Patients with advanced CRC who had failed all available standard therapy </a:t>
            </a:r>
          </a:p>
          <a:p>
            <a:pPr defTabSz="892175" eaLnBrk="0" hangingPunct="0">
              <a:spcAft>
                <a:spcPct val="30000"/>
              </a:spcAft>
            </a:pPr>
            <a:r>
              <a:rPr lang="en-US" altLang="zh-CN" sz="1600" dirty="0">
                <a:solidFill>
                  <a:srgbClr val="FFFFFF"/>
                </a:solidFill>
                <a:latin typeface="Arial" panose="020B0604020202020204" pitchFamily="34" charset="0"/>
                <a:cs typeface="Arial" panose="020B0604020202020204" pitchFamily="34" charset="0"/>
              </a:rPr>
              <a:t>(n=282)</a:t>
            </a:r>
          </a:p>
        </p:txBody>
      </p:sp>
      <p:sp>
        <p:nvSpPr>
          <p:cNvPr id="30" name="AutoShape 8"/>
          <p:cNvSpPr>
            <a:spLocks noChangeArrowheads="1"/>
          </p:cNvSpPr>
          <p:nvPr/>
        </p:nvSpPr>
        <p:spPr bwMode="auto">
          <a:xfrm>
            <a:off x="4474344" y="3990662"/>
            <a:ext cx="2239194" cy="82534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latin typeface="Arial" panose="020B0604020202020204" pitchFamily="34" charset="0"/>
                <a:cs typeface="Arial" panose="020B0604020202020204" pitchFamily="34" charset="0"/>
              </a:rPr>
              <a:t>Placebo + BSC </a:t>
            </a:r>
          </a:p>
          <a:p>
            <a:pPr algn="ctr" defTabSz="892175" eaLnBrk="0" hangingPunct="0"/>
            <a:r>
              <a:rPr lang="en-GB" altLang="zh-CN" sz="1600" dirty="0">
                <a:solidFill>
                  <a:srgbClr val="4D4D4D"/>
                </a:solidFill>
                <a:latin typeface="Arial" panose="020B0604020202020204" pitchFamily="34" charset="0"/>
                <a:cs typeface="Arial" panose="020B0604020202020204" pitchFamily="34" charset="0"/>
              </a:rPr>
              <a:t>(n=144)</a:t>
            </a:r>
          </a:p>
        </p:txBody>
      </p:sp>
      <p:sp>
        <p:nvSpPr>
          <p:cNvPr id="31" name="Oval 30"/>
          <p:cNvSpPr>
            <a:spLocks noChangeArrowheads="1"/>
          </p:cNvSpPr>
          <p:nvPr/>
        </p:nvSpPr>
        <p:spPr bwMode="auto">
          <a:xfrm>
            <a:off x="3753139" y="3365009"/>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en-US" altLang="zh-CN" sz="1600" b="1" dirty="0">
                <a:solidFill>
                  <a:srgbClr val="043882"/>
                </a:solidFill>
                <a:latin typeface="Arial" panose="020B0604020202020204" pitchFamily="34" charset="0"/>
                <a:cs typeface="Arial" panose="020B0604020202020204" pitchFamily="34" charset="0"/>
              </a:rPr>
              <a:t>R</a:t>
            </a:r>
          </a:p>
          <a:p>
            <a:pPr algn="ctr" defTabSz="457200"/>
            <a:r>
              <a:rPr lang="en-US" altLang="zh-CN" sz="1600" b="1" dirty="0">
                <a:solidFill>
                  <a:srgbClr val="043882"/>
                </a:solidFill>
                <a:latin typeface="Arial" panose="020B0604020202020204" pitchFamily="34" charset="0"/>
                <a:cs typeface="Arial" panose="020B0604020202020204" pitchFamily="34" charset="0"/>
              </a:rPr>
              <a:t>1:1</a:t>
            </a:r>
          </a:p>
        </p:txBody>
      </p:sp>
      <p:cxnSp>
        <p:nvCxnSpPr>
          <p:cNvPr id="32" name="AutoShape 19"/>
          <p:cNvCxnSpPr>
            <a:cxnSpLocks noChangeShapeType="1"/>
            <a:stCxn id="25" idx="3"/>
            <a:endCxn id="33" idx="1"/>
          </p:cNvCxnSpPr>
          <p:nvPr/>
        </p:nvCxnSpPr>
        <p:spPr bwMode="auto">
          <a:xfrm>
            <a:off x="6713536" y="2930834"/>
            <a:ext cx="349596"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063132" y="2518317"/>
            <a:ext cx="1699867" cy="825034"/>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en-US" altLang="zh-CN" sz="1400" kern="0" dirty="0" smtClean="0">
                <a:solidFill>
                  <a:srgbClr val="FFFFFF"/>
                </a:solidFill>
                <a:latin typeface="Arial" panose="020B0604020202020204" pitchFamily="34" charset="0"/>
                <a:cs typeface="Arial" panose="020B0604020202020204" pitchFamily="34" charset="0"/>
              </a:rPr>
              <a:t>PD/unacceptable </a:t>
            </a:r>
            <a:r>
              <a:rPr lang="en-US" altLang="zh-CN" sz="1400" kern="0" dirty="0">
                <a:solidFill>
                  <a:srgbClr val="FFFFFF"/>
                </a:solidFill>
                <a:latin typeface="Arial" panose="020B0604020202020204" pitchFamily="34" charset="0"/>
                <a:cs typeface="Arial" panose="020B0604020202020204" pitchFamily="34" charset="0"/>
              </a:rPr>
              <a:t>toxicity/no benefit</a:t>
            </a:r>
          </a:p>
        </p:txBody>
      </p:sp>
      <p:cxnSp>
        <p:nvCxnSpPr>
          <p:cNvPr id="34" name="AutoShape 19"/>
          <p:cNvCxnSpPr>
            <a:cxnSpLocks noChangeShapeType="1"/>
            <a:stCxn id="30" idx="3"/>
          </p:cNvCxnSpPr>
          <p:nvPr/>
        </p:nvCxnSpPr>
        <p:spPr bwMode="auto">
          <a:xfrm>
            <a:off x="6713538" y="4403336"/>
            <a:ext cx="367841" cy="3098"/>
          </a:xfrm>
          <a:prstGeom prst="straightConnector1">
            <a:avLst/>
          </a:prstGeom>
          <a:noFill/>
          <a:ln w="57150">
            <a:solidFill>
              <a:schemeClr val="bg2">
                <a:lumMod val="60000"/>
                <a:lumOff val="40000"/>
              </a:schemeClr>
            </a:solidFill>
            <a:round/>
            <a:headEnd/>
            <a:tailEnd type="triangle" w="med" len="med"/>
          </a:ln>
        </p:spPr>
      </p:cxnSp>
      <p:sp>
        <p:nvSpPr>
          <p:cNvPr id="42" name="AutoShape 12"/>
          <p:cNvSpPr>
            <a:spLocks noChangeArrowheads="1"/>
          </p:cNvSpPr>
          <p:nvPr/>
        </p:nvSpPr>
        <p:spPr bwMode="auto">
          <a:xfrm>
            <a:off x="7087818" y="3990662"/>
            <a:ext cx="1675182" cy="825347"/>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en-US" altLang="zh-CN" sz="1400" kern="0" dirty="0" smtClean="0">
                <a:solidFill>
                  <a:srgbClr val="FFFFFF"/>
                </a:solidFill>
                <a:latin typeface="Arial" panose="020B0604020202020204" pitchFamily="34" charset="0"/>
                <a:cs typeface="Arial" panose="020B0604020202020204" pitchFamily="34" charset="0"/>
              </a:rPr>
              <a:t>PD/unacceptable </a:t>
            </a:r>
            <a:r>
              <a:rPr lang="en-US" altLang="zh-CN" sz="1400" kern="0" dirty="0">
                <a:solidFill>
                  <a:srgbClr val="FFFFFF"/>
                </a:solidFill>
                <a:latin typeface="Arial" panose="020B0604020202020204" pitchFamily="34" charset="0"/>
                <a:cs typeface="Arial" panose="020B0604020202020204" pitchFamily="34" charset="0"/>
              </a:rPr>
              <a:t>toxicity/no benefit</a:t>
            </a:r>
          </a:p>
        </p:txBody>
      </p:sp>
      <p:sp>
        <p:nvSpPr>
          <p:cNvPr id="43" name="Rectangle 3"/>
          <p:cNvSpPr>
            <a:spLocks noGrp="1" noChangeArrowheads="1"/>
          </p:cNvSpPr>
          <p:nvPr>
            <p:ph type="body" idx="1"/>
          </p:nvPr>
        </p:nvSpPr>
        <p:spPr>
          <a:xfrm>
            <a:off x="457200" y="5140399"/>
            <a:ext cx="3140227" cy="1012207"/>
          </a:xfrm>
        </p:spPr>
        <p:txBody>
          <a:bodyPr/>
          <a:lstStyle/>
          <a:p>
            <a:pPr marL="0" indent="0">
              <a:buClr>
                <a:srgbClr val="043882"/>
              </a:buClr>
              <a:buNone/>
            </a:pPr>
            <a:r>
              <a:rPr lang="en-GB" b="1" dirty="0">
                <a:solidFill>
                  <a:srgbClr val="A0A0A0"/>
                </a:solidFill>
              </a:rPr>
              <a:t>PRIMARY </a:t>
            </a:r>
            <a:r>
              <a:rPr lang="en-GB" b="1" dirty="0" smtClean="0">
                <a:solidFill>
                  <a:srgbClr val="A0A0A0"/>
                </a:solidFill>
              </a:rPr>
              <a:t>ENDPOINT</a:t>
            </a:r>
            <a:endParaRPr lang="en-GB" b="1" dirty="0">
              <a:solidFill>
                <a:srgbClr val="A0A0A0"/>
              </a:solidFill>
            </a:endParaRPr>
          </a:p>
          <a:p>
            <a:r>
              <a:rPr lang="en-GB" dirty="0" smtClean="0"/>
              <a:t>OS</a:t>
            </a:r>
            <a:endParaRPr lang="en-GB" dirty="0"/>
          </a:p>
        </p:txBody>
      </p:sp>
      <p:sp>
        <p:nvSpPr>
          <p:cNvPr id="44" name="Rectangle 3"/>
          <p:cNvSpPr>
            <a:spLocks noGrp="1" noChangeArrowheads="1"/>
          </p:cNvSpPr>
          <p:nvPr>
            <p:ph type="body" idx="1"/>
          </p:nvPr>
        </p:nvSpPr>
        <p:spPr>
          <a:xfrm>
            <a:off x="4784573" y="5159993"/>
            <a:ext cx="4359427" cy="1012207"/>
          </a:xfrm>
        </p:spPr>
        <p:txBody>
          <a:bodyPr/>
          <a:lstStyle/>
          <a:p>
            <a:pPr marL="0" indent="0">
              <a:buClr>
                <a:srgbClr val="043882"/>
              </a:buClr>
              <a:buNone/>
            </a:pPr>
            <a:r>
              <a:rPr lang="en-GB" b="1" dirty="0" smtClean="0">
                <a:solidFill>
                  <a:srgbClr val="A0A0A0"/>
                </a:solidFill>
              </a:rPr>
              <a:t>SECONDARY ENDPOINTS</a:t>
            </a:r>
            <a:endParaRPr lang="en-GB" b="1" dirty="0">
              <a:solidFill>
                <a:srgbClr val="A0A0A0"/>
              </a:solidFill>
            </a:endParaRPr>
          </a:p>
          <a:p>
            <a:r>
              <a:rPr lang="en-GB" dirty="0" smtClean="0"/>
              <a:t>Pre-specified biomarker analyses</a:t>
            </a:r>
            <a:endParaRPr lang="en-GB" dirty="0"/>
          </a:p>
        </p:txBody>
      </p:sp>
    </p:spTree>
    <p:custDataLst>
      <p:tags r:id="rId1"/>
    </p:custDataLst>
    <p:extLst>
      <p:ext uri="{BB962C8B-B14F-4D97-AF65-F5344CB8AC3E}">
        <p14:creationId xmlns:p14="http://schemas.microsoft.com/office/powerpoint/2010/main" val="438990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454O: A </a:t>
            </a:r>
            <a:r>
              <a:rPr lang="en-GB" sz="1800" dirty="0"/>
              <a:t>randomized phase III study of </a:t>
            </a:r>
            <a:r>
              <a:rPr lang="en-GB" sz="1800" dirty="0" err="1"/>
              <a:t>napabucasin</a:t>
            </a:r>
            <a:r>
              <a:rPr lang="en-GB" sz="1800" dirty="0"/>
              <a:t> [BBI608] (NAPA) </a:t>
            </a:r>
            <a:r>
              <a:rPr lang="en-GB" sz="1800" dirty="0" err="1"/>
              <a:t>vs</a:t>
            </a:r>
            <a:r>
              <a:rPr lang="en-GB" sz="1800" dirty="0"/>
              <a:t> placebo (PBO) in patients (</a:t>
            </a:r>
            <a:r>
              <a:rPr lang="en-GB" sz="1800" dirty="0" err="1"/>
              <a:t>pts</a:t>
            </a:r>
            <a:r>
              <a:rPr lang="en-GB" sz="1800" dirty="0"/>
              <a:t>) with </a:t>
            </a:r>
            <a:r>
              <a:rPr lang="en-GB" sz="1800" dirty="0" err="1"/>
              <a:t>pretreated</a:t>
            </a:r>
            <a:r>
              <a:rPr lang="en-GB" sz="1800" dirty="0"/>
              <a:t> advanced colorectal cancer (ACRC): The CCTG/AGITG CO.23 </a:t>
            </a:r>
            <a:r>
              <a:rPr lang="en-GB" sz="1800" dirty="0" smtClean="0"/>
              <a:t>trial – </a:t>
            </a:r>
            <a:r>
              <a:rPr lang="en-GB" sz="1800" dirty="0" err="1" smtClean="0"/>
              <a:t>Jonker</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solidFill>
                  <a:schemeClr val="tx1"/>
                </a:solidFill>
              </a:rPr>
              <a:t>Key results</a:t>
            </a:r>
          </a:p>
          <a:p>
            <a:pPr>
              <a:spcAft>
                <a:spcPts val="300"/>
              </a:spcAft>
            </a:pPr>
            <a:r>
              <a:rPr lang="en-GB" dirty="0" smtClean="0">
                <a:solidFill>
                  <a:schemeClr val="tx1"/>
                </a:solidFill>
              </a:rPr>
              <a:t>No significant differences were observed between napabucasin and placebo for OS, PFS or DCR</a:t>
            </a:r>
          </a:p>
          <a:p>
            <a:pPr>
              <a:spcAft>
                <a:spcPts val="300"/>
              </a:spcAft>
            </a:pPr>
            <a:r>
              <a:rPr lang="en-GB" dirty="0" smtClean="0">
                <a:solidFill>
                  <a:schemeClr val="tx1"/>
                </a:solidFill>
              </a:rPr>
              <a:t>pSTAT3 positivity was a poor prognostic factor in patients receiving placebo</a:t>
            </a:r>
          </a:p>
          <a:p>
            <a:pPr lvl="1">
              <a:spcAft>
                <a:spcPts val="300"/>
              </a:spcAft>
            </a:pPr>
            <a:r>
              <a:rPr lang="en-GB" dirty="0" err="1" smtClean="0">
                <a:solidFill>
                  <a:schemeClr val="tx1"/>
                </a:solidFill>
              </a:rPr>
              <a:t>mOS</a:t>
            </a:r>
            <a:r>
              <a:rPr lang="en-GB" dirty="0" smtClean="0">
                <a:solidFill>
                  <a:schemeClr val="tx1"/>
                </a:solidFill>
              </a:rPr>
              <a:t> 3.0 vs. 4.9 months (HR 2.3 [95% CI 1.5, 3.6]; p=0.0002)</a:t>
            </a:r>
          </a:p>
          <a:p>
            <a:pPr>
              <a:spcAft>
                <a:spcPts val="300"/>
              </a:spcAft>
            </a:pPr>
            <a:r>
              <a:rPr lang="en-GB" dirty="0" smtClean="0">
                <a:solidFill>
                  <a:schemeClr val="tx1"/>
                </a:solidFill>
              </a:rPr>
              <a:t>Napabucasin improved </a:t>
            </a:r>
            <a:r>
              <a:rPr lang="en-GB" dirty="0">
                <a:solidFill>
                  <a:schemeClr val="tx1"/>
                </a:solidFill>
              </a:rPr>
              <a:t>O</a:t>
            </a:r>
            <a:r>
              <a:rPr lang="en-GB" dirty="0" smtClean="0">
                <a:solidFill>
                  <a:schemeClr val="tx1"/>
                </a:solidFill>
              </a:rPr>
              <a:t>S in patients who were pSTAT3 positive (HR 0.24)</a:t>
            </a:r>
            <a:endParaRPr lang="en-GB" dirty="0">
              <a:solidFill>
                <a:schemeClr val="tx1"/>
              </a:solidFill>
            </a:endParaRPr>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only</a:t>
            </a:r>
            <a:endParaRPr lang="en-GB" dirty="0" smtClean="0"/>
          </a:p>
          <a:p>
            <a:r>
              <a:rPr lang="en-GB" dirty="0" err="1" smtClean="0"/>
              <a:t>Jonker</a:t>
            </a:r>
            <a:r>
              <a:rPr lang="en-GB" dirty="0" smtClean="0"/>
              <a:t> </a:t>
            </a:r>
            <a:r>
              <a:rPr lang="en-GB" dirty="0"/>
              <a:t>DJ et al. Ann </a:t>
            </a:r>
            <a:r>
              <a:rPr lang="en-GB" dirty="0" err="1"/>
              <a:t>Oncol</a:t>
            </a:r>
            <a:r>
              <a:rPr lang="en-GB" dirty="0"/>
              <a:t> 2016; 27 (</a:t>
            </a:r>
            <a:r>
              <a:rPr lang="en-GB" dirty="0" err="1"/>
              <a:t>suppl</a:t>
            </a:r>
            <a:r>
              <a:rPr lang="en-GB" dirty="0"/>
              <a:t> 6): </a:t>
            </a:r>
            <a:r>
              <a:rPr lang="en-GB" dirty="0" err="1"/>
              <a:t>abstr</a:t>
            </a:r>
            <a:r>
              <a:rPr lang="en-GB" dirty="0"/>
              <a:t> 454O</a:t>
            </a:r>
          </a:p>
        </p:txBody>
      </p:sp>
      <p:graphicFrame>
        <p:nvGraphicFramePr>
          <p:cNvPr id="53" name="Group 88"/>
          <p:cNvGraphicFramePr>
            <a:graphicFrameLocks noGrp="1"/>
          </p:cNvGraphicFramePr>
          <p:nvPr>
            <p:extLst>
              <p:ext uri="{D42A27DB-BD31-4B8C-83A1-F6EECF244321}">
                <p14:modId xmlns:p14="http://schemas.microsoft.com/office/powerpoint/2010/main" val="3074049772"/>
              </p:ext>
            </p:extLst>
          </p:nvPr>
        </p:nvGraphicFramePr>
        <p:xfrm>
          <a:off x="402126" y="2991271"/>
          <a:ext cx="8229608" cy="3119326"/>
        </p:xfrm>
        <a:graphic>
          <a:graphicData uri="http://schemas.openxmlformats.org/drawingml/2006/table">
            <a:tbl>
              <a:tblPr firstRow="1" bandRow="1">
                <a:tableStyleId>{69012ECD-51FC-41F1-AA8D-1B2483CD663E}</a:tableStyleId>
              </a:tblPr>
              <a:tblGrid>
                <a:gridCol w="2172621">
                  <a:extLst>
                    <a:ext uri="{9D8B030D-6E8A-4147-A177-3AD203B41FA5}">
                      <a16:colId xmlns="" xmlns:a16="http://schemas.microsoft.com/office/drawing/2014/main" val="20000"/>
                    </a:ext>
                  </a:extLst>
                </a:gridCol>
                <a:gridCol w="1744676"/>
                <a:gridCol w="1744676"/>
                <a:gridCol w="2567635"/>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err="1" smtClean="0">
                          <a:solidFill>
                            <a:schemeClr val="tx2"/>
                          </a:solidFill>
                          <a:latin typeface="+mn-lt"/>
                          <a:ea typeface="+mn-ea"/>
                          <a:cs typeface="+mn-cs"/>
                        </a:rPr>
                        <a:t>mOS</a:t>
                      </a:r>
                      <a:r>
                        <a:rPr lang="en-GB" sz="1400" b="1" i="0" u="none" strike="noStrike" kern="1200" baseline="0" dirty="0" smtClean="0">
                          <a:solidFill>
                            <a:schemeClr val="tx2"/>
                          </a:solidFill>
                          <a:latin typeface="+mn-lt"/>
                          <a:ea typeface="+mn-ea"/>
                          <a:cs typeface="+mn-cs"/>
                        </a:rPr>
                        <a:t>, months (95%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Napabucasin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HR (95% CI); 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ITT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132030">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All patients (n=282)</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pSTAT3+ (n=55)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pSTAT3− (n=196)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Adjusted interaction</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1.13 (0.88, 1.46); 0.34</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0.24 (0.12, 0.51); 0.0002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1.44 (1.06, 1.95); 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0.28 (0.14, 0.55); &lt;0.0001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Pre-defined minimum effective treatment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10288">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All patients (n=128)</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pSTAT3+ (n=25)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pSTAT3− (n=88)</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Adjusted interaction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0.88 (0.61, 1.28); 0.50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0.28 (0.11, 0.69); 0.0057</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1.27 (0.80, 2.01); 0.32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0.22 (0.08, 0.61); 0.0038</a:t>
                      </a: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13331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454O: A </a:t>
            </a:r>
            <a:r>
              <a:rPr lang="en-GB" sz="1800" dirty="0"/>
              <a:t>randomized phase III study of </a:t>
            </a:r>
            <a:r>
              <a:rPr lang="en-GB" sz="1800" dirty="0" err="1"/>
              <a:t>napabucasin</a:t>
            </a:r>
            <a:r>
              <a:rPr lang="en-GB" sz="1800" dirty="0"/>
              <a:t> [BBI608] (NAPA) </a:t>
            </a:r>
            <a:r>
              <a:rPr lang="en-GB" sz="1800" dirty="0" err="1"/>
              <a:t>vs</a:t>
            </a:r>
            <a:r>
              <a:rPr lang="en-GB" sz="1800" dirty="0"/>
              <a:t> placebo (PBO) in patients (</a:t>
            </a:r>
            <a:r>
              <a:rPr lang="en-GB" sz="1800" dirty="0" err="1"/>
              <a:t>pts</a:t>
            </a:r>
            <a:r>
              <a:rPr lang="en-GB" sz="1800" dirty="0"/>
              <a:t>) with </a:t>
            </a:r>
            <a:r>
              <a:rPr lang="en-GB" sz="1800" dirty="0" err="1"/>
              <a:t>pretreated</a:t>
            </a:r>
            <a:r>
              <a:rPr lang="en-GB" sz="1800" dirty="0"/>
              <a:t> advanced colorectal cancer (ACRC): The CCTG/AGITG CO.23 </a:t>
            </a:r>
            <a:r>
              <a:rPr lang="en-GB" sz="1800" dirty="0" smtClean="0"/>
              <a:t>trial – </a:t>
            </a:r>
            <a:r>
              <a:rPr lang="en-GB" sz="1800" dirty="0" err="1" smtClean="0"/>
              <a:t>Jonker</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marL="0" indent="0">
              <a:buNone/>
            </a:pPr>
            <a:endParaRPr lang="en-GB"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only</a:t>
            </a:r>
            <a:endParaRPr lang="en-GB" dirty="0" smtClean="0"/>
          </a:p>
          <a:p>
            <a:r>
              <a:rPr lang="en-GB" dirty="0" err="1" smtClean="0"/>
              <a:t>Jonker</a:t>
            </a:r>
            <a:r>
              <a:rPr lang="en-GB" dirty="0" smtClean="0"/>
              <a:t> </a:t>
            </a:r>
            <a:r>
              <a:rPr lang="en-GB" dirty="0"/>
              <a:t>DJ et al. Ann </a:t>
            </a:r>
            <a:r>
              <a:rPr lang="en-GB" dirty="0" err="1"/>
              <a:t>Oncol</a:t>
            </a:r>
            <a:r>
              <a:rPr lang="en-GB" dirty="0"/>
              <a:t> 2016; 27 (</a:t>
            </a:r>
            <a:r>
              <a:rPr lang="en-GB" dirty="0" err="1"/>
              <a:t>suppl</a:t>
            </a:r>
            <a:r>
              <a:rPr lang="en-GB" dirty="0"/>
              <a:t> 6): </a:t>
            </a:r>
            <a:r>
              <a:rPr lang="en-GB" dirty="0" err="1"/>
              <a:t>abstr</a:t>
            </a:r>
            <a:r>
              <a:rPr lang="en-GB" dirty="0"/>
              <a:t> 454O</a:t>
            </a:r>
          </a:p>
        </p:txBody>
      </p:sp>
      <p:graphicFrame>
        <p:nvGraphicFramePr>
          <p:cNvPr id="93" name="Group 88"/>
          <p:cNvGraphicFramePr>
            <a:graphicFrameLocks noGrp="1"/>
          </p:cNvGraphicFramePr>
          <p:nvPr>
            <p:extLst>
              <p:ext uri="{D42A27DB-BD31-4B8C-83A1-F6EECF244321}">
                <p14:modId xmlns:p14="http://schemas.microsoft.com/office/powerpoint/2010/main" val="2998559347"/>
              </p:ext>
            </p:extLst>
          </p:nvPr>
        </p:nvGraphicFramePr>
        <p:xfrm>
          <a:off x="402126" y="1776981"/>
          <a:ext cx="8231229" cy="2548741"/>
        </p:xfrm>
        <a:graphic>
          <a:graphicData uri="http://schemas.openxmlformats.org/drawingml/2006/table">
            <a:tbl>
              <a:tblPr firstRow="1" bandRow="1">
                <a:tableStyleId>{69012ECD-51FC-41F1-AA8D-1B2483CD663E}</a:tableStyleId>
              </a:tblPr>
              <a:tblGrid>
                <a:gridCol w="2174242">
                  <a:extLst>
                    <a:ext uri="{9D8B030D-6E8A-4147-A177-3AD203B41FA5}">
                      <a16:colId xmlns="" xmlns:a16="http://schemas.microsoft.com/office/drawing/2014/main" val="20000"/>
                    </a:ext>
                  </a:extLst>
                </a:gridCol>
                <a:gridCol w="1744676"/>
                <a:gridCol w="1744676"/>
                <a:gridCol w="2567635"/>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smtClean="0">
                          <a:solidFill>
                            <a:schemeClr val="tx2"/>
                          </a:solidFill>
                          <a:latin typeface="+mn-lt"/>
                          <a:ea typeface="+mn-ea"/>
                          <a:cs typeface="+mn-cs"/>
                        </a:rPr>
                        <a:t>AE more frequent with napabucasin,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Napabucasin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Any grade AEs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860149">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Diarrhoea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mn-cs"/>
                        </a:rPr>
                        <a:t>Nausea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mn-cs"/>
                        </a:rPr>
                        <a:t>Anorexia</a:t>
                      </a: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t>&lt;0.05</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Grade </a:t>
                      </a:r>
                      <a:r>
                        <a:rPr lang="en-GB" sz="1400" b="0" i="0" u="none" strike="noStrike" kern="1200" baseline="0" dirty="0" smtClean="0">
                          <a:solidFill>
                            <a:schemeClr val="tx1"/>
                          </a:solidFill>
                          <a:latin typeface="Arial"/>
                          <a:ea typeface="+mn-ea"/>
                          <a:cs typeface="Arial"/>
                        </a:rPr>
                        <a:t>≥</a:t>
                      </a:r>
                      <a:r>
                        <a:rPr lang="en-GB" sz="1400" b="0" i="0" u="none" strike="noStrike" kern="1200" baseline="0" dirty="0" smtClean="0">
                          <a:solidFill>
                            <a:schemeClr val="tx1"/>
                          </a:solidFill>
                          <a:latin typeface="+mn-lt"/>
                          <a:ea typeface="+mn-ea"/>
                          <a:cs typeface="+mn-cs"/>
                        </a:rPr>
                        <a:t>3 AEs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10288">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Any</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Diarrhoea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1</a:t>
                      </a: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&lt;0.01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&lt;0.01</a:t>
                      </a: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94547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454O: A </a:t>
            </a:r>
            <a:r>
              <a:rPr lang="en-GB" sz="1800" dirty="0"/>
              <a:t>randomized phase III study of </a:t>
            </a:r>
            <a:r>
              <a:rPr lang="en-GB" sz="1800" dirty="0" err="1"/>
              <a:t>napabucasin</a:t>
            </a:r>
            <a:r>
              <a:rPr lang="en-GB" sz="1800" dirty="0"/>
              <a:t> [BBI608] (NAPA) </a:t>
            </a:r>
            <a:r>
              <a:rPr lang="en-GB" sz="1800" dirty="0" err="1"/>
              <a:t>vs</a:t>
            </a:r>
            <a:r>
              <a:rPr lang="en-GB" sz="1800" dirty="0"/>
              <a:t> placebo (PBO) in patients (</a:t>
            </a:r>
            <a:r>
              <a:rPr lang="en-GB" sz="1800" dirty="0" err="1"/>
              <a:t>pts</a:t>
            </a:r>
            <a:r>
              <a:rPr lang="en-GB" sz="1800" dirty="0"/>
              <a:t>) with </a:t>
            </a:r>
            <a:r>
              <a:rPr lang="en-GB" sz="1800" dirty="0" err="1"/>
              <a:t>pretreated</a:t>
            </a:r>
            <a:r>
              <a:rPr lang="en-GB" sz="1800" dirty="0"/>
              <a:t> advanced colorectal cancer (ACRC): The CCTG/AGITG CO.23 </a:t>
            </a:r>
            <a:r>
              <a:rPr lang="en-GB" sz="1800" dirty="0" smtClean="0"/>
              <a:t>trial – </a:t>
            </a:r>
            <a:r>
              <a:rPr lang="en-GB" sz="1800" dirty="0" err="1" smtClean="0"/>
              <a:t>Jonker</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endParaRPr lang="en-GB" b="1" dirty="0" smtClean="0"/>
          </a:p>
          <a:p>
            <a:r>
              <a:rPr lang="en-US" sz="1800" b="1" dirty="0"/>
              <a:t>Napabucasin monotherapy did not improve OS or PFS in unselected patients with advanced CRC</a:t>
            </a:r>
          </a:p>
          <a:p>
            <a:r>
              <a:rPr lang="en-US" sz="1800" b="1" dirty="0"/>
              <a:t>pSTAT3 positivity could be a marker of poor prognosis in patients receiving placebo + BSC</a:t>
            </a:r>
          </a:p>
          <a:p>
            <a:r>
              <a:rPr lang="en-US" sz="1800" b="1" dirty="0"/>
              <a:t>Significant improvement in OS was observed in </a:t>
            </a:r>
            <a:r>
              <a:rPr lang="en-US" sz="1800" b="1" dirty="0" smtClean="0"/>
              <a:t>pSTAT3-positive </a:t>
            </a:r>
            <a:r>
              <a:rPr lang="en-US" sz="1800" b="1" dirty="0"/>
              <a:t>patients receiving </a:t>
            </a:r>
            <a:r>
              <a:rPr lang="en-US" sz="1800" b="1" dirty="0" smtClean="0"/>
              <a:t>napabucasin</a:t>
            </a:r>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only </a:t>
            </a:r>
            <a:endParaRPr lang="en-GB" b="1" dirty="0" smtClean="0"/>
          </a:p>
          <a:p>
            <a:r>
              <a:rPr lang="en-GB" dirty="0" err="1" smtClean="0"/>
              <a:t>Jonker</a:t>
            </a:r>
            <a:r>
              <a:rPr lang="en-GB" dirty="0" smtClean="0"/>
              <a:t> </a:t>
            </a:r>
            <a:r>
              <a:rPr lang="en-GB" dirty="0"/>
              <a:t>DJ et al. Ann </a:t>
            </a:r>
            <a:r>
              <a:rPr lang="en-GB" dirty="0" err="1"/>
              <a:t>Oncol</a:t>
            </a:r>
            <a:r>
              <a:rPr lang="en-GB" dirty="0"/>
              <a:t> 2016; 27 (</a:t>
            </a:r>
            <a:r>
              <a:rPr lang="en-GB" dirty="0" err="1"/>
              <a:t>suppl</a:t>
            </a:r>
            <a:r>
              <a:rPr lang="en-GB" dirty="0"/>
              <a:t> 6): </a:t>
            </a:r>
            <a:r>
              <a:rPr lang="en-GB" dirty="0" err="1"/>
              <a:t>abstr</a:t>
            </a:r>
            <a:r>
              <a:rPr lang="en-GB" dirty="0"/>
              <a:t> 454O</a:t>
            </a:r>
          </a:p>
        </p:txBody>
      </p:sp>
    </p:spTree>
    <p:custDataLst>
      <p:tags r:id="rId1"/>
    </p:custDataLst>
    <p:extLst>
      <p:ext uri="{BB962C8B-B14F-4D97-AF65-F5344CB8AC3E}">
        <p14:creationId xmlns:p14="http://schemas.microsoft.com/office/powerpoint/2010/main" val="3129869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465PD: TERRA</a:t>
            </a:r>
            <a:r>
              <a:rPr lang="en-GB" sz="1800" dirty="0"/>
              <a:t>: A randomized, double-blind, placebo-controlled phase 3 study of TAS-102 in Asian patients with metastatic colorectal </a:t>
            </a:r>
            <a:r>
              <a:rPr lang="en-GB" sz="1800" dirty="0" smtClean="0"/>
              <a:t>cancer </a:t>
            </a:r>
            <a:br>
              <a:rPr lang="en-GB" sz="1800" dirty="0" smtClean="0"/>
            </a:br>
            <a:r>
              <a:rPr lang="en-GB" sz="1800" dirty="0" smtClean="0"/>
              <a:t>– Kim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a:t>To evaluate the efficacy and safety </a:t>
            </a:r>
            <a:r>
              <a:rPr lang="en-GB" dirty="0" err="1"/>
              <a:t>trifluridine</a:t>
            </a:r>
            <a:r>
              <a:rPr lang="en-GB" dirty="0"/>
              <a:t>/</a:t>
            </a:r>
            <a:r>
              <a:rPr lang="en-GB" dirty="0" err="1"/>
              <a:t>tipiracil</a:t>
            </a:r>
            <a:r>
              <a:rPr lang="en-GB" dirty="0"/>
              <a:t> (TAS-102) in Asian patients with </a:t>
            </a:r>
            <a:r>
              <a:rPr lang="en-GB" dirty="0" err="1"/>
              <a:t>mCRC</a:t>
            </a:r>
            <a:r>
              <a:rPr lang="en-GB" dirty="0"/>
              <a:t> who had failed conventional cytotoxic therapies </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Kim T et al. Ann </a:t>
            </a:r>
            <a:r>
              <a:rPr lang="en-GB" dirty="0" err="1"/>
              <a:t>Oncol</a:t>
            </a:r>
            <a:r>
              <a:rPr lang="en-GB" dirty="0"/>
              <a:t> 2016; 27 (</a:t>
            </a:r>
            <a:r>
              <a:rPr lang="en-GB" dirty="0" err="1"/>
              <a:t>suppl</a:t>
            </a:r>
            <a:r>
              <a:rPr lang="en-GB" dirty="0"/>
              <a:t> 6): </a:t>
            </a:r>
            <a:r>
              <a:rPr lang="en-GB" dirty="0" err="1"/>
              <a:t>abstr</a:t>
            </a:r>
            <a:r>
              <a:rPr lang="en-GB" dirty="0"/>
              <a:t> 465PD</a:t>
            </a:r>
          </a:p>
        </p:txBody>
      </p:sp>
      <p:sp>
        <p:nvSpPr>
          <p:cNvPr id="20" name="Rectangle 9"/>
          <p:cNvSpPr txBox="1">
            <a:spLocks noChangeArrowheads="1"/>
          </p:cNvSpPr>
          <p:nvPr/>
        </p:nvSpPr>
        <p:spPr bwMode="auto">
          <a:xfrm>
            <a:off x="433441" y="5239543"/>
            <a:ext cx="4674978" cy="12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PRIMARY ENDPOINT</a:t>
            </a:r>
          </a:p>
          <a:p>
            <a:pPr>
              <a:buClr>
                <a:srgbClr val="043882"/>
              </a:buClr>
            </a:pPr>
            <a:r>
              <a:rPr lang="en-NZ" dirty="0" smtClean="0"/>
              <a:t>OS</a:t>
            </a:r>
          </a:p>
        </p:txBody>
      </p:sp>
      <p:sp>
        <p:nvSpPr>
          <p:cNvPr id="21" name="Content Placeholder 26"/>
          <p:cNvSpPr txBox="1">
            <a:spLocks/>
          </p:cNvSpPr>
          <p:nvPr/>
        </p:nvSpPr>
        <p:spPr>
          <a:xfrm>
            <a:off x="4876800" y="5239544"/>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SECONDARY ENDPOINTS</a:t>
            </a:r>
          </a:p>
          <a:p>
            <a:pPr>
              <a:buClr>
                <a:srgbClr val="043882"/>
              </a:buClr>
            </a:pPr>
            <a:r>
              <a:rPr lang="en-NZ" dirty="0" smtClean="0"/>
              <a:t>PFS, safety, ORR, DCR, </a:t>
            </a:r>
            <a:r>
              <a:rPr lang="en-NZ" dirty="0" err="1" smtClean="0"/>
              <a:t>DoR</a:t>
            </a:r>
            <a:r>
              <a:rPr lang="en-NZ" dirty="0" smtClean="0"/>
              <a:t>, TTF</a:t>
            </a:r>
            <a:endParaRPr lang="en-NZ" dirty="0"/>
          </a:p>
          <a:p>
            <a:pPr>
              <a:buClr>
                <a:srgbClr val="043882"/>
              </a:buClr>
            </a:pPr>
            <a:endParaRPr lang="en-NZ" dirty="0" smtClean="0"/>
          </a:p>
          <a:p>
            <a:pPr>
              <a:buClr>
                <a:srgbClr val="043882"/>
              </a:buClr>
            </a:pPr>
            <a:endParaRPr lang="en-NZ" dirty="0"/>
          </a:p>
        </p:txBody>
      </p:sp>
      <p:sp>
        <p:nvSpPr>
          <p:cNvPr id="22" name="Text Placeholder 3"/>
          <p:cNvSpPr>
            <a:spLocks noGrp="1"/>
          </p:cNvSpPr>
          <p:nvPr>
            <p:ph type="body" sz="quarter" idx="10"/>
          </p:nvPr>
        </p:nvSpPr>
        <p:spPr>
          <a:xfrm>
            <a:off x="365125" y="6096000"/>
            <a:ext cx="4130675" cy="487363"/>
          </a:xfrm>
        </p:spPr>
        <p:txBody>
          <a:bodyPr/>
          <a:lstStyle/>
          <a:p>
            <a:r>
              <a:rPr lang="en-GB" dirty="0"/>
              <a:t>*Administered </a:t>
            </a:r>
            <a:r>
              <a:rPr lang="en-GB" dirty="0" err="1" smtClean="0"/>
              <a:t>po</a:t>
            </a:r>
            <a:r>
              <a:rPr lang="en-GB" dirty="0" smtClean="0"/>
              <a:t> </a:t>
            </a:r>
            <a:r>
              <a:rPr lang="en-GB" dirty="0"/>
              <a:t>on </a:t>
            </a:r>
            <a:r>
              <a:rPr lang="en-GB" dirty="0" smtClean="0"/>
              <a:t>d1–5 </a:t>
            </a:r>
            <a:r>
              <a:rPr lang="en-GB" dirty="0"/>
              <a:t>and 8–12 </a:t>
            </a:r>
            <a:r>
              <a:rPr lang="en-GB" dirty="0" smtClean="0"/>
              <a:t>q4w.</a:t>
            </a:r>
            <a:endParaRPr lang="en-GB" dirty="0"/>
          </a:p>
        </p:txBody>
      </p:sp>
      <p:sp>
        <p:nvSpPr>
          <p:cNvPr id="24" name="Oval 14"/>
          <p:cNvSpPr>
            <a:spLocks noChangeArrowheads="1"/>
          </p:cNvSpPr>
          <p:nvPr/>
        </p:nvSpPr>
        <p:spPr bwMode="auto">
          <a:xfrm>
            <a:off x="3941537" y="33591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25" name="AutoShape 15"/>
          <p:cNvCxnSpPr>
            <a:cxnSpLocks noChangeShapeType="1"/>
            <a:stCxn id="24" idx="0"/>
            <a:endCxn id="30" idx="1"/>
          </p:cNvCxnSpPr>
          <p:nvPr/>
        </p:nvCxnSpPr>
        <p:spPr bwMode="auto">
          <a:xfrm rot="5400000" flipH="1" flipV="1">
            <a:off x="4217909" y="2711796"/>
            <a:ext cx="662827"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964035" y="2432050"/>
            <a:ext cx="8751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toxicity</a:t>
            </a:r>
            <a:endParaRPr lang="en-GB" altLang="zh-CN" sz="1400" b="1" dirty="0">
              <a:solidFill>
                <a:srgbClr val="FFFFFF"/>
              </a:solidFill>
              <a:ea typeface="SimSun" pitchFamily="2" charset="-122"/>
            </a:endParaRPr>
          </a:p>
        </p:txBody>
      </p:sp>
      <p:sp>
        <p:nvSpPr>
          <p:cNvPr id="27" name="Content Placeholder 26"/>
          <p:cNvSpPr txBox="1">
            <a:spLocks/>
          </p:cNvSpPr>
          <p:nvPr/>
        </p:nvSpPr>
        <p:spPr bwMode="auto">
          <a:xfrm>
            <a:off x="4855936" y="3276600"/>
            <a:ext cx="344986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a:solidFill>
                  <a:srgbClr val="4D4D4D"/>
                </a:solidFill>
                <a:latin typeface="Arial"/>
              </a:rPr>
              <a:t>KRAS mutation status </a:t>
            </a:r>
          </a:p>
          <a:p>
            <a:pPr marL="203200" indent="-203200">
              <a:spcBef>
                <a:spcPts val="0"/>
              </a:spcBef>
              <a:spcAft>
                <a:spcPts val="400"/>
              </a:spcAft>
              <a:buFont typeface="Arial" pitchFamily="34" charset="0"/>
              <a:buChar char="•"/>
              <a:defRPr/>
            </a:pPr>
            <a:r>
              <a:rPr lang="en-GB" sz="1200" dirty="0">
                <a:solidFill>
                  <a:srgbClr val="4D4D4D"/>
                </a:solidFill>
                <a:latin typeface="Arial"/>
              </a:rPr>
              <a:t>Geographic location (China, Korea, Thailand)</a:t>
            </a:r>
          </a:p>
        </p:txBody>
      </p:sp>
      <p:cxnSp>
        <p:nvCxnSpPr>
          <p:cNvPr id="28" name="AutoShape 19"/>
          <p:cNvCxnSpPr>
            <a:cxnSpLocks noChangeShapeType="1"/>
            <a:stCxn id="31" idx="3"/>
            <a:endCxn id="24" idx="2"/>
          </p:cNvCxnSpPr>
          <p:nvPr/>
        </p:nvCxnSpPr>
        <p:spPr bwMode="auto">
          <a:xfrm>
            <a:off x="3684814" y="365129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6" idx="1"/>
          </p:cNvCxnSpPr>
          <p:nvPr/>
        </p:nvCxnSpPr>
        <p:spPr bwMode="auto">
          <a:xfrm>
            <a:off x="7543800" y="2696369"/>
            <a:ext cx="4202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TAS-102 35 mg/m</a:t>
            </a:r>
            <a:r>
              <a:rPr lang="en-GB" altLang="zh-CN" sz="1600" baseline="30000" dirty="0">
                <a:solidFill>
                  <a:srgbClr val="FFFFFF"/>
                </a:solidFill>
                <a:latin typeface="Arial" panose="020B0604020202020204" pitchFamily="34" charset="0"/>
                <a:cs typeface="Arial" panose="020B0604020202020204" pitchFamily="34" charset="0"/>
              </a:rPr>
              <a:t>2</a:t>
            </a:r>
            <a:r>
              <a:rPr lang="en-GB" altLang="zh-CN" sz="1600" dirty="0">
                <a:solidFill>
                  <a:srgbClr val="FFFFFF"/>
                </a:solidFill>
                <a:latin typeface="Arial" panose="020B0604020202020204" pitchFamily="34" charset="0"/>
                <a:cs typeface="Arial" panose="020B0604020202020204" pitchFamily="34" charset="0"/>
              </a:rPr>
              <a:t> </a:t>
            </a:r>
            <a:r>
              <a:rPr lang="en-GB" altLang="zh-CN" sz="1600" dirty="0" smtClean="0">
                <a:solidFill>
                  <a:srgbClr val="FFFFFF"/>
                </a:solidFill>
                <a:latin typeface="Arial" panose="020B0604020202020204" pitchFamily="34" charset="0"/>
                <a:cs typeface="Arial" panose="020B0604020202020204" pitchFamily="34" charset="0"/>
              </a:rPr>
              <a:t>bid* </a:t>
            </a:r>
            <a:r>
              <a:rPr lang="en-GB" altLang="zh-CN" sz="1600" dirty="0">
                <a:solidFill>
                  <a:srgbClr val="FFFFFF"/>
                </a:solidFill>
                <a:latin typeface="Arial" panose="020B0604020202020204" pitchFamily="34" charset="0"/>
                <a:cs typeface="Arial" panose="020B0604020202020204" pitchFamily="34" charset="0"/>
              </a:rPr>
              <a:t>+ BSC </a:t>
            </a:r>
            <a:endParaRPr lang="en-US" altLang="zh-CN" sz="1600" dirty="0">
              <a:solidFill>
                <a:srgbClr val="FFFFFF"/>
              </a:solidFill>
              <a:latin typeface="Arial" panose="020B0604020202020204" pitchFamily="34" charset="0"/>
              <a:cs typeface="Arial" panose="020B0604020202020204" pitchFamily="34" charset="0"/>
            </a:endParaRPr>
          </a:p>
          <a:p>
            <a:pPr algn="ctr" defTabSz="892175" eaLnBrk="0" hangingPunct="0"/>
            <a:r>
              <a:rPr lang="en-US" altLang="zh-CN" sz="1600" dirty="0">
                <a:solidFill>
                  <a:srgbClr val="FFFFFF"/>
                </a:solidFill>
                <a:latin typeface="Arial" panose="020B0604020202020204" pitchFamily="34" charset="0"/>
                <a:cs typeface="Arial" panose="020B0604020202020204" pitchFamily="34" charset="0"/>
              </a:rPr>
              <a:t>(n=271)</a:t>
            </a:r>
          </a:p>
        </p:txBody>
      </p:sp>
      <p:sp>
        <p:nvSpPr>
          <p:cNvPr id="31" name="AutoShape 9"/>
          <p:cNvSpPr>
            <a:spLocks noChangeArrowheads="1"/>
          </p:cNvSpPr>
          <p:nvPr/>
        </p:nvSpPr>
        <p:spPr bwMode="auto">
          <a:xfrm>
            <a:off x="365124" y="2438400"/>
            <a:ext cx="3319690" cy="242579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Metastatic colorectal cancer</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≥2 prior standard regimens for </a:t>
            </a:r>
            <a:r>
              <a:rPr lang="en-GB" altLang="zh-CN" sz="1600" dirty="0" err="1">
                <a:solidFill>
                  <a:srgbClr val="FFFFFF"/>
                </a:solidFill>
                <a:latin typeface="Arial" panose="020B0604020202020204" pitchFamily="34" charset="0"/>
                <a:cs typeface="Arial" panose="020B0604020202020204" pitchFamily="34" charset="0"/>
              </a:rPr>
              <a:t>mCRC</a:t>
            </a:r>
            <a:r>
              <a:rPr lang="en-GB" altLang="zh-CN" sz="1600" dirty="0">
                <a:solidFill>
                  <a:srgbClr val="FFFFFF"/>
                </a:solidFill>
                <a:latin typeface="Arial" panose="020B0604020202020204" pitchFamily="34" charset="0"/>
                <a:cs typeface="Arial" panose="020B0604020202020204" pitchFamily="34" charset="0"/>
              </a:rPr>
              <a:t>, including fluoropyrimidine, oxaliplatin and irinotecan</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sz="1600" dirty="0">
                <a:solidFill>
                  <a:srgbClr val="FFFFFF"/>
                </a:solidFill>
                <a:latin typeface="Arial" panose="020B0604020202020204" pitchFamily="34" charset="0"/>
                <a:cs typeface="Arial" panose="020B0604020202020204" pitchFamily="34" charset="0"/>
              </a:rPr>
              <a:t>(n=406)</a:t>
            </a:r>
            <a:endParaRPr lang="en-US" altLang="zh-CN" sz="1600" dirty="0">
              <a:solidFill>
                <a:srgbClr val="FFFFFF"/>
              </a:solidFill>
              <a:latin typeface="Arial" panose="020B0604020202020204" pitchFamily="34" charset="0"/>
              <a:cs typeface="Arial" panose="020B0604020202020204" pitchFamily="34" charset="0"/>
            </a:endParaRPr>
          </a:p>
        </p:txBody>
      </p:sp>
      <p:cxnSp>
        <p:nvCxnSpPr>
          <p:cNvPr id="32" name="AutoShape 16"/>
          <p:cNvCxnSpPr>
            <a:cxnSpLocks noChangeShapeType="1"/>
            <a:stCxn id="24" idx="4"/>
            <a:endCxn id="35" idx="1"/>
          </p:cNvCxnSpPr>
          <p:nvPr/>
        </p:nvCxnSpPr>
        <p:spPr bwMode="auto">
          <a:xfrm rot="16200000" flipH="1">
            <a:off x="4214780" y="3961950"/>
            <a:ext cx="669084"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964034" y="4348161"/>
            <a:ext cx="8751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toxicity</a:t>
            </a:r>
            <a:endParaRPr lang="en-GB" altLang="zh-CN" sz="1400" b="1" dirty="0">
              <a:solidFill>
                <a:srgbClr val="FFFFFF"/>
              </a:solidFill>
              <a:ea typeface="SimSun" pitchFamily="2" charset="-122"/>
            </a:endParaRPr>
          </a:p>
        </p:txBody>
      </p:sp>
      <p:cxnSp>
        <p:nvCxnSpPr>
          <p:cNvPr id="34" name="AutoShape 20"/>
          <p:cNvCxnSpPr>
            <a:cxnSpLocks noChangeShapeType="1"/>
            <a:stCxn id="35" idx="3"/>
            <a:endCxn id="33" idx="1"/>
          </p:cNvCxnSpPr>
          <p:nvPr/>
        </p:nvCxnSpPr>
        <p:spPr bwMode="auto">
          <a:xfrm>
            <a:off x="7542220" y="4612480"/>
            <a:ext cx="421814" cy="0"/>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8653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a:solidFill>
                  <a:srgbClr val="4D4D4D"/>
                </a:solidFill>
                <a:latin typeface="Arial" panose="020B0604020202020204" pitchFamily="34" charset="0"/>
                <a:cs typeface="Arial" panose="020B0604020202020204" pitchFamily="34" charset="0"/>
              </a:rPr>
              <a:t>Placebo* </a:t>
            </a:r>
            <a:r>
              <a:rPr lang="en-GB" altLang="zh-CN" sz="1600" dirty="0">
                <a:solidFill>
                  <a:srgbClr val="4D4D4D"/>
                </a:solidFill>
                <a:latin typeface="Arial" panose="020B0604020202020204" pitchFamily="34" charset="0"/>
                <a:cs typeface="Arial" panose="020B0604020202020204" pitchFamily="34" charset="0"/>
              </a:rPr>
              <a:t>+ BSC </a:t>
            </a:r>
            <a:endParaRPr lang="en-US" altLang="zh-CN" sz="1600" dirty="0">
              <a:solidFill>
                <a:srgbClr val="4D4D4D"/>
              </a:solidFill>
              <a:latin typeface="Arial" panose="020B0604020202020204" pitchFamily="34" charset="0"/>
              <a:cs typeface="Arial" panose="020B0604020202020204" pitchFamily="34" charset="0"/>
            </a:endParaRPr>
          </a:p>
          <a:p>
            <a:pPr algn="ctr" defTabSz="892175" eaLnBrk="0" hangingPunct="0"/>
            <a:r>
              <a:rPr lang="en-US" altLang="zh-CN" sz="1600" dirty="0">
                <a:solidFill>
                  <a:srgbClr val="4D4D4D"/>
                </a:solidFill>
                <a:latin typeface="Arial" panose="020B0604020202020204" pitchFamily="34" charset="0"/>
                <a:cs typeface="Arial" panose="020B0604020202020204" pitchFamily="34" charset="0"/>
              </a:rPr>
              <a:t>(n=135</a:t>
            </a:r>
            <a:r>
              <a:rPr lang="en-US" altLang="zh-CN" sz="1600" dirty="0" smtClean="0">
                <a:solidFill>
                  <a:srgbClr val="4D4D4D"/>
                </a:solidFill>
                <a:latin typeface="Arial" panose="020B0604020202020204" pitchFamily="34" charset="0"/>
                <a:cs typeface="Arial" panose="020B0604020202020204" pitchFamily="34" charset="0"/>
              </a:rPr>
              <a:t>)</a:t>
            </a:r>
            <a:endParaRPr lang="en-US" altLang="zh-CN" sz="16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0794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465PD: TERRA</a:t>
            </a:r>
            <a:r>
              <a:rPr lang="en-GB" sz="1800" dirty="0"/>
              <a:t>: A randomized, double-blind, placebo-controlled phase 3 study of TAS-102 in Asian patients with metastatic colorectal </a:t>
            </a:r>
            <a:r>
              <a:rPr lang="en-GB" sz="1800" dirty="0" smtClean="0"/>
              <a:t>cancer </a:t>
            </a:r>
            <a:br>
              <a:rPr lang="en-GB" sz="1800" dirty="0" smtClean="0"/>
            </a:br>
            <a:r>
              <a:rPr lang="en-GB" sz="1800" dirty="0" smtClean="0"/>
              <a:t>– Kim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Kim T et al. Ann </a:t>
            </a:r>
            <a:r>
              <a:rPr lang="en-GB" dirty="0" err="1"/>
              <a:t>Oncol</a:t>
            </a:r>
            <a:r>
              <a:rPr lang="en-GB" dirty="0"/>
              <a:t> 2016; 27 (</a:t>
            </a:r>
            <a:r>
              <a:rPr lang="en-GB" dirty="0" err="1"/>
              <a:t>suppl</a:t>
            </a:r>
            <a:r>
              <a:rPr lang="en-GB" dirty="0"/>
              <a:t> 6): </a:t>
            </a:r>
            <a:r>
              <a:rPr lang="en-GB" dirty="0" err="1"/>
              <a:t>abstr</a:t>
            </a:r>
            <a:r>
              <a:rPr lang="en-GB" dirty="0"/>
              <a:t> 465PD</a:t>
            </a:r>
          </a:p>
        </p:txBody>
      </p:sp>
      <p:sp>
        <p:nvSpPr>
          <p:cNvPr id="148" name="TextBox 147"/>
          <p:cNvSpPr txBox="1"/>
          <p:nvPr/>
        </p:nvSpPr>
        <p:spPr>
          <a:xfrm>
            <a:off x="2768600" y="1673423"/>
            <a:ext cx="3606800" cy="307777"/>
          </a:xfrm>
          <a:prstGeom prst="rect">
            <a:avLst/>
          </a:prstGeom>
          <a:noFill/>
        </p:spPr>
        <p:txBody>
          <a:bodyPr wrap="square" rtlCol="0">
            <a:spAutoFit/>
          </a:bodyPr>
          <a:lstStyle/>
          <a:p>
            <a:pPr algn="ctr" defTabSz="457200"/>
            <a:r>
              <a:rPr lang="en-GB" sz="1400" b="1" dirty="0">
                <a:solidFill>
                  <a:srgbClr val="4D4D4D"/>
                </a:solidFill>
                <a:latin typeface="Arial" panose="020B0604020202020204" pitchFamily="34" charset="0"/>
                <a:cs typeface="Arial" panose="020B0604020202020204" pitchFamily="34" charset="0"/>
              </a:rPr>
              <a:t>Overall survival (ITT population)</a:t>
            </a:r>
          </a:p>
        </p:txBody>
      </p:sp>
      <p:grpSp>
        <p:nvGrpSpPr>
          <p:cNvPr id="149" name="Group 148"/>
          <p:cNvGrpSpPr/>
          <p:nvPr/>
        </p:nvGrpSpPr>
        <p:grpSpPr>
          <a:xfrm>
            <a:off x="1293840" y="2087550"/>
            <a:ext cx="5197980" cy="2985763"/>
            <a:chOff x="9048473" y="1785987"/>
            <a:chExt cx="5372998" cy="2991753"/>
          </a:xfrm>
        </p:grpSpPr>
        <p:sp>
          <p:nvSpPr>
            <p:cNvPr id="150" name="Freeform 66"/>
            <p:cNvSpPr>
              <a:spLocks/>
            </p:cNvSpPr>
            <p:nvPr/>
          </p:nvSpPr>
          <p:spPr bwMode="auto">
            <a:xfrm>
              <a:off x="9048473" y="1785987"/>
              <a:ext cx="5372998" cy="2991753"/>
            </a:xfrm>
            <a:custGeom>
              <a:avLst/>
              <a:gdLst>
                <a:gd name="T0" fmla="*/ 3511 w 4066"/>
                <a:gd name="T1" fmla="*/ 2124 h 2264"/>
                <a:gd name="T2" fmla="*/ 3347 w 4066"/>
                <a:gd name="T3" fmla="*/ 2037 h 2264"/>
                <a:gd name="T4" fmla="*/ 3034 w 4066"/>
                <a:gd name="T5" fmla="*/ 1991 h 2264"/>
                <a:gd name="T6" fmla="*/ 2966 w 4066"/>
                <a:gd name="T7" fmla="*/ 1913 h 2264"/>
                <a:gd name="T8" fmla="*/ 2714 w 4066"/>
                <a:gd name="T9" fmla="*/ 1871 h 2264"/>
                <a:gd name="T10" fmla="*/ 2632 w 4066"/>
                <a:gd name="T11" fmla="*/ 1823 h 2264"/>
                <a:gd name="T12" fmla="*/ 2547 w 4066"/>
                <a:gd name="T13" fmla="*/ 1795 h 2264"/>
                <a:gd name="T14" fmla="*/ 2369 w 4066"/>
                <a:gd name="T15" fmla="*/ 1719 h 2264"/>
                <a:gd name="T16" fmla="*/ 2325 w 4066"/>
                <a:gd name="T17" fmla="*/ 1698 h 2264"/>
                <a:gd name="T18" fmla="*/ 2315 w 4066"/>
                <a:gd name="T19" fmla="*/ 1648 h 2264"/>
                <a:gd name="T20" fmla="*/ 2249 w 4066"/>
                <a:gd name="T21" fmla="*/ 1626 h 2264"/>
                <a:gd name="T22" fmla="*/ 2215 w 4066"/>
                <a:gd name="T23" fmla="*/ 1576 h 2264"/>
                <a:gd name="T24" fmla="*/ 2115 w 4066"/>
                <a:gd name="T25" fmla="*/ 1560 h 2264"/>
                <a:gd name="T26" fmla="*/ 2083 w 4066"/>
                <a:gd name="T27" fmla="*/ 1508 h 2264"/>
                <a:gd name="T28" fmla="*/ 2045 w 4066"/>
                <a:gd name="T29" fmla="*/ 1480 h 2264"/>
                <a:gd name="T30" fmla="*/ 2021 w 4066"/>
                <a:gd name="T31" fmla="*/ 1442 h 2264"/>
                <a:gd name="T32" fmla="*/ 1899 w 4066"/>
                <a:gd name="T33" fmla="*/ 1420 h 2264"/>
                <a:gd name="T34" fmla="*/ 1824 w 4066"/>
                <a:gd name="T35" fmla="*/ 1392 h 2264"/>
                <a:gd name="T36" fmla="*/ 1802 w 4066"/>
                <a:gd name="T37" fmla="*/ 1374 h 2264"/>
                <a:gd name="T38" fmla="*/ 1766 w 4066"/>
                <a:gd name="T39" fmla="*/ 1344 h 2264"/>
                <a:gd name="T40" fmla="*/ 1712 w 4066"/>
                <a:gd name="T41" fmla="*/ 1323 h 2264"/>
                <a:gd name="T42" fmla="*/ 1656 w 4066"/>
                <a:gd name="T43" fmla="*/ 1281 h 2264"/>
                <a:gd name="T44" fmla="*/ 1594 w 4066"/>
                <a:gd name="T45" fmla="*/ 1265 h 2264"/>
                <a:gd name="T46" fmla="*/ 1540 w 4066"/>
                <a:gd name="T47" fmla="*/ 1203 h 2264"/>
                <a:gd name="T48" fmla="*/ 1510 w 4066"/>
                <a:gd name="T49" fmla="*/ 1189 h 2264"/>
                <a:gd name="T50" fmla="*/ 1488 w 4066"/>
                <a:gd name="T51" fmla="*/ 1121 h 2264"/>
                <a:gd name="T52" fmla="*/ 1438 w 4066"/>
                <a:gd name="T53" fmla="*/ 1089 h 2264"/>
                <a:gd name="T54" fmla="*/ 1404 w 4066"/>
                <a:gd name="T55" fmla="*/ 1053 h 2264"/>
                <a:gd name="T56" fmla="*/ 1326 w 4066"/>
                <a:gd name="T57" fmla="*/ 1035 h 2264"/>
                <a:gd name="T58" fmla="*/ 1318 w 4066"/>
                <a:gd name="T59" fmla="*/ 1001 h 2264"/>
                <a:gd name="T60" fmla="*/ 1286 w 4066"/>
                <a:gd name="T61" fmla="*/ 989 h 2264"/>
                <a:gd name="T62" fmla="*/ 1260 w 4066"/>
                <a:gd name="T63" fmla="*/ 950 h 2264"/>
                <a:gd name="T64" fmla="*/ 1214 w 4066"/>
                <a:gd name="T65" fmla="*/ 918 h 2264"/>
                <a:gd name="T66" fmla="*/ 1174 w 4066"/>
                <a:gd name="T67" fmla="*/ 868 h 2264"/>
                <a:gd name="T68" fmla="*/ 1123 w 4066"/>
                <a:gd name="T69" fmla="*/ 854 h 2264"/>
                <a:gd name="T70" fmla="*/ 1105 w 4066"/>
                <a:gd name="T71" fmla="*/ 816 h 2264"/>
                <a:gd name="T72" fmla="*/ 1027 w 4066"/>
                <a:gd name="T73" fmla="*/ 794 h 2264"/>
                <a:gd name="T74" fmla="*/ 987 w 4066"/>
                <a:gd name="T75" fmla="*/ 734 h 2264"/>
                <a:gd name="T76" fmla="*/ 925 w 4066"/>
                <a:gd name="T77" fmla="*/ 718 h 2264"/>
                <a:gd name="T78" fmla="*/ 867 w 4066"/>
                <a:gd name="T79" fmla="*/ 652 h 2264"/>
                <a:gd name="T80" fmla="*/ 853 w 4066"/>
                <a:gd name="T81" fmla="*/ 636 h 2264"/>
                <a:gd name="T82" fmla="*/ 843 w 4066"/>
                <a:gd name="T83" fmla="*/ 604 h 2264"/>
                <a:gd name="T84" fmla="*/ 795 w 4066"/>
                <a:gd name="T85" fmla="*/ 587 h 2264"/>
                <a:gd name="T86" fmla="*/ 791 w 4066"/>
                <a:gd name="T87" fmla="*/ 501 h 2264"/>
                <a:gd name="T88" fmla="*/ 719 w 4066"/>
                <a:gd name="T89" fmla="*/ 467 h 2264"/>
                <a:gd name="T90" fmla="*/ 703 w 4066"/>
                <a:gd name="T91" fmla="*/ 419 h 2264"/>
                <a:gd name="T92" fmla="*/ 663 w 4066"/>
                <a:gd name="T93" fmla="*/ 401 h 2264"/>
                <a:gd name="T94" fmla="*/ 655 w 4066"/>
                <a:gd name="T95" fmla="*/ 353 h 2264"/>
                <a:gd name="T96" fmla="*/ 603 w 4066"/>
                <a:gd name="T97" fmla="*/ 339 h 2264"/>
                <a:gd name="T98" fmla="*/ 597 w 4066"/>
                <a:gd name="T99" fmla="*/ 299 h 2264"/>
                <a:gd name="T100" fmla="*/ 565 w 4066"/>
                <a:gd name="T101" fmla="*/ 281 h 2264"/>
                <a:gd name="T102" fmla="*/ 547 w 4066"/>
                <a:gd name="T103" fmla="*/ 231 h 2264"/>
                <a:gd name="T104" fmla="*/ 531 w 4066"/>
                <a:gd name="T105" fmla="*/ 210 h 2264"/>
                <a:gd name="T106" fmla="*/ 519 w 4066"/>
                <a:gd name="T107" fmla="*/ 160 h 2264"/>
                <a:gd name="T108" fmla="*/ 499 w 4066"/>
                <a:gd name="T109" fmla="*/ 152 h 2264"/>
                <a:gd name="T110" fmla="*/ 479 w 4066"/>
                <a:gd name="T111" fmla="*/ 84 h 2264"/>
                <a:gd name="T112" fmla="*/ 459 w 4066"/>
                <a:gd name="T113" fmla="*/ 66 h 2264"/>
                <a:gd name="T114" fmla="*/ 320 w 4066"/>
                <a:gd name="T115" fmla="*/ 36 h 2264"/>
                <a:gd name="T116" fmla="*/ 0 w 4066"/>
                <a:gd name="T11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6" h="2264">
                  <a:moveTo>
                    <a:pt x="4066" y="2264"/>
                  </a:moveTo>
                  <a:lnTo>
                    <a:pt x="4066" y="2124"/>
                  </a:lnTo>
                  <a:lnTo>
                    <a:pt x="3511" y="2124"/>
                  </a:lnTo>
                  <a:lnTo>
                    <a:pt x="3511" y="2075"/>
                  </a:lnTo>
                  <a:lnTo>
                    <a:pt x="3347" y="2075"/>
                  </a:lnTo>
                  <a:lnTo>
                    <a:pt x="3347" y="2037"/>
                  </a:lnTo>
                  <a:lnTo>
                    <a:pt x="3224" y="2037"/>
                  </a:lnTo>
                  <a:lnTo>
                    <a:pt x="3224" y="1991"/>
                  </a:lnTo>
                  <a:lnTo>
                    <a:pt x="3034" y="1991"/>
                  </a:lnTo>
                  <a:lnTo>
                    <a:pt x="3034" y="1947"/>
                  </a:lnTo>
                  <a:lnTo>
                    <a:pt x="2966" y="1947"/>
                  </a:lnTo>
                  <a:lnTo>
                    <a:pt x="2966" y="1913"/>
                  </a:lnTo>
                  <a:lnTo>
                    <a:pt x="2900" y="1913"/>
                  </a:lnTo>
                  <a:lnTo>
                    <a:pt x="2900" y="1871"/>
                  </a:lnTo>
                  <a:lnTo>
                    <a:pt x="2714" y="1871"/>
                  </a:lnTo>
                  <a:lnTo>
                    <a:pt x="2714" y="1849"/>
                  </a:lnTo>
                  <a:lnTo>
                    <a:pt x="2632" y="1849"/>
                  </a:lnTo>
                  <a:lnTo>
                    <a:pt x="2632" y="1823"/>
                  </a:lnTo>
                  <a:lnTo>
                    <a:pt x="2586" y="1823"/>
                  </a:lnTo>
                  <a:lnTo>
                    <a:pt x="2586" y="1795"/>
                  </a:lnTo>
                  <a:lnTo>
                    <a:pt x="2547" y="1795"/>
                  </a:lnTo>
                  <a:lnTo>
                    <a:pt x="2547" y="1769"/>
                  </a:lnTo>
                  <a:lnTo>
                    <a:pt x="2369" y="1769"/>
                  </a:lnTo>
                  <a:lnTo>
                    <a:pt x="2369" y="1719"/>
                  </a:lnTo>
                  <a:lnTo>
                    <a:pt x="2335" y="1719"/>
                  </a:lnTo>
                  <a:lnTo>
                    <a:pt x="2335" y="1698"/>
                  </a:lnTo>
                  <a:lnTo>
                    <a:pt x="2325" y="1698"/>
                  </a:lnTo>
                  <a:lnTo>
                    <a:pt x="2325" y="1672"/>
                  </a:lnTo>
                  <a:lnTo>
                    <a:pt x="2315" y="1672"/>
                  </a:lnTo>
                  <a:lnTo>
                    <a:pt x="2315" y="1648"/>
                  </a:lnTo>
                  <a:lnTo>
                    <a:pt x="2305" y="1648"/>
                  </a:lnTo>
                  <a:lnTo>
                    <a:pt x="2305" y="1626"/>
                  </a:lnTo>
                  <a:lnTo>
                    <a:pt x="2249" y="1626"/>
                  </a:lnTo>
                  <a:lnTo>
                    <a:pt x="2249" y="1604"/>
                  </a:lnTo>
                  <a:lnTo>
                    <a:pt x="2215" y="1604"/>
                  </a:lnTo>
                  <a:lnTo>
                    <a:pt x="2215" y="1576"/>
                  </a:lnTo>
                  <a:lnTo>
                    <a:pt x="2175" y="1576"/>
                  </a:lnTo>
                  <a:lnTo>
                    <a:pt x="2175" y="1560"/>
                  </a:lnTo>
                  <a:lnTo>
                    <a:pt x="2115" y="1560"/>
                  </a:lnTo>
                  <a:lnTo>
                    <a:pt x="2115" y="1532"/>
                  </a:lnTo>
                  <a:lnTo>
                    <a:pt x="2083" y="1532"/>
                  </a:lnTo>
                  <a:lnTo>
                    <a:pt x="2083" y="1508"/>
                  </a:lnTo>
                  <a:lnTo>
                    <a:pt x="2055" y="1508"/>
                  </a:lnTo>
                  <a:lnTo>
                    <a:pt x="2055" y="1480"/>
                  </a:lnTo>
                  <a:lnTo>
                    <a:pt x="2045" y="1480"/>
                  </a:lnTo>
                  <a:lnTo>
                    <a:pt x="2045" y="1470"/>
                  </a:lnTo>
                  <a:lnTo>
                    <a:pt x="2021" y="1470"/>
                  </a:lnTo>
                  <a:lnTo>
                    <a:pt x="2021" y="1442"/>
                  </a:lnTo>
                  <a:lnTo>
                    <a:pt x="1927" y="1442"/>
                  </a:lnTo>
                  <a:lnTo>
                    <a:pt x="1927" y="1420"/>
                  </a:lnTo>
                  <a:lnTo>
                    <a:pt x="1899" y="1420"/>
                  </a:lnTo>
                  <a:lnTo>
                    <a:pt x="1899" y="1406"/>
                  </a:lnTo>
                  <a:lnTo>
                    <a:pt x="1824" y="1406"/>
                  </a:lnTo>
                  <a:lnTo>
                    <a:pt x="1824" y="1392"/>
                  </a:lnTo>
                  <a:lnTo>
                    <a:pt x="1810" y="1392"/>
                  </a:lnTo>
                  <a:lnTo>
                    <a:pt x="1810" y="1374"/>
                  </a:lnTo>
                  <a:lnTo>
                    <a:pt x="1802" y="1374"/>
                  </a:lnTo>
                  <a:lnTo>
                    <a:pt x="1802" y="1356"/>
                  </a:lnTo>
                  <a:lnTo>
                    <a:pt x="1766" y="1356"/>
                  </a:lnTo>
                  <a:lnTo>
                    <a:pt x="1766" y="1344"/>
                  </a:lnTo>
                  <a:lnTo>
                    <a:pt x="1744" y="1344"/>
                  </a:lnTo>
                  <a:lnTo>
                    <a:pt x="1744" y="1323"/>
                  </a:lnTo>
                  <a:lnTo>
                    <a:pt x="1712" y="1323"/>
                  </a:lnTo>
                  <a:lnTo>
                    <a:pt x="1712" y="1309"/>
                  </a:lnTo>
                  <a:lnTo>
                    <a:pt x="1656" y="1309"/>
                  </a:lnTo>
                  <a:lnTo>
                    <a:pt x="1656" y="1281"/>
                  </a:lnTo>
                  <a:lnTo>
                    <a:pt x="1610" y="1281"/>
                  </a:lnTo>
                  <a:lnTo>
                    <a:pt x="1610" y="1265"/>
                  </a:lnTo>
                  <a:lnTo>
                    <a:pt x="1594" y="1265"/>
                  </a:lnTo>
                  <a:lnTo>
                    <a:pt x="1594" y="1235"/>
                  </a:lnTo>
                  <a:lnTo>
                    <a:pt x="1540" y="1235"/>
                  </a:lnTo>
                  <a:lnTo>
                    <a:pt x="1540" y="1203"/>
                  </a:lnTo>
                  <a:lnTo>
                    <a:pt x="1522" y="1203"/>
                  </a:lnTo>
                  <a:lnTo>
                    <a:pt x="1522" y="1189"/>
                  </a:lnTo>
                  <a:lnTo>
                    <a:pt x="1510" y="1189"/>
                  </a:lnTo>
                  <a:lnTo>
                    <a:pt x="1510" y="1169"/>
                  </a:lnTo>
                  <a:lnTo>
                    <a:pt x="1488" y="1169"/>
                  </a:lnTo>
                  <a:lnTo>
                    <a:pt x="1488" y="1121"/>
                  </a:lnTo>
                  <a:lnTo>
                    <a:pt x="1458" y="1121"/>
                  </a:lnTo>
                  <a:lnTo>
                    <a:pt x="1458" y="1089"/>
                  </a:lnTo>
                  <a:lnTo>
                    <a:pt x="1438" y="1089"/>
                  </a:lnTo>
                  <a:lnTo>
                    <a:pt x="1438" y="1071"/>
                  </a:lnTo>
                  <a:lnTo>
                    <a:pt x="1404" y="1071"/>
                  </a:lnTo>
                  <a:lnTo>
                    <a:pt x="1404" y="1053"/>
                  </a:lnTo>
                  <a:lnTo>
                    <a:pt x="1340" y="1053"/>
                  </a:lnTo>
                  <a:lnTo>
                    <a:pt x="1340" y="1035"/>
                  </a:lnTo>
                  <a:lnTo>
                    <a:pt x="1326" y="1035"/>
                  </a:lnTo>
                  <a:lnTo>
                    <a:pt x="1326" y="1017"/>
                  </a:lnTo>
                  <a:lnTo>
                    <a:pt x="1318" y="1017"/>
                  </a:lnTo>
                  <a:lnTo>
                    <a:pt x="1318" y="1001"/>
                  </a:lnTo>
                  <a:lnTo>
                    <a:pt x="1304" y="1001"/>
                  </a:lnTo>
                  <a:lnTo>
                    <a:pt x="1304" y="989"/>
                  </a:lnTo>
                  <a:lnTo>
                    <a:pt x="1286" y="989"/>
                  </a:lnTo>
                  <a:lnTo>
                    <a:pt x="1286" y="969"/>
                  </a:lnTo>
                  <a:lnTo>
                    <a:pt x="1260" y="969"/>
                  </a:lnTo>
                  <a:lnTo>
                    <a:pt x="1260" y="950"/>
                  </a:lnTo>
                  <a:lnTo>
                    <a:pt x="1234" y="950"/>
                  </a:lnTo>
                  <a:lnTo>
                    <a:pt x="1234" y="918"/>
                  </a:lnTo>
                  <a:lnTo>
                    <a:pt x="1214" y="918"/>
                  </a:lnTo>
                  <a:lnTo>
                    <a:pt x="1214" y="900"/>
                  </a:lnTo>
                  <a:lnTo>
                    <a:pt x="1174" y="900"/>
                  </a:lnTo>
                  <a:lnTo>
                    <a:pt x="1174" y="868"/>
                  </a:lnTo>
                  <a:lnTo>
                    <a:pt x="1162" y="868"/>
                  </a:lnTo>
                  <a:lnTo>
                    <a:pt x="1162" y="854"/>
                  </a:lnTo>
                  <a:lnTo>
                    <a:pt x="1123" y="854"/>
                  </a:lnTo>
                  <a:lnTo>
                    <a:pt x="1123" y="838"/>
                  </a:lnTo>
                  <a:lnTo>
                    <a:pt x="1105" y="838"/>
                  </a:lnTo>
                  <a:lnTo>
                    <a:pt x="1105" y="816"/>
                  </a:lnTo>
                  <a:lnTo>
                    <a:pt x="1037" y="816"/>
                  </a:lnTo>
                  <a:lnTo>
                    <a:pt x="1037" y="794"/>
                  </a:lnTo>
                  <a:lnTo>
                    <a:pt x="1027" y="794"/>
                  </a:lnTo>
                  <a:lnTo>
                    <a:pt x="1027" y="754"/>
                  </a:lnTo>
                  <a:lnTo>
                    <a:pt x="987" y="754"/>
                  </a:lnTo>
                  <a:lnTo>
                    <a:pt x="987" y="734"/>
                  </a:lnTo>
                  <a:lnTo>
                    <a:pt x="953" y="734"/>
                  </a:lnTo>
                  <a:lnTo>
                    <a:pt x="953" y="718"/>
                  </a:lnTo>
                  <a:lnTo>
                    <a:pt x="925" y="718"/>
                  </a:lnTo>
                  <a:lnTo>
                    <a:pt x="925" y="690"/>
                  </a:lnTo>
                  <a:lnTo>
                    <a:pt x="867" y="690"/>
                  </a:lnTo>
                  <a:lnTo>
                    <a:pt x="867" y="652"/>
                  </a:lnTo>
                  <a:lnTo>
                    <a:pt x="859" y="652"/>
                  </a:lnTo>
                  <a:lnTo>
                    <a:pt x="859" y="636"/>
                  </a:lnTo>
                  <a:lnTo>
                    <a:pt x="853" y="636"/>
                  </a:lnTo>
                  <a:lnTo>
                    <a:pt x="853" y="620"/>
                  </a:lnTo>
                  <a:lnTo>
                    <a:pt x="843" y="620"/>
                  </a:lnTo>
                  <a:lnTo>
                    <a:pt x="843" y="604"/>
                  </a:lnTo>
                  <a:lnTo>
                    <a:pt x="833" y="604"/>
                  </a:lnTo>
                  <a:lnTo>
                    <a:pt x="833" y="587"/>
                  </a:lnTo>
                  <a:lnTo>
                    <a:pt x="795" y="587"/>
                  </a:lnTo>
                  <a:lnTo>
                    <a:pt x="795" y="537"/>
                  </a:lnTo>
                  <a:lnTo>
                    <a:pt x="791" y="537"/>
                  </a:lnTo>
                  <a:lnTo>
                    <a:pt x="791" y="501"/>
                  </a:lnTo>
                  <a:lnTo>
                    <a:pt x="771" y="501"/>
                  </a:lnTo>
                  <a:lnTo>
                    <a:pt x="771" y="467"/>
                  </a:lnTo>
                  <a:lnTo>
                    <a:pt x="719" y="467"/>
                  </a:lnTo>
                  <a:lnTo>
                    <a:pt x="719" y="447"/>
                  </a:lnTo>
                  <a:lnTo>
                    <a:pt x="703" y="447"/>
                  </a:lnTo>
                  <a:lnTo>
                    <a:pt x="703" y="419"/>
                  </a:lnTo>
                  <a:lnTo>
                    <a:pt x="673" y="419"/>
                  </a:lnTo>
                  <a:lnTo>
                    <a:pt x="673" y="401"/>
                  </a:lnTo>
                  <a:lnTo>
                    <a:pt x="663" y="401"/>
                  </a:lnTo>
                  <a:lnTo>
                    <a:pt x="663" y="371"/>
                  </a:lnTo>
                  <a:lnTo>
                    <a:pt x="655" y="371"/>
                  </a:lnTo>
                  <a:lnTo>
                    <a:pt x="655" y="353"/>
                  </a:lnTo>
                  <a:lnTo>
                    <a:pt x="619" y="353"/>
                  </a:lnTo>
                  <a:lnTo>
                    <a:pt x="619" y="339"/>
                  </a:lnTo>
                  <a:lnTo>
                    <a:pt x="603" y="339"/>
                  </a:lnTo>
                  <a:lnTo>
                    <a:pt x="603" y="319"/>
                  </a:lnTo>
                  <a:lnTo>
                    <a:pt x="597" y="319"/>
                  </a:lnTo>
                  <a:lnTo>
                    <a:pt x="597" y="299"/>
                  </a:lnTo>
                  <a:lnTo>
                    <a:pt x="585" y="299"/>
                  </a:lnTo>
                  <a:lnTo>
                    <a:pt x="585" y="281"/>
                  </a:lnTo>
                  <a:lnTo>
                    <a:pt x="565" y="281"/>
                  </a:lnTo>
                  <a:lnTo>
                    <a:pt x="565" y="273"/>
                  </a:lnTo>
                  <a:lnTo>
                    <a:pt x="547" y="273"/>
                  </a:lnTo>
                  <a:lnTo>
                    <a:pt x="547" y="231"/>
                  </a:lnTo>
                  <a:lnTo>
                    <a:pt x="539" y="231"/>
                  </a:lnTo>
                  <a:lnTo>
                    <a:pt x="539" y="210"/>
                  </a:lnTo>
                  <a:lnTo>
                    <a:pt x="531" y="210"/>
                  </a:lnTo>
                  <a:lnTo>
                    <a:pt x="531" y="186"/>
                  </a:lnTo>
                  <a:lnTo>
                    <a:pt x="519" y="186"/>
                  </a:lnTo>
                  <a:lnTo>
                    <a:pt x="519" y="160"/>
                  </a:lnTo>
                  <a:lnTo>
                    <a:pt x="511" y="160"/>
                  </a:lnTo>
                  <a:lnTo>
                    <a:pt x="511" y="152"/>
                  </a:lnTo>
                  <a:lnTo>
                    <a:pt x="499" y="152"/>
                  </a:lnTo>
                  <a:lnTo>
                    <a:pt x="499" y="130"/>
                  </a:lnTo>
                  <a:lnTo>
                    <a:pt x="479" y="130"/>
                  </a:lnTo>
                  <a:lnTo>
                    <a:pt x="479" y="84"/>
                  </a:lnTo>
                  <a:lnTo>
                    <a:pt x="465" y="84"/>
                  </a:lnTo>
                  <a:lnTo>
                    <a:pt x="465" y="66"/>
                  </a:lnTo>
                  <a:lnTo>
                    <a:pt x="459" y="66"/>
                  </a:lnTo>
                  <a:lnTo>
                    <a:pt x="459" y="46"/>
                  </a:lnTo>
                  <a:lnTo>
                    <a:pt x="320" y="46"/>
                  </a:lnTo>
                  <a:lnTo>
                    <a:pt x="320" y="36"/>
                  </a:lnTo>
                  <a:lnTo>
                    <a:pt x="204" y="36"/>
                  </a:lnTo>
                  <a:lnTo>
                    <a:pt x="204" y="0"/>
                  </a:lnTo>
                  <a:lnTo>
                    <a:pt x="0" y="0"/>
                  </a:lnTo>
                </a:path>
              </a:pathLst>
            </a:custGeom>
            <a:noFill/>
            <a:ln w="28575" cap="flat">
              <a:solidFill>
                <a:srgbClr val="B2C0E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1" name="Line 67"/>
            <p:cNvSpPr>
              <a:spLocks noChangeShapeType="1"/>
            </p:cNvSpPr>
            <p:nvPr/>
          </p:nvSpPr>
          <p:spPr bwMode="auto">
            <a:xfrm flipV="1">
              <a:off x="11223573" y="3386258"/>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2" name="Line 68"/>
            <p:cNvSpPr>
              <a:spLocks noChangeShapeType="1"/>
            </p:cNvSpPr>
            <p:nvPr/>
          </p:nvSpPr>
          <p:spPr bwMode="auto">
            <a:xfrm flipV="1">
              <a:off x="11273787" y="3420615"/>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3" name="Line 69"/>
            <p:cNvSpPr>
              <a:spLocks noChangeShapeType="1"/>
            </p:cNvSpPr>
            <p:nvPr/>
          </p:nvSpPr>
          <p:spPr bwMode="auto">
            <a:xfrm flipV="1">
              <a:off x="11464076" y="35395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4" name="Line 70"/>
            <p:cNvSpPr>
              <a:spLocks noChangeShapeType="1"/>
            </p:cNvSpPr>
            <p:nvPr/>
          </p:nvSpPr>
          <p:spPr bwMode="auto">
            <a:xfrm flipV="1">
              <a:off x="11573756" y="357522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5" name="Line 71"/>
            <p:cNvSpPr>
              <a:spLocks noChangeShapeType="1"/>
            </p:cNvSpPr>
            <p:nvPr/>
          </p:nvSpPr>
          <p:spPr bwMode="auto">
            <a:xfrm flipV="1">
              <a:off x="1161075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6" name="Line 72"/>
            <p:cNvSpPr>
              <a:spLocks noChangeShapeType="1"/>
            </p:cNvSpPr>
            <p:nvPr/>
          </p:nvSpPr>
          <p:spPr bwMode="auto">
            <a:xfrm flipV="1">
              <a:off x="11637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7" name="Line 73"/>
            <p:cNvSpPr>
              <a:spLocks noChangeShapeType="1"/>
            </p:cNvSpPr>
            <p:nvPr/>
          </p:nvSpPr>
          <p:spPr bwMode="auto">
            <a:xfrm flipV="1">
              <a:off x="11674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8" name="Line 74"/>
            <p:cNvSpPr>
              <a:spLocks noChangeShapeType="1"/>
            </p:cNvSpPr>
            <p:nvPr/>
          </p:nvSpPr>
          <p:spPr bwMode="auto">
            <a:xfrm flipV="1">
              <a:off x="11653042"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59" name="Line 75"/>
            <p:cNvSpPr>
              <a:spLocks noChangeShapeType="1"/>
            </p:cNvSpPr>
            <p:nvPr/>
          </p:nvSpPr>
          <p:spPr bwMode="auto">
            <a:xfrm flipV="1">
              <a:off x="11697971"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0" name="Line 76"/>
            <p:cNvSpPr>
              <a:spLocks noChangeShapeType="1"/>
            </p:cNvSpPr>
            <p:nvPr/>
          </p:nvSpPr>
          <p:spPr bwMode="auto">
            <a:xfrm flipV="1">
              <a:off x="1171118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1" name="Line 77"/>
            <p:cNvSpPr>
              <a:spLocks noChangeShapeType="1"/>
            </p:cNvSpPr>
            <p:nvPr/>
          </p:nvSpPr>
          <p:spPr bwMode="auto">
            <a:xfrm flipV="1">
              <a:off x="11734972" y="36386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2" name="Line 78"/>
            <p:cNvSpPr>
              <a:spLocks noChangeShapeType="1"/>
            </p:cNvSpPr>
            <p:nvPr/>
          </p:nvSpPr>
          <p:spPr bwMode="auto">
            <a:xfrm flipV="1">
              <a:off x="11999261" y="381308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3" name="Line 79"/>
            <p:cNvSpPr>
              <a:spLocks noChangeShapeType="1"/>
            </p:cNvSpPr>
            <p:nvPr/>
          </p:nvSpPr>
          <p:spPr bwMode="auto">
            <a:xfrm flipV="1">
              <a:off x="12263550" y="40324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4" name="Line 80"/>
            <p:cNvSpPr>
              <a:spLocks noChangeShapeType="1"/>
            </p:cNvSpPr>
            <p:nvPr/>
          </p:nvSpPr>
          <p:spPr bwMode="auto">
            <a:xfrm flipV="1">
              <a:off x="12619019" y="414212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5" name="Line 81"/>
            <p:cNvSpPr>
              <a:spLocks noChangeShapeType="1"/>
            </p:cNvSpPr>
            <p:nvPr/>
          </p:nvSpPr>
          <p:spPr bwMode="auto">
            <a:xfrm flipV="1">
              <a:off x="12640162"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6" name="Line 82"/>
            <p:cNvSpPr>
              <a:spLocks noChangeShapeType="1"/>
            </p:cNvSpPr>
            <p:nvPr/>
          </p:nvSpPr>
          <p:spPr bwMode="auto">
            <a:xfrm flipV="1">
              <a:off x="12656020"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7" name="Line 83"/>
            <p:cNvSpPr>
              <a:spLocks noChangeShapeType="1"/>
            </p:cNvSpPr>
            <p:nvPr/>
          </p:nvSpPr>
          <p:spPr bwMode="auto">
            <a:xfrm flipV="1">
              <a:off x="12745878"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8" name="Line 84"/>
            <p:cNvSpPr>
              <a:spLocks noChangeShapeType="1"/>
            </p:cNvSpPr>
            <p:nvPr/>
          </p:nvSpPr>
          <p:spPr bwMode="auto">
            <a:xfrm flipV="1">
              <a:off x="12785521"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69" name="Line 85"/>
            <p:cNvSpPr>
              <a:spLocks noChangeShapeType="1"/>
            </p:cNvSpPr>
            <p:nvPr/>
          </p:nvSpPr>
          <p:spPr bwMode="auto">
            <a:xfrm flipV="1">
              <a:off x="13229527" y="4327127"/>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0" name="Line 86"/>
            <p:cNvSpPr>
              <a:spLocks noChangeShapeType="1"/>
            </p:cNvSpPr>
            <p:nvPr/>
          </p:nvSpPr>
          <p:spPr bwMode="auto">
            <a:xfrm flipV="1">
              <a:off x="13688069" y="4435486"/>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1" name="Line 87"/>
            <p:cNvSpPr>
              <a:spLocks noChangeShapeType="1"/>
            </p:cNvSpPr>
            <p:nvPr/>
          </p:nvSpPr>
          <p:spPr bwMode="auto">
            <a:xfrm flipV="1">
              <a:off x="13833428" y="4501558"/>
              <a:ext cx="0" cy="91180"/>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2" name="Line 88"/>
            <p:cNvSpPr>
              <a:spLocks noChangeShapeType="1"/>
            </p:cNvSpPr>
            <p:nvPr/>
          </p:nvSpPr>
          <p:spPr bwMode="auto">
            <a:xfrm flipV="1">
              <a:off x="11801044" y="3688869"/>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grpSp>
      <p:grpSp>
        <p:nvGrpSpPr>
          <p:cNvPr id="173" name="Group 172"/>
          <p:cNvGrpSpPr/>
          <p:nvPr/>
        </p:nvGrpSpPr>
        <p:grpSpPr>
          <a:xfrm>
            <a:off x="1293839" y="2087550"/>
            <a:ext cx="7312457" cy="2840695"/>
            <a:chOff x="9048473" y="1785987"/>
            <a:chExt cx="7558669" cy="2846394"/>
          </a:xfrm>
        </p:grpSpPr>
        <p:sp>
          <p:nvSpPr>
            <p:cNvPr id="174" name="Line 5"/>
            <p:cNvSpPr>
              <a:spLocks noChangeShapeType="1"/>
            </p:cNvSpPr>
            <p:nvPr/>
          </p:nvSpPr>
          <p:spPr bwMode="auto">
            <a:xfrm flipV="1">
              <a:off x="16599213"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5" name="Line 6"/>
            <p:cNvSpPr>
              <a:spLocks noChangeShapeType="1"/>
            </p:cNvSpPr>
            <p:nvPr/>
          </p:nvSpPr>
          <p:spPr bwMode="auto">
            <a:xfrm flipV="1">
              <a:off x="16533141"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6" name="Line 7"/>
            <p:cNvSpPr>
              <a:spLocks noChangeShapeType="1"/>
            </p:cNvSpPr>
            <p:nvPr/>
          </p:nvSpPr>
          <p:spPr bwMode="auto">
            <a:xfrm flipV="1">
              <a:off x="14413542" y="44169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7" name="Line 8"/>
            <p:cNvSpPr>
              <a:spLocks noChangeShapeType="1"/>
            </p:cNvSpPr>
            <p:nvPr/>
          </p:nvSpPr>
          <p:spPr bwMode="auto">
            <a:xfrm flipV="1">
              <a:off x="13886285"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8" name="Line 9"/>
            <p:cNvSpPr>
              <a:spLocks noChangeShapeType="1"/>
            </p:cNvSpPr>
            <p:nvPr/>
          </p:nvSpPr>
          <p:spPr bwMode="auto">
            <a:xfrm flipV="1">
              <a:off x="1382549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79" name="Line 10"/>
            <p:cNvSpPr>
              <a:spLocks noChangeShapeType="1"/>
            </p:cNvSpPr>
            <p:nvPr/>
          </p:nvSpPr>
          <p:spPr bwMode="auto">
            <a:xfrm flipV="1">
              <a:off x="1374356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0" name="Line 11"/>
            <p:cNvSpPr>
              <a:spLocks noChangeShapeType="1"/>
            </p:cNvSpPr>
            <p:nvPr/>
          </p:nvSpPr>
          <p:spPr bwMode="auto">
            <a:xfrm flipV="1">
              <a:off x="13392065"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1" name="Line 12"/>
            <p:cNvSpPr>
              <a:spLocks noChangeShapeType="1"/>
            </p:cNvSpPr>
            <p:nvPr/>
          </p:nvSpPr>
          <p:spPr bwMode="auto">
            <a:xfrm flipV="1">
              <a:off x="13295599"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2" name="Line 13"/>
            <p:cNvSpPr>
              <a:spLocks noChangeShapeType="1"/>
            </p:cNvSpPr>
            <p:nvPr/>
          </p:nvSpPr>
          <p:spPr bwMode="auto">
            <a:xfrm flipV="1">
              <a:off x="13335243"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3" name="Line 14"/>
            <p:cNvSpPr>
              <a:spLocks noChangeShapeType="1"/>
            </p:cNvSpPr>
            <p:nvPr/>
          </p:nvSpPr>
          <p:spPr bwMode="auto">
            <a:xfrm flipV="1">
              <a:off x="13343171"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4" name="Line 15"/>
            <p:cNvSpPr>
              <a:spLocks noChangeShapeType="1"/>
            </p:cNvSpPr>
            <p:nvPr/>
          </p:nvSpPr>
          <p:spPr bwMode="auto">
            <a:xfrm flipV="1">
              <a:off x="13361672"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5" name="Line 16"/>
            <p:cNvSpPr>
              <a:spLocks noChangeShapeType="1"/>
            </p:cNvSpPr>
            <p:nvPr/>
          </p:nvSpPr>
          <p:spPr bwMode="auto">
            <a:xfrm flipV="1">
              <a:off x="13374886"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6" name="Line 17"/>
            <p:cNvSpPr>
              <a:spLocks noChangeShapeType="1"/>
            </p:cNvSpPr>
            <p:nvPr/>
          </p:nvSpPr>
          <p:spPr bwMode="auto">
            <a:xfrm flipV="1">
              <a:off x="1311588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7" name="Line 18"/>
            <p:cNvSpPr>
              <a:spLocks noChangeShapeType="1"/>
            </p:cNvSpPr>
            <p:nvPr/>
          </p:nvSpPr>
          <p:spPr bwMode="auto">
            <a:xfrm flipV="1">
              <a:off x="1307095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8" name="Line 19"/>
            <p:cNvSpPr>
              <a:spLocks noChangeShapeType="1"/>
            </p:cNvSpPr>
            <p:nvPr/>
          </p:nvSpPr>
          <p:spPr bwMode="auto">
            <a:xfrm flipV="1">
              <a:off x="13057739"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89" name="Line 20"/>
            <p:cNvSpPr>
              <a:spLocks noChangeShapeType="1"/>
            </p:cNvSpPr>
            <p:nvPr/>
          </p:nvSpPr>
          <p:spPr bwMode="auto">
            <a:xfrm flipV="1">
              <a:off x="12989024"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0" name="Line 21"/>
            <p:cNvSpPr>
              <a:spLocks noChangeShapeType="1"/>
            </p:cNvSpPr>
            <p:nvPr/>
          </p:nvSpPr>
          <p:spPr bwMode="auto">
            <a:xfrm flipV="1">
              <a:off x="12952023" y="399544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1" name="Line 22"/>
            <p:cNvSpPr>
              <a:spLocks noChangeShapeType="1"/>
            </p:cNvSpPr>
            <p:nvPr/>
          </p:nvSpPr>
          <p:spPr bwMode="auto">
            <a:xfrm flipV="1">
              <a:off x="12851594"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2" name="Line 23"/>
            <p:cNvSpPr>
              <a:spLocks noChangeShapeType="1"/>
            </p:cNvSpPr>
            <p:nvPr/>
          </p:nvSpPr>
          <p:spPr bwMode="auto">
            <a:xfrm flipV="1">
              <a:off x="12838379"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3" name="Line 24"/>
            <p:cNvSpPr>
              <a:spLocks noChangeShapeType="1"/>
            </p:cNvSpPr>
            <p:nvPr/>
          </p:nvSpPr>
          <p:spPr bwMode="auto">
            <a:xfrm flipV="1">
              <a:off x="12798736"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4" name="Line 25"/>
            <p:cNvSpPr>
              <a:spLocks noChangeShapeType="1"/>
            </p:cNvSpPr>
            <p:nvPr/>
          </p:nvSpPr>
          <p:spPr bwMode="auto">
            <a:xfrm flipV="1">
              <a:off x="12772307"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5" name="Line 26"/>
            <p:cNvSpPr>
              <a:spLocks noChangeShapeType="1"/>
            </p:cNvSpPr>
            <p:nvPr/>
          </p:nvSpPr>
          <p:spPr bwMode="auto">
            <a:xfrm flipV="1">
              <a:off x="12751164" y="3926729"/>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6" name="Line 27"/>
            <p:cNvSpPr>
              <a:spLocks noChangeShapeType="1"/>
            </p:cNvSpPr>
            <p:nvPr/>
          </p:nvSpPr>
          <p:spPr bwMode="auto">
            <a:xfrm flipV="1">
              <a:off x="12674520" y="390030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7" name="Line 28"/>
            <p:cNvSpPr>
              <a:spLocks noChangeShapeType="1"/>
            </p:cNvSpPr>
            <p:nvPr/>
          </p:nvSpPr>
          <p:spPr bwMode="auto">
            <a:xfrm flipV="1">
              <a:off x="12592590" y="387122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8" name="Line 29"/>
            <p:cNvSpPr>
              <a:spLocks noChangeShapeType="1"/>
            </p:cNvSpPr>
            <p:nvPr/>
          </p:nvSpPr>
          <p:spPr bwMode="auto">
            <a:xfrm flipV="1">
              <a:off x="12489517" y="38262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199" name="Line 30"/>
            <p:cNvSpPr>
              <a:spLocks noChangeShapeType="1"/>
            </p:cNvSpPr>
            <p:nvPr/>
          </p:nvSpPr>
          <p:spPr bwMode="auto">
            <a:xfrm flipV="1">
              <a:off x="12460446"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0" name="Line 31"/>
            <p:cNvSpPr>
              <a:spLocks noChangeShapeType="1"/>
            </p:cNvSpPr>
            <p:nvPr/>
          </p:nvSpPr>
          <p:spPr bwMode="auto">
            <a:xfrm flipV="1">
              <a:off x="12439302"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1" name="Line 32"/>
            <p:cNvSpPr>
              <a:spLocks noChangeShapeType="1"/>
            </p:cNvSpPr>
            <p:nvPr/>
          </p:nvSpPr>
          <p:spPr bwMode="auto">
            <a:xfrm flipV="1">
              <a:off x="12292622" y="379194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2" name="Line 33"/>
            <p:cNvSpPr>
              <a:spLocks noChangeShapeType="1"/>
            </p:cNvSpPr>
            <p:nvPr/>
          </p:nvSpPr>
          <p:spPr bwMode="auto">
            <a:xfrm flipV="1">
              <a:off x="12274122" y="3762870"/>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3" name="Line 34"/>
            <p:cNvSpPr>
              <a:spLocks noChangeShapeType="1"/>
            </p:cNvSpPr>
            <p:nvPr/>
          </p:nvSpPr>
          <p:spPr bwMode="auto">
            <a:xfrm flipV="1">
              <a:off x="12250336" y="375229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4" name="Line 35"/>
            <p:cNvSpPr>
              <a:spLocks noChangeShapeType="1"/>
            </p:cNvSpPr>
            <p:nvPr/>
          </p:nvSpPr>
          <p:spPr bwMode="auto">
            <a:xfrm flipV="1">
              <a:off x="12237121" y="372851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5" name="Line 36"/>
            <p:cNvSpPr>
              <a:spLocks noChangeShapeType="1"/>
            </p:cNvSpPr>
            <p:nvPr/>
          </p:nvSpPr>
          <p:spPr bwMode="auto">
            <a:xfrm flipV="1">
              <a:off x="12226550"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6" name="Line 37"/>
            <p:cNvSpPr>
              <a:spLocks noChangeShapeType="1"/>
            </p:cNvSpPr>
            <p:nvPr/>
          </p:nvSpPr>
          <p:spPr bwMode="auto">
            <a:xfrm flipV="1">
              <a:off x="12215978"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7" name="Line 38"/>
            <p:cNvSpPr>
              <a:spLocks noChangeShapeType="1"/>
            </p:cNvSpPr>
            <p:nvPr/>
          </p:nvSpPr>
          <p:spPr bwMode="auto">
            <a:xfrm flipV="1">
              <a:off x="12189549" y="368358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8" name="Line 39"/>
            <p:cNvSpPr>
              <a:spLocks noChangeShapeType="1"/>
            </p:cNvSpPr>
            <p:nvPr/>
          </p:nvSpPr>
          <p:spPr bwMode="auto">
            <a:xfrm flipV="1">
              <a:off x="12168406" y="364658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09" name="Line 40"/>
            <p:cNvSpPr>
              <a:spLocks noChangeShapeType="1"/>
            </p:cNvSpPr>
            <p:nvPr/>
          </p:nvSpPr>
          <p:spPr bwMode="auto">
            <a:xfrm flipV="1">
              <a:off x="11988690"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0" name="Line 41"/>
            <p:cNvSpPr>
              <a:spLocks noChangeShapeType="1"/>
            </p:cNvSpPr>
            <p:nvPr/>
          </p:nvSpPr>
          <p:spPr bwMode="auto">
            <a:xfrm flipV="1">
              <a:off x="11959618"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1" name="Line 42"/>
            <p:cNvSpPr>
              <a:spLocks noChangeShapeType="1"/>
            </p:cNvSpPr>
            <p:nvPr/>
          </p:nvSpPr>
          <p:spPr bwMode="auto">
            <a:xfrm flipV="1">
              <a:off x="11909403"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2" name="Line 43"/>
            <p:cNvSpPr>
              <a:spLocks noChangeShapeType="1"/>
            </p:cNvSpPr>
            <p:nvPr/>
          </p:nvSpPr>
          <p:spPr bwMode="auto">
            <a:xfrm flipV="1">
              <a:off x="11898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3" name="Line 44"/>
            <p:cNvSpPr>
              <a:spLocks noChangeShapeType="1"/>
            </p:cNvSpPr>
            <p:nvPr/>
          </p:nvSpPr>
          <p:spPr bwMode="auto">
            <a:xfrm flipV="1">
              <a:off x="11861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4" name="Line 45"/>
            <p:cNvSpPr>
              <a:spLocks noChangeShapeType="1"/>
            </p:cNvSpPr>
            <p:nvPr/>
          </p:nvSpPr>
          <p:spPr bwMode="auto">
            <a:xfrm flipV="1">
              <a:off x="11801044" y="351047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5" name="Line 46"/>
            <p:cNvSpPr>
              <a:spLocks noChangeShapeType="1"/>
            </p:cNvSpPr>
            <p:nvPr/>
          </p:nvSpPr>
          <p:spPr bwMode="auto">
            <a:xfrm flipV="1">
              <a:off x="11774615"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6" name="Line 47"/>
            <p:cNvSpPr>
              <a:spLocks noChangeShapeType="1"/>
            </p:cNvSpPr>
            <p:nvPr/>
          </p:nvSpPr>
          <p:spPr bwMode="auto">
            <a:xfrm flipV="1">
              <a:off x="11740258"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7" name="Line 48"/>
            <p:cNvSpPr>
              <a:spLocks noChangeShapeType="1"/>
            </p:cNvSpPr>
            <p:nvPr/>
          </p:nvSpPr>
          <p:spPr bwMode="auto">
            <a:xfrm flipV="1">
              <a:off x="11716472"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8" name="Line 49"/>
            <p:cNvSpPr>
              <a:spLocks noChangeShapeType="1"/>
            </p:cNvSpPr>
            <p:nvPr/>
          </p:nvSpPr>
          <p:spPr bwMode="auto">
            <a:xfrm flipV="1">
              <a:off x="11703257"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19" name="Line 50"/>
            <p:cNvSpPr>
              <a:spLocks noChangeShapeType="1"/>
            </p:cNvSpPr>
            <p:nvPr/>
          </p:nvSpPr>
          <p:spPr bwMode="auto">
            <a:xfrm flipV="1">
              <a:off x="11616042" y="341797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0" name="Line 51"/>
            <p:cNvSpPr>
              <a:spLocks noChangeShapeType="1"/>
            </p:cNvSpPr>
            <p:nvPr/>
          </p:nvSpPr>
          <p:spPr bwMode="auto">
            <a:xfrm flipV="1">
              <a:off x="11579041" y="3399472"/>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1" name="Line 52"/>
            <p:cNvSpPr>
              <a:spLocks noChangeShapeType="1"/>
            </p:cNvSpPr>
            <p:nvPr/>
          </p:nvSpPr>
          <p:spPr bwMode="auto">
            <a:xfrm flipV="1">
              <a:off x="11549970"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2" name="Line 53"/>
            <p:cNvSpPr>
              <a:spLocks noChangeShapeType="1"/>
            </p:cNvSpPr>
            <p:nvPr/>
          </p:nvSpPr>
          <p:spPr bwMode="auto">
            <a:xfrm flipV="1">
              <a:off x="11534112"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3" name="Line 54"/>
            <p:cNvSpPr>
              <a:spLocks noChangeShapeType="1"/>
            </p:cNvSpPr>
            <p:nvPr/>
          </p:nvSpPr>
          <p:spPr bwMode="auto">
            <a:xfrm flipV="1">
              <a:off x="11479933" y="335982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4" name="Line 55"/>
            <p:cNvSpPr>
              <a:spLocks noChangeShapeType="1"/>
            </p:cNvSpPr>
            <p:nvPr/>
          </p:nvSpPr>
          <p:spPr bwMode="auto">
            <a:xfrm flipV="1">
              <a:off x="11403289" y="32963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5" name="Line 56"/>
            <p:cNvSpPr>
              <a:spLocks noChangeShapeType="1"/>
            </p:cNvSpPr>
            <p:nvPr/>
          </p:nvSpPr>
          <p:spPr bwMode="auto">
            <a:xfrm flipV="1">
              <a:off x="11353074"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6" name="Line 57"/>
            <p:cNvSpPr>
              <a:spLocks noChangeShapeType="1"/>
            </p:cNvSpPr>
            <p:nvPr/>
          </p:nvSpPr>
          <p:spPr bwMode="auto">
            <a:xfrm flipV="1">
              <a:off x="11324002"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7" name="Line 58"/>
            <p:cNvSpPr>
              <a:spLocks noChangeShapeType="1"/>
            </p:cNvSpPr>
            <p:nvPr/>
          </p:nvSpPr>
          <p:spPr bwMode="auto">
            <a:xfrm flipV="1">
              <a:off x="11263216" y="32382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8" name="Line 59"/>
            <p:cNvSpPr>
              <a:spLocks noChangeShapeType="1"/>
            </p:cNvSpPr>
            <p:nvPr/>
          </p:nvSpPr>
          <p:spPr bwMode="auto">
            <a:xfrm flipV="1">
              <a:off x="11247359" y="32197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29" name="Line 60"/>
            <p:cNvSpPr>
              <a:spLocks noChangeShapeType="1"/>
            </p:cNvSpPr>
            <p:nvPr/>
          </p:nvSpPr>
          <p:spPr bwMode="auto">
            <a:xfrm flipV="1">
              <a:off x="11228858" y="32065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0" name="Line 61"/>
            <p:cNvSpPr>
              <a:spLocks noChangeShapeType="1"/>
            </p:cNvSpPr>
            <p:nvPr/>
          </p:nvSpPr>
          <p:spPr bwMode="auto">
            <a:xfrm flipV="1">
              <a:off x="11210358" y="3182755"/>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1" name="Line 62"/>
            <p:cNvSpPr>
              <a:spLocks noChangeShapeType="1"/>
            </p:cNvSpPr>
            <p:nvPr/>
          </p:nvSpPr>
          <p:spPr bwMode="auto">
            <a:xfrm flipV="1">
              <a:off x="11176000" y="316425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2" name="Line 63"/>
            <p:cNvSpPr>
              <a:spLocks noChangeShapeType="1"/>
            </p:cNvSpPr>
            <p:nvPr/>
          </p:nvSpPr>
          <p:spPr bwMode="auto">
            <a:xfrm flipV="1">
              <a:off x="10975141" y="2959431"/>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3" name="Line 64"/>
            <p:cNvSpPr>
              <a:spLocks noChangeShapeType="1"/>
            </p:cNvSpPr>
            <p:nvPr/>
          </p:nvSpPr>
          <p:spPr bwMode="auto">
            <a:xfrm flipV="1">
              <a:off x="10159809" y="233967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4" name="Line 65"/>
            <p:cNvSpPr>
              <a:spLocks noChangeShapeType="1"/>
            </p:cNvSpPr>
            <p:nvPr/>
          </p:nvSpPr>
          <p:spPr bwMode="auto">
            <a:xfrm flipV="1">
              <a:off x="9566480" y="183884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sp>
          <p:nvSpPr>
            <p:cNvPr id="235" name="Freeform 89"/>
            <p:cNvSpPr>
              <a:spLocks/>
            </p:cNvSpPr>
            <p:nvPr/>
          </p:nvSpPr>
          <p:spPr bwMode="auto">
            <a:xfrm>
              <a:off x="9048473" y="1785987"/>
              <a:ext cx="7558669" cy="2846394"/>
            </a:xfrm>
            <a:custGeom>
              <a:avLst/>
              <a:gdLst>
                <a:gd name="T0" fmla="*/ 226 w 5720"/>
                <a:gd name="T1" fmla="*/ 36 h 2154"/>
                <a:gd name="T2" fmla="*/ 284 w 5720"/>
                <a:gd name="T3" fmla="*/ 62 h 2154"/>
                <a:gd name="T4" fmla="*/ 368 w 5720"/>
                <a:gd name="T5" fmla="*/ 102 h 2154"/>
                <a:gd name="T6" fmla="*/ 421 w 5720"/>
                <a:gd name="T7" fmla="*/ 126 h 2154"/>
                <a:gd name="T8" fmla="*/ 475 w 5720"/>
                <a:gd name="T9" fmla="*/ 158 h 2154"/>
                <a:gd name="T10" fmla="*/ 547 w 5720"/>
                <a:gd name="T11" fmla="*/ 174 h 2154"/>
                <a:gd name="T12" fmla="*/ 575 w 5720"/>
                <a:gd name="T13" fmla="*/ 215 h 2154"/>
                <a:gd name="T14" fmla="*/ 607 w 5720"/>
                <a:gd name="T15" fmla="*/ 259 h 2154"/>
                <a:gd name="T16" fmla="*/ 647 w 5720"/>
                <a:gd name="T17" fmla="*/ 301 h 2154"/>
                <a:gd name="T18" fmla="*/ 677 w 5720"/>
                <a:gd name="T19" fmla="*/ 319 h 2154"/>
                <a:gd name="T20" fmla="*/ 701 w 5720"/>
                <a:gd name="T21" fmla="*/ 359 h 2154"/>
                <a:gd name="T22" fmla="*/ 735 w 5720"/>
                <a:gd name="T23" fmla="*/ 389 h 2154"/>
                <a:gd name="T24" fmla="*/ 779 w 5720"/>
                <a:gd name="T25" fmla="*/ 419 h 2154"/>
                <a:gd name="T26" fmla="*/ 815 w 5720"/>
                <a:gd name="T27" fmla="*/ 457 h 2154"/>
                <a:gd name="T28" fmla="*/ 853 w 5720"/>
                <a:gd name="T29" fmla="*/ 505 h 2154"/>
                <a:gd name="T30" fmla="*/ 923 w 5720"/>
                <a:gd name="T31" fmla="*/ 527 h 2154"/>
                <a:gd name="T32" fmla="*/ 945 w 5720"/>
                <a:gd name="T33" fmla="*/ 571 h 2154"/>
                <a:gd name="T34" fmla="*/ 981 w 5720"/>
                <a:gd name="T35" fmla="*/ 602 h 2154"/>
                <a:gd name="T36" fmla="*/ 1007 w 5720"/>
                <a:gd name="T37" fmla="*/ 628 h 2154"/>
                <a:gd name="T38" fmla="*/ 1123 w 5720"/>
                <a:gd name="T39" fmla="*/ 662 h 2154"/>
                <a:gd name="T40" fmla="*/ 1160 w 5720"/>
                <a:gd name="T41" fmla="*/ 716 h 2154"/>
                <a:gd name="T42" fmla="*/ 1210 w 5720"/>
                <a:gd name="T43" fmla="*/ 734 h 2154"/>
                <a:gd name="T44" fmla="*/ 1250 w 5720"/>
                <a:gd name="T45" fmla="*/ 784 h 2154"/>
                <a:gd name="T46" fmla="*/ 1280 w 5720"/>
                <a:gd name="T47" fmla="*/ 814 h 2154"/>
                <a:gd name="T48" fmla="*/ 1314 w 5720"/>
                <a:gd name="T49" fmla="*/ 852 h 2154"/>
                <a:gd name="T50" fmla="*/ 1352 w 5720"/>
                <a:gd name="T51" fmla="*/ 876 h 2154"/>
                <a:gd name="T52" fmla="*/ 1376 w 5720"/>
                <a:gd name="T53" fmla="*/ 916 h 2154"/>
                <a:gd name="T54" fmla="*/ 1428 w 5720"/>
                <a:gd name="T55" fmla="*/ 938 h 2154"/>
                <a:gd name="T56" fmla="*/ 1476 w 5720"/>
                <a:gd name="T57" fmla="*/ 999 h 2154"/>
                <a:gd name="T58" fmla="*/ 1542 w 5720"/>
                <a:gd name="T59" fmla="*/ 1041 h 2154"/>
                <a:gd name="T60" fmla="*/ 1556 w 5720"/>
                <a:gd name="T61" fmla="*/ 1069 h 2154"/>
                <a:gd name="T62" fmla="*/ 1594 w 5720"/>
                <a:gd name="T63" fmla="*/ 1093 h 2154"/>
                <a:gd name="T64" fmla="*/ 1608 w 5720"/>
                <a:gd name="T65" fmla="*/ 1117 h 2154"/>
                <a:gd name="T66" fmla="*/ 1654 w 5720"/>
                <a:gd name="T67" fmla="*/ 1141 h 2154"/>
                <a:gd name="T68" fmla="*/ 1678 w 5720"/>
                <a:gd name="T69" fmla="*/ 1177 h 2154"/>
                <a:gd name="T70" fmla="*/ 1754 w 5720"/>
                <a:gd name="T71" fmla="*/ 1189 h 2154"/>
                <a:gd name="T72" fmla="*/ 1782 w 5720"/>
                <a:gd name="T73" fmla="*/ 1221 h 2154"/>
                <a:gd name="T74" fmla="*/ 1828 w 5720"/>
                <a:gd name="T75" fmla="*/ 1237 h 2154"/>
                <a:gd name="T76" fmla="*/ 1893 w 5720"/>
                <a:gd name="T77" fmla="*/ 1289 h 2154"/>
                <a:gd name="T78" fmla="*/ 1993 w 5720"/>
                <a:gd name="T79" fmla="*/ 1319 h 2154"/>
                <a:gd name="T80" fmla="*/ 2073 w 5720"/>
                <a:gd name="T81" fmla="*/ 1372 h 2154"/>
                <a:gd name="T82" fmla="*/ 2253 w 5720"/>
                <a:gd name="T83" fmla="*/ 1398 h 2154"/>
                <a:gd name="T84" fmla="*/ 2299 w 5720"/>
                <a:gd name="T85" fmla="*/ 1470 h 2154"/>
                <a:gd name="T86" fmla="*/ 2375 w 5720"/>
                <a:gd name="T87" fmla="*/ 1502 h 2154"/>
                <a:gd name="T88" fmla="*/ 2407 w 5720"/>
                <a:gd name="T89" fmla="*/ 1540 h 2154"/>
                <a:gd name="T90" fmla="*/ 2441 w 5720"/>
                <a:gd name="T91" fmla="*/ 1568 h 2154"/>
                <a:gd name="T92" fmla="*/ 2519 w 5720"/>
                <a:gd name="T93" fmla="*/ 1602 h 2154"/>
                <a:gd name="T94" fmla="*/ 2648 w 5720"/>
                <a:gd name="T95" fmla="*/ 1630 h 2154"/>
                <a:gd name="T96" fmla="*/ 2728 w 5720"/>
                <a:gd name="T97" fmla="*/ 1666 h 2154"/>
                <a:gd name="T98" fmla="*/ 2906 w 5720"/>
                <a:gd name="T99" fmla="*/ 1719 h 2154"/>
                <a:gd name="T100" fmla="*/ 2968 w 5720"/>
                <a:gd name="T101" fmla="*/ 1765 h 2154"/>
                <a:gd name="T102" fmla="*/ 3164 w 5720"/>
                <a:gd name="T103" fmla="*/ 1797 h 2154"/>
                <a:gd name="T104" fmla="*/ 3206 w 5720"/>
                <a:gd name="T105" fmla="*/ 1857 h 2154"/>
                <a:gd name="T106" fmla="*/ 3885 w 5720"/>
                <a:gd name="T107" fmla="*/ 1929 h 2154"/>
                <a:gd name="T108" fmla="*/ 3903 w 5720"/>
                <a:gd name="T109" fmla="*/ 2059 h 2154"/>
                <a:gd name="T110" fmla="*/ 5720 w 5720"/>
                <a:gd name="T111" fmla="*/ 2154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0" h="2154">
                  <a:moveTo>
                    <a:pt x="0" y="0"/>
                  </a:moveTo>
                  <a:lnTo>
                    <a:pt x="204" y="0"/>
                  </a:lnTo>
                  <a:lnTo>
                    <a:pt x="204" y="18"/>
                  </a:lnTo>
                  <a:lnTo>
                    <a:pt x="226" y="18"/>
                  </a:lnTo>
                  <a:lnTo>
                    <a:pt x="226" y="36"/>
                  </a:lnTo>
                  <a:lnTo>
                    <a:pt x="246" y="36"/>
                  </a:lnTo>
                  <a:lnTo>
                    <a:pt x="246" y="50"/>
                  </a:lnTo>
                  <a:lnTo>
                    <a:pt x="266" y="50"/>
                  </a:lnTo>
                  <a:lnTo>
                    <a:pt x="266" y="62"/>
                  </a:lnTo>
                  <a:lnTo>
                    <a:pt x="284" y="62"/>
                  </a:lnTo>
                  <a:lnTo>
                    <a:pt x="284" y="68"/>
                  </a:lnTo>
                  <a:lnTo>
                    <a:pt x="346" y="68"/>
                  </a:lnTo>
                  <a:lnTo>
                    <a:pt x="346" y="90"/>
                  </a:lnTo>
                  <a:lnTo>
                    <a:pt x="368" y="90"/>
                  </a:lnTo>
                  <a:lnTo>
                    <a:pt x="368" y="102"/>
                  </a:lnTo>
                  <a:lnTo>
                    <a:pt x="376" y="102"/>
                  </a:lnTo>
                  <a:lnTo>
                    <a:pt x="376" y="108"/>
                  </a:lnTo>
                  <a:lnTo>
                    <a:pt x="400" y="108"/>
                  </a:lnTo>
                  <a:lnTo>
                    <a:pt x="400" y="126"/>
                  </a:lnTo>
                  <a:lnTo>
                    <a:pt x="421" y="126"/>
                  </a:lnTo>
                  <a:lnTo>
                    <a:pt x="421" y="132"/>
                  </a:lnTo>
                  <a:lnTo>
                    <a:pt x="463" y="132"/>
                  </a:lnTo>
                  <a:lnTo>
                    <a:pt x="463" y="146"/>
                  </a:lnTo>
                  <a:lnTo>
                    <a:pt x="475" y="146"/>
                  </a:lnTo>
                  <a:lnTo>
                    <a:pt x="475" y="158"/>
                  </a:lnTo>
                  <a:lnTo>
                    <a:pt x="487" y="158"/>
                  </a:lnTo>
                  <a:lnTo>
                    <a:pt x="487" y="168"/>
                  </a:lnTo>
                  <a:lnTo>
                    <a:pt x="501" y="168"/>
                  </a:lnTo>
                  <a:lnTo>
                    <a:pt x="501" y="174"/>
                  </a:lnTo>
                  <a:lnTo>
                    <a:pt x="547" y="174"/>
                  </a:lnTo>
                  <a:lnTo>
                    <a:pt x="547" y="190"/>
                  </a:lnTo>
                  <a:lnTo>
                    <a:pt x="567" y="190"/>
                  </a:lnTo>
                  <a:lnTo>
                    <a:pt x="567" y="208"/>
                  </a:lnTo>
                  <a:lnTo>
                    <a:pt x="575" y="208"/>
                  </a:lnTo>
                  <a:lnTo>
                    <a:pt x="575" y="215"/>
                  </a:lnTo>
                  <a:lnTo>
                    <a:pt x="591" y="215"/>
                  </a:lnTo>
                  <a:lnTo>
                    <a:pt x="591" y="231"/>
                  </a:lnTo>
                  <a:lnTo>
                    <a:pt x="597" y="231"/>
                  </a:lnTo>
                  <a:lnTo>
                    <a:pt x="597" y="259"/>
                  </a:lnTo>
                  <a:lnTo>
                    <a:pt x="607" y="259"/>
                  </a:lnTo>
                  <a:lnTo>
                    <a:pt x="607" y="273"/>
                  </a:lnTo>
                  <a:lnTo>
                    <a:pt x="627" y="273"/>
                  </a:lnTo>
                  <a:lnTo>
                    <a:pt x="627" y="279"/>
                  </a:lnTo>
                  <a:lnTo>
                    <a:pt x="647" y="279"/>
                  </a:lnTo>
                  <a:lnTo>
                    <a:pt x="647" y="301"/>
                  </a:lnTo>
                  <a:lnTo>
                    <a:pt x="653" y="301"/>
                  </a:lnTo>
                  <a:lnTo>
                    <a:pt x="653" y="311"/>
                  </a:lnTo>
                  <a:lnTo>
                    <a:pt x="661" y="311"/>
                  </a:lnTo>
                  <a:lnTo>
                    <a:pt x="661" y="319"/>
                  </a:lnTo>
                  <a:lnTo>
                    <a:pt x="677" y="319"/>
                  </a:lnTo>
                  <a:lnTo>
                    <a:pt x="677" y="331"/>
                  </a:lnTo>
                  <a:lnTo>
                    <a:pt x="687" y="331"/>
                  </a:lnTo>
                  <a:lnTo>
                    <a:pt x="687" y="337"/>
                  </a:lnTo>
                  <a:lnTo>
                    <a:pt x="701" y="337"/>
                  </a:lnTo>
                  <a:lnTo>
                    <a:pt x="701" y="359"/>
                  </a:lnTo>
                  <a:lnTo>
                    <a:pt x="717" y="359"/>
                  </a:lnTo>
                  <a:lnTo>
                    <a:pt x="717" y="381"/>
                  </a:lnTo>
                  <a:lnTo>
                    <a:pt x="727" y="381"/>
                  </a:lnTo>
                  <a:lnTo>
                    <a:pt x="727" y="389"/>
                  </a:lnTo>
                  <a:lnTo>
                    <a:pt x="735" y="389"/>
                  </a:lnTo>
                  <a:lnTo>
                    <a:pt x="735" y="399"/>
                  </a:lnTo>
                  <a:lnTo>
                    <a:pt x="759" y="399"/>
                  </a:lnTo>
                  <a:lnTo>
                    <a:pt x="759" y="409"/>
                  </a:lnTo>
                  <a:lnTo>
                    <a:pt x="779" y="409"/>
                  </a:lnTo>
                  <a:lnTo>
                    <a:pt x="779" y="419"/>
                  </a:lnTo>
                  <a:lnTo>
                    <a:pt x="793" y="419"/>
                  </a:lnTo>
                  <a:lnTo>
                    <a:pt x="793" y="439"/>
                  </a:lnTo>
                  <a:lnTo>
                    <a:pt x="799" y="439"/>
                  </a:lnTo>
                  <a:lnTo>
                    <a:pt x="799" y="457"/>
                  </a:lnTo>
                  <a:lnTo>
                    <a:pt x="815" y="457"/>
                  </a:lnTo>
                  <a:lnTo>
                    <a:pt x="815" y="475"/>
                  </a:lnTo>
                  <a:lnTo>
                    <a:pt x="825" y="475"/>
                  </a:lnTo>
                  <a:lnTo>
                    <a:pt x="825" y="485"/>
                  </a:lnTo>
                  <a:lnTo>
                    <a:pt x="853" y="485"/>
                  </a:lnTo>
                  <a:lnTo>
                    <a:pt x="853" y="505"/>
                  </a:lnTo>
                  <a:lnTo>
                    <a:pt x="863" y="505"/>
                  </a:lnTo>
                  <a:lnTo>
                    <a:pt x="863" y="519"/>
                  </a:lnTo>
                  <a:lnTo>
                    <a:pt x="885" y="519"/>
                  </a:lnTo>
                  <a:lnTo>
                    <a:pt x="885" y="527"/>
                  </a:lnTo>
                  <a:lnTo>
                    <a:pt x="923" y="527"/>
                  </a:lnTo>
                  <a:lnTo>
                    <a:pt x="923" y="547"/>
                  </a:lnTo>
                  <a:lnTo>
                    <a:pt x="935" y="547"/>
                  </a:lnTo>
                  <a:lnTo>
                    <a:pt x="935" y="559"/>
                  </a:lnTo>
                  <a:lnTo>
                    <a:pt x="945" y="559"/>
                  </a:lnTo>
                  <a:lnTo>
                    <a:pt x="945" y="571"/>
                  </a:lnTo>
                  <a:lnTo>
                    <a:pt x="953" y="571"/>
                  </a:lnTo>
                  <a:lnTo>
                    <a:pt x="953" y="585"/>
                  </a:lnTo>
                  <a:lnTo>
                    <a:pt x="963" y="585"/>
                  </a:lnTo>
                  <a:lnTo>
                    <a:pt x="963" y="602"/>
                  </a:lnTo>
                  <a:lnTo>
                    <a:pt x="981" y="602"/>
                  </a:lnTo>
                  <a:lnTo>
                    <a:pt x="981" y="612"/>
                  </a:lnTo>
                  <a:lnTo>
                    <a:pt x="997" y="612"/>
                  </a:lnTo>
                  <a:lnTo>
                    <a:pt x="997" y="618"/>
                  </a:lnTo>
                  <a:lnTo>
                    <a:pt x="1007" y="618"/>
                  </a:lnTo>
                  <a:lnTo>
                    <a:pt x="1007" y="628"/>
                  </a:lnTo>
                  <a:lnTo>
                    <a:pt x="1023" y="628"/>
                  </a:lnTo>
                  <a:lnTo>
                    <a:pt x="1023" y="652"/>
                  </a:lnTo>
                  <a:lnTo>
                    <a:pt x="1051" y="652"/>
                  </a:lnTo>
                  <a:lnTo>
                    <a:pt x="1051" y="662"/>
                  </a:lnTo>
                  <a:lnTo>
                    <a:pt x="1123" y="662"/>
                  </a:lnTo>
                  <a:lnTo>
                    <a:pt x="1123" y="692"/>
                  </a:lnTo>
                  <a:lnTo>
                    <a:pt x="1152" y="692"/>
                  </a:lnTo>
                  <a:lnTo>
                    <a:pt x="1152" y="702"/>
                  </a:lnTo>
                  <a:lnTo>
                    <a:pt x="1160" y="702"/>
                  </a:lnTo>
                  <a:lnTo>
                    <a:pt x="1160" y="716"/>
                  </a:lnTo>
                  <a:lnTo>
                    <a:pt x="1190" y="716"/>
                  </a:lnTo>
                  <a:lnTo>
                    <a:pt x="1190" y="726"/>
                  </a:lnTo>
                  <a:lnTo>
                    <a:pt x="1200" y="726"/>
                  </a:lnTo>
                  <a:lnTo>
                    <a:pt x="1200" y="734"/>
                  </a:lnTo>
                  <a:lnTo>
                    <a:pt x="1210" y="734"/>
                  </a:lnTo>
                  <a:lnTo>
                    <a:pt x="1210" y="742"/>
                  </a:lnTo>
                  <a:lnTo>
                    <a:pt x="1236" y="742"/>
                  </a:lnTo>
                  <a:lnTo>
                    <a:pt x="1236" y="750"/>
                  </a:lnTo>
                  <a:lnTo>
                    <a:pt x="1250" y="750"/>
                  </a:lnTo>
                  <a:lnTo>
                    <a:pt x="1250" y="784"/>
                  </a:lnTo>
                  <a:lnTo>
                    <a:pt x="1260" y="784"/>
                  </a:lnTo>
                  <a:lnTo>
                    <a:pt x="1260" y="798"/>
                  </a:lnTo>
                  <a:lnTo>
                    <a:pt x="1270" y="798"/>
                  </a:lnTo>
                  <a:lnTo>
                    <a:pt x="1270" y="814"/>
                  </a:lnTo>
                  <a:lnTo>
                    <a:pt x="1280" y="814"/>
                  </a:lnTo>
                  <a:lnTo>
                    <a:pt x="1280" y="834"/>
                  </a:lnTo>
                  <a:lnTo>
                    <a:pt x="1300" y="834"/>
                  </a:lnTo>
                  <a:lnTo>
                    <a:pt x="1300" y="844"/>
                  </a:lnTo>
                  <a:lnTo>
                    <a:pt x="1314" y="844"/>
                  </a:lnTo>
                  <a:lnTo>
                    <a:pt x="1314" y="852"/>
                  </a:lnTo>
                  <a:lnTo>
                    <a:pt x="1324" y="852"/>
                  </a:lnTo>
                  <a:lnTo>
                    <a:pt x="1324" y="870"/>
                  </a:lnTo>
                  <a:lnTo>
                    <a:pt x="1340" y="870"/>
                  </a:lnTo>
                  <a:lnTo>
                    <a:pt x="1340" y="876"/>
                  </a:lnTo>
                  <a:lnTo>
                    <a:pt x="1352" y="876"/>
                  </a:lnTo>
                  <a:lnTo>
                    <a:pt x="1352" y="888"/>
                  </a:lnTo>
                  <a:lnTo>
                    <a:pt x="1362" y="888"/>
                  </a:lnTo>
                  <a:lnTo>
                    <a:pt x="1362" y="900"/>
                  </a:lnTo>
                  <a:lnTo>
                    <a:pt x="1376" y="900"/>
                  </a:lnTo>
                  <a:lnTo>
                    <a:pt x="1376" y="916"/>
                  </a:lnTo>
                  <a:lnTo>
                    <a:pt x="1394" y="916"/>
                  </a:lnTo>
                  <a:lnTo>
                    <a:pt x="1394" y="924"/>
                  </a:lnTo>
                  <a:lnTo>
                    <a:pt x="1414" y="924"/>
                  </a:lnTo>
                  <a:lnTo>
                    <a:pt x="1414" y="938"/>
                  </a:lnTo>
                  <a:lnTo>
                    <a:pt x="1428" y="938"/>
                  </a:lnTo>
                  <a:lnTo>
                    <a:pt x="1428" y="956"/>
                  </a:lnTo>
                  <a:lnTo>
                    <a:pt x="1466" y="956"/>
                  </a:lnTo>
                  <a:lnTo>
                    <a:pt x="1466" y="983"/>
                  </a:lnTo>
                  <a:lnTo>
                    <a:pt x="1476" y="983"/>
                  </a:lnTo>
                  <a:lnTo>
                    <a:pt x="1476" y="999"/>
                  </a:lnTo>
                  <a:lnTo>
                    <a:pt x="1498" y="999"/>
                  </a:lnTo>
                  <a:lnTo>
                    <a:pt x="1498" y="1023"/>
                  </a:lnTo>
                  <a:lnTo>
                    <a:pt x="1528" y="1023"/>
                  </a:lnTo>
                  <a:lnTo>
                    <a:pt x="1528" y="1041"/>
                  </a:lnTo>
                  <a:lnTo>
                    <a:pt x="1542" y="1041"/>
                  </a:lnTo>
                  <a:lnTo>
                    <a:pt x="1542" y="1049"/>
                  </a:lnTo>
                  <a:lnTo>
                    <a:pt x="1550" y="1049"/>
                  </a:lnTo>
                  <a:lnTo>
                    <a:pt x="1550" y="1059"/>
                  </a:lnTo>
                  <a:lnTo>
                    <a:pt x="1556" y="1059"/>
                  </a:lnTo>
                  <a:lnTo>
                    <a:pt x="1556" y="1069"/>
                  </a:lnTo>
                  <a:lnTo>
                    <a:pt x="1562" y="1069"/>
                  </a:lnTo>
                  <a:lnTo>
                    <a:pt x="1562" y="1075"/>
                  </a:lnTo>
                  <a:lnTo>
                    <a:pt x="1570" y="1075"/>
                  </a:lnTo>
                  <a:lnTo>
                    <a:pt x="1570" y="1093"/>
                  </a:lnTo>
                  <a:lnTo>
                    <a:pt x="1594" y="1093"/>
                  </a:lnTo>
                  <a:lnTo>
                    <a:pt x="1594" y="1103"/>
                  </a:lnTo>
                  <a:lnTo>
                    <a:pt x="1602" y="1103"/>
                  </a:lnTo>
                  <a:lnTo>
                    <a:pt x="1602" y="1109"/>
                  </a:lnTo>
                  <a:lnTo>
                    <a:pt x="1608" y="1109"/>
                  </a:lnTo>
                  <a:lnTo>
                    <a:pt x="1608" y="1117"/>
                  </a:lnTo>
                  <a:lnTo>
                    <a:pt x="1622" y="1117"/>
                  </a:lnTo>
                  <a:lnTo>
                    <a:pt x="1622" y="1125"/>
                  </a:lnTo>
                  <a:lnTo>
                    <a:pt x="1638" y="1125"/>
                  </a:lnTo>
                  <a:lnTo>
                    <a:pt x="1638" y="1141"/>
                  </a:lnTo>
                  <a:lnTo>
                    <a:pt x="1654" y="1141"/>
                  </a:lnTo>
                  <a:lnTo>
                    <a:pt x="1654" y="1153"/>
                  </a:lnTo>
                  <a:lnTo>
                    <a:pt x="1670" y="1153"/>
                  </a:lnTo>
                  <a:lnTo>
                    <a:pt x="1670" y="1163"/>
                  </a:lnTo>
                  <a:lnTo>
                    <a:pt x="1678" y="1163"/>
                  </a:lnTo>
                  <a:lnTo>
                    <a:pt x="1678" y="1177"/>
                  </a:lnTo>
                  <a:lnTo>
                    <a:pt x="1690" y="1177"/>
                  </a:lnTo>
                  <a:lnTo>
                    <a:pt x="1690" y="1183"/>
                  </a:lnTo>
                  <a:lnTo>
                    <a:pt x="1716" y="1183"/>
                  </a:lnTo>
                  <a:lnTo>
                    <a:pt x="1716" y="1189"/>
                  </a:lnTo>
                  <a:lnTo>
                    <a:pt x="1754" y="1189"/>
                  </a:lnTo>
                  <a:lnTo>
                    <a:pt x="1754" y="1203"/>
                  </a:lnTo>
                  <a:lnTo>
                    <a:pt x="1768" y="1203"/>
                  </a:lnTo>
                  <a:lnTo>
                    <a:pt x="1768" y="1209"/>
                  </a:lnTo>
                  <a:lnTo>
                    <a:pt x="1782" y="1209"/>
                  </a:lnTo>
                  <a:lnTo>
                    <a:pt x="1782" y="1221"/>
                  </a:lnTo>
                  <a:lnTo>
                    <a:pt x="1812" y="1221"/>
                  </a:lnTo>
                  <a:lnTo>
                    <a:pt x="1812" y="1227"/>
                  </a:lnTo>
                  <a:lnTo>
                    <a:pt x="1822" y="1227"/>
                  </a:lnTo>
                  <a:lnTo>
                    <a:pt x="1822" y="1237"/>
                  </a:lnTo>
                  <a:lnTo>
                    <a:pt x="1828" y="1237"/>
                  </a:lnTo>
                  <a:lnTo>
                    <a:pt x="1828" y="1257"/>
                  </a:lnTo>
                  <a:lnTo>
                    <a:pt x="1857" y="1257"/>
                  </a:lnTo>
                  <a:lnTo>
                    <a:pt x="1857" y="1273"/>
                  </a:lnTo>
                  <a:lnTo>
                    <a:pt x="1893" y="1273"/>
                  </a:lnTo>
                  <a:lnTo>
                    <a:pt x="1893" y="1289"/>
                  </a:lnTo>
                  <a:lnTo>
                    <a:pt x="1915" y="1289"/>
                  </a:lnTo>
                  <a:lnTo>
                    <a:pt x="1915" y="1301"/>
                  </a:lnTo>
                  <a:lnTo>
                    <a:pt x="1947" y="1301"/>
                  </a:lnTo>
                  <a:lnTo>
                    <a:pt x="1947" y="1319"/>
                  </a:lnTo>
                  <a:lnTo>
                    <a:pt x="1993" y="1319"/>
                  </a:lnTo>
                  <a:lnTo>
                    <a:pt x="1993" y="1333"/>
                  </a:lnTo>
                  <a:lnTo>
                    <a:pt x="2033" y="1333"/>
                  </a:lnTo>
                  <a:lnTo>
                    <a:pt x="2033" y="1354"/>
                  </a:lnTo>
                  <a:lnTo>
                    <a:pt x="2073" y="1354"/>
                  </a:lnTo>
                  <a:lnTo>
                    <a:pt x="2073" y="1372"/>
                  </a:lnTo>
                  <a:lnTo>
                    <a:pt x="2085" y="1372"/>
                  </a:lnTo>
                  <a:lnTo>
                    <a:pt x="2085" y="1382"/>
                  </a:lnTo>
                  <a:lnTo>
                    <a:pt x="2189" y="1382"/>
                  </a:lnTo>
                  <a:lnTo>
                    <a:pt x="2189" y="1398"/>
                  </a:lnTo>
                  <a:lnTo>
                    <a:pt x="2253" y="1398"/>
                  </a:lnTo>
                  <a:lnTo>
                    <a:pt x="2253" y="1412"/>
                  </a:lnTo>
                  <a:lnTo>
                    <a:pt x="2277" y="1412"/>
                  </a:lnTo>
                  <a:lnTo>
                    <a:pt x="2277" y="1450"/>
                  </a:lnTo>
                  <a:lnTo>
                    <a:pt x="2299" y="1450"/>
                  </a:lnTo>
                  <a:lnTo>
                    <a:pt x="2299" y="1470"/>
                  </a:lnTo>
                  <a:lnTo>
                    <a:pt x="2309" y="1470"/>
                  </a:lnTo>
                  <a:lnTo>
                    <a:pt x="2309" y="1478"/>
                  </a:lnTo>
                  <a:lnTo>
                    <a:pt x="2361" y="1478"/>
                  </a:lnTo>
                  <a:lnTo>
                    <a:pt x="2361" y="1502"/>
                  </a:lnTo>
                  <a:lnTo>
                    <a:pt x="2375" y="1502"/>
                  </a:lnTo>
                  <a:lnTo>
                    <a:pt x="2375" y="1508"/>
                  </a:lnTo>
                  <a:lnTo>
                    <a:pt x="2397" y="1508"/>
                  </a:lnTo>
                  <a:lnTo>
                    <a:pt x="2397" y="1534"/>
                  </a:lnTo>
                  <a:lnTo>
                    <a:pt x="2407" y="1534"/>
                  </a:lnTo>
                  <a:lnTo>
                    <a:pt x="2407" y="1540"/>
                  </a:lnTo>
                  <a:lnTo>
                    <a:pt x="2415" y="1540"/>
                  </a:lnTo>
                  <a:lnTo>
                    <a:pt x="2415" y="1556"/>
                  </a:lnTo>
                  <a:lnTo>
                    <a:pt x="2433" y="1556"/>
                  </a:lnTo>
                  <a:lnTo>
                    <a:pt x="2433" y="1568"/>
                  </a:lnTo>
                  <a:lnTo>
                    <a:pt x="2441" y="1568"/>
                  </a:lnTo>
                  <a:lnTo>
                    <a:pt x="2441" y="1578"/>
                  </a:lnTo>
                  <a:lnTo>
                    <a:pt x="2451" y="1578"/>
                  </a:lnTo>
                  <a:lnTo>
                    <a:pt x="2451" y="1588"/>
                  </a:lnTo>
                  <a:lnTo>
                    <a:pt x="2519" y="1588"/>
                  </a:lnTo>
                  <a:lnTo>
                    <a:pt x="2519" y="1602"/>
                  </a:lnTo>
                  <a:lnTo>
                    <a:pt x="2578" y="1602"/>
                  </a:lnTo>
                  <a:lnTo>
                    <a:pt x="2578" y="1614"/>
                  </a:lnTo>
                  <a:lnTo>
                    <a:pt x="2614" y="1614"/>
                  </a:lnTo>
                  <a:lnTo>
                    <a:pt x="2614" y="1630"/>
                  </a:lnTo>
                  <a:lnTo>
                    <a:pt x="2648" y="1630"/>
                  </a:lnTo>
                  <a:lnTo>
                    <a:pt x="2648" y="1646"/>
                  </a:lnTo>
                  <a:lnTo>
                    <a:pt x="2706" y="1646"/>
                  </a:lnTo>
                  <a:lnTo>
                    <a:pt x="2706" y="1658"/>
                  </a:lnTo>
                  <a:lnTo>
                    <a:pt x="2728" y="1658"/>
                  </a:lnTo>
                  <a:lnTo>
                    <a:pt x="2728" y="1666"/>
                  </a:lnTo>
                  <a:lnTo>
                    <a:pt x="2778" y="1666"/>
                  </a:lnTo>
                  <a:lnTo>
                    <a:pt x="2778" y="1686"/>
                  </a:lnTo>
                  <a:lnTo>
                    <a:pt x="2806" y="1686"/>
                  </a:lnTo>
                  <a:lnTo>
                    <a:pt x="2806" y="1719"/>
                  </a:lnTo>
                  <a:lnTo>
                    <a:pt x="2906" y="1719"/>
                  </a:lnTo>
                  <a:lnTo>
                    <a:pt x="2906" y="1729"/>
                  </a:lnTo>
                  <a:lnTo>
                    <a:pt x="2928" y="1729"/>
                  </a:lnTo>
                  <a:lnTo>
                    <a:pt x="2928" y="1743"/>
                  </a:lnTo>
                  <a:lnTo>
                    <a:pt x="2968" y="1743"/>
                  </a:lnTo>
                  <a:lnTo>
                    <a:pt x="2968" y="1765"/>
                  </a:lnTo>
                  <a:lnTo>
                    <a:pt x="2974" y="1765"/>
                  </a:lnTo>
                  <a:lnTo>
                    <a:pt x="2974" y="1783"/>
                  </a:lnTo>
                  <a:lnTo>
                    <a:pt x="2984" y="1783"/>
                  </a:lnTo>
                  <a:lnTo>
                    <a:pt x="2984" y="1797"/>
                  </a:lnTo>
                  <a:lnTo>
                    <a:pt x="3164" y="1797"/>
                  </a:lnTo>
                  <a:lnTo>
                    <a:pt x="3164" y="1825"/>
                  </a:lnTo>
                  <a:lnTo>
                    <a:pt x="3172" y="1825"/>
                  </a:lnTo>
                  <a:lnTo>
                    <a:pt x="3172" y="1841"/>
                  </a:lnTo>
                  <a:lnTo>
                    <a:pt x="3206" y="1841"/>
                  </a:lnTo>
                  <a:lnTo>
                    <a:pt x="3206" y="1857"/>
                  </a:lnTo>
                  <a:lnTo>
                    <a:pt x="3553" y="1857"/>
                  </a:lnTo>
                  <a:lnTo>
                    <a:pt x="3553" y="1897"/>
                  </a:lnTo>
                  <a:lnTo>
                    <a:pt x="3761" y="1897"/>
                  </a:lnTo>
                  <a:lnTo>
                    <a:pt x="3761" y="1929"/>
                  </a:lnTo>
                  <a:lnTo>
                    <a:pt x="3885" y="1929"/>
                  </a:lnTo>
                  <a:lnTo>
                    <a:pt x="3885" y="1975"/>
                  </a:lnTo>
                  <a:lnTo>
                    <a:pt x="3893" y="1975"/>
                  </a:lnTo>
                  <a:lnTo>
                    <a:pt x="3893" y="2013"/>
                  </a:lnTo>
                  <a:lnTo>
                    <a:pt x="3903" y="2013"/>
                  </a:lnTo>
                  <a:lnTo>
                    <a:pt x="3903" y="2059"/>
                  </a:lnTo>
                  <a:lnTo>
                    <a:pt x="4570" y="2059"/>
                  </a:lnTo>
                  <a:lnTo>
                    <a:pt x="4570" y="2108"/>
                  </a:lnTo>
                  <a:lnTo>
                    <a:pt x="5203" y="2108"/>
                  </a:lnTo>
                  <a:lnTo>
                    <a:pt x="5203" y="2154"/>
                  </a:lnTo>
                  <a:lnTo>
                    <a:pt x="5720" y="2154"/>
                  </a:lnTo>
                </a:path>
              </a:pathLst>
            </a:custGeom>
            <a:noFill/>
            <a:ln w="28575"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a:solidFill>
                  <a:srgbClr val="4D4D4D"/>
                </a:solidFill>
              </a:endParaRPr>
            </a:p>
          </p:txBody>
        </p:sp>
      </p:grpSp>
      <p:sp>
        <p:nvSpPr>
          <p:cNvPr id="236" name="Freeform: Shape 147"/>
          <p:cNvSpPr/>
          <p:nvPr/>
        </p:nvSpPr>
        <p:spPr>
          <a:xfrm>
            <a:off x="1237297" y="3547739"/>
            <a:ext cx="2107402" cy="1468041"/>
          </a:xfrm>
          <a:custGeom>
            <a:avLst/>
            <a:gdLst>
              <a:gd name="connsiteX0" fmla="*/ 0 w 2147777"/>
              <a:gd name="connsiteY0" fmla="*/ 0 h 1461217"/>
              <a:gd name="connsiteX1" fmla="*/ 2147777 w 2147777"/>
              <a:gd name="connsiteY1" fmla="*/ 0 h 1461217"/>
              <a:gd name="connsiteX2" fmla="*/ 2147777 w 2147777"/>
              <a:gd name="connsiteY2" fmla="*/ 1461217 h 1461217"/>
            </a:gdLst>
            <a:ahLst/>
            <a:cxnLst>
              <a:cxn ang="0">
                <a:pos x="connsiteX0" y="connsiteY0"/>
              </a:cxn>
              <a:cxn ang="0">
                <a:pos x="connsiteX1" y="connsiteY1"/>
              </a:cxn>
              <a:cxn ang="0">
                <a:pos x="connsiteX2" y="connsiteY2"/>
              </a:cxn>
            </a:cxnLst>
            <a:rect l="l" t="t" r="r" b="b"/>
            <a:pathLst>
              <a:path w="2147777" h="1461217">
                <a:moveTo>
                  <a:pt x="0" y="0"/>
                </a:moveTo>
                <a:lnTo>
                  <a:pt x="2147777" y="0"/>
                </a:lnTo>
                <a:lnTo>
                  <a:pt x="2147777" y="1461217"/>
                </a:lnTo>
              </a:path>
            </a:pathLst>
          </a:custGeom>
          <a:noFill/>
          <a:ln w="12700" cap="flat" cmpd="sng" algn="ctr">
            <a:solidFill>
              <a:srgbClr val="B60D27"/>
            </a:solidFill>
            <a:prstDash val="dash"/>
          </a:ln>
          <a:effectLst/>
        </p:spPr>
        <p:txBody>
          <a:bodyPr rtlCol="0" anchor="ctr"/>
          <a:lstStyle/>
          <a:p>
            <a:pPr algn="ctr" defTabSz="457200" fontAlgn="auto">
              <a:spcBef>
                <a:spcPts val="0"/>
              </a:spcBef>
              <a:spcAft>
                <a:spcPts val="0"/>
              </a:spcAft>
              <a:defRPr/>
            </a:pPr>
            <a:endParaRPr lang="en-GB" kern="0">
              <a:solidFill>
                <a:srgbClr val="4D4D4D"/>
              </a:solidFill>
              <a:latin typeface="Calibri"/>
              <a:cs typeface="Arial"/>
            </a:endParaRPr>
          </a:p>
        </p:txBody>
      </p:sp>
      <p:cxnSp>
        <p:nvCxnSpPr>
          <p:cNvPr id="237" name="Straight Connector 236"/>
          <p:cNvCxnSpPr/>
          <p:nvPr/>
        </p:nvCxnSpPr>
        <p:spPr>
          <a:xfrm>
            <a:off x="3199139" y="3565925"/>
            <a:ext cx="910" cy="1455931"/>
          </a:xfrm>
          <a:prstGeom prst="line">
            <a:avLst/>
          </a:prstGeom>
          <a:noFill/>
          <a:ln w="12700" cap="flat" cmpd="sng" algn="ctr">
            <a:solidFill>
              <a:srgbClr val="B2C0EC"/>
            </a:solidFill>
            <a:prstDash val="dash"/>
          </a:ln>
          <a:effectLst/>
        </p:spPr>
      </p:cxnSp>
      <p:graphicFrame>
        <p:nvGraphicFramePr>
          <p:cNvPr id="238" name="Table 237"/>
          <p:cNvGraphicFramePr>
            <a:graphicFrameLocks noGrp="1"/>
          </p:cNvGraphicFramePr>
          <p:nvPr>
            <p:extLst>
              <p:ext uri="{D42A27DB-BD31-4B8C-83A1-F6EECF244321}">
                <p14:modId xmlns:p14="http://schemas.microsoft.com/office/powerpoint/2010/main" val="1746502247"/>
              </p:ext>
            </p:extLst>
          </p:nvPr>
        </p:nvGraphicFramePr>
        <p:xfrm>
          <a:off x="5360038" y="2388303"/>
          <a:ext cx="3609835" cy="839520"/>
        </p:xfrm>
        <a:graphic>
          <a:graphicData uri="http://schemas.openxmlformats.org/drawingml/2006/table">
            <a:tbl>
              <a:tblPr firstRow="1" bandRow="1"/>
              <a:tblGrid>
                <a:gridCol w="1475863">
                  <a:extLst>
                    <a:ext uri="{9D8B030D-6E8A-4147-A177-3AD203B41FA5}">
                      <a16:colId xmlns:a16="http://schemas.microsoft.com/office/drawing/2014/main" xmlns="" val="20000"/>
                    </a:ext>
                  </a:extLst>
                </a:gridCol>
                <a:gridCol w="1097847">
                  <a:extLst>
                    <a:ext uri="{9D8B030D-6E8A-4147-A177-3AD203B41FA5}">
                      <a16:colId xmlns:a16="http://schemas.microsoft.com/office/drawing/2014/main" xmlns="" val="20001"/>
                    </a:ext>
                  </a:extLst>
                </a:gridCol>
                <a:gridCol w="1036125">
                  <a:extLst>
                    <a:ext uri="{9D8B030D-6E8A-4147-A177-3AD203B41FA5}">
                      <a16:colId xmlns:a16="http://schemas.microsoft.com/office/drawing/2014/main" xmlns="" val="1714284443"/>
                    </a:ext>
                  </a:extLst>
                </a:gridCol>
              </a:tblGrid>
              <a:tr h="3492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dirty="0">
                          <a:solidFill>
                            <a:srgbClr val="4D4D4D"/>
                          </a:solidFill>
                          <a:latin typeface="Arial" panose="020B0604020202020204" pitchFamily="34" charset="0"/>
                          <a:cs typeface="Arial" panose="020B0604020202020204" pitchFamily="34" charset="0"/>
                        </a:rPr>
                        <a:t>Treatment</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a:solidFill>
                            <a:srgbClr val="4D4D4D"/>
                          </a:solidFill>
                          <a:latin typeface="Arial" panose="020B0604020202020204" pitchFamily="34" charset="0"/>
                          <a:cs typeface="Arial" panose="020B0604020202020204" pitchFamily="34" charset="0"/>
                        </a:rPr>
                        <a:t>Median OS,</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months</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a:solidFill>
                            <a:srgbClr val="4D4D4D"/>
                          </a:solidFill>
                          <a:latin typeface="Arial" panose="020B0604020202020204" pitchFamily="34" charset="0"/>
                          <a:cs typeface="Arial" panose="020B0604020202020204" pitchFamily="34" charset="0"/>
                        </a:rPr>
                        <a:t>Event,</a:t>
                      </a:r>
                      <a:r>
                        <a:rPr lang="en-US" sz="1200" baseline="0" dirty="0">
                          <a:solidFill>
                            <a:srgbClr val="4D4D4D"/>
                          </a:solidFill>
                          <a:latin typeface="Arial" panose="020B0604020202020204" pitchFamily="34" charset="0"/>
                          <a:cs typeface="Arial" panose="020B0604020202020204" pitchFamily="34" charset="0"/>
                        </a:rPr>
                        <a:t/>
                      </a:r>
                      <a:br>
                        <a:rPr lang="en-US" sz="1200" baseline="0" dirty="0">
                          <a:solidFill>
                            <a:srgbClr val="4D4D4D"/>
                          </a:solidFill>
                          <a:latin typeface="Arial" panose="020B0604020202020204" pitchFamily="34" charset="0"/>
                          <a:cs typeface="Arial" panose="020B0604020202020204" pitchFamily="34" charset="0"/>
                        </a:rPr>
                      </a:br>
                      <a:r>
                        <a:rPr lang="en-US" sz="1200" baseline="0" dirty="0">
                          <a:solidFill>
                            <a:srgbClr val="4D4D4D"/>
                          </a:solidFill>
                          <a:latin typeface="Arial" panose="020B0604020202020204" pitchFamily="34" charset="0"/>
                          <a:cs typeface="Arial" panose="020B0604020202020204" pitchFamily="34" charset="0"/>
                        </a:rPr>
                        <a:t>n (%)</a:t>
                      </a:r>
                      <a:endParaRPr lang="en-GB" sz="1200" dirty="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dirty="0">
                          <a:solidFill>
                            <a:srgbClr val="4D4D4D"/>
                          </a:solidFill>
                          <a:latin typeface="Arial" panose="020B0604020202020204" pitchFamily="34" charset="0"/>
                          <a:cs typeface="Arial" panose="020B0604020202020204" pitchFamily="34" charset="0"/>
                        </a:rPr>
                        <a:t>TAS-102 (n=271)</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aseline="0" dirty="0">
                          <a:solidFill>
                            <a:srgbClr val="4D4D4D"/>
                          </a:solidFill>
                          <a:latin typeface="Arial" panose="020B0604020202020204" pitchFamily="34" charset="0"/>
                          <a:cs typeface="Arial" panose="020B0604020202020204" pitchFamily="34" charset="0"/>
                        </a:rPr>
                        <a:t>7.8</a:t>
                      </a:r>
                      <a:endParaRPr lang="en-GB" sz="1200" dirty="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rgbClr val="4D4D4D"/>
                          </a:solidFill>
                          <a:latin typeface="Arial" panose="020B0604020202020204" pitchFamily="34" charset="0"/>
                          <a:cs typeface="Arial" panose="020B0604020202020204" pitchFamily="34" charset="0"/>
                        </a:rPr>
                        <a:t>205</a:t>
                      </a:r>
                      <a:r>
                        <a:rPr lang="en-US" sz="1200" baseline="0" dirty="0">
                          <a:solidFill>
                            <a:srgbClr val="4D4D4D"/>
                          </a:solidFill>
                          <a:latin typeface="Arial" panose="020B0604020202020204" pitchFamily="34" charset="0"/>
                          <a:cs typeface="Arial" panose="020B0604020202020204" pitchFamily="34" charset="0"/>
                        </a:rPr>
                        <a:t> (75.6)</a:t>
                      </a:r>
                      <a:endParaRPr lang="en-GB" sz="1200" dirty="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aseline="0" dirty="0">
                          <a:solidFill>
                            <a:srgbClr val="4D4D4D"/>
                          </a:solidFill>
                          <a:latin typeface="Arial" panose="020B0604020202020204" pitchFamily="34" charset="0"/>
                          <a:cs typeface="Arial" panose="020B0604020202020204" pitchFamily="34" charset="0"/>
                        </a:rPr>
                        <a:t>Placebo </a:t>
                      </a:r>
                      <a:r>
                        <a:rPr lang="en-GB" sz="1200" dirty="0">
                          <a:solidFill>
                            <a:srgbClr val="4D4D4D"/>
                          </a:solidFill>
                          <a:latin typeface="Arial" panose="020B0604020202020204" pitchFamily="34" charset="0"/>
                          <a:cs typeface="Arial" panose="020B0604020202020204" pitchFamily="34" charset="0"/>
                        </a:rPr>
                        <a:t>(n=135)</a:t>
                      </a: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aseline="0" dirty="0">
                          <a:solidFill>
                            <a:srgbClr val="4D4D4D"/>
                          </a:solidFill>
                          <a:latin typeface="Arial" panose="020B0604020202020204" pitchFamily="34" charset="0"/>
                          <a:cs typeface="Arial" panose="020B0604020202020204" pitchFamily="34" charset="0"/>
                        </a:rPr>
                        <a:t>7.1</a:t>
                      </a:r>
                      <a:endParaRPr lang="en-GB" sz="1200" dirty="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rgbClr val="4D4D4D"/>
                          </a:solidFill>
                          <a:latin typeface="Arial" panose="020B0604020202020204" pitchFamily="34" charset="0"/>
                          <a:cs typeface="Arial" panose="020B0604020202020204" pitchFamily="34" charset="0"/>
                        </a:rPr>
                        <a:t>111</a:t>
                      </a:r>
                      <a:r>
                        <a:rPr lang="en-US" sz="1200" baseline="0" dirty="0">
                          <a:solidFill>
                            <a:srgbClr val="4D4D4D"/>
                          </a:solidFill>
                          <a:latin typeface="Arial" panose="020B0604020202020204" pitchFamily="34" charset="0"/>
                          <a:cs typeface="Arial" panose="020B0604020202020204" pitchFamily="34" charset="0"/>
                        </a:rPr>
                        <a:t> (82.2)</a:t>
                      </a:r>
                      <a:endParaRPr lang="en-GB" sz="1200" dirty="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39" name="Freeform 11"/>
          <p:cNvSpPr>
            <a:spLocks/>
          </p:cNvSpPr>
          <p:nvPr/>
        </p:nvSpPr>
        <p:spPr bwMode="auto">
          <a:xfrm>
            <a:off x="1293677" y="208451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0" name="Line 6"/>
          <p:cNvSpPr>
            <a:spLocks noChangeShapeType="1"/>
          </p:cNvSpPr>
          <p:nvPr/>
        </p:nvSpPr>
        <p:spPr bwMode="auto">
          <a:xfrm>
            <a:off x="1191610" y="208451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1" name="Line 7"/>
          <p:cNvSpPr>
            <a:spLocks noChangeShapeType="1"/>
          </p:cNvSpPr>
          <p:nvPr/>
        </p:nvSpPr>
        <p:spPr bwMode="auto">
          <a:xfrm>
            <a:off x="1191610" y="355594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2" name="Line 8"/>
          <p:cNvSpPr>
            <a:spLocks noChangeShapeType="1"/>
          </p:cNvSpPr>
          <p:nvPr/>
        </p:nvSpPr>
        <p:spPr bwMode="auto">
          <a:xfrm>
            <a:off x="1191610" y="42916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3" name="Line 11"/>
          <p:cNvSpPr>
            <a:spLocks noChangeShapeType="1"/>
          </p:cNvSpPr>
          <p:nvPr/>
        </p:nvSpPr>
        <p:spPr bwMode="auto">
          <a:xfrm>
            <a:off x="1191610" y="50273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4" name="Line 18"/>
          <p:cNvSpPr>
            <a:spLocks noChangeShapeType="1"/>
          </p:cNvSpPr>
          <p:nvPr/>
        </p:nvSpPr>
        <p:spPr bwMode="auto">
          <a:xfrm>
            <a:off x="694573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5" name="Line 19"/>
          <p:cNvSpPr>
            <a:spLocks noChangeShapeType="1"/>
          </p:cNvSpPr>
          <p:nvPr/>
        </p:nvSpPr>
        <p:spPr bwMode="auto">
          <a:xfrm>
            <a:off x="526555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6" name="Line 20"/>
          <p:cNvSpPr>
            <a:spLocks noChangeShapeType="1"/>
          </p:cNvSpPr>
          <p:nvPr/>
        </p:nvSpPr>
        <p:spPr bwMode="auto">
          <a:xfrm>
            <a:off x="3699818"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129367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48" name="TextBox 247"/>
          <p:cNvSpPr txBox="1"/>
          <p:nvPr/>
        </p:nvSpPr>
        <p:spPr>
          <a:xfrm rot="16200000">
            <a:off x="17113" y="3402053"/>
            <a:ext cx="1210589" cy="307777"/>
          </a:xfrm>
          <a:prstGeom prst="rect">
            <a:avLst/>
          </a:prstGeom>
          <a:noFill/>
        </p:spPr>
        <p:txBody>
          <a:bodyPr wrap="none" rtlCol="0">
            <a:spAutoFit/>
          </a:bodyPr>
          <a:lstStyle/>
          <a:p>
            <a:pPr algn="ctr" defTabSz="457200"/>
            <a:r>
              <a:rPr lang="en-GB" sz="1400" b="1" dirty="0" smtClean="0">
                <a:solidFill>
                  <a:srgbClr val="4D4D4D"/>
                </a:solidFill>
                <a:latin typeface="Arial" panose="020B0604020202020204" pitchFamily="34" charset="0"/>
                <a:cs typeface="Arial" panose="020B0604020202020204" pitchFamily="34" charset="0"/>
              </a:rPr>
              <a:t>Survival (%)</a:t>
            </a:r>
            <a:endParaRPr lang="en-GB" sz="1400" b="1" dirty="0">
              <a:solidFill>
                <a:srgbClr val="4D4D4D"/>
              </a:solidFill>
              <a:latin typeface="Arial" panose="020B0604020202020204" pitchFamily="34" charset="0"/>
              <a:cs typeface="Arial" panose="020B0604020202020204" pitchFamily="34" charset="0"/>
            </a:endParaRPr>
          </a:p>
        </p:txBody>
      </p:sp>
      <p:sp>
        <p:nvSpPr>
          <p:cNvPr id="249" name="TextBox 248"/>
          <p:cNvSpPr txBox="1"/>
          <p:nvPr/>
        </p:nvSpPr>
        <p:spPr>
          <a:xfrm>
            <a:off x="844553" y="2665959"/>
            <a:ext cx="383439" cy="307777"/>
          </a:xfrm>
          <a:prstGeom prst="rect">
            <a:avLst/>
          </a:prstGeom>
          <a:noFill/>
        </p:spPr>
        <p:txBody>
          <a:bodyPr wrap="none" rtlCol="0" anchor="ctr" anchorCtr="0">
            <a:spAutoFit/>
          </a:bodyPr>
          <a:lstStyle/>
          <a:p>
            <a:pPr algn="r" defTabSz="457200"/>
            <a:r>
              <a:rPr lang="en-GB" sz="1400" dirty="0">
                <a:solidFill>
                  <a:srgbClr val="4D4D4D"/>
                </a:solidFill>
                <a:latin typeface="Arial" panose="020B0604020202020204" pitchFamily="34" charset="0"/>
                <a:cs typeface="Arial" panose="020B0604020202020204" pitchFamily="34" charset="0"/>
              </a:rPr>
              <a:t>75</a:t>
            </a:r>
          </a:p>
        </p:txBody>
      </p:sp>
      <p:sp>
        <p:nvSpPr>
          <p:cNvPr id="250" name="TextBox 249"/>
          <p:cNvSpPr txBox="1"/>
          <p:nvPr/>
        </p:nvSpPr>
        <p:spPr>
          <a:xfrm>
            <a:off x="844553" y="3401295"/>
            <a:ext cx="383439" cy="307777"/>
          </a:xfrm>
          <a:prstGeom prst="rect">
            <a:avLst/>
          </a:prstGeom>
          <a:noFill/>
        </p:spPr>
        <p:txBody>
          <a:bodyPr wrap="none" rtlCol="0" anchor="ctr" anchorCtr="0">
            <a:spAutoFit/>
          </a:bodyPr>
          <a:lstStyle/>
          <a:p>
            <a:pPr algn="r" defTabSz="457200"/>
            <a:r>
              <a:rPr lang="en-GB" sz="1400" dirty="0">
                <a:solidFill>
                  <a:srgbClr val="4D4D4D"/>
                </a:solidFill>
                <a:latin typeface="Arial" panose="020B0604020202020204" pitchFamily="34" charset="0"/>
                <a:cs typeface="Arial" panose="020B0604020202020204" pitchFamily="34" charset="0"/>
              </a:rPr>
              <a:t>50</a:t>
            </a:r>
          </a:p>
        </p:txBody>
      </p:sp>
      <p:sp>
        <p:nvSpPr>
          <p:cNvPr id="251" name="TextBox 250"/>
          <p:cNvSpPr txBox="1"/>
          <p:nvPr/>
        </p:nvSpPr>
        <p:spPr>
          <a:xfrm>
            <a:off x="844553" y="4136631"/>
            <a:ext cx="383439" cy="307777"/>
          </a:xfrm>
          <a:prstGeom prst="rect">
            <a:avLst/>
          </a:prstGeom>
          <a:noFill/>
        </p:spPr>
        <p:txBody>
          <a:bodyPr wrap="none" rtlCol="0" anchor="ctr" anchorCtr="0">
            <a:spAutoFit/>
          </a:bodyPr>
          <a:lstStyle/>
          <a:p>
            <a:pPr algn="r" defTabSz="457200"/>
            <a:r>
              <a:rPr lang="en-GB" sz="1400" dirty="0">
                <a:solidFill>
                  <a:srgbClr val="4D4D4D"/>
                </a:solidFill>
                <a:latin typeface="Arial" panose="020B0604020202020204" pitchFamily="34" charset="0"/>
                <a:cs typeface="Arial" panose="020B0604020202020204" pitchFamily="34" charset="0"/>
              </a:rPr>
              <a:t>25</a:t>
            </a:r>
          </a:p>
        </p:txBody>
      </p:sp>
      <p:sp>
        <p:nvSpPr>
          <p:cNvPr id="252" name="TextBox 251"/>
          <p:cNvSpPr txBox="1"/>
          <p:nvPr/>
        </p:nvSpPr>
        <p:spPr>
          <a:xfrm>
            <a:off x="943941" y="4871968"/>
            <a:ext cx="284052" cy="307777"/>
          </a:xfrm>
          <a:prstGeom prst="rect">
            <a:avLst/>
          </a:prstGeom>
          <a:noFill/>
        </p:spPr>
        <p:txBody>
          <a:bodyPr wrap="none" rtlCol="0" anchor="ctr" anchorCtr="0">
            <a:spAutoFit/>
          </a:bodyPr>
          <a:lstStyle/>
          <a:p>
            <a:pPr algn="r" defTabSz="457200"/>
            <a:r>
              <a:rPr lang="en-GB" sz="1400" dirty="0">
                <a:solidFill>
                  <a:srgbClr val="4D4D4D"/>
                </a:solidFill>
                <a:latin typeface="Arial" panose="020B0604020202020204" pitchFamily="34" charset="0"/>
                <a:cs typeface="Arial" panose="020B0604020202020204" pitchFamily="34" charset="0"/>
              </a:rPr>
              <a:t>0</a:t>
            </a:r>
          </a:p>
        </p:txBody>
      </p:sp>
      <p:sp>
        <p:nvSpPr>
          <p:cNvPr id="253" name="TextBox 252"/>
          <p:cNvSpPr txBox="1"/>
          <p:nvPr/>
        </p:nvSpPr>
        <p:spPr>
          <a:xfrm>
            <a:off x="1151184" y="5103418"/>
            <a:ext cx="284052"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0</a:t>
            </a:r>
          </a:p>
        </p:txBody>
      </p:sp>
      <p:sp>
        <p:nvSpPr>
          <p:cNvPr id="254" name="TextBox 253"/>
          <p:cNvSpPr txBox="1"/>
          <p:nvPr/>
        </p:nvSpPr>
        <p:spPr>
          <a:xfrm>
            <a:off x="3557792" y="5103418"/>
            <a:ext cx="284052"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9</a:t>
            </a:r>
          </a:p>
        </p:txBody>
      </p:sp>
      <p:sp>
        <p:nvSpPr>
          <p:cNvPr id="255" name="TextBox 254"/>
          <p:cNvSpPr txBox="1"/>
          <p:nvPr/>
        </p:nvSpPr>
        <p:spPr>
          <a:xfrm>
            <a:off x="5073831" y="5103418"/>
            <a:ext cx="383438"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15</a:t>
            </a:r>
          </a:p>
        </p:txBody>
      </p:sp>
      <p:sp>
        <p:nvSpPr>
          <p:cNvPr id="256" name="TextBox 255"/>
          <p:cNvSpPr txBox="1"/>
          <p:nvPr/>
        </p:nvSpPr>
        <p:spPr>
          <a:xfrm>
            <a:off x="6754011" y="5103418"/>
            <a:ext cx="383438" cy="307777"/>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21</a:t>
            </a:r>
            <a:endParaRPr lang="en-GB" sz="1400" dirty="0">
              <a:solidFill>
                <a:srgbClr val="4D4D4D"/>
              </a:solidFill>
              <a:latin typeface="Arial" panose="020B0604020202020204" pitchFamily="34" charset="0"/>
              <a:cs typeface="Arial" panose="020B0604020202020204" pitchFamily="34" charset="0"/>
            </a:endParaRPr>
          </a:p>
        </p:txBody>
      </p:sp>
      <p:sp>
        <p:nvSpPr>
          <p:cNvPr id="257" name="Line 17"/>
          <p:cNvSpPr>
            <a:spLocks noChangeShapeType="1"/>
          </p:cNvSpPr>
          <p:nvPr/>
        </p:nvSpPr>
        <p:spPr bwMode="auto">
          <a:xfrm>
            <a:off x="845346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58" name="TextBox 257"/>
          <p:cNvSpPr txBox="1"/>
          <p:nvPr/>
        </p:nvSpPr>
        <p:spPr>
          <a:xfrm>
            <a:off x="8261165" y="5112943"/>
            <a:ext cx="383438"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27</a:t>
            </a:r>
          </a:p>
        </p:txBody>
      </p:sp>
      <p:sp>
        <p:nvSpPr>
          <p:cNvPr id="259" name="TextBox 258"/>
          <p:cNvSpPr txBox="1"/>
          <p:nvPr/>
        </p:nvSpPr>
        <p:spPr>
          <a:xfrm>
            <a:off x="745168" y="1930623"/>
            <a:ext cx="482824" cy="307777"/>
          </a:xfrm>
          <a:prstGeom prst="rect">
            <a:avLst/>
          </a:prstGeom>
          <a:noFill/>
        </p:spPr>
        <p:txBody>
          <a:bodyPr wrap="none" rtlCol="0" anchor="ctr" anchorCtr="0">
            <a:spAutoFit/>
          </a:bodyPr>
          <a:lstStyle/>
          <a:p>
            <a:pPr algn="r" defTabSz="457200"/>
            <a:r>
              <a:rPr lang="en-GB" sz="1400" dirty="0">
                <a:solidFill>
                  <a:srgbClr val="4D4D4D"/>
                </a:solidFill>
                <a:latin typeface="Arial" panose="020B0604020202020204" pitchFamily="34" charset="0"/>
                <a:cs typeface="Arial" panose="020B0604020202020204" pitchFamily="34" charset="0"/>
              </a:rPr>
              <a:t>100</a:t>
            </a:r>
          </a:p>
        </p:txBody>
      </p:sp>
      <p:cxnSp>
        <p:nvCxnSpPr>
          <p:cNvPr id="260" name="Straight Connector 259"/>
          <p:cNvCxnSpPr/>
          <p:nvPr/>
        </p:nvCxnSpPr>
        <p:spPr>
          <a:xfrm>
            <a:off x="4984118" y="2897320"/>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1" name="Straight Connector 260"/>
          <p:cNvCxnSpPr/>
          <p:nvPr/>
        </p:nvCxnSpPr>
        <p:spPr>
          <a:xfrm>
            <a:off x="4984118" y="3118478"/>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2" name="TextBox 261"/>
          <p:cNvSpPr txBox="1"/>
          <p:nvPr/>
        </p:nvSpPr>
        <p:spPr>
          <a:xfrm>
            <a:off x="6615926" y="3214756"/>
            <a:ext cx="2279791" cy="461665"/>
          </a:xfrm>
          <a:prstGeom prst="rect">
            <a:avLst/>
          </a:prstGeom>
          <a:noFill/>
        </p:spPr>
        <p:txBody>
          <a:bodyPr wrap="none" rtlCol="0">
            <a:spAutoFit/>
          </a:bodyPr>
          <a:lstStyle/>
          <a:p>
            <a:pPr defTabSz="457200"/>
            <a:r>
              <a:rPr lang="en-GB" sz="1200" dirty="0">
                <a:solidFill>
                  <a:srgbClr val="4D4D4D"/>
                </a:solidFill>
                <a:latin typeface="Arial" panose="020B0604020202020204" pitchFamily="34" charset="0"/>
                <a:cs typeface="Arial" panose="020B0604020202020204" pitchFamily="34" charset="0"/>
              </a:rPr>
              <a:t>HR 0.79 </a:t>
            </a:r>
            <a:r>
              <a:rPr lang="en-GB" sz="1200" dirty="0" smtClean="0">
                <a:solidFill>
                  <a:srgbClr val="4D4D4D"/>
                </a:solidFill>
                <a:latin typeface="Arial" panose="020B0604020202020204" pitchFamily="34" charset="0"/>
                <a:cs typeface="Arial" panose="020B0604020202020204" pitchFamily="34" charset="0"/>
              </a:rPr>
              <a:t>(95% CI </a:t>
            </a:r>
            <a:r>
              <a:rPr lang="en-GB" sz="1200" dirty="0">
                <a:solidFill>
                  <a:srgbClr val="4D4D4D"/>
                </a:solidFill>
                <a:latin typeface="Arial" panose="020B0604020202020204" pitchFamily="34" charset="0"/>
                <a:cs typeface="Arial" panose="020B0604020202020204" pitchFamily="34" charset="0"/>
              </a:rPr>
              <a:t>0.62, 0.99)</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Stratified log-rank test p=0.035</a:t>
            </a:r>
          </a:p>
        </p:txBody>
      </p:sp>
      <p:sp>
        <p:nvSpPr>
          <p:cNvPr id="263" name="Line 13"/>
          <p:cNvSpPr>
            <a:spLocks noChangeShapeType="1"/>
          </p:cNvSpPr>
          <p:nvPr/>
        </p:nvSpPr>
        <p:spPr bwMode="auto">
          <a:xfrm>
            <a:off x="769668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4" name="Line 18"/>
          <p:cNvSpPr>
            <a:spLocks noChangeShapeType="1"/>
          </p:cNvSpPr>
          <p:nvPr/>
        </p:nvSpPr>
        <p:spPr bwMode="auto">
          <a:xfrm>
            <a:off x="611770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5" name="Line 19"/>
          <p:cNvSpPr>
            <a:spLocks noChangeShapeType="1"/>
          </p:cNvSpPr>
          <p:nvPr/>
        </p:nvSpPr>
        <p:spPr bwMode="auto">
          <a:xfrm>
            <a:off x="449286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6" name="Line 20"/>
          <p:cNvSpPr>
            <a:spLocks noChangeShapeType="1"/>
          </p:cNvSpPr>
          <p:nvPr/>
        </p:nvSpPr>
        <p:spPr bwMode="auto">
          <a:xfrm>
            <a:off x="214823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67" name="TextBox 266"/>
          <p:cNvSpPr txBox="1"/>
          <p:nvPr/>
        </p:nvSpPr>
        <p:spPr>
          <a:xfrm>
            <a:off x="2006211" y="5103418"/>
            <a:ext cx="284052"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3</a:t>
            </a:r>
          </a:p>
        </p:txBody>
      </p:sp>
      <p:sp>
        <p:nvSpPr>
          <p:cNvPr id="268" name="TextBox 267"/>
          <p:cNvSpPr txBox="1"/>
          <p:nvPr/>
        </p:nvSpPr>
        <p:spPr>
          <a:xfrm>
            <a:off x="4301146" y="5103418"/>
            <a:ext cx="383438"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12</a:t>
            </a:r>
          </a:p>
        </p:txBody>
      </p:sp>
      <p:sp>
        <p:nvSpPr>
          <p:cNvPr id="269" name="TextBox 268"/>
          <p:cNvSpPr txBox="1"/>
          <p:nvPr/>
        </p:nvSpPr>
        <p:spPr>
          <a:xfrm>
            <a:off x="5925985" y="5103418"/>
            <a:ext cx="383438" cy="307777"/>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18</a:t>
            </a:r>
            <a:endParaRPr lang="en-GB" sz="1400" dirty="0">
              <a:solidFill>
                <a:srgbClr val="4D4D4D"/>
              </a:solidFill>
              <a:latin typeface="Arial" panose="020B0604020202020204" pitchFamily="34" charset="0"/>
              <a:cs typeface="Arial" panose="020B0604020202020204" pitchFamily="34" charset="0"/>
            </a:endParaRPr>
          </a:p>
        </p:txBody>
      </p:sp>
      <p:sp>
        <p:nvSpPr>
          <p:cNvPr id="270" name="TextBox 269"/>
          <p:cNvSpPr txBox="1"/>
          <p:nvPr/>
        </p:nvSpPr>
        <p:spPr>
          <a:xfrm>
            <a:off x="7504965" y="5103418"/>
            <a:ext cx="383438"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24</a:t>
            </a:r>
          </a:p>
        </p:txBody>
      </p:sp>
      <p:sp>
        <p:nvSpPr>
          <p:cNvPr id="271" name="TextBox 270"/>
          <p:cNvSpPr txBox="1"/>
          <p:nvPr/>
        </p:nvSpPr>
        <p:spPr>
          <a:xfrm>
            <a:off x="3781784" y="5364063"/>
            <a:ext cx="2441695" cy="307777"/>
          </a:xfrm>
          <a:prstGeom prst="rect">
            <a:avLst/>
          </a:prstGeom>
          <a:noFill/>
        </p:spPr>
        <p:txBody>
          <a:bodyPr wrap="none" rtlCol="0">
            <a:spAutoFit/>
          </a:bodyPr>
          <a:lstStyle/>
          <a:p>
            <a:pPr algn="ctr" defTabSz="457200"/>
            <a:r>
              <a:rPr lang="en-GB" sz="1400" b="1" dirty="0">
                <a:solidFill>
                  <a:srgbClr val="4D4D4D"/>
                </a:solidFill>
                <a:latin typeface="Arial" panose="020B0604020202020204" pitchFamily="34" charset="0"/>
                <a:cs typeface="Arial" panose="020B0604020202020204" pitchFamily="34" charset="0"/>
              </a:rPr>
              <a:t>Month from </a:t>
            </a:r>
            <a:r>
              <a:rPr lang="en-GB" sz="1400" b="1" dirty="0" smtClean="0">
                <a:solidFill>
                  <a:srgbClr val="4D4D4D"/>
                </a:solidFill>
                <a:latin typeface="Arial" panose="020B0604020202020204" pitchFamily="34" charset="0"/>
                <a:cs typeface="Arial" panose="020B0604020202020204" pitchFamily="34" charset="0"/>
              </a:rPr>
              <a:t>randomisation</a:t>
            </a:r>
            <a:endParaRPr lang="en-GB" sz="1400" b="1" dirty="0">
              <a:solidFill>
                <a:srgbClr val="4D4D4D"/>
              </a:solidFill>
              <a:latin typeface="Arial" panose="020B0604020202020204" pitchFamily="34" charset="0"/>
              <a:cs typeface="Arial" panose="020B0604020202020204" pitchFamily="34" charset="0"/>
            </a:endParaRPr>
          </a:p>
        </p:txBody>
      </p:sp>
      <p:sp>
        <p:nvSpPr>
          <p:cNvPr id="272" name="TextBox 271"/>
          <p:cNvSpPr txBox="1"/>
          <p:nvPr/>
        </p:nvSpPr>
        <p:spPr>
          <a:xfrm>
            <a:off x="1051798" y="5648980"/>
            <a:ext cx="482824" cy="523220"/>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271</a:t>
            </a:r>
          </a:p>
          <a:p>
            <a:pPr algn="ctr" defTabSz="457200"/>
            <a:r>
              <a:rPr lang="en-US" sz="1400" dirty="0">
                <a:solidFill>
                  <a:srgbClr val="4D4D4D"/>
                </a:solidFill>
                <a:latin typeface="Arial" panose="020B0604020202020204" pitchFamily="34" charset="0"/>
                <a:cs typeface="Arial" panose="020B0604020202020204" pitchFamily="34" charset="0"/>
              </a:rPr>
              <a:t>135</a:t>
            </a:r>
            <a:endParaRPr lang="en-GB" sz="1400" dirty="0">
              <a:solidFill>
                <a:srgbClr val="4D4D4D"/>
              </a:solidFill>
              <a:latin typeface="Arial" panose="020B0604020202020204" pitchFamily="34" charset="0"/>
              <a:cs typeface="Arial" panose="020B0604020202020204" pitchFamily="34" charset="0"/>
            </a:endParaRPr>
          </a:p>
        </p:txBody>
      </p:sp>
      <p:sp>
        <p:nvSpPr>
          <p:cNvPr id="273" name="TextBox 272"/>
          <p:cNvSpPr txBox="1"/>
          <p:nvPr/>
        </p:nvSpPr>
        <p:spPr>
          <a:xfrm>
            <a:off x="3458406" y="5648980"/>
            <a:ext cx="482824" cy="523220"/>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108</a:t>
            </a:r>
          </a:p>
          <a:p>
            <a:pPr algn="ctr" defTabSz="457200"/>
            <a:r>
              <a:rPr lang="en-GB" sz="1400" dirty="0">
                <a:solidFill>
                  <a:srgbClr val="4D4D4D"/>
                </a:solidFill>
                <a:latin typeface="Arial" panose="020B0604020202020204" pitchFamily="34" charset="0"/>
                <a:cs typeface="Arial" panose="020B0604020202020204" pitchFamily="34" charset="0"/>
              </a:rPr>
              <a:t>48</a:t>
            </a:r>
          </a:p>
        </p:txBody>
      </p:sp>
      <p:sp>
        <p:nvSpPr>
          <p:cNvPr id="274" name="TextBox 273"/>
          <p:cNvSpPr txBox="1"/>
          <p:nvPr/>
        </p:nvSpPr>
        <p:spPr>
          <a:xfrm>
            <a:off x="5073831" y="5648980"/>
            <a:ext cx="383438" cy="523220"/>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22</a:t>
            </a:r>
          </a:p>
          <a:p>
            <a:pPr algn="ctr" defTabSz="457200"/>
            <a:r>
              <a:rPr lang="en-US" sz="1400" dirty="0">
                <a:solidFill>
                  <a:srgbClr val="4D4D4D"/>
                </a:solidFill>
                <a:latin typeface="Arial" panose="020B0604020202020204" pitchFamily="34" charset="0"/>
                <a:cs typeface="Arial" panose="020B0604020202020204" pitchFamily="34" charset="0"/>
              </a:rPr>
              <a:t>7</a:t>
            </a:r>
            <a:endParaRPr lang="en-GB" sz="1400" dirty="0">
              <a:solidFill>
                <a:srgbClr val="4D4D4D"/>
              </a:solidFill>
              <a:latin typeface="Arial" panose="020B0604020202020204" pitchFamily="34" charset="0"/>
              <a:cs typeface="Arial" panose="020B0604020202020204" pitchFamily="34" charset="0"/>
            </a:endParaRPr>
          </a:p>
        </p:txBody>
      </p:sp>
      <p:sp>
        <p:nvSpPr>
          <p:cNvPr id="275" name="TextBox 274"/>
          <p:cNvSpPr txBox="1"/>
          <p:nvPr/>
        </p:nvSpPr>
        <p:spPr>
          <a:xfrm>
            <a:off x="6803704" y="5648980"/>
            <a:ext cx="284052" cy="307777"/>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4</a:t>
            </a:r>
            <a:endParaRPr lang="en-GB" sz="1400" dirty="0">
              <a:solidFill>
                <a:srgbClr val="4D4D4D"/>
              </a:solidFill>
              <a:latin typeface="Arial" panose="020B0604020202020204" pitchFamily="34" charset="0"/>
              <a:cs typeface="Arial" panose="020B0604020202020204" pitchFamily="34" charset="0"/>
            </a:endParaRPr>
          </a:p>
        </p:txBody>
      </p:sp>
      <p:sp>
        <p:nvSpPr>
          <p:cNvPr id="276" name="TextBox 275"/>
          <p:cNvSpPr txBox="1"/>
          <p:nvPr/>
        </p:nvSpPr>
        <p:spPr>
          <a:xfrm>
            <a:off x="1906825" y="5648980"/>
            <a:ext cx="482824" cy="523220"/>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237</a:t>
            </a:r>
          </a:p>
          <a:p>
            <a:pPr algn="ctr" defTabSz="457200"/>
            <a:r>
              <a:rPr lang="en-GB" sz="1400" dirty="0">
                <a:solidFill>
                  <a:srgbClr val="4D4D4D"/>
                </a:solidFill>
                <a:latin typeface="Arial" panose="020B0604020202020204" pitchFamily="34" charset="0"/>
                <a:cs typeface="Arial" panose="020B0604020202020204" pitchFamily="34" charset="0"/>
              </a:rPr>
              <a:t>114</a:t>
            </a:r>
          </a:p>
        </p:txBody>
      </p:sp>
      <p:sp>
        <p:nvSpPr>
          <p:cNvPr id="277" name="TextBox 276"/>
          <p:cNvSpPr txBox="1"/>
          <p:nvPr/>
        </p:nvSpPr>
        <p:spPr>
          <a:xfrm>
            <a:off x="4301146" y="5648980"/>
            <a:ext cx="383438" cy="523220"/>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53</a:t>
            </a:r>
          </a:p>
          <a:p>
            <a:pPr algn="ctr" defTabSz="457200"/>
            <a:r>
              <a:rPr lang="en-GB" sz="1400" dirty="0">
                <a:solidFill>
                  <a:srgbClr val="4D4D4D"/>
                </a:solidFill>
                <a:latin typeface="Arial" panose="020B0604020202020204" pitchFamily="34" charset="0"/>
                <a:cs typeface="Arial" panose="020B0604020202020204" pitchFamily="34" charset="0"/>
              </a:rPr>
              <a:t>19</a:t>
            </a:r>
          </a:p>
        </p:txBody>
      </p:sp>
      <p:sp>
        <p:nvSpPr>
          <p:cNvPr id="278" name="TextBox 277"/>
          <p:cNvSpPr txBox="1"/>
          <p:nvPr/>
        </p:nvSpPr>
        <p:spPr>
          <a:xfrm>
            <a:off x="5975678" y="5648980"/>
            <a:ext cx="284052" cy="523220"/>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8</a:t>
            </a:r>
          </a:p>
          <a:p>
            <a:pPr algn="ctr" defTabSz="457200"/>
            <a:r>
              <a:rPr lang="en-US" sz="1400" dirty="0">
                <a:solidFill>
                  <a:srgbClr val="4D4D4D"/>
                </a:solidFill>
                <a:latin typeface="Arial" panose="020B0604020202020204" pitchFamily="34" charset="0"/>
                <a:cs typeface="Arial" panose="020B0604020202020204" pitchFamily="34" charset="0"/>
              </a:rPr>
              <a:t>1</a:t>
            </a:r>
            <a:endParaRPr lang="en-GB" sz="1400" dirty="0">
              <a:solidFill>
                <a:srgbClr val="4D4D4D"/>
              </a:solidFill>
              <a:latin typeface="Arial" panose="020B0604020202020204" pitchFamily="34" charset="0"/>
              <a:cs typeface="Arial" panose="020B0604020202020204" pitchFamily="34" charset="0"/>
            </a:endParaRPr>
          </a:p>
        </p:txBody>
      </p:sp>
      <p:sp>
        <p:nvSpPr>
          <p:cNvPr id="279" name="TextBox 278"/>
          <p:cNvSpPr txBox="1"/>
          <p:nvPr/>
        </p:nvSpPr>
        <p:spPr>
          <a:xfrm>
            <a:off x="7554658" y="5648980"/>
            <a:ext cx="284052"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3</a:t>
            </a:r>
          </a:p>
        </p:txBody>
      </p:sp>
      <p:cxnSp>
        <p:nvCxnSpPr>
          <p:cNvPr id="280" name="Straight Connector 279"/>
          <p:cNvCxnSpPr/>
          <p:nvPr/>
        </p:nvCxnSpPr>
        <p:spPr>
          <a:xfrm>
            <a:off x="794860" y="5803292"/>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81" name="Straight Connector 280"/>
          <p:cNvCxnSpPr/>
          <p:nvPr/>
        </p:nvCxnSpPr>
        <p:spPr>
          <a:xfrm>
            <a:off x="794860" y="6008443"/>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82" name="TextBox 281"/>
          <p:cNvSpPr txBox="1"/>
          <p:nvPr/>
        </p:nvSpPr>
        <p:spPr>
          <a:xfrm>
            <a:off x="517598" y="5390574"/>
            <a:ext cx="990977"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No. at risk</a:t>
            </a:r>
          </a:p>
        </p:txBody>
      </p:sp>
      <p:sp>
        <p:nvSpPr>
          <p:cNvPr id="283" name="TextBox 282"/>
          <p:cNvSpPr txBox="1"/>
          <p:nvPr/>
        </p:nvSpPr>
        <p:spPr>
          <a:xfrm>
            <a:off x="8310858" y="5648980"/>
            <a:ext cx="284052" cy="307777"/>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2</a:t>
            </a:r>
          </a:p>
        </p:txBody>
      </p:sp>
      <p:sp>
        <p:nvSpPr>
          <p:cNvPr id="284" name="Line 20"/>
          <p:cNvSpPr>
            <a:spLocks noChangeShapeType="1"/>
          </p:cNvSpPr>
          <p:nvPr/>
        </p:nvSpPr>
        <p:spPr bwMode="auto">
          <a:xfrm>
            <a:off x="296263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
        <p:nvSpPr>
          <p:cNvPr id="285" name="TextBox 284"/>
          <p:cNvSpPr txBox="1"/>
          <p:nvPr/>
        </p:nvSpPr>
        <p:spPr>
          <a:xfrm>
            <a:off x="2820609" y="5103418"/>
            <a:ext cx="284052" cy="307777"/>
          </a:xfrm>
          <a:prstGeom prst="rect">
            <a:avLst/>
          </a:prstGeom>
          <a:noFill/>
        </p:spPr>
        <p:txBody>
          <a:bodyPr wrap="none" rtlCol="0" anchor="t" anchorCtr="0">
            <a:spAutoFit/>
          </a:bodyPr>
          <a:lstStyle/>
          <a:p>
            <a:pPr algn="ctr" defTabSz="457200"/>
            <a:r>
              <a:rPr lang="en-US" sz="1400" dirty="0">
                <a:solidFill>
                  <a:srgbClr val="4D4D4D"/>
                </a:solidFill>
                <a:latin typeface="Arial" panose="020B0604020202020204" pitchFamily="34" charset="0"/>
                <a:cs typeface="Arial" panose="020B0604020202020204" pitchFamily="34" charset="0"/>
              </a:rPr>
              <a:t>6</a:t>
            </a:r>
            <a:endParaRPr lang="en-GB" sz="1400" dirty="0">
              <a:solidFill>
                <a:srgbClr val="4D4D4D"/>
              </a:solidFill>
              <a:latin typeface="Arial" panose="020B0604020202020204" pitchFamily="34" charset="0"/>
              <a:cs typeface="Arial" panose="020B0604020202020204" pitchFamily="34" charset="0"/>
            </a:endParaRPr>
          </a:p>
        </p:txBody>
      </p:sp>
      <p:sp>
        <p:nvSpPr>
          <p:cNvPr id="286" name="TextBox 285"/>
          <p:cNvSpPr txBox="1"/>
          <p:nvPr/>
        </p:nvSpPr>
        <p:spPr>
          <a:xfrm>
            <a:off x="2721223" y="5648980"/>
            <a:ext cx="482824" cy="523220"/>
          </a:xfrm>
          <a:prstGeom prst="rect">
            <a:avLst/>
          </a:prstGeom>
          <a:noFill/>
        </p:spPr>
        <p:txBody>
          <a:bodyPr wrap="none" rtlCol="0" anchor="t" anchorCtr="0">
            <a:spAutoFit/>
          </a:bodyPr>
          <a:lstStyle/>
          <a:p>
            <a:pPr algn="ctr" defTabSz="457200"/>
            <a:r>
              <a:rPr lang="en-GB" sz="1400" dirty="0">
                <a:solidFill>
                  <a:srgbClr val="4D4D4D"/>
                </a:solidFill>
                <a:latin typeface="Arial" panose="020B0604020202020204" pitchFamily="34" charset="0"/>
                <a:cs typeface="Arial" panose="020B0604020202020204" pitchFamily="34" charset="0"/>
              </a:rPr>
              <a:t>176</a:t>
            </a:r>
          </a:p>
          <a:p>
            <a:pPr algn="ctr" defTabSz="457200"/>
            <a:r>
              <a:rPr lang="en-GB" sz="1400" dirty="0">
                <a:solidFill>
                  <a:srgbClr val="4D4D4D"/>
                </a:solidFill>
                <a:latin typeface="Arial" panose="020B0604020202020204" pitchFamily="34" charset="0"/>
                <a:cs typeface="Arial" panose="020B0604020202020204" pitchFamily="34" charset="0"/>
              </a:rPr>
              <a:t>78</a:t>
            </a:r>
          </a:p>
        </p:txBody>
      </p:sp>
      <p:sp>
        <p:nvSpPr>
          <p:cNvPr id="287" name="Line 7"/>
          <p:cNvSpPr>
            <a:spLocks noChangeShapeType="1"/>
          </p:cNvSpPr>
          <p:nvPr/>
        </p:nvSpPr>
        <p:spPr bwMode="auto">
          <a:xfrm>
            <a:off x="1191610" y="282022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sz="140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502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5" name="Content Placeholder 4"/>
          <p:cNvSpPr>
            <a:spLocks noGrp="1"/>
          </p:cNvSpPr>
          <p:nvPr>
            <p:ph idx="1"/>
          </p:nvPr>
        </p:nvSpPr>
        <p:spPr/>
        <p:txBody>
          <a:bodyPr numCol="2"/>
          <a:lstStyle/>
          <a:p>
            <a:pPr marL="0" lvl="0" indent="0">
              <a:lnSpc>
                <a:spcPts val="1000"/>
              </a:lnSpc>
              <a:spcBef>
                <a:spcPct val="0"/>
              </a:spcBef>
              <a:spcAft>
                <a:spcPts val="0"/>
              </a:spcAft>
              <a:buClr>
                <a:srgbClr val="043882"/>
              </a:buClr>
              <a:buSzTx/>
              <a:buNone/>
              <a:tabLst>
                <a:tab pos="1073150" algn="l"/>
              </a:tabLst>
            </a:pPr>
            <a:r>
              <a:rPr lang="en-GB" sz="1000" kern="1200" dirty="0">
                <a:cs typeface="Arial" charset="0"/>
              </a:rPr>
              <a:t>1L	first line</a:t>
            </a:r>
          </a:p>
          <a:p>
            <a:pPr marL="0" lvl="0" indent="0">
              <a:lnSpc>
                <a:spcPts val="1000"/>
              </a:lnSpc>
              <a:spcBef>
                <a:spcPct val="0"/>
              </a:spcBef>
              <a:spcAft>
                <a:spcPts val="0"/>
              </a:spcAft>
              <a:buClr>
                <a:srgbClr val="043882"/>
              </a:buClr>
              <a:buSzTx/>
              <a:buNone/>
              <a:tabLst>
                <a:tab pos="1073150" algn="l"/>
              </a:tabLst>
            </a:pPr>
            <a:r>
              <a:rPr lang="en-GB" sz="1000" kern="1200" dirty="0">
                <a:cs typeface="Arial" charset="0"/>
              </a:rPr>
              <a:t>2L	second line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5FU</a:t>
            </a:r>
            <a:r>
              <a:rPr lang="en-GB" sz="1000" kern="1200" dirty="0">
                <a:cs typeface="Arial" charset="0"/>
              </a:rPr>
              <a:t>	5-fluorouracil</a:t>
            </a:r>
          </a:p>
          <a:p>
            <a:pPr marL="0" lvl="0" indent="0">
              <a:lnSpc>
                <a:spcPts val="1000"/>
              </a:lnSpc>
              <a:spcBef>
                <a:spcPct val="0"/>
              </a:spcBef>
              <a:spcAft>
                <a:spcPts val="0"/>
              </a:spcAft>
              <a:buClr>
                <a:srgbClr val="043882"/>
              </a:buClr>
              <a:buSzTx/>
              <a:buNone/>
              <a:tabLst>
                <a:tab pos="1073150" algn="l"/>
              </a:tabLst>
            </a:pPr>
            <a:r>
              <a:rPr lang="en-GB" sz="1000" kern="1200" dirty="0">
                <a:cs typeface="Arial" charset="0"/>
              </a:rPr>
              <a:t>AE	adverse event</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ALT	alanine aminotransferase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AST	aspartate aminotransferase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Bev	bevacizumab</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BSC	best supportive care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Cape	capecitabine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CEA	carcinoembryonic antigen</a:t>
            </a:r>
          </a:p>
          <a:p>
            <a:pPr marL="0" lvl="0" indent="0">
              <a:lnSpc>
                <a:spcPts val="1000"/>
              </a:lnSpc>
              <a:spcBef>
                <a:spcPct val="0"/>
              </a:spcBef>
              <a:spcAft>
                <a:spcPts val="0"/>
              </a:spcAft>
              <a:buClr>
                <a:srgbClr val="043882"/>
              </a:buClr>
              <a:buSzTx/>
              <a:buNone/>
              <a:tabLst>
                <a:tab pos="1073150" algn="l"/>
              </a:tabLst>
            </a:pPr>
            <a:r>
              <a:rPr lang="en-GB" sz="1000" kern="1200" dirty="0" err="1" smtClean="0">
                <a:cs typeface="Arial" charset="0"/>
              </a:rPr>
              <a:t>Cetux</a:t>
            </a:r>
            <a:r>
              <a:rPr lang="en-GB" sz="1000" kern="1200" dirty="0" smtClean="0">
                <a:cs typeface="Arial" charset="0"/>
              </a:rPr>
              <a:t>	cetuximab</a:t>
            </a:r>
          </a:p>
          <a:p>
            <a:pPr marL="0" lvl="0" indent="0">
              <a:lnSpc>
                <a:spcPts val="1000"/>
              </a:lnSpc>
              <a:spcBef>
                <a:spcPct val="0"/>
              </a:spcBef>
              <a:spcAft>
                <a:spcPts val="0"/>
              </a:spcAft>
              <a:buClr>
                <a:srgbClr val="043882"/>
              </a:buClr>
              <a:buSzTx/>
              <a:buNone/>
              <a:tabLst>
                <a:tab pos="1073150" algn="l"/>
              </a:tabLst>
            </a:pPr>
            <a:r>
              <a:rPr lang="en-GB" sz="1000" kern="1200" dirty="0" err="1" smtClean="0">
                <a:cs typeface="Arial" charset="0"/>
              </a:rPr>
              <a:t>cfDNA</a:t>
            </a:r>
            <a:r>
              <a:rPr lang="en-GB" sz="1000" kern="1200" dirty="0" smtClean="0">
                <a:cs typeface="Arial" charset="0"/>
              </a:rPr>
              <a:t>	cell-free DNA</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CI</a:t>
            </a:r>
            <a:r>
              <a:rPr lang="en-GB" sz="1000" kern="1200" dirty="0">
                <a:cs typeface="Arial" charset="0"/>
              </a:rPr>
              <a:t>	confidence interval</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(p)CR</a:t>
            </a:r>
            <a:r>
              <a:rPr lang="en-GB" sz="1000" kern="1200" dirty="0">
                <a:cs typeface="Arial" charset="0"/>
              </a:rPr>
              <a:t>	</a:t>
            </a:r>
            <a:r>
              <a:rPr lang="en-GB" sz="1000" kern="1200" dirty="0" smtClean="0">
                <a:cs typeface="Arial" charset="0"/>
              </a:rPr>
              <a:t>(pathologic) complete </a:t>
            </a:r>
            <a:r>
              <a:rPr lang="en-GB" sz="1000" kern="1200" dirty="0">
                <a:cs typeface="Arial" charset="0"/>
              </a:rPr>
              <a:t>response</a:t>
            </a:r>
          </a:p>
          <a:p>
            <a:pPr marL="0" lvl="0" indent="0">
              <a:lnSpc>
                <a:spcPts val="1000"/>
              </a:lnSpc>
              <a:spcBef>
                <a:spcPct val="0"/>
              </a:spcBef>
              <a:spcAft>
                <a:spcPts val="0"/>
              </a:spcAft>
              <a:buClr>
                <a:srgbClr val="043882"/>
              </a:buClr>
              <a:buSzTx/>
              <a:buNone/>
              <a:tabLst>
                <a:tab pos="1073150" algn="l"/>
              </a:tabLst>
            </a:pPr>
            <a:r>
              <a:rPr lang="en-GB" sz="1000" kern="1200" dirty="0">
                <a:cs typeface="Arial" charset="0"/>
              </a:rPr>
              <a:t>(m)CRC	(metastatic) colorectal cancer</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CRT	chemoradiotherapy</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CT</a:t>
            </a:r>
            <a:r>
              <a:rPr lang="en-GB" sz="1000" kern="1200" dirty="0">
                <a:cs typeface="Arial" charset="0"/>
              </a:rPr>
              <a:t>	</a:t>
            </a:r>
            <a:r>
              <a:rPr lang="en-GB" sz="1000" kern="1200" dirty="0" smtClean="0">
                <a:cs typeface="Arial" charset="0"/>
              </a:rPr>
              <a:t>chemotherapy</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CTC	circulating tumour cells</a:t>
            </a:r>
            <a:endParaRPr lang="en-GB" sz="1000" kern="1200" dirty="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err="1" smtClean="0">
                <a:cs typeface="Arial" charset="0"/>
              </a:rPr>
              <a:t>ctDNA</a:t>
            </a:r>
            <a:r>
              <a:rPr lang="en-GB" sz="1000" kern="1200" dirty="0">
                <a:cs typeface="Arial" charset="0"/>
              </a:rPr>
              <a:t>	</a:t>
            </a:r>
            <a:r>
              <a:rPr lang="en-GB" sz="1000" kern="1200" dirty="0" smtClean="0">
                <a:cs typeface="Arial" charset="0"/>
              </a:rPr>
              <a:t>circulating DNA</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DCR</a:t>
            </a:r>
            <a:r>
              <a:rPr lang="en-GB" sz="1000" kern="1200" dirty="0">
                <a:cs typeface="Arial" charset="0"/>
              </a:rPr>
              <a:t>	disease control rate</a:t>
            </a:r>
          </a:p>
          <a:p>
            <a:pPr marL="0" lvl="0" indent="0">
              <a:lnSpc>
                <a:spcPts val="1000"/>
              </a:lnSpc>
              <a:spcBef>
                <a:spcPct val="0"/>
              </a:spcBef>
              <a:spcAft>
                <a:spcPts val="0"/>
              </a:spcAft>
              <a:buClr>
                <a:srgbClr val="043882"/>
              </a:buClr>
              <a:buSzTx/>
              <a:buNone/>
              <a:tabLst>
                <a:tab pos="1073150" algn="l"/>
              </a:tabLst>
            </a:pPr>
            <a:r>
              <a:rPr lang="en-GB" sz="1000" kern="1200" dirty="0" err="1" smtClean="0">
                <a:cs typeface="Arial" charset="0"/>
              </a:rPr>
              <a:t>ddPCR</a:t>
            </a:r>
            <a:r>
              <a:rPr lang="en-GB" sz="1000" kern="1200" dirty="0" smtClean="0">
                <a:cs typeface="Arial" charset="0"/>
              </a:rPr>
              <a:t>	droplet digital polymerase chain reaction</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DFS	disease-free survival</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(m)</a:t>
            </a:r>
            <a:r>
              <a:rPr lang="en-GB" sz="1000" kern="1200" dirty="0" err="1" smtClean="0">
                <a:cs typeface="Arial" charset="0"/>
              </a:rPr>
              <a:t>DoR</a:t>
            </a:r>
            <a:r>
              <a:rPr lang="en-GB" sz="1000" kern="1200" dirty="0" smtClean="0">
                <a:cs typeface="Arial" charset="0"/>
              </a:rPr>
              <a:t>	median duration of response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ECOG</a:t>
            </a:r>
            <a:r>
              <a:rPr lang="en-GB" sz="1000" kern="1200" dirty="0">
                <a:cs typeface="Arial" charset="0"/>
              </a:rPr>
              <a:t>	Eastern Cooperative Oncology Group</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EGFR</a:t>
            </a:r>
            <a:r>
              <a:rPr lang="en-GB" sz="1000" kern="1200" dirty="0">
                <a:cs typeface="Arial" charset="0"/>
              </a:rPr>
              <a:t>	endothelial growth factor receptor</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ELISA	enzyme-linked </a:t>
            </a:r>
            <a:r>
              <a:rPr lang="en-GB" sz="1000" kern="1200" dirty="0" err="1" smtClean="0">
                <a:cs typeface="Arial" charset="0"/>
              </a:rPr>
              <a:t>immunosorbent</a:t>
            </a:r>
            <a:r>
              <a:rPr lang="en-GB" sz="1000" kern="1200" dirty="0" smtClean="0">
                <a:cs typeface="Arial" charset="0"/>
              </a:rPr>
              <a:t> assay</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EORTC	European </a:t>
            </a:r>
            <a:r>
              <a:rPr lang="en-GB" sz="1000" kern="1200" dirty="0">
                <a:cs typeface="Arial" charset="0"/>
              </a:rPr>
              <a:t>Organization for Research and Treatment </a:t>
            </a:r>
            <a:r>
              <a:rPr lang="en-GB" sz="1000" kern="1200" dirty="0" smtClean="0">
                <a:cs typeface="Arial" charset="0"/>
              </a:rPr>
              <a:t>	of Cancer</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ESMO	European Society for Medical Oncology</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ETS	early tumour shrinkage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FISH	fluorescence in situ hybridisation</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FIT	</a:t>
            </a:r>
            <a:r>
              <a:rPr lang="en-GB" sz="1000" kern="1200" dirty="0" err="1" smtClean="0">
                <a:cs typeface="Arial" charset="0"/>
              </a:rPr>
              <a:t>fecal</a:t>
            </a:r>
            <a:r>
              <a:rPr lang="en-GB" sz="1000" kern="1200" dirty="0" smtClean="0">
                <a:cs typeface="Arial" charset="0"/>
              </a:rPr>
              <a:t> immune test</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FOLFIRI</a:t>
            </a:r>
            <a:r>
              <a:rPr lang="en-GB" sz="1000" kern="1200" dirty="0">
                <a:cs typeface="Arial" charset="0"/>
              </a:rPr>
              <a:t>	leucovorin, fluorouracil, irinotecan</a:t>
            </a:r>
          </a:p>
          <a:p>
            <a:pPr marL="0" lvl="0" indent="0">
              <a:lnSpc>
                <a:spcPts val="1000"/>
              </a:lnSpc>
              <a:spcBef>
                <a:spcPct val="0"/>
              </a:spcBef>
              <a:spcAft>
                <a:spcPts val="0"/>
              </a:spcAft>
              <a:buClr>
                <a:srgbClr val="043882"/>
              </a:buClr>
              <a:buSzTx/>
              <a:buNone/>
              <a:tabLst>
                <a:tab pos="1073150" algn="l"/>
              </a:tabLst>
            </a:pPr>
            <a:r>
              <a:rPr lang="en-GB" sz="1000" kern="1200" dirty="0">
                <a:cs typeface="Arial" charset="0"/>
              </a:rPr>
              <a:t>FOLFOXIRI </a:t>
            </a:r>
            <a:r>
              <a:rPr lang="en-GB" sz="1000" kern="1200" dirty="0" smtClean="0">
                <a:cs typeface="Arial" charset="0"/>
              </a:rPr>
              <a:t>	leucovorin</a:t>
            </a:r>
            <a:r>
              <a:rPr lang="en-GB" sz="1000" kern="1200" dirty="0">
                <a:cs typeface="Arial" charset="0"/>
              </a:rPr>
              <a:t>, fluorouracil, irinotecan, oxaliplatin</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FOLFOX</a:t>
            </a:r>
            <a:r>
              <a:rPr lang="en-GB" sz="1000" kern="1200" dirty="0">
                <a:cs typeface="Arial" charset="0"/>
              </a:rPr>
              <a:t>	leucovorin, fluorouracil, oxaliplatin</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FP	fluoropyrimidine</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GGT	gamma-</a:t>
            </a:r>
            <a:r>
              <a:rPr lang="en-GB" sz="1000" kern="1200" dirty="0" err="1" smtClean="0">
                <a:cs typeface="Arial" charset="0"/>
              </a:rPr>
              <a:t>glutamyl</a:t>
            </a:r>
            <a:r>
              <a:rPr lang="en-GB" sz="1000" kern="1200" dirty="0" smtClean="0">
                <a:cs typeface="Arial" charset="0"/>
              </a:rPr>
              <a:t> </a:t>
            </a:r>
            <a:r>
              <a:rPr lang="en-GB" sz="1000" kern="1200" dirty="0" err="1" smtClean="0">
                <a:cs typeface="Arial" charset="0"/>
              </a:rPr>
              <a:t>transpeptidase</a:t>
            </a:r>
            <a:endParaRPr lang="en-GB"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HR</a:t>
            </a:r>
            <a:r>
              <a:rPr lang="en-GB" sz="1000" kern="1200" dirty="0">
                <a:cs typeface="Arial" charset="0"/>
              </a:rPr>
              <a:t>	hazard ratio</a:t>
            </a:r>
          </a:p>
          <a:p>
            <a:pPr marL="0" lvl="0" indent="0">
              <a:lnSpc>
                <a:spcPts val="1000"/>
              </a:lnSpc>
              <a:spcBef>
                <a:spcPct val="0"/>
              </a:spcBef>
              <a:spcAft>
                <a:spcPts val="0"/>
              </a:spcAft>
              <a:buClr>
                <a:srgbClr val="043882"/>
              </a:buClr>
              <a:buSzTx/>
              <a:buNone/>
              <a:tabLst>
                <a:tab pos="1073150" algn="l"/>
              </a:tabLst>
            </a:pPr>
            <a:r>
              <a:rPr lang="en-GB" sz="1000" kern="1200" dirty="0" smtClean="0">
                <a:cs typeface="Arial" charset="0"/>
              </a:rPr>
              <a:t>IHC</a:t>
            </a:r>
            <a:r>
              <a:rPr lang="en-GB" sz="1000" kern="1200" dirty="0">
                <a:cs typeface="Arial" charset="0"/>
              </a:rPr>
              <a:t>	immunohistochemistry</a:t>
            </a:r>
          </a:p>
          <a:p>
            <a:pPr marL="0" lvl="0" indent="0">
              <a:lnSpc>
                <a:spcPts val="1000"/>
              </a:lnSpc>
              <a:spcBef>
                <a:spcPct val="0"/>
              </a:spcBef>
              <a:spcAft>
                <a:spcPts val="0"/>
              </a:spcAft>
              <a:buClr>
                <a:srgbClr val="043882"/>
              </a:buClr>
              <a:buSzTx/>
              <a:buNone/>
            </a:pPr>
            <a:r>
              <a:rPr lang="en-GB" sz="1000" kern="1200" dirty="0" smtClean="0">
                <a:cs typeface="Arial" charset="0"/>
              </a:rPr>
              <a:t>(m)ITT</a:t>
            </a:r>
            <a:r>
              <a:rPr lang="en-GB" sz="1000" kern="1200" dirty="0">
                <a:cs typeface="Arial" charset="0"/>
              </a:rPr>
              <a:t>	</a:t>
            </a:r>
            <a:r>
              <a:rPr lang="en-GB" sz="1000" kern="1200" dirty="0" smtClean="0">
                <a:cs typeface="Arial" charset="0"/>
              </a:rPr>
              <a:t>(modified) intent-to-treat</a:t>
            </a:r>
            <a:endParaRPr lang="en-GB" sz="1000" kern="1200" dirty="0">
              <a:cs typeface="Arial" charset="0"/>
            </a:endParaRPr>
          </a:p>
          <a:p>
            <a:pPr marL="0" lvl="0" indent="0">
              <a:lnSpc>
                <a:spcPts val="1000"/>
              </a:lnSpc>
              <a:spcBef>
                <a:spcPct val="0"/>
              </a:spcBef>
              <a:spcAft>
                <a:spcPts val="0"/>
              </a:spcAft>
              <a:buClr>
                <a:srgbClr val="043882"/>
              </a:buClr>
              <a:buSzTx/>
              <a:buNone/>
            </a:pPr>
            <a:r>
              <a:rPr lang="en-GB" sz="1000" kern="1200" dirty="0">
                <a:cs typeface="Arial" charset="0"/>
              </a:rPr>
              <a:t>i</a:t>
            </a:r>
            <a:r>
              <a:rPr lang="en-GB" sz="1000" kern="1200" dirty="0" smtClean="0">
                <a:cs typeface="Arial" charset="0"/>
              </a:rPr>
              <a:t>v</a:t>
            </a:r>
            <a:r>
              <a:rPr lang="en-GB" sz="1000" kern="1200" dirty="0">
                <a:cs typeface="Arial" charset="0"/>
              </a:rPr>
              <a:t>	</a:t>
            </a:r>
            <a:r>
              <a:rPr lang="en-GB" sz="1000" kern="1200" dirty="0" smtClean="0">
                <a:cs typeface="Arial" charset="0"/>
              </a:rPr>
              <a:t>intravenous</a:t>
            </a:r>
          </a:p>
          <a:p>
            <a:pPr marL="0" lvl="0" indent="0">
              <a:lnSpc>
                <a:spcPts val="1000"/>
              </a:lnSpc>
              <a:spcBef>
                <a:spcPct val="0"/>
              </a:spcBef>
              <a:spcAft>
                <a:spcPts val="0"/>
              </a:spcAft>
              <a:buClr>
                <a:srgbClr val="043882"/>
              </a:buClr>
              <a:buSzTx/>
              <a:buNone/>
            </a:pPr>
            <a:r>
              <a:rPr lang="en-GB" sz="1000" kern="1200" dirty="0" smtClean="0">
                <a:cs typeface="Arial" charset="0"/>
              </a:rPr>
              <a:t>LV	leucovorin</a:t>
            </a:r>
            <a:endParaRPr lang="en-GB" sz="1000" kern="1200" dirty="0">
              <a:cs typeface="Arial" charset="0"/>
            </a:endParaRPr>
          </a:p>
          <a:p>
            <a:pPr marL="0" lvl="0" indent="0">
              <a:lnSpc>
                <a:spcPts val="1000"/>
              </a:lnSpc>
              <a:spcBef>
                <a:spcPct val="0"/>
              </a:spcBef>
              <a:spcAft>
                <a:spcPts val="0"/>
              </a:spcAft>
              <a:buClr>
                <a:srgbClr val="043882"/>
              </a:buClr>
              <a:buSzTx/>
              <a:buNone/>
            </a:pPr>
            <a:r>
              <a:rPr lang="en-GB" sz="1000" kern="1200" dirty="0" smtClean="0">
                <a:cs typeface="Arial" charset="0"/>
              </a:rPr>
              <a:t>LDA	Linear Discriminant Analysis</a:t>
            </a:r>
          </a:p>
          <a:p>
            <a:pPr marL="0" lvl="0" indent="0">
              <a:lnSpc>
                <a:spcPts val="1000"/>
              </a:lnSpc>
              <a:spcBef>
                <a:spcPct val="0"/>
              </a:spcBef>
              <a:spcAft>
                <a:spcPts val="0"/>
              </a:spcAft>
              <a:buClr>
                <a:srgbClr val="043882"/>
              </a:buClr>
              <a:buSzTx/>
              <a:buNone/>
            </a:pPr>
            <a:r>
              <a:rPr lang="en-GB" sz="1000" kern="1200" dirty="0" smtClean="0">
                <a:cs typeface="Arial" charset="0"/>
              </a:rPr>
              <a:t>LDH</a:t>
            </a:r>
            <a:r>
              <a:rPr lang="en-GB" sz="1000" kern="1200" dirty="0">
                <a:cs typeface="Arial" charset="0"/>
              </a:rPr>
              <a:t>	</a:t>
            </a:r>
            <a:r>
              <a:rPr lang="en-GB" sz="1000" kern="1200" dirty="0" smtClean="0">
                <a:cs typeface="Arial" charset="0"/>
              </a:rPr>
              <a:t>lactate </a:t>
            </a:r>
            <a:r>
              <a:rPr lang="en-GB" sz="1000" kern="1200" dirty="0">
                <a:cs typeface="Arial" charset="0"/>
              </a:rPr>
              <a:t>dehydrogenase</a:t>
            </a:r>
            <a:endParaRPr lang="en-GB" sz="1000" kern="1200" dirty="0" smtClean="0">
              <a:cs typeface="Arial" charset="0"/>
            </a:endParaRPr>
          </a:p>
          <a:p>
            <a:pPr marL="0" lvl="0" indent="0">
              <a:lnSpc>
                <a:spcPts val="1000"/>
              </a:lnSpc>
              <a:spcBef>
                <a:spcPct val="0"/>
              </a:spcBef>
              <a:spcAft>
                <a:spcPts val="0"/>
              </a:spcAft>
              <a:buClr>
                <a:srgbClr val="043882"/>
              </a:buClr>
              <a:buSzTx/>
              <a:buNone/>
            </a:pPr>
            <a:r>
              <a:rPr lang="en-GB" sz="1000" kern="1200" dirty="0" smtClean="0">
                <a:cs typeface="Arial" charset="0"/>
              </a:rPr>
              <a:t>MAPK	mitogen-activated protein kinase</a:t>
            </a:r>
          </a:p>
          <a:p>
            <a:pPr marL="0" lvl="0" indent="0">
              <a:lnSpc>
                <a:spcPts val="1000"/>
              </a:lnSpc>
              <a:spcBef>
                <a:spcPct val="0"/>
              </a:spcBef>
              <a:spcAft>
                <a:spcPts val="0"/>
              </a:spcAft>
              <a:buClr>
                <a:srgbClr val="043882"/>
              </a:buClr>
              <a:buSzTx/>
              <a:buNone/>
            </a:pPr>
            <a:r>
              <a:rPr lang="en-GB" sz="1000" kern="1200" dirty="0" smtClean="0">
                <a:cs typeface="Arial" charset="0"/>
              </a:rPr>
              <a:t>MRI</a:t>
            </a:r>
            <a:r>
              <a:rPr lang="en-GB" sz="1000" kern="1200" dirty="0">
                <a:cs typeface="Arial" charset="0"/>
              </a:rPr>
              <a:t>	magnetic resonance imaging</a:t>
            </a:r>
          </a:p>
          <a:p>
            <a:pPr marL="0" lvl="0" indent="0">
              <a:lnSpc>
                <a:spcPts val="1000"/>
              </a:lnSpc>
              <a:spcBef>
                <a:spcPct val="0"/>
              </a:spcBef>
              <a:spcAft>
                <a:spcPts val="0"/>
              </a:spcAft>
              <a:buClr>
                <a:srgbClr val="043882"/>
              </a:buClr>
              <a:buSzTx/>
              <a:buNone/>
            </a:pPr>
            <a:r>
              <a:rPr lang="en-GB" sz="1000" kern="1200" dirty="0" err="1" smtClean="0">
                <a:cs typeface="Arial" charset="0"/>
              </a:rPr>
              <a:t>mrTRG</a:t>
            </a:r>
            <a:r>
              <a:rPr lang="en-GB" sz="1000" kern="1200" dirty="0" smtClean="0">
                <a:cs typeface="Arial" charset="0"/>
              </a:rPr>
              <a:t>	MRI tumour regression grade</a:t>
            </a:r>
          </a:p>
          <a:p>
            <a:pPr marL="0" lvl="0" indent="0">
              <a:lnSpc>
                <a:spcPts val="1000"/>
              </a:lnSpc>
              <a:spcBef>
                <a:spcPct val="0"/>
              </a:spcBef>
              <a:spcAft>
                <a:spcPts val="0"/>
              </a:spcAft>
              <a:buClr>
                <a:srgbClr val="043882"/>
              </a:buClr>
              <a:buSzTx/>
              <a:buNone/>
            </a:pPr>
            <a:r>
              <a:rPr lang="en-GB" sz="1000" kern="1200" dirty="0" smtClean="0">
                <a:cs typeface="Arial" charset="0"/>
              </a:rPr>
              <a:t>MSI-H</a:t>
            </a:r>
            <a:r>
              <a:rPr lang="en-GB" sz="1000" kern="1200" dirty="0">
                <a:cs typeface="Arial" charset="0"/>
              </a:rPr>
              <a:t>	microsatellite instability high</a:t>
            </a:r>
          </a:p>
          <a:p>
            <a:pPr marL="0" lvl="0" indent="0">
              <a:lnSpc>
                <a:spcPts val="1000"/>
              </a:lnSpc>
              <a:spcBef>
                <a:spcPct val="0"/>
              </a:spcBef>
              <a:spcAft>
                <a:spcPts val="0"/>
              </a:spcAft>
              <a:buClr>
                <a:srgbClr val="043882"/>
              </a:buClr>
              <a:buSzTx/>
              <a:buNone/>
            </a:pPr>
            <a:r>
              <a:rPr lang="en-GB" sz="1000" kern="1200" dirty="0">
                <a:cs typeface="Arial" charset="0"/>
              </a:rPr>
              <a:t>MSS	microsatellite stable</a:t>
            </a:r>
          </a:p>
          <a:p>
            <a:pPr marL="0" lvl="0" indent="0">
              <a:lnSpc>
                <a:spcPts val="1000"/>
              </a:lnSpc>
              <a:spcBef>
                <a:spcPct val="0"/>
              </a:spcBef>
              <a:spcAft>
                <a:spcPts val="0"/>
              </a:spcAft>
              <a:buClr>
                <a:srgbClr val="043882"/>
              </a:buClr>
              <a:buSzTx/>
              <a:buNone/>
            </a:pPr>
            <a:r>
              <a:rPr lang="en-GB" sz="1000" kern="1200" dirty="0" err="1" smtClean="0">
                <a:cs typeface="Arial" charset="0"/>
              </a:rPr>
              <a:t>mut</a:t>
            </a:r>
            <a:r>
              <a:rPr lang="en-GB" sz="1000" kern="1200" dirty="0" smtClean="0">
                <a:cs typeface="Arial" charset="0"/>
              </a:rPr>
              <a:t>	mutant</a:t>
            </a:r>
          </a:p>
          <a:p>
            <a:pPr marL="0" lvl="0" indent="0">
              <a:lnSpc>
                <a:spcPts val="1000"/>
              </a:lnSpc>
              <a:spcBef>
                <a:spcPct val="0"/>
              </a:spcBef>
              <a:spcAft>
                <a:spcPts val="0"/>
              </a:spcAft>
              <a:buClr>
                <a:srgbClr val="043882"/>
              </a:buClr>
              <a:buSzTx/>
              <a:buNone/>
            </a:pPr>
            <a:r>
              <a:rPr lang="en-GB" sz="1000" kern="1200" dirty="0" smtClean="0">
                <a:cs typeface="Arial" charset="0"/>
              </a:rPr>
              <a:t>NCI-CTC	National Cancer Institute-Common Toxicity Criteria</a:t>
            </a:r>
          </a:p>
          <a:p>
            <a:pPr marL="0" lvl="0" indent="0">
              <a:lnSpc>
                <a:spcPts val="1000"/>
              </a:lnSpc>
              <a:spcBef>
                <a:spcPct val="0"/>
              </a:spcBef>
              <a:spcAft>
                <a:spcPts val="0"/>
              </a:spcAft>
              <a:buClr>
                <a:srgbClr val="043882"/>
              </a:buClr>
              <a:buSzTx/>
              <a:buNone/>
            </a:pPr>
            <a:r>
              <a:rPr lang="en-GB" sz="1000" kern="1200" dirty="0" smtClean="0">
                <a:cs typeface="Arial" charset="0"/>
              </a:rPr>
              <a:t>NEXIRI	irinotecan, sorafenib</a:t>
            </a:r>
          </a:p>
          <a:p>
            <a:pPr marL="0" lvl="0" indent="0">
              <a:lnSpc>
                <a:spcPts val="1000"/>
              </a:lnSpc>
              <a:spcBef>
                <a:spcPct val="0"/>
              </a:spcBef>
              <a:spcAft>
                <a:spcPts val="0"/>
              </a:spcAft>
              <a:buClr>
                <a:srgbClr val="043882"/>
              </a:buClr>
              <a:buSzTx/>
              <a:buNone/>
            </a:pPr>
            <a:r>
              <a:rPr lang="en-GB" sz="1000" kern="1200" dirty="0" smtClean="0">
                <a:cs typeface="Arial" charset="0"/>
              </a:rPr>
              <a:t>NGS	next generation sequencing</a:t>
            </a:r>
          </a:p>
          <a:p>
            <a:pPr marL="0" lvl="0" indent="0">
              <a:lnSpc>
                <a:spcPts val="1000"/>
              </a:lnSpc>
              <a:spcBef>
                <a:spcPct val="0"/>
              </a:spcBef>
              <a:spcAft>
                <a:spcPts val="0"/>
              </a:spcAft>
              <a:buClr>
                <a:srgbClr val="043882"/>
              </a:buClr>
              <a:buSzTx/>
              <a:buNone/>
            </a:pPr>
            <a:r>
              <a:rPr lang="en-GB" sz="1000" kern="1200" dirty="0" smtClean="0">
                <a:cs typeface="Arial" charset="0"/>
              </a:rPr>
              <a:t>NS 	non-significant</a:t>
            </a:r>
          </a:p>
          <a:p>
            <a:pPr marL="0" lvl="0" indent="0">
              <a:lnSpc>
                <a:spcPts val="1000"/>
              </a:lnSpc>
              <a:spcBef>
                <a:spcPct val="0"/>
              </a:spcBef>
              <a:spcAft>
                <a:spcPts val="0"/>
              </a:spcAft>
              <a:buClr>
                <a:srgbClr val="043882"/>
              </a:buClr>
              <a:buSzTx/>
              <a:buNone/>
            </a:pPr>
            <a:r>
              <a:rPr lang="en-GB" sz="1000" kern="1200" dirty="0" smtClean="0">
                <a:cs typeface="Arial" charset="0"/>
              </a:rPr>
              <a:t>OR</a:t>
            </a:r>
            <a:r>
              <a:rPr lang="en-GB" sz="1000" kern="1200" dirty="0">
                <a:cs typeface="Arial" charset="0"/>
              </a:rPr>
              <a:t>	odds ratio</a:t>
            </a:r>
          </a:p>
          <a:p>
            <a:pPr marL="0" lvl="0" indent="0">
              <a:lnSpc>
                <a:spcPts val="1000"/>
              </a:lnSpc>
              <a:spcBef>
                <a:spcPct val="0"/>
              </a:spcBef>
              <a:spcAft>
                <a:spcPts val="0"/>
              </a:spcAft>
              <a:buClr>
                <a:srgbClr val="043882"/>
              </a:buClr>
              <a:buSzTx/>
              <a:buNone/>
            </a:pPr>
            <a:r>
              <a:rPr lang="en-GB" sz="1000" kern="1200" dirty="0" smtClean="0">
                <a:cs typeface="Arial" charset="0"/>
              </a:rPr>
              <a:t>(O)RR</a:t>
            </a:r>
            <a:r>
              <a:rPr lang="en-GB" sz="1000" kern="1200" dirty="0">
                <a:cs typeface="Arial" charset="0"/>
              </a:rPr>
              <a:t>	</a:t>
            </a:r>
            <a:r>
              <a:rPr lang="en-GB" sz="1000" kern="1200" dirty="0" smtClean="0">
                <a:cs typeface="Arial" charset="0"/>
              </a:rPr>
              <a:t>(objective) </a:t>
            </a:r>
            <a:r>
              <a:rPr lang="en-GB" sz="1000" kern="1200" dirty="0">
                <a:cs typeface="Arial" charset="0"/>
              </a:rPr>
              <a:t>response rate</a:t>
            </a:r>
          </a:p>
          <a:p>
            <a:pPr marL="0" lvl="0" indent="0">
              <a:lnSpc>
                <a:spcPts val="1000"/>
              </a:lnSpc>
              <a:spcBef>
                <a:spcPct val="0"/>
              </a:spcBef>
              <a:spcAft>
                <a:spcPts val="0"/>
              </a:spcAft>
              <a:buClr>
                <a:srgbClr val="043882"/>
              </a:buClr>
              <a:buSzTx/>
              <a:buNone/>
            </a:pPr>
            <a:r>
              <a:rPr lang="en-GB" sz="1000" kern="1200" dirty="0">
                <a:cs typeface="Arial" charset="0"/>
              </a:rPr>
              <a:t>(m)OS	(median) overall survival</a:t>
            </a:r>
          </a:p>
          <a:p>
            <a:pPr marL="0" lvl="0" indent="0">
              <a:lnSpc>
                <a:spcPts val="1000"/>
              </a:lnSpc>
              <a:spcBef>
                <a:spcPct val="0"/>
              </a:spcBef>
              <a:spcAft>
                <a:spcPts val="0"/>
              </a:spcAft>
              <a:buClr>
                <a:srgbClr val="043882"/>
              </a:buClr>
              <a:buSzTx/>
              <a:buNone/>
            </a:pPr>
            <a:r>
              <a:rPr lang="en-GB" sz="1000" kern="1200" dirty="0" err="1" smtClean="0">
                <a:cs typeface="Arial" charset="0"/>
              </a:rPr>
              <a:t>Oxali</a:t>
            </a:r>
            <a:r>
              <a:rPr lang="en-GB" sz="1000" kern="1200" dirty="0" smtClean="0">
                <a:cs typeface="Arial" charset="0"/>
              </a:rPr>
              <a:t>	oxaliplatin</a:t>
            </a:r>
          </a:p>
          <a:p>
            <a:pPr marL="0" lvl="0" indent="0">
              <a:lnSpc>
                <a:spcPts val="1000"/>
              </a:lnSpc>
              <a:spcBef>
                <a:spcPct val="0"/>
              </a:spcBef>
              <a:spcAft>
                <a:spcPts val="0"/>
              </a:spcAft>
              <a:buClr>
                <a:srgbClr val="043882"/>
              </a:buClr>
              <a:buSzTx/>
              <a:buNone/>
            </a:pPr>
            <a:r>
              <a:rPr lang="en-GB" sz="1000" kern="1200" dirty="0" smtClean="0">
                <a:cs typeface="Arial" charset="0"/>
              </a:rPr>
              <a:t>(</a:t>
            </a:r>
            <a:r>
              <a:rPr lang="en-GB" sz="1000" kern="1200" dirty="0" err="1" smtClean="0">
                <a:cs typeface="Arial" charset="0"/>
              </a:rPr>
              <a:t>qRT</a:t>
            </a:r>
            <a:r>
              <a:rPr lang="en-GB" sz="1000" kern="1200" dirty="0" smtClean="0">
                <a:cs typeface="Arial" charset="0"/>
              </a:rPr>
              <a:t>)PCR</a:t>
            </a:r>
            <a:r>
              <a:rPr lang="en-GB" sz="1000" kern="1200" dirty="0">
                <a:cs typeface="Arial" charset="0"/>
              </a:rPr>
              <a:t>	</a:t>
            </a:r>
            <a:r>
              <a:rPr lang="en-GB" sz="1000" kern="1200" dirty="0" smtClean="0">
                <a:cs typeface="Arial" charset="0"/>
              </a:rPr>
              <a:t>(quantitative real-time) polymerase </a:t>
            </a:r>
            <a:r>
              <a:rPr lang="en-GB" sz="1000" kern="1200" dirty="0">
                <a:cs typeface="Arial" charset="0"/>
              </a:rPr>
              <a:t>chain reaction</a:t>
            </a:r>
          </a:p>
          <a:p>
            <a:pPr marL="0" lvl="0" indent="0">
              <a:lnSpc>
                <a:spcPts val="1000"/>
              </a:lnSpc>
              <a:spcBef>
                <a:spcPct val="0"/>
              </a:spcBef>
              <a:spcAft>
                <a:spcPts val="0"/>
              </a:spcAft>
              <a:buClr>
                <a:srgbClr val="043882"/>
              </a:buClr>
              <a:buSzTx/>
              <a:buNone/>
            </a:pPr>
            <a:r>
              <a:rPr lang="en-GB" sz="1000" kern="1200" dirty="0">
                <a:cs typeface="Arial" charset="0"/>
              </a:rPr>
              <a:t>PD	progressive disease</a:t>
            </a:r>
          </a:p>
          <a:p>
            <a:pPr marL="0" lvl="0" indent="0">
              <a:lnSpc>
                <a:spcPts val="1000"/>
              </a:lnSpc>
              <a:spcBef>
                <a:spcPct val="0"/>
              </a:spcBef>
              <a:spcAft>
                <a:spcPts val="0"/>
              </a:spcAft>
              <a:buClr>
                <a:srgbClr val="043882"/>
              </a:buClr>
              <a:buSzTx/>
              <a:buNone/>
            </a:pPr>
            <a:r>
              <a:rPr lang="en-GB" sz="1000" kern="1200" dirty="0" smtClean="0">
                <a:cs typeface="Arial" charset="0"/>
              </a:rPr>
              <a:t>(</a:t>
            </a:r>
            <a:r>
              <a:rPr lang="en-GB" sz="1000" kern="1200" dirty="0">
                <a:cs typeface="Arial" charset="0"/>
              </a:rPr>
              <a:t>m)PFS	(median) progression-free survival</a:t>
            </a:r>
          </a:p>
          <a:p>
            <a:pPr marL="0" lvl="0" indent="0">
              <a:lnSpc>
                <a:spcPts val="1000"/>
              </a:lnSpc>
              <a:spcBef>
                <a:spcPct val="0"/>
              </a:spcBef>
              <a:spcAft>
                <a:spcPts val="0"/>
              </a:spcAft>
              <a:buClr>
                <a:srgbClr val="043882"/>
              </a:buClr>
              <a:buSzTx/>
              <a:buNone/>
            </a:pPr>
            <a:r>
              <a:rPr lang="en-GB" sz="1000" kern="1200" dirty="0" smtClean="0">
                <a:cs typeface="Arial" charset="0"/>
              </a:rPr>
              <a:t>PD	pharmacodynamic</a:t>
            </a:r>
          </a:p>
          <a:p>
            <a:pPr marL="0" lvl="0" indent="0">
              <a:lnSpc>
                <a:spcPts val="1000"/>
              </a:lnSpc>
              <a:spcBef>
                <a:spcPct val="0"/>
              </a:spcBef>
              <a:spcAft>
                <a:spcPts val="0"/>
              </a:spcAft>
              <a:buClr>
                <a:srgbClr val="043882"/>
              </a:buClr>
              <a:buSzTx/>
              <a:buNone/>
            </a:pPr>
            <a:r>
              <a:rPr lang="en-GB" sz="1000" kern="1200" dirty="0" smtClean="0">
                <a:cs typeface="Arial" charset="0"/>
              </a:rPr>
              <a:t>PK	pharmacokinetic</a:t>
            </a:r>
          </a:p>
          <a:p>
            <a:pPr marL="0" lvl="0" indent="0">
              <a:lnSpc>
                <a:spcPts val="1000"/>
              </a:lnSpc>
              <a:spcBef>
                <a:spcPct val="0"/>
              </a:spcBef>
              <a:spcAft>
                <a:spcPts val="0"/>
              </a:spcAft>
              <a:buClr>
                <a:srgbClr val="043882"/>
              </a:buClr>
              <a:buSzTx/>
              <a:buNone/>
            </a:pPr>
            <a:r>
              <a:rPr lang="en-GB" sz="1000" kern="1200" dirty="0" smtClean="0">
                <a:cs typeface="Arial" charset="0"/>
              </a:rPr>
              <a:t>PR</a:t>
            </a:r>
            <a:r>
              <a:rPr lang="en-GB" sz="1000" kern="1200" dirty="0">
                <a:cs typeface="Arial" charset="0"/>
              </a:rPr>
              <a:t>	partial response </a:t>
            </a:r>
          </a:p>
          <a:p>
            <a:pPr marL="0" lvl="0" indent="0">
              <a:lnSpc>
                <a:spcPts val="1000"/>
              </a:lnSpc>
              <a:spcBef>
                <a:spcPct val="0"/>
              </a:spcBef>
              <a:spcAft>
                <a:spcPts val="0"/>
              </a:spcAft>
              <a:buClr>
                <a:srgbClr val="043882"/>
              </a:buClr>
              <a:buSzTx/>
              <a:buNone/>
            </a:pPr>
            <a:r>
              <a:rPr lang="en-GB" sz="1000" kern="1200" dirty="0">
                <a:cs typeface="Arial" charset="0"/>
              </a:rPr>
              <a:t>PS	performance status</a:t>
            </a:r>
          </a:p>
          <a:p>
            <a:pPr marL="0" lvl="0" indent="0">
              <a:lnSpc>
                <a:spcPts val="1000"/>
              </a:lnSpc>
              <a:spcBef>
                <a:spcPct val="0"/>
              </a:spcBef>
              <a:spcAft>
                <a:spcPts val="0"/>
              </a:spcAft>
              <a:buClr>
                <a:srgbClr val="043882"/>
              </a:buClr>
              <a:buSzTx/>
              <a:buNone/>
            </a:pPr>
            <a:r>
              <a:rPr lang="en-GB" sz="1000" kern="1200" dirty="0" err="1" smtClean="0">
                <a:cs typeface="Arial" charset="0"/>
              </a:rPr>
              <a:t>QoL</a:t>
            </a:r>
            <a:r>
              <a:rPr lang="en-GB" sz="1000" kern="1200" dirty="0">
                <a:cs typeface="Arial" charset="0"/>
              </a:rPr>
              <a:t>	quality of life</a:t>
            </a:r>
          </a:p>
          <a:p>
            <a:pPr marL="0" lvl="0" indent="0">
              <a:lnSpc>
                <a:spcPts val="1000"/>
              </a:lnSpc>
              <a:spcBef>
                <a:spcPct val="0"/>
              </a:spcBef>
              <a:spcAft>
                <a:spcPts val="0"/>
              </a:spcAft>
              <a:buClr>
                <a:srgbClr val="043882"/>
              </a:buClr>
              <a:buSzTx/>
              <a:buNone/>
            </a:pPr>
            <a:r>
              <a:rPr lang="en-GB" sz="1000" kern="1200" dirty="0" smtClean="0">
                <a:cs typeface="Arial" charset="0"/>
              </a:rPr>
              <a:t>R	randomised</a:t>
            </a:r>
          </a:p>
          <a:p>
            <a:pPr marL="0" lvl="0" indent="0">
              <a:lnSpc>
                <a:spcPts val="1000"/>
              </a:lnSpc>
              <a:spcBef>
                <a:spcPct val="0"/>
              </a:spcBef>
              <a:spcAft>
                <a:spcPts val="0"/>
              </a:spcAft>
              <a:buClr>
                <a:srgbClr val="043882"/>
              </a:buClr>
              <a:buSzTx/>
              <a:buNone/>
            </a:pPr>
            <a:r>
              <a:rPr lang="en-GB" sz="1000" kern="1200" dirty="0" err="1" smtClean="0">
                <a:cs typeface="Arial" charset="0"/>
              </a:rPr>
              <a:t>RCTx</a:t>
            </a:r>
            <a:r>
              <a:rPr lang="en-GB" sz="1000" kern="1200" dirty="0" smtClean="0">
                <a:cs typeface="Arial" charset="0"/>
              </a:rPr>
              <a:t>	</a:t>
            </a:r>
            <a:r>
              <a:rPr lang="en-GB" sz="1000" kern="1200" dirty="0" err="1" smtClean="0">
                <a:cs typeface="Arial" charset="0"/>
              </a:rPr>
              <a:t>radiochemotherapy</a:t>
            </a:r>
            <a:endParaRPr lang="en-GB" sz="1000" kern="1200" dirty="0" smtClean="0">
              <a:cs typeface="Arial" charset="0"/>
            </a:endParaRPr>
          </a:p>
          <a:p>
            <a:pPr marL="0" lvl="0" indent="0">
              <a:lnSpc>
                <a:spcPts val="1000"/>
              </a:lnSpc>
              <a:spcBef>
                <a:spcPct val="0"/>
              </a:spcBef>
              <a:spcAft>
                <a:spcPts val="0"/>
              </a:spcAft>
              <a:buClr>
                <a:srgbClr val="043882"/>
              </a:buClr>
              <a:buSzTx/>
              <a:buNone/>
            </a:pPr>
            <a:r>
              <a:rPr lang="en-GB" sz="1000" kern="1200" dirty="0" smtClean="0">
                <a:cs typeface="Arial" charset="0"/>
              </a:rPr>
              <a:t>RECIST</a:t>
            </a:r>
            <a:r>
              <a:rPr lang="en-GB" sz="1000" kern="1200" dirty="0">
                <a:cs typeface="Arial" charset="0"/>
              </a:rPr>
              <a:t>	Response Evaluation Criteria In Solid </a:t>
            </a:r>
            <a:r>
              <a:rPr lang="en-GB" sz="1000" kern="1200" dirty="0" err="1">
                <a:cs typeface="Arial" charset="0"/>
              </a:rPr>
              <a:t>Tumors</a:t>
            </a:r>
            <a:endParaRPr lang="en-GB" sz="1000" kern="1200" dirty="0">
              <a:cs typeface="Arial" charset="0"/>
            </a:endParaRPr>
          </a:p>
          <a:p>
            <a:pPr marL="0" lvl="0" indent="0">
              <a:lnSpc>
                <a:spcPts val="1000"/>
              </a:lnSpc>
              <a:spcBef>
                <a:spcPct val="0"/>
              </a:spcBef>
              <a:spcAft>
                <a:spcPts val="0"/>
              </a:spcAft>
              <a:buClr>
                <a:srgbClr val="043882"/>
              </a:buClr>
              <a:buSzTx/>
              <a:buNone/>
            </a:pPr>
            <a:r>
              <a:rPr lang="en-GB" sz="1000" kern="1200" dirty="0">
                <a:cs typeface="Arial" charset="0"/>
              </a:rPr>
              <a:t>RFS	</a:t>
            </a:r>
            <a:r>
              <a:rPr lang="en-GB" sz="1000" kern="1200" dirty="0" smtClean="0">
                <a:cs typeface="Arial" charset="0"/>
              </a:rPr>
              <a:t>relapse-free </a:t>
            </a:r>
            <a:r>
              <a:rPr lang="en-GB" sz="1000" kern="1200" dirty="0">
                <a:cs typeface="Arial" charset="0"/>
              </a:rPr>
              <a:t>survival</a:t>
            </a:r>
          </a:p>
          <a:p>
            <a:pPr marL="0" lvl="0" indent="0">
              <a:lnSpc>
                <a:spcPts val="1000"/>
              </a:lnSpc>
              <a:spcBef>
                <a:spcPct val="0"/>
              </a:spcBef>
              <a:spcAft>
                <a:spcPts val="0"/>
              </a:spcAft>
              <a:buClr>
                <a:srgbClr val="043882"/>
              </a:buClr>
              <a:buSzTx/>
              <a:buNone/>
            </a:pPr>
            <a:r>
              <a:rPr lang="en-GB" sz="1000" kern="1200" dirty="0" smtClean="0">
                <a:cs typeface="Arial" charset="0"/>
              </a:rPr>
              <a:t>RT</a:t>
            </a:r>
            <a:r>
              <a:rPr lang="en-GB" sz="1000" kern="1200" dirty="0">
                <a:cs typeface="Arial" charset="0"/>
              </a:rPr>
              <a:t>	radiotherapy</a:t>
            </a:r>
          </a:p>
          <a:p>
            <a:pPr marL="0" lvl="0" indent="0">
              <a:lnSpc>
                <a:spcPts val="1000"/>
              </a:lnSpc>
              <a:spcBef>
                <a:spcPct val="0"/>
              </a:spcBef>
              <a:spcAft>
                <a:spcPts val="0"/>
              </a:spcAft>
              <a:buClr>
                <a:srgbClr val="043882"/>
              </a:buClr>
              <a:buSzTx/>
              <a:buNone/>
            </a:pPr>
            <a:r>
              <a:rPr lang="en-GB" sz="1000" kern="1200" dirty="0" smtClean="0">
                <a:cs typeface="Arial" charset="0"/>
              </a:rPr>
              <a:t>SD</a:t>
            </a:r>
            <a:r>
              <a:rPr lang="en-GB" sz="1000" kern="1200" dirty="0">
                <a:cs typeface="Arial" charset="0"/>
              </a:rPr>
              <a:t>	stable disease</a:t>
            </a:r>
          </a:p>
          <a:p>
            <a:pPr marL="0" lvl="0" indent="0">
              <a:lnSpc>
                <a:spcPts val="1000"/>
              </a:lnSpc>
              <a:spcBef>
                <a:spcPct val="0"/>
              </a:spcBef>
              <a:spcAft>
                <a:spcPts val="0"/>
              </a:spcAft>
              <a:buClr>
                <a:srgbClr val="043882"/>
              </a:buClr>
              <a:buSzTx/>
              <a:buNone/>
            </a:pPr>
            <a:r>
              <a:rPr lang="en-GB" sz="1000" kern="1200" dirty="0" smtClean="0">
                <a:cs typeface="Arial" charset="0"/>
              </a:rPr>
              <a:t>TTF	time to treatment failure</a:t>
            </a:r>
          </a:p>
          <a:p>
            <a:pPr marL="0" lvl="0" indent="0">
              <a:lnSpc>
                <a:spcPts val="1000"/>
              </a:lnSpc>
              <a:spcBef>
                <a:spcPct val="0"/>
              </a:spcBef>
              <a:spcAft>
                <a:spcPts val="0"/>
              </a:spcAft>
              <a:buClr>
                <a:srgbClr val="043882"/>
              </a:buClr>
              <a:buSzTx/>
              <a:buNone/>
            </a:pPr>
            <a:r>
              <a:rPr lang="en-GB" sz="1000" kern="1200" dirty="0" smtClean="0">
                <a:cs typeface="Arial" charset="0"/>
              </a:rPr>
              <a:t>TTR	time to recurrence</a:t>
            </a:r>
          </a:p>
          <a:p>
            <a:pPr marL="0" lvl="0" indent="0">
              <a:lnSpc>
                <a:spcPts val="1000"/>
              </a:lnSpc>
              <a:spcBef>
                <a:spcPct val="0"/>
              </a:spcBef>
              <a:spcAft>
                <a:spcPts val="0"/>
              </a:spcAft>
              <a:buClr>
                <a:srgbClr val="043882"/>
              </a:buClr>
              <a:buSzTx/>
              <a:buNone/>
            </a:pPr>
            <a:r>
              <a:rPr lang="en-GB" sz="1000" kern="1200" dirty="0" smtClean="0">
                <a:cs typeface="Arial" charset="0"/>
              </a:rPr>
              <a:t>VEGF(R)	vascular endothelial growth factor (receptor)</a:t>
            </a:r>
          </a:p>
          <a:p>
            <a:pPr marL="0" lvl="0" indent="0">
              <a:lnSpc>
                <a:spcPts val="1000"/>
              </a:lnSpc>
              <a:spcBef>
                <a:spcPct val="0"/>
              </a:spcBef>
              <a:spcAft>
                <a:spcPts val="0"/>
              </a:spcAft>
              <a:buClr>
                <a:srgbClr val="043882"/>
              </a:buClr>
              <a:buSzTx/>
              <a:buNone/>
            </a:pPr>
            <a:r>
              <a:rPr lang="en-GB" sz="1000" kern="1200" dirty="0" smtClean="0">
                <a:cs typeface="Arial" charset="0"/>
              </a:rPr>
              <a:t>WHO	World Health Organization</a:t>
            </a:r>
          </a:p>
          <a:p>
            <a:pPr marL="0" lvl="0" indent="0">
              <a:lnSpc>
                <a:spcPts val="1000"/>
              </a:lnSpc>
              <a:spcBef>
                <a:spcPct val="0"/>
              </a:spcBef>
              <a:spcAft>
                <a:spcPts val="0"/>
              </a:spcAft>
              <a:buClr>
                <a:srgbClr val="043882"/>
              </a:buClr>
              <a:buSzTx/>
              <a:buNone/>
            </a:pPr>
            <a:r>
              <a:rPr lang="en-GB" sz="1000" kern="1200" dirty="0" err="1" smtClean="0">
                <a:cs typeface="Arial" charset="0"/>
              </a:rPr>
              <a:t>wt</a:t>
            </a:r>
            <a:r>
              <a:rPr lang="en-GB" sz="1000" kern="1200" dirty="0">
                <a:cs typeface="Arial" charset="0"/>
              </a:rPr>
              <a:t>	wild </a:t>
            </a:r>
            <a:r>
              <a:rPr lang="en-GB" sz="1000" kern="1200" dirty="0" smtClean="0">
                <a:cs typeface="Arial" charset="0"/>
              </a:rPr>
              <a:t>type</a:t>
            </a:r>
          </a:p>
          <a:p>
            <a:pPr marL="0" lvl="0" indent="0">
              <a:lnSpc>
                <a:spcPts val="1000"/>
              </a:lnSpc>
              <a:spcBef>
                <a:spcPct val="0"/>
              </a:spcBef>
              <a:spcAft>
                <a:spcPts val="0"/>
              </a:spcAft>
              <a:buClr>
                <a:srgbClr val="043882"/>
              </a:buClr>
              <a:buSzTx/>
              <a:buNone/>
            </a:pPr>
            <a:endParaRPr lang="en-GB" dirty="0"/>
          </a:p>
        </p:txBody>
      </p:sp>
    </p:spTree>
    <p:extLst>
      <p:ext uri="{BB962C8B-B14F-4D97-AF65-F5344CB8AC3E}">
        <p14:creationId xmlns:p14="http://schemas.microsoft.com/office/powerpoint/2010/main" val="1799570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465PD: TERRA</a:t>
            </a:r>
            <a:r>
              <a:rPr lang="en-GB" sz="1800" dirty="0"/>
              <a:t>: A randomized, double-blind, placebo-controlled phase 3 study of TAS-102 in Asian patients with metastatic colorectal </a:t>
            </a:r>
            <a:r>
              <a:rPr lang="en-GB" sz="1800" dirty="0" smtClean="0"/>
              <a:t>cancer </a:t>
            </a:r>
            <a:br>
              <a:rPr lang="en-GB" sz="1800" dirty="0" smtClean="0"/>
            </a:br>
            <a:r>
              <a:rPr lang="en-GB" sz="1800" dirty="0" smtClean="0"/>
              <a:t>– Kim et al</a:t>
            </a:r>
            <a:endParaRPr lang="en-GB" sz="1800" dirty="0"/>
          </a:p>
        </p:txBody>
      </p:sp>
      <p:sp>
        <p:nvSpPr>
          <p:cNvPr id="5123" name="Rectangle 3"/>
          <p:cNvSpPr>
            <a:spLocks noGrp="1" noChangeArrowheads="1"/>
          </p:cNvSpPr>
          <p:nvPr>
            <p:ph type="body" idx="1"/>
          </p:nvPr>
        </p:nvSpPr>
        <p:spPr>
          <a:xfrm>
            <a:off x="365124" y="1254035"/>
            <a:ext cx="8476421" cy="4746172"/>
          </a:xfrm>
        </p:spPr>
        <p:txBody>
          <a:bodyPr/>
          <a:lstStyle/>
          <a:p>
            <a:pPr marL="0" indent="0">
              <a:buNone/>
            </a:pPr>
            <a:r>
              <a:rPr lang="en-GB" sz="1800" b="1" dirty="0" smtClean="0"/>
              <a:t>Conclusions</a:t>
            </a:r>
          </a:p>
          <a:p>
            <a:r>
              <a:rPr lang="en-GB" sz="1800" b="1" dirty="0" smtClean="0"/>
              <a:t>In </a:t>
            </a:r>
            <a:r>
              <a:rPr lang="en-GB" sz="1800" b="1" dirty="0"/>
              <a:t>East-Asian patients with </a:t>
            </a:r>
            <a:r>
              <a:rPr lang="en-GB" sz="1800" b="1" dirty="0" err="1"/>
              <a:t>mCRC</a:t>
            </a:r>
            <a:r>
              <a:rPr lang="en-GB" sz="1800" b="1" dirty="0"/>
              <a:t> who were refractory or intolerant to previous </a:t>
            </a:r>
            <a:r>
              <a:rPr lang="en-GB" sz="1800" b="1" dirty="0" smtClean="0"/>
              <a:t>treatments TAS-102 statistically significantly prolonged OS </a:t>
            </a:r>
            <a:r>
              <a:rPr lang="en-GB" sz="1800" b="1" dirty="0"/>
              <a:t>and </a:t>
            </a:r>
            <a:r>
              <a:rPr lang="en-GB" sz="1800" b="1" dirty="0" smtClean="0"/>
              <a:t>PFS</a:t>
            </a:r>
          </a:p>
          <a:p>
            <a:r>
              <a:rPr lang="en-GB" sz="1800" b="1" dirty="0" smtClean="0"/>
              <a:t>No new safety concerns were reported for TAS-102</a:t>
            </a:r>
          </a:p>
          <a:p>
            <a:r>
              <a:rPr lang="en-GB" sz="1800" b="1" dirty="0" smtClean="0"/>
              <a:t>These results indicate that TAS-102 may </a:t>
            </a:r>
            <a:r>
              <a:rPr lang="en-GB" sz="1800" b="1" dirty="0"/>
              <a:t>be an alternative </a:t>
            </a:r>
            <a:r>
              <a:rPr lang="en-GB" sz="1800" b="1" dirty="0" smtClean="0"/>
              <a:t>treatment option </a:t>
            </a:r>
            <a:r>
              <a:rPr lang="en-GB" sz="1800" b="1" dirty="0"/>
              <a:t>for East-Asian patients with </a:t>
            </a:r>
            <a:r>
              <a:rPr lang="en-GB" sz="1800" b="1" dirty="0" err="1"/>
              <a:t>mCRC</a:t>
            </a:r>
            <a:r>
              <a:rPr lang="en-GB" sz="1800" b="1" dirty="0"/>
              <a:t> who were refractory or intolerant to previous </a:t>
            </a:r>
            <a:r>
              <a:rPr lang="en-GB" sz="1800" b="1" dirty="0" smtClean="0"/>
              <a:t>treatments</a:t>
            </a:r>
            <a:endParaRPr lang="en-GB" sz="1800"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Kim T et al. Ann </a:t>
            </a:r>
            <a:r>
              <a:rPr lang="en-GB" dirty="0" err="1"/>
              <a:t>Oncol</a:t>
            </a:r>
            <a:r>
              <a:rPr lang="en-GB" dirty="0"/>
              <a:t> 2016; 27 (</a:t>
            </a:r>
            <a:r>
              <a:rPr lang="en-GB" dirty="0" err="1"/>
              <a:t>suppl</a:t>
            </a:r>
            <a:r>
              <a:rPr lang="en-GB" dirty="0"/>
              <a:t> 6): </a:t>
            </a:r>
            <a:r>
              <a:rPr lang="en-GB" dirty="0" err="1"/>
              <a:t>abstr</a:t>
            </a:r>
            <a:r>
              <a:rPr lang="en-GB" dirty="0"/>
              <a:t> 465PD</a:t>
            </a:r>
          </a:p>
        </p:txBody>
      </p:sp>
    </p:spTree>
    <p:custDataLst>
      <p:tags r:id="rId1"/>
    </p:custDataLst>
    <p:extLst>
      <p:ext uri="{BB962C8B-B14F-4D97-AF65-F5344CB8AC3E}">
        <p14:creationId xmlns:p14="http://schemas.microsoft.com/office/powerpoint/2010/main" val="251240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466PD: Sorafenib </a:t>
            </a:r>
            <a:r>
              <a:rPr lang="en-GB" sz="1800" dirty="0"/>
              <a:t>(</a:t>
            </a:r>
            <a:r>
              <a:rPr lang="en-GB" sz="1800" dirty="0" err="1"/>
              <a:t>Soraf</a:t>
            </a:r>
            <a:r>
              <a:rPr lang="en-GB" sz="1800" dirty="0"/>
              <a:t>) and irinotecan (</a:t>
            </a:r>
            <a:r>
              <a:rPr lang="en-GB" sz="1800" dirty="0" err="1"/>
              <a:t>Iri</a:t>
            </a:r>
            <a:r>
              <a:rPr lang="en-GB" sz="1800" dirty="0"/>
              <a:t>) combination for </a:t>
            </a:r>
            <a:r>
              <a:rPr lang="en-GB" sz="1800" dirty="0" err="1"/>
              <a:t>pretreated</a:t>
            </a:r>
            <a:r>
              <a:rPr lang="en-GB" sz="1800" dirty="0"/>
              <a:t> RAS-mutated metastatic colorectal cancer (</a:t>
            </a:r>
            <a:r>
              <a:rPr lang="en-GB" sz="1800" dirty="0" err="1"/>
              <a:t>mCRC</a:t>
            </a:r>
            <a:r>
              <a:rPr lang="en-GB" sz="1800" dirty="0"/>
              <a:t>) patients: A multicentre randomized phase II trial (NEXIRI 2-PRODIGE 27) </a:t>
            </a:r>
            <a:r>
              <a:rPr lang="en-GB" sz="1800" dirty="0" smtClean="0"/>
              <a:t>– </a:t>
            </a:r>
            <a:r>
              <a:rPr lang="en-GB" sz="1800" dirty="0" err="1" smtClean="0"/>
              <a:t>Samalin</a:t>
            </a:r>
            <a:r>
              <a:rPr lang="en-GB" sz="1800" dirty="0" smtClean="0"/>
              <a:t> et al</a:t>
            </a:r>
            <a:endParaRPr lang="en-GB" sz="1800" dirty="0"/>
          </a:p>
        </p:txBody>
      </p:sp>
      <p:sp>
        <p:nvSpPr>
          <p:cNvPr id="8" name="Rectangle 3"/>
          <p:cNvSpPr>
            <a:spLocks noGrp="1" noChangeArrowheads="1"/>
          </p:cNvSpPr>
          <p:nvPr>
            <p:ph type="body" idx="1"/>
          </p:nvPr>
        </p:nvSpPr>
        <p:spPr>
          <a:xfrm>
            <a:off x="365124" y="1254035"/>
            <a:ext cx="8413751" cy="4746172"/>
          </a:xfrm>
        </p:spPr>
        <p:txBody>
          <a:bodyPr/>
          <a:lstStyle/>
          <a:p>
            <a:pPr marL="0" indent="0">
              <a:buNone/>
            </a:pPr>
            <a:r>
              <a:rPr lang="en-GB" b="1" dirty="0" smtClean="0"/>
              <a:t>Study objective</a:t>
            </a:r>
          </a:p>
          <a:p>
            <a:r>
              <a:rPr lang="en-GB" dirty="0" smtClean="0"/>
              <a:t>To determine the 2-month PFS rate (2-PFS) of NEXIRI vs. irinotecan or sorafenib monotherapy</a:t>
            </a:r>
            <a:r>
              <a:rPr lang="en-GB" dirty="0"/>
              <a:t> in </a:t>
            </a:r>
            <a:r>
              <a:rPr lang="en-GB" dirty="0" smtClean="0"/>
              <a:t>RAS-mutant </a:t>
            </a:r>
            <a:r>
              <a:rPr lang="en-GB" dirty="0" err="1" smtClean="0"/>
              <a:t>mCRC</a:t>
            </a:r>
            <a:r>
              <a:rPr lang="en-GB" dirty="0" smtClean="0"/>
              <a:t> </a:t>
            </a:r>
            <a:r>
              <a:rPr lang="en-GB" dirty="0"/>
              <a:t>patients </a:t>
            </a:r>
            <a:r>
              <a:rPr lang="en-GB" dirty="0" smtClean="0"/>
              <a:t>after the </a:t>
            </a:r>
            <a:r>
              <a:rPr lang="en-GB" dirty="0"/>
              <a:t>failure of all approved active </a:t>
            </a:r>
            <a:r>
              <a:rPr lang="en-GB" dirty="0" smtClean="0"/>
              <a:t>drugs</a:t>
            </a:r>
          </a:p>
          <a:p>
            <a:pPr marL="252412" lvl="1" indent="0">
              <a:buNone/>
            </a:pPr>
            <a:endParaRPr lang="en-GB" dirty="0"/>
          </a:p>
        </p:txBody>
      </p:sp>
      <p:cxnSp>
        <p:nvCxnSpPr>
          <p:cNvPr id="11" name="AutoShape 15"/>
          <p:cNvCxnSpPr>
            <a:cxnSpLocks noChangeShapeType="1"/>
            <a:stCxn id="21" idx="0"/>
            <a:endCxn id="26" idx="1"/>
          </p:cNvCxnSpPr>
          <p:nvPr/>
        </p:nvCxnSpPr>
        <p:spPr bwMode="auto">
          <a:xfrm rot="5400000" flipH="1" flipV="1">
            <a:off x="3521354" y="2908731"/>
            <a:ext cx="793868" cy="782846"/>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21" idx="4"/>
            <a:endCxn id="45" idx="1"/>
          </p:cNvCxnSpPr>
          <p:nvPr/>
        </p:nvCxnSpPr>
        <p:spPr bwMode="auto">
          <a:xfrm rot="16200000" flipH="1">
            <a:off x="3523820" y="4284332"/>
            <a:ext cx="822625" cy="816535"/>
          </a:xfrm>
          <a:prstGeom prst="bentConnector2">
            <a:avLst/>
          </a:prstGeom>
          <a:noFill/>
          <a:ln w="57150">
            <a:solidFill>
              <a:schemeClr val="bg2">
                <a:lumMod val="60000"/>
                <a:lumOff val="40000"/>
              </a:schemeClr>
            </a:solidFill>
            <a:round/>
            <a:headEnd/>
            <a:tailEnd type="triangle" w="med" len="med"/>
          </a:ln>
        </p:spPr>
      </p:cxnSp>
      <p:cxnSp>
        <p:nvCxnSpPr>
          <p:cNvPr id="16" name="Straight Connector 15"/>
          <p:cNvCxnSpPr/>
          <p:nvPr/>
        </p:nvCxnSpPr>
        <p:spPr>
          <a:xfrm>
            <a:off x="2971800" y="400042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5" idx="3"/>
          </p:cNvCxnSpPr>
          <p:nvPr/>
        </p:nvCxnSpPr>
        <p:spPr>
          <a:xfrm flipV="1">
            <a:off x="6713536" y="5102335"/>
            <a:ext cx="1296000" cy="1578"/>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8001000" y="3672840"/>
            <a:ext cx="864466" cy="1737360"/>
          </a:xfrm>
          <a:prstGeom prst="rect">
            <a:avLst/>
          </a:prstGeom>
          <a:solidFill>
            <a:schemeClr val="accent6"/>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NEXIRI</a:t>
            </a:r>
          </a:p>
        </p:txBody>
      </p:sp>
      <p:sp>
        <p:nvSpPr>
          <p:cNvPr id="20" name="Rectangle 9"/>
          <p:cNvSpPr txBox="1">
            <a:spLocks noChangeArrowheads="1"/>
          </p:cNvSpPr>
          <p:nvPr/>
        </p:nvSpPr>
        <p:spPr bwMode="auto">
          <a:xfrm>
            <a:off x="3651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2-PFS (RECIST v1.1)</a:t>
            </a:r>
            <a:endParaRPr lang="en-GB" dirty="0"/>
          </a:p>
        </p:txBody>
      </p:sp>
      <p:sp>
        <p:nvSpPr>
          <p:cNvPr id="21" name="Oval 14"/>
          <p:cNvSpPr>
            <a:spLocks noChangeArrowheads="1"/>
          </p:cNvSpPr>
          <p:nvPr/>
        </p:nvSpPr>
        <p:spPr bwMode="auto">
          <a:xfrm>
            <a:off x="3235067" y="369708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sp>
        <p:nvSpPr>
          <p:cNvPr id="22" name="AutoShape 9"/>
          <p:cNvSpPr>
            <a:spLocks noChangeArrowheads="1"/>
          </p:cNvSpPr>
          <p:nvPr/>
        </p:nvSpPr>
        <p:spPr bwMode="auto">
          <a:xfrm>
            <a:off x="152399" y="2499930"/>
            <a:ext cx="2819401"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CRC/</a:t>
            </a:r>
            <a:r>
              <a:rPr lang="en-GB" altLang="zh-CN" sz="1600" dirty="0" err="1" smtClean="0">
                <a:solidFill>
                  <a:srgbClr val="FFFFFF"/>
                </a:solidFill>
                <a:ea typeface="SimSun" pitchFamily="2" charset="-122"/>
              </a:rPr>
              <a:t>mCRC</a:t>
            </a:r>
            <a:r>
              <a:rPr lang="en-GB" altLang="zh-CN" sz="1600" dirty="0" smtClean="0">
                <a:solidFill>
                  <a:srgbClr val="FFFFFF"/>
                </a:solidFill>
                <a:ea typeface="SimSun" pitchFamily="2" charset="-122"/>
              </a:rPr>
              <a:t> with </a:t>
            </a:r>
            <a:r>
              <a:rPr lang="en-GB" altLang="zh-CN" sz="1600" dirty="0" err="1" smtClean="0">
                <a:solidFill>
                  <a:srgbClr val="FFFFFF"/>
                </a:solidFill>
                <a:ea typeface="SimSun" pitchFamily="2" charset="-122"/>
              </a:rPr>
              <a:t>unresectable</a:t>
            </a:r>
            <a:r>
              <a:rPr lang="en-GB" altLang="zh-CN" sz="1600" dirty="0" smtClean="0">
                <a:solidFill>
                  <a:srgbClr val="FFFFFF"/>
                </a:solidFill>
                <a:ea typeface="SimSun" pitchFamily="2" charset="-122"/>
              </a:rPr>
              <a:t> measurable lesions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PD after failure of all approved active drugs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KRAS mutated status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WHO PS ≤1</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Bilirubin ≤1.5 ULN</a:t>
            </a:r>
          </a:p>
          <a:p>
            <a:pPr defTabSz="892175" eaLnBrk="0" hangingPunct="0">
              <a:spcAft>
                <a:spcPct val="30000"/>
              </a:spcAft>
            </a:pPr>
            <a:r>
              <a:rPr lang="en-GB" altLang="zh-CN" sz="1600" dirty="0" smtClean="0">
                <a:solidFill>
                  <a:srgbClr val="FFFFFF"/>
                </a:solidFill>
                <a:ea typeface="SimSun" pitchFamily="2" charset="-122"/>
              </a:rPr>
              <a:t>(n=173)</a:t>
            </a:r>
          </a:p>
        </p:txBody>
      </p:sp>
      <p:sp>
        <p:nvSpPr>
          <p:cNvPr id="24" name="Rectangle 9"/>
          <p:cNvSpPr txBox="1">
            <a:spLocks noChangeArrowheads="1"/>
          </p:cNvSpPr>
          <p:nvPr/>
        </p:nvSpPr>
        <p:spPr bwMode="auto">
          <a:xfrm>
            <a:off x="3275087" y="5638800"/>
            <a:ext cx="5945113" cy="70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DCR, RR, toxicity (NCI-CTC v4.0), PFS, OS, </a:t>
            </a:r>
            <a:r>
              <a:rPr lang="en-GB" dirty="0" err="1" smtClean="0"/>
              <a:t>QoL</a:t>
            </a:r>
            <a:endParaRPr lang="en-GB" dirty="0"/>
          </a:p>
        </p:txBody>
      </p:sp>
      <p:sp>
        <p:nvSpPr>
          <p:cNvPr id="25" name="TextBox 24"/>
          <p:cNvSpPr txBox="1"/>
          <p:nvPr/>
        </p:nvSpPr>
        <p:spPr>
          <a:xfrm>
            <a:off x="6629915" y="4522113"/>
            <a:ext cx="1447285" cy="461665"/>
          </a:xfrm>
          <a:prstGeom prst="rect">
            <a:avLst/>
          </a:prstGeom>
          <a:noFill/>
        </p:spPr>
        <p:txBody>
          <a:bodyPr wrap="square" rtlCol="0">
            <a:spAutoFit/>
          </a:bodyPr>
          <a:lstStyle/>
          <a:p>
            <a:pPr algn="ctr"/>
            <a:r>
              <a:rPr lang="en-GB" altLang="zh-CN" sz="1200" dirty="0" smtClean="0">
                <a:solidFill>
                  <a:srgbClr val="4D4D4D"/>
                </a:solidFill>
              </a:rPr>
              <a:t>Progression/</a:t>
            </a:r>
          </a:p>
          <a:p>
            <a:pPr algn="ctr"/>
            <a:r>
              <a:rPr lang="en-GB" altLang="zh-CN" sz="1200" dirty="0" smtClean="0">
                <a:solidFill>
                  <a:srgbClr val="4D4D4D"/>
                </a:solidFill>
              </a:rPr>
              <a:t>toxicity</a:t>
            </a:r>
            <a:endParaRPr lang="en-GB" sz="1200" dirty="0" smtClean="0">
              <a:solidFill>
                <a:srgbClr val="4D4D4D"/>
              </a:solidFill>
            </a:endParaRPr>
          </a:p>
        </p:txBody>
      </p:sp>
      <p:sp>
        <p:nvSpPr>
          <p:cNvPr id="26" name="AutoShape 8"/>
          <p:cNvSpPr>
            <a:spLocks noChangeArrowheads="1"/>
          </p:cNvSpPr>
          <p:nvPr/>
        </p:nvSpPr>
        <p:spPr bwMode="auto">
          <a:xfrm>
            <a:off x="4309711" y="2331720"/>
            <a:ext cx="4703659" cy="1143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NEXIRI</a:t>
            </a:r>
          </a:p>
          <a:p>
            <a:pPr algn="ctr" defTabSz="892175" eaLnBrk="0" hangingPunct="0"/>
            <a:r>
              <a:rPr lang="en-GB" altLang="zh-CN" sz="1600" b="1" dirty="0" smtClean="0">
                <a:solidFill>
                  <a:srgbClr val="FFFFFF"/>
                </a:solidFill>
                <a:ea typeface="SimSun" pitchFamily="2" charset="-122"/>
              </a:rPr>
              <a:t>Irinotecan</a:t>
            </a:r>
            <a:r>
              <a:rPr lang="en-GB" altLang="zh-CN" sz="1600" dirty="0" smtClean="0">
                <a:solidFill>
                  <a:srgbClr val="FFFFFF"/>
                </a:solidFill>
                <a:ea typeface="SimSun" pitchFamily="2" charset="-122"/>
              </a:rPr>
              <a:t> 120 mg/m</a:t>
            </a:r>
            <a:r>
              <a:rPr lang="en-GB" altLang="zh-CN" sz="1600" baseline="30000" dirty="0" smtClean="0">
                <a:solidFill>
                  <a:srgbClr val="FFFFFF"/>
                </a:solidFill>
                <a:ea typeface="SimSun" pitchFamily="2" charset="-122"/>
              </a:rPr>
              <a:t>2 </a:t>
            </a:r>
            <a:r>
              <a:rPr lang="en-GB" altLang="zh-CN" sz="1600" dirty="0" smtClean="0">
                <a:solidFill>
                  <a:srgbClr val="FFFFFF"/>
                </a:solidFill>
                <a:ea typeface="SimSun" pitchFamily="2" charset="-122"/>
              </a:rPr>
              <a:t>cycle 1, 150 </a:t>
            </a:r>
            <a:r>
              <a:rPr lang="en-GB" altLang="zh-CN" sz="1600" dirty="0">
                <a:solidFill>
                  <a:srgbClr val="FFFFFF"/>
                </a:solidFill>
                <a:ea typeface="SimSun" pitchFamily="2" charset="-122"/>
              </a:rPr>
              <a:t>mg/m</a:t>
            </a:r>
            <a:r>
              <a:rPr lang="en-GB" altLang="zh-CN" sz="1600" baseline="30000" dirty="0">
                <a:solidFill>
                  <a:srgbClr val="FFFFFF"/>
                </a:solidFill>
                <a:ea typeface="SimSun" pitchFamily="2" charset="-122"/>
              </a:rPr>
              <a:t>2 </a:t>
            </a:r>
            <a:r>
              <a:rPr lang="en-GB" altLang="zh-CN" sz="1600" dirty="0" smtClean="0">
                <a:solidFill>
                  <a:srgbClr val="FFFFFF"/>
                </a:solidFill>
                <a:ea typeface="SimSun" pitchFamily="2" charset="-122"/>
              </a:rPr>
              <a:t>cycle 2,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180 </a:t>
            </a:r>
            <a:r>
              <a:rPr lang="en-GB" altLang="zh-CN" sz="1600" dirty="0">
                <a:solidFill>
                  <a:srgbClr val="FFFFFF"/>
                </a:solidFill>
                <a:ea typeface="SimSun" pitchFamily="2" charset="-122"/>
              </a:rPr>
              <a:t>mg/m</a:t>
            </a:r>
            <a:r>
              <a:rPr lang="en-GB" altLang="zh-CN" sz="1600" baseline="30000" dirty="0">
                <a:solidFill>
                  <a:srgbClr val="FFFFFF"/>
                </a:solidFill>
                <a:ea typeface="SimSun" pitchFamily="2" charset="-122"/>
              </a:rPr>
              <a:t>2</a:t>
            </a:r>
            <a:r>
              <a:rPr lang="en-GB" altLang="zh-CN" sz="1600" dirty="0">
                <a:solidFill>
                  <a:srgbClr val="FFFFFF"/>
                </a:solidFill>
                <a:ea typeface="SimSun" pitchFamily="2" charset="-122"/>
              </a:rPr>
              <a:t> </a:t>
            </a:r>
            <a:r>
              <a:rPr lang="en-GB" altLang="zh-CN" sz="1600" dirty="0" smtClean="0">
                <a:solidFill>
                  <a:srgbClr val="FFFFFF"/>
                </a:solidFill>
                <a:ea typeface="SimSun" pitchFamily="2" charset="-122"/>
              </a:rPr>
              <a:t>cycle 3 if diarrhoea grade &lt;1, iv 90 min d1=15 + </a:t>
            </a:r>
            <a:r>
              <a:rPr lang="en-GB" altLang="zh-CN" sz="1600" b="1" dirty="0" smtClean="0">
                <a:solidFill>
                  <a:srgbClr val="FFFFFF"/>
                </a:solidFill>
                <a:ea typeface="SimSun" pitchFamily="2" charset="-122"/>
              </a:rPr>
              <a:t>Sorafenib </a:t>
            </a:r>
            <a:r>
              <a:rPr lang="en-GB" altLang="zh-CN" sz="1600" dirty="0" smtClean="0">
                <a:solidFill>
                  <a:srgbClr val="FFFFFF"/>
                </a:solidFill>
                <a:ea typeface="SimSun" pitchFamily="2" charset="-122"/>
              </a:rPr>
              <a:t>400 mg x 2/d d1=d28</a:t>
            </a:r>
            <a:endParaRPr lang="en-GB" altLang="zh-CN" sz="1600" dirty="0">
              <a:solidFill>
                <a:srgbClr val="FFFFFF"/>
              </a:solidFill>
              <a:ea typeface="SimSun" pitchFamily="2" charset="-122"/>
            </a:endParaRPr>
          </a:p>
        </p:txBody>
      </p:sp>
      <p:sp>
        <p:nvSpPr>
          <p:cNvPr id="45" name="AutoShape 8"/>
          <p:cNvSpPr>
            <a:spLocks noChangeArrowheads="1"/>
          </p:cNvSpPr>
          <p:nvPr/>
        </p:nvSpPr>
        <p:spPr bwMode="auto">
          <a:xfrm>
            <a:off x="4343400" y="4797625"/>
            <a:ext cx="2370137" cy="6125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smtClean="0">
                <a:solidFill>
                  <a:srgbClr val="4D4D4D"/>
                </a:solidFill>
                <a:ea typeface="SimSun" pitchFamily="2" charset="-122"/>
              </a:rPr>
              <a:t>Sorafenib</a:t>
            </a:r>
            <a:r>
              <a:rPr lang="en-GB" altLang="zh-CN" sz="1600" dirty="0" smtClean="0">
                <a:solidFill>
                  <a:srgbClr val="4D4D4D"/>
                </a:solidFill>
                <a:ea typeface="SimSun" pitchFamily="2" charset="-122"/>
              </a:rPr>
              <a:t> 400 mg x 2/d</a:t>
            </a:r>
            <a:endParaRPr lang="en-GB" altLang="zh-CN" sz="1600" baseline="30000" dirty="0" smtClean="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d1=d28</a:t>
            </a:r>
            <a:endParaRPr lang="en-GB" altLang="zh-CN" sz="1600" dirty="0">
              <a:solidFill>
                <a:srgbClr val="4D4D4D"/>
              </a:solidFill>
              <a:ea typeface="SimSun" pitchFamily="2" charset="-122"/>
            </a:endParaRPr>
          </a:p>
        </p:txBody>
      </p:sp>
      <p:sp>
        <p:nvSpPr>
          <p:cNvPr id="53" name="AutoShape 8"/>
          <p:cNvSpPr>
            <a:spLocks noChangeArrowheads="1"/>
          </p:cNvSpPr>
          <p:nvPr/>
        </p:nvSpPr>
        <p:spPr bwMode="auto">
          <a:xfrm>
            <a:off x="4343400" y="3672840"/>
            <a:ext cx="2370137" cy="612575"/>
          </a:xfrm>
          <a:prstGeom prst="rect">
            <a:avLst/>
          </a:prstGeom>
          <a:solidFill>
            <a:srgbClr val="FFC000"/>
          </a:solidFill>
          <a:ln w="9525" algn="ctr">
            <a:noFill/>
            <a:round/>
            <a:headEnd/>
            <a:tailEnd/>
          </a:ln>
        </p:spPr>
        <p:txBody>
          <a:bodyPr lIns="90488" tIns="0" rIns="90488" bIns="0" anchor="ctr"/>
          <a:lstStyle/>
          <a:p>
            <a:pPr algn="ctr" defTabSz="892175" eaLnBrk="0" hangingPunct="0"/>
            <a:r>
              <a:rPr lang="en-GB" altLang="zh-CN" sz="1600" dirty="0" err="1" smtClean="0">
                <a:solidFill>
                  <a:srgbClr val="4D4D4D"/>
                </a:solidFill>
                <a:ea typeface="SimSun" pitchFamily="2" charset="-122"/>
              </a:rPr>
              <a:t>Irinotecan</a:t>
            </a:r>
            <a:r>
              <a:rPr lang="en-GB" altLang="zh-CN" sz="1600" dirty="0" smtClean="0">
                <a:solidFill>
                  <a:srgbClr val="4D4D4D"/>
                </a:solidFill>
                <a:ea typeface="SimSun" pitchFamily="2" charset="-122"/>
              </a:rPr>
              <a:t> 180 mg/m</a:t>
            </a:r>
            <a:r>
              <a:rPr lang="en-GB" altLang="zh-CN" sz="1600" baseline="30000" dirty="0" smtClean="0">
                <a:solidFill>
                  <a:srgbClr val="4D4D4D"/>
                </a:solidFill>
                <a:ea typeface="SimSun" pitchFamily="2" charset="-122"/>
              </a:rPr>
              <a:t>2</a:t>
            </a:r>
          </a:p>
          <a:p>
            <a:pPr algn="ctr" defTabSz="892175" eaLnBrk="0" hangingPunct="0"/>
            <a:r>
              <a:rPr lang="en-GB" altLang="zh-CN" sz="1600" dirty="0" smtClean="0">
                <a:solidFill>
                  <a:srgbClr val="4D4D4D"/>
                </a:solidFill>
                <a:ea typeface="SimSun" pitchFamily="2" charset="-122"/>
              </a:rPr>
              <a:t>iv 90 min d1=d15</a:t>
            </a:r>
            <a:endParaRPr lang="en-GB" altLang="zh-CN" sz="1600" dirty="0">
              <a:solidFill>
                <a:srgbClr val="4D4D4D"/>
              </a:solidFill>
              <a:ea typeface="SimSun" pitchFamily="2" charset="-122"/>
            </a:endParaRPr>
          </a:p>
        </p:txBody>
      </p:sp>
      <p:cxnSp>
        <p:nvCxnSpPr>
          <p:cNvPr id="64" name="Straight Arrow Connector 63"/>
          <p:cNvCxnSpPr>
            <a:stCxn id="53" idx="3"/>
          </p:cNvCxnSpPr>
          <p:nvPr/>
        </p:nvCxnSpPr>
        <p:spPr>
          <a:xfrm flipV="1">
            <a:off x="6713537" y="3979127"/>
            <a:ext cx="1287463"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21" idx="6"/>
            <a:endCxn id="53" idx="1"/>
          </p:cNvCxnSpPr>
          <p:nvPr/>
        </p:nvCxnSpPr>
        <p:spPr>
          <a:xfrm flipV="1">
            <a:off x="3818662" y="3979128"/>
            <a:ext cx="524738" cy="1006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 Placeholder 14"/>
          <p:cNvSpPr>
            <a:spLocks noGrp="1"/>
          </p:cNvSpPr>
          <p:nvPr>
            <p:ph type="body" sz="quarter" idx="11"/>
          </p:nvPr>
        </p:nvSpPr>
        <p:spPr>
          <a:xfrm>
            <a:off x="4377267" y="6092296"/>
            <a:ext cx="4435475" cy="487363"/>
          </a:xfrm>
        </p:spPr>
        <p:txBody>
          <a:bodyPr/>
          <a:lstStyle/>
          <a:p>
            <a:r>
              <a:rPr lang="en-GB" dirty="0" err="1"/>
              <a:t>Samalin</a:t>
            </a:r>
            <a:r>
              <a:rPr lang="en-GB" dirty="0"/>
              <a:t> E et al. Ann </a:t>
            </a:r>
            <a:r>
              <a:rPr lang="en-GB" dirty="0" err="1"/>
              <a:t>Oncol</a:t>
            </a:r>
            <a:r>
              <a:rPr lang="en-GB" dirty="0"/>
              <a:t> 2016; 27 (</a:t>
            </a:r>
            <a:r>
              <a:rPr lang="en-GB" dirty="0" err="1"/>
              <a:t>suppl</a:t>
            </a:r>
            <a:r>
              <a:rPr lang="en-GB" dirty="0"/>
              <a:t> 6): </a:t>
            </a:r>
            <a:r>
              <a:rPr lang="en-GB" dirty="0" err="1"/>
              <a:t>abstr</a:t>
            </a:r>
            <a:r>
              <a:rPr lang="en-GB" dirty="0"/>
              <a:t> 466PD</a:t>
            </a:r>
          </a:p>
        </p:txBody>
      </p:sp>
    </p:spTree>
    <p:custDataLst>
      <p:tags r:id="rId1"/>
    </p:custDataLst>
    <p:extLst>
      <p:ext uri="{BB962C8B-B14F-4D97-AF65-F5344CB8AC3E}">
        <p14:creationId xmlns:p14="http://schemas.microsoft.com/office/powerpoint/2010/main" val="3950567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466PD: Sorafenib </a:t>
            </a:r>
            <a:r>
              <a:rPr lang="en-GB" sz="1800" dirty="0"/>
              <a:t>(</a:t>
            </a:r>
            <a:r>
              <a:rPr lang="en-GB" sz="1800" dirty="0" err="1"/>
              <a:t>Soraf</a:t>
            </a:r>
            <a:r>
              <a:rPr lang="en-GB" sz="1800" dirty="0"/>
              <a:t>) and irinotecan (</a:t>
            </a:r>
            <a:r>
              <a:rPr lang="en-GB" sz="1800" dirty="0" err="1"/>
              <a:t>Iri</a:t>
            </a:r>
            <a:r>
              <a:rPr lang="en-GB" sz="1800" dirty="0"/>
              <a:t>) combination for </a:t>
            </a:r>
            <a:r>
              <a:rPr lang="en-GB" sz="1800" dirty="0" err="1"/>
              <a:t>pretreated</a:t>
            </a:r>
            <a:r>
              <a:rPr lang="en-GB" sz="1800" dirty="0"/>
              <a:t> RAS-mutated metastatic colorectal cancer (</a:t>
            </a:r>
            <a:r>
              <a:rPr lang="en-GB" sz="1800" dirty="0" err="1"/>
              <a:t>mCRC</a:t>
            </a:r>
            <a:r>
              <a:rPr lang="en-GB" sz="1800" dirty="0"/>
              <a:t>) patients: A multicentre randomized phase II trial (NEXIRI 2-PRODIGE 27) </a:t>
            </a:r>
            <a:r>
              <a:rPr lang="en-GB" sz="1800" dirty="0" smtClean="0"/>
              <a:t>– </a:t>
            </a:r>
            <a:r>
              <a:rPr lang="en-GB" sz="1800" dirty="0" err="1" smtClean="0"/>
              <a:t>Samalin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sz="1200" dirty="0"/>
              <a:t>*</a:t>
            </a:r>
            <a:r>
              <a:rPr lang="en-GB" sz="1200" dirty="0" smtClean="0"/>
              <a:t>Non-evaluable patients</a:t>
            </a:r>
            <a:r>
              <a:rPr lang="en-GB" sz="1200" dirty="0"/>
              <a:t>: </a:t>
            </a:r>
            <a:r>
              <a:rPr lang="en-GB" sz="1200" dirty="0" smtClean="0"/>
              <a:t>NEXIRI: </a:t>
            </a:r>
            <a:r>
              <a:rPr lang="en-GB" sz="1200" dirty="0"/>
              <a:t>6; i</a:t>
            </a:r>
            <a:r>
              <a:rPr lang="en-GB" sz="1200" dirty="0" smtClean="0"/>
              <a:t>rinotecan</a:t>
            </a:r>
            <a:r>
              <a:rPr lang="en-GB" sz="1200" dirty="0"/>
              <a:t>: 4; s</a:t>
            </a:r>
            <a:r>
              <a:rPr lang="en-GB" sz="1200" dirty="0" smtClean="0"/>
              <a:t>orafenib</a:t>
            </a:r>
            <a:r>
              <a:rPr lang="en-GB" sz="1200" dirty="0"/>
              <a:t>: 8; </a:t>
            </a:r>
            <a:r>
              <a:rPr lang="en-GB" sz="1200" dirty="0" smtClean="0"/>
              <a:t>crossover</a:t>
            </a:r>
            <a:r>
              <a:rPr lang="en-GB" sz="1200" dirty="0"/>
              <a:t>: </a:t>
            </a:r>
            <a:r>
              <a:rPr lang="en-GB" sz="1200" dirty="0" smtClean="0"/>
              <a:t>12</a:t>
            </a:r>
          </a:p>
          <a:p>
            <a:pPr marL="0" indent="0">
              <a:buNone/>
            </a:pPr>
            <a:r>
              <a:rPr lang="en-GB" sz="1200" baseline="30000" dirty="0" smtClean="0"/>
              <a:t>†</a:t>
            </a:r>
            <a:r>
              <a:rPr lang="en-GB" sz="1200" dirty="0" smtClean="0"/>
              <a:t>Crossover patients – who </a:t>
            </a:r>
            <a:r>
              <a:rPr lang="en-GB" sz="1200" dirty="0"/>
              <a:t>crossed over to NEXIRI therapy due to PD on </a:t>
            </a:r>
            <a:r>
              <a:rPr lang="en-GB" sz="1200" dirty="0" smtClean="0"/>
              <a:t>monotherapy</a:t>
            </a:r>
          </a:p>
        </p:txBody>
      </p:sp>
      <p:sp>
        <p:nvSpPr>
          <p:cNvPr id="15" name="Text Placeholder 14"/>
          <p:cNvSpPr>
            <a:spLocks noGrp="1"/>
          </p:cNvSpPr>
          <p:nvPr>
            <p:ph type="body" sz="quarter" idx="11"/>
          </p:nvPr>
        </p:nvSpPr>
        <p:spPr>
          <a:xfrm>
            <a:off x="4377267" y="6092296"/>
            <a:ext cx="4435475" cy="487363"/>
          </a:xfrm>
        </p:spPr>
        <p:txBody>
          <a:bodyPr/>
          <a:lstStyle/>
          <a:p>
            <a:r>
              <a:rPr lang="en-GB" dirty="0" err="1"/>
              <a:t>Samalin</a:t>
            </a:r>
            <a:r>
              <a:rPr lang="en-GB" dirty="0"/>
              <a:t> E et al. Ann </a:t>
            </a:r>
            <a:r>
              <a:rPr lang="en-GB" dirty="0" err="1"/>
              <a:t>Oncol</a:t>
            </a:r>
            <a:r>
              <a:rPr lang="en-GB" dirty="0"/>
              <a:t> 2016; 27 (</a:t>
            </a:r>
            <a:r>
              <a:rPr lang="en-GB" dirty="0" err="1"/>
              <a:t>suppl</a:t>
            </a:r>
            <a:r>
              <a:rPr lang="en-GB" dirty="0"/>
              <a:t> 6): </a:t>
            </a:r>
            <a:r>
              <a:rPr lang="en-GB" dirty="0" err="1"/>
              <a:t>abstr</a:t>
            </a:r>
            <a:r>
              <a:rPr lang="en-GB" dirty="0"/>
              <a:t> 466PD</a:t>
            </a:r>
          </a:p>
        </p:txBody>
      </p:sp>
      <p:graphicFrame>
        <p:nvGraphicFramePr>
          <p:cNvPr id="2" name="Table 1"/>
          <p:cNvGraphicFramePr>
            <a:graphicFrameLocks noGrp="1"/>
          </p:cNvGraphicFramePr>
          <p:nvPr>
            <p:extLst>
              <p:ext uri="{D42A27DB-BD31-4B8C-83A1-F6EECF244321}">
                <p14:modId xmlns:p14="http://schemas.microsoft.com/office/powerpoint/2010/main" val="993298242"/>
              </p:ext>
            </p:extLst>
          </p:nvPr>
        </p:nvGraphicFramePr>
        <p:xfrm>
          <a:off x="346710" y="1676400"/>
          <a:ext cx="8432165" cy="3053080"/>
        </p:xfrm>
        <a:graphic>
          <a:graphicData uri="http://schemas.openxmlformats.org/drawingml/2006/table">
            <a:tbl>
              <a:tblPr firstRow="1" bandRow="1">
                <a:tableStyleId>{69012ECD-51FC-41F1-AA8D-1B2483CD663E}</a:tableStyleId>
              </a:tblPr>
              <a:tblGrid>
                <a:gridCol w="2337759"/>
                <a:gridCol w="1406714"/>
                <a:gridCol w="1562564"/>
                <a:gridCol w="1562564"/>
                <a:gridCol w="1562564"/>
              </a:tblGrid>
              <a:tr h="370840">
                <a:tc>
                  <a:txBody>
                    <a:bodyPr/>
                    <a:lstStyle/>
                    <a:p>
                      <a:endParaRPr lang="en-GB" sz="16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600" dirty="0" smtClean="0">
                          <a:solidFill>
                            <a:schemeClr val="tx2"/>
                          </a:solidFill>
                        </a:rPr>
                        <a:t>NEXIRI</a:t>
                      </a:r>
                    </a:p>
                    <a:p>
                      <a:pPr algn="ctr"/>
                      <a:r>
                        <a:rPr lang="en-GB" sz="1600" dirty="0" smtClean="0">
                          <a:solidFill>
                            <a:schemeClr val="tx2"/>
                          </a:solidFill>
                        </a:rPr>
                        <a:t>(n=51)*</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err="1" smtClean="0">
                          <a:solidFill>
                            <a:schemeClr val="tx2"/>
                          </a:solidFill>
                        </a:rPr>
                        <a:t>Irinotecan</a:t>
                      </a:r>
                      <a:endParaRPr lang="en-GB" sz="1600" dirty="0" smtClean="0">
                        <a:solidFill>
                          <a:schemeClr val="tx2"/>
                        </a:solidFill>
                      </a:endParaRPr>
                    </a:p>
                    <a:p>
                      <a:pPr algn="ctr"/>
                      <a:r>
                        <a:rPr lang="en-GB" sz="1600" dirty="0" smtClean="0">
                          <a:solidFill>
                            <a:schemeClr val="tx2"/>
                          </a:solidFill>
                        </a:rPr>
                        <a:t>(n=52)*</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err="1" smtClean="0">
                          <a:solidFill>
                            <a:schemeClr val="tx2"/>
                          </a:solidFill>
                        </a:rPr>
                        <a:t>Sorafenib</a:t>
                      </a:r>
                      <a:endParaRPr lang="en-GB" sz="1600" dirty="0" smtClean="0">
                        <a:solidFill>
                          <a:schemeClr val="tx2"/>
                        </a:solidFill>
                      </a:endParaRPr>
                    </a:p>
                    <a:p>
                      <a:pPr algn="ctr"/>
                      <a:r>
                        <a:rPr lang="en-GB" sz="1600" dirty="0" smtClean="0">
                          <a:solidFill>
                            <a:schemeClr val="tx2"/>
                          </a:solidFill>
                        </a:rPr>
                        <a:t>(n=49)*</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Crossover</a:t>
                      </a:r>
                      <a:r>
                        <a:rPr lang="en-GB" sz="1600" baseline="30000" dirty="0" smtClean="0">
                          <a:solidFill>
                            <a:schemeClr val="tx2"/>
                          </a:solidFill>
                        </a:rPr>
                        <a:t>†</a:t>
                      </a:r>
                    </a:p>
                    <a:p>
                      <a:pPr algn="ctr"/>
                      <a:r>
                        <a:rPr lang="en-GB" sz="1600" dirty="0" smtClean="0">
                          <a:solidFill>
                            <a:schemeClr val="tx2"/>
                          </a:solidFill>
                        </a:rPr>
                        <a:t>(n=57)*</a:t>
                      </a:r>
                      <a:endParaRPr lang="en-GB" sz="16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81000">
                <a:tc>
                  <a:txBody>
                    <a:bodyPr/>
                    <a:lstStyle/>
                    <a:p>
                      <a:r>
                        <a:rPr lang="en-GB" sz="1600" dirty="0" smtClean="0"/>
                        <a:t>2-PFS rate, % (95% CI)</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59 (39,</a:t>
                      </a:r>
                      <a:r>
                        <a:rPr lang="en-GB" sz="1600" baseline="0" dirty="0" smtClean="0"/>
                        <a:t> </a:t>
                      </a:r>
                      <a:r>
                        <a:rPr lang="en-GB" sz="1600" dirty="0" smtClean="0"/>
                        <a:t>66)</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23 (10,</a:t>
                      </a:r>
                      <a:r>
                        <a:rPr lang="en-GB" sz="1600" baseline="0" dirty="0" smtClean="0"/>
                        <a:t> </a:t>
                      </a:r>
                      <a:r>
                        <a:rPr lang="en-GB" sz="1600" dirty="0" smtClean="0"/>
                        <a:t>33)</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22 (8,</a:t>
                      </a:r>
                      <a:r>
                        <a:rPr lang="en-GB" sz="1600" baseline="0" dirty="0" smtClean="0"/>
                        <a:t> </a:t>
                      </a:r>
                      <a:r>
                        <a:rPr lang="en-GB" sz="1600" dirty="0" smtClean="0"/>
                        <a:t>30)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51</a:t>
                      </a:r>
                      <a:r>
                        <a:rPr lang="en-GB" sz="1600" baseline="0" dirty="0" smtClean="0"/>
                        <a:t> (30, 54)</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81000">
                <a:tc>
                  <a:txBody>
                    <a:bodyPr/>
                    <a:lstStyle/>
                    <a:p>
                      <a:r>
                        <a:rPr lang="en-GB" sz="1600" dirty="0" smtClean="0"/>
                        <a:t>PR, n (%)</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2 (4)</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 (2)</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0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 (2)</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81000">
                <a:tc>
                  <a:txBody>
                    <a:bodyPr/>
                    <a:lstStyle/>
                    <a:p>
                      <a:r>
                        <a:rPr lang="en-GB" sz="1600" dirty="0" smtClean="0"/>
                        <a:t>SD, n (%)</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28</a:t>
                      </a:r>
                      <a:r>
                        <a:rPr lang="en-GB" sz="1600" baseline="0" dirty="0" smtClean="0"/>
                        <a:t> (55)</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12 (23)</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11 (22)</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28 (49)</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81000">
                <a:tc>
                  <a:txBody>
                    <a:bodyPr/>
                    <a:lstStyle/>
                    <a:p>
                      <a:r>
                        <a:rPr lang="en-GB" sz="1600" dirty="0" smtClean="0"/>
                        <a:t>Disease control, n (%)</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30 (59)</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13 (25)</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11 (22)</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29 (51)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endParaRPr lang="en-GB" sz="1600" b="1"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b="1" dirty="0" smtClean="0">
                          <a:solidFill>
                            <a:schemeClr val="tx2"/>
                          </a:solidFill>
                        </a:rPr>
                        <a:t>NEXIRI</a:t>
                      </a:r>
                    </a:p>
                    <a:p>
                      <a:pPr algn="ctr"/>
                      <a:r>
                        <a:rPr lang="en-GB" sz="1600" b="1" dirty="0" smtClean="0">
                          <a:solidFill>
                            <a:schemeClr val="tx2"/>
                          </a:solidFill>
                        </a:rPr>
                        <a:t>(n=59)</a:t>
                      </a:r>
                      <a:endParaRPr lang="en-GB" sz="1600" b="1"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b="1" dirty="0" smtClean="0">
                          <a:solidFill>
                            <a:schemeClr val="tx2"/>
                          </a:solidFill>
                        </a:rPr>
                        <a:t>Irinotecan</a:t>
                      </a:r>
                    </a:p>
                    <a:p>
                      <a:pPr algn="ctr"/>
                      <a:r>
                        <a:rPr lang="en-GB" sz="1600" b="1" dirty="0" smtClean="0">
                          <a:solidFill>
                            <a:schemeClr val="tx2"/>
                          </a:solidFill>
                        </a:rPr>
                        <a:t>(n=57)</a:t>
                      </a:r>
                      <a:endParaRPr lang="en-GB" sz="1600" b="1"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b="1" dirty="0" err="1" smtClean="0">
                          <a:solidFill>
                            <a:schemeClr val="tx2"/>
                          </a:solidFill>
                        </a:rPr>
                        <a:t>Sorafenib</a:t>
                      </a:r>
                      <a:endParaRPr lang="en-GB" sz="1600" b="1" dirty="0" smtClean="0">
                        <a:solidFill>
                          <a:schemeClr val="tx2"/>
                        </a:solidFill>
                      </a:endParaRPr>
                    </a:p>
                    <a:p>
                      <a:pPr algn="ctr"/>
                      <a:r>
                        <a:rPr lang="en-GB" sz="1600" b="1" dirty="0" smtClean="0">
                          <a:solidFill>
                            <a:schemeClr val="tx2"/>
                          </a:solidFill>
                        </a:rPr>
                        <a:t>(n=57)</a:t>
                      </a:r>
                      <a:endParaRPr lang="en-GB" sz="1600" b="1"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b="1" dirty="0" smtClean="0">
                          <a:solidFill>
                            <a:schemeClr val="tx2"/>
                          </a:solidFill>
                        </a:rPr>
                        <a:t>Crossover</a:t>
                      </a:r>
                    </a:p>
                    <a:p>
                      <a:pPr algn="ctr"/>
                      <a:r>
                        <a:rPr lang="en-GB" sz="1600" b="1" dirty="0" smtClean="0">
                          <a:solidFill>
                            <a:schemeClr val="tx2"/>
                          </a:solidFill>
                        </a:rPr>
                        <a:t>(n=69)</a:t>
                      </a:r>
                      <a:endParaRPr lang="en-GB" sz="1600" b="1"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70840">
                <a:tc>
                  <a:txBody>
                    <a:bodyPr/>
                    <a:lstStyle/>
                    <a:p>
                      <a:r>
                        <a:rPr lang="en-GB" sz="1600" dirty="0" smtClean="0"/>
                        <a:t>Median PFS (range)</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3.7 (2.2–4.9)</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1.9 (1.7–2.1)</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2.1 (1.9–2.5)</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3.5 (2.1–3.7)</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3091864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466PD: Sorafenib </a:t>
            </a:r>
            <a:r>
              <a:rPr lang="en-GB" sz="1800" dirty="0"/>
              <a:t>(</a:t>
            </a:r>
            <a:r>
              <a:rPr lang="en-GB" sz="1800" dirty="0" err="1"/>
              <a:t>Soraf</a:t>
            </a:r>
            <a:r>
              <a:rPr lang="en-GB" sz="1800" dirty="0"/>
              <a:t>) and irinotecan (</a:t>
            </a:r>
            <a:r>
              <a:rPr lang="en-GB" sz="1800" dirty="0" err="1"/>
              <a:t>Iri</a:t>
            </a:r>
            <a:r>
              <a:rPr lang="en-GB" sz="1800" dirty="0"/>
              <a:t>) combination for </a:t>
            </a:r>
            <a:r>
              <a:rPr lang="en-GB" sz="1800" dirty="0" err="1"/>
              <a:t>pretreated</a:t>
            </a:r>
            <a:r>
              <a:rPr lang="en-GB" sz="1800" dirty="0"/>
              <a:t> RAS-mutated metastatic colorectal cancer (</a:t>
            </a:r>
            <a:r>
              <a:rPr lang="en-GB" sz="1800" dirty="0" err="1"/>
              <a:t>mCRC</a:t>
            </a:r>
            <a:r>
              <a:rPr lang="en-GB" sz="1800" dirty="0"/>
              <a:t>) patients: A multicentre randomized phase II trial (NEXIRI 2-PRODIGE 27) </a:t>
            </a:r>
            <a:r>
              <a:rPr lang="en-GB" sz="1800" dirty="0" smtClean="0"/>
              <a:t>– </a:t>
            </a:r>
            <a:r>
              <a:rPr lang="en-GB" sz="1800" dirty="0" err="1" smtClean="0"/>
              <a:t>Samalin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lvl="1"/>
            <a:endParaRPr lang="en-GB" dirty="0" smtClean="0"/>
          </a:p>
          <a:p>
            <a:pPr lvl="1"/>
            <a:endParaRPr lang="en-GB"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Samalin</a:t>
            </a:r>
            <a:r>
              <a:rPr lang="en-GB" dirty="0"/>
              <a:t> E et al. Ann </a:t>
            </a:r>
            <a:r>
              <a:rPr lang="en-GB" dirty="0" err="1"/>
              <a:t>Oncol</a:t>
            </a:r>
            <a:r>
              <a:rPr lang="en-GB" dirty="0"/>
              <a:t> 2016; 27 (</a:t>
            </a:r>
            <a:r>
              <a:rPr lang="en-GB" dirty="0" err="1"/>
              <a:t>suppl</a:t>
            </a:r>
            <a:r>
              <a:rPr lang="en-GB" dirty="0"/>
              <a:t> 6): </a:t>
            </a:r>
            <a:r>
              <a:rPr lang="en-GB" dirty="0" err="1"/>
              <a:t>abstr</a:t>
            </a:r>
            <a:r>
              <a:rPr lang="en-GB" dirty="0"/>
              <a:t> 466PD</a:t>
            </a:r>
          </a:p>
        </p:txBody>
      </p:sp>
      <p:graphicFrame>
        <p:nvGraphicFramePr>
          <p:cNvPr id="78" name="Table 77"/>
          <p:cNvGraphicFramePr>
            <a:graphicFrameLocks noGrp="1"/>
          </p:cNvGraphicFramePr>
          <p:nvPr>
            <p:extLst>
              <p:ext uri="{D42A27DB-BD31-4B8C-83A1-F6EECF244321}">
                <p14:modId xmlns:p14="http://schemas.microsoft.com/office/powerpoint/2010/main" val="3151619563"/>
              </p:ext>
            </p:extLst>
          </p:nvPr>
        </p:nvGraphicFramePr>
        <p:xfrm>
          <a:off x="76200" y="5059040"/>
          <a:ext cx="4314048" cy="1097280"/>
        </p:xfrm>
        <a:graphic>
          <a:graphicData uri="http://schemas.openxmlformats.org/drawingml/2006/table">
            <a:tbl>
              <a:tblPr firstRow="1" bandRow="1">
                <a:tableStyleId>{69012ECD-51FC-41F1-AA8D-1B2483CD663E}</a:tableStyleId>
              </a:tblPr>
              <a:tblGrid>
                <a:gridCol w="954670"/>
                <a:gridCol w="1067028"/>
                <a:gridCol w="1054100"/>
                <a:gridCol w="1238250"/>
              </a:tblGrid>
              <a:tr h="0">
                <a:tc>
                  <a:txBody>
                    <a:bodyPr/>
                    <a:lstStyle/>
                    <a:p>
                      <a:pPr algn="ctr"/>
                      <a:r>
                        <a:rPr lang="en-GB" sz="1200" dirty="0" smtClean="0">
                          <a:solidFill>
                            <a:schemeClr val="tx2"/>
                          </a:solidFill>
                          <a:latin typeface="+mn-lt"/>
                        </a:rPr>
                        <a:t>A </a:t>
                      </a:r>
                    </a:p>
                    <a:p>
                      <a:pPr algn="ctr"/>
                      <a:r>
                        <a:rPr lang="en-GB" sz="1200" dirty="0" smtClean="0">
                          <a:solidFill>
                            <a:schemeClr val="tx2"/>
                          </a:solidFill>
                          <a:latin typeface="+mn-lt"/>
                        </a:rPr>
                        <a:t>(NEXIRI)</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B (</a:t>
                      </a:r>
                      <a:r>
                        <a:rPr lang="en-GB" sz="1200" dirty="0" err="1" smtClean="0">
                          <a:solidFill>
                            <a:schemeClr val="tx2"/>
                          </a:solidFill>
                          <a:latin typeface="+mn-lt"/>
                        </a:rPr>
                        <a:t>Irinotecan</a:t>
                      </a:r>
                      <a:r>
                        <a:rPr lang="en-GB" sz="1200" dirty="0" smtClean="0">
                          <a:solidFill>
                            <a:schemeClr val="tx2"/>
                          </a:solidFill>
                          <a:latin typeface="+mn-lt"/>
                        </a:rPr>
                        <a:t>)</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C</a:t>
                      </a:r>
                    </a:p>
                    <a:p>
                      <a:pPr algn="ctr"/>
                      <a:r>
                        <a:rPr lang="en-GB" sz="1200" dirty="0" smtClean="0">
                          <a:solidFill>
                            <a:schemeClr val="tx2"/>
                          </a:solidFill>
                          <a:latin typeface="+mn-lt"/>
                        </a:rPr>
                        <a:t>(</a:t>
                      </a:r>
                      <a:r>
                        <a:rPr lang="en-GB" sz="1200" dirty="0" err="1" smtClean="0">
                          <a:solidFill>
                            <a:schemeClr val="tx2"/>
                          </a:solidFill>
                          <a:latin typeface="+mn-lt"/>
                        </a:rPr>
                        <a:t>Sorafenib</a:t>
                      </a:r>
                      <a:r>
                        <a:rPr lang="en-GB" sz="1200" dirty="0" smtClean="0">
                          <a:solidFill>
                            <a:schemeClr val="tx2"/>
                          </a:solidFill>
                          <a:latin typeface="+mn-lt"/>
                        </a:rPr>
                        <a:t>)</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D</a:t>
                      </a:r>
                    </a:p>
                    <a:p>
                      <a:pPr algn="ctr"/>
                      <a:r>
                        <a:rPr lang="en-GB" sz="1200" dirty="0" smtClean="0">
                          <a:solidFill>
                            <a:schemeClr val="tx2"/>
                          </a:solidFill>
                          <a:latin typeface="+mn-lt"/>
                        </a:rPr>
                        <a:t>(Crossover)</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algn="ctr"/>
                      <a:r>
                        <a:rPr lang="en-GB" sz="1200" dirty="0" smtClean="0">
                          <a:solidFill>
                            <a:schemeClr val="tx1"/>
                          </a:solidFill>
                          <a:latin typeface="+mn-lt"/>
                        </a:rPr>
                        <a:t>7.2</a:t>
                      </a:r>
                      <a:br>
                        <a:rPr lang="en-GB" sz="1200" dirty="0" smtClean="0">
                          <a:solidFill>
                            <a:schemeClr val="tx1"/>
                          </a:solidFill>
                          <a:latin typeface="+mn-lt"/>
                        </a:rPr>
                      </a:br>
                      <a:r>
                        <a:rPr lang="en-GB" sz="1200" dirty="0" smtClean="0">
                          <a:solidFill>
                            <a:schemeClr val="tx1"/>
                          </a:solidFill>
                          <a:latin typeface="+mn-lt"/>
                        </a:rPr>
                        <a:t>(5.8,</a:t>
                      </a:r>
                      <a:r>
                        <a:rPr lang="en-GB" sz="1200" baseline="0" dirty="0" smtClean="0">
                          <a:solidFill>
                            <a:schemeClr val="tx1"/>
                          </a:solidFill>
                          <a:latin typeface="+mn-lt"/>
                        </a:rPr>
                        <a:t> </a:t>
                      </a:r>
                      <a:r>
                        <a:rPr lang="en-GB" sz="1200" dirty="0" smtClean="0">
                          <a:solidFill>
                            <a:schemeClr val="tx1"/>
                          </a:solidFill>
                          <a:latin typeface="+mn-lt"/>
                        </a:rPr>
                        <a:t>9.4)</a:t>
                      </a:r>
                      <a:endParaRPr lang="en-GB" sz="12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3</a:t>
                      </a:r>
                      <a:br>
                        <a:rPr lang="en-GB" sz="1200" dirty="0" smtClean="0">
                          <a:solidFill>
                            <a:schemeClr val="tx1"/>
                          </a:solidFill>
                          <a:latin typeface="+mn-lt"/>
                        </a:rPr>
                      </a:br>
                      <a:r>
                        <a:rPr lang="en-GB" sz="1200" dirty="0" smtClean="0">
                          <a:solidFill>
                            <a:schemeClr val="tx1"/>
                          </a:solidFill>
                          <a:latin typeface="+mn-lt"/>
                        </a:rPr>
                        <a:t>(2.1,</a:t>
                      </a:r>
                      <a:r>
                        <a:rPr lang="en-GB" sz="1200" baseline="0" dirty="0" smtClean="0">
                          <a:solidFill>
                            <a:schemeClr val="tx1"/>
                          </a:solidFill>
                          <a:latin typeface="+mn-lt"/>
                        </a:rPr>
                        <a:t> </a:t>
                      </a:r>
                      <a:r>
                        <a:rPr lang="en-GB" sz="1200" dirty="0" smtClean="0">
                          <a:solidFill>
                            <a:schemeClr val="tx1"/>
                          </a:solidFill>
                          <a:latin typeface="+mn-lt"/>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3.3</a:t>
                      </a:r>
                      <a:br>
                        <a:rPr lang="en-GB" sz="1200" dirty="0" smtClean="0">
                          <a:solidFill>
                            <a:schemeClr val="tx1"/>
                          </a:solidFill>
                          <a:latin typeface="+mn-lt"/>
                        </a:rPr>
                      </a:br>
                      <a:r>
                        <a:rPr lang="en-GB" sz="1200" dirty="0" smtClean="0">
                          <a:solidFill>
                            <a:schemeClr val="tx1"/>
                          </a:solidFill>
                          <a:latin typeface="+mn-lt"/>
                        </a:rPr>
                        <a:t>(2.5,</a:t>
                      </a:r>
                      <a:r>
                        <a:rPr lang="en-GB" sz="1200" baseline="0" dirty="0" smtClean="0">
                          <a:solidFill>
                            <a:schemeClr val="tx1"/>
                          </a:solidFill>
                          <a:latin typeface="+mn-lt"/>
                        </a:rPr>
                        <a:t> </a:t>
                      </a:r>
                      <a:r>
                        <a:rPr lang="en-GB" sz="1200" dirty="0" smtClean="0">
                          <a:solidFill>
                            <a:schemeClr val="tx1"/>
                          </a:solidFill>
                          <a:latin typeface="+mn-lt"/>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7.9</a:t>
                      </a:r>
                      <a:br>
                        <a:rPr lang="en-GB" sz="1200" dirty="0" smtClean="0">
                          <a:solidFill>
                            <a:schemeClr val="tx1"/>
                          </a:solidFill>
                          <a:latin typeface="+mn-lt"/>
                        </a:rPr>
                      </a:br>
                      <a:r>
                        <a:rPr lang="en-GB" sz="1200" dirty="0" smtClean="0">
                          <a:solidFill>
                            <a:schemeClr val="tx1"/>
                          </a:solidFill>
                          <a:latin typeface="+mn-lt"/>
                        </a:rPr>
                        <a:t>(7.1,</a:t>
                      </a:r>
                      <a:r>
                        <a:rPr lang="en-GB" sz="1200" baseline="0" dirty="0" smtClean="0">
                          <a:solidFill>
                            <a:schemeClr val="tx1"/>
                          </a:solidFill>
                          <a:latin typeface="+mn-lt"/>
                        </a:rPr>
                        <a:t> </a:t>
                      </a:r>
                      <a:r>
                        <a:rPr lang="en-GB" sz="1200" dirty="0" smtClean="0">
                          <a:solidFill>
                            <a:schemeClr val="tx1"/>
                          </a:solidFill>
                          <a:latin typeface="+mn-lt"/>
                        </a:rPr>
                        <a:t>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cxnSp>
        <p:nvCxnSpPr>
          <p:cNvPr id="79" name="Straight Connector 78"/>
          <p:cNvCxnSpPr/>
          <p:nvPr/>
        </p:nvCxnSpPr>
        <p:spPr>
          <a:xfrm>
            <a:off x="1376346" y="5585012"/>
            <a:ext cx="397914"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13570" y="5585012"/>
            <a:ext cx="3979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9866" y="5585012"/>
            <a:ext cx="3979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81400" y="5585012"/>
            <a:ext cx="39791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3304113147"/>
              </p:ext>
            </p:extLst>
          </p:nvPr>
        </p:nvGraphicFramePr>
        <p:xfrm>
          <a:off x="5142665" y="5059040"/>
          <a:ext cx="3696536" cy="1188720"/>
        </p:xfrm>
        <a:graphic>
          <a:graphicData uri="http://schemas.openxmlformats.org/drawingml/2006/table">
            <a:tbl>
              <a:tblPr firstRow="1" bandRow="1">
                <a:tableStyleId>{69012ECD-51FC-41F1-AA8D-1B2483CD663E}</a:tableStyleId>
              </a:tblPr>
              <a:tblGrid>
                <a:gridCol w="1412880"/>
                <a:gridCol w="1043017"/>
                <a:gridCol w="1240639"/>
              </a:tblGrid>
              <a:tr h="0">
                <a:tc>
                  <a:txBody>
                    <a:bodyPr/>
                    <a:lstStyle/>
                    <a:p>
                      <a:pPr algn="ctr"/>
                      <a:r>
                        <a:rPr lang="en-GB" sz="1200" dirty="0" smtClean="0">
                          <a:solidFill>
                            <a:schemeClr val="tx2"/>
                          </a:solidFill>
                          <a:latin typeface="+mn-lt"/>
                        </a:rPr>
                        <a:t>Months (95% CI)</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A/A</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A/G + G/G</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28600">
                <a:tc>
                  <a:txBody>
                    <a:bodyPr/>
                    <a:lstStyle/>
                    <a:p>
                      <a:pPr algn="l"/>
                      <a:r>
                        <a:rPr lang="en-GB" sz="1200" dirty="0" smtClean="0">
                          <a:latin typeface="+mn-lt"/>
                        </a:rPr>
                        <a:t>NEXIRI</a:t>
                      </a:r>
                      <a:endParaRPr lang="en-GB"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19.6</a:t>
                      </a:r>
                      <a:br>
                        <a:rPr lang="en-GB" sz="1200" dirty="0" smtClean="0">
                          <a:latin typeface="+mn-lt"/>
                        </a:rPr>
                      </a:br>
                      <a:r>
                        <a:rPr lang="en-GB" sz="1200" dirty="0" smtClean="0">
                          <a:latin typeface="+mn-lt"/>
                        </a:rPr>
                        <a:t>(4.8,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latin typeface="+mn-lt"/>
                        </a:rPr>
                        <a:t>6.2</a:t>
                      </a:r>
                      <a:br>
                        <a:rPr lang="en-GB" sz="1200" dirty="0" smtClean="0">
                          <a:solidFill>
                            <a:srgbClr val="4D4D4D"/>
                          </a:solidFill>
                          <a:latin typeface="+mn-lt"/>
                        </a:rPr>
                      </a:br>
                      <a:r>
                        <a:rPr lang="en-GB" sz="1200" dirty="0" smtClean="0">
                          <a:latin typeface="+mn-lt"/>
                        </a:rPr>
                        <a:t>(4.9, 9.4)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28600">
                <a:tc>
                  <a:txBody>
                    <a:bodyPr/>
                    <a:lstStyle/>
                    <a:p>
                      <a:pPr algn="l"/>
                      <a:r>
                        <a:rPr lang="en-GB" sz="1200" dirty="0" err="1" smtClean="0">
                          <a:latin typeface="+mn-lt"/>
                        </a:rPr>
                        <a:t>Sorafenib</a:t>
                      </a:r>
                      <a:endParaRPr lang="en-GB"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3.0</a:t>
                      </a:r>
                      <a:br>
                        <a:rPr lang="en-GB" sz="1200" dirty="0" smtClean="0">
                          <a:latin typeface="+mn-lt"/>
                        </a:rPr>
                      </a:br>
                      <a:r>
                        <a:rPr lang="en-GB" sz="1200" dirty="0" smtClean="0">
                          <a:latin typeface="+mn-lt"/>
                        </a:rPr>
                        <a:t>(2.3,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3.3</a:t>
                      </a:r>
                      <a:br>
                        <a:rPr lang="en-GB" sz="1200" dirty="0" smtClean="0">
                          <a:latin typeface="+mn-lt"/>
                        </a:rPr>
                      </a:br>
                      <a:r>
                        <a:rPr lang="en-GB" sz="1200" dirty="0" smtClean="0">
                          <a:latin typeface="+mn-lt"/>
                        </a:rPr>
                        <a:t>(1.5, 4.4)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35" name="Group 134"/>
          <p:cNvGrpSpPr/>
          <p:nvPr/>
        </p:nvGrpSpPr>
        <p:grpSpPr>
          <a:xfrm>
            <a:off x="433332" y="1562438"/>
            <a:ext cx="3824469" cy="3377371"/>
            <a:chOff x="433332" y="1932801"/>
            <a:chExt cx="3824469" cy="3377371"/>
          </a:xfrm>
        </p:grpSpPr>
        <p:grpSp>
          <p:nvGrpSpPr>
            <p:cNvPr id="136" name="Group 135"/>
            <p:cNvGrpSpPr/>
            <p:nvPr/>
          </p:nvGrpSpPr>
          <p:grpSpPr>
            <a:xfrm>
              <a:off x="433332" y="2423620"/>
              <a:ext cx="3824469" cy="2886552"/>
              <a:chOff x="1959707" y="2203767"/>
              <a:chExt cx="4786587" cy="3969735"/>
            </a:xfrm>
          </p:grpSpPr>
          <p:sp>
            <p:nvSpPr>
              <p:cNvPr id="139" name="TextBox 138"/>
              <p:cNvSpPr txBox="1"/>
              <p:nvPr/>
            </p:nvSpPr>
            <p:spPr>
              <a:xfrm>
                <a:off x="2133355" y="2203767"/>
                <a:ext cx="550120" cy="380943"/>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140" name="TextBox 139"/>
              <p:cNvSpPr txBox="1"/>
              <p:nvPr/>
            </p:nvSpPr>
            <p:spPr>
              <a:xfrm>
                <a:off x="2239688" y="2621245"/>
                <a:ext cx="443786" cy="380943"/>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141" name="TextBox 140"/>
              <p:cNvSpPr txBox="1"/>
              <p:nvPr/>
            </p:nvSpPr>
            <p:spPr>
              <a:xfrm>
                <a:off x="2239688" y="3036985"/>
                <a:ext cx="443786" cy="380943"/>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142" name="TextBox 141"/>
              <p:cNvSpPr txBox="1"/>
              <p:nvPr/>
            </p:nvSpPr>
            <p:spPr>
              <a:xfrm>
                <a:off x="2239688" y="3452725"/>
                <a:ext cx="443786" cy="380943"/>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143" name="TextBox 142"/>
              <p:cNvSpPr txBox="1"/>
              <p:nvPr/>
            </p:nvSpPr>
            <p:spPr>
              <a:xfrm>
                <a:off x="2239688" y="3868465"/>
                <a:ext cx="443786" cy="380943"/>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144" name="TextBox 143"/>
              <p:cNvSpPr txBox="1"/>
              <p:nvPr/>
            </p:nvSpPr>
            <p:spPr>
              <a:xfrm>
                <a:off x="2346018" y="4284205"/>
                <a:ext cx="337456" cy="380943"/>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45" name="TextBox 144"/>
              <p:cNvSpPr txBox="1"/>
              <p:nvPr/>
            </p:nvSpPr>
            <p:spPr>
              <a:xfrm>
                <a:off x="2486482" y="4522748"/>
                <a:ext cx="443786" cy="1650754"/>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ctr"/>
                <a:r>
                  <a:rPr lang="en-GB" sz="1200" dirty="0" smtClean="0">
                    <a:solidFill>
                      <a:srgbClr val="4D4D4D"/>
                    </a:solidFill>
                  </a:rPr>
                  <a:t>56</a:t>
                </a:r>
              </a:p>
              <a:p>
                <a:pPr algn="ctr"/>
                <a:r>
                  <a:rPr lang="en-GB" sz="1200" dirty="0" smtClean="0">
                    <a:solidFill>
                      <a:srgbClr val="4D4D4D"/>
                    </a:solidFill>
                  </a:rPr>
                  <a:t>14</a:t>
                </a:r>
              </a:p>
              <a:p>
                <a:pPr algn="ctr"/>
                <a:r>
                  <a:rPr lang="en-GB" sz="1200" dirty="0" smtClean="0">
                    <a:solidFill>
                      <a:srgbClr val="4D4D4D"/>
                    </a:solidFill>
                  </a:rPr>
                  <a:t>30</a:t>
                </a:r>
              </a:p>
              <a:p>
                <a:pPr algn="ctr"/>
                <a:r>
                  <a:rPr lang="en-GB" sz="1200" dirty="0" smtClean="0">
                    <a:solidFill>
                      <a:srgbClr val="4D4D4D"/>
                    </a:solidFill>
                  </a:rPr>
                  <a:t>68</a:t>
                </a:r>
                <a:endParaRPr lang="en-GB" sz="1200" dirty="0">
                  <a:solidFill>
                    <a:srgbClr val="4D4D4D"/>
                  </a:solidFill>
                </a:endParaRPr>
              </a:p>
            </p:txBody>
          </p:sp>
          <p:grpSp>
            <p:nvGrpSpPr>
              <p:cNvPr id="146" name="Group 145"/>
              <p:cNvGrpSpPr/>
              <p:nvPr/>
            </p:nvGrpSpPr>
            <p:grpSpPr>
              <a:xfrm>
                <a:off x="2614623" y="2396465"/>
                <a:ext cx="3906738" cy="2171700"/>
                <a:chOff x="836615" y="2448719"/>
                <a:chExt cx="3906738" cy="2171700"/>
              </a:xfrm>
            </p:grpSpPr>
            <p:sp>
              <p:nvSpPr>
                <p:cNvPr id="153" name="Freeform 152"/>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5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1"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2"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3"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5"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6"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7"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6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grpSp>
          <p:sp>
            <p:nvSpPr>
              <p:cNvPr id="147" name="TextBox 146"/>
              <p:cNvSpPr txBox="1"/>
              <p:nvPr/>
            </p:nvSpPr>
            <p:spPr>
              <a:xfrm rot="16200000">
                <a:off x="1223105" y="3271478"/>
                <a:ext cx="1814771" cy="341568"/>
              </a:xfrm>
              <a:prstGeom prst="rect">
                <a:avLst/>
              </a:prstGeom>
              <a:noFill/>
            </p:spPr>
            <p:txBody>
              <a:bodyPr wrap="none" rtlCol="0">
                <a:spAutoFit/>
              </a:bodyPr>
              <a:lstStyle/>
              <a:p>
                <a:pPr algn="ctr"/>
                <a:r>
                  <a:rPr lang="en-GB" sz="1200" dirty="0" smtClean="0">
                    <a:solidFill>
                      <a:srgbClr val="363636"/>
                    </a:solidFill>
                  </a:rPr>
                  <a:t>Survival rate (%)</a:t>
                </a:r>
                <a:endParaRPr lang="en-GB" sz="1200" dirty="0">
                  <a:solidFill>
                    <a:srgbClr val="363636"/>
                  </a:solidFill>
                </a:endParaRPr>
              </a:p>
            </p:txBody>
          </p:sp>
          <p:sp>
            <p:nvSpPr>
              <p:cNvPr id="148" name="TextBox 147"/>
              <p:cNvSpPr txBox="1"/>
              <p:nvPr/>
            </p:nvSpPr>
            <p:spPr>
              <a:xfrm>
                <a:off x="3892123" y="4751248"/>
                <a:ext cx="1463855" cy="380943"/>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149" name="TextBox 148"/>
              <p:cNvSpPr txBox="1"/>
              <p:nvPr/>
            </p:nvSpPr>
            <p:spPr>
              <a:xfrm>
                <a:off x="3442318" y="4522748"/>
                <a:ext cx="443786" cy="1650754"/>
              </a:xfrm>
              <a:prstGeom prst="rect">
                <a:avLst/>
              </a:prstGeom>
              <a:noFill/>
            </p:spPr>
            <p:txBody>
              <a:bodyPr wrap="none" rtlCol="0" anchor="t" anchorCtr="0">
                <a:spAutoFit/>
              </a:bodyPr>
              <a:lstStyle/>
              <a:p>
                <a:pPr algn="ctr"/>
                <a:r>
                  <a:rPr lang="en-GB" sz="1200" dirty="0" smtClean="0">
                    <a:solidFill>
                      <a:srgbClr val="4D4D4D"/>
                    </a:solidFill>
                  </a:rPr>
                  <a:t>6</a:t>
                </a:r>
              </a:p>
              <a:p>
                <a:pPr algn="ctr"/>
                <a:endParaRPr lang="en-GB" sz="1200" dirty="0">
                  <a:solidFill>
                    <a:srgbClr val="4D4D4D"/>
                  </a:solidFill>
                </a:endParaRPr>
              </a:p>
              <a:p>
                <a:pPr algn="r"/>
                <a:r>
                  <a:rPr lang="en-GB" sz="1200" dirty="0" smtClean="0">
                    <a:solidFill>
                      <a:srgbClr val="4D4D4D"/>
                    </a:solidFill>
                  </a:rPr>
                  <a:t>32</a:t>
                </a:r>
              </a:p>
              <a:p>
                <a:pPr algn="r"/>
                <a:r>
                  <a:rPr lang="en-GB" sz="1200" dirty="0" smtClean="0">
                    <a:solidFill>
                      <a:srgbClr val="4D4D4D"/>
                    </a:solidFill>
                  </a:rPr>
                  <a:t>2</a:t>
                </a:r>
              </a:p>
              <a:p>
                <a:pPr algn="r"/>
                <a:r>
                  <a:rPr lang="en-GB" sz="1200" dirty="0" smtClean="0">
                    <a:solidFill>
                      <a:srgbClr val="4D4D4D"/>
                    </a:solidFill>
                  </a:rPr>
                  <a:t>7</a:t>
                </a:r>
              </a:p>
              <a:p>
                <a:pPr algn="r"/>
                <a:r>
                  <a:rPr lang="en-GB" sz="1200" dirty="0" smtClean="0">
                    <a:solidFill>
                      <a:srgbClr val="4D4D4D"/>
                    </a:solidFill>
                  </a:rPr>
                  <a:t>49</a:t>
                </a:r>
                <a:endParaRPr lang="en-GB" sz="1200" dirty="0">
                  <a:solidFill>
                    <a:srgbClr val="4D4D4D"/>
                  </a:solidFill>
                </a:endParaRPr>
              </a:p>
            </p:txBody>
          </p:sp>
          <p:sp>
            <p:nvSpPr>
              <p:cNvPr id="150" name="TextBox 149"/>
              <p:cNvSpPr txBox="1"/>
              <p:nvPr/>
            </p:nvSpPr>
            <p:spPr>
              <a:xfrm>
                <a:off x="4390837" y="4522748"/>
                <a:ext cx="443786" cy="1650754"/>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r"/>
                <a:r>
                  <a:rPr lang="en-GB" sz="1200" dirty="0" smtClean="0">
                    <a:solidFill>
                      <a:srgbClr val="4D4D4D"/>
                    </a:solidFill>
                  </a:rPr>
                  <a:t>6</a:t>
                </a:r>
              </a:p>
              <a:p>
                <a:pPr algn="r"/>
                <a:r>
                  <a:rPr lang="en-GB" sz="1200" dirty="0" smtClean="0">
                    <a:solidFill>
                      <a:srgbClr val="4D4D4D"/>
                    </a:solidFill>
                  </a:rPr>
                  <a:t>2</a:t>
                </a:r>
              </a:p>
              <a:p>
                <a:pPr algn="r"/>
                <a:r>
                  <a:rPr lang="en-GB" sz="1200" dirty="0" smtClean="0">
                    <a:solidFill>
                      <a:srgbClr val="4D4D4D"/>
                    </a:solidFill>
                  </a:rPr>
                  <a:t>3</a:t>
                </a:r>
              </a:p>
              <a:p>
                <a:pPr algn="r"/>
                <a:r>
                  <a:rPr lang="en-GB" sz="1200" dirty="0" smtClean="0">
                    <a:solidFill>
                      <a:srgbClr val="4D4D4D"/>
                    </a:solidFill>
                  </a:rPr>
                  <a:t>12</a:t>
                </a:r>
                <a:endParaRPr lang="en-GB" sz="1200" dirty="0">
                  <a:solidFill>
                    <a:srgbClr val="4D4D4D"/>
                  </a:solidFill>
                </a:endParaRPr>
              </a:p>
            </p:txBody>
          </p:sp>
          <p:sp>
            <p:nvSpPr>
              <p:cNvPr id="151" name="TextBox 150"/>
              <p:cNvSpPr txBox="1"/>
              <p:nvPr/>
            </p:nvSpPr>
            <p:spPr>
              <a:xfrm>
                <a:off x="5353987" y="4522748"/>
                <a:ext cx="443786" cy="1650754"/>
              </a:xfrm>
              <a:prstGeom prst="rect">
                <a:avLst/>
              </a:prstGeom>
              <a:noFill/>
            </p:spPr>
            <p:txBody>
              <a:bodyPr wrap="none" rtlCol="0" anchor="t" anchorCtr="0">
                <a:spAutoFit/>
              </a:bodyPr>
              <a:lstStyle/>
              <a:p>
                <a:pPr algn="ctr"/>
                <a:r>
                  <a:rPr lang="en-GB" sz="1200" dirty="0" smtClean="0">
                    <a:solidFill>
                      <a:srgbClr val="4D4D4D"/>
                    </a:solidFill>
                  </a:rPr>
                  <a:t>18</a:t>
                </a:r>
              </a:p>
              <a:p>
                <a:pPr algn="ctr"/>
                <a:endParaRPr lang="en-GB" sz="1200" dirty="0">
                  <a:solidFill>
                    <a:srgbClr val="4D4D4D"/>
                  </a:solidFill>
                </a:endParaRPr>
              </a:p>
              <a:p>
                <a:pPr algn="ctr"/>
                <a:r>
                  <a:rPr lang="en-GB" sz="1200" dirty="0" smtClean="0">
                    <a:solidFill>
                      <a:srgbClr val="4D4D4D"/>
                    </a:solidFill>
                  </a:rPr>
                  <a:t>3</a:t>
                </a:r>
              </a:p>
              <a:p>
                <a:pPr algn="ctr"/>
                <a:r>
                  <a:rPr lang="en-GB" sz="1200" dirty="0" smtClean="0">
                    <a:solidFill>
                      <a:srgbClr val="4D4D4D"/>
                    </a:solidFill>
                  </a:rPr>
                  <a:t>0</a:t>
                </a:r>
              </a:p>
              <a:p>
                <a:pPr algn="ctr"/>
                <a:r>
                  <a:rPr lang="en-GB" sz="1200" dirty="0" smtClean="0">
                    <a:solidFill>
                      <a:srgbClr val="4D4D4D"/>
                    </a:solidFill>
                  </a:rPr>
                  <a:t>0</a:t>
                </a:r>
              </a:p>
              <a:p>
                <a:pPr algn="ctr"/>
                <a:r>
                  <a:rPr lang="en-GB" sz="1200" dirty="0">
                    <a:solidFill>
                      <a:srgbClr val="4D4D4D"/>
                    </a:solidFill>
                  </a:rPr>
                  <a:t>2</a:t>
                </a:r>
              </a:p>
            </p:txBody>
          </p:sp>
          <p:sp>
            <p:nvSpPr>
              <p:cNvPr id="152" name="TextBox 151"/>
              <p:cNvSpPr txBox="1"/>
              <p:nvPr/>
            </p:nvSpPr>
            <p:spPr>
              <a:xfrm>
                <a:off x="6302508" y="4522748"/>
                <a:ext cx="443786" cy="380943"/>
              </a:xfrm>
              <a:prstGeom prst="rect">
                <a:avLst/>
              </a:prstGeom>
              <a:noFill/>
            </p:spPr>
            <p:txBody>
              <a:bodyPr wrap="none" rtlCol="0" anchor="t" anchorCtr="0">
                <a:spAutoFit/>
              </a:bodyPr>
              <a:lstStyle/>
              <a:p>
                <a:pPr algn="ctr"/>
                <a:r>
                  <a:rPr lang="en-GB" sz="1200" dirty="0" smtClean="0">
                    <a:solidFill>
                      <a:srgbClr val="4D4D4D"/>
                    </a:solidFill>
                  </a:rPr>
                  <a:t>24</a:t>
                </a:r>
                <a:endParaRPr lang="en-GB" sz="1200" dirty="0">
                  <a:solidFill>
                    <a:srgbClr val="4D4D4D"/>
                  </a:solidFill>
                </a:endParaRPr>
              </a:p>
            </p:txBody>
          </p:sp>
        </p:grpSp>
        <p:sp>
          <p:nvSpPr>
            <p:cNvPr id="137" name="TextBox 136"/>
            <p:cNvSpPr txBox="1"/>
            <p:nvPr/>
          </p:nvSpPr>
          <p:spPr>
            <a:xfrm>
              <a:off x="541670" y="4479175"/>
              <a:ext cx="295274" cy="830997"/>
            </a:xfrm>
            <a:prstGeom prst="rect">
              <a:avLst/>
            </a:prstGeom>
            <a:noFill/>
          </p:spPr>
          <p:txBody>
            <a:bodyPr wrap="none" rtlCol="0">
              <a:spAutoFit/>
            </a:bodyPr>
            <a:lstStyle/>
            <a:p>
              <a:r>
                <a:rPr lang="en-GB" sz="1200" dirty="0" smtClean="0">
                  <a:solidFill>
                    <a:srgbClr val="4D4D4D"/>
                  </a:solidFill>
                </a:rPr>
                <a:t>A</a:t>
              </a:r>
            </a:p>
            <a:p>
              <a:r>
                <a:rPr lang="en-GB" sz="1200" dirty="0" smtClean="0">
                  <a:solidFill>
                    <a:srgbClr val="4D4D4D"/>
                  </a:solidFill>
                </a:rPr>
                <a:t>B</a:t>
              </a:r>
            </a:p>
            <a:p>
              <a:r>
                <a:rPr lang="en-GB" sz="1200" dirty="0" smtClean="0">
                  <a:solidFill>
                    <a:srgbClr val="4D4D4D"/>
                  </a:solidFill>
                </a:rPr>
                <a:t>C</a:t>
              </a:r>
            </a:p>
            <a:p>
              <a:r>
                <a:rPr lang="en-GB" sz="1200" dirty="0">
                  <a:solidFill>
                    <a:srgbClr val="4D4D4D"/>
                  </a:solidFill>
                </a:rPr>
                <a:t>D</a:t>
              </a:r>
            </a:p>
          </p:txBody>
        </p:sp>
        <p:sp>
          <p:nvSpPr>
            <p:cNvPr id="138" name="TextBox 137"/>
            <p:cNvSpPr txBox="1"/>
            <p:nvPr/>
          </p:nvSpPr>
          <p:spPr>
            <a:xfrm>
              <a:off x="678837" y="1932801"/>
              <a:ext cx="3506088" cy="307777"/>
            </a:xfrm>
            <a:prstGeom prst="rect">
              <a:avLst/>
            </a:prstGeom>
            <a:noFill/>
          </p:spPr>
          <p:txBody>
            <a:bodyPr wrap="none" rtlCol="0">
              <a:spAutoFit/>
            </a:bodyPr>
            <a:lstStyle/>
            <a:p>
              <a:pPr algn="ctr"/>
              <a:r>
                <a:rPr lang="en-GB" sz="1400" b="1" dirty="0" smtClean="0">
                  <a:solidFill>
                    <a:srgbClr val="4D4D4D"/>
                  </a:solidFill>
                </a:rPr>
                <a:t>Overall survival according to treatment</a:t>
              </a:r>
              <a:endParaRPr lang="en-GB" sz="1400" b="1" dirty="0">
                <a:solidFill>
                  <a:srgbClr val="4D4D4D"/>
                </a:solidFill>
              </a:endParaRPr>
            </a:p>
          </p:txBody>
        </p:sp>
      </p:grpSp>
      <p:grpSp>
        <p:nvGrpSpPr>
          <p:cNvPr id="169" name="Group 168"/>
          <p:cNvGrpSpPr/>
          <p:nvPr/>
        </p:nvGrpSpPr>
        <p:grpSpPr>
          <a:xfrm>
            <a:off x="4474662" y="1562438"/>
            <a:ext cx="4644379" cy="3192705"/>
            <a:chOff x="-234670" y="1932801"/>
            <a:chExt cx="4644379" cy="3192705"/>
          </a:xfrm>
        </p:grpSpPr>
        <p:grpSp>
          <p:nvGrpSpPr>
            <p:cNvPr id="170" name="Group 169"/>
            <p:cNvGrpSpPr/>
            <p:nvPr/>
          </p:nvGrpSpPr>
          <p:grpSpPr>
            <a:xfrm>
              <a:off x="433332" y="2423620"/>
              <a:ext cx="3824469" cy="2701886"/>
              <a:chOff x="1959707" y="2203767"/>
              <a:chExt cx="4786587" cy="3715773"/>
            </a:xfrm>
          </p:grpSpPr>
          <p:sp>
            <p:nvSpPr>
              <p:cNvPr id="173" name="TextBox 172"/>
              <p:cNvSpPr txBox="1"/>
              <p:nvPr/>
            </p:nvSpPr>
            <p:spPr>
              <a:xfrm>
                <a:off x="2141471" y="2203767"/>
                <a:ext cx="542003" cy="380943"/>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174" name="TextBox 173"/>
              <p:cNvSpPr txBox="1"/>
              <p:nvPr/>
            </p:nvSpPr>
            <p:spPr>
              <a:xfrm>
                <a:off x="2246236" y="2621245"/>
                <a:ext cx="437238" cy="380943"/>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175" name="TextBox 174"/>
              <p:cNvSpPr txBox="1"/>
              <p:nvPr/>
            </p:nvSpPr>
            <p:spPr>
              <a:xfrm>
                <a:off x="2246236" y="3036985"/>
                <a:ext cx="437238" cy="380943"/>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176" name="TextBox 175"/>
              <p:cNvSpPr txBox="1"/>
              <p:nvPr/>
            </p:nvSpPr>
            <p:spPr>
              <a:xfrm>
                <a:off x="2246236" y="3452725"/>
                <a:ext cx="437238" cy="380943"/>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177" name="TextBox 176"/>
              <p:cNvSpPr txBox="1"/>
              <p:nvPr/>
            </p:nvSpPr>
            <p:spPr>
              <a:xfrm>
                <a:off x="2246236" y="3868465"/>
                <a:ext cx="437238" cy="380943"/>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178" name="TextBox 177"/>
              <p:cNvSpPr txBox="1"/>
              <p:nvPr/>
            </p:nvSpPr>
            <p:spPr>
              <a:xfrm>
                <a:off x="2350997" y="4284205"/>
                <a:ext cx="332476" cy="380943"/>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79" name="TextBox 178"/>
              <p:cNvSpPr txBox="1"/>
              <p:nvPr/>
            </p:nvSpPr>
            <p:spPr>
              <a:xfrm>
                <a:off x="2486482" y="4522748"/>
                <a:ext cx="443786" cy="1396792"/>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r"/>
                <a:r>
                  <a:rPr lang="en-GB" sz="1200" dirty="0" smtClean="0">
                    <a:solidFill>
                      <a:srgbClr val="4D4D4D"/>
                    </a:solidFill>
                  </a:rPr>
                  <a:t>12</a:t>
                </a:r>
              </a:p>
              <a:p>
                <a:pPr algn="r"/>
                <a:r>
                  <a:rPr lang="en-GB" sz="1200" dirty="0" smtClean="0">
                    <a:solidFill>
                      <a:srgbClr val="4D4D4D"/>
                    </a:solidFill>
                  </a:rPr>
                  <a:t>25</a:t>
                </a:r>
              </a:p>
              <a:p>
                <a:pPr algn="r"/>
                <a:r>
                  <a:rPr lang="en-GB" sz="1200" dirty="0">
                    <a:solidFill>
                      <a:srgbClr val="4D4D4D"/>
                    </a:solidFill>
                  </a:rPr>
                  <a:t>7</a:t>
                </a:r>
              </a:p>
            </p:txBody>
          </p:sp>
          <p:sp>
            <p:nvSpPr>
              <p:cNvPr id="180" name="TextBox 179"/>
              <p:cNvSpPr txBox="1"/>
              <p:nvPr/>
            </p:nvSpPr>
            <p:spPr>
              <a:xfrm>
                <a:off x="3442278" y="4522748"/>
                <a:ext cx="443868" cy="1396792"/>
              </a:xfrm>
              <a:prstGeom prst="rect">
                <a:avLst/>
              </a:prstGeom>
              <a:noFill/>
            </p:spPr>
            <p:txBody>
              <a:bodyPr wrap="none" rtlCol="0" anchor="t" anchorCtr="0">
                <a:spAutoFit/>
              </a:bodyPr>
              <a:lstStyle/>
              <a:p>
                <a:pPr algn="ctr"/>
                <a:r>
                  <a:rPr lang="en-GB" sz="1200" dirty="0" smtClean="0">
                    <a:solidFill>
                      <a:srgbClr val="4D4D4D"/>
                    </a:solidFill>
                  </a:rPr>
                  <a:t>6</a:t>
                </a:r>
              </a:p>
              <a:p>
                <a:pPr algn="ctr"/>
                <a:endParaRPr lang="en-GB" sz="1200" dirty="0">
                  <a:solidFill>
                    <a:srgbClr val="4D4D4D"/>
                  </a:solidFill>
                </a:endParaRPr>
              </a:p>
              <a:p>
                <a:pPr algn="r"/>
                <a:r>
                  <a:rPr lang="en-GB" sz="1200" dirty="0" smtClean="0">
                    <a:solidFill>
                      <a:srgbClr val="4D4D4D"/>
                    </a:solidFill>
                  </a:rPr>
                  <a:t>8</a:t>
                </a:r>
              </a:p>
              <a:p>
                <a:pPr algn="r"/>
                <a:r>
                  <a:rPr lang="en-GB" sz="1200" dirty="0" smtClean="0">
                    <a:solidFill>
                      <a:srgbClr val="4D4D4D"/>
                    </a:solidFill>
                  </a:rPr>
                  <a:t>12</a:t>
                </a:r>
              </a:p>
              <a:p>
                <a:pPr algn="r"/>
                <a:r>
                  <a:rPr lang="en-GB" sz="1200" dirty="0">
                    <a:solidFill>
                      <a:srgbClr val="4D4D4D"/>
                    </a:solidFill>
                  </a:rPr>
                  <a:t>5</a:t>
                </a:r>
              </a:p>
            </p:txBody>
          </p:sp>
          <p:sp>
            <p:nvSpPr>
              <p:cNvPr id="181" name="TextBox 180"/>
              <p:cNvSpPr txBox="1"/>
              <p:nvPr/>
            </p:nvSpPr>
            <p:spPr>
              <a:xfrm>
                <a:off x="4389193" y="4522748"/>
                <a:ext cx="447078" cy="1396792"/>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r"/>
                <a:r>
                  <a:rPr lang="en-GB" sz="1200" dirty="0" smtClean="0">
                    <a:solidFill>
                      <a:srgbClr val="4D4D4D"/>
                    </a:solidFill>
                  </a:rPr>
                  <a:t>4</a:t>
                </a:r>
              </a:p>
              <a:p>
                <a:pPr algn="r"/>
                <a:r>
                  <a:rPr lang="en-GB" sz="1200" dirty="0" smtClean="0">
                    <a:solidFill>
                      <a:srgbClr val="4D4D4D"/>
                    </a:solidFill>
                  </a:rPr>
                  <a:t>1</a:t>
                </a:r>
              </a:p>
              <a:p>
                <a:pPr algn="r"/>
                <a:r>
                  <a:rPr lang="en-GB" sz="1200" dirty="0">
                    <a:solidFill>
                      <a:srgbClr val="4D4D4D"/>
                    </a:solidFill>
                  </a:rPr>
                  <a:t>0</a:t>
                </a:r>
              </a:p>
            </p:txBody>
          </p:sp>
          <p:sp>
            <p:nvSpPr>
              <p:cNvPr id="182" name="TextBox 181"/>
              <p:cNvSpPr txBox="1"/>
              <p:nvPr/>
            </p:nvSpPr>
            <p:spPr>
              <a:xfrm>
                <a:off x="5353987" y="4522748"/>
                <a:ext cx="443786" cy="1396792"/>
              </a:xfrm>
              <a:prstGeom prst="rect">
                <a:avLst/>
              </a:prstGeom>
              <a:noFill/>
            </p:spPr>
            <p:txBody>
              <a:bodyPr wrap="none" rtlCol="0" anchor="t" anchorCtr="0">
                <a:spAutoFit/>
              </a:bodyPr>
              <a:lstStyle/>
              <a:p>
                <a:pPr algn="ctr"/>
                <a:r>
                  <a:rPr lang="en-GB" sz="1200" dirty="0" smtClean="0">
                    <a:solidFill>
                      <a:srgbClr val="4D4D4D"/>
                    </a:solidFill>
                  </a:rPr>
                  <a:t>18</a:t>
                </a:r>
              </a:p>
              <a:p>
                <a:pPr algn="ctr"/>
                <a:endParaRPr lang="en-GB" sz="1200" dirty="0">
                  <a:solidFill>
                    <a:srgbClr val="4D4D4D"/>
                  </a:solidFill>
                </a:endParaRPr>
              </a:p>
              <a:p>
                <a:pPr algn="ctr"/>
                <a:r>
                  <a:rPr lang="en-GB" sz="1200" dirty="0" smtClean="0">
                    <a:solidFill>
                      <a:srgbClr val="4D4D4D"/>
                    </a:solidFill>
                  </a:rPr>
                  <a:t>3</a:t>
                </a:r>
              </a:p>
              <a:p>
                <a:pPr algn="ctr"/>
                <a:r>
                  <a:rPr lang="en-GB" sz="1200" dirty="0" smtClean="0">
                    <a:solidFill>
                      <a:srgbClr val="4D4D4D"/>
                    </a:solidFill>
                  </a:rPr>
                  <a:t>0</a:t>
                </a:r>
              </a:p>
              <a:p>
                <a:pPr algn="ctr"/>
                <a:r>
                  <a:rPr lang="en-GB" sz="1200" dirty="0" smtClean="0">
                    <a:solidFill>
                      <a:srgbClr val="4D4D4D"/>
                    </a:solidFill>
                  </a:rPr>
                  <a:t>0</a:t>
                </a:r>
              </a:p>
            </p:txBody>
          </p:sp>
          <p:sp>
            <p:nvSpPr>
              <p:cNvPr id="183" name="TextBox 182"/>
              <p:cNvSpPr txBox="1"/>
              <p:nvPr/>
            </p:nvSpPr>
            <p:spPr>
              <a:xfrm>
                <a:off x="6302508" y="4522748"/>
                <a:ext cx="443786" cy="1396792"/>
              </a:xfrm>
              <a:prstGeom prst="rect">
                <a:avLst/>
              </a:prstGeom>
              <a:noFill/>
            </p:spPr>
            <p:txBody>
              <a:bodyPr wrap="none" rtlCol="0" anchor="t" anchorCtr="0">
                <a:spAutoFit/>
              </a:bodyPr>
              <a:lstStyle/>
              <a:p>
                <a:pPr algn="ctr"/>
                <a:r>
                  <a:rPr lang="en-GB" sz="1200" dirty="0" smtClean="0">
                    <a:solidFill>
                      <a:srgbClr val="4D4D4D"/>
                    </a:solidFill>
                  </a:rPr>
                  <a:t>24</a:t>
                </a:r>
              </a:p>
              <a:p>
                <a:pPr algn="ctr"/>
                <a:endParaRPr lang="en-GB" sz="1200" dirty="0">
                  <a:solidFill>
                    <a:srgbClr val="4D4D4D"/>
                  </a:solidFill>
                </a:endParaRPr>
              </a:p>
              <a:p>
                <a:pPr algn="ctr"/>
                <a:r>
                  <a:rPr lang="en-GB" sz="1200" dirty="0" smtClean="0">
                    <a:solidFill>
                      <a:srgbClr val="4D4D4D"/>
                    </a:solidFill>
                  </a:rPr>
                  <a:t>0</a:t>
                </a:r>
              </a:p>
              <a:p>
                <a:pPr algn="ctr"/>
                <a:r>
                  <a:rPr lang="en-GB" sz="1200" dirty="0" smtClean="0">
                    <a:solidFill>
                      <a:srgbClr val="4D4D4D"/>
                    </a:solidFill>
                  </a:rPr>
                  <a:t>0</a:t>
                </a:r>
              </a:p>
              <a:p>
                <a:pPr algn="ctr"/>
                <a:r>
                  <a:rPr lang="en-GB" sz="1200" dirty="0">
                    <a:solidFill>
                      <a:srgbClr val="4D4D4D"/>
                    </a:solidFill>
                  </a:rPr>
                  <a:t>0</a:t>
                </a:r>
              </a:p>
            </p:txBody>
          </p:sp>
          <p:grpSp>
            <p:nvGrpSpPr>
              <p:cNvPr id="184" name="Group 183"/>
              <p:cNvGrpSpPr/>
              <p:nvPr/>
            </p:nvGrpSpPr>
            <p:grpSpPr>
              <a:xfrm>
                <a:off x="2614623" y="2396465"/>
                <a:ext cx="3906738" cy="2171700"/>
                <a:chOff x="836615" y="2448719"/>
                <a:chExt cx="3906738" cy="2171700"/>
              </a:xfrm>
            </p:grpSpPr>
            <p:sp>
              <p:nvSpPr>
                <p:cNvPr id="187" name="Freeform 186"/>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4"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6"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7"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8"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19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sp>
              <p:nvSpPr>
                <p:cNvPr id="20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363636"/>
                    </a:solidFill>
                  </a:endParaRPr>
                </a:p>
              </p:txBody>
            </p:sp>
          </p:grpSp>
          <p:sp>
            <p:nvSpPr>
              <p:cNvPr id="185" name="TextBox 184"/>
              <p:cNvSpPr txBox="1"/>
              <p:nvPr/>
            </p:nvSpPr>
            <p:spPr>
              <a:xfrm rot="16200000">
                <a:off x="1223105" y="3271478"/>
                <a:ext cx="1814771" cy="341568"/>
              </a:xfrm>
              <a:prstGeom prst="rect">
                <a:avLst/>
              </a:prstGeom>
              <a:noFill/>
            </p:spPr>
            <p:txBody>
              <a:bodyPr wrap="none" rtlCol="0">
                <a:spAutoFit/>
              </a:bodyPr>
              <a:lstStyle/>
              <a:p>
                <a:pPr algn="ctr"/>
                <a:r>
                  <a:rPr lang="en-GB" sz="1200" dirty="0" smtClean="0">
                    <a:solidFill>
                      <a:srgbClr val="363636"/>
                    </a:solidFill>
                  </a:rPr>
                  <a:t>Survival rate (%)</a:t>
                </a:r>
                <a:endParaRPr lang="en-GB" sz="1200" dirty="0">
                  <a:solidFill>
                    <a:srgbClr val="363636"/>
                  </a:solidFill>
                </a:endParaRPr>
              </a:p>
            </p:txBody>
          </p:sp>
          <p:sp>
            <p:nvSpPr>
              <p:cNvPr id="186" name="TextBox 185"/>
              <p:cNvSpPr txBox="1"/>
              <p:nvPr/>
            </p:nvSpPr>
            <p:spPr>
              <a:xfrm>
                <a:off x="3892123" y="4751248"/>
                <a:ext cx="1463855" cy="380943"/>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grpSp>
        <p:sp>
          <p:nvSpPr>
            <p:cNvPr id="171" name="TextBox 170"/>
            <p:cNvSpPr txBox="1"/>
            <p:nvPr/>
          </p:nvSpPr>
          <p:spPr>
            <a:xfrm>
              <a:off x="-234670" y="4294509"/>
              <a:ext cx="1183337" cy="830997"/>
            </a:xfrm>
            <a:prstGeom prst="rect">
              <a:avLst/>
            </a:prstGeom>
            <a:noFill/>
          </p:spPr>
          <p:txBody>
            <a:bodyPr wrap="none" rtlCol="0">
              <a:spAutoFit/>
            </a:bodyPr>
            <a:lstStyle/>
            <a:p>
              <a:pPr algn="r"/>
              <a:r>
                <a:rPr lang="en-GB" sz="1200" dirty="0" smtClean="0">
                  <a:solidFill>
                    <a:srgbClr val="4D4D4D"/>
                  </a:solidFill>
                </a:rPr>
                <a:t>No. at risk</a:t>
              </a:r>
            </a:p>
            <a:p>
              <a:pPr algn="r"/>
              <a:r>
                <a:rPr lang="en-GB" sz="1200" dirty="0" smtClean="0">
                  <a:solidFill>
                    <a:srgbClr val="4D4D4D"/>
                  </a:solidFill>
                </a:rPr>
                <a:t>CCND1 = A/A</a:t>
              </a:r>
            </a:p>
            <a:p>
              <a:pPr algn="r"/>
              <a:r>
                <a:rPr lang="en-GB" sz="1200" dirty="0" smtClean="0">
                  <a:solidFill>
                    <a:srgbClr val="4D4D4D"/>
                  </a:solidFill>
                </a:rPr>
                <a:t>CCND1 = A/G</a:t>
              </a:r>
            </a:p>
            <a:p>
              <a:pPr algn="r"/>
              <a:r>
                <a:rPr lang="en-GB" sz="1200" dirty="0" smtClean="0">
                  <a:solidFill>
                    <a:srgbClr val="4D4D4D"/>
                  </a:solidFill>
                </a:rPr>
                <a:t>CCND1 = G/G</a:t>
              </a:r>
              <a:endParaRPr lang="en-GB" sz="1200" dirty="0">
                <a:solidFill>
                  <a:srgbClr val="4D4D4D"/>
                </a:solidFill>
              </a:endParaRPr>
            </a:p>
          </p:txBody>
        </p:sp>
        <p:sp>
          <p:nvSpPr>
            <p:cNvPr id="172" name="TextBox 171"/>
            <p:cNvSpPr txBox="1"/>
            <p:nvPr/>
          </p:nvSpPr>
          <p:spPr>
            <a:xfrm>
              <a:off x="158224" y="1932801"/>
              <a:ext cx="4251485" cy="307777"/>
            </a:xfrm>
            <a:prstGeom prst="rect">
              <a:avLst/>
            </a:prstGeom>
            <a:noFill/>
          </p:spPr>
          <p:txBody>
            <a:bodyPr wrap="none" rtlCol="0">
              <a:spAutoFit/>
            </a:bodyPr>
            <a:lstStyle/>
            <a:p>
              <a:pPr algn="ctr"/>
              <a:r>
                <a:rPr lang="en-GB" sz="1400" b="1" dirty="0" smtClean="0">
                  <a:solidFill>
                    <a:srgbClr val="4D4D4D"/>
                  </a:solidFill>
                </a:rPr>
                <a:t>Overall survival according to CCND1* genotype</a:t>
              </a:r>
              <a:endParaRPr lang="en-GB" sz="1400" b="1" dirty="0">
                <a:solidFill>
                  <a:srgbClr val="4D4D4D"/>
                </a:solidFill>
              </a:endParaRPr>
            </a:p>
          </p:txBody>
        </p:sp>
      </p:grpSp>
      <p:sp>
        <p:nvSpPr>
          <p:cNvPr id="207" name="TextBox 206"/>
          <p:cNvSpPr txBox="1"/>
          <p:nvPr/>
        </p:nvSpPr>
        <p:spPr>
          <a:xfrm>
            <a:off x="1001191" y="3440973"/>
            <a:ext cx="752129" cy="276999"/>
          </a:xfrm>
          <a:prstGeom prst="rect">
            <a:avLst/>
          </a:prstGeom>
          <a:noFill/>
        </p:spPr>
        <p:txBody>
          <a:bodyPr wrap="none" rtlCol="0">
            <a:spAutoFit/>
          </a:bodyPr>
          <a:lstStyle/>
          <a:p>
            <a:r>
              <a:rPr lang="en-GB" sz="1200" b="1" dirty="0" smtClean="0">
                <a:solidFill>
                  <a:srgbClr val="4D4D4D"/>
                </a:solidFill>
              </a:rPr>
              <a:t>p&lt;0.001</a:t>
            </a:r>
            <a:endParaRPr lang="en-GB" sz="1200" b="1" dirty="0">
              <a:solidFill>
                <a:srgbClr val="4D4D4D"/>
              </a:solidFill>
            </a:endParaRPr>
          </a:p>
        </p:txBody>
      </p:sp>
      <p:sp>
        <p:nvSpPr>
          <p:cNvPr id="208" name="Freeform 2"/>
          <p:cNvSpPr>
            <a:spLocks/>
          </p:cNvSpPr>
          <p:nvPr/>
        </p:nvSpPr>
        <p:spPr bwMode="auto">
          <a:xfrm>
            <a:off x="1024096" y="2213630"/>
            <a:ext cx="1764000" cy="1512000"/>
          </a:xfrm>
          <a:custGeom>
            <a:avLst/>
            <a:gdLst>
              <a:gd name="T0" fmla="*/ 141 w 141"/>
              <a:gd name="T1" fmla="*/ 119 h 119"/>
              <a:gd name="T2" fmla="*/ 141 w 141"/>
              <a:gd name="T3" fmla="*/ 110 h 119"/>
              <a:gd name="T4" fmla="*/ 123 w 141"/>
              <a:gd name="T5" fmla="*/ 110 h 119"/>
              <a:gd name="T6" fmla="*/ 123 w 141"/>
              <a:gd name="T7" fmla="*/ 101 h 119"/>
              <a:gd name="T8" fmla="*/ 52 w 141"/>
              <a:gd name="T9" fmla="*/ 101 h 119"/>
              <a:gd name="T10" fmla="*/ 52 w 141"/>
              <a:gd name="T11" fmla="*/ 93 h 119"/>
              <a:gd name="T12" fmla="*/ 38 w 141"/>
              <a:gd name="T13" fmla="*/ 93 h 119"/>
              <a:gd name="T14" fmla="*/ 38 w 141"/>
              <a:gd name="T15" fmla="*/ 84 h 119"/>
              <a:gd name="T16" fmla="*/ 32 w 141"/>
              <a:gd name="T17" fmla="*/ 84 h 119"/>
              <a:gd name="T18" fmla="*/ 32 w 141"/>
              <a:gd name="T19" fmla="*/ 68 h 119"/>
              <a:gd name="T20" fmla="*/ 30 w 141"/>
              <a:gd name="T21" fmla="*/ 68 h 119"/>
              <a:gd name="T22" fmla="*/ 30 w 141"/>
              <a:gd name="T23" fmla="*/ 51 h 119"/>
              <a:gd name="T24" fmla="*/ 27 w 141"/>
              <a:gd name="T25" fmla="*/ 51 h 119"/>
              <a:gd name="T26" fmla="*/ 27 w 141"/>
              <a:gd name="T27" fmla="*/ 43 h 119"/>
              <a:gd name="T28" fmla="*/ 26 w 141"/>
              <a:gd name="T29" fmla="*/ 43 h 119"/>
              <a:gd name="T30" fmla="*/ 26 w 141"/>
              <a:gd name="T31" fmla="*/ 34 h 119"/>
              <a:gd name="T32" fmla="*/ 25 w 141"/>
              <a:gd name="T33" fmla="*/ 34 h 119"/>
              <a:gd name="T34" fmla="*/ 25 w 141"/>
              <a:gd name="T35" fmla="*/ 26 h 119"/>
              <a:gd name="T36" fmla="*/ 21 w 141"/>
              <a:gd name="T37" fmla="*/ 26 h 119"/>
              <a:gd name="T38" fmla="*/ 21 w 141"/>
              <a:gd name="T39" fmla="*/ 17 h 119"/>
              <a:gd name="T40" fmla="*/ 14 w 141"/>
              <a:gd name="T41" fmla="*/ 17 h 119"/>
              <a:gd name="T42" fmla="*/ 14 w 141"/>
              <a:gd name="T43" fmla="*/ 0 h 119"/>
              <a:gd name="T44" fmla="*/ 0 w 14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19">
                <a:moveTo>
                  <a:pt x="141" y="119"/>
                </a:moveTo>
                <a:lnTo>
                  <a:pt x="141" y="110"/>
                </a:lnTo>
                <a:lnTo>
                  <a:pt x="123" y="110"/>
                </a:lnTo>
                <a:lnTo>
                  <a:pt x="123" y="101"/>
                </a:lnTo>
                <a:lnTo>
                  <a:pt x="52" y="101"/>
                </a:lnTo>
                <a:lnTo>
                  <a:pt x="52" y="93"/>
                </a:lnTo>
                <a:lnTo>
                  <a:pt x="38" y="93"/>
                </a:lnTo>
                <a:lnTo>
                  <a:pt x="38" y="84"/>
                </a:lnTo>
                <a:lnTo>
                  <a:pt x="32" y="84"/>
                </a:lnTo>
                <a:lnTo>
                  <a:pt x="32" y="68"/>
                </a:lnTo>
                <a:lnTo>
                  <a:pt x="30" y="68"/>
                </a:lnTo>
                <a:lnTo>
                  <a:pt x="30" y="51"/>
                </a:lnTo>
                <a:lnTo>
                  <a:pt x="27" y="51"/>
                </a:lnTo>
                <a:lnTo>
                  <a:pt x="27" y="43"/>
                </a:lnTo>
                <a:lnTo>
                  <a:pt x="26" y="43"/>
                </a:lnTo>
                <a:lnTo>
                  <a:pt x="26" y="34"/>
                </a:lnTo>
                <a:lnTo>
                  <a:pt x="25" y="34"/>
                </a:lnTo>
                <a:lnTo>
                  <a:pt x="25" y="26"/>
                </a:lnTo>
                <a:lnTo>
                  <a:pt x="21" y="26"/>
                </a:lnTo>
                <a:lnTo>
                  <a:pt x="21" y="17"/>
                </a:lnTo>
                <a:lnTo>
                  <a:pt x="14" y="17"/>
                </a:lnTo>
                <a:lnTo>
                  <a:pt x="14"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Freeform 3"/>
          <p:cNvSpPr>
            <a:spLocks/>
          </p:cNvSpPr>
          <p:nvPr/>
        </p:nvSpPr>
        <p:spPr bwMode="auto">
          <a:xfrm>
            <a:off x="1024096" y="2213630"/>
            <a:ext cx="2160000" cy="1440243"/>
          </a:xfrm>
          <a:custGeom>
            <a:avLst/>
            <a:gdLst>
              <a:gd name="T0" fmla="*/ 170 w 170"/>
              <a:gd name="T1" fmla="*/ 114 h 114"/>
              <a:gd name="T2" fmla="*/ 138 w 170"/>
              <a:gd name="T3" fmla="*/ 114 h 114"/>
              <a:gd name="T4" fmla="*/ 138 w 170"/>
              <a:gd name="T5" fmla="*/ 109 h 114"/>
              <a:gd name="T6" fmla="*/ 130 w 170"/>
              <a:gd name="T7" fmla="*/ 109 h 114"/>
              <a:gd name="T8" fmla="*/ 130 w 170"/>
              <a:gd name="T9" fmla="*/ 104 h 114"/>
              <a:gd name="T10" fmla="*/ 89 w 170"/>
              <a:gd name="T11" fmla="*/ 104 h 114"/>
              <a:gd name="T12" fmla="*/ 89 w 170"/>
              <a:gd name="T13" fmla="*/ 99 h 114"/>
              <a:gd name="T14" fmla="*/ 70 w 170"/>
              <a:gd name="T15" fmla="*/ 99 h 114"/>
              <a:gd name="T16" fmla="*/ 70 w 170"/>
              <a:gd name="T17" fmla="*/ 94 h 114"/>
              <a:gd name="T18" fmla="*/ 64 w 170"/>
              <a:gd name="T19" fmla="*/ 94 h 114"/>
              <a:gd name="T20" fmla="*/ 64 w 170"/>
              <a:gd name="T21" fmla="*/ 90 h 114"/>
              <a:gd name="T22" fmla="*/ 52 w 170"/>
              <a:gd name="T23" fmla="*/ 90 h 114"/>
              <a:gd name="T24" fmla="*/ 52 w 170"/>
              <a:gd name="T25" fmla="*/ 85 h 114"/>
              <a:gd name="T26" fmla="*/ 44 w 170"/>
              <a:gd name="T27" fmla="*/ 85 h 114"/>
              <a:gd name="T28" fmla="*/ 44 w 170"/>
              <a:gd name="T29" fmla="*/ 82 h 114"/>
              <a:gd name="T30" fmla="*/ 42 w 170"/>
              <a:gd name="T31" fmla="*/ 82 h 114"/>
              <a:gd name="T32" fmla="*/ 42 w 170"/>
              <a:gd name="T33" fmla="*/ 77 h 114"/>
              <a:gd name="T34" fmla="*/ 38 w 170"/>
              <a:gd name="T35" fmla="*/ 77 h 114"/>
              <a:gd name="T36" fmla="*/ 38 w 170"/>
              <a:gd name="T37" fmla="*/ 73 h 114"/>
              <a:gd name="T38" fmla="*/ 36 w 170"/>
              <a:gd name="T39" fmla="*/ 73 h 114"/>
              <a:gd name="T40" fmla="*/ 36 w 170"/>
              <a:gd name="T41" fmla="*/ 69 h 114"/>
              <a:gd name="T42" fmla="*/ 35 w 170"/>
              <a:gd name="T43" fmla="*/ 69 h 114"/>
              <a:gd name="T44" fmla="*/ 35 w 170"/>
              <a:gd name="T45" fmla="*/ 64 h 114"/>
              <a:gd name="T46" fmla="*/ 33 w 170"/>
              <a:gd name="T47" fmla="*/ 64 h 114"/>
              <a:gd name="T48" fmla="*/ 33 w 170"/>
              <a:gd name="T49" fmla="*/ 52 h 114"/>
              <a:gd name="T50" fmla="*/ 31 w 170"/>
              <a:gd name="T51" fmla="*/ 52 h 114"/>
              <a:gd name="T52" fmla="*/ 31 w 170"/>
              <a:gd name="T53" fmla="*/ 48 h 114"/>
              <a:gd name="T54" fmla="*/ 29 w 170"/>
              <a:gd name="T55" fmla="*/ 48 h 114"/>
              <a:gd name="T56" fmla="*/ 29 w 170"/>
              <a:gd name="T57" fmla="*/ 40 h 114"/>
              <a:gd name="T58" fmla="*/ 25 w 170"/>
              <a:gd name="T59" fmla="*/ 40 h 114"/>
              <a:gd name="T60" fmla="*/ 25 w 170"/>
              <a:gd name="T61" fmla="*/ 36 h 114"/>
              <a:gd name="T62" fmla="*/ 24 w 170"/>
              <a:gd name="T63" fmla="*/ 36 h 114"/>
              <a:gd name="T64" fmla="*/ 24 w 170"/>
              <a:gd name="T65" fmla="*/ 23 h 114"/>
              <a:gd name="T66" fmla="*/ 21 w 170"/>
              <a:gd name="T67" fmla="*/ 23 h 114"/>
              <a:gd name="T68" fmla="*/ 21 w 170"/>
              <a:gd name="T69" fmla="*/ 13 h 114"/>
              <a:gd name="T70" fmla="*/ 19 w 170"/>
              <a:gd name="T71" fmla="*/ 13 h 114"/>
              <a:gd name="T72" fmla="*/ 19 w 170"/>
              <a:gd name="T73" fmla="*/ 8 h 114"/>
              <a:gd name="T74" fmla="*/ 16 w 170"/>
              <a:gd name="T75" fmla="*/ 8 h 114"/>
              <a:gd name="T76" fmla="*/ 16 w 170"/>
              <a:gd name="T77" fmla="*/ 4 h 114"/>
              <a:gd name="T78" fmla="*/ 14 w 170"/>
              <a:gd name="T79" fmla="*/ 4 h 114"/>
              <a:gd name="T80" fmla="*/ 14 w 170"/>
              <a:gd name="T81" fmla="*/ 0 h 114"/>
              <a:gd name="T82" fmla="*/ 0 w 170"/>
              <a:gd name="T8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14">
                <a:moveTo>
                  <a:pt x="170" y="114"/>
                </a:moveTo>
                <a:lnTo>
                  <a:pt x="138" y="114"/>
                </a:lnTo>
                <a:lnTo>
                  <a:pt x="138" y="109"/>
                </a:lnTo>
                <a:lnTo>
                  <a:pt x="130" y="109"/>
                </a:lnTo>
                <a:lnTo>
                  <a:pt x="130" y="104"/>
                </a:lnTo>
                <a:lnTo>
                  <a:pt x="89" y="104"/>
                </a:lnTo>
                <a:lnTo>
                  <a:pt x="89" y="99"/>
                </a:lnTo>
                <a:lnTo>
                  <a:pt x="70" y="99"/>
                </a:lnTo>
                <a:lnTo>
                  <a:pt x="70" y="94"/>
                </a:lnTo>
                <a:lnTo>
                  <a:pt x="64" y="94"/>
                </a:lnTo>
                <a:lnTo>
                  <a:pt x="64" y="90"/>
                </a:lnTo>
                <a:lnTo>
                  <a:pt x="52" y="90"/>
                </a:lnTo>
                <a:lnTo>
                  <a:pt x="52" y="85"/>
                </a:lnTo>
                <a:lnTo>
                  <a:pt x="44" y="85"/>
                </a:lnTo>
                <a:lnTo>
                  <a:pt x="44" y="82"/>
                </a:lnTo>
                <a:lnTo>
                  <a:pt x="42" y="82"/>
                </a:lnTo>
                <a:lnTo>
                  <a:pt x="42" y="77"/>
                </a:lnTo>
                <a:lnTo>
                  <a:pt x="38" y="77"/>
                </a:lnTo>
                <a:lnTo>
                  <a:pt x="38" y="73"/>
                </a:lnTo>
                <a:lnTo>
                  <a:pt x="36" y="73"/>
                </a:lnTo>
                <a:lnTo>
                  <a:pt x="36" y="69"/>
                </a:lnTo>
                <a:lnTo>
                  <a:pt x="35" y="69"/>
                </a:lnTo>
                <a:lnTo>
                  <a:pt x="35" y="64"/>
                </a:lnTo>
                <a:lnTo>
                  <a:pt x="33" y="64"/>
                </a:lnTo>
                <a:lnTo>
                  <a:pt x="33" y="52"/>
                </a:lnTo>
                <a:lnTo>
                  <a:pt x="31" y="52"/>
                </a:lnTo>
                <a:lnTo>
                  <a:pt x="31" y="48"/>
                </a:lnTo>
                <a:lnTo>
                  <a:pt x="29" y="48"/>
                </a:lnTo>
                <a:lnTo>
                  <a:pt x="29" y="40"/>
                </a:lnTo>
                <a:lnTo>
                  <a:pt x="25" y="40"/>
                </a:lnTo>
                <a:lnTo>
                  <a:pt x="25" y="36"/>
                </a:lnTo>
                <a:lnTo>
                  <a:pt x="24" y="36"/>
                </a:lnTo>
                <a:lnTo>
                  <a:pt x="24" y="23"/>
                </a:lnTo>
                <a:lnTo>
                  <a:pt x="21" y="23"/>
                </a:lnTo>
                <a:lnTo>
                  <a:pt x="21" y="13"/>
                </a:lnTo>
                <a:lnTo>
                  <a:pt x="19" y="13"/>
                </a:lnTo>
                <a:lnTo>
                  <a:pt x="19" y="8"/>
                </a:lnTo>
                <a:lnTo>
                  <a:pt x="16" y="8"/>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4"/>
          <p:cNvSpPr>
            <a:spLocks noChangeShapeType="1"/>
          </p:cNvSpPr>
          <p:nvPr/>
        </p:nvSpPr>
        <p:spPr bwMode="auto">
          <a:xfrm>
            <a:off x="1024096" y="2213630"/>
            <a:ext cx="0" cy="57150"/>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5"/>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7"/>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8"/>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Freeform 9"/>
          <p:cNvSpPr>
            <a:spLocks/>
          </p:cNvSpPr>
          <p:nvPr/>
        </p:nvSpPr>
        <p:spPr bwMode="auto">
          <a:xfrm>
            <a:off x="1024096" y="2213630"/>
            <a:ext cx="2758752" cy="1458000"/>
          </a:xfrm>
          <a:custGeom>
            <a:avLst/>
            <a:gdLst>
              <a:gd name="T0" fmla="*/ 195 w 216"/>
              <a:gd name="T1" fmla="*/ 117 h 117"/>
              <a:gd name="T2" fmla="*/ 173 w 216"/>
              <a:gd name="T3" fmla="*/ 114 h 117"/>
              <a:gd name="T4" fmla="*/ 160 w 216"/>
              <a:gd name="T5" fmla="*/ 111 h 117"/>
              <a:gd name="T6" fmla="*/ 157 w 216"/>
              <a:gd name="T7" fmla="*/ 107 h 117"/>
              <a:gd name="T8" fmla="*/ 146 w 216"/>
              <a:gd name="T9" fmla="*/ 102 h 117"/>
              <a:gd name="T10" fmla="*/ 132 w 216"/>
              <a:gd name="T11" fmla="*/ 100 h 117"/>
              <a:gd name="T12" fmla="*/ 126 w 216"/>
              <a:gd name="T13" fmla="*/ 97 h 117"/>
              <a:gd name="T14" fmla="*/ 116 w 216"/>
              <a:gd name="T15" fmla="*/ 95 h 117"/>
              <a:gd name="T16" fmla="*/ 115 w 216"/>
              <a:gd name="T17" fmla="*/ 90 h 117"/>
              <a:gd name="T18" fmla="*/ 113 w 216"/>
              <a:gd name="T19" fmla="*/ 88 h 117"/>
              <a:gd name="T20" fmla="*/ 112 w 216"/>
              <a:gd name="T21" fmla="*/ 87 h 117"/>
              <a:gd name="T22" fmla="*/ 107 w 216"/>
              <a:gd name="T23" fmla="*/ 85 h 117"/>
              <a:gd name="T24" fmla="*/ 104 w 216"/>
              <a:gd name="T25" fmla="*/ 83 h 117"/>
              <a:gd name="T26" fmla="*/ 96 w 216"/>
              <a:gd name="T27" fmla="*/ 82 h 117"/>
              <a:gd name="T28" fmla="*/ 90 w 216"/>
              <a:gd name="T29" fmla="*/ 80 h 117"/>
              <a:gd name="T30" fmla="*/ 88 w 216"/>
              <a:gd name="T31" fmla="*/ 76 h 117"/>
              <a:gd name="T32" fmla="*/ 86 w 216"/>
              <a:gd name="T33" fmla="*/ 74 h 117"/>
              <a:gd name="T34" fmla="*/ 84 w 216"/>
              <a:gd name="T35" fmla="*/ 70 h 117"/>
              <a:gd name="T36" fmla="*/ 81 w 216"/>
              <a:gd name="T37" fmla="*/ 66 h 117"/>
              <a:gd name="T38" fmla="*/ 80 w 216"/>
              <a:gd name="T39" fmla="*/ 63 h 117"/>
              <a:gd name="T40" fmla="*/ 79 w 216"/>
              <a:gd name="T41" fmla="*/ 60 h 117"/>
              <a:gd name="T42" fmla="*/ 77 w 216"/>
              <a:gd name="T43" fmla="*/ 56 h 117"/>
              <a:gd name="T44" fmla="*/ 75 w 216"/>
              <a:gd name="T45" fmla="*/ 49 h 117"/>
              <a:gd name="T46" fmla="*/ 72 w 216"/>
              <a:gd name="T47" fmla="*/ 47 h 117"/>
              <a:gd name="T48" fmla="*/ 70 w 216"/>
              <a:gd name="T49" fmla="*/ 46 h 117"/>
              <a:gd name="T50" fmla="*/ 65 w 216"/>
              <a:gd name="T51" fmla="*/ 42 h 117"/>
              <a:gd name="T52" fmla="*/ 62 w 216"/>
              <a:gd name="T53" fmla="*/ 39 h 117"/>
              <a:gd name="T54" fmla="*/ 58 w 216"/>
              <a:gd name="T55" fmla="*/ 34 h 117"/>
              <a:gd name="T56" fmla="*/ 54 w 216"/>
              <a:gd name="T57" fmla="*/ 31 h 117"/>
              <a:gd name="T58" fmla="*/ 48 w 216"/>
              <a:gd name="T59" fmla="*/ 29 h 117"/>
              <a:gd name="T60" fmla="*/ 46 w 216"/>
              <a:gd name="T61" fmla="*/ 23 h 117"/>
              <a:gd name="T62" fmla="*/ 44 w 216"/>
              <a:gd name="T63" fmla="*/ 20 h 117"/>
              <a:gd name="T64" fmla="*/ 41 w 216"/>
              <a:gd name="T65" fmla="*/ 16 h 117"/>
              <a:gd name="T66" fmla="*/ 39 w 216"/>
              <a:gd name="T67" fmla="*/ 13 h 117"/>
              <a:gd name="T68" fmla="*/ 34 w 216"/>
              <a:gd name="T69" fmla="*/ 11 h 117"/>
              <a:gd name="T70" fmla="*/ 33 w 216"/>
              <a:gd name="T71" fmla="*/ 5 h 117"/>
              <a:gd name="T72" fmla="*/ 31 w 216"/>
              <a:gd name="T73" fmla="*/ 3 h 117"/>
              <a:gd name="T74" fmla="*/ 0 w 216"/>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17">
                <a:moveTo>
                  <a:pt x="216" y="117"/>
                </a:moveTo>
                <a:lnTo>
                  <a:pt x="195" y="117"/>
                </a:lnTo>
                <a:lnTo>
                  <a:pt x="195" y="114"/>
                </a:lnTo>
                <a:lnTo>
                  <a:pt x="173" y="114"/>
                </a:lnTo>
                <a:lnTo>
                  <a:pt x="173" y="111"/>
                </a:lnTo>
                <a:lnTo>
                  <a:pt x="160" y="111"/>
                </a:lnTo>
                <a:lnTo>
                  <a:pt x="160" y="107"/>
                </a:lnTo>
                <a:lnTo>
                  <a:pt x="157" y="107"/>
                </a:lnTo>
                <a:lnTo>
                  <a:pt x="157" y="102"/>
                </a:lnTo>
                <a:lnTo>
                  <a:pt x="146" y="102"/>
                </a:lnTo>
                <a:lnTo>
                  <a:pt x="146" y="100"/>
                </a:lnTo>
                <a:lnTo>
                  <a:pt x="132" y="100"/>
                </a:lnTo>
                <a:lnTo>
                  <a:pt x="132" y="97"/>
                </a:lnTo>
                <a:lnTo>
                  <a:pt x="126" y="97"/>
                </a:lnTo>
                <a:lnTo>
                  <a:pt x="126" y="95"/>
                </a:lnTo>
                <a:lnTo>
                  <a:pt x="116" y="95"/>
                </a:lnTo>
                <a:lnTo>
                  <a:pt x="116" y="90"/>
                </a:lnTo>
                <a:lnTo>
                  <a:pt x="115" y="90"/>
                </a:lnTo>
                <a:lnTo>
                  <a:pt x="115" y="88"/>
                </a:lnTo>
                <a:lnTo>
                  <a:pt x="113" y="88"/>
                </a:lnTo>
                <a:lnTo>
                  <a:pt x="113" y="87"/>
                </a:lnTo>
                <a:lnTo>
                  <a:pt x="112" y="87"/>
                </a:lnTo>
                <a:lnTo>
                  <a:pt x="112" y="85"/>
                </a:lnTo>
                <a:lnTo>
                  <a:pt x="107" y="85"/>
                </a:lnTo>
                <a:lnTo>
                  <a:pt x="107" y="83"/>
                </a:lnTo>
                <a:lnTo>
                  <a:pt x="104" y="83"/>
                </a:lnTo>
                <a:lnTo>
                  <a:pt x="104" y="82"/>
                </a:lnTo>
                <a:lnTo>
                  <a:pt x="96" y="82"/>
                </a:lnTo>
                <a:lnTo>
                  <a:pt x="96" y="80"/>
                </a:lnTo>
                <a:lnTo>
                  <a:pt x="90" y="80"/>
                </a:lnTo>
                <a:lnTo>
                  <a:pt x="90" y="76"/>
                </a:lnTo>
                <a:lnTo>
                  <a:pt x="88" y="76"/>
                </a:lnTo>
                <a:lnTo>
                  <a:pt x="88" y="74"/>
                </a:lnTo>
                <a:lnTo>
                  <a:pt x="86" y="74"/>
                </a:lnTo>
                <a:lnTo>
                  <a:pt x="86" y="70"/>
                </a:lnTo>
                <a:lnTo>
                  <a:pt x="84" y="70"/>
                </a:lnTo>
                <a:lnTo>
                  <a:pt x="84" y="66"/>
                </a:lnTo>
                <a:lnTo>
                  <a:pt x="81" y="66"/>
                </a:lnTo>
                <a:lnTo>
                  <a:pt x="81" y="63"/>
                </a:lnTo>
                <a:lnTo>
                  <a:pt x="80" y="63"/>
                </a:lnTo>
                <a:lnTo>
                  <a:pt x="80" y="60"/>
                </a:lnTo>
                <a:lnTo>
                  <a:pt x="79" y="60"/>
                </a:lnTo>
                <a:lnTo>
                  <a:pt x="79" y="56"/>
                </a:lnTo>
                <a:lnTo>
                  <a:pt x="77" y="56"/>
                </a:lnTo>
                <a:lnTo>
                  <a:pt x="77" y="49"/>
                </a:lnTo>
                <a:lnTo>
                  <a:pt x="75" y="49"/>
                </a:lnTo>
                <a:lnTo>
                  <a:pt x="75" y="47"/>
                </a:lnTo>
                <a:lnTo>
                  <a:pt x="72" y="47"/>
                </a:lnTo>
                <a:lnTo>
                  <a:pt x="72" y="46"/>
                </a:lnTo>
                <a:lnTo>
                  <a:pt x="70" y="46"/>
                </a:lnTo>
                <a:lnTo>
                  <a:pt x="70" y="42"/>
                </a:lnTo>
                <a:lnTo>
                  <a:pt x="65" y="42"/>
                </a:lnTo>
                <a:lnTo>
                  <a:pt x="65" y="39"/>
                </a:lnTo>
                <a:lnTo>
                  <a:pt x="62" y="39"/>
                </a:lnTo>
                <a:lnTo>
                  <a:pt x="62" y="34"/>
                </a:lnTo>
                <a:lnTo>
                  <a:pt x="58" y="34"/>
                </a:lnTo>
                <a:lnTo>
                  <a:pt x="58" y="31"/>
                </a:lnTo>
                <a:lnTo>
                  <a:pt x="54" y="31"/>
                </a:lnTo>
                <a:lnTo>
                  <a:pt x="54" y="29"/>
                </a:lnTo>
                <a:lnTo>
                  <a:pt x="48" y="29"/>
                </a:lnTo>
                <a:lnTo>
                  <a:pt x="48" y="23"/>
                </a:lnTo>
                <a:lnTo>
                  <a:pt x="46" y="23"/>
                </a:lnTo>
                <a:lnTo>
                  <a:pt x="46" y="20"/>
                </a:lnTo>
                <a:lnTo>
                  <a:pt x="44" y="20"/>
                </a:lnTo>
                <a:lnTo>
                  <a:pt x="44" y="16"/>
                </a:lnTo>
                <a:lnTo>
                  <a:pt x="41" y="16"/>
                </a:lnTo>
                <a:lnTo>
                  <a:pt x="41" y="13"/>
                </a:lnTo>
                <a:lnTo>
                  <a:pt x="39" y="13"/>
                </a:lnTo>
                <a:lnTo>
                  <a:pt x="39" y="11"/>
                </a:lnTo>
                <a:lnTo>
                  <a:pt x="34" y="11"/>
                </a:lnTo>
                <a:lnTo>
                  <a:pt x="34" y="5"/>
                </a:lnTo>
                <a:lnTo>
                  <a:pt x="33" y="5"/>
                </a:lnTo>
                <a:lnTo>
                  <a:pt x="33" y="3"/>
                </a:lnTo>
                <a:lnTo>
                  <a:pt x="31" y="3"/>
                </a:lnTo>
                <a:lnTo>
                  <a:pt x="31"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216" name="Straight Connector 215"/>
          <p:cNvCxnSpPr/>
          <p:nvPr/>
        </p:nvCxnSpPr>
        <p:spPr>
          <a:xfrm>
            <a:off x="3970677" y="3627210"/>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844485"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770667"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87274" y="319400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144275" y="2173881"/>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21" name="Group 220"/>
          <p:cNvGrpSpPr/>
          <p:nvPr/>
        </p:nvGrpSpPr>
        <p:grpSpPr>
          <a:xfrm>
            <a:off x="1040971" y="2164302"/>
            <a:ext cx="2862246" cy="1553670"/>
            <a:chOff x="3500438" y="2833688"/>
            <a:chExt cx="2143125" cy="1190625"/>
          </a:xfrm>
        </p:grpSpPr>
        <p:sp>
          <p:nvSpPr>
            <p:cNvPr id="222" name="Line 10"/>
            <p:cNvSpPr>
              <a:spLocks noChangeShapeType="1"/>
            </p:cNvSpPr>
            <p:nvPr/>
          </p:nvSpPr>
          <p:spPr bwMode="auto">
            <a:xfrm>
              <a:off x="481330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1"/>
            <p:cNvSpPr>
              <a:spLocks noChangeShapeType="1"/>
            </p:cNvSpPr>
            <p:nvPr/>
          </p:nvSpPr>
          <p:spPr bwMode="auto">
            <a:xfrm>
              <a:off x="483235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2"/>
            <p:cNvSpPr>
              <a:spLocks noChangeShapeType="1"/>
            </p:cNvSpPr>
            <p:nvPr/>
          </p:nvSpPr>
          <p:spPr bwMode="auto">
            <a:xfrm>
              <a:off x="457200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3"/>
            <p:cNvSpPr>
              <a:spLocks noChangeShapeType="1"/>
            </p:cNvSpPr>
            <p:nvPr/>
          </p:nvSpPr>
          <p:spPr bwMode="auto">
            <a:xfrm>
              <a:off x="459105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4"/>
            <p:cNvSpPr>
              <a:spLocks noChangeShapeType="1"/>
            </p:cNvSpPr>
            <p:nvPr/>
          </p:nvSpPr>
          <p:spPr bwMode="auto">
            <a:xfrm>
              <a:off x="4213225" y="3433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5"/>
            <p:cNvSpPr>
              <a:spLocks noChangeShapeType="1"/>
            </p:cNvSpPr>
            <p:nvPr/>
          </p:nvSpPr>
          <p:spPr bwMode="auto">
            <a:xfrm>
              <a:off x="4441825" y="36052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6"/>
            <p:cNvSpPr>
              <a:spLocks noChangeShapeType="1"/>
            </p:cNvSpPr>
            <p:nvPr/>
          </p:nvSpPr>
          <p:spPr bwMode="auto">
            <a:xfrm>
              <a:off x="3584575" y="2833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7"/>
            <p:cNvSpPr>
              <a:spLocks noChangeShapeType="1"/>
            </p:cNvSpPr>
            <p:nvPr/>
          </p:nvSpPr>
          <p:spPr bwMode="auto">
            <a:xfrm>
              <a:off x="4137025" y="3348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8"/>
            <p:cNvSpPr>
              <a:spLocks noChangeShapeType="1"/>
            </p:cNvSpPr>
            <p:nvPr/>
          </p:nvSpPr>
          <p:spPr bwMode="auto">
            <a:xfrm>
              <a:off x="3870325" y="3043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9"/>
            <p:cNvSpPr>
              <a:spLocks noChangeShapeType="1"/>
            </p:cNvSpPr>
            <p:nvPr/>
          </p:nvSpPr>
          <p:spPr bwMode="auto">
            <a:xfrm>
              <a:off x="4746625" y="3735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20"/>
            <p:cNvSpPr>
              <a:spLocks noChangeShapeType="1"/>
            </p:cNvSpPr>
            <p:nvPr/>
          </p:nvSpPr>
          <p:spPr bwMode="auto">
            <a:xfrm>
              <a:off x="5394325" y="385286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21"/>
            <p:cNvSpPr>
              <a:spLocks noChangeShapeType="1"/>
            </p:cNvSpPr>
            <p:nvPr/>
          </p:nvSpPr>
          <p:spPr bwMode="auto">
            <a:xfrm>
              <a:off x="5165725" y="3805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Freeform 22"/>
            <p:cNvSpPr>
              <a:spLocks/>
            </p:cNvSpPr>
            <p:nvPr/>
          </p:nvSpPr>
          <p:spPr bwMode="auto">
            <a:xfrm>
              <a:off x="3500438" y="2881313"/>
              <a:ext cx="2143125" cy="1143000"/>
            </a:xfrm>
            <a:custGeom>
              <a:avLst/>
              <a:gdLst>
                <a:gd name="T0" fmla="*/ 225 w 225"/>
                <a:gd name="T1" fmla="*/ 108 h 120"/>
                <a:gd name="T2" fmla="*/ 195 w 225"/>
                <a:gd name="T3" fmla="*/ 103 h 120"/>
                <a:gd name="T4" fmla="*/ 163 w 225"/>
                <a:gd name="T5" fmla="*/ 99 h 120"/>
                <a:gd name="T6" fmla="*/ 157 w 225"/>
                <a:gd name="T7" fmla="*/ 94 h 120"/>
                <a:gd name="T8" fmla="*/ 105 w 225"/>
                <a:gd name="T9" fmla="*/ 87 h 120"/>
                <a:gd name="T10" fmla="*/ 103 w 225"/>
                <a:gd name="T11" fmla="*/ 85 h 120"/>
                <a:gd name="T12" fmla="*/ 101 w 225"/>
                <a:gd name="T13" fmla="*/ 82 h 120"/>
                <a:gd name="T14" fmla="*/ 96 w 225"/>
                <a:gd name="T15" fmla="*/ 80 h 120"/>
                <a:gd name="T16" fmla="*/ 93 w 225"/>
                <a:gd name="T17" fmla="*/ 74 h 120"/>
                <a:gd name="T18" fmla="*/ 84 w 225"/>
                <a:gd name="T19" fmla="*/ 71 h 120"/>
                <a:gd name="T20" fmla="*/ 83 w 225"/>
                <a:gd name="T21" fmla="*/ 69 h 120"/>
                <a:gd name="T22" fmla="*/ 80 w 225"/>
                <a:gd name="T23" fmla="*/ 66 h 120"/>
                <a:gd name="T24" fmla="*/ 75 w 225"/>
                <a:gd name="T25" fmla="*/ 63 h 120"/>
                <a:gd name="T26" fmla="*/ 73 w 225"/>
                <a:gd name="T27" fmla="*/ 61 h 120"/>
                <a:gd name="T28" fmla="*/ 72 w 225"/>
                <a:gd name="T29" fmla="*/ 59 h 120"/>
                <a:gd name="T30" fmla="*/ 69 w 225"/>
                <a:gd name="T31" fmla="*/ 54 h 120"/>
                <a:gd name="T32" fmla="*/ 62 w 225"/>
                <a:gd name="T33" fmla="*/ 51 h 120"/>
                <a:gd name="T34" fmla="*/ 60 w 225"/>
                <a:gd name="T35" fmla="*/ 49 h 120"/>
                <a:gd name="T36" fmla="*/ 59 w 225"/>
                <a:gd name="T37" fmla="*/ 45 h 120"/>
                <a:gd name="T38" fmla="*/ 58 w 225"/>
                <a:gd name="T39" fmla="*/ 43 h 120"/>
                <a:gd name="T40" fmla="*/ 56 w 225"/>
                <a:gd name="T41" fmla="*/ 40 h 120"/>
                <a:gd name="T42" fmla="*/ 54 w 225"/>
                <a:gd name="T43" fmla="*/ 38 h 120"/>
                <a:gd name="T44" fmla="*/ 49 w 225"/>
                <a:gd name="T45" fmla="*/ 31 h 120"/>
                <a:gd name="T46" fmla="*/ 49 w 225"/>
                <a:gd name="T47" fmla="*/ 28 h 120"/>
                <a:gd name="T48" fmla="*/ 48 w 225"/>
                <a:gd name="T49" fmla="*/ 27 h 120"/>
                <a:gd name="T50" fmla="*/ 45 w 225"/>
                <a:gd name="T51" fmla="*/ 24 h 120"/>
                <a:gd name="T52" fmla="*/ 42 w 225"/>
                <a:gd name="T53" fmla="*/ 22 h 120"/>
                <a:gd name="T54" fmla="*/ 38 w 225"/>
                <a:gd name="T55" fmla="*/ 18 h 120"/>
                <a:gd name="T56" fmla="*/ 36 w 225"/>
                <a:gd name="T57" fmla="*/ 16 h 120"/>
                <a:gd name="T58" fmla="*/ 31 w 225"/>
                <a:gd name="T59" fmla="*/ 12 h 120"/>
                <a:gd name="T60" fmla="*/ 22 w 225"/>
                <a:gd name="T61" fmla="*/ 7 h 120"/>
                <a:gd name="T62" fmla="*/ 20 w 225"/>
                <a:gd name="T63" fmla="*/ 5 h 120"/>
                <a:gd name="T64" fmla="*/ 19 w 225"/>
                <a:gd name="T65" fmla="*/ 3 h 120"/>
                <a:gd name="T66" fmla="*/ 16 w 225"/>
                <a:gd name="T6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120">
                  <a:moveTo>
                    <a:pt x="225" y="120"/>
                  </a:moveTo>
                  <a:lnTo>
                    <a:pt x="225" y="108"/>
                  </a:lnTo>
                  <a:lnTo>
                    <a:pt x="195" y="108"/>
                  </a:lnTo>
                  <a:lnTo>
                    <a:pt x="195" y="103"/>
                  </a:lnTo>
                  <a:lnTo>
                    <a:pt x="163" y="103"/>
                  </a:lnTo>
                  <a:lnTo>
                    <a:pt x="163" y="99"/>
                  </a:lnTo>
                  <a:lnTo>
                    <a:pt x="157" y="99"/>
                  </a:lnTo>
                  <a:lnTo>
                    <a:pt x="157" y="94"/>
                  </a:lnTo>
                  <a:lnTo>
                    <a:pt x="105" y="94"/>
                  </a:lnTo>
                  <a:lnTo>
                    <a:pt x="105" y="87"/>
                  </a:lnTo>
                  <a:lnTo>
                    <a:pt x="103" y="87"/>
                  </a:lnTo>
                  <a:lnTo>
                    <a:pt x="103" y="85"/>
                  </a:lnTo>
                  <a:lnTo>
                    <a:pt x="101" y="85"/>
                  </a:lnTo>
                  <a:lnTo>
                    <a:pt x="101" y="82"/>
                  </a:lnTo>
                  <a:lnTo>
                    <a:pt x="96" y="82"/>
                  </a:lnTo>
                  <a:lnTo>
                    <a:pt x="96" y="80"/>
                  </a:lnTo>
                  <a:lnTo>
                    <a:pt x="93" y="80"/>
                  </a:lnTo>
                  <a:lnTo>
                    <a:pt x="93" y="74"/>
                  </a:lnTo>
                  <a:lnTo>
                    <a:pt x="84" y="74"/>
                  </a:lnTo>
                  <a:lnTo>
                    <a:pt x="84" y="71"/>
                  </a:lnTo>
                  <a:lnTo>
                    <a:pt x="83" y="71"/>
                  </a:lnTo>
                  <a:lnTo>
                    <a:pt x="83" y="69"/>
                  </a:lnTo>
                  <a:lnTo>
                    <a:pt x="80" y="69"/>
                  </a:lnTo>
                  <a:lnTo>
                    <a:pt x="80" y="66"/>
                  </a:lnTo>
                  <a:lnTo>
                    <a:pt x="75" y="66"/>
                  </a:lnTo>
                  <a:lnTo>
                    <a:pt x="75" y="63"/>
                  </a:lnTo>
                  <a:lnTo>
                    <a:pt x="73" y="63"/>
                  </a:lnTo>
                  <a:lnTo>
                    <a:pt x="73" y="61"/>
                  </a:lnTo>
                  <a:lnTo>
                    <a:pt x="72" y="61"/>
                  </a:lnTo>
                  <a:lnTo>
                    <a:pt x="72" y="59"/>
                  </a:lnTo>
                  <a:lnTo>
                    <a:pt x="69" y="59"/>
                  </a:lnTo>
                  <a:lnTo>
                    <a:pt x="69" y="54"/>
                  </a:lnTo>
                  <a:lnTo>
                    <a:pt x="62" y="54"/>
                  </a:lnTo>
                  <a:lnTo>
                    <a:pt x="62" y="51"/>
                  </a:lnTo>
                  <a:lnTo>
                    <a:pt x="60" y="51"/>
                  </a:lnTo>
                  <a:lnTo>
                    <a:pt x="60" y="49"/>
                  </a:lnTo>
                  <a:lnTo>
                    <a:pt x="59" y="49"/>
                  </a:lnTo>
                  <a:lnTo>
                    <a:pt x="59" y="45"/>
                  </a:lnTo>
                  <a:lnTo>
                    <a:pt x="58" y="45"/>
                  </a:lnTo>
                  <a:lnTo>
                    <a:pt x="58" y="43"/>
                  </a:lnTo>
                  <a:lnTo>
                    <a:pt x="56" y="43"/>
                  </a:lnTo>
                  <a:lnTo>
                    <a:pt x="56" y="40"/>
                  </a:lnTo>
                  <a:lnTo>
                    <a:pt x="54" y="40"/>
                  </a:lnTo>
                  <a:lnTo>
                    <a:pt x="54" y="38"/>
                  </a:lnTo>
                  <a:lnTo>
                    <a:pt x="49" y="38"/>
                  </a:lnTo>
                  <a:lnTo>
                    <a:pt x="49" y="31"/>
                  </a:lnTo>
                  <a:lnTo>
                    <a:pt x="49" y="31"/>
                  </a:lnTo>
                  <a:lnTo>
                    <a:pt x="49" y="28"/>
                  </a:lnTo>
                  <a:lnTo>
                    <a:pt x="48" y="28"/>
                  </a:lnTo>
                  <a:lnTo>
                    <a:pt x="48" y="27"/>
                  </a:lnTo>
                  <a:lnTo>
                    <a:pt x="45" y="27"/>
                  </a:lnTo>
                  <a:lnTo>
                    <a:pt x="45" y="24"/>
                  </a:lnTo>
                  <a:lnTo>
                    <a:pt x="42" y="24"/>
                  </a:lnTo>
                  <a:lnTo>
                    <a:pt x="42" y="22"/>
                  </a:lnTo>
                  <a:lnTo>
                    <a:pt x="38" y="22"/>
                  </a:lnTo>
                  <a:lnTo>
                    <a:pt x="38" y="18"/>
                  </a:lnTo>
                  <a:lnTo>
                    <a:pt x="36" y="18"/>
                  </a:lnTo>
                  <a:lnTo>
                    <a:pt x="36" y="16"/>
                  </a:lnTo>
                  <a:lnTo>
                    <a:pt x="31" y="16"/>
                  </a:lnTo>
                  <a:lnTo>
                    <a:pt x="31" y="12"/>
                  </a:lnTo>
                  <a:lnTo>
                    <a:pt x="22" y="12"/>
                  </a:lnTo>
                  <a:lnTo>
                    <a:pt x="22" y="7"/>
                  </a:lnTo>
                  <a:lnTo>
                    <a:pt x="20" y="7"/>
                  </a:lnTo>
                  <a:lnTo>
                    <a:pt x="20" y="5"/>
                  </a:lnTo>
                  <a:lnTo>
                    <a:pt x="19" y="5"/>
                  </a:lnTo>
                  <a:lnTo>
                    <a:pt x="19" y="3"/>
                  </a:lnTo>
                  <a:lnTo>
                    <a:pt x="16" y="3"/>
                  </a:lnTo>
                  <a:lnTo>
                    <a:pt x="1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35" name="Straight Connector 234"/>
          <p:cNvCxnSpPr/>
          <p:nvPr/>
        </p:nvCxnSpPr>
        <p:spPr>
          <a:xfrm>
            <a:off x="333435" y="4429889"/>
            <a:ext cx="216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33435" y="4608005"/>
            <a:ext cx="21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33435" y="4247311"/>
            <a:ext cx="21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33435" y="4804942"/>
            <a:ext cx="216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9" name="Freeform 2"/>
          <p:cNvSpPr>
            <a:spLocks/>
          </p:cNvSpPr>
          <p:nvPr/>
        </p:nvSpPr>
        <p:spPr bwMode="auto">
          <a:xfrm>
            <a:off x="5740270" y="2190089"/>
            <a:ext cx="1188000" cy="1535541"/>
          </a:xfrm>
          <a:custGeom>
            <a:avLst/>
            <a:gdLst>
              <a:gd name="T0" fmla="*/ 92 w 92"/>
              <a:gd name="T1" fmla="*/ 120 h 123"/>
              <a:gd name="T2" fmla="*/ 92 w 92"/>
              <a:gd name="T3" fmla="*/ 77 h 123"/>
              <a:gd name="T4" fmla="*/ 82 w 92"/>
              <a:gd name="T5" fmla="*/ 77 h 123"/>
              <a:gd name="T6" fmla="*/ 82 w 92"/>
              <a:gd name="T7" fmla="*/ 55 h 123"/>
              <a:gd name="T8" fmla="*/ 72 w 92"/>
              <a:gd name="T9" fmla="*/ 55 h 123"/>
              <a:gd name="T10" fmla="*/ 72 w 92"/>
              <a:gd name="T11" fmla="*/ 35 h 123"/>
              <a:gd name="T12" fmla="*/ 38 w 92"/>
              <a:gd name="T13" fmla="*/ 35 h 123"/>
              <a:gd name="T14" fmla="*/ 38 w 92"/>
              <a:gd name="T15" fmla="*/ 17 h 123"/>
              <a:gd name="T16" fmla="*/ 22 w 92"/>
              <a:gd name="T17" fmla="*/ 17 h 123"/>
              <a:gd name="T18" fmla="*/ 22 w 92"/>
              <a:gd name="T19" fmla="*/ 0 h 123"/>
              <a:gd name="T20" fmla="*/ 0 w 92"/>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23">
                <a:moveTo>
                  <a:pt x="92" y="120"/>
                </a:moveTo>
                <a:cubicBezTo>
                  <a:pt x="92" y="123"/>
                  <a:pt x="92" y="77"/>
                  <a:pt x="92" y="77"/>
                </a:cubicBezTo>
                <a:lnTo>
                  <a:pt x="82" y="77"/>
                </a:lnTo>
                <a:lnTo>
                  <a:pt x="82" y="55"/>
                </a:lnTo>
                <a:lnTo>
                  <a:pt x="72" y="55"/>
                </a:lnTo>
                <a:lnTo>
                  <a:pt x="72" y="35"/>
                </a:lnTo>
                <a:lnTo>
                  <a:pt x="38" y="35"/>
                </a:lnTo>
                <a:lnTo>
                  <a:pt x="38" y="17"/>
                </a:lnTo>
                <a:lnTo>
                  <a:pt x="22" y="17"/>
                </a:lnTo>
                <a:lnTo>
                  <a:pt x="2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240" name="Straight Connector 239"/>
          <p:cNvCxnSpPr/>
          <p:nvPr/>
        </p:nvCxnSpPr>
        <p:spPr>
          <a:xfrm>
            <a:off x="4278815" y="4608005"/>
            <a:ext cx="212366"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1" name="Group 240"/>
          <p:cNvGrpSpPr/>
          <p:nvPr/>
        </p:nvGrpSpPr>
        <p:grpSpPr>
          <a:xfrm>
            <a:off x="5731564" y="2147040"/>
            <a:ext cx="2063296" cy="1570932"/>
            <a:chOff x="5543306" y="2046758"/>
            <a:chExt cx="1543050" cy="1181100"/>
          </a:xfrm>
        </p:grpSpPr>
        <p:sp>
          <p:nvSpPr>
            <p:cNvPr id="242" name="Line 9"/>
            <p:cNvSpPr>
              <a:spLocks noChangeShapeType="1"/>
            </p:cNvSpPr>
            <p:nvPr/>
          </p:nvSpPr>
          <p:spPr bwMode="auto">
            <a:xfrm>
              <a:off x="6476756" y="28373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10"/>
            <p:cNvSpPr>
              <a:spLocks noChangeShapeType="1"/>
            </p:cNvSpPr>
            <p:nvPr/>
          </p:nvSpPr>
          <p:spPr bwMode="auto">
            <a:xfrm>
              <a:off x="6648206" y="29897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11"/>
            <p:cNvSpPr>
              <a:spLocks noChangeShapeType="1"/>
            </p:cNvSpPr>
            <p:nvPr/>
          </p:nvSpPr>
          <p:spPr bwMode="auto">
            <a:xfrm>
              <a:off x="5629031" y="2046758"/>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12"/>
            <p:cNvSpPr>
              <a:spLocks noChangeShapeType="1"/>
            </p:cNvSpPr>
            <p:nvPr/>
          </p:nvSpPr>
          <p:spPr bwMode="auto">
            <a:xfrm>
              <a:off x="6391031" y="278018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Freeform 13"/>
            <p:cNvSpPr>
              <a:spLocks/>
            </p:cNvSpPr>
            <p:nvPr/>
          </p:nvSpPr>
          <p:spPr bwMode="auto">
            <a:xfrm>
              <a:off x="5543306" y="2094383"/>
              <a:ext cx="1543050" cy="1133475"/>
            </a:xfrm>
            <a:custGeom>
              <a:avLst/>
              <a:gdLst>
                <a:gd name="T0" fmla="*/ 162 w 162"/>
                <a:gd name="T1" fmla="*/ 119 h 119"/>
                <a:gd name="T2" fmla="*/ 162 w 162"/>
                <a:gd name="T3" fmla="*/ 100 h 119"/>
                <a:gd name="T4" fmla="*/ 105 w 162"/>
                <a:gd name="T5" fmla="*/ 100 h 119"/>
                <a:gd name="T6" fmla="*/ 105 w 162"/>
                <a:gd name="T7" fmla="*/ 90 h 119"/>
                <a:gd name="T8" fmla="*/ 99 w 162"/>
                <a:gd name="T9" fmla="*/ 90 h 119"/>
                <a:gd name="T10" fmla="*/ 99 w 162"/>
                <a:gd name="T11" fmla="*/ 84 h 119"/>
                <a:gd name="T12" fmla="*/ 94 w 162"/>
                <a:gd name="T13" fmla="*/ 84 h 119"/>
                <a:gd name="T14" fmla="*/ 94 w 162"/>
                <a:gd name="T15" fmla="*/ 78 h 119"/>
                <a:gd name="T16" fmla="*/ 79 w 162"/>
                <a:gd name="T17" fmla="*/ 78 h 119"/>
                <a:gd name="T18" fmla="*/ 79 w 162"/>
                <a:gd name="T19" fmla="*/ 73 h 119"/>
                <a:gd name="T20" fmla="*/ 70 w 162"/>
                <a:gd name="T21" fmla="*/ 73 h 119"/>
                <a:gd name="T22" fmla="*/ 70 w 162"/>
                <a:gd name="T23" fmla="*/ 67 h 119"/>
                <a:gd name="T24" fmla="*/ 62 w 162"/>
                <a:gd name="T25" fmla="*/ 67 h 119"/>
                <a:gd name="T26" fmla="*/ 62 w 162"/>
                <a:gd name="T27" fmla="*/ 62 h 119"/>
                <a:gd name="T28" fmla="*/ 60 w 162"/>
                <a:gd name="T29" fmla="*/ 62 h 119"/>
                <a:gd name="T30" fmla="*/ 60 w 162"/>
                <a:gd name="T31" fmla="*/ 57 h 119"/>
                <a:gd name="T32" fmla="*/ 57 w 162"/>
                <a:gd name="T33" fmla="*/ 57 h 119"/>
                <a:gd name="T34" fmla="*/ 57 w 162"/>
                <a:gd name="T35" fmla="*/ 52 h 119"/>
                <a:gd name="T36" fmla="*/ 50 w 162"/>
                <a:gd name="T37" fmla="*/ 52 h 119"/>
                <a:gd name="T38" fmla="*/ 50 w 162"/>
                <a:gd name="T39" fmla="*/ 41 h 119"/>
                <a:gd name="T40" fmla="*/ 48 w 162"/>
                <a:gd name="T41" fmla="*/ 41 h 119"/>
                <a:gd name="T42" fmla="*/ 48 w 162"/>
                <a:gd name="T43" fmla="*/ 36 h 119"/>
                <a:gd name="T44" fmla="*/ 44 w 162"/>
                <a:gd name="T45" fmla="*/ 36 h 119"/>
                <a:gd name="T46" fmla="*/ 44 w 162"/>
                <a:gd name="T47" fmla="*/ 31 h 119"/>
                <a:gd name="T48" fmla="*/ 41 w 162"/>
                <a:gd name="T49" fmla="*/ 31 h 119"/>
                <a:gd name="T50" fmla="*/ 41 w 162"/>
                <a:gd name="T51" fmla="*/ 25 h 119"/>
                <a:gd name="T52" fmla="*/ 38 w 162"/>
                <a:gd name="T53" fmla="*/ 25 h 119"/>
                <a:gd name="T54" fmla="*/ 38 w 162"/>
                <a:gd name="T55" fmla="*/ 21 h 119"/>
                <a:gd name="T56" fmla="*/ 37 w 162"/>
                <a:gd name="T57" fmla="*/ 21 h 119"/>
                <a:gd name="T58" fmla="*/ 37 w 162"/>
                <a:gd name="T59" fmla="*/ 15 h 119"/>
                <a:gd name="T60" fmla="*/ 32 w 162"/>
                <a:gd name="T61" fmla="*/ 15 h 119"/>
                <a:gd name="T62" fmla="*/ 32 w 162"/>
                <a:gd name="T63" fmla="*/ 10 h 119"/>
                <a:gd name="T64" fmla="*/ 20 w 162"/>
                <a:gd name="T65" fmla="*/ 10 h 119"/>
                <a:gd name="T66" fmla="*/ 20 w 162"/>
                <a:gd name="T67" fmla="*/ 6 h 119"/>
                <a:gd name="T68" fmla="*/ 18 w 162"/>
                <a:gd name="T69" fmla="*/ 6 h 119"/>
                <a:gd name="T70" fmla="*/ 18 w 162"/>
                <a:gd name="T71" fmla="*/ 0 h 119"/>
                <a:gd name="T72" fmla="*/ 0 w 162"/>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19">
                  <a:moveTo>
                    <a:pt x="162" y="119"/>
                  </a:moveTo>
                  <a:lnTo>
                    <a:pt x="162" y="100"/>
                  </a:lnTo>
                  <a:lnTo>
                    <a:pt x="105" y="100"/>
                  </a:lnTo>
                  <a:lnTo>
                    <a:pt x="105" y="90"/>
                  </a:lnTo>
                  <a:lnTo>
                    <a:pt x="99" y="90"/>
                  </a:lnTo>
                  <a:lnTo>
                    <a:pt x="99" y="84"/>
                  </a:lnTo>
                  <a:lnTo>
                    <a:pt x="94" y="84"/>
                  </a:lnTo>
                  <a:lnTo>
                    <a:pt x="94" y="78"/>
                  </a:lnTo>
                  <a:lnTo>
                    <a:pt x="79" y="78"/>
                  </a:lnTo>
                  <a:lnTo>
                    <a:pt x="79" y="73"/>
                  </a:lnTo>
                  <a:lnTo>
                    <a:pt x="70" y="73"/>
                  </a:lnTo>
                  <a:lnTo>
                    <a:pt x="70" y="67"/>
                  </a:lnTo>
                  <a:lnTo>
                    <a:pt x="62" y="67"/>
                  </a:lnTo>
                  <a:lnTo>
                    <a:pt x="62" y="62"/>
                  </a:lnTo>
                  <a:lnTo>
                    <a:pt x="60" y="62"/>
                  </a:lnTo>
                  <a:lnTo>
                    <a:pt x="60" y="57"/>
                  </a:lnTo>
                  <a:lnTo>
                    <a:pt x="57" y="57"/>
                  </a:lnTo>
                  <a:lnTo>
                    <a:pt x="57" y="52"/>
                  </a:lnTo>
                  <a:lnTo>
                    <a:pt x="50" y="52"/>
                  </a:lnTo>
                  <a:lnTo>
                    <a:pt x="50" y="41"/>
                  </a:lnTo>
                  <a:lnTo>
                    <a:pt x="48" y="41"/>
                  </a:lnTo>
                  <a:lnTo>
                    <a:pt x="48" y="36"/>
                  </a:lnTo>
                  <a:lnTo>
                    <a:pt x="44" y="36"/>
                  </a:lnTo>
                  <a:lnTo>
                    <a:pt x="44" y="31"/>
                  </a:lnTo>
                  <a:lnTo>
                    <a:pt x="41" y="31"/>
                  </a:lnTo>
                  <a:lnTo>
                    <a:pt x="41" y="25"/>
                  </a:lnTo>
                  <a:lnTo>
                    <a:pt x="38" y="25"/>
                  </a:lnTo>
                  <a:lnTo>
                    <a:pt x="38" y="21"/>
                  </a:lnTo>
                  <a:lnTo>
                    <a:pt x="37" y="21"/>
                  </a:lnTo>
                  <a:lnTo>
                    <a:pt x="37" y="15"/>
                  </a:lnTo>
                  <a:lnTo>
                    <a:pt x="32" y="15"/>
                  </a:lnTo>
                  <a:lnTo>
                    <a:pt x="32" y="10"/>
                  </a:lnTo>
                  <a:lnTo>
                    <a:pt x="20" y="10"/>
                  </a:lnTo>
                  <a:lnTo>
                    <a:pt x="20" y="6"/>
                  </a:lnTo>
                  <a:lnTo>
                    <a:pt x="18" y="6"/>
                  </a:lnTo>
                  <a:lnTo>
                    <a:pt x="18" y="0"/>
                  </a:lnTo>
                  <a:lnTo>
                    <a:pt x="0" y="0"/>
                  </a:lnTo>
                </a:path>
              </a:pathLst>
            </a:cu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47" name="Straight Connector 246"/>
          <p:cNvCxnSpPr/>
          <p:nvPr/>
        </p:nvCxnSpPr>
        <p:spPr>
          <a:xfrm>
            <a:off x="4278815" y="4429889"/>
            <a:ext cx="212366" cy="0"/>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48" name="Straight Connector 247"/>
          <p:cNvCxnSpPr/>
          <p:nvPr/>
        </p:nvCxnSpPr>
        <p:spPr>
          <a:xfrm>
            <a:off x="4278815" y="4251773"/>
            <a:ext cx="212366"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9" name="Group 248"/>
          <p:cNvGrpSpPr/>
          <p:nvPr/>
        </p:nvGrpSpPr>
        <p:grpSpPr>
          <a:xfrm>
            <a:off x="5720951" y="2193177"/>
            <a:ext cx="2880000" cy="1511348"/>
            <a:chOff x="5532694" y="2092895"/>
            <a:chExt cx="2124075" cy="1143000"/>
          </a:xfrm>
        </p:grpSpPr>
        <p:sp>
          <p:nvSpPr>
            <p:cNvPr id="250" name="Line 14"/>
            <p:cNvSpPr>
              <a:spLocks noChangeShapeType="1"/>
            </p:cNvSpPr>
            <p:nvPr/>
          </p:nvSpPr>
          <p:spPr bwMode="auto">
            <a:xfrm>
              <a:off x="6589969" y="257867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15"/>
            <p:cNvSpPr>
              <a:spLocks noChangeShapeType="1"/>
            </p:cNvSpPr>
            <p:nvPr/>
          </p:nvSpPr>
          <p:spPr bwMode="auto">
            <a:xfrm>
              <a:off x="7409119" y="278822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6"/>
            <p:cNvSpPr>
              <a:spLocks noChangeShapeType="1"/>
            </p:cNvSpPr>
            <p:nvPr/>
          </p:nvSpPr>
          <p:spPr bwMode="auto">
            <a:xfrm>
              <a:off x="7161469" y="2578670"/>
              <a:ext cx="0" cy="5715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7"/>
            <p:cNvSpPr>
              <a:spLocks noChangeShapeType="1"/>
            </p:cNvSpPr>
            <p:nvPr/>
          </p:nvSpPr>
          <p:spPr bwMode="auto">
            <a:xfrm>
              <a:off x="6237544" y="2340545"/>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Freeform 18"/>
            <p:cNvSpPr>
              <a:spLocks/>
            </p:cNvSpPr>
            <p:nvPr/>
          </p:nvSpPr>
          <p:spPr bwMode="auto">
            <a:xfrm>
              <a:off x="5532694" y="2092895"/>
              <a:ext cx="2124075" cy="1143000"/>
            </a:xfrm>
            <a:custGeom>
              <a:avLst/>
              <a:gdLst>
                <a:gd name="T0" fmla="*/ 223 w 223"/>
                <a:gd name="T1" fmla="*/ 120 h 120"/>
                <a:gd name="T2" fmla="*/ 223 w 223"/>
                <a:gd name="T3" fmla="*/ 78 h 120"/>
                <a:gd name="T4" fmla="*/ 192 w 223"/>
                <a:gd name="T5" fmla="*/ 78 h 120"/>
                <a:gd name="T6" fmla="*/ 192 w 223"/>
                <a:gd name="T7" fmla="*/ 57 h 120"/>
                <a:gd name="T8" fmla="*/ 105 w 223"/>
                <a:gd name="T9" fmla="*/ 57 h 120"/>
                <a:gd name="T10" fmla="*/ 105 w 223"/>
                <a:gd name="T11" fmla="*/ 44 h 120"/>
                <a:gd name="T12" fmla="*/ 103 w 223"/>
                <a:gd name="T13" fmla="*/ 44 h 120"/>
                <a:gd name="T14" fmla="*/ 103 w 223"/>
                <a:gd name="T15" fmla="*/ 32 h 120"/>
                <a:gd name="T16" fmla="*/ 52 w 223"/>
                <a:gd name="T17" fmla="*/ 32 h 120"/>
                <a:gd name="T18" fmla="*/ 52 w 223"/>
                <a:gd name="T19" fmla="*/ 22 h 120"/>
                <a:gd name="T20" fmla="*/ 47 w 223"/>
                <a:gd name="T21" fmla="*/ 22 h 120"/>
                <a:gd name="T22" fmla="*/ 47 w 223"/>
                <a:gd name="T23" fmla="*/ 10 h 120"/>
                <a:gd name="T24" fmla="*/ 30 w 223"/>
                <a:gd name="T25" fmla="*/ 10 h 120"/>
                <a:gd name="T26" fmla="*/ 30 w 223"/>
                <a:gd name="T27" fmla="*/ 0 h 120"/>
                <a:gd name="T28" fmla="*/ 0 w 223"/>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120">
                  <a:moveTo>
                    <a:pt x="223" y="120"/>
                  </a:moveTo>
                  <a:lnTo>
                    <a:pt x="223" y="78"/>
                  </a:lnTo>
                  <a:lnTo>
                    <a:pt x="192" y="78"/>
                  </a:lnTo>
                  <a:lnTo>
                    <a:pt x="192" y="57"/>
                  </a:lnTo>
                  <a:lnTo>
                    <a:pt x="105" y="57"/>
                  </a:lnTo>
                  <a:lnTo>
                    <a:pt x="105" y="44"/>
                  </a:lnTo>
                  <a:lnTo>
                    <a:pt x="103" y="44"/>
                  </a:lnTo>
                  <a:lnTo>
                    <a:pt x="103" y="32"/>
                  </a:lnTo>
                  <a:lnTo>
                    <a:pt x="52" y="32"/>
                  </a:lnTo>
                  <a:lnTo>
                    <a:pt x="52" y="22"/>
                  </a:lnTo>
                  <a:lnTo>
                    <a:pt x="47" y="22"/>
                  </a:lnTo>
                  <a:lnTo>
                    <a:pt x="47" y="10"/>
                  </a:lnTo>
                  <a:lnTo>
                    <a:pt x="30" y="10"/>
                  </a:lnTo>
                  <a:lnTo>
                    <a:pt x="30"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55" name="TextBox 254"/>
          <p:cNvSpPr txBox="1"/>
          <p:nvPr/>
        </p:nvSpPr>
        <p:spPr>
          <a:xfrm>
            <a:off x="6263216" y="3113839"/>
            <a:ext cx="450764" cy="276999"/>
          </a:xfrm>
          <a:prstGeom prst="rect">
            <a:avLst/>
          </a:prstGeom>
          <a:noFill/>
        </p:spPr>
        <p:txBody>
          <a:bodyPr wrap="none" rtlCol="0">
            <a:spAutoFit/>
          </a:bodyPr>
          <a:lstStyle/>
          <a:p>
            <a:r>
              <a:rPr lang="en-GB" sz="1200" dirty="0" smtClean="0">
                <a:solidFill>
                  <a:srgbClr val="4D4D4D"/>
                </a:solidFill>
              </a:rPr>
              <a:t>A/G</a:t>
            </a:r>
            <a:endParaRPr lang="en-GB" sz="1200" dirty="0">
              <a:solidFill>
                <a:srgbClr val="4D4D4D"/>
              </a:solidFill>
            </a:endParaRPr>
          </a:p>
        </p:txBody>
      </p:sp>
      <p:sp>
        <p:nvSpPr>
          <p:cNvPr id="256" name="TextBox 255"/>
          <p:cNvSpPr txBox="1"/>
          <p:nvPr/>
        </p:nvSpPr>
        <p:spPr>
          <a:xfrm>
            <a:off x="6758653" y="2845539"/>
            <a:ext cx="468398" cy="276999"/>
          </a:xfrm>
          <a:prstGeom prst="rect">
            <a:avLst/>
          </a:prstGeom>
          <a:noFill/>
        </p:spPr>
        <p:txBody>
          <a:bodyPr wrap="none" rtlCol="0">
            <a:spAutoFit/>
          </a:bodyPr>
          <a:lstStyle/>
          <a:p>
            <a:r>
              <a:rPr lang="en-GB" sz="1200" dirty="0" smtClean="0">
                <a:solidFill>
                  <a:srgbClr val="4D4D4D"/>
                </a:solidFill>
              </a:rPr>
              <a:t>G/G</a:t>
            </a:r>
            <a:endParaRPr lang="en-GB" sz="1200" dirty="0">
              <a:solidFill>
                <a:srgbClr val="4D4D4D"/>
              </a:solidFill>
            </a:endParaRPr>
          </a:p>
        </p:txBody>
      </p:sp>
      <p:sp>
        <p:nvSpPr>
          <p:cNvPr id="257" name="TextBox 256"/>
          <p:cNvSpPr txBox="1"/>
          <p:nvPr/>
        </p:nvSpPr>
        <p:spPr>
          <a:xfrm>
            <a:off x="7216021" y="2558501"/>
            <a:ext cx="433132" cy="276999"/>
          </a:xfrm>
          <a:prstGeom prst="rect">
            <a:avLst/>
          </a:prstGeom>
          <a:noFill/>
        </p:spPr>
        <p:txBody>
          <a:bodyPr wrap="none" rtlCol="0">
            <a:spAutoFit/>
          </a:bodyPr>
          <a:lstStyle/>
          <a:p>
            <a:r>
              <a:rPr lang="en-GB" sz="1200" dirty="0" smtClean="0">
                <a:solidFill>
                  <a:srgbClr val="4D4D4D"/>
                </a:solidFill>
              </a:rPr>
              <a:t>A/A</a:t>
            </a:r>
            <a:endParaRPr lang="en-GB" sz="1200" dirty="0">
              <a:solidFill>
                <a:srgbClr val="4D4D4D"/>
              </a:solidFill>
            </a:endParaRPr>
          </a:p>
        </p:txBody>
      </p:sp>
      <p:sp>
        <p:nvSpPr>
          <p:cNvPr id="131" name="TextBox 130"/>
          <p:cNvSpPr txBox="1"/>
          <p:nvPr/>
        </p:nvSpPr>
        <p:spPr>
          <a:xfrm>
            <a:off x="-25283" y="3921929"/>
            <a:ext cx="877163" cy="276999"/>
          </a:xfrm>
          <a:prstGeom prst="rect">
            <a:avLst/>
          </a:prstGeom>
          <a:noFill/>
        </p:spPr>
        <p:txBody>
          <a:bodyPr wrap="none" rtlCol="0">
            <a:spAutoFit/>
          </a:bodyPr>
          <a:lstStyle/>
          <a:p>
            <a:pPr algn="r"/>
            <a:r>
              <a:rPr lang="en-GB" sz="1200" dirty="0" smtClean="0">
                <a:solidFill>
                  <a:srgbClr val="4D4D4D"/>
                </a:solidFill>
              </a:rPr>
              <a:t>No. at risk</a:t>
            </a:r>
          </a:p>
        </p:txBody>
      </p:sp>
      <p:sp>
        <p:nvSpPr>
          <p:cNvPr id="132" name="Text Placeholder 3"/>
          <p:cNvSpPr>
            <a:spLocks noGrp="1"/>
          </p:cNvSpPr>
          <p:nvPr>
            <p:ph type="body" sz="quarter" idx="10"/>
          </p:nvPr>
        </p:nvSpPr>
        <p:spPr>
          <a:xfrm>
            <a:off x="365125" y="6096000"/>
            <a:ext cx="4130675" cy="487363"/>
          </a:xfrm>
        </p:spPr>
        <p:txBody>
          <a:bodyPr/>
          <a:lstStyle/>
          <a:p>
            <a:r>
              <a:rPr lang="en-GB" dirty="0" smtClean="0"/>
              <a:t>*CCND1 is the gene for cyclin-D1.</a:t>
            </a:r>
            <a:endParaRPr lang="en-GB" dirty="0"/>
          </a:p>
        </p:txBody>
      </p:sp>
    </p:spTree>
    <p:custDataLst>
      <p:tags r:id="rId1"/>
    </p:custDataLst>
    <p:extLst>
      <p:ext uri="{BB962C8B-B14F-4D97-AF65-F5344CB8AC3E}">
        <p14:creationId xmlns:p14="http://schemas.microsoft.com/office/powerpoint/2010/main" val="1589410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466PD: Sorafenib </a:t>
            </a:r>
            <a:r>
              <a:rPr lang="en-GB" sz="1800" dirty="0"/>
              <a:t>(</a:t>
            </a:r>
            <a:r>
              <a:rPr lang="en-GB" sz="1800" dirty="0" err="1"/>
              <a:t>Soraf</a:t>
            </a:r>
            <a:r>
              <a:rPr lang="en-GB" sz="1800" dirty="0"/>
              <a:t>) and irinotecan (</a:t>
            </a:r>
            <a:r>
              <a:rPr lang="en-GB" sz="1800" dirty="0" err="1"/>
              <a:t>Iri</a:t>
            </a:r>
            <a:r>
              <a:rPr lang="en-GB" sz="1800" dirty="0"/>
              <a:t>) combination for </a:t>
            </a:r>
            <a:r>
              <a:rPr lang="en-GB" sz="1800" dirty="0" err="1"/>
              <a:t>pretreated</a:t>
            </a:r>
            <a:r>
              <a:rPr lang="en-GB" sz="1800" dirty="0"/>
              <a:t> RAS-mutated metastatic colorectal cancer (</a:t>
            </a:r>
            <a:r>
              <a:rPr lang="en-GB" sz="1800" dirty="0" err="1"/>
              <a:t>mCRC</a:t>
            </a:r>
            <a:r>
              <a:rPr lang="en-GB" sz="1800" dirty="0"/>
              <a:t>) patients: A multicentre randomized phase II trial (NEXIRI 2-PRODIGE 27) </a:t>
            </a:r>
            <a:r>
              <a:rPr lang="en-GB" sz="1800" dirty="0" smtClean="0"/>
              <a:t>– </a:t>
            </a:r>
            <a:r>
              <a:rPr lang="en-GB" sz="1800" dirty="0" err="1" smtClean="0"/>
              <a:t>Samalin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dirty="0" smtClean="0"/>
              <a:t>All listed AEs are grade 3, unless otherwise indicated</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Samalin</a:t>
            </a:r>
            <a:r>
              <a:rPr lang="en-GB" dirty="0"/>
              <a:t> E et al. Ann </a:t>
            </a:r>
            <a:r>
              <a:rPr lang="en-GB" dirty="0" err="1"/>
              <a:t>Oncol</a:t>
            </a:r>
            <a:r>
              <a:rPr lang="en-GB" dirty="0"/>
              <a:t> 2016; 27 (</a:t>
            </a:r>
            <a:r>
              <a:rPr lang="en-GB" dirty="0" err="1"/>
              <a:t>suppl</a:t>
            </a:r>
            <a:r>
              <a:rPr lang="en-GB" dirty="0"/>
              <a:t> 6): </a:t>
            </a:r>
            <a:r>
              <a:rPr lang="en-GB" dirty="0" err="1"/>
              <a:t>abstr</a:t>
            </a:r>
            <a:r>
              <a:rPr lang="en-GB" dirty="0"/>
              <a:t> 466PD</a:t>
            </a:r>
          </a:p>
        </p:txBody>
      </p:sp>
      <p:graphicFrame>
        <p:nvGraphicFramePr>
          <p:cNvPr id="7" name="Table 6"/>
          <p:cNvGraphicFramePr>
            <a:graphicFrameLocks noGrp="1"/>
          </p:cNvGraphicFramePr>
          <p:nvPr>
            <p:extLst>
              <p:ext uri="{D42A27DB-BD31-4B8C-83A1-F6EECF244321}">
                <p14:modId xmlns:p14="http://schemas.microsoft.com/office/powerpoint/2010/main" val="2455887929"/>
              </p:ext>
            </p:extLst>
          </p:nvPr>
        </p:nvGraphicFramePr>
        <p:xfrm>
          <a:off x="363582" y="1981200"/>
          <a:ext cx="8245477" cy="3540760"/>
        </p:xfrm>
        <a:graphic>
          <a:graphicData uri="http://schemas.openxmlformats.org/drawingml/2006/table">
            <a:tbl>
              <a:tblPr firstRow="1" bandRow="1">
                <a:tableStyleId>{69012ECD-51FC-41F1-AA8D-1B2483CD663E}</a:tableStyleId>
              </a:tblPr>
              <a:tblGrid>
                <a:gridCol w="2286001"/>
                <a:gridCol w="1600200"/>
                <a:gridCol w="1447800"/>
                <a:gridCol w="1524000"/>
                <a:gridCol w="1387476"/>
              </a:tblGrid>
              <a:tr h="370840">
                <a:tc>
                  <a:txBody>
                    <a:bodyPr/>
                    <a:lstStyle/>
                    <a:p>
                      <a:endParaRPr lang="en-GB" sz="16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600" dirty="0" smtClean="0">
                          <a:solidFill>
                            <a:schemeClr val="tx2"/>
                          </a:solidFill>
                        </a:rPr>
                        <a:t>NEXIRI</a:t>
                      </a:r>
                    </a:p>
                    <a:p>
                      <a:pPr algn="ctr"/>
                      <a:r>
                        <a:rPr lang="en-GB" sz="1600" dirty="0" smtClean="0">
                          <a:solidFill>
                            <a:schemeClr val="tx2"/>
                          </a:solidFill>
                        </a:rPr>
                        <a:t>(n=57)</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600" dirty="0" smtClean="0">
                          <a:solidFill>
                            <a:schemeClr val="tx2"/>
                          </a:solidFill>
                        </a:rPr>
                        <a:t>Irinotecan</a:t>
                      </a:r>
                    </a:p>
                    <a:p>
                      <a:pPr algn="ctr"/>
                      <a:r>
                        <a:rPr lang="en-GB" sz="1600" dirty="0" smtClean="0">
                          <a:solidFill>
                            <a:schemeClr val="tx2"/>
                          </a:solidFill>
                        </a:rPr>
                        <a:t>(n=56)</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600" dirty="0" smtClean="0">
                          <a:solidFill>
                            <a:schemeClr val="tx2"/>
                          </a:solidFill>
                        </a:rPr>
                        <a:t>Sorafenib</a:t>
                      </a:r>
                    </a:p>
                    <a:p>
                      <a:pPr algn="ctr"/>
                      <a:r>
                        <a:rPr lang="en-GB" sz="1600" dirty="0" smtClean="0">
                          <a:solidFill>
                            <a:schemeClr val="tx2"/>
                          </a:solidFill>
                        </a:rPr>
                        <a:t>(n=57)</a:t>
                      </a:r>
                      <a:endParaRPr lang="en-GB" sz="16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600" dirty="0" smtClean="0">
                          <a:solidFill>
                            <a:schemeClr val="tx2"/>
                          </a:solidFill>
                        </a:rPr>
                        <a:t>Crossover</a:t>
                      </a:r>
                    </a:p>
                    <a:p>
                      <a:pPr algn="ctr"/>
                      <a:r>
                        <a:rPr lang="en-GB" sz="1600" dirty="0" smtClean="0">
                          <a:solidFill>
                            <a:schemeClr val="tx2"/>
                          </a:solidFill>
                        </a:rPr>
                        <a:t>(n=69)</a:t>
                      </a:r>
                      <a:endParaRPr lang="en-GB" sz="16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en-GB" sz="1600" dirty="0" smtClean="0"/>
                        <a:t>Diarrhoea</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15 (26.3)</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4 (7.1)</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4 (7)</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15 (21.7)</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en-GB" sz="1600" dirty="0" smtClean="0"/>
                        <a:t>Hand-foot syndrome</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11 (19.3)</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0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9 (15.8)</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6 (8.7)</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gridSpan="5">
                  <a:txBody>
                    <a:bodyPr/>
                    <a:lstStyle/>
                    <a:p>
                      <a:r>
                        <a:rPr lang="en-GB" sz="1600" b="1" dirty="0" smtClean="0">
                          <a:solidFill>
                            <a:schemeClr val="tx2"/>
                          </a:solidFill>
                        </a:rPr>
                        <a:t>Haematological AEs</a:t>
                      </a:r>
                      <a:endParaRPr lang="en-GB" sz="1600" b="1" dirty="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5760">
                <a:tc>
                  <a:txBody>
                    <a:bodyPr/>
                    <a:lstStyle/>
                    <a:p>
                      <a:r>
                        <a:rPr lang="en-GB" sz="1600" dirty="0" smtClean="0"/>
                        <a:t>Neutropenia (grade 3)</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9 (15.8)</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3 (5.5)</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0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 (1.4)</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en-GB" sz="1600" dirty="0" smtClean="0"/>
                        <a:t>Neutropenia</a:t>
                      </a:r>
                      <a:r>
                        <a:rPr lang="en-GB" sz="1600" baseline="0" dirty="0" smtClean="0"/>
                        <a:t> (grade 4)</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 (1.8)</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a:t>
                      </a:r>
                      <a:r>
                        <a:rPr lang="en-GB" sz="1600" baseline="0" dirty="0" smtClean="0"/>
                        <a:t>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en-GB" sz="1600" dirty="0" smtClean="0"/>
                        <a:t>Febrile neutropenia</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3 (5.3)</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a:t>
                      </a:r>
                      <a:r>
                        <a:rPr lang="en-GB" sz="1600" baseline="0" dirty="0" smtClean="0"/>
                        <a:t>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en-GB" sz="1600" dirty="0" smtClean="0"/>
                        <a:t>Anaemia</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2 (3.6)</a:t>
                      </a:r>
                      <a:endParaRPr lang="en-GB" sz="16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3 (4.3)</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en-GB" sz="1600" dirty="0" smtClean="0"/>
                        <a:t>Thrombocytopenia</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(1.4)</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2538396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466PD: Sorafenib </a:t>
            </a:r>
            <a:r>
              <a:rPr lang="en-GB" sz="1800" dirty="0"/>
              <a:t>(</a:t>
            </a:r>
            <a:r>
              <a:rPr lang="en-GB" sz="1800" dirty="0" err="1"/>
              <a:t>Soraf</a:t>
            </a:r>
            <a:r>
              <a:rPr lang="en-GB" sz="1800" dirty="0"/>
              <a:t>) and irinotecan (</a:t>
            </a:r>
            <a:r>
              <a:rPr lang="en-GB" sz="1800" dirty="0" err="1"/>
              <a:t>Iri</a:t>
            </a:r>
            <a:r>
              <a:rPr lang="en-GB" sz="1800" dirty="0"/>
              <a:t>) combination for </a:t>
            </a:r>
            <a:r>
              <a:rPr lang="en-GB" sz="1800" dirty="0" err="1"/>
              <a:t>pretreated</a:t>
            </a:r>
            <a:r>
              <a:rPr lang="en-GB" sz="1800" dirty="0"/>
              <a:t> RAS-mutated metastatic colorectal cancer (</a:t>
            </a:r>
            <a:r>
              <a:rPr lang="en-GB" sz="1800" dirty="0" err="1"/>
              <a:t>mCRC</a:t>
            </a:r>
            <a:r>
              <a:rPr lang="en-GB" sz="1800" dirty="0"/>
              <a:t>) patients: A multicentre randomized phase II trial (NEXIRI 2-PRODIGE 27) </a:t>
            </a:r>
            <a:r>
              <a:rPr lang="en-GB" sz="1800" dirty="0" smtClean="0"/>
              <a:t>– </a:t>
            </a:r>
            <a:r>
              <a:rPr lang="en-GB" sz="1800" dirty="0" err="1" smtClean="0"/>
              <a:t>Samalin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 </a:t>
            </a:r>
          </a:p>
          <a:p>
            <a:r>
              <a:rPr lang="en-GB" b="1" dirty="0" smtClean="0"/>
              <a:t>NEXIRI therapy was shown to be effective for </a:t>
            </a:r>
            <a:r>
              <a:rPr lang="en-GB" b="1" dirty="0"/>
              <a:t>refractory </a:t>
            </a:r>
            <a:r>
              <a:rPr lang="en-GB" b="1" dirty="0" smtClean="0"/>
              <a:t>RAS-mutant </a:t>
            </a:r>
            <a:r>
              <a:rPr lang="en-GB" b="1" dirty="0" err="1"/>
              <a:t>mCRC</a:t>
            </a:r>
            <a:r>
              <a:rPr lang="en-GB" b="1" dirty="0"/>
              <a:t> patients </a:t>
            </a:r>
          </a:p>
          <a:p>
            <a:r>
              <a:rPr lang="en-GB" b="1" dirty="0" smtClean="0"/>
              <a:t>CCND1 rs9344 status may be of use as a predictive factor for treatment response in patients on NEXIRI</a:t>
            </a:r>
          </a:p>
          <a:p>
            <a:r>
              <a:rPr lang="en-GB" b="1" dirty="0" smtClean="0"/>
              <a:t>These results justify comparing NEXIRI to regorafenib monotherapy in a CCND1 rs9344 A/A patient subgroup </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Samalin</a:t>
            </a:r>
            <a:r>
              <a:rPr lang="en-GB" dirty="0"/>
              <a:t> E et al. Ann </a:t>
            </a:r>
            <a:r>
              <a:rPr lang="en-GB" dirty="0" err="1"/>
              <a:t>Oncol</a:t>
            </a:r>
            <a:r>
              <a:rPr lang="en-GB" dirty="0"/>
              <a:t> 2016; 27 (</a:t>
            </a:r>
            <a:r>
              <a:rPr lang="en-GB" dirty="0" err="1"/>
              <a:t>suppl</a:t>
            </a:r>
            <a:r>
              <a:rPr lang="en-GB" dirty="0"/>
              <a:t> 6): </a:t>
            </a:r>
            <a:r>
              <a:rPr lang="en-GB" dirty="0" err="1"/>
              <a:t>abstr</a:t>
            </a:r>
            <a:r>
              <a:rPr lang="en-GB" dirty="0"/>
              <a:t> 466PD</a:t>
            </a:r>
          </a:p>
        </p:txBody>
      </p:sp>
    </p:spTree>
    <p:custDataLst>
      <p:tags r:id="rId1"/>
    </p:custDataLst>
    <p:extLst>
      <p:ext uri="{BB962C8B-B14F-4D97-AF65-F5344CB8AC3E}">
        <p14:creationId xmlns:p14="http://schemas.microsoft.com/office/powerpoint/2010/main" val="3385211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Screening, biomarkers, prognostic markers and surveillance</a:t>
            </a:r>
            <a:endParaRPr lang="en-GB" dirty="0"/>
          </a:p>
        </p:txBody>
      </p:sp>
      <p:sp>
        <p:nvSpPr>
          <p:cNvPr id="4" name="Text Placeholder 3"/>
          <p:cNvSpPr>
            <a:spLocks noGrp="1"/>
          </p:cNvSpPr>
          <p:nvPr>
            <p:ph type="body" idx="1"/>
          </p:nvPr>
        </p:nvSpPr>
        <p:spPr/>
        <p:txBody>
          <a:bodyPr/>
          <a:lstStyle/>
          <a:p>
            <a:r>
              <a:rPr lang="en-GB" dirty="0" smtClean="0"/>
              <a:t>Metastatic Colorectal </a:t>
            </a:r>
            <a:r>
              <a:rPr lang="en-GB" dirty="0"/>
              <a:t>Cancer</a:t>
            </a:r>
          </a:p>
        </p:txBody>
      </p:sp>
    </p:spTree>
    <p:extLst>
      <p:ext uri="{BB962C8B-B14F-4D97-AF65-F5344CB8AC3E}">
        <p14:creationId xmlns:p14="http://schemas.microsoft.com/office/powerpoint/2010/main" val="2151387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53PD: Copy </a:t>
            </a:r>
            <a:r>
              <a:rPr lang="en-GB" sz="1800" dirty="0"/>
              <a:t>number alterations as predictive biomarkers for response to bevacizumab in metastatic colorectal </a:t>
            </a:r>
            <a:r>
              <a:rPr lang="en-GB" sz="1800" dirty="0" smtClean="0"/>
              <a:t>cancer – Van </a:t>
            </a:r>
            <a:r>
              <a:rPr lang="en-GB" sz="1800" dirty="0" err="1" smtClean="0"/>
              <a:t>Grieken</a:t>
            </a:r>
            <a:r>
              <a:rPr lang="en-GB" sz="1800" dirty="0" smtClean="0"/>
              <a:t> et al</a:t>
            </a:r>
            <a:endParaRPr lang="en-GB" sz="1800" dirty="0"/>
          </a:p>
        </p:txBody>
      </p:sp>
      <p:sp>
        <p:nvSpPr>
          <p:cNvPr id="5123" name="Rectangle 3"/>
          <p:cNvSpPr>
            <a:spLocks noGrp="1" noChangeArrowheads="1"/>
          </p:cNvSpPr>
          <p:nvPr>
            <p:ph type="body" idx="1"/>
          </p:nvPr>
        </p:nvSpPr>
        <p:spPr>
          <a:xfrm>
            <a:off x="365124" y="1254035"/>
            <a:ext cx="8413751" cy="4746172"/>
          </a:xfrm>
        </p:spPr>
        <p:txBody>
          <a:bodyPr/>
          <a:lstStyle/>
          <a:p>
            <a:pPr marL="0" indent="0">
              <a:buNone/>
            </a:pPr>
            <a:r>
              <a:rPr lang="en-GB" b="1" dirty="0" smtClean="0"/>
              <a:t>Study objective</a:t>
            </a:r>
          </a:p>
          <a:p>
            <a:r>
              <a:rPr lang="en-GB" dirty="0" smtClean="0"/>
              <a:t>To </a:t>
            </a:r>
            <a:r>
              <a:rPr lang="en-GB" dirty="0"/>
              <a:t>identify copy number alterations that </a:t>
            </a:r>
            <a:r>
              <a:rPr lang="en-GB" dirty="0" smtClean="0"/>
              <a:t>could serve as predictive biomarkers of response </a:t>
            </a:r>
            <a:r>
              <a:rPr lang="en-GB" dirty="0"/>
              <a:t>to </a:t>
            </a:r>
            <a:r>
              <a:rPr lang="en-GB" dirty="0" smtClean="0"/>
              <a:t>bevacizumab</a:t>
            </a:r>
            <a:r>
              <a:rPr lang="en-GB" dirty="0"/>
              <a:t> in metastatic colorectal cancer </a:t>
            </a:r>
            <a:endParaRPr lang="en-GB"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Van </a:t>
            </a:r>
            <a:r>
              <a:rPr lang="en-GB" dirty="0" err="1"/>
              <a:t>Grieken</a:t>
            </a:r>
            <a:r>
              <a:rPr lang="en-GB" dirty="0"/>
              <a:t> NC et al. Ann </a:t>
            </a:r>
            <a:r>
              <a:rPr lang="en-GB" dirty="0" err="1"/>
              <a:t>Oncol</a:t>
            </a:r>
            <a:r>
              <a:rPr lang="en-GB" dirty="0"/>
              <a:t> 2016; 27 (</a:t>
            </a:r>
            <a:r>
              <a:rPr lang="en-GB" dirty="0" err="1"/>
              <a:t>suppl</a:t>
            </a:r>
            <a:r>
              <a:rPr lang="en-GB" dirty="0"/>
              <a:t> 6): </a:t>
            </a:r>
            <a:r>
              <a:rPr lang="en-GB" dirty="0" err="1"/>
              <a:t>abstr</a:t>
            </a:r>
            <a:r>
              <a:rPr lang="en-GB" dirty="0"/>
              <a:t> 53PD</a:t>
            </a:r>
          </a:p>
        </p:txBody>
      </p:sp>
      <p:cxnSp>
        <p:nvCxnSpPr>
          <p:cNvPr id="8" name="AutoShape 15"/>
          <p:cNvCxnSpPr>
            <a:cxnSpLocks noChangeShapeType="1"/>
            <a:endCxn id="24" idx="1"/>
          </p:cNvCxnSpPr>
          <p:nvPr/>
        </p:nvCxnSpPr>
        <p:spPr bwMode="auto">
          <a:xfrm rot="5400000" flipH="1" flipV="1">
            <a:off x="2302108" y="3306674"/>
            <a:ext cx="930540" cy="404486"/>
          </a:xfrm>
          <a:prstGeom prst="bentConnector2">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111036" y="3271361"/>
            <a:ext cx="2275114"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err="1">
                <a:solidFill>
                  <a:srgbClr val="FFFFFF"/>
                </a:solidFill>
                <a:ea typeface="SimSun" pitchFamily="2" charset="-122"/>
              </a:rPr>
              <a:t>mCRC</a:t>
            </a:r>
            <a:r>
              <a:rPr lang="en-GB" altLang="zh-CN" sz="1400" dirty="0">
                <a:solidFill>
                  <a:srgbClr val="FFFFFF"/>
                </a:solidFill>
                <a:ea typeface="SimSun" pitchFamily="2" charset="-122"/>
              </a:rPr>
              <a:t> patients treated with chemotherapy </a:t>
            </a:r>
            <a:r>
              <a:rPr lang="en-GB" altLang="zh-CN" sz="1400" dirty="0" smtClean="0">
                <a:solidFill>
                  <a:srgbClr val="FFFFFF"/>
                </a:solidFill>
                <a:ea typeface="SimSun" pitchFamily="2" charset="-122"/>
              </a:rPr>
              <a:t>or chemotherapy + </a:t>
            </a:r>
            <a:r>
              <a:rPr lang="en-GB" altLang="zh-CN" sz="1400" dirty="0" err="1" smtClean="0">
                <a:solidFill>
                  <a:srgbClr val="FFFFFF"/>
                </a:solidFill>
                <a:ea typeface="SimSun" pitchFamily="2" charset="-122"/>
              </a:rPr>
              <a:t>bevacizumab</a:t>
            </a:r>
            <a:r>
              <a:rPr lang="en-GB" altLang="zh-CN" sz="1400" dirty="0" smtClean="0">
                <a:solidFill>
                  <a:srgbClr val="FFFFFF"/>
                </a:solidFill>
                <a:ea typeface="SimSun" pitchFamily="2" charset="-122"/>
              </a:rPr>
              <a:t> </a:t>
            </a:r>
          </a:p>
        </p:txBody>
      </p:sp>
      <p:cxnSp>
        <p:nvCxnSpPr>
          <p:cNvPr id="13" name="AutoShape 16"/>
          <p:cNvCxnSpPr>
            <a:cxnSpLocks noChangeShapeType="1"/>
            <a:endCxn id="65" idx="1"/>
          </p:cNvCxnSpPr>
          <p:nvPr/>
        </p:nvCxnSpPr>
        <p:spPr bwMode="auto">
          <a:xfrm rot="16200000" flipH="1">
            <a:off x="2117279" y="4376133"/>
            <a:ext cx="1300220" cy="404508"/>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2969621" y="2633278"/>
            <a:ext cx="1463035"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Discovery set: </a:t>
            </a:r>
            <a:r>
              <a:rPr lang="en-GB" altLang="zh-CN" sz="1400" dirty="0" err="1" smtClean="0">
                <a:solidFill>
                  <a:srgbClr val="FFFFFF"/>
                </a:solidFill>
                <a:ea typeface="SimSun" pitchFamily="2" charset="-122"/>
              </a:rPr>
              <a:t>AngioPredict</a:t>
            </a:r>
            <a:r>
              <a:rPr lang="en-GB" altLang="zh-CN" sz="1400" dirty="0" smtClean="0">
                <a:solidFill>
                  <a:srgbClr val="FFFFFF"/>
                </a:solidFill>
                <a:ea typeface="SimSun" pitchFamily="2" charset="-122"/>
              </a:rPr>
              <a:t> cohort (n=182)</a:t>
            </a:r>
            <a:endParaRPr lang="en-GB" altLang="zh-CN" sz="1400" dirty="0">
              <a:solidFill>
                <a:srgbClr val="FFFFFF"/>
              </a:solidFill>
              <a:ea typeface="SimSun" pitchFamily="2" charset="-122"/>
            </a:endParaRPr>
          </a:p>
        </p:txBody>
      </p:sp>
      <p:cxnSp>
        <p:nvCxnSpPr>
          <p:cNvPr id="3" name="Straight Connector 2"/>
          <p:cNvCxnSpPr>
            <a:stCxn id="12" idx="3"/>
          </p:cNvCxnSpPr>
          <p:nvPr/>
        </p:nvCxnSpPr>
        <p:spPr>
          <a:xfrm>
            <a:off x="2386150" y="3994893"/>
            <a:ext cx="178985"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9"/>
          <p:cNvSpPr txBox="1">
            <a:spLocks noChangeArrowheads="1"/>
          </p:cNvSpPr>
          <p:nvPr/>
        </p:nvSpPr>
        <p:spPr bwMode="auto">
          <a:xfrm>
            <a:off x="365124" y="5606324"/>
            <a:ext cx="4058819"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smtClean="0"/>
              <a:t>Copy number alterations</a:t>
            </a:r>
          </a:p>
          <a:p>
            <a:pPr>
              <a:buClr>
                <a:srgbClr val="043882"/>
              </a:buClr>
            </a:pPr>
            <a:endParaRPr lang="en-GB" dirty="0"/>
          </a:p>
        </p:txBody>
      </p:sp>
      <p:cxnSp>
        <p:nvCxnSpPr>
          <p:cNvPr id="4" name="Straight Arrow Connector 3"/>
          <p:cNvCxnSpPr>
            <a:stCxn id="24" idx="3"/>
            <a:endCxn id="19" idx="1"/>
          </p:cNvCxnSpPr>
          <p:nvPr/>
        </p:nvCxnSpPr>
        <p:spPr>
          <a:xfrm flipV="1">
            <a:off x="4432656" y="3043646"/>
            <a:ext cx="347233"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4779889" y="2499361"/>
            <a:ext cx="1020014" cy="108857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After selecting for noise level (n=171)</a:t>
            </a:r>
            <a:endParaRPr lang="en-GB" altLang="zh-CN" sz="1400" dirty="0">
              <a:solidFill>
                <a:srgbClr val="FFFFFF"/>
              </a:solidFill>
              <a:ea typeface="SimSun" pitchFamily="2" charset="-122"/>
            </a:endParaRPr>
          </a:p>
        </p:txBody>
      </p:sp>
      <p:cxnSp>
        <p:nvCxnSpPr>
          <p:cNvPr id="20" name="Straight Arrow Connector 19"/>
          <p:cNvCxnSpPr>
            <a:stCxn id="19" idx="3"/>
            <a:endCxn id="21" idx="1"/>
          </p:cNvCxnSpPr>
          <p:nvPr/>
        </p:nvCxnSpPr>
        <p:spPr>
          <a:xfrm>
            <a:off x="5799903" y="3043646"/>
            <a:ext cx="360279"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AutoShape 8"/>
          <p:cNvSpPr>
            <a:spLocks noChangeArrowheads="1"/>
          </p:cNvSpPr>
          <p:nvPr/>
        </p:nvSpPr>
        <p:spPr bwMode="auto">
          <a:xfrm>
            <a:off x="6160182" y="2633278"/>
            <a:ext cx="115063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Suitable for downstream analysis (n=157)</a:t>
            </a:r>
            <a:endParaRPr lang="en-GB" altLang="zh-CN" sz="1400" dirty="0">
              <a:solidFill>
                <a:srgbClr val="FFFFFF"/>
              </a:solidFill>
              <a:ea typeface="SimSun" pitchFamily="2" charset="-122"/>
            </a:endParaRPr>
          </a:p>
        </p:txBody>
      </p:sp>
      <p:cxnSp>
        <p:nvCxnSpPr>
          <p:cNvPr id="26" name="Straight Arrow Connector 25"/>
          <p:cNvCxnSpPr>
            <a:stCxn id="21" idx="3"/>
            <a:endCxn id="34" idx="1"/>
          </p:cNvCxnSpPr>
          <p:nvPr/>
        </p:nvCxnSpPr>
        <p:spPr>
          <a:xfrm flipV="1">
            <a:off x="7310812" y="2353826"/>
            <a:ext cx="320937" cy="68982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29" idx="1"/>
          </p:cNvCxnSpPr>
          <p:nvPr/>
        </p:nvCxnSpPr>
        <p:spPr>
          <a:xfrm>
            <a:off x="7310812" y="3043647"/>
            <a:ext cx="320936" cy="836025"/>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AutoShape 8"/>
          <p:cNvSpPr>
            <a:spLocks noChangeArrowheads="1"/>
          </p:cNvSpPr>
          <p:nvPr/>
        </p:nvSpPr>
        <p:spPr bwMode="auto">
          <a:xfrm>
            <a:off x="7631748" y="3579223"/>
            <a:ext cx="1420807" cy="60089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Chemotherapy only (n=44)</a:t>
            </a:r>
          </a:p>
        </p:txBody>
      </p:sp>
      <p:sp>
        <p:nvSpPr>
          <p:cNvPr id="34" name="AutoShape 8"/>
          <p:cNvSpPr>
            <a:spLocks noChangeArrowheads="1"/>
          </p:cNvSpPr>
          <p:nvPr/>
        </p:nvSpPr>
        <p:spPr bwMode="auto">
          <a:xfrm>
            <a:off x="7631749" y="1990578"/>
            <a:ext cx="1420807" cy="72649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Chemotherapy + </a:t>
            </a:r>
            <a:r>
              <a:rPr lang="en-GB" altLang="zh-CN" sz="1400" dirty="0" err="1" smtClean="0">
                <a:solidFill>
                  <a:srgbClr val="FFFFFF"/>
                </a:solidFill>
                <a:ea typeface="SimSun" pitchFamily="2" charset="-122"/>
              </a:rPr>
              <a:t>bevacizumab</a:t>
            </a:r>
            <a:r>
              <a:rPr lang="en-GB" altLang="zh-CN" sz="1400" dirty="0" smtClean="0">
                <a:solidFill>
                  <a:srgbClr val="FFFFFF"/>
                </a:solidFill>
                <a:ea typeface="SimSun" pitchFamily="2" charset="-122"/>
              </a:rPr>
              <a:t> </a:t>
            </a:r>
            <a:r>
              <a:rPr lang="en-GB" altLang="zh-CN" sz="1400" dirty="0">
                <a:solidFill>
                  <a:srgbClr val="FFFFFF"/>
                </a:solidFill>
                <a:ea typeface="SimSun" pitchFamily="2" charset="-122"/>
              </a:rPr>
              <a:t>(n=113)</a:t>
            </a:r>
          </a:p>
        </p:txBody>
      </p:sp>
      <p:sp>
        <p:nvSpPr>
          <p:cNvPr id="65" name="AutoShape 12"/>
          <p:cNvSpPr>
            <a:spLocks noChangeArrowheads="1"/>
          </p:cNvSpPr>
          <p:nvPr/>
        </p:nvSpPr>
        <p:spPr bwMode="auto">
          <a:xfrm>
            <a:off x="2969643" y="4753069"/>
            <a:ext cx="1454299" cy="95085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Validation set: CAIRO and CAIRO2 cohort (n=309)</a:t>
            </a:r>
            <a:endParaRPr lang="en-GB" altLang="zh-CN" sz="1400" dirty="0">
              <a:solidFill>
                <a:srgbClr val="4D4D4D"/>
              </a:solidFill>
              <a:ea typeface="SimSun" pitchFamily="2" charset="-122"/>
            </a:endParaRPr>
          </a:p>
        </p:txBody>
      </p:sp>
      <p:cxnSp>
        <p:nvCxnSpPr>
          <p:cNvPr id="79" name="Straight Arrow Connector 78"/>
          <p:cNvCxnSpPr>
            <a:stCxn id="65" idx="3"/>
            <a:endCxn id="81" idx="1"/>
          </p:cNvCxnSpPr>
          <p:nvPr/>
        </p:nvCxnSpPr>
        <p:spPr>
          <a:xfrm flipV="1">
            <a:off x="4423942" y="4673837"/>
            <a:ext cx="709775" cy="55466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a:endCxn id="82" idx="1"/>
          </p:cNvCxnSpPr>
          <p:nvPr/>
        </p:nvCxnSpPr>
        <p:spPr>
          <a:xfrm>
            <a:off x="4423942" y="5228497"/>
            <a:ext cx="709775" cy="548003"/>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AutoShape 12"/>
          <p:cNvSpPr>
            <a:spLocks noChangeArrowheads="1"/>
          </p:cNvSpPr>
          <p:nvPr/>
        </p:nvSpPr>
        <p:spPr bwMode="auto">
          <a:xfrm>
            <a:off x="5133717" y="4347125"/>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Chemotherapy + </a:t>
            </a:r>
            <a:r>
              <a:rPr lang="en-GB" altLang="zh-CN" sz="1400" dirty="0" err="1">
                <a:solidFill>
                  <a:srgbClr val="4D4D4D"/>
                </a:solidFill>
                <a:ea typeface="SimSun" pitchFamily="2" charset="-122"/>
              </a:rPr>
              <a:t>bevacizumab</a:t>
            </a:r>
            <a:r>
              <a:rPr lang="en-GB" altLang="zh-CN" sz="1400" dirty="0">
                <a:solidFill>
                  <a:srgbClr val="4D4D4D"/>
                </a:solidFill>
                <a:ea typeface="SimSun" pitchFamily="2" charset="-122"/>
              </a:rPr>
              <a:t> (</a:t>
            </a:r>
            <a:r>
              <a:rPr lang="en-GB" altLang="zh-CN" sz="1400" dirty="0" smtClean="0">
                <a:solidFill>
                  <a:srgbClr val="4D4D4D"/>
                </a:solidFill>
                <a:ea typeface="SimSun" pitchFamily="2" charset="-122"/>
              </a:rPr>
              <a:t>n=119)</a:t>
            </a:r>
            <a:endParaRPr lang="en-GB" altLang="zh-CN" sz="1400" dirty="0">
              <a:solidFill>
                <a:srgbClr val="4D4D4D"/>
              </a:solidFill>
              <a:ea typeface="SimSun" pitchFamily="2" charset="-122"/>
            </a:endParaRPr>
          </a:p>
        </p:txBody>
      </p:sp>
      <p:sp>
        <p:nvSpPr>
          <p:cNvPr id="82" name="AutoShape 12"/>
          <p:cNvSpPr>
            <a:spLocks noChangeArrowheads="1"/>
          </p:cNvSpPr>
          <p:nvPr/>
        </p:nvSpPr>
        <p:spPr bwMode="auto">
          <a:xfrm>
            <a:off x="5133717" y="5449788"/>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Chemotherapy only (</a:t>
            </a:r>
            <a:r>
              <a:rPr lang="en-GB" altLang="zh-CN" sz="1400" dirty="0" smtClean="0">
                <a:solidFill>
                  <a:srgbClr val="4D4D4D"/>
                </a:solidFill>
                <a:ea typeface="SimSun" pitchFamily="2" charset="-122"/>
              </a:rPr>
              <a:t>n=190)</a:t>
            </a:r>
            <a:endParaRPr lang="en-GB" altLang="zh-CN" sz="1400"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876127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53PD: Copy </a:t>
            </a:r>
            <a:r>
              <a:rPr lang="en-GB" sz="1800" dirty="0"/>
              <a:t>number alterations as predictive biomarkers for response to bevacizumab in metastatic colorectal </a:t>
            </a:r>
            <a:r>
              <a:rPr lang="en-GB" sz="1800" dirty="0" smtClean="0"/>
              <a:t>cancer – Van </a:t>
            </a:r>
            <a:r>
              <a:rPr lang="en-GB" sz="1800" dirty="0" err="1" smtClean="0"/>
              <a:t>Grieken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r>
              <a:rPr lang="en-GB" b="1" dirty="0" smtClean="0"/>
              <a:t>Discovery set</a:t>
            </a:r>
          </a:p>
          <a:p>
            <a:pPr lvl="1"/>
            <a:r>
              <a:rPr lang="en-GB" dirty="0" smtClean="0"/>
              <a:t>Median PFS: 217 days. The </a:t>
            </a:r>
            <a:r>
              <a:rPr lang="en-GB" dirty="0"/>
              <a:t>frequency of copy number alterations observed in this cohort was similar to that reported in the literature</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Van </a:t>
            </a:r>
            <a:r>
              <a:rPr lang="en-GB" dirty="0" err="1"/>
              <a:t>Grieken</a:t>
            </a:r>
            <a:r>
              <a:rPr lang="en-GB" dirty="0"/>
              <a:t> NC et al. Ann </a:t>
            </a:r>
            <a:r>
              <a:rPr lang="en-GB" dirty="0" err="1"/>
              <a:t>Oncol</a:t>
            </a:r>
            <a:r>
              <a:rPr lang="en-GB" dirty="0"/>
              <a:t> 2016; 27 (</a:t>
            </a:r>
            <a:r>
              <a:rPr lang="en-GB" dirty="0" err="1"/>
              <a:t>suppl</a:t>
            </a:r>
            <a:r>
              <a:rPr lang="en-GB" dirty="0"/>
              <a:t> 6): </a:t>
            </a:r>
            <a:r>
              <a:rPr lang="en-GB" dirty="0" err="1"/>
              <a:t>abstr</a:t>
            </a:r>
            <a:r>
              <a:rPr lang="en-GB" dirty="0"/>
              <a:t> 53PD</a:t>
            </a:r>
          </a:p>
        </p:txBody>
      </p:sp>
      <p:grpSp>
        <p:nvGrpSpPr>
          <p:cNvPr id="322" name="Group 321"/>
          <p:cNvGrpSpPr/>
          <p:nvPr/>
        </p:nvGrpSpPr>
        <p:grpSpPr>
          <a:xfrm>
            <a:off x="1867984" y="2442582"/>
            <a:ext cx="6307853" cy="3900381"/>
            <a:chOff x="1399824" y="1754972"/>
            <a:chExt cx="6307853" cy="3900381"/>
          </a:xfrm>
        </p:grpSpPr>
        <p:sp>
          <p:nvSpPr>
            <p:cNvPr id="323" name="Rectangle 322"/>
            <p:cNvSpPr/>
            <p:nvPr/>
          </p:nvSpPr>
          <p:spPr>
            <a:xfrm>
              <a:off x="3697394" y="3607810"/>
              <a:ext cx="4571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4" name="Rectangle 323"/>
            <p:cNvSpPr/>
            <p:nvPr/>
          </p:nvSpPr>
          <p:spPr>
            <a:xfrm>
              <a:off x="37515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5" name="Rectangle 324"/>
            <p:cNvSpPr/>
            <p:nvPr/>
          </p:nvSpPr>
          <p:spPr>
            <a:xfrm>
              <a:off x="3773109" y="3607501"/>
              <a:ext cx="45719"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6" name="Rectangle 325"/>
            <p:cNvSpPr/>
            <p:nvPr/>
          </p:nvSpPr>
          <p:spPr>
            <a:xfrm>
              <a:off x="3796110" y="3602875"/>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7" name="Rectangle 326"/>
            <p:cNvSpPr/>
            <p:nvPr/>
          </p:nvSpPr>
          <p:spPr>
            <a:xfrm>
              <a:off x="3905142" y="3607501"/>
              <a:ext cx="216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8" name="Rectangle 327"/>
            <p:cNvSpPr/>
            <p:nvPr/>
          </p:nvSpPr>
          <p:spPr>
            <a:xfrm>
              <a:off x="3924361" y="3605120"/>
              <a:ext cx="288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9" name="Rectangle 328"/>
            <p:cNvSpPr/>
            <p:nvPr/>
          </p:nvSpPr>
          <p:spPr>
            <a:xfrm>
              <a:off x="3607394" y="3607810"/>
              <a:ext cx="9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0" name="Rectangle 329"/>
            <p:cNvSpPr/>
            <p:nvPr/>
          </p:nvSpPr>
          <p:spPr>
            <a:xfrm>
              <a:off x="3740732" y="3609668"/>
              <a:ext cx="108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1" name="Rectangle 330"/>
            <p:cNvSpPr/>
            <p:nvPr/>
          </p:nvSpPr>
          <p:spPr>
            <a:xfrm>
              <a:off x="3785310" y="3605120"/>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2" name="Rectangle 331"/>
            <p:cNvSpPr/>
            <p:nvPr/>
          </p:nvSpPr>
          <p:spPr>
            <a:xfrm>
              <a:off x="3815329" y="3607501"/>
              <a:ext cx="90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3" name="Rectangle 332"/>
            <p:cNvSpPr/>
            <p:nvPr/>
          </p:nvSpPr>
          <p:spPr>
            <a:xfrm>
              <a:off x="3938761" y="3608285"/>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4" name="Rectangle 333"/>
            <p:cNvSpPr/>
            <p:nvPr/>
          </p:nvSpPr>
          <p:spPr>
            <a:xfrm>
              <a:off x="4047249" y="3605400"/>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5" name="Rectangle 334"/>
            <p:cNvSpPr/>
            <p:nvPr/>
          </p:nvSpPr>
          <p:spPr>
            <a:xfrm>
              <a:off x="4104756" y="3609668"/>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6" name="Rectangle 335"/>
            <p:cNvSpPr/>
            <p:nvPr/>
          </p:nvSpPr>
          <p:spPr>
            <a:xfrm>
              <a:off x="4157698" y="3604391"/>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7" name="Rectangle 336"/>
            <p:cNvSpPr/>
            <p:nvPr/>
          </p:nvSpPr>
          <p:spPr>
            <a:xfrm>
              <a:off x="4210640" y="3599114"/>
              <a:ext cx="5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8" name="Rectangle 337"/>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9" name="Rectangle 338"/>
            <p:cNvSpPr/>
            <p:nvPr/>
          </p:nvSpPr>
          <p:spPr>
            <a:xfrm>
              <a:off x="24395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0" name="Rectangle 339"/>
            <p:cNvSpPr/>
            <p:nvPr/>
          </p:nvSpPr>
          <p:spPr>
            <a:xfrm>
              <a:off x="2411146" y="3586147"/>
              <a:ext cx="324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1" name="Rectangle 340"/>
            <p:cNvSpPr/>
            <p:nvPr/>
          </p:nvSpPr>
          <p:spPr>
            <a:xfrm>
              <a:off x="2482485" y="3587256"/>
              <a:ext cx="900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2" name="Rectangle 341"/>
            <p:cNvSpPr/>
            <p:nvPr/>
          </p:nvSpPr>
          <p:spPr>
            <a:xfrm>
              <a:off x="2572201" y="352605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3" name="Rectangle 342"/>
            <p:cNvSpPr/>
            <p:nvPr/>
          </p:nvSpPr>
          <p:spPr>
            <a:xfrm>
              <a:off x="2629351" y="3381258"/>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4" name="Rectangle 343"/>
            <p:cNvSpPr/>
            <p:nvPr/>
          </p:nvSpPr>
          <p:spPr>
            <a:xfrm>
              <a:off x="2641261" y="3356856"/>
              <a:ext cx="161922" cy="24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5" name="Rectangle 344"/>
            <p:cNvSpPr/>
            <p:nvPr/>
          </p:nvSpPr>
          <p:spPr>
            <a:xfrm>
              <a:off x="2794297" y="3091572"/>
              <a:ext cx="108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6" name="Rectangle 345"/>
            <p:cNvSpPr/>
            <p:nvPr/>
          </p:nvSpPr>
          <p:spPr>
            <a:xfrm>
              <a:off x="2806833" y="3508056"/>
              <a:ext cx="7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7" name="Rectangle 346"/>
            <p:cNvSpPr/>
            <p:nvPr/>
          </p:nvSpPr>
          <p:spPr>
            <a:xfrm>
              <a:off x="2879941" y="345405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8" name="Rectangle 347"/>
            <p:cNvSpPr/>
            <p:nvPr/>
          </p:nvSpPr>
          <p:spPr>
            <a:xfrm>
              <a:off x="2887233" y="3502018"/>
              <a:ext cx="54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9" name="Rectangle 348"/>
            <p:cNvSpPr/>
            <p:nvPr/>
          </p:nvSpPr>
          <p:spPr>
            <a:xfrm>
              <a:off x="2941233" y="3506937"/>
              <a:ext cx="71496"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0" name="Rectangle 349"/>
            <p:cNvSpPr/>
            <p:nvPr/>
          </p:nvSpPr>
          <p:spPr>
            <a:xfrm>
              <a:off x="3007937" y="3488252"/>
              <a:ext cx="5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1" name="Rectangle 350"/>
            <p:cNvSpPr/>
            <p:nvPr/>
          </p:nvSpPr>
          <p:spPr>
            <a:xfrm>
              <a:off x="3057980" y="3479308"/>
              <a:ext cx="198000" cy="11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2" name="Rectangle 351"/>
            <p:cNvSpPr/>
            <p:nvPr/>
          </p:nvSpPr>
          <p:spPr>
            <a:xfrm>
              <a:off x="3235322" y="3514401"/>
              <a:ext cx="136976"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Rectangle 352"/>
            <p:cNvSpPr/>
            <p:nvPr/>
          </p:nvSpPr>
          <p:spPr>
            <a:xfrm>
              <a:off x="3381187" y="346014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4" name="Rectangle 353"/>
            <p:cNvSpPr/>
            <p:nvPr/>
          </p:nvSpPr>
          <p:spPr>
            <a:xfrm>
              <a:off x="3366898" y="3489953"/>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5" name="Rectangle 354"/>
            <p:cNvSpPr/>
            <p:nvPr/>
          </p:nvSpPr>
          <p:spPr>
            <a:xfrm>
              <a:off x="3366898" y="3499052"/>
              <a:ext cx="72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6" name="Rectangle 355"/>
            <p:cNvSpPr/>
            <p:nvPr/>
          </p:nvSpPr>
          <p:spPr>
            <a:xfrm>
              <a:off x="3425717" y="346958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7" name="Rectangle 356"/>
            <p:cNvSpPr/>
            <p:nvPr/>
          </p:nvSpPr>
          <p:spPr>
            <a:xfrm>
              <a:off x="3525016" y="338257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8" name="Rectangle 357"/>
            <p:cNvSpPr/>
            <p:nvPr/>
          </p:nvSpPr>
          <p:spPr>
            <a:xfrm>
              <a:off x="3557640" y="338814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9" name="Rectangle 358"/>
            <p:cNvSpPr/>
            <p:nvPr/>
          </p:nvSpPr>
          <p:spPr>
            <a:xfrm>
              <a:off x="3436517" y="3446753"/>
              <a:ext cx="36000" cy="15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0" name="Rectangle 359"/>
            <p:cNvSpPr/>
            <p:nvPr/>
          </p:nvSpPr>
          <p:spPr>
            <a:xfrm>
              <a:off x="3470136" y="3432456"/>
              <a:ext cx="720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1" name="Rectangle 360"/>
            <p:cNvSpPr/>
            <p:nvPr/>
          </p:nvSpPr>
          <p:spPr>
            <a:xfrm>
              <a:off x="3527040" y="3422772"/>
              <a:ext cx="792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2" name="Rectangle 361"/>
            <p:cNvSpPr/>
            <p:nvPr/>
          </p:nvSpPr>
          <p:spPr>
            <a:xfrm>
              <a:off x="2389703" y="3604882"/>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3" name="Rectangle 362"/>
            <p:cNvSpPr/>
            <p:nvPr/>
          </p:nvSpPr>
          <p:spPr>
            <a:xfrm>
              <a:off x="2373001" y="3604137"/>
              <a:ext cx="216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4" name="Rectangle 363"/>
            <p:cNvSpPr/>
            <p:nvPr/>
          </p:nvSpPr>
          <p:spPr>
            <a:xfrm>
              <a:off x="2400142" y="3607888"/>
              <a:ext cx="108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5" name="Rectangle 364"/>
            <p:cNvSpPr/>
            <p:nvPr/>
          </p:nvSpPr>
          <p:spPr>
            <a:xfrm>
              <a:off x="2417100" y="3610894"/>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6" name="Rectangle 365"/>
            <p:cNvSpPr/>
            <p:nvPr/>
          </p:nvSpPr>
          <p:spPr>
            <a:xfrm>
              <a:off x="2400503" y="3604129"/>
              <a:ext cx="76326"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7" name="Rectangle 366"/>
            <p:cNvSpPr/>
            <p:nvPr/>
          </p:nvSpPr>
          <p:spPr>
            <a:xfrm>
              <a:off x="2473855" y="3602875"/>
              <a:ext cx="10800" cy="35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8" name="Rectangle 367"/>
            <p:cNvSpPr/>
            <p:nvPr/>
          </p:nvSpPr>
          <p:spPr>
            <a:xfrm>
              <a:off x="2482485" y="3602875"/>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9" name="Rectangle 368"/>
            <p:cNvSpPr/>
            <p:nvPr/>
          </p:nvSpPr>
          <p:spPr>
            <a:xfrm>
              <a:off x="2481591" y="3602875"/>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0" name="Rectangle 369"/>
            <p:cNvSpPr/>
            <p:nvPr/>
          </p:nvSpPr>
          <p:spPr>
            <a:xfrm>
              <a:off x="2488523" y="3602875"/>
              <a:ext cx="108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1" name="Rectangle 370"/>
            <p:cNvSpPr/>
            <p:nvPr/>
          </p:nvSpPr>
          <p:spPr>
            <a:xfrm>
              <a:off x="2499323" y="3607944"/>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2" name="Rectangle 371"/>
            <p:cNvSpPr/>
            <p:nvPr/>
          </p:nvSpPr>
          <p:spPr>
            <a:xfrm>
              <a:off x="2571892" y="3606589"/>
              <a:ext cx="108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3" name="Rectangle 372"/>
            <p:cNvSpPr/>
            <p:nvPr/>
          </p:nvSpPr>
          <p:spPr>
            <a:xfrm>
              <a:off x="2580620" y="3604208"/>
              <a:ext cx="108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4" name="Rectangle 373"/>
            <p:cNvSpPr/>
            <p:nvPr/>
          </p:nvSpPr>
          <p:spPr>
            <a:xfrm>
              <a:off x="2630469" y="3614630"/>
              <a:ext cx="108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5" name="Rectangle 374"/>
            <p:cNvSpPr/>
            <p:nvPr/>
          </p:nvSpPr>
          <p:spPr>
            <a:xfrm>
              <a:off x="2641607" y="3608866"/>
              <a:ext cx="72000"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6" name="Rectangle 375"/>
            <p:cNvSpPr/>
            <p:nvPr/>
          </p:nvSpPr>
          <p:spPr>
            <a:xfrm>
              <a:off x="2713607" y="360644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7" name="Rectangle 376"/>
            <p:cNvSpPr/>
            <p:nvPr/>
          </p:nvSpPr>
          <p:spPr>
            <a:xfrm>
              <a:off x="2785607" y="360878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8" name="Rectangle 377"/>
            <p:cNvSpPr/>
            <p:nvPr/>
          </p:nvSpPr>
          <p:spPr>
            <a:xfrm>
              <a:off x="2857607" y="3610894"/>
              <a:ext cx="72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9" name="Rectangle 378"/>
            <p:cNvSpPr/>
            <p:nvPr/>
          </p:nvSpPr>
          <p:spPr>
            <a:xfrm>
              <a:off x="3060562" y="3605857"/>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0" name="Rectangle 379"/>
            <p:cNvSpPr/>
            <p:nvPr/>
          </p:nvSpPr>
          <p:spPr>
            <a:xfrm>
              <a:off x="3256517" y="3607944"/>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1" name="Rectangle 380"/>
            <p:cNvSpPr/>
            <p:nvPr/>
          </p:nvSpPr>
          <p:spPr>
            <a:xfrm>
              <a:off x="3362136" y="3609668"/>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2" name="Rectangle 381"/>
            <p:cNvSpPr/>
            <p:nvPr/>
          </p:nvSpPr>
          <p:spPr>
            <a:xfrm>
              <a:off x="3372936" y="3605400"/>
              <a:ext cx="612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3" name="Rectangle 382"/>
            <p:cNvSpPr/>
            <p:nvPr/>
          </p:nvSpPr>
          <p:spPr>
            <a:xfrm>
              <a:off x="3425717" y="3611109"/>
              <a:ext cx="612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4" name="Rectangle 383"/>
            <p:cNvSpPr/>
            <p:nvPr/>
          </p:nvSpPr>
          <p:spPr>
            <a:xfrm>
              <a:off x="3475566"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5" name="Rectangle 384"/>
            <p:cNvSpPr/>
            <p:nvPr/>
          </p:nvSpPr>
          <p:spPr>
            <a:xfrm>
              <a:off x="37623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6" name="Rectangle 385"/>
            <p:cNvSpPr/>
            <p:nvPr/>
          </p:nvSpPr>
          <p:spPr>
            <a:xfrm>
              <a:off x="3804529" y="360966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7" name="Rectangle 386"/>
            <p:cNvSpPr/>
            <p:nvPr/>
          </p:nvSpPr>
          <p:spPr>
            <a:xfrm>
              <a:off x="4059843" y="3614630"/>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8" name="Rectangle 387"/>
            <p:cNvSpPr/>
            <p:nvPr/>
          </p:nvSpPr>
          <p:spPr>
            <a:xfrm>
              <a:off x="4080925" y="3617011"/>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9" name="Rectangle 388"/>
            <p:cNvSpPr/>
            <p:nvPr/>
          </p:nvSpPr>
          <p:spPr>
            <a:xfrm>
              <a:off x="4263582" y="3600980"/>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0" name="Rectangle 389"/>
            <p:cNvSpPr/>
            <p:nvPr/>
          </p:nvSpPr>
          <p:spPr>
            <a:xfrm>
              <a:off x="4295095" y="3602846"/>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1" name="Rectangle 390"/>
            <p:cNvSpPr/>
            <p:nvPr/>
          </p:nvSpPr>
          <p:spPr>
            <a:xfrm>
              <a:off x="4326608" y="3604712"/>
              <a:ext cx="36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2" name="Rectangle 391"/>
            <p:cNvSpPr/>
            <p:nvPr/>
          </p:nvSpPr>
          <p:spPr>
            <a:xfrm>
              <a:off x="4358138"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3" name="Rectangle 392"/>
            <p:cNvSpPr/>
            <p:nvPr/>
          </p:nvSpPr>
          <p:spPr>
            <a:xfrm>
              <a:off x="4412138" y="3611895"/>
              <a:ext cx="1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4" name="Rectangle 393"/>
            <p:cNvSpPr/>
            <p:nvPr/>
          </p:nvSpPr>
          <p:spPr>
            <a:xfrm>
              <a:off x="4579546" y="3595586"/>
              <a:ext cx="108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5" name="Rectangle 394"/>
            <p:cNvSpPr/>
            <p:nvPr/>
          </p:nvSpPr>
          <p:spPr>
            <a:xfrm>
              <a:off x="4712092" y="359558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6" name="Rectangle 395"/>
            <p:cNvSpPr/>
            <p:nvPr/>
          </p:nvSpPr>
          <p:spPr>
            <a:xfrm>
              <a:off x="4807221" y="3603713"/>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7" name="Rectangle 396"/>
            <p:cNvSpPr/>
            <p:nvPr/>
          </p:nvSpPr>
          <p:spPr>
            <a:xfrm>
              <a:off x="4884453" y="3600358"/>
              <a:ext cx="36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8" name="Rectangle 397"/>
            <p:cNvSpPr/>
            <p:nvPr/>
          </p:nvSpPr>
          <p:spPr>
            <a:xfrm>
              <a:off x="4920453" y="3600698"/>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9" name="Rectangle 398"/>
            <p:cNvSpPr/>
            <p:nvPr/>
          </p:nvSpPr>
          <p:spPr>
            <a:xfrm>
              <a:off x="4956453" y="3602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0" name="Rectangle 399"/>
            <p:cNvSpPr/>
            <p:nvPr/>
          </p:nvSpPr>
          <p:spPr>
            <a:xfrm>
              <a:off x="4968244" y="3602825"/>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1" name="Rectangle 400"/>
            <p:cNvSpPr/>
            <p:nvPr/>
          </p:nvSpPr>
          <p:spPr>
            <a:xfrm>
              <a:off x="3600543" y="3557053"/>
              <a:ext cx="79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2" name="Rectangle 401"/>
            <p:cNvSpPr/>
            <p:nvPr/>
          </p:nvSpPr>
          <p:spPr>
            <a:xfrm>
              <a:off x="3663913" y="3581842"/>
              <a:ext cx="468000" cy="2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3" name="Rectangle 402"/>
            <p:cNvSpPr/>
            <p:nvPr/>
          </p:nvSpPr>
          <p:spPr>
            <a:xfrm>
              <a:off x="3743113" y="354768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4" name="Rectangle 403"/>
            <p:cNvSpPr/>
            <p:nvPr/>
          </p:nvSpPr>
          <p:spPr>
            <a:xfrm>
              <a:off x="3768986" y="3569113"/>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5" name="Rectangle 404"/>
            <p:cNvSpPr/>
            <p:nvPr/>
          </p:nvSpPr>
          <p:spPr>
            <a:xfrm>
              <a:off x="3951913" y="3400159"/>
              <a:ext cx="792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6" name="Rectangle 405"/>
            <p:cNvSpPr/>
            <p:nvPr/>
          </p:nvSpPr>
          <p:spPr>
            <a:xfrm>
              <a:off x="4030539" y="352361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7" name="Rectangle 406"/>
            <p:cNvSpPr/>
            <p:nvPr/>
          </p:nvSpPr>
          <p:spPr>
            <a:xfrm>
              <a:off x="4020243" y="3557176"/>
              <a:ext cx="270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8" name="Rectangle 407"/>
            <p:cNvSpPr/>
            <p:nvPr/>
          </p:nvSpPr>
          <p:spPr>
            <a:xfrm>
              <a:off x="4056186" y="351669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9" name="Rectangle 408"/>
            <p:cNvSpPr/>
            <p:nvPr/>
          </p:nvSpPr>
          <p:spPr>
            <a:xfrm>
              <a:off x="4081833"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0" name="Rectangle 409"/>
            <p:cNvSpPr/>
            <p:nvPr/>
          </p:nvSpPr>
          <p:spPr>
            <a:xfrm>
              <a:off x="4112242" y="3481405"/>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1" name="Rectangle 410"/>
            <p:cNvSpPr/>
            <p:nvPr/>
          </p:nvSpPr>
          <p:spPr>
            <a:xfrm>
              <a:off x="4197786" y="352869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2" name="Rectangle 411"/>
            <p:cNvSpPr/>
            <p:nvPr/>
          </p:nvSpPr>
          <p:spPr>
            <a:xfrm>
              <a:off x="4263582"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3" name="Rectangle 412"/>
            <p:cNvSpPr/>
            <p:nvPr/>
          </p:nvSpPr>
          <p:spPr>
            <a:xfrm>
              <a:off x="4283408" y="3271586"/>
              <a:ext cx="79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4" name="Rectangle 413"/>
            <p:cNvSpPr/>
            <p:nvPr/>
          </p:nvSpPr>
          <p:spPr>
            <a:xfrm>
              <a:off x="4331108" y="3194810"/>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5" name="Rectangle 414"/>
            <p:cNvSpPr/>
            <p:nvPr/>
          </p:nvSpPr>
          <p:spPr>
            <a:xfrm>
              <a:off x="4352738" y="3217586"/>
              <a:ext cx="10800" cy="37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6" name="Rectangle 415"/>
            <p:cNvSpPr/>
            <p:nvPr/>
          </p:nvSpPr>
          <p:spPr>
            <a:xfrm>
              <a:off x="4361973" y="323151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7" name="Rectangle 416"/>
            <p:cNvSpPr/>
            <p:nvPr/>
          </p:nvSpPr>
          <p:spPr>
            <a:xfrm>
              <a:off x="4371208" y="3274014"/>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8" name="Rectangle 417"/>
            <p:cNvSpPr/>
            <p:nvPr/>
          </p:nvSpPr>
          <p:spPr>
            <a:xfrm>
              <a:off x="4375394" y="3281120"/>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9" name="Rectangle 418"/>
            <p:cNvSpPr/>
            <p:nvPr/>
          </p:nvSpPr>
          <p:spPr>
            <a:xfrm>
              <a:off x="4381961" y="3278702"/>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0" name="Rectangle 419"/>
            <p:cNvSpPr/>
            <p:nvPr/>
          </p:nvSpPr>
          <p:spPr>
            <a:xfrm>
              <a:off x="4392774" y="3302535"/>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1" name="Rectangle 420"/>
            <p:cNvSpPr/>
            <p:nvPr/>
          </p:nvSpPr>
          <p:spPr>
            <a:xfrm>
              <a:off x="4401206" y="3316844"/>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2" name="Rectangle 421"/>
            <p:cNvSpPr/>
            <p:nvPr/>
          </p:nvSpPr>
          <p:spPr>
            <a:xfrm>
              <a:off x="4406606" y="3342937"/>
              <a:ext cx="792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3" name="Rectangle 422"/>
            <p:cNvSpPr/>
            <p:nvPr/>
          </p:nvSpPr>
          <p:spPr>
            <a:xfrm>
              <a:off x="4462538" y="3385301"/>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4" name="Rectangle 423"/>
            <p:cNvSpPr/>
            <p:nvPr/>
          </p:nvSpPr>
          <p:spPr>
            <a:xfrm>
              <a:off x="4536338" y="3345692"/>
              <a:ext cx="7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5" name="Rectangle 424"/>
            <p:cNvSpPr/>
            <p:nvPr/>
          </p:nvSpPr>
          <p:spPr>
            <a:xfrm>
              <a:off x="4596877" y="2760178"/>
              <a:ext cx="108000" cy="84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6" name="Rectangle 425"/>
            <p:cNvSpPr/>
            <p:nvPr/>
          </p:nvSpPr>
          <p:spPr>
            <a:xfrm>
              <a:off x="4690057"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7" name="Rectangle 426"/>
            <p:cNvSpPr/>
            <p:nvPr/>
          </p:nvSpPr>
          <p:spPr>
            <a:xfrm>
              <a:off x="4720511" y="2917176"/>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8" name="Rectangle 427"/>
            <p:cNvSpPr/>
            <p:nvPr/>
          </p:nvSpPr>
          <p:spPr>
            <a:xfrm>
              <a:off x="4748899"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9" name="Rectangle 428"/>
            <p:cNvSpPr/>
            <p:nvPr/>
          </p:nvSpPr>
          <p:spPr>
            <a:xfrm>
              <a:off x="4784899" y="2903113"/>
              <a:ext cx="36000"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0" name="Rectangle 429"/>
            <p:cNvSpPr/>
            <p:nvPr/>
          </p:nvSpPr>
          <p:spPr>
            <a:xfrm>
              <a:off x="4813287" y="2923014"/>
              <a:ext cx="72000" cy="6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1" name="Rectangle 430"/>
            <p:cNvSpPr/>
            <p:nvPr/>
          </p:nvSpPr>
          <p:spPr>
            <a:xfrm>
              <a:off x="4881958" y="3531318"/>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2" name="Rectangle 431"/>
            <p:cNvSpPr/>
            <p:nvPr/>
          </p:nvSpPr>
          <p:spPr>
            <a:xfrm>
              <a:off x="4955200" y="3059810"/>
              <a:ext cx="108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3" name="Rectangle 432"/>
            <p:cNvSpPr/>
            <p:nvPr/>
          </p:nvSpPr>
          <p:spPr>
            <a:xfrm>
              <a:off x="4965877" y="2911515"/>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4" name="Rectangle 433"/>
            <p:cNvSpPr/>
            <p:nvPr/>
          </p:nvSpPr>
          <p:spPr>
            <a:xfrm>
              <a:off x="4976554" y="2948938"/>
              <a:ext cx="10800"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5" name="Rectangle 434"/>
            <p:cNvSpPr/>
            <p:nvPr/>
          </p:nvSpPr>
          <p:spPr>
            <a:xfrm>
              <a:off x="4987231" y="2910169"/>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6" name="Rectangle 435"/>
            <p:cNvSpPr/>
            <p:nvPr/>
          </p:nvSpPr>
          <p:spPr>
            <a:xfrm>
              <a:off x="4997908" y="2876938"/>
              <a:ext cx="108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7" name="Rectangle 436"/>
            <p:cNvSpPr/>
            <p:nvPr/>
          </p:nvSpPr>
          <p:spPr>
            <a:xfrm>
              <a:off x="5008585" y="2840938"/>
              <a:ext cx="108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8" name="Rectangle 437"/>
            <p:cNvSpPr/>
            <p:nvPr/>
          </p:nvSpPr>
          <p:spPr>
            <a:xfrm>
              <a:off x="5018578" y="2845685"/>
              <a:ext cx="720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9" name="Rectangle 438"/>
            <p:cNvSpPr/>
            <p:nvPr/>
          </p:nvSpPr>
          <p:spPr>
            <a:xfrm>
              <a:off x="5075624" y="2812421"/>
              <a:ext cx="72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0" name="Rectangle 439"/>
            <p:cNvSpPr/>
            <p:nvPr/>
          </p:nvSpPr>
          <p:spPr>
            <a:xfrm>
              <a:off x="5111853" y="279055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1" name="Rectangle 440"/>
            <p:cNvSpPr/>
            <p:nvPr/>
          </p:nvSpPr>
          <p:spPr>
            <a:xfrm>
              <a:off x="5145333" y="3385599"/>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2" name="Rectangle 441"/>
            <p:cNvSpPr/>
            <p:nvPr/>
          </p:nvSpPr>
          <p:spPr>
            <a:xfrm>
              <a:off x="5268311" y="3473548"/>
              <a:ext cx="126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3" name="Rectangle 442"/>
            <p:cNvSpPr/>
            <p:nvPr/>
          </p:nvSpPr>
          <p:spPr>
            <a:xfrm>
              <a:off x="5277835" y="345187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4" name="Rectangle 443"/>
            <p:cNvSpPr/>
            <p:nvPr/>
          </p:nvSpPr>
          <p:spPr>
            <a:xfrm>
              <a:off x="5394311" y="3528312"/>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5" name="Rectangle 444"/>
            <p:cNvSpPr/>
            <p:nvPr/>
          </p:nvSpPr>
          <p:spPr>
            <a:xfrm>
              <a:off x="5460911" y="353514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6" name="Rectangle 445"/>
            <p:cNvSpPr/>
            <p:nvPr/>
          </p:nvSpPr>
          <p:spPr>
            <a:xfrm>
              <a:off x="5469330" y="354466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7" name="Rectangle 446"/>
            <p:cNvSpPr/>
            <p:nvPr/>
          </p:nvSpPr>
          <p:spPr>
            <a:xfrm>
              <a:off x="5480130"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8" name="Rectangle 447"/>
            <p:cNvSpPr/>
            <p:nvPr/>
          </p:nvSpPr>
          <p:spPr>
            <a:xfrm>
              <a:off x="4980190" y="3609954"/>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9" name="Rectangle 448"/>
            <p:cNvSpPr/>
            <p:nvPr/>
          </p:nvSpPr>
          <p:spPr>
            <a:xfrm>
              <a:off x="4992136" y="3607559"/>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0" name="Rectangle 449"/>
            <p:cNvSpPr/>
            <p:nvPr/>
          </p:nvSpPr>
          <p:spPr>
            <a:xfrm>
              <a:off x="4979330" y="3610666"/>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1" name="Rectangle 450"/>
            <p:cNvSpPr/>
            <p:nvPr/>
          </p:nvSpPr>
          <p:spPr>
            <a:xfrm>
              <a:off x="5117253" y="3610603"/>
              <a:ext cx="108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2" name="Rectangle 451"/>
            <p:cNvSpPr/>
            <p:nvPr/>
          </p:nvSpPr>
          <p:spPr>
            <a:xfrm>
              <a:off x="5268311" y="3603331"/>
              <a:ext cx="1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3" name="Rectangle 452"/>
            <p:cNvSpPr/>
            <p:nvPr/>
          </p:nvSpPr>
          <p:spPr>
            <a:xfrm>
              <a:off x="5413843" y="36051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4" name="Rectangle 453"/>
            <p:cNvSpPr/>
            <p:nvPr/>
          </p:nvSpPr>
          <p:spPr>
            <a:xfrm>
              <a:off x="5422996" y="3609954"/>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5" name="Rectangle 454"/>
            <p:cNvSpPr/>
            <p:nvPr/>
          </p:nvSpPr>
          <p:spPr>
            <a:xfrm>
              <a:off x="5431114"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6" name="Rectangle 455"/>
            <p:cNvSpPr/>
            <p:nvPr/>
          </p:nvSpPr>
          <p:spPr>
            <a:xfrm>
              <a:off x="5436851" y="360769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7" name="Rectangle 456"/>
            <p:cNvSpPr/>
            <p:nvPr/>
          </p:nvSpPr>
          <p:spPr>
            <a:xfrm>
              <a:off x="5442588" y="360775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8" name="Rectangle 457"/>
            <p:cNvSpPr/>
            <p:nvPr/>
          </p:nvSpPr>
          <p:spPr>
            <a:xfrm>
              <a:off x="5448325" y="36078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9" name="Rectangle 458"/>
            <p:cNvSpPr/>
            <p:nvPr/>
          </p:nvSpPr>
          <p:spPr>
            <a:xfrm>
              <a:off x="5454062" y="360787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0" name="Rectangle 459"/>
            <p:cNvSpPr/>
            <p:nvPr/>
          </p:nvSpPr>
          <p:spPr>
            <a:xfrm>
              <a:off x="5459799"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1" name="Rectangle 460"/>
            <p:cNvSpPr/>
            <p:nvPr/>
          </p:nvSpPr>
          <p:spPr>
            <a:xfrm>
              <a:off x="5465536" y="3607993"/>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2" name="Rectangle 461"/>
            <p:cNvSpPr/>
            <p:nvPr/>
          </p:nvSpPr>
          <p:spPr>
            <a:xfrm>
              <a:off x="5480797"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3" name="Rectangle 462"/>
            <p:cNvSpPr/>
            <p:nvPr/>
          </p:nvSpPr>
          <p:spPr>
            <a:xfrm>
              <a:off x="5543678" y="36033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4" name="Rectangle 463"/>
            <p:cNvSpPr/>
            <p:nvPr/>
          </p:nvSpPr>
          <p:spPr>
            <a:xfrm>
              <a:off x="5554329" y="374466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5" name="Rectangle 464"/>
            <p:cNvSpPr/>
            <p:nvPr/>
          </p:nvSpPr>
          <p:spPr>
            <a:xfrm>
              <a:off x="5565847" y="3744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6" name="Rectangle 465"/>
            <p:cNvSpPr/>
            <p:nvPr/>
          </p:nvSpPr>
          <p:spPr>
            <a:xfrm>
              <a:off x="5577365" y="374964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7" name="Rectangle 466"/>
            <p:cNvSpPr/>
            <p:nvPr/>
          </p:nvSpPr>
          <p:spPr>
            <a:xfrm>
              <a:off x="5615678" y="3603331"/>
              <a:ext cx="7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8" name="Rectangle 467"/>
            <p:cNvSpPr/>
            <p:nvPr/>
          </p:nvSpPr>
          <p:spPr>
            <a:xfrm>
              <a:off x="5687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9" name="Rectangle 468"/>
            <p:cNvSpPr/>
            <p:nvPr/>
          </p:nvSpPr>
          <p:spPr>
            <a:xfrm>
              <a:off x="5759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0" name="Rectangle 469"/>
            <p:cNvSpPr/>
            <p:nvPr/>
          </p:nvSpPr>
          <p:spPr>
            <a:xfrm>
              <a:off x="5831678" y="3603331"/>
              <a:ext cx="54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1" name="Rectangle 470"/>
            <p:cNvSpPr/>
            <p:nvPr/>
          </p:nvSpPr>
          <p:spPr>
            <a:xfrm>
              <a:off x="5884740" y="3603331"/>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2" name="Rectangle 471"/>
            <p:cNvSpPr/>
            <p:nvPr/>
          </p:nvSpPr>
          <p:spPr>
            <a:xfrm>
              <a:off x="5935421" y="3603331"/>
              <a:ext cx="19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3" name="Rectangle 472"/>
            <p:cNvSpPr/>
            <p:nvPr/>
          </p:nvSpPr>
          <p:spPr>
            <a:xfrm>
              <a:off x="6011433"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4" name="Rectangle 473"/>
            <p:cNvSpPr/>
            <p:nvPr/>
          </p:nvSpPr>
          <p:spPr>
            <a:xfrm>
              <a:off x="6735346"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5" name="Rectangle 474"/>
            <p:cNvSpPr/>
            <p:nvPr/>
          </p:nvSpPr>
          <p:spPr>
            <a:xfrm>
              <a:off x="5643448" y="3475684"/>
              <a:ext cx="72000" cy="124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6" name="Rectangle 475"/>
            <p:cNvSpPr/>
            <p:nvPr/>
          </p:nvSpPr>
          <p:spPr>
            <a:xfrm>
              <a:off x="5687678" y="3515923"/>
              <a:ext cx="72000" cy="79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7" name="Rectangle 476"/>
            <p:cNvSpPr/>
            <p:nvPr/>
          </p:nvSpPr>
          <p:spPr>
            <a:xfrm>
              <a:off x="5731908" y="3532204"/>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8" name="Rectangle 477"/>
            <p:cNvSpPr/>
            <p:nvPr/>
          </p:nvSpPr>
          <p:spPr>
            <a:xfrm>
              <a:off x="5787593" y="3531895"/>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9" name="Rectangle 478"/>
            <p:cNvSpPr/>
            <p:nvPr/>
          </p:nvSpPr>
          <p:spPr>
            <a:xfrm>
              <a:off x="5842383" y="3548350"/>
              <a:ext cx="72000" cy="47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0" name="Rectangle 479"/>
            <p:cNvSpPr/>
            <p:nvPr/>
          </p:nvSpPr>
          <p:spPr>
            <a:xfrm>
              <a:off x="5890327" y="3403743"/>
              <a:ext cx="720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1" name="Rectangle 480"/>
            <p:cNvSpPr/>
            <p:nvPr/>
          </p:nvSpPr>
          <p:spPr>
            <a:xfrm>
              <a:off x="5891417" y="334657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2" name="Rectangle 481"/>
            <p:cNvSpPr/>
            <p:nvPr/>
          </p:nvSpPr>
          <p:spPr>
            <a:xfrm>
              <a:off x="5911991" y="337453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3" name="Rectangle 482"/>
            <p:cNvSpPr/>
            <p:nvPr/>
          </p:nvSpPr>
          <p:spPr>
            <a:xfrm>
              <a:off x="5918754" y="3470922"/>
              <a:ext cx="72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4" name="Rectangle 483"/>
            <p:cNvSpPr/>
            <p:nvPr/>
          </p:nvSpPr>
          <p:spPr>
            <a:xfrm>
              <a:off x="5975433" y="3459352"/>
              <a:ext cx="72000" cy="138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5" name="Rectangle 484"/>
            <p:cNvSpPr/>
            <p:nvPr/>
          </p:nvSpPr>
          <p:spPr>
            <a:xfrm>
              <a:off x="6167332" y="2626530"/>
              <a:ext cx="72000" cy="973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6" name="Rectangle 485"/>
            <p:cNvSpPr/>
            <p:nvPr/>
          </p:nvSpPr>
          <p:spPr>
            <a:xfrm>
              <a:off x="6100961" y="3506119"/>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7" name="Rectangle 486"/>
            <p:cNvSpPr/>
            <p:nvPr/>
          </p:nvSpPr>
          <p:spPr>
            <a:xfrm>
              <a:off x="6111761" y="3510815"/>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8" name="Rectangle 487"/>
            <p:cNvSpPr/>
            <p:nvPr/>
          </p:nvSpPr>
          <p:spPr>
            <a:xfrm>
              <a:off x="6167332" y="259053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9" name="Rectangle 488"/>
            <p:cNvSpPr/>
            <p:nvPr/>
          </p:nvSpPr>
          <p:spPr>
            <a:xfrm>
              <a:off x="6038433" y="3502743"/>
              <a:ext cx="72000" cy="92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0" name="Rectangle 489"/>
            <p:cNvSpPr/>
            <p:nvPr/>
          </p:nvSpPr>
          <p:spPr>
            <a:xfrm>
              <a:off x="6180513" y="257761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1" name="Rectangle 490"/>
            <p:cNvSpPr/>
            <p:nvPr/>
          </p:nvSpPr>
          <p:spPr>
            <a:xfrm>
              <a:off x="6200837" y="259802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2" name="Rectangle 491"/>
            <p:cNvSpPr/>
            <p:nvPr/>
          </p:nvSpPr>
          <p:spPr>
            <a:xfrm>
              <a:off x="6239331" y="2590530"/>
              <a:ext cx="107003" cy="10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3" name="Rectangle 492"/>
            <p:cNvSpPr/>
            <p:nvPr/>
          </p:nvSpPr>
          <p:spPr>
            <a:xfrm>
              <a:off x="6259303" y="2551419"/>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4" name="Rectangle 493"/>
            <p:cNvSpPr/>
            <p:nvPr/>
          </p:nvSpPr>
          <p:spPr>
            <a:xfrm>
              <a:off x="6272530" y="257148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5" name="Rectangle 494"/>
            <p:cNvSpPr/>
            <p:nvPr/>
          </p:nvSpPr>
          <p:spPr>
            <a:xfrm>
              <a:off x="6349838" y="3509404"/>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6" name="Rectangle 495"/>
            <p:cNvSpPr/>
            <p:nvPr/>
          </p:nvSpPr>
          <p:spPr>
            <a:xfrm>
              <a:off x="6373953" y="348635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7" name="Rectangle 496"/>
            <p:cNvSpPr/>
            <p:nvPr/>
          </p:nvSpPr>
          <p:spPr>
            <a:xfrm>
              <a:off x="6444940" y="344330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8" name="Rectangle 497"/>
            <p:cNvSpPr/>
            <p:nvPr/>
          </p:nvSpPr>
          <p:spPr>
            <a:xfrm>
              <a:off x="6403339" y="3511711"/>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9" name="Rectangle 498"/>
            <p:cNvSpPr/>
            <p:nvPr/>
          </p:nvSpPr>
          <p:spPr>
            <a:xfrm>
              <a:off x="6481110" y="349589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0" name="Rectangle 499"/>
            <p:cNvSpPr/>
            <p:nvPr/>
          </p:nvSpPr>
          <p:spPr>
            <a:xfrm>
              <a:off x="6459771" y="3519632"/>
              <a:ext cx="72000" cy="80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1" name="Rectangle 500"/>
            <p:cNvSpPr/>
            <p:nvPr/>
          </p:nvSpPr>
          <p:spPr>
            <a:xfrm>
              <a:off x="6570742" y="3575615"/>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2" name="Rectangle 501"/>
            <p:cNvSpPr/>
            <p:nvPr/>
          </p:nvSpPr>
          <p:spPr>
            <a:xfrm>
              <a:off x="6570742" y="3364159"/>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3" name="Rectangle 502"/>
            <p:cNvSpPr/>
            <p:nvPr/>
          </p:nvSpPr>
          <p:spPr>
            <a:xfrm>
              <a:off x="6688147" y="3489692"/>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4" name="Rectangle 503"/>
            <p:cNvSpPr/>
            <p:nvPr/>
          </p:nvSpPr>
          <p:spPr>
            <a:xfrm>
              <a:off x="6655342" y="3510437"/>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5" name="Rectangle 504"/>
            <p:cNvSpPr/>
            <p:nvPr/>
          </p:nvSpPr>
          <p:spPr>
            <a:xfrm>
              <a:off x="6707108" y="3364160"/>
              <a:ext cx="72000" cy="236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6" name="Rectangle 505"/>
            <p:cNvSpPr/>
            <p:nvPr/>
          </p:nvSpPr>
          <p:spPr>
            <a:xfrm>
              <a:off x="6765927" y="331231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7" name="Rectangle 506"/>
            <p:cNvSpPr/>
            <p:nvPr/>
          </p:nvSpPr>
          <p:spPr>
            <a:xfrm>
              <a:off x="6803163" y="3404835"/>
              <a:ext cx="72000" cy="19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8" name="Rectangle 507"/>
            <p:cNvSpPr/>
            <p:nvPr/>
          </p:nvSpPr>
          <p:spPr>
            <a:xfrm>
              <a:off x="6803511" y="334319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9" name="Rectangle 508"/>
            <p:cNvSpPr/>
            <p:nvPr/>
          </p:nvSpPr>
          <p:spPr>
            <a:xfrm>
              <a:off x="6857803"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0" name="Rectangle 509"/>
            <p:cNvSpPr/>
            <p:nvPr/>
          </p:nvSpPr>
          <p:spPr>
            <a:xfrm>
              <a:off x="6921710" y="3413884"/>
              <a:ext cx="72000" cy="1766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1" name="Rectangle 510"/>
            <p:cNvSpPr/>
            <p:nvPr/>
          </p:nvSpPr>
          <p:spPr>
            <a:xfrm>
              <a:off x="6957710" y="309192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2" name="Rectangle 511"/>
            <p:cNvSpPr/>
            <p:nvPr/>
          </p:nvSpPr>
          <p:spPr>
            <a:xfrm>
              <a:off x="6968510" y="3399549"/>
              <a:ext cx="72000" cy="203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3" name="Rectangle 512"/>
            <p:cNvSpPr/>
            <p:nvPr/>
          </p:nvSpPr>
          <p:spPr>
            <a:xfrm>
              <a:off x="6980998" y="336416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4" name="Rectangle 513"/>
            <p:cNvSpPr/>
            <p:nvPr/>
          </p:nvSpPr>
          <p:spPr>
            <a:xfrm>
              <a:off x="7004510" y="3580378"/>
              <a:ext cx="252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5" name="Rectangle 514"/>
            <p:cNvSpPr/>
            <p:nvPr/>
          </p:nvSpPr>
          <p:spPr>
            <a:xfrm>
              <a:off x="6373953" y="3612331"/>
              <a:ext cx="16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6" name="Rectangle 515"/>
            <p:cNvSpPr/>
            <p:nvPr/>
          </p:nvSpPr>
          <p:spPr>
            <a:xfrm>
              <a:off x="6372239" y="39106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7" name="Rectangle 516"/>
            <p:cNvSpPr/>
            <p:nvPr/>
          </p:nvSpPr>
          <p:spPr>
            <a:xfrm>
              <a:off x="6470050" y="38998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8" name="Rectangle 517"/>
            <p:cNvSpPr/>
            <p:nvPr/>
          </p:nvSpPr>
          <p:spPr>
            <a:xfrm>
              <a:off x="6560791" y="3607559"/>
              <a:ext cx="72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9" name="Rectangle 518"/>
            <p:cNvSpPr/>
            <p:nvPr/>
          </p:nvSpPr>
          <p:spPr>
            <a:xfrm>
              <a:off x="6628328" y="3607559"/>
              <a:ext cx="108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0" name="Rectangle 519"/>
            <p:cNvSpPr/>
            <p:nvPr/>
          </p:nvSpPr>
          <p:spPr>
            <a:xfrm>
              <a:off x="6685512" y="396935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1" name="Rectangle 520"/>
            <p:cNvSpPr/>
            <p:nvPr/>
          </p:nvSpPr>
          <p:spPr>
            <a:xfrm>
              <a:off x="6368503" y="3755732"/>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2" name="Rectangle 521"/>
            <p:cNvSpPr/>
            <p:nvPr/>
          </p:nvSpPr>
          <p:spPr>
            <a:xfrm>
              <a:off x="6808058" y="3608103"/>
              <a:ext cx="70525"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3" name="Rectangle 522"/>
            <p:cNvSpPr/>
            <p:nvPr/>
          </p:nvSpPr>
          <p:spPr>
            <a:xfrm>
              <a:off x="6878389" y="3608102"/>
              <a:ext cx="36000" cy="742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4" name="Rectangle 523"/>
            <p:cNvSpPr/>
            <p:nvPr/>
          </p:nvSpPr>
          <p:spPr>
            <a:xfrm>
              <a:off x="6910473" y="3612721"/>
              <a:ext cx="127330" cy="155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5" name="Rectangle 524"/>
            <p:cNvSpPr/>
            <p:nvPr/>
          </p:nvSpPr>
          <p:spPr>
            <a:xfrm>
              <a:off x="6955981" y="370463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6" name="Rectangle 525"/>
            <p:cNvSpPr/>
            <p:nvPr/>
          </p:nvSpPr>
          <p:spPr>
            <a:xfrm>
              <a:off x="6970198" y="3707011"/>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7" name="Rectangle 526"/>
            <p:cNvSpPr/>
            <p:nvPr/>
          </p:nvSpPr>
          <p:spPr>
            <a:xfrm>
              <a:off x="7036962" y="3607944"/>
              <a:ext cx="63665" cy="8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8" name="Rectangle 527"/>
            <p:cNvSpPr/>
            <p:nvPr/>
          </p:nvSpPr>
          <p:spPr>
            <a:xfrm>
              <a:off x="7100627" y="3610286"/>
              <a:ext cx="63665" cy="1128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9" name="Rectangle 528"/>
            <p:cNvSpPr/>
            <p:nvPr/>
          </p:nvSpPr>
          <p:spPr>
            <a:xfrm>
              <a:off x="7040510" y="4447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0" name="Rectangle 529"/>
            <p:cNvSpPr/>
            <p:nvPr/>
          </p:nvSpPr>
          <p:spPr>
            <a:xfrm>
              <a:off x="7059911" y="4492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1" name="Rectangle 530"/>
            <p:cNvSpPr/>
            <p:nvPr/>
          </p:nvSpPr>
          <p:spPr>
            <a:xfrm>
              <a:off x="7067407" y="4494239"/>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2" name="Rectangle 531"/>
            <p:cNvSpPr/>
            <p:nvPr/>
          </p:nvSpPr>
          <p:spPr>
            <a:xfrm>
              <a:off x="7074903" y="4496381"/>
              <a:ext cx="10800" cy="1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3" name="Rectangle 532"/>
            <p:cNvSpPr/>
            <p:nvPr/>
          </p:nvSpPr>
          <p:spPr>
            <a:xfrm>
              <a:off x="7084780" y="4493761"/>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4" name="Rectangle 533"/>
            <p:cNvSpPr/>
            <p:nvPr/>
          </p:nvSpPr>
          <p:spPr>
            <a:xfrm>
              <a:off x="7089895" y="4500665"/>
              <a:ext cx="108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5" name="Rectangle 534"/>
            <p:cNvSpPr/>
            <p:nvPr/>
          </p:nvSpPr>
          <p:spPr>
            <a:xfrm>
              <a:off x="7164292" y="360941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6" name="Rectangle 535"/>
            <p:cNvSpPr/>
            <p:nvPr/>
          </p:nvSpPr>
          <p:spPr>
            <a:xfrm>
              <a:off x="7174348" y="360714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7" name="Rectangle 536"/>
            <p:cNvSpPr/>
            <p:nvPr/>
          </p:nvSpPr>
          <p:spPr>
            <a:xfrm>
              <a:off x="7184404" y="3607251"/>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8" name="Rectangle 537"/>
            <p:cNvSpPr/>
            <p:nvPr/>
          </p:nvSpPr>
          <p:spPr>
            <a:xfrm>
              <a:off x="7192079" y="3607359"/>
              <a:ext cx="10800" cy="6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9" name="Rectangle 538"/>
            <p:cNvSpPr/>
            <p:nvPr/>
          </p:nvSpPr>
          <p:spPr>
            <a:xfrm>
              <a:off x="7200754" y="3607401"/>
              <a:ext cx="72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0" name="Rectangle 539"/>
            <p:cNvSpPr/>
            <p:nvPr/>
          </p:nvSpPr>
          <p:spPr>
            <a:xfrm>
              <a:off x="7271484" y="3604269"/>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1" name="Rectangle 540"/>
            <p:cNvSpPr/>
            <p:nvPr/>
          </p:nvSpPr>
          <p:spPr>
            <a:xfrm>
              <a:off x="7279265"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2" name="Rectangle 541"/>
            <p:cNvSpPr/>
            <p:nvPr/>
          </p:nvSpPr>
          <p:spPr>
            <a:xfrm>
              <a:off x="7289401" y="3603872"/>
              <a:ext cx="108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3" name="Rectangle 542"/>
            <p:cNvSpPr/>
            <p:nvPr/>
          </p:nvSpPr>
          <p:spPr>
            <a:xfrm>
              <a:off x="7300201" y="3608700"/>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4" name="Rectangle 543"/>
            <p:cNvSpPr/>
            <p:nvPr/>
          </p:nvSpPr>
          <p:spPr>
            <a:xfrm>
              <a:off x="7311001"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5" name="Rectangle 544"/>
            <p:cNvSpPr/>
            <p:nvPr/>
          </p:nvSpPr>
          <p:spPr>
            <a:xfrm>
              <a:off x="7404645" y="3603331"/>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6" name="Rectangle 545"/>
            <p:cNvSpPr/>
            <p:nvPr/>
          </p:nvSpPr>
          <p:spPr>
            <a:xfrm>
              <a:off x="7440645" y="3596119"/>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7" name="Rectangle 546"/>
            <p:cNvSpPr/>
            <p:nvPr/>
          </p:nvSpPr>
          <p:spPr>
            <a:xfrm>
              <a:off x="7496201" y="3608102"/>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8" name="Rectangle 547"/>
            <p:cNvSpPr/>
            <p:nvPr/>
          </p:nvSpPr>
          <p:spPr>
            <a:xfrm>
              <a:off x="7527857" y="3610523"/>
              <a:ext cx="36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9" name="Rectangle 548"/>
            <p:cNvSpPr/>
            <p:nvPr/>
          </p:nvSpPr>
          <p:spPr>
            <a:xfrm>
              <a:off x="7553057" y="3995102"/>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0" name="Rectangle 549"/>
            <p:cNvSpPr/>
            <p:nvPr/>
          </p:nvSpPr>
          <p:spPr>
            <a:xfrm>
              <a:off x="7038598" y="3534296"/>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1" name="Rectangle 550"/>
            <p:cNvSpPr/>
            <p:nvPr/>
          </p:nvSpPr>
          <p:spPr>
            <a:xfrm>
              <a:off x="7059911" y="3536829"/>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2" name="Rectangle 551"/>
            <p:cNvSpPr/>
            <p:nvPr/>
          </p:nvSpPr>
          <p:spPr>
            <a:xfrm>
              <a:off x="7100695" y="3560605"/>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3" name="Rectangle 552"/>
            <p:cNvSpPr/>
            <p:nvPr/>
          </p:nvSpPr>
          <p:spPr>
            <a:xfrm>
              <a:off x="7184298" y="356063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4" name="Rectangle 553"/>
            <p:cNvSpPr/>
            <p:nvPr/>
          </p:nvSpPr>
          <p:spPr>
            <a:xfrm>
              <a:off x="7202879" y="355331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5" name="Rectangle 554"/>
            <p:cNvSpPr/>
            <p:nvPr/>
          </p:nvSpPr>
          <p:spPr>
            <a:xfrm>
              <a:off x="7210661" y="3471289"/>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6" name="Rectangle 555"/>
            <p:cNvSpPr/>
            <p:nvPr/>
          </p:nvSpPr>
          <p:spPr>
            <a:xfrm>
              <a:off x="7221461" y="3454648"/>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7" name="Rectangle 556"/>
            <p:cNvSpPr/>
            <p:nvPr/>
          </p:nvSpPr>
          <p:spPr>
            <a:xfrm>
              <a:off x="7232261" y="345943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8" name="Rectangle 557"/>
            <p:cNvSpPr/>
            <p:nvPr/>
          </p:nvSpPr>
          <p:spPr>
            <a:xfrm>
              <a:off x="7244429" y="3492771"/>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9" name="Rectangle 558"/>
            <p:cNvSpPr/>
            <p:nvPr/>
          </p:nvSpPr>
          <p:spPr>
            <a:xfrm>
              <a:off x="7256510" y="3509404"/>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0" name="Rectangle 559"/>
            <p:cNvSpPr/>
            <p:nvPr/>
          </p:nvSpPr>
          <p:spPr>
            <a:xfrm>
              <a:off x="7264979" y="2985154"/>
              <a:ext cx="36000"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1" name="Rectangle 560"/>
            <p:cNvSpPr/>
            <p:nvPr/>
          </p:nvSpPr>
          <p:spPr>
            <a:xfrm>
              <a:off x="7293089" y="2877981"/>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2" name="Rectangle 561"/>
            <p:cNvSpPr/>
            <p:nvPr/>
          </p:nvSpPr>
          <p:spPr>
            <a:xfrm>
              <a:off x="7321801" y="2449397"/>
              <a:ext cx="36000"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3" name="Rectangle 562"/>
            <p:cNvSpPr/>
            <p:nvPr/>
          </p:nvSpPr>
          <p:spPr>
            <a:xfrm>
              <a:off x="7357801" y="2415998"/>
              <a:ext cx="36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4" name="Rectangle 563"/>
            <p:cNvSpPr/>
            <p:nvPr/>
          </p:nvSpPr>
          <p:spPr>
            <a:xfrm>
              <a:off x="7412102" y="356539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5" name="Rectangle 564"/>
            <p:cNvSpPr/>
            <p:nvPr/>
          </p:nvSpPr>
          <p:spPr>
            <a:xfrm>
              <a:off x="7433502" y="357037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6" name="Rectangle 565"/>
            <p:cNvSpPr/>
            <p:nvPr/>
          </p:nvSpPr>
          <p:spPr>
            <a:xfrm>
              <a:off x="7454902" y="3568204"/>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7" name="Rectangle 566"/>
            <p:cNvSpPr/>
            <p:nvPr/>
          </p:nvSpPr>
          <p:spPr>
            <a:xfrm>
              <a:off x="7507255" y="3566036"/>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8" name="Rectangle 567"/>
            <p:cNvSpPr/>
            <p:nvPr/>
          </p:nvSpPr>
          <p:spPr>
            <a:xfrm>
              <a:off x="7523893" y="356624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9" name="Rectangle 568"/>
            <p:cNvSpPr/>
            <p:nvPr/>
          </p:nvSpPr>
          <p:spPr>
            <a:xfrm>
              <a:off x="7540531" y="356646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70" name="Group 569"/>
            <p:cNvGrpSpPr/>
            <p:nvPr/>
          </p:nvGrpSpPr>
          <p:grpSpPr>
            <a:xfrm>
              <a:off x="2811595" y="2003228"/>
              <a:ext cx="4752244" cy="3205215"/>
              <a:chOff x="2368235" y="1698418"/>
              <a:chExt cx="4752244" cy="3205215"/>
            </a:xfrm>
          </p:grpSpPr>
          <p:cxnSp>
            <p:nvCxnSpPr>
              <p:cNvPr id="613" name="Straight Connector 612"/>
              <p:cNvCxnSpPr/>
              <p:nvPr/>
            </p:nvCxnSpPr>
            <p:spPr>
              <a:xfrm>
                <a:off x="236823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282771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17117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5146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84446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14698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43586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70426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a:off x="495219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520012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544805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56823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59029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608949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626918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643522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65944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671954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683099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571" name="Group 570"/>
            <p:cNvGrpSpPr/>
            <p:nvPr/>
          </p:nvGrpSpPr>
          <p:grpSpPr>
            <a:xfrm>
              <a:off x="2247938" y="1992197"/>
              <a:ext cx="5308916" cy="3203500"/>
              <a:chOff x="2291341" y="1973094"/>
              <a:chExt cx="5075065" cy="3906804"/>
            </a:xfrm>
          </p:grpSpPr>
          <p:cxnSp>
            <p:nvCxnSpPr>
              <p:cNvPr id="603" name="Straight Connector 602"/>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2291341" y="587478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2" name="TextBox 571"/>
            <p:cNvSpPr txBox="1"/>
            <p:nvPr/>
          </p:nvSpPr>
          <p:spPr>
            <a:xfrm rot="16200000">
              <a:off x="247907" y="3450994"/>
              <a:ext cx="2611612" cy="307777"/>
            </a:xfrm>
            <a:prstGeom prst="rect">
              <a:avLst/>
            </a:prstGeom>
            <a:noFill/>
          </p:spPr>
          <p:txBody>
            <a:bodyPr wrap="none" rtlCol="0">
              <a:spAutoFit/>
            </a:bodyPr>
            <a:lstStyle/>
            <a:p>
              <a:pPr algn="ctr"/>
              <a:r>
                <a:rPr lang="en-GB" sz="1400" dirty="0" smtClean="0">
                  <a:solidFill>
                    <a:srgbClr val="4D4D4D"/>
                  </a:solidFill>
                </a:rPr>
                <a:t>Losses     Frequency      Gains</a:t>
              </a:r>
              <a:endParaRPr lang="en-GB" sz="1400" dirty="0">
                <a:solidFill>
                  <a:srgbClr val="4D4D4D"/>
                </a:solidFill>
              </a:endParaRPr>
            </a:p>
          </p:txBody>
        </p:sp>
        <p:sp>
          <p:nvSpPr>
            <p:cNvPr id="573" name="TextBox 572"/>
            <p:cNvSpPr txBox="1"/>
            <p:nvPr/>
          </p:nvSpPr>
          <p:spPr>
            <a:xfrm>
              <a:off x="1627799" y="1846200"/>
              <a:ext cx="643125" cy="307777"/>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574" name="TextBox 573"/>
            <p:cNvSpPr txBox="1"/>
            <p:nvPr/>
          </p:nvSpPr>
          <p:spPr>
            <a:xfrm>
              <a:off x="1727185" y="2234773"/>
              <a:ext cx="543739" cy="307777"/>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575" name="TextBox 574"/>
            <p:cNvSpPr txBox="1"/>
            <p:nvPr/>
          </p:nvSpPr>
          <p:spPr>
            <a:xfrm>
              <a:off x="1727185" y="2639559"/>
              <a:ext cx="543739" cy="307777"/>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576" name="TextBox 575"/>
            <p:cNvSpPr txBox="1"/>
            <p:nvPr/>
          </p:nvSpPr>
          <p:spPr>
            <a:xfrm>
              <a:off x="1727185" y="3040377"/>
              <a:ext cx="543739" cy="307777"/>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577" name="TextBox 576"/>
            <p:cNvSpPr txBox="1"/>
            <p:nvPr/>
          </p:nvSpPr>
          <p:spPr>
            <a:xfrm>
              <a:off x="1973783" y="3488445"/>
              <a:ext cx="297141" cy="252371"/>
            </a:xfrm>
            <a:prstGeom prst="rect">
              <a:avLst/>
            </a:prstGeom>
            <a:noFill/>
          </p:spPr>
          <p:txBody>
            <a:bodyPr wrap="none" rtlCol="0">
              <a:spAutoFit/>
            </a:bodyPr>
            <a:lstStyle/>
            <a:p>
              <a:pPr algn="r"/>
              <a:r>
                <a:rPr lang="en-GB" sz="1400" dirty="0" smtClean="0">
                  <a:solidFill>
                    <a:srgbClr val="4D4D4D"/>
                  </a:solidFill>
                </a:rPr>
                <a:t>0</a:t>
              </a:r>
              <a:endParaRPr lang="en-GB" sz="1400" dirty="0">
                <a:solidFill>
                  <a:srgbClr val="4D4D4D"/>
                </a:solidFill>
              </a:endParaRPr>
            </a:p>
          </p:txBody>
        </p:sp>
        <p:sp>
          <p:nvSpPr>
            <p:cNvPr id="578" name="TextBox 577"/>
            <p:cNvSpPr txBox="1"/>
            <p:nvPr/>
          </p:nvSpPr>
          <p:spPr>
            <a:xfrm>
              <a:off x="1727185" y="3858614"/>
              <a:ext cx="543739" cy="307777"/>
            </a:xfrm>
            <a:prstGeom prst="rect">
              <a:avLst/>
            </a:prstGeom>
            <a:noFill/>
          </p:spPr>
          <p:txBody>
            <a:bodyPr wrap="none" rtlCol="0">
              <a:spAutoFit/>
            </a:bodyPr>
            <a:lstStyle/>
            <a:p>
              <a:pPr algn="r"/>
              <a:r>
                <a:rPr lang="en-GB" sz="1400" dirty="0" smtClean="0">
                  <a:solidFill>
                    <a:srgbClr val="4D4D4D"/>
                  </a:solidFill>
                </a:rPr>
                <a:t>25%</a:t>
              </a:r>
              <a:endParaRPr lang="en-GB" sz="1400" dirty="0">
                <a:solidFill>
                  <a:srgbClr val="4D4D4D"/>
                </a:solidFill>
              </a:endParaRPr>
            </a:p>
          </p:txBody>
        </p:sp>
        <p:sp>
          <p:nvSpPr>
            <p:cNvPr id="579" name="TextBox 578"/>
            <p:cNvSpPr txBox="1"/>
            <p:nvPr/>
          </p:nvSpPr>
          <p:spPr>
            <a:xfrm>
              <a:off x="1727185" y="4264243"/>
              <a:ext cx="543739" cy="307777"/>
            </a:xfrm>
            <a:prstGeom prst="rect">
              <a:avLst/>
            </a:prstGeom>
            <a:noFill/>
          </p:spPr>
          <p:txBody>
            <a:bodyPr wrap="none" rtlCol="0">
              <a:spAutoFit/>
            </a:bodyPr>
            <a:lstStyle/>
            <a:p>
              <a:pPr algn="r"/>
              <a:r>
                <a:rPr lang="en-GB" sz="1400" dirty="0" smtClean="0">
                  <a:solidFill>
                    <a:srgbClr val="4D4D4D"/>
                  </a:solidFill>
                </a:rPr>
                <a:t>50%</a:t>
              </a:r>
              <a:endParaRPr lang="en-GB" sz="1400" dirty="0">
                <a:solidFill>
                  <a:srgbClr val="4D4D4D"/>
                </a:solidFill>
              </a:endParaRPr>
            </a:p>
          </p:txBody>
        </p:sp>
        <p:sp>
          <p:nvSpPr>
            <p:cNvPr id="580" name="TextBox 579"/>
            <p:cNvSpPr txBox="1"/>
            <p:nvPr/>
          </p:nvSpPr>
          <p:spPr>
            <a:xfrm>
              <a:off x="1727185" y="4668668"/>
              <a:ext cx="543739" cy="307777"/>
            </a:xfrm>
            <a:prstGeom prst="rect">
              <a:avLst/>
            </a:prstGeom>
            <a:noFill/>
          </p:spPr>
          <p:txBody>
            <a:bodyPr wrap="none" rtlCol="0">
              <a:spAutoFit/>
            </a:bodyPr>
            <a:lstStyle/>
            <a:p>
              <a:pPr algn="r"/>
              <a:r>
                <a:rPr lang="en-GB" sz="1400" dirty="0" smtClean="0">
                  <a:solidFill>
                    <a:srgbClr val="4D4D4D"/>
                  </a:solidFill>
                </a:rPr>
                <a:t>75%</a:t>
              </a:r>
              <a:endParaRPr lang="en-GB" sz="1400" dirty="0">
                <a:solidFill>
                  <a:srgbClr val="4D4D4D"/>
                </a:solidFill>
              </a:endParaRPr>
            </a:p>
          </p:txBody>
        </p:sp>
        <p:sp>
          <p:nvSpPr>
            <p:cNvPr id="581" name="TextBox 580"/>
            <p:cNvSpPr txBox="1"/>
            <p:nvPr/>
          </p:nvSpPr>
          <p:spPr>
            <a:xfrm>
              <a:off x="1627798" y="5040850"/>
              <a:ext cx="643125" cy="307777"/>
            </a:xfrm>
            <a:prstGeom prst="rect">
              <a:avLst/>
            </a:prstGeom>
            <a:noFill/>
          </p:spPr>
          <p:txBody>
            <a:bodyPr wrap="none" rtlCol="0">
              <a:spAutoFit/>
            </a:bodyPr>
            <a:lstStyle/>
            <a:p>
              <a:pPr algn="r"/>
              <a:r>
                <a:rPr lang="en-GB" sz="1400" dirty="0" smtClean="0">
                  <a:solidFill>
                    <a:srgbClr val="4D4D4D"/>
                  </a:solidFill>
                </a:rPr>
                <a:t>100%</a:t>
              </a:r>
              <a:endParaRPr lang="en-GB" sz="1400" dirty="0">
                <a:solidFill>
                  <a:srgbClr val="4D4D4D"/>
                </a:solidFill>
              </a:endParaRPr>
            </a:p>
          </p:txBody>
        </p:sp>
        <p:sp>
          <p:nvSpPr>
            <p:cNvPr id="582" name="TextBox 581"/>
            <p:cNvSpPr txBox="1"/>
            <p:nvPr/>
          </p:nvSpPr>
          <p:spPr>
            <a:xfrm>
              <a:off x="3987400" y="5378354"/>
              <a:ext cx="1181734" cy="276999"/>
            </a:xfrm>
            <a:prstGeom prst="rect">
              <a:avLst/>
            </a:prstGeom>
            <a:noFill/>
          </p:spPr>
          <p:txBody>
            <a:bodyPr wrap="none" rtlCol="0">
              <a:spAutoFit/>
            </a:bodyPr>
            <a:lstStyle/>
            <a:p>
              <a:pPr algn="ctr"/>
              <a:r>
                <a:rPr lang="en-GB" sz="1200" dirty="0" smtClean="0">
                  <a:solidFill>
                    <a:srgbClr val="4D4D4D"/>
                  </a:solidFill>
                </a:rPr>
                <a:t>Chromosomes</a:t>
              </a:r>
              <a:endParaRPr lang="en-GB" sz="1200" dirty="0">
                <a:solidFill>
                  <a:srgbClr val="4D4D4D"/>
                </a:solidFill>
              </a:endParaRPr>
            </a:p>
          </p:txBody>
        </p:sp>
        <p:sp>
          <p:nvSpPr>
            <p:cNvPr id="583" name="TextBox 582"/>
            <p:cNvSpPr txBox="1"/>
            <p:nvPr/>
          </p:nvSpPr>
          <p:spPr>
            <a:xfrm>
              <a:off x="2312721" y="1754972"/>
              <a:ext cx="984565" cy="276999"/>
            </a:xfrm>
            <a:prstGeom prst="rect">
              <a:avLst/>
            </a:prstGeom>
            <a:noFill/>
          </p:spPr>
          <p:txBody>
            <a:bodyPr wrap="none" rtlCol="0">
              <a:spAutoFit/>
            </a:bodyPr>
            <a:lstStyle/>
            <a:p>
              <a:r>
                <a:rPr lang="en-GB" sz="1200" dirty="0" smtClean="0">
                  <a:solidFill>
                    <a:srgbClr val="4D4D4D"/>
                  </a:solidFill>
                </a:rPr>
                <a:t>449 regions</a:t>
              </a:r>
              <a:endParaRPr lang="en-GB" sz="1200" dirty="0">
                <a:solidFill>
                  <a:srgbClr val="4D4D4D"/>
                </a:solidFill>
              </a:endParaRPr>
            </a:p>
          </p:txBody>
        </p:sp>
        <p:sp>
          <p:nvSpPr>
            <p:cNvPr id="584" name="TextBox 583"/>
            <p:cNvSpPr txBox="1"/>
            <p:nvPr/>
          </p:nvSpPr>
          <p:spPr>
            <a:xfrm>
              <a:off x="2462150" y="5213582"/>
              <a:ext cx="269625" cy="276999"/>
            </a:xfrm>
            <a:prstGeom prst="rect">
              <a:avLst/>
            </a:prstGeom>
            <a:noFill/>
          </p:spPr>
          <p:txBody>
            <a:bodyPr wrap="none" rtlCol="0">
              <a:spAutoFit/>
            </a:bodyPr>
            <a:lstStyle/>
            <a:p>
              <a:pPr algn="ctr"/>
              <a:r>
                <a:rPr lang="en-GB" sz="1200" dirty="0" smtClean="0">
                  <a:solidFill>
                    <a:srgbClr val="4D4D4D"/>
                  </a:solidFill>
                </a:rPr>
                <a:t>1</a:t>
              </a:r>
              <a:endParaRPr lang="en-GB" sz="1200" dirty="0">
                <a:solidFill>
                  <a:srgbClr val="4D4D4D"/>
                </a:solidFill>
              </a:endParaRPr>
            </a:p>
          </p:txBody>
        </p:sp>
        <p:sp>
          <p:nvSpPr>
            <p:cNvPr id="585" name="TextBox 584"/>
            <p:cNvSpPr txBox="1"/>
            <p:nvPr/>
          </p:nvSpPr>
          <p:spPr>
            <a:xfrm>
              <a:off x="2900820" y="5213582"/>
              <a:ext cx="269625" cy="276999"/>
            </a:xfrm>
            <a:prstGeom prst="rect">
              <a:avLst/>
            </a:prstGeom>
            <a:noFill/>
          </p:spPr>
          <p:txBody>
            <a:bodyPr wrap="none" rtlCol="0">
              <a:spAutoFit/>
            </a:bodyPr>
            <a:lstStyle/>
            <a:p>
              <a:pPr algn="ctr"/>
              <a:r>
                <a:rPr lang="en-GB" sz="1200" dirty="0" smtClean="0">
                  <a:solidFill>
                    <a:srgbClr val="4D4D4D"/>
                  </a:solidFill>
                </a:rPr>
                <a:t>2</a:t>
              </a:r>
              <a:endParaRPr lang="en-GB" sz="1200" dirty="0">
                <a:solidFill>
                  <a:srgbClr val="4D4D4D"/>
                </a:solidFill>
              </a:endParaRPr>
            </a:p>
          </p:txBody>
        </p:sp>
        <p:sp>
          <p:nvSpPr>
            <p:cNvPr id="586" name="TextBox 585"/>
            <p:cNvSpPr txBox="1"/>
            <p:nvPr/>
          </p:nvSpPr>
          <p:spPr>
            <a:xfrm>
              <a:off x="3325842" y="5213582"/>
              <a:ext cx="269625" cy="276999"/>
            </a:xfrm>
            <a:prstGeom prst="rect">
              <a:avLst/>
            </a:prstGeom>
            <a:noFill/>
          </p:spPr>
          <p:txBody>
            <a:bodyPr wrap="none" rtlCol="0">
              <a:spAutoFit/>
            </a:bodyPr>
            <a:lstStyle/>
            <a:p>
              <a:pPr algn="ctr"/>
              <a:r>
                <a:rPr lang="en-GB" sz="1200" dirty="0" smtClean="0">
                  <a:solidFill>
                    <a:srgbClr val="4D4D4D"/>
                  </a:solidFill>
                </a:rPr>
                <a:t>3</a:t>
              </a:r>
              <a:endParaRPr lang="en-GB" sz="1200" dirty="0">
                <a:solidFill>
                  <a:srgbClr val="4D4D4D"/>
                </a:solidFill>
              </a:endParaRPr>
            </a:p>
          </p:txBody>
        </p:sp>
        <p:sp>
          <p:nvSpPr>
            <p:cNvPr id="587" name="TextBox 586"/>
            <p:cNvSpPr txBox="1"/>
            <p:nvPr/>
          </p:nvSpPr>
          <p:spPr>
            <a:xfrm>
              <a:off x="3648504" y="5213582"/>
              <a:ext cx="269625" cy="276999"/>
            </a:xfrm>
            <a:prstGeom prst="rect">
              <a:avLst/>
            </a:prstGeom>
            <a:noFill/>
          </p:spPr>
          <p:txBody>
            <a:bodyPr wrap="none" rtlCol="0">
              <a:spAutoFit/>
            </a:bodyPr>
            <a:lstStyle/>
            <a:p>
              <a:pPr algn="ctr"/>
              <a:r>
                <a:rPr lang="en-GB" sz="1200" dirty="0" smtClean="0">
                  <a:solidFill>
                    <a:srgbClr val="4D4D4D"/>
                  </a:solidFill>
                </a:rPr>
                <a:t>4</a:t>
              </a:r>
              <a:endParaRPr lang="en-GB" sz="1200" dirty="0">
                <a:solidFill>
                  <a:srgbClr val="4D4D4D"/>
                </a:solidFill>
              </a:endParaRPr>
            </a:p>
          </p:txBody>
        </p:sp>
        <p:sp>
          <p:nvSpPr>
            <p:cNvPr id="588" name="TextBox 587"/>
            <p:cNvSpPr txBox="1"/>
            <p:nvPr/>
          </p:nvSpPr>
          <p:spPr>
            <a:xfrm>
              <a:off x="3984814" y="5213582"/>
              <a:ext cx="269625" cy="276999"/>
            </a:xfrm>
            <a:prstGeom prst="rect">
              <a:avLst/>
            </a:prstGeom>
            <a:noFill/>
          </p:spPr>
          <p:txBody>
            <a:bodyPr wrap="none" rtlCol="0">
              <a:spAutoFit/>
            </a:bodyPr>
            <a:lstStyle/>
            <a:p>
              <a:pPr algn="ctr"/>
              <a:r>
                <a:rPr lang="en-GB" sz="1200" dirty="0" smtClean="0">
                  <a:solidFill>
                    <a:srgbClr val="4D4D4D"/>
                  </a:solidFill>
                </a:rPr>
                <a:t>5</a:t>
              </a:r>
              <a:endParaRPr lang="en-GB" sz="1200" dirty="0">
                <a:solidFill>
                  <a:srgbClr val="4D4D4D"/>
                </a:solidFill>
              </a:endParaRPr>
            </a:p>
          </p:txBody>
        </p:sp>
        <p:sp>
          <p:nvSpPr>
            <p:cNvPr id="589" name="TextBox 588"/>
            <p:cNvSpPr txBox="1"/>
            <p:nvPr/>
          </p:nvSpPr>
          <p:spPr>
            <a:xfrm>
              <a:off x="4321124" y="5213582"/>
              <a:ext cx="269625" cy="276999"/>
            </a:xfrm>
            <a:prstGeom prst="rect">
              <a:avLst/>
            </a:prstGeom>
            <a:noFill/>
          </p:spPr>
          <p:txBody>
            <a:bodyPr wrap="none" rtlCol="0">
              <a:spAutoFit/>
            </a:bodyPr>
            <a:lstStyle/>
            <a:p>
              <a:pPr algn="ctr"/>
              <a:r>
                <a:rPr lang="en-GB" sz="1200" dirty="0" smtClean="0">
                  <a:solidFill>
                    <a:srgbClr val="4D4D4D"/>
                  </a:solidFill>
                </a:rPr>
                <a:t>6</a:t>
              </a:r>
              <a:endParaRPr lang="en-GB" sz="1200" dirty="0">
                <a:solidFill>
                  <a:srgbClr val="4D4D4D"/>
                </a:solidFill>
              </a:endParaRPr>
            </a:p>
          </p:txBody>
        </p:sp>
        <p:sp>
          <p:nvSpPr>
            <p:cNvPr id="590" name="TextBox 589"/>
            <p:cNvSpPr txBox="1"/>
            <p:nvPr/>
          </p:nvSpPr>
          <p:spPr>
            <a:xfrm>
              <a:off x="4596018" y="5213582"/>
              <a:ext cx="269625" cy="276999"/>
            </a:xfrm>
            <a:prstGeom prst="rect">
              <a:avLst/>
            </a:prstGeom>
            <a:noFill/>
          </p:spPr>
          <p:txBody>
            <a:bodyPr wrap="none" rtlCol="0">
              <a:spAutoFit/>
            </a:bodyPr>
            <a:lstStyle/>
            <a:p>
              <a:pPr algn="ctr"/>
              <a:r>
                <a:rPr lang="en-GB" sz="1200" dirty="0" smtClean="0">
                  <a:solidFill>
                    <a:srgbClr val="4D4D4D"/>
                  </a:solidFill>
                </a:rPr>
                <a:t>7</a:t>
              </a:r>
              <a:endParaRPr lang="en-GB" sz="1200" dirty="0">
                <a:solidFill>
                  <a:srgbClr val="4D4D4D"/>
                </a:solidFill>
              </a:endParaRPr>
            </a:p>
          </p:txBody>
        </p:sp>
        <p:sp>
          <p:nvSpPr>
            <p:cNvPr id="591" name="TextBox 590"/>
            <p:cNvSpPr txBox="1"/>
            <p:nvPr/>
          </p:nvSpPr>
          <p:spPr>
            <a:xfrm>
              <a:off x="4877736" y="5213582"/>
              <a:ext cx="269625" cy="276999"/>
            </a:xfrm>
            <a:prstGeom prst="rect">
              <a:avLst/>
            </a:prstGeom>
            <a:noFill/>
          </p:spPr>
          <p:txBody>
            <a:bodyPr wrap="none" rtlCol="0">
              <a:spAutoFit/>
            </a:bodyPr>
            <a:lstStyle/>
            <a:p>
              <a:pPr algn="ctr"/>
              <a:r>
                <a:rPr lang="en-GB" sz="1200" dirty="0" smtClean="0">
                  <a:solidFill>
                    <a:srgbClr val="4D4D4D"/>
                  </a:solidFill>
                </a:rPr>
                <a:t>8</a:t>
              </a:r>
              <a:endParaRPr lang="en-GB" sz="1200" dirty="0">
                <a:solidFill>
                  <a:srgbClr val="4D4D4D"/>
                </a:solidFill>
              </a:endParaRPr>
            </a:p>
          </p:txBody>
        </p:sp>
        <p:sp>
          <p:nvSpPr>
            <p:cNvPr id="592" name="TextBox 591"/>
            <p:cNvSpPr txBox="1"/>
            <p:nvPr/>
          </p:nvSpPr>
          <p:spPr>
            <a:xfrm>
              <a:off x="5145806" y="5213582"/>
              <a:ext cx="269625" cy="276999"/>
            </a:xfrm>
            <a:prstGeom prst="rect">
              <a:avLst/>
            </a:prstGeom>
            <a:noFill/>
          </p:spPr>
          <p:txBody>
            <a:bodyPr wrap="none" rtlCol="0">
              <a:spAutoFit/>
            </a:bodyPr>
            <a:lstStyle/>
            <a:p>
              <a:pPr algn="ctr"/>
              <a:r>
                <a:rPr lang="en-GB" sz="1200" dirty="0" smtClean="0">
                  <a:solidFill>
                    <a:srgbClr val="4D4D4D"/>
                  </a:solidFill>
                </a:rPr>
                <a:t>9</a:t>
              </a:r>
              <a:endParaRPr lang="en-GB" sz="1200" dirty="0">
                <a:solidFill>
                  <a:srgbClr val="4D4D4D"/>
                </a:solidFill>
              </a:endParaRPr>
            </a:p>
          </p:txBody>
        </p:sp>
        <p:sp>
          <p:nvSpPr>
            <p:cNvPr id="593" name="TextBox 592"/>
            <p:cNvSpPr txBox="1"/>
            <p:nvPr/>
          </p:nvSpPr>
          <p:spPr>
            <a:xfrm>
              <a:off x="5344101" y="5213582"/>
              <a:ext cx="354584" cy="276999"/>
            </a:xfrm>
            <a:prstGeom prst="rect">
              <a:avLst/>
            </a:prstGeom>
            <a:noFill/>
          </p:spPr>
          <p:txBody>
            <a:bodyPr wrap="none" rtlCol="0">
              <a:spAutoFit/>
            </a:bodyPr>
            <a:lstStyle/>
            <a:p>
              <a:pPr algn="ctr"/>
              <a:r>
                <a:rPr lang="en-GB" sz="1200" dirty="0" smtClean="0">
                  <a:solidFill>
                    <a:srgbClr val="4D4D4D"/>
                  </a:solidFill>
                </a:rPr>
                <a:t>10</a:t>
              </a:r>
              <a:endParaRPr lang="en-GB" sz="1200" dirty="0">
                <a:solidFill>
                  <a:srgbClr val="4D4D4D"/>
                </a:solidFill>
              </a:endParaRPr>
            </a:p>
          </p:txBody>
        </p:sp>
        <p:sp>
          <p:nvSpPr>
            <p:cNvPr id="594" name="TextBox 593"/>
            <p:cNvSpPr txBox="1"/>
            <p:nvPr/>
          </p:nvSpPr>
          <p:spPr>
            <a:xfrm>
              <a:off x="5597406" y="5213582"/>
              <a:ext cx="343171" cy="276999"/>
            </a:xfrm>
            <a:prstGeom prst="rect">
              <a:avLst/>
            </a:prstGeom>
            <a:noFill/>
          </p:spPr>
          <p:txBody>
            <a:bodyPr wrap="none" rtlCol="0">
              <a:spAutoFit/>
            </a:bodyPr>
            <a:lstStyle/>
            <a:p>
              <a:pPr algn="ctr"/>
              <a:r>
                <a:rPr lang="en-GB" sz="1200" dirty="0" smtClean="0">
                  <a:solidFill>
                    <a:srgbClr val="4D4D4D"/>
                  </a:solidFill>
                </a:rPr>
                <a:t>11</a:t>
              </a:r>
              <a:endParaRPr lang="en-GB" sz="1200" dirty="0">
                <a:solidFill>
                  <a:srgbClr val="4D4D4D"/>
                </a:solidFill>
              </a:endParaRPr>
            </a:p>
          </p:txBody>
        </p:sp>
        <p:sp>
          <p:nvSpPr>
            <p:cNvPr id="595" name="TextBox 594"/>
            <p:cNvSpPr txBox="1"/>
            <p:nvPr/>
          </p:nvSpPr>
          <p:spPr>
            <a:xfrm>
              <a:off x="5839297" y="5213582"/>
              <a:ext cx="354584" cy="276999"/>
            </a:xfrm>
            <a:prstGeom prst="rect">
              <a:avLst/>
            </a:prstGeom>
            <a:noFill/>
          </p:spPr>
          <p:txBody>
            <a:bodyPr wrap="none" rtlCol="0">
              <a:spAutoFit/>
            </a:bodyPr>
            <a:lstStyle/>
            <a:p>
              <a:pPr algn="ctr"/>
              <a:r>
                <a:rPr lang="en-GB" sz="1200" dirty="0" smtClean="0">
                  <a:solidFill>
                    <a:srgbClr val="4D4D4D"/>
                  </a:solidFill>
                </a:rPr>
                <a:t>12</a:t>
              </a:r>
              <a:endParaRPr lang="en-GB" sz="1200" dirty="0">
                <a:solidFill>
                  <a:srgbClr val="4D4D4D"/>
                </a:solidFill>
              </a:endParaRPr>
            </a:p>
          </p:txBody>
        </p:sp>
        <p:sp>
          <p:nvSpPr>
            <p:cNvPr id="596" name="TextBox 595"/>
            <p:cNvSpPr txBox="1"/>
            <p:nvPr/>
          </p:nvSpPr>
          <p:spPr>
            <a:xfrm>
              <a:off x="6266253" y="5213582"/>
              <a:ext cx="354584" cy="276999"/>
            </a:xfrm>
            <a:prstGeom prst="rect">
              <a:avLst/>
            </a:prstGeom>
            <a:noFill/>
          </p:spPr>
          <p:txBody>
            <a:bodyPr wrap="none" rtlCol="0">
              <a:spAutoFit/>
            </a:bodyPr>
            <a:lstStyle/>
            <a:p>
              <a:pPr algn="ctr"/>
              <a:r>
                <a:rPr lang="en-GB" sz="1200" dirty="0" smtClean="0">
                  <a:solidFill>
                    <a:srgbClr val="4D4D4D"/>
                  </a:solidFill>
                </a:rPr>
                <a:t>14</a:t>
              </a:r>
              <a:endParaRPr lang="en-GB" sz="1200" dirty="0">
                <a:solidFill>
                  <a:srgbClr val="4D4D4D"/>
                </a:solidFill>
              </a:endParaRPr>
            </a:p>
          </p:txBody>
        </p:sp>
        <p:sp>
          <p:nvSpPr>
            <p:cNvPr id="597" name="TextBox 596"/>
            <p:cNvSpPr txBox="1"/>
            <p:nvPr/>
          </p:nvSpPr>
          <p:spPr>
            <a:xfrm>
              <a:off x="6624969" y="5213582"/>
              <a:ext cx="354584" cy="276999"/>
            </a:xfrm>
            <a:prstGeom prst="rect">
              <a:avLst/>
            </a:prstGeom>
            <a:noFill/>
          </p:spPr>
          <p:txBody>
            <a:bodyPr wrap="none" rtlCol="0">
              <a:spAutoFit/>
            </a:bodyPr>
            <a:lstStyle/>
            <a:p>
              <a:pPr algn="ctr"/>
              <a:r>
                <a:rPr lang="en-GB" sz="1200" dirty="0" smtClean="0">
                  <a:solidFill>
                    <a:srgbClr val="4D4D4D"/>
                  </a:solidFill>
                </a:rPr>
                <a:t>16</a:t>
              </a:r>
              <a:endParaRPr lang="en-GB" sz="1200" dirty="0">
                <a:solidFill>
                  <a:srgbClr val="4D4D4D"/>
                </a:solidFill>
              </a:endParaRPr>
            </a:p>
          </p:txBody>
        </p:sp>
        <p:sp>
          <p:nvSpPr>
            <p:cNvPr id="598" name="TextBox 597"/>
            <p:cNvSpPr txBox="1"/>
            <p:nvPr/>
          </p:nvSpPr>
          <p:spPr>
            <a:xfrm>
              <a:off x="6922269" y="5213582"/>
              <a:ext cx="354584" cy="276999"/>
            </a:xfrm>
            <a:prstGeom prst="rect">
              <a:avLst/>
            </a:prstGeom>
            <a:noFill/>
          </p:spPr>
          <p:txBody>
            <a:bodyPr wrap="none" rtlCol="0">
              <a:spAutoFit/>
            </a:bodyPr>
            <a:lstStyle/>
            <a:p>
              <a:pPr algn="ctr"/>
              <a:r>
                <a:rPr lang="en-GB" sz="1200" dirty="0" smtClean="0">
                  <a:solidFill>
                    <a:srgbClr val="4D4D4D"/>
                  </a:solidFill>
                </a:rPr>
                <a:t>18</a:t>
              </a:r>
              <a:endParaRPr lang="en-GB" sz="1200" dirty="0">
                <a:solidFill>
                  <a:srgbClr val="4D4D4D"/>
                </a:solidFill>
              </a:endParaRPr>
            </a:p>
          </p:txBody>
        </p:sp>
        <p:sp>
          <p:nvSpPr>
            <p:cNvPr id="599" name="TextBox 598"/>
            <p:cNvSpPr txBox="1"/>
            <p:nvPr/>
          </p:nvSpPr>
          <p:spPr>
            <a:xfrm>
              <a:off x="7149486" y="5213582"/>
              <a:ext cx="354584" cy="276999"/>
            </a:xfrm>
            <a:prstGeom prst="rect">
              <a:avLst/>
            </a:prstGeom>
            <a:noFill/>
          </p:spPr>
          <p:txBody>
            <a:bodyPr wrap="none" rtlCol="0">
              <a:spAutoFit/>
            </a:bodyPr>
            <a:lstStyle/>
            <a:p>
              <a:pPr algn="ctr"/>
              <a:r>
                <a:rPr lang="en-GB" sz="1200" dirty="0" smtClean="0">
                  <a:solidFill>
                    <a:srgbClr val="4D4D4D"/>
                  </a:solidFill>
                </a:rPr>
                <a:t>20</a:t>
              </a:r>
              <a:endParaRPr lang="en-GB" sz="1200" dirty="0">
                <a:solidFill>
                  <a:srgbClr val="4D4D4D"/>
                </a:solidFill>
              </a:endParaRPr>
            </a:p>
          </p:txBody>
        </p:sp>
        <p:sp>
          <p:nvSpPr>
            <p:cNvPr id="600" name="TextBox 599"/>
            <p:cNvSpPr txBox="1"/>
            <p:nvPr/>
          </p:nvSpPr>
          <p:spPr>
            <a:xfrm>
              <a:off x="7353093" y="5213582"/>
              <a:ext cx="354584" cy="276999"/>
            </a:xfrm>
            <a:prstGeom prst="rect">
              <a:avLst/>
            </a:prstGeom>
            <a:noFill/>
          </p:spPr>
          <p:txBody>
            <a:bodyPr wrap="none" rtlCol="0">
              <a:spAutoFit/>
            </a:bodyPr>
            <a:lstStyle/>
            <a:p>
              <a:pPr algn="ctr"/>
              <a:r>
                <a:rPr lang="en-GB" sz="1200" dirty="0" smtClean="0">
                  <a:solidFill>
                    <a:srgbClr val="4D4D4D"/>
                  </a:solidFill>
                </a:rPr>
                <a:t>22</a:t>
              </a:r>
              <a:endParaRPr lang="en-GB" sz="1200" dirty="0">
                <a:solidFill>
                  <a:srgbClr val="4D4D4D"/>
                </a:solidFill>
              </a:endParaRPr>
            </a:p>
          </p:txBody>
        </p:sp>
        <p:sp>
          <p:nvSpPr>
            <p:cNvPr id="601" name="TextBox 600"/>
            <p:cNvSpPr txBox="1"/>
            <p:nvPr/>
          </p:nvSpPr>
          <p:spPr>
            <a:xfrm>
              <a:off x="6042499" y="5213576"/>
              <a:ext cx="354584" cy="276999"/>
            </a:xfrm>
            <a:prstGeom prst="rect">
              <a:avLst/>
            </a:prstGeom>
            <a:noFill/>
          </p:spPr>
          <p:txBody>
            <a:bodyPr wrap="none" rtlCol="0">
              <a:spAutoFit/>
            </a:bodyPr>
            <a:lstStyle/>
            <a:p>
              <a:pPr algn="ctr"/>
              <a:r>
                <a:rPr lang="en-GB" sz="1200" dirty="0" smtClean="0">
                  <a:solidFill>
                    <a:srgbClr val="4D4D4D"/>
                  </a:solidFill>
                </a:rPr>
                <a:t>13</a:t>
              </a:r>
              <a:endParaRPr lang="en-GB" sz="1200" dirty="0">
                <a:solidFill>
                  <a:srgbClr val="4D4D4D"/>
                </a:solidFill>
              </a:endParaRPr>
            </a:p>
          </p:txBody>
        </p:sp>
        <p:sp>
          <p:nvSpPr>
            <p:cNvPr id="602" name="TextBox 601"/>
            <p:cNvSpPr txBox="1"/>
            <p:nvPr/>
          </p:nvSpPr>
          <p:spPr>
            <a:xfrm>
              <a:off x="6431975" y="5213570"/>
              <a:ext cx="354584" cy="276999"/>
            </a:xfrm>
            <a:prstGeom prst="rect">
              <a:avLst/>
            </a:prstGeom>
            <a:noFill/>
          </p:spPr>
          <p:txBody>
            <a:bodyPr wrap="none" rtlCol="0">
              <a:spAutoFit/>
            </a:bodyPr>
            <a:lstStyle/>
            <a:p>
              <a:pPr algn="ctr"/>
              <a:r>
                <a:rPr lang="en-GB" sz="1200" dirty="0" smtClean="0">
                  <a:solidFill>
                    <a:srgbClr val="4D4D4D"/>
                  </a:solidFill>
                </a:rPr>
                <a:t>15</a:t>
              </a:r>
              <a:endParaRPr lang="en-GB" sz="1200" dirty="0">
                <a:solidFill>
                  <a:srgbClr val="4D4D4D"/>
                </a:solidFill>
              </a:endParaRPr>
            </a:p>
          </p:txBody>
        </p:sp>
      </p:grpSp>
      <p:sp>
        <p:nvSpPr>
          <p:cNvPr id="635" name="TextBox 634"/>
          <p:cNvSpPr txBox="1"/>
          <p:nvPr/>
        </p:nvSpPr>
        <p:spPr>
          <a:xfrm>
            <a:off x="849865" y="6086379"/>
            <a:ext cx="1923925" cy="461665"/>
          </a:xfrm>
          <a:prstGeom prst="rect">
            <a:avLst/>
          </a:prstGeom>
          <a:noFill/>
        </p:spPr>
        <p:txBody>
          <a:bodyPr wrap="none" rtlCol="0">
            <a:spAutoFit/>
          </a:bodyPr>
          <a:lstStyle/>
          <a:p>
            <a:r>
              <a:rPr lang="en-GB" sz="1200" dirty="0" smtClean="0">
                <a:solidFill>
                  <a:srgbClr val="4D4D4D"/>
                </a:solidFill>
              </a:rPr>
              <a:t>Copy number gains (red) </a:t>
            </a:r>
            <a:br>
              <a:rPr lang="en-GB" sz="1200" dirty="0" smtClean="0">
                <a:solidFill>
                  <a:srgbClr val="4D4D4D"/>
                </a:solidFill>
              </a:rPr>
            </a:br>
            <a:r>
              <a:rPr lang="en-GB" sz="1200" dirty="0" smtClean="0">
                <a:solidFill>
                  <a:srgbClr val="4D4D4D"/>
                </a:solidFill>
              </a:rPr>
              <a:t>and losses (blue)</a:t>
            </a:r>
            <a:endParaRPr lang="en-GB" sz="1200" dirty="0">
              <a:solidFill>
                <a:srgbClr val="4D4D4D"/>
              </a:solidFill>
            </a:endParaRPr>
          </a:p>
        </p:txBody>
      </p:sp>
      <p:sp>
        <p:nvSpPr>
          <p:cNvPr id="636" name="TextBox 635"/>
          <p:cNvSpPr txBox="1"/>
          <p:nvPr/>
        </p:nvSpPr>
        <p:spPr>
          <a:xfrm>
            <a:off x="243213" y="2471842"/>
            <a:ext cx="1831335" cy="830997"/>
          </a:xfrm>
          <a:prstGeom prst="rect">
            <a:avLst/>
          </a:prstGeom>
          <a:noFill/>
        </p:spPr>
        <p:txBody>
          <a:bodyPr wrap="none" rtlCol="0">
            <a:spAutoFit/>
          </a:bodyPr>
          <a:lstStyle/>
          <a:p>
            <a:r>
              <a:rPr lang="en-GB" sz="1600" b="1" dirty="0" smtClean="0">
                <a:solidFill>
                  <a:srgbClr val="4D4D4D"/>
                </a:solidFill>
              </a:rPr>
              <a:t>All </a:t>
            </a:r>
            <a:r>
              <a:rPr lang="en-GB" sz="1600" b="1" dirty="0" err="1" smtClean="0">
                <a:solidFill>
                  <a:srgbClr val="4D4D4D"/>
                </a:solidFill>
              </a:rPr>
              <a:t>AngioPredict</a:t>
            </a:r>
            <a:r>
              <a:rPr lang="en-GB" sz="1600" b="1" dirty="0" smtClean="0">
                <a:solidFill>
                  <a:srgbClr val="4D4D4D"/>
                </a:solidFill>
              </a:rPr>
              <a:t> </a:t>
            </a:r>
            <a:br>
              <a:rPr lang="en-GB" sz="1600" b="1" dirty="0" smtClean="0">
                <a:solidFill>
                  <a:srgbClr val="4D4D4D"/>
                </a:solidFill>
              </a:rPr>
            </a:br>
            <a:r>
              <a:rPr lang="en-GB" sz="1600" b="1" dirty="0" smtClean="0">
                <a:solidFill>
                  <a:srgbClr val="4D4D4D"/>
                </a:solidFill>
              </a:rPr>
              <a:t>cohort patients </a:t>
            </a:r>
            <a:br>
              <a:rPr lang="en-GB" sz="1600" b="1" dirty="0" smtClean="0">
                <a:solidFill>
                  <a:srgbClr val="4D4D4D"/>
                </a:solidFill>
              </a:rPr>
            </a:br>
            <a:r>
              <a:rPr lang="en-GB" sz="1600" b="1" dirty="0" smtClean="0">
                <a:solidFill>
                  <a:srgbClr val="4D4D4D"/>
                </a:solidFill>
              </a:rPr>
              <a:t>(n=157)</a:t>
            </a:r>
            <a:endParaRPr lang="en-GB" sz="1600" b="1" dirty="0">
              <a:solidFill>
                <a:srgbClr val="4D4D4D"/>
              </a:solidFill>
            </a:endParaRPr>
          </a:p>
        </p:txBody>
      </p:sp>
    </p:spTree>
    <p:custDataLst>
      <p:tags r:id="rId1"/>
    </p:custDataLst>
    <p:extLst>
      <p:ext uri="{BB962C8B-B14F-4D97-AF65-F5344CB8AC3E}">
        <p14:creationId xmlns:p14="http://schemas.microsoft.com/office/powerpoint/2010/main" val="1304945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930" y="2679516"/>
            <a:ext cx="8535533" cy="3602035"/>
            <a:chOff x="-172482" y="1450596"/>
            <a:chExt cx="8535533" cy="3602035"/>
          </a:xfrm>
        </p:grpSpPr>
        <p:grpSp>
          <p:nvGrpSpPr>
            <p:cNvPr id="9" name="Group 8"/>
            <p:cNvGrpSpPr/>
            <p:nvPr/>
          </p:nvGrpSpPr>
          <p:grpSpPr>
            <a:xfrm>
              <a:off x="13127" y="1692243"/>
              <a:ext cx="8015170" cy="3165344"/>
              <a:chOff x="1737847" y="1818170"/>
              <a:chExt cx="5842689" cy="3726010"/>
            </a:xfrm>
          </p:grpSpPr>
          <p:sp>
            <p:nvSpPr>
              <p:cNvPr id="60" name="Rectangle 59"/>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1" name="Group 60"/>
              <p:cNvGrpSpPr/>
              <p:nvPr/>
            </p:nvGrpSpPr>
            <p:grpSpPr>
              <a:xfrm>
                <a:off x="2904331" y="1929570"/>
                <a:ext cx="4659508" cy="3278873"/>
                <a:chOff x="2460971" y="1624760"/>
                <a:chExt cx="4659508" cy="3278873"/>
              </a:xfrm>
            </p:grpSpPr>
            <p:cxnSp>
              <p:nvCxnSpPr>
                <p:cNvPr id="96" name="Straight Connector 95"/>
                <p:cNvCxnSpPr/>
                <p:nvPr/>
              </p:nvCxnSpPr>
              <p:spPr>
                <a:xfrm>
                  <a:off x="246097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450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9582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42190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270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00788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0827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7390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90003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0957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32634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9107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83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1275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97358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23816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495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52247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586476" y="1624760"/>
                  <a:ext cx="0" cy="3203999"/>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247938" y="1992197"/>
                <a:ext cx="5308916" cy="3203500"/>
                <a:chOff x="2291341" y="1973094"/>
                <a:chExt cx="5075065" cy="3906804"/>
              </a:xfrm>
            </p:grpSpPr>
            <p:cxnSp>
              <p:nvCxnSpPr>
                <p:cNvPr id="88" name="Straight Connector 87"/>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19452" y="2677505"/>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19452" y="3313583"/>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19452" y="4607417"/>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19452" y="5259922"/>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19452" y="5874786"/>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19452" y="1982371"/>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810296" y="1818170"/>
                <a:ext cx="460629" cy="362292"/>
              </a:xfrm>
              <a:prstGeom prst="rect">
                <a:avLst/>
              </a:prstGeom>
              <a:noFill/>
            </p:spPr>
            <p:txBody>
              <a:bodyPr wrap="none" rtlCol="0">
                <a:spAutoFit/>
              </a:bodyPr>
              <a:lstStyle/>
              <a:p>
                <a:pPr algn="r"/>
                <a:r>
                  <a:rPr lang="en-GB" sz="1400" dirty="0" smtClean="0">
                    <a:solidFill>
                      <a:srgbClr val="4D4D4D"/>
                    </a:solidFill>
                  </a:rPr>
                  <a:t>0.001</a:t>
                </a:r>
                <a:endParaRPr lang="en-GB" sz="1400" dirty="0">
                  <a:solidFill>
                    <a:srgbClr val="4D4D4D"/>
                  </a:solidFill>
                </a:endParaRPr>
              </a:p>
            </p:txBody>
          </p:sp>
          <p:sp>
            <p:nvSpPr>
              <p:cNvPr id="64" name="TextBox 63"/>
              <p:cNvSpPr txBox="1"/>
              <p:nvPr/>
            </p:nvSpPr>
            <p:spPr>
              <a:xfrm>
                <a:off x="1882744" y="2393200"/>
                <a:ext cx="388181" cy="362292"/>
              </a:xfrm>
              <a:prstGeom prst="rect">
                <a:avLst/>
              </a:prstGeom>
              <a:noFill/>
            </p:spPr>
            <p:txBody>
              <a:bodyPr wrap="none" rtlCol="0">
                <a:spAutoFit/>
              </a:bodyPr>
              <a:lstStyle/>
              <a:p>
                <a:pPr algn="r"/>
                <a:r>
                  <a:rPr lang="en-GB" sz="1400" dirty="0" smtClean="0">
                    <a:solidFill>
                      <a:srgbClr val="4D4D4D"/>
                    </a:solidFill>
                  </a:rPr>
                  <a:t>0.01</a:t>
                </a:r>
                <a:endParaRPr lang="en-GB" sz="1400" dirty="0">
                  <a:solidFill>
                    <a:srgbClr val="4D4D4D"/>
                  </a:solidFill>
                </a:endParaRPr>
              </a:p>
            </p:txBody>
          </p:sp>
          <p:sp>
            <p:nvSpPr>
              <p:cNvPr id="65" name="TextBox 64"/>
              <p:cNvSpPr txBox="1"/>
              <p:nvPr/>
            </p:nvSpPr>
            <p:spPr>
              <a:xfrm>
                <a:off x="1955192" y="2908641"/>
                <a:ext cx="315733" cy="362292"/>
              </a:xfrm>
              <a:prstGeom prst="rect">
                <a:avLst/>
              </a:prstGeom>
              <a:noFill/>
            </p:spPr>
            <p:txBody>
              <a:bodyPr wrap="none" rtlCol="0">
                <a:spAutoFit/>
              </a:bodyPr>
              <a:lstStyle/>
              <a:p>
                <a:pPr algn="r"/>
                <a:r>
                  <a:rPr lang="en-GB" sz="1400" dirty="0" smtClean="0">
                    <a:solidFill>
                      <a:srgbClr val="4D4D4D"/>
                    </a:solidFill>
                  </a:rPr>
                  <a:t>0.1</a:t>
                </a:r>
                <a:endParaRPr lang="en-GB" sz="1400" dirty="0">
                  <a:solidFill>
                    <a:srgbClr val="4D4D4D"/>
                  </a:solidFill>
                </a:endParaRPr>
              </a:p>
            </p:txBody>
          </p:sp>
          <p:sp>
            <p:nvSpPr>
              <p:cNvPr id="66" name="TextBox 65"/>
              <p:cNvSpPr txBox="1"/>
              <p:nvPr/>
            </p:nvSpPr>
            <p:spPr>
              <a:xfrm>
                <a:off x="1973783" y="3488445"/>
                <a:ext cx="297141" cy="252371"/>
              </a:xfrm>
              <a:prstGeom prst="rect">
                <a:avLst/>
              </a:prstGeom>
              <a:noFill/>
            </p:spPr>
            <p:txBody>
              <a:bodyPr wrap="none" rtlCol="0">
                <a:spAutoFit/>
              </a:bodyPr>
              <a:lstStyle/>
              <a:p>
                <a:pPr algn="r"/>
                <a:r>
                  <a:rPr lang="en-GB" sz="1400" dirty="0" smtClean="0">
                    <a:solidFill>
                      <a:srgbClr val="4D4D4D"/>
                    </a:solidFill>
                  </a:rPr>
                  <a:t>0</a:t>
                </a:r>
                <a:endParaRPr lang="en-GB" sz="1400" dirty="0">
                  <a:solidFill>
                    <a:srgbClr val="4D4D4D"/>
                  </a:solidFill>
                </a:endParaRPr>
              </a:p>
            </p:txBody>
          </p:sp>
          <p:sp>
            <p:nvSpPr>
              <p:cNvPr id="67" name="TextBox 66"/>
              <p:cNvSpPr txBox="1"/>
              <p:nvPr/>
            </p:nvSpPr>
            <p:spPr>
              <a:xfrm>
                <a:off x="1882744" y="3969879"/>
                <a:ext cx="388181" cy="362292"/>
              </a:xfrm>
              <a:prstGeom prst="rect">
                <a:avLst/>
              </a:prstGeom>
              <a:noFill/>
            </p:spPr>
            <p:txBody>
              <a:bodyPr wrap="none" rtlCol="0">
                <a:spAutoFit/>
              </a:bodyPr>
              <a:lstStyle/>
              <a:p>
                <a:pPr algn="r"/>
                <a:r>
                  <a:rPr lang="en-GB" sz="1400" dirty="0" smtClean="0">
                    <a:solidFill>
                      <a:srgbClr val="4D4D4D"/>
                    </a:solidFill>
                  </a:rPr>
                  <a:t>–0.1</a:t>
                </a:r>
                <a:endParaRPr lang="en-GB" sz="1400" dirty="0">
                  <a:solidFill>
                    <a:srgbClr val="4D4D4D"/>
                  </a:solidFill>
                </a:endParaRPr>
              </a:p>
            </p:txBody>
          </p:sp>
          <p:sp>
            <p:nvSpPr>
              <p:cNvPr id="68" name="TextBox 67"/>
              <p:cNvSpPr txBox="1"/>
              <p:nvPr/>
            </p:nvSpPr>
            <p:spPr>
              <a:xfrm>
                <a:off x="1810296" y="4504355"/>
                <a:ext cx="460629" cy="362292"/>
              </a:xfrm>
              <a:prstGeom prst="rect">
                <a:avLst/>
              </a:prstGeom>
              <a:noFill/>
            </p:spPr>
            <p:txBody>
              <a:bodyPr wrap="none" rtlCol="0">
                <a:spAutoFit/>
              </a:bodyPr>
              <a:lstStyle/>
              <a:p>
                <a:pPr algn="r"/>
                <a:r>
                  <a:rPr lang="en-GB" sz="1400" dirty="0" smtClean="0">
                    <a:solidFill>
                      <a:srgbClr val="4D4D4D"/>
                    </a:solidFill>
                  </a:rPr>
                  <a:t>–0.01</a:t>
                </a:r>
                <a:endParaRPr lang="en-GB" sz="1400" dirty="0">
                  <a:solidFill>
                    <a:srgbClr val="4D4D4D"/>
                  </a:solidFill>
                </a:endParaRPr>
              </a:p>
            </p:txBody>
          </p:sp>
          <p:sp>
            <p:nvSpPr>
              <p:cNvPr id="69" name="TextBox 68"/>
              <p:cNvSpPr txBox="1"/>
              <p:nvPr/>
            </p:nvSpPr>
            <p:spPr>
              <a:xfrm>
                <a:off x="1737847" y="5007217"/>
                <a:ext cx="533077" cy="362292"/>
              </a:xfrm>
              <a:prstGeom prst="rect">
                <a:avLst/>
              </a:prstGeom>
              <a:noFill/>
            </p:spPr>
            <p:txBody>
              <a:bodyPr wrap="none" rtlCol="0">
                <a:spAutoFit/>
              </a:bodyPr>
              <a:lstStyle/>
              <a:p>
                <a:pPr algn="r"/>
                <a:r>
                  <a:rPr lang="en-GB" sz="1400" dirty="0" smtClean="0">
                    <a:solidFill>
                      <a:srgbClr val="4D4D4D"/>
                    </a:solidFill>
                  </a:rPr>
                  <a:t>–0.001</a:t>
                </a:r>
                <a:endParaRPr lang="en-GB" sz="1400" dirty="0">
                  <a:solidFill>
                    <a:srgbClr val="4D4D4D"/>
                  </a:solidFill>
                </a:endParaRPr>
              </a:p>
            </p:txBody>
          </p:sp>
          <p:sp>
            <p:nvSpPr>
              <p:cNvPr id="70" name="TextBox 69"/>
              <p:cNvSpPr txBox="1"/>
              <p:nvPr/>
            </p:nvSpPr>
            <p:spPr>
              <a:xfrm>
                <a:off x="2589662" y="5213582"/>
                <a:ext cx="269625" cy="276999"/>
              </a:xfrm>
              <a:prstGeom prst="rect">
                <a:avLst/>
              </a:prstGeom>
              <a:noFill/>
            </p:spPr>
            <p:txBody>
              <a:bodyPr wrap="none" rtlCol="0">
                <a:spAutoFit/>
              </a:bodyPr>
              <a:lstStyle/>
              <a:p>
                <a:pPr algn="ctr"/>
                <a:r>
                  <a:rPr lang="en-GB" sz="1200" dirty="0" smtClean="0">
                    <a:solidFill>
                      <a:srgbClr val="4D4D4D"/>
                    </a:solidFill>
                  </a:rPr>
                  <a:t>1</a:t>
                </a:r>
                <a:endParaRPr lang="en-GB" sz="1200" dirty="0">
                  <a:solidFill>
                    <a:srgbClr val="4D4D4D"/>
                  </a:solidFill>
                </a:endParaRPr>
              </a:p>
            </p:txBody>
          </p:sp>
          <p:sp>
            <p:nvSpPr>
              <p:cNvPr id="71" name="TextBox 70"/>
              <p:cNvSpPr txBox="1"/>
              <p:nvPr/>
            </p:nvSpPr>
            <p:spPr>
              <a:xfrm>
                <a:off x="2825472" y="5213582"/>
                <a:ext cx="269625" cy="276999"/>
              </a:xfrm>
              <a:prstGeom prst="rect">
                <a:avLst/>
              </a:prstGeom>
              <a:noFill/>
            </p:spPr>
            <p:txBody>
              <a:bodyPr wrap="none" rtlCol="0">
                <a:spAutoFit/>
              </a:bodyPr>
              <a:lstStyle/>
              <a:p>
                <a:pPr algn="ctr"/>
                <a:r>
                  <a:rPr lang="en-GB" sz="1200" dirty="0" smtClean="0">
                    <a:solidFill>
                      <a:srgbClr val="4D4D4D"/>
                    </a:solidFill>
                  </a:rPr>
                  <a:t>2</a:t>
                </a:r>
                <a:endParaRPr lang="en-GB" sz="1200" dirty="0">
                  <a:solidFill>
                    <a:srgbClr val="4D4D4D"/>
                  </a:solidFill>
                </a:endParaRPr>
              </a:p>
            </p:txBody>
          </p:sp>
          <p:sp>
            <p:nvSpPr>
              <p:cNvPr id="72" name="TextBox 71"/>
              <p:cNvSpPr txBox="1"/>
              <p:nvPr/>
            </p:nvSpPr>
            <p:spPr>
              <a:xfrm>
                <a:off x="3024450" y="5213582"/>
                <a:ext cx="269625" cy="276999"/>
              </a:xfrm>
              <a:prstGeom prst="rect">
                <a:avLst/>
              </a:prstGeom>
              <a:noFill/>
            </p:spPr>
            <p:txBody>
              <a:bodyPr wrap="none" rtlCol="0">
                <a:spAutoFit/>
              </a:bodyPr>
              <a:lstStyle/>
              <a:p>
                <a:pPr algn="ctr"/>
                <a:r>
                  <a:rPr lang="en-GB" sz="1200" dirty="0" smtClean="0">
                    <a:solidFill>
                      <a:srgbClr val="4D4D4D"/>
                    </a:solidFill>
                  </a:rPr>
                  <a:t>3</a:t>
                </a:r>
                <a:endParaRPr lang="en-GB" sz="1200" dirty="0">
                  <a:solidFill>
                    <a:srgbClr val="4D4D4D"/>
                  </a:solidFill>
                </a:endParaRPr>
              </a:p>
            </p:txBody>
          </p:sp>
          <p:sp>
            <p:nvSpPr>
              <p:cNvPr id="73" name="TextBox 72"/>
              <p:cNvSpPr txBox="1"/>
              <p:nvPr/>
            </p:nvSpPr>
            <p:spPr>
              <a:xfrm>
                <a:off x="3277560" y="5213582"/>
                <a:ext cx="269625" cy="276999"/>
              </a:xfrm>
              <a:prstGeom prst="rect">
                <a:avLst/>
              </a:prstGeom>
              <a:noFill/>
            </p:spPr>
            <p:txBody>
              <a:bodyPr wrap="none" rtlCol="0">
                <a:spAutoFit/>
              </a:bodyPr>
              <a:lstStyle/>
              <a:p>
                <a:pPr algn="ctr"/>
                <a:r>
                  <a:rPr lang="en-GB" sz="1200" dirty="0" smtClean="0">
                    <a:solidFill>
                      <a:srgbClr val="4D4D4D"/>
                    </a:solidFill>
                  </a:rPr>
                  <a:t>4</a:t>
                </a:r>
                <a:endParaRPr lang="en-GB" sz="1200" dirty="0">
                  <a:solidFill>
                    <a:srgbClr val="4D4D4D"/>
                  </a:solidFill>
                </a:endParaRPr>
              </a:p>
            </p:txBody>
          </p:sp>
          <p:sp>
            <p:nvSpPr>
              <p:cNvPr id="74" name="TextBox 73"/>
              <p:cNvSpPr txBox="1"/>
              <p:nvPr/>
            </p:nvSpPr>
            <p:spPr>
              <a:xfrm>
                <a:off x="3567502" y="5213582"/>
                <a:ext cx="269625" cy="276999"/>
              </a:xfrm>
              <a:prstGeom prst="rect">
                <a:avLst/>
              </a:prstGeom>
              <a:noFill/>
            </p:spPr>
            <p:txBody>
              <a:bodyPr wrap="none" rtlCol="0">
                <a:spAutoFit/>
              </a:bodyPr>
              <a:lstStyle/>
              <a:p>
                <a:pPr algn="ctr"/>
                <a:r>
                  <a:rPr lang="en-GB" sz="1200" dirty="0" smtClean="0">
                    <a:solidFill>
                      <a:srgbClr val="4D4D4D"/>
                    </a:solidFill>
                  </a:rPr>
                  <a:t>5</a:t>
                </a:r>
                <a:endParaRPr lang="en-GB" sz="1200" dirty="0">
                  <a:solidFill>
                    <a:srgbClr val="4D4D4D"/>
                  </a:solidFill>
                </a:endParaRPr>
              </a:p>
            </p:txBody>
          </p:sp>
          <p:sp>
            <p:nvSpPr>
              <p:cNvPr id="75" name="TextBox 74"/>
              <p:cNvSpPr txBox="1"/>
              <p:nvPr/>
            </p:nvSpPr>
            <p:spPr>
              <a:xfrm>
                <a:off x="3932792" y="5213582"/>
                <a:ext cx="269625" cy="276999"/>
              </a:xfrm>
              <a:prstGeom prst="rect">
                <a:avLst/>
              </a:prstGeom>
              <a:noFill/>
            </p:spPr>
            <p:txBody>
              <a:bodyPr wrap="none" rtlCol="0">
                <a:spAutoFit/>
              </a:bodyPr>
              <a:lstStyle/>
              <a:p>
                <a:pPr algn="ctr"/>
                <a:r>
                  <a:rPr lang="en-GB" sz="1200" dirty="0" smtClean="0">
                    <a:solidFill>
                      <a:srgbClr val="4D4D4D"/>
                    </a:solidFill>
                  </a:rPr>
                  <a:t>6</a:t>
                </a:r>
                <a:endParaRPr lang="en-GB" sz="1200" dirty="0">
                  <a:solidFill>
                    <a:srgbClr val="4D4D4D"/>
                  </a:solidFill>
                </a:endParaRPr>
              </a:p>
            </p:txBody>
          </p:sp>
          <p:sp>
            <p:nvSpPr>
              <p:cNvPr id="76" name="TextBox 75"/>
              <p:cNvSpPr txBox="1"/>
              <p:nvPr/>
            </p:nvSpPr>
            <p:spPr>
              <a:xfrm>
                <a:off x="4230870" y="5213582"/>
                <a:ext cx="269625" cy="276999"/>
              </a:xfrm>
              <a:prstGeom prst="rect">
                <a:avLst/>
              </a:prstGeom>
              <a:noFill/>
            </p:spPr>
            <p:txBody>
              <a:bodyPr wrap="none" rtlCol="0">
                <a:spAutoFit/>
              </a:bodyPr>
              <a:lstStyle/>
              <a:p>
                <a:pPr algn="ctr"/>
                <a:r>
                  <a:rPr lang="en-GB" sz="1200" dirty="0" smtClean="0">
                    <a:solidFill>
                      <a:srgbClr val="4D4D4D"/>
                    </a:solidFill>
                  </a:rPr>
                  <a:t>7</a:t>
                </a:r>
                <a:endParaRPr lang="en-GB" sz="1200" dirty="0">
                  <a:solidFill>
                    <a:srgbClr val="4D4D4D"/>
                  </a:solidFill>
                </a:endParaRPr>
              </a:p>
            </p:txBody>
          </p:sp>
          <p:sp>
            <p:nvSpPr>
              <p:cNvPr id="77" name="TextBox 76"/>
              <p:cNvSpPr txBox="1"/>
              <p:nvPr/>
            </p:nvSpPr>
            <p:spPr>
              <a:xfrm>
                <a:off x="4663284" y="5213582"/>
                <a:ext cx="269625" cy="276999"/>
              </a:xfrm>
              <a:prstGeom prst="rect">
                <a:avLst/>
              </a:prstGeom>
              <a:noFill/>
            </p:spPr>
            <p:txBody>
              <a:bodyPr wrap="none" rtlCol="0">
                <a:spAutoFit/>
              </a:bodyPr>
              <a:lstStyle/>
              <a:p>
                <a:pPr algn="ctr"/>
                <a:r>
                  <a:rPr lang="en-GB" sz="1200" dirty="0" smtClean="0">
                    <a:solidFill>
                      <a:srgbClr val="4D4D4D"/>
                    </a:solidFill>
                  </a:rPr>
                  <a:t>8</a:t>
                </a:r>
                <a:endParaRPr lang="en-GB" sz="1200" dirty="0">
                  <a:solidFill>
                    <a:srgbClr val="4D4D4D"/>
                  </a:solidFill>
                </a:endParaRPr>
              </a:p>
            </p:txBody>
          </p:sp>
          <p:sp>
            <p:nvSpPr>
              <p:cNvPr id="78" name="TextBox 77"/>
              <p:cNvSpPr txBox="1"/>
              <p:nvPr/>
            </p:nvSpPr>
            <p:spPr>
              <a:xfrm>
                <a:off x="5035682" y="5213582"/>
                <a:ext cx="269625" cy="276999"/>
              </a:xfrm>
              <a:prstGeom prst="rect">
                <a:avLst/>
              </a:prstGeom>
              <a:noFill/>
            </p:spPr>
            <p:txBody>
              <a:bodyPr wrap="none" rtlCol="0">
                <a:spAutoFit/>
              </a:bodyPr>
              <a:lstStyle/>
              <a:p>
                <a:pPr algn="ctr"/>
                <a:r>
                  <a:rPr lang="en-GB" sz="1200" dirty="0" smtClean="0">
                    <a:solidFill>
                      <a:srgbClr val="4D4D4D"/>
                    </a:solidFill>
                  </a:rPr>
                  <a:t>9</a:t>
                </a:r>
                <a:endParaRPr lang="en-GB" sz="1200" dirty="0">
                  <a:solidFill>
                    <a:srgbClr val="4D4D4D"/>
                  </a:solidFill>
                </a:endParaRPr>
              </a:p>
            </p:txBody>
          </p:sp>
          <p:sp>
            <p:nvSpPr>
              <p:cNvPr id="79" name="TextBox 78"/>
              <p:cNvSpPr txBox="1"/>
              <p:nvPr/>
            </p:nvSpPr>
            <p:spPr>
              <a:xfrm>
                <a:off x="5261238" y="5213582"/>
                <a:ext cx="343171" cy="276999"/>
              </a:xfrm>
              <a:prstGeom prst="rect">
                <a:avLst/>
              </a:prstGeom>
              <a:noFill/>
            </p:spPr>
            <p:txBody>
              <a:bodyPr wrap="none" rtlCol="0">
                <a:spAutoFit/>
              </a:bodyPr>
              <a:lstStyle/>
              <a:p>
                <a:pPr algn="ctr"/>
                <a:r>
                  <a:rPr lang="en-GB" sz="1200" dirty="0" smtClean="0">
                    <a:solidFill>
                      <a:srgbClr val="4D4D4D"/>
                    </a:solidFill>
                  </a:rPr>
                  <a:t>11</a:t>
                </a:r>
                <a:endParaRPr lang="en-GB" sz="1200" dirty="0">
                  <a:solidFill>
                    <a:srgbClr val="4D4D4D"/>
                  </a:solidFill>
                </a:endParaRPr>
              </a:p>
            </p:txBody>
          </p:sp>
          <p:sp>
            <p:nvSpPr>
              <p:cNvPr id="80" name="TextBox 79"/>
              <p:cNvSpPr txBox="1"/>
              <p:nvPr/>
            </p:nvSpPr>
            <p:spPr>
              <a:xfrm>
                <a:off x="5474149" y="5213582"/>
                <a:ext cx="354584" cy="276999"/>
              </a:xfrm>
              <a:prstGeom prst="rect">
                <a:avLst/>
              </a:prstGeom>
              <a:noFill/>
            </p:spPr>
            <p:txBody>
              <a:bodyPr wrap="none" rtlCol="0">
                <a:spAutoFit/>
              </a:bodyPr>
              <a:lstStyle/>
              <a:p>
                <a:pPr algn="ctr"/>
                <a:r>
                  <a:rPr lang="en-GB" sz="1200" dirty="0" smtClean="0">
                    <a:solidFill>
                      <a:srgbClr val="4D4D4D"/>
                    </a:solidFill>
                  </a:rPr>
                  <a:t>12</a:t>
                </a:r>
                <a:endParaRPr lang="en-GB" sz="1200" dirty="0">
                  <a:solidFill>
                    <a:srgbClr val="4D4D4D"/>
                  </a:solidFill>
                </a:endParaRPr>
              </a:p>
            </p:txBody>
          </p:sp>
          <p:sp>
            <p:nvSpPr>
              <p:cNvPr id="81" name="TextBox 80"/>
              <p:cNvSpPr txBox="1"/>
              <p:nvPr/>
            </p:nvSpPr>
            <p:spPr>
              <a:xfrm>
                <a:off x="5723115" y="5213582"/>
                <a:ext cx="258476" cy="326063"/>
              </a:xfrm>
              <a:prstGeom prst="rect">
                <a:avLst/>
              </a:prstGeom>
              <a:noFill/>
            </p:spPr>
            <p:txBody>
              <a:bodyPr wrap="none" rtlCol="0">
                <a:spAutoFit/>
              </a:bodyPr>
              <a:lstStyle/>
              <a:p>
                <a:pPr algn="ctr"/>
                <a:r>
                  <a:rPr lang="en-GB" sz="1200" dirty="0" smtClean="0">
                    <a:solidFill>
                      <a:srgbClr val="4D4D4D"/>
                    </a:solidFill>
                  </a:rPr>
                  <a:t>13</a:t>
                </a:r>
                <a:endParaRPr lang="en-GB" sz="1200" dirty="0">
                  <a:solidFill>
                    <a:srgbClr val="4D4D4D"/>
                  </a:solidFill>
                </a:endParaRPr>
              </a:p>
            </p:txBody>
          </p:sp>
          <p:sp>
            <p:nvSpPr>
              <p:cNvPr id="82" name="TextBox 81"/>
              <p:cNvSpPr txBox="1"/>
              <p:nvPr/>
            </p:nvSpPr>
            <p:spPr>
              <a:xfrm>
                <a:off x="5965912" y="5213582"/>
                <a:ext cx="258475" cy="326063"/>
              </a:xfrm>
              <a:prstGeom prst="rect">
                <a:avLst/>
              </a:prstGeom>
              <a:noFill/>
            </p:spPr>
            <p:txBody>
              <a:bodyPr wrap="none" rtlCol="0">
                <a:spAutoFit/>
              </a:bodyPr>
              <a:lstStyle/>
              <a:p>
                <a:pPr algn="ctr"/>
                <a:r>
                  <a:rPr lang="en-GB" sz="1200" dirty="0" smtClean="0">
                    <a:solidFill>
                      <a:srgbClr val="4D4D4D"/>
                    </a:solidFill>
                  </a:rPr>
                  <a:t>15</a:t>
                </a:r>
                <a:endParaRPr lang="en-GB" sz="1200" dirty="0">
                  <a:solidFill>
                    <a:srgbClr val="4D4D4D"/>
                  </a:solidFill>
                </a:endParaRPr>
              </a:p>
            </p:txBody>
          </p:sp>
          <p:sp>
            <p:nvSpPr>
              <p:cNvPr id="83" name="TextBox 82"/>
              <p:cNvSpPr txBox="1"/>
              <p:nvPr/>
            </p:nvSpPr>
            <p:spPr>
              <a:xfrm>
                <a:off x="6105033" y="5213582"/>
                <a:ext cx="354584" cy="276999"/>
              </a:xfrm>
              <a:prstGeom prst="rect">
                <a:avLst/>
              </a:prstGeom>
              <a:noFill/>
            </p:spPr>
            <p:txBody>
              <a:bodyPr wrap="none" rtlCol="0">
                <a:spAutoFit/>
              </a:bodyPr>
              <a:lstStyle/>
              <a:p>
                <a:pPr algn="ctr"/>
                <a:r>
                  <a:rPr lang="en-GB" sz="1200" dirty="0" smtClean="0">
                    <a:solidFill>
                      <a:srgbClr val="4D4D4D"/>
                    </a:solidFill>
                  </a:rPr>
                  <a:t>18</a:t>
                </a:r>
                <a:endParaRPr lang="en-GB" sz="1200" dirty="0">
                  <a:solidFill>
                    <a:srgbClr val="4D4D4D"/>
                  </a:solidFill>
                </a:endParaRPr>
              </a:p>
            </p:txBody>
          </p:sp>
          <p:sp>
            <p:nvSpPr>
              <p:cNvPr id="84" name="TextBox 83"/>
              <p:cNvSpPr txBox="1"/>
              <p:nvPr/>
            </p:nvSpPr>
            <p:spPr>
              <a:xfrm>
                <a:off x="6420877" y="5213582"/>
                <a:ext cx="258475" cy="326063"/>
              </a:xfrm>
              <a:prstGeom prst="rect">
                <a:avLst/>
              </a:prstGeom>
              <a:noFill/>
            </p:spPr>
            <p:txBody>
              <a:bodyPr wrap="none" rtlCol="0">
                <a:spAutoFit/>
              </a:bodyPr>
              <a:lstStyle/>
              <a:p>
                <a:pPr algn="ctr"/>
                <a:r>
                  <a:rPr lang="en-GB" sz="1200" dirty="0" smtClean="0">
                    <a:solidFill>
                      <a:srgbClr val="4D4D4D"/>
                    </a:solidFill>
                  </a:rPr>
                  <a:t>17</a:t>
                </a:r>
                <a:endParaRPr lang="en-GB" sz="1200" dirty="0">
                  <a:solidFill>
                    <a:srgbClr val="4D4D4D"/>
                  </a:solidFill>
                </a:endParaRPr>
              </a:p>
            </p:txBody>
          </p:sp>
          <p:sp>
            <p:nvSpPr>
              <p:cNvPr id="85" name="TextBox 84"/>
              <p:cNvSpPr txBox="1"/>
              <p:nvPr/>
            </p:nvSpPr>
            <p:spPr>
              <a:xfrm>
                <a:off x="6665056" y="5213582"/>
                <a:ext cx="258475" cy="326063"/>
              </a:xfrm>
              <a:prstGeom prst="rect">
                <a:avLst/>
              </a:prstGeom>
              <a:noFill/>
            </p:spPr>
            <p:txBody>
              <a:bodyPr wrap="none" rtlCol="0">
                <a:spAutoFit/>
              </a:bodyPr>
              <a:lstStyle/>
              <a:p>
                <a:pPr algn="ctr"/>
                <a:r>
                  <a:rPr lang="en-GB" sz="1200" dirty="0" smtClean="0">
                    <a:solidFill>
                      <a:srgbClr val="4D4D4D"/>
                    </a:solidFill>
                  </a:rPr>
                  <a:t>18</a:t>
                </a:r>
                <a:endParaRPr lang="en-GB" sz="1200" dirty="0">
                  <a:solidFill>
                    <a:srgbClr val="4D4D4D"/>
                  </a:solidFill>
                </a:endParaRPr>
              </a:p>
            </p:txBody>
          </p:sp>
          <p:sp>
            <p:nvSpPr>
              <p:cNvPr id="86" name="TextBox 85"/>
              <p:cNvSpPr txBox="1"/>
              <p:nvPr/>
            </p:nvSpPr>
            <p:spPr>
              <a:xfrm>
                <a:off x="7048620" y="5215849"/>
                <a:ext cx="258475" cy="326063"/>
              </a:xfrm>
              <a:prstGeom prst="rect">
                <a:avLst/>
              </a:prstGeom>
              <a:noFill/>
            </p:spPr>
            <p:txBody>
              <a:bodyPr wrap="none" rtlCol="0">
                <a:spAutoFit/>
              </a:bodyPr>
              <a:lstStyle/>
              <a:p>
                <a:pPr algn="ctr"/>
                <a:r>
                  <a:rPr lang="en-GB" sz="1200" dirty="0" smtClean="0">
                    <a:solidFill>
                      <a:srgbClr val="4D4D4D"/>
                    </a:solidFill>
                  </a:rPr>
                  <a:t>20</a:t>
                </a:r>
                <a:endParaRPr lang="en-GB" sz="1200" dirty="0">
                  <a:solidFill>
                    <a:srgbClr val="4D4D4D"/>
                  </a:solidFill>
                </a:endParaRPr>
              </a:p>
            </p:txBody>
          </p:sp>
          <p:sp>
            <p:nvSpPr>
              <p:cNvPr id="87" name="TextBox 86"/>
              <p:cNvSpPr txBox="1"/>
              <p:nvPr/>
            </p:nvSpPr>
            <p:spPr>
              <a:xfrm>
                <a:off x="7322061" y="5218117"/>
                <a:ext cx="258475" cy="326063"/>
              </a:xfrm>
              <a:prstGeom prst="rect">
                <a:avLst/>
              </a:prstGeom>
              <a:noFill/>
            </p:spPr>
            <p:txBody>
              <a:bodyPr wrap="none" rtlCol="0">
                <a:spAutoFit/>
              </a:bodyPr>
              <a:lstStyle/>
              <a:p>
                <a:pPr algn="ctr"/>
                <a:r>
                  <a:rPr lang="en-GB" sz="1200" dirty="0" smtClean="0">
                    <a:solidFill>
                      <a:srgbClr val="4D4D4D"/>
                    </a:solidFill>
                  </a:rPr>
                  <a:t>21</a:t>
                </a:r>
                <a:endParaRPr lang="en-GB" sz="1200" dirty="0">
                  <a:solidFill>
                    <a:srgbClr val="4D4D4D"/>
                  </a:solidFill>
                </a:endParaRPr>
              </a:p>
            </p:txBody>
          </p:sp>
        </p:grpSp>
        <p:sp>
          <p:nvSpPr>
            <p:cNvPr id="10" name="TextBox 9"/>
            <p:cNvSpPr txBox="1"/>
            <p:nvPr/>
          </p:nvSpPr>
          <p:spPr>
            <a:xfrm>
              <a:off x="3987400" y="4775632"/>
              <a:ext cx="1181734" cy="276999"/>
            </a:xfrm>
            <a:prstGeom prst="rect">
              <a:avLst/>
            </a:prstGeom>
            <a:noFill/>
          </p:spPr>
          <p:txBody>
            <a:bodyPr wrap="none" rtlCol="0">
              <a:spAutoFit/>
            </a:bodyPr>
            <a:lstStyle/>
            <a:p>
              <a:pPr algn="ctr"/>
              <a:r>
                <a:rPr lang="en-GB" sz="1200" dirty="0" smtClean="0">
                  <a:solidFill>
                    <a:srgbClr val="4D4D4D"/>
                  </a:solidFill>
                </a:rPr>
                <a:t>Chromosomes</a:t>
              </a:r>
              <a:endParaRPr lang="en-GB" sz="1200" dirty="0">
                <a:solidFill>
                  <a:srgbClr val="4D4D4D"/>
                </a:solidFill>
              </a:endParaRPr>
            </a:p>
          </p:txBody>
        </p:sp>
        <p:sp>
          <p:nvSpPr>
            <p:cNvPr id="11" name="TextBox 10"/>
            <p:cNvSpPr txBox="1"/>
            <p:nvPr/>
          </p:nvSpPr>
          <p:spPr>
            <a:xfrm>
              <a:off x="826554" y="1482932"/>
              <a:ext cx="984565" cy="276999"/>
            </a:xfrm>
            <a:prstGeom prst="rect">
              <a:avLst/>
            </a:prstGeom>
            <a:noFill/>
          </p:spPr>
          <p:txBody>
            <a:bodyPr wrap="none" rtlCol="0">
              <a:spAutoFit/>
            </a:bodyPr>
            <a:lstStyle/>
            <a:p>
              <a:r>
                <a:rPr lang="en-GB" sz="1200" dirty="0" smtClean="0">
                  <a:solidFill>
                    <a:srgbClr val="4D4D4D"/>
                  </a:solidFill>
                </a:rPr>
                <a:t>449 regions</a:t>
              </a:r>
              <a:endParaRPr lang="en-GB" sz="1200" dirty="0">
                <a:solidFill>
                  <a:srgbClr val="4D4D4D"/>
                </a:solidFill>
              </a:endParaRPr>
            </a:p>
          </p:txBody>
        </p:sp>
        <p:sp>
          <p:nvSpPr>
            <p:cNvPr id="12" name="TextBox 11"/>
            <p:cNvSpPr txBox="1"/>
            <p:nvPr/>
          </p:nvSpPr>
          <p:spPr>
            <a:xfrm>
              <a:off x="2353308" y="1450596"/>
              <a:ext cx="4789645" cy="276999"/>
            </a:xfrm>
            <a:prstGeom prst="rect">
              <a:avLst/>
            </a:prstGeom>
            <a:noFill/>
          </p:spPr>
          <p:txBody>
            <a:bodyPr wrap="none" rtlCol="0">
              <a:spAutoFit/>
            </a:bodyPr>
            <a:lstStyle/>
            <a:p>
              <a:r>
                <a:rPr lang="en-GB" sz="1200" dirty="0">
                  <a:solidFill>
                    <a:srgbClr val="4D4D4D"/>
                  </a:solidFill>
                </a:rPr>
                <a:t>p</a:t>
              </a:r>
              <a:r>
                <a:rPr lang="en-GB" sz="1200" dirty="0" smtClean="0">
                  <a:solidFill>
                    <a:srgbClr val="4D4D4D"/>
                  </a:solidFill>
                </a:rPr>
                <a:t>-values of log-rank-tested regions in </a:t>
              </a:r>
              <a:r>
                <a:rPr lang="en-GB" sz="1200" dirty="0" err="1" smtClean="0">
                  <a:solidFill>
                    <a:srgbClr val="4D4D4D"/>
                  </a:solidFill>
                </a:rPr>
                <a:t>AngioPredict</a:t>
              </a:r>
              <a:r>
                <a:rPr lang="en-GB" sz="1200" dirty="0" smtClean="0">
                  <a:solidFill>
                    <a:srgbClr val="4D4D4D"/>
                  </a:solidFill>
                </a:rPr>
                <a:t> copy number set</a:t>
              </a:r>
              <a:endParaRPr lang="en-GB" sz="1200" dirty="0">
                <a:solidFill>
                  <a:srgbClr val="4D4D4D"/>
                </a:solidFill>
              </a:endParaRPr>
            </a:p>
          </p:txBody>
        </p:sp>
        <p:sp>
          <p:nvSpPr>
            <p:cNvPr id="13" name="TextBox 12"/>
            <p:cNvSpPr txBox="1"/>
            <p:nvPr/>
          </p:nvSpPr>
          <p:spPr>
            <a:xfrm rot="16200000">
              <a:off x="-713816" y="3079883"/>
              <a:ext cx="1359668" cy="276999"/>
            </a:xfrm>
            <a:prstGeom prst="rect">
              <a:avLst/>
            </a:prstGeom>
            <a:noFill/>
          </p:spPr>
          <p:txBody>
            <a:bodyPr wrap="none" rtlCol="0">
              <a:spAutoFit/>
            </a:bodyPr>
            <a:lstStyle/>
            <a:p>
              <a:r>
                <a:rPr lang="en-GB" sz="1200" dirty="0">
                  <a:solidFill>
                    <a:srgbClr val="4D4D4D"/>
                  </a:solidFill>
                </a:rPr>
                <a:t>p</a:t>
              </a:r>
              <a:r>
                <a:rPr lang="en-GB" sz="1200" dirty="0" smtClean="0">
                  <a:solidFill>
                    <a:srgbClr val="4D4D4D"/>
                  </a:solidFill>
                </a:rPr>
                <a:t>-value by region</a:t>
              </a:r>
              <a:endParaRPr lang="en-GB" sz="1200" dirty="0">
                <a:solidFill>
                  <a:srgbClr val="4D4D4D"/>
                </a:solidFill>
              </a:endParaRPr>
            </a:p>
          </p:txBody>
        </p:sp>
        <p:sp>
          <p:nvSpPr>
            <p:cNvPr id="14" name="TextBox 13"/>
            <p:cNvSpPr txBox="1"/>
            <p:nvPr/>
          </p:nvSpPr>
          <p:spPr>
            <a:xfrm>
              <a:off x="6258465" y="1768914"/>
              <a:ext cx="2104586" cy="461665"/>
            </a:xfrm>
            <a:prstGeom prst="rect">
              <a:avLst/>
            </a:prstGeom>
            <a:solidFill>
              <a:schemeClr val="tx2"/>
            </a:solidFill>
            <a:ln>
              <a:solidFill>
                <a:schemeClr val="accent1"/>
              </a:solidFill>
            </a:ln>
          </p:spPr>
          <p:txBody>
            <a:bodyPr wrap="square" rtlCol="0">
              <a:spAutoFit/>
            </a:bodyPr>
            <a:lstStyle/>
            <a:p>
              <a:pPr>
                <a:tabLst>
                  <a:tab pos="268288" algn="l"/>
                </a:tabLst>
              </a:pPr>
              <a:r>
                <a:rPr lang="en-GB" sz="1200" dirty="0">
                  <a:solidFill>
                    <a:srgbClr val="4D4D4D"/>
                  </a:solidFill>
                </a:rPr>
                <a:t>	</a:t>
              </a:r>
              <a:r>
                <a:rPr lang="en-GB" sz="1200" dirty="0" smtClean="0">
                  <a:solidFill>
                    <a:srgbClr val="4D4D4D"/>
                  </a:solidFill>
                </a:rPr>
                <a:t>Chemo + Bev (n=113)	Chemo alone (n=44)</a:t>
              </a:r>
              <a:endParaRPr lang="en-GB" sz="1200" dirty="0">
                <a:solidFill>
                  <a:srgbClr val="4D4D4D"/>
                </a:solidFill>
              </a:endParaRPr>
            </a:p>
          </p:txBody>
        </p:sp>
        <p:cxnSp>
          <p:nvCxnSpPr>
            <p:cNvPr id="16" name="Straight Connector 15"/>
            <p:cNvCxnSpPr/>
            <p:nvPr/>
          </p:nvCxnSpPr>
          <p:spPr>
            <a:xfrm>
              <a:off x="6325003" y="1899846"/>
              <a:ext cx="209126" cy="0"/>
            </a:xfrm>
            <a:prstGeom prst="line">
              <a:avLst/>
            </a:pr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a:xfrm>
              <a:off x="6325003" y="2101897"/>
              <a:ext cx="209126" cy="0"/>
            </a:xfrm>
            <a:prstGeom prst="line">
              <a:avLst/>
            </a:pr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1155309" y="2476932"/>
              <a:ext cx="6829425" cy="1778000"/>
              <a:chOff x="1385888" y="2222500"/>
              <a:chExt cx="6829425" cy="1778000"/>
            </a:xfrm>
          </p:grpSpPr>
          <p:sp>
            <p:nvSpPr>
              <p:cNvPr id="40" name="Freeform 2"/>
              <p:cNvSpPr>
                <a:spLocks/>
              </p:cNvSpPr>
              <p:nvPr/>
            </p:nvSpPr>
            <p:spPr bwMode="auto">
              <a:xfrm>
                <a:off x="1385888" y="2222500"/>
                <a:ext cx="479425" cy="1600200"/>
              </a:xfrm>
              <a:custGeom>
                <a:avLst/>
                <a:gdLst>
                  <a:gd name="T0" fmla="*/ 0 w 302"/>
                  <a:gd name="T1" fmla="*/ 868 h 1008"/>
                  <a:gd name="T2" fmla="*/ 15 w 302"/>
                  <a:gd name="T3" fmla="*/ 751 h 1008"/>
                  <a:gd name="T4" fmla="*/ 35 w 302"/>
                  <a:gd name="T5" fmla="*/ 736 h 1008"/>
                  <a:gd name="T6" fmla="*/ 53 w 302"/>
                  <a:gd name="T7" fmla="*/ 834 h 1008"/>
                  <a:gd name="T8" fmla="*/ 65 w 302"/>
                  <a:gd name="T9" fmla="*/ 798 h 1008"/>
                  <a:gd name="T10" fmla="*/ 78 w 302"/>
                  <a:gd name="T11" fmla="*/ 1006 h 1008"/>
                  <a:gd name="T12" fmla="*/ 99 w 302"/>
                  <a:gd name="T13" fmla="*/ 820 h 1008"/>
                  <a:gd name="T14" fmla="*/ 113 w 302"/>
                  <a:gd name="T15" fmla="*/ 1008 h 1008"/>
                  <a:gd name="T16" fmla="*/ 135 w 302"/>
                  <a:gd name="T17" fmla="*/ 903 h 1008"/>
                  <a:gd name="T18" fmla="*/ 162 w 302"/>
                  <a:gd name="T19" fmla="*/ 952 h 1008"/>
                  <a:gd name="T20" fmla="*/ 165 w 302"/>
                  <a:gd name="T21" fmla="*/ 712 h 1008"/>
                  <a:gd name="T22" fmla="*/ 197 w 302"/>
                  <a:gd name="T23" fmla="*/ 844 h 1008"/>
                  <a:gd name="T24" fmla="*/ 191 w 302"/>
                  <a:gd name="T25" fmla="*/ 474 h 1008"/>
                  <a:gd name="T26" fmla="*/ 209 w 302"/>
                  <a:gd name="T27" fmla="*/ 72 h 1008"/>
                  <a:gd name="T28" fmla="*/ 218 w 302"/>
                  <a:gd name="T29" fmla="*/ 0 h 1008"/>
                  <a:gd name="T30" fmla="*/ 248 w 302"/>
                  <a:gd name="T31" fmla="*/ 108 h 1008"/>
                  <a:gd name="T32" fmla="*/ 260 w 302"/>
                  <a:gd name="T33" fmla="*/ 84 h 1008"/>
                  <a:gd name="T34" fmla="*/ 263 w 302"/>
                  <a:gd name="T35" fmla="*/ 54 h 1008"/>
                  <a:gd name="T36" fmla="*/ 276 w 302"/>
                  <a:gd name="T37" fmla="*/ 360 h 1008"/>
                  <a:gd name="T38" fmla="*/ 293 w 302"/>
                  <a:gd name="T39" fmla="*/ 120 h 1008"/>
                  <a:gd name="T40" fmla="*/ 302 w 302"/>
                  <a:gd name="T41" fmla="*/ 47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1008">
                    <a:moveTo>
                      <a:pt x="0" y="868"/>
                    </a:moveTo>
                    <a:lnTo>
                      <a:pt x="15" y="751"/>
                    </a:lnTo>
                    <a:lnTo>
                      <a:pt x="35" y="736"/>
                    </a:lnTo>
                    <a:lnTo>
                      <a:pt x="53" y="834"/>
                    </a:lnTo>
                    <a:lnTo>
                      <a:pt x="65" y="798"/>
                    </a:lnTo>
                    <a:lnTo>
                      <a:pt x="78" y="1006"/>
                    </a:lnTo>
                    <a:lnTo>
                      <a:pt x="99" y="820"/>
                    </a:lnTo>
                    <a:lnTo>
                      <a:pt x="113" y="1008"/>
                    </a:lnTo>
                    <a:lnTo>
                      <a:pt x="135" y="903"/>
                    </a:lnTo>
                    <a:lnTo>
                      <a:pt x="162" y="952"/>
                    </a:lnTo>
                    <a:lnTo>
                      <a:pt x="165" y="712"/>
                    </a:lnTo>
                    <a:lnTo>
                      <a:pt x="197" y="844"/>
                    </a:lnTo>
                    <a:lnTo>
                      <a:pt x="191" y="474"/>
                    </a:lnTo>
                    <a:lnTo>
                      <a:pt x="209" y="72"/>
                    </a:lnTo>
                    <a:lnTo>
                      <a:pt x="218" y="0"/>
                    </a:lnTo>
                    <a:lnTo>
                      <a:pt x="248" y="108"/>
                    </a:lnTo>
                    <a:lnTo>
                      <a:pt x="260" y="84"/>
                    </a:lnTo>
                    <a:lnTo>
                      <a:pt x="263" y="54"/>
                    </a:lnTo>
                    <a:lnTo>
                      <a:pt x="276" y="360"/>
                    </a:lnTo>
                    <a:lnTo>
                      <a:pt x="293" y="120"/>
                    </a:lnTo>
                    <a:lnTo>
                      <a:pt x="302" y="477"/>
                    </a:lnTo>
                  </a:path>
                </a:pathLst>
              </a:custGeom>
              <a:noFill/>
              <a:ln w="25400">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Freeform 3"/>
              <p:cNvSpPr>
                <a:spLocks/>
              </p:cNvSpPr>
              <p:nvPr/>
            </p:nvSpPr>
            <p:spPr bwMode="auto">
              <a:xfrm>
                <a:off x="2319338" y="2860675"/>
                <a:ext cx="407987" cy="539750"/>
              </a:xfrm>
              <a:custGeom>
                <a:avLst/>
                <a:gdLst>
                  <a:gd name="T0" fmla="*/ 0 w 257"/>
                  <a:gd name="T1" fmla="*/ 73 h 340"/>
                  <a:gd name="T2" fmla="*/ 5 w 257"/>
                  <a:gd name="T3" fmla="*/ 0 h 340"/>
                  <a:gd name="T4" fmla="*/ 12 w 257"/>
                  <a:gd name="T5" fmla="*/ 49 h 340"/>
                  <a:gd name="T6" fmla="*/ 21 w 257"/>
                  <a:gd name="T7" fmla="*/ 75 h 340"/>
                  <a:gd name="T8" fmla="*/ 32 w 257"/>
                  <a:gd name="T9" fmla="*/ 9 h 340"/>
                  <a:gd name="T10" fmla="*/ 48 w 257"/>
                  <a:gd name="T11" fmla="*/ 120 h 340"/>
                  <a:gd name="T12" fmla="*/ 74 w 257"/>
                  <a:gd name="T13" fmla="*/ 96 h 340"/>
                  <a:gd name="T14" fmla="*/ 77 w 257"/>
                  <a:gd name="T15" fmla="*/ 198 h 340"/>
                  <a:gd name="T16" fmla="*/ 89 w 257"/>
                  <a:gd name="T17" fmla="*/ 244 h 340"/>
                  <a:gd name="T18" fmla="*/ 111 w 257"/>
                  <a:gd name="T19" fmla="*/ 270 h 340"/>
                  <a:gd name="T20" fmla="*/ 126 w 257"/>
                  <a:gd name="T21" fmla="*/ 205 h 340"/>
                  <a:gd name="T22" fmla="*/ 135 w 257"/>
                  <a:gd name="T23" fmla="*/ 243 h 340"/>
                  <a:gd name="T24" fmla="*/ 149 w 257"/>
                  <a:gd name="T25" fmla="*/ 252 h 340"/>
                  <a:gd name="T26" fmla="*/ 152 w 257"/>
                  <a:gd name="T27" fmla="*/ 277 h 340"/>
                  <a:gd name="T28" fmla="*/ 162 w 257"/>
                  <a:gd name="T29" fmla="*/ 330 h 340"/>
                  <a:gd name="T30" fmla="*/ 174 w 257"/>
                  <a:gd name="T31" fmla="*/ 286 h 340"/>
                  <a:gd name="T32" fmla="*/ 194 w 257"/>
                  <a:gd name="T33" fmla="*/ 285 h 340"/>
                  <a:gd name="T34" fmla="*/ 206 w 257"/>
                  <a:gd name="T35" fmla="*/ 340 h 340"/>
                  <a:gd name="T36" fmla="*/ 218 w 257"/>
                  <a:gd name="T37" fmla="*/ 292 h 340"/>
                  <a:gd name="T38" fmla="*/ 236 w 257"/>
                  <a:gd name="T39" fmla="*/ 274 h 340"/>
                  <a:gd name="T40" fmla="*/ 249 w 257"/>
                  <a:gd name="T41" fmla="*/ 249 h 340"/>
                  <a:gd name="T42" fmla="*/ 257 w 257"/>
                  <a:gd name="T43" fmla="*/ 18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340">
                    <a:moveTo>
                      <a:pt x="0" y="73"/>
                    </a:moveTo>
                    <a:lnTo>
                      <a:pt x="5" y="0"/>
                    </a:lnTo>
                    <a:lnTo>
                      <a:pt x="12" y="49"/>
                    </a:lnTo>
                    <a:lnTo>
                      <a:pt x="21" y="75"/>
                    </a:lnTo>
                    <a:lnTo>
                      <a:pt x="32" y="9"/>
                    </a:lnTo>
                    <a:lnTo>
                      <a:pt x="48" y="120"/>
                    </a:lnTo>
                    <a:lnTo>
                      <a:pt x="74" y="96"/>
                    </a:lnTo>
                    <a:lnTo>
                      <a:pt x="77" y="198"/>
                    </a:lnTo>
                    <a:lnTo>
                      <a:pt x="89" y="244"/>
                    </a:lnTo>
                    <a:lnTo>
                      <a:pt x="111" y="270"/>
                    </a:lnTo>
                    <a:lnTo>
                      <a:pt x="126" y="205"/>
                    </a:lnTo>
                    <a:lnTo>
                      <a:pt x="135" y="243"/>
                    </a:lnTo>
                    <a:lnTo>
                      <a:pt x="149" y="252"/>
                    </a:lnTo>
                    <a:lnTo>
                      <a:pt x="152" y="277"/>
                    </a:lnTo>
                    <a:lnTo>
                      <a:pt x="162" y="330"/>
                    </a:lnTo>
                    <a:lnTo>
                      <a:pt x="174" y="286"/>
                    </a:lnTo>
                    <a:lnTo>
                      <a:pt x="194" y="285"/>
                    </a:lnTo>
                    <a:lnTo>
                      <a:pt x="206" y="340"/>
                    </a:lnTo>
                    <a:lnTo>
                      <a:pt x="218" y="292"/>
                    </a:lnTo>
                    <a:lnTo>
                      <a:pt x="236" y="274"/>
                    </a:lnTo>
                    <a:lnTo>
                      <a:pt x="249" y="249"/>
                    </a:lnTo>
                    <a:lnTo>
                      <a:pt x="257" y="18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Freeform 4"/>
              <p:cNvSpPr>
                <a:spLocks/>
              </p:cNvSpPr>
              <p:nvPr/>
            </p:nvSpPr>
            <p:spPr bwMode="auto">
              <a:xfrm>
                <a:off x="2719388" y="2576513"/>
                <a:ext cx="47625" cy="400050"/>
              </a:xfrm>
              <a:custGeom>
                <a:avLst/>
                <a:gdLst>
                  <a:gd name="T0" fmla="*/ 0 w 30"/>
                  <a:gd name="T1" fmla="*/ 252 h 252"/>
                  <a:gd name="T2" fmla="*/ 5 w 30"/>
                  <a:gd name="T3" fmla="*/ 0 h 252"/>
                  <a:gd name="T4" fmla="*/ 30 w 30"/>
                  <a:gd name="T5" fmla="*/ 213 h 252"/>
                </a:gdLst>
                <a:ahLst/>
                <a:cxnLst>
                  <a:cxn ang="0">
                    <a:pos x="T0" y="T1"/>
                  </a:cxn>
                  <a:cxn ang="0">
                    <a:pos x="T2" y="T3"/>
                  </a:cxn>
                  <a:cxn ang="0">
                    <a:pos x="T4" y="T5"/>
                  </a:cxn>
                </a:cxnLst>
                <a:rect l="0" t="0" r="r" b="b"/>
                <a:pathLst>
                  <a:path w="30" h="252">
                    <a:moveTo>
                      <a:pt x="0" y="252"/>
                    </a:moveTo>
                    <a:lnTo>
                      <a:pt x="5" y="0"/>
                    </a:lnTo>
                    <a:lnTo>
                      <a:pt x="30" y="21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5"/>
              <p:cNvSpPr>
                <a:spLocks/>
              </p:cNvSpPr>
              <p:nvPr/>
            </p:nvSpPr>
            <p:spPr bwMode="auto">
              <a:xfrm>
                <a:off x="2860675" y="2979738"/>
                <a:ext cx="276225" cy="263525"/>
              </a:xfrm>
              <a:custGeom>
                <a:avLst/>
                <a:gdLst>
                  <a:gd name="T0" fmla="*/ 0 w 174"/>
                  <a:gd name="T1" fmla="*/ 1 h 166"/>
                  <a:gd name="T2" fmla="*/ 15 w 174"/>
                  <a:gd name="T3" fmla="*/ 52 h 166"/>
                  <a:gd name="T4" fmla="*/ 24 w 174"/>
                  <a:gd name="T5" fmla="*/ 1 h 166"/>
                  <a:gd name="T6" fmla="*/ 40 w 174"/>
                  <a:gd name="T7" fmla="*/ 21 h 166"/>
                  <a:gd name="T8" fmla="*/ 60 w 174"/>
                  <a:gd name="T9" fmla="*/ 25 h 166"/>
                  <a:gd name="T10" fmla="*/ 70 w 174"/>
                  <a:gd name="T11" fmla="*/ 0 h 166"/>
                  <a:gd name="T12" fmla="*/ 112 w 174"/>
                  <a:gd name="T13" fmla="*/ 1 h 166"/>
                  <a:gd name="T14" fmla="*/ 123 w 174"/>
                  <a:gd name="T15" fmla="*/ 115 h 166"/>
                  <a:gd name="T16" fmla="*/ 129 w 174"/>
                  <a:gd name="T17" fmla="*/ 10 h 166"/>
                  <a:gd name="T18" fmla="*/ 139 w 174"/>
                  <a:gd name="T19" fmla="*/ 166 h 166"/>
                  <a:gd name="T20" fmla="*/ 162 w 174"/>
                  <a:gd name="T21" fmla="*/ 165 h 166"/>
                  <a:gd name="T22" fmla="*/ 174 w 174"/>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66">
                    <a:moveTo>
                      <a:pt x="0" y="1"/>
                    </a:moveTo>
                    <a:lnTo>
                      <a:pt x="15" y="52"/>
                    </a:lnTo>
                    <a:lnTo>
                      <a:pt x="24" y="1"/>
                    </a:lnTo>
                    <a:lnTo>
                      <a:pt x="40" y="21"/>
                    </a:lnTo>
                    <a:lnTo>
                      <a:pt x="60" y="25"/>
                    </a:lnTo>
                    <a:lnTo>
                      <a:pt x="70" y="0"/>
                    </a:lnTo>
                    <a:lnTo>
                      <a:pt x="112" y="1"/>
                    </a:lnTo>
                    <a:lnTo>
                      <a:pt x="123" y="115"/>
                    </a:lnTo>
                    <a:lnTo>
                      <a:pt x="129" y="10"/>
                    </a:lnTo>
                    <a:lnTo>
                      <a:pt x="139" y="166"/>
                    </a:lnTo>
                    <a:lnTo>
                      <a:pt x="162" y="165"/>
                    </a:lnTo>
                    <a:lnTo>
                      <a:pt x="174"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6"/>
              <p:cNvSpPr>
                <a:spLocks/>
              </p:cNvSpPr>
              <p:nvPr/>
            </p:nvSpPr>
            <p:spPr bwMode="auto">
              <a:xfrm>
                <a:off x="3171825" y="2352675"/>
                <a:ext cx="557213" cy="623888"/>
              </a:xfrm>
              <a:custGeom>
                <a:avLst/>
                <a:gdLst>
                  <a:gd name="T0" fmla="*/ 0 w 351"/>
                  <a:gd name="T1" fmla="*/ 393 h 393"/>
                  <a:gd name="T2" fmla="*/ 8 w 351"/>
                  <a:gd name="T3" fmla="*/ 173 h 393"/>
                  <a:gd name="T4" fmla="*/ 23 w 351"/>
                  <a:gd name="T5" fmla="*/ 155 h 393"/>
                  <a:gd name="T6" fmla="*/ 30 w 351"/>
                  <a:gd name="T7" fmla="*/ 111 h 393"/>
                  <a:gd name="T8" fmla="*/ 51 w 351"/>
                  <a:gd name="T9" fmla="*/ 117 h 393"/>
                  <a:gd name="T10" fmla="*/ 57 w 351"/>
                  <a:gd name="T11" fmla="*/ 234 h 393"/>
                  <a:gd name="T12" fmla="*/ 80 w 351"/>
                  <a:gd name="T13" fmla="*/ 102 h 393"/>
                  <a:gd name="T14" fmla="*/ 90 w 351"/>
                  <a:gd name="T15" fmla="*/ 0 h 393"/>
                  <a:gd name="T16" fmla="*/ 98 w 351"/>
                  <a:gd name="T17" fmla="*/ 107 h 393"/>
                  <a:gd name="T18" fmla="*/ 113 w 351"/>
                  <a:gd name="T19" fmla="*/ 86 h 393"/>
                  <a:gd name="T20" fmla="*/ 123 w 351"/>
                  <a:gd name="T21" fmla="*/ 110 h 393"/>
                  <a:gd name="T22" fmla="*/ 132 w 351"/>
                  <a:gd name="T23" fmla="*/ 125 h 393"/>
                  <a:gd name="T24" fmla="*/ 137 w 351"/>
                  <a:gd name="T25" fmla="*/ 149 h 393"/>
                  <a:gd name="T26" fmla="*/ 146 w 351"/>
                  <a:gd name="T27" fmla="*/ 104 h 393"/>
                  <a:gd name="T28" fmla="*/ 161 w 351"/>
                  <a:gd name="T29" fmla="*/ 98 h 393"/>
                  <a:gd name="T30" fmla="*/ 167 w 351"/>
                  <a:gd name="T31" fmla="*/ 27 h 393"/>
                  <a:gd name="T32" fmla="*/ 179 w 351"/>
                  <a:gd name="T33" fmla="*/ 56 h 393"/>
                  <a:gd name="T34" fmla="*/ 186 w 351"/>
                  <a:gd name="T35" fmla="*/ 71 h 393"/>
                  <a:gd name="T36" fmla="*/ 186 w 351"/>
                  <a:gd name="T37" fmla="*/ 161 h 393"/>
                  <a:gd name="T38" fmla="*/ 203 w 351"/>
                  <a:gd name="T39" fmla="*/ 159 h 393"/>
                  <a:gd name="T40" fmla="*/ 213 w 351"/>
                  <a:gd name="T41" fmla="*/ 111 h 393"/>
                  <a:gd name="T42" fmla="*/ 233 w 351"/>
                  <a:gd name="T43" fmla="*/ 186 h 393"/>
                  <a:gd name="T44" fmla="*/ 252 w 351"/>
                  <a:gd name="T45" fmla="*/ 68 h 393"/>
                  <a:gd name="T46" fmla="*/ 267 w 351"/>
                  <a:gd name="T47" fmla="*/ 54 h 393"/>
                  <a:gd name="T48" fmla="*/ 266 w 351"/>
                  <a:gd name="T49" fmla="*/ 26 h 393"/>
                  <a:gd name="T50" fmla="*/ 281 w 351"/>
                  <a:gd name="T51" fmla="*/ 12 h 393"/>
                  <a:gd name="T52" fmla="*/ 290 w 351"/>
                  <a:gd name="T53" fmla="*/ 53 h 393"/>
                  <a:gd name="T54" fmla="*/ 305 w 351"/>
                  <a:gd name="T55" fmla="*/ 44 h 393"/>
                  <a:gd name="T56" fmla="*/ 321 w 351"/>
                  <a:gd name="T57" fmla="*/ 146 h 393"/>
                  <a:gd name="T58" fmla="*/ 348 w 351"/>
                  <a:gd name="T59" fmla="*/ 101 h 393"/>
                  <a:gd name="T60" fmla="*/ 351 w 351"/>
                  <a:gd name="T61" fmla="*/ 1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1" h="393">
                    <a:moveTo>
                      <a:pt x="0" y="393"/>
                    </a:moveTo>
                    <a:lnTo>
                      <a:pt x="8" y="173"/>
                    </a:lnTo>
                    <a:lnTo>
                      <a:pt x="23" y="155"/>
                    </a:lnTo>
                    <a:lnTo>
                      <a:pt x="30" y="111"/>
                    </a:lnTo>
                    <a:lnTo>
                      <a:pt x="51" y="117"/>
                    </a:lnTo>
                    <a:lnTo>
                      <a:pt x="57" y="234"/>
                    </a:lnTo>
                    <a:lnTo>
                      <a:pt x="80" y="102"/>
                    </a:lnTo>
                    <a:lnTo>
                      <a:pt x="90" y="0"/>
                    </a:lnTo>
                    <a:lnTo>
                      <a:pt x="98" y="107"/>
                    </a:lnTo>
                    <a:lnTo>
                      <a:pt x="113" y="86"/>
                    </a:lnTo>
                    <a:lnTo>
                      <a:pt x="123" y="110"/>
                    </a:lnTo>
                    <a:lnTo>
                      <a:pt x="132" y="125"/>
                    </a:lnTo>
                    <a:lnTo>
                      <a:pt x="137" y="149"/>
                    </a:lnTo>
                    <a:lnTo>
                      <a:pt x="146" y="104"/>
                    </a:lnTo>
                    <a:lnTo>
                      <a:pt x="161" y="98"/>
                    </a:lnTo>
                    <a:lnTo>
                      <a:pt x="167" y="27"/>
                    </a:lnTo>
                    <a:lnTo>
                      <a:pt x="179" y="56"/>
                    </a:lnTo>
                    <a:lnTo>
                      <a:pt x="186" y="71"/>
                    </a:lnTo>
                    <a:lnTo>
                      <a:pt x="186" y="161"/>
                    </a:lnTo>
                    <a:lnTo>
                      <a:pt x="203" y="159"/>
                    </a:lnTo>
                    <a:lnTo>
                      <a:pt x="213" y="111"/>
                    </a:lnTo>
                    <a:lnTo>
                      <a:pt x="233" y="186"/>
                    </a:lnTo>
                    <a:lnTo>
                      <a:pt x="252" y="68"/>
                    </a:lnTo>
                    <a:lnTo>
                      <a:pt x="267" y="54"/>
                    </a:lnTo>
                    <a:lnTo>
                      <a:pt x="266" y="26"/>
                    </a:lnTo>
                    <a:lnTo>
                      <a:pt x="281" y="12"/>
                    </a:lnTo>
                    <a:lnTo>
                      <a:pt x="290" y="53"/>
                    </a:lnTo>
                    <a:lnTo>
                      <a:pt x="305" y="44"/>
                    </a:lnTo>
                    <a:lnTo>
                      <a:pt x="321" y="146"/>
                    </a:lnTo>
                    <a:lnTo>
                      <a:pt x="348" y="101"/>
                    </a:lnTo>
                    <a:lnTo>
                      <a:pt x="351" y="177"/>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7"/>
              <p:cNvSpPr>
                <a:spLocks/>
              </p:cNvSpPr>
              <p:nvPr/>
            </p:nvSpPr>
            <p:spPr bwMode="auto">
              <a:xfrm>
                <a:off x="3732213" y="2693988"/>
                <a:ext cx="244475" cy="233362"/>
              </a:xfrm>
              <a:custGeom>
                <a:avLst/>
                <a:gdLst>
                  <a:gd name="T0" fmla="*/ 0 w 154"/>
                  <a:gd name="T1" fmla="*/ 74 h 147"/>
                  <a:gd name="T2" fmla="*/ 1 w 154"/>
                  <a:gd name="T3" fmla="*/ 133 h 147"/>
                  <a:gd name="T4" fmla="*/ 12 w 154"/>
                  <a:gd name="T5" fmla="*/ 117 h 147"/>
                  <a:gd name="T6" fmla="*/ 21 w 154"/>
                  <a:gd name="T7" fmla="*/ 133 h 147"/>
                  <a:gd name="T8" fmla="*/ 22 w 154"/>
                  <a:gd name="T9" fmla="*/ 106 h 147"/>
                  <a:gd name="T10" fmla="*/ 37 w 154"/>
                  <a:gd name="T11" fmla="*/ 121 h 147"/>
                  <a:gd name="T12" fmla="*/ 40 w 154"/>
                  <a:gd name="T13" fmla="*/ 66 h 147"/>
                  <a:gd name="T14" fmla="*/ 52 w 154"/>
                  <a:gd name="T15" fmla="*/ 147 h 147"/>
                  <a:gd name="T16" fmla="*/ 72 w 154"/>
                  <a:gd name="T17" fmla="*/ 108 h 147"/>
                  <a:gd name="T18" fmla="*/ 79 w 154"/>
                  <a:gd name="T19" fmla="*/ 24 h 147"/>
                  <a:gd name="T20" fmla="*/ 99 w 154"/>
                  <a:gd name="T21" fmla="*/ 46 h 147"/>
                  <a:gd name="T22" fmla="*/ 106 w 154"/>
                  <a:gd name="T23" fmla="*/ 0 h 147"/>
                  <a:gd name="T24" fmla="*/ 115 w 154"/>
                  <a:gd name="T25" fmla="*/ 48 h 147"/>
                  <a:gd name="T26" fmla="*/ 154 w 154"/>
                  <a:gd name="T27" fmla="*/ 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47">
                    <a:moveTo>
                      <a:pt x="0" y="74"/>
                    </a:moveTo>
                    <a:lnTo>
                      <a:pt x="1" y="133"/>
                    </a:lnTo>
                    <a:lnTo>
                      <a:pt x="12" y="117"/>
                    </a:lnTo>
                    <a:lnTo>
                      <a:pt x="21" y="133"/>
                    </a:lnTo>
                    <a:lnTo>
                      <a:pt x="22" y="106"/>
                    </a:lnTo>
                    <a:lnTo>
                      <a:pt x="37" y="121"/>
                    </a:lnTo>
                    <a:lnTo>
                      <a:pt x="40" y="66"/>
                    </a:lnTo>
                    <a:lnTo>
                      <a:pt x="52" y="147"/>
                    </a:lnTo>
                    <a:lnTo>
                      <a:pt x="72" y="108"/>
                    </a:lnTo>
                    <a:lnTo>
                      <a:pt x="79" y="24"/>
                    </a:lnTo>
                    <a:lnTo>
                      <a:pt x="99" y="46"/>
                    </a:lnTo>
                    <a:lnTo>
                      <a:pt x="106" y="0"/>
                    </a:lnTo>
                    <a:lnTo>
                      <a:pt x="115" y="48"/>
                    </a:lnTo>
                    <a:lnTo>
                      <a:pt x="154" y="4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8"/>
              <p:cNvSpPr>
                <a:spLocks/>
              </p:cNvSpPr>
              <p:nvPr/>
            </p:nvSpPr>
            <p:spPr bwMode="auto">
              <a:xfrm>
                <a:off x="4024313" y="2976563"/>
                <a:ext cx="603250" cy="441325"/>
              </a:xfrm>
              <a:custGeom>
                <a:avLst/>
                <a:gdLst>
                  <a:gd name="T0" fmla="*/ 0 w 380"/>
                  <a:gd name="T1" fmla="*/ 3 h 278"/>
                  <a:gd name="T2" fmla="*/ 23 w 380"/>
                  <a:gd name="T3" fmla="*/ 45 h 278"/>
                  <a:gd name="T4" fmla="*/ 44 w 380"/>
                  <a:gd name="T5" fmla="*/ 50 h 278"/>
                  <a:gd name="T6" fmla="*/ 48 w 380"/>
                  <a:gd name="T7" fmla="*/ 5 h 278"/>
                  <a:gd name="T8" fmla="*/ 92 w 380"/>
                  <a:gd name="T9" fmla="*/ 0 h 278"/>
                  <a:gd name="T10" fmla="*/ 110 w 380"/>
                  <a:gd name="T11" fmla="*/ 86 h 278"/>
                  <a:gd name="T12" fmla="*/ 132 w 380"/>
                  <a:gd name="T13" fmla="*/ 63 h 278"/>
                  <a:gd name="T14" fmla="*/ 141 w 380"/>
                  <a:gd name="T15" fmla="*/ 111 h 278"/>
                  <a:gd name="T16" fmla="*/ 174 w 380"/>
                  <a:gd name="T17" fmla="*/ 120 h 278"/>
                  <a:gd name="T18" fmla="*/ 179 w 380"/>
                  <a:gd name="T19" fmla="*/ 191 h 278"/>
                  <a:gd name="T20" fmla="*/ 194 w 380"/>
                  <a:gd name="T21" fmla="*/ 197 h 278"/>
                  <a:gd name="T22" fmla="*/ 204 w 380"/>
                  <a:gd name="T23" fmla="*/ 278 h 278"/>
                  <a:gd name="T24" fmla="*/ 234 w 380"/>
                  <a:gd name="T25" fmla="*/ 155 h 278"/>
                  <a:gd name="T26" fmla="*/ 248 w 380"/>
                  <a:gd name="T27" fmla="*/ 146 h 278"/>
                  <a:gd name="T28" fmla="*/ 251 w 380"/>
                  <a:gd name="T29" fmla="*/ 96 h 278"/>
                  <a:gd name="T30" fmla="*/ 263 w 380"/>
                  <a:gd name="T31" fmla="*/ 60 h 278"/>
                  <a:gd name="T32" fmla="*/ 288 w 380"/>
                  <a:gd name="T33" fmla="*/ 36 h 278"/>
                  <a:gd name="T34" fmla="*/ 303 w 380"/>
                  <a:gd name="T35" fmla="*/ 62 h 278"/>
                  <a:gd name="T36" fmla="*/ 317 w 380"/>
                  <a:gd name="T37" fmla="*/ 29 h 278"/>
                  <a:gd name="T38" fmla="*/ 341 w 380"/>
                  <a:gd name="T39" fmla="*/ 6 h 278"/>
                  <a:gd name="T40" fmla="*/ 369 w 380"/>
                  <a:gd name="T41" fmla="*/ 68 h 278"/>
                  <a:gd name="T42" fmla="*/ 380 w 380"/>
                  <a:gd name="T43"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78">
                    <a:moveTo>
                      <a:pt x="0" y="3"/>
                    </a:moveTo>
                    <a:lnTo>
                      <a:pt x="23" y="45"/>
                    </a:lnTo>
                    <a:lnTo>
                      <a:pt x="44" y="50"/>
                    </a:lnTo>
                    <a:lnTo>
                      <a:pt x="48" y="5"/>
                    </a:lnTo>
                    <a:lnTo>
                      <a:pt x="92" y="0"/>
                    </a:lnTo>
                    <a:lnTo>
                      <a:pt x="110" y="86"/>
                    </a:lnTo>
                    <a:lnTo>
                      <a:pt x="132" y="63"/>
                    </a:lnTo>
                    <a:lnTo>
                      <a:pt x="141" y="111"/>
                    </a:lnTo>
                    <a:lnTo>
                      <a:pt x="174" y="120"/>
                    </a:lnTo>
                    <a:lnTo>
                      <a:pt x="179" y="191"/>
                    </a:lnTo>
                    <a:lnTo>
                      <a:pt x="194" y="197"/>
                    </a:lnTo>
                    <a:lnTo>
                      <a:pt x="204" y="278"/>
                    </a:lnTo>
                    <a:lnTo>
                      <a:pt x="234" y="155"/>
                    </a:lnTo>
                    <a:lnTo>
                      <a:pt x="248" y="146"/>
                    </a:lnTo>
                    <a:lnTo>
                      <a:pt x="251" y="96"/>
                    </a:lnTo>
                    <a:lnTo>
                      <a:pt x="263" y="60"/>
                    </a:lnTo>
                    <a:lnTo>
                      <a:pt x="288" y="36"/>
                    </a:lnTo>
                    <a:lnTo>
                      <a:pt x="303" y="62"/>
                    </a:lnTo>
                    <a:lnTo>
                      <a:pt x="317" y="29"/>
                    </a:lnTo>
                    <a:lnTo>
                      <a:pt x="341" y="6"/>
                    </a:lnTo>
                    <a:lnTo>
                      <a:pt x="369" y="68"/>
                    </a:lnTo>
                    <a:lnTo>
                      <a:pt x="380" y="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Freeform 9"/>
              <p:cNvSpPr>
                <a:spLocks/>
              </p:cNvSpPr>
              <p:nvPr/>
            </p:nvSpPr>
            <p:spPr bwMode="auto">
              <a:xfrm>
                <a:off x="4176713" y="2365375"/>
                <a:ext cx="774700" cy="568325"/>
              </a:xfrm>
              <a:custGeom>
                <a:avLst/>
                <a:gdLst>
                  <a:gd name="T0" fmla="*/ 0 w 488"/>
                  <a:gd name="T1" fmla="*/ 358 h 358"/>
                  <a:gd name="T2" fmla="*/ 12 w 488"/>
                  <a:gd name="T3" fmla="*/ 217 h 358"/>
                  <a:gd name="T4" fmla="*/ 30 w 488"/>
                  <a:gd name="T5" fmla="*/ 235 h 358"/>
                  <a:gd name="T6" fmla="*/ 48 w 488"/>
                  <a:gd name="T7" fmla="*/ 225 h 358"/>
                  <a:gd name="T8" fmla="*/ 65 w 488"/>
                  <a:gd name="T9" fmla="*/ 196 h 358"/>
                  <a:gd name="T10" fmla="*/ 68 w 488"/>
                  <a:gd name="T11" fmla="*/ 55 h 358"/>
                  <a:gd name="T12" fmla="*/ 78 w 488"/>
                  <a:gd name="T13" fmla="*/ 76 h 358"/>
                  <a:gd name="T14" fmla="*/ 98 w 488"/>
                  <a:gd name="T15" fmla="*/ 0 h 358"/>
                  <a:gd name="T16" fmla="*/ 114 w 488"/>
                  <a:gd name="T17" fmla="*/ 147 h 358"/>
                  <a:gd name="T18" fmla="*/ 129 w 488"/>
                  <a:gd name="T19" fmla="*/ 153 h 358"/>
                  <a:gd name="T20" fmla="*/ 141 w 488"/>
                  <a:gd name="T21" fmla="*/ 295 h 358"/>
                  <a:gd name="T22" fmla="*/ 158 w 488"/>
                  <a:gd name="T23" fmla="*/ 210 h 358"/>
                  <a:gd name="T24" fmla="*/ 170 w 488"/>
                  <a:gd name="T25" fmla="*/ 237 h 358"/>
                  <a:gd name="T26" fmla="*/ 189 w 488"/>
                  <a:gd name="T27" fmla="*/ 216 h 358"/>
                  <a:gd name="T28" fmla="*/ 203 w 488"/>
                  <a:gd name="T29" fmla="*/ 243 h 358"/>
                  <a:gd name="T30" fmla="*/ 215 w 488"/>
                  <a:gd name="T31" fmla="*/ 198 h 358"/>
                  <a:gd name="T32" fmla="*/ 230 w 488"/>
                  <a:gd name="T33" fmla="*/ 234 h 358"/>
                  <a:gd name="T34" fmla="*/ 236 w 488"/>
                  <a:gd name="T35" fmla="*/ 285 h 358"/>
                  <a:gd name="T36" fmla="*/ 261 w 488"/>
                  <a:gd name="T37" fmla="*/ 318 h 358"/>
                  <a:gd name="T38" fmla="*/ 273 w 488"/>
                  <a:gd name="T39" fmla="*/ 229 h 358"/>
                  <a:gd name="T40" fmla="*/ 282 w 488"/>
                  <a:gd name="T41" fmla="*/ 301 h 358"/>
                  <a:gd name="T42" fmla="*/ 305 w 488"/>
                  <a:gd name="T43" fmla="*/ 274 h 358"/>
                  <a:gd name="T44" fmla="*/ 320 w 488"/>
                  <a:gd name="T45" fmla="*/ 262 h 358"/>
                  <a:gd name="T46" fmla="*/ 344 w 488"/>
                  <a:gd name="T47" fmla="*/ 267 h 358"/>
                  <a:gd name="T48" fmla="*/ 357 w 488"/>
                  <a:gd name="T49" fmla="*/ 228 h 358"/>
                  <a:gd name="T50" fmla="*/ 372 w 488"/>
                  <a:gd name="T51" fmla="*/ 261 h 358"/>
                  <a:gd name="T52" fmla="*/ 399 w 488"/>
                  <a:gd name="T53" fmla="*/ 261 h 358"/>
                  <a:gd name="T54" fmla="*/ 420 w 488"/>
                  <a:gd name="T55" fmla="*/ 343 h 358"/>
                  <a:gd name="T56" fmla="*/ 458 w 488"/>
                  <a:gd name="T57" fmla="*/ 327 h 358"/>
                  <a:gd name="T58" fmla="*/ 488 w 488"/>
                  <a:gd name="T5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8" h="358">
                    <a:moveTo>
                      <a:pt x="0" y="358"/>
                    </a:moveTo>
                    <a:lnTo>
                      <a:pt x="12" y="217"/>
                    </a:lnTo>
                    <a:lnTo>
                      <a:pt x="30" y="235"/>
                    </a:lnTo>
                    <a:lnTo>
                      <a:pt x="48" y="225"/>
                    </a:lnTo>
                    <a:lnTo>
                      <a:pt x="65" y="196"/>
                    </a:lnTo>
                    <a:lnTo>
                      <a:pt x="68" y="55"/>
                    </a:lnTo>
                    <a:lnTo>
                      <a:pt x="78" y="76"/>
                    </a:lnTo>
                    <a:lnTo>
                      <a:pt x="98" y="0"/>
                    </a:lnTo>
                    <a:lnTo>
                      <a:pt x="114" y="147"/>
                    </a:lnTo>
                    <a:lnTo>
                      <a:pt x="129" y="153"/>
                    </a:lnTo>
                    <a:lnTo>
                      <a:pt x="141" y="295"/>
                    </a:lnTo>
                    <a:lnTo>
                      <a:pt x="158" y="210"/>
                    </a:lnTo>
                    <a:lnTo>
                      <a:pt x="170" y="237"/>
                    </a:lnTo>
                    <a:lnTo>
                      <a:pt x="189" y="216"/>
                    </a:lnTo>
                    <a:lnTo>
                      <a:pt x="203" y="243"/>
                    </a:lnTo>
                    <a:lnTo>
                      <a:pt x="215" y="198"/>
                    </a:lnTo>
                    <a:lnTo>
                      <a:pt x="230" y="234"/>
                    </a:lnTo>
                    <a:lnTo>
                      <a:pt x="236" y="285"/>
                    </a:lnTo>
                    <a:lnTo>
                      <a:pt x="261" y="318"/>
                    </a:lnTo>
                    <a:lnTo>
                      <a:pt x="273" y="229"/>
                    </a:lnTo>
                    <a:lnTo>
                      <a:pt x="282" y="301"/>
                    </a:lnTo>
                    <a:lnTo>
                      <a:pt x="305" y="274"/>
                    </a:lnTo>
                    <a:lnTo>
                      <a:pt x="320" y="262"/>
                    </a:lnTo>
                    <a:lnTo>
                      <a:pt x="344" y="267"/>
                    </a:lnTo>
                    <a:lnTo>
                      <a:pt x="357" y="228"/>
                    </a:lnTo>
                    <a:lnTo>
                      <a:pt x="372" y="261"/>
                    </a:lnTo>
                    <a:lnTo>
                      <a:pt x="399" y="261"/>
                    </a:lnTo>
                    <a:lnTo>
                      <a:pt x="420" y="343"/>
                    </a:lnTo>
                    <a:lnTo>
                      <a:pt x="458" y="327"/>
                    </a:lnTo>
                    <a:lnTo>
                      <a:pt x="488" y="358"/>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Freeform 10"/>
              <p:cNvSpPr>
                <a:spLocks/>
              </p:cNvSpPr>
              <p:nvPr/>
            </p:nvSpPr>
            <p:spPr bwMode="auto">
              <a:xfrm>
                <a:off x="5133975" y="2936875"/>
                <a:ext cx="42863" cy="533400"/>
              </a:xfrm>
              <a:custGeom>
                <a:avLst/>
                <a:gdLst>
                  <a:gd name="T0" fmla="*/ 0 w 27"/>
                  <a:gd name="T1" fmla="*/ 0 h 336"/>
                  <a:gd name="T2" fmla="*/ 11 w 27"/>
                  <a:gd name="T3" fmla="*/ 336 h 336"/>
                  <a:gd name="T4" fmla="*/ 27 w 27"/>
                  <a:gd name="T5" fmla="*/ 1 h 336"/>
                </a:gdLst>
                <a:ahLst/>
                <a:cxnLst>
                  <a:cxn ang="0">
                    <a:pos x="T0" y="T1"/>
                  </a:cxn>
                  <a:cxn ang="0">
                    <a:pos x="T2" y="T3"/>
                  </a:cxn>
                  <a:cxn ang="0">
                    <a:pos x="T4" y="T5"/>
                  </a:cxn>
                </a:cxnLst>
                <a:rect l="0" t="0" r="r" b="b"/>
                <a:pathLst>
                  <a:path w="27" h="336">
                    <a:moveTo>
                      <a:pt x="0" y="0"/>
                    </a:moveTo>
                    <a:lnTo>
                      <a:pt x="11" y="336"/>
                    </a:lnTo>
                    <a:lnTo>
                      <a:pt x="2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Freeform 11"/>
              <p:cNvSpPr>
                <a:spLocks/>
              </p:cNvSpPr>
              <p:nvPr/>
            </p:nvSpPr>
            <p:spPr bwMode="auto">
              <a:xfrm>
                <a:off x="5418138" y="2943225"/>
                <a:ext cx="47625" cy="90488"/>
              </a:xfrm>
              <a:custGeom>
                <a:avLst/>
                <a:gdLst>
                  <a:gd name="T0" fmla="*/ 0 w 30"/>
                  <a:gd name="T1" fmla="*/ 1 h 57"/>
                  <a:gd name="T2" fmla="*/ 19 w 30"/>
                  <a:gd name="T3" fmla="*/ 57 h 57"/>
                  <a:gd name="T4" fmla="*/ 30 w 30"/>
                  <a:gd name="T5" fmla="*/ 0 h 57"/>
                </a:gdLst>
                <a:ahLst/>
                <a:cxnLst>
                  <a:cxn ang="0">
                    <a:pos x="T0" y="T1"/>
                  </a:cxn>
                  <a:cxn ang="0">
                    <a:pos x="T2" y="T3"/>
                  </a:cxn>
                  <a:cxn ang="0">
                    <a:pos x="T4" y="T5"/>
                  </a:cxn>
                </a:cxnLst>
                <a:rect l="0" t="0" r="r" b="b"/>
                <a:pathLst>
                  <a:path w="30" h="57">
                    <a:moveTo>
                      <a:pt x="0" y="1"/>
                    </a:moveTo>
                    <a:lnTo>
                      <a:pt x="19" y="57"/>
                    </a:lnTo>
                    <a:lnTo>
                      <a:pt x="30"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12"/>
              <p:cNvSpPr>
                <a:spLocks/>
              </p:cNvSpPr>
              <p:nvPr/>
            </p:nvSpPr>
            <p:spPr bwMode="auto">
              <a:xfrm>
                <a:off x="5462588" y="2447925"/>
                <a:ext cx="169862" cy="500063"/>
              </a:xfrm>
              <a:custGeom>
                <a:avLst/>
                <a:gdLst>
                  <a:gd name="T0" fmla="*/ 0 w 107"/>
                  <a:gd name="T1" fmla="*/ 132 h 315"/>
                  <a:gd name="T2" fmla="*/ 23 w 107"/>
                  <a:gd name="T3" fmla="*/ 180 h 315"/>
                  <a:gd name="T4" fmla="*/ 62 w 107"/>
                  <a:gd name="T5" fmla="*/ 144 h 315"/>
                  <a:gd name="T6" fmla="*/ 71 w 107"/>
                  <a:gd name="T7" fmla="*/ 18 h 315"/>
                  <a:gd name="T8" fmla="*/ 86 w 107"/>
                  <a:gd name="T9" fmla="*/ 0 h 315"/>
                  <a:gd name="T10" fmla="*/ 98 w 107"/>
                  <a:gd name="T11" fmla="*/ 24 h 315"/>
                  <a:gd name="T12" fmla="*/ 107 w 107"/>
                  <a:gd name="T13" fmla="*/ 315 h 315"/>
                </a:gdLst>
                <a:ahLst/>
                <a:cxnLst>
                  <a:cxn ang="0">
                    <a:pos x="T0" y="T1"/>
                  </a:cxn>
                  <a:cxn ang="0">
                    <a:pos x="T2" y="T3"/>
                  </a:cxn>
                  <a:cxn ang="0">
                    <a:pos x="T4" y="T5"/>
                  </a:cxn>
                  <a:cxn ang="0">
                    <a:pos x="T6" y="T7"/>
                  </a:cxn>
                  <a:cxn ang="0">
                    <a:pos x="T8" y="T9"/>
                  </a:cxn>
                  <a:cxn ang="0">
                    <a:pos x="T10" y="T11"/>
                  </a:cxn>
                  <a:cxn ang="0">
                    <a:pos x="T12" y="T13"/>
                  </a:cxn>
                </a:cxnLst>
                <a:rect l="0" t="0" r="r" b="b"/>
                <a:pathLst>
                  <a:path w="107" h="315">
                    <a:moveTo>
                      <a:pt x="0" y="132"/>
                    </a:moveTo>
                    <a:lnTo>
                      <a:pt x="23" y="180"/>
                    </a:lnTo>
                    <a:lnTo>
                      <a:pt x="62" y="144"/>
                    </a:lnTo>
                    <a:lnTo>
                      <a:pt x="71" y="18"/>
                    </a:lnTo>
                    <a:lnTo>
                      <a:pt x="86" y="0"/>
                    </a:lnTo>
                    <a:lnTo>
                      <a:pt x="98" y="24"/>
                    </a:lnTo>
                    <a:lnTo>
                      <a:pt x="107" y="315"/>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Freeform 13"/>
              <p:cNvSpPr>
                <a:spLocks/>
              </p:cNvSpPr>
              <p:nvPr/>
            </p:nvSpPr>
            <p:spPr bwMode="auto">
              <a:xfrm>
                <a:off x="5767388" y="2600325"/>
                <a:ext cx="252412" cy="342900"/>
              </a:xfrm>
              <a:custGeom>
                <a:avLst/>
                <a:gdLst>
                  <a:gd name="T0" fmla="*/ 0 w 159"/>
                  <a:gd name="T1" fmla="*/ 215 h 216"/>
                  <a:gd name="T2" fmla="*/ 12 w 159"/>
                  <a:gd name="T3" fmla="*/ 38 h 216"/>
                  <a:gd name="T4" fmla="*/ 26 w 159"/>
                  <a:gd name="T5" fmla="*/ 42 h 216"/>
                  <a:gd name="T6" fmla="*/ 35 w 159"/>
                  <a:gd name="T7" fmla="*/ 0 h 216"/>
                  <a:gd name="T8" fmla="*/ 39 w 159"/>
                  <a:gd name="T9" fmla="*/ 50 h 216"/>
                  <a:gd name="T10" fmla="*/ 59 w 159"/>
                  <a:gd name="T11" fmla="*/ 3 h 216"/>
                  <a:gd name="T12" fmla="*/ 60 w 159"/>
                  <a:gd name="T13" fmla="*/ 101 h 216"/>
                  <a:gd name="T14" fmla="*/ 72 w 159"/>
                  <a:gd name="T15" fmla="*/ 126 h 216"/>
                  <a:gd name="T16" fmla="*/ 93 w 159"/>
                  <a:gd name="T17" fmla="*/ 92 h 216"/>
                  <a:gd name="T18" fmla="*/ 117 w 159"/>
                  <a:gd name="T19" fmla="*/ 96 h 216"/>
                  <a:gd name="T20" fmla="*/ 131 w 159"/>
                  <a:gd name="T21" fmla="*/ 129 h 216"/>
                  <a:gd name="T22" fmla="*/ 131 w 159"/>
                  <a:gd name="T23" fmla="*/ 183 h 216"/>
                  <a:gd name="T24" fmla="*/ 137 w 159"/>
                  <a:gd name="T25" fmla="*/ 72 h 216"/>
                  <a:gd name="T26" fmla="*/ 152 w 159"/>
                  <a:gd name="T27" fmla="*/ 27 h 216"/>
                  <a:gd name="T28" fmla="*/ 159 w 159"/>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16">
                    <a:moveTo>
                      <a:pt x="0" y="215"/>
                    </a:moveTo>
                    <a:lnTo>
                      <a:pt x="12" y="38"/>
                    </a:lnTo>
                    <a:lnTo>
                      <a:pt x="26" y="42"/>
                    </a:lnTo>
                    <a:lnTo>
                      <a:pt x="35" y="0"/>
                    </a:lnTo>
                    <a:lnTo>
                      <a:pt x="39" y="50"/>
                    </a:lnTo>
                    <a:lnTo>
                      <a:pt x="59" y="3"/>
                    </a:lnTo>
                    <a:lnTo>
                      <a:pt x="60" y="101"/>
                    </a:lnTo>
                    <a:lnTo>
                      <a:pt x="72" y="126"/>
                    </a:lnTo>
                    <a:lnTo>
                      <a:pt x="93" y="92"/>
                    </a:lnTo>
                    <a:lnTo>
                      <a:pt x="117" y="96"/>
                    </a:lnTo>
                    <a:lnTo>
                      <a:pt x="131" y="129"/>
                    </a:lnTo>
                    <a:lnTo>
                      <a:pt x="131" y="183"/>
                    </a:lnTo>
                    <a:lnTo>
                      <a:pt x="137" y="72"/>
                    </a:lnTo>
                    <a:lnTo>
                      <a:pt x="152" y="27"/>
                    </a:lnTo>
                    <a:lnTo>
                      <a:pt x="159" y="21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Freeform 14"/>
              <p:cNvSpPr>
                <a:spLocks/>
              </p:cNvSpPr>
              <p:nvPr/>
            </p:nvSpPr>
            <p:spPr bwMode="auto">
              <a:xfrm>
                <a:off x="6299200" y="2719388"/>
                <a:ext cx="376238" cy="212725"/>
              </a:xfrm>
              <a:custGeom>
                <a:avLst/>
                <a:gdLst>
                  <a:gd name="T0" fmla="*/ 0 w 237"/>
                  <a:gd name="T1" fmla="*/ 132 h 134"/>
                  <a:gd name="T2" fmla="*/ 12 w 237"/>
                  <a:gd name="T3" fmla="*/ 0 h 134"/>
                  <a:gd name="T4" fmla="*/ 27 w 237"/>
                  <a:gd name="T5" fmla="*/ 29 h 134"/>
                  <a:gd name="T6" fmla="*/ 58 w 237"/>
                  <a:gd name="T7" fmla="*/ 24 h 134"/>
                  <a:gd name="T8" fmla="*/ 67 w 237"/>
                  <a:gd name="T9" fmla="*/ 50 h 134"/>
                  <a:gd name="T10" fmla="*/ 93 w 237"/>
                  <a:gd name="T11" fmla="*/ 56 h 134"/>
                  <a:gd name="T12" fmla="*/ 108 w 237"/>
                  <a:gd name="T13" fmla="*/ 36 h 134"/>
                  <a:gd name="T14" fmla="*/ 147 w 237"/>
                  <a:gd name="T15" fmla="*/ 39 h 134"/>
                  <a:gd name="T16" fmla="*/ 157 w 237"/>
                  <a:gd name="T17" fmla="*/ 113 h 134"/>
                  <a:gd name="T18" fmla="*/ 169 w 237"/>
                  <a:gd name="T19" fmla="*/ 78 h 134"/>
                  <a:gd name="T20" fmla="*/ 183 w 237"/>
                  <a:gd name="T21" fmla="*/ 123 h 134"/>
                  <a:gd name="T22" fmla="*/ 199 w 237"/>
                  <a:gd name="T23" fmla="*/ 108 h 134"/>
                  <a:gd name="T24" fmla="*/ 219 w 237"/>
                  <a:gd name="T25" fmla="*/ 114 h 134"/>
                  <a:gd name="T26" fmla="*/ 234 w 237"/>
                  <a:gd name="T27" fmla="*/ 59 h 134"/>
                  <a:gd name="T28" fmla="*/ 237 w 237"/>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134">
                    <a:moveTo>
                      <a:pt x="0" y="132"/>
                    </a:moveTo>
                    <a:lnTo>
                      <a:pt x="12" y="0"/>
                    </a:lnTo>
                    <a:lnTo>
                      <a:pt x="27" y="29"/>
                    </a:lnTo>
                    <a:lnTo>
                      <a:pt x="58" y="24"/>
                    </a:lnTo>
                    <a:lnTo>
                      <a:pt x="67" y="50"/>
                    </a:lnTo>
                    <a:lnTo>
                      <a:pt x="93" y="56"/>
                    </a:lnTo>
                    <a:lnTo>
                      <a:pt x="108" y="36"/>
                    </a:lnTo>
                    <a:lnTo>
                      <a:pt x="147" y="39"/>
                    </a:lnTo>
                    <a:lnTo>
                      <a:pt x="157" y="113"/>
                    </a:lnTo>
                    <a:lnTo>
                      <a:pt x="169" y="78"/>
                    </a:lnTo>
                    <a:lnTo>
                      <a:pt x="183" y="123"/>
                    </a:lnTo>
                    <a:lnTo>
                      <a:pt x="199" y="108"/>
                    </a:lnTo>
                    <a:lnTo>
                      <a:pt x="219" y="114"/>
                    </a:lnTo>
                    <a:lnTo>
                      <a:pt x="234" y="59"/>
                    </a:lnTo>
                    <a:lnTo>
                      <a:pt x="237"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Freeform 15"/>
              <p:cNvSpPr>
                <a:spLocks/>
              </p:cNvSpPr>
              <p:nvPr/>
            </p:nvSpPr>
            <p:spPr bwMode="auto">
              <a:xfrm>
                <a:off x="6008688" y="2947988"/>
                <a:ext cx="325437" cy="531812"/>
              </a:xfrm>
              <a:custGeom>
                <a:avLst/>
                <a:gdLst>
                  <a:gd name="T0" fmla="*/ 0 w 205"/>
                  <a:gd name="T1" fmla="*/ 55 h 335"/>
                  <a:gd name="T2" fmla="*/ 4 w 205"/>
                  <a:gd name="T3" fmla="*/ 84 h 335"/>
                  <a:gd name="T4" fmla="*/ 28 w 205"/>
                  <a:gd name="T5" fmla="*/ 53 h 335"/>
                  <a:gd name="T6" fmla="*/ 37 w 205"/>
                  <a:gd name="T7" fmla="*/ 68 h 335"/>
                  <a:gd name="T8" fmla="*/ 64 w 205"/>
                  <a:gd name="T9" fmla="*/ 47 h 335"/>
                  <a:gd name="T10" fmla="*/ 76 w 205"/>
                  <a:gd name="T11" fmla="*/ 176 h 335"/>
                  <a:gd name="T12" fmla="*/ 87 w 205"/>
                  <a:gd name="T13" fmla="*/ 60 h 335"/>
                  <a:gd name="T14" fmla="*/ 106 w 205"/>
                  <a:gd name="T15" fmla="*/ 335 h 335"/>
                  <a:gd name="T16" fmla="*/ 121 w 205"/>
                  <a:gd name="T17" fmla="*/ 263 h 335"/>
                  <a:gd name="T18" fmla="*/ 136 w 205"/>
                  <a:gd name="T19" fmla="*/ 303 h 335"/>
                  <a:gd name="T20" fmla="*/ 166 w 205"/>
                  <a:gd name="T21" fmla="*/ 300 h 335"/>
                  <a:gd name="T22" fmla="*/ 171 w 205"/>
                  <a:gd name="T23" fmla="*/ 176 h 335"/>
                  <a:gd name="T24" fmla="*/ 193 w 205"/>
                  <a:gd name="T25" fmla="*/ 228 h 335"/>
                  <a:gd name="T26" fmla="*/ 205 w 205"/>
                  <a:gd name="T2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35">
                    <a:moveTo>
                      <a:pt x="0" y="55"/>
                    </a:moveTo>
                    <a:lnTo>
                      <a:pt x="4" y="84"/>
                    </a:lnTo>
                    <a:lnTo>
                      <a:pt x="28" y="53"/>
                    </a:lnTo>
                    <a:lnTo>
                      <a:pt x="37" y="68"/>
                    </a:lnTo>
                    <a:lnTo>
                      <a:pt x="64" y="47"/>
                    </a:lnTo>
                    <a:lnTo>
                      <a:pt x="76" y="176"/>
                    </a:lnTo>
                    <a:lnTo>
                      <a:pt x="87" y="60"/>
                    </a:lnTo>
                    <a:lnTo>
                      <a:pt x="106" y="335"/>
                    </a:lnTo>
                    <a:lnTo>
                      <a:pt x="121" y="263"/>
                    </a:lnTo>
                    <a:lnTo>
                      <a:pt x="136" y="303"/>
                    </a:lnTo>
                    <a:lnTo>
                      <a:pt x="166" y="300"/>
                    </a:lnTo>
                    <a:lnTo>
                      <a:pt x="171" y="176"/>
                    </a:lnTo>
                    <a:lnTo>
                      <a:pt x="193" y="228"/>
                    </a:lnTo>
                    <a:lnTo>
                      <a:pt x="205"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Freeform 16"/>
              <p:cNvSpPr>
                <a:spLocks/>
              </p:cNvSpPr>
              <p:nvPr/>
            </p:nvSpPr>
            <p:spPr bwMode="auto">
              <a:xfrm>
                <a:off x="6308725" y="2719388"/>
                <a:ext cx="377825" cy="212725"/>
              </a:xfrm>
              <a:custGeom>
                <a:avLst/>
                <a:gdLst>
                  <a:gd name="T0" fmla="*/ 0 w 238"/>
                  <a:gd name="T1" fmla="*/ 132 h 134"/>
                  <a:gd name="T2" fmla="*/ 3 w 238"/>
                  <a:gd name="T3" fmla="*/ 0 h 134"/>
                  <a:gd name="T4" fmla="*/ 18 w 238"/>
                  <a:gd name="T5" fmla="*/ 30 h 134"/>
                  <a:gd name="T6" fmla="*/ 55 w 238"/>
                  <a:gd name="T7" fmla="*/ 21 h 134"/>
                  <a:gd name="T8" fmla="*/ 61 w 238"/>
                  <a:gd name="T9" fmla="*/ 48 h 134"/>
                  <a:gd name="T10" fmla="*/ 90 w 238"/>
                  <a:gd name="T11" fmla="*/ 59 h 134"/>
                  <a:gd name="T12" fmla="*/ 99 w 238"/>
                  <a:gd name="T13" fmla="*/ 32 h 134"/>
                  <a:gd name="T14" fmla="*/ 142 w 238"/>
                  <a:gd name="T15" fmla="*/ 36 h 134"/>
                  <a:gd name="T16" fmla="*/ 154 w 238"/>
                  <a:gd name="T17" fmla="*/ 116 h 134"/>
                  <a:gd name="T18" fmla="*/ 165 w 238"/>
                  <a:gd name="T19" fmla="*/ 78 h 134"/>
                  <a:gd name="T20" fmla="*/ 178 w 238"/>
                  <a:gd name="T21" fmla="*/ 122 h 134"/>
                  <a:gd name="T22" fmla="*/ 195 w 238"/>
                  <a:gd name="T23" fmla="*/ 110 h 134"/>
                  <a:gd name="T24" fmla="*/ 210 w 238"/>
                  <a:gd name="T25" fmla="*/ 119 h 134"/>
                  <a:gd name="T26" fmla="*/ 228 w 238"/>
                  <a:gd name="T27" fmla="*/ 62 h 134"/>
                  <a:gd name="T28" fmla="*/ 238 w 238"/>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34">
                    <a:moveTo>
                      <a:pt x="0" y="132"/>
                    </a:moveTo>
                    <a:lnTo>
                      <a:pt x="3" y="0"/>
                    </a:lnTo>
                    <a:lnTo>
                      <a:pt x="18" y="30"/>
                    </a:lnTo>
                    <a:lnTo>
                      <a:pt x="55" y="21"/>
                    </a:lnTo>
                    <a:lnTo>
                      <a:pt x="61" y="48"/>
                    </a:lnTo>
                    <a:lnTo>
                      <a:pt x="90" y="59"/>
                    </a:lnTo>
                    <a:lnTo>
                      <a:pt x="99" y="32"/>
                    </a:lnTo>
                    <a:lnTo>
                      <a:pt x="142" y="36"/>
                    </a:lnTo>
                    <a:lnTo>
                      <a:pt x="154" y="116"/>
                    </a:lnTo>
                    <a:lnTo>
                      <a:pt x="165" y="78"/>
                    </a:lnTo>
                    <a:lnTo>
                      <a:pt x="178" y="122"/>
                    </a:lnTo>
                    <a:lnTo>
                      <a:pt x="195" y="110"/>
                    </a:lnTo>
                    <a:lnTo>
                      <a:pt x="210" y="119"/>
                    </a:lnTo>
                    <a:lnTo>
                      <a:pt x="228" y="62"/>
                    </a:lnTo>
                    <a:lnTo>
                      <a:pt x="238"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Freeform 17"/>
              <p:cNvSpPr>
                <a:spLocks/>
              </p:cNvSpPr>
              <p:nvPr/>
            </p:nvSpPr>
            <p:spPr bwMode="auto">
              <a:xfrm>
                <a:off x="6780213" y="2403475"/>
                <a:ext cx="268287" cy="538163"/>
              </a:xfrm>
              <a:custGeom>
                <a:avLst/>
                <a:gdLst>
                  <a:gd name="T0" fmla="*/ 0 w 169"/>
                  <a:gd name="T1" fmla="*/ 339 h 339"/>
                  <a:gd name="T2" fmla="*/ 16 w 169"/>
                  <a:gd name="T3" fmla="*/ 0 h 339"/>
                  <a:gd name="T4" fmla="*/ 27 w 169"/>
                  <a:gd name="T5" fmla="*/ 42 h 339"/>
                  <a:gd name="T6" fmla="*/ 36 w 169"/>
                  <a:gd name="T7" fmla="*/ 72 h 339"/>
                  <a:gd name="T8" fmla="*/ 46 w 169"/>
                  <a:gd name="T9" fmla="*/ 31 h 339"/>
                  <a:gd name="T10" fmla="*/ 63 w 169"/>
                  <a:gd name="T11" fmla="*/ 21 h 339"/>
                  <a:gd name="T12" fmla="*/ 66 w 169"/>
                  <a:gd name="T13" fmla="*/ 180 h 339"/>
                  <a:gd name="T14" fmla="*/ 87 w 169"/>
                  <a:gd name="T15" fmla="*/ 24 h 339"/>
                  <a:gd name="T16" fmla="*/ 91 w 169"/>
                  <a:gd name="T17" fmla="*/ 153 h 339"/>
                  <a:gd name="T18" fmla="*/ 109 w 169"/>
                  <a:gd name="T19" fmla="*/ 114 h 339"/>
                  <a:gd name="T20" fmla="*/ 126 w 169"/>
                  <a:gd name="T21" fmla="*/ 189 h 339"/>
                  <a:gd name="T22" fmla="*/ 139 w 169"/>
                  <a:gd name="T23" fmla="*/ 97 h 339"/>
                  <a:gd name="T24" fmla="*/ 148 w 169"/>
                  <a:gd name="T25" fmla="*/ 139 h 339"/>
                  <a:gd name="T26" fmla="*/ 160 w 169"/>
                  <a:gd name="T27" fmla="*/ 121 h 339"/>
                  <a:gd name="T28" fmla="*/ 169 w 169"/>
                  <a:gd name="T2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339">
                    <a:moveTo>
                      <a:pt x="0" y="339"/>
                    </a:moveTo>
                    <a:lnTo>
                      <a:pt x="16" y="0"/>
                    </a:lnTo>
                    <a:lnTo>
                      <a:pt x="27" y="42"/>
                    </a:lnTo>
                    <a:lnTo>
                      <a:pt x="36" y="72"/>
                    </a:lnTo>
                    <a:lnTo>
                      <a:pt x="46" y="31"/>
                    </a:lnTo>
                    <a:lnTo>
                      <a:pt x="63" y="21"/>
                    </a:lnTo>
                    <a:lnTo>
                      <a:pt x="66" y="180"/>
                    </a:lnTo>
                    <a:lnTo>
                      <a:pt x="87" y="24"/>
                    </a:lnTo>
                    <a:lnTo>
                      <a:pt x="91" y="153"/>
                    </a:lnTo>
                    <a:lnTo>
                      <a:pt x="109" y="114"/>
                    </a:lnTo>
                    <a:lnTo>
                      <a:pt x="126" y="189"/>
                    </a:lnTo>
                    <a:lnTo>
                      <a:pt x="139" y="97"/>
                    </a:lnTo>
                    <a:lnTo>
                      <a:pt x="148" y="139"/>
                    </a:lnTo>
                    <a:lnTo>
                      <a:pt x="160" y="121"/>
                    </a:lnTo>
                    <a:lnTo>
                      <a:pt x="169" y="33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Freeform 18"/>
              <p:cNvSpPr>
                <a:spLocks/>
              </p:cNvSpPr>
              <p:nvPr/>
            </p:nvSpPr>
            <p:spPr bwMode="auto">
              <a:xfrm>
                <a:off x="7400925" y="2638425"/>
                <a:ext cx="638175" cy="303213"/>
              </a:xfrm>
              <a:custGeom>
                <a:avLst/>
                <a:gdLst>
                  <a:gd name="T0" fmla="*/ 0 w 402"/>
                  <a:gd name="T1" fmla="*/ 191 h 191"/>
                  <a:gd name="T2" fmla="*/ 6 w 402"/>
                  <a:gd name="T3" fmla="*/ 158 h 191"/>
                  <a:gd name="T4" fmla="*/ 20 w 402"/>
                  <a:gd name="T5" fmla="*/ 144 h 191"/>
                  <a:gd name="T6" fmla="*/ 27 w 402"/>
                  <a:gd name="T7" fmla="*/ 165 h 191"/>
                  <a:gd name="T8" fmla="*/ 50 w 402"/>
                  <a:gd name="T9" fmla="*/ 162 h 191"/>
                  <a:gd name="T10" fmla="*/ 65 w 402"/>
                  <a:gd name="T11" fmla="*/ 189 h 191"/>
                  <a:gd name="T12" fmla="*/ 83 w 402"/>
                  <a:gd name="T13" fmla="*/ 168 h 191"/>
                  <a:gd name="T14" fmla="*/ 96 w 402"/>
                  <a:gd name="T15" fmla="*/ 188 h 191"/>
                  <a:gd name="T16" fmla="*/ 111 w 402"/>
                  <a:gd name="T17" fmla="*/ 147 h 191"/>
                  <a:gd name="T18" fmla="*/ 119 w 402"/>
                  <a:gd name="T19" fmla="*/ 156 h 191"/>
                  <a:gd name="T20" fmla="*/ 132 w 402"/>
                  <a:gd name="T21" fmla="*/ 137 h 191"/>
                  <a:gd name="T22" fmla="*/ 164 w 402"/>
                  <a:gd name="T23" fmla="*/ 191 h 191"/>
                  <a:gd name="T24" fmla="*/ 174 w 402"/>
                  <a:gd name="T25" fmla="*/ 146 h 191"/>
                  <a:gd name="T26" fmla="*/ 197 w 402"/>
                  <a:gd name="T27" fmla="*/ 114 h 191"/>
                  <a:gd name="T28" fmla="*/ 210 w 402"/>
                  <a:gd name="T29" fmla="*/ 143 h 191"/>
                  <a:gd name="T30" fmla="*/ 225 w 402"/>
                  <a:gd name="T31" fmla="*/ 188 h 191"/>
                  <a:gd name="T32" fmla="*/ 239 w 402"/>
                  <a:gd name="T33" fmla="*/ 137 h 191"/>
                  <a:gd name="T34" fmla="*/ 252 w 402"/>
                  <a:gd name="T35" fmla="*/ 159 h 191"/>
                  <a:gd name="T36" fmla="*/ 269 w 402"/>
                  <a:gd name="T37" fmla="*/ 116 h 191"/>
                  <a:gd name="T38" fmla="*/ 287 w 402"/>
                  <a:gd name="T39" fmla="*/ 104 h 191"/>
                  <a:gd name="T40" fmla="*/ 288 w 402"/>
                  <a:gd name="T41" fmla="*/ 161 h 191"/>
                  <a:gd name="T42" fmla="*/ 303 w 402"/>
                  <a:gd name="T43" fmla="*/ 179 h 191"/>
                  <a:gd name="T44" fmla="*/ 314 w 402"/>
                  <a:gd name="T45" fmla="*/ 96 h 191"/>
                  <a:gd name="T46" fmla="*/ 335 w 402"/>
                  <a:gd name="T47" fmla="*/ 90 h 191"/>
                  <a:gd name="T48" fmla="*/ 341 w 402"/>
                  <a:gd name="T49" fmla="*/ 0 h 191"/>
                  <a:gd name="T50" fmla="*/ 356 w 402"/>
                  <a:gd name="T51" fmla="*/ 42 h 191"/>
                  <a:gd name="T52" fmla="*/ 389 w 402"/>
                  <a:gd name="T53" fmla="*/ 41 h 191"/>
                  <a:gd name="T54" fmla="*/ 402 w 402"/>
                  <a:gd name="T55"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191">
                    <a:moveTo>
                      <a:pt x="0" y="191"/>
                    </a:moveTo>
                    <a:lnTo>
                      <a:pt x="6" y="158"/>
                    </a:lnTo>
                    <a:lnTo>
                      <a:pt x="20" y="144"/>
                    </a:lnTo>
                    <a:lnTo>
                      <a:pt x="27" y="165"/>
                    </a:lnTo>
                    <a:lnTo>
                      <a:pt x="50" y="162"/>
                    </a:lnTo>
                    <a:lnTo>
                      <a:pt x="65" y="189"/>
                    </a:lnTo>
                    <a:lnTo>
                      <a:pt x="83" y="168"/>
                    </a:lnTo>
                    <a:lnTo>
                      <a:pt x="96" y="188"/>
                    </a:lnTo>
                    <a:lnTo>
                      <a:pt x="111" y="147"/>
                    </a:lnTo>
                    <a:lnTo>
                      <a:pt x="119" y="156"/>
                    </a:lnTo>
                    <a:lnTo>
                      <a:pt x="132" y="137"/>
                    </a:lnTo>
                    <a:lnTo>
                      <a:pt x="164" y="191"/>
                    </a:lnTo>
                    <a:lnTo>
                      <a:pt x="174" y="146"/>
                    </a:lnTo>
                    <a:lnTo>
                      <a:pt x="197" y="114"/>
                    </a:lnTo>
                    <a:lnTo>
                      <a:pt x="210" y="143"/>
                    </a:lnTo>
                    <a:lnTo>
                      <a:pt x="225" y="188"/>
                    </a:lnTo>
                    <a:lnTo>
                      <a:pt x="239" y="137"/>
                    </a:lnTo>
                    <a:lnTo>
                      <a:pt x="252" y="159"/>
                    </a:lnTo>
                    <a:lnTo>
                      <a:pt x="269" y="116"/>
                    </a:lnTo>
                    <a:lnTo>
                      <a:pt x="287" y="104"/>
                    </a:lnTo>
                    <a:lnTo>
                      <a:pt x="288" y="161"/>
                    </a:lnTo>
                    <a:lnTo>
                      <a:pt x="303" y="179"/>
                    </a:lnTo>
                    <a:lnTo>
                      <a:pt x="314" y="96"/>
                    </a:lnTo>
                    <a:lnTo>
                      <a:pt x="335" y="90"/>
                    </a:lnTo>
                    <a:lnTo>
                      <a:pt x="341" y="0"/>
                    </a:lnTo>
                    <a:lnTo>
                      <a:pt x="356" y="42"/>
                    </a:lnTo>
                    <a:lnTo>
                      <a:pt x="389" y="41"/>
                    </a:lnTo>
                    <a:lnTo>
                      <a:pt x="402" y="18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Freeform 19"/>
              <p:cNvSpPr>
                <a:spLocks/>
              </p:cNvSpPr>
              <p:nvPr/>
            </p:nvSpPr>
            <p:spPr bwMode="auto">
              <a:xfrm>
                <a:off x="6394450" y="2933700"/>
                <a:ext cx="90488" cy="150813"/>
              </a:xfrm>
              <a:custGeom>
                <a:avLst/>
                <a:gdLst>
                  <a:gd name="T0" fmla="*/ 0 w 57"/>
                  <a:gd name="T1" fmla="*/ 0 h 95"/>
                  <a:gd name="T2" fmla="*/ 9 w 57"/>
                  <a:gd name="T3" fmla="*/ 95 h 95"/>
                  <a:gd name="T4" fmla="*/ 21 w 57"/>
                  <a:gd name="T5" fmla="*/ 53 h 95"/>
                  <a:gd name="T6" fmla="*/ 40 w 57"/>
                  <a:gd name="T7" fmla="*/ 59 h 95"/>
                  <a:gd name="T8" fmla="*/ 57 w 57"/>
                  <a:gd name="T9" fmla="*/ 1 h 95"/>
                </a:gdLst>
                <a:ahLst/>
                <a:cxnLst>
                  <a:cxn ang="0">
                    <a:pos x="T0" y="T1"/>
                  </a:cxn>
                  <a:cxn ang="0">
                    <a:pos x="T2" y="T3"/>
                  </a:cxn>
                  <a:cxn ang="0">
                    <a:pos x="T4" y="T5"/>
                  </a:cxn>
                  <a:cxn ang="0">
                    <a:pos x="T6" y="T7"/>
                  </a:cxn>
                  <a:cxn ang="0">
                    <a:pos x="T8" y="T9"/>
                  </a:cxn>
                </a:cxnLst>
                <a:rect l="0" t="0" r="r" b="b"/>
                <a:pathLst>
                  <a:path w="57" h="95">
                    <a:moveTo>
                      <a:pt x="0" y="0"/>
                    </a:moveTo>
                    <a:lnTo>
                      <a:pt x="9" y="95"/>
                    </a:lnTo>
                    <a:lnTo>
                      <a:pt x="21" y="53"/>
                    </a:lnTo>
                    <a:lnTo>
                      <a:pt x="40" y="59"/>
                    </a:lnTo>
                    <a:lnTo>
                      <a:pt x="5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Freeform 20"/>
              <p:cNvSpPr>
                <a:spLocks/>
              </p:cNvSpPr>
              <p:nvPr/>
            </p:nvSpPr>
            <p:spPr bwMode="auto">
              <a:xfrm>
                <a:off x="7399338" y="2943225"/>
                <a:ext cx="428625" cy="747713"/>
              </a:xfrm>
              <a:custGeom>
                <a:avLst/>
                <a:gdLst>
                  <a:gd name="T0" fmla="*/ 270 w 270"/>
                  <a:gd name="T1" fmla="*/ 0 h 471"/>
                  <a:gd name="T2" fmla="*/ 250 w 270"/>
                  <a:gd name="T3" fmla="*/ 132 h 471"/>
                  <a:gd name="T4" fmla="*/ 237 w 270"/>
                  <a:gd name="T5" fmla="*/ 24 h 471"/>
                  <a:gd name="T6" fmla="*/ 219 w 270"/>
                  <a:gd name="T7" fmla="*/ 134 h 471"/>
                  <a:gd name="T8" fmla="*/ 199 w 270"/>
                  <a:gd name="T9" fmla="*/ 74 h 471"/>
                  <a:gd name="T10" fmla="*/ 178 w 270"/>
                  <a:gd name="T11" fmla="*/ 75 h 471"/>
                  <a:gd name="T12" fmla="*/ 147 w 270"/>
                  <a:gd name="T13" fmla="*/ 246 h 471"/>
                  <a:gd name="T14" fmla="*/ 135 w 270"/>
                  <a:gd name="T15" fmla="*/ 126 h 471"/>
                  <a:gd name="T16" fmla="*/ 123 w 270"/>
                  <a:gd name="T17" fmla="*/ 149 h 471"/>
                  <a:gd name="T18" fmla="*/ 114 w 270"/>
                  <a:gd name="T19" fmla="*/ 471 h 471"/>
                  <a:gd name="T20" fmla="*/ 91 w 270"/>
                  <a:gd name="T21" fmla="*/ 114 h 471"/>
                  <a:gd name="T22" fmla="*/ 72 w 270"/>
                  <a:gd name="T23" fmla="*/ 197 h 471"/>
                  <a:gd name="T24" fmla="*/ 52 w 270"/>
                  <a:gd name="T25" fmla="*/ 182 h 471"/>
                  <a:gd name="T26" fmla="*/ 40 w 270"/>
                  <a:gd name="T27" fmla="*/ 228 h 471"/>
                  <a:gd name="T28" fmla="*/ 31 w 270"/>
                  <a:gd name="T29" fmla="*/ 125 h 471"/>
                  <a:gd name="T30" fmla="*/ 7 w 270"/>
                  <a:gd name="T31" fmla="*/ 162 h 471"/>
                  <a:gd name="T32" fmla="*/ 0 w 270"/>
                  <a:gd name="T33" fmla="*/ 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71">
                    <a:moveTo>
                      <a:pt x="270" y="0"/>
                    </a:moveTo>
                    <a:lnTo>
                      <a:pt x="250" y="132"/>
                    </a:lnTo>
                    <a:lnTo>
                      <a:pt x="237" y="24"/>
                    </a:lnTo>
                    <a:lnTo>
                      <a:pt x="219" y="134"/>
                    </a:lnTo>
                    <a:lnTo>
                      <a:pt x="199" y="74"/>
                    </a:lnTo>
                    <a:lnTo>
                      <a:pt x="178" y="75"/>
                    </a:lnTo>
                    <a:lnTo>
                      <a:pt x="147" y="246"/>
                    </a:lnTo>
                    <a:lnTo>
                      <a:pt x="135" y="126"/>
                    </a:lnTo>
                    <a:lnTo>
                      <a:pt x="123" y="149"/>
                    </a:lnTo>
                    <a:lnTo>
                      <a:pt x="114" y="471"/>
                    </a:lnTo>
                    <a:lnTo>
                      <a:pt x="91" y="114"/>
                    </a:lnTo>
                    <a:lnTo>
                      <a:pt x="72" y="197"/>
                    </a:lnTo>
                    <a:lnTo>
                      <a:pt x="52" y="182"/>
                    </a:lnTo>
                    <a:lnTo>
                      <a:pt x="40" y="228"/>
                    </a:lnTo>
                    <a:lnTo>
                      <a:pt x="31" y="125"/>
                    </a:lnTo>
                    <a:lnTo>
                      <a:pt x="7" y="162"/>
                    </a:lnTo>
                    <a:lnTo>
                      <a:pt x="0"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Freeform 21"/>
              <p:cNvSpPr>
                <a:spLocks/>
              </p:cNvSpPr>
              <p:nvPr/>
            </p:nvSpPr>
            <p:spPr bwMode="auto">
              <a:xfrm>
                <a:off x="8010525" y="2941638"/>
                <a:ext cx="204788" cy="1058862"/>
              </a:xfrm>
              <a:custGeom>
                <a:avLst/>
                <a:gdLst>
                  <a:gd name="T0" fmla="*/ 0 w 129"/>
                  <a:gd name="T1" fmla="*/ 0 h 667"/>
                  <a:gd name="T2" fmla="*/ 12 w 129"/>
                  <a:gd name="T3" fmla="*/ 436 h 667"/>
                  <a:gd name="T4" fmla="*/ 30 w 129"/>
                  <a:gd name="T5" fmla="*/ 396 h 667"/>
                  <a:gd name="T6" fmla="*/ 38 w 129"/>
                  <a:gd name="T7" fmla="*/ 586 h 667"/>
                  <a:gd name="T8" fmla="*/ 53 w 129"/>
                  <a:gd name="T9" fmla="*/ 664 h 667"/>
                  <a:gd name="T10" fmla="*/ 54 w 129"/>
                  <a:gd name="T11" fmla="*/ 466 h 667"/>
                  <a:gd name="T12" fmla="*/ 74 w 129"/>
                  <a:gd name="T13" fmla="*/ 667 h 667"/>
                  <a:gd name="T14" fmla="*/ 84 w 129"/>
                  <a:gd name="T15" fmla="*/ 415 h 667"/>
                  <a:gd name="T16" fmla="*/ 83 w 129"/>
                  <a:gd name="T17" fmla="*/ 60 h 667"/>
                  <a:gd name="T18" fmla="*/ 108 w 129"/>
                  <a:gd name="T19" fmla="*/ 147 h 667"/>
                  <a:gd name="T20" fmla="*/ 129 w 129"/>
                  <a:gd name="T21" fmla="*/ 7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667">
                    <a:moveTo>
                      <a:pt x="0" y="0"/>
                    </a:moveTo>
                    <a:lnTo>
                      <a:pt x="12" y="436"/>
                    </a:lnTo>
                    <a:lnTo>
                      <a:pt x="30" y="396"/>
                    </a:lnTo>
                    <a:lnTo>
                      <a:pt x="38" y="586"/>
                    </a:lnTo>
                    <a:lnTo>
                      <a:pt x="53" y="664"/>
                    </a:lnTo>
                    <a:lnTo>
                      <a:pt x="54" y="466"/>
                    </a:lnTo>
                    <a:lnTo>
                      <a:pt x="74" y="667"/>
                    </a:lnTo>
                    <a:lnTo>
                      <a:pt x="84" y="415"/>
                    </a:lnTo>
                    <a:lnTo>
                      <a:pt x="83" y="60"/>
                    </a:lnTo>
                    <a:lnTo>
                      <a:pt x="108" y="147"/>
                    </a:lnTo>
                    <a:lnTo>
                      <a:pt x="129" y="7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 name="Group 18"/>
            <p:cNvGrpSpPr/>
            <p:nvPr/>
          </p:nvGrpSpPr>
          <p:grpSpPr>
            <a:xfrm>
              <a:off x="1137833" y="2435603"/>
              <a:ext cx="6843712" cy="1704975"/>
              <a:chOff x="1376363" y="2212975"/>
              <a:chExt cx="6843712" cy="1704975"/>
            </a:xfrm>
          </p:grpSpPr>
          <p:sp>
            <p:nvSpPr>
              <p:cNvPr id="24" name="Freeform 22"/>
              <p:cNvSpPr>
                <a:spLocks/>
              </p:cNvSpPr>
              <p:nvPr/>
            </p:nvSpPr>
            <p:spPr bwMode="auto">
              <a:xfrm>
                <a:off x="1376363" y="2986088"/>
                <a:ext cx="369887" cy="414337"/>
              </a:xfrm>
              <a:custGeom>
                <a:avLst/>
                <a:gdLst>
                  <a:gd name="T0" fmla="*/ 0 w 233"/>
                  <a:gd name="T1" fmla="*/ 93 h 261"/>
                  <a:gd name="T2" fmla="*/ 20 w 233"/>
                  <a:gd name="T3" fmla="*/ 95 h 261"/>
                  <a:gd name="T4" fmla="*/ 26 w 233"/>
                  <a:gd name="T5" fmla="*/ 80 h 261"/>
                  <a:gd name="T6" fmla="*/ 39 w 233"/>
                  <a:gd name="T7" fmla="*/ 62 h 261"/>
                  <a:gd name="T8" fmla="*/ 51 w 233"/>
                  <a:gd name="T9" fmla="*/ 71 h 261"/>
                  <a:gd name="T10" fmla="*/ 59 w 233"/>
                  <a:gd name="T11" fmla="*/ 125 h 261"/>
                  <a:gd name="T12" fmla="*/ 77 w 233"/>
                  <a:gd name="T13" fmla="*/ 126 h 261"/>
                  <a:gd name="T14" fmla="*/ 86 w 233"/>
                  <a:gd name="T15" fmla="*/ 156 h 261"/>
                  <a:gd name="T16" fmla="*/ 107 w 233"/>
                  <a:gd name="T17" fmla="*/ 90 h 261"/>
                  <a:gd name="T18" fmla="*/ 114 w 233"/>
                  <a:gd name="T19" fmla="*/ 222 h 261"/>
                  <a:gd name="T20" fmla="*/ 129 w 233"/>
                  <a:gd name="T21" fmla="*/ 195 h 261"/>
                  <a:gd name="T22" fmla="*/ 159 w 233"/>
                  <a:gd name="T23" fmla="*/ 183 h 261"/>
                  <a:gd name="T24" fmla="*/ 207 w 233"/>
                  <a:gd name="T25" fmla="*/ 185 h 261"/>
                  <a:gd name="T26" fmla="*/ 209 w 233"/>
                  <a:gd name="T27" fmla="*/ 0 h 261"/>
                  <a:gd name="T28" fmla="*/ 227 w 233"/>
                  <a:gd name="T29" fmla="*/ 261 h 261"/>
                  <a:gd name="T30" fmla="*/ 233 w 233"/>
                  <a:gd name="T3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61">
                    <a:moveTo>
                      <a:pt x="0" y="93"/>
                    </a:moveTo>
                    <a:lnTo>
                      <a:pt x="20" y="95"/>
                    </a:lnTo>
                    <a:lnTo>
                      <a:pt x="26" y="80"/>
                    </a:lnTo>
                    <a:lnTo>
                      <a:pt x="39" y="62"/>
                    </a:lnTo>
                    <a:lnTo>
                      <a:pt x="51" y="71"/>
                    </a:lnTo>
                    <a:lnTo>
                      <a:pt x="59" y="125"/>
                    </a:lnTo>
                    <a:lnTo>
                      <a:pt x="77" y="126"/>
                    </a:lnTo>
                    <a:lnTo>
                      <a:pt x="86" y="156"/>
                    </a:lnTo>
                    <a:lnTo>
                      <a:pt x="107" y="90"/>
                    </a:lnTo>
                    <a:lnTo>
                      <a:pt x="114" y="222"/>
                    </a:lnTo>
                    <a:lnTo>
                      <a:pt x="129" y="195"/>
                    </a:lnTo>
                    <a:lnTo>
                      <a:pt x="159" y="183"/>
                    </a:lnTo>
                    <a:lnTo>
                      <a:pt x="207" y="185"/>
                    </a:lnTo>
                    <a:lnTo>
                      <a:pt x="209" y="0"/>
                    </a:lnTo>
                    <a:lnTo>
                      <a:pt x="227" y="261"/>
                    </a:lnTo>
                    <a:lnTo>
                      <a:pt x="233" y="0"/>
                    </a:lnTo>
                  </a:path>
                </a:pathLst>
              </a:custGeom>
              <a:noFill/>
              <a:ln w="25400">
                <a:solidFill>
                  <a:srgbClr val="C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23"/>
              <p:cNvSpPr>
                <a:spLocks/>
              </p:cNvSpPr>
              <p:nvPr/>
            </p:nvSpPr>
            <p:spPr bwMode="auto">
              <a:xfrm>
                <a:off x="1685925" y="2665413"/>
                <a:ext cx="84138" cy="323850"/>
              </a:xfrm>
              <a:custGeom>
                <a:avLst/>
                <a:gdLst>
                  <a:gd name="T0" fmla="*/ 0 w 53"/>
                  <a:gd name="T1" fmla="*/ 202 h 204"/>
                  <a:gd name="T2" fmla="*/ 29 w 53"/>
                  <a:gd name="T3" fmla="*/ 0 h 204"/>
                  <a:gd name="T4" fmla="*/ 53 w 53"/>
                  <a:gd name="T5" fmla="*/ 204 h 204"/>
                </a:gdLst>
                <a:ahLst/>
                <a:cxnLst>
                  <a:cxn ang="0">
                    <a:pos x="T0" y="T1"/>
                  </a:cxn>
                  <a:cxn ang="0">
                    <a:pos x="T2" y="T3"/>
                  </a:cxn>
                  <a:cxn ang="0">
                    <a:pos x="T4" y="T5"/>
                  </a:cxn>
                </a:cxnLst>
                <a:rect l="0" t="0" r="r" b="b"/>
                <a:pathLst>
                  <a:path w="53" h="204">
                    <a:moveTo>
                      <a:pt x="0" y="202"/>
                    </a:moveTo>
                    <a:lnTo>
                      <a:pt x="29" y="0"/>
                    </a:lnTo>
                    <a:lnTo>
                      <a:pt x="53" y="20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24"/>
              <p:cNvSpPr>
                <a:spLocks/>
              </p:cNvSpPr>
              <p:nvPr/>
            </p:nvSpPr>
            <p:spPr bwMode="auto">
              <a:xfrm>
                <a:off x="1800225" y="2632075"/>
                <a:ext cx="103188" cy="354013"/>
              </a:xfrm>
              <a:custGeom>
                <a:avLst/>
                <a:gdLst>
                  <a:gd name="T0" fmla="*/ 0 w 65"/>
                  <a:gd name="T1" fmla="*/ 222 h 223"/>
                  <a:gd name="T2" fmla="*/ 18 w 65"/>
                  <a:gd name="T3" fmla="*/ 126 h 223"/>
                  <a:gd name="T4" fmla="*/ 30 w 65"/>
                  <a:gd name="T5" fmla="*/ 222 h 223"/>
                  <a:gd name="T6" fmla="*/ 56 w 65"/>
                  <a:gd name="T7" fmla="*/ 0 h 223"/>
                  <a:gd name="T8" fmla="*/ 65 w 65"/>
                  <a:gd name="T9" fmla="*/ 223 h 223"/>
                </a:gdLst>
                <a:ahLst/>
                <a:cxnLst>
                  <a:cxn ang="0">
                    <a:pos x="T0" y="T1"/>
                  </a:cxn>
                  <a:cxn ang="0">
                    <a:pos x="T2" y="T3"/>
                  </a:cxn>
                  <a:cxn ang="0">
                    <a:pos x="T4" y="T5"/>
                  </a:cxn>
                  <a:cxn ang="0">
                    <a:pos x="T6" y="T7"/>
                  </a:cxn>
                  <a:cxn ang="0">
                    <a:pos x="T8" y="T9"/>
                  </a:cxn>
                </a:cxnLst>
                <a:rect l="0" t="0" r="r" b="b"/>
                <a:pathLst>
                  <a:path w="65" h="223">
                    <a:moveTo>
                      <a:pt x="0" y="222"/>
                    </a:moveTo>
                    <a:lnTo>
                      <a:pt x="18" y="126"/>
                    </a:lnTo>
                    <a:lnTo>
                      <a:pt x="30" y="222"/>
                    </a:lnTo>
                    <a:lnTo>
                      <a:pt x="56" y="0"/>
                    </a:lnTo>
                    <a:lnTo>
                      <a:pt x="65" y="22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Freeform 25"/>
              <p:cNvSpPr>
                <a:spLocks/>
              </p:cNvSpPr>
              <p:nvPr/>
            </p:nvSpPr>
            <p:spPr bwMode="auto">
              <a:xfrm>
                <a:off x="2005013" y="2979738"/>
                <a:ext cx="174625" cy="382587"/>
              </a:xfrm>
              <a:custGeom>
                <a:avLst/>
                <a:gdLst>
                  <a:gd name="T0" fmla="*/ 0 w 110"/>
                  <a:gd name="T1" fmla="*/ 2 h 241"/>
                  <a:gd name="T2" fmla="*/ 3 w 110"/>
                  <a:gd name="T3" fmla="*/ 160 h 241"/>
                  <a:gd name="T4" fmla="*/ 18 w 110"/>
                  <a:gd name="T5" fmla="*/ 0 h 241"/>
                  <a:gd name="T6" fmla="*/ 39 w 110"/>
                  <a:gd name="T7" fmla="*/ 235 h 241"/>
                  <a:gd name="T8" fmla="*/ 66 w 110"/>
                  <a:gd name="T9" fmla="*/ 241 h 241"/>
                  <a:gd name="T10" fmla="*/ 96 w 110"/>
                  <a:gd name="T11" fmla="*/ 180 h 241"/>
                  <a:gd name="T12" fmla="*/ 110 w 110"/>
                  <a:gd name="T13" fmla="*/ 1 h 241"/>
                </a:gdLst>
                <a:ahLst/>
                <a:cxnLst>
                  <a:cxn ang="0">
                    <a:pos x="T0" y="T1"/>
                  </a:cxn>
                  <a:cxn ang="0">
                    <a:pos x="T2" y="T3"/>
                  </a:cxn>
                  <a:cxn ang="0">
                    <a:pos x="T4" y="T5"/>
                  </a:cxn>
                  <a:cxn ang="0">
                    <a:pos x="T6" y="T7"/>
                  </a:cxn>
                  <a:cxn ang="0">
                    <a:pos x="T8" y="T9"/>
                  </a:cxn>
                  <a:cxn ang="0">
                    <a:pos x="T10" y="T11"/>
                  </a:cxn>
                  <a:cxn ang="0">
                    <a:pos x="T12" y="T13"/>
                  </a:cxn>
                </a:cxnLst>
                <a:rect l="0" t="0" r="r" b="b"/>
                <a:pathLst>
                  <a:path w="110" h="241">
                    <a:moveTo>
                      <a:pt x="0" y="2"/>
                    </a:moveTo>
                    <a:lnTo>
                      <a:pt x="3" y="160"/>
                    </a:lnTo>
                    <a:lnTo>
                      <a:pt x="18" y="0"/>
                    </a:lnTo>
                    <a:lnTo>
                      <a:pt x="39" y="235"/>
                    </a:lnTo>
                    <a:lnTo>
                      <a:pt x="66" y="241"/>
                    </a:lnTo>
                    <a:lnTo>
                      <a:pt x="96" y="180"/>
                    </a:lnTo>
                    <a:lnTo>
                      <a:pt x="110"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Freeform 26"/>
              <p:cNvSpPr>
                <a:spLocks/>
              </p:cNvSpPr>
              <p:nvPr/>
            </p:nvSpPr>
            <p:spPr bwMode="auto">
              <a:xfrm>
                <a:off x="3551238" y="2981325"/>
                <a:ext cx="128587" cy="193675"/>
              </a:xfrm>
              <a:custGeom>
                <a:avLst/>
                <a:gdLst>
                  <a:gd name="T0" fmla="*/ 81 w 81"/>
                  <a:gd name="T1" fmla="*/ 0 h 122"/>
                  <a:gd name="T2" fmla="*/ 63 w 81"/>
                  <a:gd name="T3" fmla="*/ 122 h 122"/>
                  <a:gd name="T4" fmla="*/ 15 w 81"/>
                  <a:gd name="T5" fmla="*/ 120 h 122"/>
                  <a:gd name="T6" fmla="*/ 0 w 81"/>
                  <a:gd name="T7" fmla="*/ 0 h 122"/>
                </a:gdLst>
                <a:ahLst/>
                <a:cxnLst>
                  <a:cxn ang="0">
                    <a:pos x="T0" y="T1"/>
                  </a:cxn>
                  <a:cxn ang="0">
                    <a:pos x="T2" y="T3"/>
                  </a:cxn>
                  <a:cxn ang="0">
                    <a:pos x="T4" y="T5"/>
                  </a:cxn>
                  <a:cxn ang="0">
                    <a:pos x="T6" y="T7"/>
                  </a:cxn>
                </a:cxnLst>
                <a:rect l="0" t="0" r="r" b="b"/>
                <a:pathLst>
                  <a:path w="81" h="122">
                    <a:moveTo>
                      <a:pt x="81" y="0"/>
                    </a:moveTo>
                    <a:lnTo>
                      <a:pt x="63" y="122"/>
                    </a:lnTo>
                    <a:lnTo>
                      <a:pt x="15" y="120"/>
                    </a:lnTo>
                    <a:lnTo>
                      <a:pt x="0"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Freeform 27"/>
              <p:cNvSpPr>
                <a:spLocks/>
              </p:cNvSpPr>
              <p:nvPr/>
            </p:nvSpPr>
            <p:spPr bwMode="auto">
              <a:xfrm>
                <a:off x="4194175" y="2981325"/>
                <a:ext cx="420688" cy="936625"/>
              </a:xfrm>
              <a:custGeom>
                <a:avLst/>
                <a:gdLst>
                  <a:gd name="T0" fmla="*/ 0 w 265"/>
                  <a:gd name="T1" fmla="*/ 0 h 590"/>
                  <a:gd name="T2" fmla="*/ 82 w 265"/>
                  <a:gd name="T3" fmla="*/ 9 h 590"/>
                  <a:gd name="T4" fmla="*/ 100 w 265"/>
                  <a:gd name="T5" fmla="*/ 32 h 590"/>
                  <a:gd name="T6" fmla="*/ 106 w 265"/>
                  <a:gd name="T7" fmla="*/ 126 h 590"/>
                  <a:gd name="T8" fmla="*/ 124 w 265"/>
                  <a:gd name="T9" fmla="*/ 143 h 590"/>
                  <a:gd name="T10" fmla="*/ 126 w 265"/>
                  <a:gd name="T11" fmla="*/ 590 h 590"/>
                  <a:gd name="T12" fmla="*/ 136 w 265"/>
                  <a:gd name="T13" fmla="*/ 89 h 590"/>
                  <a:gd name="T14" fmla="*/ 145 w 265"/>
                  <a:gd name="T15" fmla="*/ 215 h 590"/>
                  <a:gd name="T16" fmla="*/ 159 w 265"/>
                  <a:gd name="T17" fmla="*/ 218 h 590"/>
                  <a:gd name="T18" fmla="*/ 163 w 265"/>
                  <a:gd name="T19" fmla="*/ 258 h 590"/>
                  <a:gd name="T20" fmla="*/ 175 w 265"/>
                  <a:gd name="T21" fmla="*/ 258 h 590"/>
                  <a:gd name="T22" fmla="*/ 189 w 265"/>
                  <a:gd name="T23" fmla="*/ 504 h 590"/>
                  <a:gd name="T24" fmla="*/ 199 w 265"/>
                  <a:gd name="T25" fmla="*/ 347 h 590"/>
                  <a:gd name="T26" fmla="*/ 214 w 265"/>
                  <a:gd name="T27" fmla="*/ 336 h 590"/>
                  <a:gd name="T28" fmla="*/ 217 w 265"/>
                  <a:gd name="T29" fmla="*/ 3 h 590"/>
                  <a:gd name="T30" fmla="*/ 244 w 265"/>
                  <a:gd name="T31" fmla="*/ 0 h 590"/>
                  <a:gd name="T32" fmla="*/ 252 w 265"/>
                  <a:gd name="T33" fmla="*/ 528 h 590"/>
                  <a:gd name="T34" fmla="*/ 265 w 265"/>
                  <a:gd name="T35" fmla="*/ 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590">
                    <a:moveTo>
                      <a:pt x="0" y="0"/>
                    </a:moveTo>
                    <a:lnTo>
                      <a:pt x="82" y="9"/>
                    </a:lnTo>
                    <a:lnTo>
                      <a:pt x="100" y="32"/>
                    </a:lnTo>
                    <a:lnTo>
                      <a:pt x="106" y="126"/>
                    </a:lnTo>
                    <a:lnTo>
                      <a:pt x="124" y="143"/>
                    </a:lnTo>
                    <a:lnTo>
                      <a:pt x="126" y="590"/>
                    </a:lnTo>
                    <a:lnTo>
                      <a:pt x="136" y="89"/>
                    </a:lnTo>
                    <a:lnTo>
                      <a:pt x="145" y="215"/>
                    </a:lnTo>
                    <a:lnTo>
                      <a:pt x="159" y="218"/>
                    </a:lnTo>
                    <a:lnTo>
                      <a:pt x="163" y="258"/>
                    </a:lnTo>
                    <a:lnTo>
                      <a:pt x="175" y="258"/>
                    </a:lnTo>
                    <a:lnTo>
                      <a:pt x="189" y="504"/>
                    </a:lnTo>
                    <a:lnTo>
                      <a:pt x="199" y="347"/>
                    </a:lnTo>
                    <a:lnTo>
                      <a:pt x="214" y="336"/>
                    </a:lnTo>
                    <a:lnTo>
                      <a:pt x="217" y="3"/>
                    </a:lnTo>
                    <a:lnTo>
                      <a:pt x="244" y="0"/>
                    </a:lnTo>
                    <a:lnTo>
                      <a:pt x="252" y="528"/>
                    </a:lnTo>
                    <a:lnTo>
                      <a:pt x="265"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Freeform 28"/>
              <p:cNvSpPr>
                <a:spLocks/>
              </p:cNvSpPr>
              <p:nvPr/>
            </p:nvSpPr>
            <p:spPr bwMode="auto">
              <a:xfrm>
                <a:off x="5033963" y="2981325"/>
                <a:ext cx="190500" cy="309563"/>
              </a:xfrm>
              <a:custGeom>
                <a:avLst/>
                <a:gdLst>
                  <a:gd name="T0" fmla="*/ 0 w 120"/>
                  <a:gd name="T1" fmla="*/ 0 h 195"/>
                  <a:gd name="T2" fmla="*/ 12 w 120"/>
                  <a:gd name="T3" fmla="*/ 113 h 195"/>
                  <a:gd name="T4" fmla="*/ 33 w 120"/>
                  <a:gd name="T5" fmla="*/ 41 h 195"/>
                  <a:gd name="T6" fmla="*/ 50 w 120"/>
                  <a:gd name="T7" fmla="*/ 17 h 195"/>
                  <a:gd name="T8" fmla="*/ 74 w 120"/>
                  <a:gd name="T9" fmla="*/ 24 h 195"/>
                  <a:gd name="T10" fmla="*/ 83 w 120"/>
                  <a:gd name="T11" fmla="*/ 195 h 195"/>
                  <a:gd name="T12" fmla="*/ 93 w 120"/>
                  <a:gd name="T13" fmla="*/ 120 h 195"/>
                  <a:gd name="T14" fmla="*/ 111 w 120"/>
                  <a:gd name="T15" fmla="*/ 119 h 195"/>
                  <a:gd name="T16" fmla="*/ 120 w 120"/>
                  <a:gd name="T17"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5">
                    <a:moveTo>
                      <a:pt x="0" y="0"/>
                    </a:moveTo>
                    <a:lnTo>
                      <a:pt x="12" y="113"/>
                    </a:lnTo>
                    <a:lnTo>
                      <a:pt x="33" y="41"/>
                    </a:lnTo>
                    <a:lnTo>
                      <a:pt x="50" y="17"/>
                    </a:lnTo>
                    <a:lnTo>
                      <a:pt x="74" y="24"/>
                    </a:lnTo>
                    <a:lnTo>
                      <a:pt x="83" y="195"/>
                    </a:lnTo>
                    <a:lnTo>
                      <a:pt x="93" y="120"/>
                    </a:lnTo>
                    <a:lnTo>
                      <a:pt x="111" y="119"/>
                    </a:lnTo>
                    <a:lnTo>
                      <a:pt x="120" y="2"/>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Freeform 29"/>
              <p:cNvSpPr>
                <a:spLocks/>
              </p:cNvSpPr>
              <p:nvPr/>
            </p:nvSpPr>
            <p:spPr bwMode="auto">
              <a:xfrm>
                <a:off x="5276850" y="2981325"/>
                <a:ext cx="61913" cy="65088"/>
              </a:xfrm>
              <a:custGeom>
                <a:avLst/>
                <a:gdLst>
                  <a:gd name="T0" fmla="*/ 0 w 39"/>
                  <a:gd name="T1" fmla="*/ 0 h 41"/>
                  <a:gd name="T2" fmla="*/ 21 w 39"/>
                  <a:gd name="T3" fmla="*/ 41 h 41"/>
                  <a:gd name="T4" fmla="*/ 39 w 39"/>
                  <a:gd name="T5" fmla="*/ 0 h 41"/>
                </a:gdLst>
                <a:ahLst/>
                <a:cxnLst>
                  <a:cxn ang="0">
                    <a:pos x="T0" y="T1"/>
                  </a:cxn>
                  <a:cxn ang="0">
                    <a:pos x="T2" y="T3"/>
                  </a:cxn>
                  <a:cxn ang="0">
                    <a:pos x="T4" y="T5"/>
                  </a:cxn>
                </a:cxnLst>
                <a:rect l="0" t="0" r="r" b="b"/>
                <a:pathLst>
                  <a:path w="39" h="41">
                    <a:moveTo>
                      <a:pt x="0" y="0"/>
                    </a:moveTo>
                    <a:lnTo>
                      <a:pt x="21" y="41"/>
                    </a:lnTo>
                    <a:lnTo>
                      <a:pt x="39"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Freeform 30"/>
              <p:cNvSpPr>
                <a:spLocks/>
              </p:cNvSpPr>
              <p:nvPr/>
            </p:nvSpPr>
            <p:spPr bwMode="auto">
              <a:xfrm>
                <a:off x="5457825" y="2590800"/>
                <a:ext cx="147638" cy="390525"/>
              </a:xfrm>
              <a:custGeom>
                <a:avLst/>
                <a:gdLst>
                  <a:gd name="T0" fmla="*/ 0 w 93"/>
                  <a:gd name="T1" fmla="*/ 245 h 246"/>
                  <a:gd name="T2" fmla="*/ 6 w 93"/>
                  <a:gd name="T3" fmla="*/ 65 h 246"/>
                  <a:gd name="T4" fmla="*/ 27 w 93"/>
                  <a:gd name="T5" fmla="*/ 71 h 246"/>
                  <a:gd name="T6" fmla="*/ 38 w 93"/>
                  <a:gd name="T7" fmla="*/ 114 h 246"/>
                  <a:gd name="T8" fmla="*/ 48 w 93"/>
                  <a:gd name="T9" fmla="*/ 0 h 246"/>
                  <a:gd name="T10" fmla="*/ 51 w 93"/>
                  <a:gd name="T11" fmla="*/ 101 h 246"/>
                  <a:gd name="T12" fmla="*/ 57 w 93"/>
                  <a:gd name="T13" fmla="*/ 243 h 246"/>
                  <a:gd name="T14" fmla="*/ 69 w 93"/>
                  <a:gd name="T15" fmla="*/ 30 h 246"/>
                  <a:gd name="T16" fmla="*/ 93 w 93"/>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46">
                    <a:moveTo>
                      <a:pt x="0" y="245"/>
                    </a:moveTo>
                    <a:lnTo>
                      <a:pt x="6" y="65"/>
                    </a:lnTo>
                    <a:lnTo>
                      <a:pt x="27" y="71"/>
                    </a:lnTo>
                    <a:lnTo>
                      <a:pt x="38" y="114"/>
                    </a:lnTo>
                    <a:lnTo>
                      <a:pt x="48" y="0"/>
                    </a:lnTo>
                    <a:lnTo>
                      <a:pt x="51" y="101"/>
                    </a:lnTo>
                    <a:lnTo>
                      <a:pt x="57" y="243"/>
                    </a:lnTo>
                    <a:lnTo>
                      <a:pt x="69" y="30"/>
                    </a:lnTo>
                    <a:lnTo>
                      <a:pt x="93" y="246"/>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Freeform 31"/>
              <p:cNvSpPr>
                <a:spLocks/>
              </p:cNvSpPr>
              <p:nvPr/>
            </p:nvSpPr>
            <p:spPr bwMode="auto">
              <a:xfrm>
                <a:off x="5781675" y="2690813"/>
                <a:ext cx="241300" cy="293687"/>
              </a:xfrm>
              <a:custGeom>
                <a:avLst/>
                <a:gdLst>
                  <a:gd name="T0" fmla="*/ 0 w 152"/>
                  <a:gd name="T1" fmla="*/ 183 h 185"/>
                  <a:gd name="T2" fmla="*/ 2 w 152"/>
                  <a:gd name="T3" fmla="*/ 65 h 185"/>
                  <a:gd name="T4" fmla="*/ 23 w 152"/>
                  <a:gd name="T5" fmla="*/ 65 h 185"/>
                  <a:gd name="T6" fmla="*/ 33 w 152"/>
                  <a:gd name="T7" fmla="*/ 89 h 185"/>
                  <a:gd name="T8" fmla="*/ 51 w 152"/>
                  <a:gd name="T9" fmla="*/ 81 h 185"/>
                  <a:gd name="T10" fmla="*/ 53 w 152"/>
                  <a:gd name="T11" fmla="*/ 0 h 185"/>
                  <a:gd name="T12" fmla="*/ 68 w 152"/>
                  <a:gd name="T13" fmla="*/ 9 h 185"/>
                  <a:gd name="T14" fmla="*/ 72 w 152"/>
                  <a:gd name="T15" fmla="*/ 35 h 185"/>
                  <a:gd name="T16" fmla="*/ 86 w 152"/>
                  <a:gd name="T17" fmla="*/ 36 h 185"/>
                  <a:gd name="T18" fmla="*/ 92 w 152"/>
                  <a:gd name="T19" fmla="*/ 102 h 185"/>
                  <a:gd name="T20" fmla="*/ 108 w 152"/>
                  <a:gd name="T21" fmla="*/ 98 h 185"/>
                  <a:gd name="T22" fmla="*/ 116 w 152"/>
                  <a:gd name="T23" fmla="*/ 62 h 185"/>
                  <a:gd name="T24" fmla="*/ 144 w 152"/>
                  <a:gd name="T25" fmla="*/ 72 h 185"/>
                  <a:gd name="T26" fmla="*/ 152 w 152"/>
                  <a:gd name="T2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85">
                    <a:moveTo>
                      <a:pt x="0" y="183"/>
                    </a:moveTo>
                    <a:lnTo>
                      <a:pt x="2" y="65"/>
                    </a:lnTo>
                    <a:lnTo>
                      <a:pt x="23" y="65"/>
                    </a:lnTo>
                    <a:lnTo>
                      <a:pt x="33" y="89"/>
                    </a:lnTo>
                    <a:lnTo>
                      <a:pt x="51" y="81"/>
                    </a:lnTo>
                    <a:lnTo>
                      <a:pt x="53" y="0"/>
                    </a:lnTo>
                    <a:lnTo>
                      <a:pt x="68" y="9"/>
                    </a:lnTo>
                    <a:lnTo>
                      <a:pt x="72" y="35"/>
                    </a:lnTo>
                    <a:lnTo>
                      <a:pt x="86" y="36"/>
                    </a:lnTo>
                    <a:lnTo>
                      <a:pt x="92" y="102"/>
                    </a:lnTo>
                    <a:lnTo>
                      <a:pt x="108" y="98"/>
                    </a:lnTo>
                    <a:lnTo>
                      <a:pt x="116" y="62"/>
                    </a:lnTo>
                    <a:lnTo>
                      <a:pt x="144" y="72"/>
                    </a:lnTo>
                    <a:lnTo>
                      <a:pt x="152" y="185"/>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Freeform 32"/>
              <p:cNvSpPr>
                <a:spLocks/>
              </p:cNvSpPr>
              <p:nvPr/>
            </p:nvSpPr>
            <p:spPr bwMode="auto">
              <a:xfrm>
                <a:off x="6051550" y="2886075"/>
                <a:ext cx="114300" cy="95250"/>
              </a:xfrm>
              <a:custGeom>
                <a:avLst/>
                <a:gdLst>
                  <a:gd name="T0" fmla="*/ 0 w 72"/>
                  <a:gd name="T1" fmla="*/ 60 h 60"/>
                  <a:gd name="T2" fmla="*/ 9 w 72"/>
                  <a:gd name="T3" fmla="*/ 47 h 60"/>
                  <a:gd name="T4" fmla="*/ 37 w 72"/>
                  <a:gd name="T5" fmla="*/ 0 h 60"/>
                  <a:gd name="T6" fmla="*/ 42 w 72"/>
                  <a:gd name="T7" fmla="*/ 56 h 60"/>
                  <a:gd name="T8" fmla="*/ 61 w 72"/>
                  <a:gd name="T9" fmla="*/ 42 h 60"/>
                  <a:gd name="T10" fmla="*/ 72 w 72"/>
                  <a:gd name="T11" fmla="*/ 60 h 60"/>
                </a:gdLst>
                <a:ahLst/>
                <a:cxnLst>
                  <a:cxn ang="0">
                    <a:pos x="T0" y="T1"/>
                  </a:cxn>
                  <a:cxn ang="0">
                    <a:pos x="T2" y="T3"/>
                  </a:cxn>
                  <a:cxn ang="0">
                    <a:pos x="T4" y="T5"/>
                  </a:cxn>
                  <a:cxn ang="0">
                    <a:pos x="T6" y="T7"/>
                  </a:cxn>
                  <a:cxn ang="0">
                    <a:pos x="T8" y="T9"/>
                  </a:cxn>
                  <a:cxn ang="0">
                    <a:pos x="T10" y="T11"/>
                  </a:cxn>
                </a:cxnLst>
                <a:rect l="0" t="0" r="r" b="b"/>
                <a:pathLst>
                  <a:path w="72" h="60">
                    <a:moveTo>
                      <a:pt x="0" y="60"/>
                    </a:moveTo>
                    <a:lnTo>
                      <a:pt x="9" y="47"/>
                    </a:lnTo>
                    <a:lnTo>
                      <a:pt x="37" y="0"/>
                    </a:lnTo>
                    <a:lnTo>
                      <a:pt x="42" y="56"/>
                    </a:lnTo>
                    <a:lnTo>
                      <a:pt x="61" y="42"/>
                    </a:lnTo>
                    <a:lnTo>
                      <a:pt x="72" y="6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Freeform 33"/>
              <p:cNvSpPr>
                <a:spLocks/>
              </p:cNvSpPr>
              <p:nvPr/>
            </p:nvSpPr>
            <p:spPr bwMode="auto">
              <a:xfrm>
                <a:off x="6267450" y="2212975"/>
                <a:ext cx="1765300" cy="1163638"/>
              </a:xfrm>
              <a:custGeom>
                <a:avLst/>
                <a:gdLst>
                  <a:gd name="T0" fmla="*/ 0 w 1112"/>
                  <a:gd name="T1" fmla="*/ 483 h 733"/>
                  <a:gd name="T2" fmla="*/ 14 w 1112"/>
                  <a:gd name="T3" fmla="*/ 459 h 733"/>
                  <a:gd name="T4" fmla="*/ 29 w 1112"/>
                  <a:gd name="T5" fmla="*/ 480 h 733"/>
                  <a:gd name="T6" fmla="*/ 195 w 1112"/>
                  <a:gd name="T7" fmla="*/ 481 h 733"/>
                  <a:gd name="T8" fmla="*/ 210 w 1112"/>
                  <a:gd name="T9" fmla="*/ 409 h 733"/>
                  <a:gd name="T10" fmla="*/ 218 w 1112"/>
                  <a:gd name="T11" fmla="*/ 466 h 733"/>
                  <a:gd name="T12" fmla="*/ 230 w 1112"/>
                  <a:gd name="T13" fmla="*/ 349 h 733"/>
                  <a:gd name="T14" fmla="*/ 236 w 1112"/>
                  <a:gd name="T15" fmla="*/ 483 h 733"/>
                  <a:gd name="T16" fmla="*/ 266 w 1112"/>
                  <a:gd name="T17" fmla="*/ 526 h 733"/>
                  <a:gd name="T18" fmla="*/ 284 w 1112"/>
                  <a:gd name="T19" fmla="*/ 496 h 733"/>
                  <a:gd name="T20" fmla="*/ 293 w 1112"/>
                  <a:gd name="T21" fmla="*/ 516 h 733"/>
                  <a:gd name="T22" fmla="*/ 320 w 1112"/>
                  <a:gd name="T23" fmla="*/ 519 h 733"/>
                  <a:gd name="T24" fmla="*/ 342 w 1112"/>
                  <a:gd name="T25" fmla="*/ 570 h 733"/>
                  <a:gd name="T26" fmla="*/ 356 w 1112"/>
                  <a:gd name="T27" fmla="*/ 724 h 733"/>
                  <a:gd name="T28" fmla="*/ 410 w 1112"/>
                  <a:gd name="T29" fmla="*/ 720 h 733"/>
                  <a:gd name="T30" fmla="*/ 417 w 1112"/>
                  <a:gd name="T31" fmla="*/ 529 h 733"/>
                  <a:gd name="T32" fmla="*/ 437 w 1112"/>
                  <a:gd name="T33" fmla="*/ 564 h 733"/>
                  <a:gd name="T34" fmla="*/ 449 w 1112"/>
                  <a:gd name="T35" fmla="*/ 499 h 733"/>
                  <a:gd name="T36" fmla="*/ 480 w 1112"/>
                  <a:gd name="T37" fmla="*/ 564 h 733"/>
                  <a:gd name="T38" fmla="*/ 489 w 1112"/>
                  <a:gd name="T39" fmla="*/ 679 h 733"/>
                  <a:gd name="T40" fmla="*/ 492 w 1112"/>
                  <a:gd name="T41" fmla="*/ 523 h 733"/>
                  <a:gd name="T42" fmla="*/ 509 w 1112"/>
                  <a:gd name="T43" fmla="*/ 507 h 733"/>
                  <a:gd name="T44" fmla="*/ 525 w 1112"/>
                  <a:gd name="T45" fmla="*/ 522 h 733"/>
                  <a:gd name="T46" fmla="*/ 534 w 1112"/>
                  <a:gd name="T47" fmla="*/ 505 h 733"/>
                  <a:gd name="T48" fmla="*/ 554 w 1112"/>
                  <a:gd name="T49" fmla="*/ 502 h 733"/>
                  <a:gd name="T50" fmla="*/ 563 w 1112"/>
                  <a:gd name="T51" fmla="*/ 526 h 733"/>
                  <a:gd name="T52" fmla="*/ 588 w 1112"/>
                  <a:gd name="T53" fmla="*/ 513 h 733"/>
                  <a:gd name="T54" fmla="*/ 602 w 1112"/>
                  <a:gd name="T55" fmla="*/ 595 h 733"/>
                  <a:gd name="T56" fmla="*/ 618 w 1112"/>
                  <a:gd name="T57" fmla="*/ 567 h 733"/>
                  <a:gd name="T58" fmla="*/ 642 w 1112"/>
                  <a:gd name="T59" fmla="*/ 559 h 733"/>
                  <a:gd name="T60" fmla="*/ 662 w 1112"/>
                  <a:gd name="T61" fmla="*/ 597 h 733"/>
                  <a:gd name="T62" fmla="*/ 677 w 1112"/>
                  <a:gd name="T63" fmla="*/ 733 h 733"/>
                  <a:gd name="T64" fmla="*/ 678 w 1112"/>
                  <a:gd name="T65" fmla="*/ 486 h 733"/>
                  <a:gd name="T66" fmla="*/ 693 w 1112"/>
                  <a:gd name="T67" fmla="*/ 484 h 733"/>
                  <a:gd name="T68" fmla="*/ 698 w 1112"/>
                  <a:gd name="T69" fmla="*/ 424 h 733"/>
                  <a:gd name="T70" fmla="*/ 725 w 1112"/>
                  <a:gd name="T71" fmla="*/ 402 h 733"/>
                  <a:gd name="T72" fmla="*/ 726 w 1112"/>
                  <a:gd name="T73" fmla="*/ 289 h 733"/>
                  <a:gd name="T74" fmla="*/ 750 w 1112"/>
                  <a:gd name="T75" fmla="*/ 289 h 733"/>
                  <a:gd name="T76" fmla="*/ 767 w 1112"/>
                  <a:gd name="T77" fmla="*/ 336 h 733"/>
                  <a:gd name="T78" fmla="*/ 774 w 1112"/>
                  <a:gd name="T79" fmla="*/ 253 h 733"/>
                  <a:gd name="T80" fmla="*/ 786 w 1112"/>
                  <a:gd name="T81" fmla="*/ 294 h 733"/>
                  <a:gd name="T82" fmla="*/ 797 w 1112"/>
                  <a:gd name="T83" fmla="*/ 177 h 733"/>
                  <a:gd name="T84" fmla="*/ 803 w 1112"/>
                  <a:gd name="T85" fmla="*/ 450 h 733"/>
                  <a:gd name="T86" fmla="*/ 822 w 1112"/>
                  <a:gd name="T87" fmla="*/ 432 h 733"/>
                  <a:gd name="T88" fmla="*/ 854 w 1112"/>
                  <a:gd name="T89" fmla="*/ 474 h 733"/>
                  <a:gd name="T90" fmla="*/ 866 w 1112"/>
                  <a:gd name="T91" fmla="*/ 142 h 733"/>
                  <a:gd name="T92" fmla="*/ 885 w 1112"/>
                  <a:gd name="T93" fmla="*/ 142 h 733"/>
                  <a:gd name="T94" fmla="*/ 885 w 1112"/>
                  <a:gd name="T95" fmla="*/ 57 h 733"/>
                  <a:gd name="T96" fmla="*/ 903 w 1112"/>
                  <a:gd name="T97" fmla="*/ 46 h 733"/>
                  <a:gd name="T98" fmla="*/ 918 w 1112"/>
                  <a:gd name="T99" fmla="*/ 0 h 733"/>
                  <a:gd name="T100" fmla="*/ 933 w 1112"/>
                  <a:gd name="T101" fmla="*/ 66 h 733"/>
                  <a:gd name="T102" fmla="*/ 950 w 1112"/>
                  <a:gd name="T103" fmla="*/ 67 h 733"/>
                  <a:gd name="T104" fmla="*/ 957 w 1112"/>
                  <a:gd name="T105" fmla="*/ 234 h 733"/>
                  <a:gd name="T106" fmla="*/ 972 w 1112"/>
                  <a:gd name="T107" fmla="*/ 58 h 733"/>
                  <a:gd name="T108" fmla="*/ 990 w 1112"/>
                  <a:gd name="T109" fmla="*/ 204 h 733"/>
                  <a:gd name="T110" fmla="*/ 998 w 1112"/>
                  <a:gd name="T111" fmla="*/ 37 h 733"/>
                  <a:gd name="T112" fmla="*/ 1016 w 1112"/>
                  <a:gd name="T113" fmla="*/ 6 h 733"/>
                  <a:gd name="T114" fmla="*/ 1028 w 1112"/>
                  <a:gd name="T115" fmla="*/ 199 h 733"/>
                  <a:gd name="T116" fmla="*/ 1034 w 1112"/>
                  <a:gd name="T117" fmla="*/ 252 h 733"/>
                  <a:gd name="T118" fmla="*/ 1058 w 1112"/>
                  <a:gd name="T119" fmla="*/ 124 h 733"/>
                  <a:gd name="T120" fmla="*/ 1112 w 1112"/>
                  <a:gd name="T121" fmla="*/ 484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2" h="733">
                    <a:moveTo>
                      <a:pt x="0" y="483"/>
                    </a:moveTo>
                    <a:lnTo>
                      <a:pt x="14" y="459"/>
                    </a:lnTo>
                    <a:lnTo>
                      <a:pt x="29" y="480"/>
                    </a:lnTo>
                    <a:lnTo>
                      <a:pt x="195" y="481"/>
                    </a:lnTo>
                    <a:lnTo>
                      <a:pt x="210" y="409"/>
                    </a:lnTo>
                    <a:lnTo>
                      <a:pt x="218" y="466"/>
                    </a:lnTo>
                    <a:lnTo>
                      <a:pt x="230" y="349"/>
                    </a:lnTo>
                    <a:lnTo>
                      <a:pt x="236" y="483"/>
                    </a:lnTo>
                    <a:lnTo>
                      <a:pt x="266" y="526"/>
                    </a:lnTo>
                    <a:lnTo>
                      <a:pt x="284" y="496"/>
                    </a:lnTo>
                    <a:lnTo>
                      <a:pt x="293" y="516"/>
                    </a:lnTo>
                    <a:lnTo>
                      <a:pt x="320" y="519"/>
                    </a:lnTo>
                    <a:lnTo>
                      <a:pt x="342" y="570"/>
                    </a:lnTo>
                    <a:lnTo>
                      <a:pt x="356" y="724"/>
                    </a:lnTo>
                    <a:lnTo>
                      <a:pt x="410" y="720"/>
                    </a:lnTo>
                    <a:lnTo>
                      <a:pt x="417" y="529"/>
                    </a:lnTo>
                    <a:lnTo>
                      <a:pt x="437" y="564"/>
                    </a:lnTo>
                    <a:lnTo>
                      <a:pt x="449" y="499"/>
                    </a:lnTo>
                    <a:lnTo>
                      <a:pt x="480" y="564"/>
                    </a:lnTo>
                    <a:lnTo>
                      <a:pt x="489" y="679"/>
                    </a:lnTo>
                    <a:lnTo>
                      <a:pt x="492" y="523"/>
                    </a:lnTo>
                    <a:lnTo>
                      <a:pt x="509" y="507"/>
                    </a:lnTo>
                    <a:lnTo>
                      <a:pt x="525" y="522"/>
                    </a:lnTo>
                    <a:lnTo>
                      <a:pt x="534" y="505"/>
                    </a:lnTo>
                    <a:lnTo>
                      <a:pt x="554" y="502"/>
                    </a:lnTo>
                    <a:lnTo>
                      <a:pt x="563" y="526"/>
                    </a:lnTo>
                    <a:lnTo>
                      <a:pt x="588" y="513"/>
                    </a:lnTo>
                    <a:lnTo>
                      <a:pt x="602" y="595"/>
                    </a:lnTo>
                    <a:lnTo>
                      <a:pt x="618" y="567"/>
                    </a:lnTo>
                    <a:lnTo>
                      <a:pt x="642" y="559"/>
                    </a:lnTo>
                    <a:lnTo>
                      <a:pt x="662" y="597"/>
                    </a:lnTo>
                    <a:lnTo>
                      <a:pt x="677" y="733"/>
                    </a:lnTo>
                    <a:lnTo>
                      <a:pt x="678" y="486"/>
                    </a:lnTo>
                    <a:lnTo>
                      <a:pt x="693" y="484"/>
                    </a:lnTo>
                    <a:lnTo>
                      <a:pt x="698" y="424"/>
                    </a:lnTo>
                    <a:lnTo>
                      <a:pt x="725" y="402"/>
                    </a:lnTo>
                    <a:lnTo>
                      <a:pt x="726" y="289"/>
                    </a:lnTo>
                    <a:lnTo>
                      <a:pt x="750" y="289"/>
                    </a:lnTo>
                    <a:lnTo>
                      <a:pt x="767" y="336"/>
                    </a:lnTo>
                    <a:lnTo>
                      <a:pt x="774" y="253"/>
                    </a:lnTo>
                    <a:lnTo>
                      <a:pt x="786" y="294"/>
                    </a:lnTo>
                    <a:lnTo>
                      <a:pt x="797" y="177"/>
                    </a:lnTo>
                    <a:lnTo>
                      <a:pt x="803" y="450"/>
                    </a:lnTo>
                    <a:lnTo>
                      <a:pt x="822" y="432"/>
                    </a:lnTo>
                    <a:lnTo>
                      <a:pt x="854" y="474"/>
                    </a:lnTo>
                    <a:lnTo>
                      <a:pt x="866" y="142"/>
                    </a:lnTo>
                    <a:lnTo>
                      <a:pt x="885" y="142"/>
                    </a:lnTo>
                    <a:lnTo>
                      <a:pt x="885" y="57"/>
                    </a:lnTo>
                    <a:lnTo>
                      <a:pt x="903" y="46"/>
                    </a:lnTo>
                    <a:lnTo>
                      <a:pt x="918" y="0"/>
                    </a:lnTo>
                    <a:lnTo>
                      <a:pt x="933" y="66"/>
                    </a:lnTo>
                    <a:lnTo>
                      <a:pt x="950" y="67"/>
                    </a:lnTo>
                    <a:lnTo>
                      <a:pt x="957" y="234"/>
                    </a:lnTo>
                    <a:lnTo>
                      <a:pt x="972" y="58"/>
                    </a:lnTo>
                    <a:lnTo>
                      <a:pt x="990" y="204"/>
                    </a:lnTo>
                    <a:lnTo>
                      <a:pt x="998" y="37"/>
                    </a:lnTo>
                    <a:lnTo>
                      <a:pt x="1016" y="6"/>
                    </a:lnTo>
                    <a:lnTo>
                      <a:pt x="1028" y="199"/>
                    </a:lnTo>
                    <a:lnTo>
                      <a:pt x="1034" y="252"/>
                    </a:lnTo>
                    <a:lnTo>
                      <a:pt x="1058" y="124"/>
                    </a:lnTo>
                    <a:lnTo>
                      <a:pt x="1112" y="48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Freeform 34"/>
              <p:cNvSpPr>
                <a:spLocks/>
              </p:cNvSpPr>
              <p:nvPr/>
            </p:nvSpPr>
            <p:spPr bwMode="auto">
              <a:xfrm>
                <a:off x="5962650" y="2978150"/>
                <a:ext cx="641350" cy="479425"/>
              </a:xfrm>
              <a:custGeom>
                <a:avLst/>
                <a:gdLst>
                  <a:gd name="T0" fmla="*/ 0 w 404"/>
                  <a:gd name="T1" fmla="*/ 3 h 302"/>
                  <a:gd name="T2" fmla="*/ 29 w 404"/>
                  <a:gd name="T3" fmla="*/ 4 h 302"/>
                  <a:gd name="T4" fmla="*/ 44 w 404"/>
                  <a:gd name="T5" fmla="*/ 235 h 302"/>
                  <a:gd name="T6" fmla="*/ 62 w 404"/>
                  <a:gd name="T7" fmla="*/ 239 h 302"/>
                  <a:gd name="T8" fmla="*/ 69 w 404"/>
                  <a:gd name="T9" fmla="*/ 302 h 302"/>
                  <a:gd name="T10" fmla="*/ 108 w 404"/>
                  <a:gd name="T11" fmla="*/ 299 h 302"/>
                  <a:gd name="T12" fmla="*/ 116 w 404"/>
                  <a:gd name="T13" fmla="*/ 50 h 302"/>
                  <a:gd name="T14" fmla="*/ 131 w 404"/>
                  <a:gd name="T15" fmla="*/ 50 h 302"/>
                  <a:gd name="T16" fmla="*/ 146 w 404"/>
                  <a:gd name="T17" fmla="*/ 25 h 302"/>
                  <a:gd name="T18" fmla="*/ 161 w 404"/>
                  <a:gd name="T19" fmla="*/ 64 h 302"/>
                  <a:gd name="T20" fmla="*/ 177 w 404"/>
                  <a:gd name="T21" fmla="*/ 218 h 302"/>
                  <a:gd name="T22" fmla="*/ 194 w 404"/>
                  <a:gd name="T23" fmla="*/ 62 h 302"/>
                  <a:gd name="T24" fmla="*/ 207 w 404"/>
                  <a:gd name="T25" fmla="*/ 151 h 302"/>
                  <a:gd name="T26" fmla="*/ 221 w 404"/>
                  <a:gd name="T27" fmla="*/ 59 h 302"/>
                  <a:gd name="T28" fmla="*/ 236 w 404"/>
                  <a:gd name="T29" fmla="*/ 50 h 302"/>
                  <a:gd name="T30" fmla="*/ 257 w 404"/>
                  <a:gd name="T31" fmla="*/ 26 h 302"/>
                  <a:gd name="T32" fmla="*/ 278 w 404"/>
                  <a:gd name="T33" fmla="*/ 41 h 302"/>
                  <a:gd name="T34" fmla="*/ 306 w 404"/>
                  <a:gd name="T35" fmla="*/ 40 h 302"/>
                  <a:gd name="T36" fmla="*/ 321 w 404"/>
                  <a:gd name="T37" fmla="*/ 8 h 302"/>
                  <a:gd name="T38" fmla="*/ 333 w 404"/>
                  <a:gd name="T39" fmla="*/ 35 h 302"/>
                  <a:gd name="T40" fmla="*/ 350 w 404"/>
                  <a:gd name="T41" fmla="*/ 11 h 302"/>
                  <a:gd name="T42" fmla="*/ 369 w 404"/>
                  <a:gd name="T43" fmla="*/ 56 h 302"/>
                  <a:gd name="T44" fmla="*/ 396 w 404"/>
                  <a:gd name="T45" fmla="*/ 52 h 302"/>
                  <a:gd name="T46" fmla="*/ 404 w 404"/>
                  <a:gd name="T4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02">
                    <a:moveTo>
                      <a:pt x="0" y="3"/>
                    </a:moveTo>
                    <a:lnTo>
                      <a:pt x="29" y="4"/>
                    </a:lnTo>
                    <a:lnTo>
                      <a:pt x="44" y="235"/>
                    </a:lnTo>
                    <a:lnTo>
                      <a:pt x="62" y="239"/>
                    </a:lnTo>
                    <a:lnTo>
                      <a:pt x="69" y="302"/>
                    </a:lnTo>
                    <a:lnTo>
                      <a:pt x="108" y="299"/>
                    </a:lnTo>
                    <a:lnTo>
                      <a:pt x="116" y="50"/>
                    </a:lnTo>
                    <a:lnTo>
                      <a:pt x="131" y="50"/>
                    </a:lnTo>
                    <a:lnTo>
                      <a:pt x="146" y="25"/>
                    </a:lnTo>
                    <a:lnTo>
                      <a:pt x="161" y="64"/>
                    </a:lnTo>
                    <a:lnTo>
                      <a:pt x="177" y="218"/>
                    </a:lnTo>
                    <a:lnTo>
                      <a:pt x="194" y="62"/>
                    </a:lnTo>
                    <a:lnTo>
                      <a:pt x="207" y="151"/>
                    </a:lnTo>
                    <a:lnTo>
                      <a:pt x="221" y="59"/>
                    </a:lnTo>
                    <a:lnTo>
                      <a:pt x="236" y="50"/>
                    </a:lnTo>
                    <a:lnTo>
                      <a:pt x="257" y="26"/>
                    </a:lnTo>
                    <a:lnTo>
                      <a:pt x="278" y="41"/>
                    </a:lnTo>
                    <a:lnTo>
                      <a:pt x="306" y="40"/>
                    </a:lnTo>
                    <a:lnTo>
                      <a:pt x="321" y="8"/>
                    </a:lnTo>
                    <a:lnTo>
                      <a:pt x="333" y="35"/>
                    </a:lnTo>
                    <a:lnTo>
                      <a:pt x="350" y="11"/>
                    </a:lnTo>
                    <a:lnTo>
                      <a:pt x="369" y="56"/>
                    </a:lnTo>
                    <a:lnTo>
                      <a:pt x="396" y="52"/>
                    </a:lnTo>
                    <a:lnTo>
                      <a:pt x="404"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Freeform 35"/>
              <p:cNvSpPr>
                <a:spLocks/>
              </p:cNvSpPr>
              <p:nvPr/>
            </p:nvSpPr>
            <p:spPr bwMode="auto">
              <a:xfrm>
                <a:off x="6918325" y="2774950"/>
                <a:ext cx="106363" cy="209550"/>
              </a:xfrm>
              <a:custGeom>
                <a:avLst/>
                <a:gdLst>
                  <a:gd name="T0" fmla="*/ 0 w 67"/>
                  <a:gd name="T1" fmla="*/ 131 h 132"/>
                  <a:gd name="T2" fmla="*/ 7 w 67"/>
                  <a:gd name="T3" fmla="*/ 0 h 132"/>
                  <a:gd name="T4" fmla="*/ 21 w 67"/>
                  <a:gd name="T5" fmla="*/ 132 h 132"/>
                  <a:gd name="T6" fmla="*/ 39 w 67"/>
                  <a:gd name="T7" fmla="*/ 84 h 132"/>
                  <a:gd name="T8" fmla="*/ 67 w 67"/>
                  <a:gd name="T9" fmla="*/ 130 h 132"/>
                </a:gdLst>
                <a:ahLst/>
                <a:cxnLst>
                  <a:cxn ang="0">
                    <a:pos x="T0" y="T1"/>
                  </a:cxn>
                  <a:cxn ang="0">
                    <a:pos x="T2" y="T3"/>
                  </a:cxn>
                  <a:cxn ang="0">
                    <a:pos x="T4" y="T5"/>
                  </a:cxn>
                  <a:cxn ang="0">
                    <a:pos x="T6" y="T7"/>
                  </a:cxn>
                  <a:cxn ang="0">
                    <a:pos x="T8" y="T9"/>
                  </a:cxn>
                </a:cxnLst>
                <a:rect l="0" t="0" r="r" b="b"/>
                <a:pathLst>
                  <a:path w="67" h="132">
                    <a:moveTo>
                      <a:pt x="0" y="131"/>
                    </a:moveTo>
                    <a:lnTo>
                      <a:pt x="7" y="0"/>
                    </a:lnTo>
                    <a:lnTo>
                      <a:pt x="21" y="132"/>
                    </a:lnTo>
                    <a:lnTo>
                      <a:pt x="39" y="84"/>
                    </a:lnTo>
                    <a:lnTo>
                      <a:pt x="67" y="13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Freeform 36"/>
              <p:cNvSpPr>
                <a:spLocks/>
              </p:cNvSpPr>
              <p:nvPr/>
            </p:nvSpPr>
            <p:spPr bwMode="auto">
              <a:xfrm>
                <a:off x="7410450" y="2989263"/>
                <a:ext cx="384175" cy="311150"/>
              </a:xfrm>
              <a:custGeom>
                <a:avLst/>
                <a:gdLst>
                  <a:gd name="T0" fmla="*/ 0 w 242"/>
                  <a:gd name="T1" fmla="*/ 0 h 196"/>
                  <a:gd name="T2" fmla="*/ 6 w 242"/>
                  <a:gd name="T3" fmla="*/ 141 h 196"/>
                  <a:gd name="T4" fmla="*/ 29 w 242"/>
                  <a:gd name="T5" fmla="*/ 79 h 196"/>
                  <a:gd name="T6" fmla="*/ 45 w 242"/>
                  <a:gd name="T7" fmla="*/ 99 h 196"/>
                  <a:gd name="T8" fmla="*/ 57 w 242"/>
                  <a:gd name="T9" fmla="*/ 3 h 196"/>
                  <a:gd name="T10" fmla="*/ 69 w 242"/>
                  <a:gd name="T11" fmla="*/ 78 h 196"/>
                  <a:gd name="T12" fmla="*/ 84 w 242"/>
                  <a:gd name="T13" fmla="*/ 193 h 196"/>
                  <a:gd name="T14" fmla="*/ 96 w 242"/>
                  <a:gd name="T15" fmla="*/ 133 h 196"/>
                  <a:gd name="T16" fmla="*/ 110 w 242"/>
                  <a:gd name="T17" fmla="*/ 82 h 196"/>
                  <a:gd name="T18" fmla="*/ 122 w 242"/>
                  <a:gd name="T19" fmla="*/ 112 h 196"/>
                  <a:gd name="T20" fmla="*/ 134 w 242"/>
                  <a:gd name="T21" fmla="*/ 129 h 196"/>
                  <a:gd name="T22" fmla="*/ 143 w 242"/>
                  <a:gd name="T23" fmla="*/ 0 h 196"/>
                  <a:gd name="T24" fmla="*/ 150 w 242"/>
                  <a:gd name="T25" fmla="*/ 108 h 196"/>
                  <a:gd name="T26" fmla="*/ 168 w 242"/>
                  <a:gd name="T27" fmla="*/ 111 h 196"/>
                  <a:gd name="T28" fmla="*/ 173 w 242"/>
                  <a:gd name="T29" fmla="*/ 196 h 196"/>
                  <a:gd name="T30" fmla="*/ 194 w 242"/>
                  <a:gd name="T31" fmla="*/ 183 h 196"/>
                  <a:gd name="T32" fmla="*/ 201 w 242"/>
                  <a:gd name="T33" fmla="*/ 90 h 196"/>
                  <a:gd name="T34" fmla="*/ 231 w 242"/>
                  <a:gd name="T35" fmla="*/ 87 h 196"/>
                  <a:gd name="T36" fmla="*/ 242 w 242"/>
                  <a:gd name="T3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196">
                    <a:moveTo>
                      <a:pt x="0" y="0"/>
                    </a:moveTo>
                    <a:lnTo>
                      <a:pt x="6" y="141"/>
                    </a:lnTo>
                    <a:lnTo>
                      <a:pt x="29" y="79"/>
                    </a:lnTo>
                    <a:lnTo>
                      <a:pt x="45" y="99"/>
                    </a:lnTo>
                    <a:lnTo>
                      <a:pt x="57" y="3"/>
                    </a:lnTo>
                    <a:lnTo>
                      <a:pt x="69" y="78"/>
                    </a:lnTo>
                    <a:lnTo>
                      <a:pt x="84" y="193"/>
                    </a:lnTo>
                    <a:lnTo>
                      <a:pt x="96" y="133"/>
                    </a:lnTo>
                    <a:lnTo>
                      <a:pt x="110" y="82"/>
                    </a:lnTo>
                    <a:lnTo>
                      <a:pt x="122" y="112"/>
                    </a:lnTo>
                    <a:lnTo>
                      <a:pt x="134" y="129"/>
                    </a:lnTo>
                    <a:lnTo>
                      <a:pt x="143" y="0"/>
                    </a:lnTo>
                    <a:lnTo>
                      <a:pt x="150" y="108"/>
                    </a:lnTo>
                    <a:lnTo>
                      <a:pt x="168" y="111"/>
                    </a:lnTo>
                    <a:lnTo>
                      <a:pt x="173" y="196"/>
                    </a:lnTo>
                    <a:lnTo>
                      <a:pt x="194" y="183"/>
                    </a:lnTo>
                    <a:lnTo>
                      <a:pt x="201" y="90"/>
                    </a:lnTo>
                    <a:lnTo>
                      <a:pt x="231" y="87"/>
                    </a:lnTo>
                    <a:lnTo>
                      <a:pt x="242"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Freeform 37"/>
              <p:cNvSpPr>
                <a:spLocks/>
              </p:cNvSpPr>
              <p:nvPr/>
            </p:nvSpPr>
            <p:spPr bwMode="auto">
              <a:xfrm>
                <a:off x="8005763" y="2979738"/>
                <a:ext cx="214312" cy="452437"/>
              </a:xfrm>
              <a:custGeom>
                <a:avLst/>
                <a:gdLst>
                  <a:gd name="T0" fmla="*/ 0 w 135"/>
                  <a:gd name="T1" fmla="*/ 0 h 285"/>
                  <a:gd name="T2" fmla="*/ 11 w 135"/>
                  <a:gd name="T3" fmla="*/ 259 h 285"/>
                  <a:gd name="T4" fmla="*/ 23 w 135"/>
                  <a:gd name="T5" fmla="*/ 216 h 285"/>
                  <a:gd name="T6" fmla="*/ 36 w 135"/>
                  <a:gd name="T7" fmla="*/ 249 h 285"/>
                  <a:gd name="T8" fmla="*/ 44 w 135"/>
                  <a:gd name="T9" fmla="*/ 201 h 285"/>
                  <a:gd name="T10" fmla="*/ 54 w 135"/>
                  <a:gd name="T11" fmla="*/ 279 h 285"/>
                  <a:gd name="T12" fmla="*/ 63 w 135"/>
                  <a:gd name="T13" fmla="*/ 238 h 285"/>
                  <a:gd name="T14" fmla="*/ 77 w 135"/>
                  <a:gd name="T15" fmla="*/ 285 h 285"/>
                  <a:gd name="T16" fmla="*/ 92 w 135"/>
                  <a:gd name="T17" fmla="*/ 150 h 285"/>
                  <a:gd name="T18" fmla="*/ 102 w 135"/>
                  <a:gd name="T19" fmla="*/ 135 h 285"/>
                  <a:gd name="T20" fmla="*/ 101 w 135"/>
                  <a:gd name="T21" fmla="*/ 72 h 285"/>
                  <a:gd name="T22" fmla="*/ 132 w 135"/>
                  <a:gd name="T23" fmla="*/ 69 h 285"/>
                  <a:gd name="T24" fmla="*/ 135 w 135"/>
                  <a:gd name="T25" fmla="*/ 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85">
                    <a:moveTo>
                      <a:pt x="0" y="0"/>
                    </a:moveTo>
                    <a:lnTo>
                      <a:pt x="11" y="259"/>
                    </a:lnTo>
                    <a:lnTo>
                      <a:pt x="23" y="216"/>
                    </a:lnTo>
                    <a:lnTo>
                      <a:pt x="36" y="249"/>
                    </a:lnTo>
                    <a:lnTo>
                      <a:pt x="44" y="201"/>
                    </a:lnTo>
                    <a:lnTo>
                      <a:pt x="54" y="279"/>
                    </a:lnTo>
                    <a:lnTo>
                      <a:pt x="63" y="238"/>
                    </a:lnTo>
                    <a:lnTo>
                      <a:pt x="77" y="285"/>
                    </a:lnTo>
                    <a:lnTo>
                      <a:pt x="92" y="150"/>
                    </a:lnTo>
                    <a:lnTo>
                      <a:pt x="102" y="135"/>
                    </a:lnTo>
                    <a:lnTo>
                      <a:pt x="101" y="72"/>
                    </a:lnTo>
                    <a:lnTo>
                      <a:pt x="132" y="69"/>
                    </a:lnTo>
                    <a:lnTo>
                      <a:pt x="135" y="3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 name="Oval 19"/>
            <p:cNvSpPr/>
            <p:nvPr/>
          </p:nvSpPr>
          <p:spPr>
            <a:xfrm>
              <a:off x="1181671" y="2101897"/>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p:nvPr/>
          </p:nvSpPr>
          <p:spPr>
            <a:xfrm>
              <a:off x="971484" y="3486415"/>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Oval 21"/>
            <p:cNvSpPr/>
            <p:nvPr/>
          </p:nvSpPr>
          <p:spPr>
            <a:xfrm>
              <a:off x="6587119"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Oval 22"/>
            <p:cNvSpPr/>
            <p:nvPr/>
          </p:nvSpPr>
          <p:spPr>
            <a:xfrm>
              <a:off x="7489500"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5122" name="Rectangle 2"/>
          <p:cNvSpPr>
            <a:spLocks noGrp="1" noChangeArrowheads="1"/>
          </p:cNvSpPr>
          <p:nvPr>
            <p:ph type="title"/>
          </p:nvPr>
        </p:nvSpPr>
        <p:spPr/>
        <p:txBody>
          <a:bodyPr/>
          <a:lstStyle/>
          <a:p>
            <a:r>
              <a:rPr lang="en-GB" sz="1800" dirty="0" smtClean="0"/>
              <a:t>53PD: Copy </a:t>
            </a:r>
            <a:r>
              <a:rPr lang="en-GB" sz="1800" dirty="0"/>
              <a:t>number alterations as predictive biomarkers for response to bevacizumab in metastatic colorectal </a:t>
            </a:r>
            <a:r>
              <a:rPr lang="en-GB" sz="1800" dirty="0" smtClean="0"/>
              <a:t>cancer – Van </a:t>
            </a:r>
            <a:r>
              <a:rPr lang="en-GB" sz="1800" dirty="0" err="1" smtClean="0"/>
              <a:t>Grieken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b="1" dirty="0"/>
              <a:t>Discovery set</a:t>
            </a:r>
          </a:p>
          <a:p>
            <a:pPr lvl="1"/>
            <a:r>
              <a:rPr lang="en-GB" dirty="0" smtClean="0"/>
              <a:t>Significant associations were observed between copy number alterations and PFS in patients receiving bevacizumab + chemotherapy (p=0.002)</a:t>
            </a:r>
          </a:p>
          <a:p>
            <a:pPr lvl="1"/>
            <a:r>
              <a:rPr lang="en-GB" dirty="0" smtClean="0"/>
              <a:t>No association was observed in patients receiving chemotherapy only</a:t>
            </a:r>
          </a:p>
        </p:txBody>
      </p:sp>
      <p:sp>
        <p:nvSpPr>
          <p:cNvPr id="3" name="Rectangle 2"/>
          <p:cNvSpPr/>
          <p:nvPr/>
        </p:nvSpPr>
        <p:spPr>
          <a:xfrm>
            <a:off x="-1" y="6050298"/>
            <a:ext cx="4404461" cy="646331"/>
          </a:xfrm>
          <a:prstGeom prst="rect">
            <a:avLst/>
          </a:prstGeom>
        </p:spPr>
        <p:txBody>
          <a:bodyPr wrap="square">
            <a:spAutoFit/>
          </a:bodyPr>
          <a:lstStyle/>
          <a:p>
            <a:pPr marL="252412" lvl="1" algn="ctr"/>
            <a:r>
              <a:rPr lang="en-GB" sz="1200" b="1" dirty="0">
                <a:solidFill>
                  <a:srgbClr val="4D4D4D"/>
                </a:solidFill>
              </a:rPr>
              <a:t>p-values per chromosomal region in bevacizumab vs. non-bevacizumab groups </a:t>
            </a:r>
            <a:r>
              <a:rPr lang="en-GB" sz="1200" b="1" dirty="0" smtClean="0">
                <a:solidFill>
                  <a:srgbClr val="4D4D4D"/>
                </a:solidFill>
              </a:rPr>
              <a:t>show several </a:t>
            </a:r>
            <a:r>
              <a:rPr lang="en-GB" sz="1200" b="1" dirty="0">
                <a:solidFill>
                  <a:srgbClr val="4D4D4D"/>
                </a:solidFill>
              </a:rPr>
              <a:t>regions </a:t>
            </a:r>
            <a:r>
              <a:rPr lang="en-GB" sz="1200" b="1" dirty="0" smtClean="0">
                <a:solidFill>
                  <a:srgbClr val="4D4D4D"/>
                </a:solidFill>
              </a:rPr>
              <a:t/>
            </a:r>
            <a:br>
              <a:rPr lang="en-GB" sz="1200" b="1" dirty="0" smtClean="0">
                <a:solidFill>
                  <a:srgbClr val="4D4D4D"/>
                </a:solidFill>
              </a:rPr>
            </a:br>
            <a:r>
              <a:rPr lang="en-GB" sz="1200" b="1" dirty="0" smtClean="0">
                <a:solidFill>
                  <a:srgbClr val="4D4D4D"/>
                </a:solidFill>
              </a:rPr>
              <a:t>with </a:t>
            </a:r>
            <a:r>
              <a:rPr lang="en-GB" sz="1200" b="1" dirty="0">
                <a:solidFill>
                  <a:srgbClr val="4D4D4D"/>
                </a:solidFill>
              </a:rPr>
              <a:t>significant differences in PFS</a:t>
            </a:r>
          </a:p>
        </p:txBody>
      </p:sp>
      <p:sp>
        <p:nvSpPr>
          <p:cNvPr id="121" name="Text Placeholder 14"/>
          <p:cNvSpPr>
            <a:spLocks noGrp="1"/>
          </p:cNvSpPr>
          <p:nvPr>
            <p:ph type="body" sz="quarter" idx="11"/>
          </p:nvPr>
        </p:nvSpPr>
        <p:spPr>
          <a:xfrm>
            <a:off x="4377267" y="6092296"/>
            <a:ext cx="4435475" cy="487363"/>
          </a:xfrm>
        </p:spPr>
        <p:txBody>
          <a:bodyPr/>
          <a:lstStyle/>
          <a:p>
            <a:r>
              <a:rPr lang="en-GB" dirty="0"/>
              <a:t>Van </a:t>
            </a:r>
            <a:r>
              <a:rPr lang="en-GB" dirty="0" err="1"/>
              <a:t>Grieken</a:t>
            </a:r>
            <a:r>
              <a:rPr lang="en-GB" dirty="0"/>
              <a:t> NC et al. Ann </a:t>
            </a:r>
            <a:r>
              <a:rPr lang="en-GB" dirty="0" err="1"/>
              <a:t>Oncol</a:t>
            </a:r>
            <a:r>
              <a:rPr lang="en-GB" dirty="0"/>
              <a:t> 2016; 27 (</a:t>
            </a:r>
            <a:r>
              <a:rPr lang="en-GB" dirty="0" err="1"/>
              <a:t>suppl</a:t>
            </a:r>
            <a:r>
              <a:rPr lang="en-GB" dirty="0"/>
              <a:t> 6): </a:t>
            </a:r>
            <a:r>
              <a:rPr lang="en-GB" dirty="0" err="1"/>
              <a:t>abstr</a:t>
            </a:r>
            <a:r>
              <a:rPr lang="en-GB" dirty="0"/>
              <a:t> 53PD</a:t>
            </a:r>
          </a:p>
        </p:txBody>
      </p:sp>
    </p:spTree>
    <p:custDataLst>
      <p:tags r:id="rId1"/>
    </p:custDataLst>
    <p:extLst>
      <p:ext uri="{BB962C8B-B14F-4D97-AF65-F5344CB8AC3E}">
        <p14:creationId xmlns:p14="http://schemas.microsoft.com/office/powerpoint/2010/main" val="202699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
        <p:nvSpPr>
          <p:cNvPr id="7" name="Content Placeholder 4"/>
          <p:cNvSpPr>
            <a:spLocks noGrp="1"/>
          </p:cNvSpPr>
          <p:nvPr>
            <p:ph idx="1"/>
          </p:nvPr>
        </p:nvSpPr>
        <p:spPr>
          <a:xfrm>
            <a:off x="365124" y="1254035"/>
            <a:ext cx="8413751" cy="4746172"/>
          </a:xfrm>
        </p:spPr>
        <p:txBody>
          <a:bodyPr/>
          <a:lstStyle/>
          <a:p>
            <a:pPr marL="0" indent="-311150">
              <a:spcAft>
                <a:spcPts val="1200"/>
              </a:spcAft>
              <a:tabLst>
                <a:tab pos="8256588" algn="r"/>
              </a:tabLst>
            </a:pPr>
            <a:r>
              <a:rPr lang="en-GB" sz="2000" dirty="0" smtClean="0">
                <a:solidFill>
                  <a:schemeClr val="accent1"/>
                </a:solidFill>
                <a:uFill>
                  <a:solidFill>
                    <a:schemeClr val="accent1"/>
                  </a:solidFill>
                </a:uFill>
              </a:rPr>
              <a:t>Metastatic colorectal cancer</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endParaRPr lang="en-GB" sz="2000" u="dotted" dirty="0" smtClean="0">
              <a:solidFill>
                <a:schemeClr val="accent1"/>
              </a:solidFill>
              <a:uFill>
                <a:solidFill>
                  <a:schemeClr val="accent1"/>
                </a:solidFill>
              </a:uFill>
            </a:endParaRPr>
          </a:p>
          <a:p>
            <a:pPr marL="561975" lvl="2" indent="-311150">
              <a:spcAft>
                <a:spcPts val="1200"/>
              </a:spcAft>
              <a:tabLst>
                <a:tab pos="8256588" algn="r"/>
              </a:tabLst>
            </a:pPr>
            <a:r>
              <a:rPr lang="en-GB" sz="2000" dirty="0" smtClean="0">
                <a:solidFill>
                  <a:schemeClr val="accent1"/>
                </a:solidFill>
                <a:uFill>
                  <a:solidFill>
                    <a:schemeClr val="accent1"/>
                  </a:solidFill>
                </a:uFill>
              </a:rPr>
              <a:t>First-line 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3" action="ppaction://hlinksldjump"/>
              </a:rPr>
              <a:t>7</a:t>
            </a:r>
            <a:endParaRPr lang="en-GB" sz="2000" u="dotted" dirty="0" smtClean="0">
              <a:solidFill>
                <a:schemeClr val="accent1"/>
              </a:solidFill>
              <a:uFill>
                <a:solidFill>
                  <a:schemeClr val="accent1"/>
                </a:solidFill>
              </a:uFill>
            </a:endParaRPr>
          </a:p>
          <a:p>
            <a:pPr marL="561975" lvl="2" indent="-311150">
              <a:spcAft>
                <a:spcPts val="1200"/>
              </a:spcAft>
              <a:tabLst>
                <a:tab pos="8256588" algn="r"/>
              </a:tabLst>
            </a:pPr>
            <a:r>
              <a:rPr lang="en-GB" sz="2000" dirty="0" smtClean="0">
                <a:solidFill>
                  <a:schemeClr val="accent1"/>
                </a:solidFill>
                <a:uFill>
                  <a:solidFill>
                    <a:schemeClr val="accent1"/>
                  </a:solidFill>
                </a:uFill>
              </a:rPr>
              <a:t>Second-line 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4" action="ppaction://hlinksldjump"/>
              </a:rPr>
              <a:t>23</a:t>
            </a:r>
            <a:endParaRPr lang="en-GB" sz="2000" u="dotted" dirty="0" smtClean="0">
              <a:solidFill>
                <a:schemeClr val="accent1"/>
              </a:solidFill>
              <a:uFill>
                <a:solidFill>
                  <a:schemeClr val="accent1"/>
                </a:solidFill>
              </a:uFill>
            </a:endParaRPr>
          </a:p>
          <a:p>
            <a:pPr marL="561975" lvl="2" indent="-311150">
              <a:spcAft>
                <a:spcPts val="1200"/>
              </a:spcAft>
              <a:tabLst>
                <a:tab pos="8256588" algn="r"/>
              </a:tabLst>
            </a:pPr>
            <a:r>
              <a:rPr lang="en-GB" sz="2000" dirty="0" smtClean="0">
                <a:solidFill>
                  <a:schemeClr val="accent1"/>
                </a:solidFill>
                <a:uFill>
                  <a:solidFill>
                    <a:schemeClr val="accent1"/>
                  </a:solidFill>
                </a:uFill>
              </a:rPr>
              <a:t>Salvage 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5" action="ppaction://hlinksldjump"/>
              </a:rPr>
              <a:t>28</a:t>
            </a:r>
            <a:endParaRPr lang="en-GB" sz="2000" u="dotted" dirty="0" smtClean="0">
              <a:solidFill>
                <a:schemeClr val="accent1"/>
              </a:solidFill>
              <a:uFill>
                <a:solidFill>
                  <a:schemeClr val="accent1"/>
                </a:solidFill>
              </a:uFill>
            </a:endParaRPr>
          </a:p>
          <a:p>
            <a:pPr marL="561975" lvl="2" indent="-311150">
              <a:spcAft>
                <a:spcPts val="1200"/>
              </a:spcAft>
              <a:tabLst>
                <a:tab pos="8256588" algn="r"/>
              </a:tabLst>
            </a:pPr>
            <a:r>
              <a:rPr lang="en-GB" sz="2000" dirty="0" smtClean="0">
                <a:solidFill>
                  <a:schemeClr val="accent1"/>
                </a:solidFill>
              </a:rPr>
              <a:t>Screening, biomarkers, prognostic markers and surveillance</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6" action="ppaction://hlinksldjump"/>
              </a:rPr>
              <a:t>46</a:t>
            </a:r>
            <a:endParaRPr lang="en-GB" sz="2000" u="dotted" dirty="0" smtClean="0">
              <a:solidFill>
                <a:schemeClr val="accent1"/>
              </a:solidFill>
              <a:uFill>
                <a:solidFill>
                  <a:schemeClr val="accent1"/>
                </a:solidFill>
              </a:uFill>
            </a:endParaRPr>
          </a:p>
          <a:p>
            <a:pPr marL="0" indent="-311150">
              <a:spcAft>
                <a:spcPts val="1200"/>
              </a:spcAft>
              <a:tabLst>
                <a:tab pos="8256588" algn="r"/>
              </a:tabLst>
            </a:pPr>
            <a:r>
              <a:rPr lang="en-GB" sz="2000" dirty="0" smtClean="0">
                <a:solidFill>
                  <a:schemeClr val="accent1"/>
                </a:solidFill>
              </a:rPr>
              <a:t>Adjuvant colon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7" action="ppaction://hlinksldjump"/>
              </a:rPr>
              <a:t>90</a:t>
            </a:r>
            <a:endParaRPr lang="en-GB" sz="2000" dirty="0" smtClean="0">
              <a:solidFill>
                <a:schemeClr val="accent1"/>
              </a:solidFill>
            </a:endParaRPr>
          </a:p>
          <a:p>
            <a:pPr marL="0" indent="-311150">
              <a:spcAft>
                <a:spcPts val="1200"/>
              </a:spcAft>
              <a:tabLst>
                <a:tab pos="8256588" algn="r"/>
              </a:tabLst>
            </a:pPr>
            <a:r>
              <a:rPr lang="en-GB" sz="2000" dirty="0" smtClean="0">
                <a:solidFill>
                  <a:schemeClr val="accent1"/>
                </a:solidFill>
              </a:rPr>
              <a:t>Perioperative rectal </a:t>
            </a:r>
            <a:r>
              <a:rPr lang="en-GB" sz="2000" dirty="0">
                <a:solidFill>
                  <a:schemeClr val="accent1"/>
                </a:solidFill>
              </a:rPr>
              <a:t>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8" action="ppaction://hlinksldjump"/>
              </a:rPr>
              <a:t>106</a:t>
            </a:r>
            <a:endParaRPr lang="en-GB" sz="2000" dirty="0">
              <a:solidFill>
                <a:schemeClr val="accent1"/>
              </a:solidFill>
            </a:endParaRPr>
          </a:p>
        </p:txBody>
      </p:sp>
    </p:spTree>
    <p:extLst>
      <p:ext uri="{BB962C8B-B14F-4D97-AF65-F5344CB8AC3E}">
        <p14:creationId xmlns:p14="http://schemas.microsoft.com/office/powerpoint/2010/main" val="2361277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53PD: Copy </a:t>
            </a:r>
            <a:r>
              <a:rPr lang="en-GB" sz="1800" dirty="0"/>
              <a:t>number alterations as predictive biomarkers for response to bevacizumab in metastatic colorectal </a:t>
            </a:r>
            <a:r>
              <a:rPr lang="en-GB" sz="1800" dirty="0" smtClean="0"/>
              <a:t>cancer – Van </a:t>
            </a:r>
            <a:r>
              <a:rPr lang="en-GB" sz="1800" dirty="0" err="1" smtClean="0"/>
              <a:t>Grieken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b="1" dirty="0"/>
              <a:t>Validation in CAIRO2</a:t>
            </a:r>
            <a:endParaRPr lang="en-GB" b="1" dirty="0" smtClean="0"/>
          </a:p>
          <a:p>
            <a:pPr lvl="1"/>
            <a:r>
              <a:rPr lang="en-GB" dirty="0"/>
              <a:t>The predictive value of loss at chromosome 18q12.1-18q21.32 was assessed in the </a:t>
            </a:r>
            <a:r>
              <a:rPr lang="en-GB" dirty="0" err="1"/>
              <a:t>AngioPredict</a:t>
            </a:r>
            <a:r>
              <a:rPr lang="en-GB" dirty="0"/>
              <a:t> cohort and confirmed using data from the </a:t>
            </a:r>
            <a:r>
              <a:rPr lang="en-GB" dirty="0" smtClean="0"/>
              <a:t>CAIRO/CAIRO2 trials</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Van </a:t>
            </a:r>
            <a:r>
              <a:rPr lang="en-GB" dirty="0" err="1"/>
              <a:t>Grieken</a:t>
            </a:r>
            <a:r>
              <a:rPr lang="en-GB" dirty="0"/>
              <a:t> NC et al. Ann </a:t>
            </a:r>
            <a:r>
              <a:rPr lang="en-GB" dirty="0" err="1"/>
              <a:t>Oncol</a:t>
            </a:r>
            <a:r>
              <a:rPr lang="en-GB" dirty="0"/>
              <a:t> 2016; 27 (</a:t>
            </a:r>
            <a:r>
              <a:rPr lang="en-GB" dirty="0" err="1"/>
              <a:t>suppl</a:t>
            </a:r>
            <a:r>
              <a:rPr lang="en-GB" dirty="0"/>
              <a:t> 6): </a:t>
            </a:r>
            <a:r>
              <a:rPr lang="en-GB" dirty="0" err="1"/>
              <a:t>abstr</a:t>
            </a:r>
            <a:r>
              <a:rPr lang="en-GB" dirty="0"/>
              <a:t> 53PD</a:t>
            </a:r>
          </a:p>
        </p:txBody>
      </p:sp>
      <p:grpSp>
        <p:nvGrpSpPr>
          <p:cNvPr id="174" name="Group 173"/>
          <p:cNvGrpSpPr/>
          <p:nvPr/>
        </p:nvGrpSpPr>
        <p:grpSpPr>
          <a:xfrm>
            <a:off x="486597" y="2374148"/>
            <a:ext cx="8261867" cy="4038575"/>
            <a:chOff x="486597" y="1936160"/>
            <a:chExt cx="8261867" cy="4038575"/>
          </a:xfrm>
        </p:grpSpPr>
        <p:sp>
          <p:nvSpPr>
            <p:cNvPr id="175" name="Freeform 11"/>
            <p:cNvSpPr>
              <a:spLocks/>
            </p:cNvSpPr>
            <p:nvPr/>
          </p:nvSpPr>
          <p:spPr bwMode="auto">
            <a:xfrm>
              <a:off x="1311761" y="2455241"/>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6" name="Line 6"/>
            <p:cNvSpPr>
              <a:spLocks noChangeShapeType="1"/>
            </p:cNvSpPr>
            <p:nvPr/>
          </p:nvSpPr>
          <p:spPr bwMode="auto">
            <a:xfrm>
              <a:off x="1209694" y="318549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7" name="Line 7"/>
            <p:cNvSpPr>
              <a:spLocks noChangeShapeType="1"/>
            </p:cNvSpPr>
            <p:nvPr/>
          </p:nvSpPr>
          <p:spPr bwMode="auto">
            <a:xfrm>
              <a:off x="1209694" y="28183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8" name="Line 8"/>
            <p:cNvSpPr>
              <a:spLocks noChangeShapeType="1"/>
            </p:cNvSpPr>
            <p:nvPr/>
          </p:nvSpPr>
          <p:spPr bwMode="auto">
            <a:xfrm>
              <a:off x="1209694" y="355300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79" name="Line 9"/>
            <p:cNvSpPr>
              <a:spLocks noChangeShapeType="1"/>
            </p:cNvSpPr>
            <p:nvPr/>
          </p:nvSpPr>
          <p:spPr bwMode="auto">
            <a:xfrm>
              <a:off x="1209694" y="42971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80" name="Line 10"/>
            <p:cNvSpPr>
              <a:spLocks noChangeShapeType="1"/>
            </p:cNvSpPr>
            <p:nvPr/>
          </p:nvSpPr>
          <p:spPr bwMode="auto">
            <a:xfrm>
              <a:off x="1209694" y="502622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1" name="Line 11"/>
            <p:cNvSpPr>
              <a:spLocks noChangeShapeType="1"/>
            </p:cNvSpPr>
            <p:nvPr/>
          </p:nvSpPr>
          <p:spPr bwMode="auto">
            <a:xfrm>
              <a:off x="1209694" y="539809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2" name="Line 21"/>
            <p:cNvSpPr>
              <a:spLocks noChangeShapeType="1"/>
            </p:cNvSpPr>
            <p:nvPr/>
          </p:nvSpPr>
          <p:spPr bwMode="auto">
            <a:xfrm>
              <a:off x="1894698"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83" name="TextBox 182"/>
            <p:cNvSpPr txBox="1"/>
            <p:nvPr/>
          </p:nvSpPr>
          <p:spPr>
            <a:xfrm rot="16200000">
              <a:off x="-232510" y="3772782"/>
              <a:ext cx="1745992" cy="307777"/>
            </a:xfrm>
            <a:prstGeom prst="rect">
              <a:avLst/>
            </a:prstGeom>
            <a:noFill/>
          </p:spPr>
          <p:txBody>
            <a:bodyPr wrap="none" rtlCol="0">
              <a:spAutoFit/>
            </a:bodyPr>
            <a:lstStyle/>
            <a:p>
              <a:pPr algn="ctr">
                <a:defRPr/>
              </a:pPr>
              <a:r>
                <a:rPr lang="en-GB" sz="1400" b="1" kern="0" dirty="0">
                  <a:solidFill>
                    <a:srgbClr val="4D4D4D"/>
                  </a:solidFill>
                  <a:latin typeface="Arial" panose="020B0604020202020204" pitchFamily="34" charset="0"/>
                  <a:cs typeface="Arial" panose="020B0604020202020204" pitchFamily="34" charset="0"/>
                </a:rPr>
                <a:t>P-value per region</a:t>
              </a:r>
            </a:p>
          </p:txBody>
        </p:sp>
        <p:sp>
          <p:nvSpPr>
            <p:cNvPr id="184" name="TextBox 183"/>
            <p:cNvSpPr txBox="1"/>
            <p:nvPr/>
          </p:nvSpPr>
          <p:spPr>
            <a:xfrm>
              <a:off x="4300803" y="5666958"/>
              <a:ext cx="1439818" cy="307777"/>
            </a:xfrm>
            <a:prstGeom prst="rect">
              <a:avLst/>
            </a:prstGeom>
            <a:noFill/>
          </p:spPr>
          <p:txBody>
            <a:bodyPr wrap="none" rtlCol="0">
              <a:spAutoFit/>
            </a:bodyPr>
            <a:lstStyle/>
            <a:p>
              <a:pPr algn="ctr">
                <a:defRPr/>
              </a:pPr>
              <a:r>
                <a:rPr lang="en-GB" sz="1400" b="1" kern="0" dirty="0">
                  <a:solidFill>
                    <a:srgbClr val="4D4D4D"/>
                  </a:solidFill>
                  <a:latin typeface="Arial" panose="020B0604020202020204" pitchFamily="34" charset="0"/>
                  <a:cs typeface="Arial" panose="020B0604020202020204" pitchFamily="34" charset="0"/>
                </a:rPr>
                <a:t>Chromosomes</a:t>
              </a:r>
            </a:p>
          </p:txBody>
        </p:sp>
        <p:sp>
          <p:nvSpPr>
            <p:cNvPr id="185" name="TextBox 184"/>
            <p:cNvSpPr txBox="1"/>
            <p:nvPr/>
          </p:nvSpPr>
          <p:spPr>
            <a:xfrm>
              <a:off x="614172" y="2663643"/>
              <a:ext cx="631904" cy="307777"/>
            </a:xfrm>
            <a:prstGeom prst="rect">
              <a:avLst/>
            </a:prstGeom>
            <a:noFill/>
          </p:spPr>
          <p:txBody>
            <a:bodyPr wrap="none" rtlCol="0" anchor="ctr" anchorCtr="0">
              <a:spAutoFit/>
            </a:bodyPr>
            <a:lstStyle/>
            <a:p>
              <a:pPr algn="r" fontAlgn="auto">
                <a:spcBef>
                  <a:spcPts val="0"/>
                </a:spcBef>
                <a:spcAft>
                  <a:spcPts val="0"/>
                </a:spcAft>
                <a:defRPr/>
              </a:pPr>
              <a:r>
                <a:rPr lang="en-GB" sz="1400" kern="0" dirty="0">
                  <a:solidFill>
                    <a:srgbClr val="4D4D4D"/>
                  </a:solidFill>
                  <a:latin typeface="Arial" panose="020B0604020202020204" pitchFamily="34" charset="0"/>
                  <a:cs typeface="Arial" panose="020B0604020202020204" pitchFamily="34" charset="0"/>
                </a:rPr>
                <a:t>0.001</a:t>
              </a:r>
            </a:p>
          </p:txBody>
        </p:sp>
        <p:sp>
          <p:nvSpPr>
            <p:cNvPr id="186" name="TextBox 185"/>
            <p:cNvSpPr txBox="1"/>
            <p:nvPr/>
          </p:nvSpPr>
          <p:spPr>
            <a:xfrm>
              <a:off x="812944" y="3398101"/>
              <a:ext cx="433132" cy="307777"/>
            </a:xfrm>
            <a:prstGeom prst="rect">
              <a:avLst/>
            </a:prstGeom>
            <a:noFill/>
          </p:spPr>
          <p:txBody>
            <a:bodyPr wrap="none" rtlCol="0" anchor="ctr" anchorCtr="0">
              <a:spAutoFit/>
            </a:bodyPr>
            <a:lstStyle/>
            <a:p>
              <a:pPr algn="r" fontAlgn="auto">
                <a:spcBef>
                  <a:spcPts val="0"/>
                </a:spcBef>
                <a:spcAft>
                  <a:spcPts val="0"/>
                </a:spcAft>
                <a:defRPr/>
              </a:pPr>
              <a:r>
                <a:rPr lang="en-GB" sz="1400" kern="0" dirty="0">
                  <a:solidFill>
                    <a:srgbClr val="4D4D4D"/>
                  </a:solidFill>
                  <a:latin typeface="Arial" panose="020B0604020202020204" pitchFamily="34" charset="0"/>
                  <a:cs typeface="Arial" panose="020B0604020202020204" pitchFamily="34" charset="0"/>
                </a:rPr>
                <a:t>0.1</a:t>
              </a:r>
            </a:p>
          </p:txBody>
        </p:sp>
        <p:sp>
          <p:nvSpPr>
            <p:cNvPr id="187" name="TextBox 186"/>
            <p:cNvSpPr txBox="1"/>
            <p:nvPr/>
          </p:nvSpPr>
          <p:spPr>
            <a:xfrm>
              <a:off x="753633" y="4142083"/>
              <a:ext cx="492443" cy="307777"/>
            </a:xfrm>
            <a:prstGeom prst="rect">
              <a:avLst/>
            </a:prstGeom>
            <a:noFill/>
          </p:spPr>
          <p:txBody>
            <a:bodyPr wrap="none" rtlCol="0" anchor="ctr" anchorCtr="0">
              <a:spAutoFit/>
            </a:bodyPr>
            <a:lstStyle/>
            <a:p>
              <a:pPr algn="r" fontAlgn="auto">
                <a:spcBef>
                  <a:spcPts val="0"/>
                </a:spcBef>
                <a:spcAft>
                  <a:spcPts val="0"/>
                </a:spcAft>
                <a:defRPr/>
              </a:pPr>
              <a:r>
                <a:rPr lang="en-GB" sz="1400" kern="0" dirty="0">
                  <a:solidFill>
                    <a:srgbClr val="4D4D4D"/>
                  </a:solidFill>
                  <a:latin typeface="Arial" panose="020B0604020202020204" pitchFamily="34" charset="0"/>
                  <a:cs typeface="Arial" panose="020B0604020202020204" pitchFamily="34" charset="0"/>
                </a:rPr>
                <a:t>-0.1</a:t>
              </a:r>
            </a:p>
          </p:txBody>
        </p:sp>
        <p:sp>
          <p:nvSpPr>
            <p:cNvPr id="188" name="TextBox 187"/>
            <p:cNvSpPr txBox="1"/>
            <p:nvPr/>
          </p:nvSpPr>
          <p:spPr>
            <a:xfrm>
              <a:off x="505170" y="5242697"/>
              <a:ext cx="740907" cy="307777"/>
            </a:xfrm>
            <a:prstGeom prst="rect">
              <a:avLst/>
            </a:prstGeom>
            <a:noFill/>
          </p:spPr>
          <p:txBody>
            <a:bodyPr wrap="none" rtlCol="0" anchor="ctr" anchorCtr="0">
              <a:spAutoFit/>
            </a:bodyPr>
            <a:lstStyle/>
            <a:p>
              <a:pPr algn="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-1e–04</a:t>
              </a:r>
              <a:endParaRPr lang="en-GB" sz="1400" kern="0" dirty="0">
                <a:solidFill>
                  <a:srgbClr val="4D4D4D"/>
                </a:solidFill>
                <a:latin typeface="Arial" panose="020B0604020202020204" pitchFamily="34" charset="0"/>
                <a:cs typeface="Arial" panose="020B0604020202020204" pitchFamily="34" charset="0"/>
              </a:endParaRPr>
            </a:p>
          </p:txBody>
        </p:sp>
        <p:sp>
          <p:nvSpPr>
            <p:cNvPr id="189" name="TextBox 188"/>
            <p:cNvSpPr txBox="1"/>
            <p:nvPr/>
          </p:nvSpPr>
          <p:spPr>
            <a:xfrm>
              <a:off x="1752672"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GB" sz="1400" kern="0" dirty="0">
                  <a:solidFill>
                    <a:srgbClr val="4D4D4D"/>
                  </a:solidFill>
                  <a:latin typeface="Arial" panose="020B0604020202020204" pitchFamily="34" charset="0"/>
                  <a:cs typeface="Arial" panose="020B0604020202020204" pitchFamily="34" charset="0"/>
                </a:rPr>
                <a:t>1</a:t>
              </a:r>
            </a:p>
          </p:txBody>
        </p:sp>
        <p:sp>
          <p:nvSpPr>
            <p:cNvPr id="190" name="TextBox 189"/>
            <p:cNvSpPr txBox="1"/>
            <p:nvPr/>
          </p:nvSpPr>
          <p:spPr>
            <a:xfrm>
              <a:off x="905691" y="1936160"/>
              <a:ext cx="7332618" cy="523220"/>
            </a:xfrm>
            <a:prstGeom prst="rect">
              <a:avLst/>
            </a:prstGeom>
            <a:noFill/>
          </p:spPr>
          <p:txBody>
            <a:bodyPr wrap="square" rtlCol="0">
              <a:spAutoFit/>
            </a:bodyPr>
            <a:lstStyle/>
            <a:p>
              <a:pPr algn="ctr" fontAlgn="auto">
                <a:spcBef>
                  <a:spcPts val="0"/>
                </a:spcBef>
                <a:spcAft>
                  <a:spcPts val="0"/>
                </a:spcAft>
                <a:defRPr/>
              </a:pPr>
              <a:r>
                <a:rPr lang="en-GB" sz="1400" b="1" kern="0" dirty="0">
                  <a:solidFill>
                    <a:srgbClr val="4D4D4D"/>
                  </a:solidFill>
                </a:rPr>
                <a:t> </a:t>
              </a:r>
              <a:r>
                <a:rPr lang="en-GB" sz="1400" b="1" kern="0" dirty="0" smtClean="0">
                  <a:solidFill>
                    <a:srgbClr val="4D4D4D"/>
                  </a:solidFill>
                </a:rPr>
                <a:t>p-values </a:t>
              </a:r>
              <a:r>
                <a:rPr lang="en-GB" sz="1400" b="1" kern="0" dirty="0">
                  <a:solidFill>
                    <a:srgbClr val="4D4D4D"/>
                  </a:solidFill>
                </a:rPr>
                <a:t>of </a:t>
              </a:r>
              <a:r>
                <a:rPr lang="en-GB" sz="1400" b="1" kern="0" dirty="0" smtClean="0">
                  <a:solidFill>
                    <a:srgbClr val="4D4D4D"/>
                  </a:solidFill>
                </a:rPr>
                <a:t>log-rank </a:t>
              </a:r>
              <a:r>
                <a:rPr lang="en-GB" sz="1400" b="1" kern="0" dirty="0">
                  <a:solidFill>
                    <a:srgbClr val="4D4D4D"/>
                  </a:solidFill>
                </a:rPr>
                <a:t>tested regions in CAIRO/CAIRO2 copy number set.</a:t>
              </a:r>
            </a:p>
            <a:p>
              <a:pPr algn="ctr" fontAlgn="auto">
                <a:spcBef>
                  <a:spcPts val="0"/>
                </a:spcBef>
                <a:spcAft>
                  <a:spcPts val="0"/>
                </a:spcAft>
                <a:defRPr/>
              </a:pPr>
              <a:r>
                <a:rPr lang="en-GB" sz="1400" b="1" kern="0" dirty="0">
                  <a:solidFill>
                    <a:srgbClr val="4D4D4D"/>
                  </a:solidFill>
                </a:rPr>
                <a:t>The green line represents </a:t>
              </a:r>
              <a:r>
                <a:rPr lang="en-GB" sz="1400" b="1" kern="0" dirty="0" smtClean="0">
                  <a:solidFill>
                    <a:srgbClr val="4D4D4D"/>
                  </a:solidFill>
                </a:rPr>
                <a:t>tumours </a:t>
              </a:r>
              <a:r>
                <a:rPr lang="en-GB" sz="1400" b="1" kern="0" dirty="0">
                  <a:solidFill>
                    <a:srgbClr val="4D4D4D"/>
                  </a:solidFill>
                </a:rPr>
                <a:t>treated with bevacizumab </a:t>
              </a:r>
            </a:p>
          </p:txBody>
        </p:sp>
        <p:sp>
          <p:nvSpPr>
            <p:cNvPr id="191" name="Line 21"/>
            <p:cNvSpPr>
              <a:spLocks noChangeShapeType="1"/>
            </p:cNvSpPr>
            <p:nvPr/>
          </p:nvSpPr>
          <p:spPr bwMode="auto">
            <a:xfrm>
              <a:off x="221616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2" name="Line 9"/>
            <p:cNvSpPr>
              <a:spLocks noChangeShapeType="1"/>
            </p:cNvSpPr>
            <p:nvPr/>
          </p:nvSpPr>
          <p:spPr bwMode="auto">
            <a:xfrm>
              <a:off x="1209694" y="46614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3" name="Line 9"/>
            <p:cNvSpPr>
              <a:spLocks noChangeShapeType="1"/>
            </p:cNvSpPr>
            <p:nvPr/>
          </p:nvSpPr>
          <p:spPr bwMode="auto">
            <a:xfrm>
              <a:off x="1313278" y="4776978"/>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4" name="Line 9"/>
            <p:cNvSpPr>
              <a:spLocks noChangeShapeType="1"/>
            </p:cNvSpPr>
            <p:nvPr/>
          </p:nvSpPr>
          <p:spPr bwMode="auto">
            <a:xfrm>
              <a:off x="1313278" y="3079146"/>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5" name="Line 21"/>
            <p:cNvSpPr>
              <a:spLocks noChangeShapeType="1"/>
            </p:cNvSpPr>
            <p:nvPr/>
          </p:nvSpPr>
          <p:spPr bwMode="auto">
            <a:xfrm>
              <a:off x="233403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96" name="TextBox 195"/>
            <p:cNvSpPr txBox="1"/>
            <p:nvPr/>
          </p:nvSpPr>
          <p:spPr>
            <a:xfrm>
              <a:off x="2192013"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2</a:t>
              </a:r>
              <a:endParaRPr lang="en-GB" sz="1400" kern="0" dirty="0">
                <a:solidFill>
                  <a:srgbClr val="4D4D4D"/>
                </a:solidFill>
                <a:latin typeface="Arial" panose="020B0604020202020204" pitchFamily="34" charset="0"/>
                <a:cs typeface="Arial" panose="020B0604020202020204" pitchFamily="34" charset="0"/>
              </a:endParaRPr>
            </a:p>
          </p:txBody>
        </p:sp>
        <p:sp>
          <p:nvSpPr>
            <p:cNvPr id="197" name="Line 21"/>
            <p:cNvSpPr>
              <a:spLocks noChangeShapeType="1"/>
            </p:cNvSpPr>
            <p:nvPr/>
          </p:nvSpPr>
          <p:spPr bwMode="auto">
            <a:xfrm>
              <a:off x="2454291"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198" name="Line 21"/>
            <p:cNvSpPr>
              <a:spLocks noChangeShapeType="1"/>
            </p:cNvSpPr>
            <p:nvPr/>
          </p:nvSpPr>
          <p:spPr bwMode="auto">
            <a:xfrm>
              <a:off x="289363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199" name="TextBox 198"/>
            <p:cNvSpPr txBox="1"/>
            <p:nvPr/>
          </p:nvSpPr>
          <p:spPr>
            <a:xfrm>
              <a:off x="275160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4</a:t>
              </a:r>
              <a:endParaRPr lang="en-GB" sz="1400" kern="0" dirty="0">
                <a:solidFill>
                  <a:srgbClr val="4D4D4D"/>
                </a:solidFill>
                <a:latin typeface="Arial" panose="020B0604020202020204" pitchFamily="34" charset="0"/>
                <a:cs typeface="Arial" panose="020B0604020202020204" pitchFamily="34" charset="0"/>
              </a:endParaRPr>
            </a:p>
          </p:txBody>
        </p:sp>
        <p:sp>
          <p:nvSpPr>
            <p:cNvPr id="200" name="Line 21"/>
            <p:cNvSpPr>
              <a:spLocks noChangeShapeType="1"/>
            </p:cNvSpPr>
            <p:nvPr/>
          </p:nvSpPr>
          <p:spPr bwMode="auto">
            <a:xfrm>
              <a:off x="260431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1" name="Line 21"/>
            <p:cNvSpPr>
              <a:spLocks noChangeShapeType="1"/>
            </p:cNvSpPr>
            <p:nvPr/>
          </p:nvSpPr>
          <p:spPr bwMode="auto">
            <a:xfrm>
              <a:off x="276385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2" name="Line 21"/>
            <p:cNvSpPr>
              <a:spLocks noChangeShapeType="1"/>
            </p:cNvSpPr>
            <p:nvPr/>
          </p:nvSpPr>
          <p:spPr bwMode="auto">
            <a:xfrm>
              <a:off x="3028172"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3" name="Line 21"/>
            <p:cNvSpPr>
              <a:spLocks noChangeShapeType="1"/>
            </p:cNvSpPr>
            <p:nvPr/>
          </p:nvSpPr>
          <p:spPr bwMode="auto">
            <a:xfrm>
              <a:off x="321272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4" name="TextBox 203"/>
            <p:cNvSpPr txBox="1"/>
            <p:nvPr/>
          </p:nvSpPr>
          <p:spPr>
            <a:xfrm>
              <a:off x="3070694"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5</a:t>
              </a:r>
              <a:endParaRPr lang="en-GB" sz="1400" kern="0" dirty="0">
                <a:solidFill>
                  <a:srgbClr val="4D4D4D"/>
                </a:solidFill>
                <a:latin typeface="Arial" panose="020B0604020202020204" pitchFamily="34" charset="0"/>
                <a:cs typeface="Arial" panose="020B0604020202020204" pitchFamily="34" charset="0"/>
              </a:endParaRPr>
            </a:p>
          </p:txBody>
        </p:sp>
        <p:sp>
          <p:nvSpPr>
            <p:cNvPr id="205" name="Line 21"/>
            <p:cNvSpPr>
              <a:spLocks noChangeShapeType="1"/>
            </p:cNvSpPr>
            <p:nvPr/>
          </p:nvSpPr>
          <p:spPr bwMode="auto">
            <a:xfrm>
              <a:off x="339369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06" name="Line 21"/>
            <p:cNvSpPr>
              <a:spLocks noChangeShapeType="1"/>
            </p:cNvSpPr>
            <p:nvPr/>
          </p:nvSpPr>
          <p:spPr bwMode="auto">
            <a:xfrm>
              <a:off x="360443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7" name="TextBox 206"/>
            <p:cNvSpPr txBox="1"/>
            <p:nvPr/>
          </p:nvSpPr>
          <p:spPr>
            <a:xfrm>
              <a:off x="3462410"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6</a:t>
              </a:r>
              <a:endParaRPr lang="en-GB" sz="1400" kern="0" dirty="0">
                <a:solidFill>
                  <a:srgbClr val="4D4D4D"/>
                </a:solidFill>
                <a:latin typeface="Arial" panose="020B0604020202020204" pitchFamily="34" charset="0"/>
                <a:cs typeface="Arial" panose="020B0604020202020204" pitchFamily="34" charset="0"/>
              </a:endParaRPr>
            </a:p>
          </p:txBody>
        </p:sp>
        <p:sp>
          <p:nvSpPr>
            <p:cNvPr id="208" name="Line 21"/>
            <p:cNvSpPr>
              <a:spLocks noChangeShapeType="1"/>
            </p:cNvSpPr>
            <p:nvPr/>
          </p:nvSpPr>
          <p:spPr bwMode="auto">
            <a:xfrm>
              <a:off x="393900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09" name="TextBox 208"/>
            <p:cNvSpPr txBox="1"/>
            <p:nvPr/>
          </p:nvSpPr>
          <p:spPr>
            <a:xfrm>
              <a:off x="379697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7</a:t>
              </a:r>
              <a:endParaRPr lang="en-GB" sz="1400" kern="0" dirty="0">
                <a:solidFill>
                  <a:srgbClr val="4D4D4D"/>
                </a:solidFill>
                <a:latin typeface="Arial" panose="020B0604020202020204" pitchFamily="34" charset="0"/>
                <a:cs typeface="Arial" panose="020B0604020202020204" pitchFamily="34" charset="0"/>
              </a:endParaRPr>
            </a:p>
          </p:txBody>
        </p:sp>
        <p:sp>
          <p:nvSpPr>
            <p:cNvPr id="210" name="Line 21"/>
            <p:cNvSpPr>
              <a:spLocks noChangeShapeType="1"/>
            </p:cNvSpPr>
            <p:nvPr/>
          </p:nvSpPr>
          <p:spPr bwMode="auto">
            <a:xfrm>
              <a:off x="381874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1" name="Line 21"/>
            <p:cNvSpPr>
              <a:spLocks noChangeShapeType="1"/>
            </p:cNvSpPr>
            <p:nvPr/>
          </p:nvSpPr>
          <p:spPr bwMode="auto">
            <a:xfrm>
              <a:off x="406044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2" name="Line 21"/>
            <p:cNvSpPr>
              <a:spLocks noChangeShapeType="1"/>
            </p:cNvSpPr>
            <p:nvPr/>
          </p:nvSpPr>
          <p:spPr bwMode="auto">
            <a:xfrm>
              <a:off x="4475974"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13" name="TextBox 212"/>
            <p:cNvSpPr txBox="1"/>
            <p:nvPr/>
          </p:nvSpPr>
          <p:spPr>
            <a:xfrm>
              <a:off x="4333948"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8</a:t>
              </a:r>
              <a:endParaRPr lang="en-GB" sz="1400" kern="0" dirty="0">
                <a:solidFill>
                  <a:srgbClr val="4D4D4D"/>
                </a:solidFill>
                <a:latin typeface="Arial" panose="020B0604020202020204" pitchFamily="34" charset="0"/>
                <a:cs typeface="Arial" panose="020B0604020202020204" pitchFamily="34" charset="0"/>
              </a:endParaRPr>
            </a:p>
          </p:txBody>
        </p:sp>
        <p:sp>
          <p:nvSpPr>
            <p:cNvPr id="214" name="Line 21"/>
            <p:cNvSpPr>
              <a:spLocks noChangeShapeType="1"/>
            </p:cNvSpPr>
            <p:nvPr/>
          </p:nvSpPr>
          <p:spPr bwMode="auto">
            <a:xfrm>
              <a:off x="4884357"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5" name="Line 21"/>
            <p:cNvSpPr>
              <a:spLocks noChangeShapeType="1"/>
            </p:cNvSpPr>
            <p:nvPr/>
          </p:nvSpPr>
          <p:spPr bwMode="auto">
            <a:xfrm>
              <a:off x="500937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6" name="Line 21"/>
            <p:cNvSpPr>
              <a:spLocks noChangeShapeType="1"/>
            </p:cNvSpPr>
            <p:nvPr/>
          </p:nvSpPr>
          <p:spPr bwMode="auto">
            <a:xfrm>
              <a:off x="527845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7" name="Line 21"/>
            <p:cNvSpPr>
              <a:spLocks noChangeShapeType="1"/>
            </p:cNvSpPr>
            <p:nvPr/>
          </p:nvSpPr>
          <p:spPr bwMode="auto">
            <a:xfrm>
              <a:off x="555229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8" name="Line 21"/>
            <p:cNvSpPr>
              <a:spLocks noChangeShapeType="1"/>
            </p:cNvSpPr>
            <p:nvPr/>
          </p:nvSpPr>
          <p:spPr bwMode="auto">
            <a:xfrm>
              <a:off x="592139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19" name="Line 21"/>
            <p:cNvSpPr>
              <a:spLocks noChangeShapeType="1"/>
            </p:cNvSpPr>
            <p:nvPr/>
          </p:nvSpPr>
          <p:spPr bwMode="auto">
            <a:xfrm>
              <a:off x="609403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0" name="Line 21"/>
            <p:cNvSpPr>
              <a:spLocks noChangeShapeType="1"/>
            </p:cNvSpPr>
            <p:nvPr/>
          </p:nvSpPr>
          <p:spPr bwMode="auto">
            <a:xfrm>
              <a:off x="622023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1" name="Line 21"/>
            <p:cNvSpPr>
              <a:spLocks noChangeShapeType="1"/>
            </p:cNvSpPr>
            <p:nvPr/>
          </p:nvSpPr>
          <p:spPr bwMode="auto">
            <a:xfrm>
              <a:off x="637382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2" name="Line 21"/>
            <p:cNvSpPr>
              <a:spLocks noChangeShapeType="1"/>
            </p:cNvSpPr>
            <p:nvPr/>
          </p:nvSpPr>
          <p:spPr bwMode="auto">
            <a:xfrm>
              <a:off x="678459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23" name="Line 21"/>
            <p:cNvSpPr>
              <a:spLocks noChangeShapeType="1"/>
            </p:cNvSpPr>
            <p:nvPr/>
          </p:nvSpPr>
          <p:spPr bwMode="auto">
            <a:xfrm>
              <a:off x="514391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4" name="Line 21"/>
            <p:cNvSpPr>
              <a:spLocks noChangeShapeType="1"/>
            </p:cNvSpPr>
            <p:nvPr/>
          </p:nvSpPr>
          <p:spPr bwMode="auto">
            <a:xfrm>
              <a:off x="574280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5" name="Line 21"/>
            <p:cNvSpPr>
              <a:spLocks noChangeShapeType="1"/>
            </p:cNvSpPr>
            <p:nvPr/>
          </p:nvSpPr>
          <p:spPr bwMode="auto">
            <a:xfrm>
              <a:off x="615475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6" name="Line 21"/>
            <p:cNvSpPr>
              <a:spLocks noChangeShapeType="1"/>
            </p:cNvSpPr>
            <p:nvPr/>
          </p:nvSpPr>
          <p:spPr bwMode="auto">
            <a:xfrm>
              <a:off x="629882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7" name="Line 21"/>
            <p:cNvSpPr>
              <a:spLocks noChangeShapeType="1"/>
            </p:cNvSpPr>
            <p:nvPr/>
          </p:nvSpPr>
          <p:spPr bwMode="auto">
            <a:xfrm>
              <a:off x="698105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8" name="Line 21"/>
            <p:cNvSpPr>
              <a:spLocks noChangeShapeType="1"/>
            </p:cNvSpPr>
            <p:nvPr/>
          </p:nvSpPr>
          <p:spPr bwMode="auto">
            <a:xfrm>
              <a:off x="495460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29" name="TextBox 228"/>
            <p:cNvSpPr txBox="1"/>
            <p:nvPr/>
          </p:nvSpPr>
          <p:spPr>
            <a:xfrm>
              <a:off x="4812579"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9</a:t>
              </a:r>
              <a:endParaRPr lang="en-GB" sz="1400" kern="0" dirty="0">
                <a:solidFill>
                  <a:srgbClr val="4D4D4D"/>
                </a:solidFill>
                <a:latin typeface="Arial" panose="020B0604020202020204" pitchFamily="34" charset="0"/>
                <a:cs typeface="Arial" panose="020B0604020202020204" pitchFamily="34" charset="0"/>
              </a:endParaRPr>
            </a:p>
          </p:txBody>
        </p:sp>
        <p:sp>
          <p:nvSpPr>
            <p:cNvPr id="230" name="Line 21"/>
            <p:cNvSpPr>
              <a:spLocks noChangeShapeType="1"/>
            </p:cNvSpPr>
            <p:nvPr/>
          </p:nvSpPr>
          <p:spPr bwMode="auto">
            <a:xfrm>
              <a:off x="54141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1" name="TextBox 230"/>
            <p:cNvSpPr txBox="1"/>
            <p:nvPr/>
          </p:nvSpPr>
          <p:spPr>
            <a:xfrm>
              <a:off x="5229137" y="5474147"/>
              <a:ext cx="370101"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11</a:t>
              </a:r>
              <a:endParaRPr lang="en-GB" sz="1400" kern="0" dirty="0">
                <a:solidFill>
                  <a:srgbClr val="4D4D4D"/>
                </a:solidFill>
                <a:latin typeface="Arial" panose="020B0604020202020204" pitchFamily="34" charset="0"/>
                <a:cs typeface="Arial" panose="020B0604020202020204" pitchFamily="34" charset="0"/>
              </a:endParaRPr>
            </a:p>
          </p:txBody>
        </p:sp>
        <p:sp>
          <p:nvSpPr>
            <p:cNvPr id="232" name="Line 21"/>
            <p:cNvSpPr>
              <a:spLocks noChangeShapeType="1"/>
            </p:cNvSpPr>
            <p:nvPr/>
          </p:nvSpPr>
          <p:spPr bwMode="auto">
            <a:xfrm>
              <a:off x="600711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3" name="TextBox 232"/>
            <p:cNvSpPr txBox="1"/>
            <p:nvPr/>
          </p:nvSpPr>
          <p:spPr>
            <a:xfrm>
              <a:off x="5815400"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13</a:t>
              </a:r>
              <a:endParaRPr lang="en-GB" sz="1400" kern="0" dirty="0">
                <a:solidFill>
                  <a:srgbClr val="4D4D4D"/>
                </a:solidFill>
                <a:latin typeface="Arial" panose="020B0604020202020204" pitchFamily="34" charset="0"/>
                <a:cs typeface="Arial" panose="020B0604020202020204" pitchFamily="34" charset="0"/>
              </a:endParaRPr>
            </a:p>
          </p:txBody>
        </p:sp>
        <p:sp>
          <p:nvSpPr>
            <p:cNvPr id="234" name="Line 21"/>
            <p:cNvSpPr>
              <a:spLocks noChangeShapeType="1"/>
            </p:cNvSpPr>
            <p:nvPr/>
          </p:nvSpPr>
          <p:spPr bwMode="auto">
            <a:xfrm>
              <a:off x="657623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5" name="TextBox 234"/>
            <p:cNvSpPr txBox="1"/>
            <p:nvPr/>
          </p:nvSpPr>
          <p:spPr>
            <a:xfrm>
              <a:off x="638451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16</a:t>
              </a:r>
              <a:endParaRPr lang="en-GB" sz="1400" kern="0" dirty="0">
                <a:solidFill>
                  <a:srgbClr val="4D4D4D"/>
                </a:solidFill>
                <a:latin typeface="Arial" panose="020B0604020202020204" pitchFamily="34" charset="0"/>
                <a:cs typeface="Arial" panose="020B0604020202020204" pitchFamily="34" charset="0"/>
              </a:endParaRPr>
            </a:p>
          </p:txBody>
        </p:sp>
        <p:sp>
          <p:nvSpPr>
            <p:cNvPr id="236" name="Line 21"/>
            <p:cNvSpPr>
              <a:spLocks noChangeShapeType="1"/>
            </p:cNvSpPr>
            <p:nvPr/>
          </p:nvSpPr>
          <p:spPr bwMode="auto">
            <a:xfrm>
              <a:off x="7269181"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7" name="TextBox 236"/>
            <p:cNvSpPr txBox="1"/>
            <p:nvPr/>
          </p:nvSpPr>
          <p:spPr>
            <a:xfrm>
              <a:off x="7077462"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18</a:t>
              </a:r>
              <a:endParaRPr lang="en-GB" sz="1400" kern="0" dirty="0">
                <a:solidFill>
                  <a:srgbClr val="4D4D4D"/>
                </a:solidFill>
                <a:latin typeface="Arial" panose="020B0604020202020204" pitchFamily="34" charset="0"/>
                <a:cs typeface="Arial" panose="020B0604020202020204" pitchFamily="34" charset="0"/>
              </a:endParaRPr>
            </a:p>
          </p:txBody>
        </p:sp>
        <p:sp>
          <p:nvSpPr>
            <p:cNvPr id="238" name="Line 21"/>
            <p:cNvSpPr>
              <a:spLocks noChangeShapeType="1"/>
            </p:cNvSpPr>
            <p:nvPr/>
          </p:nvSpPr>
          <p:spPr bwMode="auto">
            <a:xfrm>
              <a:off x="74334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39" name="Line 21"/>
            <p:cNvSpPr>
              <a:spLocks noChangeShapeType="1"/>
            </p:cNvSpPr>
            <p:nvPr/>
          </p:nvSpPr>
          <p:spPr bwMode="auto">
            <a:xfrm>
              <a:off x="77478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0" name="TextBox 239"/>
            <p:cNvSpPr txBox="1"/>
            <p:nvPr/>
          </p:nvSpPr>
          <p:spPr>
            <a:xfrm>
              <a:off x="7556093"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20</a:t>
              </a:r>
              <a:endParaRPr lang="en-GB" sz="1400" kern="0" dirty="0">
                <a:solidFill>
                  <a:srgbClr val="4D4D4D"/>
                </a:solidFill>
                <a:latin typeface="Arial" panose="020B0604020202020204" pitchFamily="34" charset="0"/>
                <a:cs typeface="Arial" panose="020B0604020202020204" pitchFamily="34" charset="0"/>
              </a:endParaRPr>
            </a:p>
          </p:txBody>
        </p:sp>
        <p:sp>
          <p:nvSpPr>
            <p:cNvPr id="241" name="Line 21"/>
            <p:cNvSpPr>
              <a:spLocks noChangeShapeType="1"/>
            </p:cNvSpPr>
            <p:nvPr/>
          </p:nvSpPr>
          <p:spPr bwMode="auto">
            <a:xfrm>
              <a:off x="817762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2" name="TextBox 241"/>
            <p:cNvSpPr txBox="1"/>
            <p:nvPr/>
          </p:nvSpPr>
          <p:spPr>
            <a:xfrm>
              <a:off x="798590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en-US" sz="1400" kern="0" dirty="0">
                  <a:solidFill>
                    <a:srgbClr val="4D4D4D"/>
                  </a:solidFill>
                  <a:latin typeface="Arial" panose="020B0604020202020204" pitchFamily="34" charset="0"/>
                  <a:cs typeface="Arial" panose="020B0604020202020204" pitchFamily="34" charset="0"/>
                </a:rPr>
                <a:t>22</a:t>
              </a:r>
              <a:endParaRPr lang="en-GB" sz="1400" kern="0" dirty="0">
                <a:solidFill>
                  <a:srgbClr val="4D4D4D"/>
                </a:solidFill>
                <a:latin typeface="Arial" panose="020B0604020202020204" pitchFamily="34" charset="0"/>
                <a:cs typeface="Arial" panose="020B0604020202020204" pitchFamily="34" charset="0"/>
              </a:endParaRPr>
            </a:p>
          </p:txBody>
        </p:sp>
        <p:sp>
          <p:nvSpPr>
            <p:cNvPr id="243" name="Line 21"/>
            <p:cNvSpPr>
              <a:spLocks noChangeShapeType="1"/>
            </p:cNvSpPr>
            <p:nvPr/>
          </p:nvSpPr>
          <p:spPr bwMode="auto">
            <a:xfrm>
              <a:off x="80526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4" name="Line 21"/>
            <p:cNvSpPr>
              <a:spLocks noChangeShapeType="1"/>
            </p:cNvSpPr>
            <p:nvPr/>
          </p:nvSpPr>
          <p:spPr bwMode="auto">
            <a:xfrm>
              <a:off x="833836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4D4D4D"/>
                </a:solidFill>
                <a:latin typeface="Arial" panose="020B0604020202020204" pitchFamily="34" charset="0"/>
                <a:cs typeface="Arial" panose="020B0604020202020204" pitchFamily="34" charset="0"/>
              </a:endParaRPr>
            </a:p>
          </p:txBody>
        </p:sp>
        <p:sp>
          <p:nvSpPr>
            <p:cNvPr id="245" name="Line 21"/>
            <p:cNvSpPr>
              <a:spLocks noChangeShapeType="1"/>
            </p:cNvSpPr>
            <p:nvPr/>
          </p:nvSpPr>
          <p:spPr bwMode="auto">
            <a:xfrm>
              <a:off x="718226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6" name="Line 21"/>
            <p:cNvSpPr>
              <a:spLocks noChangeShapeType="1"/>
            </p:cNvSpPr>
            <p:nvPr/>
          </p:nvSpPr>
          <p:spPr bwMode="auto">
            <a:xfrm>
              <a:off x="736800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751325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8" name="Line 21"/>
            <p:cNvSpPr>
              <a:spLocks noChangeShapeType="1"/>
            </p:cNvSpPr>
            <p:nvPr/>
          </p:nvSpPr>
          <p:spPr bwMode="auto">
            <a:xfrm>
              <a:off x="798831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49" name="Line 21"/>
            <p:cNvSpPr>
              <a:spLocks noChangeShapeType="1"/>
            </p:cNvSpPr>
            <p:nvPr/>
          </p:nvSpPr>
          <p:spPr bwMode="auto">
            <a:xfrm>
              <a:off x="811452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50" name="Line 21"/>
            <p:cNvSpPr>
              <a:spLocks noChangeShapeType="1"/>
            </p:cNvSpPr>
            <p:nvPr/>
          </p:nvSpPr>
          <p:spPr bwMode="auto">
            <a:xfrm>
              <a:off x="823596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sp>
          <p:nvSpPr>
            <p:cNvPr id="251" name="Line 21"/>
            <p:cNvSpPr>
              <a:spLocks noChangeShapeType="1"/>
            </p:cNvSpPr>
            <p:nvPr/>
          </p:nvSpPr>
          <p:spPr bwMode="auto">
            <a:xfrm>
              <a:off x="845623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grpSp>
          <p:nvGrpSpPr>
            <p:cNvPr id="252" name="Group 4"/>
            <p:cNvGrpSpPr>
              <a:grpSpLocks noChangeAspect="1"/>
            </p:cNvGrpSpPr>
            <p:nvPr/>
          </p:nvGrpSpPr>
          <p:grpSpPr bwMode="auto">
            <a:xfrm>
              <a:off x="1577021" y="3236915"/>
              <a:ext cx="6878797" cy="1881423"/>
              <a:chOff x="266" y="1428"/>
              <a:chExt cx="5218" cy="1476"/>
            </a:xfrm>
          </p:grpSpPr>
          <p:sp>
            <p:nvSpPr>
              <p:cNvPr id="330" name="Freeform 5"/>
              <p:cNvSpPr>
                <a:spLocks/>
              </p:cNvSpPr>
              <p:nvPr/>
            </p:nvSpPr>
            <p:spPr bwMode="auto">
              <a:xfrm>
                <a:off x="3920" y="1544"/>
                <a:ext cx="1564" cy="422"/>
              </a:xfrm>
              <a:custGeom>
                <a:avLst/>
                <a:gdLst>
                  <a:gd name="T0" fmla="*/ 1564 w 1564"/>
                  <a:gd name="T1" fmla="*/ 340 h 422"/>
                  <a:gd name="T2" fmla="*/ 1540 w 1564"/>
                  <a:gd name="T3" fmla="*/ 392 h 422"/>
                  <a:gd name="T4" fmla="*/ 1514 w 1564"/>
                  <a:gd name="T5" fmla="*/ 418 h 422"/>
                  <a:gd name="T6" fmla="*/ 1476 w 1564"/>
                  <a:gd name="T7" fmla="*/ 402 h 422"/>
                  <a:gd name="T8" fmla="*/ 1456 w 1564"/>
                  <a:gd name="T9" fmla="*/ 422 h 422"/>
                  <a:gd name="T10" fmla="*/ 1428 w 1564"/>
                  <a:gd name="T11" fmla="*/ 370 h 422"/>
                  <a:gd name="T12" fmla="*/ 1199 w 1564"/>
                  <a:gd name="T13" fmla="*/ 422 h 422"/>
                  <a:gd name="T14" fmla="*/ 1199 w 1564"/>
                  <a:gd name="T15" fmla="*/ 282 h 422"/>
                  <a:gd name="T16" fmla="*/ 1183 w 1564"/>
                  <a:gd name="T17" fmla="*/ 243 h 422"/>
                  <a:gd name="T18" fmla="*/ 1169 w 1564"/>
                  <a:gd name="T19" fmla="*/ 384 h 422"/>
                  <a:gd name="T20" fmla="*/ 1087 w 1564"/>
                  <a:gd name="T21" fmla="*/ 237 h 422"/>
                  <a:gd name="T22" fmla="*/ 1073 w 1564"/>
                  <a:gd name="T23" fmla="*/ 267 h 422"/>
                  <a:gd name="T24" fmla="*/ 1049 w 1564"/>
                  <a:gd name="T25" fmla="*/ 296 h 422"/>
                  <a:gd name="T26" fmla="*/ 1035 w 1564"/>
                  <a:gd name="T27" fmla="*/ 322 h 422"/>
                  <a:gd name="T28" fmla="*/ 1011 w 1564"/>
                  <a:gd name="T29" fmla="*/ 372 h 422"/>
                  <a:gd name="T30" fmla="*/ 999 w 1564"/>
                  <a:gd name="T31" fmla="*/ 322 h 422"/>
                  <a:gd name="T32" fmla="*/ 989 w 1564"/>
                  <a:gd name="T33" fmla="*/ 310 h 422"/>
                  <a:gd name="T34" fmla="*/ 965 w 1564"/>
                  <a:gd name="T35" fmla="*/ 276 h 422"/>
                  <a:gd name="T36" fmla="*/ 951 w 1564"/>
                  <a:gd name="T37" fmla="*/ 241 h 422"/>
                  <a:gd name="T38" fmla="*/ 951 w 1564"/>
                  <a:gd name="T39" fmla="*/ 241 h 422"/>
                  <a:gd name="T40" fmla="*/ 937 w 1564"/>
                  <a:gd name="T41" fmla="*/ 320 h 422"/>
                  <a:gd name="T42" fmla="*/ 899 w 1564"/>
                  <a:gd name="T43" fmla="*/ 280 h 422"/>
                  <a:gd name="T44" fmla="*/ 889 w 1564"/>
                  <a:gd name="T45" fmla="*/ 237 h 422"/>
                  <a:gd name="T46" fmla="*/ 873 w 1564"/>
                  <a:gd name="T47" fmla="*/ 201 h 422"/>
                  <a:gd name="T48" fmla="*/ 861 w 1564"/>
                  <a:gd name="T49" fmla="*/ 215 h 422"/>
                  <a:gd name="T50" fmla="*/ 843 w 1564"/>
                  <a:gd name="T51" fmla="*/ 251 h 422"/>
                  <a:gd name="T52" fmla="*/ 825 w 1564"/>
                  <a:gd name="T53" fmla="*/ 410 h 422"/>
                  <a:gd name="T54" fmla="*/ 797 w 1564"/>
                  <a:gd name="T55" fmla="*/ 368 h 422"/>
                  <a:gd name="T56" fmla="*/ 771 w 1564"/>
                  <a:gd name="T57" fmla="*/ 0 h 422"/>
                  <a:gd name="T58" fmla="*/ 761 w 1564"/>
                  <a:gd name="T59" fmla="*/ 402 h 422"/>
                  <a:gd name="T60" fmla="*/ 749 w 1564"/>
                  <a:gd name="T61" fmla="*/ 278 h 422"/>
                  <a:gd name="T62" fmla="*/ 601 w 1564"/>
                  <a:gd name="T63" fmla="*/ 422 h 422"/>
                  <a:gd name="T64" fmla="*/ 582 w 1564"/>
                  <a:gd name="T65" fmla="*/ 161 h 422"/>
                  <a:gd name="T66" fmla="*/ 564 w 1564"/>
                  <a:gd name="T67" fmla="*/ 211 h 422"/>
                  <a:gd name="T68" fmla="*/ 554 w 1564"/>
                  <a:gd name="T69" fmla="*/ 191 h 422"/>
                  <a:gd name="T70" fmla="*/ 530 w 1564"/>
                  <a:gd name="T71" fmla="*/ 177 h 422"/>
                  <a:gd name="T72" fmla="*/ 432 w 1564"/>
                  <a:gd name="T73" fmla="*/ 404 h 422"/>
                  <a:gd name="T74" fmla="*/ 432 w 1564"/>
                  <a:gd name="T75" fmla="*/ 404 h 422"/>
                  <a:gd name="T76" fmla="*/ 294 w 1564"/>
                  <a:gd name="T77" fmla="*/ 386 h 422"/>
                  <a:gd name="T78" fmla="*/ 274 w 1564"/>
                  <a:gd name="T79" fmla="*/ 354 h 422"/>
                  <a:gd name="T80" fmla="*/ 248 w 1564"/>
                  <a:gd name="T81" fmla="*/ 267 h 422"/>
                  <a:gd name="T82" fmla="*/ 226 w 1564"/>
                  <a:gd name="T83" fmla="*/ 316 h 422"/>
                  <a:gd name="T84" fmla="*/ 210 w 1564"/>
                  <a:gd name="T85" fmla="*/ 364 h 422"/>
                  <a:gd name="T86" fmla="*/ 174 w 1564"/>
                  <a:gd name="T87" fmla="*/ 422 h 422"/>
                  <a:gd name="T88" fmla="*/ 160 w 1564"/>
                  <a:gd name="T89" fmla="*/ 382 h 422"/>
                  <a:gd name="T90" fmla="*/ 118 w 1564"/>
                  <a:gd name="T91" fmla="*/ 372 h 422"/>
                  <a:gd name="T92" fmla="*/ 64 w 1564"/>
                  <a:gd name="T93" fmla="*/ 422 h 422"/>
                  <a:gd name="T94" fmla="*/ 40 w 1564"/>
                  <a:gd name="T95" fmla="*/ 384 h 422"/>
                  <a:gd name="T96" fmla="*/ 40 w 1564"/>
                  <a:gd name="T97" fmla="*/ 362 h 422"/>
                  <a:gd name="T98" fmla="*/ 0 w 1564"/>
                  <a:gd name="T99" fmla="*/ 31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4" h="422">
                    <a:moveTo>
                      <a:pt x="1564" y="223"/>
                    </a:moveTo>
                    <a:lnTo>
                      <a:pt x="1564" y="340"/>
                    </a:lnTo>
                    <a:lnTo>
                      <a:pt x="1540" y="340"/>
                    </a:lnTo>
                    <a:lnTo>
                      <a:pt x="1540" y="392"/>
                    </a:lnTo>
                    <a:lnTo>
                      <a:pt x="1514" y="392"/>
                    </a:lnTo>
                    <a:lnTo>
                      <a:pt x="1514" y="418"/>
                    </a:lnTo>
                    <a:lnTo>
                      <a:pt x="1476" y="418"/>
                    </a:lnTo>
                    <a:lnTo>
                      <a:pt x="1476" y="402"/>
                    </a:lnTo>
                    <a:lnTo>
                      <a:pt x="1456" y="402"/>
                    </a:lnTo>
                    <a:lnTo>
                      <a:pt x="1456" y="422"/>
                    </a:lnTo>
                    <a:lnTo>
                      <a:pt x="1428" y="422"/>
                    </a:lnTo>
                    <a:lnTo>
                      <a:pt x="1428" y="370"/>
                    </a:lnTo>
                    <a:lnTo>
                      <a:pt x="1428" y="422"/>
                    </a:lnTo>
                    <a:lnTo>
                      <a:pt x="1199" y="422"/>
                    </a:lnTo>
                    <a:lnTo>
                      <a:pt x="1199" y="308"/>
                    </a:lnTo>
                    <a:lnTo>
                      <a:pt x="1199" y="282"/>
                    </a:lnTo>
                    <a:lnTo>
                      <a:pt x="1183" y="282"/>
                    </a:lnTo>
                    <a:lnTo>
                      <a:pt x="1183" y="243"/>
                    </a:lnTo>
                    <a:lnTo>
                      <a:pt x="1169" y="243"/>
                    </a:lnTo>
                    <a:lnTo>
                      <a:pt x="1169" y="384"/>
                    </a:lnTo>
                    <a:lnTo>
                      <a:pt x="1087" y="384"/>
                    </a:lnTo>
                    <a:lnTo>
                      <a:pt x="1087" y="237"/>
                    </a:lnTo>
                    <a:lnTo>
                      <a:pt x="1073" y="237"/>
                    </a:lnTo>
                    <a:lnTo>
                      <a:pt x="1073" y="267"/>
                    </a:lnTo>
                    <a:lnTo>
                      <a:pt x="1049" y="267"/>
                    </a:lnTo>
                    <a:lnTo>
                      <a:pt x="1049" y="296"/>
                    </a:lnTo>
                    <a:lnTo>
                      <a:pt x="1035" y="296"/>
                    </a:lnTo>
                    <a:lnTo>
                      <a:pt x="1035" y="322"/>
                    </a:lnTo>
                    <a:lnTo>
                      <a:pt x="1011" y="322"/>
                    </a:lnTo>
                    <a:lnTo>
                      <a:pt x="1011" y="372"/>
                    </a:lnTo>
                    <a:lnTo>
                      <a:pt x="1011" y="322"/>
                    </a:lnTo>
                    <a:lnTo>
                      <a:pt x="999" y="322"/>
                    </a:lnTo>
                    <a:lnTo>
                      <a:pt x="999" y="310"/>
                    </a:lnTo>
                    <a:lnTo>
                      <a:pt x="989" y="310"/>
                    </a:lnTo>
                    <a:lnTo>
                      <a:pt x="989" y="276"/>
                    </a:lnTo>
                    <a:lnTo>
                      <a:pt x="965" y="276"/>
                    </a:lnTo>
                    <a:lnTo>
                      <a:pt x="965" y="241"/>
                    </a:lnTo>
                    <a:lnTo>
                      <a:pt x="951" y="241"/>
                    </a:lnTo>
                    <a:lnTo>
                      <a:pt x="951" y="217"/>
                    </a:lnTo>
                    <a:lnTo>
                      <a:pt x="951" y="241"/>
                    </a:lnTo>
                    <a:lnTo>
                      <a:pt x="937" y="241"/>
                    </a:lnTo>
                    <a:lnTo>
                      <a:pt x="937" y="320"/>
                    </a:lnTo>
                    <a:lnTo>
                      <a:pt x="899" y="320"/>
                    </a:lnTo>
                    <a:lnTo>
                      <a:pt x="899" y="280"/>
                    </a:lnTo>
                    <a:lnTo>
                      <a:pt x="889" y="280"/>
                    </a:lnTo>
                    <a:lnTo>
                      <a:pt x="889" y="237"/>
                    </a:lnTo>
                    <a:lnTo>
                      <a:pt x="873" y="237"/>
                    </a:lnTo>
                    <a:lnTo>
                      <a:pt x="873" y="201"/>
                    </a:lnTo>
                    <a:lnTo>
                      <a:pt x="873" y="215"/>
                    </a:lnTo>
                    <a:lnTo>
                      <a:pt x="861" y="215"/>
                    </a:lnTo>
                    <a:lnTo>
                      <a:pt x="861" y="251"/>
                    </a:lnTo>
                    <a:lnTo>
                      <a:pt x="843" y="251"/>
                    </a:lnTo>
                    <a:lnTo>
                      <a:pt x="843" y="410"/>
                    </a:lnTo>
                    <a:lnTo>
                      <a:pt x="825" y="410"/>
                    </a:lnTo>
                    <a:lnTo>
                      <a:pt x="825" y="368"/>
                    </a:lnTo>
                    <a:lnTo>
                      <a:pt x="797" y="368"/>
                    </a:lnTo>
                    <a:lnTo>
                      <a:pt x="797" y="0"/>
                    </a:lnTo>
                    <a:lnTo>
                      <a:pt x="771" y="0"/>
                    </a:lnTo>
                    <a:lnTo>
                      <a:pt x="771" y="402"/>
                    </a:lnTo>
                    <a:lnTo>
                      <a:pt x="761" y="402"/>
                    </a:lnTo>
                    <a:lnTo>
                      <a:pt x="761" y="278"/>
                    </a:lnTo>
                    <a:lnTo>
                      <a:pt x="749" y="278"/>
                    </a:lnTo>
                    <a:lnTo>
                      <a:pt x="749" y="422"/>
                    </a:lnTo>
                    <a:lnTo>
                      <a:pt x="601" y="422"/>
                    </a:lnTo>
                    <a:lnTo>
                      <a:pt x="601" y="161"/>
                    </a:lnTo>
                    <a:lnTo>
                      <a:pt x="582" y="161"/>
                    </a:lnTo>
                    <a:lnTo>
                      <a:pt x="582" y="211"/>
                    </a:lnTo>
                    <a:lnTo>
                      <a:pt x="564" y="211"/>
                    </a:lnTo>
                    <a:lnTo>
                      <a:pt x="564" y="191"/>
                    </a:lnTo>
                    <a:lnTo>
                      <a:pt x="554" y="191"/>
                    </a:lnTo>
                    <a:lnTo>
                      <a:pt x="554" y="177"/>
                    </a:lnTo>
                    <a:lnTo>
                      <a:pt x="530" y="177"/>
                    </a:lnTo>
                    <a:lnTo>
                      <a:pt x="530" y="404"/>
                    </a:lnTo>
                    <a:lnTo>
                      <a:pt x="432" y="404"/>
                    </a:lnTo>
                    <a:lnTo>
                      <a:pt x="432" y="372"/>
                    </a:lnTo>
                    <a:lnTo>
                      <a:pt x="432" y="404"/>
                    </a:lnTo>
                    <a:lnTo>
                      <a:pt x="294" y="404"/>
                    </a:lnTo>
                    <a:lnTo>
                      <a:pt x="294" y="386"/>
                    </a:lnTo>
                    <a:lnTo>
                      <a:pt x="274" y="386"/>
                    </a:lnTo>
                    <a:lnTo>
                      <a:pt x="274" y="354"/>
                    </a:lnTo>
                    <a:lnTo>
                      <a:pt x="248" y="354"/>
                    </a:lnTo>
                    <a:lnTo>
                      <a:pt x="248" y="267"/>
                    </a:lnTo>
                    <a:lnTo>
                      <a:pt x="248" y="316"/>
                    </a:lnTo>
                    <a:lnTo>
                      <a:pt x="226" y="316"/>
                    </a:lnTo>
                    <a:lnTo>
                      <a:pt x="226" y="364"/>
                    </a:lnTo>
                    <a:lnTo>
                      <a:pt x="210" y="364"/>
                    </a:lnTo>
                    <a:lnTo>
                      <a:pt x="210" y="422"/>
                    </a:lnTo>
                    <a:lnTo>
                      <a:pt x="174" y="422"/>
                    </a:lnTo>
                    <a:lnTo>
                      <a:pt x="174" y="382"/>
                    </a:lnTo>
                    <a:lnTo>
                      <a:pt x="160" y="382"/>
                    </a:lnTo>
                    <a:lnTo>
                      <a:pt x="160" y="372"/>
                    </a:lnTo>
                    <a:lnTo>
                      <a:pt x="118" y="372"/>
                    </a:lnTo>
                    <a:lnTo>
                      <a:pt x="118" y="422"/>
                    </a:lnTo>
                    <a:lnTo>
                      <a:pt x="64" y="422"/>
                    </a:lnTo>
                    <a:lnTo>
                      <a:pt x="64" y="384"/>
                    </a:lnTo>
                    <a:lnTo>
                      <a:pt x="40" y="384"/>
                    </a:lnTo>
                    <a:lnTo>
                      <a:pt x="40" y="422"/>
                    </a:lnTo>
                    <a:lnTo>
                      <a:pt x="40" y="362"/>
                    </a:lnTo>
                    <a:lnTo>
                      <a:pt x="0" y="362"/>
                    </a:lnTo>
                    <a:lnTo>
                      <a:pt x="0" y="31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1" name="Freeform 6"/>
              <p:cNvSpPr>
                <a:spLocks/>
              </p:cNvSpPr>
              <p:nvPr/>
            </p:nvSpPr>
            <p:spPr bwMode="auto">
              <a:xfrm>
                <a:off x="488" y="1428"/>
                <a:ext cx="3143" cy="538"/>
              </a:xfrm>
              <a:custGeom>
                <a:avLst/>
                <a:gdLst>
                  <a:gd name="T0" fmla="*/ 3077 w 3143"/>
                  <a:gd name="T1" fmla="*/ 390 h 538"/>
                  <a:gd name="T2" fmla="*/ 3015 w 3143"/>
                  <a:gd name="T3" fmla="*/ 390 h 538"/>
                  <a:gd name="T4" fmla="*/ 2989 w 3143"/>
                  <a:gd name="T5" fmla="*/ 474 h 538"/>
                  <a:gd name="T6" fmla="*/ 2917 w 3143"/>
                  <a:gd name="T7" fmla="*/ 239 h 538"/>
                  <a:gd name="T8" fmla="*/ 2883 w 3143"/>
                  <a:gd name="T9" fmla="*/ 410 h 538"/>
                  <a:gd name="T10" fmla="*/ 2839 w 3143"/>
                  <a:gd name="T11" fmla="*/ 494 h 538"/>
                  <a:gd name="T12" fmla="*/ 2811 w 3143"/>
                  <a:gd name="T13" fmla="*/ 361 h 538"/>
                  <a:gd name="T14" fmla="*/ 2739 w 3143"/>
                  <a:gd name="T15" fmla="*/ 538 h 538"/>
                  <a:gd name="T16" fmla="*/ 2624 w 3143"/>
                  <a:gd name="T17" fmla="*/ 500 h 538"/>
                  <a:gd name="T18" fmla="*/ 2482 w 3143"/>
                  <a:gd name="T19" fmla="*/ 381 h 538"/>
                  <a:gd name="T20" fmla="*/ 2444 w 3143"/>
                  <a:gd name="T21" fmla="*/ 538 h 538"/>
                  <a:gd name="T22" fmla="*/ 2296 w 3143"/>
                  <a:gd name="T23" fmla="*/ 239 h 538"/>
                  <a:gd name="T24" fmla="*/ 2252 w 3143"/>
                  <a:gd name="T25" fmla="*/ 177 h 538"/>
                  <a:gd name="T26" fmla="*/ 2204 w 3143"/>
                  <a:gd name="T27" fmla="*/ 227 h 538"/>
                  <a:gd name="T28" fmla="*/ 2186 w 3143"/>
                  <a:gd name="T29" fmla="*/ 287 h 538"/>
                  <a:gd name="T30" fmla="*/ 2146 w 3143"/>
                  <a:gd name="T31" fmla="*/ 297 h 538"/>
                  <a:gd name="T32" fmla="*/ 2118 w 3143"/>
                  <a:gd name="T33" fmla="*/ 313 h 538"/>
                  <a:gd name="T34" fmla="*/ 2094 w 3143"/>
                  <a:gd name="T35" fmla="*/ 400 h 538"/>
                  <a:gd name="T36" fmla="*/ 2057 w 3143"/>
                  <a:gd name="T37" fmla="*/ 504 h 538"/>
                  <a:gd name="T38" fmla="*/ 1997 w 3143"/>
                  <a:gd name="T39" fmla="*/ 498 h 538"/>
                  <a:gd name="T40" fmla="*/ 1935 w 3143"/>
                  <a:gd name="T41" fmla="*/ 442 h 538"/>
                  <a:gd name="T42" fmla="*/ 1925 w 3143"/>
                  <a:gd name="T43" fmla="*/ 508 h 538"/>
                  <a:gd name="T44" fmla="*/ 1853 w 3143"/>
                  <a:gd name="T45" fmla="*/ 436 h 538"/>
                  <a:gd name="T46" fmla="*/ 1817 w 3143"/>
                  <a:gd name="T47" fmla="*/ 426 h 538"/>
                  <a:gd name="T48" fmla="*/ 1787 w 3143"/>
                  <a:gd name="T49" fmla="*/ 494 h 538"/>
                  <a:gd name="T50" fmla="*/ 1741 w 3143"/>
                  <a:gd name="T51" fmla="*/ 488 h 538"/>
                  <a:gd name="T52" fmla="*/ 1655 w 3143"/>
                  <a:gd name="T53" fmla="*/ 396 h 538"/>
                  <a:gd name="T54" fmla="*/ 1643 w 3143"/>
                  <a:gd name="T55" fmla="*/ 207 h 538"/>
                  <a:gd name="T56" fmla="*/ 1603 w 3143"/>
                  <a:gd name="T57" fmla="*/ 532 h 538"/>
                  <a:gd name="T58" fmla="*/ 1591 w 3143"/>
                  <a:gd name="T59" fmla="*/ 76 h 538"/>
                  <a:gd name="T60" fmla="*/ 1567 w 3143"/>
                  <a:gd name="T61" fmla="*/ 191 h 538"/>
                  <a:gd name="T62" fmla="*/ 1553 w 3143"/>
                  <a:gd name="T63" fmla="*/ 106 h 538"/>
                  <a:gd name="T64" fmla="*/ 1521 w 3143"/>
                  <a:gd name="T65" fmla="*/ 301 h 538"/>
                  <a:gd name="T66" fmla="*/ 1489 w 3143"/>
                  <a:gd name="T67" fmla="*/ 375 h 538"/>
                  <a:gd name="T68" fmla="*/ 1320 w 3143"/>
                  <a:gd name="T69" fmla="*/ 538 h 538"/>
                  <a:gd name="T70" fmla="*/ 1272 w 3143"/>
                  <a:gd name="T71" fmla="*/ 496 h 538"/>
                  <a:gd name="T72" fmla="*/ 1200 w 3143"/>
                  <a:gd name="T73" fmla="*/ 516 h 538"/>
                  <a:gd name="T74" fmla="*/ 942 w 3143"/>
                  <a:gd name="T75" fmla="*/ 538 h 538"/>
                  <a:gd name="T76" fmla="*/ 918 w 3143"/>
                  <a:gd name="T77" fmla="*/ 484 h 538"/>
                  <a:gd name="T78" fmla="*/ 766 w 3143"/>
                  <a:gd name="T79" fmla="*/ 538 h 538"/>
                  <a:gd name="T80" fmla="*/ 635 w 3143"/>
                  <a:gd name="T81" fmla="*/ 331 h 538"/>
                  <a:gd name="T82" fmla="*/ 425 w 3143"/>
                  <a:gd name="T83" fmla="*/ 464 h 538"/>
                  <a:gd name="T84" fmla="*/ 413 w 3143"/>
                  <a:gd name="T85" fmla="*/ 498 h 538"/>
                  <a:gd name="T86" fmla="*/ 393 w 3143"/>
                  <a:gd name="T87" fmla="*/ 538 h 538"/>
                  <a:gd name="T88" fmla="*/ 359 w 3143"/>
                  <a:gd name="T89" fmla="*/ 538 h 538"/>
                  <a:gd name="T90" fmla="*/ 265 w 3143"/>
                  <a:gd name="T91" fmla="*/ 412 h 538"/>
                  <a:gd name="T92" fmla="*/ 233 w 3143"/>
                  <a:gd name="T93" fmla="*/ 317 h 538"/>
                  <a:gd name="T94" fmla="*/ 209 w 3143"/>
                  <a:gd name="T95" fmla="*/ 353 h 538"/>
                  <a:gd name="T96" fmla="*/ 159 w 3143"/>
                  <a:gd name="T97" fmla="*/ 466 h 538"/>
                  <a:gd name="T98" fmla="*/ 0 w 3143"/>
                  <a:gd name="T9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3" h="538">
                    <a:moveTo>
                      <a:pt x="3143" y="538"/>
                    </a:moveTo>
                    <a:lnTo>
                      <a:pt x="3143" y="486"/>
                    </a:lnTo>
                    <a:lnTo>
                      <a:pt x="3077" y="486"/>
                    </a:lnTo>
                    <a:lnTo>
                      <a:pt x="3077" y="390"/>
                    </a:lnTo>
                    <a:lnTo>
                      <a:pt x="3035" y="390"/>
                    </a:lnTo>
                    <a:lnTo>
                      <a:pt x="3035" y="353"/>
                    </a:lnTo>
                    <a:lnTo>
                      <a:pt x="3035" y="390"/>
                    </a:lnTo>
                    <a:lnTo>
                      <a:pt x="3015" y="390"/>
                    </a:lnTo>
                    <a:lnTo>
                      <a:pt x="3015" y="534"/>
                    </a:lnTo>
                    <a:lnTo>
                      <a:pt x="3005" y="534"/>
                    </a:lnTo>
                    <a:lnTo>
                      <a:pt x="3005" y="474"/>
                    </a:lnTo>
                    <a:lnTo>
                      <a:pt x="2989" y="474"/>
                    </a:lnTo>
                    <a:lnTo>
                      <a:pt x="2989" y="383"/>
                    </a:lnTo>
                    <a:lnTo>
                      <a:pt x="2931" y="383"/>
                    </a:lnTo>
                    <a:lnTo>
                      <a:pt x="2931" y="239"/>
                    </a:lnTo>
                    <a:lnTo>
                      <a:pt x="2917" y="239"/>
                    </a:lnTo>
                    <a:lnTo>
                      <a:pt x="2917" y="387"/>
                    </a:lnTo>
                    <a:lnTo>
                      <a:pt x="2905" y="387"/>
                    </a:lnTo>
                    <a:lnTo>
                      <a:pt x="2905" y="410"/>
                    </a:lnTo>
                    <a:lnTo>
                      <a:pt x="2883" y="410"/>
                    </a:lnTo>
                    <a:lnTo>
                      <a:pt x="2883" y="432"/>
                    </a:lnTo>
                    <a:lnTo>
                      <a:pt x="2869" y="432"/>
                    </a:lnTo>
                    <a:lnTo>
                      <a:pt x="2869" y="494"/>
                    </a:lnTo>
                    <a:lnTo>
                      <a:pt x="2839" y="494"/>
                    </a:lnTo>
                    <a:lnTo>
                      <a:pt x="2839" y="538"/>
                    </a:lnTo>
                    <a:lnTo>
                      <a:pt x="2831" y="538"/>
                    </a:lnTo>
                    <a:lnTo>
                      <a:pt x="2831" y="361"/>
                    </a:lnTo>
                    <a:lnTo>
                      <a:pt x="2811" y="361"/>
                    </a:lnTo>
                    <a:lnTo>
                      <a:pt x="2811" y="428"/>
                    </a:lnTo>
                    <a:lnTo>
                      <a:pt x="2759" y="428"/>
                    </a:lnTo>
                    <a:lnTo>
                      <a:pt x="2759" y="538"/>
                    </a:lnTo>
                    <a:lnTo>
                      <a:pt x="2739" y="538"/>
                    </a:lnTo>
                    <a:lnTo>
                      <a:pt x="2739" y="406"/>
                    </a:lnTo>
                    <a:lnTo>
                      <a:pt x="2739" y="538"/>
                    </a:lnTo>
                    <a:lnTo>
                      <a:pt x="2624" y="538"/>
                    </a:lnTo>
                    <a:lnTo>
                      <a:pt x="2624" y="500"/>
                    </a:lnTo>
                    <a:lnTo>
                      <a:pt x="2588" y="500"/>
                    </a:lnTo>
                    <a:lnTo>
                      <a:pt x="2588" y="538"/>
                    </a:lnTo>
                    <a:lnTo>
                      <a:pt x="2482" y="538"/>
                    </a:lnTo>
                    <a:lnTo>
                      <a:pt x="2482" y="381"/>
                    </a:lnTo>
                    <a:lnTo>
                      <a:pt x="2482" y="538"/>
                    </a:lnTo>
                    <a:lnTo>
                      <a:pt x="2444" y="538"/>
                    </a:lnTo>
                    <a:lnTo>
                      <a:pt x="2444" y="480"/>
                    </a:lnTo>
                    <a:lnTo>
                      <a:pt x="2444" y="538"/>
                    </a:lnTo>
                    <a:lnTo>
                      <a:pt x="2348" y="538"/>
                    </a:lnTo>
                    <a:lnTo>
                      <a:pt x="2348" y="404"/>
                    </a:lnTo>
                    <a:lnTo>
                      <a:pt x="2296" y="404"/>
                    </a:lnTo>
                    <a:lnTo>
                      <a:pt x="2296" y="239"/>
                    </a:lnTo>
                    <a:lnTo>
                      <a:pt x="2266" y="239"/>
                    </a:lnTo>
                    <a:lnTo>
                      <a:pt x="2266" y="259"/>
                    </a:lnTo>
                    <a:lnTo>
                      <a:pt x="2252" y="259"/>
                    </a:lnTo>
                    <a:lnTo>
                      <a:pt x="2252" y="177"/>
                    </a:lnTo>
                    <a:lnTo>
                      <a:pt x="2242" y="177"/>
                    </a:lnTo>
                    <a:lnTo>
                      <a:pt x="2242" y="153"/>
                    </a:lnTo>
                    <a:lnTo>
                      <a:pt x="2242" y="227"/>
                    </a:lnTo>
                    <a:lnTo>
                      <a:pt x="2204" y="227"/>
                    </a:lnTo>
                    <a:lnTo>
                      <a:pt x="2204" y="245"/>
                    </a:lnTo>
                    <a:lnTo>
                      <a:pt x="2186" y="245"/>
                    </a:lnTo>
                    <a:lnTo>
                      <a:pt x="2186" y="221"/>
                    </a:lnTo>
                    <a:lnTo>
                      <a:pt x="2186" y="287"/>
                    </a:lnTo>
                    <a:lnTo>
                      <a:pt x="2172" y="287"/>
                    </a:lnTo>
                    <a:lnTo>
                      <a:pt x="2172" y="327"/>
                    </a:lnTo>
                    <a:lnTo>
                      <a:pt x="2172" y="297"/>
                    </a:lnTo>
                    <a:lnTo>
                      <a:pt x="2146" y="297"/>
                    </a:lnTo>
                    <a:lnTo>
                      <a:pt x="2146" y="245"/>
                    </a:lnTo>
                    <a:lnTo>
                      <a:pt x="2130" y="245"/>
                    </a:lnTo>
                    <a:lnTo>
                      <a:pt x="2130" y="313"/>
                    </a:lnTo>
                    <a:lnTo>
                      <a:pt x="2118" y="313"/>
                    </a:lnTo>
                    <a:lnTo>
                      <a:pt x="2118" y="390"/>
                    </a:lnTo>
                    <a:lnTo>
                      <a:pt x="2118" y="313"/>
                    </a:lnTo>
                    <a:lnTo>
                      <a:pt x="2094" y="313"/>
                    </a:lnTo>
                    <a:lnTo>
                      <a:pt x="2094" y="400"/>
                    </a:lnTo>
                    <a:lnTo>
                      <a:pt x="2084" y="400"/>
                    </a:lnTo>
                    <a:lnTo>
                      <a:pt x="2084" y="450"/>
                    </a:lnTo>
                    <a:lnTo>
                      <a:pt x="2057" y="450"/>
                    </a:lnTo>
                    <a:lnTo>
                      <a:pt x="2057" y="504"/>
                    </a:lnTo>
                    <a:lnTo>
                      <a:pt x="2057" y="450"/>
                    </a:lnTo>
                    <a:lnTo>
                      <a:pt x="2009" y="450"/>
                    </a:lnTo>
                    <a:lnTo>
                      <a:pt x="2009" y="498"/>
                    </a:lnTo>
                    <a:lnTo>
                      <a:pt x="1997" y="498"/>
                    </a:lnTo>
                    <a:lnTo>
                      <a:pt x="1997" y="538"/>
                    </a:lnTo>
                    <a:lnTo>
                      <a:pt x="1973" y="538"/>
                    </a:lnTo>
                    <a:lnTo>
                      <a:pt x="1973" y="442"/>
                    </a:lnTo>
                    <a:lnTo>
                      <a:pt x="1935" y="442"/>
                    </a:lnTo>
                    <a:lnTo>
                      <a:pt x="1935" y="492"/>
                    </a:lnTo>
                    <a:lnTo>
                      <a:pt x="1925" y="492"/>
                    </a:lnTo>
                    <a:lnTo>
                      <a:pt x="1925" y="418"/>
                    </a:lnTo>
                    <a:lnTo>
                      <a:pt x="1925" y="508"/>
                    </a:lnTo>
                    <a:lnTo>
                      <a:pt x="1883" y="508"/>
                    </a:lnTo>
                    <a:lnTo>
                      <a:pt x="1883" y="402"/>
                    </a:lnTo>
                    <a:lnTo>
                      <a:pt x="1883" y="436"/>
                    </a:lnTo>
                    <a:lnTo>
                      <a:pt x="1853" y="436"/>
                    </a:lnTo>
                    <a:lnTo>
                      <a:pt x="1853" y="472"/>
                    </a:lnTo>
                    <a:lnTo>
                      <a:pt x="1817" y="472"/>
                    </a:lnTo>
                    <a:lnTo>
                      <a:pt x="1817" y="510"/>
                    </a:lnTo>
                    <a:lnTo>
                      <a:pt x="1817" y="426"/>
                    </a:lnTo>
                    <a:lnTo>
                      <a:pt x="1803" y="426"/>
                    </a:lnTo>
                    <a:lnTo>
                      <a:pt x="1803" y="470"/>
                    </a:lnTo>
                    <a:lnTo>
                      <a:pt x="1787" y="470"/>
                    </a:lnTo>
                    <a:lnTo>
                      <a:pt x="1787" y="494"/>
                    </a:lnTo>
                    <a:lnTo>
                      <a:pt x="1787" y="450"/>
                    </a:lnTo>
                    <a:lnTo>
                      <a:pt x="1767" y="450"/>
                    </a:lnTo>
                    <a:lnTo>
                      <a:pt x="1767" y="488"/>
                    </a:lnTo>
                    <a:lnTo>
                      <a:pt x="1741" y="488"/>
                    </a:lnTo>
                    <a:lnTo>
                      <a:pt x="1741" y="538"/>
                    </a:lnTo>
                    <a:lnTo>
                      <a:pt x="1665" y="538"/>
                    </a:lnTo>
                    <a:lnTo>
                      <a:pt x="1665" y="396"/>
                    </a:lnTo>
                    <a:lnTo>
                      <a:pt x="1655" y="396"/>
                    </a:lnTo>
                    <a:lnTo>
                      <a:pt x="1655" y="283"/>
                    </a:lnTo>
                    <a:lnTo>
                      <a:pt x="1655" y="315"/>
                    </a:lnTo>
                    <a:lnTo>
                      <a:pt x="1643" y="315"/>
                    </a:lnTo>
                    <a:lnTo>
                      <a:pt x="1643" y="207"/>
                    </a:lnTo>
                    <a:lnTo>
                      <a:pt x="1643" y="251"/>
                    </a:lnTo>
                    <a:lnTo>
                      <a:pt x="1613" y="251"/>
                    </a:lnTo>
                    <a:lnTo>
                      <a:pt x="1613" y="532"/>
                    </a:lnTo>
                    <a:lnTo>
                      <a:pt x="1603" y="532"/>
                    </a:lnTo>
                    <a:lnTo>
                      <a:pt x="1603" y="0"/>
                    </a:lnTo>
                    <a:lnTo>
                      <a:pt x="1591" y="0"/>
                    </a:lnTo>
                    <a:lnTo>
                      <a:pt x="1591" y="189"/>
                    </a:lnTo>
                    <a:lnTo>
                      <a:pt x="1591" y="76"/>
                    </a:lnTo>
                    <a:lnTo>
                      <a:pt x="1579" y="76"/>
                    </a:lnTo>
                    <a:lnTo>
                      <a:pt x="1579" y="126"/>
                    </a:lnTo>
                    <a:lnTo>
                      <a:pt x="1567" y="126"/>
                    </a:lnTo>
                    <a:lnTo>
                      <a:pt x="1567" y="191"/>
                    </a:lnTo>
                    <a:lnTo>
                      <a:pt x="1567" y="126"/>
                    </a:lnTo>
                    <a:lnTo>
                      <a:pt x="1553" y="126"/>
                    </a:lnTo>
                    <a:lnTo>
                      <a:pt x="1553" y="52"/>
                    </a:lnTo>
                    <a:lnTo>
                      <a:pt x="1553" y="106"/>
                    </a:lnTo>
                    <a:lnTo>
                      <a:pt x="1533" y="106"/>
                    </a:lnTo>
                    <a:lnTo>
                      <a:pt x="1533" y="227"/>
                    </a:lnTo>
                    <a:lnTo>
                      <a:pt x="1521" y="227"/>
                    </a:lnTo>
                    <a:lnTo>
                      <a:pt x="1521" y="301"/>
                    </a:lnTo>
                    <a:lnTo>
                      <a:pt x="1509" y="301"/>
                    </a:lnTo>
                    <a:lnTo>
                      <a:pt x="1509" y="448"/>
                    </a:lnTo>
                    <a:lnTo>
                      <a:pt x="1509" y="375"/>
                    </a:lnTo>
                    <a:lnTo>
                      <a:pt x="1489" y="375"/>
                    </a:lnTo>
                    <a:lnTo>
                      <a:pt x="1489" y="498"/>
                    </a:lnTo>
                    <a:lnTo>
                      <a:pt x="1429" y="498"/>
                    </a:lnTo>
                    <a:lnTo>
                      <a:pt x="1429" y="538"/>
                    </a:lnTo>
                    <a:lnTo>
                      <a:pt x="1320" y="538"/>
                    </a:lnTo>
                    <a:lnTo>
                      <a:pt x="1320" y="406"/>
                    </a:lnTo>
                    <a:lnTo>
                      <a:pt x="1282" y="406"/>
                    </a:lnTo>
                    <a:lnTo>
                      <a:pt x="1282" y="496"/>
                    </a:lnTo>
                    <a:lnTo>
                      <a:pt x="1272" y="496"/>
                    </a:lnTo>
                    <a:lnTo>
                      <a:pt x="1272" y="538"/>
                    </a:lnTo>
                    <a:lnTo>
                      <a:pt x="1210" y="538"/>
                    </a:lnTo>
                    <a:lnTo>
                      <a:pt x="1210" y="516"/>
                    </a:lnTo>
                    <a:lnTo>
                      <a:pt x="1200" y="516"/>
                    </a:lnTo>
                    <a:lnTo>
                      <a:pt x="1200" y="440"/>
                    </a:lnTo>
                    <a:lnTo>
                      <a:pt x="1168" y="440"/>
                    </a:lnTo>
                    <a:lnTo>
                      <a:pt x="1168" y="538"/>
                    </a:lnTo>
                    <a:lnTo>
                      <a:pt x="942" y="538"/>
                    </a:lnTo>
                    <a:lnTo>
                      <a:pt x="942" y="500"/>
                    </a:lnTo>
                    <a:lnTo>
                      <a:pt x="942" y="538"/>
                    </a:lnTo>
                    <a:lnTo>
                      <a:pt x="918" y="538"/>
                    </a:lnTo>
                    <a:lnTo>
                      <a:pt x="918" y="484"/>
                    </a:lnTo>
                    <a:lnTo>
                      <a:pt x="906" y="484"/>
                    </a:lnTo>
                    <a:lnTo>
                      <a:pt x="906" y="460"/>
                    </a:lnTo>
                    <a:lnTo>
                      <a:pt x="906" y="538"/>
                    </a:lnTo>
                    <a:lnTo>
                      <a:pt x="766" y="538"/>
                    </a:lnTo>
                    <a:lnTo>
                      <a:pt x="766" y="426"/>
                    </a:lnTo>
                    <a:lnTo>
                      <a:pt x="766" y="538"/>
                    </a:lnTo>
                    <a:lnTo>
                      <a:pt x="635" y="538"/>
                    </a:lnTo>
                    <a:lnTo>
                      <a:pt x="635" y="331"/>
                    </a:lnTo>
                    <a:lnTo>
                      <a:pt x="635" y="538"/>
                    </a:lnTo>
                    <a:lnTo>
                      <a:pt x="449" y="538"/>
                    </a:lnTo>
                    <a:lnTo>
                      <a:pt x="449" y="464"/>
                    </a:lnTo>
                    <a:lnTo>
                      <a:pt x="425" y="464"/>
                    </a:lnTo>
                    <a:lnTo>
                      <a:pt x="425" y="498"/>
                    </a:lnTo>
                    <a:lnTo>
                      <a:pt x="413" y="498"/>
                    </a:lnTo>
                    <a:lnTo>
                      <a:pt x="413" y="538"/>
                    </a:lnTo>
                    <a:lnTo>
                      <a:pt x="413" y="498"/>
                    </a:lnTo>
                    <a:lnTo>
                      <a:pt x="393" y="498"/>
                    </a:lnTo>
                    <a:lnTo>
                      <a:pt x="393" y="464"/>
                    </a:lnTo>
                    <a:lnTo>
                      <a:pt x="393" y="498"/>
                    </a:lnTo>
                    <a:lnTo>
                      <a:pt x="393" y="538"/>
                    </a:lnTo>
                    <a:lnTo>
                      <a:pt x="377" y="538"/>
                    </a:lnTo>
                    <a:lnTo>
                      <a:pt x="377" y="500"/>
                    </a:lnTo>
                    <a:lnTo>
                      <a:pt x="359" y="500"/>
                    </a:lnTo>
                    <a:lnTo>
                      <a:pt x="359" y="538"/>
                    </a:lnTo>
                    <a:lnTo>
                      <a:pt x="345" y="538"/>
                    </a:lnTo>
                    <a:lnTo>
                      <a:pt x="345" y="367"/>
                    </a:lnTo>
                    <a:lnTo>
                      <a:pt x="345" y="412"/>
                    </a:lnTo>
                    <a:lnTo>
                      <a:pt x="265" y="412"/>
                    </a:lnTo>
                    <a:lnTo>
                      <a:pt x="265" y="335"/>
                    </a:lnTo>
                    <a:lnTo>
                      <a:pt x="251" y="335"/>
                    </a:lnTo>
                    <a:lnTo>
                      <a:pt x="251" y="317"/>
                    </a:lnTo>
                    <a:lnTo>
                      <a:pt x="233" y="317"/>
                    </a:lnTo>
                    <a:lnTo>
                      <a:pt x="233" y="241"/>
                    </a:lnTo>
                    <a:lnTo>
                      <a:pt x="223" y="241"/>
                    </a:lnTo>
                    <a:lnTo>
                      <a:pt x="223" y="353"/>
                    </a:lnTo>
                    <a:lnTo>
                      <a:pt x="209" y="353"/>
                    </a:lnTo>
                    <a:lnTo>
                      <a:pt x="209" y="466"/>
                    </a:lnTo>
                    <a:lnTo>
                      <a:pt x="159" y="466"/>
                    </a:lnTo>
                    <a:lnTo>
                      <a:pt x="159" y="371"/>
                    </a:lnTo>
                    <a:lnTo>
                      <a:pt x="159" y="466"/>
                    </a:lnTo>
                    <a:lnTo>
                      <a:pt x="129" y="466"/>
                    </a:lnTo>
                    <a:lnTo>
                      <a:pt x="129" y="365"/>
                    </a:lnTo>
                    <a:lnTo>
                      <a:pt x="129" y="538"/>
                    </a:lnTo>
                    <a:lnTo>
                      <a:pt x="0" y="538"/>
                    </a:lnTo>
                    <a:lnTo>
                      <a:pt x="0" y="385"/>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2" name="Freeform 7"/>
              <p:cNvSpPr>
                <a:spLocks/>
              </p:cNvSpPr>
              <p:nvPr/>
            </p:nvSpPr>
            <p:spPr bwMode="auto">
              <a:xfrm>
                <a:off x="266" y="1970"/>
                <a:ext cx="2314" cy="934"/>
              </a:xfrm>
              <a:custGeom>
                <a:avLst/>
                <a:gdLst>
                  <a:gd name="T0" fmla="*/ 104 w 2314"/>
                  <a:gd name="T1" fmla="*/ 95 h 934"/>
                  <a:gd name="T2" fmla="*/ 126 w 2314"/>
                  <a:gd name="T3" fmla="*/ 151 h 934"/>
                  <a:gd name="T4" fmla="*/ 148 w 2314"/>
                  <a:gd name="T5" fmla="*/ 267 h 934"/>
                  <a:gd name="T6" fmla="*/ 174 w 2314"/>
                  <a:gd name="T7" fmla="*/ 169 h 934"/>
                  <a:gd name="T8" fmla="*/ 190 w 2314"/>
                  <a:gd name="T9" fmla="*/ 215 h 934"/>
                  <a:gd name="T10" fmla="*/ 234 w 2314"/>
                  <a:gd name="T11" fmla="*/ 72 h 934"/>
                  <a:gd name="T12" fmla="*/ 260 w 2314"/>
                  <a:gd name="T13" fmla="*/ 227 h 934"/>
                  <a:gd name="T14" fmla="*/ 260 w 2314"/>
                  <a:gd name="T15" fmla="*/ 239 h 934"/>
                  <a:gd name="T16" fmla="*/ 294 w 2314"/>
                  <a:gd name="T17" fmla="*/ 109 h 934"/>
                  <a:gd name="T18" fmla="*/ 327 w 2314"/>
                  <a:gd name="T19" fmla="*/ 109 h 934"/>
                  <a:gd name="T20" fmla="*/ 365 w 2314"/>
                  <a:gd name="T21" fmla="*/ 80 h 934"/>
                  <a:gd name="T22" fmla="*/ 411 w 2314"/>
                  <a:gd name="T23" fmla="*/ 319 h 934"/>
                  <a:gd name="T24" fmla="*/ 429 w 2314"/>
                  <a:gd name="T25" fmla="*/ 0 h 934"/>
                  <a:gd name="T26" fmla="*/ 595 w 2314"/>
                  <a:gd name="T27" fmla="*/ 0 h 934"/>
                  <a:gd name="T28" fmla="*/ 703 w 2314"/>
                  <a:gd name="T29" fmla="*/ 247 h 934"/>
                  <a:gd name="T30" fmla="*/ 743 w 2314"/>
                  <a:gd name="T31" fmla="*/ 358 h 934"/>
                  <a:gd name="T32" fmla="*/ 779 w 2314"/>
                  <a:gd name="T33" fmla="*/ 195 h 934"/>
                  <a:gd name="T34" fmla="*/ 793 w 2314"/>
                  <a:gd name="T35" fmla="*/ 139 h 934"/>
                  <a:gd name="T36" fmla="*/ 853 w 2314"/>
                  <a:gd name="T37" fmla="*/ 0 h 934"/>
                  <a:gd name="T38" fmla="*/ 909 w 2314"/>
                  <a:gd name="T39" fmla="*/ 199 h 934"/>
                  <a:gd name="T40" fmla="*/ 947 w 2314"/>
                  <a:gd name="T41" fmla="*/ 315 h 934"/>
                  <a:gd name="T42" fmla="*/ 973 w 2314"/>
                  <a:gd name="T43" fmla="*/ 538 h 934"/>
                  <a:gd name="T44" fmla="*/ 1012 w 2314"/>
                  <a:gd name="T45" fmla="*/ 468 h 934"/>
                  <a:gd name="T46" fmla="*/ 1036 w 2314"/>
                  <a:gd name="T47" fmla="*/ 315 h 934"/>
                  <a:gd name="T48" fmla="*/ 1050 w 2314"/>
                  <a:gd name="T49" fmla="*/ 329 h 934"/>
                  <a:gd name="T50" fmla="*/ 1064 w 2314"/>
                  <a:gd name="T51" fmla="*/ 380 h 934"/>
                  <a:gd name="T52" fmla="*/ 1086 w 2314"/>
                  <a:gd name="T53" fmla="*/ 380 h 934"/>
                  <a:gd name="T54" fmla="*/ 1102 w 2314"/>
                  <a:gd name="T55" fmla="*/ 317 h 934"/>
                  <a:gd name="T56" fmla="*/ 1112 w 2314"/>
                  <a:gd name="T57" fmla="*/ 536 h 934"/>
                  <a:gd name="T58" fmla="*/ 1134 w 2314"/>
                  <a:gd name="T59" fmla="*/ 165 h 934"/>
                  <a:gd name="T60" fmla="*/ 1146 w 2314"/>
                  <a:gd name="T61" fmla="*/ 727 h 934"/>
                  <a:gd name="T62" fmla="*/ 1156 w 2314"/>
                  <a:gd name="T63" fmla="*/ 520 h 934"/>
                  <a:gd name="T64" fmla="*/ 1194 w 2314"/>
                  <a:gd name="T65" fmla="*/ 811 h 934"/>
                  <a:gd name="T66" fmla="*/ 1218 w 2314"/>
                  <a:gd name="T67" fmla="*/ 687 h 934"/>
                  <a:gd name="T68" fmla="*/ 1240 w 2314"/>
                  <a:gd name="T69" fmla="*/ 548 h 934"/>
                  <a:gd name="T70" fmla="*/ 1266 w 2314"/>
                  <a:gd name="T71" fmla="*/ 171 h 934"/>
                  <a:gd name="T72" fmla="*/ 1280 w 2314"/>
                  <a:gd name="T73" fmla="*/ 123 h 934"/>
                  <a:gd name="T74" fmla="*/ 1288 w 2314"/>
                  <a:gd name="T75" fmla="*/ 161 h 934"/>
                  <a:gd name="T76" fmla="*/ 1318 w 2314"/>
                  <a:gd name="T77" fmla="*/ 163 h 934"/>
                  <a:gd name="T78" fmla="*/ 1328 w 2314"/>
                  <a:gd name="T79" fmla="*/ 135 h 934"/>
                  <a:gd name="T80" fmla="*/ 1360 w 2314"/>
                  <a:gd name="T81" fmla="*/ 34 h 934"/>
                  <a:gd name="T82" fmla="*/ 1446 w 2314"/>
                  <a:gd name="T83" fmla="*/ 245 h 934"/>
                  <a:gd name="T84" fmla="*/ 1562 w 2314"/>
                  <a:gd name="T85" fmla="*/ 0 h 934"/>
                  <a:gd name="T86" fmla="*/ 1574 w 2314"/>
                  <a:gd name="T87" fmla="*/ 0 h 934"/>
                  <a:gd name="T88" fmla="*/ 1633 w 2314"/>
                  <a:gd name="T89" fmla="*/ 247 h 934"/>
                  <a:gd name="T90" fmla="*/ 1643 w 2314"/>
                  <a:gd name="T91" fmla="*/ 287 h 934"/>
                  <a:gd name="T92" fmla="*/ 1881 w 2314"/>
                  <a:gd name="T93" fmla="*/ 380 h 934"/>
                  <a:gd name="T94" fmla="*/ 1915 w 2314"/>
                  <a:gd name="T95" fmla="*/ 380 h 934"/>
                  <a:gd name="T96" fmla="*/ 1927 w 2314"/>
                  <a:gd name="T97" fmla="*/ 430 h 934"/>
                  <a:gd name="T98" fmla="*/ 1957 w 2314"/>
                  <a:gd name="T99" fmla="*/ 390 h 934"/>
                  <a:gd name="T100" fmla="*/ 1981 w 2314"/>
                  <a:gd name="T101" fmla="*/ 239 h 934"/>
                  <a:gd name="T102" fmla="*/ 2013 w 2314"/>
                  <a:gd name="T103" fmla="*/ 203 h 934"/>
                  <a:gd name="T104" fmla="*/ 2047 w 2314"/>
                  <a:gd name="T105" fmla="*/ 277 h 934"/>
                  <a:gd name="T106" fmla="*/ 2073 w 2314"/>
                  <a:gd name="T107" fmla="*/ 366 h 934"/>
                  <a:gd name="T108" fmla="*/ 2093 w 2314"/>
                  <a:gd name="T109" fmla="*/ 422 h 934"/>
                  <a:gd name="T110" fmla="*/ 2103 w 2314"/>
                  <a:gd name="T111" fmla="*/ 315 h 934"/>
                  <a:gd name="T112" fmla="*/ 2151 w 2314"/>
                  <a:gd name="T113" fmla="*/ 271 h 934"/>
                  <a:gd name="T114" fmla="*/ 2177 w 2314"/>
                  <a:gd name="T115" fmla="*/ 215 h 934"/>
                  <a:gd name="T116" fmla="*/ 2195 w 2314"/>
                  <a:gd name="T117" fmla="*/ 111 h 934"/>
                  <a:gd name="T118" fmla="*/ 2247 w 2314"/>
                  <a:gd name="T119" fmla="*/ 82 h 934"/>
                  <a:gd name="T120" fmla="*/ 2296 w 2314"/>
                  <a:gd name="T121" fmla="*/ 4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4" h="934">
                    <a:moveTo>
                      <a:pt x="0" y="30"/>
                    </a:moveTo>
                    <a:lnTo>
                      <a:pt x="0" y="0"/>
                    </a:lnTo>
                    <a:lnTo>
                      <a:pt x="104" y="0"/>
                    </a:lnTo>
                    <a:lnTo>
                      <a:pt x="104" y="95"/>
                    </a:lnTo>
                    <a:lnTo>
                      <a:pt x="114" y="95"/>
                    </a:lnTo>
                    <a:lnTo>
                      <a:pt x="114" y="123"/>
                    </a:lnTo>
                    <a:lnTo>
                      <a:pt x="126" y="123"/>
                    </a:lnTo>
                    <a:lnTo>
                      <a:pt x="126" y="151"/>
                    </a:lnTo>
                    <a:lnTo>
                      <a:pt x="136" y="151"/>
                    </a:lnTo>
                    <a:lnTo>
                      <a:pt x="136" y="177"/>
                    </a:lnTo>
                    <a:lnTo>
                      <a:pt x="148" y="177"/>
                    </a:lnTo>
                    <a:lnTo>
                      <a:pt x="148" y="267"/>
                    </a:lnTo>
                    <a:lnTo>
                      <a:pt x="148" y="189"/>
                    </a:lnTo>
                    <a:lnTo>
                      <a:pt x="162" y="189"/>
                    </a:lnTo>
                    <a:lnTo>
                      <a:pt x="162" y="169"/>
                    </a:lnTo>
                    <a:lnTo>
                      <a:pt x="174" y="169"/>
                    </a:lnTo>
                    <a:lnTo>
                      <a:pt x="174" y="129"/>
                    </a:lnTo>
                    <a:lnTo>
                      <a:pt x="174" y="151"/>
                    </a:lnTo>
                    <a:lnTo>
                      <a:pt x="190" y="151"/>
                    </a:lnTo>
                    <a:lnTo>
                      <a:pt x="190" y="215"/>
                    </a:lnTo>
                    <a:lnTo>
                      <a:pt x="190" y="107"/>
                    </a:lnTo>
                    <a:lnTo>
                      <a:pt x="214" y="107"/>
                    </a:lnTo>
                    <a:lnTo>
                      <a:pt x="214" y="72"/>
                    </a:lnTo>
                    <a:lnTo>
                      <a:pt x="234" y="72"/>
                    </a:lnTo>
                    <a:lnTo>
                      <a:pt x="234" y="167"/>
                    </a:lnTo>
                    <a:lnTo>
                      <a:pt x="250" y="167"/>
                    </a:lnTo>
                    <a:lnTo>
                      <a:pt x="250" y="227"/>
                    </a:lnTo>
                    <a:lnTo>
                      <a:pt x="260" y="227"/>
                    </a:lnTo>
                    <a:lnTo>
                      <a:pt x="260" y="149"/>
                    </a:lnTo>
                    <a:lnTo>
                      <a:pt x="260" y="295"/>
                    </a:lnTo>
                    <a:lnTo>
                      <a:pt x="260" y="255"/>
                    </a:lnTo>
                    <a:lnTo>
                      <a:pt x="260" y="239"/>
                    </a:lnTo>
                    <a:lnTo>
                      <a:pt x="280" y="239"/>
                    </a:lnTo>
                    <a:lnTo>
                      <a:pt x="280" y="165"/>
                    </a:lnTo>
                    <a:lnTo>
                      <a:pt x="294" y="165"/>
                    </a:lnTo>
                    <a:lnTo>
                      <a:pt x="294" y="109"/>
                    </a:lnTo>
                    <a:lnTo>
                      <a:pt x="312" y="109"/>
                    </a:lnTo>
                    <a:lnTo>
                      <a:pt x="312" y="50"/>
                    </a:lnTo>
                    <a:lnTo>
                      <a:pt x="312" y="109"/>
                    </a:lnTo>
                    <a:lnTo>
                      <a:pt x="327" y="109"/>
                    </a:lnTo>
                    <a:lnTo>
                      <a:pt x="327" y="169"/>
                    </a:lnTo>
                    <a:lnTo>
                      <a:pt x="327" y="109"/>
                    </a:lnTo>
                    <a:lnTo>
                      <a:pt x="327" y="80"/>
                    </a:lnTo>
                    <a:lnTo>
                      <a:pt x="365" y="80"/>
                    </a:lnTo>
                    <a:lnTo>
                      <a:pt x="365" y="119"/>
                    </a:lnTo>
                    <a:lnTo>
                      <a:pt x="365" y="0"/>
                    </a:lnTo>
                    <a:lnTo>
                      <a:pt x="411" y="0"/>
                    </a:lnTo>
                    <a:lnTo>
                      <a:pt x="411" y="319"/>
                    </a:lnTo>
                    <a:lnTo>
                      <a:pt x="419" y="319"/>
                    </a:lnTo>
                    <a:lnTo>
                      <a:pt x="419" y="48"/>
                    </a:lnTo>
                    <a:lnTo>
                      <a:pt x="429" y="48"/>
                    </a:lnTo>
                    <a:lnTo>
                      <a:pt x="429" y="0"/>
                    </a:lnTo>
                    <a:lnTo>
                      <a:pt x="585" y="0"/>
                    </a:lnTo>
                    <a:lnTo>
                      <a:pt x="585" y="283"/>
                    </a:lnTo>
                    <a:lnTo>
                      <a:pt x="595" y="283"/>
                    </a:lnTo>
                    <a:lnTo>
                      <a:pt x="595" y="0"/>
                    </a:lnTo>
                    <a:lnTo>
                      <a:pt x="663" y="0"/>
                    </a:lnTo>
                    <a:lnTo>
                      <a:pt x="663" y="117"/>
                    </a:lnTo>
                    <a:lnTo>
                      <a:pt x="703" y="117"/>
                    </a:lnTo>
                    <a:lnTo>
                      <a:pt x="703" y="247"/>
                    </a:lnTo>
                    <a:lnTo>
                      <a:pt x="711" y="247"/>
                    </a:lnTo>
                    <a:lnTo>
                      <a:pt x="711" y="217"/>
                    </a:lnTo>
                    <a:lnTo>
                      <a:pt x="743" y="217"/>
                    </a:lnTo>
                    <a:lnTo>
                      <a:pt x="743" y="358"/>
                    </a:lnTo>
                    <a:lnTo>
                      <a:pt x="743" y="233"/>
                    </a:lnTo>
                    <a:lnTo>
                      <a:pt x="757" y="233"/>
                    </a:lnTo>
                    <a:lnTo>
                      <a:pt x="757" y="195"/>
                    </a:lnTo>
                    <a:lnTo>
                      <a:pt x="779" y="195"/>
                    </a:lnTo>
                    <a:lnTo>
                      <a:pt x="779" y="139"/>
                    </a:lnTo>
                    <a:lnTo>
                      <a:pt x="793" y="139"/>
                    </a:lnTo>
                    <a:lnTo>
                      <a:pt x="793" y="72"/>
                    </a:lnTo>
                    <a:lnTo>
                      <a:pt x="793" y="139"/>
                    </a:lnTo>
                    <a:lnTo>
                      <a:pt x="837" y="139"/>
                    </a:lnTo>
                    <a:lnTo>
                      <a:pt x="837" y="111"/>
                    </a:lnTo>
                    <a:lnTo>
                      <a:pt x="853" y="111"/>
                    </a:lnTo>
                    <a:lnTo>
                      <a:pt x="853" y="0"/>
                    </a:lnTo>
                    <a:lnTo>
                      <a:pt x="879" y="0"/>
                    </a:lnTo>
                    <a:lnTo>
                      <a:pt x="879" y="219"/>
                    </a:lnTo>
                    <a:lnTo>
                      <a:pt x="879" y="199"/>
                    </a:lnTo>
                    <a:lnTo>
                      <a:pt x="909" y="199"/>
                    </a:lnTo>
                    <a:lnTo>
                      <a:pt x="909" y="295"/>
                    </a:lnTo>
                    <a:lnTo>
                      <a:pt x="909" y="179"/>
                    </a:lnTo>
                    <a:lnTo>
                      <a:pt x="947" y="179"/>
                    </a:lnTo>
                    <a:lnTo>
                      <a:pt x="947" y="315"/>
                    </a:lnTo>
                    <a:lnTo>
                      <a:pt x="957" y="315"/>
                    </a:lnTo>
                    <a:lnTo>
                      <a:pt x="957" y="392"/>
                    </a:lnTo>
                    <a:lnTo>
                      <a:pt x="973" y="392"/>
                    </a:lnTo>
                    <a:lnTo>
                      <a:pt x="973" y="538"/>
                    </a:lnTo>
                    <a:lnTo>
                      <a:pt x="984" y="538"/>
                    </a:lnTo>
                    <a:lnTo>
                      <a:pt x="984" y="404"/>
                    </a:lnTo>
                    <a:lnTo>
                      <a:pt x="1012" y="404"/>
                    </a:lnTo>
                    <a:lnTo>
                      <a:pt x="1012" y="468"/>
                    </a:lnTo>
                    <a:lnTo>
                      <a:pt x="1012" y="374"/>
                    </a:lnTo>
                    <a:lnTo>
                      <a:pt x="1026" y="374"/>
                    </a:lnTo>
                    <a:lnTo>
                      <a:pt x="1026" y="315"/>
                    </a:lnTo>
                    <a:lnTo>
                      <a:pt x="1036" y="315"/>
                    </a:lnTo>
                    <a:lnTo>
                      <a:pt x="1036" y="257"/>
                    </a:lnTo>
                    <a:lnTo>
                      <a:pt x="1036" y="384"/>
                    </a:lnTo>
                    <a:lnTo>
                      <a:pt x="1050" y="384"/>
                    </a:lnTo>
                    <a:lnTo>
                      <a:pt x="1050" y="329"/>
                    </a:lnTo>
                    <a:lnTo>
                      <a:pt x="1050" y="362"/>
                    </a:lnTo>
                    <a:lnTo>
                      <a:pt x="1064" y="362"/>
                    </a:lnTo>
                    <a:lnTo>
                      <a:pt x="1064" y="580"/>
                    </a:lnTo>
                    <a:lnTo>
                      <a:pt x="1064" y="380"/>
                    </a:lnTo>
                    <a:lnTo>
                      <a:pt x="1078" y="380"/>
                    </a:lnTo>
                    <a:lnTo>
                      <a:pt x="1078" y="402"/>
                    </a:lnTo>
                    <a:lnTo>
                      <a:pt x="1078" y="380"/>
                    </a:lnTo>
                    <a:lnTo>
                      <a:pt x="1086" y="380"/>
                    </a:lnTo>
                    <a:lnTo>
                      <a:pt x="1086" y="335"/>
                    </a:lnTo>
                    <a:lnTo>
                      <a:pt x="1086" y="366"/>
                    </a:lnTo>
                    <a:lnTo>
                      <a:pt x="1102" y="366"/>
                    </a:lnTo>
                    <a:lnTo>
                      <a:pt x="1102" y="317"/>
                    </a:lnTo>
                    <a:lnTo>
                      <a:pt x="1102" y="366"/>
                    </a:lnTo>
                    <a:lnTo>
                      <a:pt x="1112" y="366"/>
                    </a:lnTo>
                    <a:lnTo>
                      <a:pt x="1112" y="151"/>
                    </a:lnTo>
                    <a:lnTo>
                      <a:pt x="1112" y="536"/>
                    </a:lnTo>
                    <a:lnTo>
                      <a:pt x="1122" y="536"/>
                    </a:lnTo>
                    <a:lnTo>
                      <a:pt x="1122" y="589"/>
                    </a:lnTo>
                    <a:lnTo>
                      <a:pt x="1122" y="165"/>
                    </a:lnTo>
                    <a:lnTo>
                      <a:pt x="1134" y="165"/>
                    </a:lnTo>
                    <a:lnTo>
                      <a:pt x="1134" y="0"/>
                    </a:lnTo>
                    <a:lnTo>
                      <a:pt x="1134" y="589"/>
                    </a:lnTo>
                    <a:lnTo>
                      <a:pt x="1146" y="589"/>
                    </a:lnTo>
                    <a:lnTo>
                      <a:pt x="1146" y="727"/>
                    </a:lnTo>
                    <a:lnTo>
                      <a:pt x="1146" y="137"/>
                    </a:lnTo>
                    <a:lnTo>
                      <a:pt x="1146" y="464"/>
                    </a:lnTo>
                    <a:lnTo>
                      <a:pt x="1156" y="464"/>
                    </a:lnTo>
                    <a:lnTo>
                      <a:pt x="1156" y="520"/>
                    </a:lnTo>
                    <a:lnTo>
                      <a:pt x="1178" y="520"/>
                    </a:lnTo>
                    <a:lnTo>
                      <a:pt x="1178" y="779"/>
                    </a:lnTo>
                    <a:lnTo>
                      <a:pt x="1194" y="779"/>
                    </a:lnTo>
                    <a:lnTo>
                      <a:pt x="1194" y="811"/>
                    </a:lnTo>
                    <a:lnTo>
                      <a:pt x="1206" y="811"/>
                    </a:lnTo>
                    <a:lnTo>
                      <a:pt x="1206" y="934"/>
                    </a:lnTo>
                    <a:lnTo>
                      <a:pt x="1206" y="687"/>
                    </a:lnTo>
                    <a:lnTo>
                      <a:pt x="1218" y="687"/>
                    </a:lnTo>
                    <a:lnTo>
                      <a:pt x="1218" y="641"/>
                    </a:lnTo>
                    <a:lnTo>
                      <a:pt x="1230" y="641"/>
                    </a:lnTo>
                    <a:lnTo>
                      <a:pt x="1230" y="548"/>
                    </a:lnTo>
                    <a:lnTo>
                      <a:pt x="1240" y="548"/>
                    </a:lnTo>
                    <a:lnTo>
                      <a:pt x="1240" y="440"/>
                    </a:lnTo>
                    <a:lnTo>
                      <a:pt x="1256" y="440"/>
                    </a:lnTo>
                    <a:lnTo>
                      <a:pt x="1256" y="171"/>
                    </a:lnTo>
                    <a:lnTo>
                      <a:pt x="1266" y="171"/>
                    </a:lnTo>
                    <a:lnTo>
                      <a:pt x="1266" y="123"/>
                    </a:lnTo>
                    <a:lnTo>
                      <a:pt x="1280" y="123"/>
                    </a:lnTo>
                    <a:lnTo>
                      <a:pt x="1280" y="66"/>
                    </a:lnTo>
                    <a:lnTo>
                      <a:pt x="1280" y="123"/>
                    </a:lnTo>
                    <a:lnTo>
                      <a:pt x="1280" y="123"/>
                    </a:lnTo>
                    <a:lnTo>
                      <a:pt x="1280" y="123"/>
                    </a:lnTo>
                    <a:lnTo>
                      <a:pt x="1288" y="123"/>
                    </a:lnTo>
                    <a:lnTo>
                      <a:pt x="1288" y="161"/>
                    </a:lnTo>
                    <a:lnTo>
                      <a:pt x="1288" y="141"/>
                    </a:lnTo>
                    <a:lnTo>
                      <a:pt x="1304" y="141"/>
                    </a:lnTo>
                    <a:lnTo>
                      <a:pt x="1304" y="163"/>
                    </a:lnTo>
                    <a:lnTo>
                      <a:pt x="1318" y="163"/>
                    </a:lnTo>
                    <a:lnTo>
                      <a:pt x="1318" y="145"/>
                    </a:lnTo>
                    <a:lnTo>
                      <a:pt x="1328" y="145"/>
                    </a:lnTo>
                    <a:lnTo>
                      <a:pt x="1328" y="46"/>
                    </a:lnTo>
                    <a:lnTo>
                      <a:pt x="1328" y="135"/>
                    </a:lnTo>
                    <a:lnTo>
                      <a:pt x="1352" y="135"/>
                    </a:lnTo>
                    <a:lnTo>
                      <a:pt x="1352" y="203"/>
                    </a:lnTo>
                    <a:lnTo>
                      <a:pt x="1360" y="203"/>
                    </a:lnTo>
                    <a:lnTo>
                      <a:pt x="1360" y="34"/>
                    </a:lnTo>
                    <a:lnTo>
                      <a:pt x="1426" y="34"/>
                    </a:lnTo>
                    <a:lnTo>
                      <a:pt x="1426" y="92"/>
                    </a:lnTo>
                    <a:lnTo>
                      <a:pt x="1446" y="92"/>
                    </a:lnTo>
                    <a:lnTo>
                      <a:pt x="1446" y="245"/>
                    </a:lnTo>
                    <a:lnTo>
                      <a:pt x="1460" y="245"/>
                    </a:lnTo>
                    <a:lnTo>
                      <a:pt x="1460" y="259"/>
                    </a:lnTo>
                    <a:lnTo>
                      <a:pt x="1460" y="0"/>
                    </a:lnTo>
                    <a:lnTo>
                      <a:pt x="1562" y="0"/>
                    </a:lnTo>
                    <a:lnTo>
                      <a:pt x="1562" y="145"/>
                    </a:lnTo>
                    <a:lnTo>
                      <a:pt x="1562" y="92"/>
                    </a:lnTo>
                    <a:lnTo>
                      <a:pt x="1574" y="92"/>
                    </a:lnTo>
                    <a:lnTo>
                      <a:pt x="1574" y="0"/>
                    </a:lnTo>
                    <a:lnTo>
                      <a:pt x="1618" y="0"/>
                    </a:lnTo>
                    <a:lnTo>
                      <a:pt x="1618" y="56"/>
                    </a:lnTo>
                    <a:lnTo>
                      <a:pt x="1633" y="56"/>
                    </a:lnTo>
                    <a:lnTo>
                      <a:pt x="1633" y="247"/>
                    </a:lnTo>
                    <a:lnTo>
                      <a:pt x="1633" y="0"/>
                    </a:lnTo>
                    <a:lnTo>
                      <a:pt x="1643" y="0"/>
                    </a:lnTo>
                    <a:lnTo>
                      <a:pt x="1643" y="323"/>
                    </a:lnTo>
                    <a:lnTo>
                      <a:pt x="1643" y="287"/>
                    </a:lnTo>
                    <a:lnTo>
                      <a:pt x="1657" y="287"/>
                    </a:lnTo>
                    <a:lnTo>
                      <a:pt x="1657" y="0"/>
                    </a:lnTo>
                    <a:lnTo>
                      <a:pt x="1881" y="0"/>
                    </a:lnTo>
                    <a:lnTo>
                      <a:pt x="1881" y="380"/>
                    </a:lnTo>
                    <a:lnTo>
                      <a:pt x="1903" y="380"/>
                    </a:lnTo>
                    <a:lnTo>
                      <a:pt x="1903" y="344"/>
                    </a:lnTo>
                    <a:lnTo>
                      <a:pt x="1903" y="380"/>
                    </a:lnTo>
                    <a:lnTo>
                      <a:pt x="1915" y="380"/>
                    </a:lnTo>
                    <a:lnTo>
                      <a:pt x="1915" y="366"/>
                    </a:lnTo>
                    <a:lnTo>
                      <a:pt x="1915" y="593"/>
                    </a:lnTo>
                    <a:lnTo>
                      <a:pt x="1927" y="593"/>
                    </a:lnTo>
                    <a:lnTo>
                      <a:pt x="1927" y="430"/>
                    </a:lnTo>
                    <a:lnTo>
                      <a:pt x="1943" y="430"/>
                    </a:lnTo>
                    <a:lnTo>
                      <a:pt x="1943" y="378"/>
                    </a:lnTo>
                    <a:lnTo>
                      <a:pt x="1943" y="390"/>
                    </a:lnTo>
                    <a:lnTo>
                      <a:pt x="1957" y="390"/>
                    </a:lnTo>
                    <a:lnTo>
                      <a:pt x="1957" y="239"/>
                    </a:lnTo>
                    <a:lnTo>
                      <a:pt x="1981" y="239"/>
                    </a:lnTo>
                    <a:lnTo>
                      <a:pt x="1981" y="223"/>
                    </a:lnTo>
                    <a:lnTo>
                      <a:pt x="1981" y="239"/>
                    </a:lnTo>
                    <a:lnTo>
                      <a:pt x="2001" y="239"/>
                    </a:lnTo>
                    <a:lnTo>
                      <a:pt x="2001" y="227"/>
                    </a:lnTo>
                    <a:lnTo>
                      <a:pt x="2013" y="227"/>
                    </a:lnTo>
                    <a:lnTo>
                      <a:pt x="2013" y="203"/>
                    </a:lnTo>
                    <a:lnTo>
                      <a:pt x="2037" y="203"/>
                    </a:lnTo>
                    <a:lnTo>
                      <a:pt x="2037" y="251"/>
                    </a:lnTo>
                    <a:lnTo>
                      <a:pt x="2047" y="251"/>
                    </a:lnTo>
                    <a:lnTo>
                      <a:pt x="2047" y="277"/>
                    </a:lnTo>
                    <a:lnTo>
                      <a:pt x="2059" y="277"/>
                    </a:lnTo>
                    <a:lnTo>
                      <a:pt x="2059" y="329"/>
                    </a:lnTo>
                    <a:lnTo>
                      <a:pt x="2073" y="329"/>
                    </a:lnTo>
                    <a:lnTo>
                      <a:pt x="2073" y="366"/>
                    </a:lnTo>
                    <a:lnTo>
                      <a:pt x="2083" y="366"/>
                    </a:lnTo>
                    <a:lnTo>
                      <a:pt x="2083" y="480"/>
                    </a:lnTo>
                    <a:lnTo>
                      <a:pt x="2083" y="422"/>
                    </a:lnTo>
                    <a:lnTo>
                      <a:pt x="2093" y="422"/>
                    </a:lnTo>
                    <a:lnTo>
                      <a:pt x="2093" y="504"/>
                    </a:lnTo>
                    <a:lnTo>
                      <a:pt x="2093" y="422"/>
                    </a:lnTo>
                    <a:lnTo>
                      <a:pt x="2103" y="422"/>
                    </a:lnTo>
                    <a:lnTo>
                      <a:pt x="2103" y="315"/>
                    </a:lnTo>
                    <a:lnTo>
                      <a:pt x="2117" y="315"/>
                    </a:lnTo>
                    <a:lnTo>
                      <a:pt x="2117" y="171"/>
                    </a:lnTo>
                    <a:lnTo>
                      <a:pt x="2151" y="171"/>
                    </a:lnTo>
                    <a:lnTo>
                      <a:pt x="2151" y="271"/>
                    </a:lnTo>
                    <a:lnTo>
                      <a:pt x="2167" y="271"/>
                    </a:lnTo>
                    <a:lnTo>
                      <a:pt x="2167" y="287"/>
                    </a:lnTo>
                    <a:lnTo>
                      <a:pt x="2167" y="215"/>
                    </a:lnTo>
                    <a:lnTo>
                      <a:pt x="2177" y="215"/>
                    </a:lnTo>
                    <a:lnTo>
                      <a:pt x="2177" y="80"/>
                    </a:lnTo>
                    <a:lnTo>
                      <a:pt x="2195" y="80"/>
                    </a:lnTo>
                    <a:lnTo>
                      <a:pt x="2195" y="137"/>
                    </a:lnTo>
                    <a:lnTo>
                      <a:pt x="2195" y="111"/>
                    </a:lnTo>
                    <a:lnTo>
                      <a:pt x="2223" y="111"/>
                    </a:lnTo>
                    <a:lnTo>
                      <a:pt x="2223" y="58"/>
                    </a:lnTo>
                    <a:lnTo>
                      <a:pt x="2247" y="58"/>
                    </a:lnTo>
                    <a:lnTo>
                      <a:pt x="2247" y="82"/>
                    </a:lnTo>
                    <a:lnTo>
                      <a:pt x="2267" y="82"/>
                    </a:lnTo>
                    <a:lnTo>
                      <a:pt x="2267" y="223"/>
                    </a:lnTo>
                    <a:lnTo>
                      <a:pt x="2267" y="42"/>
                    </a:lnTo>
                    <a:lnTo>
                      <a:pt x="2296" y="42"/>
                    </a:lnTo>
                    <a:lnTo>
                      <a:pt x="2296" y="26"/>
                    </a:lnTo>
                    <a:lnTo>
                      <a:pt x="2314" y="26"/>
                    </a:lnTo>
                    <a:lnTo>
                      <a:pt x="2314" y="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3" name="Freeform 8"/>
              <p:cNvSpPr>
                <a:spLocks/>
              </p:cNvSpPr>
              <p:nvPr/>
            </p:nvSpPr>
            <p:spPr bwMode="auto">
              <a:xfrm>
                <a:off x="2788" y="1966"/>
                <a:ext cx="0" cy="169"/>
              </a:xfrm>
              <a:custGeom>
                <a:avLst/>
                <a:gdLst>
                  <a:gd name="T0" fmla="*/ 0 h 169"/>
                  <a:gd name="T1" fmla="*/ 169 h 169"/>
                  <a:gd name="T2" fmla="*/ 0 h 169"/>
                </a:gdLst>
                <a:ahLst/>
                <a:cxnLst>
                  <a:cxn ang="0">
                    <a:pos x="0" y="T0"/>
                  </a:cxn>
                  <a:cxn ang="0">
                    <a:pos x="0" y="T1"/>
                  </a:cxn>
                  <a:cxn ang="0">
                    <a:pos x="0" y="T2"/>
                  </a:cxn>
                </a:cxnLst>
                <a:rect l="0" t="0" r="r" b="b"/>
                <a:pathLst>
                  <a:path h="169">
                    <a:moveTo>
                      <a:pt x="0" y="0"/>
                    </a:moveTo>
                    <a:lnTo>
                      <a:pt x="0" y="169"/>
                    </a:lnTo>
                    <a:lnTo>
                      <a:pt x="0" y="0"/>
                    </a:lnTo>
                    <a:close/>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4" name="Freeform 9"/>
              <p:cNvSpPr>
                <a:spLocks/>
              </p:cNvSpPr>
              <p:nvPr/>
            </p:nvSpPr>
            <p:spPr bwMode="auto">
              <a:xfrm>
                <a:off x="2998" y="1966"/>
                <a:ext cx="1653" cy="323"/>
              </a:xfrm>
              <a:custGeom>
                <a:avLst/>
                <a:gdLst>
                  <a:gd name="T0" fmla="*/ 0 w 1653"/>
                  <a:gd name="T1" fmla="*/ 74 h 323"/>
                  <a:gd name="T2" fmla="*/ 18 w 1653"/>
                  <a:gd name="T3" fmla="*/ 92 h 323"/>
                  <a:gd name="T4" fmla="*/ 30 w 1653"/>
                  <a:gd name="T5" fmla="*/ 54 h 323"/>
                  <a:gd name="T6" fmla="*/ 68 w 1653"/>
                  <a:gd name="T7" fmla="*/ 0 h 323"/>
                  <a:gd name="T8" fmla="*/ 162 w 1653"/>
                  <a:gd name="T9" fmla="*/ 46 h 323"/>
                  <a:gd name="T10" fmla="*/ 182 w 1653"/>
                  <a:gd name="T11" fmla="*/ 64 h 323"/>
                  <a:gd name="T12" fmla="*/ 213 w 1653"/>
                  <a:gd name="T13" fmla="*/ 46 h 323"/>
                  <a:gd name="T14" fmla="*/ 229 w 1653"/>
                  <a:gd name="T15" fmla="*/ 0 h 323"/>
                  <a:gd name="T16" fmla="*/ 305 w 1653"/>
                  <a:gd name="T17" fmla="*/ 46 h 323"/>
                  <a:gd name="T18" fmla="*/ 327 w 1653"/>
                  <a:gd name="T19" fmla="*/ 123 h 323"/>
                  <a:gd name="T20" fmla="*/ 327 w 1653"/>
                  <a:gd name="T21" fmla="*/ 123 h 323"/>
                  <a:gd name="T22" fmla="*/ 337 w 1653"/>
                  <a:gd name="T23" fmla="*/ 90 h 323"/>
                  <a:gd name="T24" fmla="*/ 337 w 1653"/>
                  <a:gd name="T25" fmla="*/ 56 h 323"/>
                  <a:gd name="T26" fmla="*/ 355 w 1653"/>
                  <a:gd name="T27" fmla="*/ 205 h 323"/>
                  <a:gd name="T28" fmla="*/ 385 w 1653"/>
                  <a:gd name="T29" fmla="*/ 175 h 323"/>
                  <a:gd name="T30" fmla="*/ 385 w 1653"/>
                  <a:gd name="T31" fmla="*/ 141 h 323"/>
                  <a:gd name="T32" fmla="*/ 407 w 1653"/>
                  <a:gd name="T33" fmla="*/ 177 h 323"/>
                  <a:gd name="T34" fmla="*/ 407 w 1653"/>
                  <a:gd name="T35" fmla="*/ 125 h 323"/>
                  <a:gd name="T36" fmla="*/ 421 w 1653"/>
                  <a:gd name="T37" fmla="*/ 56 h 323"/>
                  <a:gd name="T38" fmla="*/ 469 w 1653"/>
                  <a:gd name="T39" fmla="*/ 147 h 323"/>
                  <a:gd name="T40" fmla="*/ 483 w 1653"/>
                  <a:gd name="T41" fmla="*/ 40 h 323"/>
                  <a:gd name="T42" fmla="*/ 545 w 1653"/>
                  <a:gd name="T43" fmla="*/ 76 h 323"/>
                  <a:gd name="T44" fmla="*/ 557 w 1653"/>
                  <a:gd name="T45" fmla="*/ 0 h 323"/>
                  <a:gd name="T46" fmla="*/ 735 w 1653"/>
                  <a:gd name="T47" fmla="*/ 72 h 323"/>
                  <a:gd name="T48" fmla="*/ 821 w 1653"/>
                  <a:gd name="T49" fmla="*/ 54 h 323"/>
                  <a:gd name="T50" fmla="*/ 902 w 1653"/>
                  <a:gd name="T51" fmla="*/ 0 h 323"/>
                  <a:gd name="T52" fmla="*/ 986 w 1653"/>
                  <a:gd name="T53" fmla="*/ 74 h 323"/>
                  <a:gd name="T54" fmla="*/ 1028 w 1653"/>
                  <a:gd name="T55" fmla="*/ 0 h 323"/>
                  <a:gd name="T56" fmla="*/ 1028 w 1653"/>
                  <a:gd name="T57" fmla="*/ 0 h 323"/>
                  <a:gd name="T58" fmla="*/ 1224 w 1653"/>
                  <a:gd name="T59" fmla="*/ 157 h 323"/>
                  <a:gd name="T60" fmla="*/ 1242 w 1653"/>
                  <a:gd name="T61" fmla="*/ 227 h 323"/>
                  <a:gd name="T62" fmla="*/ 1260 w 1653"/>
                  <a:gd name="T63" fmla="*/ 84 h 323"/>
                  <a:gd name="T64" fmla="*/ 1276 w 1653"/>
                  <a:gd name="T65" fmla="*/ 40 h 323"/>
                  <a:gd name="T66" fmla="*/ 1326 w 1653"/>
                  <a:gd name="T67" fmla="*/ 0 h 323"/>
                  <a:gd name="T68" fmla="*/ 1340 w 1653"/>
                  <a:gd name="T69" fmla="*/ 58 h 323"/>
                  <a:gd name="T70" fmla="*/ 1340 w 1653"/>
                  <a:gd name="T71" fmla="*/ 58 h 323"/>
                  <a:gd name="T72" fmla="*/ 1354 w 1653"/>
                  <a:gd name="T73" fmla="*/ 32 h 323"/>
                  <a:gd name="T74" fmla="*/ 1382 w 1653"/>
                  <a:gd name="T75" fmla="*/ 0 h 323"/>
                  <a:gd name="T76" fmla="*/ 1412 w 1653"/>
                  <a:gd name="T77" fmla="*/ 32 h 323"/>
                  <a:gd name="T78" fmla="*/ 1412 w 1653"/>
                  <a:gd name="T79" fmla="*/ 32 h 323"/>
                  <a:gd name="T80" fmla="*/ 1426 w 1653"/>
                  <a:gd name="T81" fmla="*/ 193 h 323"/>
                  <a:gd name="T82" fmla="*/ 1444 w 1653"/>
                  <a:gd name="T83" fmla="*/ 245 h 323"/>
                  <a:gd name="T84" fmla="*/ 1454 w 1653"/>
                  <a:gd name="T85" fmla="*/ 0 h 323"/>
                  <a:gd name="T86" fmla="*/ 1476 w 1653"/>
                  <a:gd name="T87" fmla="*/ 195 h 323"/>
                  <a:gd name="T88" fmla="*/ 1486 w 1653"/>
                  <a:gd name="T89" fmla="*/ 0 h 323"/>
                  <a:gd name="T90" fmla="*/ 1498 w 1653"/>
                  <a:gd name="T91" fmla="*/ 70 h 323"/>
                  <a:gd name="T92" fmla="*/ 1512 w 1653"/>
                  <a:gd name="T93" fmla="*/ 0 h 323"/>
                  <a:gd name="T94" fmla="*/ 1527 w 1653"/>
                  <a:gd name="T95" fmla="*/ 90 h 323"/>
                  <a:gd name="T96" fmla="*/ 1539 w 1653"/>
                  <a:gd name="T97" fmla="*/ 111 h 323"/>
                  <a:gd name="T98" fmla="*/ 1557 w 1653"/>
                  <a:gd name="T99" fmla="*/ 185 h 323"/>
                  <a:gd name="T100" fmla="*/ 1557 w 1653"/>
                  <a:gd name="T101" fmla="*/ 201 h 323"/>
                  <a:gd name="T102" fmla="*/ 1593 w 1653"/>
                  <a:gd name="T103" fmla="*/ 283 h 323"/>
                  <a:gd name="T104" fmla="*/ 1607 w 1653"/>
                  <a:gd name="T105" fmla="*/ 295 h 323"/>
                  <a:gd name="T106" fmla="*/ 1619 w 1653"/>
                  <a:gd name="T107" fmla="*/ 323 h 323"/>
                  <a:gd name="T108" fmla="*/ 1627 w 1653"/>
                  <a:gd name="T109" fmla="*/ 295 h 323"/>
                  <a:gd name="T110" fmla="*/ 1627 w 1653"/>
                  <a:gd name="T111" fmla="*/ 271 h 323"/>
                  <a:gd name="T112" fmla="*/ 1641 w 1653"/>
                  <a:gd name="T113" fmla="*/ 281 h 323"/>
                  <a:gd name="T114" fmla="*/ 1653 w 1653"/>
                  <a:gd name="T115" fmla="*/ 30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3" h="323">
                    <a:moveTo>
                      <a:pt x="0" y="0"/>
                    </a:moveTo>
                    <a:lnTo>
                      <a:pt x="0" y="74"/>
                    </a:lnTo>
                    <a:lnTo>
                      <a:pt x="18" y="74"/>
                    </a:lnTo>
                    <a:lnTo>
                      <a:pt x="18" y="92"/>
                    </a:lnTo>
                    <a:lnTo>
                      <a:pt x="30" y="92"/>
                    </a:lnTo>
                    <a:lnTo>
                      <a:pt x="30" y="54"/>
                    </a:lnTo>
                    <a:lnTo>
                      <a:pt x="68" y="54"/>
                    </a:lnTo>
                    <a:lnTo>
                      <a:pt x="68" y="0"/>
                    </a:lnTo>
                    <a:lnTo>
                      <a:pt x="162" y="0"/>
                    </a:lnTo>
                    <a:lnTo>
                      <a:pt x="162" y="46"/>
                    </a:lnTo>
                    <a:lnTo>
                      <a:pt x="182" y="46"/>
                    </a:lnTo>
                    <a:lnTo>
                      <a:pt x="182" y="64"/>
                    </a:lnTo>
                    <a:lnTo>
                      <a:pt x="182" y="46"/>
                    </a:lnTo>
                    <a:lnTo>
                      <a:pt x="213" y="46"/>
                    </a:lnTo>
                    <a:lnTo>
                      <a:pt x="213" y="0"/>
                    </a:lnTo>
                    <a:lnTo>
                      <a:pt x="229" y="0"/>
                    </a:lnTo>
                    <a:lnTo>
                      <a:pt x="229" y="46"/>
                    </a:lnTo>
                    <a:lnTo>
                      <a:pt x="305" y="46"/>
                    </a:lnTo>
                    <a:lnTo>
                      <a:pt x="305" y="123"/>
                    </a:lnTo>
                    <a:lnTo>
                      <a:pt x="327" y="123"/>
                    </a:lnTo>
                    <a:lnTo>
                      <a:pt x="327" y="183"/>
                    </a:lnTo>
                    <a:lnTo>
                      <a:pt x="327" y="123"/>
                    </a:lnTo>
                    <a:lnTo>
                      <a:pt x="337" y="123"/>
                    </a:lnTo>
                    <a:lnTo>
                      <a:pt x="337" y="90"/>
                    </a:lnTo>
                    <a:lnTo>
                      <a:pt x="337" y="213"/>
                    </a:lnTo>
                    <a:lnTo>
                      <a:pt x="337" y="56"/>
                    </a:lnTo>
                    <a:lnTo>
                      <a:pt x="355" y="56"/>
                    </a:lnTo>
                    <a:lnTo>
                      <a:pt x="355" y="205"/>
                    </a:lnTo>
                    <a:lnTo>
                      <a:pt x="355" y="175"/>
                    </a:lnTo>
                    <a:lnTo>
                      <a:pt x="385" y="175"/>
                    </a:lnTo>
                    <a:lnTo>
                      <a:pt x="385" y="205"/>
                    </a:lnTo>
                    <a:lnTo>
                      <a:pt x="385" y="141"/>
                    </a:lnTo>
                    <a:lnTo>
                      <a:pt x="407" y="141"/>
                    </a:lnTo>
                    <a:lnTo>
                      <a:pt x="407" y="177"/>
                    </a:lnTo>
                    <a:lnTo>
                      <a:pt x="407" y="58"/>
                    </a:lnTo>
                    <a:lnTo>
                      <a:pt x="407" y="125"/>
                    </a:lnTo>
                    <a:lnTo>
                      <a:pt x="421" y="125"/>
                    </a:lnTo>
                    <a:lnTo>
                      <a:pt x="421" y="56"/>
                    </a:lnTo>
                    <a:lnTo>
                      <a:pt x="469" y="56"/>
                    </a:lnTo>
                    <a:lnTo>
                      <a:pt x="469" y="147"/>
                    </a:lnTo>
                    <a:lnTo>
                      <a:pt x="483" y="147"/>
                    </a:lnTo>
                    <a:lnTo>
                      <a:pt x="483" y="40"/>
                    </a:lnTo>
                    <a:lnTo>
                      <a:pt x="545" y="40"/>
                    </a:lnTo>
                    <a:lnTo>
                      <a:pt x="545" y="76"/>
                    </a:lnTo>
                    <a:lnTo>
                      <a:pt x="557" y="76"/>
                    </a:lnTo>
                    <a:lnTo>
                      <a:pt x="557" y="0"/>
                    </a:lnTo>
                    <a:lnTo>
                      <a:pt x="735" y="0"/>
                    </a:lnTo>
                    <a:lnTo>
                      <a:pt x="735" y="72"/>
                    </a:lnTo>
                    <a:lnTo>
                      <a:pt x="821" y="72"/>
                    </a:lnTo>
                    <a:lnTo>
                      <a:pt x="821" y="54"/>
                    </a:lnTo>
                    <a:lnTo>
                      <a:pt x="902" y="54"/>
                    </a:lnTo>
                    <a:lnTo>
                      <a:pt x="902" y="0"/>
                    </a:lnTo>
                    <a:lnTo>
                      <a:pt x="986" y="0"/>
                    </a:lnTo>
                    <a:lnTo>
                      <a:pt x="986" y="74"/>
                    </a:lnTo>
                    <a:lnTo>
                      <a:pt x="986" y="0"/>
                    </a:lnTo>
                    <a:lnTo>
                      <a:pt x="1028" y="0"/>
                    </a:lnTo>
                    <a:lnTo>
                      <a:pt x="1028" y="189"/>
                    </a:lnTo>
                    <a:lnTo>
                      <a:pt x="1028" y="0"/>
                    </a:lnTo>
                    <a:lnTo>
                      <a:pt x="1224" y="0"/>
                    </a:lnTo>
                    <a:lnTo>
                      <a:pt x="1224" y="157"/>
                    </a:lnTo>
                    <a:lnTo>
                      <a:pt x="1242" y="157"/>
                    </a:lnTo>
                    <a:lnTo>
                      <a:pt x="1242" y="227"/>
                    </a:lnTo>
                    <a:lnTo>
                      <a:pt x="1242" y="84"/>
                    </a:lnTo>
                    <a:lnTo>
                      <a:pt x="1260" y="84"/>
                    </a:lnTo>
                    <a:lnTo>
                      <a:pt x="1260" y="40"/>
                    </a:lnTo>
                    <a:lnTo>
                      <a:pt x="1276" y="40"/>
                    </a:lnTo>
                    <a:lnTo>
                      <a:pt x="1276" y="0"/>
                    </a:lnTo>
                    <a:lnTo>
                      <a:pt x="1326" y="0"/>
                    </a:lnTo>
                    <a:lnTo>
                      <a:pt x="1326" y="58"/>
                    </a:lnTo>
                    <a:lnTo>
                      <a:pt x="1340" y="58"/>
                    </a:lnTo>
                    <a:lnTo>
                      <a:pt x="1340" y="84"/>
                    </a:lnTo>
                    <a:lnTo>
                      <a:pt x="1340" y="58"/>
                    </a:lnTo>
                    <a:lnTo>
                      <a:pt x="1354" y="58"/>
                    </a:lnTo>
                    <a:lnTo>
                      <a:pt x="1354" y="32"/>
                    </a:lnTo>
                    <a:lnTo>
                      <a:pt x="1382" y="32"/>
                    </a:lnTo>
                    <a:lnTo>
                      <a:pt x="1382" y="0"/>
                    </a:lnTo>
                    <a:lnTo>
                      <a:pt x="1382" y="32"/>
                    </a:lnTo>
                    <a:lnTo>
                      <a:pt x="1412" y="32"/>
                    </a:lnTo>
                    <a:lnTo>
                      <a:pt x="1412" y="0"/>
                    </a:lnTo>
                    <a:lnTo>
                      <a:pt x="1412" y="32"/>
                    </a:lnTo>
                    <a:lnTo>
                      <a:pt x="1426" y="32"/>
                    </a:lnTo>
                    <a:lnTo>
                      <a:pt x="1426" y="193"/>
                    </a:lnTo>
                    <a:lnTo>
                      <a:pt x="1444" y="193"/>
                    </a:lnTo>
                    <a:lnTo>
                      <a:pt x="1444" y="245"/>
                    </a:lnTo>
                    <a:lnTo>
                      <a:pt x="1454" y="245"/>
                    </a:lnTo>
                    <a:lnTo>
                      <a:pt x="1454" y="0"/>
                    </a:lnTo>
                    <a:lnTo>
                      <a:pt x="1454" y="195"/>
                    </a:lnTo>
                    <a:lnTo>
                      <a:pt x="1476" y="195"/>
                    </a:lnTo>
                    <a:lnTo>
                      <a:pt x="1476" y="0"/>
                    </a:lnTo>
                    <a:lnTo>
                      <a:pt x="1486" y="0"/>
                    </a:lnTo>
                    <a:lnTo>
                      <a:pt x="1486" y="70"/>
                    </a:lnTo>
                    <a:lnTo>
                      <a:pt x="1498" y="70"/>
                    </a:lnTo>
                    <a:lnTo>
                      <a:pt x="1498" y="0"/>
                    </a:lnTo>
                    <a:lnTo>
                      <a:pt x="1512" y="0"/>
                    </a:lnTo>
                    <a:lnTo>
                      <a:pt x="1512" y="90"/>
                    </a:lnTo>
                    <a:lnTo>
                      <a:pt x="1527" y="90"/>
                    </a:lnTo>
                    <a:lnTo>
                      <a:pt x="1527" y="111"/>
                    </a:lnTo>
                    <a:lnTo>
                      <a:pt x="1539" y="111"/>
                    </a:lnTo>
                    <a:lnTo>
                      <a:pt x="1539" y="185"/>
                    </a:lnTo>
                    <a:lnTo>
                      <a:pt x="1557" y="185"/>
                    </a:lnTo>
                    <a:lnTo>
                      <a:pt x="1557" y="225"/>
                    </a:lnTo>
                    <a:lnTo>
                      <a:pt x="1557" y="201"/>
                    </a:lnTo>
                    <a:lnTo>
                      <a:pt x="1593" y="201"/>
                    </a:lnTo>
                    <a:lnTo>
                      <a:pt x="1593" y="283"/>
                    </a:lnTo>
                    <a:lnTo>
                      <a:pt x="1607" y="283"/>
                    </a:lnTo>
                    <a:lnTo>
                      <a:pt x="1607" y="295"/>
                    </a:lnTo>
                    <a:lnTo>
                      <a:pt x="1619" y="295"/>
                    </a:lnTo>
                    <a:lnTo>
                      <a:pt x="1619" y="323"/>
                    </a:lnTo>
                    <a:lnTo>
                      <a:pt x="1619" y="295"/>
                    </a:lnTo>
                    <a:lnTo>
                      <a:pt x="1627" y="295"/>
                    </a:lnTo>
                    <a:lnTo>
                      <a:pt x="1627" y="221"/>
                    </a:lnTo>
                    <a:lnTo>
                      <a:pt x="1627" y="271"/>
                    </a:lnTo>
                    <a:lnTo>
                      <a:pt x="1641" y="271"/>
                    </a:lnTo>
                    <a:lnTo>
                      <a:pt x="1641" y="281"/>
                    </a:lnTo>
                    <a:lnTo>
                      <a:pt x="1653" y="281"/>
                    </a:lnTo>
                    <a:lnTo>
                      <a:pt x="1653" y="301"/>
                    </a:lnTo>
                    <a:lnTo>
                      <a:pt x="1653" y="28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5" name="Freeform 10"/>
              <p:cNvSpPr>
                <a:spLocks/>
              </p:cNvSpPr>
              <p:nvPr/>
            </p:nvSpPr>
            <p:spPr bwMode="auto">
              <a:xfrm>
                <a:off x="4767" y="1966"/>
                <a:ext cx="36" cy="151"/>
              </a:xfrm>
              <a:custGeom>
                <a:avLst/>
                <a:gdLst>
                  <a:gd name="T0" fmla="*/ 0 w 36"/>
                  <a:gd name="T1" fmla="*/ 0 h 151"/>
                  <a:gd name="T2" fmla="*/ 0 w 36"/>
                  <a:gd name="T3" fmla="*/ 99 h 151"/>
                  <a:gd name="T4" fmla="*/ 10 w 36"/>
                  <a:gd name="T5" fmla="*/ 99 h 151"/>
                  <a:gd name="T6" fmla="*/ 10 w 36"/>
                  <a:gd name="T7" fmla="*/ 76 h 151"/>
                  <a:gd name="T8" fmla="*/ 24 w 36"/>
                  <a:gd name="T9" fmla="*/ 76 h 151"/>
                  <a:gd name="T10" fmla="*/ 24 w 36"/>
                  <a:gd name="T11" fmla="*/ 135 h 151"/>
                  <a:gd name="T12" fmla="*/ 36 w 36"/>
                  <a:gd name="T13" fmla="*/ 135 h 151"/>
                  <a:gd name="T14" fmla="*/ 36 w 36"/>
                  <a:gd name="T15" fmla="*/ 151 h 151"/>
                  <a:gd name="T16" fmla="*/ 36 w 36"/>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1">
                    <a:moveTo>
                      <a:pt x="0" y="0"/>
                    </a:moveTo>
                    <a:lnTo>
                      <a:pt x="0" y="99"/>
                    </a:lnTo>
                    <a:lnTo>
                      <a:pt x="10" y="99"/>
                    </a:lnTo>
                    <a:lnTo>
                      <a:pt x="10" y="76"/>
                    </a:lnTo>
                    <a:lnTo>
                      <a:pt x="24" y="76"/>
                    </a:lnTo>
                    <a:lnTo>
                      <a:pt x="24" y="135"/>
                    </a:lnTo>
                    <a:lnTo>
                      <a:pt x="36" y="135"/>
                    </a:lnTo>
                    <a:lnTo>
                      <a:pt x="36" y="151"/>
                    </a:lnTo>
                    <a:lnTo>
                      <a:pt x="36" y="74"/>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6" name="Freeform 11"/>
              <p:cNvSpPr>
                <a:spLocks/>
              </p:cNvSpPr>
              <p:nvPr/>
            </p:nvSpPr>
            <p:spPr bwMode="auto">
              <a:xfrm>
                <a:off x="4913" y="1966"/>
                <a:ext cx="112" cy="141"/>
              </a:xfrm>
              <a:custGeom>
                <a:avLst/>
                <a:gdLst>
                  <a:gd name="T0" fmla="*/ 0 w 112"/>
                  <a:gd name="T1" fmla="*/ 0 h 141"/>
                  <a:gd name="T2" fmla="*/ 0 w 112"/>
                  <a:gd name="T3" fmla="*/ 86 h 141"/>
                  <a:gd name="T4" fmla="*/ 0 w 112"/>
                  <a:gd name="T5" fmla="*/ 66 h 141"/>
                  <a:gd name="T6" fmla="*/ 16 w 112"/>
                  <a:gd name="T7" fmla="*/ 66 h 141"/>
                  <a:gd name="T8" fmla="*/ 16 w 112"/>
                  <a:gd name="T9" fmla="*/ 38 h 141"/>
                  <a:gd name="T10" fmla="*/ 16 w 112"/>
                  <a:gd name="T11" fmla="*/ 52 h 141"/>
                  <a:gd name="T12" fmla="*/ 38 w 112"/>
                  <a:gd name="T13" fmla="*/ 52 h 141"/>
                  <a:gd name="T14" fmla="*/ 38 w 112"/>
                  <a:gd name="T15" fmla="*/ 99 h 141"/>
                  <a:gd name="T16" fmla="*/ 38 w 112"/>
                  <a:gd name="T17" fmla="*/ 74 h 141"/>
                  <a:gd name="T18" fmla="*/ 52 w 112"/>
                  <a:gd name="T19" fmla="*/ 74 h 141"/>
                  <a:gd name="T20" fmla="*/ 52 w 112"/>
                  <a:gd name="T21" fmla="*/ 141 h 141"/>
                  <a:gd name="T22" fmla="*/ 76 w 112"/>
                  <a:gd name="T23" fmla="*/ 141 h 141"/>
                  <a:gd name="T24" fmla="*/ 76 w 112"/>
                  <a:gd name="T25" fmla="*/ 109 h 141"/>
                  <a:gd name="T26" fmla="*/ 100 w 112"/>
                  <a:gd name="T27" fmla="*/ 109 h 141"/>
                  <a:gd name="T28" fmla="*/ 100 w 112"/>
                  <a:gd name="T29" fmla="*/ 97 h 141"/>
                  <a:gd name="T30" fmla="*/ 112 w 112"/>
                  <a:gd name="T31" fmla="*/ 9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1">
                    <a:moveTo>
                      <a:pt x="0" y="0"/>
                    </a:moveTo>
                    <a:lnTo>
                      <a:pt x="0" y="86"/>
                    </a:lnTo>
                    <a:lnTo>
                      <a:pt x="0" y="66"/>
                    </a:lnTo>
                    <a:lnTo>
                      <a:pt x="16" y="66"/>
                    </a:lnTo>
                    <a:lnTo>
                      <a:pt x="16" y="38"/>
                    </a:lnTo>
                    <a:lnTo>
                      <a:pt x="16" y="52"/>
                    </a:lnTo>
                    <a:lnTo>
                      <a:pt x="38" y="52"/>
                    </a:lnTo>
                    <a:lnTo>
                      <a:pt x="38" y="99"/>
                    </a:lnTo>
                    <a:lnTo>
                      <a:pt x="38" y="74"/>
                    </a:lnTo>
                    <a:lnTo>
                      <a:pt x="52" y="74"/>
                    </a:lnTo>
                    <a:lnTo>
                      <a:pt x="52" y="141"/>
                    </a:lnTo>
                    <a:lnTo>
                      <a:pt x="76" y="141"/>
                    </a:lnTo>
                    <a:lnTo>
                      <a:pt x="76" y="109"/>
                    </a:lnTo>
                    <a:lnTo>
                      <a:pt x="100" y="109"/>
                    </a:lnTo>
                    <a:lnTo>
                      <a:pt x="100" y="97"/>
                    </a:lnTo>
                    <a:lnTo>
                      <a:pt x="112" y="97"/>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7" name="Freeform 12"/>
              <p:cNvSpPr>
                <a:spLocks/>
              </p:cNvSpPr>
              <p:nvPr/>
            </p:nvSpPr>
            <p:spPr bwMode="auto">
              <a:xfrm>
                <a:off x="5296" y="1966"/>
                <a:ext cx="188" cy="560"/>
              </a:xfrm>
              <a:custGeom>
                <a:avLst/>
                <a:gdLst>
                  <a:gd name="T0" fmla="*/ 188 w 188"/>
                  <a:gd name="T1" fmla="*/ 269 h 560"/>
                  <a:gd name="T2" fmla="*/ 188 w 188"/>
                  <a:gd name="T3" fmla="*/ 0 h 560"/>
                  <a:gd name="T4" fmla="*/ 80 w 188"/>
                  <a:gd name="T5" fmla="*/ 0 h 560"/>
                  <a:gd name="T6" fmla="*/ 80 w 188"/>
                  <a:gd name="T7" fmla="*/ 235 h 560"/>
                  <a:gd name="T8" fmla="*/ 64 w 188"/>
                  <a:gd name="T9" fmla="*/ 235 h 560"/>
                  <a:gd name="T10" fmla="*/ 64 w 188"/>
                  <a:gd name="T11" fmla="*/ 261 h 560"/>
                  <a:gd name="T12" fmla="*/ 64 w 188"/>
                  <a:gd name="T13" fmla="*/ 235 h 560"/>
                  <a:gd name="T14" fmla="*/ 52 w 188"/>
                  <a:gd name="T15" fmla="*/ 235 h 560"/>
                  <a:gd name="T16" fmla="*/ 52 w 188"/>
                  <a:gd name="T17" fmla="*/ 161 h 560"/>
                  <a:gd name="T18" fmla="*/ 42 w 188"/>
                  <a:gd name="T19" fmla="*/ 161 h 560"/>
                  <a:gd name="T20" fmla="*/ 42 w 188"/>
                  <a:gd name="T21" fmla="*/ 560 h 560"/>
                  <a:gd name="T22" fmla="*/ 26 w 188"/>
                  <a:gd name="T23" fmla="*/ 560 h 560"/>
                  <a:gd name="T24" fmla="*/ 26 w 188"/>
                  <a:gd name="T25" fmla="*/ 161 h 560"/>
                  <a:gd name="T26" fmla="*/ 0 w 188"/>
                  <a:gd name="T27" fmla="*/ 16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560">
                    <a:moveTo>
                      <a:pt x="188" y="269"/>
                    </a:moveTo>
                    <a:lnTo>
                      <a:pt x="188" y="0"/>
                    </a:lnTo>
                    <a:lnTo>
                      <a:pt x="80" y="0"/>
                    </a:lnTo>
                    <a:lnTo>
                      <a:pt x="80" y="235"/>
                    </a:lnTo>
                    <a:lnTo>
                      <a:pt x="64" y="235"/>
                    </a:lnTo>
                    <a:lnTo>
                      <a:pt x="64" y="261"/>
                    </a:lnTo>
                    <a:lnTo>
                      <a:pt x="64" y="235"/>
                    </a:lnTo>
                    <a:lnTo>
                      <a:pt x="52" y="235"/>
                    </a:lnTo>
                    <a:lnTo>
                      <a:pt x="52" y="161"/>
                    </a:lnTo>
                    <a:lnTo>
                      <a:pt x="42" y="161"/>
                    </a:lnTo>
                    <a:lnTo>
                      <a:pt x="42" y="560"/>
                    </a:lnTo>
                    <a:lnTo>
                      <a:pt x="26" y="560"/>
                    </a:lnTo>
                    <a:lnTo>
                      <a:pt x="26" y="161"/>
                    </a:lnTo>
                    <a:lnTo>
                      <a:pt x="0" y="16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8" name="Line 13"/>
              <p:cNvSpPr>
                <a:spLocks noChangeShapeType="1"/>
              </p:cNvSpPr>
              <p:nvPr/>
            </p:nvSpPr>
            <p:spPr bwMode="auto">
              <a:xfrm>
                <a:off x="5274" y="1966"/>
                <a:ext cx="0" cy="86"/>
              </a:xfrm>
              <a:prstGeom prst="line">
                <a:avLst/>
              </a:prstGeom>
              <a:noFill/>
              <a:ln w="19050" cap="rnd">
                <a:solidFill>
                  <a:srgbClr val="325FA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39" name="Freeform 14"/>
              <p:cNvSpPr>
                <a:spLocks/>
              </p:cNvSpPr>
              <p:nvPr/>
            </p:nvSpPr>
            <p:spPr bwMode="auto">
              <a:xfrm>
                <a:off x="5178" y="1966"/>
                <a:ext cx="48" cy="50"/>
              </a:xfrm>
              <a:custGeom>
                <a:avLst/>
                <a:gdLst>
                  <a:gd name="T0" fmla="*/ 48 w 48"/>
                  <a:gd name="T1" fmla="*/ 0 h 50"/>
                  <a:gd name="T2" fmla="*/ 48 w 48"/>
                  <a:gd name="T3" fmla="*/ 50 h 50"/>
                  <a:gd name="T4" fmla="*/ 20 w 48"/>
                  <a:gd name="T5" fmla="*/ 50 h 50"/>
                  <a:gd name="T6" fmla="*/ 20 w 48"/>
                  <a:gd name="T7" fmla="*/ 24 h 50"/>
                  <a:gd name="T8" fmla="*/ 20 w 48"/>
                  <a:gd name="T9" fmla="*/ 50 h 50"/>
                  <a:gd name="T10" fmla="*/ 0 w 48"/>
                  <a:gd name="T11" fmla="*/ 50 h 50"/>
                </a:gdLst>
                <a:ahLst/>
                <a:cxnLst>
                  <a:cxn ang="0">
                    <a:pos x="T0" y="T1"/>
                  </a:cxn>
                  <a:cxn ang="0">
                    <a:pos x="T2" y="T3"/>
                  </a:cxn>
                  <a:cxn ang="0">
                    <a:pos x="T4" y="T5"/>
                  </a:cxn>
                  <a:cxn ang="0">
                    <a:pos x="T6" y="T7"/>
                  </a:cxn>
                  <a:cxn ang="0">
                    <a:pos x="T8" y="T9"/>
                  </a:cxn>
                  <a:cxn ang="0">
                    <a:pos x="T10" y="T11"/>
                  </a:cxn>
                </a:cxnLst>
                <a:rect l="0" t="0" r="r" b="b"/>
                <a:pathLst>
                  <a:path w="48" h="50">
                    <a:moveTo>
                      <a:pt x="48" y="0"/>
                    </a:moveTo>
                    <a:lnTo>
                      <a:pt x="48" y="50"/>
                    </a:lnTo>
                    <a:lnTo>
                      <a:pt x="20" y="50"/>
                    </a:lnTo>
                    <a:lnTo>
                      <a:pt x="20" y="24"/>
                    </a:lnTo>
                    <a:lnTo>
                      <a:pt x="20" y="50"/>
                    </a:lnTo>
                    <a:lnTo>
                      <a:pt x="0" y="5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253" name="Group 17"/>
            <p:cNvGrpSpPr>
              <a:grpSpLocks noChangeAspect="1"/>
            </p:cNvGrpSpPr>
            <p:nvPr/>
          </p:nvGrpSpPr>
          <p:grpSpPr bwMode="auto">
            <a:xfrm>
              <a:off x="1569097" y="2943225"/>
              <a:ext cx="6867672" cy="2016919"/>
              <a:chOff x="271" y="1326"/>
              <a:chExt cx="5198" cy="1519"/>
            </a:xfrm>
          </p:grpSpPr>
          <p:sp>
            <p:nvSpPr>
              <p:cNvPr id="286" name="Freeform 18"/>
              <p:cNvSpPr>
                <a:spLocks/>
              </p:cNvSpPr>
              <p:nvPr/>
            </p:nvSpPr>
            <p:spPr bwMode="auto">
              <a:xfrm>
                <a:off x="5321" y="1497"/>
                <a:ext cx="148" cy="568"/>
              </a:xfrm>
              <a:custGeom>
                <a:avLst/>
                <a:gdLst>
                  <a:gd name="T0" fmla="*/ 148 w 148"/>
                  <a:gd name="T1" fmla="*/ 371 h 568"/>
                  <a:gd name="T2" fmla="*/ 148 w 148"/>
                  <a:gd name="T3" fmla="*/ 236 h 568"/>
                  <a:gd name="T4" fmla="*/ 110 w 148"/>
                  <a:gd name="T5" fmla="*/ 236 h 568"/>
                  <a:gd name="T6" fmla="*/ 110 w 148"/>
                  <a:gd name="T7" fmla="*/ 297 h 568"/>
                  <a:gd name="T8" fmla="*/ 110 w 148"/>
                  <a:gd name="T9" fmla="*/ 236 h 568"/>
                  <a:gd name="T10" fmla="*/ 62 w 148"/>
                  <a:gd name="T11" fmla="*/ 236 h 568"/>
                  <a:gd name="T12" fmla="*/ 62 w 148"/>
                  <a:gd name="T13" fmla="*/ 259 h 568"/>
                  <a:gd name="T14" fmla="*/ 62 w 148"/>
                  <a:gd name="T15" fmla="*/ 236 h 568"/>
                  <a:gd name="T16" fmla="*/ 62 w 148"/>
                  <a:gd name="T17" fmla="*/ 236 h 568"/>
                  <a:gd name="T18" fmla="*/ 62 w 148"/>
                  <a:gd name="T19" fmla="*/ 236 h 568"/>
                  <a:gd name="T20" fmla="*/ 48 w 148"/>
                  <a:gd name="T21" fmla="*/ 236 h 568"/>
                  <a:gd name="T22" fmla="*/ 48 w 148"/>
                  <a:gd name="T23" fmla="*/ 118 h 568"/>
                  <a:gd name="T24" fmla="*/ 48 w 148"/>
                  <a:gd name="T25" fmla="*/ 134 h 568"/>
                  <a:gd name="T26" fmla="*/ 32 w 148"/>
                  <a:gd name="T27" fmla="*/ 134 h 568"/>
                  <a:gd name="T28" fmla="*/ 32 w 148"/>
                  <a:gd name="T29" fmla="*/ 259 h 568"/>
                  <a:gd name="T30" fmla="*/ 32 w 148"/>
                  <a:gd name="T31" fmla="*/ 134 h 568"/>
                  <a:gd name="T32" fmla="*/ 16 w 148"/>
                  <a:gd name="T33" fmla="*/ 134 h 568"/>
                  <a:gd name="T34" fmla="*/ 16 w 148"/>
                  <a:gd name="T35" fmla="*/ 0 h 568"/>
                  <a:gd name="T36" fmla="*/ 16 w 148"/>
                  <a:gd name="T37" fmla="*/ 134 h 568"/>
                  <a:gd name="T38" fmla="*/ 0 w 148"/>
                  <a:gd name="T39" fmla="*/ 134 h 568"/>
                  <a:gd name="T40" fmla="*/ 0 w 148"/>
                  <a:gd name="T4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68">
                    <a:moveTo>
                      <a:pt x="148" y="371"/>
                    </a:moveTo>
                    <a:lnTo>
                      <a:pt x="148" y="236"/>
                    </a:lnTo>
                    <a:lnTo>
                      <a:pt x="110" y="236"/>
                    </a:lnTo>
                    <a:lnTo>
                      <a:pt x="110" y="297"/>
                    </a:lnTo>
                    <a:lnTo>
                      <a:pt x="110" y="236"/>
                    </a:lnTo>
                    <a:lnTo>
                      <a:pt x="62" y="236"/>
                    </a:lnTo>
                    <a:lnTo>
                      <a:pt x="62" y="259"/>
                    </a:lnTo>
                    <a:lnTo>
                      <a:pt x="62" y="236"/>
                    </a:lnTo>
                    <a:lnTo>
                      <a:pt x="62" y="236"/>
                    </a:lnTo>
                    <a:lnTo>
                      <a:pt x="62" y="236"/>
                    </a:lnTo>
                    <a:lnTo>
                      <a:pt x="48" y="236"/>
                    </a:lnTo>
                    <a:lnTo>
                      <a:pt x="48" y="118"/>
                    </a:lnTo>
                    <a:lnTo>
                      <a:pt x="48" y="134"/>
                    </a:lnTo>
                    <a:lnTo>
                      <a:pt x="32" y="134"/>
                    </a:lnTo>
                    <a:lnTo>
                      <a:pt x="32" y="259"/>
                    </a:lnTo>
                    <a:lnTo>
                      <a:pt x="32" y="134"/>
                    </a:lnTo>
                    <a:lnTo>
                      <a:pt x="16" y="134"/>
                    </a:lnTo>
                    <a:lnTo>
                      <a:pt x="16" y="0"/>
                    </a:lnTo>
                    <a:lnTo>
                      <a:pt x="16" y="134"/>
                    </a:lnTo>
                    <a:lnTo>
                      <a:pt x="0" y="134"/>
                    </a:lnTo>
                    <a:lnTo>
                      <a:pt x="0" y="56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7" name="Line 19"/>
              <p:cNvSpPr>
                <a:spLocks noChangeShapeType="1"/>
              </p:cNvSpPr>
              <p:nvPr/>
            </p:nvSpPr>
            <p:spPr bwMode="auto">
              <a:xfrm flipV="1">
                <a:off x="5132" y="1868"/>
                <a:ext cx="0" cy="19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8" name="Freeform 20"/>
              <p:cNvSpPr>
                <a:spLocks/>
              </p:cNvSpPr>
              <p:nvPr/>
            </p:nvSpPr>
            <p:spPr bwMode="auto">
              <a:xfrm>
                <a:off x="4744" y="1808"/>
                <a:ext cx="352" cy="245"/>
              </a:xfrm>
              <a:custGeom>
                <a:avLst/>
                <a:gdLst>
                  <a:gd name="T0" fmla="*/ 352 w 352"/>
                  <a:gd name="T1" fmla="*/ 229 h 245"/>
                  <a:gd name="T2" fmla="*/ 352 w 352"/>
                  <a:gd name="T3" fmla="*/ 204 h 245"/>
                  <a:gd name="T4" fmla="*/ 338 w 352"/>
                  <a:gd name="T5" fmla="*/ 204 h 245"/>
                  <a:gd name="T6" fmla="*/ 338 w 352"/>
                  <a:gd name="T7" fmla="*/ 168 h 245"/>
                  <a:gd name="T8" fmla="*/ 338 w 352"/>
                  <a:gd name="T9" fmla="*/ 204 h 245"/>
                  <a:gd name="T10" fmla="*/ 322 w 352"/>
                  <a:gd name="T11" fmla="*/ 204 h 245"/>
                  <a:gd name="T12" fmla="*/ 322 w 352"/>
                  <a:gd name="T13" fmla="*/ 245 h 245"/>
                  <a:gd name="T14" fmla="*/ 280 w 352"/>
                  <a:gd name="T15" fmla="*/ 245 h 245"/>
                  <a:gd name="T16" fmla="*/ 280 w 352"/>
                  <a:gd name="T17" fmla="*/ 168 h 245"/>
                  <a:gd name="T18" fmla="*/ 260 w 352"/>
                  <a:gd name="T19" fmla="*/ 168 h 245"/>
                  <a:gd name="T20" fmla="*/ 260 w 352"/>
                  <a:gd name="T21" fmla="*/ 132 h 245"/>
                  <a:gd name="T22" fmla="*/ 260 w 352"/>
                  <a:gd name="T23" fmla="*/ 146 h 245"/>
                  <a:gd name="T24" fmla="*/ 228 w 352"/>
                  <a:gd name="T25" fmla="*/ 146 h 245"/>
                  <a:gd name="T26" fmla="*/ 228 w 352"/>
                  <a:gd name="T27" fmla="*/ 200 h 245"/>
                  <a:gd name="T28" fmla="*/ 204 w 352"/>
                  <a:gd name="T29" fmla="*/ 200 h 245"/>
                  <a:gd name="T30" fmla="*/ 204 w 352"/>
                  <a:gd name="T31" fmla="*/ 219 h 245"/>
                  <a:gd name="T32" fmla="*/ 68 w 352"/>
                  <a:gd name="T33" fmla="*/ 219 h 245"/>
                  <a:gd name="T34" fmla="*/ 68 w 352"/>
                  <a:gd name="T35" fmla="*/ 204 h 245"/>
                  <a:gd name="T36" fmla="*/ 22 w 352"/>
                  <a:gd name="T37" fmla="*/ 204 h 245"/>
                  <a:gd name="T38" fmla="*/ 22 w 352"/>
                  <a:gd name="T39" fmla="*/ 84 h 245"/>
                  <a:gd name="T40" fmla="*/ 0 w 352"/>
                  <a:gd name="T41" fmla="*/ 84 h 245"/>
                  <a:gd name="T42" fmla="*/ 0 w 352"/>
                  <a:gd name="T43" fmla="*/ 0 h 245"/>
                  <a:gd name="T44" fmla="*/ 0 w 352"/>
                  <a:gd name="T45" fmla="*/ 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2" h="245">
                    <a:moveTo>
                      <a:pt x="352" y="229"/>
                    </a:moveTo>
                    <a:lnTo>
                      <a:pt x="352" y="204"/>
                    </a:lnTo>
                    <a:lnTo>
                      <a:pt x="338" y="204"/>
                    </a:lnTo>
                    <a:lnTo>
                      <a:pt x="338" y="168"/>
                    </a:lnTo>
                    <a:lnTo>
                      <a:pt x="338" y="204"/>
                    </a:lnTo>
                    <a:lnTo>
                      <a:pt x="322" y="204"/>
                    </a:lnTo>
                    <a:lnTo>
                      <a:pt x="322" y="245"/>
                    </a:lnTo>
                    <a:lnTo>
                      <a:pt x="280" y="245"/>
                    </a:lnTo>
                    <a:lnTo>
                      <a:pt x="280" y="168"/>
                    </a:lnTo>
                    <a:lnTo>
                      <a:pt x="260" y="168"/>
                    </a:lnTo>
                    <a:lnTo>
                      <a:pt x="260" y="132"/>
                    </a:lnTo>
                    <a:lnTo>
                      <a:pt x="260" y="146"/>
                    </a:lnTo>
                    <a:lnTo>
                      <a:pt x="228" y="146"/>
                    </a:lnTo>
                    <a:lnTo>
                      <a:pt x="228" y="200"/>
                    </a:lnTo>
                    <a:lnTo>
                      <a:pt x="204" y="200"/>
                    </a:lnTo>
                    <a:lnTo>
                      <a:pt x="204" y="219"/>
                    </a:lnTo>
                    <a:lnTo>
                      <a:pt x="68" y="219"/>
                    </a:lnTo>
                    <a:lnTo>
                      <a:pt x="68" y="204"/>
                    </a:lnTo>
                    <a:lnTo>
                      <a:pt x="22" y="204"/>
                    </a:lnTo>
                    <a:lnTo>
                      <a:pt x="22" y="84"/>
                    </a:lnTo>
                    <a:lnTo>
                      <a:pt x="0" y="84"/>
                    </a:lnTo>
                    <a:lnTo>
                      <a:pt x="0" y="0"/>
                    </a:lnTo>
                    <a:lnTo>
                      <a:pt x="0" y="8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9" name="Freeform 21"/>
              <p:cNvSpPr>
                <a:spLocks/>
              </p:cNvSpPr>
              <p:nvPr/>
            </p:nvSpPr>
            <p:spPr bwMode="auto">
              <a:xfrm>
                <a:off x="4293" y="1988"/>
                <a:ext cx="212" cy="77"/>
              </a:xfrm>
              <a:custGeom>
                <a:avLst/>
                <a:gdLst>
                  <a:gd name="T0" fmla="*/ 212 w 212"/>
                  <a:gd name="T1" fmla="*/ 77 h 77"/>
                  <a:gd name="T2" fmla="*/ 212 w 212"/>
                  <a:gd name="T3" fmla="*/ 0 h 77"/>
                  <a:gd name="T4" fmla="*/ 212 w 212"/>
                  <a:gd name="T5" fmla="*/ 45 h 77"/>
                  <a:gd name="T6" fmla="*/ 152 w 212"/>
                  <a:gd name="T7" fmla="*/ 45 h 77"/>
                  <a:gd name="T8" fmla="*/ 152 w 212"/>
                  <a:gd name="T9" fmla="*/ 65 h 77"/>
                  <a:gd name="T10" fmla="*/ 114 w 212"/>
                  <a:gd name="T11" fmla="*/ 65 h 77"/>
                  <a:gd name="T12" fmla="*/ 114 w 212"/>
                  <a:gd name="T13" fmla="*/ 39 h 77"/>
                  <a:gd name="T14" fmla="*/ 98 w 212"/>
                  <a:gd name="T15" fmla="*/ 39 h 77"/>
                  <a:gd name="T16" fmla="*/ 98 w 212"/>
                  <a:gd name="T17" fmla="*/ 65 h 77"/>
                  <a:gd name="T18" fmla="*/ 0 w 212"/>
                  <a:gd name="T19"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77">
                    <a:moveTo>
                      <a:pt x="212" y="77"/>
                    </a:moveTo>
                    <a:lnTo>
                      <a:pt x="212" y="0"/>
                    </a:lnTo>
                    <a:lnTo>
                      <a:pt x="212" y="45"/>
                    </a:lnTo>
                    <a:lnTo>
                      <a:pt x="152" y="45"/>
                    </a:lnTo>
                    <a:lnTo>
                      <a:pt x="152" y="65"/>
                    </a:lnTo>
                    <a:lnTo>
                      <a:pt x="114" y="65"/>
                    </a:lnTo>
                    <a:lnTo>
                      <a:pt x="114" y="39"/>
                    </a:lnTo>
                    <a:lnTo>
                      <a:pt x="98" y="39"/>
                    </a:lnTo>
                    <a:lnTo>
                      <a:pt x="98" y="65"/>
                    </a:lnTo>
                    <a:lnTo>
                      <a:pt x="0" y="6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0" name="Freeform 22"/>
              <p:cNvSpPr>
                <a:spLocks/>
              </p:cNvSpPr>
              <p:nvPr/>
            </p:nvSpPr>
            <p:spPr bwMode="auto">
              <a:xfrm>
                <a:off x="3909" y="1635"/>
                <a:ext cx="312" cy="339"/>
              </a:xfrm>
              <a:custGeom>
                <a:avLst/>
                <a:gdLst>
                  <a:gd name="T0" fmla="*/ 312 w 312"/>
                  <a:gd name="T1" fmla="*/ 339 h 339"/>
                  <a:gd name="T2" fmla="*/ 312 w 312"/>
                  <a:gd name="T3" fmla="*/ 119 h 339"/>
                  <a:gd name="T4" fmla="*/ 312 w 312"/>
                  <a:gd name="T5" fmla="*/ 185 h 339"/>
                  <a:gd name="T6" fmla="*/ 288 w 312"/>
                  <a:gd name="T7" fmla="*/ 185 h 339"/>
                  <a:gd name="T8" fmla="*/ 288 w 312"/>
                  <a:gd name="T9" fmla="*/ 209 h 339"/>
                  <a:gd name="T10" fmla="*/ 262 w 312"/>
                  <a:gd name="T11" fmla="*/ 209 h 339"/>
                  <a:gd name="T12" fmla="*/ 262 w 312"/>
                  <a:gd name="T13" fmla="*/ 261 h 339"/>
                  <a:gd name="T14" fmla="*/ 262 w 312"/>
                  <a:gd name="T15" fmla="*/ 245 h 339"/>
                  <a:gd name="T16" fmla="*/ 238 w 312"/>
                  <a:gd name="T17" fmla="*/ 245 h 339"/>
                  <a:gd name="T18" fmla="*/ 238 w 312"/>
                  <a:gd name="T19" fmla="*/ 173 h 339"/>
                  <a:gd name="T20" fmla="*/ 238 w 312"/>
                  <a:gd name="T21" fmla="*/ 203 h 339"/>
                  <a:gd name="T22" fmla="*/ 210 w 312"/>
                  <a:gd name="T23" fmla="*/ 203 h 339"/>
                  <a:gd name="T24" fmla="*/ 210 w 312"/>
                  <a:gd name="T25" fmla="*/ 167 h 339"/>
                  <a:gd name="T26" fmla="*/ 210 w 312"/>
                  <a:gd name="T27" fmla="*/ 295 h 339"/>
                  <a:gd name="T28" fmla="*/ 210 w 312"/>
                  <a:gd name="T29" fmla="*/ 221 h 339"/>
                  <a:gd name="T30" fmla="*/ 194 w 312"/>
                  <a:gd name="T31" fmla="*/ 221 h 339"/>
                  <a:gd name="T32" fmla="*/ 194 w 312"/>
                  <a:gd name="T33" fmla="*/ 169 h 339"/>
                  <a:gd name="T34" fmla="*/ 194 w 312"/>
                  <a:gd name="T35" fmla="*/ 191 h 339"/>
                  <a:gd name="T36" fmla="*/ 174 w 312"/>
                  <a:gd name="T37" fmla="*/ 191 h 339"/>
                  <a:gd name="T38" fmla="*/ 174 w 312"/>
                  <a:gd name="T39" fmla="*/ 173 h 339"/>
                  <a:gd name="T40" fmla="*/ 174 w 312"/>
                  <a:gd name="T41" fmla="*/ 191 h 339"/>
                  <a:gd name="T42" fmla="*/ 174 w 312"/>
                  <a:gd name="T43" fmla="*/ 191 h 339"/>
                  <a:gd name="T44" fmla="*/ 164 w 312"/>
                  <a:gd name="T45" fmla="*/ 191 h 339"/>
                  <a:gd name="T46" fmla="*/ 164 w 312"/>
                  <a:gd name="T47" fmla="*/ 289 h 339"/>
                  <a:gd name="T48" fmla="*/ 138 w 312"/>
                  <a:gd name="T49" fmla="*/ 289 h 339"/>
                  <a:gd name="T50" fmla="*/ 138 w 312"/>
                  <a:gd name="T51" fmla="*/ 325 h 339"/>
                  <a:gd name="T52" fmla="*/ 138 w 312"/>
                  <a:gd name="T53" fmla="*/ 289 h 339"/>
                  <a:gd name="T54" fmla="*/ 130 w 312"/>
                  <a:gd name="T55" fmla="*/ 289 h 339"/>
                  <a:gd name="T56" fmla="*/ 130 w 312"/>
                  <a:gd name="T57" fmla="*/ 269 h 339"/>
                  <a:gd name="T58" fmla="*/ 118 w 312"/>
                  <a:gd name="T59" fmla="*/ 269 h 339"/>
                  <a:gd name="T60" fmla="*/ 118 w 312"/>
                  <a:gd name="T61" fmla="*/ 295 h 339"/>
                  <a:gd name="T62" fmla="*/ 110 w 312"/>
                  <a:gd name="T63" fmla="*/ 295 h 339"/>
                  <a:gd name="T64" fmla="*/ 110 w 312"/>
                  <a:gd name="T65" fmla="*/ 329 h 339"/>
                  <a:gd name="T66" fmla="*/ 110 w 312"/>
                  <a:gd name="T67" fmla="*/ 307 h 339"/>
                  <a:gd name="T68" fmla="*/ 92 w 312"/>
                  <a:gd name="T69" fmla="*/ 307 h 339"/>
                  <a:gd name="T70" fmla="*/ 92 w 312"/>
                  <a:gd name="T71" fmla="*/ 247 h 339"/>
                  <a:gd name="T72" fmla="*/ 64 w 312"/>
                  <a:gd name="T73" fmla="*/ 247 h 339"/>
                  <a:gd name="T74" fmla="*/ 64 w 312"/>
                  <a:gd name="T75" fmla="*/ 225 h 339"/>
                  <a:gd name="T76" fmla="*/ 42 w 312"/>
                  <a:gd name="T77" fmla="*/ 225 h 339"/>
                  <a:gd name="T78" fmla="*/ 42 w 312"/>
                  <a:gd name="T79" fmla="*/ 247 h 339"/>
                  <a:gd name="T80" fmla="*/ 42 w 312"/>
                  <a:gd name="T81" fmla="*/ 225 h 339"/>
                  <a:gd name="T82" fmla="*/ 30 w 312"/>
                  <a:gd name="T83" fmla="*/ 225 h 339"/>
                  <a:gd name="T84" fmla="*/ 30 w 312"/>
                  <a:gd name="T85" fmla="*/ 0 h 339"/>
                  <a:gd name="T86" fmla="*/ 30 w 312"/>
                  <a:gd name="T87" fmla="*/ 225 h 339"/>
                  <a:gd name="T88" fmla="*/ 18 w 312"/>
                  <a:gd name="T89" fmla="*/ 225 h 339"/>
                  <a:gd name="T90" fmla="*/ 18 w 312"/>
                  <a:gd name="T91" fmla="*/ 197 h 339"/>
                  <a:gd name="T92" fmla="*/ 18 w 312"/>
                  <a:gd name="T93" fmla="*/ 279 h 339"/>
                  <a:gd name="T94" fmla="*/ 18 w 312"/>
                  <a:gd name="T95" fmla="*/ 225 h 339"/>
                  <a:gd name="T96" fmla="*/ 0 w 312"/>
                  <a:gd name="T97" fmla="*/ 225 h 339"/>
                  <a:gd name="T98" fmla="*/ 0 w 312"/>
                  <a:gd name="T99" fmla="*/ 18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339">
                    <a:moveTo>
                      <a:pt x="312" y="339"/>
                    </a:moveTo>
                    <a:lnTo>
                      <a:pt x="312" y="119"/>
                    </a:lnTo>
                    <a:lnTo>
                      <a:pt x="312" y="185"/>
                    </a:lnTo>
                    <a:lnTo>
                      <a:pt x="288" y="185"/>
                    </a:lnTo>
                    <a:lnTo>
                      <a:pt x="288" y="209"/>
                    </a:lnTo>
                    <a:lnTo>
                      <a:pt x="262" y="209"/>
                    </a:lnTo>
                    <a:lnTo>
                      <a:pt x="262" y="261"/>
                    </a:lnTo>
                    <a:lnTo>
                      <a:pt x="262" y="245"/>
                    </a:lnTo>
                    <a:lnTo>
                      <a:pt x="238" y="245"/>
                    </a:lnTo>
                    <a:lnTo>
                      <a:pt x="238" y="173"/>
                    </a:lnTo>
                    <a:lnTo>
                      <a:pt x="238" y="203"/>
                    </a:lnTo>
                    <a:lnTo>
                      <a:pt x="210" y="203"/>
                    </a:lnTo>
                    <a:lnTo>
                      <a:pt x="210" y="167"/>
                    </a:lnTo>
                    <a:lnTo>
                      <a:pt x="210" y="295"/>
                    </a:lnTo>
                    <a:lnTo>
                      <a:pt x="210" y="221"/>
                    </a:lnTo>
                    <a:lnTo>
                      <a:pt x="194" y="221"/>
                    </a:lnTo>
                    <a:lnTo>
                      <a:pt x="194" y="169"/>
                    </a:lnTo>
                    <a:lnTo>
                      <a:pt x="194" y="191"/>
                    </a:lnTo>
                    <a:lnTo>
                      <a:pt x="174" y="191"/>
                    </a:lnTo>
                    <a:lnTo>
                      <a:pt x="174" y="173"/>
                    </a:lnTo>
                    <a:lnTo>
                      <a:pt x="174" y="191"/>
                    </a:lnTo>
                    <a:lnTo>
                      <a:pt x="174" y="191"/>
                    </a:lnTo>
                    <a:lnTo>
                      <a:pt x="164" y="191"/>
                    </a:lnTo>
                    <a:lnTo>
                      <a:pt x="164" y="289"/>
                    </a:lnTo>
                    <a:lnTo>
                      <a:pt x="138" y="289"/>
                    </a:lnTo>
                    <a:lnTo>
                      <a:pt x="138" y="325"/>
                    </a:lnTo>
                    <a:lnTo>
                      <a:pt x="138" y="289"/>
                    </a:lnTo>
                    <a:lnTo>
                      <a:pt x="130" y="289"/>
                    </a:lnTo>
                    <a:lnTo>
                      <a:pt x="130" y="269"/>
                    </a:lnTo>
                    <a:lnTo>
                      <a:pt x="118" y="269"/>
                    </a:lnTo>
                    <a:lnTo>
                      <a:pt x="118" y="295"/>
                    </a:lnTo>
                    <a:lnTo>
                      <a:pt x="110" y="295"/>
                    </a:lnTo>
                    <a:lnTo>
                      <a:pt x="110" y="329"/>
                    </a:lnTo>
                    <a:lnTo>
                      <a:pt x="110" y="307"/>
                    </a:lnTo>
                    <a:lnTo>
                      <a:pt x="92" y="307"/>
                    </a:lnTo>
                    <a:lnTo>
                      <a:pt x="92" y="247"/>
                    </a:lnTo>
                    <a:lnTo>
                      <a:pt x="64" y="247"/>
                    </a:lnTo>
                    <a:lnTo>
                      <a:pt x="64" y="225"/>
                    </a:lnTo>
                    <a:lnTo>
                      <a:pt x="42" y="225"/>
                    </a:lnTo>
                    <a:lnTo>
                      <a:pt x="42" y="247"/>
                    </a:lnTo>
                    <a:lnTo>
                      <a:pt x="42" y="225"/>
                    </a:lnTo>
                    <a:lnTo>
                      <a:pt x="30" y="225"/>
                    </a:lnTo>
                    <a:lnTo>
                      <a:pt x="30" y="0"/>
                    </a:lnTo>
                    <a:lnTo>
                      <a:pt x="30" y="225"/>
                    </a:lnTo>
                    <a:lnTo>
                      <a:pt x="18" y="225"/>
                    </a:lnTo>
                    <a:lnTo>
                      <a:pt x="18" y="197"/>
                    </a:lnTo>
                    <a:lnTo>
                      <a:pt x="18" y="279"/>
                    </a:lnTo>
                    <a:lnTo>
                      <a:pt x="18" y="225"/>
                    </a:lnTo>
                    <a:lnTo>
                      <a:pt x="0" y="225"/>
                    </a:lnTo>
                    <a:lnTo>
                      <a:pt x="0" y="18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1" name="Line 23"/>
              <p:cNvSpPr>
                <a:spLocks noChangeShapeType="1"/>
              </p:cNvSpPr>
              <p:nvPr/>
            </p:nvSpPr>
            <p:spPr bwMode="auto">
              <a:xfrm>
                <a:off x="3778" y="1788"/>
                <a:ext cx="0" cy="27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2" name="Line 24"/>
              <p:cNvSpPr>
                <a:spLocks noChangeShapeType="1"/>
              </p:cNvSpPr>
              <p:nvPr/>
            </p:nvSpPr>
            <p:spPr bwMode="auto">
              <a:xfrm flipV="1">
                <a:off x="3680" y="2027"/>
                <a:ext cx="0" cy="3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3" name="Freeform 25"/>
              <p:cNvSpPr>
                <a:spLocks/>
              </p:cNvSpPr>
              <p:nvPr/>
            </p:nvSpPr>
            <p:spPr bwMode="auto">
              <a:xfrm>
                <a:off x="3312" y="1840"/>
                <a:ext cx="266" cy="213"/>
              </a:xfrm>
              <a:custGeom>
                <a:avLst/>
                <a:gdLst>
                  <a:gd name="T0" fmla="*/ 266 w 266"/>
                  <a:gd name="T1" fmla="*/ 199 h 213"/>
                  <a:gd name="T2" fmla="*/ 266 w 266"/>
                  <a:gd name="T3" fmla="*/ 128 h 213"/>
                  <a:gd name="T4" fmla="*/ 252 w 266"/>
                  <a:gd name="T5" fmla="*/ 128 h 213"/>
                  <a:gd name="T6" fmla="*/ 252 w 266"/>
                  <a:gd name="T7" fmla="*/ 64 h 213"/>
                  <a:gd name="T8" fmla="*/ 232 w 266"/>
                  <a:gd name="T9" fmla="*/ 64 h 213"/>
                  <a:gd name="T10" fmla="*/ 232 w 266"/>
                  <a:gd name="T11" fmla="*/ 24 h 213"/>
                  <a:gd name="T12" fmla="*/ 232 w 266"/>
                  <a:gd name="T13" fmla="*/ 32 h 213"/>
                  <a:gd name="T14" fmla="*/ 220 w 266"/>
                  <a:gd name="T15" fmla="*/ 32 h 213"/>
                  <a:gd name="T16" fmla="*/ 220 w 266"/>
                  <a:gd name="T17" fmla="*/ 0 h 213"/>
                  <a:gd name="T18" fmla="*/ 220 w 266"/>
                  <a:gd name="T19" fmla="*/ 108 h 213"/>
                  <a:gd name="T20" fmla="*/ 220 w 266"/>
                  <a:gd name="T21" fmla="*/ 92 h 213"/>
                  <a:gd name="T22" fmla="*/ 208 w 266"/>
                  <a:gd name="T23" fmla="*/ 92 h 213"/>
                  <a:gd name="T24" fmla="*/ 208 w 266"/>
                  <a:gd name="T25" fmla="*/ 134 h 213"/>
                  <a:gd name="T26" fmla="*/ 208 w 266"/>
                  <a:gd name="T27" fmla="*/ 106 h 213"/>
                  <a:gd name="T28" fmla="*/ 188 w 266"/>
                  <a:gd name="T29" fmla="*/ 106 h 213"/>
                  <a:gd name="T30" fmla="*/ 188 w 266"/>
                  <a:gd name="T31" fmla="*/ 94 h 213"/>
                  <a:gd name="T32" fmla="*/ 178 w 266"/>
                  <a:gd name="T33" fmla="*/ 94 h 213"/>
                  <a:gd name="T34" fmla="*/ 178 w 266"/>
                  <a:gd name="T35" fmla="*/ 82 h 213"/>
                  <a:gd name="T36" fmla="*/ 170 w 266"/>
                  <a:gd name="T37" fmla="*/ 82 h 213"/>
                  <a:gd name="T38" fmla="*/ 170 w 266"/>
                  <a:gd name="T39" fmla="*/ 32 h 213"/>
                  <a:gd name="T40" fmla="*/ 170 w 266"/>
                  <a:gd name="T41" fmla="*/ 82 h 213"/>
                  <a:gd name="T42" fmla="*/ 162 w 266"/>
                  <a:gd name="T43" fmla="*/ 82 h 213"/>
                  <a:gd name="T44" fmla="*/ 162 w 266"/>
                  <a:gd name="T45" fmla="*/ 170 h 213"/>
                  <a:gd name="T46" fmla="*/ 148 w 266"/>
                  <a:gd name="T47" fmla="*/ 170 h 213"/>
                  <a:gd name="T48" fmla="*/ 148 w 266"/>
                  <a:gd name="T49" fmla="*/ 187 h 213"/>
                  <a:gd name="T50" fmla="*/ 138 w 266"/>
                  <a:gd name="T51" fmla="*/ 187 h 213"/>
                  <a:gd name="T52" fmla="*/ 138 w 266"/>
                  <a:gd name="T53" fmla="*/ 209 h 213"/>
                  <a:gd name="T54" fmla="*/ 112 w 266"/>
                  <a:gd name="T55" fmla="*/ 209 h 213"/>
                  <a:gd name="T56" fmla="*/ 112 w 266"/>
                  <a:gd name="T57" fmla="*/ 191 h 213"/>
                  <a:gd name="T58" fmla="*/ 90 w 266"/>
                  <a:gd name="T59" fmla="*/ 191 h 213"/>
                  <a:gd name="T60" fmla="*/ 90 w 266"/>
                  <a:gd name="T61" fmla="*/ 134 h 213"/>
                  <a:gd name="T62" fmla="*/ 90 w 266"/>
                  <a:gd name="T63" fmla="*/ 213 h 213"/>
                  <a:gd name="T64" fmla="*/ 24 w 266"/>
                  <a:gd name="T65" fmla="*/ 213 h 213"/>
                  <a:gd name="T66" fmla="*/ 24 w 266"/>
                  <a:gd name="T67" fmla="*/ 195 h 213"/>
                  <a:gd name="T68" fmla="*/ 12 w 266"/>
                  <a:gd name="T69" fmla="*/ 195 h 213"/>
                  <a:gd name="T70" fmla="*/ 12 w 266"/>
                  <a:gd name="T71" fmla="*/ 176 h 213"/>
                  <a:gd name="T72" fmla="*/ 0 w 266"/>
                  <a:gd name="T73" fmla="*/ 176 h 213"/>
                  <a:gd name="T74" fmla="*/ 0 w 266"/>
                  <a:gd name="T75" fmla="*/ 15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6" h="213">
                    <a:moveTo>
                      <a:pt x="266" y="199"/>
                    </a:moveTo>
                    <a:lnTo>
                      <a:pt x="266" y="128"/>
                    </a:lnTo>
                    <a:lnTo>
                      <a:pt x="252" y="128"/>
                    </a:lnTo>
                    <a:lnTo>
                      <a:pt x="252" y="64"/>
                    </a:lnTo>
                    <a:lnTo>
                      <a:pt x="232" y="64"/>
                    </a:lnTo>
                    <a:lnTo>
                      <a:pt x="232" y="24"/>
                    </a:lnTo>
                    <a:lnTo>
                      <a:pt x="232" y="32"/>
                    </a:lnTo>
                    <a:lnTo>
                      <a:pt x="220" y="32"/>
                    </a:lnTo>
                    <a:lnTo>
                      <a:pt x="220" y="0"/>
                    </a:lnTo>
                    <a:lnTo>
                      <a:pt x="220" y="108"/>
                    </a:lnTo>
                    <a:lnTo>
                      <a:pt x="220" y="92"/>
                    </a:lnTo>
                    <a:lnTo>
                      <a:pt x="208" y="92"/>
                    </a:lnTo>
                    <a:lnTo>
                      <a:pt x="208" y="134"/>
                    </a:lnTo>
                    <a:lnTo>
                      <a:pt x="208" y="106"/>
                    </a:lnTo>
                    <a:lnTo>
                      <a:pt x="188" y="106"/>
                    </a:lnTo>
                    <a:lnTo>
                      <a:pt x="188" y="94"/>
                    </a:lnTo>
                    <a:lnTo>
                      <a:pt x="178" y="94"/>
                    </a:lnTo>
                    <a:lnTo>
                      <a:pt x="178" y="82"/>
                    </a:lnTo>
                    <a:lnTo>
                      <a:pt x="170" y="82"/>
                    </a:lnTo>
                    <a:lnTo>
                      <a:pt x="170" y="32"/>
                    </a:lnTo>
                    <a:lnTo>
                      <a:pt x="170" y="82"/>
                    </a:lnTo>
                    <a:lnTo>
                      <a:pt x="162" y="82"/>
                    </a:lnTo>
                    <a:lnTo>
                      <a:pt x="162" y="170"/>
                    </a:lnTo>
                    <a:lnTo>
                      <a:pt x="148" y="170"/>
                    </a:lnTo>
                    <a:lnTo>
                      <a:pt x="148" y="187"/>
                    </a:lnTo>
                    <a:lnTo>
                      <a:pt x="138" y="187"/>
                    </a:lnTo>
                    <a:lnTo>
                      <a:pt x="138" y="209"/>
                    </a:lnTo>
                    <a:lnTo>
                      <a:pt x="112" y="209"/>
                    </a:lnTo>
                    <a:lnTo>
                      <a:pt x="112" y="191"/>
                    </a:lnTo>
                    <a:lnTo>
                      <a:pt x="90" y="191"/>
                    </a:lnTo>
                    <a:lnTo>
                      <a:pt x="90" y="134"/>
                    </a:lnTo>
                    <a:lnTo>
                      <a:pt x="90" y="213"/>
                    </a:lnTo>
                    <a:lnTo>
                      <a:pt x="24" y="213"/>
                    </a:lnTo>
                    <a:lnTo>
                      <a:pt x="24" y="195"/>
                    </a:lnTo>
                    <a:lnTo>
                      <a:pt x="12" y="195"/>
                    </a:lnTo>
                    <a:lnTo>
                      <a:pt x="12" y="176"/>
                    </a:lnTo>
                    <a:lnTo>
                      <a:pt x="0" y="176"/>
                    </a:lnTo>
                    <a:lnTo>
                      <a:pt x="0" y="15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4" name="Line 26"/>
              <p:cNvSpPr>
                <a:spLocks noChangeShapeType="1"/>
              </p:cNvSpPr>
              <p:nvPr/>
            </p:nvSpPr>
            <p:spPr bwMode="auto">
              <a:xfrm>
                <a:off x="3211" y="1932"/>
                <a:ext cx="0" cy="133"/>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5" name="Line 27"/>
              <p:cNvSpPr>
                <a:spLocks noChangeShapeType="1"/>
              </p:cNvSpPr>
              <p:nvPr/>
            </p:nvSpPr>
            <p:spPr bwMode="auto">
              <a:xfrm>
                <a:off x="2893" y="2039"/>
                <a:ext cx="0" cy="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6" name="Freeform 28"/>
              <p:cNvSpPr>
                <a:spLocks/>
              </p:cNvSpPr>
              <p:nvPr/>
            </p:nvSpPr>
            <p:spPr bwMode="auto">
              <a:xfrm>
                <a:off x="2546" y="1461"/>
                <a:ext cx="347" cy="604"/>
              </a:xfrm>
              <a:custGeom>
                <a:avLst/>
                <a:gdLst>
                  <a:gd name="T0" fmla="*/ 347 w 347"/>
                  <a:gd name="T1" fmla="*/ 604 h 604"/>
                  <a:gd name="T2" fmla="*/ 347 w 347"/>
                  <a:gd name="T3" fmla="*/ 578 h 604"/>
                  <a:gd name="T4" fmla="*/ 333 w 347"/>
                  <a:gd name="T5" fmla="*/ 578 h 604"/>
                  <a:gd name="T6" fmla="*/ 333 w 347"/>
                  <a:gd name="T7" fmla="*/ 238 h 604"/>
                  <a:gd name="T8" fmla="*/ 325 w 347"/>
                  <a:gd name="T9" fmla="*/ 238 h 604"/>
                  <a:gd name="T10" fmla="*/ 325 w 347"/>
                  <a:gd name="T11" fmla="*/ 555 h 604"/>
                  <a:gd name="T12" fmla="*/ 303 w 347"/>
                  <a:gd name="T13" fmla="*/ 555 h 604"/>
                  <a:gd name="T14" fmla="*/ 303 w 347"/>
                  <a:gd name="T15" fmla="*/ 0 h 604"/>
                  <a:gd name="T16" fmla="*/ 303 w 347"/>
                  <a:gd name="T17" fmla="*/ 592 h 604"/>
                  <a:gd name="T18" fmla="*/ 303 w 347"/>
                  <a:gd name="T19" fmla="*/ 232 h 604"/>
                  <a:gd name="T20" fmla="*/ 249 w 347"/>
                  <a:gd name="T21" fmla="*/ 232 h 604"/>
                  <a:gd name="T22" fmla="*/ 249 w 347"/>
                  <a:gd name="T23" fmla="*/ 379 h 604"/>
                  <a:gd name="T24" fmla="*/ 219 w 347"/>
                  <a:gd name="T25" fmla="*/ 379 h 604"/>
                  <a:gd name="T26" fmla="*/ 219 w 347"/>
                  <a:gd name="T27" fmla="*/ 419 h 604"/>
                  <a:gd name="T28" fmla="*/ 219 w 347"/>
                  <a:gd name="T29" fmla="*/ 309 h 604"/>
                  <a:gd name="T30" fmla="*/ 201 w 347"/>
                  <a:gd name="T31" fmla="*/ 309 h 604"/>
                  <a:gd name="T32" fmla="*/ 201 w 347"/>
                  <a:gd name="T33" fmla="*/ 297 h 604"/>
                  <a:gd name="T34" fmla="*/ 173 w 347"/>
                  <a:gd name="T35" fmla="*/ 297 h 604"/>
                  <a:gd name="T36" fmla="*/ 173 w 347"/>
                  <a:gd name="T37" fmla="*/ 272 h 604"/>
                  <a:gd name="T38" fmla="*/ 163 w 347"/>
                  <a:gd name="T39" fmla="*/ 272 h 604"/>
                  <a:gd name="T40" fmla="*/ 163 w 347"/>
                  <a:gd name="T41" fmla="*/ 335 h 604"/>
                  <a:gd name="T42" fmla="*/ 163 w 347"/>
                  <a:gd name="T43" fmla="*/ 272 h 604"/>
                  <a:gd name="T44" fmla="*/ 153 w 347"/>
                  <a:gd name="T45" fmla="*/ 272 h 604"/>
                  <a:gd name="T46" fmla="*/ 153 w 347"/>
                  <a:gd name="T47" fmla="*/ 174 h 604"/>
                  <a:gd name="T48" fmla="*/ 129 w 347"/>
                  <a:gd name="T49" fmla="*/ 174 h 604"/>
                  <a:gd name="T50" fmla="*/ 129 w 347"/>
                  <a:gd name="T51" fmla="*/ 102 h 604"/>
                  <a:gd name="T52" fmla="*/ 129 w 347"/>
                  <a:gd name="T53" fmla="*/ 246 h 604"/>
                  <a:gd name="T54" fmla="*/ 105 w 347"/>
                  <a:gd name="T55" fmla="*/ 246 h 604"/>
                  <a:gd name="T56" fmla="*/ 105 w 347"/>
                  <a:gd name="T57" fmla="*/ 299 h 604"/>
                  <a:gd name="T58" fmla="*/ 95 w 347"/>
                  <a:gd name="T59" fmla="*/ 299 h 604"/>
                  <a:gd name="T60" fmla="*/ 95 w 347"/>
                  <a:gd name="T61" fmla="*/ 537 h 604"/>
                  <a:gd name="T62" fmla="*/ 95 w 347"/>
                  <a:gd name="T63" fmla="*/ 517 h 604"/>
                  <a:gd name="T64" fmla="*/ 77 w 347"/>
                  <a:gd name="T65" fmla="*/ 517 h 604"/>
                  <a:gd name="T66" fmla="*/ 77 w 347"/>
                  <a:gd name="T67" fmla="*/ 537 h 604"/>
                  <a:gd name="T68" fmla="*/ 77 w 347"/>
                  <a:gd name="T69" fmla="*/ 517 h 604"/>
                  <a:gd name="T70" fmla="*/ 59 w 347"/>
                  <a:gd name="T71" fmla="*/ 517 h 604"/>
                  <a:gd name="T72" fmla="*/ 59 w 347"/>
                  <a:gd name="T73" fmla="*/ 493 h 604"/>
                  <a:gd name="T74" fmla="*/ 32 w 347"/>
                  <a:gd name="T75" fmla="*/ 493 h 604"/>
                  <a:gd name="T76" fmla="*/ 32 w 347"/>
                  <a:gd name="T77" fmla="*/ 519 h 604"/>
                  <a:gd name="T78" fmla="*/ 22 w 347"/>
                  <a:gd name="T79" fmla="*/ 519 h 604"/>
                  <a:gd name="T80" fmla="*/ 22 w 347"/>
                  <a:gd name="T81" fmla="*/ 553 h 604"/>
                  <a:gd name="T82" fmla="*/ 22 w 347"/>
                  <a:gd name="T83" fmla="*/ 531 h 604"/>
                  <a:gd name="T84" fmla="*/ 0 w 347"/>
                  <a:gd name="T85" fmla="*/ 531 h 604"/>
                  <a:gd name="T86" fmla="*/ 0 w 347"/>
                  <a:gd name="T87" fmla="*/ 50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604">
                    <a:moveTo>
                      <a:pt x="347" y="604"/>
                    </a:moveTo>
                    <a:lnTo>
                      <a:pt x="347" y="578"/>
                    </a:lnTo>
                    <a:lnTo>
                      <a:pt x="333" y="578"/>
                    </a:lnTo>
                    <a:lnTo>
                      <a:pt x="333" y="238"/>
                    </a:lnTo>
                    <a:lnTo>
                      <a:pt x="325" y="238"/>
                    </a:lnTo>
                    <a:lnTo>
                      <a:pt x="325" y="555"/>
                    </a:lnTo>
                    <a:lnTo>
                      <a:pt x="303" y="555"/>
                    </a:lnTo>
                    <a:lnTo>
                      <a:pt x="303" y="0"/>
                    </a:lnTo>
                    <a:lnTo>
                      <a:pt x="303" y="592"/>
                    </a:lnTo>
                    <a:lnTo>
                      <a:pt x="303" y="232"/>
                    </a:lnTo>
                    <a:lnTo>
                      <a:pt x="249" y="232"/>
                    </a:lnTo>
                    <a:lnTo>
                      <a:pt x="249" y="379"/>
                    </a:lnTo>
                    <a:lnTo>
                      <a:pt x="219" y="379"/>
                    </a:lnTo>
                    <a:lnTo>
                      <a:pt x="219" y="419"/>
                    </a:lnTo>
                    <a:lnTo>
                      <a:pt x="219" y="309"/>
                    </a:lnTo>
                    <a:lnTo>
                      <a:pt x="201" y="309"/>
                    </a:lnTo>
                    <a:lnTo>
                      <a:pt x="201" y="297"/>
                    </a:lnTo>
                    <a:lnTo>
                      <a:pt x="173" y="297"/>
                    </a:lnTo>
                    <a:lnTo>
                      <a:pt x="173" y="272"/>
                    </a:lnTo>
                    <a:lnTo>
                      <a:pt x="163" y="272"/>
                    </a:lnTo>
                    <a:lnTo>
                      <a:pt x="163" y="335"/>
                    </a:lnTo>
                    <a:lnTo>
                      <a:pt x="163" y="272"/>
                    </a:lnTo>
                    <a:lnTo>
                      <a:pt x="153" y="272"/>
                    </a:lnTo>
                    <a:lnTo>
                      <a:pt x="153" y="174"/>
                    </a:lnTo>
                    <a:lnTo>
                      <a:pt x="129" y="174"/>
                    </a:lnTo>
                    <a:lnTo>
                      <a:pt x="129" y="102"/>
                    </a:lnTo>
                    <a:lnTo>
                      <a:pt x="129" y="246"/>
                    </a:lnTo>
                    <a:lnTo>
                      <a:pt x="105" y="246"/>
                    </a:lnTo>
                    <a:lnTo>
                      <a:pt x="105" y="299"/>
                    </a:lnTo>
                    <a:lnTo>
                      <a:pt x="95" y="299"/>
                    </a:lnTo>
                    <a:lnTo>
                      <a:pt x="95" y="537"/>
                    </a:lnTo>
                    <a:lnTo>
                      <a:pt x="95" y="517"/>
                    </a:lnTo>
                    <a:lnTo>
                      <a:pt x="77" y="517"/>
                    </a:lnTo>
                    <a:lnTo>
                      <a:pt x="77" y="537"/>
                    </a:lnTo>
                    <a:lnTo>
                      <a:pt x="77" y="517"/>
                    </a:lnTo>
                    <a:lnTo>
                      <a:pt x="59" y="517"/>
                    </a:lnTo>
                    <a:lnTo>
                      <a:pt x="59" y="493"/>
                    </a:lnTo>
                    <a:lnTo>
                      <a:pt x="32" y="493"/>
                    </a:lnTo>
                    <a:lnTo>
                      <a:pt x="32" y="519"/>
                    </a:lnTo>
                    <a:lnTo>
                      <a:pt x="22" y="519"/>
                    </a:lnTo>
                    <a:lnTo>
                      <a:pt x="22" y="553"/>
                    </a:lnTo>
                    <a:lnTo>
                      <a:pt x="22" y="531"/>
                    </a:lnTo>
                    <a:lnTo>
                      <a:pt x="0" y="531"/>
                    </a:lnTo>
                    <a:lnTo>
                      <a:pt x="0" y="50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7" name="Freeform 29"/>
              <p:cNvSpPr>
                <a:spLocks/>
              </p:cNvSpPr>
              <p:nvPr/>
            </p:nvSpPr>
            <p:spPr bwMode="auto">
              <a:xfrm>
                <a:off x="2158" y="1762"/>
                <a:ext cx="316" cy="303"/>
              </a:xfrm>
              <a:custGeom>
                <a:avLst/>
                <a:gdLst>
                  <a:gd name="T0" fmla="*/ 316 w 316"/>
                  <a:gd name="T1" fmla="*/ 303 h 303"/>
                  <a:gd name="T2" fmla="*/ 316 w 316"/>
                  <a:gd name="T3" fmla="*/ 281 h 303"/>
                  <a:gd name="T4" fmla="*/ 268 w 316"/>
                  <a:gd name="T5" fmla="*/ 281 h 303"/>
                  <a:gd name="T6" fmla="*/ 268 w 316"/>
                  <a:gd name="T7" fmla="*/ 261 h 303"/>
                  <a:gd name="T8" fmla="*/ 268 w 316"/>
                  <a:gd name="T9" fmla="*/ 281 h 303"/>
                  <a:gd name="T10" fmla="*/ 84 w 316"/>
                  <a:gd name="T11" fmla="*/ 281 h 303"/>
                  <a:gd name="T12" fmla="*/ 84 w 316"/>
                  <a:gd name="T13" fmla="*/ 236 h 303"/>
                  <a:gd name="T14" fmla="*/ 42 w 316"/>
                  <a:gd name="T15" fmla="*/ 236 h 303"/>
                  <a:gd name="T16" fmla="*/ 42 w 316"/>
                  <a:gd name="T17" fmla="*/ 188 h 303"/>
                  <a:gd name="T18" fmla="*/ 24 w 316"/>
                  <a:gd name="T19" fmla="*/ 188 h 303"/>
                  <a:gd name="T20" fmla="*/ 24 w 316"/>
                  <a:gd name="T21" fmla="*/ 0 h 303"/>
                  <a:gd name="T22" fmla="*/ 24 w 316"/>
                  <a:gd name="T23" fmla="*/ 92 h 303"/>
                  <a:gd name="T24" fmla="*/ 8 w 316"/>
                  <a:gd name="T25" fmla="*/ 92 h 303"/>
                  <a:gd name="T26" fmla="*/ 8 w 316"/>
                  <a:gd name="T27" fmla="*/ 162 h 303"/>
                  <a:gd name="T28" fmla="*/ 0 w 316"/>
                  <a:gd name="T29" fmla="*/ 162 h 303"/>
                  <a:gd name="T30" fmla="*/ 0 w 316"/>
                  <a:gd name="T31" fmla="*/ 2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03">
                    <a:moveTo>
                      <a:pt x="316" y="303"/>
                    </a:moveTo>
                    <a:lnTo>
                      <a:pt x="316" y="281"/>
                    </a:lnTo>
                    <a:lnTo>
                      <a:pt x="268" y="281"/>
                    </a:lnTo>
                    <a:lnTo>
                      <a:pt x="268" y="261"/>
                    </a:lnTo>
                    <a:lnTo>
                      <a:pt x="268" y="281"/>
                    </a:lnTo>
                    <a:lnTo>
                      <a:pt x="84" y="281"/>
                    </a:lnTo>
                    <a:lnTo>
                      <a:pt x="84" y="236"/>
                    </a:lnTo>
                    <a:lnTo>
                      <a:pt x="42" y="236"/>
                    </a:lnTo>
                    <a:lnTo>
                      <a:pt x="42" y="188"/>
                    </a:lnTo>
                    <a:lnTo>
                      <a:pt x="24" y="188"/>
                    </a:lnTo>
                    <a:lnTo>
                      <a:pt x="24" y="0"/>
                    </a:lnTo>
                    <a:lnTo>
                      <a:pt x="24" y="92"/>
                    </a:lnTo>
                    <a:lnTo>
                      <a:pt x="8" y="92"/>
                    </a:lnTo>
                    <a:lnTo>
                      <a:pt x="8" y="162"/>
                    </a:lnTo>
                    <a:lnTo>
                      <a:pt x="0" y="162"/>
                    </a:lnTo>
                    <a:lnTo>
                      <a:pt x="0" y="23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8" name="Freeform 30"/>
              <p:cNvSpPr>
                <a:spLocks/>
              </p:cNvSpPr>
              <p:nvPr/>
            </p:nvSpPr>
            <p:spPr bwMode="auto">
              <a:xfrm>
                <a:off x="1843" y="1326"/>
                <a:ext cx="175" cy="739"/>
              </a:xfrm>
              <a:custGeom>
                <a:avLst/>
                <a:gdLst>
                  <a:gd name="T0" fmla="*/ 175 w 175"/>
                  <a:gd name="T1" fmla="*/ 739 h 739"/>
                  <a:gd name="T2" fmla="*/ 175 w 175"/>
                  <a:gd name="T3" fmla="*/ 668 h 739"/>
                  <a:gd name="T4" fmla="*/ 145 w 175"/>
                  <a:gd name="T5" fmla="*/ 668 h 739"/>
                  <a:gd name="T6" fmla="*/ 145 w 175"/>
                  <a:gd name="T7" fmla="*/ 594 h 739"/>
                  <a:gd name="T8" fmla="*/ 145 w 175"/>
                  <a:gd name="T9" fmla="*/ 668 h 739"/>
                  <a:gd name="T10" fmla="*/ 131 w 175"/>
                  <a:gd name="T11" fmla="*/ 668 h 739"/>
                  <a:gd name="T12" fmla="*/ 131 w 175"/>
                  <a:gd name="T13" fmla="*/ 739 h 739"/>
                  <a:gd name="T14" fmla="*/ 107 w 175"/>
                  <a:gd name="T15" fmla="*/ 739 h 739"/>
                  <a:gd name="T16" fmla="*/ 107 w 175"/>
                  <a:gd name="T17" fmla="*/ 550 h 739"/>
                  <a:gd name="T18" fmla="*/ 88 w 175"/>
                  <a:gd name="T19" fmla="*/ 550 h 739"/>
                  <a:gd name="T20" fmla="*/ 88 w 175"/>
                  <a:gd name="T21" fmla="*/ 223 h 739"/>
                  <a:gd name="T22" fmla="*/ 80 w 175"/>
                  <a:gd name="T23" fmla="*/ 223 h 739"/>
                  <a:gd name="T24" fmla="*/ 80 w 175"/>
                  <a:gd name="T25" fmla="*/ 678 h 739"/>
                  <a:gd name="T26" fmla="*/ 66 w 175"/>
                  <a:gd name="T27" fmla="*/ 678 h 739"/>
                  <a:gd name="T28" fmla="*/ 66 w 175"/>
                  <a:gd name="T29" fmla="*/ 699 h 739"/>
                  <a:gd name="T30" fmla="*/ 58 w 175"/>
                  <a:gd name="T31" fmla="*/ 699 h 739"/>
                  <a:gd name="T32" fmla="*/ 58 w 175"/>
                  <a:gd name="T33" fmla="*/ 721 h 739"/>
                  <a:gd name="T34" fmla="*/ 34 w 175"/>
                  <a:gd name="T35" fmla="*/ 721 h 739"/>
                  <a:gd name="T36" fmla="*/ 34 w 175"/>
                  <a:gd name="T37" fmla="*/ 0 h 739"/>
                  <a:gd name="T38" fmla="*/ 14 w 175"/>
                  <a:gd name="T39" fmla="*/ 0 h 739"/>
                  <a:gd name="T40" fmla="*/ 14 w 175"/>
                  <a:gd name="T41" fmla="*/ 582 h 739"/>
                  <a:gd name="T42" fmla="*/ 0 w 175"/>
                  <a:gd name="T43" fmla="*/ 58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739">
                    <a:moveTo>
                      <a:pt x="175" y="739"/>
                    </a:moveTo>
                    <a:lnTo>
                      <a:pt x="175" y="668"/>
                    </a:lnTo>
                    <a:lnTo>
                      <a:pt x="145" y="668"/>
                    </a:lnTo>
                    <a:lnTo>
                      <a:pt x="145" y="594"/>
                    </a:lnTo>
                    <a:lnTo>
                      <a:pt x="145" y="668"/>
                    </a:lnTo>
                    <a:lnTo>
                      <a:pt x="131" y="668"/>
                    </a:lnTo>
                    <a:lnTo>
                      <a:pt x="131" y="739"/>
                    </a:lnTo>
                    <a:lnTo>
                      <a:pt x="107" y="739"/>
                    </a:lnTo>
                    <a:lnTo>
                      <a:pt x="107" y="550"/>
                    </a:lnTo>
                    <a:lnTo>
                      <a:pt x="88" y="550"/>
                    </a:lnTo>
                    <a:lnTo>
                      <a:pt x="88" y="223"/>
                    </a:lnTo>
                    <a:lnTo>
                      <a:pt x="80" y="223"/>
                    </a:lnTo>
                    <a:lnTo>
                      <a:pt x="80" y="678"/>
                    </a:lnTo>
                    <a:lnTo>
                      <a:pt x="66" y="678"/>
                    </a:lnTo>
                    <a:lnTo>
                      <a:pt x="66" y="699"/>
                    </a:lnTo>
                    <a:lnTo>
                      <a:pt x="58" y="699"/>
                    </a:lnTo>
                    <a:lnTo>
                      <a:pt x="58" y="721"/>
                    </a:lnTo>
                    <a:lnTo>
                      <a:pt x="34" y="721"/>
                    </a:lnTo>
                    <a:lnTo>
                      <a:pt x="34" y="0"/>
                    </a:lnTo>
                    <a:lnTo>
                      <a:pt x="14" y="0"/>
                    </a:lnTo>
                    <a:lnTo>
                      <a:pt x="14" y="582"/>
                    </a:lnTo>
                    <a:lnTo>
                      <a:pt x="0" y="58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9" name="Freeform 31"/>
              <p:cNvSpPr>
                <a:spLocks/>
              </p:cNvSpPr>
              <p:nvPr/>
            </p:nvSpPr>
            <p:spPr bwMode="auto">
              <a:xfrm>
                <a:off x="1751" y="1920"/>
                <a:ext cx="12" cy="145"/>
              </a:xfrm>
              <a:custGeom>
                <a:avLst/>
                <a:gdLst>
                  <a:gd name="T0" fmla="*/ 12 w 12"/>
                  <a:gd name="T1" fmla="*/ 0 h 145"/>
                  <a:gd name="T2" fmla="*/ 12 w 12"/>
                  <a:gd name="T3" fmla="*/ 56 h 145"/>
                  <a:gd name="T4" fmla="*/ 0 w 12"/>
                  <a:gd name="T5" fmla="*/ 56 h 145"/>
                  <a:gd name="T6" fmla="*/ 0 w 12"/>
                  <a:gd name="T7" fmla="*/ 145 h 145"/>
                </a:gdLst>
                <a:ahLst/>
                <a:cxnLst>
                  <a:cxn ang="0">
                    <a:pos x="T0" y="T1"/>
                  </a:cxn>
                  <a:cxn ang="0">
                    <a:pos x="T2" y="T3"/>
                  </a:cxn>
                  <a:cxn ang="0">
                    <a:pos x="T4" y="T5"/>
                  </a:cxn>
                  <a:cxn ang="0">
                    <a:pos x="T6" y="T7"/>
                  </a:cxn>
                </a:cxnLst>
                <a:rect l="0" t="0" r="r" b="b"/>
                <a:pathLst>
                  <a:path w="12" h="145">
                    <a:moveTo>
                      <a:pt x="12" y="0"/>
                    </a:moveTo>
                    <a:lnTo>
                      <a:pt x="12" y="56"/>
                    </a:lnTo>
                    <a:lnTo>
                      <a:pt x="0" y="56"/>
                    </a:lnTo>
                    <a:lnTo>
                      <a:pt x="0" y="14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0" name="Freeform 32"/>
              <p:cNvSpPr>
                <a:spLocks/>
              </p:cNvSpPr>
              <p:nvPr/>
            </p:nvSpPr>
            <p:spPr bwMode="auto">
              <a:xfrm>
                <a:off x="1383" y="1671"/>
                <a:ext cx="344" cy="394"/>
              </a:xfrm>
              <a:custGeom>
                <a:avLst/>
                <a:gdLst>
                  <a:gd name="T0" fmla="*/ 344 w 344"/>
                  <a:gd name="T1" fmla="*/ 0 h 394"/>
                  <a:gd name="T2" fmla="*/ 344 w 344"/>
                  <a:gd name="T3" fmla="*/ 199 h 394"/>
                  <a:gd name="T4" fmla="*/ 332 w 344"/>
                  <a:gd name="T5" fmla="*/ 199 h 394"/>
                  <a:gd name="T6" fmla="*/ 332 w 344"/>
                  <a:gd name="T7" fmla="*/ 394 h 394"/>
                  <a:gd name="T8" fmla="*/ 332 w 344"/>
                  <a:gd name="T9" fmla="*/ 380 h 394"/>
                  <a:gd name="T10" fmla="*/ 268 w 344"/>
                  <a:gd name="T11" fmla="*/ 380 h 394"/>
                  <a:gd name="T12" fmla="*/ 268 w 344"/>
                  <a:gd name="T13" fmla="*/ 155 h 394"/>
                  <a:gd name="T14" fmla="*/ 246 w 344"/>
                  <a:gd name="T15" fmla="*/ 155 h 394"/>
                  <a:gd name="T16" fmla="*/ 246 w 344"/>
                  <a:gd name="T17" fmla="*/ 60 h 394"/>
                  <a:gd name="T18" fmla="*/ 208 w 344"/>
                  <a:gd name="T19" fmla="*/ 60 h 394"/>
                  <a:gd name="T20" fmla="*/ 208 w 344"/>
                  <a:gd name="T21" fmla="*/ 394 h 394"/>
                  <a:gd name="T22" fmla="*/ 72 w 344"/>
                  <a:gd name="T23" fmla="*/ 394 h 394"/>
                  <a:gd name="T24" fmla="*/ 72 w 344"/>
                  <a:gd name="T25" fmla="*/ 177 h 394"/>
                  <a:gd name="T26" fmla="*/ 72 w 344"/>
                  <a:gd name="T27" fmla="*/ 269 h 394"/>
                  <a:gd name="T28" fmla="*/ 34 w 344"/>
                  <a:gd name="T29" fmla="*/ 269 h 394"/>
                  <a:gd name="T30" fmla="*/ 34 w 344"/>
                  <a:gd name="T31" fmla="*/ 83 h 394"/>
                  <a:gd name="T32" fmla="*/ 22 w 344"/>
                  <a:gd name="T33" fmla="*/ 83 h 394"/>
                  <a:gd name="T34" fmla="*/ 22 w 344"/>
                  <a:gd name="T35" fmla="*/ 44 h 394"/>
                  <a:gd name="T36" fmla="*/ 0 w 344"/>
                  <a:gd name="T37" fmla="*/ 44 h 394"/>
                  <a:gd name="T38" fmla="*/ 0 w 344"/>
                  <a:gd name="T39"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394">
                    <a:moveTo>
                      <a:pt x="344" y="0"/>
                    </a:moveTo>
                    <a:lnTo>
                      <a:pt x="344" y="199"/>
                    </a:lnTo>
                    <a:lnTo>
                      <a:pt x="332" y="199"/>
                    </a:lnTo>
                    <a:lnTo>
                      <a:pt x="332" y="394"/>
                    </a:lnTo>
                    <a:lnTo>
                      <a:pt x="332" y="380"/>
                    </a:lnTo>
                    <a:lnTo>
                      <a:pt x="268" y="380"/>
                    </a:lnTo>
                    <a:lnTo>
                      <a:pt x="268" y="155"/>
                    </a:lnTo>
                    <a:lnTo>
                      <a:pt x="246" y="155"/>
                    </a:lnTo>
                    <a:lnTo>
                      <a:pt x="246" y="60"/>
                    </a:lnTo>
                    <a:lnTo>
                      <a:pt x="208" y="60"/>
                    </a:lnTo>
                    <a:lnTo>
                      <a:pt x="208" y="394"/>
                    </a:lnTo>
                    <a:lnTo>
                      <a:pt x="72" y="394"/>
                    </a:lnTo>
                    <a:lnTo>
                      <a:pt x="72" y="177"/>
                    </a:lnTo>
                    <a:lnTo>
                      <a:pt x="72" y="269"/>
                    </a:lnTo>
                    <a:lnTo>
                      <a:pt x="34" y="269"/>
                    </a:lnTo>
                    <a:lnTo>
                      <a:pt x="34" y="83"/>
                    </a:lnTo>
                    <a:lnTo>
                      <a:pt x="22" y="83"/>
                    </a:lnTo>
                    <a:lnTo>
                      <a:pt x="22" y="44"/>
                    </a:lnTo>
                    <a:lnTo>
                      <a:pt x="0" y="44"/>
                    </a:lnTo>
                    <a:lnTo>
                      <a:pt x="0" y="39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1" name="Line 33"/>
              <p:cNvSpPr>
                <a:spLocks noChangeShapeType="1"/>
              </p:cNvSpPr>
              <p:nvPr/>
            </p:nvSpPr>
            <p:spPr bwMode="auto">
              <a:xfrm>
                <a:off x="1122" y="1906"/>
                <a:ext cx="0" cy="159"/>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2" name="Freeform 34"/>
              <p:cNvSpPr>
                <a:spLocks/>
              </p:cNvSpPr>
              <p:nvPr/>
            </p:nvSpPr>
            <p:spPr bwMode="auto">
              <a:xfrm>
                <a:off x="619" y="1810"/>
                <a:ext cx="323" cy="255"/>
              </a:xfrm>
              <a:custGeom>
                <a:avLst/>
                <a:gdLst>
                  <a:gd name="T0" fmla="*/ 0 w 323"/>
                  <a:gd name="T1" fmla="*/ 255 h 255"/>
                  <a:gd name="T2" fmla="*/ 0 w 323"/>
                  <a:gd name="T3" fmla="*/ 239 h 255"/>
                  <a:gd name="T4" fmla="*/ 39 w 323"/>
                  <a:gd name="T5" fmla="*/ 239 h 255"/>
                  <a:gd name="T6" fmla="*/ 39 w 323"/>
                  <a:gd name="T7" fmla="*/ 194 h 255"/>
                  <a:gd name="T8" fmla="*/ 55 w 323"/>
                  <a:gd name="T9" fmla="*/ 194 h 255"/>
                  <a:gd name="T10" fmla="*/ 55 w 323"/>
                  <a:gd name="T11" fmla="*/ 160 h 255"/>
                  <a:gd name="T12" fmla="*/ 55 w 323"/>
                  <a:gd name="T13" fmla="*/ 174 h 255"/>
                  <a:gd name="T14" fmla="*/ 83 w 323"/>
                  <a:gd name="T15" fmla="*/ 174 h 255"/>
                  <a:gd name="T16" fmla="*/ 83 w 323"/>
                  <a:gd name="T17" fmla="*/ 144 h 255"/>
                  <a:gd name="T18" fmla="*/ 93 w 323"/>
                  <a:gd name="T19" fmla="*/ 144 h 255"/>
                  <a:gd name="T20" fmla="*/ 93 w 323"/>
                  <a:gd name="T21" fmla="*/ 186 h 255"/>
                  <a:gd name="T22" fmla="*/ 109 w 323"/>
                  <a:gd name="T23" fmla="*/ 186 h 255"/>
                  <a:gd name="T24" fmla="*/ 109 w 323"/>
                  <a:gd name="T25" fmla="*/ 202 h 255"/>
                  <a:gd name="T26" fmla="*/ 109 w 323"/>
                  <a:gd name="T27" fmla="*/ 186 h 255"/>
                  <a:gd name="T28" fmla="*/ 139 w 323"/>
                  <a:gd name="T29" fmla="*/ 186 h 255"/>
                  <a:gd name="T30" fmla="*/ 139 w 323"/>
                  <a:gd name="T31" fmla="*/ 162 h 255"/>
                  <a:gd name="T32" fmla="*/ 235 w 323"/>
                  <a:gd name="T33" fmla="*/ 162 h 255"/>
                  <a:gd name="T34" fmla="*/ 235 w 323"/>
                  <a:gd name="T35" fmla="*/ 110 h 255"/>
                  <a:gd name="T36" fmla="*/ 251 w 323"/>
                  <a:gd name="T37" fmla="*/ 110 h 255"/>
                  <a:gd name="T38" fmla="*/ 251 w 323"/>
                  <a:gd name="T39" fmla="*/ 72 h 255"/>
                  <a:gd name="T40" fmla="*/ 263 w 323"/>
                  <a:gd name="T41" fmla="*/ 72 h 255"/>
                  <a:gd name="T42" fmla="*/ 263 w 323"/>
                  <a:gd name="T43" fmla="*/ 0 h 255"/>
                  <a:gd name="T44" fmla="*/ 263 w 323"/>
                  <a:gd name="T45" fmla="*/ 58 h 255"/>
                  <a:gd name="T46" fmla="*/ 269 w 323"/>
                  <a:gd name="T47" fmla="*/ 58 h 255"/>
                  <a:gd name="T48" fmla="*/ 269 w 323"/>
                  <a:gd name="T49" fmla="*/ 92 h 255"/>
                  <a:gd name="T50" fmla="*/ 283 w 323"/>
                  <a:gd name="T51" fmla="*/ 92 h 255"/>
                  <a:gd name="T52" fmla="*/ 283 w 323"/>
                  <a:gd name="T53" fmla="*/ 190 h 255"/>
                  <a:gd name="T54" fmla="*/ 283 w 323"/>
                  <a:gd name="T55" fmla="*/ 14 h 255"/>
                  <a:gd name="T56" fmla="*/ 283 w 323"/>
                  <a:gd name="T57" fmla="*/ 92 h 255"/>
                  <a:gd name="T58" fmla="*/ 323 w 323"/>
                  <a:gd name="T59" fmla="*/ 9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255">
                    <a:moveTo>
                      <a:pt x="0" y="255"/>
                    </a:moveTo>
                    <a:lnTo>
                      <a:pt x="0" y="239"/>
                    </a:lnTo>
                    <a:lnTo>
                      <a:pt x="39" y="239"/>
                    </a:lnTo>
                    <a:lnTo>
                      <a:pt x="39" y="194"/>
                    </a:lnTo>
                    <a:lnTo>
                      <a:pt x="55" y="194"/>
                    </a:lnTo>
                    <a:lnTo>
                      <a:pt x="55" y="160"/>
                    </a:lnTo>
                    <a:lnTo>
                      <a:pt x="55" y="174"/>
                    </a:lnTo>
                    <a:lnTo>
                      <a:pt x="83" y="174"/>
                    </a:lnTo>
                    <a:lnTo>
                      <a:pt x="83" y="144"/>
                    </a:lnTo>
                    <a:lnTo>
                      <a:pt x="93" y="144"/>
                    </a:lnTo>
                    <a:lnTo>
                      <a:pt x="93" y="186"/>
                    </a:lnTo>
                    <a:lnTo>
                      <a:pt x="109" y="186"/>
                    </a:lnTo>
                    <a:lnTo>
                      <a:pt x="109" y="202"/>
                    </a:lnTo>
                    <a:lnTo>
                      <a:pt x="109" y="186"/>
                    </a:lnTo>
                    <a:lnTo>
                      <a:pt x="139" y="186"/>
                    </a:lnTo>
                    <a:lnTo>
                      <a:pt x="139" y="162"/>
                    </a:lnTo>
                    <a:lnTo>
                      <a:pt x="235" y="162"/>
                    </a:lnTo>
                    <a:lnTo>
                      <a:pt x="235" y="110"/>
                    </a:lnTo>
                    <a:lnTo>
                      <a:pt x="251" y="110"/>
                    </a:lnTo>
                    <a:lnTo>
                      <a:pt x="251" y="72"/>
                    </a:lnTo>
                    <a:lnTo>
                      <a:pt x="263" y="72"/>
                    </a:lnTo>
                    <a:lnTo>
                      <a:pt x="263" y="0"/>
                    </a:lnTo>
                    <a:lnTo>
                      <a:pt x="263" y="58"/>
                    </a:lnTo>
                    <a:lnTo>
                      <a:pt x="269" y="58"/>
                    </a:lnTo>
                    <a:lnTo>
                      <a:pt x="269" y="92"/>
                    </a:lnTo>
                    <a:lnTo>
                      <a:pt x="283" y="92"/>
                    </a:lnTo>
                    <a:lnTo>
                      <a:pt x="283" y="190"/>
                    </a:lnTo>
                    <a:lnTo>
                      <a:pt x="283" y="14"/>
                    </a:lnTo>
                    <a:lnTo>
                      <a:pt x="283" y="92"/>
                    </a:lnTo>
                    <a:lnTo>
                      <a:pt x="323" y="9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3" name="Freeform 35"/>
              <p:cNvSpPr>
                <a:spLocks/>
              </p:cNvSpPr>
              <p:nvPr/>
            </p:nvSpPr>
            <p:spPr bwMode="auto">
              <a:xfrm>
                <a:off x="271" y="2065"/>
                <a:ext cx="411" cy="170"/>
              </a:xfrm>
              <a:custGeom>
                <a:avLst/>
                <a:gdLst>
                  <a:gd name="T0" fmla="*/ 16 w 411"/>
                  <a:gd name="T1" fmla="*/ 56 h 170"/>
                  <a:gd name="T2" fmla="*/ 26 w 411"/>
                  <a:gd name="T3" fmla="*/ 68 h 170"/>
                  <a:gd name="T4" fmla="*/ 26 w 411"/>
                  <a:gd name="T5" fmla="*/ 48 h 170"/>
                  <a:gd name="T6" fmla="*/ 38 w 411"/>
                  <a:gd name="T7" fmla="*/ 18 h 170"/>
                  <a:gd name="T8" fmla="*/ 92 w 411"/>
                  <a:gd name="T9" fmla="*/ 62 h 170"/>
                  <a:gd name="T10" fmla="*/ 106 w 411"/>
                  <a:gd name="T11" fmla="*/ 44 h 170"/>
                  <a:gd name="T12" fmla="*/ 128 w 411"/>
                  <a:gd name="T13" fmla="*/ 0 h 170"/>
                  <a:gd name="T14" fmla="*/ 136 w 411"/>
                  <a:gd name="T15" fmla="*/ 122 h 170"/>
                  <a:gd name="T16" fmla="*/ 150 w 411"/>
                  <a:gd name="T17" fmla="*/ 36 h 170"/>
                  <a:gd name="T18" fmla="*/ 150 w 411"/>
                  <a:gd name="T19" fmla="*/ 80 h 170"/>
                  <a:gd name="T20" fmla="*/ 160 w 411"/>
                  <a:gd name="T21" fmla="*/ 38 h 170"/>
                  <a:gd name="T22" fmla="*/ 172 w 411"/>
                  <a:gd name="T23" fmla="*/ 52 h 170"/>
                  <a:gd name="T24" fmla="*/ 172 w 411"/>
                  <a:gd name="T25" fmla="*/ 60 h 170"/>
                  <a:gd name="T26" fmla="*/ 184 w 411"/>
                  <a:gd name="T27" fmla="*/ 80 h 170"/>
                  <a:gd name="T28" fmla="*/ 194 w 411"/>
                  <a:gd name="T29" fmla="*/ 72 h 170"/>
                  <a:gd name="T30" fmla="*/ 212 w 411"/>
                  <a:gd name="T31" fmla="*/ 94 h 170"/>
                  <a:gd name="T32" fmla="*/ 212 w 411"/>
                  <a:gd name="T33" fmla="*/ 94 h 170"/>
                  <a:gd name="T34" fmla="*/ 226 w 411"/>
                  <a:gd name="T35" fmla="*/ 136 h 170"/>
                  <a:gd name="T36" fmla="*/ 240 w 411"/>
                  <a:gd name="T37" fmla="*/ 94 h 170"/>
                  <a:gd name="T38" fmla="*/ 250 w 411"/>
                  <a:gd name="T39" fmla="*/ 80 h 170"/>
                  <a:gd name="T40" fmla="*/ 250 w 411"/>
                  <a:gd name="T41" fmla="*/ 42 h 170"/>
                  <a:gd name="T42" fmla="*/ 260 w 411"/>
                  <a:gd name="T43" fmla="*/ 68 h 170"/>
                  <a:gd name="T44" fmla="*/ 272 w 411"/>
                  <a:gd name="T45" fmla="*/ 42 h 170"/>
                  <a:gd name="T46" fmla="*/ 272 w 411"/>
                  <a:gd name="T47" fmla="*/ 42 h 170"/>
                  <a:gd name="T48" fmla="*/ 286 w 411"/>
                  <a:gd name="T49" fmla="*/ 26 h 170"/>
                  <a:gd name="T50" fmla="*/ 318 w 411"/>
                  <a:gd name="T51" fmla="*/ 42 h 170"/>
                  <a:gd name="T52" fmla="*/ 326 w 411"/>
                  <a:gd name="T53" fmla="*/ 28 h 170"/>
                  <a:gd name="T54" fmla="*/ 346 w 411"/>
                  <a:gd name="T55" fmla="*/ 0 h 170"/>
                  <a:gd name="T56" fmla="*/ 367 w 411"/>
                  <a:gd name="T57" fmla="*/ 124 h 170"/>
                  <a:gd name="T58" fmla="*/ 387 w 411"/>
                  <a:gd name="T59" fmla="*/ 0 h 170"/>
                  <a:gd name="T60" fmla="*/ 387 w 411"/>
                  <a:gd name="T61" fmla="*/ 0 h 170"/>
                  <a:gd name="T62" fmla="*/ 399 w 411"/>
                  <a:gd name="T63" fmla="*/ 166 h 170"/>
                  <a:gd name="T64" fmla="*/ 411 w 411"/>
                  <a:gd name="T65" fmla="*/ 0 h 170"/>
                  <a:gd name="T66" fmla="*/ 411 w 411"/>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170">
                    <a:moveTo>
                      <a:pt x="0" y="56"/>
                    </a:moveTo>
                    <a:lnTo>
                      <a:pt x="16" y="56"/>
                    </a:lnTo>
                    <a:lnTo>
                      <a:pt x="16" y="68"/>
                    </a:lnTo>
                    <a:lnTo>
                      <a:pt x="26" y="68"/>
                    </a:lnTo>
                    <a:lnTo>
                      <a:pt x="26" y="96"/>
                    </a:lnTo>
                    <a:lnTo>
                      <a:pt x="26" y="48"/>
                    </a:lnTo>
                    <a:lnTo>
                      <a:pt x="38" y="48"/>
                    </a:lnTo>
                    <a:lnTo>
                      <a:pt x="38" y="18"/>
                    </a:lnTo>
                    <a:lnTo>
                      <a:pt x="92" y="18"/>
                    </a:lnTo>
                    <a:lnTo>
                      <a:pt x="92" y="62"/>
                    </a:lnTo>
                    <a:lnTo>
                      <a:pt x="92" y="44"/>
                    </a:lnTo>
                    <a:lnTo>
                      <a:pt x="106" y="44"/>
                    </a:lnTo>
                    <a:lnTo>
                      <a:pt x="106" y="0"/>
                    </a:lnTo>
                    <a:lnTo>
                      <a:pt x="128" y="0"/>
                    </a:lnTo>
                    <a:lnTo>
                      <a:pt x="128" y="122"/>
                    </a:lnTo>
                    <a:lnTo>
                      <a:pt x="136" y="122"/>
                    </a:lnTo>
                    <a:lnTo>
                      <a:pt x="136" y="36"/>
                    </a:lnTo>
                    <a:lnTo>
                      <a:pt x="150" y="36"/>
                    </a:lnTo>
                    <a:lnTo>
                      <a:pt x="150" y="90"/>
                    </a:lnTo>
                    <a:lnTo>
                      <a:pt x="150" y="80"/>
                    </a:lnTo>
                    <a:lnTo>
                      <a:pt x="160" y="80"/>
                    </a:lnTo>
                    <a:lnTo>
                      <a:pt x="160" y="38"/>
                    </a:lnTo>
                    <a:lnTo>
                      <a:pt x="160" y="52"/>
                    </a:lnTo>
                    <a:lnTo>
                      <a:pt x="172" y="52"/>
                    </a:lnTo>
                    <a:lnTo>
                      <a:pt x="172" y="82"/>
                    </a:lnTo>
                    <a:lnTo>
                      <a:pt x="172" y="60"/>
                    </a:lnTo>
                    <a:lnTo>
                      <a:pt x="184" y="60"/>
                    </a:lnTo>
                    <a:lnTo>
                      <a:pt x="184" y="80"/>
                    </a:lnTo>
                    <a:lnTo>
                      <a:pt x="184" y="72"/>
                    </a:lnTo>
                    <a:lnTo>
                      <a:pt x="194" y="72"/>
                    </a:lnTo>
                    <a:lnTo>
                      <a:pt x="194" y="94"/>
                    </a:lnTo>
                    <a:lnTo>
                      <a:pt x="212" y="94"/>
                    </a:lnTo>
                    <a:lnTo>
                      <a:pt x="212" y="60"/>
                    </a:lnTo>
                    <a:lnTo>
                      <a:pt x="212" y="94"/>
                    </a:lnTo>
                    <a:lnTo>
                      <a:pt x="226" y="94"/>
                    </a:lnTo>
                    <a:lnTo>
                      <a:pt x="226" y="136"/>
                    </a:lnTo>
                    <a:lnTo>
                      <a:pt x="226" y="94"/>
                    </a:lnTo>
                    <a:lnTo>
                      <a:pt x="240" y="94"/>
                    </a:lnTo>
                    <a:lnTo>
                      <a:pt x="240" y="80"/>
                    </a:lnTo>
                    <a:lnTo>
                      <a:pt x="250" y="80"/>
                    </a:lnTo>
                    <a:lnTo>
                      <a:pt x="250" y="12"/>
                    </a:lnTo>
                    <a:lnTo>
                      <a:pt x="250" y="42"/>
                    </a:lnTo>
                    <a:lnTo>
                      <a:pt x="260" y="42"/>
                    </a:lnTo>
                    <a:lnTo>
                      <a:pt x="260" y="68"/>
                    </a:lnTo>
                    <a:lnTo>
                      <a:pt x="260" y="42"/>
                    </a:lnTo>
                    <a:lnTo>
                      <a:pt x="272" y="42"/>
                    </a:lnTo>
                    <a:lnTo>
                      <a:pt x="272" y="72"/>
                    </a:lnTo>
                    <a:lnTo>
                      <a:pt x="272" y="42"/>
                    </a:lnTo>
                    <a:lnTo>
                      <a:pt x="286" y="42"/>
                    </a:lnTo>
                    <a:lnTo>
                      <a:pt x="286" y="26"/>
                    </a:lnTo>
                    <a:lnTo>
                      <a:pt x="318" y="26"/>
                    </a:lnTo>
                    <a:lnTo>
                      <a:pt x="318" y="42"/>
                    </a:lnTo>
                    <a:lnTo>
                      <a:pt x="326" y="42"/>
                    </a:lnTo>
                    <a:lnTo>
                      <a:pt x="326" y="28"/>
                    </a:lnTo>
                    <a:lnTo>
                      <a:pt x="346" y="28"/>
                    </a:lnTo>
                    <a:lnTo>
                      <a:pt x="346" y="0"/>
                    </a:lnTo>
                    <a:lnTo>
                      <a:pt x="367" y="0"/>
                    </a:lnTo>
                    <a:lnTo>
                      <a:pt x="367" y="124"/>
                    </a:lnTo>
                    <a:lnTo>
                      <a:pt x="367" y="0"/>
                    </a:lnTo>
                    <a:lnTo>
                      <a:pt x="387" y="0"/>
                    </a:lnTo>
                    <a:lnTo>
                      <a:pt x="387" y="58"/>
                    </a:lnTo>
                    <a:lnTo>
                      <a:pt x="387" y="0"/>
                    </a:lnTo>
                    <a:lnTo>
                      <a:pt x="399" y="0"/>
                    </a:lnTo>
                    <a:lnTo>
                      <a:pt x="399" y="166"/>
                    </a:lnTo>
                    <a:lnTo>
                      <a:pt x="399" y="0"/>
                    </a:lnTo>
                    <a:lnTo>
                      <a:pt x="411" y="0"/>
                    </a:lnTo>
                    <a:lnTo>
                      <a:pt x="411" y="170"/>
                    </a:lnTo>
                    <a:lnTo>
                      <a:pt x="411"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4" name="Line 36"/>
              <p:cNvSpPr>
                <a:spLocks noChangeShapeType="1"/>
              </p:cNvSpPr>
              <p:nvPr/>
            </p:nvSpPr>
            <p:spPr bwMode="auto">
              <a:xfrm>
                <a:off x="754" y="2065"/>
                <a:ext cx="0" cy="84"/>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5" name="Line 37"/>
              <p:cNvSpPr>
                <a:spLocks noChangeShapeType="1"/>
              </p:cNvSpPr>
              <p:nvPr/>
            </p:nvSpPr>
            <p:spPr bwMode="auto">
              <a:xfrm>
                <a:off x="792" y="2065"/>
                <a:ext cx="0" cy="5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6" name="Freeform 38"/>
              <p:cNvSpPr>
                <a:spLocks/>
              </p:cNvSpPr>
              <p:nvPr/>
            </p:nvSpPr>
            <p:spPr bwMode="auto">
              <a:xfrm>
                <a:off x="900" y="2065"/>
                <a:ext cx="172" cy="176"/>
              </a:xfrm>
              <a:custGeom>
                <a:avLst/>
                <a:gdLst>
                  <a:gd name="T0" fmla="*/ 0 w 172"/>
                  <a:gd name="T1" fmla="*/ 0 h 176"/>
                  <a:gd name="T2" fmla="*/ 0 w 172"/>
                  <a:gd name="T3" fmla="*/ 50 h 176"/>
                  <a:gd name="T4" fmla="*/ 16 w 172"/>
                  <a:gd name="T5" fmla="*/ 50 h 176"/>
                  <a:gd name="T6" fmla="*/ 16 w 172"/>
                  <a:gd name="T7" fmla="*/ 156 h 176"/>
                  <a:gd name="T8" fmla="*/ 26 w 172"/>
                  <a:gd name="T9" fmla="*/ 156 h 176"/>
                  <a:gd name="T10" fmla="*/ 26 w 172"/>
                  <a:gd name="T11" fmla="*/ 176 h 176"/>
                  <a:gd name="T12" fmla="*/ 26 w 172"/>
                  <a:gd name="T13" fmla="*/ 4 h 176"/>
                  <a:gd name="T14" fmla="*/ 26 w 172"/>
                  <a:gd name="T15" fmla="*/ 92 h 176"/>
                  <a:gd name="T16" fmla="*/ 54 w 172"/>
                  <a:gd name="T17" fmla="*/ 92 h 176"/>
                  <a:gd name="T18" fmla="*/ 54 w 172"/>
                  <a:gd name="T19" fmla="*/ 42 h 176"/>
                  <a:gd name="T20" fmla="*/ 70 w 172"/>
                  <a:gd name="T21" fmla="*/ 42 h 176"/>
                  <a:gd name="T22" fmla="*/ 70 w 172"/>
                  <a:gd name="T23" fmla="*/ 0 h 176"/>
                  <a:gd name="T24" fmla="*/ 126 w 172"/>
                  <a:gd name="T25" fmla="*/ 0 h 176"/>
                  <a:gd name="T26" fmla="*/ 126 w 172"/>
                  <a:gd name="T27" fmla="*/ 42 h 176"/>
                  <a:gd name="T28" fmla="*/ 140 w 172"/>
                  <a:gd name="T29" fmla="*/ 42 h 176"/>
                  <a:gd name="T30" fmla="*/ 140 w 172"/>
                  <a:gd name="T31" fmla="*/ 100 h 176"/>
                  <a:gd name="T32" fmla="*/ 140 w 172"/>
                  <a:gd name="T33" fmla="*/ 30 h 176"/>
                  <a:gd name="T34" fmla="*/ 150 w 172"/>
                  <a:gd name="T35" fmla="*/ 30 h 176"/>
                  <a:gd name="T36" fmla="*/ 150 w 172"/>
                  <a:gd name="T37" fmla="*/ 76 h 176"/>
                  <a:gd name="T38" fmla="*/ 150 w 172"/>
                  <a:gd name="T39" fmla="*/ 60 h 176"/>
                  <a:gd name="T40" fmla="*/ 164 w 172"/>
                  <a:gd name="T41" fmla="*/ 60 h 176"/>
                  <a:gd name="T42" fmla="*/ 164 w 172"/>
                  <a:gd name="T43" fmla="*/ 32 h 176"/>
                  <a:gd name="T44" fmla="*/ 172 w 172"/>
                  <a:gd name="T45" fmla="*/ 32 h 176"/>
                  <a:gd name="T46" fmla="*/ 172 w 172"/>
                  <a:gd name="T4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176">
                    <a:moveTo>
                      <a:pt x="0" y="0"/>
                    </a:moveTo>
                    <a:lnTo>
                      <a:pt x="0" y="50"/>
                    </a:lnTo>
                    <a:lnTo>
                      <a:pt x="16" y="50"/>
                    </a:lnTo>
                    <a:lnTo>
                      <a:pt x="16" y="156"/>
                    </a:lnTo>
                    <a:lnTo>
                      <a:pt x="26" y="156"/>
                    </a:lnTo>
                    <a:lnTo>
                      <a:pt x="26" y="176"/>
                    </a:lnTo>
                    <a:lnTo>
                      <a:pt x="26" y="4"/>
                    </a:lnTo>
                    <a:lnTo>
                      <a:pt x="26" y="92"/>
                    </a:lnTo>
                    <a:lnTo>
                      <a:pt x="54" y="92"/>
                    </a:lnTo>
                    <a:lnTo>
                      <a:pt x="54" y="42"/>
                    </a:lnTo>
                    <a:lnTo>
                      <a:pt x="70" y="42"/>
                    </a:lnTo>
                    <a:lnTo>
                      <a:pt x="70" y="0"/>
                    </a:lnTo>
                    <a:lnTo>
                      <a:pt x="126" y="0"/>
                    </a:lnTo>
                    <a:lnTo>
                      <a:pt x="126" y="42"/>
                    </a:lnTo>
                    <a:lnTo>
                      <a:pt x="140" y="42"/>
                    </a:lnTo>
                    <a:lnTo>
                      <a:pt x="140" y="100"/>
                    </a:lnTo>
                    <a:lnTo>
                      <a:pt x="140" y="30"/>
                    </a:lnTo>
                    <a:lnTo>
                      <a:pt x="150" y="30"/>
                    </a:lnTo>
                    <a:lnTo>
                      <a:pt x="150" y="76"/>
                    </a:lnTo>
                    <a:lnTo>
                      <a:pt x="150" y="60"/>
                    </a:lnTo>
                    <a:lnTo>
                      <a:pt x="164" y="60"/>
                    </a:lnTo>
                    <a:lnTo>
                      <a:pt x="164" y="32"/>
                    </a:lnTo>
                    <a:lnTo>
                      <a:pt x="172" y="32"/>
                    </a:lnTo>
                    <a:lnTo>
                      <a:pt x="172"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7" name="Freeform 39"/>
              <p:cNvSpPr>
                <a:spLocks/>
              </p:cNvSpPr>
              <p:nvPr/>
            </p:nvSpPr>
            <p:spPr bwMode="auto">
              <a:xfrm>
                <a:off x="1196" y="2065"/>
                <a:ext cx="131" cy="226"/>
              </a:xfrm>
              <a:custGeom>
                <a:avLst/>
                <a:gdLst>
                  <a:gd name="T0" fmla="*/ 0 w 131"/>
                  <a:gd name="T1" fmla="*/ 0 h 226"/>
                  <a:gd name="T2" fmla="*/ 0 w 131"/>
                  <a:gd name="T3" fmla="*/ 186 h 226"/>
                  <a:gd name="T4" fmla="*/ 0 w 131"/>
                  <a:gd name="T5" fmla="*/ 132 h 226"/>
                  <a:gd name="T6" fmla="*/ 18 w 131"/>
                  <a:gd name="T7" fmla="*/ 132 h 226"/>
                  <a:gd name="T8" fmla="*/ 18 w 131"/>
                  <a:gd name="T9" fmla="*/ 210 h 226"/>
                  <a:gd name="T10" fmla="*/ 18 w 131"/>
                  <a:gd name="T11" fmla="*/ 144 h 226"/>
                  <a:gd name="T12" fmla="*/ 28 w 131"/>
                  <a:gd name="T13" fmla="*/ 144 h 226"/>
                  <a:gd name="T14" fmla="*/ 28 w 131"/>
                  <a:gd name="T15" fmla="*/ 130 h 226"/>
                  <a:gd name="T16" fmla="*/ 28 w 131"/>
                  <a:gd name="T17" fmla="*/ 226 h 226"/>
                  <a:gd name="T18" fmla="*/ 28 w 131"/>
                  <a:gd name="T19" fmla="*/ 130 h 226"/>
                  <a:gd name="T20" fmla="*/ 40 w 131"/>
                  <a:gd name="T21" fmla="*/ 130 h 226"/>
                  <a:gd name="T22" fmla="*/ 40 w 131"/>
                  <a:gd name="T23" fmla="*/ 76 h 226"/>
                  <a:gd name="T24" fmla="*/ 64 w 131"/>
                  <a:gd name="T25" fmla="*/ 76 h 226"/>
                  <a:gd name="T26" fmla="*/ 64 w 131"/>
                  <a:gd name="T27" fmla="*/ 108 h 226"/>
                  <a:gd name="T28" fmla="*/ 74 w 131"/>
                  <a:gd name="T29" fmla="*/ 108 h 226"/>
                  <a:gd name="T30" fmla="*/ 74 w 131"/>
                  <a:gd name="T31" fmla="*/ 156 h 226"/>
                  <a:gd name="T32" fmla="*/ 74 w 131"/>
                  <a:gd name="T33" fmla="*/ 108 h 226"/>
                  <a:gd name="T34" fmla="*/ 101 w 131"/>
                  <a:gd name="T35" fmla="*/ 108 h 226"/>
                  <a:gd name="T36" fmla="*/ 101 w 131"/>
                  <a:gd name="T37" fmla="*/ 140 h 226"/>
                  <a:gd name="T38" fmla="*/ 101 w 131"/>
                  <a:gd name="T39" fmla="*/ 108 h 226"/>
                  <a:gd name="T40" fmla="*/ 115 w 131"/>
                  <a:gd name="T41" fmla="*/ 108 h 226"/>
                  <a:gd name="T42" fmla="*/ 115 w 131"/>
                  <a:gd name="T43" fmla="*/ 188 h 226"/>
                  <a:gd name="T44" fmla="*/ 115 w 131"/>
                  <a:gd name="T45" fmla="*/ 108 h 226"/>
                  <a:gd name="T46" fmla="*/ 131 w 131"/>
                  <a:gd name="T47" fmla="*/ 108 h 226"/>
                  <a:gd name="T48" fmla="*/ 131 w 131"/>
                  <a:gd name="T49" fmla="*/ 142 h 226"/>
                  <a:gd name="T50" fmla="*/ 131 w 131"/>
                  <a:gd name="T51" fmla="*/ 10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26">
                    <a:moveTo>
                      <a:pt x="0" y="0"/>
                    </a:moveTo>
                    <a:lnTo>
                      <a:pt x="0" y="186"/>
                    </a:lnTo>
                    <a:lnTo>
                      <a:pt x="0" y="132"/>
                    </a:lnTo>
                    <a:lnTo>
                      <a:pt x="18" y="132"/>
                    </a:lnTo>
                    <a:lnTo>
                      <a:pt x="18" y="210"/>
                    </a:lnTo>
                    <a:lnTo>
                      <a:pt x="18" y="144"/>
                    </a:lnTo>
                    <a:lnTo>
                      <a:pt x="28" y="144"/>
                    </a:lnTo>
                    <a:lnTo>
                      <a:pt x="28" y="130"/>
                    </a:lnTo>
                    <a:lnTo>
                      <a:pt x="28" y="226"/>
                    </a:lnTo>
                    <a:lnTo>
                      <a:pt x="28" y="130"/>
                    </a:lnTo>
                    <a:lnTo>
                      <a:pt x="40" y="130"/>
                    </a:lnTo>
                    <a:lnTo>
                      <a:pt x="40" y="76"/>
                    </a:lnTo>
                    <a:lnTo>
                      <a:pt x="64" y="76"/>
                    </a:lnTo>
                    <a:lnTo>
                      <a:pt x="64" y="108"/>
                    </a:lnTo>
                    <a:lnTo>
                      <a:pt x="74" y="108"/>
                    </a:lnTo>
                    <a:lnTo>
                      <a:pt x="74" y="156"/>
                    </a:lnTo>
                    <a:lnTo>
                      <a:pt x="74" y="108"/>
                    </a:lnTo>
                    <a:lnTo>
                      <a:pt x="101" y="108"/>
                    </a:lnTo>
                    <a:lnTo>
                      <a:pt x="101" y="140"/>
                    </a:lnTo>
                    <a:lnTo>
                      <a:pt x="101" y="108"/>
                    </a:lnTo>
                    <a:lnTo>
                      <a:pt x="115" y="108"/>
                    </a:lnTo>
                    <a:lnTo>
                      <a:pt x="115" y="188"/>
                    </a:lnTo>
                    <a:lnTo>
                      <a:pt x="115" y="108"/>
                    </a:lnTo>
                    <a:lnTo>
                      <a:pt x="131" y="108"/>
                    </a:lnTo>
                    <a:lnTo>
                      <a:pt x="131" y="142"/>
                    </a:lnTo>
                    <a:lnTo>
                      <a:pt x="131" y="10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8" name="Freeform 40"/>
              <p:cNvSpPr>
                <a:spLocks/>
              </p:cNvSpPr>
              <p:nvPr/>
            </p:nvSpPr>
            <p:spPr bwMode="auto">
              <a:xfrm>
                <a:off x="1349" y="2129"/>
                <a:ext cx="24" cy="128"/>
              </a:xfrm>
              <a:custGeom>
                <a:avLst/>
                <a:gdLst>
                  <a:gd name="T0" fmla="*/ 0 w 24"/>
                  <a:gd name="T1" fmla="*/ 128 h 128"/>
                  <a:gd name="T2" fmla="*/ 0 w 24"/>
                  <a:gd name="T3" fmla="*/ 74 h 128"/>
                  <a:gd name="T4" fmla="*/ 24 w 24"/>
                  <a:gd name="T5" fmla="*/ 74 h 128"/>
                  <a:gd name="T6" fmla="*/ 24 w 24"/>
                  <a:gd name="T7" fmla="*/ 0 h 128"/>
                </a:gdLst>
                <a:ahLst/>
                <a:cxnLst>
                  <a:cxn ang="0">
                    <a:pos x="T0" y="T1"/>
                  </a:cxn>
                  <a:cxn ang="0">
                    <a:pos x="T2" y="T3"/>
                  </a:cxn>
                  <a:cxn ang="0">
                    <a:pos x="T4" y="T5"/>
                  </a:cxn>
                  <a:cxn ang="0">
                    <a:pos x="T6" y="T7"/>
                  </a:cxn>
                </a:cxnLst>
                <a:rect l="0" t="0" r="r" b="b"/>
                <a:pathLst>
                  <a:path w="24" h="128">
                    <a:moveTo>
                      <a:pt x="0" y="128"/>
                    </a:moveTo>
                    <a:lnTo>
                      <a:pt x="0" y="74"/>
                    </a:lnTo>
                    <a:lnTo>
                      <a:pt x="24" y="74"/>
                    </a:lnTo>
                    <a:lnTo>
                      <a:pt x="24"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09" name="Freeform 41"/>
              <p:cNvSpPr>
                <a:spLocks/>
              </p:cNvSpPr>
              <p:nvPr/>
            </p:nvSpPr>
            <p:spPr bwMode="auto">
              <a:xfrm>
                <a:off x="1419" y="2065"/>
                <a:ext cx="12" cy="144"/>
              </a:xfrm>
              <a:custGeom>
                <a:avLst/>
                <a:gdLst>
                  <a:gd name="T0" fmla="*/ 0 w 12"/>
                  <a:gd name="T1" fmla="*/ 0 h 144"/>
                  <a:gd name="T2" fmla="*/ 0 w 12"/>
                  <a:gd name="T3" fmla="*/ 144 h 144"/>
                  <a:gd name="T4" fmla="*/ 0 w 12"/>
                  <a:gd name="T5" fmla="*/ 124 h 144"/>
                  <a:gd name="T6" fmla="*/ 12 w 12"/>
                  <a:gd name="T7" fmla="*/ 124 h 144"/>
                </a:gdLst>
                <a:ahLst/>
                <a:cxnLst>
                  <a:cxn ang="0">
                    <a:pos x="T0" y="T1"/>
                  </a:cxn>
                  <a:cxn ang="0">
                    <a:pos x="T2" y="T3"/>
                  </a:cxn>
                  <a:cxn ang="0">
                    <a:pos x="T4" y="T5"/>
                  </a:cxn>
                  <a:cxn ang="0">
                    <a:pos x="T6" y="T7"/>
                  </a:cxn>
                </a:cxnLst>
                <a:rect l="0" t="0" r="r" b="b"/>
                <a:pathLst>
                  <a:path w="12" h="144">
                    <a:moveTo>
                      <a:pt x="0" y="0"/>
                    </a:moveTo>
                    <a:lnTo>
                      <a:pt x="0" y="144"/>
                    </a:lnTo>
                    <a:lnTo>
                      <a:pt x="0" y="124"/>
                    </a:lnTo>
                    <a:lnTo>
                      <a:pt x="12" y="12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0" name="Freeform 42"/>
              <p:cNvSpPr>
                <a:spLocks/>
              </p:cNvSpPr>
              <p:nvPr/>
            </p:nvSpPr>
            <p:spPr bwMode="auto">
              <a:xfrm>
                <a:off x="1447" y="2065"/>
                <a:ext cx="190" cy="176"/>
              </a:xfrm>
              <a:custGeom>
                <a:avLst/>
                <a:gdLst>
                  <a:gd name="T0" fmla="*/ 0 w 190"/>
                  <a:gd name="T1" fmla="*/ 0 h 176"/>
                  <a:gd name="T2" fmla="*/ 0 w 190"/>
                  <a:gd name="T3" fmla="*/ 28 h 176"/>
                  <a:gd name="T4" fmla="*/ 14 w 190"/>
                  <a:gd name="T5" fmla="*/ 28 h 176"/>
                  <a:gd name="T6" fmla="*/ 14 w 190"/>
                  <a:gd name="T7" fmla="*/ 44 h 176"/>
                  <a:gd name="T8" fmla="*/ 42 w 190"/>
                  <a:gd name="T9" fmla="*/ 44 h 176"/>
                  <a:gd name="T10" fmla="*/ 42 w 190"/>
                  <a:gd name="T11" fmla="*/ 30 h 176"/>
                  <a:gd name="T12" fmla="*/ 72 w 190"/>
                  <a:gd name="T13" fmla="*/ 30 h 176"/>
                  <a:gd name="T14" fmla="*/ 72 w 190"/>
                  <a:gd name="T15" fmla="*/ 0 h 176"/>
                  <a:gd name="T16" fmla="*/ 98 w 190"/>
                  <a:gd name="T17" fmla="*/ 0 h 176"/>
                  <a:gd name="T18" fmla="*/ 98 w 190"/>
                  <a:gd name="T19" fmla="*/ 64 h 176"/>
                  <a:gd name="T20" fmla="*/ 98 w 190"/>
                  <a:gd name="T21" fmla="*/ 36 h 176"/>
                  <a:gd name="T22" fmla="*/ 116 w 190"/>
                  <a:gd name="T23" fmla="*/ 36 h 176"/>
                  <a:gd name="T24" fmla="*/ 116 w 190"/>
                  <a:gd name="T25" fmla="*/ 110 h 176"/>
                  <a:gd name="T26" fmla="*/ 116 w 190"/>
                  <a:gd name="T27" fmla="*/ 92 h 176"/>
                  <a:gd name="T28" fmla="*/ 130 w 190"/>
                  <a:gd name="T29" fmla="*/ 92 h 176"/>
                  <a:gd name="T30" fmla="*/ 130 w 190"/>
                  <a:gd name="T31" fmla="*/ 50 h 176"/>
                  <a:gd name="T32" fmla="*/ 130 w 190"/>
                  <a:gd name="T33" fmla="*/ 66 h 176"/>
                  <a:gd name="T34" fmla="*/ 142 w 190"/>
                  <a:gd name="T35" fmla="*/ 66 h 176"/>
                  <a:gd name="T36" fmla="*/ 142 w 190"/>
                  <a:gd name="T37" fmla="*/ 100 h 176"/>
                  <a:gd name="T38" fmla="*/ 142 w 190"/>
                  <a:gd name="T39" fmla="*/ 0 h 176"/>
                  <a:gd name="T40" fmla="*/ 142 w 190"/>
                  <a:gd name="T41" fmla="*/ 40 h 176"/>
                  <a:gd name="T42" fmla="*/ 178 w 190"/>
                  <a:gd name="T43" fmla="*/ 40 h 176"/>
                  <a:gd name="T44" fmla="*/ 178 w 190"/>
                  <a:gd name="T45" fmla="*/ 20 h 176"/>
                  <a:gd name="T46" fmla="*/ 178 w 190"/>
                  <a:gd name="T47" fmla="*/ 50 h 176"/>
                  <a:gd name="T48" fmla="*/ 178 w 190"/>
                  <a:gd name="T49" fmla="*/ 40 h 176"/>
                  <a:gd name="T50" fmla="*/ 190 w 190"/>
                  <a:gd name="T51" fmla="*/ 40 h 176"/>
                  <a:gd name="T52" fmla="*/ 190 w 190"/>
                  <a:gd name="T53" fmla="*/ 28 h 176"/>
                  <a:gd name="T54" fmla="*/ 190 w 190"/>
                  <a:gd name="T5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76">
                    <a:moveTo>
                      <a:pt x="0" y="0"/>
                    </a:moveTo>
                    <a:lnTo>
                      <a:pt x="0" y="28"/>
                    </a:lnTo>
                    <a:lnTo>
                      <a:pt x="14" y="28"/>
                    </a:lnTo>
                    <a:lnTo>
                      <a:pt x="14" y="44"/>
                    </a:lnTo>
                    <a:lnTo>
                      <a:pt x="42" y="44"/>
                    </a:lnTo>
                    <a:lnTo>
                      <a:pt x="42" y="30"/>
                    </a:lnTo>
                    <a:lnTo>
                      <a:pt x="72" y="30"/>
                    </a:lnTo>
                    <a:lnTo>
                      <a:pt x="72" y="0"/>
                    </a:lnTo>
                    <a:lnTo>
                      <a:pt x="98" y="0"/>
                    </a:lnTo>
                    <a:lnTo>
                      <a:pt x="98" y="64"/>
                    </a:lnTo>
                    <a:lnTo>
                      <a:pt x="98" y="36"/>
                    </a:lnTo>
                    <a:lnTo>
                      <a:pt x="116" y="36"/>
                    </a:lnTo>
                    <a:lnTo>
                      <a:pt x="116" y="110"/>
                    </a:lnTo>
                    <a:lnTo>
                      <a:pt x="116" y="92"/>
                    </a:lnTo>
                    <a:lnTo>
                      <a:pt x="130" y="92"/>
                    </a:lnTo>
                    <a:lnTo>
                      <a:pt x="130" y="50"/>
                    </a:lnTo>
                    <a:lnTo>
                      <a:pt x="130" y="66"/>
                    </a:lnTo>
                    <a:lnTo>
                      <a:pt x="142" y="66"/>
                    </a:lnTo>
                    <a:lnTo>
                      <a:pt x="142" y="100"/>
                    </a:lnTo>
                    <a:lnTo>
                      <a:pt x="142" y="0"/>
                    </a:lnTo>
                    <a:lnTo>
                      <a:pt x="142" y="40"/>
                    </a:lnTo>
                    <a:lnTo>
                      <a:pt x="178" y="40"/>
                    </a:lnTo>
                    <a:lnTo>
                      <a:pt x="178" y="20"/>
                    </a:lnTo>
                    <a:lnTo>
                      <a:pt x="178" y="50"/>
                    </a:lnTo>
                    <a:lnTo>
                      <a:pt x="178" y="40"/>
                    </a:lnTo>
                    <a:lnTo>
                      <a:pt x="190" y="40"/>
                    </a:lnTo>
                    <a:lnTo>
                      <a:pt x="190" y="28"/>
                    </a:lnTo>
                    <a:lnTo>
                      <a:pt x="190" y="17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1" name="Line 43"/>
              <p:cNvSpPr>
                <a:spLocks noChangeShapeType="1"/>
              </p:cNvSpPr>
              <p:nvPr/>
            </p:nvSpPr>
            <p:spPr bwMode="auto">
              <a:xfrm>
                <a:off x="1701" y="2065"/>
                <a:ext cx="0" cy="4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2" name="Line 44"/>
              <p:cNvSpPr>
                <a:spLocks noChangeShapeType="1"/>
              </p:cNvSpPr>
              <p:nvPr/>
            </p:nvSpPr>
            <p:spPr bwMode="auto">
              <a:xfrm>
                <a:off x="1727" y="2067"/>
                <a:ext cx="0" cy="7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3" name="Freeform 45"/>
              <p:cNvSpPr>
                <a:spLocks/>
              </p:cNvSpPr>
              <p:nvPr/>
            </p:nvSpPr>
            <p:spPr bwMode="auto">
              <a:xfrm>
                <a:off x="1763" y="2067"/>
                <a:ext cx="36" cy="42"/>
              </a:xfrm>
              <a:custGeom>
                <a:avLst/>
                <a:gdLst>
                  <a:gd name="T0" fmla="*/ 0 w 36"/>
                  <a:gd name="T1" fmla="*/ 0 h 42"/>
                  <a:gd name="T2" fmla="*/ 0 w 36"/>
                  <a:gd name="T3" fmla="*/ 26 h 42"/>
                  <a:gd name="T4" fmla="*/ 0 w 36"/>
                  <a:gd name="T5" fmla="*/ 14 h 42"/>
                  <a:gd name="T6" fmla="*/ 14 w 36"/>
                  <a:gd name="T7" fmla="*/ 14 h 42"/>
                  <a:gd name="T8" fmla="*/ 14 w 36"/>
                  <a:gd name="T9" fmla="*/ 42 h 42"/>
                  <a:gd name="T10" fmla="*/ 14 w 36"/>
                  <a:gd name="T11" fmla="*/ 14 h 42"/>
                  <a:gd name="T12" fmla="*/ 36 w 36"/>
                  <a:gd name="T13" fmla="*/ 14 h 42"/>
                  <a:gd name="T14" fmla="*/ 36 w 3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0"/>
                    </a:moveTo>
                    <a:lnTo>
                      <a:pt x="0" y="26"/>
                    </a:lnTo>
                    <a:lnTo>
                      <a:pt x="0" y="14"/>
                    </a:lnTo>
                    <a:lnTo>
                      <a:pt x="14" y="14"/>
                    </a:lnTo>
                    <a:lnTo>
                      <a:pt x="14" y="42"/>
                    </a:lnTo>
                    <a:lnTo>
                      <a:pt x="14" y="14"/>
                    </a:lnTo>
                    <a:lnTo>
                      <a:pt x="36" y="14"/>
                    </a:lnTo>
                    <a:lnTo>
                      <a:pt x="36"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4" name="Freeform 46"/>
              <p:cNvSpPr>
                <a:spLocks/>
              </p:cNvSpPr>
              <p:nvPr/>
            </p:nvSpPr>
            <p:spPr bwMode="auto">
              <a:xfrm>
                <a:off x="1873" y="2067"/>
                <a:ext cx="63" cy="138"/>
              </a:xfrm>
              <a:custGeom>
                <a:avLst/>
                <a:gdLst>
                  <a:gd name="T0" fmla="*/ 0 w 63"/>
                  <a:gd name="T1" fmla="*/ 0 h 138"/>
                  <a:gd name="T2" fmla="*/ 0 w 63"/>
                  <a:gd name="T3" fmla="*/ 54 h 138"/>
                  <a:gd name="T4" fmla="*/ 0 w 63"/>
                  <a:gd name="T5" fmla="*/ 36 h 138"/>
                  <a:gd name="T6" fmla="*/ 14 w 63"/>
                  <a:gd name="T7" fmla="*/ 36 h 138"/>
                  <a:gd name="T8" fmla="*/ 14 w 63"/>
                  <a:gd name="T9" fmla="*/ 120 h 138"/>
                  <a:gd name="T10" fmla="*/ 32 w 63"/>
                  <a:gd name="T11" fmla="*/ 120 h 138"/>
                  <a:gd name="T12" fmla="*/ 32 w 63"/>
                  <a:gd name="T13" fmla="*/ 138 h 138"/>
                  <a:gd name="T14" fmla="*/ 32 w 63"/>
                  <a:gd name="T15" fmla="*/ 120 h 138"/>
                  <a:gd name="T16" fmla="*/ 42 w 63"/>
                  <a:gd name="T17" fmla="*/ 120 h 138"/>
                  <a:gd name="T18" fmla="*/ 42 w 63"/>
                  <a:gd name="T19" fmla="*/ 110 h 138"/>
                  <a:gd name="T20" fmla="*/ 48 w 63"/>
                  <a:gd name="T21" fmla="*/ 110 h 138"/>
                  <a:gd name="T22" fmla="*/ 48 w 63"/>
                  <a:gd name="T23" fmla="*/ 56 h 138"/>
                  <a:gd name="T24" fmla="*/ 63 w 63"/>
                  <a:gd name="T25" fmla="*/ 56 h 138"/>
                  <a:gd name="T26" fmla="*/ 63 w 63"/>
                  <a:gd name="T27"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38">
                    <a:moveTo>
                      <a:pt x="0" y="0"/>
                    </a:moveTo>
                    <a:lnTo>
                      <a:pt x="0" y="54"/>
                    </a:lnTo>
                    <a:lnTo>
                      <a:pt x="0" y="36"/>
                    </a:lnTo>
                    <a:lnTo>
                      <a:pt x="14" y="36"/>
                    </a:lnTo>
                    <a:lnTo>
                      <a:pt x="14" y="120"/>
                    </a:lnTo>
                    <a:lnTo>
                      <a:pt x="32" y="120"/>
                    </a:lnTo>
                    <a:lnTo>
                      <a:pt x="32" y="138"/>
                    </a:lnTo>
                    <a:lnTo>
                      <a:pt x="32" y="120"/>
                    </a:lnTo>
                    <a:lnTo>
                      <a:pt x="42" y="120"/>
                    </a:lnTo>
                    <a:lnTo>
                      <a:pt x="42" y="110"/>
                    </a:lnTo>
                    <a:lnTo>
                      <a:pt x="48" y="110"/>
                    </a:lnTo>
                    <a:lnTo>
                      <a:pt x="48" y="56"/>
                    </a:lnTo>
                    <a:lnTo>
                      <a:pt x="63" y="56"/>
                    </a:lnTo>
                    <a:lnTo>
                      <a:pt x="63" y="3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5" name="Line 47"/>
              <p:cNvSpPr>
                <a:spLocks noChangeShapeType="1"/>
              </p:cNvSpPr>
              <p:nvPr/>
            </p:nvSpPr>
            <p:spPr bwMode="auto">
              <a:xfrm>
                <a:off x="2122" y="2067"/>
                <a:ext cx="0" cy="126"/>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6" name="Freeform 48"/>
              <p:cNvSpPr>
                <a:spLocks/>
              </p:cNvSpPr>
              <p:nvPr/>
            </p:nvSpPr>
            <p:spPr bwMode="auto">
              <a:xfrm>
                <a:off x="2166" y="2067"/>
                <a:ext cx="238" cy="243"/>
              </a:xfrm>
              <a:custGeom>
                <a:avLst/>
                <a:gdLst>
                  <a:gd name="T0" fmla="*/ 0 w 238"/>
                  <a:gd name="T1" fmla="*/ 0 h 243"/>
                  <a:gd name="T2" fmla="*/ 0 w 238"/>
                  <a:gd name="T3" fmla="*/ 162 h 243"/>
                  <a:gd name="T4" fmla="*/ 0 w 238"/>
                  <a:gd name="T5" fmla="*/ 150 h 243"/>
                  <a:gd name="T6" fmla="*/ 12 w 238"/>
                  <a:gd name="T7" fmla="*/ 150 h 243"/>
                  <a:gd name="T8" fmla="*/ 12 w 238"/>
                  <a:gd name="T9" fmla="*/ 172 h 243"/>
                  <a:gd name="T10" fmla="*/ 12 w 238"/>
                  <a:gd name="T11" fmla="*/ 150 h 243"/>
                  <a:gd name="T12" fmla="*/ 50 w 238"/>
                  <a:gd name="T13" fmla="*/ 150 h 243"/>
                  <a:gd name="T14" fmla="*/ 50 w 238"/>
                  <a:gd name="T15" fmla="*/ 120 h 243"/>
                  <a:gd name="T16" fmla="*/ 50 w 238"/>
                  <a:gd name="T17" fmla="*/ 150 h 243"/>
                  <a:gd name="T18" fmla="*/ 66 w 238"/>
                  <a:gd name="T19" fmla="*/ 150 h 243"/>
                  <a:gd name="T20" fmla="*/ 66 w 238"/>
                  <a:gd name="T21" fmla="*/ 182 h 243"/>
                  <a:gd name="T22" fmla="*/ 94 w 238"/>
                  <a:gd name="T23" fmla="*/ 182 h 243"/>
                  <a:gd name="T24" fmla="*/ 94 w 238"/>
                  <a:gd name="T25" fmla="*/ 170 h 243"/>
                  <a:gd name="T26" fmla="*/ 100 w 238"/>
                  <a:gd name="T27" fmla="*/ 170 h 243"/>
                  <a:gd name="T28" fmla="*/ 100 w 238"/>
                  <a:gd name="T29" fmla="*/ 122 h 243"/>
                  <a:gd name="T30" fmla="*/ 114 w 238"/>
                  <a:gd name="T31" fmla="*/ 122 h 243"/>
                  <a:gd name="T32" fmla="*/ 114 w 238"/>
                  <a:gd name="T33" fmla="*/ 82 h 243"/>
                  <a:gd name="T34" fmla="*/ 114 w 238"/>
                  <a:gd name="T35" fmla="*/ 106 h 243"/>
                  <a:gd name="T36" fmla="*/ 128 w 238"/>
                  <a:gd name="T37" fmla="*/ 106 h 243"/>
                  <a:gd name="T38" fmla="*/ 128 w 238"/>
                  <a:gd name="T39" fmla="*/ 96 h 243"/>
                  <a:gd name="T40" fmla="*/ 164 w 238"/>
                  <a:gd name="T41" fmla="*/ 96 h 243"/>
                  <a:gd name="T42" fmla="*/ 164 w 238"/>
                  <a:gd name="T43" fmla="*/ 58 h 243"/>
                  <a:gd name="T44" fmla="*/ 164 w 238"/>
                  <a:gd name="T45" fmla="*/ 96 h 243"/>
                  <a:gd name="T46" fmla="*/ 176 w 238"/>
                  <a:gd name="T47" fmla="*/ 96 h 243"/>
                  <a:gd name="T48" fmla="*/ 176 w 238"/>
                  <a:gd name="T49" fmla="*/ 112 h 243"/>
                  <a:gd name="T50" fmla="*/ 186 w 238"/>
                  <a:gd name="T51" fmla="*/ 112 h 243"/>
                  <a:gd name="T52" fmla="*/ 186 w 238"/>
                  <a:gd name="T53" fmla="*/ 228 h 243"/>
                  <a:gd name="T54" fmla="*/ 186 w 238"/>
                  <a:gd name="T55" fmla="*/ 210 h 243"/>
                  <a:gd name="T56" fmla="*/ 202 w 238"/>
                  <a:gd name="T57" fmla="*/ 210 h 243"/>
                  <a:gd name="T58" fmla="*/ 202 w 238"/>
                  <a:gd name="T59" fmla="*/ 243 h 243"/>
                  <a:gd name="T60" fmla="*/ 202 w 238"/>
                  <a:gd name="T61" fmla="*/ 210 h 243"/>
                  <a:gd name="T62" fmla="*/ 214 w 238"/>
                  <a:gd name="T63" fmla="*/ 210 h 243"/>
                  <a:gd name="T64" fmla="*/ 214 w 238"/>
                  <a:gd name="T65" fmla="*/ 162 h 243"/>
                  <a:gd name="T66" fmla="*/ 214 w 238"/>
                  <a:gd name="T67" fmla="*/ 176 h 243"/>
                  <a:gd name="T68" fmla="*/ 224 w 238"/>
                  <a:gd name="T69" fmla="*/ 176 h 243"/>
                  <a:gd name="T70" fmla="*/ 224 w 238"/>
                  <a:gd name="T71" fmla="*/ 192 h 243"/>
                  <a:gd name="T72" fmla="*/ 224 w 238"/>
                  <a:gd name="T73" fmla="*/ 176 h 243"/>
                  <a:gd name="T74" fmla="*/ 238 w 238"/>
                  <a:gd name="T75" fmla="*/ 176 h 243"/>
                  <a:gd name="T76" fmla="*/ 238 w 238"/>
                  <a:gd name="T77"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43">
                    <a:moveTo>
                      <a:pt x="0" y="0"/>
                    </a:moveTo>
                    <a:lnTo>
                      <a:pt x="0" y="162"/>
                    </a:lnTo>
                    <a:lnTo>
                      <a:pt x="0" y="150"/>
                    </a:lnTo>
                    <a:lnTo>
                      <a:pt x="12" y="150"/>
                    </a:lnTo>
                    <a:lnTo>
                      <a:pt x="12" y="172"/>
                    </a:lnTo>
                    <a:lnTo>
                      <a:pt x="12" y="150"/>
                    </a:lnTo>
                    <a:lnTo>
                      <a:pt x="50" y="150"/>
                    </a:lnTo>
                    <a:lnTo>
                      <a:pt x="50" y="120"/>
                    </a:lnTo>
                    <a:lnTo>
                      <a:pt x="50" y="150"/>
                    </a:lnTo>
                    <a:lnTo>
                      <a:pt x="66" y="150"/>
                    </a:lnTo>
                    <a:lnTo>
                      <a:pt x="66" y="182"/>
                    </a:lnTo>
                    <a:lnTo>
                      <a:pt x="94" y="182"/>
                    </a:lnTo>
                    <a:lnTo>
                      <a:pt x="94" y="170"/>
                    </a:lnTo>
                    <a:lnTo>
                      <a:pt x="100" y="170"/>
                    </a:lnTo>
                    <a:lnTo>
                      <a:pt x="100" y="122"/>
                    </a:lnTo>
                    <a:lnTo>
                      <a:pt x="114" y="122"/>
                    </a:lnTo>
                    <a:lnTo>
                      <a:pt x="114" y="82"/>
                    </a:lnTo>
                    <a:lnTo>
                      <a:pt x="114" y="106"/>
                    </a:lnTo>
                    <a:lnTo>
                      <a:pt x="128" y="106"/>
                    </a:lnTo>
                    <a:lnTo>
                      <a:pt x="128" y="96"/>
                    </a:lnTo>
                    <a:lnTo>
                      <a:pt x="164" y="96"/>
                    </a:lnTo>
                    <a:lnTo>
                      <a:pt x="164" y="58"/>
                    </a:lnTo>
                    <a:lnTo>
                      <a:pt x="164" y="96"/>
                    </a:lnTo>
                    <a:lnTo>
                      <a:pt x="176" y="96"/>
                    </a:lnTo>
                    <a:lnTo>
                      <a:pt x="176" y="112"/>
                    </a:lnTo>
                    <a:lnTo>
                      <a:pt x="186" y="112"/>
                    </a:lnTo>
                    <a:lnTo>
                      <a:pt x="186" y="228"/>
                    </a:lnTo>
                    <a:lnTo>
                      <a:pt x="186" y="210"/>
                    </a:lnTo>
                    <a:lnTo>
                      <a:pt x="202" y="210"/>
                    </a:lnTo>
                    <a:lnTo>
                      <a:pt x="202" y="243"/>
                    </a:lnTo>
                    <a:lnTo>
                      <a:pt x="202" y="210"/>
                    </a:lnTo>
                    <a:lnTo>
                      <a:pt x="214" y="210"/>
                    </a:lnTo>
                    <a:lnTo>
                      <a:pt x="214" y="162"/>
                    </a:lnTo>
                    <a:lnTo>
                      <a:pt x="214" y="176"/>
                    </a:lnTo>
                    <a:lnTo>
                      <a:pt x="224" y="176"/>
                    </a:lnTo>
                    <a:lnTo>
                      <a:pt x="224" y="192"/>
                    </a:lnTo>
                    <a:lnTo>
                      <a:pt x="224" y="176"/>
                    </a:lnTo>
                    <a:lnTo>
                      <a:pt x="238" y="176"/>
                    </a:lnTo>
                    <a:lnTo>
                      <a:pt x="238" y="20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7" name="Freeform 49"/>
              <p:cNvSpPr>
                <a:spLocks/>
              </p:cNvSpPr>
              <p:nvPr/>
            </p:nvSpPr>
            <p:spPr bwMode="auto">
              <a:xfrm>
                <a:off x="2440" y="2067"/>
                <a:ext cx="205" cy="198"/>
              </a:xfrm>
              <a:custGeom>
                <a:avLst/>
                <a:gdLst>
                  <a:gd name="T0" fmla="*/ 0 w 205"/>
                  <a:gd name="T1" fmla="*/ 148 h 198"/>
                  <a:gd name="T2" fmla="*/ 0 w 205"/>
                  <a:gd name="T3" fmla="*/ 94 h 198"/>
                  <a:gd name="T4" fmla="*/ 12 w 205"/>
                  <a:gd name="T5" fmla="*/ 94 h 198"/>
                  <a:gd name="T6" fmla="*/ 12 w 205"/>
                  <a:gd name="T7" fmla="*/ 54 h 198"/>
                  <a:gd name="T8" fmla="*/ 34 w 205"/>
                  <a:gd name="T9" fmla="*/ 54 h 198"/>
                  <a:gd name="T10" fmla="*/ 34 w 205"/>
                  <a:gd name="T11" fmla="*/ 98 h 198"/>
                  <a:gd name="T12" fmla="*/ 48 w 205"/>
                  <a:gd name="T13" fmla="*/ 98 h 198"/>
                  <a:gd name="T14" fmla="*/ 48 w 205"/>
                  <a:gd name="T15" fmla="*/ 148 h 198"/>
                  <a:gd name="T16" fmla="*/ 62 w 205"/>
                  <a:gd name="T17" fmla="*/ 148 h 198"/>
                  <a:gd name="T18" fmla="*/ 62 w 205"/>
                  <a:gd name="T19" fmla="*/ 198 h 198"/>
                  <a:gd name="T20" fmla="*/ 96 w 205"/>
                  <a:gd name="T21" fmla="*/ 198 h 198"/>
                  <a:gd name="T22" fmla="*/ 96 w 205"/>
                  <a:gd name="T23" fmla="*/ 188 h 198"/>
                  <a:gd name="T24" fmla="*/ 110 w 205"/>
                  <a:gd name="T25" fmla="*/ 188 h 198"/>
                  <a:gd name="T26" fmla="*/ 110 w 205"/>
                  <a:gd name="T27" fmla="*/ 42 h 198"/>
                  <a:gd name="T28" fmla="*/ 118 w 205"/>
                  <a:gd name="T29" fmla="*/ 42 h 198"/>
                  <a:gd name="T30" fmla="*/ 118 w 205"/>
                  <a:gd name="T31" fmla="*/ 14 h 198"/>
                  <a:gd name="T32" fmla="*/ 205 w 205"/>
                  <a:gd name="T33" fmla="*/ 14 h 198"/>
                  <a:gd name="T34" fmla="*/ 205 w 205"/>
                  <a:gd name="T3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8">
                    <a:moveTo>
                      <a:pt x="0" y="148"/>
                    </a:moveTo>
                    <a:lnTo>
                      <a:pt x="0" y="94"/>
                    </a:lnTo>
                    <a:lnTo>
                      <a:pt x="12" y="94"/>
                    </a:lnTo>
                    <a:lnTo>
                      <a:pt x="12" y="54"/>
                    </a:lnTo>
                    <a:lnTo>
                      <a:pt x="34" y="54"/>
                    </a:lnTo>
                    <a:lnTo>
                      <a:pt x="34" y="98"/>
                    </a:lnTo>
                    <a:lnTo>
                      <a:pt x="48" y="98"/>
                    </a:lnTo>
                    <a:lnTo>
                      <a:pt x="48" y="148"/>
                    </a:lnTo>
                    <a:lnTo>
                      <a:pt x="62" y="148"/>
                    </a:lnTo>
                    <a:lnTo>
                      <a:pt x="62" y="198"/>
                    </a:lnTo>
                    <a:lnTo>
                      <a:pt x="96" y="198"/>
                    </a:lnTo>
                    <a:lnTo>
                      <a:pt x="96" y="188"/>
                    </a:lnTo>
                    <a:lnTo>
                      <a:pt x="110" y="188"/>
                    </a:lnTo>
                    <a:lnTo>
                      <a:pt x="110" y="42"/>
                    </a:lnTo>
                    <a:lnTo>
                      <a:pt x="118" y="42"/>
                    </a:lnTo>
                    <a:lnTo>
                      <a:pt x="118" y="14"/>
                    </a:lnTo>
                    <a:lnTo>
                      <a:pt x="205" y="14"/>
                    </a:lnTo>
                    <a:lnTo>
                      <a:pt x="205"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8" name="Line 50"/>
              <p:cNvSpPr>
                <a:spLocks noChangeShapeType="1"/>
              </p:cNvSpPr>
              <p:nvPr/>
            </p:nvSpPr>
            <p:spPr bwMode="auto">
              <a:xfrm>
                <a:off x="2785" y="2067"/>
                <a:ext cx="0" cy="8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19" name="Line 51"/>
              <p:cNvSpPr>
                <a:spLocks noChangeShapeType="1"/>
              </p:cNvSpPr>
              <p:nvPr/>
            </p:nvSpPr>
            <p:spPr bwMode="auto">
              <a:xfrm>
                <a:off x="2813" y="2071"/>
                <a:ext cx="0" cy="21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0" name="Freeform 52"/>
              <p:cNvSpPr>
                <a:spLocks/>
              </p:cNvSpPr>
              <p:nvPr/>
            </p:nvSpPr>
            <p:spPr bwMode="auto">
              <a:xfrm>
                <a:off x="2885" y="2071"/>
                <a:ext cx="20" cy="319"/>
              </a:xfrm>
              <a:custGeom>
                <a:avLst/>
                <a:gdLst>
                  <a:gd name="T0" fmla="*/ 0 w 20"/>
                  <a:gd name="T1" fmla="*/ 319 h 319"/>
                  <a:gd name="T2" fmla="*/ 0 w 20"/>
                  <a:gd name="T3" fmla="*/ 0 h 319"/>
                  <a:gd name="T4" fmla="*/ 0 w 20"/>
                  <a:gd name="T5" fmla="*/ 168 h 319"/>
                  <a:gd name="T6" fmla="*/ 20 w 20"/>
                  <a:gd name="T7" fmla="*/ 168 h 319"/>
                  <a:gd name="T8" fmla="*/ 20 w 20"/>
                  <a:gd name="T9" fmla="*/ 0 h 319"/>
                </a:gdLst>
                <a:ahLst/>
                <a:cxnLst>
                  <a:cxn ang="0">
                    <a:pos x="T0" y="T1"/>
                  </a:cxn>
                  <a:cxn ang="0">
                    <a:pos x="T2" y="T3"/>
                  </a:cxn>
                  <a:cxn ang="0">
                    <a:pos x="T4" y="T5"/>
                  </a:cxn>
                  <a:cxn ang="0">
                    <a:pos x="T6" y="T7"/>
                  </a:cxn>
                  <a:cxn ang="0">
                    <a:pos x="T8" y="T9"/>
                  </a:cxn>
                </a:cxnLst>
                <a:rect l="0" t="0" r="r" b="b"/>
                <a:pathLst>
                  <a:path w="20" h="319">
                    <a:moveTo>
                      <a:pt x="0" y="319"/>
                    </a:moveTo>
                    <a:lnTo>
                      <a:pt x="0" y="0"/>
                    </a:lnTo>
                    <a:lnTo>
                      <a:pt x="0" y="168"/>
                    </a:lnTo>
                    <a:lnTo>
                      <a:pt x="20" y="168"/>
                    </a:lnTo>
                    <a:lnTo>
                      <a:pt x="20"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1" name="Freeform 53"/>
              <p:cNvSpPr>
                <a:spLocks/>
              </p:cNvSpPr>
              <p:nvPr/>
            </p:nvSpPr>
            <p:spPr bwMode="auto">
              <a:xfrm>
                <a:off x="2969" y="2067"/>
                <a:ext cx="94" cy="72"/>
              </a:xfrm>
              <a:custGeom>
                <a:avLst/>
                <a:gdLst>
                  <a:gd name="T0" fmla="*/ 0 w 94"/>
                  <a:gd name="T1" fmla="*/ 0 h 72"/>
                  <a:gd name="T2" fmla="*/ 0 w 94"/>
                  <a:gd name="T3" fmla="*/ 56 h 72"/>
                  <a:gd name="T4" fmla="*/ 20 w 94"/>
                  <a:gd name="T5" fmla="*/ 56 h 72"/>
                  <a:gd name="T6" fmla="*/ 20 w 94"/>
                  <a:gd name="T7" fmla="*/ 72 h 72"/>
                  <a:gd name="T8" fmla="*/ 20 w 94"/>
                  <a:gd name="T9" fmla="*/ 26 h 72"/>
                  <a:gd name="T10" fmla="*/ 20 w 94"/>
                  <a:gd name="T11" fmla="*/ 56 h 72"/>
                  <a:gd name="T12" fmla="*/ 42 w 94"/>
                  <a:gd name="T13" fmla="*/ 56 h 72"/>
                  <a:gd name="T14" fmla="*/ 42 w 94"/>
                  <a:gd name="T15" fmla="*/ 36 h 72"/>
                  <a:gd name="T16" fmla="*/ 94 w 94"/>
                  <a:gd name="T17" fmla="*/ 36 h 72"/>
                  <a:gd name="T18" fmla="*/ 94 w 94"/>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2">
                    <a:moveTo>
                      <a:pt x="0" y="0"/>
                    </a:moveTo>
                    <a:lnTo>
                      <a:pt x="0" y="56"/>
                    </a:lnTo>
                    <a:lnTo>
                      <a:pt x="20" y="56"/>
                    </a:lnTo>
                    <a:lnTo>
                      <a:pt x="20" y="72"/>
                    </a:lnTo>
                    <a:lnTo>
                      <a:pt x="20" y="26"/>
                    </a:lnTo>
                    <a:lnTo>
                      <a:pt x="20" y="56"/>
                    </a:lnTo>
                    <a:lnTo>
                      <a:pt x="42" y="56"/>
                    </a:lnTo>
                    <a:lnTo>
                      <a:pt x="42" y="36"/>
                    </a:lnTo>
                    <a:lnTo>
                      <a:pt x="94" y="36"/>
                    </a:lnTo>
                    <a:lnTo>
                      <a:pt x="94"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2" name="Freeform 54"/>
              <p:cNvSpPr>
                <a:spLocks/>
              </p:cNvSpPr>
              <p:nvPr/>
            </p:nvSpPr>
            <p:spPr bwMode="auto">
              <a:xfrm>
                <a:off x="3129" y="2067"/>
                <a:ext cx="10" cy="397"/>
              </a:xfrm>
              <a:custGeom>
                <a:avLst/>
                <a:gdLst>
                  <a:gd name="T0" fmla="*/ 0 w 10"/>
                  <a:gd name="T1" fmla="*/ 397 h 397"/>
                  <a:gd name="T2" fmla="*/ 0 w 10"/>
                  <a:gd name="T3" fmla="*/ 0 h 397"/>
                  <a:gd name="T4" fmla="*/ 10 w 10"/>
                  <a:gd name="T5" fmla="*/ 0 h 397"/>
                  <a:gd name="T6" fmla="*/ 10 w 10"/>
                  <a:gd name="T7" fmla="*/ 375 h 397"/>
                </a:gdLst>
                <a:ahLst/>
                <a:cxnLst>
                  <a:cxn ang="0">
                    <a:pos x="T0" y="T1"/>
                  </a:cxn>
                  <a:cxn ang="0">
                    <a:pos x="T2" y="T3"/>
                  </a:cxn>
                  <a:cxn ang="0">
                    <a:pos x="T4" y="T5"/>
                  </a:cxn>
                  <a:cxn ang="0">
                    <a:pos x="T6" y="T7"/>
                  </a:cxn>
                </a:cxnLst>
                <a:rect l="0" t="0" r="r" b="b"/>
                <a:pathLst>
                  <a:path w="10" h="397">
                    <a:moveTo>
                      <a:pt x="0" y="397"/>
                    </a:moveTo>
                    <a:lnTo>
                      <a:pt x="0" y="0"/>
                    </a:lnTo>
                    <a:lnTo>
                      <a:pt x="10" y="0"/>
                    </a:lnTo>
                    <a:lnTo>
                      <a:pt x="10" y="37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3" name="Freeform 55"/>
              <p:cNvSpPr>
                <a:spLocks/>
              </p:cNvSpPr>
              <p:nvPr/>
            </p:nvSpPr>
            <p:spPr bwMode="auto">
              <a:xfrm>
                <a:off x="3177" y="2067"/>
                <a:ext cx="255" cy="170"/>
              </a:xfrm>
              <a:custGeom>
                <a:avLst/>
                <a:gdLst>
                  <a:gd name="T0" fmla="*/ 0 w 255"/>
                  <a:gd name="T1" fmla="*/ 0 h 170"/>
                  <a:gd name="T2" fmla="*/ 0 w 255"/>
                  <a:gd name="T3" fmla="*/ 116 h 170"/>
                  <a:gd name="T4" fmla="*/ 0 w 255"/>
                  <a:gd name="T5" fmla="*/ 42 h 170"/>
                  <a:gd name="T6" fmla="*/ 26 w 255"/>
                  <a:gd name="T7" fmla="*/ 42 h 170"/>
                  <a:gd name="T8" fmla="*/ 26 w 255"/>
                  <a:gd name="T9" fmla="*/ 4 h 170"/>
                  <a:gd name="T10" fmla="*/ 57 w 255"/>
                  <a:gd name="T11" fmla="*/ 4 h 170"/>
                  <a:gd name="T12" fmla="*/ 57 w 255"/>
                  <a:gd name="T13" fmla="*/ 106 h 170"/>
                  <a:gd name="T14" fmla="*/ 57 w 255"/>
                  <a:gd name="T15" fmla="*/ 4 h 170"/>
                  <a:gd name="T16" fmla="*/ 97 w 255"/>
                  <a:gd name="T17" fmla="*/ 4 h 170"/>
                  <a:gd name="T18" fmla="*/ 97 w 255"/>
                  <a:gd name="T19" fmla="*/ 170 h 170"/>
                  <a:gd name="T20" fmla="*/ 109 w 255"/>
                  <a:gd name="T21" fmla="*/ 170 h 170"/>
                  <a:gd name="T22" fmla="*/ 109 w 255"/>
                  <a:gd name="T23" fmla="*/ 92 h 170"/>
                  <a:gd name="T24" fmla="*/ 191 w 255"/>
                  <a:gd name="T25" fmla="*/ 92 h 170"/>
                  <a:gd name="T26" fmla="*/ 191 w 255"/>
                  <a:gd name="T27" fmla="*/ 138 h 170"/>
                  <a:gd name="T28" fmla="*/ 191 w 255"/>
                  <a:gd name="T29" fmla="*/ 92 h 170"/>
                  <a:gd name="T30" fmla="*/ 223 w 255"/>
                  <a:gd name="T31" fmla="*/ 92 h 170"/>
                  <a:gd name="T32" fmla="*/ 223 w 255"/>
                  <a:gd name="T33" fmla="*/ 4 h 170"/>
                  <a:gd name="T34" fmla="*/ 223 w 255"/>
                  <a:gd name="T35" fmla="*/ 42 h 170"/>
                  <a:gd name="T36" fmla="*/ 241 w 255"/>
                  <a:gd name="T37" fmla="*/ 42 h 170"/>
                  <a:gd name="T38" fmla="*/ 241 w 255"/>
                  <a:gd name="T39" fmla="*/ 4 h 170"/>
                  <a:gd name="T40" fmla="*/ 241 w 255"/>
                  <a:gd name="T41" fmla="*/ 62 h 170"/>
                  <a:gd name="T42" fmla="*/ 241 w 255"/>
                  <a:gd name="T43" fmla="*/ 36 h 170"/>
                  <a:gd name="T44" fmla="*/ 255 w 255"/>
                  <a:gd name="T45" fmla="*/ 36 h 170"/>
                  <a:gd name="T46" fmla="*/ 255 w 255"/>
                  <a:gd name="T47"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170">
                    <a:moveTo>
                      <a:pt x="0" y="0"/>
                    </a:moveTo>
                    <a:lnTo>
                      <a:pt x="0" y="116"/>
                    </a:lnTo>
                    <a:lnTo>
                      <a:pt x="0" y="42"/>
                    </a:lnTo>
                    <a:lnTo>
                      <a:pt x="26" y="42"/>
                    </a:lnTo>
                    <a:lnTo>
                      <a:pt x="26" y="4"/>
                    </a:lnTo>
                    <a:lnTo>
                      <a:pt x="57" y="4"/>
                    </a:lnTo>
                    <a:lnTo>
                      <a:pt x="57" y="106"/>
                    </a:lnTo>
                    <a:lnTo>
                      <a:pt x="57" y="4"/>
                    </a:lnTo>
                    <a:lnTo>
                      <a:pt x="97" y="4"/>
                    </a:lnTo>
                    <a:lnTo>
                      <a:pt x="97" y="170"/>
                    </a:lnTo>
                    <a:lnTo>
                      <a:pt x="109" y="170"/>
                    </a:lnTo>
                    <a:lnTo>
                      <a:pt x="109" y="92"/>
                    </a:lnTo>
                    <a:lnTo>
                      <a:pt x="191" y="92"/>
                    </a:lnTo>
                    <a:lnTo>
                      <a:pt x="191" y="138"/>
                    </a:lnTo>
                    <a:lnTo>
                      <a:pt x="191" y="92"/>
                    </a:lnTo>
                    <a:lnTo>
                      <a:pt x="223" y="92"/>
                    </a:lnTo>
                    <a:lnTo>
                      <a:pt x="223" y="4"/>
                    </a:lnTo>
                    <a:lnTo>
                      <a:pt x="223" y="42"/>
                    </a:lnTo>
                    <a:lnTo>
                      <a:pt x="241" y="42"/>
                    </a:lnTo>
                    <a:lnTo>
                      <a:pt x="241" y="4"/>
                    </a:lnTo>
                    <a:lnTo>
                      <a:pt x="241" y="62"/>
                    </a:lnTo>
                    <a:lnTo>
                      <a:pt x="241" y="36"/>
                    </a:lnTo>
                    <a:lnTo>
                      <a:pt x="255" y="36"/>
                    </a:lnTo>
                    <a:lnTo>
                      <a:pt x="255"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4" name="Line 56"/>
              <p:cNvSpPr>
                <a:spLocks noChangeShapeType="1"/>
              </p:cNvSpPr>
              <p:nvPr/>
            </p:nvSpPr>
            <p:spPr bwMode="auto">
              <a:xfrm>
                <a:off x="3534" y="2067"/>
                <a:ext cx="0" cy="9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5" name="Freeform 57"/>
              <p:cNvSpPr>
                <a:spLocks/>
              </p:cNvSpPr>
              <p:nvPr/>
            </p:nvSpPr>
            <p:spPr bwMode="auto">
              <a:xfrm>
                <a:off x="3726" y="2067"/>
                <a:ext cx="387" cy="487"/>
              </a:xfrm>
              <a:custGeom>
                <a:avLst/>
                <a:gdLst>
                  <a:gd name="T0" fmla="*/ 0 w 387"/>
                  <a:gd name="T1" fmla="*/ 0 h 487"/>
                  <a:gd name="T2" fmla="*/ 0 w 387"/>
                  <a:gd name="T3" fmla="*/ 210 h 487"/>
                  <a:gd name="T4" fmla="*/ 12 w 387"/>
                  <a:gd name="T5" fmla="*/ 210 h 487"/>
                  <a:gd name="T6" fmla="*/ 12 w 387"/>
                  <a:gd name="T7" fmla="*/ 86 h 487"/>
                  <a:gd name="T8" fmla="*/ 12 w 387"/>
                  <a:gd name="T9" fmla="*/ 128 h 487"/>
                  <a:gd name="T10" fmla="*/ 28 w 387"/>
                  <a:gd name="T11" fmla="*/ 128 h 487"/>
                  <a:gd name="T12" fmla="*/ 28 w 387"/>
                  <a:gd name="T13" fmla="*/ 80 h 487"/>
                  <a:gd name="T14" fmla="*/ 38 w 387"/>
                  <a:gd name="T15" fmla="*/ 80 h 487"/>
                  <a:gd name="T16" fmla="*/ 38 w 387"/>
                  <a:gd name="T17" fmla="*/ 64 h 487"/>
                  <a:gd name="T18" fmla="*/ 38 w 387"/>
                  <a:gd name="T19" fmla="*/ 80 h 487"/>
                  <a:gd name="T20" fmla="*/ 64 w 387"/>
                  <a:gd name="T21" fmla="*/ 80 h 487"/>
                  <a:gd name="T22" fmla="*/ 64 w 387"/>
                  <a:gd name="T23" fmla="*/ 182 h 487"/>
                  <a:gd name="T24" fmla="*/ 64 w 387"/>
                  <a:gd name="T25" fmla="*/ 36 h 487"/>
                  <a:gd name="T26" fmla="*/ 152 w 387"/>
                  <a:gd name="T27" fmla="*/ 36 h 487"/>
                  <a:gd name="T28" fmla="*/ 152 w 387"/>
                  <a:gd name="T29" fmla="*/ 20 h 487"/>
                  <a:gd name="T30" fmla="*/ 225 w 387"/>
                  <a:gd name="T31" fmla="*/ 20 h 487"/>
                  <a:gd name="T32" fmla="*/ 225 w 387"/>
                  <a:gd name="T33" fmla="*/ 4 h 487"/>
                  <a:gd name="T34" fmla="*/ 247 w 387"/>
                  <a:gd name="T35" fmla="*/ 4 h 487"/>
                  <a:gd name="T36" fmla="*/ 247 w 387"/>
                  <a:gd name="T37" fmla="*/ 226 h 487"/>
                  <a:gd name="T38" fmla="*/ 267 w 387"/>
                  <a:gd name="T39" fmla="*/ 226 h 487"/>
                  <a:gd name="T40" fmla="*/ 267 w 387"/>
                  <a:gd name="T41" fmla="*/ 162 h 487"/>
                  <a:gd name="T42" fmla="*/ 267 w 387"/>
                  <a:gd name="T43" fmla="*/ 285 h 487"/>
                  <a:gd name="T44" fmla="*/ 267 w 387"/>
                  <a:gd name="T45" fmla="*/ 273 h 487"/>
                  <a:gd name="T46" fmla="*/ 285 w 387"/>
                  <a:gd name="T47" fmla="*/ 273 h 487"/>
                  <a:gd name="T48" fmla="*/ 285 w 387"/>
                  <a:gd name="T49" fmla="*/ 487 h 487"/>
                  <a:gd name="T50" fmla="*/ 285 w 387"/>
                  <a:gd name="T51" fmla="*/ 311 h 487"/>
                  <a:gd name="T52" fmla="*/ 313 w 387"/>
                  <a:gd name="T53" fmla="*/ 311 h 487"/>
                  <a:gd name="T54" fmla="*/ 313 w 387"/>
                  <a:gd name="T55" fmla="*/ 12 h 487"/>
                  <a:gd name="T56" fmla="*/ 387 w 387"/>
                  <a:gd name="T57" fmla="*/ 12 h 487"/>
                  <a:gd name="T58" fmla="*/ 387 w 387"/>
                  <a:gd name="T59" fmla="*/ 11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7" h="487">
                    <a:moveTo>
                      <a:pt x="0" y="0"/>
                    </a:moveTo>
                    <a:lnTo>
                      <a:pt x="0" y="210"/>
                    </a:lnTo>
                    <a:lnTo>
                      <a:pt x="12" y="210"/>
                    </a:lnTo>
                    <a:lnTo>
                      <a:pt x="12" y="86"/>
                    </a:lnTo>
                    <a:lnTo>
                      <a:pt x="12" y="128"/>
                    </a:lnTo>
                    <a:lnTo>
                      <a:pt x="28" y="128"/>
                    </a:lnTo>
                    <a:lnTo>
                      <a:pt x="28" y="80"/>
                    </a:lnTo>
                    <a:lnTo>
                      <a:pt x="38" y="80"/>
                    </a:lnTo>
                    <a:lnTo>
                      <a:pt x="38" y="64"/>
                    </a:lnTo>
                    <a:lnTo>
                      <a:pt x="38" y="80"/>
                    </a:lnTo>
                    <a:lnTo>
                      <a:pt x="64" y="80"/>
                    </a:lnTo>
                    <a:lnTo>
                      <a:pt x="64" y="182"/>
                    </a:lnTo>
                    <a:lnTo>
                      <a:pt x="64" y="36"/>
                    </a:lnTo>
                    <a:lnTo>
                      <a:pt x="152" y="36"/>
                    </a:lnTo>
                    <a:lnTo>
                      <a:pt x="152" y="20"/>
                    </a:lnTo>
                    <a:lnTo>
                      <a:pt x="225" y="20"/>
                    </a:lnTo>
                    <a:lnTo>
                      <a:pt x="225" y="4"/>
                    </a:lnTo>
                    <a:lnTo>
                      <a:pt x="247" y="4"/>
                    </a:lnTo>
                    <a:lnTo>
                      <a:pt x="247" y="226"/>
                    </a:lnTo>
                    <a:lnTo>
                      <a:pt x="267" y="226"/>
                    </a:lnTo>
                    <a:lnTo>
                      <a:pt x="267" y="162"/>
                    </a:lnTo>
                    <a:lnTo>
                      <a:pt x="267" y="285"/>
                    </a:lnTo>
                    <a:lnTo>
                      <a:pt x="267" y="273"/>
                    </a:lnTo>
                    <a:lnTo>
                      <a:pt x="285" y="273"/>
                    </a:lnTo>
                    <a:lnTo>
                      <a:pt x="285" y="487"/>
                    </a:lnTo>
                    <a:lnTo>
                      <a:pt x="285" y="311"/>
                    </a:lnTo>
                    <a:lnTo>
                      <a:pt x="313" y="311"/>
                    </a:lnTo>
                    <a:lnTo>
                      <a:pt x="313" y="12"/>
                    </a:lnTo>
                    <a:lnTo>
                      <a:pt x="387" y="12"/>
                    </a:lnTo>
                    <a:lnTo>
                      <a:pt x="387" y="11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6" name="Line 58"/>
              <p:cNvSpPr>
                <a:spLocks noChangeShapeType="1"/>
              </p:cNvSpPr>
              <p:nvPr/>
            </p:nvSpPr>
            <p:spPr bwMode="auto">
              <a:xfrm>
                <a:off x="4183" y="2065"/>
                <a:ext cx="0" cy="7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7" name="Freeform 59"/>
              <p:cNvSpPr>
                <a:spLocks/>
              </p:cNvSpPr>
              <p:nvPr/>
            </p:nvSpPr>
            <p:spPr bwMode="auto">
              <a:xfrm>
                <a:off x="4221" y="2067"/>
                <a:ext cx="801" cy="778"/>
              </a:xfrm>
              <a:custGeom>
                <a:avLst/>
                <a:gdLst>
                  <a:gd name="T0" fmla="*/ 0 w 400"/>
                  <a:gd name="T1" fmla="*/ 85 h 388"/>
                  <a:gd name="T2" fmla="*/ 7 w 400"/>
                  <a:gd name="T3" fmla="*/ 98 h 388"/>
                  <a:gd name="T4" fmla="*/ 7 w 400"/>
                  <a:gd name="T5" fmla="*/ 117 h 388"/>
                  <a:gd name="T6" fmla="*/ 13 w 400"/>
                  <a:gd name="T7" fmla="*/ 98 h 388"/>
                  <a:gd name="T8" fmla="*/ 13 w 400"/>
                  <a:gd name="T9" fmla="*/ 98 h 388"/>
                  <a:gd name="T10" fmla="*/ 20 w 400"/>
                  <a:gd name="T11" fmla="*/ 91 h 388"/>
                  <a:gd name="T12" fmla="*/ 26 w 400"/>
                  <a:gd name="T13" fmla="*/ 98 h 388"/>
                  <a:gd name="T14" fmla="*/ 30 w 400"/>
                  <a:gd name="T15" fmla="*/ 137 h 388"/>
                  <a:gd name="T16" fmla="*/ 39 w 400"/>
                  <a:gd name="T17" fmla="*/ 205 h 388"/>
                  <a:gd name="T18" fmla="*/ 42 w 400"/>
                  <a:gd name="T19" fmla="*/ 241 h 388"/>
                  <a:gd name="T20" fmla="*/ 51 w 400"/>
                  <a:gd name="T21" fmla="*/ 95 h 388"/>
                  <a:gd name="T22" fmla="*/ 56 w 400"/>
                  <a:gd name="T23" fmla="*/ 124 h 388"/>
                  <a:gd name="T24" fmla="*/ 60 w 400"/>
                  <a:gd name="T25" fmla="*/ 132 h 388"/>
                  <a:gd name="T26" fmla="*/ 60 w 400"/>
                  <a:gd name="T27" fmla="*/ 132 h 388"/>
                  <a:gd name="T28" fmla="*/ 66 w 400"/>
                  <a:gd name="T29" fmla="*/ 111 h 388"/>
                  <a:gd name="T30" fmla="*/ 66 w 400"/>
                  <a:gd name="T31" fmla="*/ 120 h 388"/>
                  <a:gd name="T32" fmla="*/ 73 w 400"/>
                  <a:gd name="T33" fmla="*/ 46 h 388"/>
                  <a:gd name="T34" fmla="*/ 86 w 400"/>
                  <a:gd name="T35" fmla="*/ 25 h 388"/>
                  <a:gd name="T36" fmla="*/ 91 w 400"/>
                  <a:gd name="T37" fmla="*/ 46 h 388"/>
                  <a:gd name="T38" fmla="*/ 91 w 400"/>
                  <a:gd name="T39" fmla="*/ 23 h 388"/>
                  <a:gd name="T40" fmla="*/ 97 w 400"/>
                  <a:gd name="T41" fmla="*/ 38 h 388"/>
                  <a:gd name="T42" fmla="*/ 97 w 400"/>
                  <a:gd name="T43" fmla="*/ 57 h 388"/>
                  <a:gd name="T44" fmla="*/ 104 w 400"/>
                  <a:gd name="T45" fmla="*/ 46 h 388"/>
                  <a:gd name="T46" fmla="*/ 104 w 400"/>
                  <a:gd name="T47" fmla="*/ 43 h 388"/>
                  <a:gd name="T48" fmla="*/ 109 w 400"/>
                  <a:gd name="T49" fmla="*/ 32 h 388"/>
                  <a:gd name="T50" fmla="*/ 109 w 400"/>
                  <a:gd name="T51" fmla="*/ 40 h 388"/>
                  <a:gd name="T52" fmla="*/ 114 w 400"/>
                  <a:gd name="T53" fmla="*/ 0 h 388"/>
                  <a:gd name="T54" fmla="*/ 120 w 400"/>
                  <a:gd name="T55" fmla="*/ 13 h 388"/>
                  <a:gd name="T56" fmla="*/ 134 w 400"/>
                  <a:gd name="T57" fmla="*/ 82 h 388"/>
                  <a:gd name="T58" fmla="*/ 140 w 400"/>
                  <a:gd name="T59" fmla="*/ 92 h 388"/>
                  <a:gd name="T60" fmla="*/ 140 w 400"/>
                  <a:gd name="T61" fmla="*/ 156 h 388"/>
                  <a:gd name="T62" fmla="*/ 148 w 400"/>
                  <a:gd name="T63" fmla="*/ 107 h 388"/>
                  <a:gd name="T64" fmla="*/ 148 w 400"/>
                  <a:gd name="T65" fmla="*/ 69 h 388"/>
                  <a:gd name="T66" fmla="*/ 157 w 400"/>
                  <a:gd name="T67" fmla="*/ 144 h 388"/>
                  <a:gd name="T68" fmla="*/ 163 w 400"/>
                  <a:gd name="T69" fmla="*/ 176 h 388"/>
                  <a:gd name="T70" fmla="*/ 163 w 400"/>
                  <a:gd name="T71" fmla="*/ 163 h 388"/>
                  <a:gd name="T72" fmla="*/ 170 w 400"/>
                  <a:gd name="T73" fmla="*/ 258 h 388"/>
                  <a:gd name="T74" fmla="*/ 175 w 400"/>
                  <a:gd name="T75" fmla="*/ 189 h 388"/>
                  <a:gd name="T76" fmla="*/ 175 w 400"/>
                  <a:gd name="T77" fmla="*/ 189 h 388"/>
                  <a:gd name="T78" fmla="*/ 179 w 400"/>
                  <a:gd name="T79" fmla="*/ 252 h 388"/>
                  <a:gd name="T80" fmla="*/ 185 w 400"/>
                  <a:gd name="T81" fmla="*/ 238 h 388"/>
                  <a:gd name="T82" fmla="*/ 191 w 400"/>
                  <a:gd name="T83" fmla="*/ 278 h 388"/>
                  <a:gd name="T84" fmla="*/ 196 w 400"/>
                  <a:gd name="T85" fmla="*/ 225 h 388"/>
                  <a:gd name="T86" fmla="*/ 200 w 400"/>
                  <a:gd name="T87" fmla="*/ 247 h 388"/>
                  <a:gd name="T88" fmla="*/ 214 w 400"/>
                  <a:gd name="T89" fmla="*/ 388 h 388"/>
                  <a:gd name="T90" fmla="*/ 221 w 400"/>
                  <a:gd name="T91" fmla="*/ 283 h 388"/>
                  <a:gd name="T92" fmla="*/ 233 w 400"/>
                  <a:gd name="T93" fmla="*/ 66 h 388"/>
                  <a:gd name="T94" fmla="*/ 237 w 400"/>
                  <a:gd name="T95" fmla="*/ 0 h 388"/>
                  <a:gd name="T96" fmla="*/ 250 w 400"/>
                  <a:gd name="T97" fmla="*/ 173 h 388"/>
                  <a:gd name="T98" fmla="*/ 278 w 400"/>
                  <a:gd name="T99" fmla="*/ 0 h 388"/>
                  <a:gd name="T100" fmla="*/ 314 w 400"/>
                  <a:gd name="T101" fmla="*/ 22 h 388"/>
                  <a:gd name="T102" fmla="*/ 314 w 400"/>
                  <a:gd name="T103" fmla="*/ 22 h 388"/>
                  <a:gd name="T104" fmla="*/ 324 w 400"/>
                  <a:gd name="T105" fmla="*/ 0 h 388"/>
                  <a:gd name="T106" fmla="*/ 365 w 400"/>
                  <a:gd name="T107" fmla="*/ 18 h 388"/>
                  <a:gd name="T108" fmla="*/ 365 w 400"/>
                  <a:gd name="T109" fmla="*/ 18 h 388"/>
                  <a:gd name="T110" fmla="*/ 390 w 400"/>
                  <a:gd name="T111" fmla="*/ 27 h 388"/>
                  <a:gd name="T112" fmla="*/ 400 w 400"/>
                  <a:gd name="T113" fmla="*/ 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 h="388">
                    <a:moveTo>
                      <a:pt x="0" y="137"/>
                    </a:moveTo>
                    <a:cubicBezTo>
                      <a:pt x="0" y="85"/>
                      <a:pt x="0" y="85"/>
                      <a:pt x="0" y="85"/>
                    </a:cubicBezTo>
                    <a:cubicBezTo>
                      <a:pt x="0" y="98"/>
                      <a:pt x="0" y="98"/>
                      <a:pt x="0" y="98"/>
                    </a:cubicBezTo>
                    <a:cubicBezTo>
                      <a:pt x="7" y="98"/>
                      <a:pt x="7" y="98"/>
                      <a:pt x="7" y="98"/>
                    </a:cubicBezTo>
                    <a:cubicBezTo>
                      <a:pt x="7" y="83"/>
                      <a:pt x="7" y="83"/>
                      <a:pt x="7" y="83"/>
                    </a:cubicBezTo>
                    <a:cubicBezTo>
                      <a:pt x="7" y="117"/>
                      <a:pt x="7" y="117"/>
                      <a:pt x="7" y="117"/>
                    </a:cubicBezTo>
                    <a:cubicBezTo>
                      <a:pt x="7" y="98"/>
                      <a:pt x="7" y="98"/>
                      <a:pt x="7" y="98"/>
                    </a:cubicBezTo>
                    <a:cubicBezTo>
                      <a:pt x="13" y="98"/>
                      <a:pt x="13" y="98"/>
                      <a:pt x="13" y="98"/>
                    </a:cubicBezTo>
                    <a:cubicBezTo>
                      <a:pt x="13" y="81"/>
                      <a:pt x="13" y="81"/>
                      <a:pt x="13" y="81"/>
                    </a:cubicBezTo>
                    <a:cubicBezTo>
                      <a:pt x="13" y="98"/>
                      <a:pt x="13" y="98"/>
                      <a:pt x="13" y="98"/>
                    </a:cubicBezTo>
                    <a:cubicBezTo>
                      <a:pt x="20" y="98"/>
                      <a:pt x="20" y="98"/>
                      <a:pt x="20" y="98"/>
                    </a:cubicBezTo>
                    <a:cubicBezTo>
                      <a:pt x="20" y="91"/>
                      <a:pt x="20" y="91"/>
                      <a:pt x="20" y="91"/>
                    </a:cubicBezTo>
                    <a:cubicBezTo>
                      <a:pt x="20" y="98"/>
                      <a:pt x="20" y="98"/>
                      <a:pt x="20" y="98"/>
                    </a:cubicBezTo>
                    <a:cubicBezTo>
                      <a:pt x="26" y="98"/>
                      <a:pt x="26" y="98"/>
                      <a:pt x="26" y="98"/>
                    </a:cubicBezTo>
                    <a:cubicBezTo>
                      <a:pt x="26" y="137"/>
                      <a:pt x="26" y="137"/>
                      <a:pt x="26" y="137"/>
                    </a:cubicBezTo>
                    <a:cubicBezTo>
                      <a:pt x="30" y="137"/>
                      <a:pt x="30" y="137"/>
                      <a:pt x="30" y="137"/>
                    </a:cubicBezTo>
                    <a:cubicBezTo>
                      <a:pt x="30" y="205"/>
                      <a:pt x="30" y="205"/>
                      <a:pt x="30" y="205"/>
                    </a:cubicBezTo>
                    <a:cubicBezTo>
                      <a:pt x="39" y="205"/>
                      <a:pt x="39" y="205"/>
                      <a:pt x="39" y="205"/>
                    </a:cubicBezTo>
                    <a:cubicBezTo>
                      <a:pt x="39" y="241"/>
                      <a:pt x="39" y="241"/>
                      <a:pt x="39" y="241"/>
                    </a:cubicBezTo>
                    <a:cubicBezTo>
                      <a:pt x="42" y="241"/>
                      <a:pt x="42" y="241"/>
                      <a:pt x="42" y="241"/>
                    </a:cubicBezTo>
                    <a:cubicBezTo>
                      <a:pt x="42" y="95"/>
                      <a:pt x="42" y="95"/>
                      <a:pt x="42" y="95"/>
                    </a:cubicBezTo>
                    <a:cubicBezTo>
                      <a:pt x="51" y="95"/>
                      <a:pt x="51" y="95"/>
                      <a:pt x="51" y="95"/>
                    </a:cubicBezTo>
                    <a:cubicBezTo>
                      <a:pt x="51" y="124"/>
                      <a:pt x="51" y="124"/>
                      <a:pt x="51" y="124"/>
                    </a:cubicBezTo>
                    <a:cubicBezTo>
                      <a:pt x="56" y="124"/>
                      <a:pt x="56" y="124"/>
                      <a:pt x="56" y="124"/>
                    </a:cubicBezTo>
                    <a:cubicBezTo>
                      <a:pt x="56" y="132"/>
                      <a:pt x="56" y="132"/>
                      <a:pt x="56" y="132"/>
                    </a:cubicBezTo>
                    <a:cubicBezTo>
                      <a:pt x="60" y="132"/>
                      <a:pt x="60" y="132"/>
                      <a:pt x="60" y="132"/>
                    </a:cubicBezTo>
                    <a:cubicBezTo>
                      <a:pt x="60" y="159"/>
                      <a:pt x="60" y="159"/>
                      <a:pt x="60" y="159"/>
                    </a:cubicBezTo>
                    <a:cubicBezTo>
                      <a:pt x="60" y="132"/>
                      <a:pt x="60" y="132"/>
                      <a:pt x="60" y="132"/>
                    </a:cubicBezTo>
                    <a:cubicBezTo>
                      <a:pt x="66" y="132"/>
                      <a:pt x="66" y="132"/>
                      <a:pt x="66" y="132"/>
                    </a:cubicBezTo>
                    <a:cubicBezTo>
                      <a:pt x="66" y="111"/>
                      <a:pt x="66" y="111"/>
                      <a:pt x="66" y="111"/>
                    </a:cubicBezTo>
                    <a:cubicBezTo>
                      <a:pt x="66" y="124"/>
                      <a:pt x="66" y="124"/>
                      <a:pt x="66" y="124"/>
                    </a:cubicBezTo>
                    <a:cubicBezTo>
                      <a:pt x="66" y="120"/>
                      <a:pt x="66" y="120"/>
                      <a:pt x="66" y="120"/>
                    </a:cubicBezTo>
                    <a:cubicBezTo>
                      <a:pt x="73" y="120"/>
                      <a:pt x="73" y="120"/>
                      <a:pt x="73" y="120"/>
                    </a:cubicBezTo>
                    <a:cubicBezTo>
                      <a:pt x="73" y="46"/>
                      <a:pt x="73" y="46"/>
                      <a:pt x="73" y="46"/>
                    </a:cubicBezTo>
                    <a:cubicBezTo>
                      <a:pt x="86" y="46"/>
                      <a:pt x="86" y="46"/>
                      <a:pt x="86" y="46"/>
                    </a:cubicBezTo>
                    <a:cubicBezTo>
                      <a:pt x="86" y="25"/>
                      <a:pt x="86" y="25"/>
                      <a:pt x="86" y="25"/>
                    </a:cubicBezTo>
                    <a:cubicBezTo>
                      <a:pt x="86" y="46"/>
                      <a:pt x="86" y="46"/>
                      <a:pt x="86" y="46"/>
                    </a:cubicBezTo>
                    <a:cubicBezTo>
                      <a:pt x="91" y="46"/>
                      <a:pt x="91" y="46"/>
                      <a:pt x="91" y="46"/>
                    </a:cubicBezTo>
                    <a:cubicBezTo>
                      <a:pt x="91" y="56"/>
                      <a:pt x="91" y="56"/>
                      <a:pt x="91" y="56"/>
                    </a:cubicBezTo>
                    <a:cubicBezTo>
                      <a:pt x="91" y="23"/>
                      <a:pt x="91" y="23"/>
                      <a:pt x="91" y="23"/>
                    </a:cubicBezTo>
                    <a:cubicBezTo>
                      <a:pt x="91" y="38"/>
                      <a:pt x="91" y="38"/>
                      <a:pt x="91" y="38"/>
                    </a:cubicBezTo>
                    <a:cubicBezTo>
                      <a:pt x="97" y="38"/>
                      <a:pt x="97" y="38"/>
                      <a:pt x="97" y="38"/>
                    </a:cubicBezTo>
                    <a:cubicBezTo>
                      <a:pt x="97" y="38"/>
                      <a:pt x="97" y="24"/>
                      <a:pt x="97" y="26"/>
                    </a:cubicBezTo>
                    <a:cubicBezTo>
                      <a:pt x="97" y="29"/>
                      <a:pt x="97" y="56"/>
                      <a:pt x="97" y="57"/>
                    </a:cubicBezTo>
                    <a:cubicBezTo>
                      <a:pt x="97" y="58"/>
                      <a:pt x="97" y="46"/>
                      <a:pt x="97" y="46"/>
                    </a:cubicBezTo>
                    <a:cubicBezTo>
                      <a:pt x="104" y="46"/>
                      <a:pt x="104" y="46"/>
                      <a:pt x="104" y="46"/>
                    </a:cubicBezTo>
                    <a:cubicBezTo>
                      <a:pt x="104" y="34"/>
                      <a:pt x="104" y="34"/>
                      <a:pt x="104" y="34"/>
                    </a:cubicBezTo>
                    <a:cubicBezTo>
                      <a:pt x="104" y="43"/>
                      <a:pt x="104" y="43"/>
                      <a:pt x="104" y="43"/>
                    </a:cubicBezTo>
                    <a:cubicBezTo>
                      <a:pt x="109" y="43"/>
                      <a:pt x="109" y="43"/>
                      <a:pt x="109" y="43"/>
                    </a:cubicBezTo>
                    <a:cubicBezTo>
                      <a:pt x="109" y="32"/>
                      <a:pt x="109" y="32"/>
                      <a:pt x="109" y="32"/>
                    </a:cubicBezTo>
                    <a:cubicBezTo>
                      <a:pt x="109" y="50"/>
                      <a:pt x="109" y="50"/>
                      <a:pt x="109" y="50"/>
                    </a:cubicBezTo>
                    <a:cubicBezTo>
                      <a:pt x="109" y="40"/>
                      <a:pt x="109" y="40"/>
                      <a:pt x="109" y="40"/>
                    </a:cubicBezTo>
                    <a:cubicBezTo>
                      <a:pt x="114" y="40"/>
                      <a:pt x="114" y="40"/>
                      <a:pt x="114" y="40"/>
                    </a:cubicBezTo>
                    <a:cubicBezTo>
                      <a:pt x="114" y="0"/>
                      <a:pt x="114" y="0"/>
                      <a:pt x="114" y="0"/>
                    </a:cubicBezTo>
                    <a:cubicBezTo>
                      <a:pt x="114" y="13"/>
                      <a:pt x="114" y="13"/>
                      <a:pt x="114" y="13"/>
                    </a:cubicBezTo>
                    <a:cubicBezTo>
                      <a:pt x="120" y="13"/>
                      <a:pt x="120" y="13"/>
                      <a:pt x="120" y="13"/>
                    </a:cubicBezTo>
                    <a:cubicBezTo>
                      <a:pt x="120" y="82"/>
                      <a:pt x="120" y="82"/>
                      <a:pt x="120" y="82"/>
                    </a:cubicBezTo>
                    <a:cubicBezTo>
                      <a:pt x="134" y="82"/>
                      <a:pt x="134" y="82"/>
                      <a:pt x="134" y="82"/>
                    </a:cubicBezTo>
                    <a:cubicBezTo>
                      <a:pt x="134" y="92"/>
                      <a:pt x="134" y="92"/>
                      <a:pt x="134" y="92"/>
                    </a:cubicBezTo>
                    <a:cubicBezTo>
                      <a:pt x="140" y="92"/>
                      <a:pt x="140" y="92"/>
                      <a:pt x="140" y="92"/>
                    </a:cubicBezTo>
                    <a:cubicBezTo>
                      <a:pt x="140" y="82"/>
                      <a:pt x="140" y="82"/>
                      <a:pt x="140" y="82"/>
                    </a:cubicBezTo>
                    <a:cubicBezTo>
                      <a:pt x="140" y="156"/>
                      <a:pt x="140" y="156"/>
                      <a:pt x="140" y="156"/>
                    </a:cubicBezTo>
                    <a:cubicBezTo>
                      <a:pt x="140" y="107"/>
                      <a:pt x="140" y="107"/>
                      <a:pt x="140" y="107"/>
                    </a:cubicBezTo>
                    <a:cubicBezTo>
                      <a:pt x="148" y="107"/>
                      <a:pt x="148" y="107"/>
                      <a:pt x="148" y="107"/>
                    </a:cubicBezTo>
                    <a:cubicBezTo>
                      <a:pt x="148" y="137"/>
                      <a:pt x="148" y="137"/>
                      <a:pt x="148" y="137"/>
                    </a:cubicBezTo>
                    <a:cubicBezTo>
                      <a:pt x="148" y="69"/>
                      <a:pt x="148" y="69"/>
                      <a:pt x="148" y="69"/>
                    </a:cubicBezTo>
                    <a:cubicBezTo>
                      <a:pt x="148" y="144"/>
                      <a:pt x="148" y="144"/>
                      <a:pt x="148" y="144"/>
                    </a:cubicBezTo>
                    <a:cubicBezTo>
                      <a:pt x="157" y="144"/>
                      <a:pt x="157" y="144"/>
                      <a:pt x="157" y="144"/>
                    </a:cubicBezTo>
                    <a:cubicBezTo>
                      <a:pt x="157" y="176"/>
                      <a:pt x="157" y="176"/>
                      <a:pt x="157" y="176"/>
                    </a:cubicBezTo>
                    <a:cubicBezTo>
                      <a:pt x="163" y="176"/>
                      <a:pt x="163" y="176"/>
                      <a:pt x="163" y="176"/>
                    </a:cubicBezTo>
                    <a:cubicBezTo>
                      <a:pt x="163" y="136"/>
                      <a:pt x="163" y="136"/>
                      <a:pt x="163" y="136"/>
                    </a:cubicBezTo>
                    <a:cubicBezTo>
                      <a:pt x="163" y="163"/>
                      <a:pt x="163" y="163"/>
                      <a:pt x="163" y="163"/>
                    </a:cubicBezTo>
                    <a:cubicBezTo>
                      <a:pt x="170" y="163"/>
                      <a:pt x="170" y="163"/>
                      <a:pt x="170" y="163"/>
                    </a:cubicBezTo>
                    <a:cubicBezTo>
                      <a:pt x="170" y="258"/>
                      <a:pt x="170" y="258"/>
                      <a:pt x="170" y="258"/>
                    </a:cubicBezTo>
                    <a:cubicBezTo>
                      <a:pt x="170" y="189"/>
                      <a:pt x="170" y="189"/>
                      <a:pt x="170" y="189"/>
                    </a:cubicBezTo>
                    <a:cubicBezTo>
                      <a:pt x="175" y="189"/>
                      <a:pt x="175" y="189"/>
                      <a:pt x="175" y="189"/>
                    </a:cubicBezTo>
                    <a:cubicBezTo>
                      <a:pt x="175" y="136"/>
                      <a:pt x="175" y="136"/>
                      <a:pt x="175" y="136"/>
                    </a:cubicBezTo>
                    <a:cubicBezTo>
                      <a:pt x="175" y="189"/>
                      <a:pt x="175" y="189"/>
                      <a:pt x="175" y="189"/>
                    </a:cubicBezTo>
                    <a:cubicBezTo>
                      <a:pt x="179" y="189"/>
                      <a:pt x="179" y="189"/>
                      <a:pt x="179" y="189"/>
                    </a:cubicBezTo>
                    <a:cubicBezTo>
                      <a:pt x="179" y="252"/>
                      <a:pt x="179" y="252"/>
                      <a:pt x="179" y="252"/>
                    </a:cubicBezTo>
                    <a:cubicBezTo>
                      <a:pt x="179" y="238"/>
                      <a:pt x="179" y="238"/>
                      <a:pt x="179" y="238"/>
                    </a:cubicBezTo>
                    <a:cubicBezTo>
                      <a:pt x="185" y="238"/>
                      <a:pt x="185" y="238"/>
                      <a:pt x="185" y="238"/>
                    </a:cubicBezTo>
                    <a:cubicBezTo>
                      <a:pt x="185" y="278"/>
                      <a:pt x="185" y="278"/>
                      <a:pt x="185" y="278"/>
                    </a:cubicBezTo>
                    <a:cubicBezTo>
                      <a:pt x="191" y="278"/>
                      <a:pt x="191" y="278"/>
                      <a:pt x="191" y="278"/>
                    </a:cubicBezTo>
                    <a:cubicBezTo>
                      <a:pt x="191" y="225"/>
                      <a:pt x="191" y="225"/>
                      <a:pt x="191" y="225"/>
                    </a:cubicBezTo>
                    <a:cubicBezTo>
                      <a:pt x="196" y="225"/>
                      <a:pt x="196" y="225"/>
                      <a:pt x="196" y="225"/>
                    </a:cubicBezTo>
                    <a:cubicBezTo>
                      <a:pt x="196" y="247"/>
                      <a:pt x="196" y="247"/>
                      <a:pt x="196" y="247"/>
                    </a:cubicBezTo>
                    <a:cubicBezTo>
                      <a:pt x="200" y="247"/>
                      <a:pt x="200" y="247"/>
                      <a:pt x="200" y="247"/>
                    </a:cubicBezTo>
                    <a:cubicBezTo>
                      <a:pt x="200" y="388"/>
                      <a:pt x="200" y="388"/>
                      <a:pt x="200" y="388"/>
                    </a:cubicBezTo>
                    <a:cubicBezTo>
                      <a:pt x="214" y="388"/>
                      <a:pt x="214" y="388"/>
                      <a:pt x="214" y="388"/>
                    </a:cubicBezTo>
                    <a:cubicBezTo>
                      <a:pt x="214" y="283"/>
                      <a:pt x="214" y="283"/>
                      <a:pt x="214" y="283"/>
                    </a:cubicBezTo>
                    <a:cubicBezTo>
                      <a:pt x="221" y="283"/>
                      <a:pt x="221" y="283"/>
                      <a:pt x="221" y="283"/>
                    </a:cubicBezTo>
                    <a:cubicBezTo>
                      <a:pt x="221" y="66"/>
                      <a:pt x="221" y="66"/>
                      <a:pt x="221" y="66"/>
                    </a:cubicBezTo>
                    <a:cubicBezTo>
                      <a:pt x="233" y="66"/>
                      <a:pt x="233" y="66"/>
                      <a:pt x="233" y="66"/>
                    </a:cubicBezTo>
                    <a:cubicBezTo>
                      <a:pt x="233" y="0"/>
                      <a:pt x="233" y="0"/>
                      <a:pt x="233" y="0"/>
                    </a:cubicBezTo>
                    <a:cubicBezTo>
                      <a:pt x="237" y="0"/>
                      <a:pt x="237" y="0"/>
                      <a:pt x="237" y="0"/>
                    </a:cubicBezTo>
                    <a:cubicBezTo>
                      <a:pt x="237" y="173"/>
                      <a:pt x="237" y="173"/>
                      <a:pt x="237" y="173"/>
                    </a:cubicBezTo>
                    <a:cubicBezTo>
                      <a:pt x="237" y="173"/>
                      <a:pt x="250" y="176"/>
                      <a:pt x="250" y="173"/>
                    </a:cubicBezTo>
                    <a:cubicBezTo>
                      <a:pt x="250" y="170"/>
                      <a:pt x="250" y="0"/>
                      <a:pt x="250" y="0"/>
                    </a:cubicBezTo>
                    <a:cubicBezTo>
                      <a:pt x="278" y="0"/>
                      <a:pt x="278" y="0"/>
                      <a:pt x="278" y="0"/>
                    </a:cubicBezTo>
                    <a:cubicBezTo>
                      <a:pt x="278" y="22"/>
                      <a:pt x="278" y="22"/>
                      <a:pt x="278" y="22"/>
                    </a:cubicBezTo>
                    <a:cubicBezTo>
                      <a:pt x="314" y="22"/>
                      <a:pt x="314" y="22"/>
                      <a:pt x="314" y="22"/>
                    </a:cubicBezTo>
                    <a:cubicBezTo>
                      <a:pt x="314" y="0"/>
                      <a:pt x="314" y="0"/>
                      <a:pt x="314" y="0"/>
                    </a:cubicBezTo>
                    <a:cubicBezTo>
                      <a:pt x="314" y="22"/>
                      <a:pt x="314" y="22"/>
                      <a:pt x="314" y="22"/>
                    </a:cubicBezTo>
                    <a:cubicBezTo>
                      <a:pt x="324" y="22"/>
                      <a:pt x="324" y="22"/>
                      <a:pt x="324" y="22"/>
                    </a:cubicBezTo>
                    <a:cubicBezTo>
                      <a:pt x="324" y="0"/>
                      <a:pt x="324" y="0"/>
                      <a:pt x="324" y="0"/>
                    </a:cubicBezTo>
                    <a:cubicBezTo>
                      <a:pt x="324" y="18"/>
                      <a:pt x="324" y="18"/>
                      <a:pt x="324" y="18"/>
                    </a:cubicBezTo>
                    <a:cubicBezTo>
                      <a:pt x="365" y="18"/>
                      <a:pt x="365" y="18"/>
                      <a:pt x="365" y="18"/>
                    </a:cubicBezTo>
                    <a:cubicBezTo>
                      <a:pt x="365" y="0"/>
                      <a:pt x="365" y="0"/>
                      <a:pt x="365" y="0"/>
                    </a:cubicBezTo>
                    <a:cubicBezTo>
                      <a:pt x="365" y="18"/>
                      <a:pt x="365" y="18"/>
                      <a:pt x="365" y="18"/>
                    </a:cubicBezTo>
                    <a:cubicBezTo>
                      <a:pt x="390" y="18"/>
                      <a:pt x="390" y="18"/>
                      <a:pt x="390" y="18"/>
                    </a:cubicBezTo>
                    <a:cubicBezTo>
                      <a:pt x="390" y="27"/>
                      <a:pt x="390" y="27"/>
                      <a:pt x="390" y="27"/>
                    </a:cubicBezTo>
                    <a:cubicBezTo>
                      <a:pt x="390" y="18"/>
                      <a:pt x="390" y="18"/>
                      <a:pt x="390" y="18"/>
                    </a:cubicBezTo>
                    <a:cubicBezTo>
                      <a:pt x="400" y="18"/>
                      <a:pt x="400" y="18"/>
                      <a:pt x="400" y="18"/>
                    </a:cubicBezTo>
                    <a:cubicBezTo>
                      <a:pt x="400" y="42"/>
                      <a:pt x="400" y="42"/>
                      <a:pt x="400" y="42"/>
                    </a:cubicBez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8" name="Freeform 60"/>
              <p:cNvSpPr>
                <a:spLocks/>
              </p:cNvSpPr>
              <p:nvPr/>
            </p:nvSpPr>
            <p:spPr bwMode="auto">
              <a:xfrm>
                <a:off x="5435" y="2067"/>
                <a:ext cx="12" cy="128"/>
              </a:xfrm>
              <a:custGeom>
                <a:avLst/>
                <a:gdLst>
                  <a:gd name="T0" fmla="*/ 12 w 12"/>
                  <a:gd name="T1" fmla="*/ 0 h 128"/>
                  <a:gd name="T2" fmla="*/ 12 w 12"/>
                  <a:gd name="T3" fmla="*/ 128 h 128"/>
                  <a:gd name="T4" fmla="*/ 12 w 12"/>
                  <a:gd name="T5" fmla="*/ 56 h 128"/>
                  <a:gd name="T6" fmla="*/ 0 w 12"/>
                  <a:gd name="T7" fmla="*/ 56 h 128"/>
                  <a:gd name="T8" fmla="*/ 0 w 12"/>
                  <a:gd name="T9" fmla="*/ 128 h 128"/>
                </a:gdLst>
                <a:ahLst/>
                <a:cxnLst>
                  <a:cxn ang="0">
                    <a:pos x="T0" y="T1"/>
                  </a:cxn>
                  <a:cxn ang="0">
                    <a:pos x="T2" y="T3"/>
                  </a:cxn>
                  <a:cxn ang="0">
                    <a:pos x="T4" y="T5"/>
                  </a:cxn>
                  <a:cxn ang="0">
                    <a:pos x="T6" y="T7"/>
                  </a:cxn>
                  <a:cxn ang="0">
                    <a:pos x="T8" y="T9"/>
                  </a:cxn>
                </a:cxnLst>
                <a:rect l="0" t="0" r="r" b="b"/>
                <a:pathLst>
                  <a:path w="12" h="128">
                    <a:moveTo>
                      <a:pt x="12" y="0"/>
                    </a:moveTo>
                    <a:lnTo>
                      <a:pt x="12" y="128"/>
                    </a:lnTo>
                    <a:lnTo>
                      <a:pt x="12" y="56"/>
                    </a:lnTo>
                    <a:lnTo>
                      <a:pt x="0" y="56"/>
                    </a:lnTo>
                    <a:lnTo>
                      <a:pt x="0" y="12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329" name="Freeform 61"/>
              <p:cNvSpPr>
                <a:spLocks/>
              </p:cNvSpPr>
              <p:nvPr/>
            </p:nvSpPr>
            <p:spPr bwMode="auto">
              <a:xfrm>
                <a:off x="5174" y="2067"/>
                <a:ext cx="221" cy="136"/>
              </a:xfrm>
              <a:custGeom>
                <a:avLst/>
                <a:gdLst>
                  <a:gd name="T0" fmla="*/ 221 w 221"/>
                  <a:gd name="T1" fmla="*/ 0 h 136"/>
                  <a:gd name="T2" fmla="*/ 221 w 221"/>
                  <a:gd name="T3" fmla="*/ 54 h 136"/>
                  <a:gd name="T4" fmla="*/ 213 w 221"/>
                  <a:gd name="T5" fmla="*/ 54 h 136"/>
                  <a:gd name="T6" fmla="*/ 213 w 221"/>
                  <a:gd name="T7" fmla="*/ 6 h 136"/>
                  <a:gd name="T8" fmla="*/ 155 w 221"/>
                  <a:gd name="T9" fmla="*/ 6 h 136"/>
                  <a:gd name="T10" fmla="*/ 155 w 221"/>
                  <a:gd name="T11" fmla="*/ 58 h 136"/>
                  <a:gd name="T12" fmla="*/ 141 w 221"/>
                  <a:gd name="T13" fmla="*/ 58 h 136"/>
                  <a:gd name="T14" fmla="*/ 141 w 221"/>
                  <a:gd name="T15" fmla="*/ 38 h 136"/>
                  <a:gd name="T16" fmla="*/ 91 w 221"/>
                  <a:gd name="T17" fmla="*/ 38 h 136"/>
                  <a:gd name="T18" fmla="*/ 91 w 221"/>
                  <a:gd name="T19" fmla="*/ 4 h 136"/>
                  <a:gd name="T20" fmla="*/ 61 w 221"/>
                  <a:gd name="T21" fmla="*/ 4 h 136"/>
                  <a:gd name="T22" fmla="*/ 61 w 221"/>
                  <a:gd name="T23" fmla="*/ 58 h 136"/>
                  <a:gd name="T24" fmla="*/ 51 w 221"/>
                  <a:gd name="T25" fmla="*/ 58 h 136"/>
                  <a:gd name="T26" fmla="*/ 51 w 221"/>
                  <a:gd name="T27" fmla="*/ 100 h 136"/>
                  <a:gd name="T28" fmla="*/ 51 w 221"/>
                  <a:gd name="T29" fmla="*/ 74 h 136"/>
                  <a:gd name="T30" fmla="*/ 0 w 221"/>
                  <a:gd name="T31" fmla="*/ 74 h 136"/>
                  <a:gd name="T32" fmla="*/ 0 w 221"/>
                  <a:gd name="T3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36">
                    <a:moveTo>
                      <a:pt x="221" y="0"/>
                    </a:moveTo>
                    <a:lnTo>
                      <a:pt x="221" y="54"/>
                    </a:lnTo>
                    <a:lnTo>
                      <a:pt x="213" y="54"/>
                    </a:lnTo>
                    <a:lnTo>
                      <a:pt x="213" y="6"/>
                    </a:lnTo>
                    <a:lnTo>
                      <a:pt x="155" y="6"/>
                    </a:lnTo>
                    <a:lnTo>
                      <a:pt x="155" y="58"/>
                    </a:lnTo>
                    <a:lnTo>
                      <a:pt x="141" y="58"/>
                    </a:lnTo>
                    <a:lnTo>
                      <a:pt x="141" y="38"/>
                    </a:lnTo>
                    <a:lnTo>
                      <a:pt x="91" y="38"/>
                    </a:lnTo>
                    <a:lnTo>
                      <a:pt x="91" y="4"/>
                    </a:lnTo>
                    <a:lnTo>
                      <a:pt x="61" y="4"/>
                    </a:lnTo>
                    <a:lnTo>
                      <a:pt x="61" y="58"/>
                    </a:lnTo>
                    <a:lnTo>
                      <a:pt x="51" y="58"/>
                    </a:lnTo>
                    <a:lnTo>
                      <a:pt x="51" y="100"/>
                    </a:lnTo>
                    <a:lnTo>
                      <a:pt x="51" y="74"/>
                    </a:lnTo>
                    <a:lnTo>
                      <a:pt x="0" y="74"/>
                    </a:lnTo>
                    <a:lnTo>
                      <a:pt x="0" y="13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254" name="Line 9"/>
            <p:cNvSpPr>
              <a:spLocks noChangeShapeType="1"/>
            </p:cNvSpPr>
            <p:nvPr/>
          </p:nvSpPr>
          <p:spPr bwMode="auto">
            <a:xfrm>
              <a:off x="1313278" y="3924490"/>
              <a:ext cx="74351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latin typeface="Arial" panose="020B0604020202020204" pitchFamily="34" charset="0"/>
                <a:cs typeface="Arial" panose="020B0604020202020204" pitchFamily="34" charset="0"/>
              </a:endParaRPr>
            </a:p>
          </p:txBody>
        </p:sp>
        <p:grpSp>
          <p:nvGrpSpPr>
            <p:cNvPr id="255" name="Group 64"/>
            <p:cNvGrpSpPr>
              <a:grpSpLocks noChangeAspect="1"/>
            </p:cNvGrpSpPr>
            <p:nvPr/>
          </p:nvGrpSpPr>
          <p:grpSpPr bwMode="auto">
            <a:xfrm>
              <a:off x="1583531" y="3366516"/>
              <a:ext cx="6876901" cy="1780008"/>
              <a:chOff x="280" y="1435"/>
              <a:chExt cx="5202" cy="1522"/>
            </a:xfrm>
          </p:grpSpPr>
          <p:sp>
            <p:nvSpPr>
              <p:cNvPr id="263" name="Freeform 65"/>
              <p:cNvSpPr>
                <a:spLocks/>
              </p:cNvSpPr>
              <p:nvPr/>
            </p:nvSpPr>
            <p:spPr bwMode="auto">
              <a:xfrm>
                <a:off x="5324" y="1776"/>
                <a:ext cx="158" cy="119"/>
              </a:xfrm>
              <a:custGeom>
                <a:avLst/>
                <a:gdLst>
                  <a:gd name="T0" fmla="*/ 158 w 158"/>
                  <a:gd name="T1" fmla="*/ 83 h 119"/>
                  <a:gd name="T2" fmla="*/ 158 w 158"/>
                  <a:gd name="T3" fmla="*/ 119 h 119"/>
                  <a:gd name="T4" fmla="*/ 140 w 158"/>
                  <a:gd name="T5" fmla="*/ 119 h 119"/>
                  <a:gd name="T6" fmla="*/ 140 w 158"/>
                  <a:gd name="T7" fmla="*/ 105 h 119"/>
                  <a:gd name="T8" fmla="*/ 122 w 158"/>
                  <a:gd name="T9" fmla="*/ 105 h 119"/>
                  <a:gd name="T10" fmla="*/ 122 w 158"/>
                  <a:gd name="T11" fmla="*/ 73 h 119"/>
                  <a:gd name="T12" fmla="*/ 110 w 158"/>
                  <a:gd name="T13" fmla="*/ 73 h 119"/>
                  <a:gd name="T14" fmla="*/ 110 w 158"/>
                  <a:gd name="T15" fmla="*/ 37 h 119"/>
                  <a:gd name="T16" fmla="*/ 98 w 158"/>
                  <a:gd name="T17" fmla="*/ 37 h 119"/>
                  <a:gd name="T18" fmla="*/ 98 w 158"/>
                  <a:gd name="T19" fmla="*/ 85 h 119"/>
                  <a:gd name="T20" fmla="*/ 84 w 158"/>
                  <a:gd name="T21" fmla="*/ 85 h 119"/>
                  <a:gd name="T22" fmla="*/ 84 w 158"/>
                  <a:gd name="T23" fmla="*/ 0 h 119"/>
                  <a:gd name="T24" fmla="*/ 84 w 158"/>
                  <a:gd name="T25" fmla="*/ 37 h 119"/>
                  <a:gd name="T26" fmla="*/ 60 w 158"/>
                  <a:gd name="T27" fmla="*/ 37 h 119"/>
                  <a:gd name="T28" fmla="*/ 60 w 158"/>
                  <a:gd name="T29" fmla="*/ 85 h 119"/>
                  <a:gd name="T30" fmla="*/ 60 w 158"/>
                  <a:gd name="T31" fmla="*/ 53 h 119"/>
                  <a:gd name="T32" fmla="*/ 46 w 158"/>
                  <a:gd name="T33" fmla="*/ 53 h 119"/>
                  <a:gd name="T34" fmla="*/ 46 w 158"/>
                  <a:gd name="T35" fmla="*/ 91 h 119"/>
                  <a:gd name="T36" fmla="*/ 46 w 158"/>
                  <a:gd name="T37" fmla="*/ 53 h 119"/>
                  <a:gd name="T38" fmla="*/ 36 w 158"/>
                  <a:gd name="T39" fmla="*/ 53 h 119"/>
                  <a:gd name="T40" fmla="*/ 36 w 158"/>
                  <a:gd name="T41" fmla="*/ 25 h 119"/>
                  <a:gd name="T42" fmla="*/ 20 w 158"/>
                  <a:gd name="T43" fmla="*/ 25 h 119"/>
                  <a:gd name="T44" fmla="*/ 20 w 158"/>
                  <a:gd name="T45" fmla="*/ 0 h 119"/>
                  <a:gd name="T46" fmla="*/ 20 w 158"/>
                  <a:gd name="T47" fmla="*/ 25 h 119"/>
                  <a:gd name="T48" fmla="*/ 12 w 158"/>
                  <a:gd name="T49" fmla="*/ 25 h 119"/>
                  <a:gd name="T50" fmla="*/ 12 w 158"/>
                  <a:gd name="T51" fmla="*/ 81 h 119"/>
                  <a:gd name="T52" fmla="*/ 0 w 158"/>
                  <a:gd name="T53" fmla="*/ 81 h 119"/>
                  <a:gd name="T54" fmla="*/ 0 w 158"/>
                  <a:gd name="T5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19">
                    <a:moveTo>
                      <a:pt x="158" y="83"/>
                    </a:moveTo>
                    <a:lnTo>
                      <a:pt x="158" y="119"/>
                    </a:lnTo>
                    <a:lnTo>
                      <a:pt x="140" y="119"/>
                    </a:lnTo>
                    <a:lnTo>
                      <a:pt x="140" y="105"/>
                    </a:lnTo>
                    <a:lnTo>
                      <a:pt x="122" y="105"/>
                    </a:lnTo>
                    <a:lnTo>
                      <a:pt x="122" y="73"/>
                    </a:lnTo>
                    <a:lnTo>
                      <a:pt x="110" y="73"/>
                    </a:lnTo>
                    <a:lnTo>
                      <a:pt x="110" y="37"/>
                    </a:lnTo>
                    <a:lnTo>
                      <a:pt x="98" y="37"/>
                    </a:lnTo>
                    <a:lnTo>
                      <a:pt x="98" y="85"/>
                    </a:lnTo>
                    <a:lnTo>
                      <a:pt x="84" y="85"/>
                    </a:lnTo>
                    <a:lnTo>
                      <a:pt x="84" y="0"/>
                    </a:lnTo>
                    <a:lnTo>
                      <a:pt x="84" y="37"/>
                    </a:lnTo>
                    <a:lnTo>
                      <a:pt x="60" y="37"/>
                    </a:lnTo>
                    <a:lnTo>
                      <a:pt x="60" y="85"/>
                    </a:lnTo>
                    <a:lnTo>
                      <a:pt x="60" y="53"/>
                    </a:lnTo>
                    <a:lnTo>
                      <a:pt x="46" y="53"/>
                    </a:lnTo>
                    <a:lnTo>
                      <a:pt x="46" y="91"/>
                    </a:lnTo>
                    <a:lnTo>
                      <a:pt x="46" y="53"/>
                    </a:lnTo>
                    <a:lnTo>
                      <a:pt x="36" y="53"/>
                    </a:lnTo>
                    <a:lnTo>
                      <a:pt x="36" y="25"/>
                    </a:lnTo>
                    <a:lnTo>
                      <a:pt x="20" y="25"/>
                    </a:lnTo>
                    <a:lnTo>
                      <a:pt x="20" y="0"/>
                    </a:lnTo>
                    <a:lnTo>
                      <a:pt x="20" y="25"/>
                    </a:lnTo>
                    <a:lnTo>
                      <a:pt x="12" y="25"/>
                    </a:lnTo>
                    <a:lnTo>
                      <a:pt x="12" y="81"/>
                    </a:lnTo>
                    <a:lnTo>
                      <a:pt x="0" y="81"/>
                    </a:lnTo>
                    <a:lnTo>
                      <a:pt x="0" y="119"/>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4" name="Line 66"/>
              <p:cNvSpPr>
                <a:spLocks noChangeShapeType="1"/>
              </p:cNvSpPr>
              <p:nvPr/>
            </p:nvSpPr>
            <p:spPr bwMode="auto">
              <a:xfrm flipV="1">
                <a:off x="5196" y="1849"/>
                <a:ext cx="0" cy="5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5" name="Freeform 67"/>
              <p:cNvSpPr>
                <a:spLocks/>
              </p:cNvSpPr>
              <p:nvPr/>
            </p:nvSpPr>
            <p:spPr bwMode="auto">
              <a:xfrm>
                <a:off x="4687" y="1652"/>
                <a:ext cx="448" cy="255"/>
              </a:xfrm>
              <a:custGeom>
                <a:avLst/>
                <a:gdLst>
                  <a:gd name="T0" fmla="*/ 448 w 448"/>
                  <a:gd name="T1" fmla="*/ 167 h 255"/>
                  <a:gd name="T2" fmla="*/ 438 w 448"/>
                  <a:gd name="T3" fmla="*/ 199 h 255"/>
                  <a:gd name="T4" fmla="*/ 438 w 448"/>
                  <a:gd name="T5" fmla="*/ 199 h 255"/>
                  <a:gd name="T6" fmla="*/ 420 w 448"/>
                  <a:gd name="T7" fmla="*/ 255 h 255"/>
                  <a:gd name="T8" fmla="*/ 408 w 448"/>
                  <a:gd name="T9" fmla="*/ 130 h 255"/>
                  <a:gd name="T10" fmla="*/ 390 w 448"/>
                  <a:gd name="T11" fmla="*/ 118 h 255"/>
                  <a:gd name="T12" fmla="*/ 378 w 448"/>
                  <a:gd name="T13" fmla="*/ 106 h 255"/>
                  <a:gd name="T14" fmla="*/ 378 w 448"/>
                  <a:gd name="T15" fmla="*/ 54 h 255"/>
                  <a:gd name="T16" fmla="*/ 358 w 448"/>
                  <a:gd name="T17" fmla="*/ 24 h 255"/>
                  <a:gd name="T18" fmla="*/ 342 w 448"/>
                  <a:gd name="T19" fmla="*/ 36 h 255"/>
                  <a:gd name="T20" fmla="*/ 342 w 448"/>
                  <a:gd name="T21" fmla="*/ 173 h 255"/>
                  <a:gd name="T22" fmla="*/ 330 w 448"/>
                  <a:gd name="T23" fmla="*/ 235 h 255"/>
                  <a:gd name="T24" fmla="*/ 318 w 448"/>
                  <a:gd name="T25" fmla="*/ 197 h 255"/>
                  <a:gd name="T26" fmla="*/ 318 w 448"/>
                  <a:gd name="T27" fmla="*/ 161 h 255"/>
                  <a:gd name="T28" fmla="*/ 304 w 448"/>
                  <a:gd name="T29" fmla="*/ 134 h 255"/>
                  <a:gd name="T30" fmla="*/ 290 w 448"/>
                  <a:gd name="T31" fmla="*/ 124 h 255"/>
                  <a:gd name="T32" fmla="*/ 272 w 448"/>
                  <a:gd name="T33" fmla="*/ 116 h 255"/>
                  <a:gd name="T34" fmla="*/ 256 w 448"/>
                  <a:gd name="T35" fmla="*/ 147 h 255"/>
                  <a:gd name="T36" fmla="*/ 222 w 448"/>
                  <a:gd name="T37" fmla="*/ 243 h 255"/>
                  <a:gd name="T38" fmla="*/ 210 w 448"/>
                  <a:gd name="T39" fmla="*/ 203 h 255"/>
                  <a:gd name="T40" fmla="*/ 184 w 448"/>
                  <a:gd name="T41" fmla="*/ 243 h 255"/>
                  <a:gd name="T42" fmla="*/ 168 w 448"/>
                  <a:gd name="T43" fmla="*/ 203 h 255"/>
                  <a:gd name="T44" fmla="*/ 168 w 448"/>
                  <a:gd name="T45" fmla="*/ 203 h 255"/>
                  <a:gd name="T46" fmla="*/ 156 w 448"/>
                  <a:gd name="T47" fmla="*/ 243 h 255"/>
                  <a:gd name="T48" fmla="*/ 132 w 448"/>
                  <a:gd name="T49" fmla="*/ 221 h 255"/>
                  <a:gd name="T50" fmla="*/ 116 w 448"/>
                  <a:gd name="T51" fmla="*/ 243 h 255"/>
                  <a:gd name="T52" fmla="*/ 76 w 448"/>
                  <a:gd name="T53" fmla="*/ 22 h 255"/>
                  <a:gd name="T54" fmla="*/ 62 w 448"/>
                  <a:gd name="T55" fmla="*/ 50 h 255"/>
                  <a:gd name="T56" fmla="*/ 62 w 448"/>
                  <a:gd name="T57" fmla="*/ 165 h 255"/>
                  <a:gd name="T58" fmla="*/ 46 w 448"/>
                  <a:gd name="T59" fmla="*/ 221 h 255"/>
                  <a:gd name="T60" fmla="*/ 28 w 448"/>
                  <a:gd name="T61" fmla="*/ 185 h 255"/>
                  <a:gd name="T62" fmla="*/ 28 w 448"/>
                  <a:gd name="T63" fmla="*/ 185 h 255"/>
                  <a:gd name="T64" fmla="*/ 10 w 448"/>
                  <a:gd name="T65" fmla="*/ 98 h 255"/>
                  <a:gd name="T66" fmla="*/ 0 w 448"/>
                  <a:gd name="T67" fmla="*/ 12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255">
                    <a:moveTo>
                      <a:pt x="448" y="255"/>
                    </a:moveTo>
                    <a:lnTo>
                      <a:pt x="448" y="167"/>
                    </a:lnTo>
                    <a:lnTo>
                      <a:pt x="448" y="199"/>
                    </a:lnTo>
                    <a:lnTo>
                      <a:pt x="438" y="199"/>
                    </a:lnTo>
                    <a:lnTo>
                      <a:pt x="438" y="167"/>
                    </a:lnTo>
                    <a:lnTo>
                      <a:pt x="438" y="199"/>
                    </a:lnTo>
                    <a:lnTo>
                      <a:pt x="420" y="199"/>
                    </a:lnTo>
                    <a:lnTo>
                      <a:pt x="420" y="255"/>
                    </a:lnTo>
                    <a:lnTo>
                      <a:pt x="420" y="130"/>
                    </a:lnTo>
                    <a:lnTo>
                      <a:pt x="408" y="130"/>
                    </a:lnTo>
                    <a:lnTo>
                      <a:pt x="408" y="118"/>
                    </a:lnTo>
                    <a:lnTo>
                      <a:pt x="390" y="118"/>
                    </a:lnTo>
                    <a:lnTo>
                      <a:pt x="390" y="106"/>
                    </a:lnTo>
                    <a:lnTo>
                      <a:pt x="378" y="106"/>
                    </a:lnTo>
                    <a:lnTo>
                      <a:pt x="378" y="36"/>
                    </a:lnTo>
                    <a:lnTo>
                      <a:pt x="378" y="54"/>
                    </a:lnTo>
                    <a:lnTo>
                      <a:pt x="358" y="54"/>
                    </a:lnTo>
                    <a:lnTo>
                      <a:pt x="358" y="24"/>
                    </a:lnTo>
                    <a:lnTo>
                      <a:pt x="358" y="36"/>
                    </a:lnTo>
                    <a:lnTo>
                      <a:pt x="342" y="36"/>
                    </a:lnTo>
                    <a:lnTo>
                      <a:pt x="342" y="0"/>
                    </a:lnTo>
                    <a:lnTo>
                      <a:pt x="342" y="173"/>
                    </a:lnTo>
                    <a:lnTo>
                      <a:pt x="330" y="173"/>
                    </a:lnTo>
                    <a:lnTo>
                      <a:pt x="330" y="235"/>
                    </a:lnTo>
                    <a:lnTo>
                      <a:pt x="330" y="197"/>
                    </a:lnTo>
                    <a:lnTo>
                      <a:pt x="318" y="197"/>
                    </a:lnTo>
                    <a:lnTo>
                      <a:pt x="318" y="225"/>
                    </a:lnTo>
                    <a:lnTo>
                      <a:pt x="318" y="161"/>
                    </a:lnTo>
                    <a:lnTo>
                      <a:pt x="304" y="161"/>
                    </a:lnTo>
                    <a:lnTo>
                      <a:pt x="304" y="134"/>
                    </a:lnTo>
                    <a:lnTo>
                      <a:pt x="290" y="134"/>
                    </a:lnTo>
                    <a:lnTo>
                      <a:pt x="290" y="124"/>
                    </a:lnTo>
                    <a:lnTo>
                      <a:pt x="272" y="124"/>
                    </a:lnTo>
                    <a:lnTo>
                      <a:pt x="272" y="116"/>
                    </a:lnTo>
                    <a:lnTo>
                      <a:pt x="272" y="147"/>
                    </a:lnTo>
                    <a:lnTo>
                      <a:pt x="256" y="147"/>
                    </a:lnTo>
                    <a:lnTo>
                      <a:pt x="256" y="243"/>
                    </a:lnTo>
                    <a:lnTo>
                      <a:pt x="222" y="243"/>
                    </a:lnTo>
                    <a:lnTo>
                      <a:pt x="222" y="203"/>
                    </a:lnTo>
                    <a:lnTo>
                      <a:pt x="210" y="203"/>
                    </a:lnTo>
                    <a:lnTo>
                      <a:pt x="210" y="243"/>
                    </a:lnTo>
                    <a:lnTo>
                      <a:pt x="184" y="243"/>
                    </a:lnTo>
                    <a:lnTo>
                      <a:pt x="184" y="203"/>
                    </a:lnTo>
                    <a:lnTo>
                      <a:pt x="168" y="203"/>
                    </a:lnTo>
                    <a:lnTo>
                      <a:pt x="168" y="149"/>
                    </a:lnTo>
                    <a:lnTo>
                      <a:pt x="168" y="203"/>
                    </a:lnTo>
                    <a:lnTo>
                      <a:pt x="156" y="203"/>
                    </a:lnTo>
                    <a:lnTo>
                      <a:pt x="156" y="243"/>
                    </a:lnTo>
                    <a:lnTo>
                      <a:pt x="132" y="243"/>
                    </a:lnTo>
                    <a:lnTo>
                      <a:pt x="132" y="221"/>
                    </a:lnTo>
                    <a:lnTo>
                      <a:pt x="116" y="221"/>
                    </a:lnTo>
                    <a:lnTo>
                      <a:pt x="116" y="243"/>
                    </a:lnTo>
                    <a:lnTo>
                      <a:pt x="76" y="243"/>
                    </a:lnTo>
                    <a:lnTo>
                      <a:pt x="76" y="22"/>
                    </a:lnTo>
                    <a:lnTo>
                      <a:pt x="76" y="50"/>
                    </a:lnTo>
                    <a:lnTo>
                      <a:pt x="62" y="50"/>
                    </a:lnTo>
                    <a:lnTo>
                      <a:pt x="62" y="10"/>
                    </a:lnTo>
                    <a:lnTo>
                      <a:pt x="62" y="165"/>
                    </a:lnTo>
                    <a:lnTo>
                      <a:pt x="46" y="165"/>
                    </a:lnTo>
                    <a:lnTo>
                      <a:pt x="46" y="221"/>
                    </a:lnTo>
                    <a:lnTo>
                      <a:pt x="46" y="185"/>
                    </a:lnTo>
                    <a:lnTo>
                      <a:pt x="28" y="185"/>
                    </a:lnTo>
                    <a:lnTo>
                      <a:pt x="28" y="243"/>
                    </a:lnTo>
                    <a:lnTo>
                      <a:pt x="28" y="185"/>
                    </a:lnTo>
                    <a:lnTo>
                      <a:pt x="10" y="185"/>
                    </a:lnTo>
                    <a:lnTo>
                      <a:pt x="10" y="98"/>
                    </a:lnTo>
                    <a:lnTo>
                      <a:pt x="10" y="120"/>
                    </a:lnTo>
                    <a:lnTo>
                      <a:pt x="0" y="120"/>
                    </a:lnTo>
                    <a:lnTo>
                      <a:pt x="0" y="24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6" name="Freeform 68"/>
              <p:cNvSpPr>
                <a:spLocks/>
              </p:cNvSpPr>
              <p:nvPr/>
            </p:nvSpPr>
            <p:spPr bwMode="auto">
              <a:xfrm>
                <a:off x="3912" y="1580"/>
                <a:ext cx="615" cy="327"/>
              </a:xfrm>
              <a:custGeom>
                <a:avLst/>
                <a:gdLst>
                  <a:gd name="T0" fmla="*/ 615 w 615"/>
                  <a:gd name="T1" fmla="*/ 50 h 327"/>
                  <a:gd name="T2" fmla="*/ 598 w 615"/>
                  <a:gd name="T3" fmla="*/ 94 h 327"/>
                  <a:gd name="T4" fmla="*/ 562 w 615"/>
                  <a:gd name="T5" fmla="*/ 196 h 327"/>
                  <a:gd name="T6" fmla="*/ 550 w 615"/>
                  <a:gd name="T7" fmla="*/ 247 h 327"/>
                  <a:gd name="T8" fmla="*/ 550 w 615"/>
                  <a:gd name="T9" fmla="*/ 233 h 327"/>
                  <a:gd name="T10" fmla="*/ 540 w 615"/>
                  <a:gd name="T11" fmla="*/ 196 h 327"/>
                  <a:gd name="T12" fmla="*/ 540 w 615"/>
                  <a:gd name="T13" fmla="*/ 233 h 327"/>
                  <a:gd name="T14" fmla="*/ 528 w 615"/>
                  <a:gd name="T15" fmla="*/ 269 h 327"/>
                  <a:gd name="T16" fmla="*/ 528 w 615"/>
                  <a:gd name="T17" fmla="*/ 223 h 327"/>
                  <a:gd name="T18" fmla="*/ 512 w 615"/>
                  <a:gd name="T19" fmla="*/ 178 h 327"/>
                  <a:gd name="T20" fmla="*/ 496 w 615"/>
                  <a:gd name="T21" fmla="*/ 223 h 327"/>
                  <a:gd name="T22" fmla="*/ 496 w 615"/>
                  <a:gd name="T23" fmla="*/ 257 h 327"/>
                  <a:gd name="T24" fmla="*/ 482 w 615"/>
                  <a:gd name="T25" fmla="*/ 223 h 327"/>
                  <a:gd name="T26" fmla="*/ 466 w 615"/>
                  <a:gd name="T27" fmla="*/ 160 h 327"/>
                  <a:gd name="T28" fmla="*/ 466 w 615"/>
                  <a:gd name="T29" fmla="*/ 174 h 327"/>
                  <a:gd name="T30" fmla="*/ 450 w 615"/>
                  <a:gd name="T31" fmla="*/ 297 h 327"/>
                  <a:gd name="T32" fmla="*/ 430 w 615"/>
                  <a:gd name="T33" fmla="*/ 279 h 327"/>
                  <a:gd name="T34" fmla="*/ 430 w 615"/>
                  <a:gd name="T35" fmla="*/ 253 h 327"/>
                  <a:gd name="T36" fmla="*/ 416 w 615"/>
                  <a:gd name="T37" fmla="*/ 241 h 327"/>
                  <a:gd name="T38" fmla="*/ 406 w 615"/>
                  <a:gd name="T39" fmla="*/ 283 h 327"/>
                  <a:gd name="T40" fmla="*/ 406 w 615"/>
                  <a:gd name="T41" fmla="*/ 283 h 327"/>
                  <a:gd name="T42" fmla="*/ 392 w 615"/>
                  <a:gd name="T43" fmla="*/ 249 h 327"/>
                  <a:gd name="T44" fmla="*/ 378 w 615"/>
                  <a:gd name="T45" fmla="*/ 269 h 327"/>
                  <a:gd name="T46" fmla="*/ 378 w 615"/>
                  <a:gd name="T47" fmla="*/ 289 h 327"/>
                  <a:gd name="T48" fmla="*/ 352 w 615"/>
                  <a:gd name="T49" fmla="*/ 269 h 327"/>
                  <a:gd name="T50" fmla="*/ 342 w 615"/>
                  <a:gd name="T51" fmla="*/ 289 h 327"/>
                  <a:gd name="T52" fmla="*/ 302 w 615"/>
                  <a:gd name="T53" fmla="*/ 327 h 327"/>
                  <a:gd name="T54" fmla="*/ 290 w 615"/>
                  <a:gd name="T55" fmla="*/ 241 h 327"/>
                  <a:gd name="T56" fmla="*/ 280 w 615"/>
                  <a:gd name="T57" fmla="*/ 200 h 327"/>
                  <a:gd name="T58" fmla="*/ 270 w 615"/>
                  <a:gd name="T59" fmla="*/ 170 h 327"/>
                  <a:gd name="T60" fmla="*/ 270 w 615"/>
                  <a:gd name="T61" fmla="*/ 80 h 327"/>
                  <a:gd name="T62" fmla="*/ 248 w 615"/>
                  <a:gd name="T63" fmla="*/ 0 h 327"/>
                  <a:gd name="T64" fmla="*/ 248 w 615"/>
                  <a:gd name="T65" fmla="*/ 215 h 327"/>
                  <a:gd name="T66" fmla="*/ 228 w 615"/>
                  <a:gd name="T67" fmla="*/ 259 h 327"/>
                  <a:gd name="T68" fmla="*/ 216 w 615"/>
                  <a:gd name="T69" fmla="*/ 215 h 327"/>
                  <a:gd name="T70" fmla="*/ 216 w 615"/>
                  <a:gd name="T71" fmla="*/ 257 h 327"/>
                  <a:gd name="T72" fmla="*/ 200 w 615"/>
                  <a:gd name="T73" fmla="*/ 235 h 327"/>
                  <a:gd name="T74" fmla="*/ 200 w 615"/>
                  <a:gd name="T75" fmla="*/ 235 h 327"/>
                  <a:gd name="T76" fmla="*/ 186 w 615"/>
                  <a:gd name="T77" fmla="*/ 112 h 327"/>
                  <a:gd name="T78" fmla="*/ 186 w 615"/>
                  <a:gd name="T79" fmla="*/ 150 h 327"/>
                  <a:gd name="T80" fmla="*/ 172 w 615"/>
                  <a:gd name="T81" fmla="*/ 178 h 327"/>
                  <a:gd name="T82" fmla="*/ 154 w 615"/>
                  <a:gd name="T83" fmla="*/ 162 h 327"/>
                  <a:gd name="T84" fmla="*/ 154 w 615"/>
                  <a:gd name="T85" fmla="*/ 237 h 327"/>
                  <a:gd name="T86" fmla="*/ 140 w 615"/>
                  <a:gd name="T87" fmla="*/ 257 h 327"/>
                  <a:gd name="T88" fmla="*/ 128 w 615"/>
                  <a:gd name="T89" fmla="*/ 297 h 327"/>
                  <a:gd name="T90" fmla="*/ 118 w 615"/>
                  <a:gd name="T91" fmla="*/ 321 h 327"/>
                  <a:gd name="T92" fmla="*/ 100 w 615"/>
                  <a:gd name="T93" fmla="*/ 200 h 327"/>
                  <a:gd name="T94" fmla="*/ 86 w 615"/>
                  <a:gd name="T95" fmla="*/ 221 h 327"/>
                  <a:gd name="T96" fmla="*/ 86 w 615"/>
                  <a:gd name="T97" fmla="*/ 309 h 327"/>
                  <a:gd name="T98" fmla="*/ 60 w 615"/>
                  <a:gd name="T99" fmla="*/ 269 h 327"/>
                  <a:gd name="T100" fmla="*/ 52 w 615"/>
                  <a:gd name="T101" fmla="*/ 283 h 327"/>
                  <a:gd name="T102" fmla="*/ 52 w 615"/>
                  <a:gd name="T103" fmla="*/ 269 h 327"/>
                  <a:gd name="T104" fmla="*/ 36 w 615"/>
                  <a:gd name="T105" fmla="*/ 247 h 327"/>
                  <a:gd name="T106" fmla="*/ 36 w 615"/>
                  <a:gd name="T107" fmla="*/ 261 h 327"/>
                  <a:gd name="T108" fmla="*/ 20 w 615"/>
                  <a:gd name="T109" fmla="*/ 241 h 327"/>
                  <a:gd name="T110" fmla="*/ 0 w 615"/>
                  <a:gd name="T111" fmla="*/ 251 h 327"/>
                  <a:gd name="T112" fmla="*/ 0 w 615"/>
                  <a:gd name="T113"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5" h="327">
                    <a:moveTo>
                      <a:pt x="615" y="327"/>
                    </a:moveTo>
                    <a:lnTo>
                      <a:pt x="615" y="50"/>
                    </a:lnTo>
                    <a:lnTo>
                      <a:pt x="615" y="94"/>
                    </a:lnTo>
                    <a:lnTo>
                      <a:pt x="598" y="94"/>
                    </a:lnTo>
                    <a:lnTo>
                      <a:pt x="598" y="196"/>
                    </a:lnTo>
                    <a:lnTo>
                      <a:pt x="562" y="196"/>
                    </a:lnTo>
                    <a:lnTo>
                      <a:pt x="562" y="247"/>
                    </a:lnTo>
                    <a:lnTo>
                      <a:pt x="550" y="247"/>
                    </a:lnTo>
                    <a:lnTo>
                      <a:pt x="550" y="315"/>
                    </a:lnTo>
                    <a:lnTo>
                      <a:pt x="550" y="233"/>
                    </a:lnTo>
                    <a:lnTo>
                      <a:pt x="540" y="233"/>
                    </a:lnTo>
                    <a:lnTo>
                      <a:pt x="540" y="196"/>
                    </a:lnTo>
                    <a:lnTo>
                      <a:pt x="540" y="279"/>
                    </a:lnTo>
                    <a:lnTo>
                      <a:pt x="540" y="233"/>
                    </a:lnTo>
                    <a:lnTo>
                      <a:pt x="528" y="233"/>
                    </a:lnTo>
                    <a:lnTo>
                      <a:pt x="528" y="269"/>
                    </a:lnTo>
                    <a:lnTo>
                      <a:pt x="528" y="202"/>
                    </a:lnTo>
                    <a:lnTo>
                      <a:pt x="528" y="223"/>
                    </a:lnTo>
                    <a:lnTo>
                      <a:pt x="512" y="223"/>
                    </a:lnTo>
                    <a:lnTo>
                      <a:pt x="512" y="178"/>
                    </a:lnTo>
                    <a:lnTo>
                      <a:pt x="512" y="223"/>
                    </a:lnTo>
                    <a:lnTo>
                      <a:pt x="496" y="223"/>
                    </a:lnTo>
                    <a:lnTo>
                      <a:pt x="496" y="196"/>
                    </a:lnTo>
                    <a:lnTo>
                      <a:pt x="496" y="257"/>
                    </a:lnTo>
                    <a:lnTo>
                      <a:pt x="496" y="223"/>
                    </a:lnTo>
                    <a:lnTo>
                      <a:pt x="482" y="223"/>
                    </a:lnTo>
                    <a:lnTo>
                      <a:pt x="482" y="160"/>
                    </a:lnTo>
                    <a:lnTo>
                      <a:pt x="466" y="160"/>
                    </a:lnTo>
                    <a:lnTo>
                      <a:pt x="466" y="72"/>
                    </a:lnTo>
                    <a:lnTo>
                      <a:pt x="466" y="174"/>
                    </a:lnTo>
                    <a:lnTo>
                      <a:pt x="450" y="174"/>
                    </a:lnTo>
                    <a:lnTo>
                      <a:pt x="450" y="297"/>
                    </a:lnTo>
                    <a:lnTo>
                      <a:pt x="450" y="279"/>
                    </a:lnTo>
                    <a:lnTo>
                      <a:pt x="430" y="279"/>
                    </a:lnTo>
                    <a:lnTo>
                      <a:pt x="430" y="235"/>
                    </a:lnTo>
                    <a:lnTo>
                      <a:pt x="430" y="253"/>
                    </a:lnTo>
                    <a:lnTo>
                      <a:pt x="416" y="253"/>
                    </a:lnTo>
                    <a:lnTo>
                      <a:pt x="416" y="241"/>
                    </a:lnTo>
                    <a:lnTo>
                      <a:pt x="416" y="283"/>
                    </a:lnTo>
                    <a:lnTo>
                      <a:pt x="406" y="283"/>
                    </a:lnTo>
                    <a:lnTo>
                      <a:pt x="406" y="315"/>
                    </a:lnTo>
                    <a:lnTo>
                      <a:pt x="406" y="283"/>
                    </a:lnTo>
                    <a:lnTo>
                      <a:pt x="392" y="283"/>
                    </a:lnTo>
                    <a:lnTo>
                      <a:pt x="392" y="249"/>
                    </a:lnTo>
                    <a:lnTo>
                      <a:pt x="392" y="269"/>
                    </a:lnTo>
                    <a:lnTo>
                      <a:pt x="378" y="269"/>
                    </a:lnTo>
                    <a:lnTo>
                      <a:pt x="378" y="251"/>
                    </a:lnTo>
                    <a:lnTo>
                      <a:pt x="378" y="289"/>
                    </a:lnTo>
                    <a:lnTo>
                      <a:pt x="352" y="289"/>
                    </a:lnTo>
                    <a:lnTo>
                      <a:pt x="352" y="269"/>
                    </a:lnTo>
                    <a:lnTo>
                      <a:pt x="352" y="289"/>
                    </a:lnTo>
                    <a:lnTo>
                      <a:pt x="342" y="289"/>
                    </a:lnTo>
                    <a:lnTo>
                      <a:pt x="342" y="327"/>
                    </a:lnTo>
                    <a:lnTo>
                      <a:pt x="302" y="327"/>
                    </a:lnTo>
                    <a:lnTo>
                      <a:pt x="302" y="241"/>
                    </a:lnTo>
                    <a:lnTo>
                      <a:pt x="290" y="241"/>
                    </a:lnTo>
                    <a:lnTo>
                      <a:pt x="290" y="200"/>
                    </a:lnTo>
                    <a:lnTo>
                      <a:pt x="280" y="200"/>
                    </a:lnTo>
                    <a:lnTo>
                      <a:pt x="280" y="170"/>
                    </a:lnTo>
                    <a:lnTo>
                      <a:pt x="270" y="170"/>
                    </a:lnTo>
                    <a:lnTo>
                      <a:pt x="270" y="50"/>
                    </a:lnTo>
                    <a:lnTo>
                      <a:pt x="270" y="80"/>
                    </a:lnTo>
                    <a:lnTo>
                      <a:pt x="248" y="80"/>
                    </a:lnTo>
                    <a:lnTo>
                      <a:pt x="248" y="0"/>
                    </a:lnTo>
                    <a:lnTo>
                      <a:pt x="248" y="269"/>
                    </a:lnTo>
                    <a:lnTo>
                      <a:pt x="248" y="215"/>
                    </a:lnTo>
                    <a:lnTo>
                      <a:pt x="228" y="215"/>
                    </a:lnTo>
                    <a:lnTo>
                      <a:pt x="228" y="259"/>
                    </a:lnTo>
                    <a:lnTo>
                      <a:pt x="228" y="215"/>
                    </a:lnTo>
                    <a:lnTo>
                      <a:pt x="216" y="215"/>
                    </a:lnTo>
                    <a:lnTo>
                      <a:pt x="216" y="118"/>
                    </a:lnTo>
                    <a:lnTo>
                      <a:pt x="216" y="257"/>
                    </a:lnTo>
                    <a:lnTo>
                      <a:pt x="216" y="235"/>
                    </a:lnTo>
                    <a:lnTo>
                      <a:pt x="200" y="235"/>
                    </a:lnTo>
                    <a:lnTo>
                      <a:pt x="200" y="327"/>
                    </a:lnTo>
                    <a:lnTo>
                      <a:pt x="200" y="235"/>
                    </a:lnTo>
                    <a:lnTo>
                      <a:pt x="186" y="235"/>
                    </a:lnTo>
                    <a:lnTo>
                      <a:pt x="186" y="112"/>
                    </a:lnTo>
                    <a:lnTo>
                      <a:pt x="186" y="174"/>
                    </a:lnTo>
                    <a:lnTo>
                      <a:pt x="186" y="150"/>
                    </a:lnTo>
                    <a:lnTo>
                      <a:pt x="172" y="150"/>
                    </a:lnTo>
                    <a:lnTo>
                      <a:pt x="172" y="178"/>
                    </a:lnTo>
                    <a:lnTo>
                      <a:pt x="172" y="162"/>
                    </a:lnTo>
                    <a:lnTo>
                      <a:pt x="154" y="162"/>
                    </a:lnTo>
                    <a:lnTo>
                      <a:pt x="154" y="144"/>
                    </a:lnTo>
                    <a:lnTo>
                      <a:pt x="154" y="237"/>
                    </a:lnTo>
                    <a:lnTo>
                      <a:pt x="140" y="237"/>
                    </a:lnTo>
                    <a:lnTo>
                      <a:pt x="140" y="257"/>
                    </a:lnTo>
                    <a:lnTo>
                      <a:pt x="128" y="257"/>
                    </a:lnTo>
                    <a:lnTo>
                      <a:pt x="128" y="297"/>
                    </a:lnTo>
                    <a:lnTo>
                      <a:pt x="118" y="297"/>
                    </a:lnTo>
                    <a:lnTo>
                      <a:pt x="118" y="321"/>
                    </a:lnTo>
                    <a:lnTo>
                      <a:pt x="100" y="321"/>
                    </a:lnTo>
                    <a:lnTo>
                      <a:pt x="100" y="200"/>
                    </a:lnTo>
                    <a:lnTo>
                      <a:pt x="100" y="221"/>
                    </a:lnTo>
                    <a:lnTo>
                      <a:pt x="86" y="221"/>
                    </a:lnTo>
                    <a:lnTo>
                      <a:pt x="86" y="209"/>
                    </a:lnTo>
                    <a:lnTo>
                      <a:pt x="86" y="309"/>
                    </a:lnTo>
                    <a:lnTo>
                      <a:pt x="60" y="309"/>
                    </a:lnTo>
                    <a:lnTo>
                      <a:pt x="60" y="269"/>
                    </a:lnTo>
                    <a:lnTo>
                      <a:pt x="60" y="283"/>
                    </a:lnTo>
                    <a:lnTo>
                      <a:pt x="52" y="283"/>
                    </a:lnTo>
                    <a:lnTo>
                      <a:pt x="52" y="229"/>
                    </a:lnTo>
                    <a:lnTo>
                      <a:pt x="52" y="269"/>
                    </a:lnTo>
                    <a:lnTo>
                      <a:pt x="52" y="247"/>
                    </a:lnTo>
                    <a:lnTo>
                      <a:pt x="36" y="247"/>
                    </a:lnTo>
                    <a:lnTo>
                      <a:pt x="36" y="285"/>
                    </a:lnTo>
                    <a:lnTo>
                      <a:pt x="36" y="261"/>
                    </a:lnTo>
                    <a:lnTo>
                      <a:pt x="20" y="261"/>
                    </a:lnTo>
                    <a:lnTo>
                      <a:pt x="20" y="241"/>
                    </a:lnTo>
                    <a:lnTo>
                      <a:pt x="20" y="251"/>
                    </a:lnTo>
                    <a:lnTo>
                      <a:pt x="0" y="251"/>
                    </a:lnTo>
                    <a:lnTo>
                      <a:pt x="0" y="110"/>
                    </a:lnTo>
                    <a:lnTo>
                      <a:pt x="0" y="28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7" name="Freeform 69"/>
              <p:cNvSpPr>
                <a:spLocks/>
              </p:cNvSpPr>
              <p:nvPr/>
            </p:nvSpPr>
            <p:spPr bwMode="auto">
              <a:xfrm>
                <a:off x="3287" y="1493"/>
                <a:ext cx="414" cy="414"/>
              </a:xfrm>
              <a:custGeom>
                <a:avLst/>
                <a:gdLst>
                  <a:gd name="T0" fmla="*/ 414 w 414"/>
                  <a:gd name="T1" fmla="*/ 414 h 414"/>
                  <a:gd name="T2" fmla="*/ 414 w 414"/>
                  <a:gd name="T3" fmla="*/ 338 h 414"/>
                  <a:gd name="T4" fmla="*/ 414 w 414"/>
                  <a:gd name="T5" fmla="*/ 360 h 414"/>
                  <a:gd name="T6" fmla="*/ 376 w 414"/>
                  <a:gd name="T7" fmla="*/ 360 h 414"/>
                  <a:gd name="T8" fmla="*/ 376 w 414"/>
                  <a:gd name="T9" fmla="*/ 386 h 414"/>
                  <a:gd name="T10" fmla="*/ 364 w 414"/>
                  <a:gd name="T11" fmla="*/ 386 h 414"/>
                  <a:gd name="T12" fmla="*/ 364 w 414"/>
                  <a:gd name="T13" fmla="*/ 400 h 414"/>
                  <a:gd name="T14" fmla="*/ 322 w 414"/>
                  <a:gd name="T15" fmla="*/ 400 h 414"/>
                  <a:gd name="T16" fmla="*/ 322 w 414"/>
                  <a:gd name="T17" fmla="*/ 362 h 414"/>
                  <a:gd name="T18" fmla="*/ 322 w 414"/>
                  <a:gd name="T19" fmla="*/ 388 h 414"/>
                  <a:gd name="T20" fmla="*/ 308 w 414"/>
                  <a:gd name="T21" fmla="*/ 388 h 414"/>
                  <a:gd name="T22" fmla="*/ 308 w 414"/>
                  <a:gd name="T23" fmla="*/ 358 h 414"/>
                  <a:gd name="T24" fmla="*/ 308 w 414"/>
                  <a:gd name="T25" fmla="*/ 400 h 414"/>
                  <a:gd name="T26" fmla="*/ 308 w 414"/>
                  <a:gd name="T27" fmla="*/ 358 h 414"/>
                  <a:gd name="T28" fmla="*/ 298 w 414"/>
                  <a:gd name="T29" fmla="*/ 358 h 414"/>
                  <a:gd name="T30" fmla="*/ 298 w 414"/>
                  <a:gd name="T31" fmla="*/ 271 h 414"/>
                  <a:gd name="T32" fmla="*/ 298 w 414"/>
                  <a:gd name="T33" fmla="*/ 328 h 414"/>
                  <a:gd name="T34" fmla="*/ 276 w 414"/>
                  <a:gd name="T35" fmla="*/ 328 h 414"/>
                  <a:gd name="T36" fmla="*/ 276 w 414"/>
                  <a:gd name="T37" fmla="*/ 380 h 414"/>
                  <a:gd name="T38" fmla="*/ 276 w 414"/>
                  <a:gd name="T39" fmla="*/ 137 h 414"/>
                  <a:gd name="T40" fmla="*/ 254 w 414"/>
                  <a:gd name="T41" fmla="*/ 137 h 414"/>
                  <a:gd name="T42" fmla="*/ 254 w 414"/>
                  <a:gd name="T43" fmla="*/ 123 h 414"/>
                  <a:gd name="T44" fmla="*/ 238 w 414"/>
                  <a:gd name="T45" fmla="*/ 123 h 414"/>
                  <a:gd name="T46" fmla="*/ 238 w 414"/>
                  <a:gd name="T47" fmla="*/ 93 h 414"/>
                  <a:gd name="T48" fmla="*/ 226 w 414"/>
                  <a:gd name="T49" fmla="*/ 93 h 414"/>
                  <a:gd name="T50" fmla="*/ 226 w 414"/>
                  <a:gd name="T51" fmla="*/ 75 h 414"/>
                  <a:gd name="T52" fmla="*/ 226 w 414"/>
                  <a:gd name="T53" fmla="*/ 93 h 414"/>
                  <a:gd name="T54" fmla="*/ 216 w 414"/>
                  <a:gd name="T55" fmla="*/ 93 h 414"/>
                  <a:gd name="T56" fmla="*/ 216 w 414"/>
                  <a:gd name="T57" fmla="*/ 117 h 414"/>
                  <a:gd name="T58" fmla="*/ 200 w 414"/>
                  <a:gd name="T59" fmla="*/ 117 h 414"/>
                  <a:gd name="T60" fmla="*/ 200 w 414"/>
                  <a:gd name="T61" fmla="*/ 0 h 414"/>
                  <a:gd name="T62" fmla="*/ 200 w 414"/>
                  <a:gd name="T63" fmla="*/ 169 h 414"/>
                  <a:gd name="T64" fmla="*/ 200 w 414"/>
                  <a:gd name="T65" fmla="*/ 117 h 414"/>
                  <a:gd name="T66" fmla="*/ 184 w 414"/>
                  <a:gd name="T67" fmla="*/ 117 h 414"/>
                  <a:gd name="T68" fmla="*/ 184 w 414"/>
                  <a:gd name="T69" fmla="*/ 41 h 414"/>
                  <a:gd name="T70" fmla="*/ 184 w 414"/>
                  <a:gd name="T71" fmla="*/ 249 h 414"/>
                  <a:gd name="T72" fmla="*/ 184 w 414"/>
                  <a:gd name="T73" fmla="*/ 217 h 414"/>
                  <a:gd name="T74" fmla="*/ 158 w 414"/>
                  <a:gd name="T75" fmla="*/ 217 h 414"/>
                  <a:gd name="T76" fmla="*/ 158 w 414"/>
                  <a:gd name="T77" fmla="*/ 185 h 414"/>
                  <a:gd name="T78" fmla="*/ 158 w 414"/>
                  <a:gd name="T79" fmla="*/ 249 h 414"/>
                  <a:gd name="T80" fmla="*/ 158 w 414"/>
                  <a:gd name="T81" fmla="*/ 239 h 414"/>
                  <a:gd name="T82" fmla="*/ 130 w 414"/>
                  <a:gd name="T83" fmla="*/ 239 h 414"/>
                  <a:gd name="T84" fmla="*/ 130 w 414"/>
                  <a:gd name="T85" fmla="*/ 265 h 414"/>
                  <a:gd name="T86" fmla="*/ 130 w 414"/>
                  <a:gd name="T87" fmla="*/ 255 h 414"/>
                  <a:gd name="T88" fmla="*/ 116 w 414"/>
                  <a:gd name="T89" fmla="*/ 255 h 414"/>
                  <a:gd name="T90" fmla="*/ 116 w 414"/>
                  <a:gd name="T91" fmla="*/ 191 h 414"/>
                  <a:gd name="T92" fmla="*/ 116 w 414"/>
                  <a:gd name="T93" fmla="*/ 255 h 414"/>
                  <a:gd name="T94" fmla="*/ 96 w 414"/>
                  <a:gd name="T95" fmla="*/ 255 h 414"/>
                  <a:gd name="T96" fmla="*/ 96 w 414"/>
                  <a:gd name="T97" fmla="*/ 378 h 414"/>
                  <a:gd name="T98" fmla="*/ 96 w 414"/>
                  <a:gd name="T99" fmla="*/ 330 h 414"/>
                  <a:gd name="T100" fmla="*/ 74 w 414"/>
                  <a:gd name="T101" fmla="*/ 330 h 414"/>
                  <a:gd name="T102" fmla="*/ 74 w 414"/>
                  <a:gd name="T103" fmla="*/ 356 h 414"/>
                  <a:gd name="T104" fmla="*/ 74 w 414"/>
                  <a:gd name="T105" fmla="*/ 342 h 414"/>
                  <a:gd name="T106" fmla="*/ 56 w 414"/>
                  <a:gd name="T107" fmla="*/ 342 h 414"/>
                  <a:gd name="T108" fmla="*/ 56 w 414"/>
                  <a:gd name="T109" fmla="*/ 386 h 414"/>
                  <a:gd name="T110" fmla="*/ 56 w 414"/>
                  <a:gd name="T111" fmla="*/ 342 h 414"/>
                  <a:gd name="T112" fmla="*/ 38 w 414"/>
                  <a:gd name="T113" fmla="*/ 342 h 414"/>
                  <a:gd name="T114" fmla="*/ 38 w 414"/>
                  <a:gd name="T115" fmla="*/ 271 h 414"/>
                  <a:gd name="T116" fmla="*/ 20 w 414"/>
                  <a:gd name="T117" fmla="*/ 271 h 414"/>
                  <a:gd name="T118" fmla="*/ 20 w 414"/>
                  <a:gd name="T119" fmla="*/ 181 h 414"/>
                  <a:gd name="T120" fmla="*/ 20 w 414"/>
                  <a:gd name="T121" fmla="*/ 306 h 414"/>
                  <a:gd name="T122" fmla="*/ 0 w 414"/>
                  <a:gd name="T123" fmla="*/ 306 h 414"/>
                  <a:gd name="T124" fmla="*/ 0 w 414"/>
                  <a:gd name="T125"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414">
                    <a:moveTo>
                      <a:pt x="414" y="414"/>
                    </a:moveTo>
                    <a:lnTo>
                      <a:pt x="414" y="338"/>
                    </a:lnTo>
                    <a:lnTo>
                      <a:pt x="414" y="360"/>
                    </a:lnTo>
                    <a:lnTo>
                      <a:pt x="376" y="360"/>
                    </a:lnTo>
                    <a:lnTo>
                      <a:pt x="376" y="386"/>
                    </a:lnTo>
                    <a:lnTo>
                      <a:pt x="364" y="386"/>
                    </a:lnTo>
                    <a:lnTo>
                      <a:pt x="364" y="400"/>
                    </a:lnTo>
                    <a:lnTo>
                      <a:pt x="322" y="400"/>
                    </a:lnTo>
                    <a:lnTo>
                      <a:pt x="322" y="362"/>
                    </a:lnTo>
                    <a:lnTo>
                      <a:pt x="322" y="388"/>
                    </a:lnTo>
                    <a:lnTo>
                      <a:pt x="308" y="388"/>
                    </a:lnTo>
                    <a:lnTo>
                      <a:pt x="308" y="358"/>
                    </a:lnTo>
                    <a:lnTo>
                      <a:pt x="308" y="400"/>
                    </a:lnTo>
                    <a:lnTo>
                      <a:pt x="308" y="358"/>
                    </a:lnTo>
                    <a:lnTo>
                      <a:pt x="298" y="358"/>
                    </a:lnTo>
                    <a:lnTo>
                      <a:pt x="298" y="271"/>
                    </a:lnTo>
                    <a:lnTo>
                      <a:pt x="298" y="328"/>
                    </a:lnTo>
                    <a:lnTo>
                      <a:pt x="276" y="328"/>
                    </a:lnTo>
                    <a:lnTo>
                      <a:pt x="276" y="380"/>
                    </a:lnTo>
                    <a:lnTo>
                      <a:pt x="276" y="137"/>
                    </a:lnTo>
                    <a:lnTo>
                      <a:pt x="254" y="137"/>
                    </a:lnTo>
                    <a:lnTo>
                      <a:pt x="254" y="123"/>
                    </a:lnTo>
                    <a:lnTo>
                      <a:pt x="238" y="123"/>
                    </a:lnTo>
                    <a:lnTo>
                      <a:pt x="238" y="93"/>
                    </a:lnTo>
                    <a:lnTo>
                      <a:pt x="226" y="93"/>
                    </a:lnTo>
                    <a:lnTo>
                      <a:pt x="226" y="75"/>
                    </a:lnTo>
                    <a:lnTo>
                      <a:pt x="226" y="93"/>
                    </a:lnTo>
                    <a:lnTo>
                      <a:pt x="216" y="93"/>
                    </a:lnTo>
                    <a:lnTo>
                      <a:pt x="216" y="117"/>
                    </a:lnTo>
                    <a:lnTo>
                      <a:pt x="200" y="117"/>
                    </a:lnTo>
                    <a:lnTo>
                      <a:pt x="200" y="0"/>
                    </a:lnTo>
                    <a:lnTo>
                      <a:pt x="200" y="169"/>
                    </a:lnTo>
                    <a:lnTo>
                      <a:pt x="200" y="117"/>
                    </a:lnTo>
                    <a:lnTo>
                      <a:pt x="184" y="117"/>
                    </a:lnTo>
                    <a:lnTo>
                      <a:pt x="184" y="41"/>
                    </a:lnTo>
                    <a:lnTo>
                      <a:pt x="184" y="249"/>
                    </a:lnTo>
                    <a:lnTo>
                      <a:pt x="184" y="217"/>
                    </a:lnTo>
                    <a:lnTo>
                      <a:pt x="158" y="217"/>
                    </a:lnTo>
                    <a:lnTo>
                      <a:pt x="158" y="185"/>
                    </a:lnTo>
                    <a:lnTo>
                      <a:pt x="158" y="249"/>
                    </a:lnTo>
                    <a:lnTo>
                      <a:pt x="158" y="239"/>
                    </a:lnTo>
                    <a:lnTo>
                      <a:pt x="130" y="239"/>
                    </a:lnTo>
                    <a:lnTo>
                      <a:pt x="130" y="265"/>
                    </a:lnTo>
                    <a:lnTo>
                      <a:pt x="130" y="255"/>
                    </a:lnTo>
                    <a:lnTo>
                      <a:pt x="116" y="255"/>
                    </a:lnTo>
                    <a:lnTo>
                      <a:pt x="116" y="191"/>
                    </a:lnTo>
                    <a:lnTo>
                      <a:pt x="116" y="255"/>
                    </a:lnTo>
                    <a:lnTo>
                      <a:pt x="96" y="255"/>
                    </a:lnTo>
                    <a:lnTo>
                      <a:pt x="96" y="378"/>
                    </a:lnTo>
                    <a:lnTo>
                      <a:pt x="96" y="330"/>
                    </a:lnTo>
                    <a:lnTo>
                      <a:pt x="74" y="330"/>
                    </a:lnTo>
                    <a:lnTo>
                      <a:pt x="74" y="356"/>
                    </a:lnTo>
                    <a:lnTo>
                      <a:pt x="74" y="342"/>
                    </a:lnTo>
                    <a:lnTo>
                      <a:pt x="56" y="342"/>
                    </a:lnTo>
                    <a:lnTo>
                      <a:pt x="56" y="386"/>
                    </a:lnTo>
                    <a:lnTo>
                      <a:pt x="56" y="342"/>
                    </a:lnTo>
                    <a:lnTo>
                      <a:pt x="38" y="342"/>
                    </a:lnTo>
                    <a:lnTo>
                      <a:pt x="38" y="271"/>
                    </a:lnTo>
                    <a:lnTo>
                      <a:pt x="20" y="271"/>
                    </a:lnTo>
                    <a:lnTo>
                      <a:pt x="20" y="181"/>
                    </a:lnTo>
                    <a:lnTo>
                      <a:pt x="20" y="306"/>
                    </a:lnTo>
                    <a:lnTo>
                      <a:pt x="0" y="306"/>
                    </a:lnTo>
                    <a:lnTo>
                      <a:pt x="0" y="41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8" name="Freeform 70"/>
              <p:cNvSpPr>
                <a:spLocks/>
              </p:cNvSpPr>
              <p:nvPr/>
            </p:nvSpPr>
            <p:spPr bwMode="auto">
              <a:xfrm>
                <a:off x="3235" y="1652"/>
                <a:ext cx="20" cy="255"/>
              </a:xfrm>
              <a:custGeom>
                <a:avLst/>
                <a:gdLst>
                  <a:gd name="T0" fmla="*/ 20 w 20"/>
                  <a:gd name="T1" fmla="*/ 255 h 255"/>
                  <a:gd name="T2" fmla="*/ 20 w 20"/>
                  <a:gd name="T3" fmla="*/ 0 h 255"/>
                  <a:gd name="T4" fmla="*/ 10 w 20"/>
                  <a:gd name="T5" fmla="*/ 0 h 255"/>
                  <a:gd name="T6" fmla="*/ 10 w 20"/>
                  <a:gd name="T7" fmla="*/ 141 h 255"/>
                  <a:gd name="T8" fmla="*/ 0 w 20"/>
                  <a:gd name="T9" fmla="*/ 141 h 255"/>
                  <a:gd name="T10" fmla="*/ 0 w 20"/>
                  <a:gd name="T11" fmla="*/ 255 h 255"/>
                </a:gdLst>
                <a:ahLst/>
                <a:cxnLst>
                  <a:cxn ang="0">
                    <a:pos x="T0" y="T1"/>
                  </a:cxn>
                  <a:cxn ang="0">
                    <a:pos x="T2" y="T3"/>
                  </a:cxn>
                  <a:cxn ang="0">
                    <a:pos x="T4" y="T5"/>
                  </a:cxn>
                  <a:cxn ang="0">
                    <a:pos x="T6" y="T7"/>
                  </a:cxn>
                  <a:cxn ang="0">
                    <a:pos x="T8" y="T9"/>
                  </a:cxn>
                  <a:cxn ang="0">
                    <a:pos x="T10" y="T11"/>
                  </a:cxn>
                </a:cxnLst>
                <a:rect l="0" t="0" r="r" b="b"/>
                <a:pathLst>
                  <a:path w="20" h="255">
                    <a:moveTo>
                      <a:pt x="20" y="255"/>
                    </a:moveTo>
                    <a:lnTo>
                      <a:pt x="20" y="0"/>
                    </a:lnTo>
                    <a:lnTo>
                      <a:pt x="10" y="0"/>
                    </a:lnTo>
                    <a:lnTo>
                      <a:pt x="10" y="141"/>
                    </a:lnTo>
                    <a:lnTo>
                      <a:pt x="0" y="141"/>
                    </a:lnTo>
                    <a:lnTo>
                      <a:pt x="0" y="25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9" name="Line 71"/>
              <p:cNvSpPr>
                <a:spLocks noChangeShapeType="1"/>
              </p:cNvSpPr>
              <p:nvPr/>
            </p:nvSpPr>
            <p:spPr bwMode="auto">
              <a:xfrm flipV="1">
                <a:off x="3174" y="1829"/>
                <a:ext cx="0" cy="7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0" name="Freeform 72"/>
              <p:cNvSpPr>
                <a:spLocks/>
              </p:cNvSpPr>
              <p:nvPr/>
            </p:nvSpPr>
            <p:spPr bwMode="auto">
              <a:xfrm>
                <a:off x="3078" y="1473"/>
                <a:ext cx="46" cy="434"/>
              </a:xfrm>
              <a:custGeom>
                <a:avLst/>
                <a:gdLst>
                  <a:gd name="T0" fmla="*/ 46 w 46"/>
                  <a:gd name="T1" fmla="*/ 434 h 434"/>
                  <a:gd name="T2" fmla="*/ 46 w 46"/>
                  <a:gd name="T3" fmla="*/ 0 h 434"/>
                  <a:gd name="T4" fmla="*/ 46 w 46"/>
                  <a:gd name="T5" fmla="*/ 123 h 434"/>
                  <a:gd name="T6" fmla="*/ 26 w 46"/>
                  <a:gd name="T7" fmla="*/ 123 h 434"/>
                  <a:gd name="T8" fmla="*/ 26 w 46"/>
                  <a:gd name="T9" fmla="*/ 40 h 434"/>
                  <a:gd name="T10" fmla="*/ 14 w 46"/>
                  <a:gd name="T11" fmla="*/ 40 h 434"/>
                  <a:gd name="T12" fmla="*/ 14 w 46"/>
                  <a:gd name="T13" fmla="*/ 227 h 434"/>
                  <a:gd name="T14" fmla="*/ 0 w 46"/>
                  <a:gd name="T15" fmla="*/ 227 h 434"/>
                  <a:gd name="T16" fmla="*/ 0 w 46"/>
                  <a:gd name="T17"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4">
                    <a:moveTo>
                      <a:pt x="46" y="434"/>
                    </a:moveTo>
                    <a:lnTo>
                      <a:pt x="46" y="0"/>
                    </a:lnTo>
                    <a:lnTo>
                      <a:pt x="46" y="123"/>
                    </a:lnTo>
                    <a:lnTo>
                      <a:pt x="26" y="123"/>
                    </a:lnTo>
                    <a:lnTo>
                      <a:pt x="26" y="40"/>
                    </a:lnTo>
                    <a:lnTo>
                      <a:pt x="14" y="40"/>
                    </a:lnTo>
                    <a:lnTo>
                      <a:pt x="14" y="227"/>
                    </a:lnTo>
                    <a:lnTo>
                      <a:pt x="0" y="227"/>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1" name="Freeform 73"/>
              <p:cNvSpPr>
                <a:spLocks/>
              </p:cNvSpPr>
              <p:nvPr/>
            </p:nvSpPr>
            <p:spPr bwMode="auto">
              <a:xfrm>
                <a:off x="2874" y="1590"/>
                <a:ext cx="32" cy="317"/>
              </a:xfrm>
              <a:custGeom>
                <a:avLst/>
                <a:gdLst>
                  <a:gd name="T0" fmla="*/ 32 w 32"/>
                  <a:gd name="T1" fmla="*/ 317 h 317"/>
                  <a:gd name="T2" fmla="*/ 32 w 32"/>
                  <a:gd name="T3" fmla="*/ 100 h 317"/>
                  <a:gd name="T4" fmla="*/ 16 w 32"/>
                  <a:gd name="T5" fmla="*/ 100 h 317"/>
                  <a:gd name="T6" fmla="*/ 16 w 32"/>
                  <a:gd name="T7" fmla="*/ 0 h 317"/>
                  <a:gd name="T8" fmla="*/ 16 w 32"/>
                  <a:gd name="T9" fmla="*/ 100 h 317"/>
                  <a:gd name="T10" fmla="*/ 0 w 32"/>
                  <a:gd name="T11" fmla="*/ 100 h 317"/>
                  <a:gd name="T12" fmla="*/ 0 w 32"/>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2" h="317">
                    <a:moveTo>
                      <a:pt x="32" y="317"/>
                    </a:moveTo>
                    <a:lnTo>
                      <a:pt x="32" y="100"/>
                    </a:lnTo>
                    <a:lnTo>
                      <a:pt x="16" y="100"/>
                    </a:lnTo>
                    <a:lnTo>
                      <a:pt x="16" y="0"/>
                    </a:lnTo>
                    <a:lnTo>
                      <a:pt x="16" y="100"/>
                    </a:lnTo>
                    <a:lnTo>
                      <a:pt x="0" y="100"/>
                    </a:lnTo>
                    <a:lnTo>
                      <a:pt x="0" y="317"/>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2" name="Freeform 74"/>
              <p:cNvSpPr>
                <a:spLocks/>
              </p:cNvSpPr>
              <p:nvPr/>
            </p:nvSpPr>
            <p:spPr bwMode="auto">
              <a:xfrm>
                <a:off x="2243" y="1473"/>
                <a:ext cx="585" cy="434"/>
              </a:xfrm>
              <a:custGeom>
                <a:avLst/>
                <a:gdLst>
                  <a:gd name="T0" fmla="*/ 292 w 292"/>
                  <a:gd name="T1" fmla="*/ 0 h 216"/>
                  <a:gd name="T2" fmla="*/ 285 w 292"/>
                  <a:gd name="T3" fmla="*/ 102 h 216"/>
                  <a:gd name="T4" fmla="*/ 279 w 292"/>
                  <a:gd name="T5" fmla="*/ 150 h 216"/>
                  <a:gd name="T6" fmla="*/ 272 w 292"/>
                  <a:gd name="T7" fmla="*/ 172 h 216"/>
                  <a:gd name="T8" fmla="*/ 264 w 292"/>
                  <a:gd name="T9" fmla="*/ 205 h 216"/>
                  <a:gd name="T10" fmla="*/ 252 w 292"/>
                  <a:gd name="T11" fmla="*/ 144 h 216"/>
                  <a:gd name="T12" fmla="*/ 252 w 292"/>
                  <a:gd name="T13" fmla="*/ 144 h 216"/>
                  <a:gd name="T14" fmla="*/ 241 w 292"/>
                  <a:gd name="T15" fmla="*/ 58 h 216"/>
                  <a:gd name="T16" fmla="*/ 232 w 292"/>
                  <a:gd name="T17" fmla="*/ 95 h 216"/>
                  <a:gd name="T18" fmla="*/ 232 w 292"/>
                  <a:gd name="T19" fmla="*/ 95 h 216"/>
                  <a:gd name="T20" fmla="*/ 225 w 292"/>
                  <a:gd name="T21" fmla="*/ 87 h 216"/>
                  <a:gd name="T22" fmla="*/ 225 w 292"/>
                  <a:gd name="T23" fmla="*/ 113 h 216"/>
                  <a:gd name="T24" fmla="*/ 218 w 292"/>
                  <a:gd name="T25" fmla="*/ 145 h 216"/>
                  <a:gd name="T26" fmla="*/ 210 w 292"/>
                  <a:gd name="T27" fmla="*/ 156 h 216"/>
                  <a:gd name="T28" fmla="*/ 204 w 292"/>
                  <a:gd name="T29" fmla="*/ 169 h 216"/>
                  <a:gd name="T30" fmla="*/ 196 w 292"/>
                  <a:gd name="T31" fmla="*/ 181 h 216"/>
                  <a:gd name="T32" fmla="*/ 183 w 292"/>
                  <a:gd name="T33" fmla="*/ 98 h 216"/>
                  <a:gd name="T34" fmla="*/ 183 w 292"/>
                  <a:gd name="T35" fmla="*/ 105 h 216"/>
                  <a:gd name="T36" fmla="*/ 175 w 292"/>
                  <a:gd name="T37" fmla="*/ 98 h 216"/>
                  <a:gd name="T38" fmla="*/ 175 w 292"/>
                  <a:gd name="T39" fmla="*/ 98 h 216"/>
                  <a:gd name="T40" fmla="*/ 159 w 292"/>
                  <a:gd name="T41" fmla="*/ 62 h 216"/>
                  <a:gd name="T42" fmla="*/ 159 w 292"/>
                  <a:gd name="T43" fmla="*/ 98 h 216"/>
                  <a:gd name="T44" fmla="*/ 151 w 292"/>
                  <a:gd name="T45" fmla="*/ 53 h 216"/>
                  <a:gd name="T46" fmla="*/ 150 w 292"/>
                  <a:gd name="T47" fmla="*/ 157 h 216"/>
                  <a:gd name="T48" fmla="*/ 141 w 292"/>
                  <a:gd name="T49" fmla="*/ 134 h 216"/>
                  <a:gd name="T50" fmla="*/ 133 w 292"/>
                  <a:gd name="T51" fmla="*/ 157 h 216"/>
                  <a:gd name="T52" fmla="*/ 133 w 292"/>
                  <a:gd name="T53" fmla="*/ 157 h 216"/>
                  <a:gd name="T54" fmla="*/ 127 w 292"/>
                  <a:gd name="T55" fmla="*/ 149 h 216"/>
                  <a:gd name="T56" fmla="*/ 127 w 292"/>
                  <a:gd name="T57" fmla="*/ 161 h 216"/>
                  <a:gd name="T58" fmla="*/ 121 w 292"/>
                  <a:gd name="T59" fmla="*/ 206 h 216"/>
                  <a:gd name="T60" fmla="*/ 111 w 292"/>
                  <a:gd name="T61" fmla="*/ 197 h 216"/>
                  <a:gd name="T62" fmla="*/ 96 w 292"/>
                  <a:gd name="T63" fmla="*/ 206 h 216"/>
                  <a:gd name="T64" fmla="*/ 88 w 292"/>
                  <a:gd name="T65" fmla="*/ 157 h 216"/>
                  <a:gd name="T66" fmla="*/ 88 w 292"/>
                  <a:gd name="T67" fmla="*/ 153 h 216"/>
                  <a:gd name="T68" fmla="*/ 81 w 292"/>
                  <a:gd name="T69" fmla="*/ 127 h 216"/>
                  <a:gd name="T70" fmla="*/ 81 w 292"/>
                  <a:gd name="T71" fmla="*/ 134 h 216"/>
                  <a:gd name="T72" fmla="*/ 73 w 292"/>
                  <a:gd name="T73" fmla="*/ 117 h 216"/>
                  <a:gd name="T74" fmla="*/ 63 w 292"/>
                  <a:gd name="T75" fmla="*/ 177 h 216"/>
                  <a:gd name="T76" fmla="*/ 57 w 292"/>
                  <a:gd name="T77" fmla="*/ 207 h 216"/>
                  <a:gd name="T78" fmla="*/ 57 w 292"/>
                  <a:gd name="T79" fmla="*/ 183 h 216"/>
                  <a:gd name="T80" fmla="*/ 45 w 292"/>
                  <a:gd name="T81" fmla="*/ 133 h 216"/>
                  <a:gd name="T82" fmla="*/ 37 w 292"/>
                  <a:gd name="T83" fmla="*/ 177 h 216"/>
                  <a:gd name="T84" fmla="*/ 31 w 292"/>
                  <a:gd name="T85" fmla="*/ 189 h 216"/>
                  <a:gd name="T86" fmla="*/ 31 w 292"/>
                  <a:gd name="T87" fmla="*/ 180 h 216"/>
                  <a:gd name="T88" fmla="*/ 24 w 292"/>
                  <a:gd name="T89" fmla="*/ 209 h 216"/>
                  <a:gd name="T90" fmla="*/ 24 w 292"/>
                  <a:gd name="T91" fmla="*/ 180 h 216"/>
                  <a:gd name="T92" fmla="*/ 6 w 292"/>
                  <a:gd name="T93" fmla="*/ 206 h 216"/>
                  <a:gd name="T94" fmla="*/ 0 w 292"/>
                  <a:gd name="T95" fmla="*/ 187 h 216"/>
                  <a:gd name="T96" fmla="*/ 0 w 292"/>
                  <a:gd name="T9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216">
                    <a:moveTo>
                      <a:pt x="292" y="216"/>
                    </a:moveTo>
                    <a:cubicBezTo>
                      <a:pt x="292" y="0"/>
                      <a:pt x="292" y="0"/>
                      <a:pt x="292" y="0"/>
                    </a:cubicBezTo>
                    <a:cubicBezTo>
                      <a:pt x="285" y="0"/>
                      <a:pt x="285" y="0"/>
                      <a:pt x="285" y="0"/>
                    </a:cubicBezTo>
                    <a:cubicBezTo>
                      <a:pt x="285" y="102"/>
                      <a:pt x="285" y="102"/>
                      <a:pt x="285" y="102"/>
                    </a:cubicBezTo>
                    <a:cubicBezTo>
                      <a:pt x="279" y="102"/>
                      <a:pt x="279" y="102"/>
                      <a:pt x="279" y="102"/>
                    </a:cubicBezTo>
                    <a:cubicBezTo>
                      <a:pt x="279" y="150"/>
                      <a:pt x="279" y="150"/>
                      <a:pt x="279" y="150"/>
                    </a:cubicBezTo>
                    <a:cubicBezTo>
                      <a:pt x="272" y="150"/>
                      <a:pt x="272" y="150"/>
                      <a:pt x="272" y="150"/>
                    </a:cubicBezTo>
                    <a:cubicBezTo>
                      <a:pt x="272" y="172"/>
                      <a:pt x="272" y="172"/>
                      <a:pt x="272" y="172"/>
                    </a:cubicBezTo>
                    <a:cubicBezTo>
                      <a:pt x="264" y="172"/>
                      <a:pt x="264" y="172"/>
                      <a:pt x="264" y="172"/>
                    </a:cubicBezTo>
                    <a:cubicBezTo>
                      <a:pt x="264" y="205"/>
                      <a:pt x="264" y="205"/>
                      <a:pt x="264" y="205"/>
                    </a:cubicBezTo>
                    <a:cubicBezTo>
                      <a:pt x="264" y="144"/>
                      <a:pt x="264" y="144"/>
                      <a:pt x="264" y="144"/>
                    </a:cubicBezTo>
                    <a:cubicBezTo>
                      <a:pt x="252" y="144"/>
                      <a:pt x="252" y="144"/>
                      <a:pt x="252" y="144"/>
                    </a:cubicBezTo>
                    <a:cubicBezTo>
                      <a:pt x="252" y="153"/>
                      <a:pt x="252" y="153"/>
                      <a:pt x="252" y="153"/>
                    </a:cubicBezTo>
                    <a:cubicBezTo>
                      <a:pt x="252" y="144"/>
                      <a:pt x="252" y="144"/>
                      <a:pt x="252" y="144"/>
                    </a:cubicBezTo>
                    <a:cubicBezTo>
                      <a:pt x="241" y="144"/>
                      <a:pt x="241" y="144"/>
                      <a:pt x="241" y="144"/>
                    </a:cubicBezTo>
                    <a:cubicBezTo>
                      <a:pt x="241" y="58"/>
                      <a:pt x="241" y="58"/>
                      <a:pt x="241" y="58"/>
                    </a:cubicBezTo>
                    <a:cubicBezTo>
                      <a:pt x="241" y="95"/>
                      <a:pt x="241" y="95"/>
                      <a:pt x="241" y="95"/>
                    </a:cubicBezTo>
                    <a:cubicBezTo>
                      <a:pt x="232" y="95"/>
                      <a:pt x="232" y="95"/>
                      <a:pt x="232" y="95"/>
                    </a:cubicBezTo>
                    <a:cubicBezTo>
                      <a:pt x="232" y="144"/>
                      <a:pt x="232" y="144"/>
                      <a:pt x="232" y="144"/>
                    </a:cubicBezTo>
                    <a:cubicBezTo>
                      <a:pt x="232" y="95"/>
                      <a:pt x="232" y="95"/>
                      <a:pt x="232" y="95"/>
                    </a:cubicBezTo>
                    <a:cubicBezTo>
                      <a:pt x="225" y="95"/>
                      <a:pt x="225" y="95"/>
                      <a:pt x="225" y="95"/>
                    </a:cubicBezTo>
                    <a:cubicBezTo>
                      <a:pt x="225" y="87"/>
                      <a:pt x="225" y="87"/>
                      <a:pt x="225" y="87"/>
                    </a:cubicBezTo>
                    <a:cubicBezTo>
                      <a:pt x="225" y="119"/>
                      <a:pt x="225" y="119"/>
                      <a:pt x="225" y="119"/>
                    </a:cubicBezTo>
                    <a:cubicBezTo>
                      <a:pt x="225" y="113"/>
                      <a:pt x="225" y="113"/>
                      <a:pt x="225" y="113"/>
                    </a:cubicBezTo>
                    <a:cubicBezTo>
                      <a:pt x="218" y="113"/>
                      <a:pt x="218" y="113"/>
                      <a:pt x="218" y="113"/>
                    </a:cubicBezTo>
                    <a:cubicBezTo>
                      <a:pt x="218" y="145"/>
                      <a:pt x="218" y="145"/>
                      <a:pt x="218" y="145"/>
                    </a:cubicBezTo>
                    <a:cubicBezTo>
                      <a:pt x="210" y="145"/>
                      <a:pt x="210" y="145"/>
                      <a:pt x="210" y="145"/>
                    </a:cubicBezTo>
                    <a:cubicBezTo>
                      <a:pt x="210" y="156"/>
                      <a:pt x="210" y="156"/>
                      <a:pt x="210" y="156"/>
                    </a:cubicBezTo>
                    <a:cubicBezTo>
                      <a:pt x="204" y="156"/>
                      <a:pt x="204" y="156"/>
                      <a:pt x="204" y="156"/>
                    </a:cubicBezTo>
                    <a:cubicBezTo>
                      <a:pt x="204" y="169"/>
                      <a:pt x="204" y="169"/>
                      <a:pt x="204" y="169"/>
                    </a:cubicBezTo>
                    <a:cubicBezTo>
                      <a:pt x="196" y="169"/>
                      <a:pt x="196" y="169"/>
                      <a:pt x="196" y="169"/>
                    </a:cubicBezTo>
                    <a:cubicBezTo>
                      <a:pt x="196" y="181"/>
                      <a:pt x="196" y="181"/>
                      <a:pt x="196" y="181"/>
                    </a:cubicBezTo>
                    <a:cubicBezTo>
                      <a:pt x="196" y="98"/>
                      <a:pt x="196" y="98"/>
                      <a:pt x="196" y="98"/>
                    </a:cubicBezTo>
                    <a:cubicBezTo>
                      <a:pt x="183" y="98"/>
                      <a:pt x="183" y="98"/>
                      <a:pt x="183" y="98"/>
                    </a:cubicBezTo>
                    <a:cubicBezTo>
                      <a:pt x="183" y="89"/>
                      <a:pt x="183" y="89"/>
                      <a:pt x="183" y="89"/>
                    </a:cubicBezTo>
                    <a:cubicBezTo>
                      <a:pt x="183" y="105"/>
                      <a:pt x="183" y="105"/>
                      <a:pt x="183" y="105"/>
                    </a:cubicBezTo>
                    <a:cubicBezTo>
                      <a:pt x="183" y="98"/>
                      <a:pt x="183" y="98"/>
                      <a:pt x="183" y="98"/>
                    </a:cubicBezTo>
                    <a:cubicBezTo>
                      <a:pt x="175" y="98"/>
                      <a:pt x="175" y="98"/>
                      <a:pt x="175" y="98"/>
                    </a:cubicBezTo>
                    <a:cubicBezTo>
                      <a:pt x="175" y="108"/>
                      <a:pt x="175" y="108"/>
                      <a:pt x="175" y="108"/>
                    </a:cubicBezTo>
                    <a:cubicBezTo>
                      <a:pt x="175" y="98"/>
                      <a:pt x="175" y="98"/>
                      <a:pt x="175" y="98"/>
                    </a:cubicBezTo>
                    <a:cubicBezTo>
                      <a:pt x="159" y="98"/>
                      <a:pt x="159" y="98"/>
                      <a:pt x="159" y="98"/>
                    </a:cubicBezTo>
                    <a:cubicBezTo>
                      <a:pt x="159" y="62"/>
                      <a:pt x="159" y="62"/>
                      <a:pt x="159" y="62"/>
                    </a:cubicBezTo>
                    <a:cubicBezTo>
                      <a:pt x="159" y="116"/>
                      <a:pt x="159" y="116"/>
                      <a:pt x="159" y="116"/>
                    </a:cubicBezTo>
                    <a:cubicBezTo>
                      <a:pt x="159" y="98"/>
                      <a:pt x="159" y="98"/>
                      <a:pt x="159" y="98"/>
                    </a:cubicBezTo>
                    <a:cubicBezTo>
                      <a:pt x="151" y="98"/>
                      <a:pt x="151" y="98"/>
                      <a:pt x="151" y="98"/>
                    </a:cubicBezTo>
                    <a:cubicBezTo>
                      <a:pt x="151" y="98"/>
                      <a:pt x="149" y="51"/>
                      <a:pt x="151" y="53"/>
                    </a:cubicBezTo>
                    <a:cubicBezTo>
                      <a:pt x="152" y="54"/>
                      <a:pt x="151" y="170"/>
                      <a:pt x="151" y="170"/>
                    </a:cubicBezTo>
                    <a:cubicBezTo>
                      <a:pt x="150" y="157"/>
                      <a:pt x="150" y="157"/>
                      <a:pt x="150" y="157"/>
                    </a:cubicBezTo>
                    <a:cubicBezTo>
                      <a:pt x="141" y="157"/>
                      <a:pt x="141" y="157"/>
                      <a:pt x="141" y="157"/>
                    </a:cubicBezTo>
                    <a:cubicBezTo>
                      <a:pt x="141" y="134"/>
                      <a:pt x="141" y="134"/>
                      <a:pt x="141" y="134"/>
                    </a:cubicBezTo>
                    <a:cubicBezTo>
                      <a:pt x="141" y="157"/>
                      <a:pt x="141" y="157"/>
                      <a:pt x="141" y="157"/>
                    </a:cubicBezTo>
                    <a:cubicBezTo>
                      <a:pt x="133" y="157"/>
                      <a:pt x="133" y="157"/>
                      <a:pt x="133" y="157"/>
                    </a:cubicBezTo>
                    <a:cubicBezTo>
                      <a:pt x="133" y="197"/>
                      <a:pt x="133" y="197"/>
                      <a:pt x="133" y="197"/>
                    </a:cubicBezTo>
                    <a:cubicBezTo>
                      <a:pt x="133" y="157"/>
                      <a:pt x="133" y="157"/>
                      <a:pt x="133" y="157"/>
                    </a:cubicBezTo>
                    <a:cubicBezTo>
                      <a:pt x="127" y="157"/>
                      <a:pt x="127" y="157"/>
                      <a:pt x="127" y="157"/>
                    </a:cubicBezTo>
                    <a:cubicBezTo>
                      <a:pt x="127" y="149"/>
                      <a:pt x="127" y="149"/>
                      <a:pt x="127" y="149"/>
                    </a:cubicBezTo>
                    <a:cubicBezTo>
                      <a:pt x="127" y="167"/>
                      <a:pt x="127" y="167"/>
                      <a:pt x="127" y="167"/>
                    </a:cubicBezTo>
                    <a:cubicBezTo>
                      <a:pt x="127" y="161"/>
                      <a:pt x="127" y="161"/>
                      <a:pt x="127" y="161"/>
                    </a:cubicBezTo>
                    <a:cubicBezTo>
                      <a:pt x="121" y="161"/>
                      <a:pt x="121" y="161"/>
                      <a:pt x="121" y="161"/>
                    </a:cubicBezTo>
                    <a:cubicBezTo>
                      <a:pt x="121" y="206"/>
                      <a:pt x="121" y="206"/>
                      <a:pt x="121" y="206"/>
                    </a:cubicBezTo>
                    <a:cubicBezTo>
                      <a:pt x="121" y="197"/>
                      <a:pt x="121" y="197"/>
                      <a:pt x="121" y="197"/>
                    </a:cubicBezTo>
                    <a:cubicBezTo>
                      <a:pt x="111" y="197"/>
                      <a:pt x="111" y="197"/>
                      <a:pt x="111" y="197"/>
                    </a:cubicBezTo>
                    <a:cubicBezTo>
                      <a:pt x="111" y="206"/>
                      <a:pt x="111" y="206"/>
                      <a:pt x="111" y="206"/>
                    </a:cubicBezTo>
                    <a:cubicBezTo>
                      <a:pt x="96" y="206"/>
                      <a:pt x="96" y="206"/>
                      <a:pt x="96" y="206"/>
                    </a:cubicBezTo>
                    <a:cubicBezTo>
                      <a:pt x="96" y="157"/>
                      <a:pt x="96" y="157"/>
                      <a:pt x="96" y="157"/>
                    </a:cubicBezTo>
                    <a:cubicBezTo>
                      <a:pt x="88" y="157"/>
                      <a:pt x="88" y="157"/>
                      <a:pt x="88" y="157"/>
                    </a:cubicBezTo>
                    <a:cubicBezTo>
                      <a:pt x="88" y="122"/>
                      <a:pt x="88" y="122"/>
                      <a:pt x="88" y="122"/>
                    </a:cubicBezTo>
                    <a:cubicBezTo>
                      <a:pt x="88" y="153"/>
                      <a:pt x="88" y="153"/>
                      <a:pt x="88" y="153"/>
                    </a:cubicBezTo>
                    <a:cubicBezTo>
                      <a:pt x="81" y="153"/>
                      <a:pt x="81" y="153"/>
                      <a:pt x="81" y="153"/>
                    </a:cubicBezTo>
                    <a:cubicBezTo>
                      <a:pt x="81" y="127"/>
                      <a:pt x="81" y="127"/>
                      <a:pt x="81" y="127"/>
                    </a:cubicBezTo>
                    <a:cubicBezTo>
                      <a:pt x="81" y="164"/>
                      <a:pt x="81" y="164"/>
                      <a:pt x="81" y="164"/>
                    </a:cubicBezTo>
                    <a:cubicBezTo>
                      <a:pt x="81" y="134"/>
                      <a:pt x="81" y="134"/>
                      <a:pt x="81" y="134"/>
                    </a:cubicBezTo>
                    <a:cubicBezTo>
                      <a:pt x="73" y="134"/>
                      <a:pt x="73" y="134"/>
                      <a:pt x="73" y="134"/>
                    </a:cubicBezTo>
                    <a:cubicBezTo>
                      <a:pt x="73" y="117"/>
                      <a:pt x="73" y="117"/>
                      <a:pt x="73" y="117"/>
                    </a:cubicBezTo>
                    <a:cubicBezTo>
                      <a:pt x="73" y="177"/>
                      <a:pt x="73" y="177"/>
                      <a:pt x="73" y="177"/>
                    </a:cubicBezTo>
                    <a:cubicBezTo>
                      <a:pt x="63" y="177"/>
                      <a:pt x="63" y="177"/>
                      <a:pt x="63" y="177"/>
                    </a:cubicBezTo>
                    <a:cubicBezTo>
                      <a:pt x="63" y="207"/>
                      <a:pt x="63" y="207"/>
                      <a:pt x="63" y="207"/>
                    </a:cubicBezTo>
                    <a:cubicBezTo>
                      <a:pt x="57" y="207"/>
                      <a:pt x="57" y="207"/>
                      <a:pt x="57" y="207"/>
                    </a:cubicBezTo>
                    <a:cubicBezTo>
                      <a:pt x="57" y="171"/>
                      <a:pt x="57" y="171"/>
                      <a:pt x="57" y="171"/>
                    </a:cubicBezTo>
                    <a:cubicBezTo>
                      <a:pt x="57" y="183"/>
                      <a:pt x="57" y="183"/>
                      <a:pt x="57" y="183"/>
                    </a:cubicBezTo>
                    <a:cubicBezTo>
                      <a:pt x="45" y="183"/>
                      <a:pt x="45" y="183"/>
                      <a:pt x="45" y="183"/>
                    </a:cubicBezTo>
                    <a:cubicBezTo>
                      <a:pt x="45" y="133"/>
                      <a:pt x="45" y="133"/>
                      <a:pt x="45" y="133"/>
                    </a:cubicBezTo>
                    <a:cubicBezTo>
                      <a:pt x="45" y="177"/>
                      <a:pt x="45" y="177"/>
                      <a:pt x="45" y="177"/>
                    </a:cubicBezTo>
                    <a:cubicBezTo>
                      <a:pt x="37" y="177"/>
                      <a:pt x="37" y="177"/>
                      <a:pt x="37" y="177"/>
                    </a:cubicBezTo>
                    <a:cubicBezTo>
                      <a:pt x="37" y="189"/>
                      <a:pt x="37" y="189"/>
                      <a:pt x="37" y="189"/>
                    </a:cubicBezTo>
                    <a:cubicBezTo>
                      <a:pt x="31" y="189"/>
                      <a:pt x="31" y="189"/>
                      <a:pt x="31" y="189"/>
                    </a:cubicBezTo>
                    <a:cubicBezTo>
                      <a:pt x="31" y="207"/>
                      <a:pt x="31" y="207"/>
                      <a:pt x="31" y="207"/>
                    </a:cubicBezTo>
                    <a:cubicBezTo>
                      <a:pt x="31" y="180"/>
                      <a:pt x="31" y="180"/>
                      <a:pt x="31" y="180"/>
                    </a:cubicBezTo>
                    <a:cubicBezTo>
                      <a:pt x="24" y="180"/>
                      <a:pt x="24" y="180"/>
                      <a:pt x="24" y="180"/>
                    </a:cubicBezTo>
                    <a:cubicBezTo>
                      <a:pt x="24" y="209"/>
                      <a:pt x="24" y="209"/>
                      <a:pt x="24" y="209"/>
                    </a:cubicBezTo>
                    <a:cubicBezTo>
                      <a:pt x="24" y="169"/>
                      <a:pt x="24" y="169"/>
                      <a:pt x="24" y="169"/>
                    </a:cubicBezTo>
                    <a:cubicBezTo>
                      <a:pt x="24" y="180"/>
                      <a:pt x="24" y="180"/>
                      <a:pt x="24" y="180"/>
                    </a:cubicBezTo>
                    <a:cubicBezTo>
                      <a:pt x="6" y="180"/>
                      <a:pt x="6" y="180"/>
                      <a:pt x="6" y="180"/>
                    </a:cubicBezTo>
                    <a:cubicBezTo>
                      <a:pt x="6" y="206"/>
                      <a:pt x="6" y="206"/>
                      <a:pt x="6" y="206"/>
                    </a:cubicBezTo>
                    <a:cubicBezTo>
                      <a:pt x="6" y="187"/>
                      <a:pt x="6" y="187"/>
                      <a:pt x="6" y="187"/>
                    </a:cubicBezTo>
                    <a:cubicBezTo>
                      <a:pt x="0" y="187"/>
                      <a:pt x="0" y="187"/>
                      <a:pt x="0" y="187"/>
                    </a:cubicBezTo>
                    <a:cubicBezTo>
                      <a:pt x="0" y="150"/>
                      <a:pt x="0" y="150"/>
                      <a:pt x="0" y="150"/>
                    </a:cubicBezTo>
                    <a:cubicBezTo>
                      <a:pt x="0" y="216"/>
                      <a:pt x="0" y="216"/>
                      <a:pt x="0" y="216"/>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3" name="Freeform 75"/>
              <p:cNvSpPr>
                <a:spLocks/>
              </p:cNvSpPr>
              <p:nvPr/>
            </p:nvSpPr>
            <p:spPr bwMode="auto">
              <a:xfrm>
                <a:off x="1574" y="1586"/>
                <a:ext cx="603" cy="321"/>
              </a:xfrm>
              <a:custGeom>
                <a:avLst/>
                <a:gdLst>
                  <a:gd name="T0" fmla="*/ 603 w 603"/>
                  <a:gd name="T1" fmla="*/ 120 h 321"/>
                  <a:gd name="T2" fmla="*/ 589 w 603"/>
                  <a:gd name="T3" fmla="*/ 249 h 321"/>
                  <a:gd name="T4" fmla="*/ 559 w 603"/>
                  <a:gd name="T5" fmla="*/ 293 h 321"/>
                  <a:gd name="T6" fmla="*/ 559 w 603"/>
                  <a:gd name="T7" fmla="*/ 321 h 321"/>
                  <a:gd name="T8" fmla="*/ 547 w 603"/>
                  <a:gd name="T9" fmla="*/ 221 h 321"/>
                  <a:gd name="T10" fmla="*/ 517 w 603"/>
                  <a:gd name="T11" fmla="*/ 305 h 321"/>
                  <a:gd name="T12" fmla="*/ 517 w 603"/>
                  <a:gd name="T13" fmla="*/ 305 h 321"/>
                  <a:gd name="T14" fmla="*/ 505 w 603"/>
                  <a:gd name="T15" fmla="*/ 265 h 321"/>
                  <a:gd name="T16" fmla="*/ 489 w 603"/>
                  <a:gd name="T17" fmla="*/ 305 h 321"/>
                  <a:gd name="T18" fmla="*/ 489 w 603"/>
                  <a:gd name="T19" fmla="*/ 305 h 321"/>
                  <a:gd name="T20" fmla="*/ 457 w 603"/>
                  <a:gd name="T21" fmla="*/ 229 h 321"/>
                  <a:gd name="T22" fmla="*/ 447 w 603"/>
                  <a:gd name="T23" fmla="*/ 138 h 321"/>
                  <a:gd name="T24" fmla="*/ 447 w 603"/>
                  <a:gd name="T25" fmla="*/ 243 h 321"/>
                  <a:gd name="T26" fmla="*/ 425 w 603"/>
                  <a:gd name="T27" fmla="*/ 273 h 321"/>
                  <a:gd name="T28" fmla="*/ 415 w 603"/>
                  <a:gd name="T29" fmla="*/ 321 h 321"/>
                  <a:gd name="T30" fmla="*/ 405 w 603"/>
                  <a:gd name="T31" fmla="*/ 227 h 321"/>
                  <a:gd name="T32" fmla="*/ 385 w 603"/>
                  <a:gd name="T33" fmla="*/ 152 h 321"/>
                  <a:gd name="T34" fmla="*/ 373 w 603"/>
                  <a:gd name="T35" fmla="*/ 130 h 321"/>
                  <a:gd name="T36" fmla="*/ 357 w 603"/>
                  <a:gd name="T37" fmla="*/ 34 h 321"/>
                  <a:gd name="T38" fmla="*/ 347 w 603"/>
                  <a:gd name="T39" fmla="*/ 130 h 321"/>
                  <a:gd name="T40" fmla="*/ 347 w 603"/>
                  <a:gd name="T41" fmla="*/ 42 h 321"/>
                  <a:gd name="T42" fmla="*/ 328 w 603"/>
                  <a:gd name="T43" fmla="*/ 62 h 321"/>
                  <a:gd name="T44" fmla="*/ 314 w 603"/>
                  <a:gd name="T45" fmla="*/ 198 h 321"/>
                  <a:gd name="T46" fmla="*/ 300 w 603"/>
                  <a:gd name="T47" fmla="*/ 275 h 321"/>
                  <a:gd name="T48" fmla="*/ 282 w 603"/>
                  <a:gd name="T49" fmla="*/ 287 h 321"/>
                  <a:gd name="T50" fmla="*/ 282 w 603"/>
                  <a:gd name="T51" fmla="*/ 303 h 321"/>
                  <a:gd name="T52" fmla="*/ 266 w 603"/>
                  <a:gd name="T53" fmla="*/ 279 h 321"/>
                  <a:gd name="T54" fmla="*/ 266 w 603"/>
                  <a:gd name="T55" fmla="*/ 279 h 321"/>
                  <a:gd name="T56" fmla="*/ 254 w 603"/>
                  <a:gd name="T57" fmla="*/ 303 h 321"/>
                  <a:gd name="T58" fmla="*/ 234 w 603"/>
                  <a:gd name="T59" fmla="*/ 315 h 321"/>
                  <a:gd name="T60" fmla="*/ 216 w 603"/>
                  <a:gd name="T61" fmla="*/ 287 h 321"/>
                  <a:gd name="T62" fmla="*/ 216 w 603"/>
                  <a:gd name="T63" fmla="*/ 229 h 321"/>
                  <a:gd name="T64" fmla="*/ 202 w 603"/>
                  <a:gd name="T65" fmla="*/ 283 h 321"/>
                  <a:gd name="T66" fmla="*/ 202 w 603"/>
                  <a:gd name="T67" fmla="*/ 146 h 321"/>
                  <a:gd name="T68" fmla="*/ 182 w 603"/>
                  <a:gd name="T69" fmla="*/ 76 h 321"/>
                  <a:gd name="T70" fmla="*/ 172 w 603"/>
                  <a:gd name="T71" fmla="*/ 0 h 321"/>
                  <a:gd name="T72" fmla="*/ 152 w 603"/>
                  <a:gd name="T73" fmla="*/ 120 h 321"/>
                  <a:gd name="T74" fmla="*/ 152 w 603"/>
                  <a:gd name="T75" fmla="*/ 186 h 321"/>
                  <a:gd name="T76" fmla="*/ 142 w 603"/>
                  <a:gd name="T77" fmla="*/ 118 h 321"/>
                  <a:gd name="T78" fmla="*/ 142 w 603"/>
                  <a:gd name="T79" fmla="*/ 200 h 321"/>
                  <a:gd name="T80" fmla="*/ 128 w 603"/>
                  <a:gd name="T81" fmla="*/ 249 h 321"/>
                  <a:gd name="T82" fmla="*/ 110 w 603"/>
                  <a:gd name="T83" fmla="*/ 239 h 321"/>
                  <a:gd name="T84" fmla="*/ 110 w 603"/>
                  <a:gd name="T85" fmla="*/ 255 h 321"/>
                  <a:gd name="T86" fmla="*/ 90 w 603"/>
                  <a:gd name="T87" fmla="*/ 307 h 321"/>
                  <a:gd name="T88" fmla="*/ 72 w 603"/>
                  <a:gd name="T89" fmla="*/ 243 h 321"/>
                  <a:gd name="T90" fmla="*/ 52 w 603"/>
                  <a:gd name="T91" fmla="*/ 184 h 321"/>
                  <a:gd name="T92" fmla="*/ 52 w 603"/>
                  <a:gd name="T93" fmla="*/ 184 h 321"/>
                  <a:gd name="T94" fmla="*/ 34 w 603"/>
                  <a:gd name="T95" fmla="*/ 150 h 321"/>
                  <a:gd name="T96" fmla="*/ 20 w 603"/>
                  <a:gd name="T97" fmla="*/ 184 h 321"/>
                  <a:gd name="T98" fmla="*/ 20 w 603"/>
                  <a:gd name="T99" fmla="*/ 203 h 321"/>
                  <a:gd name="T100" fmla="*/ 0 w 603"/>
                  <a:gd name="T10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321">
                    <a:moveTo>
                      <a:pt x="603" y="321"/>
                    </a:moveTo>
                    <a:lnTo>
                      <a:pt x="603" y="120"/>
                    </a:lnTo>
                    <a:lnTo>
                      <a:pt x="603" y="249"/>
                    </a:lnTo>
                    <a:lnTo>
                      <a:pt x="589" y="249"/>
                    </a:lnTo>
                    <a:lnTo>
                      <a:pt x="589" y="293"/>
                    </a:lnTo>
                    <a:lnTo>
                      <a:pt x="559" y="293"/>
                    </a:lnTo>
                    <a:lnTo>
                      <a:pt x="559" y="243"/>
                    </a:lnTo>
                    <a:lnTo>
                      <a:pt x="559" y="321"/>
                    </a:lnTo>
                    <a:lnTo>
                      <a:pt x="547" y="321"/>
                    </a:lnTo>
                    <a:lnTo>
                      <a:pt x="547" y="221"/>
                    </a:lnTo>
                    <a:lnTo>
                      <a:pt x="547" y="305"/>
                    </a:lnTo>
                    <a:lnTo>
                      <a:pt x="517" y="305"/>
                    </a:lnTo>
                    <a:lnTo>
                      <a:pt x="517" y="277"/>
                    </a:lnTo>
                    <a:lnTo>
                      <a:pt x="517" y="305"/>
                    </a:lnTo>
                    <a:lnTo>
                      <a:pt x="505" y="305"/>
                    </a:lnTo>
                    <a:lnTo>
                      <a:pt x="505" y="265"/>
                    </a:lnTo>
                    <a:lnTo>
                      <a:pt x="505" y="305"/>
                    </a:lnTo>
                    <a:lnTo>
                      <a:pt x="489" y="305"/>
                    </a:lnTo>
                    <a:lnTo>
                      <a:pt x="489" y="205"/>
                    </a:lnTo>
                    <a:lnTo>
                      <a:pt x="489" y="305"/>
                    </a:lnTo>
                    <a:lnTo>
                      <a:pt x="457" y="305"/>
                    </a:lnTo>
                    <a:lnTo>
                      <a:pt x="457" y="229"/>
                    </a:lnTo>
                    <a:lnTo>
                      <a:pt x="447" y="229"/>
                    </a:lnTo>
                    <a:lnTo>
                      <a:pt x="447" y="138"/>
                    </a:lnTo>
                    <a:lnTo>
                      <a:pt x="447" y="263"/>
                    </a:lnTo>
                    <a:lnTo>
                      <a:pt x="447" y="243"/>
                    </a:lnTo>
                    <a:lnTo>
                      <a:pt x="425" y="243"/>
                    </a:lnTo>
                    <a:lnTo>
                      <a:pt x="425" y="273"/>
                    </a:lnTo>
                    <a:lnTo>
                      <a:pt x="415" y="273"/>
                    </a:lnTo>
                    <a:lnTo>
                      <a:pt x="415" y="321"/>
                    </a:lnTo>
                    <a:lnTo>
                      <a:pt x="405" y="321"/>
                    </a:lnTo>
                    <a:lnTo>
                      <a:pt x="405" y="227"/>
                    </a:lnTo>
                    <a:lnTo>
                      <a:pt x="385" y="227"/>
                    </a:lnTo>
                    <a:lnTo>
                      <a:pt x="385" y="152"/>
                    </a:lnTo>
                    <a:lnTo>
                      <a:pt x="373" y="152"/>
                    </a:lnTo>
                    <a:lnTo>
                      <a:pt x="373" y="130"/>
                    </a:lnTo>
                    <a:lnTo>
                      <a:pt x="357" y="130"/>
                    </a:lnTo>
                    <a:lnTo>
                      <a:pt x="357" y="34"/>
                    </a:lnTo>
                    <a:lnTo>
                      <a:pt x="357" y="130"/>
                    </a:lnTo>
                    <a:lnTo>
                      <a:pt x="347" y="130"/>
                    </a:lnTo>
                    <a:lnTo>
                      <a:pt x="347" y="156"/>
                    </a:lnTo>
                    <a:lnTo>
                      <a:pt x="347" y="42"/>
                    </a:lnTo>
                    <a:lnTo>
                      <a:pt x="347" y="62"/>
                    </a:lnTo>
                    <a:lnTo>
                      <a:pt x="328" y="62"/>
                    </a:lnTo>
                    <a:lnTo>
                      <a:pt x="328" y="198"/>
                    </a:lnTo>
                    <a:lnTo>
                      <a:pt x="314" y="198"/>
                    </a:lnTo>
                    <a:lnTo>
                      <a:pt x="314" y="275"/>
                    </a:lnTo>
                    <a:lnTo>
                      <a:pt x="300" y="275"/>
                    </a:lnTo>
                    <a:lnTo>
                      <a:pt x="300" y="287"/>
                    </a:lnTo>
                    <a:lnTo>
                      <a:pt x="282" y="287"/>
                    </a:lnTo>
                    <a:lnTo>
                      <a:pt x="282" y="265"/>
                    </a:lnTo>
                    <a:lnTo>
                      <a:pt x="282" y="303"/>
                    </a:lnTo>
                    <a:lnTo>
                      <a:pt x="282" y="279"/>
                    </a:lnTo>
                    <a:lnTo>
                      <a:pt x="266" y="279"/>
                    </a:lnTo>
                    <a:lnTo>
                      <a:pt x="266" y="154"/>
                    </a:lnTo>
                    <a:lnTo>
                      <a:pt x="266" y="279"/>
                    </a:lnTo>
                    <a:lnTo>
                      <a:pt x="254" y="279"/>
                    </a:lnTo>
                    <a:lnTo>
                      <a:pt x="254" y="303"/>
                    </a:lnTo>
                    <a:lnTo>
                      <a:pt x="234" y="303"/>
                    </a:lnTo>
                    <a:lnTo>
                      <a:pt x="234" y="315"/>
                    </a:lnTo>
                    <a:lnTo>
                      <a:pt x="234" y="287"/>
                    </a:lnTo>
                    <a:lnTo>
                      <a:pt x="216" y="287"/>
                    </a:lnTo>
                    <a:lnTo>
                      <a:pt x="216" y="196"/>
                    </a:lnTo>
                    <a:lnTo>
                      <a:pt x="216" y="229"/>
                    </a:lnTo>
                    <a:lnTo>
                      <a:pt x="202" y="229"/>
                    </a:lnTo>
                    <a:lnTo>
                      <a:pt x="202" y="283"/>
                    </a:lnTo>
                    <a:lnTo>
                      <a:pt x="202" y="134"/>
                    </a:lnTo>
                    <a:lnTo>
                      <a:pt x="202" y="146"/>
                    </a:lnTo>
                    <a:lnTo>
                      <a:pt x="182" y="146"/>
                    </a:lnTo>
                    <a:lnTo>
                      <a:pt x="182" y="76"/>
                    </a:lnTo>
                    <a:lnTo>
                      <a:pt x="172" y="76"/>
                    </a:lnTo>
                    <a:lnTo>
                      <a:pt x="172" y="0"/>
                    </a:lnTo>
                    <a:lnTo>
                      <a:pt x="172" y="120"/>
                    </a:lnTo>
                    <a:lnTo>
                      <a:pt x="152" y="120"/>
                    </a:lnTo>
                    <a:lnTo>
                      <a:pt x="152" y="311"/>
                    </a:lnTo>
                    <a:lnTo>
                      <a:pt x="152" y="186"/>
                    </a:lnTo>
                    <a:lnTo>
                      <a:pt x="142" y="186"/>
                    </a:lnTo>
                    <a:lnTo>
                      <a:pt x="142" y="118"/>
                    </a:lnTo>
                    <a:lnTo>
                      <a:pt x="142" y="255"/>
                    </a:lnTo>
                    <a:lnTo>
                      <a:pt x="142" y="200"/>
                    </a:lnTo>
                    <a:lnTo>
                      <a:pt x="128" y="200"/>
                    </a:lnTo>
                    <a:lnTo>
                      <a:pt x="128" y="249"/>
                    </a:lnTo>
                    <a:lnTo>
                      <a:pt x="128" y="239"/>
                    </a:lnTo>
                    <a:lnTo>
                      <a:pt x="110" y="239"/>
                    </a:lnTo>
                    <a:lnTo>
                      <a:pt x="110" y="275"/>
                    </a:lnTo>
                    <a:lnTo>
                      <a:pt x="110" y="255"/>
                    </a:lnTo>
                    <a:lnTo>
                      <a:pt x="90" y="255"/>
                    </a:lnTo>
                    <a:lnTo>
                      <a:pt x="90" y="307"/>
                    </a:lnTo>
                    <a:lnTo>
                      <a:pt x="90" y="243"/>
                    </a:lnTo>
                    <a:lnTo>
                      <a:pt x="72" y="243"/>
                    </a:lnTo>
                    <a:lnTo>
                      <a:pt x="72" y="184"/>
                    </a:lnTo>
                    <a:lnTo>
                      <a:pt x="52" y="184"/>
                    </a:lnTo>
                    <a:lnTo>
                      <a:pt x="52" y="209"/>
                    </a:lnTo>
                    <a:lnTo>
                      <a:pt x="52" y="184"/>
                    </a:lnTo>
                    <a:lnTo>
                      <a:pt x="34" y="184"/>
                    </a:lnTo>
                    <a:lnTo>
                      <a:pt x="34" y="150"/>
                    </a:lnTo>
                    <a:lnTo>
                      <a:pt x="34" y="184"/>
                    </a:lnTo>
                    <a:lnTo>
                      <a:pt x="20" y="184"/>
                    </a:lnTo>
                    <a:lnTo>
                      <a:pt x="20" y="237"/>
                    </a:lnTo>
                    <a:lnTo>
                      <a:pt x="20" y="203"/>
                    </a:lnTo>
                    <a:lnTo>
                      <a:pt x="0" y="203"/>
                    </a:lnTo>
                    <a:lnTo>
                      <a:pt x="0" y="321"/>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4" name="Freeform 76"/>
              <p:cNvSpPr>
                <a:spLocks/>
              </p:cNvSpPr>
              <p:nvPr/>
            </p:nvSpPr>
            <p:spPr bwMode="auto">
              <a:xfrm>
                <a:off x="1378" y="1682"/>
                <a:ext cx="74" cy="225"/>
              </a:xfrm>
              <a:custGeom>
                <a:avLst/>
                <a:gdLst>
                  <a:gd name="T0" fmla="*/ 74 w 74"/>
                  <a:gd name="T1" fmla="*/ 225 h 225"/>
                  <a:gd name="T2" fmla="*/ 74 w 74"/>
                  <a:gd name="T3" fmla="*/ 175 h 225"/>
                  <a:gd name="T4" fmla="*/ 56 w 74"/>
                  <a:gd name="T5" fmla="*/ 175 h 225"/>
                  <a:gd name="T6" fmla="*/ 56 w 74"/>
                  <a:gd name="T7" fmla="*/ 98 h 225"/>
                  <a:gd name="T8" fmla="*/ 44 w 74"/>
                  <a:gd name="T9" fmla="*/ 98 h 225"/>
                  <a:gd name="T10" fmla="*/ 44 w 74"/>
                  <a:gd name="T11" fmla="*/ 203 h 225"/>
                  <a:gd name="T12" fmla="*/ 44 w 74"/>
                  <a:gd name="T13" fmla="*/ 98 h 225"/>
                  <a:gd name="T14" fmla="*/ 26 w 74"/>
                  <a:gd name="T15" fmla="*/ 98 h 225"/>
                  <a:gd name="T16" fmla="*/ 26 w 74"/>
                  <a:gd name="T17" fmla="*/ 0 h 225"/>
                  <a:gd name="T18" fmla="*/ 26 w 74"/>
                  <a:gd name="T19" fmla="*/ 151 h 225"/>
                  <a:gd name="T20" fmla="*/ 26 w 74"/>
                  <a:gd name="T21" fmla="*/ 113 h 225"/>
                  <a:gd name="T22" fmla="*/ 12 w 74"/>
                  <a:gd name="T23" fmla="*/ 113 h 225"/>
                  <a:gd name="T24" fmla="*/ 12 w 74"/>
                  <a:gd name="T25" fmla="*/ 139 h 225"/>
                  <a:gd name="T26" fmla="*/ 0 w 74"/>
                  <a:gd name="T27" fmla="*/ 139 h 225"/>
                  <a:gd name="T28" fmla="*/ 0 w 74"/>
                  <a:gd name="T2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225">
                    <a:moveTo>
                      <a:pt x="74" y="225"/>
                    </a:moveTo>
                    <a:lnTo>
                      <a:pt x="74" y="175"/>
                    </a:lnTo>
                    <a:lnTo>
                      <a:pt x="56" y="175"/>
                    </a:lnTo>
                    <a:lnTo>
                      <a:pt x="56" y="98"/>
                    </a:lnTo>
                    <a:lnTo>
                      <a:pt x="44" y="98"/>
                    </a:lnTo>
                    <a:lnTo>
                      <a:pt x="44" y="203"/>
                    </a:lnTo>
                    <a:lnTo>
                      <a:pt x="44" y="98"/>
                    </a:lnTo>
                    <a:lnTo>
                      <a:pt x="26" y="98"/>
                    </a:lnTo>
                    <a:lnTo>
                      <a:pt x="26" y="0"/>
                    </a:lnTo>
                    <a:lnTo>
                      <a:pt x="26" y="151"/>
                    </a:lnTo>
                    <a:lnTo>
                      <a:pt x="26" y="113"/>
                    </a:lnTo>
                    <a:lnTo>
                      <a:pt x="12" y="113"/>
                    </a:lnTo>
                    <a:lnTo>
                      <a:pt x="12" y="139"/>
                    </a:lnTo>
                    <a:lnTo>
                      <a:pt x="0" y="139"/>
                    </a:lnTo>
                    <a:lnTo>
                      <a:pt x="0" y="22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5" name="Freeform 77"/>
              <p:cNvSpPr>
                <a:spLocks/>
              </p:cNvSpPr>
              <p:nvPr/>
            </p:nvSpPr>
            <p:spPr bwMode="auto">
              <a:xfrm>
                <a:off x="1131" y="1435"/>
                <a:ext cx="50" cy="472"/>
              </a:xfrm>
              <a:custGeom>
                <a:avLst/>
                <a:gdLst>
                  <a:gd name="T0" fmla="*/ 50 w 50"/>
                  <a:gd name="T1" fmla="*/ 472 h 472"/>
                  <a:gd name="T2" fmla="*/ 50 w 50"/>
                  <a:gd name="T3" fmla="*/ 201 h 472"/>
                  <a:gd name="T4" fmla="*/ 30 w 50"/>
                  <a:gd name="T5" fmla="*/ 201 h 472"/>
                  <a:gd name="T6" fmla="*/ 30 w 50"/>
                  <a:gd name="T7" fmla="*/ 34 h 472"/>
                  <a:gd name="T8" fmla="*/ 22 w 50"/>
                  <a:gd name="T9" fmla="*/ 34 h 472"/>
                  <a:gd name="T10" fmla="*/ 22 w 50"/>
                  <a:gd name="T11" fmla="*/ 0 h 472"/>
                  <a:gd name="T12" fmla="*/ 22 w 50"/>
                  <a:gd name="T13" fmla="*/ 231 h 472"/>
                  <a:gd name="T14" fmla="*/ 0 w 50"/>
                  <a:gd name="T15" fmla="*/ 231 h 472"/>
                  <a:gd name="T16" fmla="*/ 0 w 50"/>
                  <a:gd name="T1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2">
                    <a:moveTo>
                      <a:pt x="50" y="472"/>
                    </a:moveTo>
                    <a:lnTo>
                      <a:pt x="50" y="201"/>
                    </a:lnTo>
                    <a:lnTo>
                      <a:pt x="30" y="201"/>
                    </a:lnTo>
                    <a:lnTo>
                      <a:pt x="30" y="34"/>
                    </a:lnTo>
                    <a:lnTo>
                      <a:pt x="22" y="34"/>
                    </a:lnTo>
                    <a:lnTo>
                      <a:pt x="22" y="0"/>
                    </a:lnTo>
                    <a:lnTo>
                      <a:pt x="22" y="231"/>
                    </a:lnTo>
                    <a:lnTo>
                      <a:pt x="0" y="231"/>
                    </a:lnTo>
                    <a:lnTo>
                      <a:pt x="0" y="47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6" name="Freeform 78"/>
              <p:cNvSpPr>
                <a:spLocks/>
              </p:cNvSpPr>
              <p:nvPr/>
            </p:nvSpPr>
            <p:spPr bwMode="auto">
              <a:xfrm>
                <a:off x="617" y="1473"/>
                <a:ext cx="320" cy="434"/>
              </a:xfrm>
              <a:custGeom>
                <a:avLst/>
                <a:gdLst>
                  <a:gd name="T0" fmla="*/ 320 w 320"/>
                  <a:gd name="T1" fmla="*/ 434 h 434"/>
                  <a:gd name="T2" fmla="*/ 320 w 320"/>
                  <a:gd name="T3" fmla="*/ 243 h 434"/>
                  <a:gd name="T4" fmla="*/ 304 w 320"/>
                  <a:gd name="T5" fmla="*/ 243 h 434"/>
                  <a:gd name="T6" fmla="*/ 304 w 320"/>
                  <a:gd name="T7" fmla="*/ 61 h 434"/>
                  <a:gd name="T8" fmla="*/ 286 w 320"/>
                  <a:gd name="T9" fmla="*/ 61 h 434"/>
                  <a:gd name="T10" fmla="*/ 286 w 320"/>
                  <a:gd name="T11" fmla="*/ 103 h 434"/>
                  <a:gd name="T12" fmla="*/ 270 w 320"/>
                  <a:gd name="T13" fmla="*/ 103 h 434"/>
                  <a:gd name="T14" fmla="*/ 270 w 320"/>
                  <a:gd name="T15" fmla="*/ 193 h 434"/>
                  <a:gd name="T16" fmla="*/ 270 w 320"/>
                  <a:gd name="T17" fmla="*/ 103 h 434"/>
                  <a:gd name="T18" fmla="*/ 256 w 320"/>
                  <a:gd name="T19" fmla="*/ 103 h 434"/>
                  <a:gd name="T20" fmla="*/ 256 w 320"/>
                  <a:gd name="T21" fmla="*/ 6 h 434"/>
                  <a:gd name="T22" fmla="*/ 256 w 320"/>
                  <a:gd name="T23" fmla="*/ 103 h 434"/>
                  <a:gd name="T24" fmla="*/ 240 w 320"/>
                  <a:gd name="T25" fmla="*/ 103 h 434"/>
                  <a:gd name="T26" fmla="*/ 240 w 320"/>
                  <a:gd name="T27" fmla="*/ 185 h 434"/>
                  <a:gd name="T28" fmla="*/ 240 w 320"/>
                  <a:gd name="T29" fmla="*/ 141 h 434"/>
                  <a:gd name="T30" fmla="*/ 222 w 320"/>
                  <a:gd name="T31" fmla="*/ 141 h 434"/>
                  <a:gd name="T32" fmla="*/ 222 w 320"/>
                  <a:gd name="T33" fmla="*/ 346 h 434"/>
                  <a:gd name="T34" fmla="*/ 222 w 320"/>
                  <a:gd name="T35" fmla="*/ 269 h 434"/>
                  <a:gd name="T36" fmla="*/ 208 w 320"/>
                  <a:gd name="T37" fmla="*/ 269 h 434"/>
                  <a:gd name="T38" fmla="*/ 208 w 320"/>
                  <a:gd name="T39" fmla="*/ 434 h 434"/>
                  <a:gd name="T40" fmla="*/ 208 w 320"/>
                  <a:gd name="T41" fmla="*/ 269 h 434"/>
                  <a:gd name="T42" fmla="*/ 196 w 320"/>
                  <a:gd name="T43" fmla="*/ 269 h 434"/>
                  <a:gd name="T44" fmla="*/ 196 w 320"/>
                  <a:gd name="T45" fmla="*/ 247 h 434"/>
                  <a:gd name="T46" fmla="*/ 196 w 320"/>
                  <a:gd name="T47" fmla="*/ 424 h 434"/>
                  <a:gd name="T48" fmla="*/ 196 w 320"/>
                  <a:gd name="T49" fmla="*/ 297 h 434"/>
                  <a:gd name="T50" fmla="*/ 182 w 320"/>
                  <a:gd name="T51" fmla="*/ 297 h 434"/>
                  <a:gd name="T52" fmla="*/ 182 w 320"/>
                  <a:gd name="T53" fmla="*/ 414 h 434"/>
                  <a:gd name="T54" fmla="*/ 182 w 320"/>
                  <a:gd name="T55" fmla="*/ 313 h 434"/>
                  <a:gd name="T56" fmla="*/ 160 w 320"/>
                  <a:gd name="T57" fmla="*/ 313 h 434"/>
                  <a:gd name="T58" fmla="*/ 160 w 320"/>
                  <a:gd name="T59" fmla="*/ 422 h 434"/>
                  <a:gd name="T60" fmla="*/ 160 w 320"/>
                  <a:gd name="T61" fmla="*/ 0 h 434"/>
                  <a:gd name="T62" fmla="*/ 160 w 320"/>
                  <a:gd name="T63" fmla="*/ 396 h 434"/>
                  <a:gd name="T64" fmla="*/ 122 w 320"/>
                  <a:gd name="T65" fmla="*/ 396 h 434"/>
                  <a:gd name="T66" fmla="*/ 122 w 320"/>
                  <a:gd name="T67" fmla="*/ 316 h 434"/>
                  <a:gd name="T68" fmla="*/ 122 w 320"/>
                  <a:gd name="T69" fmla="*/ 352 h 434"/>
                  <a:gd name="T70" fmla="*/ 100 w 320"/>
                  <a:gd name="T71" fmla="*/ 352 h 434"/>
                  <a:gd name="T72" fmla="*/ 100 w 320"/>
                  <a:gd name="T73" fmla="*/ 400 h 434"/>
                  <a:gd name="T74" fmla="*/ 74 w 320"/>
                  <a:gd name="T75" fmla="*/ 400 h 434"/>
                  <a:gd name="T76" fmla="*/ 74 w 320"/>
                  <a:gd name="T77" fmla="*/ 378 h 434"/>
                  <a:gd name="T78" fmla="*/ 74 w 320"/>
                  <a:gd name="T79" fmla="*/ 434 h 434"/>
                  <a:gd name="T80" fmla="*/ 56 w 320"/>
                  <a:gd name="T81" fmla="*/ 434 h 434"/>
                  <a:gd name="T82" fmla="*/ 56 w 320"/>
                  <a:gd name="T83" fmla="*/ 382 h 434"/>
                  <a:gd name="T84" fmla="*/ 56 w 320"/>
                  <a:gd name="T85" fmla="*/ 404 h 434"/>
                  <a:gd name="T86" fmla="*/ 40 w 320"/>
                  <a:gd name="T87" fmla="*/ 404 h 434"/>
                  <a:gd name="T88" fmla="*/ 40 w 320"/>
                  <a:gd name="T89" fmla="*/ 307 h 434"/>
                  <a:gd name="T90" fmla="*/ 40 w 320"/>
                  <a:gd name="T91" fmla="*/ 356 h 434"/>
                  <a:gd name="T92" fmla="*/ 26 w 320"/>
                  <a:gd name="T93" fmla="*/ 356 h 434"/>
                  <a:gd name="T94" fmla="*/ 26 w 320"/>
                  <a:gd name="T95" fmla="*/ 301 h 434"/>
                  <a:gd name="T96" fmla="*/ 26 w 320"/>
                  <a:gd name="T97" fmla="*/ 342 h 434"/>
                  <a:gd name="T98" fmla="*/ 0 w 320"/>
                  <a:gd name="T99" fmla="*/ 342 h 434"/>
                  <a:gd name="T100" fmla="*/ 0 w 320"/>
                  <a:gd name="T101" fmla="*/ 281 h 434"/>
                  <a:gd name="T102" fmla="*/ 0 w 320"/>
                  <a:gd name="T10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434">
                    <a:moveTo>
                      <a:pt x="320" y="434"/>
                    </a:moveTo>
                    <a:lnTo>
                      <a:pt x="320" y="243"/>
                    </a:lnTo>
                    <a:lnTo>
                      <a:pt x="304" y="243"/>
                    </a:lnTo>
                    <a:lnTo>
                      <a:pt x="304" y="61"/>
                    </a:lnTo>
                    <a:lnTo>
                      <a:pt x="286" y="61"/>
                    </a:lnTo>
                    <a:lnTo>
                      <a:pt x="286" y="103"/>
                    </a:lnTo>
                    <a:lnTo>
                      <a:pt x="270" y="103"/>
                    </a:lnTo>
                    <a:lnTo>
                      <a:pt x="270" y="193"/>
                    </a:lnTo>
                    <a:lnTo>
                      <a:pt x="270" y="103"/>
                    </a:lnTo>
                    <a:lnTo>
                      <a:pt x="256" y="103"/>
                    </a:lnTo>
                    <a:lnTo>
                      <a:pt x="256" y="6"/>
                    </a:lnTo>
                    <a:lnTo>
                      <a:pt x="256" y="103"/>
                    </a:lnTo>
                    <a:lnTo>
                      <a:pt x="240" y="103"/>
                    </a:lnTo>
                    <a:lnTo>
                      <a:pt x="240" y="185"/>
                    </a:lnTo>
                    <a:lnTo>
                      <a:pt x="240" y="141"/>
                    </a:lnTo>
                    <a:lnTo>
                      <a:pt x="222" y="141"/>
                    </a:lnTo>
                    <a:lnTo>
                      <a:pt x="222" y="346"/>
                    </a:lnTo>
                    <a:lnTo>
                      <a:pt x="222" y="269"/>
                    </a:lnTo>
                    <a:lnTo>
                      <a:pt x="208" y="269"/>
                    </a:lnTo>
                    <a:lnTo>
                      <a:pt x="208" y="434"/>
                    </a:lnTo>
                    <a:lnTo>
                      <a:pt x="208" y="269"/>
                    </a:lnTo>
                    <a:lnTo>
                      <a:pt x="196" y="269"/>
                    </a:lnTo>
                    <a:lnTo>
                      <a:pt x="196" y="247"/>
                    </a:lnTo>
                    <a:lnTo>
                      <a:pt x="196" y="424"/>
                    </a:lnTo>
                    <a:lnTo>
                      <a:pt x="196" y="297"/>
                    </a:lnTo>
                    <a:lnTo>
                      <a:pt x="182" y="297"/>
                    </a:lnTo>
                    <a:lnTo>
                      <a:pt x="182" y="414"/>
                    </a:lnTo>
                    <a:lnTo>
                      <a:pt x="182" y="313"/>
                    </a:lnTo>
                    <a:lnTo>
                      <a:pt x="160" y="313"/>
                    </a:lnTo>
                    <a:lnTo>
                      <a:pt x="160" y="422"/>
                    </a:lnTo>
                    <a:lnTo>
                      <a:pt x="160" y="0"/>
                    </a:lnTo>
                    <a:lnTo>
                      <a:pt x="160" y="396"/>
                    </a:lnTo>
                    <a:lnTo>
                      <a:pt x="122" y="396"/>
                    </a:lnTo>
                    <a:lnTo>
                      <a:pt x="122" y="316"/>
                    </a:lnTo>
                    <a:lnTo>
                      <a:pt x="122" y="352"/>
                    </a:lnTo>
                    <a:lnTo>
                      <a:pt x="100" y="352"/>
                    </a:lnTo>
                    <a:lnTo>
                      <a:pt x="100" y="400"/>
                    </a:lnTo>
                    <a:lnTo>
                      <a:pt x="74" y="400"/>
                    </a:lnTo>
                    <a:lnTo>
                      <a:pt x="74" y="378"/>
                    </a:lnTo>
                    <a:lnTo>
                      <a:pt x="74" y="434"/>
                    </a:lnTo>
                    <a:lnTo>
                      <a:pt x="56" y="434"/>
                    </a:lnTo>
                    <a:lnTo>
                      <a:pt x="56" y="382"/>
                    </a:lnTo>
                    <a:lnTo>
                      <a:pt x="56" y="404"/>
                    </a:lnTo>
                    <a:lnTo>
                      <a:pt x="40" y="404"/>
                    </a:lnTo>
                    <a:lnTo>
                      <a:pt x="40" y="307"/>
                    </a:lnTo>
                    <a:lnTo>
                      <a:pt x="40" y="356"/>
                    </a:lnTo>
                    <a:lnTo>
                      <a:pt x="26" y="356"/>
                    </a:lnTo>
                    <a:lnTo>
                      <a:pt x="26" y="301"/>
                    </a:lnTo>
                    <a:lnTo>
                      <a:pt x="26" y="342"/>
                    </a:lnTo>
                    <a:lnTo>
                      <a:pt x="0" y="342"/>
                    </a:lnTo>
                    <a:lnTo>
                      <a:pt x="0" y="281"/>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7" name="Freeform 79"/>
              <p:cNvSpPr>
                <a:spLocks/>
              </p:cNvSpPr>
              <p:nvPr/>
            </p:nvSpPr>
            <p:spPr bwMode="auto">
              <a:xfrm>
                <a:off x="280" y="1917"/>
                <a:ext cx="457" cy="393"/>
              </a:xfrm>
              <a:custGeom>
                <a:avLst/>
                <a:gdLst>
                  <a:gd name="T0" fmla="*/ 0 w 228"/>
                  <a:gd name="T1" fmla="*/ 91 h 196"/>
                  <a:gd name="T2" fmla="*/ 8 w 228"/>
                  <a:gd name="T3" fmla="*/ 82 h 196"/>
                  <a:gd name="T4" fmla="*/ 8 w 228"/>
                  <a:gd name="T5" fmla="*/ 91 h 196"/>
                  <a:gd name="T6" fmla="*/ 16 w 228"/>
                  <a:gd name="T7" fmla="*/ 82 h 196"/>
                  <a:gd name="T8" fmla="*/ 24 w 228"/>
                  <a:gd name="T9" fmla="*/ 125 h 196"/>
                  <a:gd name="T10" fmla="*/ 24 w 228"/>
                  <a:gd name="T11" fmla="*/ 136 h 196"/>
                  <a:gd name="T12" fmla="*/ 31 w 228"/>
                  <a:gd name="T13" fmla="*/ 90 h 196"/>
                  <a:gd name="T14" fmla="*/ 38 w 228"/>
                  <a:gd name="T15" fmla="*/ 130 h 196"/>
                  <a:gd name="T16" fmla="*/ 38 w 228"/>
                  <a:gd name="T17" fmla="*/ 100 h 196"/>
                  <a:gd name="T18" fmla="*/ 42 w 228"/>
                  <a:gd name="T19" fmla="*/ 77 h 196"/>
                  <a:gd name="T20" fmla="*/ 51 w 228"/>
                  <a:gd name="T21" fmla="*/ 94 h 196"/>
                  <a:gd name="T22" fmla="*/ 64 w 228"/>
                  <a:gd name="T23" fmla="*/ 123 h 196"/>
                  <a:gd name="T24" fmla="*/ 64 w 228"/>
                  <a:gd name="T25" fmla="*/ 143 h 196"/>
                  <a:gd name="T26" fmla="*/ 70 w 228"/>
                  <a:gd name="T27" fmla="*/ 123 h 196"/>
                  <a:gd name="T28" fmla="*/ 70 w 228"/>
                  <a:gd name="T29" fmla="*/ 123 h 196"/>
                  <a:gd name="T30" fmla="*/ 80 w 228"/>
                  <a:gd name="T31" fmla="*/ 104 h 196"/>
                  <a:gd name="T32" fmla="*/ 80 w 228"/>
                  <a:gd name="T33" fmla="*/ 123 h 196"/>
                  <a:gd name="T34" fmla="*/ 85 w 228"/>
                  <a:gd name="T35" fmla="*/ 110 h 196"/>
                  <a:gd name="T36" fmla="*/ 85 w 228"/>
                  <a:gd name="T37" fmla="*/ 123 h 196"/>
                  <a:gd name="T38" fmla="*/ 95 w 228"/>
                  <a:gd name="T39" fmla="*/ 112 h 196"/>
                  <a:gd name="T40" fmla="*/ 95 w 228"/>
                  <a:gd name="T41" fmla="*/ 123 h 196"/>
                  <a:gd name="T42" fmla="*/ 102 w 228"/>
                  <a:gd name="T43" fmla="*/ 107 h 196"/>
                  <a:gd name="T44" fmla="*/ 102 w 228"/>
                  <a:gd name="T45" fmla="*/ 123 h 196"/>
                  <a:gd name="T46" fmla="*/ 107 w 228"/>
                  <a:gd name="T47" fmla="*/ 123 h 196"/>
                  <a:gd name="T48" fmla="*/ 114 w 228"/>
                  <a:gd name="T49" fmla="*/ 157 h 196"/>
                  <a:gd name="T50" fmla="*/ 114 w 228"/>
                  <a:gd name="T51" fmla="*/ 176 h 196"/>
                  <a:gd name="T52" fmla="*/ 120 w 228"/>
                  <a:gd name="T53" fmla="*/ 162 h 196"/>
                  <a:gd name="T54" fmla="*/ 120 w 228"/>
                  <a:gd name="T55" fmla="*/ 176 h 196"/>
                  <a:gd name="T56" fmla="*/ 128 w 228"/>
                  <a:gd name="T57" fmla="*/ 192 h 196"/>
                  <a:gd name="T58" fmla="*/ 136 w 228"/>
                  <a:gd name="T59" fmla="*/ 119 h 196"/>
                  <a:gd name="T60" fmla="*/ 145 w 228"/>
                  <a:gd name="T61" fmla="*/ 57 h 196"/>
                  <a:gd name="T62" fmla="*/ 145 w 228"/>
                  <a:gd name="T63" fmla="*/ 67 h 196"/>
                  <a:gd name="T64" fmla="*/ 156 w 228"/>
                  <a:gd name="T65" fmla="*/ 57 h 196"/>
                  <a:gd name="T66" fmla="*/ 156 w 228"/>
                  <a:gd name="T67" fmla="*/ 78 h 196"/>
                  <a:gd name="T68" fmla="*/ 162 w 228"/>
                  <a:gd name="T69" fmla="*/ 63 h 196"/>
                  <a:gd name="T70" fmla="*/ 162 w 228"/>
                  <a:gd name="T71" fmla="*/ 37 h 196"/>
                  <a:gd name="T72" fmla="*/ 166 w 228"/>
                  <a:gd name="T73" fmla="*/ 19 h 196"/>
                  <a:gd name="T74" fmla="*/ 172 w 228"/>
                  <a:gd name="T75" fmla="*/ 30 h 196"/>
                  <a:gd name="T76" fmla="*/ 172 w 228"/>
                  <a:gd name="T77" fmla="*/ 9 h 196"/>
                  <a:gd name="T78" fmla="*/ 179 w 228"/>
                  <a:gd name="T79" fmla="*/ 21 h 196"/>
                  <a:gd name="T80" fmla="*/ 201 w 228"/>
                  <a:gd name="T81" fmla="*/ 4 h 196"/>
                  <a:gd name="T82" fmla="*/ 207 w 228"/>
                  <a:gd name="T83" fmla="*/ 19 h 196"/>
                  <a:gd name="T84" fmla="*/ 217 w 228"/>
                  <a:gd name="T85" fmla="*/ 0 h 196"/>
                  <a:gd name="T86" fmla="*/ 217 w 228"/>
                  <a:gd name="T87" fmla="*/ 0 h 196"/>
                  <a:gd name="T88" fmla="*/ 228 w 228"/>
                  <a:gd name="T89" fmla="*/ 2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196">
                    <a:moveTo>
                      <a:pt x="0" y="57"/>
                    </a:moveTo>
                    <a:cubicBezTo>
                      <a:pt x="0" y="91"/>
                      <a:pt x="0" y="91"/>
                      <a:pt x="0" y="91"/>
                    </a:cubicBezTo>
                    <a:cubicBezTo>
                      <a:pt x="0" y="82"/>
                      <a:pt x="0" y="82"/>
                      <a:pt x="0" y="82"/>
                    </a:cubicBezTo>
                    <a:cubicBezTo>
                      <a:pt x="8" y="82"/>
                      <a:pt x="8" y="82"/>
                      <a:pt x="8" y="82"/>
                    </a:cubicBezTo>
                    <a:cubicBezTo>
                      <a:pt x="8" y="69"/>
                      <a:pt x="8" y="69"/>
                      <a:pt x="8" y="69"/>
                    </a:cubicBezTo>
                    <a:cubicBezTo>
                      <a:pt x="8" y="91"/>
                      <a:pt x="8" y="91"/>
                      <a:pt x="8" y="91"/>
                    </a:cubicBezTo>
                    <a:cubicBezTo>
                      <a:pt x="8" y="82"/>
                      <a:pt x="8" y="82"/>
                      <a:pt x="8" y="82"/>
                    </a:cubicBezTo>
                    <a:cubicBezTo>
                      <a:pt x="16" y="82"/>
                      <a:pt x="16" y="82"/>
                      <a:pt x="16" y="82"/>
                    </a:cubicBezTo>
                    <a:cubicBezTo>
                      <a:pt x="16" y="125"/>
                      <a:pt x="16" y="125"/>
                      <a:pt x="16" y="125"/>
                    </a:cubicBezTo>
                    <a:cubicBezTo>
                      <a:pt x="24" y="125"/>
                      <a:pt x="24" y="125"/>
                      <a:pt x="24" y="125"/>
                    </a:cubicBezTo>
                    <a:cubicBezTo>
                      <a:pt x="24" y="143"/>
                      <a:pt x="24" y="143"/>
                      <a:pt x="24" y="143"/>
                    </a:cubicBezTo>
                    <a:cubicBezTo>
                      <a:pt x="24" y="136"/>
                      <a:pt x="24" y="136"/>
                      <a:pt x="24" y="136"/>
                    </a:cubicBezTo>
                    <a:cubicBezTo>
                      <a:pt x="31" y="136"/>
                      <a:pt x="31" y="136"/>
                      <a:pt x="31" y="136"/>
                    </a:cubicBezTo>
                    <a:cubicBezTo>
                      <a:pt x="31" y="90"/>
                      <a:pt x="31" y="90"/>
                      <a:pt x="31" y="90"/>
                    </a:cubicBezTo>
                    <a:cubicBezTo>
                      <a:pt x="31" y="130"/>
                      <a:pt x="31" y="130"/>
                      <a:pt x="31" y="130"/>
                    </a:cubicBezTo>
                    <a:cubicBezTo>
                      <a:pt x="38" y="130"/>
                      <a:pt x="38" y="130"/>
                      <a:pt x="38" y="130"/>
                    </a:cubicBezTo>
                    <a:cubicBezTo>
                      <a:pt x="38" y="93"/>
                      <a:pt x="38" y="93"/>
                      <a:pt x="38" y="93"/>
                    </a:cubicBezTo>
                    <a:cubicBezTo>
                      <a:pt x="38" y="100"/>
                      <a:pt x="38" y="100"/>
                      <a:pt x="38" y="100"/>
                    </a:cubicBezTo>
                    <a:cubicBezTo>
                      <a:pt x="42" y="100"/>
                      <a:pt x="42" y="100"/>
                      <a:pt x="42" y="100"/>
                    </a:cubicBezTo>
                    <a:cubicBezTo>
                      <a:pt x="42" y="77"/>
                      <a:pt x="42" y="77"/>
                      <a:pt x="42" y="77"/>
                    </a:cubicBezTo>
                    <a:cubicBezTo>
                      <a:pt x="42" y="94"/>
                      <a:pt x="42" y="94"/>
                      <a:pt x="42" y="94"/>
                    </a:cubicBezTo>
                    <a:cubicBezTo>
                      <a:pt x="51" y="94"/>
                      <a:pt x="51" y="94"/>
                      <a:pt x="51" y="94"/>
                    </a:cubicBezTo>
                    <a:cubicBezTo>
                      <a:pt x="51" y="94"/>
                      <a:pt x="49" y="123"/>
                      <a:pt x="51" y="123"/>
                    </a:cubicBezTo>
                    <a:cubicBezTo>
                      <a:pt x="52" y="123"/>
                      <a:pt x="64" y="123"/>
                      <a:pt x="64" y="123"/>
                    </a:cubicBezTo>
                    <a:cubicBezTo>
                      <a:pt x="64" y="100"/>
                      <a:pt x="64" y="100"/>
                      <a:pt x="64" y="100"/>
                    </a:cubicBezTo>
                    <a:cubicBezTo>
                      <a:pt x="64" y="143"/>
                      <a:pt x="64" y="143"/>
                      <a:pt x="64" y="143"/>
                    </a:cubicBezTo>
                    <a:cubicBezTo>
                      <a:pt x="64" y="123"/>
                      <a:pt x="64" y="123"/>
                      <a:pt x="64" y="123"/>
                    </a:cubicBezTo>
                    <a:cubicBezTo>
                      <a:pt x="70" y="123"/>
                      <a:pt x="70" y="123"/>
                      <a:pt x="70" y="123"/>
                    </a:cubicBezTo>
                    <a:cubicBezTo>
                      <a:pt x="70" y="143"/>
                      <a:pt x="70" y="143"/>
                      <a:pt x="70" y="143"/>
                    </a:cubicBezTo>
                    <a:cubicBezTo>
                      <a:pt x="70" y="123"/>
                      <a:pt x="70" y="123"/>
                      <a:pt x="70" y="123"/>
                    </a:cubicBezTo>
                    <a:cubicBezTo>
                      <a:pt x="80" y="123"/>
                      <a:pt x="80" y="123"/>
                      <a:pt x="80" y="123"/>
                    </a:cubicBezTo>
                    <a:cubicBezTo>
                      <a:pt x="80" y="104"/>
                      <a:pt x="80" y="104"/>
                      <a:pt x="80" y="104"/>
                    </a:cubicBezTo>
                    <a:cubicBezTo>
                      <a:pt x="80" y="134"/>
                      <a:pt x="80" y="134"/>
                      <a:pt x="80" y="134"/>
                    </a:cubicBezTo>
                    <a:cubicBezTo>
                      <a:pt x="80" y="123"/>
                      <a:pt x="80" y="123"/>
                      <a:pt x="80" y="123"/>
                    </a:cubicBezTo>
                    <a:cubicBezTo>
                      <a:pt x="85" y="123"/>
                      <a:pt x="85" y="123"/>
                      <a:pt x="85" y="123"/>
                    </a:cubicBezTo>
                    <a:cubicBezTo>
                      <a:pt x="85" y="110"/>
                      <a:pt x="85" y="110"/>
                      <a:pt x="85" y="110"/>
                    </a:cubicBezTo>
                    <a:cubicBezTo>
                      <a:pt x="85" y="135"/>
                      <a:pt x="85" y="135"/>
                      <a:pt x="85" y="135"/>
                    </a:cubicBezTo>
                    <a:cubicBezTo>
                      <a:pt x="85" y="123"/>
                      <a:pt x="85" y="123"/>
                      <a:pt x="85" y="123"/>
                    </a:cubicBezTo>
                    <a:cubicBezTo>
                      <a:pt x="95" y="123"/>
                      <a:pt x="95" y="123"/>
                      <a:pt x="95" y="123"/>
                    </a:cubicBezTo>
                    <a:cubicBezTo>
                      <a:pt x="95" y="112"/>
                      <a:pt x="95" y="112"/>
                      <a:pt x="95" y="112"/>
                    </a:cubicBezTo>
                    <a:cubicBezTo>
                      <a:pt x="95" y="151"/>
                      <a:pt x="95" y="151"/>
                      <a:pt x="95" y="151"/>
                    </a:cubicBezTo>
                    <a:cubicBezTo>
                      <a:pt x="95" y="123"/>
                      <a:pt x="95" y="123"/>
                      <a:pt x="95" y="123"/>
                    </a:cubicBezTo>
                    <a:cubicBezTo>
                      <a:pt x="102" y="123"/>
                      <a:pt x="102" y="123"/>
                      <a:pt x="102" y="123"/>
                    </a:cubicBezTo>
                    <a:cubicBezTo>
                      <a:pt x="102" y="107"/>
                      <a:pt x="102" y="107"/>
                      <a:pt x="102" y="107"/>
                    </a:cubicBezTo>
                    <a:cubicBezTo>
                      <a:pt x="102" y="151"/>
                      <a:pt x="102" y="151"/>
                      <a:pt x="102" y="151"/>
                    </a:cubicBezTo>
                    <a:cubicBezTo>
                      <a:pt x="102" y="123"/>
                      <a:pt x="102" y="123"/>
                      <a:pt x="102" y="123"/>
                    </a:cubicBezTo>
                    <a:cubicBezTo>
                      <a:pt x="102" y="123"/>
                      <a:pt x="102" y="123"/>
                      <a:pt x="102" y="123"/>
                    </a:cubicBezTo>
                    <a:cubicBezTo>
                      <a:pt x="107" y="123"/>
                      <a:pt x="107" y="123"/>
                      <a:pt x="107" y="123"/>
                    </a:cubicBezTo>
                    <a:cubicBezTo>
                      <a:pt x="107" y="157"/>
                      <a:pt x="107" y="157"/>
                      <a:pt x="107" y="157"/>
                    </a:cubicBezTo>
                    <a:cubicBezTo>
                      <a:pt x="114" y="157"/>
                      <a:pt x="114" y="157"/>
                      <a:pt x="114" y="157"/>
                    </a:cubicBezTo>
                    <a:cubicBezTo>
                      <a:pt x="114" y="196"/>
                      <a:pt x="114" y="196"/>
                      <a:pt x="114" y="196"/>
                    </a:cubicBezTo>
                    <a:cubicBezTo>
                      <a:pt x="114" y="176"/>
                      <a:pt x="114" y="176"/>
                      <a:pt x="114" y="176"/>
                    </a:cubicBezTo>
                    <a:cubicBezTo>
                      <a:pt x="120" y="176"/>
                      <a:pt x="120" y="176"/>
                      <a:pt x="120" y="176"/>
                    </a:cubicBezTo>
                    <a:cubicBezTo>
                      <a:pt x="120" y="162"/>
                      <a:pt x="120" y="162"/>
                      <a:pt x="120" y="162"/>
                    </a:cubicBezTo>
                    <a:cubicBezTo>
                      <a:pt x="120" y="186"/>
                      <a:pt x="120" y="186"/>
                      <a:pt x="120" y="186"/>
                    </a:cubicBezTo>
                    <a:cubicBezTo>
                      <a:pt x="120" y="176"/>
                      <a:pt x="120" y="176"/>
                      <a:pt x="120" y="176"/>
                    </a:cubicBezTo>
                    <a:cubicBezTo>
                      <a:pt x="128" y="176"/>
                      <a:pt x="128" y="176"/>
                      <a:pt x="128" y="176"/>
                    </a:cubicBezTo>
                    <a:cubicBezTo>
                      <a:pt x="128" y="192"/>
                      <a:pt x="128" y="192"/>
                      <a:pt x="128" y="192"/>
                    </a:cubicBezTo>
                    <a:cubicBezTo>
                      <a:pt x="128" y="119"/>
                      <a:pt x="128" y="119"/>
                      <a:pt x="128" y="119"/>
                    </a:cubicBezTo>
                    <a:cubicBezTo>
                      <a:pt x="136" y="119"/>
                      <a:pt x="136" y="119"/>
                      <a:pt x="136" y="119"/>
                    </a:cubicBezTo>
                    <a:cubicBezTo>
                      <a:pt x="136" y="57"/>
                      <a:pt x="136" y="57"/>
                      <a:pt x="136" y="57"/>
                    </a:cubicBezTo>
                    <a:cubicBezTo>
                      <a:pt x="145" y="57"/>
                      <a:pt x="145" y="57"/>
                      <a:pt x="145" y="57"/>
                    </a:cubicBezTo>
                    <a:cubicBezTo>
                      <a:pt x="145" y="37"/>
                      <a:pt x="145" y="37"/>
                      <a:pt x="145" y="37"/>
                    </a:cubicBezTo>
                    <a:cubicBezTo>
                      <a:pt x="145" y="67"/>
                      <a:pt x="145" y="67"/>
                      <a:pt x="145" y="67"/>
                    </a:cubicBezTo>
                    <a:cubicBezTo>
                      <a:pt x="145" y="57"/>
                      <a:pt x="145" y="57"/>
                      <a:pt x="145" y="57"/>
                    </a:cubicBezTo>
                    <a:cubicBezTo>
                      <a:pt x="156" y="57"/>
                      <a:pt x="156" y="57"/>
                      <a:pt x="156" y="57"/>
                    </a:cubicBezTo>
                    <a:cubicBezTo>
                      <a:pt x="156" y="50"/>
                      <a:pt x="156" y="50"/>
                      <a:pt x="156" y="50"/>
                    </a:cubicBezTo>
                    <a:cubicBezTo>
                      <a:pt x="156" y="78"/>
                      <a:pt x="156" y="78"/>
                      <a:pt x="156" y="78"/>
                    </a:cubicBezTo>
                    <a:cubicBezTo>
                      <a:pt x="156" y="63"/>
                      <a:pt x="156" y="63"/>
                      <a:pt x="156" y="63"/>
                    </a:cubicBezTo>
                    <a:cubicBezTo>
                      <a:pt x="162" y="63"/>
                      <a:pt x="162" y="63"/>
                      <a:pt x="162" y="63"/>
                    </a:cubicBezTo>
                    <a:cubicBezTo>
                      <a:pt x="162" y="82"/>
                      <a:pt x="162" y="82"/>
                      <a:pt x="162" y="82"/>
                    </a:cubicBezTo>
                    <a:cubicBezTo>
                      <a:pt x="162" y="37"/>
                      <a:pt x="162" y="37"/>
                      <a:pt x="162" y="37"/>
                    </a:cubicBezTo>
                    <a:cubicBezTo>
                      <a:pt x="166" y="37"/>
                      <a:pt x="166" y="37"/>
                      <a:pt x="166" y="37"/>
                    </a:cubicBezTo>
                    <a:cubicBezTo>
                      <a:pt x="166" y="19"/>
                      <a:pt x="166" y="19"/>
                      <a:pt x="166" y="19"/>
                    </a:cubicBezTo>
                    <a:cubicBezTo>
                      <a:pt x="166" y="30"/>
                      <a:pt x="166" y="30"/>
                      <a:pt x="166" y="30"/>
                    </a:cubicBezTo>
                    <a:cubicBezTo>
                      <a:pt x="172" y="30"/>
                      <a:pt x="172" y="30"/>
                      <a:pt x="172" y="30"/>
                    </a:cubicBezTo>
                    <a:cubicBezTo>
                      <a:pt x="172" y="45"/>
                      <a:pt x="172" y="45"/>
                      <a:pt x="172" y="45"/>
                    </a:cubicBezTo>
                    <a:cubicBezTo>
                      <a:pt x="172" y="9"/>
                      <a:pt x="172" y="9"/>
                      <a:pt x="172" y="9"/>
                    </a:cubicBezTo>
                    <a:cubicBezTo>
                      <a:pt x="172" y="21"/>
                      <a:pt x="172" y="21"/>
                      <a:pt x="172" y="21"/>
                    </a:cubicBezTo>
                    <a:cubicBezTo>
                      <a:pt x="179" y="21"/>
                      <a:pt x="179" y="21"/>
                      <a:pt x="179" y="21"/>
                    </a:cubicBezTo>
                    <a:cubicBezTo>
                      <a:pt x="179" y="4"/>
                      <a:pt x="179" y="4"/>
                      <a:pt x="179" y="4"/>
                    </a:cubicBezTo>
                    <a:cubicBezTo>
                      <a:pt x="201" y="4"/>
                      <a:pt x="201" y="4"/>
                      <a:pt x="201" y="4"/>
                    </a:cubicBezTo>
                    <a:cubicBezTo>
                      <a:pt x="201" y="19"/>
                      <a:pt x="201" y="19"/>
                      <a:pt x="201" y="19"/>
                    </a:cubicBezTo>
                    <a:cubicBezTo>
                      <a:pt x="207" y="19"/>
                      <a:pt x="207" y="19"/>
                      <a:pt x="207" y="19"/>
                    </a:cubicBezTo>
                    <a:cubicBezTo>
                      <a:pt x="207" y="0"/>
                      <a:pt x="207" y="0"/>
                      <a:pt x="207" y="0"/>
                    </a:cubicBezTo>
                    <a:cubicBezTo>
                      <a:pt x="217" y="0"/>
                      <a:pt x="217" y="0"/>
                      <a:pt x="217" y="0"/>
                    </a:cubicBezTo>
                    <a:cubicBezTo>
                      <a:pt x="217" y="13"/>
                      <a:pt x="217" y="13"/>
                      <a:pt x="217" y="13"/>
                    </a:cubicBezTo>
                    <a:cubicBezTo>
                      <a:pt x="217" y="0"/>
                      <a:pt x="217" y="0"/>
                      <a:pt x="217" y="0"/>
                    </a:cubicBezTo>
                    <a:cubicBezTo>
                      <a:pt x="228" y="0"/>
                      <a:pt x="228" y="0"/>
                      <a:pt x="228" y="0"/>
                    </a:cubicBezTo>
                    <a:cubicBezTo>
                      <a:pt x="228" y="27"/>
                      <a:pt x="228" y="27"/>
                      <a:pt x="228" y="27"/>
                    </a:cubicBezTo>
                    <a:cubicBezTo>
                      <a:pt x="228" y="0"/>
                      <a:pt x="228" y="0"/>
                      <a:pt x="228" y="0"/>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8" name="Freeform 80"/>
              <p:cNvSpPr>
                <a:spLocks/>
              </p:cNvSpPr>
              <p:nvPr/>
            </p:nvSpPr>
            <p:spPr bwMode="auto">
              <a:xfrm>
                <a:off x="937" y="1917"/>
                <a:ext cx="1042" cy="1040"/>
              </a:xfrm>
              <a:custGeom>
                <a:avLst/>
                <a:gdLst>
                  <a:gd name="T0" fmla="*/ 7 w 520"/>
                  <a:gd name="T1" fmla="*/ 25 h 518"/>
                  <a:gd name="T2" fmla="*/ 15 w 520"/>
                  <a:gd name="T3" fmla="*/ 59 h 518"/>
                  <a:gd name="T4" fmla="*/ 20 w 520"/>
                  <a:gd name="T5" fmla="*/ 45 h 518"/>
                  <a:gd name="T6" fmla="*/ 27 w 520"/>
                  <a:gd name="T7" fmla="*/ 7 h 518"/>
                  <a:gd name="T8" fmla="*/ 33 w 520"/>
                  <a:gd name="T9" fmla="*/ 124 h 518"/>
                  <a:gd name="T10" fmla="*/ 41 w 520"/>
                  <a:gd name="T11" fmla="*/ 56 h 518"/>
                  <a:gd name="T12" fmla="*/ 46 w 520"/>
                  <a:gd name="T13" fmla="*/ 65 h 518"/>
                  <a:gd name="T14" fmla="*/ 55 w 520"/>
                  <a:gd name="T15" fmla="*/ 60 h 518"/>
                  <a:gd name="T16" fmla="*/ 70 w 520"/>
                  <a:gd name="T17" fmla="*/ 69 h 518"/>
                  <a:gd name="T18" fmla="*/ 77 w 520"/>
                  <a:gd name="T19" fmla="*/ 137 h 518"/>
                  <a:gd name="T20" fmla="*/ 97 w 520"/>
                  <a:gd name="T21" fmla="*/ 50 h 518"/>
                  <a:gd name="T22" fmla="*/ 117 w 520"/>
                  <a:gd name="T23" fmla="*/ 34 h 518"/>
                  <a:gd name="T24" fmla="*/ 122 w 520"/>
                  <a:gd name="T25" fmla="*/ 21 h 518"/>
                  <a:gd name="T26" fmla="*/ 135 w 520"/>
                  <a:gd name="T27" fmla="*/ 21 h 518"/>
                  <a:gd name="T28" fmla="*/ 140 w 520"/>
                  <a:gd name="T29" fmla="*/ 6 h 518"/>
                  <a:gd name="T30" fmla="*/ 155 w 520"/>
                  <a:gd name="T31" fmla="*/ 6 h 518"/>
                  <a:gd name="T32" fmla="*/ 166 w 520"/>
                  <a:gd name="T33" fmla="*/ 40 h 518"/>
                  <a:gd name="T34" fmla="*/ 183 w 520"/>
                  <a:gd name="T35" fmla="*/ 31 h 518"/>
                  <a:gd name="T36" fmla="*/ 198 w 520"/>
                  <a:gd name="T37" fmla="*/ 38 h 518"/>
                  <a:gd name="T38" fmla="*/ 205 w 520"/>
                  <a:gd name="T39" fmla="*/ 54 h 518"/>
                  <a:gd name="T40" fmla="*/ 220 w 520"/>
                  <a:gd name="T41" fmla="*/ 4 h 518"/>
                  <a:gd name="T42" fmla="*/ 247 w 520"/>
                  <a:gd name="T43" fmla="*/ 16 h 518"/>
                  <a:gd name="T44" fmla="*/ 254 w 520"/>
                  <a:gd name="T45" fmla="*/ 66 h 518"/>
                  <a:gd name="T46" fmla="*/ 265 w 520"/>
                  <a:gd name="T47" fmla="*/ 109 h 518"/>
                  <a:gd name="T48" fmla="*/ 272 w 520"/>
                  <a:gd name="T49" fmla="*/ 72 h 518"/>
                  <a:gd name="T50" fmla="*/ 276 w 520"/>
                  <a:gd name="T51" fmla="*/ 72 h 518"/>
                  <a:gd name="T52" fmla="*/ 285 w 520"/>
                  <a:gd name="T53" fmla="*/ 80 h 518"/>
                  <a:gd name="T54" fmla="*/ 295 w 520"/>
                  <a:gd name="T55" fmla="*/ 131 h 518"/>
                  <a:gd name="T56" fmla="*/ 306 w 520"/>
                  <a:gd name="T57" fmla="*/ 259 h 518"/>
                  <a:gd name="T58" fmla="*/ 315 w 520"/>
                  <a:gd name="T59" fmla="*/ 143 h 518"/>
                  <a:gd name="T60" fmla="*/ 323 w 520"/>
                  <a:gd name="T61" fmla="*/ 260 h 518"/>
                  <a:gd name="T62" fmla="*/ 323 w 520"/>
                  <a:gd name="T63" fmla="*/ 281 h 518"/>
                  <a:gd name="T64" fmla="*/ 329 w 520"/>
                  <a:gd name="T65" fmla="*/ 381 h 518"/>
                  <a:gd name="T66" fmla="*/ 337 w 520"/>
                  <a:gd name="T67" fmla="*/ 269 h 518"/>
                  <a:gd name="T68" fmla="*/ 345 w 520"/>
                  <a:gd name="T69" fmla="*/ 325 h 518"/>
                  <a:gd name="T70" fmla="*/ 352 w 520"/>
                  <a:gd name="T71" fmla="*/ 325 h 518"/>
                  <a:gd name="T72" fmla="*/ 357 w 520"/>
                  <a:gd name="T73" fmla="*/ 20 h 518"/>
                  <a:gd name="T74" fmla="*/ 374 w 520"/>
                  <a:gd name="T75" fmla="*/ 10 h 518"/>
                  <a:gd name="T76" fmla="*/ 383 w 520"/>
                  <a:gd name="T77" fmla="*/ 41 h 518"/>
                  <a:gd name="T78" fmla="*/ 404 w 520"/>
                  <a:gd name="T79" fmla="*/ 4 h 518"/>
                  <a:gd name="T80" fmla="*/ 409 w 520"/>
                  <a:gd name="T81" fmla="*/ 51 h 518"/>
                  <a:gd name="T82" fmla="*/ 417 w 520"/>
                  <a:gd name="T83" fmla="*/ 29 h 518"/>
                  <a:gd name="T84" fmla="*/ 427 w 520"/>
                  <a:gd name="T85" fmla="*/ 43 h 518"/>
                  <a:gd name="T86" fmla="*/ 438 w 520"/>
                  <a:gd name="T87" fmla="*/ 14 h 518"/>
                  <a:gd name="T88" fmla="*/ 438 w 520"/>
                  <a:gd name="T89" fmla="*/ 14 h 518"/>
                  <a:gd name="T90" fmla="*/ 459 w 520"/>
                  <a:gd name="T91" fmla="*/ 32 h 518"/>
                  <a:gd name="T92" fmla="*/ 465 w 520"/>
                  <a:gd name="T93" fmla="*/ 53 h 518"/>
                  <a:gd name="T94" fmla="*/ 476 w 520"/>
                  <a:gd name="T95" fmla="*/ 72 h 518"/>
                  <a:gd name="T96" fmla="*/ 485 w 520"/>
                  <a:gd name="T97" fmla="*/ 120 h 518"/>
                  <a:gd name="T98" fmla="*/ 493 w 520"/>
                  <a:gd name="T99" fmla="*/ 49 h 518"/>
                  <a:gd name="T100" fmla="*/ 505 w 520"/>
                  <a:gd name="T101" fmla="*/ 33 h 518"/>
                  <a:gd name="T102" fmla="*/ 514 w 520"/>
                  <a:gd name="T103" fmla="*/ 3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0" h="518">
                    <a:moveTo>
                      <a:pt x="0" y="5"/>
                    </a:moveTo>
                    <a:cubicBezTo>
                      <a:pt x="0" y="25"/>
                      <a:pt x="0" y="25"/>
                      <a:pt x="0" y="25"/>
                    </a:cubicBezTo>
                    <a:cubicBezTo>
                      <a:pt x="7" y="25"/>
                      <a:pt x="7" y="25"/>
                      <a:pt x="7" y="25"/>
                    </a:cubicBezTo>
                    <a:cubicBezTo>
                      <a:pt x="7" y="35"/>
                      <a:pt x="7" y="35"/>
                      <a:pt x="7" y="35"/>
                    </a:cubicBezTo>
                    <a:cubicBezTo>
                      <a:pt x="15" y="35"/>
                      <a:pt x="15" y="35"/>
                      <a:pt x="15" y="35"/>
                    </a:cubicBezTo>
                    <a:cubicBezTo>
                      <a:pt x="15" y="59"/>
                      <a:pt x="15" y="59"/>
                      <a:pt x="15" y="59"/>
                    </a:cubicBezTo>
                    <a:cubicBezTo>
                      <a:pt x="15" y="35"/>
                      <a:pt x="15" y="35"/>
                      <a:pt x="15" y="35"/>
                    </a:cubicBezTo>
                    <a:cubicBezTo>
                      <a:pt x="20" y="35"/>
                      <a:pt x="20" y="35"/>
                      <a:pt x="20" y="35"/>
                    </a:cubicBezTo>
                    <a:cubicBezTo>
                      <a:pt x="20" y="45"/>
                      <a:pt x="20" y="45"/>
                      <a:pt x="20" y="45"/>
                    </a:cubicBezTo>
                    <a:cubicBezTo>
                      <a:pt x="20" y="0"/>
                      <a:pt x="20" y="0"/>
                      <a:pt x="20" y="0"/>
                    </a:cubicBezTo>
                    <a:cubicBezTo>
                      <a:pt x="20" y="7"/>
                      <a:pt x="20" y="7"/>
                      <a:pt x="20" y="7"/>
                    </a:cubicBezTo>
                    <a:cubicBezTo>
                      <a:pt x="27" y="7"/>
                      <a:pt x="27" y="7"/>
                      <a:pt x="27" y="7"/>
                    </a:cubicBezTo>
                    <a:cubicBezTo>
                      <a:pt x="27" y="41"/>
                      <a:pt x="27" y="41"/>
                      <a:pt x="27" y="41"/>
                    </a:cubicBezTo>
                    <a:cubicBezTo>
                      <a:pt x="33" y="41"/>
                      <a:pt x="33" y="41"/>
                      <a:pt x="33" y="41"/>
                    </a:cubicBezTo>
                    <a:cubicBezTo>
                      <a:pt x="33" y="124"/>
                      <a:pt x="33" y="124"/>
                      <a:pt x="33" y="124"/>
                    </a:cubicBezTo>
                    <a:cubicBezTo>
                      <a:pt x="33" y="89"/>
                      <a:pt x="33" y="89"/>
                      <a:pt x="33" y="89"/>
                    </a:cubicBezTo>
                    <a:cubicBezTo>
                      <a:pt x="41" y="89"/>
                      <a:pt x="41" y="89"/>
                      <a:pt x="41" y="89"/>
                    </a:cubicBezTo>
                    <a:cubicBezTo>
                      <a:pt x="41" y="56"/>
                      <a:pt x="41" y="56"/>
                      <a:pt x="41" y="56"/>
                    </a:cubicBezTo>
                    <a:cubicBezTo>
                      <a:pt x="46" y="56"/>
                      <a:pt x="46" y="56"/>
                      <a:pt x="46" y="56"/>
                    </a:cubicBezTo>
                    <a:cubicBezTo>
                      <a:pt x="46" y="90"/>
                      <a:pt x="46" y="90"/>
                      <a:pt x="46" y="90"/>
                    </a:cubicBezTo>
                    <a:cubicBezTo>
                      <a:pt x="46" y="65"/>
                      <a:pt x="46" y="65"/>
                      <a:pt x="46" y="65"/>
                    </a:cubicBezTo>
                    <a:cubicBezTo>
                      <a:pt x="55" y="65"/>
                      <a:pt x="55" y="65"/>
                      <a:pt x="55" y="65"/>
                    </a:cubicBezTo>
                    <a:cubicBezTo>
                      <a:pt x="55" y="38"/>
                      <a:pt x="55" y="38"/>
                      <a:pt x="55" y="38"/>
                    </a:cubicBezTo>
                    <a:cubicBezTo>
                      <a:pt x="55" y="60"/>
                      <a:pt x="55" y="60"/>
                      <a:pt x="55" y="60"/>
                    </a:cubicBezTo>
                    <a:cubicBezTo>
                      <a:pt x="61" y="60"/>
                      <a:pt x="61" y="60"/>
                      <a:pt x="61" y="60"/>
                    </a:cubicBezTo>
                    <a:cubicBezTo>
                      <a:pt x="61" y="69"/>
                      <a:pt x="61" y="69"/>
                      <a:pt x="61" y="69"/>
                    </a:cubicBezTo>
                    <a:cubicBezTo>
                      <a:pt x="70" y="69"/>
                      <a:pt x="70" y="69"/>
                      <a:pt x="70" y="69"/>
                    </a:cubicBezTo>
                    <a:cubicBezTo>
                      <a:pt x="70" y="218"/>
                      <a:pt x="70" y="218"/>
                      <a:pt x="70" y="218"/>
                    </a:cubicBezTo>
                    <a:cubicBezTo>
                      <a:pt x="70" y="137"/>
                      <a:pt x="70" y="137"/>
                      <a:pt x="70" y="137"/>
                    </a:cubicBezTo>
                    <a:cubicBezTo>
                      <a:pt x="77" y="137"/>
                      <a:pt x="77" y="137"/>
                      <a:pt x="77" y="137"/>
                    </a:cubicBezTo>
                    <a:cubicBezTo>
                      <a:pt x="77" y="0"/>
                      <a:pt x="77" y="0"/>
                      <a:pt x="77" y="0"/>
                    </a:cubicBezTo>
                    <a:cubicBezTo>
                      <a:pt x="97" y="0"/>
                      <a:pt x="97" y="0"/>
                      <a:pt x="97" y="0"/>
                    </a:cubicBezTo>
                    <a:cubicBezTo>
                      <a:pt x="97" y="50"/>
                      <a:pt x="97" y="50"/>
                      <a:pt x="97" y="50"/>
                    </a:cubicBezTo>
                    <a:cubicBezTo>
                      <a:pt x="97" y="7"/>
                      <a:pt x="97" y="7"/>
                      <a:pt x="97" y="7"/>
                    </a:cubicBezTo>
                    <a:cubicBezTo>
                      <a:pt x="117" y="7"/>
                      <a:pt x="117" y="7"/>
                      <a:pt x="117" y="7"/>
                    </a:cubicBezTo>
                    <a:cubicBezTo>
                      <a:pt x="117" y="34"/>
                      <a:pt x="117" y="34"/>
                      <a:pt x="117" y="34"/>
                    </a:cubicBezTo>
                    <a:cubicBezTo>
                      <a:pt x="122" y="34"/>
                      <a:pt x="122" y="34"/>
                      <a:pt x="122" y="34"/>
                    </a:cubicBezTo>
                    <a:cubicBezTo>
                      <a:pt x="122" y="124"/>
                      <a:pt x="122" y="124"/>
                      <a:pt x="122" y="124"/>
                    </a:cubicBezTo>
                    <a:cubicBezTo>
                      <a:pt x="122" y="21"/>
                      <a:pt x="122" y="21"/>
                      <a:pt x="122" y="21"/>
                    </a:cubicBezTo>
                    <a:cubicBezTo>
                      <a:pt x="135" y="21"/>
                      <a:pt x="135" y="21"/>
                      <a:pt x="135" y="21"/>
                    </a:cubicBezTo>
                    <a:cubicBezTo>
                      <a:pt x="135" y="7"/>
                      <a:pt x="135" y="7"/>
                      <a:pt x="135" y="7"/>
                    </a:cubicBezTo>
                    <a:cubicBezTo>
                      <a:pt x="135" y="21"/>
                      <a:pt x="135" y="21"/>
                      <a:pt x="135" y="21"/>
                    </a:cubicBezTo>
                    <a:cubicBezTo>
                      <a:pt x="140" y="21"/>
                      <a:pt x="140" y="21"/>
                      <a:pt x="140" y="21"/>
                    </a:cubicBezTo>
                    <a:cubicBezTo>
                      <a:pt x="140" y="32"/>
                      <a:pt x="140" y="32"/>
                      <a:pt x="140" y="32"/>
                    </a:cubicBezTo>
                    <a:cubicBezTo>
                      <a:pt x="140" y="6"/>
                      <a:pt x="140" y="6"/>
                      <a:pt x="140" y="6"/>
                    </a:cubicBezTo>
                    <a:cubicBezTo>
                      <a:pt x="155" y="6"/>
                      <a:pt x="155" y="6"/>
                      <a:pt x="155" y="6"/>
                    </a:cubicBezTo>
                    <a:cubicBezTo>
                      <a:pt x="155" y="20"/>
                      <a:pt x="155" y="20"/>
                      <a:pt x="155" y="20"/>
                    </a:cubicBezTo>
                    <a:cubicBezTo>
                      <a:pt x="155" y="6"/>
                      <a:pt x="155" y="6"/>
                      <a:pt x="155" y="6"/>
                    </a:cubicBezTo>
                    <a:cubicBezTo>
                      <a:pt x="166" y="6"/>
                      <a:pt x="166" y="6"/>
                      <a:pt x="166" y="6"/>
                    </a:cubicBezTo>
                    <a:cubicBezTo>
                      <a:pt x="166" y="59"/>
                      <a:pt x="166" y="59"/>
                      <a:pt x="166" y="59"/>
                    </a:cubicBezTo>
                    <a:cubicBezTo>
                      <a:pt x="166" y="40"/>
                      <a:pt x="166" y="40"/>
                      <a:pt x="166" y="40"/>
                    </a:cubicBezTo>
                    <a:cubicBezTo>
                      <a:pt x="183" y="40"/>
                      <a:pt x="183" y="40"/>
                      <a:pt x="183" y="40"/>
                    </a:cubicBezTo>
                    <a:cubicBezTo>
                      <a:pt x="183" y="7"/>
                      <a:pt x="183" y="7"/>
                      <a:pt x="183" y="7"/>
                    </a:cubicBezTo>
                    <a:cubicBezTo>
                      <a:pt x="183" y="31"/>
                      <a:pt x="183" y="31"/>
                      <a:pt x="183" y="31"/>
                    </a:cubicBezTo>
                    <a:cubicBezTo>
                      <a:pt x="190" y="31"/>
                      <a:pt x="190" y="31"/>
                      <a:pt x="190" y="31"/>
                    </a:cubicBezTo>
                    <a:cubicBezTo>
                      <a:pt x="190" y="38"/>
                      <a:pt x="190" y="38"/>
                      <a:pt x="190" y="38"/>
                    </a:cubicBezTo>
                    <a:cubicBezTo>
                      <a:pt x="198" y="38"/>
                      <a:pt x="198" y="38"/>
                      <a:pt x="198" y="38"/>
                    </a:cubicBezTo>
                    <a:cubicBezTo>
                      <a:pt x="198" y="74"/>
                      <a:pt x="198" y="74"/>
                      <a:pt x="198" y="74"/>
                    </a:cubicBezTo>
                    <a:cubicBezTo>
                      <a:pt x="205" y="74"/>
                      <a:pt x="205" y="74"/>
                      <a:pt x="205" y="74"/>
                    </a:cubicBezTo>
                    <a:cubicBezTo>
                      <a:pt x="205" y="54"/>
                      <a:pt x="205" y="54"/>
                      <a:pt x="205" y="54"/>
                    </a:cubicBezTo>
                    <a:cubicBezTo>
                      <a:pt x="205" y="74"/>
                      <a:pt x="205" y="74"/>
                      <a:pt x="205" y="74"/>
                    </a:cubicBezTo>
                    <a:cubicBezTo>
                      <a:pt x="220" y="74"/>
                      <a:pt x="220" y="74"/>
                      <a:pt x="220" y="74"/>
                    </a:cubicBezTo>
                    <a:cubicBezTo>
                      <a:pt x="220" y="4"/>
                      <a:pt x="220" y="4"/>
                      <a:pt x="220" y="4"/>
                    </a:cubicBezTo>
                    <a:cubicBezTo>
                      <a:pt x="241" y="4"/>
                      <a:pt x="241" y="4"/>
                      <a:pt x="241" y="4"/>
                    </a:cubicBezTo>
                    <a:cubicBezTo>
                      <a:pt x="241" y="16"/>
                      <a:pt x="241" y="16"/>
                      <a:pt x="241" y="16"/>
                    </a:cubicBezTo>
                    <a:cubicBezTo>
                      <a:pt x="247" y="16"/>
                      <a:pt x="247" y="16"/>
                      <a:pt x="247" y="16"/>
                    </a:cubicBezTo>
                    <a:cubicBezTo>
                      <a:pt x="247" y="57"/>
                      <a:pt x="247" y="57"/>
                      <a:pt x="247" y="57"/>
                    </a:cubicBezTo>
                    <a:cubicBezTo>
                      <a:pt x="254" y="57"/>
                      <a:pt x="254" y="57"/>
                      <a:pt x="254" y="57"/>
                    </a:cubicBezTo>
                    <a:cubicBezTo>
                      <a:pt x="254" y="66"/>
                      <a:pt x="254" y="66"/>
                      <a:pt x="254" y="66"/>
                    </a:cubicBezTo>
                    <a:cubicBezTo>
                      <a:pt x="260" y="66"/>
                      <a:pt x="260" y="66"/>
                      <a:pt x="260" y="66"/>
                    </a:cubicBezTo>
                    <a:cubicBezTo>
                      <a:pt x="260" y="109"/>
                      <a:pt x="260" y="109"/>
                      <a:pt x="260" y="109"/>
                    </a:cubicBezTo>
                    <a:cubicBezTo>
                      <a:pt x="265" y="109"/>
                      <a:pt x="265" y="109"/>
                      <a:pt x="265" y="109"/>
                    </a:cubicBezTo>
                    <a:cubicBezTo>
                      <a:pt x="265" y="31"/>
                      <a:pt x="265" y="31"/>
                      <a:pt x="265" y="31"/>
                    </a:cubicBezTo>
                    <a:cubicBezTo>
                      <a:pt x="272" y="31"/>
                      <a:pt x="272" y="31"/>
                      <a:pt x="272" y="31"/>
                    </a:cubicBezTo>
                    <a:cubicBezTo>
                      <a:pt x="272" y="31"/>
                      <a:pt x="273" y="72"/>
                      <a:pt x="272" y="72"/>
                    </a:cubicBezTo>
                    <a:cubicBezTo>
                      <a:pt x="271" y="72"/>
                      <a:pt x="276" y="72"/>
                      <a:pt x="276" y="72"/>
                    </a:cubicBezTo>
                    <a:cubicBezTo>
                      <a:pt x="276" y="106"/>
                      <a:pt x="276" y="106"/>
                      <a:pt x="276" y="106"/>
                    </a:cubicBezTo>
                    <a:cubicBezTo>
                      <a:pt x="276" y="72"/>
                      <a:pt x="276" y="72"/>
                      <a:pt x="276" y="72"/>
                    </a:cubicBezTo>
                    <a:cubicBezTo>
                      <a:pt x="285" y="72"/>
                      <a:pt x="285" y="72"/>
                      <a:pt x="285" y="72"/>
                    </a:cubicBezTo>
                    <a:cubicBezTo>
                      <a:pt x="285" y="59"/>
                      <a:pt x="285" y="59"/>
                      <a:pt x="285" y="59"/>
                    </a:cubicBezTo>
                    <a:cubicBezTo>
                      <a:pt x="285" y="80"/>
                      <a:pt x="285" y="80"/>
                      <a:pt x="285" y="80"/>
                    </a:cubicBezTo>
                    <a:cubicBezTo>
                      <a:pt x="290" y="80"/>
                      <a:pt x="290" y="80"/>
                      <a:pt x="290" y="80"/>
                    </a:cubicBezTo>
                    <a:cubicBezTo>
                      <a:pt x="290" y="131"/>
                      <a:pt x="290" y="131"/>
                      <a:pt x="290" y="131"/>
                    </a:cubicBezTo>
                    <a:cubicBezTo>
                      <a:pt x="295" y="131"/>
                      <a:pt x="295" y="131"/>
                      <a:pt x="295" y="131"/>
                    </a:cubicBezTo>
                    <a:cubicBezTo>
                      <a:pt x="295" y="218"/>
                      <a:pt x="295" y="218"/>
                      <a:pt x="295" y="218"/>
                    </a:cubicBezTo>
                    <a:cubicBezTo>
                      <a:pt x="306" y="218"/>
                      <a:pt x="306" y="218"/>
                      <a:pt x="306" y="218"/>
                    </a:cubicBezTo>
                    <a:cubicBezTo>
                      <a:pt x="306" y="259"/>
                      <a:pt x="306" y="259"/>
                      <a:pt x="306" y="259"/>
                    </a:cubicBezTo>
                    <a:cubicBezTo>
                      <a:pt x="306" y="203"/>
                      <a:pt x="306" y="203"/>
                      <a:pt x="306" y="203"/>
                    </a:cubicBezTo>
                    <a:cubicBezTo>
                      <a:pt x="315" y="203"/>
                      <a:pt x="315" y="203"/>
                      <a:pt x="315" y="203"/>
                    </a:cubicBezTo>
                    <a:cubicBezTo>
                      <a:pt x="315" y="143"/>
                      <a:pt x="315" y="143"/>
                      <a:pt x="315" y="143"/>
                    </a:cubicBezTo>
                    <a:cubicBezTo>
                      <a:pt x="315" y="298"/>
                      <a:pt x="315" y="298"/>
                      <a:pt x="315" y="298"/>
                    </a:cubicBezTo>
                    <a:cubicBezTo>
                      <a:pt x="315" y="260"/>
                      <a:pt x="315" y="260"/>
                      <a:pt x="315" y="260"/>
                    </a:cubicBezTo>
                    <a:cubicBezTo>
                      <a:pt x="323" y="260"/>
                      <a:pt x="323" y="260"/>
                      <a:pt x="323" y="260"/>
                    </a:cubicBezTo>
                    <a:cubicBezTo>
                      <a:pt x="323" y="83"/>
                      <a:pt x="323" y="83"/>
                      <a:pt x="323" y="83"/>
                    </a:cubicBezTo>
                    <a:cubicBezTo>
                      <a:pt x="323" y="304"/>
                      <a:pt x="323" y="304"/>
                      <a:pt x="323" y="304"/>
                    </a:cubicBezTo>
                    <a:cubicBezTo>
                      <a:pt x="323" y="281"/>
                      <a:pt x="323" y="281"/>
                      <a:pt x="323" y="281"/>
                    </a:cubicBezTo>
                    <a:cubicBezTo>
                      <a:pt x="329" y="281"/>
                      <a:pt x="329" y="281"/>
                      <a:pt x="329" y="281"/>
                    </a:cubicBezTo>
                    <a:cubicBezTo>
                      <a:pt x="329" y="265"/>
                      <a:pt x="329" y="265"/>
                      <a:pt x="329" y="265"/>
                    </a:cubicBezTo>
                    <a:cubicBezTo>
                      <a:pt x="329" y="381"/>
                      <a:pt x="329" y="381"/>
                      <a:pt x="329" y="381"/>
                    </a:cubicBezTo>
                    <a:cubicBezTo>
                      <a:pt x="329" y="341"/>
                      <a:pt x="329" y="341"/>
                      <a:pt x="329" y="341"/>
                    </a:cubicBezTo>
                    <a:cubicBezTo>
                      <a:pt x="337" y="341"/>
                      <a:pt x="337" y="341"/>
                      <a:pt x="337" y="341"/>
                    </a:cubicBezTo>
                    <a:cubicBezTo>
                      <a:pt x="337" y="269"/>
                      <a:pt x="337" y="269"/>
                      <a:pt x="337" y="269"/>
                    </a:cubicBezTo>
                    <a:cubicBezTo>
                      <a:pt x="337" y="352"/>
                      <a:pt x="337" y="352"/>
                      <a:pt x="337" y="352"/>
                    </a:cubicBezTo>
                    <a:cubicBezTo>
                      <a:pt x="337" y="325"/>
                      <a:pt x="337" y="325"/>
                      <a:pt x="337" y="325"/>
                    </a:cubicBezTo>
                    <a:cubicBezTo>
                      <a:pt x="345" y="325"/>
                      <a:pt x="345" y="325"/>
                      <a:pt x="345" y="325"/>
                    </a:cubicBezTo>
                    <a:cubicBezTo>
                      <a:pt x="345" y="518"/>
                      <a:pt x="345" y="518"/>
                      <a:pt x="345" y="518"/>
                    </a:cubicBezTo>
                    <a:cubicBezTo>
                      <a:pt x="345" y="325"/>
                      <a:pt x="345" y="325"/>
                      <a:pt x="345" y="325"/>
                    </a:cubicBezTo>
                    <a:cubicBezTo>
                      <a:pt x="352" y="325"/>
                      <a:pt x="352" y="325"/>
                      <a:pt x="352" y="325"/>
                    </a:cubicBezTo>
                    <a:cubicBezTo>
                      <a:pt x="352" y="186"/>
                      <a:pt x="352" y="186"/>
                      <a:pt x="352" y="186"/>
                    </a:cubicBezTo>
                    <a:cubicBezTo>
                      <a:pt x="357" y="186"/>
                      <a:pt x="357" y="186"/>
                      <a:pt x="357" y="186"/>
                    </a:cubicBezTo>
                    <a:cubicBezTo>
                      <a:pt x="357" y="20"/>
                      <a:pt x="357" y="20"/>
                      <a:pt x="357" y="20"/>
                    </a:cubicBezTo>
                    <a:cubicBezTo>
                      <a:pt x="363" y="20"/>
                      <a:pt x="363" y="20"/>
                      <a:pt x="363" y="20"/>
                    </a:cubicBezTo>
                    <a:cubicBezTo>
                      <a:pt x="363" y="20"/>
                      <a:pt x="362" y="9"/>
                      <a:pt x="363" y="10"/>
                    </a:cubicBezTo>
                    <a:cubicBezTo>
                      <a:pt x="364" y="11"/>
                      <a:pt x="374" y="10"/>
                      <a:pt x="374" y="10"/>
                    </a:cubicBezTo>
                    <a:cubicBezTo>
                      <a:pt x="374" y="92"/>
                      <a:pt x="374" y="92"/>
                      <a:pt x="374" y="92"/>
                    </a:cubicBezTo>
                    <a:cubicBezTo>
                      <a:pt x="374" y="41"/>
                      <a:pt x="374" y="41"/>
                      <a:pt x="374" y="41"/>
                    </a:cubicBezTo>
                    <a:cubicBezTo>
                      <a:pt x="383" y="41"/>
                      <a:pt x="383" y="41"/>
                      <a:pt x="383" y="41"/>
                    </a:cubicBezTo>
                    <a:cubicBezTo>
                      <a:pt x="383" y="101"/>
                      <a:pt x="383" y="101"/>
                      <a:pt x="383" y="101"/>
                    </a:cubicBezTo>
                    <a:cubicBezTo>
                      <a:pt x="383" y="4"/>
                      <a:pt x="383" y="4"/>
                      <a:pt x="383" y="4"/>
                    </a:cubicBezTo>
                    <a:cubicBezTo>
                      <a:pt x="404" y="4"/>
                      <a:pt x="404" y="4"/>
                      <a:pt x="404" y="4"/>
                    </a:cubicBezTo>
                    <a:cubicBezTo>
                      <a:pt x="404" y="43"/>
                      <a:pt x="404" y="43"/>
                      <a:pt x="404" y="43"/>
                    </a:cubicBezTo>
                    <a:cubicBezTo>
                      <a:pt x="409" y="43"/>
                      <a:pt x="409" y="43"/>
                      <a:pt x="409" y="43"/>
                    </a:cubicBezTo>
                    <a:cubicBezTo>
                      <a:pt x="409" y="51"/>
                      <a:pt x="409" y="51"/>
                      <a:pt x="409" y="51"/>
                    </a:cubicBezTo>
                    <a:cubicBezTo>
                      <a:pt x="409" y="43"/>
                      <a:pt x="409" y="43"/>
                      <a:pt x="409" y="43"/>
                    </a:cubicBezTo>
                    <a:cubicBezTo>
                      <a:pt x="417" y="43"/>
                      <a:pt x="417" y="43"/>
                      <a:pt x="417" y="43"/>
                    </a:cubicBezTo>
                    <a:cubicBezTo>
                      <a:pt x="417" y="29"/>
                      <a:pt x="417" y="29"/>
                      <a:pt x="417" y="29"/>
                    </a:cubicBezTo>
                    <a:cubicBezTo>
                      <a:pt x="417" y="49"/>
                      <a:pt x="417" y="49"/>
                      <a:pt x="417" y="49"/>
                    </a:cubicBezTo>
                    <a:cubicBezTo>
                      <a:pt x="417" y="43"/>
                      <a:pt x="417" y="43"/>
                      <a:pt x="417" y="43"/>
                    </a:cubicBezTo>
                    <a:cubicBezTo>
                      <a:pt x="427" y="43"/>
                      <a:pt x="427" y="43"/>
                      <a:pt x="427" y="43"/>
                    </a:cubicBezTo>
                    <a:cubicBezTo>
                      <a:pt x="427" y="78"/>
                      <a:pt x="427" y="78"/>
                      <a:pt x="427" y="78"/>
                    </a:cubicBezTo>
                    <a:cubicBezTo>
                      <a:pt x="427" y="14"/>
                      <a:pt x="427" y="14"/>
                      <a:pt x="427" y="14"/>
                    </a:cubicBezTo>
                    <a:cubicBezTo>
                      <a:pt x="438" y="14"/>
                      <a:pt x="438" y="14"/>
                      <a:pt x="438" y="14"/>
                    </a:cubicBezTo>
                    <a:cubicBezTo>
                      <a:pt x="438" y="4"/>
                      <a:pt x="438" y="4"/>
                      <a:pt x="438" y="4"/>
                    </a:cubicBezTo>
                    <a:cubicBezTo>
                      <a:pt x="438" y="27"/>
                      <a:pt x="438" y="27"/>
                      <a:pt x="438" y="27"/>
                    </a:cubicBezTo>
                    <a:cubicBezTo>
                      <a:pt x="438" y="14"/>
                      <a:pt x="438" y="14"/>
                      <a:pt x="438" y="14"/>
                    </a:cubicBezTo>
                    <a:cubicBezTo>
                      <a:pt x="459" y="14"/>
                      <a:pt x="459" y="14"/>
                      <a:pt x="459" y="14"/>
                    </a:cubicBezTo>
                    <a:cubicBezTo>
                      <a:pt x="459" y="6"/>
                      <a:pt x="459" y="6"/>
                      <a:pt x="459" y="6"/>
                    </a:cubicBezTo>
                    <a:cubicBezTo>
                      <a:pt x="459" y="32"/>
                      <a:pt x="459" y="32"/>
                      <a:pt x="459" y="32"/>
                    </a:cubicBezTo>
                    <a:cubicBezTo>
                      <a:pt x="459" y="24"/>
                      <a:pt x="459" y="24"/>
                      <a:pt x="459" y="24"/>
                    </a:cubicBezTo>
                    <a:cubicBezTo>
                      <a:pt x="465" y="24"/>
                      <a:pt x="465" y="24"/>
                      <a:pt x="465" y="24"/>
                    </a:cubicBezTo>
                    <a:cubicBezTo>
                      <a:pt x="465" y="53"/>
                      <a:pt x="465" y="53"/>
                      <a:pt x="465" y="53"/>
                    </a:cubicBezTo>
                    <a:cubicBezTo>
                      <a:pt x="471" y="53"/>
                      <a:pt x="471" y="53"/>
                      <a:pt x="471" y="53"/>
                    </a:cubicBezTo>
                    <a:cubicBezTo>
                      <a:pt x="471" y="72"/>
                      <a:pt x="471" y="72"/>
                      <a:pt x="471" y="72"/>
                    </a:cubicBezTo>
                    <a:cubicBezTo>
                      <a:pt x="476" y="72"/>
                      <a:pt x="476" y="72"/>
                      <a:pt x="476" y="72"/>
                    </a:cubicBezTo>
                    <a:cubicBezTo>
                      <a:pt x="476" y="82"/>
                      <a:pt x="476" y="82"/>
                      <a:pt x="476" y="82"/>
                    </a:cubicBezTo>
                    <a:cubicBezTo>
                      <a:pt x="485" y="82"/>
                      <a:pt x="485" y="82"/>
                      <a:pt x="485" y="82"/>
                    </a:cubicBezTo>
                    <a:cubicBezTo>
                      <a:pt x="485" y="120"/>
                      <a:pt x="485" y="120"/>
                      <a:pt x="485" y="120"/>
                    </a:cubicBezTo>
                    <a:cubicBezTo>
                      <a:pt x="485" y="90"/>
                      <a:pt x="485" y="90"/>
                      <a:pt x="485" y="90"/>
                    </a:cubicBezTo>
                    <a:cubicBezTo>
                      <a:pt x="493" y="90"/>
                      <a:pt x="493" y="90"/>
                      <a:pt x="493" y="90"/>
                    </a:cubicBezTo>
                    <a:cubicBezTo>
                      <a:pt x="493" y="49"/>
                      <a:pt x="493" y="49"/>
                      <a:pt x="493" y="49"/>
                    </a:cubicBezTo>
                    <a:cubicBezTo>
                      <a:pt x="505" y="49"/>
                      <a:pt x="505" y="49"/>
                      <a:pt x="505" y="49"/>
                    </a:cubicBezTo>
                    <a:cubicBezTo>
                      <a:pt x="505" y="5"/>
                      <a:pt x="505" y="5"/>
                      <a:pt x="505" y="5"/>
                    </a:cubicBezTo>
                    <a:cubicBezTo>
                      <a:pt x="505" y="33"/>
                      <a:pt x="505" y="33"/>
                      <a:pt x="505" y="33"/>
                    </a:cubicBezTo>
                    <a:cubicBezTo>
                      <a:pt x="514" y="33"/>
                      <a:pt x="514" y="33"/>
                      <a:pt x="514" y="33"/>
                    </a:cubicBezTo>
                    <a:cubicBezTo>
                      <a:pt x="514" y="103"/>
                      <a:pt x="514" y="103"/>
                      <a:pt x="514" y="103"/>
                    </a:cubicBezTo>
                    <a:cubicBezTo>
                      <a:pt x="514" y="33"/>
                      <a:pt x="514" y="33"/>
                      <a:pt x="514" y="33"/>
                    </a:cubicBezTo>
                    <a:cubicBezTo>
                      <a:pt x="520" y="33"/>
                      <a:pt x="520" y="33"/>
                      <a:pt x="520" y="33"/>
                    </a:cubicBezTo>
                    <a:cubicBezTo>
                      <a:pt x="520" y="3"/>
                      <a:pt x="520" y="3"/>
                      <a:pt x="520" y="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9" name="Freeform 81"/>
              <p:cNvSpPr>
                <a:spLocks/>
              </p:cNvSpPr>
              <p:nvPr/>
            </p:nvSpPr>
            <p:spPr bwMode="auto">
              <a:xfrm>
                <a:off x="2137" y="1911"/>
                <a:ext cx="515" cy="279"/>
              </a:xfrm>
              <a:custGeom>
                <a:avLst/>
                <a:gdLst>
                  <a:gd name="T0" fmla="*/ 0 w 515"/>
                  <a:gd name="T1" fmla="*/ 126 h 279"/>
                  <a:gd name="T2" fmla="*/ 12 w 515"/>
                  <a:gd name="T3" fmla="*/ 52 h 279"/>
                  <a:gd name="T4" fmla="*/ 12 w 515"/>
                  <a:gd name="T5" fmla="*/ 42 h 279"/>
                  <a:gd name="T6" fmla="*/ 40 w 515"/>
                  <a:gd name="T7" fmla="*/ 94 h 279"/>
                  <a:gd name="T8" fmla="*/ 40 w 515"/>
                  <a:gd name="T9" fmla="*/ 22 h 279"/>
                  <a:gd name="T10" fmla="*/ 74 w 515"/>
                  <a:gd name="T11" fmla="*/ 0 h 279"/>
                  <a:gd name="T12" fmla="*/ 74 w 515"/>
                  <a:gd name="T13" fmla="*/ 44 h 279"/>
                  <a:gd name="T14" fmla="*/ 92 w 515"/>
                  <a:gd name="T15" fmla="*/ 56 h 279"/>
                  <a:gd name="T16" fmla="*/ 106 w 515"/>
                  <a:gd name="T17" fmla="*/ 100 h 279"/>
                  <a:gd name="T18" fmla="*/ 120 w 515"/>
                  <a:gd name="T19" fmla="*/ 80 h 279"/>
                  <a:gd name="T20" fmla="*/ 120 w 515"/>
                  <a:gd name="T21" fmla="*/ 46 h 279"/>
                  <a:gd name="T22" fmla="*/ 132 w 515"/>
                  <a:gd name="T23" fmla="*/ 32 h 279"/>
                  <a:gd name="T24" fmla="*/ 142 w 515"/>
                  <a:gd name="T25" fmla="*/ 6 h 279"/>
                  <a:gd name="T26" fmla="*/ 166 w 515"/>
                  <a:gd name="T27" fmla="*/ 20 h 279"/>
                  <a:gd name="T28" fmla="*/ 166 w 515"/>
                  <a:gd name="T29" fmla="*/ 20 h 279"/>
                  <a:gd name="T30" fmla="*/ 184 w 515"/>
                  <a:gd name="T31" fmla="*/ 30 h 279"/>
                  <a:gd name="T32" fmla="*/ 198 w 515"/>
                  <a:gd name="T33" fmla="*/ 48 h 279"/>
                  <a:gd name="T34" fmla="*/ 208 w 515"/>
                  <a:gd name="T35" fmla="*/ 72 h 279"/>
                  <a:gd name="T36" fmla="*/ 208 w 515"/>
                  <a:gd name="T37" fmla="*/ 44 h 279"/>
                  <a:gd name="T38" fmla="*/ 244 w 515"/>
                  <a:gd name="T39" fmla="*/ 84 h 279"/>
                  <a:gd name="T40" fmla="*/ 260 w 515"/>
                  <a:gd name="T41" fmla="*/ 22 h 279"/>
                  <a:gd name="T42" fmla="*/ 274 w 515"/>
                  <a:gd name="T43" fmla="*/ 44 h 279"/>
                  <a:gd name="T44" fmla="*/ 286 w 515"/>
                  <a:gd name="T45" fmla="*/ 167 h 279"/>
                  <a:gd name="T46" fmla="*/ 302 w 515"/>
                  <a:gd name="T47" fmla="*/ 90 h 279"/>
                  <a:gd name="T48" fmla="*/ 302 w 515"/>
                  <a:gd name="T49" fmla="*/ 28 h 279"/>
                  <a:gd name="T50" fmla="*/ 320 w 515"/>
                  <a:gd name="T51" fmla="*/ 56 h 279"/>
                  <a:gd name="T52" fmla="*/ 348 w 515"/>
                  <a:gd name="T53" fmla="*/ 28 h 279"/>
                  <a:gd name="T54" fmla="*/ 348 w 515"/>
                  <a:gd name="T55" fmla="*/ 84 h 279"/>
                  <a:gd name="T56" fmla="*/ 382 w 515"/>
                  <a:gd name="T57" fmla="*/ 138 h 279"/>
                  <a:gd name="T58" fmla="*/ 398 w 515"/>
                  <a:gd name="T59" fmla="*/ 72 h 279"/>
                  <a:gd name="T60" fmla="*/ 398 w 515"/>
                  <a:gd name="T61" fmla="*/ 54 h 279"/>
                  <a:gd name="T62" fmla="*/ 445 w 515"/>
                  <a:gd name="T63" fmla="*/ 78 h 279"/>
                  <a:gd name="T64" fmla="*/ 461 w 515"/>
                  <a:gd name="T65" fmla="*/ 110 h 279"/>
                  <a:gd name="T66" fmla="*/ 473 w 515"/>
                  <a:gd name="T67" fmla="*/ 147 h 279"/>
                  <a:gd name="T68" fmla="*/ 483 w 515"/>
                  <a:gd name="T69" fmla="*/ 225 h 279"/>
                  <a:gd name="T70" fmla="*/ 495 w 515"/>
                  <a:gd name="T71" fmla="*/ 279 h 279"/>
                  <a:gd name="T72" fmla="*/ 515 w 515"/>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279">
                    <a:moveTo>
                      <a:pt x="0" y="6"/>
                    </a:moveTo>
                    <a:lnTo>
                      <a:pt x="0" y="126"/>
                    </a:lnTo>
                    <a:lnTo>
                      <a:pt x="0" y="52"/>
                    </a:lnTo>
                    <a:lnTo>
                      <a:pt x="12" y="52"/>
                    </a:lnTo>
                    <a:lnTo>
                      <a:pt x="12" y="88"/>
                    </a:lnTo>
                    <a:lnTo>
                      <a:pt x="12" y="42"/>
                    </a:lnTo>
                    <a:lnTo>
                      <a:pt x="40" y="42"/>
                    </a:lnTo>
                    <a:lnTo>
                      <a:pt x="40" y="94"/>
                    </a:lnTo>
                    <a:lnTo>
                      <a:pt x="40" y="6"/>
                    </a:lnTo>
                    <a:lnTo>
                      <a:pt x="40" y="22"/>
                    </a:lnTo>
                    <a:lnTo>
                      <a:pt x="74" y="22"/>
                    </a:lnTo>
                    <a:lnTo>
                      <a:pt x="74" y="0"/>
                    </a:lnTo>
                    <a:lnTo>
                      <a:pt x="74" y="58"/>
                    </a:lnTo>
                    <a:lnTo>
                      <a:pt x="74" y="44"/>
                    </a:lnTo>
                    <a:lnTo>
                      <a:pt x="92" y="44"/>
                    </a:lnTo>
                    <a:lnTo>
                      <a:pt x="92" y="56"/>
                    </a:lnTo>
                    <a:lnTo>
                      <a:pt x="106" y="56"/>
                    </a:lnTo>
                    <a:lnTo>
                      <a:pt x="106" y="100"/>
                    </a:lnTo>
                    <a:lnTo>
                      <a:pt x="106" y="80"/>
                    </a:lnTo>
                    <a:lnTo>
                      <a:pt x="120" y="80"/>
                    </a:lnTo>
                    <a:lnTo>
                      <a:pt x="120" y="26"/>
                    </a:lnTo>
                    <a:lnTo>
                      <a:pt x="120" y="46"/>
                    </a:lnTo>
                    <a:lnTo>
                      <a:pt x="132" y="46"/>
                    </a:lnTo>
                    <a:lnTo>
                      <a:pt x="132" y="32"/>
                    </a:lnTo>
                    <a:lnTo>
                      <a:pt x="142" y="32"/>
                    </a:lnTo>
                    <a:lnTo>
                      <a:pt x="142" y="6"/>
                    </a:lnTo>
                    <a:lnTo>
                      <a:pt x="142" y="20"/>
                    </a:lnTo>
                    <a:lnTo>
                      <a:pt x="166" y="20"/>
                    </a:lnTo>
                    <a:lnTo>
                      <a:pt x="166" y="84"/>
                    </a:lnTo>
                    <a:lnTo>
                      <a:pt x="166" y="20"/>
                    </a:lnTo>
                    <a:lnTo>
                      <a:pt x="166" y="30"/>
                    </a:lnTo>
                    <a:lnTo>
                      <a:pt x="184" y="30"/>
                    </a:lnTo>
                    <a:lnTo>
                      <a:pt x="184" y="48"/>
                    </a:lnTo>
                    <a:lnTo>
                      <a:pt x="198" y="48"/>
                    </a:lnTo>
                    <a:lnTo>
                      <a:pt x="198" y="72"/>
                    </a:lnTo>
                    <a:lnTo>
                      <a:pt x="208" y="72"/>
                    </a:lnTo>
                    <a:lnTo>
                      <a:pt x="208" y="16"/>
                    </a:lnTo>
                    <a:lnTo>
                      <a:pt x="208" y="44"/>
                    </a:lnTo>
                    <a:lnTo>
                      <a:pt x="244" y="44"/>
                    </a:lnTo>
                    <a:lnTo>
                      <a:pt x="244" y="84"/>
                    </a:lnTo>
                    <a:lnTo>
                      <a:pt x="244" y="22"/>
                    </a:lnTo>
                    <a:lnTo>
                      <a:pt x="260" y="22"/>
                    </a:lnTo>
                    <a:lnTo>
                      <a:pt x="260" y="44"/>
                    </a:lnTo>
                    <a:lnTo>
                      <a:pt x="274" y="44"/>
                    </a:lnTo>
                    <a:lnTo>
                      <a:pt x="274" y="167"/>
                    </a:lnTo>
                    <a:lnTo>
                      <a:pt x="286" y="167"/>
                    </a:lnTo>
                    <a:lnTo>
                      <a:pt x="286" y="90"/>
                    </a:lnTo>
                    <a:lnTo>
                      <a:pt x="302" y="90"/>
                    </a:lnTo>
                    <a:lnTo>
                      <a:pt x="302" y="0"/>
                    </a:lnTo>
                    <a:lnTo>
                      <a:pt x="302" y="28"/>
                    </a:lnTo>
                    <a:lnTo>
                      <a:pt x="320" y="28"/>
                    </a:lnTo>
                    <a:lnTo>
                      <a:pt x="320" y="56"/>
                    </a:lnTo>
                    <a:lnTo>
                      <a:pt x="320" y="28"/>
                    </a:lnTo>
                    <a:lnTo>
                      <a:pt x="348" y="28"/>
                    </a:lnTo>
                    <a:lnTo>
                      <a:pt x="348" y="12"/>
                    </a:lnTo>
                    <a:lnTo>
                      <a:pt x="348" y="84"/>
                    </a:lnTo>
                    <a:lnTo>
                      <a:pt x="382" y="84"/>
                    </a:lnTo>
                    <a:lnTo>
                      <a:pt x="382" y="138"/>
                    </a:lnTo>
                    <a:lnTo>
                      <a:pt x="382" y="72"/>
                    </a:lnTo>
                    <a:lnTo>
                      <a:pt x="398" y="72"/>
                    </a:lnTo>
                    <a:lnTo>
                      <a:pt x="398" y="38"/>
                    </a:lnTo>
                    <a:lnTo>
                      <a:pt x="398" y="54"/>
                    </a:lnTo>
                    <a:lnTo>
                      <a:pt x="445" y="54"/>
                    </a:lnTo>
                    <a:lnTo>
                      <a:pt x="445" y="78"/>
                    </a:lnTo>
                    <a:lnTo>
                      <a:pt x="461" y="78"/>
                    </a:lnTo>
                    <a:lnTo>
                      <a:pt x="461" y="110"/>
                    </a:lnTo>
                    <a:lnTo>
                      <a:pt x="473" y="110"/>
                    </a:lnTo>
                    <a:lnTo>
                      <a:pt x="473" y="147"/>
                    </a:lnTo>
                    <a:lnTo>
                      <a:pt x="483" y="147"/>
                    </a:lnTo>
                    <a:lnTo>
                      <a:pt x="483" y="225"/>
                    </a:lnTo>
                    <a:lnTo>
                      <a:pt x="495" y="225"/>
                    </a:lnTo>
                    <a:lnTo>
                      <a:pt x="495" y="279"/>
                    </a:lnTo>
                    <a:lnTo>
                      <a:pt x="515" y="279"/>
                    </a:lnTo>
                    <a:lnTo>
                      <a:pt x="515"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0" name="Freeform 82"/>
              <p:cNvSpPr>
                <a:spLocks/>
              </p:cNvSpPr>
              <p:nvPr/>
            </p:nvSpPr>
            <p:spPr bwMode="auto">
              <a:xfrm>
                <a:off x="2794" y="1911"/>
                <a:ext cx="489" cy="325"/>
              </a:xfrm>
              <a:custGeom>
                <a:avLst/>
                <a:gdLst>
                  <a:gd name="T0" fmla="*/ 0 w 489"/>
                  <a:gd name="T1" fmla="*/ 58 h 325"/>
                  <a:gd name="T2" fmla="*/ 20 w 489"/>
                  <a:gd name="T3" fmla="*/ 0 h 325"/>
                  <a:gd name="T4" fmla="*/ 34 w 489"/>
                  <a:gd name="T5" fmla="*/ 14 h 325"/>
                  <a:gd name="T6" fmla="*/ 34 w 489"/>
                  <a:gd name="T7" fmla="*/ 235 h 325"/>
                  <a:gd name="T8" fmla="*/ 66 w 489"/>
                  <a:gd name="T9" fmla="*/ 155 h 325"/>
                  <a:gd name="T10" fmla="*/ 80 w 489"/>
                  <a:gd name="T11" fmla="*/ 38 h 325"/>
                  <a:gd name="T12" fmla="*/ 96 w 489"/>
                  <a:gd name="T13" fmla="*/ 10 h 325"/>
                  <a:gd name="T14" fmla="*/ 132 w 489"/>
                  <a:gd name="T15" fmla="*/ 32 h 325"/>
                  <a:gd name="T16" fmla="*/ 150 w 489"/>
                  <a:gd name="T17" fmla="*/ 76 h 325"/>
                  <a:gd name="T18" fmla="*/ 162 w 489"/>
                  <a:gd name="T19" fmla="*/ 96 h 325"/>
                  <a:gd name="T20" fmla="*/ 186 w 489"/>
                  <a:gd name="T21" fmla="*/ 140 h 325"/>
                  <a:gd name="T22" fmla="*/ 200 w 489"/>
                  <a:gd name="T23" fmla="*/ 187 h 325"/>
                  <a:gd name="T24" fmla="*/ 214 w 489"/>
                  <a:gd name="T25" fmla="*/ 169 h 325"/>
                  <a:gd name="T26" fmla="*/ 226 w 489"/>
                  <a:gd name="T27" fmla="*/ 223 h 325"/>
                  <a:gd name="T28" fmla="*/ 246 w 489"/>
                  <a:gd name="T29" fmla="*/ 169 h 325"/>
                  <a:gd name="T30" fmla="*/ 268 w 489"/>
                  <a:gd name="T31" fmla="*/ 140 h 325"/>
                  <a:gd name="T32" fmla="*/ 278 w 489"/>
                  <a:gd name="T33" fmla="*/ 177 h 325"/>
                  <a:gd name="T34" fmla="*/ 278 w 489"/>
                  <a:gd name="T35" fmla="*/ 68 h 325"/>
                  <a:gd name="T36" fmla="*/ 296 w 489"/>
                  <a:gd name="T37" fmla="*/ 14 h 325"/>
                  <a:gd name="T38" fmla="*/ 306 w 489"/>
                  <a:gd name="T39" fmla="*/ 88 h 325"/>
                  <a:gd name="T40" fmla="*/ 306 w 489"/>
                  <a:gd name="T41" fmla="*/ 6 h 325"/>
                  <a:gd name="T42" fmla="*/ 320 w 489"/>
                  <a:gd name="T43" fmla="*/ 40 h 325"/>
                  <a:gd name="T44" fmla="*/ 320 w 489"/>
                  <a:gd name="T45" fmla="*/ 78 h 325"/>
                  <a:gd name="T46" fmla="*/ 340 w 489"/>
                  <a:gd name="T47" fmla="*/ 58 h 325"/>
                  <a:gd name="T48" fmla="*/ 340 w 489"/>
                  <a:gd name="T49" fmla="*/ 18 h 325"/>
                  <a:gd name="T50" fmla="*/ 356 w 489"/>
                  <a:gd name="T51" fmla="*/ 36 h 325"/>
                  <a:gd name="T52" fmla="*/ 356 w 489"/>
                  <a:gd name="T53" fmla="*/ 86 h 325"/>
                  <a:gd name="T54" fmla="*/ 370 w 489"/>
                  <a:gd name="T55" fmla="*/ 70 h 325"/>
                  <a:gd name="T56" fmla="*/ 370 w 489"/>
                  <a:gd name="T57" fmla="*/ 94 h 325"/>
                  <a:gd name="T58" fmla="*/ 398 w 489"/>
                  <a:gd name="T59" fmla="*/ 70 h 325"/>
                  <a:gd name="T60" fmla="*/ 421 w 489"/>
                  <a:gd name="T61" fmla="*/ 50 h 325"/>
                  <a:gd name="T62" fmla="*/ 421 w 489"/>
                  <a:gd name="T63" fmla="*/ 50 h 325"/>
                  <a:gd name="T64" fmla="*/ 441 w 489"/>
                  <a:gd name="T65" fmla="*/ 108 h 325"/>
                  <a:gd name="T66" fmla="*/ 457 w 489"/>
                  <a:gd name="T67" fmla="*/ 78 h 325"/>
                  <a:gd name="T68" fmla="*/ 457 w 489"/>
                  <a:gd name="T69" fmla="*/ 32 h 325"/>
                  <a:gd name="T70" fmla="*/ 473 w 489"/>
                  <a:gd name="T71" fmla="*/ 14 h 325"/>
                  <a:gd name="T72" fmla="*/ 473 w 489"/>
                  <a:gd name="T73" fmla="*/ 42 h 325"/>
                  <a:gd name="T74" fmla="*/ 489 w 489"/>
                  <a:gd name="T75" fmla="*/ 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9" h="325">
                    <a:moveTo>
                      <a:pt x="0" y="0"/>
                    </a:moveTo>
                    <a:lnTo>
                      <a:pt x="0" y="58"/>
                    </a:lnTo>
                    <a:lnTo>
                      <a:pt x="20" y="58"/>
                    </a:lnTo>
                    <a:lnTo>
                      <a:pt x="20" y="0"/>
                    </a:lnTo>
                    <a:lnTo>
                      <a:pt x="20" y="14"/>
                    </a:lnTo>
                    <a:lnTo>
                      <a:pt x="34" y="14"/>
                    </a:lnTo>
                    <a:lnTo>
                      <a:pt x="34" y="325"/>
                    </a:lnTo>
                    <a:lnTo>
                      <a:pt x="34" y="235"/>
                    </a:lnTo>
                    <a:lnTo>
                      <a:pt x="66" y="235"/>
                    </a:lnTo>
                    <a:lnTo>
                      <a:pt x="66" y="155"/>
                    </a:lnTo>
                    <a:lnTo>
                      <a:pt x="80" y="155"/>
                    </a:lnTo>
                    <a:lnTo>
                      <a:pt x="80" y="38"/>
                    </a:lnTo>
                    <a:lnTo>
                      <a:pt x="96" y="38"/>
                    </a:lnTo>
                    <a:lnTo>
                      <a:pt x="96" y="10"/>
                    </a:lnTo>
                    <a:lnTo>
                      <a:pt x="132" y="10"/>
                    </a:lnTo>
                    <a:lnTo>
                      <a:pt x="132" y="32"/>
                    </a:lnTo>
                    <a:lnTo>
                      <a:pt x="150" y="32"/>
                    </a:lnTo>
                    <a:lnTo>
                      <a:pt x="150" y="76"/>
                    </a:lnTo>
                    <a:lnTo>
                      <a:pt x="162" y="76"/>
                    </a:lnTo>
                    <a:lnTo>
                      <a:pt x="162" y="96"/>
                    </a:lnTo>
                    <a:lnTo>
                      <a:pt x="186" y="96"/>
                    </a:lnTo>
                    <a:lnTo>
                      <a:pt x="186" y="140"/>
                    </a:lnTo>
                    <a:lnTo>
                      <a:pt x="200" y="140"/>
                    </a:lnTo>
                    <a:lnTo>
                      <a:pt x="200" y="187"/>
                    </a:lnTo>
                    <a:lnTo>
                      <a:pt x="214" y="187"/>
                    </a:lnTo>
                    <a:lnTo>
                      <a:pt x="214" y="169"/>
                    </a:lnTo>
                    <a:lnTo>
                      <a:pt x="226" y="169"/>
                    </a:lnTo>
                    <a:lnTo>
                      <a:pt x="226" y="223"/>
                    </a:lnTo>
                    <a:lnTo>
                      <a:pt x="226" y="169"/>
                    </a:lnTo>
                    <a:lnTo>
                      <a:pt x="246" y="169"/>
                    </a:lnTo>
                    <a:lnTo>
                      <a:pt x="246" y="140"/>
                    </a:lnTo>
                    <a:lnTo>
                      <a:pt x="268" y="140"/>
                    </a:lnTo>
                    <a:lnTo>
                      <a:pt x="268" y="177"/>
                    </a:lnTo>
                    <a:lnTo>
                      <a:pt x="278" y="177"/>
                    </a:lnTo>
                    <a:lnTo>
                      <a:pt x="278" y="201"/>
                    </a:lnTo>
                    <a:lnTo>
                      <a:pt x="278" y="68"/>
                    </a:lnTo>
                    <a:lnTo>
                      <a:pt x="296" y="68"/>
                    </a:lnTo>
                    <a:lnTo>
                      <a:pt x="296" y="14"/>
                    </a:lnTo>
                    <a:lnTo>
                      <a:pt x="296" y="88"/>
                    </a:lnTo>
                    <a:lnTo>
                      <a:pt x="306" y="88"/>
                    </a:lnTo>
                    <a:lnTo>
                      <a:pt x="306" y="245"/>
                    </a:lnTo>
                    <a:lnTo>
                      <a:pt x="306" y="6"/>
                    </a:lnTo>
                    <a:lnTo>
                      <a:pt x="306" y="40"/>
                    </a:lnTo>
                    <a:lnTo>
                      <a:pt x="320" y="40"/>
                    </a:lnTo>
                    <a:lnTo>
                      <a:pt x="320" y="6"/>
                    </a:lnTo>
                    <a:lnTo>
                      <a:pt x="320" y="78"/>
                    </a:lnTo>
                    <a:lnTo>
                      <a:pt x="320" y="58"/>
                    </a:lnTo>
                    <a:lnTo>
                      <a:pt x="340" y="58"/>
                    </a:lnTo>
                    <a:lnTo>
                      <a:pt x="340" y="221"/>
                    </a:lnTo>
                    <a:lnTo>
                      <a:pt x="340" y="18"/>
                    </a:lnTo>
                    <a:lnTo>
                      <a:pt x="340" y="36"/>
                    </a:lnTo>
                    <a:lnTo>
                      <a:pt x="356" y="36"/>
                    </a:lnTo>
                    <a:lnTo>
                      <a:pt x="356" y="22"/>
                    </a:lnTo>
                    <a:lnTo>
                      <a:pt x="356" y="86"/>
                    </a:lnTo>
                    <a:lnTo>
                      <a:pt x="356" y="70"/>
                    </a:lnTo>
                    <a:lnTo>
                      <a:pt x="370" y="70"/>
                    </a:lnTo>
                    <a:lnTo>
                      <a:pt x="370" y="46"/>
                    </a:lnTo>
                    <a:lnTo>
                      <a:pt x="370" y="94"/>
                    </a:lnTo>
                    <a:lnTo>
                      <a:pt x="370" y="70"/>
                    </a:lnTo>
                    <a:lnTo>
                      <a:pt x="398" y="70"/>
                    </a:lnTo>
                    <a:lnTo>
                      <a:pt x="398" y="50"/>
                    </a:lnTo>
                    <a:lnTo>
                      <a:pt x="421" y="50"/>
                    </a:lnTo>
                    <a:lnTo>
                      <a:pt x="421" y="18"/>
                    </a:lnTo>
                    <a:lnTo>
                      <a:pt x="421" y="50"/>
                    </a:lnTo>
                    <a:lnTo>
                      <a:pt x="441" y="50"/>
                    </a:lnTo>
                    <a:lnTo>
                      <a:pt x="441" y="108"/>
                    </a:lnTo>
                    <a:lnTo>
                      <a:pt x="441" y="78"/>
                    </a:lnTo>
                    <a:lnTo>
                      <a:pt x="457" y="78"/>
                    </a:lnTo>
                    <a:lnTo>
                      <a:pt x="457" y="6"/>
                    </a:lnTo>
                    <a:lnTo>
                      <a:pt x="457" y="32"/>
                    </a:lnTo>
                    <a:lnTo>
                      <a:pt x="473" y="32"/>
                    </a:lnTo>
                    <a:lnTo>
                      <a:pt x="473" y="14"/>
                    </a:lnTo>
                    <a:lnTo>
                      <a:pt x="473" y="68"/>
                    </a:lnTo>
                    <a:lnTo>
                      <a:pt x="473" y="42"/>
                    </a:lnTo>
                    <a:lnTo>
                      <a:pt x="489" y="42"/>
                    </a:lnTo>
                    <a:lnTo>
                      <a:pt x="489" y="28"/>
                    </a:lnTo>
                    <a:lnTo>
                      <a:pt x="489" y="7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1" name="Freeform 83"/>
              <p:cNvSpPr>
                <a:spLocks/>
              </p:cNvSpPr>
              <p:nvPr/>
            </p:nvSpPr>
            <p:spPr bwMode="auto">
              <a:xfrm>
                <a:off x="3333" y="1911"/>
                <a:ext cx="226" cy="203"/>
              </a:xfrm>
              <a:custGeom>
                <a:avLst/>
                <a:gdLst>
                  <a:gd name="T0" fmla="*/ 0 w 226"/>
                  <a:gd name="T1" fmla="*/ 0 h 203"/>
                  <a:gd name="T2" fmla="*/ 0 w 226"/>
                  <a:gd name="T3" fmla="*/ 84 h 203"/>
                  <a:gd name="T4" fmla="*/ 12 w 226"/>
                  <a:gd name="T5" fmla="*/ 84 h 203"/>
                  <a:gd name="T6" fmla="*/ 12 w 226"/>
                  <a:gd name="T7" fmla="*/ 28 h 203"/>
                  <a:gd name="T8" fmla="*/ 36 w 226"/>
                  <a:gd name="T9" fmla="*/ 28 h 203"/>
                  <a:gd name="T10" fmla="*/ 36 w 226"/>
                  <a:gd name="T11" fmla="*/ 62 h 203"/>
                  <a:gd name="T12" fmla="*/ 36 w 226"/>
                  <a:gd name="T13" fmla="*/ 28 h 203"/>
                  <a:gd name="T14" fmla="*/ 46 w 226"/>
                  <a:gd name="T15" fmla="*/ 28 h 203"/>
                  <a:gd name="T16" fmla="*/ 46 w 226"/>
                  <a:gd name="T17" fmla="*/ 4 h 203"/>
                  <a:gd name="T18" fmla="*/ 46 w 226"/>
                  <a:gd name="T19" fmla="*/ 140 h 203"/>
                  <a:gd name="T20" fmla="*/ 58 w 226"/>
                  <a:gd name="T21" fmla="*/ 140 h 203"/>
                  <a:gd name="T22" fmla="*/ 58 w 226"/>
                  <a:gd name="T23" fmla="*/ 185 h 203"/>
                  <a:gd name="T24" fmla="*/ 98 w 226"/>
                  <a:gd name="T25" fmla="*/ 185 h 203"/>
                  <a:gd name="T26" fmla="*/ 98 w 226"/>
                  <a:gd name="T27" fmla="*/ 203 h 203"/>
                  <a:gd name="T28" fmla="*/ 98 w 226"/>
                  <a:gd name="T29" fmla="*/ 140 h 203"/>
                  <a:gd name="T30" fmla="*/ 108 w 226"/>
                  <a:gd name="T31" fmla="*/ 140 h 203"/>
                  <a:gd name="T32" fmla="*/ 108 w 226"/>
                  <a:gd name="T33" fmla="*/ 38 h 203"/>
                  <a:gd name="T34" fmla="*/ 134 w 226"/>
                  <a:gd name="T35" fmla="*/ 38 h 203"/>
                  <a:gd name="T36" fmla="*/ 134 w 226"/>
                  <a:gd name="T37" fmla="*/ 16 h 203"/>
                  <a:gd name="T38" fmla="*/ 174 w 226"/>
                  <a:gd name="T39" fmla="*/ 16 h 203"/>
                  <a:gd name="T40" fmla="*/ 174 w 226"/>
                  <a:gd name="T41" fmla="*/ 82 h 203"/>
                  <a:gd name="T42" fmla="*/ 174 w 226"/>
                  <a:gd name="T43" fmla="*/ 36 h 203"/>
                  <a:gd name="T44" fmla="*/ 226 w 226"/>
                  <a:gd name="T45" fmla="*/ 36 h 203"/>
                  <a:gd name="T46" fmla="*/ 226 w 226"/>
                  <a:gd name="T47" fmla="*/ 60 h 203"/>
                  <a:gd name="T48" fmla="*/ 226 w 226"/>
                  <a:gd name="T49" fmla="*/ 1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03">
                    <a:moveTo>
                      <a:pt x="0" y="0"/>
                    </a:moveTo>
                    <a:lnTo>
                      <a:pt x="0" y="84"/>
                    </a:lnTo>
                    <a:lnTo>
                      <a:pt x="12" y="84"/>
                    </a:lnTo>
                    <a:lnTo>
                      <a:pt x="12" y="28"/>
                    </a:lnTo>
                    <a:lnTo>
                      <a:pt x="36" y="28"/>
                    </a:lnTo>
                    <a:lnTo>
                      <a:pt x="36" y="62"/>
                    </a:lnTo>
                    <a:lnTo>
                      <a:pt x="36" y="28"/>
                    </a:lnTo>
                    <a:lnTo>
                      <a:pt x="46" y="28"/>
                    </a:lnTo>
                    <a:lnTo>
                      <a:pt x="46" y="4"/>
                    </a:lnTo>
                    <a:lnTo>
                      <a:pt x="46" y="140"/>
                    </a:lnTo>
                    <a:lnTo>
                      <a:pt x="58" y="140"/>
                    </a:lnTo>
                    <a:lnTo>
                      <a:pt x="58" y="185"/>
                    </a:lnTo>
                    <a:lnTo>
                      <a:pt x="98" y="185"/>
                    </a:lnTo>
                    <a:lnTo>
                      <a:pt x="98" y="203"/>
                    </a:lnTo>
                    <a:lnTo>
                      <a:pt x="98" y="140"/>
                    </a:lnTo>
                    <a:lnTo>
                      <a:pt x="108" y="140"/>
                    </a:lnTo>
                    <a:lnTo>
                      <a:pt x="108" y="38"/>
                    </a:lnTo>
                    <a:lnTo>
                      <a:pt x="134" y="38"/>
                    </a:lnTo>
                    <a:lnTo>
                      <a:pt x="134" y="16"/>
                    </a:lnTo>
                    <a:lnTo>
                      <a:pt x="174" y="16"/>
                    </a:lnTo>
                    <a:lnTo>
                      <a:pt x="174" y="82"/>
                    </a:lnTo>
                    <a:lnTo>
                      <a:pt x="174" y="36"/>
                    </a:lnTo>
                    <a:lnTo>
                      <a:pt x="226" y="36"/>
                    </a:lnTo>
                    <a:lnTo>
                      <a:pt x="226" y="60"/>
                    </a:lnTo>
                    <a:lnTo>
                      <a:pt x="226" y="1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2" name="Freeform 84"/>
              <p:cNvSpPr>
                <a:spLocks/>
              </p:cNvSpPr>
              <p:nvPr/>
            </p:nvSpPr>
            <p:spPr bwMode="auto">
              <a:xfrm>
                <a:off x="3701" y="1911"/>
                <a:ext cx="343" cy="175"/>
              </a:xfrm>
              <a:custGeom>
                <a:avLst/>
                <a:gdLst>
                  <a:gd name="T0" fmla="*/ 0 w 171"/>
                  <a:gd name="T1" fmla="*/ 75 h 87"/>
                  <a:gd name="T2" fmla="*/ 10 w 171"/>
                  <a:gd name="T3" fmla="*/ 30 h 87"/>
                  <a:gd name="T4" fmla="*/ 10 w 171"/>
                  <a:gd name="T5" fmla="*/ 20 h 87"/>
                  <a:gd name="T6" fmla="*/ 17 w 171"/>
                  <a:gd name="T7" fmla="*/ 5 h 87"/>
                  <a:gd name="T8" fmla="*/ 23 w 171"/>
                  <a:gd name="T9" fmla="*/ 33 h 87"/>
                  <a:gd name="T10" fmla="*/ 31 w 171"/>
                  <a:gd name="T11" fmla="*/ 56 h 87"/>
                  <a:gd name="T12" fmla="*/ 31 w 171"/>
                  <a:gd name="T13" fmla="*/ 81 h 87"/>
                  <a:gd name="T14" fmla="*/ 38 w 171"/>
                  <a:gd name="T15" fmla="*/ 41 h 87"/>
                  <a:gd name="T16" fmla="*/ 43 w 171"/>
                  <a:gd name="T17" fmla="*/ 12 h 87"/>
                  <a:gd name="T18" fmla="*/ 49 w 171"/>
                  <a:gd name="T19" fmla="*/ 41 h 87"/>
                  <a:gd name="T20" fmla="*/ 49 w 171"/>
                  <a:gd name="T21" fmla="*/ 41 h 87"/>
                  <a:gd name="T22" fmla="*/ 56 w 171"/>
                  <a:gd name="T23" fmla="*/ 28 h 87"/>
                  <a:gd name="T24" fmla="*/ 56 w 171"/>
                  <a:gd name="T25" fmla="*/ 41 h 87"/>
                  <a:gd name="T26" fmla="*/ 62 w 171"/>
                  <a:gd name="T27" fmla="*/ 23 h 87"/>
                  <a:gd name="T28" fmla="*/ 62 w 171"/>
                  <a:gd name="T29" fmla="*/ 57 h 87"/>
                  <a:gd name="T30" fmla="*/ 72 w 171"/>
                  <a:gd name="T31" fmla="*/ 41 h 87"/>
                  <a:gd name="T32" fmla="*/ 85 w 171"/>
                  <a:gd name="T33" fmla="*/ 33 h 87"/>
                  <a:gd name="T34" fmla="*/ 92 w 171"/>
                  <a:gd name="T35" fmla="*/ 17 h 87"/>
                  <a:gd name="T36" fmla="*/ 101 w 171"/>
                  <a:gd name="T37" fmla="*/ 29 h 87"/>
                  <a:gd name="T38" fmla="*/ 112 w 171"/>
                  <a:gd name="T39" fmla="*/ 39 h 87"/>
                  <a:gd name="T40" fmla="*/ 120 w 171"/>
                  <a:gd name="T41" fmla="*/ 18 h 87"/>
                  <a:gd name="T42" fmla="*/ 120 w 171"/>
                  <a:gd name="T43" fmla="*/ 39 h 87"/>
                  <a:gd name="T44" fmla="*/ 127 w 171"/>
                  <a:gd name="T45" fmla="*/ 13 h 87"/>
                  <a:gd name="T46" fmla="*/ 127 w 171"/>
                  <a:gd name="T47" fmla="*/ 39 h 87"/>
                  <a:gd name="T48" fmla="*/ 132 w 171"/>
                  <a:gd name="T49" fmla="*/ 5 h 87"/>
                  <a:gd name="T50" fmla="*/ 132 w 171"/>
                  <a:gd name="T51" fmla="*/ 39 h 87"/>
                  <a:gd name="T52" fmla="*/ 141 w 171"/>
                  <a:gd name="T53" fmla="*/ 75 h 87"/>
                  <a:gd name="T54" fmla="*/ 141 w 171"/>
                  <a:gd name="T55" fmla="*/ 39 h 87"/>
                  <a:gd name="T56" fmla="*/ 146 w 171"/>
                  <a:gd name="T57" fmla="*/ 24 h 87"/>
                  <a:gd name="T58" fmla="*/ 156 w 171"/>
                  <a:gd name="T59" fmla="*/ 6 h 87"/>
                  <a:gd name="T60" fmla="*/ 156 w 171"/>
                  <a:gd name="T61" fmla="*/ 24 h 87"/>
                  <a:gd name="T62" fmla="*/ 164 w 171"/>
                  <a:gd name="T63" fmla="*/ 5 h 87"/>
                  <a:gd name="T64" fmla="*/ 164 w 171"/>
                  <a:gd name="T65" fmla="*/ 24 h 87"/>
                  <a:gd name="T66" fmla="*/ 171 w 171"/>
                  <a:gd name="T6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87">
                    <a:moveTo>
                      <a:pt x="0" y="4"/>
                    </a:moveTo>
                    <a:cubicBezTo>
                      <a:pt x="0" y="75"/>
                      <a:pt x="0" y="75"/>
                      <a:pt x="0" y="75"/>
                    </a:cubicBezTo>
                    <a:cubicBezTo>
                      <a:pt x="0" y="30"/>
                      <a:pt x="0" y="30"/>
                      <a:pt x="0" y="30"/>
                    </a:cubicBezTo>
                    <a:cubicBezTo>
                      <a:pt x="10" y="30"/>
                      <a:pt x="10" y="30"/>
                      <a:pt x="10" y="30"/>
                    </a:cubicBezTo>
                    <a:cubicBezTo>
                      <a:pt x="10" y="0"/>
                      <a:pt x="10" y="0"/>
                      <a:pt x="10" y="0"/>
                    </a:cubicBezTo>
                    <a:cubicBezTo>
                      <a:pt x="10" y="20"/>
                      <a:pt x="10" y="20"/>
                      <a:pt x="10" y="20"/>
                    </a:cubicBezTo>
                    <a:cubicBezTo>
                      <a:pt x="17" y="20"/>
                      <a:pt x="17" y="20"/>
                      <a:pt x="17" y="20"/>
                    </a:cubicBezTo>
                    <a:cubicBezTo>
                      <a:pt x="17" y="5"/>
                      <a:pt x="17" y="5"/>
                      <a:pt x="17" y="5"/>
                    </a:cubicBezTo>
                    <a:cubicBezTo>
                      <a:pt x="17" y="33"/>
                      <a:pt x="17" y="33"/>
                      <a:pt x="17" y="33"/>
                    </a:cubicBezTo>
                    <a:cubicBezTo>
                      <a:pt x="23" y="33"/>
                      <a:pt x="23" y="33"/>
                      <a:pt x="23" y="33"/>
                    </a:cubicBezTo>
                    <a:cubicBezTo>
                      <a:pt x="23" y="56"/>
                      <a:pt x="23" y="56"/>
                      <a:pt x="23" y="56"/>
                    </a:cubicBezTo>
                    <a:cubicBezTo>
                      <a:pt x="31" y="56"/>
                      <a:pt x="31" y="56"/>
                      <a:pt x="31" y="56"/>
                    </a:cubicBezTo>
                    <a:cubicBezTo>
                      <a:pt x="31" y="38"/>
                      <a:pt x="31" y="38"/>
                      <a:pt x="31" y="38"/>
                    </a:cubicBezTo>
                    <a:cubicBezTo>
                      <a:pt x="31" y="81"/>
                      <a:pt x="31" y="81"/>
                      <a:pt x="31" y="81"/>
                    </a:cubicBezTo>
                    <a:cubicBezTo>
                      <a:pt x="38" y="81"/>
                      <a:pt x="38" y="81"/>
                      <a:pt x="38" y="81"/>
                    </a:cubicBezTo>
                    <a:cubicBezTo>
                      <a:pt x="38" y="41"/>
                      <a:pt x="38" y="41"/>
                      <a:pt x="38" y="41"/>
                    </a:cubicBezTo>
                    <a:cubicBezTo>
                      <a:pt x="43" y="41"/>
                      <a:pt x="43" y="41"/>
                      <a:pt x="43" y="41"/>
                    </a:cubicBezTo>
                    <a:cubicBezTo>
                      <a:pt x="43" y="12"/>
                      <a:pt x="43" y="12"/>
                      <a:pt x="43" y="12"/>
                    </a:cubicBezTo>
                    <a:cubicBezTo>
                      <a:pt x="43" y="41"/>
                      <a:pt x="43" y="41"/>
                      <a:pt x="43" y="41"/>
                    </a:cubicBezTo>
                    <a:cubicBezTo>
                      <a:pt x="49" y="41"/>
                      <a:pt x="49" y="41"/>
                      <a:pt x="49" y="41"/>
                    </a:cubicBezTo>
                    <a:cubicBezTo>
                      <a:pt x="49" y="54"/>
                      <a:pt x="49" y="54"/>
                      <a:pt x="49" y="54"/>
                    </a:cubicBezTo>
                    <a:cubicBezTo>
                      <a:pt x="49" y="41"/>
                      <a:pt x="49" y="41"/>
                      <a:pt x="49" y="41"/>
                    </a:cubicBezTo>
                    <a:cubicBezTo>
                      <a:pt x="56" y="41"/>
                      <a:pt x="56" y="41"/>
                      <a:pt x="56" y="41"/>
                    </a:cubicBezTo>
                    <a:cubicBezTo>
                      <a:pt x="56" y="28"/>
                      <a:pt x="56" y="28"/>
                      <a:pt x="56" y="28"/>
                    </a:cubicBezTo>
                    <a:cubicBezTo>
                      <a:pt x="56" y="48"/>
                      <a:pt x="56" y="48"/>
                      <a:pt x="56" y="48"/>
                    </a:cubicBezTo>
                    <a:cubicBezTo>
                      <a:pt x="56" y="41"/>
                      <a:pt x="56" y="41"/>
                      <a:pt x="56" y="41"/>
                    </a:cubicBezTo>
                    <a:cubicBezTo>
                      <a:pt x="62" y="41"/>
                      <a:pt x="62" y="41"/>
                      <a:pt x="62" y="41"/>
                    </a:cubicBezTo>
                    <a:cubicBezTo>
                      <a:pt x="62" y="23"/>
                      <a:pt x="62" y="23"/>
                      <a:pt x="62" y="23"/>
                    </a:cubicBezTo>
                    <a:cubicBezTo>
                      <a:pt x="62" y="70"/>
                      <a:pt x="62" y="70"/>
                      <a:pt x="62" y="70"/>
                    </a:cubicBezTo>
                    <a:cubicBezTo>
                      <a:pt x="62" y="57"/>
                      <a:pt x="62" y="57"/>
                      <a:pt x="62" y="57"/>
                    </a:cubicBezTo>
                    <a:cubicBezTo>
                      <a:pt x="72" y="57"/>
                      <a:pt x="72" y="57"/>
                      <a:pt x="72" y="57"/>
                    </a:cubicBezTo>
                    <a:cubicBezTo>
                      <a:pt x="72" y="41"/>
                      <a:pt x="72" y="41"/>
                      <a:pt x="72" y="41"/>
                    </a:cubicBezTo>
                    <a:cubicBezTo>
                      <a:pt x="85" y="41"/>
                      <a:pt x="85" y="41"/>
                      <a:pt x="85" y="41"/>
                    </a:cubicBezTo>
                    <a:cubicBezTo>
                      <a:pt x="85" y="33"/>
                      <a:pt x="85" y="33"/>
                      <a:pt x="85" y="33"/>
                    </a:cubicBezTo>
                    <a:cubicBezTo>
                      <a:pt x="92" y="33"/>
                      <a:pt x="92" y="33"/>
                      <a:pt x="92" y="33"/>
                    </a:cubicBezTo>
                    <a:cubicBezTo>
                      <a:pt x="92" y="17"/>
                      <a:pt x="92" y="17"/>
                      <a:pt x="92" y="17"/>
                    </a:cubicBezTo>
                    <a:cubicBezTo>
                      <a:pt x="101" y="17"/>
                      <a:pt x="101" y="17"/>
                      <a:pt x="101" y="17"/>
                    </a:cubicBezTo>
                    <a:cubicBezTo>
                      <a:pt x="101" y="29"/>
                      <a:pt x="101" y="29"/>
                      <a:pt x="101" y="29"/>
                    </a:cubicBezTo>
                    <a:cubicBezTo>
                      <a:pt x="112" y="29"/>
                      <a:pt x="112" y="29"/>
                      <a:pt x="112" y="29"/>
                    </a:cubicBezTo>
                    <a:cubicBezTo>
                      <a:pt x="112" y="39"/>
                      <a:pt x="112" y="39"/>
                      <a:pt x="112" y="39"/>
                    </a:cubicBezTo>
                    <a:cubicBezTo>
                      <a:pt x="120" y="39"/>
                      <a:pt x="120" y="39"/>
                      <a:pt x="120" y="39"/>
                    </a:cubicBezTo>
                    <a:cubicBezTo>
                      <a:pt x="120" y="18"/>
                      <a:pt x="120" y="18"/>
                      <a:pt x="120" y="18"/>
                    </a:cubicBezTo>
                    <a:cubicBezTo>
                      <a:pt x="120" y="53"/>
                      <a:pt x="120" y="53"/>
                      <a:pt x="120" y="53"/>
                    </a:cubicBezTo>
                    <a:cubicBezTo>
                      <a:pt x="120" y="39"/>
                      <a:pt x="120" y="39"/>
                      <a:pt x="120" y="39"/>
                    </a:cubicBezTo>
                    <a:cubicBezTo>
                      <a:pt x="127" y="39"/>
                      <a:pt x="127" y="39"/>
                      <a:pt x="127" y="39"/>
                    </a:cubicBezTo>
                    <a:cubicBezTo>
                      <a:pt x="127" y="13"/>
                      <a:pt x="127" y="13"/>
                      <a:pt x="127" y="13"/>
                    </a:cubicBezTo>
                    <a:cubicBezTo>
                      <a:pt x="127" y="87"/>
                      <a:pt x="127" y="87"/>
                      <a:pt x="127" y="87"/>
                    </a:cubicBezTo>
                    <a:cubicBezTo>
                      <a:pt x="127" y="39"/>
                      <a:pt x="127" y="39"/>
                      <a:pt x="127" y="39"/>
                    </a:cubicBezTo>
                    <a:cubicBezTo>
                      <a:pt x="132" y="39"/>
                      <a:pt x="132" y="39"/>
                      <a:pt x="132" y="39"/>
                    </a:cubicBezTo>
                    <a:cubicBezTo>
                      <a:pt x="132" y="5"/>
                      <a:pt x="132" y="5"/>
                      <a:pt x="132" y="5"/>
                    </a:cubicBezTo>
                    <a:cubicBezTo>
                      <a:pt x="132" y="61"/>
                      <a:pt x="132" y="61"/>
                      <a:pt x="132" y="61"/>
                    </a:cubicBezTo>
                    <a:cubicBezTo>
                      <a:pt x="132" y="39"/>
                      <a:pt x="132" y="39"/>
                      <a:pt x="132" y="39"/>
                    </a:cubicBezTo>
                    <a:cubicBezTo>
                      <a:pt x="141" y="39"/>
                      <a:pt x="141" y="39"/>
                      <a:pt x="141" y="39"/>
                    </a:cubicBezTo>
                    <a:cubicBezTo>
                      <a:pt x="141" y="75"/>
                      <a:pt x="141" y="75"/>
                      <a:pt x="141" y="75"/>
                    </a:cubicBezTo>
                    <a:cubicBezTo>
                      <a:pt x="141" y="39"/>
                      <a:pt x="141" y="39"/>
                      <a:pt x="141" y="39"/>
                    </a:cubicBezTo>
                    <a:cubicBezTo>
                      <a:pt x="141" y="39"/>
                      <a:pt x="141" y="39"/>
                      <a:pt x="141" y="39"/>
                    </a:cubicBezTo>
                    <a:cubicBezTo>
                      <a:pt x="146" y="39"/>
                      <a:pt x="146" y="39"/>
                      <a:pt x="146" y="39"/>
                    </a:cubicBezTo>
                    <a:cubicBezTo>
                      <a:pt x="146" y="24"/>
                      <a:pt x="146" y="24"/>
                      <a:pt x="146" y="24"/>
                    </a:cubicBezTo>
                    <a:cubicBezTo>
                      <a:pt x="156" y="24"/>
                      <a:pt x="156" y="24"/>
                      <a:pt x="156" y="24"/>
                    </a:cubicBezTo>
                    <a:cubicBezTo>
                      <a:pt x="156" y="6"/>
                      <a:pt x="156" y="6"/>
                      <a:pt x="156" y="6"/>
                    </a:cubicBezTo>
                    <a:cubicBezTo>
                      <a:pt x="156" y="70"/>
                      <a:pt x="156" y="70"/>
                      <a:pt x="156" y="70"/>
                    </a:cubicBezTo>
                    <a:cubicBezTo>
                      <a:pt x="156" y="24"/>
                      <a:pt x="156" y="24"/>
                      <a:pt x="156" y="24"/>
                    </a:cubicBezTo>
                    <a:cubicBezTo>
                      <a:pt x="164" y="24"/>
                      <a:pt x="164" y="24"/>
                      <a:pt x="164" y="24"/>
                    </a:cubicBezTo>
                    <a:cubicBezTo>
                      <a:pt x="164" y="5"/>
                      <a:pt x="164" y="5"/>
                      <a:pt x="164" y="5"/>
                    </a:cubicBezTo>
                    <a:cubicBezTo>
                      <a:pt x="164" y="5"/>
                      <a:pt x="164" y="49"/>
                      <a:pt x="164" y="51"/>
                    </a:cubicBezTo>
                    <a:cubicBezTo>
                      <a:pt x="164" y="52"/>
                      <a:pt x="164" y="24"/>
                      <a:pt x="164" y="24"/>
                    </a:cubicBezTo>
                    <a:cubicBezTo>
                      <a:pt x="171" y="24"/>
                      <a:pt x="171" y="24"/>
                      <a:pt x="171" y="24"/>
                    </a:cubicBezTo>
                    <a:cubicBezTo>
                      <a:pt x="171" y="12"/>
                      <a:pt x="171" y="12"/>
                      <a:pt x="171" y="12"/>
                    </a:cubicBezTo>
                    <a:cubicBezTo>
                      <a:pt x="171" y="53"/>
                      <a:pt x="171" y="53"/>
                      <a:pt x="171" y="5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3" name="Freeform 85"/>
              <p:cNvSpPr>
                <a:spLocks/>
              </p:cNvSpPr>
              <p:nvPr/>
            </p:nvSpPr>
            <p:spPr bwMode="auto">
              <a:xfrm>
                <a:off x="4192" y="1911"/>
                <a:ext cx="473" cy="681"/>
              </a:xfrm>
              <a:custGeom>
                <a:avLst/>
                <a:gdLst>
                  <a:gd name="T0" fmla="*/ 0 w 473"/>
                  <a:gd name="T1" fmla="*/ 341 h 681"/>
                  <a:gd name="T2" fmla="*/ 14 w 473"/>
                  <a:gd name="T3" fmla="*/ 161 h 681"/>
                  <a:gd name="T4" fmla="*/ 14 w 473"/>
                  <a:gd name="T5" fmla="*/ 341 h 681"/>
                  <a:gd name="T6" fmla="*/ 34 w 473"/>
                  <a:gd name="T7" fmla="*/ 58 h 681"/>
                  <a:gd name="T8" fmla="*/ 34 w 473"/>
                  <a:gd name="T9" fmla="*/ 24 h 681"/>
                  <a:gd name="T10" fmla="*/ 64 w 473"/>
                  <a:gd name="T11" fmla="*/ 38 h 681"/>
                  <a:gd name="T12" fmla="*/ 80 w 473"/>
                  <a:gd name="T13" fmla="*/ 10 h 681"/>
                  <a:gd name="T14" fmla="*/ 106 w 473"/>
                  <a:gd name="T15" fmla="*/ 92 h 681"/>
                  <a:gd name="T16" fmla="*/ 122 w 473"/>
                  <a:gd name="T17" fmla="*/ 349 h 681"/>
                  <a:gd name="T18" fmla="*/ 152 w 473"/>
                  <a:gd name="T19" fmla="*/ 293 h 681"/>
                  <a:gd name="T20" fmla="*/ 152 w 473"/>
                  <a:gd name="T21" fmla="*/ 512 h 681"/>
                  <a:gd name="T22" fmla="*/ 182 w 473"/>
                  <a:gd name="T23" fmla="*/ 391 h 681"/>
                  <a:gd name="T24" fmla="*/ 204 w 473"/>
                  <a:gd name="T25" fmla="*/ 634 h 681"/>
                  <a:gd name="T26" fmla="*/ 218 w 473"/>
                  <a:gd name="T27" fmla="*/ 524 h 681"/>
                  <a:gd name="T28" fmla="*/ 238 w 473"/>
                  <a:gd name="T29" fmla="*/ 217 h 681"/>
                  <a:gd name="T30" fmla="*/ 250 w 473"/>
                  <a:gd name="T31" fmla="*/ 420 h 681"/>
                  <a:gd name="T32" fmla="*/ 262 w 473"/>
                  <a:gd name="T33" fmla="*/ 456 h 681"/>
                  <a:gd name="T34" fmla="*/ 262 w 473"/>
                  <a:gd name="T35" fmla="*/ 456 h 681"/>
                  <a:gd name="T36" fmla="*/ 272 w 473"/>
                  <a:gd name="T37" fmla="*/ 456 h 681"/>
                  <a:gd name="T38" fmla="*/ 290 w 473"/>
                  <a:gd name="T39" fmla="*/ 313 h 681"/>
                  <a:gd name="T40" fmla="*/ 290 w 473"/>
                  <a:gd name="T41" fmla="*/ 524 h 681"/>
                  <a:gd name="T42" fmla="*/ 302 w 473"/>
                  <a:gd name="T43" fmla="*/ 564 h 681"/>
                  <a:gd name="T44" fmla="*/ 327 w 473"/>
                  <a:gd name="T45" fmla="*/ 590 h 681"/>
                  <a:gd name="T46" fmla="*/ 327 w 473"/>
                  <a:gd name="T47" fmla="*/ 339 h 681"/>
                  <a:gd name="T48" fmla="*/ 345 w 473"/>
                  <a:gd name="T49" fmla="*/ 456 h 681"/>
                  <a:gd name="T50" fmla="*/ 359 w 473"/>
                  <a:gd name="T51" fmla="*/ 681 h 681"/>
                  <a:gd name="T52" fmla="*/ 369 w 473"/>
                  <a:gd name="T53" fmla="*/ 494 h 681"/>
                  <a:gd name="T54" fmla="*/ 389 w 473"/>
                  <a:gd name="T55" fmla="*/ 281 h 681"/>
                  <a:gd name="T56" fmla="*/ 401 w 473"/>
                  <a:gd name="T57" fmla="*/ 155 h 681"/>
                  <a:gd name="T58" fmla="*/ 423 w 473"/>
                  <a:gd name="T59" fmla="*/ 185 h 681"/>
                  <a:gd name="T60" fmla="*/ 423 w 473"/>
                  <a:gd name="T61" fmla="*/ 185 h 681"/>
                  <a:gd name="T62" fmla="*/ 433 w 473"/>
                  <a:gd name="T63" fmla="*/ 106 h 681"/>
                  <a:gd name="T64" fmla="*/ 443 w 473"/>
                  <a:gd name="T65" fmla="*/ 124 h 681"/>
                  <a:gd name="T66" fmla="*/ 443 w 473"/>
                  <a:gd name="T67" fmla="*/ 124 h 681"/>
                  <a:gd name="T68" fmla="*/ 455 w 473"/>
                  <a:gd name="T69" fmla="*/ 203 h 681"/>
                  <a:gd name="T70" fmla="*/ 473 w 473"/>
                  <a:gd name="T71" fmla="*/ 17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3" h="681">
                    <a:moveTo>
                      <a:pt x="0" y="0"/>
                    </a:moveTo>
                    <a:lnTo>
                      <a:pt x="0" y="341"/>
                    </a:lnTo>
                    <a:lnTo>
                      <a:pt x="0" y="161"/>
                    </a:lnTo>
                    <a:lnTo>
                      <a:pt x="14" y="161"/>
                    </a:lnTo>
                    <a:lnTo>
                      <a:pt x="14" y="30"/>
                    </a:lnTo>
                    <a:lnTo>
                      <a:pt x="14" y="341"/>
                    </a:lnTo>
                    <a:lnTo>
                      <a:pt x="14" y="58"/>
                    </a:lnTo>
                    <a:lnTo>
                      <a:pt x="34" y="58"/>
                    </a:lnTo>
                    <a:lnTo>
                      <a:pt x="34" y="12"/>
                    </a:lnTo>
                    <a:lnTo>
                      <a:pt x="34" y="24"/>
                    </a:lnTo>
                    <a:lnTo>
                      <a:pt x="64" y="24"/>
                    </a:lnTo>
                    <a:lnTo>
                      <a:pt x="64" y="38"/>
                    </a:lnTo>
                    <a:lnTo>
                      <a:pt x="80" y="38"/>
                    </a:lnTo>
                    <a:lnTo>
                      <a:pt x="80" y="10"/>
                    </a:lnTo>
                    <a:lnTo>
                      <a:pt x="106" y="10"/>
                    </a:lnTo>
                    <a:lnTo>
                      <a:pt x="106" y="92"/>
                    </a:lnTo>
                    <a:lnTo>
                      <a:pt x="122" y="92"/>
                    </a:lnTo>
                    <a:lnTo>
                      <a:pt x="122" y="349"/>
                    </a:lnTo>
                    <a:lnTo>
                      <a:pt x="152" y="349"/>
                    </a:lnTo>
                    <a:lnTo>
                      <a:pt x="152" y="293"/>
                    </a:lnTo>
                    <a:lnTo>
                      <a:pt x="152" y="634"/>
                    </a:lnTo>
                    <a:lnTo>
                      <a:pt x="152" y="512"/>
                    </a:lnTo>
                    <a:lnTo>
                      <a:pt x="182" y="512"/>
                    </a:lnTo>
                    <a:lnTo>
                      <a:pt x="182" y="391"/>
                    </a:lnTo>
                    <a:lnTo>
                      <a:pt x="182" y="634"/>
                    </a:lnTo>
                    <a:lnTo>
                      <a:pt x="204" y="634"/>
                    </a:lnTo>
                    <a:lnTo>
                      <a:pt x="204" y="524"/>
                    </a:lnTo>
                    <a:lnTo>
                      <a:pt x="218" y="524"/>
                    </a:lnTo>
                    <a:lnTo>
                      <a:pt x="218" y="217"/>
                    </a:lnTo>
                    <a:lnTo>
                      <a:pt x="238" y="217"/>
                    </a:lnTo>
                    <a:lnTo>
                      <a:pt x="238" y="420"/>
                    </a:lnTo>
                    <a:lnTo>
                      <a:pt x="250" y="420"/>
                    </a:lnTo>
                    <a:lnTo>
                      <a:pt x="250" y="456"/>
                    </a:lnTo>
                    <a:lnTo>
                      <a:pt x="262" y="456"/>
                    </a:lnTo>
                    <a:lnTo>
                      <a:pt x="262" y="570"/>
                    </a:lnTo>
                    <a:lnTo>
                      <a:pt x="262" y="456"/>
                    </a:lnTo>
                    <a:lnTo>
                      <a:pt x="262" y="456"/>
                    </a:lnTo>
                    <a:lnTo>
                      <a:pt x="272" y="456"/>
                    </a:lnTo>
                    <a:lnTo>
                      <a:pt x="272" y="313"/>
                    </a:lnTo>
                    <a:lnTo>
                      <a:pt x="290" y="313"/>
                    </a:lnTo>
                    <a:lnTo>
                      <a:pt x="290" y="189"/>
                    </a:lnTo>
                    <a:lnTo>
                      <a:pt x="290" y="524"/>
                    </a:lnTo>
                    <a:lnTo>
                      <a:pt x="302" y="524"/>
                    </a:lnTo>
                    <a:lnTo>
                      <a:pt x="302" y="564"/>
                    </a:lnTo>
                    <a:lnTo>
                      <a:pt x="327" y="564"/>
                    </a:lnTo>
                    <a:lnTo>
                      <a:pt x="327" y="590"/>
                    </a:lnTo>
                    <a:lnTo>
                      <a:pt x="327" y="494"/>
                    </a:lnTo>
                    <a:lnTo>
                      <a:pt x="327" y="339"/>
                    </a:lnTo>
                    <a:lnTo>
                      <a:pt x="345" y="339"/>
                    </a:lnTo>
                    <a:lnTo>
                      <a:pt x="345" y="456"/>
                    </a:lnTo>
                    <a:lnTo>
                      <a:pt x="359" y="456"/>
                    </a:lnTo>
                    <a:lnTo>
                      <a:pt x="359" y="681"/>
                    </a:lnTo>
                    <a:lnTo>
                      <a:pt x="369" y="681"/>
                    </a:lnTo>
                    <a:lnTo>
                      <a:pt x="369" y="494"/>
                    </a:lnTo>
                    <a:lnTo>
                      <a:pt x="389" y="494"/>
                    </a:lnTo>
                    <a:lnTo>
                      <a:pt x="389" y="281"/>
                    </a:lnTo>
                    <a:lnTo>
                      <a:pt x="401" y="281"/>
                    </a:lnTo>
                    <a:lnTo>
                      <a:pt x="401" y="155"/>
                    </a:lnTo>
                    <a:lnTo>
                      <a:pt x="401" y="185"/>
                    </a:lnTo>
                    <a:lnTo>
                      <a:pt x="423" y="185"/>
                    </a:lnTo>
                    <a:lnTo>
                      <a:pt x="423" y="219"/>
                    </a:lnTo>
                    <a:lnTo>
                      <a:pt x="423" y="185"/>
                    </a:lnTo>
                    <a:lnTo>
                      <a:pt x="433" y="185"/>
                    </a:lnTo>
                    <a:lnTo>
                      <a:pt x="433" y="106"/>
                    </a:lnTo>
                    <a:lnTo>
                      <a:pt x="433" y="124"/>
                    </a:lnTo>
                    <a:lnTo>
                      <a:pt x="443" y="124"/>
                    </a:lnTo>
                    <a:lnTo>
                      <a:pt x="443" y="66"/>
                    </a:lnTo>
                    <a:lnTo>
                      <a:pt x="443" y="124"/>
                    </a:lnTo>
                    <a:lnTo>
                      <a:pt x="455" y="124"/>
                    </a:lnTo>
                    <a:lnTo>
                      <a:pt x="455" y="203"/>
                    </a:lnTo>
                    <a:lnTo>
                      <a:pt x="455" y="175"/>
                    </a:lnTo>
                    <a:lnTo>
                      <a:pt x="473" y="175"/>
                    </a:lnTo>
                    <a:lnTo>
                      <a:pt x="473" y="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4" name="Freeform 86"/>
              <p:cNvSpPr>
                <a:spLocks/>
              </p:cNvSpPr>
              <p:nvPr/>
            </p:nvSpPr>
            <p:spPr bwMode="auto">
              <a:xfrm>
                <a:off x="4785" y="1927"/>
                <a:ext cx="238" cy="225"/>
              </a:xfrm>
              <a:custGeom>
                <a:avLst/>
                <a:gdLst>
                  <a:gd name="T0" fmla="*/ 0 w 238"/>
                  <a:gd name="T1" fmla="*/ 0 h 225"/>
                  <a:gd name="T2" fmla="*/ 36 w 238"/>
                  <a:gd name="T3" fmla="*/ 0 h 225"/>
                  <a:gd name="T4" fmla="*/ 36 w 238"/>
                  <a:gd name="T5" fmla="*/ 32 h 225"/>
                  <a:gd name="T6" fmla="*/ 50 w 238"/>
                  <a:gd name="T7" fmla="*/ 32 h 225"/>
                  <a:gd name="T8" fmla="*/ 50 w 238"/>
                  <a:gd name="T9" fmla="*/ 94 h 225"/>
                  <a:gd name="T10" fmla="*/ 62 w 238"/>
                  <a:gd name="T11" fmla="*/ 94 h 225"/>
                  <a:gd name="T12" fmla="*/ 62 w 238"/>
                  <a:gd name="T13" fmla="*/ 225 h 225"/>
                  <a:gd name="T14" fmla="*/ 62 w 238"/>
                  <a:gd name="T15" fmla="*/ 201 h 225"/>
                  <a:gd name="T16" fmla="*/ 76 w 238"/>
                  <a:gd name="T17" fmla="*/ 201 h 225"/>
                  <a:gd name="T18" fmla="*/ 76 w 238"/>
                  <a:gd name="T19" fmla="*/ 159 h 225"/>
                  <a:gd name="T20" fmla="*/ 76 w 238"/>
                  <a:gd name="T21" fmla="*/ 201 h 225"/>
                  <a:gd name="T22" fmla="*/ 76 w 238"/>
                  <a:gd name="T23" fmla="*/ 187 h 225"/>
                  <a:gd name="T24" fmla="*/ 86 w 238"/>
                  <a:gd name="T25" fmla="*/ 187 h 225"/>
                  <a:gd name="T26" fmla="*/ 86 w 238"/>
                  <a:gd name="T27" fmla="*/ 36 h 225"/>
                  <a:gd name="T28" fmla="*/ 98 w 238"/>
                  <a:gd name="T29" fmla="*/ 36 h 225"/>
                  <a:gd name="T30" fmla="*/ 98 w 238"/>
                  <a:gd name="T31" fmla="*/ 18 h 225"/>
                  <a:gd name="T32" fmla="*/ 112 w 238"/>
                  <a:gd name="T33" fmla="*/ 18 h 225"/>
                  <a:gd name="T34" fmla="*/ 112 w 238"/>
                  <a:gd name="T35" fmla="*/ 0 h 225"/>
                  <a:gd name="T36" fmla="*/ 146 w 238"/>
                  <a:gd name="T37" fmla="*/ 0 h 225"/>
                  <a:gd name="T38" fmla="*/ 146 w 238"/>
                  <a:gd name="T39" fmla="*/ 24 h 225"/>
                  <a:gd name="T40" fmla="*/ 198 w 238"/>
                  <a:gd name="T41" fmla="*/ 24 h 225"/>
                  <a:gd name="T42" fmla="*/ 198 w 238"/>
                  <a:gd name="T43" fmla="*/ 0 h 225"/>
                  <a:gd name="T44" fmla="*/ 238 w 238"/>
                  <a:gd name="T45" fmla="*/ 0 h 225"/>
                  <a:gd name="T46" fmla="*/ 238 w 238"/>
                  <a:gd name="T47" fmla="*/ 42 h 225"/>
                  <a:gd name="T48" fmla="*/ 238 w 238"/>
                  <a:gd name="T4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225">
                    <a:moveTo>
                      <a:pt x="0" y="0"/>
                    </a:moveTo>
                    <a:lnTo>
                      <a:pt x="36" y="0"/>
                    </a:lnTo>
                    <a:lnTo>
                      <a:pt x="36" y="32"/>
                    </a:lnTo>
                    <a:lnTo>
                      <a:pt x="50" y="32"/>
                    </a:lnTo>
                    <a:lnTo>
                      <a:pt x="50" y="94"/>
                    </a:lnTo>
                    <a:lnTo>
                      <a:pt x="62" y="94"/>
                    </a:lnTo>
                    <a:lnTo>
                      <a:pt x="62" y="225"/>
                    </a:lnTo>
                    <a:lnTo>
                      <a:pt x="62" y="201"/>
                    </a:lnTo>
                    <a:lnTo>
                      <a:pt x="76" y="201"/>
                    </a:lnTo>
                    <a:lnTo>
                      <a:pt x="76" y="159"/>
                    </a:lnTo>
                    <a:lnTo>
                      <a:pt x="76" y="201"/>
                    </a:lnTo>
                    <a:lnTo>
                      <a:pt x="76" y="187"/>
                    </a:lnTo>
                    <a:lnTo>
                      <a:pt x="86" y="187"/>
                    </a:lnTo>
                    <a:lnTo>
                      <a:pt x="86" y="36"/>
                    </a:lnTo>
                    <a:lnTo>
                      <a:pt x="98" y="36"/>
                    </a:lnTo>
                    <a:lnTo>
                      <a:pt x="98" y="18"/>
                    </a:lnTo>
                    <a:lnTo>
                      <a:pt x="112" y="18"/>
                    </a:lnTo>
                    <a:lnTo>
                      <a:pt x="112" y="0"/>
                    </a:lnTo>
                    <a:lnTo>
                      <a:pt x="146" y="0"/>
                    </a:lnTo>
                    <a:lnTo>
                      <a:pt x="146" y="24"/>
                    </a:lnTo>
                    <a:lnTo>
                      <a:pt x="198" y="24"/>
                    </a:lnTo>
                    <a:lnTo>
                      <a:pt x="198" y="0"/>
                    </a:lnTo>
                    <a:lnTo>
                      <a:pt x="238" y="0"/>
                    </a:lnTo>
                    <a:lnTo>
                      <a:pt x="238" y="42"/>
                    </a:lnTo>
                    <a:lnTo>
                      <a:pt x="238"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5" name="Freeform 87"/>
              <p:cNvSpPr>
                <a:spLocks/>
              </p:cNvSpPr>
              <p:nvPr/>
            </p:nvSpPr>
            <p:spPr bwMode="auto">
              <a:xfrm>
                <a:off x="5129" y="1927"/>
                <a:ext cx="353" cy="251"/>
              </a:xfrm>
              <a:custGeom>
                <a:avLst/>
                <a:gdLst>
                  <a:gd name="T0" fmla="*/ 0 w 353"/>
                  <a:gd name="T1" fmla="*/ 0 h 251"/>
                  <a:gd name="T2" fmla="*/ 0 w 353"/>
                  <a:gd name="T3" fmla="*/ 129 h 251"/>
                  <a:gd name="T4" fmla="*/ 0 w 353"/>
                  <a:gd name="T5" fmla="*/ 56 h 251"/>
                  <a:gd name="T6" fmla="*/ 14 w 353"/>
                  <a:gd name="T7" fmla="*/ 56 h 251"/>
                  <a:gd name="T8" fmla="*/ 14 w 353"/>
                  <a:gd name="T9" fmla="*/ 151 h 251"/>
                  <a:gd name="T10" fmla="*/ 34 w 353"/>
                  <a:gd name="T11" fmla="*/ 151 h 251"/>
                  <a:gd name="T12" fmla="*/ 34 w 353"/>
                  <a:gd name="T13" fmla="*/ 30 h 251"/>
                  <a:gd name="T14" fmla="*/ 49 w 353"/>
                  <a:gd name="T15" fmla="*/ 30 h 251"/>
                  <a:gd name="T16" fmla="*/ 49 w 353"/>
                  <a:gd name="T17" fmla="*/ 8 h 251"/>
                  <a:gd name="T18" fmla="*/ 81 w 353"/>
                  <a:gd name="T19" fmla="*/ 8 h 251"/>
                  <a:gd name="T20" fmla="*/ 81 w 353"/>
                  <a:gd name="T21" fmla="*/ 40 h 251"/>
                  <a:gd name="T22" fmla="*/ 109 w 353"/>
                  <a:gd name="T23" fmla="*/ 40 h 251"/>
                  <a:gd name="T24" fmla="*/ 109 w 353"/>
                  <a:gd name="T25" fmla="*/ 133 h 251"/>
                  <a:gd name="T26" fmla="*/ 109 w 353"/>
                  <a:gd name="T27" fmla="*/ 56 h 251"/>
                  <a:gd name="T28" fmla="*/ 121 w 353"/>
                  <a:gd name="T29" fmla="*/ 56 h 251"/>
                  <a:gd name="T30" fmla="*/ 121 w 353"/>
                  <a:gd name="T31" fmla="*/ 24 h 251"/>
                  <a:gd name="T32" fmla="*/ 121 w 353"/>
                  <a:gd name="T33" fmla="*/ 139 h 251"/>
                  <a:gd name="T34" fmla="*/ 121 w 353"/>
                  <a:gd name="T35" fmla="*/ 96 h 251"/>
                  <a:gd name="T36" fmla="*/ 143 w 353"/>
                  <a:gd name="T37" fmla="*/ 96 h 251"/>
                  <a:gd name="T38" fmla="*/ 143 w 353"/>
                  <a:gd name="T39" fmla="*/ 167 h 251"/>
                  <a:gd name="T40" fmla="*/ 143 w 353"/>
                  <a:gd name="T41" fmla="*/ 118 h 251"/>
                  <a:gd name="T42" fmla="*/ 157 w 353"/>
                  <a:gd name="T43" fmla="*/ 118 h 251"/>
                  <a:gd name="T44" fmla="*/ 157 w 353"/>
                  <a:gd name="T45" fmla="*/ 70 h 251"/>
                  <a:gd name="T46" fmla="*/ 157 w 353"/>
                  <a:gd name="T47" fmla="*/ 183 h 251"/>
                  <a:gd name="T48" fmla="*/ 157 w 353"/>
                  <a:gd name="T49" fmla="*/ 147 h 251"/>
                  <a:gd name="T50" fmla="*/ 175 w 353"/>
                  <a:gd name="T51" fmla="*/ 147 h 251"/>
                  <a:gd name="T52" fmla="*/ 175 w 353"/>
                  <a:gd name="T53" fmla="*/ 251 h 251"/>
                  <a:gd name="T54" fmla="*/ 175 w 353"/>
                  <a:gd name="T55" fmla="*/ 147 h 251"/>
                  <a:gd name="T56" fmla="*/ 209 w 353"/>
                  <a:gd name="T57" fmla="*/ 147 h 251"/>
                  <a:gd name="T58" fmla="*/ 209 w 353"/>
                  <a:gd name="T59" fmla="*/ 26 h 251"/>
                  <a:gd name="T60" fmla="*/ 231 w 353"/>
                  <a:gd name="T61" fmla="*/ 26 h 251"/>
                  <a:gd name="T62" fmla="*/ 231 w 353"/>
                  <a:gd name="T63" fmla="*/ 60 h 251"/>
                  <a:gd name="T64" fmla="*/ 243 w 353"/>
                  <a:gd name="T65" fmla="*/ 60 h 251"/>
                  <a:gd name="T66" fmla="*/ 243 w 353"/>
                  <a:gd name="T67" fmla="*/ 0 h 251"/>
                  <a:gd name="T68" fmla="*/ 269 w 353"/>
                  <a:gd name="T69" fmla="*/ 0 h 251"/>
                  <a:gd name="T70" fmla="*/ 269 w 353"/>
                  <a:gd name="T71" fmla="*/ 24 h 251"/>
                  <a:gd name="T72" fmla="*/ 269 w 353"/>
                  <a:gd name="T73" fmla="*/ 0 h 251"/>
                  <a:gd name="T74" fmla="*/ 287 w 353"/>
                  <a:gd name="T75" fmla="*/ 0 h 251"/>
                  <a:gd name="T76" fmla="*/ 287 w 353"/>
                  <a:gd name="T77" fmla="*/ 34 h 251"/>
                  <a:gd name="T78" fmla="*/ 301 w 353"/>
                  <a:gd name="T79" fmla="*/ 34 h 251"/>
                  <a:gd name="T80" fmla="*/ 301 w 353"/>
                  <a:gd name="T81" fmla="*/ 0 h 251"/>
                  <a:gd name="T82" fmla="*/ 335 w 353"/>
                  <a:gd name="T83" fmla="*/ 0 h 251"/>
                  <a:gd name="T84" fmla="*/ 335 w 353"/>
                  <a:gd name="T85" fmla="*/ 22 h 251"/>
                  <a:gd name="T86" fmla="*/ 353 w 353"/>
                  <a:gd name="T87" fmla="*/ 2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 h="251">
                    <a:moveTo>
                      <a:pt x="0" y="0"/>
                    </a:moveTo>
                    <a:lnTo>
                      <a:pt x="0" y="129"/>
                    </a:lnTo>
                    <a:lnTo>
                      <a:pt x="0" y="56"/>
                    </a:lnTo>
                    <a:lnTo>
                      <a:pt x="14" y="56"/>
                    </a:lnTo>
                    <a:lnTo>
                      <a:pt x="14" y="151"/>
                    </a:lnTo>
                    <a:lnTo>
                      <a:pt x="34" y="151"/>
                    </a:lnTo>
                    <a:lnTo>
                      <a:pt x="34" y="30"/>
                    </a:lnTo>
                    <a:lnTo>
                      <a:pt x="49" y="30"/>
                    </a:lnTo>
                    <a:lnTo>
                      <a:pt x="49" y="8"/>
                    </a:lnTo>
                    <a:lnTo>
                      <a:pt x="81" y="8"/>
                    </a:lnTo>
                    <a:lnTo>
                      <a:pt x="81" y="40"/>
                    </a:lnTo>
                    <a:lnTo>
                      <a:pt x="109" y="40"/>
                    </a:lnTo>
                    <a:lnTo>
                      <a:pt x="109" y="133"/>
                    </a:lnTo>
                    <a:lnTo>
                      <a:pt x="109" y="56"/>
                    </a:lnTo>
                    <a:lnTo>
                      <a:pt x="121" y="56"/>
                    </a:lnTo>
                    <a:lnTo>
                      <a:pt x="121" y="24"/>
                    </a:lnTo>
                    <a:lnTo>
                      <a:pt x="121" y="139"/>
                    </a:lnTo>
                    <a:lnTo>
                      <a:pt x="121" y="96"/>
                    </a:lnTo>
                    <a:lnTo>
                      <a:pt x="143" y="96"/>
                    </a:lnTo>
                    <a:lnTo>
                      <a:pt x="143" y="167"/>
                    </a:lnTo>
                    <a:lnTo>
                      <a:pt x="143" y="118"/>
                    </a:lnTo>
                    <a:lnTo>
                      <a:pt x="157" y="118"/>
                    </a:lnTo>
                    <a:lnTo>
                      <a:pt x="157" y="70"/>
                    </a:lnTo>
                    <a:lnTo>
                      <a:pt x="157" y="183"/>
                    </a:lnTo>
                    <a:lnTo>
                      <a:pt x="157" y="147"/>
                    </a:lnTo>
                    <a:lnTo>
                      <a:pt x="175" y="147"/>
                    </a:lnTo>
                    <a:lnTo>
                      <a:pt x="175" y="251"/>
                    </a:lnTo>
                    <a:lnTo>
                      <a:pt x="175" y="147"/>
                    </a:lnTo>
                    <a:lnTo>
                      <a:pt x="209" y="147"/>
                    </a:lnTo>
                    <a:lnTo>
                      <a:pt x="209" y="26"/>
                    </a:lnTo>
                    <a:lnTo>
                      <a:pt x="231" y="26"/>
                    </a:lnTo>
                    <a:lnTo>
                      <a:pt x="231" y="60"/>
                    </a:lnTo>
                    <a:lnTo>
                      <a:pt x="243" y="60"/>
                    </a:lnTo>
                    <a:lnTo>
                      <a:pt x="243" y="0"/>
                    </a:lnTo>
                    <a:lnTo>
                      <a:pt x="269" y="0"/>
                    </a:lnTo>
                    <a:lnTo>
                      <a:pt x="269" y="24"/>
                    </a:lnTo>
                    <a:lnTo>
                      <a:pt x="269" y="0"/>
                    </a:lnTo>
                    <a:lnTo>
                      <a:pt x="287" y="0"/>
                    </a:lnTo>
                    <a:lnTo>
                      <a:pt x="287" y="34"/>
                    </a:lnTo>
                    <a:lnTo>
                      <a:pt x="301" y="34"/>
                    </a:lnTo>
                    <a:lnTo>
                      <a:pt x="301" y="0"/>
                    </a:lnTo>
                    <a:lnTo>
                      <a:pt x="335" y="0"/>
                    </a:lnTo>
                    <a:lnTo>
                      <a:pt x="335" y="22"/>
                    </a:lnTo>
                    <a:lnTo>
                      <a:pt x="353" y="2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256" name="TextBox 255"/>
            <p:cNvSpPr txBox="1"/>
            <p:nvPr/>
          </p:nvSpPr>
          <p:spPr>
            <a:xfrm>
              <a:off x="3291731" y="2680345"/>
              <a:ext cx="827471" cy="246221"/>
            </a:xfrm>
            <a:prstGeom prst="rect">
              <a:avLst/>
            </a:prstGeom>
            <a:noFill/>
          </p:spPr>
          <p:txBody>
            <a:bodyPr wrap="none" rtlCol="0">
              <a:spAutoFit/>
            </a:bodyPr>
            <a:lstStyle/>
            <a:p>
              <a:pPr algn="ctr" fontAlgn="auto">
                <a:spcBef>
                  <a:spcPts val="0"/>
                </a:spcBef>
                <a:spcAft>
                  <a:spcPts val="0"/>
                </a:spcAft>
                <a:defRPr/>
              </a:pPr>
              <a:r>
                <a:rPr lang="en-GB" sz="1000" kern="0" dirty="0">
                  <a:solidFill>
                    <a:sysClr val="windowText" lastClr="000000"/>
                  </a:solidFill>
                </a:rPr>
                <a:t>6q16.1-q21</a:t>
              </a:r>
            </a:p>
          </p:txBody>
        </p:sp>
        <p:sp>
          <p:nvSpPr>
            <p:cNvPr id="257" name="TextBox 256"/>
            <p:cNvSpPr txBox="1"/>
            <p:nvPr/>
          </p:nvSpPr>
          <p:spPr>
            <a:xfrm>
              <a:off x="7208614" y="4995143"/>
              <a:ext cx="1003801"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D52B1E"/>
                  </a:solidFill>
                </a:rPr>
                <a:t>18q21.1-q22.8</a:t>
              </a:r>
            </a:p>
          </p:txBody>
        </p:sp>
        <p:sp>
          <p:nvSpPr>
            <p:cNvPr id="258" name="TextBox 257"/>
            <p:cNvSpPr txBox="1"/>
            <p:nvPr/>
          </p:nvSpPr>
          <p:spPr>
            <a:xfrm>
              <a:off x="2771800" y="5085184"/>
              <a:ext cx="933269"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005EA4"/>
                  </a:solidFill>
                </a:rPr>
                <a:t>5q11.2-q13.2</a:t>
              </a:r>
            </a:p>
          </p:txBody>
        </p:sp>
        <p:sp>
          <p:nvSpPr>
            <p:cNvPr id="259" name="TextBox 258"/>
            <p:cNvSpPr txBox="1"/>
            <p:nvPr/>
          </p:nvSpPr>
          <p:spPr>
            <a:xfrm>
              <a:off x="2987824" y="5229200"/>
              <a:ext cx="933269"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00B050"/>
                  </a:solidFill>
                </a:rPr>
                <a:t>5q31.1-q35.3</a:t>
              </a:r>
            </a:p>
          </p:txBody>
        </p:sp>
        <p:sp>
          <p:nvSpPr>
            <p:cNvPr id="260" name="TextBox 259"/>
            <p:cNvSpPr txBox="1"/>
            <p:nvPr/>
          </p:nvSpPr>
          <p:spPr>
            <a:xfrm>
              <a:off x="6482308" y="4587478"/>
              <a:ext cx="537327"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00B050"/>
                  </a:solidFill>
                </a:rPr>
                <a:t>17q13</a:t>
              </a:r>
            </a:p>
          </p:txBody>
        </p:sp>
        <p:sp>
          <p:nvSpPr>
            <p:cNvPr id="261" name="TextBox 260"/>
            <p:cNvSpPr txBox="1"/>
            <p:nvPr/>
          </p:nvSpPr>
          <p:spPr>
            <a:xfrm>
              <a:off x="6516216" y="4797152"/>
              <a:ext cx="1074333"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00B050"/>
                  </a:solidFill>
                </a:rPr>
                <a:t>17q21.2-q21.81</a:t>
              </a:r>
            </a:p>
          </p:txBody>
        </p:sp>
        <p:sp>
          <p:nvSpPr>
            <p:cNvPr id="262" name="TextBox 261"/>
            <p:cNvSpPr txBox="1"/>
            <p:nvPr/>
          </p:nvSpPr>
          <p:spPr>
            <a:xfrm>
              <a:off x="6948264" y="5157192"/>
              <a:ext cx="643125" cy="246221"/>
            </a:xfrm>
            <a:prstGeom prst="rect">
              <a:avLst/>
            </a:prstGeom>
            <a:noFill/>
          </p:spPr>
          <p:txBody>
            <a:bodyPr wrap="none" rtlCol="0">
              <a:spAutoFit/>
            </a:bodyPr>
            <a:lstStyle/>
            <a:p>
              <a:pPr algn="ctr" fontAlgn="auto">
                <a:spcBef>
                  <a:spcPts val="0"/>
                </a:spcBef>
                <a:spcAft>
                  <a:spcPts val="0"/>
                </a:spcAft>
                <a:defRPr/>
              </a:pPr>
              <a:r>
                <a:rPr lang="en-GB" sz="1000" kern="0" dirty="0">
                  <a:solidFill>
                    <a:srgbClr val="00B050"/>
                  </a:solidFill>
                </a:rPr>
                <a:t>18q11.2</a:t>
              </a:r>
            </a:p>
          </p:txBody>
        </p:sp>
      </p:grpSp>
    </p:spTree>
    <p:custDataLst>
      <p:tags r:id="rId1"/>
    </p:custDataLst>
    <p:extLst>
      <p:ext uri="{BB962C8B-B14F-4D97-AF65-F5344CB8AC3E}">
        <p14:creationId xmlns:p14="http://schemas.microsoft.com/office/powerpoint/2010/main" val="412226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53PD: Copy </a:t>
            </a:r>
            <a:r>
              <a:rPr lang="en-GB" sz="1800" dirty="0"/>
              <a:t>number alterations as predictive biomarkers for response to bevacizumab in metastatic colorectal </a:t>
            </a:r>
            <a:r>
              <a:rPr lang="en-GB" sz="1800" dirty="0" smtClean="0"/>
              <a:t>cancer – Van </a:t>
            </a:r>
            <a:r>
              <a:rPr lang="en-GB" sz="1800" dirty="0" err="1" smtClean="0"/>
              <a:t>Grieken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Key results (continued)</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en-GB" b="1" dirty="0" smtClean="0"/>
              <a:t>Conclusions</a:t>
            </a:r>
          </a:p>
          <a:p>
            <a:r>
              <a:rPr lang="en-GB" b="1" dirty="0"/>
              <a:t>Loss of chromosome 18q12.1-18q21.32 may be predictive of response to bevacizumab regimens in two independent cohorts of patients with </a:t>
            </a:r>
            <a:r>
              <a:rPr lang="en-GB" b="1" dirty="0" err="1"/>
              <a:t>mCRC</a:t>
            </a:r>
            <a:endParaRPr lang="en-GB" b="1" dirty="0"/>
          </a:p>
          <a:p>
            <a:r>
              <a:rPr lang="en-GB" b="1" dirty="0"/>
              <a:t>Identification of this mutation may be used as a candidate biomarker for response to bevacizumab </a:t>
            </a:r>
          </a:p>
          <a:p>
            <a:r>
              <a:rPr lang="en-GB" b="1" dirty="0"/>
              <a:t>Expansion of the </a:t>
            </a:r>
            <a:r>
              <a:rPr lang="en-GB" b="1" dirty="0" err="1"/>
              <a:t>AngioPredict</a:t>
            </a:r>
            <a:r>
              <a:rPr lang="en-GB" b="1" dirty="0"/>
              <a:t> non-</a:t>
            </a:r>
            <a:r>
              <a:rPr lang="en-GB" b="1" dirty="0" err="1"/>
              <a:t>bevacizumab</a:t>
            </a:r>
            <a:r>
              <a:rPr lang="en-GB" b="1" dirty="0"/>
              <a:t> group and further validation in other series is currently underway</a:t>
            </a:r>
          </a:p>
          <a:p>
            <a:endParaRPr lang="en-GB" b="1" dirty="0" smtClean="0"/>
          </a:p>
        </p:txBody>
      </p:sp>
      <p:sp>
        <p:nvSpPr>
          <p:cNvPr id="15" name="Text Placeholder 14"/>
          <p:cNvSpPr>
            <a:spLocks noGrp="1"/>
          </p:cNvSpPr>
          <p:nvPr>
            <p:ph type="body" sz="quarter" idx="11"/>
          </p:nvPr>
        </p:nvSpPr>
        <p:spPr>
          <a:xfrm>
            <a:off x="4377267" y="6092296"/>
            <a:ext cx="4435475" cy="487363"/>
          </a:xfrm>
        </p:spPr>
        <p:txBody>
          <a:bodyPr/>
          <a:lstStyle/>
          <a:p>
            <a:r>
              <a:rPr lang="en-GB" dirty="0"/>
              <a:t>Van </a:t>
            </a:r>
            <a:r>
              <a:rPr lang="en-GB" dirty="0" err="1"/>
              <a:t>Grieken</a:t>
            </a:r>
            <a:r>
              <a:rPr lang="en-GB" dirty="0"/>
              <a:t> NC et al. Ann </a:t>
            </a:r>
            <a:r>
              <a:rPr lang="en-GB" dirty="0" err="1"/>
              <a:t>Oncol</a:t>
            </a:r>
            <a:r>
              <a:rPr lang="en-GB" dirty="0"/>
              <a:t> 2016; 27 (</a:t>
            </a:r>
            <a:r>
              <a:rPr lang="en-GB" dirty="0" err="1"/>
              <a:t>suppl</a:t>
            </a:r>
            <a:r>
              <a:rPr lang="en-GB" dirty="0"/>
              <a:t> 6): </a:t>
            </a:r>
            <a:r>
              <a:rPr lang="en-GB" dirty="0" err="1"/>
              <a:t>abstr</a:t>
            </a:r>
            <a:r>
              <a:rPr lang="en-GB" dirty="0"/>
              <a:t> </a:t>
            </a:r>
            <a:r>
              <a:rPr lang="en-GB" dirty="0" smtClean="0"/>
              <a:t>53PD </a:t>
            </a:r>
            <a:endParaRPr lang="en-GB" dirty="0"/>
          </a:p>
        </p:txBody>
      </p:sp>
      <p:grpSp>
        <p:nvGrpSpPr>
          <p:cNvPr id="7" name="Group 6"/>
          <p:cNvGrpSpPr/>
          <p:nvPr/>
        </p:nvGrpSpPr>
        <p:grpSpPr>
          <a:xfrm>
            <a:off x="369469" y="1596793"/>
            <a:ext cx="3478346" cy="2902668"/>
            <a:chOff x="1093654" y="1867448"/>
            <a:chExt cx="3478346" cy="2902668"/>
          </a:xfrm>
        </p:grpSpPr>
        <p:sp>
          <p:nvSpPr>
            <p:cNvPr id="8" name="TextBox 7"/>
            <p:cNvSpPr txBox="1"/>
            <p:nvPr/>
          </p:nvSpPr>
          <p:spPr>
            <a:xfrm>
              <a:off x="1147605" y="2116327"/>
              <a:ext cx="542921"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grpSp>
          <p:nvGrpSpPr>
            <p:cNvPr id="9" name="Group 8"/>
            <p:cNvGrpSpPr/>
            <p:nvPr/>
          </p:nvGrpSpPr>
          <p:grpSpPr>
            <a:xfrm>
              <a:off x="1093654" y="2257053"/>
              <a:ext cx="2842214" cy="2513063"/>
              <a:chOff x="584610" y="2257053"/>
              <a:chExt cx="4724585" cy="2646489"/>
            </a:xfrm>
          </p:grpSpPr>
          <p:sp>
            <p:nvSpPr>
              <p:cNvPr id="16" name="TextBox 15"/>
              <p:cNvSpPr txBox="1"/>
              <p:nvPr/>
            </p:nvSpPr>
            <p:spPr>
              <a:xfrm>
                <a:off x="1205559" y="4196766"/>
                <a:ext cx="3679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7" name="TextBox 16"/>
              <p:cNvSpPr txBox="1"/>
              <p:nvPr/>
            </p:nvSpPr>
            <p:spPr>
              <a:xfrm>
                <a:off x="1423504" y="4383336"/>
                <a:ext cx="367926"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8" name="TextBox 17"/>
              <p:cNvSpPr txBox="1"/>
              <p:nvPr/>
            </p:nvSpPr>
            <p:spPr>
              <a:xfrm>
                <a:off x="1889311" y="4383336"/>
                <a:ext cx="730651" cy="291706"/>
              </a:xfrm>
              <a:prstGeom prst="rect">
                <a:avLst/>
              </a:prstGeom>
              <a:noFill/>
            </p:spPr>
            <p:txBody>
              <a:bodyPr wrap="none" rtlCol="0" anchor="t" anchorCtr="0">
                <a:spAutoFit/>
              </a:bodyPr>
              <a:lstStyle/>
              <a:p>
                <a:pPr algn="ctr"/>
                <a:r>
                  <a:rPr lang="en-GB" sz="1200" dirty="0" smtClean="0">
                    <a:solidFill>
                      <a:srgbClr val="4D4D4D"/>
                    </a:solidFill>
                  </a:rPr>
                  <a:t>200</a:t>
                </a:r>
                <a:endParaRPr lang="en-GB" sz="1200" dirty="0">
                  <a:solidFill>
                    <a:srgbClr val="4D4D4D"/>
                  </a:solidFill>
                </a:endParaRPr>
              </a:p>
            </p:txBody>
          </p:sp>
          <p:sp>
            <p:nvSpPr>
              <p:cNvPr id="19" name="TextBox 18"/>
              <p:cNvSpPr txBox="1"/>
              <p:nvPr/>
            </p:nvSpPr>
            <p:spPr>
              <a:xfrm>
                <a:off x="2546462" y="4383336"/>
                <a:ext cx="730651" cy="291706"/>
              </a:xfrm>
              <a:prstGeom prst="rect">
                <a:avLst/>
              </a:prstGeom>
              <a:noFill/>
            </p:spPr>
            <p:txBody>
              <a:bodyPr wrap="none" rtlCol="0" anchor="t" anchorCtr="0">
                <a:spAutoFit/>
              </a:bodyPr>
              <a:lstStyle/>
              <a:p>
                <a:pPr algn="ctr"/>
                <a:r>
                  <a:rPr lang="en-GB" sz="1200" dirty="0" smtClean="0">
                    <a:solidFill>
                      <a:srgbClr val="4D4D4D"/>
                    </a:solidFill>
                  </a:rPr>
                  <a:t>400</a:t>
                </a:r>
                <a:endParaRPr lang="en-GB" sz="1200" dirty="0">
                  <a:solidFill>
                    <a:srgbClr val="4D4D4D"/>
                  </a:solidFill>
                </a:endParaRPr>
              </a:p>
            </p:txBody>
          </p:sp>
          <p:sp>
            <p:nvSpPr>
              <p:cNvPr id="20" name="TextBox 19"/>
              <p:cNvSpPr txBox="1"/>
              <p:nvPr/>
            </p:nvSpPr>
            <p:spPr>
              <a:xfrm>
                <a:off x="3203613" y="4383336"/>
                <a:ext cx="730651" cy="291706"/>
              </a:xfrm>
              <a:prstGeom prst="rect">
                <a:avLst/>
              </a:prstGeom>
              <a:noFill/>
            </p:spPr>
            <p:txBody>
              <a:bodyPr wrap="none" rtlCol="0" anchor="t" anchorCtr="0">
                <a:spAutoFit/>
              </a:bodyPr>
              <a:lstStyle/>
              <a:p>
                <a:pPr algn="ctr"/>
                <a:r>
                  <a:rPr lang="en-GB" sz="1200" dirty="0" smtClean="0">
                    <a:solidFill>
                      <a:srgbClr val="4D4D4D"/>
                    </a:solidFill>
                  </a:rPr>
                  <a:t>600</a:t>
                </a:r>
                <a:endParaRPr lang="en-GB" sz="1200" dirty="0">
                  <a:solidFill>
                    <a:srgbClr val="4D4D4D"/>
                  </a:solidFill>
                </a:endParaRPr>
              </a:p>
            </p:txBody>
          </p:sp>
          <p:sp>
            <p:nvSpPr>
              <p:cNvPr id="21" name="TextBox 20"/>
              <p:cNvSpPr txBox="1"/>
              <p:nvPr/>
            </p:nvSpPr>
            <p:spPr>
              <a:xfrm>
                <a:off x="3840800" y="4383336"/>
                <a:ext cx="730651" cy="291706"/>
              </a:xfrm>
              <a:prstGeom prst="rect">
                <a:avLst/>
              </a:prstGeom>
              <a:noFill/>
            </p:spPr>
            <p:txBody>
              <a:bodyPr wrap="none" rtlCol="0" anchor="t" anchorCtr="0">
                <a:spAutoFit/>
              </a:bodyPr>
              <a:lstStyle/>
              <a:p>
                <a:pPr algn="ctr"/>
                <a:r>
                  <a:rPr lang="en-GB" sz="1200" dirty="0" smtClean="0">
                    <a:solidFill>
                      <a:srgbClr val="4D4D4D"/>
                    </a:solidFill>
                  </a:rPr>
                  <a:t>800</a:t>
                </a:r>
                <a:endParaRPr lang="en-GB" sz="1200" dirty="0">
                  <a:solidFill>
                    <a:srgbClr val="4D4D4D"/>
                  </a:solidFill>
                </a:endParaRPr>
              </a:p>
            </p:txBody>
          </p:sp>
          <p:sp>
            <p:nvSpPr>
              <p:cNvPr id="22" name="TextBox 21"/>
              <p:cNvSpPr txBox="1"/>
              <p:nvPr/>
            </p:nvSpPr>
            <p:spPr>
              <a:xfrm>
                <a:off x="4437316" y="4383336"/>
                <a:ext cx="871879" cy="291706"/>
              </a:xfrm>
              <a:prstGeom prst="rect">
                <a:avLst/>
              </a:prstGeom>
              <a:noFill/>
            </p:spPr>
            <p:txBody>
              <a:bodyPr wrap="none" rtlCol="0" anchor="t" anchorCtr="0">
                <a:spAutoFit/>
              </a:bodyPr>
              <a:lstStyle/>
              <a:p>
                <a:pPr algn="ctr"/>
                <a:r>
                  <a:rPr lang="en-GB" sz="1200" dirty="0" smtClean="0">
                    <a:solidFill>
                      <a:srgbClr val="4D4D4D"/>
                    </a:solidFill>
                  </a:rPr>
                  <a:t>1000</a:t>
                </a:r>
                <a:endParaRPr lang="en-GB" sz="1200" dirty="0">
                  <a:solidFill>
                    <a:srgbClr val="4D4D4D"/>
                  </a:solidFill>
                </a:endParaRPr>
              </a:p>
            </p:txBody>
          </p:sp>
          <p:sp>
            <p:nvSpPr>
              <p:cNvPr id="23" name="TextBox 22"/>
              <p:cNvSpPr txBox="1"/>
              <p:nvPr/>
            </p:nvSpPr>
            <p:spPr>
              <a:xfrm>
                <a:off x="1030565" y="2533806"/>
                <a:ext cx="542921"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4" name="TextBox 23"/>
              <p:cNvSpPr txBox="1"/>
              <p:nvPr/>
            </p:nvSpPr>
            <p:spPr>
              <a:xfrm>
                <a:off x="1030565" y="2949546"/>
                <a:ext cx="542921"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5" name="TextBox 24"/>
              <p:cNvSpPr txBox="1"/>
              <p:nvPr/>
            </p:nvSpPr>
            <p:spPr>
              <a:xfrm>
                <a:off x="1030565" y="3365286"/>
                <a:ext cx="542921"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6" name="TextBox 25"/>
              <p:cNvSpPr txBox="1"/>
              <p:nvPr/>
            </p:nvSpPr>
            <p:spPr>
              <a:xfrm>
                <a:off x="1030565" y="3781026"/>
                <a:ext cx="542921"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grpSp>
            <p:nvGrpSpPr>
              <p:cNvPr id="27" name="Group 26"/>
              <p:cNvGrpSpPr/>
              <p:nvPr/>
            </p:nvGrpSpPr>
            <p:grpSpPr>
              <a:xfrm>
                <a:off x="1479534" y="2257053"/>
                <a:ext cx="3393722" cy="2171700"/>
                <a:chOff x="836615" y="2448719"/>
                <a:chExt cx="2486998" cy="2171700"/>
              </a:xfrm>
            </p:grpSpPr>
            <p:sp>
              <p:nvSpPr>
                <p:cNvPr id="30" name="Freeform 2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8" name="TextBox 27"/>
              <p:cNvSpPr txBox="1"/>
              <p:nvPr/>
            </p:nvSpPr>
            <p:spPr>
              <a:xfrm rot="16200000">
                <a:off x="17879" y="3072623"/>
                <a:ext cx="1593915" cy="460453"/>
              </a:xfrm>
              <a:prstGeom prst="rect">
                <a:avLst/>
              </a:prstGeom>
              <a:noFill/>
            </p:spPr>
            <p:txBody>
              <a:bodyPr wrap="none" rtlCol="0">
                <a:spAutoFit/>
              </a:bodyPr>
              <a:lstStyle/>
              <a:p>
                <a:pPr algn="ctr"/>
                <a:r>
                  <a:rPr lang="en-GB" sz="1200" dirty="0" smtClean="0">
                    <a:solidFill>
                      <a:srgbClr val="363636"/>
                    </a:solidFill>
                  </a:rPr>
                  <a:t>Cumulative survival</a:t>
                </a:r>
                <a:endParaRPr lang="en-GB" sz="1200" dirty="0">
                  <a:solidFill>
                    <a:srgbClr val="363636"/>
                  </a:solidFill>
                </a:endParaRPr>
              </a:p>
            </p:txBody>
          </p:sp>
          <p:sp>
            <p:nvSpPr>
              <p:cNvPr id="29" name="TextBox 28"/>
              <p:cNvSpPr txBox="1"/>
              <p:nvPr/>
            </p:nvSpPr>
            <p:spPr>
              <a:xfrm>
                <a:off x="2197752" y="4611836"/>
                <a:ext cx="2140254" cy="291706"/>
              </a:xfrm>
              <a:prstGeom prst="rect">
                <a:avLst/>
              </a:prstGeom>
              <a:noFill/>
            </p:spPr>
            <p:txBody>
              <a:bodyPr wrap="none" rtlCol="0">
                <a:spAutoFit/>
              </a:bodyPr>
              <a:lstStyle/>
              <a:p>
                <a:pPr algn="ctr"/>
                <a:r>
                  <a:rPr lang="en-GB" sz="1200" dirty="0" smtClean="0">
                    <a:solidFill>
                      <a:srgbClr val="363636"/>
                    </a:solidFill>
                  </a:rPr>
                  <a:t>PFS time (days)</a:t>
                </a:r>
                <a:endParaRPr lang="en-GB" sz="1200" dirty="0">
                  <a:solidFill>
                    <a:srgbClr val="363636"/>
                  </a:solidFill>
                </a:endParaRPr>
              </a:p>
            </p:txBody>
          </p:sp>
        </p:grpSp>
        <p:sp>
          <p:nvSpPr>
            <p:cNvPr id="10" name="TextBox 9"/>
            <p:cNvSpPr txBox="1"/>
            <p:nvPr/>
          </p:nvSpPr>
          <p:spPr>
            <a:xfrm>
              <a:off x="1619388" y="1867448"/>
              <a:ext cx="2099613" cy="276999"/>
            </a:xfrm>
            <a:prstGeom prst="rect">
              <a:avLst/>
            </a:prstGeom>
            <a:noFill/>
          </p:spPr>
          <p:txBody>
            <a:bodyPr wrap="none" rtlCol="0">
              <a:spAutoFit/>
            </a:bodyPr>
            <a:lstStyle/>
            <a:p>
              <a:pPr algn="ctr"/>
              <a:r>
                <a:rPr lang="en-GB" sz="1200" dirty="0" smtClean="0">
                  <a:solidFill>
                    <a:srgbClr val="4D4D4D"/>
                  </a:solidFill>
                </a:rPr>
                <a:t>18q11.2 in </a:t>
              </a:r>
              <a:r>
                <a:rPr lang="en-GB" sz="1200" dirty="0" err="1" smtClean="0">
                  <a:solidFill>
                    <a:srgbClr val="4D4D4D"/>
                  </a:solidFill>
                </a:rPr>
                <a:t>AngioPredict</a:t>
              </a:r>
              <a:r>
                <a:rPr lang="en-GB" sz="1200" dirty="0" smtClean="0">
                  <a:solidFill>
                    <a:srgbClr val="4D4D4D"/>
                  </a:solidFill>
                </a:rPr>
                <a:t> Bev</a:t>
              </a:r>
              <a:endParaRPr lang="en-GB" sz="1200" dirty="0">
                <a:solidFill>
                  <a:srgbClr val="4D4D4D"/>
                </a:solidFill>
              </a:endParaRPr>
            </a:p>
          </p:txBody>
        </p:sp>
        <p:sp>
          <p:nvSpPr>
            <p:cNvPr id="11" name="TextBox 10"/>
            <p:cNvSpPr txBox="1"/>
            <p:nvPr/>
          </p:nvSpPr>
          <p:spPr>
            <a:xfrm>
              <a:off x="2492128" y="2190344"/>
              <a:ext cx="1080745" cy="461665"/>
            </a:xfrm>
            <a:prstGeom prst="rect">
              <a:avLst/>
            </a:prstGeom>
            <a:noFill/>
          </p:spPr>
          <p:txBody>
            <a:bodyPr wrap="none" rtlCol="0">
              <a:spAutoFit/>
            </a:bodyPr>
            <a:lstStyle/>
            <a:p>
              <a:r>
                <a:rPr lang="en-GB" sz="1200" dirty="0" smtClean="0">
                  <a:solidFill>
                    <a:srgbClr val="4D4D4D"/>
                  </a:solidFill>
                </a:rPr>
                <a:t>Log-rank test</a:t>
              </a:r>
            </a:p>
            <a:p>
              <a:r>
                <a:rPr lang="en-GB" sz="1200" dirty="0">
                  <a:solidFill>
                    <a:srgbClr val="4D4D4D"/>
                  </a:solidFill>
                </a:rPr>
                <a:t>p</a:t>
              </a:r>
              <a:r>
                <a:rPr lang="en-GB" sz="1200" dirty="0" smtClean="0">
                  <a:solidFill>
                    <a:srgbClr val="4D4D4D"/>
                  </a:solidFill>
                </a:rPr>
                <a:t>=0.034</a:t>
              </a:r>
              <a:endParaRPr lang="en-GB" sz="1200" dirty="0">
                <a:solidFill>
                  <a:srgbClr val="4D4D4D"/>
                </a:solidFill>
              </a:endParaRPr>
            </a:p>
          </p:txBody>
        </p:sp>
        <p:cxnSp>
          <p:nvCxnSpPr>
            <p:cNvPr id="12" name="Straight Connector 11"/>
            <p:cNvCxnSpPr/>
            <p:nvPr/>
          </p:nvCxnSpPr>
          <p:spPr>
            <a:xfrm>
              <a:off x="3134559" y="2653596"/>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77442" y="2493346"/>
              <a:ext cx="1194558" cy="646331"/>
            </a:xfrm>
            <a:prstGeom prst="rect">
              <a:avLst/>
            </a:prstGeom>
            <a:noFill/>
          </p:spPr>
          <p:txBody>
            <a:bodyPr wrap="none" rtlCol="0">
              <a:spAutoFit/>
            </a:bodyPr>
            <a:lstStyle/>
            <a:p>
              <a:r>
                <a:rPr lang="en-GB" sz="1200" dirty="0" smtClean="0">
                  <a:solidFill>
                    <a:srgbClr val="4D4D4D"/>
                  </a:solidFill>
                </a:rPr>
                <a:t>Loss (n=69)</a:t>
              </a:r>
            </a:p>
            <a:p>
              <a:r>
                <a:rPr lang="en-GB" sz="1200" dirty="0" smtClean="0">
                  <a:solidFill>
                    <a:srgbClr val="4D4D4D"/>
                  </a:solidFill>
                </a:rPr>
                <a:t>No-loss (n=44)</a:t>
              </a:r>
            </a:p>
            <a:p>
              <a:r>
                <a:rPr lang="en-GB" sz="1200" dirty="0" smtClean="0">
                  <a:solidFill>
                    <a:srgbClr val="4D4D4D"/>
                  </a:solidFill>
                </a:rPr>
                <a:t>Censored</a:t>
              </a:r>
              <a:endParaRPr lang="en-GB" sz="1200" dirty="0">
                <a:solidFill>
                  <a:srgbClr val="4D4D4D"/>
                </a:solidFill>
              </a:endParaRPr>
            </a:p>
          </p:txBody>
        </p:sp>
        <p:cxnSp>
          <p:nvCxnSpPr>
            <p:cNvPr id="14" name="Straight Connector 13"/>
            <p:cNvCxnSpPr/>
            <p:nvPr/>
          </p:nvCxnSpPr>
          <p:spPr>
            <a:xfrm>
              <a:off x="3134559" y="2828507"/>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aphicFrame>
        <p:nvGraphicFramePr>
          <p:cNvPr id="43" name="Table 42"/>
          <p:cNvGraphicFramePr>
            <a:graphicFrameLocks noGrp="1"/>
          </p:cNvGraphicFramePr>
          <p:nvPr>
            <p:extLst>
              <p:ext uri="{D42A27DB-BD31-4B8C-83A1-F6EECF244321}">
                <p14:modId xmlns:p14="http://schemas.microsoft.com/office/powerpoint/2010/main" val="3117247172"/>
              </p:ext>
            </p:extLst>
          </p:nvPr>
        </p:nvGraphicFramePr>
        <p:xfrm>
          <a:off x="3133420" y="3243596"/>
          <a:ext cx="1314037" cy="480060"/>
        </p:xfrm>
        <a:graphic>
          <a:graphicData uri="http://schemas.openxmlformats.org/drawingml/2006/table">
            <a:tbl>
              <a:tblPr firstRow="1" bandRow="1">
                <a:tableStyleId>{69012ECD-51FC-41F1-AA8D-1B2483CD663E}</a:tableStyleId>
              </a:tblPr>
              <a:tblGrid>
                <a:gridCol w="575202"/>
                <a:gridCol w="738835"/>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t>Median PFS (days)</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tr>
              <a:tr h="133335">
                <a:tc>
                  <a:txBody>
                    <a:bodyPr/>
                    <a:lstStyle/>
                    <a:p>
                      <a:r>
                        <a:rPr lang="en-GB" sz="1050" dirty="0" smtClean="0"/>
                        <a:t>Loss</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322</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No-loss</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281</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44" name="TextBox 43"/>
          <p:cNvSpPr txBox="1"/>
          <p:nvPr/>
        </p:nvSpPr>
        <p:spPr>
          <a:xfrm>
            <a:off x="4460843" y="1845672"/>
            <a:ext cx="542921"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grpSp>
        <p:nvGrpSpPr>
          <p:cNvPr id="45" name="Group 44"/>
          <p:cNvGrpSpPr/>
          <p:nvPr/>
        </p:nvGrpSpPr>
        <p:grpSpPr>
          <a:xfrm>
            <a:off x="4414207" y="1986398"/>
            <a:ext cx="2834899" cy="2513063"/>
            <a:chOff x="596769" y="2257053"/>
            <a:chExt cx="4712426" cy="2646489"/>
          </a:xfrm>
        </p:grpSpPr>
        <p:sp>
          <p:nvSpPr>
            <p:cNvPr id="46" name="TextBox 45"/>
            <p:cNvSpPr txBox="1"/>
            <p:nvPr/>
          </p:nvSpPr>
          <p:spPr>
            <a:xfrm>
              <a:off x="1030565" y="2533806"/>
              <a:ext cx="542921"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47" name="TextBox 46"/>
            <p:cNvSpPr txBox="1"/>
            <p:nvPr/>
          </p:nvSpPr>
          <p:spPr>
            <a:xfrm>
              <a:off x="1030565" y="2949546"/>
              <a:ext cx="542921"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48" name="TextBox 47"/>
            <p:cNvSpPr txBox="1"/>
            <p:nvPr/>
          </p:nvSpPr>
          <p:spPr>
            <a:xfrm>
              <a:off x="1030565" y="3365286"/>
              <a:ext cx="542921"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49" name="TextBox 48"/>
            <p:cNvSpPr txBox="1"/>
            <p:nvPr/>
          </p:nvSpPr>
          <p:spPr>
            <a:xfrm>
              <a:off x="1030565" y="3781026"/>
              <a:ext cx="542921"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50" name="TextBox 49"/>
            <p:cNvSpPr txBox="1"/>
            <p:nvPr/>
          </p:nvSpPr>
          <p:spPr>
            <a:xfrm>
              <a:off x="1205559" y="4196766"/>
              <a:ext cx="3679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51" name="TextBox 50"/>
            <p:cNvSpPr txBox="1"/>
            <p:nvPr/>
          </p:nvSpPr>
          <p:spPr>
            <a:xfrm>
              <a:off x="1423504" y="4383336"/>
              <a:ext cx="367926"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52" name="TextBox 51"/>
            <p:cNvSpPr txBox="1"/>
            <p:nvPr/>
          </p:nvSpPr>
          <p:spPr>
            <a:xfrm>
              <a:off x="1889311" y="4383336"/>
              <a:ext cx="730651" cy="291706"/>
            </a:xfrm>
            <a:prstGeom prst="rect">
              <a:avLst/>
            </a:prstGeom>
            <a:noFill/>
          </p:spPr>
          <p:txBody>
            <a:bodyPr wrap="none" rtlCol="0" anchor="t" anchorCtr="0">
              <a:spAutoFit/>
            </a:bodyPr>
            <a:lstStyle/>
            <a:p>
              <a:pPr algn="ctr"/>
              <a:r>
                <a:rPr lang="en-GB" sz="1200" dirty="0" smtClean="0">
                  <a:solidFill>
                    <a:srgbClr val="4D4D4D"/>
                  </a:solidFill>
                </a:rPr>
                <a:t>200</a:t>
              </a:r>
              <a:endParaRPr lang="en-GB" sz="1200" dirty="0">
                <a:solidFill>
                  <a:srgbClr val="4D4D4D"/>
                </a:solidFill>
              </a:endParaRPr>
            </a:p>
          </p:txBody>
        </p:sp>
        <p:sp>
          <p:nvSpPr>
            <p:cNvPr id="53" name="TextBox 52"/>
            <p:cNvSpPr txBox="1"/>
            <p:nvPr/>
          </p:nvSpPr>
          <p:spPr>
            <a:xfrm>
              <a:off x="2546462" y="4383336"/>
              <a:ext cx="730651" cy="291706"/>
            </a:xfrm>
            <a:prstGeom prst="rect">
              <a:avLst/>
            </a:prstGeom>
            <a:noFill/>
          </p:spPr>
          <p:txBody>
            <a:bodyPr wrap="none" rtlCol="0" anchor="t" anchorCtr="0">
              <a:spAutoFit/>
            </a:bodyPr>
            <a:lstStyle/>
            <a:p>
              <a:pPr algn="ctr"/>
              <a:r>
                <a:rPr lang="en-GB" sz="1200" dirty="0" smtClean="0">
                  <a:solidFill>
                    <a:srgbClr val="4D4D4D"/>
                  </a:solidFill>
                </a:rPr>
                <a:t>400</a:t>
              </a:r>
              <a:endParaRPr lang="en-GB" sz="1200" dirty="0">
                <a:solidFill>
                  <a:srgbClr val="4D4D4D"/>
                </a:solidFill>
              </a:endParaRPr>
            </a:p>
          </p:txBody>
        </p:sp>
        <p:sp>
          <p:nvSpPr>
            <p:cNvPr id="54" name="TextBox 53"/>
            <p:cNvSpPr txBox="1"/>
            <p:nvPr/>
          </p:nvSpPr>
          <p:spPr>
            <a:xfrm>
              <a:off x="3203613" y="4383336"/>
              <a:ext cx="730651" cy="291706"/>
            </a:xfrm>
            <a:prstGeom prst="rect">
              <a:avLst/>
            </a:prstGeom>
            <a:noFill/>
          </p:spPr>
          <p:txBody>
            <a:bodyPr wrap="none" rtlCol="0" anchor="t" anchorCtr="0">
              <a:spAutoFit/>
            </a:bodyPr>
            <a:lstStyle/>
            <a:p>
              <a:pPr algn="ctr"/>
              <a:r>
                <a:rPr lang="en-GB" sz="1200" dirty="0" smtClean="0">
                  <a:solidFill>
                    <a:srgbClr val="4D4D4D"/>
                  </a:solidFill>
                </a:rPr>
                <a:t>600</a:t>
              </a:r>
              <a:endParaRPr lang="en-GB" sz="1200" dirty="0">
                <a:solidFill>
                  <a:srgbClr val="4D4D4D"/>
                </a:solidFill>
              </a:endParaRPr>
            </a:p>
          </p:txBody>
        </p:sp>
        <p:sp>
          <p:nvSpPr>
            <p:cNvPr id="55" name="TextBox 54"/>
            <p:cNvSpPr txBox="1"/>
            <p:nvPr/>
          </p:nvSpPr>
          <p:spPr>
            <a:xfrm>
              <a:off x="3840800" y="4383336"/>
              <a:ext cx="730651" cy="291706"/>
            </a:xfrm>
            <a:prstGeom prst="rect">
              <a:avLst/>
            </a:prstGeom>
            <a:noFill/>
          </p:spPr>
          <p:txBody>
            <a:bodyPr wrap="none" rtlCol="0" anchor="t" anchorCtr="0">
              <a:spAutoFit/>
            </a:bodyPr>
            <a:lstStyle/>
            <a:p>
              <a:pPr algn="ctr"/>
              <a:r>
                <a:rPr lang="en-GB" sz="1200" dirty="0" smtClean="0">
                  <a:solidFill>
                    <a:srgbClr val="4D4D4D"/>
                  </a:solidFill>
                </a:rPr>
                <a:t>800</a:t>
              </a:r>
              <a:endParaRPr lang="en-GB" sz="1200" dirty="0">
                <a:solidFill>
                  <a:srgbClr val="4D4D4D"/>
                </a:solidFill>
              </a:endParaRPr>
            </a:p>
          </p:txBody>
        </p:sp>
        <p:sp>
          <p:nvSpPr>
            <p:cNvPr id="56" name="TextBox 55"/>
            <p:cNvSpPr txBox="1"/>
            <p:nvPr/>
          </p:nvSpPr>
          <p:spPr>
            <a:xfrm>
              <a:off x="4437316" y="4383336"/>
              <a:ext cx="871879" cy="291706"/>
            </a:xfrm>
            <a:prstGeom prst="rect">
              <a:avLst/>
            </a:prstGeom>
            <a:noFill/>
          </p:spPr>
          <p:txBody>
            <a:bodyPr wrap="none" rtlCol="0" anchor="t" anchorCtr="0">
              <a:spAutoFit/>
            </a:bodyPr>
            <a:lstStyle/>
            <a:p>
              <a:pPr algn="ctr"/>
              <a:r>
                <a:rPr lang="en-GB" sz="1200" dirty="0" smtClean="0">
                  <a:solidFill>
                    <a:srgbClr val="4D4D4D"/>
                  </a:solidFill>
                </a:rPr>
                <a:t>1000</a:t>
              </a:r>
              <a:endParaRPr lang="en-GB" sz="1200" dirty="0">
                <a:solidFill>
                  <a:srgbClr val="4D4D4D"/>
                </a:solidFill>
              </a:endParaRPr>
            </a:p>
          </p:txBody>
        </p:sp>
        <p:grpSp>
          <p:nvGrpSpPr>
            <p:cNvPr id="57" name="Group 56"/>
            <p:cNvGrpSpPr/>
            <p:nvPr/>
          </p:nvGrpSpPr>
          <p:grpSpPr>
            <a:xfrm>
              <a:off x="1479534" y="2257053"/>
              <a:ext cx="3393722" cy="2171700"/>
              <a:chOff x="836615" y="2448719"/>
              <a:chExt cx="2486998" cy="2171700"/>
            </a:xfrm>
          </p:grpSpPr>
          <p:sp>
            <p:nvSpPr>
              <p:cNvPr id="60" name="Freeform 5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8" name="TextBox 57"/>
            <p:cNvSpPr txBox="1"/>
            <p:nvPr/>
          </p:nvSpPr>
          <p:spPr>
            <a:xfrm rot="16200000">
              <a:off x="30038" y="3072623"/>
              <a:ext cx="1593915" cy="460453"/>
            </a:xfrm>
            <a:prstGeom prst="rect">
              <a:avLst/>
            </a:prstGeom>
            <a:noFill/>
          </p:spPr>
          <p:txBody>
            <a:bodyPr wrap="none" rtlCol="0">
              <a:spAutoFit/>
            </a:bodyPr>
            <a:lstStyle/>
            <a:p>
              <a:pPr algn="ctr"/>
              <a:r>
                <a:rPr lang="en-GB" sz="1200" dirty="0" smtClean="0">
                  <a:solidFill>
                    <a:srgbClr val="363636"/>
                  </a:solidFill>
                </a:rPr>
                <a:t>Cumulative survival</a:t>
              </a:r>
              <a:endParaRPr lang="en-GB" sz="1200" dirty="0">
                <a:solidFill>
                  <a:srgbClr val="363636"/>
                </a:solidFill>
              </a:endParaRPr>
            </a:p>
          </p:txBody>
        </p:sp>
        <p:sp>
          <p:nvSpPr>
            <p:cNvPr id="59" name="TextBox 58"/>
            <p:cNvSpPr txBox="1"/>
            <p:nvPr/>
          </p:nvSpPr>
          <p:spPr>
            <a:xfrm>
              <a:off x="2197752" y="4611836"/>
              <a:ext cx="2140254" cy="291706"/>
            </a:xfrm>
            <a:prstGeom prst="rect">
              <a:avLst/>
            </a:prstGeom>
            <a:noFill/>
          </p:spPr>
          <p:txBody>
            <a:bodyPr wrap="none" rtlCol="0">
              <a:spAutoFit/>
            </a:bodyPr>
            <a:lstStyle/>
            <a:p>
              <a:pPr algn="ctr"/>
              <a:r>
                <a:rPr lang="en-GB" sz="1200" dirty="0" smtClean="0">
                  <a:solidFill>
                    <a:srgbClr val="363636"/>
                  </a:solidFill>
                </a:rPr>
                <a:t>PFS time (days)</a:t>
              </a:r>
              <a:endParaRPr lang="en-GB" sz="1200" dirty="0">
                <a:solidFill>
                  <a:srgbClr val="363636"/>
                </a:solidFill>
              </a:endParaRPr>
            </a:p>
          </p:txBody>
        </p:sp>
      </p:grpSp>
      <p:sp>
        <p:nvSpPr>
          <p:cNvPr id="73" name="TextBox 72"/>
          <p:cNvSpPr txBox="1"/>
          <p:nvPr/>
        </p:nvSpPr>
        <p:spPr>
          <a:xfrm>
            <a:off x="4932625" y="1596793"/>
            <a:ext cx="2099614" cy="276999"/>
          </a:xfrm>
          <a:prstGeom prst="rect">
            <a:avLst/>
          </a:prstGeom>
          <a:noFill/>
        </p:spPr>
        <p:txBody>
          <a:bodyPr wrap="none" rtlCol="0">
            <a:spAutoFit/>
          </a:bodyPr>
          <a:lstStyle/>
          <a:p>
            <a:pPr algn="ctr"/>
            <a:r>
              <a:rPr lang="en-GB" sz="1200" dirty="0" smtClean="0">
                <a:solidFill>
                  <a:srgbClr val="4D4D4D"/>
                </a:solidFill>
              </a:rPr>
              <a:t>18q11.2 in </a:t>
            </a:r>
            <a:r>
              <a:rPr lang="en-GB" sz="1200" dirty="0" err="1" smtClean="0">
                <a:solidFill>
                  <a:srgbClr val="4D4D4D"/>
                </a:solidFill>
              </a:rPr>
              <a:t>AngioPredict</a:t>
            </a:r>
            <a:r>
              <a:rPr lang="en-GB" sz="1200" dirty="0" smtClean="0">
                <a:solidFill>
                  <a:srgbClr val="4D4D4D"/>
                </a:solidFill>
              </a:rPr>
              <a:t> Bev</a:t>
            </a:r>
            <a:endParaRPr lang="en-GB" sz="1200" dirty="0">
              <a:solidFill>
                <a:srgbClr val="4D4D4D"/>
              </a:solidFill>
            </a:endParaRPr>
          </a:p>
        </p:txBody>
      </p:sp>
      <p:sp>
        <p:nvSpPr>
          <p:cNvPr id="74" name="TextBox 73"/>
          <p:cNvSpPr txBox="1"/>
          <p:nvPr/>
        </p:nvSpPr>
        <p:spPr>
          <a:xfrm>
            <a:off x="5805366" y="1919689"/>
            <a:ext cx="1080745" cy="461665"/>
          </a:xfrm>
          <a:prstGeom prst="rect">
            <a:avLst/>
          </a:prstGeom>
          <a:noFill/>
        </p:spPr>
        <p:txBody>
          <a:bodyPr wrap="none" rtlCol="0">
            <a:spAutoFit/>
          </a:bodyPr>
          <a:lstStyle/>
          <a:p>
            <a:r>
              <a:rPr lang="en-GB" sz="1200" dirty="0" smtClean="0">
                <a:solidFill>
                  <a:srgbClr val="4D4D4D"/>
                </a:solidFill>
              </a:rPr>
              <a:t>Log-rank test</a:t>
            </a:r>
          </a:p>
          <a:p>
            <a:r>
              <a:rPr lang="en-GB" sz="1200" dirty="0">
                <a:solidFill>
                  <a:srgbClr val="4D4D4D"/>
                </a:solidFill>
              </a:rPr>
              <a:t>p</a:t>
            </a:r>
            <a:r>
              <a:rPr lang="en-GB" sz="1200" dirty="0" smtClean="0">
                <a:solidFill>
                  <a:srgbClr val="4D4D4D"/>
                </a:solidFill>
              </a:rPr>
              <a:t>&lt;0.001</a:t>
            </a:r>
            <a:endParaRPr lang="en-GB" sz="1200" dirty="0">
              <a:solidFill>
                <a:srgbClr val="4D4D4D"/>
              </a:solidFill>
            </a:endParaRPr>
          </a:p>
        </p:txBody>
      </p:sp>
      <p:cxnSp>
        <p:nvCxnSpPr>
          <p:cNvPr id="75" name="Straight Connector 74"/>
          <p:cNvCxnSpPr/>
          <p:nvPr/>
        </p:nvCxnSpPr>
        <p:spPr>
          <a:xfrm>
            <a:off x="6447797" y="2382941"/>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690680" y="2222691"/>
            <a:ext cx="1895071" cy="1015663"/>
          </a:xfrm>
          <a:prstGeom prst="rect">
            <a:avLst/>
          </a:prstGeom>
          <a:noFill/>
        </p:spPr>
        <p:txBody>
          <a:bodyPr wrap="none" rtlCol="0">
            <a:spAutoFit/>
          </a:bodyPr>
          <a:lstStyle/>
          <a:p>
            <a:r>
              <a:rPr lang="en-GB" sz="1200" dirty="0" smtClean="0">
                <a:solidFill>
                  <a:srgbClr val="4D4D4D"/>
                </a:solidFill>
              </a:rPr>
              <a:t>Loss / Bev (n=78)</a:t>
            </a:r>
          </a:p>
          <a:p>
            <a:r>
              <a:rPr lang="en-GB" sz="1200" dirty="0" smtClean="0">
                <a:solidFill>
                  <a:srgbClr val="4D4D4D"/>
                </a:solidFill>
              </a:rPr>
              <a:t>No-loss / Bev (n=41)</a:t>
            </a:r>
          </a:p>
          <a:p>
            <a:r>
              <a:rPr lang="en-GB" sz="1200" dirty="0" smtClean="0">
                <a:solidFill>
                  <a:srgbClr val="4D4D4D"/>
                </a:solidFill>
              </a:rPr>
              <a:t>Loss / non-Bev (n=142)</a:t>
            </a:r>
            <a:endParaRPr lang="en-GB" sz="1200" dirty="0">
              <a:solidFill>
                <a:srgbClr val="4D4D4D"/>
              </a:solidFill>
            </a:endParaRPr>
          </a:p>
          <a:p>
            <a:r>
              <a:rPr lang="en-GB" sz="1200" dirty="0" smtClean="0">
                <a:solidFill>
                  <a:srgbClr val="4D4D4D"/>
                </a:solidFill>
              </a:rPr>
              <a:t>No-loss / non-Bev (n=41</a:t>
            </a:r>
            <a:r>
              <a:rPr lang="en-GB" sz="1200" dirty="0">
                <a:solidFill>
                  <a:srgbClr val="4D4D4D"/>
                </a:solidFill>
              </a:rPr>
              <a:t>)</a:t>
            </a:r>
          </a:p>
          <a:p>
            <a:r>
              <a:rPr lang="en-GB" sz="1200" dirty="0" smtClean="0">
                <a:solidFill>
                  <a:srgbClr val="4D4D4D"/>
                </a:solidFill>
              </a:rPr>
              <a:t>Censored</a:t>
            </a:r>
            <a:endParaRPr lang="en-GB" sz="1200" dirty="0">
              <a:solidFill>
                <a:srgbClr val="4D4D4D"/>
              </a:solidFill>
            </a:endParaRPr>
          </a:p>
        </p:txBody>
      </p:sp>
      <p:cxnSp>
        <p:nvCxnSpPr>
          <p:cNvPr id="77" name="Straight Connector 76"/>
          <p:cNvCxnSpPr/>
          <p:nvPr/>
        </p:nvCxnSpPr>
        <p:spPr>
          <a:xfrm>
            <a:off x="6447797" y="2557852"/>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47797" y="2728591"/>
            <a:ext cx="242883" cy="0"/>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cxnSp>
      <p:sp>
        <p:nvSpPr>
          <p:cNvPr id="79" name="Freeform 15"/>
          <p:cNvSpPr>
            <a:spLocks/>
          </p:cNvSpPr>
          <p:nvPr/>
        </p:nvSpPr>
        <p:spPr bwMode="auto">
          <a:xfrm>
            <a:off x="995610" y="1989421"/>
            <a:ext cx="2052000" cy="1790939"/>
          </a:xfrm>
          <a:custGeom>
            <a:avLst/>
            <a:gdLst>
              <a:gd name="T0" fmla="*/ 133 w 163"/>
              <a:gd name="T1" fmla="*/ 142 h 142"/>
              <a:gd name="T2" fmla="*/ 131 w 163"/>
              <a:gd name="T3" fmla="*/ 139 h 142"/>
              <a:gd name="T4" fmla="*/ 120 w 163"/>
              <a:gd name="T5" fmla="*/ 134 h 142"/>
              <a:gd name="T6" fmla="*/ 93 w 163"/>
              <a:gd name="T7" fmla="*/ 130 h 142"/>
              <a:gd name="T8" fmla="*/ 90 w 163"/>
              <a:gd name="T9" fmla="*/ 128 h 142"/>
              <a:gd name="T10" fmla="*/ 83 w 163"/>
              <a:gd name="T11" fmla="*/ 124 h 142"/>
              <a:gd name="T12" fmla="*/ 80 w 163"/>
              <a:gd name="T13" fmla="*/ 121 h 142"/>
              <a:gd name="T14" fmla="*/ 78 w 163"/>
              <a:gd name="T15" fmla="*/ 118 h 142"/>
              <a:gd name="T16" fmla="*/ 75 w 163"/>
              <a:gd name="T17" fmla="*/ 115 h 142"/>
              <a:gd name="T18" fmla="*/ 68 w 163"/>
              <a:gd name="T19" fmla="*/ 109 h 142"/>
              <a:gd name="T20" fmla="*/ 66 w 163"/>
              <a:gd name="T21" fmla="*/ 106 h 142"/>
              <a:gd name="T22" fmla="*/ 64 w 163"/>
              <a:gd name="T23" fmla="*/ 102 h 142"/>
              <a:gd name="T24" fmla="*/ 59 w 163"/>
              <a:gd name="T25" fmla="*/ 100 h 142"/>
              <a:gd name="T26" fmla="*/ 57 w 163"/>
              <a:gd name="T27" fmla="*/ 97 h 142"/>
              <a:gd name="T28" fmla="*/ 54 w 163"/>
              <a:gd name="T29" fmla="*/ 91 h 142"/>
              <a:gd name="T30" fmla="*/ 52 w 163"/>
              <a:gd name="T31" fmla="*/ 86 h 142"/>
              <a:gd name="T32" fmla="*/ 51 w 163"/>
              <a:gd name="T33" fmla="*/ 83 h 142"/>
              <a:gd name="T34" fmla="*/ 50 w 163"/>
              <a:gd name="T35" fmla="*/ 81 h 142"/>
              <a:gd name="T36" fmla="*/ 48 w 163"/>
              <a:gd name="T37" fmla="*/ 78 h 142"/>
              <a:gd name="T38" fmla="*/ 46 w 163"/>
              <a:gd name="T39" fmla="*/ 75 h 142"/>
              <a:gd name="T40" fmla="*/ 45 w 163"/>
              <a:gd name="T41" fmla="*/ 70 h 142"/>
              <a:gd name="T42" fmla="*/ 44 w 163"/>
              <a:gd name="T43" fmla="*/ 65 h 142"/>
              <a:gd name="T44" fmla="*/ 43 w 163"/>
              <a:gd name="T45" fmla="*/ 62 h 142"/>
              <a:gd name="T46" fmla="*/ 41 w 163"/>
              <a:gd name="T47" fmla="*/ 56 h 142"/>
              <a:gd name="T48" fmla="*/ 39 w 163"/>
              <a:gd name="T49" fmla="*/ 54 h 142"/>
              <a:gd name="T50" fmla="*/ 39 w 163"/>
              <a:gd name="T51" fmla="*/ 45 h 142"/>
              <a:gd name="T52" fmla="*/ 37 w 163"/>
              <a:gd name="T53" fmla="*/ 40 h 142"/>
              <a:gd name="T54" fmla="*/ 33 w 163"/>
              <a:gd name="T55" fmla="*/ 37 h 142"/>
              <a:gd name="T56" fmla="*/ 31 w 163"/>
              <a:gd name="T57" fmla="*/ 32 h 142"/>
              <a:gd name="T58" fmla="*/ 28 w 163"/>
              <a:gd name="T59" fmla="*/ 28 h 142"/>
              <a:gd name="T60" fmla="*/ 25 w 163"/>
              <a:gd name="T61" fmla="*/ 24 h 142"/>
              <a:gd name="T62" fmla="*/ 23 w 163"/>
              <a:gd name="T63" fmla="*/ 20 h 142"/>
              <a:gd name="T64" fmla="*/ 18 w 163"/>
              <a:gd name="T65" fmla="*/ 12 h 142"/>
              <a:gd name="T66" fmla="*/ 14 w 163"/>
              <a:gd name="T67" fmla="*/ 5 h 142"/>
              <a:gd name="T68" fmla="*/ 9 w 163"/>
              <a:gd name="T69" fmla="*/ 2 h 142"/>
              <a:gd name="T70" fmla="*/ 8 w 163"/>
              <a:gd name="T7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42">
                <a:moveTo>
                  <a:pt x="163" y="142"/>
                </a:moveTo>
                <a:lnTo>
                  <a:pt x="133" y="142"/>
                </a:lnTo>
                <a:lnTo>
                  <a:pt x="133" y="139"/>
                </a:lnTo>
                <a:lnTo>
                  <a:pt x="131" y="139"/>
                </a:lnTo>
                <a:lnTo>
                  <a:pt x="131" y="134"/>
                </a:lnTo>
                <a:lnTo>
                  <a:pt x="120" y="134"/>
                </a:lnTo>
                <a:lnTo>
                  <a:pt x="120" y="130"/>
                </a:lnTo>
                <a:lnTo>
                  <a:pt x="93" y="130"/>
                </a:lnTo>
                <a:lnTo>
                  <a:pt x="93" y="128"/>
                </a:lnTo>
                <a:lnTo>
                  <a:pt x="90" y="128"/>
                </a:lnTo>
                <a:lnTo>
                  <a:pt x="90" y="124"/>
                </a:lnTo>
                <a:lnTo>
                  <a:pt x="83" y="124"/>
                </a:lnTo>
                <a:lnTo>
                  <a:pt x="83" y="121"/>
                </a:lnTo>
                <a:lnTo>
                  <a:pt x="80" y="121"/>
                </a:lnTo>
                <a:lnTo>
                  <a:pt x="80" y="118"/>
                </a:lnTo>
                <a:lnTo>
                  <a:pt x="78" y="118"/>
                </a:lnTo>
                <a:lnTo>
                  <a:pt x="78" y="115"/>
                </a:lnTo>
                <a:lnTo>
                  <a:pt x="75" y="115"/>
                </a:lnTo>
                <a:lnTo>
                  <a:pt x="75" y="109"/>
                </a:lnTo>
                <a:lnTo>
                  <a:pt x="68" y="109"/>
                </a:lnTo>
                <a:lnTo>
                  <a:pt x="68" y="106"/>
                </a:lnTo>
                <a:lnTo>
                  <a:pt x="66" y="106"/>
                </a:lnTo>
                <a:lnTo>
                  <a:pt x="66" y="102"/>
                </a:lnTo>
                <a:lnTo>
                  <a:pt x="64" y="102"/>
                </a:lnTo>
                <a:lnTo>
                  <a:pt x="64" y="100"/>
                </a:lnTo>
                <a:lnTo>
                  <a:pt x="59" y="100"/>
                </a:lnTo>
                <a:lnTo>
                  <a:pt x="59" y="97"/>
                </a:lnTo>
                <a:lnTo>
                  <a:pt x="57" y="97"/>
                </a:lnTo>
                <a:lnTo>
                  <a:pt x="57" y="91"/>
                </a:lnTo>
                <a:lnTo>
                  <a:pt x="54" y="91"/>
                </a:lnTo>
                <a:lnTo>
                  <a:pt x="54" y="86"/>
                </a:lnTo>
                <a:lnTo>
                  <a:pt x="52" y="86"/>
                </a:lnTo>
                <a:lnTo>
                  <a:pt x="52" y="83"/>
                </a:lnTo>
                <a:lnTo>
                  <a:pt x="51" y="83"/>
                </a:lnTo>
                <a:lnTo>
                  <a:pt x="51" y="81"/>
                </a:lnTo>
                <a:lnTo>
                  <a:pt x="50" y="81"/>
                </a:lnTo>
                <a:lnTo>
                  <a:pt x="50" y="78"/>
                </a:lnTo>
                <a:lnTo>
                  <a:pt x="48" y="78"/>
                </a:lnTo>
                <a:lnTo>
                  <a:pt x="48" y="75"/>
                </a:lnTo>
                <a:lnTo>
                  <a:pt x="46" y="75"/>
                </a:lnTo>
                <a:lnTo>
                  <a:pt x="46" y="70"/>
                </a:lnTo>
                <a:lnTo>
                  <a:pt x="45" y="70"/>
                </a:lnTo>
                <a:lnTo>
                  <a:pt x="45" y="65"/>
                </a:lnTo>
                <a:lnTo>
                  <a:pt x="44" y="65"/>
                </a:lnTo>
                <a:lnTo>
                  <a:pt x="44" y="62"/>
                </a:lnTo>
                <a:lnTo>
                  <a:pt x="43" y="62"/>
                </a:lnTo>
                <a:lnTo>
                  <a:pt x="43" y="56"/>
                </a:lnTo>
                <a:lnTo>
                  <a:pt x="41" y="56"/>
                </a:lnTo>
                <a:lnTo>
                  <a:pt x="41" y="54"/>
                </a:lnTo>
                <a:lnTo>
                  <a:pt x="39" y="54"/>
                </a:lnTo>
                <a:lnTo>
                  <a:pt x="39" y="50"/>
                </a:lnTo>
                <a:lnTo>
                  <a:pt x="39" y="45"/>
                </a:lnTo>
                <a:lnTo>
                  <a:pt x="37" y="45"/>
                </a:lnTo>
                <a:lnTo>
                  <a:pt x="37" y="40"/>
                </a:lnTo>
                <a:lnTo>
                  <a:pt x="33" y="40"/>
                </a:lnTo>
                <a:lnTo>
                  <a:pt x="33" y="37"/>
                </a:lnTo>
                <a:lnTo>
                  <a:pt x="31" y="37"/>
                </a:lnTo>
                <a:lnTo>
                  <a:pt x="31" y="32"/>
                </a:lnTo>
                <a:lnTo>
                  <a:pt x="28" y="32"/>
                </a:lnTo>
                <a:lnTo>
                  <a:pt x="28" y="28"/>
                </a:lnTo>
                <a:lnTo>
                  <a:pt x="25" y="28"/>
                </a:lnTo>
                <a:lnTo>
                  <a:pt x="25" y="24"/>
                </a:lnTo>
                <a:lnTo>
                  <a:pt x="23" y="24"/>
                </a:lnTo>
                <a:lnTo>
                  <a:pt x="23" y="20"/>
                </a:lnTo>
                <a:lnTo>
                  <a:pt x="18" y="20"/>
                </a:lnTo>
                <a:lnTo>
                  <a:pt x="18" y="12"/>
                </a:lnTo>
                <a:lnTo>
                  <a:pt x="14" y="12"/>
                </a:lnTo>
                <a:lnTo>
                  <a:pt x="14" y="5"/>
                </a:lnTo>
                <a:lnTo>
                  <a:pt x="9" y="5"/>
                </a:lnTo>
                <a:lnTo>
                  <a:pt x="9" y="2"/>
                </a:lnTo>
                <a:lnTo>
                  <a:pt x="8" y="2"/>
                </a:lnTo>
                <a:lnTo>
                  <a:pt x="8"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
          <p:cNvSpPr>
            <a:spLocks noChangeShapeType="1"/>
          </p:cNvSpPr>
          <p:nvPr/>
        </p:nvSpPr>
        <p:spPr bwMode="auto">
          <a:xfrm>
            <a:off x="1134089"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3"/>
          <p:cNvSpPr>
            <a:spLocks noChangeShapeType="1"/>
          </p:cNvSpPr>
          <p:nvPr/>
        </p:nvSpPr>
        <p:spPr bwMode="auto">
          <a:xfrm>
            <a:off x="1159266"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
          <p:cNvSpPr>
            <a:spLocks noChangeShapeType="1"/>
          </p:cNvSpPr>
          <p:nvPr/>
        </p:nvSpPr>
        <p:spPr bwMode="auto">
          <a:xfrm>
            <a:off x="1788714" y="3219115"/>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
          <p:cNvSpPr>
            <a:spLocks noChangeShapeType="1"/>
          </p:cNvSpPr>
          <p:nvPr/>
        </p:nvSpPr>
        <p:spPr bwMode="auto">
          <a:xfrm>
            <a:off x="1662825" y="3042544"/>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6"/>
          <p:cNvSpPr>
            <a:spLocks noChangeShapeType="1"/>
          </p:cNvSpPr>
          <p:nvPr/>
        </p:nvSpPr>
        <p:spPr bwMode="auto">
          <a:xfrm>
            <a:off x="1259978"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7"/>
          <p:cNvSpPr>
            <a:spLocks noChangeShapeType="1"/>
          </p:cNvSpPr>
          <p:nvPr/>
        </p:nvSpPr>
        <p:spPr bwMode="auto">
          <a:xfrm>
            <a:off x="1285156"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8"/>
          <p:cNvSpPr>
            <a:spLocks noChangeShapeType="1"/>
          </p:cNvSpPr>
          <p:nvPr/>
        </p:nvSpPr>
        <p:spPr bwMode="auto">
          <a:xfrm>
            <a:off x="1234800"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9"/>
          <p:cNvSpPr>
            <a:spLocks noChangeShapeType="1"/>
          </p:cNvSpPr>
          <p:nvPr/>
        </p:nvSpPr>
        <p:spPr bwMode="auto">
          <a:xfrm>
            <a:off x="1121500"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0"/>
          <p:cNvSpPr>
            <a:spLocks noChangeShapeType="1"/>
          </p:cNvSpPr>
          <p:nvPr/>
        </p:nvSpPr>
        <p:spPr bwMode="auto">
          <a:xfrm>
            <a:off x="1448812" y="246238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1"/>
          <p:cNvSpPr>
            <a:spLocks noChangeShapeType="1"/>
          </p:cNvSpPr>
          <p:nvPr/>
        </p:nvSpPr>
        <p:spPr bwMode="auto">
          <a:xfrm>
            <a:off x="1045966" y="195789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2"/>
          <p:cNvSpPr>
            <a:spLocks noChangeShapeType="1"/>
          </p:cNvSpPr>
          <p:nvPr/>
        </p:nvSpPr>
        <p:spPr bwMode="auto">
          <a:xfrm>
            <a:off x="2846187" y="3748830"/>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3"/>
          <p:cNvSpPr>
            <a:spLocks noChangeShapeType="1"/>
          </p:cNvSpPr>
          <p:nvPr/>
        </p:nvSpPr>
        <p:spPr bwMode="auto">
          <a:xfrm>
            <a:off x="2317450" y="3597483"/>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4"/>
          <p:cNvSpPr>
            <a:spLocks noChangeShapeType="1"/>
          </p:cNvSpPr>
          <p:nvPr/>
        </p:nvSpPr>
        <p:spPr bwMode="auto">
          <a:xfrm>
            <a:off x="1876837" y="333262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3"/>
          <p:cNvSpPr>
            <a:spLocks noChangeShapeType="1"/>
          </p:cNvSpPr>
          <p:nvPr/>
        </p:nvSpPr>
        <p:spPr bwMode="auto">
          <a:xfrm>
            <a:off x="2469850" y="2699822"/>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
          <p:cNvSpPr>
            <a:spLocks noChangeShapeType="1"/>
          </p:cNvSpPr>
          <p:nvPr/>
        </p:nvSpPr>
        <p:spPr bwMode="auto">
          <a:xfrm>
            <a:off x="2583247" y="2699821"/>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5" name="Group 94"/>
          <p:cNvGrpSpPr/>
          <p:nvPr/>
        </p:nvGrpSpPr>
        <p:grpSpPr>
          <a:xfrm>
            <a:off x="995611" y="1989420"/>
            <a:ext cx="1047474" cy="1895895"/>
            <a:chOff x="4176713" y="2724150"/>
            <a:chExt cx="779462" cy="1432222"/>
          </a:xfrm>
        </p:grpSpPr>
        <p:sp>
          <p:nvSpPr>
            <p:cNvPr id="96" name="Line 16"/>
            <p:cNvSpPr>
              <a:spLocks noChangeShapeType="1"/>
            </p:cNvSpPr>
            <p:nvPr/>
          </p:nvSpPr>
          <p:spPr bwMode="auto">
            <a:xfrm>
              <a:off x="430847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7"/>
            <p:cNvSpPr>
              <a:spLocks noChangeShapeType="1"/>
            </p:cNvSpPr>
            <p:nvPr/>
          </p:nvSpPr>
          <p:spPr bwMode="auto">
            <a:xfrm>
              <a:off x="432752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8"/>
            <p:cNvSpPr>
              <a:spLocks noChangeShapeType="1"/>
            </p:cNvSpPr>
            <p:nvPr/>
          </p:nvSpPr>
          <p:spPr bwMode="auto">
            <a:xfrm>
              <a:off x="4575175" y="34036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9"/>
            <p:cNvSpPr>
              <a:spLocks noChangeShapeType="1"/>
            </p:cNvSpPr>
            <p:nvPr/>
          </p:nvSpPr>
          <p:spPr bwMode="auto">
            <a:xfrm>
              <a:off x="4537075" y="3251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0"/>
            <p:cNvSpPr>
              <a:spLocks noChangeShapeType="1"/>
            </p:cNvSpPr>
            <p:nvPr/>
          </p:nvSpPr>
          <p:spPr bwMode="auto">
            <a:xfrm>
              <a:off x="444182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1"/>
            <p:cNvSpPr>
              <a:spLocks noChangeShapeType="1"/>
            </p:cNvSpPr>
            <p:nvPr/>
          </p:nvSpPr>
          <p:spPr bwMode="auto">
            <a:xfrm>
              <a:off x="446087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2"/>
            <p:cNvSpPr>
              <a:spLocks noChangeShapeType="1"/>
            </p:cNvSpPr>
            <p:nvPr/>
          </p:nvSpPr>
          <p:spPr bwMode="auto">
            <a:xfrm>
              <a:off x="427990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3"/>
            <p:cNvSpPr>
              <a:spLocks noChangeShapeType="1"/>
            </p:cNvSpPr>
            <p:nvPr/>
          </p:nvSpPr>
          <p:spPr bwMode="auto">
            <a:xfrm>
              <a:off x="4279900" y="27273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4"/>
            <p:cNvSpPr>
              <a:spLocks noChangeShapeType="1"/>
            </p:cNvSpPr>
            <p:nvPr/>
          </p:nvSpPr>
          <p:spPr bwMode="auto">
            <a:xfrm>
              <a:off x="4318000" y="2870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5"/>
            <p:cNvSpPr>
              <a:spLocks noChangeShapeType="1"/>
            </p:cNvSpPr>
            <p:nvPr/>
          </p:nvSpPr>
          <p:spPr bwMode="auto">
            <a:xfrm>
              <a:off x="426085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6"/>
            <p:cNvSpPr>
              <a:spLocks noChangeShapeType="1"/>
            </p:cNvSpPr>
            <p:nvPr/>
          </p:nvSpPr>
          <p:spPr bwMode="auto">
            <a:xfrm>
              <a:off x="4879975" y="3940571"/>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7"/>
            <p:cNvSpPr>
              <a:spLocks noChangeShapeType="1"/>
            </p:cNvSpPr>
            <p:nvPr/>
          </p:nvSpPr>
          <p:spPr bwMode="auto">
            <a:xfrm>
              <a:off x="4956175" y="4108747"/>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8"/>
            <p:cNvSpPr>
              <a:spLocks noChangeShapeType="1"/>
            </p:cNvSpPr>
            <p:nvPr/>
          </p:nvSpPr>
          <p:spPr bwMode="auto">
            <a:xfrm>
              <a:off x="4679950" y="3775669"/>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Freeform 29"/>
            <p:cNvSpPr>
              <a:spLocks/>
            </p:cNvSpPr>
            <p:nvPr/>
          </p:nvSpPr>
          <p:spPr bwMode="auto">
            <a:xfrm>
              <a:off x="4176713" y="2724150"/>
              <a:ext cx="776877" cy="1409700"/>
            </a:xfrm>
            <a:custGeom>
              <a:avLst/>
              <a:gdLst>
                <a:gd name="T0" fmla="*/ 0 w 83"/>
                <a:gd name="T1" fmla="*/ 0 h 148"/>
                <a:gd name="T2" fmla="*/ 2 w 83"/>
                <a:gd name="T3" fmla="*/ 0 h 148"/>
                <a:gd name="T4" fmla="*/ 2 w 83"/>
                <a:gd name="T5" fmla="*/ 4 h 148"/>
                <a:gd name="T6" fmla="*/ 4 w 83"/>
                <a:gd name="T7" fmla="*/ 4 h 148"/>
                <a:gd name="T8" fmla="*/ 4 w 83"/>
                <a:gd name="T9" fmla="*/ 8 h 148"/>
                <a:gd name="T10" fmla="*/ 6 w 83"/>
                <a:gd name="T11" fmla="*/ 8 h 148"/>
                <a:gd name="T12" fmla="*/ 6 w 83"/>
                <a:gd name="T13" fmla="*/ 11 h 148"/>
                <a:gd name="T14" fmla="*/ 12 w 83"/>
                <a:gd name="T15" fmla="*/ 11 h 148"/>
                <a:gd name="T16" fmla="*/ 12 w 83"/>
                <a:gd name="T17" fmla="*/ 19 h 148"/>
                <a:gd name="T18" fmla="*/ 14 w 83"/>
                <a:gd name="T19" fmla="*/ 19 h 148"/>
                <a:gd name="T20" fmla="*/ 14 w 83"/>
                <a:gd name="T21" fmla="*/ 23 h 148"/>
                <a:gd name="T22" fmla="*/ 16 w 83"/>
                <a:gd name="T23" fmla="*/ 23 h 148"/>
                <a:gd name="T24" fmla="*/ 16 w 83"/>
                <a:gd name="T25" fmla="*/ 26 h 148"/>
                <a:gd name="T26" fmla="*/ 18 w 83"/>
                <a:gd name="T27" fmla="*/ 26 h 148"/>
                <a:gd name="T28" fmla="*/ 18 w 83"/>
                <a:gd name="T29" fmla="*/ 31 h 148"/>
                <a:gd name="T30" fmla="*/ 21 w 83"/>
                <a:gd name="T31" fmla="*/ 31 h 148"/>
                <a:gd name="T32" fmla="*/ 21 w 83"/>
                <a:gd name="T33" fmla="*/ 35 h 148"/>
                <a:gd name="T34" fmla="*/ 24 w 83"/>
                <a:gd name="T35" fmla="*/ 35 h 148"/>
                <a:gd name="T36" fmla="*/ 24 w 83"/>
                <a:gd name="T37" fmla="*/ 45 h 148"/>
                <a:gd name="T38" fmla="*/ 25 w 83"/>
                <a:gd name="T39" fmla="*/ 45 h 148"/>
                <a:gd name="T40" fmla="*/ 25 w 83"/>
                <a:gd name="T41" fmla="*/ 49 h 148"/>
                <a:gd name="T42" fmla="*/ 32 w 83"/>
                <a:gd name="T43" fmla="*/ 49 h 148"/>
                <a:gd name="T44" fmla="*/ 32 w 83"/>
                <a:gd name="T45" fmla="*/ 53 h 148"/>
                <a:gd name="T46" fmla="*/ 35 w 83"/>
                <a:gd name="T47" fmla="*/ 53 h 148"/>
                <a:gd name="T48" fmla="*/ 35 w 83"/>
                <a:gd name="T49" fmla="*/ 59 h 148"/>
                <a:gd name="T50" fmla="*/ 39 w 83"/>
                <a:gd name="T51" fmla="*/ 59 h 148"/>
                <a:gd name="T52" fmla="*/ 39 w 83"/>
                <a:gd name="T53" fmla="*/ 64 h 148"/>
                <a:gd name="T54" fmla="*/ 39 w 83"/>
                <a:gd name="T55" fmla="*/ 64 h 148"/>
                <a:gd name="T56" fmla="*/ 39 w 83"/>
                <a:gd name="T57" fmla="*/ 69 h 148"/>
                <a:gd name="T58" fmla="*/ 41 w 83"/>
                <a:gd name="T59" fmla="*/ 69 h 148"/>
                <a:gd name="T60" fmla="*/ 41 w 83"/>
                <a:gd name="T61" fmla="*/ 75 h 148"/>
                <a:gd name="T62" fmla="*/ 44 w 83"/>
                <a:gd name="T63" fmla="*/ 75 h 148"/>
                <a:gd name="T64" fmla="*/ 44 w 83"/>
                <a:gd name="T65" fmla="*/ 85 h 148"/>
                <a:gd name="T66" fmla="*/ 44 w 83"/>
                <a:gd name="T67" fmla="*/ 90 h 148"/>
                <a:gd name="T68" fmla="*/ 45 w 83"/>
                <a:gd name="T69" fmla="*/ 90 h 148"/>
                <a:gd name="T70" fmla="*/ 45 w 83"/>
                <a:gd name="T71" fmla="*/ 96 h 148"/>
                <a:gd name="T72" fmla="*/ 46 w 83"/>
                <a:gd name="T73" fmla="*/ 96 h 148"/>
                <a:gd name="T74" fmla="*/ 46 w 83"/>
                <a:gd name="T75" fmla="*/ 101 h 148"/>
                <a:gd name="T76" fmla="*/ 48 w 83"/>
                <a:gd name="T77" fmla="*/ 101 h 148"/>
                <a:gd name="T78" fmla="*/ 48 w 83"/>
                <a:gd name="T79" fmla="*/ 107 h 148"/>
                <a:gd name="T80" fmla="*/ 50 w 83"/>
                <a:gd name="T81" fmla="*/ 107 h 148"/>
                <a:gd name="T82" fmla="*/ 50 w 83"/>
                <a:gd name="T83" fmla="*/ 113 h 148"/>
                <a:gd name="T84" fmla="*/ 54 w 83"/>
                <a:gd name="T85" fmla="*/ 113 h 148"/>
                <a:gd name="T86" fmla="*/ 54 w 83"/>
                <a:gd name="T87" fmla="*/ 119 h 148"/>
                <a:gd name="T88" fmla="*/ 57 w 83"/>
                <a:gd name="T89" fmla="*/ 119 h 148"/>
                <a:gd name="T90" fmla="*/ 57 w 83"/>
                <a:gd name="T91" fmla="*/ 125 h 148"/>
                <a:gd name="T92" fmla="*/ 68 w 83"/>
                <a:gd name="T93" fmla="*/ 125 h 148"/>
                <a:gd name="T94" fmla="*/ 68 w 83"/>
                <a:gd name="T95" fmla="*/ 131 h 148"/>
                <a:gd name="T96" fmla="*/ 76 w 83"/>
                <a:gd name="T97" fmla="*/ 131 h 148"/>
                <a:gd name="T98" fmla="*/ 76 w 83"/>
                <a:gd name="T99" fmla="*/ 139 h 148"/>
                <a:gd name="T100" fmla="*/ 78 w 83"/>
                <a:gd name="T101" fmla="*/ 139 h 148"/>
                <a:gd name="T102" fmla="*/ 78 w 83"/>
                <a:gd name="T103" fmla="*/ 148 h 148"/>
                <a:gd name="T104" fmla="*/ 83 w 83"/>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48">
                  <a:moveTo>
                    <a:pt x="0" y="0"/>
                  </a:moveTo>
                  <a:lnTo>
                    <a:pt x="2" y="0"/>
                  </a:lnTo>
                  <a:lnTo>
                    <a:pt x="2" y="4"/>
                  </a:lnTo>
                  <a:lnTo>
                    <a:pt x="4" y="4"/>
                  </a:lnTo>
                  <a:lnTo>
                    <a:pt x="4" y="8"/>
                  </a:lnTo>
                  <a:lnTo>
                    <a:pt x="6" y="8"/>
                  </a:lnTo>
                  <a:lnTo>
                    <a:pt x="6" y="11"/>
                  </a:lnTo>
                  <a:lnTo>
                    <a:pt x="12" y="11"/>
                  </a:lnTo>
                  <a:lnTo>
                    <a:pt x="12" y="19"/>
                  </a:lnTo>
                  <a:lnTo>
                    <a:pt x="14" y="19"/>
                  </a:lnTo>
                  <a:lnTo>
                    <a:pt x="14" y="23"/>
                  </a:lnTo>
                  <a:lnTo>
                    <a:pt x="16" y="23"/>
                  </a:lnTo>
                  <a:lnTo>
                    <a:pt x="16" y="26"/>
                  </a:lnTo>
                  <a:lnTo>
                    <a:pt x="18" y="26"/>
                  </a:lnTo>
                  <a:lnTo>
                    <a:pt x="18" y="31"/>
                  </a:lnTo>
                  <a:lnTo>
                    <a:pt x="21" y="31"/>
                  </a:lnTo>
                  <a:lnTo>
                    <a:pt x="21" y="35"/>
                  </a:lnTo>
                  <a:lnTo>
                    <a:pt x="24" y="35"/>
                  </a:lnTo>
                  <a:lnTo>
                    <a:pt x="24" y="45"/>
                  </a:lnTo>
                  <a:lnTo>
                    <a:pt x="25" y="45"/>
                  </a:lnTo>
                  <a:lnTo>
                    <a:pt x="25" y="49"/>
                  </a:lnTo>
                  <a:lnTo>
                    <a:pt x="32" y="49"/>
                  </a:lnTo>
                  <a:lnTo>
                    <a:pt x="32" y="53"/>
                  </a:lnTo>
                  <a:lnTo>
                    <a:pt x="35" y="53"/>
                  </a:lnTo>
                  <a:lnTo>
                    <a:pt x="35" y="59"/>
                  </a:lnTo>
                  <a:lnTo>
                    <a:pt x="39" y="59"/>
                  </a:lnTo>
                  <a:lnTo>
                    <a:pt x="39" y="64"/>
                  </a:lnTo>
                  <a:lnTo>
                    <a:pt x="39" y="64"/>
                  </a:lnTo>
                  <a:cubicBezTo>
                    <a:pt x="39" y="64"/>
                    <a:pt x="40" y="69"/>
                    <a:pt x="39" y="69"/>
                  </a:cubicBezTo>
                  <a:cubicBezTo>
                    <a:pt x="39" y="69"/>
                    <a:pt x="41" y="69"/>
                    <a:pt x="41" y="69"/>
                  </a:cubicBezTo>
                  <a:lnTo>
                    <a:pt x="41" y="75"/>
                  </a:lnTo>
                  <a:lnTo>
                    <a:pt x="44" y="75"/>
                  </a:lnTo>
                  <a:lnTo>
                    <a:pt x="44" y="85"/>
                  </a:lnTo>
                  <a:lnTo>
                    <a:pt x="44" y="90"/>
                  </a:lnTo>
                  <a:lnTo>
                    <a:pt x="45" y="90"/>
                  </a:lnTo>
                  <a:lnTo>
                    <a:pt x="45" y="96"/>
                  </a:lnTo>
                  <a:lnTo>
                    <a:pt x="46" y="96"/>
                  </a:lnTo>
                  <a:lnTo>
                    <a:pt x="46" y="101"/>
                  </a:lnTo>
                  <a:lnTo>
                    <a:pt x="48" y="101"/>
                  </a:lnTo>
                  <a:lnTo>
                    <a:pt x="48" y="107"/>
                  </a:lnTo>
                  <a:lnTo>
                    <a:pt x="50" y="107"/>
                  </a:lnTo>
                  <a:lnTo>
                    <a:pt x="50" y="113"/>
                  </a:lnTo>
                  <a:lnTo>
                    <a:pt x="54" y="113"/>
                  </a:lnTo>
                  <a:lnTo>
                    <a:pt x="54" y="119"/>
                  </a:lnTo>
                  <a:lnTo>
                    <a:pt x="57" y="119"/>
                  </a:lnTo>
                  <a:lnTo>
                    <a:pt x="57" y="125"/>
                  </a:lnTo>
                  <a:lnTo>
                    <a:pt x="68" y="125"/>
                  </a:lnTo>
                  <a:lnTo>
                    <a:pt x="68" y="131"/>
                  </a:lnTo>
                  <a:lnTo>
                    <a:pt x="76" y="131"/>
                  </a:lnTo>
                  <a:lnTo>
                    <a:pt x="76" y="139"/>
                  </a:lnTo>
                  <a:lnTo>
                    <a:pt x="78" y="139"/>
                  </a:lnTo>
                  <a:lnTo>
                    <a:pt x="78" y="148"/>
                  </a:lnTo>
                  <a:lnTo>
                    <a:pt x="83" y="148"/>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0" name="Group 109"/>
          <p:cNvGrpSpPr/>
          <p:nvPr/>
        </p:nvGrpSpPr>
        <p:grpSpPr>
          <a:xfrm>
            <a:off x="5024600" y="2021470"/>
            <a:ext cx="2015877" cy="1790421"/>
            <a:chOff x="5024601" y="2292125"/>
            <a:chExt cx="1524000" cy="1343025"/>
          </a:xfrm>
        </p:grpSpPr>
        <p:sp>
          <p:nvSpPr>
            <p:cNvPr id="111" name="Line 30"/>
            <p:cNvSpPr>
              <a:spLocks noChangeShapeType="1"/>
            </p:cNvSpPr>
            <p:nvPr/>
          </p:nvSpPr>
          <p:spPr bwMode="auto">
            <a:xfrm>
              <a:off x="5377026" y="2549300"/>
              <a:ext cx="0" cy="4762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31"/>
            <p:cNvSpPr>
              <a:spLocks noChangeShapeType="1"/>
            </p:cNvSpPr>
            <p:nvPr/>
          </p:nvSpPr>
          <p:spPr bwMode="auto">
            <a:xfrm>
              <a:off x="5167476" y="2320700"/>
              <a:ext cx="0" cy="5715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Freeform 32"/>
            <p:cNvSpPr>
              <a:spLocks/>
            </p:cNvSpPr>
            <p:nvPr/>
          </p:nvSpPr>
          <p:spPr bwMode="auto">
            <a:xfrm>
              <a:off x="5024601" y="2292125"/>
              <a:ext cx="1524000" cy="1343025"/>
            </a:xfrm>
            <a:custGeom>
              <a:avLst/>
              <a:gdLst>
                <a:gd name="T0" fmla="*/ 139 w 160"/>
                <a:gd name="T1" fmla="*/ 141 h 141"/>
                <a:gd name="T2" fmla="*/ 138 w 160"/>
                <a:gd name="T3" fmla="*/ 138 h 141"/>
                <a:gd name="T4" fmla="*/ 134 w 160"/>
                <a:gd name="T5" fmla="*/ 136 h 141"/>
                <a:gd name="T6" fmla="*/ 117 w 160"/>
                <a:gd name="T7" fmla="*/ 134 h 141"/>
                <a:gd name="T8" fmla="*/ 110 w 160"/>
                <a:gd name="T9" fmla="*/ 132 h 141"/>
                <a:gd name="T10" fmla="*/ 105 w 160"/>
                <a:gd name="T11" fmla="*/ 128 h 141"/>
                <a:gd name="T12" fmla="*/ 104 w 160"/>
                <a:gd name="T13" fmla="*/ 126 h 141"/>
                <a:gd name="T14" fmla="*/ 100 w 160"/>
                <a:gd name="T15" fmla="*/ 124 h 141"/>
                <a:gd name="T16" fmla="*/ 82 w 160"/>
                <a:gd name="T17" fmla="*/ 121 h 141"/>
                <a:gd name="T18" fmla="*/ 80 w 160"/>
                <a:gd name="T19" fmla="*/ 118 h 141"/>
                <a:gd name="T20" fmla="*/ 78 w 160"/>
                <a:gd name="T21" fmla="*/ 116 h 141"/>
                <a:gd name="T22" fmla="*/ 77 w 160"/>
                <a:gd name="T23" fmla="*/ 114 h 141"/>
                <a:gd name="T24" fmla="*/ 74 w 160"/>
                <a:gd name="T25" fmla="*/ 112 h 141"/>
                <a:gd name="T26" fmla="*/ 70 w 160"/>
                <a:gd name="T27" fmla="*/ 110 h 141"/>
                <a:gd name="T28" fmla="*/ 69 w 160"/>
                <a:gd name="T29" fmla="*/ 102 h 141"/>
                <a:gd name="T30" fmla="*/ 69 w 160"/>
                <a:gd name="T31" fmla="*/ 95 h 141"/>
                <a:gd name="T32" fmla="*/ 66 w 160"/>
                <a:gd name="T33" fmla="*/ 92 h 141"/>
                <a:gd name="T34" fmla="*/ 64 w 160"/>
                <a:gd name="T35" fmla="*/ 87 h 141"/>
                <a:gd name="T36" fmla="*/ 62 w 160"/>
                <a:gd name="T37" fmla="*/ 77 h 141"/>
                <a:gd name="T38" fmla="*/ 59 w 160"/>
                <a:gd name="T39" fmla="*/ 74 h 141"/>
                <a:gd name="T40" fmla="*/ 56 w 160"/>
                <a:gd name="T41" fmla="*/ 70 h 141"/>
                <a:gd name="T42" fmla="*/ 51 w 160"/>
                <a:gd name="T43" fmla="*/ 66 h 141"/>
                <a:gd name="T44" fmla="*/ 49 w 160"/>
                <a:gd name="T45" fmla="*/ 63 h 141"/>
                <a:gd name="T46" fmla="*/ 47 w 160"/>
                <a:gd name="T47" fmla="*/ 46 h 141"/>
                <a:gd name="T48" fmla="*/ 43 w 160"/>
                <a:gd name="T49" fmla="*/ 43 h 141"/>
                <a:gd name="T50" fmla="*/ 41 w 160"/>
                <a:gd name="T51" fmla="*/ 41 h 141"/>
                <a:gd name="T52" fmla="*/ 39 w 160"/>
                <a:gd name="T53" fmla="*/ 36 h 141"/>
                <a:gd name="T54" fmla="*/ 36 w 160"/>
                <a:gd name="T55" fmla="*/ 32 h 141"/>
                <a:gd name="T56" fmla="*/ 35 w 160"/>
                <a:gd name="T57" fmla="*/ 26 h 141"/>
                <a:gd name="T58" fmla="*/ 33 w 160"/>
                <a:gd name="T59" fmla="*/ 22 h 141"/>
                <a:gd name="T60" fmla="*/ 28 w 160"/>
                <a:gd name="T61" fmla="*/ 20 h 141"/>
                <a:gd name="T62" fmla="*/ 24 w 160"/>
                <a:gd name="T63" fmla="*/ 16 h 141"/>
                <a:gd name="T64" fmla="*/ 20 w 160"/>
                <a:gd name="T65" fmla="*/ 13 h 141"/>
                <a:gd name="T66" fmla="*/ 18 w 160"/>
                <a:gd name="T67" fmla="*/ 8 h 141"/>
                <a:gd name="T68" fmla="*/ 12 w 160"/>
                <a:gd name="T69" fmla="*/ 6 h 141"/>
                <a:gd name="T70" fmla="*/ 9 w 160"/>
                <a:gd name="T71" fmla="*/ 2 h 141"/>
                <a:gd name="T72" fmla="*/ 0 w 160"/>
                <a:gd name="T7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1">
                  <a:moveTo>
                    <a:pt x="160" y="141"/>
                  </a:moveTo>
                  <a:lnTo>
                    <a:pt x="139" y="141"/>
                  </a:lnTo>
                  <a:lnTo>
                    <a:pt x="139" y="138"/>
                  </a:lnTo>
                  <a:lnTo>
                    <a:pt x="138" y="138"/>
                  </a:lnTo>
                  <a:lnTo>
                    <a:pt x="138" y="136"/>
                  </a:lnTo>
                  <a:lnTo>
                    <a:pt x="134" y="136"/>
                  </a:lnTo>
                  <a:lnTo>
                    <a:pt x="134" y="134"/>
                  </a:lnTo>
                  <a:lnTo>
                    <a:pt x="117" y="134"/>
                  </a:lnTo>
                  <a:lnTo>
                    <a:pt x="117" y="132"/>
                  </a:lnTo>
                  <a:lnTo>
                    <a:pt x="110" y="132"/>
                  </a:lnTo>
                  <a:lnTo>
                    <a:pt x="110" y="128"/>
                  </a:lnTo>
                  <a:lnTo>
                    <a:pt x="105" y="128"/>
                  </a:lnTo>
                  <a:lnTo>
                    <a:pt x="105" y="126"/>
                  </a:lnTo>
                  <a:lnTo>
                    <a:pt x="104" y="126"/>
                  </a:lnTo>
                  <a:lnTo>
                    <a:pt x="104" y="124"/>
                  </a:lnTo>
                  <a:lnTo>
                    <a:pt x="100" y="124"/>
                  </a:lnTo>
                  <a:lnTo>
                    <a:pt x="100" y="121"/>
                  </a:lnTo>
                  <a:lnTo>
                    <a:pt x="82" y="121"/>
                  </a:lnTo>
                  <a:lnTo>
                    <a:pt x="82" y="118"/>
                  </a:lnTo>
                  <a:lnTo>
                    <a:pt x="80" y="118"/>
                  </a:lnTo>
                  <a:lnTo>
                    <a:pt x="80" y="116"/>
                  </a:lnTo>
                  <a:lnTo>
                    <a:pt x="78" y="116"/>
                  </a:lnTo>
                  <a:lnTo>
                    <a:pt x="78" y="114"/>
                  </a:lnTo>
                  <a:lnTo>
                    <a:pt x="77" y="114"/>
                  </a:lnTo>
                  <a:lnTo>
                    <a:pt x="77" y="112"/>
                  </a:lnTo>
                  <a:lnTo>
                    <a:pt x="74" y="112"/>
                  </a:lnTo>
                  <a:lnTo>
                    <a:pt x="74" y="110"/>
                  </a:lnTo>
                  <a:lnTo>
                    <a:pt x="70" y="110"/>
                  </a:lnTo>
                  <a:lnTo>
                    <a:pt x="70" y="102"/>
                  </a:lnTo>
                  <a:lnTo>
                    <a:pt x="69" y="102"/>
                  </a:lnTo>
                  <a:lnTo>
                    <a:pt x="69" y="96"/>
                  </a:lnTo>
                  <a:lnTo>
                    <a:pt x="69" y="95"/>
                  </a:lnTo>
                  <a:lnTo>
                    <a:pt x="69" y="92"/>
                  </a:lnTo>
                  <a:lnTo>
                    <a:pt x="66" y="92"/>
                  </a:lnTo>
                  <a:lnTo>
                    <a:pt x="66" y="87"/>
                  </a:lnTo>
                  <a:lnTo>
                    <a:pt x="64" y="87"/>
                  </a:lnTo>
                  <a:lnTo>
                    <a:pt x="64" y="77"/>
                  </a:lnTo>
                  <a:lnTo>
                    <a:pt x="62" y="77"/>
                  </a:lnTo>
                  <a:lnTo>
                    <a:pt x="62" y="74"/>
                  </a:lnTo>
                  <a:lnTo>
                    <a:pt x="59" y="74"/>
                  </a:lnTo>
                  <a:lnTo>
                    <a:pt x="59" y="70"/>
                  </a:lnTo>
                  <a:lnTo>
                    <a:pt x="56" y="70"/>
                  </a:lnTo>
                  <a:lnTo>
                    <a:pt x="56" y="66"/>
                  </a:lnTo>
                  <a:lnTo>
                    <a:pt x="51" y="66"/>
                  </a:lnTo>
                  <a:lnTo>
                    <a:pt x="51" y="63"/>
                  </a:lnTo>
                  <a:lnTo>
                    <a:pt x="49" y="63"/>
                  </a:lnTo>
                  <a:lnTo>
                    <a:pt x="49" y="46"/>
                  </a:lnTo>
                  <a:lnTo>
                    <a:pt x="47" y="46"/>
                  </a:lnTo>
                  <a:lnTo>
                    <a:pt x="47" y="43"/>
                  </a:lnTo>
                  <a:lnTo>
                    <a:pt x="43" y="43"/>
                  </a:lnTo>
                  <a:lnTo>
                    <a:pt x="43" y="41"/>
                  </a:lnTo>
                  <a:lnTo>
                    <a:pt x="41" y="41"/>
                  </a:lnTo>
                  <a:lnTo>
                    <a:pt x="41" y="36"/>
                  </a:lnTo>
                  <a:lnTo>
                    <a:pt x="39" y="36"/>
                  </a:lnTo>
                  <a:lnTo>
                    <a:pt x="39" y="32"/>
                  </a:lnTo>
                  <a:lnTo>
                    <a:pt x="36" y="32"/>
                  </a:lnTo>
                  <a:lnTo>
                    <a:pt x="36" y="26"/>
                  </a:lnTo>
                  <a:lnTo>
                    <a:pt x="35" y="26"/>
                  </a:lnTo>
                  <a:lnTo>
                    <a:pt x="35" y="22"/>
                  </a:lnTo>
                  <a:lnTo>
                    <a:pt x="33" y="22"/>
                  </a:lnTo>
                  <a:lnTo>
                    <a:pt x="33" y="20"/>
                  </a:lnTo>
                  <a:lnTo>
                    <a:pt x="28" y="20"/>
                  </a:lnTo>
                  <a:lnTo>
                    <a:pt x="28" y="16"/>
                  </a:lnTo>
                  <a:lnTo>
                    <a:pt x="24" y="16"/>
                  </a:lnTo>
                  <a:lnTo>
                    <a:pt x="24" y="13"/>
                  </a:lnTo>
                  <a:lnTo>
                    <a:pt x="20" y="13"/>
                  </a:lnTo>
                  <a:lnTo>
                    <a:pt x="20" y="8"/>
                  </a:lnTo>
                  <a:lnTo>
                    <a:pt x="18" y="8"/>
                  </a:lnTo>
                  <a:lnTo>
                    <a:pt x="18" y="6"/>
                  </a:lnTo>
                  <a:lnTo>
                    <a:pt x="12" y="6"/>
                  </a:lnTo>
                  <a:lnTo>
                    <a:pt x="12" y="2"/>
                  </a:lnTo>
                  <a:lnTo>
                    <a:pt x="9" y="2"/>
                  </a:lnTo>
                  <a:lnTo>
                    <a:pt x="9"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4" name="Freeform 33"/>
          <p:cNvSpPr>
            <a:spLocks/>
          </p:cNvSpPr>
          <p:nvPr/>
        </p:nvSpPr>
        <p:spPr bwMode="auto">
          <a:xfrm>
            <a:off x="5024600" y="2021470"/>
            <a:ext cx="2052000" cy="1863845"/>
          </a:xfrm>
          <a:custGeom>
            <a:avLst/>
            <a:gdLst>
              <a:gd name="T0" fmla="*/ 160 w 160"/>
              <a:gd name="T1" fmla="*/ 147 h 147"/>
              <a:gd name="T2" fmla="*/ 117 w 160"/>
              <a:gd name="T3" fmla="*/ 147 h 147"/>
              <a:gd name="T4" fmla="*/ 117 w 160"/>
              <a:gd name="T5" fmla="*/ 144 h 147"/>
              <a:gd name="T6" fmla="*/ 98 w 160"/>
              <a:gd name="T7" fmla="*/ 144 h 147"/>
              <a:gd name="T8" fmla="*/ 98 w 160"/>
              <a:gd name="T9" fmla="*/ 140 h 147"/>
              <a:gd name="T10" fmla="*/ 67 w 160"/>
              <a:gd name="T11" fmla="*/ 140 h 147"/>
              <a:gd name="T12" fmla="*/ 67 w 160"/>
              <a:gd name="T13" fmla="*/ 137 h 147"/>
              <a:gd name="T14" fmla="*/ 66 w 160"/>
              <a:gd name="T15" fmla="*/ 137 h 147"/>
              <a:gd name="T16" fmla="*/ 66 w 160"/>
              <a:gd name="T17" fmla="*/ 134 h 147"/>
              <a:gd name="T18" fmla="*/ 64 w 160"/>
              <a:gd name="T19" fmla="*/ 134 h 147"/>
              <a:gd name="T20" fmla="*/ 64 w 160"/>
              <a:gd name="T21" fmla="*/ 130 h 147"/>
              <a:gd name="T22" fmla="*/ 61 w 160"/>
              <a:gd name="T23" fmla="*/ 130 h 147"/>
              <a:gd name="T24" fmla="*/ 61 w 160"/>
              <a:gd name="T25" fmla="*/ 128 h 147"/>
              <a:gd name="T26" fmla="*/ 56 w 160"/>
              <a:gd name="T27" fmla="*/ 128 h 147"/>
              <a:gd name="T28" fmla="*/ 56 w 160"/>
              <a:gd name="T29" fmla="*/ 124 h 147"/>
              <a:gd name="T30" fmla="*/ 51 w 160"/>
              <a:gd name="T31" fmla="*/ 124 h 147"/>
              <a:gd name="T32" fmla="*/ 51 w 160"/>
              <a:gd name="T33" fmla="*/ 121 h 147"/>
              <a:gd name="T34" fmla="*/ 49 w 160"/>
              <a:gd name="T35" fmla="*/ 121 h 147"/>
              <a:gd name="T36" fmla="*/ 49 w 160"/>
              <a:gd name="T37" fmla="*/ 118 h 147"/>
              <a:gd name="T38" fmla="*/ 47 w 160"/>
              <a:gd name="T39" fmla="*/ 118 h 147"/>
              <a:gd name="T40" fmla="*/ 47 w 160"/>
              <a:gd name="T41" fmla="*/ 115 h 147"/>
              <a:gd name="T42" fmla="*/ 46 w 160"/>
              <a:gd name="T43" fmla="*/ 115 h 147"/>
              <a:gd name="T44" fmla="*/ 46 w 160"/>
              <a:gd name="T45" fmla="*/ 102 h 147"/>
              <a:gd name="T46" fmla="*/ 40 w 160"/>
              <a:gd name="T47" fmla="*/ 102 h 147"/>
              <a:gd name="T48" fmla="*/ 40 w 160"/>
              <a:gd name="T49" fmla="*/ 93 h 147"/>
              <a:gd name="T50" fmla="*/ 37 w 160"/>
              <a:gd name="T51" fmla="*/ 93 h 147"/>
              <a:gd name="T52" fmla="*/ 37 w 160"/>
              <a:gd name="T53" fmla="*/ 83 h 147"/>
              <a:gd name="T54" fmla="*/ 36 w 160"/>
              <a:gd name="T55" fmla="*/ 83 h 147"/>
              <a:gd name="T56" fmla="*/ 36 w 160"/>
              <a:gd name="T57" fmla="*/ 80 h 147"/>
              <a:gd name="T58" fmla="*/ 32 w 160"/>
              <a:gd name="T59" fmla="*/ 80 h 147"/>
              <a:gd name="T60" fmla="*/ 32 w 160"/>
              <a:gd name="T61" fmla="*/ 77 h 147"/>
              <a:gd name="T62" fmla="*/ 30 w 160"/>
              <a:gd name="T63" fmla="*/ 77 h 147"/>
              <a:gd name="T64" fmla="*/ 30 w 160"/>
              <a:gd name="T65" fmla="*/ 73 h 147"/>
              <a:gd name="T66" fmla="*/ 28 w 160"/>
              <a:gd name="T67" fmla="*/ 73 h 147"/>
              <a:gd name="T68" fmla="*/ 28 w 160"/>
              <a:gd name="T69" fmla="*/ 60 h 147"/>
              <a:gd name="T70" fmla="*/ 28 w 160"/>
              <a:gd name="T71" fmla="*/ 58 h 147"/>
              <a:gd name="T72" fmla="*/ 25 w 160"/>
              <a:gd name="T73" fmla="*/ 58 h 147"/>
              <a:gd name="T74" fmla="*/ 25 w 160"/>
              <a:gd name="T75" fmla="*/ 54 h 147"/>
              <a:gd name="T76" fmla="*/ 21 w 160"/>
              <a:gd name="T77" fmla="*/ 54 h 147"/>
              <a:gd name="T78" fmla="*/ 21 w 160"/>
              <a:gd name="T79" fmla="*/ 48 h 147"/>
              <a:gd name="T80" fmla="*/ 19 w 160"/>
              <a:gd name="T81" fmla="*/ 48 h 147"/>
              <a:gd name="T82" fmla="*/ 19 w 160"/>
              <a:gd name="T83" fmla="*/ 39 h 147"/>
              <a:gd name="T84" fmla="*/ 18 w 160"/>
              <a:gd name="T85" fmla="*/ 39 h 147"/>
              <a:gd name="T86" fmla="*/ 18 w 160"/>
              <a:gd name="T87" fmla="*/ 32 h 147"/>
              <a:gd name="T88" fmla="*/ 15 w 160"/>
              <a:gd name="T89" fmla="*/ 32 h 147"/>
              <a:gd name="T90" fmla="*/ 15 w 160"/>
              <a:gd name="T91" fmla="*/ 28 h 147"/>
              <a:gd name="T92" fmla="*/ 12 w 160"/>
              <a:gd name="T93" fmla="*/ 28 h 147"/>
              <a:gd name="T94" fmla="*/ 12 w 160"/>
              <a:gd name="T95" fmla="*/ 26 h 147"/>
              <a:gd name="T96" fmla="*/ 11 w 160"/>
              <a:gd name="T97" fmla="*/ 26 h 147"/>
              <a:gd name="T98" fmla="*/ 11 w 160"/>
              <a:gd name="T99" fmla="*/ 22 h 147"/>
              <a:gd name="T100" fmla="*/ 8 w 160"/>
              <a:gd name="T101" fmla="*/ 22 h 147"/>
              <a:gd name="T102" fmla="*/ 8 w 160"/>
              <a:gd name="T103" fmla="*/ 13 h 147"/>
              <a:gd name="T104" fmla="*/ 7 w 160"/>
              <a:gd name="T105" fmla="*/ 13 h 147"/>
              <a:gd name="T106" fmla="*/ 7 w 160"/>
              <a:gd name="T107" fmla="*/ 10 h 147"/>
              <a:gd name="T108" fmla="*/ 7 w 160"/>
              <a:gd name="T109" fmla="*/ 6 h 147"/>
              <a:gd name="T110" fmla="*/ 5 w 160"/>
              <a:gd name="T111" fmla="*/ 6 h 147"/>
              <a:gd name="T112" fmla="*/ 5 w 160"/>
              <a:gd name="T113" fmla="*/ 0 h 147"/>
              <a:gd name="T114" fmla="*/ 0 w 160"/>
              <a:gd name="T11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60" y="147"/>
                </a:moveTo>
                <a:lnTo>
                  <a:pt x="117" y="147"/>
                </a:lnTo>
                <a:lnTo>
                  <a:pt x="117" y="144"/>
                </a:lnTo>
                <a:lnTo>
                  <a:pt x="98" y="144"/>
                </a:lnTo>
                <a:lnTo>
                  <a:pt x="98" y="140"/>
                </a:lnTo>
                <a:lnTo>
                  <a:pt x="67" y="140"/>
                </a:lnTo>
                <a:lnTo>
                  <a:pt x="67" y="137"/>
                </a:lnTo>
                <a:lnTo>
                  <a:pt x="66" y="137"/>
                </a:lnTo>
                <a:lnTo>
                  <a:pt x="66" y="134"/>
                </a:lnTo>
                <a:lnTo>
                  <a:pt x="64" y="134"/>
                </a:lnTo>
                <a:lnTo>
                  <a:pt x="64" y="130"/>
                </a:lnTo>
                <a:lnTo>
                  <a:pt x="61" y="130"/>
                </a:lnTo>
                <a:lnTo>
                  <a:pt x="61" y="128"/>
                </a:lnTo>
                <a:lnTo>
                  <a:pt x="56" y="128"/>
                </a:lnTo>
                <a:lnTo>
                  <a:pt x="56" y="124"/>
                </a:lnTo>
                <a:lnTo>
                  <a:pt x="51" y="124"/>
                </a:lnTo>
                <a:lnTo>
                  <a:pt x="51" y="121"/>
                </a:lnTo>
                <a:lnTo>
                  <a:pt x="49" y="121"/>
                </a:lnTo>
                <a:lnTo>
                  <a:pt x="49" y="118"/>
                </a:lnTo>
                <a:lnTo>
                  <a:pt x="47" y="118"/>
                </a:lnTo>
                <a:lnTo>
                  <a:pt x="47" y="115"/>
                </a:lnTo>
                <a:lnTo>
                  <a:pt x="46" y="115"/>
                </a:lnTo>
                <a:lnTo>
                  <a:pt x="46" y="102"/>
                </a:lnTo>
                <a:lnTo>
                  <a:pt x="40" y="102"/>
                </a:lnTo>
                <a:lnTo>
                  <a:pt x="40" y="93"/>
                </a:lnTo>
                <a:lnTo>
                  <a:pt x="37" y="93"/>
                </a:lnTo>
                <a:lnTo>
                  <a:pt x="37" y="83"/>
                </a:lnTo>
                <a:lnTo>
                  <a:pt x="36" y="83"/>
                </a:lnTo>
                <a:lnTo>
                  <a:pt x="36" y="80"/>
                </a:lnTo>
                <a:lnTo>
                  <a:pt x="32" y="80"/>
                </a:lnTo>
                <a:lnTo>
                  <a:pt x="32" y="77"/>
                </a:lnTo>
                <a:lnTo>
                  <a:pt x="30" y="77"/>
                </a:lnTo>
                <a:lnTo>
                  <a:pt x="30" y="73"/>
                </a:lnTo>
                <a:lnTo>
                  <a:pt x="28" y="73"/>
                </a:lnTo>
                <a:lnTo>
                  <a:pt x="28" y="60"/>
                </a:lnTo>
                <a:lnTo>
                  <a:pt x="28" y="58"/>
                </a:lnTo>
                <a:lnTo>
                  <a:pt x="25" y="58"/>
                </a:lnTo>
                <a:lnTo>
                  <a:pt x="25" y="54"/>
                </a:lnTo>
                <a:lnTo>
                  <a:pt x="21" y="54"/>
                </a:lnTo>
                <a:lnTo>
                  <a:pt x="21" y="48"/>
                </a:lnTo>
                <a:lnTo>
                  <a:pt x="19" y="48"/>
                </a:lnTo>
                <a:lnTo>
                  <a:pt x="19" y="39"/>
                </a:lnTo>
                <a:lnTo>
                  <a:pt x="18" y="39"/>
                </a:lnTo>
                <a:lnTo>
                  <a:pt x="18" y="32"/>
                </a:lnTo>
                <a:lnTo>
                  <a:pt x="15" y="32"/>
                </a:lnTo>
                <a:lnTo>
                  <a:pt x="15" y="28"/>
                </a:lnTo>
                <a:lnTo>
                  <a:pt x="12" y="28"/>
                </a:lnTo>
                <a:lnTo>
                  <a:pt x="12" y="26"/>
                </a:lnTo>
                <a:lnTo>
                  <a:pt x="11" y="26"/>
                </a:lnTo>
                <a:lnTo>
                  <a:pt x="11" y="22"/>
                </a:lnTo>
                <a:lnTo>
                  <a:pt x="8" y="22"/>
                </a:lnTo>
                <a:lnTo>
                  <a:pt x="8" y="13"/>
                </a:lnTo>
                <a:lnTo>
                  <a:pt x="7" y="13"/>
                </a:lnTo>
                <a:lnTo>
                  <a:pt x="7" y="10"/>
                </a:lnTo>
                <a:lnTo>
                  <a:pt x="7" y="6"/>
                </a:lnTo>
                <a:lnTo>
                  <a:pt x="5" y="6"/>
                </a:lnTo>
                <a:lnTo>
                  <a:pt x="5" y="0"/>
                </a:lnTo>
                <a:lnTo>
                  <a:pt x="0" y="0"/>
                </a:lnTo>
              </a:path>
            </a:pathLst>
          </a:cu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34"/>
          <p:cNvSpPr>
            <a:spLocks/>
          </p:cNvSpPr>
          <p:nvPr/>
        </p:nvSpPr>
        <p:spPr bwMode="auto">
          <a:xfrm>
            <a:off x="5024599" y="2021470"/>
            <a:ext cx="1640259" cy="1938365"/>
          </a:xfrm>
          <a:custGeom>
            <a:avLst/>
            <a:gdLst>
              <a:gd name="T0" fmla="*/ 128 w 128"/>
              <a:gd name="T1" fmla="*/ 153 h 153"/>
              <a:gd name="T2" fmla="*/ 128 w 128"/>
              <a:gd name="T3" fmla="*/ 149 h 153"/>
              <a:gd name="T4" fmla="*/ 102 w 128"/>
              <a:gd name="T5" fmla="*/ 149 h 153"/>
              <a:gd name="T6" fmla="*/ 102 w 128"/>
              <a:gd name="T7" fmla="*/ 145 h 153"/>
              <a:gd name="T8" fmla="*/ 97 w 128"/>
              <a:gd name="T9" fmla="*/ 145 h 153"/>
              <a:gd name="T10" fmla="*/ 97 w 128"/>
              <a:gd name="T11" fmla="*/ 141 h 153"/>
              <a:gd name="T12" fmla="*/ 92 w 128"/>
              <a:gd name="T13" fmla="*/ 141 h 153"/>
              <a:gd name="T14" fmla="*/ 92 w 128"/>
              <a:gd name="T15" fmla="*/ 138 h 153"/>
              <a:gd name="T16" fmla="*/ 80 w 128"/>
              <a:gd name="T17" fmla="*/ 138 h 153"/>
              <a:gd name="T18" fmla="*/ 80 w 128"/>
              <a:gd name="T19" fmla="*/ 134 h 153"/>
              <a:gd name="T20" fmla="*/ 74 w 128"/>
              <a:gd name="T21" fmla="*/ 134 h 153"/>
              <a:gd name="T22" fmla="*/ 74 w 128"/>
              <a:gd name="T23" fmla="*/ 130 h 153"/>
              <a:gd name="T24" fmla="*/ 71 w 128"/>
              <a:gd name="T25" fmla="*/ 130 h 153"/>
              <a:gd name="T26" fmla="*/ 71 w 128"/>
              <a:gd name="T27" fmla="*/ 123 h 153"/>
              <a:gd name="T28" fmla="*/ 69 w 128"/>
              <a:gd name="T29" fmla="*/ 123 h 153"/>
              <a:gd name="T30" fmla="*/ 69 w 128"/>
              <a:gd name="T31" fmla="*/ 119 h 153"/>
              <a:gd name="T32" fmla="*/ 63 w 128"/>
              <a:gd name="T33" fmla="*/ 119 h 153"/>
              <a:gd name="T34" fmla="*/ 63 w 128"/>
              <a:gd name="T35" fmla="*/ 111 h 153"/>
              <a:gd name="T36" fmla="*/ 61 w 128"/>
              <a:gd name="T37" fmla="*/ 111 h 153"/>
              <a:gd name="T38" fmla="*/ 61 w 128"/>
              <a:gd name="T39" fmla="*/ 104 h 153"/>
              <a:gd name="T40" fmla="*/ 60 w 128"/>
              <a:gd name="T41" fmla="*/ 104 h 153"/>
              <a:gd name="T42" fmla="*/ 60 w 128"/>
              <a:gd name="T43" fmla="*/ 100 h 153"/>
              <a:gd name="T44" fmla="*/ 53 w 128"/>
              <a:gd name="T45" fmla="*/ 100 h 153"/>
              <a:gd name="T46" fmla="*/ 53 w 128"/>
              <a:gd name="T47" fmla="*/ 98 h 153"/>
              <a:gd name="T48" fmla="*/ 46 w 128"/>
              <a:gd name="T49" fmla="*/ 98 h 153"/>
              <a:gd name="T50" fmla="*/ 46 w 128"/>
              <a:gd name="T51" fmla="*/ 92 h 153"/>
              <a:gd name="T52" fmla="*/ 44 w 128"/>
              <a:gd name="T53" fmla="*/ 92 h 153"/>
              <a:gd name="T54" fmla="*/ 44 w 128"/>
              <a:gd name="T55" fmla="*/ 89 h 153"/>
              <a:gd name="T56" fmla="*/ 43 w 128"/>
              <a:gd name="T57" fmla="*/ 89 h 153"/>
              <a:gd name="T58" fmla="*/ 43 w 128"/>
              <a:gd name="T59" fmla="*/ 86 h 153"/>
              <a:gd name="T60" fmla="*/ 42 w 128"/>
              <a:gd name="T61" fmla="*/ 86 h 153"/>
              <a:gd name="T62" fmla="*/ 42 w 128"/>
              <a:gd name="T63" fmla="*/ 82 h 153"/>
              <a:gd name="T64" fmla="*/ 40 w 128"/>
              <a:gd name="T65" fmla="*/ 82 h 153"/>
              <a:gd name="T66" fmla="*/ 40 w 128"/>
              <a:gd name="T67" fmla="*/ 78 h 153"/>
              <a:gd name="T68" fmla="*/ 39 w 128"/>
              <a:gd name="T69" fmla="*/ 78 h 153"/>
              <a:gd name="T70" fmla="*/ 39 w 128"/>
              <a:gd name="T71" fmla="*/ 71 h 153"/>
              <a:gd name="T72" fmla="*/ 37 w 128"/>
              <a:gd name="T73" fmla="*/ 71 h 153"/>
              <a:gd name="T74" fmla="*/ 37 w 128"/>
              <a:gd name="T75" fmla="*/ 68 h 153"/>
              <a:gd name="T76" fmla="*/ 36 w 128"/>
              <a:gd name="T77" fmla="*/ 68 h 153"/>
              <a:gd name="T78" fmla="*/ 36 w 128"/>
              <a:gd name="T79" fmla="*/ 63 h 153"/>
              <a:gd name="T80" fmla="*/ 34 w 128"/>
              <a:gd name="T81" fmla="*/ 63 h 153"/>
              <a:gd name="T82" fmla="*/ 34 w 128"/>
              <a:gd name="T83" fmla="*/ 60 h 153"/>
              <a:gd name="T84" fmla="*/ 32 w 128"/>
              <a:gd name="T85" fmla="*/ 60 h 153"/>
              <a:gd name="T86" fmla="*/ 32 w 128"/>
              <a:gd name="T87" fmla="*/ 56 h 153"/>
              <a:gd name="T88" fmla="*/ 30 w 128"/>
              <a:gd name="T89" fmla="*/ 56 h 153"/>
              <a:gd name="T90" fmla="*/ 30 w 128"/>
              <a:gd name="T91" fmla="*/ 52 h 153"/>
              <a:gd name="T92" fmla="*/ 27 w 128"/>
              <a:gd name="T93" fmla="*/ 52 h 153"/>
              <a:gd name="T94" fmla="*/ 27 w 128"/>
              <a:gd name="T95" fmla="*/ 41 h 153"/>
              <a:gd name="T96" fmla="*/ 26 w 128"/>
              <a:gd name="T97" fmla="*/ 41 h 153"/>
              <a:gd name="T98" fmla="*/ 26 w 128"/>
              <a:gd name="T99" fmla="*/ 34 h 153"/>
              <a:gd name="T100" fmla="*/ 22 w 128"/>
              <a:gd name="T101" fmla="*/ 34 h 153"/>
              <a:gd name="T102" fmla="*/ 22 w 128"/>
              <a:gd name="T103" fmla="*/ 30 h 153"/>
              <a:gd name="T104" fmla="*/ 21 w 128"/>
              <a:gd name="T105" fmla="*/ 30 h 153"/>
              <a:gd name="T106" fmla="*/ 21 w 128"/>
              <a:gd name="T107" fmla="*/ 26 h 153"/>
              <a:gd name="T108" fmla="*/ 19 w 128"/>
              <a:gd name="T109" fmla="*/ 26 h 153"/>
              <a:gd name="T110" fmla="*/ 19 w 128"/>
              <a:gd name="T111" fmla="*/ 23 h 153"/>
              <a:gd name="T112" fmla="*/ 11 w 128"/>
              <a:gd name="T113" fmla="*/ 23 h 153"/>
              <a:gd name="T114" fmla="*/ 11 w 128"/>
              <a:gd name="T115" fmla="*/ 15 h 153"/>
              <a:gd name="T116" fmla="*/ 9 w 128"/>
              <a:gd name="T117" fmla="*/ 15 h 153"/>
              <a:gd name="T118" fmla="*/ 9 w 128"/>
              <a:gd name="T119" fmla="*/ 4 h 153"/>
              <a:gd name="T120" fmla="*/ 8 w 128"/>
              <a:gd name="T121" fmla="*/ 4 h 153"/>
              <a:gd name="T122" fmla="*/ 8 w 128"/>
              <a:gd name="T123" fmla="*/ 0 h 153"/>
              <a:gd name="T124" fmla="*/ 0 w 128"/>
              <a:gd name="T1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3">
                <a:moveTo>
                  <a:pt x="128" y="153"/>
                </a:moveTo>
                <a:lnTo>
                  <a:pt x="128" y="149"/>
                </a:lnTo>
                <a:lnTo>
                  <a:pt x="102" y="149"/>
                </a:lnTo>
                <a:lnTo>
                  <a:pt x="102" y="145"/>
                </a:lnTo>
                <a:lnTo>
                  <a:pt x="97" y="145"/>
                </a:lnTo>
                <a:lnTo>
                  <a:pt x="97" y="141"/>
                </a:lnTo>
                <a:lnTo>
                  <a:pt x="92" y="141"/>
                </a:lnTo>
                <a:lnTo>
                  <a:pt x="92" y="138"/>
                </a:lnTo>
                <a:lnTo>
                  <a:pt x="80" y="138"/>
                </a:lnTo>
                <a:lnTo>
                  <a:pt x="80" y="134"/>
                </a:lnTo>
                <a:lnTo>
                  <a:pt x="74" y="134"/>
                </a:lnTo>
                <a:lnTo>
                  <a:pt x="74" y="130"/>
                </a:lnTo>
                <a:lnTo>
                  <a:pt x="71" y="130"/>
                </a:lnTo>
                <a:lnTo>
                  <a:pt x="71" y="123"/>
                </a:lnTo>
                <a:lnTo>
                  <a:pt x="69" y="123"/>
                </a:lnTo>
                <a:lnTo>
                  <a:pt x="69" y="119"/>
                </a:lnTo>
                <a:lnTo>
                  <a:pt x="63" y="119"/>
                </a:lnTo>
                <a:lnTo>
                  <a:pt x="63" y="111"/>
                </a:lnTo>
                <a:lnTo>
                  <a:pt x="61" y="111"/>
                </a:lnTo>
                <a:lnTo>
                  <a:pt x="61" y="104"/>
                </a:lnTo>
                <a:lnTo>
                  <a:pt x="60" y="104"/>
                </a:lnTo>
                <a:lnTo>
                  <a:pt x="60" y="100"/>
                </a:lnTo>
                <a:lnTo>
                  <a:pt x="53" y="100"/>
                </a:lnTo>
                <a:lnTo>
                  <a:pt x="53" y="98"/>
                </a:lnTo>
                <a:lnTo>
                  <a:pt x="46" y="98"/>
                </a:lnTo>
                <a:lnTo>
                  <a:pt x="46" y="92"/>
                </a:lnTo>
                <a:lnTo>
                  <a:pt x="44" y="92"/>
                </a:lnTo>
                <a:lnTo>
                  <a:pt x="44" y="89"/>
                </a:lnTo>
                <a:lnTo>
                  <a:pt x="43" y="89"/>
                </a:lnTo>
                <a:lnTo>
                  <a:pt x="43" y="86"/>
                </a:lnTo>
                <a:lnTo>
                  <a:pt x="42" y="86"/>
                </a:lnTo>
                <a:lnTo>
                  <a:pt x="42" y="82"/>
                </a:lnTo>
                <a:lnTo>
                  <a:pt x="40" y="82"/>
                </a:lnTo>
                <a:lnTo>
                  <a:pt x="40" y="78"/>
                </a:lnTo>
                <a:lnTo>
                  <a:pt x="39" y="78"/>
                </a:lnTo>
                <a:lnTo>
                  <a:pt x="39" y="71"/>
                </a:lnTo>
                <a:lnTo>
                  <a:pt x="37" y="71"/>
                </a:lnTo>
                <a:lnTo>
                  <a:pt x="37" y="68"/>
                </a:lnTo>
                <a:lnTo>
                  <a:pt x="36" y="68"/>
                </a:lnTo>
                <a:lnTo>
                  <a:pt x="36" y="63"/>
                </a:lnTo>
                <a:lnTo>
                  <a:pt x="34" y="63"/>
                </a:lnTo>
                <a:lnTo>
                  <a:pt x="34" y="60"/>
                </a:lnTo>
                <a:lnTo>
                  <a:pt x="32" y="60"/>
                </a:lnTo>
                <a:lnTo>
                  <a:pt x="32" y="56"/>
                </a:lnTo>
                <a:lnTo>
                  <a:pt x="30" y="56"/>
                </a:lnTo>
                <a:lnTo>
                  <a:pt x="30" y="52"/>
                </a:lnTo>
                <a:lnTo>
                  <a:pt x="27" y="52"/>
                </a:lnTo>
                <a:lnTo>
                  <a:pt x="27" y="41"/>
                </a:lnTo>
                <a:lnTo>
                  <a:pt x="26" y="41"/>
                </a:lnTo>
                <a:lnTo>
                  <a:pt x="26" y="34"/>
                </a:lnTo>
                <a:lnTo>
                  <a:pt x="22" y="34"/>
                </a:lnTo>
                <a:lnTo>
                  <a:pt x="22" y="30"/>
                </a:lnTo>
                <a:lnTo>
                  <a:pt x="21" y="30"/>
                </a:lnTo>
                <a:lnTo>
                  <a:pt x="21" y="26"/>
                </a:lnTo>
                <a:lnTo>
                  <a:pt x="19" y="26"/>
                </a:lnTo>
                <a:lnTo>
                  <a:pt x="19" y="23"/>
                </a:lnTo>
                <a:lnTo>
                  <a:pt x="11" y="23"/>
                </a:lnTo>
                <a:lnTo>
                  <a:pt x="11" y="15"/>
                </a:lnTo>
                <a:lnTo>
                  <a:pt x="9" y="15"/>
                </a:lnTo>
                <a:lnTo>
                  <a:pt x="9" y="4"/>
                </a:lnTo>
                <a:lnTo>
                  <a:pt x="8" y="4"/>
                </a:lnTo>
                <a:lnTo>
                  <a:pt x="8" y="0"/>
                </a:lnTo>
                <a:lnTo>
                  <a:pt x="0" y="0"/>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5"/>
          <p:cNvSpPr>
            <a:spLocks noChangeShapeType="1"/>
          </p:cNvSpPr>
          <p:nvPr/>
        </p:nvSpPr>
        <p:spPr bwMode="auto">
          <a:xfrm>
            <a:off x="5024600" y="202147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Freeform 36"/>
          <p:cNvSpPr>
            <a:spLocks/>
          </p:cNvSpPr>
          <p:nvPr/>
        </p:nvSpPr>
        <p:spPr bwMode="auto">
          <a:xfrm>
            <a:off x="5024600" y="2021470"/>
            <a:ext cx="1902894" cy="1938365"/>
          </a:xfrm>
          <a:custGeom>
            <a:avLst/>
            <a:gdLst>
              <a:gd name="T0" fmla="*/ 141 w 150"/>
              <a:gd name="T1" fmla="*/ 153 h 153"/>
              <a:gd name="T2" fmla="*/ 126 w 150"/>
              <a:gd name="T3" fmla="*/ 151 h 153"/>
              <a:gd name="T4" fmla="*/ 102 w 150"/>
              <a:gd name="T5" fmla="*/ 149 h 153"/>
              <a:gd name="T6" fmla="*/ 92 w 150"/>
              <a:gd name="T7" fmla="*/ 147 h 153"/>
              <a:gd name="T8" fmla="*/ 88 w 150"/>
              <a:gd name="T9" fmla="*/ 145 h 153"/>
              <a:gd name="T10" fmla="*/ 86 w 150"/>
              <a:gd name="T11" fmla="*/ 144 h 153"/>
              <a:gd name="T12" fmla="*/ 83 w 150"/>
              <a:gd name="T13" fmla="*/ 143 h 153"/>
              <a:gd name="T14" fmla="*/ 79 w 150"/>
              <a:gd name="T15" fmla="*/ 140 h 153"/>
              <a:gd name="T16" fmla="*/ 77 w 150"/>
              <a:gd name="T17" fmla="*/ 138 h 153"/>
              <a:gd name="T18" fmla="*/ 75 w 150"/>
              <a:gd name="T19" fmla="*/ 136 h 153"/>
              <a:gd name="T20" fmla="*/ 74 w 150"/>
              <a:gd name="T21" fmla="*/ 134 h 153"/>
              <a:gd name="T22" fmla="*/ 67 w 150"/>
              <a:gd name="T23" fmla="*/ 132 h 153"/>
              <a:gd name="T24" fmla="*/ 62 w 150"/>
              <a:gd name="T25" fmla="*/ 130 h 153"/>
              <a:gd name="T26" fmla="*/ 58 w 150"/>
              <a:gd name="T27" fmla="*/ 125 h 153"/>
              <a:gd name="T28" fmla="*/ 55 w 150"/>
              <a:gd name="T29" fmla="*/ 122 h 153"/>
              <a:gd name="T30" fmla="*/ 53 w 150"/>
              <a:gd name="T31" fmla="*/ 120 h 153"/>
              <a:gd name="T32" fmla="*/ 51 w 150"/>
              <a:gd name="T33" fmla="*/ 117 h 153"/>
              <a:gd name="T34" fmla="*/ 50 w 150"/>
              <a:gd name="T35" fmla="*/ 113 h 153"/>
              <a:gd name="T36" fmla="*/ 47 w 150"/>
              <a:gd name="T37" fmla="*/ 110 h 153"/>
              <a:gd name="T38" fmla="*/ 47 w 150"/>
              <a:gd name="T39" fmla="*/ 103 h 153"/>
              <a:gd name="T40" fmla="*/ 44 w 150"/>
              <a:gd name="T41" fmla="*/ 101 h 153"/>
              <a:gd name="T42" fmla="*/ 41 w 150"/>
              <a:gd name="T43" fmla="*/ 93 h 153"/>
              <a:gd name="T44" fmla="*/ 39 w 150"/>
              <a:gd name="T45" fmla="*/ 85 h 153"/>
              <a:gd name="T46" fmla="*/ 36 w 150"/>
              <a:gd name="T47" fmla="*/ 78 h 153"/>
              <a:gd name="T48" fmla="*/ 35 w 150"/>
              <a:gd name="T49" fmla="*/ 74 h 153"/>
              <a:gd name="T50" fmla="*/ 34 w 150"/>
              <a:gd name="T51" fmla="*/ 68 h 153"/>
              <a:gd name="T52" fmla="*/ 33 w 150"/>
              <a:gd name="T53" fmla="*/ 66 h 153"/>
              <a:gd name="T54" fmla="*/ 31 w 150"/>
              <a:gd name="T55" fmla="*/ 61 h 153"/>
              <a:gd name="T56" fmla="*/ 29 w 150"/>
              <a:gd name="T57" fmla="*/ 56 h 153"/>
              <a:gd name="T58" fmla="*/ 28 w 150"/>
              <a:gd name="T59" fmla="*/ 52 h 153"/>
              <a:gd name="T60" fmla="*/ 26 w 150"/>
              <a:gd name="T61" fmla="*/ 49 h 153"/>
              <a:gd name="T62" fmla="*/ 25 w 150"/>
              <a:gd name="T63" fmla="*/ 47 h 153"/>
              <a:gd name="T64" fmla="*/ 23 w 150"/>
              <a:gd name="T65" fmla="*/ 44 h 153"/>
              <a:gd name="T66" fmla="*/ 20 w 150"/>
              <a:gd name="T67" fmla="*/ 30 h 153"/>
              <a:gd name="T68" fmla="*/ 16 w 150"/>
              <a:gd name="T69" fmla="*/ 28 h 153"/>
              <a:gd name="T70" fmla="*/ 12 w 150"/>
              <a:gd name="T71" fmla="*/ 23 h 153"/>
              <a:gd name="T72" fmla="*/ 10 w 150"/>
              <a:gd name="T73" fmla="*/ 16 h 153"/>
              <a:gd name="T74" fmla="*/ 8 w 150"/>
              <a:gd name="T75" fmla="*/ 13 h 153"/>
              <a:gd name="T76" fmla="*/ 6 w 150"/>
              <a:gd name="T77" fmla="*/ 6 h 153"/>
              <a:gd name="T78" fmla="*/ 5 w 150"/>
              <a:gd name="T79" fmla="*/ 4 h 153"/>
              <a:gd name="T80" fmla="*/ 0 w 150"/>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3">
                <a:moveTo>
                  <a:pt x="150" y="153"/>
                </a:moveTo>
                <a:lnTo>
                  <a:pt x="141" y="153"/>
                </a:lnTo>
                <a:lnTo>
                  <a:pt x="141" y="151"/>
                </a:lnTo>
                <a:lnTo>
                  <a:pt x="126" y="151"/>
                </a:lnTo>
                <a:lnTo>
                  <a:pt x="126" y="149"/>
                </a:lnTo>
                <a:lnTo>
                  <a:pt x="102" y="149"/>
                </a:lnTo>
                <a:lnTo>
                  <a:pt x="102" y="147"/>
                </a:lnTo>
                <a:lnTo>
                  <a:pt x="92" y="147"/>
                </a:lnTo>
                <a:lnTo>
                  <a:pt x="92" y="145"/>
                </a:lnTo>
                <a:lnTo>
                  <a:pt x="88" y="145"/>
                </a:lnTo>
                <a:lnTo>
                  <a:pt x="88" y="144"/>
                </a:lnTo>
                <a:lnTo>
                  <a:pt x="86" y="144"/>
                </a:lnTo>
                <a:lnTo>
                  <a:pt x="86" y="143"/>
                </a:lnTo>
                <a:lnTo>
                  <a:pt x="83" y="143"/>
                </a:lnTo>
                <a:lnTo>
                  <a:pt x="83" y="140"/>
                </a:lnTo>
                <a:lnTo>
                  <a:pt x="79" y="140"/>
                </a:lnTo>
                <a:lnTo>
                  <a:pt x="79" y="138"/>
                </a:lnTo>
                <a:lnTo>
                  <a:pt x="77" y="138"/>
                </a:lnTo>
                <a:lnTo>
                  <a:pt x="77" y="136"/>
                </a:lnTo>
                <a:lnTo>
                  <a:pt x="75" y="136"/>
                </a:lnTo>
                <a:lnTo>
                  <a:pt x="75" y="134"/>
                </a:lnTo>
                <a:lnTo>
                  <a:pt x="74" y="134"/>
                </a:lnTo>
                <a:lnTo>
                  <a:pt x="74" y="132"/>
                </a:lnTo>
                <a:lnTo>
                  <a:pt x="67" y="132"/>
                </a:lnTo>
                <a:lnTo>
                  <a:pt x="67" y="130"/>
                </a:lnTo>
                <a:lnTo>
                  <a:pt x="62" y="130"/>
                </a:lnTo>
                <a:lnTo>
                  <a:pt x="62" y="125"/>
                </a:lnTo>
                <a:lnTo>
                  <a:pt x="58" y="125"/>
                </a:lnTo>
                <a:lnTo>
                  <a:pt x="58" y="122"/>
                </a:lnTo>
                <a:lnTo>
                  <a:pt x="55" y="122"/>
                </a:lnTo>
                <a:lnTo>
                  <a:pt x="55" y="120"/>
                </a:lnTo>
                <a:lnTo>
                  <a:pt x="53" y="120"/>
                </a:lnTo>
                <a:lnTo>
                  <a:pt x="53" y="117"/>
                </a:lnTo>
                <a:lnTo>
                  <a:pt x="51" y="117"/>
                </a:lnTo>
                <a:lnTo>
                  <a:pt x="51" y="113"/>
                </a:lnTo>
                <a:lnTo>
                  <a:pt x="50" y="113"/>
                </a:lnTo>
                <a:lnTo>
                  <a:pt x="50" y="110"/>
                </a:lnTo>
                <a:lnTo>
                  <a:pt x="47" y="110"/>
                </a:lnTo>
                <a:lnTo>
                  <a:pt x="47" y="105"/>
                </a:lnTo>
                <a:lnTo>
                  <a:pt x="47" y="103"/>
                </a:lnTo>
                <a:lnTo>
                  <a:pt x="44" y="103"/>
                </a:lnTo>
                <a:lnTo>
                  <a:pt x="44" y="101"/>
                </a:lnTo>
                <a:lnTo>
                  <a:pt x="41" y="101"/>
                </a:lnTo>
                <a:lnTo>
                  <a:pt x="41" y="93"/>
                </a:lnTo>
                <a:lnTo>
                  <a:pt x="39" y="93"/>
                </a:lnTo>
                <a:lnTo>
                  <a:pt x="39" y="85"/>
                </a:lnTo>
                <a:lnTo>
                  <a:pt x="36" y="85"/>
                </a:lnTo>
                <a:lnTo>
                  <a:pt x="36" y="78"/>
                </a:lnTo>
                <a:lnTo>
                  <a:pt x="35" y="78"/>
                </a:lnTo>
                <a:lnTo>
                  <a:pt x="35" y="74"/>
                </a:lnTo>
                <a:lnTo>
                  <a:pt x="34" y="74"/>
                </a:lnTo>
                <a:lnTo>
                  <a:pt x="34" y="68"/>
                </a:lnTo>
                <a:lnTo>
                  <a:pt x="33" y="68"/>
                </a:lnTo>
                <a:lnTo>
                  <a:pt x="33" y="66"/>
                </a:lnTo>
                <a:lnTo>
                  <a:pt x="31" y="66"/>
                </a:lnTo>
                <a:lnTo>
                  <a:pt x="31" y="61"/>
                </a:lnTo>
                <a:lnTo>
                  <a:pt x="29" y="61"/>
                </a:lnTo>
                <a:lnTo>
                  <a:pt x="29" y="56"/>
                </a:lnTo>
                <a:lnTo>
                  <a:pt x="28" y="56"/>
                </a:lnTo>
                <a:lnTo>
                  <a:pt x="28" y="52"/>
                </a:lnTo>
                <a:lnTo>
                  <a:pt x="26" y="52"/>
                </a:lnTo>
                <a:lnTo>
                  <a:pt x="26" y="49"/>
                </a:lnTo>
                <a:lnTo>
                  <a:pt x="25" y="49"/>
                </a:lnTo>
                <a:lnTo>
                  <a:pt x="25" y="47"/>
                </a:lnTo>
                <a:lnTo>
                  <a:pt x="23" y="47"/>
                </a:lnTo>
                <a:lnTo>
                  <a:pt x="23" y="44"/>
                </a:lnTo>
                <a:lnTo>
                  <a:pt x="20" y="44"/>
                </a:lnTo>
                <a:lnTo>
                  <a:pt x="20" y="30"/>
                </a:lnTo>
                <a:lnTo>
                  <a:pt x="16" y="30"/>
                </a:lnTo>
                <a:lnTo>
                  <a:pt x="16" y="28"/>
                </a:lnTo>
                <a:lnTo>
                  <a:pt x="12" y="28"/>
                </a:lnTo>
                <a:lnTo>
                  <a:pt x="12" y="23"/>
                </a:lnTo>
                <a:lnTo>
                  <a:pt x="10" y="23"/>
                </a:lnTo>
                <a:lnTo>
                  <a:pt x="10" y="16"/>
                </a:lnTo>
                <a:lnTo>
                  <a:pt x="10" y="13"/>
                </a:lnTo>
                <a:lnTo>
                  <a:pt x="8" y="13"/>
                </a:lnTo>
                <a:lnTo>
                  <a:pt x="8" y="6"/>
                </a:lnTo>
                <a:lnTo>
                  <a:pt x="6" y="6"/>
                </a:lnTo>
                <a:lnTo>
                  <a:pt x="6" y="4"/>
                </a:lnTo>
                <a:lnTo>
                  <a:pt x="5" y="4"/>
                </a:lnTo>
                <a:lnTo>
                  <a:pt x="5" y="0"/>
                </a:lnTo>
                <a:lnTo>
                  <a:pt x="0" y="0"/>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18" name="Straight Connector 117"/>
          <p:cNvCxnSpPr/>
          <p:nvPr/>
        </p:nvCxnSpPr>
        <p:spPr>
          <a:xfrm>
            <a:off x="6447797" y="2912741"/>
            <a:ext cx="242883"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aphicFrame>
        <p:nvGraphicFramePr>
          <p:cNvPr id="119" name="Table 118"/>
          <p:cNvGraphicFramePr>
            <a:graphicFrameLocks noGrp="1"/>
          </p:cNvGraphicFramePr>
          <p:nvPr>
            <p:extLst>
              <p:ext uri="{D42A27DB-BD31-4B8C-83A1-F6EECF244321}">
                <p14:modId xmlns:p14="http://schemas.microsoft.com/office/powerpoint/2010/main" val="1558690362"/>
              </p:ext>
            </p:extLst>
          </p:nvPr>
        </p:nvGraphicFramePr>
        <p:xfrm>
          <a:off x="7307513" y="3243596"/>
          <a:ext cx="1631663" cy="822960"/>
        </p:xfrm>
        <a:graphic>
          <a:graphicData uri="http://schemas.openxmlformats.org/drawingml/2006/table">
            <a:tbl>
              <a:tblPr firstRow="1" bandRow="1">
                <a:tableStyleId>{69012ECD-51FC-41F1-AA8D-1B2483CD663E}</a:tableStyleId>
              </a:tblPr>
              <a:tblGrid>
                <a:gridCol w="1163490"/>
                <a:gridCol w="468173"/>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t>Median PFS (days)</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tr>
              <a:tr h="133335">
                <a:tc>
                  <a:txBody>
                    <a:bodyPr/>
                    <a:lstStyle/>
                    <a:p>
                      <a:r>
                        <a:rPr lang="en-GB" sz="1050" dirty="0" smtClean="0"/>
                        <a:t>Loss / 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413</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No-loss / 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255</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2880">
                <a:tc>
                  <a:txBody>
                    <a:bodyPr/>
                    <a:lstStyle/>
                    <a:p>
                      <a:r>
                        <a:rPr lang="en-GB" sz="1050" dirty="0" smtClean="0"/>
                        <a:t>Loss / non-Bev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227</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No-loss</a:t>
                      </a:r>
                      <a:r>
                        <a:rPr lang="en-GB" sz="1050" baseline="0" dirty="0" smtClean="0"/>
                        <a:t> / non-Bev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197</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20" name="Line 13"/>
          <p:cNvSpPr>
            <a:spLocks noChangeShapeType="1"/>
          </p:cNvSpPr>
          <p:nvPr/>
        </p:nvSpPr>
        <p:spPr bwMode="auto">
          <a:xfrm>
            <a:off x="6470045" y="306004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3"/>
          <p:cNvSpPr>
            <a:spLocks noChangeShapeType="1"/>
          </p:cNvSpPr>
          <p:nvPr/>
        </p:nvSpPr>
        <p:spPr bwMode="auto">
          <a:xfrm>
            <a:off x="6537722" y="3060046"/>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3"/>
          <p:cNvSpPr>
            <a:spLocks noChangeShapeType="1"/>
          </p:cNvSpPr>
          <p:nvPr/>
        </p:nvSpPr>
        <p:spPr bwMode="auto">
          <a:xfrm>
            <a:off x="6671262" y="3060046"/>
            <a:ext cx="0" cy="75673"/>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3"/>
          <p:cNvSpPr>
            <a:spLocks noChangeShapeType="1"/>
          </p:cNvSpPr>
          <p:nvPr/>
        </p:nvSpPr>
        <p:spPr bwMode="auto">
          <a:xfrm>
            <a:off x="6611280" y="3060046"/>
            <a:ext cx="0" cy="75673"/>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3612303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456O: Circulating </a:t>
            </a:r>
            <a:r>
              <a:rPr lang="en-GB" sz="1800" dirty="0" err="1"/>
              <a:t>tumor</a:t>
            </a:r>
            <a:r>
              <a:rPr lang="en-GB" sz="1800" dirty="0"/>
              <a:t> DNA and circulating </a:t>
            </a:r>
            <a:r>
              <a:rPr lang="en-GB" sz="1800" dirty="0" err="1"/>
              <a:t>tumor</a:t>
            </a:r>
            <a:r>
              <a:rPr lang="en-GB" sz="1800" dirty="0"/>
              <a:t> cells as predictor of outcome in the PRODIGE14-ACCORD21-METHEP2 phase II trial </a:t>
            </a:r>
            <a:r>
              <a:rPr lang="en-GB" sz="1800" dirty="0" smtClean="0"/>
              <a:t/>
            </a:r>
            <a:br>
              <a:rPr lang="en-GB" sz="1800" dirty="0" smtClean="0"/>
            </a:br>
            <a:r>
              <a:rPr lang="en-GB" sz="1800" dirty="0" smtClean="0"/>
              <a:t>– </a:t>
            </a:r>
            <a:r>
              <a:rPr lang="en-GB" sz="1800" dirty="0" err="1" smtClean="0"/>
              <a:t>Bidard</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err="1"/>
              <a:t>Bidard</a:t>
            </a:r>
            <a:r>
              <a:rPr lang="en-NZ" dirty="0"/>
              <a:t> F et al. Ann </a:t>
            </a:r>
            <a:r>
              <a:rPr lang="en-NZ" dirty="0" err="1"/>
              <a:t>Oncol</a:t>
            </a:r>
            <a:r>
              <a:rPr lang="en-NZ" dirty="0"/>
              <a:t> 2016; 27 (</a:t>
            </a:r>
            <a:r>
              <a:rPr lang="en-NZ" dirty="0" err="1"/>
              <a:t>suppl</a:t>
            </a:r>
            <a:r>
              <a:rPr lang="en-NZ" dirty="0"/>
              <a:t> 6): </a:t>
            </a:r>
            <a:r>
              <a:rPr lang="en-NZ" dirty="0" err="1"/>
              <a:t>abstr</a:t>
            </a:r>
            <a:r>
              <a:rPr lang="en-NZ" dirty="0"/>
              <a:t> 456O</a:t>
            </a:r>
          </a:p>
        </p:txBody>
      </p:sp>
      <p:cxnSp>
        <p:nvCxnSpPr>
          <p:cNvPr id="8" name="AutoShape 19"/>
          <p:cNvCxnSpPr>
            <a:cxnSpLocks noChangeShapeType="1"/>
            <a:endCxn id="21" idx="1"/>
          </p:cNvCxnSpPr>
          <p:nvPr/>
        </p:nvCxnSpPr>
        <p:spPr bwMode="auto">
          <a:xfrm>
            <a:off x="4019667" y="3635385"/>
            <a:ext cx="573977" cy="1"/>
          </a:xfrm>
          <a:prstGeom prst="straightConnector1">
            <a:avLst/>
          </a:prstGeom>
          <a:noFill/>
          <a:ln w="57150">
            <a:solidFill>
              <a:schemeClr val="bg2">
                <a:lumMod val="60000"/>
                <a:lumOff val="40000"/>
              </a:schemeClr>
            </a:solidFill>
            <a:round/>
            <a:headEnd/>
            <a:tailEnd type="triangle" w="med" len="med"/>
          </a:ln>
        </p:spPr>
      </p:cxnSp>
      <p:sp>
        <p:nvSpPr>
          <p:cNvPr id="9" name="Rectangle 9"/>
          <p:cNvSpPr>
            <a:spLocks noGrp="1" noChangeArrowheads="1"/>
          </p:cNvSpPr>
          <p:nvPr>
            <p:ph sz="half" idx="1"/>
          </p:nvPr>
        </p:nvSpPr>
        <p:spPr>
          <a:xfrm>
            <a:off x="365124" y="5286104"/>
            <a:ext cx="4130676" cy="993776"/>
          </a:xfrm>
        </p:spPr>
        <p:txBody>
          <a:bodyPr/>
          <a:lstStyle/>
          <a:p>
            <a:pPr marL="0" indent="0">
              <a:buNone/>
            </a:pPr>
            <a:r>
              <a:rPr lang="en-NZ" b="1" dirty="0" smtClean="0">
                <a:solidFill>
                  <a:schemeClr val="bg2"/>
                </a:solidFill>
              </a:rPr>
              <a:t>PRIMARY ENDPOINT(S)</a:t>
            </a:r>
          </a:p>
          <a:p>
            <a:r>
              <a:rPr lang="en-NZ" dirty="0" smtClean="0"/>
              <a:t>Resection rate (R0/R1) </a:t>
            </a:r>
          </a:p>
          <a:p>
            <a:r>
              <a:rPr lang="en-NZ" dirty="0" err="1" smtClean="0"/>
              <a:t>ctDNA</a:t>
            </a:r>
            <a:r>
              <a:rPr lang="en-NZ" dirty="0" smtClean="0"/>
              <a:t> and CTC levels</a:t>
            </a:r>
          </a:p>
          <a:p>
            <a:endParaRPr lang="en-NZ" dirty="0"/>
          </a:p>
        </p:txBody>
      </p:sp>
      <p:sp>
        <p:nvSpPr>
          <p:cNvPr id="21" name="AutoShape 8"/>
          <p:cNvSpPr>
            <a:spLocks noChangeArrowheads="1"/>
          </p:cNvSpPr>
          <p:nvPr/>
        </p:nvSpPr>
        <p:spPr bwMode="auto">
          <a:xfrm>
            <a:off x="4593644" y="2593306"/>
            <a:ext cx="2678490" cy="20841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b="1" u="sng" dirty="0" smtClean="0">
                <a:solidFill>
                  <a:srgbClr val="FFFFFF"/>
                </a:solidFill>
                <a:ea typeface="SimSun" pitchFamily="2" charset="-122"/>
              </a:rPr>
              <a:t>1L regimen</a:t>
            </a:r>
            <a:endParaRPr lang="en-NZ" altLang="zh-CN" sz="1600" b="1" u="sng" dirty="0">
              <a:solidFill>
                <a:srgbClr val="FFFFFF"/>
              </a:solidFill>
              <a:ea typeface="SimSun" pitchFamily="2" charset="-122"/>
            </a:endParaRPr>
          </a:p>
          <a:p>
            <a:pPr algn="ctr" defTabSz="892175" eaLnBrk="0" hangingPunct="0"/>
            <a:r>
              <a:rPr lang="en-NZ" altLang="zh-CN" sz="1600" dirty="0">
                <a:solidFill>
                  <a:srgbClr val="FFFFFF"/>
                </a:solidFill>
                <a:ea typeface="SimSun" pitchFamily="2" charset="-122"/>
              </a:rPr>
              <a:t>Targeted therapy (cetuximab or bevacizumab according to KRAS status) </a:t>
            </a:r>
            <a:r>
              <a:rPr lang="en-NZ" altLang="zh-CN" sz="1600" dirty="0" smtClean="0">
                <a:solidFill>
                  <a:srgbClr val="FFFFFF"/>
                </a:solidFill>
                <a:ea typeface="SimSun" pitchFamily="2" charset="-122"/>
              </a:rPr>
              <a:t>+ </a:t>
            </a:r>
            <a:r>
              <a:rPr lang="en-NZ" altLang="zh-CN" sz="1600" dirty="0" err="1" smtClean="0">
                <a:solidFill>
                  <a:srgbClr val="FFFFFF"/>
                </a:solidFill>
                <a:ea typeface="SimSun" pitchFamily="2" charset="-122"/>
              </a:rPr>
              <a:t>polychemotherapy</a:t>
            </a:r>
            <a:r>
              <a:rPr lang="en-NZ" altLang="zh-CN" sz="1600" dirty="0" smtClean="0">
                <a:solidFill>
                  <a:srgbClr val="FFFFFF"/>
                </a:solidFill>
                <a:ea typeface="SimSun" pitchFamily="2" charset="-122"/>
              </a:rPr>
              <a:t> </a:t>
            </a:r>
            <a:br>
              <a:rPr lang="en-NZ" altLang="zh-CN" sz="1600" dirty="0" smtClean="0">
                <a:solidFill>
                  <a:srgbClr val="FFFFFF"/>
                </a:solidFill>
                <a:ea typeface="SimSun" pitchFamily="2" charset="-122"/>
              </a:rPr>
            </a:br>
            <a:r>
              <a:rPr lang="en-NZ" altLang="zh-CN" sz="1600" dirty="0" smtClean="0">
                <a:solidFill>
                  <a:srgbClr val="FFFFFF"/>
                </a:solidFill>
                <a:ea typeface="SimSun" pitchFamily="2" charset="-122"/>
              </a:rPr>
              <a:t>(</a:t>
            </a:r>
            <a:r>
              <a:rPr lang="en-NZ" altLang="zh-CN" sz="1600" dirty="0">
                <a:solidFill>
                  <a:srgbClr val="FFFFFF"/>
                </a:solidFill>
                <a:ea typeface="SimSun" pitchFamily="2" charset="-122"/>
              </a:rPr>
              <a:t>tri-chemotherapy </a:t>
            </a:r>
            <a:r>
              <a:rPr lang="en-NZ" altLang="zh-CN" sz="1600" dirty="0" smtClean="0">
                <a:solidFill>
                  <a:srgbClr val="FFFFFF"/>
                </a:solidFill>
                <a:ea typeface="SimSun" pitchFamily="2" charset="-122"/>
              </a:rPr>
              <a:t>or </a:t>
            </a:r>
            <a:br>
              <a:rPr lang="en-NZ" altLang="zh-CN" sz="1600" dirty="0" smtClean="0">
                <a:solidFill>
                  <a:srgbClr val="FFFFFF"/>
                </a:solidFill>
                <a:ea typeface="SimSun" pitchFamily="2" charset="-122"/>
              </a:rPr>
            </a:br>
            <a:r>
              <a:rPr lang="en-NZ" altLang="zh-CN" sz="1600" dirty="0" smtClean="0">
                <a:solidFill>
                  <a:srgbClr val="FFFFFF"/>
                </a:solidFill>
                <a:ea typeface="SimSun" pitchFamily="2" charset="-122"/>
              </a:rPr>
              <a:t>bi-chemotherapy</a:t>
            </a:r>
            <a:r>
              <a:rPr lang="en-NZ" altLang="zh-CN" sz="1600" dirty="0">
                <a:solidFill>
                  <a:srgbClr val="FFFFFF"/>
                </a:solidFill>
                <a:ea typeface="SimSun" pitchFamily="2" charset="-122"/>
              </a:rPr>
              <a:t>)</a:t>
            </a:r>
          </a:p>
        </p:txBody>
      </p:sp>
      <p:sp>
        <p:nvSpPr>
          <p:cNvPr id="22" name="AutoShape 12"/>
          <p:cNvSpPr>
            <a:spLocks noChangeArrowheads="1"/>
          </p:cNvSpPr>
          <p:nvPr/>
        </p:nvSpPr>
        <p:spPr bwMode="auto">
          <a:xfrm>
            <a:off x="7836132" y="337106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23" name="AutoShape 21"/>
          <p:cNvCxnSpPr>
            <a:cxnSpLocks noChangeShapeType="1"/>
          </p:cNvCxnSpPr>
          <p:nvPr/>
        </p:nvCxnSpPr>
        <p:spPr bwMode="auto">
          <a:xfrm>
            <a:off x="7263497" y="3635384"/>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9"/>
          <p:cNvSpPr>
            <a:spLocks noChangeArrowheads="1"/>
          </p:cNvSpPr>
          <p:nvPr/>
        </p:nvSpPr>
        <p:spPr bwMode="auto">
          <a:xfrm>
            <a:off x="456152" y="2593305"/>
            <a:ext cx="3563516"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Colorectal cancer</a:t>
            </a:r>
          </a:p>
          <a:p>
            <a:pPr marL="228600" indent="-228600" defTabSz="892175" eaLnBrk="0" hangingPunct="0">
              <a:spcAft>
                <a:spcPct val="30000"/>
              </a:spcAft>
              <a:buFont typeface="Arial" pitchFamily="34" charset="0"/>
              <a:buChar char="•"/>
            </a:pPr>
            <a:r>
              <a:rPr lang="en-NZ" altLang="zh-CN" dirty="0" smtClean="0">
                <a:solidFill>
                  <a:srgbClr val="FFFFFF"/>
                </a:solidFill>
                <a:ea typeface="SimSun" pitchFamily="2" charset="-122"/>
              </a:rPr>
              <a:t>Potentially </a:t>
            </a:r>
            <a:r>
              <a:rPr lang="en-NZ" altLang="zh-CN" dirty="0" err="1" smtClean="0">
                <a:solidFill>
                  <a:srgbClr val="FFFFFF"/>
                </a:solidFill>
                <a:ea typeface="SimSun" pitchFamily="2" charset="-122"/>
              </a:rPr>
              <a:t>resectable</a:t>
            </a:r>
            <a:r>
              <a:rPr lang="en-NZ" altLang="zh-CN" dirty="0" smtClean="0">
                <a:solidFill>
                  <a:srgbClr val="FFFFFF"/>
                </a:solidFill>
                <a:ea typeface="SimSun" pitchFamily="2" charset="-122"/>
              </a:rPr>
              <a:t> liver metastases</a:t>
            </a:r>
          </a:p>
          <a:p>
            <a:pPr marL="228600" indent="-228600" defTabSz="892175" eaLnBrk="0" hangingPunct="0">
              <a:spcAft>
                <a:spcPct val="30000"/>
              </a:spcAft>
              <a:buFont typeface="Arial" pitchFamily="34" charset="0"/>
              <a:buChar char="•"/>
            </a:pPr>
            <a:r>
              <a:rPr lang="en-NZ" altLang="zh-CN" dirty="0" smtClean="0">
                <a:solidFill>
                  <a:srgbClr val="FFFFFF"/>
                </a:solidFill>
                <a:ea typeface="SimSun" pitchFamily="2" charset="-122"/>
              </a:rPr>
              <a:t>No prior treatment</a:t>
            </a:r>
          </a:p>
          <a:p>
            <a:pPr defTabSz="892175" eaLnBrk="0" hangingPunct="0">
              <a:spcAft>
                <a:spcPct val="30000"/>
              </a:spcAft>
            </a:pPr>
            <a:r>
              <a:rPr lang="en-NZ" altLang="zh-CN" dirty="0" smtClean="0">
                <a:solidFill>
                  <a:srgbClr val="FFFFFF"/>
                </a:solidFill>
                <a:ea typeface="SimSun" pitchFamily="2" charset="-122"/>
              </a:rPr>
              <a:t>(n=153)</a:t>
            </a:r>
            <a:endParaRPr lang="en-NZ" altLang="zh-CN" dirty="0">
              <a:solidFill>
                <a:srgbClr val="FFFFFF"/>
              </a:solidFill>
              <a:ea typeface="SimSun" pitchFamily="2" charset="-122"/>
            </a:endParaRPr>
          </a:p>
        </p:txBody>
      </p:sp>
      <p:sp>
        <p:nvSpPr>
          <p:cNvPr id="27" name="TextBox 26"/>
          <p:cNvSpPr txBox="1"/>
          <p:nvPr/>
        </p:nvSpPr>
        <p:spPr>
          <a:xfrm>
            <a:off x="369888" y="1295400"/>
            <a:ext cx="8647503" cy="861774"/>
          </a:xfrm>
          <a:prstGeom prst="rect">
            <a:avLst/>
          </a:prstGeom>
          <a:noFill/>
        </p:spPr>
        <p:txBody>
          <a:bodyPr wrap="square" lIns="0" rtlCol="0">
            <a:spAutoFit/>
          </a:bodyPr>
          <a:lstStyle/>
          <a:p>
            <a:r>
              <a:rPr lang="en-NZ"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To report the detection rate and prognostic impact of circulating tumour DNA (</a:t>
            </a:r>
            <a:r>
              <a:rPr lang="en-NZ" sz="1600" dirty="0" err="1" smtClean="0">
                <a:solidFill>
                  <a:srgbClr val="4D4D4D"/>
                </a:solidFill>
              </a:rPr>
              <a:t>ctDNA</a:t>
            </a:r>
            <a:r>
              <a:rPr lang="en-NZ" sz="1600" dirty="0" smtClean="0">
                <a:solidFill>
                  <a:srgbClr val="4D4D4D"/>
                </a:solidFill>
              </a:rPr>
              <a:t>) and circulating tumour cell (CTC) levels in patients from three randomised phase 2 clinical trials</a:t>
            </a:r>
            <a:endParaRPr lang="en-NZ" sz="1600" dirty="0">
              <a:solidFill>
                <a:srgbClr val="4D4D4D"/>
              </a:solidFill>
            </a:endParaRPr>
          </a:p>
        </p:txBody>
      </p:sp>
      <p:sp>
        <p:nvSpPr>
          <p:cNvPr id="2" name="TextBox 1"/>
          <p:cNvSpPr txBox="1"/>
          <p:nvPr/>
        </p:nvSpPr>
        <p:spPr>
          <a:xfrm>
            <a:off x="4459060" y="4724408"/>
            <a:ext cx="2939281" cy="461665"/>
          </a:xfrm>
          <a:prstGeom prst="rect">
            <a:avLst/>
          </a:prstGeom>
          <a:noFill/>
        </p:spPr>
        <p:txBody>
          <a:bodyPr wrap="square" rtlCol="0">
            <a:spAutoFit/>
          </a:bodyPr>
          <a:lstStyle/>
          <a:p>
            <a:r>
              <a:rPr lang="en-GB" sz="1200" dirty="0" smtClean="0">
                <a:solidFill>
                  <a:srgbClr val="4D4D4D"/>
                </a:solidFill>
              </a:rPr>
              <a:t>Patients were scheduled for liver surgery if adequate response was observed</a:t>
            </a:r>
            <a:endParaRPr lang="en-GB" sz="1200" dirty="0">
              <a:solidFill>
                <a:srgbClr val="4D4D4D"/>
              </a:solidFill>
            </a:endParaRPr>
          </a:p>
        </p:txBody>
      </p:sp>
      <p:sp>
        <p:nvSpPr>
          <p:cNvPr id="14" name="Rectangle 9"/>
          <p:cNvSpPr txBox="1">
            <a:spLocks noChangeArrowheads="1"/>
          </p:cNvSpPr>
          <p:nvPr/>
        </p:nvSpPr>
        <p:spPr bwMode="auto">
          <a:xfrm>
            <a:off x="5089524" y="528610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OS</a:t>
            </a:r>
          </a:p>
          <a:p>
            <a:pPr>
              <a:buClr>
                <a:srgbClr val="043882"/>
              </a:buClr>
            </a:pPr>
            <a:endParaRPr lang="en-GB" dirty="0"/>
          </a:p>
        </p:txBody>
      </p:sp>
    </p:spTree>
    <p:custDataLst>
      <p:tags r:id="rId1"/>
    </p:custDataLst>
    <p:extLst>
      <p:ext uri="{BB962C8B-B14F-4D97-AF65-F5344CB8AC3E}">
        <p14:creationId xmlns:p14="http://schemas.microsoft.com/office/powerpoint/2010/main" val="956956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456O: Circulating </a:t>
            </a:r>
            <a:r>
              <a:rPr lang="en-GB" sz="1800" dirty="0" err="1"/>
              <a:t>tumor</a:t>
            </a:r>
            <a:r>
              <a:rPr lang="en-GB" sz="1800" dirty="0"/>
              <a:t> DNA and circulating </a:t>
            </a:r>
            <a:r>
              <a:rPr lang="en-GB" sz="1800" dirty="0" err="1"/>
              <a:t>tumor</a:t>
            </a:r>
            <a:r>
              <a:rPr lang="en-GB" sz="1800" dirty="0"/>
              <a:t> cells as predictor of outcome in the PRODIGE14-ACCORD21-METHEP2 phase II trial </a:t>
            </a:r>
            <a:r>
              <a:rPr lang="en-GB" sz="1800" dirty="0" smtClean="0"/>
              <a:t/>
            </a:r>
            <a:br>
              <a:rPr lang="en-GB" sz="1800" dirty="0" smtClean="0"/>
            </a:br>
            <a:r>
              <a:rPr lang="en-GB" sz="1800" dirty="0" smtClean="0"/>
              <a:t>– </a:t>
            </a:r>
            <a:r>
              <a:rPr lang="en-GB" sz="1800" dirty="0" err="1" smtClean="0"/>
              <a:t>Bidard</a:t>
            </a:r>
            <a:r>
              <a:rPr lang="en-GB" sz="1800" dirty="0" smtClean="0"/>
              <a:t> et al</a:t>
            </a:r>
            <a:endParaRPr lang="en-GB" sz="1800" dirty="0"/>
          </a:p>
        </p:txBody>
      </p:sp>
      <p:sp>
        <p:nvSpPr>
          <p:cNvPr id="5123" name="Rectangle 3"/>
          <p:cNvSpPr>
            <a:spLocks noGrp="1" noChangeArrowheads="1"/>
          </p:cNvSpPr>
          <p:nvPr>
            <p:ph type="body" idx="1"/>
          </p:nvPr>
        </p:nvSpPr>
        <p:spPr>
          <a:xfrm>
            <a:off x="365124" y="1254035"/>
            <a:ext cx="8581928" cy="4746172"/>
          </a:xfrm>
        </p:spPr>
        <p:txBody>
          <a:bodyPr/>
          <a:lstStyle/>
          <a:p>
            <a:pPr marL="0" indent="0">
              <a:buNone/>
            </a:pPr>
            <a:r>
              <a:rPr lang="en-GB" b="1" dirty="0" smtClean="0"/>
              <a:t>Key results</a:t>
            </a:r>
          </a:p>
          <a:p>
            <a:r>
              <a:rPr lang="en-GB" dirty="0" smtClean="0"/>
              <a:t>All patients had non-resectable liver metastases (&gt;25% in 55% of patients), with </a:t>
            </a:r>
            <a:r>
              <a:rPr lang="en-GB" dirty="0" err="1" smtClean="0"/>
              <a:t>unresected</a:t>
            </a:r>
            <a:r>
              <a:rPr lang="en-GB" dirty="0" smtClean="0"/>
              <a:t> primary tumours in 67% and </a:t>
            </a:r>
            <a:r>
              <a:rPr lang="en-GB" dirty="0" err="1" smtClean="0"/>
              <a:t>unresected</a:t>
            </a:r>
            <a:r>
              <a:rPr lang="en-GB" dirty="0" smtClean="0"/>
              <a:t> lung metastases in 11% of patients</a:t>
            </a:r>
          </a:p>
          <a:p>
            <a:r>
              <a:rPr lang="en-GB" dirty="0"/>
              <a:t>The presence of ≥1 CTC at baseline and at 4 weeks was linked to baseline extent (%) of liver involvement (p=0.004 and </a:t>
            </a:r>
            <a:r>
              <a:rPr lang="en-GB" dirty="0" smtClean="0"/>
              <a:t>0.05, </a:t>
            </a:r>
            <a:r>
              <a:rPr lang="en-GB" dirty="0"/>
              <a:t>respectively)</a:t>
            </a:r>
          </a:p>
          <a:p>
            <a:r>
              <a:rPr lang="en-GB" dirty="0" smtClean="0"/>
              <a:t>CTC </a:t>
            </a:r>
            <a:r>
              <a:rPr lang="en-GB" dirty="0"/>
              <a:t>levels decreased during therapy (p&lt;0.0001), with only 3 of 108 patients (3%) showing high levels after 4 </a:t>
            </a:r>
            <a:r>
              <a:rPr lang="en-GB" dirty="0" smtClean="0"/>
              <a:t>weeks</a:t>
            </a:r>
          </a:p>
          <a:p>
            <a:pPr lvl="1"/>
            <a:r>
              <a:rPr lang="en-GB" dirty="0" smtClean="0"/>
              <a:t>The decrease </a:t>
            </a:r>
            <a:r>
              <a:rPr lang="en-GB" dirty="0"/>
              <a:t>did not differ according to chemotherapy type (i.e. bi- </a:t>
            </a:r>
            <a:r>
              <a:rPr lang="en-GB" dirty="0" smtClean="0"/>
              <a:t>vs. tri-chemotherapy)</a:t>
            </a:r>
          </a:p>
        </p:txBody>
      </p:sp>
      <p:sp>
        <p:nvSpPr>
          <p:cNvPr id="15" name="Text Placeholder 14"/>
          <p:cNvSpPr>
            <a:spLocks noGrp="1"/>
          </p:cNvSpPr>
          <p:nvPr>
            <p:ph type="body" sz="quarter" idx="11"/>
          </p:nvPr>
        </p:nvSpPr>
        <p:spPr>
          <a:xfrm>
            <a:off x="4377267" y="6092296"/>
            <a:ext cx="4435475" cy="487363"/>
          </a:xfrm>
        </p:spPr>
        <p:txBody>
          <a:bodyPr/>
          <a:lstStyle/>
          <a:p>
            <a:r>
              <a:rPr lang="en-NZ" dirty="0" err="1"/>
              <a:t>Bidard</a:t>
            </a:r>
            <a:r>
              <a:rPr lang="en-NZ" dirty="0"/>
              <a:t> F et al. Ann </a:t>
            </a:r>
            <a:r>
              <a:rPr lang="en-NZ" dirty="0" err="1"/>
              <a:t>Oncol</a:t>
            </a:r>
            <a:r>
              <a:rPr lang="en-NZ" dirty="0"/>
              <a:t> 2016; 27 (</a:t>
            </a:r>
            <a:r>
              <a:rPr lang="en-NZ" dirty="0" err="1"/>
              <a:t>suppl</a:t>
            </a:r>
            <a:r>
              <a:rPr lang="en-NZ" dirty="0"/>
              <a:t> 6): </a:t>
            </a:r>
            <a:r>
              <a:rPr lang="en-NZ" dirty="0" err="1"/>
              <a:t>abstr</a:t>
            </a:r>
            <a:r>
              <a:rPr lang="en-NZ" dirty="0"/>
              <a:t> 456O</a:t>
            </a:r>
          </a:p>
        </p:txBody>
      </p:sp>
      <p:graphicFrame>
        <p:nvGraphicFramePr>
          <p:cNvPr id="2" name="Chart 1"/>
          <p:cNvGraphicFramePr/>
          <p:nvPr>
            <p:extLst>
              <p:ext uri="{D42A27DB-BD31-4B8C-83A1-F6EECF244321}">
                <p14:modId xmlns:p14="http://schemas.microsoft.com/office/powerpoint/2010/main" val="512385891"/>
              </p:ext>
            </p:extLst>
          </p:nvPr>
        </p:nvGraphicFramePr>
        <p:xfrm>
          <a:off x="2286000" y="3429000"/>
          <a:ext cx="4572000" cy="27873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3256" y="3847141"/>
            <a:ext cx="457200" cy="253916"/>
          </a:xfrm>
          <a:prstGeom prst="rect">
            <a:avLst/>
          </a:prstGeom>
          <a:noFill/>
        </p:spPr>
        <p:txBody>
          <a:bodyPr wrap="square" rtlCol="0">
            <a:spAutoFit/>
          </a:bodyPr>
          <a:lstStyle/>
          <a:p>
            <a:pPr algn="ctr"/>
            <a:r>
              <a:rPr lang="en-GB" sz="1050" b="1" dirty="0" smtClean="0">
                <a:solidFill>
                  <a:srgbClr val="FFFFFF"/>
                </a:solidFill>
              </a:rPr>
              <a:t>42%</a:t>
            </a:r>
            <a:endParaRPr lang="en-GB" sz="1050" b="1" dirty="0">
              <a:solidFill>
                <a:srgbClr val="FFFFFF"/>
              </a:solidFill>
            </a:endParaRPr>
          </a:p>
        </p:txBody>
      </p:sp>
      <p:sp>
        <p:nvSpPr>
          <p:cNvPr id="10" name="TextBox 9"/>
          <p:cNvSpPr txBox="1"/>
          <p:nvPr/>
        </p:nvSpPr>
        <p:spPr>
          <a:xfrm>
            <a:off x="3233256" y="5055133"/>
            <a:ext cx="457200" cy="253916"/>
          </a:xfrm>
          <a:prstGeom prst="rect">
            <a:avLst/>
          </a:prstGeom>
          <a:noFill/>
        </p:spPr>
        <p:txBody>
          <a:bodyPr wrap="square" rtlCol="0">
            <a:spAutoFit/>
          </a:bodyPr>
          <a:lstStyle/>
          <a:p>
            <a:pPr algn="ctr"/>
            <a:r>
              <a:rPr lang="en-GB" sz="1050" b="1" dirty="0" smtClean="0">
                <a:solidFill>
                  <a:srgbClr val="FFFFFF"/>
                </a:solidFill>
              </a:rPr>
              <a:t>19%</a:t>
            </a:r>
            <a:endParaRPr lang="en-GB" sz="1050" b="1" dirty="0">
              <a:solidFill>
                <a:srgbClr val="FFFFFF"/>
              </a:solidFill>
            </a:endParaRPr>
          </a:p>
        </p:txBody>
      </p:sp>
      <p:sp>
        <p:nvSpPr>
          <p:cNvPr id="11" name="TextBox 10"/>
          <p:cNvSpPr txBox="1"/>
          <p:nvPr/>
        </p:nvSpPr>
        <p:spPr>
          <a:xfrm>
            <a:off x="4500344" y="5206710"/>
            <a:ext cx="457200" cy="253916"/>
          </a:xfrm>
          <a:prstGeom prst="rect">
            <a:avLst/>
          </a:prstGeom>
          <a:noFill/>
        </p:spPr>
        <p:txBody>
          <a:bodyPr wrap="square" rtlCol="0">
            <a:spAutoFit/>
          </a:bodyPr>
          <a:lstStyle/>
          <a:p>
            <a:pPr algn="ctr"/>
            <a:r>
              <a:rPr lang="en-GB" sz="1050" b="1" dirty="0" smtClean="0">
                <a:solidFill>
                  <a:srgbClr val="FFFFFF"/>
                </a:solidFill>
              </a:rPr>
              <a:t>11%</a:t>
            </a:r>
            <a:endParaRPr lang="en-GB" sz="1050" b="1" dirty="0">
              <a:solidFill>
                <a:srgbClr val="FFFFFF"/>
              </a:solidFill>
            </a:endParaRPr>
          </a:p>
        </p:txBody>
      </p:sp>
      <p:sp>
        <p:nvSpPr>
          <p:cNvPr id="12" name="TextBox 11"/>
          <p:cNvSpPr txBox="1"/>
          <p:nvPr/>
        </p:nvSpPr>
        <p:spPr>
          <a:xfrm>
            <a:off x="4505172" y="5410200"/>
            <a:ext cx="457200" cy="253916"/>
          </a:xfrm>
          <a:prstGeom prst="rect">
            <a:avLst/>
          </a:prstGeom>
          <a:noFill/>
        </p:spPr>
        <p:txBody>
          <a:bodyPr wrap="square" rtlCol="0">
            <a:spAutoFit/>
          </a:bodyPr>
          <a:lstStyle/>
          <a:p>
            <a:pPr algn="ctr"/>
            <a:r>
              <a:rPr lang="en-GB" sz="1050" b="1" dirty="0" smtClean="0">
                <a:solidFill>
                  <a:srgbClr val="FFFFFF"/>
                </a:solidFill>
              </a:rPr>
              <a:t>3%</a:t>
            </a:r>
            <a:endParaRPr lang="en-GB" sz="1050" b="1" dirty="0">
              <a:solidFill>
                <a:srgbClr val="FFFFFF"/>
              </a:solidFill>
            </a:endParaRPr>
          </a:p>
        </p:txBody>
      </p:sp>
      <p:sp>
        <p:nvSpPr>
          <p:cNvPr id="13" name="TextBox 12"/>
          <p:cNvSpPr txBox="1"/>
          <p:nvPr/>
        </p:nvSpPr>
        <p:spPr>
          <a:xfrm>
            <a:off x="5750170" y="5406498"/>
            <a:ext cx="457200" cy="253916"/>
          </a:xfrm>
          <a:prstGeom prst="rect">
            <a:avLst/>
          </a:prstGeom>
          <a:noFill/>
        </p:spPr>
        <p:txBody>
          <a:bodyPr wrap="square" rtlCol="0">
            <a:spAutoFit/>
          </a:bodyPr>
          <a:lstStyle/>
          <a:p>
            <a:pPr algn="ctr"/>
            <a:r>
              <a:rPr lang="en-GB" sz="1050" b="1" dirty="0" smtClean="0">
                <a:solidFill>
                  <a:srgbClr val="FFFFFF"/>
                </a:solidFill>
              </a:rPr>
              <a:t>7%</a:t>
            </a:r>
            <a:endParaRPr lang="en-GB" sz="1050" b="1" dirty="0">
              <a:solidFill>
                <a:srgbClr val="FFFFFF"/>
              </a:solidFill>
            </a:endParaRPr>
          </a:p>
        </p:txBody>
      </p:sp>
      <p:sp>
        <p:nvSpPr>
          <p:cNvPr id="16" name="TextBox 15"/>
          <p:cNvSpPr txBox="1"/>
          <p:nvPr/>
        </p:nvSpPr>
        <p:spPr>
          <a:xfrm>
            <a:off x="3118340" y="6000421"/>
            <a:ext cx="762000" cy="261610"/>
          </a:xfrm>
          <a:prstGeom prst="rect">
            <a:avLst/>
          </a:prstGeom>
          <a:noFill/>
        </p:spPr>
        <p:txBody>
          <a:bodyPr wrap="square" rtlCol="0">
            <a:spAutoFit/>
          </a:bodyPr>
          <a:lstStyle/>
          <a:p>
            <a:pPr algn="ctr"/>
            <a:r>
              <a:rPr lang="en-GB" sz="1050" dirty="0" smtClean="0">
                <a:solidFill>
                  <a:srgbClr val="4D4D4D"/>
                </a:solidFill>
              </a:rPr>
              <a:t>(n=132)</a:t>
            </a:r>
            <a:endParaRPr lang="en-GB" sz="1050" dirty="0">
              <a:solidFill>
                <a:srgbClr val="4D4D4D"/>
              </a:solidFill>
            </a:endParaRPr>
          </a:p>
        </p:txBody>
      </p:sp>
      <p:sp>
        <p:nvSpPr>
          <p:cNvPr id="17" name="TextBox 16"/>
          <p:cNvSpPr txBox="1"/>
          <p:nvPr/>
        </p:nvSpPr>
        <p:spPr>
          <a:xfrm>
            <a:off x="4376080" y="6000421"/>
            <a:ext cx="762000" cy="261610"/>
          </a:xfrm>
          <a:prstGeom prst="rect">
            <a:avLst/>
          </a:prstGeom>
          <a:noFill/>
        </p:spPr>
        <p:txBody>
          <a:bodyPr wrap="square" rtlCol="0">
            <a:spAutoFit/>
          </a:bodyPr>
          <a:lstStyle/>
          <a:p>
            <a:pPr algn="ctr"/>
            <a:r>
              <a:rPr lang="en-GB" sz="1050" dirty="0" smtClean="0">
                <a:solidFill>
                  <a:srgbClr val="4D4D4D"/>
                </a:solidFill>
              </a:rPr>
              <a:t>(n=108)</a:t>
            </a:r>
            <a:endParaRPr lang="en-GB" sz="1050" dirty="0">
              <a:solidFill>
                <a:srgbClr val="4D4D4D"/>
              </a:solidFill>
            </a:endParaRPr>
          </a:p>
        </p:txBody>
      </p:sp>
      <p:sp>
        <p:nvSpPr>
          <p:cNvPr id="18" name="TextBox 17"/>
          <p:cNvSpPr txBox="1"/>
          <p:nvPr/>
        </p:nvSpPr>
        <p:spPr>
          <a:xfrm>
            <a:off x="5614186" y="6000421"/>
            <a:ext cx="762000" cy="253916"/>
          </a:xfrm>
          <a:prstGeom prst="rect">
            <a:avLst/>
          </a:prstGeom>
          <a:noFill/>
        </p:spPr>
        <p:txBody>
          <a:bodyPr wrap="square" rtlCol="0">
            <a:spAutoFit/>
          </a:bodyPr>
          <a:lstStyle/>
          <a:p>
            <a:pPr algn="ctr"/>
            <a:r>
              <a:rPr lang="en-GB" sz="1050" dirty="0" smtClean="0">
                <a:solidFill>
                  <a:srgbClr val="4D4D4D"/>
                </a:solidFill>
              </a:rPr>
              <a:t>(n=57)</a:t>
            </a:r>
            <a:endParaRPr lang="en-GB" sz="1050" dirty="0">
              <a:solidFill>
                <a:srgbClr val="4D4D4D"/>
              </a:solidFill>
            </a:endParaRPr>
          </a:p>
        </p:txBody>
      </p:sp>
      <p:sp>
        <p:nvSpPr>
          <p:cNvPr id="4" name="TextBox 3"/>
          <p:cNvSpPr txBox="1"/>
          <p:nvPr/>
        </p:nvSpPr>
        <p:spPr>
          <a:xfrm>
            <a:off x="5081454" y="5573516"/>
            <a:ext cx="457200" cy="138499"/>
          </a:xfrm>
          <a:prstGeom prst="rect">
            <a:avLst/>
          </a:prstGeom>
          <a:solidFill>
            <a:schemeClr val="tx2"/>
          </a:solidFill>
        </p:spPr>
        <p:txBody>
          <a:bodyPr wrap="square" rtlCol="0">
            <a:spAutoFit/>
          </a:bodyPr>
          <a:lstStyle/>
          <a:p>
            <a:endParaRPr lang="en-GB" sz="300">
              <a:solidFill>
                <a:srgbClr val="4D4D4D"/>
              </a:solidFill>
            </a:endParaRPr>
          </a:p>
        </p:txBody>
      </p:sp>
      <p:cxnSp>
        <p:nvCxnSpPr>
          <p:cNvPr id="9" name="Straight Connector 8"/>
          <p:cNvCxnSpPr/>
          <p:nvPr/>
        </p:nvCxnSpPr>
        <p:spPr>
          <a:xfrm flipV="1">
            <a:off x="5012709" y="5602264"/>
            <a:ext cx="530346" cy="1"/>
          </a:xfrm>
          <a:prstGeom prst="line">
            <a:avLst/>
          </a:prstGeom>
          <a:ln w="952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70353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456O: Circulating </a:t>
            </a:r>
            <a:r>
              <a:rPr lang="en-GB" sz="1800" dirty="0" err="1"/>
              <a:t>tumor</a:t>
            </a:r>
            <a:r>
              <a:rPr lang="en-GB" sz="1800" dirty="0"/>
              <a:t> DNA and circulating </a:t>
            </a:r>
            <a:r>
              <a:rPr lang="en-GB" sz="1800" dirty="0" err="1"/>
              <a:t>tumor</a:t>
            </a:r>
            <a:r>
              <a:rPr lang="en-GB" sz="1800" dirty="0"/>
              <a:t> cells as predictor of outcome in the PRODIGE14-ACCORD21-METHEP2 phase II trial </a:t>
            </a:r>
            <a:r>
              <a:rPr lang="en-GB" sz="1800" dirty="0" smtClean="0"/>
              <a:t/>
            </a:r>
            <a:br>
              <a:rPr lang="en-GB" sz="1800" dirty="0" smtClean="0"/>
            </a:br>
            <a:r>
              <a:rPr lang="en-GB" sz="1800" dirty="0" smtClean="0"/>
              <a:t>– </a:t>
            </a:r>
            <a:r>
              <a:rPr lang="en-GB" sz="1800" dirty="0" err="1" smtClean="0"/>
              <a:t>Bidard</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pPr>
              <a:spcAft>
                <a:spcPts val="200"/>
              </a:spcAft>
            </a:pPr>
            <a:r>
              <a:rPr lang="en-GB" dirty="0" smtClean="0"/>
              <a:t>Persistently </a:t>
            </a:r>
            <a:r>
              <a:rPr lang="en-GB" dirty="0"/>
              <a:t>high CTC count </a:t>
            </a:r>
            <a:r>
              <a:rPr lang="en-GB" dirty="0" smtClean="0"/>
              <a:t>was associated </a:t>
            </a:r>
            <a:r>
              <a:rPr lang="en-GB" dirty="0"/>
              <a:t>with a lower R0/R1 liver metastasis resection rate (p=0.06</a:t>
            </a:r>
            <a:r>
              <a:rPr lang="en-GB" dirty="0" smtClean="0"/>
              <a:t>)</a:t>
            </a:r>
            <a:endParaRPr lang="en-GB" dirty="0"/>
          </a:p>
          <a:p>
            <a:pPr>
              <a:spcAft>
                <a:spcPts val="200"/>
              </a:spcAft>
            </a:pPr>
            <a:endParaRPr lang="en-GB" dirty="0" smtClean="0"/>
          </a:p>
          <a:p>
            <a:pPr>
              <a:spcAft>
                <a:spcPts val="200"/>
              </a:spcAft>
            </a:pPr>
            <a:endParaRPr lang="en-GB" dirty="0"/>
          </a:p>
          <a:p>
            <a:pPr>
              <a:spcAft>
                <a:spcPts val="200"/>
              </a:spcAft>
            </a:pPr>
            <a:endParaRPr lang="en-GB" dirty="0" smtClean="0"/>
          </a:p>
          <a:p>
            <a:pPr>
              <a:spcAft>
                <a:spcPts val="200"/>
              </a:spcAft>
            </a:pPr>
            <a:endParaRPr lang="en-GB" dirty="0"/>
          </a:p>
          <a:p>
            <a:pPr>
              <a:spcAft>
                <a:spcPts val="200"/>
              </a:spcAft>
            </a:pPr>
            <a:r>
              <a:rPr lang="en-GB" dirty="0" smtClean="0"/>
              <a:t>Elevated </a:t>
            </a:r>
            <a:r>
              <a:rPr lang="en-GB" dirty="0"/>
              <a:t>CTC levels were associated with reduced OS, both at inclusion </a:t>
            </a:r>
            <a:r>
              <a:rPr lang="en-GB" dirty="0" smtClean="0"/>
              <a:t>and </a:t>
            </a:r>
            <a:r>
              <a:rPr lang="en-GB" dirty="0"/>
              <a:t>at 4 </a:t>
            </a:r>
            <a:r>
              <a:rPr lang="en-GB" dirty="0" smtClean="0"/>
              <a:t>weeks</a:t>
            </a:r>
          </a:p>
        </p:txBody>
      </p:sp>
      <p:graphicFrame>
        <p:nvGraphicFramePr>
          <p:cNvPr id="11" name="Group 88"/>
          <p:cNvGraphicFramePr>
            <a:graphicFrameLocks noGrp="1"/>
          </p:cNvGraphicFramePr>
          <p:nvPr>
            <p:extLst>
              <p:ext uri="{D42A27DB-BD31-4B8C-83A1-F6EECF244321}">
                <p14:modId xmlns:p14="http://schemas.microsoft.com/office/powerpoint/2010/main" val="541856579"/>
              </p:ext>
            </p:extLst>
          </p:nvPr>
        </p:nvGraphicFramePr>
        <p:xfrm>
          <a:off x="533398" y="2118360"/>
          <a:ext cx="8245476" cy="1005840"/>
        </p:xfrm>
        <a:graphic>
          <a:graphicData uri="http://schemas.openxmlformats.org/drawingml/2006/table">
            <a:tbl>
              <a:tblPr firstRow="1" bandRow="1">
                <a:tableStyleId>{69012ECD-51FC-41F1-AA8D-1B2483CD663E}</a:tableStyleId>
              </a:tblPr>
              <a:tblGrid>
                <a:gridCol w="1921276">
                  <a:extLst>
                    <a:ext uri="{9D8B030D-6E8A-4147-A177-3AD203B41FA5}">
                      <a16:colId xmlns="" xmlns:a16="http://schemas.microsoft.com/office/drawing/2014/main" val="20000"/>
                    </a:ext>
                  </a:extLst>
                </a:gridCol>
                <a:gridCol w="2961967">
                  <a:extLst>
                    <a:ext uri="{9D8B030D-6E8A-4147-A177-3AD203B41FA5}">
                      <a16:colId xmlns="" xmlns:a16="http://schemas.microsoft.com/office/drawing/2014/main" val="20001"/>
                    </a:ext>
                  </a:extLst>
                </a:gridCol>
                <a:gridCol w="3362233">
                  <a:extLst>
                    <a:ext uri="{9D8B030D-6E8A-4147-A177-3AD203B41FA5}">
                      <a16:colId xmlns="" xmlns:a16="http://schemas.microsoft.com/office/drawing/2014/main" val="20002"/>
                    </a:ext>
                  </a:extLst>
                </a:gridCol>
              </a:tblGrid>
              <a:tr h="282346">
                <a:tc>
                  <a:txBody>
                    <a:bodyPr/>
                    <a:lstStyle/>
                    <a:p>
                      <a:pPr algn="ctr"/>
                      <a:r>
                        <a:rPr lang="en-GB" sz="1200" dirty="0" smtClean="0">
                          <a:solidFill>
                            <a:schemeClr val="tx2"/>
                          </a:solidFill>
                        </a:rPr>
                        <a:t>At 4 weeks</a:t>
                      </a:r>
                      <a:endParaRPr lang="en-GB" sz="12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smtClean="0">
                          <a:solidFill>
                            <a:schemeClr val="tx2"/>
                          </a:solidFill>
                        </a:rPr>
                        <a:t>R0/R1 resection of liver metastasis</a:t>
                      </a:r>
                    </a:p>
                    <a:p>
                      <a:pPr algn="ctr"/>
                      <a:r>
                        <a:rPr lang="en-GB" sz="1200" dirty="0" smtClean="0">
                          <a:solidFill>
                            <a:schemeClr val="tx2"/>
                          </a:solidFill>
                        </a:rPr>
                        <a:t>NOT</a:t>
                      </a:r>
                      <a:r>
                        <a:rPr lang="en-GB" sz="1200" baseline="0" dirty="0" smtClean="0">
                          <a:solidFill>
                            <a:schemeClr val="tx2"/>
                          </a:solidFill>
                        </a:rPr>
                        <a:t> ACHIEVED, n (%)</a:t>
                      </a:r>
                      <a:endParaRPr lang="en-GB" sz="12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smtClean="0">
                          <a:solidFill>
                            <a:schemeClr val="tx2"/>
                          </a:solidFill>
                        </a:rPr>
                        <a:t>R0/R1 resection of liver metastasis</a:t>
                      </a:r>
                    </a:p>
                    <a:p>
                      <a:pPr algn="ctr"/>
                      <a:r>
                        <a:rPr lang="en-GB" sz="1200" baseline="0" dirty="0" smtClean="0">
                          <a:solidFill>
                            <a:schemeClr val="tx2"/>
                          </a:solidFill>
                        </a:rPr>
                        <a:t>ACHIEVED, n (%)</a:t>
                      </a:r>
                      <a:endParaRPr lang="en-GB" sz="12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3751">
                <a:tc>
                  <a:txBody>
                    <a:bodyPr/>
                    <a:lstStyle/>
                    <a:p>
                      <a:pPr algn="ctr"/>
                      <a:r>
                        <a:rPr lang="en-GB" sz="1200" dirty="0" smtClean="0"/>
                        <a:t>&lt;2</a:t>
                      </a:r>
                      <a:r>
                        <a:rPr lang="en-GB" sz="1200" baseline="0" dirty="0" smtClean="0"/>
                        <a:t> CTC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41 (39)</a:t>
                      </a: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200" dirty="0" smtClean="0"/>
                        <a:t>64 (61)</a:t>
                      </a: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3751">
                <a:tc>
                  <a:txBody>
                    <a:bodyPr/>
                    <a:lstStyle/>
                    <a:p>
                      <a:pPr algn="ctr"/>
                      <a:r>
                        <a:rPr lang="en-GB" sz="1200" dirty="0" smtClean="0"/>
                        <a:t>≥3 CTC</a:t>
                      </a:r>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3 (100)</a:t>
                      </a: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a:t>
                      </a: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2366472" y="3553355"/>
            <a:ext cx="2244524" cy="738664"/>
          </a:xfrm>
          <a:prstGeom prst="rect">
            <a:avLst/>
          </a:prstGeom>
          <a:noFill/>
        </p:spPr>
        <p:txBody>
          <a:bodyPr wrap="none" rtlCol="0">
            <a:spAutoFit/>
          </a:bodyPr>
          <a:lstStyle/>
          <a:p>
            <a:pPr algn="ctr"/>
            <a:r>
              <a:rPr lang="en-GB" sz="1400" b="1" dirty="0">
                <a:solidFill>
                  <a:srgbClr val="4D4D4D"/>
                </a:solidFill>
              </a:rPr>
              <a:t>≥3 CTC </a:t>
            </a:r>
            <a:r>
              <a:rPr lang="en-GB" sz="1400" b="1" dirty="0" smtClean="0">
                <a:solidFill>
                  <a:srgbClr val="4D4D4D"/>
                </a:solidFill>
              </a:rPr>
              <a:t>at i</a:t>
            </a:r>
            <a:r>
              <a:rPr lang="en-GB" sz="1400" b="1" dirty="0" smtClean="0">
                <a:solidFill>
                  <a:srgbClr val="4D4D4D"/>
                </a:solidFill>
                <a:latin typeface="Arial"/>
              </a:rPr>
              <a:t>nclusion</a:t>
            </a:r>
          </a:p>
          <a:p>
            <a:pPr algn="ctr"/>
            <a:r>
              <a:rPr lang="en-GB" sz="1400" dirty="0" smtClean="0">
                <a:solidFill>
                  <a:srgbClr val="4D4D4D"/>
                </a:solidFill>
                <a:latin typeface="Arial"/>
              </a:rPr>
              <a:t>HR 2.8 (95% CI 1.5, 5.5); </a:t>
            </a:r>
            <a:br>
              <a:rPr lang="en-GB" sz="1400" dirty="0" smtClean="0">
                <a:solidFill>
                  <a:srgbClr val="4D4D4D"/>
                </a:solidFill>
                <a:latin typeface="Arial"/>
              </a:rPr>
            </a:br>
            <a:r>
              <a:rPr lang="en-GB" sz="1400" dirty="0" smtClean="0">
                <a:solidFill>
                  <a:srgbClr val="4D4D4D"/>
                </a:solidFill>
                <a:latin typeface="Arial"/>
              </a:rPr>
              <a:t>p=0.001</a:t>
            </a:r>
            <a:endParaRPr lang="en-GB" sz="1400" dirty="0">
              <a:solidFill>
                <a:srgbClr val="4D4D4D"/>
              </a:solidFill>
              <a:latin typeface="Arial"/>
            </a:endParaRPr>
          </a:p>
        </p:txBody>
      </p:sp>
      <p:sp>
        <p:nvSpPr>
          <p:cNvPr id="16" name="TextBox 15"/>
          <p:cNvSpPr txBox="1"/>
          <p:nvPr/>
        </p:nvSpPr>
        <p:spPr>
          <a:xfrm>
            <a:off x="6545218" y="3553355"/>
            <a:ext cx="2294218" cy="738664"/>
          </a:xfrm>
          <a:prstGeom prst="rect">
            <a:avLst/>
          </a:prstGeom>
          <a:noFill/>
        </p:spPr>
        <p:txBody>
          <a:bodyPr wrap="none" rtlCol="0">
            <a:spAutoFit/>
          </a:bodyPr>
          <a:lstStyle/>
          <a:p>
            <a:pPr algn="ctr"/>
            <a:r>
              <a:rPr lang="en-GB" sz="1400" b="1" dirty="0">
                <a:solidFill>
                  <a:srgbClr val="4D4D4D"/>
                </a:solidFill>
              </a:rPr>
              <a:t>≥3 </a:t>
            </a:r>
            <a:r>
              <a:rPr lang="en-GB" sz="1400" b="1" dirty="0" smtClean="0">
                <a:solidFill>
                  <a:srgbClr val="4D4D4D"/>
                </a:solidFill>
              </a:rPr>
              <a:t>CTC a</a:t>
            </a:r>
            <a:r>
              <a:rPr lang="en-GB" sz="1400" b="1" dirty="0" smtClean="0">
                <a:solidFill>
                  <a:srgbClr val="4D4D4D"/>
                </a:solidFill>
                <a:latin typeface="Arial"/>
              </a:rPr>
              <a:t>t </a:t>
            </a:r>
            <a:r>
              <a:rPr lang="en-GB" sz="1400" b="1" dirty="0">
                <a:solidFill>
                  <a:srgbClr val="4D4D4D"/>
                </a:solidFill>
                <a:latin typeface="Arial"/>
              </a:rPr>
              <a:t>4 weeks</a:t>
            </a:r>
            <a:r>
              <a:rPr lang="en-GB" sz="1400" dirty="0">
                <a:solidFill>
                  <a:srgbClr val="4D4D4D"/>
                </a:solidFill>
                <a:latin typeface="Arial"/>
              </a:rPr>
              <a:t/>
            </a:r>
            <a:br>
              <a:rPr lang="en-GB" sz="1400" dirty="0">
                <a:solidFill>
                  <a:srgbClr val="4D4D4D"/>
                </a:solidFill>
                <a:latin typeface="Arial"/>
              </a:rPr>
            </a:br>
            <a:r>
              <a:rPr lang="en-GB" sz="1400" dirty="0" smtClean="0">
                <a:solidFill>
                  <a:srgbClr val="4D4D4D"/>
                </a:solidFill>
                <a:latin typeface="Arial"/>
              </a:rPr>
              <a:t>HR 10.4 (95% CI 3.0, 3.5);</a:t>
            </a:r>
            <a:br>
              <a:rPr lang="en-GB" sz="1400" dirty="0" smtClean="0">
                <a:solidFill>
                  <a:srgbClr val="4D4D4D"/>
                </a:solidFill>
                <a:latin typeface="Arial"/>
              </a:rPr>
            </a:br>
            <a:r>
              <a:rPr lang="en-GB" sz="1400" dirty="0" smtClean="0">
                <a:solidFill>
                  <a:srgbClr val="4D4D4D"/>
                </a:solidFill>
                <a:latin typeface="Arial"/>
              </a:rPr>
              <a:t>p&lt;0.001</a:t>
            </a:r>
            <a:endParaRPr lang="en-GB" sz="1400" dirty="0">
              <a:solidFill>
                <a:srgbClr val="4D4D4D"/>
              </a:solidFill>
              <a:latin typeface="Arial"/>
            </a:endParaRPr>
          </a:p>
        </p:txBody>
      </p:sp>
      <p:sp>
        <p:nvSpPr>
          <p:cNvPr id="2" name="TextBox 1"/>
          <p:cNvSpPr txBox="1"/>
          <p:nvPr/>
        </p:nvSpPr>
        <p:spPr>
          <a:xfrm>
            <a:off x="327659" y="3506635"/>
            <a:ext cx="541338" cy="338554"/>
          </a:xfrm>
          <a:prstGeom prst="rect">
            <a:avLst/>
          </a:prstGeom>
          <a:noFill/>
        </p:spPr>
        <p:txBody>
          <a:bodyPr wrap="square" rtlCol="0">
            <a:spAutoFit/>
          </a:bodyPr>
          <a:lstStyle/>
          <a:p>
            <a:r>
              <a:rPr lang="en-GB" sz="1600" b="1" dirty="0" smtClean="0">
                <a:solidFill>
                  <a:srgbClr val="4D4D4D"/>
                </a:solidFill>
              </a:rPr>
              <a:t>OS</a:t>
            </a:r>
            <a:endParaRPr lang="en-GB" sz="1600" b="1" dirty="0">
              <a:solidFill>
                <a:srgbClr val="4D4D4D"/>
              </a:solidFill>
            </a:endParaRPr>
          </a:p>
        </p:txBody>
      </p:sp>
      <p:sp>
        <p:nvSpPr>
          <p:cNvPr id="12" name="TextBox 11"/>
          <p:cNvSpPr txBox="1"/>
          <p:nvPr/>
        </p:nvSpPr>
        <p:spPr>
          <a:xfrm>
            <a:off x="4674023" y="5749474"/>
            <a:ext cx="1183337" cy="276999"/>
          </a:xfrm>
          <a:prstGeom prst="rect">
            <a:avLst/>
          </a:prstGeom>
          <a:noFill/>
        </p:spPr>
        <p:txBody>
          <a:bodyPr wrap="none" rtlCol="0">
            <a:spAutoFit/>
          </a:bodyPr>
          <a:lstStyle/>
          <a:p>
            <a:r>
              <a:rPr lang="en-GB" sz="1200" dirty="0" smtClean="0">
                <a:solidFill>
                  <a:srgbClr val="4D4D4D"/>
                </a:solidFill>
              </a:rPr>
              <a:t>Number at risk</a:t>
            </a:r>
            <a:endParaRPr lang="en-GB" sz="1200" dirty="0">
              <a:solidFill>
                <a:srgbClr val="4D4D4D"/>
              </a:solidFill>
            </a:endParaRPr>
          </a:p>
        </p:txBody>
      </p:sp>
      <p:grpSp>
        <p:nvGrpSpPr>
          <p:cNvPr id="13" name="Group 12"/>
          <p:cNvGrpSpPr/>
          <p:nvPr/>
        </p:nvGrpSpPr>
        <p:grpSpPr>
          <a:xfrm>
            <a:off x="469696" y="3794371"/>
            <a:ext cx="3706077" cy="2656044"/>
            <a:chOff x="242931" y="2814161"/>
            <a:chExt cx="3706077" cy="2656044"/>
          </a:xfrm>
        </p:grpSpPr>
        <p:grpSp>
          <p:nvGrpSpPr>
            <p:cNvPr id="17" name="Group 16"/>
            <p:cNvGrpSpPr/>
            <p:nvPr/>
          </p:nvGrpSpPr>
          <p:grpSpPr>
            <a:xfrm>
              <a:off x="557601" y="2814161"/>
              <a:ext cx="3391407" cy="2656044"/>
              <a:chOff x="1786636" y="2255739"/>
              <a:chExt cx="4999102" cy="3299243"/>
            </a:xfrm>
          </p:grpSpPr>
          <p:sp>
            <p:nvSpPr>
              <p:cNvPr id="71" name="TextBox 70"/>
              <p:cNvSpPr txBox="1"/>
              <p:nvPr/>
            </p:nvSpPr>
            <p:spPr>
              <a:xfrm>
                <a:off x="2285608" y="2673218"/>
                <a:ext cx="397865"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72" name="TextBox 71"/>
              <p:cNvSpPr txBox="1"/>
              <p:nvPr/>
            </p:nvSpPr>
            <p:spPr>
              <a:xfrm>
                <a:off x="2285608" y="3088958"/>
                <a:ext cx="397865"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73" name="TextBox 72"/>
              <p:cNvSpPr txBox="1"/>
              <p:nvPr/>
            </p:nvSpPr>
            <p:spPr>
              <a:xfrm>
                <a:off x="2285608" y="3504698"/>
                <a:ext cx="397865"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74" name="TextBox 73"/>
              <p:cNvSpPr txBox="1"/>
              <p:nvPr/>
            </p:nvSpPr>
            <p:spPr>
              <a:xfrm>
                <a:off x="2285608" y="3920438"/>
                <a:ext cx="397865"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75" name="TextBox 74"/>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76" name="TextBox 75"/>
              <p:cNvSpPr txBox="1"/>
              <p:nvPr/>
            </p:nvSpPr>
            <p:spPr>
              <a:xfrm>
                <a:off x="2503095" y="4522747"/>
                <a:ext cx="647908" cy="1032235"/>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r"/>
                <a:r>
                  <a:rPr lang="en-GB" sz="1200" dirty="0" smtClean="0">
                    <a:solidFill>
                      <a:srgbClr val="B60D27"/>
                    </a:solidFill>
                  </a:rPr>
                  <a:t>106</a:t>
                </a:r>
              </a:p>
              <a:p>
                <a:pPr algn="r"/>
                <a:r>
                  <a:rPr lang="en-GB" sz="1200" dirty="0" smtClean="0">
                    <a:solidFill>
                      <a:srgbClr val="043882"/>
                    </a:solidFill>
                  </a:rPr>
                  <a:t>25</a:t>
                </a:r>
                <a:endParaRPr lang="en-GB" sz="1200" dirty="0">
                  <a:solidFill>
                    <a:srgbClr val="043882"/>
                  </a:solidFill>
                </a:endParaRPr>
              </a:p>
            </p:txBody>
          </p:sp>
          <p:sp>
            <p:nvSpPr>
              <p:cNvPr id="77" name="TextBox 76"/>
              <p:cNvSpPr txBox="1"/>
              <p:nvPr/>
            </p:nvSpPr>
            <p:spPr>
              <a:xfrm>
                <a:off x="3485567" y="4522747"/>
                <a:ext cx="522674" cy="1032235"/>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ctr"/>
                <a:r>
                  <a:rPr lang="en-GB" sz="1200" dirty="0" smtClean="0">
                    <a:solidFill>
                      <a:srgbClr val="B60D27"/>
                    </a:solidFill>
                  </a:rPr>
                  <a:t>74</a:t>
                </a:r>
              </a:p>
              <a:p>
                <a:pPr algn="ctr"/>
                <a:r>
                  <a:rPr lang="en-GB" sz="1200" dirty="0" smtClean="0">
                    <a:solidFill>
                      <a:srgbClr val="043882"/>
                    </a:solidFill>
                  </a:rPr>
                  <a:t>15</a:t>
                </a:r>
                <a:endParaRPr lang="en-GB" sz="1200" dirty="0">
                  <a:solidFill>
                    <a:srgbClr val="043882"/>
                  </a:solidFill>
                </a:endParaRPr>
              </a:p>
            </p:txBody>
          </p:sp>
          <p:sp>
            <p:nvSpPr>
              <p:cNvPr id="78" name="TextBox 77"/>
              <p:cNvSpPr txBox="1"/>
              <p:nvPr/>
            </p:nvSpPr>
            <p:spPr>
              <a:xfrm>
                <a:off x="4409280" y="4522747"/>
                <a:ext cx="522674" cy="1032235"/>
              </a:xfrm>
              <a:prstGeom prst="rect">
                <a:avLst/>
              </a:prstGeom>
              <a:noFill/>
            </p:spPr>
            <p:txBody>
              <a:bodyPr wrap="none" rtlCol="0" anchor="t" anchorCtr="0">
                <a:spAutoFit/>
              </a:bodyPr>
              <a:lstStyle/>
              <a:p>
                <a:pPr algn="ctr"/>
                <a:r>
                  <a:rPr lang="en-GB" sz="1200" dirty="0" smtClean="0">
                    <a:solidFill>
                      <a:srgbClr val="4D4D4D"/>
                    </a:solidFill>
                  </a:rPr>
                  <a:t>24</a:t>
                </a:r>
              </a:p>
              <a:p>
                <a:pPr algn="ctr"/>
                <a:endParaRPr lang="en-GB" sz="1200" dirty="0">
                  <a:solidFill>
                    <a:srgbClr val="4D4D4D"/>
                  </a:solidFill>
                </a:endParaRPr>
              </a:p>
              <a:p>
                <a:pPr algn="r"/>
                <a:r>
                  <a:rPr lang="en-GB" sz="1200" dirty="0" smtClean="0">
                    <a:solidFill>
                      <a:srgbClr val="B60D27"/>
                    </a:solidFill>
                  </a:rPr>
                  <a:t>36</a:t>
                </a:r>
              </a:p>
              <a:p>
                <a:pPr algn="r"/>
                <a:r>
                  <a:rPr lang="en-GB" sz="1200" dirty="0">
                    <a:solidFill>
                      <a:srgbClr val="043882"/>
                    </a:solidFill>
                  </a:rPr>
                  <a:t>6</a:t>
                </a:r>
              </a:p>
            </p:txBody>
          </p:sp>
          <p:sp>
            <p:nvSpPr>
              <p:cNvPr id="79" name="TextBox 78"/>
              <p:cNvSpPr txBox="1"/>
              <p:nvPr/>
            </p:nvSpPr>
            <p:spPr>
              <a:xfrm>
                <a:off x="5347620" y="4522747"/>
                <a:ext cx="522674" cy="1032235"/>
              </a:xfrm>
              <a:prstGeom prst="rect">
                <a:avLst/>
              </a:prstGeom>
              <a:noFill/>
            </p:spPr>
            <p:txBody>
              <a:bodyPr wrap="none" rtlCol="0" anchor="t" anchorCtr="0">
                <a:spAutoFit/>
              </a:bodyPr>
              <a:lstStyle/>
              <a:p>
                <a:pPr algn="ctr"/>
                <a:r>
                  <a:rPr lang="en-GB" sz="1200" dirty="0" smtClean="0">
                    <a:solidFill>
                      <a:srgbClr val="4D4D4D"/>
                    </a:solidFill>
                  </a:rPr>
                  <a:t>36</a:t>
                </a:r>
              </a:p>
              <a:p>
                <a:pPr algn="ctr"/>
                <a:endParaRPr lang="en-GB" sz="1200" dirty="0">
                  <a:solidFill>
                    <a:srgbClr val="4D4D4D"/>
                  </a:solidFill>
                </a:endParaRPr>
              </a:p>
              <a:p>
                <a:pPr algn="r"/>
                <a:r>
                  <a:rPr lang="en-GB" sz="1200" dirty="0" smtClean="0">
                    <a:solidFill>
                      <a:srgbClr val="B60D27"/>
                    </a:solidFill>
                  </a:rPr>
                  <a:t>16</a:t>
                </a:r>
              </a:p>
              <a:p>
                <a:pPr algn="r"/>
                <a:r>
                  <a:rPr lang="en-GB" sz="1200" dirty="0">
                    <a:solidFill>
                      <a:srgbClr val="043882"/>
                    </a:solidFill>
                  </a:rPr>
                  <a:t>4</a:t>
                </a:r>
              </a:p>
            </p:txBody>
          </p:sp>
          <p:sp>
            <p:nvSpPr>
              <p:cNvPr id="80" name="TextBox 79"/>
              <p:cNvSpPr txBox="1"/>
              <p:nvPr/>
            </p:nvSpPr>
            <p:spPr>
              <a:xfrm>
                <a:off x="6263064" y="4522747"/>
                <a:ext cx="522674" cy="1032235"/>
              </a:xfrm>
              <a:prstGeom prst="rect">
                <a:avLst/>
              </a:prstGeom>
              <a:noFill/>
            </p:spPr>
            <p:txBody>
              <a:bodyPr wrap="none" rtlCol="0" anchor="t" anchorCtr="0">
                <a:spAutoFit/>
              </a:bodyPr>
              <a:lstStyle/>
              <a:p>
                <a:pPr algn="ctr"/>
                <a:r>
                  <a:rPr lang="en-GB" sz="1200" dirty="0" smtClean="0">
                    <a:solidFill>
                      <a:srgbClr val="4D4D4D"/>
                    </a:solidFill>
                  </a:rPr>
                  <a:t>48</a:t>
                </a:r>
              </a:p>
              <a:p>
                <a:pPr algn="ctr"/>
                <a:endParaRPr lang="en-GB" sz="1200" dirty="0">
                  <a:solidFill>
                    <a:srgbClr val="4D4D4D"/>
                  </a:solidFill>
                </a:endParaRPr>
              </a:p>
              <a:p>
                <a:pPr algn="ctr"/>
                <a:r>
                  <a:rPr lang="en-GB" sz="1200" dirty="0" smtClean="0">
                    <a:solidFill>
                      <a:srgbClr val="B60D27"/>
                    </a:solidFill>
                  </a:rPr>
                  <a:t>0</a:t>
                </a:r>
              </a:p>
              <a:p>
                <a:pPr algn="ctr"/>
                <a:r>
                  <a:rPr lang="en-GB" sz="1200" dirty="0">
                    <a:solidFill>
                      <a:srgbClr val="043882"/>
                    </a:solidFill>
                  </a:rPr>
                  <a:t>0</a:t>
                </a:r>
              </a:p>
            </p:txBody>
          </p:sp>
          <p:grpSp>
            <p:nvGrpSpPr>
              <p:cNvPr id="81" name="Group 80"/>
              <p:cNvGrpSpPr/>
              <p:nvPr/>
            </p:nvGrpSpPr>
            <p:grpSpPr>
              <a:xfrm>
                <a:off x="2614623" y="2396465"/>
                <a:ext cx="3906738" cy="2171700"/>
                <a:chOff x="836615" y="2448719"/>
                <a:chExt cx="3906738" cy="2171700"/>
              </a:xfrm>
            </p:grpSpPr>
            <p:sp>
              <p:nvSpPr>
                <p:cNvPr id="85" name="Freeform 8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82" name="TextBox 81"/>
              <p:cNvSpPr txBox="1"/>
              <p:nvPr/>
            </p:nvSpPr>
            <p:spPr>
              <a:xfrm rot="16200000">
                <a:off x="1432063" y="3238106"/>
                <a:ext cx="1117456" cy="408310"/>
              </a:xfrm>
              <a:prstGeom prst="rect">
                <a:avLst/>
              </a:prstGeom>
              <a:noFill/>
            </p:spPr>
            <p:txBody>
              <a:bodyPr wrap="none" rtlCol="0">
                <a:spAutoFit/>
              </a:bodyPr>
              <a:lstStyle/>
              <a:p>
                <a:pPr algn="ctr"/>
                <a:r>
                  <a:rPr lang="en-GB" sz="1200" dirty="0" smtClean="0">
                    <a:solidFill>
                      <a:srgbClr val="363636"/>
                    </a:solidFill>
                  </a:rPr>
                  <a:t>Probability</a:t>
                </a:r>
                <a:endParaRPr lang="en-GB" sz="1200" dirty="0">
                  <a:solidFill>
                    <a:srgbClr val="363636"/>
                  </a:solidFill>
                </a:endParaRPr>
              </a:p>
            </p:txBody>
          </p:sp>
          <p:sp>
            <p:nvSpPr>
              <p:cNvPr id="83" name="TextBox 82"/>
              <p:cNvSpPr txBox="1"/>
              <p:nvPr/>
            </p:nvSpPr>
            <p:spPr>
              <a:xfrm>
                <a:off x="4329662" y="4702471"/>
                <a:ext cx="688010" cy="276999"/>
              </a:xfrm>
              <a:prstGeom prst="rect">
                <a:avLst/>
              </a:prstGeom>
              <a:noFill/>
            </p:spPr>
            <p:txBody>
              <a:bodyPr wrap="none" rtlCol="0">
                <a:spAutoFit/>
              </a:bodyPr>
              <a:lstStyle/>
              <a:p>
                <a:pPr algn="ctr"/>
                <a:r>
                  <a:rPr lang="en-GB" sz="1200" dirty="0">
                    <a:solidFill>
                      <a:srgbClr val="363636"/>
                    </a:solidFill>
                  </a:rPr>
                  <a:t>Months</a:t>
                </a:r>
              </a:p>
            </p:txBody>
          </p:sp>
          <p:sp>
            <p:nvSpPr>
              <p:cNvPr id="84" name="TextBox 83"/>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grpSp>
        <p:sp>
          <p:nvSpPr>
            <p:cNvPr id="18" name="TextBox 17"/>
            <p:cNvSpPr txBox="1"/>
            <p:nvPr/>
          </p:nvSpPr>
          <p:spPr>
            <a:xfrm>
              <a:off x="242931" y="4769264"/>
              <a:ext cx="1183337" cy="276999"/>
            </a:xfrm>
            <a:prstGeom prst="rect">
              <a:avLst/>
            </a:prstGeom>
            <a:noFill/>
          </p:spPr>
          <p:txBody>
            <a:bodyPr wrap="none" rtlCol="0">
              <a:spAutoFit/>
            </a:bodyPr>
            <a:lstStyle/>
            <a:p>
              <a:r>
                <a:rPr lang="en-GB" sz="1200" dirty="0" smtClean="0">
                  <a:solidFill>
                    <a:srgbClr val="4D4D4D"/>
                  </a:solidFill>
                </a:rPr>
                <a:t>Number at risk</a:t>
              </a:r>
              <a:endParaRPr lang="en-GB" sz="1200" dirty="0">
                <a:solidFill>
                  <a:srgbClr val="4D4D4D"/>
                </a:solidFill>
              </a:endParaRPr>
            </a:p>
          </p:txBody>
        </p:sp>
        <p:sp>
          <p:nvSpPr>
            <p:cNvPr id="19" name="TextBox 18"/>
            <p:cNvSpPr txBox="1"/>
            <p:nvPr/>
          </p:nvSpPr>
          <p:spPr>
            <a:xfrm>
              <a:off x="304929" y="5008540"/>
              <a:ext cx="675185" cy="461665"/>
            </a:xfrm>
            <a:prstGeom prst="rect">
              <a:avLst/>
            </a:prstGeom>
            <a:noFill/>
          </p:spPr>
          <p:txBody>
            <a:bodyPr wrap="none" rtlCol="0">
              <a:spAutoFit/>
            </a:bodyPr>
            <a:lstStyle/>
            <a:p>
              <a:r>
                <a:rPr lang="en-GB" sz="1200" dirty="0" smtClean="0">
                  <a:solidFill>
                    <a:srgbClr val="B60D27"/>
                  </a:solidFill>
                </a:rPr>
                <a:t>&lt;3CTC</a:t>
              </a:r>
            </a:p>
            <a:p>
              <a:r>
                <a:rPr lang="en-GB" sz="1200" dirty="0" smtClean="0">
                  <a:solidFill>
                    <a:srgbClr val="043882"/>
                  </a:solidFill>
                </a:rPr>
                <a:t>≥3CTC</a:t>
              </a:r>
              <a:endParaRPr lang="en-GB" sz="1200" dirty="0">
                <a:solidFill>
                  <a:srgbClr val="043882"/>
                </a:solidFill>
              </a:endParaRPr>
            </a:p>
          </p:txBody>
        </p:sp>
        <p:sp>
          <p:nvSpPr>
            <p:cNvPr id="20" name="TextBox 19"/>
            <p:cNvSpPr txBox="1"/>
            <p:nvPr/>
          </p:nvSpPr>
          <p:spPr>
            <a:xfrm>
              <a:off x="1522412" y="4151908"/>
              <a:ext cx="675185" cy="461665"/>
            </a:xfrm>
            <a:prstGeom prst="rect">
              <a:avLst/>
            </a:prstGeom>
            <a:noFill/>
          </p:spPr>
          <p:txBody>
            <a:bodyPr wrap="none" rtlCol="0">
              <a:spAutoFit/>
            </a:bodyPr>
            <a:lstStyle/>
            <a:p>
              <a:r>
                <a:rPr lang="en-GB" sz="1200" dirty="0" smtClean="0">
                  <a:solidFill>
                    <a:srgbClr val="B60D27"/>
                  </a:solidFill>
                </a:rPr>
                <a:t>&lt;3CTC</a:t>
              </a:r>
            </a:p>
            <a:p>
              <a:r>
                <a:rPr lang="en-GB" sz="1200" dirty="0" smtClean="0">
                  <a:solidFill>
                    <a:srgbClr val="043882"/>
                  </a:solidFill>
                </a:rPr>
                <a:t>≥3CTC</a:t>
              </a:r>
              <a:endParaRPr lang="en-GB" sz="1200" dirty="0">
                <a:solidFill>
                  <a:srgbClr val="043882"/>
                </a:solidFill>
              </a:endParaRPr>
            </a:p>
          </p:txBody>
        </p:sp>
        <p:cxnSp>
          <p:nvCxnSpPr>
            <p:cNvPr id="21" name="Straight Connector 20"/>
            <p:cNvCxnSpPr/>
            <p:nvPr/>
          </p:nvCxnSpPr>
          <p:spPr>
            <a:xfrm>
              <a:off x="1257600" y="4269449"/>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7600" y="4489036"/>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241475" y="2925659"/>
              <a:ext cx="2064548" cy="1507352"/>
              <a:chOff x="3510509" y="3400425"/>
              <a:chExt cx="1543050" cy="1133475"/>
            </a:xfrm>
          </p:grpSpPr>
          <p:sp>
            <p:nvSpPr>
              <p:cNvPr id="63" name="Line 2"/>
              <p:cNvSpPr>
                <a:spLocks noChangeShapeType="1"/>
              </p:cNvSpPr>
              <p:nvPr/>
            </p:nvSpPr>
            <p:spPr bwMode="auto">
              <a:xfrm>
                <a:off x="5044034" y="4467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3"/>
              <p:cNvSpPr>
                <a:spLocks noChangeShapeType="1"/>
              </p:cNvSpPr>
              <p:nvPr/>
            </p:nvSpPr>
            <p:spPr bwMode="auto">
              <a:xfrm>
                <a:off x="3767684" y="34861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4"/>
              <p:cNvSpPr>
                <a:spLocks noChangeShapeType="1"/>
              </p:cNvSpPr>
              <p:nvPr/>
            </p:nvSpPr>
            <p:spPr bwMode="auto">
              <a:xfrm>
                <a:off x="4320134" y="38290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
              <p:cNvSpPr>
                <a:spLocks noChangeShapeType="1"/>
              </p:cNvSpPr>
              <p:nvPr/>
            </p:nvSpPr>
            <p:spPr bwMode="auto">
              <a:xfrm>
                <a:off x="3805784"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
              <p:cNvSpPr>
                <a:spLocks noChangeShapeType="1"/>
              </p:cNvSpPr>
              <p:nvPr/>
            </p:nvSpPr>
            <p:spPr bwMode="auto">
              <a:xfrm>
                <a:off x="4596359" y="4086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7"/>
              <p:cNvSpPr>
                <a:spLocks noChangeShapeType="1"/>
              </p:cNvSpPr>
              <p:nvPr/>
            </p:nvSpPr>
            <p:spPr bwMode="auto">
              <a:xfrm>
                <a:off x="4748759" y="4086225"/>
                <a:ext cx="0" cy="47625"/>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8"/>
              <p:cNvSpPr>
                <a:spLocks noChangeShapeType="1"/>
              </p:cNvSpPr>
              <p:nvPr/>
            </p:nvSpPr>
            <p:spPr bwMode="auto">
              <a:xfrm>
                <a:off x="3853409"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Freeform 9"/>
              <p:cNvSpPr>
                <a:spLocks/>
              </p:cNvSpPr>
              <p:nvPr/>
            </p:nvSpPr>
            <p:spPr bwMode="auto">
              <a:xfrm>
                <a:off x="3510509" y="3400425"/>
                <a:ext cx="1543050" cy="1133475"/>
              </a:xfrm>
              <a:custGeom>
                <a:avLst/>
                <a:gdLst>
                  <a:gd name="T0" fmla="*/ 162 w 162"/>
                  <a:gd name="T1" fmla="*/ 119 h 119"/>
                  <a:gd name="T2" fmla="*/ 155 w 162"/>
                  <a:gd name="T3" fmla="*/ 119 h 119"/>
                  <a:gd name="T4" fmla="*/ 155 w 162"/>
                  <a:gd name="T5" fmla="*/ 105 h 119"/>
                  <a:gd name="T6" fmla="*/ 153 w 162"/>
                  <a:gd name="T7" fmla="*/ 105 h 119"/>
                  <a:gd name="T8" fmla="*/ 153 w 162"/>
                  <a:gd name="T9" fmla="*/ 91 h 119"/>
                  <a:gd name="T10" fmla="*/ 151 w 162"/>
                  <a:gd name="T11" fmla="*/ 91 h 119"/>
                  <a:gd name="T12" fmla="*/ 151 w 162"/>
                  <a:gd name="T13" fmla="*/ 78 h 119"/>
                  <a:gd name="T14" fmla="*/ 98 w 162"/>
                  <a:gd name="T15" fmla="*/ 78 h 119"/>
                  <a:gd name="T16" fmla="*/ 98 w 162"/>
                  <a:gd name="T17" fmla="*/ 68 h 119"/>
                  <a:gd name="T18" fmla="*/ 96 w 162"/>
                  <a:gd name="T19" fmla="*/ 68 h 119"/>
                  <a:gd name="T20" fmla="*/ 96 w 162"/>
                  <a:gd name="T21" fmla="*/ 59 h 119"/>
                  <a:gd name="T22" fmla="*/ 86 w 162"/>
                  <a:gd name="T23" fmla="*/ 59 h 119"/>
                  <a:gd name="T24" fmla="*/ 86 w 162"/>
                  <a:gd name="T25" fmla="*/ 51 h 119"/>
                  <a:gd name="T26" fmla="*/ 78 w 162"/>
                  <a:gd name="T27" fmla="*/ 51 h 119"/>
                  <a:gd name="T28" fmla="*/ 78 w 162"/>
                  <a:gd name="T29" fmla="*/ 44 h 119"/>
                  <a:gd name="T30" fmla="*/ 76 w 162"/>
                  <a:gd name="T31" fmla="*/ 44 h 119"/>
                  <a:gd name="T32" fmla="*/ 76 w 162"/>
                  <a:gd name="T33" fmla="*/ 37 h 119"/>
                  <a:gd name="T34" fmla="*/ 74 w 162"/>
                  <a:gd name="T35" fmla="*/ 37 h 119"/>
                  <a:gd name="T36" fmla="*/ 74 w 162"/>
                  <a:gd name="T37" fmla="*/ 29 h 119"/>
                  <a:gd name="T38" fmla="*/ 63 w 162"/>
                  <a:gd name="T39" fmla="*/ 29 h 119"/>
                  <a:gd name="T40" fmla="*/ 63 w 162"/>
                  <a:gd name="T41" fmla="*/ 23 h 119"/>
                  <a:gd name="T42" fmla="*/ 48 w 162"/>
                  <a:gd name="T43" fmla="*/ 23 h 119"/>
                  <a:gd name="T44" fmla="*/ 48 w 162"/>
                  <a:gd name="T45" fmla="*/ 15 h 119"/>
                  <a:gd name="T46" fmla="*/ 12 w 162"/>
                  <a:gd name="T47" fmla="*/ 15 h 119"/>
                  <a:gd name="T48" fmla="*/ 12 w 162"/>
                  <a:gd name="T49" fmla="*/ 10 h 119"/>
                  <a:gd name="T50" fmla="*/ 7 w 162"/>
                  <a:gd name="T51" fmla="*/ 10 h 119"/>
                  <a:gd name="T52" fmla="*/ 7 w 162"/>
                  <a:gd name="T53" fmla="*/ 5 h 119"/>
                  <a:gd name="T54" fmla="*/ 4 w 162"/>
                  <a:gd name="T55" fmla="*/ 5 h 119"/>
                  <a:gd name="T56" fmla="*/ 4 w 162"/>
                  <a:gd name="T57" fmla="*/ 0 h 119"/>
                  <a:gd name="T58" fmla="*/ 0 w 162"/>
                  <a:gd name="T5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19">
                    <a:moveTo>
                      <a:pt x="162" y="119"/>
                    </a:moveTo>
                    <a:lnTo>
                      <a:pt x="155" y="119"/>
                    </a:lnTo>
                    <a:lnTo>
                      <a:pt x="155" y="105"/>
                    </a:lnTo>
                    <a:lnTo>
                      <a:pt x="153" y="105"/>
                    </a:lnTo>
                    <a:lnTo>
                      <a:pt x="153" y="91"/>
                    </a:lnTo>
                    <a:lnTo>
                      <a:pt x="151" y="91"/>
                    </a:lnTo>
                    <a:lnTo>
                      <a:pt x="151" y="78"/>
                    </a:lnTo>
                    <a:lnTo>
                      <a:pt x="98" y="78"/>
                    </a:lnTo>
                    <a:lnTo>
                      <a:pt x="98" y="68"/>
                    </a:lnTo>
                    <a:lnTo>
                      <a:pt x="96" y="68"/>
                    </a:lnTo>
                    <a:lnTo>
                      <a:pt x="96" y="59"/>
                    </a:lnTo>
                    <a:lnTo>
                      <a:pt x="86" y="59"/>
                    </a:lnTo>
                    <a:lnTo>
                      <a:pt x="86" y="51"/>
                    </a:lnTo>
                    <a:lnTo>
                      <a:pt x="78" y="51"/>
                    </a:lnTo>
                    <a:lnTo>
                      <a:pt x="78" y="44"/>
                    </a:lnTo>
                    <a:lnTo>
                      <a:pt x="76" y="44"/>
                    </a:lnTo>
                    <a:lnTo>
                      <a:pt x="76" y="37"/>
                    </a:lnTo>
                    <a:lnTo>
                      <a:pt x="74" y="37"/>
                    </a:lnTo>
                    <a:lnTo>
                      <a:pt x="74" y="29"/>
                    </a:lnTo>
                    <a:lnTo>
                      <a:pt x="63" y="29"/>
                    </a:lnTo>
                    <a:lnTo>
                      <a:pt x="63" y="23"/>
                    </a:lnTo>
                    <a:lnTo>
                      <a:pt x="48" y="23"/>
                    </a:lnTo>
                    <a:lnTo>
                      <a:pt x="48" y="15"/>
                    </a:lnTo>
                    <a:lnTo>
                      <a:pt x="12" y="15"/>
                    </a:lnTo>
                    <a:lnTo>
                      <a:pt x="12" y="10"/>
                    </a:lnTo>
                    <a:lnTo>
                      <a:pt x="7" y="10"/>
                    </a:lnTo>
                    <a:lnTo>
                      <a:pt x="7" y="5"/>
                    </a:lnTo>
                    <a:lnTo>
                      <a:pt x="4" y="5"/>
                    </a:lnTo>
                    <a:lnTo>
                      <a:pt x="4"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4" name="Group 23"/>
            <p:cNvGrpSpPr/>
            <p:nvPr/>
          </p:nvGrpSpPr>
          <p:grpSpPr>
            <a:xfrm>
              <a:off x="1241475" y="2852509"/>
              <a:ext cx="2423440" cy="985161"/>
              <a:chOff x="3670300" y="3052763"/>
              <a:chExt cx="1800225" cy="752475"/>
            </a:xfrm>
          </p:grpSpPr>
          <p:sp>
            <p:nvSpPr>
              <p:cNvPr id="26" name="Line 10"/>
              <p:cNvSpPr>
                <a:spLocks noChangeShapeType="1"/>
              </p:cNvSpPr>
              <p:nvPr/>
            </p:nvSpPr>
            <p:spPr bwMode="auto">
              <a:xfrm>
                <a:off x="392747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1"/>
              <p:cNvSpPr>
                <a:spLocks noChangeShapeType="1"/>
              </p:cNvSpPr>
              <p:nvPr/>
            </p:nvSpPr>
            <p:spPr bwMode="auto">
              <a:xfrm>
                <a:off x="394652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12"/>
              <p:cNvSpPr>
                <a:spLocks noChangeShapeType="1"/>
              </p:cNvSpPr>
              <p:nvPr/>
            </p:nvSpPr>
            <p:spPr bwMode="auto">
              <a:xfrm>
                <a:off x="398462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3"/>
              <p:cNvSpPr>
                <a:spLocks noChangeShapeType="1"/>
              </p:cNvSpPr>
              <p:nvPr/>
            </p:nvSpPr>
            <p:spPr bwMode="auto">
              <a:xfrm>
                <a:off x="400367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4"/>
              <p:cNvSpPr>
                <a:spLocks noChangeShapeType="1"/>
              </p:cNvSpPr>
              <p:nvPr/>
            </p:nvSpPr>
            <p:spPr bwMode="auto">
              <a:xfrm>
                <a:off x="432752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5"/>
              <p:cNvSpPr>
                <a:spLocks noChangeShapeType="1"/>
              </p:cNvSpPr>
              <p:nvPr/>
            </p:nvSpPr>
            <p:spPr bwMode="auto">
              <a:xfrm>
                <a:off x="434657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6"/>
              <p:cNvSpPr>
                <a:spLocks noChangeShapeType="1"/>
              </p:cNvSpPr>
              <p:nvPr/>
            </p:nvSpPr>
            <p:spPr bwMode="auto">
              <a:xfrm>
                <a:off x="3841750"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7"/>
              <p:cNvSpPr>
                <a:spLocks noChangeShapeType="1"/>
              </p:cNvSpPr>
              <p:nvPr/>
            </p:nvSpPr>
            <p:spPr bwMode="auto">
              <a:xfrm>
                <a:off x="3851275"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8"/>
              <p:cNvSpPr>
                <a:spLocks noChangeShapeType="1"/>
              </p:cNvSpPr>
              <p:nvPr/>
            </p:nvSpPr>
            <p:spPr bwMode="auto">
              <a:xfrm>
                <a:off x="426085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9"/>
              <p:cNvSpPr>
                <a:spLocks noChangeShapeType="1"/>
              </p:cNvSpPr>
              <p:nvPr/>
            </p:nvSpPr>
            <p:spPr bwMode="auto">
              <a:xfrm>
                <a:off x="427990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0"/>
              <p:cNvSpPr>
                <a:spLocks noChangeShapeType="1"/>
              </p:cNvSpPr>
              <p:nvPr/>
            </p:nvSpPr>
            <p:spPr bwMode="auto">
              <a:xfrm>
                <a:off x="449897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21"/>
              <p:cNvSpPr>
                <a:spLocks noChangeShapeType="1"/>
              </p:cNvSpPr>
              <p:nvPr/>
            </p:nvSpPr>
            <p:spPr bwMode="auto">
              <a:xfrm>
                <a:off x="451802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22"/>
              <p:cNvSpPr>
                <a:spLocks noChangeShapeType="1"/>
              </p:cNvSpPr>
              <p:nvPr/>
            </p:nvSpPr>
            <p:spPr bwMode="auto">
              <a:xfrm>
                <a:off x="4651375" y="33956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3"/>
              <p:cNvSpPr>
                <a:spLocks noChangeShapeType="1"/>
              </p:cNvSpPr>
              <p:nvPr/>
            </p:nvSpPr>
            <p:spPr bwMode="auto">
              <a:xfrm>
                <a:off x="537527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4"/>
              <p:cNvSpPr>
                <a:spLocks noChangeShapeType="1"/>
              </p:cNvSpPr>
              <p:nvPr/>
            </p:nvSpPr>
            <p:spPr bwMode="auto">
              <a:xfrm>
                <a:off x="4622800" y="33861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5"/>
              <p:cNvSpPr>
                <a:spLocks noChangeShapeType="1"/>
              </p:cNvSpPr>
              <p:nvPr/>
            </p:nvSpPr>
            <p:spPr bwMode="auto">
              <a:xfrm>
                <a:off x="3765550" y="30527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6"/>
              <p:cNvSpPr>
                <a:spLocks noChangeShapeType="1"/>
              </p:cNvSpPr>
              <p:nvPr/>
            </p:nvSpPr>
            <p:spPr bwMode="auto">
              <a:xfrm>
                <a:off x="5194300" y="36528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7"/>
              <p:cNvSpPr>
                <a:spLocks noChangeShapeType="1"/>
              </p:cNvSpPr>
              <p:nvPr/>
            </p:nvSpPr>
            <p:spPr bwMode="auto">
              <a:xfrm>
                <a:off x="5041900" y="36052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8"/>
              <p:cNvSpPr>
                <a:spLocks noChangeShapeType="1"/>
              </p:cNvSpPr>
              <p:nvPr/>
            </p:nvSpPr>
            <p:spPr bwMode="auto">
              <a:xfrm>
                <a:off x="4918075" y="34528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9"/>
              <p:cNvSpPr>
                <a:spLocks noChangeShapeType="1"/>
              </p:cNvSpPr>
              <p:nvPr/>
            </p:nvSpPr>
            <p:spPr bwMode="auto">
              <a:xfrm>
                <a:off x="5213350" y="365891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30"/>
              <p:cNvSpPr>
                <a:spLocks noChangeShapeType="1"/>
              </p:cNvSpPr>
              <p:nvPr/>
            </p:nvSpPr>
            <p:spPr bwMode="auto">
              <a:xfrm>
                <a:off x="47085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31"/>
              <p:cNvSpPr>
                <a:spLocks noChangeShapeType="1"/>
              </p:cNvSpPr>
              <p:nvPr/>
            </p:nvSpPr>
            <p:spPr bwMode="auto">
              <a:xfrm>
                <a:off x="473710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32"/>
              <p:cNvSpPr>
                <a:spLocks noChangeShapeType="1"/>
              </p:cNvSpPr>
              <p:nvPr/>
            </p:nvSpPr>
            <p:spPr bwMode="auto">
              <a:xfrm>
                <a:off x="475615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33"/>
              <p:cNvSpPr>
                <a:spLocks noChangeShapeType="1"/>
              </p:cNvSpPr>
              <p:nvPr/>
            </p:nvSpPr>
            <p:spPr bwMode="auto">
              <a:xfrm>
                <a:off x="47847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34"/>
              <p:cNvSpPr>
                <a:spLocks noChangeShapeType="1"/>
              </p:cNvSpPr>
              <p:nvPr/>
            </p:nvSpPr>
            <p:spPr bwMode="auto">
              <a:xfrm>
                <a:off x="5470525" y="375416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35"/>
              <p:cNvSpPr>
                <a:spLocks noChangeShapeType="1"/>
              </p:cNvSpPr>
              <p:nvPr/>
            </p:nvSpPr>
            <p:spPr bwMode="auto">
              <a:xfrm>
                <a:off x="4870450"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36"/>
              <p:cNvSpPr>
                <a:spLocks noChangeShapeType="1"/>
              </p:cNvSpPr>
              <p:nvPr/>
            </p:nvSpPr>
            <p:spPr bwMode="auto">
              <a:xfrm>
                <a:off x="4899025"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37"/>
              <p:cNvSpPr>
                <a:spLocks noChangeShapeType="1"/>
              </p:cNvSpPr>
              <p:nvPr/>
            </p:nvSpPr>
            <p:spPr bwMode="auto">
              <a:xfrm>
                <a:off x="53086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38"/>
              <p:cNvSpPr>
                <a:spLocks noChangeShapeType="1"/>
              </p:cNvSpPr>
              <p:nvPr/>
            </p:nvSpPr>
            <p:spPr bwMode="auto">
              <a:xfrm>
                <a:off x="52705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39"/>
              <p:cNvSpPr>
                <a:spLocks noChangeShapeType="1"/>
              </p:cNvSpPr>
              <p:nvPr/>
            </p:nvSpPr>
            <p:spPr bwMode="auto">
              <a:xfrm>
                <a:off x="53562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0"/>
              <p:cNvSpPr>
                <a:spLocks noChangeShapeType="1"/>
              </p:cNvSpPr>
              <p:nvPr/>
            </p:nvSpPr>
            <p:spPr bwMode="auto">
              <a:xfrm>
                <a:off x="53181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41"/>
              <p:cNvSpPr>
                <a:spLocks noChangeShapeType="1"/>
              </p:cNvSpPr>
              <p:nvPr/>
            </p:nvSpPr>
            <p:spPr bwMode="auto">
              <a:xfrm>
                <a:off x="50609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42"/>
              <p:cNvSpPr>
                <a:spLocks noChangeShapeType="1"/>
              </p:cNvSpPr>
              <p:nvPr/>
            </p:nvSpPr>
            <p:spPr bwMode="auto">
              <a:xfrm>
                <a:off x="508000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43"/>
              <p:cNvSpPr>
                <a:spLocks noChangeShapeType="1"/>
              </p:cNvSpPr>
              <p:nvPr/>
            </p:nvSpPr>
            <p:spPr bwMode="auto">
              <a:xfrm>
                <a:off x="5089525"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44"/>
              <p:cNvSpPr>
                <a:spLocks noChangeShapeType="1"/>
              </p:cNvSpPr>
              <p:nvPr/>
            </p:nvSpPr>
            <p:spPr bwMode="auto">
              <a:xfrm>
                <a:off x="50990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45"/>
              <p:cNvSpPr>
                <a:spLocks noChangeShapeType="1"/>
              </p:cNvSpPr>
              <p:nvPr/>
            </p:nvSpPr>
            <p:spPr bwMode="auto">
              <a:xfrm>
                <a:off x="3708400" y="30527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Freeform 46"/>
              <p:cNvSpPr>
                <a:spLocks/>
              </p:cNvSpPr>
              <p:nvPr/>
            </p:nvSpPr>
            <p:spPr bwMode="auto">
              <a:xfrm>
                <a:off x="3670300" y="3119438"/>
                <a:ext cx="1790700" cy="685800"/>
              </a:xfrm>
              <a:custGeom>
                <a:avLst/>
                <a:gdLst>
                  <a:gd name="T0" fmla="*/ 188 w 188"/>
                  <a:gd name="T1" fmla="*/ 72 h 72"/>
                  <a:gd name="T2" fmla="*/ 165 w 188"/>
                  <a:gd name="T3" fmla="*/ 72 h 72"/>
                  <a:gd name="T4" fmla="*/ 165 w 188"/>
                  <a:gd name="T5" fmla="*/ 63 h 72"/>
                  <a:gd name="T6" fmla="*/ 154 w 188"/>
                  <a:gd name="T7" fmla="*/ 63 h 72"/>
                  <a:gd name="T8" fmla="*/ 154 w 188"/>
                  <a:gd name="T9" fmla="*/ 56 h 72"/>
                  <a:gd name="T10" fmla="*/ 142 w 188"/>
                  <a:gd name="T11" fmla="*/ 56 h 72"/>
                  <a:gd name="T12" fmla="*/ 142 w 188"/>
                  <a:gd name="T13" fmla="*/ 52 h 72"/>
                  <a:gd name="T14" fmla="*/ 140 w 188"/>
                  <a:gd name="T15" fmla="*/ 52 h 72"/>
                  <a:gd name="T16" fmla="*/ 140 w 188"/>
                  <a:gd name="T17" fmla="*/ 44 h 72"/>
                  <a:gd name="T18" fmla="*/ 132 w 188"/>
                  <a:gd name="T19" fmla="*/ 44 h 72"/>
                  <a:gd name="T20" fmla="*/ 132 w 188"/>
                  <a:gd name="T21" fmla="*/ 40 h 72"/>
                  <a:gd name="T22" fmla="*/ 124 w 188"/>
                  <a:gd name="T23" fmla="*/ 40 h 72"/>
                  <a:gd name="T24" fmla="*/ 124 w 188"/>
                  <a:gd name="T25" fmla="*/ 37 h 72"/>
                  <a:gd name="T26" fmla="*/ 106 w 188"/>
                  <a:gd name="T27" fmla="*/ 37 h 72"/>
                  <a:gd name="T28" fmla="*/ 106 w 188"/>
                  <a:gd name="T29" fmla="*/ 35 h 72"/>
                  <a:gd name="T30" fmla="*/ 97 w 188"/>
                  <a:gd name="T31" fmla="*/ 35 h 72"/>
                  <a:gd name="T32" fmla="*/ 97 w 188"/>
                  <a:gd name="T33" fmla="*/ 31 h 72"/>
                  <a:gd name="T34" fmla="*/ 94 w 188"/>
                  <a:gd name="T35" fmla="*/ 31 h 72"/>
                  <a:gd name="T36" fmla="*/ 94 w 188"/>
                  <a:gd name="T37" fmla="*/ 27 h 72"/>
                  <a:gd name="T38" fmla="*/ 87 w 188"/>
                  <a:gd name="T39" fmla="*/ 27 h 72"/>
                  <a:gd name="T40" fmla="*/ 87 w 188"/>
                  <a:gd name="T41" fmla="*/ 21 h 72"/>
                  <a:gd name="T42" fmla="*/ 81 w 188"/>
                  <a:gd name="T43" fmla="*/ 21 h 72"/>
                  <a:gd name="T44" fmla="*/ 81 w 188"/>
                  <a:gd name="T45" fmla="*/ 17 h 72"/>
                  <a:gd name="T46" fmla="*/ 79 w 188"/>
                  <a:gd name="T47" fmla="*/ 17 h 72"/>
                  <a:gd name="T48" fmla="*/ 79 w 188"/>
                  <a:gd name="T49" fmla="*/ 14 h 72"/>
                  <a:gd name="T50" fmla="*/ 68 w 188"/>
                  <a:gd name="T51" fmla="*/ 14 h 72"/>
                  <a:gd name="T52" fmla="*/ 66 w 188"/>
                  <a:gd name="T53" fmla="*/ 14 h 72"/>
                  <a:gd name="T54" fmla="*/ 66 w 188"/>
                  <a:gd name="T55" fmla="*/ 12 h 72"/>
                  <a:gd name="T56" fmla="*/ 62 w 188"/>
                  <a:gd name="T57" fmla="*/ 12 h 72"/>
                  <a:gd name="T58" fmla="*/ 62 w 188"/>
                  <a:gd name="T59" fmla="*/ 10 h 72"/>
                  <a:gd name="T60" fmla="*/ 55 w 188"/>
                  <a:gd name="T61" fmla="*/ 10 h 72"/>
                  <a:gd name="T62" fmla="*/ 55 w 188"/>
                  <a:gd name="T63" fmla="*/ 8 h 72"/>
                  <a:gd name="T64" fmla="*/ 50 w 188"/>
                  <a:gd name="T65" fmla="*/ 8 h 72"/>
                  <a:gd name="T66" fmla="*/ 50 w 188"/>
                  <a:gd name="T67" fmla="*/ 6 h 72"/>
                  <a:gd name="T68" fmla="*/ 46 w 188"/>
                  <a:gd name="T69" fmla="*/ 6 h 72"/>
                  <a:gd name="T70" fmla="*/ 46 w 188"/>
                  <a:gd name="T71" fmla="*/ 4 h 72"/>
                  <a:gd name="T72" fmla="*/ 37 w 188"/>
                  <a:gd name="T73" fmla="*/ 4 h 72"/>
                  <a:gd name="T74" fmla="*/ 37 w 188"/>
                  <a:gd name="T75" fmla="*/ 2 h 72"/>
                  <a:gd name="T76" fmla="*/ 31 w 188"/>
                  <a:gd name="T77" fmla="*/ 2 h 72"/>
                  <a:gd name="T78" fmla="*/ 31 w 188"/>
                  <a:gd name="T79" fmla="*/ 0 h 72"/>
                  <a:gd name="T80" fmla="*/ 24 w 188"/>
                  <a:gd name="T81" fmla="*/ 0 h 72"/>
                  <a:gd name="T82" fmla="*/ 0 w 188"/>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72">
                    <a:moveTo>
                      <a:pt x="188" y="72"/>
                    </a:moveTo>
                    <a:lnTo>
                      <a:pt x="165" y="72"/>
                    </a:lnTo>
                    <a:lnTo>
                      <a:pt x="165" y="63"/>
                    </a:lnTo>
                    <a:lnTo>
                      <a:pt x="154" y="63"/>
                    </a:lnTo>
                    <a:lnTo>
                      <a:pt x="154" y="56"/>
                    </a:lnTo>
                    <a:lnTo>
                      <a:pt x="142" y="56"/>
                    </a:lnTo>
                    <a:lnTo>
                      <a:pt x="142" y="52"/>
                    </a:lnTo>
                    <a:lnTo>
                      <a:pt x="140" y="52"/>
                    </a:lnTo>
                    <a:lnTo>
                      <a:pt x="140" y="44"/>
                    </a:lnTo>
                    <a:lnTo>
                      <a:pt x="132" y="44"/>
                    </a:lnTo>
                    <a:lnTo>
                      <a:pt x="132" y="40"/>
                    </a:lnTo>
                    <a:lnTo>
                      <a:pt x="124" y="40"/>
                    </a:lnTo>
                    <a:lnTo>
                      <a:pt x="124" y="37"/>
                    </a:lnTo>
                    <a:lnTo>
                      <a:pt x="106" y="37"/>
                    </a:lnTo>
                    <a:lnTo>
                      <a:pt x="106" y="35"/>
                    </a:lnTo>
                    <a:lnTo>
                      <a:pt x="97" y="35"/>
                    </a:lnTo>
                    <a:lnTo>
                      <a:pt x="97" y="31"/>
                    </a:lnTo>
                    <a:lnTo>
                      <a:pt x="94" y="31"/>
                    </a:lnTo>
                    <a:lnTo>
                      <a:pt x="94" y="27"/>
                    </a:lnTo>
                    <a:lnTo>
                      <a:pt x="87" y="27"/>
                    </a:lnTo>
                    <a:lnTo>
                      <a:pt x="87" y="21"/>
                    </a:lnTo>
                    <a:lnTo>
                      <a:pt x="81" y="21"/>
                    </a:lnTo>
                    <a:lnTo>
                      <a:pt x="81" y="17"/>
                    </a:lnTo>
                    <a:lnTo>
                      <a:pt x="79" y="17"/>
                    </a:lnTo>
                    <a:lnTo>
                      <a:pt x="79" y="14"/>
                    </a:lnTo>
                    <a:lnTo>
                      <a:pt x="68" y="14"/>
                    </a:lnTo>
                    <a:lnTo>
                      <a:pt x="66" y="14"/>
                    </a:lnTo>
                    <a:lnTo>
                      <a:pt x="66" y="12"/>
                    </a:lnTo>
                    <a:lnTo>
                      <a:pt x="62" y="12"/>
                    </a:lnTo>
                    <a:lnTo>
                      <a:pt x="62" y="10"/>
                    </a:lnTo>
                    <a:lnTo>
                      <a:pt x="55" y="10"/>
                    </a:lnTo>
                    <a:lnTo>
                      <a:pt x="55" y="8"/>
                    </a:lnTo>
                    <a:lnTo>
                      <a:pt x="50" y="8"/>
                    </a:lnTo>
                    <a:lnTo>
                      <a:pt x="50" y="6"/>
                    </a:lnTo>
                    <a:lnTo>
                      <a:pt x="46" y="6"/>
                    </a:lnTo>
                    <a:lnTo>
                      <a:pt x="46" y="4"/>
                    </a:lnTo>
                    <a:lnTo>
                      <a:pt x="37" y="4"/>
                    </a:lnTo>
                    <a:lnTo>
                      <a:pt x="37" y="2"/>
                    </a:lnTo>
                    <a:lnTo>
                      <a:pt x="31" y="2"/>
                    </a:lnTo>
                    <a:lnTo>
                      <a:pt x="31" y="0"/>
                    </a:lnTo>
                    <a:lnTo>
                      <a:pt x="2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5" name="Straight Connector 24"/>
            <p:cNvCxnSpPr/>
            <p:nvPr/>
          </p:nvCxnSpPr>
          <p:spPr>
            <a:xfrm flipV="1">
              <a:off x="1166018" y="3762848"/>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988693" y="3794371"/>
            <a:ext cx="3391407" cy="2656044"/>
            <a:chOff x="1786636" y="2255739"/>
            <a:chExt cx="4999102" cy="3299243"/>
          </a:xfrm>
        </p:grpSpPr>
        <p:sp>
          <p:nvSpPr>
            <p:cNvPr id="98" name="TextBox 97"/>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99" name="TextBox 98"/>
            <p:cNvSpPr txBox="1"/>
            <p:nvPr/>
          </p:nvSpPr>
          <p:spPr>
            <a:xfrm>
              <a:off x="2503093" y="4522747"/>
              <a:ext cx="647910" cy="1032235"/>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r"/>
              <a:r>
                <a:rPr lang="en-GB" sz="1200" dirty="0" smtClean="0">
                  <a:solidFill>
                    <a:srgbClr val="B60D27"/>
                  </a:solidFill>
                </a:rPr>
                <a:t>105</a:t>
              </a:r>
            </a:p>
            <a:p>
              <a:pPr algn="r"/>
              <a:r>
                <a:rPr lang="en-GB" sz="1200" dirty="0" smtClean="0">
                  <a:solidFill>
                    <a:srgbClr val="043882"/>
                  </a:solidFill>
                </a:rPr>
                <a:t>3</a:t>
              </a:r>
              <a:endParaRPr lang="en-GB" sz="1200" dirty="0">
                <a:solidFill>
                  <a:srgbClr val="043882"/>
                </a:solidFill>
              </a:endParaRPr>
            </a:p>
          </p:txBody>
        </p:sp>
        <p:sp>
          <p:nvSpPr>
            <p:cNvPr id="100" name="TextBox 99"/>
            <p:cNvSpPr txBox="1"/>
            <p:nvPr/>
          </p:nvSpPr>
          <p:spPr>
            <a:xfrm>
              <a:off x="3485567" y="4522747"/>
              <a:ext cx="522674" cy="1032235"/>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ctr"/>
              <a:r>
                <a:rPr lang="en-GB" sz="1200" dirty="0" smtClean="0">
                  <a:solidFill>
                    <a:srgbClr val="B60D27"/>
                  </a:solidFill>
                </a:rPr>
                <a:t>74</a:t>
              </a:r>
            </a:p>
            <a:p>
              <a:pPr algn="ctr"/>
              <a:r>
                <a:rPr lang="en-GB" sz="1200" dirty="0" smtClean="0">
                  <a:solidFill>
                    <a:srgbClr val="043882"/>
                  </a:solidFill>
                </a:rPr>
                <a:t>1</a:t>
              </a:r>
              <a:endParaRPr lang="en-GB" sz="1200" dirty="0">
                <a:solidFill>
                  <a:srgbClr val="043882"/>
                </a:solidFill>
              </a:endParaRPr>
            </a:p>
          </p:txBody>
        </p:sp>
        <p:sp>
          <p:nvSpPr>
            <p:cNvPr id="101" name="TextBox 100"/>
            <p:cNvSpPr txBox="1"/>
            <p:nvPr/>
          </p:nvSpPr>
          <p:spPr>
            <a:xfrm>
              <a:off x="4409280" y="4522747"/>
              <a:ext cx="522674" cy="1032235"/>
            </a:xfrm>
            <a:prstGeom prst="rect">
              <a:avLst/>
            </a:prstGeom>
            <a:noFill/>
          </p:spPr>
          <p:txBody>
            <a:bodyPr wrap="none" rtlCol="0" anchor="t" anchorCtr="0">
              <a:spAutoFit/>
            </a:bodyPr>
            <a:lstStyle/>
            <a:p>
              <a:pPr algn="ctr"/>
              <a:r>
                <a:rPr lang="en-GB" sz="1200" dirty="0" smtClean="0">
                  <a:solidFill>
                    <a:srgbClr val="4D4D4D"/>
                  </a:solidFill>
                </a:rPr>
                <a:t>24</a:t>
              </a:r>
            </a:p>
            <a:p>
              <a:pPr algn="ctr"/>
              <a:endParaRPr lang="en-GB" sz="1200" dirty="0">
                <a:solidFill>
                  <a:srgbClr val="4D4D4D"/>
                </a:solidFill>
              </a:endParaRPr>
            </a:p>
            <a:p>
              <a:pPr algn="r"/>
              <a:r>
                <a:rPr lang="en-GB" sz="1200" dirty="0" smtClean="0">
                  <a:solidFill>
                    <a:srgbClr val="B60D27"/>
                  </a:solidFill>
                </a:rPr>
                <a:t>42</a:t>
              </a:r>
            </a:p>
            <a:p>
              <a:pPr algn="r"/>
              <a:r>
                <a:rPr lang="en-GB" sz="1200" dirty="0" smtClean="0">
                  <a:solidFill>
                    <a:srgbClr val="043882"/>
                  </a:solidFill>
                </a:rPr>
                <a:t>0</a:t>
              </a:r>
              <a:endParaRPr lang="en-GB" sz="1200" dirty="0">
                <a:solidFill>
                  <a:srgbClr val="043882"/>
                </a:solidFill>
              </a:endParaRPr>
            </a:p>
          </p:txBody>
        </p:sp>
        <p:sp>
          <p:nvSpPr>
            <p:cNvPr id="102" name="TextBox 101"/>
            <p:cNvSpPr txBox="1"/>
            <p:nvPr/>
          </p:nvSpPr>
          <p:spPr>
            <a:xfrm>
              <a:off x="5347620" y="4522747"/>
              <a:ext cx="522674" cy="1032235"/>
            </a:xfrm>
            <a:prstGeom prst="rect">
              <a:avLst/>
            </a:prstGeom>
            <a:noFill/>
          </p:spPr>
          <p:txBody>
            <a:bodyPr wrap="none" rtlCol="0" anchor="t" anchorCtr="0">
              <a:spAutoFit/>
            </a:bodyPr>
            <a:lstStyle/>
            <a:p>
              <a:pPr algn="ctr"/>
              <a:r>
                <a:rPr lang="en-GB" sz="1200" dirty="0" smtClean="0">
                  <a:solidFill>
                    <a:srgbClr val="4D4D4D"/>
                  </a:solidFill>
                </a:rPr>
                <a:t>36</a:t>
              </a:r>
            </a:p>
            <a:p>
              <a:pPr algn="ctr"/>
              <a:endParaRPr lang="en-GB" sz="1200" dirty="0">
                <a:solidFill>
                  <a:srgbClr val="4D4D4D"/>
                </a:solidFill>
              </a:endParaRPr>
            </a:p>
            <a:p>
              <a:pPr algn="r"/>
              <a:r>
                <a:rPr lang="en-GB" sz="1200" dirty="0" smtClean="0">
                  <a:solidFill>
                    <a:srgbClr val="B60D27"/>
                  </a:solidFill>
                </a:rPr>
                <a:t>19</a:t>
              </a:r>
            </a:p>
            <a:p>
              <a:pPr algn="r"/>
              <a:r>
                <a:rPr lang="en-GB" sz="1200" dirty="0" smtClean="0">
                  <a:solidFill>
                    <a:srgbClr val="043882"/>
                  </a:solidFill>
                </a:rPr>
                <a:t>0</a:t>
              </a:r>
              <a:endParaRPr lang="en-GB" sz="1200" dirty="0">
                <a:solidFill>
                  <a:srgbClr val="043882"/>
                </a:solidFill>
              </a:endParaRPr>
            </a:p>
          </p:txBody>
        </p:sp>
        <p:sp>
          <p:nvSpPr>
            <p:cNvPr id="103" name="TextBox 102"/>
            <p:cNvSpPr txBox="1"/>
            <p:nvPr/>
          </p:nvSpPr>
          <p:spPr>
            <a:xfrm>
              <a:off x="6263064" y="4522747"/>
              <a:ext cx="522674" cy="1032235"/>
            </a:xfrm>
            <a:prstGeom prst="rect">
              <a:avLst/>
            </a:prstGeom>
            <a:noFill/>
          </p:spPr>
          <p:txBody>
            <a:bodyPr wrap="none" rtlCol="0" anchor="t" anchorCtr="0">
              <a:spAutoFit/>
            </a:bodyPr>
            <a:lstStyle/>
            <a:p>
              <a:pPr algn="ctr"/>
              <a:r>
                <a:rPr lang="en-GB" sz="1200" dirty="0" smtClean="0">
                  <a:solidFill>
                    <a:srgbClr val="4D4D4D"/>
                  </a:solidFill>
                </a:rPr>
                <a:t>48</a:t>
              </a:r>
            </a:p>
            <a:p>
              <a:pPr algn="ctr"/>
              <a:endParaRPr lang="en-GB" sz="1200" dirty="0">
                <a:solidFill>
                  <a:srgbClr val="4D4D4D"/>
                </a:solidFill>
              </a:endParaRPr>
            </a:p>
            <a:p>
              <a:pPr algn="ctr"/>
              <a:r>
                <a:rPr lang="en-GB" sz="1200" dirty="0" smtClean="0">
                  <a:solidFill>
                    <a:srgbClr val="B60D27"/>
                  </a:solidFill>
                </a:rPr>
                <a:t>0</a:t>
              </a:r>
            </a:p>
            <a:p>
              <a:pPr algn="ctr"/>
              <a:r>
                <a:rPr lang="en-GB" sz="1200" dirty="0">
                  <a:solidFill>
                    <a:srgbClr val="043882"/>
                  </a:solidFill>
                </a:rPr>
                <a:t>0</a:t>
              </a:r>
            </a:p>
          </p:txBody>
        </p:sp>
        <p:sp>
          <p:nvSpPr>
            <p:cNvPr id="104" name="TextBox 103"/>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05" name="TextBox 104"/>
            <p:cNvSpPr txBox="1"/>
            <p:nvPr/>
          </p:nvSpPr>
          <p:spPr>
            <a:xfrm>
              <a:off x="2285608" y="2673218"/>
              <a:ext cx="397865"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06" name="TextBox 105"/>
            <p:cNvSpPr txBox="1"/>
            <p:nvPr/>
          </p:nvSpPr>
          <p:spPr>
            <a:xfrm>
              <a:off x="2285608" y="3088958"/>
              <a:ext cx="397865"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07" name="TextBox 106"/>
            <p:cNvSpPr txBox="1"/>
            <p:nvPr/>
          </p:nvSpPr>
          <p:spPr>
            <a:xfrm>
              <a:off x="2285608" y="3504698"/>
              <a:ext cx="397865"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08" name="TextBox 107"/>
            <p:cNvSpPr txBox="1"/>
            <p:nvPr/>
          </p:nvSpPr>
          <p:spPr>
            <a:xfrm>
              <a:off x="2285608" y="3920438"/>
              <a:ext cx="397865"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grpSp>
          <p:nvGrpSpPr>
            <p:cNvPr id="109" name="Group 108"/>
            <p:cNvGrpSpPr/>
            <p:nvPr/>
          </p:nvGrpSpPr>
          <p:grpSpPr>
            <a:xfrm>
              <a:off x="2614623" y="2396465"/>
              <a:ext cx="3906738" cy="2171700"/>
              <a:chOff x="836615" y="2448719"/>
              <a:chExt cx="3906738" cy="2171700"/>
            </a:xfrm>
          </p:grpSpPr>
          <p:sp>
            <p:nvSpPr>
              <p:cNvPr id="112" name="Freeform 1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10" name="TextBox 109"/>
            <p:cNvSpPr txBox="1"/>
            <p:nvPr/>
          </p:nvSpPr>
          <p:spPr>
            <a:xfrm rot="16200000">
              <a:off x="1432063" y="3238106"/>
              <a:ext cx="1117456" cy="408310"/>
            </a:xfrm>
            <a:prstGeom prst="rect">
              <a:avLst/>
            </a:prstGeom>
            <a:noFill/>
          </p:spPr>
          <p:txBody>
            <a:bodyPr wrap="none" rtlCol="0">
              <a:spAutoFit/>
            </a:bodyPr>
            <a:lstStyle/>
            <a:p>
              <a:pPr algn="ctr"/>
              <a:r>
                <a:rPr lang="en-GB" sz="1200" dirty="0" smtClean="0">
                  <a:solidFill>
                    <a:srgbClr val="363636"/>
                  </a:solidFill>
                </a:rPr>
                <a:t>Probability</a:t>
              </a:r>
              <a:endParaRPr lang="en-GB" sz="1200" dirty="0">
                <a:solidFill>
                  <a:srgbClr val="363636"/>
                </a:solidFill>
              </a:endParaRPr>
            </a:p>
          </p:txBody>
        </p:sp>
        <p:sp>
          <p:nvSpPr>
            <p:cNvPr id="111" name="TextBox 110"/>
            <p:cNvSpPr txBox="1"/>
            <p:nvPr/>
          </p:nvSpPr>
          <p:spPr>
            <a:xfrm>
              <a:off x="4329662" y="4702471"/>
              <a:ext cx="688010" cy="276999"/>
            </a:xfrm>
            <a:prstGeom prst="rect">
              <a:avLst/>
            </a:prstGeom>
            <a:noFill/>
          </p:spPr>
          <p:txBody>
            <a:bodyPr wrap="none" rtlCol="0">
              <a:spAutoFit/>
            </a:bodyPr>
            <a:lstStyle/>
            <a:p>
              <a:pPr algn="ctr"/>
              <a:r>
                <a:rPr lang="en-GB" sz="1200" dirty="0">
                  <a:solidFill>
                    <a:srgbClr val="363636"/>
                  </a:solidFill>
                </a:rPr>
                <a:t>Months</a:t>
              </a:r>
            </a:p>
          </p:txBody>
        </p:sp>
      </p:grpSp>
      <p:sp>
        <p:nvSpPr>
          <p:cNvPr id="124" name="TextBox 123"/>
          <p:cNvSpPr txBox="1"/>
          <p:nvPr/>
        </p:nvSpPr>
        <p:spPr>
          <a:xfrm>
            <a:off x="4736021" y="5988750"/>
            <a:ext cx="675185" cy="461665"/>
          </a:xfrm>
          <a:prstGeom prst="rect">
            <a:avLst/>
          </a:prstGeom>
          <a:noFill/>
        </p:spPr>
        <p:txBody>
          <a:bodyPr wrap="none" rtlCol="0">
            <a:spAutoFit/>
          </a:bodyPr>
          <a:lstStyle/>
          <a:p>
            <a:r>
              <a:rPr lang="en-GB" sz="1200" dirty="0" smtClean="0">
                <a:solidFill>
                  <a:srgbClr val="B60D27"/>
                </a:solidFill>
              </a:rPr>
              <a:t>&lt;3CTC</a:t>
            </a:r>
          </a:p>
          <a:p>
            <a:r>
              <a:rPr lang="en-GB" sz="1200" dirty="0" smtClean="0">
                <a:solidFill>
                  <a:srgbClr val="043882"/>
                </a:solidFill>
              </a:rPr>
              <a:t>≥3CTC</a:t>
            </a:r>
            <a:endParaRPr lang="en-GB" sz="1200" dirty="0">
              <a:solidFill>
                <a:srgbClr val="043882"/>
              </a:solidFill>
            </a:endParaRPr>
          </a:p>
        </p:txBody>
      </p:sp>
      <p:sp>
        <p:nvSpPr>
          <p:cNvPr id="125" name="TextBox 124"/>
          <p:cNvSpPr txBox="1"/>
          <p:nvPr/>
        </p:nvSpPr>
        <p:spPr>
          <a:xfrm>
            <a:off x="5940364" y="5139433"/>
            <a:ext cx="675185" cy="461665"/>
          </a:xfrm>
          <a:prstGeom prst="rect">
            <a:avLst/>
          </a:prstGeom>
          <a:noFill/>
        </p:spPr>
        <p:txBody>
          <a:bodyPr wrap="none" rtlCol="0">
            <a:spAutoFit/>
          </a:bodyPr>
          <a:lstStyle/>
          <a:p>
            <a:r>
              <a:rPr lang="en-GB" sz="1200" dirty="0" smtClean="0">
                <a:solidFill>
                  <a:srgbClr val="B60D27"/>
                </a:solidFill>
              </a:rPr>
              <a:t>&lt;3CTC</a:t>
            </a:r>
          </a:p>
          <a:p>
            <a:r>
              <a:rPr lang="en-GB" sz="1200" dirty="0" smtClean="0">
                <a:solidFill>
                  <a:srgbClr val="043882"/>
                </a:solidFill>
              </a:rPr>
              <a:t>≥3CTC</a:t>
            </a:r>
            <a:endParaRPr lang="en-GB" sz="1200" dirty="0">
              <a:solidFill>
                <a:srgbClr val="043882"/>
              </a:solidFill>
            </a:endParaRPr>
          </a:p>
        </p:txBody>
      </p:sp>
      <p:cxnSp>
        <p:nvCxnSpPr>
          <p:cNvPr id="126" name="Straight Connector 125"/>
          <p:cNvCxnSpPr/>
          <p:nvPr/>
        </p:nvCxnSpPr>
        <p:spPr>
          <a:xfrm>
            <a:off x="5675552" y="5256974"/>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675552" y="5476561"/>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5597110" y="4743058"/>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9" name="Freeform 47"/>
          <p:cNvSpPr>
            <a:spLocks/>
          </p:cNvSpPr>
          <p:nvPr/>
        </p:nvSpPr>
        <p:spPr bwMode="auto">
          <a:xfrm>
            <a:off x="5694726" y="3912136"/>
            <a:ext cx="1151832" cy="1669720"/>
          </a:xfrm>
          <a:custGeom>
            <a:avLst/>
            <a:gdLst>
              <a:gd name="T0" fmla="*/ 95 w 95"/>
              <a:gd name="T1" fmla="*/ 132 h 132"/>
              <a:gd name="T2" fmla="*/ 95 w 95"/>
              <a:gd name="T3" fmla="*/ 88 h 132"/>
              <a:gd name="T4" fmla="*/ 27 w 95"/>
              <a:gd name="T5" fmla="*/ 88 h 132"/>
              <a:gd name="T6" fmla="*/ 27 w 95"/>
              <a:gd name="T7" fmla="*/ 44 h 132"/>
              <a:gd name="T8" fmla="*/ 5 w 95"/>
              <a:gd name="T9" fmla="*/ 44 h 132"/>
              <a:gd name="T10" fmla="*/ 5 w 95"/>
              <a:gd name="T11" fmla="*/ 0 h 132"/>
              <a:gd name="T12" fmla="*/ 0 w 95"/>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95" h="132">
                <a:moveTo>
                  <a:pt x="95" y="132"/>
                </a:moveTo>
                <a:lnTo>
                  <a:pt x="95" y="88"/>
                </a:lnTo>
                <a:lnTo>
                  <a:pt x="27" y="88"/>
                </a:lnTo>
                <a:lnTo>
                  <a:pt x="27" y="44"/>
                </a:lnTo>
                <a:lnTo>
                  <a:pt x="5" y="44"/>
                </a:lnTo>
                <a:lnTo>
                  <a:pt x="5"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30" name="Group 129"/>
          <p:cNvGrpSpPr/>
          <p:nvPr/>
        </p:nvGrpSpPr>
        <p:grpSpPr>
          <a:xfrm>
            <a:off x="5694725" y="3856478"/>
            <a:ext cx="2401281" cy="1084272"/>
            <a:chOff x="3663950" y="3011488"/>
            <a:chExt cx="1809750" cy="851103"/>
          </a:xfrm>
        </p:grpSpPr>
        <p:sp>
          <p:nvSpPr>
            <p:cNvPr id="131" name="Line 48"/>
            <p:cNvSpPr>
              <a:spLocks noChangeShapeType="1"/>
            </p:cNvSpPr>
            <p:nvPr/>
          </p:nvSpPr>
          <p:spPr bwMode="auto">
            <a:xfrm>
              <a:off x="495935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49"/>
            <p:cNvSpPr>
              <a:spLocks noChangeShapeType="1"/>
            </p:cNvSpPr>
            <p:nvPr/>
          </p:nvSpPr>
          <p:spPr bwMode="auto">
            <a:xfrm>
              <a:off x="497840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0"/>
            <p:cNvSpPr>
              <a:spLocks noChangeShapeType="1"/>
            </p:cNvSpPr>
            <p:nvPr/>
          </p:nvSpPr>
          <p:spPr bwMode="auto">
            <a:xfrm>
              <a:off x="5197475" y="373111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1"/>
            <p:cNvSpPr>
              <a:spLocks noChangeShapeType="1"/>
            </p:cNvSpPr>
            <p:nvPr/>
          </p:nvSpPr>
          <p:spPr bwMode="auto">
            <a:xfrm>
              <a:off x="5216525" y="373858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2"/>
            <p:cNvSpPr>
              <a:spLocks noChangeShapeType="1"/>
            </p:cNvSpPr>
            <p:nvPr/>
          </p:nvSpPr>
          <p:spPr bwMode="auto">
            <a:xfrm>
              <a:off x="5368925" y="3794227"/>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3"/>
            <p:cNvSpPr>
              <a:spLocks noChangeShapeType="1"/>
            </p:cNvSpPr>
            <p:nvPr/>
          </p:nvSpPr>
          <p:spPr bwMode="auto">
            <a:xfrm>
              <a:off x="5387975" y="379486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4"/>
            <p:cNvSpPr>
              <a:spLocks noChangeShapeType="1"/>
            </p:cNvSpPr>
            <p:nvPr/>
          </p:nvSpPr>
          <p:spPr bwMode="auto">
            <a:xfrm>
              <a:off x="4835525" y="336373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5"/>
            <p:cNvSpPr>
              <a:spLocks noChangeShapeType="1"/>
            </p:cNvSpPr>
            <p:nvPr/>
          </p:nvSpPr>
          <p:spPr bwMode="auto">
            <a:xfrm>
              <a:off x="5473700"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6"/>
            <p:cNvSpPr>
              <a:spLocks noChangeShapeType="1"/>
            </p:cNvSpPr>
            <p:nvPr/>
          </p:nvSpPr>
          <p:spPr bwMode="auto">
            <a:xfrm>
              <a:off x="5111750" y="36210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7"/>
            <p:cNvSpPr>
              <a:spLocks noChangeShapeType="1"/>
            </p:cNvSpPr>
            <p:nvPr/>
          </p:nvSpPr>
          <p:spPr bwMode="auto">
            <a:xfrm>
              <a:off x="5130800" y="36591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8"/>
            <p:cNvSpPr>
              <a:spLocks noChangeShapeType="1"/>
            </p:cNvSpPr>
            <p:nvPr/>
          </p:nvSpPr>
          <p:spPr bwMode="auto">
            <a:xfrm>
              <a:off x="4797425" y="33639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9"/>
            <p:cNvSpPr>
              <a:spLocks noChangeShapeType="1"/>
            </p:cNvSpPr>
            <p:nvPr/>
          </p:nvSpPr>
          <p:spPr bwMode="auto">
            <a:xfrm>
              <a:off x="4740275" y="336916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60"/>
            <p:cNvSpPr>
              <a:spLocks noChangeShapeType="1"/>
            </p:cNvSpPr>
            <p:nvPr/>
          </p:nvSpPr>
          <p:spPr bwMode="auto">
            <a:xfrm>
              <a:off x="4178300" y="310095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1"/>
            <p:cNvSpPr>
              <a:spLocks noChangeShapeType="1"/>
            </p:cNvSpPr>
            <p:nvPr/>
          </p:nvSpPr>
          <p:spPr bwMode="auto">
            <a:xfrm>
              <a:off x="4130675" y="30876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2"/>
            <p:cNvSpPr>
              <a:spLocks noChangeShapeType="1"/>
            </p:cNvSpPr>
            <p:nvPr/>
          </p:nvSpPr>
          <p:spPr bwMode="auto">
            <a:xfrm>
              <a:off x="3883025" y="30114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3"/>
            <p:cNvSpPr>
              <a:spLocks noChangeShapeType="1"/>
            </p:cNvSpPr>
            <p:nvPr/>
          </p:nvSpPr>
          <p:spPr bwMode="auto">
            <a:xfrm>
              <a:off x="38639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4"/>
            <p:cNvSpPr>
              <a:spLocks noChangeShapeType="1"/>
            </p:cNvSpPr>
            <p:nvPr/>
          </p:nvSpPr>
          <p:spPr bwMode="auto">
            <a:xfrm>
              <a:off x="37687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5"/>
            <p:cNvSpPr>
              <a:spLocks noChangeShapeType="1"/>
            </p:cNvSpPr>
            <p:nvPr/>
          </p:nvSpPr>
          <p:spPr bwMode="auto">
            <a:xfrm>
              <a:off x="37877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6"/>
            <p:cNvSpPr>
              <a:spLocks noChangeShapeType="1"/>
            </p:cNvSpPr>
            <p:nvPr/>
          </p:nvSpPr>
          <p:spPr bwMode="auto">
            <a:xfrm>
              <a:off x="3797300"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7"/>
            <p:cNvSpPr>
              <a:spLocks noChangeShapeType="1"/>
            </p:cNvSpPr>
            <p:nvPr/>
          </p:nvSpPr>
          <p:spPr bwMode="auto">
            <a:xfrm>
              <a:off x="38068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8"/>
            <p:cNvSpPr>
              <a:spLocks noChangeShapeType="1"/>
            </p:cNvSpPr>
            <p:nvPr/>
          </p:nvSpPr>
          <p:spPr bwMode="auto">
            <a:xfrm>
              <a:off x="40544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9"/>
            <p:cNvSpPr>
              <a:spLocks noChangeShapeType="1"/>
            </p:cNvSpPr>
            <p:nvPr/>
          </p:nvSpPr>
          <p:spPr bwMode="auto">
            <a:xfrm>
              <a:off x="407352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70"/>
            <p:cNvSpPr>
              <a:spLocks noChangeShapeType="1"/>
            </p:cNvSpPr>
            <p:nvPr/>
          </p:nvSpPr>
          <p:spPr bwMode="auto">
            <a:xfrm>
              <a:off x="4083050"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71"/>
            <p:cNvSpPr>
              <a:spLocks noChangeShapeType="1"/>
            </p:cNvSpPr>
            <p:nvPr/>
          </p:nvSpPr>
          <p:spPr bwMode="auto">
            <a:xfrm>
              <a:off x="40925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72"/>
            <p:cNvSpPr>
              <a:spLocks noChangeShapeType="1"/>
            </p:cNvSpPr>
            <p:nvPr/>
          </p:nvSpPr>
          <p:spPr bwMode="auto">
            <a:xfrm>
              <a:off x="48736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73"/>
            <p:cNvSpPr>
              <a:spLocks noChangeShapeType="1"/>
            </p:cNvSpPr>
            <p:nvPr/>
          </p:nvSpPr>
          <p:spPr bwMode="auto">
            <a:xfrm>
              <a:off x="488315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74"/>
            <p:cNvSpPr>
              <a:spLocks noChangeShapeType="1"/>
            </p:cNvSpPr>
            <p:nvPr/>
          </p:nvSpPr>
          <p:spPr bwMode="auto">
            <a:xfrm>
              <a:off x="490220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75"/>
            <p:cNvSpPr>
              <a:spLocks noChangeShapeType="1"/>
            </p:cNvSpPr>
            <p:nvPr/>
          </p:nvSpPr>
          <p:spPr bwMode="auto">
            <a:xfrm>
              <a:off x="49117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6"/>
            <p:cNvSpPr>
              <a:spLocks noChangeShapeType="1"/>
            </p:cNvSpPr>
            <p:nvPr/>
          </p:nvSpPr>
          <p:spPr bwMode="auto">
            <a:xfrm>
              <a:off x="504507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77"/>
            <p:cNvSpPr>
              <a:spLocks noChangeShapeType="1"/>
            </p:cNvSpPr>
            <p:nvPr/>
          </p:nvSpPr>
          <p:spPr bwMode="auto">
            <a:xfrm>
              <a:off x="506412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78"/>
            <p:cNvSpPr>
              <a:spLocks noChangeShapeType="1"/>
            </p:cNvSpPr>
            <p:nvPr/>
          </p:nvSpPr>
          <p:spPr bwMode="auto">
            <a:xfrm>
              <a:off x="5073650" y="3527527"/>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79"/>
            <p:cNvSpPr>
              <a:spLocks noChangeShapeType="1"/>
            </p:cNvSpPr>
            <p:nvPr/>
          </p:nvSpPr>
          <p:spPr bwMode="auto">
            <a:xfrm>
              <a:off x="5083175" y="352192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80"/>
            <p:cNvSpPr>
              <a:spLocks noChangeShapeType="1"/>
            </p:cNvSpPr>
            <p:nvPr/>
          </p:nvSpPr>
          <p:spPr bwMode="auto">
            <a:xfrm>
              <a:off x="5292725"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81"/>
            <p:cNvSpPr>
              <a:spLocks noChangeShapeType="1"/>
            </p:cNvSpPr>
            <p:nvPr/>
          </p:nvSpPr>
          <p:spPr bwMode="auto">
            <a:xfrm>
              <a:off x="5302250"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82"/>
            <p:cNvSpPr>
              <a:spLocks noChangeShapeType="1"/>
            </p:cNvSpPr>
            <p:nvPr/>
          </p:nvSpPr>
          <p:spPr bwMode="auto">
            <a:xfrm>
              <a:off x="5321300" y="379796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83"/>
            <p:cNvSpPr>
              <a:spLocks noChangeShapeType="1"/>
            </p:cNvSpPr>
            <p:nvPr/>
          </p:nvSpPr>
          <p:spPr bwMode="auto">
            <a:xfrm>
              <a:off x="5330825"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4"/>
            <p:cNvSpPr>
              <a:spLocks noChangeShapeType="1"/>
            </p:cNvSpPr>
            <p:nvPr/>
          </p:nvSpPr>
          <p:spPr bwMode="auto">
            <a:xfrm>
              <a:off x="4406900" y="32210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85"/>
            <p:cNvSpPr>
              <a:spLocks noChangeShapeType="1"/>
            </p:cNvSpPr>
            <p:nvPr/>
          </p:nvSpPr>
          <p:spPr bwMode="auto">
            <a:xfrm>
              <a:off x="4235450" y="31162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86"/>
            <p:cNvSpPr>
              <a:spLocks noChangeShapeType="1"/>
            </p:cNvSpPr>
            <p:nvPr/>
          </p:nvSpPr>
          <p:spPr bwMode="auto">
            <a:xfrm>
              <a:off x="4330700" y="31734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7"/>
            <p:cNvSpPr>
              <a:spLocks noChangeShapeType="1"/>
            </p:cNvSpPr>
            <p:nvPr/>
          </p:nvSpPr>
          <p:spPr bwMode="auto">
            <a:xfrm>
              <a:off x="4264025" y="31638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8"/>
            <p:cNvSpPr>
              <a:spLocks noChangeShapeType="1"/>
            </p:cNvSpPr>
            <p:nvPr/>
          </p:nvSpPr>
          <p:spPr bwMode="auto">
            <a:xfrm>
              <a:off x="4511675"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9"/>
            <p:cNvSpPr>
              <a:spLocks noChangeShapeType="1"/>
            </p:cNvSpPr>
            <p:nvPr/>
          </p:nvSpPr>
          <p:spPr bwMode="auto">
            <a:xfrm>
              <a:off x="452120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90"/>
            <p:cNvSpPr>
              <a:spLocks noChangeShapeType="1"/>
            </p:cNvSpPr>
            <p:nvPr/>
          </p:nvSpPr>
          <p:spPr bwMode="auto">
            <a:xfrm>
              <a:off x="454025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91"/>
            <p:cNvSpPr>
              <a:spLocks noChangeShapeType="1"/>
            </p:cNvSpPr>
            <p:nvPr/>
          </p:nvSpPr>
          <p:spPr bwMode="auto">
            <a:xfrm>
              <a:off x="4549775" y="331610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92"/>
            <p:cNvSpPr>
              <a:spLocks noChangeShapeType="1"/>
            </p:cNvSpPr>
            <p:nvPr/>
          </p:nvSpPr>
          <p:spPr bwMode="auto">
            <a:xfrm>
              <a:off x="39782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93"/>
            <p:cNvSpPr>
              <a:spLocks noChangeShapeType="1"/>
            </p:cNvSpPr>
            <p:nvPr/>
          </p:nvSpPr>
          <p:spPr bwMode="auto">
            <a:xfrm>
              <a:off x="398780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94"/>
            <p:cNvSpPr>
              <a:spLocks noChangeShapeType="1"/>
            </p:cNvSpPr>
            <p:nvPr/>
          </p:nvSpPr>
          <p:spPr bwMode="auto">
            <a:xfrm>
              <a:off x="400685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95"/>
            <p:cNvSpPr>
              <a:spLocks noChangeShapeType="1"/>
            </p:cNvSpPr>
            <p:nvPr/>
          </p:nvSpPr>
          <p:spPr bwMode="auto">
            <a:xfrm>
              <a:off x="40163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6"/>
            <p:cNvSpPr>
              <a:spLocks noChangeShapeType="1"/>
            </p:cNvSpPr>
            <p:nvPr/>
          </p:nvSpPr>
          <p:spPr bwMode="auto">
            <a:xfrm>
              <a:off x="4416425" y="323038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7"/>
            <p:cNvSpPr>
              <a:spLocks noChangeShapeType="1"/>
            </p:cNvSpPr>
            <p:nvPr/>
          </p:nvSpPr>
          <p:spPr bwMode="auto">
            <a:xfrm>
              <a:off x="4435475" y="323599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8"/>
            <p:cNvSpPr>
              <a:spLocks noChangeShapeType="1"/>
            </p:cNvSpPr>
            <p:nvPr/>
          </p:nvSpPr>
          <p:spPr bwMode="auto">
            <a:xfrm>
              <a:off x="4445000" y="323412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9"/>
            <p:cNvSpPr>
              <a:spLocks noChangeShapeType="1"/>
            </p:cNvSpPr>
            <p:nvPr/>
          </p:nvSpPr>
          <p:spPr bwMode="auto">
            <a:xfrm>
              <a:off x="4454525" y="3232252"/>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00"/>
            <p:cNvSpPr>
              <a:spLocks noChangeShapeType="1"/>
            </p:cNvSpPr>
            <p:nvPr/>
          </p:nvSpPr>
          <p:spPr bwMode="auto">
            <a:xfrm>
              <a:off x="37306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Freeform 101"/>
            <p:cNvSpPr>
              <a:spLocks/>
            </p:cNvSpPr>
            <p:nvPr/>
          </p:nvSpPr>
          <p:spPr bwMode="auto">
            <a:xfrm>
              <a:off x="3663950" y="3068637"/>
              <a:ext cx="1809750" cy="791233"/>
            </a:xfrm>
            <a:custGeom>
              <a:avLst/>
              <a:gdLst>
                <a:gd name="T0" fmla="*/ 190 w 190"/>
                <a:gd name="T1" fmla="*/ 81 h 81"/>
                <a:gd name="T2" fmla="*/ 167 w 190"/>
                <a:gd name="T3" fmla="*/ 81 h 81"/>
                <a:gd name="T4" fmla="*/ 167 w 190"/>
                <a:gd name="T5" fmla="*/ 73 h 81"/>
                <a:gd name="T6" fmla="*/ 155 w 190"/>
                <a:gd name="T7" fmla="*/ 73 h 81"/>
                <a:gd name="T8" fmla="*/ 155 w 190"/>
                <a:gd name="T9" fmla="*/ 66 h 81"/>
                <a:gd name="T10" fmla="*/ 153 w 190"/>
                <a:gd name="T11" fmla="*/ 66 h 81"/>
                <a:gd name="T12" fmla="*/ 153 w 190"/>
                <a:gd name="T13" fmla="*/ 62 h 81"/>
                <a:gd name="T14" fmla="*/ 151 w 190"/>
                <a:gd name="T15" fmla="*/ 62 h 81"/>
                <a:gd name="T16" fmla="*/ 151 w 190"/>
                <a:gd name="T17" fmla="*/ 52 h 81"/>
                <a:gd name="T18" fmla="*/ 143 w 190"/>
                <a:gd name="T19" fmla="*/ 52 h 81"/>
                <a:gd name="T20" fmla="*/ 143 w 190"/>
                <a:gd name="T21" fmla="*/ 50 h 81"/>
                <a:gd name="T22" fmla="*/ 141 w 190"/>
                <a:gd name="T23" fmla="*/ 50 h 81"/>
                <a:gd name="T24" fmla="*/ 141 w 190"/>
                <a:gd name="T25" fmla="*/ 48 h 81"/>
                <a:gd name="T26" fmla="*/ 139 w 190"/>
                <a:gd name="T27" fmla="*/ 48 h 81"/>
                <a:gd name="T28" fmla="*/ 139 w 190"/>
                <a:gd name="T29" fmla="*/ 41 h 81"/>
                <a:gd name="T30" fmla="*/ 133 w 190"/>
                <a:gd name="T31" fmla="*/ 41 h 81"/>
                <a:gd name="T32" fmla="*/ 133 w 190"/>
                <a:gd name="T33" fmla="*/ 38 h 81"/>
                <a:gd name="T34" fmla="*/ 124 w 190"/>
                <a:gd name="T35" fmla="*/ 38 h 81"/>
                <a:gd name="T36" fmla="*/ 124 w 190"/>
                <a:gd name="T37" fmla="*/ 36 h 81"/>
                <a:gd name="T38" fmla="*/ 107 w 190"/>
                <a:gd name="T39" fmla="*/ 36 h 81"/>
                <a:gd name="T40" fmla="*/ 107 w 190"/>
                <a:gd name="T41" fmla="*/ 33 h 81"/>
                <a:gd name="T42" fmla="*/ 98 w 190"/>
                <a:gd name="T43" fmla="*/ 33 h 81"/>
                <a:gd name="T44" fmla="*/ 98 w 190"/>
                <a:gd name="T45" fmla="*/ 31 h 81"/>
                <a:gd name="T46" fmla="*/ 87 w 190"/>
                <a:gd name="T47" fmla="*/ 31 h 81"/>
                <a:gd name="T48" fmla="*/ 87 w 190"/>
                <a:gd name="T49" fmla="*/ 28 h 81"/>
                <a:gd name="T50" fmla="*/ 84 w 190"/>
                <a:gd name="T51" fmla="*/ 28 h 81"/>
                <a:gd name="T52" fmla="*/ 84 w 190"/>
                <a:gd name="T53" fmla="*/ 24 h 81"/>
                <a:gd name="T54" fmla="*/ 83 w 190"/>
                <a:gd name="T55" fmla="*/ 24 h 81"/>
                <a:gd name="T56" fmla="*/ 83 w 190"/>
                <a:gd name="T57" fmla="*/ 22 h 81"/>
                <a:gd name="T58" fmla="*/ 77 w 190"/>
                <a:gd name="T59" fmla="*/ 22 h 81"/>
                <a:gd name="T60" fmla="*/ 77 w 190"/>
                <a:gd name="T61" fmla="*/ 20 h 81"/>
                <a:gd name="T62" fmla="*/ 71 w 190"/>
                <a:gd name="T63" fmla="*/ 20 h 81"/>
                <a:gd name="T64" fmla="*/ 71 w 190"/>
                <a:gd name="T65" fmla="*/ 17 h 81"/>
                <a:gd name="T66" fmla="*/ 67 w 190"/>
                <a:gd name="T67" fmla="*/ 17 h 81"/>
                <a:gd name="T68" fmla="*/ 67 w 190"/>
                <a:gd name="T69" fmla="*/ 15 h 81"/>
                <a:gd name="T70" fmla="*/ 62 w 190"/>
                <a:gd name="T71" fmla="*/ 15 h 81"/>
                <a:gd name="T72" fmla="*/ 62 w 190"/>
                <a:gd name="T73" fmla="*/ 11 h 81"/>
                <a:gd name="T74" fmla="*/ 57 w 190"/>
                <a:gd name="T75" fmla="*/ 11 h 81"/>
                <a:gd name="T76" fmla="*/ 57 w 190"/>
                <a:gd name="T77" fmla="*/ 9 h 81"/>
                <a:gd name="T78" fmla="*/ 51 w 190"/>
                <a:gd name="T79" fmla="*/ 9 h 81"/>
                <a:gd name="T80" fmla="*/ 51 w 190"/>
                <a:gd name="T81" fmla="*/ 7 h 81"/>
                <a:gd name="T82" fmla="*/ 46 w 190"/>
                <a:gd name="T83" fmla="*/ 7 h 81"/>
                <a:gd name="T84" fmla="*/ 46 w 190"/>
                <a:gd name="T85" fmla="*/ 5 h 81"/>
                <a:gd name="T86" fmla="*/ 40 w 190"/>
                <a:gd name="T87" fmla="*/ 5 h 81"/>
                <a:gd name="T88" fmla="*/ 40 w 190"/>
                <a:gd name="T89" fmla="*/ 3 h 81"/>
                <a:gd name="T90" fmla="*/ 31 w 190"/>
                <a:gd name="T91" fmla="*/ 3 h 81"/>
                <a:gd name="T92" fmla="*/ 31 w 190"/>
                <a:gd name="T93" fmla="*/ 1 h 81"/>
                <a:gd name="T94" fmla="*/ 26 w 190"/>
                <a:gd name="T95" fmla="*/ 1 h 81"/>
                <a:gd name="T96" fmla="*/ 26 w 190"/>
                <a:gd name="T97" fmla="*/ 0 h 81"/>
                <a:gd name="T98" fmla="*/ 0 w 190"/>
                <a:gd name="T9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81">
                  <a:moveTo>
                    <a:pt x="190" y="81"/>
                  </a:moveTo>
                  <a:lnTo>
                    <a:pt x="167" y="81"/>
                  </a:lnTo>
                  <a:lnTo>
                    <a:pt x="167" y="73"/>
                  </a:lnTo>
                  <a:lnTo>
                    <a:pt x="155" y="73"/>
                  </a:lnTo>
                  <a:lnTo>
                    <a:pt x="155" y="66"/>
                  </a:lnTo>
                  <a:lnTo>
                    <a:pt x="153" y="66"/>
                  </a:lnTo>
                  <a:lnTo>
                    <a:pt x="153" y="62"/>
                  </a:lnTo>
                  <a:lnTo>
                    <a:pt x="151" y="62"/>
                  </a:lnTo>
                  <a:lnTo>
                    <a:pt x="151" y="52"/>
                  </a:lnTo>
                  <a:lnTo>
                    <a:pt x="143" y="52"/>
                  </a:lnTo>
                  <a:lnTo>
                    <a:pt x="143" y="50"/>
                  </a:lnTo>
                  <a:lnTo>
                    <a:pt x="141" y="50"/>
                  </a:lnTo>
                  <a:lnTo>
                    <a:pt x="141" y="48"/>
                  </a:lnTo>
                  <a:lnTo>
                    <a:pt x="139" y="48"/>
                  </a:lnTo>
                  <a:lnTo>
                    <a:pt x="139" y="41"/>
                  </a:lnTo>
                  <a:lnTo>
                    <a:pt x="133" y="41"/>
                  </a:lnTo>
                  <a:lnTo>
                    <a:pt x="133" y="38"/>
                  </a:lnTo>
                  <a:lnTo>
                    <a:pt x="124" y="38"/>
                  </a:lnTo>
                  <a:lnTo>
                    <a:pt x="124" y="36"/>
                  </a:lnTo>
                  <a:lnTo>
                    <a:pt x="107" y="36"/>
                  </a:lnTo>
                  <a:lnTo>
                    <a:pt x="107" y="33"/>
                  </a:lnTo>
                  <a:lnTo>
                    <a:pt x="98" y="33"/>
                  </a:lnTo>
                  <a:lnTo>
                    <a:pt x="98" y="31"/>
                  </a:lnTo>
                  <a:lnTo>
                    <a:pt x="87" y="31"/>
                  </a:lnTo>
                  <a:lnTo>
                    <a:pt x="87" y="28"/>
                  </a:lnTo>
                  <a:lnTo>
                    <a:pt x="84" y="28"/>
                  </a:lnTo>
                  <a:lnTo>
                    <a:pt x="84" y="24"/>
                  </a:lnTo>
                  <a:lnTo>
                    <a:pt x="83" y="24"/>
                  </a:lnTo>
                  <a:lnTo>
                    <a:pt x="83" y="22"/>
                  </a:lnTo>
                  <a:lnTo>
                    <a:pt x="77" y="22"/>
                  </a:lnTo>
                  <a:lnTo>
                    <a:pt x="77" y="20"/>
                  </a:lnTo>
                  <a:lnTo>
                    <a:pt x="71" y="20"/>
                  </a:lnTo>
                  <a:lnTo>
                    <a:pt x="71" y="17"/>
                  </a:lnTo>
                  <a:lnTo>
                    <a:pt x="67" y="17"/>
                  </a:lnTo>
                  <a:lnTo>
                    <a:pt x="67" y="15"/>
                  </a:lnTo>
                  <a:lnTo>
                    <a:pt x="62" y="15"/>
                  </a:lnTo>
                  <a:lnTo>
                    <a:pt x="62" y="11"/>
                  </a:lnTo>
                  <a:lnTo>
                    <a:pt x="57" y="11"/>
                  </a:lnTo>
                  <a:lnTo>
                    <a:pt x="57" y="9"/>
                  </a:lnTo>
                  <a:lnTo>
                    <a:pt x="51" y="9"/>
                  </a:lnTo>
                  <a:lnTo>
                    <a:pt x="51" y="7"/>
                  </a:lnTo>
                  <a:lnTo>
                    <a:pt x="46" y="7"/>
                  </a:lnTo>
                  <a:lnTo>
                    <a:pt x="46" y="5"/>
                  </a:lnTo>
                  <a:lnTo>
                    <a:pt x="40" y="5"/>
                  </a:lnTo>
                  <a:lnTo>
                    <a:pt x="40" y="3"/>
                  </a:lnTo>
                  <a:lnTo>
                    <a:pt x="31" y="3"/>
                  </a:lnTo>
                  <a:lnTo>
                    <a:pt x="31" y="1"/>
                  </a:lnTo>
                  <a:lnTo>
                    <a:pt x="26" y="1"/>
                  </a:lnTo>
                  <a:lnTo>
                    <a:pt x="2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5" name="Text Placeholder 14"/>
          <p:cNvSpPr>
            <a:spLocks noGrp="1"/>
          </p:cNvSpPr>
          <p:nvPr>
            <p:ph type="body" sz="quarter" idx="11"/>
          </p:nvPr>
        </p:nvSpPr>
        <p:spPr>
          <a:xfrm>
            <a:off x="4377267" y="6092296"/>
            <a:ext cx="4435475" cy="487363"/>
          </a:xfrm>
        </p:spPr>
        <p:txBody>
          <a:bodyPr/>
          <a:lstStyle/>
          <a:p>
            <a:r>
              <a:rPr lang="en-NZ" dirty="0" err="1"/>
              <a:t>Bidard</a:t>
            </a:r>
            <a:r>
              <a:rPr lang="en-NZ" dirty="0"/>
              <a:t> F et al. Ann </a:t>
            </a:r>
            <a:r>
              <a:rPr lang="en-NZ" dirty="0" err="1"/>
              <a:t>Oncol</a:t>
            </a:r>
            <a:r>
              <a:rPr lang="en-NZ" dirty="0"/>
              <a:t> 2016; 27 (</a:t>
            </a:r>
            <a:r>
              <a:rPr lang="en-NZ" dirty="0" err="1"/>
              <a:t>suppl</a:t>
            </a:r>
            <a:r>
              <a:rPr lang="en-NZ" dirty="0"/>
              <a:t> 6): </a:t>
            </a:r>
            <a:r>
              <a:rPr lang="en-NZ" dirty="0" err="1"/>
              <a:t>abstr</a:t>
            </a:r>
            <a:r>
              <a:rPr lang="en-NZ" dirty="0"/>
              <a:t> 456O</a:t>
            </a:r>
          </a:p>
        </p:txBody>
      </p:sp>
    </p:spTree>
    <p:custDataLst>
      <p:tags r:id="rId1"/>
    </p:custDataLst>
    <p:extLst>
      <p:ext uri="{BB962C8B-B14F-4D97-AF65-F5344CB8AC3E}">
        <p14:creationId xmlns:p14="http://schemas.microsoft.com/office/powerpoint/2010/main" val="3240233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456O: Circulating </a:t>
            </a:r>
            <a:r>
              <a:rPr lang="en-GB" sz="1800" dirty="0" err="1"/>
              <a:t>tumor</a:t>
            </a:r>
            <a:r>
              <a:rPr lang="en-GB" sz="1800" dirty="0"/>
              <a:t> DNA and circulating </a:t>
            </a:r>
            <a:r>
              <a:rPr lang="en-GB" sz="1800" dirty="0" err="1"/>
              <a:t>tumor</a:t>
            </a:r>
            <a:r>
              <a:rPr lang="en-GB" sz="1800" dirty="0"/>
              <a:t> cells as predictor of outcome in the PRODIGE14-ACCORD21-METHEP2 phase II trial </a:t>
            </a:r>
            <a:r>
              <a:rPr lang="en-GB" sz="1800" dirty="0" smtClean="0"/>
              <a:t/>
            </a:r>
            <a:br>
              <a:rPr lang="en-GB" sz="1800" dirty="0" smtClean="0"/>
            </a:br>
            <a:r>
              <a:rPr lang="en-GB" sz="1800" dirty="0" smtClean="0"/>
              <a:t>– </a:t>
            </a:r>
            <a:r>
              <a:rPr lang="en-GB" sz="1800" dirty="0" err="1" smtClean="0"/>
              <a:t>Bidard</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i="1" dirty="0" smtClean="0"/>
              <a:t>KRAS</a:t>
            </a:r>
            <a:r>
              <a:rPr lang="en-GB" dirty="0" smtClean="0"/>
              <a:t>-mutated </a:t>
            </a:r>
            <a:r>
              <a:rPr lang="en-GB" dirty="0" err="1" smtClean="0"/>
              <a:t>ctDNA</a:t>
            </a:r>
            <a:r>
              <a:rPr lang="en-GB" dirty="0" smtClean="0"/>
              <a:t> was </a:t>
            </a:r>
            <a:r>
              <a:rPr lang="en-GB" dirty="0"/>
              <a:t>significantly associated with a lower rate of R0/R1 liver </a:t>
            </a:r>
            <a:r>
              <a:rPr lang="en-GB" dirty="0" smtClean="0"/>
              <a:t>metastases </a:t>
            </a:r>
            <a:r>
              <a:rPr lang="en-GB" dirty="0"/>
              <a:t>resection </a:t>
            </a:r>
            <a:r>
              <a:rPr lang="en-GB" dirty="0" smtClean="0"/>
              <a:t>(p=0.004) </a:t>
            </a:r>
            <a:r>
              <a:rPr lang="en-GB" dirty="0"/>
              <a:t>after 4 weeks of </a:t>
            </a:r>
            <a:r>
              <a:rPr lang="en-GB" dirty="0" smtClean="0"/>
              <a:t>therapy</a:t>
            </a:r>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err="1"/>
              <a:t>Bidard</a:t>
            </a:r>
            <a:r>
              <a:rPr lang="en-NZ" dirty="0"/>
              <a:t> F 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456O</a:t>
            </a:r>
            <a:r>
              <a:rPr lang="en-GB" dirty="0" smtClean="0"/>
              <a:t> </a:t>
            </a:r>
            <a:endParaRPr lang="en-GB" dirty="0"/>
          </a:p>
        </p:txBody>
      </p:sp>
      <p:grpSp>
        <p:nvGrpSpPr>
          <p:cNvPr id="8" name="Group 7"/>
          <p:cNvGrpSpPr/>
          <p:nvPr/>
        </p:nvGrpSpPr>
        <p:grpSpPr>
          <a:xfrm>
            <a:off x="504595" y="2467247"/>
            <a:ext cx="7988813" cy="3344616"/>
            <a:chOff x="308653" y="1737267"/>
            <a:chExt cx="7988813" cy="3344616"/>
          </a:xfrm>
        </p:grpSpPr>
        <p:sp>
          <p:nvSpPr>
            <p:cNvPr id="9" name="TextBox 8"/>
            <p:cNvSpPr txBox="1"/>
            <p:nvPr/>
          </p:nvSpPr>
          <p:spPr>
            <a:xfrm>
              <a:off x="3592780" y="4620218"/>
              <a:ext cx="2141484" cy="461665"/>
            </a:xfrm>
            <a:prstGeom prst="rect">
              <a:avLst/>
            </a:prstGeom>
            <a:noFill/>
          </p:spPr>
          <p:txBody>
            <a:bodyPr wrap="none" rtlCol="0">
              <a:spAutoFit/>
            </a:bodyPr>
            <a:lstStyle/>
            <a:p>
              <a:r>
                <a:rPr lang="en-GB" sz="1200" dirty="0" err="1" smtClean="0">
                  <a:solidFill>
                    <a:srgbClr val="4D4D4D"/>
                  </a:solidFill>
                </a:rPr>
                <a:t>KRAS</a:t>
              </a:r>
              <a:r>
                <a:rPr lang="en-GB" sz="1200" baseline="-25000" dirty="0" err="1" smtClean="0">
                  <a:solidFill>
                    <a:srgbClr val="4D4D4D"/>
                  </a:solidFill>
                </a:rPr>
                <a:t>mut</a:t>
              </a:r>
              <a:r>
                <a:rPr lang="en-GB" sz="1200" dirty="0" smtClean="0">
                  <a:solidFill>
                    <a:srgbClr val="4D4D4D"/>
                  </a:solidFill>
                </a:rPr>
                <a:t> </a:t>
              </a:r>
              <a:r>
                <a:rPr lang="en-GB" sz="1200" dirty="0" err="1" smtClean="0">
                  <a:solidFill>
                    <a:srgbClr val="4D4D4D"/>
                  </a:solidFill>
                </a:rPr>
                <a:t>ctDNA</a:t>
              </a:r>
              <a:r>
                <a:rPr lang="en-GB" sz="1200" dirty="0" smtClean="0">
                  <a:solidFill>
                    <a:srgbClr val="4D4D4D"/>
                  </a:solidFill>
                </a:rPr>
                <a:t> detected</a:t>
              </a:r>
            </a:p>
            <a:p>
              <a:r>
                <a:rPr lang="en-GB" sz="1200" dirty="0" err="1">
                  <a:solidFill>
                    <a:srgbClr val="4D4D4D"/>
                  </a:solidFill>
                </a:rPr>
                <a:t>KRAS</a:t>
              </a:r>
              <a:r>
                <a:rPr lang="en-GB" sz="1200" baseline="-25000" dirty="0" err="1">
                  <a:solidFill>
                    <a:srgbClr val="4D4D4D"/>
                  </a:solidFill>
                </a:rPr>
                <a:t>mut</a:t>
              </a:r>
              <a:r>
                <a:rPr lang="en-GB" sz="1200" dirty="0">
                  <a:solidFill>
                    <a:srgbClr val="4D4D4D"/>
                  </a:solidFill>
                </a:rPr>
                <a:t> </a:t>
              </a:r>
              <a:r>
                <a:rPr lang="en-GB" sz="1200" dirty="0" err="1">
                  <a:solidFill>
                    <a:srgbClr val="4D4D4D"/>
                  </a:solidFill>
                </a:rPr>
                <a:t>ctDNA</a:t>
              </a:r>
              <a:r>
                <a:rPr lang="en-GB" sz="1200" dirty="0">
                  <a:solidFill>
                    <a:srgbClr val="4D4D4D"/>
                  </a:solidFill>
                </a:rPr>
                <a:t> </a:t>
              </a:r>
              <a:r>
                <a:rPr lang="en-GB" sz="1200" dirty="0" smtClean="0">
                  <a:solidFill>
                    <a:srgbClr val="4D4D4D"/>
                  </a:solidFill>
                </a:rPr>
                <a:t>not detected</a:t>
              </a:r>
              <a:endParaRPr lang="en-GB" sz="1200" dirty="0">
                <a:solidFill>
                  <a:srgbClr val="4D4D4D"/>
                </a:solidFill>
              </a:endParaRPr>
            </a:p>
          </p:txBody>
        </p:sp>
        <p:grpSp>
          <p:nvGrpSpPr>
            <p:cNvPr id="10" name="Group 9"/>
            <p:cNvGrpSpPr/>
            <p:nvPr/>
          </p:nvGrpSpPr>
          <p:grpSpPr>
            <a:xfrm>
              <a:off x="308653" y="2549606"/>
              <a:ext cx="2663941" cy="2027835"/>
              <a:chOff x="308653" y="2549606"/>
              <a:chExt cx="2663941" cy="2027835"/>
            </a:xfrm>
          </p:grpSpPr>
          <p:grpSp>
            <p:nvGrpSpPr>
              <p:cNvPr id="105" name="Group 104"/>
              <p:cNvGrpSpPr/>
              <p:nvPr/>
            </p:nvGrpSpPr>
            <p:grpSpPr>
              <a:xfrm>
                <a:off x="308653" y="2549606"/>
                <a:ext cx="2663941" cy="2027835"/>
                <a:chOff x="102450" y="4726147"/>
                <a:chExt cx="3908202" cy="2823045"/>
              </a:xfrm>
            </p:grpSpPr>
            <p:sp>
              <p:nvSpPr>
                <p:cNvPr id="125" name="TextBox 124"/>
                <p:cNvSpPr txBox="1"/>
                <p:nvPr/>
              </p:nvSpPr>
              <p:spPr>
                <a:xfrm>
                  <a:off x="676033" y="4726147"/>
                  <a:ext cx="489984"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26" name="TextBox 125"/>
                <p:cNvSpPr txBox="1"/>
                <p:nvPr/>
              </p:nvSpPr>
              <p:spPr>
                <a:xfrm>
                  <a:off x="676033" y="5062237"/>
                  <a:ext cx="489984"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27" name="TextBox 126"/>
                <p:cNvSpPr txBox="1"/>
                <p:nvPr/>
              </p:nvSpPr>
              <p:spPr>
                <a:xfrm>
                  <a:off x="676033" y="5396927"/>
                  <a:ext cx="489984"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28" name="TextBox 127"/>
                <p:cNvSpPr txBox="1"/>
                <p:nvPr/>
              </p:nvSpPr>
              <p:spPr>
                <a:xfrm>
                  <a:off x="676033" y="5731617"/>
                  <a:ext cx="489984"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29" name="TextBox 128"/>
                <p:cNvSpPr txBox="1"/>
                <p:nvPr/>
              </p:nvSpPr>
              <p:spPr>
                <a:xfrm>
                  <a:off x="676033" y="6066307"/>
                  <a:ext cx="489984"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30" name="TextBox 129"/>
                <p:cNvSpPr txBox="1"/>
                <p:nvPr/>
              </p:nvSpPr>
              <p:spPr>
                <a:xfrm>
                  <a:off x="819635" y="6400997"/>
                  <a:ext cx="346383" cy="24622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31" name="TextBox 130"/>
                <p:cNvSpPr txBox="1"/>
                <p:nvPr/>
              </p:nvSpPr>
              <p:spPr>
                <a:xfrm>
                  <a:off x="1024485" y="6562806"/>
                  <a:ext cx="477870" cy="985482"/>
                </a:xfrm>
                <a:prstGeom prst="rect">
                  <a:avLst/>
                </a:prstGeom>
                <a:noFill/>
              </p:spPr>
              <p:txBody>
                <a:bodyPr wrap="none" rtlCol="0" anchor="t" anchorCtr="0">
                  <a:spAutoFit/>
                </a:bodyPr>
                <a:lstStyle/>
                <a:p>
                  <a:pPr algn="ctr"/>
                  <a:r>
                    <a:rPr lang="en-GB" sz="1000" dirty="0" smtClean="0">
                      <a:solidFill>
                        <a:srgbClr val="4D4D4D"/>
                      </a:solidFill>
                    </a:rPr>
                    <a:t>0</a:t>
                  </a:r>
                </a:p>
                <a:p>
                  <a:pPr algn="ctr"/>
                  <a:endParaRPr lang="en-GB" sz="1000" dirty="0">
                    <a:solidFill>
                      <a:srgbClr val="4D4D4D"/>
                    </a:solidFill>
                  </a:endParaRPr>
                </a:p>
                <a:p>
                  <a:pPr algn="r"/>
                  <a:r>
                    <a:rPr lang="en-GB" sz="1000" dirty="0" smtClean="0">
                      <a:solidFill>
                        <a:srgbClr val="E75C00"/>
                      </a:solidFill>
                    </a:rPr>
                    <a:t>4</a:t>
                  </a:r>
                </a:p>
                <a:p>
                  <a:pPr algn="r"/>
                  <a:r>
                    <a:rPr lang="en-GB" sz="1000" dirty="0" smtClean="0">
                      <a:solidFill>
                        <a:srgbClr val="2894FF"/>
                      </a:solidFill>
                    </a:rPr>
                    <a:t>42</a:t>
                  </a:r>
                  <a:endParaRPr lang="en-GB" sz="1000" dirty="0">
                    <a:solidFill>
                      <a:srgbClr val="2894FF"/>
                    </a:solidFill>
                  </a:endParaRPr>
                </a:p>
              </p:txBody>
            </p:sp>
            <p:sp>
              <p:nvSpPr>
                <p:cNvPr id="132" name="TextBox 131"/>
                <p:cNvSpPr txBox="1"/>
                <p:nvPr/>
              </p:nvSpPr>
              <p:spPr>
                <a:xfrm>
                  <a:off x="1648517" y="6562806"/>
                  <a:ext cx="477872" cy="985482"/>
                </a:xfrm>
                <a:prstGeom prst="rect">
                  <a:avLst/>
                </a:prstGeom>
                <a:noFill/>
              </p:spPr>
              <p:txBody>
                <a:bodyPr wrap="none" rtlCol="0" anchor="t" anchorCtr="0">
                  <a:spAutoFit/>
                </a:bodyPr>
                <a:lstStyle/>
                <a:p>
                  <a:pPr algn="ctr"/>
                  <a:r>
                    <a:rPr lang="en-GB" sz="1000" dirty="0" smtClean="0">
                      <a:solidFill>
                        <a:srgbClr val="4D4D4D"/>
                      </a:solidFill>
                    </a:rPr>
                    <a:t>12</a:t>
                  </a:r>
                </a:p>
                <a:p>
                  <a:pPr algn="ctr"/>
                  <a:endParaRPr lang="en-GB" sz="1000" dirty="0">
                    <a:solidFill>
                      <a:srgbClr val="4D4D4D"/>
                    </a:solidFill>
                  </a:endParaRPr>
                </a:p>
                <a:p>
                  <a:pPr algn="ctr"/>
                  <a:r>
                    <a:rPr lang="en-GB" sz="1000" dirty="0" smtClean="0">
                      <a:solidFill>
                        <a:srgbClr val="E75C00"/>
                      </a:solidFill>
                    </a:rPr>
                    <a:t>3</a:t>
                  </a:r>
                </a:p>
                <a:p>
                  <a:pPr algn="ctr"/>
                  <a:r>
                    <a:rPr lang="en-GB" sz="1000" dirty="0" smtClean="0">
                      <a:solidFill>
                        <a:srgbClr val="2894FF"/>
                      </a:solidFill>
                    </a:rPr>
                    <a:t>30</a:t>
                  </a:r>
                  <a:endParaRPr lang="en-GB" sz="1000" dirty="0">
                    <a:solidFill>
                      <a:srgbClr val="2894FF"/>
                    </a:solidFill>
                  </a:endParaRPr>
                </a:p>
              </p:txBody>
            </p:sp>
            <p:sp>
              <p:nvSpPr>
                <p:cNvPr id="133" name="TextBox 132"/>
                <p:cNvSpPr txBox="1"/>
                <p:nvPr/>
              </p:nvSpPr>
              <p:spPr>
                <a:xfrm>
                  <a:off x="2272818" y="6562806"/>
                  <a:ext cx="482574" cy="985482"/>
                </a:xfrm>
                <a:prstGeom prst="rect">
                  <a:avLst/>
                </a:prstGeom>
                <a:noFill/>
              </p:spPr>
              <p:txBody>
                <a:bodyPr wrap="none" rtlCol="0" anchor="t" anchorCtr="0">
                  <a:spAutoFit/>
                </a:bodyPr>
                <a:lstStyle/>
                <a:p>
                  <a:pPr algn="ctr"/>
                  <a:r>
                    <a:rPr lang="en-GB" sz="1000" dirty="0" smtClean="0">
                      <a:solidFill>
                        <a:srgbClr val="4D4D4D"/>
                      </a:solidFill>
                    </a:rPr>
                    <a:t>24</a:t>
                  </a:r>
                </a:p>
                <a:p>
                  <a:pPr algn="ctr"/>
                  <a:endParaRPr lang="en-GB" sz="1000" dirty="0">
                    <a:solidFill>
                      <a:srgbClr val="4D4D4D"/>
                    </a:solidFill>
                  </a:endParaRPr>
                </a:p>
                <a:p>
                  <a:pPr algn="r"/>
                  <a:r>
                    <a:rPr lang="en-GB" sz="1000" dirty="0" smtClean="0">
                      <a:solidFill>
                        <a:srgbClr val="E75C00"/>
                      </a:solidFill>
                    </a:rPr>
                    <a:t>1</a:t>
                  </a:r>
                </a:p>
                <a:p>
                  <a:pPr algn="r"/>
                  <a:r>
                    <a:rPr lang="en-GB" sz="1000" dirty="0" smtClean="0">
                      <a:solidFill>
                        <a:srgbClr val="2894FF"/>
                      </a:solidFill>
                    </a:rPr>
                    <a:t>13</a:t>
                  </a:r>
                  <a:endParaRPr lang="en-GB" sz="1000" dirty="0">
                    <a:solidFill>
                      <a:srgbClr val="2894FF"/>
                    </a:solidFill>
                  </a:endParaRPr>
                </a:p>
              </p:txBody>
            </p:sp>
            <p:sp>
              <p:nvSpPr>
                <p:cNvPr id="134" name="TextBox 133"/>
                <p:cNvSpPr txBox="1"/>
                <p:nvPr/>
              </p:nvSpPr>
              <p:spPr>
                <a:xfrm>
                  <a:off x="2909391" y="6562806"/>
                  <a:ext cx="482574" cy="985482"/>
                </a:xfrm>
                <a:prstGeom prst="rect">
                  <a:avLst/>
                </a:prstGeom>
                <a:noFill/>
              </p:spPr>
              <p:txBody>
                <a:bodyPr wrap="none" rtlCol="0" anchor="t" anchorCtr="0">
                  <a:spAutoFit/>
                </a:bodyPr>
                <a:lstStyle/>
                <a:p>
                  <a:pPr algn="ctr"/>
                  <a:r>
                    <a:rPr lang="en-GB" sz="1000" dirty="0" smtClean="0">
                      <a:solidFill>
                        <a:srgbClr val="4D4D4D"/>
                      </a:solidFill>
                    </a:rPr>
                    <a:t>36</a:t>
                  </a:r>
                </a:p>
                <a:p>
                  <a:pPr algn="ctr"/>
                  <a:endParaRPr lang="en-GB" sz="1000" dirty="0">
                    <a:solidFill>
                      <a:srgbClr val="4D4D4D"/>
                    </a:solidFill>
                  </a:endParaRPr>
                </a:p>
                <a:p>
                  <a:pPr algn="r"/>
                  <a:r>
                    <a:rPr lang="en-GB" sz="1000" dirty="0" smtClean="0">
                      <a:solidFill>
                        <a:srgbClr val="E75C00"/>
                      </a:solidFill>
                    </a:rPr>
                    <a:t>1</a:t>
                  </a:r>
                </a:p>
                <a:p>
                  <a:pPr algn="r"/>
                  <a:r>
                    <a:rPr lang="en-GB" sz="1000" dirty="0" smtClean="0">
                      <a:solidFill>
                        <a:srgbClr val="2894FF"/>
                      </a:solidFill>
                    </a:rPr>
                    <a:t>3</a:t>
                  </a:r>
                  <a:endParaRPr lang="en-GB" sz="1000" dirty="0">
                    <a:solidFill>
                      <a:srgbClr val="2894FF"/>
                    </a:solidFill>
                  </a:endParaRPr>
                </a:p>
              </p:txBody>
            </p:sp>
            <p:sp>
              <p:nvSpPr>
                <p:cNvPr id="135" name="TextBox 134"/>
                <p:cNvSpPr txBox="1"/>
                <p:nvPr/>
              </p:nvSpPr>
              <p:spPr>
                <a:xfrm>
                  <a:off x="3532780" y="6562806"/>
                  <a:ext cx="477872" cy="557012"/>
                </a:xfrm>
                <a:prstGeom prst="rect">
                  <a:avLst/>
                </a:prstGeom>
                <a:noFill/>
              </p:spPr>
              <p:txBody>
                <a:bodyPr wrap="none" rtlCol="0" anchor="t" anchorCtr="0">
                  <a:spAutoFit/>
                </a:bodyPr>
                <a:lstStyle/>
                <a:p>
                  <a:pPr algn="ctr"/>
                  <a:r>
                    <a:rPr lang="en-GB" sz="1000" dirty="0" smtClean="0">
                      <a:solidFill>
                        <a:srgbClr val="4D4D4D"/>
                      </a:solidFill>
                    </a:rPr>
                    <a:t>48</a:t>
                  </a:r>
                </a:p>
                <a:p>
                  <a:pPr algn="ctr"/>
                  <a:endParaRPr lang="en-GB" sz="1000" dirty="0">
                    <a:solidFill>
                      <a:srgbClr val="4D4D4D"/>
                    </a:solidFill>
                  </a:endParaRPr>
                </a:p>
              </p:txBody>
            </p:sp>
            <p:grpSp>
              <p:nvGrpSpPr>
                <p:cNvPr id="136" name="Group 135"/>
                <p:cNvGrpSpPr/>
                <p:nvPr/>
              </p:nvGrpSpPr>
              <p:grpSpPr>
                <a:xfrm>
                  <a:off x="1119310" y="4851050"/>
                  <a:ext cx="2650344" cy="1748319"/>
                  <a:chOff x="836615" y="2448719"/>
                  <a:chExt cx="3906738" cy="2171700"/>
                </a:xfrm>
              </p:grpSpPr>
              <p:sp>
                <p:nvSpPr>
                  <p:cNvPr id="141" name="Freeform 140"/>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8"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9"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0"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1"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2"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137" name="TextBox 136"/>
                <p:cNvSpPr txBox="1"/>
                <p:nvPr/>
              </p:nvSpPr>
              <p:spPr>
                <a:xfrm rot="16200000">
                  <a:off x="214633" y="5525866"/>
                  <a:ext cx="780983" cy="334198"/>
                </a:xfrm>
                <a:prstGeom prst="rect">
                  <a:avLst/>
                </a:prstGeom>
                <a:noFill/>
              </p:spPr>
              <p:txBody>
                <a:bodyPr wrap="none" rtlCol="0">
                  <a:spAutoFit/>
                </a:bodyPr>
                <a:lstStyle/>
                <a:p>
                  <a:pPr algn="ctr"/>
                  <a:r>
                    <a:rPr lang="en-GB" sz="1000" dirty="0" smtClean="0">
                      <a:solidFill>
                        <a:srgbClr val="363636"/>
                      </a:solidFill>
                    </a:rPr>
                    <a:t>Probability</a:t>
                  </a:r>
                  <a:endParaRPr lang="en-GB" sz="1000" dirty="0">
                    <a:solidFill>
                      <a:srgbClr val="363636"/>
                    </a:solidFill>
                  </a:endParaRPr>
                </a:p>
              </p:txBody>
            </p:sp>
            <p:sp>
              <p:nvSpPr>
                <p:cNvPr id="138" name="TextBox 137"/>
                <p:cNvSpPr txBox="1"/>
                <p:nvPr/>
              </p:nvSpPr>
              <p:spPr>
                <a:xfrm>
                  <a:off x="2106909" y="6707492"/>
                  <a:ext cx="818527" cy="246221"/>
                </a:xfrm>
                <a:prstGeom prst="rect">
                  <a:avLst/>
                </a:prstGeom>
                <a:noFill/>
              </p:spPr>
              <p:txBody>
                <a:bodyPr wrap="none" rtlCol="0">
                  <a:spAutoFit/>
                </a:bodyPr>
                <a:lstStyle/>
                <a:p>
                  <a:pPr algn="ctr"/>
                  <a:r>
                    <a:rPr lang="en-GB" sz="1000" dirty="0">
                      <a:solidFill>
                        <a:srgbClr val="363636"/>
                      </a:solidFill>
                    </a:rPr>
                    <a:t>Months</a:t>
                  </a:r>
                </a:p>
              </p:txBody>
            </p:sp>
            <p:sp>
              <p:nvSpPr>
                <p:cNvPr id="139" name="TextBox 138"/>
                <p:cNvSpPr txBox="1"/>
                <p:nvPr/>
              </p:nvSpPr>
              <p:spPr>
                <a:xfrm>
                  <a:off x="102450" y="6992180"/>
                  <a:ext cx="969382" cy="557012"/>
                </a:xfrm>
                <a:prstGeom prst="rect">
                  <a:avLst/>
                </a:prstGeom>
                <a:noFill/>
              </p:spPr>
              <p:txBody>
                <a:bodyPr wrap="none" rtlCol="0">
                  <a:spAutoFit/>
                </a:bodyPr>
                <a:lstStyle/>
                <a:p>
                  <a:r>
                    <a:rPr lang="en-GB" sz="1000" dirty="0" err="1" smtClean="0">
                      <a:solidFill>
                        <a:srgbClr val="E75C00"/>
                      </a:solidFill>
                    </a:rPr>
                    <a:t>ctDNA</a:t>
                  </a:r>
                  <a:r>
                    <a:rPr lang="en-GB" sz="1000" dirty="0" smtClean="0">
                      <a:solidFill>
                        <a:srgbClr val="E75C00"/>
                      </a:solidFill>
                    </a:rPr>
                    <a:t> </a:t>
                  </a:r>
                  <a:r>
                    <a:rPr lang="en-GB" sz="1000" dirty="0" smtClean="0">
                      <a:solidFill>
                        <a:srgbClr val="E75C00"/>
                      </a:solidFill>
                      <a:latin typeface="Calibri"/>
                    </a:rPr>
                    <a:t>–</a:t>
                  </a:r>
                  <a:endParaRPr lang="en-GB" sz="1000" dirty="0" smtClean="0">
                    <a:solidFill>
                      <a:srgbClr val="E75C00"/>
                    </a:solidFill>
                  </a:endParaRPr>
                </a:p>
                <a:p>
                  <a:r>
                    <a:rPr lang="en-GB" sz="1000" dirty="0" err="1" smtClean="0">
                      <a:solidFill>
                        <a:srgbClr val="2894FF"/>
                      </a:solidFill>
                    </a:rPr>
                    <a:t>ctDNA</a:t>
                  </a:r>
                  <a:r>
                    <a:rPr lang="en-GB" sz="1000" dirty="0" smtClean="0">
                      <a:solidFill>
                        <a:srgbClr val="2894FF"/>
                      </a:solidFill>
                    </a:rPr>
                    <a:t> +</a:t>
                  </a:r>
                  <a:endParaRPr lang="en-GB" sz="1000" dirty="0">
                    <a:solidFill>
                      <a:srgbClr val="2894FF"/>
                    </a:solidFill>
                  </a:endParaRPr>
                </a:p>
              </p:txBody>
            </p:sp>
            <p:cxnSp>
              <p:nvCxnSpPr>
                <p:cNvPr id="140" name="Straight Connector 139"/>
                <p:cNvCxnSpPr/>
                <p:nvPr/>
              </p:nvCxnSpPr>
              <p:spPr>
                <a:xfrm flipV="1">
                  <a:off x="1166018" y="5686446"/>
                  <a:ext cx="2498897" cy="6518"/>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100003" y="2564980"/>
                <a:ext cx="1324110" cy="1090808"/>
                <a:chOff x="2301159" y="2899609"/>
                <a:chExt cx="1009650" cy="851896"/>
              </a:xfrm>
              <a:effectLst/>
            </p:grpSpPr>
            <p:sp>
              <p:nvSpPr>
                <p:cNvPr id="108" name="Line 2"/>
                <p:cNvSpPr>
                  <a:spLocks noChangeShapeType="1"/>
                </p:cNvSpPr>
                <p:nvPr/>
              </p:nvSpPr>
              <p:spPr bwMode="auto">
                <a:xfrm>
                  <a:off x="2825034"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3"/>
                <p:cNvSpPr>
                  <a:spLocks noChangeShapeType="1"/>
                </p:cNvSpPr>
                <p:nvPr/>
              </p:nvSpPr>
              <p:spPr bwMode="auto">
                <a:xfrm>
                  <a:off x="2834558"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
                <p:cNvSpPr>
                  <a:spLocks noChangeShapeType="1"/>
                </p:cNvSpPr>
                <p:nvPr/>
              </p:nvSpPr>
              <p:spPr bwMode="auto">
                <a:xfrm>
                  <a:off x="25202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6"/>
                <p:cNvSpPr>
                  <a:spLocks noChangeShapeType="1"/>
                </p:cNvSpPr>
                <p:nvPr/>
              </p:nvSpPr>
              <p:spPr bwMode="auto">
                <a:xfrm>
                  <a:off x="2710734" y="29895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
                <p:cNvSpPr>
                  <a:spLocks noChangeShapeType="1"/>
                </p:cNvSpPr>
                <p:nvPr/>
              </p:nvSpPr>
              <p:spPr bwMode="auto">
                <a:xfrm>
                  <a:off x="28726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8"/>
                <p:cNvSpPr>
                  <a:spLocks noChangeShapeType="1"/>
                </p:cNvSpPr>
                <p:nvPr/>
              </p:nvSpPr>
              <p:spPr bwMode="auto">
                <a:xfrm>
                  <a:off x="28917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9"/>
                <p:cNvSpPr>
                  <a:spLocks noChangeShapeType="1"/>
                </p:cNvSpPr>
                <p:nvPr/>
              </p:nvSpPr>
              <p:spPr bwMode="auto">
                <a:xfrm>
                  <a:off x="29107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0"/>
                <p:cNvSpPr>
                  <a:spLocks noChangeShapeType="1"/>
                </p:cNvSpPr>
                <p:nvPr/>
              </p:nvSpPr>
              <p:spPr bwMode="auto">
                <a:xfrm>
                  <a:off x="29298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1"/>
                <p:cNvSpPr>
                  <a:spLocks noChangeShapeType="1"/>
                </p:cNvSpPr>
                <p:nvPr/>
              </p:nvSpPr>
              <p:spPr bwMode="auto">
                <a:xfrm>
                  <a:off x="24440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2"/>
                <p:cNvSpPr>
                  <a:spLocks noChangeShapeType="1"/>
                </p:cNvSpPr>
                <p:nvPr/>
              </p:nvSpPr>
              <p:spPr bwMode="auto">
                <a:xfrm>
                  <a:off x="3034584" y="328478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3"/>
                <p:cNvSpPr>
                  <a:spLocks noChangeShapeType="1"/>
                </p:cNvSpPr>
                <p:nvPr/>
              </p:nvSpPr>
              <p:spPr bwMode="auto">
                <a:xfrm>
                  <a:off x="3206033" y="3337169"/>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4"/>
                <p:cNvSpPr>
                  <a:spLocks noChangeShapeType="1"/>
                </p:cNvSpPr>
                <p:nvPr/>
              </p:nvSpPr>
              <p:spPr bwMode="auto">
                <a:xfrm>
                  <a:off x="2386884" y="2899609"/>
                  <a:ext cx="0" cy="57150"/>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Freeform 15"/>
                <p:cNvSpPr>
                  <a:spLocks/>
                </p:cNvSpPr>
                <p:nvPr/>
              </p:nvSpPr>
              <p:spPr bwMode="auto">
                <a:xfrm>
                  <a:off x="2301159" y="2960930"/>
                  <a:ext cx="1009650" cy="790575"/>
                </a:xfrm>
                <a:custGeom>
                  <a:avLst/>
                  <a:gdLst>
                    <a:gd name="T0" fmla="*/ 106 w 106"/>
                    <a:gd name="T1" fmla="*/ 83 h 83"/>
                    <a:gd name="T2" fmla="*/ 106 w 106"/>
                    <a:gd name="T3" fmla="*/ 73 h 83"/>
                    <a:gd name="T4" fmla="*/ 102 w 106"/>
                    <a:gd name="T5" fmla="*/ 73 h 83"/>
                    <a:gd name="T6" fmla="*/ 102 w 106"/>
                    <a:gd name="T7" fmla="*/ 62 h 83"/>
                    <a:gd name="T8" fmla="*/ 98 w 106"/>
                    <a:gd name="T9" fmla="*/ 62 h 83"/>
                    <a:gd name="T10" fmla="*/ 98 w 106"/>
                    <a:gd name="T11" fmla="*/ 56 h 83"/>
                    <a:gd name="T12" fmla="*/ 95 w 106"/>
                    <a:gd name="T13" fmla="*/ 56 h 83"/>
                    <a:gd name="T14" fmla="*/ 95 w 106"/>
                    <a:gd name="T15" fmla="*/ 45 h 83"/>
                    <a:gd name="T16" fmla="*/ 91 w 106"/>
                    <a:gd name="T17" fmla="*/ 45 h 83"/>
                    <a:gd name="T18" fmla="*/ 91 w 106"/>
                    <a:gd name="T19" fmla="*/ 39 h 83"/>
                    <a:gd name="T20" fmla="*/ 73 w 106"/>
                    <a:gd name="T21" fmla="*/ 39 h 83"/>
                    <a:gd name="T22" fmla="*/ 73 w 106"/>
                    <a:gd name="T23" fmla="*/ 35 h 83"/>
                    <a:gd name="T24" fmla="*/ 68 w 106"/>
                    <a:gd name="T25" fmla="*/ 35 h 83"/>
                    <a:gd name="T26" fmla="*/ 68 w 106"/>
                    <a:gd name="T27" fmla="*/ 30 h 83"/>
                    <a:gd name="T28" fmla="*/ 66 w 106"/>
                    <a:gd name="T29" fmla="*/ 30 h 83"/>
                    <a:gd name="T30" fmla="*/ 66 w 106"/>
                    <a:gd name="T31" fmla="*/ 25 h 83"/>
                    <a:gd name="T32" fmla="*/ 59 w 106"/>
                    <a:gd name="T33" fmla="*/ 25 h 83"/>
                    <a:gd name="T34" fmla="*/ 59 w 106"/>
                    <a:gd name="T35" fmla="*/ 21 h 83"/>
                    <a:gd name="T36" fmla="*/ 56 w 106"/>
                    <a:gd name="T37" fmla="*/ 21 h 83"/>
                    <a:gd name="T38" fmla="*/ 56 w 106"/>
                    <a:gd name="T39" fmla="*/ 17 h 83"/>
                    <a:gd name="T40" fmla="*/ 54 w 106"/>
                    <a:gd name="T41" fmla="*/ 17 h 83"/>
                    <a:gd name="T42" fmla="*/ 54 w 106"/>
                    <a:gd name="T43" fmla="*/ 15 h 83"/>
                    <a:gd name="T44" fmla="*/ 50 w 106"/>
                    <a:gd name="T45" fmla="*/ 15 h 83"/>
                    <a:gd name="T46" fmla="*/ 50 w 106"/>
                    <a:gd name="T47" fmla="*/ 11 h 83"/>
                    <a:gd name="T48" fmla="*/ 49 w 106"/>
                    <a:gd name="T49" fmla="*/ 11 h 83"/>
                    <a:gd name="T50" fmla="*/ 49 w 106"/>
                    <a:gd name="T51" fmla="*/ 8 h 83"/>
                    <a:gd name="T52" fmla="*/ 37 w 106"/>
                    <a:gd name="T53" fmla="*/ 8 h 83"/>
                    <a:gd name="T54" fmla="*/ 37 w 106"/>
                    <a:gd name="T55" fmla="*/ 4 h 83"/>
                    <a:gd name="T56" fmla="*/ 29 w 106"/>
                    <a:gd name="T57" fmla="*/ 4 h 83"/>
                    <a:gd name="T58" fmla="*/ 29 w 106"/>
                    <a:gd name="T59" fmla="*/ 2 h 83"/>
                    <a:gd name="T60" fmla="*/ 26 w 106"/>
                    <a:gd name="T61" fmla="*/ 2 h 83"/>
                    <a:gd name="T62" fmla="*/ 26 w 106"/>
                    <a:gd name="T63" fmla="*/ 0 h 83"/>
                    <a:gd name="T64" fmla="*/ 0 w 106"/>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83">
                      <a:moveTo>
                        <a:pt x="106" y="83"/>
                      </a:moveTo>
                      <a:lnTo>
                        <a:pt x="106" y="73"/>
                      </a:lnTo>
                      <a:lnTo>
                        <a:pt x="102" y="73"/>
                      </a:lnTo>
                      <a:lnTo>
                        <a:pt x="102" y="62"/>
                      </a:lnTo>
                      <a:lnTo>
                        <a:pt x="98" y="62"/>
                      </a:lnTo>
                      <a:lnTo>
                        <a:pt x="98" y="56"/>
                      </a:lnTo>
                      <a:lnTo>
                        <a:pt x="95" y="56"/>
                      </a:lnTo>
                      <a:lnTo>
                        <a:pt x="95" y="45"/>
                      </a:lnTo>
                      <a:lnTo>
                        <a:pt x="91" y="45"/>
                      </a:lnTo>
                      <a:lnTo>
                        <a:pt x="91" y="39"/>
                      </a:lnTo>
                      <a:lnTo>
                        <a:pt x="73" y="39"/>
                      </a:lnTo>
                      <a:lnTo>
                        <a:pt x="73" y="35"/>
                      </a:lnTo>
                      <a:lnTo>
                        <a:pt x="68" y="35"/>
                      </a:lnTo>
                      <a:lnTo>
                        <a:pt x="68" y="30"/>
                      </a:lnTo>
                      <a:lnTo>
                        <a:pt x="66" y="30"/>
                      </a:lnTo>
                      <a:lnTo>
                        <a:pt x="66" y="25"/>
                      </a:lnTo>
                      <a:lnTo>
                        <a:pt x="59" y="25"/>
                      </a:lnTo>
                      <a:lnTo>
                        <a:pt x="59" y="21"/>
                      </a:lnTo>
                      <a:lnTo>
                        <a:pt x="56" y="21"/>
                      </a:lnTo>
                      <a:lnTo>
                        <a:pt x="56" y="17"/>
                      </a:lnTo>
                      <a:lnTo>
                        <a:pt x="54" y="17"/>
                      </a:lnTo>
                      <a:lnTo>
                        <a:pt x="54" y="15"/>
                      </a:lnTo>
                      <a:lnTo>
                        <a:pt x="50" y="15"/>
                      </a:lnTo>
                      <a:lnTo>
                        <a:pt x="50" y="11"/>
                      </a:lnTo>
                      <a:lnTo>
                        <a:pt x="49" y="11"/>
                      </a:lnTo>
                      <a:lnTo>
                        <a:pt x="49" y="8"/>
                      </a:lnTo>
                      <a:lnTo>
                        <a:pt x="37" y="8"/>
                      </a:lnTo>
                      <a:lnTo>
                        <a:pt x="37" y="4"/>
                      </a:lnTo>
                      <a:lnTo>
                        <a:pt x="29" y="4"/>
                      </a:lnTo>
                      <a:lnTo>
                        <a:pt x="29" y="2"/>
                      </a:lnTo>
                      <a:lnTo>
                        <a:pt x="26" y="2"/>
                      </a:lnTo>
                      <a:lnTo>
                        <a:pt x="26"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1"/>
                <p:cNvSpPr>
                  <a:spLocks noChangeShapeType="1"/>
                </p:cNvSpPr>
                <p:nvPr/>
              </p:nvSpPr>
              <p:spPr bwMode="auto">
                <a:xfrm>
                  <a:off x="2538449" y="2916568"/>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1"/>
                <p:cNvSpPr>
                  <a:spLocks noChangeShapeType="1"/>
                </p:cNvSpPr>
                <p:nvPr/>
              </p:nvSpPr>
              <p:spPr bwMode="auto">
                <a:xfrm>
                  <a:off x="2556592" y="291656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1"/>
                <p:cNvSpPr>
                  <a:spLocks noChangeShapeType="1"/>
                </p:cNvSpPr>
                <p:nvPr/>
              </p:nvSpPr>
              <p:spPr bwMode="auto">
                <a:xfrm>
                  <a:off x="2810813" y="2916552"/>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1"/>
                <p:cNvSpPr>
                  <a:spLocks noChangeShapeType="1"/>
                </p:cNvSpPr>
                <p:nvPr/>
              </p:nvSpPr>
              <p:spPr bwMode="auto">
                <a:xfrm>
                  <a:off x="2836219" y="2916544"/>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07" name="Straight Connector 106"/>
              <p:cNvCxnSpPr/>
              <p:nvPr/>
            </p:nvCxnSpPr>
            <p:spPr>
              <a:xfrm>
                <a:off x="1100003" y="2645997"/>
                <a:ext cx="1386022"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85120" y="1745734"/>
              <a:ext cx="1101584" cy="523220"/>
            </a:xfrm>
            <a:prstGeom prst="rect">
              <a:avLst/>
            </a:prstGeom>
            <a:noFill/>
          </p:spPr>
          <p:txBody>
            <a:bodyPr wrap="none" rtlCol="0">
              <a:spAutoFit/>
            </a:bodyPr>
            <a:lstStyle/>
            <a:p>
              <a:pPr algn="ctr"/>
              <a:r>
                <a:rPr lang="en-GB" sz="1400" dirty="0" smtClean="0">
                  <a:solidFill>
                    <a:srgbClr val="4D4D4D"/>
                  </a:solidFill>
                </a:rPr>
                <a:t>At inclusion</a:t>
              </a:r>
            </a:p>
            <a:p>
              <a:pPr algn="ctr"/>
              <a:r>
                <a:rPr lang="en-GB" sz="1400" dirty="0" smtClean="0">
                  <a:solidFill>
                    <a:srgbClr val="4D4D4D"/>
                  </a:solidFill>
                </a:rPr>
                <a:t>p=0.12</a:t>
              </a:r>
              <a:endParaRPr lang="en-GB" sz="1400" dirty="0">
                <a:solidFill>
                  <a:srgbClr val="4D4D4D"/>
                </a:solidFill>
              </a:endParaRPr>
            </a:p>
          </p:txBody>
        </p:sp>
        <p:cxnSp>
          <p:nvCxnSpPr>
            <p:cNvPr id="12" name="Straight Connector 11"/>
            <p:cNvCxnSpPr/>
            <p:nvPr/>
          </p:nvCxnSpPr>
          <p:spPr>
            <a:xfrm>
              <a:off x="3044298" y="4752468"/>
              <a:ext cx="548481" cy="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3044298" y="4952487"/>
              <a:ext cx="548481" cy="0"/>
            </a:xfrm>
            <a:prstGeom prst="line">
              <a:avLst/>
            </a:prstGeom>
            <a:ln w="15875">
              <a:solidFill>
                <a:schemeClr val="accent5"/>
              </a:solidFill>
            </a:ln>
            <a:ex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0409" y="1737267"/>
              <a:ext cx="1061509" cy="523220"/>
            </a:xfrm>
            <a:prstGeom prst="rect">
              <a:avLst/>
            </a:prstGeom>
            <a:noFill/>
          </p:spPr>
          <p:txBody>
            <a:bodyPr wrap="none" rtlCol="0">
              <a:spAutoFit/>
            </a:bodyPr>
            <a:lstStyle/>
            <a:p>
              <a:pPr algn="ctr"/>
              <a:r>
                <a:rPr lang="en-GB" sz="1400" dirty="0" smtClean="0">
                  <a:solidFill>
                    <a:srgbClr val="4D4D4D"/>
                  </a:solidFill>
                </a:rPr>
                <a:t>At 4 weeks</a:t>
              </a:r>
            </a:p>
            <a:p>
              <a:pPr algn="ctr"/>
              <a:r>
                <a:rPr lang="en-GB" sz="1400" dirty="0" smtClean="0">
                  <a:solidFill>
                    <a:srgbClr val="4D4D4D"/>
                  </a:solidFill>
                </a:rPr>
                <a:t>p=0.37</a:t>
              </a:r>
              <a:endParaRPr lang="en-GB" sz="1400" dirty="0">
                <a:solidFill>
                  <a:srgbClr val="4D4D4D"/>
                </a:solidFill>
              </a:endParaRPr>
            </a:p>
          </p:txBody>
        </p:sp>
        <p:sp>
          <p:nvSpPr>
            <p:cNvPr id="16" name="TextBox 15"/>
            <p:cNvSpPr txBox="1"/>
            <p:nvPr/>
          </p:nvSpPr>
          <p:spPr>
            <a:xfrm>
              <a:off x="6179497" y="1737267"/>
              <a:ext cx="2093843" cy="738664"/>
            </a:xfrm>
            <a:prstGeom prst="rect">
              <a:avLst/>
            </a:prstGeom>
            <a:noFill/>
          </p:spPr>
          <p:txBody>
            <a:bodyPr wrap="none" rtlCol="0">
              <a:spAutoFit/>
            </a:bodyPr>
            <a:lstStyle/>
            <a:p>
              <a:pPr algn="ctr"/>
              <a:r>
                <a:rPr lang="en-GB" sz="1400" dirty="0" smtClean="0">
                  <a:solidFill>
                    <a:srgbClr val="4D4D4D"/>
                  </a:solidFill>
                </a:rPr>
                <a:t>Before surgery</a:t>
              </a:r>
            </a:p>
            <a:p>
              <a:pPr algn="ctr"/>
              <a:r>
                <a:rPr lang="en-GB" sz="1400" dirty="0" smtClean="0">
                  <a:solidFill>
                    <a:srgbClr val="4D4D4D"/>
                  </a:solidFill>
                </a:rPr>
                <a:t>p=0.018</a:t>
              </a:r>
            </a:p>
            <a:p>
              <a:pPr algn="ctr"/>
              <a:r>
                <a:rPr lang="en-GB" sz="1400" dirty="0" smtClean="0">
                  <a:solidFill>
                    <a:srgbClr val="4D4D4D"/>
                  </a:solidFill>
                </a:rPr>
                <a:t>OS from date of surgery</a:t>
              </a:r>
              <a:endParaRPr lang="en-GB" sz="1400" dirty="0">
                <a:solidFill>
                  <a:srgbClr val="4D4D4D"/>
                </a:solidFill>
              </a:endParaRPr>
            </a:p>
          </p:txBody>
        </p:sp>
        <p:grpSp>
          <p:nvGrpSpPr>
            <p:cNvPr id="17" name="Group 16"/>
            <p:cNvGrpSpPr/>
            <p:nvPr/>
          </p:nvGrpSpPr>
          <p:grpSpPr>
            <a:xfrm>
              <a:off x="3172932" y="2549606"/>
              <a:ext cx="2462098" cy="2027185"/>
              <a:chOff x="3172932" y="2549606"/>
              <a:chExt cx="2462098" cy="2027185"/>
            </a:xfrm>
          </p:grpSpPr>
          <p:sp>
            <p:nvSpPr>
              <p:cNvPr id="78" name="TextBox 77"/>
              <p:cNvSpPr txBox="1"/>
              <p:nvPr/>
            </p:nvSpPr>
            <p:spPr>
              <a:xfrm>
                <a:off x="3362059" y="2549606"/>
                <a:ext cx="333987" cy="176864"/>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79" name="TextBox 78"/>
              <p:cNvSpPr txBox="1"/>
              <p:nvPr/>
            </p:nvSpPr>
            <p:spPr>
              <a:xfrm>
                <a:off x="3362059" y="2791024"/>
                <a:ext cx="333987" cy="176864"/>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80" name="TextBox 79"/>
              <p:cNvSpPr txBox="1"/>
              <p:nvPr/>
            </p:nvSpPr>
            <p:spPr>
              <a:xfrm>
                <a:off x="3362059" y="3031437"/>
                <a:ext cx="333987" cy="176864"/>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81" name="TextBox 80"/>
              <p:cNvSpPr txBox="1"/>
              <p:nvPr/>
            </p:nvSpPr>
            <p:spPr>
              <a:xfrm>
                <a:off x="3362059" y="3271850"/>
                <a:ext cx="333987" cy="176864"/>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82" name="TextBox 81"/>
              <p:cNvSpPr txBox="1"/>
              <p:nvPr/>
            </p:nvSpPr>
            <p:spPr>
              <a:xfrm>
                <a:off x="3362059" y="3512263"/>
                <a:ext cx="333987" cy="176864"/>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83" name="TextBox 82"/>
              <p:cNvSpPr txBox="1"/>
              <p:nvPr/>
            </p:nvSpPr>
            <p:spPr>
              <a:xfrm>
                <a:off x="3459943" y="3752676"/>
                <a:ext cx="236104" cy="176864"/>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grpSp>
            <p:nvGrpSpPr>
              <p:cNvPr id="84" name="Group 83"/>
              <p:cNvGrpSpPr/>
              <p:nvPr/>
            </p:nvGrpSpPr>
            <p:grpSpPr>
              <a:xfrm>
                <a:off x="3664210" y="2639326"/>
                <a:ext cx="1806549" cy="1255843"/>
                <a:chOff x="836615" y="2448719"/>
                <a:chExt cx="3906738" cy="2171700"/>
              </a:xfrm>
            </p:grpSpPr>
            <p:sp>
              <p:nvSpPr>
                <p:cNvPr id="93" name="Freeform 92"/>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0"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1"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2"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3"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04"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85" name="TextBox 84"/>
              <p:cNvSpPr txBox="1"/>
              <p:nvPr/>
            </p:nvSpPr>
            <p:spPr>
              <a:xfrm rot="16200000">
                <a:off x="3006336" y="3130186"/>
                <a:ext cx="560992" cy="227799"/>
              </a:xfrm>
              <a:prstGeom prst="rect">
                <a:avLst/>
              </a:prstGeom>
              <a:noFill/>
            </p:spPr>
            <p:txBody>
              <a:bodyPr wrap="none" rtlCol="0">
                <a:spAutoFit/>
              </a:bodyPr>
              <a:lstStyle/>
              <a:p>
                <a:pPr algn="ctr"/>
                <a:r>
                  <a:rPr lang="en-GB" sz="1000" dirty="0" smtClean="0">
                    <a:solidFill>
                      <a:srgbClr val="363636"/>
                    </a:solidFill>
                  </a:rPr>
                  <a:t>Probability</a:t>
                </a:r>
                <a:endParaRPr lang="en-GB" sz="1000" dirty="0">
                  <a:solidFill>
                    <a:srgbClr val="363636"/>
                  </a:solidFill>
                </a:endParaRPr>
              </a:p>
            </p:txBody>
          </p:sp>
          <p:sp>
            <p:nvSpPr>
              <p:cNvPr id="86" name="TextBox 85"/>
              <p:cNvSpPr txBox="1"/>
              <p:nvPr/>
            </p:nvSpPr>
            <p:spPr>
              <a:xfrm>
                <a:off x="4337385" y="3972835"/>
                <a:ext cx="557931" cy="176864"/>
              </a:xfrm>
              <a:prstGeom prst="rect">
                <a:avLst/>
              </a:prstGeom>
              <a:noFill/>
            </p:spPr>
            <p:txBody>
              <a:bodyPr wrap="none" rtlCol="0">
                <a:spAutoFit/>
              </a:bodyPr>
              <a:lstStyle/>
              <a:p>
                <a:pPr algn="ctr"/>
                <a:r>
                  <a:rPr lang="en-GB" sz="1000" dirty="0">
                    <a:solidFill>
                      <a:srgbClr val="363636"/>
                    </a:solidFill>
                  </a:rPr>
                  <a:t>Months</a:t>
                </a:r>
              </a:p>
            </p:txBody>
          </p:sp>
          <p:sp>
            <p:nvSpPr>
              <p:cNvPr id="87" name="TextBox 86"/>
              <p:cNvSpPr txBox="1"/>
              <p:nvPr/>
            </p:nvSpPr>
            <p:spPr>
              <a:xfrm>
                <a:off x="3599574" y="3868905"/>
                <a:ext cx="325730" cy="707886"/>
              </a:xfrm>
              <a:prstGeom prst="rect">
                <a:avLst/>
              </a:prstGeom>
              <a:noFill/>
            </p:spPr>
            <p:txBody>
              <a:bodyPr wrap="none" rtlCol="0" anchor="t" anchorCtr="0">
                <a:spAutoFit/>
              </a:bodyPr>
              <a:lstStyle/>
              <a:p>
                <a:pPr algn="ctr"/>
                <a:r>
                  <a:rPr lang="en-GB" sz="1000" dirty="0" smtClean="0">
                    <a:solidFill>
                      <a:srgbClr val="4D4D4D"/>
                    </a:solidFill>
                  </a:rPr>
                  <a:t>0</a:t>
                </a:r>
              </a:p>
              <a:p>
                <a:pPr algn="ctr"/>
                <a:endParaRPr lang="en-GB" sz="1000" dirty="0">
                  <a:solidFill>
                    <a:srgbClr val="4D4D4D"/>
                  </a:solidFill>
                </a:endParaRPr>
              </a:p>
              <a:p>
                <a:pPr algn="r"/>
                <a:r>
                  <a:rPr lang="en-GB" sz="1000" dirty="0" smtClean="0">
                    <a:solidFill>
                      <a:srgbClr val="E75C00"/>
                    </a:solidFill>
                  </a:rPr>
                  <a:t>13</a:t>
                </a:r>
              </a:p>
              <a:p>
                <a:pPr algn="r"/>
                <a:r>
                  <a:rPr lang="en-GB" sz="1000" dirty="0" smtClean="0">
                    <a:solidFill>
                      <a:srgbClr val="2894FF"/>
                    </a:solidFill>
                  </a:rPr>
                  <a:t>22</a:t>
                </a:r>
                <a:endParaRPr lang="en-GB" sz="1000" dirty="0">
                  <a:solidFill>
                    <a:srgbClr val="2894FF"/>
                  </a:solidFill>
                </a:endParaRPr>
              </a:p>
            </p:txBody>
          </p:sp>
          <p:sp>
            <p:nvSpPr>
              <p:cNvPr id="88" name="TextBox 87"/>
              <p:cNvSpPr txBox="1"/>
              <p:nvPr/>
            </p:nvSpPr>
            <p:spPr>
              <a:xfrm>
                <a:off x="4024932" y="3868905"/>
                <a:ext cx="325731" cy="707886"/>
              </a:xfrm>
              <a:prstGeom prst="rect">
                <a:avLst/>
              </a:prstGeom>
              <a:noFill/>
            </p:spPr>
            <p:txBody>
              <a:bodyPr wrap="none" rtlCol="0" anchor="t" anchorCtr="0">
                <a:spAutoFit/>
              </a:bodyPr>
              <a:lstStyle/>
              <a:p>
                <a:pPr algn="ctr"/>
                <a:r>
                  <a:rPr lang="en-GB" sz="1000" dirty="0" smtClean="0">
                    <a:solidFill>
                      <a:srgbClr val="4D4D4D"/>
                    </a:solidFill>
                  </a:rPr>
                  <a:t>12</a:t>
                </a:r>
              </a:p>
              <a:p>
                <a:pPr algn="ctr"/>
                <a:endParaRPr lang="en-GB" sz="1000" dirty="0">
                  <a:solidFill>
                    <a:srgbClr val="4D4D4D"/>
                  </a:solidFill>
                </a:endParaRPr>
              </a:p>
              <a:p>
                <a:pPr algn="ctr"/>
                <a:r>
                  <a:rPr lang="en-GB" sz="1000" dirty="0" smtClean="0">
                    <a:solidFill>
                      <a:srgbClr val="E75C00"/>
                    </a:solidFill>
                  </a:rPr>
                  <a:t>9</a:t>
                </a:r>
              </a:p>
              <a:p>
                <a:pPr algn="ctr"/>
                <a:r>
                  <a:rPr lang="en-GB" sz="1000" dirty="0" smtClean="0">
                    <a:solidFill>
                      <a:srgbClr val="2894FF"/>
                    </a:solidFill>
                  </a:rPr>
                  <a:t>14</a:t>
                </a:r>
                <a:endParaRPr lang="en-GB" sz="1000" dirty="0">
                  <a:solidFill>
                    <a:srgbClr val="2894FF"/>
                  </a:solidFill>
                </a:endParaRPr>
              </a:p>
            </p:txBody>
          </p:sp>
          <p:sp>
            <p:nvSpPr>
              <p:cNvPr id="89" name="TextBox 88"/>
              <p:cNvSpPr txBox="1"/>
              <p:nvPr/>
            </p:nvSpPr>
            <p:spPr>
              <a:xfrm>
                <a:off x="4450473" y="3868905"/>
                <a:ext cx="328936" cy="707886"/>
              </a:xfrm>
              <a:prstGeom prst="rect">
                <a:avLst/>
              </a:prstGeom>
              <a:noFill/>
            </p:spPr>
            <p:txBody>
              <a:bodyPr wrap="none" rtlCol="0" anchor="t" anchorCtr="0">
                <a:spAutoFit/>
              </a:bodyPr>
              <a:lstStyle/>
              <a:p>
                <a:pPr algn="ctr"/>
                <a:r>
                  <a:rPr lang="en-GB" sz="1000" dirty="0" smtClean="0">
                    <a:solidFill>
                      <a:srgbClr val="4D4D4D"/>
                    </a:solidFill>
                  </a:rPr>
                  <a:t>24</a:t>
                </a:r>
              </a:p>
              <a:p>
                <a:pPr algn="ctr"/>
                <a:endParaRPr lang="en-GB" sz="1000" dirty="0">
                  <a:solidFill>
                    <a:srgbClr val="4D4D4D"/>
                  </a:solidFill>
                </a:endParaRPr>
              </a:p>
              <a:p>
                <a:pPr algn="r"/>
                <a:r>
                  <a:rPr lang="en-GB" sz="1000" dirty="0" smtClean="0">
                    <a:solidFill>
                      <a:srgbClr val="E75C00"/>
                    </a:solidFill>
                  </a:rPr>
                  <a:t>7</a:t>
                </a:r>
              </a:p>
              <a:p>
                <a:pPr algn="r"/>
                <a:r>
                  <a:rPr lang="en-GB" sz="1000" dirty="0" smtClean="0">
                    <a:solidFill>
                      <a:srgbClr val="2894FF"/>
                    </a:solidFill>
                  </a:rPr>
                  <a:t>6</a:t>
                </a:r>
                <a:endParaRPr lang="en-GB" sz="1000" dirty="0">
                  <a:solidFill>
                    <a:srgbClr val="2894FF"/>
                  </a:solidFill>
                </a:endParaRPr>
              </a:p>
            </p:txBody>
          </p:sp>
          <p:sp>
            <p:nvSpPr>
              <p:cNvPr id="90" name="TextBox 89"/>
              <p:cNvSpPr txBox="1"/>
              <p:nvPr/>
            </p:nvSpPr>
            <p:spPr>
              <a:xfrm>
                <a:off x="4884379" y="3868905"/>
                <a:ext cx="328936" cy="707886"/>
              </a:xfrm>
              <a:prstGeom prst="rect">
                <a:avLst/>
              </a:prstGeom>
              <a:noFill/>
            </p:spPr>
            <p:txBody>
              <a:bodyPr wrap="none" rtlCol="0" anchor="t" anchorCtr="0">
                <a:spAutoFit/>
              </a:bodyPr>
              <a:lstStyle/>
              <a:p>
                <a:pPr algn="ctr"/>
                <a:r>
                  <a:rPr lang="en-GB" sz="1000" dirty="0" smtClean="0">
                    <a:solidFill>
                      <a:srgbClr val="4D4D4D"/>
                    </a:solidFill>
                  </a:rPr>
                  <a:t>36</a:t>
                </a:r>
              </a:p>
              <a:p>
                <a:pPr algn="ctr"/>
                <a:endParaRPr lang="en-GB" sz="1000" dirty="0">
                  <a:solidFill>
                    <a:srgbClr val="4D4D4D"/>
                  </a:solidFill>
                </a:endParaRPr>
              </a:p>
              <a:p>
                <a:pPr algn="r"/>
                <a:r>
                  <a:rPr lang="en-GB" sz="1000" dirty="0" smtClean="0">
                    <a:solidFill>
                      <a:srgbClr val="E75C00"/>
                    </a:solidFill>
                  </a:rPr>
                  <a:t>3</a:t>
                </a:r>
              </a:p>
              <a:p>
                <a:pPr algn="r"/>
                <a:r>
                  <a:rPr lang="en-GB" sz="1000" dirty="0" smtClean="0">
                    <a:solidFill>
                      <a:srgbClr val="2894FF"/>
                    </a:solidFill>
                  </a:rPr>
                  <a:t>0</a:t>
                </a:r>
                <a:endParaRPr lang="en-GB" sz="1000" dirty="0">
                  <a:solidFill>
                    <a:srgbClr val="2894FF"/>
                  </a:solidFill>
                </a:endParaRPr>
              </a:p>
            </p:txBody>
          </p:sp>
          <p:sp>
            <p:nvSpPr>
              <p:cNvPr id="91" name="TextBox 90"/>
              <p:cNvSpPr txBox="1"/>
              <p:nvPr/>
            </p:nvSpPr>
            <p:spPr>
              <a:xfrm>
                <a:off x="5309299" y="3868905"/>
                <a:ext cx="325731" cy="400110"/>
              </a:xfrm>
              <a:prstGeom prst="rect">
                <a:avLst/>
              </a:prstGeom>
              <a:noFill/>
            </p:spPr>
            <p:txBody>
              <a:bodyPr wrap="none" rtlCol="0" anchor="t" anchorCtr="0">
                <a:spAutoFit/>
              </a:bodyPr>
              <a:lstStyle/>
              <a:p>
                <a:pPr algn="ctr"/>
                <a:r>
                  <a:rPr lang="en-GB" sz="1000" dirty="0" smtClean="0">
                    <a:solidFill>
                      <a:srgbClr val="4D4D4D"/>
                    </a:solidFill>
                  </a:rPr>
                  <a:t>48</a:t>
                </a:r>
              </a:p>
              <a:p>
                <a:pPr algn="ctr"/>
                <a:endParaRPr lang="en-GB" sz="1000" dirty="0">
                  <a:solidFill>
                    <a:srgbClr val="4D4D4D"/>
                  </a:solidFill>
                </a:endParaRPr>
              </a:p>
            </p:txBody>
          </p:sp>
          <p:cxnSp>
            <p:nvCxnSpPr>
              <p:cNvPr id="92" name="Straight Connector 91"/>
              <p:cNvCxnSpPr/>
              <p:nvPr/>
            </p:nvCxnSpPr>
            <p:spPr>
              <a:xfrm flipV="1">
                <a:off x="3696047"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808474" y="2549606"/>
              <a:ext cx="2488992" cy="2027185"/>
              <a:chOff x="5808474" y="2549606"/>
              <a:chExt cx="2488992" cy="2027185"/>
            </a:xfrm>
          </p:grpSpPr>
          <p:sp>
            <p:nvSpPr>
              <p:cNvPr id="51" name="TextBox 50"/>
              <p:cNvSpPr txBox="1"/>
              <p:nvPr/>
            </p:nvSpPr>
            <p:spPr>
              <a:xfrm>
                <a:off x="6122379" y="3752676"/>
                <a:ext cx="236104" cy="176864"/>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52" name="TextBox 51"/>
              <p:cNvSpPr txBox="1"/>
              <p:nvPr/>
            </p:nvSpPr>
            <p:spPr>
              <a:xfrm>
                <a:off x="6024495" y="2549606"/>
                <a:ext cx="333987" cy="176864"/>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53" name="TextBox 52"/>
              <p:cNvSpPr txBox="1"/>
              <p:nvPr/>
            </p:nvSpPr>
            <p:spPr>
              <a:xfrm>
                <a:off x="6024495" y="2791024"/>
                <a:ext cx="333987" cy="176864"/>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54" name="TextBox 53"/>
              <p:cNvSpPr txBox="1"/>
              <p:nvPr/>
            </p:nvSpPr>
            <p:spPr>
              <a:xfrm>
                <a:off x="6024495" y="3031437"/>
                <a:ext cx="333987" cy="176864"/>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55" name="TextBox 54"/>
              <p:cNvSpPr txBox="1"/>
              <p:nvPr/>
            </p:nvSpPr>
            <p:spPr>
              <a:xfrm>
                <a:off x="6024495" y="3271850"/>
                <a:ext cx="333987" cy="176864"/>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56" name="TextBox 55"/>
              <p:cNvSpPr txBox="1"/>
              <p:nvPr/>
            </p:nvSpPr>
            <p:spPr>
              <a:xfrm>
                <a:off x="6024495" y="3512263"/>
                <a:ext cx="333987" cy="176864"/>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grpSp>
            <p:nvGrpSpPr>
              <p:cNvPr id="57" name="Group 56"/>
              <p:cNvGrpSpPr/>
              <p:nvPr/>
            </p:nvGrpSpPr>
            <p:grpSpPr>
              <a:xfrm>
                <a:off x="6326646" y="2639326"/>
                <a:ext cx="1806549" cy="1255843"/>
                <a:chOff x="836615" y="2448719"/>
                <a:chExt cx="3906738" cy="2171700"/>
              </a:xfrm>
            </p:grpSpPr>
            <p:sp>
              <p:nvSpPr>
                <p:cNvPr id="66" name="Freeform 65"/>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3"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4"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5"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6"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77"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58" name="TextBox 57"/>
              <p:cNvSpPr txBox="1"/>
              <p:nvPr/>
            </p:nvSpPr>
            <p:spPr>
              <a:xfrm rot="16200000">
                <a:off x="5641878" y="3130186"/>
                <a:ext cx="560992" cy="227799"/>
              </a:xfrm>
              <a:prstGeom prst="rect">
                <a:avLst/>
              </a:prstGeom>
              <a:noFill/>
            </p:spPr>
            <p:txBody>
              <a:bodyPr wrap="none" rtlCol="0">
                <a:spAutoFit/>
              </a:bodyPr>
              <a:lstStyle/>
              <a:p>
                <a:pPr algn="ctr"/>
                <a:r>
                  <a:rPr lang="en-GB" sz="1000" dirty="0" smtClean="0">
                    <a:solidFill>
                      <a:srgbClr val="363636"/>
                    </a:solidFill>
                  </a:rPr>
                  <a:t>Probability</a:t>
                </a:r>
                <a:endParaRPr lang="en-GB" sz="1000" dirty="0">
                  <a:solidFill>
                    <a:srgbClr val="363636"/>
                  </a:solidFill>
                </a:endParaRPr>
              </a:p>
            </p:txBody>
          </p:sp>
          <p:sp>
            <p:nvSpPr>
              <p:cNvPr id="59" name="TextBox 58"/>
              <p:cNvSpPr txBox="1"/>
              <p:nvPr/>
            </p:nvSpPr>
            <p:spPr>
              <a:xfrm>
                <a:off x="6999821" y="3972835"/>
                <a:ext cx="557931" cy="176864"/>
              </a:xfrm>
              <a:prstGeom prst="rect">
                <a:avLst/>
              </a:prstGeom>
              <a:noFill/>
            </p:spPr>
            <p:txBody>
              <a:bodyPr wrap="none" rtlCol="0">
                <a:spAutoFit/>
              </a:bodyPr>
              <a:lstStyle/>
              <a:p>
                <a:pPr algn="ctr"/>
                <a:r>
                  <a:rPr lang="en-GB" sz="1000" dirty="0">
                    <a:solidFill>
                      <a:srgbClr val="363636"/>
                    </a:solidFill>
                  </a:rPr>
                  <a:t>Months</a:t>
                </a:r>
              </a:p>
            </p:txBody>
          </p:sp>
          <p:sp>
            <p:nvSpPr>
              <p:cNvPr id="60" name="TextBox 59"/>
              <p:cNvSpPr txBox="1"/>
              <p:nvPr/>
            </p:nvSpPr>
            <p:spPr>
              <a:xfrm>
                <a:off x="6262010" y="3868905"/>
                <a:ext cx="325730" cy="707886"/>
              </a:xfrm>
              <a:prstGeom prst="rect">
                <a:avLst/>
              </a:prstGeom>
              <a:noFill/>
            </p:spPr>
            <p:txBody>
              <a:bodyPr wrap="none" rtlCol="0" anchor="t" anchorCtr="0">
                <a:spAutoFit/>
              </a:bodyPr>
              <a:lstStyle/>
              <a:p>
                <a:pPr algn="ctr"/>
                <a:r>
                  <a:rPr lang="en-GB" sz="1000" dirty="0" smtClean="0">
                    <a:solidFill>
                      <a:srgbClr val="4D4D4D"/>
                    </a:solidFill>
                  </a:rPr>
                  <a:t>0</a:t>
                </a:r>
              </a:p>
              <a:p>
                <a:pPr algn="ctr"/>
                <a:endParaRPr lang="en-GB" sz="1000" dirty="0">
                  <a:solidFill>
                    <a:srgbClr val="4D4D4D"/>
                  </a:solidFill>
                </a:endParaRPr>
              </a:p>
              <a:p>
                <a:pPr algn="r"/>
                <a:r>
                  <a:rPr lang="en-GB" sz="1000" dirty="0" smtClean="0">
                    <a:solidFill>
                      <a:srgbClr val="E75C00"/>
                    </a:solidFill>
                  </a:rPr>
                  <a:t>13</a:t>
                </a:r>
              </a:p>
              <a:p>
                <a:pPr algn="r"/>
                <a:r>
                  <a:rPr lang="en-GB" sz="1000" dirty="0" smtClean="0">
                    <a:solidFill>
                      <a:srgbClr val="2894FF"/>
                    </a:solidFill>
                  </a:rPr>
                  <a:t>3</a:t>
                </a:r>
                <a:endParaRPr lang="en-GB" sz="1000" dirty="0">
                  <a:solidFill>
                    <a:srgbClr val="2894FF"/>
                  </a:solidFill>
                </a:endParaRPr>
              </a:p>
            </p:txBody>
          </p:sp>
          <p:sp>
            <p:nvSpPr>
              <p:cNvPr id="61" name="TextBox 60"/>
              <p:cNvSpPr txBox="1"/>
              <p:nvPr/>
            </p:nvSpPr>
            <p:spPr>
              <a:xfrm>
                <a:off x="6687368" y="3868905"/>
                <a:ext cx="325731" cy="707886"/>
              </a:xfrm>
              <a:prstGeom prst="rect">
                <a:avLst/>
              </a:prstGeom>
              <a:noFill/>
            </p:spPr>
            <p:txBody>
              <a:bodyPr wrap="none" rtlCol="0" anchor="t" anchorCtr="0">
                <a:spAutoFit/>
              </a:bodyPr>
              <a:lstStyle/>
              <a:p>
                <a:pPr algn="ctr"/>
                <a:r>
                  <a:rPr lang="en-GB" sz="1000" dirty="0" smtClean="0">
                    <a:solidFill>
                      <a:srgbClr val="4D4D4D"/>
                    </a:solidFill>
                  </a:rPr>
                  <a:t>12</a:t>
                </a:r>
              </a:p>
              <a:p>
                <a:pPr algn="ctr"/>
                <a:endParaRPr lang="en-GB" sz="1000" dirty="0">
                  <a:solidFill>
                    <a:srgbClr val="4D4D4D"/>
                  </a:solidFill>
                </a:endParaRPr>
              </a:p>
              <a:p>
                <a:pPr algn="ctr"/>
                <a:r>
                  <a:rPr lang="en-GB" sz="1000" dirty="0" smtClean="0">
                    <a:solidFill>
                      <a:srgbClr val="E75C00"/>
                    </a:solidFill>
                  </a:rPr>
                  <a:t>11</a:t>
                </a:r>
              </a:p>
              <a:p>
                <a:pPr algn="ctr"/>
                <a:r>
                  <a:rPr lang="en-GB" sz="1000" dirty="0" smtClean="0">
                    <a:solidFill>
                      <a:srgbClr val="2894FF"/>
                    </a:solidFill>
                  </a:rPr>
                  <a:t>3</a:t>
                </a:r>
                <a:endParaRPr lang="en-GB" sz="1000" dirty="0">
                  <a:solidFill>
                    <a:srgbClr val="2894FF"/>
                  </a:solidFill>
                </a:endParaRPr>
              </a:p>
            </p:txBody>
          </p:sp>
          <p:sp>
            <p:nvSpPr>
              <p:cNvPr id="62" name="TextBox 61"/>
              <p:cNvSpPr txBox="1"/>
              <p:nvPr/>
            </p:nvSpPr>
            <p:spPr>
              <a:xfrm>
                <a:off x="7112909" y="3868905"/>
                <a:ext cx="328936" cy="707886"/>
              </a:xfrm>
              <a:prstGeom prst="rect">
                <a:avLst/>
              </a:prstGeom>
              <a:noFill/>
            </p:spPr>
            <p:txBody>
              <a:bodyPr wrap="none" rtlCol="0" anchor="t" anchorCtr="0">
                <a:spAutoFit/>
              </a:bodyPr>
              <a:lstStyle/>
              <a:p>
                <a:pPr algn="ctr"/>
                <a:r>
                  <a:rPr lang="en-GB" sz="1000" dirty="0" smtClean="0">
                    <a:solidFill>
                      <a:srgbClr val="4D4D4D"/>
                    </a:solidFill>
                  </a:rPr>
                  <a:t>24</a:t>
                </a:r>
              </a:p>
              <a:p>
                <a:pPr algn="ctr"/>
                <a:endParaRPr lang="en-GB" sz="1000" dirty="0">
                  <a:solidFill>
                    <a:srgbClr val="4D4D4D"/>
                  </a:solidFill>
                </a:endParaRPr>
              </a:p>
              <a:p>
                <a:pPr algn="r"/>
                <a:r>
                  <a:rPr lang="en-GB" sz="1000" dirty="0" smtClean="0">
                    <a:solidFill>
                      <a:srgbClr val="E75C00"/>
                    </a:solidFill>
                  </a:rPr>
                  <a:t>9</a:t>
                </a:r>
              </a:p>
              <a:p>
                <a:pPr algn="r"/>
                <a:r>
                  <a:rPr lang="en-GB" sz="1000" dirty="0" smtClean="0">
                    <a:solidFill>
                      <a:srgbClr val="2894FF"/>
                    </a:solidFill>
                  </a:rPr>
                  <a:t>0</a:t>
                </a:r>
                <a:endParaRPr lang="en-GB" sz="1000" dirty="0">
                  <a:solidFill>
                    <a:srgbClr val="2894FF"/>
                  </a:solidFill>
                </a:endParaRPr>
              </a:p>
            </p:txBody>
          </p:sp>
          <p:sp>
            <p:nvSpPr>
              <p:cNvPr id="63" name="TextBox 62"/>
              <p:cNvSpPr txBox="1"/>
              <p:nvPr/>
            </p:nvSpPr>
            <p:spPr>
              <a:xfrm>
                <a:off x="7546815" y="3868905"/>
                <a:ext cx="328936" cy="707886"/>
              </a:xfrm>
              <a:prstGeom prst="rect">
                <a:avLst/>
              </a:prstGeom>
              <a:noFill/>
            </p:spPr>
            <p:txBody>
              <a:bodyPr wrap="none" rtlCol="0" anchor="t" anchorCtr="0">
                <a:spAutoFit/>
              </a:bodyPr>
              <a:lstStyle/>
              <a:p>
                <a:pPr algn="ctr"/>
                <a:r>
                  <a:rPr lang="en-GB" sz="1000" dirty="0" smtClean="0">
                    <a:solidFill>
                      <a:srgbClr val="4D4D4D"/>
                    </a:solidFill>
                  </a:rPr>
                  <a:t>36</a:t>
                </a:r>
              </a:p>
              <a:p>
                <a:pPr algn="ctr"/>
                <a:endParaRPr lang="en-GB" sz="1000" dirty="0">
                  <a:solidFill>
                    <a:srgbClr val="4D4D4D"/>
                  </a:solidFill>
                </a:endParaRPr>
              </a:p>
              <a:p>
                <a:pPr algn="r"/>
                <a:r>
                  <a:rPr lang="en-GB" sz="1000" dirty="0" smtClean="0">
                    <a:solidFill>
                      <a:srgbClr val="E75C00"/>
                    </a:solidFill>
                  </a:rPr>
                  <a:t>4</a:t>
                </a:r>
              </a:p>
              <a:p>
                <a:pPr algn="r"/>
                <a:r>
                  <a:rPr lang="en-GB" sz="1000" dirty="0" smtClean="0">
                    <a:solidFill>
                      <a:srgbClr val="2894FF"/>
                    </a:solidFill>
                  </a:rPr>
                  <a:t>0</a:t>
                </a:r>
                <a:endParaRPr lang="en-GB" sz="1000" dirty="0">
                  <a:solidFill>
                    <a:srgbClr val="2894FF"/>
                  </a:solidFill>
                </a:endParaRPr>
              </a:p>
            </p:txBody>
          </p:sp>
          <p:sp>
            <p:nvSpPr>
              <p:cNvPr id="64" name="TextBox 63"/>
              <p:cNvSpPr txBox="1"/>
              <p:nvPr/>
            </p:nvSpPr>
            <p:spPr>
              <a:xfrm>
                <a:off x="7971735" y="3868905"/>
                <a:ext cx="325731" cy="400110"/>
              </a:xfrm>
              <a:prstGeom prst="rect">
                <a:avLst/>
              </a:prstGeom>
              <a:noFill/>
            </p:spPr>
            <p:txBody>
              <a:bodyPr wrap="none" rtlCol="0" anchor="t" anchorCtr="0">
                <a:spAutoFit/>
              </a:bodyPr>
              <a:lstStyle/>
              <a:p>
                <a:pPr algn="ctr"/>
                <a:r>
                  <a:rPr lang="en-GB" sz="1000" dirty="0" smtClean="0">
                    <a:solidFill>
                      <a:srgbClr val="4D4D4D"/>
                    </a:solidFill>
                  </a:rPr>
                  <a:t>48</a:t>
                </a:r>
              </a:p>
              <a:p>
                <a:pPr algn="ctr"/>
                <a:endParaRPr lang="en-GB" sz="1000" dirty="0">
                  <a:solidFill>
                    <a:srgbClr val="4D4D4D"/>
                  </a:solidFill>
                </a:endParaRPr>
              </a:p>
            </p:txBody>
          </p:sp>
          <p:cxnSp>
            <p:nvCxnSpPr>
              <p:cNvPr id="65" name="Straight Connector 64"/>
              <p:cNvCxnSpPr/>
              <p:nvPr/>
            </p:nvCxnSpPr>
            <p:spPr>
              <a:xfrm flipV="1">
                <a:off x="6358483"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64884" y="2577104"/>
              <a:ext cx="1282231" cy="828000"/>
              <a:chOff x="4089400" y="3198813"/>
              <a:chExt cx="962025" cy="619125"/>
            </a:xfrm>
          </p:grpSpPr>
          <p:sp>
            <p:nvSpPr>
              <p:cNvPr id="36" name="Line 17"/>
              <p:cNvSpPr>
                <a:spLocks noChangeShapeType="1"/>
              </p:cNvSpPr>
              <p:nvPr/>
            </p:nvSpPr>
            <p:spPr bwMode="auto">
              <a:xfrm>
                <a:off x="502285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8"/>
              <p:cNvSpPr>
                <a:spLocks noChangeShapeType="1"/>
              </p:cNvSpPr>
              <p:nvPr/>
            </p:nvSpPr>
            <p:spPr bwMode="auto">
              <a:xfrm>
                <a:off x="504190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9"/>
              <p:cNvSpPr>
                <a:spLocks noChangeShapeType="1"/>
              </p:cNvSpPr>
              <p:nvPr/>
            </p:nvSpPr>
            <p:spPr bwMode="auto">
              <a:xfrm>
                <a:off x="4622800"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0"/>
              <p:cNvSpPr>
                <a:spLocks noChangeShapeType="1"/>
              </p:cNvSpPr>
              <p:nvPr/>
            </p:nvSpPr>
            <p:spPr bwMode="auto">
              <a:xfrm>
                <a:off x="4632325"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1"/>
              <p:cNvSpPr>
                <a:spLocks noChangeShapeType="1"/>
              </p:cNvSpPr>
              <p:nvPr/>
            </p:nvSpPr>
            <p:spPr bwMode="auto">
              <a:xfrm>
                <a:off x="422275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2"/>
              <p:cNvSpPr>
                <a:spLocks noChangeShapeType="1"/>
              </p:cNvSpPr>
              <p:nvPr/>
            </p:nvSpPr>
            <p:spPr bwMode="auto">
              <a:xfrm>
                <a:off x="4451350" y="33512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3"/>
              <p:cNvSpPr>
                <a:spLocks noChangeShapeType="1"/>
              </p:cNvSpPr>
              <p:nvPr/>
            </p:nvSpPr>
            <p:spPr bwMode="auto">
              <a:xfrm>
                <a:off x="4984750" y="36083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4"/>
              <p:cNvSpPr>
                <a:spLocks noChangeShapeType="1"/>
              </p:cNvSpPr>
              <p:nvPr/>
            </p:nvSpPr>
            <p:spPr bwMode="auto">
              <a:xfrm>
                <a:off x="4508500" y="334881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5"/>
              <p:cNvSpPr>
                <a:spLocks noChangeShapeType="1"/>
              </p:cNvSpPr>
              <p:nvPr/>
            </p:nvSpPr>
            <p:spPr bwMode="auto">
              <a:xfrm>
                <a:off x="416560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6"/>
              <p:cNvSpPr>
                <a:spLocks noChangeShapeType="1"/>
              </p:cNvSpPr>
              <p:nvPr/>
            </p:nvSpPr>
            <p:spPr bwMode="auto">
              <a:xfrm>
                <a:off x="4822825" y="34940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7"/>
              <p:cNvSpPr>
                <a:spLocks noChangeShapeType="1"/>
              </p:cNvSpPr>
              <p:nvPr/>
            </p:nvSpPr>
            <p:spPr bwMode="auto">
              <a:xfrm>
                <a:off x="43751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8"/>
              <p:cNvSpPr>
                <a:spLocks noChangeShapeType="1"/>
              </p:cNvSpPr>
              <p:nvPr/>
            </p:nvSpPr>
            <p:spPr bwMode="auto">
              <a:xfrm>
                <a:off x="44132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9"/>
              <p:cNvSpPr>
                <a:spLocks noChangeShapeType="1"/>
              </p:cNvSpPr>
              <p:nvPr/>
            </p:nvSpPr>
            <p:spPr bwMode="auto">
              <a:xfrm>
                <a:off x="4318000"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30"/>
              <p:cNvSpPr>
                <a:spLocks noChangeShapeType="1"/>
              </p:cNvSpPr>
              <p:nvPr/>
            </p:nvSpPr>
            <p:spPr bwMode="auto">
              <a:xfrm>
                <a:off x="4289425"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31"/>
              <p:cNvSpPr>
                <a:spLocks/>
              </p:cNvSpPr>
              <p:nvPr/>
            </p:nvSpPr>
            <p:spPr bwMode="auto">
              <a:xfrm>
                <a:off x="4089400" y="3246438"/>
                <a:ext cx="962025" cy="571500"/>
              </a:xfrm>
              <a:custGeom>
                <a:avLst/>
                <a:gdLst>
                  <a:gd name="T0" fmla="*/ 101 w 101"/>
                  <a:gd name="T1" fmla="*/ 60 h 60"/>
                  <a:gd name="T2" fmla="*/ 97 w 101"/>
                  <a:gd name="T3" fmla="*/ 60 h 60"/>
                  <a:gd name="T4" fmla="*/ 97 w 101"/>
                  <a:gd name="T5" fmla="*/ 43 h 60"/>
                  <a:gd name="T6" fmla="*/ 91 w 101"/>
                  <a:gd name="T7" fmla="*/ 43 h 60"/>
                  <a:gd name="T8" fmla="*/ 91 w 101"/>
                  <a:gd name="T9" fmla="*/ 32 h 60"/>
                  <a:gd name="T10" fmla="*/ 53 w 101"/>
                  <a:gd name="T11" fmla="*/ 32 h 60"/>
                  <a:gd name="T12" fmla="*/ 53 w 101"/>
                  <a:gd name="T13" fmla="*/ 23 h 60"/>
                  <a:gd name="T14" fmla="*/ 49 w 101"/>
                  <a:gd name="T15" fmla="*/ 23 h 60"/>
                  <a:gd name="T16" fmla="*/ 49 w 101"/>
                  <a:gd name="T17" fmla="*/ 16 h 60"/>
                  <a:gd name="T18" fmla="*/ 36 w 101"/>
                  <a:gd name="T19" fmla="*/ 16 h 60"/>
                  <a:gd name="T20" fmla="*/ 36 w 101"/>
                  <a:gd name="T21" fmla="*/ 9 h 60"/>
                  <a:gd name="T22" fmla="*/ 27 w 101"/>
                  <a:gd name="T23" fmla="*/ 9 h 60"/>
                  <a:gd name="T24" fmla="*/ 27 w 101"/>
                  <a:gd name="T25" fmla="*/ 4 h 60"/>
                  <a:gd name="T26" fmla="*/ 18 w 101"/>
                  <a:gd name="T27" fmla="*/ 4 h 60"/>
                  <a:gd name="T28" fmla="*/ 18 w 101"/>
                  <a:gd name="T29" fmla="*/ 0 h 60"/>
                  <a:gd name="T30" fmla="*/ 0 w 101"/>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0">
                    <a:moveTo>
                      <a:pt x="101" y="60"/>
                    </a:moveTo>
                    <a:lnTo>
                      <a:pt x="97" y="60"/>
                    </a:lnTo>
                    <a:lnTo>
                      <a:pt x="97" y="43"/>
                    </a:lnTo>
                    <a:lnTo>
                      <a:pt x="91" y="43"/>
                    </a:lnTo>
                    <a:lnTo>
                      <a:pt x="91" y="32"/>
                    </a:lnTo>
                    <a:lnTo>
                      <a:pt x="53" y="32"/>
                    </a:lnTo>
                    <a:lnTo>
                      <a:pt x="53" y="23"/>
                    </a:lnTo>
                    <a:lnTo>
                      <a:pt x="49" y="23"/>
                    </a:lnTo>
                    <a:lnTo>
                      <a:pt x="49" y="16"/>
                    </a:lnTo>
                    <a:lnTo>
                      <a:pt x="36" y="16"/>
                    </a:lnTo>
                    <a:lnTo>
                      <a:pt x="36" y="9"/>
                    </a:lnTo>
                    <a:lnTo>
                      <a:pt x="27" y="9"/>
                    </a:lnTo>
                    <a:lnTo>
                      <a:pt x="27" y="4"/>
                    </a:lnTo>
                    <a:lnTo>
                      <a:pt x="18" y="4"/>
                    </a:lnTo>
                    <a:lnTo>
                      <a:pt x="18"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 name="Group 19"/>
            <p:cNvGrpSpPr/>
            <p:nvPr/>
          </p:nvGrpSpPr>
          <p:grpSpPr>
            <a:xfrm>
              <a:off x="4000564" y="2581009"/>
              <a:ext cx="285750" cy="57150"/>
              <a:chOff x="4000564" y="2581009"/>
              <a:chExt cx="285750" cy="57150"/>
            </a:xfrm>
          </p:grpSpPr>
          <p:sp>
            <p:nvSpPr>
              <p:cNvPr id="32" name="Line 34"/>
              <p:cNvSpPr>
                <a:spLocks noChangeShapeType="1"/>
              </p:cNvSpPr>
              <p:nvPr/>
            </p:nvSpPr>
            <p:spPr bwMode="auto">
              <a:xfrm>
                <a:off x="42863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35"/>
              <p:cNvSpPr>
                <a:spLocks noChangeShapeType="1"/>
              </p:cNvSpPr>
              <p:nvPr/>
            </p:nvSpPr>
            <p:spPr bwMode="auto">
              <a:xfrm>
                <a:off x="40196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36"/>
              <p:cNvSpPr>
                <a:spLocks noChangeShapeType="1"/>
              </p:cNvSpPr>
              <p:nvPr/>
            </p:nvSpPr>
            <p:spPr bwMode="auto">
              <a:xfrm>
                <a:off x="4067239"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37"/>
              <p:cNvSpPr>
                <a:spLocks noChangeShapeType="1"/>
              </p:cNvSpPr>
              <p:nvPr/>
            </p:nvSpPr>
            <p:spPr bwMode="auto">
              <a:xfrm>
                <a:off x="4000564" y="2581009"/>
                <a:ext cx="0" cy="5715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 name="Freeform 38"/>
            <p:cNvSpPr>
              <a:spLocks/>
            </p:cNvSpPr>
            <p:nvPr/>
          </p:nvSpPr>
          <p:spPr bwMode="auto">
            <a:xfrm>
              <a:off x="3762439" y="2638159"/>
              <a:ext cx="1327086" cy="810555"/>
            </a:xfrm>
            <a:custGeom>
              <a:avLst/>
              <a:gdLst>
                <a:gd name="T0" fmla="*/ 105 w 105"/>
                <a:gd name="T1" fmla="*/ 65 h 65"/>
                <a:gd name="T2" fmla="*/ 105 w 105"/>
                <a:gd name="T3" fmla="*/ 51 h 65"/>
                <a:gd name="T4" fmla="*/ 96 w 105"/>
                <a:gd name="T5" fmla="*/ 51 h 65"/>
                <a:gd name="T6" fmla="*/ 96 w 105"/>
                <a:gd name="T7" fmla="*/ 23 h 65"/>
                <a:gd name="T8" fmla="*/ 74 w 105"/>
                <a:gd name="T9" fmla="*/ 23 h 65"/>
                <a:gd name="T10" fmla="*/ 74 w 105"/>
                <a:gd name="T11" fmla="*/ 12 h 65"/>
                <a:gd name="T12" fmla="*/ 58 w 105"/>
                <a:gd name="T13" fmla="*/ 12 h 65"/>
                <a:gd name="T14" fmla="*/ 58 w 105"/>
                <a:gd name="T15" fmla="*/ 0 h 65"/>
                <a:gd name="T16" fmla="*/ 0 w 105"/>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105" y="65"/>
                  </a:moveTo>
                  <a:lnTo>
                    <a:pt x="105" y="51"/>
                  </a:lnTo>
                  <a:lnTo>
                    <a:pt x="96" y="51"/>
                  </a:lnTo>
                  <a:lnTo>
                    <a:pt x="96" y="23"/>
                  </a:lnTo>
                  <a:lnTo>
                    <a:pt x="74" y="23"/>
                  </a:lnTo>
                  <a:lnTo>
                    <a:pt x="74" y="12"/>
                  </a:lnTo>
                  <a:lnTo>
                    <a:pt x="58" y="12"/>
                  </a:lnTo>
                  <a:lnTo>
                    <a:pt x="58"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 name="Group 21"/>
            <p:cNvGrpSpPr/>
            <p:nvPr/>
          </p:nvGrpSpPr>
          <p:grpSpPr>
            <a:xfrm>
              <a:off x="6425021" y="2606675"/>
              <a:ext cx="645704" cy="1235051"/>
              <a:chOff x="6425021" y="2606675"/>
              <a:chExt cx="645704" cy="1235051"/>
            </a:xfrm>
          </p:grpSpPr>
          <p:sp>
            <p:nvSpPr>
              <p:cNvPr id="29" name="Line 39"/>
              <p:cNvSpPr>
                <a:spLocks noChangeShapeType="1"/>
              </p:cNvSpPr>
              <p:nvPr/>
            </p:nvSpPr>
            <p:spPr bwMode="auto">
              <a:xfrm>
                <a:off x="7005638" y="299085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40"/>
              <p:cNvSpPr>
                <a:spLocks noChangeShapeType="1"/>
              </p:cNvSpPr>
              <p:nvPr/>
            </p:nvSpPr>
            <p:spPr bwMode="auto">
              <a:xfrm>
                <a:off x="6656388" y="2606675"/>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Freeform 41"/>
              <p:cNvSpPr>
                <a:spLocks/>
              </p:cNvSpPr>
              <p:nvPr/>
            </p:nvSpPr>
            <p:spPr bwMode="auto">
              <a:xfrm>
                <a:off x="6425021" y="2653534"/>
                <a:ext cx="645704" cy="1188192"/>
              </a:xfrm>
              <a:custGeom>
                <a:avLst/>
                <a:gdLst>
                  <a:gd name="T0" fmla="*/ 51 w 51"/>
                  <a:gd name="T1" fmla="*/ 93 h 93"/>
                  <a:gd name="T2" fmla="*/ 51 w 51"/>
                  <a:gd name="T3" fmla="*/ 31 h 93"/>
                  <a:gd name="T4" fmla="*/ 42 w 51"/>
                  <a:gd name="T5" fmla="*/ 31 h 93"/>
                  <a:gd name="T6" fmla="*/ 42 w 51"/>
                  <a:gd name="T7" fmla="*/ 0 h 93"/>
                  <a:gd name="T8" fmla="*/ 0 w 51"/>
                  <a:gd name="T9" fmla="*/ 0 h 93"/>
                </a:gdLst>
                <a:ahLst/>
                <a:cxnLst>
                  <a:cxn ang="0">
                    <a:pos x="T0" y="T1"/>
                  </a:cxn>
                  <a:cxn ang="0">
                    <a:pos x="T2" y="T3"/>
                  </a:cxn>
                  <a:cxn ang="0">
                    <a:pos x="T4" y="T5"/>
                  </a:cxn>
                  <a:cxn ang="0">
                    <a:pos x="T6" y="T7"/>
                  </a:cxn>
                  <a:cxn ang="0">
                    <a:pos x="T8" y="T9"/>
                  </a:cxn>
                </a:cxnLst>
                <a:rect l="0" t="0" r="r" b="b"/>
                <a:pathLst>
                  <a:path w="51" h="93">
                    <a:moveTo>
                      <a:pt x="51" y="93"/>
                    </a:moveTo>
                    <a:lnTo>
                      <a:pt x="51" y="31"/>
                    </a:lnTo>
                    <a:lnTo>
                      <a:pt x="42" y="31"/>
                    </a:lnTo>
                    <a:lnTo>
                      <a:pt x="42"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3" name="Group 22"/>
            <p:cNvGrpSpPr/>
            <p:nvPr/>
          </p:nvGrpSpPr>
          <p:grpSpPr>
            <a:xfrm>
              <a:off x="6421847" y="2647312"/>
              <a:ext cx="1476129" cy="1005302"/>
              <a:chOff x="4013957" y="3050417"/>
              <a:chExt cx="1124244" cy="742950"/>
            </a:xfrm>
          </p:grpSpPr>
          <p:sp>
            <p:nvSpPr>
              <p:cNvPr id="24" name="Line 42"/>
              <p:cNvSpPr>
                <a:spLocks noChangeShapeType="1"/>
              </p:cNvSpPr>
              <p:nvPr/>
            </p:nvSpPr>
            <p:spPr bwMode="auto">
              <a:xfrm>
                <a:off x="484505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43"/>
              <p:cNvSpPr>
                <a:spLocks noChangeShapeType="1"/>
              </p:cNvSpPr>
              <p:nvPr/>
            </p:nvSpPr>
            <p:spPr bwMode="auto">
              <a:xfrm>
                <a:off x="486410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44"/>
              <p:cNvSpPr>
                <a:spLocks noChangeShapeType="1"/>
              </p:cNvSpPr>
              <p:nvPr/>
            </p:nvSpPr>
            <p:spPr bwMode="auto">
              <a:xfrm>
                <a:off x="4568825" y="30718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45"/>
              <p:cNvSpPr>
                <a:spLocks noChangeShapeType="1"/>
              </p:cNvSpPr>
              <p:nvPr/>
            </p:nvSpPr>
            <p:spPr bwMode="auto">
              <a:xfrm>
                <a:off x="5138201" y="3745465"/>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Freeform 46"/>
              <p:cNvSpPr>
                <a:spLocks/>
              </p:cNvSpPr>
              <p:nvPr/>
            </p:nvSpPr>
            <p:spPr bwMode="auto">
              <a:xfrm>
                <a:off x="4013957" y="3050417"/>
                <a:ext cx="1124146" cy="742950"/>
              </a:xfrm>
              <a:custGeom>
                <a:avLst/>
                <a:gdLst>
                  <a:gd name="T0" fmla="*/ 116 w 116"/>
                  <a:gd name="T1" fmla="*/ 78 h 78"/>
                  <a:gd name="T2" fmla="*/ 110 w 116"/>
                  <a:gd name="T3" fmla="*/ 78 h 78"/>
                  <a:gd name="T4" fmla="*/ 110 w 116"/>
                  <a:gd name="T5" fmla="*/ 63 h 78"/>
                  <a:gd name="T6" fmla="*/ 108 w 116"/>
                  <a:gd name="T7" fmla="*/ 63 h 78"/>
                  <a:gd name="T8" fmla="*/ 108 w 116"/>
                  <a:gd name="T9" fmla="*/ 49 h 78"/>
                  <a:gd name="T10" fmla="*/ 105 w 116"/>
                  <a:gd name="T11" fmla="*/ 49 h 78"/>
                  <a:gd name="T12" fmla="*/ 105 w 116"/>
                  <a:gd name="T13" fmla="*/ 35 h 78"/>
                  <a:gd name="T14" fmla="*/ 86 w 116"/>
                  <a:gd name="T15" fmla="*/ 35 h 78"/>
                  <a:gd name="T16" fmla="*/ 86 w 116"/>
                  <a:gd name="T17" fmla="*/ 25 h 78"/>
                  <a:gd name="T18" fmla="*/ 79 w 116"/>
                  <a:gd name="T19" fmla="*/ 25 h 78"/>
                  <a:gd name="T20" fmla="*/ 79 w 116"/>
                  <a:gd name="T21" fmla="*/ 15 h 78"/>
                  <a:gd name="T22" fmla="*/ 59 w 116"/>
                  <a:gd name="T23" fmla="*/ 15 h 78"/>
                  <a:gd name="T24" fmla="*/ 59 w 116"/>
                  <a:gd name="T25" fmla="*/ 7 h 78"/>
                  <a:gd name="T26" fmla="*/ 34 w 116"/>
                  <a:gd name="T27" fmla="*/ 7 h 78"/>
                  <a:gd name="T28" fmla="*/ 34 w 116"/>
                  <a:gd name="T29" fmla="*/ 0 h 78"/>
                  <a:gd name="T30" fmla="*/ 0 w 116"/>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8">
                    <a:moveTo>
                      <a:pt x="116" y="78"/>
                    </a:moveTo>
                    <a:lnTo>
                      <a:pt x="110" y="78"/>
                    </a:lnTo>
                    <a:lnTo>
                      <a:pt x="110" y="63"/>
                    </a:lnTo>
                    <a:lnTo>
                      <a:pt x="108" y="63"/>
                    </a:lnTo>
                    <a:lnTo>
                      <a:pt x="108" y="49"/>
                    </a:lnTo>
                    <a:lnTo>
                      <a:pt x="105" y="49"/>
                    </a:lnTo>
                    <a:lnTo>
                      <a:pt x="105" y="35"/>
                    </a:lnTo>
                    <a:lnTo>
                      <a:pt x="86" y="35"/>
                    </a:lnTo>
                    <a:lnTo>
                      <a:pt x="86" y="25"/>
                    </a:lnTo>
                    <a:lnTo>
                      <a:pt x="79" y="25"/>
                    </a:lnTo>
                    <a:lnTo>
                      <a:pt x="79" y="15"/>
                    </a:lnTo>
                    <a:lnTo>
                      <a:pt x="59" y="15"/>
                    </a:lnTo>
                    <a:lnTo>
                      <a:pt x="59" y="7"/>
                    </a:lnTo>
                    <a:lnTo>
                      <a:pt x="34" y="7"/>
                    </a:lnTo>
                    <a:lnTo>
                      <a:pt x="3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custDataLst>
      <p:tags r:id="rId1"/>
    </p:custDataLst>
    <p:extLst>
      <p:ext uri="{BB962C8B-B14F-4D97-AF65-F5344CB8AC3E}">
        <p14:creationId xmlns:p14="http://schemas.microsoft.com/office/powerpoint/2010/main" val="155364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456O: Circulating </a:t>
            </a:r>
            <a:r>
              <a:rPr lang="en-GB" sz="1800" dirty="0" err="1"/>
              <a:t>tumor</a:t>
            </a:r>
            <a:r>
              <a:rPr lang="en-GB" sz="1800" dirty="0"/>
              <a:t> DNA and circulating </a:t>
            </a:r>
            <a:r>
              <a:rPr lang="en-GB" sz="1800" dirty="0" err="1"/>
              <a:t>tumor</a:t>
            </a:r>
            <a:r>
              <a:rPr lang="en-GB" sz="1800" dirty="0"/>
              <a:t> cells as predictor of outcome in the PRODIGE14-ACCORD21-METHEP2 phase II trial </a:t>
            </a:r>
            <a:r>
              <a:rPr lang="en-GB" sz="1800" dirty="0" smtClean="0"/>
              <a:t/>
            </a:r>
            <a:br>
              <a:rPr lang="en-GB" sz="1800" dirty="0" smtClean="0"/>
            </a:br>
            <a:r>
              <a:rPr lang="en-GB" sz="1800" dirty="0" smtClean="0"/>
              <a:t>– </a:t>
            </a:r>
            <a:r>
              <a:rPr lang="en-GB" sz="1800" dirty="0" err="1" smtClean="0"/>
              <a:t>Bidard</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spcBef>
                <a:spcPts val="1800"/>
              </a:spcBef>
              <a:buNone/>
            </a:pPr>
            <a:r>
              <a:rPr lang="en-GB" b="1" dirty="0" smtClean="0"/>
              <a:t>Conclusions</a:t>
            </a:r>
          </a:p>
          <a:p>
            <a:r>
              <a:rPr lang="en-GB" b="1" dirty="0" smtClean="0"/>
              <a:t>Although CTC count is a prognostic factor for outcomes in patients with colorectal cancer, it is rare at baseline or during therapy</a:t>
            </a:r>
          </a:p>
          <a:p>
            <a:r>
              <a:rPr lang="en-GB" b="1" dirty="0" smtClean="0"/>
              <a:t>There is an excellent concordance between liquid </a:t>
            </a:r>
            <a:r>
              <a:rPr lang="en-GB" b="1" dirty="0"/>
              <a:t>(</a:t>
            </a:r>
            <a:r>
              <a:rPr lang="en-GB" b="1" dirty="0" err="1"/>
              <a:t>ctDNA</a:t>
            </a:r>
            <a:r>
              <a:rPr lang="en-GB" b="1" dirty="0"/>
              <a:t>) </a:t>
            </a:r>
            <a:r>
              <a:rPr lang="en-GB" b="1" dirty="0" smtClean="0"/>
              <a:t>and </a:t>
            </a:r>
            <a:r>
              <a:rPr lang="en-GB" b="1" dirty="0"/>
              <a:t>solid </a:t>
            </a:r>
            <a:r>
              <a:rPr lang="en-GB" b="1" dirty="0" smtClean="0"/>
              <a:t>biopsies</a:t>
            </a:r>
          </a:p>
          <a:p>
            <a:r>
              <a:rPr lang="en-GB" b="1" dirty="0"/>
              <a:t>Change of </a:t>
            </a:r>
            <a:r>
              <a:rPr lang="en-GB" b="1" dirty="0" err="1"/>
              <a:t>ctDNA</a:t>
            </a:r>
            <a:r>
              <a:rPr lang="en-GB" b="1" dirty="0"/>
              <a:t> levels during therapy is a very promising biomarker</a:t>
            </a:r>
          </a:p>
          <a:p>
            <a:pPr lvl="1"/>
            <a:r>
              <a:rPr lang="en-GB" sz="1400" b="1" dirty="0" smtClean="0"/>
              <a:t>Persistently detectable </a:t>
            </a:r>
            <a:r>
              <a:rPr lang="en-GB" sz="1400" b="1" dirty="0" err="1" smtClean="0"/>
              <a:t>ctDNA</a:t>
            </a:r>
            <a:r>
              <a:rPr lang="en-GB" sz="1400" b="1" dirty="0" smtClean="0"/>
              <a:t> levels during therapy may be:</a:t>
            </a:r>
          </a:p>
          <a:p>
            <a:pPr lvl="2"/>
            <a:r>
              <a:rPr lang="en-GB" sz="1400" b="1" dirty="0" smtClean="0"/>
              <a:t>Predictive of later R0/R1 resection of liver metastases (after 4 weeks of chemotherapy)</a:t>
            </a:r>
          </a:p>
          <a:p>
            <a:pPr lvl="2"/>
            <a:r>
              <a:rPr lang="en-GB" sz="1400" b="1" dirty="0" smtClean="0"/>
              <a:t>Prognostic for OS (prior to liver metastases surgery)</a:t>
            </a:r>
          </a:p>
        </p:txBody>
      </p:sp>
      <p:sp>
        <p:nvSpPr>
          <p:cNvPr id="15" name="Text Placeholder 14"/>
          <p:cNvSpPr>
            <a:spLocks noGrp="1"/>
          </p:cNvSpPr>
          <p:nvPr>
            <p:ph type="body" sz="quarter" idx="11"/>
          </p:nvPr>
        </p:nvSpPr>
        <p:spPr>
          <a:xfrm>
            <a:off x="4377267" y="6092296"/>
            <a:ext cx="4435475" cy="487363"/>
          </a:xfrm>
        </p:spPr>
        <p:txBody>
          <a:bodyPr/>
          <a:lstStyle/>
          <a:p>
            <a:r>
              <a:rPr lang="en-NZ" dirty="0" err="1"/>
              <a:t>Bidard</a:t>
            </a:r>
            <a:r>
              <a:rPr lang="en-NZ" dirty="0"/>
              <a:t> F et al. Ann </a:t>
            </a:r>
            <a:r>
              <a:rPr lang="en-NZ" dirty="0" err="1"/>
              <a:t>Oncol</a:t>
            </a:r>
            <a:r>
              <a:rPr lang="en-NZ" dirty="0"/>
              <a:t> 2016; 27 (</a:t>
            </a:r>
            <a:r>
              <a:rPr lang="en-NZ" dirty="0" err="1"/>
              <a:t>suppl</a:t>
            </a:r>
            <a:r>
              <a:rPr lang="en-NZ" dirty="0"/>
              <a:t> 6): </a:t>
            </a:r>
            <a:r>
              <a:rPr lang="en-NZ" dirty="0" err="1"/>
              <a:t>abstr</a:t>
            </a:r>
            <a:r>
              <a:rPr lang="en-NZ" dirty="0"/>
              <a:t> 456O</a:t>
            </a:r>
          </a:p>
        </p:txBody>
      </p:sp>
      <p:sp>
        <p:nvSpPr>
          <p:cNvPr id="2" name="Content Placeholder 1"/>
          <p:cNvSpPr>
            <a:spLocks noGrp="1"/>
          </p:cNvSpPr>
          <p:nvPr>
            <p:ph idx="1"/>
          </p:nvPr>
        </p:nvSpPr>
        <p:spPr>
          <a:xfrm>
            <a:off x="365124" y="1254035"/>
            <a:ext cx="8413751" cy="2784565"/>
          </a:xfrm>
        </p:spPr>
        <p:txBody>
          <a:bodyPr/>
          <a:lstStyle/>
          <a:p>
            <a:pPr marL="0" indent="0">
              <a:buNone/>
            </a:pPr>
            <a:r>
              <a:rPr lang="en-GB" b="1" dirty="0" smtClean="0"/>
              <a:t>Key results (continued)</a:t>
            </a:r>
            <a:endParaRPr lang="en-GB" b="1" dirty="0"/>
          </a:p>
        </p:txBody>
      </p:sp>
      <p:graphicFrame>
        <p:nvGraphicFramePr>
          <p:cNvPr id="8" name="Group 88"/>
          <p:cNvGraphicFramePr>
            <a:graphicFrameLocks noGrp="1"/>
          </p:cNvGraphicFramePr>
          <p:nvPr>
            <p:extLst>
              <p:ext uri="{D42A27DB-BD31-4B8C-83A1-F6EECF244321}">
                <p14:modId xmlns:p14="http://schemas.microsoft.com/office/powerpoint/2010/main" val="2672370508"/>
              </p:ext>
            </p:extLst>
          </p:nvPr>
        </p:nvGraphicFramePr>
        <p:xfrm>
          <a:off x="365125" y="1757601"/>
          <a:ext cx="8413750" cy="2255520"/>
        </p:xfrm>
        <a:graphic>
          <a:graphicData uri="http://schemas.openxmlformats.org/drawingml/2006/table">
            <a:tbl>
              <a:tblPr firstRow="1" bandRow="1">
                <a:tableStyleId>{69012ECD-51FC-41F1-AA8D-1B2483CD663E}</a:tableStyleId>
              </a:tblPr>
              <a:tblGrid>
                <a:gridCol w="1632487">
                  <a:extLst>
                    <a:ext uri="{9D8B030D-6E8A-4147-A177-3AD203B41FA5}">
                      <a16:colId xmlns="" xmlns:a16="http://schemas.microsoft.com/office/drawing/2014/main" val="20000"/>
                    </a:ext>
                  </a:extLst>
                </a:gridCol>
                <a:gridCol w="900333"/>
                <a:gridCol w="980155">
                  <a:extLst>
                    <a:ext uri="{9D8B030D-6E8A-4147-A177-3AD203B41FA5}">
                      <a16:colId xmlns="" xmlns:a16="http://schemas.microsoft.com/office/drawing/2014/main" val="20001"/>
                    </a:ext>
                  </a:extLst>
                </a:gridCol>
                <a:gridCol w="980155"/>
                <a:gridCol w="980155">
                  <a:extLst>
                    <a:ext uri="{9D8B030D-6E8A-4147-A177-3AD203B41FA5}">
                      <a16:colId xmlns="" xmlns:a16="http://schemas.microsoft.com/office/drawing/2014/main" val="20002"/>
                    </a:ext>
                  </a:extLst>
                </a:gridCol>
                <a:gridCol w="980155"/>
                <a:gridCol w="980155"/>
                <a:gridCol w="980155"/>
              </a:tblGrid>
              <a:tr h="186273">
                <a:tc rowSpan="2" gridSpan="2">
                  <a:txBody>
                    <a:bodyPr/>
                    <a:lstStyle/>
                    <a:p>
                      <a:pPr algn="ct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algn="ct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rPr>
                        <a:t>Baseline (n=125)</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rPr>
                        <a:t>4 weeks (n=54)</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rPr>
                        <a:t>Surgery (n=50)</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6273">
                <a:tc gridSpan="2" vMerge="1">
                  <a:txBody>
                    <a:bodyPr/>
                    <a:lstStyle/>
                    <a:p>
                      <a:pPr algn="ct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algn="ct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mut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wt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mut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wt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mut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i="1" dirty="0" err="1" smtClean="0">
                          <a:solidFill>
                            <a:schemeClr val="tx2"/>
                          </a:solidFill>
                        </a:rPr>
                        <a:t>KRAS</a:t>
                      </a:r>
                      <a:r>
                        <a:rPr lang="en-GB" sz="1400" baseline="-25000" dirty="0" err="1" smtClean="0">
                          <a:solidFill>
                            <a:schemeClr val="tx2"/>
                          </a:solidFill>
                        </a:rPr>
                        <a:t>wt</a:t>
                      </a: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760">
                <a:tc rowSpan="2">
                  <a:txBody>
                    <a:bodyPr/>
                    <a:lstStyle/>
                    <a:p>
                      <a:pPr algn="l"/>
                      <a:r>
                        <a:rPr lang="en-GB" sz="1400" dirty="0" smtClean="0">
                          <a:solidFill>
                            <a:schemeClr val="tx1"/>
                          </a:solidFill>
                        </a:rPr>
                        <a:t>Tumour tissue (standard techniques), n (%)</a:t>
                      </a:r>
                      <a:endParaRPr lang="en-GB" sz="1400"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1" dirty="0" err="1" smtClean="0">
                          <a:solidFill>
                            <a:schemeClr val="tx1"/>
                          </a:solidFill>
                        </a:rPr>
                        <a:t>KRAS</a:t>
                      </a:r>
                      <a:r>
                        <a:rPr lang="en-GB" sz="1400" baseline="-25000" dirty="0" err="1" smtClean="0">
                          <a:solidFill>
                            <a:schemeClr val="tx1"/>
                          </a:solidFill>
                        </a:rPr>
                        <a:t>mut</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solidFill>
                            <a:schemeClr val="tx1"/>
                          </a:solidFill>
                        </a:rPr>
                        <a:t>42 (91)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solidFill>
                            <a:schemeClr val="tx1"/>
                          </a:solidFill>
                        </a:rPr>
                        <a:t>4 (9)</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solidFill>
                            <a:schemeClr val="tx1"/>
                          </a:solidFill>
                        </a:rPr>
                        <a:t>22 (63)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13 (37)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4 (19)</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17 (81)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5760">
                <a:tc vMerge="1">
                  <a:txBody>
                    <a:bodyPr/>
                    <a:lstStyle/>
                    <a:p>
                      <a:pPr algn="ct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1" dirty="0" err="1" smtClean="0">
                          <a:solidFill>
                            <a:schemeClr val="tx1"/>
                          </a:solidFill>
                        </a:rPr>
                        <a:t>KRAS</a:t>
                      </a:r>
                      <a:r>
                        <a:rPr lang="en-GB" sz="1400" baseline="-25000" dirty="0" err="1" smtClean="0">
                          <a:solidFill>
                            <a:schemeClr val="tx1"/>
                          </a:solidFill>
                        </a:rPr>
                        <a:t>wt</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6</a:t>
                      </a:r>
                      <a:r>
                        <a:rPr lang="en-GB" sz="1400" baseline="0" dirty="0" smtClean="0">
                          <a:solidFill>
                            <a:schemeClr val="tx1"/>
                          </a:solidFill>
                        </a:rPr>
                        <a:t> (8)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73 (92)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1 (5)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18 (95)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1 (3)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chemeClr val="tx1"/>
                          </a:solidFill>
                        </a:rPr>
                        <a:t>28 (97)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239550">
                <a:tc gridSpan="2">
                  <a:txBody>
                    <a:bodyPr/>
                    <a:lstStyle/>
                    <a:p>
                      <a:pPr algn="l"/>
                      <a:r>
                        <a:rPr lang="en-GB" sz="1400" dirty="0" smtClean="0">
                          <a:solidFill>
                            <a:schemeClr val="tx1"/>
                          </a:solidFill>
                        </a:rPr>
                        <a:t>Sensitivity, %</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91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63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15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550">
                <a:tc gridSpan="2">
                  <a:txBody>
                    <a:bodyPr/>
                    <a:lstStyle/>
                    <a:p>
                      <a:pPr algn="l"/>
                      <a:r>
                        <a:rPr lang="en-GB" sz="1400" dirty="0" smtClean="0">
                          <a:solidFill>
                            <a:schemeClr val="tx1"/>
                          </a:solidFill>
                        </a:rPr>
                        <a:t>Specificity, %</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95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97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550">
                <a:tc gridSpan="2">
                  <a:txBody>
                    <a:bodyPr/>
                    <a:lstStyle/>
                    <a:p>
                      <a:pPr algn="l"/>
                      <a:r>
                        <a:rPr lang="en-GB" sz="1400" dirty="0" smtClean="0">
                          <a:solidFill>
                            <a:schemeClr val="tx1"/>
                          </a:solidFill>
                        </a:rPr>
                        <a:t>Global accuracy, %</a:t>
                      </a:r>
                      <a:endParaRPr lang="en-GB"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74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chemeClr val="tx1"/>
                          </a:solidFill>
                        </a:rPr>
                        <a:t>64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9" name="TextBox 8"/>
          <p:cNvSpPr txBox="1"/>
          <p:nvPr/>
        </p:nvSpPr>
        <p:spPr>
          <a:xfrm>
            <a:off x="3124200" y="1447800"/>
            <a:ext cx="2895600" cy="307777"/>
          </a:xfrm>
          <a:prstGeom prst="rect">
            <a:avLst/>
          </a:prstGeom>
          <a:noFill/>
        </p:spPr>
        <p:txBody>
          <a:bodyPr wrap="square" rtlCol="0">
            <a:spAutoFit/>
          </a:bodyPr>
          <a:lstStyle/>
          <a:p>
            <a:pPr algn="ctr"/>
            <a:r>
              <a:rPr lang="en-GB" sz="1400" dirty="0" smtClean="0">
                <a:solidFill>
                  <a:srgbClr val="4D4D4D"/>
                </a:solidFill>
              </a:rPr>
              <a:t>Plasma DNA (</a:t>
            </a:r>
            <a:r>
              <a:rPr lang="en-GB" sz="1400" dirty="0" err="1" smtClean="0">
                <a:solidFill>
                  <a:srgbClr val="4D4D4D"/>
                </a:solidFill>
              </a:rPr>
              <a:t>ddPCR</a:t>
            </a:r>
            <a:r>
              <a:rPr lang="en-GB" sz="1400" dirty="0" smtClean="0">
                <a:solidFill>
                  <a:srgbClr val="4D4D4D"/>
                </a:solidFill>
              </a:rPr>
              <a:t>)</a:t>
            </a:r>
            <a:endParaRPr lang="en-GB" sz="1400" dirty="0">
              <a:solidFill>
                <a:srgbClr val="4D4D4D"/>
              </a:solidFill>
            </a:endParaRPr>
          </a:p>
        </p:txBody>
      </p:sp>
      <p:sp>
        <p:nvSpPr>
          <p:cNvPr id="10" name="TextBox 9"/>
          <p:cNvSpPr txBox="1"/>
          <p:nvPr/>
        </p:nvSpPr>
        <p:spPr>
          <a:xfrm>
            <a:off x="1790700" y="1219200"/>
            <a:ext cx="5562600" cy="307777"/>
          </a:xfrm>
          <a:prstGeom prst="rect">
            <a:avLst/>
          </a:prstGeom>
          <a:noFill/>
        </p:spPr>
        <p:txBody>
          <a:bodyPr wrap="square" rtlCol="0">
            <a:spAutoFit/>
          </a:bodyPr>
          <a:lstStyle/>
          <a:p>
            <a:pPr algn="ctr"/>
            <a:r>
              <a:rPr lang="en-GB" sz="1400" b="1" dirty="0" smtClean="0">
                <a:solidFill>
                  <a:srgbClr val="4D4D4D"/>
                </a:solidFill>
              </a:rPr>
              <a:t>Correlation between liquid and solid biopsy</a:t>
            </a:r>
            <a:endParaRPr lang="en-GB" sz="1400" b="1" dirty="0">
              <a:solidFill>
                <a:srgbClr val="4D4D4D"/>
              </a:solidFill>
            </a:endParaRPr>
          </a:p>
        </p:txBody>
      </p:sp>
      <p:sp>
        <p:nvSpPr>
          <p:cNvPr id="11" name="TextBox 10"/>
          <p:cNvSpPr txBox="1"/>
          <p:nvPr/>
        </p:nvSpPr>
        <p:spPr>
          <a:xfrm>
            <a:off x="2698476" y="3962400"/>
            <a:ext cx="6140724" cy="307777"/>
          </a:xfrm>
          <a:prstGeom prst="rect">
            <a:avLst/>
          </a:prstGeom>
          <a:noFill/>
        </p:spPr>
        <p:txBody>
          <a:bodyPr wrap="square" rtlCol="0">
            <a:spAutoFit/>
          </a:bodyPr>
          <a:lstStyle/>
          <a:p>
            <a:pPr algn="r"/>
            <a:r>
              <a:rPr lang="en-GB" sz="1400" dirty="0" smtClean="0">
                <a:solidFill>
                  <a:srgbClr val="4D4D4D"/>
                </a:solidFill>
              </a:rPr>
              <a:t>Decrease of </a:t>
            </a:r>
            <a:r>
              <a:rPr lang="en-GB" sz="1400" i="1" dirty="0" err="1" smtClean="0">
                <a:solidFill>
                  <a:srgbClr val="4D4D4D"/>
                </a:solidFill>
              </a:rPr>
              <a:t>KRAS</a:t>
            </a:r>
            <a:r>
              <a:rPr lang="en-GB" sz="1400" baseline="-25000" dirty="0" err="1" smtClean="0">
                <a:solidFill>
                  <a:srgbClr val="4D4D4D"/>
                </a:solidFill>
              </a:rPr>
              <a:t>mut</a:t>
            </a:r>
            <a:r>
              <a:rPr lang="en-GB" sz="1400" dirty="0" smtClean="0">
                <a:solidFill>
                  <a:srgbClr val="4D4D4D"/>
                </a:solidFill>
              </a:rPr>
              <a:t> </a:t>
            </a:r>
            <a:r>
              <a:rPr lang="en-GB" sz="1400" dirty="0" err="1" smtClean="0">
                <a:solidFill>
                  <a:srgbClr val="4D4D4D"/>
                </a:solidFill>
              </a:rPr>
              <a:t>ctDNA</a:t>
            </a:r>
            <a:r>
              <a:rPr lang="en-GB" sz="1400" dirty="0" smtClean="0">
                <a:solidFill>
                  <a:srgbClr val="4D4D4D"/>
                </a:solidFill>
              </a:rPr>
              <a:t>/</a:t>
            </a:r>
            <a:r>
              <a:rPr lang="en-GB" sz="1400" dirty="0" err="1" smtClean="0">
                <a:solidFill>
                  <a:srgbClr val="4D4D4D"/>
                </a:solidFill>
              </a:rPr>
              <a:t>cfDNA</a:t>
            </a:r>
            <a:r>
              <a:rPr lang="en-GB" sz="1400" dirty="0" smtClean="0">
                <a:solidFill>
                  <a:srgbClr val="4D4D4D"/>
                </a:solidFill>
              </a:rPr>
              <a:t> during therapy: p=0.0001</a:t>
            </a:r>
            <a:endParaRPr lang="en-GB" sz="1400" dirty="0">
              <a:solidFill>
                <a:srgbClr val="4D4D4D"/>
              </a:solidFill>
            </a:endParaRPr>
          </a:p>
        </p:txBody>
      </p:sp>
    </p:spTree>
    <p:custDataLst>
      <p:tags r:id="rId1"/>
    </p:custDataLst>
    <p:extLst>
      <p:ext uri="{BB962C8B-B14F-4D97-AF65-F5344CB8AC3E}">
        <p14:creationId xmlns:p14="http://schemas.microsoft.com/office/powerpoint/2010/main" val="1085748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15"/>
          <p:cNvCxnSpPr>
            <a:cxnSpLocks noChangeShapeType="1"/>
            <a:stCxn id="10" idx="4"/>
            <a:endCxn id="20" idx="1"/>
          </p:cNvCxnSpPr>
          <p:nvPr/>
        </p:nvCxnSpPr>
        <p:spPr bwMode="auto">
          <a:xfrm rot="16200000" flipH="1">
            <a:off x="4344375" y="3464161"/>
            <a:ext cx="409894"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23015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18" name="AutoShape 21"/>
          <p:cNvCxnSpPr>
            <a:cxnSpLocks noChangeShapeType="1"/>
            <a:stCxn id="19" idx="3"/>
            <a:endCxn id="16" idx="1"/>
          </p:cNvCxnSpPr>
          <p:nvPr/>
        </p:nvCxnSpPr>
        <p:spPr bwMode="auto">
          <a:xfrm>
            <a:off x="7542220" y="2565901"/>
            <a:ext cx="574215"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865310" y="357472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FOLFIRI + bevacizumab</a:t>
            </a:r>
          </a:p>
          <a:p>
            <a:pPr algn="ctr" defTabSz="892175" eaLnBrk="0" hangingPunct="0"/>
            <a:r>
              <a:rPr lang="en-NZ" altLang="zh-CN" sz="1600" dirty="0" smtClean="0">
                <a:solidFill>
                  <a:srgbClr val="4D4D4D"/>
                </a:solidFill>
                <a:ea typeface="SimSun" pitchFamily="2" charset="-122"/>
              </a:rPr>
              <a:t>(n=176)</a:t>
            </a:r>
            <a:endParaRPr lang="en-NZ" altLang="zh-CN" sz="1600" dirty="0">
              <a:solidFill>
                <a:srgbClr val="4D4D4D"/>
              </a:solidFill>
              <a:ea typeface="SimSun" pitchFamily="2" charset="-122"/>
            </a:endParaRPr>
          </a:p>
        </p:txBody>
      </p:sp>
      <p:cxnSp>
        <p:nvCxnSpPr>
          <p:cNvPr id="12" name="AutoShape 16"/>
          <p:cNvCxnSpPr>
            <a:cxnSpLocks noChangeShapeType="1"/>
            <a:stCxn id="10" idx="0"/>
            <a:endCxn id="19" idx="1"/>
          </p:cNvCxnSpPr>
          <p:nvPr/>
        </p:nvCxnSpPr>
        <p:spPr bwMode="auto">
          <a:xfrm rot="5400000" flipH="1" flipV="1">
            <a:off x="4336772" y="2462465"/>
            <a:ext cx="425101" cy="631975"/>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6435" y="372077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sp>
        <p:nvSpPr>
          <p:cNvPr id="19" name="AutoShape 12"/>
          <p:cNvSpPr>
            <a:spLocks noChangeArrowheads="1"/>
          </p:cNvSpPr>
          <p:nvPr/>
        </p:nvSpPr>
        <p:spPr bwMode="auto">
          <a:xfrm>
            <a:off x="4865310" y="215553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FOLFIRI + cetuximab</a:t>
            </a:r>
          </a:p>
          <a:p>
            <a:pPr algn="ctr" defTabSz="892175" eaLnBrk="0" hangingPunct="0"/>
            <a:r>
              <a:rPr lang="en-NZ" altLang="zh-CN" sz="1600" dirty="0" smtClean="0">
                <a:solidFill>
                  <a:srgbClr val="FFFFFF"/>
                </a:solidFill>
                <a:ea typeface="SimSun" pitchFamily="2" charset="-122"/>
              </a:rPr>
              <a:t>(n=164)</a:t>
            </a:r>
            <a:endParaRPr lang="en-NZ" altLang="zh-CN" sz="1600" dirty="0">
              <a:solidFill>
                <a:srgbClr val="FFFFFF"/>
              </a:solidFill>
              <a:ea typeface="SimSun" pitchFamily="2" charset="-122"/>
            </a:endParaRPr>
          </a:p>
        </p:txBody>
      </p:sp>
      <p:sp>
        <p:nvSpPr>
          <p:cNvPr id="5122" name="Rectangle 2"/>
          <p:cNvSpPr>
            <a:spLocks noGrp="1" noChangeArrowheads="1"/>
          </p:cNvSpPr>
          <p:nvPr>
            <p:ph type="title"/>
          </p:nvPr>
        </p:nvSpPr>
        <p:spPr/>
        <p:txBody>
          <a:bodyPr/>
          <a:lstStyle/>
          <a:p>
            <a:r>
              <a:rPr lang="en-GB" sz="1800" dirty="0" smtClean="0"/>
              <a:t>457O: MiR-31-3p </a:t>
            </a:r>
            <a:r>
              <a:rPr lang="en-GB" sz="1800" dirty="0"/>
              <a:t>is a predictive biomarker of cetuximab response in FIRE3 clinical trial </a:t>
            </a:r>
            <a:r>
              <a:rPr lang="en-GB" sz="1800" dirty="0" smtClean="0"/>
              <a:t>– Laurent-</a:t>
            </a:r>
            <a:r>
              <a:rPr lang="en-GB" sz="1800" dirty="0" err="1" smtClean="0"/>
              <a:t>Puig</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Laurent-</a:t>
            </a:r>
            <a:r>
              <a:rPr lang="en-NZ" dirty="0" err="1"/>
              <a:t>Puig</a:t>
            </a:r>
            <a:r>
              <a:rPr lang="en-NZ" dirty="0"/>
              <a:t> P et al. Ann </a:t>
            </a:r>
            <a:r>
              <a:rPr lang="en-NZ" dirty="0" err="1"/>
              <a:t>Oncol</a:t>
            </a:r>
            <a:r>
              <a:rPr lang="en-NZ" dirty="0"/>
              <a:t> 2016; 27 (</a:t>
            </a:r>
            <a:r>
              <a:rPr lang="en-NZ" dirty="0" err="1"/>
              <a:t>suppl</a:t>
            </a:r>
            <a:r>
              <a:rPr lang="en-NZ" dirty="0"/>
              <a:t> 6): </a:t>
            </a:r>
            <a:r>
              <a:rPr lang="en-NZ" dirty="0" err="1"/>
              <a:t>abstr</a:t>
            </a:r>
            <a:r>
              <a:rPr lang="en-NZ" dirty="0"/>
              <a:t> 457O</a:t>
            </a:r>
          </a:p>
        </p:txBody>
      </p:sp>
      <p:cxnSp>
        <p:nvCxnSpPr>
          <p:cNvPr id="7" name="AutoShape 19"/>
          <p:cNvCxnSpPr>
            <a:cxnSpLocks noChangeShapeType="1"/>
            <a:stCxn id="25" idx="3"/>
            <a:endCxn id="10" idx="2"/>
          </p:cNvCxnSpPr>
          <p:nvPr/>
        </p:nvCxnSpPr>
        <p:spPr bwMode="auto">
          <a:xfrm flipV="1">
            <a:off x="3676105" y="3283102"/>
            <a:ext cx="265432" cy="1"/>
          </a:xfrm>
          <a:prstGeom prst="straightConnector1">
            <a:avLst/>
          </a:prstGeom>
          <a:noFill/>
          <a:ln w="57150">
            <a:solidFill>
              <a:schemeClr val="bg2">
                <a:lumMod val="60000"/>
                <a:lumOff val="40000"/>
              </a:schemeClr>
            </a:solidFill>
            <a:round/>
            <a:headEnd type="none" w="med" len="med"/>
            <a:tailEnd type="none" w="med" len="med"/>
          </a:ln>
        </p:spPr>
      </p:cxnSp>
      <p:sp>
        <p:nvSpPr>
          <p:cNvPr id="8" name="Rectangle 9"/>
          <p:cNvSpPr>
            <a:spLocks noGrp="1" noChangeArrowheads="1"/>
          </p:cNvSpPr>
          <p:nvPr>
            <p:ph sz="half" idx="1"/>
          </p:nvPr>
        </p:nvSpPr>
        <p:spPr>
          <a:xfrm>
            <a:off x="365124" y="4422921"/>
            <a:ext cx="4674978" cy="1237457"/>
          </a:xfrm>
        </p:spPr>
        <p:txBody>
          <a:bodyPr/>
          <a:lstStyle/>
          <a:p>
            <a:pPr marL="0" indent="0">
              <a:buNone/>
            </a:pPr>
            <a:r>
              <a:rPr lang="en-NZ" b="1" dirty="0" smtClean="0">
                <a:solidFill>
                  <a:schemeClr val="bg2"/>
                </a:solidFill>
              </a:rPr>
              <a:t>PRIMARY ENDPOINT(S)</a:t>
            </a:r>
          </a:p>
          <a:p>
            <a:r>
              <a:rPr lang="en-NZ" dirty="0" smtClean="0"/>
              <a:t>PFS, OS</a:t>
            </a:r>
          </a:p>
        </p:txBody>
      </p:sp>
      <p:sp>
        <p:nvSpPr>
          <p:cNvPr id="9" name="Content Placeholder 26"/>
          <p:cNvSpPr txBox="1">
            <a:spLocks/>
          </p:cNvSpPr>
          <p:nvPr/>
        </p:nvSpPr>
        <p:spPr>
          <a:xfrm>
            <a:off x="5301370" y="4422922"/>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SECONDARY ENDPOINTS</a:t>
            </a:r>
          </a:p>
          <a:p>
            <a:pPr>
              <a:buClr>
                <a:srgbClr val="043882"/>
              </a:buClr>
            </a:pPr>
            <a:r>
              <a:rPr lang="en-NZ" dirty="0"/>
              <a:t>OR, </a:t>
            </a:r>
            <a:r>
              <a:rPr lang="en-NZ" dirty="0" err="1" smtClean="0"/>
              <a:t>DoR</a:t>
            </a:r>
            <a:r>
              <a:rPr lang="en-NZ" dirty="0"/>
              <a:t>, </a:t>
            </a:r>
            <a:r>
              <a:rPr lang="en-NZ" dirty="0" smtClean="0"/>
              <a:t>ETS, prediction </a:t>
            </a:r>
            <a:r>
              <a:rPr lang="en-NZ" dirty="0"/>
              <a:t>of response by </a:t>
            </a:r>
            <a:r>
              <a:rPr lang="en-NZ" dirty="0" smtClean="0"/>
              <a:t>miR-31-3p </a:t>
            </a:r>
            <a:r>
              <a:rPr lang="en-NZ" dirty="0"/>
              <a:t>expression</a:t>
            </a:r>
          </a:p>
          <a:p>
            <a:pPr>
              <a:buClr>
                <a:srgbClr val="043882"/>
              </a:buClr>
            </a:pPr>
            <a:endParaRPr lang="en-NZ" dirty="0" smtClean="0"/>
          </a:p>
          <a:p>
            <a:pPr>
              <a:buClr>
                <a:srgbClr val="043882"/>
              </a:buClr>
            </a:pPr>
            <a:endParaRPr lang="en-NZ" dirty="0"/>
          </a:p>
        </p:txBody>
      </p:sp>
      <p:sp>
        <p:nvSpPr>
          <p:cNvPr id="10" name="Oval 14"/>
          <p:cNvSpPr>
            <a:spLocks noChangeArrowheads="1"/>
          </p:cNvSpPr>
          <p:nvPr/>
        </p:nvSpPr>
        <p:spPr bwMode="auto">
          <a:xfrm>
            <a:off x="3941537" y="299100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en-NZ" altLang="zh-CN" b="1" dirty="0" smtClean="0">
                <a:solidFill>
                  <a:srgbClr val="043882"/>
                </a:solidFill>
                <a:ea typeface="SimSun" pitchFamily="2" charset="-122"/>
              </a:rPr>
              <a:t>R</a:t>
            </a:r>
          </a:p>
          <a:p>
            <a:pPr algn="ctr">
              <a:lnSpc>
                <a:spcPts val="1500"/>
              </a:lnSpc>
            </a:pPr>
            <a:r>
              <a:rPr lang="en-NZ" altLang="zh-CN" sz="1600" b="1" dirty="0" smtClean="0">
                <a:solidFill>
                  <a:srgbClr val="043882"/>
                </a:solidFill>
                <a:ea typeface="SimSun" pitchFamily="2" charset="-122"/>
              </a:rPr>
              <a:t>1:1</a:t>
            </a:r>
            <a:endParaRPr lang="en-NZ" altLang="zh-CN" sz="1600" b="1" dirty="0">
              <a:solidFill>
                <a:srgbClr val="043882"/>
              </a:solidFill>
              <a:ea typeface="SimSun" pitchFamily="2" charset="-122"/>
            </a:endParaRPr>
          </a:p>
        </p:txBody>
      </p:sp>
      <p:sp>
        <p:nvSpPr>
          <p:cNvPr id="25" name="AutoShape 9"/>
          <p:cNvSpPr>
            <a:spLocks noChangeArrowheads="1"/>
          </p:cNvSpPr>
          <p:nvPr/>
        </p:nvSpPr>
        <p:spPr bwMode="auto">
          <a:xfrm>
            <a:off x="112589" y="2559571"/>
            <a:ext cx="3563516"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RAS wild-type </a:t>
            </a:r>
            <a:r>
              <a:rPr lang="en-NZ" dirty="0" err="1" smtClean="0">
                <a:solidFill>
                  <a:srgbClr val="FFFFFF"/>
                </a:solidFill>
                <a:ea typeface="SimSun" pitchFamily="2" charset="-122"/>
              </a:rPr>
              <a:t>mCRC</a:t>
            </a:r>
            <a:endParaRPr lang="en-NZ"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ECOG PS 0–2</a:t>
            </a:r>
          </a:p>
          <a:p>
            <a:pPr defTabSz="892175" eaLnBrk="0" hangingPunct="0">
              <a:spcAft>
                <a:spcPct val="30000"/>
              </a:spcAft>
            </a:pPr>
            <a:r>
              <a:rPr lang="en-NZ" altLang="zh-CN" dirty="0" smtClean="0">
                <a:solidFill>
                  <a:srgbClr val="FFFFFF"/>
                </a:solidFill>
                <a:ea typeface="SimSun" pitchFamily="2" charset="-122"/>
              </a:rPr>
              <a:t>(n=340)</a:t>
            </a:r>
            <a:endParaRPr lang="en-NZ" altLang="zh-CN" dirty="0">
              <a:solidFill>
                <a:srgbClr val="FFFFFF"/>
              </a:solidFill>
              <a:ea typeface="SimSun" pitchFamily="2" charset="-122"/>
            </a:endParaRPr>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en-NZ"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To assess whether MiR-31-3p expression can predict cetuximab efficacy on survival in RAS wild-type </a:t>
            </a:r>
            <a:r>
              <a:rPr lang="en-NZ" sz="1600" dirty="0" err="1" smtClean="0">
                <a:solidFill>
                  <a:srgbClr val="4D4D4D"/>
                </a:solidFill>
              </a:rPr>
              <a:t>mCRC</a:t>
            </a:r>
            <a:r>
              <a:rPr lang="en-NZ" sz="1600" dirty="0" smtClean="0">
                <a:solidFill>
                  <a:srgbClr val="4D4D4D"/>
                </a:solidFill>
              </a:rPr>
              <a:t> patients</a:t>
            </a:r>
            <a:endParaRPr lang="en-NZ" sz="1600" dirty="0">
              <a:solidFill>
                <a:srgbClr val="4D4D4D"/>
              </a:solidFill>
            </a:endParaRPr>
          </a:p>
        </p:txBody>
      </p:sp>
      <p:cxnSp>
        <p:nvCxnSpPr>
          <p:cNvPr id="21" name="AutoShape 20"/>
          <p:cNvCxnSpPr>
            <a:cxnSpLocks noChangeShapeType="1"/>
            <a:stCxn id="20" idx="3"/>
            <a:endCxn id="13" idx="1"/>
          </p:cNvCxnSpPr>
          <p:nvPr/>
        </p:nvCxnSpPr>
        <p:spPr bwMode="auto">
          <a:xfrm flipV="1">
            <a:off x="7543800" y="3985095"/>
            <a:ext cx="572635" cy="1"/>
          </a:xfrm>
          <a:prstGeom prst="straightConnector1">
            <a:avLst/>
          </a:prstGeom>
          <a:noFill/>
          <a:ln w="57150">
            <a:solidFill>
              <a:schemeClr val="bg2">
                <a:lumMod val="60000"/>
                <a:lumOff val="40000"/>
              </a:schemeClr>
            </a:solidFill>
            <a:prstDash val="sysDot"/>
            <a:round/>
            <a:headEnd/>
            <a:tailEnd type="triangle" w="med" len="med"/>
          </a:ln>
        </p:spPr>
      </p:cxnSp>
      <p:sp>
        <p:nvSpPr>
          <p:cNvPr id="2" name="Rectangle 1"/>
          <p:cNvSpPr/>
          <p:nvPr/>
        </p:nvSpPr>
        <p:spPr>
          <a:xfrm>
            <a:off x="369887" y="5114144"/>
            <a:ext cx="8654538" cy="1361911"/>
          </a:xfrm>
          <a:prstGeom prst="rect">
            <a:avLst/>
          </a:prstGeom>
        </p:spPr>
        <p:txBody>
          <a:bodyPr wrap="square">
            <a:spAutoFit/>
          </a:bodyPr>
          <a:lstStyle/>
          <a:p>
            <a:pPr>
              <a:spcBef>
                <a:spcPts val="1200"/>
              </a:spcBef>
              <a:spcAft>
                <a:spcPts val="300"/>
              </a:spcAft>
            </a:pPr>
            <a:r>
              <a:rPr lang="en-GB" sz="1600" b="1" dirty="0">
                <a:solidFill>
                  <a:srgbClr val="4D4D4D"/>
                </a:solidFill>
              </a:rPr>
              <a:t>miR-31-3p expression</a:t>
            </a:r>
          </a:p>
          <a:p>
            <a:pPr marL="285750" indent="-285750">
              <a:buClr>
                <a:schemeClr val="bg1"/>
              </a:buClr>
              <a:buFont typeface="Arial" pitchFamily="34" charset="0"/>
              <a:buChar char="•"/>
            </a:pPr>
            <a:r>
              <a:rPr lang="en-GB" sz="1600" dirty="0">
                <a:solidFill>
                  <a:srgbClr val="4D4D4D"/>
                </a:solidFill>
              </a:rPr>
              <a:t>MiR-31-3p expression was measured by </a:t>
            </a:r>
            <a:r>
              <a:rPr lang="en-GB" sz="1600" dirty="0" err="1" smtClean="0">
                <a:solidFill>
                  <a:srgbClr val="4D4D4D"/>
                </a:solidFill>
              </a:rPr>
              <a:t>qRT</a:t>
            </a:r>
            <a:r>
              <a:rPr lang="en-GB" sz="1600" dirty="0" smtClean="0">
                <a:solidFill>
                  <a:srgbClr val="4D4D4D"/>
                </a:solidFill>
              </a:rPr>
              <a:t>-PCR </a:t>
            </a:r>
            <a:r>
              <a:rPr lang="en-GB" sz="1600" dirty="0">
                <a:solidFill>
                  <a:srgbClr val="4D4D4D"/>
                </a:solidFill>
              </a:rPr>
              <a:t>after extraction from 370 RAS </a:t>
            </a:r>
            <a:r>
              <a:rPr lang="en-GB" sz="1600" dirty="0" err="1" smtClean="0">
                <a:solidFill>
                  <a:srgbClr val="4D4D4D"/>
                </a:solidFill>
              </a:rPr>
              <a:t>wt</a:t>
            </a:r>
            <a:r>
              <a:rPr lang="en-GB" sz="1600" dirty="0" smtClean="0">
                <a:solidFill>
                  <a:srgbClr val="4D4D4D"/>
                </a:solidFill>
              </a:rPr>
              <a:t> </a:t>
            </a:r>
            <a:r>
              <a:rPr lang="en-GB" sz="1600" dirty="0">
                <a:solidFill>
                  <a:srgbClr val="4D4D4D"/>
                </a:solidFill>
              </a:rPr>
              <a:t>paraffin embedded </a:t>
            </a:r>
            <a:r>
              <a:rPr lang="en-GB" sz="1600" dirty="0" smtClean="0">
                <a:solidFill>
                  <a:srgbClr val="4D4D4D"/>
                </a:solidFill>
              </a:rPr>
              <a:t>tumour samples</a:t>
            </a:r>
          </a:p>
          <a:p>
            <a:pPr marL="742950" lvl="1" indent="-285750">
              <a:buClr>
                <a:schemeClr val="bg1"/>
              </a:buClr>
              <a:buFont typeface="Arial" pitchFamily="34" charset="0"/>
              <a:buChar char="•"/>
            </a:pPr>
            <a:r>
              <a:rPr lang="en-GB" sz="1600" dirty="0" smtClean="0">
                <a:solidFill>
                  <a:srgbClr val="4D4D4D"/>
                </a:solidFill>
              </a:rPr>
              <a:t>Patients </a:t>
            </a:r>
            <a:r>
              <a:rPr lang="en-GB" sz="1600" dirty="0">
                <a:solidFill>
                  <a:srgbClr val="4D4D4D"/>
                </a:solidFill>
              </a:rPr>
              <a:t>were divided into “low” or “high” miR-31-3p </a:t>
            </a:r>
            <a:r>
              <a:rPr lang="en-GB" sz="1600" dirty="0" err="1">
                <a:solidFill>
                  <a:srgbClr val="4D4D4D"/>
                </a:solidFill>
              </a:rPr>
              <a:t>expressors</a:t>
            </a:r>
            <a:r>
              <a:rPr lang="en-GB" sz="1600" dirty="0">
                <a:solidFill>
                  <a:srgbClr val="4D4D4D"/>
                </a:solidFill>
              </a:rPr>
              <a:t> based on </a:t>
            </a:r>
            <a:r>
              <a:rPr lang="en-GB" sz="1600" dirty="0" smtClean="0">
                <a:solidFill>
                  <a:srgbClr val="4D4D4D"/>
                </a:solidFill>
              </a:rPr>
              <a:t>pre-defined cut-off </a:t>
            </a:r>
            <a:r>
              <a:rPr lang="en-GB" sz="1600" dirty="0">
                <a:solidFill>
                  <a:srgbClr val="4D4D4D"/>
                </a:solidFill>
              </a:rPr>
              <a:t>threshold</a:t>
            </a:r>
          </a:p>
        </p:txBody>
      </p:sp>
    </p:spTree>
    <p:custDataLst>
      <p:tags r:id="rId1"/>
    </p:custDataLst>
    <p:extLst>
      <p:ext uri="{BB962C8B-B14F-4D97-AF65-F5344CB8AC3E}">
        <p14:creationId xmlns:p14="http://schemas.microsoft.com/office/powerpoint/2010/main" val="3923454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457O: MiR-31-3p </a:t>
            </a:r>
            <a:r>
              <a:rPr lang="en-GB" sz="1800" dirty="0"/>
              <a:t>is a predictive biomarker of cetuximab response in FIRE3 clinical trial </a:t>
            </a:r>
            <a:r>
              <a:rPr lang="en-GB" sz="1800" dirty="0" smtClean="0"/>
              <a:t>– Laurent-</a:t>
            </a:r>
            <a:r>
              <a:rPr lang="en-GB" sz="1800" dirty="0" err="1" smtClean="0"/>
              <a:t>Puig</a:t>
            </a:r>
            <a:r>
              <a:rPr lang="en-GB" sz="1800" dirty="0" smtClean="0"/>
              <a:t> et al</a:t>
            </a:r>
            <a:endParaRPr lang="en-GB" sz="1800" dirty="0"/>
          </a:p>
        </p:txBody>
      </p:sp>
      <p:sp>
        <p:nvSpPr>
          <p:cNvPr id="5123" name="Rectangle 3"/>
          <p:cNvSpPr>
            <a:spLocks noGrp="1" noChangeArrowheads="1"/>
          </p:cNvSpPr>
          <p:nvPr>
            <p:ph type="body" idx="1"/>
          </p:nvPr>
        </p:nvSpPr>
        <p:spPr>
          <a:xfrm>
            <a:off x="365124" y="1257088"/>
            <a:ext cx="8413751" cy="4746172"/>
          </a:xfrm>
        </p:spPr>
        <p:txBody>
          <a:bodyPr/>
          <a:lstStyle/>
          <a:p>
            <a:pPr marL="0" indent="0">
              <a:buNone/>
            </a:pPr>
            <a:r>
              <a:rPr lang="en-GB" sz="1800"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sz="1400" dirty="0" smtClean="0"/>
              <a:t>miR-31-3p levels were predictive of treatment effects on PFS and OS</a:t>
            </a:r>
            <a:r>
              <a:rPr lang="en-GB" sz="1400" dirty="0"/>
              <a:t>; </a:t>
            </a:r>
            <a:r>
              <a:rPr lang="en-GB" sz="1400" dirty="0" smtClean="0"/>
              <a:t>a benefit </a:t>
            </a:r>
            <a:r>
              <a:rPr lang="en-GB" sz="1400" dirty="0"/>
              <a:t>of cetuximab therapy </a:t>
            </a:r>
            <a:r>
              <a:rPr lang="en-GB" sz="1400" dirty="0" smtClean="0"/>
              <a:t>was seen only in </a:t>
            </a:r>
            <a:r>
              <a:rPr lang="en-GB" sz="1400" dirty="0"/>
              <a:t>low miR-31-3p </a:t>
            </a:r>
            <a:r>
              <a:rPr lang="en-GB" sz="1400" dirty="0" err="1"/>
              <a:t>expressors</a:t>
            </a:r>
            <a:r>
              <a:rPr lang="en-GB" sz="1400" dirty="0"/>
              <a:t> </a:t>
            </a:r>
            <a:r>
              <a:rPr lang="en-GB" sz="1400" dirty="0" smtClean="0"/>
              <a:t>vs. high-expression peers</a:t>
            </a:r>
          </a:p>
          <a:p>
            <a:pPr lvl="1"/>
            <a:r>
              <a:rPr lang="en-GB" sz="1400" dirty="0" smtClean="0"/>
              <a:t>Similar results were observed for ORR </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Laurent-</a:t>
            </a:r>
            <a:r>
              <a:rPr lang="en-NZ" dirty="0" err="1"/>
              <a:t>Puig</a:t>
            </a:r>
            <a:r>
              <a:rPr lang="en-NZ" dirty="0"/>
              <a:t> P et al. Ann </a:t>
            </a:r>
            <a:r>
              <a:rPr lang="en-NZ" dirty="0" err="1"/>
              <a:t>Oncol</a:t>
            </a:r>
            <a:r>
              <a:rPr lang="en-NZ" dirty="0"/>
              <a:t> 2016; 27 (</a:t>
            </a:r>
            <a:r>
              <a:rPr lang="en-NZ" dirty="0" err="1"/>
              <a:t>suppl</a:t>
            </a:r>
            <a:r>
              <a:rPr lang="en-NZ" dirty="0"/>
              <a:t> 6): </a:t>
            </a:r>
            <a:r>
              <a:rPr lang="en-NZ" dirty="0" err="1"/>
              <a:t>abstr</a:t>
            </a:r>
            <a:r>
              <a:rPr lang="en-NZ" dirty="0"/>
              <a:t> 457O</a:t>
            </a:r>
          </a:p>
        </p:txBody>
      </p:sp>
      <p:sp>
        <p:nvSpPr>
          <p:cNvPr id="9" name="TextBox 8"/>
          <p:cNvSpPr txBox="1"/>
          <p:nvPr/>
        </p:nvSpPr>
        <p:spPr>
          <a:xfrm>
            <a:off x="2915816" y="1690589"/>
            <a:ext cx="3310393" cy="338554"/>
          </a:xfrm>
          <a:prstGeom prst="rect">
            <a:avLst/>
          </a:prstGeom>
          <a:noFill/>
        </p:spPr>
        <p:txBody>
          <a:bodyPr wrap="none" rtlCol="0">
            <a:spAutoFit/>
          </a:bodyPr>
          <a:lstStyle/>
          <a:p>
            <a:pPr algn="ctr"/>
            <a:r>
              <a:rPr lang="en-GB" sz="1600" b="1" dirty="0" smtClean="0">
                <a:solidFill>
                  <a:srgbClr val="4D4D4D"/>
                </a:solidFill>
              </a:rPr>
              <a:t>Treatment effect on PFS and OS</a:t>
            </a:r>
            <a:endParaRPr lang="en-GB" sz="1600" b="1" dirty="0">
              <a:solidFill>
                <a:srgbClr val="4D4D4D"/>
              </a:solidFill>
            </a:endParaRPr>
          </a:p>
        </p:txBody>
      </p:sp>
      <p:sp>
        <p:nvSpPr>
          <p:cNvPr id="10" name="TextBox 9"/>
          <p:cNvSpPr txBox="1"/>
          <p:nvPr/>
        </p:nvSpPr>
        <p:spPr>
          <a:xfrm>
            <a:off x="564260" y="2106336"/>
            <a:ext cx="2996333" cy="307777"/>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en-GB" sz="1400" dirty="0" smtClean="0">
                <a:solidFill>
                  <a:srgbClr val="4D4D4D"/>
                </a:solidFill>
              </a:rPr>
              <a:t>Overall HR (95% CI) not adjusted</a:t>
            </a:r>
            <a:endParaRPr lang="en-GB" sz="1400" dirty="0">
              <a:solidFill>
                <a:srgbClr val="4D4D4D"/>
              </a:solidFill>
            </a:endParaRPr>
          </a:p>
        </p:txBody>
      </p:sp>
      <p:sp>
        <p:nvSpPr>
          <p:cNvPr id="11" name="TextBox 10"/>
          <p:cNvSpPr txBox="1"/>
          <p:nvPr/>
        </p:nvSpPr>
        <p:spPr>
          <a:xfrm>
            <a:off x="564260" y="2946352"/>
            <a:ext cx="7795724" cy="307777"/>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en-GB" sz="1400" dirty="0" smtClean="0">
                <a:solidFill>
                  <a:srgbClr val="4D4D4D"/>
                </a:solidFill>
              </a:rPr>
              <a:t>In miR-31-3p subgroups: HR </a:t>
            </a:r>
            <a:r>
              <a:rPr lang="en-GB" sz="1400" dirty="0">
                <a:solidFill>
                  <a:srgbClr val="4D4D4D"/>
                </a:solidFill>
              </a:rPr>
              <a:t>(</a:t>
            </a:r>
            <a:r>
              <a:rPr lang="en-GB" sz="1400" dirty="0" smtClean="0">
                <a:solidFill>
                  <a:srgbClr val="4D4D4D"/>
                </a:solidFill>
              </a:rPr>
              <a:t>97.5% CI) adjusted on age, number of organs and BRAF status</a:t>
            </a:r>
            <a:endParaRPr lang="en-GB" sz="1400" baseline="30000" dirty="0">
              <a:solidFill>
                <a:srgbClr val="4D4D4D"/>
              </a:solidFill>
            </a:endParaRPr>
          </a:p>
        </p:txBody>
      </p:sp>
      <p:sp>
        <p:nvSpPr>
          <p:cNvPr id="12" name="TextBox 11"/>
          <p:cNvSpPr txBox="1"/>
          <p:nvPr/>
        </p:nvSpPr>
        <p:spPr>
          <a:xfrm>
            <a:off x="1504621" y="2530256"/>
            <a:ext cx="970587" cy="461665"/>
          </a:xfrm>
          <a:prstGeom prst="rect">
            <a:avLst/>
          </a:prstGeom>
          <a:noFill/>
        </p:spPr>
        <p:txBody>
          <a:bodyPr wrap="none" rtlCol="0">
            <a:spAutoFit/>
          </a:bodyPr>
          <a:lstStyle/>
          <a:p>
            <a:r>
              <a:rPr lang="en-GB" sz="1200" dirty="0" smtClean="0">
                <a:solidFill>
                  <a:srgbClr val="4D4D4D"/>
                </a:solidFill>
              </a:rPr>
              <a:t>ITT RAS </a:t>
            </a:r>
            <a:r>
              <a:rPr lang="en-GB" sz="1200" dirty="0" err="1" smtClean="0">
                <a:solidFill>
                  <a:srgbClr val="4D4D4D"/>
                </a:solidFill>
              </a:rPr>
              <a:t>wt</a:t>
            </a:r>
            <a:endParaRPr lang="en-GB" sz="1200" baseline="30000" dirty="0" smtClean="0">
              <a:solidFill>
                <a:srgbClr val="4D4D4D"/>
              </a:solidFill>
            </a:endParaRPr>
          </a:p>
          <a:p>
            <a:r>
              <a:rPr lang="en-GB" sz="1200" dirty="0" err="1" smtClean="0">
                <a:solidFill>
                  <a:srgbClr val="4D4D4D"/>
                </a:solidFill>
              </a:rPr>
              <a:t>mITT</a:t>
            </a:r>
            <a:endParaRPr lang="en-GB" sz="1200" dirty="0">
              <a:solidFill>
                <a:srgbClr val="4D4D4D"/>
              </a:solidFill>
            </a:endParaRPr>
          </a:p>
        </p:txBody>
      </p:sp>
      <p:sp>
        <p:nvSpPr>
          <p:cNvPr id="13" name="TextBox 12"/>
          <p:cNvSpPr txBox="1"/>
          <p:nvPr/>
        </p:nvSpPr>
        <p:spPr>
          <a:xfrm>
            <a:off x="2815382" y="2530256"/>
            <a:ext cx="2164375" cy="461665"/>
          </a:xfrm>
          <a:prstGeom prst="rect">
            <a:avLst/>
          </a:prstGeom>
          <a:noFill/>
        </p:spPr>
        <p:txBody>
          <a:bodyPr wrap="none" rtlCol="0">
            <a:spAutoFit/>
          </a:bodyPr>
          <a:lstStyle/>
          <a:p>
            <a:r>
              <a:rPr lang="en-GB" sz="1200" dirty="0" smtClean="0">
                <a:solidFill>
                  <a:srgbClr val="4D4D4D"/>
                </a:solidFill>
              </a:rPr>
              <a:t>HR 0.93 (0.74, 1.17); p=0.54</a:t>
            </a:r>
          </a:p>
          <a:p>
            <a:r>
              <a:rPr lang="en-GB" sz="1200" dirty="0" smtClean="0">
                <a:solidFill>
                  <a:srgbClr val="4D4D4D"/>
                </a:solidFill>
              </a:rPr>
              <a:t>HR 0.92 </a:t>
            </a:r>
            <a:r>
              <a:rPr lang="en-GB" sz="1200" dirty="0">
                <a:solidFill>
                  <a:srgbClr val="4D4D4D"/>
                </a:solidFill>
              </a:rPr>
              <a:t>(</a:t>
            </a:r>
            <a:r>
              <a:rPr lang="en-GB" sz="1200" dirty="0" smtClean="0">
                <a:solidFill>
                  <a:srgbClr val="4D4D4D"/>
                </a:solidFill>
              </a:rPr>
              <a:t>0.73, 1.16); p=0.46</a:t>
            </a:r>
            <a:endParaRPr lang="en-GB" sz="1200" dirty="0">
              <a:solidFill>
                <a:srgbClr val="4D4D4D"/>
              </a:solidFill>
            </a:endParaRPr>
          </a:p>
        </p:txBody>
      </p:sp>
      <p:sp>
        <p:nvSpPr>
          <p:cNvPr id="14" name="TextBox 13"/>
          <p:cNvSpPr txBox="1"/>
          <p:nvPr/>
        </p:nvSpPr>
        <p:spPr>
          <a:xfrm>
            <a:off x="6003572" y="2530256"/>
            <a:ext cx="2281202" cy="461665"/>
          </a:xfrm>
          <a:prstGeom prst="rect">
            <a:avLst/>
          </a:prstGeom>
          <a:noFill/>
        </p:spPr>
        <p:txBody>
          <a:bodyPr wrap="none" rtlCol="0">
            <a:spAutoFit/>
          </a:bodyPr>
          <a:lstStyle/>
          <a:p>
            <a:r>
              <a:rPr lang="en-GB" sz="1200" dirty="0" smtClean="0">
                <a:solidFill>
                  <a:srgbClr val="4D4D4D"/>
                </a:solidFill>
              </a:rPr>
              <a:t>HR 0.70 </a:t>
            </a:r>
            <a:r>
              <a:rPr lang="en-GB" sz="1200" dirty="0">
                <a:solidFill>
                  <a:srgbClr val="4D4D4D"/>
                </a:solidFill>
              </a:rPr>
              <a:t>(</a:t>
            </a:r>
            <a:r>
              <a:rPr lang="en-GB" sz="1200" dirty="0" smtClean="0">
                <a:solidFill>
                  <a:srgbClr val="4D4D4D"/>
                </a:solidFill>
              </a:rPr>
              <a:t>0.53, 0.92); p=0.011</a:t>
            </a:r>
          </a:p>
          <a:p>
            <a:r>
              <a:rPr lang="en-GB" sz="1200" dirty="0" smtClean="0">
                <a:solidFill>
                  <a:srgbClr val="4D4D4D"/>
                </a:solidFill>
              </a:rPr>
              <a:t>HR 0.71 </a:t>
            </a:r>
            <a:r>
              <a:rPr lang="en-GB" sz="1200" dirty="0">
                <a:solidFill>
                  <a:srgbClr val="4D4D4D"/>
                </a:solidFill>
              </a:rPr>
              <a:t>(</a:t>
            </a:r>
            <a:r>
              <a:rPr lang="en-GB" sz="1200" dirty="0" smtClean="0">
                <a:solidFill>
                  <a:srgbClr val="4D4D4D"/>
                </a:solidFill>
              </a:rPr>
              <a:t>0.53, 0.93); p=0.014</a:t>
            </a:r>
            <a:endParaRPr lang="en-GB" sz="1200" dirty="0">
              <a:solidFill>
                <a:srgbClr val="4D4D4D"/>
              </a:solidFill>
            </a:endParaRPr>
          </a:p>
        </p:txBody>
      </p:sp>
      <p:sp>
        <p:nvSpPr>
          <p:cNvPr id="16" name="TextBox 15"/>
          <p:cNvSpPr txBox="1"/>
          <p:nvPr/>
        </p:nvSpPr>
        <p:spPr>
          <a:xfrm>
            <a:off x="3633714" y="2342707"/>
            <a:ext cx="484428" cy="276999"/>
          </a:xfrm>
          <a:prstGeom prst="rect">
            <a:avLst/>
          </a:prstGeom>
          <a:noFill/>
        </p:spPr>
        <p:txBody>
          <a:bodyPr wrap="none" rtlCol="0">
            <a:spAutoFit/>
          </a:bodyPr>
          <a:lstStyle/>
          <a:p>
            <a:r>
              <a:rPr lang="en-GB" sz="1200" b="1" dirty="0" smtClean="0">
                <a:solidFill>
                  <a:srgbClr val="4D4D4D"/>
                </a:solidFill>
              </a:rPr>
              <a:t>PFS</a:t>
            </a:r>
            <a:endParaRPr lang="en-GB" sz="1200" b="1" dirty="0">
              <a:solidFill>
                <a:srgbClr val="4D4D4D"/>
              </a:solidFill>
            </a:endParaRPr>
          </a:p>
        </p:txBody>
      </p:sp>
      <p:sp>
        <p:nvSpPr>
          <p:cNvPr id="17" name="TextBox 16"/>
          <p:cNvSpPr txBox="1"/>
          <p:nvPr/>
        </p:nvSpPr>
        <p:spPr>
          <a:xfrm>
            <a:off x="6897150" y="2342707"/>
            <a:ext cx="407484" cy="276999"/>
          </a:xfrm>
          <a:prstGeom prst="rect">
            <a:avLst/>
          </a:prstGeom>
          <a:noFill/>
        </p:spPr>
        <p:txBody>
          <a:bodyPr wrap="none" rtlCol="0">
            <a:spAutoFit/>
          </a:bodyPr>
          <a:lstStyle/>
          <a:p>
            <a:r>
              <a:rPr lang="en-GB" sz="1200" b="1" dirty="0" smtClean="0">
                <a:solidFill>
                  <a:srgbClr val="4D4D4D"/>
                </a:solidFill>
              </a:rPr>
              <a:t>OS</a:t>
            </a:r>
            <a:endParaRPr lang="en-GB" sz="1200" b="1" dirty="0">
              <a:solidFill>
                <a:srgbClr val="4D4D4D"/>
              </a:solidFill>
            </a:endParaRPr>
          </a:p>
        </p:txBody>
      </p:sp>
      <p:grpSp>
        <p:nvGrpSpPr>
          <p:cNvPr id="18" name="Group 17"/>
          <p:cNvGrpSpPr>
            <a:grpSpLocks noChangeAspect="1"/>
          </p:cNvGrpSpPr>
          <p:nvPr/>
        </p:nvGrpSpPr>
        <p:grpSpPr>
          <a:xfrm>
            <a:off x="500902" y="3357818"/>
            <a:ext cx="4377855" cy="1664666"/>
            <a:chOff x="1160465" y="4122094"/>
            <a:chExt cx="3979867" cy="1513333"/>
          </a:xfrm>
        </p:grpSpPr>
        <p:grpSp>
          <p:nvGrpSpPr>
            <p:cNvPr id="19" name="Group 18"/>
            <p:cNvGrpSpPr/>
            <p:nvPr/>
          </p:nvGrpSpPr>
          <p:grpSpPr>
            <a:xfrm>
              <a:off x="2796055" y="4450432"/>
              <a:ext cx="1878218" cy="856259"/>
              <a:chOff x="2796055" y="4450432"/>
              <a:chExt cx="1878218" cy="856259"/>
            </a:xfrm>
          </p:grpSpPr>
          <p:grpSp>
            <p:nvGrpSpPr>
              <p:cNvPr id="38" name="Group 37"/>
              <p:cNvGrpSpPr/>
              <p:nvPr/>
            </p:nvGrpSpPr>
            <p:grpSpPr>
              <a:xfrm>
                <a:off x="2796055" y="5253836"/>
                <a:ext cx="1878218" cy="52855"/>
                <a:chOff x="2796055" y="5253836"/>
                <a:chExt cx="1878218" cy="52855"/>
              </a:xfrm>
            </p:grpSpPr>
            <p:cxnSp>
              <p:nvCxnSpPr>
                <p:cNvPr id="40" name="Straight Connector 39"/>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86479" y="5259101"/>
              <a:ext cx="345665" cy="237827"/>
            </a:xfrm>
            <a:prstGeom prst="rect">
              <a:avLst/>
            </a:prstGeom>
            <a:noFill/>
          </p:spPr>
          <p:txBody>
            <a:bodyPr wrap="none" rtlCol="0">
              <a:spAutoFit/>
            </a:bodyPr>
            <a:lstStyle/>
            <a:p>
              <a:pPr algn="ctr"/>
              <a:r>
                <a:rPr lang="en-GB" sz="1100" b="1" dirty="0" smtClean="0">
                  <a:solidFill>
                    <a:srgbClr val="4D4D4D"/>
                  </a:solidFill>
                </a:rPr>
                <a:t>0.2</a:t>
              </a:r>
              <a:endParaRPr lang="en-GB" sz="1100" b="1" dirty="0">
                <a:solidFill>
                  <a:srgbClr val="4D4D4D"/>
                </a:solidFill>
              </a:endParaRPr>
            </a:p>
          </p:txBody>
        </p:sp>
        <p:sp>
          <p:nvSpPr>
            <p:cNvPr id="21" name="TextBox 20"/>
            <p:cNvSpPr txBox="1"/>
            <p:nvPr/>
          </p:nvSpPr>
          <p:spPr>
            <a:xfrm>
              <a:off x="3345467" y="5259101"/>
              <a:ext cx="345665" cy="237827"/>
            </a:xfrm>
            <a:prstGeom prst="rect">
              <a:avLst/>
            </a:prstGeom>
            <a:noFill/>
          </p:spPr>
          <p:txBody>
            <a:bodyPr wrap="none" rtlCol="0">
              <a:spAutoFit/>
            </a:bodyPr>
            <a:lstStyle/>
            <a:p>
              <a:pPr algn="ctr"/>
              <a:r>
                <a:rPr lang="en-GB" sz="1100" b="1" dirty="0" smtClean="0">
                  <a:solidFill>
                    <a:srgbClr val="4D4D4D"/>
                  </a:solidFill>
                </a:rPr>
                <a:t>0.5</a:t>
              </a:r>
              <a:endParaRPr lang="en-GB" sz="1100" b="1" dirty="0">
                <a:solidFill>
                  <a:srgbClr val="4D4D4D"/>
                </a:solidFill>
              </a:endParaRPr>
            </a:p>
          </p:txBody>
        </p:sp>
        <p:sp>
          <p:nvSpPr>
            <p:cNvPr id="22" name="TextBox 21"/>
            <p:cNvSpPr txBox="1"/>
            <p:nvPr/>
          </p:nvSpPr>
          <p:spPr>
            <a:xfrm>
              <a:off x="3704021" y="5259101"/>
              <a:ext cx="345665" cy="237827"/>
            </a:xfrm>
            <a:prstGeom prst="rect">
              <a:avLst/>
            </a:prstGeom>
            <a:noFill/>
          </p:spPr>
          <p:txBody>
            <a:bodyPr wrap="none" rtlCol="0">
              <a:spAutoFit/>
            </a:bodyPr>
            <a:lstStyle/>
            <a:p>
              <a:pPr algn="ctr"/>
              <a:r>
                <a:rPr lang="en-GB" sz="1100" b="1" dirty="0" smtClean="0">
                  <a:solidFill>
                    <a:srgbClr val="4D4D4D"/>
                  </a:solidFill>
                </a:rPr>
                <a:t>1.0</a:t>
              </a:r>
              <a:endParaRPr lang="en-GB" sz="1100" b="1" dirty="0">
                <a:solidFill>
                  <a:srgbClr val="4D4D4D"/>
                </a:solidFill>
              </a:endParaRPr>
            </a:p>
          </p:txBody>
        </p:sp>
        <p:sp>
          <p:nvSpPr>
            <p:cNvPr id="23" name="TextBox 22"/>
            <p:cNvSpPr txBox="1"/>
            <p:nvPr/>
          </p:nvSpPr>
          <p:spPr>
            <a:xfrm>
              <a:off x="4046717" y="5259101"/>
              <a:ext cx="345665" cy="237827"/>
            </a:xfrm>
            <a:prstGeom prst="rect">
              <a:avLst/>
            </a:prstGeom>
            <a:noFill/>
          </p:spPr>
          <p:txBody>
            <a:bodyPr wrap="none" rtlCol="0">
              <a:spAutoFit/>
            </a:bodyPr>
            <a:lstStyle/>
            <a:p>
              <a:pPr algn="ctr"/>
              <a:r>
                <a:rPr lang="en-GB" sz="1100" b="1" dirty="0" smtClean="0">
                  <a:solidFill>
                    <a:srgbClr val="4D4D4D"/>
                  </a:solidFill>
                </a:rPr>
                <a:t>2.0</a:t>
              </a:r>
              <a:endParaRPr lang="en-GB" sz="1100" b="1" dirty="0">
                <a:solidFill>
                  <a:srgbClr val="4D4D4D"/>
                </a:solidFill>
              </a:endParaRPr>
            </a:p>
          </p:txBody>
        </p:sp>
        <p:sp>
          <p:nvSpPr>
            <p:cNvPr id="24" name="TextBox 23"/>
            <p:cNvSpPr txBox="1"/>
            <p:nvPr/>
          </p:nvSpPr>
          <p:spPr>
            <a:xfrm>
              <a:off x="4500419" y="5259101"/>
              <a:ext cx="345665" cy="237827"/>
            </a:xfrm>
            <a:prstGeom prst="rect">
              <a:avLst/>
            </a:prstGeom>
            <a:noFill/>
          </p:spPr>
          <p:txBody>
            <a:bodyPr wrap="none" rtlCol="0">
              <a:spAutoFit/>
            </a:bodyPr>
            <a:lstStyle/>
            <a:p>
              <a:pPr algn="ctr"/>
              <a:r>
                <a:rPr lang="en-GB" sz="1100" b="1" dirty="0" smtClean="0">
                  <a:solidFill>
                    <a:srgbClr val="4D4D4D"/>
                  </a:solidFill>
                </a:rPr>
                <a:t>5.0</a:t>
              </a:r>
              <a:endParaRPr lang="en-GB" sz="1100" b="1" dirty="0">
                <a:solidFill>
                  <a:srgbClr val="4D4D4D"/>
                </a:solidFill>
              </a:endParaRPr>
            </a:p>
          </p:txBody>
        </p:sp>
        <p:sp>
          <p:nvSpPr>
            <p:cNvPr id="25" name="TextBox 24"/>
            <p:cNvSpPr txBox="1"/>
            <p:nvPr/>
          </p:nvSpPr>
          <p:spPr>
            <a:xfrm>
              <a:off x="2216436" y="5397599"/>
              <a:ext cx="1037872" cy="237827"/>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60D27"/>
                  </a:solidFill>
                </a:rPr>
                <a:t>cetux</a:t>
              </a:r>
              <a:endParaRPr lang="en-GB" sz="1100" b="1" dirty="0">
                <a:solidFill>
                  <a:srgbClr val="B60D27"/>
                </a:solidFill>
              </a:endParaRPr>
            </a:p>
          </p:txBody>
        </p:sp>
        <p:sp>
          <p:nvSpPr>
            <p:cNvPr id="26" name="TextBox 25"/>
            <p:cNvSpPr txBox="1"/>
            <p:nvPr/>
          </p:nvSpPr>
          <p:spPr>
            <a:xfrm>
              <a:off x="4216129" y="5397600"/>
              <a:ext cx="924203" cy="237827"/>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sp>
          <p:nvSpPr>
            <p:cNvPr id="27" name="TextBox 26"/>
            <p:cNvSpPr txBox="1"/>
            <p:nvPr/>
          </p:nvSpPr>
          <p:spPr>
            <a:xfrm>
              <a:off x="3327923" y="5397600"/>
              <a:ext cx="999983" cy="237827"/>
            </a:xfrm>
            <a:prstGeom prst="rect">
              <a:avLst/>
            </a:prstGeom>
            <a:noFill/>
          </p:spPr>
          <p:txBody>
            <a:bodyPr wrap="none" rtlCol="0">
              <a:spAutoFit/>
            </a:bodyPr>
            <a:lstStyle/>
            <a:p>
              <a:pPr algn="ctr"/>
              <a:r>
                <a:rPr lang="en-GB" sz="1100" b="1" dirty="0" smtClean="0">
                  <a:solidFill>
                    <a:srgbClr val="4D4D4D"/>
                  </a:solidFill>
                </a:rPr>
                <a:t>HR (97.5% CI)</a:t>
              </a:r>
              <a:endParaRPr lang="en-GB" sz="1100" b="1" dirty="0">
                <a:solidFill>
                  <a:srgbClr val="043882">
                    <a:lumMod val="75000"/>
                  </a:srgbClr>
                </a:solidFill>
              </a:endParaRPr>
            </a:p>
          </p:txBody>
        </p:sp>
        <p:sp>
          <p:nvSpPr>
            <p:cNvPr id="28" name="TextBox 27"/>
            <p:cNvSpPr txBox="1"/>
            <p:nvPr/>
          </p:nvSpPr>
          <p:spPr>
            <a:xfrm>
              <a:off x="3633714" y="4122094"/>
              <a:ext cx="440389" cy="251817"/>
            </a:xfrm>
            <a:prstGeom prst="rect">
              <a:avLst/>
            </a:prstGeom>
            <a:noFill/>
          </p:spPr>
          <p:txBody>
            <a:bodyPr wrap="none" rtlCol="0">
              <a:spAutoFit/>
            </a:bodyPr>
            <a:lstStyle/>
            <a:p>
              <a:r>
                <a:rPr lang="en-GB" sz="1200" b="1" dirty="0" smtClean="0">
                  <a:solidFill>
                    <a:srgbClr val="4D4D4D"/>
                  </a:solidFill>
                </a:rPr>
                <a:t>PFS</a:t>
              </a:r>
              <a:endParaRPr lang="en-GB" sz="1200" b="1" dirty="0">
                <a:solidFill>
                  <a:srgbClr val="4D4D4D"/>
                </a:solidFill>
              </a:endParaRPr>
            </a:p>
          </p:txBody>
        </p:sp>
        <p:sp>
          <p:nvSpPr>
            <p:cNvPr id="29" name="TextBox 28"/>
            <p:cNvSpPr txBox="1"/>
            <p:nvPr/>
          </p:nvSpPr>
          <p:spPr>
            <a:xfrm>
              <a:off x="1160465" y="4351520"/>
              <a:ext cx="619634" cy="391716"/>
            </a:xfrm>
            <a:prstGeom prst="rect">
              <a:avLst/>
            </a:prstGeom>
            <a:noFill/>
          </p:spPr>
          <p:txBody>
            <a:bodyPr wrap="none" rtlCol="0">
              <a:spAutoFit/>
            </a:bodyPr>
            <a:lstStyle/>
            <a:p>
              <a:r>
                <a:rPr lang="en-GB" sz="1100" b="1" dirty="0" smtClean="0">
                  <a:solidFill>
                    <a:srgbClr val="00B050"/>
                  </a:solidFill>
                </a:rPr>
                <a:t>Low</a:t>
              </a:r>
            </a:p>
            <a:p>
              <a:r>
                <a:rPr lang="en-GB" sz="1100" b="1" dirty="0">
                  <a:solidFill>
                    <a:srgbClr val="00B050"/>
                  </a:solidFill>
                </a:rPr>
                <a:t>(</a:t>
              </a:r>
              <a:r>
                <a:rPr lang="en-GB" sz="1100" b="1" dirty="0" smtClean="0">
                  <a:solidFill>
                    <a:srgbClr val="00B050"/>
                  </a:solidFill>
                </a:rPr>
                <a:t>n=229)</a:t>
              </a:r>
              <a:endParaRPr lang="en-GB" sz="1100" b="1" dirty="0">
                <a:solidFill>
                  <a:srgbClr val="00B050"/>
                </a:solidFill>
              </a:endParaRPr>
            </a:p>
          </p:txBody>
        </p:sp>
        <p:sp>
          <p:nvSpPr>
            <p:cNvPr id="30" name="TextBox 29"/>
            <p:cNvSpPr txBox="1"/>
            <p:nvPr/>
          </p:nvSpPr>
          <p:spPr>
            <a:xfrm>
              <a:off x="1160465" y="4807924"/>
              <a:ext cx="619634" cy="391716"/>
            </a:xfrm>
            <a:prstGeom prst="rect">
              <a:avLst/>
            </a:prstGeom>
            <a:noFill/>
          </p:spPr>
          <p:txBody>
            <a:bodyPr wrap="none" rtlCol="0">
              <a:spAutoFit/>
            </a:bodyPr>
            <a:lstStyle/>
            <a:p>
              <a:r>
                <a:rPr lang="en-GB" sz="1100" b="1" dirty="0" smtClean="0">
                  <a:solidFill>
                    <a:srgbClr val="043882"/>
                  </a:solidFill>
                </a:rPr>
                <a:t>High</a:t>
              </a:r>
            </a:p>
            <a:p>
              <a:r>
                <a:rPr lang="en-GB" sz="1100" b="1" dirty="0" smtClean="0">
                  <a:solidFill>
                    <a:srgbClr val="043882"/>
                  </a:solidFill>
                </a:rPr>
                <a:t>(n=111)</a:t>
              </a:r>
              <a:endParaRPr lang="en-GB" sz="1100" b="1" dirty="0">
                <a:solidFill>
                  <a:srgbClr val="043882"/>
                </a:solidFill>
              </a:endParaRPr>
            </a:p>
          </p:txBody>
        </p:sp>
        <p:sp>
          <p:nvSpPr>
            <p:cNvPr id="31" name="TextBox 30"/>
            <p:cNvSpPr txBox="1"/>
            <p:nvPr/>
          </p:nvSpPr>
          <p:spPr>
            <a:xfrm>
              <a:off x="1829015" y="4428465"/>
              <a:ext cx="1805855" cy="237827"/>
            </a:xfrm>
            <a:prstGeom prst="rect">
              <a:avLst/>
            </a:prstGeom>
            <a:noFill/>
          </p:spPr>
          <p:txBody>
            <a:bodyPr wrap="none" rtlCol="0">
              <a:spAutoFit/>
            </a:bodyPr>
            <a:lstStyle/>
            <a:p>
              <a:r>
                <a:rPr lang="en-GB" sz="1100" b="1" dirty="0" smtClean="0">
                  <a:solidFill>
                    <a:srgbClr val="00B050"/>
                  </a:solidFill>
                </a:rPr>
                <a:t>HR 0.80 </a:t>
              </a:r>
              <a:r>
                <a:rPr lang="en-GB" sz="1100" b="1" dirty="0">
                  <a:solidFill>
                    <a:srgbClr val="00B050"/>
                  </a:solidFill>
                </a:rPr>
                <a:t>(</a:t>
              </a:r>
              <a:r>
                <a:rPr lang="en-GB" sz="1100" b="1" dirty="0" smtClean="0">
                  <a:solidFill>
                    <a:srgbClr val="00B050"/>
                  </a:solidFill>
                </a:rPr>
                <a:t>0.58, 1.12); p=0.13</a:t>
              </a:r>
              <a:endParaRPr lang="en-GB" sz="1100" b="1" dirty="0">
                <a:solidFill>
                  <a:srgbClr val="00B050"/>
                </a:solidFill>
              </a:endParaRPr>
            </a:p>
          </p:txBody>
        </p:sp>
        <p:sp>
          <p:nvSpPr>
            <p:cNvPr id="32" name="TextBox 31"/>
            <p:cNvSpPr txBox="1"/>
            <p:nvPr/>
          </p:nvSpPr>
          <p:spPr>
            <a:xfrm>
              <a:off x="1829015" y="4884869"/>
              <a:ext cx="1805855" cy="237827"/>
            </a:xfrm>
            <a:prstGeom prst="rect">
              <a:avLst/>
            </a:prstGeom>
            <a:noFill/>
          </p:spPr>
          <p:txBody>
            <a:bodyPr wrap="none" rtlCol="0">
              <a:spAutoFit/>
            </a:bodyPr>
            <a:lstStyle/>
            <a:p>
              <a:r>
                <a:rPr lang="en-GB" sz="1100" b="1" dirty="0" smtClean="0">
                  <a:solidFill>
                    <a:srgbClr val="043882"/>
                  </a:solidFill>
                </a:rPr>
                <a:t>HR 1.33 (0.82, 2.14); p=0.18</a:t>
              </a:r>
              <a:endParaRPr lang="en-GB" sz="1100" b="1" dirty="0">
                <a:solidFill>
                  <a:srgbClr val="043882"/>
                </a:solidFill>
              </a:endParaRPr>
            </a:p>
          </p:txBody>
        </p:sp>
        <p:sp>
          <p:nvSpPr>
            <p:cNvPr id="33" name="TextBox 32"/>
            <p:cNvSpPr txBox="1"/>
            <p:nvPr/>
          </p:nvSpPr>
          <p:spPr>
            <a:xfrm>
              <a:off x="2960007" y="4673772"/>
              <a:ext cx="1698017" cy="237827"/>
            </a:xfrm>
            <a:prstGeom prst="rect">
              <a:avLst/>
            </a:prstGeom>
            <a:noFill/>
          </p:spPr>
          <p:txBody>
            <a:bodyPr wrap="none" rtlCol="0">
              <a:spAutoFit/>
            </a:bodyPr>
            <a:lstStyle/>
            <a:p>
              <a:r>
                <a:rPr lang="en-GB" sz="1100" b="1" dirty="0" smtClean="0">
                  <a:solidFill>
                    <a:srgbClr val="4D4D4D"/>
                  </a:solidFill>
                </a:rPr>
                <a:t>Interaction test    p=0.048</a:t>
              </a:r>
              <a:endParaRPr lang="en-GB" sz="1100" b="1" dirty="0">
                <a:solidFill>
                  <a:srgbClr val="4D4D4D"/>
                </a:solidFill>
              </a:endParaRPr>
            </a:p>
          </p:txBody>
        </p:sp>
        <p:cxnSp>
          <p:nvCxnSpPr>
            <p:cNvPr id="34" name="Straight Connector 33"/>
            <p:cNvCxnSpPr/>
            <p:nvPr/>
          </p:nvCxnSpPr>
          <p:spPr>
            <a:xfrm>
              <a:off x="3585609" y="4551575"/>
              <a:ext cx="34152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3730827" y="4526031"/>
              <a:ext cx="51089" cy="510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36" name="Straight Connector 35"/>
            <p:cNvCxnSpPr/>
            <p:nvPr/>
          </p:nvCxnSpPr>
          <p:spPr>
            <a:xfrm>
              <a:off x="3761133" y="5007979"/>
              <a:ext cx="487017"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spect="1"/>
            </p:cNvSpPr>
            <p:nvPr/>
          </p:nvSpPr>
          <p:spPr>
            <a:xfrm rot="2700000">
              <a:off x="3979097" y="4982435"/>
              <a:ext cx="51089" cy="5108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grpSp>
      <p:grpSp>
        <p:nvGrpSpPr>
          <p:cNvPr id="46" name="Group 45"/>
          <p:cNvGrpSpPr/>
          <p:nvPr/>
        </p:nvGrpSpPr>
        <p:grpSpPr>
          <a:xfrm>
            <a:off x="6537159" y="3713541"/>
            <a:ext cx="2066043" cy="941885"/>
            <a:chOff x="2796055" y="4450432"/>
            <a:chExt cx="1878218" cy="856259"/>
          </a:xfrm>
        </p:grpSpPr>
        <p:grpSp>
          <p:nvGrpSpPr>
            <p:cNvPr id="47" name="Group 46"/>
            <p:cNvGrpSpPr/>
            <p:nvPr/>
          </p:nvGrpSpPr>
          <p:grpSpPr>
            <a:xfrm>
              <a:off x="2796055" y="5253836"/>
              <a:ext cx="1878218" cy="52855"/>
              <a:chOff x="2796055" y="5253836"/>
              <a:chExt cx="1878218" cy="52855"/>
            </a:xfrm>
          </p:grpSpPr>
          <p:cxnSp>
            <p:nvCxnSpPr>
              <p:cNvPr id="49" name="Straight Connector 48"/>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636626" y="4585657"/>
            <a:ext cx="380232" cy="261610"/>
          </a:xfrm>
          <a:prstGeom prst="rect">
            <a:avLst/>
          </a:prstGeom>
          <a:noFill/>
        </p:spPr>
        <p:txBody>
          <a:bodyPr wrap="none" rtlCol="0">
            <a:spAutoFit/>
          </a:bodyPr>
          <a:lstStyle/>
          <a:p>
            <a:pPr algn="ctr"/>
            <a:r>
              <a:rPr lang="en-GB" sz="1100" b="1" dirty="0" smtClean="0">
                <a:solidFill>
                  <a:srgbClr val="4D4D4D"/>
                </a:solidFill>
              </a:rPr>
              <a:t>0.2</a:t>
            </a:r>
            <a:endParaRPr lang="en-GB" sz="1100" b="1" dirty="0">
              <a:solidFill>
                <a:srgbClr val="4D4D4D"/>
              </a:solidFill>
            </a:endParaRPr>
          </a:p>
        </p:txBody>
      </p:sp>
      <p:sp>
        <p:nvSpPr>
          <p:cNvPr id="56" name="TextBox 55"/>
          <p:cNvSpPr txBox="1"/>
          <p:nvPr/>
        </p:nvSpPr>
        <p:spPr>
          <a:xfrm>
            <a:off x="7141513" y="4585657"/>
            <a:ext cx="380232" cy="261610"/>
          </a:xfrm>
          <a:prstGeom prst="rect">
            <a:avLst/>
          </a:prstGeom>
          <a:noFill/>
        </p:spPr>
        <p:txBody>
          <a:bodyPr wrap="none" rtlCol="0">
            <a:spAutoFit/>
          </a:bodyPr>
          <a:lstStyle/>
          <a:p>
            <a:pPr algn="ctr"/>
            <a:r>
              <a:rPr lang="en-GB" sz="1100" b="1" dirty="0" smtClean="0">
                <a:solidFill>
                  <a:srgbClr val="4D4D4D"/>
                </a:solidFill>
              </a:rPr>
              <a:t>0.5</a:t>
            </a:r>
            <a:endParaRPr lang="en-GB" sz="1100" b="1" dirty="0">
              <a:solidFill>
                <a:srgbClr val="4D4D4D"/>
              </a:solidFill>
            </a:endParaRPr>
          </a:p>
        </p:txBody>
      </p:sp>
      <p:sp>
        <p:nvSpPr>
          <p:cNvPr id="57" name="TextBox 56"/>
          <p:cNvSpPr txBox="1"/>
          <p:nvPr/>
        </p:nvSpPr>
        <p:spPr>
          <a:xfrm>
            <a:off x="7535924" y="4585657"/>
            <a:ext cx="380232" cy="261610"/>
          </a:xfrm>
          <a:prstGeom prst="rect">
            <a:avLst/>
          </a:prstGeom>
          <a:noFill/>
        </p:spPr>
        <p:txBody>
          <a:bodyPr wrap="none" rtlCol="0">
            <a:spAutoFit/>
          </a:bodyPr>
          <a:lstStyle/>
          <a:p>
            <a:pPr algn="ctr"/>
            <a:r>
              <a:rPr lang="en-GB" sz="1100" b="1" dirty="0" smtClean="0">
                <a:solidFill>
                  <a:srgbClr val="4D4D4D"/>
                </a:solidFill>
              </a:rPr>
              <a:t>1.0</a:t>
            </a:r>
            <a:endParaRPr lang="en-GB" sz="1100" b="1" dirty="0">
              <a:solidFill>
                <a:srgbClr val="4D4D4D"/>
              </a:solidFill>
            </a:endParaRPr>
          </a:p>
        </p:txBody>
      </p:sp>
      <p:sp>
        <p:nvSpPr>
          <p:cNvPr id="58" name="TextBox 57"/>
          <p:cNvSpPr txBox="1"/>
          <p:nvPr/>
        </p:nvSpPr>
        <p:spPr>
          <a:xfrm>
            <a:off x="7912890" y="4585657"/>
            <a:ext cx="380232" cy="261610"/>
          </a:xfrm>
          <a:prstGeom prst="rect">
            <a:avLst/>
          </a:prstGeom>
          <a:noFill/>
        </p:spPr>
        <p:txBody>
          <a:bodyPr wrap="none" rtlCol="0">
            <a:spAutoFit/>
          </a:bodyPr>
          <a:lstStyle/>
          <a:p>
            <a:pPr algn="ctr"/>
            <a:r>
              <a:rPr lang="en-GB" sz="1100" b="1" dirty="0" smtClean="0">
                <a:solidFill>
                  <a:srgbClr val="4D4D4D"/>
                </a:solidFill>
              </a:rPr>
              <a:t>2.0</a:t>
            </a:r>
            <a:endParaRPr lang="en-GB" sz="1100" b="1" dirty="0">
              <a:solidFill>
                <a:srgbClr val="4D4D4D"/>
              </a:solidFill>
            </a:endParaRPr>
          </a:p>
        </p:txBody>
      </p:sp>
      <p:sp>
        <p:nvSpPr>
          <p:cNvPr id="59" name="TextBox 58"/>
          <p:cNvSpPr txBox="1"/>
          <p:nvPr/>
        </p:nvSpPr>
        <p:spPr>
          <a:xfrm>
            <a:off x="8411963" y="4585657"/>
            <a:ext cx="380232" cy="261610"/>
          </a:xfrm>
          <a:prstGeom prst="rect">
            <a:avLst/>
          </a:prstGeom>
          <a:noFill/>
        </p:spPr>
        <p:txBody>
          <a:bodyPr wrap="none" rtlCol="0">
            <a:spAutoFit/>
          </a:bodyPr>
          <a:lstStyle/>
          <a:p>
            <a:pPr algn="ctr"/>
            <a:r>
              <a:rPr lang="en-GB" sz="1100" b="1" dirty="0" smtClean="0">
                <a:solidFill>
                  <a:srgbClr val="4D4D4D"/>
                </a:solidFill>
              </a:rPr>
              <a:t>5.0</a:t>
            </a:r>
            <a:endParaRPr lang="en-GB" sz="1100" b="1" dirty="0">
              <a:solidFill>
                <a:srgbClr val="4D4D4D"/>
              </a:solidFill>
            </a:endParaRPr>
          </a:p>
        </p:txBody>
      </p:sp>
      <p:sp>
        <p:nvSpPr>
          <p:cNvPr id="60" name="TextBox 59"/>
          <p:cNvSpPr txBox="1"/>
          <p:nvPr/>
        </p:nvSpPr>
        <p:spPr>
          <a:xfrm>
            <a:off x="5899578" y="4738006"/>
            <a:ext cx="1141659"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60D27"/>
                </a:solidFill>
              </a:rPr>
              <a:t>cetux</a:t>
            </a:r>
            <a:endParaRPr lang="en-GB" sz="1100" b="1" dirty="0">
              <a:solidFill>
                <a:srgbClr val="B60D27"/>
              </a:solidFill>
            </a:endParaRPr>
          </a:p>
        </p:txBody>
      </p:sp>
      <p:sp>
        <p:nvSpPr>
          <p:cNvPr id="61" name="TextBox 60"/>
          <p:cNvSpPr txBox="1"/>
          <p:nvPr/>
        </p:nvSpPr>
        <p:spPr>
          <a:xfrm>
            <a:off x="8099246" y="4738006"/>
            <a:ext cx="1016624"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sp>
        <p:nvSpPr>
          <p:cNvPr id="62" name="TextBox 61"/>
          <p:cNvSpPr txBox="1"/>
          <p:nvPr/>
        </p:nvSpPr>
        <p:spPr>
          <a:xfrm>
            <a:off x="7138865" y="4738006"/>
            <a:ext cx="1099981" cy="261610"/>
          </a:xfrm>
          <a:prstGeom prst="rect">
            <a:avLst/>
          </a:prstGeom>
          <a:noFill/>
        </p:spPr>
        <p:txBody>
          <a:bodyPr wrap="none" rtlCol="0">
            <a:spAutoFit/>
          </a:bodyPr>
          <a:lstStyle/>
          <a:p>
            <a:pPr algn="ctr"/>
            <a:r>
              <a:rPr lang="en-GB" sz="1100" b="1" dirty="0" smtClean="0">
                <a:solidFill>
                  <a:srgbClr val="4D4D4D"/>
                </a:solidFill>
              </a:rPr>
              <a:t>HR (97.5% CI)</a:t>
            </a:r>
            <a:endParaRPr lang="en-GB" sz="1100" b="1" dirty="0">
              <a:solidFill>
                <a:srgbClr val="043882">
                  <a:lumMod val="75000"/>
                </a:srgbClr>
              </a:solidFill>
            </a:endParaRPr>
          </a:p>
        </p:txBody>
      </p:sp>
      <p:sp>
        <p:nvSpPr>
          <p:cNvPr id="63" name="TextBox 62"/>
          <p:cNvSpPr txBox="1"/>
          <p:nvPr/>
        </p:nvSpPr>
        <p:spPr>
          <a:xfrm>
            <a:off x="7458585" y="3352369"/>
            <a:ext cx="407484" cy="276999"/>
          </a:xfrm>
          <a:prstGeom prst="rect">
            <a:avLst/>
          </a:prstGeom>
          <a:noFill/>
        </p:spPr>
        <p:txBody>
          <a:bodyPr wrap="none" rtlCol="0">
            <a:spAutoFit/>
          </a:bodyPr>
          <a:lstStyle/>
          <a:p>
            <a:r>
              <a:rPr lang="en-GB" sz="1200" b="1" dirty="0" smtClean="0">
                <a:solidFill>
                  <a:srgbClr val="4D4D4D"/>
                </a:solidFill>
              </a:rPr>
              <a:t>OS</a:t>
            </a:r>
            <a:endParaRPr lang="en-GB" sz="1200" b="1" dirty="0">
              <a:solidFill>
                <a:srgbClr val="4D4D4D"/>
              </a:solidFill>
            </a:endParaRPr>
          </a:p>
        </p:txBody>
      </p:sp>
      <p:sp>
        <p:nvSpPr>
          <p:cNvPr id="64" name="TextBox 63"/>
          <p:cNvSpPr txBox="1"/>
          <p:nvPr/>
        </p:nvSpPr>
        <p:spPr>
          <a:xfrm>
            <a:off x="5203598" y="3689377"/>
            <a:ext cx="2064989" cy="261610"/>
          </a:xfrm>
          <a:prstGeom prst="rect">
            <a:avLst/>
          </a:prstGeom>
          <a:noFill/>
        </p:spPr>
        <p:txBody>
          <a:bodyPr wrap="none" rtlCol="0">
            <a:spAutoFit/>
          </a:bodyPr>
          <a:lstStyle/>
          <a:p>
            <a:r>
              <a:rPr lang="en-GB" sz="1100" b="1" dirty="0" smtClean="0">
                <a:solidFill>
                  <a:srgbClr val="00B050"/>
                </a:solidFill>
              </a:rPr>
              <a:t>HR 0.57 </a:t>
            </a:r>
            <a:r>
              <a:rPr lang="en-GB" sz="1100" b="1" dirty="0">
                <a:solidFill>
                  <a:srgbClr val="00B050"/>
                </a:solidFill>
              </a:rPr>
              <a:t>(</a:t>
            </a:r>
            <a:r>
              <a:rPr lang="en-GB" sz="1100" b="1" dirty="0" smtClean="0">
                <a:solidFill>
                  <a:srgbClr val="00B050"/>
                </a:solidFill>
              </a:rPr>
              <a:t>0.37, 0.87); p=0.003</a:t>
            </a:r>
            <a:endParaRPr lang="en-GB" sz="1100" b="1" dirty="0">
              <a:solidFill>
                <a:srgbClr val="00B050"/>
              </a:solidFill>
            </a:endParaRPr>
          </a:p>
        </p:txBody>
      </p:sp>
      <p:sp>
        <p:nvSpPr>
          <p:cNvPr id="65" name="TextBox 64"/>
          <p:cNvSpPr txBox="1"/>
          <p:nvPr/>
        </p:nvSpPr>
        <p:spPr>
          <a:xfrm>
            <a:off x="5203598" y="4191421"/>
            <a:ext cx="1986441" cy="261610"/>
          </a:xfrm>
          <a:prstGeom prst="rect">
            <a:avLst/>
          </a:prstGeom>
          <a:noFill/>
        </p:spPr>
        <p:txBody>
          <a:bodyPr wrap="none" rtlCol="0">
            <a:spAutoFit/>
          </a:bodyPr>
          <a:lstStyle/>
          <a:p>
            <a:r>
              <a:rPr lang="en-GB" sz="1100" b="1" dirty="0" smtClean="0">
                <a:solidFill>
                  <a:srgbClr val="043882"/>
                </a:solidFill>
              </a:rPr>
              <a:t>HR 1.13 </a:t>
            </a:r>
            <a:r>
              <a:rPr lang="en-GB" sz="1100" b="1" dirty="0">
                <a:solidFill>
                  <a:srgbClr val="043882"/>
                </a:solidFill>
              </a:rPr>
              <a:t>(</a:t>
            </a:r>
            <a:r>
              <a:rPr lang="en-GB" sz="1100" b="1" dirty="0" smtClean="0">
                <a:solidFill>
                  <a:srgbClr val="043882"/>
                </a:solidFill>
              </a:rPr>
              <a:t>0.66, 1.96); p=0.61</a:t>
            </a:r>
            <a:endParaRPr lang="en-GB" sz="1100" b="1" dirty="0">
              <a:solidFill>
                <a:srgbClr val="043882"/>
              </a:solidFill>
            </a:endParaRPr>
          </a:p>
        </p:txBody>
      </p:sp>
      <p:sp>
        <p:nvSpPr>
          <p:cNvPr id="66" name="TextBox 65"/>
          <p:cNvSpPr txBox="1"/>
          <p:nvPr/>
        </p:nvSpPr>
        <p:spPr>
          <a:xfrm>
            <a:off x="6700089" y="3959215"/>
            <a:ext cx="1867819" cy="261610"/>
          </a:xfrm>
          <a:prstGeom prst="rect">
            <a:avLst/>
          </a:prstGeom>
          <a:noFill/>
        </p:spPr>
        <p:txBody>
          <a:bodyPr wrap="none" rtlCol="0">
            <a:spAutoFit/>
          </a:bodyPr>
          <a:lstStyle/>
          <a:p>
            <a:r>
              <a:rPr lang="en-GB" sz="1100" b="1" dirty="0" smtClean="0">
                <a:solidFill>
                  <a:srgbClr val="4D4D4D"/>
                </a:solidFill>
              </a:rPr>
              <a:t>Interaction test    p=0.046</a:t>
            </a:r>
            <a:endParaRPr lang="en-GB" sz="1100" b="1" dirty="0">
              <a:solidFill>
                <a:srgbClr val="4D4D4D"/>
              </a:solidFill>
            </a:endParaRPr>
          </a:p>
        </p:txBody>
      </p:sp>
      <p:cxnSp>
        <p:nvCxnSpPr>
          <p:cNvPr id="67" name="Straight Connector 66"/>
          <p:cNvCxnSpPr/>
          <p:nvPr/>
        </p:nvCxnSpPr>
        <p:spPr>
          <a:xfrm>
            <a:off x="7167173" y="3824798"/>
            <a:ext cx="515529"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Rectangle 67"/>
          <p:cNvSpPr>
            <a:spLocks noChangeAspect="1"/>
          </p:cNvSpPr>
          <p:nvPr/>
        </p:nvSpPr>
        <p:spPr>
          <a:xfrm rot="2700000">
            <a:off x="7374726" y="3796700"/>
            <a:ext cx="56198" cy="561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cxnSp>
        <p:nvCxnSpPr>
          <p:cNvPr id="69" name="Straight Connector 68"/>
          <p:cNvCxnSpPr/>
          <p:nvPr/>
        </p:nvCxnSpPr>
        <p:spPr>
          <a:xfrm>
            <a:off x="7458585" y="4326842"/>
            <a:ext cx="644421"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spect="1"/>
          </p:cNvSpPr>
          <p:nvPr/>
        </p:nvSpPr>
        <p:spPr>
          <a:xfrm rot="2700000">
            <a:off x="7756251" y="4298744"/>
            <a:ext cx="56198" cy="56198"/>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Tree>
    <p:custDataLst>
      <p:tags r:id="rId1"/>
    </p:custDataLst>
    <p:extLst>
      <p:ext uri="{BB962C8B-B14F-4D97-AF65-F5344CB8AC3E}">
        <p14:creationId xmlns:p14="http://schemas.microsoft.com/office/powerpoint/2010/main" val="3048128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457O: MiR-31-3p </a:t>
            </a:r>
            <a:r>
              <a:rPr lang="en-GB" sz="1800" dirty="0"/>
              <a:t>is a predictive biomarker of cetuximab response in FIRE3 clinical trial </a:t>
            </a:r>
            <a:r>
              <a:rPr lang="en-GB" sz="1800" dirty="0" smtClean="0"/>
              <a:t>– Laurent-</a:t>
            </a:r>
            <a:r>
              <a:rPr lang="en-GB" sz="1800" dirty="0" err="1" smtClean="0"/>
              <a:t>Puig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Key results (continued)</a:t>
            </a:r>
          </a:p>
          <a:p>
            <a:r>
              <a:rPr lang="en-GB" sz="1800" b="1" dirty="0" smtClean="0"/>
              <a:t>ETS</a:t>
            </a:r>
          </a:p>
          <a:p>
            <a:pPr lvl="1"/>
            <a:r>
              <a:rPr lang="en-GB" dirty="0" smtClean="0"/>
              <a:t>ORR 2.62 (95% CI </a:t>
            </a:r>
            <a:r>
              <a:rPr lang="en-GB" dirty="0"/>
              <a:t>1.58, </a:t>
            </a:r>
            <a:r>
              <a:rPr lang="en-GB" dirty="0" smtClean="0"/>
              <a:t>4.32); p=0.0002</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r>
              <a:rPr lang="en-GB" sz="1800" b="1" dirty="0" err="1" smtClean="0"/>
              <a:t>DoR</a:t>
            </a:r>
            <a:endParaRPr lang="en-GB" sz="1800" b="1" dirty="0" smtClean="0"/>
          </a:p>
          <a:p>
            <a:pPr lvl="1"/>
            <a:r>
              <a:rPr lang="en-GB" dirty="0" smtClean="0"/>
              <a:t>ORR </a:t>
            </a:r>
            <a:r>
              <a:rPr lang="it-IT" dirty="0" smtClean="0"/>
              <a:t>2.36 (95% CI </a:t>
            </a:r>
            <a:r>
              <a:rPr lang="it-IT" dirty="0"/>
              <a:t>1.43, 3.90); </a:t>
            </a:r>
            <a:r>
              <a:rPr lang="it-IT" dirty="0" smtClean="0"/>
              <a:t>p=0.0008</a:t>
            </a:r>
          </a:p>
          <a:p>
            <a:pPr lvl="1"/>
            <a:endParaRPr lang="it-IT" dirty="0"/>
          </a:p>
          <a:p>
            <a:pPr lvl="1"/>
            <a:endParaRPr lang="it-IT" dirty="0" smtClean="0"/>
          </a:p>
          <a:p>
            <a:pPr lvl="1"/>
            <a:endParaRPr lang="it-IT" dirty="0"/>
          </a:p>
          <a:p>
            <a:pPr lvl="1"/>
            <a:endParaRPr lang="it-IT" dirty="0" smtClean="0"/>
          </a:p>
          <a:p>
            <a:pPr lvl="1"/>
            <a:endParaRPr lang="it-IT" dirty="0"/>
          </a:p>
          <a:p>
            <a:pPr lvl="1"/>
            <a:endParaRPr lang="en-GB" dirty="0"/>
          </a:p>
          <a:p>
            <a:pPr lvl="1"/>
            <a:endParaRPr lang="en-GB" b="1"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Laurent-</a:t>
            </a:r>
            <a:r>
              <a:rPr lang="en-NZ" dirty="0" err="1"/>
              <a:t>Puig</a:t>
            </a:r>
            <a:r>
              <a:rPr lang="en-NZ" dirty="0"/>
              <a:t> P et al. Ann </a:t>
            </a:r>
            <a:r>
              <a:rPr lang="en-NZ" dirty="0" err="1"/>
              <a:t>Oncol</a:t>
            </a:r>
            <a:r>
              <a:rPr lang="en-NZ" dirty="0"/>
              <a:t> 2016; 27 (</a:t>
            </a:r>
            <a:r>
              <a:rPr lang="en-NZ" dirty="0" err="1"/>
              <a:t>suppl</a:t>
            </a:r>
            <a:r>
              <a:rPr lang="en-NZ" dirty="0"/>
              <a:t> 6): </a:t>
            </a:r>
            <a:r>
              <a:rPr lang="en-NZ" dirty="0" err="1"/>
              <a:t>abstr</a:t>
            </a:r>
            <a:r>
              <a:rPr lang="en-NZ" dirty="0"/>
              <a:t> 457O</a:t>
            </a:r>
          </a:p>
        </p:txBody>
      </p:sp>
      <p:sp>
        <p:nvSpPr>
          <p:cNvPr id="3" name="TextBox 2"/>
          <p:cNvSpPr txBox="1"/>
          <p:nvPr/>
        </p:nvSpPr>
        <p:spPr>
          <a:xfrm>
            <a:off x="641685" y="3443107"/>
            <a:ext cx="3400926" cy="338554"/>
          </a:xfrm>
          <a:prstGeom prst="rect">
            <a:avLst/>
          </a:prstGeom>
          <a:noFill/>
        </p:spPr>
        <p:txBody>
          <a:bodyPr wrap="square" rtlCol="0">
            <a:spAutoFit/>
          </a:bodyPr>
          <a:lstStyle/>
          <a:p>
            <a:r>
              <a:rPr lang="en-GB" sz="1600" b="1" dirty="0" smtClean="0">
                <a:solidFill>
                  <a:srgbClr val="4D4D4D"/>
                </a:solidFill>
              </a:rPr>
              <a:t>Low miR-31-3p expression</a:t>
            </a:r>
            <a:endParaRPr lang="en-GB" sz="1600" b="1" dirty="0">
              <a:solidFill>
                <a:srgbClr val="4D4D4D"/>
              </a:solidFill>
            </a:endParaRPr>
          </a:p>
        </p:txBody>
      </p:sp>
      <p:sp>
        <p:nvSpPr>
          <p:cNvPr id="11" name="TextBox 10"/>
          <p:cNvSpPr txBox="1"/>
          <p:nvPr/>
        </p:nvSpPr>
        <p:spPr>
          <a:xfrm>
            <a:off x="5269831" y="3466985"/>
            <a:ext cx="3400926" cy="338554"/>
          </a:xfrm>
          <a:prstGeom prst="rect">
            <a:avLst/>
          </a:prstGeom>
          <a:noFill/>
        </p:spPr>
        <p:txBody>
          <a:bodyPr wrap="square" rtlCol="0">
            <a:spAutoFit/>
          </a:bodyPr>
          <a:lstStyle/>
          <a:p>
            <a:r>
              <a:rPr lang="en-GB" sz="1600" b="1" dirty="0" smtClean="0">
                <a:solidFill>
                  <a:srgbClr val="4D4D4D"/>
                </a:solidFill>
              </a:rPr>
              <a:t>High miR-31-3p expression</a:t>
            </a:r>
            <a:endParaRPr lang="en-GB" sz="1600" b="1" dirty="0">
              <a:solidFill>
                <a:srgbClr val="4D4D4D"/>
              </a:solidFill>
            </a:endParaRPr>
          </a:p>
        </p:txBody>
      </p:sp>
      <p:sp>
        <p:nvSpPr>
          <p:cNvPr id="13" name="TextBox 12"/>
          <p:cNvSpPr txBox="1"/>
          <p:nvPr/>
        </p:nvSpPr>
        <p:spPr>
          <a:xfrm>
            <a:off x="753979" y="5910370"/>
            <a:ext cx="3400926" cy="338554"/>
          </a:xfrm>
          <a:prstGeom prst="rect">
            <a:avLst/>
          </a:prstGeom>
          <a:noFill/>
        </p:spPr>
        <p:txBody>
          <a:bodyPr wrap="square" rtlCol="0">
            <a:spAutoFit/>
          </a:bodyPr>
          <a:lstStyle/>
          <a:p>
            <a:r>
              <a:rPr lang="en-GB" sz="1600" b="1" dirty="0" smtClean="0">
                <a:solidFill>
                  <a:srgbClr val="4D4D4D"/>
                </a:solidFill>
              </a:rPr>
              <a:t>Low miR-31-3p expression</a:t>
            </a:r>
            <a:endParaRPr lang="en-GB" sz="1600" b="1" dirty="0">
              <a:solidFill>
                <a:srgbClr val="4D4D4D"/>
              </a:solidFill>
            </a:endParaRPr>
          </a:p>
        </p:txBody>
      </p:sp>
      <p:sp>
        <p:nvSpPr>
          <p:cNvPr id="16" name="TextBox 15"/>
          <p:cNvSpPr txBox="1"/>
          <p:nvPr/>
        </p:nvSpPr>
        <p:spPr>
          <a:xfrm>
            <a:off x="5285873" y="5902164"/>
            <a:ext cx="3400926" cy="338554"/>
          </a:xfrm>
          <a:prstGeom prst="rect">
            <a:avLst/>
          </a:prstGeom>
          <a:noFill/>
        </p:spPr>
        <p:txBody>
          <a:bodyPr wrap="square" rtlCol="0">
            <a:spAutoFit/>
          </a:bodyPr>
          <a:lstStyle/>
          <a:p>
            <a:r>
              <a:rPr lang="en-GB" sz="1600" b="1" dirty="0" smtClean="0">
                <a:solidFill>
                  <a:srgbClr val="4D4D4D"/>
                </a:solidFill>
              </a:rPr>
              <a:t>High miR-31-3p expression</a:t>
            </a:r>
            <a:endParaRPr lang="en-GB" sz="1600" b="1" dirty="0">
              <a:solidFill>
                <a:srgbClr val="4D4D4D"/>
              </a:solidFill>
            </a:endParaRPr>
          </a:p>
        </p:txBody>
      </p:sp>
      <p:sp>
        <p:nvSpPr>
          <p:cNvPr id="18" name="TextBox 17"/>
          <p:cNvSpPr txBox="1"/>
          <p:nvPr/>
        </p:nvSpPr>
        <p:spPr>
          <a:xfrm>
            <a:off x="3969516" y="2405987"/>
            <a:ext cx="1183336" cy="430887"/>
          </a:xfrm>
          <a:prstGeom prst="rect">
            <a:avLst/>
          </a:prstGeom>
          <a:noFill/>
        </p:spPr>
        <p:txBody>
          <a:bodyPr wrap="none" rtlCol="0">
            <a:spAutoFit/>
          </a:bodyPr>
          <a:lstStyle/>
          <a:p>
            <a:pPr algn="ctr"/>
            <a:r>
              <a:rPr lang="en-GB" sz="1100" dirty="0" smtClean="0">
                <a:solidFill>
                  <a:srgbClr val="4D4D4D"/>
                </a:solidFill>
              </a:rPr>
              <a:t>Interaction test </a:t>
            </a:r>
            <a:br>
              <a:rPr lang="en-GB" sz="1100" dirty="0" smtClean="0">
                <a:solidFill>
                  <a:srgbClr val="4D4D4D"/>
                </a:solidFill>
              </a:rPr>
            </a:br>
            <a:r>
              <a:rPr lang="en-GB" sz="1100" dirty="0" smtClean="0">
                <a:solidFill>
                  <a:srgbClr val="4D4D4D"/>
                </a:solidFill>
              </a:rPr>
              <a:t>p=0.029</a:t>
            </a:r>
            <a:endParaRPr lang="en-GB" sz="1100" dirty="0">
              <a:solidFill>
                <a:srgbClr val="4D4D4D"/>
              </a:solidFill>
            </a:endParaRPr>
          </a:p>
        </p:txBody>
      </p:sp>
      <p:grpSp>
        <p:nvGrpSpPr>
          <p:cNvPr id="19" name="Group 18"/>
          <p:cNvGrpSpPr/>
          <p:nvPr/>
        </p:nvGrpSpPr>
        <p:grpSpPr>
          <a:xfrm>
            <a:off x="4967552" y="2153057"/>
            <a:ext cx="3999170" cy="1334897"/>
            <a:chOff x="4926628" y="2124482"/>
            <a:chExt cx="3999170" cy="1334897"/>
          </a:xfrm>
        </p:grpSpPr>
        <p:cxnSp>
          <p:nvCxnSpPr>
            <p:cNvPr id="20" name="Straight Connector 19"/>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56823" y="3040140"/>
              <a:ext cx="380232" cy="261610"/>
            </a:xfrm>
            <a:prstGeom prst="rect">
              <a:avLst/>
            </a:prstGeom>
            <a:noFill/>
          </p:spPr>
          <p:txBody>
            <a:bodyPr wrap="none" rtlCol="0">
              <a:spAutoFit/>
            </a:bodyPr>
            <a:lstStyle/>
            <a:p>
              <a:pPr algn="ctr"/>
              <a:r>
                <a:rPr lang="en-GB" sz="1100" dirty="0" smtClean="0">
                  <a:solidFill>
                    <a:srgbClr val="4D4D4D"/>
                  </a:solidFill>
                </a:rPr>
                <a:t>0.2</a:t>
              </a:r>
              <a:endParaRPr lang="en-GB" sz="1100" dirty="0">
                <a:solidFill>
                  <a:srgbClr val="4D4D4D"/>
                </a:solidFill>
              </a:endParaRPr>
            </a:p>
          </p:txBody>
        </p:sp>
        <p:sp>
          <p:nvSpPr>
            <p:cNvPr id="25" name="TextBox 24"/>
            <p:cNvSpPr txBox="1"/>
            <p:nvPr/>
          </p:nvSpPr>
          <p:spPr>
            <a:xfrm>
              <a:off x="5997494" y="3040140"/>
              <a:ext cx="380232" cy="261610"/>
            </a:xfrm>
            <a:prstGeom prst="rect">
              <a:avLst/>
            </a:prstGeom>
            <a:noFill/>
          </p:spPr>
          <p:txBody>
            <a:bodyPr wrap="none" rtlCol="0">
              <a:spAutoFit/>
            </a:bodyPr>
            <a:lstStyle/>
            <a:p>
              <a:pPr algn="ctr"/>
              <a:r>
                <a:rPr lang="en-GB" sz="1100" dirty="0" smtClean="0">
                  <a:solidFill>
                    <a:srgbClr val="4D4D4D"/>
                  </a:solidFill>
                </a:rPr>
                <a:t>0.5</a:t>
              </a:r>
              <a:endParaRPr lang="en-GB" sz="1100" dirty="0">
                <a:solidFill>
                  <a:srgbClr val="4D4D4D"/>
                </a:solidFill>
              </a:endParaRPr>
            </a:p>
          </p:txBody>
        </p:sp>
        <p:sp>
          <p:nvSpPr>
            <p:cNvPr id="26" name="TextBox 25"/>
            <p:cNvSpPr txBox="1"/>
            <p:nvPr/>
          </p:nvSpPr>
          <p:spPr>
            <a:xfrm>
              <a:off x="6407808" y="3040140"/>
              <a:ext cx="380232" cy="261610"/>
            </a:xfrm>
            <a:prstGeom prst="rect">
              <a:avLst/>
            </a:prstGeom>
            <a:noFill/>
          </p:spPr>
          <p:txBody>
            <a:bodyPr wrap="none" rtlCol="0">
              <a:spAutoFit/>
            </a:bodyPr>
            <a:lstStyle/>
            <a:p>
              <a:pPr algn="ctr"/>
              <a:r>
                <a:rPr lang="en-GB" sz="1100" dirty="0" smtClean="0">
                  <a:solidFill>
                    <a:srgbClr val="4D4D4D"/>
                  </a:solidFill>
                </a:rPr>
                <a:t>1.0</a:t>
              </a:r>
              <a:endParaRPr lang="en-GB" sz="1100" dirty="0">
                <a:solidFill>
                  <a:srgbClr val="4D4D4D"/>
                </a:solidFill>
              </a:endParaRPr>
            </a:p>
          </p:txBody>
        </p:sp>
        <p:grpSp>
          <p:nvGrpSpPr>
            <p:cNvPr id="27" name="Group 26"/>
            <p:cNvGrpSpPr/>
            <p:nvPr/>
          </p:nvGrpSpPr>
          <p:grpSpPr>
            <a:xfrm>
              <a:off x="6802734" y="3003337"/>
              <a:ext cx="380232" cy="298413"/>
              <a:chOff x="6817248" y="3008226"/>
              <a:chExt cx="380232" cy="298413"/>
            </a:xfrm>
          </p:grpSpPr>
          <p:cxnSp>
            <p:nvCxnSpPr>
              <p:cNvPr id="43" name="Straight Connector 4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17248" y="3045029"/>
                <a:ext cx="380232" cy="261610"/>
              </a:xfrm>
              <a:prstGeom prst="rect">
                <a:avLst/>
              </a:prstGeom>
              <a:noFill/>
            </p:spPr>
            <p:txBody>
              <a:bodyPr wrap="none" rtlCol="0">
                <a:spAutoFit/>
              </a:bodyPr>
              <a:lstStyle/>
              <a:p>
                <a:pPr algn="ctr"/>
                <a:r>
                  <a:rPr lang="en-GB" sz="1100" dirty="0" smtClean="0">
                    <a:solidFill>
                      <a:srgbClr val="4D4D4D"/>
                    </a:solidFill>
                  </a:rPr>
                  <a:t>2.0</a:t>
                </a:r>
                <a:endParaRPr lang="en-GB" sz="1100" dirty="0">
                  <a:solidFill>
                    <a:srgbClr val="4D4D4D"/>
                  </a:solidFill>
                </a:endParaRPr>
              </a:p>
            </p:txBody>
          </p:sp>
        </p:grpSp>
        <p:grpSp>
          <p:nvGrpSpPr>
            <p:cNvPr id="28" name="Group 27"/>
            <p:cNvGrpSpPr/>
            <p:nvPr/>
          </p:nvGrpSpPr>
          <p:grpSpPr>
            <a:xfrm>
              <a:off x="8096847" y="3008226"/>
              <a:ext cx="458780" cy="293524"/>
              <a:chOff x="8111361" y="3008226"/>
              <a:chExt cx="458780" cy="293524"/>
            </a:xfrm>
          </p:grpSpPr>
          <p:cxnSp>
            <p:nvCxnSpPr>
              <p:cNvPr id="41" name="Straight Connector 40"/>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11361" y="3040140"/>
                <a:ext cx="458780" cy="261610"/>
              </a:xfrm>
              <a:prstGeom prst="rect">
                <a:avLst/>
              </a:prstGeom>
              <a:noFill/>
            </p:spPr>
            <p:txBody>
              <a:bodyPr wrap="none" rtlCol="0">
                <a:spAutoFit/>
              </a:bodyPr>
              <a:lstStyle/>
              <a:p>
                <a:pPr algn="ctr"/>
                <a:r>
                  <a:rPr lang="en-GB" sz="1100" dirty="0" smtClean="0">
                    <a:solidFill>
                      <a:srgbClr val="4D4D4D"/>
                    </a:solidFill>
                  </a:rPr>
                  <a:t>20.0</a:t>
                </a:r>
                <a:endParaRPr lang="en-GB" sz="1100" dirty="0">
                  <a:solidFill>
                    <a:srgbClr val="4D4D4D"/>
                  </a:solidFill>
                </a:endParaRPr>
              </a:p>
            </p:txBody>
          </p:sp>
        </p:grpSp>
        <p:sp>
          <p:nvSpPr>
            <p:cNvPr id="29" name="TextBox 28"/>
            <p:cNvSpPr txBox="1"/>
            <p:nvPr/>
          </p:nvSpPr>
          <p:spPr>
            <a:xfrm>
              <a:off x="7784139" y="3197769"/>
              <a:ext cx="1141659"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C00000"/>
                  </a:solidFill>
                </a:rPr>
                <a:t>cetux</a:t>
              </a:r>
              <a:endParaRPr lang="en-GB" sz="1100" b="1" dirty="0">
                <a:solidFill>
                  <a:srgbClr val="C00000"/>
                </a:solidFill>
              </a:endParaRPr>
            </a:p>
          </p:txBody>
        </p:sp>
        <p:sp>
          <p:nvSpPr>
            <p:cNvPr id="30" name="TextBox 29"/>
            <p:cNvSpPr txBox="1"/>
            <p:nvPr/>
          </p:nvSpPr>
          <p:spPr>
            <a:xfrm>
              <a:off x="4926628" y="3197769"/>
              <a:ext cx="1016624"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cxnSp>
          <p:nvCxnSpPr>
            <p:cNvPr id="31" name="Straight Connector 30"/>
            <p:cNvCxnSpPr/>
            <p:nvPr/>
          </p:nvCxnSpPr>
          <p:spPr>
            <a:xfrm>
              <a:off x="6141611" y="2681801"/>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spect="1"/>
            </p:cNvSpPr>
            <p:nvPr/>
          </p:nvSpPr>
          <p:spPr>
            <a:xfrm rot="2700000">
              <a:off x="6650388" y="2647516"/>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33" name="Group 32"/>
            <p:cNvGrpSpPr/>
            <p:nvPr/>
          </p:nvGrpSpPr>
          <p:grpSpPr>
            <a:xfrm>
              <a:off x="7332199" y="3008226"/>
              <a:ext cx="380233" cy="293524"/>
              <a:chOff x="6813273" y="3008226"/>
              <a:chExt cx="380233" cy="293524"/>
            </a:xfrm>
          </p:grpSpPr>
          <p:cxnSp>
            <p:nvCxnSpPr>
              <p:cNvPr id="39" name="Straight Connector 3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813273" y="3040140"/>
                <a:ext cx="380233" cy="261610"/>
              </a:xfrm>
              <a:prstGeom prst="rect">
                <a:avLst/>
              </a:prstGeom>
              <a:noFill/>
            </p:spPr>
            <p:txBody>
              <a:bodyPr wrap="none" rtlCol="0">
                <a:spAutoFit/>
              </a:bodyPr>
              <a:lstStyle/>
              <a:p>
                <a:pPr algn="ctr"/>
                <a:r>
                  <a:rPr lang="en-GB" sz="1100" dirty="0" smtClean="0">
                    <a:solidFill>
                      <a:srgbClr val="4D4D4D"/>
                    </a:solidFill>
                  </a:rPr>
                  <a:t>5.0</a:t>
                </a:r>
                <a:endParaRPr lang="en-GB" sz="1100" dirty="0">
                  <a:solidFill>
                    <a:srgbClr val="4D4D4D"/>
                  </a:solidFill>
                </a:endParaRPr>
              </a:p>
            </p:txBody>
          </p:sp>
        </p:grpSp>
        <p:grpSp>
          <p:nvGrpSpPr>
            <p:cNvPr id="34" name="Group 33"/>
            <p:cNvGrpSpPr/>
            <p:nvPr/>
          </p:nvGrpSpPr>
          <p:grpSpPr>
            <a:xfrm>
              <a:off x="7707291" y="3008226"/>
              <a:ext cx="458780" cy="293524"/>
              <a:chOff x="6774000" y="3008226"/>
              <a:chExt cx="458780" cy="293524"/>
            </a:xfrm>
          </p:grpSpPr>
          <p:cxnSp>
            <p:nvCxnSpPr>
              <p:cNvPr id="37" name="Straight Connector 36"/>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74000" y="3040140"/>
                <a:ext cx="458780" cy="261610"/>
              </a:xfrm>
              <a:prstGeom prst="rect">
                <a:avLst/>
              </a:prstGeom>
              <a:noFill/>
            </p:spPr>
            <p:txBody>
              <a:bodyPr wrap="none" rtlCol="0">
                <a:spAutoFit/>
              </a:bodyPr>
              <a:lstStyle/>
              <a:p>
                <a:pPr algn="ctr"/>
                <a:r>
                  <a:rPr lang="en-GB" sz="1100" dirty="0" smtClean="0">
                    <a:solidFill>
                      <a:srgbClr val="4D4D4D"/>
                    </a:solidFill>
                  </a:rPr>
                  <a:t>10.0</a:t>
                </a:r>
                <a:endParaRPr lang="en-GB" sz="1100" dirty="0">
                  <a:solidFill>
                    <a:srgbClr val="4D4D4D"/>
                  </a:solidFill>
                </a:endParaRPr>
              </a:p>
            </p:txBody>
          </p:sp>
        </p:grpSp>
        <p:cxnSp>
          <p:nvCxnSpPr>
            <p:cNvPr id="35" name="Straight Connector 34"/>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73916" y="2326445"/>
              <a:ext cx="2273379" cy="276999"/>
            </a:xfrm>
            <a:prstGeom prst="rect">
              <a:avLst/>
            </a:prstGeom>
            <a:noFill/>
          </p:spPr>
          <p:txBody>
            <a:bodyPr wrap="none">
              <a:spAutoFit/>
            </a:bodyPr>
            <a:lstStyle/>
            <a:p>
              <a:r>
                <a:rPr lang="it-IT" sz="1200" b="1" dirty="0" smtClean="0">
                  <a:solidFill>
                    <a:srgbClr val="043882"/>
                  </a:solidFill>
                </a:rPr>
                <a:t>ORR 1.16 </a:t>
              </a:r>
              <a:r>
                <a:rPr lang="it-IT" sz="1200" b="1" dirty="0">
                  <a:solidFill>
                    <a:srgbClr val="043882"/>
                  </a:solidFill>
                </a:rPr>
                <a:t>(</a:t>
              </a:r>
              <a:r>
                <a:rPr lang="it-IT" sz="1200" b="1" dirty="0" smtClean="0">
                  <a:solidFill>
                    <a:srgbClr val="043882"/>
                  </a:solidFill>
                </a:rPr>
                <a:t>0.46, 2.92); p=0.76</a:t>
              </a:r>
              <a:endParaRPr lang="en-GB" sz="1200" b="1" dirty="0">
                <a:solidFill>
                  <a:srgbClr val="043882"/>
                </a:solidFill>
              </a:endParaRPr>
            </a:p>
          </p:txBody>
        </p:sp>
      </p:grpSp>
      <p:grpSp>
        <p:nvGrpSpPr>
          <p:cNvPr id="45" name="Group 44"/>
          <p:cNvGrpSpPr/>
          <p:nvPr/>
        </p:nvGrpSpPr>
        <p:grpSpPr>
          <a:xfrm>
            <a:off x="195336" y="2153057"/>
            <a:ext cx="3999170" cy="1343606"/>
            <a:chOff x="4926628" y="2124482"/>
            <a:chExt cx="3999170" cy="1343606"/>
          </a:xfrm>
        </p:grpSpPr>
        <p:cxnSp>
          <p:nvCxnSpPr>
            <p:cNvPr id="46" name="Straight Connector 45"/>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56823" y="3025626"/>
              <a:ext cx="380232" cy="261610"/>
            </a:xfrm>
            <a:prstGeom prst="rect">
              <a:avLst/>
            </a:prstGeom>
            <a:noFill/>
          </p:spPr>
          <p:txBody>
            <a:bodyPr wrap="none" rtlCol="0">
              <a:spAutoFit/>
            </a:bodyPr>
            <a:lstStyle/>
            <a:p>
              <a:pPr algn="ctr"/>
              <a:r>
                <a:rPr lang="en-GB" sz="1100" dirty="0" smtClean="0">
                  <a:solidFill>
                    <a:srgbClr val="4D4D4D"/>
                  </a:solidFill>
                </a:rPr>
                <a:t>0.2</a:t>
              </a:r>
              <a:endParaRPr lang="en-GB" sz="1100" dirty="0">
                <a:solidFill>
                  <a:srgbClr val="4D4D4D"/>
                </a:solidFill>
              </a:endParaRPr>
            </a:p>
          </p:txBody>
        </p:sp>
        <p:sp>
          <p:nvSpPr>
            <p:cNvPr id="51" name="TextBox 50"/>
            <p:cNvSpPr txBox="1"/>
            <p:nvPr/>
          </p:nvSpPr>
          <p:spPr>
            <a:xfrm>
              <a:off x="5997494" y="3025626"/>
              <a:ext cx="380232" cy="261610"/>
            </a:xfrm>
            <a:prstGeom prst="rect">
              <a:avLst/>
            </a:prstGeom>
            <a:noFill/>
          </p:spPr>
          <p:txBody>
            <a:bodyPr wrap="none" rtlCol="0">
              <a:spAutoFit/>
            </a:bodyPr>
            <a:lstStyle/>
            <a:p>
              <a:pPr algn="ctr"/>
              <a:r>
                <a:rPr lang="en-GB" sz="1100" dirty="0" smtClean="0">
                  <a:solidFill>
                    <a:srgbClr val="4D4D4D"/>
                  </a:solidFill>
                </a:rPr>
                <a:t>0.5</a:t>
              </a:r>
              <a:endParaRPr lang="en-GB" sz="1100" dirty="0">
                <a:solidFill>
                  <a:srgbClr val="4D4D4D"/>
                </a:solidFill>
              </a:endParaRPr>
            </a:p>
          </p:txBody>
        </p:sp>
        <p:sp>
          <p:nvSpPr>
            <p:cNvPr id="52" name="TextBox 51"/>
            <p:cNvSpPr txBox="1"/>
            <p:nvPr/>
          </p:nvSpPr>
          <p:spPr>
            <a:xfrm>
              <a:off x="6407808" y="3025626"/>
              <a:ext cx="380232" cy="261610"/>
            </a:xfrm>
            <a:prstGeom prst="rect">
              <a:avLst/>
            </a:prstGeom>
            <a:noFill/>
          </p:spPr>
          <p:txBody>
            <a:bodyPr wrap="none" rtlCol="0">
              <a:spAutoFit/>
            </a:bodyPr>
            <a:lstStyle/>
            <a:p>
              <a:pPr algn="ctr"/>
              <a:r>
                <a:rPr lang="en-GB" sz="1100" dirty="0" smtClean="0">
                  <a:solidFill>
                    <a:srgbClr val="4D4D4D"/>
                  </a:solidFill>
                </a:rPr>
                <a:t>1.0</a:t>
              </a:r>
              <a:endParaRPr lang="en-GB" sz="1100" dirty="0">
                <a:solidFill>
                  <a:srgbClr val="4D4D4D"/>
                </a:solidFill>
              </a:endParaRPr>
            </a:p>
          </p:txBody>
        </p:sp>
        <p:grpSp>
          <p:nvGrpSpPr>
            <p:cNvPr id="53" name="Group 52"/>
            <p:cNvGrpSpPr/>
            <p:nvPr/>
          </p:nvGrpSpPr>
          <p:grpSpPr>
            <a:xfrm>
              <a:off x="6802734" y="3003337"/>
              <a:ext cx="380232" cy="283899"/>
              <a:chOff x="6817248" y="3008226"/>
              <a:chExt cx="380232" cy="283899"/>
            </a:xfrm>
          </p:grpSpPr>
          <p:cxnSp>
            <p:nvCxnSpPr>
              <p:cNvPr id="69" name="Straight Connector 6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817248" y="3030515"/>
                <a:ext cx="380232" cy="261610"/>
              </a:xfrm>
              <a:prstGeom prst="rect">
                <a:avLst/>
              </a:prstGeom>
              <a:noFill/>
            </p:spPr>
            <p:txBody>
              <a:bodyPr wrap="none" rtlCol="0">
                <a:spAutoFit/>
              </a:bodyPr>
              <a:lstStyle/>
              <a:p>
                <a:pPr algn="ctr"/>
                <a:r>
                  <a:rPr lang="en-GB" sz="1100" dirty="0" smtClean="0">
                    <a:solidFill>
                      <a:srgbClr val="4D4D4D"/>
                    </a:solidFill>
                  </a:rPr>
                  <a:t>2.0</a:t>
                </a:r>
                <a:endParaRPr lang="en-GB" sz="1100" dirty="0">
                  <a:solidFill>
                    <a:srgbClr val="4D4D4D"/>
                  </a:solidFill>
                </a:endParaRPr>
              </a:p>
            </p:txBody>
          </p:sp>
        </p:grpSp>
        <p:grpSp>
          <p:nvGrpSpPr>
            <p:cNvPr id="54" name="Group 53"/>
            <p:cNvGrpSpPr/>
            <p:nvPr/>
          </p:nvGrpSpPr>
          <p:grpSpPr>
            <a:xfrm>
              <a:off x="8096847" y="3008226"/>
              <a:ext cx="458780" cy="279010"/>
              <a:chOff x="8111361" y="3008226"/>
              <a:chExt cx="458780" cy="279010"/>
            </a:xfrm>
          </p:grpSpPr>
          <p:cxnSp>
            <p:nvCxnSpPr>
              <p:cNvPr id="67" name="Straight Connector 66"/>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11361" y="3025626"/>
                <a:ext cx="458780" cy="261610"/>
              </a:xfrm>
              <a:prstGeom prst="rect">
                <a:avLst/>
              </a:prstGeom>
              <a:noFill/>
            </p:spPr>
            <p:txBody>
              <a:bodyPr wrap="none" rtlCol="0">
                <a:spAutoFit/>
              </a:bodyPr>
              <a:lstStyle/>
              <a:p>
                <a:pPr algn="ctr"/>
                <a:r>
                  <a:rPr lang="en-GB" sz="1100" dirty="0" smtClean="0">
                    <a:solidFill>
                      <a:srgbClr val="4D4D4D"/>
                    </a:solidFill>
                  </a:rPr>
                  <a:t>20.0</a:t>
                </a:r>
                <a:endParaRPr lang="en-GB" sz="1100" dirty="0">
                  <a:solidFill>
                    <a:srgbClr val="4D4D4D"/>
                  </a:solidFill>
                </a:endParaRPr>
              </a:p>
            </p:txBody>
          </p:sp>
        </p:grpSp>
        <p:sp>
          <p:nvSpPr>
            <p:cNvPr id="55" name="TextBox 54"/>
            <p:cNvSpPr txBox="1"/>
            <p:nvPr/>
          </p:nvSpPr>
          <p:spPr>
            <a:xfrm>
              <a:off x="7784139" y="3206478"/>
              <a:ext cx="1141659"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C00000"/>
                  </a:solidFill>
                </a:rPr>
                <a:t>cetux</a:t>
              </a:r>
              <a:endParaRPr lang="en-GB" sz="1100" b="1" dirty="0">
                <a:solidFill>
                  <a:srgbClr val="C00000"/>
                </a:solidFill>
              </a:endParaRPr>
            </a:p>
          </p:txBody>
        </p:sp>
        <p:sp>
          <p:nvSpPr>
            <p:cNvPr id="56" name="TextBox 55"/>
            <p:cNvSpPr txBox="1"/>
            <p:nvPr/>
          </p:nvSpPr>
          <p:spPr>
            <a:xfrm>
              <a:off x="4926628" y="3206478"/>
              <a:ext cx="1016624"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cxnSp>
          <p:nvCxnSpPr>
            <p:cNvPr id="57" name="Straight Connector 56"/>
            <p:cNvCxnSpPr/>
            <p:nvPr/>
          </p:nvCxnSpPr>
          <p:spPr>
            <a:xfrm>
              <a:off x="7009591" y="2652111"/>
              <a:ext cx="806086"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spect="1"/>
            </p:cNvSpPr>
            <p:nvPr/>
          </p:nvSpPr>
          <p:spPr>
            <a:xfrm rot="2700000">
              <a:off x="7392638" y="2617826"/>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9" name="Group 58"/>
            <p:cNvGrpSpPr/>
            <p:nvPr/>
          </p:nvGrpSpPr>
          <p:grpSpPr>
            <a:xfrm>
              <a:off x="7332199" y="3008226"/>
              <a:ext cx="380233" cy="279010"/>
              <a:chOff x="6813273" y="3008226"/>
              <a:chExt cx="380233" cy="279010"/>
            </a:xfrm>
          </p:grpSpPr>
          <p:cxnSp>
            <p:nvCxnSpPr>
              <p:cNvPr id="65" name="Straight Connector 64"/>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13273" y="3025626"/>
                <a:ext cx="380233" cy="261610"/>
              </a:xfrm>
              <a:prstGeom prst="rect">
                <a:avLst/>
              </a:prstGeom>
              <a:noFill/>
            </p:spPr>
            <p:txBody>
              <a:bodyPr wrap="none" rtlCol="0">
                <a:spAutoFit/>
              </a:bodyPr>
              <a:lstStyle/>
              <a:p>
                <a:pPr algn="ctr"/>
                <a:r>
                  <a:rPr lang="en-GB" sz="1100" dirty="0" smtClean="0">
                    <a:solidFill>
                      <a:srgbClr val="4D4D4D"/>
                    </a:solidFill>
                  </a:rPr>
                  <a:t>5.0</a:t>
                </a:r>
                <a:endParaRPr lang="en-GB" sz="1100" dirty="0">
                  <a:solidFill>
                    <a:srgbClr val="4D4D4D"/>
                  </a:solidFill>
                </a:endParaRPr>
              </a:p>
            </p:txBody>
          </p:sp>
        </p:grpSp>
        <p:grpSp>
          <p:nvGrpSpPr>
            <p:cNvPr id="60" name="Group 59"/>
            <p:cNvGrpSpPr/>
            <p:nvPr/>
          </p:nvGrpSpPr>
          <p:grpSpPr>
            <a:xfrm>
              <a:off x="7707291" y="3008226"/>
              <a:ext cx="458780" cy="279010"/>
              <a:chOff x="6774000" y="3008226"/>
              <a:chExt cx="458780" cy="279010"/>
            </a:xfrm>
          </p:grpSpPr>
          <p:cxnSp>
            <p:nvCxnSpPr>
              <p:cNvPr id="63" name="Straight Connector 6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74000" y="3025626"/>
                <a:ext cx="458780" cy="261610"/>
              </a:xfrm>
              <a:prstGeom prst="rect">
                <a:avLst/>
              </a:prstGeom>
              <a:noFill/>
            </p:spPr>
            <p:txBody>
              <a:bodyPr wrap="none" rtlCol="0">
                <a:spAutoFit/>
              </a:bodyPr>
              <a:lstStyle/>
              <a:p>
                <a:pPr algn="ctr"/>
                <a:r>
                  <a:rPr lang="en-GB" sz="1100" dirty="0" smtClean="0">
                    <a:solidFill>
                      <a:srgbClr val="4D4D4D"/>
                    </a:solidFill>
                  </a:rPr>
                  <a:t>10.0</a:t>
                </a:r>
                <a:endParaRPr lang="en-GB" sz="1100" dirty="0">
                  <a:solidFill>
                    <a:srgbClr val="4D4D4D"/>
                  </a:solidFill>
                </a:endParaRPr>
              </a:p>
            </p:txBody>
          </p:sp>
        </p:grpSp>
        <p:cxnSp>
          <p:nvCxnSpPr>
            <p:cNvPr id="61" name="Straight Connector 60"/>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378896" y="2326445"/>
              <a:ext cx="2511778" cy="276999"/>
            </a:xfrm>
            <a:prstGeom prst="rect">
              <a:avLst/>
            </a:prstGeom>
            <a:noFill/>
          </p:spPr>
          <p:txBody>
            <a:bodyPr wrap="none">
              <a:spAutoFit/>
            </a:bodyPr>
            <a:lstStyle/>
            <a:p>
              <a:r>
                <a:rPr lang="it-IT" sz="1200" b="1" dirty="0" smtClean="0">
                  <a:solidFill>
                    <a:srgbClr val="00B050"/>
                  </a:solidFill>
                </a:rPr>
                <a:t>ORR 4.11 </a:t>
              </a:r>
              <a:r>
                <a:rPr lang="it-IT" sz="1200" b="1" dirty="0">
                  <a:solidFill>
                    <a:srgbClr val="00B050"/>
                  </a:solidFill>
                </a:rPr>
                <a:t>(</a:t>
              </a:r>
              <a:r>
                <a:rPr lang="it-IT" sz="1200" b="1" dirty="0" smtClean="0">
                  <a:solidFill>
                    <a:srgbClr val="00B050"/>
                  </a:solidFill>
                </a:rPr>
                <a:t>2.14, 7.92); p=2.4*10</a:t>
              </a:r>
              <a:r>
                <a:rPr lang="it-IT" sz="1200" b="1" baseline="30000" dirty="0" smtClean="0">
                  <a:solidFill>
                    <a:srgbClr val="00B050"/>
                  </a:solidFill>
                  <a:latin typeface="Calibri"/>
                </a:rPr>
                <a:t>–5</a:t>
              </a:r>
              <a:endParaRPr lang="en-GB" sz="1200" b="1" baseline="30000" dirty="0">
                <a:solidFill>
                  <a:srgbClr val="00B050"/>
                </a:solidFill>
              </a:endParaRPr>
            </a:p>
          </p:txBody>
        </p:sp>
      </p:grpSp>
      <p:grpSp>
        <p:nvGrpSpPr>
          <p:cNvPr id="71" name="Group 70"/>
          <p:cNvGrpSpPr/>
          <p:nvPr/>
        </p:nvGrpSpPr>
        <p:grpSpPr>
          <a:xfrm>
            <a:off x="4967552" y="4594383"/>
            <a:ext cx="3999170" cy="1378442"/>
            <a:chOff x="4967552" y="4489608"/>
            <a:chExt cx="3999170" cy="1378442"/>
          </a:xfrm>
        </p:grpSpPr>
        <p:cxnSp>
          <p:nvCxnSpPr>
            <p:cNvPr id="72" name="Straight Connector 71"/>
            <p:cNvCxnSpPr/>
            <p:nvPr/>
          </p:nvCxnSpPr>
          <p:spPr>
            <a:xfrm>
              <a:off x="568174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9228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3884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3858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497747" y="5397900"/>
              <a:ext cx="380232" cy="261610"/>
            </a:xfrm>
            <a:prstGeom prst="rect">
              <a:avLst/>
            </a:prstGeom>
            <a:noFill/>
          </p:spPr>
          <p:txBody>
            <a:bodyPr wrap="none" rtlCol="0">
              <a:spAutoFit/>
            </a:bodyPr>
            <a:lstStyle/>
            <a:p>
              <a:pPr algn="ctr"/>
              <a:r>
                <a:rPr lang="en-GB" sz="1100" dirty="0" smtClean="0">
                  <a:solidFill>
                    <a:srgbClr val="4D4D4D"/>
                  </a:solidFill>
                </a:rPr>
                <a:t>0.2</a:t>
              </a:r>
              <a:endParaRPr lang="en-GB" sz="1100" dirty="0">
                <a:solidFill>
                  <a:srgbClr val="4D4D4D"/>
                </a:solidFill>
              </a:endParaRPr>
            </a:p>
          </p:txBody>
        </p:sp>
        <p:sp>
          <p:nvSpPr>
            <p:cNvPr id="77" name="TextBox 76"/>
            <p:cNvSpPr txBox="1"/>
            <p:nvPr/>
          </p:nvSpPr>
          <p:spPr>
            <a:xfrm>
              <a:off x="6038418" y="5397900"/>
              <a:ext cx="380232" cy="261610"/>
            </a:xfrm>
            <a:prstGeom prst="rect">
              <a:avLst/>
            </a:prstGeom>
            <a:noFill/>
          </p:spPr>
          <p:txBody>
            <a:bodyPr wrap="none" rtlCol="0">
              <a:spAutoFit/>
            </a:bodyPr>
            <a:lstStyle/>
            <a:p>
              <a:pPr algn="ctr"/>
              <a:r>
                <a:rPr lang="en-GB" sz="1100" dirty="0" smtClean="0">
                  <a:solidFill>
                    <a:srgbClr val="4D4D4D"/>
                  </a:solidFill>
                </a:rPr>
                <a:t>0.5</a:t>
              </a:r>
              <a:endParaRPr lang="en-GB" sz="1100" dirty="0">
                <a:solidFill>
                  <a:srgbClr val="4D4D4D"/>
                </a:solidFill>
              </a:endParaRPr>
            </a:p>
          </p:txBody>
        </p:sp>
        <p:sp>
          <p:nvSpPr>
            <p:cNvPr id="78" name="TextBox 77"/>
            <p:cNvSpPr txBox="1"/>
            <p:nvPr/>
          </p:nvSpPr>
          <p:spPr>
            <a:xfrm>
              <a:off x="6448732" y="5397900"/>
              <a:ext cx="380232" cy="261610"/>
            </a:xfrm>
            <a:prstGeom prst="rect">
              <a:avLst/>
            </a:prstGeom>
            <a:noFill/>
          </p:spPr>
          <p:txBody>
            <a:bodyPr wrap="none" rtlCol="0">
              <a:spAutoFit/>
            </a:bodyPr>
            <a:lstStyle/>
            <a:p>
              <a:pPr algn="ctr"/>
              <a:r>
                <a:rPr lang="en-GB" sz="1100" dirty="0" smtClean="0">
                  <a:solidFill>
                    <a:srgbClr val="4D4D4D"/>
                  </a:solidFill>
                </a:rPr>
                <a:t>1.0</a:t>
              </a:r>
              <a:endParaRPr lang="en-GB" sz="1100" dirty="0">
                <a:solidFill>
                  <a:srgbClr val="4D4D4D"/>
                </a:solidFill>
              </a:endParaRPr>
            </a:p>
          </p:txBody>
        </p:sp>
        <p:cxnSp>
          <p:nvCxnSpPr>
            <p:cNvPr id="79" name="Straight Connector 78"/>
            <p:cNvCxnSpPr/>
            <p:nvPr/>
          </p:nvCxnSpPr>
          <p:spPr>
            <a:xfrm>
              <a:off x="7029799" y="5368463"/>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43658" y="5397900"/>
              <a:ext cx="380232" cy="261610"/>
            </a:xfrm>
            <a:prstGeom prst="rect">
              <a:avLst/>
            </a:prstGeom>
            <a:noFill/>
          </p:spPr>
          <p:txBody>
            <a:bodyPr wrap="none" rtlCol="0">
              <a:spAutoFit/>
            </a:bodyPr>
            <a:lstStyle/>
            <a:p>
              <a:pPr algn="ctr"/>
              <a:r>
                <a:rPr lang="en-GB" sz="1100" dirty="0" smtClean="0">
                  <a:solidFill>
                    <a:srgbClr val="4D4D4D"/>
                  </a:solidFill>
                </a:rPr>
                <a:t>2.0</a:t>
              </a:r>
              <a:endParaRPr lang="en-GB" sz="1100" dirty="0">
                <a:solidFill>
                  <a:srgbClr val="4D4D4D"/>
                </a:solidFill>
              </a:endParaRPr>
            </a:p>
          </p:txBody>
        </p:sp>
        <p:cxnSp>
          <p:nvCxnSpPr>
            <p:cNvPr id="81" name="Straight Connector 80"/>
            <p:cNvCxnSpPr/>
            <p:nvPr/>
          </p:nvCxnSpPr>
          <p:spPr>
            <a:xfrm>
              <a:off x="8367160"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37771" y="5397900"/>
              <a:ext cx="458780" cy="261610"/>
            </a:xfrm>
            <a:prstGeom prst="rect">
              <a:avLst/>
            </a:prstGeom>
            <a:noFill/>
          </p:spPr>
          <p:txBody>
            <a:bodyPr wrap="none" rtlCol="0">
              <a:spAutoFit/>
            </a:bodyPr>
            <a:lstStyle/>
            <a:p>
              <a:pPr algn="ctr"/>
              <a:r>
                <a:rPr lang="en-GB" sz="1100" dirty="0" smtClean="0">
                  <a:solidFill>
                    <a:srgbClr val="4D4D4D"/>
                  </a:solidFill>
                </a:rPr>
                <a:t>20.0</a:t>
              </a:r>
              <a:endParaRPr lang="en-GB" sz="1100" dirty="0">
                <a:solidFill>
                  <a:srgbClr val="4D4D4D"/>
                </a:solidFill>
              </a:endParaRPr>
            </a:p>
          </p:txBody>
        </p:sp>
        <p:sp>
          <p:nvSpPr>
            <p:cNvPr id="83" name="TextBox 82"/>
            <p:cNvSpPr txBox="1"/>
            <p:nvPr/>
          </p:nvSpPr>
          <p:spPr>
            <a:xfrm>
              <a:off x="7825063" y="5606440"/>
              <a:ext cx="1141659"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C00000"/>
                  </a:solidFill>
                </a:rPr>
                <a:t>cetux</a:t>
              </a:r>
              <a:endParaRPr lang="en-GB" sz="1100" b="1" dirty="0">
                <a:solidFill>
                  <a:srgbClr val="C00000"/>
                </a:solidFill>
              </a:endParaRPr>
            </a:p>
          </p:txBody>
        </p:sp>
        <p:sp>
          <p:nvSpPr>
            <p:cNvPr id="84" name="TextBox 83"/>
            <p:cNvSpPr txBox="1"/>
            <p:nvPr/>
          </p:nvSpPr>
          <p:spPr>
            <a:xfrm>
              <a:off x="4967552" y="5606440"/>
              <a:ext cx="1016624"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cxnSp>
          <p:nvCxnSpPr>
            <p:cNvPr id="85" name="Straight Connector 84"/>
            <p:cNvCxnSpPr/>
            <p:nvPr/>
          </p:nvCxnSpPr>
          <p:spPr>
            <a:xfrm>
              <a:off x="5989676" y="5051578"/>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rot="2700000">
              <a:off x="6498453" y="5017293"/>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87" name="Straight Connector 86"/>
            <p:cNvCxnSpPr/>
            <p:nvPr/>
          </p:nvCxnSpPr>
          <p:spPr>
            <a:xfrm>
              <a:off x="7563239"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373123" y="5397900"/>
              <a:ext cx="380233" cy="261610"/>
            </a:xfrm>
            <a:prstGeom prst="rect">
              <a:avLst/>
            </a:prstGeom>
            <a:noFill/>
          </p:spPr>
          <p:txBody>
            <a:bodyPr wrap="none" rtlCol="0">
              <a:spAutoFit/>
            </a:bodyPr>
            <a:lstStyle/>
            <a:p>
              <a:pPr algn="ctr"/>
              <a:r>
                <a:rPr lang="en-GB" sz="1100" dirty="0" smtClean="0">
                  <a:solidFill>
                    <a:srgbClr val="4D4D4D"/>
                  </a:solidFill>
                </a:rPr>
                <a:t>5.0</a:t>
              </a:r>
              <a:endParaRPr lang="en-GB" sz="1100" dirty="0">
                <a:solidFill>
                  <a:srgbClr val="4D4D4D"/>
                </a:solidFill>
              </a:endParaRPr>
            </a:p>
          </p:txBody>
        </p:sp>
        <p:cxnSp>
          <p:nvCxnSpPr>
            <p:cNvPr id="89" name="Straight Connector 88"/>
            <p:cNvCxnSpPr/>
            <p:nvPr/>
          </p:nvCxnSpPr>
          <p:spPr>
            <a:xfrm>
              <a:off x="7977604"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48215" y="5397900"/>
              <a:ext cx="458780" cy="261610"/>
            </a:xfrm>
            <a:prstGeom prst="rect">
              <a:avLst/>
            </a:prstGeom>
            <a:noFill/>
          </p:spPr>
          <p:txBody>
            <a:bodyPr wrap="none" rtlCol="0">
              <a:spAutoFit/>
            </a:bodyPr>
            <a:lstStyle/>
            <a:p>
              <a:pPr algn="ctr"/>
              <a:r>
                <a:rPr lang="en-GB" sz="1100" dirty="0" smtClean="0">
                  <a:solidFill>
                    <a:srgbClr val="4D4D4D"/>
                  </a:solidFill>
                </a:rPr>
                <a:t>10.0</a:t>
              </a:r>
              <a:endParaRPr lang="en-GB" sz="1100" dirty="0">
                <a:solidFill>
                  <a:srgbClr val="4D4D4D"/>
                </a:solidFill>
              </a:endParaRPr>
            </a:p>
          </p:txBody>
        </p:sp>
        <p:cxnSp>
          <p:nvCxnSpPr>
            <p:cNvPr id="91" name="Straight Connector 90"/>
            <p:cNvCxnSpPr/>
            <p:nvPr/>
          </p:nvCxnSpPr>
          <p:spPr>
            <a:xfrm>
              <a:off x="624012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407156" y="4691571"/>
              <a:ext cx="2273379" cy="276999"/>
            </a:xfrm>
            <a:prstGeom prst="rect">
              <a:avLst/>
            </a:prstGeom>
            <a:noFill/>
          </p:spPr>
          <p:txBody>
            <a:bodyPr wrap="none">
              <a:spAutoFit/>
            </a:bodyPr>
            <a:lstStyle/>
            <a:p>
              <a:r>
                <a:rPr lang="it-IT" sz="1200" b="1" dirty="0" smtClean="0">
                  <a:solidFill>
                    <a:srgbClr val="043882"/>
                  </a:solidFill>
                </a:rPr>
                <a:t>ORR 0.84 </a:t>
              </a:r>
              <a:r>
                <a:rPr lang="it-IT" sz="1200" b="1" dirty="0">
                  <a:solidFill>
                    <a:srgbClr val="043882"/>
                  </a:solidFill>
                </a:rPr>
                <a:t>(</a:t>
              </a:r>
              <a:r>
                <a:rPr lang="it-IT" sz="1200" b="1" dirty="0" smtClean="0">
                  <a:solidFill>
                    <a:srgbClr val="043882"/>
                  </a:solidFill>
                </a:rPr>
                <a:t>0.35, 2.02); p=0.70</a:t>
              </a:r>
              <a:endParaRPr lang="en-GB" sz="1200" b="1" dirty="0">
                <a:solidFill>
                  <a:srgbClr val="043882"/>
                </a:solidFill>
              </a:endParaRPr>
            </a:p>
          </p:txBody>
        </p:sp>
        <p:sp>
          <p:nvSpPr>
            <p:cNvPr id="93" name="TextBox 92"/>
            <p:cNvSpPr txBox="1"/>
            <p:nvPr/>
          </p:nvSpPr>
          <p:spPr>
            <a:xfrm>
              <a:off x="6220384" y="5603239"/>
              <a:ext cx="989373" cy="261610"/>
            </a:xfrm>
            <a:prstGeom prst="rect">
              <a:avLst/>
            </a:prstGeom>
            <a:noFill/>
          </p:spPr>
          <p:txBody>
            <a:bodyPr wrap="none" rtlCol="0">
              <a:spAutoFit/>
            </a:bodyPr>
            <a:lstStyle/>
            <a:p>
              <a:r>
                <a:rPr lang="en-GB" sz="1100" dirty="0" smtClean="0">
                  <a:solidFill>
                    <a:srgbClr val="4D4D4D"/>
                  </a:solidFill>
                </a:rPr>
                <a:t>OR (95% CI)</a:t>
              </a:r>
              <a:endParaRPr lang="en-GB" sz="1100" dirty="0">
                <a:solidFill>
                  <a:srgbClr val="4D4D4D"/>
                </a:solidFill>
              </a:endParaRPr>
            </a:p>
          </p:txBody>
        </p:sp>
      </p:grpSp>
      <p:grpSp>
        <p:nvGrpSpPr>
          <p:cNvPr id="94" name="Group 93"/>
          <p:cNvGrpSpPr/>
          <p:nvPr/>
        </p:nvGrpSpPr>
        <p:grpSpPr>
          <a:xfrm>
            <a:off x="195336" y="4594383"/>
            <a:ext cx="3999170" cy="1378442"/>
            <a:chOff x="90122" y="4489608"/>
            <a:chExt cx="3999170" cy="1378442"/>
          </a:xfrm>
        </p:grpSpPr>
        <p:cxnSp>
          <p:nvCxnSpPr>
            <p:cNvPr id="95" name="Straight Connector 94"/>
            <p:cNvCxnSpPr/>
            <p:nvPr/>
          </p:nvCxnSpPr>
          <p:spPr>
            <a:xfrm>
              <a:off x="80431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1485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141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115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20317" y="5397900"/>
              <a:ext cx="380232" cy="261610"/>
            </a:xfrm>
            <a:prstGeom prst="rect">
              <a:avLst/>
            </a:prstGeom>
            <a:noFill/>
          </p:spPr>
          <p:txBody>
            <a:bodyPr wrap="none" rtlCol="0">
              <a:spAutoFit/>
            </a:bodyPr>
            <a:lstStyle/>
            <a:p>
              <a:pPr algn="ctr"/>
              <a:r>
                <a:rPr lang="en-GB" sz="1100" dirty="0" smtClean="0">
                  <a:solidFill>
                    <a:srgbClr val="4D4D4D"/>
                  </a:solidFill>
                </a:rPr>
                <a:t>0.2</a:t>
              </a:r>
              <a:endParaRPr lang="en-GB" sz="1100" dirty="0">
                <a:solidFill>
                  <a:srgbClr val="4D4D4D"/>
                </a:solidFill>
              </a:endParaRPr>
            </a:p>
          </p:txBody>
        </p:sp>
        <p:sp>
          <p:nvSpPr>
            <p:cNvPr id="100" name="TextBox 99"/>
            <p:cNvSpPr txBox="1"/>
            <p:nvPr/>
          </p:nvSpPr>
          <p:spPr>
            <a:xfrm>
              <a:off x="1160988" y="5397900"/>
              <a:ext cx="380232" cy="261610"/>
            </a:xfrm>
            <a:prstGeom prst="rect">
              <a:avLst/>
            </a:prstGeom>
            <a:noFill/>
          </p:spPr>
          <p:txBody>
            <a:bodyPr wrap="none" rtlCol="0">
              <a:spAutoFit/>
            </a:bodyPr>
            <a:lstStyle/>
            <a:p>
              <a:pPr algn="ctr"/>
              <a:r>
                <a:rPr lang="en-GB" sz="1100" dirty="0" smtClean="0">
                  <a:solidFill>
                    <a:srgbClr val="4D4D4D"/>
                  </a:solidFill>
                </a:rPr>
                <a:t>0.5</a:t>
              </a:r>
              <a:endParaRPr lang="en-GB" sz="1100" dirty="0">
                <a:solidFill>
                  <a:srgbClr val="4D4D4D"/>
                </a:solidFill>
              </a:endParaRPr>
            </a:p>
          </p:txBody>
        </p:sp>
        <p:sp>
          <p:nvSpPr>
            <p:cNvPr id="101" name="TextBox 100"/>
            <p:cNvSpPr txBox="1"/>
            <p:nvPr/>
          </p:nvSpPr>
          <p:spPr>
            <a:xfrm>
              <a:off x="1571302" y="5397900"/>
              <a:ext cx="380232" cy="261610"/>
            </a:xfrm>
            <a:prstGeom prst="rect">
              <a:avLst/>
            </a:prstGeom>
            <a:noFill/>
          </p:spPr>
          <p:txBody>
            <a:bodyPr wrap="none" rtlCol="0">
              <a:spAutoFit/>
            </a:bodyPr>
            <a:lstStyle/>
            <a:p>
              <a:pPr algn="ctr"/>
              <a:r>
                <a:rPr lang="en-GB" sz="1100" dirty="0" smtClean="0">
                  <a:solidFill>
                    <a:srgbClr val="4D4D4D"/>
                  </a:solidFill>
                </a:rPr>
                <a:t>1.0</a:t>
              </a:r>
              <a:endParaRPr lang="en-GB" sz="1100" dirty="0">
                <a:solidFill>
                  <a:srgbClr val="4D4D4D"/>
                </a:solidFill>
              </a:endParaRPr>
            </a:p>
          </p:txBody>
        </p:sp>
        <p:cxnSp>
          <p:nvCxnSpPr>
            <p:cNvPr id="102" name="Straight Connector 101"/>
            <p:cNvCxnSpPr/>
            <p:nvPr/>
          </p:nvCxnSpPr>
          <p:spPr>
            <a:xfrm>
              <a:off x="2152369" y="5361401"/>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966228" y="5397900"/>
              <a:ext cx="380232" cy="261610"/>
            </a:xfrm>
            <a:prstGeom prst="rect">
              <a:avLst/>
            </a:prstGeom>
            <a:noFill/>
          </p:spPr>
          <p:txBody>
            <a:bodyPr wrap="none" rtlCol="0">
              <a:spAutoFit/>
            </a:bodyPr>
            <a:lstStyle/>
            <a:p>
              <a:pPr algn="ctr"/>
              <a:r>
                <a:rPr lang="en-GB" sz="1100" dirty="0" smtClean="0">
                  <a:solidFill>
                    <a:srgbClr val="4D4D4D"/>
                  </a:solidFill>
                </a:rPr>
                <a:t>2.0</a:t>
              </a:r>
              <a:endParaRPr lang="en-GB" sz="1100" dirty="0">
                <a:solidFill>
                  <a:srgbClr val="4D4D4D"/>
                </a:solidFill>
              </a:endParaRPr>
            </a:p>
          </p:txBody>
        </p:sp>
        <p:cxnSp>
          <p:nvCxnSpPr>
            <p:cNvPr id="104" name="Straight Connector 103"/>
            <p:cNvCxnSpPr/>
            <p:nvPr/>
          </p:nvCxnSpPr>
          <p:spPr>
            <a:xfrm>
              <a:off x="3489730"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260341" y="5397900"/>
              <a:ext cx="458780" cy="261610"/>
            </a:xfrm>
            <a:prstGeom prst="rect">
              <a:avLst/>
            </a:prstGeom>
            <a:noFill/>
          </p:spPr>
          <p:txBody>
            <a:bodyPr wrap="none" rtlCol="0">
              <a:spAutoFit/>
            </a:bodyPr>
            <a:lstStyle/>
            <a:p>
              <a:pPr algn="ctr"/>
              <a:r>
                <a:rPr lang="en-GB" sz="1100" dirty="0" smtClean="0">
                  <a:solidFill>
                    <a:srgbClr val="4D4D4D"/>
                  </a:solidFill>
                </a:rPr>
                <a:t>20.0</a:t>
              </a:r>
              <a:endParaRPr lang="en-GB" sz="1100" dirty="0">
                <a:solidFill>
                  <a:srgbClr val="4D4D4D"/>
                </a:solidFill>
              </a:endParaRPr>
            </a:p>
          </p:txBody>
        </p:sp>
        <p:sp>
          <p:nvSpPr>
            <p:cNvPr id="106" name="TextBox 105"/>
            <p:cNvSpPr txBox="1"/>
            <p:nvPr/>
          </p:nvSpPr>
          <p:spPr>
            <a:xfrm>
              <a:off x="2947633" y="5606440"/>
              <a:ext cx="1141659"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C00000"/>
                  </a:solidFill>
                </a:rPr>
                <a:t>cetux</a:t>
              </a:r>
              <a:endParaRPr lang="en-GB" sz="1100" b="1" dirty="0">
                <a:solidFill>
                  <a:srgbClr val="C00000"/>
                </a:solidFill>
              </a:endParaRPr>
            </a:p>
          </p:txBody>
        </p:sp>
        <p:sp>
          <p:nvSpPr>
            <p:cNvPr id="107" name="TextBox 106"/>
            <p:cNvSpPr txBox="1"/>
            <p:nvPr/>
          </p:nvSpPr>
          <p:spPr>
            <a:xfrm>
              <a:off x="90122" y="5606440"/>
              <a:ext cx="1016624" cy="261610"/>
            </a:xfrm>
            <a:prstGeom prst="rect">
              <a:avLst/>
            </a:prstGeom>
            <a:noFill/>
          </p:spPr>
          <p:txBody>
            <a:bodyPr wrap="none" rtlCol="0">
              <a:spAutoFit/>
            </a:bodyPr>
            <a:lstStyle/>
            <a:p>
              <a:pPr algn="ctr"/>
              <a:r>
                <a:rPr lang="en-GB" sz="1100" b="1" dirty="0" smtClean="0">
                  <a:solidFill>
                    <a:srgbClr val="4D4D4D"/>
                  </a:solidFill>
                </a:rPr>
                <a:t>Favours </a:t>
              </a:r>
              <a:r>
                <a:rPr lang="en-GB" sz="1100" b="1" dirty="0" err="1" smtClean="0">
                  <a:solidFill>
                    <a:srgbClr val="B2C0D8"/>
                  </a:solidFill>
                </a:rPr>
                <a:t>bev</a:t>
              </a:r>
              <a:endParaRPr lang="en-GB" sz="1100" b="1" dirty="0">
                <a:solidFill>
                  <a:srgbClr val="B2C0D8"/>
                </a:solidFill>
              </a:endParaRPr>
            </a:p>
          </p:txBody>
        </p:sp>
        <p:cxnSp>
          <p:nvCxnSpPr>
            <p:cNvPr id="108" name="Straight Connector 107"/>
            <p:cNvCxnSpPr/>
            <p:nvPr/>
          </p:nvCxnSpPr>
          <p:spPr>
            <a:xfrm>
              <a:off x="2354893" y="5051578"/>
              <a:ext cx="89108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Rectangle 108"/>
            <p:cNvSpPr>
              <a:spLocks noChangeAspect="1"/>
            </p:cNvSpPr>
            <p:nvPr/>
          </p:nvSpPr>
          <p:spPr>
            <a:xfrm rot="2700000">
              <a:off x="2731429" y="5017293"/>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10" name="Straight Connector 109"/>
            <p:cNvCxnSpPr/>
            <p:nvPr/>
          </p:nvCxnSpPr>
          <p:spPr>
            <a:xfrm>
              <a:off x="2685809"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495693" y="5397900"/>
              <a:ext cx="380233" cy="261610"/>
            </a:xfrm>
            <a:prstGeom prst="rect">
              <a:avLst/>
            </a:prstGeom>
            <a:noFill/>
          </p:spPr>
          <p:txBody>
            <a:bodyPr wrap="none" rtlCol="0">
              <a:spAutoFit/>
            </a:bodyPr>
            <a:lstStyle/>
            <a:p>
              <a:pPr algn="ctr"/>
              <a:r>
                <a:rPr lang="en-GB" sz="1100" dirty="0" smtClean="0">
                  <a:solidFill>
                    <a:srgbClr val="4D4D4D"/>
                  </a:solidFill>
                </a:rPr>
                <a:t>5.0</a:t>
              </a:r>
              <a:endParaRPr lang="en-GB" sz="1100" dirty="0">
                <a:solidFill>
                  <a:srgbClr val="4D4D4D"/>
                </a:solidFill>
              </a:endParaRPr>
            </a:p>
          </p:txBody>
        </p:sp>
        <p:cxnSp>
          <p:nvCxnSpPr>
            <p:cNvPr id="112" name="Straight Connector 111"/>
            <p:cNvCxnSpPr/>
            <p:nvPr/>
          </p:nvCxnSpPr>
          <p:spPr>
            <a:xfrm>
              <a:off x="3100174"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870785" y="5397900"/>
              <a:ext cx="458780" cy="261610"/>
            </a:xfrm>
            <a:prstGeom prst="rect">
              <a:avLst/>
            </a:prstGeom>
            <a:noFill/>
          </p:spPr>
          <p:txBody>
            <a:bodyPr wrap="none" rtlCol="0">
              <a:spAutoFit/>
            </a:bodyPr>
            <a:lstStyle/>
            <a:p>
              <a:pPr algn="ctr"/>
              <a:r>
                <a:rPr lang="en-GB" sz="1100" dirty="0" smtClean="0">
                  <a:solidFill>
                    <a:srgbClr val="4D4D4D"/>
                  </a:solidFill>
                </a:rPr>
                <a:t>10.0</a:t>
              </a:r>
              <a:endParaRPr lang="en-GB" sz="1100" dirty="0">
                <a:solidFill>
                  <a:srgbClr val="4D4D4D"/>
                </a:solidFill>
              </a:endParaRPr>
            </a:p>
          </p:txBody>
        </p:sp>
        <p:cxnSp>
          <p:nvCxnSpPr>
            <p:cNvPr id="114" name="Straight Connector 113"/>
            <p:cNvCxnSpPr/>
            <p:nvPr/>
          </p:nvCxnSpPr>
          <p:spPr>
            <a:xfrm>
              <a:off x="136269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522042" y="4691571"/>
              <a:ext cx="2483372" cy="276999"/>
            </a:xfrm>
            <a:prstGeom prst="rect">
              <a:avLst/>
            </a:prstGeom>
            <a:noFill/>
          </p:spPr>
          <p:txBody>
            <a:bodyPr wrap="none">
              <a:spAutoFit/>
            </a:bodyPr>
            <a:lstStyle/>
            <a:p>
              <a:r>
                <a:rPr lang="it-IT" sz="1200" b="1" dirty="0" smtClean="0">
                  <a:solidFill>
                    <a:srgbClr val="00B050"/>
                  </a:solidFill>
                </a:rPr>
                <a:t>ORR 6.05 </a:t>
              </a:r>
              <a:r>
                <a:rPr lang="it-IT" sz="1200" b="1" dirty="0">
                  <a:solidFill>
                    <a:srgbClr val="00B050"/>
                  </a:solidFill>
                </a:rPr>
                <a:t>(</a:t>
              </a:r>
              <a:r>
                <a:rPr lang="it-IT" sz="1200" b="1" dirty="0" smtClean="0">
                  <a:solidFill>
                    <a:srgbClr val="00B050"/>
                  </a:solidFill>
                </a:rPr>
                <a:t>2.77, 13.22); p=6*10</a:t>
              </a:r>
              <a:r>
                <a:rPr lang="it-IT" sz="1200" b="1" baseline="30000" dirty="0" smtClean="0">
                  <a:solidFill>
                    <a:srgbClr val="00B050"/>
                  </a:solidFill>
                  <a:latin typeface="Calibri"/>
                </a:rPr>
                <a:t>–</a:t>
              </a:r>
              <a:r>
                <a:rPr lang="it-IT" sz="1200" b="1" baseline="30000" dirty="0" smtClean="0">
                  <a:solidFill>
                    <a:srgbClr val="00B050"/>
                  </a:solidFill>
                </a:rPr>
                <a:t>6</a:t>
              </a:r>
              <a:endParaRPr lang="en-GB" sz="1200" b="1" baseline="30000" dirty="0">
                <a:solidFill>
                  <a:srgbClr val="00B050"/>
                </a:solidFill>
              </a:endParaRPr>
            </a:p>
          </p:txBody>
        </p:sp>
        <p:sp>
          <p:nvSpPr>
            <p:cNvPr id="116" name="TextBox 115"/>
            <p:cNvSpPr txBox="1"/>
            <p:nvPr/>
          </p:nvSpPr>
          <p:spPr>
            <a:xfrm>
              <a:off x="1342954" y="5603239"/>
              <a:ext cx="989373" cy="261610"/>
            </a:xfrm>
            <a:prstGeom prst="rect">
              <a:avLst/>
            </a:prstGeom>
            <a:noFill/>
          </p:spPr>
          <p:txBody>
            <a:bodyPr wrap="none" rtlCol="0">
              <a:spAutoFit/>
            </a:bodyPr>
            <a:lstStyle/>
            <a:p>
              <a:r>
                <a:rPr lang="en-GB" sz="1100" dirty="0" smtClean="0">
                  <a:solidFill>
                    <a:srgbClr val="4D4D4D"/>
                  </a:solidFill>
                </a:rPr>
                <a:t>OR (95% CI)</a:t>
              </a:r>
              <a:endParaRPr lang="en-GB" sz="1100" dirty="0">
                <a:solidFill>
                  <a:srgbClr val="4D4D4D"/>
                </a:solidFill>
              </a:endParaRPr>
            </a:p>
          </p:txBody>
        </p:sp>
      </p:grpSp>
      <p:sp>
        <p:nvSpPr>
          <p:cNvPr id="117" name="TextBox 116"/>
          <p:cNvSpPr txBox="1"/>
          <p:nvPr/>
        </p:nvSpPr>
        <p:spPr>
          <a:xfrm>
            <a:off x="3969516" y="4689414"/>
            <a:ext cx="1183336" cy="430887"/>
          </a:xfrm>
          <a:prstGeom prst="rect">
            <a:avLst/>
          </a:prstGeom>
          <a:noFill/>
        </p:spPr>
        <p:txBody>
          <a:bodyPr wrap="none" rtlCol="0">
            <a:spAutoFit/>
          </a:bodyPr>
          <a:lstStyle/>
          <a:p>
            <a:pPr algn="ctr"/>
            <a:r>
              <a:rPr lang="en-GB" sz="1100" dirty="0" smtClean="0">
                <a:solidFill>
                  <a:srgbClr val="4D4D4D"/>
                </a:solidFill>
              </a:rPr>
              <a:t>Interaction test </a:t>
            </a:r>
            <a:br>
              <a:rPr lang="en-GB" sz="1100" dirty="0" smtClean="0">
                <a:solidFill>
                  <a:srgbClr val="4D4D4D"/>
                </a:solidFill>
              </a:rPr>
            </a:br>
            <a:r>
              <a:rPr lang="en-GB" sz="1100" dirty="0" smtClean="0">
                <a:solidFill>
                  <a:srgbClr val="4D4D4D"/>
                </a:solidFill>
              </a:rPr>
              <a:t>p=0.0006</a:t>
            </a:r>
            <a:endParaRPr lang="en-GB" sz="1100" dirty="0">
              <a:solidFill>
                <a:srgbClr val="4D4D4D"/>
              </a:solidFill>
            </a:endParaRPr>
          </a:p>
        </p:txBody>
      </p:sp>
    </p:spTree>
    <p:custDataLst>
      <p:tags r:id="rId1"/>
    </p:custDataLst>
    <p:extLst>
      <p:ext uri="{BB962C8B-B14F-4D97-AF65-F5344CB8AC3E}">
        <p14:creationId xmlns:p14="http://schemas.microsoft.com/office/powerpoint/2010/main" val="20594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Metastatic Colorectal Cancer</a:t>
            </a:r>
            <a:endParaRPr lang="en-GB" dirty="0"/>
          </a:p>
        </p:txBody>
      </p:sp>
    </p:spTree>
    <p:extLst>
      <p:ext uri="{BB962C8B-B14F-4D97-AF65-F5344CB8AC3E}">
        <p14:creationId xmlns:p14="http://schemas.microsoft.com/office/powerpoint/2010/main" val="1582773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457O: MiR-31-3p </a:t>
            </a:r>
            <a:r>
              <a:rPr lang="en-GB" sz="1800" dirty="0"/>
              <a:t>is a predictive biomarker of cetuximab response in FIRE3 clinical trial </a:t>
            </a:r>
            <a:r>
              <a:rPr lang="en-GB" sz="1800" dirty="0" smtClean="0"/>
              <a:t>– Laurent-</a:t>
            </a:r>
            <a:r>
              <a:rPr lang="en-GB" sz="1800" dirty="0" err="1" smtClean="0"/>
              <a:t>Puig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Key results (continued)</a:t>
            </a:r>
          </a:p>
        </p:txBody>
      </p:sp>
      <p:sp>
        <p:nvSpPr>
          <p:cNvPr id="15" name="Text Placeholder 14"/>
          <p:cNvSpPr>
            <a:spLocks noGrp="1"/>
          </p:cNvSpPr>
          <p:nvPr>
            <p:ph type="body" sz="quarter" idx="11"/>
          </p:nvPr>
        </p:nvSpPr>
        <p:spPr>
          <a:xfrm>
            <a:off x="4377267" y="6092296"/>
            <a:ext cx="4435475" cy="487363"/>
          </a:xfrm>
        </p:spPr>
        <p:txBody>
          <a:bodyPr/>
          <a:lstStyle/>
          <a:p>
            <a:r>
              <a:rPr lang="en-NZ" dirty="0"/>
              <a:t>Laurent-</a:t>
            </a:r>
            <a:r>
              <a:rPr lang="en-NZ" dirty="0" err="1"/>
              <a:t>Puig</a:t>
            </a:r>
            <a:r>
              <a:rPr lang="en-NZ" dirty="0"/>
              <a:t> P et al. Ann </a:t>
            </a:r>
            <a:r>
              <a:rPr lang="en-NZ" dirty="0" err="1"/>
              <a:t>Oncol</a:t>
            </a:r>
            <a:r>
              <a:rPr lang="en-NZ" dirty="0"/>
              <a:t> 2016; 27 (</a:t>
            </a:r>
            <a:r>
              <a:rPr lang="en-NZ" dirty="0" err="1"/>
              <a:t>suppl</a:t>
            </a:r>
            <a:r>
              <a:rPr lang="en-NZ" dirty="0"/>
              <a:t> 6): </a:t>
            </a:r>
            <a:r>
              <a:rPr lang="en-NZ" dirty="0" err="1"/>
              <a:t>abstr</a:t>
            </a:r>
            <a:r>
              <a:rPr lang="en-NZ" dirty="0"/>
              <a:t> 457O</a:t>
            </a:r>
          </a:p>
        </p:txBody>
      </p:sp>
      <p:grpSp>
        <p:nvGrpSpPr>
          <p:cNvPr id="8" name="Group 7"/>
          <p:cNvGrpSpPr/>
          <p:nvPr/>
        </p:nvGrpSpPr>
        <p:grpSpPr>
          <a:xfrm>
            <a:off x="532058" y="1690539"/>
            <a:ext cx="8096897" cy="4622346"/>
            <a:chOff x="322198" y="2052489"/>
            <a:chExt cx="8096897" cy="4622346"/>
          </a:xfrm>
        </p:grpSpPr>
        <p:sp>
          <p:nvSpPr>
            <p:cNvPr id="9" name="Rectangle 8"/>
            <p:cNvSpPr/>
            <p:nvPr/>
          </p:nvSpPr>
          <p:spPr>
            <a:xfrm>
              <a:off x="3905957" y="2346826"/>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FFFFFF"/>
                </a:solidFill>
              </a:endParaRPr>
            </a:p>
          </p:txBody>
        </p:sp>
        <p:sp>
          <p:nvSpPr>
            <p:cNvPr id="10" name="Rectangle 9"/>
            <p:cNvSpPr/>
            <p:nvPr/>
          </p:nvSpPr>
          <p:spPr>
            <a:xfrm>
              <a:off x="1876161" y="3641797"/>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FFFFFF"/>
                </a:solidFill>
              </a:endParaRPr>
            </a:p>
          </p:txBody>
        </p:sp>
        <p:sp>
          <p:nvSpPr>
            <p:cNvPr id="11" name="TextBox 10"/>
            <p:cNvSpPr txBox="1"/>
            <p:nvPr/>
          </p:nvSpPr>
          <p:spPr>
            <a:xfrm rot="16200000">
              <a:off x="1068502" y="4067280"/>
              <a:ext cx="1239443" cy="276999"/>
            </a:xfrm>
            <a:prstGeom prst="rect">
              <a:avLst/>
            </a:prstGeom>
            <a:noFill/>
          </p:spPr>
          <p:txBody>
            <a:bodyPr wrap="none" rtlCol="0">
              <a:spAutoFit/>
            </a:bodyPr>
            <a:lstStyle/>
            <a:p>
              <a:pPr algn="ctr"/>
              <a:r>
                <a:rPr lang="en-GB" sz="1200" b="1" dirty="0" smtClean="0">
                  <a:solidFill>
                    <a:srgbClr val="4D4D4D"/>
                  </a:solidFill>
                </a:rPr>
                <a:t>OS probability</a:t>
              </a:r>
              <a:endParaRPr lang="en-GB" sz="1200" b="1" dirty="0">
                <a:solidFill>
                  <a:srgbClr val="4D4D4D"/>
                </a:solidFill>
              </a:endParaRPr>
            </a:p>
          </p:txBody>
        </p:sp>
        <p:sp>
          <p:nvSpPr>
            <p:cNvPr id="12" name="Freeform 8"/>
            <p:cNvSpPr>
              <a:spLocks/>
            </p:cNvSpPr>
            <p:nvPr/>
          </p:nvSpPr>
          <p:spPr bwMode="auto">
            <a:xfrm>
              <a:off x="2099483" y="3681015"/>
              <a:ext cx="1035683" cy="938610"/>
            </a:xfrm>
            <a:custGeom>
              <a:avLst/>
              <a:gdLst>
                <a:gd name="T0" fmla="*/ 83 w 83"/>
                <a:gd name="T1" fmla="*/ 76 h 76"/>
                <a:gd name="T2" fmla="*/ 79 w 83"/>
                <a:gd name="T3" fmla="*/ 76 h 76"/>
                <a:gd name="T4" fmla="*/ 79 w 83"/>
                <a:gd name="T5" fmla="*/ 74 h 76"/>
                <a:gd name="T6" fmla="*/ 73 w 83"/>
                <a:gd name="T7" fmla="*/ 74 h 76"/>
                <a:gd name="T8" fmla="*/ 73 w 83"/>
                <a:gd name="T9" fmla="*/ 68 h 76"/>
                <a:gd name="T10" fmla="*/ 71 w 83"/>
                <a:gd name="T11" fmla="*/ 68 h 76"/>
                <a:gd name="T12" fmla="*/ 71 w 83"/>
                <a:gd name="T13" fmla="*/ 66 h 76"/>
                <a:gd name="T14" fmla="*/ 63 w 83"/>
                <a:gd name="T15" fmla="*/ 66 h 76"/>
                <a:gd name="T16" fmla="*/ 63 w 83"/>
                <a:gd name="T17" fmla="*/ 63 h 76"/>
                <a:gd name="T18" fmla="*/ 62 w 83"/>
                <a:gd name="T19" fmla="*/ 63 h 76"/>
                <a:gd name="T20" fmla="*/ 62 w 83"/>
                <a:gd name="T21" fmla="*/ 61 h 76"/>
                <a:gd name="T22" fmla="*/ 60 w 83"/>
                <a:gd name="T23" fmla="*/ 61 h 76"/>
                <a:gd name="T24" fmla="*/ 60 w 83"/>
                <a:gd name="T25" fmla="*/ 59 h 76"/>
                <a:gd name="T26" fmla="*/ 56 w 83"/>
                <a:gd name="T27" fmla="*/ 59 h 76"/>
                <a:gd name="T28" fmla="*/ 56 w 83"/>
                <a:gd name="T29" fmla="*/ 57 h 76"/>
                <a:gd name="T30" fmla="*/ 56 w 83"/>
                <a:gd name="T31" fmla="*/ 56 h 76"/>
                <a:gd name="T32" fmla="*/ 55 w 83"/>
                <a:gd name="T33" fmla="*/ 56 h 76"/>
                <a:gd name="T34" fmla="*/ 55 w 83"/>
                <a:gd name="T35" fmla="*/ 54 h 76"/>
                <a:gd name="T36" fmla="*/ 51 w 83"/>
                <a:gd name="T37" fmla="*/ 54 h 76"/>
                <a:gd name="T38" fmla="*/ 51 w 83"/>
                <a:gd name="T39" fmla="*/ 52 h 76"/>
                <a:gd name="T40" fmla="*/ 47 w 83"/>
                <a:gd name="T41" fmla="*/ 52 h 76"/>
                <a:gd name="T42" fmla="*/ 47 w 83"/>
                <a:gd name="T43" fmla="*/ 49 h 76"/>
                <a:gd name="T44" fmla="*/ 45 w 83"/>
                <a:gd name="T45" fmla="*/ 49 h 76"/>
                <a:gd name="T46" fmla="*/ 45 w 83"/>
                <a:gd name="T47" fmla="*/ 47 h 76"/>
                <a:gd name="T48" fmla="*/ 43 w 83"/>
                <a:gd name="T49" fmla="*/ 47 h 76"/>
                <a:gd name="T50" fmla="*/ 43 w 83"/>
                <a:gd name="T51" fmla="*/ 45 h 76"/>
                <a:gd name="T52" fmla="*/ 41 w 83"/>
                <a:gd name="T53" fmla="*/ 45 h 76"/>
                <a:gd name="T54" fmla="*/ 41 w 83"/>
                <a:gd name="T55" fmla="*/ 42 h 76"/>
                <a:gd name="T56" fmla="*/ 39 w 83"/>
                <a:gd name="T57" fmla="*/ 42 h 76"/>
                <a:gd name="T58" fmla="*/ 39 w 83"/>
                <a:gd name="T59" fmla="*/ 38 h 76"/>
                <a:gd name="T60" fmla="*/ 38 w 83"/>
                <a:gd name="T61" fmla="*/ 38 h 76"/>
                <a:gd name="T62" fmla="*/ 38 w 83"/>
                <a:gd name="T63" fmla="*/ 37 h 76"/>
                <a:gd name="T64" fmla="*/ 37 w 83"/>
                <a:gd name="T65" fmla="*/ 37 h 76"/>
                <a:gd name="T66" fmla="*/ 37 w 83"/>
                <a:gd name="T67" fmla="*/ 35 h 76"/>
                <a:gd name="T68" fmla="*/ 35 w 83"/>
                <a:gd name="T69" fmla="*/ 35 h 76"/>
                <a:gd name="T70" fmla="*/ 35 w 83"/>
                <a:gd name="T71" fmla="*/ 32 h 76"/>
                <a:gd name="T72" fmla="*/ 33 w 83"/>
                <a:gd name="T73" fmla="*/ 32 h 76"/>
                <a:gd name="T74" fmla="*/ 33 w 83"/>
                <a:gd name="T75" fmla="*/ 30 h 76"/>
                <a:gd name="T76" fmla="*/ 31 w 83"/>
                <a:gd name="T77" fmla="*/ 30 h 76"/>
                <a:gd name="T78" fmla="*/ 31 w 83"/>
                <a:gd name="T79" fmla="*/ 27 h 76"/>
                <a:gd name="T80" fmla="*/ 27 w 83"/>
                <a:gd name="T81" fmla="*/ 27 h 76"/>
                <a:gd name="T82" fmla="*/ 27 w 83"/>
                <a:gd name="T83" fmla="*/ 25 h 76"/>
                <a:gd name="T84" fmla="*/ 26 w 83"/>
                <a:gd name="T85" fmla="*/ 25 h 76"/>
                <a:gd name="T86" fmla="*/ 26 w 83"/>
                <a:gd name="T87" fmla="*/ 21 h 76"/>
                <a:gd name="T88" fmla="*/ 25 w 83"/>
                <a:gd name="T89" fmla="*/ 21 h 76"/>
                <a:gd name="T90" fmla="*/ 25 w 83"/>
                <a:gd name="T91" fmla="*/ 19 h 76"/>
                <a:gd name="T92" fmla="*/ 22 w 83"/>
                <a:gd name="T93" fmla="*/ 19 h 76"/>
                <a:gd name="T94" fmla="*/ 22 w 83"/>
                <a:gd name="T95" fmla="*/ 16 h 76"/>
                <a:gd name="T96" fmla="*/ 20 w 83"/>
                <a:gd name="T97" fmla="*/ 16 h 76"/>
                <a:gd name="T98" fmla="*/ 20 w 83"/>
                <a:gd name="T99" fmla="*/ 14 h 76"/>
                <a:gd name="T100" fmla="*/ 19 w 83"/>
                <a:gd name="T101" fmla="*/ 14 h 76"/>
                <a:gd name="T102" fmla="*/ 19 w 83"/>
                <a:gd name="T103" fmla="*/ 12 h 76"/>
                <a:gd name="T104" fmla="*/ 16 w 83"/>
                <a:gd name="T105" fmla="*/ 12 h 76"/>
                <a:gd name="T106" fmla="*/ 16 w 83"/>
                <a:gd name="T107" fmla="*/ 8 h 76"/>
                <a:gd name="T108" fmla="*/ 14 w 83"/>
                <a:gd name="T109" fmla="*/ 8 h 76"/>
                <a:gd name="T110" fmla="*/ 14 w 83"/>
                <a:gd name="T111" fmla="*/ 6 h 76"/>
                <a:gd name="T112" fmla="*/ 10 w 83"/>
                <a:gd name="T113" fmla="*/ 6 h 76"/>
                <a:gd name="T114" fmla="*/ 10 w 83"/>
                <a:gd name="T115" fmla="*/ 5 h 76"/>
                <a:gd name="T116" fmla="*/ 7 w 83"/>
                <a:gd name="T117" fmla="*/ 5 h 76"/>
                <a:gd name="T118" fmla="*/ 7 w 83"/>
                <a:gd name="T119" fmla="*/ 3 h 76"/>
                <a:gd name="T120" fmla="*/ 3 w 83"/>
                <a:gd name="T121" fmla="*/ 3 h 76"/>
                <a:gd name="T122" fmla="*/ 3 w 83"/>
                <a:gd name="T123" fmla="*/ 0 h 76"/>
                <a:gd name="T124" fmla="*/ 0 w 83"/>
                <a:gd name="T1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6">
                  <a:moveTo>
                    <a:pt x="83" y="76"/>
                  </a:moveTo>
                  <a:lnTo>
                    <a:pt x="79" y="76"/>
                  </a:lnTo>
                  <a:lnTo>
                    <a:pt x="79" y="74"/>
                  </a:lnTo>
                  <a:lnTo>
                    <a:pt x="73" y="74"/>
                  </a:lnTo>
                  <a:lnTo>
                    <a:pt x="73" y="68"/>
                  </a:lnTo>
                  <a:lnTo>
                    <a:pt x="71" y="68"/>
                  </a:lnTo>
                  <a:lnTo>
                    <a:pt x="71" y="66"/>
                  </a:lnTo>
                  <a:lnTo>
                    <a:pt x="63" y="66"/>
                  </a:lnTo>
                  <a:lnTo>
                    <a:pt x="63" y="63"/>
                  </a:lnTo>
                  <a:lnTo>
                    <a:pt x="62" y="63"/>
                  </a:lnTo>
                  <a:lnTo>
                    <a:pt x="62" y="61"/>
                  </a:lnTo>
                  <a:lnTo>
                    <a:pt x="60" y="61"/>
                  </a:lnTo>
                  <a:lnTo>
                    <a:pt x="60" y="59"/>
                  </a:lnTo>
                  <a:lnTo>
                    <a:pt x="56" y="59"/>
                  </a:lnTo>
                  <a:lnTo>
                    <a:pt x="56" y="57"/>
                  </a:lnTo>
                  <a:lnTo>
                    <a:pt x="56" y="56"/>
                  </a:lnTo>
                  <a:lnTo>
                    <a:pt x="55" y="56"/>
                  </a:lnTo>
                  <a:lnTo>
                    <a:pt x="55" y="54"/>
                  </a:lnTo>
                  <a:lnTo>
                    <a:pt x="51" y="54"/>
                  </a:lnTo>
                  <a:lnTo>
                    <a:pt x="51" y="52"/>
                  </a:lnTo>
                  <a:lnTo>
                    <a:pt x="47" y="52"/>
                  </a:lnTo>
                  <a:lnTo>
                    <a:pt x="47" y="49"/>
                  </a:lnTo>
                  <a:lnTo>
                    <a:pt x="45" y="49"/>
                  </a:lnTo>
                  <a:lnTo>
                    <a:pt x="45" y="47"/>
                  </a:lnTo>
                  <a:lnTo>
                    <a:pt x="43" y="47"/>
                  </a:lnTo>
                  <a:lnTo>
                    <a:pt x="43" y="45"/>
                  </a:lnTo>
                  <a:lnTo>
                    <a:pt x="41" y="45"/>
                  </a:lnTo>
                  <a:lnTo>
                    <a:pt x="41" y="42"/>
                  </a:lnTo>
                  <a:lnTo>
                    <a:pt x="39" y="42"/>
                  </a:lnTo>
                  <a:lnTo>
                    <a:pt x="39" y="38"/>
                  </a:lnTo>
                  <a:lnTo>
                    <a:pt x="38" y="38"/>
                  </a:lnTo>
                  <a:lnTo>
                    <a:pt x="38" y="37"/>
                  </a:lnTo>
                  <a:lnTo>
                    <a:pt x="37" y="37"/>
                  </a:lnTo>
                  <a:lnTo>
                    <a:pt x="37" y="35"/>
                  </a:lnTo>
                  <a:lnTo>
                    <a:pt x="35" y="35"/>
                  </a:lnTo>
                  <a:lnTo>
                    <a:pt x="35" y="32"/>
                  </a:lnTo>
                  <a:lnTo>
                    <a:pt x="33" y="32"/>
                  </a:lnTo>
                  <a:lnTo>
                    <a:pt x="33" y="30"/>
                  </a:lnTo>
                  <a:lnTo>
                    <a:pt x="31" y="30"/>
                  </a:lnTo>
                  <a:lnTo>
                    <a:pt x="31" y="27"/>
                  </a:lnTo>
                  <a:lnTo>
                    <a:pt x="27" y="27"/>
                  </a:lnTo>
                  <a:lnTo>
                    <a:pt x="27" y="25"/>
                  </a:lnTo>
                  <a:lnTo>
                    <a:pt x="26" y="25"/>
                  </a:lnTo>
                  <a:lnTo>
                    <a:pt x="26" y="21"/>
                  </a:lnTo>
                  <a:lnTo>
                    <a:pt x="25" y="21"/>
                  </a:lnTo>
                  <a:lnTo>
                    <a:pt x="25" y="19"/>
                  </a:lnTo>
                  <a:lnTo>
                    <a:pt x="22" y="19"/>
                  </a:lnTo>
                  <a:lnTo>
                    <a:pt x="22" y="16"/>
                  </a:lnTo>
                  <a:lnTo>
                    <a:pt x="20" y="16"/>
                  </a:lnTo>
                  <a:lnTo>
                    <a:pt x="20" y="14"/>
                  </a:lnTo>
                  <a:lnTo>
                    <a:pt x="19" y="14"/>
                  </a:lnTo>
                  <a:lnTo>
                    <a:pt x="19" y="12"/>
                  </a:lnTo>
                  <a:lnTo>
                    <a:pt x="16" y="12"/>
                  </a:lnTo>
                  <a:lnTo>
                    <a:pt x="16" y="8"/>
                  </a:lnTo>
                  <a:lnTo>
                    <a:pt x="14" y="8"/>
                  </a:lnTo>
                  <a:lnTo>
                    <a:pt x="14" y="6"/>
                  </a:lnTo>
                  <a:lnTo>
                    <a:pt x="10" y="6"/>
                  </a:lnTo>
                  <a:lnTo>
                    <a:pt x="10" y="5"/>
                  </a:lnTo>
                  <a:lnTo>
                    <a:pt x="7" y="5"/>
                  </a:lnTo>
                  <a:lnTo>
                    <a:pt x="7" y="3"/>
                  </a:lnTo>
                  <a:lnTo>
                    <a:pt x="3" y="3"/>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Freeform 9"/>
            <p:cNvSpPr>
              <a:spLocks/>
            </p:cNvSpPr>
            <p:nvPr/>
          </p:nvSpPr>
          <p:spPr bwMode="auto">
            <a:xfrm>
              <a:off x="2099483" y="3681015"/>
              <a:ext cx="1210377" cy="815109"/>
            </a:xfrm>
            <a:custGeom>
              <a:avLst/>
              <a:gdLst>
                <a:gd name="T0" fmla="*/ 97 w 97"/>
                <a:gd name="T1" fmla="*/ 66 h 66"/>
                <a:gd name="T2" fmla="*/ 84 w 97"/>
                <a:gd name="T3" fmla="*/ 66 h 66"/>
                <a:gd name="T4" fmla="*/ 84 w 97"/>
                <a:gd name="T5" fmla="*/ 61 h 66"/>
                <a:gd name="T6" fmla="*/ 81 w 97"/>
                <a:gd name="T7" fmla="*/ 61 h 66"/>
                <a:gd name="T8" fmla="*/ 81 w 97"/>
                <a:gd name="T9" fmla="*/ 56 h 66"/>
                <a:gd name="T10" fmla="*/ 79 w 97"/>
                <a:gd name="T11" fmla="*/ 56 h 66"/>
                <a:gd name="T12" fmla="*/ 79 w 97"/>
                <a:gd name="T13" fmla="*/ 50 h 66"/>
                <a:gd name="T14" fmla="*/ 74 w 97"/>
                <a:gd name="T15" fmla="*/ 50 h 66"/>
                <a:gd name="T16" fmla="*/ 74 w 97"/>
                <a:gd name="T17" fmla="*/ 47 h 66"/>
                <a:gd name="T18" fmla="*/ 64 w 97"/>
                <a:gd name="T19" fmla="*/ 47 h 66"/>
                <a:gd name="T20" fmla="*/ 64 w 97"/>
                <a:gd name="T21" fmla="*/ 44 h 66"/>
                <a:gd name="T22" fmla="*/ 62 w 97"/>
                <a:gd name="T23" fmla="*/ 44 h 66"/>
                <a:gd name="T24" fmla="*/ 62 w 97"/>
                <a:gd name="T25" fmla="*/ 42 h 66"/>
                <a:gd name="T26" fmla="*/ 60 w 97"/>
                <a:gd name="T27" fmla="*/ 42 h 66"/>
                <a:gd name="T28" fmla="*/ 60 w 97"/>
                <a:gd name="T29" fmla="*/ 39 h 66"/>
                <a:gd name="T30" fmla="*/ 58 w 97"/>
                <a:gd name="T31" fmla="*/ 39 h 66"/>
                <a:gd name="T32" fmla="*/ 58 w 97"/>
                <a:gd name="T33" fmla="*/ 36 h 66"/>
                <a:gd name="T34" fmla="*/ 56 w 97"/>
                <a:gd name="T35" fmla="*/ 36 h 66"/>
                <a:gd name="T36" fmla="*/ 56 w 97"/>
                <a:gd name="T37" fmla="*/ 33 h 66"/>
                <a:gd name="T38" fmla="*/ 54 w 97"/>
                <a:gd name="T39" fmla="*/ 33 h 66"/>
                <a:gd name="T40" fmla="*/ 54 w 97"/>
                <a:gd name="T41" fmla="*/ 31 h 66"/>
                <a:gd name="T42" fmla="*/ 52 w 97"/>
                <a:gd name="T43" fmla="*/ 31 h 66"/>
                <a:gd name="T44" fmla="*/ 52 w 97"/>
                <a:gd name="T45" fmla="*/ 28 h 66"/>
                <a:gd name="T46" fmla="*/ 48 w 97"/>
                <a:gd name="T47" fmla="*/ 28 h 66"/>
                <a:gd name="T48" fmla="*/ 48 w 97"/>
                <a:gd name="T49" fmla="*/ 26 h 66"/>
                <a:gd name="T50" fmla="*/ 42 w 97"/>
                <a:gd name="T51" fmla="*/ 26 h 66"/>
                <a:gd name="T52" fmla="*/ 42 w 97"/>
                <a:gd name="T53" fmla="*/ 25 h 66"/>
                <a:gd name="T54" fmla="*/ 41 w 97"/>
                <a:gd name="T55" fmla="*/ 25 h 66"/>
                <a:gd name="T56" fmla="*/ 41 w 97"/>
                <a:gd name="T57" fmla="*/ 23 h 66"/>
                <a:gd name="T58" fmla="*/ 34 w 97"/>
                <a:gd name="T59" fmla="*/ 23 h 66"/>
                <a:gd name="T60" fmla="*/ 34 w 97"/>
                <a:gd name="T61" fmla="*/ 21 h 66"/>
                <a:gd name="T62" fmla="*/ 32 w 97"/>
                <a:gd name="T63" fmla="*/ 21 h 66"/>
                <a:gd name="T64" fmla="*/ 32 w 97"/>
                <a:gd name="T65" fmla="*/ 20 h 66"/>
                <a:gd name="T66" fmla="*/ 30 w 97"/>
                <a:gd name="T67" fmla="*/ 20 h 66"/>
                <a:gd name="T68" fmla="*/ 30 w 97"/>
                <a:gd name="T69" fmla="*/ 18 h 66"/>
                <a:gd name="T70" fmla="*/ 29 w 97"/>
                <a:gd name="T71" fmla="*/ 18 h 66"/>
                <a:gd name="T72" fmla="*/ 29 w 97"/>
                <a:gd name="T73" fmla="*/ 15 h 66"/>
                <a:gd name="T74" fmla="*/ 26 w 97"/>
                <a:gd name="T75" fmla="*/ 15 h 66"/>
                <a:gd name="T76" fmla="*/ 26 w 97"/>
                <a:gd name="T77" fmla="*/ 13 h 66"/>
                <a:gd name="T78" fmla="*/ 24 w 97"/>
                <a:gd name="T79" fmla="*/ 13 h 66"/>
                <a:gd name="T80" fmla="*/ 24 w 97"/>
                <a:gd name="T81" fmla="*/ 12 h 66"/>
                <a:gd name="T82" fmla="*/ 22 w 97"/>
                <a:gd name="T83" fmla="*/ 12 h 66"/>
                <a:gd name="T84" fmla="*/ 22 w 97"/>
                <a:gd name="T85" fmla="*/ 10 h 66"/>
                <a:gd name="T86" fmla="*/ 20 w 97"/>
                <a:gd name="T87" fmla="*/ 10 h 66"/>
                <a:gd name="T88" fmla="*/ 20 w 97"/>
                <a:gd name="T89" fmla="*/ 8 h 66"/>
                <a:gd name="T90" fmla="*/ 18 w 97"/>
                <a:gd name="T91" fmla="*/ 8 h 66"/>
                <a:gd name="T92" fmla="*/ 18 w 97"/>
                <a:gd name="T93" fmla="*/ 7 h 66"/>
                <a:gd name="T94" fmla="*/ 14 w 97"/>
                <a:gd name="T95" fmla="*/ 7 h 66"/>
                <a:gd name="T96" fmla="*/ 14 w 97"/>
                <a:gd name="T97" fmla="*/ 5 h 66"/>
                <a:gd name="T98" fmla="*/ 10 w 97"/>
                <a:gd name="T99" fmla="*/ 5 h 66"/>
                <a:gd name="T100" fmla="*/ 10 w 97"/>
                <a:gd name="T101" fmla="*/ 4 h 66"/>
                <a:gd name="T102" fmla="*/ 6 w 97"/>
                <a:gd name="T103" fmla="*/ 4 h 66"/>
                <a:gd name="T104" fmla="*/ 6 w 97"/>
                <a:gd name="T105" fmla="*/ 2 h 66"/>
                <a:gd name="T106" fmla="*/ 4 w 97"/>
                <a:gd name="T107" fmla="*/ 2 h 66"/>
                <a:gd name="T108" fmla="*/ 4 w 97"/>
                <a:gd name="T109" fmla="*/ 0 h 66"/>
                <a:gd name="T110" fmla="*/ 0 w 97"/>
                <a:gd name="T11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66">
                  <a:moveTo>
                    <a:pt x="97" y="66"/>
                  </a:moveTo>
                  <a:lnTo>
                    <a:pt x="84" y="66"/>
                  </a:lnTo>
                  <a:lnTo>
                    <a:pt x="84" y="61"/>
                  </a:lnTo>
                  <a:lnTo>
                    <a:pt x="81" y="61"/>
                  </a:lnTo>
                  <a:lnTo>
                    <a:pt x="81" y="56"/>
                  </a:lnTo>
                  <a:lnTo>
                    <a:pt x="79" y="56"/>
                  </a:lnTo>
                  <a:lnTo>
                    <a:pt x="79" y="50"/>
                  </a:lnTo>
                  <a:lnTo>
                    <a:pt x="74" y="50"/>
                  </a:lnTo>
                  <a:lnTo>
                    <a:pt x="74" y="47"/>
                  </a:lnTo>
                  <a:lnTo>
                    <a:pt x="64" y="47"/>
                  </a:lnTo>
                  <a:lnTo>
                    <a:pt x="64" y="44"/>
                  </a:lnTo>
                  <a:lnTo>
                    <a:pt x="62" y="44"/>
                  </a:lnTo>
                  <a:lnTo>
                    <a:pt x="62" y="42"/>
                  </a:lnTo>
                  <a:lnTo>
                    <a:pt x="60" y="42"/>
                  </a:lnTo>
                  <a:lnTo>
                    <a:pt x="60" y="39"/>
                  </a:lnTo>
                  <a:lnTo>
                    <a:pt x="58" y="39"/>
                  </a:lnTo>
                  <a:lnTo>
                    <a:pt x="58" y="36"/>
                  </a:lnTo>
                  <a:lnTo>
                    <a:pt x="56" y="36"/>
                  </a:lnTo>
                  <a:lnTo>
                    <a:pt x="56" y="33"/>
                  </a:lnTo>
                  <a:lnTo>
                    <a:pt x="54" y="33"/>
                  </a:lnTo>
                  <a:lnTo>
                    <a:pt x="54" y="31"/>
                  </a:lnTo>
                  <a:lnTo>
                    <a:pt x="52" y="31"/>
                  </a:lnTo>
                  <a:lnTo>
                    <a:pt x="52" y="28"/>
                  </a:lnTo>
                  <a:lnTo>
                    <a:pt x="48" y="28"/>
                  </a:lnTo>
                  <a:lnTo>
                    <a:pt x="48" y="26"/>
                  </a:lnTo>
                  <a:lnTo>
                    <a:pt x="42" y="26"/>
                  </a:lnTo>
                  <a:lnTo>
                    <a:pt x="42" y="25"/>
                  </a:lnTo>
                  <a:lnTo>
                    <a:pt x="41" y="25"/>
                  </a:lnTo>
                  <a:lnTo>
                    <a:pt x="41" y="23"/>
                  </a:lnTo>
                  <a:lnTo>
                    <a:pt x="34" y="23"/>
                  </a:lnTo>
                  <a:lnTo>
                    <a:pt x="34" y="21"/>
                  </a:lnTo>
                  <a:lnTo>
                    <a:pt x="32" y="21"/>
                  </a:lnTo>
                  <a:lnTo>
                    <a:pt x="32" y="20"/>
                  </a:lnTo>
                  <a:lnTo>
                    <a:pt x="30" y="20"/>
                  </a:lnTo>
                  <a:lnTo>
                    <a:pt x="30" y="18"/>
                  </a:lnTo>
                  <a:lnTo>
                    <a:pt x="29" y="18"/>
                  </a:lnTo>
                  <a:lnTo>
                    <a:pt x="29" y="15"/>
                  </a:lnTo>
                  <a:lnTo>
                    <a:pt x="26" y="15"/>
                  </a:lnTo>
                  <a:lnTo>
                    <a:pt x="26" y="13"/>
                  </a:lnTo>
                  <a:lnTo>
                    <a:pt x="24" y="13"/>
                  </a:lnTo>
                  <a:lnTo>
                    <a:pt x="24" y="12"/>
                  </a:lnTo>
                  <a:lnTo>
                    <a:pt x="22" y="12"/>
                  </a:lnTo>
                  <a:lnTo>
                    <a:pt x="22" y="10"/>
                  </a:lnTo>
                  <a:lnTo>
                    <a:pt x="20" y="10"/>
                  </a:lnTo>
                  <a:lnTo>
                    <a:pt x="20" y="8"/>
                  </a:lnTo>
                  <a:lnTo>
                    <a:pt x="18" y="8"/>
                  </a:lnTo>
                  <a:lnTo>
                    <a:pt x="18" y="7"/>
                  </a:lnTo>
                  <a:lnTo>
                    <a:pt x="14" y="7"/>
                  </a:lnTo>
                  <a:lnTo>
                    <a:pt x="14" y="5"/>
                  </a:lnTo>
                  <a:lnTo>
                    <a:pt x="10" y="5"/>
                  </a:lnTo>
                  <a:lnTo>
                    <a:pt x="10" y="4"/>
                  </a:lnTo>
                  <a:lnTo>
                    <a:pt x="6" y="4"/>
                  </a:lnTo>
                  <a:lnTo>
                    <a:pt x="6" y="2"/>
                  </a:lnTo>
                  <a:lnTo>
                    <a:pt x="4" y="2"/>
                  </a:lnTo>
                  <a:lnTo>
                    <a:pt x="4"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 name="TextBox 15"/>
            <p:cNvSpPr txBox="1"/>
            <p:nvPr/>
          </p:nvSpPr>
          <p:spPr>
            <a:xfrm>
              <a:off x="1967867" y="5011912"/>
              <a:ext cx="184730" cy="215444"/>
            </a:xfrm>
            <a:prstGeom prst="rect">
              <a:avLst/>
            </a:prstGeom>
            <a:noFill/>
          </p:spPr>
          <p:txBody>
            <a:bodyPr wrap="none" rtlCol="0">
              <a:spAutoFit/>
            </a:bodyPr>
            <a:lstStyle/>
            <a:p>
              <a:pPr algn="ctr"/>
              <a:endParaRPr lang="en-GB" sz="800" b="1" dirty="0">
                <a:solidFill>
                  <a:srgbClr val="363636"/>
                </a:solidFill>
              </a:endParaRPr>
            </a:p>
          </p:txBody>
        </p:sp>
        <p:sp>
          <p:nvSpPr>
            <p:cNvPr id="17" name="TextBox 16"/>
            <p:cNvSpPr txBox="1"/>
            <p:nvPr/>
          </p:nvSpPr>
          <p:spPr>
            <a:xfrm>
              <a:off x="2093052" y="6252102"/>
              <a:ext cx="1243097" cy="276999"/>
            </a:xfrm>
            <a:prstGeom prst="rect">
              <a:avLst/>
            </a:prstGeom>
            <a:noFill/>
          </p:spPr>
          <p:txBody>
            <a:bodyPr wrap="none" rtlCol="0">
              <a:spAutoFit/>
            </a:bodyPr>
            <a:lstStyle/>
            <a:p>
              <a:pPr algn="ctr"/>
              <a:r>
                <a:rPr lang="en-GB" sz="1200" b="1" dirty="0" smtClean="0">
                  <a:solidFill>
                    <a:srgbClr val="4D4D4D"/>
                  </a:solidFill>
                </a:rPr>
                <a:t>Time (months)</a:t>
              </a:r>
              <a:endParaRPr lang="en-GB" sz="1200" b="1" dirty="0">
                <a:solidFill>
                  <a:srgbClr val="4D4D4D"/>
                </a:solidFill>
              </a:endParaRPr>
            </a:p>
          </p:txBody>
        </p:sp>
        <p:grpSp>
          <p:nvGrpSpPr>
            <p:cNvPr id="18" name="Group 17"/>
            <p:cNvGrpSpPr/>
            <p:nvPr/>
          </p:nvGrpSpPr>
          <p:grpSpPr>
            <a:xfrm>
              <a:off x="1758378" y="4939534"/>
              <a:ext cx="1701523" cy="1419980"/>
              <a:chOff x="1825234" y="2369698"/>
              <a:chExt cx="1701523" cy="1419980"/>
            </a:xfrm>
          </p:grpSpPr>
          <p:grpSp>
            <p:nvGrpSpPr>
              <p:cNvPr id="303" name="Group 302"/>
              <p:cNvGrpSpPr/>
              <p:nvPr/>
            </p:nvGrpSpPr>
            <p:grpSpPr>
              <a:xfrm>
                <a:off x="1825234" y="2369698"/>
                <a:ext cx="1701523" cy="1419980"/>
                <a:chOff x="182823" y="3325589"/>
                <a:chExt cx="2075608" cy="1466276"/>
              </a:xfrm>
            </p:grpSpPr>
            <p:sp>
              <p:nvSpPr>
                <p:cNvPr id="306" name="Freeform 305"/>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7"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8"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09"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0"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1"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2"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3"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4"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5"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6"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7"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8"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19"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20"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321" name="TextBox 320"/>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322" name="TextBox 321"/>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323" name="TextBox 322"/>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324" name="TextBox 323"/>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325" name="TextBox 324"/>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326" name="TextBox 325"/>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327" name="TextBox 326"/>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328" name="TextBox 327"/>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329" name="TextBox 328"/>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330" name="TextBox 329"/>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331" name="TextBox 330"/>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332" name="TextBox 331"/>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333" name="TextBox 332"/>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334" name="TextBox 333"/>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304" name="TextBox 303"/>
              <p:cNvSpPr txBox="1"/>
              <p:nvPr/>
            </p:nvSpPr>
            <p:spPr>
              <a:xfrm>
                <a:off x="2622173" y="2464031"/>
                <a:ext cx="372218" cy="215444"/>
              </a:xfrm>
              <a:prstGeom prst="rect">
                <a:avLst/>
              </a:prstGeom>
              <a:noFill/>
            </p:spPr>
            <p:txBody>
              <a:bodyPr wrap="none" rtlCol="0">
                <a:spAutoFit/>
              </a:bodyPr>
              <a:lstStyle/>
              <a:p>
                <a:r>
                  <a:rPr lang="en-GB" sz="800" b="1" dirty="0" smtClean="0">
                    <a:solidFill>
                      <a:srgbClr val="4D4D4D"/>
                    </a:solidFill>
                  </a:rPr>
                  <a:t>Left</a:t>
                </a:r>
                <a:endParaRPr lang="en-GB" sz="800" b="1" dirty="0">
                  <a:solidFill>
                    <a:srgbClr val="4D4D4D"/>
                  </a:solidFill>
                </a:endParaRPr>
              </a:p>
            </p:txBody>
          </p:sp>
          <p:sp>
            <p:nvSpPr>
              <p:cNvPr id="305" name="TextBox 304"/>
              <p:cNvSpPr txBox="1"/>
              <p:nvPr/>
            </p:nvSpPr>
            <p:spPr>
              <a:xfrm>
                <a:off x="2917877" y="2464031"/>
                <a:ext cx="479618" cy="215444"/>
              </a:xfrm>
              <a:prstGeom prst="rect">
                <a:avLst/>
              </a:prstGeom>
              <a:noFill/>
            </p:spPr>
            <p:txBody>
              <a:bodyPr wrap="none" rtlCol="0">
                <a:spAutoFit/>
              </a:bodyPr>
              <a:lstStyle/>
              <a:p>
                <a:r>
                  <a:rPr lang="en-GB" sz="800" b="1" dirty="0" smtClean="0">
                    <a:solidFill>
                      <a:srgbClr val="043882"/>
                    </a:solidFill>
                  </a:rPr>
                  <a:t>n=260</a:t>
                </a:r>
                <a:endParaRPr lang="en-GB" sz="800" b="1" dirty="0">
                  <a:solidFill>
                    <a:srgbClr val="043882"/>
                  </a:solidFill>
                </a:endParaRPr>
              </a:p>
            </p:txBody>
          </p:sp>
        </p:grpSp>
        <p:grpSp>
          <p:nvGrpSpPr>
            <p:cNvPr id="19" name="Group 18"/>
            <p:cNvGrpSpPr/>
            <p:nvPr/>
          </p:nvGrpSpPr>
          <p:grpSpPr>
            <a:xfrm>
              <a:off x="2102879" y="5048900"/>
              <a:ext cx="1184803" cy="1044000"/>
              <a:chOff x="2087889" y="5048900"/>
              <a:chExt cx="923925" cy="752475"/>
            </a:xfrm>
          </p:grpSpPr>
          <p:sp>
            <p:nvSpPr>
              <p:cNvPr id="301" name="Freeform 14"/>
              <p:cNvSpPr>
                <a:spLocks/>
              </p:cNvSpPr>
              <p:nvPr/>
            </p:nvSpPr>
            <p:spPr bwMode="auto">
              <a:xfrm>
                <a:off x="2087889" y="5048900"/>
                <a:ext cx="838200" cy="752475"/>
              </a:xfrm>
              <a:custGeom>
                <a:avLst/>
                <a:gdLst>
                  <a:gd name="T0" fmla="*/ 88 w 88"/>
                  <a:gd name="T1" fmla="*/ 79 h 79"/>
                  <a:gd name="T2" fmla="*/ 88 w 88"/>
                  <a:gd name="T3" fmla="*/ 73 h 79"/>
                  <a:gd name="T4" fmla="*/ 77 w 88"/>
                  <a:gd name="T5" fmla="*/ 73 h 79"/>
                  <a:gd name="T6" fmla="*/ 77 w 88"/>
                  <a:gd name="T7" fmla="*/ 72 h 79"/>
                  <a:gd name="T8" fmla="*/ 70 w 88"/>
                  <a:gd name="T9" fmla="*/ 72 h 79"/>
                  <a:gd name="T10" fmla="*/ 70 w 88"/>
                  <a:gd name="T11" fmla="*/ 69 h 79"/>
                  <a:gd name="T12" fmla="*/ 68 w 88"/>
                  <a:gd name="T13" fmla="*/ 69 h 79"/>
                  <a:gd name="T14" fmla="*/ 68 w 88"/>
                  <a:gd name="T15" fmla="*/ 66 h 79"/>
                  <a:gd name="T16" fmla="*/ 63 w 88"/>
                  <a:gd name="T17" fmla="*/ 66 h 79"/>
                  <a:gd name="T18" fmla="*/ 63 w 88"/>
                  <a:gd name="T19" fmla="*/ 65 h 79"/>
                  <a:gd name="T20" fmla="*/ 61 w 88"/>
                  <a:gd name="T21" fmla="*/ 65 h 79"/>
                  <a:gd name="T22" fmla="*/ 61 w 88"/>
                  <a:gd name="T23" fmla="*/ 62 h 79"/>
                  <a:gd name="T24" fmla="*/ 59 w 88"/>
                  <a:gd name="T25" fmla="*/ 62 h 79"/>
                  <a:gd name="T26" fmla="*/ 59 w 88"/>
                  <a:gd name="T27" fmla="*/ 60 h 79"/>
                  <a:gd name="T28" fmla="*/ 54 w 88"/>
                  <a:gd name="T29" fmla="*/ 60 h 79"/>
                  <a:gd name="T30" fmla="*/ 54 w 88"/>
                  <a:gd name="T31" fmla="*/ 57 h 79"/>
                  <a:gd name="T32" fmla="*/ 49 w 88"/>
                  <a:gd name="T33" fmla="*/ 57 h 79"/>
                  <a:gd name="T34" fmla="*/ 49 w 88"/>
                  <a:gd name="T35" fmla="*/ 54 h 79"/>
                  <a:gd name="T36" fmla="*/ 48 w 88"/>
                  <a:gd name="T37" fmla="*/ 54 h 79"/>
                  <a:gd name="T38" fmla="*/ 48 w 88"/>
                  <a:gd name="T39" fmla="*/ 53 h 79"/>
                  <a:gd name="T40" fmla="*/ 45 w 88"/>
                  <a:gd name="T41" fmla="*/ 53 h 79"/>
                  <a:gd name="T42" fmla="*/ 45 w 88"/>
                  <a:gd name="T43" fmla="*/ 49 h 79"/>
                  <a:gd name="T44" fmla="*/ 43 w 88"/>
                  <a:gd name="T45" fmla="*/ 49 h 79"/>
                  <a:gd name="T46" fmla="*/ 43 w 88"/>
                  <a:gd name="T47" fmla="*/ 48 h 79"/>
                  <a:gd name="T48" fmla="*/ 42 w 88"/>
                  <a:gd name="T49" fmla="*/ 48 h 79"/>
                  <a:gd name="T50" fmla="*/ 42 w 88"/>
                  <a:gd name="T51" fmla="*/ 45 h 79"/>
                  <a:gd name="T52" fmla="*/ 39 w 88"/>
                  <a:gd name="T53" fmla="*/ 45 h 79"/>
                  <a:gd name="T54" fmla="*/ 39 w 88"/>
                  <a:gd name="T55" fmla="*/ 41 h 79"/>
                  <a:gd name="T56" fmla="*/ 36 w 88"/>
                  <a:gd name="T57" fmla="*/ 41 h 79"/>
                  <a:gd name="T58" fmla="*/ 36 w 88"/>
                  <a:gd name="T59" fmla="*/ 38 h 79"/>
                  <a:gd name="T60" fmla="*/ 35 w 88"/>
                  <a:gd name="T61" fmla="*/ 38 h 79"/>
                  <a:gd name="T62" fmla="*/ 35 w 88"/>
                  <a:gd name="T63" fmla="*/ 36 h 79"/>
                  <a:gd name="T64" fmla="*/ 34 w 88"/>
                  <a:gd name="T65" fmla="*/ 36 h 79"/>
                  <a:gd name="T66" fmla="*/ 34 w 88"/>
                  <a:gd name="T67" fmla="*/ 33 h 79"/>
                  <a:gd name="T68" fmla="*/ 31 w 88"/>
                  <a:gd name="T69" fmla="*/ 33 h 79"/>
                  <a:gd name="T70" fmla="*/ 31 w 88"/>
                  <a:gd name="T71" fmla="*/ 31 h 79"/>
                  <a:gd name="T72" fmla="*/ 29 w 88"/>
                  <a:gd name="T73" fmla="*/ 31 h 79"/>
                  <a:gd name="T74" fmla="*/ 29 w 88"/>
                  <a:gd name="T75" fmla="*/ 29 h 79"/>
                  <a:gd name="T76" fmla="*/ 27 w 88"/>
                  <a:gd name="T77" fmla="*/ 29 h 79"/>
                  <a:gd name="T78" fmla="*/ 27 w 88"/>
                  <a:gd name="T79" fmla="*/ 25 h 79"/>
                  <a:gd name="T80" fmla="*/ 24 w 88"/>
                  <a:gd name="T81" fmla="*/ 25 h 79"/>
                  <a:gd name="T82" fmla="*/ 24 w 88"/>
                  <a:gd name="T83" fmla="*/ 21 h 79"/>
                  <a:gd name="T84" fmla="*/ 20 w 88"/>
                  <a:gd name="T85" fmla="*/ 21 h 79"/>
                  <a:gd name="T86" fmla="*/ 20 w 88"/>
                  <a:gd name="T87" fmla="*/ 16 h 79"/>
                  <a:gd name="T88" fmla="*/ 18 w 88"/>
                  <a:gd name="T89" fmla="*/ 16 h 79"/>
                  <a:gd name="T90" fmla="*/ 18 w 88"/>
                  <a:gd name="T91" fmla="*/ 14 h 79"/>
                  <a:gd name="T92" fmla="*/ 16 w 88"/>
                  <a:gd name="T93" fmla="*/ 14 h 79"/>
                  <a:gd name="T94" fmla="*/ 16 w 88"/>
                  <a:gd name="T95" fmla="*/ 10 h 79"/>
                  <a:gd name="T96" fmla="*/ 14 w 88"/>
                  <a:gd name="T97" fmla="*/ 10 h 79"/>
                  <a:gd name="T98" fmla="*/ 14 w 88"/>
                  <a:gd name="T99" fmla="*/ 7 h 79"/>
                  <a:gd name="T100" fmla="*/ 13 w 88"/>
                  <a:gd name="T101" fmla="*/ 7 h 79"/>
                  <a:gd name="T102" fmla="*/ 13 w 88"/>
                  <a:gd name="T103" fmla="*/ 6 h 79"/>
                  <a:gd name="T104" fmla="*/ 10 w 88"/>
                  <a:gd name="T105" fmla="*/ 6 h 79"/>
                  <a:gd name="T106" fmla="*/ 10 w 88"/>
                  <a:gd name="T107" fmla="*/ 4 h 79"/>
                  <a:gd name="T108" fmla="*/ 7 w 88"/>
                  <a:gd name="T109" fmla="*/ 4 h 79"/>
                  <a:gd name="T110" fmla="*/ 7 w 88"/>
                  <a:gd name="T111" fmla="*/ 3 h 79"/>
                  <a:gd name="T112" fmla="*/ 4 w 88"/>
                  <a:gd name="T113" fmla="*/ 3 h 79"/>
                  <a:gd name="T114" fmla="*/ 4 w 88"/>
                  <a:gd name="T115" fmla="*/ 0 h 79"/>
                  <a:gd name="T116" fmla="*/ 0 w 88"/>
                  <a:gd name="T1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79">
                    <a:moveTo>
                      <a:pt x="88" y="79"/>
                    </a:moveTo>
                    <a:lnTo>
                      <a:pt x="88" y="73"/>
                    </a:lnTo>
                    <a:lnTo>
                      <a:pt x="77" y="73"/>
                    </a:lnTo>
                    <a:lnTo>
                      <a:pt x="77" y="72"/>
                    </a:lnTo>
                    <a:lnTo>
                      <a:pt x="70" y="72"/>
                    </a:lnTo>
                    <a:lnTo>
                      <a:pt x="70" y="69"/>
                    </a:lnTo>
                    <a:lnTo>
                      <a:pt x="68" y="69"/>
                    </a:lnTo>
                    <a:lnTo>
                      <a:pt x="68" y="66"/>
                    </a:lnTo>
                    <a:lnTo>
                      <a:pt x="63" y="66"/>
                    </a:lnTo>
                    <a:lnTo>
                      <a:pt x="63" y="65"/>
                    </a:lnTo>
                    <a:lnTo>
                      <a:pt x="61" y="65"/>
                    </a:lnTo>
                    <a:lnTo>
                      <a:pt x="61" y="62"/>
                    </a:lnTo>
                    <a:lnTo>
                      <a:pt x="59" y="62"/>
                    </a:lnTo>
                    <a:lnTo>
                      <a:pt x="59" y="60"/>
                    </a:lnTo>
                    <a:lnTo>
                      <a:pt x="54" y="60"/>
                    </a:lnTo>
                    <a:lnTo>
                      <a:pt x="54" y="57"/>
                    </a:lnTo>
                    <a:lnTo>
                      <a:pt x="49" y="57"/>
                    </a:lnTo>
                    <a:lnTo>
                      <a:pt x="49" y="54"/>
                    </a:lnTo>
                    <a:lnTo>
                      <a:pt x="48" y="54"/>
                    </a:lnTo>
                    <a:lnTo>
                      <a:pt x="48" y="53"/>
                    </a:lnTo>
                    <a:lnTo>
                      <a:pt x="45" y="53"/>
                    </a:lnTo>
                    <a:lnTo>
                      <a:pt x="45" y="49"/>
                    </a:lnTo>
                    <a:lnTo>
                      <a:pt x="43" y="49"/>
                    </a:lnTo>
                    <a:lnTo>
                      <a:pt x="43" y="48"/>
                    </a:lnTo>
                    <a:lnTo>
                      <a:pt x="42" y="48"/>
                    </a:lnTo>
                    <a:lnTo>
                      <a:pt x="42" y="45"/>
                    </a:lnTo>
                    <a:lnTo>
                      <a:pt x="39" y="45"/>
                    </a:lnTo>
                    <a:lnTo>
                      <a:pt x="39" y="41"/>
                    </a:lnTo>
                    <a:lnTo>
                      <a:pt x="36" y="41"/>
                    </a:lnTo>
                    <a:lnTo>
                      <a:pt x="36" y="38"/>
                    </a:lnTo>
                    <a:lnTo>
                      <a:pt x="35" y="38"/>
                    </a:lnTo>
                    <a:lnTo>
                      <a:pt x="35" y="36"/>
                    </a:lnTo>
                    <a:lnTo>
                      <a:pt x="34" y="36"/>
                    </a:lnTo>
                    <a:lnTo>
                      <a:pt x="34" y="33"/>
                    </a:lnTo>
                    <a:lnTo>
                      <a:pt x="31" y="33"/>
                    </a:lnTo>
                    <a:lnTo>
                      <a:pt x="31" y="31"/>
                    </a:lnTo>
                    <a:lnTo>
                      <a:pt x="29" y="31"/>
                    </a:lnTo>
                    <a:lnTo>
                      <a:pt x="29" y="29"/>
                    </a:lnTo>
                    <a:lnTo>
                      <a:pt x="27" y="29"/>
                    </a:lnTo>
                    <a:lnTo>
                      <a:pt x="27" y="25"/>
                    </a:lnTo>
                    <a:lnTo>
                      <a:pt x="24" y="25"/>
                    </a:lnTo>
                    <a:lnTo>
                      <a:pt x="24" y="21"/>
                    </a:lnTo>
                    <a:lnTo>
                      <a:pt x="20" y="21"/>
                    </a:lnTo>
                    <a:lnTo>
                      <a:pt x="20" y="16"/>
                    </a:lnTo>
                    <a:lnTo>
                      <a:pt x="18" y="16"/>
                    </a:lnTo>
                    <a:lnTo>
                      <a:pt x="18" y="14"/>
                    </a:lnTo>
                    <a:lnTo>
                      <a:pt x="16" y="14"/>
                    </a:lnTo>
                    <a:lnTo>
                      <a:pt x="16" y="10"/>
                    </a:lnTo>
                    <a:lnTo>
                      <a:pt x="14" y="10"/>
                    </a:lnTo>
                    <a:lnTo>
                      <a:pt x="14" y="7"/>
                    </a:lnTo>
                    <a:lnTo>
                      <a:pt x="13" y="7"/>
                    </a:lnTo>
                    <a:lnTo>
                      <a:pt x="13" y="6"/>
                    </a:lnTo>
                    <a:lnTo>
                      <a:pt x="10" y="6"/>
                    </a:lnTo>
                    <a:lnTo>
                      <a:pt x="10" y="4"/>
                    </a:lnTo>
                    <a:lnTo>
                      <a:pt x="7" y="4"/>
                    </a:lnTo>
                    <a:lnTo>
                      <a:pt x="7" y="3"/>
                    </a:lnTo>
                    <a:lnTo>
                      <a:pt x="4" y="3"/>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02" name="Freeform 15"/>
              <p:cNvSpPr>
                <a:spLocks/>
              </p:cNvSpPr>
              <p:nvPr/>
            </p:nvSpPr>
            <p:spPr bwMode="auto">
              <a:xfrm>
                <a:off x="2087889" y="5048900"/>
                <a:ext cx="923925" cy="590550"/>
              </a:xfrm>
              <a:custGeom>
                <a:avLst/>
                <a:gdLst>
                  <a:gd name="T0" fmla="*/ 97 w 97"/>
                  <a:gd name="T1" fmla="*/ 62 h 62"/>
                  <a:gd name="T2" fmla="*/ 82 w 97"/>
                  <a:gd name="T3" fmla="*/ 62 h 62"/>
                  <a:gd name="T4" fmla="*/ 82 w 97"/>
                  <a:gd name="T5" fmla="*/ 59 h 62"/>
                  <a:gd name="T6" fmla="*/ 80 w 97"/>
                  <a:gd name="T7" fmla="*/ 59 h 62"/>
                  <a:gd name="T8" fmla="*/ 80 w 97"/>
                  <a:gd name="T9" fmla="*/ 55 h 62"/>
                  <a:gd name="T10" fmla="*/ 78 w 97"/>
                  <a:gd name="T11" fmla="*/ 55 h 62"/>
                  <a:gd name="T12" fmla="*/ 78 w 97"/>
                  <a:gd name="T13" fmla="*/ 53 h 62"/>
                  <a:gd name="T14" fmla="*/ 76 w 97"/>
                  <a:gd name="T15" fmla="*/ 53 h 62"/>
                  <a:gd name="T16" fmla="*/ 76 w 97"/>
                  <a:gd name="T17" fmla="*/ 50 h 62"/>
                  <a:gd name="T18" fmla="*/ 72 w 97"/>
                  <a:gd name="T19" fmla="*/ 50 h 62"/>
                  <a:gd name="T20" fmla="*/ 72 w 97"/>
                  <a:gd name="T21" fmla="*/ 48 h 62"/>
                  <a:gd name="T22" fmla="*/ 68 w 97"/>
                  <a:gd name="T23" fmla="*/ 48 h 62"/>
                  <a:gd name="T24" fmla="*/ 68 w 97"/>
                  <a:gd name="T25" fmla="*/ 46 h 62"/>
                  <a:gd name="T26" fmla="*/ 62 w 97"/>
                  <a:gd name="T27" fmla="*/ 46 h 62"/>
                  <a:gd name="T28" fmla="*/ 62 w 97"/>
                  <a:gd name="T29" fmla="*/ 44 h 62"/>
                  <a:gd name="T30" fmla="*/ 60 w 97"/>
                  <a:gd name="T31" fmla="*/ 44 h 62"/>
                  <a:gd name="T32" fmla="*/ 60 w 97"/>
                  <a:gd name="T33" fmla="*/ 42 h 62"/>
                  <a:gd name="T34" fmla="*/ 58 w 97"/>
                  <a:gd name="T35" fmla="*/ 42 h 62"/>
                  <a:gd name="T36" fmla="*/ 58 w 97"/>
                  <a:gd name="T37" fmla="*/ 40 h 62"/>
                  <a:gd name="T38" fmla="*/ 56 w 97"/>
                  <a:gd name="T39" fmla="*/ 40 h 62"/>
                  <a:gd name="T40" fmla="*/ 56 w 97"/>
                  <a:gd name="T41" fmla="*/ 36 h 62"/>
                  <a:gd name="T42" fmla="*/ 53 w 97"/>
                  <a:gd name="T43" fmla="*/ 36 h 62"/>
                  <a:gd name="T44" fmla="*/ 53 w 97"/>
                  <a:gd name="T45" fmla="*/ 33 h 62"/>
                  <a:gd name="T46" fmla="*/ 50 w 97"/>
                  <a:gd name="T47" fmla="*/ 33 h 62"/>
                  <a:gd name="T48" fmla="*/ 50 w 97"/>
                  <a:gd name="T49" fmla="*/ 32 h 62"/>
                  <a:gd name="T50" fmla="*/ 46 w 97"/>
                  <a:gd name="T51" fmla="*/ 32 h 62"/>
                  <a:gd name="T52" fmla="*/ 46 w 97"/>
                  <a:gd name="T53" fmla="*/ 30 h 62"/>
                  <a:gd name="T54" fmla="*/ 42 w 97"/>
                  <a:gd name="T55" fmla="*/ 30 h 62"/>
                  <a:gd name="T56" fmla="*/ 42 w 97"/>
                  <a:gd name="T57" fmla="*/ 29 h 62"/>
                  <a:gd name="T58" fmla="*/ 41 w 97"/>
                  <a:gd name="T59" fmla="*/ 29 h 62"/>
                  <a:gd name="T60" fmla="*/ 41 w 97"/>
                  <a:gd name="T61" fmla="*/ 27 h 62"/>
                  <a:gd name="T62" fmla="*/ 33 w 97"/>
                  <a:gd name="T63" fmla="*/ 27 h 62"/>
                  <a:gd name="T64" fmla="*/ 33 w 97"/>
                  <a:gd name="T65" fmla="*/ 25 h 62"/>
                  <a:gd name="T66" fmla="*/ 31 w 97"/>
                  <a:gd name="T67" fmla="*/ 25 h 62"/>
                  <a:gd name="T68" fmla="*/ 31 w 97"/>
                  <a:gd name="T69" fmla="*/ 22 h 62"/>
                  <a:gd name="T70" fmla="*/ 29 w 97"/>
                  <a:gd name="T71" fmla="*/ 22 h 62"/>
                  <a:gd name="T72" fmla="*/ 29 w 97"/>
                  <a:gd name="T73" fmla="*/ 20 h 62"/>
                  <a:gd name="T74" fmla="*/ 28 w 97"/>
                  <a:gd name="T75" fmla="*/ 20 h 62"/>
                  <a:gd name="T76" fmla="*/ 28 w 97"/>
                  <a:gd name="T77" fmla="*/ 19 h 62"/>
                  <a:gd name="T78" fmla="*/ 27 w 97"/>
                  <a:gd name="T79" fmla="*/ 19 h 62"/>
                  <a:gd name="T80" fmla="*/ 27 w 97"/>
                  <a:gd name="T81" fmla="*/ 17 h 62"/>
                  <a:gd name="T82" fmla="*/ 25 w 97"/>
                  <a:gd name="T83" fmla="*/ 17 h 62"/>
                  <a:gd name="T84" fmla="*/ 25 w 97"/>
                  <a:gd name="T85" fmla="*/ 15 h 62"/>
                  <a:gd name="T86" fmla="*/ 24 w 97"/>
                  <a:gd name="T87" fmla="*/ 15 h 62"/>
                  <a:gd name="T88" fmla="*/ 24 w 97"/>
                  <a:gd name="T89" fmla="*/ 13 h 62"/>
                  <a:gd name="T90" fmla="*/ 22 w 97"/>
                  <a:gd name="T91" fmla="*/ 13 h 62"/>
                  <a:gd name="T92" fmla="*/ 22 w 97"/>
                  <a:gd name="T93" fmla="*/ 12 h 62"/>
                  <a:gd name="T94" fmla="*/ 20 w 97"/>
                  <a:gd name="T95" fmla="*/ 12 h 62"/>
                  <a:gd name="T96" fmla="*/ 20 w 97"/>
                  <a:gd name="T97" fmla="*/ 10 h 62"/>
                  <a:gd name="T98" fmla="*/ 19 w 97"/>
                  <a:gd name="T99" fmla="*/ 10 h 62"/>
                  <a:gd name="T100" fmla="*/ 19 w 97"/>
                  <a:gd name="T101" fmla="*/ 7 h 62"/>
                  <a:gd name="T102" fmla="*/ 15 w 97"/>
                  <a:gd name="T103" fmla="*/ 7 h 62"/>
                  <a:gd name="T104" fmla="*/ 15 w 97"/>
                  <a:gd name="T105" fmla="*/ 6 h 62"/>
                  <a:gd name="T106" fmla="*/ 10 w 97"/>
                  <a:gd name="T107" fmla="*/ 6 h 62"/>
                  <a:gd name="T108" fmla="*/ 10 w 97"/>
                  <a:gd name="T109" fmla="*/ 4 h 62"/>
                  <a:gd name="T110" fmla="*/ 7 w 97"/>
                  <a:gd name="T111" fmla="*/ 4 h 62"/>
                  <a:gd name="T112" fmla="*/ 7 w 97"/>
                  <a:gd name="T113" fmla="*/ 3 h 62"/>
                  <a:gd name="T114" fmla="*/ 5 w 97"/>
                  <a:gd name="T115" fmla="*/ 3 h 62"/>
                  <a:gd name="T116" fmla="*/ 5 w 97"/>
                  <a:gd name="T117" fmla="*/ 0 h 62"/>
                  <a:gd name="T118" fmla="*/ 0 w 97"/>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62">
                    <a:moveTo>
                      <a:pt x="97" y="62"/>
                    </a:moveTo>
                    <a:lnTo>
                      <a:pt x="82" y="62"/>
                    </a:lnTo>
                    <a:lnTo>
                      <a:pt x="82" y="59"/>
                    </a:lnTo>
                    <a:lnTo>
                      <a:pt x="80" y="59"/>
                    </a:lnTo>
                    <a:lnTo>
                      <a:pt x="80" y="55"/>
                    </a:lnTo>
                    <a:lnTo>
                      <a:pt x="78" y="55"/>
                    </a:lnTo>
                    <a:lnTo>
                      <a:pt x="78" y="53"/>
                    </a:lnTo>
                    <a:lnTo>
                      <a:pt x="76" y="53"/>
                    </a:lnTo>
                    <a:lnTo>
                      <a:pt x="76" y="50"/>
                    </a:lnTo>
                    <a:lnTo>
                      <a:pt x="72" y="50"/>
                    </a:lnTo>
                    <a:lnTo>
                      <a:pt x="72" y="48"/>
                    </a:lnTo>
                    <a:lnTo>
                      <a:pt x="68" y="48"/>
                    </a:lnTo>
                    <a:lnTo>
                      <a:pt x="68" y="46"/>
                    </a:lnTo>
                    <a:lnTo>
                      <a:pt x="62" y="46"/>
                    </a:lnTo>
                    <a:lnTo>
                      <a:pt x="62" y="44"/>
                    </a:lnTo>
                    <a:lnTo>
                      <a:pt x="60" y="44"/>
                    </a:lnTo>
                    <a:lnTo>
                      <a:pt x="60" y="42"/>
                    </a:lnTo>
                    <a:lnTo>
                      <a:pt x="58" y="42"/>
                    </a:lnTo>
                    <a:lnTo>
                      <a:pt x="58" y="40"/>
                    </a:lnTo>
                    <a:lnTo>
                      <a:pt x="56" y="40"/>
                    </a:lnTo>
                    <a:lnTo>
                      <a:pt x="56" y="36"/>
                    </a:lnTo>
                    <a:lnTo>
                      <a:pt x="53" y="36"/>
                    </a:lnTo>
                    <a:lnTo>
                      <a:pt x="53" y="33"/>
                    </a:lnTo>
                    <a:lnTo>
                      <a:pt x="50" y="33"/>
                    </a:lnTo>
                    <a:lnTo>
                      <a:pt x="50" y="32"/>
                    </a:lnTo>
                    <a:lnTo>
                      <a:pt x="46" y="32"/>
                    </a:lnTo>
                    <a:lnTo>
                      <a:pt x="46" y="30"/>
                    </a:lnTo>
                    <a:lnTo>
                      <a:pt x="42" y="30"/>
                    </a:lnTo>
                    <a:lnTo>
                      <a:pt x="42" y="29"/>
                    </a:lnTo>
                    <a:lnTo>
                      <a:pt x="41" y="29"/>
                    </a:lnTo>
                    <a:lnTo>
                      <a:pt x="41" y="27"/>
                    </a:lnTo>
                    <a:lnTo>
                      <a:pt x="33" y="27"/>
                    </a:lnTo>
                    <a:lnTo>
                      <a:pt x="33" y="25"/>
                    </a:lnTo>
                    <a:lnTo>
                      <a:pt x="31" y="25"/>
                    </a:lnTo>
                    <a:lnTo>
                      <a:pt x="31" y="22"/>
                    </a:lnTo>
                    <a:lnTo>
                      <a:pt x="29" y="22"/>
                    </a:lnTo>
                    <a:lnTo>
                      <a:pt x="29" y="20"/>
                    </a:lnTo>
                    <a:lnTo>
                      <a:pt x="28" y="20"/>
                    </a:lnTo>
                    <a:lnTo>
                      <a:pt x="28" y="19"/>
                    </a:lnTo>
                    <a:lnTo>
                      <a:pt x="27" y="19"/>
                    </a:lnTo>
                    <a:lnTo>
                      <a:pt x="27" y="17"/>
                    </a:lnTo>
                    <a:lnTo>
                      <a:pt x="25" y="17"/>
                    </a:lnTo>
                    <a:lnTo>
                      <a:pt x="25" y="15"/>
                    </a:lnTo>
                    <a:lnTo>
                      <a:pt x="24" y="15"/>
                    </a:lnTo>
                    <a:lnTo>
                      <a:pt x="24" y="13"/>
                    </a:lnTo>
                    <a:lnTo>
                      <a:pt x="22" y="13"/>
                    </a:lnTo>
                    <a:lnTo>
                      <a:pt x="22" y="12"/>
                    </a:lnTo>
                    <a:lnTo>
                      <a:pt x="20" y="12"/>
                    </a:lnTo>
                    <a:lnTo>
                      <a:pt x="20" y="10"/>
                    </a:lnTo>
                    <a:lnTo>
                      <a:pt x="19" y="10"/>
                    </a:lnTo>
                    <a:lnTo>
                      <a:pt x="19" y="7"/>
                    </a:lnTo>
                    <a:lnTo>
                      <a:pt x="15" y="7"/>
                    </a:lnTo>
                    <a:lnTo>
                      <a:pt x="15" y="6"/>
                    </a:lnTo>
                    <a:lnTo>
                      <a:pt x="10" y="6"/>
                    </a:lnTo>
                    <a:lnTo>
                      <a:pt x="10" y="4"/>
                    </a:lnTo>
                    <a:lnTo>
                      <a:pt x="7" y="4"/>
                    </a:lnTo>
                    <a:lnTo>
                      <a:pt x="7" y="3"/>
                    </a:lnTo>
                    <a:lnTo>
                      <a:pt x="5" y="3"/>
                    </a:lnTo>
                    <a:lnTo>
                      <a:pt x="5"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20" name="Group 19"/>
            <p:cNvGrpSpPr/>
            <p:nvPr/>
          </p:nvGrpSpPr>
          <p:grpSpPr>
            <a:xfrm>
              <a:off x="3179866" y="5370227"/>
              <a:ext cx="916529" cy="395869"/>
              <a:chOff x="756704" y="4131508"/>
              <a:chExt cx="916529" cy="395869"/>
            </a:xfrm>
          </p:grpSpPr>
          <p:sp>
            <p:nvSpPr>
              <p:cNvPr id="298" name="Right Arrow 297"/>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299" name="Right Arrow 298"/>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00" name="TextBox 299"/>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en-GB" sz="700" b="1" dirty="0" smtClean="0">
                    <a:solidFill>
                      <a:srgbClr val="4D4D4D"/>
                    </a:solidFill>
                  </a:rPr>
                  <a:t>Sidedness </a:t>
                </a:r>
                <a:br>
                  <a:rPr lang="en-GB" sz="700" b="1" dirty="0" smtClean="0">
                    <a:solidFill>
                      <a:srgbClr val="4D4D4D"/>
                    </a:solidFill>
                  </a:rPr>
                </a:br>
                <a:r>
                  <a:rPr lang="en-GB" sz="700" b="1" dirty="0" smtClean="0">
                    <a:solidFill>
                      <a:srgbClr val="4D4D4D"/>
                    </a:solidFill>
                  </a:rPr>
                  <a:t>by treat p=0.001</a:t>
                </a:r>
                <a:endParaRPr lang="en-GB" sz="700" b="1" dirty="0">
                  <a:solidFill>
                    <a:srgbClr val="4D4D4D"/>
                  </a:solidFill>
                </a:endParaRPr>
              </a:p>
            </p:txBody>
          </p:sp>
        </p:grpSp>
        <p:sp>
          <p:nvSpPr>
            <p:cNvPr id="21" name="TextBox 20"/>
            <p:cNvSpPr txBox="1"/>
            <p:nvPr/>
          </p:nvSpPr>
          <p:spPr>
            <a:xfrm>
              <a:off x="2836458" y="2052489"/>
              <a:ext cx="3881192" cy="307777"/>
            </a:xfrm>
            <a:prstGeom prst="rect">
              <a:avLst/>
            </a:prstGeom>
            <a:noFill/>
          </p:spPr>
          <p:txBody>
            <a:bodyPr wrap="none" rtlCol="0">
              <a:spAutoFit/>
            </a:bodyPr>
            <a:lstStyle/>
            <a:p>
              <a:pPr algn="ctr"/>
              <a:r>
                <a:rPr lang="en-GB" sz="1400" b="1" dirty="0" smtClean="0">
                  <a:solidFill>
                    <a:srgbClr val="4D4D4D"/>
                  </a:solidFill>
                </a:rPr>
                <a:t>OS by miR-31-3p subgroups and sidedness</a:t>
              </a:r>
              <a:endParaRPr lang="en-GB" sz="1400" b="1" dirty="0">
                <a:solidFill>
                  <a:srgbClr val="4D4D4D"/>
                </a:solidFill>
              </a:endParaRPr>
            </a:p>
          </p:txBody>
        </p:sp>
        <p:grpSp>
          <p:nvGrpSpPr>
            <p:cNvPr id="22" name="Group 21"/>
            <p:cNvGrpSpPr/>
            <p:nvPr/>
          </p:nvGrpSpPr>
          <p:grpSpPr>
            <a:xfrm>
              <a:off x="2117932" y="2293498"/>
              <a:ext cx="3544091" cy="2453603"/>
              <a:chOff x="52177" y="2369698"/>
              <a:chExt cx="3544091" cy="2453603"/>
            </a:xfrm>
          </p:grpSpPr>
          <p:grpSp>
            <p:nvGrpSpPr>
              <p:cNvPr id="264" name="Group 263"/>
              <p:cNvGrpSpPr/>
              <p:nvPr/>
            </p:nvGrpSpPr>
            <p:grpSpPr>
              <a:xfrm>
                <a:off x="1825234" y="2369698"/>
                <a:ext cx="1701523" cy="1419980"/>
                <a:chOff x="182823" y="3325589"/>
                <a:chExt cx="2075608" cy="1466276"/>
              </a:xfrm>
            </p:grpSpPr>
            <p:sp>
              <p:nvSpPr>
                <p:cNvPr id="269" name="Freeform 268"/>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0"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1"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2"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3"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4"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5"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6"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7"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8"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79"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0"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1"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2"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3"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84" name="TextBox 283"/>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285" name="TextBox 284"/>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286" name="TextBox 285"/>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287" name="TextBox 286"/>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288" name="TextBox 287"/>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289" name="TextBox 288"/>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290" name="TextBox 289"/>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291" name="TextBox 290"/>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292" name="TextBox 291"/>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293" name="TextBox 292"/>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294" name="TextBox 293"/>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295" name="TextBox 294"/>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296" name="TextBox 295"/>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297" name="TextBox 296"/>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265" name="TextBox 264"/>
              <p:cNvSpPr txBox="1"/>
              <p:nvPr/>
            </p:nvSpPr>
            <p:spPr>
              <a:xfrm>
                <a:off x="2622173" y="2464031"/>
                <a:ext cx="445956" cy="215444"/>
              </a:xfrm>
              <a:prstGeom prst="rect">
                <a:avLst/>
              </a:prstGeom>
              <a:noFill/>
            </p:spPr>
            <p:txBody>
              <a:bodyPr wrap="none" rtlCol="0">
                <a:spAutoFit/>
              </a:bodyPr>
              <a:lstStyle/>
              <a:p>
                <a:r>
                  <a:rPr lang="en-GB" sz="800" b="1" dirty="0" smtClean="0">
                    <a:solidFill>
                      <a:srgbClr val="4D4D4D"/>
                    </a:solidFill>
                  </a:rPr>
                  <a:t>Right</a:t>
                </a:r>
                <a:endParaRPr lang="en-GB" sz="800" b="1" dirty="0">
                  <a:solidFill>
                    <a:srgbClr val="4D4D4D"/>
                  </a:solidFill>
                </a:endParaRPr>
              </a:p>
            </p:txBody>
          </p:sp>
          <p:sp>
            <p:nvSpPr>
              <p:cNvPr id="266" name="TextBox 265"/>
              <p:cNvSpPr txBox="1"/>
              <p:nvPr/>
            </p:nvSpPr>
            <p:spPr>
              <a:xfrm>
                <a:off x="2917877" y="2464031"/>
                <a:ext cx="678391" cy="215444"/>
              </a:xfrm>
              <a:prstGeom prst="rect">
                <a:avLst/>
              </a:prstGeom>
              <a:noFill/>
            </p:spPr>
            <p:txBody>
              <a:bodyPr wrap="none" rtlCol="0">
                <a:spAutoFit/>
              </a:bodyPr>
              <a:lstStyle/>
              <a:p>
                <a:r>
                  <a:rPr lang="en-GB" sz="800" b="1" dirty="0" smtClean="0">
                    <a:solidFill>
                      <a:srgbClr val="043882"/>
                    </a:solidFill>
                  </a:rPr>
                  <a:t>High n=41</a:t>
                </a:r>
                <a:endParaRPr lang="en-GB" sz="800" b="1" dirty="0">
                  <a:solidFill>
                    <a:srgbClr val="043882"/>
                  </a:solidFill>
                </a:endParaRPr>
              </a:p>
            </p:txBody>
          </p:sp>
          <p:sp>
            <p:nvSpPr>
              <p:cNvPr id="267" name="TextBox 266"/>
              <p:cNvSpPr txBox="1"/>
              <p:nvPr/>
            </p:nvSpPr>
            <p:spPr>
              <a:xfrm>
                <a:off x="2721456" y="2661226"/>
                <a:ext cx="795658" cy="165036"/>
              </a:xfrm>
              <a:prstGeom prst="rect">
                <a:avLst/>
              </a:prstGeom>
              <a:solidFill>
                <a:srgbClr val="A0A0A0"/>
              </a:solidFill>
            </p:spPr>
            <p:txBody>
              <a:bodyPr wrap="none" lIns="36000" tIns="36000" rIns="36000" bIns="36000" rtlCol="0" anchor="ctr" anchorCtr="0">
                <a:spAutoFit/>
              </a:bodyPr>
              <a:lstStyle/>
              <a:p>
                <a:r>
                  <a:rPr lang="en-GB" sz="600" b="1" dirty="0" smtClean="0">
                    <a:solidFill>
                      <a:srgbClr val="FFFFFF"/>
                    </a:solidFill>
                  </a:rPr>
                  <a:t>HR=2.85 [1.19, 6.85]</a:t>
                </a:r>
                <a:endParaRPr lang="en-GB" sz="600" b="1" dirty="0">
                  <a:solidFill>
                    <a:srgbClr val="FFFFFF"/>
                  </a:solidFill>
                </a:endParaRPr>
              </a:p>
            </p:txBody>
          </p:sp>
          <p:sp>
            <p:nvSpPr>
              <p:cNvPr id="268" name="TextBox 267"/>
              <p:cNvSpPr txBox="1"/>
              <p:nvPr/>
            </p:nvSpPr>
            <p:spPr>
              <a:xfrm>
                <a:off x="52177" y="4658265"/>
                <a:ext cx="815861" cy="165036"/>
              </a:xfrm>
              <a:prstGeom prst="rect">
                <a:avLst/>
              </a:prstGeom>
              <a:solidFill>
                <a:srgbClr val="A0A0A0"/>
              </a:solidFill>
            </p:spPr>
            <p:txBody>
              <a:bodyPr wrap="square" lIns="36000" tIns="36000" rIns="36000" bIns="36000" rtlCol="0" anchor="ctr" anchorCtr="0">
                <a:spAutoFit/>
              </a:bodyPr>
              <a:lstStyle/>
              <a:p>
                <a:r>
                  <a:rPr lang="en-GB" sz="600" b="1" dirty="0" smtClean="0">
                    <a:solidFill>
                      <a:srgbClr val="FFFFFF"/>
                    </a:solidFill>
                  </a:rPr>
                  <a:t>HR=0.52 [0.34, 0.79]</a:t>
                </a:r>
                <a:endParaRPr lang="en-GB" sz="600" b="1" dirty="0">
                  <a:solidFill>
                    <a:srgbClr val="FFFFFF"/>
                  </a:solidFill>
                </a:endParaRPr>
              </a:p>
            </p:txBody>
          </p:sp>
        </p:grpSp>
        <p:grpSp>
          <p:nvGrpSpPr>
            <p:cNvPr id="23" name="Group 22"/>
            <p:cNvGrpSpPr/>
            <p:nvPr/>
          </p:nvGrpSpPr>
          <p:grpSpPr>
            <a:xfrm>
              <a:off x="1754240" y="3578416"/>
              <a:ext cx="1806300" cy="1419980"/>
              <a:chOff x="1825234" y="2369698"/>
              <a:chExt cx="1806300" cy="1419980"/>
            </a:xfrm>
          </p:grpSpPr>
          <p:grpSp>
            <p:nvGrpSpPr>
              <p:cNvPr id="232" name="Group 231"/>
              <p:cNvGrpSpPr/>
              <p:nvPr/>
            </p:nvGrpSpPr>
            <p:grpSpPr>
              <a:xfrm>
                <a:off x="1825234" y="2369698"/>
                <a:ext cx="1701523" cy="1419980"/>
                <a:chOff x="182823" y="3325589"/>
                <a:chExt cx="2075608" cy="1466276"/>
              </a:xfrm>
            </p:grpSpPr>
            <p:sp>
              <p:nvSpPr>
                <p:cNvPr id="235" name="Freeform 234"/>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6"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7"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8"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39"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0"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1"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2"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3"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4"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5"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6"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7"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8"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49"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50" name="TextBox 249"/>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251" name="TextBox 250"/>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252" name="TextBox 251"/>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253" name="TextBox 252"/>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254" name="TextBox 253"/>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255" name="TextBox 254"/>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256" name="TextBox 255"/>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257" name="TextBox 256"/>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258" name="TextBox 257"/>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259" name="TextBox 258"/>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260" name="TextBox 259"/>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261" name="TextBox 260"/>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262" name="TextBox 261"/>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263" name="TextBox 262"/>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233" name="TextBox 232"/>
              <p:cNvSpPr txBox="1"/>
              <p:nvPr/>
            </p:nvSpPr>
            <p:spPr>
              <a:xfrm>
                <a:off x="2622173" y="2464031"/>
                <a:ext cx="372218" cy="215444"/>
              </a:xfrm>
              <a:prstGeom prst="rect">
                <a:avLst/>
              </a:prstGeom>
              <a:noFill/>
            </p:spPr>
            <p:txBody>
              <a:bodyPr wrap="none" rtlCol="0">
                <a:spAutoFit/>
              </a:bodyPr>
              <a:lstStyle/>
              <a:p>
                <a:r>
                  <a:rPr lang="en-GB" sz="800" b="1" dirty="0" smtClean="0">
                    <a:solidFill>
                      <a:srgbClr val="4D4D4D"/>
                    </a:solidFill>
                  </a:rPr>
                  <a:t>Left</a:t>
                </a:r>
                <a:endParaRPr lang="en-GB" sz="800" b="1" dirty="0">
                  <a:solidFill>
                    <a:srgbClr val="4D4D4D"/>
                  </a:solidFill>
                </a:endParaRPr>
              </a:p>
            </p:txBody>
          </p:sp>
          <p:sp>
            <p:nvSpPr>
              <p:cNvPr id="234" name="TextBox 233"/>
              <p:cNvSpPr txBox="1"/>
              <p:nvPr/>
            </p:nvSpPr>
            <p:spPr>
              <a:xfrm>
                <a:off x="2917877" y="2464031"/>
                <a:ext cx="713657" cy="215444"/>
              </a:xfrm>
              <a:prstGeom prst="rect">
                <a:avLst/>
              </a:prstGeom>
              <a:noFill/>
            </p:spPr>
            <p:txBody>
              <a:bodyPr wrap="none" rtlCol="0">
                <a:spAutoFit/>
              </a:bodyPr>
              <a:lstStyle/>
              <a:p>
                <a:r>
                  <a:rPr lang="en-GB" sz="800" b="1" dirty="0" smtClean="0">
                    <a:solidFill>
                      <a:srgbClr val="043882"/>
                    </a:solidFill>
                  </a:rPr>
                  <a:t>Low n=191</a:t>
                </a:r>
                <a:endParaRPr lang="en-GB" sz="800" b="1" dirty="0">
                  <a:solidFill>
                    <a:srgbClr val="043882"/>
                  </a:solidFill>
                </a:endParaRPr>
              </a:p>
            </p:txBody>
          </p:sp>
        </p:grpSp>
        <p:sp>
          <p:nvSpPr>
            <p:cNvPr id="24" name="TextBox 23"/>
            <p:cNvSpPr txBox="1"/>
            <p:nvPr/>
          </p:nvSpPr>
          <p:spPr>
            <a:xfrm>
              <a:off x="598423" y="2707491"/>
              <a:ext cx="1165704" cy="461665"/>
            </a:xfrm>
            <a:prstGeom prst="rect">
              <a:avLst/>
            </a:prstGeom>
            <a:noFill/>
          </p:spPr>
          <p:txBody>
            <a:bodyPr wrap="none" rtlCol="0">
              <a:spAutoFit/>
            </a:bodyPr>
            <a:lstStyle/>
            <a:p>
              <a:r>
                <a:rPr lang="en-GB" sz="1200" b="1" dirty="0" smtClean="0">
                  <a:solidFill>
                    <a:srgbClr val="4D4D4D"/>
                  </a:solidFill>
                </a:rPr>
                <a:t>Bevacizumab</a:t>
              </a:r>
            </a:p>
            <a:p>
              <a:r>
                <a:rPr lang="en-GB" sz="1200" b="1" dirty="0" smtClean="0">
                  <a:solidFill>
                    <a:srgbClr val="4D4D4D"/>
                  </a:solidFill>
                </a:rPr>
                <a:t>Cetuximab</a:t>
              </a:r>
              <a:endParaRPr lang="en-GB" sz="1200" b="1" dirty="0">
                <a:solidFill>
                  <a:srgbClr val="4D4D4D"/>
                </a:solidFill>
              </a:endParaRPr>
            </a:p>
          </p:txBody>
        </p:sp>
        <p:cxnSp>
          <p:nvCxnSpPr>
            <p:cNvPr id="25" name="Straight Connector 24"/>
            <p:cNvCxnSpPr/>
            <p:nvPr/>
          </p:nvCxnSpPr>
          <p:spPr>
            <a:xfrm>
              <a:off x="322198" y="2841463"/>
              <a:ext cx="2762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198" y="3047116"/>
              <a:ext cx="276225"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8978" y="3259882"/>
              <a:ext cx="671568" cy="488201"/>
            </a:xfrm>
            <a:prstGeom prst="rect">
              <a:avLst/>
            </a:prstGeom>
            <a:solidFill>
              <a:srgbClr val="FFC000"/>
            </a:solidFill>
          </p:spPr>
          <p:txBody>
            <a:bodyPr wrap="square" lIns="36000" tIns="36000" rIns="36000" bIns="36000" rtlCol="0" anchor="ctr" anchorCtr="0">
              <a:spAutoFit/>
            </a:bodyPr>
            <a:lstStyle/>
            <a:p>
              <a:pPr algn="ctr"/>
              <a:r>
                <a:rPr lang="en-GB" sz="900" b="1" dirty="0" smtClean="0">
                  <a:solidFill>
                    <a:srgbClr val="4D4D4D"/>
                  </a:solidFill>
                </a:rPr>
                <a:t>Interaction </a:t>
              </a:r>
              <a:br>
                <a:rPr lang="en-GB" sz="900" b="1" dirty="0" smtClean="0">
                  <a:solidFill>
                    <a:srgbClr val="4D4D4D"/>
                  </a:solidFill>
                </a:rPr>
              </a:br>
              <a:r>
                <a:rPr lang="en-GB" sz="900" b="1" dirty="0" smtClean="0">
                  <a:solidFill>
                    <a:srgbClr val="4D4D4D"/>
                  </a:solidFill>
                </a:rPr>
                <a:t>test </a:t>
              </a:r>
              <a:br>
                <a:rPr lang="en-GB" sz="900" b="1" dirty="0" smtClean="0">
                  <a:solidFill>
                    <a:srgbClr val="4D4D4D"/>
                  </a:solidFill>
                </a:rPr>
              </a:br>
              <a:r>
                <a:rPr lang="en-GB" sz="900" b="1" dirty="0" smtClean="0">
                  <a:solidFill>
                    <a:srgbClr val="4D4D4D"/>
                  </a:solidFill>
                </a:rPr>
                <a:t>p-value</a:t>
              </a:r>
              <a:endParaRPr lang="en-GB" sz="900" b="1" dirty="0">
                <a:solidFill>
                  <a:srgbClr val="4D4D4D"/>
                </a:solidFill>
              </a:endParaRPr>
            </a:p>
          </p:txBody>
        </p:sp>
        <p:grpSp>
          <p:nvGrpSpPr>
            <p:cNvPr id="28" name="Group 27"/>
            <p:cNvGrpSpPr/>
            <p:nvPr/>
          </p:nvGrpSpPr>
          <p:grpSpPr>
            <a:xfrm>
              <a:off x="3816039" y="3578416"/>
              <a:ext cx="1748592" cy="1419980"/>
              <a:chOff x="3681129" y="3578416"/>
              <a:chExt cx="1748592" cy="1419980"/>
            </a:xfrm>
          </p:grpSpPr>
          <p:grpSp>
            <p:nvGrpSpPr>
              <p:cNvPr id="196" name="Group 195"/>
              <p:cNvGrpSpPr/>
              <p:nvPr/>
            </p:nvGrpSpPr>
            <p:grpSpPr>
              <a:xfrm>
                <a:off x="3681129" y="3578416"/>
                <a:ext cx="1748592" cy="1419980"/>
                <a:chOff x="1825234" y="2369698"/>
                <a:chExt cx="1748592" cy="1419980"/>
              </a:xfrm>
            </p:grpSpPr>
            <p:grpSp>
              <p:nvGrpSpPr>
                <p:cNvPr id="200" name="Group 199"/>
                <p:cNvGrpSpPr/>
                <p:nvPr/>
              </p:nvGrpSpPr>
              <p:grpSpPr>
                <a:xfrm>
                  <a:off x="1825234" y="2369698"/>
                  <a:ext cx="1701523" cy="1419980"/>
                  <a:chOff x="182823" y="3325589"/>
                  <a:chExt cx="2075608" cy="1466276"/>
                </a:xfrm>
              </p:grpSpPr>
              <p:sp>
                <p:nvSpPr>
                  <p:cNvPr id="203" name="Freeform 202"/>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4"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5"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6"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7"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8"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09"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0"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1"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2"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3"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4"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5"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6"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7"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218" name="TextBox 217"/>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219" name="TextBox 218"/>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220" name="TextBox 219"/>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221" name="TextBox 220"/>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222" name="TextBox 221"/>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223" name="TextBox 222"/>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224" name="TextBox 223"/>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225" name="TextBox 224"/>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226" name="TextBox 225"/>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227" name="TextBox 226"/>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228" name="TextBox 227"/>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229" name="TextBox 228"/>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230" name="TextBox 229"/>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231" name="TextBox 230"/>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201" name="TextBox 200"/>
                <p:cNvSpPr txBox="1"/>
                <p:nvPr/>
              </p:nvSpPr>
              <p:spPr>
                <a:xfrm>
                  <a:off x="2622173" y="2464031"/>
                  <a:ext cx="445956" cy="215444"/>
                </a:xfrm>
                <a:prstGeom prst="rect">
                  <a:avLst/>
                </a:prstGeom>
                <a:noFill/>
              </p:spPr>
              <p:txBody>
                <a:bodyPr wrap="none" rtlCol="0">
                  <a:spAutoFit/>
                </a:bodyPr>
                <a:lstStyle/>
                <a:p>
                  <a:r>
                    <a:rPr lang="en-GB" sz="800" b="1" dirty="0" smtClean="0">
                      <a:solidFill>
                        <a:srgbClr val="4D4D4D"/>
                      </a:solidFill>
                    </a:rPr>
                    <a:t>Right</a:t>
                  </a:r>
                  <a:endParaRPr lang="en-GB" sz="800" b="1" dirty="0">
                    <a:solidFill>
                      <a:srgbClr val="4D4D4D"/>
                    </a:solidFill>
                  </a:endParaRPr>
                </a:p>
              </p:txBody>
            </p:sp>
            <p:sp>
              <p:nvSpPr>
                <p:cNvPr id="202" name="TextBox 201"/>
                <p:cNvSpPr txBox="1"/>
                <p:nvPr/>
              </p:nvSpPr>
              <p:spPr>
                <a:xfrm>
                  <a:off x="2917877" y="2464031"/>
                  <a:ext cx="655949" cy="215444"/>
                </a:xfrm>
                <a:prstGeom prst="rect">
                  <a:avLst/>
                </a:prstGeom>
                <a:noFill/>
              </p:spPr>
              <p:txBody>
                <a:bodyPr wrap="none" rtlCol="0">
                  <a:spAutoFit/>
                </a:bodyPr>
                <a:lstStyle/>
                <a:p>
                  <a:r>
                    <a:rPr lang="en-GB" sz="800" b="1" dirty="0" smtClean="0">
                      <a:solidFill>
                        <a:srgbClr val="043882"/>
                      </a:solidFill>
                    </a:rPr>
                    <a:t>Low n=26</a:t>
                  </a:r>
                  <a:endParaRPr lang="en-GB" sz="800" b="1" dirty="0">
                    <a:solidFill>
                      <a:srgbClr val="043882"/>
                    </a:solidFill>
                  </a:endParaRPr>
                </a:p>
              </p:txBody>
            </p:sp>
          </p:grpSp>
          <p:grpSp>
            <p:nvGrpSpPr>
              <p:cNvPr id="197" name="Group 196"/>
              <p:cNvGrpSpPr/>
              <p:nvPr/>
            </p:nvGrpSpPr>
            <p:grpSpPr>
              <a:xfrm>
                <a:off x="4019108" y="3684206"/>
                <a:ext cx="791017" cy="1026000"/>
                <a:chOff x="4028882" y="2402522"/>
                <a:chExt cx="619125" cy="781050"/>
              </a:xfrm>
            </p:grpSpPr>
            <p:sp>
              <p:nvSpPr>
                <p:cNvPr id="198" name="Freeform 10"/>
                <p:cNvSpPr>
                  <a:spLocks/>
                </p:cNvSpPr>
                <p:nvPr/>
              </p:nvSpPr>
              <p:spPr bwMode="auto">
                <a:xfrm>
                  <a:off x="4028882" y="2402522"/>
                  <a:ext cx="619125" cy="781050"/>
                </a:xfrm>
                <a:custGeom>
                  <a:avLst/>
                  <a:gdLst>
                    <a:gd name="T0" fmla="*/ 65 w 65"/>
                    <a:gd name="T1" fmla="*/ 82 h 82"/>
                    <a:gd name="T2" fmla="*/ 56 w 65"/>
                    <a:gd name="T3" fmla="*/ 82 h 82"/>
                    <a:gd name="T4" fmla="*/ 56 w 65"/>
                    <a:gd name="T5" fmla="*/ 75 h 82"/>
                    <a:gd name="T6" fmla="*/ 42 w 65"/>
                    <a:gd name="T7" fmla="*/ 75 h 82"/>
                    <a:gd name="T8" fmla="*/ 42 w 65"/>
                    <a:gd name="T9" fmla="*/ 68 h 82"/>
                    <a:gd name="T10" fmla="*/ 38 w 65"/>
                    <a:gd name="T11" fmla="*/ 68 h 82"/>
                    <a:gd name="T12" fmla="*/ 38 w 65"/>
                    <a:gd name="T13" fmla="*/ 61 h 82"/>
                    <a:gd name="T14" fmla="*/ 33 w 65"/>
                    <a:gd name="T15" fmla="*/ 61 h 82"/>
                    <a:gd name="T16" fmla="*/ 33 w 65"/>
                    <a:gd name="T17" fmla="*/ 32 h 82"/>
                    <a:gd name="T18" fmla="*/ 30 w 65"/>
                    <a:gd name="T19" fmla="*/ 32 h 82"/>
                    <a:gd name="T20" fmla="*/ 30 w 65"/>
                    <a:gd name="T21" fmla="*/ 25 h 82"/>
                    <a:gd name="T22" fmla="*/ 27 w 65"/>
                    <a:gd name="T23" fmla="*/ 25 h 82"/>
                    <a:gd name="T24" fmla="*/ 27 w 65"/>
                    <a:gd name="T25" fmla="*/ 18 h 82"/>
                    <a:gd name="T26" fmla="*/ 20 w 65"/>
                    <a:gd name="T27" fmla="*/ 18 h 82"/>
                    <a:gd name="T28" fmla="*/ 20 w 65"/>
                    <a:gd name="T29" fmla="*/ 12 h 82"/>
                    <a:gd name="T30" fmla="*/ 13 w 65"/>
                    <a:gd name="T31" fmla="*/ 12 h 82"/>
                    <a:gd name="T32" fmla="*/ 13 w 65"/>
                    <a:gd name="T33" fmla="*/ 6 h 82"/>
                    <a:gd name="T34" fmla="*/ 6 w 65"/>
                    <a:gd name="T35" fmla="*/ 6 h 82"/>
                    <a:gd name="T36" fmla="*/ 6 w 65"/>
                    <a:gd name="T37" fmla="*/ 0 h 82"/>
                    <a:gd name="T38" fmla="*/ 0 w 65"/>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2">
                      <a:moveTo>
                        <a:pt x="65" y="82"/>
                      </a:moveTo>
                      <a:lnTo>
                        <a:pt x="56" y="82"/>
                      </a:lnTo>
                      <a:lnTo>
                        <a:pt x="56" y="75"/>
                      </a:lnTo>
                      <a:lnTo>
                        <a:pt x="42" y="75"/>
                      </a:lnTo>
                      <a:lnTo>
                        <a:pt x="42" y="68"/>
                      </a:lnTo>
                      <a:lnTo>
                        <a:pt x="38" y="68"/>
                      </a:lnTo>
                      <a:lnTo>
                        <a:pt x="38" y="61"/>
                      </a:lnTo>
                      <a:lnTo>
                        <a:pt x="33" y="61"/>
                      </a:lnTo>
                      <a:lnTo>
                        <a:pt x="33" y="32"/>
                      </a:lnTo>
                      <a:lnTo>
                        <a:pt x="30" y="32"/>
                      </a:lnTo>
                      <a:lnTo>
                        <a:pt x="30" y="25"/>
                      </a:lnTo>
                      <a:lnTo>
                        <a:pt x="27" y="25"/>
                      </a:lnTo>
                      <a:lnTo>
                        <a:pt x="27" y="18"/>
                      </a:lnTo>
                      <a:lnTo>
                        <a:pt x="20" y="18"/>
                      </a:lnTo>
                      <a:lnTo>
                        <a:pt x="20" y="12"/>
                      </a:lnTo>
                      <a:lnTo>
                        <a:pt x="13" y="12"/>
                      </a:lnTo>
                      <a:lnTo>
                        <a:pt x="13" y="6"/>
                      </a:lnTo>
                      <a:lnTo>
                        <a:pt x="6" y="6"/>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99" name="Freeform 11"/>
                <p:cNvSpPr>
                  <a:spLocks/>
                </p:cNvSpPr>
                <p:nvPr/>
              </p:nvSpPr>
              <p:spPr bwMode="auto">
                <a:xfrm>
                  <a:off x="4028882" y="2402522"/>
                  <a:ext cx="514350" cy="676275"/>
                </a:xfrm>
                <a:custGeom>
                  <a:avLst/>
                  <a:gdLst>
                    <a:gd name="T0" fmla="*/ 54 w 54"/>
                    <a:gd name="T1" fmla="*/ 71 h 71"/>
                    <a:gd name="T2" fmla="*/ 36 w 54"/>
                    <a:gd name="T3" fmla="*/ 71 h 71"/>
                    <a:gd name="T4" fmla="*/ 36 w 54"/>
                    <a:gd name="T5" fmla="*/ 36 h 71"/>
                    <a:gd name="T6" fmla="*/ 27 w 54"/>
                    <a:gd name="T7" fmla="*/ 36 h 71"/>
                    <a:gd name="T8" fmla="*/ 27 w 54"/>
                    <a:gd name="T9" fmla="*/ 13 h 71"/>
                    <a:gd name="T10" fmla="*/ 24 w 54"/>
                    <a:gd name="T11" fmla="*/ 13 h 71"/>
                    <a:gd name="T12" fmla="*/ 24 w 54"/>
                    <a:gd name="T13" fmla="*/ 6 h 71"/>
                    <a:gd name="T14" fmla="*/ 13 w 54"/>
                    <a:gd name="T15" fmla="*/ 6 h 71"/>
                    <a:gd name="T16" fmla="*/ 13 w 54"/>
                    <a:gd name="T17" fmla="*/ 0 h 71"/>
                    <a:gd name="T18" fmla="*/ 0 w 54"/>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1">
                      <a:moveTo>
                        <a:pt x="54" y="71"/>
                      </a:moveTo>
                      <a:lnTo>
                        <a:pt x="36" y="71"/>
                      </a:lnTo>
                      <a:lnTo>
                        <a:pt x="36" y="36"/>
                      </a:lnTo>
                      <a:lnTo>
                        <a:pt x="27" y="36"/>
                      </a:lnTo>
                      <a:lnTo>
                        <a:pt x="27" y="13"/>
                      </a:lnTo>
                      <a:lnTo>
                        <a:pt x="24" y="13"/>
                      </a:lnTo>
                      <a:lnTo>
                        <a:pt x="24" y="6"/>
                      </a:lnTo>
                      <a:lnTo>
                        <a:pt x="13" y="6"/>
                      </a:lnTo>
                      <a:lnTo>
                        <a:pt x="1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29" name="Group 28"/>
            <p:cNvGrpSpPr/>
            <p:nvPr/>
          </p:nvGrpSpPr>
          <p:grpSpPr>
            <a:xfrm>
              <a:off x="5917199" y="3578416"/>
              <a:ext cx="1806300" cy="1419980"/>
              <a:chOff x="5677359" y="3578416"/>
              <a:chExt cx="1806300" cy="1419980"/>
            </a:xfrm>
          </p:grpSpPr>
          <p:grpSp>
            <p:nvGrpSpPr>
              <p:cNvPr id="161" name="Group 160"/>
              <p:cNvGrpSpPr/>
              <p:nvPr/>
            </p:nvGrpSpPr>
            <p:grpSpPr>
              <a:xfrm>
                <a:off x="5677359" y="3578416"/>
                <a:ext cx="1806300" cy="1419980"/>
                <a:chOff x="1825234" y="2369698"/>
                <a:chExt cx="1806300" cy="1419980"/>
              </a:xfrm>
            </p:grpSpPr>
            <p:grpSp>
              <p:nvGrpSpPr>
                <p:cNvPr id="165" name="Group 164"/>
                <p:cNvGrpSpPr/>
                <p:nvPr/>
              </p:nvGrpSpPr>
              <p:grpSpPr>
                <a:xfrm>
                  <a:off x="1825234" y="2369698"/>
                  <a:ext cx="1701523" cy="1419980"/>
                  <a:chOff x="182823" y="3325589"/>
                  <a:chExt cx="2075608" cy="1466276"/>
                </a:xfrm>
              </p:grpSpPr>
              <p:sp>
                <p:nvSpPr>
                  <p:cNvPr id="167" name="Freeform 16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6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6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7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82" name="TextBox 181"/>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183" name="TextBox 182"/>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184" name="TextBox 183"/>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185" name="TextBox 184"/>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186" name="TextBox 185"/>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187" name="TextBox 186"/>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188" name="TextBox 187"/>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189" name="TextBox 188"/>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190" name="TextBox 189"/>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191" name="TextBox 190"/>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192" name="TextBox 191"/>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193" name="TextBox 192"/>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194" name="TextBox 193"/>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195" name="TextBox 194"/>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166" name="TextBox 165"/>
                <p:cNvSpPr txBox="1"/>
                <p:nvPr/>
              </p:nvSpPr>
              <p:spPr>
                <a:xfrm>
                  <a:off x="2917877" y="2464031"/>
                  <a:ext cx="713657" cy="215444"/>
                </a:xfrm>
                <a:prstGeom prst="rect">
                  <a:avLst/>
                </a:prstGeom>
                <a:noFill/>
              </p:spPr>
              <p:txBody>
                <a:bodyPr wrap="none" rtlCol="0">
                  <a:spAutoFit/>
                </a:bodyPr>
                <a:lstStyle/>
                <a:p>
                  <a:r>
                    <a:rPr lang="en-GB" sz="800" b="1" dirty="0" smtClean="0">
                      <a:solidFill>
                        <a:srgbClr val="043882"/>
                      </a:solidFill>
                    </a:rPr>
                    <a:t>Low n=229</a:t>
                  </a:r>
                  <a:endParaRPr lang="en-GB" sz="800" b="1" dirty="0">
                    <a:solidFill>
                      <a:srgbClr val="043882"/>
                    </a:solidFill>
                  </a:endParaRPr>
                </a:p>
              </p:txBody>
            </p:sp>
          </p:grpSp>
          <p:grpSp>
            <p:nvGrpSpPr>
              <p:cNvPr id="162" name="Group 161"/>
              <p:cNvGrpSpPr/>
              <p:nvPr/>
            </p:nvGrpSpPr>
            <p:grpSpPr>
              <a:xfrm>
                <a:off x="6020584" y="3685777"/>
                <a:ext cx="1186079" cy="972000"/>
                <a:chOff x="7540762" y="3952803"/>
                <a:chExt cx="923925" cy="714375"/>
              </a:xfrm>
            </p:grpSpPr>
            <p:sp>
              <p:nvSpPr>
                <p:cNvPr id="163" name="Freeform 12"/>
                <p:cNvSpPr>
                  <a:spLocks/>
                </p:cNvSpPr>
                <p:nvPr/>
              </p:nvSpPr>
              <p:spPr bwMode="auto">
                <a:xfrm>
                  <a:off x="7540762" y="3952803"/>
                  <a:ext cx="790575" cy="714375"/>
                </a:xfrm>
                <a:custGeom>
                  <a:avLst/>
                  <a:gdLst>
                    <a:gd name="T0" fmla="*/ 77 w 83"/>
                    <a:gd name="T1" fmla="*/ 75 h 75"/>
                    <a:gd name="T2" fmla="*/ 72 w 83"/>
                    <a:gd name="T3" fmla="*/ 72 h 75"/>
                    <a:gd name="T4" fmla="*/ 70 w 83"/>
                    <a:gd name="T5" fmla="*/ 68 h 75"/>
                    <a:gd name="T6" fmla="*/ 62 w 83"/>
                    <a:gd name="T7" fmla="*/ 66 h 75"/>
                    <a:gd name="T8" fmla="*/ 61 w 83"/>
                    <a:gd name="T9" fmla="*/ 64 h 75"/>
                    <a:gd name="T10" fmla="*/ 59 w 83"/>
                    <a:gd name="T11" fmla="*/ 62 h 75"/>
                    <a:gd name="T12" fmla="*/ 55 w 83"/>
                    <a:gd name="T13" fmla="*/ 60 h 75"/>
                    <a:gd name="T14" fmla="*/ 53 w 83"/>
                    <a:gd name="T15" fmla="*/ 57 h 75"/>
                    <a:gd name="T16" fmla="*/ 50 w 83"/>
                    <a:gd name="T17" fmla="*/ 55 h 75"/>
                    <a:gd name="T18" fmla="*/ 45 w 83"/>
                    <a:gd name="T19" fmla="*/ 53 h 75"/>
                    <a:gd name="T20" fmla="*/ 43 w 83"/>
                    <a:gd name="T21" fmla="*/ 50 h 75"/>
                    <a:gd name="T22" fmla="*/ 41 w 83"/>
                    <a:gd name="T23" fmla="*/ 47 h 75"/>
                    <a:gd name="T24" fmla="*/ 39 w 83"/>
                    <a:gd name="T25" fmla="*/ 45 h 75"/>
                    <a:gd name="T26" fmla="*/ 37 w 83"/>
                    <a:gd name="T27" fmla="*/ 42 h 75"/>
                    <a:gd name="T28" fmla="*/ 36 w 83"/>
                    <a:gd name="T29" fmla="*/ 39 h 75"/>
                    <a:gd name="T30" fmla="*/ 34 w 83"/>
                    <a:gd name="T31" fmla="*/ 37 h 75"/>
                    <a:gd name="T32" fmla="*/ 31 w 83"/>
                    <a:gd name="T33" fmla="*/ 31 h 75"/>
                    <a:gd name="T34" fmla="*/ 29 w 83"/>
                    <a:gd name="T35" fmla="*/ 30 h 75"/>
                    <a:gd name="T36" fmla="*/ 27 w 83"/>
                    <a:gd name="T37" fmla="*/ 27 h 75"/>
                    <a:gd name="T38" fmla="*/ 26 w 83"/>
                    <a:gd name="T39" fmla="*/ 25 h 75"/>
                    <a:gd name="T40" fmla="*/ 25 w 83"/>
                    <a:gd name="T41" fmla="*/ 23 h 75"/>
                    <a:gd name="T42" fmla="*/ 24 w 83"/>
                    <a:gd name="T43" fmla="*/ 20 h 75"/>
                    <a:gd name="T44" fmla="*/ 21 w 83"/>
                    <a:gd name="T45" fmla="*/ 18 h 75"/>
                    <a:gd name="T46" fmla="*/ 20 w 83"/>
                    <a:gd name="T47" fmla="*/ 16 h 75"/>
                    <a:gd name="T48" fmla="*/ 18 w 83"/>
                    <a:gd name="T49" fmla="*/ 13 h 75"/>
                    <a:gd name="T50" fmla="*/ 16 w 83"/>
                    <a:gd name="T51" fmla="*/ 12 h 75"/>
                    <a:gd name="T52" fmla="*/ 14 w 83"/>
                    <a:gd name="T53" fmla="*/ 10 h 75"/>
                    <a:gd name="T54" fmla="*/ 14 w 83"/>
                    <a:gd name="T55" fmla="*/ 7 h 75"/>
                    <a:gd name="T56" fmla="*/ 7 w 83"/>
                    <a:gd name="T57" fmla="*/ 5 h 75"/>
                    <a:gd name="T58" fmla="*/ 3 w 83"/>
                    <a:gd name="T59" fmla="*/ 4 h 75"/>
                    <a:gd name="T60" fmla="*/ 2 w 83"/>
                    <a:gd name="T61" fmla="*/ 2 h 75"/>
                    <a:gd name="T62" fmla="*/ 0 w 83"/>
                    <a:gd name="T6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75">
                      <a:moveTo>
                        <a:pt x="83" y="75"/>
                      </a:moveTo>
                      <a:lnTo>
                        <a:pt x="77" y="75"/>
                      </a:lnTo>
                      <a:lnTo>
                        <a:pt x="77" y="72"/>
                      </a:lnTo>
                      <a:lnTo>
                        <a:pt x="72" y="72"/>
                      </a:lnTo>
                      <a:lnTo>
                        <a:pt x="72" y="68"/>
                      </a:lnTo>
                      <a:lnTo>
                        <a:pt x="70" y="68"/>
                      </a:lnTo>
                      <a:lnTo>
                        <a:pt x="70" y="66"/>
                      </a:lnTo>
                      <a:lnTo>
                        <a:pt x="62" y="66"/>
                      </a:lnTo>
                      <a:lnTo>
                        <a:pt x="62" y="64"/>
                      </a:lnTo>
                      <a:lnTo>
                        <a:pt x="61" y="64"/>
                      </a:lnTo>
                      <a:lnTo>
                        <a:pt x="61" y="62"/>
                      </a:lnTo>
                      <a:lnTo>
                        <a:pt x="59" y="62"/>
                      </a:lnTo>
                      <a:lnTo>
                        <a:pt x="59" y="60"/>
                      </a:lnTo>
                      <a:lnTo>
                        <a:pt x="55" y="60"/>
                      </a:lnTo>
                      <a:lnTo>
                        <a:pt x="55" y="57"/>
                      </a:lnTo>
                      <a:lnTo>
                        <a:pt x="53" y="57"/>
                      </a:lnTo>
                      <a:lnTo>
                        <a:pt x="53" y="55"/>
                      </a:lnTo>
                      <a:lnTo>
                        <a:pt x="50" y="55"/>
                      </a:lnTo>
                      <a:lnTo>
                        <a:pt x="50" y="53"/>
                      </a:lnTo>
                      <a:lnTo>
                        <a:pt x="45" y="53"/>
                      </a:lnTo>
                      <a:lnTo>
                        <a:pt x="45" y="50"/>
                      </a:lnTo>
                      <a:lnTo>
                        <a:pt x="43" y="50"/>
                      </a:lnTo>
                      <a:lnTo>
                        <a:pt x="43" y="47"/>
                      </a:lnTo>
                      <a:lnTo>
                        <a:pt x="41" y="47"/>
                      </a:lnTo>
                      <a:lnTo>
                        <a:pt x="41" y="45"/>
                      </a:lnTo>
                      <a:lnTo>
                        <a:pt x="39" y="45"/>
                      </a:lnTo>
                      <a:lnTo>
                        <a:pt x="39" y="42"/>
                      </a:lnTo>
                      <a:lnTo>
                        <a:pt x="37" y="42"/>
                      </a:lnTo>
                      <a:lnTo>
                        <a:pt x="37" y="39"/>
                      </a:lnTo>
                      <a:lnTo>
                        <a:pt x="36" y="39"/>
                      </a:lnTo>
                      <a:lnTo>
                        <a:pt x="36" y="37"/>
                      </a:lnTo>
                      <a:lnTo>
                        <a:pt x="34" y="37"/>
                      </a:lnTo>
                      <a:lnTo>
                        <a:pt x="34" y="31"/>
                      </a:lnTo>
                      <a:lnTo>
                        <a:pt x="31" y="31"/>
                      </a:lnTo>
                      <a:lnTo>
                        <a:pt x="31" y="30"/>
                      </a:lnTo>
                      <a:lnTo>
                        <a:pt x="29" y="30"/>
                      </a:lnTo>
                      <a:lnTo>
                        <a:pt x="29" y="27"/>
                      </a:lnTo>
                      <a:lnTo>
                        <a:pt x="27" y="27"/>
                      </a:lnTo>
                      <a:lnTo>
                        <a:pt x="27" y="25"/>
                      </a:lnTo>
                      <a:lnTo>
                        <a:pt x="26" y="25"/>
                      </a:lnTo>
                      <a:lnTo>
                        <a:pt x="26" y="23"/>
                      </a:lnTo>
                      <a:lnTo>
                        <a:pt x="25" y="23"/>
                      </a:lnTo>
                      <a:lnTo>
                        <a:pt x="25" y="20"/>
                      </a:lnTo>
                      <a:lnTo>
                        <a:pt x="24" y="20"/>
                      </a:lnTo>
                      <a:lnTo>
                        <a:pt x="24" y="18"/>
                      </a:lnTo>
                      <a:lnTo>
                        <a:pt x="21" y="18"/>
                      </a:lnTo>
                      <a:lnTo>
                        <a:pt x="21" y="16"/>
                      </a:lnTo>
                      <a:lnTo>
                        <a:pt x="20" y="16"/>
                      </a:lnTo>
                      <a:lnTo>
                        <a:pt x="20" y="13"/>
                      </a:lnTo>
                      <a:lnTo>
                        <a:pt x="18" y="13"/>
                      </a:lnTo>
                      <a:lnTo>
                        <a:pt x="18" y="12"/>
                      </a:lnTo>
                      <a:lnTo>
                        <a:pt x="16" y="12"/>
                      </a:lnTo>
                      <a:lnTo>
                        <a:pt x="16" y="10"/>
                      </a:lnTo>
                      <a:lnTo>
                        <a:pt x="14" y="10"/>
                      </a:lnTo>
                      <a:lnTo>
                        <a:pt x="14" y="7"/>
                      </a:lnTo>
                      <a:lnTo>
                        <a:pt x="14" y="7"/>
                      </a:lnTo>
                      <a:lnTo>
                        <a:pt x="14" y="5"/>
                      </a:lnTo>
                      <a:lnTo>
                        <a:pt x="7" y="5"/>
                      </a:lnTo>
                      <a:lnTo>
                        <a:pt x="7" y="4"/>
                      </a:lnTo>
                      <a:lnTo>
                        <a:pt x="3" y="4"/>
                      </a:lnTo>
                      <a:lnTo>
                        <a:pt x="2" y="4"/>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4" name="Freeform 13"/>
                <p:cNvSpPr>
                  <a:spLocks/>
                </p:cNvSpPr>
                <p:nvPr/>
              </p:nvSpPr>
              <p:spPr bwMode="auto">
                <a:xfrm>
                  <a:off x="7540762" y="3952803"/>
                  <a:ext cx="923925" cy="628650"/>
                </a:xfrm>
                <a:custGeom>
                  <a:avLst/>
                  <a:gdLst>
                    <a:gd name="T0" fmla="*/ 97 w 97"/>
                    <a:gd name="T1" fmla="*/ 66 h 66"/>
                    <a:gd name="T2" fmla="*/ 83 w 97"/>
                    <a:gd name="T3" fmla="*/ 66 h 66"/>
                    <a:gd name="T4" fmla="*/ 83 w 97"/>
                    <a:gd name="T5" fmla="*/ 61 h 66"/>
                    <a:gd name="T6" fmla="*/ 79 w 97"/>
                    <a:gd name="T7" fmla="*/ 61 h 66"/>
                    <a:gd name="T8" fmla="*/ 79 w 97"/>
                    <a:gd name="T9" fmla="*/ 56 h 66"/>
                    <a:gd name="T10" fmla="*/ 78 w 97"/>
                    <a:gd name="T11" fmla="*/ 56 h 66"/>
                    <a:gd name="T12" fmla="*/ 78 w 97"/>
                    <a:gd name="T13" fmla="*/ 52 h 66"/>
                    <a:gd name="T14" fmla="*/ 73 w 97"/>
                    <a:gd name="T15" fmla="*/ 52 h 66"/>
                    <a:gd name="T16" fmla="*/ 73 w 97"/>
                    <a:gd name="T17" fmla="*/ 50 h 66"/>
                    <a:gd name="T18" fmla="*/ 63 w 97"/>
                    <a:gd name="T19" fmla="*/ 50 h 66"/>
                    <a:gd name="T20" fmla="*/ 63 w 97"/>
                    <a:gd name="T21" fmla="*/ 47 h 66"/>
                    <a:gd name="T22" fmla="*/ 62 w 97"/>
                    <a:gd name="T23" fmla="*/ 47 h 66"/>
                    <a:gd name="T24" fmla="*/ 62 w 97"/>
                    <a:gd name="T25" fmla="*/ 44 h 66"/>
                    <a:gd name="T26" fmla="*/ 60 w 97"/>
                    <a:gd name="T27" fmla="*/ 44 h 66"/>
                    <a:gd name="T28" fmla="*/ 60 w 97"/>
                    <a:gd name="T29" fmla="*/ 42 h 66"/>
                    <a:gd name="T30" fmla="*/ 57 w 97"/>
                    <a:gd name="T31" fmla="*/ 42 h 66"/>
                    <a:gd name="T32" fmla="*/ 57 w 97"/>
                    <a:gd name="T33" fmla="*/ 40 h 66"/>
                    <a:gd name="T34" fmla="*/ 55 w 97"/>
                    <a:gd name="T35" fmla="*/ 40 h 66"/>
                    <a:gd name="T36" fmla="*/ 55 w 97"/>
                    <a:gd name="T37" fmla="*/ 37 h 66"/>
                    <a:gd name="T38" fmla="*/ 54 w 97"/>
                    <a:gd name="T39" fmla="*/ 37 h 66"/>
                    <a:gd name="T40" fmla="*/ 54 w 97"/>
                    <a:gd name="T41" fmla="*/ 34 h 66"/>
                    <a:gd name="T42" fmla="*/ 51 w 97"/>
                    <a:gd name="T43" fmla="*/ 34 h 66"/>
                    <a:gd name="T44" fmla="*/ 51 w 97"/>
                    <a:gd name="T45" fmla="*/ 33 h 66"/>
                    <a:gd name="T46" fmla="*/ 47 w 97"/>
                    <a:gd name="T47" fmla="*/ 33 h 66"/>
                    <a:gd name="T48" fmla="*/ 47 w 97"/>
                    <a:gd name="T49" fmla="*/ 31 h 66"/>
                    <a:gd name="T50" fmla="*/ 41 w 97"/>
                    <a:gd name="T51" fmla="*/ 31 h 66"/>
                    <a:gd name="T52" fmla="*/ 41 w 97"/>
                    <a:gd name="T53" fmla="*/ 28 h 66"/>
                    <a:gd name="T54" fmla="*/ 34 w 97"/>
                    <a:gd name="T55" fmla="*/ 28 h 66"/>
                    <a:gd name="T56" fmla="*/ 34 w 97"/>
                    <a:gd name="T57" fmla="*/ 24 h 66"/>
                    <a:gd name="T58" fmla="*/ 31 w 97"/>
                    <a:gd name="T59" fmla="*/ 24 h 66"/>
                    <a:gd name="T60" fmla="*/ 31 w 97"/>
                    <a:gd name="T61" fmla="*/ 22 h 66"/>
                    <a:gd name="T62" fmla="*/ 29 w 97"/>
                    <a:gd name="T63" fmla="*/ 22 h 66"/>
                    <a:gd name="T64" fmla="*/ 29 w 97"/>
                    <a:gd name="T65" fmla="*/ 19 h 66"/>
                    <a:gd name="T66" fmla="*/ 27 w 97"/>
                    <a:gd name="T67" fmla="*/ 19 h 66"/>
                    <a:gd name="T68" fmla="*/ 27 w 97"/>
                    <a:gd name="T69" fmla="*/ 16 h 66"/>
                    <a:gd name="T70" fmla="*/ 25 w 97"/>
                    <a:gd name="T71" fmla="*/ 16 h 66"/>
                    <a:gd name="T72" fmla="*/ 25 w 97"/>
                    <a:gd name="T73" fmla="*/ 14 h 66"/>
                    <a:gd name="T74" fmla="*/ 23 w 97"/>
                    <a:gd name="T75" fmla="*/ 14 h 66"/>
                    <a:gd name="T76" fmla="*/ 23 w 97"/>
                    <a:gd name="T77" fmla="*/ 11 h 66"/>
                    <a:gd name="T78" fmla="*/ 21 w 97"/>
                    <a:gd name="T79" fmla="*/ 11 h 66"/>
                    <a:gd name="T80" fmla="*/ 21 w 97"/>
                    <a:gd name="T81" fmla="*/ 9 h 66"/>
                    <a:gd name="T82" fmla="*/ 18 w 97"/>
                    <a:gd name="T83" fmla="*/ 9 h 66"/>
                    <a:gd name="T84" fmla="*/ 18 w 97"/>
                    <a:gd name="T85" fmla="*/ 7 h 66"/>
                    <a:gd name="T86" fmla="*/ 14 w 97"/>
                    <a:gd name="T87" fmla="*/ 7 h 66"/>
                    <a:gd name="T88" fmla="*/ 14 w 97"/>
                    <a:gd name="T89" fmla="*/ 5 h 66"/>
                    <a:gd name="T90" fmla="*/ 7 w 97"/>
                    <a:gd name="T91" fmla="*/ 5 h 66"/>
                    <a:gd name="T92" fmla="*/ 5 w 97"/>
                    <a:gd name="T93" fmla="*/ 5 h 66"/>
                    <a:gd name="T94" fmla="*/ 5 w 97"/>
                    <a:gd name="T95" fmla="*/ 2 h 66"/>
                    <a:gd name="T96" fmla="*/ 3 w 97"/>
                    <a:gd name="T97" fmla="*/ 2 h 66"/>
                    <a:gd name="T98" fmla="*/ 3 w 97"/>
                    <a:gd name="T99" fmla="*/ 0 h 66"/>
                    <a:gd name="T100" fmla="*/ 0 w 97"/>
                    <a:gd name="T10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66">
                      <a:moveTo>
                        <a:pt x="97" y="66"/>
                      </a:moveTo>
                      <a:lnTo>
                        <a:pt x="83" y="66"/>
                      </a:lnTo>
                      <a:lnTo>
                        <a:pt x="83" y="61"/>
                      </a:lnTo>
                      <a:lnTo>
                        <a:pt x="79" y="61"/>
                      </a:lnTo>
                      <a:lnTo>
                        <a:pt x="79" y="56"/>
                      </a:lnTo>
                      <a:lnTo>
                        <a:pt x="78" y="56"/>
                      </a:lnTo>
                      <a:lnTo>
                        <a:pt x="78" y="52"/>
                      </a:lnTo>
                      <a:lnTo>
                        <a:pt x="73" y="52"/>
                      </a:lnTo>
                      <a:lnTo>
                        <a:pt x="73" y="50"/>
                      </a:lnTo>
                      <a:lnTo>
                        <a:pt x="63" y="50"/>
                      </a:lnTo>
                      <a:lnTo>
                        <a:pt x="63" y="47"/>
                      </a:lnTo>
                      <a:lnTo>
                        <a:pt x="62" y="47"/>
                      </a:lnTo>
                      <a:lnTo>
                        <a:pt x="62" y="44"/>
                      </a:lnTo>
                      <a:lnTo>
                        <a:pt x="60" y="44"/>
                      </a:lnTo>
                      <a:lnTo>
                        <a:pt x="60" y="42"/>
                      </a:lnTo>
                      <a:lnTo>
                        <a:pt x="57" y="42"/>
                      </a:lnTo>
                      <a:lnTo>
                        <a:pt x="57" y="40"/>
                      </a:lnTo>
                      <a:lnTo>
                        <a:pt x="55" y="40"/>
                      </a:lnTo>
                      <a:lnTo>
                        <a:pt x="55" y="37"/>
                      </a:lnTo>
                      <a:lnTo>
                        <a:pt x="54" y="37"/>
                      </a:lnTo>
                      <a:lnTo>
                        <a:pt x="54" y="34"/>
                      </a:lnTo>
                      <a:lnTo>
                        <a:pt x="51" y="34"/>
                      </a:lnTo>
                      <a:lnTo>
                        <a:pt x="51" y="33"/>
                      </a:lnTo>
                      <a:lnTo>
                        <a:pt x="47" y="33"/>
                      </a:lnTo>
                      <a:lnTo>
                        <a:pt x="47" y="31"/>
                      </a:lnTo>
                      <a:lnTo>
                        <a:pt x="41" y="31"/>
                      </a:lnTo>
                      <a:lnTo>
                        <a:pt x="41" y="28"/>
                      </a:lnTo>
                      <a:lnTo>
                        <a:pt x="34" y="28"/>
                      </a:lnTo>
                      <a:lnTo>
                        <a:pt x="34" y="24"/>
                      </a:lnTo>
                      <a:lnTo>
                        <a:pt x="31" y="24"/>
                      </a:lnTo>
                      <a:lnTo>
                        <a:pt x="31" y="22"/>
                      </a:lnTo>
                      <a:lnTo>
                        <a:pt x="29" y="22"/>
                      </a:lnTo>
                      <a:lnTo>
                        <a:pt x="29" y="19"/>
                      </a:lnTo>
                      <a:lnTo>
                        <a:pt x="27" y="19"/>
                      </a:lnTo>
                      <a:lnTo>
                        <a:pt x="27" y="16"/>
                      </a:lnTo>
                      <a:lnTo>
                        <a:pt x="25" y="16"/>
                      </a:lnTo>
                      <a:lnTo>
                        <a:pt x="25" y="14"/>
                      </a:lnTo>
                      <a:lnTo>
                        <a:pt x="23" y="14"/>
                      </a:lnTo>
                      <a:lnTo>
                        <a:pt x="23" y="11"/>
                      </a:lnTo>
                      <a:lnTo>
                        <a:pt x="21" y="11"/>
                      </a:lnTo>
                      <a:lnTo>
                        <a:pt x="21" y="9"/>
                      </a:lnTo>
                      <a:lnTo>
                        <a:pt x="18" y="9"/>
                      </a:lnTo>
                      <a:lnTo>
                        <a:pt x="18" y="7"/>
                      </a:lnTo>
                      <a:lnTo>
                        <a:pt x="14" y="7"/>
                      </a:lnTo>
                      <a:lnTo>
                        <a:pt x="14" y="5"/>
                      </a:lnTo>
                      <a:lnTo>
                        <a:pt x="7" y="5"/>
                      </a:lnTo>
                      <a:lnTo>
                        <a:pt x="5" y="5"/>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30" name="Group 29"/>
            <p:cNvGrpSpPr/>
            <p:nvPr/>
          </p:nvGrpSpPr>
          <p:grpSpPr>
            <a:xfrm>
              <a:off x="3816039" y="4939534"/>
              <a:ext cx="1701523" cy="1419980"/>
              <a:chOff x="3681129" y="4939534"/>
              <a:chExt cx="1701523" cy="1419980"/>
            </a:xfrm>
          </p:grpSpPr>
          <p:grpSp>
            <p:nvGrpSpPr>
              <p:cNvPr id="126" name="Group 125"/>
              <p:cNvGrpSpPr/>
              <p:nvPr/>
            </p:nvGrpSpPr>
            <p:grpSpPr>
              <a:xfrm>
                <a:off x="3681129" y="4939534"/>
                <a:ext cx="1701523" cy="1419980"/>
                <a:chOff x="1825234" y="2369698"/>
                <a:chExt cx="1701523" cy="1419980"/>
              </a:xfrm>
            </p:grpSpPr>
            <p:grpSp>
              <p:nvGrpSpPr>
                <p:cNvPr id="129" name="Group 128"/>
                <p:cNvGrpSpPr/>
                <p:nvPr/>
              </p:nvGrpSpPr>
              <p:grpSpPr>
                <a:xfrm>
                  <a:off x="1825234" y="2369698"/>
                  <a:ext cx="1701523" cy="1419980"/>
                  <a:chOff x="182823" y="3325589"/>
                  <a:chExt cx="2075608" cy="1466276"/>
                </a:xfrm>
              </p:grpSpPr>
              <p:sp>
                <p:nvSpPr>
                  <p:cNvPr id="132" name="Freeform 131"/>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3"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4"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5"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6"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7"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8"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39"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0"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1"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2"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3"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4"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5"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6"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47" name="TextBox 146"/>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148" name="TextBox 147"/>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149" name="TextBox 148"/>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150" name="TextBox 149"/>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151" name="TextBox 150"/>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152" name="TextBox 151"/>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153" name="TextBox 152"/>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154" name="TextBox 153"/>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155" name="TextBox 154"/>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156" name="TextBox 155"/>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157" name="TextBox 156"/>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158" name="TextBox 157"/>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159" name="TextBox 158"/>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160" name="TextBox 159"/>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130" name="TextBox 129"/>
                <p:cNvSpPr txBox="1"/>
                <p:nvPr/>
              </p:nvSpPr>
              <p:spPr>
                <a:xfrm>
                  <a:off x="2622173" y="2464031"/>
                  <a:ext cx="445956" cy="215444"/>
                </a:xfrm>
                <a:prstGeom prst="rect">
                  <a:avLst/>
                </a:prstGeom>
                <a:noFill/>
              </p:spPr>
              <p:txBody>
                <a:bodyPr wrap="none" rtlCol="0">
                  <a:spAutoFit/>
                </a:bodyPr>
                <a:lstStyle/>
                <a:p>
                  <a:r>
                    <a:rPr lang="en-GB" sz="800" b="1" dirty="0" smtClean="0">
                      <a:solidFill>
                        <a:srgbClr val="4D4D4D"/>
                      </a:solidFill>
                    </a:rPr>
                    <a:t>Right</a:t>
                  </a:r>
                  <a:endParaRPr lang="en-GB" sz="800" b="1" dirty="0">
                    <a:solidFill>
                      <a:srgbClr val="4D4D4D"/>
                    </a:solidFill>
                  </a:endParaRPr>
                </a:p>
              </p:txBody>
            </p:sp>
            <p:sp>
              <p:nvSpPr>
                <p:cNvPr id="131" name="TextBox 130"/>
                <p:cNvSpPr txBox="1"/>
                <p:nvPr/>
              </p:nvSpPr>
              <p:spPr>
                <a:xfrm>
                  <a:off x="2917877" y="2464031"/>
                  <a:ext cx="421910" cy="215444"/>
                </a:xfrm>
                <a:prstGeom prst="rect">
                  <a:avLst/>
                </a:prstGeom>
                <a:noFill/>
              </p:spPr>
              <p:txBody>
                <a:bodyPr wrap="none" rtlCol="0">
                  <a:spAutoFit/>
                </a:bodyPr>
                <a:lstStyle/>
                <a:p>
                  <a:r>
                    <a:rPr lang="en-GB" sz="800" b="1" dirty="0" smtClean="0">
                      <a:solidFill>
                        <a:srgbClr val="043882"/>
                      </a:solidFill>
                    </a:rPr>
                    <a:t>n=67</a:t>
                  </a:r>
                  <a:endParaRPr lang="en-GB" sz="800" b="1" dirty="0">
                    <a:solidFill>
                      <a:srgbClr val="043882"/>
                    </a:solidFill>
                  </a:endParaRPr>
                </a:p>
              </p:txBody>
            </p:sp>
          </p:grpSp>
          <p:sp>
            <p:nvSpPr>
              <p:cNvPr id="127" name="Freeform 16"/>
              <p:cNvSpPr>
                <a:spLocks/>
              </p:cNvSpPr>
              <p:nvPr/>
            </p:nvSpPr>
            <p:spPr bwMode="auto">
              <a:xfrm>
                <a:off x="4024312" y="5058606"/>
                <a:ext cx="1012095" cy="1034294"/>
              </a:xfrm>
              <a:custGeom>
                <a:avLst/>
                <a:gdLst>
                  <a:gd name="T0" fmla="*/ 83 w 83"/>
                  <a:gd name="T1" fmla="*/ 79 h 79"/>
                  <a:gd name="T2" fmla="*/ 83 w 83"/>
                  <a:gd name="T3" fmla="*/ 69 h 79"/>
                  <a:gd name="T4" fmla="*/ 54 w 83"/>
                  <a:gd name="T5" fmla="*/ 69 h 79"/>
                  <a:gd name="T6" fmla="*/ 54 w 83"/>
                  <a:gd name="T7" fmla="*/ 66 h 79"/>
                  <a:gd name="T8" fmla="*/ 45 w 83"/>
                  <a:gd name="T9" fmla="*/ 66 h 79"/>
                  <a:gd name="T10" fmla="*/ 45 w 83"/>
                  <a:gd name="T11" fmla="*/ 63 h 79"/>
                  <a:gd name="T12" fmla="*/ 40 w 83"/>
                  <a:gd name="T13" fmla="*/ 63 h 79"/>
                  <a:gd name="T14" fmla="*/ 40 w 83"/>
                  <a:gd name="T15" fmla="*/ 60 h 79"/>
                  <a:gd name="T16" fmla="*/ 37 w 83"/>
                  <a:gd name="T17" fmla="*/ 60 h 79"/>
                  <a:gd name="T18" fmla="*/ 37 w 83"/>
                  <a:gd name="T19" fmla="*/ 57 h 79"/>
                  <a:gd name="T20" fmla="*/ 34 w 83"/>
                  <a:gd name="T21" fmla="*/ 57 h 79"/>
                  <a:gd name="T22" fmla="*/ 34 w 83"/>
                  <a:gd name="T23" fmla="*/ 47 h 79"/>
                  <a:gd name="T24" fmla="*/ 32 w 83"/>
                  <a:gd name="T25" fmla="*/ 47 h 79"/>
                  <a:gd name="T26" fmla="*/ 32 w 83"/>
                  <a:gd name="T27" fmla="*/ 41 h 79"/>
                  <a:gd name="T28" fmla="*/ 30 w 83"/>
                  <a:gd name="T29" fmla="*/ 41 h 79"/>
                  <a:gd name="T30" fmla="*/ 30 w 83"/>
                  <a:gd name="T31" fmla="*/ 38 h 79"/>
                  <a:gd name="T32" fmla="*/ 28 w 83"/>
                  <a:gd name="T33" fmla="*/ 38 h 79"/>
                  <a:gd name="T34" fmla="*/ 28 w 83"/>
                  <a:gd name="T35" fmla="*/ 33 h 79"/>
                  <a:gd name="T36" fmla="*/ 27 w 83"/>
                  <a:gd name="T37" fmla="*/ 33 h 79"/>
                  <a:gd name="T38" fmla="*/ 27 w 83"/>
                  <a:gd name="T39" fmla="*/ 30 h 79"/>
                  <a:gd name="T40" fmla="*/ 23 w 83"/>
                  <a:gd name="T41" fmla="*/ 30 h 79"/>
                  <a:gd name="T42" fmla="*/ 23 w 83"/>
                  <a:gd name="T43" fmla="*/ 27 h 79"/>
                  <a:gd name="T44" fmla="*/ 22 w 83"/>
                  <a:gd name="T45" fmla="*/ 27 h 79"/>
                  <a:gd name="T46" fmla="*/ 22 w 83"/>
                  <a:gd name="T47" fmla="*/ 25 h 79"/>
                  <a:gd name="T48" fmla="*/ 20 w 83"/>
                  <a:gd name="T49" fmla="*/ 25 h 79"/>
                  <a:gd name="T50" fmla="*/ 20 w 83"/>
                  <a:gd name="T51" fmla="*/ 20 h 79"/>
                  <a:gd name="T52" fmla="*/ 18 w 83"/>
                  <a:gd name="T53" fmla="*/ 20 h 79"/>
                  <a:gd name="T54" fmla="*/ 18 w 83"/>
                  <a:gd name="T55" fmla="*/ 17 h 79"/>
                  <a:gd name="T56" fmla="*/ 14 w 83"/>
                  <a:gd name="T57" fmla="*/ 17 h 79"/>
                  <a:gd name="T58" fmla="*/ 14 w 83"/>
                  <a:gd name="T59" fmla="*/ 13 h 79"/>
                  <a:gd name="T60" fmla="*/ 12 w 83"/>
                  <a:gd name="T61" fmla="*/ 13 h 79"/>
                  <a:gd name="T62" fmla="*/ 12 w 83"/>
                  <a:gd name="T63" fmla="*/ 10 h 79"/>
                  <a:gd name="T64" fmla="*/ 10 w 83"/>
                  <a:gd name="T65" fmla="*/ 10 h 79"/>
                  <a:gd name="T66" fmla="*/ 10 w 83"/>
                  <a:gd name="T67" fmla="*/ 3 h 79"/>
                  <a:gd name="T68" fmla="*/ 6 w 83"/>
                  <a:gd name="T69" fmla="*/ 3 h 79"/>
                  <a:gd name="T70" fmla="*/ 6 w 83"/>
                  <a:gd name="T71" fmla="*/ 0 h 79"/>
                  <a:gd name="T72" fmla="*/ 0 w 83"/>
                  <a:gd name="T7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9">
                    <a:moveTo>
                      <a:pt x="83" y="79"/>
                    </a:moveTo>
                    <a:lnTo>
                      <a:pt x="83" y="69"/>
                    </a:lnTo>
                    <a:lnTo>
                      <a:pt x="54" y="69"/>
                    </a:lnTo>
                    <a:lnTo>
                      <a:pt x="54" y="66"/>
                    </a:lnTo>
                    <a:lnTo>
                      <a:pt x="45" y="66"/>
                    </a:lnTo>
                    <a:lnTo>
                      <a:pt x="45" y="63"/>
                    </a:lnTo>
                    <a:lnTo>
                      <a:pt x="40" y="63"/>
                    </a:lnTo>
                    <a:lnTo>
                      <a:pt x="40" y="60"/>
                    </a:lnTo>
                    <a:lnTo>
                      <a:pt x="37" y="60"/>
                    </a:lnTo>
                    <a:lnTo>
                      <a:pt x="37" y="57"/>
                    </a:lnTo>
                    <a:lnTo>
                      <a:pt x="34" y="57"/>
                    </a:lnTo>
                    <a:lnTo>
                      <a:pt x="34" y="47"/>
                    </a:lnTo>
                    <a:lnTo>
                      <a:pt x="32" y="47"/>
                    </a:lnTo>
                    <a:lnTo>
                      <a:pt x="32" y="41"/>
                    </a:lnTo>
                    <a:lnTo>
                      <a:pt x="30" y="41"/>
                    </a:lnTo>
                    <a:lnTo>
                      <a:pt x="30" y="38"/>
                    </a:lnTo>
                    <a:lnTo>
                      <a:pt x="28" y="38"/>
                    </a:lnTo>
                    <a:lnTo>
                      <a:pt x="28" y="33"/>
                    </a:lnTo>
                    <a:lnTo>
                      <a:pt x="27" y="33"/>
                    </a:lnTo>
                    <a:lnTo>
                      <a:pt x="27" y="30"/>
                    </a:lnTo>
                    <a:lnTo>
                      <a:pt x="23" y="30"/>
                    </a:lnTo>
                    <a:lnTo>
                      <a:pt x="23" y="27"/>
                    </a:lnTo>
                    <a:lnTo>
                      <a:pt x="22" y="27"/>
                    </a:lnTo>
                    <a:lnTo>
                      <a:pt x="22" y="25"/>
                    </a:lnTo>
                    <a:lnTo>
                      <a:pt x="20" y="25"/>
                    </a:lnTo>
                    <a:lnTo>
                      <a:pt x="20" y="20"/>
                    </a:lnTo>
                    <a:lnTo>
                      <a:pt x="18" y="20"/>
                    </a:lnTo>
                    <a:lnTo>
                      <a:pt x="18" y="17"/>
                    </a:lnTo>
                    <a:lnTo>
                      <a:pt x="14" y="17"/>
                    </a:lnTo>
                    <a:lnTo>
                      <a:pt x="14" y="13"/>
                    </a:lnTo>
                    <a:lnTo>
                      <a:pt x="12" y="13"/>
                    </a:lnTo>
                    <a:lnTo>
                      <a:pt x="12" y="10"/>
                    </a:lnTo>
                    <a:lnTo>
                      <a:pt x="10" y="10"/>
                    </a:lnTo>
                    <a:lnTo>
                      <a:pt x="10" y="3"/>
                    </a:lnTo>
                    <a:lnTo>
                      <a:pt x="6" y="3"/>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28" name="Freeform 17"/>
              <p:cNvSpPr>
                <a:spLocks/>
              </p:cNvSpPr>
              <p:nvPr/>
            </p:nvSpPr>
            <p:spPr bwMode="auto">
              <a:xfrm>
                <a:off x="4024312" y="5058606"/>
                <a:ext cx="1012095" cy="1044000"/>
              </a:xfrm>
              <a:custGeom>
                <a:avLst/>
                <a:gdLst>
                  <a:gd name="T0" fmla="*/ 85 w 85"/>
                  <a:gd name="T1" fmla="*/ 79 h 79"/>
                  <a:gd name="T2" fmla="*/ 85 w 85"/>
                  <a:gd name="T3" fmla="*/ 76 h 79"/>
                  <a:gd name="T4" fmla="*/ 52 w 85"/>
                  <a:gd name="T5" fmla="*/ 76 h 79"/>
                  <a:gd name="T6" fmla="*/ 52 w 85"/>
                  <a:gd name="T7" fmla="*/ 72 h 79"/>
                  <a:gd name="T8" fmla="*/ 39 w 85"/>
                  <a:gd name="T9" fmla="*/ 72 h 79"/>
                  <a:gd name="T10" fmla="*/ 39 w 85"/>
                  <a:gd name="T11" fmla="*/ 65 h 79"/>
                  <a:gd name="T12" fmla="*/ 37 w 85"/>
                  <a:gd name="T13" fmla="*/ 65 h 79"/>
                  <a:gd name="T14" fmla="*/ 37 w 85"/>
                  <a:gd name="T15" fmla="*/ 61 h 79"/>
                  <a:gd name="T16" fmla="*/ 33 w 85"/>
                  <a:gd name="T17" fmla="*/ 61 h 79"/>
                  <a:gd name="T18" fmla="*/ 33 w 85"/>
                  <a:gd name="T19" fmla="*/ 52 h 79"/>
                  <a:gd name="T20" fmla="*/ 31 w 85"/>
                  <a:gd name="T21" fmla="*/ 52 h 79"/>
                  <a:gd name="T22" fmla="*/ 31 w 85"/>
                  <a:gd name="T23" fmla="*/ 48 h 79"/>
                  <a:gd name="T24" fmla="*/ 26 w 85"/>
                  <a:gd name="T25" fmla="*/ 48 h 79"/>
                  <a:gd name="T26" fmla="*/ 26 w 85"/>
                  <a:gd name="T27" fmla="*/ 38 h 79"/>
                  <a:gd name="T28" fmla="*/ 22 w 85"/>
                  <a:gd name="T29" fmla="*/ 38 h 79"/>
                  <a:gd name="T30" fmla="*/ 22 w 85"/>
                  <a:gd name="T31" fmla="*/ 35 h 79"/>
                  <a:gd name="T32" fmla="*/ 20 w 85"/>
                  <a:gd name="T33" fmla="*/ 35 h 79"/>
                  <a:gd name="T34" fmla="*/ 20 w 85"/>
                  <a:gd name="T35" fmla="*/ 32 h 79"/>
                  <a:gd name="T36" fmla="*/ 16 w 85"/>
                  <a:gd name="T37" fmla="*/ 32 h 79"/>
                  <a:gd name="T38" fmla="*/ 16 w 85"/>
                  <a:gd name="T39" fmla="*/ 25 h 79"/>
                  <a:gd name="T40" fmla="*/ 14 w 85"/>
                  <a:gd name="T41" fmla="*/ 25 h 79"/>
                  <a:gd name="T42" fmla="*/ 14 w 85"/>
                  <a:gd name="T43" fmla="*/ 19 h 79"/>
                  <a:gd name="T44" fmla="*/ 10 w 85"/>
                  <a:gd name="T45" fmla="*/ 19 h 79"/>
                  <a:gd name="T46" fmla="*/ 10 w 85"/>
                  <a:gd name="T47" fmla="*/ 16 h 79"/>
                  <a:gd name="T48" fmla="*/ 8 w 85"/>
                  <a:gd name="T49" fmla="*/ 16 h 79"/>
                  <a:gd name="T50" fmla="*/ 8 w 85"/>
                  <a:gd name="T51" fmla="*/ 11 h 79"/>
                  <a:gd name="T52" fmla="*/ 6 w 85"/>
                  <a:gd name="T53" fmla="*/ 11 h 79"/>
                  <a:gd name="T54" fmla="*/ 6 w 85"/>
                  <a:gd name="T55" fmla="*/ 8 h 79"/>
                  <a:gd name="T56" fmla="*/ 5 w 85"/>
                  <a:gd name="T57" fmla="*/ 8 h 79"/>
                  <a:gd name="T58" fmla="*/ 5 w 85"/>
                  <a:gd name="T59" fmla="*/ 6 h 79"/>
                  <a:gd name="T60" fmla="*/ 4 w 85"/>
                  <a:gd name="T61" fmla="*/ 6 h 79"/>
                  <a:gd name="T62" fmla="*/ 4 w 85"/>
                  <a:gd name="T63" fmla="*/ 3 h 79"/>
                  <a:gd name="T64" fmla="*/ 2 w 85"/>
                  <a:gd name="T65" fmla="*/ 3 h 79"/>
                  <a:gd name="T66" fmla="*/ 2 w 85"/>
                  <a:gd name="T67" fmla="*/ 0 h 79"/>
                  <a:gd name="T68" fmla="*/ 0 w 85"/>
                  <a:gd name="T6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79">
                    <a:moveTo>
                      <a:pt x="85" y="79"/>
                    </a:moveTo>
                    <a:lnTo>
                      <a:pt x="85" y="76"/>
                    </a:lnTo>
                    <a:lnTo>
                      <a:pt x="52" y="76"/>
                    </a:lnTo>
                    <a:lnTo>
                      <a:pt x="52" y="72"/>
                    </a:lnTo>
                    <a:lnTo>
                      <a:pt x="39" y="72"/>
                    </a:lnTo>
                    <a:lnTo>
                      <a:pt x="39" y="65"/>
                    </a:lnTo>
                    <a:lnTo>
                      <a:pt x="37" y="65"/>
                    </a:lnTo>
                    <a:lnTo>
                      <a:pt x="37" y="61"/>
                    </a:lnTo>
                    <a:lnTo>
                      <a:pt x="33" y="61"/>
                    </a:lnTo>
                    <a:lnTo>
                      <a:pt x="33" y="52"/>
                    </a:lnTo>
                    <a:lnTo>
                      <a:pt x="31" y="52"/>
                    </a:lnTo>
                    <a:lnTo>
                      <a:pt x="31" y="48"/>
                    </a:lnTo>
                    <a:lnTo>
                      <a:pt x="26" y="48"/>
                    </a:lnTo>
                    <a:lnTo>
                      <a:pt x="26" y="38"/>
                    </a:lnTo>
                    <a:lnTo>
                      <a:pt x="22" y="38"/>
                    </a:lnTo>
                    <a:lnTo>
                      <a:pt x="22" y="35"/>
                    </a:lnTo>
                    <a:lnTo>
                      <a:pt x="20" y="35"/>
                    </a:lnTo>
                    <a:lnTo>
                      <a:pt x="20" y="32"/>
                    </a:lnTo>
                    <a:lnTo>
                      <a:pt x="16" y="32"/>
                    </a:lnTo>
                    <a:lnTo>
                      <a:pt x="16" y="25"/>
                    </a:lnTo>
                    <a:lnTo>
                      <a:pt x="14" y="25"/>
                    </a:lnTo>
                    <a:lnTo>
                      <a:pt x="14" y="19"/>
                    </a:lnTo>
                    <a:lnTo>
                      <a:pt x="10" y="19"/>
                    </a:lnTo>
                    <a:lnTo>
                      <a:pt x="10" y="16"/>
                    </a:lnTo>
                    <a:lnTo>
                      <a:pt x="8" y="16"/>
                    </a:lnTo>
                    <a:lnTo>
                      <a:pt x="8" y="11"/>
                    </a:lnTo>
                    <a:lnTo>
                      <a:pt x="6" y="11"/>
                    </a:lnTo>
                    <a:lnTo>
                      <a:pt x="6" y="8"/>
                    </a:lnTo>
                    <a:lnTo>
                      <a:pt x="5" y="8"/>
                    </a:lnTo>
                    <a:lnTo>
                      <a:pt x="5" y="6"/>
                    </a:lnTo>
                    <a:lnTo>
                      <a:pt x="4" y="6"/>
                    </a:lnTo>
                    <a:lnTo>
                      <a:pt x="4" y="3"/>
                    </a:lnTo>
                    <a:lnTo>
                      <a:pt x="2" y="3"/>
                    </a:lnTo>
                    <a:lnTo>
                      <a:pt x="2"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31" name="Group 30"/>
            <p:cNvGrpSpPr/>
            <p:nvPr/>
          </p:nvGrpSpPr>
          <p:grpSpPr>
            <a:xfrm>
              <a:off x="1754240" y="2293498"/>
              <a:ext cx="1771034" cy="1419980"/>
              <a:chOff x="1743388" y="2293498"/>
              <a:chExt cx="1771034" cy="1419980"/>
            </a:xfrm>
          </p:grpSpPr>
          <p:grpSp>
            <p:nvGrpSpPr>
              <p:cNvPr id="87" name="Group 86"/>
              <p:cNvGrpSpPr/>
              <p:nvPr/>
            </p:nvGrpSpPr>
            <p:grpSpPr>
              <a:xfrm>
                <a:off x="1743388" y="2293498"/>
                <a:ext cx="1771034" cy="1419980"/>
                <a:chOff x="1825234" y="2369698"/>
                <a:chExt cx="1771034" cy="1419980"/>
              </a:xfrm>
            </p:grpSpPr>
            <p:grpSp>
              <p:nvGrpSpPr>
                <p:cNvPr id="94" name="Group 93"/>
                <p:cNvGrpSpPr/>
                <p:nvPr/>
              </p:nvGrpSpPr>
              <p:grpSpPr>
                <a:xfrm>
                  <a:off x="1825234" y="2369698"/>
                  <a:ext cx="1701523" cy="1419980"/>
                  <a:chOff x="182823" y="3325589"/>
                  <a:chExt cx="2075608" cy="1466276"/>
                </a:xfrm>
              </p:grpSpPr>
              <p:sp>
                <p:nvSpPr>
                  <p:cNvPr id="97" name="Freeform 9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9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9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0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112" name="TextBox 111"/>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113" name="TextBox 112"/>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114" name="TextBox 113"/>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115" name="TextBox 114"/>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116" name="TextBox 115"/>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117" name="TextBox 116"/>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118" name="TextBox 117"/>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119" name="TextBox 118"/>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120" name="TextBox 119"/>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121" name="TextBox 120"/>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122" name="TextBox 121"/>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123" name="TextBox 122"/>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124" name="TextBox 123"/>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125" name="TextBox 124"/>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95" name="TextBox 94"/>
                <p:cNvSpPr txBox="1"/>
                <p:nvPr/>
              </p:nvSpPr>
              <p:spPr>
                <a:xfrm>
                  <a:off x="2622173" y="2464031"/>
                  <a:ext cx="372218" cy="215444"/>
                </a:xfrm>
                <a:prstGeom prst="rect">
                  <a:avLst/>
                </a:prstGeom>
                <a:noFill/>
              </p:spPr>
              <p:txBody>
                <a:bodyPr wrap="none" rtlCol="0">
                  <a:spAutoFit/>
                </a:bodyPr>
                <a:lstStyle/>
                <a:p>
                  <a:r>
                    <a:rPr lang="en-GB" sz="800" b="1" dirty="0" smtClean="0">
                      <a:solidFill>
                        <a:srgbClr val="4D4D4D"/>
                      </a:solidFill>
                    </a:rPr>
                    <a:t>Left</a:t>
                  </a:r>
                  <a:endParaRPr lang="en-GB" sz="800" b="1" dirty="0">
                    <a:solidFill>
                      <a:srgbClr val="4D4D4D"/>
                    </a:solidFill>
                  </a:endParaRPr>
                </a:p>
              </p:txBody>
            </p:sp>
            <p:sp>
              <p:nvSpPr>
                <p:cNvPr id="96" name="TextBox 95"/>
                <p:cNvSpPr txBox="1"/>
                <p:nvPr/>
              </p:nvSpPr>
              <p:spPr>
                <a:xfrm>
                  <a:off x="2917877" y="2464031"/>
                  <a:ext cx="678391" cy="215444"/>
                </a:xfrm>
                <a:prstGeom prst="rect">
                  <a:avLst/>
                </a:prstGeom>
                <a:noFill/>
              </p:spPr>
              <p:txBody>
                <a:bodyPr wrap="none" rtlCol="0">
                  <a:spAutoFit/>
                </a:bodyPr>
                <a:lstStyle/>
                <a:p>
                  <a:r>
                    <a:rPr lang="en-GB" sz="800" b="1" dirty="0" smtClean="0">
                      <a:solidFill>
                        <a:srgbClr val="043882"/>
                      </a:solidFill>
                    </a:rPr>
                    <a:t>High n=69</a:t>
                  </a:r>
                  <a:endParaRPr lang="en-GB" sz="800" b="1" dirty="0">
                    <a:solidFill>
                      <a:srgbClr val="043882"/>
                    </a:solidFill>
                  </a:endParaRPr>
                </a:p>
              </p:txBody>
            </p:sp>
          </p:grpSp>
          <p:sp>
            <p:nvSpPr>
              <p:cNvPr id="88" name="Freeform 2"/>
              <p:cNvSpPr>
                <a:spLocks/>
              </p:cNvSpPr>
              <p:nvPr/>
            </p:nvSpPr>
            <p:spPr bwMode="auto">
              <a:xfrm>
                <a:off x="2087889" y="2414637"/>
                <a:ext cx="1085030" cy="1037849"/>
              </a:xfrm>
              <a:custGeom>
                <a:avLst/>
                <a:gdLst>
                  <a:gd name="T0" fmla="*/ 87 w 87"/>
                  <a:gd name="T1" fmla="*/ 81 h 81"/>
                  <a:gd name="T2" fmla="*/ 87 w 87"/>
                  <a:gd name="T3" fmla="*/ 78 h 81"/>
                  <a:gd name="T4" fmla="*/ 61 w 87"/>
                  <a:gd name="T5" fmla="*/ 78 h 81"/>
                  <a:gd name="T6" fmla="*/ 61 w 87"/>
                  <a:gd name="T7" fmla="*/ 75 h 81"/>
                  <a:gd name="T8" fmla="*/ 48 w 87"/>
                  <a:gd name="T9" fmla="*/ 75 h 81"/>
                  <a:gd name="T10" fmla="*/ 48 w 87"/>
                  <a:gd name="T11" fmla="*/ 71 h 81"/>
                  <a:gd name="T12" fmla="*/ 47 w 87"/>
                  <a:gd name="T13" fmla="*/ 71 h 81"/>
                  <a:gd name="T14" fmla="*/ 47 w 87"/>
                  <a:gd name="T15" fmla="*/ 66 h 81"/>
                  <a:gd name="T16" fmla="*/ 43 w 87"/>
                  <a:gd name="T17" fmla="*/ 66 h 81"/>
                  <a:gd name="T18" fmla="*/ 43 w 87"/>
                  <a:gd name="T19" fmla="*/ 59 h 81"/>
                  <a:gd name="T20" fmla="*/ 41 w 87"/>
                  <a:gd name="T21" fmla="*/ 59 h 81"/>
                  <a:gd name="T22" fmla="*/ 41 w 87"/>
                  <a:gd name="T23" fmla="*/ 53 h 81"/>
                  <a:gd name="T24" fmla="*/ 35 w 87"/>
                  <a:gd name="T25" fmla="*/ 53 h 81"/>
                  <a:gd name="T26" fmla="*/ 35 w 87"/>
                  <a:gd name="T27" fmla="*/ 50 h 81"/>
                  <a:gd name="T28" fmla="*/ 34 w 87"/>
                  <a:gd name="T29" fmla="*/ 50 h 81"/>
                  <a:gd name="T30" fmla="*/ 34 w 87"/>
                  <a:gd name="T31" fmla="*/ 41 h 81"/>
                  <a:gd name="T32" fmla="*/ 29 w 87"/>
                  <a:gd name="T33" fmla="*/ 41 h 81"/>
                  <a:gd name="T34" fmla="*/ 29 w 87"/>
                  <a:gd name="T35" fmla="*/ 39 h 81"/>
                  <a:gd name="T36" fmla="*/ 26 w 87"/>
                  <a:gd name="T37" fmla="*/ 39 h 81"/>
                  <a:gd name="T38" fmla="*/ 26 w 87"/>
                  <a:gd name="T39" fmla="*/ 35 h 81"/>
                  <a:gd name="T40" fmla="*/ 24 w 87"/>
                  <a:gd name="T41" fmla="*/ 35 h 81"/>
                  <a:gd name="T42" fmla="*/ 24 w 87"/>
                  <a:gd name="T43" fmla="*/ 31 h 81"/>
                  <a:gd name="T44" fmla="*/ 20 w 87"/>
                  <a:gd name="T45" fmla="*/ 31 h 81"/>
                  <a:gd name="T46" fmla="*/ 20 w 87"/>
                  <a:gd name="T47" fmla="*/ 27 h 81"/>
                  <a:gd name="T48" fmla="*/ 18 w 87"/>
                  <a:gd name="T49" fmla="*/ 27 h 81"/>
                  <a:gd name="T50" fmla="*/ 18 w 87"/>
                  <a:gd name="T51" fmla="*/ 23 h 81"/>
                  <a:gd name="T52" fmla="*/ 17 w 87"/>
                  <a:gd name="T53" fmla="*/ 23 h 81"/>
                  <a:gd name="T54" fmla="*/ 17 w 87"/>
                  <a:gd name="T55" fmla="*/ 20 h 81"/>
                  <a:gd name="T56" fmla="*/ 16 w 87"/>
                  <a:gd name="T57" fmla="*/ 20 h 81"/>
                  <a:gd name="T58" fmla="*/ 16 w 87"/>
                  <a:gd name="T59" fmla="*/ 17 h 81"/>
                  <a:gd name="T60" fmla="*/ 14 w 87"/>
                  <a:gd name="T61" fmla="*/ 17 h 81"/>
                  <a:gd name="T62" fmla="*/ 14 w 87"/>
                  <a:gd name="T63" fmla="*/ 12 h 81"/>
                  <a:gd name="T64" fmla="*/ 13 w 87"/>
                  <a:gd name="T65" fmla="*/ 12 h 81"/>
                  <a:gd name="T66" fmla="*/ 13 w 87"/>
                  <a:gd name="T67" fmla="*/ 7 h 81"/>
                  <a:gd name="T68" fmla="*/ 10 w 87"/>
                  <a:gd name="T69" fmla="*/ 7 h 81"/>
                  <a:gd name="T70" fmla="*/ 10 w 87"/>
                  <a:gd name="T71" fmla="*/ 4 h 81"/>
                  <a:gd name="T72" fmla="*/ 3 w 87"/>
                  <a:gd name="T73" fmla="*/ 4 h 81"/>
                  <a:gd name="T74" fmla="*/ 3 w 87"/>
                  <a:gd name="T75" fmla="*/ 0 h 81"/>
                  <a:gd name="T76" fmla="*/ 0 w 87"/>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1">
                    <a:moveTo>
                      <a:pt x="87" y="81"/>
                    </a:moveTo>
                    <a:lnTo>
                      <a:pt x="87" y="78"/>
                    </a:lnTo>
                    <a:lnTo>
                      <a:pt x="61" y="78"/>
                    </a:lnTo>
                    <a:lnTo>
                      <a:pt x="61" y="75"/>
                    </a:lnTo>
                    <a:lnTo>
                      <a:pt x="48" y="75"/>
                    </a:lnTo>
                    <a:lnTo>
                      <a:pt x="48" y="71"/>
                    </a:lnTo>
                    <a:lnTo>
                      <a:pt x="47" y="71"/>
                    </a:lnTo>
                    <a:lnTo>
                      <a:pt x="47" y="66"/>
                    </a:lnTo>
                    <a:lnTo>
                      <a:pt x="43" y="66"/>
                    </a:lnTo>
                    <a:lnTo>
                      <a:pt x="43" y="59"/>
                    </a:lnTo>
                    <a:lnTo>
                      <a:pt x="41" y="59"/>
                    </a:lnTo>
                    <a:lnTo>
                      <a:pt x="41" y="53"/>
                    </a:lnTo>
                    <a:lnTo>
                      <a:pt x="35" y="53"/>
                    </a:lnTo>
                    <a:lnTo>
                      <a:pt x="35" y="50"/>
                    </a:lnTo>
                    <a:lnTo>
                      <a:pt x="34" y="50"/>
                    </a:lnTo>
                    <a:lnTo>
                      <a:pt x="34" y="41"/>
                    </a:lnTo>
                    <a:lnTo>
                      <a:pt x="29" y="41"/>
                    </a:lnTo>
                    <a:lnTo>
                      <a:pt x="29" y="39"/>
                    </a:lnTo>
                    <a:lnTo>
                      <a:pt x="26" y="39"/>
                    </a:lnTo>
                    <a:lnTo>
                      <a:pt x="26" y="35"/>
                    </a:lnTo>
                    <a:lnTo>
                      <a:pt x="24" y="35"/>
                    </a:lnTo>
                    <a:lnTo>
                      <a:pt x="24" y="31"/>
                    </a:lnTo>
                    <a:lnTo>
                      <a:pt x="20" y="31"/>
                    </a:lnTo>
                    <a:lnTo>
                      <a:pt x="20" y="27"/>
                    </a:lnTo>
                    <a:lnTo>
                      <a:pt x="18" y="27"/>
                    </a:lnTo>
                    <a:lnTo>
                      <a:pt x="18" y="23"/>
                    </a:lnTo>
                    <a:lnTo>
                      <a:pt x="17" y="23"/>
                    </a:lnTo>
                    <a:lnTo>
                      <a:pt x="17" y="20"/>
                    </a:lnTo>
                    <a:lnTo>
                      <a:pt x="16" y="20"/>
                    </a:lnTo>
                    <a:lnTo>
                      <a:pt x="16" y="17"/>
                    </a:lnTo>
                    <a:lnTo>
                      <a:pt x="14" y="17"/>
                    </a:lnTo>
                    <a:lnTo>
                      <a:pt x="14" y="12"/>
                    </a:lnTo>
                    <a:lnTo>
                      <a:pt x="13" y="12"/>
                    </a:lnTo>
                    <a:lnTo>
                      <a:pt x="13" y="7"/>
                    </a:lnTo>
                    <a:lnTo>
                      <a:pt x="10" y="7"/>
                    </a:lnTo>
                    <a:lnTo>
                      <a:pt x="10" y="4"/>
                    </a:lnTo>
                    <a:lnTo>
                      <a:pt x="3" y="4"/>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9" name="Freeform 3"/>
              <p:cNvSpPr>
                <a:spLocks/>
              </p:cNvSpPr>
              <p:nvPr/>
            </p:nvSpPr>
            <p:spPr bwMode="auto">
              <a:xfrm>
                <a:off x="2087889" y="2414637"/>
                <a:ext cx="1184803" cy="909719"/>
              </a:xfrm>
              <a:custGeom>
                <a:avLst/>
                <a:gdLst>
                  <a:gd name="T0" fmla="*/ 95 w 95"/>
                  <a:gd name="T1" fmla="*/ 71 h 71"/>
                  <a:gd name="T2" fmla="*/ 80 w 95"/>
                  <a:gd name="T3" fmla="*/ 71 h 71"/>
                  <a:gd name="T4" fmla="*/ 80 w 95"/>
                  <a:gd name="T5" fmla="*/ 64 h 71"/>
                  <a:gd name="T6" fmla="*/ 68 w 95"/>
                  <a:gd name="T7" fmla="*/ 64 h 71"/>
                  <a:gd name="T8" fmla="*/ 68 w 95"/>
                  <a:gd name="T9" fmla="*/ 57 h 71"/>
                  <a:gd name="T10" fmla="*/ 56 w 95"/>
                  <a:gd name="T11" fmla="*/ 57 h 71"/>
                  <a:gd name="T12" fmla="*/ 56 w 95"/>
                  <a:gd name="T13" fmla="*/ 50 h 71"/>
                  <a:gd name="T14" fmla="*/ 41 w 95"/>
                  <a:gd name="T15" fmla="*/ 50 h 71"/>
                  <a:gd name="T16" fmla="*/ 41 w 95"/>
                  <a:gd name="T17" fmla="*/ 45 h 71"/>
                  <a:gd name="T18" fmla="*/ 33 w 95"/>
                  <a:gd name="T19" fmla="*/ 45 h 71"/>
                  <a:gd name="T20" fmla="*/ 33 w 95"/>
                  <a:gd name="T21" fmla="*/ 41 h 71"/>
                  <a:gd name="T22" fmla="*/ 32 w 95"/>
                  <a:gd name="T23" fmla="*/ 41 h 71"/>
                  <a:gd name="T24" fmla="*/ 32 w 95"/>
                  <a:gd name="T25" fmla="*/ 39 h 71"/>
                  <a:gd name="T26" fmla="*/ 30 w 95"/>
                  <a:gd name="T27" fmla="*/ 39 h 71"/>
                  <a:gd name="T28" fmla="*/ 30 w 95"/>
                  <a:gd name="T29" fmla="*/ 35 h 71"/>
                  <a:gd name="T30" fmla="*/ 28 w 95"/>
                  <a:gd name="T31" fmla="*/ 35 h 71"/>
                  <a:gd name="T32" fmla="*/ 28 w 95"/>
                  <a:gd name="T33" fmla="*/ 29 h 71"/>
                  <a:gd name="T34" fmla="*/ 24 w 95"/>
                  <a:gd name="T35" fmla="*/ 29 h 71"/>
                  <a:gd name="T36" fmla="*/ 24 w 95"/>
                  <a:gd name="T37" fmla="*/ 24 h 71"/>
                  <a:gd name="T38" fmla="*/ 22 w 95"/>
                  <a:gd name="T39" fmla="*/ 24 h 71"/>
                  <a:gd name="T40" fmla="*/ 22 w 95"/>
                  <a:gd name="T41" fmla="*/ 21 h 71"/>
                  <a:gd name="T42" fmla="*/ 20 w 95"/>
                  <a:gd name="T43" fmla="*/ 21 h 71"/>
                  <a:gd name="T44" fmla="*/ 20 w 95"/>
                  <a:gd name="T45" fmla="*/ 15 h 71"/>
                  <a:gd name="T46" fmla="*/ 18 w 95"/>
                  <a:gd name="T47" fmla="*/ 15 h 71"/>
                  <a:gd name="T48" fmla="*/ 18 w 95"/>
                  <a:gd name="T49" fmla="*/ 13 h 71"/>
                  <a:gd name="T50" fmla="*/ 16 w 95"/>
                  <a:gd name="T51" fmla="*/ 13 h 71"/>
                  <a:gd name="T52" fmla="*/ 16 w 95"/>
                  <a:gd name="T53" fmla="*/ 10 h 71"/>
                  <a:gd name="T54" fmla="*/ 13 w 95"/>
                  <a:gd name="T55" fmla="*/ 10 h 71"/>
                  <a:gd name="T56" fmla="*/ 13 w 95"/>
                  <a:gd name="T57" fmla="*/ 8 h 71"/>
                  <a:gd name="T58" fmla="*/ 9 w 95"/>
                  <a:gd name="T59" fmla="*/ 8 h 71"/>
                  <a:gd name="T60" fmla="*/ 9 w 95"/>
                  <a:gd name="T61" fmla="*/ 6 h 71"/>
                  <a:gd name="T62" fmla="*/ 8 w 95"/>
                  <a:gd name="T63" fmla="*/ 6 h 71"/>
                  <a:gd name="T64" fmla="*/ 8 w 95"/>
                  <a:gd name="T65" fmla="*/ 3 h 71"/>
                  <a:gd name="T66" fmla="*/ 6 w 95"/>
                  <a:gd name="T67" fmla="*/ 3 h 71"/>
                  <a:gd name="T68" fmla="*/ 6 w 95"/>
                  <a:gd name="T69" fmla="*/ 0 h 71"/>
                  <a:gd name="T70" fmla="*/ 0 w 95"/>
                  <a:gd name="T7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71">
                    <a:moveTo>
                      <a:pt x="95" y="71"/>
                    </a:moveTo>
                    <a:lnTo>
                      <a:pt x="80" y="71"/>
                    </a:lnTo>
                    <a:lnTo>
                      <a:pt x="80" y="64"/>
                    </a:lnTo>
                    <a:lnTo>
                      <a:pt x="68" y="64"/>
                    </a:lnTo>
                    <a:lnTo>
                      <a:pt x="68" y="57"/>
                    </a:lnTo>
                    <a:lnTo>
                      <a:pt x="56" y="57"/>
                    </a:lnTo>
                    <a:lnTo>
                      <a:pt x="56" y="50"/>
                    </a:lnTo>
                    <a:lnTo>
                      <a:pt x="41" y="50"/>
                    </a:lnTo>
                    <a:lnTo>
                      <a:pt x="41" y="45"/>
                    </a:lnTo>
                    <a:lnTo>
                      <a:pt x="33" y="45"/>
                    </a:lnTo>
                    <a:lnTo>
                      <a:pt x="33" y="41"/>
                    </a:lnTo>
                    <a:lnTo>
                      <a:pt x="32" y="41"/>
                    </a:lnTo>
                    <a:lnTo>
                      <a:pt x="32" y="39"/>
                    </a:lnTo>
                    <a:lnTo>
                      <a:pt x="30" y="39"/>
                    </a:lnTo>
                    <a:lnTo>
                      <a:pt x="30" y="35"/>
                    </a:lnTo>
                    <a:lnTo>
                      <a:pt x="28" y="35"/>
                    </a:lnTo>
                    <a:lnTo>
                      <a:pt x="28" y="29"/>
                    </a:lnTo>
                    <a:lnTo>
                      <a:pt x="24" y="29"/>
                    </a:lnTo>
                    <a:lnTo>
                      <a:pt x="24" y="24"/>
                    </a:lnTo>
                    <a:lnTo>
                      <a:pt x="22" y="24"/>
                    </a:lnTo>
                    <a:lnTo>
                      <a:pt x="22" y="21"/>
                    </a:lnTo>
                    <a:lnTo>
                      <a:pt x="20" y="21"/>
                    </a:lnTo>
                    <a:lnTo>
                      <a:pt x="20" y="15"/>
                    </a:lnTo>
                    <a:lnTo>
                      <a:pt x="18" y="15"/>
                    </a:lnTo>
                    <a:lnTo>
                      <a:pt x="18" y="13"/>
                    </a:lnTo>
                    <a:lnTo>
                      <a:pt x="16" y="13"/>
                    </a:lnTo>
                    <a:lnTo>
                      <a:pt x="16" y="10"/>
                    </a:lnTo>
                    <a:lnTo>
                      <a:pt x="13" y="10"/>
                    </a:lnTo>
                    <a:lnTo>
                      <a:pt x="13" y="8"/>
                    </a:lnTo>
                    <a:lnTo>
                      <a:pt x="9" y="8"/>
                    </a:lnTo>
                    <a:lnTo>
                      <a:pt x="9" y="6"/>
                    </a:lnTo>
                    <a:lnTo>
                      <a:pt x="8" y="6"/>
                    </a:lnTo>
                    <a:lnTo>
                      <a:pt x="8" y="3"/>
                    </a:lnTo>
                    <a:lnTo>
                      <a:pt x="6" y="3"/>
                    </a:lnTo>
                    <a:lnTo>
                      <a:pt x="6"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90" name="Group 89"/>
              <p:cNvGrpSpPr/>
              <p:nvPr/>
            </p:nvGrpSpPr>
            <p:grpSpPr>
              <a:xfrm>
                <a:off x="2174349" y="3313384"/>
                <a:ext cx="808306" cy="387250"/>
                <a:chOff x="930186" y="4511732"/>
                <a:chExt cx="414414" cy="387250"/>
              </a:xfrm>
            </p:grpSpPr>
            <p:sp>
              <p:nvSpPr>
                <p:cNvPr id="91" name="Right Arrow 90"/>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92" name="Right Arrow 91"/>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93" name="TextBox 92"/>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en-GB" sz="700" b="1" dirty="0" err="1" smtClean="0">
                      <a:solidFill>
                        <a:srgbClr val="4D4D4D"/>
                      </a:solidFill>
                    </a:rPr>
                    <a:t>miR</a:t>
                  </a:r>
                  <a:r>
                    <a:rPr lang="en-GB" sz="700" b="1" dirty="0" smtClean="0">
                      <a:solidFill>
                        <a:srgbClr val="4D4D4D"/>
                      </a:solidFill>
                    </a:rPr>
                    <a:t> by treat p=0.64</a:t>
                  </a:r>
                  <a:endParaRPr lang="en-GB" sz="700" b="1" dirty="0">
                    <a:solidFill>
                      <a:srgbClr val="4D4D4D"/>
                    </a:solidFill>
                  </a:endParaRPr>
                </a:p>
              </p:txBody>
            </p:sp>
          </p:grpSp>
        </p:grpSp>
        <p:grpSp>
          <p:nvGrpSpPr>
            <p:cNvPr id="32" name="Group 31"/>
            <p:cNvGrpSpPr/>
            <p:nvPr/>
          </p:nvGrpSpPr>
          <p:grpSpPr>
            <a:xfrm>
              <a:off x="4154017" y="2402522"/>
              <a:ext cx="1039925" cy="1020720"/>
              <a:chOff x="4019108" y="2402045"/>
              <a:chExt cx="781050" cy="746962"/>
            </a:xfrm>
          </p:grpSpPr>
          <p:sp>
            <p:nvSpPr>
              <p:cNvPr id="85" name="Freeform 4"/>
              <p:cNvSpPr>
                <a:spLocks/>
              </p:cNvSpPr>
              <p:nvPr/>
            </p:nvSpPr>
            <p:spPr bwMode="auto">
              <a:xfrm>
                <a:off x="4019108" y="2402045"/>
                <a:ext cx="781050" cy="746530"/>
              </a:xfrm>
              <a:custGeom>
                <a:avLst/>
                <a:gdLst>
                  <a:gd name="T0" fmla="*/ 82 w 82"/>
                  <a:gd name="T1" fmla="*/ 79 h 79"/>
                  <a:gd name="T2" fmla="*/ 50 w 82"/>
                  <a:gd name="T3" fmla="*/ 79 h 79"/>
                  <a:gd name="T4" fmla="*/ 50 w 82"/>
                  <a:gd name="T5" fmla="*/ 78 h 79"/>
                  <a:gd name="T6" fmla="*/ 38 w 82"/>
                  <a:gd name="T7" fmla="*/ 78 h 79"/>
                  <a:gd name="T8" fmla="*/ 38 w 82"/>
                  <a:gd name="T9" fmla="*/ 69 h 79"/>
                  <a:gd name="T10" fmla="*/ 36 w 82"/>
                  <a:gd name="T11" fmla="*/ 69 h 79"/>
                  <a:gd name="T12" fmla="*/ 36 w 82"/>
                  <a:gd name="T13" fmla="*/ 64 h 79"/>
                  <a:gd name="T14" fmla="*/ 30 w 82"/>
                  <a:gd name="T15" fmla="*/ 64 h 79"/>
                  <a:gd name="T16" fmla="*/ 30 w 82"/>
                  <a:gd name="T17" fmla="*/ 58 h 79"/>
                  <a:gd name="T18" fmla="*/ 20 w 82"/>
                  <a:gd name="T19" fmla="*/ 58 h 79"/>
                  <a:gd name="T20" fmla="*/ 20 w 82"/>
                  <a:gd name="T21" fmla="*/ 52 h 79"/>
                  <a:gd name="T22" fmla="*/ 16 w 82"/>
                  <a:gd name="T23" fmla="*/ 52 h 79"/>
                  <a:gd name="T24" fmla="*/ 16 w 82"/>
                  <a:gd name="T25" fmla="*/ 39 h 79"/>
                  <a:gd name="T26" fmla="*/ 14 w 82"/>
                  <a:gd name="T27" fmla="*/ 39 h 79"/>
                  <a:gd name="T28" fmla="*/ 14 w 82"/>
                  <a:gd name="T29" fmla="*/ 33 h 79"/>
                  <a:gd name="T30" fmla="*/ 10 w 82"/>
                  <a:gd name="T31" fmla="*/ 33 h 79"/>
                  <a:gd name="T32" fmla="*/ 10 w 82"/>
                  <a:gd name="T33" fmla="*/ 27 h 79"/>
                  <a:gd name="T34" fmla="*/ 8 w 82"/>
                  <a:gd name="T35" fmla="*/ 27 h 79"/>
                  <a:gd name="T36" fmla="*/ 8 w 82"/>
                  <a:gd name="T37" fmla="*/ 22 h 79"/>
                  <a:gd name="T38" fmla="*/ 7 w 82"/>
                  <a:gd name="T39" fmla="*/ 22 h 79"/>
                  <a:gd name="T40" fmla="*/ 7 w 82"/>
                  <a:gd name="T41" fmla="*/ 16 h 79"/>
                  <a:gd name="T42" fmla="*/ 5 w 82"/>
                  <a:gd name="T43" fmla="*/ 16 h 79"/>
                  <a:gd name="T44" fmla="*/ 5 w 82"/>
                  <a:gd name="T45" fmla="*/ 12 h 79"/>
                  <a:gd name="T46" fmla="*/ 5 w 82"/>
                  <a:gd name="T47" fmla="*/ 8 h 79"/>
                  <a:gd name="T48" fmla="*/ 5 w 82"/>
                  <a:gd name="T49" fmla="*/ 8 h 79"/>
                  <a:gd name="T50" fmla="*/ 5 w 82"/>
                  <a:gd name="T51" fmla="*/ 5 h 79"/>
                  <a:gd name="T52" fmla="*/ 3 w 82"/>
                  <a:gd name="T53" fmla="*/ 5 h 79"/>
                  <a:gd name="T54" fmla="*/ 3 w 82"/>
                  <a:gd name="T55" fmla="*/ 0 h 79"/>
                  <a:gd name="T56" fmla="*/ 0 w 82"/>
                  <a:gd name="T57" fmla="*/ 0 h 79"/>
                  <a:gd name="connsiteX0" fmla="*/ 10000 w 10000"/>
                  <a:gd name="connsiteY0" fmla="*/ 10000 h 10000"/>
                  <a:gd name="connsiteX1" fmla="*/ 6098 w 10000"/>
                  <a:gd name="connsiteY1" fmla="*/ 10000 h 10000"/>
                  <a:gd name="connsiteX2" fmla="*/ 6098 w 10000"/>
                  <a:gd name="connsiteY2" fmla="*/ 9873 h 10000"/>
                  <a:gd name="connsiteX3" fmla="*/ 4634 w 10000"/>
                  <a:gd name="connsiteY3" fmla="*/ 9873 h 10000"/>
                  <a:gd name="connsiteX4" fmla="*/ 4634 w 10000"/>
                  <a:gd name="connsiteY4" fmla="*/ 8734 h 10000"/>
                  <a:gd name="connsiteX5" fmla="*/ 4390 w 10000"/>
                  <a:gd name="connsiteY5" fmla="*/ 8734 h 10000"/>
                  <a:gd name="connsiteX6" fmla="*/ 4390 w 10000"/>
                  <a:gd name="connsiteY6" fmla="*/ 8101 h 10000"/>
                  <a:gd name="connsiteX7" fmla="*/ 3659 w 10000"/>
                  <a:gd name="connsiteY7" fmla="*/ 8101 h 10000"/>
                  <a:gd name="connsiteX8" fmla="*/ 3659 w 10000"/>
                  <a:gd name="connsiteY8" fmla="*/ 7342 h 10000"/>
                  <a:gd name="connsiteX9" fmla="*/ 2439 w 10000"/>
                  <a:gd name="connsiteY9" fmla="*/ 7342 h 10000"/>
                  <a:gd name="connsiteX10" fmla="*/ 2439 w 10000"/>
                  <a:gd name="connsiteY10" fmla="*/ 6582 h 10000"/>
                  <a:gd name="connsiteX11" fmla="*/ 1951 w 10000"/>
                  <a:gd name="connsiteY11" fmla="*/ 6582 h 10000"/>
                  <a:gd name="connsiteX12" fmla="*/ 1951 w 10000"/>
                  <a:gd name="connsiteY12" fmla="*/ 4937 h 10000"/>
                  <a:gd name="connsiteX13" fmla="*/ 1707 w 10000"/>
                  <a:gd name="connsiteY13" fmla="*/ 4937 h 10000"/>
                  <a:gd name="connsiteX14" fmla="*/ 1707 w 10000"/>
                  <a:gd name="connsiteY14" fmla="*/ 4177 h 10000"/>
                  <a:gd name="connsiteX15" fmla="*/ 1220 w 10000"/>
                  <a:gd name="connsiteY15" fmla="*/ 4177 h 10000"/>
                  <a:gd name="connsiteX16" fmla="*/ 1220 w 10000"/>
                  <a:gd name="connsiteY16" fmla="*/ 3418 h 10000"/>
                  <a:gd name="connsiteX17" fmla="*/ 976 w 10000"/>
                  <a:gd name="connsiteY17" fmla="*/ 3418 h 10000"/>
                  <a:gd name="connsiteX18" fmla="*/ 976 w 10000"/>
                  <a:gd name="connsiteY18" fmla="*/ 2785 h 10000"/>
                  <a:gd name="connsiteX19" fmla="*/ 854 w 10000"/>
                  <a:gd name="connsiteY19" fmla="*/ 2785 h 10000"/>
                  <a:gd name="connsiteX20" fmla="*/ 854 w 10000"/>
                  <a:gd name="connsiteY20" fmla="*/ 2025 h 10000"/>
                  <a:gd name="connsiteX21" fmla="*/ 610 w 10000"/>
                  <a:gd name="connsiteY21" fmla="*/ 2025 h 10000"/>
                  <a:gd name="connsiteX22" fmla="*/ 610 w 10000"/>
                  <a:gd name="connsiteY22" fmla="*/ 1519 h 10000"/>
                  <a:gd name="connsiteX23" fmla="*/ 610 w 10000"/>
                  <a:gd name="connsiteY23" fmla="*/ 1013 h 10000"/>
                  <a:gd name="connsiteX24" fmla="*/ 610 w 10000"/>
                  <a:gd name="connsiteY24" fmla="*/ 1013 h 10000"/>
                  <a:gd name="connsiteX25" fmla="*/ 610 w 10000"/>
                  <a:gd name="connsiteY25" fmla="*/ 633 h 10000"/>
                  <a:gd name="connsiteX26" fmla="*/ 366 w 10000"/>
                  <a:gd name="connsiteY26" fmla="*/ 633 h 10000"/>
                  <a:gd name="connsiteX27" fmla="*/ 366 w 10000"/>
                  <a:gd name="connsiteY27" fmla="*/ 79 h 10000"/>
                  <a:gd name="connsiteX28" fmla="*/ 0 w 10000"/>
                  <a:gd name="connsiteY28" fmla="*/ 0 h 10000"/>
                  <a:gd name="connsiteX0" fmla="*/ 10000 w 10000"/>
                  <a:gd name="connsiteY0" fmla="*/ 9921 h 9921"/>
                  <a:gd name="connsiteX1" fmla="*/ 6098 w 10000"/>
                  <a:gd name="connsiteY1" fmla="*/ 9921 h 9921"/>
                  <a:gd name="connsiteX2" fmla="*/ 6098 w 10000"/>
                  <a:gd name="connsiteY2" fmla="*/ 9794 h 9921"/>
                  <a:gd name="connsiteX3" fmla="*/ 4634 w 10000"/>
                  <a:gd name="connsiteY3" fmla="*/ 9794 h 9921"/>
                  <a:gd name="connsiteX4" fmla="*/ 4634 w 10000"/>
                  <a:gd name="connsiteY4" fmla="*/ 8655 h 9921"/>
                  <a:gd name="connsiteX5" fmla="*/ 4390 w 10000"/>
                  <a:gd name="connsiteY5" fmla="*/ 8655 h 9921"/>
                  <a:gd name="connsiteX6" fmla="*/ 4390 w 10000"/>
                  <a:gd name="connsiteY6" fmla="*/ 8022 h 9921"/>
                  <a:gd name="connsiteX7" fmla="*/ 3659 w 10000"/>
                  <a:gd name="connsiteY7" fmla="*/ 8022 h 9921"/>
                  <a:gd name="connsiteX8" fmla="*/ 3659 w 10000"/>
                  <a:gd name="connsiteY8" fmla="*/ 7263 h 9921"/>
                  <a:gd name="connsiteX9" fmla="*/ 2439 w 10000"/>
                  <a:gd name="connsiteY9" fmla="*/ 7263 h 9921"/>
                  <a:gd name="connsiteX10" fmla="*/ 2439 w 10000"/>
                  <a:gd name="connsiteY10" fmla="*/ 6503 h 9921"/>
                  <a:gd name="connsiteX11" fmla="*/ 1951 w 10000"/>
                  <a:gd name="connsiteY11" fmla="*/ 6503 h 9921"/>
                  <a:gd name="connsiteX12" fmla="*/ 1951 w 10000"/>
                  <a:gd name="connsiteY12" fmla="*/ 4858 h 9921"/>
                  <a:gd name="connsiteX13" fmla="*/ 1707 w 10000"/>
                  <a:gd name="connsiteY13" fmla="*/ 4858 h 9921"/>
                  <a:gd name="connsiteX14" fmla="*/ 1707 w 10000"/>
                  <a:gd name="connsiteY14" fmla="*/ 4098 h 9921"/>
                  <a:gd name="connsiteX15" fmla="*/ 1220 w 10000"/>
                  <a:gd name="connsiteY15" fmla="*/ 4098 h 9921"/>
                  <a:gd name="connsiteX16" fmla="*/ 1220 w 10000"/>
                  <a:gd name="connsiteY16" fmla="*/ 3339 h 9921"/>
                  <a:gd name="connsiteX17" fmla="*/ 976 w 10000"/>
                  <a:gd name="connsiteY17" fmla="*/ 3339 h 9921"/>
                  <a:gd name="connsiteX18" fmla="*/ 976 w 10000"/>
                  <a:gd name="connsiteY18" fmla="*/ 2706 h 9921"/>
                  <a:gd name="connsiteX19" fmla="*/ 854 w 10000"/>
                  <a:gd name="connsiteY19" fmla="*/ 2706 h 9921"/>
                  <a:gd name="connsiteX20" fmla="*/ 854 w 10000"/>
                  <a:gd name="connsiteY20" fmla="*/ 1946 h 9921"/>
                  <a:gd name="connsiteX21" fmla="*/ 610 w 10000"/>
                  <a:gd name="connsiteY21" fmla="*/ 1946 h 9921"/>
                  <a:gd name="connsiteX22" fmla="*/ 610 w 10000"/>
                  <a:gd name="connsiteY22" fmla="*/ 1440 h 9921"/>
                  <a:gd name="connsiteX23" fmla="*/ 610 w 10000"/>
                  <a:gd name="connsiteY23" fmla="*/ 934 h 9921"/>
                  <a:gd name="connsiteX24" fmla="*/ 610 w 10000"/>
                  <a:gd name="connsiteY24" fmla="*/ 934 h 9921"/>
                  <a:gd name="connsiteX25" fmla="*/ 610 w 10000"/>
                  <a:gd name="connsiteY25" fmla="*/ 554 h 9921"/>
                  <a:gd name="connsiteX26" fmla="*/ 366 w 10000"/>
                  <a:gd name="connsiteY26" fmla="*/ 554 h 9921"/>
                  <a:gd name="connsiteX27" fmla="*/ 366 w 10000"/>
                  <a:gd name="connsiteY27" fmla="*/ 0 h 9921"/>
                  <a:gd name="connsiteX28" fmla="*/ 0 w 10000"/>
                  <a:gd name="connsiteY28" fmla="*/ 106 h 9921"/>
                  <a:gd name="connsiteX0" fmla="*/ 10000 w 10000"/>
                  <a:gd name="connsiteY0" fmla="*/ 10000 h 10000"/>
                  <a:gd name="connsiteX1" fmla="*/ 6098 w 10000"/>
                  <a:gd name="connsiteY1" fmla="*/ 10000 h 10000"/>
                  <a:gd name="connsiteX2" fmla="*/ 6098 w 10000"/>
                  <a:gd name="connsiteY2" fmla="*/ 9872 h 10000"/>
                  <a:gd name="connsiteX3" fmla="*/ 4634 w 10000"/>
                  <a:gd name="connsiteY3" fmla="*/ 9872 h 10000"/>
                  <a:gd name="connsiteX4" fmla="*/ 4634 w 10000"/>
                  <a:gd name="connsiteY4" fmla="*/ 8724 h 10000"/>
                  <a:gd name="connsiteX5" fmla="*/ 4390 w 10000"/>
                  <a:gd name="connsiteY5" fmla="*/ 8724 h 10000"/>
                  <a:gd name="connsiteX6" fmla="*/ 4390 w 10000"/>
                  <a:gd name="connsiteY6" fmla="*/ 8086 h 10000"/>
                  <a:gd name="connsiteX7" fmla="*/ 3659 w 10000"/>
                  <a:gd name="connsiteY7" fmla="*/ 8086 h 10000"/>
                  <a:gd name="connsiteX8" fmla="*/ 3659 w 10000"/>
                  <a:gd name="connsiteY8" fmla="*/ 7321 h 10000"/>
                  <a:gd name="connsiteX9" fmla="*/ 2439 w 10000"/>
                  <a:gd name="connsiteY9" fmla="*/ 7321 h 10000"/>
                  <a:gd name="connsiteX10" fmla="*/ 2439 w 10000"/>
                  <a:gd name="connsiteY10" fmla="*/ 6555 h 10000"/>
                  <a:gd name="connsiteX11" fmla="*/ 1951 w 10000"/>
                  <a:gd name="connsiteY11" fmla="*/ 6555 h 10000"/>
                  <a:gd name="connsiteX12" fmla="*/ 1951 w 10000"/>
                  <a:gd name="connsiteY12" fmla="*/ 4897 h 10000"/>
                  <a:gd name="connsiteX13" fmla="*/ 1707 w 10000"/>
                  <a:gd name="connsiteY13" fmla="*/ 4897 h 10000"/>
                  <a:gd name="connsiteX14" fmla="*/ 1707 w 10000"/>
                  <a:gd name="connsiteY14" fmla="*/ 4131 h 10000"/>
                  <a:gd name="connsiteX15" fmla="*/ 1220 w 10000"/>
                  <a:gd name="connsiteY15" fmla="*/ 4131 h 10000"/>
                  <a:gd name="connsiteX16" fmla="*/ 1220 w 10000"/>
                  <a:gd name="connsiteY16" fmla="*/ 3366 h 10000"/>
                  <a:gd name="connsiteX17" fmla="*/ 976 w 10000"/>
                  <a:gd name="connsiteY17" fmla="*/ 3366 h 10000"/>
                  <a:gd name="connsiteX18" fmla="*/ 976 w 10000"/>
                  <a:gd name="connsiteY18" fmla="*/ 2728 h 10000"/>
                  <a:gd name="connsiteX19" fmla="*/ 854 w 10000"/>
                  <a:gd name="connsiteY19" fmla="*/ 2728 h 10000"/>
                  <a:gd name="connsiteX20" fmla="*/ 854 w 10000"/>
                  <a:gd name="connsiteY20" fmla="*/ 1961 h 10000"/>
                  <a:gd name="connsiteX21" fmla="*/ 610 w 10000"/>
                  <a:gd name="connsiteY21" fmla="*/ 1961 h 10000"/>
                  <a:gd name="connsiteX22" fmla="*/ 610 w 10000"/>
                  <a:gd name="connsiteY22" fmla="*/ 1451 h 10000"/>
                  <a:gd name="connsiteX23" fmla="*/ 610 w 10000"/>
                  <a:gd name="connsiteY23" fmla="*/ 941 h 10000"/>
                  <a:gd name="connsiteX24" fmla="*/ 610 w 10000"/>
                  <a:gd name="connsiteY24" fmla="*/ 941 h 10000"/>
                  <a:gd name="connsiteX25" fmla="*/ 610 w 10000"/>
                  <a:gd name="connsiteY25" fmla="*/ 558 h 10000"/>
                  <a:gd name="connsiteX26" fmla="*/ 366 w 10000"/>
                  <a:gd name="connsiteY26" fmla="*/ 558 h 10000"/>
                  <a:gd name="connsiteX27" fmla="*/ 366 w 10000"/>
                  <a:gd name="connsiteY27" fmla="*/ 0 h 10000"/>
                  <a:gd name="connsiteX28" fmla="*/ 0 w 10000"/>
                  <a:gd name="connsiteY28" fmla="*/ 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10000"/>
                    </a:moveTo>
                    <a:lnTo>
                      <a:pt x="6098" y="10000"/>
                    </a:lnTo>
                    <a:lnTo>
                      <a:pt x="6098" y="9872"/>
                    </a:lnTo>
                    <a:lnTo>
                      <a:pt x="4634" y="9872"/>
                    </a:lnTo>
                    <a:lnTo>
                      <a:pt x="4634" y="8724"/>
                    </a:lnTo>
                    <a:lnTo>
                      <a:pt x="4390" y="8724"/>
                    </a:lnTo>
                    <a:lnTo>
                      <a:pt x="4390" y="8086"/>
                    </a:lnTo>
                    <a:lnTo>
                      <a:pt x="3659" y="8086"/>
                    </a:lnTo>
                    <a:lnTo>
                      <a:pt x="3659" y="7321"/>
                    </a:lnTo>
                    <a:lnTo>
                      <a:pt x="2439" y="7321"/>
                    </a:lnTo>
                    <a:lnTo>
                      <a:pt x="2439" y="6555"/>
                    </a:lnTo>
                    <a:lnTo>
                      <a:pt x="1951" y="6555"/>
                    </a:lnTo>
                    <a:lnTo>
                      <a:pt x="1951" y="4897"/>
                    </a:lnTo>
                    <a:lnTo>
                      <a:pt x="1707" y="4897"/>
                    </a:lnTo>
                    <a:lnTo>
                      <a:pt x="1707" y="4131"/>
                    </a:lnTo>
                    <a:lnTo>
                      <a:pt x="1220" y="4131"/>
                    </a:lnTo>
                    <a:lnTo>
                      <a:pt x="1220" y="3366"/>
                    </a:lnTo>
                    <a:lnTo>
                      <a:pt x="976" y="3366"/>
                    </a:lnTo>
                    <a:lnTo>
                      <a:pt x="976" y="2728"/>
                    </a:lnTo>
                    <a:lnTo>
                      <a:pt x="854" y="2728"/>
                    </a:lnTo>
                    <a:lnTo>
                      <a:pt x="854" y="1961"/>
                    </a:lnTo>
                    <a:lnTo>
                      <a:pt x="610" y="1961"/>
                    </a:lnTo>
                    <a:lnTo>
                      <a:pt x="610" y="1451"/>
                    </a:lnTo>
                    <a:lnTo>
                      <a:pt x="610" y="941"/>
                    </a:lnTo>
                    <a:lnTo>
                      <a:pt x="610" y="941"/>
                    </a:lnTo>
                    <a:lnTo>
                      <a:pt x="610" y="558"/>
                    </a:lnTo>
                    <a:lnTo>
                      <a:pt x="366" y="558"/>
                    </a:lnTo>
                    <a:lnTo>
                      <a:pt x="366" y="0"/>
                    </a:lnTo>
                    <a:cubicBezTo>
                      <a:pt x="244" y="0"/>
                      <a:pt x="122" y="27"/>
                      <a:pt x="0" y="27"/>
                    </a:cubicBez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6" name="Freeform 5"/>
              <p:cNvSpPr>
                <a:spLocks/>
              </p:cNvSpPr>
              <p:nvPr/>
            </p:nvSpPr>
            <p:spPr bwMode="auto">
              <a:xfrm>
                <a:off x="4019108" y="2402045"/>
                <a:ext cx="764057" cy="746962"/>
              </a:xfrm>
              <a:custGeom>
                <a:avLst/>
                <a:gdLst>
                  <a:gd name="T0" fmla="*/ 80 w 80"/>
                  <a:gd name="T1" fmla="*/ 78 h 78"/>
                  <a:gd name="T2" fmla="*/ 80 w 80"/>
                  <a:gd name="T3" fmla="*/ 59 h 78"/>
                  <a:gd name="T4" fmla="*/ 42 w 80"/>
                  <a:gd name="T5" fmla="*/ 59 h 78"/>
                  <a:gd name="T6" fmla="*/ 42 w 80"/>
                  <a:gd name="T7" fmla="*/ 53 h 78"/>
                  <a:gd name="T8" fmla="*/ 32 w 80"/>
                  <a:gd name="T9" fmla="*/ 53 h 78"/>
                  <a:gd name="T10" fmla="*/ 32 w 80"/>
                  <a:gd name="T11" fmla="*/ 47 h 78"/>
                  <a:gd name="T12" fmla="*/ 29 w 80"/>
                  <a:gd name="T13" fmla="*/ 47 h 78"/>
                  <a:gd name="T14" fmla="*/ 29 w 80"/>
                  <a:gd name="T15" fmla="*/ 43 h 78"/>
                  <a:gd name="T16" fmla="*/ 27 w 80"/>
                  <a:gd name="T17" fmla="*/ 43 h 78"/>
                  <a:gd name="T18" fmla="*/ 27 w 80"/>
                  <a:gd name="T19" fmla="*/ 39 h 78"/>
                  <a:gd name="T20" fmla="*/ 23 w 80"/>
                  <a:gd name="T21" fmla="*/ 39 h 78"/>
                  <a:gd name="T22" fmla="*/ 23 w 80"/>
                  <a:gd name="T23" fmla="*/ 35 h 78"/>
                  <a:gd name="T24" fmla="*/ 21 w 80"/>
                  <a:gd name="T25" fmla="*/ 35 h 78"/>
                  <a:gd name="T26" fmla="*/ 21 w 80"/>
                  <a:gd name="T27" fmla="*/ 30 h 78"/>
                  <a:gd name="T28" fmla="*/ 20 w 80"/>
                  <a:gd name="T29" fmla="*/ 30 h 78"/>
                  <a:gd name="T30" fmla="*/ 20 w 80"/>
                  <a:gd name="T31" fmla="*/ 27 h 78"/>
                  <a:gd name="T32" fmla="*/ 18 w 80"/>
                  <a:gd name="T33" fmla="*/ 27 h 78"/>
                  <a:gd name="T34" fmla="*/ 18 w 80"/>
                  <a:gd name="T35" fmla="*/ 21 h 78"/>
                  <a:gd name="T36" fmla="*/ 14 w 80"/>
                  <a:gd name="T37" fmla="*/ 21 h 78"/>
                  <a:gd name="T38" fmla="*/ 14 w 80"/>
                  <a:gd name="T39" fmla="*/ 18 h 78"/>
                  <a:gd name="T40" fmla="*/ 11 w 80"/>
                  <a:gd name="T41" fmla="*/ 18 h 78"/>
                  <a:gd name="T42" fmla="*/ 11 w 80"/>
                  <a:gd name="T43" fmla="*/ 11 h 78"/>
                  <a:gd name="T44" fmla="*/ 10 w 80"/>
                  <a:gd name="T45" fmla="*/ 11 h 78"/>
                  <a:gd name="T46" fmla="*/ 10 w 80"/>
                  <a:gd name="T47" fmla="*/ 7 h 78"/>
                  <a:gd name="T48" fmla="*/ 9 w 80"/>
                  <a:gd name="T49" fmla="*/ 7 h 78"/>
                  <a:gd name="T50" fmla="*/ 9 w 80"/>
                  <a:gd name="T51" fmla="*/ 0 h 78"/>
                  <a:gd name="T52" fmla="*/ 0 w 80"/>
                  <a:gd name="T53" fmla="*/ 0 h 78"/>
                  <a:gd name="connsiteX0" fmla="*/ 10027 w 10027"/>
                  <a:gd name="connsiteY0" fmla="*/ 10054 h 10054"/>
                  <a:gd name="connsiteX1" fmla="*/ 10000 w 10027"/>
                  <a:gd name="connsiteY1" fmla="*/ 7564 h 10054"/>
                  <a:gd name="connsiteX2" fmla="*/ 5250 w 10027"/>
                  <a:gd name="connsiteY2" fmla="*/ 7564 h 10054"/>
                  <a:gd name="connsiteX3" fmla="*/ 5250 w 10027"/>
                  <a:gd name="connsiteY3" fmla="*/ 6795 h 10054"/>
                  <a:gd name="connsiteX4" fmla="*/ 4000 w 10027"/>
                  <a:gd name="connsiteY4" fmla="*/ 6795 h 10054"/>
                  <a:gd name="connsiteX5" fmla="*/ 4000 w 10027"/>
                  <a:gd name="connsiteY5" fmla="*/ 6026 h 10054"/>
                  <a:gd name="connsiteX6" fmla="*/ 3625 w 10027"/>
                  <a:gd name="connsiteY6" fmla="*/ 6026 h 10054"/>
                  <a:gd name="connsiteX7" fmla="*/ 3625 w 10027"/>
                  <a:gd name="connsiteY7" fmla="*/ 5513 h 10054"/>
                  <a:gd name="connsiteX8" fmla="*/ 3375 w 10027"/>
                  <a:gd name="connsiteY8" fmla="*/ 5513 h 10054"/>
                  <a:gd name="connsiteX9" fmla="*/ 3375 w 10027"/>
                  <a:gd name="connsiteY9" fmla="*/ 5000 h 10054"/>
                  <a:gd name="connsiteX10" fmla="*/ 2875 w 10027"/>
                  <a:gd name="connsiteY10" fmla="*/ 5000 h 10054"/>
                  <a:gd name="connsiteX11" fmla="*/ 2875 w 10027"/>
                  <a:gd name="connsiteY11" fmla="*/ 4487 h 10054"/>
                  <a:gd name="connsiteX12" fmla="*/ 2625 w 10027"/>
                  <a:gd name="connsiteY12" fmla="*/ 4487 h 10054"/>
                  <a:gd name="connsiteX13" fmla="*/ 2625 w 10027"/>
                  <a:gd name="connsiteY13" fmla="*/ 3846 h 10054"/>
                  <a:gd name="connsiteX14" fmla="*/ 2500 w 10027"/>
                  <a:gd name="connsiteY14" fmla="*/ 3846 h 10054"/>
                  <a:gd name="connsiteX15" fmla="*/ 2500 w 10027"/>
                  <a:gd name="connsiteY15" fmla="*/ 3462 h 10054"/>
                  <a:gd name="connsiteX16" fmla="*/ 2250 w 10027"/>
                  <a:gd name="connsiteY16" fmla="*/ 3462 h 10054"/>
                  <a:gd name="connsiteX17" fmla="*/ 2250 w 10027"/>
                  <a:gd name="connsiteY17" fmla="*/ 2692 h 10054"/>
                  <a:gd name="connsiteX18" fmla="*/ 1750 w 10027"/>
                  <a:gd name="connsiteY18" fmla="*/ 2692 h 10054"/>
                  <a:gd name="connsiteX19" fmla="*/ 1750 w 10027"/>
                  <a:gd name="connsiteY19" fmla="*/ 2308 h 10054"/>
                  <a:gd name="connsiteX20" fmla="*/ 1375 w 10027"/>
                  <a:gd name="connsiteY20" fmla="*/ 2308 h 10054"/>
                  <a:gd name="connsiteX21" fmla="*/ 1375 w 10027"/>
                  <a:gd name="connsiteY21" fmla="*/ 1410 h 10054"/>
                  <a:gd name="connsiteX22" fmla="*/ 1250 w 10027"/>
                  <a:gd name="connsiteY22" fmla="*/ 1410 h 10054"/>
                  <a:gd name="connsiteX23" fmla="*/ 1250 w 10027"/>
                  <a:gd name="connsiteY23" fmla="*/ 897 h 10054"/>
                  <a:gd name="connsiteX24" fmla="*/ 1125 w 10027"/>
                  <a:gd name="connsiteY24" fmla="*/ 897 h 10054"/>
                  <a:gd name="connsiteX25" fmla="*/ 1125 w 10027"/>
                  <a:gd name="connsiteY25" fmla="*/ 0 h 10054"/>
                  <a:gd name="connsiteX26" fmla="*/ 0 w 10027"/>
                  <a:gd name="connsiteY26" fmla="*/ 0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27" h="10054">
                    <a:moveTo>
                      <a:pt x="10027" y="10054"/>
                    </a:moveTo>
                    <a:lnTo>
                      <a:pt x="10000" y="7564"/>
                    </a:lnTo>
                    <a:lnTo>
                      <a:pt x="5250" y="7564"/>
                    </a:lnTo>
                    <a:lnTo>
                      <a:pt x="5250" y="6795"/>
                    </a:lnTo>
                    <a:lnTo>
                      <a:pt x="4000" y="6795"/>
                    </a:lnTo>
                    <a:lnTo>
                      <a:pt x="4000" y="6026"/>
                    </a:lnTo>
                    <a:lnTo>
                      <a:pt x="3625" y="6026"/>
                    </a:lnTo>
                    <a:lnTo>
                      <a:pt x="3625" y="5513"/>
                    </a:lnTo>
                    <a:lnTo>
                      <a:pt x="3375" y="5513"/>
                    </a:lnTo>
                    <a:lnTo>
                      <a:pt x="3375" y="5000"/>
                    </a:lnTo>
                    <a:lnTo>
                      <a:pt x="2875" y="5000"/>
                    </a:lnTo>
                    <a:lnTo>
                      <a:pt x="2875" y="4487"/>
                    </a:lnTo>
                    <a:lnTo>
                      <a:pt x="2625" y="4487"/>
                    </a:lnTo>
                    <a:lnTo>
                      <a:pt x="2625" y="3846"/>
                    </a:lnTo>
                    <a:lnTo>
                      <a:pt x="2500" y="3846"/>
                    </a:lnTo>
                    <a:lnTo>
                      <a:pt x="2500" y="3462"/>
                    </a:lnTo>
                    <a:lnTo>
                      <a:pt x="2250" y="3462"/>
                    </a:lnTo>
                    <a:lnTo>
                      <a:pt x="2250" y="2692"/>
                    </a:lnTo>
                    <a:lnTo>
                      <a:pt x="1750" y="2692"/>
                    </a:lnTo>
                    <a:lnTo>
                      <a:pt x="1750" y="2308"/>
                    </a:lnTo>
                    <a:lnTo>
                      <a:pt x="1375" y="2308"/>
                    </a:lnTo>
                    <a:lnTo>
                      <a:pt x="1375" y="1410"/>
                    </a:lnTo>
                    <a:lnTo>
                      <a:pt x="1250" y="1410"/>
                    </a:lnTo>
                    <a:lnTo>
                      <a:pt x="1250" y="897"/>
                    </a:lnTo>
                    <a:lnTo>
                      <a:pt x="1125" y="897"/>
                    </a:lnTo>
                    <a:lnTo>
                      <a:pt x="112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33" name="Group 32"/>
            <p:cNvGrpSpPr/>
            <p:nvPr/>
          </p:nvGrpSpPr>
          <p:grpSpPr>
            <a:xfrm>
              <a:off x="3179866" y="2735401"/>
              <a:ext cx="916529" cy="395869"/>
              <a:chOff x="756704" y="4131508"/>
              <a:chExt cx="916529" cy="395869"/>
            </a:xfrm>
          </p:grpSpPr>
          <p:sp>
            <p:nvSpPr>
              <p:cNvPr id="82" name="Right Arrow 81"/>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3" name="Right Arrow 82"/>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4" name="TextBox 83"/>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en-GB" sz="700" b="1" dirty="0" smtClean="0">
                    <a:solidFill>
                      <a:srgbClr val="4D4D4D"/>
                    </a:solidFill>
                  </a:rPr>
                  <a:t>Sidedness </a:t>
                </a:r>
                <a:br>
                  <a:rPr lang="en-GB" sz="700" b="1" dirty="0" smtClean="0">
                    <a:solidFill>
                      <a:srgbClr val="4D4D4D"/>
                    </a:solidFill>
                  </a:rPr>
                </a:br>
                <a:r>
                  <a:rPr lang="en-GB" sz="700" b="1" dirty="0" smtClean="0">
                    <a:solidFill>
                      <a:srgbClr val="4D4D4D"/>
                    </a:solidFill>
                  </a:rPr>
                  <a:t>by treat p=0.001</a:t>
                </a:r>
                <a:endParaRPr lang="en-GB" sz="700" b="1" dirty="0">
                  <a:solidFill>
                    <a:srgbClr val="4D4D4D"/>
                  </a:solidFill>
                </a:endParaRPr>
              </a:p>
            </p:txBody>
          </p:sp>
        </p:grpSp>
        <p:grpSp>
          <p:nvGrpSpPr>
            <p:cNvPr id="34" name="Group 33"/>
            <p:cNvGrpSpPr/>
            <p:nvPr/>
          </p:nvGrpSpPr>
          <p:grpSpPr>
            <a:xfrm>
              <a:off x="4291498" y="3313384"/>
              <a:ext cx="808306" cy="387250"/>
              <a:chOff x="930186" y="4511732"/>
              <a:chExt cx="414414" cy="387250"/>
            </a:xfrm>
          </p:grpSpPr>
          <p:sp>
            <p:nvSpPr>
              <p:cNvPr id="79" name="Right Arrow 78"/>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0" name="Right Arrow 79"/>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81" name="TextBox 80"/>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en-GB" sz="700" b="1" dirty="0" err="1" smtClean="0">
                    <a:solidFill>
                      <a:srgbClr val="4D4D4D"/>
                    </a:solidFill>
                  </a:rPr>
                  <a:t>miR</a:t>
                </a:r>
                <a:r>
                  <a:rPr lang="en-GB" sz="700" b="1" dirty="0" smtClean="0">
                    <a:solidFill>
                      <a:srgbClr val="4D4D4D"/>
                    </a:solidFill>
                  </a:rPr>
                  <a:t> by treat p=0.09</a:t>
                </a:r>
                <a:endParaRPr lang="en-GB" sz="700" b="1" dirty="0">
                  <a:solidFill>
                    <a:srgbClr val="4D4D4D"/>
                  </a:solidFill>
                </a:endParaRPr>
              </a:p>
            </p:txBody>
          </p:sp>
        </p:grpSp>
        <p:grpSp>
          <p:nvGrpSpPr>
            <p:cNvPr id="35" name="Group 34"/>
            <p:cNvGrpSpPr/>
            <p:nvPr/>
          </p:nvGrpSpPr>
          <p:grpSpPr>
            <a:xfrm>
              <a:off x="5917199" y="2293498"/>
              <a:ext cx="1828742" cy="1419980"/>
              <a:chOff x="5677359" y="2293498"/>
              <a:chExt cx="1828742" cy="1419980"/>
            </a:xfrm>
          </p:grpSpPr>
          <p:grpSp>
            <p:nvGrpSpPr>
              <p:cNvPr id="40" name="Group 39"/>
              <p:cNvGrpSpPr/>
              <p:nvPr/>
            </p:nvGrpSpPr>
            <p:grpSpPr>
              <a:xfrm>
                <a:off x="5677359" y="2293498"/>
                <a:ext cx="1828742" cy="1419980"/>
                <a:chOff x="1825234" y="2369698"/>
                <a:chExt cx="1828742" cy="1419980"/>
              </a:xfrm>
            </p:grpSpPr>
            <p:grpSp>
              <p:nvGrpSpPr>
                <p:cNvPr id="48" name="Group 47"/>
                <p:cNvGrpSpPr/>
                <p:nvPr/>
              </p:nvGrpSpPr>
              <p:grpSpPr>
                <a:xfrm>
                  <a:off x="1825234" y="2369698"/>
                  <a:ext cx="1701523" cy="1419980"/>
                  <a:chOff x="182823" y="3325589"/>
                  <a:chExt cx="2075608" cy="1466276"/>
                </a:xfrm>
              </p:grpSpPr>
              <p:sp>
                <p:nvSpPr>
                  <p:cNvPr id="50" name="Freeform 49"/>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1"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2"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3"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4"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5"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6"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7"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8"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59"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0"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1"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2"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3"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4"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b="1">
                      <a:solidFill>
                        <a:srgbClr val="363636"/>
                      </a:solidFill>
                    </a:endParaRPr>
                  </a:p>
                </p:txBody>
              </p:sp>
              <p:sp>
                <p:nvSpPr>
                  <p:cNvPr id="65" name="TextBox 64"/>
                  <p:cNvSpPr txBox="1"/>
                  <p:nvPr/>
                </p:nvSpPr>
                <p:spPr>
                  <a:xfrm>
                    <a:off x="182823" y="3325589"/>
                    <a:ext cx="401254" cy="222468"/>
                  </a:xfrm>
                  <a:prstGeom prst="rect">
                    <a:avLst/>
                  </a:prstGeom>
                  <a:noFill/>
                </p:spPr>
                <p:txBody>
                  <a:bodyPr wrap="none" rtlCol="0" anchor="ctr" anchorCtr="0">
                    <a:spAutoFit/>
                  </a:bodyPr>
                  <a:lstStyle/>
                  <a:p>
                    <a:pPr algn="r"/>
                    <a:r>
                      <a:rPr lang="en-GB" sz="800" b="1" dirty="0" smtClean="0">
                        <a:solidFill>
                          <a:srgbClr val="4D4D4D"/>
                        </a:solidFill>
                      </a:rPr>
                      <a:t>1.0</a:t>
                    </a:r>
                    <a:endParaRPr lang="en-GB" sz="800" b="1" dirty="0">
                      <a:solidFill>
                        <a:srgbClr val="4D4D4D"/>
                      </a:solidFill>
                    </a:endParaRPr>
                  </a:p>
                </p:txBody>
              </p:sp>
              <p:sp>
                <p:nvSpPr>
                  <p:cNvPr id="66" name="TextBox 65"/>
                  <p:cNvSpPr txBox="1"/>
                  <p:nvPr/>
                </p:nvSpPr>
                <p:spPr>
                  <a:xfrm>
                    <a:off x="182823" y="3543276"/>
                    <a:ext cx="401254" cy="222468"/>
                  </a:xfrm>
                  <a:prstGeom prst="rect">
                    <a:avLst/>
                  </a:prstGeom>
                  <a:noFill/>
                </p:spPr>
                <p:txBody>
                  <a:bodyPr wrap="none" rtlCol="0" anchor="ctr" anchorCtr="0">
                    <a:spAutoFit/>
                  </a:bodyPr>
                  <a:lstStyle/>
                  <a:p>
                    <a:pPr algn="r"/>
                    <a:r>
                      <a:rPr lang="en-GB" sz="800" b="1" dirty="0" smtClean="0">
                        <a:solidFill>
                          <a:srgbClr val="4D4D4D"/>
                        </a:solidFill>
                      </a:rPr>
                      <a:t>0.8</a:t>
                    </a:r>
                    <a:endParaRPr lang="en-GB" sz="800" b="1" dirty="0">
                      <a:solidFill>
                        <a:srgbClr val="4D4D4D"/>
                      </a:solidFill>
                    </a:endParaRPr>
                  </a:p>
                </p:txBody>
              </p:sp>
              <p:sp>
                <p:nvSpPr>
                  <p:cNvPr id="67" name="TextBox 66"/>
                  <p:cNvSpPr txBox="1"/>
                  <p:nvPr/>
                </p:nvSpPr>
                <p:spPr>
                  <a:xfrm>
                    <a:off x="182823" y="3760056"/>
                    <a:ext cx="401254" cy="222468"/>
                  </a:xfrm>
                  <a:prstGeom prst="rect">
                    <a:avLst/>
                  </a:prstGeom>
                  <a:noFill/>
                </p:spPr>
                <p:txBody>
                  <a:bodyPr wrap="none" rtlCol="0" anchor="ctr" anchorCtr="0">
                    <a:spAutoFit/>
                  </a:bodyPr>
                  <a:lstStyle/>
                  <a:p>
                    <a:pPr algn="r"/>
                    <a:r>
                      <a:rPr lang="en-GB" sz="800" b="1" dirty="0" smtClean="0">
                        <a:solidFill>
                          <a:srgbClr val="4D4D4D"/>
                        </a:solidFill>
                      </a:rPr>
                      <a:t>0.6</a:t>
                    </a:r>
                    <a:endParaRPr lang="en-GB" sz="800" b="1" dirty="0">
                      <a:solidFill>
                        <a:srgbClr val="4D4D4D"/>
                      </a:solidFill>
                    </a:endParaRPr>
                  </a:p>
                </p:txBody>
              </p:sp>
              <p:sp>
                <p:nvSpPr>
                  <p:cNvPr id="68" name="TextBox 67"/>
                  <p:cNvSpPr txBox="1"/>
                  <p:nvPr/>
                </p:nvSpPr>
                <p:spPr>
                  <a:xfrm>
                    <a:off x="182823" y="3976834"/>
                    <a:ext cx="401254" cy="222468"/>
                  </a:xfrm>
                  <a:prstGeom prst="rect">
                    <a:avLst/>
                  </a:prstGeom>
                  <a:noFill/>
                </p:spPr>
                <p:txBody>
                  <a:bodyPr wrap="none" rtlCol="0" anchor="ctr" anchorCtr="0">
                    <a:spAutoFit/>
                  </a:bodyPr>
                  <a:lstStyle/>
                  <a:p>
                    <a:pPr algn="r"/>
                    <a:r>
                      <a:rPr lang="en-GB" sz="800" b="1" dirty="0" smtClean="0">
                        <a:solidFill>
                          <a:srgbClr val="4D4D4D"/>
                        </a:solidFill>
                      </a:rPr>
                      <a:t>0.4</a:t>
                    </a:r>
                    <a:endParaRPr lang="en-GB" sz="800" b="1" dirty="0">
                      <a:solidFill>
                        <a:srgbClr val="4D4D4D"/>
                      </a:solidFill>
                    </a:endParaRPr>
                  </a:p>
                </p:txBody>
              </p:sp>
              <p:sp>
                <p:nvSpPr>
                  <p:cNvPr id="69" name="TextBox 68"/>
                  <p:cNvSpPr txBox="1"/>
                  <p:nvPr/>
                </p:nvSpPr>
                <p:spPr>
                  <a:xfrm>
                    <a:off x="182823" y="4193613"/>
                    <a:ext cx="401254" cy="222468"/>
                  </a:xfrm>
                  <a:prstGeom prst="rect">
                    <a:avLst/>
                  </a:prstGeom>
                  <a:noFill/>
                </p:spPr>
                <p:txBody>
                  <a:bodyPr wrap="none" rtlCol="0" anchor="ctr" anchorCtr="0">
                    <a:spAutoFit/>
                  </a:bodyPr>
                  <a:lstStyle/>
                  <a:p>
                    <a:pPr algn="r"/>
                    <a:r>
                      <a:rPr lang="en-GB" sz="800" b="1" dirty="0" smtClean="0">
                        <a:solidFill>
                          <a:srgbClr val="4D4D4D"/>
                        </a:solidFill>
                      </a:rPr>
                      <a:t>0.2</a:t>
                    </a:r>
                    <a:endParaRPr lang="en-GB" sz="800" b="1" dirty="0">
                      <a:solidFill>
                        <a:srgbClr val="4D4D4D"/>
                      </a:solidFill>
                    </a:endParaRPr>
                  </a:p>
                </p:txBody>
              </p:sp>
              <p:sp>
                <p:nvSpPr>
                  <p:cNvPr id="70" name="TextBox 69"/>
                  <p:cNvSpPr txBox="1"/>
                  <p:nvPr/>
                </p:nvSpPr>
                <p:spPr>
                  <a:xfrm>
                    <a:off x="288416" y="4417960"/>
                    <a:ext cx="295661" cy="222468"/>
                  </a:xfrm>
                  <a:prstGeom prst="rect">
                    <a:avLst/>
                  </a:prstGeom>
                  <a:noFill/>
                </p:spPr>
                <p:txBody>
                  <a:bodyPr wrap="none" rtlCol="0" anchor="ctr" anchorCtr="0">
                    <a:spAutoFit/>
                  </a:bodyPr>
                  <a:lstStyle/>
                  <a:p>
                    <a:pPr algn="r"/>
                    <a:r>
                      <a:rPr lang="en-GB" sz="800" b="1" dirty="0" smtClean="0">
                        <a:solidFill>
                          <a:srgbClr val="4D4D4D"/>
                        </a:solidFill>
                      </a:rPr>
                      <a:t>0</a:t>
                    </a:r>
                    <a:endParaRPr lang="en-GB" sz="800" b="1" dirty="0">
                      <a:solidFill>
                        <a:srgbClr val="4D4D4D"/>
                      </a:solidFill>
                    </a:endParaRPr>
                  </a:p>
                </p:txBody>
              </p:sp>
              <p:sp>
                <p:nvSpPr>
                  <p:cNvPr id="71" name="TextBox 70"/>
                  <p:cNvSpPr txBox="1"/>
                  <p:nvPr/>
                </p:nvSpPr>
                <p:spPr>
                  <a:xfrm>
                    <a:off x="447277" y="4569397"/>
                    <a:ext cx="295661" cy="222468"/>
                  </a:xfrm>
                  <a:prstGeom prst="rect">
                    <a:avLst/>
                  </a:prstGeom>
                  <a:noFill/>
                </p:spPr>
                <p:txBody>
                  <a:bodyPr wrap="none" rtlCol="0" anchor="t" anchorCtr="0">
                    <a:spAutoFit/>
                  </a:bodyPr>
                  <a:lstStyle/>
                  <a:p>
                    <a:pPr algn="ctr"/>
                    <a:r>
                      <a:rPr lang="en-GB" sz="800" b="1" dirty="0" smtClean="0">
                        <a:solidFill>
                          <a:srgbClr val="4D4D4D"/>
                        </a:solidFill>
                      </a:rPr>
                      <a:t>0</a:t>
                    </a:r>
                    <a:endParaRPr lang="en-GB" sz="800" b="1" dirty="0">
                      <a:solidFill>
                        <a:srgbClr val="4D4D4D"/>
                      </a:solidFill>
                    </a:endParaRPr>
                  </a:p>
                </p:txBody>
              </p:sp>
              <p:sp>
                <p:nvSpPr>
                  <p:cNvPr id="72" name="TextBox 71"/>
                  <p:cNvSpPr txBox="1"/>
                  <p:nvPr/>
                </p:nvSpPr>
                <p:spPr>
                  <a:xfrm>
                    <a:off x="622162" y="4569396"/>
                    <a:ext cx="366057" cy="222468"/>
                  </a:xfrm>
                  <a:prstGeom prst="rect">
                    <a:avLst/>
                  </a:prstGeom>
                  <a:noFill/>
                </p:spPr>
                <p:txBody>
                  <a:bodyPr wrap="none" rtlCol="0" anchor="t" anchorCtr="0">
                    <a:spAutoFit/>
                  </a:bodyPr>
                  <a:lstStyle/>
                  <a:p>
                    <a:pPr algn="ctr"/>
                    <a:r>
                      <a:rPr lang="en-GB" sz="800" b="1" dirty="0">
                        <a:solidFill>
                          <a:srgbClr val="4D4D4D"/>
                        </a:solidFill>
                      </a:rPr>
                      <a:t>1</a:t>
                    </a:r>
                    <a:r>
                      <a:rPr lang="en-GB" sz="800" b="1" dirty="0" smtClean="0">
                        <a:solidFill>
                          <a:srgbClr val="4D4D4D"/>
                        </a:solidFill>
                      </a:rPr>
                      <a:t>0</a:t>
                    </a:r>
                    <a:endParaRPr lang="en-GB" sz="800" b="1" dirty="0">
                      <a:solidFill>
                        <a:srgbClr val="4D4D4D"/>
                      </a:solidFill>
                    </a:endParaRPr>
                  </a:p>
                </p:txBody>
              </p:sp>
              <p:sp>
                <p:nvSpPr>
                  <p:cNvPr id="73" name="TextBox 72"/>
                  <p:cNvSpPr txBox="1"/>
                  <p:nvPr/>
                </p:nvSpPr>
                <p:spPr>
                  <a:xfrm>
                    <a:off x="835484" y="4569396"/>
                    <a:ext cx="366056" cy="222468"/>
                  </a:xfrm>
                  <a:prstGeom prst="rect">
                    <a:avLst/>
                  </a:prstGeom>
                  <a:noFill/>
                </p:spPr>
                <p:txBody>
                  <a:bodyPr wrap="none" rtlCol="0" anchor="t" anchorCtr="0">
                    <a:spAutoFit/>
                  </a:bodyPr>
                  <a:lstStyle/>
                  <a:p>
                    <a:pPr algn="ctr"/>
                    <a:r>
                      <a:rPr lang="en-GB" sz="800" b="1" dirty="0" smtClean="0">
                        <a:solidFill>
                          <a:srgbClr val="4D4D4D"/>
                        </a:solidFill>
                      </a:rPr>
                      <a:t>20</a:t>
                    </a:r>
                    <a:endParaRPr lang="en-GB" sz="800" b="1" dirty="0">
                      <a:solidFill>
                        <a:srgbClr val="4D4D4D"/>
                      </a:solidFill>
                    </a:endParaRPr>
                  </a:p>
                </p:txBody>
              </p:sp>
              <p:sp>
                <p:nvSpPr>
                  <p:cNvPr id="74" name="TextBox 73"/>
                  <p:cNvSpPr txBox="1"/>
                  <p:nvPr/>
                </p:nvSpPr>
                <p:spPr>
                  <a:xfrm>
                    <a:off x="1048807" y="4569396"/>
                    <a:ext cx="366056" cy="222468"/>
                  </a:xfrm>
                  <a:prstGeom prst="rect">
                    <a:avLst/>
                  </a:prstGeom>
                  <a:noFill/>
                </p:spPr>
                <p:txBody>
                  <a:bodyPr wrap="none" rtlCol="0" anchor="t" anchorCtr="0">
                    <a:spAutoFit/>
                  </a:bodyPr>
                  <a:lstStyle/>
                  <a:p>
                    <a:pPr algn="ctr"/>
                    <a:r>
                      <a:rPr lang="en-GB" sz="800" b="1" dirty="0" smtClean="0">
                        <a:solidFill>
                          <a:srgbClr val="4D4D4D"/>
                        </a:solidFill>
                      </a:rPr>
                      <a:t>30</a:t>
                    </a:r>
                    <a:endParaRPr lang="en-GB" sz="800" b="1" dirty="0">
                      <a:solidFill>
                        <a:srgbClr val="4D4D4D"/>
                      </a:solidFill>
                    </a:endParaRPr>
                  </a:p>
                </p:txBody>
              </p:sp>
              <p:sp>
                <p:nvSpPr>
                  <p:cNvPr id="75" name="TextBox 74"/>
                  <p:cNvSpPr txBox="1"/>
                  <p:nvPr/>
                </p:nvSpPr>
                <p:spPr>
                  <a:xfrm>
                    <a:off x="1255648" y="4569396"/>
                    <a:ext cx="366056" cy="222468"/>
                  </a:xfrm>
                  <a:prstGeom prst="rect">
                    <a:avLst/>
                  </a:prstGeom>
                  <a:noFill/>
                </p:spPr>
                <p:txBody>
                  <a:bodyPr wrap="none" rtlCol="0" anchor="t" anchorCtr="0">
                    <a:spAutoFit/>
                  </a:bodyPr>
                  <a:lstStyle/>
                  <a:p>
                    <a:pPr algn="ctr"/>
                    <a:r>
                      <a:rPr lang="en-GB" sz="800" b="1" dirty="0" smtClean="0">
                        <a:solidFill>
                          <a:srgbClr val="4D4D4D"/>
                        </a:solidFill>
                      </a:rPr>
                      <a:t>40</a:t>
                    </a:r>
                    <a:endParaRPr lang="en-GB" sz="800" b="1" dirty="0">
                      <a:solidFill>
                        <a:srgbClr val="4D4D4D"/>
                      </a:solidFill>
                    </a:endParaRPr>
                  </a:p>
                </p:txBody>
              </p:sp>
              <p:sp>
                <p:nvSpPr>
                  <p:cNvPr id="76" name="TextBox 75"/>
                  <p:cNvSpPr txBox="1"/>
                  <p:nvPr/>
                </p:nvSpPr>
                <p:spPr>
                  <a:xfrm>
                    <a:off x="1472211" y="4569396"/>
                    <a:ext cx="366056" cy="222468"/>
                  </a:xfrm>
                  <a:prstGeom prst="rect">
                    <a:avLst/>
                  </a:prstGeom>
                  <a:noFill/>
                </p:spPr>
                <p:txBody>
                  <a:bodyPr wrap="none" rtlCol="0" anchor="t" anchorCtr="0">
                    <a:spAutoFit/>
                  </a:bodyPr>
                  <a:lstStyle/>
                  <a:p>
                    <a:pPr algn="ctr"/>
                    <a:r>
                      <a:rPr lang="en-GB" sz="800" b="1" dirty="0" smtClean="0">
                        <a:solidFill>
                          <a:srgbClr val="4D4D4D"/>
                        </a:solidFill>
                      </a:rPr>
                      <a:t>50</a:t>
                    </a:r>
                    <a:endParaRPr lang="en-GB" sz="800" b="1" dirty="0">
                      <a:solidFill>
                        <a:srgbClr val="4D4D4D"/>
                      </a:solidFill>
                    </a:endParaRPr>
                  </a:p>
                </p:txBody>
              </p:sp>
              <p:sp>
                <p:nvSpPr>
                  <p:cNvPr id="77" name="TextBox 76"/>
                  <p:cNvSpPr txBox="1"/>
                  <p:nvPr/>
                </p:nvSpPr>
                <p:spPr>
                  <a:xfrm>
                    <a:off x="1682293" y="4569396"/>
                    <a:ext cx="366056" cy="222468"/>
                  </a:xfrm>
                  <a:prstGeom prst="rect">
                    <a:avLst/>
                  </a:prstGeom>
                  <a:noFill/>
                </p:spPr>
                <p:txBody>
                  <a:bodyPr wrap="none" rtlCol="0" anchor="t" anchorCtr="0">
                    <a:spAutoFit/>
                  </a:bodyPr>
                  <a:lstStyle/>
                  <a:p>
                    <a:pPr algn="ctr"/>
                    <a:r>
                      <a:rPr lang="en-GB" sz="800" b="1" dirty="0" smtClean="0">
                        <a:solidFill>
                          <a:srgbClr val="4D4D4D"/>
                        </a:solidFill>
                      </a:rPr>
                      <a:t>60</a:t>
                    </a:r>
                    <a:endParaRPr lang="en-GB" sz="800" b="1" dirty="0">
                      <a:solidFill>
                        <a:srgbClr val="4D4D4D"/>
                      </a:solidFill>
                    </a:endParaRPr>
                  </a:p>
                </p:txBody>
              </p:sp>
              <p:sp>
                <p:nvSpPr>
                  <p:cNvPr id="78" name="TextBox 77"/>
                  <p:cNvSpPr txBox="1"/>
                  <p:nvPr/>
                </p:nvSpPr>
                <p:spPr>
                  <a:xfrm>
                    <a:off x="1892375" y="4569396"/>
                    <a:ext cx="366056" cy="222468"/>
                  </a:xfrm>
                  <a:prstGeom prst="rect">
                    <a:avLst/>
                  </a:prstGeom>
                  <a:noFill/>
                </p:spPr>
                <p:txBody>
                  <a:bodyPr wrap="none" rtlCol="0" anchor="t" anchorCtr="0">
                    <a:spAutoFit/>
                  </a:bodyPr>
                  <a:lstStyle/>
                  <a:p>
                    <a:pPr algn="ctr"/>
                    <a:r>
                      <a:rPr lang="en-GB" sz="800" b="1" dirty="0" smtClean="0">
                        <a:solidFill>
                          <a:srgbClr val="4D4D4D"/>
                        </a:solidFill>
                      </a:rPr>
                      <a:t>70</a:t>
                    </a:r>
                    <a:endParaRPr lang="en-GB" sz="800" b="1" dirty="0">
                      <a:solidFill>
                        <a:srgbClr val="4D4D4D"/>
                      </a:solidFill>
                    </a:endParaRPr>
                  </a:p>
                </p:txBody>
              </p:sp>
            </p:grpSp>
            <p:sp>
              <p:nvSpPr>
                <p:cNvPr id="49" name="TextBox 48"/>
                <p:cNvSpPr txBox="1"/>
                <p:nvPr/>
              </p:nvSpPr>
              <p:spPr>
                <a:xfrm>
                  <a:off x="2917877" y="2464031"/>
                  <a:ext cx="736099" cy="215444"/>
                </a:xfrm>
                <a:prstGeom prst="rect">
                  <a:avLst/>
                </a:prstGeom>
                <a:noFill/>
              </p:spPr>
              <p:txBody>
                <a:bodyPr wrap="none" rtlCol="0">
                  <a:spAutoFit/>
                </a:bodyPr>
                <a:lstStyle/>
                <a:p>
                  <a:r>
                    <a:rPr lang="en-GB" sz="800" b="1" dirty="0" smtClean="0">
                      <a:solidFill>
                        <a:srgbClr val="043882"/>
                      </a:solidFill>
                    </a:rPr>
                    <a:t>High n=111</a:t>
                  </a:r>
                  <a:endParaRPr lang="en-GB" sz="800" b="1" dirty="0">
                    <a:solidFill>
                      <a:srgbClr val="043882"/>
                    </a:solidFill>
                  </a:endParaRPr>
                </a:p>
              </p:txBody>
            </p:sp>
          </p:grpSp>
          <p:grpSp>
            <p:nvGrpSpPr>
              <p:cNvPr id="41" name="Group 40"/>
              <p:cNvGrpSpPr/>
              <p:nvPr/>
            </p:nvGrpSpPr>
            <p:grpSpPr>
              <a:xfrm>
                <a:off x="6013576" y="2406079"/>
                <a:ext cx="1215781" cy="1022921"/>
                <a:chOff x="6013576" y="2433911"/>
                <a:chExt cx="885825" cy="752475"/>
              </a:xfrm>
            </p:grpSpPr>
            <p:sp>
              <p:nvSpPr>
                <p:cNvPr id="46" name="Freeform 6"/>
                <p:cNvSpPr>
                  <a:spLocks/>
                </p:cNvSpPr>
                <p:nvPr/>
              </p:nvSpPr>
              <p:spPr bwMode="auto">
                <a:xfrm>
                  <a:off x="6013576" y="2433911"/>
                  <a:ext cx="809625" cy="752475"/>
                </a:xfrm>
                <a:custGeom>
                  <a:avLst/>
                  <a:gdLst>
                    <a:gd name="T0" fmla="*/ 85 w 85"/>
                    <a:gd name="T1" fmla="*/ 79 h 79"/>
                    <a:gd name="T2" fmla="*/ 85 w 85"/>
                    <a:gd name="T3" fmla="*/ 72 h 79"/>
                    <a:gd name="T4" fmla="*/ 78 w 85"/>
                    <a:gd name="T5" fmla="*/ 72 h 79"/>
                    <a:gd name="T6" fmla="*/ 78 w 85"/>
                    <a:gd name="T7" fmla="*/ 68 h 79"/>
                    <a:gd name="T8" fmla="*/ 66 w 85"/>
                    <a:gd name="T9" fmla="*/ 68 h 79"/>
                    <a:gd name="T10" fmla="*/ 66 w 85"/>
                    <a:gd name="T11" fmla="*/ 67 h 79"/>
                    <a:gd name="T12" fmla="*/ 60 w 85"/>
                    <a:gd name="T13" fmla="*/ 67 h 79"/>
                    <a:gd name="T14" fmla="*/ 60 w 85"/>
                    <a:gd name="T15" fmla="*/ 65 h 79"/>
                    <a:gd name="T16" fmla="*/ 46 w 85"/>
                    <a:gd name="T17" fmla="*/ 65 h 79"/>
                    <a:gd name="T18" fmla="*/ 46 w 85"/>
                    <a:gd name="T19" fmla="*/ 60 h 79"/>
                    <a:gd name="T20" fmla="*/ 42 w 85"/>
                    <a:gd name="T21" fmla="*/ 60 h 79"/>
                    <a:gd name="T22" fmla="*/ 42 w 85"/>
                    <a:gd name="T23" fmla="*/ 54 h 79"/>
                    <a:gd name="T24" fmla="*/ 40 w 85"/>
                    <a:gd name="T25" fmla="*/ 54 h 79"/>
                    <a:gd name="T26" fmla="*/ 40 w 85"/>
                    <a:gd name="T27" fmla="*/ 52 h 79"/>
                    <a:gd name="T28" fmla="*/ 34 w 85"/>
                    <a:gd name="T29" fmla="*/ 52 h 79"/>
                    <a:gd name="T30" fmla="*/ 34 w 85"/>
                    <a:gd name="T31" fmla="*/ 48 h 79"/>
                    <a:gd name="T32" fmla="*/ 32 w 85"/>
                    <a:gd name="T33" fmla="*/ 48 h 79"/>
                    <a:gd name="T34" fmla="*/ 32 w 85"/>
                    <a:gd name="T35" fmla="*/ 43 h 79"/>
                    <a:gd name="T36" fmla="*/ 29 w 85"/>
                    <a:gd name="T37" fmla="*/ 43 h 79"/>
                    <a:gd name="T38" fmla="*/ 29 w 85"/>
                    <a:gd name="T39" fmla="*/ 42 h 79"/>
                    <a:gd name="T40" fmla="*/ 28 w 85"/>
                    <a:gd name="T41" fmla="*/ 42 h 79"/>
                    <a:gd name="T42" fmla="*/ 28 w 85"/>
                    <a:gd name="T43" fmla="*/ 39 h 79"/>
                    <a:gd name="T44" fmla="*/ 26 w 85"/>
                    <a:gd name="T45" fmla="*/ 39 h 79"/>
                    <a:gd name="T46" fmla="*/ 26 w 85"/>
                    <a:gd name="T47" fmla="*/ 36 h 79"/>
                    <a:gd name="T48" fmla="*/ 23 w 85"/>
                    <a:gd name="T49" fmla="*/ 36 h 79"/>
                    <a:gd name="T50" fmla="*/ 23 w 85"/>
                    <a:gd name="T51" fmla="*/ 33 h 79"/>
                    <a:gd name="T52" fmla="*/ 19 w 85"/>
                    <a:gd name="T53" fmla="*/ 33 h 79"/>
                    <a:gd name="T54" fmla="*/ 19 w 85"/>
                    <a:gd name="T55" fmla="*/ 28 h 79"/>
                    <a:gd name="T56" fmla="*/ 16 w 85"/>
                    <a:gd name="T57" fmla="*/ 28 h 79"/>
                    <a:gd name="T58" fmla="*/ 16 w 85"/>
                    <a:gd name="T59" fmla="*/ 25 h 79"/>
                    <a:gd name="T60" fmla="*/ 14 w 85"/>
                    <a:gd name="T61" fmla="*/ 25 h 79"/>
                    <a:gd name="T62" fmla="*/ 14 w 85"/>
                    <a:gd name="T63" fmla="*/ 20 h 79"/>
                    <a:gd name="T64" fmla="*/ 13 w 85"/>
                    <a:gd name="T65" fmla="*/ 20 h 79"/>
                    <a:gd name="T66" fmla="*/ 13 w 85"/>
                    <a:gd name="T67" fmla="*/ 13 h 79"/>
                    <a:gd name="T68" fmla="*/ 11 w 85"/>
                    <a:gd name="T69" fmla="*/ 13 h 79"/>
                    <a:gd name="T70" fmla="*/ 11 w 85"/>
                    <a:gd name="T71" fmla="*/ 11 h 79"/>
                    <a:gd name="T72" fmla="*/ 10 w 85"/>
                    <a:gd name="T73" fmla="*/ 11 h 79"/>
                    <a:gd name="T74" fmla="*/ 10 w 85"/>
                    <a:gd name="T75" fmla="*/ 8 h 79"/>
                    <a:gd name="T76" fmla="*/ 8 w 85"/>
                    <a:gd name="T77" fmla="*/ 8 h 79"/>
                    <a:gd name="T78" fmla="*/ 8 w 85"/>
                    <a:gd name="T79" fmla="*/ 3 h 79"/>
                    <a:gd name="T80" fmla="*/ 5 w 85"/>
                    <a:gd name="T81" fmla="*/ 3 h 79"/>
                    <a:gd name="T82" fmla="*/ 5 w 85"/>
                    <a:gd name="T83" fmla="*/ 0 h 79"/>
                    <a:gd name="T84" fmla="*/ 0 w 85"/>
                    <a:gd name="T8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79">
                      <a:moveTo>
                        <a:pt x="85" y="79"/>
                      </a:moveTo>
                      <a:lnTo>
                        <a:pt x="85" y="72"/>
                      </a:lnTo>
                      <a:lnTo>
                        <a:pt x="78" y="72"/>
                      </a:lnTo>
                      <a:lnTo>
                        <a:pt x="78" y="68"/>
                      </a:lnTo>
                      <a:lnTo>
                        <a:pt x="66" y="68"/>
                      </a:lnTo>
                      <a:lnTo>
                        <a:pt x="66" y="67"/>
                      </a:lnTo>
                      <a:lnTo>
                        <a:pt x="60" y="67"/>
                      </a:lnTo>
                      <a:lnTo>
                        <a:pt x="60" y="65"/>
                      </a:lnTo>
                      <a:lnTo>
                        <a:pt x="46" y="65"/>
                      </a:lnTo>
                      <a:lnTo>
                        <a:pt x="46" y="60"/>
                      </a:lnTo>
                      <a:lnTo>
                        <a:pt x="42" y="60"/>
                      </a:lnTo>
                      <a:lnTo>
                        <a:pt x="42" y="54"/>
                      </a:lnTo>
                      <a:lnTo>
                        <a:pt x="40" y="54"/>
                      </a:lnTo>
                      <a:lnTo>
                        <a:pt x="40" y="52"/>
                      </a:lnTo>
                      <a:lnTo>
                        <a:pt x="34" y="52"/>
                      </a:lnTo>
                      <a:lnTo>
                        <a:pt x="34" y="48"/>
                      </a:lnTo>
                      <a:lnTo>
                        <a:pt x="32" y="48"/>
                      </a:lnTo>
                      <a:lnTo>
                        <a:pt x="32" y="43"/>
                      </a:lnTo>
                      <a:lnTo>
                        <a:pt x="29" y="43"/>
                      </a:lnTo>
                      <a:lnTo>
                        <a:pt x="29" y="42"/>
                      </a:lnTo>
                      <a:lnTo>
                        <a:pt x="28" y="42"/>
                      </a:lnTo>
                      <a:lnTo>
                        <a:pt x="28" y="39"/>
                      </a:lnTo>
                      <a:lnTo>
                        <a:pt x="26" y="39"/>
                      </a:lnTo>
                      <a:lnTo>
                        <a:pt x="26" y="36"/>
                      </a:lnTo>
                      <a:lnTo>
                        <a:pt x="23" y="36"/>
                      </a:lnTo>
                      <a:lnTo>
                        <a:pt x="23" y="33"/>
                      </a:lnTo>
                      <a:lnTo>
                        <a:pt x="19" y="33"/>
                      </a:lnTo>
                      <a:lnTo>
                        <a:pt x="19" y="28"/>
                      </a:lnTo>
                      <a:lnTo>
                        <a:pt x="16" y="28"/>
                      </a:lnTo>
                      <a:lnTo>
                        <a:pt x="16" y="25"/>
                      </a:lnTo>
                      <a:lnTo>
                        <a:pt x="14" y="25"/>
                      </a:lnTo>
                      <a:lnTo>
                        <a:pt x="14" y="20"/>
                      </a:lnTo>
                      <a:lnTo>
                        <a:pt x="13" y="20"/>
                      </a:lnTo>
                      <a:lnTo>
                        <a:pt x="13" y="13"/>
                      </a:lnTo>
                      <a:lnTo>
                        <a:pt x="11" y="13"/>
                      </a:lnTo>
                      <a:lnTo>
                        <a:pt x="11" y="11"/>
                      </a:lnTo>
                      <a:lnTo>
                        <a:pt x="10" y="11"/>
                      </a:lnTo>
                      <a:lnTo>
                        <a:pt x="10" y="8"/>
                      </a:lnTo>
                      <a:lnTo>
                        <a:pt x="8" y="8"/>
                      </a:lnTo>
                      <a:lnTo>
                        <a:pt x="8"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7" name="Freeform 7"/>
                <p:cNvSpPr>
                  <a:spLocks/>
                </p:cNvSpPr>
                <p:nvPr/>
              </p:nvSpPr>
              <p:spPr bwMode="auto">
                <a:xfrm>
                  <a:off x="6013576" y="2433911"/>
                  <a:ext cx="885825" cy="714375"/>
                </a:xfrm>
                <a:custGeom>
                  <a:avLst/>
                  <a:gdLst>
                    <a:gd name="T0" fmla="*/ 93 w 93"/>
                    <a:gd name="T1" fmla="*/ 75 h 75"/>
                    <a:gd name="T2" fmla="*/ 81 w 93"/>
                    <a:gd name="T3" fmla="*/ 75 h 75"/>
                    <a:gd name="T4" fmla="*/ 81 w 93"/>
                    <a:gd name="T5" fmla="*/ 72 h 75"/>
                    <a:gd name="T6" fmla="*/ 78 w 93"/>
                    <a:gd name="T7" fmla="*/ 72 h 75"/>
                    <a:gd name="T8" fmla="*/ 78 w 93"/>
                    <a:gd name="T9" fmla="*/ 70 h 75"/>
                    <a:gd name="T10" fmla="*/ 67 w 93"/>
                    <a:gd name="T11" fmla="*/ 70 h 75"/>
                    <a:gd name="T12" fmla="*/ 67 w 93"/>
                    <a:gd name="T13" fmla="*/ 67 h 75"/>
                    <a:gd name="T14" fmla="*/ 55 w 93"/>
                    <a:gd name="T15" fmla="*/ 67 h 75"/>
                    <a:gd name="T16" fmla="*/ 55 w 93"/>
                    <a:gd name="T17" fmla="*/ 64 h 75"/>
                    <a:gd name="T18" fmla="*/ 49 w 93"/>
                    <a:gd name="T19" fmla="*/ 64 h 75"/>
                    <a:gd name="T20" fmla="*/ 49 w 93"/>
                    <a:gd name="T21" fmla="*/ 62 h 75"/>
                    <a:gd name="T22" fmla="*/ 41 w 93"/>
                    <a:gd name="T23" fmla="*/ 62 h 75"/>
                    <a:gd name="T24" fmla="*/ 41 w 93"/>
                    <a:gd name="T25" fmla="*/ 60 h 75"/>
                    <a:gd name="T26" fmla="*/ 38 w 93"/>
                    <a:gd name="T27" fmla="*/ 60 h 75"/>
                    <a:gd name="T28" fmla="*/ 38 w 93"/>
                    <a:gd name="T29" fmla="*/ 55 h 75"/>
                    <a:gd name="T30" fmla="*/ 36 w 93"/>
                    <a:gd name="T31" fmla="*/ 55 h 75"/>
                    <a:gd name="T32" fmla="*/ 36 w 93"/>
                    <a:gd name="T33" fmla="*/ 53 h 75"/>
                    <a:gd name="T34" fmla="*/ 32 w 93"/>
                    <a:gd name="T35" fmla="*/ 53 h 75"/>
                    <a:gd name="T36" fmla="*/ 32 w 93"/>
                    <a:gd name="T37" fmla="*/ 48 h 75"/>
                    <a:gd name="T38" fmla="*/ 28 w 93"/>
                    <a:gd name="T39" fmla="*/ 48 h 75"/>
                    <a:gd name="T40" fmla="*/ 28 w 93"/>
                    <a:gd name="T41" fmla="*/ 44 h 75"/>
                    <a:gd name="T42" fmla="*/ 27 w 93"/>
                    <a:gd name="T43" fmla="*/ 44 h 75"/>
                    <a:gd name="T44" fmla="*/ 27 w 93"/>
                    <a:gd name="T45" fmla="*/ 39 h 75"/>
                    <a:gd name="T46" fmla="*/ 23 w 93"/>
                    <a:gd name="T47" fmla="*/ 39 h 75"/>
                    <a:gd name="T48" fmla="*/ 23 w 93"/>
                    <a:gd name="T49" fmla="*/ 36 h 75"/>
                    <a:gd name="T50" fmla="*/ 22 w 93"/>
                    <a:gd name="T51" fmla="*/ 36 h 75"/>
                    <a:gd name="T52" fmla="*/ 22 w 93"/>
                    <a:gd name="T53" fmla="*/ 33 h 75"/>
                    <a:gd name="T54" fmla="*/ 20 w 93"/>
                    <a:gd name="T55" fmla="*/ 33 h 75"/>
                    <a:gd name="T56" fmla="*/ 20 w 93"/>
                    <a:gd name="T57" fmla="*/ 30 h 75"/>
                    <a:gd name="T58" fmla="*/ 18 w 93"/>
                    <a:gd name="T59" fmla="*/ 30 h 75"/>
                    <a:gd name="T60" fmla="*/ 18 w 93"/>
                    <a:gd name="T61" fmla="*/ 25 h 75"/>
                    <a:gd name="T62" fmla="*/ 16 w 93"/>
                    <a:gd name="T63" fmla="*/ 25 h 75"/>
                    <a:gd name="T64" fmla="*/ 16 w 93"/>
                    <a:gd name="T65" fmla="*/ 20 h 75"/>
                    <a:gd name="T66" fmla="*/ 14 w 93"/>
                    <a:gd name="T67" fmla="*/ 20 h 75"/>
                    <a:gd name="T68" fmla="*/ 14 w 93"/>
                    <a:gd name="T69" fmla="*/ 17 h 75"/>
                    <a:gd name="T70" fmla="*/ 9 w 93"/>
                    <a:gd name="T71" fmla="*/ 17 h 75"/>
                    <a:gd name="T72" fmla="*/ 9 w 93"/>
                    <a:gd name="T73" fmla="*/ 13 h 75"/>
                    <a:gd name="T74" fmla="*/ 8 w 93"/>
                    <a:gd name="T75" fmla="*/ 13 h 75"/>
                    <a:gd name="T76" fmla="*/ 8 w 93"/>
                    <a:gd name="T77" fmla="*/ 9 h 75"/>
                    <a:gd name="T78" fmla="*/ 7 w 93"/>
                    <a:gd name="T79" fmla="*/ 9 h 75"/>
                    <a:gd name="T80" fmla="*/ 7 w 93"/>
                    <a:gd name="T81" fmla="*/ 6 h 75"/>
                    <a:gd name="T82" fmla="*/ 5 w 93"/>
                    <a:gd name="T83" fmla="*/ 6 h 75"/>
                    <a:gd name="T84" fmla="*/ 5 w 93"/>
                    <a:gd name="T85" fmla="*/ 2 h 75"/>
                    <a:gd name="T86" fmla="*/ 3 w 93"/>
                    <a:gd name="T87" fmla="*/ 2 h 75"/>
                    <a:gd name="T88" fmla="*/ 3 w 93"/>
                    <a:gd name="T89" fmla="*/ 0 h 75"/>
                    <a:gd name="T90" fmla="*/ 0 w 93"/>
                    <a:gd name="T9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75">
                      <a:moveTo>
                        <a:pt x="93" y="75"/>
                      </a:moveTo>
                      <a:lnTo>
                        <a:pt x="81" y="75"/>
                      </a:lnTo>
                      <a:lnTo>
                        <a:pt x="81" y="72"/>
                      </a:lnTo>
                      <a:lnTo>
                        <a:pt x="78" y="72"/>
                      </a:lnTo>
                      <a:lnTo>
                        <a:pt x="78" y="70"/>
                      </a:lnTo>
                      <a:lnTo>
                        <a:pt x="67" y="70"/>
                      </a:lnTo>
                      <a:lnTo>
                        <a:pt x="67" y="67"/>
                      </a:lnTo>
                      <a:lnTo>
                        <a:pt x="55" y="67"/>
                      </a:lnTo>
                      <a:lnTo>
                        <a:pt x="55" y="64"/>
                      </a:lnTo>
                      <a:lnTo>
                        <a:pt x="49" y="64"/>
                      </a:lnTo>
                      <a:lnTo>
                        <a:pt x="49" y="62"/>
                      </a:lnTo>
                      <a:lnTo>
                        <a:pt x="41" y="62"/>
                      </a:lnTo>
                      <a:lnTo>
                        <a:pt x="41" y="60"/>
                      </a:lnTo>
                      <a:lnTo>
                        <a:pt x="38" y="60"/>
                      </a:lnTo>
                      <a:lnTo>
                        <a:pt x="38" y="55"/>
                      </a:lnTo>
                      <a:lnTo>
                        <a:pt x="36" y="55"/>
                      </a:lnTo>
                      <a:lnTo>
                        <a:pt x="36" y="53"/>
                      </a:lnTo>
                      <a:lnTo>
                        <a:pt x="32" y="53"/>
                      </a:lnTo>
                      <a:lnTo>
                        <a:pt x="32" y="48"/>
                      </a:lnTo>
                      <a:lnTo>
                        <a:pt x="28" y="48"/>
                      </a:lnTo>
                      <a:lnTo>
                        <a:pt x="28" y="44"/>
                      </a:lnTo>
                      <a:lnTo>
                        <a:pt x="27" y="44"/>
                      </a:lnTo>
                      <a:lnTo>
                        <a:pt x="27" y="39"/>
                      </a:lnTo>
                      <a:lnTo>
                        <a:pt x="23" y="39"/>
                      </a:lnTo>
                      <a:lnTo>
                        <a:pt x="23" y="36"/>
                      </a:lnTo>
                      <a:lnTo>
                        <a:pt x="22" y="36"/>
                      </a:lnTo>
                      <a:lnTo>
                        <a:pt x="22" y="33"/>
                      </a:lnTo>
                      <a:lnTo>
                        <a:pt x="20" y="33"/>
                      </a:lnTo>
                      <a:lnTo>
                        <a:pt x="20" y="30"/>
                      </a:lnTo>
                      <a:lnTo>
                        <a:pt x="18" y="30"/>
                      </a:lnTo>
                      <a:lnTo>
                        <a:pt x="18" y="25"/>
                      </a:lnTo>
                      <a:lnTo>
                        <a:pt x="16" y="25"/>
                      </a:lnTo>
                      <a:lnTo>
                        <a:pt x="16" y="20"/>
                      </a:lnTo>
                      <a:lnTo>
                        <a:pt x="14" y="20"/>
                      </a:lnTo>
                      <a:lnTo>
                        <a:pt x="14" y="17"/>
                      </a:lnTo>
                      <a:lnTo>
                        <a:pt x="9" y="17"/>
                      </a:lnTo>
                      <a:lnTo>
                        <a:pt x="9" y="13"/>
                      </a:lnTo>
                      <a:lnTo>
                        <a:pt x="8" y="13"/>
                      </a:lnTo>
                      <a:lnTo>
                        <a:pt x="8" y="9"/>
                      </a:lnTo>
                      <a:lnTo>
                        <a:pt x="7" y="9"/>
                      </a:lnTo>
                      <a:lnTo>
                        <a:pt x="7" y="6"/>
                      </a:lnTo>
                      <a:lnTo>
                        <a:pt x="5" y="6"/>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42" name="Group 41"/>
              <p:cNvGrpSpPr/>
              <p:nvPr/>
            </p:nvGrpSpPr>
            <p:grpSpPr>
              <a:xfrm>
                <a:off x="6147871" y="3314667"/>
                <a:ext cx="922826" cy="387250"/>
                <a:chOff x="7101948" y="3919832"/>
                <a:chExt cx="922826" cy="387250"/>
              </a:xfrm>
            </p:grpSpPr>
            <p:sp>
              <p:nvSpPr>
                <p:cNvPr id="43" name="Right Arrow 42"/>
                <p:cNvSpPr/>
                <p:nvPr/>
              </p:nvSpPr>
              <p:spPr>
                <a:xfrm rot="5400000">
                  <a:off x="7456899" y="4135264"/>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44" name="Right Arrow 43"/>
                <p:cNvSpPr/>
                <p:nvPr/>
              </p:nvSpPr>
              <p:spPr>
                <a:xfrm rot="16200000">
                  <a:off x="7456900" y="3960937"/>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45" name="TextBox 44"/>
                <p:cNvSpPr txBox="1"/>
                <p:nvPr/>
              </p:nvSpPr>
              <p:spPr>
                <a:xfrm>
                  <a:off x="7101948" y="4043862"/>
                  <a:ext cx="922826" cy="107722"/>
                </a:xfrm>
                <a:prstGeom prst="rect">
                  <a:avLst/>
                </a:prstGeom>
                <a:solidFill>
                  <a:srgbClr val="FFC000"/>
                </a:solidFill>
              </p:spPr>
              <p:txBody>
                <a:bodyPr wrap="square" lIns="0" tIns="0" rIns="0" bIns="0" rtlCol="0" anchor="ctr" anchorCtr="0">
                  <a:spAutoFit/>
                </a:bodyPr>
                <a:lstStyle/>
                <a:p>
                  <a:pPr algn="ctr"/>
                  <a:r>
                    <a:rPr lang="en-GB" sz="700" b="1" dirty="0" err="1" smtClean="0">
                      <a:solidFill>
                        <a:srgbClr val="4D4D4D"/>
                      </a:solidFill>
                    </a:rPr>
                    <a:t>miR</a:t>
                  </a:r>
                  <a:r>
                    <a:rPr lang="en-GB" sz="700" b="1" dirty="0" smtClean="0">
                      <a:solidFill>
                        <a:srgbClr val="4D4D4D"/>
                      </a:solidFill>
                    </a:rPr>
                    <a:t> by treat p=0.046</a:t>
                  </a:r>
                  <a:endParaRPr lang="en-GB" sz="700" b="1" dirty="0">
                    <a:solidFill>
                      <a:srgbClr val="4D4D4D"/>
                    </a:solidFill>
                  </a:endParaRPr>
                </a:p>
              </p:txBody>
            </p:sp>
          </p:grpSp>
        </p:grpSp>
        <p:sp>
          <p:nvSpPr>
            <p:cNvPr id="36" name="Right Arrow 35"/>
            <p:cNvSpPr/>
            <p:nvPr/>
          </p:nvSpPr>
          <p:spPr>
            <a:xfrm>
              <a:off x="379542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7" name="Right Arrow 36"/>
            <p:cNvSpPr/>
            <p:nvPr/>
          </p:nvSpPr>
          <p:spPr>
            <a:xfrm rot="10800000">
              <a:off x="318686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8" name="TextBox 37"/>
            <p:cNvSpPr txBox="1"/>
            <p:nvPr/>
          </p:nvSpPr>
          <p:spPr>
            <a:xfrm>
              <a:off x="3302346" y="4052814"/>
              <a:ext cx="671568" cy="395869"/>
            </a:xfrm>
            <a:prstGeom prst="rect">
              <a:avLst/>
            </a:prstGeom>
            <a:solidFill>
              <a:srgbClr val="FFC000"/>
            </a:solidFill>
          </p:spPr>
          <p:txBody>
            <a:bodyPr wrap="square" lIns="36000" tIns="36000" rIns="36000" bIns="36000" rtlCol="0" anchor="ctr" anchorCtr="0">
              <a:spAutoFit/>
            </a:bodyPr>
            <a:lstStyle/>
            <a:p>
              <a:pPr algn="ctr"/>
              <a:r>
                <a:rPr lang="en-GB" sz="700" b="1" dirty="0" smtClean="0">
                  <a:solidFill>
                    <a:srgbClr val="4D4D4D"/>
                  </a:solidFill>
                </a:rPr>
                <a:t>Sidedness </a:t>
              </a:r>
              <a:br>
                <a:rPr lang="en-GB" sz="700" b="1" dirty="0" smtClean="0">
                  <a:solidFill>
                    <a:srgbClr val="4D4D4D"/>
                  </a:solidFill>
                </a:rPr>
              </a:br>
              <a:r>
                <a:rPr lang="en-GB" sz="700" b="1" dirty="0" smtClean="0">
                  <a:solidFill>
                    <a:srgbClr val="4D4D4D"/>
                  </a:solidFill>
                </a:rPr>
                <a:t>by treat p=0.371</a:t>
              </a:r>
              <a:endParaRPr lang="en-GB" sz="700" b="1" dirty="0">
                <a:solidFill>
                  <a:srgbClr val="4D4D4D"/>
                </a:solidFill>
              </a:endParaRPr>
            </a:p>
          </p:txBody>
        </p:sp>
        <p:sp>
          <p:nvSpPr>
            <p:cNvPr id="39" name="TextBox 38"/>
            <p:cNvSpPr txBox="1"/>
            <p:nvPr/>
          </p:nvSpPr>
          <p:spPr>
            <a:xfrm>
              <a:off x="5873744" y="5659172"/>
              <a:ext cx="2545351" cy="1015663"/>
            </a:xfrm>
            <a:prstGeom prst="rect">
              <a:avLst/>
            </a:prstGeom>
            <a:noFill/>
            <a:ln w="25400">
              <a:solidFill>
                <a:srgbClr val="043882"/>
              </a:solidFill>
            </a:ln>
          </p:spPr>
          <p:txBody>
            <a:bodyPr wrap="square" rtlCol="0">
              <a:spAutoFit/>
            </a:bodyPr>
            <a:lstStyle/>
            <a:p>
              <a:r>
                <a:rPr lang="en-GB" sz="1000" b="1" dirty="0" smtClean="0">
                  <a:solidFill>
                    <a:srgbClr val="4D4D4D"/>
                  </a:solidFill>
                </a:rPr>
                <a:t>Both miR-31-3p and sidedness are predictive:</a:t>
              </a:r>
            </a:p>
            <a:p>
              <a:pPr marL="171450" indent="-171450">
                <a:buFont typeface="Arial" panose="020B0604020202020204" pitchFamily="34" charset="0"/>
                <a:buChar char="•"/>
              </a:pPr>
              <a:r>
                <a:rPr lang="en-GB" sz="1000" b="1" dirty="0" smtClean="0">
                  <a:solidFill>
                    <a:srgbClr val="4D4D4D"/>
                  </a:solidFill>
                </a:rPr>
                <a:t>Patients in Right High subgroup have benefit of bevacizumab on OS</a:t>
              </a:r>
            </a:p>
            <a:p>
              <a:pPr marL="171450" indent="-171450">
                <a:buFont typeface="Arial" panose="020B0604020202020204" pitchFamily="34" charset="0"/>
                <a:buChar char="•"/>
              </a:pPr>
              <a:r>
                <a:rPr lang="en-GB" sz="1000" b="1" dirty="0" smtClean="0">
                  <a:solidFill>
                    <a:srgbClr val="4D4D4D"/>
                  </a:solidFill>
                </a:rPr>
                <a:t>Patients in Left Low subgroup have benefit of cetuximab on OS</a:t>
              </a:r>
              <a:endParaRPr lang="en-GB" sz="1000" b="1" dirty="0">
                <a:solidFill>
                  <a:srgbClr val="4D4D4D"/>
                </a:solidFill>
              </a:endParaRPr>
            </a:p>
          </p:txBody>
        </p:sp>
      </p:grpSp>
    </p:spTree>
    <p:custDataLst>
      <p:tags r:id="rId1"/>
    </p:custDataLst>
    <p:extLst>
      <p:ext uri="{BB962C8B-B14F-4D97-AF65-F5344CB8AC3E}">
        <p14:creationId xmlns:p14="http://schemas.microsoft.com/office/powerpoint/2010/main" val="4073310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457O: MiR-31-3p </a:t>
            </a:r>
            <a:r>
              <a:rPr lang="en-GB" sz="1800" dirty="0"/>
              <a:t>is a predictive biomarker of cetuximab response in FIRE3 clinical trial </a:t>
            </a:r>
            <a:r>
              <a:rPr lang="en-GB" sz="1800" dirty="0" smtClean="0"/>
              <a:t>– Laurent-</a:t>
            </a:r>
            <a:r>
              <a:rPr lang="en-GB" sz="1800" dirty="0" err="1" smtClean="0"/>
              <a:t>Puig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b="1" dirty="0"/>
              <a:t>miR-31-3p predicted cetuximab effect on OS, PFS and ORR in patients with </a:t>
            </a:r>
            <a:r>
              <a:rPr lang="en-GB" b="1" dirty="0" err="1"/>
              <a:t>mCRC</a:t>
            </a:r>
            <a:endParaRPr lang="en-GB" b="1" dirty="0"/>
          </a:p>
          <a:p>
            <a:r>
              <a:rPr lang="en-GB" b="1" dirty="0"/>
              <a:t>The beneficial effect of cetuximab seen in the FIRE-3 study was restricted to patients with low miR-31-3p levels</a:t>
            </a:r>
          </a:p>
          <a:p>
            <a:r>
              <a:rPr lang="en-GB" b="1" dirty="0" smtClean="0"/>
              <a:t>miR-31-3p may be clinically useful </a:t>
            </a:r>
            <a:r>
              <a:rPr lang="en-GB" b="1" dirty="0"/>
              <a:t>to select patients for </a:t>
            </a:r>
            <a:r>
              <a:rPr lang="en-GB" b="1" dirty="0" smtClean="0"/>
              <a:t>1L anti-EGFR therapy, and to identify those with low miR-31-3p who will have a better </a:t>
            </a:r>
            <a:r>
              <a:rPr lang="en-GB" b="1" dirty="0" err="1" smtClean="0"/>
              <a:t>DoR</a:t>
            </a:r>
            <a:r>
              <a:rPr lang="en-GB" b="1" dirty="0" smtClean="0"/>
              <a:t> leading to more frequent resection</a:t>
            </a:r>
          </a:p>
          <a:p>
            <a:endParaRPr lang="en-GB" dirty="0" smtClean="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Laurent-</a:t>
            </a:r>
            <a:r>
              <a:rPr lang="en-NZ" dirty="0" err="1"/>
              <a:t>Puig</a:t>
            </a:r>
            <a:r>
              <a:rPr lang="en-NZ" dirty="0"/>
              <a:t> P et al. Ann </a:t>
            </a:r>
            <a:r>
              <a:rPr lang="en-NZ" dirty="0" err="1"/>
              <a:t>Oncol</a:t>
            </a:r>
            <a:r>
              <a:rPr lang="en-NZ" dirty="0"/>
              <a:t> 2016; 27 (</a:t>
            </a:r>
            <a:r>
              <a:rPr lang="en-NZ" dirty="0" err="1"/>
              <a:t>suppl</a:t>
            </a:r>
            <a:r>
              <a:rPr lang="en-NZ" dirty="0"/>
              <a:t> 6): </a:t>
            </a:r>
            <a:r>
              <a:rPr lang="en-NZ" dirty="0" err="1"/>
              <a:t>abstr</a:t>
            </a:r>
            <a:r>
              <a:rPr lang="en-NZ" dirty="0"/>
              <a:t> 457O</a:t>
            </a:r>
          </a:p>
        </p:txBody>
      </p:sp>
    </p:spTree>
    <p:custDataLst>
      <p:tags r:id="rId1"/>
    </p:custDataLst>
    <p:extLst>
      <p:ext uri="{BB962C8B-B14F-4D97-AF65-F5344CB8AC3E}">
        <p14:creationId xmlns:p14="http://schemas.microsoft.com/office/powerpoint/2010/main" val="2754335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468PD</a:t>
            </a:r>
            <a:r>
              <a:rPr lang="en-GB" sz="1800" dirty="0"/>
              <a:t>: Evaluation for surgical treatment options in metastatic colorectal cancer (</a:t>
            </a:r>
            <a:r>
              <a:rPr lang="en-GB" sz="1800" dirty="0" err="1"/>
              <a:t>mCRC</a:t>
            </a:r>
            <a:r>
              <a:rPr lang="en-GB" sz="1800" dirty="0"/>
              <a:t>) – a retrospective, central evaluation of FIRE-3 </a:t>
            </a:r>
            <a:r>
              <a:rPr lang="en-GB" sz="1800" dirty="0" smtClean="0"/>
              <a:t/>
            </a:r>
            <a:br>
              <a:rPr lang="en-GB" sz="1800" dirty="0" smtClean="0"/>
            </a:br>
            <a:r>
              <a:rPr lang="en-GB" sz="1800" dirty="0" smtClean="0"/>
              <a:t>– Neumann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smtClean="0"/>
              <a:t>Neumann U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468PD</a:t>
            </a:r>
            <a:endParaRPr lang="en-NZ" dirty="0"/>
          </a:p>
        </p:txBody>
      </p:sp>
      <p:sp>
        <p:nvSpPr>
          <p:cNvPr id="8" name="Rectangle 9"/>
          <p:cNvSpPr>
            <a:spLocks noGrp="1" noChangeArrowheads="1"/>
          </p:cNvSpPr>
          <p:nvPr>
            <p:ph sz="half" idx="1"/>
          </p:nvPr>
        </p:nvSpPr>
        <p:spPr>
          <a:xfrm>
            <a:off x="365124" y="4788671"/>
            <a:ext cx="4674978" cy="1237457"/>
          </a:xfrm>
        </p:spPr>
        <p:txBody>
          <a:bodyPr/>
          <a:lstStyle/>
          <a:p>
            <a:pPr marL="0" indent="0">
              <a:buNone/>
            </a:pPr>
            <a:r>
              <a:rPr lang="en-NZ" b="1" dirty="0" smtClean="0">
                <a:solidFill>
                  <a:schemeClr val="bg2"/>
                </a:solidFill>
              </a:rPr>
              <a:t>PRIMARY ENDPOINT(S)</a:t>
            </a:r>
          </a:p>
          <a:p>
            <a:r>
              <a:rPr lang="en-NZ" dirty="0" smtClean="0"/>
              <a:t>PFS, OS</a:t>
            </a:r>
          </a:p>
        </p:txBody>
      </p:sp>
      <p:sp>
        <p:nvSpPr>
          <p:cNvPr id="9" name="Content Placeholder 26"/>
          <p:cNvSpPr txBox="1">
            <a:spLocks/>
          </p:cNvSpPr>
          <p:nvPr/>
        </p:nvSpPr>
        <p:spPr>
          <a:xfrm>
            <a:off x="5301370" y="478867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SECONDARY ENDPOINTS</a:t>
            </a:r>
          </a:p>
          <a:p>
            <a:pPr>
              <a:buClr>
                <a:srgbClr val="043882"/>
              </a:buClr>
            </a:pPr>
            <a:r>
              <a:rPr lang="en-NZ" dirty="0"/>
              <a:t>OR, </a:t>
            </a:r>
            <a:r>
              <a:rPr lang="en-NZ" dirty="0" err="1" smtClean="0"/>
              <a:t>DoR</a:t>
            </a:r>
            <a:r>
              <a:rPr lang="en-NZ" dirty="0"/>
              <a:t>, </a:t>
            </a:r>
            <a:r>
              <a:rPr lang="en-NZ" dirty="0" smtClean="0"/>
              <a:t>ETS</a:t>
            </a:r>
            <a:endParaRPr lang="en-NZ" dirty="0"/>
          </a:p>
          <a:p>
            <a:pPr>
              <a:buClr>
                <a:srgbClr val="043882"/>
              </a:buClr>
            </a:pPr>
            <a:endParaRPr lang="en-NZ" dirty="0" smtClean="0"/>
          </a:p>
          <a:p>
            <a:pPr>
              <a:buClr>
                <a:srgbClr val="043882"/>
              </a:buClr>
            </a:pPr>
            <a:endParaRPr lang="en-NZ" dirty="0"/>
          </a:p>
        </p:txBody>
      </p:sp>
      <p:sp>
        <p:nvSpPr>
          <p:cNvPr id="26" name="TextBox 25"/>
          <p:cNvSpPr txBox="1"/>
          <p:nvPr/>
        </p:nvSpPr>
        <p:spPr>
          <a:xfrm>
            <a:off x="369888" y="1295400"/>
            <a:ext cx="8404225" cy="1107996"/>
          </a:xfrm>
          <a:prstGeom prst="rect">
            <a:avLst/>
          </a:prstGeom>
          <a:noFill/>
        </p:spPr>
        <p:txBody>
          <a:bodyPr wrap="square" lIns="0" rtlCol="0">
            <a:spAutoFit/>
          </a:bodyPr>
          <a:lstStyle/>
          <a:p>
            <a:r>
              <a:rPr lang="en-NZ"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A retrospective central radiographic review of tumours lesions with regard to surgical treatment options (± local thermic ablation, body radiation, etc.) in addition to systemic </a:t>
            </a:r>
            <a:r>
              <a:rPr lang="en-NZ" sz="1600" dirty="0">
                <a:solidFill>
                  <a:srgbClr val="4D4D4D"/>
                </a:solidFill>
              </a:rPr>
              <a:t>treatment in FIRE-3 </a:t>
            </a:r>
            <a:r>
              <a:rPr lang="en-NZ" sz="1600" dirty="0" smtClean="0">
                <a:solidFill>
                  <a:srgbClr val="4D4D4D"/>
                </a:solidFill>
              </a:rPr>
              <a:t>trial conducted by 8 visceral surgeons and 3 medical oncologists</a:t>
            </a:r>
            <a:endParaRPr lang="en-NZ" sz="1600" dirty="0">
              <a:solidFill>
                <a:srgbClr val="4D4D4D"/>
              </a:solidFill>
            </a:endParaRPr>
          </a:p>
        </p:txBody>
      </p:sp>
      <p:sp>
        <p:nvSpPr>
          <p:cNvPr id="2" name="Rectangle 1"/>
          <p:cNvSpPr/>
          <p:nvPr/>
        </p:nvSpPr>
        <p:spPr>
          <a:xfrm>
            <a:off x="369887" y="5589619"/>
            <a:ext cx="8654538" cy="584775"/>
          </a:xfrm>
          <a:prstGeom prst="rect">
            <a:avLst/>
          </a:prstGeom>
        </p:spPr>
        <p:txBody>
          <a:bodyPr wrap="square">
            <a:spAutoFit/>
          </a:bodyPr>
          <a:lstStyle/>
          <a:p>
            <a:pPr marL="285750" indent="-285750">
              <a:buClr>
                <a:schemeClr val="bg1"/>
              </a:buClr>
              <a:buFont typeface="Arial" pitchFamily="34" charset="0"/>
              <a:buChar char="•"/>
            </a:pPr>
            <a:r>
              <a:rPr lang="en-GB" sz="1600" dirty="0" smtClean="0">
                <a:solidFill>
                  <a:srgbClr val="4D4D4D"/>
                </a:solidFill>
              </a:rPr>
              <a:t>Evaluation of </a:t>
            </a:r>
            <a:r>
              <a:rPr lang="en-GB" sz="1600" dirty="0" err="1" smtClean="0">
                <a:solidFill>
                  <a:srgbClr val="4D4D4D"/>
                </a:solidFill>
              </a:rPr>
              <a:t>resectability</a:t>
            </a:r>
            <a:r>
              <a:rPr lang="en-GB" sz="1600" dirty="0" smtClean="0">
                <a:solidFill>
                  <a:srgbClr val="4D4D4D"/>
                </a:solidFill>
              </a:rPr>
              <a:t> based on archived scans (computed tomography/MRI) was performed at baseline (before study treatment) and at “best response”</a:t>
            </a:r>
          </a:p>
        </p:txBody>
      </p:sp>
      <p:cxnSp>
        <p:nvCxnSpPr>
          <p:cNvPr id="22" name="AutoShape 15"/>
          <p:cNvCxnSpPr>
            <a:cxnSpLocks noChangeShapeType="1"/>
            <a:stCxn id="32" idx="4"/>
            <a:endCxn id="27" idx="1"/>
          </p:cNvCxnSpPr>
          <p:nvPr/>
        </p:nvCxnSpPr>
        <p:spPr bwMode="auto">
          <a:xfrm rot="16200000" flipH="1">
            <a:off x="4344375" y="3800651"/>
            <a:ext cx="409894" cy="631975"/>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116435" y="26380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24" name="AutoShape 21"/>
          <p:cNvCxnSpPr>
            <a:cxnSpLocks noChangeShapeType="1"/>
            <a:stCxn id="30" idx="3"/>
            <a:endCxn id="23" idx="1"/>
          </p:cNvCxnSpPr>
          <p:nvPr/>
        </p:nvCxnSpPr>
        <p:spPr bwMode="auto">
          <a:xfrm>
            <a:off x="7542220" y="2902391"/>
            <a:ext cx="574215" cy="1"/>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10" y="391121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FOLFIRI + bevacizumab</a:t>
            </a:r>
          </a:p>
          <a:p>
            <a:pPr algn="ctr" defTabSz="892175" eaLnBrk="0" hangingPunct="0"/>
            <a:r>
              <a:rPr lang="en-NZ" altLang="zh-CN" sz="1600" dirty="0" smtClean="0">
                <a:solidFill>
                  <a:srgbClr val="4D4D4D"/>
                </a:solidFill>
                <a:ea typeface="SimSun" pitchFamily="2" charset="-122"/>
              </a:rPr>
              <a:t>(n=238)</a:t>
            </a:r>
            <a:endParaRPr lang="en-NZ" altLang="zh-CN" sz="1600" dirty="0">
              <a:solidFill>
                <a:srgbClr val="4D4D4D"/>
              </a:solidFill>
              <a:ea typeface="SimSun" pitchFamily="2" charset="-122"/>
            </a:endParaRPr>
          </a:p>
        </p:txBody>
      </p:sp>
      <p:cxnSp>
        <p:nvCxnSpPr>
          <p:cNvPr id="28" name="AutoShape 16"/>
          <p:cNvCxnSpPr>
            <a:cxnSpLocks noChangeShapeType="1"/>
            <a:stCxn id="32" idx="0"/>
            <a:endCxn id="30" idx="1"/>
          </p:cNvCxnSpPr>
          <p:nvPr/>
        </p:nvCxnSpPr>
        <p:spPr bwMode="auto">
          <a:xfrm rot="5400000" flipH="1" flipV="1">
            <a:off x="4336772" y="2798955"/>
            <a:ext cx="42510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405726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sp>
        <p:nvSpPr>
          <p:cNvPr id="30" name="AutoShape 12"/>
          <p:cNvSpPr>
            <a:spLocks noChangeArrowheads="1"/>
          </p:cNvSpPr>
          <p:nvPr/>
        </p:nvSpPr>
        <p:spPr bwMode="auto">
          <a:xfrm>
            <a:off x="4865310" y="249202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FOLFIRI + cetuximab</a:t>
            </a:r>
          </a:p>
          <a:p>
            <a:pPr algn="ctr" defTabSz="892175" eaLnBrk="0" hangingPunct="0"/>
            <a:r>
              <a:rPr lang="en-NZ" altLang="zh-CN" sz="1600" dirty="0" smtClean="0">
                <a:solidFill>
                  <a:srgbClr val="FFFFFF"/>
                </a:solidFill>
                <a:ea typeface="SimSun" pitchFamily="2" charset="-122"/>
              </a:rPr>
              <a:t>(n=210)</a:t>
            </a:r>
            <a:endParaRPr lang="en-NZ" altLang="zh-CN" sz="1600" dirty="0">
              <a:solidFill>
                <a:srgbClr val="FFFFFF"/>
              </a:solidFill>
              <a:ea typeface="SimSun" pitchFamily="2" charset="-122"/>
            </a:endParaRPr>
          </a:p>
        </p:txBody>
      </p:sp>
      <p:cxnSp>
        <p:nvCxnSpPr>
          <p:cNvPr id="31" name="AutoShape 19"/>
          <p:cNvCxnSpPr>
            <a:cxnSpLocks noChangeShapeType="1"/>
            <a:stCxn id="33" idx="3"/>
            <a:endCxn id="32" idx="2"/>
          </p:cNvCxnSpPr>
          <p:nvPr/>
        </p:nvCxnSpPr>
        <p:spPr bwMode="auto">
          <a:xfrm flipV="1">
            <a:off x="3676105" y="3619592"/>
            <a:ext cx="265432" cy="1"/>
          </a:xfrm>
          <a:prstGeom prst="straightConnector1">
            <a:avLst/>
          </a:prstGeom>
          <a:noFill/>
          <a:ln w="57150">
            <a:solidFill>
              <a:schemeClr val="bg2">
                <a:lumMod val="60000"/>
                <a:lumOff val="40000"/>
              </a:schemeClr>
            </a:solidFill>
            <a:round/>
            <a:headEnd type="none" w="med" len="med"/>
            <a:tailEnd type="none" w="med" len="med"/>
          </a:ln>
        </p:spPr>
      </p:cxnSp>
      <p:sp>
        <p:nvSpPr>
          <p:cNvPr id="32" name="Oval 14"/>
          <p:cNvSpPr>
            <a:spLocks noChangeArrowheads="1"/>
          </p:cNvSpPr>
          <p:nvPr/>
        </p:nvSpPr>
        <p:spPr bwMode="auto">
          <a:xfrm>
            <a:off x="3941537" y="332749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en-NZ" altLang="zh-CN" b="1" dirty="0" smtClean="0">
                <a:solidFill>
                  <a:srgbClr val="043882"/>
                </a:solidFill>
                <a:ea typeface="SimSun" pitchFamily="2" charset="-122"/>
              </a:rPr>
              <a:t>R</a:t>
            </a:r>
          </a:p>
          <a:p>
            <a:pPr algn="ctr">
              <a:lnSpc>
                <a:spcPts val="1500"/>
              </a:lnSpc>
            </a:pPr>
            <a:r>
              <a:rPr lang="en-NZ" altLang="zh-CN" sz="1600" b="1" dirty="0" smtClean="0">
                <a:solidFill>
                  <a:srgbClr val="043882"/>
                </a:solidFill>
                <a:ea typeface="SimSun" pitchFamily="2" charset="-122"/>
              </a:rPr>
              <a:t>1:1</a:t>
            </a:r>
            <a:endParaRPr lang="en-NZ" altLang="zh-CN" sz="1600" b="1" dirty="0">
              <a:solidFill>
                <a:srgbClr val="043882"/>
              </a:solidFill>
              <a:ea typeface="SimSun" pitchFamily="2" charset="-122"/>
            </a:endParaRPr>
          </a:p>
        </p:txBody>
      </p:sp>
      <p:sp>
        <p:nvSpPr>
          <p:cNvPr id="33" name="AutoShape 9"/>
          <p:cNvSpPr>
            <a:spLocks noChangeArrowheads="1"/>
          </p:cNvSpPr>
          <p:nvPr/>
        </p:nvSpPr>
        <p:spPr bwMode="auto">
          <a:xfrm>
            <a:off x="112589" y="2896061"/>
            <a:ext cx="3563516"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err="1" smtClean="0">
                <a:solidFill>
                  <a:srgbClr val="FFFFFF"/>
                </a:solidFill>
                <a:ea typeface="SimSun" pitchFamily="2" charset="-122"/>
              </a:rPr>
              <a:t>mCRC</a:t>
            </a:r>
            <a:endParaRPr lang="en-NZ"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ECOG PS 0–2</a:t>
            </a:r>
          </a:p>
          <a:p>
            <a:pPr defTabSz="892175" eaLnBrk="0" hangingPunct="0">
              <a:spcAft>
                <a:spcPct val="30000"/>
              </a:spcAft>
            </a:pPr>
            <a:r>
              <a:rPr lang="en-NZ" altLang="zh-CN" dirty="0" smtClean="0">
                <a:solidFill>
                  <a:srgbClr val="FFFFFF"/>
                </a:solidFill>
                <a:ea typeface="SimSun" pitchFamily="2" charset="-122"/>
              </a:rPr>
              <a:t>(n=448)</a:t>
            </a:r>
            <a:endParaRPr lang="en-NZ" altLang="zh-CN" dirty="0">
              <a:solidFill>
                <a:srgbClr val="FFFFFF"/>
              </a:solidFill>
              <a:ea typeface="SimSun" pitchFamily="2" charset="-122"/>
            </a:endParaRPr>
          </a:p>
        </p:txBody>
      </p:sp>
      <p:cxnSp>
        <p:nvCxnSpPr>
          <p:cNvPr id="34" name="AutoShape 20"/>
          <p:cNvCxnSpPr>
            <a:cxnSpLocks noChangeShapeType="1"/>
            <a:stCxn id="27" idx="3"/>
            <a:endCxn id="29" idx="1"/>
          </p:cNvCxnSpPr>
          <p:nvPr/>
        </p:nvCxnSpPr>
        <p:spPr bwMode="auto">
          <a:xfrm flipV="1">
            <a:off x="7543800" y="4321585"/>
            <a:ext cx="572635" cy="1"/>
          </a:xfrm>
          <a:prstGeom prst="straightConnector1">
            <a:avLst/>
          </a:prstGeom>
          <a:noFill/>
          <a:ln w="57150">
            <a:solidFill>
              <a:schemeClr val="bg2">
                <a:lumMod val="60000"/>
                <a:lumOff val="40000"/>
              </a:schemeClr>
            </a:solidFill>
            <a:prstDash val="sysDot"/>
            <a:round/>
            <a:headEnd/>
            <a:tailEnd type="triangle" w="med" len="med"/>
          </a:ln>
        </p:spPr>
      </p:cxnSp>
    </p:spTree>
    <p:custDataLst>
      <p:tags r:id="rId1"/>
    </p:custDataLst>
    <p:extLst>
      <p:ext uri="{BB962C8B-B14F-4D97-AF65-F5344CB8AC3E}">
        <p14:creationId xmlns:p14="http://schemas.microsoft.com/office/powerpoint/2010/main" val="3342812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468PD</a:t>
            </a:r>
            <a:r>
              <a:rPr lang="en-GB" sz="1800" dirty="0"/>
              <a:t>: Evaluation for surgical treatment options in metastatic colorectal cancer (</a:t>
            </a:r>
            <a:r>
              <a:rPr lang="en-GB" sz="1800" dirty="0" err="1"/>
              <a:t>mCRC</a:t>
            </a:r>
            <a:r>
              <a:rPr lang="en-GB" sz="1800" dirty="0"/>
              <a:t>) – a retrospective, central evaluation of FIRE-3 </a:t>
            </a:r>
            <a:r>
              <a:rPr lang="en-GB" sz="1800" dirty="0" smtClean="0"/>
              <a:t/>
            </a:r>
            <a:br>
              <a:rPr lang="en-GB" sz="1800" dirty="0" smtClean="0"/>
            </a:br>
            <a:r>
              <a:rPr lang="en-GB" sz="1800" dirty="0" smtClean="0"/>
              <a:t>– Neumann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smtClean="0"/>
              <a:t>Neumann U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468PD</a:t>
            </a:r>
            <a:endParaRPr lang="en-NZ"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lgn="ctr">
              <a:buNone/>
            </a:pPr>
            <a:r>
              <a:rPr lang="en-GB" b="1" dirty="0" smtClean="0"/>
              <a:t>Comparison </a:t>
            </a:r>
            <a:r>
              <a:rPr lang="en-GB" b="1" dirty="0"/>
              <a:t>of resectable </a:t>
            </a:r>
            <a:r>
              <a:rPr lang="en-GB" b="1" dirty="0" smtClean="0"/>
              <a:t>patients between the review data and reality</a:t>
            </a:r>
          </a:p>
        </p:txBody>
      </p:sp>
      <p:grpSp>
        <p:nvGrpSpPr>
          <p:cNvPr id="5" name="Group 4"/>
          <p:cNvGrpSpPr/>
          <p:nvPr/>
        </p:nvGrpSpPr>
        <p:grpSpPr>
          <a:xfrm>
            <a:off x="1157881" y="2062674"/>
            <a:ext cx="6462119" cy="4064000"/>
            <a:chOff x="1157881" y="1726184"/>
            <a:chExt cx="6462119" cy="4064000"/>
          </a:xfrm>
        </p:grpSpPr>
        <p:graphicFrame>
          <p:nvGraphicFramePr>
            <p:cNvPr id="2" name="Chart 1"/>
            <p:cNvGraphicFramePr/>
            <p:nvPr>
              <p:extLst>
                <p:ext uri="{D42A27DB-BD31-4B8C-83A1-F6EECF244321}">
                  <p14:modId xmlns:p14="http://schemas.microsoft.com/office/powerpoint/2010/main" val="4126173486"/>
                </p:ext>
              </p:extLst>
            </p:nvPr>
          </p:nvGraphicFramePr>
          <p:xfrm>
            <a:off x="1524000" y="172618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666721" y="3291838"/>
              <a:ext cx="1351652" cy="369332"/>
            </a:xfrm>
            <a:prstGeom prst="rect">
              <a:avLst/>
            </a:prstGeom>
            <a:noFill/>
          </p:spPr>
          <p:txBody>
            <a:bodyPr wrap="none" rtlCol="0">
              <a:spAutoFit/>
            </a:bodyPr>
            <a:lstStyle/>
            <a:p>
              <a:r>
                <a:rPr lang="en-GB" dirty="0" smtClean="0"/>
                <a:t>Patients, %</a:t>
              </a:r>
              <a:endParaRPr lang="en-GB" dirty="0"/>
            </a:p>
          </p:txBody>
        </p:sp>
      </p:grpSp>
    </p:spTree>
    <p:custDataLst>
      <p:tags r:id="rId1"/>
    </p:custDataLst>
    <p:extLst>
      <p:ext uri="{BB962C8B-B14F-4D97-AF65-F5344CB8AC3E}">
        <p14:creationId xmlns:p14="http://schemas.microsoft.com/office/powerpoint/2010/main" val="1564709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468PD</a:t>
            </a:r>
            <a:r>
              <a:rPr lang="en-GB" sz="1800" dirty="0"/>
              <a:t>: Evaluation for surgical treatment options in metastatic colorectal cancer (</a:t>
            </a:r>
            <a:r>
              <a:rPr lang="en-GB" sz="1800" dirty="0" err="1"/>
              <a:t>mCRC</a:t>
            </a:r>
            <a:r>
              <a:rPr lang="en-GB" sz="1800" dirty="0"/>
              <a:t>) – a retrospective, central evaluation of FIRE-3 </a:t>
            </a:r>
            <a:r>
              <a:rPr lang="en-GB" sz="1800" dirty="0" smtClean="0"/>
              <a:t/>
            </a:r>
            <a:br>
              <a:rPr lang="en-GB" sz="1800" dirty="0" smtClean="0"/>
            </a:br>
            <a:r>
              <a:rPr lang="en-GB" sz="1800" dirty="0" smtClean="0"/>
              <a:t>– Neumann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smtClean="0"/>
              <a:t>Neumann U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468PD</a:t>
            </a:r>
            <a:endParaRPr lang="en-NZ" dirty="0"/>
          </a:p>
        </p:txBody>
      </p:sp>
      <p:sp>
        <p:nvSpPr>
          <p:cNvPr id="3" name="Content Placeholder 2"/>
          <p:cNvSpPr>
            <a:spLocks noGrp="1"/>
          </p:cNvSpPr>
          <p:nvPr>
            <p:ph idx="1"/>
          </p:nvPr>
        </p:nvSpPr>
        <p:spPr/>
        <p:txBody>
          <a:bodyPr/>
          <a:lstStyle/>
          <a:p>
            <a:pPr marL="0" indent="0">
              <a:buNone/>
            </a:pPr>
            <a:r>
              <a:rPr lang="en-GB" b="1" dirty="0" smtClean="0"/>
              <a:t>Key results (continued)</a:t>
            </a:r>
          </a:p>
          <a:p>
            <a:r>
              <a:rPr lang="en-GB" dirty="0" smtClean="0"/>
              <a:t>More patients were scheduled for resection of metastases in university hospitals than patients in other hospitals or medical practices (p=0.02)</a:t>
            </a:r>
          </a:p>
          <a:p>
            <a:pPr marL="0" indent="0" algn="ctr">
              <a:buNone/>
            </a:pPr>
            <a:r>
              <a:rPr lang="en-GB" b="1" dirty="0" smtClean="0"/>
              <a:t>Influence of treatment context on resection of metastases</a:t>
            </a:r>
          </a:p>
        </p:txBody>
      </p:sp>
      <p:grpSp>
        <p:nvGrpSpPr>
          <p:cNvPr id="6" name="Group 5"/>
          <p:cNvGrpSpPr/>
          <p:nvPr/>
        </p:nvGrpSpPr>
        <p:grpSpPr>
          <a:xfrm>
            <a:off x="839922" y="2377219"/>
            <a:ext cx="7660340" cy="4064000"/>
            <a:chOff x="839922" y="2062674"/>
            <a:chExt cx="7660340" cy="4064000"/>
          </a:xfrm>
        </p:grpSpPr>
        <p:graphicFrame>
          <p:nvGraphicFramePr>
            <p:cNvPr id="2" name="Chart 1"/>
            <p:cNvGraphicFramePr/>
            <p:nvPr>
              <p:extLst>
                <p:ext uri="{D42A27DB-BD31-4B8C-83A1-F6EECF244321}">
                  <p14:modId xmlns:p14="http://schemas.microsoft.com/office/powerpoint/2010/main" val="1426116378"/>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42350" y="3606382"/>
              <a:ext cx="1364476" cy="369332"/>
            </a:xfrm>
            <a:prstGeom prst="rect">
              <a:avLst/>
            </a:prstGeom>
            <a:noFill/>
          </p:spPr>
          <p:txBody>
            <a:bodyPr wrap="none" rtlCol="0">
              <a:spAutoFit/>
            </a:bodyPr>
            <a:lstStyle/>
            <a:p>
              <a:r>
                <a:rPr lang="en-GB" dirty="0" smtClean="0"/>
                <a:t>Percentage</a:t>
              </a:r>
              <a:endParaRPr lang="en-GB" dirty="0"/>
            </a:p>
          </p:txBody>
        </p:sp>
      </p:grpSp>
    </p:spTree>
    <p:custDataLst>
      <p:tags r:id="rId1"/>
    </p:custDataLst>
    <p:extLst>
      <p:ext uri="{BB962C8B-B14F-4D97-AF65-F5344CB8AC3E}">
        <p14:creationId xmlns:p14="http://schemas.microsoft.com/office/powerpoint/2010/main" val="2996798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468PD</a:t>
            </a:r>
            <a:r>
              <a:rPr lang="en-GB" sz="1800" dirty="0"/>
              <a:t>: Evaluation for surgical treatment options in metastatic colorectal cancer (</a:t>
            </a:r>
            <a:r>
              <a:rPr lang="en-GB" sz="1800" dirty="0" err="1"/>
              <a:t>mCRC</a:t>
            </a:r>
            <a:r>
              <a:rPr lang="en-GB" sz="1800" dirty="0"/>
              <a:t>) – a retrospective, central evaluation of FIRE-3 </a:t>
            </a:r>
            <a:r>
              <a:rPr lang="en-GB" sz="1800" dirty="0" smtClean="0"/>
              <a:t/>
            </a:r>
            <a:br>
              <a:rPr lang="en-GB" sz="1800" dirty="0" smtClean="0"/>
            </a:br>
            <a:r>
              <a:rPr lang="en-GB" sz="1800" dirty="0" smtClean="0"/>
              <a:t>– Neumann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smtClean="0"/>
              <a:t>Neumann U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468PD</a:t>
            </a:r>
            <a:endParaRPr lang="en-NZ" dirty="0"/>
          </a:p>
        </p:txBody>
      </p:sp>
      <p:sp>
        <p:nvSpPr>
          <p:cNvPr id="3" name="Content Placeholder 2"/>
          <p:cNvSpPr>
            <a:spLocks noGrp="1"/>
          </p:cNvSpPr>
          <p:nvPr>
            <p:ph idx="1"/>
          </p:nvPr>
        </p:nvSpPr>
        <p:spPr/>
        <p:txBody>
          <a:bodyPr/>
          <a:lstStyle/>
          <a:p>
            <a:pPr marL="0" indent="0">
              <a:buNone/>
            </a:pPr>
            <a:r>
              <a:rPr lang="en-GB" b="1" dirty="0" smtClean="0"/>
              <a:t>Key results (continued)</a:t>
            </a:r>
          </a:p>
          <a:p>
            <a:r>
              <a:rPr lang="en-GB" dirty="0" smtClean="0"/>
              <a:t>Potential interventions and anticipated clinical in patients treated in the different clinical settings were similar</a:t>
            </a:r>
          </a:p>
          <a:p>
            <a:pPr marL="0" indent="0" algn="ctr">
              <a:buNone/>
            </a:pPr>
            <a:r>
              <a:rPr lang="en-GB" b="1" dirty="0" smtClean="0"/>
              <a:t>Technical difficulty and anticipated clinical benefit at best response </a:t>
            </a:r>
            <a:br>
              <a:rPr lang="en-GB" b="1" dirty="0" smtClean="0"/>
            </a:br>
            <a:r>
              <a:rPr lang="en-GB" b="1" dirty="0" smtClean="0"/>
              <a:t>in patients recommended for surgery (n=238)</a:t>
            </a:r>
          </a:p>
        </p:txBody>
      </p:sp>
      <p:grpSp>
        <p:nvGrpSpPr>
          <p:cNvPr id="6" name="Group 5"/>
          <p:cNvGrpSpPr/>
          <p:nvPr/>
        </p:nvGrpSpPr>
        <p:grpSpPr>
          <a:xfrm>
            <a:off x="839923" y="2355274"/>
            <a:ext cx="7660339" cy="4064000"/>
            <a:chOff x="839923" y="2062674"/>
            <a:chExt cx="7660339" cy="4064000"/>
          </a:xfrm>
        </p:grpSpPr>
        <p:graphicFrame>
          <p:nvGraphicFramePr>
            <p:cNvPr id="2" name="Chart 1"/>
            <p:cNvGraphicFramePr/>
            <p:nvPr>
              <p:extLst>
                <p:ext uri="{D42A27DB-BD31-4B8C-83A1-F6EECF244321}">
                  <p14:modId xmlns:p14="http://schemas.microsoft.com/office/powerpoint/2010/main" val="3470885771"/>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239759" y="3606382"/>
              <a:ext cx="1569660" cy="369332"/>
            </a:xfrm>
            <a:prstGeom prst="rect">
              <a:avLst/>
            </a:prstGeom>
            <a:noFill/>
          </p:spPr>
          <p:txBody>
            <a:bodyPr wrap="none" rtlCol="0">
              <a:spAutoFit/>
            </a:bodyPr>
            <a:lstStyle/>
            <a:p>
              <a:r>
                <a:rPr lang="en-GB" dirty="0" smtClean="0"/>
                <a:t>Median score</a:t>
              </a:r>
              <a:endParaRPr lang="en-GB" dirty="0"/>
            </a:p>
          </p:txBody>
        </p:sp>
      </p:grpSp>
      <p:sp>
        <p:nvSpPr>
          <p:cNvPr id="5" name="TextBox 4"/>
          <p:cNvSpPr txBox="1"/>
          <p:nvPr/>
        </p:nvSpPr>
        <p:spPr>
          <a:xfrm>
            <a:off x="1762965" y="3166874"/>
            <a:ext cx="747320" cy="261610"/>
          </a:xfrm>
          <a:prstGeom prst="rect">
            <a:avLst/>
          </a:prstGeom>
          <a:noFill/>
        </p:spPr>
        <p:txBody>
          <a:bodyPr wrap="none" rtlCol="0">
            <a:spAutoFit/>
          </a:bodyPr>
          <a:lstStyle/>
          <a:p>
            <a:r>
              <a:rPr lang="en-GB" sz="1100" dirty="0" smtClean="0">
                <a:solidFill>
                  <a:schemeClr val="tx2"/>
                </a:solidFill>
              </a:rPr>
              <a:t>(2.6–8.3)</a:t>
            </a:r>
            <a:endParaRPr lang="en-GB" sz="1100" dirty="0">
              <a:solidFill>
                <a:schemeClr val="tx2"/>
              </a:solidFill>
            </a:endParaRPr>
          </a:p>
        </p:txBody>
      </p:sp>
      <p:sp>
        <p:nvSpPr>
          <p:cNvPr id="9" name="TextBox 8"/>
          <p:cNvSpPr txBox="1"/>
          <p:nvPr/>
        </p:nvSpPr>
        <p:spPr>
          <a:xfrm>
            <a:off x="2334087" y="3685035"/>
            <a:ext cx="747320" cy="261610"/>
          </a:xfrm>
          <a:prstGeom prst="rect">
            <a:avLst/>
          </a:prstGeom>
          <a:noFill/>
        </p:spPr>
        <p:txBody>
          <a:bodyPr wrap="none" rtlCol="0">
            <a:spAutoFit/>
          </a:bodyPr>
          <a:lstStyle/>
          <a:p>
            <a:r>
              <a:rPr lang="en-GB" sz="1100" dirty="0" smtClean="0">
                <a:solidFill>
                  <a:schemeClr val="tx2"/>
                </a:solidFill>
              </a:rPr>
              <a:t>(1.3–7.9)</a:t>
            </a:r>
            <a:endParaRPr lang="en-GB" sz="1100" dirty="0">
              <a:solidFill>
                <a:schemeClr val="tx2"/>
              </a:solidFill>
            </a:endParaRPr>
          </a:p>
        </p:txBody>
      </p:sp>
      <p:sp>
        <p:nvSpPr>
          <p:cNvPr id="10" name="TextBox 9"/>
          <p:cNvSpPr txBox="1"/>
          <p:nvPr/>
        </p:nvSpPr>
        <p:spPr>
          <a:xfrm>
            <a:off x="3312569" y="3501199"/>
            <a:ext cx="747320" cy="261610"/>
          </a:xfrm>
          <a:prstGeom prst="rect">
            <a:avLst/>
          </a:prstGeom>
          <a:noFill/>
        </p:spPr>
        <p:txBody>
          <a:bodyPr wrap="none" rtlCol="0">
            <a:spAutoFit/>
          </a:bodyPr>
          <a:lstStyle/>
          <a:p>
            <a:r>
              <a:rPr lang="en-GB" sz="1100" dirty="0" smtClean="0">
                <a:solidFill>
                  <a:schemeClr val="tx2"/>
                </a:solidFill>
              </a:rPr>
              <a:t>(1.3–8.9)</a:t>
            </a:r>
            <a:endParaRPr lang="en-GB" sz="1100" dirty="0">
              <a:solidFill>
                <a:schemeClr val="tx2"/>
              </a:solidFill>
            </a:endParaRPr>
          </a:p>
        </p:txBody>
      </p:sp>
      <p:sp>
        <p:nvSpPr>
          <p:cNvPr id="11" name="TextBox 10"/>
          <p:cNvSpPr txBox="1"/>
          <p:nvPr/>
        </p:nvSpPr>
        <p:spPr>
          <a:xfrm>
            <a:off x="3890468" y="3967473"/>
            <a:ext cx="747320" cy="261610"/>
          </a:xfrm>
          <a:prstGeom prst="rect">
            <a:avLst/>
          </a:prstGeom>
          <a:noFill/>
        </p:spPr>
        <p:txBody>
          <a:bodyPr wrap="none" rtlCol="0">
            <a:spAutoFit/>
          </a:bodyPr>
          <a:lstStyle/>
          <a:p>
            <a:r>
              <a:rPr lang="en-GB" sz="1100" dirty="0" smtClean="0">
                <a:solidFill>
                  <a:schemeClr val="tx2"/>
                </a:solidFill>
              </a:rPr>
              <a:t>(1.0–8.6)</a:t>
            </a:r>
            <a:endParaRPr lang="en-GB" sz="1100" dirty="0">
              <a:solidFill>
                <a:schemeClr val="tx2"/>
              </a:solidFill>
            </a:endParaRPr>
          </a:p>
        </p:txBody>
      </p:sp>
      <p:sp>
        <p:nvSpPr>
          <p:cNvPr id="12" name="TextBox 11"/>
          <p:cNvSpPr txBox="1"/>
          <p:nvPr/>
        </p:nvSpPr>
        <p:spPr>
          <a:xfrm>
            <a:off x="4863390" y="3215738"/>
            <a:ext cx="747320" cy="261610"/>
          </a:xfrm>
          <a:prstGeom prst="rect">
            <a:avLst/>
          </a:prstGeom>
          <a:noFill/>
        </p:spPr>
        <p:txBody>
          <a:bodyPr wrap="none" rtlCol="0">
            <a:spAutoFit/>
          </a:bodyPr>
          <a:lstStyle/>
          <a:p>
            <a:r>
              <a:rPr lang="en-GB" sz="1100" dirty="0" smtClean="0">
                <a:solidFill>
                  <a:schemeClr val="tx2"/>
                </a:solidFill>
              </a:rPr>
              <a:t>(2.3–8.6)</a:t>
            </a:r>
            <a:endParaRPr lang="en-GB" sz="1100" dirty="0">
              <a:solidFill>
                <a:schemeClr val="tx2"/>
              </a:solidFill>
            </a:endParaRPr>
          </a:p>
        </p:txBody>
      </p:sp>
      <p:sp>
        <p:nvSpPr>
          <p:cNvPr id="13" name="TextBox 12"/>
          <p:cNvSpPr txBox="1"/>
          <p:nvPr/>
        </p:nvSpPr>
        <p:spPr>
          <a:xfrm>
            <a:off x="5441290" y="3689757"/>
            <a:ext cx="747320" cy="261610"/>
          </a:xfrm>
          <a:prstGeom prst="rect">
            <a:avLst/>
          </a:prstGeom>
          <a:noFill/>
        </p:spPr>
        <p:txBody>
          <a:bodyPr wrap="none" rtlCol="0">
            <a:spAutoFit/>
          </a:bodyPr>
          <a:lstStyle/>
          <a:p>
            <a:r>
              <a:rPr lang="en-GB" sz="1100" dirty="0" smtClean="0">
                <a:solidFill>
                  <a:schemeClr val="tx2"/>
                </a:solidFill>
              </a:rPr>
              <a:t>(1.5–8.4)</a:t>
            </a:r>
            <a:endParaRPr lang="en-GB" sz="1100" dirty="0">
              <a:solidFill>
                <a:schemeClr val="tx2"/>
              </a:solidFill>
            </a:endParaRPr>
          </a:p>
        </p:txBody>
      </p:sp>
      <p:sp>
        <p:nvSpPr>
          <p:cNvPr id="7" name="TextBox 6"/>
          <p:cNvSpPr txBox="1"/>
          <p:nvPr/>
        </p:nvSpPr>
        <p:spPr>
          <a:xfrm>
            <a:off x="8156449" y="3141894"/>
            <a:ext cx="242374" cy="215444"/>
          </a:xfrm>
          <a:prstGeom prst="rect">
            <a:avLst/>
          </a:prstGeom>
          <a:noFill/>
        </p:spPr>
        <p:txBody>
          <a:bodyPr wrap="none" rtlCol="0">
            <a:spAutoFit/>
          </a:bodyPr>
          <a:lstStyle/>
          <a:p>
            <a:r>
              <a:rPr lang="en-GB" sz="1200" baseline="30000" dirty="0" smtClean="0"/>
              <a:t>#</a:t>
            </a:r>
            <a:endParaRPr lang="en-GB" sz="1200" baseline="30000" dirty="0"/>
          </a:p>
        </p:txBody>
      </p:sp>
      <p:sp>
        <p:nvSpPr>
          <p:cNvPr id="16" name="Text Placeholder 3"/>
          <p:cNvSpPr>
            <a:spLocks noGrp="1"/>
          </p:cNvSpPr>
          <p:nvPr>
            <p:ph type="body" sz="quarter" idx="10"/>
          </p:nvPr>
        </p:nvSpPr>
        <p:spPr>
          <a:xfrm>
            <a:off x="365125" y="6096000"/>
            <a:ext cx="4130675" cy="487363"/>
          </a:xfrm>
        </p:spPr>
        <p:txBody>
          <a:bodyPr/>
          <a:lstStyle/>
          <a:p>
            <a:r>
              <a:rPr lang="en-GB" dirty="0" smtClean="0"/>
              <a:t>*1=easy to 10=impossible; </a:t>
            </a:r>
            <a:r>
              <a:rPr lang="en-GB" baseline="30000" dirty="0" smtClean="0"/>
              <a:t>#</a:t>
            </a:r>
            <a:r>
              <a:rPr lang="en-GB" dirty="0" smtClean="0"/>
              <a:t>1=great benefit to 10=no benefit.</a:t>
            </a:r>
            <a:endParaRPr lang="en-GB" dirty="0"/>
          </a:p>
        </p:txBody>
      </p:sp>
    </p:spTree>
    <p:custDataLst>
      <p:tags r:id="rId1"/>
    </p:custDataLst>
    <p:extLst>
      <p:ext uri="{BB962C8B-B14F-4D97-AF65-F5344CB8AC3E}">
        <p14:creationId xmlns:p14="http://schemas.microsoft.com/office/powerpoint/2010/main" val="42582026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468PD</a:t>
            </a:r>
            <a:r>
              <a:rPr lang="en-GB" sz="1800" dirty="0"/>
              <a:t>: Evaluation for surgical treatment options in metastatic colorectal cancer (</a:t>
            </a:r>
            <a:r>
              <a:rPr lang="en-GB" sz="1800" dirty="0" err="1"/>
              <a:t>mCRC</a:t>
            </a:r>
            <a:r>
              <a:rPr lang="en-GB" sz="1800" dirty="0"/>
              <a:t>) – a retrospective, central evaluation of FIRE-3 </a:t>
            </a:r>
            <a:r>
              <a:rPr lang="en-GB" sz="1800" dirty="0" smtClean="0"/>
              <a:t/>
            </a:r>
            <a:br>
              <a:rPr lang="en-GB" sz="1800" dirty="0" smtClean="0"/>
            </a:br>
            <a:r>
              <a:rPr lang="en-GB" sz="1800" dirty="0" smtClean="0"/>
              <a:t>– Neumann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smtClean="0"/>
              <a:t>Neumann U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468PD</a:t>
            </a:r>
            <a:endParaRPr lang="en-NZ" dirty="0"/>
          </a:p>
        </p:txBody>
      </p:sp>
      <p:sp>
        <p:nvSpPr>
          <p:cNvPr id="3" name="Content Placeholder 2"/>
          <p:cNvSpPr>
            <a:spLocks noGrp="1"/>
          </p:cNvSpPr>
          <p:nvPr>
            <p:ph idx="1"/>
          </p:nvPr>
        </p:nvSpPr>
        <p:spPr/>
        <p:txBody>
          <a:bodyPr/>
          <a:lstStyle/>
          <a:p>
            <a:pPr marL="0" indent="0">
              <a:buNone/>
            </a:pPr>
            <a:r>
              <a:rPr lang="en-GB" b="1" dirty="0" smtClean="0"/>
              <a:t>Conclusions </a:t>
            </a:r>
          </a:p>
          <a:p>
            <a:r>
              <a:rPr lang="en-GB" b="1" dirty="0" smtClean="0"/>
              <a:t>In FIRE-3, there were more patients who were candidates for surgery than those who actually underwent resection</a:t>
            </a:r>
          </a:p>
          <a:p>
            <a:pPr lvl="1"/>
            <a:r>
              <a:rPr lang="en-GB" b="1" dirty="0" smtClean="0"/>
              <a:t>Missing clinical information and patient preferences can lead to overestimation of </a:t>
            </a:r>
            <a:r>
              <a:rPr lang="en-GB" b="1" dirty="0" err="1" smtClean="0"/>
              <a:t>resectability</a:t>
            </a:r>
            <a:endParaRPr lang="en-GB" b="1" dirty="0" smtClean="0"/>
          </a:p>
          <a:p>
            <a:r>
              <a:rPr lang="en-GB" b="1" dirty="0" smtClean="0"/>
              <a:t>It is recommended that during the course of treatment regular and pre-planned evaluation of </a:t>
            </a:r>
            <a:r>
              <a:rPr lang="en-GB" b="1" dirty="0" err="1" smtClean="0"/>
              <a:t>resectability</a:t>
            </a:r>
            <a:r>
              <a:rPr lang="en-GB" b="1" dirty="0" smtClean="0"/>
              <a:t> is undertaken at specialised centres</a:t>
            </a:r>
            <a:endParaRPr lang="en-GB" b="1" dirty="0"/>
          </a:p>
        </p:txBody>
      </p:sp>
    </p:spTree>
    <p:custDataLst>
      <p:tags r:id="rId1"/>
    </p:custDataLst>
    <p:extLst>
      <p:ext uri="{BB962C8B-B14F-4D97-AF65-F5344CB8AC3E}">
        <p14:creationId xmlns:p14="http://schemas.microsoft.com/office/powerpoint/2010/main" val="2074315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19"/>
          <p:cNvCxnSpPr>
            <a:cxnSpLocks noChangeShapeType="1"/>
            <a:stCxn id="23" idx="3"/>
          </p:cNvCxnSpPr>
          <p:nvPr/>
        </p:nvCxnSpPr>
        <p:spPr bwMode="auto">
          <a:xfrm>
            <a:off x="6137848" y="3785750"/>
            <a:ext cx="271021" cy="1"/>
          </a:xfrm>
          <a:prstGeom prst="straightConnector1">
            <a:avLst/>
          </a:prstGeom>
          <a:noFill/>
          <a:ln w="57150">
            <a:solidFill>
              <a:schemeClr val="bg2">
                <a:lumMod val="60000"/>
                <a:lumOff val="40000"/>
              </a:schemeClr>
            </a:solidFill>
            <a:round/>
            <a:headEnd/>
            <a:tailEnd type="triangle" w="med" len="med"/>
          </a:ln>
        </p:spPr>
      </p:cxnSp>
      <p:cxnSp>
        <p:nvCxnSpPr>
          <p:cNvPr id="21" name="AutoShape 19"/>
          <p:cNvCxnSpPr>
            <a:cxnSpLocks noChangeShapeType="1"/>
          </p:cNvCxnSpPr>
          <p:nvPr/>
        </p:nvCxnSpPr>
        <p:spPr bwMode="auto">
          <a:xfrm rot="5400000" flipV="1">
            <a:off x="4519861" y="3334936"/>
            <a:ext cx="489210" cy="2050"/>
          </a:xfrm>
          <a:prstGeom prst="straightConnector1">
            <a:avLst/>
          </a:prstGeom>
          <a:noFill/>
          <a:ln w="57150">
            <a:solidFill>
              <a:schemeClr val="bg2">
                <a:lumMod val="60000"/>
                <a:lumOff val="40000"/>
              </a:schemeClr>
            </a:solidFill>
            <a:prstDash val="sysDot"/>
            <a:round/>
            <a:headEnd/>
            <a:tailEnd type="triangle" w="med" len="med"/>
          </a:ln>
        </p:spPr>
      </p:cxnSp>
      <p:sp>
        <p:nvSpPr>
          <p:cNvPr id="5122" name="Rectangle 2"/>
          <p:cNvSpPr>
            <a:spLocks noGrp="1" noChangeArrowheads="1"/>
          </p:cNvSpPr>
          <p:nvPr>
            <p:ph type="title"/>
          </p:nvPr>
        </p:nvSpPr>
        <p:spPr/>
        <p:txBody>
          <a:bodyPr/>
          <a:lstStyle/>
          <a:p>
            <a:r>
              <a:rPr lang="en-GB" sz="1800" dirty="0" smtClean="0"/>
              <a:t>458O: </a:t>
            </a:r>
            <a:r>
              <a:rPr lang="en-NZ" sz="1800" dirty="0" smtClean="0"/>
              <a:t>Frequency of potentially actionable genetic alterations in EORTC </a:t>
            </a:r>
            <a:r>
              <a:rPr lang="en-NZ" sz="1800" dirty="0" err="1" smtClean="0"/>
              <a:t>SPECTAcolor</a:t>
            </a:r>
            <a:r>
              <a:rPr lang="en-GB" sz="1800" dirty="0" smtClean="0"/>
              <a:t> – </a:t>
            </a:r>
            <a:r>
              <a:rPr lang="en-GB" sz="1800" dirty="0" err="1" smtClean="0"/>
              <a:t>Folprecht</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Folprecht</a:t>
            </a:r>
            <a:r>
              <a:rPr lang="en-GB" dirty="0"/>
              <a:t> G et al. Ann </a:t>
            </a:r>
            <a:r>
              <a:rPr lang="en-GB" dirty="0" err="1"/>
              <a:t>Oncol</a:t>
            </a:r>
            <a:r>
              <a:rPr lang="en-GB" dirty="0"/>
              <a:t> 2016; 27 (</a:t>
            </a:r>
            <a:r>
              <a:rPr lang="en-GB" dirty="0" err="1"/>
              <a:t>suppl</a:t>
            </a:r>
            <a:r>
              <a:rPr lang="en-GB" dirty="0"/>
              <a:t> 6): </a:t>
            </a:r>
            <a:r>
              <a:rPr lang="en-GB" dirty="0" err="1"/>
              <a:t>abstr</a:t>
            </a:r>
            <a:r>
              <a:rPr lang="en-GB" dirty="0"/>
              <a:t> 458O</a:t>
            </a:r>
          </a:p>
        </p:txBody>
      </p:sp>
      <p:cxnSp>
        <p:nvCxnSpPr>
          <p:cNvPr id="7" name="AutoShape 19"/>
          <p:cNvCxnSpPr>
            <a:cxnSpLocks noChangeShapeType="1"/>
          </p:cNvCxnSpPr>
          <p:nvPr/>
        </p:nvCxnSpPr>
        <p:spPr bwMode="auto">
          <a:xfrm>
            <a:off x="2883172" y="2990109"/>
            <a:ext cx="507836" cy="0"/>
          </a:xfrm>
          <a:prstGeom prst="straightConnector1">
            <a:avLst/>
          </a:prstGeom>
          <a:noFill/>
          <a:ln w="57150">
            <a:solidFill>
              <a:schemeClr val="bg2">
                <a:lumMod val="60000"/>
                <a:lumOff val="40000"/>
              </a:schemeClr>
            </a:solidFill>
            <a:round/>
            <a:headEnd/>
            <a:tailEnd type="triangle" w="med" len="med"/>
          </a:ln>
        </p:spPr>
      </p:cxnSp>
      <p:sp>
        <p:nvSpPr>
          <p:cNvPr id="8" name="Rectangle 9"/>
          <p:cNvSpPr>
            <a:spLocks noGrp="1" noChangeArrowheads="1"/>
          </p:cNvSpPr>
          <p:nvPr>
            <p:ph sz="half" idx="1"/>
          </p:nvPr>
        </p:nvSpPr>
        <p:spPr>
          <a:xfrm>
            <a:off x="365124" y="5102224"/>
            <a:ext cx="4130676" cy="993776"/>
          </a:xfrm>
        </p:spPr>
        <p:txBody>
          <a:bodyPr/>
          <a:lstStyle/>
          <a:p>
            <a:pPr marL="0" indent="0">
              <a:buNone/>
            </a:pPr>
            <a:r>
              <a:rPr lang="en-GB" b="1" dirty="0">
                <a:solidFill>
                  <a:schemeClr val="bg2"/>
                </a:solidFill>
              </a:rPr>
              <a:t>PRIMARY ENDPOINT(S)</a:t>
            </a:r>
          </a:p>
          <a:p>
            <a:r>
              <a:rPr lang="en-GB" dirty="0" smtClean="0"/>
              <a:t>Identification of rare genomic targets</a:t>
            </a:r>
            <a:endParaRPr lang="en-GB" dirty="0"/>
          </a:p>
          <a:p>
            <a:endParaRPr lang="en-GB" dirty="0"/>
          </a:p>
        </p:txBody>
      </p:sp>
      <p:cxnSp>
        <p:nvCxnSpPr>
          <p:cNvPr id="24" name="AutoShape 19"/>
          <p:cNvCxnSpPr>
            <a:cxnSpLocks noChangeShapeType="1"/>
            <a:stCxn id="20" idx="3"/>
          </p:cNvCxnSpPr>
          <p:nvPr/>
        </p:nvCxnSpPr>
        <p:spPr bwMode="auto">
          <a:xfrm>
            <a:off x="6137925" y="2990109"/>
            <a:ext cx="268454" cy="0"/>
          </a:xfrm>
          <a:prstGeom prst="straightConnector1">
            <a:avLst/>
          </a:prstGeom>
          <a:noFill/>
          <a:ln w="57150">
            <a:solidFill>
              <a:schemeClr val="bg2">
                <a:lumMod val="60000"/>
                <a:lumOff val="40000"/>
              </a:schemeClr>
            </a:solidFill>
            <a:round/>
            <a:headEnd/>
            <a:tailEnd type="triangle" w="med" len="med"/>
          </a:ln>
        </p:spPr>
      </p:cxnSp>
      <p:sp>
        <p:nvSpPr>
          <p:cNvPr id="25" name="AutoShape 9"/>
          <p:cNvSpPr>
            <a:spLocks noChangeArrowheads="1"/>
          </p:cNvSpPr>
          <p:nvPr/>
        </p:nvSpPr>
        <p:spPr bwMode="auto">
          <a:xfrm>
            <a:off x="239151" y="2680613"/>
            <a:ext cx="2644021"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a:solidFill>
                  <a:srgbClr val="FFFFFF"/>
                </a:solidFill>
                <a:ea typeface="SimSun" pitchFamily="2" charset="-122"/>
              </a:rPr>
              <a:t>Key patient inclusion criteria</a:t>
            </a:r>
          </a:p>
          <a:p>
            <a:pPr marL="285750" indent="-285750" defTabSz="892175" eaLnBrk="0" hangingPunct="0">
              <a:spcAft>
                <a:spcPct val="30000"/>
              </a:spcAft>
              <a:buFont typeface="Arial" panose="020B0604020202020204" pitchFamily="34" charset="0"/>
              <a:buChar char="•"/>
            </a:pPr>
            <a:r>
              <a:rPr lang="en-NZ" altLang="zh-CN" dirty="0" smtClean="0">
                <a:solidFill>
                  <a:srgbClr val="FFFFFF"/>
                </a:solidFill>
                <a:ea typeface="SimSun" pitchFamily="2" charset="-122"/>
              </a:rPr>
              <a:t>Colorectal cancer patients</a:t>
            </a:r>
            <a:endParaRPr lang="en-GB" altLang="zh-CN" dirty="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(n=389)</a:t>
            </a:r>
            <a:endParaRPr lang="en-GB" altLang="zh-CN" dirty="0">
              <a:solidFill>
                <a:srgbClr val="FFFFFF"/>
              </a:solidFill>
              <a:ea typeface="SimSun" pitchFamily="2" charset="-122"/>
            </a:endParaRPr>
          </a:p>
        </p:txBody>
      </p:sp>
      <p:sp>
        <p:nvSpPr>
          <p:cNvPr id="26" name="TextBox 25"/>
          <p:cNvSpPr txBox="1"/>
          <p:nvPr/>
        </p:nvSpPr>
        <p:spPr>
          <a:xfrm>
            <a:off x="369887" y="1295400"/>
            <a:ext cx="8404225" cy="861774"/>
          </a:xfrm>
          <a:prstGeom prst="rect">
            <a:avLst/>
          </a:prstGeom>
          <a:noFill/>
        </p:spPr>
        <p:txBody>
          <a:bodyPr wrap="square" lIns="0" rtlCol="0">
            <a:spAutoFit/>
          </a:bodyPr>
          <a:lstStyle/>
          <a:p>
            <a:r>
              <a:rPr lang="en-US" b="1" dirty="0">
                <a:solidFill>
                  <a:srgbClr val="4D4D4D"/>
                </a:solidFill>
              </a:rPr>
              <a:t>S</a:t>
            </a:r>
            <a:r>
              <a:rPr lang="en-US" b="1" dirty="0" smtClean="0">
                <a:solidFill>
                  <a:srgbClr val="4D4D4D"/>
                </a:solidFill>
              </a:rPr>
              <a:t>tudy objective</a:t>
            </a:r>
          </a:p>
          <a:p>
            <a:pPr marL="285750" indent="-285750">
              <a:buClr>
                <a:srgbClr val="043882"/>
              </a:buClr>
              <a:buFont typeface="Arial" panose="020B0604020202020204" pitchFamily="34" charset="0"/>
              <a:buChar char="•"/>
            </a:pPr>
            <a:r>
              <a:rPr lang="en-US" sz="1600" dirty="0" smtClean="0">
                <a:solidFill>
                  <a:srgbClr val="4D4D4D"/>
                </a:solidFill>
              </a:rPr>
              <a:t>To assess whether new potential therapeutic targets can be identified through the EORTC Screening Platform for Efficient Clinical Trial Access (</a:t>
            </a:r>
            <a:r>
              <a:rPr lang="en-US" sz="1600" dirty="0" err="1" smtClean="0">
                <a:solidFill>
                  <a:srgbClr val="4D4D4D"/>
                </a:solidFill>
              </a:rPr>
              <a:t>SPECTAcolor</a:t>
            </a:r>
            <a:r>
              <a:rPr lang="en-US" sz="1600" dirty="0" smtClean="0">
                <a:solidFill>
                  <a:srgbClr val="4D4D4D"/>
                </a:solidFill>
              </a:rPr>
              <a:t>)</a:t>
            </a:r>
            <a:endParaRPr lang="en-US" sz="1600" dirty="0">
              <a:solidFill>
                <a:srgbClr val="4D4D4D"/>
              </a:solidFill>
            </a:endParaRPr>
          </a:p>
        </p:txBody>
      </p:sp>
      <p:sp>
        <p:nvSpPr>
          <p:cNvPr id="20" name="AutoShape 8"/>
          <p:cNvSpPr>
            <a:spLocks noChangeArrowheads="1"/>
          </p:cNvSpPr>
          <p:nvPr/>
        </p:nvSpPr>
        <p:spPr bwMode="auto">
          <a:xfrm>
            <a:off x="3391008" y="2680613"/>
            <a:ext cx="2746917" cy="618992"/>
          </a:xfrm>
          <a:prstGeom prst="rect">
            <a:avLst/>
          </a:prstGeom>
          <a:solidFill>
            <a:schemeClr val="accent3"/>
          </a:solidFill>
          <a:ln w="9525" algn="ctr">
            <a:noFill/>
            <a:round/>
            <a:headEnd/>
            <a:tailEnd/>
          </a:ln>
        </p:spPr>
        <p:txBody>
          <a:bodyPr lIns="90000" tIns="0" rIns="90000" bIns="0" anchor="ctr"/>
          <a:lstStyle/>
          <a:p>
            <a:pPr defTabSz="892175" eaLnBrk="0" hangingPunct="0"/>
            <a:r>
              <a:rPr lang="en-GB" altLang="zh-CN" sz="1600" dirty="0" smtClean="0">
                <a:solidFill>
                  <a:srgbClr val="FFFFFF"/>
                </a:solidFill>
                <a:ea typeface="SimSun" pitchFamily="2" charset="-122"/>
              </a:rPr>
              <a:t>Next-generation sequencing of 328 cancer genes</a:t>
            </a:r>
            <a:endParaRPr lang="en-GB" altLang="zh-CN" sz="1600" dirty="0">
              <a:solidFill>
                <a:srgbClr val="FFFFFF"/>
              </a:solidFill>
              <a:ea typeface="SimSun" pitchFamily="2" charset="-122"/>
            </a:endParaRPr>
          </a:p>
        </p:txBody>
      </p:sp>
      <p:sp>
        <p:nvSpPr>
          <p:cNvPr id="23" name="AutoShape 8"/>
          <p:cNvSpPr>
            <a:spLocks noChangeArrowheads="1"/>
          </p:cNvSpPr>
          <p:nvPr/>
        </p:nvSpPr>
        <p:spPr bwMode="auto">
          <a:xfrm>
            <a:off x="3391084" y="3580566"/>
            <a:ext cx="2746764" cy="410368"/>
          </a:xfrm>
          <a:prstGeom prst="rect">
            <a:avLst/>
          </a:prstGeom>
          <a:solidFill>
            <a:schemeClr val="accent4"/>
          </a:solidFill>
          <a:ln w="9525" algn="ctr">
            <a:noFill/>
            <a:round/>
            <a:headEnd/>
            <a:tailEnd/>
          </a:ln>
        </p:spPr>
        <p:txBody>
          <a:bodyPr lIns="90000" tIns="0" rIns="90000" bIns="0" anchor="ctr"/>
          <a:lstStyle/>
          <a:p>
            <a:pPr algn="ctr" defTabSz="892175" eaLnBrk="0" hangingPunct="0"/>
            <a:r>
              <a:rPr lang="en-GB" altLang="zh-CN" sz="1600" dirty="0" smtClean="0">
                <a:solidFill>
                  <a:srgbClr val="4D4D4D"/>
                </a:solidFill>
                <a:ea typeface="SimSun" pitchFamily="2" charset="-122"/>
              </a:rPr>
              <a:t>Limited gene fusion analysis</a:t>
            </a:r>
            <a:endParaRPr lang="en-GB" altLang="zh-CN" sz="1600" dirty="0">
              <a:solidFill>
                <a:srgbClr val="4D4D4D"/>
              </a:solidFill>
              <a:ea typeface="SimSun" pitchFamily="2" charset="-122"/>
            </a:endParaRPr>
          </a:p>
        </p:txBody>
      </p:sp>
      <p:sp>
        <p:nvSpPr>
          <p:cNvPr id="55" name="AutoShape 12"/>
          <p:cNvSpPr>
            <a:spLocks noChangeArrowheads="1"/>
          </p:cNvSpPr>
          <p:nvPr/>
        </p:nvSpPr>
        <p:spPr bwMode="auto">
          <a:xfrm>
            <a:off x="6408869" y="2680988"/>
            <a:ext cx="2373181" cy="1309946"/>
          </a:xfrm>
          <a:prstGeom prst="rect">
            <a:avLst/>
          </a:prstGeom>
          <a:solidFill>
            <a:schemeClr val="tx1"/>
          </a:solidFill>
          <a:ln w="9525" algn="ctr">
            <a:noFill/>
            <a:round/>
            <a:headEnd/>
            <a:tailEnd/>
          </a:ln>
        </p:spPr>
        <p:txBody>
          <a:bodyPr lIns="90000" tIns="0" rIns="90000" bIns="0" anchor="ctr"/>
          <a:lstStyle/>
          <a:p>
            <a:pPr defTabSz="892175" eaLnBrk="0" hangingPunct="0"/>
            <a:r>
              <a:rPr lang="en-GB" altLang="zh-CN" sz="1600" dirty="0" smtClean="0">
                <a:solidFill>
                  <a:srgbClr val="FFFFFF"/>
                </a:solidFill>
                <a:ea typeface="SimSun" pitchFamily="2" charset="-122"/>
              </a:rPr>
              <a:t>Driver events annotated by curation of published literature</a:t>
            </a:r>
            <a:endParaRPr lang="en-GB" altLang="zh-CN" sz="1600"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0471237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458O: </a:t>
            </a:r>
            <a:r>
              <a:rPr lang="en-NZ" sz="1800" dirty="0"/>
              <a:t>Frequency of potentially actionable genetic alterations in EORTC </a:t>
            </a:r>
            <a:r>
              <a:rPr lang="en-NZ" sz="1800" dirty="0" err="1"/>
              <a:t>SPECTAcolor</a:t>
            </a:r>
            <a:r>
              <a:rPr lang="en-GB" sz="1800" dirty="0" smtClean="0"/>
              <a:t> – </a:t>
            </a:r>
            <a:r>
              <a:rPr lang="en-GB" sz="1800" dirty="0" err="1" smtClean="0"/>
              <a:t>Folprecht</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Folprecht</a:t>
            </a:r>
            <a:r>
              <a:rPr lang="en-GB" dirty="0"/>
              <a:t> G et al. Ann </a:t>
            </a:r>
            <a:r>
              <a:rPr lang="en-GB" dirty="0" err="1"/>
              <a:t>Oncol</a:t>
            </a:r>
            <a:r>
              <a:rPr lang="en-GB" dirty="0"/>
              <a:t> 2016; 27 (</a:t>
            </a:r>
            <a:r>
              <a:rPr lang="en-GB" dirty="0" err="1"/>
              <a:t>suppl</a:t>
            </a:r>
            <a:r>
              <a:rPr lang="en-GB" dirty="0"/>
              <a:t> 6): </a:t>
            </a:r>
            <a:r>
              <a:rPr lang="en-GB" dirty="0" err="1"/>
              <a:t>abstr</a:t>
            </a:r>
            <a:r>
              <a:rPr lang="en-GB" dirty="0"/>
              <a:t> 458O</a:t>
            </a:r>
          </a:p>
        </p:txBody>
      </p:sp>
      <p:sp>
        <p:nvSpPr>
          <p:cNvPr id="2" name="Content Placeholder 1"/>
          <p:cNvSpPr>
            <a:spLocks noGrp="1"/>
          </p:cNvSpPr>
          <p:nvPr>
            <p:ph idx="1"/>
          </p:nvPr>
        </p:nvSpPr>
        <p:spPr/>
        <p:txBody>
          <a:bodyPr/>
          <a:lstStyle/>
          <a:p>
            <a:pPr marL="0" indent="0">
              <a:buNone/>
            </a:pPr>
            <a:r>
              <a:rPr lang="en-US" b="1" dirty="0" smtClean="0"/>
              <a:t>Key results</a:t>
            </a:r>
          </a:p>
          <a:p>
            <a:pPr marL="0" indent="0">
              <a:buNone/>
            </a:pPr>
            <a:endParaRPr lang="en-US"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MSS </a:t>
            </a:r>
            <a:r>
              <a:rPr lang="en-GB" dirty="0"/>
              <a:t>and MSI-H </a:t>
            </a:r>
            <a:r>
              <a:rPr lang="en-GB" dirty="0" smtClean="0"/>
              <a:t>tumours </a:t>
            </a:r>
            <a:r>
              <a:rPr lang="en-GB" dirty="0"/>
              <a:t>harboured a median of 3 (range </a:t>
            </a:r>
            <a:r>
              <a:rPr lang="en-GB" dirty="0" smtClean="0"/>
              <a:t>0–16</a:t>
            </a:r>
            <a:r>
              <a:rPr lang="en-GB" dirty="0"/>
              <a:t>) and 8 (range 3–16) potential “driver” </a:t>
            </a:r>
            <a:r>
              <a:rPr lang="en-GB" dirty="0" smtClean="0"/>
              <a:t>mutations, respectively</a:t>
            </a:r>
            <a:endParaRPr lang="en-GB" sz="1400" dirty="0"/>
          </a:p>
          <a:p>
            <a:endParaRPr lang="en-US" dirty="0"/>
          </a:p>
        </p:txBody>
      </p:sp>
      <p:graphicFrame>
        <p:nvGraphicFramePr>
          <p:cNvPr id="8" name="Group 88"/>
          <p:cNvGraphicFramePr>
            <a:graphicFrameLocks noGrp="1"/>
          </p:cNvGraphicFramePr>
          <p:nvPr>
            <p:extLst>
              <p:ext uri="{D42A27DB-BD31-4B8C-83A1-F6EECF244321}">
                <p14:modId xmlns:p14="http://schemas.microsoft.com/office/powerpoint/2010/main" val="3080688353"/>
              </p:ext>
            </p:extLst>
          </p:nvPr>
        </p:nvGraphicFramePr>
        <p:xfrm>
          <a:off x="354013" y="1789495"/>
          <a:ext cx="8408984" cy="3744360"/>
        </p:xfrm>
        <a:graphic>
          <a:graphicData uri="http://schemas.openxmlformats.org/drawingml/2006/table">
            <a:tbl>
              <a:tblPr firstRow="1" bandRow="1">
                <a:tableStyleId>{69012ECD-51FC-41F1-AA8D-1B2483CD663E}</a:tableStyleId>
              </a:tblPr>
              <a:tblGrid>
                <a:gridCol w="1151230">
                  <a:extLst>
                    <a:ext uri="{9D8B030D-6E8A-4147-A177-3AD203B41FA5}">
                      <a16:colId xmlns="" xmlns:a16="http://schemas.microsoft.com/office/drawing/2014/main" val="20000"/>
                    </a:ext>
                  </a:extLst>
                </a:gridCol>
                <a:gridCol w="1371109">
                  <a:extLst>
                    <a:ext uri="{9D8B030D-6E8A-4147-A177-3AD203B41FA5}">
                      <a16:colId xmlns="" xmlns:a16="http://schemas.microsoft.com/office/drawing/2014/main" val="20001"/>
                    </a:ext>
                  </a:extLst>
                </a:gridCol>
                <a:gridCol w="1371109">
                  <a:extLst>
                    <a:ext uri="{9D8B030D-6E8A-4147-A177-3AD203B41FA5}">
                      <a16:colId xmlns="" xmlns:a16="http://schemas.microsoft.com/office/drawing/2014/main" val="20002"/>
                    </a:ext>
                  </a:extLst>
                </a:gridCol>
                <a:gridCol w="1371109">
                  <a:extLst>
                    <a:ext uri="{9D8B030D-6E8A-4147-A177-3AD203B41FA5}">
                      <a16:colId xmlns="" xmlns:a16="http://schemas.microsoft.com/office/drawing/2014/main" val="20003"/>
                    </a:ext>
                  </a:extLst>
                </a:gridCol>
                <a:gridCol w="1402080"/>
                <a:gridCol w="1742347"/>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Mutation,%</a:t>
                      </a:r>
                      <a:endParaRPr kumimoji="0" lang="en-US"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MSS (n=370)</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MSI-H (n=19)</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Total</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Left</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Right</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Total</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 (location)</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6465">
                <a:tc>
                  <a:txBody>
                    <a:bodyPr/>
                    <a:lstStyle/>
                    <a:p>
                      <a:pPr>
                        <a:lnSpc>
                          <a:spcPct val="115000"/>
                        </a:lnSpc>
                        <a:spcAft>
                          <a:spcPts val="1000"/>
                        </a:spcAft>
                      </a:pPr>
                      <a:r>
                        <a:rPr lang="en-GB" sz="1400" dirty="0">
                          <a:effectLst/>
                          <a:latin typeface="+mn-lt"/>
                          <a:ea typeface="Calibri"/>
                          <a:cs typeface="Times New Roman"/>
                        </a:rPr>
                        <a:t>APC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77.8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80.8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73.6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a:effectLst/>
                          <a:latin typeface="+mn-lt"/>
                          <a:ea typeface="Calibri"/>
                          <a:cs typeface="Times New Roman"/>
                        </a:rPr>
                        <a:t>21.1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0.20</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en-GB" sz="1400">
                          <a:effectLst/>
                          <a:latin typeface="+mn-lt"/>
                          <a:ea typeface="Calibri"/>
                          <a:cs typeface="Times New Roman"/>
                        </a:rPr>
                        <a:t>TP53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72.2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76.5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62.3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52.6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0.017</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en-GB" sz="1400">
                          <a:effectLst/>
                          <a:latin typeface="+mn-lt"/>
                          <a:ea typeface="Calibri"/>
                          <a:cs typeface="Times New Roman"/>
                        </a:rPr>
                        <a:t>KRAS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47.8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45.5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53.8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42.1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0.35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en-GB" sz="1400">
                          <a:effectLst/>
                          <a:latin typeface="+mn-lt"/>
                          <a:ea typeface="Calibri"/>
                          <a:cs typeface="Times New Roman"/>
                        </a:rPr>
                        <a:t>PIK3CA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a:effectLst/>
                          <a:latin typeface="+mn-lt"/>
                          <a:ea typeface="Calibri"/>
                          <a:cs typeface="Times New Roman"/>
                        </a:rPr>
                        <a:t>17.6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a:effectLst/>
                          <a:latin typeface="+mn-lt"/>
                          <a:ea typeface="Calibri"/>
                          <a:cs typeface="Times New Roman"/>
                        </a:rPr>
                        <a:t>14.1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25.5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a:effectLst/>
                          <a:latin typeface="+mn-lt"/>
                          <a:ea typeface="Calibri"/>
                          <a:cs typeface="Times New Roman"/>
                        </a:rPr>
                        <a:t>47.4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0.029</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5718">
                <a:tc>
                  <a:txBody>
                    <a:bodyPr/>
                    <a:lstStyle/>
                    <a:p>
                      <a:pPr>
                        <a:lnSpc>
                          <a:spcPct val="115000"/>
                        </a:lnSpc>
                        <a:spcAft>
                          <a:spcPts val="1000"/>
                        </a:spcAft>
                      </a:pPr>
                      <a:r>
                        <a:rPr lang="en-GB" sz="1400" dirty="0">
                          <a:effectLst/>
                          <a:latin typeface="+mn-lt"/>
                          <a:ea typeface="Calibri"/>
                          <a:cs typeface="Times New Roman"/>
                        </a:rPr>
                        <a:t>FBXW7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a:effectLst/>
                          <a:latin typeface="+mn-lt"/>
                          <a:ea typeface="Calibri"/>
                          <a:cs typeface="Times New Roman"/>
                        </a:rPr>
                        <a:t>11.1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a:effectLst/>
                          <a:latin typeface="+mn-lt"/>
                          <a:ea typeface="Calibri"/>
                          <a:cs typeface="Times New Roman"/>
                        </a:rPr>
                        <a:t>12.2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8.5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36.8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0.53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55718">
                <a:tc>
                  <a:txBody>
                    <a:bodyPr/>
                    <a:lstStyle/>
                    <a:p>
                      <a:pPr>
                        <a:lnSpc>
                          <a:spcPct val="115000"/>
                        </a:lnSpc>
                        <a:spcAft>
                          <a:spcPts val="1000"/>
                        </a:spcAft>
                      </a:pPr>
                      <a:r>
                        <a:rPr lang="en-GB" sz="1400" dirty="0">
                          <a:solidFill>
                            <a:schemeClr val="accent3"/>
                          </a:solidFill>
                          <a:effectLst/>
                          <a:latin typeface="+mn-lt"/>
                          <a:ea typeface="Calibri"/>
                          <a:cs typeface="Times New Roman"/>
                        </a:rPr>
                        <a:t>BRAF</a:t>
                      </a:r>
                    </a:p>
                  </a:txBody>
                  <a:tcPr marL="72000" marR="72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solidFill>
                            <a:schemeClr val="accent3"/>
                          </a:solidFill>
                          <a:effectLst/>
                          <a:latin typeface="+mn-lt"/>
                          <a:ea typeface="Calibri"/>
                          <a:cs typeface="Times New Roman"/>
                        </a:rPr>
                        <a:t>10.5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5.1</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solidFill>
                            <a:schemeClr val="accent3"/>
                          </a:solidFill>
                          <a:effectLst/>
                          <a:latin typeface="+mn-lt"/>
                          <a:ea typeface="Calibri"/>
                          <a:cs typeface="Times New Roman"/>
                        </a:rPr>
                        <a:t>22.6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solidFill>
                            <a:schemeClr val="accent3"/>
                          </a:solidFill>
                          <a:effectLst/>
                          <a:latin typeface="+mn-lt"/>
                          <a:ea typeface="Calibri"/>
                          <a:cs typeface="Times New Roman"/>
                        </a:rPr>
                        <a:t>36.8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&lt;0.0001</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5718">
                <a:tc>
                  <a:txBody>
                    <a:bodyPr/>
                    <a:lstStyle/>
                    <a:p>
                      <a:pPr>
                        <a:lnSpc>
                          <a:spcPct val="115000"/>
                        </a:lnSpc>
                        <a:spcAft>
                          <a:spcPts val="1000"/>
                        </a:spcAft>
                      </a:pPr>
                      <a:r>
                        <a:rPr lang="en-GB" sz="1400">
                          <a:effectLst/>
                          <a:latin typeface="+mn-lt"/>
                          <a:ea typeface="Calibri"/>
                          <a:cs typeface="Times New Roman"/>
                        </a:rPr>
                        <a:t>SOX9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8.1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6.2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a:effectLst/>
                          <a:latin typeface="+mn-lt"/>
                          <a:ea typeface="Calibri"/>
                          <a:cs typeface="Times New Roman"/>
                        </a:rPr>
                        <a:t>13.2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21.1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0.075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5718">
                <a:tc>
                  <a:txBody>
                    <a:bodyPr/>
                    <a:lstStyle/>
                    <a:p>
                      <a:pPr>
                        <a:lnSpc>
                          <a:spcPct val="115000"/>
                        </a:lnSpc>
                        <a:spcAft>
                          <a:spcPts val="1000"/>
                        </a:spcAft>
                      </a:pPr>
                      <a:r>
                        <a:rPr lang="en-GB" sz="1400" dirty="0">
                          <a:effectLst/>
                          <a:latin typeface="+mn-lt"/>
                          <a:ea typeface="Calibri"/>
                          <a:cs typeface="Times New Roman"/>
                        </a:rPr>
                        <a:t>SMAD4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7.6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7.1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9.4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0.64</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5718">
                <a:tc>
                  <a:txBody>
                    <a:bodyPr/>
                    <a:lstStyle/>
                    <a:p>
                      <a:pPr>
                        <a:lnSpc>
                          <a:spcPct val="115000"/>
                        </a:lnSpc>
                        <a:spcAft>
                          <a:spcPts val="1000"/>
                        </a:spcAft>
                      </a:pPr>
                      <a:r>
                        <a:rPr lang="en-GB" sz="1400">
                          <a:effectLst/>
                          <a:latin typeface="+mn-lt"/>
                          <a:ea typeface="Calibri"/>
                          <a:cs typeface="Times New Roman"/>
                        </a:rPr>
                        <a:t>ARD1A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5.5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a:effectLst/>
                          <a:latin typeface="+mn-lt"/>
                          <a:ea typeface="Calibri"/>
                          <a:cs typeface="Times New Roman"/>
                        </a:rPr>
                        <a:t>3.8</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0.33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5718">
                <a:tc>
                  <a:txBody>
                    <a:bodyPr/>
                    <a:lstStyle/>
                    <a:p>
                      <a:pPr>
                        <a:lnSpc>
                          <a:spcPct val="115000"/>
                        </a:lnSpc>
                        <a:spcAft>
                          <a:spcPts val="1000"/>
                        </a:spcAft>
                      </a:pPr>
                      <a:r>
                        <a:rPr lang="en-GB" sz="1400" dirty="0">
                          <a:effectLst/>
                          <a:latin typeface="+mn-lt"/>
                          <a:ea typeface="Calibri"/>
                          <a:cs typeface="Times New Roman"/>
                        </a:rPr>
                        <a:t>NRAS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5.1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4.3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7.5</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0.39</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3" name="TextBox 2"/>
          <p:cNvSpPr txBox="1"/>
          <p:nvPr/>
        </p:nvSpPr>
        <p:spPr>
          <a:xfrm>
            <a:off x="2560325" y="1454663"/>
            <a:ext cx="4023360" cy="307777"/>
          </a:xfrm>
          <a:prstGeom prst="rect">
            <a:avLst/>
          </a:prstGeom>
          <a:noFill/>
        </p:spPr>
        <p:txBody>
          <a:bodyPr wrap="square" rtlCol="0">
            <a:spAutoFit/>
          </a:bodyPr>
          <a:lstStyle/>
          <a:p>
            <a:pPr algn="ctr"/>
            <a:r>
              <a:rPr lang="en-GB" sz="1400" dirty="0">
                <a:solidFill>
                  <a:srgbClr val="4D4D4D"/>
                </a:solidFill>
              </a:rPr>
              <a:t> </a:t>
            </a:r>
            <a:r>
              <a:rPr lang="en-GB" sz="1400" b="1" dirty="0">
                <a:solidFill>
                  <a:srgbClr val="4D4D4D"/>
                </a:solidFill>
              </a:rPr>
              <a:t>Most frequently-observed mutations</a:t>
            </a:r>
            <a:endParaRPr lang="en-GB" sz="1400" dirty="0">
              <a:solidFill>
                <a:srgbClr val="4D4D4D"/>
              </a:solidFill>
            </a:endParaRPr>
          </a:p>
        </p:txBody>
      </p:sp>
    </p:spTree>
    <p:custDataLst>
      <p:tags r:id="rId1"/>
    </p:custDataLst>
    <p:extLst>
      <p:ext uri="{BB962C8B-B14F-4D97-AF65-F5344CB8AC3E}">
        <p14:creationId xmlns:p14="http://schemas.microsoft.com/office/powerpoint/2010/main" val="371202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458O: </a:t>
            </a:r>
            <a:r>
              <a:rPr lang="en-NZ" sz="1800" dirty="0"/>
              <a:t>Frequency of potentially actionable genetic alterations in EORTC </a:t>
            </a:r>
            <a:r>
              <a:rPr lang="en-NZ" sz="1800" dirty="0" err="1"/>
              <a:t>SPECTAcolor</a:t>
            </a:r>
            <a:r>
              <a:rPr lang="en-GB" sz="1800" dirty="0" smtClean="0"/>
              <a:t> – </a:t>
            </a:r>
            <a:r>
              <a:rPr lang="en-GB" sz="1800" dirty="0" err="1" smtClean="0"/>
              <a:t>Folprecht</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Folprecht</a:t>
            </a:r>
            <a:r>
              <a:rPr lang="en-GB" dirty="0"/>
              <a:t> G et al. Ann </a:t>
            </a:r>
            <a:r>
              <a:rPr lang="en-GB" dirty="0" err="1"/>
              <a:t>Oncol</a:t>
            </a:r>
            <a:r>
              <a:rPr lang="en-GB" dirty="0"/>
              <a:t> 2016; 27 (</a:t>
            </a:r>
            <a:r>
              <a:rPr lang="en-GB" dirty="0" err="1"/>
              <a:t>suppl</a:t>
            </a:r>
            <a:r>
              <a:rPr lang="en-GB" dirty="0"/>
              <a:t> 6): </a:t>
            </a:r>
            <a:r>
              <a:rPr lang="en-GB" dirty="0" err="1"/>
              <a:t>abstr</a:t>
            </a:r>
            <a:r>
              <a:rPr lang="en-GB" dirty="0"/>
              <a:t> 458O</a:t>
            </a:r>
          </a:p>
        </p:txBody>
      </p:sp>
      <p:sp>
        <p:nvSpPr>
          <p:cNvPr id="2" name="Content Placeholder 1"/>
          <p:cNvSpPr>
            <a:spLocks noGrp="1"/>
          </p:cNvSpPr>
          <p:nvPr>
            <p:ph idx="1"/>
          </p:nvPr>
        </p:nvSpPr>
        <p:spPr/>
        <p:txBody>
          <a:bodyPr/>
          <a:lstStyle/>
          <a:p>
            <a:pPr marL="0" indent="0">
              <a:buNone/>
            </a:pPr>
            <a:r>
              <a:rPr lang="en-US" b="1" dirty="0" smtClean="0"/>
              <a:t>Key results (continued)</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val="1816525259"/>
              </p:ext>
            </p:extLst>
          </p:nvPr>
        </p:nvGraphicFramePr>
        <p:xfrm>
          <a:off x="876087" y="1969857"/>
          <a:ext cx="6938212" cy="4264416"/>
        </p:xfrm>
        <a:graphic>
          <a:graphicData uri="http://schemas.openxmlformats.org/drawingml/2006/table">
            <a:tbl>
              <a:tblPr firstRow="1" bandRow="1">
                <a:tableStyleId>{69012ECD-51FC-41F1-AA8D-1B2483CD663E}</a:tableStyleId>
              </a:tblPr>
              <a:tblGrid>
                <a:gridCol w="1782707">
                  <a:extLst>
                    <a:ext uri="{9D8B030D-6E8A-4147-A177-3AD203B41FA5}">
                      <a16:colId xmlns="" xmlns:a16="http://schemas.microsoft.com/office/drawing/2014/main" val="20000"/>
                    </a:ext>
                  </a:extLst>
                </a:gridCol>
                <a:gridCol w="1312315">
                  <a:extLst>
                    <a:ext uri="{9D8B030D-6E8A-4147-A177-3AD203B41FA5}">
                      <a16:colId xmlns="" xmlns:a16="http://schemas.microsoft.com/office/drawing/2014/main" val="20001"/>
                    </a:ext>
                  </a:extLst>
                </a:gridCol>
                <a:gridCol w="1175657"/>
                <a:gridCol w="1196760">
                  <a:extLst>
                    <a:ext uri="{9D8B030D-6E8A-4147-A177-3AD203B41FA5}">
                      <a16:colId xmlns="" xmlns:a16="http://schemas.microsoft.com/office/drawing/2014/main" val="20003"/>
                    </a:ext>
                  </a:extLst>
                </a:gridCol>
                <a:gridCol w="1470773"/>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Helvetica" pitchFamily="34" charset="0"/>
                          <a:cs typeface="Arial" charset="0"/>
                        </a:rPr>
                        <a:t>Mutations, %</a:t>
                      </a:r>
                      <a:endParaRPr kumimoji="0" lang="en-US"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MSS (n=370)</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MSI-H (n=19)</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Total</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Left</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Right</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smtClean="0">
                          <a:ln>
                            <a:noFill/>
                          </a:ln>
                          <a:solidFill>
                            <a:schemeClr val="tx2"/>
                          </a:solidFill>
                          <a:effectLst/>
                          <a:latin typeface="Helvetica" pitchFamily="34" charset="0"/>
                          <a:cs typeface="Arial" charset="0"/>
                        </a:rPr>
                        <a:t>Total</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6465">
                <a:tc>
                  <a:txBody>
                    <a:bodyPr/>
                    <a:lstStyle/>
                    <a:p>
                      <a:pPr>
                        <a:lnSpc>
                          <a:spcPct val="115000"/>
                        </a:lnSpc>
                        <a:spcAft>
                          <a:spcPts val="1000"/>
                        </a:spcAft>
                      </a:pPr>
                      <a:r>
                        <a:rPr lang="en-GB" sz="1400" dirty="0" smtClean="0">
                          <a:effectLst/>
                          <a:latin typeface="Helvetica" pitchFamily="34" charset="0"/>
                          <a:ea typeface="Calibri"/>
                          <a:cs typeface="Times New Roman"/>
                        </a:rPr>
                        <a:t>BRAF</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10.5</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5.1</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22.6</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37</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en-GB" sz="1400" dirty="0" smtClean="0">
                          <a:effectLst/>
                          <a:latin typeface="Helvetica" pitchFamily="34" charset="0"/>
                          <a:ea typeface="Calibri"/>
                          <a:cs typeface="Times New Roman"/>
                        </a:rPr>
                        <a:t>BRCA2</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1.6</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0.8</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3.8</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5</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en-GB" sz="1400" dirty="0" smtClean="0">
                          <a:effectLst/>
                          <a:latin typeface="Helvetica" pitchFamily="34" charset="0"/>
                          <a:ea typeface="Calibri"/>
                          <a:cs typeface="Times New Roman"/>
                        </a:rPr>
                        <a:t>HER2</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1.9</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2.0</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1.0</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en-GB" sz="1400" dirty="0" smtClean="0">
                          <a:effectLst/>
                          <a:latin typeface="Helvetica" pitchFamily="34" charset="0"/>
                          <a:ea typeface="Calibri"/>
                          <a:cs typeface="Times New Roman"/>
                        </a:rPr>
                        <a:t>TSC1</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16</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6465">
                <a:tc>
                  <a:txBody>
                    <a:bodyPr/>
                    <a:lstStyle/>
                    <a:p>
                      <a:pPr>
                        <a:lnSpc>
                          <a:spcPct val="115000"/>
                        </a:lnSpc>
                        <a:spcAft>
                          <a:spcPts val="1000"/>
                        </a:spcAft>
                      </a:pPr>
                      <a:r>
                        <a:rPr lang="en-GB" sz="1400" b="1" dirty="0" smtClean="0">
                          <a:solidFill>
                            <a:schemeClr val="tx2"/>
                          </a:solidFill>
                          <a:effectLst/>
                          <a:latin typeface="Helvetica" pitchFamily="34" charset="0"/>
                          <a:ea typeface="Calibri"/>
                          <a:cs typeface="Times New Roman"/>
                        </a:rPr>
                        <a:t>Amplifications</a:t>
                      </a: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6465">
                <a:tc>
                  <a:txBody>
                    <a:bodyPr/>
                    <a:lstStyle/>
                    <a:p>
                      <a:pPr>
                        <a:lnSpc>
                          <a:spcPct val="115000"/>
                        </a:lnSpc>
                        <a:spcAft>
                          <a:spcPts val="1000"/>
                        </a:spcAft>
                      </a:pPr>
                      <a:r>
                        <a:rPr lang="en-GB" sz="1400" dirty="0" smtClean="0">
                          <a:effectLst/>
                          <a:latin typeface="Helvetica" pitchFamily="34" charset="0"/>
                          <a:ea typeface="Calibri"/>
                          <a:cs typeface="Times New Roman"/>
                        </a:rPr>
                        <a:t>HER2</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2.5</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endParaRPr lang="en-GB"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6465">
                <a:tc>
                  <a:txBody>
                    <a:bodyPr/>
                    <a:lstStyle/>
                    <a:p>
                      <a:pPr>
                        <a:lnSpc>
                          <a:spcPct val="115000"/>
                        </a:lnSpc>
                        <a:spcAft>
                          <a:spcPts val="1000"/>
                        </a:spcAft>
                      </a:pPr>
                      <a:r>
                        <a:rPr lang="en-GB" sz="1400" dirty="0" smtClean="0">
                          <a:effectLst/>
                          <a:latin typeface="Helvetica" pitchFamily="34" charset="0"/>
                          <a:ea typeface="Calibri"/>
                          <a:cs typeface="Times New Roman"/>
                        </a:rPr>
                        <a:t>FGFR 1/2/3</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3.5</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endParaRPr lang="en-GB"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56465">
                <a:tc>
                  <a:txBody>
                    <a:bodyPr/>
                    <a:lstStyle/>
                    <a:p>
                      <a:pPr>
                        <a:lnSpc>
                          <a:spcPct val="115000"/>
                        </a:lnSpc>
                        <a:spcAft>
                          <a:spcPts val="1000"/>
                        </a:spcAft>
                      </a:pPr>
                      <a:r>
                        <a:rPr lang="en-GB" sz="1400" b="1" dirty="0" smtClean="0">
                          <a:solidFill>
                            <a:schemeClr val="tx2"/>
                          </a:solidFill>
                          <a:effectLst/>
                          <a:latin typeface="Helvetica" pitchFamily="34" charset="0"/>
                          <a:ea typeface="Calibri"/>
                          <a:cs typeface="Times New Roman"/>
                        </a:rPr>
                        <a:t>Fusions</a:t>
                      </a: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6465">
                <a:tc>
                  <a:txBody>
                    <a:bodyPr/>
                    <a:lstStyle/>
                    <a:p>
                      <a:pPr>
                        <a:lnSpc>
                          <a:spcPct val="115000"/>
                        </a:lnSpc>
                        <a:spcAft>
                          <a:spcPts val="1000"/>
                        </a:spcAft>
                      </a:pPr>
                      <a:r>
                        <a:rPr lang="en-GB" sz="1400" dirty="0" smtClean="0">
                          <a:effectLst/>
                          <a:latin typeface="Helvetica" pitchFamily="34" charset="0"/>
                          <a:ea typeface="Calibri"/>
                          <a:cs typeface="Times New Roman"/>
                        </a:rPr>
                        <a:t>AML4/ALK</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algn="l">
                        <a:lnSpc>
                          <a:spcPct val="115000"/>
                        </a:lnSpc>
                        <a:spcAft>
                          <a:spcPts val="1000"/>
                        </a:spcAft>
                      </a:pPr>
                      <a:r>
                        <a:rPr lang="en-GB" sz="1400" dirty="0" smtClean="0">
                          <a:effectLst/>
                          <a:latin typeface="Helvetica" pitchFamily="34" charset="0"/>
                          <a:ea typeface="Calibri"/>
                          <a:cs typeface="Times New Roman"/>
                        </a:rPr>
                        <a:t>Validations</a:t>
                      </a:r>
                      <a:r>
                        <a:rPr lang="en-GB" sz="1400" baseline="0" dirty="0" smtClean="0">
                          <a:effectLst/>
                          <a:latin typeface="Helvetica" pitchFamily="34" charset="0"/>
                          <a:ea typeface="Calibri"/>
                          <a:cs typeface="Times New Roman"/>
                        </a:rPr>
                        <a:t> </a:t>
                      </a:r>
                      <a:r>
                        <a:rPr lang="en-GB" sz="1400" baseline="0" dirty="0" err="1" smtClean="0">
                          <a:effectLst/>
                          <a:latin typeface="Helvetica" pitchFamily="34" charset="0"/>
                          <a:ea typeface="Calibri"/>
                          <a:cs typeface="Times New Roman"/>
                        </a:rPr>
                        <a:t>ongoing</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endParaRPr lang="en-GB"/>
                    </a:p>
                  </a:txBody>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39834">
                <a:tc>
                  <a:txBody>
                    <a:bodyPr/>
                    <a:lstStyle/>
                    <a:p>
                      <a:pPr>
                        <a:lnSpc>
                          <a:spcPct val="115000"/>
                        </a:lnSpc>
                        <a:spcAft>
                          <a:spcPts val="1000"/>
                        </a:spcAft>
                      </a:pPr>
                      <a:r>
                        <a:rPr lang="en-GB" sz="1400" b="1" dirty="0" smtClean="0">
                          <a:solidFill>
                            <a:schemeClr val="tx2"/>
                          </a:solidFill>
                          <a:effectLst/>
                          <a:latin typeface="Helvetica" pitchFamily="34" charset="0"/>
                          <a:ea typeface="Calibri"/>
                          <a:cs typeface="Times New Roman"/>
                        </a:rPr>
                        <a:t>Immunochemistry</a:t>
                      </a: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en-GB" dirty="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nSpc>
                          <a:spcPct val="115000"/>
                        </a:lnSpc>
                        <a:spcAft>
                          <a:spcPts val="1000"/>
                        </a:spcAft>
                      </a:pP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39834">
                <a:tc>
                  <a:txBody>
                    <a:bodyPr/>
                    <a:lstStyle/>
                    <a:p>
                      <a:pPr>
                        <a:lnSpc>
                          <a:spcPct val="115000"/>
                        </a:lnSpc>
                        <a:spcAft>
                          <a:spcPts val="1000"/>
                        </a:spcAft>
                      </a:pPr>
                      <a:r>
                        <a:rPr lang="en-GB" sz="1400" kern="1200" dirty="0" smtClean="0">
                          <a:solidFill>
                            <a:schemeClr val="tx1"/>
                          </a:solidFill>
                          <a:effectLst/>
                          <a:latin typeface="Helvetica" pitchFamily="34" charset="0"/>
                          <a:ea typeface="Calibri"/>
                          <a:cs typeface="Times New Roman"/>
                        </a:rPr>
                        <a:t>MSI-H</a:t>
                      </a:r>
                      <a:endParaRPr lang="en-GB" sz="1400" kern="1200" dirty="0">
                        <a:solidFill>
                          <a:schemeClr val="tx1"/>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r>
                        <a:rPr lang="en-GB" sz="1400" dirty="0" smtClean="0">
                          <a:effectLst/>
                          <a:latin typeface="Helvetica" pitchFamily="34" charset="0"/>
                          <a:ea typeface="Calibri"/>
                          <a:cs typeface="Times New Roman"/>
                        </a:rPr>
                        <a:t>4.0</a:t>
                      </a: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lang="en-GB" dirty="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endParaRPr lang="en-GB" sz="140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5000"/>
                        </a:lnSpc>
                        <a:spcAft>
                          <a:spcPts val="1000"/>
                        </a:spcAft>
                      </a:pPr>
                      <a:endParaRPr lang="en-GB" sz="1400" b="1"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
        <p:nvSpPr>
          <p:cNvPr id="3" name="TextBox 2"/>
          <p:cNvSpPr txBox="1"/>
          <p:nvPr/>
        </p:nvSpPr>
        <p:spPr>
          <a:xfrm>
            <a:off x="2920633" y="1649184"/>
            <a:ext cx="3298372" cy="307777"/>
          </a:xfrm>
          <a:prstGeom prst="rect">
            <a:avLst/>
          </a:prstGeom>
          <a:noFill/>
        </p:spPr>
        <p:txBody>
          <a:bodyPr wrap="square" rtlCol="0">
            <a:spAutoFit/>
          </a:bodyPr>
          <a:lstStyle/>
          <a:p>
            <a:pPr algn="ctr"/>
            <a:r>
              <a:rPr lang="en-GB" sz="1400" b="1" dirty="0" smtClean="0">
                <a:solidFill>
                  <a:srgbClr val="4D4D4D"/>
                </a:solidFill>
              </a:rPr>
              <a:t>Genetic alterations of interest</a:t>
            </a:r>
            <a:endParaRPr lang="en-GB" sz="1400" b="1" dirty="0">
              <a:solidFill>
                <a:srgbClr val="4D4D4D"/>
              </a:solidFill>
            </a:endParaRPr>
          </a:p>
        </p:txBody>
      </p:sp>
    </p:spTree>
    <p:custDataLst>
      <p:tags r:id="rId1"/>
    </p:custDataLst>
    <p:extLst>
      <p:ext uri="{BB962C8B-B14F-4D97-AF65-F5344CB8AC3E}">
        <p14:creationId xmlns:p14="http://schemas.microsoft.com/office/powerpoint/2010/main" val="3492287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First-line therapy</a:t>
            </a:r>
            <a:endParaRPr lang="en-GB" dirty="0"/>
          </a:p>
        </p:txBody>
      </p:sp>
      <p:sp>
        <p:nvSpPr>
          <p:cNvPr id="4" name="Text Placeholder 3"/>
          <p:cNvSpPr>
            <a:spLocks noGrp="1"/>
          </p:cNvSpPr>
          <p:nvPr>
            <p:ph type="body" idx="1"/>
          </p:nvPr>
        </p:nvSpPr>
        <p:spPr/>
        <p:txBody>
          <a:bodyPr/>
          <a:lstStyle/>
          <a:p>
            <a:r>
              <a:rPr lang="en-GB" dirty="0" smtClean="0"/>
              <a:t>Metastatic Colorectal </a:t>
            </a:r>
            <a:r>
              <a:rPr lang="en-GB" dirty="0"/>
              <a:t>Cancer</a:t>
            </a:r>
          </a:p>
        </p:txBody>
      </p:sp>
    </p:spTree>
    <p:extLst>
      <p:ext uri="{BB962C8B-B14F-4D97-AF65-F5344CB8AC3E}">
        <p14:creationId xmlns:p14="http://schemas.microsoft.com/office/powerpoint/2010/main" val="38661035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458O: </a:t>
            </a:r>
            <a:r>
              <a:rPr lang="en-NZ" sz="1800" dirty="0"/>
              <a:t>Frequency of potentially actionable genetic alterations in EORTC </a:t>
            </a:r>
            <a:r>
              <a:rPr lang="en-NZ" sz="1800" dirty="0" err="1"/>
              <a:t>SPECTAcolor</a:t>
            </a:r>
            <a:r>
              <a:rPr lang="en-GB" sz="1800" dirty="0" smtClean="0"/>
              <a:t> – </a:t>
            </a:r>
            <a:r>
              <a:rPr lang="en-GB" sz="1800" dirty="0" err="1" smtClean="0"/>
              <a:t>Folprecht</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Folprecht</a:t>
            </a:r>
            <a:r>
              <a:rPr lang="en-GB" dirty="0"/>
              <a:t> G et al. Ann </a:t>
            </a:r>
            <a:r>
              <a:rPr lang="en-GB" dirty="0" err="1"/>
              <a:t>Oncol</a:t>
            </a:r>
            <a:r>
              <a:rPr lang="en-GB" dirty="0"/>
              <a:t> 2016; 27 (</a:t>
            </a:r>
            <a:r>
              <a:rPr lang="en-GB" dirty="0" err="1"/>
              <a:t>suppl</a:t>
            </a:r>
            <a:r>
              <a:rPr lang="en-GB" dirty="0"/>
              <a:t> 6): </a:t>
            </a:r>
            <a:r>
              <a:rPr lang="en-GB" dirty="0" err="1"/>
              <a:t>abstr</a:t>
            </a:r>
            <a:r>
              <a:rPr lang="en-GB" dirty="0"/>
              <a:t> 458O</a:t>
            </a:r>
          </a:p>
        </p:txBody>
      </p:sp>
      <p:sp>
        <p:nvSpPr>
          <p:cNvPr id="2" name="Content Placeholder 1"/>
          <p:cNvSpPr>
            <a:spLocks noGrp="1"/>
          </p:cNvSpPr>
          <p:nvPr>
            <p:ph idx="1"/>
          </p:nvPr>
        </p:nvSpPr>
        <p:spPr/>
        <p:txBody>
          <a:bodyPr/>
          <a:lstStyle/>
          <a:p>
            <a:pPr marL="0" indent="0">
              <a:buNone/>
            </a:pPr>
            <a:r>
              <a:rPr lang="en-US" b="1" dirty="0" smtClean="0"/>
              <a:t>Conclusions</a:t>
            </a:r>
          </a:p>
          <a:p>
            <a:r>
              <a:rPr lang="en-US" b="1" dirty="0" smtClean="0"/>
              <a:t>Over 20% of patients with CRC have targetable genetic alterations</a:t>
            </a:r>
          </a:p>
          <a:p>
            <a:r>
              <a:rPr lang="en-GB" b="1" dirty="0" smtClean="0"/>
              <a:t>The </a:t>
            </a:r>
            <a:r>
              <a:rPr lang="en-GB" b="1" dirty="0"/>
              <a:t>SPECTA programme provides an effective platform for identifying rare, potentially actionable genomic </a:t>
            </a:r>
            <a:r>
              <a:rPr lang="en-GB" b="1" dirty="0" smtClean="0"/>
              <a:t>targets</a:t>
            </a:r>
            <a:endParaRPr lang="en-US" dirty="0"/>
          </a:p>
        </p:txBody>
      </p:sp>
    </p:spTree>
    <p:custDataLst>
      <p:tags r:id="rId1"/>
    </p:custDataLst>
    <p:extLst>
      <p:ext uri="{BB962C8B-B14F-4D97-AF65-F5344CB8AC3E}">
        <p14:creationId xmlns:p14="http://schemas.microsoft.com/office/powerpoint/2010/main" val="281487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463PD: Clinical </a:t>
            </a:r>
            <a:r>
              <a:rPr lang="en-GB" sz="1800" dirty="0"/>
              <a:t>factors influencing outcome in metastatic colorectal cancer (</a:t>
            </a:r>
            <a:r>
              <a:rPr lang="en-GB" sz="1800" dirty="0" err="1"/>
              <a:t>mCRC</a:t>
            </a:r>
            <a:r>
              <a:rPr lang="en-GB" sz="1800" dirty="0"/>
              <a:t>) patients treated with fluoropyrimidine and bevacizumab (</a:t>
            </a:r>
            <a:r>
              <a:rPr lang="en-GB" sz="1800" dirty="0" err="1"/>
              <a:t>FP+Bev</a:t>
            </a:r>
            <a:r>
              <a:rPr lang="en-GB" sz="1800" dirty="0"/>
              <a:t>) maintenance treatment (</a:t>
            </a:r>
            <a:r>
              <a:rPr lang="en-GB" sz="1800" dirty="0" err="1"/>
              <a:t>Tx</a:t>
            </a:r>
            <a:r>
              <a:rPr lang="en-GB" sz="1800" dirty="0"/>
              <a:t>) </a:t>
            </a:r>
            <a:r>
              <a:rPr lang="en-GB" sz="1800" dirty="0" err="1"/>
              <a:t>vs</a:t>
            </a:r>
            <a:r>
              <a:rPr lang="en-GB" sz="1800" dirty="0"/>
              <a:t> observation: A pooled analysis of the phase 3 CAIRO3 and AIO 0207 trials </a:t>
            </a:r>
            <a:r>
              <a:rPr lang="en-GB" sz="1800" dirty="0" smtClean="0"/>
              <a:t>– </a:t>
            </a:r>
            <a:r>
              <a:rPr lang="en-GB" sz="1800" dirty="0" err="1" smtClean="0"/>
              <a:t>Goey</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a:t>To identify subgroups with clinical characteristics that maximally benefit from maintenance treatment with fluoropyrimidine (FP) + bevacizumab (pooled analysis of the phase 3 CAIRO3 and AIO 0207 trials [2 arms])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b="1" dirty="0" smtClean="0"/>
              <a:t>Methods</a:t>
            </a:r>
          </a:p>
          <a:p>
            <a:r>
              <a:rPr lang="en-GB" dirty="0"/>
              <a:t>Analysis of the effect of variables (sex, age, performance status, response to induction treatment, disease stage; primary tumour site and resection status, number of metastatic sites, synchronous vs. metachronous </a:t>
            </a:r>
            <a:r>
              <a:rPr lang="en-GB" dirty="0" err="1"/>
              <a:t>mCRC</a:t>
            </a:r>
            <a:r>
              <a:rPr lang="en-GB" dirty="0"/>
              <a:t>, LDH at </a:t>
            </a:r>
            <a:r>
              <a:rPr lang="en-GB" dirty="0" smtClean="0"/>
              <a:t>randomisation</a:t>
            </a:r>
            <a:r>
              <a:rPr lang="en-GB" dirty="0"/>
              <a:t>, platelet count and CEA at start of induction treatment) on treatment</a:t>
            </a:r>
          </a:p>
          <a:p>
            <a:r>
              <a:rPr lang="en-GB" dirty="0"/>
              <a:t>Analysis of </a:t>
            </a:r>
            <a:r>
              <a:rPr lang="en-GB" dirty="0" smtClean="0"/>
              <a:t>PFS1</a:t>
            </a:r>
            <a:r>
              <a:rPr lang="en-GB" baseline="30000" dirty="0" smtClean="0"/>
              <a:t>†</a:t>
            </a:r>
            <a:r>
              <a:rPr lang="en-GB" dirty="0" smtClean="0"/>
              <a:t>, PFS2</a:t>
            </a:r>
            <a:r>
              <a:rPr lang="en-GB" baseline="30000" dirty="0"/>
              <a:t>‡</a:t>
            </a:r>
            <a:r>
              <a:rPr lang="en-GB" dirty="0"/>
              <a:t> and </a:t>
            </a:r>
            <a:r>
              <a:rPr lang="en-GB" dirty="0" smtClean="0"/>
              <a:t>OS</a:t>
            </a:r>
          </a:p>
          <a:p>
            <a:endParaRPr lang="en-GB" dirty="0"/>
          </a:p>
          <a:p>
            <a:endParaRPr lang="en-GB" dirty="0" smtClean="0"/>
          </a:p>
          <a:p>
            <a:endParaRPr lang="en-GB" dirty="0"/>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Goey</a:t>
            </a:r>
            <a:r>
              <a:rPr lang="en-GB" dirty="0"/>
              <a:t> K et al. Ann </a:t>
            </a:r>
            <a:r>
              <a:rPr lang="en-GB" dirty="0" err="1"/>
              <a:t>Oncol</a:t>
            </a:r>
            <a:r>
              <a:rPr lang="en-GB" dirty="0"/>
              <a:t> 2016; 27 (</a:t>
            </a:r>
            <a:r>
              <a:rPr lang="en-GB" dirty="0" err="1"/>
              <a:t>suppl</a:t>
            </a:r>
            <a:r>
              <a:rPr lang="en-GB" dirty="0"/>
              <a:t> 6): </a:t>
            </a:r>
            <a:r>
              <a:rPr lang="en-GB" dirty="0" err="1"/>
              <a:t>abstr</a:t>
            </a:r>
            <a:r>
              <a:rPr lang="en-GB" dirty="0"/>
              <a:t> </a:t>
            </a:r>
            <a:r>
              <a:rPr lang="en-GB" dirty="0" smtClean="0"/>
              <a:t>463PD </a:t>
            </a:r>
            <a:endParaRPr lang="en-GB" dirty="0"/>
          </a:p>
        </p:txBody>
      </p:sp>
      <p:cxnSp>
        <p:nvCxnSpPr>
          <p:cNvPr id="8" name="AutoShape 19"/>
          <p:cNvCxnSpPr>
            <a:cxnSpLocks noChangeShapeType="1"/>
            <a:stCxn id="9" idx="3"/>
            <a:endCxn id="19" idx="2"/>
          </p:cNvCxnSpPr>
          <p:nvPr/>
        </p:nvCxnSpPr>
        <p:spPr bwMode="auto">
          <a:xfrm flipV="1">
            <a:off x="3807087" y="3410869"/>
            <a:ext cx="593236" cy="425"/>
          </a:xfrm>
          <a:prstGeom prst="straightConnector1">
            <a:avLst/>
          </a:prstGeom>
          <a:noFill/>
          <a:ln w="57150">
            <a:solidFill>
              <a:schemeClr val="bg2">
                <a:lumMod val="60000"/>
                <a:lumOff val="40000"/>
              </a:schemeClr>
            </a:solidFill>
            <a:round/>
            <a:headEnd type="none" w="med" len="med"/>
            <a:tailEnd type="none" w="med" len="med"/>
          </a:ln>
          <a:effectLst/>
        </p:spPr>
      </p:cxnSp>
      <p:sp>
        <p:nvSpPr>
          <p:cNvPr id="9" name="AutoShape 9"/>
          <p:cNvSpPr>
            <a:spLocks noChangeArrowheads="1"/>
          </p:cNvSpPr>
          <p:nvPr/>
        </p:nvSpPr>
        <p:spPr bwMode="auto">
          <a:xfrm>
            <a:off x="408079" y="2438207"/>
            <a:ext cx="3399008" cy="194617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hangingPunct="0">
              <a:spcAft>
                <a:spcPct val="30000"/>
              </a:spcAft>
              <a:buFont typeface="Arial" panose="020B0604020202020204" pitchFamily="34" charset="0"/>
              <a:buChar char="•"/>
            </a:pPr>
            <a:r>
              <a:rPr lang="en-GB" altLang="zh-CN" sz="1400" dirty="0">
                <a:solidFill>
                  <a:srgbClr val="FFFFFF"/>
                </a:solidFill>
                <a:latin typeface="Arial" panose="020B0604020202020204" pitchFamily="34" charset="0"/>
                <a:cs typeface="Arial" panose="020B0604020202020204" pitchFamily="34" charset="0"/>
              </a:rPr>
              <a:t>Previously untreated metastatic colorectal cancer </a:t>
            </a:r>
          </a:p>
          <a:p>
            <a:pPr marL="285750" indent="-285750" defTabSz="892175" eaLnBrk="0" hangingPunct="0">
              <a:spcAft>
                <a:spcPct val="30000"/>
              </a:spcAft>
              <a:buFont typeface="Arial" panose="020B0604020202020204" pitchFamily="34" charset="0"/>
              <a:buChar char="•"/>
            </a:pPr>
            <a:r>
              <a:rPr lang="en-GB" altLang="zh-CN" sz="1400" dirty="0">
                <a:solidFill>
                  <a:srgbClr val="FFFFFF"/>
                </a:solidFill>
                <a:latin typeface="Arial" panose="020B0604020202020204" pitchFamily="34" charset="0"/>
                <a:cs typeface="Arial" panose="020B0604020202020204" pitchFamily="34" charset="0"/>
              </a:rPr>
              <a:t>ECOG PS </a:t>
            </a:r>
            <a:r>
              <a:rPr lang="en-GB" altLang="zh-CN" sz="1400" dirty="0" smtClean="0">
                <a:solidFill>
                  <a:srgbClr val="FFFFFF"/>
                </a:solidFill>
                <a:latin typeface="Arial" panose="020B0604020202020204" pitchFamily="34" charset="0"/>
                <a:cs typeface="Arial" panose="020B0604020202020204" pitchFamily="34" charset="0"/>
              </a:rPr>
              <a:t>0–2</a:t>
            </a:r>
            <a:endParaRPr lang="en-GB" altLang="zh-CN" sz="1400" dirty="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sz="1400" dirty="0">
                <a:solidFill>
                  <a:srgbClr val="FFFFFF"/>
                </a:solidFill>
                <a:latin typeface="Arial" panose="020B0604020202020204" pitchFamily="34" charset="0"/>
                <a:cs typeface="Arial" panose="020B0604020202020204" pitchFamily="34" charset="0"/>
              </a:rPr>
              <a:t>SD or CR/PR after FP + oxaliplatin + bevacizumab induction therapy</a:t>
            </a:r>
          </a:p>
          <a:p>
            <a:pPr defTabSz="892175" eaLnBrk="0" hangingPunct="0">
              <a:spcAft>
                <a:spcPct val="30000"/>
              </a:spcAft>
            </a:pPr>
            <a:r>
              <a:rPr lang="en-GB" altLang="zh-CN" sz="1400" dirty="0">
                <a:solidFill>
                  <a:srgbClr val="FFFFFF"/>
                </a:solidFill>
                <a:latin typeface="Arial" panose="020B0604020202020204" pitchFamily="34" charset="0"/>
                <a:cs typeface="Arial" panose="020B0604020202020204" pitchFamily="34" charset="0"/>
              </a:rPr>
              <a:t>(n=871)</a:t>
            </a:r>
            <a:endParaRPr lang="en-US" altLang="zh-CN" sz="1400" dirty="0">
              <a:solidFill>
                <a:srgbClr val="FFFFFF"/>
              </a:solidFill>
              <a:latin typeface="Arial" panose="020B0604020202020204" pitchFamily="34" charset="0"/>
              <a:cs typeface="Arial" panose="020B0604020202020204" pitchFamily="34" charset="0"/>
            </a:endParaRPr>
          </a:p>
        </p:txBody>
      </p:sp>
      <p:cxnSp>
        <p:nvCxnSpPr>
          <p:cNvPr id="10" name="AutoShape 15"/>
          <p:cNvCxnSpPr>
            <a:cxnSpLocks noChangeShapeType="1"/>
            <a:stCxn id="19" idx="0"/>
            <a:endCxn id="20" idx="1"/>
          </p:cNvCxnSpPr>
          <p:nvPr/>
        </p:nvCxnSpPr>
        <p:spPr bwMode="auto">
          <a:xfrm rot="5400000" flipH="1" flipV="1">
            <a:off x="4796943" y="2641777"/>
            <a:ext cx="371679" cy="582307"/>
          </a:xfrm>
          <a:prstGeom prst="bentConnector2">
            <a:avLst/>
          </a:prstGeom>
          <a:noFill/>
          <a:ln w="57150">
            <a:solidFill>
              <a:schemeClr val="bg2">
                <a:lumMod val="60000"/>
                <a:lumOff val="40000"/>
              </a:schemeClr>
            </a:solidFill>
            <a:miter lim="800000"/>
            <a:headEnd/>
            <a:tailEnd type="triangle" w="med" len="med"/>
          </a:ln>
        </p:spPr>
      </p:cxnSp>
      <p:cxnSp>
        <p:nvCxnSpPr>
          <p:cNvPr id="11" name="AutoShape 16"/>
          <p:cNvCxnSpPr>
            <a:cxnSpLocks noChangeShapeType="1"/>
            <a:stCxn id="19" idx="4"/>
            <a:endCxn id="13" idx="1"/>
          </p:cNvCxnSpPr>
          <p:nvPr/>
        </p:nvCxnSpPr>
        <p:spPr bwMode="auto">
          <a:xfrm rot="16200000" flipH="1">
            <a:off x="4857957" y="3536641"/>
            <a:ext cx="249653" cy="582308"/>
          </a:xfrm>
          <a:prstGeom prst="bentConnector2">
            <a:avLst/>
          </a:prstGeom>
          <a:noFill/>
          <a:ln w="57150">
            <a:solidFill>
              <a:schemeClr val="bg2">
                <a:lumMod val="60000"/>
                <a:lumOff val="40000"/>
              </a:schemeClr>
            </a:solidFill>
            <a:prstDash val="solid"/>
            <a:miter lim="800000"/>
            <a:headEnd/>
            <a:tailEnd type="triangle" w="med" len="med"/>
          </a:ln>
        </p:spPr>
      </p:cxnSp>
      <p:sp>
        <p:nvSpPr>
          <p:cNvPr id="12" name="AutoShape 12"/>
          <p:cNvSpPr>
            <a:spLocks noChangeArrowheads="1"/>
          </p:cNvSpPr>
          <p:nvPr/>
        </p:nvSpPr>
        <p:spPr bwMode="auto">
          <a:xfrm>
            <a:off x="8219705" y="2539480"/>
            <a:ext cx="505648" cy="415221"/>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en-US" altLang="zh-CN" sz="1400" kern="0" dirty="0">
                <a:solidFill>
                  <a:srgbClr val="FFFFFF"/>
                </a:solidFill>
                <a:latin typeface="Arial" panose="020B0604020202020204" pitchFamily="34" charset="0"/>
                <a:cs typeface="Arial" panose="020B0604020202020204" pitchFamily="34" charset="0"/>
              </a:rPr>
              <a:t>PD</a:t>
            </a:r>
          </a:p>
        </p:txBody>
      </p:sp>
      <p:sp>
        <p:nvSpPr>
          <p:cNvPr id="13" name="AutoShape 8"/>
          <p:cNvSpPr>
            <a:spLocks noChangeArrowheads="1"/>
          </p:cNvSpPr>
          <p:nvPr/>
        </p:nvSpPr>
        <p:spPr bwMode="auto">
          <a:xfrm>
            <a:off x="5273937" y="3501717"/>
            <a:ext cx="2548254" cy="901809"/>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en-US" altLang="zh-CN" sz="1600" dirty="0">
                <a:solidFill>
                  <a:srgbClr val="4D4D4D"/>
                </a:solidFill>
                <a:latin typeface="Arial" panose="020B0604020202020204" pitchFamily="34" charset="0"/>
                <a:cs typeface="Arial" panose="020B0604020202020204" pitchFamily="34" charset="0"/>
              </a:rPr>
              <a:t>Observation only</a:t>
            </a:r>
          </a:p>
          <a:p>
            <a:pPr algn="ctr" defTabSz="892175" eaLnBrk="0" hangingPunct="0"/>
            <a:r>
              <a:rPr lang="en-GB" altLang="zh-CN" sz="1600" dirty="0">
                <a:solidFill>
                  <a:srgbClr val="4D4D4D"/>
                </a:solidFill>
                <a:latin typeface="Arial" panose="020B0604020202020204" pitchFamily="34" charset="0"/>
                <a:cs typeface="Arial" panose="020B0604020202020204" pitchFamily="34" charset="0"/>
              </a:rPr>
              <a:t>CAIRO (n=279)</a:t>
            </a:r>
          </a:p>
          <a:p>
            <a:pPr algn="ctr" defTabSz="892175" eaLnBrk="0" hangingPunct="0"/>
            <a:r>
              <a:rPr lang="en-GB" altLang="zh-CN" sz="1600" dirty="0">
                <a:solidFill>
                  <a:srgbClr val="4D4D4D"/>
                </a:solidFill>
                <a:latin typeface="Arial" panose="020B0604020202020204" pitchFamily="34" charset="0"/>
                <a:cs typeface="Arial" panose="020B0604020202020204" pitchFamily="34" charset="0"/>
              </a:rPr>
              <a:t>AIO 0207 (n=158)</a:t>
            </a:r>
            <a:endParaRPr lang="en-US" altLang="zh-CN" sz="1600" dirty="0">
              <a:solidFill>
                <a:srgbClr val="4D4D4D"/>
              </a:solidFill>
              <a:latin typeface="Arial" panose="020B0604020202020204" pitchFamily="34" charset="0"/>
              <a:cs typeface="Arial" panose="020B0604020202020204" pitchFamily="34" charset="0"/>
            </a:endParaRPr>
          </a:p>
        </p:txBody>
      </p:sp>
      <p:cxnSp>
        <p:nvCxnSpPr>
          <p:cNvPr id="16" name="AutoShape 19"/>
          <p:cNvCxnSpPr>
            <a:cxnSpLocks noChangeShapeType="1"/>
            <a:stCxn id="13" idx="3"/>
            <a:endCxn id="17" idx="1"/>
          </p:cNvCxnSpPr>
          <p:nvPr/>
        </p:nvCxnSpPr>
        <p:spPr bwMode="auto">
          <a:xfrm>
            <a:off x="7822191" y="3952622"/>
            <a:ext cx="397514"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19705" y="3745011"/>
            <a:ext cx="505648" cy="415221"/>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400" kern="0" dirty="0">
                <a:solidFill>
                  <a:srgbClr val="FFFFFF"/>
                </a:solidFill>
                <a:latin typeface="Arial" panose="020B0604020202020204" pitchFamily="34" charset="0"/>
                <a:cs typeface="Arial" panose="020B0604020202020204" pitchFamily="34" charset="0"/>
              </a:rPr>
              <a:t>PD</a:t>
            </a:r>
          </a:p>
        </p:txBody>
      </p:sp>
      <p:cxnSp>
        <p:nvCxnSpPr>
          <p:cNvPr id="18" name="AutoShape 19"/>
          <p:cNvCxnSpPr>
            <a:cxnSpLocks noChangeShapeType="1"/>
            <a:stCxn id="20" idx="3"/>
            <a:endCxn id="12" idx="1"/>
          </p:cNvCxnSpPr>
          <p:nvPr/>
        </p:nvCxnSpPr>
        <p:spPr bwMode="auto">
          <a:xfrm>
            <a:off x="7822191" y="2747090"/>
            <a:ext cx="397514" cy="1"/>
          </a:xfrm>
          <a:prstGeom prst="straightConnector1">
            <a:avLst/>
          </a:prstGeom>
          <a:noFill/>
          <a:ln w="57150">
            <a:solidFill>
              <a:schemeClr val="bg2">
                <a:lumMod val="60000"/>
                <a:lumOff val="40000"/>
              </a:schemeClr>
            </a:solidFill>
            <a:round/>
            <a:headEnd/>
            <a:tailEnd type="triangle" w="med" len="med"/>
          </a:ln>
        </p:spPr>
      </p:cxnSp>
      <p:sp>
        <p:nvSpPr>
          <p:cNvPr id="19" name="Oval 18"/>
          <p:cNvSpPr>
            <a:spLocks noChangeArrowheads="1"/>
          </p:cNvSpPr>
          <p:nvPr/>
        </p:nvSpPr>
        <p:spPr bwMode="auto">
          <a:xfrm>
            <a:off x="4400323" y="3118769"/>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en-US" altLang="zh-CN" sz="1600" b="1" dirty="0" smtClean="0">
                <a:solidFill>
                  <a:srgbClr val="043882"/>
                </a:solidFill>
                <a:latin typeface="Arial" panose="020B0604020202020204" pitchFamily="34" charset="0"/>
                <a:cs typeface="Arial" panose="020B0604020202020204" pitchFamily="34" charset="0"/>
              </a:rPr>
              <a:t>R</a:t>
            </a:r>
            <a:endParaRPr lang="en-US" altLang="zh-CN" sz="1600" b="1" dirty="0">
              <a:solidFill>
                <a:srgbClr val="043882"/>
              </a:solidFill>
              <a:latin typeface="Arial" panose="020B0604020202020204" pitchFamily="34" charset="0"/>
              <a:cs typeface="Arial" panose="020B0604020202020204" pitchFamily="34" charset="0"/>
            </a:endParaRPr>
          </a:p>
        </p:txBody>
      </p:sp>
      <p:sp>
        <p:nvSpPr>
          <p:cNvPr id="20" name="AutoShape 8"/>
          <p:cNvSpPr>
            <a:spLocks noChangeArrowheads="1"/>
          </p:cNvSpPr>
          <p:nvPr/>
        </p:nvSpPr>
        <p:spPr bwMode="auto">
          <a:xfrm>
            <a:off x="5273936" y="2285999"/>
            <a:ext cx="2548255" cy="922182"/>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Maintenance treatment*</a:t>
            </a:r>
          </a:p>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CAIRO (n=278)</a:t>
            </a:r>
          </a:p>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AIO 0207 (n=156)</a:t>
            </a:r>
            <a:endParaRPr lang="en-US" altLang="zh-CN" sz="1600" dirty="0">
              <a:solidFill>
                <a:srgbClr val="FFFFFF"/>
              </a:solidFill>
              <a:latin typeface="Arial" panose="020B0604020202020204" pitchFamily="34" charset="0"/>
              <a:cs typeface="Arial" panose="020B0604020202020204" pitchFamily="34" charset="0"/>
            </a:endParaRPr>
          </a:p>
        </p:txBody>
      </p:sp>
      <p:sp>
        <p:nvSpPr>
          <p:cNvPr id="21" name="Text Placeholder 13"/>
          <p:cNvSpPr txBox="1">
            <a:spLocks/>
          </p:cNvSpPr>
          <p:nvPr/>
        </p:nvSpPr>
        <p:spPr>
          <a:xfrm>
            <a:off x="125587" y="6022451"/>
            <a:ext cx="8504535" cy="302149"/>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smtClean="0">
                <a:solidFill>
                  <a:srgbClr val="4D4D4D"/>
                </a:solidFill>
              </a:rPr>
              <a:t>*Maintenance therapy for CAIRO3 and AIO studies, </a:t>
            </a:r>
            <a:r>
              <a:rPr lang="en-GB" sz="1100" dirty="0" smtClean="0">
                <a:solidFill>
                  <a:srgbClr val="4D4D4D"/>
                </a:solidFill>
              </a:rPr>
              <a:t>FP + bevacizumab and capecitabine + bevacizumab, </a:t>
            </a:r>
            <a:r>
              <a:rPr lang="en-GB" sz="1100" dirty="0">
                <a:solidFill>
                  <a:srgbClr val="4D4D4D"/>
                </a:solidFill>
              </a:rPr>
              <a:t>respectively; </a:t>
            </a:r>
            <a:r>
              <a:rPr lang="en-GB" sz="1100" dirty="0" smtClean="0">
                <a:solidFill>
                  <a:srgbClr val="4D4D4D"/>
                </a:solidFill>
              </a:rPr>
              <a:t/>
            </a:r>
            <a:br>
              <a:rPr lang="en-GB" sz="1100" dirty="0" smtClean="0">
                <a:solidFill>
                  <a:srgbClr val="4D4D4D"/>
                </a:solidFill>
              </a:rPr>
            </a:br>
            <a:r>
              <a:rPr lang="en-GB" sz="1100" baseline="30000" dirty="0" smtClean="0">
                <a:solidFill>
                  <a:srgbClr val="4D4D4D"/>
                </a:solidFill>
              </a:rPr>
              <a:t>†</a:t>
            </a:r>
            <a:r>
              <a:rPr lang="en-GB" sz="1100" dirty="0" smtClean="0">
                <a:solidFill>
                  <a:srgbClr val="4D4D4D"/>
                </a:solidFill>
              </a:rPr>
              <a:t>time </a:t>
            </a:r>
            <a:r>
              <a:rPr lang="en-GB" sz="1100" dirty="0">
                <a:solidFill>
                  <a:srgbClr val="4D4D4D"/>
                </a:solidFill>
              </a:rPr>
              <a:t>to 1st progression; </a:t>
            </a:r>
            <a:r>
              <a:rPr lang="en-GB" sz="1100" baseline="30000" dirty="0">
                <a:solidFill>
                  <a:srgbClr val="4D4D4D"/>
                </a:solidFill>
              </a:rPr>
              <a:t>‡</a:t>
            </a:r>
            <a:r>
              <a:rPr lang="en-GB" sz="1100" dirty="0">
                <a:solidFill>
                  <a:srgbClr val="4D4D4D"/>
                </a:solidFill>
              </a:rPr>
              <a:t>time to 2nd progression after FP + </a:t>
            </a:r>
            <a:r>
              <a:rPr lang="en-GB" sz="1100" dirty="0" smtClean="0">
                <a:solidFill>
                  <a:srgbClr val="4D4D4D"/>
                </a:solidFill>
              </a:rPr>
              <a:t>oxaliplatin + bevacizumab reintroduction</a:t>
            </a:r>
            <a:endParaRPr lang="en-US" sz="1100" dirty="0">
              <a:solidFill>
                <a:srgbClr val="4D4D4D"/>
              </a:solidFill>
            </a:endParaRPr>
          </a:p>
        </p:txBody>
      </p:sp>
    </p:spTree>
    <p:custDataLst>
      <p:tags r:id="rId1"/>
    </p:custDataLst>
    <p:extLst>
      <p:ext uri="{BB962C8B-B14F-4D97-AF65-F5344CB8AC3E}">
        <p14:creationId xmlns:p14="http://schemas.microsoft.com/office/powerpoint/2010/main" val="3548952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463PD: Clinical </a:t>
            </a:r>
            <a:r>
              <a:rPr lang="en-GB" sz="1800" dirty="0"/>
              <a:t>factors influencing outcome in metastatic colorectal cancer (</a:t>
            </a:r>
            <a:r>
              <a:rPr lang="en-GB" sz="1800" dirty="0" err="1"/>
              <a:t>mCRC</a:t>
            </a:r>
            <a:r>
              <a:rPr lang="en-GB" sz="1800" dirty="0"/>
              <a:t>) patients treated with fluoropyrimidine and bevacizumab (</a:t>
            </a:r>
            <a:r>
              <a:rPr lang="en-GB" sz="1800" dirty="0" err="1"/>
              <a:t>FP+Bev</a:t>
            </a:r>
            <a:r>
              <a:rPr lang="en-GB" sz="1800" dirty="0"/>
              <a:t>) maintenance treatment (</a:t>
            </a:r>
            <a:r>
              <a:rPr lang="en-GB" sz="1800" dirty="0" err="1"/>
              <a:t>Tx</a:t>
            </a:r>
            <a:r>
              <a:rPr lang="en-GB" sz="1800" dirty="0"/>
              <a:t>) </a:t>
            </a:r>
            <a:r>
              <a:rPr lang="en-GB" sz="1800" dirty="0" err="1"/>
              <a:t>vs</a:t>
            </a:r>
            <a:r>
              <a:rPr lang="en-GB" sz="1800" dirty="0"/>
              <a:t> observation: A pooled analysis of the phase 3 CAIRO3 and AIO 0207 trials </a:t>
            </a:r>
            <a:r>
              <a:rPr lang="en-GB" sz="1800" dirty="0" smtClean="0"/>
              <a:t>– </a:t>
            </a:r>
            <a:r>
              <a:rPr lang="en-GB" sz="1800" dirty="0" err="1" smtClean="0"/>
              <a:t>Goey</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Goey</a:t>
            </a:r>
            <a:r>
              <a:rPr lang="en-GB" dirty="0"/>
              <a:t> K et al. Ann </a:t>
            </a:r>
            <a:r>
              <a:rPr lang="en-GB" dirty="0" err="1"/>
              <a:t>Oncol</a:t>
            </a:r>
            <a:r>
              <a:rPr lang="en-GB" dirty="0"/>
              <a:t> 2016; 27 (</a:t>
            </a:r>
            <a:r>
              <a:rPr lang="en-GB" dirty="0" err="1"/>
              <a:t>suppl</a:t>
            </a:r>
            <a:r>
              <a:rPr lang="en-GB" dirty="0"/>
              <a:t> 6): </a:t>
            </a:r>
            <a:r>
              <a:rPr lang="en-GB" dirty="0" err="1"/>
              <a:t>abstr</a:t>
            </a:r>
            <a:r>
              <a:rPr lang="en-GB" dirty="0"/>
              <a:t> 463PD</a:t>
            </a:r>
          </a:p>
        </p:txBody>
      </p:sp>
      <p:sp>
        <p:nvSpPr>
          <p:cNvPr id="7" name="Content Placeholder 6"/>
          <p:cNvSpPr txBox="1">
            <a:spLocks/>
          </p:cNvSpPr>
          <p:nvPr/>
        </p:nvSpPr>
        <p:spPr bwMode="auto">
          <a:xfrm>
            <a:off x="457199" y="1488722"/>
            <a:ext cx="8321675"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Maintenance treatment vs. observation resulted in a highly significant benefit in </a:t>
            </a:r>
          </a:p>
          <a:p>
            <a:pPr lvl="1">
              <a:buClr>
                <a:srgbClr val="043882"/>
              </a:buClr>
            </a:pPr>
            <a:r>
              <a:rPr lang="it-IT" dirty="0" smtClean="0"/>
              <a:t>PFS1 (HR 0.40 [95% CI 0.34, 0.47])</a:t>
            </a:r>
          </a:p>
          <a:p>
            <a:pPr lvl="1">
              <a:buClr>
                <a:srgbClr val="043882"/>
              </a:buClr>
            </a:pPr>
            <a:r>
              <a:rPr lang="en-GB" dirty="0" smtClean="0"/>
              <a:t>PFS2 (HR 0.68 [95% CI 0.59, 0.80])</a:t>
            </a:r>
          </a:p>
          <a:p>
            <a:pPr>
              <a:buClr>
                <a:srgbClr val="043882"/>
              </a:buClr>
            </a:pPr>
            <a:r>
              <a:rPr lang="en-GB" dirty="0" smtClean="0"/>
              <a:t>Benefit of maintenance treatment was observed in all investigated subgroups</a:t>
            </a:r>
          </a:p>
          <a:p>
            <a:pPr>
              <a:buClr>
                <a:srgbClr val="043882"/>
              </a:buClr>
            </a:pPr>
            <a:r>
              <a:rPr lang="en-GB" dirty="0" smtClean="0"/>
              <a:t>Results for OS showed a marked heterogeneity between the two studies (HR 0.90 [95% CI 0.76, 1.05])</a:t>
            </a:r>
          </a:p>
          <a:p>
            <a:pPr>
              <a:buClr>
                <a:srgbClr val="043882"/>
              </a:buClr>
            </a:pPr>
            <a:r>
              <a:rPr lang="en-GB" dirty="0" smtClean="0"/>
              <a:t>Patients with elevated platelet count (&gt;400*10</a:t>
            </a:r>
            <a:r>
              <a:rPr lang="en-GB" baseline="30000" dirty="0" smtClean="0"/>
              <a:t>9</a:t>
            </a:r>
            <a:r>
              <a:rPr lang="en-GB" dirty="0" smtClean="0"/>
              <a:t>/L) at start of induction treatment had significantly more benefit from maintenance treatment vs. observation in PFS1 and PFS2</a:t>
            </a:r>
          </a:p>
          <a:p>
            <a:pPr lvl="1">
              <a:buClr>
                <a:srgbClr val="043882"/>
              </a:buClr>
            </a:pPr>
            <a:r>
              <a:rPr lang="en-GB" dirty="0" smtClean="0"/>
              <a:t>Tests for interaction were p&lt;0.05</a:t>
            </a:r>
            <a:endParaRPr lang="en-GB" dirty="0"/>
          </a:p>
        </p:txBody>
      </p:sp>
    </p:spTree>
    <p:custDataLst>
      <p:tags r:id="rId1"/>
    </p:custDataLst>
    <p:extLst>
      <p:ext uri="{BB962C8B-B14F-4D97-AF65-F5344CB8AC3E}">
        <p14:creationId xmlns:p14="http://schemas.microsoft.com/office/powerpoint/2010/main" val="980160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463PD: Clinical </a:t>
            </a:r>
            <a:r>
              <a:rPr lang="en-GB" sz="1800" dirty="0"/>
              <a:t>factors influencing outcome in metastatic colorectal cancer (</a:t>
            </a:r>
            <a:r>
              <a:rPr lang="en-GB" sz="1800" dirty="0" err="1"/>
              <a:t>mCRC</a:t>
            </a:r>
            <a:r>
              <a:rPr lang="en-GB" sz="1800" dirty="0"/>
              <a:t>) patients treated with fluoropyrimidine and bevacizumab (</a:t>
            </a:r>
            <a:r>
              <a:rPr lang="en-GB" sz="1800" dirty="0" err="1"/>
              <a:t>FP+Bev</a:t>
            </a:r>
            <a:r>
              <a:rPr lang="en-GB" sz="1800" dirty="0"/>
              <a:t>) maintenance treatment (</a:t>
            </a:r>
            <a:r>
              <a:rPr lang="en-GB" sz="1800" dirty="0" err="1"/>
              <a:t>Tx</a:t>
            </a:r>
            <a:r>
              <a:rPr lang="en-GB" sz="1800" dirty="0"/>
              <a:t>) </a:t>
            </a:r>
            <a:r>
              <a:rPr lang="en-GB" sz="1800" dirty="0" err="1"/>
              <a:t>vs</a:t>
            </a:r>
            <a:r>
              <a:rPr lang="en-GB" sz="1800" dirty="0"/>
              <a:t> observation: A pooled analysis of the phase 3 CAIRO3 and AIO 0207 trials </a:t>
            </a:r>
            <a:r>
              <a:rPr lang="en-GB" sz="1800" dirty="0" smtClean="0"/>
              <a:t>– </a:t>
            </a:r>
            <a:r>
              <a:rPr lang="en-GB" sz="1800" dirty="0" err="1" smtClean="0"/>
              <a:t>Goey</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These results indicate that </a:t>
            </a:r>
            <a:r>
              <a:rPr lang="en-GB" b="1" dirty="0"/>
              <a:t>in the </a:t>
            </a:r>
            <a:r>
              <a:rPr lang="en-GB" b="1" dirty="0" smtClean="0"/>
              <a:t>1L </a:t>
            </a:r>
            <a:r>
              <a:rPr lang="en-GB" b="1" dirty="0"/>
              <a:t>treatment of </a:t>
            </a:r>
            <a:r>
              <a:rPr lang="en-GB" b="1" dirty="0" err="1" smtClean="0"/>
              <a:t>mCRC</a:t>
            </a:r>
            <a:r>
              <a:rPr lang="en-GB" b="1" dirty="0" smtClean="0"/>
              <a:t>, fluoropyrimidine + bevacizumab maintenance treatment is associated with significant benefit compared with observation alone </a:t>
            </a:r>
          </a:p>
          <a:p>
            <a:r>
              <a:rPr lang="en-GB" b="1" dirty="0" smtClean="0"/>
              <a:t>All subgroups included in this study showed treatment benefit with maintenance treatment vs. observation alone</a:t>
            </a:r>
          </a:p>
          <a:p>
            <a:r>
              <a:rPr lang="en-GB" b="1" dirty="0" smtClean="0"/>
              <a:t>Patient response to </a:t>
            </a:r>
            <a:r>
              <a:rPr lang="en-GB" b="1" dirty="0" err="1" smtClean="0"/>
              <a:t>fluoropyrimidine</a:t>
            </a:r>
            <a:r>
              <a:rPr lang="en-GB" b="1" dirty="0" smtClean="0"/>
              <a:t> </a:t>
            </a:r>
            <a:r>
              <a:rPr lang="en-GB" b="1" dirty="0"/>
              <a:t>+ </a:t>
            </a:r>
            <a:r>
              <a:rPr lang="en-GB" b="1" dirty="0" err="1"/>
              <a:t>bevacizumab</a:t>
            </a:r>
            <a:r>
              <a:rPr lang="en-GB" b="1" dirty="0"/>
              <a:t> maintenance </a:t>
            </a:r>
            <a:r>
              <a:rPr lang="en-GB" b="1" dirty="0" smtClean="0"/>
              <a:t>treatment could be predicted from platelet </a:t>
            </a:r>
            <a:r>
              <a:rPr lang="en-GB" b="1" dirty="0"/>
              <a:t>count at start of induction </a:t>
            </a:r>
            <a:r>
              <a:rPr lang="en-GB" b="1" dirty="0" smtClean="0"/>
              <a:t>treatment; this was </a:t>
            </a:r>
            <a:r>
              <a:rPr lang="en-GB" b="1" dirty="0"/>
              <a:t>a significant predictive factor for </a:t>
            </a:r>
            <a:r>
              <a:rPr lang="en-GB" b="1" dirty="0" smtClean="0"/>
              <a:t>effect size</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Goey</a:t>
            </a:r>
            <a:r>
              <a:rPr lang="en-GB" dirty="0"/>
              <a:t> K et al. Ann </a:t>
            </a:r>
            <a:r>
              <a:rPr lang="en-GB" dirty="0" err="1"/>
              <a:t>Oncol</a:t>
            </a:r>
            <a:r>
              <a:rPr lang="en-GB" dirty="0"/>
              <a:t> 2016; 27 (</a:t>
            </a:r>
            <a:r>
              <a:rPr lang="en-GB" dirty="0" err="1"/>
              <a:t>suppl</a:t>
            </a:r>
            <a:r>
              <a:rPr lang="en-GB" dirty="0"/>
              <a:t> 6): </a:t>
            </a:r>
            <a:r>
              <a:rPr lang="en-GB" dirty="0" err="1"/>
              <a:t>abstr</a:t>
            </a:r>
            <a:r>
              <a:rPr lang="en-GB" dirty="0"/>
              <a:t> 463PD</a:t>
            </a:r>
          </a:p>
        </p:txBody>
      </p:sp>
    </p:spTree>
    <p:custDataLst>
      <p:tags r:id="rId1"/>
    </p:custDataLst>
    <p:extLst>
      <p:ext uri="{BB962C8B-B14F-4D97-AF65-F5344CB8AC3E}">
        <p14:creationId xmlns:p14="http://schemas.microsoft.com/office/powerpoint/2010/main" val="1014005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LBA23: A </a:t>
            </a:r>
            <a:r>
              <a:rPr lang="en-GB" sz="1800" dirty="0"/>
              <a:t>novel epigenetic immunoassay approach to profiling circulating nucleosomes for CRC </a:t>
            </a:r>
            <a:r>
              <a:rPr lang="en-GB" sz="1800" dirty="0" smtClean="0"/>
              <a:t>detection – Herzog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 </a:t>
            </a:r>
          </a:p>
        </p:txBody>
      </p:sp>
      <p:sp>
        <p:nvSpPr>
          <p:cNvPr id="8" name="Text Placeholder 14"/>
          <p:cNvSpPr>
            <a:spLocks noGrp="1"/>
          </p:cNvSpPr>
          <p:nvPr>
            <p:ph type="body" sz="quarter" idx="11"/>
          </p:nvPr>
        </p:nvSpPr>
        <p:spPr>
          <a:xfrm>
            <a:off x="4377267" y="6092296"/>
            <a:ext cx="4435475" cy="487363"/>
          </a:xfrm>
        </p:spPr>
        <p:txBody>
          <a:bodyPr/>
          <a:lstStyle/>
          <a:p>
            <a:r>
              <a:rPr lang="en-GB" dirty="0"/>
              <a:t>Herzog M et al. Ann </a:t>
            </a:r>
            <a:r>
              <a:rPr lang="en-GB" dirty="0" err="1"/>
              <a:t>Oncol</a:t>
            </a:r>
            <a:r>
              <a:rPr lang="en-GB" dirty="0"/>
              <a:t> 2016; 27 (</a:t>
            </a:r>
            <a:r>
              <a:rPr lang="en-GB" dirty="0" err="1"/>
              <a:t>suppl</a:t>
            </a:r>
            <a:r>
              <a:rPr lang="en-GB" dirty="0"/>
              <a:t> 6): </a:t>
            </a:r>
            <a:r>
              <a:rPr lang="en-GB" dirty="0" err="1"/>
              <a:t>abstr</a:t>
            </a:r>
            <a:r>
              <a:rPr lang="en-GB" dirty="0"/>
              <a:t> LBA23</a:t>
            </a:r>
          </a:p>
        </p:txBody>
      </p:sp>
      <p:cxnSp>
        <p:nvCxnSpPr>
          <p:cNvPr id="9" name="AutoShape 19"/>
          <p:cNvCxnSpPr>
            <a:cxnSpLocks noChangeShapeType="1"/>
            <a:stCxn id="27" idx="3"/>
            <a:endCxn id="22" idx="1"/>
          </p:cNvCxnSpPr>
          <p:nvPr/>
        </p:nvCxnSpPr>
        <p:spPr bwMode="auto">
          <a:xfrm>
            <a:off x="3832394" y="3412439"/>
            <a:ext cx="979108"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a:spLocks noGrp="1" noChangeArrowheads="1"/>
          </p:cNvSpPr>
          <p:nvPr>
            <p:ph sz="half" idx="1"/>
          </p:nvPr>
        </p:nvSpPr>
        <p:spPr>
          <a:xfrm>
            <a:off x="365124" y="5102224"/>
            <a:ext cx="8416926" cy="993776"/>
          </a:xfrm>
        </p:spPr>
        <p:txBody>
          <a:bodyPr/>
          <a:lstStyle/>
          <a:p>
            <a:pPr marL="0" indent="0">
              <a:buNone/>
            </a:pPr>
            <a:r>
              <a:rPr lang="en-NZ" b="1" dirty="0" smtClean="0">
                <a:solidFill>
                  <a:schemeClr val="bg2"/>
                </a:solidFill>
              </a:rPr>
              <a:t>PRIMARY ENDPOINT(S)</a:t>
            </a:r>
          </a:p>
          <a:p>
            <a:r>
              <a:rPr lang="en-GB" dirty="0" smtClean="0"/>
              <a:t>To </a:t>
            </a:r>
            <a:r>
              <a:rPr lang="en-GB" dirty="0"/>
              <a:t>identify individuals with low risk adenomas or no findings on </a:t>
            </a:r>
            <a:r>
              <a:rPr lang="en-GB" dirty="0" smtClean="0"/>
              <a:t>colonoscopy</a:t>
            </a:r>
            <a:endParaRPr lang="en-NZ" dirty="0"/>
          </a:p>
        </p:txBody>
      </p:sp>
      <p:sp>
        <p:nvSpPr>
          <p:cNvPr id="22" name="AutoShape 8"/>
          <p:cNvSpPr>
            <a:spLocks noChangeArrowheads="1"/>
          </p:cNvSpPr>
          <p:nvPr/>
        </p:nvSpPr>
        <p:spPr bwMode="auto">
          <a:xfrm>
            <a:off x="4811502" y="2650439"/>
            <a:ext cx="3516691" cy="1524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Analysis of </a:t>
            </a:r>
            <a:r>
              <a:rPr lang="el-GR" altLang="zh-CN" sz="1600" dirty="0" smtClean="0">
                <a:solidFill>
                  <a:srgbClr val="FFFFFF"/>
                </a:solidFill>
                <a:ea typeface="SimSun" pitchFamily="2" charset="-122"/>
              </a:rPr>
              <a:t>10</a:t>
            </a:r>
            <a:r>
              <a:rPr lang="en-GB" altLang="zh-CN" sz="1600" dirty="0" smtClean="0">
                <a:solidFill>
                  <a:srgbClr val="FFFFFF"/>
                </a:solidFill>
                <a:ea typeface="SimSun" pitchFamily="2" charset="-122"/>
              </a:rPr>
              <a:t> </a:t>
            </a:r>
            <a:r>
              <a:rPr lang="el-GR" altLang="zh-CN" sz="1600" dirty="0" smtClean="0">
                <a:solidFill>
                  <a:srgbClr val="FFFFFF"/>
                </a:solidFill>
                <a:ea typeface="SimSun" pitchFamily="2" charset="-122"/>
              </a:rPr>
              <a:t>μ</a:t>
            </a:r>
            <a:r>
              <a:rPr lang="en-NZ" altLang="zh-CN" sz="1600" dirty="0">
                <a:solidFill>
                  <a:srgbClr val="FFFFFF"/>
                </a:solidFill>
                <a:ea typeface="SimSun" pitchFamily="2" charset="-122"/>
              </a:rPr>
              <a:t>L</a:t>
            </a:r>
            <a:r>
              <a:rPr lang="en-NZ" altLang="zh-CN" sz="1600" dirty="0" smtClean="0">
                <a:solidFill>
                  <a:srgbClr val="FFFFFF"/>
                </a:solidFill>
                <a:ea typeface="SimSun" pitchFamily="2" charset="-122"/>
              </a:rPr>
              <a:t> serum samples (</a:t>
            </a:r>
            <a:r>
              <a:rPr lang="en-GB" altLang="zh-CN" sz="1600" dirty="0" err="1" smtClean="0">
                <a:solidFill>
                  <a:srgbClr val="FFFFFF"/>
                </a:solidFill>
                <a:ea typeface="SimSun" pitchFamily="2" charset="-122"/>
              </a:rPr>
              <a:t>Nu.Q</a:t>
            </a:r>
            <a:r>
              <a:rPr lang="en-GB" altLang="zh-CN" sz="1600" baseline="30000" dirty="0" err="1" smtClean="0">
                <a:solidFill>
                  <a:srgbClr val="FFFFFF"/>
                </a:solidFill>
                <a:ea typeface="SimSun" pitchFamily="2" charset="-122"/>
              </a:rPr>
              <a:t>TM</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ELISA blood </a:t>
            </a:r>
            <a:r>
              <a:rPr lang="en-GB" altLang="zh-CN" sz="1600" dirty="0" smtClean="0">
                <a:solidFill>
                  <a:srgbClr val="FFFFFF"/>
                </a:solidFill>
                <a:ea typeface="SimSun" pitchFamily="2" charset="-122"/>
              </a:rPr>
              <a:t>tests)</a:t>
            </a:r>
          </a:p>
          <a:p>
            <a:pPr algn="ctr" defTabSz="892175" eaLnBrk="0" hangingPunct="0"/>
            <a:r>
              <a:rPr lang="en-GB" altLang="zh-CN" sz="1600" dirty="0" smtClean="0">
                <a:solidFill>
                  <a:srgbClr val="FFFFFF"/>
                </a:solidFill>
                <a:ea typeface="SimSun" pitchFamily="2" charset="-122"/>
              </a:rPr>
              <a:t> </a:t>
            </a:r>
          </a:p>
          <a:p>
            <a:pPr algn="ctr" defTabSz="892175" eaLnBrk="0" hangingPunct="0"/>
            <a:r>
              <a:rPr lang="en-GB" altLang="zh-CN" sz="1600" dirty="0" smtClean="0">
                <a:solidFill>
                  <a:srgbClr val="FFFFFF"/>
                </a:solidFill>
                <a:ea typeface="SimSun" pitchFamily="2" charset="-122"/>
              </a:rPr>
              <a:t>LDA developed </a:t>
            </a:r>
            <a:r>
              <a:rPr lang="en-GB" altLang="zh-CN" sz="1600" dirty="0">
                <a:solidFill>
                  <a:srgbClr val="FFFFFF"/>
                </a:solidFill>
                <a:ea typeface="SimSun" pitchFamily="2" charset="-122"/>
              </a:rPr>
              <a:t>algorithm to identify individuals with no evidence of </a:t>
            </a:r>
            <a:r>
              <a:rPr lang="en-GB" altLang="zh-CN" sz="1600" dirty="0" smtClean="0">
                <a:solidFill>
                  <a:srgbClr val="FFFFFF"/>
                </a:solidFill>
                <a:ea typeface="SimSun" pitchFamily="2" charset="-122"/>
              </a:rPr>
              <a:t>cancer</a:t>
            </a:r>
            <a:endParaRPr lang="en-NZ" altLang="zh-CN" sz="1600" dirty="0">
              <a:solidFill>
                <a:srgbClr val="FFFFFF"/>
              </a:solidFill>
              <a:ea typeface="SimSun" pitchFamily="2" charset="-122"/>
            </a:endParaRPr>
          </a:p>
        </p:txBody>
      </p:sp>
      <p:sp>
        <p:nvSpPr>
          <p:cNvPr id="27" name="AutoShape 9"/>
          <p:cNvSpPr>
            <a:spLocks noChangeArrowheads="1"/>
          </p:cNvSpPr>
          <p:nvPr/>
        </p:nvSpPr>
        <p:spPr bwMode="auto">
          <a:xfrm>
            <a:off x="787792" y="2801246"/>
            <a:ext cx="304460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sz="1600" dirty="0" smtClean="0">
                <a:solidFill>
                  <a:srgbClr val="FFFFFF"/>
                </a:solidFill>
                <a:ea typeface="SimSun" pitchFamily="2" charset="-122"/>
              </a:rPr>
              <a:t>FIT+ </a:t>
            </a:r>
            <a:r>
              <a:rPr lang="en-NZ" sz="1600" dirty="0" err="1" smtClean="0">
                <a:solidFill>
                  <a:srgbClr val="FFFFFF"/>
                </a:solidFill>
                <a:ea typeface="SimSun" pitchFamily="2" charset="-122"/>
              </a:rPr>
              <a:t>colonoscopic</a:t>
            </a:r>
            <a:r>
              <a:rPr lang="en-NZ" sz="1600" dirty="0" smtClean="0">
                <a:solidFill>
                  <a:srgbClr val="FFFFFF"/>
                </a:solidFill>
                <a:ea typeface="SimSun" pitchFamily="2" charset="-122"/>
              </a:rPr>
              <a:t> confirmation of diagnosis* </a:t>
            </a:r>
            <a:endParaRPr lang="en-NZ" altLang="zh-CN" sz="1600" dirty="0" smtClean="0">
              <a:solidFill>
                <a:srgbClr val="FFFFFF"/>
              </a:solidFill>
              <a:ea typeface="SimSun" pitchFamily="2" charset="-122"/>
            </a:endParaRPr>
          </a:p>
          <a:p>
            <a:pPr defTabSz="892175" eaLnBrk="0" hangingPunct="0">
              <a:spcAft>
                <a:spcPct val="30000"/>
              </a:spcAft>
            </a:pPr>
            <a:r>
              <a:rPr lang="en-NZ" altLang="zh-CN" sz="1600" dirty="0" smtClean="0">
                <a:solidFill>
                  <a:srgbClr val="FFFFFF"/>
                </a:solidFill>
                <a:ea typeface="SimSun" pitchFamily="2" charset="-122"/>
              </a:rPr>
              <a:t>(n=1907)</a:t>
            </a:r>
            <a:endParaRPr lang="en-NZ" altLang="zh-CN" sz="1600" dirty="0">
              <a:solidFill>
                <a:srgbClr val="FFFFFF"/>
              </a:solidFill>
              <a:ea typeface="SimSun" pitchFamily="2" charset="-122"/>
            </a:endParaRPr>
          </a:p>
        </p:txBody>
      </p:sp>
      <p:sp>
        <p:nvSpPr>
          <p:cNvPr id="28" name="TextBox 27"/>
          <p:cNvSpPr txBox="1"/>
          <p:nvPr/>
        </p:nvSpPr>
        <p:spPr>
          <a:xfrm>
            <a:off x="369888" y="1295400"/>
            <a:ext cx="8404225" cy="830997"/>
          </a:xfrm>
          <a:prstGeom prst="rect">
            <a:avLst/>
          </a:prstGeom>
          <a:noFill/>
        </p:spPr>
        <p:txBody>
          <a:bodyPr wrap="square" lIns="0" rtlCol="0">
            <a:spAutoFit/>
          </a:bodyPr>
          <a:lstStyle/>
          <a:p>
            <a:r>
              <a:rPr lang="en-NZ" sz="1600" b="1" dirty="0" smtClean="0">
                <a:solidFill>
                  <a:srgbClr val="4D4D4D"/>
                </a:solidFill>
              </a:rPr>
              <a:t>Study objective</a:t>
            </a:r>
          </a:p>
          <a:p>
            <a:pPr marL="285750" indent="-285750">
              <a:buClr>
                <a:srgbClr val="043882"/>
              </a:buClr>
              <a:buFont typeface="Arial" panose="020B0604020202020204" pitchFamily="34" charset="0"/>
              <a:buChar char="•"/>
            </a:pPr>
            <a:r>
              <a:rPr lang="en-GB" sz="1600" dirty="0" smtClean="0">
                <a:solidFill>
                  <a:srgbClr val="4D4D4D"/>
                </a:solidFill>
              </a:rPr>
              <a:t>To evaluate </a:t>
            </a:r>
            <a:r>
              <a:rPr lang="en-GB" sz="1600" dirty="0">
                <a:solidFill>
                  <a:srgbClr val="4D4D4D"/>
                </a:solidFill>
              </a:rPr>
              <a:t>combined </a:t>
            </a:r>
            <a:r>
              <a:rPr lang="en-GB" sz="1600" dirty="0" err="1">
                <a:solidFill>
                  <a:srgbClr val="4D4D4D"/>
                </a:solidFill>
              </a:rPr>
              <a:t>Nu.Q</a:t>
            </a:r>
            <a:r>
              <a:rPr lang="en-GB" sz="1600" baseline="30000" dirty="0" err="1">
                <a:solidFill>
                  <a:srgbClr val="4D4D4D"/>
                </a:solidFill>
              </a:rPr>
              <a:t>TM</a:t>
            </a:r>
            <a:r>
              <a:rPr lang="en-GB" sz="1600" dirty="0">
                <a:solidFill>
                  <a:srgbClr val="4D4D4D"/>
                </a:solidFill>
              </a:rPr>
              <a:t> blood score and numeric </a:t>
            </a:r>
            <a:r>
              <a:rPr lang="en-GB" sz="1600" dirty="0" smtClean="0">
                <a:solidFill>
                  <a:srgbClr val="4D4D4D"/>
                </a:solidFill>
              </a:rPr>
              <a:t>FIT </a:t>
            </a:r>
            <a:r>
              <a:rPr lang="en-GB" sz="1600" dirty="0">
                <a:solidFill>
                  <a:srgbClr val="4D4D4D"/>
                </a:solidFill>
              </a:rPr>
              <a:t>score as a triage approach for positive </a:t>
            </a:r>
            <a:r>
              <a:rPr lang="en-GB" sz="1600" dirty="0" smtClean="0">
                <a:solidFill>
                  <a:srgbClr val="4D4D4D"/>
                </a:solidFill>
              </a:rPr>
              <a:t>FIT in </a:t>
            </a:r>
            <a:r>
              <a:rPr lang="en-GB" sz="1600" dirty="0">
                <a:solidFill>
                  <a:srgbClr val="4D4D4D"/>
                </a:solidFill>
              </a:rPr>
              <a:t>an average risk </a:t>
            </a:r>
            <a:r>
              <a:rPr lang="en-GB" sz="1600" dirty="0" smtClean="0">
                <a:solidFill>
                  <a:srgbClr val="4D4D4D"/>
                </a:solidFill>
              </a:rPr>
              <a:t>population</a:t>
            </a:r>
            <a:endParaRPr lang="en-NZ" sz="1600" dirty="0">
              <a:solidFill>
                <a:srgbClr val="4D4D4D"/>
              </a:solidFill>
            </a:endParaRPr>
          </a:p>
        </p:txBody>
      </p:sp>
      <p:sp>
        <p:nvSpPr>
          <p:cNvPr id="29" name="Text Placeholder 1"/>
          <p:cNvSpPr>
            <a:spLocks noGrp="1"/>
          </p:cNvSpPr>
          <p:nvPr>
            <p:ph type="body" sz="quarter" idx="10"/>
          </p:nvPr>
        </p:nvSpPr>
        <p:spPr>
          <a:xfrm>
            <a:off x="365125" y="6096000"/>
            <a:ext cx="4130675" cy="487363"/>
          </a:xfrm>
        </p:spPr>
        <p:txBody>
          <a:bodyPr/>
          <a:lstStyle/>
          <a:p>
            <a:r>
              <a:rPr lang="en-NZ" sz="1100" dirty="0" smtClean="0"/>
              <a:t>LDA</a:t>
            </a:r>
            <a:r>
              <a:rPr lang="en-NZ" sz="1100" dirty="0"/>
              <a:t>, Linear Discriminant </a:t>
            </a:r>
            <a:r>
              <a:rPr lang="en-NZ" sz="1100" dirty="0" smtClean="0"/>
              <a:t>Analysis; FIT, </a:t>
            </a:r>
            <a:r>
              <a:rPr lang="en-GB" sz="1100" dirty="0" err="1" smtClean="0"/>
              <a:t>Fecal</a:t>
            </a:r>
            <a:r>
              <a:rPr lang="en-GB" sz="1100" dirty="0" smtClean="0"/>
              <a:t> </a:t>
            </a:r>
            <a:r>
              <a:rPr lang="en-GB" sz="1100" dirty="0"/>
              <a:t>Immune </a:t>
            </a:r>
            <a:r>
              <a:rPr lang="en-GB" sz="1100" dirty="0" smtClean="0"/>
              <a:t>Test</a:t>
            </a:r>
            <a:r>
              <a:rPr lang="en-NZ" sz="1100" dirty="0" smtClean="0"/>
              <a:t>, ELISA, enzyme-linked </a:t>
            </a:r>
            <a:r>
              <a:rPr lang="en-NZ" sz="1100" dirty="0" err="1" smtClean="0"/>
              <a:t>immunosorbent</a:t>
            </a:r>
            <a:r>
              <a:rPr lang="en-NZ" sz="1100" dirty="0"/>
              <a:t> </a:t>
            </a:r>
            <a:r>
              <a:rPr lang="en-NZ" sz="1100" dirty="0" smtClean="0"/>
              <a:t>assay</a:t>
            </a:r>
            <a:endParaRPr lang="en-NZ" altLang="zh-CN" sz="1100" baseline="30000" dirty="0">
              <a:ea typeface="SimSun" pitchFamily="2" charset="-122"/>
            </a:endParaRPr>
          </a:p>
        </p:txBody>
      </p:sp>
      <p:sp>
        <p:nvSpPr>
          <p:cNvPr id="7" name="TextBox 6"/>
          <p:cNvSpPr txBox="1"/>
          <p:nvPr/>
        </p:nvSpPr>
        <p:spPr>
          <a:xfrm>
            <a:off x="787792" y="4111323"/>
            <a:ext cx="2638425" cy="600164"/>
          </a:xfrm>
          <a:prstGeom prst="rect">
            <a:avLst/>
          </a:prstGeom>
          <a:noFill/>
        </p:spPr>
        <p:txBody>
          <a:bodyPr wrap="square" rtlCol="0">
            <a:spAutoFit/>
          </a:bodyPr>
          <a:lstStyle/>
          <a:p>
            <a:r>
              <a:rPr lang="en-GB" sz="1100" dirty="0" smtClean="0">
                <a:solidFill>
                  <a:srgbClr val="4D4D4D"/>
                </a:solidFill>
              </a:rPr>
              <a:t>Patients were classified into 3 groups by colonoscopy results: CRC, </a:t>
            </a:r>
            <a:r>
              <a:rPr lang="en-GB" sz="1100" dirty="0">
                <a:solidFill>
                  <a:srgbClr val="4D4D4D"/>
                </a:solidFill>
              </a:rPr>
              <a:t>a</a:t>
            </a:r>
            <a:r>
              <a:rPr lang="en-GB" sz="1100" dirty="0" smtClean="0">
                <a:solidFill>
                  <a:srgbClr val="4D4D4D"/>
                </a:solidFill>
              </a:rPr>
              <a:t>denoma and clean bowel</a:t>
            </a:r>
            <a:endParaRPr lang="en-GB" sz="1100" dirty="0">
              <a:solidFill>
                <a:srgbClr val="4D4D4D"/>
              </a:solidFill>
            </a:endParaRPr>
          </a:p>
        </p:txBody>
      </p:sp>
    </p:spTree>
    <p:custDataLst>
      <p:tags r:id="rId1"/>
    </p:custDataLst>
    <p:extLst>
      <p:ext uri="{BB962C8B-B14F-4D97-AF65-F5344CB8AC3E}">
        <p14:creationId xmlns:p14="http://schemas.microsoft.com/office/powerpoint/2010/main" val="646274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LBA23: A </a:t>
            </a:r>
            <a:r>
              <a:rPr lang="en-GB" sz="1800" dirty="0"/>
              <a:t>novel epigenetic immunoassay approach to profiling circulating nucleosomes for CRC </a:t>
            </a:r>
            <a:r>
              <a:rPr lang="en-GB" sz="1800" dirty="0" smtClean="0"/>
              <a:t>detection – Herzog et al</a:t>
            </a:r>
            <a:endParaRPr lang="en-GB" sz="1800" dirty="0"/>
          </a:p>
        </p:txBody>
      </p:sp>
      <p:sp>
        <p:nvSpPr>
          <p:cNvPr id="5123" name="Rectangle 3"/>
          <p:cNvSpPr>
            <a:spLocks noGrp="1" noChangeArrowheads="1"/>
          </p:cNvSpPr>
          <p:nvPr>
            <p:ph type="body" idx="1"/>
          </p:nvPr>
        </p:nvSpPr>
        <p:spPr>
          <a:xfrm>
            <a:off x="365124" y="1236617"/>
            <a:ext cx="8413751" cy="4746172"/>
          </a:xfrm>
        </p:spPr>
        <p:txBody>
          <a:bodyPr/>
          <a:lstStyle/>
          <a:p>
            <a:pPr marL="0" indent="0">
              <a:buNone/>
            </a:pPr>
            <a:r>
              <a:rPr lang="en-GB" b="1" dirty="0" smtClean="0"/>
              <a:t>Key results</a:t>
            </a:r>
            <a:r>
              <a:rPr lang="en-GB" dirty="0" smtClean="0"/>
              <a:t> </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Herzog M et al. Ann </a:t>
            </a:r>
            <a:r>
              <a:rPr lang="en-GB" dirty="0" err="1"/>
              <a:t>Oncol</a:t>
            </a:r>
            <a:r>
              <a:rPr lang="en-GB" dirty="0"/>
              <a:t> 2016; 27 (</a:t>
            </a:r>
            <a:r>
              <a:rPr lang="en-GB" dirty="0" err="1"/>
              <a:t>suppl</a:t>
            </a:r>
            <a:r>
              <a:rPr lang="en-GB" dirty="0"/>
              <a:t> 6): </a:t>
            </a:r>
            <a:r>
              <a:rPr lang="en-GB" dirty="0" err="1"/>
              <a:t>abstr</a:t>
            </a:r>
            <a:r>
              <a:rPr lang="en-GB" dirty="0"/>
              <a:t> LBA23</a:t>
            </a:r>
          </a:p>
        </p:txBody>
      </p:sp>
      <p:grpSp>
        <p:nvGrpSpPr>
          <p:cNvPr id="2" name="Group 1"/>
          <p:cNvGrpSpPr/>
          <p:nvPr/>
        </p:nvGrpSpPr>
        <p:grpSpPr>
          <a:xfrm>
            <a:off x="0" y="1884631"/>
            <a:ext cx="9144000" cy="3906569"/>
            <a:chOff x="0" y="1475716"/>
            <a:chExt cx="9144000" cy="3906569"/>
          </a:xfrm>
        </p:grpSpPr>
        <p:sp>
          <p:nvSpPr>
            <p:cNvPr id="8" name="Line 7"/>
            <p:cNvSpPr>
              <a:spLocks noChangeShapeType="1"/>
            </p:cNvSpPr>
            <p:nvPr/>
          </p:nvSpPr>
          <p:spPr bwMode="auto">
            <a:xfrm>
              <a:off x="1157565" y="24908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9" name="Line 8"/>
            <p:cNvSpPr>
              <a:spLocks noChangeShapeType="1"/>
            </p:cNvSpPr>
            <p:nvPr/>
          </p:nvSpPr>
          <p:spPr bwMode="auto">
            <a:xfrm>
              <a:off x="1157565" y="338038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0" name="Line 9"/>
            <p:cNvSpPr>
              <a:spLocks noChangeShapeType="1"/>
            </p:cNvSpPr>
            <p:nvPr/>
          </p:nvSpPr>
          <p:spPr bwMode="auto">
            <a:xfrm>
              <a:off x="1157565" y="382515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1" name="Line 18"/>
            <p:cNvSpPr>
              <a:spLocks noChangeShapeType="1"/>
            </p:cNvSpPr>
            <p:nvPr/>
          </p:nvSpPr>
          <p:spPr bwMode="auto">
            <a:xfrm>
              <a:off x="5710276"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2" name="Line 19"/>
            <p:cNvSpPr>
              <a:spLocks noChangeShapeType="1"/>
            </p:cNvSpPr>
            <p:nvPr/>
          </p:nvSpPr>
          <p:spPr bwMode="auto">
            <a:xfrm>
              <a:off x="4226728"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3" name="Line 20"/>
            <p:cNvSpPr>
              <a:spLocks noChangeShapeType="1"/>
            </p:cNvSpPr>
            <p:nvPr/>
          </p:nvSpPr>
          <p:spPr bwMode="auto">
            <a:xfrm>
              <a:off x="2743180"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6" name="Line 21"/>
            <p:cNvSpPr>
              <a:spLocks noChangeShapeType="1"/>
            </p:cNvSpPr>
            <p:nvPr/>
          </p:nvSpPr>
          <p:spPr bwMode="auto">
            <a:xfrm>
              <a:off x="125963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17" name="TextBox 19"/>
            <p:cNvSpPr txBox="1"/>
            <p:nvPr/>
          </p:nvSpPr>
          <p:spPr>
            <a:xfrm rot="16200000">
              <a:off x="-1084936" y="3363618"/>
              <a:ext cx="341471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4D4D4D"/>
                  </a:solidFill>
                </a:rPr>
                <a:t>Cases detected relative to present (%)</a:t>
              </a:r>
            </a:p>
          </p:txBody>
        </p:sp>
        <p:sp>
          <p:nvSpPr>
            <p:cNvPr id="18" name="TextBox 21"/>
            <p:cNvSpPr txBox="1"/>
            <p:nvPr/>
          </p:nvSpPr>
          <p:spPr>
            <a:xfrm>
              <a:off x="844553" y="2336732"/>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95</a:t>
              </a:r>
            </a:p>
          </p:txBody>
        </p:sp>
        <p:sp>
          <p:nvSpPr>
            <p:cNvPr id="19" name="TextBox 22"/>
            <p:cNvSpPr txBox="1"/>
            <p:nvPr/>
          </p:nvSpPr>
          <p:spPr>
            <a:xfrm>
              <a:off x="844553" y="3225820"/>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85</a:t>
              </a:r>
            </a:p>
          </p:txBody>
        </p:sp>
        <p:sp>
          <p:nvSpPr>
            <p:cNvPr id="20" name="TextBox 23"/>
            <p:cNvSpPr txBox="1"/>
            <p:nvPr/>
          </p:nvSpPr>
          <p:spPr>
            <a:xfrm>
              <a:off x="844553" y="3670364"/>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80</a:t>
              </a:r>
            </a:p>
          </p:txBody>
        </p:sp>
        <p:sp>
          <p:nvSpPr>
            <p:cNvPr id="21" name="TextBox 24"/>
            <p:cNvSpPr txBox="1"/>
            <p:nvPr/>
          </p:nvSpPr>
          <p:spPr>
            <a:xfrm>
              <a:off x="844553" y="4559451"/>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70</a:t>
              </a:r>
            </a:p>
          </p:txBody>
        </p:sp>
        <p:sp>
          <p:nvSpPr>
            <p:cNvPr id="22" name="TextBox 26"/>
            <p:cNvSpPr txBox="1"/>
            <p:nvPr/>
          </p:nvSpPr>
          <p:spPr>
            <a:xfrm>
              <a:off x="1120704" y="5064983"/>
              <a:ext cx="284052"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4D4D4D"/>
                  </a:solidFill>
                </a:rPr>
                <a:t>0</a:t>
              </a:r>
            </a:p>
          </p:txBody>
        </p:sp>
        <p:sp>
          <p:nvSpPr>
            <p:cNvPr id="23" name="TextBox 27"/>
            <p:cNvSpPr txBox="1"/>
            <p:nvPr/>
          </p:nvSpPr>
          <p:spPr>
            <a:xfrm>
              <a:off x="2554298"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4D4D4D"/>
                  </a:solidFill>
                </a:rPr>
                <a:t>10</a:t>
              </a:r>
            </a:p>
          </p:txBody>
        </p:sp>
        <p:sp>
          <p:nvSpPr>
            <p:cNvPr id="24" name="TextBox 28"/>
            <p:cNvSpPr txBox="1"/>
            <p:nvPr/>
          </p:nvSpPr>
          <p:spPr>
            <a:xfrm>
              <a:off x="4037585"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4D4D4D"/>
                  </a:solidFill>
                </a:rPr>
                <a:t>20</a:t>
              </a:r>
            </a:p>
          </p:txBody>
        </p:sp>
        <p:sp>
          <p:nvSpPr>
            <p:cNvPr id="25" name="TextBox 29"/>
            <p:cNvSpPr txBox="1"/>
            <p:nvPr/>
          </p:nvSpPr>
          <p:spPr>
            <a:xfrm>
              <a:off x="5520872"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4D4D4D"/>
                  </a:solidFill>
                </a:rPr>
                <a:t>30</a:t>
              </a:r>
              <a:endParaRPr lang="en-GB" sz="1400" dirty="0">
                <a:solidFill>
                  <a:srgbClr val="4D4D4D"/>
                </a:solidFill>
              </a:endParaRPr>
            </a:p>
          </p:txBody>
        </p:sp>
        <p:sp>
          <p:nvSpPr>
            <p:cNvPr id="26" name="Line 17"/>
            <p:cNvSpPr>
              <a:spLocks noChangeShapeType="1"/>
            </p:cNvSpPr>
            <p:nvPr/>
          </p:nvSpPr>
          <p:spPr bwMode="auto">
            <a:xfrm>
              <a:off x="867737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27" name="TextBox 33"/>
            <p:cNvSpPr txBox="1"/>
            <p:nvPr/>
          </p:nvSpPr>
          <p:spPr>
            <a:xfrm>
              <a:off x="8487447" y="5074508"/>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4D4D4D"/>
                  </a:solidFill>
                </a:rPr>
                <a:t>50</a:t>
              </a:r>
            </a:p>
          </p:txBody>
        </p:sp>
        <p:cxnSp>
          <p:nvCxnSpPr>
            <p:cNvPr id="28" name="Straight Connector 27"/>
            <p:cNvCxnSpPr/>
            <p:nvPr/>
          </p:nvCxnSpPr>
          <p:spPr>
            <a:xfrm>
              <a:off x="6942028" y="2096095"/>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 name="TextBox 37"/>
            <p:cNvSpPr txBox="1"/>
            <p:nvPr/>
          </p:nvSpPr>
          <p:spPr>
            <a:xfrm>
              <a:off x="7236296" y="1952909"/>
              <a:ext cx="146226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4D4D4D"/>
                  </a:solidFill>
                </a:rPr>
                <a:t>CRC</a:t>
              </a:r>
            </a:p>
            <a:p>
              <a:r>
                <a:rPr lang="en-GB" sz="1200" dirty="0">
                  <a:solidFill>
                    <a:srgbClr val="4D4D4D"/>
                  </a:solidFill>
                </a:rPr>
                <a:t>High risk adenoma</a:t>
              </a:r>
            </a:p>
          </p:txBody>
        </p:sp>
        <p:sp>
          <p:nvSpPr>
            <p:cNvPr id="30" name="Line 13"/>
            <p:cNvSpPr>
              <a:spLocks noChangeShapeType="1"/>
            </p:cNvSpPr>
            <p:nvPr/>
          </p:nvSpPr>
          <p:spPr bwMode="auto">
            <a:xfrm>
              <a:off x="7193824"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1" name="TextBox 40"/>
            <p:cNvSpPr txBox="1"/>
            <p:nvPr/>
          </p:nvSpPr>
          <p:spPr>
            <a:xfrm>
              <a:off x="7004159"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4D4D4D"/>
                  </a:solidFill>
                </a:rPr>
                <a:t>40</a:t>
              </a:r>
            </a:p>
          </p:txBody>
        </p:sp>
        <p:sp>
          <p:nvSpPr>
            <p:cNvPr id="32" name="Line 9"/>
            <p:cNvSpPr>
              <a:spLocks noChangeShapeType="1"/>
            </p:cNvSpPr>
            <p:nvPr/>
          </p:nvSpPr>
          <p:spPr bwMode="auto">
            <a:xfrm>
              <a:off x="1157565" y="471468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3" name="Freeform 32"/>
            <p:cNvSpPr>
              <a:spLocks/>
            </p:cNvSpPr>
            <p:nvPr/>
          </p:nvSpPr>
          <p:spPr bwMode="auto">
            <a:xfrm>
              <a:off x="1259632" y="2046077"/>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4" name="Line 6"/>
            <p:cNvSpPr>
              <a:spLocks noChangeShapeType="1"/>
            </p:cNvSpPr>
            <p:nvPr/>
          </p:nvSpPr>
          <p:spPr bwMode="auto">
            <a:xfrm>
              <a:off x="1157565" y="204607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35" name="TextBox 47"/>
            <p:cNvSpPr txBox="1"/>
            <p:nvPr/>
          </p:nvSpPr>
          <p:spPr>
            <a:xfrm>
              <a:off x="745168" y="1892188"/>
              <a:ext cx="482824"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100</a:t>
              </a:r>
            </a:p>
          </p:txBody>
        </p:sp>
        <p:sp>
          <p:nvSpPr>
            <p:cNvPr id="36" name="TextBox 49"/>
            <p:cNvSpPr txBox="1"/>
            <p:nvPr/>
          </p:nvSpPr>
          <p:spPr>
            <a:xfrm>
              <a:off x="0" y="1475716"/>
              <a:ext cx="9144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4D4D4D"/>
                  </a:solidFill>
                </a:rPr>
                <a:t>Reduction in colonoscopies </a:t>
              </a:r>
              <a:r>
                <a:rPr lang="en-GB" sz="1600" b="1" dirty="0" smtClean="0">
                  <a:solidFill>
                    <a:srgbClr val="4D4D4D"/>
                  </a:solidFill>
                </a:rPr>
                <a:t>vs. </a:t>
              </a:r>
              <a:r>
                <a:rPr lang="en-GB" sz="1600" b="1" dirty="0">
                  <a:solidFill>
                    <a:srgbClr val="4D4D4D"/>
                  </a:solidFill>
                </a:rPr>
                <a:t>test sensitivity</a:t>
              </a:r>
            </a:p>
          </p:txBody>
        </p:sp>
        <p:sp>
          <p:nvSpPr>
            <p:cNvPr id="37" name="TextBox 50"/>
            <p:cNvSpPr txBox="1"/>
            <p:nvPr/>
          </p:nvSpPr>
          <p:spPr>
            <a:xfrm>
              <a:off x="4932040" y="4401181"/>
              <a:ext cx="149431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4D4D4D"/>
                  </a:solidFill>
                </a:rPr>
                <a:t>25% reduction</a:t>
              </a:r>
              <a:br>
                <a:rPr lang="en-GB" sz="1400" b="1" dirty="0">
                  <a:solidFill>
                    <a:srgbClr val="4D4D4D"/>
                  </a:solidFill>
                </a:rPr>
              </a:br>
              <a:r>
                <a:rPr lang="en-GB" sz="1400" b="1" dirty="0">
                  <a:solidFill>
                    <a:srgbClr val="4D4D4D"/>
                  </a:solidFill>
                </a:rPr>
                <a:t>in colonoscopy</a:t>
              </a:r>
            </a:p>
          </p:txBody>
        </p:sp>
        <p:sp>
          <p:nvSpPr>
            <p:cNvPr id="38" name="TextBox 51"/>
            <p:cNvSpPr txBox="1"/>
            <p:nvPr/>
          </p:nvSpPr>
          <p:spPr>
            <a:xfrm>
              <a:off x="844553" y="4114908"/>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75</a:t>
              </a:r>
            </a:p>
          </p:txBody>
        </p:sp>
        <p:sp>
          <p:nvSpPr>
            <p:cNvPr id="39" name="Line 9"/>
            <p:cNvSpPr>
              <a:spLocks noChangeShapeType="1"/>
            </p:cNvSpPr>
            <p:nvPr/>
          </p:nvSpPr>
          <p:spPr bwMode="auto">
            <a:xfrm>
              <a:off x="1157565" y="426992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0" name="Line 7"/>
            <p:cNvSpPr>
              <a:spLocks noChangeShapeType="1"/>
            </p:cNvSpPr>
            <p:nvPr/>
          </p:nvSpPr>
          <p:spPr bwMode="auto">
            <a:xfrm>
              <a:off x="1157565" y="2935614"/>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1" name="TextBox 54"/>
            <p:cNvSpPr txBox="1"/>
            <p:nvPr/>
          </p:nvSpPr>
          <p:spPr>
            <a:xfrm>
              <a:off x="844553" y="2781276"/>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4D4D4D"/>
                  </a:solidFill>
                </a:rPr>
                <a:t>90</a:t>
              </a:r>
            </a:p>
          </p:txBody>
        </p:sp>
        <p:sp>
          <p:nvSpPr>
            <p:cNvPr id="42" name="Line 19"/>
            <p:cNvSpPr>
              <a:spLocks noChangeShapeType="1"/>
            </p:cNvSpPr>
            <p:nvPr/>
          </p:nvSpPr>
          <p:spPr bwMode="auto">
            <a:xfrm>
              <a:off x="4493428"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3" name="Line 19"/>
            <p:cNvSpPr>
              <a:spLocks noChangeShapeType="1"/>
            </p:cNvSpPr>
            <p:nvPr/>
          </p:nvSpPr>
          <p:spPr bwMode="auto">
            <a:xfrm>
              <a:off x="4964915"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solidFill>
                  <a:srgbClr val="4D4D4D"/>
                </a:solidFill>
              </a:endParaRPr>
            </a:p>
          </p:txBody>
        </p:sp>
        <p:sp>
          <p:nvSpPr>
            <p:cNvPr id="44" name="TextBox 84"/>
            <p:cNvSpPr txBox="1"/>
            <p:nvPr/>
          </p:nvSpPr>
          <p:spPr>
            <a:xfrm>
              <a:off x="1358179" y="3597460"/>
              <a:ext cx="276870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4D4D4D"/>
                  </a:solidFill>
                </a:rPr>
                <a:t>Normalised </a:t>
              </a:r>
              <a:r>
                <a:rPr lang="en-GB" sz="1400" b="1" dirty="0" err="1">
                  <a:solidFill>
                    <a:srgbClr val="4D4D4D"/>
                  </a:solidFill>
                </a:rPr>
                <a:t>Nu.Q</a:t>
              </a:r>
              <a:r>
                <a:rPr lang="en-GB" sz="1400" b="1" dirty="0">
                  <a:solidFill>
                    <a:srgbClr val="4D4D4D"/>
                  </a:solidFill>
                </a:rPr>
                <a:t>™ 5mC + FIT</a:t>
              </a:r>
            </a:p>
          </p:txBody>
        </p:sp>
        <p:sp>
          <p:nvSpPr>
            <p:cNvPr id="45" name="TextBox 85"/>
            <p:cNvSpPr txBox="1"/>
            <p:nvPr/>
          </p:nvSpPr>
          <p:spPr>
            <a:xfrm>
              <a:off x="5004048" y="2817005"/>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4D4D4D"/>
                  </a:solidFill>
                </a:rPr>
                <a:t>88.5%</a:t>
              </a:r>
            </a:p>
          </p:txBody>
        </p:sp>
        <p:grpSp>
          <p:nvGrpSpPr>
            <p:cNvPr id="46" name="Group 45"/>
            <p:cNvGrpSpPr/>
            <p:nvPr/>
          </p:nvGrpSpPr>
          <p:grpSpPr>
            <a:xfrm>
              <a:off x="1194741" y="1986916"/>
              <a:ext cx="7544719" cy="2074989"/>
              <a:chOff x="1194741" y="2238871"/>
              <a:chExt cx="7544719" cy="2074989"/>
            </a:xfrm>
          </p:grpSpPr>
          <p:sp>
            <p:nvSpPr>
              <p:cNvPr id="62" name="Freeform: Shape 68"/>
              <p:cNvSpPr/>
              <p:nvPr/>
            </p:nvSpPr>
            <p:spPr>
              <a:xfrm>
                <a:off x="1252538" y="2283619"/>
                <a:ext cx="7434262" cy="1974056"/>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98181 w 7434262"/>
                  <a:gd name="connsiteY6" fmla="*/ 741249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41306 w 7434262"/>
                  <a:gd name="connsiteY9" fmla="*/ 2489695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108796"/>
                    </a:lnTo>
                    <a:lnTo>
                      <a:pt x="2228850" y="232562"/>
                    </a:lnTo>
                    <a:lnTo>
                      <a:pt x="2971800" y="341254"/>
                    </a:lnTo>
                    <a:lnTo>
                      <a:pt x="3726656" y="470471"/>
                    </a:lnTo>
                    <a:lnTo>
                      <a:pt x="4443412" y="887614"/>
                    </a:lnTo>
                    <a:lnTo>
                      <a:pt x="5200650" y="1198547"/>
                    </a:lnTo>
                    <a:lnTo>
                      <a:pt x="5948362" y="1859962"/>
                    </a:lnTo>
                    <a:lnTo>
                      <a:pt x="6641306" y="2489695"/>
                    </a:lnTo>
                    <a:lnTo>
                      <a:pt x="7434262" y="282178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3" name="Oval 62"/>
              <p:cNvSpPr/>
              <p:nvPr/>
            </p:nvSpPr>
            <p:spPr>
              <a:xfrm>
                <a:off x="8605192" y="417959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4" name="Oval 63"/>
              <p:cNvSpPr/>
              <p:nvPr/>
            </p:nvSpPr>
            <p:spPr>
              <a:xfrm>
                <a:off x="7855099" y="3977186"/>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5" name="Oval 64"/>
              <p:cNvSpPr/>
              <p:nvPr/>
            </p:nvSpPr>
            <p:spPr>
              <a:xfrm>
                <a:off x="7114529" y="352236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6" name="Oval 65"/>
              <p:cNvSpPr/>
              <p:nvPr/>
            </p:nvSpPr>
            <p:spPr>
              <a:xfrm>
                <a:off x="6371579" y="305802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7" name="Oval 66"/>
              <p:cNvSpPr/>
              <p:nvPr/>
            </p:nvSpPr>
            <p:spPr>
              <a:xfrm>
                <a:off x="5638154" y="283894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8" name="Oval 67"/>
              <p:cNvSpPr/>
              <p:nvPr/>
            </p:nvSpPr>
            <p:spPr>
              <a:xfrm>
                <a:off x="4895204" y="254367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9" name="Oval 68"/>
              <p:cNvSpPr/>
              <p:nvPr/>
            </p:nvSpPr>
            <p:spPr>
              <a:xfrm>
                <a:off x="4152254" y="245318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0" name="Oval 69"/>
              <p:cNvSpPr/>
              <p:nvPr/>
            </p:nvSpPr>
            <p:spPr>
              <a:xfrm>
                <a:off x="3416448" y="239365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1" name="Oval 70"/>
              <p:cNvSpPr/>
              <p:nvPr/>
            </p:nvSpPr>
            <p:spPr>
              <a:xfrm>
                <a:off x="2673498" y="229840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2" name="Oval 71"/>
              <p:cNvSpPr/>
              <p:nvPr/>
            </p:nvSpPr>
            <p:spPr>
              <a:xfrm>
                <a:off x="1925785"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73" name="Oval 72"/>
              <p:cNvSpPr/>
              <p:nvPr/>
            </p:nvSpPr>
            <p:spPr>
              <a:xfrm>
                <a:off x="1194741"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grpSp>
        <p:grpSp>
          <p:nvGrpSpPr>
            <p:cNvPr id="47" name="Group 46"/>
            <p:cNvGrpSpPr/>
            <p:nvPr/>
          </p:nvGrpSpPr>
          <p:grpSpPr>
            <a:xfrm>
              <a:off x="1194741" y="1984830"/>
              <a:ext cx="7544719" cy="2948907"/>
              <a:chOff x="1194741" y="2233610"/>
              <a:chExt cx="7544719" cy="2948907"/>
            </a:xfrm>
          </p:grpSpPr>
          <p:cxnSp>
            <p:nvCxnSpPr>
              <p:cNvPr id="49" name="Straight Connector 48"/>
              <p:cNvCxnSpPr/>
              <p:nvPr/>
            </p:nvCxnSpPr>
            <p:spPr>
              <a:xfrm>
                <a:off x="6942028" y="252472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0" name="Freeform: Shape 1"/>
              <p:cNvSpPr/>
              <p:nvPr/>
            </p:nvSpPr>
            <p:spPr>
              <a:xfrm>
                <a:off x="1252538" y="2297906"/>
                <a:ext cx="7434262" cy="2821782"/>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214313"/>
                    </a:lnTo>
                    <a:lnTo>
                      <a:pt x="2221706" y="433388"/>
                    </a:lnTo>
                    <a:lnTo>
                      <a:pt x="2974181" y="814388"/>
                    </a:lnTo>
                    <a:lnTo>
                      <a:pt x="3707606" y="1028700"/>
                    </a:lnTo>
                    <a:lnTo>
                      <a:pt x="4448175" y="1309688"/>
                    </a:lnTo>
                    <a:lnTo>
                      <a:pt x="5200650" y="1600200"/>
                    </a:lnTo>
                    <a:lnTo>
                      <a:pt x="5919787" y="2081213"/>
                    </a:lnTo>
                    <a:lnTo>
                      <a:pt x="6688931" y="2612232"/>
                    </a:lnTo>
                    <a:lnTo>
                      <a:pt x="7434262" y="282178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1" name="Oval 50"/>
              <p:cNvSpPr/>
              <p:nvPr/>
            </p:nvSpPr>
            <p:spPr>
              <a:xfrm>
                <a:off x="8605192" y="504824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2" name="Oval 51"/>
              <p:cNvSpPr/>
              <p:nvPr/>
            </p:nvSpPr>
            <p:spPr>
              <a:xfrm>
                <a:off x="7855099" y="484822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3" name="Oval 52"/>
              <p:cNvSpPr/>
              <p:nvPr/>
            </p:nvSpPr>
            <p:spPr>
              <a:xfrm>
                <a:off x="7114529" y="431720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4" name="Oval 53"/>
              <p:cNvSpPr/>
              <p:nvPr/>
            </p:nvSpPr>
            <p:spPr>
              <a:xfrm>
                <a:off x="6371579" y="3826668"/>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5" name="Oval 54"/>
              <p:cNvSpPr/>
              <p:nvPr/>
            </p:nvSpPr>
            <p:spPr>
              <a:xfrm>
                <a:off x="5638154" y="354329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6" name="Oval 55"/>
              <p:cNvSpPr/>
              <p:nvPr/>
            </p:nvSpPr>
            <p:spPr>
              <a:xfrm>
                <a:off x="4895204" y="325516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7" name="Oval 56"/>
              <p:cNvSpPr/>
              <p:nvPr/>
            </p:nvSpPr>
            <p:spPr>
              <a:xfrm>
                <a:off x="4152254" y="304323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8" name="Oval 57"/>
              <p:cNvSpPr/>
              <p:nvPr/>
            </p:nvSpPr>
            <p:spPr>
              <a:xfrm>
                <a:off x="3416448" y="266223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59" name="Oval 58"/>
              <p:cNvSpPr/>
              <p:nvPr/>
            </p:nvSpPr>
            <p:spPr>
              <a:xfrm>
                <a:off x="2673498" y="2447923"/>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0" name="Oval 59"/>
              <p:cNvSpPr/>
              <p:nvPr/>
            </p:nvSpPr>
            <p:spPr>
              <a:xfrm>
                <a:off x="1925785" y="227885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sp>
            <p:nvSpPr>
              <p:cNvPr id="61" name="Oval 60"/>
              <p:cNvSpPr/>
              <p:nvPr/>
            </p:nvSpPr>
            <p:spPr>
              <a:xfrm>
                <a:off x="1194741" y="2233610"/>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grpSp>
        <p:sp>
          <p:nvSpPr>
            <p:cNvPr id="48" name="TextBox 86"/>
            <p:cNvSpPr txBox="1"/>
            <p:nvPr/>
          </p:nvSpPr>
          <p:spPr>
            <a:xfrm>
              <a:off x="5004047" y="2095487"/>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4D4D4D"/>
                  </a:solidFill>
                </a:rPr>
                <a:t>96.6%</a:t>
              </a:r>
            </a:p>
          </p:txBody>
        </p:sp>
      </p:grpSp>
    </p:spTree>
    <p:custDataLst>
      <p:tags r:id="rId1"/>
    </p:custDataLst>
    <p:extLst>
      <p:ext uri="{BB962C8B-B14F-4D97-AF65-F5344CB8AC3E}">
        <p14:creationId xmlns:p14="http://schemas.microsoft.com/office/powerpoint/2010/main" val="376147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LBA23: A </a:t>
            </a:r>
            <a:r>
              <a:rPr lang="en-GB" sz="1800" dirty="0"/>
              <a:t>novel epigenetic immunoassay approach to profiling circulating nucleosomes for CRC </a:t>
            </a:r>
            <a:r>
              <a:rPr lang="en-GB" sz="1800" dirty="0" smtClean="0"/>
              <a:t>detection – Herzog et al</a:t>
            </a:r>
            <a:endParaRPr lang="en-GB" sz="1800" dirty="0"/>
          </a:p>
        </p:txBody>
      </p:sp>
      <p:sp>
        <p:nvSpPr>
          <p:cNvPr id="5123" name="Rectangle 3"/>
          <p:cNvSpPr>
            <a:spLocks noGrp="1" noChangeArrowheads="1"/>
          </p:cNvSpPr>
          <p:nvPr>
            <p:ph type="body" idx="1"/>
          </p:nvPr>
        </p:nvSpPr>
        <p:spPr>
          <a:xfrm>
            <a:off x="368299" y="1238792"/>
            <a:ext cx="8413751" cy="4746172"/>
          </a:xfrm>
        </p:spPr>
        <p:txBody>
          <a:bodyPr/>
          <a:lstStyle/>
          <a:p>
            <a:pPr marL="0" indent="0">
              <a:buNone/>
            </a:pPr>
            <a:r>
              <a:rPr lang="en-GB" b="1" dirty="0" smtClean="0"/>
              <a:t>Key results</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Herzog M et al. Ann </a:t>
            </a:r>
            <a:r>
              <a:rPr lang="en-GB" dirty="0" err="1"/>
              <a:t>Oncol</a:t>
            </a:r>
            <a:r>
              <a:rPr lang="en-GB" dirty="0"/>
              <a:t> 2016; 27 (</a:t>
            </a:r>
            <a:r>
              <a:rPr lang="en-GB" dirty="0" err="1"/>
              <a:t>suppl</a:t>
            </a:r>
            <a:r>
              <a:rPr lang="en-GB" dirty="0"/>
              <a:t> 6): </a:t>
            </a:r>
            <a:r>
              <a:rPr lang="en-GB" dirty="0" err="1"/>
              <a:t>abstr</a:t>
            </a:r>
            <a:r>
              <a:rPr lang="en-GB" dirty="0"/>
              <a:t> LBA23</a:t>
            </a:r>
          </a:p>
        </p:txBody>
      </p:sp>
      <p:grpSp>
        <p:nvGrpSpPr>
          <p:cNvPr id="2" name="Group 1"/>
          <p:cNvGrpSpPr/>
          <p:nvPr/>
        </p:nvGrpSpPr>
        <p:grpSpPr>
          <a:xfrm>
            <a:off x="0" y="1727671"/>
            <a:ext cx="9144000" cy="4112487"/>
            <a:chOff x="0" y="1727671"/>
            <a:chExt cx="9144000" cy="4112487"/>
          </a:xfrm>
        </p:grpSpPr>
        <p:sp>
          <p:nvSpPr>
            <p:cNvPr id="9" name="Line 7"/>
            <p:cNvSpPr>
              <a:spLocks noChangeShapeType="1"/>
            </p:cNvSpPr>
            <p:nvPr/>
          </p:nvSpPr>
          <p:spPr bwMode="auto">
            <a:xfrm>
              <a:off x="1157565" y="266588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0" name="Line 8"/>
            <p:cNvSpPr>
              <a:spLocks noChangeShapeType="1"/>
            </p:cNvSpPr>
            <p:nvPr/>
          </p:nvSpPr>
          <p:spPr bwMode="auto">
            <a:xfrm>
              <a:off x="1157565" y="376945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 name="Line 9"/>
            <p:cNvSpPr>
              <a:spLocks noChangeShapeType="1"/>
            </p:cNvSpPr>
            <p:nvPr/>
          </p:nvSpPr>
          <p:spPr bwMode="auto">
            <a:xfrm>
              <a:off x="1157565" y="413731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410868" y="3615573"/>
              <a:ext cx="2066592"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Number of CRC cases</a:t>
              </a:r>
            </a:p>
          </p:txBody>
        </p:sp>
        <p:sp>
          <p:nvSpPr>
            <p:cNvPr id="13" name="TextBox 12"/>
            <p:cNvSpPr txBox="1"/>
            <p:nvPr/>
          </p:nvSpPr>
          <p:spPr>
            <a:xfrm>
              <a:off x="745168" y="2512019"/>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140</a:t>
              </a:r>
            </a:p>
          </p:txBody>
        </p:sp>
        <p:sp>
          <p:nvSpPr>
            <p:cNvPr id="16" name="TextBox 15"/>
            <p:cNvSpPr txBox="1"/>
            <p:nvPr/>
          </p:nvSpPr>
          <p:spPr>
            <a:xfrm>
              <a:off x="844553" y="3615647"/>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7" name="TextBox 16"/>
            <p:cNvSpPr txBox="1"/>
            <p:nvPr/>
          </p:nvSpPr>
          <p:spPr>
            <a:xfrm>
              <a:off x="844553" y="3983523"/>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8" name="TextBox 17"/>
            <p:cNvSpPr txBox="1"/>
            <p:nvPr/>
          </p:nvSpPr>
          <p:spPr>
            <a:xfrm>
              <a:off x="844553" y="4719275"/>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9" name="TextBox 18"/>
            <p:cNvSpPr txBox="1"/>
            <p:nvPr/>
          </p:nvSpPr>
          <p:spPr>
            <a:xfrm>
              <a:off x="2603795" y="5316938"/>
              <a:ext cx="1923925"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Current FIT</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screening programme</a:t>
              </a:r>
            </a:p>
          </p:txBody>
        </p:sp>
        <p:sp>
          <p:nvSpPr>
            <p:cNvPr id="20" name="TextBox 19"/>
            <p:cNvSpPr txBox="1"/>
            <p:nvPr/>
          </p:nvSpPr>
          <p:spPr>
            <a:xfrm>
              <a:off x="5853278" y="5316938"/>
              <a:ext cx="1253869" cy="307777"/>
            </a:xfrm>
            <a:prstGeom prst="rect">
              <a:avLst/>
            </a:prstGeom>
            <a:noFill/>
          </p:spPr>
          <p:txBody>
            <a:bodyPr wrap="none" rtlCol="0" anchor="t" anchorCtr="0">
              <a:spAutoFit/>
            </a:bodyPr>
            <a:lstStyle/>
            <a:p>
              <a:pPr algn="ctr"/>
              <a:r>
                <a:rPr lang="en-GB" sz="1400" dirty="0" err="1">
                  <a:solidFill>
                    <a:srgbClr val="4D4D4D"/>
                  </a:solidFill>
                  <a:latin typeface="Arial" panose="020B0604020202020204" pitchFamily="34" charset="0"/>
                  <a:cs typeface="Arial" panose="020B0604020202020204" pitchFamily="34" charset="0"/>
                </a:rPr>
                <a:t>Nu.Q</a:t>
              </a:r>
              <a:r>
                <a:rPr lang="en-GB" sz="1400" dirty="0">
                  <a:solidFill>
                    <a:srgbClr val="4D4D4D"/>
                  </a:solidFill>
                  <a:latin typeface="Arial" panose="020B0604020202020204" pitchFamily="34" charset="0"/>
                  <a:cs typeface="Arial" panose="020B0604020202020204" pitchFamily="34" charset="0"/>
                </a:rPr>
                <a:t>™ + FIT</a:t>
              </a:r>
            </a:p>
          </p:txBody>
        </p:sp>
        <p:sp>
          <p:nvSpPr>
            <p:cNvPr id="21" name="Line 9"/>
            <p:cNvSpPr>
              <a:spLocks noChangeShapeType="1"/>
            </p:cNvSpPr>
            <p:nvPr/>
          </p:nvSpPr>
          <p:spPr bwMode="auto">
            <a:xfrm>
              <a:off x="1157565" y="487303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Freeform 11"/>
            <p:cNvSpPr>
              <a:spLocks/>
            </p:cNvSpPr>
            <p:nvPr/>
          </p:nvSpPr>
          <p:spPr bwMode="auto">
            <a:xfrm>
              <a:off x="1259632" y="229803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6"/>
            <p:cNvSpPr>
              <a:spLocks noChangeShapeType="1"/>
            </p:cNvSpPr>
            <p:nvPr/>
          </p:nvSpPr>
          <p:spPr bwMode="auto">
            <a:xfrm>
              <a:off x="1157565" y="229803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745168" y="2144143"/>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160</a:t>
              </a:r>
            </a:p>
          </p:txBody>
        </p:sp>
        <p:sp>
          <p:nvSpPr>
            <p:cNvPr id="25" name="TextBox 24"/>
            <p:cNvSpPr txBox="1"/>
            <p:nvPr/>
          </p:nvSpPr>
          <p:spPr>
            <a:xfrm>
              <a:off x="0" y="1727671"/>
              <a:ext cx="9144000" cy="553998"/>
            </a:xfrm>
            <a:prstGeom prst="rect">
              <a:avLst/>
            </a:prstGeom>
            <a:noFill/>
          </p:spPr>
          <p:txBody>
            <a:bodyPr wrap="square" rtlCol="0">
              <a:spAutoFit/>
            </a:bodyPr>
            <a:lstStyle/>
            <a:p>
              <a:pPr algn="ctr"/>
              <a:r>
                <a:rPr lang="en-GB" sz="1600" b="1" dirty="0">
                  <a:solidFill>
                    <a:srgbClr val="4D4D4D"/>
                  </a:solidFill>
                </a:rPr>
                <a:t>Potential increase in programme sensitivity</a:t>
              </a:r>
              <a:br>
                <a:rPr lang="en-GB" sz="1600" b="1" dirty="0">
                  <a:solidFill>
                    <a:srgbClr val="4D4D4D"/>
                  </a:solidFill>
                </a:rPr>
              </a:br>
              <a:r>
                <a:rPr lang="en-GB" sz="1400" dirty="0">
                  <a:solidFill>
                    <a:srgbClr val="4D4D4D"/>
                  </a:solidFill>
                </a:rPr>
                <a:t>29% increased CRC detection for 1907 colonoscopies</a:t>
              </a:r>
              <a:endParaRPr lang="en-GB" sz="1600" b="1" dirty="0">
                <a:solidFill>
                  <a:srgbClr val="4D4D4D"/>
                </a:solidFill>
              </a:endParaRPr>
            </a:p>
          </p:txBody>
        </p:sp>
        <p:sp>
          <p:nvSpPr>
            <p:cNvPr id="26" name="TextBox 25"/>
            <p:cNvSpPr txBox="1"/>
            <p:nvPr/>
          </p:nvSpPr>
          <p:spPr>
            <a:xfrm>
              <a:off x="844553" y="4351399"/>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7" name="Line 9"/>
            <p:cNvSpPr>
              <a:spLocks noChangeShapeType="1"/>
            </p:cNvSpPr>
            <p:nvPr/>
          </p:nvSpPr>
          <p:spPr bwMode="auto">
            <a:xfrm>
              <a:off x="1157565" y="450517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8" name="Line 7"/>
            <p:cNvSpPr>
              <a:spLocks noChangeShapeType="1"/>
            </p:cNvSpPr>
            <p:nvPr/>
          </p:nvSpPr>
          <p:spPr bwMode="auto">
            <a:xfrm>
              <a:off x="1157565" y="340160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45168" y="3247771"/>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0" name="TextBox 29"/>
            <p:cNvSpPr txBox="1"/>
            <p:nvPr/>
          </p:nvSpPr>
          <p:spPr>
            <a:xfrm>
              <a:off x="943940" y="5087154"/>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31" name="Line 9"/>
            <p:cNvSpPr>
              <a:spLocks noChangeShapeType="1"/>
            </p:cNvSpPr>
            <p:nvPr/>
          </p:nvSpPr>
          <p:spPr bwMode="auto">
            <a:xfrm>
              <a:off x="1157565" y="524089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2" name="Line 7"/>
            <p:cNvSpPr>
              <a:spLocks noChangeShapeType="1"/>
            </p:cNvSpPr>
            <p:nvPr/>
          </p:nvSpPr>
          <p:spPr bwMode="auto">
            <a:xfrm>
              <a:off x="1157565" y="30337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745168" y="2879895"/>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120</a:t>
              </a:r>
            </a:p>
          </p:txBody>
        </p:sp>
        <p:sp>
          <p:nvSpPr>
            <p:cNvPr id="34" name="Rectangle 33"/>
            <p:cNvSpPr/>
            <p:nvPr/>
          </p:nvSpPr>
          <p:spPr>
            <a:xfrm>
              <a:off x="2953689" y="3068960"/>
              <a:ext cx="1224136" cy="216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5868144" y="2461846"/>
              <a:ext cx="1224136" cy="27673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TextBox 35"/>
            <p:cNvSpPr txBox="1"/>
            <p:nvPr/>
          </p:nvSpPr>
          <p:spPr>
            <a:xfrm>
              <a:off x="4302447" y="2420888"/>
              <a:ext cx="1388522" cy="523220"/>
            </a:xfrm>
            <a:prstGeom prst="rect">
              <a:avLst/>
            </a:prstGeom>
            <a:noFill/>
          </p:spPr>
          <p:txBody>
            <a:bodyPr wrap="none" rtlCol="0" anchor="t" anchorCtr="0">
              <a:spAutoFit/>
            </a:bodyPr>
            <a:lstStyle/>
            <a:p>
              <a:pPr algn="r"/>
              <a:r>
                <a:rPr lang="en-GB" sz="1400" b="1" dirty="0">
                  <a:solidFill>
                    <a:srgbClr val="4D4D4D"/>
                  </a:solidFill>
                  <a:latin typeface="Arial" panose="020B0604020202020204" pitchFamily="34" charset="0"/>
                  <a:cs typeface="Arial" panose="020B0604020202020204" pitchFamily="34" charset="0"/>
                </a:rPr>
                <a:t>34 extra CRC</a:t>
              </a:r>
              <a:r>
                <a:rPr lang="en-GB" sz="1400" dirty="0">
                  <a:solidFill>
                    <a:srgbClr val="4D4D4D"/>
                  </a:solidFill>
                  <a:latin typeface="Arial" panose="020B0604020202020204" pitchFamily="34" charset="0"/>
                  <a:cs typeface="Arial" panose="020B0604020202020204" pitchFamily="34" charset="0"/>
                </a:rPr>
                <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cases detected</a:t>
              </a:r>
            </a:p>
          </p:txBody>
        </p:sp>
        <p:sp>
          <p:nvSpPr>
            <p:cNvPr id="37" name="Left Bracket 36"/>
            <p:cNvSpPr/>
            <p:nvPr/>
          </p:nvSpPr>
          <p:spPr>
            <a:xfrm>
              <a:off x="5654965" y="2461847"/>
              <a:ext cx="45719" cy="725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spTree>
    <p:custDataLst>
      <p:tags r:id="rId1"/>
    </p:custDataLst>
    <p:extLst>
      <p:ext uri="{BB962C8B-B14F-4D97-AF65-F5344CB8AC3E}">
        <p14:creationId xmlns:p14="http://schemas.microsoft.com/office/powerpoint/2010/main" val="389051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LBA23: A </a:t>
            </a:r>
            <a:r>
              <a:rPr lang="en-GB" sz="1800" dirty="0"/>
              <a:t>novel epigenetic immunoassay approach to profiling circulating nucleosomes for CRC </a:t>
            </a:r>
            <a:r>
              <a:rPr lang="en-GB" sz="1800" dirty="0" smtClean="0"/>
              <a:t>detection – Herzog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 </a:t>
            </a:r>
          </a:p>
          <a:p>
            <a:r>
              <a:rPr lang="en-GB" b="1" dirty="0" err="1" smtClean="0"/>
              <a:t>Nu.QTM</a:t>
            </a:r>
            <a:r>
              <a:rPr lang="en-GB" b="1" dirty="0" smtClean="0"/>
              <a:t> </a:t>
            </a:r>
            <a:r>
              <a:rPr lang="en-GB" b="1" dirty="0"/>
              <a:t>blood </a:t>
            </a:r>
            <a:r>
              <a:rPr lang="en-GB" b="1" dirty="0" smtClean="0"/>
              <a:t>tests (age-adjusted) along with the FIT </a:t>
            </a:r>
            <a:r>
              <a:rPr lang="en-GB" b="1" dirty="0"/>
              <a:t>score </a:t>
            </a:r>
            <a:r>
              <a:rPr lang="en-GB" b="1" dirty="0" smtClean="0"/>
              <a:t>can be used to decrease non screen-relevant </a:t>
            </a:r>
            <a:r>
              <a:rPr lang="en-GB" b="1" dirty="0"/>
              <a:t>colonoscopies in </a:t>
            </a:r>
            <a:r>
              <a:rPr lang="en-GB" b="1" dirty="0" smtClean="0"/>
              <a:t>FIT+ </a:t>
            </a:r>
            <a:r>
              <a:rPr lang="en-GB" b="1" dirty="0"/>
              <a:t>individuals with minimal reduction in cancer </a:t>
            </a:r>
            <a:r>
              <a:rPr lang="en-GB" b="1" dirty="0" smtClean="0"/>
              <a:t>detection</a:t>
            </a:r>
          </a:p>
          <a:p>
            <a:r>
              <a:rPr lang="en-GB" b="1" dirty="0" smtClean="0"/>
              <a:t>These results imply that the test </a:t>
            </a:r>
            <a:r>
              <a:rPr lang="en-GB" b="1" dirty="0"/>
              <a:t>could reduce </a:t>
            </a:r>
            <a:r>
              <a:rPr lang="en-GB" b="1" dirty="0" smtClean="0"/>
              <a:t>the number of unnecessary </a:t>
            </a:r>
            <a:r>
              <a:rPr lang="en-GB" b="1" dirty="0"/>
              <a:t>colonoscopies and </a:t>
            </a:r>
            <a:r>
              <a:rPr lang="en-GB" b="1" dirty="0" smtClean="0"/>
              <a:t>ease pressure </a:t>
            </a:r>
            <a:r>
              <a:rPr lang="en-GB" b="1" dirty="0"/>
              <a:t>on colonoscopy </a:t>
            </a:r>
            <a:r>
              <a:rPr lang="en-GB" b="1" dirty="0" smtClean="0"/>
              <a:t>capacity </a:t>
            </a:r>
            <a:r>
              <a:rPr lang="en-GB" b="1" dirty="0"/>
              <a:t>or alternatively, </a:t>
            </a:r>
            <a:r>
              <a:rPr lang="en-GB" b="1" dirty="0" smtClean="0"/>
              <a:t>identify </a:t>
            </a:r>
            <a:r>
              <a:rPr lang="en-GB" b="1" dirty="0"/>
              <a:t>more cancers by </a:t>
            </a:r>
            <a:r>
              <a:rPr lang="en-GB" b="1" dirty="0" smtClean="0"/>
              <a:t>increasing the flow of screened </a:t>
            </a:r>
            <a:r>
              <a:rPr lang="en-GB" b="1" dirty="0"/>
              <a:t>subjects</a:t>
            </a:r>
          </a:p>
        </p:txBody>
      </p:sp>
      <p:sp>
        <p:nvSpPr>
          <p:cNvPr id="15" name="Text Placeholder 14"/>
          <p:cNvSpPr>
            <a:spLocks noGrp="1"/>
          </p:cNvSpPr>
          <p:nvPr>
            <p:ph type="body" sz="quarter" idx="11"/>
          </p:nvPr>
        </p:nvSpPr>
        <p:spPr>
          <a:xfrm>
            <a:off x="4377267" y="6092296"/>
            <a:ext cx="4435475" cy="487363"/>
          </a:xfrm>
        </p:spPr>
        <p:txBody>
          <a:bodyPr/>
          <a:lstStyle/>
          <a:p>
            <a:r>
              <a:rPr lang="en-GB" dirty="0"/>
              <a:t>Herzog M et al. Ann </a:t>
            </a:r>
            <a:r>
              <a:rPr lang="en-GB" dirty="0" err="1"/>
              <a:t>Oncol</a:t>
            </a:r>
            <a:r>
              <a:rPr lang="en-GB" dirty="0"/>
              <a:t> 2016; 27 (</a:t>
            </a:r>
            <a:r>
              <a:rPr lang="en-GB" dirty="0" err="1"/>
              <a:t>suppl</a:t>
            </a:r>
            <a:r>
              <a:rPr lang="en-GB" dirty="0"/>
              <a:t> 6): </a:t>
            </a:r>
            <a:r>
              <a:rPr lang="en-GB" dirty="0" err="1"/>
              <a:t>abstr</a:t>
            </a:r>
            <a:r>
              <a:rPr lang="en-GB" dirty="0"/>
              <a:t> LBA23</a:t>
            </a:r>
          </a:p>
        </p:txBody>
      </p:sp>
    </p:spTree>
    <p:custDataLst>
      <p:tags r:id="rId1"/>
    </p:custDataLst>
    <p:extLst>
      <p:ext uri="{BB962C8B-B14F-4D97-AF65-F5344CB8AC3E}">
        <p14:creationId xmlns:p14="http://schemas.microsoft.com/office/powerpoint/2010/main" val="2465069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453O: </a:t>
            </a:r>
            <a:r>
              <a:rPr lang="en-GB" sz="1800" dirty="0"/>
              <a:t>Scheduled use of CEA and CT follow-up to detect recurrence of colorectal cancer: 6-12 year results from the FACS randomised controlled trial </a:t>
            </a:r>
            <a:r>
              <a:rPr lang="en-GB" sz="1800" dirty="0" smtClean="0"/>
              <a:t>– Pugh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a:t>
            </a:r>
            <a:r>
              <a:rPr lang="en-GB" b="1" dirty="0" smtClean="0"/>
              <a:t>only</a:t>
            </a:r>
            <a:endParaRPr lang="en-NZ" dirty="0" smtClean="0"/>
          </a:p>
          <a:p>
            <a:r>
              <a:rPr lang="en-NZ" dirty="0" smtClean="0"/>
              <a:t>Pugh SA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453O</a:t>
            </a:r>
            <a:endParaRPr lang="en-NZ" dirty="0"/>
          </a:p>
        </p:txBody>
      </p:sp>
      <p:cxnSp>
        <p:nvCxnSpPr>
          <p:cNvPr id="11" name="AutoShape 19"/>
          <p:cNvCxnSpPr>
            <a:cxnSpLocks noChangeShapeType="1"/>
            <a:endCxn id="24" idx="2"/>
          </p:cNvCxnSpPr>
          <p:nvPr/>
        </p:nvCxnSpPr>
        <p:spPr bwMode="auto">
          <a:xfrm>
            <a:off x="3238599" y="3885618"/>
            <a:ext cx="19820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564061"/>
            <a:ext cx="4130676" cy="993776"/>
          </a:xfrm>
        </p:spPr>
        <p:txBody>
          <a:bodyPr/>
          <a:lstStyle/>
          <a:p>
            <a:pPr marL="0" indent="0">
              <a:buNone/>
            </a:pPr>
            <a:r>
              <a:rPr lang="en-NZ" b="1" dirty="0" smtClean="0">
                <a:solidFill>
                  <a:schemeClr val="bg2"/>
                </a:solidFill>
              </a:rPr>
              <a:t>PRIMARY ENDPOINT(S)</a:t>
            </a:r>
          </a:p>
          <a:p>
            <a:r>
              <a:rPr lang="en-NZ" dirty="0" smtClean="0"/>
              <a:t>Surgical treatment of recurrence with curative intent</a:t>
            </a:r>
          </a:p>
          <a:p>
            <a:endParaRPr lang="en-NZ" dirty="0"/>
          </a:p>
        </p:txBody>
      </p:sp>
      <p:sp>
        <p:nvSpPr>
          <p:cNvPr id="24" name="Oval 14"/>
          <p:cNvSpPr>
            <a:spLocks noChangeArrowheads="1"/>
          </p:cNvSpPr>
          <p:nvPr/>
        </p:nvSpPr>
        <p:spPr bwMode="auto">
          <a:xfrm>
            <a:off x="3436802" y="35935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en-NZ" altLang="zh-CN" b="1" dirty="0" smtClean="0">
                <a:solidFill>
                  <a:srgbClr val="043882"/>
                </a:solidFill>
                <a:ea typeface="SimSun" pitchFamily="2" charset="-122"/>
              </a:rPr>
              <a:t>R</a:t>
            </a:r>
          </a:p>
        </p:txBody>
      </p:sp>
      <p:cxnSp>
        <p:nvCxnSpPr>
          <p:cNvPr id="25" name="AutoShape 15"/>
          <p:cNvCxnSpPr>
            <a:cxnSpLocks noChangeShapeType="1"/>
            <a:endCxn id="32" idx="1"/>
          </p:cNvCxnSpPr>
          <p:nvPr/>
        </p:nvCxnSpPr>
        <p:spPr bwMode="auto">
          <a:xfrm rot="5400000" flipH="1" flipV="1">
            <a:off x="3955668" y="2908893"/>
            <a:ext cx="1210781" cy="608503"/>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endCxn id="40" idx="1"/>
          </p:cNvCxnSpPr>
          <p:nvPr/>
        </p:nvCxnSpPr>
        <p:spPr bwMode="auto">
          <a:xfrm rot="16200000" flipH="1">
            <a:off x="3838202" y="4149290"/>
            <a:ext cx="1445713" cy="608503"/>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40578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sp>
        <p:nvSpPr>
          <p:cNvPr id="28" name="AutoShape 12"/>
          <p:cNvSpPr>
            <a:spLocks noChangeArrowheads="1"/>
          </p:cNvSpPr>
          <p:nvPr/>
        </p:nvSpPr>
        <p:spPr bwMode="auto">
          <a:xfrm>
            <a:off x="8116435" y="23434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29" name="AutoShape 20"/>
          <p:cNvCxnSpPr>
            <a:cxnSpLocks noChangeShapeType="1"/>
            <a:stCxn id="31" idx="3"/>
            <a:endCxn id="27" idx="1"/>
          </p:cNvCxnSpPr>
          <p:nvPr/>
        </p:nvCxnSpPr>
        <p:spPr bwMode="auto">
          <a:xfrm>
            <a:off x="7611290" y="4322136"/>
            <a:ext cx="505145"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a:stCxn id="32" idx="3"/>
            <a:endCxn id="28" idx="1"/>
          </p:cNvCxnSpPr>
          <p:nvPr/>
        </p:nvCxnSpPr>
        <p:spPr bwMode="auto">
          <a:xfrm>
            <a:off x="7611290" y="2607753"/>
            <a:ext cx="505145"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3911768"/>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CEA + computed tomography*</a:t>
            </a:r>
            <a:endParaRPr lang="en-NZ" altLang="zh-CN" sz="1600" dirty="0">
              <a:solidFill>
                <a:srgbClr val="4D4D4D"/>
              </a:solidFill>
              <a:ea typeface="SimSun" pitchFamily="2" charset="-122"/>
            </a:endParaRP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Regular CEA*</a:t>
            </a:r>
            <a:endParaRPr lang="en-NZ" altLang="zh-CN" sz="1600" dirty="0">
              <a:solidFill>
                <a:srgbClr val="FFFFFF"/>
              </a:solidFill>
              <a:ea typeface="SimSun" pitchFamily="2" charset="-122"/>
            </a:endParaRPr>
          </a:p>
        </p:txBody>
      </p:sp>
      <p:sp>
        <p:nvSpPr>
          <p:cNvPr id="33" name="AutoShape 12"/>
          <p:cNvSpPr>
            <a:spLocks noChangeArrowheads="1"/>
          </p:cNvSpPr>
          <p:nvPr/>
        </p:nvSpPr>
        <p:spPr bwMode="auto">
          <a:xfrm>
            <a:off x="8116435" y="320204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34" name="AutoShape 21"/>
          <p:cNvCxnSpPr>
            <a:cxnSpLocks noChangeShapeType="1"/>
            <a:stCxn id="35" idx="3"/>
            <a:endCxn id="33" idx="1"/>
          </p:cNvCxnSpPr>
          <p:nvPr/>
        </p:nvCxnSpPr>
        <p:spPr bwMode="auto">
          <a:xfrm>
            <a:off x="7611290" y="3466366"/>
            <a:ext cx="50514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055997"/>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Regular computed tomography imaging*</a:t>
            </a:r>
            <a:br>
              <a:rPr lang="en-NZ" altLang="zh-CN" sz="1600" dirty="0" smtClean="0">
                <a:solidFill>
                  <a:srgbClr val="4D4D4D"/>
                </a:solidFill>
                <a:ea typeface="SimSun" pitchFamily="2" charset="-122"/>
              </a:rPr>
            </a:br>
            <a:r>
              <a:rPr lang="en-NZ" altLang="zh-CN" sz="1600" dirty="0" smtClean="0">
                <a:solidFill>
                  <a:srgbClr val="4D4D4D"/>
                </a:solidFill>
                <a:ea typeface="SimSun" pitchFamily="2" charset="-122"/>
              </a:rPr>
              <a:t>(chest abdomen pelvis)</a:t>
            </a:r>
            <a:endParaRPr lang="en-NZ" altLang="zh-CN" sz="1600" dirty="0">
              <a:solidFill>
                <a:srgbClr val="4D4D4D"/>
              </a:solidFill>
              <a:ea typeface="SimSun" pitchFamily="2" charset="-122"/>
            </a:endParaRPr>
          </a:p>
        </p:txBody>
      </p:sp>
      <p:cxnSp>
        <p:nvCxnSpPr>
          <p:cNvPr id="36" name="AutoShape 19"/>
          <p:cNvCxnSpPr>
            <a:cxnSpLocks noChangeShapeType="1"/>
            <a:endCxn id="35" idx="1"/>
          </p:cNvCxnSpPr>
          <p:nvPr/>
        </p:nvCxnSpPr>
        <p:spPr bwMode="auto">
          <a:xfrm>
            <a:off x="4233335" y="3466365"/>
            <a:ext cx="630394"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3020286"/>
            <a:ext cx="3110627"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Curatively treated </a:t>
            </a:r>
            <a:br>
              <a:rPr lang="en-NZ" dirty="0" smtClean="0">
                <a:solidFill>
                  <a:srgbClr val="FFFFFF"/>
                </a:solidFill>
                <a:ea typeface="SimSun" pitchFamily="2" charset="-122"/>
              </a:rPr>
            </a:br>
            <a:r>
              <a:rPr lang="en-NZ" dirty="0" smtClean="0">
                <a:solidFill>
                  <a:srgbClr val="FFFFFF"/>
                </a:solidFill>
                <a:ea typeface="SimSun" pitchFamily="2" charset="-122"/>
              </a:rPr>
              <a:t>stage I–III CRC</a:t>
            </a:r>
          </a:p>
          <a:p>
            <a:pPr marL="228600" indent="-228600" defTabSz="892175" eaLnBrk="0" hangingPunct="0">
              <a:spcAft>
                <a:spcPct val="30000"/>
              </a:spcAft>
              <a:buFont typeface="Arial" pitchFamily="34" charset="0"/>
              <a:buChar char="•"/>
            </a:pPr>
            <a:r>
              <a:rPr lang="en-NZ" altLang="zh-CN" dirty="0" smtClean="0">
                <a:solidFill>
                  <a:srgbClr val="FFFFFF"/>
                </a:solidFill>
                <a:ea typeface="SimSun" pitchFamily="2" charset="-122"/>
              </a:rPr>
              <a:t>R0 resection</a:t>
            </a:r>
          </a:p>
          <a:p>
            <a:pPr defTabSz="892175" eaLnBrk="0" hangingPunct="0">
              <a:spcAft>
                <a:spcPct val="30000"/>
              </a:spcAft>
            </a:pPr>
            <a:r>
              <a:rPr lang="en-NZ" altLang="zh-CN" dirty="0" smtClean="0">
                <a:solidFill>
                  <a:srgbClr val="FFFFFF"/>
                </a:solidFill>
                <a:ea typeface="SimSun" pitchFamily="2" charset="-122"/>
              </a:rPr>
              <a:t>(n=1202)</a:t>
            </a:r>
            <a:endParaRPr lang="en-NZ" altLang="zh-CN" dirty="0">
              <a:solidFill>
                <a:srgbClr val="FFFFFF"/>
              </a:solidFill>
              <a:ea typeface="SimSun" pitchFamily="2" charset="-122"/>
            </a:endParaRPr>
          </a:p>
        </p:txBody>
      </p:sp>
      <p:sp>
        <p:nvSpPr>
          <p:cNvPr id="16" name="TextBox 15"/>
          <p:cNvSpPr txBox="1"/>
          <p:nvPr/>
        </p:nvSpPr>
        <p:spPr>
          <a:xfrm>
            <a:off x="369888" y="1295400"/>
            <a:ext cx="8404225" cy="861774"/>
          </a:xfrm>
          <a:prstGeom prst="rect">
            <a:avLst/>
          </a:prstGeom>
          <a:noFill/>
        </p:spPr>
        <p:txBody>
          <a:bodyPr wrap="square" lIns="0" rtlCol="0">
            <a:spAutoFit/>
          </a:bodyPr>
          <a:lstStyle/>
          <a:p>
            <a:r>
              <a:rPr lang="en-NZ" sz="1600"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To assess the efficacy and safety of panitumumab with dabrafenib and/or trametinib </a:t>
            </a:r>
            <a:r>
              <a:rPr lang="en-NZ" sz="1600" dirty="0">
                <a:solidFill>
                  <a:srgbClr val="4D4D4D"/>
                </a:solidFill>
              </a:rPr>
              <a:t>in </a:t>
            </a:r>
            <a:r>
              <a:rPr lang="en-NZ" sz="1600" dirty="0" smtClean="0">
                <a:solidFill>
                  <a:srgbClr val="4D4D4D"/>
                </a:solidFill>
              </a:rPr>
              <a:t>BRAF-mutant </a:t>
            </a:r>
            <a:r>
              <a:rPr lang="en-NZ" sz="1600" dirty="0" err="1">
                <a:solidFill>
                  <a:srgbClr val="4D4D4D"/>
                </a:solidFill>
              </a:rPr>
              <a:t>mCRC</a:t>
            </a:r>
            <a:r>
              <a:rPr lang="en-NZ" sz="1600" dirty="0">
                <a:solidFill>
                  <a:srgbClr val="4D4D4D"/>
                </a:solidFill>
              </a:rPr>
              <a:t> with integrated biomarker analyses</a:t>
            </a:r>
          </a:p>
        </p:txBody>
      </p:sp>
      <p:sp>
        <p:nvSpPr>
          <p:cNvPr id="37" name="Content Placeholder 26"/>
          <p:cNvSpPr txBox="1">
            <a:spLocks/>
          </p:cNvSpPr>
          <p:nvPr/>
        </p:nvSpPr>
        <p:spPr>
          <a:xfrm>
            <a:off x="5301370" y="556406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SECONDARY ENDPOINTS</a:t>
            </a:r>
          </a:p>
          <a:p>
            <a:pPr>
              <a:buClr>
                <a:srgbClr val="043882"/>
              </a:buClr>
            </a:pPr>
            <a:r>
              <a:rPr lang="en-NZ" dirty="0" smtClean="0"/>
              <a:t>OS</a:t>
            </a:r>
            <a:endParaRPr lang="en-NZ" dirty="0"/>
          </a:p>
          <a:p>
            <a:pPr>
              <a:buClr>
                <a:srgbClr val="043882"/>
              </a:buClr>
            </a:pPr>
            <a:endParaRPr lang="en-NZ" dirty="0" smtClean="0"/>
          </a:p>
          <a:p>
            <a:pPr>
              <a:buClr>
                <a:srgbClr val="043882"/>
              </a:buClr>
            </a:pPr>
            <a:endParaRPr lang="en-NZ" dirty="0"/>
          </a:p>
        </p:txBody>
      </p:sp>
      <p:sp>
        <p:nvSpPr>
          <p:cNvPr id="38" name="AutoShape 12"/>
          <p:cNvSpPr>
            <a:spLocks noChangeArrowheads="1"/>
          </p:cNvSpPr>
          <p:nvPr/>
        </p:nvSpPr>
        <p:spPr bwMode="auto">
          <a:xfrm>
            <a:off x="8116435" y="491208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39" name="AutoShape 20"/>
          <p:cNvCxnSpPr>
            <a:cxnSpLocks noChangeShapeType="1"/>
            <a:stCxn id="40" idx="3"/>
            <a:endCxn id="38" idx="1"/>
          </p:cNvCxnSpPr>
          <p:nvPr/>
        </p:nvCxnSpPr>
        <p:spPr bwMode="auto">
          <a:xfrm>
            <a:off x="7611290" y="5176399"/>
            <a:ext cx="505145" cy="0"/>
          </a:xfrm>
          <a:prstGeom prst="straightConnector1">
            <a:avLst/>
          </a:prstGeom>
          <a:noFill/>
          <a:ln w="57150">
            <a:solidFill>
              <a:schemeClr val="bg2">
                <a:lumMod val="60000"/>
                <a:lumOff val="40000"/>
              </a:schemeClr>
            </a:solidFill>
            <a:prstDash val="solid"/>
            <a:round/>
            <a:headEnd/>
            <a:tailEnd type="triangle" w="med" len="med"/>
          </a:ln>
        </p:spPr>
      </p:cxnSp>
      <p:sp>
        <p:nvSpPr>
          <p:cNvPr id="40" name="AutoShape 12"/>
          <p:cNvSpPr>
            <a:spLocks noChangeArrowheads="1"/>
          </p:cNvSpPr>
          <p:nvPr/>
        </p:nvSpPr>
        <p:spPr bwMode="auto">
          <a:xfrm>
            <a:off x="4865310" y="4766031"/>
            <a:ext cx="2745980"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en-NZ" altLang="zh-CN" sz="1600" dirty="0" smtClean="0">
                <a:solidFill>
                  <a:schemeClr val="tx2"/>
                </a:solidFill>
                <a:ea typeface="SimSun" pitchFamily="2" charset="-122"/>
              </a:rPr>
              <a:t>Minimum follow-up</a:t>
            </a:r>
            <a:endParaRPr lang="en-NZ" altLang="zh-CN" sz="1600" dirty="0">
              <a:solidFill>
                <a:schemeClr val="tx2"/>
              </a:solidFill>
              <a:ea typeface="SimSun" pitchFamily="2" charset="-122"/>
            </a:endParaRPr>
          </a:p>
        </p:txBody>
      </p:sp>
      <p:cxnSp>
        <p:nvCxnSpPr>
          <p:cNvPr id="41" name="AutoShape 19"/>
          <p:cNvCxnSpPr>
            <a:cxnSpLocks noChangeShapeType="1"/>
            <a:endCxn id="31" idx="1"/>
          </p:cNvCxnSpPr>
          <p:nvPr/>
        </p:nvCxnSpPr>
        <p:spPr bwMode="auto">
          <a:xfrm>
            <a:off x="4256803" y="4322136"/>
            <a:ext cx="608507" cy="0"/>
          </a:xfrm>
          <a:prstGeom prst="straightConnector1">
            <a:avLst/>
          </a:prstGeom>
          <a:noFill/>
          <a:ln w="57150">
            <a:solidFill>
              <a:schemeClr val="bg2">
                <a:lumMod val="60000"/>
                <a:lumOff val="40000"/>
              </a:schemeClr>
            </a:solidFill>
            <a:round/>
            <a:headEnd/>
            <a:tailEnd type="triangle" w="med" len="med"/>
          </a:ln>
        </p:spPr>
      </p:cxnSp>
      <p:cxnSp>
        <p:nvCxnSpPr>
          <p:cNvPr id="47" name="AutoShape 19"/>
          <p:cNvCxnSpPr>
            <a:cxnSpLocks noChangeShapeType="1"/>
          </p:cNvCxnSpPr>
          <p:nvPr/>
        </p:nvCxnSpPr>
        <p:spPr bwMode="auto">
          <a:xfrm>
            <a:off x="4020397" y="3885618"/>
            <a:ext cx="236406"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 Placeholder 1"/>
          <p:cNvSpPr>
            <a:spLocks noGrp="1"/>
          </p:cNvSpPr>
          <p:nvPr>
            <p:ph type="body" sz="quarter" idx="10"/>
          </p:nvPr>
        </p:nvSpPr>
        <p:spPr>
          <a:xfrm>
            <a:off x="365125" y="6096000"/>
            <a:ext cx="4130675" cy="487363"/>
          </a:xfrm>
        </p:spPr>
        <p:txBody>
          <a:bodyPr/>
          <a:lstStyle/>
          <a:p>
            <a:r>
              <a:rPr lang="en-GB" sz="1100" dirty="0" smtClean="0"/>
              <a:t>*Grouped as intensive follow-up</a:t>
            </a:r>
            <a:endParaRPr lang="en-NZ" altLang="zh-CN" sz="1100" baseline="30000" dirty="0">
              <a:ea typeface="SimSun" pitchFamily="2" charset="-122"/>
            </a:endParaRPr>
          </a:p>
        </p:txBody>
      </p:sp>
    </p:spTree>
    <p:custDataLst>
      <p:tags r:id="rId1"/>
    </p:custDataLst>
    <p:extLst>
      <p:ext uri="{BB962C8B-B14F-4D97-AF65-F5344CB8AC3E}">
        <p14:creationId xmlns:p14="http://schemas.microsoft.com/office/powerpoint/2010/main" val="3058140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453O: </a:t>
            </a:r>
            <a:r>
              <a:rPr lang="en-GB" sz="1800" dirty="0"/>
              <a:t>Scheduled use of CEA and CT follow-up to detect recurrence of colorectal cancer: 6-12 year results from the FACS randomised controlled trial </a:t>
            </a:r>
            <a:r>
              <a:rPr lang="en-GB" sz="1800" dirty="0" smtClean="0"/>
              <a:t>– Pugh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a:t>
            </a:r>
            <a:r>
              <a:rPr lang="en-GB" b="1" dirty="0" smtClean="0"/>
              <a:t>only</a:t>
            </a:r>
            <a:endParaRPr lang="en-NZ" dirty="0" smtClean="0"/>
          </a:p>
          <a:p>
            <a:r>
              <a:rPr lang="en-NZ" dirty="0" smtClean="0"/>
              <a:t>Pugh SA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453O</a:t>
            </a:r>
            <a:endParaRPr lang="en-NZ" dirty="0"/>
          </a:p>
        </p:txBody>
      </p:sp>
      <p:sp>
        <p:nvSpPr>
          <p:cNvPr id="16" name="TextBox 15"/>
          <p:cNvSpPr txBox="1"/>
          <p:nvPr/>
        </p:nvSpPr>
        <p:spPr>
          <a:xfrm>
            <a:off x="369888" y="1295400"/>
            <a:ext cx="8404225" cy="338554"/>
          </a:xfrm>
          <a:prstGeom prst="rect">
            <a:avLst/>
          </a:prstGeom>
          <a:noFill/>
        </p:spPr>
        <p:txBody>
          <a:bodyPr wrap="square" lIns="0" rtlCol="0">
            <a:spAutoFit/>
          </a:bodyPr>
          <a:lstStyle/>
          <a:p>
            <a:r>
              <a:rPr lang="en-NZ" sz="1600" b="1" dirty="0" smtClean="0">
                <a:solidFill>
                  <a:srgbClr val="4D4D4D"/>
                </a:solidFill>
              </a:rPr>
              <a:t>Key results</a:t>
            </a:r>
          </a:p>
        </p:txBody>
      </p:sp>
      <p:graphicFrame>
        <p:nvGraphicFramePr>
          <p:cNvPr id="4" name="Table 3"/>
          <p:cNvGraphicFramePr>
            <a:graphicFrameLocks noGrp="1"/>
          </p:cNvGraphicFramePr>
          <p:nvPr>
            <p:extLst>
              <p:ext uri="{D42A27DB-BD31-4B8C-83A1-F6EECF244321}">
                <p14:modId xmlns:p14="http://schemas.microsoft.com/office/powerpoint/2010/main" val="2886900629"/>
              </p:ext>
            </p:extLst>
          </p:nvPr>
        </p:nvGraphicFramePr>
        <p:xfrm>
          <a:off x="369888" y="1740820"/>
          <a:ext cx="8166950" cy="4216400"/>
        </p:xfrm>
        <a:graphic>
          <a:graphicData uri="http://schemas.openxmlformats.org/drawingml/2006/table">
            <a:tbl>
              <a:tblPr firstRow="1" bandRow="1">
                <a:tableStyleId>{69012ECD-51FC-41F1-AA8D-1B2483CD663E}</a:tableStyleId>
              </a:tblPr>
              <a:tblGrid>
                <a:gridCol w="3968026"/>
                <a:gridCol w="1554480"/>
                <a:gridCol w="1554480"/>
                <a:gridCol w="1089964"/>
              </a:tblGrid>
              <a:tr h="370840">
                <a:tc>
                  <a:txBody>
                    <a:bodyPr/>
                    <a:lstStyle/>
                    <a:p>
                      <a:endParaRPr lang="en-GB"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Intensive</a:t>
                      </a:r>
                      <a:r>
                        <a:rPr lang="en-GB" baseline="0" dirty="0" smtClean="0">
                          <a:solidFill>
                            <a:schemeClr val="tx2"/>
                          </a:solidFill>
                        </a:rPr>
                        <a:t> follow-up</a:t>
                      </a:r>
                      <a:endParaRPr lang="en-GB"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Minimum follow-up</a:t>
                      </a:r>
                      <a:endParaRPr lang="en-GB"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p-value</a:t>
                      </a:r>
                      <a:endParaRPr lang="en-GB"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r>
              <a:tr h="370840">
                <a:tc>
                  <a:txBody>
                    <a:bodyPr/>
                    <a:lstStyle/>
                    <a:p>
                      <a:r>
                        <a:rPr lang="en-GB" dirty="0" smtClean="0"/>
                        <a:t>Identification of recurrences treatable with</a:t>
                      </a:r>
                      <a:r>
                        <a:rPr lang="en-GB" baseline="0" dirty="0" smtClean="0"/>
                        <a:t> curative intent, n/N (%)</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68/901 (7.5)</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8/301 (2.7)</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0.003</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en-GB" dirty="0" smtClean="0"/>
                        <a:t>OS in all patients</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0.45</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r>
                        <a:rPr lang="en-GB" dirty="0" smtClean="0"/>
                        <a:t>Patients still</a:t>
                      </a:r>
                      <a:r>
                        <a:rPr lang="en-GB" baseline="0" dirty="0" smtClean="0"/>
                        <a:t> alive, n/N (%)</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43/901 (4.8)</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7/301 (2.3)</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0.07</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Identification of recurrences treatable with</a:t>
                      </a:r>
                      <a:r>
                        <a:rPr lang="en-GB" baseline="0" dirty="0" smtClean="0"/>
                        <a:t> curative intent </a:t>
                      </a:r>
                      <a:br>
                        <a:rPr lang="en-GB" baseline="0" dirty="0" smtClean="0"/>
                      </a:br>
                      <a:r>
                        <a:rPr lang="en-GB" baseline="0" dirty="0" smtClean="0"/>
                        <a:t>b</a:t>
                      </a:r>
                      <a:r>
                        <a:rPr lang="en-GB" dirty="0" smtClean="0"/>
                        <a:t>y primary tumour location, n/N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a:p>
                  </a:txBody>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GB" dirty="0" smtClean="0"/>
                        <a:t>Rectal</a:t>
                      </a:r>
                    </a:p>
                    <a:p>
                      <a:pPr marL="87313" marR="0" indent="0" algn="l" defTabSz="914400" rtl="0" eaLnBrk="1" fontAlgn="auto" latinLnBrk="0" hangingPunct="1">
                        <a:lnSpc>
                          <a:spcPct val="100000"/>
                        </a:lnSpc>
                        <a:spcBef>
                          <a:spcPts val="0"/>
                        </a:spcBef>
                        <a:spcAft>
                          <a:spcPts val="0"/>
                        </a:spcAft>
                        <a:buClrTx/>
                        <a:buSzTx/>
                        <a:buFontTx/>
                        <a:buNone/>
                        <a:tabLst/>
                        <a:defRPr/>
                      </a:pPr>
                      <a:r>
                        <a:rPr lang="en-GB" dirty="0" smtClean="0"/>
                        <a:t>Left colon </a:t>
                      </a:r>
                    </a:p>
                    <a:p>
                      <a:pPr marL="87313" marR="0" indent="0" algn="l" defTabSz="914400" rtl="0" eaLnBrk="1" fontAlgn="auto" latinLnBrk="0" hangingPunct="1">
                        <a:lnSpc>
                          <a:spcPct val="100000"/>
                        </a:lnSpc>
                        <a:spcBef>
                          <a:spcPts val="0"/>
                        </a:spcBef>
                        <a:spcAft>
                          <a:spcPts val="0"/>
                        </a:spcAft>
                        <a:buClrTx/>
                        <a:buSzTx/>
                        <a:buFontTx/>
                        <a:buNone/>
                        <a:tabLst/>
                        <a:defRPr/>
                      </a:pPr>
                      <a:r>
                        <a:rPr lang="en-GB" dirty="0" smtClean="0"/>
                        <a:t>Right colon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27/275 (9.8)</a:t>
                      </a:r>
                    </a:p>
                    <a:p>
                      <a:pPr algn="ctr"/>
                      <a:r>
                        <a:rPr lang="en-GB" dirty="0" smtClean="0"/>
                        <a:t>24/327 (7.3)</a:t>
                      </a:r>
                    </a:p>
                    <a:p>
                      <a:pPr algn="ctr"/>
                      <a:r>
                        <a:rPr lang="en-GB" dirty="0" smtClean="0"/>
                        <a:t>14/282 (5.0)</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6/87</a:t>
                      </a:r>
                      <a:r>
                        <a:rPr lang="en-GB" baseline="0" dirty="0" smtClean="0"/>
                        <a:t> (6.9)</a:t>
                      </a:r>
                    </a:p>
                    <a:p>
                      <a:pPr algn="ctr"/>
                      <a:r>
                        <a:rPr lang="en-GB" baseline="0" dirty="0" smtClean="0"/>
                        <a:t>1/108 (0.9)</a:t>
                      </a:r>
                    </a:p>
                    <a:p>
                      <a:pPr algn="ctr"/>
                      <a:r>
                        <a:rPr lang="en-GB" baseline="0" dirty="0" smtClean="0"/>
                        <a:t>0/104 (0)</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0.41</a:t>
                      </a:r>
                    </a:p>
                    <a:p>
                      <a:pPr algn="ctr"/>
                      <a:r>
                        <a:rPr lang="en-GB" dirty="0" smtClean="0"/>
                        <a:t>0.01</a:t>
                      </a:r>
                    </a:p>
                    <a:p>
                      <a:pPr algn="ctr"/>
                      <a:r>
                        <a:rPr lang="en-GB" dirty="0" smtClean="0"/>
                        <a:t>0.02</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OS in colon with left-sided</a:t>
                      </a:r>
                      <a:r>
                        <a:rPr lang="en-GB" baseline="0" dirty="0" smtClean="0"/>
                        <a:t> tumours, years</a:t>
                      </a:r>
                      <a:endParaRPr lang="en-GB" dirty="0" smtClean="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4.4</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3.1</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0.03</a:t>
                      </a: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03989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455O: Efficacy </a:t>
            </a:r>
            <a:r>
              <a:rPr lang="en-GB" sz="1800" dirty="0"/>
              <a:t>and circulating </a:t>
            </a:r>
            <a:r>
              <a:rPr lang="en-GB" sz="1800" dirty="0" err="1"/>
              <a:t>tumor</a:t>
            </a:r>
            <a:r>
              <a:rPr lang="en-GB" sz="1800" dirty="0"/>
              <a:t> DNA (</a:t>
            </a:r>
            <a:r>
              <a:rPr lang="en-GB" sz="1800" dirty="0" err="1"/>
              <a:t>ctDNA</a:t>
            </a:r>
            <a:r>
              <a:rPr lang="en-GB" sz="1800" dirty="0"/>
              <a:t>) analysis of the BRAF inhibitor dabrafenib (D), MEK inhibitor trametinib (T), and anti-EGFR antibody panitumumab (P) in patients (</a:t>
            </a:r>
            <a:r>
              <a:rPr lang="en-GB" sz="1800" dirty="0" err="1"/>
              <a:t>pts</a:t>
            </a:r>
            <a:r>
              <a:rPr lang="en-GB" sz="1800" dirty="0"/>
              <a:t>) with BRAF V600E–mutated (</a:t>
            </a:r>
            <a:r>
              <a:rPr lang="en-GB" sz="1800" dirty="0" err="1"/>
              <a:t>BRAFm</a:t>
            </a:r>
            <a:r>
              <a:rPr lang="en-GB" sz="1800" dirty="0"/>
              <a:t>) metastatic colorectal cancer (</a:t>
            </a:r>
            <a:r>
              <a:rPr lang="en-GB" sz="1800" dirty="0" err="1"/>
              <a:t>mCRC</a:t>
            </a:r>
            <a:r>
              <a:rPr lang="en-GB" sz="1800" dirty="0" smtClean="0"/>
              <a:t>) – Corcoran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Corcoran RB et al. Ann </a:t>
            </a:r>
            <a:r>
              <a:rPr lang="en-NZ" dirty="0" err="1"/>
              <a:t>Oncol</a:t>
            </a:r>
            <a:r>
              <a:rPr lang="en-NZ" dirty="0"/>
              <a:t> 2016; 27 (</a:t>
            </a:r>
            <a:r>
              <a:rPr lang="en-NZ" dirty="0" err="1"/>
              <a:t>suppl</a:t>
            </a:r>
            <a:r>
              <a:rPr lang="en-NZ" dirty="0"/>
              <a:t> 6): </a:t>
            </a:r>
            <a:r>
              <a:rPr lang="en-NZ" dirty="0" err="1"/>
              <a:t>abstr</a:t>
            </a:r>
            <a:r>
              <a:rPr lang="en-NZ" dirty="0"/>
              <a:t> 455O</a:t>
            </a:r>
          </a:p>
        </p:txBody>
      </p:sp>
      <p:cxnSp>
        <p:nvCxnSpPr>
          <p:cNvPr id="11" name="AutoShape 19"/>
          <p:cNvCxnSpPr>
            <a:cxnSpLocks noChangeShapeType="1"/>
          </p:cNvCxnSpPr>
          <p:nvPr/>
        </p:nvCxnSpPr>
        <p:spPr bwMode="auto">
          <a:xfrm>
            <a:off x="3684814" y="3563758"/>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102224"/>
            <a:ext cx="4130676" cy="993776"/>
          </a:xfrm>
        </p:spPr>
        <p:txBody>
          <a:bodyPr/>
          <a:lstStyle/>
          <a:p>
            <a:pPr marL="0" indent="0">
              <a:buNone/>
            </a:pPr>
            <a:r>
              <a:rPr lang="en-NZ" b="1" dirty="0" smtClean="0">
                <a:solidFill>
                  <a:schemeClr val="bg2"/>
                </a:solidFill>
              </a:rPr>
              <a:t>PRIMARY ENDPOINT(S)</a:t>
            </a:r>
          </a:p>
          <a:p>
            <a:r>
              <a:rPr lang="en-NZ" dirty="0" smtClean="0"/>
              <a:t>Safety</a:t>
            </a:r>
          </a:p>
          <a:p>
            <a:endParaRPr lang="en-NZ" dirty="0"/>
          </a:p>
        </p:txBody>
      </p:sp>
      <p:sp>
        <p:nvSpPr>
          <p:cNvPr id="19" name="Content Placeholder 26"/>
          <p:cNvSpPr txBox="1">
            <a:spLocks/>
          </p:cNvSpPr>
          <p:nvPr/>
        </p:nvSpPr>
        <p:spPr>
          <a:xfrm>
            <a:off x="4648200"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NZ" b="1" dirty="0" smtClean="0">
                <a:solidFill>
                  <a:srgbClr val="A0A0A0"/>
                </a:solidFill>
              </a:rPr>
              <a:t>SECONDARY ENDPOINTS</a:t>
            </a:r>
          </a:p>
          <a:p>
            <a:pPr>
              <a:buClr>
                <a:srgbClr val="043882"/>
              </a:buClr>
            </a:pPr>
            <a:r>
              <a:rPr lang="en-NZ" dirty="0" smtClean="0"/>
              <a:t>Efficacy: CR, PR, SD, PFS</a:t>
            </a:r>
          </a:p>
          <a:p>
            <a:pPr>
              <a:buClr>
                <a:srgbClr val="043882"/>
              </a:buClr>
            </a:pPr>
            <a:r>
              <a:rPr lang="en-NZ" dirty="0" err="1" smtClean="0"/>
              <a:t>ctDNA</a:t>
            </a:r>
            <a:endParaRPr lang="en-NZ" dirty="0"/>
          </a:p>
        </p:txBody>
      </p:sp>
      <p:sp>
        <p:nvSpPr>
          <p:cNvPr id="24" name="Oval 14"/>
          <p:cNvSpPr>
            <a:spLocks noChangeArrowheads="1"/>
          </p:cNvSpPr>
          <p:nvPr/>
        </p:nvSpPr>
        <p:spPr bwMode="auto">
          <a:xfrm>
            <a:off x="3941537" y="32716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en-NZ" altLang="zh-CN" b="1" dirty="0" smtClean="0">
                <a:solidFill>
                  <a:srgbClr val="043882"/>
                </a:solidFill>
                <a:ea typeface="SimSun" pitchFamily="2" charset="-122"/>
              </a:rPr>
              <a:t>R</a:t>
            </a:r>
          </a:p>
          <a:p>
            <a:pPr algn="ctr">
              <a:lnSpc>
                <a:spcPts val="1500"/>
              </a:lnSpc>
            </a:pPr>
            <a:r>
              <a:rPr lang="en-NZ" altLang="zh-CN" sz="1200" b="1" dirty="0" smtClean="0">
                <a:solidFill>
                  <a:srgbClr val="043882"/>
                </a:solidFill>
                <a:ea typeface="SimSun" pitchFamily="2" charset="-122"/>
              </a:rPr>
              <a:t>2:3:8</a:t>
            </a:r>
            <a:endParaRPr lang="en-NZ" altLang="zh-CN" sz="1200" b="1" dirty="0">
              <a:solidFill>
                <a:srgbClr val="043882"/>
              </a:solidFill>
              <a:ea typeface="SimSun" pitchFamily="2" charset="-122"/>
            </a:endParaRPr>
          </a:p>
        </p:txBody>
      </p:sp>
      <p:cxnSp>
        <p:nvCxnSpPr>
          <p:cNvPr id="25" name="AutoShape 15"/>
          <p:cNvCxnSpPr>
            <a:cxnSpLocks noChangeShapeType="1"/>
            <a:stCxn id="24" idx="0"/>
            <a:endCxn id="32" idx="1"/>
          </p:cNvCxnSpPr>
          <p:nvPr/>
        </p:nvCxnSpPr>
        <p:spPr bwMode="auto">
          <a:xfrm rot="5400000" flipH="1" flipV="1">
            <a:off x="4217370" y="2623719"/>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stCxn id="24" idx="4"/>
            <a:endCxn id="31" idx="1"/>
          </p:cNvCxnSpPr>
          <p:nvPr/>
        </p:nvCxnSpPr>
        <p:spPr bwMode="auto">
          <a:xfrm rot="16200000" flipH="1">
            <a:off x="4215319" y="3873873"/>
            <a:ext cx="668006"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425954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sp>
        <p:nvSpPr>
          <p:cNvPr id="28" name="AutoShape 12"/>
          <p:cNvSpPr>
            <a:spLocks noChangeArrowheads="1"/>
          </p:cNvSpPr>
          <p:nvPr/>
        </p:nvSpPr>
        <p:spPr bwMode="auto">
          <a:xfrm>
            <a:off x="8116435" y="23434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29" name="AutoShape 20"/>
          <p:cNvCxnSpPr>
            <a:cxnSpLocks noChangeShapeType="1"/>
          </p:cNvCxnSpPr>
          <p:nvPr/>
        </p:nvCxnSpPr>
        <p:spPr bwMode="auto">
          <a:xfrm>
            <a:off x="7542220" y="4523864"/>
            <a:ext cx="574215"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p:cNvCxnSpPr>
          <p:nvPr/>
        </p:nvCxnSpPr>
        <p:spPr bwMode="auto">
          <a:xfrm>
            <a:off x="7543800" y="2607753"/>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4113496"/>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Dabrafenib + trametinib</a:t>
            </a:r>
          </a:p>
          <a:p>
            <a:pPr algn="ctr" defTabSz="892175" eaLnBrk="0" hangingPunct="0"/>
            <a:r>
              <a:rPr lang="en-NZ" altLang="zh-CN" sz="1600" dirty="0" smtClean="0">
                <a:solidFill>
                  <a:srgbClr val="4D4D4D"/>
                </a:solidFill>
                <a:ea typeface="SimSun" pitchFamily="2" charset="-122"/>
              </a:rPr>
              <a:t>+ panitumumab</a:t>
            </a:r>
            <a:r>
              <a:rPr lang="en-NZ" altLang="zh-CN" sz="1600" baseline="30000" dirty="0" smtClean="0">
                <a:solidFill>
                  <a:srgbClr val="4D4D4D"/>
                </a:solidFill>
                <a:ea typeface="SimSun" pitchFamily="2" charset="-122"/>
              </a:rPr>
              <a:t>†</a:t>
            </a:r>
          </a:p>
          <a:p>
            <a:pPr algn="ctr" defTabSz="892175" eaLnBrk="0" hangingPunct="0"/>
            <a:r>
              <a:rPr lang="en-NZ" altLang="zh-CN" sz="1600" dirty="0" smtClean="0">
                <a:solidFill>
                  <a:srgbClr val="4D4D4D"/>
                </a:solidFill>
                <a:ea typeface="SimSun" pitchFamily="2" charset="-122"/>
              </a:rPr>
              <a:t>(D + T + P; n=91)</a:t>
            </a:r>
            <a:endParaRPr lang="en-NZ" altLang="zh-CN" sz="1600" dirty="0">
              <a:solidFill>
                <a:srgbClr val="4D4D4D"/>
              </a:solidFill>
              <a:ea typeface="SimSun" pitchFamily="2" charset="-122"/>
            </a:endParaRP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Dabrafenib 150 mg bid + panitumumab 6 mg/kg q2w</a:t>
            </a:r>
          </a:p>
          <a:p>
            <a:pPr algn="ctr" defTabSz="892175" eaLnBrk="0" hangingPunct="0"/>
            <a:r>
              <a:rPr lang="en-NZ" altLang="zh-CN" sz="1600" dirty="0" smtClean="0">
                <a:solidFill>
                  <a:srgbClr val="FFFFFF"/>
                </a:solidFill>
                <a:ea typeface="SimSun" pitchFamily="2" charset="-122"/>
              </a:rPr>
              <a:t>(D + P; n=20)</a:t>
            </a:r>
            <a:endParaRPr lang="en-NZ" altLang="zh-CN" sz="1600" dirty="0">
              <a:solidFill>
                <a:srgbClr val="FFFFFF"/>
              </a:solidFill>
              <a:ea typeface="SimSun" pitchFamily="2" charset="-122"/>
            </a:endParaRPr>
          </a:p>
        </p:txBody>
      </p:sp>
      <p:sp>
        <p:nvSpPr>
          <p:cNvPr id="33" name="AutoShape 12"/>
          <p:cNvSpPr>
            <a:spLocks noChangeArrowheads="1"/>
          </p:cNvSpPr>
          <p:nvPr/>
        </p:nvSpPr>
        <p:spPr bwMode="auto">
          <a:xfrm>
            <a:off x="8116435" y="325862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NZ" altLang="zh-CN" b="1" dirty="0" smtClean="0">
                <a:solidFill>
                  <a:srgbClr val="FFFFFF"/>
                </a:solidFill>
                <a:ea typeface="SimSun" pitchFamily="2" charset="-122"/>
              </a:rPr>
              <a:t>PD</a:t>
            </a:r>
            <a:endParaRPr lang="en-NZ" altLang="zh-CN" b="1" dirty="0">
              <a:solidFill>
                <a:srgbClr val="FFFFFF"/>
              </a:solidFill>
              <a:ea typeface="SimSun" pitchFamily="2" charset="-122"/>
            </a:endParaRPr>
          </a:p>
        </p:txBody>
      </p:sp>
      <p:cxnSp>
        <p:nvCxnSpPr>
          <p:cNvPr id="34" name="AutoShape 21"/>
          <p:cNvCxnSpPr>
            <a:cxnSpLocks noChangeShapeType="1"/>
          </p:cNvCxnSpPr>
          <p:nvPr/>
        </p:nvCxnSpPr>
        <p:spPr bwMode="auto">
          <a:xfrm>
            <a:off x="7543800" y="3522945"/>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153389"/>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Trametinib + panitumumab*</a:t>
            </a:r>
            <a:endParaRPr lang="en-NZ" altLang="zh-CN" sz="1600" baseline="30000" dirty="0" smtClean="0">
              <a:solidFill>
                <a:srgbClr val="4D4D4D"/>
              </a:solidFill>
              <a:ea typeface="SimSun" pitchFamily="2" charset="-122"/>
            </a:endParaRPr>
          </a:p>
          <a:p>
            <a:pPr algn="ctr" defTabSz="892175" eaLnBrk="0" hangingPunct="0"/>
            <a:r>
              <a:rPr lang="en-NZ" altLang="zh-CN" sz="1600" dirty="0" smtClean="0">
                <a:solidFill>
                  <a:srgbClr val="4D4D4D"/>
                </a:solidFill>
                <a:ea typeface="SimSun" pitchFamily="2" charset="-122"/>
              </a:rPr>
              <a:t>(T + P; n=31)</a:t>
            </a:r>
            <a:endParaRPr lang="en-NZ" altLang="zh-CN" sz="1600" dirty="0">
              <a:solidFill>
                <a:srgbClr val="4D4D4D"/>
              </a:solidFill>
              <a:ea typeface="SimSun" pitchFamily="2" charset="-122"/>
            </a:endParaRPr>
          </a:p>
        </p:txBody>
      </p:sp>
      <p:cxnSp>
        <p:nvCxnSpPr>
          <p:cNvPr id="36" name="AutoShape 19"/>
          <p:cNvCxnSpPr>
            <a:cxnSpLocks noChangeShapeType="1"/>
          </p:cNvCxnSpPr>
          <p:nvPr/>
        </p:nvCxnSpPr>
        <p:spPr bwMode="auto">
          <a:xfrm>
            <a:off x="4525132" y="3563758"/>
            <a:ext cx="340178"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2515551"/>
            <a:ext cx="3563516"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BRAF-mutant CRC</a:t>
            </a:r>
          </a:p>
          <a:p>
            <a:pPr marL="228600" indent="-228600" defTabSz="892175" eaLnBrk="0" hangingPunct="0">
              <a:spcAft>
                <a:spcPct val="30000"/>
              </a:spcAft>
              <a:buFont typeface="Arial" pitchFamily="34" charset="0"/>
              <a:buChar char="•"/>
            </a:pPr>
            <a:r>
              <a:rPr lang="en-NZ" altLang="zh-CN" dirty="0" smtClean="0">
                <a:solidFill>
                  <a:srgbClr val="FFFFFF"/>
                </a:solidFill>
                <a:ea typeface="SimSun" pitchFamily="2" charset="-122"/>
              </a:rPr>
              <a:t>ECOG PS 0 or 1</a:t>
            </a:r>
          </a:p>
          <a:p>
            <a:pPr marL="228600" indent="-228600" defTabSz="892175" eaLnBrk="0" hangingPunct="0">
              <a:spcAft>
                <a:spcPct val="30000"/>
              </a:spcAft>
              <a:buFont typeface="Arial" pitchFamily="34" charset="0"/>
              <a:buChar char="•"/>
            </a:pPr>
            <a:r>
              <a:rPr lang="en-NZ" altLang="zh-CN" dirty="0" smtClean="0">
                <a:solidFill>
                  <a:srgbClr val="FFFFFF"/>
                </a:solidFill>
                <a:ea typeface="SimSun" pitchFamily="2" charset="-122"/>
              </a:rPr>
              <a:t>Adequate organ system function</a:t>
            </a:r>
          </a:p>
          <a:p>
            <a:pPr defTabSz="892175" eaLnBrk="0" hangingPunct="0">
              <a:spcAft>
                <a:spcPct val="30000"/>
              </a:spcAft>
            </a:pPr>
            <a:r>
              <a:rPr lang="en-NZ" altLang="zh-CN" dirty="0" smtClean="0">
                <a:solidFill>
                  <a:srgbClr val="FFFFFF"/>
                </a:solidFill>
                <a:ea typeface="SimSun" pitchFamily="2" charset="-122"/>
              </a:rPr>
              <a:t>(n=142)</a:t>
            </a:r>
            <a:endParaRPr lang="en-NZ" altLang="zh-CN" dirty="0">
              <a:solidFill>
                <a:srgbClr val="FFFFFF"/>
              </a:solidFill>
              <a:ea typeface="SimSun" pitchFamily="2" charset="-122"/>
            </a:endParaRPr>
          </a:p>
        </p:txBody>
      </p:sp>
      <p:sp>
        <p:nvSpPr>
          <p:cNvPr id="16" name="TextBox 15"/>
          <p:cNvSpPr txBox="1"/>
          <p:nvPr/>
        </p:nvSpPr>
        <p:spPr>
          <a:xfrm>
            <a:off x="369888" y="1295400"/>
            <a:ext cx="8404225" cy="861774"/>
          </a:xfrm>
          <a:prstGeom prst="rect">
            <a:avLst/>
          </a:prstGeom>
          <a:noFill/>
        </p:spPr>
        <p:txBody>
          <a:bodyPr wrap="square" lIns="0" rtlCol="0">
            <a:spAutoFit/>
          </a:bodyPr>
          <a:lstStyle/>
          <a:p>
            <a:r>
              <a:rPr lang="en-NZ" sz="1600"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To assess the efficacy and safety of panitumumab with dabrafenib and/or trametinib </a:t>
            </a:r>
            <a:r>
              <a:rPr lang="en-NZ" sz="1600" dirty="0">
                <a:solidFill>
                  <a:srgbClr val="4D4D4D"/>
                </a:solidFill>
              </a:rPr>
              <a:t>in </a:t>
            </a:r>
            <a:r>
              <a:rPr lang="en-NZ" sz="1600" dirty="0" smtClean="0">
                <a:solidFill>
                  <a:srgbClr val="4D4D4D"/>
                </a:solidFill>
              </a:rPr>
              <a:t>BRAF-mutant </a:t>
            </a:r>
            <a:r>
              <a:rPr lang="en-NZ" sz="1600" dirty="0" err="1">
                <a:solidFill>
                  <a:srgbClr val="4D4D4D"/>
                </a:solidFill>
              </a:rPr>
              <a:t>mCRC</a:t>
            </a:r>
            <a:r>
              <a:rPr lang="en-NZ" sz="1600" dirty="0">
                <a:solidFill>
                  <a:srgbClr val="4D4D4D"/>
                </a:solidFill>
              </a:rPr>
              <a:t> with integrated biomarker analyses</a:t>
            </a:r>
          </a:p>
        </p:txBody>
      </p:sp>
      <p:sp>
        <p:nvSpPr>
          <p:cNvPr id="2" name="Text Placeholder 1"/>
          <p:cNvSpPr>
            <a:spLocks noGrp="1"/>
          </p:cNvSpPr>
          <p:nvPr>
            <p:ph type="body" sz="quarter" idx="10"/>
          </p:nvPr>
        </p:nvSpPr>
        <p:spPr>
          <a:xfrm>
            <a:off x="365125" y="6096000"/>
            <a:ext cx="4206875" cy="487363"/>
          </a:xfrm>
        </p:spPr>
        <p:txBody>
          <a:bodyPr/>
          <a:lstStyle/>
          <a:p>
            <a:r>
              <a:rPr lang="en-NZ" sz="1000" dirty="0" smtClean="0"/>
              <a:t>*T 2 mg/d + P 6 mg/kg q2w (n=11); T 1.5 mg/d + P 6 mg/kg q2w (n=10</a:t>
            </a:r>
            <a:r>
              <a:rPr lang="en-NZ" sz="1000" dirty="0"/>
              <a:t>); </a:t>
            </a:r>
            <a:r>
              <a:rPr lang="en-NZ" sz="1000" dirty="0" smtClean="0"/>
              <a:t/>
            </a:r>
            <a:br>
              <a:rPr lang="en-NZ" sz="1000" dirty="0" smtClean="0"/>
            </a:br>
            <a:r>
              <a:rPr lang="en-NZ" sz="1000" dirty="0" smtClean="0"/>
              <a:t>T 2 mg/d </a:t>
            </a:r>
            <a:r>
              <a:rPr lang="en-NZ" sz="1000" dirty="0"/>
              <a:t>+ P </a:t>
            </a:r>
            <a:r>
              <a:rPr lang="en-NZ" sz="1000" dirty="0" smtClean="0"/>
              <a:t>4.8 </a:t>
            </a:r>
            <a:r>
              <a:rPr lang="en-NZ" sz="1000" dirty="0"/>
              <a:t>mg/kg q2w (</a:t>
            </a:r>
            <a:r>
              <a:rPr lang="en-NZ" sz="1000" dirty="0" smtClean="0"/>
              <a:t>n=10). </a:t>
            </a:r>
            <a:r>
              <a:rPr lang="en-NZ" altLang="zh-CN" sz="1000" baseline="30000" dirty="0" smtClean="0">
                <a:ea typeface="SimSun" pitchFamily="2" charset="-122"/>
              </a:rPr>
              <a:t>†</a:t>
            </a:r>
            <a:r>
              <a:rPr lang="en-NZ" altLang="zh-CN" sz="1000" dirty="0" smtClean="0"/>
              <a:t>D 150 mg bid + T 2 mg/d + </a:t>
            </a:r>
            <a:br>
              <a:rPr lang="en-NZ" altLang="zh-CN" sz="1000" dirty="0" smtClean="0"/>
            </a:br>
            <a:r>
              <a:rPr lang="en-NZ" altLang="zh-CN" sz="1000" dirty="0" smtClean="0"/>
              <a:t>P 6 mg/kg q2w (n=48); </a:t>
            </a:r>
            <a:r>
              <a:rPr lang="en-NZ" altLang="zh-CN" sz="1000" dirty="0"/>
              <a:t>D 150 mg </a:t>
            </a:r>
            <a:r>
              <a:rPr lang="en-NZ" altLang="zh-CN" sz="1000" dirty="0" smtClean="0"/>
              <a:t>bid + </a:t>
            </a:r>
            <a:r>
              <a:rPr lang="en-NZ" altLang="zh-CN" sz="1000" dirty="0"/>
              <a:t>T 2 </a:t>
            </a:r>
            <a:r>
              <a:rPr lang="en-NZ" altLang="zh-CN" sz="1000" dirty="0" smtClean="0"/>
              <a:t>mg/d </a:t>
            </a:r>
            <a:r>
              <a:rPr lang="en-NZ" altLang="zh-CN" sz="1000" dirty="0"/>
              <a:t>+ P </a:t>
            </a:r>
            <a:r>
              <a:rPr lang="en-NZ" altLang="zh-CN" sz="1000" dirty="0" smtClean="0"/>
              <a:t>4.8 </a:t>
            </a:r>
            <a:r>
              <a:rPr lang="en-NZ" altLang="zh-CN" sz="1000" dirty="0"/>
              <a:t>mg/kg q2w (</a:t>
            </a:r>
            <a:r>
              <a:rPr lang="en-NZ" altLang="zh-CN" sz="1000" dirty="0" smtClean="0"/>
              <a:t>n=36); </a:t>
            </a:r>
            <a:r>
              <a:rPr lang="en-NZ" altLang="zh-CN" sz="1000" dirty="0"/>
              <a:t>D 150 mg </a:t>
            </a:r>
            <a:r>
              <a:rPr lang="en-NZ" altLang="zh-CN" sz="1000" dirty="0" smtClean="0"/>
              <a:t>bid + </a:t>
            </a:r>
            <a:r>
              <a:rPr lang="en-NZ" altLang="zh-CN" sz="1000" dirty="0"/>
              <a:t>T </a:t>
            </a:r>
            <a:r>
              <a:rPr lang="en-NZ" altLang="zh-CN" sz="1000" dirty="0" smtClean="0"/>
              <a:t>1.5 mg/d </a:t>
            </a:r>
            <a:r>
              <a:rPr lang="en-NZ" altLang="zh-CN" sz="1000" dirty="0"/>
              <a:t>+ P 6 mg/kg q2w (</a:t>
            </a:r>
            <a:r>
              <a:rPr lang="en-NZ" altLang="zh-CN" sz="1000" dirty="0" smtClean="0"/>
              <a:t>n=4); </a:t>
            </a:r>
            <a:r>
              <a:rPr lang="en-NZ" altLang="zh-CN" sz="1000" dirty="0"/>
              <a:t>D 150 mg </a:t>
            </a:r>
            <a:r>
              <a:rPr lang="en-NZ" altLang="zh-CN" sz="1000" dirty="0" smtClean="0"/>
              <a:t>bid + </a:t>
            </a:r>
            <a:br>
              <a:rPr lang="en-NZ" altLang="zh-CN" sz="1000" dirty="0" smtClean="0"/>
            </a:br>
            <a:r>
              <a:rPr lang="en-NZ" altLang="zh-CN" sz="1000" dirty="0" smtClean="0"/>
              <a:t>T 1.5 mg/d </a:t>
            </a:r>
            <a:r>
              <a:rPr lang="en-NZ" altLang="zh-CN" sz="1000" dirty="0"/>
              <a:t>+ P </a:t>
            </a:r>
            <a:r>
              <a:rPr lang="en-NZ" altLang="zh-CN" sz="1000" dirty="0" smtClean="0"/>
              <a:t>4.8 </a:t>
            </a:r>
            <a:r>
              <a:rPr lang="en-NZ" altLang="zh-CN" sz="1000" dirty="0"/>
              <a:t>mg/kg q2w (</a:t>
            </a:r>
            <a:r>
              <a:rPr lang="en-NZ" altLang="zh-CN" sz="1000" dirty="0" smtClean="0"/>
              <a:t>n=3).</a:t>
            </a:r>
            <a:endParaRPr lang="en-NZ" altLang="zh-CN" sz="1000" baseline="30000" dirty="0">
              <a:ea typeface="SimSun" pitchFamily="2" charset="-122"/>
            </a:endParaRPr>
          </a:p>
        </p:txBody>
      </p:sp>
    </p:spTree>
    <p:custDataLst>
      <p:tags r:id="rId1"/>
    </p:custDataLst>
    <p:extLst>
      <p:ext uri="{BB962C8B-B14F-4D97-AF65-F5344CB8AC3E}">
        <p14:creationId xmlns:p14="http://schemas.microsoft.com/office/powerpoint/2010/main" val="38264553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453O: </a:t>
            </a:r>
            <a:r>
              <a:rPr lang="en-GB" sz="1800" dirty="0"/>
              <a:t>Scheduled use of CEA and CT follow-up to detect recurrence of colorectal cancer: 6-12 year results from the FACS randomised controlled trial </a:t>
            </a:r>
            <a:r>
              <a:rPr lang="en-GB" sz="1800" dirty="0" smtClean="0"/>
              <a:t>– Pugh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b="1" dirty="0"/>
              <a:t>Note: Based on data from abstract </a:t>
            </a:r>
            <a:r>
              <a:rPr lang="en-GB" b="1" dirty="0" smtClean="0"/>
              <a:t>only</a:t>
            </a:r>
            <a:endParaRPr lang="en-NZ" dirty="0" smtClean="0"/>
          </a:p>
          <a:p>
            <a:r>
              <a:rPr lang="en-NZ" dirty="0" smtClean="0"/>
              <a:t>Pugh SA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453O</a:t>
            </a:r>
            <a:endParaRPr lang="en-NZ" dirty="0"/>
          </a:p>
        </p:txBody>
      </p:sp>
      <p:sp>
        <p:nvSpPr>
          <p:cNvPr id="16" name="TextBox 15"/>
          <p:cNvSpPr txBox="1"/>
          <p:nvPr/>
        </p:nvSpPr>
        <p:spPr>
          <a:xfrm>
            <a:off x="369888" y="1295400"/>
            <a:ext cx="8404225" cy="1323439"/>
          </a:xfrm>
          <a:prstGeom prst="rect">
            <a:avLst/>
          </a:prstGeom>
          <a:noFill/>
        </p:spPr>
        <p:txBody>
          <a:bodyPr wrap="square" lIns="0" rtlCol="0">
            <a:spAutoFit/>
          </a:bodyPr>
          <a:lstStyle/>
          <a:p>
            <a:r>
              <a:rPr lang="en-NZ" sz="1600" b="1" dirty="0" smtClean="0">
                <a:solidFill>
                  <a:srgbClr val="4D4D4D"/>
                </a:solidFill>
              </a:rPr>
              <a:t>Conclusions</a:t>
            </a:r>
          </a:p>
          <a:p>
            <a:pPr marL="285750" indent="-285750">
              <a:buClr>
                <a:srgbClr val="043882"/>
              </a:buClr>
              <a:buFont typeface="Arial" panose="020B0604020202020204" pitchFamily="34" charset="0"/>
              <a:buChar char="•"/>
            </a:pPr>
            <a:r>
              <a:rPr lang="en-NZ" sz="1600" b="1" dirty="0" smtClean="0">
                <a:solidFill>
                  <a:srgbClr val="4D4D4D"/>
                </a:solidFill>
              </a:rPr>
              <a:t>The detection of treatable recurrence was increased using intensive follow-up, however, this was only in those with colonic tumours</a:t>
            </a:r>
          </a:p>
          <a:p>
            <a:pPr marL="285750" indent="-285750">
              <a:buClr>
                <a:srgbClr val="043882"/>
              </a:buClr>
              <a:buFont typeface="Arial" panose="020B0604020202020204" pitchFamily="34" charset="0"/>
              <a:buChar char="•"/>
            </a:pPr>
            <a:r>
              <a:rPr lang="en-NZ" sz="1600" b="1" dirty="0" smtClean="0">
                <a:solidFill>
                  <a:srgbClr val="4D4D4D"/>
                </a:solidFill>
              </a:rPr>
              <a:t>Patients with recurrence from a left-sided tumour seemed to derive a survival advantage</a:t>
            </a:r>
            <a:endParaRPr lang="en-NZ" sz="1600" b="1" dirty="0">
              <a:solidFill>
                <a:srgbClr val="4D4D4D"/>
              </a:solidFill>
            </a:endParaRPr>
          </a:p>
        </p:txBody>
      </p:sp>
    </p:spTree>
    <p:custDataLst>
      <p:tags r:id="rId1"/>
    </p:custDataLst>
    <p:extLst>
      <p:ext uri="{BB962C8B-B14F-4D97-AF65-F5344CB8AC3E}">
        <p14:creationId xmlns:p14="http://schemas.microsoft.com/office/powerpoint/2010/main" val="347768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Right or left metastatic colon cancer: Will the side change your treatment?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Objective</a:t>
            </a:r>
            <a:endParaRPr lang="en-GB" dirty="0" smtClean="0"/>
          </a:p>
          <a:p>
            <a:r>
              <a:rPr lang="en-GB" dirty="0" smtClean="0"/>
              <a:t>To </a:t>
            </a:r>
            <a:r>
              <a:rPr lang="en-GB" dirty="0"/>
              <a:t>discuss using data from the FIRE-3 and CRYSTAL </a:t>
            </a:r>
            <a:r>
              <a:rPr lang="en-GB" dirty="0" smtClean="0"/>
              <a:t>trials whether primary tumour location (left vs. right)* has prognostic and predictive relevance in patients with </a:t>
            </a:r>
            <a:r>
              <a:rPr lang="en-GB" dirty="0" err="1" smtClean="0"/>
              <a:t>mCRC</a:t>
            </a:r>
            <a:r>
              <a:rPr lang="en-GB" dirty="0" smtClean="0"/>
              <a:t> and if this will change treatment options</a:t>
            </a:r>
            <a:endParaRPr lang="en-GB" b="1" dirty="0" smtClean="0"/>
          </a:p>
          <a:p>
            <a:pPr marL="0" indent="0">
              <a:spcBef>
                <a:spcPts val="1200"/>
              </a:spcBef>
              <a:buNone/>
            </a:pPr>
            <a:r>
              <a:rPr lang="en-GB" b="1" dirty="0" smtClean="0"/>
              <a:t>Study designs </a:t>
            </a:r>
          </a:p>
          <a:p>
            <a:pPr marL="0" indent="0">
              <a:buNone/>
            </a:pPr>
            <a:r>
              <a:rPr lang="en-GB" b="1" dirty="0" smtClean="0"/>
              <a:t>	FIRE-3					CRYSTAL</a:t>
            </a:r>
          </a:p>
        </p:txBody>
      </p:sp>
      <p:cxnSp>
        <p:nvCxnSpPr>
          <p:cNvPr id="5" name="AutoShape 19"/>
          <p:cNvCxnSpPr>
            <a:cxnSpLocks noChangeShapeType="1"/>
            <a:stCxn id="6" idx="3"/>
            <a:endCxn id="14" idx="2"/>
          </p:cNvCxnSpPr>
          <p:nvPr/>
        </p:nvCxnSpPr>
        <p:spPr bwMode="auto">
          <a:xfrm>
            <a:off x="2040943" y="4220281"/>
            <a:ext cx="87564" cy="0"/>
          </a:xfrm>
          <a:prstGeom prst="straightConnector1">
            <a:avLst/>
          </a:prstGeom>
          <a:noFill/>
          <a:ln w="57150">
            <a:solidFill>
              <a:schemeClr val="bg2">
                <a:lumMod val="60000"/>
                <a:lumOff val="40000"/>
              </a:schemeClr>
            </a:solidFill>
            <a:round/>
            <a:headEnd type="none" w="med" len="med"/>
            <a:tailEnd type="none" w="med" len="med"/>
          </a:ln>
          <a:effectLst/>
        </p:spPr>
      </p:cxnSp>
      <p:sp>
        <p:nvSpPr>
          <p:cNvPr id="6" name="AutoShape 9"/>
          <p:cNvSpPr>
            <a:spLocks noChangeArrowheads="1"/>
          </p:cNvSpPr>
          <p:nvPr/>
        </p:nvSpPr>
        <p:spPr bwMode="auto">
          <a:xfrm>
            <a:off x="65839" y="3394004"/>
            <a:ext cx="1975104" cy="165255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Untreated </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KRAS </a:t>
            </a:r>
            <a:r>
              <a:rPr lang="en-GB" altLang="zh-CN" sz="1400" dirty="0" err="1" smtClean="0">
                <a:solidFill>
                  <a:srgbClr val="FFFFFF"/>
                </a:solidFill>
                <a:latin typeface="Arial" panose="020B0604020202020204" pitchFamily="34" charset="0"/>
                <a:cs typeface="Arial" panose="020B0604020202020204" pitchFamily="34" charset="0"/>
              </a:rPr>
              <a:t>wt</a:t>
            </a:r>
            <a:r>
              <a:rPr lang="en-GB" altLang="zh-CN" sz="1400" dirty="0" smtClean="0">
                <a:solidFill>
                  <a:srgbClr val="FFFFFF"/>
                </a:solidFill>
                <a:latin typeface="Arial" panose="020B0604020202020204" pitchFamily="34" charset="0"/>
                <a:cs typeface="Arial" panose="020B0604020202020204" pitchFamily="34" charset="0"/>
              </a:rPr>
              <a:t> (exon 2) </a:t>
            </a:r>
            <a:r>
              <a:rPr lang="en-GB" altLang="zh-CN" sz="1400" dirty="0" err="1" smtClean="0">
                <a:solidFill>
                  <a:srgbClr val="FFFFFF"/>
                </a:solidFill>
                <a:latin typeface="Arial" panose="020B0604020202020204" pitchFamily="34" charset="0"/>
                <a:cs typeface="Arial" panose="020B0604020202020204" pitchFamily="34" charset="0"/>
              </a:rPr>
              <a:t>mCRC</a:t>
            </a:r>
            <a:endParaRPr lang="en-GB" sz="1400" dirty="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en-GB" altLang="zh-CN" sz="1400" dirty="0">
                <a:solidFill>
                  <a:srgbClr val="FFFFFF"/>
                </a:solidFill>
                <a:latin typeface="Arial" panose="020B0604020202020204" pitchFamily="34" charset="0"/>
                <a:cs typeface="Arial" panose="020B0604020202020204" pitchFamily="34" charset="0"/>
              </a:rPr>
              <a:t>(</a:t>
            </a:r>
            <a:r>
              <a:rPr lang="en-GB" altLang="zh-CN" sz="1400" dirty="0" smtClean="0">
                <a:solidFill>
                  <a:srgbClr val="FFFFFF"/>
                </a:solidFill>
                <a:latin typeface="Arial" panose="020B0604020202020204" pitchFamily="34" charset="0"/>
                <a:cs typeface="Arial" panose="020B0604020202020204" pitchFamily="34" charset="0"/>
              </a:rPr>
              <a:t>n=592)</a:t>
            </a:r>
            <a:endParaRPr lang="en-US" altLang="zh-CN" sz="1400" dirty="0">
              <a:solidFill>
                <a:srgbClr val="FFFFFF"/>
              </a:solidFill>
              <a:latin typeface="Arial" panose="020B0604020202020204" pitchFamily="34" charset="0"/>
              <a:cs typeface="Arial" panose="020B0604020202020204" pitchFamily="34" charset="0"/>
            </a:endParaRPr>
          </a:p>
        </p:txBody>
      </p:sp>
      <p:cxnSp>
        <p:nvCxnSpPr>
          <p:cNvPr id="7" name="AutoShape 15"/>
          <p:cNvCxnSpPr>
            <a:cxnSpLocks noChangeShapeType="1"/>
            <a:stCxn id="14" idx="0"/>
            <a:endCxn id="16" idx="1"/>
          </p:cNvCxnSpPr>
          <p:nvPr/>
        </p:nvCxnSpPr>
        <p:spPr bwMode="auto">
          <a:xfrm rot="5400000" flipH="1" flipV="1">
            <a:off x="2261407" y="3669653"/>
            <a:ext cx="423632" cy="238616"/>
          </a:xfrm>
          <a:prstGeom prst="bentConnector2">
            <a:avLst/>
          </a:prstGeom>
          <a:noFill/>
          <a:ln w="57150">
            <a:solidFill>
              <a:schemeClr val="bg2">
                <a:lumMod val="60000"/>
                <a:lumOff val="40000"/>
              </a:schemeClr>
            </a:solidFill>
            <a:miter lim="800000"/>
            <a:headEnd/>
            <a:tailEnd type="triangle" w="med" len="med"/>
          </a:ln>
        </p:spPr>
      </p:cxnSp>
      <p:cxnSp>
        <p:nvCxnSpPr>
          <p:cNvPr id="8" name="AutoShape 16"/>
          <p:cNvCxnSpPr>
            <a:cxnSpLocks noChangeShapeType="1"/>
            <a:stCxn id="14" idx="4"/>
            <a:endCxn id="10" idx="1"/>
          </p:cNvCxnSpPr>
          <p:nvPr/>
        </p:nvCxnSpPr>
        <p:spPr bwMode="auto">
          <a:xfrm rot="16200000" flipH="1">
            <a:off x="2283430" y="4510270"/>
            <a:ext cx="379587" cy="238616"/>
          </a:xfrm>
          <a:prstGeom prst="bentConnector2">
            <a:avLst/>
          </a:prstGeom>
          <a:noFill/>
          <a:ln w="57150">
            <a:solidFill>
              <a:schemeClr val="bg2">
                <a:lumMod val="60000"/>
                <a:lumOff val="40000"/>
              </a:schemeClr>
            </a:solidFill>
            <a:prstDash val="solid"/>
            <a:miter lim="800000"/>
            <a:headEnd/>
            <a:tailEnd type="triangle" w="med" len="med"/>
          </a:ln>
        </p:spPr>
      </p:cxnSp>
      <p:sp>
        <p:nvSpPr>
          <p:cNvPr id="10" name="AutoShape 8"/>
          <p:cNvSpPr>
            <a:spLocks noChangeArrowheads="1"/>
          </p:cNvSpPr>
          <p:nvPr/>
        </p:nvSpPr>
        <p:spPr bwMode="auto">
          <a:xfrm>
            <a:off x="2592531" y="4304313"/>
            <a:ext cx="1891691" cy="1030118"/>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latin typeface="Arial" panose="020B0604020202020204" pitchFamily="34" charset="0"/>
                <a:cs typeface="Arial" panose="020B0604020202020204" pitchFamily="34" charset="0"/>
              </a:rPr>
              <a:t>Bevacizumab + </a:t>
            </a:r>
            <a:br>
              <a:rPr lang="en-GB" altLang="zh-CN" sz="1600" dirty="0" smtClean="0">
                <a:solidFill>
                  <a:srgbClr val="4D4D4D"/>
                </a:solidFill>
                <a:latin typeface="Arial" panose="020B0604020202020204" pitchFamily="34" charset="0"/>
                <a:cs typeface="Arial" panose="020B0604020202020204" pitchFamily="34" charset="0"/>
              </a:rPr>
            </a:br>
            <a:r>
              <a:rPr lang="en-GB" altLang="zh-CN" sz="1600" dirty="0" smtClean="0">
                <a:solidFill>
                  <a:srgbClr val="4D4D4D"/>
                </a:solidFill>
                <a:latin typeface="Arial" panose="020B0604020202020204" pitchFamily="34" charset="0"/>
                <a:cs typeface="Arial" panose="020B0604020202020204" pitchFamily="34" charset="0"/>
              </a:rPr>
              <a:t>FOLFIRI</a:t>
            </a:r>
          </a:p>
          <a:p>
            <a:pPr algn="ctr" defTabSz="892175" eaLnBrk="0" hangingPunct="0"/>
            <a:r>
              <a:rPr lang="en-GB" altLang="zh-CN" sz="1600" dirty="0">
                <a:solidFill>
                  <a:srgbClr val="4D4D4D"/>
                </a:solidFill>
                <a:latin typeface="Arial" panose="020B0604020202020204" pitchFamily="34" charset="0"/>
                <a:cs typeface="Arial" panose="020B0604020202020204" pitchFamily="34" charset="0"/>
              </a:rPr>
              <a:t>(n=149 </a:t>
            </a:r>
            <a:r>
              <a:rPr lang="en-GB" altLang="zh-CN" sz="1600" dirty="0" smtClean="0">
                <a:solidFill>
                  <a:srgbClr val="4D4D4D"/>
                </a:solidFill>
                <a:latin typeface="Arial" panose="020B0604020202020204" pitchFamily="34" charset="0"/>
                <a:cs typeface="Arial" panose="020B0604020202020204" pitchFamily="34" charset="0"/>
              </a:rPr>
              <a:t>left-sided; n=50 right-sided)</a:t>
            </a:r>
            <a:endParaRPr lang="en-US" altLang="zh-CN" sz="1600" dirty="0">
              <a:solidFill>
                <a:srgbClr val="4D4D4D"/>
              </a:solidFill>
              <a:latin typeface="Arial" panose="020B0604020202020204" pitchFamily="34" charset="0"/>
              <a:cs typeface="Arial" panose="020B0604020202020204" pitchFamily="34" charset="0"/>
            </a:endParaRPr>
          </a:p>
        </p:txBody>
      </p:sp>
      <p:sp>
        <p:nvSpPr>
          <p:cNvPr id="14" name="Oval 13"/>
          <p:cNvSpPr>
            <a:spLocks noChangeArrowheads="1"/>
          </p:cNvSpPr>
          <p:nvPr/>
        </p:nvSpPr>
        <p:spPr bwMode="auto">
          <a:xfrm>
            <a:off x="2128507" y="4000777"/>
            <a:ext cx="450815" cy="439008"/>
          </a:xfrm>
          <a:prstGeom prst="ellipse">
            <a:avLst/>
          </a:prstGeom>
          <a:noFill/>
          <a:ln w="57150">
            <a:solidFill>
              <a:schemeClr val="bg2">
                <a:lumMod val="60000"/>
                <a:lumOff val="40000"/>
              </a:schemeClr>
            </a:solidFill>
            <a:round/>
            <a:headEnd/>
            <a:tailEnd/>
          </a:ln>
        </p:spPr>
        <p:txBody>
          <a:bodyPr wrap="none" anchor="ctr"/>
          <a:lstStyle/>
          <a:p>
            <a:pPr algn="ctr" defTabSz="457200"/>
            <a:r>
              <a:rPr lang="en-US" altLang="zh-CN" sz="1600" b="1" dirty="0" smtClean="0">
                <a:solidFill>
                  <a:srgbClr val="043882"/>
                </a:solidFill>
                <a:latin typeface="Arial" panose="020B0604020202020204" pitchFamily="34" charset="0"/>
                <a:cs typeface="Arial" panose="020B0604020202020204" pitchFamily="34" charset="0"/>
              </a:rPr>
              <a:t>R</a:t>
            </a:r>
            <a:endParaRPr lang="en-US" altLang="zh-CN" sz="1600" b="1" dirty="0">
              <a:solidFill>
                <a:srgbClr val="043882"/>
              </a:solidFill>
              <a:latin typeface="Arial" panose="020B0604020202020204" pitchFamily="34" charset="0"/>
              <a:cs typeface="Arial" panose="020B0604020202020204" pitchFamily="34" charset="0"/>
            </a:endParaRPr>
          </a:p>
        </p:txBody>
      </p:sp>
      <p:sp>
        <p:nvSpPr>
          <p:cNvPr id="16" name="AutoShape 8"/>
          <p:cNvSpPr>
            <a:spLocks noChangeArrowheads="1"/>
          </p:cNvSpPr>
          <p:nvPr/>
        </p:nvSpPr>
        <p:spPr bwMode="auto">
          <a:xfrm>
            <a:off x="2592531" y="3050451"/>
            <a:ext cx="1891692"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latin typeface="Arial" panose="020B0604020202020204" pitchFamily="34" charset="0"/>
                <a:cs typeface="Arial" panose="020B0604020202020204" pitchFamily="34" charset="0"/>
              </a:rPr>
              <a:t>Cetuximab + </a:t>
            </a:r>
            <a:br>
              <a:rPr lang="en-GB" altLang="zh-CN" sz="1600" dirty="0" smtClean="0">
                <a:solidFill>
                  <a:srgbClr val="FFFFFF"/>
                </a:solidFill>
                <a:latin typeface="Arial" panose="020B0604020202020204" pitchFamily="34" charset="0"/>
                <a:cs typeface="Arial" panose="020B0604020202020204" pitchFamily="34" charset="0"/>
              </a:rPr>
            </a:br>
            <a:r>
              <a:rPr lang="en-GB" altLang="zh-CN" sz="1600" dirty="0" smtClean="0">
                <a:solidFill>
                  <a:srgbClr val="FFFFFF"/>
                </a:solidFill>
                <a:latin typeface="Arial" panose="020B0604020202020204" pitchFamily="34" charset="0"/>
                <a:cs typeface="Arial" panose="020B0604020202020204" pitchFamily="34" charset="0"/>
              </a:rPr>
              <a:t>FOLFIRI</a:t>
            </a:r>
          </a:p>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(n=157 </a:t>
            </a:r>
            <a:r>
              <a:rPr lang="en-GB" altLang="zh-CN" sz="1600" dirty="0" smtClean="0">
                <a:solidFill>
                  <a:srgbClr val="FFFFFF"/>
                </a:solidFill>
                <a:latin typeface="Arial" panose="020B0604020202020204" pitchFamily="34" charset="0"/>
                <a:cs typeface="Arial" panose="020B0604020202020204" pitchFamily="34" charset="0"/>
              </a:rPr>
              <a:t>left-sided; n=38 right-sided)</a:t>
            </a:r>
            <a:endParaRPr lang="en-US" altLang="zh-CN" sz="1600" dirty="0">
              <a:solidFill>
                <a:srgbClr val="FFFFFF"/>
              </a:solidFill>
              <a:latin typeface="Arial" panose="020B0604020202020204" pitchFamily="34" charset="0"/>
              <a:cs typeface="Arial" panose="020B0604020202020204" pitchFamily="34" charset="0"/>
            </a:endParaRPr>
          </a:p>
        </p:txBody>
      </p:sp>
      <p:cxnSp>
        <p:nvCxnSpPr>
          <p:cNvPr id="40" name="AutoShape 19"/>
          <p:cNvCxnSpPr>
            <a:cxnSpLocks noChangeShapeType="1"/>
            <a:stCxn id="41" idx="3"/>
            <a:endCxn id="45" idx="2"/>
          </p:cNvCxnSpPr>
          <p:nvPr/>
        </p:nvCxnSpPr>
        <p:spPr bwMode="auto">
          <a:xfrm>
            <a:off x="6582466" y="4220281"/>
            <a:ext cx="80249" cy="1"/>
          </a:xfrm>
          <a:prstGeom prst="straightConnector1">
            <a:avLst/>
          </a:prstGeom>
          <a:noFill/>
          <a:ln w="57150">
            <a:solidFill>
              <a:schemeClr val="bg2">
                <a:lumMod val="60000"/>
                <a:lumOff val="40000"/>
              </a:schemeClr>
            </a:solidFill>
            <a:round/>
            <a:headEnd type="none" w="med" len="med"/>
            <a:tailEnd type="none" w="med" len="med"/>
          </a:ln>
          <a:effectLst/>
        </p:spPr>
      </p:cxnSp>
      <p:sp>
        <p:nvSpPr>
          <p:cNvPr id="41" name="AutoShape 9"/>
          <p:cNvSpPr>
            <a:spLocks noChangeArrowheads="1"/>
          </p:cNvSpPr>
          <p:nvPr/>
        </p:nvSpPr>
        <p:spPr bwMode="auto">
          <a:xfrm>
            <a:off x="4608580" y="3110715"/>
            <a:ext cx="1973886" cy="2219132"/>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Untreated </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EGFR-expressing </a:t>
            </a:r>
            <a:r>
              <a:rPr lang="en-GB" altLang="zh-CN" sz="1400" dirty="0" err="1" smtClean="0">
                <a:solidFill>
                  <a:srgbClr val="FFFFFF"/>
                </a:solidFill>
                <a:latin typeface="Arial" panose="020B0604020202020204" pitchFamily="34" charset="0"/>
                <a:cs typeface="Arial" panose="020B0604020202020204" pitchFamily="34" charset="0"/>
              </a:rPr>
              <a:t>mCRC</a:t>
            </a:r>
            <a:endParaRPr lang="en-GB" altLang="zh-CN" sz="1400"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RAS </a:t>
            </a:r>
            <a:r>
              <a:rPr lang="en-GB" altLang="zh-CN" sz="1400" dirty="0" err="1" smtClean="0">
                <a:solidFill>
                  <a:srgbClr val="FFFFFF"/>
                </a:solidFill>
                <a:latin typeface="Arial" panose="020B0604020202020204" pitchFamily="34" charset="0"/>
                <a:cs typeface="Arial" panose="020B0604020202020204" pitchFamily="34" charset="0"/>
              </a:rPr>
              <a:t>wt</a:t>
            </a:r>
            <a:r>
              <a:rPr lang="en-GB" altLang="zh-CN" sz="1400" dirty="0" smtClean="0">
                <a:solidFill>
                  <a:srgbClr val="FFFFFF"/>
                </a:solidFill>
                <a:latin typeface="Arial" panose="020B0604020202020204" pitchFamily="34" charset="0"/>
                <a:cs typeface="Arial" panose="020B0604020202020204" pitchFamily="34" charset="0"/>
              </a:rPr>
              <a:t> </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latin typeface="Arial" panose="020B0604020202020204" pitchFamily="34" charset="0"/>
                <a:cs typeface="Arial" panose="020B0604020202020204" pitchFamily="34" charset="0"/>
              </a:rPr>
              <a:t>ECOG PS ≤2</a:t>
            </a:r>
            <a:endParaRPr lang="en-GB" sz="1400" dirty="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en-GB" altLang="zh-CN" sz="1400" dirty="0">
                <a:solidFill>
                  <a:srgbClr val="FFFFFF"/>
                </a:solidFill>
                <a:latin typeface="Arial" panose="020B0604020202020204" pitchFamily="34" charset="0"/>
                <a:cs typeface="Arial" panose="020B0604020202020204" pitchFamily="34" charset="0"/>
              </a:rPr>
              <a:t>(</a:t>
            </a:r>
            <a:r>
              <a:rPr lang="en-GB" altLang="zh-CN" sz="1400" dirty="0" smtClean="0">
                <a:solidFill>
                  <a:srgbClr val="FFFFFF"/>
                </a:solidFill>
                <a:latin typeface="Arial" panose="020B0604020202020204" pitchFamily="34" charset="0"/>
                <a:cs typeface="Arial" panose="020B0604020202020204" pitchFamily="34" charset="0"/>
              </a:rPr>
              <a:t>n=367)</a:t>
            </a:r>
            <a:endParaRPr lang="en-US" altLang="zh-CN" sz="1400" dirty="0">
              <a:solidFill>
                <a:srgbClr val="FFFFFF"/>
              </a:solidFill>
              <a:latin typeface="Arial" panose="020B0604020202020204" pitchFamily="34" charset="0"/>
              <a:cs typeface="Arial" panose="020B0604020202020204" pitchFamily="34" charset="0"/>
            </a:endParaRPr>
          </a:p>
        </p:txBody>
      </p:sp>
      <p:cxnSp>
        <p:nvCxnSpPr>
          <p:cNvPr id="42" name="AutoShape 15"/>
          <p:cNvCxnSpPr>
            <a:cxnSpLocks noChangeShapeType="1"/>
            <a:stCxn id="45" idx="0"/>
            <a:endCxn id="46" idx="1"/>
          </p:cNvCxnSpPr>
          <p:nvPr/>
        </p:nvCxnSpPr>
        <p:spPr bwMode="auto">
          <a:xfrm rot="5400000" flipH="1" flipV="1">
            <a:off x="6802930" y="3662339"/>
            <a:ext cx="423633" cy="253246"/>
          </a:xfrm>
          <a:prstGeom prst="bentConnector2">
            <a:avLst/>
          </a:prstGeom>
          <a:noFill/>
          <a:ln w="57150">
            <a:solidFill>
              <a:schemeClr val="bg2">
                <a:lumMod val="60000"/>
                <a:lumOff val="40000"/>
              </a:schemeClr>
            </a:solidFill>
            <a:miter lim="800000"/>
            <a:headEnd/>
            <a:tailEnd type="triangle" w="med" len="med"/>
          </a:ln>
        </p:spPr>
      </p:cxnSp>
      <p:cxnSp>
        <p:nvCxnSpPr>
          <p:cNvPr id="43" name="AutoShape 16"/>
          <p:cNvCxnSpPr>
            <a:cxnSpLocks noChangeShapeType="1"/>
            <a:stCxn id="45" idx="4"/>
            <a:endCxn id="44" idx="1"/>
          </p:cNvCxnSpPr>
          <p:nvPr/>
        </p:nvCxnSpPr>
        <p:spPr bwMode="auto">
          <a:xfrm rot="16200000" flipH="1">
            <a:off x="6824953" y="4502954"/>
            <a:ext cx="379587" cy="253247"/>
          </a:xfrm>
          <a:prstGeom prst="bentConnector2">
            <a:avLst/>
          </a:prstGeom>
          <a:noFill/>
          <a:ln w="57150">
            <a:solidFill>
              <a:schemeClr val="bg2">
                <a:lumMod val="60000"/>
                <a:lumOff val="40000"/>
              </a:schemeClr>
            </a:solidFill>
            <a:prstDash val="solid"/>
            <a:miter lim="800000"/>
            <a:headEnd/>
            <a:tailEnd type="triangle" w="med" len="med"/>
          </a:ln>
        </p:spPr>
      </p:cxnSp>
      <p:sp>
        <p:nvSpPr>
          <p:cNvPr id="44" name="AutoShape 8"/>
          <p:cNvSpPr>
            <a:spLocks noChangeArrowheads="1"/>
          </p:cNvSpPr>
          <p:nvPr/>
        </p:nvSpPr>
        <p:spPr bwMode="auto">
          <a:xfrm>
            <a:off x="7141370" y="4304313"/>
            <a:ext cx="1929482" cy="1030118"/>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latin typeface="Arial" panose="020B0604020202020204" pitchFamily="34" charset="0"/>
                <a:cs typeface="Arial" panose="020B0604020202020204" pitchFamily="34" charset="0"/>
              </a:rPr>
              <a:t>FOLFIRI</a:t>
            </a:r>
            <a:br>
              <a:rPr lang="en-GB" altLang="zh-CN" sz="1600" dirty="0" smtClean="0">
                <a:solidFill>
                  <a:srgbClr val="4D4D4D"/>
                </a:solidFill>
                <a:latin typeface="Arial" panose="020B0604020202020204" pitchFamily="34" charset="0"/>
                <a:cs typeface="Arial" panose="020B0604020202020204" pitchFamily="34" charset="0"/>
              </a:rPr>
            </a:br>
            <a:r>
              <a:rPr lang="en-GB" altLang="zh-CN" sz="1600" dirty="0">
                <a:solidFill>
                  <a:srgbClr val="4D4D4D"/>
                </a:solidFill>
                <a:latin typeface="Arial" panose="020B0604020202020204" pitchFamily="34" charset="0"/>
                <a:cs typeface="Arial" panose="020B0604020202020204" pitchFamily="34" charset="0"/>
              </a:rPr>
              <a:t>(n=138 </a:t>
            </a:r>
            <a:r>
              <a:rPr lang="en-GB" altLang="zh-CN" sz="1600" dirty="0" smtClean="0">
                <a:solidFill>
                  <a:srgbClr val="4D4D4D"/>
                </a:solidFill>
                <a:latin typeface="Arial" panose="020B0604020202020204" pitchFamily="34" charset="0"/>
                <a:cs typeface="Arial" panose="020B0604020202020204" pitchFamily="34" charset="0"/>
              </a:rPr>
              <a:t>left-sided; n=51 right-sided)</a:t>
            </a:r>
            <a:endParaRPr lang="en-US" altLang="zh-CN" sz="1600" dirty="0">
              <a:solidFill>
                <a:srgbClr val="4D4D4D"/>
              </a:solidFill>
              <a:latin typeface="Arial" panose="020B0604020202020204" pitchFamily="34" charset="0"/>
              <a:cs typeface="Arial" panose="020B0604020202020204" pitchFamily="34" charset="0"/>
            </a:endParaRPr>
          </a:p>
        </p:txBody>
      </p:sp>
      <p:sp>
        <p:nvSpPr>
          <p:cNvPr id="45" name="Oval 44"/>
          <p:cNvSpPr>
            <a:spLocks noChangeArrowheads="1"/>
          </p:cNvSpPr>
          <p:nvPr/>
        </p:nvSpPr>
        <p:spPr bwMode="auto">
          <a:xfrm>
            <a:off x="6662715" y="4000778"/>
            <a:ext cx="450815" cy="439007"/>
          </a:xfrm>
          <a:prstGeom prst="ellipse">
            <a:avLst/>
          </a:prstGeom>
          <a:noFill/>
          <a:ln w="57150">
            <a:solidFill>
              <a:schemeClr val="bg2">
                <a:lumMod val="60000"/>
                <a:lumOff val="40000"/>
              </a:schemeClr>
            </a:solidFill>
            <a:round/>
            <a:headEnd/>
            <a:tailEnd/>
          </a:ln>
        </p:spPr>
        <p:txBody>
          <a:bodyPr wrap="none" anchor="ctr"/>
          <a:lstStyle/>
          <a:p>
            <a:pPr algn="ctr" defTabSz="457200"/>
            <a:r>
              <a:rPr lang="en-US" altLang="zh-CN" sz="1600" b="1" dirty="0" smtClean="0">
                <a:solidFill>
                  <a:srgbClr val="043882"/>
                </a:solidFill>
                <a:latin typeface="Arial" panose="020B0604020202020204" pitchFamily="34" charset="0"/>
                <a:cs typeface="Arial" panose="020B0604020202020204" pitchFamily="34" charset="0"/>
              </a:rPr>
              <a:t>R</a:t>
            </a:r>
            <a:endParaRPr lang="en-US" altLang="zh-CN" sz="1600" b="1" dirty="0">
              <a:solidFill>
                <a:srgbClr val="043882"/>
              </a:solidFill>
              <a:latin typeface="Arial" panose="020B0604020202020204" pitchFamily="34" charset="0"/>
              <a:cs typeface="Arial" panose="020B0604020202020204" pitchFamily="34" charset="0"/>
            </a:endParaRPr>
          </a:p>
        </p:txBody>
      </p:sp>
      <p:sp>
        <p:nvSpPr>
          <p:cNvPr id="46" name="AutoShape 8"/>
          <p:cNvSpPr>
            <a:spLocks noChangeArrowheads="1"/>
          </p:cNvSpPr>
          <p:nvPr/>
        </p:nvSpPr>
        <p:spPr bwMode="auto">
          <a:xfrm>
            <a:off x="7141369" y="3050451"/>
            <a:ext cx="1929483"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latin typeface="Arial" panose="020B0604020202020204" pitchFamily="34" charset="0"/>
                <a:cs typeface="Arial" panose="020B0604020202020204" pitchFamily="34" charset="0"/>
              </a:rPr>
              <a:t>Cetuximab + </a:t>
            </a:r>
            <a:br>
              <a:rPr lang="en-GB" altLang="zh-CN" sz="1600" dirty="0" smtClean="0">
                <a:solidFill>
                  <a:srgbClr val="FFFFFF"/>
                </a:solidFill>
                <a:latin typeface="Arial" panose="020B0604020202020204" pitchFamily="34" charset="0"/>
                <a:cs typeface="Arial" panose="020B0604020202020204" pitchFamily="34" charset="0"/>
              </a:rPr>
            </a:br>
            <a:r>
              <a:rPr lang="en-GB" altLang="zh-CN" sz="1600" dirty="0" smtClean="0">
                <a:solidFill>
                  <a:srgbClr val="FFFFFF"/>
                </a:solidFill>
                <a:latin typeface="Arial" panose="020B0604020202020204" pitchFamily="34" charset="0"/>
                <a:cs typeface="Arial" panose="020B0604020202020204" pitchFamily="34" charset="0"/>
              </a:rPr>
              <a:t>FOLFIRI</a:t>
            </a:r>
            <a:br>
              <a:rPr lang="en-GB" altLang="zh-CN" sz="1600" dirty="0" smtClean="0">
                <a:solidFill>
                  <a:srgbClr val="FFFFFF"/>
                </a:solidFill>
                <a:latin typeface="Arial" panose="020B0604020202020204" pitchFamily="34" charset="0"/>
                <a:cs typeface="Arial" panose="020B0604020202020204" pitchFamily="34" charset="0"/>
              </a:rPr>
            </a:br>
            <a:r>
              <a:rPr lang="en-GB" altLang="zh-CN" sz="1600" dirty="0">
                <a:solidFill>
                  <a:srgbClr val="FFFFFF"/>
                </a:solidFill>
                <a:latin typeface="Arial" panose="020B0604020202020204" pitchFamily="34" charset="0"/>
                <a:cs typeface="Arial" panose="020B0604020202020204" pitchFamily="34" charset="0"/>
              </a:rPr>
              <a:t>(n=142 </a:t>
            </a:r>
            <a:r>
              <a:rPr lang="en-GB" altLang="zh-CN" sz="1600" dirty="0" smtClean="0">
                <a:solidFill>
                  <a:srgbClr val="FFFFFF"/>
                </a:solidFill>
                <a:latin typeface="Arial" panose="020B0604020202020204" pitchFamily="34" charset="0"/>
                <a:cs typeface="Arial" panose="020B0604020202020204" pitchFamily="34" charset="0"/>
              </a:rPr>
              <a:t>left-sided; n=33 right-sided)</a:t>
            </a:r>
            <a:endParaRPr lang="en-US" altLang="zh-CN" sz="1600" dirty="0">
              <a:solidFill>
                <a:srgbClr val="FFFFFF"/>
              </a:solidFill>
              <a:latin typeface="Arial" panose="020B0604020202020204" pitchFamily="34" charset="0"/>
              <a:cs typeface="Arial" panose="020B0604020202020204" pitchFamily="34" charset="0"/>
            </a:endParaRPr>
          </a:p>
        </p:txBody>
      </p:sp>
      <p:sp>
        <p:nvSpPr>
          <p:cNvPr id="20" name="Text Placeholder 1"/>
          <p:cNvSpPr>
            <a:spLocks noGrp="1"/>
          </p:cNvSpPr>
          <p:nvPr>
            <p:ph type="body" sz="quarter" idx="10"/>
          </p:nvPr>
        </p:nvSpPr>
        <p:spPr>
          <a:xfrm>
            <a:off x="365126" y="6096000"/>
            <a:ext cx="3460724" cy="487363"/>
          </a:xfrm>
        </p:spPr>
        <p:txBody>
          <a:bodyPr/>
          <a:lstStyle/>
          <a:p>
            <a:r>
              <a:rPr lang="en-NZ" sz="1100" dirty="0" smtClean="0"/>
              <a:t>Left-sided defined as tumours originating </a:t>
            </a:r>
            <a:r>
              <a:rPr lang="en-NZ" sz="1100" dirty="0"/>
              <a:t>in the splenic flexure, descending colon, sigmoid </a:t>
            </a:r>
            <a:r>
              <a:rPr lang="en-NZ" sz="1100" dirty="0" smtClean="0"/>
              <a:t>colon </a:t>
            </a:r>
            <a:r>
              <a:rPr lang="en-NZ" sz="1100" dirty="0"/>
              <a:t>or </a:t>
            </a:r>
            <a:r>
              <a:rPr lang="en-NZ" sz="1100" dirty="0" smtClean="0"/>
              <a:t>rectum; right-sided defined as tumours originating in the </a:t>
            </a:r>
            <a:r>
              <a:rPr lang="en-NZ" sz="1100" dirty="0"/>
              <a:t>appendix, cecum, ascending colon, hepatic </a:t>
            </a:r>
            <a:r>
              <a:rPr lang="en-NZ" sz="1100" dirty="0" smtClean="0"/>
              <a:t>flexure </a:t>
            </a:r>
            <a:r>
              <a:rPr lang="en-NZ" sz="1100" dirty="0"/>
              <a:t>or transverse colon</a:t>
            </a:r>
          </a:p>
        </p:txBody>
      </p:sp>
      <p:sp>
        <p:nvSpPr>
          <p:cNvPr id="21" name="Rectangle 9"/>
          <p:cNvSpPr txBox="1">
            <a:spLocks noChangeArrowheads="1"/>
          </p:cNvSpPr>
          <p:nvPr/>
        </p:nvSpPr>
        <p:spPr bwMode="auto">
          <a:xfrm>
            <a:off x="4995166" y="5433851"/>
            <a:ext cx="3785912" cy="6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NZ" b="1" dirty="0" smtClean="0">
                <a:solidFill>
                  <a:schemeClr val="bg2"/>
                </a:solidFill>
              </a:rPr>
              <a:t>ENDPOINT(S)</a:t>
            </a:r>
          </a:p>
          <a:p>
            <a:r>
              <a:rPr lang="en-GB" dirty="0" smtClean="0"/>
              <a:t>PFS, OS, ORR</a:t>
            </a:r>
            <a:endParaRPr lang="en-NZ" dirty="0"/>
          </a:p>
        </p:txBody>
      </p:sp>
      <p:sp>
        <p:nvSpPr>
          <p:cNvPr id="22"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2276830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Right or left metastatic colon cancer: Will the side change your treatment? </a:t>
            </a:r>
            <a:endParaRPr lang="en-GB" sz="1800" dirty="0"/>
          </a:p>
        </p:txBody>
      </p:sp>
      <p:sp>
        <p:nvSpPr>
          <p:cNvPr id="13" name="Content Placeholder 12"/>
          <p:cNvSpPr>
            <a:spLocks noGrp="1"/>
          </p:cNvSpPr>
          <p:nvPr>
            <p:ph idx="1"/>
          </p:nvPr>
        </p:nvSpPr>
        <p:spPr/>
        <p:txBody>
          <a:bodyPr/>
          <a:lstStyle/>
          <a:p>
            <a:pPr marL="0" indent="0">
              <a:buNone/>
            </a:pPr>
            <a:r>
              <a:rPr lang="en-GB" b="1" dirty="0" smtClean="0"/>
              <a:t>Key results</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109273190"/>
              </p:ext>
            </p:extLst>
          </p:nvPr>
        </p:nvGraphicFramePr>
        <p:xfrm>
          <a:off x="412090" y="1923690"/>
          <a:ext cx="8390203" cy="3764280"/>
        </p:xfrm>
        <a:graphic>
          <a:graphicData uri="http://schemas.openxmlformats.org/drawingml/2006/table">
            <a:tbl>
              <a:tblPr firstRow="1" bandRow="1">
                <a:tableStyleId>{69012ECD-51FC-41F1-AA8D-1B2483CD663E}</a:tableStyleId>
              </a:tblPr>
              <a:tblGrid>
                <a:gridCol w="1161627"/>
                <a:gridCol w="903572"/>
                <a:gridCol w="903572"/>
                <a:gridCol w="903572"/>
                <a:gridCol w="903572"/>
                <a:gridCol w="903572"/>
                <a:gridCol w="903572"/>
                <a:gridCol w="903572"/>
                <a:gridCol w="903572"/>
              </a:tblGrid>
              <a:tr h="370840">
                <a:tc rowSpan="2">
                  <a:txBody>
                    <a:bodyPr/>
                    <a:lstStyle/>
                    <a:p>
                      <a:r>
                        <a:rPr lang="en-GB" sz="1100" dirty="0" smtClean="0">
                          <a:solidFill>
                            <a:schemeClr val="tx2"/>
                          </a:solidFill>
                        </a:rPr>
                        <a:t>Parameter</a:t>
                      </a:r>
                      <a:endParaRPr lang="en-GB" sz="11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en-GB" sz="1100" dirty="0" err="1" smtClean="0">
                          <a:solidFill>
                            <a:schemeClr val="tx2"/>
                          </a:solidFill>
                        </a:rPr>
                        <a:t>Cetuximuab</a:t>
                      </a:r>
                      <a:r>
                        <a:rPr lang="en-GB" sz="1100" baseline="0" dirty="0" smtClean="0">
                          <a:solidFill>
                            <a:schemeClr val="tx2"/>
                          </a:solidFill>
                        </a:rPr>
                        <a:t> + FOLFIRI</a:t>
                      </a:r>
                      <a:endParaRPr lang="en-GB" sz="11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en-GB" sz="1100" dirty="0" smtClean="0">
                          <a:solidFill>
                            <a:srgbClr val="4D4D4D"/>
                          </a:solidFill>
                        </a:rPr>
                        <a:t>Bevacizumab + FOLFIRI</a:t>
                      </a:r>
                      <a:endParaRPr lang="en-GB" sz="1100" dirty="0">
                        <a:solidFill>
                          <a:srgbClr val="4D4D4D"/>
                        </a:solidFill>
                      </a:endParaRP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err="1" smtClean="0">
                          <a:solidFill>
                            <a:schemeClr val="tx2"/>
                          </a:solidFill>
                        </a:rPr>
                        <a:t>Cetuximuab</a:t>
                      </a:r>
                      <a:r>
                        <a:rPr lang="en-GB" sz="1100" baseline="0" dirty="0" smtClean="0">
                          <a:solidFill>
                            <a:schemeClr val="tx2"/>
                          </a:solidFill>
                        </a:rPr>
                        <a:t> + FOLFIRI</a:t>
                      </a:r>
                      <a:endParaRPr lang="en-GB" sz="1100" dirty="0" smtClean="0">
                        <a:solidFill>
                          <a:schemeClr val="tx2"/>
                        </a:solidFill>
                      </a:endParaRP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en-GB" sz="1100" baseline="0" dirty="0" smtClean="0">
                          <a:solidFill>
                            <a:srgbClr val="4D4D4D"/>
                          </a:solidFill>
                        </a:rPr>
                        <a:t>FOLFIRI</a:t>
                      </a:r>
                      <a:endParaRPr lang="en-GB" sz="1100" dirty="0">
                        <a:solidFill>
                          <a:srgbClr val="4D4D4D"/>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v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Left-sided</a:t>
                      </a:r>
                    </a:p>
                    <a:p>
                      <a:pPr algn="ctr"/>
                      <a:r>
                        <a:rPr lang="en-GB" sz="1100" b="0" dirty="0" smtClean="0">
                          <a:solidFill>
                            <a:schemeClr val="tx2"/>
                          </a:solidFill>
                        </a:rPr>
                        <a:t>(n=157)</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Right-sided</a:t>
                      </a:r>
                    </a:p>
                    <a:p>
                      <a:pPr algn="ctr"/>
                      <a:r>
                        <a:rPr lang="en-GB" sz="1100" b="0" dirty="0" smtClean="0">
                          <a:solidFill>
                            <a:schemeClr val="tx2"/>
                          </a:solidFill>
                        </a:rPr>
                        <a:t>(n=38)</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Left-sided</a:t>
                      </a:r>
                      <a:br>
                        <a:rPr lang="en-GB" sz="1100" b="0" dirty="0" smtClean="0">
                          <a:solidFill>
                            <a:schemeClr val="tx2"/>
                          </a:solidFill>
                        </a:rPr>
                      </a:br>
                      <a:r>
                        <a:rPr lang="en-GB" sz="1100" b="0" dirty="0" smtClean="0">
                          <a:solidFill>
                            <a:schemeClr val="tx2"/>
                          </a:solidFill>
                        </a:rPr>
                        <a:t>(n=149)</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Right-sided</a:t>
                      </a:r>
                      <a:br>
                        <a:rPr lang="en-GB" sz="1100" b="0" dirty="0" smtClean="0">
                          <a:solidFill>
                            <a:schemeClr val="tx2"/>
                          </a:solidFill>
                        </a:rPr>
                      </a:br>
                      <a:r>
                        <a:rPr lang="en-GB" sz="1100" b="0" dirty="0" smtClean="0">
                          <a:solidFill>
                            <a:schemeClr val="tx2"/>
                          </a:solidFill>
                        </a:rPr>
                        <a:t>(n=50)</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Left-sided</a:t>
                      </a:r>
                      <a:br>
                        <a:rPr lang="en-GB" sz="1100" b="0" dirty="0" smtClean="0">
                          <a:solidFill>
                            <a:schemeClr val="tx2"/>
                          </a:solidFill>
                        </a:rPr>
                      </a:br>
                      <a:r>
                        <a:rPr lang="en-GB" sz="1100" b="0" dirty="0" smtClean="0">
                          <a:solidFill>
                            <a:schemeClr val="tx2"/>
                          </a:solidFill>
                        </a:rPr>
                        <a:t>(n=142)</a:t>
                      </a:r>
                      <a:endParaRPr lang="en-GB" sz="1100" b="0" dirty="0">
                        <a:solidFill>
                          <a:schemeClr val="tx2"/>
                        </a:solidFill>
                      </a:endParaRP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Right-sided</a:t>
                      </a:r>
                      <a:br>
                        <a:rPr lang="en-GB" sz="1100" b="0" dirty="0" smtClean="0">
                          <a:solidFill>
                            <a:schemeClr val="tx2"/>
                          </a:solidFill>
                        </a:rPr>
                      </a:br>
                      <a:r>
                        <a:rPr lang="en-GB" sz="1100" b="0" dirty="0" smtClean="0">
                          <a:solidFill>
                            <a:schemeClr val="tx2"/>
                          </a:solidFill>
                        </a:rPr>
                        <a:t>(n=33)</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Left-sided</a:t>
                      </a:r>
                      <a:br>
                        <a:rPr lang="en-GB" sz="1100" b="0" dirty="0" smtClean="0">
                          <a:solidFill>
                            <a:schemeClr val="tx2"/>
                          </a:solidFill>
                        </a:rPr>
                      </a:br>
                      <a:r>
                        <a:rPr lang="en-GB" sz="1100" b="0" dirty="0" smtClean="0">
                          <a:solidFill>
                            <a:schemeClr val="tx2"/>
                          </a:solidFill>
                        </a:rPr>
                        <a:t>(n=138)</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100" b="0" dirty="0" smtClean="0">
                          <a:solidFill>
                            <a:schemeClr val="tx2"/>
                          </a:solidFill>
                        </a:rPr>
                        <a:t>Right-sided</a:t>
                      </a:r>
                      <a:br>
                        <a:rPr lang="en-GB" sz="1100" b="0" dirty="0" smtClean="0">
                          <a:solidFill>
                            <a:schemeClr val="tx2"/>
                          </a:solidFill>
                        </a:rPr>
                      </a:br>
                      <a:r>
                        <a:rPr lang="en-GB" sz="1100" b="0" dirty="0" smtClean="0">
                          <a:solidFill>
                            <a:schemeClr val="tx2"/>
                          </a:solidFill>
                        </a:rPr>
                        <a:t>(n=51)</a:t>
                      </a:r>
                      <a:endParaRPr lang="en-GB" sz="11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gridSpan="5">
                  <a:txBody>
                    <a:bodyPr/>
                    <a:lstStyle/>
                    <a:p>
                      <a:r>
                        <a:rPr lang="en-GB" sz="1100" b="1" dirty="0" err="1" smtClean="0"/>
                        <a:t>mPFS</a:t>
                      </a:r>
                      <a:endParaRPr lang="en-GB" sz="1100" b="1"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4">
                  <a:txBody>
                    <a:bodyPr/>
                    <a:lstStyle/>
                    <a:p>
                      <a:pPr algn="ct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en-GB" sz="1100" dirty="0" smtClean="0"/>
                        <a:t>Months</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10.7</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7.6</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10.7</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9.0</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12.0</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8.1</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8.9</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100" dirty="0" smtClean="0"/>
                        <a:t>7.1</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en-GB" sz="1100" dirty="0" smtClean="0"/>
                        <a:t>HR (95% CI)</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2.00</a:t>
                      </a:r>
                      <a:r>
                        <a:rPr lang="en-GB" sz="1100" baseline="0" dirty="0" smtClean="0"/>
                        <a:t> (1.36, 2.93)</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1.38 (0.99, 1.94)</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1.77 (1.08, 2.91)</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1.54 (0.96, 2.46)</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en-GB" sz="1100" dirty="0" smtClean="0"/>
                        <a:t>p-value</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&lt;0.001</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0.06</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0.02</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en-GB" sz="1100" dirty="0" smtClean="0"/>
                        <a:t>0.07</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gridSpan="5">
                  <a:txBody>
                    <a:bodyPr/>
                    <a:lstStyle/>
                    <a:p>
                      <a:r>
                        <a:rPr lang="en-GB" sz="1100" b="1" dirty="0" err="1" smtClean="0"/>
                        <a:t>mOS</a:t>
                      </a:r>
                      <a:endParaRPr lang="en-GB" sz="1100" b="1"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4">
                  <a:txBody>
                    <a:bodyPr/>
                    <a:lstStyle/>
                    <a:p>
                      <a:pPr algn="ct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en-GB" sz="1100" dirty="0" smtClean="0"/>
                        <a:t>Months</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38.3</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18.3</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28.0</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23.0</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28.7</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18.5</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21.7</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100" dirty="0" smtClean="0"/>
                        <a:t>15.0</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en-GB" sz="1100" dirty="0" smtClean="0"/>
                        <a:t>HR (95% CI)</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2.84 (1.86,</a:t>
                      </a:r>
                      <a:r>
                        <a:rPr lang="en-GB" sz="1100" baseline="0" dirty="0" smtClean="0"/>
                        <a:t> 4.33)</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1.48 (1.02, 2.16)</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1.93 (1.24, 2.99)</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1.35 (0.93,</a:t>
                      </a:r>
                      <a:r>
                        <a:rPr lang="en-GB" sz="1100" baseline="0" dirty="0" smtClean="0"/>
                        <a:t> 1.97)</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en-GB" sz="1100" dirty="0" smtClean="0"/>
                        <a:t>p-value</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&lt;0.0001</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0.04</a:t>
                      </a: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0.003</a:t>
                      </a:r>
                      <a:endParaRPr lang="en-GB" sz="110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100" dirty="0" smtClean="0"/>
                        <a:t>0.11</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24" name="TextBox 23"/>
          <p:cNvSpPr txBox="1"/>
          <p:nvPr/>
        </p:nvSpPr>
        <p:spPr>
          <a:xfrm>
            <a:off x="2909958" y="1574065"/>
            <a:ext cx="915635" cy="369332"/>
          </a:xfrm>
          <a:prstGeom prst="rect">
            <a:avLst/>
          </a:prstGeom>
          <a:noFill/>
        </p:spPr>
        <p:txBody>
          <a:bodyPr wrap="none" rtlCol="0">
            <a:spAutoFit/>
          </a:bodyPr>
          <a:lstStyle/>
          <a:p>
            <a:pPr algn="ctr"/>
            <a:r>
              <a:rPr lang="en-GB" b="1" dirty="0" smtClean="0">
                <a:solidFill>
                  <a:srgbClr val="000000"/>
                </a:solidFill>
              </a:rPr>
              <a:t>FIRE-3</a:t>
            </a:r>
            <a:endParaRPr lang="en-GB" b="1" dirty="0">
              <a:solidFill>
                <a:srgbClr val="000000"/>
              </a:solidFill>
            </a:endParaRPr>
          </a:p>
        </p:txBody>
      </p:sp>
      <p:sp>
        <p:nvSpPr>
          <p:cNvPr id="25" name="TextBox 24"/>
          <p:cNvSpPr txBox="1"/>
          <p:nvPr/>
        </p:nvSpPr>
        <p:spPr>
          <a:xfrm>
            <a:off x="6363104" y="1574065"/>
            <a:ext cx="1248996" cy="369332"/>
          </a:xfrm>
          <a:prstGeom prst="rect">
            <a:avLst/>
          </a:prstGeom>
          <a:noFill/>
        </p:spPr>
        <p:txBody>
          <a:bodyPr wrap="none" rtlCol="0">
            <a:spAutoFit/>
          </a:bodyPr>
          <a:lstStyle/>
          <a:p>
            <a:pPr algn="ctr"/>
            <a:r>
              <a:rPr lang="en-GB" b="1" dirty="0" smtClean="0">
                <a:solidFill>
                  <a:srgbClr val="000000"/>
                </a:solidFill>
              </a:rPr>
              <a:t>CRYSTAL</a:t>
            </a:r>
            <a:endParaRPr lang="en-GB" b="1" dirty="0">
              <a:solidFill>
                <a:srgbClr val="000000"/>
              </a:solidFill>
            </a:endParaRPr>
          </a:p>
        </p:txBody>
      </p:sp>
      <p:sp>
        <p:nvSpPr>
          <p:cNvPr id="9"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2188063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Right or left metastatic colon cancer: Will the side change your treatment? </a:t>
            </a:r>
            <a:endParaRPr lang="en-GB" sz="1800" dirty="0"/>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graphicFrame>
        <p:nvGraphicFramePr>
          <p:cNvPr id="29" name="Content Placeholder 8"/>
          <p:cNvGraphicFramePr>
            <a:graphicFrameLocks/>
          </p:cNvGraphicFramePr>
          <p:nvPr>
            <p:extLst>
              <p:ext uri="{D42A27DB-BD31-4B8C-83A1-F6EECF244321}">
                <p14:modId xmlns:p14="http://schemas.microsoft.com/office/powerpoint/2010/main" val="1869553782"/>
              </p:ext>
            </p:extLst>
          </p:nvPr>
        </p:nvGraphicFramePr>
        <p:xfrm>
          <a:off x="365125" y="176234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2792885285"/>
              </p:ext>
            </p:extLst>
          </p:nvPr>
        </p:nvGraphicFramePr>
        <p:xfrm>
          <a:off x="4648200" y="176234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2923" y="1753207"/>
            <a:ext cx="1550424" cy="646331"/>
          </a:xfrm>
          <a:prstGeom prst="rect">
            <a:avLst/>
          </a:prstGeom>
          <a:noFill/>
        </p:spPr>
        <p:txBody>
          <a:bodyPr wrap="none" rtlCol="0">
            <a:spAutoFit/>
          </a:bodyPr>
          <a:lstStyle/>
          <a:p>
            <a:pPr algn="ctr"/>
            <a:r>
              <a:rPr lang="en-GB" dirty="0" smtClean="0">
                <a:solidFill>
                  <a:schemeClr val="accent3"/>
                </a:solidFill>
              </a:rPr>
              <a:t>Cetuximab + </a:t>
            </a:r>
            <a:br>
              <a:rPr lang="en-GB" dirty="0" smtClean="0">
                <a:solidFill>
                  <a:schemeClr val="accent3"/>
                </a:solidFill>
              </a:rPr>
            </a:br>
            <a:r>
              <a:rPr lang="en-GB" dirty="0" smtClean="0">
                <a:solidFill>
                  <a:schemeClr val="accent3"/>
                </a:solidFill>
              </a:rPr>
              <a:t>FOLFIRI</a:t>
            </a:r>
            <a:endParaRPr lang="en-GB" dirty="0">
              <a:solidFill>
                <a:schemeClr val="accent3"/>
              </a:solidFill>
            </a:endParaRPr>
          </a:p>
        </p:txBody>
      </p:sp>
      <p:sp>
        <p:nvSpPr>
          <p:cNvPr id="36" name="TextBox 35"/>
          <p:cNvSpPr txBox="1"/>
          <p:nvPr/>
        </p:nvSpPr>
        <p:spPr>
          <a:xfrm>
            <a:off x="5207203" y="1753207"/>
            <a:ext cx="1550424" cy="646331"/>
          </a:xfrm>
          <a:prstGeom prst="rect">
            <a:avLst/>
          </a:prstGeom>
          <a:noFill/>
        </p:spPr>
        <p:txBody>
          <a:bodyPr wrap="none" rtlCol="0">
            <a:spAutoFit/>
          </a:bodyPr>
          <a:lstStyle/>
          <a:p>
            <a:pPr algn="ctr"/>
            <a:r>
              <a:rPr lang="en-GB" dirty="0" smtClean="0">
                <a:solidFill>
                  <a:schemeClr val="accent3"/>
                </a:solidFill>
              </a:rPr>
              <a:t>Cetuximab + </a:t>
            </a:r>
            <a:br>
              <a:rPr lang="en-GB" dirty="0" smtClean="0">
                <a:solidFill>
                  <a:schemeClr val="accent3"/>
                </a:solidFill>
              </a:rPr>
            </a:br>
            <a:r>
              <a:rPr lang="en-GB" dirty="0" smtClean="0">
                <a:solidFill>
                  <a:schemeClr val="accent3"/>
                </a:solidFill>
              </a:rPr>
              <a:t>FOLFIRI</a:t>
            </a:r>
            <a:endParaRPr lang="en-GB" dirty="0">
              <a:solidFill>
                <a:schemeClr val="accent3"/>
              </a:solidFill>
            </a:endParaRPr>
          </a:p>
        </p:txBody>
      </p:sp>
      <p:sp>
        <p:nvSpPr>
          <p:cNvPr id="37" name="TextBox 36"/>
          <p:cNvSpPr txBox="1"/>
          <p:nvPr/>
        </p:nvSpPr>
        <p:spPr>
          <a:xfrm>
            <a:off x="2621646" y="1753207"/>
            <a:ext cx="1832554" cy="646331"/>
          </a:xfrm>
          <a:prstGeom prst="rect">
            <a:avLst/>
          </a:prstGeom>
          <a:noFill/>
        </p:spPr>
        <p:txBody>
          <a:bodyPr wrap="none" rtlCol="0">
            <a:spAutoFit/>
          </a:bodyPr>
          <a:lstStyle/>
          <a:p>
            <a:pPr algn="ctr"/>
            <a:r>
              <a:rPr lang="en-GB" dirty="0" smtClean="0">
                <a:solidFill>
                  <a:schemeClr val="accent4"/>
                </a:solidFill>
              </a:rPr>
              <a:t>Bevacizumab + </a:t>
            </a:r>
            <a:br>
              <a:rPr lang="en-GB" dirty="0" smtClean="0">
                <a:solidFill>
                  <a:schemeClr val="accent4"/>
                </a:solidFill>
              </a:rPr>
            </a:br>
            <a:r>
              <a:rPr lang="en-GB" dirty="0" smtClean="0">
                <a:solidFill>
                  <a:schemeClr val="accent4"/>
                </a:solidFill>
              </a:rPr>
              <a:t>FOLFIRI</a:t>
            </a:r>
            <a:endParaRPr lang="en-GB" dirty="0">
              <a:solidFill>
                <a:schemeClr val="accent4"/>
              </a:solidFill>
            </a:endParaRPr>
          </a:p>
        </p:txBody>
      </p:sp>
      <p:sp>
        <p:nvSpPr>
          <p:cNvPr id="38" name="TextBox 37"/>
          <p:cNvSpPr txBox="1"/>
          <p:nvPr/>
        </p:nvSpPr>
        <p:spPr>
          <a:xfrm>
            <a:off x="7216717" y="1753207"/>
            <a:ext cx="1069524" cy="369332"/>
          </a:xfrm>
          <a:prstGeom prst="rect">
            <a:avLst/>
          </a:prstGeom>
          <a:noFill/>
        </p:spPr>
        <p:txBody>
          <a:bodyPr wrap="none" rtlCol="0">
            <a:spAutoFit/>
          </a:bodyPr>
          <a:lstStyle/>
          <a:p>
            <a:pPr algn="ctr"/>
            <a:r>
              <a:rPr lang="en-GB" dirty="0" smtClean="0">
                <a:solidFill>
                  <a:schemeClr val="accent2"/>
                </a:solidFill>
              </a:rPr>
              <a:t>FOLFIRI</a:t>
            </a:r>
            <a:endParaRPr lang="en-GB" dirty="0">
              <a:solidFill>
                <a:schemeClr val="accent2"/>
              </a:solidFill>
            </a:endParaRPr>
          </a:p>
        </p:txBody>
      </p:sp>
      <p:sp>
        <p:nvSpPr>
          <p:cNvPr id="23" name="TextBox 22"/>
          <p:cNvSpPr txBox="1"/>
          <p:nvPr/>
        </p:nvSpPr>
        <p:spPr>
          <a:xfrm rot="16200000">
            <a:off x="-166173" y="3652559"/>
            <a:ext cx="748923" cy="276999"/>
          </a:xfrm>
          <a:prstGeom prst="rect">
            <a:avLst/>
          </a:prstGeom>
          <a:noFill/>
        </p:spPr>
        <p:txBody>
          <a:bodyPr wrap="none" rtlCol="0">
            <a:spAutoFit/>
          </a:bodyPr>
          <a:lstStyle/>
          <a:p>
            <a:r>
              <a:rPr lang="en-GB" sz="1200" b="1" dirty="0" smtClean="0"/>
              <a:t>ORR, %</a:t>
            </a:r>
            <a:endParaRPr lang="en-GB" sz="1200" b="1" dirty="0"/>
          </a:p>
        </p:txBody>
      </p:sp>
      <p:sp>
        <p:nvSpPr>
          <p:cNvPr id="47" name="TextBox 46"/>
          <p:cNvSpPr txBox="1"/>
          <p:nvPr/>
        </p:nvSpPr>
        <p:spPr>
          <a:xfrm rot="16200000">
            <a:off x="4218238" y="3652560"/>
            <a:ext cx="748923" cy="276999"/>
          </a:xfrm>
          <a:prstGeom prst="rect">
            <a:avLst/>
          </a:prstGeom>
          <a:noFill/>
        </p:spPr>
        <p:txBody>
          <a:bodyPr wrap="none" rtlCol="0">
            <a:spAutoFit/>
          </a:bodyPr>
          <a:lstStyle/>
          <a:p>
            <a:r>
              <a:rPr lang="en-GB" sz="1200" b="1" dirty="0" smtClean="0"/>
              <a:t>ORR, %</a:t>
            </a:r>
            <a:endParaRPr lang="en-GB" sz="1200" b="1" dirty="0"/>
          </a:p>
        </p:txBody>
      </p:sp>
      <p:sp>
        <p:nvSpPr>
          <p:cNvPr id="49" name="TextBox 48"/>
          <p:cNvSpPr txBox="1"/>
          <p:nvPr/>
        </p:nvSpPr>
        <p:spPr>
          <a:xfrm>
            <a:off x="2119938" y="1515545"/>
            <a:ext cx="915635" cy="369332"/>
          </a:xfrm>
          <a:prstGeom prst="rect">
            <a:avLst/>
          </a:prstGeom>
          <a:noFill/>
        </p:spPr>
        <p:txBody>
          <a:bodyPr wrap="none" rtlCol="0">
            <a:spAutoFit/>
          </a:bodyPr>
          <a:lstStyle/>
          <a:p>
            <a:pPr algn="ctr"/>
            <a:r>
              <a:rPr lang="en-GB" b="1" dirty="0" smtClean="0">
                <a:solidFill>
                  <a:srgbClr val="000000"/>
                </a:solidFill>
              </a:rPr>
              <a:t>FIRE-3</a:t>
            </a:r>
            <a:endParaRPr lang="en-GB" b="1" dirty="0">
              <a:solidFill>
                <a:srgbClr val="000000"/>
              </a:solidFill>
            </a:endParaRPr>
          </a:p>
        </p:txBody>
      </p:sp>
      <p:sp>
        <p:nvSpPr>
          <p:cNvPr id="50" name="TextBox 49"/>
          <p:cNvSpPr txBox="1"/>
          <p:nvPr/>
        </p:nvSpPr>
        <p:spPr>
          <a:xfrm>
            <a:off x="6238749" y="1515545"/>
            <a:ext cx="1248996" cy="369332"/>
          </a:xfrm>
          <a:prstGeom prst="rect">
            <a:avLst/>
          </a:prstGeom>
          <a:noFill/>
        </p:spPr>
        <p:txBody>
          <a:bodyPr wrap="none" rtlCol="0">
            <a:spAutoFit/>
          </a:bodyPr>
          <a:lstStyle/>
          <a:p>
            <a:pPr algn="ctr"/>
            <a:r>
              <a:rPr lang="en-GB" b="1" dirty="0" smtClean="0">
                <a:solidFill>
                  <a:srgbClr val="000000"/>
                </a:solidFill>
              </a:rPr>
              <a:t>CRYSTAL</a:t>
            </a:r>
            <a:endParaRPr lang="en-GB" b="1" dirty="0">
              <a:solidFill>
                <a:srgbClr val="000000"/>
              </a:solidFill>
            </a:endParaRPr>
          </a:p>
        </p:txBody>
      </p:sp>
      <p:sp>
        <p:nvSpPr>
          <p:cNvPr id="51" name="TextBox 50"/>
          <p:cNvSpPr txBox="1"/>
          <p:nvPr/>
        </p:nvSpPr>
        <p:spPr>
          <a:xfrm>
            <a:off x="1307695" y="2494566"/>
            <a:ext cx="708847" cy="430887"/>
          </a:xfrm>
          <a:prstGeom prst="rect">
            <a:avLst/>
          </a:prstGeom>
          <a:noFill/>
        </p:spPr>
        <p:txBody>
          <a:bodyPr wrap="none" rtlCol="0">
            <a:spAutoFit/>
          </a:bodyPr>
          <a:lstStyle/>
          <a:p>
            <a:pPr algn="ctr"/>
            <a:r>
              <a:rPr lang="en-GB" sz="1100" b="1" dirty="0" smtClean="0">
                <a:solidFill>
                  <a:srgbClr val="000000"/>
                </a:solidFill>
              </a:rPr>
              <a:t>OR 1.98</a:t>
            </a:r>
          </a:p>
          <a:p>
            <a:pPr algn="ctr"/>
            <a:r>
              <a:rPr lang="en-GB" sz="1100" b="1" dirty="0">
                <a:solidFill>
                  <a:srgbClr val="000000"/>
                </a:solidFill>
              </a:rPr>
              <a:t>p</a:t>
            </a:r>
            <a:r>
              <a:rPr lang="en-GB" sz="1100" b="1" dirty="0" smtClean="0">
                <a:solidFill>
                  <a:srgbClr val="000000"/>
                </a:solidFill>
              </a:rPr>
              <a:t>=0.09</a:t>
            </a:r>
            <a:endParaRPr lang="en-GB" sz="1100" b="1" dirty="0">
              <a:solidFill>
                <a:srgbClr val="000000"/>
              </a:solidFill>
            </a:endParaRPr>
          </a:p>
        </p:txBody>
      </p:sp>
      <p:sp>
        <p:nvSpPr>
          <p:cNvPr id="52" name="TextBox 51"/>
          <p:cNvSpPr txBox="1"/>
          <p:nvPr/>
        </p:nvSpPr>
        <p:spPr>
          <a:xfrm>
            <a:off x="3183498" y="2494566"/>
            <a:ext cx="708848" cy="430887"/>
          </a:xfrm>
          <a:prstGeom prst="rect">
            <a:avLst/>
          </a:prstGeom>
          <a:noFill/>
        </p:spPr>
        <p:txBody>
          <a:bodyPr wrap="none" rtlCol="0">
            <a:spAutoFit/>
          </a:bodyPr>
          <a:lstStyle/>
          <a:p>
            <a:pPr algn="ctr"/>
            <a:r>
              <a:rPr lang="en-GB" sz="1100" b="1" dirty="0" smtClean="0">
                <a:solidFill>
                  <a:srgbClr val="000000"/>
                </a:solidFill>
              </a:rPr>
              <a:t>OR 1.61</a:t>
            </a:r>
          </a:p>
          <a:p>
            <a:pPr algn="ctr"/>
            <a:r>
              <a:rPr lang="en-GB" sz="1100" b="1" dirty="0" smtClean="0">
                <a:solidFill>
                  <a:srgbClr val="000000"/>
                </a:solidFill>
              </a:rPr>
              <a:t>p=0.18</a:t>
            </a:r>
            <a:endParaRPr lang="en-GB" sz="1100" b="1" dirty="0">
              <a:solidFill>
                <a:srgbClr val="000000"/>
              </a:solidFill>
            </a:endParaRPr>
          </a:p>
        </p:txBody>
      </p:sp>
      <p:sp>
        <p:nvSpPr>
          <p:cNvPr id="53" name="TextBox 52"/>
          <p:cNvSpPr txBox="1"/>
          <p:nvPr/>
        </p:nvSpPr>
        <p:spPr>
          <a:xfrm>
            <a:off x="5732171" y="2494566"/>
            <a:ext cx="708848" cy="430887"/>
          </a:xfrm>
          <a:prstGeom prst="rect">
            <a:avLst/>
          </a:prstGeom>
          <a:noFill/>
        </p:spPr>
        <p:txBody>
          <a:bodyPr wrap="none" rtlCol="0">
            <a:spAutoFit/>
          </a:bodyPr>
          <a:lstStyle/>
          <a:p>
            <a:pPr algn="ctr"/>
            <a:r>
              <a:rPr lang="en-GB" sz="1100" b="1" dirty="0" smtClean="0">
                <a:solidFill>
                  <a:srgbClr val="000000"/>
                </a:solidFill>
              </a:rPr>
              <a:t>OR 3.55</a:t>
            </a:r>
          </a:p>
          <a:p>
            <a:pPr algn="ctr"/>
            <a:r>
              <a:rPr lang="en-GB" sz="1100" b="1" dirty="0">
                <a:solidFill>
                  <a:srgbClr val="000000"/>
                </a:solidFill>
              </a:rPr>
              <a:t>p</a:t>
            </a:r>
            <a:r>
              <a:rPr lang="en-GB" sz="1100" b="1" dirty="0" smtClean="0">
                <a:solidFill>
                  <a:srgbClr val="000000"/>
                </a:solidFill>
              </a:rPr>
              <a:t>&lt;0.001</a:t>
            </a:r>
            <a:endParaRPr lang="en-GB" sz="1100" b="1" dirty="0">
              <a:solidFill>
                <a:srgbClr val="000000"/>
              </a:solidFill>
            </a:endParaRPr>
          </a:p>
        </p:txBody>
      </p:sp>
      <p:sp>
        <p:nvSpPr>
          <p:cNvPr id="54" name="TextBox 53"/>
          <p:cNvSpPr txBox="1"/>
          <p:nvPr/>
        </p:nvSpPr>
        <p:spPr>
          <a:xfrm>
            <a:off x="7487744" y="2494566"/>
            <a:ext cx="708848" cy="430887"/>
          </a:xfrm>
          <a:prstGeom prst="rect">
            <a:avLst/>
          </a:prstGeom>
          <a:noFill/>
        </p:spPr>
        <p:txBody>
          <a:bodyPr wrap="none" rtlCol="0">
            <a:spAutoFit/>
          </a:bodyPr>
          <a:lstStyle/>
          <a:p>
            <a:pPr algn="ctr"/>
            <a:r>
              <a:rPr lang="en-GB" sz="1100" b="1" dirty="0" smtClean="0">
                <a:solidFill>
                  <a:srgbClr val="000000"/>
                </a:solidFill>
              </a:rPr>
              <a:t>OR 1.39</a:t>
            </a:r>
          </a:p>
          <a:p>
            <a:pPr algn="ctr"/>
            <a:r>
              <a:rPr lang="en-GB" sz="1100" b="1" dirty="0" smtClean="0">
                <a:solidFill>
                  <a:srgbClr val="000000"/>
                </a:solidFill>
              </a:rPr>
              <a:t>p=0.34</a:t>
            </a:r>
            <a:endParaRPr lang="en-GB" sz="1100" b="1" dirty="0">
              <a:solidFill>
                <a:srgbClr val="000000"/>
              </a:solidFill>
            </a:endParaRPr>
          </a:p>
        </p:txBody>
      </p:sp>
      <p:sp>
        <p:nvSpPr>
          <p:cNvPr id="55" name="TextBox 54"/>
          <p:cNvSpPr txBox="1"/>
          <p:nvPr/>
        </p:nvSpPr>
        <p:spPr>
          <a:xfrm>
            <a:off x="4223187" y="1298692"/>
            <a:ext cx="697627" cy="369332"/>
          </a:xfrm>
          <a:prstGeom prst="rect">
            <a:avLst/>
          </a:prstGeom>
          <a:noFill/>
        </p:spPr>
        <p:txBody>
          <a:bodyPr wrap="none" rtlCol="0">
            <a:spAutoFit/>
          </a:bodyPr>
          <a:lstStyle/>
          <a:p>
            <a:pPr algn="ctr"/>
            <a:r>
              <a:rPr lang="en-GB" b="1" dirty="0" smtClean="0">
                <a:solidFill>
                  <a:srgbClr val="000000"/>
                </a:solidFill>
              </a:rPr>
              <a:t>ORR</a:t>
            </a:r>
          </a:p>
        </p:txBody>
      </p:sp>
      <p:sp>
        <p:nvSpPr>
          <p:cNvPr id="24"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1501375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latin typeface="+mn-lt"/>
              </a:rPr>
              <a:t>Right or left metastatic colon cancer: Will the side change your treatment? </a:t>
            </a:r>
            <a:endParaRPr lang="en-GB" sz="1800" dirty="0">
              <a:latin typeface="+mn-lt"/>
            </a:endParaRPr>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sp>
        <p:nvSpPr>
          <p:cNvPr id="24" name="object 351"/>
          <p:cNvSpPr txBox="1"/>
          <p:nvPr/>
        </p:nvSpPr>
        <p:spPr>
          <a:xfrm>
            <a:off x="75268" y="5171819"/>
            <a:ext cx="860148" cy="138499"/>
          </a:xfrm>
          <a:prstGeom prst="rect">
            <a:avLst/>
          </a:prstGeom>
        </p:spPr>
        <p:txBody>
          <a:bodyPr vert="horz" wrap="square" lIns="0" tIns="0" rIns="0" bIns="0" rtlCol="0">
            <a:spAutoFit/>
          </a:bodyPr>
          <a:lstStyle/>
          <a:p>
            <a:pPr marL="12700">
              <a:lnSpc>
                <a:spcPct val="100000"/>
              </a:lnSpc>
            </a:pPr>
            <a:r>
              <a:rPr lang="en-GB" sz="900" dirty="0" smtClean="0">
                <a:latin typeface="+mn-lt"/>
                <a:cs typeface="Arial Narrow"/>
              </a:rPr>
              <a:t>No.</a:t>
            </a:r>
            <a:r>
              <a:rPr sz="900" dirty="0" smtClean="0">
                <a:latin typeface="+mn-lt"/>
                <a:cs typeface="Arial Narrow"/>
              </a:rPr>
              <a:t> </a:t>
            </a:r>
            <a:r>
              <a:rPr sz="900" dirty="0">
                <a:latin typeface="+mn-lt"/>
                <a:cs typeface="Arial Narrow"/>
              </a:rPr>
              <a:t>at</a:t>
            </a:r>
            <a:r>
              <a:rPr sz="900" spc="-105" dirty="0">
                <a:latin typeface="+mn-lt"/>
                <a:cs typeface="Arial Narrow"/>
              </a:rPr>
              <a:t> </a:t>
            </a:r>
            <a:r>
              <a:rPr lang="en-GB" sz="900" dirty="0">
                <a:latin typeface="+mn-lt"/>
                <a:cs typeface="Arial Narrow"/>
              </a:rPr>
              <a:t>r</a:t>
            </a:r>
            <a:r>
              <a:rPr sz="900" dirty="0" err="1" smtClean="0">
                <a:latin typeface="+mn-lt"/>
                <a:cs typeface="Arial Narrow"/>
              </a:rPr>
              <a:t>isk</a:t>
            </a:r>
            <a:endParaRPr sz="900" dirty="0">
              <a:latin typeface="+mn-lt"/>
              <a:cs typeface="Arial Narrow"/>
            </a:endParaRPr>
          </a:p>
        </p:txBody>
      </p:sp>
      <p:graphicFrame>
        <p:nvGraphicFramePr>
          <p:cNvPr id="25" name="object 353"/>
          <p:cNvGraphicFramePr>
            <a:graphicFrameLocks noGrp="1"/>
          </p:cNvGraphicFramePr>
          <p:nvPr>
            <p:extLst>
              <p:ext uri="{D42A27DB-BD31-4B8C-83A1-F6EECF244321}">
                <p14:modId xmlns:p14="http://schemas.microsoft.com/office/powerpoint/2010/main" val="2676415240"/>
              </p:ext>
            </p:extLst>
          </p:nvPr>
        </p:nvGraphicFramePr>
        <p:xfrm>
          <a:off x="-7316" y="5419901"/>
          <a:ext cx="4421915" cy="539045"/>
        </p:xfrm>
        <a:graphic>
          <a:graphicData uri="http://schemas.openxmlformats.org/drawingml/2006/table">
            <a:tbl>
              <a:tblPr firstRow="1" bandRow="1">
                <a:tableStyleId>{2D5ABB26-0587-4C30-8999-92F81FD0307C}</a:tableStyleId>
              </a:tblPr>
              <a:tblGrid>
                <a:gridCol w="709574">
                  <a:extLst>
                    <a:ext uri="{9D8B030D-6E8A-4147-A177-3AD203B41FA5}">
                      <a16:colId xmlns="" xmlns:a16="http://schemas.microsoft.com/office/drawing/2014/main" val="20000"/>
                    </a:ext>
                  </a:extLst>
                </a:gridCol>
                <a:gridCol w="404359">
                  <a:extLst>
                    <a:ext uri="{9D8B030D-6E8A-4147-A177-3AD203B41FA5}">
                      <a16:colId xmlns="" xmlns:a16="http://schemas.microsoft.com/office/drawing/2014/main" val="20001"/>
                    </a:ext>
                  </a:extLst>
                </a:gridCol>
                <a:gridCol w="441069">
                  <a:extLst>
                    <a:ext uri="{9D8B030D-6E8A-4147-A177-3AD203B41FA5}">
                      <a16:colId xmlns="" xmlns:a16="http://schemas.microsoft.com/office/drawing/2014/main" val="20002"/>
                    </a:ext>
                  </a:extLst>
                </a:gridCol>
                <a:gridCol w="532319">
                  <a:extLst>
                    <a:ext uri="{9D8B030D-6E8A-4147-A177-3AD203B41FA5}">
                      <a16:colId xmlns="" xmlns:a16="http://schemas.microsoft.com/office/drawing/2014/main" val="20003"/>
                    </a:ext>
                  </a:extLst>
                </a:gridCol>
                <a:gridCol w="585551">
                  <a:extLst>
                    <a:ext uri="{9D8B030D-6E8A-4147-A177-3AD203B41FA5}">
                      <a16:colId xmlns="" xmlns:a16="http://schemas.microsoft.com/office/drawing/2014/main" val="20004"/>
                    </a:ext>
                  </a:extLst>
                </a:gridCol>
                <a:gridCol w="600755">
                  <a:extLst>
                    <a:ext uri="{9D8B030D-6E8A-4147-A177-3AD203B41FA5}">
                      <a16:colId xmlns="" xmlns:a16="http://schemas.microsoft.com/office/drawing/2014/main" val="20005"/>
                    </a:ext>
                  </a:extLst>
                </a:gridCol>
                <a:gridCol w="631183">
                  <a:extLst>
                    <a:ext uri="{9D8B030D-6E8A-4147-A177-3AD203B41FA5}">
                      <a16:colId xmlns="" xmlns:a16="http://schemas.microsoft.com/office/drawing/2014/main" val="20006"/>
                    </a:ext>
                  </a:extLst>
                </a:gridCol>
                <a:gridCol w="517105">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157</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sz="900" spc="-5" dirty="0">
                          <a:solidFill>
                            <a:srgbClr val="231F20"/>
                          </a:solidFill>
                          <a:latin typeface="+mn-lt"/>
                          <a:cs typeface="Arial"/>
                        </a:rPr>
                        <a:t>60</a:t>
                      </a:r>
                      <a:endParaRPr sz="900">
                        <a:latin typeface="+mn-lt"/>
                        <a:cs typeface="Arial"/>
                      </a:endParaRPr>
                    </a:p>
                  </a:txBody>
                  <a:tcPr marL="0" marR="0" marT="0" marB="0"/>
                </a:tc>
                <a:tc>
                  <a:txBody>
                    <a:bodyPr/>
                    <a:lstStyle/>
                    <a:p>
                      <a:pPr marL="144145" algn="r">
                        <a:lnSpc>
                          <a:spcPts val="910"/>
                        </a:lnSpc>
                      </a:pPr>
                      <a:r>
                        <a:rPr sz="900" spc="-5" dirty="0">
                          <a:solidFill>
                            <a:srgbClr val="231F20"/>
                          </a:solidFill>
                          <a:latin typeface="+mn-lt"/>
                          <a:cs typeface="Arial"/>
                        </a:rPr>
                        <a:t>17</a:t>
                      </a:r>
                      <a:endParaRPr sz="900">
                        <a:latin typeface="+mn-lt"/>
                        <a:cs typeface="Arial"/>
                      </a:endParaRPr>
                    </a:p>
                  </a:txBody>
                  <a:tcPr marL="0" marR="0" marT="0" marB="0"/>
                </a:tc>
                <a:tc>
                  <a:txBody>
                    <a:bodyPr/>
                    <a:lstStyle/>
                    <a:p>
                      <a:pPr marR="8255" algn="r">
                        <a:lnSpc>
                          <a:spcPts val="910"/>
                        </a:lnSpc>
                      </a:pPr>
                      <a:r>
                        <a:rPr sz="900" spc="-5" dirty="0">
                          <a:solidFill>
                            <a:srgbClr val="231F20"/>
                          </a:solidFill>
                          <a:latin typeface="+mn-lt"/>
                          <a:cs typeface="Arial"/>
                        </a:rPr>
                        <a:t>10</a:t>
                      </a:r>
                      <a:endParaRPr sz="900">
                        <a:latin typeface="+mn-lt"/>
                        <a:cs typeface="Arial"/>
                      </a:endParaRPr>
                    </a:p>
                  </a:txBody>
                  <a:tcPr marL="0" marR="0" marT="0" marB="0"/>
                </a:tc>
                <a:tc>
                  <a:txBody>
                    <a:bodyPr/>
                    <a:lstStyle/>
                    <a:p>
                      <a:pPr marR="8255" algn="r">
                        <a:lnSpc>
                          <a:spcPts val="910"/>
                        </a:lnSpc>
                      </a:pPr>
                      <a:r>
                        <a:rPr sz="900" dirty="0">
                          <a:solidFill>
                            <a:srgbClr val="231F20"/>
                          </a:solidFill>
                          <a:latin typeface="+mn-lt"/>
                          <a:cs typeface="Arial"/>
                        </a:rPr>
                        <a:t>6</a:t>
                      </a:r>
                      <a:endParaRPr sz="900">
                        <a:latin typeface="+mn-lt"/>
                        <a:cs typeface="Arial"/>
                      </a:endParaRPr>
                    </a:p>
                  </a:txBody>
                  <a:tcPr marL="0" marR="0" marT="0" marB="0"/>
                </a:tc>
                <a:tc>
                  <a:txBody>
                    <a:bodyPr/>
                    <a:lstStyle/>
                    <a:p>
                      <a:pPr marR="60325" algn="r">
                        <a:lnSpc>
                          <a:spcPts val="910"/>
                        </a:lnSpc>
                      </a:pPr>
                      <a:r>
                        <a:rPr lang="de-DE" sz="900">
                          <a:latin typeface="+mn-lt"/>
                          <a:cs typeface="Arial"/>
                        </a:rPr>
                        <a:t>4</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149</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sz="900" spc="-5" dirty="0">
                          <a:solidFill>
                            <a:srgbClr val="231F20"/>
                          </a:solidFill>
                          <a:latin typeface="+mn-lt"/>
                          <a:cs typeface="Arial"/>
                        </a:rPr>
                        <a:t>56</a:t>
                      </a:r>
                      <a:endParaRPr sz="900" dirty="0">
                        <a:latin typeface="+mn-lt"/>
                        <a:cs typeface="Arial"/>
                      </a:endParaRPr>
                    </a:p>
                  </a:txBody>
                  <a:tcPr marL="0" marR="0" marT="0" marB="0"/>
                </a:tc>
                <a:tc>
                  <a:txBody>
                    <a:bodyPr/>
                    <a:lstStyle/>
                    <a:p>
                      <a:pPr marL="144145" algn="r">
                        <a:lnSpc>
                          <a:spcPts val="940"/>
                        </a:lnSpc>
                      </a:pPr>
                      <a:r>
                        <a:rPr sz="900" spc="-5" dirty="0">
                          <a:solidFill>
                            <a:srgbClr val="231F20"/>
                          </a:solidFill>
                          <a:latin typeface="+mn-lt"/>
                          <a:cs typeface="Arial"/>
                        </a:rPr>
                        <a:t>13</a:t>
                      </a:r>
                      <a:endParaRPr sz="900" dirty="0">
                        <a:latin typeface="+mn-lt"/>
                        <a:cs typeface="Arial"/>
                      </a:endParaRPr>
                    </a:p>
                  </a:txBody>
                  <a:tcPr marL="0" marR="0" marT="0" marB="0"/>
                </a:tc>
                <a:tc>
                  <a:txBody>
                    <a:bodyPr/>
                    <a:lstStyle/>
                    <a:p>
                      <a:pPr marR="8890" algn="r">
                        <a:lnSpc>
                          <a:spcPts val="940"/>
                        </a:lnSpc>
                      </a:pPr>
                      <a:r>
                        <a:rPr sz="900" dirty="0">
                          <a:solidFill>
                            <a:srgbClr val="231F20"/>
                          </a:solidFill>
                          <a:latin typeface="+mn-lt"/>
                          <a:cs typeface="Arial"/>
                        </a:rPr>
                        <a:t>7</a:t>
                      </a:r>
                      <a:endParaRPr sz="900" dirty="0">
                        <a:latin typeface="+mn-lt"/>
                        <a:cs typeface="Arial"/>
                      </a:endParaRPr>
                    </a:p>
                  </a:txBody>
                  <a:tcPr marL="0" marR="0" marT="0" marB="0"/>
                </a:tc>
                <a:tc>
                  <a:txBody>
                    <a:bodyPr/>
                    <a:lstStyle/>
                    <a:p>
                      <a:pPr marR="8255" algn="r">
                        <a:lnSpc>
                          <a:spcPts val="940"/>
                        </a:lnSpc>
                      </a:pPr>
                      <a:r>
                        <a:rPr sz="900" dirty="0">
                          <a:solidFill>
                            <a:srgbClr val="231F20"/>
                          </a:solidFill>
                          <a:latin typeface="+mn-lt"/>
                          <a:cs typeface="Arial"/>
                        </a:rPr>
                        <a:t>2</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grpSp>
        <p:nvGrpSpPr>
          <p:cNvPr id="26" name="Gruppieren 358"/>
          <p:cNvGrpSpPr/>
          <p:nvPr/>
        </p:nvGrpSpPr>
        <p:grpSpPr>
          <a:xfrm>
            <a:off x="309780" y="1834220"/>
            <a:ext cx="4268496" cy="3466627"/>
            <a:chOff x="840229" y="903173"/>
            <a:chExt cx="3069681" cy="2969673"/>
          </a:xfrm>
        </p:grpSpPr>
        <p:sp>
          <p:nvSpPr>
            <p:cNvPr id="27" name="object 210"/>
            <p:cNvSpPr/>
            <p:nvPr/>
          </p:nvSpPr>
          <p:spPr>
            <a:xfrm>
              <a:off x="1282458"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28" name="object 211"/>
            <p:cNvSpPr/>
            <p:nvPr/>
          </p:nvSpPr>
          <p:spPr>
            <a:xfrm>
              <a:off x="1230261" y="354056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1" name="object 212"/>
            <p:cNvSpPr/>
            <p:nvPr/>
          </p:nvSpPr>
          <p:spPr>
            <a:xfrm>
              <a:off x="1230256" y="3067202"/>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32" name="object 213"/>
            <p:cNvSpPr/>
            <p:nvPr/>
          </p:nvSpPr>
          <p:spPr>
            <a:xfrm>
              <a:off x="1230261" y="3067215"/>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3" name="object 214"/>
            <p:cNvSpPr/>
            <p:nvPr/>
          </p:nvSpPr>
          <p:spPr>
            <a:xfrm>
              <a:off x="1230256" y="2593848"/>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35" name="object 215"/>
            <p:cNvSpPr/>
            <p:nvPr/>
          </p:nvSpPr>
          <p:spPr>
            <a:xfrm>
              <a:off x="1230261" y="2593848"/>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39" name="object 216"/>
            <p:cNvSpPr/>
            <p:nvPr/>
          </p:nvSpPr>
          <p:spPr>
            <a:xfrm>
              <a:off x="1230256" y="2120480"/>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40" name="object 217"/>
            <p:cNvSpPr/>
            <p:nvPr/>
          </p:nvSpPr>
          <p:spPr>
            <a:xfrm>
              <a:off x="1230261" y="2120480"/>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1" name="object 218"/>
            <p:cNvSpPr/>
            <p:nvPr/>
          </p:nvSpPr>
          <p:spPr>
            <a:xfrm>
              <a:off x="1230256" y="1647126"/>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a:latin typeface="+mn-lt"/>
              </a:endParaRPr>
            </a:p>
          </p:txBody>
        </p:sp>
        <p:sp>
          <p:nvSpPr>
            <p:cNvPr id="42" name="object 219"/>
            <p:cNvSpPr/>
            <p:nvPr/>
          </p:nvSpPr>
          <p:spPr>
            <a:xfrm>
              <a:off x="1230261" y="1647113"/>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3" name="object 220"/>
            <p:cNvSpPr/>
            <p:nvPr/>
          </p:nvSpPr>
          <p:spPr>
            <a:xfrm>
              <a:off x="1230261" y="117375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a:latin typeface="+mn-lt"/>
              </a:endParaRPr>
            </a:p>
          </p:txBody>
        </p:sp>
        <p:sp>
          <p:nvSpPr>
            <p:cNvPr id="44" name="object 221"/>
            <p:cNvSpPr txBox="1"/>
            <p:nvPr/>
          </p:nvSpPr>
          <p:spPr>
            <a:xfrm>
              <a:off x="1031577" y="3476155"/>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0.0</a:t>
              </a:r>
              <a:endParaRPr sz="900">
                <a:latin typeface="+mn-lt"/>
                <a:cs typeface="Arial"/>
              </a:endParaRPr>
            </a:p>
          </p:txBody>
        </p:sp>
        <p:sp>
          <p:nvSpPr>
            <p:cNvPr id="45" name="object 222"/>
            <p:cNvSpPr txBox="1"/>
            <p:nvPr/>
          </p:nvSpPr>
          <p:spPr>
            <a:xfrm>
              <a:off x="1031577" y="3001810"/>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0.2</a:t>
              </a:r>
              <a:endParaRPr sz="900">
                <a:latin typeface="+mn-lt"/>
                <a:cs typeface="Arial"/>
              </a:endParaRPr>
            </a:p>
          </p:txBody>
        </p:sp>
        <p:sp>
          <p:nvSpPr>
            <p:cNvPr id="46" name="object 223"/>
            <p:cNvSpPr txBox="1"/>
            <p:nvPr/>
          </p:nvSpPr>
          <p:spPr>
            <a:xfrm>
              <a:off x="1031577" y="2527465"/>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0.4</a:t>
              </a:r>
              <a:endParaRPr sz="900" dirty="0">
                <a:latin typeface="+mn-lt"/>
                <a:cs typeface="Arial"/>
              </a:endParaRPr>
            </a:p>
          </p:txBody>
        </p:sp>
        <p:sp>
          <p:nvSpPr>
            <p:cNvPr id="48" name="object 224"/>
            <p:cNvSpPr txBox="1"/>
            <p:nvPr/>
          </p:nvSpPr>
          <p:spPr>
            <a:xfrm>
              <a:off x="1031577" y="2053120"/>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0.6</a:t>
              </a:r>
              <a:endParaRPr sz="900">
                <a:latin typeface="+mn-lt"/>
                <a:cs typeface="Arial"/>
              </a:endParaRPr>
            </a:p>
          </p:txBody>
        </p:sp>
        <p:sp>
          <p:nvSpPr>
            <p:cNvPr id="55" name="object 225"/>
            <p:cNvSpPr txBox="1"/>
            <p:nvPr/>
          </p:nvSpPr>
          <p:spPr>
            <a:xfrm>
              <a:off x="1031577" y="1578774"/>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0.8</a:t>
              </a:r>
              <a:endParaRPr sz="900">
                <a:latin typeface="+mn-lt"/>
                <a:cs typeface="Arial"/>
              </a:endParaRPr>
            </a:p>
          </p:txBody>
        </p:sp>
        <p:sp>
          <p:nvSpPr>
            <p:cNvPr id="56" name="object 226"/>
            <p:cNvSpPr txBox="1"/>
            <p:nvPr/>
          </p:nvSpPr>
          <p:spPr>
            <a:xfrm>
              <a:off x="1031577" y="1104430"/>
              <a:ext cx="18478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1.0</a:t>
              </a:r>
              <a:endParaRPr sz="900" dirty="0">
                <a:latin typeface="+mn-lt"/>
                <a:cs typeface="Arial"/>
              </a:endParaRPr>
            </a:p>
          </p:txBody>
        </p:sp>
        <p:sp>
          <p:nvSpPr>
            <p:cNvPr id="57" name="object 227"/>
            <p:cNvSpPr txBox="1"/>
            <p:nvPr/>
          </p:nvSpPr>
          <p:spPr>
            <a:xfrm>
              <a:off x="1864308" y="903173"/>
              <a:ext cx="1254772" cy="184560"/>
            </a:xfrm>
            <a:prstGeom prst="rect">
              <a:avLst/>
            </a:prstGeom>
          </p:spPr>
          <p:txBody>
            <a:bodyPr vert="horz" wrap="square" lIns="0" tIns="0" rIns="0" bIns="0" rtlCol="0">
              <a:spAutoFit/>
            </a:bodyPr>
            <a:lstStyle/>
            <a:p>
              <a:pPr marL="12700" algn="ctr">
                <a:lnSpc>
                  <a:spcPct val="100000"/>
                </a:lnSpc>
              </a:pPr>
              <a:r>
                <a:rPr sz="1400" b="1" spc="10" dirty="0">
                  <a:latin typeface="+mn-lt"/>
                  <a:cs typeface="Arial"/>
                </a:rPr>
                <a:t>Left-sided</a:t>
              </a:r>
              <a:r>
                <a:rPr sz="1400" b="1" spc="-90" dirty="0">
                  <a:latin typeface="+mn-lt"/>
                  <a:cs typeface="Arial"/>
                </a:rPr>
                <a:t> </a:t>
              </a:r>
              <a:r>
                <a:rPr lang="en-GB" sz="1400" b="1" spc="10" dirty="0" smtClean="0">
                  <a:latin typeface="+mn-lt"/>
                  <a:cs typeface="Arial"/>
                </a:rPr>
                <a:t>tumours</a:t>
              </a:r>
              <a:endParaRPr sz="1400" dirty="0">
                <a:latin typeface="+mn-lt"/>
                <a:cs typeface="Arial"/>
              </a:endParaRPr>
            </a:p>
          </p:txBody>
        </p:sp>
        <p:sp>
          <p:nvSpPr>
            <p:cNvPr id="58" name="object 228"/>
            <p:cNvSpPr txBox="1"/>
            <p:nvPr/>
          </p:nvSpPr>
          <p:spPr>
            <a:xfrm>
              <a:off x="840229" y="1512518"/>
              <a:ext cx="92224" cy="1338128"/>
            </a:xfrm>
            <a:prstGeom prst="rect">
              <a:avLst/>
            </a:prstGeom>
          </p:spPr>
          <p:txBody>
            <a:bodyPr vert="vert270" wrap="square" lIns="0" tIns="0" rIns="0" bIns="0" rtlCol="0">
              <a:spAutoFit/>
            </a:bodyPr>
            <a:lstStyle/>
            <a:p>
              <a:pPr marL="12700">
                <a:lnSpc>
                  <a:spcPts val="1010"/>
                </a:lnSpc>
              </a:pPr>
              <a:r>
                <a:rPr sz="900" b="1" dirty="0">
                  <a:latin typeface="+mn-lt"/>
                  <a:cs typeface="Arial"/>
                </a:rPr>
                <a:t>Probability of PFS</a:t>
              </a:r>
              <a:endParaRPr sz="900" dirty="0">
                <a:latin typeface="+mn-lt"/>
                <a:cs typeface="Arial"/>
              </a:endParaRPr>
            </a:p>
          </p:txBody>
        </p:sp>
        <p:sp>
          <p:nvSpPr>
            <p:cNvPr id="59" name="object 229"/>
            <p:cNvSpPr txBox="1"/>
            <p:nvPr/>
          </p:nvSpPr>
          <p:spPr>
            <a:xfrm>
              <a:off x="1427766" y="3392607"/>
              <a:ext cx="538480" cy="118645"/>
            </a:xfrm>
            <a:prstGeom prst="rect">
              <a:avLst/>
            </a:prstGeom>
          </p:spPr>
          <p:txBody>
            <a:bodyPr vert="horz" wrap="square" lIns="0" tIns="0" rIns="0" bIns="0" rtlCol="0">
              <a:spAutoFit/>
            </a:bodyPr>
            <a:lstStyle/>
            <a:p>
              <a:pPr marL="12700">
                <a:lnSpc>
                  <a:spcPct val="100000"/>
                </a:lnSpc>
              </a:pPr>
              <a:r>
                <a:rPr sz="900" b="1" spc="-10" dirty="0">
                  <a:solidFill>
                    <a:schemeClr val="accent3"/>
                  </a:solidFill>
                  <a:latin typeface="+mn-lt"/>
                  <a:cs typeface="Arial"/>
                </a:rPr>
                <a:t>10.</a:t>
              </a:r>
              <a:r>
                <a:rPr lang="de-DE" sz="900" b="1" spc="-10" dirty="0">
                  <a:solidFill>
                    <a:schemeClr val="accent3"/>
                  </a:solidFill>
                  <a:latin typeface="+mn-lt"/>
                  <a:cs typeface="Arial"/>
                </a:rPr>
                <a:t>7</a:t>
              </a:r>
              <a:r>
                <a:rPr lang="de-DE" sz="900" b="1" spc="225" dirty="0">
                  <a:solidFill>
                    <a:schemeClr val="accent3"/>
                  </a:solidFill>
                  <a:latin typeface="+mn-lt"/>
                  <a:cs typeface="Arial"/>
                </a:rPr>
                <a:t>    </a:t>
              </a:r>
              <a:r>
                <a:rPr sz="900" b="1" spc="-10" dirty="0">
                  <a:solidFill>
                    <a:schemeClr val="accent4"/>
                  </a:solidFill>
                  <a:latin typeface="+mn-lt"/>
                  <a:cs typeface="Arial"/>
                </a:rPr>
                <a:t>10.7</a:t>
              </a:r>
              <a:endParaRPr sz="900" dirty="0">
                <a:solidFill>
                  <a:schemeClr val="accent4"/>
                </a:solidFill>
                <a:latin typeface="+mn-lt"/>
                <a:cs typeface="Arial"/>
              </a:endParaRPr>
            </a:p>
          </p:txBody>
        </p:sp>
        <p:sp>
          <p:nvSpPr>
            <p:cNvPr id="60" name="object 230"/>
            <p:cNvSpPr txBox="1"/>
            <p:nvPr/>
          </p:nvSpPr>
          <p:spPr>
            <a:xfrm>
              <a:off x="2153760" y="1687258"/>
              <a:ext cx="1461836" cy="284749"/>
            </a:xfrm>
            <a:prstGeom prst="rect">
              <a:avLst/>
            </a:prstGeom>
          </p:spPr>
          <p:txBody>
            <a:bodyPr vert="horz" wrap="square" lIns="0" tIns="0" rIns="0" bIns="0" rtlCol="0">
              <a:spAutoFit/>
            </a:bodyPr>
            <a:lstStyle/>
            <a:p>
              <a:pPr marR="5080" algn="ctr">
                <a:lnSpc>
                  <a:spcPct val="120000"/>
                </a:lnSpc>
              </a:pPr>
              <a:r>
                <a:rPr sz="900" b="1" spc="-10" dirty="0">
                  <a:latin typeface="+mn-lt"/>
                  <a:cs typeface="Arial"/>
                </a:rPr>
                <a:t>HR</a:t>
              </a:r>
              <a:r>
                <a:rPr lang="de-DE" sz="900" b="1" spc="-10" dirty="0">
                  <a:latin typeface="+mn-lt"/>
                  <a:cs typeface="Arial"/>
                </a:rPr>
                <a:t> </a:t>
              </a:r>
              <a:r>
                <a:rPr sz="900" b="1" spc="-10" dirty="0" smtClean="0">
                  <a:latin typeface="+mn-lt"/>
                  <a:cs typeface="Arial"/>
                </a:rPr>
                <a:t>0.90  </a:t>
              </a:r>
              <a:r>
                <a:rPr sz="900" b="1" spc="-5" dirty="0">
                  <a:latin typeface="+mn-lt"/>
                  <a:cs typeface="Arial"/>
                </a:rPr>
                <a:t>(95% </a:t>
              </a:r>
              <a:r>
                <a:rPr sz="900" b="1" spc="-10" dirty="0" smtClean="0">
                  <a:latin typeface="+mn-lt"/>
                  <a:cs typeface="Arial"/>
                </a:rPr>
                <a:t>CI</a:t>
              </a:r>
              <a:r>
                <a:rPr sz="900" b="1" spc="-75" dirty="0" smtClean="0">
                  <a:latin typeface="+mn-lt"/>
                  <a:cs typeface="Arial"/>
                </a:rPr>
                <a:t> </a:t>
              </a:r>
              <a:r>
                <a:rPr sz="900" b="1" spc="-10" dirty="0" smtClean="0">
                  <a:latin typeface="+mn-lt"/>
                  <a:cs typeface="Arial"/>
                </a:rPr>
                <a:t>0.71</a:t>
              </a:r>
              <a:r>
                <a:rPr lang="en-GB" sz="900" b="1" spc="-10" dirty="0" smtClean="0">
                  <a:latin typeface="+mn-lt"/>
                  <a:cs typeface="Arial"/>
                </a:rPr>
                <a:t>, </a:t>
              </a:r>
              <a:r>
                <a:rPr sz="900" b="1" spc="-10" dirty="0" smtClean="0">
                  <a:latin typeface="+mn-lt"/>
                  <a:cs typeface="Arial"/>
                </a:rPr>
                <a:t>1.14</a:t>
              </a:r>
              <a:r>
                <a:rPr sz="900" b="1" spc="-10" dirty="0">
                  <a:latin typeface="+mn-lt"/>
                  <a:cs typeface="Arial"/>
                </a:rPr>
                <a:t>)</a:t>
              </a:r>
              <a:r>
                <a:rPr lang="de-DE" sz="900" dirty="0">
                  <a:latin typeface="+mn-lt"/>
                  <a:cs typeface="Arial"/>
                </a:rPr>
                <a:t> </a:t>
              </a:r>
              <a:br>
                <a:rPr lang="de-DE" sz="900" dirty="0">
                  <a:latin typeface="+mn-lt"/>
                  <a:cs typeface="Arial"/>
                </a:rPr>
              </a:br>
              <a:r>
                <a:rPr sz="900" b="1" spc="-5" dirty="0" smtClean="0">
                  <a:latin typeface="+mn-lt"/>
                  <a:cs typeface="Arial"/>
                </a:rPr>
                <a:t>p=</a:t>
              </a:r>
              <a:r>
                <a:rPr lang="en-GB" sz="900" b="1" spc="-5" dirty="0" smtClean="0">
                  <a:latin typeface="+mn-lt"/>
                  <a:cs typeface="Arial"/>
                </a:rPr>
                <a:t>0</a:t>
              </a:r>
              <a:r>
                <a:rPr sz="900" b="1" spc="-5" dirty="0" smtClean="0">
                  <a:latin typeface="+mn-lt"/>
                  <a:cs typeface="Arial"/>
                </a:rPr>
                <a:t>.38</a:t>
              </a:r>
              <a:endParaRPr sz="900" dirty="0">
                <a:latin typeface="+mn-lt"/>
                <a:cs typeface="Arial"/>
              </a:endParaRPr>
            </a:p>
          </p:txBody>
        </p:sp>
        <p:sp>
          <p:nvSpPr>
            <p:cNvPr id="61" name="object 231"/>
            <p:cNvSpPr txBox="1"/>
            <p:nvPr/>
          </p:nvSpPr>
          <p:spPr>
            <a:xfrm>
              <a:off x="2157310" y="1187394"/>
              <a:ext cx="1752600" cy="263381"/>
            </a:xfrm>
            <a:prstGeom prst="rect">
              <a:avLst/>
            </a:prstGeom>
          </p:spPr>
          <p:txBody>
            <a:bodyPr vert="horz" wrap="square" lIns="0" tIns="0" rIns="0" bIns="0" rtlCol="0">
              <a:spAutoFit/>
            </a:bodyPr>
            <a:lstStyle/>
            <a:p>
              <a:pPr marL="12700" marR="5080">
                <a:lnSpc>
                  <a:spcPct val="115799"/>
                </a:lnSpc>
              </a:pPr>
              <a:r>
                <a:rPr sz="900" b="1" spc="-10" dirty="0">
                  <a:latin typeface="+mn-lt"/>
                  <a:cs typeface="Arial"/>
                </a:rPr>
                <a:t>Cetuximab </a:t>
              </a:r>
              <a:r>
                <a:rPr sz="900" b="1" spc="-5" dirty="0">
                  <a:latin typeface="+mn-lt"/>
                  <a:cs typeface="Arial"/>
                </a:rPr>
                <a:t>+ FOLFIRI (n=157) </a:t>
              </a:r>
              <a:r>
                <a:rPr lang="de-DE" sz="900" b="1" spc="-5" dirty="0">
                  <a:latin typeface="+mn-lt"/>
                  <a:cs typeface="Arial"/>
                </a:rPr>
                <a:t/>
              </a:r>
              <a:br>
                <a:rPr lang="de-DE" sz="900" b="1" spc="-5" dirty="0">
                  <a:latin typeface="+mn-lt"/>
                  <a:cs typeface="Arial"/>
                </a:rPr>
              </a:br>
              <a:r>
                <a:rPr sz="900" b="1" spc="-10" dirty="0">
                  <a:latin typeface="+mn-lt"/>
                  <a:cs typeface="Arial"/>
                </a:rPr>
                <a:t>Bevacizumab </a:t>
              </a:r>
              <a:r>
                <a:rPr sz="900" b="1" spc="-5" dirty="0">
                  <a:latin typeface="+mn-lt"/>
                  <a:cs typeface="Arial"/>
                </a:rPr>
                <a:t>+ FOLFIRI</a:t>
              </a:r>
              <a:r>
                <a:rPr sz="900" b="1" spc="-60" dirty="0">
                  <a:latin typeface="+mn-lt"/>
                  <a:cs typeface="Arial"/>
                </a:rPr>
                <a:t> </a:t>
              </a:r>
              <a:r>
                <a:rPr sz="900" b="1" spc="-5" dirty="0">
                  <a:latin typeface="+mn-lt"/>
                  <a:cs typeface="Arial"/>
                </a:rPr>
                <a:t>(n=149)</a:t>
              </a:r>
              <a:endParaRPr sz="900" dirty="0">
                <a:latin typeface="+mn-lt"/>
                <a:cs typeface="Arial"/>
              </a:endParaRPr>
            </a:p>
          </p:txBody>
        </p:sp>
        <p:sp>
          <p:nvSpPr>
            <p:cNvPr id="62" name="object 232"/>
            <p:cNvSpPr/>
            <p:nvPr/>
          </p:nvSpPr>
          <p:spPr>
            <a:xfrm>
              <a:off x="1282458"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63" name="object 233"/>
            <p:cNvSpPr/>
            <p:nvPr/>
          </p:nvSpPr>
          <p:spPr>
            <a:xfrm>
              <a:off x="336287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4" name="object 234"/>
            <p:cNvSpPr/>
            <p:nvPr/>
          </p:nvSpPr>
          <p:spPr>
            <a:xfrm>
              <a:off x="336288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5" name="object 235"/>
            <p:cNvSpPr/>
            <p:nvPr/>
          </p:nvSpPr>
          <p:spPr>
            <a:xfrm>
              <a:off x="294679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6" name="object 236"/>
            <p:cNvSpPr/>
            <p:nvPr/>
          </p:nvSpPr>
          <p:spPr>
            <a:xfrm>
              <a:off x="294679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7" name="object 237"/>
            <p:cNvSpPr/>
            <p:nvPr/>
          </p:nvSpPr>
          <p:spPr>
            <a:xfrm>
              <a:off x="3677284"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68" name="object 238"/>
            <p:cNvSpPr/>
            <p:nvPr/>
          </p:nvSpPr>
          <p:spPr>
            <a:xfrm>
              <a:off x="3777302"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69" name="object 239"/>
            <p:cNvSpPr/>
            <p:nvPr/>
          </p:nvSpPr>
          <p:spPr>
            <a:xfrm>
              <a:off x="253070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0" name="object 240"/>
            <p:cNvSpPr/>
            <p:nvPr/>
          </p:nvSpPr>
          <p:spPr>
            <a:xfrm>
              <a:off x="253071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1" name="object 241"/>
            <p:cNvSpPr/>
            <p:nvPr/>
          </p:nvSpPr>
          <p:spPr>
            <a:xfrm>
              <a:off x="211462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2" name="object 242"/>
            <p:cNvSpPr/>
            <p:nvPr/>
          </p:nvSpPr>
          <p:spPr>
            <a:xfrm>
              <a:off x="211462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3" name="object 243"/>
            <p:cNvSpPr/>
            <p:nvPr/>
          </p:nvSpPr>
          <p:spPr>
            <a:xfrm>
              <a:off x="1698548"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74" name="object 244"/>
            <p:cNvSpPr/>
            <p:nvPr/>
          </p:nvSpPr>
          <p:spPr>
            <a:xfrm>
              <a:off x="169853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75" name="object 245"/>
            <p:cNvSpPr txBox="1"/>
            <p:nvPr/>
          </p:nvSpPr>
          <p:spPr>
            <a:xfrm>
              <a:off x="1237964" y="3617391"/>
              <a:ext cx="89535" cy="118645"/>
            </a:xfrm>
            <a:prstGeom prst="rect">
              <a:avLst/>
            </a:prstGeom>
          </p:spPr>
          <p:txBody>
            <a:bodyPr vert="horz" wrap="square" lIns="0" tIns="0" rIns="0" bIns="0" rtlCol="0">
              <a:spAutoFit/>
            </a:bodyPr>
            <a:lstStyle/>
            <a:p>
              <a:pPr marL="12700">
                <a:lnSpc>
                  <a:spcPct val="100000"/>
                </a:lnSpc>
              </a:pPr>
              <a:r>
                <a:rPr sz="900" dirty="0">
                  <a:latin typeface="+mn-lt"/>
                  <a:cs typeface="Arial"/>
                </a:rPr>
                <a:t>0</a:t>
              </a:r>
              <a:endParaRPr sz="900">
                <a:latin typeface="+mn-lt"/>
                <a:cs typeface="Arial"/>
              </a:endParaRPr>
            </a:p>
          </p:txBody>
        </p:sp>
        <p:sp>
          <p:nvSpPr>
            <p:cNvPr id="76" name="object 246"/>
            <p:cNvSpPr txBox="1"/>
            <p:nvPr/>
          </p:nvSpPr>
          <p:spPr>
            <a:xfrm>
              <a:off x="1622247" y="3617391"/>
              <a:ext cx="15303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12</a:t>
              </a:r>
              <a:endParaRPr sz="900">
                <a:latin typeface="+mn-lt"/>
                <a:cs typeface="Arial"/>
              </a:endParaRPr>
            </a:p>
          </p:txBody>
        </p:sp>
        <p:sp>
          <p:nvSpPr>
            <p:cNvPr id="77" name="object 247"/>
            <p:cNvSpPr txBox="1"/>
            <p:nvPr/>
          </p:nvSpPr>
          <p:spPr>
            <a:xfrm>
              <a:off x="2039010" y="3617391"/>
              <a:ext cx="845668" cy="255455"/>
            </a:xfrm>
            <a:prstGeom prst="rect">
              <a:avLst/>
            </a:prstGeom>
          </p:spPr>
          <p:txBody>
            <a:bodyPr vert="horz" wrap="square" lIns="0" tIns="0" rIns="0" bIns="0" rtlCol="0">
              <a:spAutoFit/>
            </a:bodyPr>
            <a:lstStyle/>
            <a:p>
              <a:pPr marL="12700">
                <a:lnSpc>
                  <a:spcPct val="100000"/>
                </a:lnSpc>
                <a:tabLst>
                  <a:tab pos="428625" algn="l"/>
                </a:tabLst>
              </a:pPr>
              <a:r>
                <a:rPr sz="900" spc="-5" dirty="0">
                  <a:latin typeface="+mn-lt"/>
                  <a:cs typeface="Arial"/>
                </a:rPr>
                <a:t>24	</a:t>
              </a:r>
              <a:r>
                <a:rPr lang="de-DE" sz="900" spc="-5" dirty="0">
                  <a:latin typeface="+mn-lt"/>
                  <a:cs typeface="Arial"/>
                </a:rPr>
                <a:t>       </a:t>
              </a:r>
              <a:r>
                <a:rPr sz="900" spc="-5" dirty="0">
                  <a:latin typeface="+mn-lt"/>
                  <a:cs typeface="Arial"/>
                </a:rPr>
                <a:t>36</a:t>
              </a:r>
              <a:endParaRPr sz="900" dirty="0">
                <a:latin typeface="+mn-lt"/>
                <a:cs typeface="Arial"/>
              </a:endParaRPr>
            </a:p>
            <a:p>
              <a:pPr marL="288925">
                <a:lnSpc>
                  <a:spcPct val="100000"/>
                </a:lnSpc>
                <a:spcBef>
                  <a:spcPts val="110"/>
                </a:spcBef>
              </a:pPr>
              <a:r>
                <a:rPr sz="900" b="1" dirty="0">
                  <a:latin typeface="+mn-lt"/>
                  <a:cs typeface="Arial"/>
                </a:rPr>
                <a:t>Months</a:t>
              </a:r>
              <a:endParaRPr sz="900" dirty="0">
                <a:latin typeface="+mn-lt"/>
                <a:cs typeface="Arial"/>
              </a:endParaRPr>
            </a:p>
          </p:txBody>
        </p:sp>
        <p:sp>
          <p:nvSpPr>
            <p:cNvPr id="78" name="object 248"/>
            <p:cNvSpPr txBox="1"/>
            <p:nvPr/>
          </p:nvSpPr>
          <p:spPr>
            <a:xfrm>
              <a:off x="3286556" y="3617391"/>
              <a:ext cx="15303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60</a:t>
              </a:r>
              <a:endParaRPr sz="900">
                <a:latin typeface="+mn-lt"/>
                <a:cs typeface="Arial"/>
              </a:endParaRPr>
            </a:p>
          </p:txBody>
        </p:sp>
        <p:sp>
          <p:nvSpPr>
            <p:cNvPr id="79" name="object 249"/>
            <p:cNvSpPr txBox="1"/>
            <p:nvPr/>
          </p:nvSpPr>
          <p:spPr>
            <a:xfrm>
              <a:off x="3702608" y="3617391"/>
              <a:ext cx="15303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72</a:t>
              </a:r>
              <a:endParaRPr sz="900">
                <a:latin typeface="+mn-lt"/>
                <a:cs typeface="Arial"/>
              </a:endParaRPr>
            </a:p>
          </p:txBody>
        </p:sp>
        <p:sp>
          <p:nvSpPr>
            <p:cNvPr id="80" name="object 250"/>
            <p:cNvSpPr txBox="1"/>
            <p:nvPr/>
          </p:nvSpPr>
          <p:spPr>
            <a:xfrm>
              <a:off x="2870390" y="3617391"/>
              <a:ext cx="153035" cy="118645"/>
            </a:xfrm>
            <a:prstGeom prst="rect">
              <a:avLst/>
            </a:prstGeom>
          </p:spPr>
          <p:txBody>
            <a:bodyPr vert="horz" wrap="square" lIns="0" tIns="0" rIns="0" bIns="0" rtlCol="0">
              <a:spAutoFit/>
            </a:bodyPr>
            <a:lstStyle/>
            <a:p>
              <a:pPr marL="12700">
                <a:lnSpc>
                  <a:spcPct val="100000"/>
                </a:lnSpc>
              </a:pPr>
              <a:r>
                <a:rPr sz="900" spc="-5" dirty="0">
                  <a:latin typeface="+mn-lt"/>
                  <a:cs typeface="Arial"/>
                </a:rPr>
                <a:t>48</a:t>
              </a:r>
              <a:endParaRPr sz="900">
                <a:latin typeface="+mn-lt"/>
                <a:cs typeface="Arial"/>
              </a:endParaRPr>
            </a:p>
          </p:txBody>
        </p:sp>
        <p:sp>
          <p:nvSpPr>
            <p:cNvPr id="81" name="object 251"/>
            <p:cNvSpPr/>
            <p:nvPr/>
          </p:nvSpPr>
          <p:spPr>
            <a:xfrm>
              <a:off x="1653590" y="2365629"/>
              <a:ext cx="0" cy="1175385"/>
            </a:xfrm>
            <a:custGeom>
              <a:avLst/>
              <a:gdLst/>
              <a:ahLst/>
              <a:cxnLst/>
              <a:rect l="l" t="t" r="r" b="b"/>
              <a:pathLst>
                <a:path h="1175385">
                  <a:moveTo>
                    <a:pt x="0" y="117494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82" name="object 252"/>
            <p:cNvSpPr/>
            <p:nvPr/>
          </p:nvSpPr>
          <p:spPr>
            <a:xfrm flipV="1">
              <a:off x="1950643" y="1320833"/>
              <a:ext cx="178473" cy="58093"/>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83" name="object 253"/>
            <p:cNvSpPr/>
            <p:nvPr/>
          </p:nvSpPr>
          <p:spPr>
            <a:xfrm>
              <a:off x="1948141" y="124700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84" name="object 254"/>
            <p:cNvSpPr/>
            <p:nvPr/>
          </p:nvSpPr>
          <p:spPr>
            <a:xfrm>
              <a:off x="1282458" y="2356751"/>
              <a:ext cx="374650" cy="0"/>
            </a:xfrm>
            <a:custGeom>
              <a:avLst/>
              <a:gdLst/>
              <a:ahLst/>
              <a:cxnLst/>
              <a:rect l="l" t="t" r="r" b="b"/>
              <a:pathLst>
                <a:path w="374650">
                  <a:moveTo>
                    <a:pt x="0" y="0"/>
                  </a:moveTo>
                  <a:lnTo>
                    <a:pt x="374103" y="0"/>
                  </a:lnTo>
                </a:path>
              </a:pathLst>
            </a:custGeom>
            <a:ln w="12700">
              <a:solidFill>
                <a:srgbClr val="020303"/>
              </a:solidFill>
              <a:prstDash val="dash"/>
            </a:ln>
          </p:spPr>
          <p:txBody>
            <a:bodyPr wrap="square" lIns="0" tIns="0" rIns="0" bIns="0" rtlCol="0"/>
            <a:lstStyle/>
            <a:p>
              <a:endParaRPr>
                <a:latin typeface="+mn-lt"/>
              </a:endParaRPr>
            </a:p>
          </p:txBody>
        </p:sp>
        <p:sp>
          <p:nvSpPr>
            <p:cNvPr id="85" name="object 255"/>
            <p:cNvSpPr/>
            <p:nvPr/>
          </p:nvSpPr>
          <p:spPr>
            <a:xfrm>
              <a:off x="1282458" y="1173772"/>
              <a:ext cx="2456180" cy="2312670"/>
            </a:xfrm>
            <a:custGeom>
              <a:avLst/>
              <a:gdLst/>
              <a:ahLst/>
              <a:cxnLst/>
              <a:rect l="l" t="t" r="r" b="b"/>
              <a:pathLst>
                <a:path w="2456179" h="2312670">
                  <a:moveTo>
                    <a:pt x="0" y="0"/>
                  </a:moveTo>
                  <a:lnTo>
                    <a:pt x="1346" y="0"/>
                  </a:lnTo>
                  <a:lnTo>
                    <a:pt x="58280" y="0"/>
                  </a:lnTo>
                  <a:lnTo>
                    <a:pt x="58280" y="15481"/>
                  </a:lnTo>
                  <a:lnTo>
                    <a:pt x="61417" y="15481"/>
                  </a:lnTo>
                  <a:lnTo>
                    <a:pt x="61417" y="30949"/>
                  </a:lnTo>
                  <a:lnTo>
                    <a:pt x="66344" y="30949"/>
                  </a:lnTo>
                  <a:lnTo>
                    <a:pt x="66344" y="46418"/>
                  </a:lnTo>
                  <a:lnTo>
                    <a:pt x="87858" y="46418"/>
                  </a:lnTo>
                  <a:lnTo>
                    <a:pt x="87858" y="61899"/>
                  </a:lnTo>
                  <a:lnTo>
                    <a:pt x="96824" y="61899"/>
                  </a:lnTo>
                  <a:lnTo>
                    <a:pt x="96824" y="77368"/>
                  </a:lnTo>
                  <a:lnTo>
                    <a:pt x="101307" y="77368"/>
                  </a:lnTo>
                  <a:lnTo>
                    <a:pt x="101307" y="93421"/>
                  </a:lnTo>
                  <a:lnTo>
                    <a:pt x="106248" y="93421"/>
                  </a:lnTo>
                  <a:lnTo>
                    <a:pt x="106248" y="109473"/>
                  </a:lnTo>
                  <a:lnTo>
                    <a:pt x="121932" y="109473"/>
                  </a:lnTo>
                  <a:lnTo>
                    <a:pt x="121932" y="125514"/>
                  </a:lnTo>
                  <a:lnTo>
                    <a:pt x="134480" y="125514"/>
                  </a:lnTo>
                  <a:lnTo>
                    <a:pt x="134480" y="141566"/>
                  </a:lnTo>
                  <a:lnTo>
                    <a:pt x="136728" y="141566"/>
                  </a:lnTo>
                  <a:lnTo>
                    <a:pt x="136728" y="157619"/>
                  </a:lnTo>
                  <a:lnTo>
                    <a:pt x="144792" y="157619"/>
                  </a:lnTo>
                  <a:lnTo>
                    <a:pt x="144792" y="173659"/>
                  </a:lnTo>
                  <a:lnTo>
                    <a:pt x="149275" y="173659"/>
                  </a:lnTo>
                  <a:lnTo>
                    <a:pt x="149275" y="190284"/>
                  </a:lnTo>
                  <a:lnTo>
                    <a:pt x="150622" y="190284"/>
                  </a:lnTo>
                  <a:lnTo>
                    <a:pt x="150622" y="206336"/>
                  </a:lnTo>
                  <a:lnTo>
                    <a:pt x="155105" y="206336"/>
                  </a:lnTo>
                  <a:lnTo>
                    <a:pt x="155105" y="222377"/>
                  </a:lnTo>
                  <a:lnTo>
                    <a:pt x="164071" y="222377"/>
                  </a:lnTo>
                  <a:lnTo>
                    <a:pt x="164071" y="239001"/>
                  </a:lnTo>
                  <a:lnTo>
                    <a:pt x="167665" y="239001"/>
                  </a:lnTo>
                  <a:lnTo>
                    <a:pt x="167665" y="255054"/>
                  </a:lnTo>
                  <a:lnTo>
                    <a:pt x="178866" y="255054"/>
                  </a:lnTo>
                  <a:lnTo>
                    <a:pt x="178866" y="271094"/>
                  </a:lnTo>
                  <a:lnTo>
                    <a:pt x="181102" y="271094"/>
                  </a:lnTo>
                  <a:lnTo>
                    <a:pt x="181102" y="287718"/>
                  </a:lnTo>
                  <a:lnTo>
                    <a:pt x="189179" y="287718"/>
                  </a:lnTo>
                  <a:lnTo>
                    <a:pt x="189179" y="303771"/>
                  </a:lnTo>
                  <a:lnTo>
                    <a:pt x="191414" y="303771"/>
                  </a:lnTo>
                  <a:lnTo>
                    <a:pt x="191414" y="319811"/>
                  </a:lnTo>
                  <a:lnTo>
                    <a:pt x="192760" y="319811"/>
                  </a:lnTo>
                  <a:lnTo>
                    <a:pt x="192760" y="336435"/>
                  </a:lnTo>
                  <a:lnTo>
                    <a:pt x="197243" y="336435"/>
                  </a:lnTo>
                  <a:lnTo>
                    <a:pt x="197243" y="352488"/>
                  </a:lnTo>
                  <a:lnTo>
                    <a:pt x="205320" y="352488"/>
                  </a:lnTo>
                  <a:lnTo>
                    <a:pt x="205320" y="368528"/>
                  </a:lnTo>
                  <a:lnTo>
                    <a:pt x="207556" y="368528"/>
                  </a:lnTo>
                  <a:lnTo>
                    <a:pt x="207556" y="385152"/>
                  </a:lnTo>
                  <a:lnTo>
                    <a:pt x="211137" y="385152"/>
                  </a:lnTo>
                  <a:lnTo>
                    <a:pt x="211137" y="401205"/>
                  </a:lnTo>
                  <a:lnTo>
                    <a:pt x="212039" y="401205"/>
                  </a:lnTo>
                  <a:lnTo>
                    <a:pt x="212039" y="433870"/>
                  </a:lnTo>
                  <a:lnTo>
                    <a:pt x="214287" y="433870"/>
                  </a:lnTo>
                  <a:lnTo>
                    <a:pt x="214287" y="449922"/>
                  </a:lnTo>
                  <a:lnTo>
                    <a:pt x="220103" y="449922"/>
                  </a:lnTo>
                  <a:lnTo>
                    <a:pt x="220103" y="465963"/>
                  </a:lnTo>
                  <a:lnTo>
                    <a:pt x="222351" y="465963"/>
                  </a:lnTo>
                  <a:lnTo>
                    <a:pt x="222351" y="498640"/>
                  </a:lnTo>
                  <a:lnTo>
                    <a:pt x="226834" y="498640"/>
                  </a:lnTo>
                  <a:lnTo>
                    <a:pt x="226834" y="531304"/>
                  </a:lnTo>
                  <a:lnTo>
                    <a:pt x="231317" y="531304"/>
                  </a:lnTo>
                  <a:lnTo>
                    <a:pt x="231317" y="547357"/>
                  </a:lnTo>
                  <a:lnTo>
                    <a:pt x="236245" y="547357"/>
                  </a:lnTo>
                  <a:lnTo>
                    <a:pt x="236245" y="563397"/>
                  </a:lnTo>
                  <a:lnTo>
                    <a:pt x="237147" y="563397"/>
                  </a:lnTo>
                  <a:lnTo>
                    <a:pt x="237147" y="580021"/>
                  </a:lnTo>
                  <a:lnTo>
                    <a:pt x="238493" y="580021"/>
                  </a:lnTo>
                  <a:lnTo>
                    <a:pt x="238493" y="596074"/>
                  </a:lnTo>
                  <a:lnTo>
                    <a:pt x="251040" y="596074"/>
                  </a:lnTo>
                  <a:lnTo>
                    <a:pt x="251040" y="612127"/>
                  </a:lnTo>
                  <a:lnTo>
                    <a:pt x="260908" y="612127"/>
                  </a:lnTo>
                  <a:lnTo>
                    <a:pt x="261353" y="628738"/>
                  </a:lnTo>
                  <a:lnTo>
                    <a:pt x="263588" y="628738"/>
                  </a:lnTo>
                  <a:lnTo>
                    <a:pt x="263588" y="645363"/>
                  </a:lnTo>
                  <a:lnTo>
                    <a:pt x="268973" y="645363"/>
                  </a:lnTo>
                  <a:lnTo>
                    <a:pt x="268973" y="678027"/>
                  </a:lnTo>
                  <a:lnTo>
                    <a:pt x="271208" y="678027"/>
                  </a:lnTo>
                  <a:lnTo>
                    <a:pt x="271208" y="710704"/>
                  </a:lnTo>
                  <a:lnTo>
                    <a:pt x="272554" y="710704"/>
                  </a:lnTo>
                  <a:lnTo>
                    <a:pt x="272554" y="743369"/>
                  </a:lnTo>
                  <a:lnTo>
                    <a:pt x="273456" y="743369"/>
                  </a:lnTo>
                  <a:lnTo>
                    <a:pt x="273456" y="759993"/>
                  </a:lnTo>
                  <a:lnTo>
                    <a:pt x="280631" y="759993"/>
                  </a:lnTo>
                  <a:lnTo>
                    <a:pt x="280631" y="776046"/>
                  </a:lnTo>
                  <a:lnTo>
                    <a:pt x="288696" y="776046"/>
                  </a:lnTo>
                  <a:lnTo>
                    <a:pt x="288696" y="792657"/>
                  </a:lnTo>
                  <a:lnTo>
                    <a:pt x="296316" y="792657"/>
                  </a:lnTo>
                  <a:lnTo>
                    <a:pt x="296316" y="809282"/>
                  </a:lnTo>
                  <a:lnTo>
                    <a:pt x="302145" y="809282"/>
                  </a:lnTo>
                  <a:lnTo>
                    <a:pt x="302145" y="825906"/>
                  </a:lnTo>
                  <a:lnTo>
                    <a:pt x="304380" y="825906"/>
                  </a:lnTo>
                  <a:lnTo>
                    <a:pt x="304380" y="842530"/>
                  </a:lnTo>
                  <a:lnTo>
                    <a:pt x="323659" y="842530"/>
                  </a:lnTo>
                  <a:lnTo>
                    <a:pt x="323659" y="859142"/>
                  </a:lnTo>
                  <a:lnTo>
                    <a:pt x="329488" y="859142"/>
                  </a:lnTo>
                  <a:lnTo>
                    <a:pt x="329488" y="875766"/>
                  </a:lnTo>
                  <a:lnTo>
                    <a:pt x="333082" y="875766"/>
                  </a:lnTo>
                  <a:lnTo>
                    <a:pt x="333082" y="891819"/>
                  </a:lnTo>
                  <a:lnTo>
                    <a:pt x="336219" y="891819"/>
                  </a:lnTo>
                  <a:lnTo>
                    <a:pt x="336219" y="925055"/>
                  </a:lnTo>
                  <a:lnTo>
                    <a:pt x="343382" y="925055"/>
                  </a:lnTo>
                  <a:lnTo>
                    <a:pt x="343382" y="958303"/>
                  </a:lnTo>
                  <a:lnTo>
                    <a:pt x="346519" y="958303"/>
                  </a:lnTo>
                  <a:lnTo>
                    <a:pt x="346519" y="974928"/>
                  </a:lnTo>
                  <a:lnTo>
                    <a:pt x="347865" y="974928"/>
                  </a:lnTo>
                  <a:lnTo>
                    <a:pt x="347865" y="992124"/>
                  </a:lnTo>
                  <a:lnTo>
                    <a:pt x="351002" y="992124"/>
                  </a:lnTo>
                  <a:lnTo>
                    <a:pt x="351002" y="1008735"/>
                  </a:lnTo>
                  <a:lnTo>
                    <a:pt x="352348" y="1008735"/>
                  </a:lnTo>
                  <a:lnTo>
                    <a:pt x="352348" y="1025359"/>
                  </a:lnTo>
                  <a:lnTo>
                    <a:pt x="353250" y="1025359"/>
                  </a:lnTo>
                  <a:lnTo>
                    <a:pt x="353250" y="1042555"/>
                  </a:lnTo>
                  <a:lnTo>
                    <a:pt x="358178" y="1042555"/>
                  </a:lnTo>
                  <a:lnTo>
                    <a:pt x="358178" y="1059751"/>
                  </a:lnTo>
                  <a:lnTo>
                    <a:pt x="359079" y="1059751"/>
                  </a:lnTo>
                  <a:lnTo>
                    <a:pt x="359079" y="1076375"/>
                  </a:lnTo>
                  <a:lnTo>
                    <a:pt x="361315" y="1076375"/>
                  </a:lnTo>
                  <a:lnTo>
                    <a:pt x="361315" y="1110183"/>
                  </a:lnTo>
                  <a:lnTo>
                    <a:pt x="364909" y="1110183"/>
                  </a:lnTo>
                  <a:lnTo>
                    <a:pt x="364909" y="1127379"/>
                  </a:lnTo>
                  <a:lnTo>
                    <a:pt x="367144" y="1127379"/>
                  </a:lnTo>
                  <a:lnTo>
                    <a:pt x="367144" y="1144574"/>
                  </a:lnTo>
                  <a:lnTo>
                    <a:pt x="368490" y="1144574"/>
                  </a:lnTo>
                  <a:lnTo>
                    <a:pt x="368490" y="1178394"/>
                  </a:lnTo>
                  <a:lnTo>
                    <a:pt x="370738" y="1178394"/>
                  </a:lnTo>
                  <a:lnTo>
                    <a:pt x="370738" y="1195590"/>
                  </a:lnTo>
                  <a:lnTo>
                    <a:pt x="373875" y="1195590"/>
                  </a:lnTo>
                  <a:lnTo>
                    <a:pt x="373875" y="1212202"/>
                  </a:lnTo>
                  <a:lnTo>
                    <a:pt x="379704" y="1212202"/>
                  </a:lnTo>
                  <a:lnTo>
                    <a:pt x="379704" y="1229398"/>
                  </a:lnTo>
                  <a:lnTo>
                    <a:pt x="386422" y="1229398"/>
                  </a:lnTo>
                  <a:lnTo>
                    <a:pt x="386422" y="1246022"/>
                  </a:lnTo>
                  <a:lnTo>
                    <a:pt x="398081" y="1246022"/>
                  </a:lnTo>
                  <a:lnTo>
                    <a:pt x="398081" y="1263218"/>
                  </a:lnTo>
                  <a:lnTo>
                    <a:pt x="405701" y="1263218"/>
                  </a:lnTo>
                  <a:lnTo>
                    <a:pt x="405701" y="1280414"/>
                  </a:lnTo>
                  <a:lnTo>
                    <a:pt x="408393" y="1280414"/>
                  </a:lnTo>
                  <a:lnTo>
                    <a:pt x="408393" y="1297025"/>
                  </a:lnTo>
                  <a:lnTo>
                    <a:pt x="409282" y="1297025"/>
                  </a:lnTo>
                  <a:lnTo>
                    <a:pt x="409282" y="1314221"/>
                  </a:lnTo>
                  <a:lnTo>
                    <a:pt x="418249" y="1314221"/>
                  </a:lnTo>
                  <a:lnTo>
                    <a:pt x="418249" y="1331417"/>
                  </a:lnTo>
                  <a:lnTo>
                    <a:pt x="421843" y="1331417"/>
                  </a:lnTo>
                  <a:lnTo>
                    <a:pt x="421843" y="1349184"/>
                  </a:lnTo>
                  <a:lnTo>
                    <a:pt x="423176" y="1349184"/>
                  </a:lnTo>
                  <a:lnTo>
                    <a:pt x="423176" y="1366951"/>
                  </a:lnTo>
                  <a:lnTo>
                    <a:pt x="426326" y="1366951"/>
                  </a:lnTo>
                  <a:lnTo>
                    <a:pt x="426326" y="1384147"/>
                  </a:lnTo>
                  <a:lnTo>
                    <a:pt x="429907" y="1384147"/>
                  </a:lnTo>
                  <a:lnTo>
                    <a:pt x="429907" y="1401914"/>
                  </a:lnTo>
                  <a:lnTo>
                    <a:pt x="446938" y="1401914"/>
                  </a:lnTo>
                  <a:lnTo>
                    <a:pt x="446938" y="1419110"/>
                  </a:lnTo>
                  <a:lnTo>
                    <a:pt x="450532" y="1419110"/>
                  </a:lnTo>
                  <a:lnTo>
                    <a:pt x="450532" y="1436878"/>
                  </a:lnTo>
                  <a:lnTo>
                    <a:pt x="460832" y="1436878"/>
                  </a:lnTo>
                  <a:lnTo>
                    <a:pt x="460832" y="1454645"/>
                  </a:lnTo>
                  <a:lnTo>
                    <a:pt x="461733" y="1454645"/>
                  </a:lnTo>
                  <a:lnTo>
                    <a:pt x="461733" y="1471841"/>
                  </a:lnTo>
                  <a:lnTo>
                    <a:pt x="463080" y="1471841"/>
                  </a:lnTo>
                  <a:lnTo>
                    <a:pt x="463080" y="1489608"/>
                  </a:lnTo>
                  <a:lnTo>
                    <a:pt x="470700" y="1489608"/>
                  </a:lnTo>
                  <a:lnTo>
                    <a:pt x="470700" y="1507375"/>
                  </a:lnTo>
                  <a:lnTo>
                    <a:pt x="482358" y="1507375"/>
                  </a:lnTo>
                  <a:lnTo>
                    <a:pt x="482358" y="1525143"/>
                  </a:lnTo>
                  <a:lnTo>
                    <a:pt x="484593" y="1525143"/>
                  </a:lnTo>
                  <a:lnTo>
                    <a:pt x="484593" y="1542910"/>
                  </a:lnTo>
                  <a:lnTo>
                    <a:pt x="485495" y="1542910"/>
                  </a:lnTo>
                  <a:lnTo>
                    <a:pt x="485495" y="1561249"/>
                  </a:lnTo>
                  <a:lnTo>
                    <a:pt x="488188" y="1561249"/>
                  </a:lnTo>
                  <a:lnTo>
                    <a:pt x="488188" y="1579016"/>
                  </a:lnTo>
                  <a:lnTo>
                    <a:pt x="490423" y="1579016"/>
                  </a:lnTo>
                  <a:lnTo>
                    <a:pt x="490423" y="1596783"/>
                  </a:lnTo>
                  <a:lnTo>
                    <a:pt x="495808" y="1596783"/>
                  </a:lnTo>
                  <a:lnTo>
                    <a:pt x="495808" y="1614551"/>
                  </a:lnTo>
                  <a:lnTo>
                    <a:pt x="502983" y="1614551"/>
                  </a:lnTo>
                  <a:lnTo>
                    <a:pt x="502983" y="1632902"/>
                  </a:lnTo>
                  <a:lnTo>
                    <a:pt x="508355" y="1632902"/>
                  </a:lnTo>
                  <a:lnTo>
                    <a:pt x="508355" y="1650669"/>
                  </a:lnTo>
                  <a:lnTo>
                    <a:pt x="509701" y="1650669"/>
                  </a:lnTo>
                  <a:lnTo>
                    <a:pt x="509701" y="1668437"/>
                  </a:lnTo>
                  <a:lnTo>
                    <a:pt x="523151" y="1668437"/>
                  </a:lnTo>
                  <a:lnTo>
                    <a:pt x="523151" y="1686775"/>
                  </a:lnTo>
                  <a:lnTo>
                    <a:pt x="526732" y="1686775"/>
                  </a:lnTo>
                  <a:lnTo>
                    <a:pt x="526732" y="1705114"/>
                  </a:lnTo>
                  <a:lnTo>
                    <a:pt x="537044" y="1705114"/>
                  </a:lnTo>
                  <a:lnTo>
                    <a:pt x="537044" y="1723453"/>
                  </a:lnTo>
                  <a:lnTo>
                    <a:pt x="539292" y="1723453"/>
                  </a:lnTo>
                  <a:lnTo>
                    <a:pt x="539292" y="1741792"/>
                  </a:lnTo>
                  <a:lnTo>
                    <a:pt x="542874" y="1741792"/>
                  </a:lnTo>
                  <a:lnTo>
                    <a:pt x="542874" y="1778469"/>
                  </a:lnTo>
                  <a:lnTo>
                    <a:pt x="549592" y="1778469"/>
                  </a:lnTo>
                  <a:lnTo>
                    <a:pt x="549592" y="1796821"/>
                  </a:lnTo>
                  <a:lnTo>
                    <a:pt x="553186" y="1796821"/>
                  </a:lnTo>
                  <a:lnTo>
                    <a:pt x="553186" y="1815160"/>
                  </a:lnTo>
                  <a:lnTo>
                    <a:pt x="560806" y="1815160"/>
                  </a:lnTo>
                  <a:lnTo>
                    <a:pt x="560806" y="1851837"/>
                  </a:lnTo>
                  <a:lnTo>
                    <a:pt x="615492" y="1851837"/>
                  </a:lnTo>
                  <a:lnTo>
                    <a:pt x="615492" y="1889099"/>
                  </a:lnTo>
                  <a:lnTo>
                    <a:pt x="621322" y="1889099"/>
                  </a:lnTo>
                  <a:lnTo>
                    <a:pt x="621322" y="1907438"/>
                  </a:lnTo>
                  <a:lnTo>
                    <a:pt x="642848" y="1907438"/>
                  </a:lnTo>
                  <a:lnTo>
                    <a:pt x="642848" y="1925777"/>
                  </a:lnTo>
                  <a:lnTo>
                    <a:pt x="646430" y="1925777"/>
                  </a:lnTo>
                  <a:lnTo>
                    <a:pt x="646430" y="1944687"/>
                  </a:lnTo>
                  <a:lnTo>
                    <a:pt x="647776" y="1944687"/>
                  </a:lnTo>
                  <a:lnTo>
                    <a:pt x="647776" y="1964182"/>
                  </a:lnTo>
                  <a:lnTo>
                    <a:pt x="690803" y="1964182"/>
                  </a:lnTo>
                  <a:lnTo>
                    <a:pt x="690803" y="1983092"/>
                  </a:lnTo>
                  <a:lnTo>
                    <a:pt x="693051" y="1983092"/>
                  </a:lnTo>
                  <a:lnTo>
                    <a:pt x="693051" y="2002002"/>
                  </a:lnTo>
                  <a:lnTo>
                    <a:pt x="753567" y="2002002"/>
                  </a:lnTo>
                  <a:lnTo>
                    <a:pt x="753567" y="2021484"/>
                  </a:lnTo>
                  <a:lnTo>
                    <a:pt x="783158" y="2021484"/>
                  </a:lnTo>
                  <a:lnTo>
                    <a:pt x="783158" y="2040407"/>
                  </a:lnTo>
                  <a:lnTo>
                    <a:pt x="913155" y="2040407"/>
                  </a:lnTo>
                  <a:lnTo>
                    <a:pt x="913155" y="2059889"/>
                  </a:lnTo>
                  <a:lnTo>
                    <a:pt x="966952" y="2059889"/>
                  </a:lnTo>
                  <a:lnTo>
                    <a:pt x="966952" y="2078799"/>
                  </a:lnTo>
                  <a:lnTo>
                    <a:pt x="984885" y="2078799"/>
                  </a:lnTo>
                  <a:lnTo>
                    <a:pt x="984885" y="2098294"/>
                  </a:lnTo>
                  <a:lnTo>
                    <a:pt x="1114882" y="2098294"/>
                  </a:lnTo>
                  <a:lnTo>
                    <a:pt x="1114882" y="2118931"/>
                  </a:lnTo>
                  <a:lnTo>
                    <a:pt x="1133271" y="2118931"/>
                  </a:lnTo>
                  <a:lnTo>
                    <a:pt x="1133271" y="2139556"/>
                  </a:lnTo>
                  <a:lnTo>
                    <a:pt x="1261922" y="2139556"/>
                  </a:lnTo>
                  <a:lnTo>
                    <a:pt x="1261922" y="2161908"/>
                  </a:lnTo>
                  <a:lnTo>
                    <a:pt x="1282547" y="2161908"/>
                  </a:lnTo>
                  <a:lnTo>
                    <a:pt x="1282547" y="2184831"/>
                  </a:lnTo>
                  <a:lnTo>
                    <a:pt x="1284782" y="2184831"/>
                  </a:lnTo>
                  <a:lnTo>
                    <a:pt x="1284782" y="2207183"/>
                  </a:lnTo>
                  <a:lnTo>
                    <a:pt x="1364589" y="2207183"/>
                  </a:lnTo>
                  <a:lnTo>
                    <a:pt x="1364589" y="2230120"/>
                  </a:lnTo>
                  <a:lnTo>
                    <a:pt x="1949602" y="2230120"/>
                  </a:lnTo>
                  <a:lnTo>
                    <a:pt x="1949602" y="2257628"/>
                  </a:lnTo>
                  <a:lnTo>
                    <a:pt x="2338260" y="2257628"/>
                  </a:lnTo>
                  <a:lnTo>
                    <a:pt x="2338260" y="2312073"/>
                  </a:lnTo>
                  <a:lnTo>
                    <a:pt x="2455710" y="2312073"/>
                  </a:lnTo>
                </a:path>
              </a:pathLst>
            </a:custGeom>
            <a:ln w="25400">
              <a:solidFill>
                <a:schemeClr val="accent3"/>
              </a:solidFill>
            </a:ln>
          </p:spPr>
          <p:txBody>
            <a:bodyPr wrap="square" lIns="0" tIns="0" rIns="0" bIns="0" rtlCol="0"/>
            <a:lstStyle/>
            <a:p>
              <a:endParaRPr>
                <a:latin typeface="+mn-lt"/>
              </a:endParaRPr>
            </a:p>
          </p:txBody>
        </p:sp>
        <p:sp>
          <p:nvSpPr>
            <p:cNvPr id="86" name="object 256"/>
            <p:cNvSpPr/>
            <p:nvPr/>
          </p:nvSpPr>
          <p:spPr>
            <a:xfrm>
              <a:off x="1303972" y="1135367"/>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87" name="object 257"/>
            <p:cNvSpPr/>
            <p:nvPr/>
          </p:nvSpPr>
          <p:spPr>
            <a:xfrm>
              <a:off x="1345222" y="116631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88" name="object 258"/>
            <p:cNvSpPr/>
            <p:nvPr/>
          </p:nvSpPr>
          <p:spPr>
            <a:xfrm>
              <a:off x="1368082" y="1181798"/>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89" name="object 259"/>
            <p:cNvSpPr/>
            <p:nvPr/>
          </p:nvSpPr>
          <p:spPr>
            <a:xfrm>
              <a:off x="1376146" y="119726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0" name="object 260"/>
            <p:cNvSpPr/>
            <p:nvPr/>
          </p:nvSpPr>
          <p:spPr>
            <a:xfrm>
              <a:off x="1372933"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rgbClr val="F5821F"/>
            </a:solidFill>
            <a:ln>
              <a:solidFill>
                <a:schemeClr val="accent3"/>
              </a:solidFill>
            </a:ln>
          </p:spPr>
          <p:txBody>
            <a:bodyPr wrap="square" lIns="0" tIns="0" rIns="0" bIns="0" rtlCol="0"/>
            <a:lstStyle/>
            <a:p>
              <a:endParaRPr>
                <a:latin typeface="+mn-lt"/>
              </a:endParaRPr>
            </a:p>
          </p:txBody>
        </p:sp>
        <p:sp>
          <p:nvSpPr>
            <p:cNvPr id="91" name="object 261"/>
            <p:cNvSpPr/>
            <p:nvPr/>
          </p:nvSpPr>
          <p:spPr>
            <a:xfrm>
              <a:off x="1376527"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92" name="object 262"/>
            <p:cNvSpPr/>
            <p:nvPr/>
          </p:nvSpPr>
          <p:spPr>
            <a:xfrm>
              <a:off x="1383766" y="1228788"/>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93" name="object 263"/>
            <p:cNvSpPr/>
            <p:nvPr/>
          </p:nvSpPr>
          <p:spPr>
            <a:xfrm>
              <a:off x="1391843" y="124484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4" name="object 264"/>
            <p:cNvSpPr/>
            <p:nvPr/>
          </p:nvSpPr>
          <p:spPr>
            <a:xfrm>
              <a:off x="1428597" y="130961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5" name="object 265"/>
            <p:cNvSpPr/>
            <p:nvPr/>
          </p:nvSpPr>
          <p:spPr>
            <a:xfrm>
              <a:off x="1540217" y="174806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6" name="object 266"/>
            <p:cNvSpPr/>
            <p:nvPr/>
          </p:nvSpPr>
          <p:spPr>
            <a:xfrm>
              <a:off x="1571155" y="192803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97" name="object 267"/>
            <p:cNvSpPr/>
            <p:nvPr/>
          </p:nvSpPr>
          <p:spPr>
            <a:xfrm>
              <a:off x="1621739" y="2093671"/>
              <a:ext cx="12700" cy="76835"/>
            </a:xfrm>
            <a:custGeom>
              <a:avLst/>
              <a:gdLst/>
              <a:ahLst/>
              <a:cxnLst/>
              <a:rect l="l" t="t" r="r" b="b"/>
              <a:pathLst>
                <a:path w="12700" h="76835">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98" name="object 268"/>
            <p:cNvSpPr/>
            <p:nvPr/>
          </p:nvSpPr>
          <p:spPr>
            <a:xfrm>
              <a:off x="1633461" y="214411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99" name="object 269"/>
            <p:cNvSpPr/>
            <p:nvPr/>
          </p:nvSpPr>
          <p:spPr>
            <a:xfrm>
              <a:off x="1685391"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00" name="object 270"/>
            <p:cNvSpPr/>
            <p:nvPr/>
          </p:nvSpPr>
          <p:spPr>
            <a:xfrm>
              <a:off x="1692109"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01" name="object 271"/>
            <p:cNvSpPr/>
            <p:nvPr/>
          </p:nvSpPr>
          <p:spPr>
            <a:xfrm>
              <a:off x="1747773" y="2624988"/>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2" name="object 272"/>
            <p:cNvSpPr/>
            <p:nvPr/>
          </p:nvSpPr>
          <p:spPr>
            <a:xfrm>
              <a:off x="1802472" y="2803804"/>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103" name="object 273"/>
            <p:cNvSpPr/>
            <p:nvPr/>
          </p:nvSpPr>
          <p:spPr>
            <a:xfrm>
              <a:off x="1927986" y="3061144"/>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4" name="object 274"/>
            <p:cNvSpPr/>
            <p:nvPr/>
          </p:nvSpPr>
          <p:spPr>
            <a:xfrm>
              <a:off x="2268689" y="3233661"/>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5" name="object 275"/>
            <p:cNvSpPr/>
            <p:nvPr/>
          </p:nvSpPr>
          <p:spPr>
            <a:xfrm>
              <a:off x="2479382" y="327493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6" name="object 276"/>
            <p:cNvSpPr/>
            <p:nvPr/>
          </p:nvSpPr>
          <p:spPr>
            <a:xfrm>
              <a:off x="3119081" y="336548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a:latin typeface="+mn-lt"/>
              </a:endParaRPr>
            </a:p>
          </p:txBody>
        </p:sp>
        <p:sp>
          <p:nvSpPr>
            <p:cNvPr id="107" name="object 277"/>
            <p:cNvSpPr/>
            <p:nvPr/>
          </p:nvSpPr>
          <p:spPr>
            <a:xfrm>
              <a:off x="3398367"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8" name="object 278"/>
            <p:cNvSpPr/>
            <p:nvPr/>
          </p:nvSpPr>
          <p:spPr>
            <a:xfrm>
              <a:off x="3469195"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09" name="object 279"/>
            <p:cNvSpPr/>
            <p:nvPr/>
          </p:nvSpPr>
          <p:spPr>
            <a:xfrm>
              <a:off x="3738168" y="3447453"/>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a:latin typeface="+mn-lt"/>
              </a:endParaRPr>
            </a:p>
          </p:txBody>
        </p:sp>
        <p:sp>
          <p:nvSpPr>
            <p:cNvPr id="110" name="object 280"/>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11" name="object 281"/>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p:spPr>
          <p:txBody>
            <a:bodyPr wrap="square" lIns="0" tIns="0" rIns="0" bIns="0" rtlCol="0"/>
            <a:lstStyle/>
            <a:p>
              <a:endParaRPr>
                <a:latin typeface="+mn-lt"/>
              </a:endParaRPr>
            </a:p>
          </p:txBody>
        </p:sp>
        <p:sp>
          <p:nvSpPr>
            <p:cNvPr id="112" name="object 282"/>
            <p:cNvSpPr/>
            <p:nvPr/>
          </p:nvSpPr>
          <p:spPr>
            <a:xfrm>
              <a:off x="1282458" y="1173772"/>
              <a:ext cx="2019300" cy="2337435"/>
            </a:xfrm>
            <a:custGeom>
              <a:avLst/>
              <a:gdLst/>
              <a:ahLst/>
              <a:cxnLst/>
              <a:rect l="l" t="t" r="r" b="b"/>
              <a:pathLst>
                <a:path w="2019300" h="2337435">
                  <a:moveTo>
                    <a:pt x="0" y="0"/>
                  </a:moveTo>
                  <a:lnTo>
                    <a:pt x="1346" y="0"/>
                  </a:lnTo>
                  <a:lnTo>
                    <a:pt x="8064" y="0"/>
                  </a:lnTo>
                  <a:lnTo>
                    <a:pt x="8064" y="16052"/>
                  </a:lnTo>
                  <a:lnTo>
                    <a:pt x="21513" y="16052"/>
                  </a:lnTo>
                  <a:lnTo>
                    <a:pt x="21513" y="32092"/>
                  </a:lnTo>
                  <a:lnTo>
                    <a:pt x="48869" y="32092"/>
                  </a:lnTo>
                  <a:lnTo>
                    <a:pt x="48869" y="48145"/>
                  </a:lnTo>
                  <a:lnTo>
                    <a:pt x="56032" y="48145"/>
                  </a:lnTo>
                  <a:lnTo>
                    <a:pt x="56032" y="64198"/>
                  </a:lnTo>
                  <a:lnTo>
                    <a:pt x="58280" y="64198"/>
                  </a:lnTo>
                  <a:lnTo>
                    <a:pt x="58280" y="80238"/>
                  </a:lnTo>
                  <a:lnTo>
                    <a:pt x="61417" y="80238"/>
                  </a:lnTo>
                  <a:lnTo>
                    <a:pt x="61417" y="96291"/>
                  </a:lnTo>
                  <a:lnTo>
                    <a:pt x="70827" y="96291"/>
                  </a:lnTo>
                  <a:lnTo>
                    <a:pt x="70827" y="112331"/>
                  </a:lnTo>
                  <a:lnTo>
                    <a:pt x="71729" y="112331"/>
                  </a:lnTo>
                  <a:lnTo>
                    <a:pt x="71729" y="128384"/>
                  </a:lnTo>
                  <a:lnTo>
                    <a:pt x="73075" y="128384"/>
                  </a:lnTo>
                  <a:lnTo>
                    <a:pt x="73075" y="144437"/>
                  </a:lnTo>
                  <a:lnTo>
                    <a:pt x="85623" y="144437"/>
                  </a:lnTo>
                  <a:lnTo>
                    <a:pt x="85623" y="160477"/>
                  </a:lnTo>
                  <a:lnTo>
                    <a:pt x="93687" y="160477"/>
                  </a:lnTo>
                  <a:lnTo>
                    <a:pt x="93687" y="176530"/>
                  </a:lnTo>
                  <a:lnTo>
                    <a:pt x="100418" y="176530"/>
                  </a:lnTo>
                  <a:lnTo>
                    <a:pt x="100418" y="192582"/>
                  </a:lnTo>
                  <a:lnTo>
                    <a:pt x="121932" y="192582"/>
                  </a:lnTo>
                  <a:lnTo>
                    <a:pt x="121932" y="209194"/>
                  </a:lnTo>
                  <a:lnTo>
                    <a:pt x="124180" y="209194"/>
                  </a:lnTo>
                  <a:lnTo>
                    <a:pt x="124180" y="225247"/>
                  </a:lnTo>
                  <a:lnTo>
                    <a:pt x="126415" y="225247"/>
                  </a:lnTo>
                  <a:lnTo>
                    <a:pt x="126415" y="241300"/>
                  </a:lnTo>
                  <a:lnTo>
                    <a:pt x="127762" y="241300"/>
                  </a:lnTo>
                  <a:lnTo>
                    <a:pt x="127762" y="257911"/>
                  </a:lnTo>
                  <a:lnTo>
                    <a:pt x="129997" y="257911"/>
                  </a:lnTo>
                  <a:lnTo>
                    <a:pt x="129997" y="273964"/>
                  </a:lnTo>
                  <a:lnTo>
                    <a:pt x="147040" y="273964"/>
                  </a:lnTo>
                  <a:lnTo>
                    <a:pt x="147040" y="290017"/>
                  </a:lnTo>
                  <a:lnTo>
                    <a:pt x="151523" y="290017"/>
                  </a:lnTo>
                  <a:lnTo>
                    <a:pt x="151523" y="322681"/>
                  </a:lnTo>
                  <a:lnTo>
                    <a:pt x="164071" y="322681"/>
                  </a:lnTo>
                  <a:lnTo>
                    <a:pt x="164071" y="338734"/>
                  </a:lnTo>
                  <a:lnTo>
                    <a:pt x="178866" y="338734"/>
                  </a:lnTo>
                  <a:lnTo>
                    <a:pt x="178866" y="355346"/>
                  </a:lnTo>
                  <a:lnTo>
                    <a:pt x="189179" y="355346"/>
                  </a:lnTo>
                  <a:lnTo>
                    <a:pt x="189179" y="371398"/>
                  </a:lnTo>
                  <a:lnTo>
                    <a:pt x="207556" y="371398"/>
                  </a:lnTo>
                  <a:lnTo>
                    <a:pt x="207556" y="388023"/>
                  </a:lnTo>
                  <a:lnTo>
                    <a:pt x="218757" y="388023"/>
                  </a:lnTo>
                  <a:lnTo>
                    <a:pt x="218757" y="420687"/>
                  </a:lnTo>
                  <a:lnTo>
                    <a:pt x="220103" y="420687"/>
                  </a:lnTo>
                  <a:lnTo>
                    <a:pt x="220103" y="436740"/>
                  </a:lnTo>
                  <a:lnTo>
                    <a:pt x="222351" y="436740"/>
                  </a:lnTo>
                  <a:lnTo>
                    <a:pt x="222351" y="453364"/>
                  </a:lnTo>
                  <a:lnTo>
                    <a:pt x="233553" y="453364"/>
                  </a:lnTo>
                  <a:lnTo>
                    <a:pt x="233553" y="469404"/>
                  </a:lnTo>
                  <a:lnTo>
                    <a:pt x="240728" y="469404"/>
                  </a:lnTo>
                  <a:lnTo>
                    <a:pt x="240728" y="502081"/>
                  </a:lnTo>
                  <a:lnTo>
                    <a:pt x="241630" y="502081"/>
                  </a:lnTo>
                  <a:lnTo>
                    <a:pt x="241630" y="518693"/>
                  </a:lnTo>
                  <a:lnTo>
                    <a:pt x="255524" y="518693"/>
                  </a:lnTo>
                  <a:lnTo>
                    <a:pt x="255524" y="551370"/>
                  </a:lnTo>
                  <a:lnTo>
                    <a:pt x="256425" y="551370"/>
                  </a:lnTo>
                  <a:lnTo>
                    <a:pt x="256425" y="567410"/>
                  </a:lnTo>
                  <a:lnTo>
                    <a:pt x="260908" y="567410"/>
                  </a:lnTo>
                  <a:lnTo>
                    <a:pt x="261353" y="584034"/>
                  </a:lnTo>
                  <a:lnTo>
                    <a:pt x="262242" y="584034"/>
                  </a:lnTo>
                  <a:lnTo>
                    <a:pt x="262242" y="600659"/>
                  </a:lnTo>
                  <a:lnTo>
                    <a:pt x="268973" y="600659"/>
                  </a:lnTo>
                  <a:lnTo>
                    <a:pt x="268973" y="616712"/>
                  </a:lnTo>
                  <a:lnTo>
                    <a:pt x="270319" y="616712"/>
                  </a:lnTo>
                  <a:lnTo>
                    <a:pt x="270319" y="633323"/>
                  </a:lnTo>
                  <a:lnTo>
                    <a:pt x="279285" y="633323"/>
                  </a:lnTo>
                  <a:lnTo>
                    <a:pt x="279285" y="649376"/>
                  </a:lnTo>
                  <a:lnTo>
                    <a:pt x="282867" y="649376"/>
                  </a:lnTo>
                  <a:lnTo>
                    <a:pt x="282867" y="666000"/>
                  </a:lnTo>
                  <a:lnTo>
                    <a:pt x="287350" y="666000"/>
                  </a:lnTo>
                  <a:lnTo>
                    <a:pt x="287350" y="682612"/>
                  </a:lnTo>
                  <a:lnTo>
                    <a:pt x="289598" y="682612"/>
                  </a:lnTo>
                  <a:lnTo>
                    <a:pt x="289598" y="699236"/>
                  </a:lnTo>
                  <a:lnTo>
                    <a:pt x="295414" y="699236"/>
                  </a:lnTo>
                  <a:lnTo>
                    <a:pt x="295414" y="731913"/>
                  </a:lnTo>
                  <a:lnTo>
                    <a:pt x="298564" y="731913"/>
                  </a:lnTo>
                  <a:lnTo>
                    <a:pt x="298564" y="765149"/>
                  </a:lnTo>
                  <a:lnTo>
                    <a:pt x="301244" y="765149"/>
                  </a:lnTo>
                  <a:lnTo>
                    <a:pt x="301244" y="781773"/>
                  </a:lnTo>
                  <a:lnTo>
                    <a:pt x="305727" y="781773"/>
                  </a:lnTo>
                  <a:lnTo>
                    <a:pt x="305727" y="798398"/>
                  </a:lnTo>
                  <a:lnTo>
                    <a:pt x="314693" y="798398"/>
                  </a:lnTo>
                  <a:lnTo>
                    <a:pt x="314693" y="815009"/>
                  </a:lnTo>
                  <a:lnTo>
                    <a:pt x="316941" y="815009"/>
                  </a:lnTo>
                  <a:lnTo>
                    <a:pt x="316941" y="831634"/>
                  </a:lnTo>
                  <a:lnTo>
                    <a:pt x="318287" y="831634"/>
                  </a:lnTo>
                  <a:lnTo>
                    <a:pt x="318287" y="848258"/>
                  </a:lnTo>
                  <a:lnTo>
                    <a:pt x="319176" y="848258"/>
                  </a:lnTo>
                  <a:lnTo>
                    <a:pt x="319176" y="864882"/>
                  </a:lnTo>
                  <a:lnTo>
                    <a:pt x="321424" y="864882"/>
                  </a:lnTo>
                  <a:lnTo>
                    <a:pt x="321424" y="881494"/>
                  </a:lnTo>
                  <a:lnTo>
                    <a:pt x="328599" y="881494"/>
                  </a:lnTo>
                  <a:lnTo>
                    <a:pt x="328599" y="898118"/>
                  </a:lnTo>
                  <a:lnTo>
                    <a:pt x="333971" y="898118"/>
                  </a:lnTo>
                  <a:lnTo>
                    <a:pt x="333971" y="914742"/>
                  </a:lnTo>
                  <a:lnTo>
                    <a:pt x="335318" y="914742"/>
                  </a:lnTo>
                  <a:lnTo>
                    <a:pt x="335318" y="948563"/>
                  </a:lnTo>
                  <a:lnTo>
                    <a:pt x="336219" y="948563"/>
                  </a:lnTo>
                  <a:lnTo>
                    <a:pt x="336219" y="965174"/>
                  </a:lnTo>
                  <a:lnTo>
                    <a:pt x="338455" y="965174"/>
                  </a:lnTo>
                  <a:lnTo>
                    <a:pt x="338455" y="981798"/>
                  </a:lnTo>
                  <a:lnTo>
                    <a:pt x="341147" y="981798"/>
                  </a:lnTo>
                  <a:lnTo>
                    <a:pt x="341147" y="998994"/>
                  </a:lnTo>
                  <a:lnTo>
                    <a:pt x="343382" y="998994"/>
                  </a:lnTo>
                  <a:lnTo>
                    <a:pt x="343382" y="1015619"/>
                  </a:lnTo>
                  <a:lnTo>
                    <a:pt x="344284" y="1015619"/>
                  </a:lnTo>
                  <a:lnTo>
                    <a:pt x="344284" y="1032814"/>
                  </a:lnTo>
                  <a:lnTo>
                    <a:pt x="345630" y="1032814"/>
                  </a:lnTo>
                  <a:lnTo>
                    <a:pt x="345630" y="1049439"/>
                  </a:lnTo>
                  <a:lnTo>
                    <a:pt x="348767" y="1049439"/>
                  </a:lnTo>
                  <a:lnTo>
                    <a:pt x="348767" y="1066622"/>
                  </a:lnTo>
                  <a:lnTo>
                    <a:pt x="353250" y="1066622"/>
                  </a:lnTo>
                  <a:lnTo>
                    <a:pt x="353250" y="1083246"/>
                  </a:lnTo>
                  <a:lnTo>
                    <a:pt x="355942" y="1083246"/>
                  </a:lnTo>
                  <a:lnTo>
                    <a:pt x="355942" y="1117066"/>
                  </a:lnTo>
                  <a:lnTo>
                    <a:pt x="358178" y="1117066"/>
                  </a:lnTo>
                  <a:lnTo>
                    <a:pt x="358178" y="1134262"/>
                  </a:lnTo>
                  <a:lnTo>
                    <a:pt x="361315" y="1134262"/>
                  </a:lnTo>
                  <a:lnTo>
                    <a:pt x="361315" y="1150874"/>
                  </a:lnTo>
                  <a:lnTo>
                    <a:pt x="364909" y="1150874"/>
                  </a:lnTo>
                  <a:lnTo>
                    <a:pt x="364909" y="1167498"/>
                  </a:lnTo>
                  <a:lnTo>
                    <a:pt x="370738" y="1167498"/>
                  </a:lnTo>
                  <a:lnTo>
                    <a:pt x="370738" y="1201318"/>
                  </a:lnTo>
                  <a:lnTo>
                    <a:pt x="372973" y="1201318"/>
                  </a:lnTo>
                  <a:lnTo>
                    <a:pt x="372973" y="1218514"/>
                  </a:lnTo>
                  <a:lnTo>
                    <a:pt x="376110" y="1218514"/>
                  </a:lnTo>
                  <a:lnTo>
                    <a:pt x="376110" y="1235138"/>
                  </a:lnTo>
                  <a:lnTo>
                    <a:pt x="384187" y="1235138"/>
                  </a:lnTo>
                  <a:lnTo>
                    <a:pt x="384187" y="1252321"/>
                  </a:lnTo>
                  <a:lnTo>
                    <a:pt x="385521" y="1252321"/>
                  </a:lnTo>
                  <a:lnTo>
                    <a:pt x="385521" y="1268945"/>
                  </a:lnTo>
                  <a:lnTo>
                    <a:pt x="390906" y="1268945"/>
                  </a:lnTo>
                  <a:lnTo>
                    <a:pt x="390906" y="1286141"/>
                  </a:lnTo>
                  <a:lnTo>
                    <a:pt x="392252" y="1286141"/>
                  </a:lnTo>
                  <a:lnTo>
                    <a:pt x="392252" y="1302766"/>
                  </a:lnTo>
                  <a:lnTo>
                    <a:pt x="398970" y="1302766"/>
                  </a:lnTo>
                  <a:lnTo>
                    <a:pt x="398970" y="1319961"/>
                  </a:lnTo>
                  <a:lnTo>
                    <a:pt x="407047" y="1319961"/>
                  </a:lnTo>
                  <a:lnTo>
                    <a:pt x="407047" y="1353197"/>
                  </a:lnTo>
                  <a:lnTo>
                    <a:pt x="408393" y="1353197"/>
                  </a:lnTo>
                  <a:lnTo>
                    <a:pt x="408393" y="1370393"/>
                  </a:lnTo>
                  <a:lnTo>
                    <a:pt x="409282" y="1370393"/>
                  </a:lnTo>
                  <a:lnTo>
                    <a:pt x="409282" y="1387017"/>
                  </a:lnTo>
                  <a:lnTo>
                    <a:pt x="412877" y="1387017"/>
                  </a:lnTo>
                  <a:lnTo>
                    <a:pt x="412877" y="1404213"/>
                  </a:lnTo>
                  <a:lnTo>
                    <a:pt x="415112" y="1404213"/>
                  </a:lnTo>
                  <a:lnTo>
                    <a:pt x="415112" y="1420837"/>
                  </a:lnTo>
                  <a:lnTo>
                    <a:pt x="428561" y="1420837"/>
                  </a:lnTo>
                  <a:lnTo>
                    <a:pt x="428561" y="1438021"/>
                  </a:lnTo>
                  <a:lnTo>
                    <a:pt x="442455" y="1438021"/>
                  </a:lnTo>
                  <a:lnTo>
                    <a:pt x="442455" y="1454645"/>
                  </a:lnTo>
                  <a:lnTo>
                    <a:pt x="443356" y="1454645"/>
                  </a:lnTo>
                  <a:lnTo>
                    <a:pt x="443356" y="1488465"/>
                  </a:lnTo>
                  <a:lnTo>
                    <a:pt x="449186" y="1488465"/>
                  </a:lnTo>
                  <a:lnTo>
                    <a:pt x="449186" y="1505661"/>
                  </a:lnTo>
                  <a:lnTo>
                    <a:pt x="453669" y="1505661"/>
                  </a:lnTo>
                  <a:lnTo>
                    <a:pt x="453669" y="1522285"/>
                  </a:lnTo>
                  <a:lnTo>
                    <a:pt x="455904" y="1522285"/>
                  </a:lnTo>
                  <a:lnTo>
                    <a:pt x="455904" y="1538897"/>
                  </a:lnTo>
                  <a:lnTo>
                    <a:pt x="457250" y="1538897"/>
                  </a:lnTo>
                  <a:lnTo>
                    <a:pt x="457250" y="1556664"/>
                  </a:lnTo>
                  <a:lnTo>
                    <a:pt x="459498" y="1556664"/>
                  </a:lnTo>
                  <a:lnTo>
                    <a:pt x="459498" y="1573860"/>
                  </a:lnTo>
                  <a:lnTo>
                    <a:pt x="463080" y="1573860"/>
                  </a:lnTo>
                  <a:lnTo>
                    <a:pt x="463080" y="1591056"/>
                  </a:lnTo>
                  <a:lnTo>
                    <a:pt x="463981" y="1591056"/>
                  </a:lnTo>
                  <a:lnTo>
                    <a:pt x="463981" y="1608251"/>
                  </a:lnTo>
                  <a:lnTo>
                    <a:pt x="465315" y="1608251"/>
                  </a:lnTo>
                  <a:lnTo>
                    <a:pt x="465315" y="1625447"/>
                  </a:lnTo>
                  <a:lnTo>
                    <a:pt x="468464" y="1625447"/>
                  </a:lnTo>
                  <a:lnTo>
                    <a:pt x="468464" y="1642643"/>
                  </a:lnTo>
                  <a:lnTo>
                    <a:pt x="472046" y="1642643"/>
                  </a:lnTo>
                  <a:lnTo>
                    <a:pt x="472046" y="1659839"/>
                  </a:lnTo>
                  <a:lnTo>
                    <a:pt x="478764" y="1659839"/>
                  </a:lnTo>
                  <a:lnTo>
                    <a:pt x="478764" y="1677035"/>
                  </a:lnTo>
                  <a:lnTo>
                    <a:pt x="489077" y="1677035"/>
                  </a:lnTo>
                  <a:lnTo>
                    <a:pt x="489077" y="1711413"/>
                  </a:lnTo>
                  <a:lnTo>
                    <a:pt x="507453" y="1711413"/>
                  </a:lnTo>
                  <a:lnTo>
                    <a:pt x="507453" y="1729181"/>
                  </a:lnTo>
                  <a:lnTo>
                    <a:pt x="518668" y="1729181"/>
                  </a:lnTo>
                  <a:lnTo>
                    <a:pt x="518668" y="1746948"/>
                  </a:lnTo>
                  <a:lnTo>
                    <a:pt x="520014" y="1746948"/>
                  </a:lnTo>
                  <a:lnTo>
                    <a:pt x="520014" y="1764715"/>
                  </a:lnTo>
                  <a:lnTo>
                    <a:pt x="526732" y="1764715"/>
                  </a:lnTo>
                  <a:lnTo>
                    <a:pt x="526732" y="1782483"/>
                  </a:lnTo>
                  <a:lnTo>
                    <a:pt x="531215" y="1782483"/>
                  </a:lnTo>
                  <a:lnTo>
                    <a:pt x="531215" y="1817446"/>
                  </a:lnTo>
                  <a:lnTo>
                    <a:pt x="534809" y="1817446"/>
                  </a:lnTo>
                  <a:lnTo>
                    <a:pt x="534809" y="1835213"/>
                  </a:lnTo>
                  <a:lnTo>
                    <a:pt x="547357" y="1835213"/>
                  </a:lnTo>
                  <a:lnTo>
                    <a:pt x="547357" y="1852980"/>
                  </a:lnTo>
                  <a:lnTo>
                    <a:pt x="570217" y="1852980"/>
                  </a:lnTo>
                  <a:lnTo>
                    <a:pt x="570217" y="1870748"/>
                  </a:lnTo>
                  <a:lnTo>
                    <a:pt x="574700" y="1870748"/>
                  </a:lnTo>
                  <a:lnTo>
                    <a:pt x="574700" y="1888515"/>
                  </a:lnTo>
                  <a:lnTo>
                    <a:pt x="595325" y="1888515"/>
                  </a:lnTo>
                  <a:lnTo>
                    <a:pt x="595325" y="1906282"/>
                  </a:lnTo>
                  <a:lnTo>
                    <a:pt x="600697" y="1906282"/>
                  </a:lnTo>
                  <a:lnTo>
                    <a:pt x="600697" y="1924050"/>
                  </a:lnTo>
                  <a:lnTo>
                    <a:pt x="632980" y="1924050"/>
                  </a:lnTo>
                  <a:lnTo>
                    <a:pt x="632980" y="1942401"/>
                  </a:lnTo>
                  <a:lnTo>
                    <a:pt x="660323" y="1942401"/>
                  </a:lnTo>
                  <a:lnTo>
                    <a:pt x="660323" y="1960740"/>
                  </a:lnTo>
                  <a:lnTo>
                    <a:pt x="677354" y="1960740"/>
                  </a:lnTo>
                  <a:lnTo>
                    <a:pt x="677354" y="1979079"/>
                  </a:lnTo>
                  <a:lnTo>
                    <a:pt x="688568" y="1979079"/>
                  </a:lnTo>
                  <a:lnTo>
                    <a:pt x="688568" y="1997417"/>
                  </a:lnTo>
                  <a:lnTo>
                    <a:pt x="689914" y="1997417"/>
                  </a:lnTo>
                  <a:lnTo>
                    <a:pt x="689914" y="2016328"/>
                  </a:lnTo>
                  <a:lnTo>
                    <a:pt x="711428" y="2016328"/>
                  </a:lnTo>
                  <a:lnTo>
                    <a:pt x="711428" y="2034667"/>
                  </a:lnTo>
                  <a:lnTo>
                    <a:pt x="730707" y="2034667"/>
                  </a:lnTo>
                  <a:lnTo>
                    <a:pt x="730707" y="2053018"/>
                  </a:lnTo>
                  <a:lnTo>
                    <a:pt x="734288" y="2053018"/>
                  </a:lnTo>
                  <a:lnTo>
                    <a:pt x="734288" y="2071357"/>
                  </a:lnTo>
                  <a:lnTo>
                    <a:pt x="753567" y="2071357"/>
                  </a:lnTo>
                  <a:lnTo>
                    <a:pt x="753567" y="2089696"/>
                  </a:lnTo>
                  <a:lnTo>
                    <a:pt x="766127" y="2089696"/>
                  </a:lnTo>
                  <a:lnTo>
                    <a:pt x="766127" y="2108034"/>
                  </a:lnTo>
                  <a:lnTo>
                    <a:pt x="800188" y="2108034"/>
                  </a:lnTo>
                  <a:lnTo>
                    <a:pt x="800188" y="2126945"/>
                  </a:lnTo>
                  <a:lnTo>
                    <a:pt x="923467" y="2126945"/>
                  </a:lnTo>
                  <a:lnTo>
                    <a:pt x="923467" y="2145284"/>
                  </a:lnTo>
                  <a:lnTo>
                    <a:pt x="929297" y="2145284"/>
                  </a:lnTo>
                  <a:lnTo>
                    <a:pt x="929297" y="2163635"/>
                  </a:lnTo>
                  <a:lnTo>
                    <a:pt x="972337" y="2163635"/>
                  </a:lnTo>
                  <a:lnTo>
                    <a:pt x="972337" y="2183688"/>
                  </a:lnTo>
                  <a:lnTo>
                    <a:pt x="1013574" y="2183688"/>
                  </a:lnTo>
                  <a:lnTo>
                    <a:pt x="1013574" y="2204326"/>
                  </a:lnTo>
                  <a:lnTo>
                    <a:pt x="1249375" y="2204326"/>
                  </a:lnTo>
                  <a:lnTo>
                    <a:pt x="1249375" y="2227249"/>
                  </a:lnTo>
                  <a:lnTo>
                    <a:pt x="1338580" y="2227249"/>
                  </a:lnTo>
                  <a:lnTo>
                    <a:pt x="1338580" y="2250744"/>
                  </a:lnTo>
                  <a:lnTo>
                    <a:pt x="1428686" y="2250744"/>
                  </a:lnTo>
                  <a:lnTo>
                    <a:pt x="1428686" y="2279408"/>
                  </a:lnTo>
                  <a:lnTo>
                    <a:pt x="1664487" y="2279408"/>
                  </a:lnTo>
                  <a:lnTo>
                    <a:pt x="1664487" y="2308631"/>
                  </a:lnTo>
                  <a:lnTo>
                    <a:pt x="1863077" y="2308631"/>
                  </a:lnTo>
                  <a:lnTo>
                    <a:pt x="1863077" y="2337295"/>
                  </a:lnTo>
                  <a:lnTo>
                    <a:pt x="2019084" y="2337295"/>
                  </a:lnTo>
                </a:path>
              </a:pathLst>
            </a:custGeom>
            <a:ln w="25400">
              <a:solidFill>
                <a:schemeClr val="accent4"/>
              </a:solidFill>
            </a:ln>
          </p:spPr>
          <p:txBody>
            <a:bodyPr wrap="square" lIns="0" tIns="0" rIns="0" bIns="0" rtlCol="0"/>
            <a:lstStyle/>
            <a:p>
              <a:endParaRPr>
                <a:latin typeface="+mn-lt"/>
              </a:endParaRPr>
            </a:p>
          </p:txBody>
        </p:sp>
        <p:sp>
          <p:nvSpPr>
            <p:cNvPr id="113" name="object 283"/>
            <p:cNvSpPr/>
            <p:nvPr/>
          </p:nvSpPr>
          <p:spPr>
            <a:xfrm>
              <a:off x="1282458" y="1135367"/>
              <a:ext cx="0" cy="2457450"/>
            </a:xfrm>
            <a:custGeom>
              <a:avLst/>
              <a:gdLst/>
              <a:ahLst/>
              <a:cxnLst/>
              <a:rect l="l" t="t" r="r" b="b"/>
              <a:pathLst>
                <a:path h="2457450">
                  <a:moveTo>
                    <a:pt x="0" y="0"/>
                  </a:moveTo>
                  <a:lnTo>
                    <a:pt x="0" y="2457399"/>
                  </a:lnTo>
                </a:path>
              </a:pathLst>
            </a:custGeom>
            <a:ln w="12700">
              <a:solidFill>
                <a:srgbClr val="231F20"/>
              </a:solidFill>
            </a:ln>
          </p:spPr>
          <p:txBody>
            <a:bodyPr wrap="square" lIns="0" tIns="0" rIns="0" bIns="0" rtlCol="0"/>
            <a:lstStyle/>
            <a:p>
              <a:endParaRPr>
                <a:latin typeface="+mn-lt"/>
              </a:endParaRPr>
            </a:p>
          </p:txBody>
        </p:sp>
        <p:sp>
          <p:nvSpPr>
            <p:cNvPr id="114" name="object 284"/>
            <p:cNvSpPr/>
            <p:nvPr/>
          </p:nvSpPr>
          <p:spPr>
            <a:xfrm>
              <a:off x="1339392" y="1199565"/>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5" name="object 285"/>
            <p:cNvSpPr/>
            <p:nvPr/>
          </p:nvSpPr>
          <p:spPr>
            <a:xfrm>
              <a:off x="1394078" y="1328521"/>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6" name="object 286"/>
            <p:cNvSpPr/>
            <p:nvPr/>
          </p:nvSpPr>
          <p:spPr>
            <a:xfrm>
              <a:off x="1459077" y="1474101"/>
              <a:ext cx="0" cy="76835"/>
            </a:xfrm>
            <a:custGeom>
              <a:avLst/>
              <a:gdLst/>
              <a:ahLst/>
              <a:cxnLst/>
              <a:rect l="l" t="t" r="r" b="b"/>
              <a:pathLst>
                <a:path h="76834">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7" name="object 287"/>
            <p:cNvSpPr/>
            <p:nvPr/>
          </p:nvSpPr>
          <p:spPr>
            <a:xfrm>
              <a:off x="1553667" y="176870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8" name="object 288"/>
            <p:cNvSpPr/>
            <p:nvPr/>
          </p:nvSpPr>
          <p:spPr>
            <a:xfrm>
              <a:off x="1594916" y="1933765"/>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19" name="object 289"/>
            <p:cNvSpPr/>
            <p:nvPr/>
          </p:nvSpPr>
          <p:spPr>
            <a:xfrm>
              <a:off x="1611426" y="2083930"/>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120" name="object 290"/>
            <p:cNvSpPr/>
            <p:nvPr/>
          </p:nvSpPr>
          <p:spPr>
            <a:xfrm>
              <a:off x="1738363" y="2674848"/>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1" name="object 291"/>
            <p:cNvSpPr/>
            <p:nvPr/>
          </p:nvSpPr>
          <p:spPr>
            <a:xfrm>
              <a:off x="1780501" y="2846793"/>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2" name="object 292"/>
            <p:cNvSpPr/>
            <p:nvPr/>
          </p:nvSpPr>
          <p:spPr>
            <a:xfrm>
              <a:off x="1892579" y="3059429"/>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3" name="object 293"/>
            <p:cNvSpPr/>
            <p:nvPr/>
          </p:nvSpPr>
          <p:spPr>
            <a:xfrm>
              <a:off x="2247163" y="3299002"/>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4" name="object 294"/>
            <p:cNvSpPr/>
            <p:nvPr/>
          </p:nvSpPr>
          <p:spPr>
            <a:xfrm>
              <a:off x="2455621" y="333969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5" name="object 295"/>
            <p:cNvSpPr/>
            <p:nvPr/>
          </p:nvSpPr>
          <p:spPr>
            <a:xfrm>
              <a:off x="2666314" y="3386124"/>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126" name="object 296"/>
            <p:cNvSpPr/>
            <p:nvPr/>
          </p:nvSpPr>
          <p:spPr>
            <a:xfrm>
              <a:off x="3301542" y="3473246"/>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a:latin typeface="+mn-lt"/>
              </a:endParaRPr>
            </a:p>
          </p:txBody>
        </p:sp>
      </p:grpSp>
      <p:sp>
        <p:nvSpPr>
          <p:cNvPr id="189" name="TextBox 188"/>
          <p:cNvSpPr txBox="1"/>
          <p:nvPr/>
        </p:nvSpPr>
        <p:spPr>
          <a:xfrm>
            <a:off x="3819232" y="1413135"/>
            <a:ext cx="1505540" cy="369332"/>
          </a:xfrm>
          <a:prstGeom prst="rect">
            <a:avLst/>
          </a:prstGeom>
          <a:noFill/>
        </p:spPr>
        <p:txBody>
          <a:bodyPr wrap="none" rtlCol="0">
            <a:spAutoFit/>
          </a:bodyPr>
          <a:lstStyle/>
          <a:p>
            <a:pPr algn="ctr"/>
            <a:r>
              <a:rPr lang="en-GB" b="1" dirty="0" smtClean="0">
                <a:solidFill>
                  <a:srgbClr val="000000"/>
                </a:solidFill>
                <a:latin typeface="+mn-lt"/>
              </a:rPr>
              <a:t>FIRE-3: PFS</a:t>
            </a:r>
            <a:endParaRPr lang="en-GB" b="1" dirty="0">
              <a:solidFill>
                <a:srgbClr val="000000"/>
              </a:solidFill>
              <a:latin typeface="+mn-lt"/>
            </a:endParaRPr>
          </a:p>
        </p:txBody>
      </p:sp>
      <p:sp>
        <p:nvSpPr>
          <p:cNvPr id="251" name="object 351"/>
          <p:cNvSpPr txBox="1"/>
          <p:nvPr/>
        </p:nvSpPr>
        <p:spPr>
          <a:xfrm>
            <a:off x="4691463" y="5171819"/>
            <a:ext cx="837335" cy="138499"/>
          </a:xfrm>
          <a:prstGeom prst="rect">
            <a:avLst/>
          </a:prstGeom>
        </p:spPr>
        <p:txBody>
          <a:bodyPr vert="horz" wrap="square" lIns="0" tIns="0" rIns="0" bIns="0" rtlCol="0">
            <a:spAutoFit/>
          </a:bodyPr>
          <a:lstStyle/>
          <a:p>
            <a:pPr marL="12700">
              <a:lnSpc>
                <a:spcPct val="100000"/>
              </a:lnSpc>
            </a:pPr>
            <a:r>
              <a:rPr sz="900" dirty="0" smtClean="0">
                <a:latin typeface="+mn-lt"/>
                <a:cs typeface="Arial Narrow"/>
              </a:rPr>
              <a:t>N</a:t>
            </a:r>
            <a:r>
              <a:rPr lang="en-GB" sz="900" dirty="0" smtClean="0">
                <a:latin typeface="+mn-lt"/>
                <a:cs typeface="Arial Narrow"/>
              </a:rPr>
              <a:t>o.</a:t>
            </a:r>
            <a:r>
              <a:rPr sz="900" dirty="0" smtClean="0">
                <a:latin typeface="+mn-lt"/>
                <a:cs typeface="Arial Narrow"/>
              </a:rPr>
              <a:t> </a:t>
            </a:r>
            <a:r>
              <a:rPr sz="900" dirty="0">
                <a:latin typeface="+mn-lt"/>
                <a:cs typeface="Arial Narrow"/>
              </a:rPr>
              <a:t>at</a:t>
            </a:r>
            <a:r>
              <a:rPr sz="900" spc="-105" dirty="0">
                <a:latin typeface="+mn-lt"/>
                <a:cs typeface="Arial Narrow"/>
              </a:rPr>
              <a:t> </a:t>
            </a:r>
            <a:r>
              <a:rPr lang="en-GB" sz="900" spc="-105" dirty="0" smtClean="0">
                <a:latin typeface="+mn-lt"/>
                <a:cs typeface="Arial Narrow"/>
              </a:rPr>
              <a:t>r</a:t>
            </a:r>
            <a:r>
              <a:rPr sz="900" dirty="0" err="1" smtClean="0">
                <a:latin typeface="+mn-lt"/>
                <a:cs typeface="Arial Narrow"/>
              </a:rPr>
              <a:t>isk</a:t>
            </a:r>
            <a:endParaRPr sz="900" dirty="0">
              <a:latin typeface="+mn-lt"/>
              <a:cs typeface="Arial Narrow"/>
            </a:endParaRPr>
          </a:p>
        </p:txBody>
      </p:sp>
      <p:graphicFrame>
        <p:nvGraphicFramePr>
          <p:cNvPr id="252" name="object 353"/>
          <p:cNvGraphicFramePr>
            <a:graphicFrameLocks noGrp="1"/>
          </p:cNvGraphicFramePr>
          <p:nvPr>
            <p:extLst>
              <p:ext uri="{D42A27DB-BD31-4B8C-83A1-F6EECF244321}">
                <p14:modId xmlns:p14="http://schemas.microsoft.com/office/powerpoint/2010/main" val="1619254493"/>
              </p:ext>
            </p:extLst>
          </p:nvPr>
        </p:nvGraphicFramePr>
        <p:xfrm>
          <a:off x="4681728" y="5419901"/>
          <a:ext cx="4412661" cy="539045"/>
        </p:xfrm>
        <a:graphic>
          <a:graphicData uri="http://schemas.openxmlformats.org/drawingml/2006/table">
            <a:tbl>
              <a:tblPr firstRow="1" bandRow="1">
                <a:tableStyleId>{2D5ABB26-0587-4C30-8999-92F81FD0307C}</a:tableStyleId>
              </a:tblPr>
              <a:tblGrid>
                <a:gridCol w="631965">
                  <a:extLst>
                    <a:ext uri="{9D8B030D-6E8A-4147-A177-3AD203B41FA5}">
                      <a16:colId xmlns="" xmlns:a16="http://schemas.microsoft.com/office/drawing/2014/main" val="20000"/>
                    </a:ext>
                  </a:extLst>
                </a:gridCol>
                <a:gridCol w="297829">
                  <a:extLst>
                    <a:ext uri="{9D8B030D-6E8A-4147-A177-3AD203B41FA5}">
                      <a16:colId xmlns="" xmlns:a16="http://schemas.microsoft.com/office/drawing/2014/main" val="20001"/>
                    </a:ext>
                  </a:extLst>
                </a:gridCol>
                <a:gridCol w="501900">
                  <a:extLst>
                    <a:ext uri="{9D8B030D-6E8A-4147-A177-3AD203B41FA5}">
                      <a16:colId xmlns="" xmlns:a16="http://schemas.microsoft.com/office/drawing/2014/main" val="20002"/>
                    </a:ext>
                  </a:extLst>
                </a:gridCol>
                <a:gridCol w="577947">
                  <a:extLst>
                    <a:ext uri="{9D8B030D-6E8A-4147-A177-3AD203B41FA5}">
                      <a16:colId xmlns="" xmlns:a16="http://schemas.microsoft.com/office/drawing/2014/main" val="20003"/>
                    </a:ext>
                  </a:extLst>
                </a:gridCol>
                <a:gridCol w="570343">
                  <a:extLst>
                    <a:ext uri="{9D8B030D-6E8A-4147-A177-3AD203B41FA5}">
                      <a16:colId xmlns="" xmlns:a16="http://schemas.microsoft.com/office/drawing/2014/main" val="20004"/>
                    </a:ext>
                  </a:extLst>
                </a:gridCol>
                <a:gridCol w="615969">
                  <a:extLst>
                    <a:ext uri="{9D8B030D-6E8A-4147-A177-3AD203B41FA5}">
                      <a16:colId xmlns="" xmlns:a16="http://schemas.microsoft.com/office/drawing/2014/main" val="20005"/>
                    </a:ext>
                  </a:extLst>
                </a:gridCol>
                <a:gridCol w="623573">
                  <a:extLst>
                    <a:ext uri="{9D8B030D-6E8A-4147-A177-3AD203B41FA5}">
                      <a16:colId xmlns="" xmlns:a16="http://schemas.microsoft.com/office/drawing/2014/main" val="20006"/>
                    </a:ext>
                  </a:extLst>
                </a:gridCol>
                <a:gridCol w="593135">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38</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10</a:t>
                      </a:r>
                      <a:endParaRPr sz="900" dirty="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0</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0</a:t>
                      </a:r>
                    </a:p>
                    <a:p>
                      <a:pPr marR="8255" algn="r">
                        <a:lnSpc>
                          <a:spcPts val="910"/>
                        </a:lnSpc>
                      </a:pP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0</a:t>
                      </a:r>
                      <a:endParaRPr sz="900">
                        <a:latin typeface="+mn-lt"/>
                        <a:cs typeface="Arial"/>
                      </a:endParaRPr>
                    </a:p>
                  </a:txBody>
                  <a:tcPr marL="0" marR="0" marT="0" marB="0"/>
                </a:tc>
                <a:tc>
                  <a:txBody>
                    <a:bodyPr/>
                    <a:lstStyle/>
                    <a:p>
                      <a:pPr marR="60325" algn="r">
                        <a:lnSpc>
                          <a:spcPts val="910"/>
                        </a:lnSpc>
                      </a:pPr>
                      <a:r>
                        <a:rPr lang="de-DE" sz="900">
                          <a:latin typeface="+mn-lt"/>
                          <a:cs typeface="Arial"/>
                        </a:rPr>
                        <a:t>0</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50</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1</a:t>
                      </a:r>
                      <a:r>
                        <a:rPr sz="900" spc="-5" dirty="0">
                          <a:solidFill>
                            <a:srgbClr val="231F20"/>
                          </a:solidFill>
                          <a:latin typeface="+mn-lt"/>
                          <a:cs typeface="Arial"/>
                        </a:rPr>
                        <a:t>6</a:t>
                      </a:r>
                      <a:endParaRPr sz="900" dirty="0">
                        <a:latin typeface="+mn-lt"/>
                        <a:cs typeface="Arial"/>
                      </a:endParaRPr>
                    </a:p>
                  </a:txBody>
                  <a:tcPr marL="0" marR="0" marT="0" marB="0"/>
                </a:tc>
                <a:tc>
                  <a:txBody>
                    <a:bodyPr/>
                    <a:lstStyle/>
                    <a:p>
                      <a:pPr marL="144145" algn="r">
                        <a:lnSpc>
                          <a:spcPts val="940"/>
                        </a:lnSpc>
                      </a:pPr>
                      <a:r>
                        <a:rPr sz="900" spc="-5" dirty="0">
                          <a:solidFill>
                            <a:srgbClr val="231F20"/>
                          </a:solidFill>
                          <a:latin typeface="+mn-lt"/>
                          <a:cs typeface="Arial"/>
                        </a:rPr>
                        <a:t>1</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0</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0</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grpSp>
        <p:nvGrpSpPr>
          <p:cNvPr id="254" name="Gruppieren 1"/>
          <p:cNvGrpSpPr/>
          <p:nvPr/>
        </p:nvGrpSpPr>
        <p:grpSpPr>
          <a:xfrm>
            <a:off x="4975684" y="1861430"/>
            <a:ext cx="4133935" cy="3444460"/>
            <a:chOff x="4746690" y="934871"/>
            <a:chExt cx="2938003" cy="2928969"/>
          </a:xfrm>
        </p:grpSpPr>
        <p:sp>
          <p:nvSpPr>
            <p:cNvPr id="255" name="object 297"/>
            <p:cNvSpPr/>
            <p:nvPr/>
          </p:nvSpPr>
          <p:spPr>
            <a:xfrm>
              <a:off x="5111496"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256" name="object 298"/>
            <p:cNvSpPr/>
            <p:nvPr/>
          </p:nvSpPr>
          <p:spPr>
            <a:xfrm>
              <a:off x="5059298" y="354056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57" name="object 299"/>
            <p:cNvSpPr/>
            <p:nvPr/>
          </p:nvSpPr>
          <p:spPr>
            <a:xfrm>
              <a:off x="5059311" y="3067202"/>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58" name="object 300"/>
            <p:cNvSpPr/>
            <p:nvPr/>
          </p:nvSpPr>
          <p:spPr>
            <a:xfrm>
              <a:off x="5059298" y="306721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59" name="object 301"/>
            <p:cNvSpPr/>
            <p:nvPr/>
          </p:nvSpPr>
          <p:spPr>
            <a:xfrm>
              <a:off x="5059311" y="259384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0" name="object 302"/>
            <p:cNvSpPr/>
            <p:nvPr/>
          </p:nvSpPr>
          <p:spPr>
            <a:xfrm>
              <a:off x="5059298" y="259384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1" name="object 303"/>
            <p:cNvSpPr/>
            <p:nvPr/>
          </p:nvSpPr>
          <p:spPr>
            <a:xfrm>
              <a:off x="5059311" y="212048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2" name="object 304"/>
            <p:cNvSpPr/>
            <p:nvPr/>
          </p:nvSpPr>
          <p:spPr>
            <a:xfrm>
              <a:off x="5059298" y="212048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3" name="object 305"/>
            <p:cNvSpPr/>
            <p:nvPr/>
          </p:nvSpPr>
          <p:spPr>
            <a:xfrm>
              <a:off x="5059311" y="1647126"/>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264" name="object 306"/>
            <p:cNvSpPr/>
            <p:nvPr/>
          </p:nvSpPr>
          <p:spPr>
            <a:xfrm>
              <a:off x="5059298" y="1647113"/>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5" name="object 307"/>
            <p:cNvSpPr/>
            <p:nvPr/>
          </p:nvSpPr>
          <p:spPr>
            <a:xfrm>
              <a:off x="5059298" y="117375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266" name="object 308"/>
            <p:cNvSpPr txBox="1"/>
            <p:nvPr/>
          </p:nvSpPr>
          <p:spPr>
            <a:xfrm>
              <a:off x="4859667" y="3476155"/>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0.0</a:t>
              </a:r>
              <a:endParaRPr sz="900">
                <a:latin typeface="+mn-lt"/>
                <a:cs typeface="Arial"/>
              </a:endParaRPr>
            </a:p>
          </p:txBody>
        </p:sp>
        <p:sp>
          <p:nvSpPr>
            <p:cNvPr id="267" name="object 309"/>
            <p:cNvSpPr txBox="1"/>
            <p:nvPr/>
          </p:nvSpPr>
          <p:spPr>
            <a:xfrm>
              <a:off x="4859667" y="3001810"/>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0.2</a:t>
              </a:r>
              <a:endParaRPr sz="900">
                <a:latin typeface="+mn-lt"/>
                <a:cs typeface="Arial"/>
              </a:endParaRPr>
            </a:p>
          </p:txBody>
        </p:sp>
        <p:sp>
          <p:nvSpPr>
            <p:cNvPr id="268" name="object 310"/>
            <p:cNvSpPr txBox="1"/>
            <p:nvPr/>
          </p:nvSpPr>
          <p:spPr>
            <a:xfrm>
              <a:off x="4859667" y="2527465"/>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0.4</a:t>
              </a:r>
              <a:endParaRPr sz="900">
                <a:latin typeface="+mn-lt"/>
                <a:cs typeface="Arial"/>
              </a:endParaRPr>
            </a:p>
          </p:txBody>
        </p:sp>
        <p:sp>
          <p:nvSpPr>
            <p:cNvPr id="269" name="object 311"/>
            <p:cNvSpPr txBox="1"/>
            <p:nvPr/>
          </p:nvSpPr>
          <p:spPr>
            <a:xfrm>
              <a:off x="4859667" y="2053120"/>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0.6</a:t>
              </a:r>
              <a:endParaRPr sz="900">
                <a:latin typeface="+mn-lt"/>
                <a:cs typeface="Arial"/>
              </a:endParaRPr>
            </a:p>
          </p:txBody>
        </p:sp>
        <p:sp>
          <p:nvSpPr>
            <p:cNvPr id="270" name="object 312"/>
            <p:cNvSpPr txBox="1"/>
            <p:nvPr/>
          </p:nvSpPr>
          <p:spPr>
            <a:xfrm>
              <a:off x="4859667" y="1578774"/>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0.8</a:t>
              </a:r>
              <a:endParaRPr sz="900">
                <a:latin typeface="+mn-lt"/>
                <a:cs typeface="Arial"/>
              </a:endParaRPr>
            </a:p>
          </p:txBody>
        </p:sp>
        <p:sp>
          <p:nvSpPr>
            <p:cNvPr id="271" name="object 313"/>
            <p:cNvSpPr txBox="1"/>
            <p:nvPr/>
          </p:nvSpPr>
          <p:spPr>
            <a:xfrm>
              <a:off x="4859667" y="1104430"/>
              <a:ext cx="18478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1.0</a:t>
              </a:r>
              <a:endParaRPr sz="900">
                <a:latin typeface="+mn-lt"/>
                <a:cs typeface="Arial"/>
              </a:endParaRPr>
            </a:p>
          </p:txBody>
        </p:sp>
        <p:sp>
          <p:nvSpPr>
            <p:cNvPr id="272" name="object 314"/>
            <p:cNvSpPr txBox="1"/>
            <p:nvPr/>
          </p:nvSpPr>
          <p:spPr>
            <a:xfrm>
              <a:off x="4746690" y="1587503"/>
              <a:ext cx="91141" cy="1263144"/>
            </a:xfrm>
            <a:prstGeom prst="rect">
              <a:avLst/>
            </a:prstGeom>
          </p:spPr>
          <p:txBody>
            <a:bodyPr vert="vert270" wrap="square" lIns="0" tIns="0" rIns="0" bIns="0" rtlCol="0">
              <a:spAutoFit/>
            </a:bodyPr>
            <a:lstStyle/>
            <a:p>
              <a:pPr marL="12700">
                <a:lnSpc>
                  <a:spcPts val="1010"/>
                </a:lnSpc>
              </a:pPr>
              <a:r>
                <a:rPr sz="900" b="1" dirty="0">
                  <a:latin typeface="+mn-lt"/>
                  <a:cs typeface="Arial"/>
                </a:rPr>
                <a:t>Probability of PFS</a:t>
              </a:r>
              <a:endParaRPr sz="900" dirty="0">
                <a:latin typeface="+mn-lt"/>
                <a:cs typeface="Arial"/>
              </a:endParaRPr>
            </a:p>
          </p:txBody>
        </p:sp>
        <p:sp>
          <p:nvSpPr>
            <p:cNvPr id="273" name="object 315"/>
            <p:cNvSpPr txBox="1"/>
            <p:nvPr/>
          </p:nvSpPr>
          <p:spPr>
            <a:xfrm>
              <a:off x="5222828" y="3404447"/>
              <a:ext cx="454659" cy="117772"/>
            </a:xfrm>
            <a:prstGeom prst="rect">
              <a:avLst/>
            </a:prstGeom>
          </p:spPr>
          <p:txBody>
            <a:bodyPr vert="horz" wrap="square" lIns="0" tIns="0" rIns="0" bIns="0" rtlCol="0">
              <a:spAutoFit/>
            </a:bodyPr>
            <a:lstStyle/>
            <a:p>
              <a:pPr marL="12700">
                <a:lnSpc>
                  <a:spcPct val="100000"/>
                </a:lnSpc>
              </a:pPr>
              <a:r>
                <a:rPr sz="900" b="1" spc="-10" dirty="0">
                  <a:solidFill>
                    <a:schemeClr val="accent3"/>
                  </a:solidFill>
                  <a:latin typeface="+mn-lt"/>
                  <a:cs typeface="Arial"/>
                </a:rPr>
                <a:t>7.6</a:t>
              </a:r>
              <a:r>
                <a:rPr sz="900" b="1" spc="-10" dirty="0">
                  <a:latin typeface="+mn-lt"/>
                  <a:cs typeface="Arial"/>
                </a:rPr>
                <a:t>  </a:t>
              </a:r>
              <a:r>
                <a:rPr sz="900" b="1" spc="75" dirty="0">
                  <a:solidFill>
                    <a:schemeClr val="accent3"/>
                  </a:solidFill>
                  <a:latin typeface="+mn-lt"/>
                  <a:cs typeface="Arial"/>
                </a:rPr>
                <a:t> </a:t>
              </a:r>
              <a:r>
                <a:rPr lang="de-DE" sz="900" b="1" spc="75" dirty="0">
                  <a:latin typeface="+mn-lt"/>
                  <a:cs typeface="Arial"/>
                </a:rPr>
                <a:t>  </a:t>
              </a:r>
              <a:r>
                <a:rPr sz="900" b="1" spc="-10" dirty="0">
                  <a:solidFill>
                    <a:schemeClr val="accent4"/>
                  </a:solidFill>
                  <a:latin typeface="+mn-lt"/>
                  <a:cs typeface="Arial"/>
                </a:rPr>
                <a:t>9.0</a:t>
              </a:r>
              <a:endParaRPr sz="900" dirty="0">
                <a:solidFill>
                  <a:schemeClr val="accent4"/>
                </a:solidFill>
                <a:latin typeface="+mn-lt"/>
                <a:cs typeface="Arial"/>
              </a:endParaRPr>
            </a:p>
          </p:txBody>
        </p:sp>
        <p:sp>
          <p:nvSpPr>
            <p:cNvPr id="274" name="object 316"/>
            <p:cNvSpPr txBox="1"/>
            <p:nvPr/>
          </p:nvSpPr>
          <p:spPr>
            <a:xfrm>
              <a:off x="6083473" y="1666900"/>
              <a:ext cx="1185168" cy="282653"/>
            </a:xfrm>
            <a:prstGeom prst="rect">
              <a:avLst/>
            </a:prstGeom>
          </p:spPr>
          <p:txBody>
            <a:bodyPr vert="horz" wrap="square" lIns="0" tIns="0" rIns="0" bIns="0" rtlCol="0">
              <a:spAutoFit/>
            </a:bodyPr>
            <a:lstStyle/>
            <a:p>
              <a:pPr marR="5080" algn="ctr">
                <a:lnSpc>
                  <a:spcPct val="120000"/>
                </a:lnSpc>
              </a:pPr>
              <a:r>
                <a:rPr sz="900" b="1" spc="-10" dirty="0" smtClean="0">
                  <a:latin typeface="+mn-lt"/>
                  <a:cs typeface="Arial"/>
                </a:rPr>
                <a:t>HR</a:t>
              </a:r>
              <a:r>
                <a:rPr lang="de-DE" sz="900" b="1" spc="-10" dirty="0">
                  <a:latin typeface="+mn-lt"/>
                  <a:cs typeface="Arial"/>
                </a:rPr>
                <a:t> </a:t>
              </a:r>
              <a:r>
                <a:rPr sz="900" b="1" spc="-10" dirty="0" smtClean="0">
                  <a:latin typeface="+mn-lt"/>
                  <a:cs typeface="Arial"/>
                </a:rPr>
                <a:t>1.44  </a:t>
              </a:r>
              <a:r>
                <a:rPr sz="900" b="1" spc="-5" dirty="0">
                  <a:latin typeface="+mn-lt"/>
                  <a:cs typeface="Arial"/>
                </a:rPr>
                <a:t>(95% </a:t>
              </a:r>
              <a:r>
                <a:rPr sz="900" b="1" spc="-10" dirty="0" smtClean="0">
                  <a:latin typeface="+mn-lt"/>
                  <a:cs typeface="Arial"/>
                </a:rPr>
                <a:t>CI</a:t>
              </a:r>
              <a:r>
                <a:rPr lang="en-GB" sz="900" b="1" spc="-10" dirty="0" smtClean="0">
                  <a:latin typeface="+mn-lt"/>
                  <a:cs typeface="Arial"/>
                </a:rPr>
                <a:t> </a:t>
              </a:r>
              <a:r>
                <a:rPr sz="900" b="1" spc="-10" dirty="0" smtClean="0">
                  <a:latin typeface="+mn-lt"/>
                  <a:cs typeface="Arial"/>
                </a:rPr>
                <a:t>0.92</a:t>
              </a:r>
              <a:r>
                <a:rPr lang="en-GB" sz="900" b="1" spc="-10" dirty="0" smtClean="0">
                  <a:latin typeface="+mn-lt"/>
                  <a:cs typeface="Arial"/>
                </a:rPr>
                <a:t>, </a:t>
              </a:r>
              <a:r>
                <a:rPr sz="900" b="1" spc="-10" dirty="0" smtClean="0">
                  <a:latin typeface="+mn-lt"/>
                  <a:cs typeface="Arial"/>
                </a:rPr>
                <a:t>2.26</a:t>
              </a:r>
              <a:r>
                <a:rPr lang="de-DE" sz="900" b="1" spc="-10" dirty="0" smtClean="0">
                  <a:latin typeface="+mn-lt"/>
                  <a:cs typeface="Arial"/>
                </a:rPr>
                <a:t>)</a:t>
              </a:r>
              <a:br>
                <a:rPr lang="de-DE" sz="900" b="1" spc="-10" dirty="0" smtClean="0">
                  <a:latin typeface="+mn-lt"/>
                  <a:cs typeface="Arial"/>
                </a:rPr>
              </a:br>
              <a:r>
                <a:rPr sz="900" b="1" spc="-15" dirty="0" smtClean="0">
                  <a:latin typeface="+mn-lt"/>
                  <a:cs typeface="Arial"/>
                </a:rPr>
                <a:t>p</a:t>
              </a:r>
              <a:r>
                <a:rPr lang="en-GB" sz="900" b="1" spc="-15" dirty="0" smtClean="0">
                  <a:latin typeface="+mn-lt"/>
                  <a:cs typeface="Arial"/>
                </a:rPr>
                <a:t>=</a:t>
              </a:r>
              <a:r>
                <a:rPr lang="de-DE" sz="900" b="1" spc="-15" dirty="0" smtClean="0">
                  <a:latin typeface="+mn-lt"/>
                  <a:cs typeface="Arial"/>
                </a:rPr>
                <a:t>0</a:t>
              </a:r>
              <a:r>
                <a:rPr sz="900" b="1" spc="-15" dirty="0">
                  <a:latin typeface="+mn-lt"/>
                  <a:cs typeface="Arial"/>
                </a:rPr>
                <a:t>.11</a:t>
              </a:r>
              <a:endParaRPr sz="900" dirty="0">
                <a:latin typeface="+mn-lt"/>
                <a:cs typeface="Arial"/>
              </a:endParaRPr>
            </a:p>
          </p:txBody>
        </p:sp>
        <p:sp>
          <p:nvSpPr>
            <p:cNvPr id="275" name="object 317"/>
            <p:cNvSpPr txBox="1"/>
            <p:nvPr/>
          </p:nvSpPr>
          <p:spPr>
            <a:xfrm>
              <a:off x="5654852" y="934871"/>
              <a:ext cx="1779905" cy="183201"/>
            </a:xfrm>
            <a:prstGeom prst="rect">
              <a:avLst/>
            </a:prstGeom>
          </p:spPr>
          <p:txBody>
            <a:bodyPr vert="horz" wrap="square" lIns="0" tIns="0" rIns="0" bIns="0" rtlCol="0">
              <a:spAutoFit/>
            </a:bodyPr>
            <a:lstStyle/>
            <a:p>
              <a:pPr marL="12700" algn="ctr">
                <a:lnSpc>
                  <a:spcPct val="100000"/>
                </a:lnSpc>
              </a:pPr>
              <a:r>
                <a:rPr sz="1400" b="1" spc="5" dirty="0">
                  <a:latin typeface="+mn-lt"/>
                  <a:cs typeface="Arial"/>
                </a:rPr>
                <a:t>Right-sided</a:t>
              </a:r>
              <a:r>
                <a:rPr sz="1400" b="1" spc="-70" dirty="0">
                  <a:latin typeface="+mn-lt"/>
                  <a:cs typeface="Arial"/>
                </a:rPr>
                <a:t> </a:t>
              </a:r>
              <a:r>
                <a:rPr lang="en-GB" sz="1400" b="1" spc="10" dirty="0" smtClean="0">
                  <a:latin typeface="+mn-lt"/>
                  <a:cs typeface="Arial"/>
                </a:rPr>
                <a:t>tumours</a:t>
              </a:r>
              <a:endParaRPr sz="1400" dirty="0">
                <a:latin typeface="+mn-lt"/>
                <a:cs typeface="Arial"/>
              </a:endParaRPr>
            </a:p>
          </p:txBody>
        </p:sp>
        <p:sp>
          <p:nvSpPr>
            <p:cNvPr id="276" name="object 318"/>
            <p:cNvSpPr txBox="1"/>
            <p:nvPr/>
          </p:nvSpPr>
          <p:spPr>
            <a:xfrm>
              <a:off x="5890005" y="1367853"/>
              <a:ext cx="1689735" cy="117772"/>
            </a:xfrm>
            <a:prstGeom prst="rect">
              <a:avLst/>
            </a:prstGeom>
          </p:spPr>
          <p:txBody>
            <a:bodyPr vert="horz" wrap="square" lIns="0" tIns="0" rIns="0" bIns="0" rtlCol="0">
              <a:spAutoFit/>
            </a:bodyPr>
            <a:lstStyle/>
            <a:p>
              <a:pPr marL="12700">
                <a:lnSpc>
                  <a:spcPct val="100000"/>
                </a:lnSpc>
              </a:pPr>
              <a:r>
                <a:rPr sz="900" b="1" spc="-10" dirty="0">
                  <a:latin typeface="+mn-lt"/>
                  <a:cs typeface="Arial"/>
                </a:rPr>
                <a:t>Bevacizumab </a:t>
              </a:r>
              <a:r>
                <a:rPr sz="900" b="1" spc="-5" dirty="0">
                  <a:latin typeface="+mn-lt"/>
                  <a:cs typeface="Arial"/>
                </a:rPr>
                <a:t>+ FOLFIRI</a:t>
              </a:r>
              <a:r>
                <a:rPr sz="900" b="1" spc="-65" dirty="0">
                  <a:latin typeface="+mn-lt"/>
                  <a:cs typeface="Arial"/>
                </a:rPr>
                <a:t> </a:t>
              </a:r>
              <a:r>
                <a:rPr sz="900" b="1" spc="-5" dirty="0">
                  <a:latin typeface="+mn-lt"/>
                  <a:cs typeface="Arial"/>
                </a:rPr>
                <a:t>(n=50)</a:t>
              </a:r>
              <a:endParaRPr sz="900" dirty="0">
                <a:latin typeface="+mn-lt"/>
                <a:cs typeface="Arial"/>
              </a:endParaRPr>
            </a:p>
          </p:txBody>
        </p:sp>
        <p:sp>
          <p:nvSpPr>
            <p:cNvPr id="277" name="object 319"/>
            <p:cNvSpPr/>
            <p:nvPr/>
          </p:nvSpPr>
          <p:spPr>
            <a:xfrm>
              <a:off x="5111496"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278" name="object 320"/>
            <p:cNvSpPr/>
            <p:nvPr/>
          </p:nvSpPr>
          <p:spPr>
            <a:xfrm>
              <a:off x="719192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79" name="object 321"/>
            <p:cNvSpPr/>
            <p:nvPr/>
          </p:nvSpPr>
          <p:spPr>
            <a:xfrm>
              <a:off x="719192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0" name="object 322"/>
            <p:cNvSpPr/>
            <p:nvPr/>
          </p:nvSpPr>
          <p:spPr>
            <a:xfrm>
              <a:off x="677583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1" name="object 323"/>
            <p:cNvSpPr/>
            <p:nvPr/>
          </p:nvSpPr>
          <p:spPr>
            <a:xfrm>
              <a:off x="677583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2" name="object 324"/>
            <p:cNvSpPr/>
            <p:nvPr/>
          </p:nvSpPr>
          <p:spPr>
            <a:xfrm>
              <a:off x="7607998"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3" name="object 325"/>
            <p:cNvSpPr/>
            <p:nvPr/>
          </p:nvSpPr>
          <p:spPr>
            <a:xfrm>
              <a:off x="6359740"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4" name="object 326"/>
            <p:cNvSpPr/>
            <p:nvPr/>
          </p:nvSpPr>
          <p:spPr>
            <a:xfrm>
              <a:off x="6359740"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5" name="object 327"/>
            <p:cNvSpPr/>
            <p:nvPr/>
          </p:nvSpPr>
          <p:spPr>
            <a:xfrm>
              <a:off x="594366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6" name="object 328"/>
            <p:cNvSpPr/>
            <p:nvPr/>
          </p:nvSpPr>
          <p:spPr>
            <a:xfrm>
              <a:off x="594366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7" name="object 329"/>
            <p:cNvSpPr/>
            <p:nvPr/>
          </p:nvSpPr>
          <p:spPr>
            <a:xfrm>
              <a:off x="552758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a:latin typeface="+mn-lt"/>
              </a:endParaRPr>
            </a:p>
          </p:txBody>
        </p:sp>
        <p:sp>
          <p:nvSpPr>
            <p:cNvPr id="288" name="object 330"/>
            <p:cNvSpPr/>
            <p:nvPr/>
          </p:nvSpPr>
          <p:spPr>
            <a:xfrm>
              <a:off x="552758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a:latin typeface="+mn-lt"/>
              </a:endParaRPr>
            </a:p>
          </p:txBody>
        </p:sp>
        <p:sp>
          <p:nvSpPr>
            <p:cNvPr id="289" name="object 331"/>
            <p:cNvSpPr txBox="1"/>
            <p:nvPr/>
          </p:nvSpPr>
          <p:spPr>
            <a:xfrm>
              <a:off x="5067007" y="3617391"/>
              <a:ext cx="89535" cy="117772"/>
            </a:xfrm>
            <a:prstGeom prst="rect">
              <a:avLst/>
            </a:prstGeom>
          </p:spPr>
          <p:txBody>
            <a:bodyPr vert="horz" wrap="square" lIns="0" tIns="0" rIns="0" bIns="0" rtlCol="0">
              <a:spAutoFit/>
            </a:bodyPr>
            <a:lstStyle/>
            <a:p>
              <a:pPr marL="12700">
                <a:lnSpc>
                  <a:spcPct val="100000"/>
                </a:lnSpc>
              </a:pPr>
              <a:r>
                <a:rPr sz="900" dirty="0">
                  <a:latin typeface="+mn-lt"/>
                  <a:cs typeface="Arial"/>
                </a:rPr>
                <a:t>0</a:t>
              </a:r>
              <a:endParaRPr sz="900">
                <a:latin typeface="+mn-lt"/>
                <a:cs typeface="Arial"/>
              </a:endParaRPr>
            </a:p>
          </p:txBody>
        </p:sp>
        <p:sp>
          <p:nvSpPr>
            <p:cNvPr id="290" name="object 332"/>
            <p:cNvSpPr txBox="1"/>
            <p:nvPr/>
          </p:nvSpPr>
          <p:spPr>
            <a:xfrm>
              <a:off x="5451284" y="3617391"/>
              <a:ext cx="15303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12</a:t>
              </a:r>
              <a:endParaRPr sz="900">
                <a:latin typeface="+mn-lt"/>
                <a:cs typeface="Arial"/>
              </a:endParaRPr>
            </a:p>
          </p:txBody>
        </p:sp>
        <p:sp>
          <p:nvSpPr>
            <p:cNvPr id="291" name="object 333"/>
            <p:cNvSpPr txBox="1"/>
            <p:nvPr/>
          </p:nvSpPr>
          <p:spPr>
            <a:xfrm>
              <a:off x="7115606" y="3617391"/>
              <a:ext cx="15303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60</a:t>
              </a:r>
              <a:endParaRPr sz="900">
                <a:latin typeface="+mn-lt"/>
                <a:cs typeface="Arial"/>
              </a:endParaRPr>
            </a:p>
          </p:txBody>
        </p:sp>
        <p:sp>
          <p:nvSpPr>
            <p:cNvPr id="292" name="object 334"/>
            <p:cNvSpPr txBox="1"/>
            <p:nvPr/>
          </p:nvSpPr>
          <p:spPr>
            <a:xfrm>
              <a:off x="7531658" y="3617391"/>
              <a:ext cx="153035" cy="117772"/>
            </a:xfrm>
            <a:prstGeom prst="rect">
              <a:avLst/>
            </a:prstGeom>
          </p:spPr>
          <p:txBody>
            <a:bodyPr vert="horz" wrap="square" lIns="0" tIns="0" rIns="0" bIns="0" rtlCol="0">
              <a:spAutoFit/>
            </a:bodyPr>
            <a:lstStyle/>
            <a:p>
              <a:pPr marL="12700">
                <a:lnSpc>
                  <a:spcPct val="100000"/>
                </a:lnSpc>
              </a:pPr>
              <a:r>
                <a:rPr sz="900" spc="-5" dirty="0">
                  <a:latin typeface="+mn-lt"/>
                  <a:cs typeface="Arial"/>
                </a:rPr>
                <a:t>72</a:t>
              </a:r>
              <a:endParaRPr sz="900">
                <a:latin typeface="+mn-lt"/>
                <a:cs typeface="Arial"/>
              </a:endParaRPr>
            </a:p>
          </p:txBody>
        </p:sp>
        <p:sp>
          <p:nvSpPr>
            <p:cNvPr id="293" name="object 335"/>
            <p:cNvSpPr txBox="1"/>
            <p:nvPr/>
          </p:nvSpPr>
          <p:spPr>
            <a:xfrm>
              <a:off x="5748012" y="3617391"/>
              <a:ext cx="1179626" cy="246449"/>
            </a:xfrm>
            <a:prstGeom prst="rect">
              <a:avLst/>
            </a:prstGeom>
          </p:spPr>
          <p:txBody>
            <a:bodyPr vert="horz" wrap="square" lIns="0" tIns="0" rIns="0" bIns="0" rtlCol="0">
              <a:spAutoFit/>
            </a:bodyPr>
            <a:lstStyle/>
            <a:p>
              <a:pPr algn="ctr">
                <a:lnSpc>
                  <a:spcPct val="100000"/>
                </a:lnSpc>
                <a:tabLst>
                  <a:tab pos="415925" algn="l"/>
                  <a:tab pos="831850" algn="l"/>
                </a:tabLst>
              </a:pPr>
              <a:r>
                <a:rPr lang="de-DE" sz="900" spc="-5" dirty="0">
                  <a:latin typeface="+mn-lt"/>
                  <a:cs typeface="Arial"/>
                </a:rPr>
                <a:t>  </a:t>
              </a:r>
              <a:r>
                <a:rPr sz="900" spc="-5" dirty="0">
                  <a:latin typeface="+mn-lt"/>
                  <a:cs typeface="Arial"/>
                </a:rPr>
                <a:t>2</a:t>
              </a:r>
              <a:r>
                <a:rPr sz="900" dirty="0">
                  <a:latin typeface="+mn-lt"/>
                  <a:cs typeface="Arial"/>
                </a:rPr>
                <a:t>4	</a:t>
              </a:r>
              <a:r>
                <a:rPr lang="de-DE" sz="900" dirty="0">
                  <a:latin typeface="+mn-lt"/>
                  <a:cs typeface="Arial"/>
                </a:rPr>
                <a:t>       </a:t>
              </a:r>
              <a:r>
                <a:rPr sz="900" spc="-5" dirty="0">
                  <a:latin typeface="+mn-lt"/>
                  <a:cs typeface="Arial"/>
                </a:rPr>
                <a:t>3</a:t>
              </a:r>
              <a:r>
                <a:rPr sz="900" dirty="0">
                  <a:latin typeface="+mn-lt"/>
                  <a:cs typeface="Arial"/>
                </a:rPr>
                <a:t>6	</a:t>
              </a:r>
              <a:r>
                <a:rPr lang="de-DE" sz="900" dirty="0">
                  <a:latin typeface="+mn-lt"/>
                  <a:cs typeface="Arial"/>
                </a:rPr>
                <a:t>            </a:t>
              </a:r>
              <a:r>
                <a:rPr sz="900" spc="-5" dirty="0">
                  <a:latin typeface="+mn-lt"/>
                  <a:cs typeface="Arial"/>
                </a:rPr>
                <a:t>48</a:t>
              </a:r>
              <a:endParaRPr sz="900" dirty="0">
                <a:latin typeface="+mn-lt"/>
                <a:cs typeface="Arial"/>
              </a:endParaRPr>
            </a:p>
            <a:p>
              <a:pPr algn="ctr">
                <a:lnSpc>
                  <a:spcPct val="100000"/>
                </a:lnSpc>
                <a:spcBef>
                  <a:spcPts val="110"/>
                </a:spcBef>
              </a:pPr>
              <a:r>
                <a:rPr sz="900" b="1" dirty="0">
                  <a:latin typeface="+mn-lt"/>
                  <a:cs typeface="Arial"/>
                </a:rPr>
                <a:t>Months</a:t>
              </a:r>
              <a:endParaRPr sz="900" dirty="0">
                <a:latin typeface="+mn-lt"/>
                <a:cs typeface="Arial"/>
              </a:endParaRPr>
            </a:p>
          </p:txBody>
        </p:sp>
        <p:sp>
          <p:nvSpPr>
            <p:cNvPr id="294" name="object 336"/>
            <p:cNvSpPr/>
            <p:nvPr/>
          </p:nvSpPr>
          <p:spPr>
            <a:xfrm>
              <a:off x="5424423" y="2371305"/>
              <a:ext cx="0" cy="1168400"/>
            </a:xfrm>
            <a:custGeom>
              <a:avLst/>
              <a:gdLst/>
              <a:ahLst/>
              <a:cxnLst/>
              <a:rect l="l" t="t" r="r" b="b"/>
              <a:pathLst>
                <a:path h="1168400">
                  <a:moveTo>
                    <a:pt x="0" y="0"/>
                  </a:moveTo>
                  <a:lnTo>
                    <a:pt x="0" y="1167803"/>
                  </a:lnTo>
                </a:path>
              </a:pathLst>
            </a:custGeom>
            <a:ln w="12700">
              <a:solidFill>
                <a:srgbClr val="231F20"/>
              </a:solidFill>
              <a:prstDash val="dash"/>
            </a:ln>
          </p:spPr>
          <p:txBody>
            <a:bodyPr wrap="square" lIns="0" tIns="0" rIns="0" bIns="0" rtlCol="0"/>
            <a:lstStyle/>
            <a:p>
              <a:endParaRPr>
                <a:latin typeface="+mn-lt"/>
              </a:endParaRPr>
            </a:p>
          </p:txBody>
        </p:sp>
        <p:sp>
          <p:nvSpPr>
            <p:cNvPr id="295" name="object 337"/>
            <p:cNvSpPr/>
            <p:nvPr/>
          </p:nvSpPr>
          <p:spPr>
            <a:xfrm>
              <a:off x="5374766" y="2357132"/>
              <a:ext cx="0" cy="1183640"/>
            </a:xfrm>
            <a:custGeom>
              <a:avLst/>
              <a:gdLst/>
              <a:ahLst/>
              <a:cxnLst/>
              <a:rect l="l" t="t" r="r" b="b"/>
              <a:pathLst>
                <a:path h="1183639">
                  <a:moveTo>
                    <a:pt x="0" y="1183436"/>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296" name="object 338"/>
            <p:cNvSpPr/>
            <p:nvPr/>
          </p:nvSpPr>
          <p:spPr>
            <a:xfrm>
              <a:off x="5678119" y="1426076"/>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297" name="object 339"/>
            <p:cNvSpPr/>
            <p:nvPr/>
          </p:nvSpPr>
          <p:spPr>
            <a:xfrm>
              <a:off x="5678119" y="124989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298" name="object 340"/>
            <p:cNvSpPr/>
            <p:nvPr/>
          </p:nvSpPr>
          <p:spPr>
            <a:xfrm>
              <a:off x="5112093" y="2357145"/>
              <a:ext cx="313055" cy="0"/>
            </a:xfrm>
            <a:custGeom>
              <a:avLst/>
              <a:gdLst/>
              <a:ahLst/>
              <a:cxnLst/>
              <a:rect l="l" t="t" r="r" b="b"/>
              <a:pathLst>
                <a:path w="313054">
                  <a:moveTo>
                    <a:pt x="0" y="0"/>
                  </a:moveTo>
                  <a:lnTo>
                    <a:pt x="312991" y="0"/>
                  </a:lnTo>
                </a:path>
              </a:pathLst>
            </a:custGeom>
            <a:ln w="12700">
              <a:solidFill>
                <a:srgbClr val="231F20"/>
              </a:solidFill>
              <a:prstDash val="dash"/>
            </a:ln>
          </p:spPr>
          <p:txBody>
            <a:bodyPr wrap="square" lIns="0" tIns="0" rIns="0" bIns="0" rtlCol="0"/>
            <a:lstStyle/>
            <a:p>
              <a:endParaRPr>
                <a:latin typeface="+mn-lt"/>
              </a:endParaRPr>
            </a:p>
          </p:txBody>
        </p:sp>
        <p:sp>
          <p:nvSpPr>
            <p:cNvPr id="299" name="object 341"/>
            <p:cNvSpPr/>
            <p:nvPr/>
          </p:nvSpPr>
          <p:spPr>
            <a:xfrm>
              <a:off x="5110962" y="1174203"/>
              <a:ext cx="712470" cy="2366010"/>
            </a:xfrm>
            <a:custGeom>
              <a:avLst/>
              <a:gdLst/>
              <a:ahLst/>
              <a:cxnLst/>
              <a:rect l="l" t="t" r="r" b="b"/>
              <a:pathLst>
                <a:path w="712470" h="2366010">
                  <a:moveTo>
                    <a:pt x="0" y="0"/>
                  </a:moveTo>
                  <a:lnTo>
                    <a:pt x="1346" y="0"/>
                  </a:lnTo>
                  <a:lnTo>
                    <a:pt x="39928" y="0"/>
                  </a:lnTo>
                  <a:lnTo>
                    <a:pt x="39928" y="64160"/>
                  </a:lnTo>
                  <a:lnTo>
                    <a:pt x="48895" y="64160"/>
                  </a:lnTo>
                  <a:lnTo>
                    <a:pt x="48895" y="127749"/>
                  </a:lnTo>
                  <a:lnTo>
                    <a:pt x="66395" y="127749"/>
                  </a:lnTo>
                  <a:lnTo>
                    <a:pt x="66395" y="255498"/>
                  </a:lnTo>
                  <a:lnTo>
                    <a:pt x="84340" y="255498"/>
                  </a:lnTo>
                  <a:lnTo>
                    <a:pt x="84340" y="319659"/>
                  </a:lnTo>
                  <a:lnTo>
                    <a:pt x="85686" y="319659"/>
                  </a:lnTo>
                  <a:lnTo>
                    <a:pt x="85686" y="383832"/>
                  </a:lnTo>
                  <a:lnTo>
                    <a:pt x="99148" y="383832"/>
                  </a:lnTo>
                  <a:lnTo>
                    <a:pt x="99148" y="447420"/>
                  </a:lnTo>
                  <a:lnTo>
                    <a:pt x="118884" y="447420"/>
                  </a:lnTo>
                  <a:lnTo>
                    <a:pt x="118884" y="511581"/>
                  </a:lnTo>
                  <a:lnTo>
                    <a:pt x="129209" y="511581"/>
                  </a:lnTo>
                  <a:lnTo>
                    <a:pt x="129209" y="575170"/>
                  </a:lnTo>
                  <a:lnTo>
                    <a:pt x="134594" y="575170"/>
                  </a:lnTo>
                  <a:lnTo>
                    <a:pt x="134594" y="639330"/>
                  </a:lnTo>
                  <a:lnTo>
                    <a:pt x="152984" y="639330"/>
                  </a:lnTo>
                  <a:lnTo>
                    <a:pt x="152984" y="702919"/>
                  </a:lnTo>
                  <a:lnTo>
                    <a:pt x="176758" y="702919"/>
                  </a:lnTo>
                  <a:lnTo>
                    <a:pt x="176758" y="767080"/>
                  </a:lnTo>
                  <a:lnTo>
                    <a:pt x="203238" y="767080"/>
                  </a:lnTo>
                  <a:lnTo>
                    <a:pt x="203238" y="831240"/>
                  </a:lnTo>
                  <a:lnTo>
                    <a:pt x="206375" y="831240"/>
                  </a:lnTo>
                  <a:lnTo>
                    <a:pt x="206375" y="894829"/>
                  </a:lnTo>
                  <a:lnTo>
                    <a:pt x="235089" y="894829"/>
                  </a:lnTo>
                  <a:lnTo>
                    <a:pt x="235089" y="958989"/>
                  </a:lnTo>
                  <a:lnTo>
                    <a:pt x="240919" y="958989"/>
                  </a:lnTo>
                  <a:lnTo>
                    <a:pt x="240919" y="1022578"/>
                  </a:lnTo>
                  <a:lnTo>
                    <a:pt x="245402" y="1022578"/>
                  </a:lnTo>
                  <a:lnTo>
                    <a:pt x="245402" y="1086739"/>
                  </a:lnTo>
                  <a:lnTo>
                    <a:pt x="251231" y="1086739"/>
                  </a:lnTo>
                  <a:lnTo>
                    <a:pt x="251231" y="1150899"/>
                  </a:lnTo>
                  <a:lnTo>
                    <a:pt x="263791" y="1150899"/>
                  </a:lnTo>
                  <a:lnTo>
                    <a:pt x="263791" y="1214488"/>
                  </a:lnTo>
                  <a:lnTo>
                    <a:pt x="271424" y="1214488"/>
                  </a:lnTo>
                  <a:lnTo>
                    <a:pt x="271424" y="1278661"/>
                  </a:lnTo>
                  <a:lnTo>
                    <a:pt x="276364" y="1278661"/>
                  </a:lnTo>
                  <a:lnTo>
                    <a:pt x="276364" y="1342250"/>
                  </a:lnTo>
                  <a:lnTo>
                    <a:pt x="280847" y="1342250"/>
                  </a:lnTo>
                  <a:lnTo>
                    <a:pt x="280847" y="1406410"/>
                  </a:lnTo>
                  <a:lnTo>
                    <a:pt x="294309" y="1406410"/>
                  </a:lnTo>
                  <a:lnTo>
                    <a:pt x="294309" y="1470571"/>
                  </a:lnTo>
                  <a:lnTo>
                    <a:pt x="305968" y="1470571"/>
                  </a:lnTo>
                  <a:lnTo>
                    <a:pt x="305968" y="1534160"/>
                  </a:lnTo>
                  <a:lnTo>
                    <a:pt x="313601" y="1534160"/>
                  </a:lnTo>
                  <a:lnTo>
                    <a:pt x="313601" y="1603476"/>
                  </a:lnTo>
                  <a:lnTo>
                    <a:pt x="320776" y="1603476"/>
                  </a:lnTo>
                  <a:lnTo>
                    <a:pt x="320776" y="1672793"/>
                  </a:lnTo>
                  <a:lnTo>
                    <a:pt x="423506" y="1672793"/>
                  </a:lnTo>
                  <a:lnTo>
                    <a:pt x="423506" y="1742109"/>
                  </a:lnTo>
                  <a:lnTo>
                    <a:pt x="424408" y="1742109"/>
                  </a:lnTo>
                  <a:lnTo>
                    <a:pt x="424408" y="1811426"/>
                  </a:lnTo>
                  <a:lnTo>
                    <a:pt x="451777" y="1811426"/>
                  </a:lnTo>
                  <a:lnTo>
                    <a:pt x="451777" y="1880743"/>
                  </a:lnTo>
                  <a:lnTo>
                    <a:pt x="459854" y="1880743"/>
                  </a:lnTo>
                  <a:lnTo>
                    <a:pt x="459854" y="1949488"/>
                  </a:lnTo>
                  <a:lnTo>
                    <a:pt x="465683" y="1949488"/>
                  </a:lnTo>
                  <a:lnTo>
                    <a:pt x="465683" y="2018804"/>
                  </a:lnTo>
                  <a:lnTo>
                    <a:pt x="489458" y="2018804"/>
                  </a:lnTo>
                  <a:lnTo>
                    <a:pt x="489458" y="2088121"/>
                  </a:lnTo>
                  <a:lnTo>
                    <a:pt x="521309" y="2088121"/>
                  </a:lnTo>
                  <a:lnTo>
                    <a:pt x="521309" y="2157450"/>
                  </a:lnTo>
                  <a:lnTo>
                    <a:pt x="573798" y="2157450"/>
                  </a:lnTo>
                  <a:lnTo>
                    <a:pt x="573798" y="2261133"/>
                  </a:lnTo>
                  <a:lnTo>
                    <a:pt x="711987" y="2261133"/>
                  </a:lnTo>
                  <a:lnTo>
                    <a:pt x="711987" y="2365400"/>
                  </a:lnTo>
                </a:path>
              </a:pathLst>
            </a:custGeom>
            <a:ln w="25399">
              <a:solidFill>
                <a:schemeClr val="accent3"/>
              </a:solidFill>
            </a:ln>
          </p:spPr>
          <p:txBody>
            <a:bodyPr wrap="square" lIns="0" tIns="0" rIns="0" bIns="0" rtlCol="0"/>
            <a:lstStyle/>
            <a:p>
              <a:endParaRPr>
                <a:latin typeface="+mn-lt"/>
              </a:endParaRPr>
            </a:p>
          </p:txBody>
        </p:sp>
        <p:sp>
          <p:nvSpPr>
            <p:cNvPr id="300" name="object 342"/>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F5821F"/>
            </a:solidFill>
          </p:spPr>
          <p:txBody>
            <a:bodyPr wrap="square" lIns="0" tIns="0" rIns="0" bIns="0" rtlCol="0"/>
            <a:lstStyle/>
            <a:p>
              <a:endParaRPr>
                <a:latin typeface="+mn-lt"/>
              </a:endParaRPr>
            </a:p>
          </p:txBody>
        </p:sp>
        <p:sp>
          <p:nvSpPr>
            <p:cNvPr id="301" name="object 343"/>
            <p:cNvSpPr/>
            <p:nvPr/>
          </p:nvSpPr>
          <p:spPr>
            <a:xfrm>
              <a:off x="5417832" y="2669971"/>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a:latin typeface="+mn-lt"/>
              </a:endParaRPr>
            </a:p>
          </p:txBody>
        </p:sp>
        <p:sp>
          <p:nvSpPr>
            <p:cNvPr id="302" name="object 344"/>
            <p:cNvSpPr/>
            <p:nvPr/>
          </p:nvSpPr>
          <p:spPr>
            <a:xfrm>
              <a:off x="5665482" y="3293262"/>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a:latin typeface="+mn-lt"/>
              </a:endParaRPr>
            </a:p>
          </p:txBody>
        </p:sp>
        <p:sp>
          <p:nvSpPr>
            <p:cNvPr id="303" name="object 345"/>
            <p:cNvSpPr/>
            <p:nvPr/>
          </p:nvSpPr>
          <p:spPr>
            <a:xfrm>
              <a:off x="5109336" y="1135062"/>
              <a:ext cx="12700" cy="77470"/>
            </a:xfrm>
            <a:custGeom>
              <a:avLst/>
              <a:gdLst/>
              <a:ahLst/>
              <a:cxnLst/>
              <a:rect l="l" t="t" r="r" b="b"/>
              <a:pathLst>
                <a:path w="12700" h="77469">
                  <a:moveTo>
                    <a:pt x="0" y="76847"/>
                  </a:moveTo>
                  <a:lnTo>
                    <a:pt x="12700" y="76847"/>
                  </a:lnTo>
                  <a:lnTo>
                    <a:pt x="12700" y="0"/>
                  </a:lnTo>
                  <a:lnTo>
                    <a:pt x="0" y="0"/>
                  </a:lnTo>
                  <a:lnTo>
                    <a:pt x="0" y="76847"/>
                  </a:lnTo>
                  <a:close/>
                </a:path>
              </a:pathLst>
            </a:custGeom>
            <a:solidFill>
              <a:srgbClr val="231F20"/>
            </a:solidFill>
          </p:spPr>
          <p:txBody>
            <a:bodyPr wrap="square" lIns="0" tIns="0" rIns="0" bIns="0" rtlCol="0"/>
            <a:lstStyle/>
            <a:p>
              <a:endParaRPr>
                <a:latin typeface="+mn-lt"/>
              </a:endParaRPr>
            </a:p>
          </p:txBody>
        </p:sp>
        <p:sp>
          <p:nvSpPr>
            <p:cNvPr id="304" name="object 346"/>
            <p:cNvSpPr/>
            <p:nvPr/>
          </p:nvSpPr>
          <p:spPr>
            <a:xfrm>
              <a:off x="5110962" y="1174203"/>
              <a:ext cx="939165" cy="2366010"/>
            </a:xfrm>
            <a:custGeom>
              <a:avLst/>
              <a:gdLst/>
              <a:ahLst/>
              <a:cxnLst/>
              <a:rect l="l" t="t" r="r" b="b"/>
              <a:pathLst>
                <a:path w="939164" h="2366010">
                  <a:moveTo>
                    <a:pt x="0" y="0"/>
                  </a:moveTo>
                  <a:lnTo>
                    <a:pt x="1346" y="0"/>
                  </a:lnTo>
                  <a:lnTo>
                    <a:pt x="50241" y="0"/>
                  </a:lnTo>
                  <a:lnTo>
                    <a:pt x="50241" y="49263"/>
                  </a:lnTo>
                  <a:lnTo>
                    <a:pt x="56083" y="49263"/>
                  </a:lnTo>
                  <a:lnTo>
                    <a:pt x="56083" y="98539"/>
                  </a:lnTo>
                  <a:lnTo>
                    <a:pt x="56972" y="98539"/>
                  </a:lnTo>
                  <a:lnTo>
                    <a:pt x="56972" y="147802"/>
                  </a:lnTo>
                  <a:lnTo>
                    <a:pt x="100495" y="147802"/>
                  </a:lnTo>
                  <a:lnTo>
                    <a:pt x="100495" y="197065"/>
                  </a:lnTo>
                  <a:lnTo>
                    <a:pt x="106324" y="197065"/>
                  </a:lnTo>
                  <a:lnTo>
                    <a:pt x="106324" y="246341"/>
                  </a:lnTo>
                  <a:lnTo>
                    <a:pt x="133692" y="246341"/>
                  </a:lnTo>
                  <a:lnTo>
                    <a:pt x="133692" y="295605"/>
                  </a:lnTo>
                  <a:lnTo>
                    <a:pt x="138176" y="295605"/>
                  </a:lnTo>
                  <a:lnTo>
                    <a:pt x="138176" y="344868"/>
                  </a:lnTo>
                  <a:lnTo>
                    <a:pt x="149390" y="344868"/>
                  </a:lnTo>
                  <a:lnTo>
                    <a:pt x="149390" y="394131"/>
                  </a:lnTo>
                  <a:lnTo>
                    <a:pt x="170027" y="394131"/>
                  </a:lnTo>
                  <a:lnTo>
                    <a:pt x="170027" y="443407"/>
                  </a:lnTo>
                  <a:lnTo>
                    <a:pt x="179006" y="443407"/>
                  </a:lnTo>
                  <a:lnTo>
                    <a:pt x="179006" y="492671"/>
                  </a:lnTo>
                  <a:lnTo>
                    <a:pt x="198742" y="492671"/>
                  </a:lnTo>
                  <a:lnTo>
                    <a:pt x="198742" y="543090"/>
                  </a:lnTo>
                  <a:lnTo>
                    <a:pt x="199644" y="543090"/>
                  </a:lnTo>
                  <a:lnTo>
                    <a:pt x="199644" y="594067"/>
                  </a:lnTo>
                  <a:lnTo>
                    <a:pt x="209067" y="594067"/>
                  </a:lnTo>
                  <a:lnTo>
                    <a:pt x="209067" y="644486"/>
                  </a:lnTo>
                  <a:lnTo>
                    <a:pt x="215798" y="644486"/>
                  </a:lnTo>
                  <a:lnTo>
                    <a:pt x="215798" y="695464"/>
                  </a:lnTo>
                  <a:lnTo>
                    <a:pt x="227012" y="695464"/>
                  </a:lnTo>
                  <a:lnTo>
                    <a:pt x="227012" y="745883"/>
                  </a:lnTo>
                  <a:lnTo>
                    <a:pt x="228358" y="745883"/>
                  </a:lnTo>
                  <a:lnTo>
                    <a:pt x="228358" y="796290"/>
                  </a:lnTo>
                  <a:lnTo>
                    <a:pt x="230593" y="796290"/>
                  </a:lnTo>
                  <a:lnTo>
                    <a:pt x="230593" y="847280"/>
                  </a:lnTo>
                  <a:lnTo>
                    <a:pt x="248996" y="847280"/>
                  </a:lnTo>
                  <a:lnTo>
                    <a:pt x="248996" y="897699"/>
                  </a:lnTo>
                  <a:lnTo>
                    <a:pt x="258864" y="897699"/>
                  </a:lnTo>
                  <a:lnTo>
                    <a:pt x="258864" y="948105"/>
                  </a:lnTo>
                  <a:lnTo>
                    <a:pt x="270522" y="948105"/>
                  </a:lnTo>
                  <a:lnTo>
                    <a:pt x="270522" y="999096"/>
                  </a:lnTo>
                  <a:lnTo>
                    <a:pt x="304622" y="999096"/>
                  </a:lnTo>
                  <a:lnTo>
                    <a:pt x="304622" y="1051229"/>
                  </a:lnTo>
                  <a:lnTo>
                    <a:pt x="306870" y="1051229"/>
                  </a:lnTo>
                  <a:lnTo>
                    <a:pt x="306870" y="1103934"/>
                  </a:lnTo>
                  <a:lnTo>
                    <a:pt x="312699" y="1103934"/>
                  </a:lnTo>
                  <a:lnTo>
                    <a:pt x="312699" y="1209332"/>
                  </a:lnTo>
                  <a:lnTo>
                    <a:pt x="313601" y="1209332"/>
                  </a:lnTo>
                  <a:lnTo>
                    <a:pt x="313601" y="1261465"/>
                  </a:lnTo>
                  <a:lnTo>
                    <a:pt x="323913" y="1261465"/>
                  </a:lnTo>
                  <a:lnTo>
                    <a:pt x="323913" y="1314170"/>
                  </a:lnTo>
                  <a:lnTo>
                    <a:pt x="344551" y="1314170"/>
                  </a:lnTo>
                  <a:lnTo>
                    <a:pt x="344551" y="1366875"/>
                  </a:lnTo>
                  <a:lnTo>
                    <a:pt x="363842" y="1366875"/>
                  </a:lnTo>
                  <a:lnTo>
                    <a:pt x="363842" y="1419009"/>
                  </a:lnTo>
                  <a:lnTo>
                    <a:pt x="384479" y="1419009"/>
                  </a:lnTo>
                  <a:lnTo>
                    <a:pt x="384479" y="1471714"/>
                  </a:lnTo>
                  <a:lnTo>
                    <a:pt x="402869" y="1471714"/>
                  </a:lnTo>
                  <a:lnTo>
                    <a:pt x="402869" y="1524419"/>
                  </a:lnTo>
                  <a:lnTo>
                    <a:pt x="428002" y="1524419"/>
                  </a:lnTo>
                  <a:lnTo>
                    <a:pt x="428002" y="1577124"/>
                  </a:lnTo>
                  <a:lnTo>
                    <a:pt x="434733" y="1577124"/>
                  </a:lnTo>
                  <a:lnTo>
                    <a:pt x="434733" y="1629257"/>
                  </a:lnTo>
                  <a:lnTo>
                    <a:pt x="453123" y="1629257"/>
                  </a:lnTo>
                  <a:lnTo>
                    <a:pt x="453123" y="1681962"/>
                  </a:lnTo>
                  <a:lnTo>
                    <a:pt x="468820" y="1681962"/>
                  </a:lnTo>
                  <a:lnTo>
                    <a:pt x="468820" y="1734667"/>
                  </a:lnTo>
                  <a:lnTo>
                    <a:pt x="518172" y="1734667"/>
                  </a:lnTo>
                  <a:lnTo>
                    <a:pt x="518172" y="1787372"/>
                  </a:lnTo>
                  <a:lnTo>
                    <a:pt x="522655" y="1787372"/>
                  </a:lnTo>
                  <a:lnTo>
                    <a:pt x="522655" y="1839493"/>
                  </a:lnTo>
                  <a:lnTo>
                    <a:pt x="546442" y="1839493"/>
                  </a:lnTo>
                  <a:lnTo>
                    <a:pt x="546442" y="1892198"/>
                  </a:lnTo>
                  <a:lnTo>
                    <a:pt x="552272" y="1892198"/>
                  </a:lnTo>
                  <a:lnTo>
                    <a:pt x="552272" y="1997608"/>
                  </a:lnTo>
                  <a:lnTo>
                    <a:pt x="553618" y="1997608"/>
                  </a:lnTo>
                  <a:lnTo>
                    <a:pt x="553618" y="2049741"/>
                  </a:lnTo>
                  <a:lnTo>
                    <a:pt x="569315" y="2049741"/>
                  </a:lnTo>
                  <a:lnTo>
                    <a:pt x="569315" y="2102446"/>
                  </a:lnTo>
                  <a:lnTo>
                    <a:pt x="634365" y="2102446"/>
                  </a:lnTo>
                  <a:lnTo>
                    <a:pt x="634365" y="2155151"/>
                  </a:lnTo>
                  <a:lnTo>
                    <a:pt x="658152" y="2155151"/>
                  </a:lnTo>
                  <a:lnTo>
                    <a:pt x="658152" y="2207856"/>
                  </a:lnTo>
                  <a:lnTo>
                    <a:pt x="734860" y="2207856"/>
                  </a:lnTo>
                  <a:lnTo>
                    <a:pt x="734860" y="2259990"/>
                  </a:lnTo>
                  <a:lnTo>
                    <a:pt x="785114" y="2259990"/>
                  </a:lnTo>
                  <a:lnTo>
                    <a:pt x="785114" y="2312695"/>
                  </a:lnTo>
                  <a:lnTo>
                    <a:pt x="938999" y="2312695"/>
                  </a:lnTo>
                  <a:lnTo>
                    <a:pt x="938999" y="2365400"/>
                  </a:lnTo>
                </a:path>
              </a:pathLst>
            </a:custGeom>
            <a:ln w="25400">
              <a:solidFill>
                <a:schemeClr val="accent4"/>
              </a:solidFill>
            </a:ln>
          </p:spPr>
          <p:txBody>
            <a:bodyPr wrap="square" lIns="0" tIns="0" rIns="0" bIns="0" rtlCol="0"/>
            <a:lstStyle/>
            <a:p>
              <a:endParaRPr>
                <a:latin typeface="+mn-lt"/>
              </a:endParaRPr>
            </a:p>
          </p:txBody>
        </p:sp>
        <p:sp>
          <p:nvSpPr>
            <p:cNvPr id="305" name="object 347"/>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231F20"/>
            </a:solidFill>
          </p:spPr>
          <p:txBody>
            <a:bodyPr wrap="square" lIns="0" tIns="0" rIns="0" bIns="0" rtlCol="0"/>
            <a:lstStyle/>
            <a:p>
              <a:endParaRPr>
                <a:latin typeface="+mn-lt"/>
              </a:endParaRPr>
            </a:p>
          </p:txBody>
        </p:sp>
        <p:sp>
          <p:nvSpPr>
            <p:cNvPr id="306" name="object 348"/>
            <p:cNvSpPr/>
            <p:nvPr/>
          </p:nvSpPr>
          <p:spPr>
            <a:xfrm>
              <a:off x="5111495" y="1135811"/>
              <a:ext cx="0" cy="2457450"/>
            </a:xfrm>
            <a:custGeom>
              <a:avLst/>
              <a:gdLst/>
              <a:ahLst/>
              <a:cxnLst/>
              <a:rect l="l" t="t" r="r" b="b"/>
              <a:pathLst>
                <a:path h="2457450">
                  <a:moveTo>
                    <a:pt x="0" y="2456954"/>
                  </a:moveTo>
                  <a:lnTo>
                    <a:pt x="0" y="0"/>
                  </a:lnTo>
                  <a:lnTo>
                    <a:pt x="0" y="2456954"/>
                  </a:lnTo>
                  <a:close/>
                </a:path>
              </a:pathLst>
            </a:custGeom>
            <a:solidFill>
              <a:srgbClr val="231F20"/>
            </a:solidFill>
          </p:spPr>
          <p:txBody>
            <a:bodyPr wrap="square" lIns="0" tIns="0" rIns="0" bIns="0" rtlCol="0"/>
            <a:lstStyle/>
            <a:p>
              <a:endParaRPr>
                <a:latin typeface="+mn-lt"/>
              </a:endParaRPr>
            </a:p>
          </p:txBody>
        </p:sp>
        <p:sp>
          <p:nvSpPr>
            <p:cNvPr id="307" name="object 349"/>
            <p:cNvSpPr/>
            <p:nvPr/>
          </p:nvSpPr>
          <p:spPr>
            <a:xfrm>
              <a:off x="5299392" y="1628482"/>
              <a:ext cx="0" cy="76835"/>
            </a:xfrm>
            <a:custGeom>
              <a:avLst/>
              <a:gdLst/>
              <a:ahLst/>
              <a:cxnLst/>
              <a:rect l="l" t="t" r="r" b="b"/>
              <a:pathLst>
                <a:path h="76835">
                  <a:moveTo>
                    <a:pt x="0" y="0"/>
                  </a:moveTo>
                  <a:lnTo>
                    <a:pt x="0" y="76758"/>
                  </a:lnTo>
                </a:path>
              </a:pathLst>
            </a:custGeom>
            <a:ln w="12700">
              <a:solidFill>
                <a:schemeClr val="accent4"/>
              </a:solidFill>
            </a:ln>
          </p:spPr>
          <p:txBody>
            <a:bodyPr wrap="square" lIns="0" tIns="0" rIns="0" bIns="0" rtlCol="0"/>
            <a:lstStyle/>
            <a:p>
              <a:endParaRPr>
                <a:latin typeface="+mn-lt"/>
              </a:endParaRPr>
            </a:p>
          </p:txBody>
        </p:sp>
        <p:sp>
          <p:nvSpPr>
            <p:cNvPr id="308" name="object 350"/>
            <p:cNvSpPr/>
            <p:nvPr/>
          </p:nvSpPr>
          <p:spPr>
            <a:xfrm>
              <a:off x="5414695" y="2134908"/>
              <a:ext cx="0" cy="76200"/>
            </a:xfrm>
            <a:custGeom>
              <a:avLst/>
              <a:gdLst/>
              <a:ahLst/>
              <a:cxnLst/>
              <a:rect l="l" t="t" r="r" b="b"/>
              <a:pathLst>
                <a:path h="76200">
                  <a:moveTo>
                    <a:pt x="0" y="0"/>
                  </a:moveTo>
                  <a:lnTo>
                    <a:pt x="0" y="76187"/>
                  </a:lnTo>
                </a:path>
              </a:pathLst>
            </a:custGeom>
            <a:ln w="12700">
              <a:solidFill>
                <a:schemeClr val="accent4"/>
              </a:solidFill>
            </a:ln>
          </p:spPr>
          <p:txBody>
            <a:bodyPr wrap="square" lIns="0" tIns="0" rIns="0" bIns="0" rtlCol="0"/>
            <a:lstStyle/>
            <a:p>
              <a:endParaRPr>
                <a:latin typeface="+mn-lt"/>
              </a:endParaRPr>
            </a:p>
          </p:txBody>
        </p:sp>
      </p:grpSp>
      <p:sp>
        <p:nvSpPr>
          <p:cNvPr id="309" name="object 318"/>
          <p:cNvSpPr txBox="1"/>
          <p:nvPr/>
        </p:nvSpPr>
        <p:spPr>
          <a:xfrm>
            <a:off x="6587379" y="2164430"/>
            <a:ext cx="2377552" cy="138499"/>
          </a:xfrm>
          <a:prstGeom prst="rect">
            <a:avLst/>
          </a:prstGeom>
        </p:spPr>
        <p:txBody>
          <a:bodyPr vert="horz" wrap="square" lIns="0" tIns="0" rIns="0" bIns="0" rtlCol="0">
            <a:spAutoFit/>
          </a:bodyPr>
          <a:lstStyle/>
          <a:p>
            <a:pPr marL="12700">
              <a:lnSpc>
                <a:spcPct val="100000"/>
              </a:lnSpc>
            </a:pPr>
            <a:r>
              <a:rPr lang="de-DE" sz="900" b="1" spc="-10" dirty="0" err="1">
                <a:latin typeface="+mn-lt"/>
                <a:cs typeface="Arial"/>
              </a:rPr>
              <a:t>Cetuxi</a:t>
            </a:r>
            <a:r>
              <a:rPr sz="900" b="1" spc="-10" dirty="0">
                <a:latin typeface="+mn-lt"/>
                <a:cs typeface="Arial"/>
              </a:rPr>
              <a:t>mab </a:t>
            </a:r>
            <a:r>
              <a:rPr sz="900" b="1" spc="-5" dirty="0">
                <a:latin typeface="+mn-lt"/>
                <a:cs typeface="Arial"/>
              </a:rPr>
              <a:t>+ FOLFIRI</a:t>
            </a:r>
            <a:r>
              <a:rPr sz="900" b="1" spc="-65" dirty="0">
                <a:latin typeface="+mn-lt"/>
                <a:cs typeface="Arial"/>
              </a:rPr>
              <a:t> </a:t>
            </a:r>
            <a:r>
              <a:rPr sz="900" b="1" spc="-5" dirty="0">
                <a:latin typeface="+mn-lt"/>
                <a:cs typeface="Arial"/>
              </a:rPr>
              <a:t>(n=</a:t>
            </a:r>
            <a:r>
              <a:rPr lang="de-DE" sz="900" b="1" spc="-5" dirty="0">
                <a:latin typeface="+mn-lt"/>
                <a:cs typeface="Arial"/>
              </a:rPr>
              <a:t>38</a:t>
            </a:r>
            <a:r>
              <a:rPr sz="900" b="1" spc="-5" dirty="0">
                <a:latin typeface="+mn-lt"/>
                <a:cs typeface="Arial"/>
              </a:rPr>
              <a:t>)</a:t>
            </a:r>
            <a:endParaRPr sz="900" dirty="0">
              <a:latin typeface="+mn-lt"/>
              <a:cs typeface="Arial"/>
            </a:endParaRPr>
          </a:p>
        </p:txBody>
      </p:sp>
      <p:sp>
        <p:nvSpPr>
          <p:cNvPr id="311" name="Rounded Rectangle 310"/>
          <p:cNvSpPr/>
          <p:nvPr/>
        </p:nvSpPr>
        <p:spPr>
          <a:xfrm>
            <a:off x="3578681" y="5978840"/>
            <a:ext cx="2226592" cy="204311"/>
          </a:xfrm>
          <a:prstGeom prst="roundRect">
            <a:avLst/>
          </a:prstGeom>
          <a:ln w="19050">
            <a:solidFill>
              <a:schemeClr val="accent1"/>
            </a:solidFill>
          </a:ln>
        </p:spPr>
        <p:txBody>
          <a:bodyPr wrap="square" tIns="0" bIns="0" rtlCol="0" anchor="ctr">
            <a:spAutoFit/>
          </a:bodyPr>
          <a:lstStyle/>
          <a:p>
            <a:pPr algn="ctr"/>
            <a:r>
              <a:rPr lang="en-GB" sz="1200" b="1" dirty="0" smtClean="0">
                <a:latin typeface="+mn-lt"/>
              </a:rPr>
              <a:t>Interaction p-value: 0.09</a:t>
            </a:r>
            <a:endParaRPr lang="en-GB" sz="1200" b="1" dirty="0">
              <a:latin typeface="+mn-lt"/>
            </a:endParaRPr>
          </a:p>
        </p:txBody>
      </p:sp>
      <p:sp>
        <p:nvSpPr>
          <p:cNvPr id="156"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393933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latin typeface="+mn-lt"/>
              </a:rPr>
              <a:t>Right or left metastatic colon cancer: Will the side change your treatment? </a:t>
            </a:r>
            <a:endParaRPr lang="en-GB" sz="1800" dirty="0">
              <a:latin typeface="+mn-lt"/>
            </a:endParaRPr>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cxnSp>
        <p:nvCxnSpPr>
          <p:cNvPr id="129" name="Straight Connector 128"/>
          <p:cNvCxnSpPr/>
          <p:nvPr/>
        </p:nvCxnSpPr>
        <p:spPr>
          <a:xfrm>
            <a:off x="1073197" y="3724544"/>
            <a:ext cx="1417687"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2132735" y="3725479"/>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2491688" y="373235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3702794" y="4892174"/>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24</a:t>
            </a:r>
            <a:endParaRPr lang="en-GB" sz="1000" dirty="0">
              <a:latin typeface="+mn-lt"/>
              <a:ea typeface="Arial Narrow" charset="0"/>
              <a:cs typeface="Arial Narrow" charset="0"/>
            </a:endParaRPr>
          </a:p>
        </p:txBody>
      </p:sp>
      <p:sp>
        <p:nvSpPr>
          <p:cNvPr id="133" name="TextBox 132"/>
          <p:cNvSpPr txBox="1"/>
          <p:nvPr/>
        </p:nvSpPr>
        <p:spPr>
          <a:xfrm>
            <a:off x="426539" y="2868168"/>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en-GB" sz="1200" dirty="0" smtClean="0">
                <a:solidFill>
                  <a:schemeClr val="tx1"/>
                </a:solidFill>
                <a:latin typeface="+mn-lt"/>
                <a:ea typeface="Arial Narrow" charset="0"/>
                <a:cs typeface="Arial Narrow" charset="0"/>
              </a:rPr>
              <a:t>Probability of PFS</a:t>
            </a:r>
            <a:endParaRPr lang="en-GB" sz="1200" dirty="0">
              <a:solidFill>
                <a:schemeClr val="tx1"/>
              </a:solidFill>
              <a:latin typeface="+mn-lt"/>
              <a:ea typeface="Arial Narrow" charset="0"/>
              <a:cs typeface="Arial Narrow" charset="0"/>
            </a:endParaRPr>
          </a:p>
        </p:txBody>
      </p:sp>
      <p:sp>
        <p:nvSpPr>
          <p:cNvPr id="134" name="TextBox 133"/>
          <p:cNvSpPr txBox="1"/>
          <p:nvPr/>
        </p:nvSpPr>
        <p:spPr>
          <a:xfrm>
            <a:off x="1100312" y="5064210"/>
            <a:ext cx="3492988" cy="276999"/>
          </a:xfrm>
          <a:prstGeom prst="rect">
            <a:avLst/>
          </a:prstGeom>
          <a:noFill/>
        </p:spPr>
        <p:txBody>
          <a:bodyPr wrap="square" rtlCol="0">
            <a:spAutoFit/>
          </a:bodyPr>
          <a:lstStyle/>
          <a:p>
            <a:pPr algn="ctr"/>
            <a:r>
              <a:rPr lang="en-GB" sz="1200" b="1" dirty="0" smtClean="0">
                <a:latin typeface="+mn-lt"/>
                <a:ea typeface="Arial Narrow" charset="0"/>
                <a:cs typeface="Arial Narrow" charset="0"/>
              </a:rPr>
              <a:t>Time (months)</a:t>
            </a:r>
            <a:endParaRPr lang="en-GB" sz="1200" b="1" dirty="0">
              <a:latin typeface="+mn-lt"/>
              <a:ea typeface="Arial Narrow" charset="0"/>
              <a:cs typeface="Arial Narrow" charset="0"/>
            </a:endParaRPr>
          </a:p>
        </p:txBody>
      </p:sp>
      <p:cxnSp>
        <p:nvCxnSpPr>
          <p:cNvPr id="135" name="Straight Connector 134"/>
          <p:cNvCxnSpPr/>
          <p:nvPr/>
        </p:nvCxnSpPr>
        <p:spPr>
          <a:xfrm rot="16200000">
            <a:off x="1073334" y="4923326"/>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a:off x="3843868"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99851" y="2458840"/>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1.0</a:t>
            </a:r>
            <a:endParaRPr lang="en-GB" sz="1000" dirty="0">
              <a:latin typeface="+mn-lt"/>
              <a:ea typeface="Arial Narrow" charset="0"/>
              <a:cs typeface="Arial Narrow" charset="0"/>
            </a:endParaRPr>
          </a:p>
        </p:txBody>
      </p:sp>
      <p:cxnSp>
        <p:nvCxnSpPr>
          <p:cNvPr id="138" name="Straight Connector 137"/>
          <p:cNvCxnSpPr/>
          <p:nvPr/>
        </p:nvCxnSpPr>
        <p:spPr>
          <a:xfrm>
            <a:off x="1018978" y="259194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018978" y="281861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99851" y="2912193"/>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0.8</a:t>
            </a:r>
            <a:endParaRPr lang="en-GB" sz="1000" dirty="0">
              <a:latin typeface="+mn-lt"/>
              <a:ea typeface="Arial Narrow" charset="0"/>
              <a:cs typeface="Arial Narrow" charset="0"/>
            </a:endParaRPr>
          </a:p>
        </p:txBody>
      </p:sp>
      <p:cxnSp>
        <p:nvCxnSpPr>
          <p:cNvPr id="142" name="Straight Connector 141"/>
          <p:cNvCxnSpPr/>
          <p:nvPr/>
        </p:nvCxnSpPr>
        <p:spPr>
          <a:xfrm>
            <a:off x="1018978" y="3045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018978" y="327197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99851" y="3365545"/>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0.6</a:t>
            </a:r>
            <a:endParaRPr lang="en-GB" sz="1000" dirty="0">
              <a:latin typeface="+mn-lt"/>
              <a:ea typeface="Arial Narrow" charset="0"/>
              <a:cs typeface="Arial Narrow" charset="0"/>
            </a:endParaRPr>
          </a:p>
        </p:txBody>
      </p:sp>
      <p:cxnSp>
        <p:nvCxnSpPr>
          <p:cNvPr id="146" name="Straight Connector 145"/>
          <p:cNvCxnSpPr/>
          <p:nvPr/>
        </p:nvCxnSpPr>
        <p:spPr>
          <a:xfrm>
            <a:off x="1018978" y="349864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8978" y="37253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99851" y="3818898"/>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0.4</a:t>
            </a:r>
            <a:endParaRPr lang="en-GB" sz="1000" dirty="0">
              <a:latin typeface="+mn-lt"/>
              <a:ea typeface="Arial Narrow" charset="0"/>
              <a:cs typeface="Arial Narrow" charset="0"/>
            </a:endParaRPr>
          </a:p>
        </p:txBody>
      </p:sp>
      <p:cxnSp>
        <p:nvCxnSpPr>
          <p:cNvPr id="150" name="Straight Connector 149"/>
          <p:cNvCxnSpPr/>
          <p:nvPr/>
        </p:nvCxnSpPr>
        <p:spPr>
          <a:xfrm>
            <a:off x="1018978" y="395199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018978" y="41786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99851" y="4272249"/>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0.2</a:t>
            </a:r>
            <a:endParaRPr lang="en-GB" sz="1000" dirty="0">
              <a:latin typeface="+mn-lt"/>
              <a:ea typeface="Arial Narrow" charset="0"/>
              <a:cs typeface="Arial Narrow" charset="0"/>
            </a:endParaRPr>
          </a:p>
        </p:txBody>
      </p:sp>
      <p:cxnSp>
        <p:nvCxnSpPr>
          <p:cNvPr id="154" name="Straight Connector 153"/>
          <p:cNvCxnSpPr/>
          <p:nvPr/>
        </p:nvCxnSpPr>
        <p:spPr>
          <a:xfrm>
            <a:off x="1018978" y="44053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018978" y="46320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99851" y="4725603"/>
            <a:ext cx="360996" cy="246221"/>
          </a:xfrm>
          <a:prstGeom prst="rect">
            <a:avLst/>
          </a:prstGeom>
          <a:noFill/>
        </p:spPr>
        <p:txBody>
          <a:bodyPr wrap="none" rtlCol="0">
            <a:spAutoFit/>
          </a:bodyPr>
          <a:lstStyle/>
          <a:p>
            <a:pPr algn="r"/>
            <a:r>
              <a:rPr lang="en-GB" sz="1000" dirty="0">
                <a:latin typeface="+mn-lt"/>
                <a:ea typeface="Arial Narrow" charset="0"/>
                <a:cs typeface="Arial Narrow" charset="0"/>
              </a:rPr>
              <a:t>0</a:t>
            </a: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158" name="Straight Connector 157"/>
          <p:cNvCxnSpPr/>
          <p:nvPr/>
        </p:nvCxnSpPr>
        <p:spPr>
          <a:xfrm>
            <a:off x="1018978" y="485870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Freeform 158"/>
          <p:cNvSpPr/>
          <p:nvPr/>
        </p:nvSpPr>
        <p:spPr>
          <a:xfrm>
            <a:off x="1068700" y="2589061"/>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160" name="TextBox 159"/>
          <p:cNvSpPr txBox="1"/>
          <p:nvPr/>
        </p:nvSpPr>
        <p:spPr>
          <a:xfrm>
            <a:off x="966154" y="4892173"/>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grpSp>
        <p:nvGrpSpPr>
          <p:cNvPr id="161" name="Group 160"/>
          <p:cNvGrpSpPr/>
          <p:nvPr/>
        </p:nvGrpSpPr>
        <p:grpSpPr>
          <a:xfrm>
            <a:off x="2234963" y="2603496"/>
            <a:ext cx="294369" cy="175902"/>
            <a:chOff x="1774334" y="4701667"/>
            <a:chExt cx="262495" cy="175902"/>
          </a:xfrm>
        </p:grpSpPr>
        <p:cxnSp>
          <p:nvCxnSpPr>
            <p:cNvPr id="162" name="Straight Connector 161"/>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3017905" y="4892174"/>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18</a:t>
            </a:r>
            <a:endParaRPr lang="en-GB" sz="1000" dirty="0">
              <a:latin typeface="+mn-lt"/>
              <a:ea typeface="Arial Narrow" charset="0"/>
              <a:cs typeface="Arial Narrow" charset="0"/>
            </a:endParaRPr>
          </a:p>
        </p:txBody>
      </p:sp>
      <p:cxnSp>
        <p:nvCxnSpPr>
          <p:cNvPr id="165" name="Straight Connector 164"/>
          <p:cNvCxnSpPr/>
          <p:nvPr/>
        </p:nvCxnSpPr>
        <p:spPr>
          <a:xfrm rot="16200000">
            <a:off x="3158979"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329372" y="4892174"/>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12</a:t>
            </a:r>
            <a:endParaRPr lang="en-GB" sz="1000" dirty="0">
              <a:latin typeface="+mn-lt"/>
              <a:ea typeface="Arial Narrow" charset="0"/>
              <a:cs typeface="Arial Narrow" charset="0"/>
            </a:endParaRPr>
          </a:p>
        </p:txBody>
      </p:sp>
      <p:cxnSp>
        <p:nvCxnSpPr>
          <p:cNvPr id="167" name="Straight Connector 166"/>
          <p:cNvCxnSpPr/>
          <p:nvPr/>
        </p:nvCxnSpPr>
        <p:spPr>
          <a:xfrm rot="16200000">
            <a:off x="2470446"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676106" y="4892174"/>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6</a:t>
            </a:r>
            <a:endParaRPr lang="en-GB" sz="1000" dirty="0">
              <a:latin typeface="+mn-lt"/>
              <a:ea typeface="Arial Narrow" charset="0"/>
              <a:cs typeface="Arial Narrow" charset="0"/>
            </a:endParaRPr>
          </a:p>
        </p:txBody>
      </p:sp>
      <p:cxnSp>
        <p:nvCxnSpPr>
          <p:cNvPr id="169" name="Straight Connector 168"/>
          <p:cNvCxnSpPr/>
          <p:nvPr/>
        </p:nvCxnSpPr>
        <p:spPr>
          <a:xfrm rot="16200000">
            <a:off x="1781914"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737163" y="4646562"/>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2"/>
                </a:solidFill>
                <a:latin typeface="+mn-lt"/>
                <a:cs typeface="Arial Narrow"/>
              </a:rPr>
              <a:t>8.9</a:t>
            </a:r>
          </a:p>
        </p:txBody>
      </p:sp>
      <p:sp>
        <p:nvSpPr>
          <p:cNvPr id="171" name="TextBox 170"/>
          <p:cNvSpPr txBox="1"/>
          <p:nvPr/>
        </p:nvSpPr>
        <p:spPr>
          <a:xfrm>
            <a:off x="2498212" y="4646562"/>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3"/>
                </a:solidFill>
                <a:latin typeface="+mn-lt"/>
                <a:cs typeface="Arial Narrow"/>
              </a:rPr>
              <a:t>12.0</a:t>
            </a:r>
            <a:endParaRPr lang="en-GB" sz="1400" b="1" dirty="0">
              <a:solidFill>
                <a:schemeClr val="accent3"/>
              </a:solidFill>
              <a:latin typeface="+mn-lt"/>
              <a:cs typeface="Arial Narrow"/>
            </a:endParaRPr>
          </a:p>
        </p:txBody>
      </p:sp>
      <p:sp>
        <p:nvSpPr>
          <p:cNvPr id="172" name="TextBox 171"/>
          <p:cNvSpPr txBox="1"/>
          <p:nvPr/>
        </p:nvSpPr>
        <p:spPr>
          <a:xfrm>
            <a:off x="2440642" y="3073922"/>
            <a:ext cx="2125952" cy="600164"/>
          </a:xfrm>
          <a:prstGeom prst="rect">
            <a:avLst/>
          </a:prstGeom>
          <a:noFill/>
          <a:ln w="28575">
            <a:noFill/>
          </a:ln>
        </p:spPr>
        <p:txBody>
          <a:bodyPr wrap="square" lIns="0" tIns="0" bIns="0" rtlCol="0">
            <a:spAutoFit/>
          </a:bodyPr>
          <a:lstStyle/>
          <a:p>
            <a:pPr algn="ctr"/>
            <a:r>
              <a:rPr lang="en-GB" sz="1300" b="1" dirty="0" smtClean="0">
                <a:latin typeface="+mn-lt"/>
                <a:ea typeface="Arial Narrow" charset="0"/>
                <a:cs typeface="Arial Narrow" charset="0"/>
              </a:rPr>
              <a:t>HR 0.50</a:t>
            </a:r>
          </a:p>
          <a:p>
            <a:pPr algn="ctr"/>
            <a:r>
              <a:rPr lang="en-GB" sz="1300" b="1" dirty="0" smtClean="0">
                <a:latin typeface="+mn-lt"/>
                <a:ea typeface="Arial Narrow" charset="0"/>
                <a:cs typeface="Arial Narrow" charset="0"/>
              </a:rPr>
              <a:t>(95% CI 0.34, 0.72)</a:t>
            </a:r>
          </a:p>
          <a:p>
            <a:pPr algn="ctr"/>
            <a:r>
              <a:rPr lang="en-GB" sz="1300" b="1" dirty="0" smtClean="0">
                <a:latin typeface="+mn-lt"/>
                <a:ea typeface="Arial Narrow" charset="0"/>
                <a:cs typeface="Arial Narrow" charset="0"/>
              </a:rPr>
              <a:t>p=0.0001</a:t>
            </a:r>
            <a:endParaRPr lang="en-GB" sz="1300" b="1" dirty="0">
              <a:latin typeface="+mn-lt"/>
              <a:ea typeface="Arial Narrow" charset="0"/>
              <a:cs typeface="Arial Narrow" charset="0"/>
            </a:endParaRPr>
          </a:p>
        </p:txBody>
      </p:sp>
      <p:sp>
        <p:nvSpPr>
          <p:cNvPr id="173" name="TextBox 172"/>
          <p:cNvSpPr txBox="1"/>
          <p:nvPr/>
        </p:nvSpPr>
        <p:spPr>
          <a:xfrm>
            <a:off x="895622" y="5306713"/>
            <a:ext cx="396263"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142</a:t>
            </a:r>
          </a:p>
          <a:p>
            <a:pPr algn="ctr"/>
            <a:r>
              <a:rPr lang="en-GB" sz="1000" dirty="0" smtClean="0">
                <a:latin typeface="+mn-lt"/>
                <a:ea typeface="Arial Narrow" charset="0"/>
                <a:cs typeface="Arial Narrow" charset="0"/>
              </a:rPr>
              <a:t>138</a:t>
            </a:r>
            <a:endParaRPr lang="en-GB" sz="1000" dirty="0">
              <a:latin typeface="+mn-lt"/>
              <a:ea typeface="Arial Narrow" charset="0"/>
              <a:cs typeface="Arial Narrow" charset="0"/>
            </a:endParaRPr>
          </a:p>
        </p:txBody>
      </p:sp>
      <p:sp>
        <p:nvSpPr>
          <p:cNvPr id="174" name="TextBox 173"/>
          <p:cNvSpPr txBox="1"/>
          <p:nvPr/>
        </p:nvSpPr>
        <p:spPr>
          <a:xfrm>
            <a:off x="3053171" y="5306713"/>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3</a:t>
            </a:r>
          </a:p>
          <a:p>
            <a:pPr algn="ctr"/>
            <a:r>
              <a:rPr lang="en-GB" sz="1000" dirty="0" smtClean="0">
                <a:latin typeface="+mn-lt"/>
                <a:ea typeface="Arial Narrow" charset="0"/>
                <a:cs typeface="Arial Narrow" charset="0"/>
              </a:rPr>
              <a:t>2</a:t>
            </a:r>
            <a:endParaRPr lang="en-GB" sz="1000" dirty="0">
              <a:latin typeface="+mn-lt"/>
              <a:ea typeface="Arial Narrow" charset="0"/>
              <a:cs typeface="Arial Narrow" charset="0"/>
            </a:endParaRPr>
          </a:p>
        </p:txBody>
      </p:sp>
      <p:sp>
        <p:nvSpPr>
          <p:cNvPr id="175" name="TextBox 174"/>
          <p:cNvSpPr txBox="1"/>
          <p:nvPr/>
        </p:nvSpPr>
        <p:spPr>
          <a:xfrm>
            <a:off x="2329372" y="5306713"/>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28</a:t>
            </a:r>
          </a:p>
          <a:p>
            <a:pPr algn="ctr"/>
            <a:r>
              <a:rPr lang="en-GB" sz="1000" dirty="0">
                <a:latin typeface="+mn-lt"/>
                <a:ea typeface="Arial Narrow" charset="0"/>
                <a:cs typeface="Arial Narrow" charset="0"/>
              </a:rPr>
              <a:t>8</a:t>
            </a:r>
          </a:p>
        </p:txBody>
      </p:sp>
      <p:sp>
        <p:nvSpPr>
          <p:cNvPr id="176" name="TextBox 175"/>
          <p:cNvSpPr txBox="1"/>
          <p:nvPr/>
        </p:nvSpPr>
        <p:spPr>
          <a:xfrm>
            <a:off x="1640840" y="5306713"/>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99</a:t>
            </a:r>
          </a:p>
          <a:p>
            <a:pPr algn="ctr"/>
            <a:r>
              <a:rPr lang="en-GB" sz="1000" dirty="0" smtClean="0">
                <a:latin typeface="+mn-lt"/>
                <a:ea typeface="Arial Narrow" charset="0"/>
                <a:cs typeface="Arial Narrow" charset="0"/>
              </a:rPr>
              <a:t>73</a:t>
            </a:r>
            <a:endParaRPr lang="en-GB" sz="1000" dirty="0">
              <a:latin typeface="+mn-lt"/>
              <a:ea typeface="Arial Narrow" charset="0"/>
              <a:cs typeface="Arial Narrow" charset="0"/>
            </a:endParaRPr>
          </a:p>
        </p:txBody>
      </p:sp>
      <p:sp>
        <p:nvSpPr>
          <p:cNvPr id="177" name="TextBox 176"/>
          <p:cNvSpPr txBox="1"/>
          <p:nvPr/>
        </p:nvSpPr>
        <p:spPr>
          <a:xfrm>
            <a:off x="3738060" y="5306713"/>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0</a:t>
            </a:r>
          </a:p>
          <a:p>
            <a:pPr algn="ctr"/>
            <a:r>
              <a:rPr lang="en-GB" sz="1000" dirty="0">
                <a:latin typeface="+mn-lt"/>
                <a:ea typeface="Arial Narrow" charset="0"/>
                <a:cs typeface="Arial Narrow" charset="0"/>
              </a:rPr>
              <a:t>0</a:t>
            </a:r>
          </a:p>
        </p:txBody>
      </p:sp>
      <p:sp>
        <p:nvSpPr>
          <p:cNvPr id="178" name="TextBox 177"/>
          <p:cNvSpPr txBox="1"/>
          <p:nvPr/>
        </p:nvSpPr>
        <p:spPr>
          <a:xfrm>
            <a:off x="-86686" y="5306713"/>
            <a:ext cx="1019831" cy="400110"/>
          </a:xfrm>
          <a:prstGeom prst="rect">
            <a:avLst/>
          </a:prstGeom>
          <a:noFill/>
        </p:spPr>
        <p:txBody>
          <a:bodyPr wrap="none" rtlCol="0">
            <a:spAutoFit/>
          </a:bodyPr>
          <a:lstStyle/>
          <a:p>
            <a:pPr algn="r"/>
            <a:r>
              <a:rPr lang="en-GB" sz="1000" dirty="0" err="1" smtClean="0">
                <a:latin typeface="+mn-lt"/>
                <a:ea typeface="Arial Narrow" charset="0"/>
                <a:cs typeface="Arial Narrow" charset="0"/>
              </a:rPr>
              <a:t>Cet</a:t>
            </a:r>
            <a:r>
              <a:rPr lang="en-GB" sz="1000" dirty="0" smtClean="0">
                <a:latin typeface="+mn-lt"/>
                <a:ea typeface="Arial Narrow" charset="0"/>
                <a:cs typeface="Arial Narrow" charset="0"/>
              </a:rPr>
              <a:t> + FOLFIRI</a:t>
            </a:r>
          </a:p>
          <a:p>
            <a:pPr algn="r"/>
            <a:r>
              <a:rPr lang="en-GB" sz="1000" dirty="0" smtClean="0">
                <a:latin typeface="+mn-lt"/>
                <a:ea typeface="Arial Narrow" charset="0"/>
                <a:cs typeface="Arial Narrow" charset="0"/>
              </a:rPr>
              <a:t>FOLFIRI</a:t>
            </a:r>
            <a:endParaRPr lang="en-GB" sz="1000" dirty="0">
              <a:latin typeface="+mn-lt"/>
              <a:ea typeface="Arial Narrow" charset="0"/>
              <a:cs typeface="Arial Narrow" charset="0"/>
            </a:endParaRPr>
          </a:p>
        </p:txBody>
      </p:sp>
      <p:sp>
        <p:nvSpPr>
          <p:cNvPr id="179" name="TextBox 178"/>
          <p:cNvSpPr txBox="1"/>
          <p:nvPr/>
        </p:nvSpPr>
        <p:spPr>
          <a:xfrm>
            <a:off x="137734" y="5152600"/>
            <a:ext cx="795411" cy="246221"/>
          </a:xfrm>
          <a:prstGeom prst="rect">
            <a:avLst/>
          </a:prstGeom>
          <a:noFill/>
        </p:spPr>
        <p:txBody>
          <a:bodyPr wrap="none" rtlCol="0">
            <a:spAutoFit/>
          </a:bodyPr>
          <a:lstStyle/>
          <a:p>
            <a:pPr algn="r"/>
            <a:r>
              <a:rPr lang="en-GB" sz="1000" dirty="0" smtClean="0">
                <a:latin typeface="+mn-lt"/>
                <a:ea typeface="Arial Narrow" charset="0"/>
                <a:cs typeface="Arial Narrow" charset="0"/>
              </a:rPr>
              <a:t>No. at risk:</a:t>
            </a:r>
            <a:endParaRPr lang="en-GB" sz="1000" dirty="0">
              <a:latin typeface="+mn-lt"/>
              <a:ea typeface="Arial Narrow" charset="0"/>
              <a:cs typeface="Arial Narrow" charset="0"/>
            </a:endParaRPr>
          </a:p>
        </p:txBody>
      </p:sp>
      <p:grpSp>
        <p:nvGrpSpPr>
          <p:cNvPr id="180" name="Group 179"/>
          <p:cNvGrpSpPr/>
          <p:nvPr/>
        </p:nvGrpSpPr>
        <p:grpSpPr>
          <a:xfrm>
            <a:off x="1107584" y="2588527"/>
            <a:ext cx="2299677" cy="2263205"/>
            <a:chOff x="1008743" y="1758648"/>
            <a:chExt cx="2299677" cy="2263205"/>
          </a:xfrm>
        </p:grpSpPr>
        <p:sp>
          <p:nvSpPr>
            <p:cNvPr id="181" name="Freeform 180"/>
            <p:cNvSpPr/>
            <p:nvPr/>
          </p:nvSpPr>
          <p:spPr>
            <a:xfrm>
              <a:off x="1008743" y="1758648"/>
              <a:ext cx="962781" cy="1090990"/>
            </a:xfrm>
            <a:custGeom>
              <a:avLst/>
              <a:gdLst>
                <a:gd name="connsiteX0" fmla="*/ 0 w 962781"/>
                <a:gd name="connsiteY0" fmla="*/ 0 h 1090990"/>
                <a:gd name="connsiteX1" fmla="*/ 133047 w 962781"/>
                <a:gd name="connsiteY1" fmla="*/ 0 h 1090990"/>
                <a:gd name="connsiteX2" fmla="*/ 133047 w 962781"/>
                <a:gd name="connsiteY2" fmla="*/ 38704 h 1090990"/>
                <a:gd name="connsiteX3" fmla="*/ 179009 w 962781"/>
                <a:gd name="connsiteY3" fmla="*/ 38704 h 1090990"/>
                <a:gd name="connsiteX4" fmla="*/ 179009 w 962781"/>
                <a:gd name="connsiteY4" fmla="*/ 60476 h 1090990"/>
                <a:gd name="connsiteX5" fmla="*/ 215295 w 962781"/>
                <a:gd name="connsiteY5" fmla="*/ 60476 h 1090990"/>
                <a:gd name="connsiteX6" fmla="*/ 215295 w 962781"/>
                <a:gd name="connsiteY6" fmla="*/ 96762 h 1090990"/>
                <a:gd name="connsiteX7" fmla="*/ 280609 w 962781"/>
                <a:gd name="connsiteY7" fmla="*/ 96762 h 1090990"/>
                <a:gd name="connsiteX8" fmla="*/ 280609 w 962781"/>
                <a:gd name="connsiteY8" fmla="*/ 108857 h 1090990"/>
                <a:gd name="connsiteX9" fmla="*/ 389467 w 962781"/>
                <a:gd name="connsiteY9" fmla="*/ 108857 h 1090990"/>
                <a:gd name="connsiteX10" fmla="*/ 389467 w 962781"/>
                <a:gd name="connsiteY10" fmla="*/ 147562 h 1090990"/>
                <a:gd name="connsiteX11" fmla="*/ 403981 w 962781"/>
                <a:gd name="connsiteY11" fmla="*/ 147562 h 1090990"/>
                <a:gd name="connsiteX12" fmla="*/ 403981 w 962781"/>
                <a:gd name="connsiteY12" fmla="*/ 200781 h 1090990"/>
                <a:gd name="connsiteX13" fmla="*/ 420914 w 962781"/>
                <a:gd name="connsiteY13" fmla="*/ 200781 h 1090990"/>
                <a:gd name="connsiteX14" fmla="*/ 420914 w 962781"/>
                <a:gd name="connsiteY14" fmla="*/ 256419 h 1090990"/>
                <a:gd name="connsiteX15" fmla="*/ 437847 w 962781"/>
                <a:gd name="connsiteY15" fmla="*/ 256419 h 1090990"/>
                <a:gd name="connsiteX16" fmla="*/ 437847 w 962781"/>
                <a:gd name="connsiteY16" fmla="*/ 292704 h 1090990"/>
                <a:gd name="connsiteX17" fmla="*/ 452362 w 962781"/>
                <a:gd name="connsiteY17" fmla="*/ 292704 h 1090990"/>
                <a:gd name="connsiteX18" fmla="*/ 452362 w 962781"/>
                <a:gd name="connsiteY18" fmla="*/ 319314 h 1090990"/>
                <a:gd name="connsiteX19" fmla="*/ 466876 w 962781"/>
                <a:gd name="connsiteY19" fmla="*/ 333828 h 1090990"/>
                <a:gd name="connsiteX20" fmla="*/ 568476 w 962781"/>
                <a:gd name="connsiteY20" fmla="*/ 333828 h 1090990"/>
                <a:gd name="connsiteX21" fmla="*/ 568476 w 962781"/>
                <a:gd name="connsiteY21" fmla="*/ 355600 h 1090990"/>
                <a:gd name="connsiteX22" fmla="*/ 609600 w 962781"/>
                <a:gd name="connsiteY22" fmla="*/ 355600 h 1090990"/>
                <a:gd name="connsiteX23" fmla="*/ 609600 w 962781"/>
                <a:gd name="connsiteY23" fmla="*/ 447523 h 1090990"/>
                <a:gd name="connsiteX24" fmla="*/ 621695 w 962781"/>
                <a:gd name="connsiteY24" fmla="*/ 447523 h 1090990"/>
                <a:gd name="connsiteX25" fmla="*/ 621695 w 962781"/>
                <a:gd name="connsiteY25" fmla="*/ 483809 h 1090990"/>
                <a:gd name="connsiteX26" fmla="*/ 638628 w 962781"/>
                <a:gd name="connsiteY26" fmla="*/ 483809 h 1090990"/>
                <a:gd name="connsiteX27" fmla="*/ 638628 w 962781"/>
                <a:gd name="connsiteY27" fmla="*/ 510419 h 1090990"/>
                <a:gd name="connsiteX28" fmla="*/ 650724 w 962781"/>
                <a:gd name="connsiteY28" fmla="*/ 510419 h 1090990"/>
                <a:gd name="connsiteX29" fmla="*/ 650724 w 962781"/>
                <a:gd name="connsiteY29" fmla="*/ 556381 h 1090990"/>
                <a:gd name="connsiteX30" fmla="*/ 677333 w 962781"/>
                <a:gd name="connsiteY30" fmla="*/ 556381 h 1090990"/>
                <a:gd name="connsiteX31" fmla="*/ 677333 w 962781"/>
                <a:gd name="connsiteY31" fmla="*/ 631371 h 1090990"/>
                <a:gd name="connsiteX32" fmla="*/ 701524 w 962781"/>
                <a:gd name="connsiteY32" fmla="*/ 631371 h 1090990"/>
                <a:gd name="connsiteX33" fmla="*/ 701524 w 962781"/>
                <a:gd name="connsiteY33" fmla="*/ 682171 h 1090990"/>
                <a:gd name="connsiteX34" fmla="*/ 795867 w 962781"/>
                <a:gd name="connsiteY34" fmla="*/ 682171 h 1090990"/>
                <a:gd name="connsiteX35" fmla="*/ 795867 w 962781"/>
                <a:gd name="connsiteY35" fmla="*/ 708781 h 1090990"/>
                <a:gd name="connsiteX36" fmla="*/ 832152 w 962781"/>
                <a:gd name="connsiteY36" fmla="*/ 708781 h 1090990"/>
                <a:gd name="connsiteX37" fmla="*/ 832152 w 962781"/>
                <a:gd name="connsiteY37" fmla="*/ 791028 h 1090990"/>
                <a:gd name="connsiteX38" fmla="*/ 856343 w 962781"/>
                <a:gd name="connsiteY38" fmla="*/ 791028 h 1090990"/>
                <a:gd name="connsiteX39" fmla="*/ 856343 w 962781"/>
                <a:gd name="connsiteY39" fmla="*/ 882952 h 1090990"/>
                <a:gd name="connsiteX40" fmla="*/ 880533 w 962781"/>
                <a:gd name="connsiteY40" fmla="*/ 882952 h 1090990"/>
                <a:gd name="connsiteX41" fmla="*/ 880533 w 962781"/>
                <a:gd name="connsiteY41" fmla="*/ 982133 h 1090990"/>
                <a:gd name="connsiteX42" fmla="*/ 909562 w 962781"/>
                <a:gd name="connsiteY42" fmla="*/ 982133 h 1090990"/>
                <a:gd name="connsiteX43" fmla="*/ 909562 w 962781"/>
                <a:gd name="connsiteY43" fmla="*/ 1023257 h 1090990"/>
                <a:gd name="connsiteX44" fmla="*/ 936171 w 962781"/>
                <a:gd name="connsiteY44" fmla="*/ 1023257 h 1090990"/>
                <a:gd name="connsiteX45" fmla="*/ 936171 w 962781"/>
                <a:gd name="connsiteY45" fmla="*/ 1064381 h 1090990"/>
                <a:gd name="connsiteX46" fmla="*/ 962781 w 962781"/>
                <a:gd name="connsiteY46" fmla="*/ 1064381 h 1090990"/>
                <a:gd name="connsiteX47" fmla="*/ 962781 w 962781"/>
                <a:gd name="connsiteY47" fmla="*/ 1090990 h 109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62781" h="1090990">
                  <a:moveTo>
                    <a:pt x="0" y="0"/>
                  </a:moveTo>
                  <a:lnTo>
                    <a:pt x="133047" y="0"/>
                  </a:lnTo>
                  <a:lnTo>
                    <a:pt x="133047" y="38704"/>
                  </a:lnTo>
                  <a:lnTo>
                    <a:pt x="179009" y="38704"/>
                  </a:lnTo>
                  <a:lnTo>
                    <a:pt x="179009" y="60476"/>
                  </a:lnTo>
                  <a:lnTo>
                    <a:pt x="215295" y="60476"/>
                  </a:lnTo>
                  <a:lnTo>
                    <a:pt x="215295" y="96762"/>
                  </a:lnTo>
                  <a:lnTo>
                    <a:pt x="280609" y="96762"/>
                  </a:lnTo>
                  <a:lnTo>
                    <a:pt x="280609" y="108857"/>
                  </a:lnTo>
                  <a:lnTo>
                    <a:pt x="389467" y="108857"/>
                  </a:lnTo>
                  <a:lnTo>
                    <a:pt x="389467" y="147562"/>
                  </a:lnTo>
                  <a:lnTo>
                    <a:pt x="403981" y="147562"/>
                  </a:lnTo>
                  <a:lnTo>
                    <a:pt x="403981" y="200781"/>
                  </a:lnTo>
                  <a:lnTo>
                    <a:pt x="420914" y="200781"/>
                  </a:lnTo>
                  <a:lnTo>
                    <a:pt x="420914" y="256419"/>
                  </a:lnTo>
                  <a:lnTo>
                    <a:pt x="437847" y="256419"/>
                  </a:lnTo>
                  <a:lnTo>
                    <a:pt x="437847" y="292704"/>
                  </a:lnTo>
                  <a:lnTo>
                    <a:pt x="452362" y="292704"/>
                  </a:lnTo>
                  <a:lnTo>
                    <a:pt x="452362" y="319314"/>
                  </a:lnTo>
                  <a:lnTo>
                    <a:pt x="466876" y="333828"/>
                  </a:lnTo>
                  <a:lnTo>
                    <a:pt x="568476" y="333828"/>
                  </a:lnTo>
                  <a:lnTo>
                    <a:pt x="568476" y="355600"/>
                  </a:lnTo>
                  <a:lnTo>
                    <a:pt x="609600" y="355600"/>
                  </a:lnTo>
                  <a:lnTo>
                    <a:pt x="609600" y="447523"/>
                  </a:lnTo>
                  <a:lnTo>
                    <a:pt x="621695" y="447523"/>
                  </a:lnTo>
                  <a:lnTo>
                    <a:pt x="621695" y="483809"/>
                  </a:lnTo>
                  <a:lnTo>
                    <a:pt x="638628" y="483809"/>
                  </a:lnTo>
                  <a:lnTo>
                    <a:pt x="638628" y="510419"/>
                  </a:lnTo>
                  <a:lnTo>
                    <a:pt x="650724" y="510419"/>
                  </a:lnTo>
                  <a:lnTo>
                    <a:pt x="650724" y="556381"/>
                  </a:lnTo>
                  <a:lnTo>
                    <a:pt x="677333" y="556381"/>
                  </a:lnTo>
                  <a:lnTo>
                    <a:pt x="677333" y="631371"/>
                  </a:lnTo>
                  <a:lnTo>
                    <a:pt x="701524" y="631371"/>
                  </a:lnTo>
                  <a:lnTo>
                    <a:pt x="701524" y="682171"/>
                  </a:lnTo>
                  <a:lnTo>
                    <a:pt x="795867" y="682171"/>
                  </a:lnTo>
                  <a:lnTo>
                    <a:pt x="795867" y="708781"/>
                  </a:lnTo>
                  <a:lnTo>
                    <a:pt x="832152" y="708781"/>
                  </a:lnTo>
                  <a:lnTo>
                    <a:pt x="832152" y="791028"/>
                  </a:lnTo>
                  <a:lnTo>
                    <a:pt x="856343" y="791028"/>
                  </a:lnTo>
                  <a:lnTo>
                    <a:pt x="856343" y="882952"/>
                  </a:lnTo>
                  <a:lnTo>
                    <a:pt x="880533" y="882952"/>
                  </a:lnTo>
                  <a:lnTo>
                    <a:pt x="880533" y="982133"/>
                  </a:lnTo>
                  <a:lnTo>
                    <a:pt x="909562" y="982133"/>
                  </a:lnTo>
                  <a:lnTo>
                    <a:pt x="909562" y="1023257"/>
                  </a:lnTo>
                  <a:lnTo>
                    <a:pt x="936171" y="1023257"/>
                  </a:lnTo>
                  <a:lnTo>
                    <a:pt x="936171" y="1064381"/>
                  </a:lnTo>
                  <a:lnTo>
                    <a:pt x="962781" y="1064381"/>
                  </a:lnTo>
                  <a:lnTo>
                    <a:pt x="962781" y="109099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2" name="Freeform 181"/>
            <p:cNvSpPr/>
            <p:nvPr/>
          </p:nvSpPr>
          <p:spPr>
            <a:xfrm>
              <a:off x="2431566" y="3549580"/>
              <a:ext cx="876854" cy="472273"/>
            </a:xfrm>
            <a:custGeom>
              <a:avLst/>
              <a:gdLst>
                <a:gd name="connsiteX0" fmla="*/ 876854 w 876854"/>
                <a:gd name="connsiteY0" fmla="*/ 472273 h 472273"/>
                <a:gd name="connsiteX1" fmla="*/ 876854 w 876854"/>
                <a:gd name="connsiteY1" fmla="*/ 331596 h 472273"/>
                <a:gd name="connsiteX2" fmla="*/ 688447 w 876854"/>
                <a:gd name="connsiteY2" fmla="*/ 331596 h 472273"/>
                <a:gd name="connsiteX3" fmla="*/ 688447 w 876854"/>
                <a:gd name="connsiteY3" fmla="*/ 185895 h 472273"/>
                <a:gd name="connsiteX4" fmla="*/ 60425 w 876854"/>
                <a:gd name="connsiteY4" fmla="*/ 185895 h 472273"/>
                <a:gd name="connsiteX5" fmla="*/ 60425 w 876854"/>
                <a:gd name="connsiteY5" fmla="*/ 118068 h 472273"/>
                <a:gd name="connsiteX6" fmla="*/ 12696 w 876854"/>
                <a:gd name="connsiteY6" fmla="*/ 118068 h 472273"/>
                <a:gd name="connsiteX7" fmla="*/ 12696 w 876854"/>
                <a:gd name="connsiteY7" fmla="*/ 52754 h 472273"/>
                <a:gd name="connsiteX8" fmla="*/ 2647 w 876854"/>
                <a:gd name="connsiteY8" fmla="*/ 52754 h 472273"/>
                <a:gd name="connsiteX9" fmla="*/ 2647 w 876854"/>
                <a:gd name="connsiteY9" fmla="*/ 50242 h 472273"/>
                <a:gd name="connsiteX10" fmla="*/ 135 w 876854"/>
                <a:gd name="connsiteY10" fmla="*/ 0 h 47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854" h="472273">
                  <a:moveTo>
                    <a:pt x="876854" y="472273"/>
                  </a:moveTo>
                  <a:lnTo>
                    <a:pt x="876854" y="331596"/>
                  </a:lnTo>
                  <a:lnTo>
                    <a:pt x="688447" y="331596"/>
                  </a:lnTo>
                  <a:lnTo>
                    <a:pt x="688447" y="185895"/>
                  </a:lnTo>
                  <a:lnTo>
                    <a:pt x="60425" y="185895"/>
                  </a:lnTo>
                  <a:lnTo>
                    <a:pt x="60425" y="118068"/>
                  </a:lnTo>
                  <a:lnTo>
                    <a:pt x="12696" y="118068"/>
                  </a:lnTo>
                  <a:lnTo>
                    <a:pt x="12696" y="52754"/>
                  </a:lnTo>
                  <a:lnTo>
                    <a:pt x="2647" y="52754"/>
                  </a:lnTo>
                  <a:lnTo>
                    <a:pt x="2647" y="50242"/>
                  </a:lnTo>
                  <a:cubicBezTo>
                    <a:pt x="-882" y="18478"/>
                    <a:pt x="135" y="35216"/>
                    <a:pt x="135" y="0"/>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3" name="Freeform 182"/>
            <p:cNvSpPr/>
            <p:nvPr/>
          </p:nvSpPr>
          <p:spPr>
            <a:xfrm>
              <a:off x="1969477" y="2843684"/>
              <a:ext cx="462224" cy="703384"/>
            </a:xfrm>
            <a:custGeom>
              <a:avLst/>
              <a:gdLst>
                <a:gd name="connsiteX0" fmla="*/ 462224 w 462224"/>
                <a:gd name="connsiteY0" fmla="*/ 703384 h 703384"/>
                <a:gd name="connsiteX1" fmla="*/ 409470 w 462224"/>
                <a:gd name="connsiteY1" fmla="*/ 650630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4495 w 462224"/>
                <a:gd name="connsiteY1" fmla="*/ 635558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1982 w 462224"/>
                <a:gd name="connsiteY1" fmla="*/ 690824 h 703384"/>
                <a:gd name="connsiteX2" fmla="*/ 414495 w 462224"/>
                <a:gd name="connsiteY2" fmla="*/ 635558 h 703384"/>
                <a:gd name="connsiteX3" fmla="*/ 391886 w 462224"/>
                <a:gd name="connsiteY3" fmla="*/ 633046 h 703384"/>
                <a:gd name="connsiteX4" fmla="*/ 391886 w 462224"/>
                <a:gd name="connsiteY4" fmla="*/ 560195 h 703384"/>
                <a:gd name="connsiteX5" fmla="*/ 334108 w 462224"/>
                <a:gd name="connsiteY5" fmla="*/ 560195 h 703384"/>
                <a:gd name="connsiteX6" fmla="*/ 334108 w 462224"/>
                <a:gd name="connsiteY6" fmla="*/ 517490 h 703384"/>
                <a:gd name="connsiteX7" fmla="*/ 311499 w 462224"/>
                <a:gd name="connsiteY7" fmla="*/ 517490 h 703384"/>
                <a:gd name="connsiteX8" fmla="*/ 311499 w 462224"/>
                <a:gd name="connsiteY8" fmla="*/ 429567 h 703384"/>
                <a:gd name="connsiteX9" fmla="*/ 281354 w 462224"/>
                <a:gd name="connsiteY9" fmla="*/ 429567 h 703384"/>
                <a:gd name="connsiteX10" fmla="*/ 281354 w 462224"/>
                <a:gd name="connsiteY10" fmla="*/ 384349 h 703384"/>
                <a:gd name="connsiteX11" fmla="*/ 261257 w 462224"/>
                <a:gd name="connsiteY11" fmla="*/ 384349 h 703384"/>
                <a:gd name="connsiteX12" fmla="*/ 261257 w 462224"/>
                <a:gd name="connsiteY12" fmla="*/ 336619 h 703384"/>
                <a:gd name="connsiteX13" fmla="*/ 226088 w 462224"/>
                <a:gd name="connsiteY13" fmla="*/ 336619 h 703384"/>
                <a:gd name="connsiteX14" fmla="*/ 226088 w 462224"/>
                <a:gd name="connsiteY14" fmla="*/ 278841 h 703384"/>
                <a:gd name="connsiteX15" fmla="*/ 130628 w 462224"/>
                <a:gd name="connsiteY15" fmla="*/ 278841 h 703384"/>
                <a:gd name="connsiteX16" fmla="*/ 130628 w 462224"/>
                <a:gd name="connsiteY16" fmla="*/ 243672 h 703384"/>
                <a:gd name="connsiteX17" fmla="*/ 113044 w 462224"/>
                <a:gd name="connsiteY17" fmla="*/ 243672 h 703384"/>
                <a:gd name="connsiteX18" fmla="*/ 113044 w 462224"/>
                <a:gd name="connsiteY18" fmla="*/ 190918 h 703384"/>
                <a:gd name="connsiteX19" fmla="*/ 92947 w 462224"/>
                <a:gd name="connsiteY19" fmla="*/ 190918 h 703384"/>
                <a:gd name="connsiteX20" fmla="*/ 92947 w 462224"/>
                <a:gd name="connsiteY20" fmla="*/ 87923 h 703384"/>
                <a:gd name="connsiteX21" fmla="*/ 67826 w 462224"/>
                <a:gd name="connsiteY21" fmla="*/ 87923 h 703384"/>
                <a:gd name="connsiteX22" fmla="*/ 67826 w 462224"/>
                <a:gd name="connsiteY22" fmla="*/ 55265 h 703384"/>
                <a:gd name="connsiteX23" fmla="*/ 40193 w 462224"/>
                <a:gd name="connsiteY23" fmla="*/ 55265 h 703384"/>
                <a:gd name="connsiteX24" fmla="*/ 40193 w 462224"/>
                <a:gd name="connsiteY24" fmla="*/ 0 h 703384"/>
                <a:gd name="connsiteX25" fmla="*/ 0 w 462224"/>
                <a:gd name="connsiteY25"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2224" h="703384">
                  <a:moveTo>
                    <a:pt x="462224" y="703384"/>
                  </a:moveTo>
                  <a:cubicBezTo>
                    <a:pt x="454688" y="693336"/>
                    <a:pt x="419518" y="700872"/>
                    <a:pt x="411982" y="690824"/>
                  </a:cubicBezTo>
                  <a:cubicBezTo>
                    <a:pt x="412820" y="672402"/>
                    <a:pt x="417844" y="645188"/>
                    <a:pt x="414495" y="635558"/>
                  </a:cubicBezTo>
                  <a:cubicBezTo>
                    <a:pt x="411146" y="625928"/>
                    <a:pt x="399422" y="633883"/>
                    <a:pt x="391886" y="633046"/>
                  </a:cubicBezTo>
                  <a:lnTo>
                    <a:pt x="391886" y="560195"/>
                  </a:lnTo>
                  <a:lnTo>
                    <a:pt x="334108" y="560195"/>
                  </a:lnTo>
                  <a:lnTo>
                    <a:pt x="334108" y="517490"/>
                  </a:lnTo>
                  <a:lnTo>
                    <a:pt x="311499" y="517490"/>
                  </a:lnTo>
                  <a:lnTo>
                    <a:pt x="311499" y="429567"/>
                  </a:lnTo>
                  <a:lnTo>
                    <a:pt x="281354" y="429567"/>
                  </a:lnTo>
                  <a:lnTo>
                    <a:pt x="281354" y="384349"/>
                  </a:lnTo>
                  <a:lnTo>
                    <a:pt x="261257" y="384349"/>
                  </a:lnTo>
                  <a:lnTo>
                    <a:pt x="261257" y="336619"/>
                  </a:lnTo>
                  <a:lnTo>
                    <a:pt x="226088" y="336619"/>
                  </a:lnTo>
                  <a:lnTo>
                    <a:pt x="226088" y="278841"/>
                  </a:lnTo>
                  <a:lnTo>
                    <a:pt x="130628" y="278841"/>
                  </a:lnTo>
                  <a:lnTo>
                    <a:pt x="130628" y="243672"/>
                  </a:lnTo>
                  <a:lnTo>
                    <a:pt x="113044" y="243672"/>
                  </a:lnTo>
                  <a:lnTo>
                    <a:pt x="113044" y="190918"/>
                  </a:lnTo>
                  <a:lnTo>
                    <a:pt x="92947" y="190918"/>
                  </a:lnTo>
                  <a:lnTo>
                    <a:pt x="92947" y="87923"/>
                  </a:lnTo>
                  <a:lnTo>
                    <a:pt x="67826" y="87923"/>
                  </a:lnTo>
                  <a:lnTo>
                    <a:pt x="67826" y="55265"/>
                  </a:lnTo>
                  <a:lnTo>
                    <a:pt x="40193" y="55265"/>
                  </a:lnTo>
                  <a:lnTo>
                    <a:pt x="4019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184" name="Group 183"/>
          <p:cNvGrpSpPr/>
          <p:nvPr/>
        </p:nvGrpSpPr>
        <p:grpSpPr>
          <a:xfrm>
            <a:off x="1110003" y="2590946"/>
            <a:ext cx="2409371" cy="1681238"/>
            <a:chOff x="1011162" y="1761067"/>
            <a:chExt cx="2409371" cy="1681238"/>
          </a:xfrm>
        </p:grpSpPr>
        <p:sp>
          <p:nvSpPr>
            <p:cNvPr id="185" name="Freeform 184"/>
            <p:cNvSpPr/>
            <p:nvPr/>
          </p:nvSpPr>
          <p:spPr>
            <a:xfrm>
              <a:off x="1011162" y="1761067"/>
              <a:ext cx="1361924" cy="1059543"/>
            </a:xfrm>
            <a:custGeom>
              <a:avLst/>
              <a:gdLst>
                <a:gd name="connsiteX0" fmla="*/ 0 w 1361924"/>
                <a:gd name="connsiteY0" fmla="*/ 0 h 1059543"/>
                <a:gd name="connsiteX1" fmla="*/ 65314 w 1361924"/>
                <a:gd name="connsiteY1" fmla="*/ 0 h 1059543"/>
                <a:gd name="connsiteX2" fmla="*/ 60476 w 1361924"/>
                <a:gd name="connsiteY2" fmla="*/ 19352 h 1059543"/>
                <a:gd name="connsiteX3" fmla="*/ 118533 w 1361924"/>
                <a:gd name="connsiteY3" fmla="*/ 19352 h 1059543"/>
                <a:gd name="connsiteX4" fmla="*/ 120952 w 1361924"/>
                <a:gd name="connsiteY4" fmla="*/ 36285 h 1059543"/>
                <a:gd name="connsiteX5" fmla="*/ 205619 w 1361924"/>
                <a:gd name="connsiteY5" fmla="*/ 36285 h 1059543"/>
                <a:gd name="connsiteX6" fmla="*/ 205619 w 1361924"/>
                <a:gd name="connsiteY6" fmla="*/ 58057 h 1059543"/>
                <a:gd name="connsiteX7" fmla="*/ 246743 w 1361924"/>
                <a:gd name="connsiteY7" fmla="*/ 58057 h 1059543"/>
                <a:gd name="connsiteX8" fmla="*/ 246743 w 1361924"/>
                <a:gd name="connsiteY8" fmla="*/ 77409 h 1059543"/>
                <a:gd name="connsiteX9" fmla="*/ 394305 w 1361924"/>
                <a:gd name="connsiteY9" fmla="*/ 77409 h 1059543"/>
                <a:gd name="connsiteX10" fmla="*/ 394305 w 1361924"/>
                <a:gd name="connsiteY10" fmla="*/ 128209 h 1059543"/>
                <a:gd name="connsiteX11" fmla="*/ 440267 w 1361924"/>
                <a:gd name="connsiteY11" fmla="*/ 128209 h 1059543"/>
                <a:gd name="connsiteX12" fmla="*/ 440267 w 1361924"/>
                <a:gd name="connsiteY12" fmla="*/ 176590 h 1059543"/>
                <a:gd name="connsiteX13" fmla="*/ 486228 w 1361924"/>
                <a:gd name="connsiteY13" fmla="*/ 176590 h 1059543"/>
                <a:gd name="connsiteX14" fmla="*/ 486228 w 1361924"/>
                <a:gd name="connsiteY14" fmla="*/ 188685 h 1059543"/>
                <a:gd name="connsiteX15" fmla="*/ 529771 w 1361924"/>
                <a:gd name="connsiteY15" fmla="*/ 188685 h 1059543"/>
                <a:gd name="connsiteX16" fmla="*/ 529771 w 1361924"/>
                <a:gd name="connsiteY16" fmla="*/ 203200 h 1059543"/>
                <a:gd name="connsiteX17" fmla="*/ 607181 w 1361924"/>
                <a:gd name="connsiteY17" fmla="*/ 203200 h 1059543"/>
                <a:gd name="connsiteX18" fmla="*/ 607181 w 1361924"/>
                <a:gd name="connsiteY18" fmla="*/ 246743 h 1059543"/>
                <a:gd name="connsiteX19" fmla="*/ 633790 w 1361924"/>
                <a:gd name="connsiteY19" fmla="*/ 246743 h 1059543"/>
                <a:gd name="connsiteX20" fmla="*/ 633790 w 1361924"/>
                <a:gd name="connsiteY20" fmla="*/ 292704 h 1059543"/>
                <a:gd name="connsiteX21" fmla="*/ 665238 w 1361924"/>
                <a:gd name="connsiteY21" fmla="*/ 292704 h 1059543"/>
                <a:gd name="connsiteX22" fmla="*/ 665238 w 1361924"/>
                <a:gd name="connsiteY22" fmla="*/ 333828 h 1059543"/>
                <a:gd name="connsiteX23" fmla="*/ 694267 w 1361924"/>
                <a:gd name="connsiteY23" fmla="*/ 333828 h 1059543"/>
                <a:gd name="connsiteX24" fmla="*/ 694267 w 1361924"/>
                <a:gd name="connsiteY24" fmla="*/ 350762 h 1059543"/>
                <a:gd name="connsiteX25" fmla="*/ 805543 w 1361924"/>
                <a:gd name="connsiteY25" fmla="*/ 350762 h 1059543"/>
                <a:gd name="connsiteX26" fmla="*/ 805543 w 1361924"/>
                <a:gd name="connsiteY26" fmla="*/ 379790 h 1059543"/>
                <a:gd name="connsiteX27" fmla="*/ 832152 w 1361924"/>
                <a:gd name="connsiteY27" fmla="*/ 379790 h 1059543"/>
                <a:gd name="connsiteX28" fmla="*/ 832152 w 1361924"/>
                <a:gd name="connsiteY28" fmla="*/ 420914 h 1059543"/>
                <a:gd name="connsiteX29" fmla="*/ 849086 w 1361924"/>
                <a:gd name="connsiteY29" fmla="*/ 420914 h 1059543"/>
                <a:gd name="connsiteX30" fmla="*/ 849086 w 1361924"/>
                <a:gd name="connsiteY30" fmla="*/ 481390 h 1059543"/>
                <a:gd name="connsiteX31" fmla="*/ 875695 w 1361924"/>
                <a:gd name="connsiteY31" fmla="*/ 481390 h 1059543"/>
                <a:gd name="connsiteX32" fmla="*/ 875695 w 1361924"/>
                <a:gd name="connsiteY32" fmla="*/ 544285 h 1059543"/>
                <a:gd name="connsiteX33" fmla="*/ 911981 w 1361924"/>
                <a:gd name="connsiteY33" fmla="*/ 544285 h 1059543"/>
                <a:gd name="connsiteX34" fmla="*/ 911981 w 1361924"/>
                <a:gd name="connsiteY34" fmla="*/ 570895 h 1059543"/>
                <a:gd name="connsiteX35" fmla="*/ 943428 w 1361924"/>
                <a:gd name="connsiteY35" fmla="*/ 570895 h 1059543"/>
                <a:gd name="connsiteX36" fmla="*/ 943428 w 1361924"/>
                <a:gd name="connsiteY36" fmla="*/ 609600 h 1059543"/>
                <a:gd name="connsiteX37" fmla="*/ 977295 w 1361924"/>
                <a:gd name="connsiteY37" fmla="*/ 609600 h 1059543"/>
                <a:gd name="connsiteX38" fmla="*/ 977295 w 1361924"/>
                <a:gd name="connsiteY38" fmla="*/ 624114 h 1059543"/>
                <a:gd name="connsiteX39" fmla="*/ 1040190 w 1361924"/>
                <a:gd name="connsiteY39" fmla="*/ 624114 h 1059543"/>
                <a:gd name="connsiteX40" fmla="*/ 1040190 w 1361924"/>
                <a:gd name="connsiteY40" fmla="*/ 682171 h 1059543"/>
                <a:gd name="connsiteX41" fmla="*/ 1069219 w 1361924"/>
                <a:gd name="connsiteY41" fmla="*/ 682171 h 1059543"/>
                <a:gd name="connsiteX42" fmla="*/ 1069219 w 1361924"/>
                <a:gd name="connsiteY42" fmla="*/ 732971 h 1059543"/>
                <a:gd name="connsiteX43" fmla="*/ 1088571 w 1361924"/>
                <a:gd name="connsiteY43" fmla="*/ 732971 h 1059543"/>
                <a:gd name="connsiteX44" fmla="*/ 1088571 w 1361924"/>
                <a:gd name="connsiteY44" fmla="*/ 800704 h 1059543"/>
                <a:gd name="connsiteX45" fmla="*/ 1120019 w 1361924"/>
                <a:gd name="connsiteY45" fmla="*/ 800704 h 1059543"/>
                <a:gd name="connsiteX46" fmla="*/ 1120019 w 1361924"/>
                <a:gd name="connsiteY46" fmla="*/ 836990 h 1059543"/>
                <a:gd name="connsiteX47" fmla="*/ 1151467 w 1361924"/>
                <a:gd name="connsiteY47" fmla="*/ 836990 h 1059543"/>
                <a:gd name="connsiteX48" fmla="*/ 1151467 w 1361924"/>
                <a:gd name="connsiteY48" fmla="*/ 861181 h 1059543"/>
                <a:gd name="connsiteX49" fmla="*/ 1214362 w 1361924"/>
                <a:gd name="connsiteY49" fmla="*/ 861181 h 1059543"/>
                <a:gd name="connsiteX50" fmla="*/ 1214362 w 1361924"/>
                <a:gd name="connsiteY50" fmla="*/ 897466 h 1059543"/>
                <a:gd name="connsiteX51" fmla="*/ 1253067 w 1361924"/>
                <a:gd name="connsiteY51" fmla="*/ 897466 h 1059543"/>
                <a:gd name="connsiteX52" fmla="*/ 1253067 w 1361924"/>
                <a:gd name="connsiteY52" fmla="*/ 945847 h 1059543"/>
                <a:gd name="connsiteX53" fmla="*/ 1289352 w 1361924"/>
                <a:gd name="connsiteY53" fmla="*/ 945847 h 1059543"/>
                <a:gd name="connsiteX54" fmla="*/ 1289352 w 1361924"/>
                <a:gd name="connsiteY54" fmla="*/ 1059543 h 1059543"/>
                <a:gd name="connsiteX55" fmla="*/ 1361924 w 1361924"/>
                <a:gd name="connsiteY55" fmla="*/ 1059543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61924" h="1059543">
                  <a:moveTo>
                    <a:pt x="0" y="0"/>
                  </a:moveTo>
                  <a:lnTo>
                    <a:pt x="65314" y="0"/>
                  </a:lnTo>
                  <a:lnTo>
                    <a:pt x="60476" y="19352"/>
                  </a:lnTo>
                  <a:lnTo>
                    <a:pt x="118533" y="19352"/>
                  </a:lnTo>
                  <a:lnTo>
                    <a:pt x="120952" y="36285"/>
                  </a:lnTo>
                  <a:lnTo>
                    <a:pt x="205619" y="36285"/>
                  </a:lnTo>
                  <a:lnTo>
                    <a:pt x="205619" y="58057"/>
                  </a:lnTo>
                  <a:lnTo>
                    <a:pt x="246743" y="58057"/>
                  </a:lnTo>
                  <a:lnTo>
                    <a:pt x="246743" y="77409"/>
                  </a:lnTo>
                  <a:lnTo>
                    <a:pt x="394305" y="77409"/>
                  </a:lnTo>
                  <a:lnTo>
                    <a:pt x="394305" y="128209"/>
                  </a:lnTo>
                  <a:lnTo>
                    <a:pt x="440267" y="128209"/>
                  </a:lnTo>
                  <a:lnTo>
                    <a:pt x="440267" y="176590"/>
                  </a:lnTo>
                  <a:lnTo>
                    <a:pt x="486228" y="176590"/>
                  </a:lnTo>
                  <a:lnTo>
                    <a:pt x="486228" y="188685"/>
                  </a:lnTo>
                  <a:lnTo>
                    <a:pt x="529771" y="188685"/>
                  </a:lnTo>
                  <a:lnTo>
                    <a:pt x="529771" y="203200"/>
                  </a:lnTo>
                  <a:lnTo>
                    <a:pt x="607181" y="203200"/>
                  </a:lnTo>
                  <a:lnTo>
                    <a:pt x="607181" y="246743"/>
                  </a:lnTo>
                  <a:lnTo>
                    <a:pt x="633790" y="246743"/>
                  </a:lnTo>
                  <a:lnTo>
                    <a:pt x="633790" y="292704"/>
                  </a:lnTo>
                  <a:lnTo>
                    <a:pt x="665238" y="292704"/>
                  </a:lnTo>
                  <a:lnTo>
                    <a:pt x="665238" y="333828"/>
                  </a:lnTo>
                  <a:lnTo>
                    <a:pt x="694267" y="333828"/>
                  </a:lnTo>
                  <a:lnTo>
                    <a:pt x="694267" y="350762"/>
                  </a:lnTo>
                  <a:lnTo>
                    <a:pt x="805543" y="350762"/>
                  </a:lnTo>
                  <a:lnTo>
                    <a:pt x="805543" y="379790"/>
                  </a:lnTo>
                  <a:lnTo>
                    <a:pt x="832152" y="379790"/>
                  </a:lnTo>
                  <a:lnTo>
                    <a:pt x="832152" y="420914"/>
                  </a:lnTo>
                  <a:lnTo>
                    <a:pt x="849086" y="420914"/>
                  </a:lnTo>
                  <a:lnTo>
                    <a:pt x="849086" y="481390"/>
                  </a:lnTo>
                  <a:lnTo>
                    <a:pt x="875695" y="481390"/>
                  </a:lnTo>
                  <a:lnTo>
                    <a:pt x="875695" y="544285"/>
                  </a:lnTo>
                  <a:lnTo>
                    <a:pt x="911981" y="544285"/>
                  </a:lnTo>
                  <a:lnTo>
                    <a:pt x="911981" y="570895"/>
                  </a:lnTo>
                  <a:lnTo>
                    <a:pt x="943428" y="570895"/>
                  </a:lnTo>
                  <a:lnTo>
                    <a:pt x="943428" y="609600"/>
                  </a:lnTo>
                  <a:lnTo>
                    <a:pt x="977295" y="609600"/>
                  </a:lnTo>
                  <a:lnTo>
                    <a:pt x="977295" y="624114"/>
                  </a:lnTo>
                  <a:lnTo>
                    <a:pt x="1040190" y="624114"/>
                  </a:lnTo>
                  <a:lnTo>
                    <a:pt x="1040190" y="682171"/>
                  </a:lnTo>
                  <a:lnTo>
                    <a:pt x="1069219" y="682171"/>
                  </a:lnTo>
                  <a:lnTo>
                    <a:pt x="1069219" y="732971"/>
                  </a:lnTo>
                  <a:lnTo>
                    <a:pt x="1088571" y="732971"/>
                  </a:lnTo>
                  <a:lnTo>
                    <a:pt x="1088571" y="800704"/>
                  </a:lnTo>
                  <a:lnTo>
                    <a:pt x="1120019" y="800704"/>
                  </a:lnTo>
                  <a:lnTo>
                    <a:pt x="1120019" y="836990"/>
                  </a:lnTo>
                  <a:lnTo>
                    <a:pt x="1151467" y="836990"/>
                  </a:lnTo>
                  <a:lnTo>
                    <a:pt x="1151467" y="861181"/>
                  </a:lnTo>
                  <a:lnTo>
                    <a:pt x="1214362" y="861181"/>
                  </a:lnTo>
                  <a:lnTo>
                    <a:pt x="1214362" y="897466"/>
                  </a:lnTo>
                  <a:lnTo>
                    <a:pt x="1253067" y="897466"/>
                  </a:lnTo>
                  <a:lnTo>
                    <a:pt x="1253067" y="945847"/>
                  </a:lnTo>
                  <a:lnTo>
                    <a:pt x="1289352" y="945847"/>
                  </a:lnTo>
                  <a:lnTo>
                    <a:pt x="1289352" y="1059543"/>
                  </a:lnTo>
                  <a:lnTo>
                    <a:pt x="1361924" y="1059543"/>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6" name="Freeform 185"/>
            <p:cNvSpPr/>
            <p:nvPr/>
          </p:nvSpPr>
          <p:spPr>
            <a:xfrm>
              <a:off x="2365829" y="2820610"/>
              <a:ext cx="1054704" cy="621695"/>
            </a:xfrm>
            <a:custGeom>
              <a:avLst/>
              <a:gdLst>
                <a:gd name="connsiteX0" fmla="*/ 1054704 w 1054704"/>
                <a:gd name="connsiteY0" fmla="*/ 621695 h 621695"/>
                <a:gd name="connsiteX1" fmla="*/ 495904 w 1054704"/>
                <a:gd name="connsiteY1" fmla="*/ 621695 h 621695"/>
                <a:gd name="connsiteX2" fmla="*/ 495904 w 1054704"/>
                <a:gd name="connsiteY2" fmla="*/ 476552 h 621695"/>
                <a:gd name="connsiteX3" fmla="*/ 353181 w 1054704"/>
                <a:gd name="connsiteY3" fmla="*/ 476552 h 621695"/>
                <a:gd name="connsiteX4" fmla="*/ 353181 w 1054704"/>
                <a:gd name="connsiteY4" fmla="*/ 382209 h 621695"/>
                <a:gd name="connsiteX5" fmla="*/ 316895 w 1054704"/>
                <a:gd name="connsiteY5" fmla="*/ 382209 h 621695"/>
                <a:gd name="connsiteX6" fmla="*/ 316895 w 1054704"/>
                <a:gd name="connsiteY6" fmla="*/ 249161 h 621695"/>
                <a:gd name="connsiteX7" fmla="*/ 246742 w 1054704"/>
                <a:gd name="connsiteY7" fmla="*/ 249161 h 621695"/>
                <a:gd name="connsiteX8" fmla="*/ 246742 w 1054704"/>
                <a:gd name="connsiteY8" fmla="*/ 191104 h 621695"/>
                <a:gd name="connsiteX9" fmla="*/ 181428 w 1054704"/>
                <a:gd name="connsiteY9" fmla="*/ 191104 h 621695"/>
                <a:gd name="connsiteX10" fmla="*/ 181428 w 1054704"/>
                <a:gd name="connsiteY10" fmla="*/ 128209 h 621695"/>
                <a:gd name="connsiteX11" fmla="*/ 99181 w 1054704"/>
                <a:gd name="connsiteY11" fmla="*/ 128209 h 621695"/>
                <a:gd name="connsiteX12" fmla="*/ 99181 w 1054704"/>
                <a:gd name="connsiteY12" fmla="*/ 79828 h 621695"/>
                <a:gd name="connsiteX13" fmla="*/ 29028 w 1054704"/>
                <a:gd name="connsiteY13" fmla="*/ 79828 h 621695"/>
                <a:gd name="connsiteX14" fmla="*/ 29028 w 1054704"/>
                <a:gd name="connsiteY14" fmla="*/ 43542 h 621695"/>
                <a:gd name="connsiteX15" fmla="*/ 0 w 1054704"/>
                <a:gd name="connsiteY15" fmla="*/ 43542 h 621695"/>
                <a:gd name="connsiteX16" fmla="*/ 0 w 1054704"/>
                <a:gd name="connsiteY16" fmla="*/ 0 h 62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4704" h="621695">
                  <a:moveTo>
                    <a:pt x="1054704" y="621695"/>
                  </a:moveTo>
                  <a:lnTo>
                    <a:pt x="495904" y="621695"/>
                  </a:lnTo>
                  <a:lnTo>
                    <a:pt x="495904" y="476552"/>
                  </a:lnTo>
                  <a:lnTo>
                    <a:pt x="353181" y="476552"/>
                  </a:lnTo>
                  <a:lnTo>
                    <a:pt x="353181" y="382209"/>
                  </a:lnTo>
                  <a:lnTo>
                    <a:pt x="316895" y="382209"/>
                  </a:lnTo>
                  <a:lnTo>
                    <a:pt x="316895" y="249161"/>
                  </a:lnTo>
                  <a:lnTo>
                    <a:pt x="246742" y="249161"/>
                  </a:lnTo>
                  <a:lnTo>
                    <a:pt x="246742" y="191104"/>
                  </a:lnTo>
                  <a:lnTo>
                    <a:pt x="181428" y="191104"/>
                  </a:lnTo>
                  <a:lnTo>
                    <a:pt x="181428" y="128209"/>
                  </a:lnTo>
                  <a:lnTo>
                    <a:pt x="99181" y="128209"/>
                  </a:lnTo>
                  <a:lnTo>
                    <a:pt x="99181" y="79828"/>
                  </a:lnTo>
                  <a:lnTo>
                    <a:pt x="29028" y="79828"/>
                  </a:lnTo>
                  <a:lnTo>
                    <a:pt x="29028" y="43542"/>
                  </a:lnTo>
                  <a:lnTo>
                    <a:pt x="0" y="4354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187" name="TextBox 186"/>
          <p:cNvSpPr txBox="1"/>
          <p:nvPr/>
        </p:nvSpPr>
        <p:spPr bwMode="gray">
          <a:xfrm>
            <a:off x="1760212" y="1943824"/>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en-GB" b="1" dirty="0" smtClean="0">
                <a:latin typeface="+mn-lt"/>
                <a:ea typeface="Arial Narrow" charset="0"/>
                <a:cs typeface="Arial Narrow" charset="0"/>
              </a:rPr>
              <a:t>Left-sided tumours</a:t>
            </a:r>
            <a:endParaRPr kumimoji="0" lang="en-GB" b="1" i="0" u="none" strike="noStrike" kern="1200" cap="none" spc="0" normalizeH="0" baseline="0" dirty="0">
              <a:ln>
                <a:noFill/>
              </a:ln>
              <a:effectLst/>
              <a:uLnTx/>
              <a:uFillTx/>
              <a:latin typeface="+mn-lt"/>
              <a:ea typeface="Arial Narrow" charset="0"/>
              <a:cs typeface="Arial Narrow" charset="0"/>
            </a:endParaRPr>
          </a:p>
        </p:txBody>
      </p:sp>
      <p:graphicFrame>
        <p:nvGraphicFramePr>
          <p:cNvPr id="188" name="Table 187"/>
          <p:cNvGraphicFramePr>
            <a:graphicFrameLocks noGrp="1"/>
          </p:cNvGraphicFramePr>
          <p:nvPr>
            <p:extLst>
              <p:ext uri="{D42A27DB-BD31-4B8C-83A1-F6EECF244321}">
                <p14:modId xmlns:p14="http://schemas.microsoft.com/office/powerpoint/2010/main" val="915174659"/>
              </p:ext>
            </p:extLst>
          </p:nvPr>
        </p:nvGraphicFramePr>
        <p:xfrm>
          <a:off x="2521258" y="2183069"/>
          <a:ext cx="2225403" cy="713232"/>
        </p:xfrm>
        <a:graphic>
          <a:graphicData uri="http://schemas.openxmlformats.org/drawingml/2006/table">
            <a:tbl>
              <a:tblPr firstRow="1" bandRow="1">
                <a:tableStyleId>{B301B821-A1FF-4177-AEE7-76D212191A09}</a:tableStyleId>
              </a:tblPr>
              <a:tblGrid>
                <a:gridCol w="1366128"/>
                <a:gridCol w="859275"/>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smtClean="0">
                          <a:solidFill>
                            <a:schemeClr val="tx1"/>
                          </a:solidFill>
                          <a:latin typeface="+mn-lt"/>
                        </a:rPr>
                        <a:t>Events,</a:t>
                      </a:r>
                      <a:r>
                        <a:rPr lang="en-US" sz="900" baseline="0" smtClean="0">
                          <a:solidFill>
                            <a:schemeClr val="tx1"/>
                          </a:solidFill>
                          <a:latin typeface="+mn-lt"/>
                        </a:rPr>
                        <a:t> </a:t>
                      </a:r>
                      <a:br>
                        <a:rPr lang="en-US" sz="900" baseline="0" smtClean="0">
                          <a:solidFill>
                            <a:schemeClr val="tx1"/>
                          </a:solidFill>
                          <a:latin typeface="+mn-lt"/>
                        </a:rPr>
                      </a:br>
                      <a:r>
                        <a:rPr lang="en-US" sz="900" baseline="0" smtClean="0">
                          <a:solidFill>
                            <a:schemeClr val="tx1"/>
                          </a:solidFill>
                          <a:latin typeface="+mn-lt"/>
                        </a:rPr>
                        <a:t>n/N (%)</a:t>
                      </a:r>
                      <a:endParaRPr lang="en-US" sz="90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54/142 (38)</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71/138 (51)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9" name="Freeform 188"/>
          <p:cNvSpPr/>
          <p:nvPr/>
        </p:nvSpPr>
        <p:spPr>
          <a:xfrm>
            <a:off x="5379851" y="2610213"/>
            <a:ext cx="894641" cy="1126625"/>
          </a:xfrm>
          <a:custGeom>
            <a:avLst/>
            <a:gdLst>
              <a:gd name="connsiteX0" fmla="*/ 0 w 932741"/>
              <a:gd name="connsiteY0" fmla="*/ 0 h 1126625"/>
              <a:gd name="connsiteX1" fmla="*/ 204365 w 932741"/>
              <a:gd name="connsiteY1" fmla="*/ 0 h 1126625"/>
              <a:gd name="connsiteX2" fmla="*/ 204365 w 932741"/>
              <a:gd name="connsiteY2" fmla="*/ 83842 h 1126625"/>
              <a:gd name="connsiteX3" fmla="*/ 235805 w 932741"/>
              <a:gd name="connsiteY3" fmla="*/ 83842 h 1126625"/>
              <a:gd name="connsiteX4" fmla="*/ 235805 w 932741"/>
              <a:gd name="connsiteY4" fmla="*/ 217465 h 1126625"/>
              <a:gd name="connsiteX5" fmla="*/ 306547 w 932741"/>
              <a:gd name="connsiteY5" fmla="*/ 217465 h 1126625"/>
              <a:gd name="connsiteX6" fmla="*/ 306547 w 932741"/>
              <a:gd name="connsiteY6" fmla="*/ 390389 h 1126625"/>
              <a:gd name="connsiteX7" fmla="*/ 335368 w 932741"/>
              <a:gd name="connsiteY7" fmla="*/ 390389 h 1126625"/>
              <a:gd name="connsiteX8" fmla="*/ 335368 w 932741"/>
              <a:gd name="connsiteY8" fmla="*/ 458510 h 1126625"/>
              <a:gd name="connsiteX9" fmla="*/ 408729 w 932741"/>
              <a:gd name="connsiteY9" fmla="*/ 458510 h 1126625"/>
              <a:gd name="connsiteX10" fmla="*/ 408729 w 932741"/>
              <a:gd name="connsiteY10" fmla="*/ 544972 h 1126625"/>
              <a:gd name="connsiteX11" fmla="*/ 421829 w 932741"/>
              <a:gd name="connsiteY11" fmla="*/ 544972 h 1126625"/>
              <a:gd name="connsiteX12" fmla="*/ 421829 w 932741"/>
              <a:gd name="connsiteY12" fmla="*/ 636674 h 1126625"/>
              <a:gd name="connsiteX13" fmla="*/ 437550 w 932741"/>
              <a:gd name="connsiteY13" fmla="*/ 636674 h 1126625"/>
              <a:gd name="connsiteX14" fmla="*/ 437550 w 932741"/>
              <a:gd name="connsiteY14" fmla="*/ 788638 h 1126625"/>
              <a:gd name="connsiteX15" fmla="*/ 508291 w 932741"/>
              <a:gd name="connsiteY15" fmla="*/ 788638 h 1126625"/>
              <a:gd name="connsiteX16" fmla="*/ 508291 w 932741"/>
              <a:gd name="connsiteY16" fmla="*/ 877719 h 1126625"/>
              <a:gd name="connsiteX17" fmla="*/ 584273 w 932741"/>
              <a:gd name="connsiteY17" fmla="*/ 877719 h 1126625"/>
              <a:gd name="connsiteX18" fmla="*/ 584273 w 932741"/>
              <a:gd name="connsiteY18" fmla="*/ 958941 h 1126625"/>
              <a:gd name="connsiteX19" fmla="*/ 628814 w 932741"/>
              <a:gd name="connsiteY19" fmla="*/ 958941 h 1126625"/>
              <a:gd name="connsiteX20" fmla="*/ 628814 w 932741"/>
              <a:gd name="connsiteY20" fmla="*/ 1037543 h 1126625"/>
              <a:gd name="connsiteX21" fmla="*/ 833178 w 932741"/>
              <a:gd name="connsiteY21" fmla="*/ 1037543 h 1126625"/>
              <a:gd name="connsiteX22" fmla="*/ 833178 w 932741"/>
              <a:gd name="connsiteY22" fmla="*/ 1126625 h 1126625"/>
              <a:gd name="connsiteX23" fmla="*/ 932741 w 932741"/>
              <a:gd name="connsiteY23" fmla="*/ 1126625 h 1126625"/>
              <a:gd name="connsiteX0" fmla="*/ 0 w 894641"/>
              <a:gd name="connsiteY0" fmla="*/ 0 h 1126625"/>
              <a:gd name="connsiteX1" fmla="*/ 166265 w 894641"/>
              <a:gd name="connsiteY1" fmla="*/ 0 h 1126625"/>
              <a:gd name="connsiteX2" fmla="*/ 166265 w 894641"/>
              <a:gd name="connsiteY2" fmla="*/ 83842 h 1126625"/>
              <a:gd name="connsiteX3" fmla="*/ 197705 w 894641"/>
              <a:gd name="connsiteY3" fmla="*/ 83842 h 1126625"/>
              <a:gd name="connsiteX4" fmla="*/ 197705 w 894641"/>
              <a:gd name="connsiteY4" fmla="*/ 217465 h 1126625"/>
              <a:gd name="connsiteX5" fmla="*/ 268447 w 894641"/>
              <a:gd name="connsiteY5" fmla="*/ 217465 h 1126625"/>
              <a:gd name="connsiteX6" fmla="*/ 268447 w 894641"/>
              <a:gd name="connsiteY6" fmla="*/ 390389 h 1126625"/>
              <a:gd name="connsiteX7" fmla="*/ 297268 w 894641"/>
              <a:gd name="connsiteY7" fmla="*/ 390389 h 1126625"/>
              <a:gd name="connsiteX8" fmla="*/ 297268 w 894641"/>
              <a:gd name="connsiteY8" fmla="*/ 458510 h 1126625"/>
              <a:gd name="connsiteX9" fmla="*/ 370629 w 894641"/>
              <a:gd name="connsiteY9" fmla="*/ 458510 h 1126625"/>
              <a:gd name="connsiteX10" fmla="*/ 370629 w 894641"/>
              <a:gd name="connsiteY10" fmla="*/ 544972 h 1126625"/>
              <a:gd name="connsiteX11" fmla="*/ 383729 w 894641"/>
              <a:gd name="connsiteY11" fmla="*/ 544972 h 1126625"/>
              <a:gd name="connsiteX12" fmla="*/ 383729 w 894641"/>
              <a:gd name="connsiteY12" fmla="*/ 636674 h 1126625"/>
              <a:gd name="connsiteX13" fmla="*/ 399450 w 894641"/>
              <a:gd name="connsiteY13" fmla="*/ 636674 h 1126625"/>
              <a:gd name="connsiteX14" fmla="*/ 399450 w 894641"/>
              <a:gd name="connsiteY14" fmla="*/ 788638 h 1126625"/>
              <a:gd name="connsiteX15" fmla="*/ 470191 w 894641"/>
              <a:gd name="connsiteY15" fmla="*/ 788638 h 1126625"/>
              <a:gd name="connsiteX16" fmla="*/ 470191 w 894641"/>
              <a:gd name="connsiteY16" fmla="*/ 877719 h 1126625"/>
              <a:gd name="connsiteX17" fmla="*/ 546173 w 894641"/>
              <a:gd name="connsiteY17" fmla="*/ 877719 h 1126625"/>
              <a:gd name="connsiteX18" fmla="*/ 546173 w 894641"/>
              <a:gd name="connsiteY18" fmla="*/ 958941 h 1126625"/>
              <a:gd name="connsiteX19" fmla="*/ 590714 w 894641"/>
              <a:gd name="connsiteY19" fmla="*/ 958941 h 1126625"/>
              <a:gd name="connsiteX20" fmla="*/ 590714 w 894641"/>
              <a:gd name="connsiteY20" fmla="*/ 1037543 h 1126625"/>
              <a:gd name="connsiteX21" fmla="*/ 795078 w 894641"/>
              <a:gd name="connsiteY21" fmla="*/ 1037543 h 1126625"/>
              <a:gd name="connsiteX22" fmla="*/ 795078 w 894641"/>
              <a:gd name="connsiteY22" fmla="*/ 1126625 h 1126625"/>
              <a:gd name="connsiteX23" fmla="*/ 894641 w 894641"/>
              <a:gd name="connsiteY23" fmla="*/ 1126625 h 11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4641" h="1126625">
                <a:moveTo>
                  <a:pt x="0" y="0"/>
                </a:moveTo>
                <a:lnTo>
                  <a:pt x="166265" y="0"/>
                </a:lnTo>
                <a:lnTo>
                  <a:pt x="166265" y="83842"/>
                </a:lnTo>
                <a:lnTo>
                  <a:pt x="197705" y="83842"/>
                </a:lnTo>
                <a:lnTo>
                  <a:pt x="197705" y="217465"/>
                </a:lnTo>
                <a:lnTo>
                  <a:pt x="268447" y="217465"/>
                </a:lnTo>
                <a:lnTo>
                  <a:pt x="268447" y="390389"/>
                </a:lnTo>
                <a:lnTo>
                  <a:pt x="297268" y="390389"/>
                </a:lnTo>
                <a:lnTo>
                  <a:pt x="297268" y="458510"/>
                </a:lnTo>
                <a:lnTo>
                  <a:pt x="370629" y="458510"/>
                </a:lnTo>
                <a:lnTo>
                  <a:pt x="370629" y="544972"/>
                </a:lnTo>
                <a:lnTo>
                  <a:pt x="383729" y="544972"/>
                </a:lnTo>
                <a:lnTo>
                  <a:pt x="383729" y="636674"/>
                </a:lnTo>
                <a:lnTo>
                  <a:pt x="399450" y="636674"/>
                </a:lnTo>
                <a:lnTo>
                  <a:pt x="399450" y="788638"/>
                </a:lnTo>
                <a:lnTo>
                  <a:pt x="470191" y="788638"/>
                </a:lnTo>
                <a:lnTo>
                  <a:pt x="470191" y="877719"/>
                </a:lnTo>
                <a:lnTo>
                  <a:pt x="546173" y="877719"/>
                </a:lnTo>
                <a:lnTo>
                  <a:pt x="546173" y="958941"/>
                </a:lnTo>
                <a:lnTo>
                  <a:pt x="590714" y="958941"/>
                </a:lnTo>
                <a:lnTo>
                  <a:pt x="590714" y="1037543"/>
                </a:lnTo>
                <a:lnTo>
                  <a:pt x="795078" y="1037543"/>
                </a:lnTo>
                <a:lnTo>
                  <a:pt x="795078" y="1126625"/>
                </a:lnTo>
                <a:lnTo>
                  <a:pt x="894641" y="1126625"/>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0" name="Straight Connector 189"/>
          <p:cNvCxnSpPr/>
          <p:nvPr/>
        </p:nvCxnSpPr>
        <p:spPr>
          <a:xfrm>
            <a:off x="5336624" y="3747555"/>
            <a:ext cx="94061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277644"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169260"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5371785" y="5105496"/>
            <a:ext cx="3485106" cy="276999"/>
          </a:xfrm>
          <a:prstGeom prst="rect">
            <a:avLst/>
          </a:prstGeom>
          <a:noFill/>
        </p:spPr>
        <p:txBody>
          <a:bodyPr wrap="square" rtlCol="0">
            <a:spAutoFit/>
          </a:bodyPr>
          <a:lstStyle/>
          <a:p>
            <a:pPr algn="ctr"/>
            <a:r>
              <a:rPr lang="en-GB" sz="1200" b="1" dirty="0" smtClean="0">
                <a:latin typeface="+mn-lt"/>
                <a:ea typeface="Arial Narrow" charset="0"/>
                <a:cs typeface="Arial Narrow" charset="0"/>
              </a:rPr>
              <a:t>Time (months)</a:t>
            </a:r>
            <a:endParaRPr lang="en-GB" sz="1200" b="1" dirty="0">
              <a:latin typeface="+mn-lt"/>
              <a:ea typeface="Arial Narrow" charset="0"/>
              <a:cs typeface="Arial Narrow" charset="0"/>
            </a:endParaRPr>
          </a:p>
        </p:txBody>
      </p:sp>
      <p:sp>
        <p:nvSpPr>
          <p:cNvPr id="194" name="TextBox 193"/>
          <p:cNvSpPr txBox="1"/>
          <p:nvPr/>
        </p:nvSpPr>
        <p:spPr>
          <a:xfrm>
            <a:off x="4670733" y="2880699"/>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en-GB" sz="1200" dirty="0" smtClean="0">
                <a:solidFill>
                  <a:schemeClr val="tx1"/>
                </a:solidFill>
                <a:latin typeface="+mn-lt"/>
                <a:ea typeface="Arial Narrow" charset="0"/>
                <a:cs typeface="Arial Narrow" charset="0"/>
              </a:rPr>
              <a:t>Probability of PFS</a:t>
            </a:r>
            <a:endParaRPr lang="en-GB" sz="1200" dirty="0">
              <a:solidFill>
                <a:schemeClr val="tx1"/>
              </a:solidFill>
              <a:latin typeface="+mn-lt"/>
              <a:ea typeface="Arial Narrow" charset="0"/>
              <a:cs typeface="Arial Narrow" charset="0"/>
            </a:endParaRPr>
          </a:p>
        </p:txBody>
      </p:sp>
      <p:cxnSp>
        <p:nvCxnSpPr>
          <p:cNvPr id="195" name="Straight Connector 194"/>
          <p:cNvCxnSpPr/>
          <p:nvPr/>
        </p:nvCxnSpPr>
        <p:spPr>
          <a:xfrm>
            <a:off x="5287093" y="261316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287093" y="283984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967966" y="2933421"/>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0.8</a:t>
            </a:r>
            <a:endParaRPr lang="en-GB" sz="1000" dirty="0">
              <a:latin typeface="+mn-lt"/>
              <a:ea typeface="Arial Narrow" charset="0"/>
              <a:cs typeface="Arial Narrow" charset="0"/>
            </a:endParaRPr>
          </a:p>
        </p:txBody>
      </p:sp>
      <p:cxnSp>
        <p:nvCxnSpPr>
          <p:cNvPr id="199" name="Straight Connector 198"/>
          <p:cNvCxnSpPr/>
          <p:nvPr/>
        </p:nvCxnSpPr>
        <p:spPr>
          <a:xfrm>
            <a:off x="5287093" y="30665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287093" y="329319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4967966" y="3386773"/>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0.6</a:t>
            </a:r>
            <a:endParaRPr lang="en-GB" sz="1000" dirty="0">
              <a:latin typeface="+mn-lt"/>
              <a:ea typeface="Arial Narrow" charset="0"/>
              <a:cs typeface="Arial Narrow" charset="0"/>
            </a:endParaRPr>
          </a:p>
        </p:txBody>
      </p:sp>
      <p:cxnSp>
        <p:nvCxnSpPr>
          <p:cNvPr id="203" name="Straight Connector 202"/>
          <p:cNvCxnSpPr/>
          <p:nvPr/>
        </p:nvCxnSpPr>
        <p:spPr>
          <a:xfrm>
            <a:off x="5287093" y="35198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287093" y="37465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4967966" y="3840126"/>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0.4</a:t>
            </a:r>
            <a:endParaRPr lang="en-GB" sz="1000" dirty="0">
              <a:latin typeface="+mn-lt"/>
              <a:ea typeface="Arial Narrow" charset="0"/>
              <a:cs typeface="Arial Narrow" charset="0"/>
            </a:endParaRPr>
          </a:p>
        </p:txBody>
      </p:sp>
      <p:cxnSp>
        <p:nvCxnSpPr>
          <p:cNvPr id="207" name="Straight Connector 206"/>
          <p:cNvCxnSpPr/>
          <p:nvPr/>
        </p:nvCxnSpPr>
        <p:spPr>
          <a:xfrm>
            <a:off x="5287093" y="39732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287093" y="41999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967966" y="4293477"/>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0.2</a:t>
            </a:r>
            <a:endParaRPr lang="en-GB" sz="1000" dirty="0">
              <a:latin typeface="+mn-lt"/>
              <a:ea typeface="Arial Narrow" charset="0"/>
              <a:cs typeface="Arial Narrow" charset="0"/>
            </a:endParaRPr>
          </a:p>
        </p:txBody>
      </p:sp>
      <p:cxnSp>
        <p:nvCxnSpPr>
          <p:cNvPr id="211" name="Straight Connector 210"/>
          <p:cNvCxnSpPr/>
          <p:nvPr/>
        </p:nvCxnSpPr>
        <p:spPr>
          <a:xfrm>
            <a:off x="5287093" y="442657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287093" y="46532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967966" y="4746831"/>
            <a:ext cx="360996" cy="246221"/>
          </a:xfrm>
          <a:prstGeom prst="rect">
            <a:avLst/>
          </a:prstGeom>
          <a:noFill/>
        </p:spPr>
        <p:txBody>
          <a:bodyPr wrap="none" rtlCol="0">
            <a:spAutoFit/>
          </a:bodyPr>
          <a:lstStyle/>
          <a:p>
            <a:pPr algn="r"/>
            <a:r>
              <a:rPr lang="en-GB" sz="1000" dirty="0">
                <a:latin typeface="+mn-lt"/>
                <a:ea typeface="Arial Narrow" charset="0"/>
                <a:cs typeface="Arial Narrow" charset="0"/>
              </a:rPr>
              <a:t>0</a:t>
            </a: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215" name="Straight Connector 214"/>
          <p:cNvCxnSpPr/>
          <p:nvPr/>
        </p:nvCxnSpPr>
        <p:spPr>
          <a:xfrm>
            <a:off x="5287093" y="48799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5234269" y="4913185"/>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217" name="Straight Connector 216"/>
          <p:cNvCxnSpPr/>
          <p:nvPr/>
        </p:nvCxnSpPr>
        <p:spPr>
          <a:xfrm rot="16200000">
            <a:off x="534116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a:off x="807919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7938418" y="4913185"/>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24</a:t>
            </a:r>
            <a:endParaRPr lang="en-GB" sz="1000" dirty="0">
              <a:latin typeface="+mn-lt"/>
              <a:ea typeface="Arial Narrow" charset="0"/>
              <a:cs typeface="Arial Narrow" charset="0"/>
            </a:endParaRPr>
          </a:p>
        </p:txBody>
      </p:sp>
      <p:sp>
        <p:nvSpPr>
          <p:cNvPr id="220" name="Freeform 219"/>
          <p:cNvSpPr/>
          <p:nvPr/>
        </p:nvSpPr>
        <p:spPr>
          <a:xfrm>
            <a:off x="5336815" y="2610289"/>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21" name="TextBox 220"/>
          <p:cNvSpPr txBox="1"/>
          <p:nvPr/>
        </p:nvSpPr>
        <p:spPr>
          <a:xfrm>
            <a:off x="4975628" y="2477797"/>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1.0</a:t>
            </a:r>
            <a:endParaRPr lang="en-GB" sz="1000" dirty="0">
              <a:latin typeface="+mn-lt"/>
              <a:ea typeface="Arial Narrow" charset="0"/>
              <a:cs typeface="Arial Narrow" charset="0"/>
            </a:endParaRPr>
          </a:p>
        </p:txBody>
      </p:sp>
      <p:sp>
        <p:nvSpPr>
          <p:cNvPr id="222" name="TextBox 221"/>
          <p:cNvSpPr txBox="1"/>
          <p:nvPr/>
        </p:nvSpPr>
        <p:spPr>
          <a:xfrm>
            <a:off x="5761563" y="4676698"/>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2"/>
                </a:solidFill>
                <a:latin typeface="+mn-lt"/>
                <a:cs typeface="Arial Narrow"/>
              </a:rPr>
              <a:t>7.1</a:t>
            </a:r>
          </a:p>
        </p:txBody>
      </p:sp>
      <p:sp>
        <p:nvSpPr>
          <p:cNvPr id="223" name="TextBox 222"/>
          <p:cNvSpPr txBox="1"/>
          <p:nvPr/>
        </p:nvSpPr>
        <p:spPr>
          <a:xfrm>
            <a:off x="6267844" y="4676698"/>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en-GB" dirty="0" smtClean="0">
                <a:solidFill>
                  <a:schemeClr val="accent3"/>
                </a:solidFill>
                <a:latin typeface="+mn-lt"/>
              </a:rPr>
              <a:t>8.1</a:t>
            </a:r>
            <a:endParaRPr lang="en-GB" dirty="0">
              <a:solidFill>
                <a:schemeClr val="accent3"/>
              </a:solidFill>
              <a:latin typeface="+mn-lt"/>
            </a:endParaRPr>
          </a:p>
        </p:txBody>
      </p:sp>
      <p:grpSp>
        <p:nvGrpSpPr>
          <p:cNvPr id="224" name="Group 223"/>
          <p:cNvGrpSpPr/>
          <p:nvPr/>
        </p:nvGrpSpPr>
        <p:grpSpPr>
          <a:xfrm>
            <a:off x="6574729" y="2640987"/>
            <a:ext cx="294369" cy="175902"/>
            <a:chOff x="1774334" y="4701667"/>
            <a:chExt cx="262495" cy="175902"/>
          </a:xfrm>
        </p:grpSpPr>
        <p:cxnSp>
          <p:nvCxnSpPr>
            <p:cNvPr id="225" name="Straight Connector 224"/>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7" name="Straight Connector 226"/>
          <p:cNvCxnSpPr/>
          <p:nvPr/>
        </p:nvCxnSpPr>
        <p:spPr>
          <a:xfrm rot="16200000">
            <a:off x="740458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7263808" y="4913185"/>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18</a:t>
            </a:r>
            <a:endParaRPr lang="en-GB" sz="1000" dirty="0">
              <a:latin typeface="+mn-lt"/>
              <a:ea typeface="Arial Narrow" charset="0"/>
              <a:cs typeface="Arial Narrow" charset="0"/>
            </a:endParaRPr>
          </a:p>
        </p:txBody>
      </p:sp>
      <p:cxnSp>
        <p:nvCxnSpPr>
          <p:cNvPr id="229" name="Straight Connector 228"/>
          <p:cNvCxnSpPr/>
          <p:nvPr/>
        </p:nvCxnSpPr>
        <p:spPr>
          <a:xfrm rot="16200000">
            <a:off x="6717186"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6576410" y="4913185"/>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12</a:t>
            </a:r>
            <a:endParaRPr lang="en-GB" sz="1000" dirty="0">
              <a:latin typeface="+mn-lt"/>
              <a:ea typeface="Arial Narrow" charset="0"/>
              <a:cs typeface="Arial Narrow" charset="0"/>
            </a:endParaRPr>
          </a:p>
        </p:txBody>
      </p:sp>
      <p:cxnSp>
        <p:nvCxnSpPr>
          <p:cNvPr id="231" name="Straight Connector 230"/>
          <p:cNvCxnSpPr/>
          <p:nvPr/>
        </p:nvCxnSpPr>
        <p:spPr>
          <a:xfrm rot="16200000">
            <a:off x="6023393"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5917883" y="4913185"/>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6</a:t>
            </a:r>
            <a:endParaRPr lang="en-GB" sz="1000" dirty="0">
              <a:latin typeface="+mn-lt"/>
              <a:ea typeface="Arial Narrow" charset="0"/>
              <a:cs typeface="Arial Narrow" charset="0"/>
            </a:endParaRPr>
          </a:p>
        </p:txBody>
      </p:sp>
      <p:sp>
        <p:nvSpPr>
          <p:cNvPr id="233" name="TextBox 232"/>
          <p:cNvSpPr txBox="1"/>
          <p:nvPr/>
        </p:nvSpPr>
        <p:spPr>
          <a:xfrm>
            <a:off x="6407053" y="3104058"/>
            <a:ext cx="2125952" cy="600164"/>
          </a:xfrm>
          <a:prstGeom prst="rect">
            <a:avLst/>
          </a:prstGeom>
          <a:noFill/>
          <a:ln w="28575">
            <a:noFill/>
          </a:ln>
        </p:spPr>
        <p:txBody>
          <a:bodyPr wrap="square" lIns="0" tIns="0" bIns="0" rtlCol="0">
            <a:spAutoFit/>
          </a:bodyPr>
          <a:lstStyle/>
          <a:p>
            <a:pPr algn="ctr"/>
            <a:r>
              <a:rPr lang="en-GB" sz="1300" b="1" dirty="0" smtClean="0">
                <a:latin typeface="+mn-lt"/>
                <a:ea typeface="Arial Narrow" charset="0"/>
                <a:cs typeface="Arial Narrow" charset="0"/>
              </a:rPr>
              <a:t>HR 0.87</a:t>
            </a:r>
          </a:p>
          <a:p>
            <a:pPr algn="ctr"/>
            <a:r>
              <a:rPr lang="en-GB" sz="1300" b="1" dirty="0" smtClean="0">
                <a:latin typeface="+mn-lt"/>
                <a:ea typeface="Arial Narrow" charset="0"/>
                <a:cs typeface="Arial Narrow" charset="0"/>
              </a:rPr>
              <a:t>(95% CI 0.47,1.62)</a:t>
            </a:r>
          </a:p>
          <a:p>
            <a:pPr algn="ctr"/>
            <a:r>
              <a:rPr lang="en-GB" sz="1300" b="1" dirty="0" smtClean="0">
                <a:latin typeface="+mn-lt"/>
                <a:ea typeface="Arial Narrow" charset="0"/>
                <a:cs typeface="Arial Narrow" charset="0"/>
              </a:rPr>
              <a:t>p=0.66</a:t>
            </a:r>
            <a:endParaRPr lang="en-GB" sz="1300" b="1" dirty="0">
              <a:latin typeface="+mn-lt"/>
              <a:ea typeface="Arial Narrow" charset="0"/>
              <a:cs typeface="Arial Narrow" charset="0"/>
            </a:endParaRPr>
          </a:p>
        </p:txBody>
      </p:sp>
      <p:sp>
        <p:nvSpPr>
          <p:cNvPr id="234" name="TextBox 233"/>
          <p:cNvSpPr txBox="1"/>
          <p:nvPr/>
        </p:nvSpPr>
        <p:spPr>
          <a:xfrm>
            <a:off x="5199003" y="5336849"/>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33</a:t>
            </a:r>
          </a:p>
          <a:p>
            <a:pPr algn="ctr"/>
            <a:r>
              <a:rPr lang="en-GB" sz="1000" dirty="0" smtClean="0">
                <a:latin typeface="+mn-lt"/>
                <a:ea typeface="Arial Narrow" charset="0"/>
                <a:cs typeface="Arial Narrow" charset="0"/>
              </a:rPr>
              <a:t>51</a:t>
            </a:r>
            <a:endParaRPr lang="en-GB" sz="1000" dirty="0">
              <a:latin typeface="+mn-lt"/>
              <a:ea typeface="Arial Narrow" charset="0"/>
              <a:cs typeface="Arial Narrow" charset="0"/>
            </a:endParaRPr>
          </a:p>
        </p:txBody>
      </p:sp>
      <p:sp>
        <p:nvSpPr>
          <p:cNvPr id="235" name="TextBox 234"/>
          <p:cNvSpPr txBox="1"/>
          <p:nvPr/>
        </p:nvSpPr>
        <p:spPr>
          <a:xfrm>
            <a:off x="7973684" y="5336849"/>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0</a:t>
            </a:r>
          </a:p>
          <a:p>
            <a:pPr algn="ctr"/>
            <a:r>
              <a:rPr lang="en-GB" sz="1000" dirty="0">
                <a:latin typeface="+mn-lt"/>
                <a:ea typeface="Arial Narrow" charset="0"/>
                <a:cs typeface="Arial Narrow" charset="0"/>
              </a:rPr>
              <a:t>0</a:t>
            </a:r>
          </a:p>
        </p:txBody>
      </p:sp>
      <p:sp>
        <p:nvSpPr>
          <p:cNvPr id="236" name="TextBox 235"/>
          <p:cNvSpPr txBox="1"/>
          <p:nvPr/>
        </p:nvSpPr>
        <p:spPr>
          <a:xfrm>
            <a:off x="7299073" y="5336849"/>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a:t>
            </a:r>
          </a:p>
          <a:p>
            <a:pPr algn="ctr"/>
            <a:r>
              <a:rPr lang="en-GB" sz="1000" dirty="0">
                <a:latin typeface="+mn-lt"/>
                <a:ea typeface="Arial Narrow" charset="0"/>
                <a:cs typeface="Arial Narrow" charset="0"/>
              </a:rPr>
              <a:t>1</a:t>
            </a:r>
            <a:endParaRPr lang="en-GB" sz="1000" dirty="0" smtClean="0">
              <a:latin typeface="+mn-lt"/>
              <a:ea typeface="Arial Narrow" charset="0"/>
              <a:cs typeface="Arial Narrow" charset="0"/>
            </a:endParaRPr>
          </a:p>
        </p:txBody>
      </p:sp>
      <p:sp>
        <p:nvSpPr>
          <p:cNvPr id="237" name="TextBox 236"/>
          <p:cNvSpPr txBox="1"/>
          <p:nvPr/>
        </p:nvSpPr>
        <p:spPr>
          <a:xfrm>
            <a:off x="6611676" y="5336849"/>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3</a:t>
            </a:r>
          </a:p>
          <a:p>
            <a:pPr algn="ctr"/>
            <a:r>
              <a:rPr lang="en-GB" sz="1000" dirty="0">
                <a:latin typeface="+mn-lt"/>
                <a:ea typeface="Arial Narrow" charset="0"/>
                <a:cs typeface="Arial Narrow" charset="0"/>
              </a:rPr>
              <a:t>3</a:t>
            </a:r>
          </a:p>
        </p:txBody>
      </p:sp>
      <p:sp>
        <p:nvSpPr>
          <p:cNvPr id="238" name="TextBox 237"/>
          <p:cNvSpPr txBox="1"/>
          <p:nvPr/>
        </p:nvSpPr>
        <p:spPr>
          <a:xfrm>
            <a:off x="5882617" y="5336849"/>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13</a:t>
            </a:r>
          </a:p>
          <a:p>
            <a:pPr algn="ctr"/>
            <a:r>
              <a:rPr lang="en-GB" sz="1000" dirty="0" smtClean="0">
                <a:latin typeface="+mn-lt"/>
                <a:ea typeface="Arial Narrow" charset="0"/>
                <a:cs typeface="Arial Narrow" charset="0"/>
              </a:rPr>
              <a:t>19</a:t>
            </a:r>
            <a:endParaRPr lang="en-GB" sz="1000" dirty="0">
              <a:latin typeface="+mn-lt"/>
              <a:ea typeface="Arial Narrow" charset="0"/>
              <a:cs typeface="Arial Narrow" charset="0"/>
            </a:endParaRPr>
          </a:p>
        </p:txBody>
      </p:sp>
      <p:sp>
        <p:nvSpPr>
          <p:cNvPr id="239" name="TextBox 238"/>
          <p:cNvSpPr txBox="1"/>
          <p:nvPr/>
        </p:nvSpPr>
        <p:spPr>
          <a:xfrm>
            <a:off x="4278750" y="5336849"/>
            <a:ext cx="1019831" cy="400110"/>
          </a:xfrm>
          <a:prstGeom prst="rect">
            <a:avLst/>
          </a:prstGeom>
          <a:noFill/>
        </p:spPr>
        <p:txBody>
          <a:bodyPr wrap="none" rtlCol="0">
            <a:spAutoFit/>
          </a:bodyPr>
          <a:lstStyle/>
          <a:p>
            <a:pPr algn="r"/>
            <a:r>
              <a:rPr lang="en-GB" sz="1000" dirty="0" err="1" smtClean="0">
                <a:latin typeface="+mn-lt"/>
                <a:ea typeface="Arial Narrow" charset="0"/>
                <a:cs typeface="Arial Narrow" charset="0"/>
              </a:rPr>
              <a:t>Cet</a:t>
            </a:r>
            <a:r>
              <a:rPr lang="en-GB" sz="1000" dirty="0" smtClean="0">
                <a:latin typeface="+mn-lt"/>
                <a:ea typeface="Arial Narrow" charset="0"/>
                <a:cs typeface="Arial Narrow" charset="0"/>
              </a:rPr>
              <a:t> + FOLFIRI</a:t>
            </a:r>
          </a:p>
          <a:p>
            <a:pPr algn="r"/>
            <a:r>
              <a:rPr lang="en-GB" sz="1000" dirty="0" smtClean="0">
                <a:latin typeface="+mn-lt"/>
                <a:ea typeface="Arial Narrow" charset="0"/>
                <a:cs typeface="Arial Narrow" charset="0"/>
              </a:rPr>
              <a:t>FOLFIRI</a:t>
            </a:r>
            <a:endParaRPr lang="en-GB" sz="1000" dirty="0">
              <a:latin typeface="+mn-lt"/>
              <a:ea typeface="Arial Narrow" charset="0"/>
              <a:cs typeface="Arial Narrow" charset="0"/>
            </a:endParaRPr>
          </a:p>
        </p:txBody>
      </p:sp>
      <p:sp>
        <p:nvSpPr>
          <p:cNvPr id="240" name="TextBox 239"/>
          <p:cNvSpPr txBox="1"/>
          <p:nvPr/>
        </p:nvSpPr>
        <p:spPr>
          <a:xfrm>
            <a:off x="4503170" y="5182736"/>
            <a:ext cx="795411" cy="246221"/>
          </a:xfrm>
          <a:prstGeom prst="rect">
            <a:avLst/>
          </a:prstGeom>
          <a:noFill/>
        </p:spPr>
        <p:txBody>
          <a:bodyPr wrap="none" rtlCol="0">
            <a:spAutoFit/>
          </a:bodyPr>
          <a:lstStyle/>
          <a:p>
            <a:pPr algn="r"/>
            <a:r>
              <a:rPr lang="en-GB" sz="1000" dirty="0" smtClean="0">
                <a:latin typeface="+mn-lt"/>
                <a:ea typeface="Arial Narrow" charset="0"/>
                <a:cs typeface="Arial Narrow" charset="0"/>
              </a:rPr>
              <a:t>No. at risk:</a:t>
            </a:r>
            <a:endParaRPr lang="en-GB" sz="1000" dirty="0">
              <a:latin typeface="+mn-lt"/>
              <a:ea typeface="Arial Narrow" charset="0"/>
              <a:cs typeface="Arial Narrow" charset="0"/>
            </a:endParaRPr>
          </a:p>
        </p:txBody>
      </p:sp>
      <p:sp>
        <p:nvSpPr>
          <p:cNvPr id="241" name="Freeform 240"/>
          <p:cNvSpPr/>
          <p:nvPr/>
        </p:nvSpPr>
        <p:spPr>
          <a:xfrm>
            <a:off x="5380961" y="2612833"/>
            <a:ext cx="773008" cy="1171166"/>
          </a:xfrm>
          <a:custGeom>
            <a:avLst/>
            <a:gdLst>
              <a:gd name="connsiteX0" fmla="*/ 0 w 817458"/>
              <a:gd name="connsiteY0" fmla="*/ 0 h 1171166"/>
              <a:gd name="connsiteX1" fmla="*/ 94322 w 817458"/>
              <a:gd name="connsiteY1" fmla="*/ 0 h 1171166"/>
              <a:gd name="connsiteX2" fmla="*/ 94322 w 817458"/>
              <a:gd name="connsiteY2" fmla="*/ 49781 h 1171166"/>
              <a:gd name="connsiteX3" fmla="*/ 170304 w 817458"/>
              <a:gd name="connsiteY3" fmla="*/ 49781 h 1171166"/>
              <a:gd name="connsiteX4" fmla="*/ 170304 w 817458"/>
              <a:gd name="connsiteY4" fmla="*/ 102183 h 1171166"/>
              <a:gd name="connsiteX5" fmla="*/ 170304 w 817458"/>
              <a:gd name="connsiteY5" fmla="*/ 102183 h 1171166"/>
              <a:gd name="connsiteX6" fmla="*/ 196504 w 817458"/>
              <a:gd name="connsiteY6" fmla="*/ 102183 h 1171166"/>
              <a:gd name="connsiteX7" fmla="*/ 196504 w 817458"/>
              <a:gd name="connsiteY7" fmla="*/ 186024 h 1171166"/>
              <a:gd name="connsiteX8" fmla="*/ 217465 w 817458"/>
              <a:gd name="connsiteY8" fmla="*/ 186024 h 1171166"/>
              <a:gd name="connsiteX9" fmla="*/ 217465 w 817458"/>
              <a:gd name="connsiteY9" fmla="*/ 285587 h 1171166"/>
              <a:gd name="connsiteX10" fmla="*/ 233185 w 817458"/>
              <a:gd name="connsiteY10" fmla="*/ 285587 h 1171166"/>
              <a:gd name="connsiteX11" fmla="*/ 233185 w 817458"/>
              <a:gd name="connsiteY11" fmla="*/ 322267 h 1171166"/>
              <a:gd name="connsiteX12" fmla="*/ 243665 w 817458"/>
              <a:gd name="connsiteY12" fmla="*/ 322267 h 1171166"/>
              <a:gd name="connsiteX13" fmla="*/ 243665 w 817458"/>
              <a:gd name="connsiteY13" fmla="*/ 374669 h 1171166"/>
              <a:gd name="connsiteX14" fmla="*/ 264626 w 817458"/>
              <a:gd name="connsiteY14" fmla="*/ 374669 h 1171166"/>
              <a:gd name="connsiteX15" fmla="*/ 264626 w 817458"/>
              <a:gd name="connsiteY15" fmla="*/ 421830 h 1171166"/>
              <a:gd name="connsiteX16" fmla="*/ 303927 w 817458"/>
              <a:gd name="connsiteY16" fmla="*/ 421830 h 1171166"/>
              <a:gd name="connsiteX17" fmla="*/ 303927 w 817458"/>
              <a:gd name="connsiteY17" fmla="*/ 466371 h 1171166"/>
              <a:gd name="connsiteX18" fmla="*/ 340608 w 817458"/>
              <a:gd name="connsiteY18" fmla="*/ 466371 h 1171166"/>
              <a:gd name="connsiteX19" fmla="*/ 340608 w 817458"/>
              <a:gd name="connsiteY19" fmla="*/ 508291 h 1171166"/>
              <a:gd name="connsiteX20" fmla="*/ 374668 w 817458"/>
              <a:gd name="connsiteY20" fmla="*/ 508291 h 1171166"/>
              <a:gd name="connsiteX21" fmla="*/ 374668 w 817458"/>
              <a:gd name="connsiteY21" fmla="*/ 558073 h 1171166"/>
              <a:gd name="connsiteX22" fmla="*/ 398249 w 817458"/>
              <a:gd name="connsiteY22" fmla="*/ 558073 h 1171166"/>
              <a:gd name="connsiteX23" fmla="*/ 398249 w 817458"/>
              <a:gd name="connsiteY23" fmla="*/ 710036 h 1171166"/>
              <a:gd name="connsiteX24" fmla="*/ 408729 w 817458"/>
              <a:gd name="connsiteY24" fmla="*/ 710036 h 1171166"/>
              <a:gd name="connsiteX25" fmla="*/ 408729 w 817458"/>
              <a:gd name="connsiteY25" fmla="*/ 759817 h 1171166"/>
              <a:gd name="connsiteX26" fmla="*/ 421829 w 817458"/>
              <a:gd name="connsiteY26" fmla="*/ 759817 h 1171166"/>
              <a:gd name="connsiteX27" fmla="*/ 421829 w 817458"/>
              <a:gd name="connsiteY27" fmla="*/ 809598 h 1171166"/>
              <a:gd name="connsiteX28" fmla="*/ 434930 w 817458"/>
              <a:gd name="connsiteY28" fmla="*/ 809598 h 1171166"/>
              <a:gd name="connsiteX29" fmla="*/ 434930 w 817458"/>
              <a:gd name="connsiteY29" fmla="*/ 861999 h 1171166"/>
              <a:gd name="connsiteX30" fmla="*/ 571173 w 817458"/>
              <a:gd name="connsiteY30" fmla="*/ 861999 h 1171166"/>
              <a:gd name="connsiteX31" fmla="*/ 571173 w 817458"/>
              <a:gd name="connsiteY31" fmla="*/ 917020 h 1171166"/>
              <a:gd name="connsiteX32" fmla="*/ 615714 w 817458"/>
              <a:gd name="connsiteY32" fmla="*/ 917020 h 1171166"/>
              <a:gd name="connsiteX33" fmla="*/ 615714 w 817458"/>
              <a:gd name="connsiteY33" fmla="*/ 977282 h 1171166"/>
              <a:gd name="connsiteX34" fmla="*/ 759817 w 817458"/>
              <a:gd name="connsiteY34" fmla="*/ 977282 h 1171166"/>
              <a:gd name="connsiteX35" fmla="*/ 759817 w 817458"/>
              <a:gd name="connsiteY35" fmla="*/ 1042783 h 1171166"/>
              <a:gd name="connsiteX36" fmla="*/ 793877 w 817458"/>
              <a:gd name="connsiteY36" fmla="*/ 1042783 h 1171166"/>
              <a:gd name="connsiteX37" fmla="*/ 793877 w 817458"/>
              <a:gd name="connsiteY37" fmla="*/ 1131865 h 1171166"/>
              <a:gd name="connsiteX38" fmla="*/ 817458 w 817458"/>
              <a:gd name="connsiteY38" fmla="*/ 1131865 h 1171166"/>
              <a:gd name="connsiteX39" fmla="*/ 817458 w 817458"/>
              <a:gd name="connsiteY39" fmla="*/ 1171166 h 1171166"/>
              <a:gd name="connsiteX0" fmla="*/ 0 w 785708"/>
              <a:gd name="connsiteY0" fmla="*/ 0 h 1171166"/>
              <a:gd name="connsiteX1" fmla="*/ 62572 w 785708"/>
              <a:gd name="connsiteY1" fmla="*/ 0 h 1171166"/>
              <a:gd name="connsiteX2" fmla="*/ 62572 w 785708"/>
              <a:gd name="connsiteY2" fmla="*/ 49781 h 1171166"/>
              <a:gd name="connsiteX3" fmla="*/ 138554 w 785708"/>
              <a:gd name="connsiteY3" fmla="*/ 49781 h 1171166"/>
              <a:gd name="connsiteX4" fmla="*/ 138554 w 785708"/>
              <a:gd name="connsiteY4" fmla="*/ 102183 h 1171166"/>
              <a:gd name="connsiteX5" fmla="*/ 138554 w 785708"/>
              <a:gd name="connsiteY5" fmla="*/ 102183 h 1171166"/>
              <a:gd name="connsiteX6" fmla="*/ 164754 w 785708"/>
              <a:gd name="connsiteY6" fmla="*/ 102183 h 1171166"/>
              <a:gd name="connsiteX7" fmla="*/ 164754 w 785708"/>
              <a:gd name="connsiteY7" fmla="*/ 186024 h 1171166"/>
              <a:gd name="connsiteX8" fmla="*/ 185715 w 785708"/>
              <a:gd name="connsiteY8" fmla="*/ 186024 h 1171166"/>
              <a:gd name="connsiteX9" fmla="*/ 185715 w 785708"/>
              <a:gd name="connsiteY9" fmla="*/ 285587 h 1171166"/>
              <a:gd name="connsiteX10" fmla="*/ 201435 w 785708"/>
              <a:gd name="connsiteY10" fmla="*/ 285587 h 1171166"/>
              <a:gd name="connsiteX11" fmla="*/ 201435 w 785708"/>
              <a:gd name="connsiteY11" fmla="*/ 322267 h 1171166"/>
              <a:gd name="connsiteX12" fmla="*/ 211915 w 785708"/>
              <a:gd name="connsiteY12" fmla="*/ 322267 h 1171166"/>
              <a:gd name="connsiteX13" fmla="*/ 211915 w 785708"/>
              <a:gd name="connsiteY13" fmla="*/ 374669 h 1171166"/>
              <a:gd name="connsiteX14" fmla="*/ 232876 w 785708"/>
              <a:gd name="connsiteY14" fmla="*/ 374669 h 1171166"/>
              <a:gd name="connsiteX15" fmla="*/ 232876 w 785708"/>
              <a:gd name="connsiteY15" fmla="*/ 421830 h 1171166"/>
              <a:gd name="connsiteX16" fmla="*/ 272177 w 785708"/>
              <a:gd name="connsiteY16" fmla="*/ 421830 h 1171166"/>
              <a:gd name="connsiteX17" fmla="*/ 272177 w 785708"/>
              <a:gd name="connsiteY17" fmla="*/ 466371 h 1171166"/>
              <a:gd name="connsiteX18" fmla="*/ 308858 w 785708"/>
              <a:gd name="connsiteY18" fmla="*/ 466371 h 1171166"/>
              <a:gd name="connsiteX19" fmla="*/ 308858 w 785708"/>
              <a:gd name="connsiteY19" fmla="*/ 508291 h 1171166"/>
              <a:gd name="connsiteX20" fmla="*/ 342918 w 785708"/>
              <a:gd name="connsiteY20" fmla="*/ 508291 h 1171166"/>
              <a:gd name="connsiteX21" fmla="*/ 342918 w 785708"/>
              <a:gd name="connsiteY21" fmla="*/ 558073 h 1171166"/>
              <a:gd name="connsiteX22" fmla="*/ 366499 w 785708"/>
              <a:gd name="connsiteY22" fmla="*/ 558073 h 1171166"/>
              <a:gd name="connsiteX23" fmla="*/ 366499 w 785708"/>
              <a:gd name="connsiteY23" fmla="*/ 710036 h 1171166"/>
              <a:gd name="connsiteX24" fmla="*/ 376979 w 785708"/>
              <a:gd name="connsiteY24" fmla="*/ 710036 h 1171166"/>
              <a:gd name="connsiteX25" fmla="*/ 376979 w 785708"/>
              <a:gd name="connsiteY25" fmla="*/ 759817 h 1171166"/>
              <a:gd name="connsiteX26" fmla="*/ 390079 w 785708"/>
              <a:gd name="connsiteY26" fmla="*/ 759817 h 1171166"/>
              <a:gd name="connsiteX27" fmla="*/ 390079 w 785708"/>
              <a:gd name="connsiteY27" fmla="*/ 809598 h 1171166"/>
              <a:gd name="connsiteX28" fmla="*/ 403180 w 785708"/>
              <a:gd name="connsiteY28" fmla="*/ 809598 h 1171166"/>
              <a:gd name="connsiteX29" fmla="*/ 403180 w 785708"/>
              <a:gd name="connsiteY29" fmla="*/ 861999 h 1171166"/>
              <a:gd name="connsiteX30" fmla="*/ 539423 w 785708"/>
              <a:gd name="connsiteY30" fmla="*/ 861999 h 1171166"/>
              <a:gd name="connsiteX31" fmla="*/ 539423 w 785708"/>
              <a:gd name="connsiteY31" fmla="*/ 917020 h 1171166"/>
              <a:gd name="connsiteX32" fmla="*/ 583964 w 785708"/>
              <a:gd name="connsiteY32" fmla="*/ 917020 h 1171166"/>
              <a:gd name="connsiteX33" fmla="*/ 583964 w 785708"/>
              <a:gd name="connsiteY33" fmla="*/ 977282 h 1171166"/>
              <a:gd name="connsiteX34" fmla="*/ 728067 w 785708"/>
              <a:gd name="connsiteY34" fmla="*/ 977282 h 1171166"/>
              <a:gd name="connsiteX35" fmla="*/ 728067 w 785708"/>
              <a:gd name="connsiteY35" fmla="*/ 1042783 h 1171166"/>
              <a:gd name="connsiteX36" fmla="*/ 762127 w 785708"/>
              <a:gd name="connsiteY36" fmla="*/ 1042783 h 1171166"/>
              <a:gd name="connsiteX37" fmla="*/ 762127 w 785708"/>
              <a:gd name="connsiteY37" fmla="*/ 1131865 h 1171166"/>
              <a:gd name="connsiteX38" fmla="*/ 785708 w 785708"/>
              <a:gd name="connsiteY38" fmla="*/ 1131865 h 1171166"/>
              <a:gd name="connsiteX39" fmla="*/ 785708 w 785708"/>
              <a:gd name="connsiteY39" fmla="*/ 1171166 h 1171166"/>
              <a:gd name="connsiteX0" fmla="*/ 0 w 773008"/>
              <a:gd name="connsiteY0" fmla="*/ 0 h 1171166"/>
              <a:gd name="connsiteX1" fmla="*/ 49872 w 773008"/>
              <a:gd name="connsiteY1" fmla="*/ 0 h 1171166"/>
              <a:gd name="connsiteX2" fmla="*/ 49872 w 773008"/>
              <a:gd name="connsiteY2" fmla="*/ 49781 h 1171166"/>
              <a:gd name="connsiteX3" fmla="*/ 125854 w 773008"/>
              <a:gd name="connsiteY3" fmla="*/ 49781 h 1171166"/>
              <a:gd name="connsiteX4" fmla="*/ 125854 w 773008"/>
              <a:gd name="connsiteY4" fmla="*/ 102183 h 1171166"/>
              <a:gd name="connsiteX5" fmla="*/ 125854 w 773008"/>
              <a:gd name="connsiteY5" fmla="*/ 102183 h 1171166"/>
              <a:gd name="connsiteX6" fmla="*/ 152054 w 773008"/>
              <a:gd name="connsiteY6" fmla="*/ 102183 h 1171166"/>
              <a:gd name="connsiteX7" fmla="*/ 152054 w 773008"/>
              <a:gd name="connsiteY7" fmla="*/ 186024 h 1171166"/>
              <a:gd name="connsiteX8" fmla="*/ 173015 w 773008"/>
              <a:gd name="connsiteY8" fmla="*/ 186024 h 1171166"/>
              <a:gd name="connsiteX9" fmla="*/ 173015 w 773008"/>
              <a:gd name="connsiteY9" fmla="*/ 285587 h 1171166"/>
              <a:gd name="connsiteX10" fmla="*/ 188735 w 773008"/>
              <a:gd name="connsiteY10" fmla="*/ 285587 h 1171166"/>
              <a:gd name="connsiteX11" fmla="*/ 188735 w 773008"/>
              <a:gd name="connsiteY11" fmla="*/ 322267 h 1171166"/>
              <a:gd name="connsiteX12" fmla="*/ 199215 w 773008"/>
              <a:gd name="connsiteY12" fmla="*/ 322267 h 1171166"/>
              <a:gd name="connsiteX13" fmla="*/ 199215 w 773008"/>
              <a:gd name="connsiteY13" fmla="*/ 374669 h 1171166"/>
              <a:gd name="connsiteX14" fmla="*/ 220176 w 773008"/>
              <a:gd name="connsiteY14" fmla="*/ 374669 h 1171166"/>
              <a:gd name="connsiteX15" fmla="*/ 220176 w 773008"/>
              <a:gd name="connsiteY15" fmla="*/ 421830 h 1171166"/>
              <a:gd name="connsiteX16" fmla="*/ 259477 w 773008"/>
              <a:gd name="connsiteY16" fmla="*/ 421830 h 1171166"/>
              <a:gd name="connsiteX17" fmla="*/ 259477 w 773008"/>
              <a:gd name="connsiteY17" fmla="*/ 466371 h 1171166"/>
              <a:gd name="connsiteX18" fmla="*/ 296158 w 773008"/>
              <a:gd name="connsiteY18" fmla="*/ 466371 h 1171166"/>
              <a:gd name="connsiteX19" fmla="*/ 296158 w 773008"/>
              <a:gd name="connsiteY19" fmla="*/ 508291 h 1171166"/>
              <a:gd name="connsiteX20" fmla="*/ 330218 w 773008"/>
              <a:gd name="connsiteY20" fmla="*/ 508291 h 1171166"/>
              <a:gd name="connsiteX21" fmla="*/ 330218 w 773008"/>
              <a:gd name="connsiteY21" fmla="*/ 558073 h 1171166"/>
              <a:gd name="connsiteX22" fmla="*/ 353799 w 773008"/>
              <a:gd name="connsiteY22" fmla="*/ 558073 h 1171166"/>
              <a:gd name="connsiteX23" fmla="*/ 353799 w 773008"/>
              <a:gd name="connsiteY23" fmla="*/ 710036 h 1171166"/>
              <a:gd name="connsiteX24" fmla="*/ 364279 w 773008"/>
              <a:gd name="connsiteY24" fmla="*/ 710036 h 1171166"/>
              <a:gd name="connsiteX25" fmla="*/ 364279 w 773008"/>
              <a:gd name="connsiteY25" fmla="*/ 759817 h 1171166"/>
              <a:gd name="connsiteX26" fmla="*/ 377379 w 773008"/>
              <a:gd name="connsiteY26" fmla="*/ 759817 h 1171166"/>
              <a:gd name="connsiteX27" fmla="*/ 377379 w 773008"/>
              <a:gd name="connsiteY27" fmla="*/ 809598 h 1171166"/>
              <a:gd name="connsiteX28" fmla="*/ 390480 w 773008"/>
              <a:gd name="connsiteY28" fmla="*/ 809598 h 1171166"/>
              <a:gd name="connsiteX29" fmla="*/ 390480 w 773008"/>
              <a:gd name="connsiteY29" fmla="*/ 861999 h 1171166"/>
              <a:gd name="connsiteX30" fmla="*/ 526723 w 773008"/>
              <a:gd name="connsiteY30" fmla="*/ 861999 h 1171166"/>
              <a:gd name="connsiteX31" fmla="*/ 526723 w 773008"/>
              <a:gd name="connsiteY31" fmla="*/ 917020 h 1171166"/>
              <a:gd name="connsiteX32" fmla="*/ 571264 w 773008"/>
              <a:gd name="connsiteY32" fmla="*/ 917020 h 1171166"/>
              <a:gd name="connsiteX33" fmla="*/ 571264 w 773008"/>
              <a:gd name="connsiteY33" fmla="*/ 977282 h 1171166"/>
              <a:gd name="connsiteX34" fmla="*/ 715367 w 773008"/>
              <a:gd name="connsiteY34" fmla="*/ 977282 h 1171166"/>
              <a:gd name="connsiteX35" fmla="*/ 715367 w 773008"/>
              <a:gd name="connsiteY35" fmla="*/ 1042783 h 1171166"/>
              <a:gd name="connsiteX36" fmla="*/ 749427 w 773008"/>
              <a:gd name="connsiteY36" fmla="*/ 1042783 h 1171166"/>
              <a:gd name="connsiteX37" fmla="*/ 749427 w 773008"/>
              <a:gd name="connsiteY37" fmla="*/ 1131865 h 1171166"/>
              <a:gd name="connsiteX38" fmla="*/ 773008 w 773008"/>
              <a:gd name="connsiteY38" fmla="*/ 1131865 h 1171166"/>
              <a:gd name="connsiteX39" fmla="*/ 773008 w 773008"/>
              <a:gd name="connsiteY39" fmla="*/ 1171166 h 117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3008" h="1171166">
                <a:moveTo>
                  <a:pt x="0" y="0"/>
                </a:moveTo>
                <a:lnTo>
                  <a:pt x="49872" y="0"/>
                </a:lnTo>
                <a:lnTo>
                  <a:pt x="49872" y="49781"/>
                </a:lnTo>
                <a:lnTo>
                  <a:pt x="125854" y="49781"/>
                </a:lnTo>
                <a:lnTo>
                  <a:pt x="125854" y="102183"/>
                </a:lnTo>
                <a:lnTo>
                  <a:pt x="125854" y="102183"/>
                </a:lnTo>
                <a:lnTo>
                  <a:pt x="152054" y="102183"/>
                </a:lnTo>
                <a:lnTo>
                  <a:pt x="152054" y="186024"/>
                </a:lnTo>
                <a:lnTo>
                  <a:pt x="173015" y="186024"/>
                </a:lnTo>
                <a:lnTo>
                  <a:pt x="173015" y="285587"/>
                </a:lnTo>
                <a:lnTo>
                  <a:pt x="188735" y="285587"/>
                </a:lnTo>
                <a:lnTo>
                  <a:pt x="188735" y="322267"/>
                </a:lnTo>
                <a:lnTo>
                  <a:pt x="199215" y="322267"/>
                </a:lnTo>
                <a:lnTo>
                  <a:pt x="199215" y="374669"/>
                </a:lnTo>
                <a:lnTo>
                  <a:pt x="220176" y="374669"/>
                </a:lnTo>
                <a:lnTo>
                  <a:pt x="220176" y="421830"/>
                </a:lnTo>
                <a:lnTo>
                  <a:pt x="259477" y="421830"/>
                </a:lnTo>
                <a:lnTo>
                  <a:pt x="259477" y="466371"/>
                </a:lnTo>
                <a:lnTo>
                  <a:pt x="296158" y="466371"/>
                </a:lnTo>
                <a:lnTo>
                  <a:pt x="296158" y="508291"/>
                </a:lnTo>
                <a:lnTo>
                  <a:pt x="330218" y="508291"/>
                </a:lnTo>
                <a:lnTo>
                  <a:pt x="330218" y="558073"/>
                </a:lnTo>
                <a:lnTo>
                  <a:pt x="353799" y="558073"/>
                </a:lnTo>
                <a:lnTo>
                  <a:pt x="353799" y="710036"/>
                </a:lnTo>
                <a:lnTo>
                  <a:pt x="364279" y="710036"/>
                </a:lnTo>
                <a:lnTo>
                  <a:pt x="364279" y="759817"/>
                </a:lnTo>
                <a:lnTo>
                  <a:pt x="377379" y="759817"/>
                </a:lnTo>
                <a:lnTo>
                  <a:pt x="377379" y="809598"/>
                </a:lnTo>
                <a:lnTo>
                  <a:pt x="390480" y="809598"/>
                </a:lnTo>
                <a:lnTo>
                  <a:pt x="390480" y="861999"/>
                </a:lnTo>
                <a:lnTo>
                  <a:pt x="526723" y="861999"/>
                </a:lnTo>
                <a:lnTo>
                  <a:pt x="526723" y="917020"/>
                </a:lnTo>
                <a:lnTo>
                  <a:pt x="571264" y="917020"/>
                </a:lnTo>
                <a:lnTo>
                  <a:pt x="571264" y="977282"/>
                </a:lnTo>
                <a:lnTo>
                  <a:pt x="715367" y="977282"/>
                </a:lnTo>
                <a:lnTo>
                  <a:pt x="715367" y="1042783"/>
                </a:lnTo>
                <a:lnTo>
                  <a:pt x="749427" y="1042783"/>
                </a:lnTo>
                <a:lnTo>
                  <a:pt x="749427" y="1131865"/>
                </a:lnTo>
                <a:lnTo>
                  <a:pt x="773008" y="1131865"/>
                </a:lnTo>
                <a:lnTo>
                  <a:pt x="773008" y="1171166"/>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2" name="Freeform 241"/>
          <p:cNvSpPr/>
          <p:nvPr/>
        </p:nvSpPr>
        <p:spPr>
          <a:xfrm>
            <a:off x="6153969" y="3786619"/>
            <a:ext cx="1341469" cy="689075"/>
          </a:xfrm>
          <a:custGeom>
            <a:avLst/>
            <a:gdLst>
              <a:gd name="connsiteX0" fmla="*/ 1341469 w 1341469"/>
              <a:gd name="connsiteY0" fmla="*/ 689075 h 689075"/>
              <a:gd name="connsiteX1" fmla="*/ 584273 w 1341469"/>
              <a:gd name="connsiteY1" fmla="*/ 689075 h 689075"/>
              <a:gd name="connsiteX2" fmla="*/ 584273 w 1341469"/>
              <a:gd name="connsiteY2" fmla="*/ 479470 h 689075"/>
              <a:gd name="connsiteX3" fmla="*/ 544972 w 1341469"/>
              <a:gd name="connsiteY3" fmla="*/ 479470 h 689075"/>
              <a:gd name="connsiteX4" fmla="*/ 544972 w 1341469"/>
              <a:gd name="connsiteY4" fmla="*/ 272486 h 689075"/>
              <a:gd name="connsiteX5" fmla="*/ 251525 w 1341469"/>
              <a:gd name="connsiteY5" fmla="*/ 272486 h 689075"/>
              <a:gd name="connsiteX6" fmla="*/ 251525 w 1341469"/>
              <a:gd name="connsiteY6" fmla="*/ 172924 h 689075"/>
              <a:gd name="connsiteX7" fmla="*/ 165064 w 1341469"/>
              <a:gd name="connsiteY7" fmla="*/ 172924 h 689075"/>
              <a:gd name="connsiteX8" fmla="*/ 165064 w 1341469"/>
              <a:gd name="connsiteY8" fmla="*/ 91702 h 689075"/>
              <a:gd name="connsiteX9" fmla="*/ 31441 w 1341469"/>
              <a:gd name="connsiteY9" fmla="*/ 91702 h 689075"/>
              <a:gd name="connsiteX10" fmla="*/ 31441 w 1341469"/>
              <a:gd name="connsiteY10" fmla="*/ 0 h 689075"/>
              <a:gd name="connsiteX11" fmla="*/ 0 w 1341469"/>
              <a:gd name="connsiteY11" fmla="*/ 0 h 6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469" h="689075">
                <a:moveTo>
                  <a:pt x="1341469" y="689075"/>
                </a:moveTo>
                <a:lnTo>
                  <a:pt x="584273" y="689075"/>
                </a:lnTo>
                <a:lnTo>
                  <a:pt x="584273" y="479470"/>
                </a:lnTo>
                <a:lnTo>
                  <a:pt x="544972" y="479470"/>
                </a:lnTo>
                <a:lnTo>
                  <a:pt x="544972" y="272486"/>
                </a:lnTo>
                <a:lnTo>
                  <a:pt x="251525" y="272486"/>
                </a:lnTo>
                <a:lnTo>
                  <a:pt x="251525" y="172924"/>
                </a:lnTo>
                <a:lnTo>
                  <a:pt x="165064" y="172924"/>
                </a:lnTo>
                <a:lnTo>
                  <a:pt x="165064" y="91702"/>
                </a:lnTo>
                <a:lnTo>
                  <a:pt x="31441" y="91702"/>
                </a:lnTo>
                <a:lnTo>
                  <a:pt x="31441"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3" name="Freeform 242"/>
          <p:cNvSpPr/>
          <p:nvPr/>
        </p:nvSpPr>
        <p:spPr>
          <a:xfrm>
            <a:off x="6271872" y="3736838"/>
            <a:ext cx="1181645" cy="1144965"/>
          </a:xfrm>
          <a:custGeom>
            <a:avLst/>
            <a:gdLst>
              <a:gd name="connsiteX0" fmla="*/ 1181645 w 1181645"/>
              <a:gd name="connsiteY0" fmla="*/ 1144965 h 1144965"/>
              <a:gd name="connsiteX1" fmla="*/ 1181645 w 1181645"/>
              <a:gd name="connsiteY1" fmla="*/ 505671 h 1144965"/>
              <a:gd name="connsiteX2" fmla="*/ 374668 w 1181645"/>
              <a:gd name="connsiteY2" fmla="*/ 505671 h 1144965"/>
              <a:gd name="connsiteX3" fmla="*/ 374668 w 1181645"/>
              <a:gd name="connsiteY3" fmla="*/ 282966 h 1144965"/>
              <a:gd name="connsiteX4" fmla="*/ 123142 w 1181645"/>
              <a:gd name="connsiteY4" fmla="*/ 282966 h 1144965"/>
              <a:gd name="connsiteX5" fmla="*/ 123142 w 1181645"/>
              <a:gd name="connsiteY5" fmla="*/ 199124 h 1144965"/>
              <a:gd name="connsiteX6" fmla="*/ 34060 w 1181645"/>
              <a:gd name="connsiteY6" fmla="*/ 199124 h 1144965"/>
              <a:gd name="connsiteX7" fmla="*/ 34060 w 1181645"/>
              <a:gd name="connsiteY7" fmla="*/ 107422 h 1144965"/>
              <a:gd name="connsiteX8" fmla="*/ 0 w 1181645"/>
              <a:gd name="connsiteY8" fmla="*/ 107422 h 1144965"/>
              <a:gd name="connsiteX9" fmla="*/ 0 w 1181645"/>
              <a:gd name="connsiteY9" fmla="*/ 0 h 11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45" h="1144965">
                <a:moveTo>
                  <a:pt x="1181645" y="1144965"/>
                </a:moveTo>
                <a:lnTo>
                  <a:pt x="1181645" y="505671"/>
                </a:lnTo>
                <a:lnTo>
                  <a:pt x="374668" y="505671"/>
                </a:lnTo>
                <a:lnTo>
                  <a:pt x="374668" y="282966"/>
                </a:lnTo>
                <a:lnTo>
                  <a:pt x="123142" y="282966"/>
                </a:lnTo>
                <a:lnTo>
                  <a:pt x="123142" y="199124"/>
                </a:lnTo>
                <a:lnTo>
                  <a:pt x="34060" y="199124"/>
                </a:lnTo>
                <a:lnTo>
                  <a:pt x="34060" y="107422"/>
                </a:lnTo>
                <a:lnTo>
                  <a:pt x="0" y="10742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4" name="Rounded Rectangle 243"/>
          <p:cNvSpPr/>
          <p:nvPr/>
        </p:nvSpPr>
        <p:spPr>
          <a:xfrm>
            <a:off x="3578681" y="5905690"/>
            <a:ext cx="2226592" cy="204311"/>
          </a:xfrm>
          <a:prstGeom prst="roundRect">
            <a:avLst/>
          </a:prstGeom>
          <a:ln w="19050">
            <a:solidFill>
              <a:schemeClr val="accent1"/>
            </a:solidFill>
          </a:ln>
        </p:spPr>
        <p:txBody>
          <a:bodyPr wrap="square" tIns="0" bIns="0" rtlCol="0" anchor="ctr">
            <a:spAutoFit/>
          </a:bodyPr>
          <a:lstStyle/>
          <a:p>
            <a:pPr algn="ctr"/>
            <a:r>
              <a:rPr lang="en-GB" sz="1200" b="1" dirty="0" smtClean="0">
                <a:latin typeface="+mn-lt"/>
              </a:rPr>
              <a:t>Interaction p-value: 0.11</a:t>
            </a:r>
            <a:endParaRPr lang="en-GB" sz="1200" b="1" dirty="0">
              <a:latin typeface="+mn-lt"/>
            </a:endParaRPr>
          </a:p>
        </p:txBody>
      </p:sp>
      <p:sp>
        <p:nvSpPr>
          <p:cNvPr id="245" name="TextBox 244"/>
          <p:cNvSpPr txBox="1"/>
          <p:nvPr/>
        </p:nvSpPr>
        <p:spPr bwMode="gray">
          <a:xfrm>
            <a:off x="5857440" y="1973960"/>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en-GB" b="1" dirty="0" smtClean="0">
                <a:latin typeface="+mn-lt"/>
                <a:ea typeface="Arial Narrow" charset="0"/>
                <a:cs typeface="Arial Narrow" charset="0"/>
              </a:rPr>
              <a:t>Right-sided tumours</a:t>
            </a:r>
            <a:endParaRPr kumimoji="0" lang="en-GB" b="1" i="0" u="none" strike="noStrike" kern="1200" cap="none" spc="0" normalizeH="0" baseline="0" dirty="0">
              <a:ln>
                <a:noFill/>
              </a:ln>
              <a:effectLst/>
              <a:uLnTx/>
              <a:uFillTx/>
              <a:latin typeface="+mn-lt"/>
              <a:ea typeface="Arial Narrow" charset="0"/>
              <a:cs typeface="Arial Narrow" charset="0"/>
            </a:endParaRPr>
          </a:p>
        </p:txBody>
      </p:sp>
      <p:graphicFrame>
        <p:nvGraphicFramePr>
          <p:cNvPr id="246" name="Table 245"/>
          <p:cNvGraphicFramePr>
            <a:graphicFrameLocks noGrp="1"/>
          </p:cNvGraphicFramePr>
          <p:nvPr>
            <p:extLst>
              <p:ext uri="{D42A27DB-BD31-4B8C-83A1-F6EECF244321}">
                <p14:modId xmlns:p14="http://schemas.microsoft.com/office/powerpoint/2010/main" val="3701102476"/>
              </p:ext>
            </p:extLst>
          </p:nvPr>
        </p:nvGraphicFramePr>
        <p:xfrm>
          <a:off x="6877883" y="2213205"/>
          <a:ext cx="2146718" cy="713232"/>
        </p:xfrm>
        <a:graphic>
          <a:graphicData uri="http://schemas.openxmlformats.org/drawingml/2006/table">
            <a:tbl>
              <a:tblPr firstRow="1" bandRow="1">
                <a:tableStyleId>{B301B821-A1FF-4177-AEE7-76D212191A09}</a:tableStyleId>
              </a:tblPr>
              <a:tblGrid>
                <a:gridCol w="1317825"/>
                <a:gridCol w="828893"/>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dirty="0" smtClean="0">
                          <a:solidFill>
                            <a:schemeClr val="tx1"/>
                          </a:solidFill>
                          <a:latin typeface="+mn-lt"/>
                        </a:rPr>
                        <a:t>Events,</a:t>
                      </a:r>
                      <a:r>
                        <a:rPr lang="en-US" sz="900" baseline="0" dirty="0" smtClean="0">
                          <a:solidFill>
                            <a:schemeClr val="tx1"/>
                          </a:solidFill>
                          <a:latin typeface="+mn-lt"/>
                        </a:rPr>
                        <a:t> </a:t>
                      </a:r>
                      <a:br>
                        <a:rPr lang="en-US" sz="900" baseline="0" dirty="0" smtClean="0">
                          <a:solidFill>
                            <a:schemeClr val="tx1"/>
                          </a:solidFill>
                          <a:latin typeface="+mn-lt"/>
                        </a:rPr>
                      </a:br>
                      <a:r>
                        <a:rPr lang="en-US" sz="900" baseline="0" dirty="0" smtClean="0">
                          <a:solidFill>
                            <a:schemeClr val="tx1"/>
                          </a:solidFill>
                          <a:latin typeface="+mn-lt"/>
                        </a:rPr>
                        <a:t>n/N (%)</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19/33 (58)</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28/51 (55)</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47" name="TextBox 246"/>
          <p:cNvSpPr txBox="1"/>
          <p:nvPr/>
        </p:nvSpPr>
        <p:spPr>
          <a:xfrm>
            <a:off x="3652550" y="1477179"/>
            <a:ext cx="1838901" cy="369332"/>
          </a:xfrm>
          <a:prstGeom prst="rect">
            <a:avLst/>
          </a:prstGeom>
          <a:noFill/>
        </p:spPr>
        <p:txBody>
          <a:bodyPr wrap="none" rtlCol="0">
            <a:spAutoFit/>
          </a:bodyPr>
          <a:lstStyle/>
          <a:p>
            <a:pPr algn="ctr"/>
            <a:r>
              <a:rPr lang="en-GB" b="1" dirty="0" smtClean="0">
                <a:solidFill>
                  <a:srgbClr val="000000"/>
                </a:solidFill>
                <a:latin typeface="+mn-lt"/>
              </a:rPr>
              <a:t>CRYSTAL: PFS</a:t>
            </a:r>
            <a:endParaRPr lang="en-GB" b="1" dirty="0">
              <a:solidFill>
                <a:srgbClr val="000000"/>
              </a:solidFill>
              <a:latin typeface="+mn-lt"/>
            </a:endParaRPr>
          </a:p>
        </p:txBody>
      </p:sp>
      <p:sp>
        <p:nvSpPr>
          <p:cNvPr id="115"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671231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latin typeface="+mn-lt"/>
              </a:rPr>
              <a:t>Right or left metastatic colon cancer: Will the side change your treatment? </a:t>
            </a:r>
            <a:endParaRPr lang="en-GB" sz="1800" dirty="0">
              <a:latin typeface="+mn-lt"/>
            </a:endParaRPr>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sp>
        <p:nvSpPr>
          <p:cNvPr id="189" name="TextBox 188"/>
          <p:cNvSpPr txBox="1"/>
          <p:nvPr/>
        </p:nvSpPr>
        <p:spPr>
          <a:xfrm>
            <a:off x="3876940" y="1413135"/>
            <a:ext cx="1390124" cy="369332"/>
          </a:xfrm>
          <a:prstGeom prst="rect">
            <a:avLst/>
          </a:prstGeom>
          <a:noFill/>
        </p:spPr>
        <p:txBody>
          <a:bodyPr wrap="none" rtlCol="0">
            <a:spAutoFit/>
          </a:bodyPr>
          <a:lstStyle/>
          <a:p>
            <a:pPr algn="ctr"/>
            <a:r>
              <a:rPr lang="en-GB" b="1" dirty="0" smtClean="0">
                <a:latin typeface="+mn-lt"/>
              </a:rPr>
              <a:t>FIRE-3: OS</a:t>
            </a:r>
            <a:endParaRPr lang="en-GB" b="1" dirty="0">
              <a:latin typeface="+mn-lt"/>
            </a:endParaRPr>
          </a:p>
        </p:txBody>
      </p:sp>
      <p:sp>
        <p:nvSpPr>
          <p:cNvPr id="311" name="Rounded Rectangle 310"/>
          <p:cNvSpPr/>
          <p:nvPr/>
        </p:nvSpPr>
        <p:spPr>
          <a:xfrm>
            <a:off x="3578681" y="5971525"/>
            <a:ext cx="2226592" cy="204311"/>
          </a:xfrm>
          <a:prstGeom prst="roundRect">
            <a:avLst/>
          </a:prstGeom>
          <a:ln w="19050">
            <a:solidFill>
              <a:schemeClr val="accent1"/>
            </a:solidFill>
          </a:ln>
        </p:spPr>
        <p:txBody>
          <a:bodyPr wrap="square" tIns="0" bIns="0" rtlCol="0" anchor="ctr">
            <a:spAutoFit/>
          </a:bodyPr>
          <a:lstStyle/>
          <a:p>
            <a:pPr algn="ctr"/>
            <a:r>
              <a:rPr lang="en-GB" sz="1200" b="1" dirty="0" smtClean="0">
                <a:latin typeface="+mn-lt"/>
              </a:rPr>
              <a:t>Interaction p-value: 0.009</a:t>
            </a:r>
            <a:endParaRPr lang="en-GB" sz="1200" b="1" dirty="0">
              <a:latin typeface="+mn-lt"/>
            </a:endParaRPr>
          </a:p>
        </p:txBody>
      </p:sp>
      <p:grpSp>
        <p:nvGrpSpPr>
          <p:cNvPr id="155" name="Gruppieren 361"/>
          <p:cNvGrpSpPr/>
          <p:nvPr/>
        </p:nvGrpSpPr>
        <p:grpSpPr>
          <a:xfrm>
            <a:off x="347682" y="1852575"/>
            <a:ext cx="4358828" cy="3465763"/>
            <a:chOff x="862010" y="4764810"/>
            <a:chExt cx="3033377" cy="2957087"/>
          </a:xfrm>
        </p:grpSpPr>
        <p:sp>
          <p:nvSpPr>
            <p:cNvPr id="156" name="object 2"/>
            <p:cNvSpPr txBox="1"/>
            <p:nvPr/>
          </p:nvSpPr>
          <p:spPr>
            <a:xfrm>
              <a:off x="1021619" y="7318740"/>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0.0</a:t>
              </a:r>
              <a:endParaRPr sz="900">
                <a:latin typeface="+mn-lt"/>
                <a:cs typeface="Arial"/>
              </a:endParaRPr>
            </a:p>
          </p:txBody>
        </p:sp>
        <p:sp>
          <p:nvSpPr>
            <p:cNvPr id="157" name="object 3"/>
            <p:cNvSpPr txBox="1"/>
            <p:nvPr/>
          </p:nvSpPr>
          <p:spPr>
            <a:xfrm>
              <a:off x="1021619" y="6844395"/>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0.2</a:t>
              </a:r>
              <a:endParaRPr sz="900">
                <a:latin typeface="+mn-lt"/>
                <a:cs typeface="Arial"/>
              </a:endParaRPr>
            </a:p>
          </p:txBody>
        </p:sp>
        <p:sp>
          <p:nvSpPr>
            <p:cNvPr id="158" name="object 4"/>
            <p:cNvSpPr txBox="1"/>
            <p:nvPr/>
          </p:nvSpPr>
          <p:spPr>
            <a:xfrm>
              <a:off x="1021619" y="6370051"/>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0.4</a:t>
              </a:r>
              <a:endParaRPr sz="900" dirty="0">
                <a:latin typeface="+mn-lt"/>
                <a:cs typeface="Arial"/>
              </a:endParaRPr>
            </a:p>
          </p:txBody>
        </p:sp>
        <p:sp>
          <p:nvSpPr>
            <p:cNvPr id="159" name="object 5"/>
            <p:cNvSpPr txBox="1"/>
            <p:nvPr/>
          </p:nvSpPr>
          <p:spPr>
            <a:xfrm>
              <a:off x="1021619" y="5895708"/>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0.6</a:t>
              </a:r>
              <a:endParaRPr sz="900">
                <a:latin typeface="+mn-lt"/>
                <a:cs typeface="Arial"/>
              </a:endParaRPr>
            </a:p>
          </p:txBody>
        </p:sp>
        <p:sp>
          <p:nvSpPr>
            <p:cNvPr id="160" name="object 6"/>
            <p:cNvSpPr txBox="1"/>
            <p:nvPr/>
          </p:nvSpPr>
          <p:spPr>
            <a:xfrm>
              <a:off x="1021619" y="5421364"/>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0.8</a:t>
              </a:r>
              <a:endParaRPr sz="900" dirty="0">
                <a:latin typeface="+mn-lt"/>
                <a:cs typeface="Arial"/>
              </a:endParaRPr>
            </a:p>
          </p:txBody>
        </p:sp>
        <p:sp>
          <p:nvSpPr>
            <p:cNvPr id="161" name="object 7"/>
            <p:cNvSpPr txBox="1"/>
            <p:nvPr/>
          </p:nvSpPr>
          <p:spPr>
            <a:xfrm>
              <a:off x="1021619" y="4947019"/>
              <a:ext cx="18478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1.0</a:t>
              </a:r>
              <a:endParaRPr sz="900">
                <a:latin typeface="+mn-lt"/>
                <a:cs typeface="Arial"/>
              </a:endParaRPr>
            </a:p>
          </p:txBody>
        </p:sp>
        <p:sp>
          <p:nvSpPr>
            <p:cNvPr id="162" name="object 8"/>
            <p:cNvSpPr txBox="1"/>
            <p:nvPr/>
          </p:nvSpPr>
          <p:spPr>
            <a:xfrm>
              <a:off x="1864311" y="4764810"/>
              <a:ext cx="1233820" cy="183823"/>
            </a:xfrm>
            <a:prstGeom prst="rect">
              <a:avLst/>
            </a:prstGeom>
          </p:spPr>
          <p:txBody>
            <a:bodyPr vert="horz" wrap="square" lIns="0" tIns="0" rIns="0" bIns="0" rtlCol="0">
              <a:spAutoFit/>
            </a:bodyPr>
            <a:lstStyle/>
            <a:p>
              <a:pPr marL="12700" algn="ctr">
                <a:lnSpc>
                  <a:spcPct val="100000"/>
                </a:lnSpc>
              </a:pPr>
              <a:r>
                <a:rPr sz="1400" b="1" spc="10" dirty="0">
                  <a:latin typeface="+mn-lt"/>
                  <a:cs typeface="Arial"/>
                </a:rPr>
                <a:t>Left-sided</a:t>
              </a:r>
              <a:r>
                <a:rPr sz="1400" b="1" spc="-90" dirty="0">
                  <a:latin typeface="+mn-lt"/>
                  <a:cs typeface="Arial"/>
                </a:rPr>
                <a:t> </a:t>
              </a:r>
              <a:r>
                <a:rPr lang="en-GB" sz="1400" b="1" spc="10" dirty="0" smtClean="0">
                  <a:latin typeface="+mn-lt"/>
                  <a:cs typeface="Arial"/>
                </a:rPr>
                <a:t>tumours</a:t>
              </a:r>
              <a:endParaRPr sz="1400" dirty="0">
                <a:latin typeface="+mn-lt"/>
                <a:cs typeface="Arial"/>
              </a:endParaRPr>
            </a:p>
          </p:txBody>
        </p:sp>
        <p:sp>
          <p:nvSpPr>
            <p:cNvPr id="163" name="object 9"/>
            <p:cNvSpPr txBox="1"/>
            <p:nvPr/>
          </p:nvSpPr>
          <p:spPr>
            <a:xfrm>
              <a:off x="862010" y="5458765"/>
              <a:ext cx="89244" cy="1205781"/>
            </a:xfrm>
            <a:prstGeom prst="rect">
              <a:avLst/>
            </a:prstGeom>
          </p:spPr>
          <p:txBody>
            <a:bodyPr vert="vert270" wrap="square" lIns="0" tIns="0" rIns="0" bIns="0" rtlCol="0">
              <a:spAutoFit/>
            </a:bodyPr>
            <a:lstStyle/>
            <a:p>
              <a:pPr marL="12700">
                <a:lnSpc>
                  <a:spcPts val="1010"/>
                </a:lnSpc>
              </a:pPr>
              <a:r>
                <a:rPr sz="900" b="1" dirty="0">
                  <a:latin typeface="+mn-lt"/>
                  <a:cs typeface="Arial"/>
                </a:rPr>
                <a:t>Probability of OS</a:t>
              </a:r>
              <a:endParaRPr sz="900" dirty="0">
                <a:latin typeface="+mn-lt"/>
                <a:cs typeface="Arial"/>
              </a:endParaRPr>
            </a:p>
          </p:txBody>
        </p:sp>
        <p:sp>
          <p:nvSpPr>
            <p:cNvPr id="164" name="object 10"/>
            <p:cNvSpPr txBox="1"/>
            <p:nvPr/>
          </p:nvSpPr>
          <p:spPr>
            <a:xfrm>
              <a:off x="1223277" y="7459964"/>
              <a:ext cx="89535" cy="118171"/>
            </a:xfrm>
            <a:prstGeom prst="rect">
              <a:avLst/>
            </a:prstGeom>
          </p:spPr>
          <p:txBody>
            <a:bodyPr vert="horz" wrap="square" lIns="0" tIns="0" rIns="0" bIns="0" rtlCol="0">
              <a:spAutoFit/>
            </a:bodyPr>
            <a:lstStyle/>
            <a:p>
              <a:pPr marL="12700">
                <a:lnSpc>
                  <a:spcPct val="100000"/>
                </a:lnSpc>
              </a:pPr>
              <a:r>
                <a:rPr sz="900" dirty="0">
                  <a:latin typeface="+mn-lt"/>
                  <a:cs typeface="Arial"/>
                </a:rPr>
                <a:t>0</a:t>
              </a:r>
              <a:endParaRPr sz="900">
                <a:latin typeface="+mn-lt"/>
                <a:cs typeface="Arial"/>
              </a:endParaRPr>
            </a:p>
          </p:txBody>
        </p:sp>
        <p:sp>
          <p:nvSpPr>
            <p:cNvPr id="165" name="object 11"/>
            <p:cNvSpPr txBox="1"/>
            <p:nvPr/>
          </p:nvSpPr>
          <p:spPr>
            <a:xfrm>
              <a:off x="1607555" y="7459964"/>
              <a:ext cx="15303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12</a:t>
              </a:r>
              <a:endParaRPr sz="900">
                <a:latin typeface="+mn-lt"/>
                <a:cs typeface="Arial"/>
              </a:endParaRPr>
            </a:p>
          </p:txBody>
        </p:sp>
        <p:sp>
          <p:nvSpPr>
            <p:cNvPr id="166" name="object 12"/>
            <p:cNvSpPr txBox="1"/>
            <p:nvPr/>
          </p:nvSpPr>
          <p:spPr>
            <a:xfrm>
              <a:off x="2374967" y="5529847"/>
              <a:ext cx="1446331" cy="259978"/>
            </a:xfrm>
            <a:prstGeom prst="rect">
              <a:avLst/>
            </a:prstGeom>
          </p:spPr>
          <p:txBody>
            <a:bodyPr vert="horz" wrap="square" lIns="0" tIns="0" rIns="0" bIns="0" rtlCol="0">
              <a:spAutoFit/>
            </a:bodyPr>
            <a:lstStyle/>
            <a:p>
              <a:pPr marR="5080" algn="ctr">
                <a:lnSpc>
                  <a:spcPct val="110000"/>
                </a:lnSpc>
              </a:pPr>
              <a:r>
                <a:rPr sz="900" b="1" spc="-10" dirty="0" smtClean="0">
                  <a:latin typeface="+mn-lt"/>
                  <a:cs typeface="Arial"/>
                </a:rPr>
                <a:t>HR</a:t>
              </a:r>
              <a:r>
                <a:rPr lang="de-DE" sz="900" b="1" spc="-10" dirty="0" smtClean="0">
                  <a:latin typeface="+mn-lt"/>
                  <a:cs typeface="Arial"/>
                </a:rPr>
                <a:t> </a:t>
              </a:r>
              <a:r>
                <a:rPr sz="900" b="1" spc="-10" dirty="0">
                  <a:latin typeface="+mn-lt"/>
                  <a:cs typeface="Arial"/>
                </a:rPr>
                <a:t>0.63  </a:t>
              </a:r>
              <a:r>
                <a:rPr sz="900" b="1" spc="-5" dirty="0">
                  <a:latin typeface="+mn-lt"/>
                  <a:cs typeface="Arial"/>
                </a:rPr>
                <a:t>(95% </a:t>
              </a:r>
              <a:r>
                <a:rPr sz="900" b="1" spc="-10" dirty="0" smtClean="0">
                  <a:latin typeface="+mn-lt"/>
                  <a:cs typeface="Arial"/>
                </a:rPr>
                <a:t>CI</a:t>
              </a:r>
              <a:r>
                <a:rPr lang="en-GB" sz="900" b="1" spc="-10" dirty="0">
                  <a:latin typeface="+mn-lt"/>
                  <a:cs typeface="Arial"/>
                </a:rPr>
                <a:t> </a:t>
              </a:r>
              <a:r>
                <a:rPr sz="900" b="1" spc="-10" dirty="0" smtClean="0">
                  <a:latin typeface="+mn-lt"/>
                  <a:cs typeface="Arial"/>
                </a:rPr>
                <a:t>0.48</a:t>
              </a:r>
              <a:r>
                <a:rPr lang="en-GB" sz="900" b="1" spc="-10" dirty="0" smtClean="0">
                  <a:latin typeface="+mn-lt"/>
                  <a:cs typeface="Arial"/>
                </a:rPr>
                <a:t>, </a:t>
              </a:r>
              <a:r>
                <a:rPr sz="900" b="1" spc="-10" dirty="0" smtClean="0">
                  <a:latin typeface="+mn-lt"/>
                  <a:cs typeface="Arial"/>
                </a:rPr>
                <a:t>0.85)</a:t>
              </a:r>
              <a:r>
                <a:rPr lang="de-DE" sz="900" b="1" spc="-10" dirty="0">
                  <a:latin typeface="+mn-lt"/>
                  <a:cs typeface="Arial"/>
                </a:rPr>
                <a:t/>
              </a:r>
              <a:br>
                <a:rPr lang="de-DE" sz="900" b="1" spc="-10" dirty="0">
                  <a:latin typeface="+mn-lt"/>
                  <a:cs typeface="Arial"/>
                </a:rPr>
              </a:br>
              <a:r>
                <a:rPr lang="de-DE" sz="900" b="1" spc="-10" dirty="0" smtClean="0">
                  <a:latin typeface="+mn-lt"/>
                  <a:cs typeface="Arial"/>
                </a:rPr>
                <a:t>p=0.002</a:t>
              </a:r>
              <a:endParaRPr lang="de-DE" sz="900" b="1" spc="-10" dirty="0">
                <a:latin typeface="+mn-lt"/>
                <a:cs typeface="Arial"/>
              </a:endParaRPr>
            </a:p>
          </p:txBody>
        </p:sp>
        <p:sp>
          <p:nvSpPr>
            <p:cNvPr id="167" name="object 14"/>
            <p:cNvSpPr txBox="1"/>
            <p:nvPr/>
          </p:nvSpPr>
          <p:spPr>
            <a:xfrm>
              <a:off x="2142786" y="5051655"/>
              <a:ext cx="1607821" cy="118171"/>
            </a:xfrm>
            <a:prstGeom prst="rect">
              <a:avLst/>
            </a:prstGeom>
          </p:spPr>
          <p:txBody>
            <a:bodyPr vert="horz" wrap="square" lIns="0" tIns="0" rIns="0" bIns="0" rtlCol="0">
              <a:spAutoFit/>
            </a:bodyPr>
            <a:lstStyle/>
            <a:p>
              <a:pPr marL="12700">
                <a:lnSpc>
                  <a:spcPct val="100000"/>
                </a:lnSpc>
              </a:pPr>
              <a:r>
                <a:rPr sz="900" b="1" spc="-10" dirty="0">
                  <a:latin typeface="+mn-lt"/>
                  <a:cs typeface="Arial"/>
                </a:rPr>
                <a:t>Cetuximab </a:t>
              </a:r>
              <a:r>
                <a:rPr sz="900" b="1" spc="-5" dirty="0">
                  <a:latin typeface="+mn-lt"/>
                  <a:cs typeface="Arial"/>
                </a:rPr>
                <a:t>+ FOLFIRI</a:t>
              </a:r>
              <a:r>
                <a:rPr sz="900" b="1" spc="-65" dirty="0">
                  <a:latin typeface="+mn-lt"/>
                  <a:cs typeface="Arial"/>
                </a:rPr>
                <a:t> </a:t>
              </a:r>
              <a:r>
                <a:rPr sz="900" b="1" spc="-5" dirty="0">
                  <a:latin typeface="+mn-lt"/>
                  <a:cs typeface="Arial"/>
                </a:rPr>
                <a:t>(n=157)</a:t>
              </a:r>
              <a:endParaRPr sz="900">
                <a:latin typeface="+mn-lt"/>
                <a:cs typeface="Arial"/>
              </a:endParaRPr>
            </a:p>
          </p:txBody>
        </p:sp>
        <p:sp>
          <p:nvSpPr>
            <p:cNvPr id="168" name="object 15"/>
            <p:cNvSpPr txBox="1"/>
            <p:nvPr/>
          </p:nvSpPr>
          <p:spPr>
            <a:xfrm>
              <a:off x="2142786" y="5210443"/>
              <a:ext cx="1752601" cy="118171"/>
            </a:xfrm>
            <a:prstGeom prst="rect">
              <a:avLst/>
            </a:prstGeom>
          </p:spPr>
          <p:txBody>
            <a:bodyPr vert="horz" wrap="square" lIns="0" tIns="0" rIns="0" bIns="0" rtlCol="0">
              <a:spAutoFit/>
            </a:bodyPr>
            <a:lstStyle/>
            <a:p>
              <a:pPr marL="12700">
                <a:lnSpc>
                  <a:spcPct val="100000"/>
                </a:lnSpc>
              </a:pPr>
              <a:r>
                <a:rPr sz="900" b="1" spc="-10" dirty="0">
                  <a:latin typeface="+mn-lt"/>
                  <a:cs typeface="Arial"/>
                </a:rPr>
                <a:t>Bevacizumab </a:t>
              </a:r>
              <a:r>
                <a:rPr sz="900" b="1" spc="-5" dirty="0">
                  <a:latin typeface="+mn-lt"/>
                  <a:cs typeface="Arial"/>
                </a:rPr>
                <a:t>+ FOLFIRI</a:t>
              </a:r>
              <a:r>
                <a:rPr sz="900" b="1" spc="-60" dirty="0">
                  <a:latin typeface="+mn-lt"/>
                  <a:cs typeface="Arial"/>
                </a:rPr>
                <a:t> </a:t>
              </a:r>
              <a:r>
                <a:rPr sz="900" b="1" spc="-5" dirty="0">
                  <a:latin typeface="+mn-lt"/>
                  <a:cs typeface="Arial"/>
                </a:rPr>
                <a:t>(n=149)</a:t>
              </a:r>
              <a:endParaRPr sz="900" dirty="0">
                <a:latin typeface="+mn-lt"/>
                <a:cs typeface="Arial"/>
              </a:endParaRPr>
            </a:p>
          </p:txBody>
        </p:sp>
        <p:sp>
          <p:nvSpPr>
            <p:cNvPr id="169" name="object 16"/>
            <p:cNvSpPr txBox="1"/>
            <p:nvPr/>
          </p:nvSpPr>
          <p:spPr>
            <a:xfrm>
              <a:off x="3271930" y="7459964"/>
              <a:ext cx="15303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60</a:t>
              </a:r>
              <a:endParaRPr sz="900">
                <a:latin typeface="+mn-lt"/>
                <a:cs typeface="Arial"/>
              </a:endParaRPr>
            </a:p>
          </p:txBody>
        </p:sp>
        <p:sp>
          <p:nvSpPr>
            <p:cNvPr id="170" name="object 17"/>
            <p:cNvSpPr txBox="1"/>
            <p:nvPr/>
          </p:nvSpPr>
          <p:spPr>
            <a:xfrm>
              <a:off x="3687982" y="7459964"/>
              <a:ext cx="153035" cy="118171"/>
            </a:xfrm>
            <a:prstGeom prst="rect">
              <a:avLst/>
            </a:prstGeom>
          </p:spPr>
          <p:txBody>
            <a:bodyPr vert="horz" wrap="square" lIns="0" tIns="0" rIns="0" bIns="0" rtlCol="0">
              <a:spAutoFit/>
            </a:bodyPr>
            <a:lstStyle/>
            <a:p>
              <a:pPr marL="12700">
                <a:lnSpc>
                  <a:spcPct val="100000"/>
                </a:lnSpc>
              </a:pPr>
              <a:r>
                <a:rPr sz="900" spc="-5" dirty="0">
                  <a:latin typeface="+mn-lt"/>
                  <a:cs typeface="Arial"/>
                </a:rPr>
                <a:t>72</a:t>
              </a:r>
              <a:endParaRPr sz="900">
                <a:latin typeface="+mn-lt"/>
                <a:cs typeface="Arial"/>
              </a:endParaRPr>
            </a:p>
          </p:txBody>
        </p:sp>
        <p:sp>
          <p:nvSpPr>
            <p:cNvPr id="171" name="object 18"/>
            <p:cNvSpPr txBox="1"/>
            <p:nvPr/>
          </p:nvSpPr>
          <p:spPr>
            <a:xfrm>
              <a:off x="1818343" y="7204348"/>
              <a:ext cx="1336144" cy="517549"/>
            </a:xfrm>
            <a:prstGeom prst="rect">
              <a:avLst/>
            </a:prstGeom>
          </p:spPr>
          <p:txBody>
            <a:bodyPr vert="horz" wrap="square" lIns="0" tIns="0" rIns="0" bIns="0" rtlCol="0">
              <a:spAutoFit/>
            </a:bodyPr>
            <a:lstStyle/>
            <a:p>
              <a:pPr marL="12700">
                <a:lnSpc>
                  <a:spcPct val="100000"/>
                </a:lnSpc>
                <a:tabLst>
                  <a:tab pos="697865" algn="l"/>
                </a:tabLst>
              </a:pPr>
              <a:r>
                <a:rPr sz="900" b="1" spc="-10" dirty="0">
                  <a:latin typeface="+mn-lt"/>
                  <a:cs typeface="Arial"/>
                </a:rPr>
                <a:t>	</a:t>
              </a:r>
              <a:r>
                <a:rPr lang="de-DE" sz="900" b="1" spc="-10" dirty="0">
                  <a:latin typeface="+mn-lt"/>
                  <a:cs typeface="Arial"/>
                </a:rPr>
                <a:t> </a:t>
              </a:r>
              <a:endParaRPr sz="900" dirty="0">
                <a:latin typeface="+mn-lt"/>
                <a:cs typeface="Arial"/>
              </a:endParaRPr>
            </a:p>
            <a:p>
              <a:pPr marL="72390" algn="ctr">
                <a:lnSpc>
                  <a:spcPct val="100000"/>
                </a:lnSpc>
                <a:tabLst>
                  <a:tab pos="488950" algn="l"/>
                  <a:tab pos="904875" algn="l"/>
                </a:tabLst>
              </a:pPr>
              <a:endParaRPr lang="de-DE" sz="1150" dirty="0">
                <a:latin typeface="+mn-lt"/>
                <a:cs typeface="Times New Roman"/>
              </a:endParaRPr>
            </a:p>
            <a:p>
              <a:pPr marL="72390" algn="ctr">
                <a:lnSpc>
                  <a:spcPct val="100000"/>
                </a:lnSpc>
                <a:tabLst>
                  <a:tab pos="488950" algn="l"/>
                  <a:tab pos="904875" algn="l"/>
                </a:tabLst>
              </a:pPr>
              <a:r>
                <a:rPr sz="900" spc="-5" dirty="0">
                  <a:latin typeface="+mn-lt"/>
                  <a:cs typeface="Arial"/>
                </a:rPr>
                <a:t>2</a:t>
              </a:r>
              <a:r>
                <a:rPr sz="900" dirty="0">
                  <a:latin typeface="+mn-lt"/>
                  <a:cs typeface="Arial"/>
                </a:rPr>
                <a:t>4	</a:t>
              </a:r>
              <a:r>
                <a:rPr lang="de-DE" sz="900" dirty="0">
                  <a:latin typeface="+mn-lt"/>
                  <a:cs typeface="Arial"/>
                </a:rPr>
                <a:t>      </a:t>
              </a:r>
              <a:r>
                <a:rPr sz="900" spc="-5" dirty="0">
                  <a:latin typeface="+mn-lt"/>
                  <a:cs typeface="Arial"/>
                </a:rPr>
                <a:t>3</a:t>
              </a:r>
              <a:r>
                <a:rPr sz="900" dirty="0">
                  <a:latin typeface="+mn-lt"/>
                  <a:cs typeface="Arial"/>
                </a:rPr>
                <a:t>6	</a:t>
              </a:r>
              <a:r>
                <a:rPr lang="de-DE" sz="900" dirty="0">
                  <a:latin typeface="+mn-lt"/>
                  <a:cs typeface="Arial"/>
                </a:rPr>
                <a:t>            </a:t>
              </a:r>
              <a:r>
                <a:rPr sz="900" spc="-5" dirty="0">
                  <a:latin typeface="+mn-lt"/>
                  <a:cs typeface="Arial"/>
                </a:rPr>
                <a:t>48</a:t>
              </a:r>
              <a:endParaRPr sz="900" dirty="0">
                <a:latin typeface="+mn-lt"/>
                <a:cs typeface="Arial"/>
              </a:endParaRPr>
            </a:p>
            <a:p>
              <a:pPr marL="74295" algn="ctr">
                <a:lnSpc>
                  <a:spcPct val="100000"/>
                </a:lnSpc>
                <a:spcBef>
                  <a:spcPts val="110"/>
                </a:spcBef>
              </a:pPr>
              <a:r>
                <a:rPr sz="900" b="1" dirty="0">
                  <a:latin typeface="+mn-lt"/>
                  <a:cs typeface="Arial"/>
                </a:rPr>
                <a:t>Months</a:t>
              </a:r>
              <a:endParaRPr sz="900" dirty="0">
                <a:latin typeface="+mn-lt"/>
                <a:cs typeface="Arial"/>
              </a:endParaRPr>
            </a:p>
          </p:txBody>
        </p:sp>
        <p:sp>
          <p:nvSpPr>
            <p:cNvPr id="172" name="object 19"/>
            <p:cNvSpPr/>
            <p:nvPr/>
          </p:nvSpPr>
          <p:spPr>
            <a:xfrm>
              <a:off x="2235750"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173" name="object 20"/>
            <p:cNvSpPr/>
            <p:nvPr/>
          </p:nvSpPr>
          <p:spPr>
            <a:xfrm>
              <a:off x="2597903"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a:latin typeface="+mn-lt"/>
              </a:endParaRPr>
            </a:p>
          </p:txBody>
        </p:sp>
        <p:sp>
          <p:nvSpPr>
            <p:cNvPr id="174" name="object 21"/>
            <p:cNvSpPr/>
            <p:nvPr/>
          </p:nvSpPr>
          <p:spPr>
            <a:xfrm>
              <a:off x="1939749" y="5268637"/>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175" name="object 22"/>
            <p:cNvSpPr/>
            <p:nvPr/>
          </p:nvSpPr>
          <p:spPr>
            <a:xfrm>
              <a:off x="1939749" y="510847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176" name="object 23"/>
            <p:cNvSpPr/>
            <p:nvPr/>
          </p:nvSpPr>
          <p:spPr>
            <a:xfrm>
              <a:off x="1269454" y="6199670"/>
              <a:ext cx="1333501" cy="0"/>
            </a:xfrm>
            <a:custGeom>
              <a:avLst/>
              <a:gdLst/>
              <a:ahLst/>
              <a:cxnLst/>
              <a:rect l="l" t="t" r="r" b="b"/>
              <a:pathLst>
                <a:path w="1333500">
                  <a:moveTo>
                    <a:pt x="0" y="0"/>
                  </a:moveTo>
                  <a:lnTo>
                    <a:pt x="1333296" y="0"/>
                  </a:lnTo>
                </a:path>
              </a:pathLst>
            </a:custGeom>
            <a:ln w="12700">
              <a:solidFill>
                <a:srgbClr val="231F20"/>
              </a:solidFill>
              <a:prstDash val="dash"/>
            </a:ln>
          </p:spPr>
          <p:txBody>
            <a:bodyPr wrap="square" lIns="0" tIns="0" rIns="0" bIns="0" rtlCol="0"/>
            <a:lstStyle/>
            <a:p>
              <a:endParaRPr>
                <a:latin typeface="+mn-lt"/>
              </a:endParaRPr>
            </a:p>
          </p:txBody>
        </p:sp>
        <p:sp>
          <p:nvSpPr>
            <p:cNvPr id="177" name="object 24"/>
            <p:cNvSpPr/>
            <p:nvPr/>
          </p:nvSpPr>
          <p:spPr>
            <a:xfrm>
              <a:off x="1269454" y="5016071"/>
              <a:ext cx="2494917" cy="2061206"/>
            </a:xfrm>
            <a:custGeom>
              <a:avLst/>
              <a:gdLst/>
              <a:ahLst/>
              <a:cxnLst/>
              <a:rect l="l" t="t" r="r" b="b"/>
              <a:pathLst>
                <a:path w="2494915" h="2061209">
                  <a:moveTo>
                    <a:pt x="0" y="0"/>
                  </a:moveTo>
                  <a:lnTo>
                    <a:pt x="1346" y="0"/>
                  </a:lnTo>
                  <a:lnTo>
                    <a:pt x="87807" y="0"/>
                  </a:lnTo>
                  <a:lnTo>
                    <a:pt x="87807" y="15481"/>
                  </a:lnTo>
                  <a:lnTo>
                    <a:pt x="109308" y="15481"/>
                  </a:lnTo>
                  <a:lnTo>
                    <a:pt x="109308" y="30391"/>
                  </a:lnTo>
                  <a:lnTo>
                    <a:pt x="134391" y="30391"/>
                  </a:lnTo>
                  <a:lnTo>
                    <a:pt x="134391" y="45872"/>
                  </a:lnTo>
                  <a:lnTo>
                    <a:pt x="144703" y="45872"/>
                  </a:lnTo>
                  <a:lnTo>
                    <a:pt x="144703" y="61353"/>
                  </a:lnTo>
                  <a:lnTo>
                    <a:pt x="167551" y="61353"/>
                  </a:lnTo>
                  <a:lnTo>
                    <a:pt x="167551" y="76263"/>
                  </a:lnTo>
                  <a:lnTo>
                    <a:pt x="168884" y="76263"/>
                  </a:lnTo>
                  <a:lnTo>
                    <a:pt x="168884" y="91757"/>
                  </a:lnTo>
                  <a:lnTo>
                    <a:pt x="178739" y="91757"/>
                  </a:lnTo>
                  <a:lnTo>
                    <a:pt x="178739" y="107238"/>
                  </a:lnTo>
                  <a:lnTo>
                    <a:pt x="211899" y="107238"/>
                  </a:lnTo>
                  <a:lnTo>
                    <a:pt x="211899" y="122720"/>
                  </a:lnTo>
                  <a:lnTo>
                    <a:pt x="222199" y="122720"/>
                  </a:lnTo>
                  <a:lnTo>
                    <a:pt x="222199" y="138201"/>
                  </a:lnTo>
                  <a:lnTo>
                    <a:pt x="247281" y="138201"/>
                  </a:lnTo>
                  <a:lnTo>
                    <a:pt x="247281" y="153682"/>
                  </a:lnTo>
                  <a:lnTo>
                    <a:pt x="270129" y="153682"/>
                  </a:lnTo>
                  <a:lnTo>
                    <a:pt x="270129" y="169164"/>
                  </a:lnTo>
                  <a:lnTo>
                    <a:pt x="345389" y="169164"/>
                  </a:lnTo>
                  <a:lnTo>
                    <a:pt x="345389" y="184645"/>
                  </a:lnTo>
                  <a:lnTo>
                    <a:pt x="350774" y="184645"/>
                  </a:lnTo>
                  <a:lnTo>
                    <a:pt x="350774" y="200139"/>
                  </a:lnTo>
                  <a:lnTo>
                    <a:pt x="356590" y="200139"/>
                  </a:lnTo>
                  <a:lnTo>
                    <a:pt x="356590" y="215620"/>
                  </a:lnTo>
                  <a:lnTo>
                    <a:pt x="370484" y="215620"/>
                  </a:lnTo>
                  <a:lnTo>
                    <a:pt x="370484" y="231101"/>
                  </a:lnTo>
                  <a:lnTo>
                    <a:pt x="397802" y="231101"/>
                  </a:lnTo>
                  <a:lnTo>
                    <a:pt x="397802" y="246583"/>
                  </a:lnTo>
                  <a:lnTo>
                    <a:pt x="405422" y="246583"/>
                  </a:lnTo>
                  <a:lnTo>
                    <a:pt x="405422" y="262636"/>
                  </a:lnTo>
                  <a:lnTo>
                    <a:pt x="406768" y="262636"/>
                  </a:lnTo>
                  <a:lnTo>
                    <a:pt x="406768" y="278117"/>
                  </a:lnTo>
                  <a:lnTo>
                    <a:pt x="414832" y="278117"/>
                  </a:lnTo>
                  <a:lnTo>
                    <a:pt x="414832" y="294182"/>
                  </a:lnTo>
                  <a:lnTo>
                    <a:pt x="446633" y="294182"/>
                  </a:lnTo>
                  <a:lnTo>
                    <a:pt x="446633" y="310235"/>
                  </a:lnTo>
                  <a:lnTo>
                    <a:pt x="473075" y="310235"/>
                  </a:lnTo>
                  <a:lnTo>
                    <a:pt x="473075" y="326288"/>
                  </a:lnTo>
                  <a:lnTo>
                    <a:pt x="490093" y="326288"/>
                  </a:lnTo>
                  <a:lnTo>
                    <a:pt x="490093" y="342925"/>
                  </a:lnTo>
                  <a:lnTo>
                    <a:pt x="490994" y="342925"/>
                  </a:lnTo>
                  <a:lnTo>
                    <a:pt x="490994" y="375615"/>
                  </a:lnTo>
                  <a:lnTo>
                    <a:pt x="508012" y="375615"/>
                  </a:lnTo>
                  <a:lnTo>
                    <a:pt x="508012" y="392239"/>
                  </a:lnTo>
                  <a:lnTo>
                    <a:pt x="513842" y="392239"/>
                  </a:lnTo>
                  <a:lnTo>
                    <a:pt x="513842" y="408863"/>
                  </a:lnTo>
                  <a:lnTo>
                    <a:pt x="522795" y="408863"/>
                  </a:lnTo>
                  <a:lnTo>
                    <a:pt x="522795" y="426072"/>
                  </a:lnTo>
                  <a:lnTo>
                    <a:pt x="529958" y="426072"/>
                  </a:lnTo>
                  <a:lnTo>
                    <a:pt x="529958" y="442696"/>
                  </a:lnTo>
                  <a:lnTo>
                    <a:pt x="581037" y="442696"/>
                  </a:lnTo>
                  <a:lnTo>
                    <a:pt x="581037" y="459905"/>
                  </a:lnTo>
                  <a:lnTo>
                    <a:pt x="600290" y="459905"/>
                  </a:lnTo>
                  <a:lnTo>
                    <a:pt x="600290" y="477113"/>
                  </a:lnTo>
                  <a:lnTo>
                    <a:pt x="607466" y="477113"/>
                  </a:lnTo>
                  <a:lnTo>
                    <a:pt x="607466" y="494880"/>
                  </a:lnTo>
                  <a:lnTo>
                    <a:pt x="620001" y="494880"/>
                  </a:lnTo>
                  <a:lnTo>
                    <a:pt x="620001" y="512089"/>
                  </a:lnTo>
                  <a:lnTo>
                    <a:pt x="627621" y="512089"/>
                  </a:lnTo>
                  <a:lnTo>
                    <a:pt x="627621" y="529297"/>
                  </a:lnTo>
                  <a:lnTo>
                    <a:pt x="649579" y="529297"/>
                  </a:lnTo>
                  <a:lnTo>
                    <a:pt x="649579" y="547065"/>
                  </a:lnTo>
                  <a:lnTo>
                    <a:pt x="669734" y="547065"/>
                  </a:lnTo>
                  <a:lnTo>
                    <a:pt x="669734" y="564845"/>
                  </a:lnTo>
                  <a:lnTo>
                    <a:pt x="690346" y="564845"/>
                  </a:lnTo>
                  <a:lnTo>
                    <a:pt x="690346" y="582625"/>
                  </a:lnTo>
                  <a:lnTo>
                    <a:pt x="704227" y="582625"/>
                  </a:lnTo>
                  <a:lnTo>
                    <a:pt x="704227" y="600405"/>
                  </a:lnTo>
                  <a:lnTo>
                    <a:pt x="707364" y="600405"/>
                  </a:lnTo>
                  <a:lnTo>
                    <a:pt x="707364" y="618756"/>
                  </a:lnTo>
                  <a:lnTo>
                    <a:pt x="710946" y="618756"/>
                  </a:lnTo>
                  <a:lnTo>
                    <a:pt x="710946" y="636524"/>
                  </a:lnTo>
                  <a:lnTo>
                    <a:pt x="713193" y="636524"/>
                  </a:lnTo>
                  <a:lnTo>
                    <a:pt x="713193" y="654304"/>
                  </a:lnTo>
                  <a:lnTo>
                    <a:pt x="716775" y="654304"/>
                  </a:lnTo>
                  <a:lnTo>
                    <a:pt x="716775" y="672084"/>
                  </a:lnTo>
                  <a:lnTo>
                    <a:pt x="737374" y="672084"/>
                  </a:lnTo>
                  <a:lnTo>
                    <a:pt x="737374" y="689864"/>
                  </a:lnTo>
                  <a:lnTo>
                    <a:pt x="740511" y="689864"/>
                  </a:lnTo>
                  <a:lnTo>
                    <a:pt x="740511" y="707631"/>
                  </a:lnTo>
                  <a:lnTo>
                    <a:pt x="742759" y="707631"/>
                  </a:lnTo>
                  <a:lnTo>
                    <a:pt x="742759" y="725982"/>
                  </a:lnTo>
                  <a:lnTo>
                    <a:pt x="754405" y="725982"/>
                  </a:lnTo>
                  <a:lnTo>
                    <a:pt x="754405" y="743762"/>
                  </a:lnTo>
                  <a:lnTo>
                    <a:pt x="755294" y="743762"/>
                  </a:lnTo>
                  <a:lnTo>
                    <a:pt x="755294" y="779894"/>
                  </a:lnTo>
                  <a:lnTo>
                    <a:pt x="780389" y="779894"/>
                  </a:lnTo>
                  <a:lnTo>
                    <a:pt x="780389" y="798245"/>
                  </a:lnTo>
                  <a:lnTo>
                    <a:pt x="782624" y="798245"/>
                  </a:lnTo>
                  <a:lnTo>
                    <a:pt x="782624" y="816584"/>
                  </a:lnTo>
                  <a:lnTo>
                    <a:pt x="817118" y="816584"/>
                  </a:lnTo>
                  <a:lnTo>
                    <a:pt x="817118" y="835520"/>
                  </a:lnTo>
                  <a:lnTo>
                    <a:pt x="820254" y="835520"/>
                  </a:lnTo>
                  <a:lnTo>
                    <a:pt x="820254" y="853859"/>
                  </a:lnTo>
                  <a:lnTo>
                    <a:pt x="823836" y="853859"/>
                  </a:lnTo>
                  <a:lnTo>
                    <a:pt x="823836" y="872794"/>
                  </a:lnTo>
                  <a:lnTo>
                    <a:pt x="829221" y="872794"/>
                  </a:lnTo>
                  <a:lnTo>
                    <a:pt x="829665" y="891133"/>
                  </a:lnTo>
                  <a:lnTo>
                    <a:pt x="847585" y="891133"/>
                  </a:lnTo>
                  <a:lnTo>
                    <a:pt x="847585" y="910640"/>
                  </a:lnTo>
                  <a:lnTo>
                    <a:pt x="885215" y="910640"/>
                  </a:lnTo>
                  <a:lnTo>
                    <a:pt x="885215" y="930135"/>
                  </a:lnTo>
                  <a:lnTo>
                    <a:pt x="994524" y="930135"/>
                  </a:lnTo>
                  <a:lnTo>
                    <a:pt x="994524" y="951357"/>
                  </a:lnTo>
                  <a:lnTo>
                    <a:pt x="996759" y="951357"/>
                  </a:lnTo>
                  <a:lnTo>
                    <a:pt x="996759" y="973137"/>
                  </a:lnTo>
                  <a:lnTo>
                    <a:pt x="1033500" y="973137"/>
                  </a:lnTo>
                  <a:lnTo>
                    <a:pt x="1033500" y="994359"/>
                  </a:lnTo>
                  <a:lnTo>
                    <a:pt x="1060818" y="994359"/>
                  </a:lnTo>
                  <a:lnTo>
                    <a:pt x="1060818" y="1016152"/>
                  </a:lnTo>
                  <a:lnTo>
                    <a:pt x="1128014" y="1016152"/>
                  </a:lnTo>
                  <a:lnTo>
                    <a:pt x="1128014" y="1039088"/>
                  </a:lnTo>
                  <a:lnTo>
                    <a:pt x="1147279" y="1039088"/>
                  </a:lnTo>
                  <a:lnTo>
                    <a:pt x="1147279" y="1062596"/>
                  </a:lnTo>
                  <a:lnTo>
                    <a:pt x="1159827" y="1062596"/>
                  </a:lnTo>
                  <a:lnTo>
                    <a:pt x="1159827" y="1086116"/>
                  </a:lnTo>
                  <a:lnTo>
                    <a:pt x="1171028" y="1086116"/>
                  </a:lnTo>
                  <a:lnTo>
                    <a:pt x="1171028" y="1110195"/>
                  </a:lnTo>
                  <a:lnTo>
                    <a:pt x="1261071" y="1110195"/>
                  </a:lnTo>
                  <a:lnTo>
                    <a:pt x="1261071" y="1137145"/>
                  </a:lnTo>
                  <a:lnTo>
                    <a:pt x="1323784" y="1137145"/>
                  </a:lnTo>
                  <a:lnTo>
                    <a:pt x="1323784" y="1165821"/>
                  </a:lnTo>
                  <a:lnTo>
                    <a:pt x="1327365" y="1165821"/>
                  </a:lnTo>
                  <a:lnTo>
                    <a:pt x="1327365" y="1194498"/>
                  </a:lnTo>
                  <a:lnTo>
                    <a:pt x="1328267" y="1194498"/>
                  </a:lnTo>
                  <a:lnTo>
                    <a:pt x="1328267" y="1223162"/>
                  </a:lnTo>
                  <a:lnTo>
                    <a:pt x="1342148" y="1223162"/>
                  </a:lnTo>
                  <a:lnTo>
                    <a:pt x="1342148" y="1252410"/>
                  </a:lnTo>
                  <a:lnTo>
                    <a:pt x="1388745" y="1252410"/>
                  </a:lnTo>
                  <a:lnTo>
                    <a:pt x="1388745" y="1283373"/>
                  </a:lnTo>
                  <a:lnTo>
                    <a:pt x="1412938" y="1283373"/>
                  </a:lnTo>
                  <a:lnTo>
                    <a:pt x="1412938" y="1314348"/>
                  </a:lnTo>
                  <a:lnTo>
                    <a:pt x="1418310" y="1314348"/>
                  </a:lnTo>
                  <a:lnTo>
                    <a:pt x="1418310" y="1345311"/>
                  </a:lnTo>
                  <a:lnTo>
                    <a:pt x="1428610" y="1345311"/>
                  </a:lnTo>
                  <a:lnTo>
                    <a:pt x="1428610" y="1376273"/>
                  </a:lnTo>
                  <a:lnTo>
                    <a:pt x="1483271" y="1376273"/>
                  </a:lnTo>
                  <a:lnTo>
                    <a:pt x="1483271" y="1409534"/>
                  </a:lnTo>
                  <a:lnTo>
                    <a:pt x="1529854" y="1409534"/>
                  </a:lnTo>
                  <a:lnTo>
                    <a:pt x="1530311" y="1442796"/>
                  </a:lnTo>
                  <a:lnTo>
                    <a:pt x="1559877" y="1442796"/>
                  </a:lnTo>
                  <a:lnTo>
                    <a:pt x="1559877" y="1475486"/>
                  </a:lnTo>
                  <a:lnTo>
                    <a:pt x="1562112" y="1475486"/>
                  </a:lnTo>
                  <a:lnTo>
                    <a:pt x="1562112" y="1508747"/>
                  </a:lnTo>
                  <a:lnTo>
                    <a:pt x="1572412" y="1508747"/>
                  </a:lnTo>
                  <a:lnTo>
                    <a:pt x="1572412" y="1543151"/>
                  </a:lnTo>
                  <a:lnTo>
                    <a:pt x="1728317" y="1543151"/>
                  </a:lnTo>
                  <a:lnTo>
                    <a:pt x="1728317" y="1578698"/>
                  </a:lnTo>
                  <a:lnTo>
                    <a:pt x="1778495" y="1578698"/>
                  </a:lnTo>
                  <a:lnTo>
                    <a:pt x="1778495" y="1614830"/>
                  </a:lnTo>
                  <a:lnTo>
                    <a:pt x="1793278" y="1614830"/>
                  </a:lnTo>
                  <a:lnTo>
                    <a:pt x="1793278" y="1650390"/>
                  </a:lnTo>
                  <a:lnTo>
                    <a:pt x="1803577" y="1650390"/>
                  </a:lnTo>
                  <a:lnTo>
                    <a:pt x="1803577" y="1688236"/>
                  </a:lnTo>
                  <a:lnTo>
                    <a:pt x="1925421" y="1688236"/>
                  </a:lnTo>
                  <a:lnTo>
                    <a:pt x="1925421" y="1736979"/>
                  </a:lnTo>
                  <a:lnTo>
                    <a:pt x="1948268" y="1736979"/>
                  </a:lnTo>
                  <a:lnTo>
                    <a:pt x="1948268" y="1789163"/>
                  </a:lnTo>
                  <a:lnTo>
                    <a:pt x="2025777" y="1789163"/>
                  </a:lnTo>
                  <a:lnTo>
                    <a:pt x="2025777" y="1841919"/>
                  </a:lnTo>
                  <a:lnTo>
                    <a:pt x="2047278" y="1841919"/>
                  </a:lnTo>
                  <a:lnTo>
                    <a:pt x="2047278" y="1907870"/>
                  </a:lnTo>
                  <a:lnTo>
                    <a:pt x="2336673" y="1907870"/>
                  </a:lnTo>
                  <a:lnTo>
                    <a:pt x="2336673" y="2060968"/>
                  </a:lnTo>
                  <a:lnTo>
                    <a:pt x="2494813" y="2060968"/>
                  </a:lnTo>
                </a:path>
              </a:pathLst>
            </a:custGeom>
            <a:ln w="25400">
              <a:solidFill>
                <a:schemeClr val="accent3"/>
              </a:solidFill>
            </a:ln>
          </p:spPr>
          <p:txBody>
            <a:bodyPr wrap="square" lIns="0" tIns="0" rIns="0" bIns="0" rtlCol="0"/>
            <a:lstStyle/>
            <a:p>
              <a:endParaRPr>
                <a:latin typeface="+mn-lt"/>
              </a:endParaRPr>
            </a:p>
          </p:txBody>
        </p:sp>
        <p:sp>
          <p:nvSpPr>
            <p:cNvPr id="178" name="object 25"/>
            <p:cNvSpPr/>
            <p:nvPr/>
          </p:nvSpPr>
          <p:spPr>
            <a:xfrm>
              <a:off x="3764270"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79" name="object 26"/>
            <p:cNvSpPr/>
            <p:nvPr/>
          </p:nvSpPr>
          <p:spPr>
            <a:xfrm>
              <a:off x="3723503"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80" name="object 27"/>
            <p:cNvSpPr/>
            <p:nvPr/>
          </p:nvSpPr>
          <p:spPr>
            <a:xfrm>
              <a:off x="3589111"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181" name="object 28"/>
            <p:cNvSpPr/>
            <p:nvPr/>
          </p:nvSpPr>
          <p:spPr>
            <a:xfrm>
              <a:off x="3460905"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2" name="object 29"/>
            <p:cNvSpPr/>
            <p:nvPr/>
          </p:nvSpPr>
          <p:spPr>
            <a:xfrm>
              <a:off x="3448370"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3" name="object 30"/>
            <p:cNvSpPr/>
            <p:nvPr/>
          </p:nvSpPr>
          <p:spPr>
            <a:xfrm>
              <a:off x="3331517"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184" name="object 31"/>
            <p:cNvSpPr/>
            <p:nvPr/>
          </p:nvSpPr>
          <p:spPr>
            <a:xfrm>
              <a:off x="3308150" y="6819555"/>
              <a:ext cx="12700" cy="76835"/>
            </a:xfrm>
            <a:custGeom>
              <a:avLst/>
              <a:gdLst/>
              <a:ahLst/>
              <a:cxnLst/>
              <a:rect l="l" t="t" r="r" b="b"/>
              <a:pathLst>
                <a:path w="12700" h="76834">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5" name="object 32"/>
            <p:cNvSpPr/>
            <p:nvPr/>
          </p:nvSpPr>
          <p:spPr>
            <a:xfrm>
              <a:off x="3305901" y="6819555"/>
              <a:ext cx="12700" cy="76835"/>
            </a:xfrm>
            <a:custGeom>
              <a:avLst/>
              <a:gdLst/>
              <a:ahLst/>
              <a:cxnLst/>
              <a:rect l="l" t="t" r="r" b="b"/>
              <a:pathLst>
                <a:path w="12700" h="76834">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86" name="object 33"/>
            <p:cNvSpPr/>
            <p:nvPr/>
          </p:nvSpPr>
          <p:spPr>
            <a:xfrm>
              <a:off x="3199361" y="6714616"/>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87" name="object 34"/>
            <p:cNvSpPr/>
            <p:nvPr/>
          </p:nvSpPr>
          <p:spPr>
            <a:xfrm>
              <a:off x="3189061"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88" name="object 35"/>
            <p:cNvSpPr/>
            <p:nvPr/>
          </p:nvSpPr>
          <p:spPr>
            <a:xfrm>
              <a:off x="3157248"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0" name="object 36"/>
            <p:cNvSpPr/>
            <p:nvPr/>
          </p:nvSpPr>
          <p:spPr>
            <a:xfrm>
              <a:off x="3135747"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1" name="object 37"/>
            <p:cNvSpPr/>
            <p:nvPr/>
          </p:nvSpPr>
          <p:spPr>
            <a:xfrm>
              <a:off x="3104835"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192" name="object 38"/>
            <p:cNvSpPr/>
            <p:nvPr/>
          </p:nvSpPr>
          <p:spPr>
            <a:xfrm>
              <a:off x="3062735" y="6628598"/>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3" name="object 39"/>
            <p:cNvSpPr/>
            <p:nvPr/>
          </p:nvSpPr>
          <p:spPr>
            <a:xfrm>
              <a:off x="2851724" y="6520787"/>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4" name="object 40"/>
            <p:cNvSpPr/>
            <p:nvPr/>
          </p:nvSpPr>
          <p:spPr>
            <a:xfrm>
              <a:off x="2839634" y="6486383"/>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195" name="object 41"/>
            <p:cNvSpPr/>
            <p:nvPr/>
          </p:nvSpPr>
          <p:spPr>
            <a:xfrm>
              <a:off x="2739660"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6" name="object 42"/>
            <p:cNvSpPr/>
            <p:nvPr/>
          </p:nvSpPr>
          <p:spPr>
            <a:xfrm>
              <a:off x="2730694"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7" name="object 43"/>
            <p:cNvSpPr/>
            <p:nvPr/>
          </p:nvSpPr>
          <p:spPr>
            <a:xfrm>
              <a:off x="2632585"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8" name="object 44"/>
            <p:cNvSpPr/>
            <p:nvPr/>
          </p:nvSpPr>
          <p:spPr>
            <a:xfrm>
              <a:off x="2628102"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199" name="object 45"/>
            <p:cNvSpPr/>
            <p:nvPr/>
          </p:nvSpPr>
          <p:spPr>
            <a:xfrm>
              <a:off x="2599069" y="6200812"/>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a:latin typeface="+mn-lt"/>
              </a:endParaRPr>
            </a:p>
          </p:txBody>
        </p:sp>
        <p:sp>
          <p:nvSpPr>
            <p:cNvPr id="200" name="object 46"/>
            <p:cNvSpPr/>
            <p:nvPr/>
          </p:nvSpPr>
          <p:spPr>
            <a:xfrm>
              <a:off x="2569874"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1" name="object 47"/>
            <p:cNvSpPr/>
            <p:nvPr/>
          </p:nvSpPr>
          <p:spPr>
            <a:xfrm>
              <a:off x="2563155"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2" name="object 48"/>
            <p:cNvSpPr/>
            <p:nvPr/>
          </p:nvSpPr>
          <p:spPr>
            <a:xfrm>
              <a:off x="2517981" y="6087847"/>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03" name="object 49"/>
            <p:cNvSpPr/>
            <p:nvPr/>
          </p:nvSpPr>
          <p:spPr>
            <a:xfrm>
              <a:off x="2490129"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4" name="object 50"/>
            <p:cNvSpPr/>
            <p:nvPr/>
          </p:nvSpPr>
          <p:spPr>
            <a:xfrm>
              <a:off x="2488784"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5" name="object 51"/>
            <p:cNvSpPr/>
            <p:nvPr/>
          </p:nvSpPr>
          <p:spPr>
            <a:xfrm>
              <a:off x="245921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6" name="object 52"/>
            <p:cNvSpPr/>
            <p:nvPr/>
          </p:nvSpPr>
          <p:spPr>
            <a:xfrm>
              <a:off x="2451597"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7" name="object 53"/>
            <p:cNvSpPr/>
            <p:nvPr/>
          </p:nvSpPr>
          <p:spPr>
            <a:xfrm>
              <a:off x="244129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8" name="object 54"/>
            <p:cNvSpPr/>
            <p:nvPr/>
          </p:nvSpPr>
          <p:spPr>
            <a:xfrm>
              <a:off x="2427416"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09" name="object 55"/>
            <p:cNvSpPr/>
            <p:nvPr/>
          </p:nvSpPr>
          <p:spPr>
            <a:xfrm>
              <a:off x="2425168"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0" name="object 56"/>
            <p:cNvSpPr/>
            <p:nvPr/>
          </p:nvSpPr>
          <p:spPr>
            <a:xfrm>
              <a:off x="2403299" y="601731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1" name="object 57"/>
            <p:cNvSpPr/>
            <p:nvPr/>
          </p:nvSpPr>
          <p:spPr>
            <a:xfrm>
              <a:off x="2386650" y="5994375"/>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2" name="object 58"/>
            <p:cNvSpPr/>
            <p:nvPr/>
          </p:nvSpPr>
          <p:spPr>
            <a:xfrm>
              <a:off x="2369174" y="599437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3" name="object 59"/>
            <p:cNvSpPr/>
            <p:nvPr/>
          </p:nvSpPr>
          <p:spPr>
            <a:xfrm>
              <a:off x="2339240" y="5994375"/>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4" name="object 60"/>
            <p:cNvSpPr/>
            <p:nvPr/>
          </p:nvSpPr>
          <p:spPr>
            <a:xfrm>
              <a:off x="2328040" y="597258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15" name="object 61"/>
            <p:cNvSpPr/>
            <p:nvPr/>
          </p:nvSpPr>
          <p:spPr>
            <a:xfrm>
              <a:off x="224866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6" name="object 62"/>
            <p:cNvSpPr/>
            <p:nvPr/>
          </p:nvSpPr>
          <p:spPr>
            <a:xfrm>
              <a:off x="2244180"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7" name="object 63"/>
            <p:cNvSpPr/>
            <p:nvPr/>
          </p:nvSpPr>
          <p:spPr>
            <a:xfrm>
              <a:off x="2239710"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8" name="object 64"/>
            <p:cNvSpPr/>
            <p:nvPr/>
          </p:nvSpPr>
          <p:spPr>
            <a:xfrm>
              <a:off x="223478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19" name="object 65"/>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0" name="object 66"/>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1" name="object 67"/>
            <p:cNvSpPr/>
            <p:nvPr/>
          </p:nvSpPr>
          <p:spPr>
            <a:xfrm>
              <a:off x="2160856"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2" name="object 68"/>
            <p:cNvSpPr/>
            <p:nvPr/>
          </p:nvSpPr>
          <p:spPr>
            <a:xfrm>
              <a:off x="2097254"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3" name="object 69"/>
            <p:cNvSpPr/>
            <p:nvPr/>
          </p:nvSpPr>
          <p:spPr>
            <a:xfrm>
              <a:off x="2095007"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4" name="object 70"/>
            <p:cNvSpPr/>
            <p:nvPr/>
          </p:nvSpPr>
          <p:spPr>
            <a:xfrm>
              <a:off x="2092771"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5" name="object 71"/>
            <p:cNvSpPr/>
            <p:nvPr/>
          </p:nvSpPr>
          <p:spPr>
            <a:xfrm>
              <a:off x="2075297"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a:latin typeface="+mn-lt"/>
              </a:endParaRPr>
            </a:p>
          </p:txBody>
        </p:sp>
        <p:sp>
          <p:nvSpPr>
            <p:cNvPr id="226" name="object 72"/>
            <p:cNvSpPr/>
            <p:nvPr/>
          </p:nvSpPr>
          <p:spPr>
            <a:xfrm>
              <a:off x="2056030"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27" name="object 73"/>
            <p:cNvSpPr/>
            <p:nvPr/>
          </p:nvSpPr>
          <p:spPr>
            <a:xfrm>
              <a:off x="2035063" y="5758104"/>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228" name="object 74"/>
            <p:cNvSpPr/>
            <p:nvPr/>
          </p:nvSpPr>
          <p:spPr>
            <a:xfrm>
              <a:off x="2007733" y="566750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229" name="object 75"/>
            <p:cNvSpPr/>
            <p:nvPr/>
          </p:nvSpPr>
          <p:spPr>
            <a:xfrm>
              <a:off x="1926642" y="5524717"/>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a:latin typeface="+mn-lt"/>
              </a:endParaRPr>
            </a:p>
          </p:txBody>
        </p:sp>
        <p:sp>
          <p:nvSpPr>
            <p:cNvPr id="230" name="object 76"/>
            <p:cNvSpPr/>
            <p:nvPr/>
          </p:nvSpPr>
          <p:spPr>
            <a:xfrm>
              <a:off x="1908203"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1" name="object 77"/>
            <p:cNvSpPr/>
            <p:nvPr/>
          </p:nvSpPr>
          <p:spPr>
            <a:xfrm>
              <a:off x="1905509"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2" name="object 78"/>
            <p:cNvSpPr/>
            <p:nvPr/>
          </p:nvSpPr>
          <p:spPr>
            <a:xfrm>
              <a:off x="1805611"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3" name="object 79"/>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a:latin typeface="+mn-lt"/>
              </a:endParaRPr>
            </a:p>
          </p:txBody>
        </p:sp>
        <p:sp>
          <p:nvSpPr>
            <p:cNvPr id="234" name="object 80"/>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35" name="object 81"/>
            <p:cNvSpPr/>
            <p:nvPr/>
          </p:nvSpPr>
          <p:spPr>
            <a:xfrm>
              <a:off x="1793598" y="540372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36" name="object 82"/>
            <p:cNvSpPr/>
            <p:nvPr/>
          </p:nvSpPr>
          <p:spPr>
            <a:xfrm>
              <a:off x="1782396" y="5370463"/>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37" name="object 83"/>
            <p:cNvSpPr/>
            <p:nvPr/>
          </p:nvSpPr>
          <p:spPr>
            <a:xfrm>
              <a:off x="1772986" y="5353826"/>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a:latin typeface="+mn-lt"/>
              </a:endParaRPr>
            </a:p>
          </p:txBody>
        </p:sp>
        <p:sp>
          <p:nvSpPr>
            <p:cNvPr id="238" name="object 84"/>
            <p:cNvSpPr/>
            <p:nvPr/>
          </p:nvSpPr>
          <p:spPr>
            <a:xfrm>
              <a:off x="1743420" y="5303940"/>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39" name="object 85"/>
            <p:cNvSpPr/>
            <p:nvPr/>
          </p:nvSpPr>
          <p:spPr>
            <a:xfrm>
              <a:off x="1733489"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p:spPr>
          <p:txBody>
            <a:bodyPr wrap="square" lIns="0" tIns="0" rIns="0" bIns="0" rtlCol="0"/>
            <a:lstStyle/>
            <a:p>
              <a:endParaRPr>
                <a:latin typeface="+mn-lt"/>
              </a:endParaRPr>
            </a:p>
          </p:txBody>
        </p:sp>
        <p:sp>
          <p:nvSpPr>
            <p:cNvPr id="240" name="object 86"/>
            <p:cNvSpPr/>
            <p:nvPr/>
          </p:nvSpPr>
          <p:spPr>
            <a:xfrm>
              <a:off x="1723633"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1" name="object 87"/>
            <p:cNvSpPr/>
            <p:nvPr/>
          </p:nvSpPr>
          <p:spPr>
            <a:xfrm>
              <a:off x="1699440"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2" name="object 88"/>
            <p:cNvSpPr/>
            <p:nvPr/>
          </p:nvSpPr>
          <p:spPr>
            <a:xfrm>
              <a:off x="1691376"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3" name="object 89"/>
            <p:cNvSpPr/>
            <p:nvPr/>
          </p:nvSpPr>
          <p:spPr>
            <a:xfrm>
              <a:off x="1678827"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4" name="object 90"/>
            <p:cNvSpPr/>
            <p:nvPr/>
          </p:nvSpPr>
          <p:spPr>
            <a:xfrm>
              <a:off x="1662787" y="520874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a:latin typeface="+mn-lt"/>
              </a:endParaRPr>
            </a:p>
          </p:txBody>
        </p:sp>
        <p:sp>
          <p:nvSpPr>
            <p:cNvPr id="245" name="object 91"/>
            <p:cNvSpPr/>
            <p:nvPr/>
          </p:nvSpPr>
          <p:spPr>
            <a:xfrm>
              <a:off x="1613880" y="5177780"/>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246" name="object 92"/>
            <p:cNvSpPr/>
            <p:nvPr/>
          </p:nvSpPr>
          <p:spPr>
            <a:xfrm>
              <a:off x="1493001" y="511585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47" name="object 93"/>
            <p:cNvSpPr/>
            <p:nvPr/>
          </p:nvSpPr>
          <p:spPr>
            <a:xfrm>
              <a:off x="1418631" y="5039008"/>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a:latin typeface="+mn-lt"/>
              </a:endParaRPr>
            </a:p>
          </p:txBody>
        </p:sp>
        <p:sp>
          <p:nvSpPr>
            <p:cNvPr id="248" name="object 94"/>
            <p:cNvSpPr/>
            <p:nvPr/>
          </p:nvSpPr>
          <p:spPr>
            <a:xfrm>
              <a:off x="1350545"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49" name="object 95"/>
            <p:cNvSpPr/>
            <p:nvPr/>
          </p:nvSpPr>
          <p:spPr>
            <a:xfrm>
              <a:off x="1270802"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a:latin typeface="+mn-lt"/>
              </a:endParaRPr>
            </a:p>
          </p:txBody>
        </p:sp>
        <p:sp>
          <p:nvSpPr>
            <p:cNvPr id="250" name="object 96"/>
            <p:cNvSpPr/>
            <p:nvPr/>
          </p:nvSpPr>
          <p:spPr>
            <a:xfrm>
              <a:off x="1269454" y="5016070"/>
              <a:ext cx="2221867" cy="2367910"/>
            </a:xfrm>
            <a:custGeom>
              <a:avLst/>
              <a:gdLst/>
              <a:ahLst/>
              <a:cxnLst/>
              <a:rect l="l" t="t" r="r" b="b"/>
              <a:pathLst>
                <a:path w="2221865" h="2367915">
                  <a:moveTo>
                    <a:pt x="0" y="0"/>
                  </a:moveTo>
                  <a:lnTo>
                    <a:pt x="1346" y="0"/>
                  </a:lnTo>
                  <a:lnTo>
                    <a:pt x="8064" y="0"/>
                  </a:lnTo>
                  <a:lnTo>
                    <a:pt x="8064" y="16052"/>
                  </a:lnTo>
                  <a:lnTo>
                    <a:pt x="21501" y="16052"/>
                  </a:lnTo>
                  <a:lnTo>
                    <a:pt x="21501" y="31534"/>
                  </a:lnTo>
                  <a:lnTo>
                    <a:pt x="55994" y="31534"/>
                  </a:lnTo>
                  <a:lnTo>
                    <a:pt x="55994" y="47599"/>
                  </a:lnTo>
                  <a:lnTo>
                    <a:pt x="61379" y="47599"/>
                  </a:lnTo>
                  <a:lnTo>
                    <a:pt x="61379" y="63652"/>
                  </a:lnTo>
                  <a:lnTo>
                    <a:pt x="70777" y="63652"/>
                  </a:lnTo>
                  <a:lnTo>
                    <a:pt x="70777" y="79705"/>
                  </a:lnTo>
                  <a:lnTo>
                    <a:pt x="71678" y="79705"/>
                  </a:lnTo>
                  <a:lnTo>
                    <a:pt x="71678" y="95186"/>
                  </a:lnTo>
                  <a:lnTo>
                    <a:pt x="73025" y="95186"/>
                  </a:lnTo>
                  <a:lnTo>
                    <a:pt x="73025" y="111252"/>
                  </a:lnTo>
                  <a:lnTo>
                    <a:pt x="166204" y="111252"/>
                  </a:lnTo>
                  <a:lnTo>
                    <a:pt x="166204" y="127304"/>
                  </a:lnTo>
                  <a:lnTo>
                    <a:pt x="178739" y="127304"/>
                  </a:lnTo>
                  <a:lnTo>
                    <a:pt x="178739" y="143357"/>
                  </a:lnTo>
                  <a:lnTo>
                    <a:pt x="231152" y="143357"/>
                  </a:lnTo>
                  <a:lnTo>
                    <a:pt x="231152" y="159423"/>
                  </a:lnTo>
                  <a:lnTo>
                    <a:pt x="262064" y="159423"/>
                  </a:lnTo>
                  <a:lnTo>
                    <a:pt x="262064" y="175475"/>
                  </a:lnTo>
                  <a:lnTo>
                    <a:pt x="268795" y="175475"/>
                  </a:lnTo>
                  <a:lnTo>
                    <a:pt x="268795" y="190957"/>
                  </a:lnTo>
                  <a:lnTo>
                    <a:pt x="327025" y="190957"/>
                  </a:lnTo>
                  <a:lnTo>
                    <a:pt x="327025" y="207594"/>
                  </a:lnTo>
                  <a:lnTo>
                    <a:pt x="340918" y="207594"/>
                  </a:lnTo>
                  <a:lnTo>
                    <a:pt x="340918" y="223647"/>
                  </a:lnTo>
                  <a:lnTo>
                    <a:pt x="355701" y="223647"/>
                  </a:lnTo>
                  <a:lnTo>
                    <a:pt x="355701" y="240271"/>
                  </a:lnTo>
                  <a:lnTo>
                    <a:pt x="357936" y="240271"/>
                  </a:lnTo>
                  <a:lnTo>
                    <a:pt x="357936" y="256908"/>
                  </a:lnTo>
                  <a:lnTo>
                    <a:pt x="373621" y="256908"/>
                  </a:lnTo>
                  <a:lnTo>
                    <a:pt x="373621" y="272961"/>
                  </a:lnTo>
                  <a:lnTo>
                    <a:pt x="379437" y="272961"/>
                  </a:lnTo>
                  <a:lnTo>
                    <a:pt x="379437" y="289585"/>
                  </a:lnTo>
                  <a:lnTo>
                    <a:pt x="380784" y="289585"/>
                  </a:lnTo>
                  <a:lnTo>
                    <a:pt x="380784" y="306222"/>
                  </a:lnTo>
                  <a:lnTo>
                    <a:pt x="390639" y="306222"/>
                  </a:lnTo>
                  <a:lnTo>
                    <a:pt x="390639" y="338912"/>
                  </a:lnTo>
                  <a:lnTo>
                    <a:pt x="391985" y="338912"/>
                  </a:lnTo>
                  <a:lnTo>
                    <a:pt x="391985" y="355536"/>
                  </a:lnTo>
                  <a:lnTo>
                    <a:pt x="398703" y="355536"/>
                  </a:lnTo>
                  <a:lnTo>
                    <a:pt x="398703" y="372173"/>
                  </a:lnTo>
                  <a:lnTo>
                    <a:pt x="409003" y="372173"/>
                  </a:lnTo>
                  <a:lnTo>
                    <a:pt x="409003" y="388797"/>
                  </a:lnTo>
                  <a:lnTo>
                    <a:pt x="430504" y="388797"/>
                  </a:lnTo>
                  <a:lnTo>
                    <a:pt x="430504" y="404850"/>
                  </a:lnTo>
                  <a:lnTo>
                    <a:pt x="448881" y="404850"/>
                  </a:lnTo>
                  <a:lnTo>
                    <a:pt x="448881" y="421487"/>
                  </a:lnTo>
                  <a:lnTo>
                    <a:pt x="476199" y="421487"/>
                  </a:lnTo>
                  <a:lnTo>
                    <a:pt x="476199" y="438111"/>
                  </a:lnTo>
                  <a:lnTo>
                    <a:pt x="478447" y="438111"/>
                  </a:lnTo>
                  <a:lnTo>
                    <a:pt x="478447" y="454748"/>
                  </a:lnTo>
                  <a:lnTo>
                    <a:pt x="479793" y="454748"/>
                  </a:lnTo>
                  <a:lnTo>
                    <a:pt x="479793" y="471373"/>
                  </a:lnTo>
                  <a:lnTo>
                    <a:pt x="482028" y="471373"/>
                  </a:lnTo>
                  <a:lnTo>
                    <a:pt x="482028" y="488010"/>
                  </a:lnTo>
                  <a:lnTo>
                    <a:pt x="505777" y="488010"/>
                  </a:lnTo>
                  <a:lnTo>
                    <a:pt x="505777" y="504634"/>
                  </a:lnTo>
                  <a:lnTo>
                    <a:pt x="511594" y="504634"/>
                  </a:lnTo>
                  <a:lnTo>
                    <a:pt x="511594" y="521258"/>
                  </a:lnTo>
                  <a:lnTo>
                    <a:pt x="513842" y="521258"/>
                  </a:lnTo>
                  <a:lnTo>
                    <a:pt x="513842" y="554520"/>
                  </a:lnTo>
                  <a:lnTo>
                    <a:pt x="522795" y="554520"/>
                  </a:lnTo>
                  <a:lnTo>
                    <a:pt x="522795" y="571157"/>
                  </a:lnTo>
                  <a:lnTo>
                    <a:pt x="524141" y="571157"/>
                  </a:lnTo>
                  <a:lnTo>
                    <a:pt x="524141" y="587781"/>
                  </a:lnTo>
                  <a:lnTo>
                    <a:pt x="534441" y="587781"/>
                  </a:lnTo>
                  <a:lnTo>
                    <a:pt x="534441" y="604418"/>
                  </a:lnTo>
                  <a:lnTo>
                    <a:pt x="540270" y="604418"/>
                  </a:lnTo>
                  <a:lnTo>
                    <a:pt x="540270" y="621614"/>
                  </a:lnTo>
                  <a:lnTo>
                    <a:pt x="601637" y="621614"/>
                  </a:lnTo>
                  <a:lnTo>
                    <a:pt x="601637" y="638822"/>
                  </a:lnTo>
                  <a:lnTo>
                    <a:pt x="603885" y="638822"/>
                  </a:lnTo>
                  <a:lnTo>
                    <a:pt x="603885" y="656031"/>
                  </a:lnTo>
                  <a:lnTo>
                    <a:pt x="610603" y="656031"/>
                  </a:lnTo>
                  <a:lnTo>
                    <a:pt x="610603" y="673227"/>
                  </a:lnTo>
                  <a:lnTo>
                    <a:pt x="637032" y="673227"/>
                  </a:lnTo>
                  <a:lnTo>
                    <a:pt x="637032" y="690435"/>
                  </a:lnTo>
                  <a:lnTo>
                    <a:pt x="637921" y="690435"/>
                  </a:lnTo>
                  <a:lnTo>
                    <a:pt x="637921" y="707631"/>
                  </a:lnTo>
                  <a:lnTo>
                    <a:pt x="645985" y="707631"/>
                  </a:lnTo>
                  <a:lnTo>
                    <a:pt x="645985" y="725411"/>
                  </a:lnTo>
                  <a:lnTo>
                    <a:pt x="647331" y="725411"/>
                  </a:lnTo>
                  <a:lnTo>
                    <a:pt x="647331" y="742619"/>
                  </a:lnTo>
                  <a:lnTo>
                    <a:pt x="650468" y="742619"/>
                  </a:lnTo>
                  <a:lnTo>
                    <a:pt x="650468" y="759815"/>
                  </a:lnTo>
                  <a:lnTo>
                    <a:pt x="654050" y="759815"/>
                  </a:lnTo>
                  <a:lnTo>
                    <a:pt x="654050" y="777024"/>
                  </a:lnTo>
                  <a:lnTo>
                    <a:pt x="672426" y="777024"/>
                  </a:lnTo>
                  <a:lnTo>
                    <a:pt x="672426" y="794804"/>
                  </a:lnTo>
                  <a:lnTo>
                    <a:pt x="675551" y="794804"/>
                  </a:lnTo>
                  <a:lnTo>
                    <a:pt x="675551" y="812571"/>
                  </a:lnTo>
                  <a:lnTo>
                    <a:pt x="676897" y="812571"/>
                  </a:lnTo>
                  <a:lnTo>
                    <a:pt x="676897" y="829779"/>
                  </a:lnTo>
                  <a:lnTo>
                    <a:pt x="719912" y="829779"/>
                  </a:lnTo>
                  <a:lnTo>
                    <a:pt x="719912" y="847559"/>
                  </a:lnTo>
                  <a:lnTo>
                    <a:pt x="734695" y="847559"/>
                  </a:lnTo>
                  <a:lnTo>
                    <a:pt x="734695" y="865339"/>
                  </a:lnTo>
                  <a:lnTo>
                    <a:pt x="744093" y="865339"/>
                  </a:lnTo>
                  <a:lnTo>
                    <a:pt x="744093" y="883107"/>
                  </a:lnTo>
                  <a:lnTo>
                    <a:pt x="744994" y="883107"/>
                  </a:lnTo>
                  <a:lnTo>
                    <a:pt x="744994" y="901458"/>
                  </a:lnTo>
                  <a:lnTo>
                    <a:pt x="773671" y="901458"/>
                  </a:lnTo>
                  <a:lnTo>
                    <a:pt x="773671" y="919238"/>
                  </a:lnTo>
                  <a:lnTo>
                    <a:pt x="799642" y="919238"/>
                  </a:lnTo>
                  <a:lnTo>
                    <a:pt x="799642" y="937590"/>
                  </a:lnTo>
                  <a:lnTo>
                    <a:pt x="821601" y="937590"/>
                  </a:lnTo>
                  <a:lnTo>
                    <a:pt x="821601" y="955941"/>
                  </a:lnTo>
                  <a:lnTo>
                    <a:pt x="823836" y="955941"/>
                  </a:lnTo>
                  <a:lnTo>
                    <a:pt x="823836" y="974293"/>
                  </a:lnTo>
                  <a:lnTo>
                    <a:pt x="857885" y="974293"/>
                  </a:lnTo>
                  <a:lnTo>
                    <a:pt x="857885" y="992644"/>
                  </a:lnTo>
                  <a:lnTo>
                    <a:pt x="860120" y="992644"/>
                  </a:lnTo>
                  <a:lnTo>
                    <a:pt x="860120" y="1011567"/>
                  </a:lnTo>
                  <a:lnTo>
                    <a:pt x="861466" y="1011567"/>
                  </a:lnTo>
                  <a:lnTo>
                    <a:pt x="861466" y="1030490"/>
                  </a:lnTo>
                  <a:lnTo>
                    <a:pt x="866851" y="1030490"/>
                  </a:lnTo>
                  <a:lnTo>
                    <a:pt x="866851" y="1049413"/>
                  </a:lnTo>
                  <a:lnTo>
                    <a:pt x="879386" y="1049413"/>
                  </a:lnTo>
                  <a:lnTo>
                    <a:pt x="879386" y="1068336"/>
                  </a:lnTo>
                  <a:lnTo>
                    <a:pt x="888796" y="1068336"/>
                  </a:lnTo>
                  <a:lnTo>
                    <a:pt x="888796" y="1087259"/>
                  </a:lnTo>
                  <a:lnTo>
                    <a:pt x="903579" y="1087259"/>
                  </a:lnTo>
                  <a:lnTo>
                    <a:pt x="903579" y="1105611"/>
                  </a:lnTo>
                  <a:lnTo>
                    <a:pt x="904481" y="1105611"/>
                  </a:lnTo>
                  <a:lnTo>
                    <a:pt x="904481" y="1125105"/>
                  </a:lnTo>
                  <a:lnTo>
                    <a:pt x="917016" y="1125105"/>
                  </a:lnTo>
                  <a:lnTo>
                    <a:pt x="917016" y="1144028"/>
                  </a:lnTo>
                  <a:lnTo>
                    <a:pt x="951509" y="1144028"/>
                  </a:lnTo>
                  <a:lnTo>
                    <a:pt x="951509" y="1163523"/>
                  </a:lnTo>
                  <a:lnTo>
                    <a:pt x="954646" y="1163523"/>
                  </a:lnTo>
                  <a:lnTo>
                    <a:pt x="954646" y="1182446"/>
                  </a:lnTo>
                  <a:lnTo>
                    <a:pt x="969429" y="1182446"/>
                  </a:lnTo>
                  <a:lnTo>
                    <a:pt x="969429" y="1201953"/>
                  </a:lnTo>
                  <a:lnTo>
                    <a:pt x="971677" y="1201953"/>
                  </a:lnTo>
                  <a:lnTo>
                    <a:pt x="971677" y="1222019"/>
                  </a:lnTo>
                  <a:lnTo>
                    <a:pt x="973912" y="1222019"/>
                  </a:lnTo>
                  <a:lnTo>
                    <a:pt x="973912" y="1241513"/>
                  </a:lnTo>
                  <a:lnTo>
                    <a:pt x="977493" y="1241513"/>
                  </a:lnTo>
                  <a:lnTo>
                    <a:pt x="977493" y="1261592"/>
                  </a:lnTo>
                  <a:lnTo>
                    <a:pt x="992276" y="1261592"/>
                  </a:lnTo>
                  <a:lnTo>
                    <a:pt x="992276" y="1281658"/>
                  </a:lnTo>
                  <a:lnTo>
                    <a:pt x="998994" y="1281658"/>
                  </a:lnTo>
                  <a:lnTo>
                    <a:pt x="998994" y="1302296"/>
                  </a:lnTo>
                  <a:lnTo>
                    <a:pt x="1007059" y="1302296"/>
                  </a:lnTo>
                  <a:lnTo>
                    <a:pt x="1007059" y="1322946"/>
                  </a:lnTo>
                  <a:lnTo>
                    <a:pt x="1025436" y="1322946"/>
                  </a:lnTo>
                  <a:lnTo>
                    <a:pt x="1025436" y="1343596"/>
                  </a:lnTo>
                  <a:lnTo>
                    <a:pt x="1051420" y="1343596"/>
                  </a:lnTo>
                  <a:lnTo>
                    <a:pt x="1051420" y="1364805"/>
                  </a:lnTo>
                  <a:lnTo>
                    <a:pt x="1066203" y="1364805"/>
                  </a:lnTo>
                  <a:lnTo>
                    <a:pt x="1066203" y="1386598"/>
                  </a:lnTo>
                  <a:lnTo>
                    <a:pt x="1067536" y="1386598"/>
                  </a:lnTo>
                  <a:lnTo>
                    <a:pt x="1067536" y="1408391"/>
                  </a:lnTo>
                  <a:lnTo>
                    <a:pt x="1106068" y="1408391"/>
                  </a:lnTo>
                  <a:lnTo>
                    <a:pt x="1106068" y="1430756"/>
                  </a:lnTo>
                  <a:lnTo>
                    <a:pt x="1122197" y="1430756"/>
                  </a:lnTo>
                  <a:lnTo>
                    <a:pt x="1122197" y="1453692"/>
                  </a:lnTo>
                  <a:lnTo>
                    <a:pt x="1141463" y="1453692"/>
                  </a:lnTo>
                  <a:lnTo>
                    <a:pt x="1141463" y="1476629"/>
                  </a:lnTo>
                  <a:lnTo>
                    <a:pt x="1150861" y="1476629"/>
                  </a:lnTo>
                  <a:lnTo>
                    <a:pt x="1150861" y="1523657"/>
                  </a:lnTo>
                  <a:lnTo>
                    <a:pt x="1201039" y="1523657"/>
                  </a:lnTo>
                  <a:lnTo>
                    <a:pt x="1201039" y="1548879"/>
                  </a:lnTo>
                  <a:lnTo>
                    <a:pt x="1213586" y="1548879"/>
                  </a:lnTo>
                  <a:lnTo>
                    <a:pt x="1213586" y="1574685"/>
                  </a:lnTo>
                  <a:lnTo>
                    <a:pt x="1248524" y="1574685"/>
                  </a:lnTo>
                  <a:lnTo>
                    <a:pt x="1248524" y="1625727"/>
                  </a:lnTo>
                  <a:lnTo>
                    <a:pt x="1337678" y="1625727"/>
                  </a:lnTo>
                  <a:lnTo>
                    <a:pt x="1337678" y="1651533"/>
                  </a:lnTo>
                  <a:lnTo>
                    <a:pt x="1368132" y="1651533"/>
                  </a:lnTo>
                  <a:lnTo>
                    <a:pt x="1368132" y="1680210"/>
                  </a:lnTo>
                  <a:lnTo>
                    <a:pt x="1382026" y="1680210"/>
                  </a:lnTo>
                  <a:lnTo>
                    <a:pt x="1382026" y="1708873"/>
                  </a:lnTo>
                  <a:lnTo>
                    <a:pt x="1387843" y="1708873"/>
                  </a:lnTo>
                  <a:lnTo>
                    <a:pt x="1387843" y="1737550"/>
                  </a:lnTo>
                  <a:lnTo>
                    <a:pt x="1400390" y="1737550"/>
                  </a:lnTo>
                  <a:lnTo>
                    <a:pt x="1400390" y="1769084"/>
                  </a:lnTo>
                  <a:lnTo>
                    <a:pt x="1474304" y="1769084"/>
                  </a:lnTo>
                  <a:lnTo>
                    <a:pt x="1474304" y="1802345"/>
                  </a:lnTo>
                  <a:lnTo>
                    <a:pt x="1515071" y="1802345"/>
                  </a:lnTo>
                  <a:lnTo>
                    <a:pt x="1515071" y="1835607"/>
                  </a:lnTo>
                  <a:lnTo>
                    <a:pt x="1535684" y="1835607"/>
                  </a:lnTo>
                  <a:lnTo>
                    <a:pt x="1535684" y="1868868"/>
                  </a:lnTo>
                  <a:lnTo>
                    <a:pt x="1548231" y="1868868"/>
                  </a:lnTo>
                  <a:lnTo>
                    <a:pt x="1548231" y="1902129"/>
                  </a:lnTo>
                  <a:lnTo>
                    <a:pt x="1572412" y="1902129"/>
                  </a:lnTo>
                  <a:lnTo>
                    <a:pt x="1572412" y="1935391"/>
                  </a:lnTo>
                  <a:lnTo>
                    <a:pt x="1731899" y="1935391"/>
                  </a:lnTo>
                  <a:lnTo>
                    <a:pt x="1731899" y="1974380"/>
                  </a:lnTo>
                  <a:lnTo>
                    <a:pt x="1735035" y="1974380"/>
                  </a:lnTo>
                  <a:lnTo>
                    <a:pt x="1735035" y="2013953"/>
                  </a:lnTo>
                  <a:lnTo>
                    <a:pt x="1769529" y="2013953"/>
                  </a:lnTo>
                  <a:lnTo>
                    <a:pt x="1769529" y="2052942"/>
                  </a:lnTo>
                  <a:lnTo>
                    <a:pt x="1770430" y="2052942"/>
                  </a:lnTo>
                  <a:lnTo>
                    <a:pt x="1770430" y="2092515"/>
                  </a:lnTo>
                  <a:lnTo>
                    <a:pt x="1924088" y="2092515"/>
                  </a:lnTo>
                  <a:lnTo>
                    <a:pt x="1924088" y="2138387"/>
                  </a:lnTo>
                  <a:lnTo>
                    <a:pt x="2138667" y="2138387"/>
                  </a:lnTo>
                  <a:lnTo>
                    <a:pt x="2138667" y="2214664"/>
                  </a:lnTo>
                  <a:lnTo>
                    <a:pt x="2221547" y="2214664"/>
                  </a:lnTo>
                  <a:lnTo>
                    <a:pt x="2221547" y="2367775"/>
                  </a:lnTo>
                </a:path>
              </a:pathLst>
            </a:custGeom>
            <a:ln w="25400">
              <a:solidFill>
                <a:schemeClr val="accent4"/>
              </a:solidFill>
            </a:ln>
          </p:spPr>
          <p:txBody>
            <a:bodyPr wrap="square" lIns="0" tIns="0" rIns="0" bIns="0" rtlCol="0"/>
            <a:lstStyle/>
            <a:p>
              <a:endParaRPr>
                <a:latin typeface="+mn-lt"/>
              </a:endParaRPr>
            </a:p>
          </p:txBody>
        </p:sp>
        <p:sp>
          <p:nvSpPr>
            <p:cNvPr id="253" name="object 97"/>
            <p:cNvSpPr/>
            <p:nvPr/>
          </p:nvSpPr>
          <p:spPr>
            <a:xfrm>
              <a:off x="3428281" y="7192300"/>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0" name="object 98"/>
            <p:cNvSpPr/>
            <p:nvPr/>
          </p:nvSpPr>
          <p:spPr>
            <a:xfrm>
              <a:off x="3306423"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2" name="object 99"/>
            <p:cNvSpPr/>
            <p:nvPr/>
          </p:nvSpPr>
          <p:spPr>
            <a:xfrm>
              <a:off x="3241474"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3" name="object 100"/>
            <p:cNvSpPr/>
            <p:nvPr/>
          </p:nvSpPr>
          <p:spPr>
            <a:xfrm>
              <a:off x="3131265" y="7070151"/>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4" name="object 101"/>
            <p:cNvSpPr/>
            <p:nvPr/>
          </p:nvSpPr>
          <p:spPr>
            <a:xfrm>
              <a:off x="2923847" y="6913025"/>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5" name="object 102"/>
            <p:cNvSpPr/>
            <p:nvPr/>
          </p:nvSpPr>
          <p:spPr>
            <a:xfrm>
              <a:off x="2845005" y="6913023"/>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6" name="object 103"/>
            <p:cNvSpPr/>
            <p:nvPr/>
          </p:nvSpPr>
          <p:spPr>
            <a:xfrm>
              <a:off x="2697177" y="6746729"/>
              <a:ext cx="0" cy="76835"/>
            </a:xfrm>
            <a:custGeom>
              <a:avLst/>
              <a:gdLst/>
              <a:ahLst/>
              <a:cxnLst/>
              <a:rect l="l" t="t" r="r" b="b"/>
              <a:pathLst>
                <a:path h="76834">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17" name="object 104"/>
            <p:cNvSpPr/>
            <p:nvPr/>
          </p:nvSpPr>
          <p:spPr>
            <a:xfrm>
              <a:off x="2662150" y="6715185"/>
              <a:ext cx="12700" cy="76835"/>
            </a:xfrm>
            <a:custGeom>
              <a:avLst/>
              <a:gdLst/>
              <a:ahLst/>
              <a:cxnLst/>
              <a:rect l="l" t="t" r="r" b="b"/>
              <a:pathLst>
                <a:path w="12700" h="76834">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18" name="object 105"/>
            <p:cNvSpPr/>
            <p:nvPr/>
          </p:nvSpPr>
          <p:spPr>
            <a:xfrm>
              <a:off x="2653184" y="6715182"/>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19" name="object 106"/>
            <p:cNvSpPr/>
            <p:nvPr/>
          </p:nvSpPr>
          <p:spPr>
            <a:xfrm>
              <a:off x="262810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0" name="object 107"/>
            <p:cNvSpPr/>
            <p:nvPr/>
          </p:nvSpPr>
          <p:spPr>
            <a:xfrm>
              <a:off x="261869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1" name="object 108"/>
            <p:cNvSpPr/>
            <p:nvPr/>
          </p:nvSpPr>
          <p:spPr>
            <a:xfrm>
              <a:off x="2616458"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2" name="object 109"/>
            <p:cNvSpPr/>
            <p:nvPr/>
          </p:nvSpPr>
          <p:spPr>
            <a:xfrm>
              <a:off x="2439953" y="6501289"/>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3" name="object 110"/>
            <p:cNvSpPr/>
            <p:nvPr/>
          </p:nvSpPr>
          <p:spPr>
            <a:xfrm>
              <a:off x="2435470" y="6501288"/>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4" name="object 111"/>
            <p:cNvSpPr/>
            <p:nvPr/>
          </p:nvSpPr>
          <p:spPr>
            <a:xfrm>
              <a:off x="2427405" y="650128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25" name="object 112"/>
            <p:cNvSpPr/>
            <p:nvPr/>
          </p:nvSpPr>
          <p:spPr>
            <a:xfrm>
              <a:off x="2412254" y="6454272"/>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6" name="object 113"/>
            <p:cNvSpPr/>
            <p:nvPr/>
          </p:nvSpPr>
          <p:spPr>
            <a:xfrm>
              <a:off x="2378205" y="6408958"/>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7" name="object 114"/>
            <p:cNvSpPr/>
            <p:nvPr/>
          </p:nvSpPr>
          <p:spPr>
            <a:xfrm>
              <a:off x="2355358" y="6386595"/>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8" name="object 115"/>
            <p:cNvSpPr/>
            <p:nvPr/>
          </p:nvSpPr>
          <p:spPr>
            <a:xfrm>
              <a:off x="2328040" y="6343021"/>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29" name="object 116"/>
            <p:cNvSpPr/>
            <p:nvPr/>
          </p:nvSpPr>
          <p:spPr>
            <a:xfrm>
              <a:off x="2302945" y="632179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0" name="object 117"/>
            <p:cNvSpPr/>
            <p:nvPr/>
          </p:nvSpPr>
          <p:spPr>
            <a:xfrm>
              <a:off x="2282346" y="6300576"/>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1" name="object 118"/>
            <p:cNvSpPr/>
            <p:nvPr/>
          </p:nvSpPr>
          <p:spPr>
            <a:xfrm>
              <a:off x="2244182" y="6239224"/>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2" name="object 119"/>
            <p:cNvSpPr/>
            <p:nvPr/>
          </p:nvSpPr>
          <p:spPr>
            <a:xfrm>
              <a:off x="2242836" y="6239221"/>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3" name="object 120"/>
            <p:cNvSpPr/>
            <p:nvPr/>
          </p:nvSpPr>
          <p:spPr>
            <a:xfrm>
              <a:off x="2229400"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4" name="object 121"/>
            <p:cNvSpPr/>
            <p:nvPr/>
          </p:nvSpPr>
          <p:spPr>
            <a:xfrm>
              <a:off x="2227164"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5" name="object 122"/>
            <p:cNvSpPr/>
            <p:nvPr/>
          </p:nvSpPr>
          <p:spPr>
            <a:xfrm>
              <a:off x="2173038" y="6083810"/>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36" name="object 123"/>
            <p:cNvSpPr/>
            <p:nvPr/>
          </p:nvSpPr>
          <p:spPr>
            <a:xfrm>
              <a:off x="2112027" y="5951921"/>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7" name="object 124"/>
            <p:cNvSpPr/>
            <p:nvPr/>
          </p:nvSpPr>
          <p:spPr>
            <a:xfrm>
              <a:off x="2103962" y="595192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8" name="object 125"/>
            <p:cNvSpPr/>
            <p:nvPr/>
          </p:nvSpPr>
          <p:spPr>
            <a:xfrm>
              <a:off x="2044830" y="589687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39" name="object 126"/>
            <p:cNvSpPr/>
            <p:nvPr/>
          </p:nvSpPr>
          <p:spPr>
            <a:xfrm>
              <a:off x="2037669" y="5896870"/>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0" name="object 127"/>
            <p:cNvSpPr/>
            <p:nvPr/>
          </p:nvSpPr>
          <p:spPr>
            <a:xfrm>
              <a:off x="2012205" y="5842973"/>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1" name="object 128"/>
            <p:cNvSpPr/>
            <p:nvPr/>
          </p:nvSpPr>
          <p:spPr>
            <a:xfrm>
              <a:off x="1930595" y="5754657"/>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2" name="object 129"/>
            <p:cNvSpPr/>
            <p:nvPr/>
          </p:nvSpPr>
          <p:spPr>
            <a:xfrm>
              <a:off x="1919393" y="575465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43" name="object 130"/>
            <p:cNvSpPr/>
            <p:nvPr/>
          </p:nvSpPr>
          <p:spPr>
            <a:xfrm>
              <a:off x="1864376" y="559925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4" name="object 131"/>
            <p:cNvSpPr/>
            <p:nvPr/>
          </p:nvSpPr>
          <p:spPr>
            <a:xfrm>
              <a:off x="1841529" y="5599257"/>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5" name="object 132"/>
            <p:cNvSpPr/>
            <p:nvPr/>
          </p:nvSpPr>
          <p:spPr>
            <a:xfrm>
              <a:off x="1811963" y="559925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6" name="object 133"/>
            <p:cNvSpPr/>
            <p:nvPr/>
          </p:nvSpPr>
          <p:spPr>
            <a:xfrm>
              <a:off x="1790005" y="5532162"/>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7" name="object 134"/>
            <p:cNvSpPr/>
            <p:nvPr/>
          </p:nvSpPr>
          <p:spPr>
            <a:xfrm>
              <a:off x="1749238" y="544901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8" name="object 135"/>
            <p:cNvSpPr/>
            <p:nvPr/>
          </p:nvSpPr>
          <p:spPr>
            <a:xfrm>
              <a:off x="1622467" y="5201285"/>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49" name="object 136"/>
            <p:cNvSpPr/>
            <p:nvPr/>
          </p:nvSpPr>
          <p:spPr>
            <a:xfrm>
              <a:off x="1602680" y="5185242"/>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50" name="object 137"/>
            <p:cNvSpPr/>
            <p:nvPr/>
          </p:nvSpPr>
          <p:spPr>
            <a:xfrm>
              <a:off x="1596851" y="518523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351" name="object 138"/>
            <p:cNvSpPr/>
            <p:nvPr/>
          </p:nvSpPr>
          <p:spPr>
            <a:xfrm>
              <a:off x="1581701" y="516918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a:latin typeface="+mn-lt"/>
              </a:endParaRPr>
            </a:p>
          </p:txBody>
        </p:sp>
        <p:sp>
          <p:nvSpPr>
            <p:cNvPr id="352" name="object 139"/>
            <p:cNvSpPr/>
            <p:nvPr/>
          </p:nvSpPr>
          <p:spPr>
            <a:xfrm>
              <a:off x="1352781" y="5088894"/>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a:latin typeface="+mn-lt"/>
              </a:endParaRPr>
            </a:p>
          </p:txBody>
        </p:sp>
      </p:grpSp>
      <p:sp>
        <p:nvSpPr>
          <p:cNvPr id="354" name="object 141"/>
          <p:cNvSpPr/>
          <p:nvPr/>
        </p:nvSpPr>
        <p:spPr>
          <a:xfrm>
            <a:off x="935098" y="4921346"/>
            <a:ext cx="3587823"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355" name="object 142"/>
          <p:cNvSpPr/>
          <p:nvPr/>
        </p:nvSpPr>
        <p:spPr>
          <a:xfrm>
            <a:off x="935097" y="2147395"/>
            <a:ext cx="0" cy="2774489"/>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356" name="object 143"/>
          <p:cNvSpPr/>
          <p:nvPr/>
        </p:nvSpPr>
        <p:spPr>
          <a:xfrm>
            <a:off x="935097"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57" name="object 144"/>
          <p:cNvSpPr/>
          <p:nvPr/>
        </p:nvSpPr>
        <p:spPr>
          <a:xfrm>
            <a:off x="860094" y="492134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58" name="object 145"/>
          <p:cNvSpPr/>
          <p:nvPr/>
        </p:nvSpPr>
        <p:spPr>
          <a:xfrm>
            <a:off x="860094" y="4366553"/>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59" name="object 146"/>
          <p:cNvSpPr/>
          <p:nvPr/>
        </p:nvSpPr>
        <p:spPr>
          <a:xfrm>
            <a:off x="860094" y="436655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0" name="object 147"/>
          <p:cNvSpPr/>
          <p:nvPr/>
        </p:nvSpPr>
        <p:spPr>
          <a:xfrm>
            <a:off x="860094" y="3811759"/>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1" name="object 148"/>
          <p:cNvSpPr/>
          <p:nvPr/>
        </p:nvSpPr>
        <p:spPr>
          <a:xfrm>
            <a:off x="860094" y="3811759"/>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2" name="object 149"/>
          <p:cNvSpPr/>
          <p:nvPr/>
        </p:nvSpPr>
        <p:spPr>
          <a:xfrm>
            <a:off x="860094" y="3256966"/>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3" name="object 150"/>
          <p:cNvSpPr/>
          <p:nvPr/>
        </p:nvSpPr>
        <p:spPr>
          <a:xfrm>
            <a:off x="860094" y="325696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4" name="object 151"/>
          <p:cNvSpPr/>
          <p:nvPr/>
        </p:nvSpPr>
        <p:spPr>
          <a:xfrm>
            <a:off x="860094"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65" name="object 152"/>
          <p:cNvSpPr/>
          <p:nvPr/>
        </p:nvSpPr>
        <p:spPr>
          <a:xfrm>
            <a:off x="860094" y="2702188"/>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6" name="object 153"/>
          <p:cNvSpPr/>
          <p:nvPr/>
        </p:nvSpPr>
        <p:spPr>
          <a:xfrm>
            <a:off x="860094"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67" name="object 167"/>
          <p:cNvSpPr/>
          <p:nvPr/>
        </p:nvSpPr>
        <p:spPr>
          <a:xfrm>
            <a:off x="3924580"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68" name="object 168"/>
          <p:cNvSpPr/>
          <p:nvPr/>
        </p:nvSpPr>
        <p:spPr>
          <a:xfrm>
            <a:off x="3924580"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69" name="object 169"/>
          <p:cNvSpPr/>
          <p:nvPr/>
        </p:nvSpPr>
        <p:spPr>
          <a:xfrm>
            <a:off x="3326676"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0" name="object 170"/>
          <p:cNvSpPr/>
          <p:nvPr/>
        </p:nvSpPr>
        <p:spPr>
          <a:xfrm>
            <a:off x="3326676"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1" name="object 171"/>
          <p:cNvSpPr/>
          <p:nvPr/>
        </p:nvSpPr>
        <p:spPr>
          <a:xfrm>
            <a:off x="4522465"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2" name="object 172"/>
          <p:cNvSpPr/>
          <p:nvPr/>
        </p:nvSpPr>
        <p:spPr>
          <a:xfrm>
            <a:off x="272879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3" name="object 173"/>
          <p:cNvSpPr/>
          <p:nvPr/>
        </p:nvSpPr>
        <p:spPr>
          <a:xfrm>
            <a:off x="272879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4" name="object 174"/>
          <p:cNvSpPr/>
          <p:nvPr/>
        </p:nvSpPr>
        <p:spPr>
          <a:xfrm>
            <a:off x="2130888"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5" name="object 175"/>
          <p:cNvSpPr/>
          <p:nvPr/>
        </p:nvSpPr>
        <p:spPr>
          <a:xfrm>
            <a:off x="2130888"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76" name="object 176"/>
          <p:cNvSpPr/>
          <p:nvPr/>
        </p:nvSpPr>
        <p:spPr>
          <a:xfrm>
            <a:off x="153300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377" name="object 177"/>
          <p:cNvSpPr/>
          <p:nvPr/>
        </p:nvSpPr>
        <p:spPr>
          <a:xfrm>
            <a:off x="153300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graphicFrame>
        <p:nvGraphicFramePr>
          <p:cNvPr id="378" name="object 353"/>
          <p:cNvGraphicFramePr>
            <a:graphicFrameLocks noGrp="1"/>
          </p:cNvGraphicFramePr>
          <p:nvPr>
            <p:extLst>
              <p:ext uri="{D42A27DB-BD31-4B8C-83A1-F6EECF244321}">
                <p14:modId xmlns:p14="http://schemas.microsoft.com/office/powerpoint/2010/main" val="1555925947"/>
              </p:ext>
            </p:extLst>
          </p:nvPr>
        </p:nvGraphicFramePr>
        <p:xfrm>
          <a:off x="0" y="5405578"/>
          <a:ext cx="4615228" cy="539045"/>
        </p:xfrm>
        <a:graphic>
          <a:graphicData uri="http://schemas.openxmlformats.org/drawingml/2006/table">
            <a:tbl>
              <a:tblPr firstRow="1" bandRow="1">
                <a:tableStyleId>{2D5ABB26-0587-4C30-8999-92F81FD0307C}</a:tableStyleId>
              </a:tblPr>
              <a:tblGrid>
                <a:gridCol w="622835">
                  <a:extLst>
                    <a:ext uri="{9D8B030D-6E8A-4147-A177-3AD203B41FA5}">
                      <a16:colId xmlns="" xmlns:a16="http://schemas.microsoft.com/office/drawing/2014/main" val="20000"/>
                    </a:ext>
                  </a:extLst>
                </a:gridCol>
                <a:gridCol w="501901">
                  <a:extLst>
                    <a:ext uri="{9D8B030D-6E8A-4147-A177-3AD203B41FA5}">
                      <a16:colId xmlns="" xmlns:a16="http://schemas.microsoft.com/office/drawing/2014/main" val="20001"/>
                    </a:ext>
                  </a:extLst>
                </a:gridCol>
                <a:gridCol w="486691">
                  <a:extLst>
                    <a:ext uri="{9D8B030D-6E8A-4147-A177-3AD203B41FA5}">
                      <a16:colId xmlns="" xmlns:a16="http://schemas.microsoft.com/office/drawing/2014/main" val="20002"/>
                    </a:ext>
                  </a:extLst>
                </a:gridCol>
                <a:gridCol w="570343">
                  <a:extLst>
                    <a:ext uri="{9D8B030D-6E8A-4147-A177-3AD203B41FA5}">
                      <a16:colId xmlns="" xmlns:a16="http://schemas.microsoft.com/office/drawing/2014/main" val="20003"/>
                    </a:ext>
                  </a:extLst>
                </a:gridCol>
                <a:gridCol w="623573">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157</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131</a:t>
                      </a:r>
                      <a:endParaRPr sz="90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7</a:t>
                      </a:r>
                      <a:r>
                        <a:rPr sz="900" spc="-5" dirty="0">
                          <a:solidFill>
                            <a:srgbClr val="231F20"/>
                          </a:solidFill>
                          <a:latin typeface="+mn-lt"/>
                          <a:cs typeface="Arial"/>
                        </a:rPr>
                        <a:t>7</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38</a:t>
                      </a: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23</a:t>
                      </a:r>
                      <a:endParaRPr sz="900">
                        <a:latin typeface="+mn-lt"/>
                        <a:cs typeface="Arial"/>
                      </a:endParaRPr>
                    </a:p>
                  </a:txBody>
                  <a:tcPr marL="0" marR="0" marT="0" marB="0"/>
                </a:tc>
                <a:tc>
                  <a:txBody>
                    <a:bodyPr/>
                    <a:lstStyle/>
                    <a:p>
                      <a:pPr marR="60325" algn="r">
                        <a:lnSpc>
                          <a:spcPts val="910"/>
                        </a:lnSpc>
                      </a:pPr>
                      <a:r>
                        <a:rPr lang="de-DE" sz="900">
                          <a:latin typeface="+mn-lt"/>
                          <a:cs typeface="Arial"/>
                        </a:rPr>
                        <a:t>6</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149</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120</a:t>
                      </a:r>
                      <a:endParaRPr sz="900" dirty="0">
                        <a:latin typeface="+mn-lt"/>
                        <a:cs typeface="Arial"/>
                      </a:endParaRPr>
                    </a:p>
                  </a:txBody>
                  <a:tcPr marL="0" marR="0" marT="0" marB="0"/>
                </a:tc>
                <a:tc>
                  <a:txBody>
                    <a:bodyPr/>
                    <a:lstStyle/>
                    <a:p>
                      <a:pPr marL="144145" algn="r">
                        <a:lnSpc>
                          <a:spcPts val="940"/>
                        </a:lnSpc>
                      </a:pPr>
                      <a:r>
                        <a:rPr lang="de-DE" sz="900" spc="-5" dirty="0">
                          <a:solidFill>
                            <a:srgbClr val="231F20"/>
                          </a:solidFill>
                          <a:latin typeface="+mn-lt"/>
                          <a:cs typeface="Arial"/>
                        </a:rPr>
                        <a:t>76</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31</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11</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3</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sp>
        <p:nvSpPr>
          <p:cNvPr id="379" name="Rechteck 452"/>
          <p:cNvSpPr/>
          <p:nvPr/>
        </p:nvSpPr>
        <p:spPr>
          <a:xfrm>
            <a:off x="1887326" y="4697925"/>
            <a:ext cx="403957" cy="230832"/>
          </a:xfrm>
          <a:prstGeom prst="rect">
            <a:avLst/>
          </a:prstGeom>
        </p:spPr>
        <p:txBody>
          <a:bodyPr wrap="none">
            <a:spAutoFit/>
          </a:bodyPr>
          <a:lstStyle/>
          <a:p>
            <a:r>
              <a:rPr lang="de-DE" sz="900" b="1" spc="-10" dirty="0">
                <a:solidFill>
                  <a:schemeClr val="accent4"/>
                </a:solidFill>
                <a:latin typeface="+mn-lt"/>
                <a:cs typeface="Arial"/>
              </a:rPr>
              <a:t>28.0</a:t>
            </a:r>
            <a:endParaRPr lang="de-DE" sz="900" dirty="0">
              <a:solidFill>
                <a:schemeClr val="accent4"/>
              </a:solidFill>
              <a:latin typeface="+mn-lt"/>
            </a:endParaRPr>
          </a:p>
        </p:txBody>
      </p:sp>
      <p:sp>
        <p:nvSpPr>
          <p:cNvPr id="380" name="Rechteck 453"/>
          <p:cNvSpPr/>
          <p:nvPr/>
        </p:nvSpPr>
        <p:spPr>
          <a:xfrm>
            <a:off x="2442768" y="4697925"/>
            <a:ext cx="403957" cy="230832"/>
          </a:xfrm>
          <a:prstGeom prst="rect">
            <a:avLst/>
          </a:prstGeom>
        </p:spPr>
        <p:txBody>
          <a:bodyPr wrap="none">
            <a:spAutoFit/>
          </a:bodyPr>
          <a:lstStyle/>
          <a:p>
            <a:r>
              <a:rPr lang="de-DE" sz="900" b="1" spc="-10" dirty="0">
                <a:solidFill>
                  <a:schemeClr val="accent3"/>
                </a:solidFill>
                <a:latin typeface="+mn-lt"/>
                <a:cs typeface="Arial"/>
              </a:rPr>
              <a:t>38.3</a:t>
            </a:r>
            <a:endParaRPr lang="de-DE" sz="900" dirty="0">
              <a:solidFill>
                <a:schemeClr val="accent3"/>
              </a:solidFill>
              <a:latin typeface="+mn-lt"/>
            </a:endParaRPr>
          </a:p>
        </p:txBody>
      </p:sp>
      <p:sp>
        <p:nvSpPr>
          <p:cNvPr id="382" name="object 351"/>
          <p:cNvSpPr txBox="1"/>
          <p:nvPr/>
        </p:nvSpPr>
        <p:spPr>
          <a:xfrm>
            <a:off x="29260" y="5201376"/>
            <a:ext cx="860148" cy="138499"/>
          </a:xfrm>
          <a:prstGeom prst="rect">
            <a:avLst/>
          </a:prstGeom>
        </p:spPr>
        <p:txBody>
          <a:bodyPr vert="horz" wrap="square" lIns="0" tIns="0" rIns="0" bIns="0" rtlCol="0">
            <a:spAutoFit/>
          </a:bodyPr>
          <a:lstStyle/>
          <a:p>
            <a:pPr marL="12700">
              <a:lnSpc>
                <a:spcPct val="100000"/>
              </a:lnSpc>
            </a:pPr>
            <a:r>
              <a:rPr sz="900" dirty="0" smtClean="0">
                <a:latin typeface="+mn-lt"/>
                <a:cs typeface="Arial Narrow"/>
              </a:rPr>
              <a:t>N</a:t>
            </a:r>
            <a:r>
              <a:rPr lang="en-GB" sz="900" dirty="0" smtClean="0">
                <a:latin typeface="+mn-lt"/>
                <a:cs typeface="Arial Narrow"/>
              </a:rPr>
              <a:t>o.</a:t>
            </a:r>
            <a:r>
              <a:rPr sz="900" dirty="0" smtClean="0">
                <a:latin typeface="+mn-lt"/>
                <a:cs typeface="Arial Narrow"/>
              </a:rPr>
              <a:t> </a:t>
            </a:r>
            <a:r>
              <a:rPr sz="900" dirty="0">
                <a:latin typeface="+mn-lt"/>
                <a:cs typeface="Arial Narrow"/>
              </a:rPr>
              <a:t>at</a:t>
            </a:r>
            <a:r>
              <a:rPr sz="900" spc="-105" dirty="0">
                <a:latin typeface="+mn-lt"/>
                <a:cs typeface="Arial Narrow"/>
              </a:rPr>
              <a:t> </a:t>
            </a:r>
            <a:r>
              <a:rPr lang="en-GB" sz="900" dirty="0">
                <a:latin typeface="+mn-lt"/>
                <a:cs typeface="Arial Narrow"/>
              </a:rPr>
              <a:t>r</a:t>
            </a:r>
            <a:r>
              <a:rPr sz="900" dirty="0" err="1" smtClean="0">
                <a:latin typeface="+mn-lt"/>
                <a:cs typeface="Arial Narrow"/>
              </a:rPr>
              <a:t>isk</a:t>
            </a:r>
            <a:endParaRPr sz="900" dirty="0">
              <a:latin typeface="+mn-lt"/>
              <a:cs typeface="Arial Narrow"/>
            </a:endParaRPr>
          </a:p>
        </p:txBody>
      </p:sp>
      <p:sp>
        <p:nvSpPr>
          <p:cNvPr id="383" name="object 151"/>
          <p:cNvSpPr/>
          <p:nvPr/>
        </p:nvSpPr>
        <p:spPr>
          <a:xfrm>
            <a:off x="5190825"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84" name="object 153"/>
          <p:cNvSpPr/>
          <p:nvPr/>
        </p:nvSpPr>
        <p:spPr>
          <a:xfrm>
            <a:off x="5190825"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graphicFrame>
        <p:nvGraphicFramePr>
          <p:cNvPr id="385" name="object 353"/>
          <p:cNvGraphicFramePr>
            <a:graphicFrameLocks noGrp="1"/>
          </p:cNvGraphicFramePr>
          <p:nvPr>
            <p:extLst>
              <p:ext uri="{D42A27DB-BD31-4B8C-83A1-F6EECF244321}">
                <p14:modId xmlns:p14="http://schemas.microsoft.com/office/powerpoint/2010/main" val="1974446138"/>
              </p:ext>
            </p:extLst>
          </p:nvPr>
        </p:nvGraphicFramePr>
        <p:xfrm>
          <a:off x="3889251" y="5405578"/>
          <a:ext cx="5193600" cy="539045"/>
        </p:xfrm>
        <a:graphic>
          <a:graphicData uri="http://schemas.openxmlformats.org/drawingml/2006/table">
            <a:tbl>
              <a:tblPr firstRow="1" bandRow="1">
                <a:tableStyleId>{2D5ABB26-0587-4C30-8999-92F81FD0307C}</a:tableStyleId>
              </a:tblPr>
              <a:tblGrid>
                <a:gridCol w="1363063">
                  <a:extLst>
                    <a:ext uri="{9D8B030D-6E8A-4147-A177-3AD203B41FA5}">
                      <a16:colId xmlns="" xmlns:a16="http://schemas.microsoft.com/office/drawing/2014/main" val="20000"/>
                    </a:ext>
                  </a:extLst>
                </a:gridCol>
                <a:gridCol w="294407">
                  <a:extLst>
                    <a:ext uri="{9D8B030D-6E8A-4147-A177-3AD203B41FA5}">
                      <a16:colId xmlns="" xmlns:a16="http://schemas.microsoft.com/office/drawing/2014/main" val="20001"/>
                    </a:ext>
                  </a:extLst>
                </a:gridCol>
                <a:gridCol w="532329">
                  <a:extLst>
                    <a:ext uri="{9D8B030D-6E8A-4147-A177-3AD203B41FA5}">
                      <a16:colId xmlns="" xmlns:a16="http://schemas.microsoft.com/office/drawing/2014/main" val="20002"/>
                    </a:ext>
                  </a:extLst>
                </a:gridCol>
                <a:gridCol w="570343">
                  <a:extLst>
                    <a:ext uri="{9D8B030D-6E8A-4147-A177-3AD203B41FA5}">
                      <a16:colId xmlns="" xmlns:a16="http://schemas.microsoft.com/office/drawing/2014/main" val="20003"/>
                    </a:ext>
                  </a:extLst>
                </a:gridCol>
                <a:gridCol w="623573">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38</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24</a:t>
                      </a:r>
                      <a:endParaRPr sz="90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10</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4</a:t>
                      </a: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1</a:t>
                      </a:r>
                      <a:endParaRPr sz="900" dirty="0">
                        <a:latin typeface="+mn-lt"/>
                        <a:cs typeface="Arial"/>
                      </a:endParaRPr>
                    </a:p>
                  </a:txBody>
                  <a:tcPr marL="0" marR="0" marT="0" marB="0"/>
                </a:tc>
                <a:tc>
                  <a:txBody>
                    <a:bodyPr/>
                    <a:lstStyle/>
                    <a:p>
                      <a:pPr marR="60325" algn="r">
                        <a:lnSpc>
                          <a:spcPts val="910"/>
                        </a:lnSpc>
                      </a:pPr>
                      <a:r>
                        <a:rPr lang="de-DE" sz="900">
                          <a:latin typeface="+mn-lt"/>
                          <a:cs typeface="Arial"/>
                        </a:rPr>
                        <a:t>1</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50</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37</a:t>
                      </a:r>
                      <a:endParaRPr sz="900" dirty="0">
                        <a:latin typeface="+mn-lt"/>
                        <a:cs typeface="Arial"/>
                      </a:endParaRPr>
                    </a:p>
                  </a:txBody>
                  <a:tcPr marL="0" marR="0" marT="0" marB="0"/>
                </a:tc>
                <a:tc>
                  <a:txBody>
                    <a:bodyPr/>
                    <a:lstStyle/>
                    <a:p>
                      <a:pPr marL="144145" algn="r">
                        <a:lnSpc>
                          <a:spcPts val="940"/>
                        </a:lnSpc>
                      </a:pPr>
                      <a:r>
                        <a:rPr lang="de-DE" sz="900" spc="-5" dirty="0">
                          <a:solidFill>
                            <a:srgbClr val="231F20"/>
                          </a:solidFill>
                          <a:latin typeface="+mn-lt"/>
                          <a:cs typeface="Arial"/>
                        </a:rPr>
                        <a:t>16</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7</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1</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sp>
        <p:nvSpPr>
          <p:cNvPr id="387" name="object 351"/>
          <p:cNvSpPr txBox="1"/>
          <p:nvPr/>
        </p:nvSpPr>
        <p:spPr>
          <a:xfrm>
            <a:off x="4634716" y="5201376"/>
            <a:ext cx="1034743" cy="138499"/>
          </a:xfrm>
          <a:prstGeom prst="rect">
            <a:avLst/>
          </a:prstGeom>
        </p:spPr>
        <p:txBody>
          <a:bodyPr vert="horz" wrap="square" lIns="0" tIns="0" rIns="0" bIns="0" rtlCol="0">
            <a:spAutoFit/>
          </a:bodyPr>
          <a:lstStyle/>
          <a:p>
            <a:pPr marL="12700">
              <a:lnSpc>
                <a:spcPct val="100000"/>
              </a:lnSpc>
            </a:pPr>
            <a:r>
              <a:rPr sz="900" dirty="0" smtClean="0">
                <a:latin typeface="+mn-lt"/>
                <a:cs typeface="Arial Narrow"/>
              </a:rPr>
              <a:t>N</a:t>
            </a:r>
            <a:r>
              <a:rPr lang="en-GB" sz="900" dirty="0" smtClean="0">
                <a:latin typeface="+mn-lt"/>
                <a:cs typeface="Arial Narrow"/>
              </a:rPr>
              <a:t>o.</a:t>
            </a:r>
            <a:r>
              <a:rPr sz="900" dirty="0" smtClean="0">
                <a:latin typeface="+mn-lt"/>
                <a:cs typeface="Arial Narrow"/>
              </a:rPr>
              <a:t> </a:t>
            </a:r>
            <a:r>
              <a:rPr sz="900" dirty="0">
                <a:latin typeface="+mn-lt"/>
                <a:cs typeface="Arial Narrow"/>
              </a:rPr>
              <a:t>at</a:t>
            </a:r>
            <a:r>
              <a:rPr sz="900" spc="-105" dirty="0">
                <a:latin typeface="+mn-lt"/>
                <a:cs typeface="Arial Narrow"/>
              </a:rPr>
              <a:t> </a:t>
            </a:r>
            <a:r>
              <a:rPr lang="en-GB" sz="900" spc="-105" dirty="0" smtClean="0">
                <a:latin typeface="+mn-lt"/>
                <a:cs typeface="Arial Narrow"/>
              </a:rPr>
              <a:t>r</a:t>
            </a:r>
            <a:r>
              <a:rPr sz="900" dirty="0" err="1" smtClean="0">
                <a:latin typeface="+mn-lt"/>
                <a:cs typeface="Arial Narrow"/>
              </a:rPr>
              <a:t>isk</a:t>
            </a:r>
            <a:endParaRPr sz="900" dirty="0">
              <a:latin typeface="+mn-lt"/>
              <a:cs typeface="Arial Narrow"/>
            </a:endParaRPr>
          </a:p>
        </p:txBody>
      </p:sp>
      <p:grpSp>
        <p:nvGrpSpPr>
          <p:cNvPr id="388" name="Gruppieren 58"/>
          <p:cNvGrpSpPr/>
          <p:nvPr/>
        </p:nvGrpSpPr>
        <p:grpSpPr>
          <a:xfrm>
            <a:off x="4774002" y="1862253"/>
            <a:ext cx="4362067" cy="3445731"/>
            <a:chOff x="4676840" y="4764904"/>
            <a:chExt cx="3002596" cy="2936709"/>
          </a:xfrm>
        </p:grpSpPr>
        <p:sp>
          <p:nvSpPr>
            <p:cNvPr id="389" name="object 140"/>
            <p:cNvSpPr/>
            <p:nvPr/>
          </p:nvSpPr>
          <p:spPr>
            <a:xfrm>
              <a:off x="5106250" y="6199428"/>
              <a:ext cx="802005" cy="0"/>
            </a:xfrm>
            <a:custGeom>
              <a:avLst/>
              <a:gdLst/>
              <a:ahLst/>
              <a:cxnLst/>
              <a:rect l="l" t="t" r="r" b="b"/>
              <a:pathLst>
                <a:path w="802004">
                  <a:moveTo>
                    <a:pt x="0" y="0"/>
                  </a:moveTo>
                  <a:lnTo>
                    <a:pt x="801776" y="0"/>
                  </a:lnTo>
                </a:path>
              </a:pathLst>
            </a:custGeom>
            <a:ln w="12700">
              <a:solidFill>
                <a:srgbClr val="020303"/>
              </a:solidFill>
              <a:prstDash val="dash"/>
            </a:ln>
          </p:spPr>
          <p:txBody>
            <a:bodyPr wrap="square" lIns="0" tIns="0" rIns="0" bIns="0" rtlCol="0"/>
            <a:lstStyle/>
            <a:p>
              <a:endParaRPr>
                <a:latin typeface="+mn-lt"/>
              </a:endParaRPr>
            </a:p>
          </p:txBody>
        </p:sp>
        <p:sp>
          <p:nvSpPr>
            <p:cNvPr id="390" name="object 141"/>
            <p:cNvSpPr/>
            <p:nvPr/>
          </p:nvSpPr>
          <p:spPr>
            <a:xfrm>
              <a:off x="5106250" y="7383195"/>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a:latin typeface="+mn-lt"/>
              </a:endParaRPr>
            </a:p>
          </p:txBody>
        </p:sp>
        <p:sp>
          <p:nvSpPr>
            <p:cNvPr id="391" name="object 142"/>
            <p:cNvSpPr/>
            <p:nvPr/>
          </p:nvSpPr>
          <p:spPr>
            <a:xfrm>
              <a:off x="5106250" y="5016372"/>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a:latin typeface="+mn-lt"/>
              </a:endParaRPr>
            </a:p>
          </p:txBody>
        </p:sp>
        <p:sp>
          <p:nvSpPr>
            <p:cNvPr id="392" name="object 143"/>
            <p:cNvSpPr/>
            <p:nvPr/>
          </p:nvSpPr>
          <p:spPr>
            <a:xfrm>
              <a:off x="510625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393" name="object 144"/>
            <p:cNvSpPr/>
            <p:nvPr/>
          </p:nvSpPr>
          <p:spPr>
            <a:xfrm>
              <a:off x="5054053" y="738319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4" name="object 145"/>
            <p:cNvSpPr/>
            <p:nvPr/>
          </p:nvSpPr>
          <p:spPr>
            <a:xfrm>
              <a:off x="5054053" y="690982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5" name="object 146"/>
            <p:cNvSpPr/>
            <p:nvPr/>
          </p:nvSpPr>
          <p:spPr>
            <a:xfrm>
              <a:off x="5054053" y="690982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6" name="object 147"/>
            <p:cNvSpPr/>
            <p:nvPr/>
          </p:nvSpPr>
          <p:spPr>
            <a:xfrm>
              <a:off x="5054053" y="6436461"/>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7" name="object 148"/>
            <p:cNvSpPr/>
            <p:nvPr/>
          </p:nvSpPr>
          <p:spPr>
            <a:xfrm>
              <a:off x="5054053" y="6436461"/>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398" name="object 149"/>
            <p:cNvSpPr/>
            <p:nvPr/>
          </p:nvSpPr>
          <p:spPr>
            <a:xfrm>
              <a:off x="5054053" y="5963094"/>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399" name="object 150"/>
            <p:cNvSpPr/>
            <p:nvPr/>
          </p:nvSpPr>
          <p:spPr>
            <a:xfrm>
              <a:off x="5054053" y="5963094"/>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0" name="object 151"/>
            <p:cNvSpPr/>
            <p:nvPr/>
          </p:nvSpPr>
          <p:spPr>
            <a:xfrm>
              <a:off x="5054053" y="548974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a:latin typeface="+mn-lt"/>
              </a:endParaRPr>
            </a:p>
          </p:txBody>
        </p:sp>
        <p:sp>
          <p:nvSpPr>
            <p:cNvPr id="401" name="object 152"/>
            <p:cNvSpPr/>
            <p:nvPr/>
          </p:nvSpPr>
          <p:spPr>
            <a:xfrm>
              <a:off x="5054053" y="548974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2" name="object 153"/>
            <p:cNvSpPr/>
            <p:nvPr/>
          </p:nvSpPr>
          <p:spPr>
            <a:xfrm>
              <a:off x="5054053" y="5016372"/>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a:latin typeface="+mn-lt"/>
              </a:endParaRPr>
            </a:p>
          </p:txBody>
        </p:sp>
        <p:sp>
          <p:nvSpPr>
            <p:cNvPr id="403" name="object 154"/>
            <p:cNvSpPr txBox="1"/>
            <p:nvPr/>
          </p:nvSpPr>
          <p:spPr>
            <a:xfrm>
              <a:off x="4860074" y="7318768"/>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0.0</a:t>
              </a:r>
              <a:endParaRPr sz="900">
                <a:latin typeface="+mn-lt"/>
                <a:cs typeface="Arial"/>
              </a:endParaRPr>
            </a:p>
          </p:txBody>
        </p:sp>
        <p:sp>
          <p:nvSpPr>
            <p:cNvPr id="404" name="object 155"/>
            <p:cNvSpPr txBox="1"/>
            <p:nvPr/>
          </p:nvSpPr>
          <p:spPr>
            <a:xfrm>
              <a:off x="4860074" y="6844424"/>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0.2</a:t>
              </a:r>
              <a:endParaRPr sz="900">
                <a:latin typeface="+mn-lt"/>
                <a:cs typeface="Arial"/>
              </a:endParaRPr>
            </a:p>
          </p:txBody>
        </p:sp>
        <p:sp>
          <p:nvSpPr>
            <p:cNvPr id="405" name="object 156"/>
            <p:cNvSpPr txBox="1"/>
            <p:nvPr/>
          </p:nvSpPr>
          <p:spPr>
            <a:xfrm>
              <a:off x="4860074" y="6370078"/>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0.4</a:t>
              </a:r>
              <a:endParaRPr sz="900">
                <a:latin typeface="+mn-lt"/>
                <a:cs typeface="Arial"/>
              </a:endParaRPr>
            </a:p>
          </p:txBody>
        </p:sp>
        <p:sp>
          <p:nvSpPr>
            <p:cNvPr id="406" name="object 157"/>
            <p:cNvSpPr txBox="1"/>
            <p:nvPr/>
          </p:nvSpPr>
          <p:spPr>
            <a:xfrm>
              <a:off x="4860074" y="5895733"/>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0.6</a:t>
              </a:r>
              <a:endParaRPr sz="900">
                <a:latin typeface="+mn-lt"/>
                <a:cs typeface="Arial"/>
              </a:endParaRPr>
            </a:p>
          </p:txBody>
        </p:sp>
        <p:sp>
          <p:nvSpPr>
            <p:cNvPr id="407" name="object 158"/>
            <p:cNvSpPr txBox="1"/>
            <p:nvPr/>
          </p:nvSpPr>
          <p:spPr>
            <a:xfrm>
              <a:off x="4860074" y="5421388"/>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0.8</a:t>
              </a:r>
              <a:endParaRPr sz="900">
                <a:latin typeface="+mn-lt"/>
                <a:cs typeface="Arial"/>
              </a:endParaRPr>
            </a:p>
          </p:txBody>
        </p:sp>
        <p:sp>
          <p:nvSpPr>
            <p:cNvPr id="408" name="object 159"/>
            <p:cNvSpPr txBox="1"/>
            <p:nvPr/>
          </p:nvSpPr>
          <p:spPr>
            <a:xfrm>
              <a:off x="4860074" y="4947043"/>
              <a:ext cx="18478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1.0</a:t>
              </a:r>
              <a:endParaRPr sz="900">
                <a:latin typeface="+mn-lt"/>
                <a:cs typeface="Arial"/>
              </a:endParaRPr>
            </a:p>
          </p:txBody>
        </p:sp>
        <p:sp>
          <p:nvSpPr>
            <p:cNvPr id="409" name="object 160"/>
            <p:cNvSpPr txBox="1"/>
            <p:nvPr/>
          </p:nvSpPr>
          <p:spPr>
            <a:xfrm>
              <a:off x="5654840" y="4764904"/>
              <a:ext cx="1228090" cy="183618"/>
            </a:xfrm>
            <a:prstGeom prst="rect">
              <a:avLst/>
            </a:prstGeom>
          </p:spPr>
          <p:txBody>
            <a:bodyPr vert="horz" wrap="square" lIns="0" tIns="0" rIns="0" bIns="0" rtlCol="0">
              <a:spAutoFit/>
            </a:bodyPr>
            <a:lstStyle/>
            <a:p>
              <a:pPr marL="12700" algn="ctr">
                <a:lnSpc>
                  <a:spcPct val="100000"/>
                </a:lnSpc>
              </a:pPr>
              <a:r>
                <a:rPr sz="1400" b="1" spc="5" dirty="0">
                  <a:latin typeface="+mn-lt"/>
                  <a:cs typeface="Arial"/>
                </a:rPr>
                <a:t>Right-sided</a:t>
              </a:r>
              <a:r>
                <a:rPr sz="1400" b="1" spc="-70" dirty="0">
                  <a:latin typeface="+mn-lt"/>
                  <a:cs typeface="Arial"/>
                </a:rPr>
                <a:t> </a:t>
              </a:r>
              <a:r>
                <a:rPr lang="en-GB" sz="1400" b="1" spc="10" dirty="0" smtClean="0">
                  <a:latin typeface="+mn-lt"/>
                  <a:cs typeface="Arial"/>
                </a:rPr>
                <a:t>tumours</a:t>
              </a:r>
              <a:endParaRPr sz="1400" dirty="0">
                <a:latin typeface="+mn-lt"/>
                <a:cs typeface="Arial"/>
              </a:endParaRPr>
            </a:p>
          </p:txBody>
        </p:sp>
        <p:sp>
          <p:nvSpPr>
            <p:cNvPr id="410" name="object 161"/>
            <p:cNvSpPr txBox="1"/>
            <p:nvPr/>
          </p:nvSpPr>
          <p:spPr>
            <a:xfrm>
              <a:off x="4676840" y="5382817"/>
              <a:ext cx="88273" cy="1281744"/>
            </a:xfrm>
            <a:prstGeom prst="rect">
              <a:avLst/>
            </a:prstGeom>
          </p:spPr>
          <p:txBody>
            <a:bodyPr vert="vert270" wrap="square" lIns="0" tIns="0" rIns="0" bIns="0" rtlCol="0">
              <a:spAutoFit/>
            </a:bodyPr>
            <a:lstStyle/>
            <a:p>
              <a:pPr marL="12700">
                <a:lnSpc>
                  <a:spcPts val="1010"/>
                </a:lnSpc>
              </a:pPr>
              <a:r>
                <a:rPr sz="900" b="1" dirty="0">
                  <a:latin typeface="+mn-lt"/>
                  <a:cs typeface="Arial"/>
                </a:rPr>
                <a:t>Probability of OS</a:t>
              </a:r>
              <a:endParaRPr sz="900" dirty="0">
                <a:latin typeface="+mn-lt"/>
                <a:cs typeface="Arial"/>
              </a:endParaRPr>
            </a:p>
          </p:txBody>
        </p:sp>
        <p:sp>
          <p:nvSpPr>
            <p:cNvPr id="411" name="object 162"/>
            <p:cNvSpPr txBox="1"/>
            <p:nvPr/>
          </p:nvSpPr>
          <p:spPr>
            <a:xfrm>
              <a:off x="6120206" y="5510428"/>
              <a:ext cx="1391725" cy="270234"/>
            </a:xfrm>
            <a:prstGeom prst="rect">
              <a:avLst/>
            </a:prstGeom>
          </p:spPr>
          <p:txBody>
            <a:bodyPr vert="horz" wrap="square" lIns="0" tIns="0" rIns="0" bIns="0" rtlCol="0">
              <a:spAutoFit/>
            </a:bodyPr>
            <a:lstStyle/>
            <a:p>
              <a:pPr marR="5080" algn="ctr">
                <a:lnSpc>
                  <a:spcPct val="120000"/>
                </a:lnSpc>
              </a:pPr>
              <a:r>
                <a:rPr sz="900" b="1" spc="-10" dirty="0">
                  <a:latin typeface="+mn-lt"/>
                  <a:cs typeface="Arial"/>
                </a:rPr>
                <a:t>HR</a:t>
              </a:r>
              <a:r>
                <a:rPr lang="de-DE" sz="900" b="1" spc="-10" dirty="0">
                  <a:latin typeface="+mn-lt"/>
                  <a:cs typeface="Arial"/>
                </a:rPr>
                <a:t> </a:t>
              </a:r>
              <a:r>
                <a:rPr sz="900" b="1" spc="-10" dirty="0" smtClean="0">
                  <a:latin typeface="+mn-lt"/>
                  <a:cs typeface="Arial"/>
                </a:rPr>
                <a:t>1.31  </a:t>
              </a:r>
              <a:r>
                <a:rPr sz="900" b="1" spc="-5" dirty="0">
                  <a:latin typeface="+mn-lt"/>
                  <a:cs typeface="Arial"/>
                </a:rPr>
                <a:t>(95% </a:t>
              </a:r>
              <a:r>
                <a:rPr sz="900" b="1" spc="-10" dirty="0" smtClean="0">
                  <a:latin typeface="+mn-lt"/>
                  <a:cs typeface="Arial"/>
                </a:rPr>
                <a:t>CI</a:t>
              </a:r>
              <a:r>
                <a:rPr lang="en-GB" sz="900" b="1" spc="-10" dirty="0" smtClean="0">
                  <a:latin typeface="+mn-lt"/>
                  <a:cs typeface="Arial"/>
                </a:rPr>
                <a:t> </a:t>
              </a:r>
              <a:r>
                <a:rPr sz="900" b="1" spc="-15" dirty="0" smtClean="0">
                  <a:latin typeface="+mn-lt"/>
                  <a:cs typeface="Arial"/>
                </a:rPr>
                <a:t>0.81</a:t>
              </a:r>
              <a:r>
                <a:rPr lang="en-GB" sz="900" b="1" spc="-15" dirty="0" smtClean="0">
                  <a:latin typeface="+mn-lt"/>
                  <a:cs typeface="Arial"/>
                </a:rPr>
                <a:t>, </a:t>
              </a:r>
              <a:r>
                <a:rPr sz="900" b="1" spc="-15" dirty="0" smtClean="0">
                  <a:latin typeface="+mn-lt"/>
                  <a:cs typeface="Arial"/>
                </a:rPr>
                <a:t>2.11)</a:t>
              </a:r>
              <a:r>
                <a:rPr lang="de-DE" sz="900" dirty="0">
                  <a:latin typeface="+mn-lt"/>
                  <a:cs typeface="Arial"/>
                </a:rPr>
                <a:t/>
              </a:r>
              <a:br>
                <a:rPr lang="de-DE" sz="900" dirty="0">
                  <a:latin typeface="+mn-lt"/>
                  <a:cs typeface="Arial"/>
                </a:rPr>
              </a:br>
              <a:r>
                <a:rPr sz="900" b="1" spc="-5" dirty="0" smtClean="0">
                  <a:latin typeface="+mn-lt"/>
                  <a:cs typeface="Arial"/>
                </a:rPr>
                <a:t>p=</a:t>
              </a:r>
              <a:r>
                <a:rPr lang="de-DE" sz="900" b="1" spc="-5" dirty="0" smtClean="0">
                  <a:latin typeface="+mn-lt"/>
                  <a:cs typeface="Arial"/>
                </a:rPr>
                <a:t>0</a:t>
              </a:r>
              <a:r>
                <a:rPr sz="900" b="1" spc="-5" dirty="0">
                  <a:latin typeface="+mn-lt"/>
                  <a:cs typeface="Arial"/>
                </a:rPr>
                <a:t>.28</a:t>
              </a:r>
              <a:endParaRPr sz="900" dirty="0">
                <a:latin typeface="+mn-lt"/>
                <a:cs typeface="Arial"/>
              </a:endParaRPr>
            </a:p>
          </p:txBody>
        </p:sp>
        <p:sp>
          <p:nvSpPr>
            <p:cNvPr id="412" name="object 163"/>
            <p:cNvSpPr txBox="1"/>
            <p:nvPr/>
          </p:nvSpPr>
          <p:spPr>
            <a:xfrm>
              <a:off x="5884735" y="5051678"/>
              <a:ext cx="1544955" cy="118039"/>
            </a:xfrm>
            <a:prstGeom prst="rect">
              <a:avLst/>
            </a:prstGeom>
          </p:spPr>
          <p:txBody>
            <a:bodyPr vert="horz" wrap="square" lIns="0" tIns="0" rIns="0" bIns="0" rtlCol="0">
              <a:spAutoFit/>
            </a:bodyPr>
            <a:lstStyle/>
            <a:p>
              <a:pPr marL="12700">
                <a:lnSpc>
                  <a:spcPct val="100000"/>
                </a:lnSpc>
              </a:pPr>
              <a:r>
                <a:rPr sz="900" b="1" spc="-10" dirty="0">
                  <a:latin typeface="+mn-lt"/>
                  <a:cs typeface="Arial"/>
                </a:rPr>
                <a:t>Cetuximab </a:t>
              </a:r>
              <a:r>
                <a:rPr sz="900" b="1" spc="-5" dirty="0">
                  <a:latin typeface="+mn-lt"/>
                  <a:cs typeface="Arial"/>
                </a:rPr>
                <a:t>+ FOLFIRI</a:t>
              </a:r>
              <a:r>
                <a:rPr sz="900" b="1" spc="-65" dirty="0">
                  <a:latin typeface="+mn-lt"/>
                  <a:cs typeface="Arial"/>
                </a:rPr>
                <a:t> </a:t>
              </a:r>
              <a:r>
                <a:rPr sz="900" b="1" spc="-5" dirty="0">
                  <a:latin typeface="+mn-lt"/>
                  <a:cs typeface="Arial"/>
                </a:rPr>
                <a:t>(n=38)</a:t>
              </a:r>
              <a:endParaRPr sz="900" dirty="0">
                <a:latin typeface="+mn-lt"/>
                <a:cs typeface="Arial"/>
              </a:endParaRPr>
            </a:p>
          </p:txBody>
        </p:sp>
        <p:sp>
          <p:nvSpPr>
            <p:cNvPr id="413" name="object 164"/>
            <p:cNvSpPr txBox="1"/>
            <p:nvPr/>
          </p:nvSpPr>
          <p:spPr>
            <a:xfrm>
              <a:off x="5884735" y="5210467"/>
              <a:ext cx="1689735" cy="118039"/>
            </a:xfrm>
            <a:prstGeom prst="rect">
              <a:avLst/>
            </a:prstGeom>
          </p:spPr>
          <p:txBody>
            <a:bodyPr vert="horz" wrap="square" lIns="0" tIns="0" rIns="0" bIns="0" rtlCol="0">
              <a:spAutoFit/>
            </a:bodyPr>
            <a:lstStyle/>
            <a:p>
              <a:pPr marL="12700">
                <a:lnSpc>
                  <a:spcPct val="100000"/>
                </a:lnSpc>
              </a:pPr>
              <a:r>
                <a:rPr sz="900" b="1" spc="-10" dirty="0">
                  <a:latin typeface="+mn-lt"/>
                  <a:cs typeface="Arial"/>
                </a:rPr>
                <a:t>Bevacizumab </a:t>
              </a:r>
              <a:r>
                <a:rPr sz="900" b="1" spc="-5" dirty="0">
                  <a:latin typeface="+mn-lt"/>
                  <a:cs typeface="Arial"/>
                </a:rPr>
                <a:t>+ FOLFIRI</a:t>
              </a:r>
              <a:r>
                <a:rPr sz="900" b="1" spc="-65" dirty="0">
                  <a:latin typeface="+mn-lt"/>
                  <a:cs typeface="Arial"/>
                </a:rPr>
                <a:t> </a:t>
              </a:r>
              <a:r>
                <a:rPr sz="900" b="1" spc="-5" dirty="0">
                  <a:latin typeface="+mn-lt"/>
                  <a:cs typeface="Arial"/>
                </a:rPr>
                <a:t>(n=50)</a:t>
              </a:r>
              <a:endParaRPr sz="900" dirty="0">
                <a:latin typeface="+mn-lt"/>
                <a:cs typeface="Arial"/>
              </a:endParaRPr>
            </a:p>
          </p:txBody>
        </p:sp>
        <p:sp>
          <p:nvSpPr>
            <p:cNvPr id="414" name="object 165"/>
            <p:cNvSpPr txBox="1"/>
            <p:nvPr/>
          </p:nvSpPr>
          <p:spPr>
            <a:xfrm>
              <a:off x="5532133" y="7241040"/>
              <a:ext cx="246379" cy="118039"/>
            </a:xfrm>
            <a:prstGeom prst="rect">
              <a:avLst/>
            </a:prstGeom>
          </p:spPr>
          <p:txBody>
            <a:bodyPr vert="horz" wrap="square" lIns="0" tIns="0" rIns="0" bIns="0" rtlCol="0">
              <a:spAutoFit/>
            </a:bodyPr>
            <a:lstStyle/>
            <a:p>
              <a:pPr marL="12700">
                <a:lnSpc>
                  <a:spcPct val="100000"/>
                </a:lnSpc>
              </a:pPr>
              <a:r>
                <a:rPr sz="900" b="1" spc="-10" dirty="0">
                  <a:solidFill>
                    <a:schemeClr val="accent3"/>
                  </a:solidFill>
                  <a:latin typeface="+mn-lt"/>
                  <a:cs typeface="Arial"/>
                </a:rPr>
                <a:t>18.3</a:t>
              </a:r>
              <a:endParaRPr sz="900" dirty="0">
                <a:solidFill>
                  <a:schemeClr val="accent3"/>
                </a:solidFill>
                <a:latin typeface="+mn-lt"/>
                <a:cs typeface="Arial"/>
              </a:endParaRPr>
            </a:p>
          </p:txBody>
        </p:sp>
        <p:sp>
          <p:nvSpPr>
            <p:cNvPr id="415" name="object 166"/>
            <p:cNvSpPr txBox="1"/>
            <p:nvPr/>
          </p:nvSpPr>
          <p:spPr>
            <a:xfrm>
              <a:off x="5932373" y="7241040"/>
              <a:ext cx="246379" cy="118039"/>
            </a:xfrm>
            <a:prstGeom prst="rect">
              <a:avLst/>
            </a:prstGeom>
          </p:spPr>
          <p:txBody>
            <a:bodyPr vert="horz" wrap="square" lIns="0" tIns="0" rIns="0" bIns="0" rtlCol="0">
              <a:spAutoFit/>
            </a:bodyPr>
            <a:lstStyle/>
            <a:p>
              <a:pPr marL="12700">
                <a:lnSpc>
                  <a:spcPct val="100000"/>
                </a:lnSpc>
              </a:pPr>
              <a:r>
                <a:rPr sz="900" b="1" spc="-10" dirty="0">
                  <a:solidFill>
                    <a:schemeClr val="accent4"/>
                  </a:solidFill>
                  <a:latin typeface="+mn-lt"/>
                  <a:cs typeface="Arial"/>
                </a:rPr>
                <a:t>23.0</a:t>
              </a:r>
              <a:endParaRPr sz="900" dirty="0">
                <a:solidFill>
                  <a:schemeClr val="accent4"/>
                </a:solidFill>
                <a:latin typeface="+mn-lt"/>
                <a:cs typeface="Arial"/>
              </a:endParaRPr>
            </a:p>
          </p:txBody>
        </p:sp>
        <p:sp>
          <p:nvSpPr>
            <p:cNvPr id="416" name="object 167"/>
            <p:cNvSpPr/>
            <p:nvPr/>
          </p:nvSpPr>
          <p:spPr>
            <a:xfrm>
              <a:off x="7186676"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17" name="object 168"/>
            <p:cNvSpPr/>
            <p:nvPr/>
          </p:nvSpPr>
          <p:spPr>
            <a:xfrm>
              <a:off x="7186676"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18" name="object 169"/>
            <p:cNvSpPr/>
            <p:nvPr/>
          </p:nvSpPr>
          <p:spPr>
            <a:xfrm>
              <a:off x="6770585"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19" name="object 170"/>
            <p:cNvSpPr/>
            <p:nvPr/>
          </p:nvSpPr>
          <p:spPr>
            <a:xfrm>
              <a:off x="6770585"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0" name="object 171"/>
            <p:cNvSpPr/>
            <p:nvPr/>
          </p:nvSpPr>
          <p:spPr>
            <a:xfrm>
              <a:off x="7602753"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1" name="object 172"/>
            <p:cNvSpPr/>
            <p:nvPr/>
          </p:nvSpPr>
          <p:spPr>
            <a:xfrm>
              <a:off x="635450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2" name="object 173"/>
            <p:cNvSpPr/>
            <p:nvPr/>
          </p:nvSpPr>
          <p:spPr>
            <a:xfrm>
              <a:off x="635450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3" name="object 174"/>
            <p:cNvSpPr/>
            <p:nvPr/>
          </p:nvSpPr>
          <p:spPr>
            <a:xfrm>
              <a:off x="593841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4" name="object 175"/>
            <p:cNvSpPr/>
            <p:nvPr/>
          </p:nvSpPr>
          <p:spPr>
            <a:xfrm>
              <a:off x="593841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5" name="object 176"/>
            <p:cNvSpPr/>
            <p:nvPr/>
          </p:nvSpPr>
          <p:spPr>
            <a:xfrm>
              <a:off x="5522340"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a:latin typeface="+mn-lt"/>
              </a:endParaRPr>
            </a:p>
          </p:txBody>
        </p:sp>
        <p:sp>
          <p:nvSpPr>
            <p:cNvPr id="426" name="object 177"/>
            <p:cNvSpPr/>
            <p:nvPr/>
          </p:nvSpPr>
          <p:spPr>
            <a:xfrm>
              <a:off x="552234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a:latin typeface="+mn-lt"/>
              </a:endParaRPr>
            </a:p>
          </p:txBody>
        </p:sp>
        <p:sp>
          <p:nvSpPr>
            <p:cNvPr id="427" name="object 178"/>
            <p:cNvSpPr txBox="1"/>
            <p:nvPr/>
          </p:nvSpPr>
          <p:spPr>
            <a:xfrm>
              <a:off x="5061749" y="7459992"/>
              <a:ext cx="89535" cy="118039"/>
            </a:xfrm>
            <a:prstGeom prst="rect">
              <a:avLst/>
            </a:prstGeom>
          </p:spPr>
          <p:txBody>
            <a:bodyPr vert="horz" wrap="square" lIns="0" tIns="0" rIns="0" bIns="0" rtlCol="0">
              <a:spAutoFit/>
            </a:bodyPr>
            <a:lstStyle/>
            <a:p>
              <a:pPr marL="12700">
                <a:lnSpc>
                  <a:spcPct val="100000"/>
                </a:lnSpc>
              </a:pPr>
              <a:r>
                <a:rPr sz="900" dirty="0">
                  <a:latin typeface="+mn-lt"/>
                  <a:cs typeface="Arial"/>
                </a:rPr>
                <a:t>0</a:t>
              </a:r>
              <a:endParaRPr sz="900">
                <a:latin typeface="+mn-lt"/>
                <a:cs typeface="Arial"/>
              </a:endParaRPr>
            </a:p>
          </p:txBody>
        </p:sp>
        <p:sp>
          <p:nvSpPr>
            <p:cNvPr id="428" name="object 179"/>
            <p:cNvSpPr txBox="1"/>
            <p:nvPr/>
          </p:nvSpPr>
          <p:spPr>
            <a:xfrm>
              <a:off x="5446026" y="7459992"/>
              <a:ext cx="15303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12</a:t>
              </a:r>
              <a:endParaRPr sz="900">
                <a:latin typeface="+mn-lt"/>
                <a:cs typeface="Arial"/>
              </a:endParaRPr>
            </a:p>
          </p:txBody>
        </p:sp>
        <p:sp>
          <p:nvSpPr>
            <p:cNvPr id="429" name="object 180"/>
            <p:cNvSpPr txBox="1"/>
            <p:nvPr/>
          </p:nvSpPr>
          <p:spPr>
            <a:xfrm>
              <a:off x="7110348" y="7459992"/>
              <a:ext cx="15303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60</a:t>
              </a:r>
              <a:endParaRPr sz="900">
                <a:latin typeface="+mn-lt"/>
                <a:cs typeface="Arial"/>
              </a:endParaRPr>
            </a:p>
          </p:txBody>
        </p:sp>
        <p:sp>
          <p:nvSpPr>
            <p:cNvPr id="430" name="object 181"/>
            <p:cNvSpPr txBox="1"/>
            <p:nvPr/>
          </p:nvSpPr>
          <p:spPr>
            <a:xfrm>
              <a:off x="7526401" y="7459992"/>
              <a:ext cx="153035" cy="118039"/>
            </a:xfrm>
            <a:prstGeom prst="rect">
              <a:avLst/>
            </a:prstGeom>
          </p:spPr>
          <p:txBody>
            <a:bodyPr vert="horz" wrap="square" lIns="0" tIns="0" rIns="0" bIns="0" rtlCol="0">
              <a:spAutoFit/>
            </a:bodyPr>
            <a:lstStyle/>
            <a:p>
              <a:pPr marL="12700">
                <a:lnSpc>
                  <a:spcPct val="100000"/>
                </a:lnSpc>
              </a:pPr>
              <a:r>
                <a:rPr sz="900" spc="-5" dirty="0">
                  <a:latin typeface="+mn-lt"/>
                  <a:cs typeface="Arial"/>
                </a:rPr>
                <a:t>72</a:t>
              </a:r>
              <a:endParaRPr sz="900">
                <a:latin typeface="+mn-lt"/>
                <a:cs typeface="Arial"/>
              </a:endParaRPr>
            </a:p>
          </p:txBody>
        </p:sp>
        <p:sp>
          <p:nvSpPr>
            <p:cNvPr id="431" name="object 182"/>
            <p:cNvSpPr txBox="1"/>
            <p:nvPr/>
          </p:nvSpPr>
          <p:spPr>
            <a:xfrm>
              <a:off x="5669370" y="7453511"/>
              <a:ext cx="1355746" cy="248102"/>
            </a:xfrm>
            <a:prstGeom prst="rect">
              <a:avLst/>
            </a:prstGeom>
          </p:spPr>
          <p:txBody>
            <a:bodyPr vert="horz" wrap="square" lIns="0" tIns="0" rIns="0" bIns="0" rtlCol="0">
              <a:spAutoFit/>
            </a:bodyPr>
            <a:lstStyle/>
            <a:p>
              <a:pPr algn="ctr">
                <a:lnSpc>
                  <a:spcPct val="100000"/>
                </a:lnSpc>
                <a:tabLst>
                  <a:tab pos="415925" algn="l"/>
                  <a:tab pos="831850" algn="l"/>
                </a:tabLst>
              </a:pPr>
              <a:r>
                <a:rPr sz="900" spc="-5" dirty="0">
                  <a:latin typeface="+mn-lt"/>
                  <a:cs typeface="Arial"/>
                </a:rPr>
                <a:t>2</a:t>
              </a:r>
              <a:r>
                <a:rPr sz="900" dirty="0">
                  <a:latin typeface="+mn-lt"/>
                  <a:cs typeface="Arial"/>
                </a:rPr>
                <a:t>4	</a:t>
              </a:r>
              <a:r>
                <a:rPr lang="de-DE" sz="900" dirty="0">
                  <a:latin typeface="+mn-lt"/>
                  <a:cs typeface="Arial"/>
                </a:rPr>
                <a:t>     </a:t>
              </a:r>
              <a:r>
                <a:rPr sz="900" spc="-5" dirty="0">
                  <a:latin typeface="+mn-lt"/>
                  <a:cs typeface="Arial"/>
                </a:rPr>
                <a:t>3</a:t>
              </a:r>
              <a:r>
                <a:rPr sz="900" dirty="0">
                  <a:latin typeface="+mn-lt"/>
                  <a:cs typeface="Arial"/>
                </a:rPr>
                <a:t>6	</a:t>
              </a:r>
              <a:r>
                <a:rPr lang="de-DE" sz="900" dirty="0">
                  <a:latin typeface="+mn-lt"/>
                  <a:cs typeface="Arial"/>
                </a:rPr>
                <a:t>           </a:t>
              </a:r>
              <a:r>
                <a:rPr sz="900" spc="-5" dirty="0">
                  <a:latin typeface="+mn-lt"/>
                  <a:cs typeface="Arial"/>
                </a:rPr>
                <a:t>48</a:t>
              </a:r>
              <a:endParaRPr sz="900" dirty="0">
                <a:latin typeface="+mn-lt"/>
                <a:cs typeface="Arial"/>
              </a:endParaRPr>
            </a:p>
            <a:p>
              <a:pPr marL="1905" algn="ctr">
                <a:lnSpc>
                  <a:spcPct val="100000"/>
                </a:lnSpc>
                <a:spcBef>
                  <a:spcPts val="110"/>
                </a:spcBef>
              </a:pPr>
              <a:r>
                <a:rPr sz="900" b="1" dirty="0">
                  <a:latin typeface="+mn-lt"/>
                  <a:cs typeface="Arial"/>
                </a:rPr>
                <a:t>Months</a:t>
              </a:r>
              <a:endParaRPr sz="900" dirty="0">
                <a:latin typeface="+mn-lt"/>
                <a:cs typeface="Arial"/>
              </a:endParaRPr>
            </a:p>
          </p:txBody>
        </p:sp>
        <p:sp>
          <p:nvSpPr>
            <p:cNvPr id="432" name="object 183"/>
            <p:cNvSpPr/>
            <p:nvPr/>
          </p:nvSpPr>
          <p:spPr>
            <a:xfrm>
              <a:off x="5737542"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a:latin typeface="+mn-lt"/>
              </a:endParaRPr>
            </a:p>
          </p:txBody>
        </p:sp>
        <p:sp>
          <p:nvSpPr>
            <p:cNvPr id="433" name="object 184"/>
            <p:cNvSpPr/>
            <p:nvPr/>
          </p:nvSpPr>
          <p:spPr>
            <a:xfrm>
              <a:off x="5737542" y="6202375"/>
              <a:ext cx="0" cy="1137285"/>
            </a:xfrm>
            <a:custGeom>
              <a:avLst/>
              <a:gdLst/>
              <a:ahLst/>
              <a:cxnLst/>
              <a:rect l="l" t="t" r="r" b="b"/>
              <a:pathLst>
                <a:path h="1137284">
                  <a:moveTo>
                    <a:pt x="0" y="0"/>
                  </a:moveTo>
                  <a:lnTo>
                    <a:pt x="0" y="1136929"/>
                  </a:lnTo>
                </a:path>
              </a:pathLst>
            </a:custGeom>
            <a:ln w="12700">
              <a:solidFill>
                <a:srgbClr val="231F20"/>
              </a:solidFill>
              <a:prstDash val="dash"/>
            </a:ln>
          </p:spPr>
          <p:txBody>
            <a:bodyPr wrap="square" lIns="0" tIns="0" rIns="0" bIns="0" rtlCol="0"/>
            <a:lstStyle/>
            <a:p>
              <a:endParaRPr>
                <a:latin typeface="+mn-lt"/>
              </a:endParaRPr>
            </a:p>
          </p:txBody>
        </p:sp>
        <p:sp>
          <p:nvSpPr>
            <p:cNvPr id="434" name="object 185"/>
            <p:cNvSpPr/>
            <p:nvPr/>
          </p:nvSpPr>
          <p:spPr>
            <a:xfrm>
              <a:off x="5905868"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a:latin typeface="+mn-lt"/>
              </a:endParaRPr>
            </a:p>
          </p:txBody>
        </p:sp>
        <p:sp>
          <p:nvSpPr>
            <p:cNvPr id="435" name="object 186"/>
            <p:cNvSpPr/>
            <p:nvPr/>
          </p:nvSpPr>
          <p:spPr>
            <a:xfrm>
              <a:off x="5905868" y="6201410"/>
              <a:ext cx="0" cy="1137920"/>
            </a:xfrm>
            <a:custGeom>
              <a:avLst/>
              <a:gdLst/>
              <a:ahLst/>
              <a:cxnLst/>
              <a:rect l="l" t="t" r="r" b="b"/>
              <a:pathLst>
                <a:path h="1137920">
                  <a:moveTo>
                    <a:pt x="0" y="0"/>
                  </a:moveTo>
                  <a:lnTo>
                    <a:pt x="0" y="1137869"/>
                  </a:lnTo>
                </a:path>
              </a:pathLst>
            </a:custGeom>
            <a:ln w="12700">
              <a:solidFill>
                <a:srgbClr val="231F20"/>
              </a:solidFill>
              <a:prstDash val="dash"/>
            </a:ln>
          </p:spPr>
          <p:txBody>
            <a:bodyPr wrap="square" lIns="0" tIns="0" rIns="0" bIns="0" rtlCol="0"/>
            <a:lstStyle/>
            <a:p>
              <a:endParaRPr>
                <a:latin typeface="+mn-lt"/>
              </a:endParaRPr>
            </a:p>
          </p:txBody>
        </p:sp>
        <p:sp>
          <p:nvSpPr>
            <p:cNvPr id="436" name="object 187"/>
            <p:cNvSpPr/>
            <p:nvPr/>
          </p:nvSpPr>
          <p:spPr>
            <a:xfrm>
              <a:off x="5666625" y="5268661"/>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a:latin typeface="+mn-lt"/>
              </a:endParaRPr>
            </a:p>
          </p:txBody>
        </p:sp>
        <p:sp>
          <p:nvSpPr>
            <p:cNvPr id="437" name="object 188"/>
            <p:cNvSpPr/>
            <p:nvPr/>
          </p:nvSpPr>
          <p:spPr>
            <a:xfrm>
              <a:off x="5666625" y="511474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a:latin typeface="+mn-lt"/>
              </a:endParaRPr>
            </a:p>
          </p:txBody>
        </p:sp>
        <p:sp>
          <p:nvSpPr>
            <p:cNvPr id="438" name="object 189"/>
            <p:cNvSpPr/>
            <p:nvPr/>
          </p:nvSpPr>
          <p:spPr>
            <a:xfrm>
              <a:off x="5106250" y="5016055"/>
              <a:ext cx="2108200" cy="2367915"/>
            </a:xfrm>
            <a:custGeom>
              <a:avLst/>
              <a:gdLst/>
              <a:ahLst/>
              <a:cxnLst/>
              <a:rect l="l" t="t" r="r" b="b"/>
              <a:pathLst>
                <a:path w="2108200" h="2367915">
                  <a:moveTo>
                    <a:pt x="0" y="0"/>
                  </a:moveTo>
                  <a:lnTo>
                    <a:pt x="3581" y="0"/>
                  </a:lnTo>
                  <a:lnTo>
                    <a:pt x="39890" y="0"/>
                  </a:lnTo>
                  <a:lnTo>
                    <a:pt x="39890" y="64211"/>
                  </a:lnTo>
                  <a:lnTo>
                    <a:pt x="85623" y="64211"/>
                  </a:lnTo>
                  <a:lnTo>
                    <a:pt x="85623" y="127850"/>
                  </a:lnTo>
                  <a:lnTo>
                    <a:pt x="112966" y="127850"/>
                  </a:lnTo>
                  <a:lnTo>
                    <a:pt x="112966" y="192062"/>
                  </a:lnTo>
                  <a:lnTo>
                    <a:pt x="128651" y="192062"/>
                  </a:lnTo>
                  <a:lnTo>
                    <a:pt x="129095" y="255701"/>
                  </a:lnTo>
                  <a:lnTo>
                    <a:pt x="152857" y="255701"/>
                  </a:lnTo>
                  <a:lnTo>
                    <a:pt x="152857" y="319925"/>
                  </a:lnTo>
                  <a:lnTo>
                    <a:pt x="189166" y="319925"/>
                  </a:lnTo>
                  <a:lnTo>
                    <a:pt x="189166" y="384136"/>
                  </a:lnTo>
                  <a:lnTo>
                    <a:pt x="205308" y="384136"/>
                  </a:lnTo>
                  <a:lnTo>
                    <a:pt x="205308" y="447776"/>
                  </a:lnTo>
                  <a:lnTo>
                    <a:pt x="245198" y="447776"/>
                  </a:lnTo>
                  <a:lnTo>
                    <a:pt x="245198" y="511987"/>
                  </a:lnTo>
                  <a:lnTo>
                    <a:pt x="350088" y="511987"/>
                  </a:lnTo>
                  <a:lnTo>
                    <a:pt x="350088" y="575627"/>
                  </a:lnTo>
                  <a:lnTo>
                    <a:pt x="359054" y="575627"/>
                  </a:lnTo>
                  <a:lnTo>
                    <a:pt x="359054" y="639838"/>
                  </a:lnTo>
                  <a:lnTo>
                    <a:pt x="393128" y="639838"/>
                  </a:lnTo>
                  <a:lnTo>
                    <a:pt x="393573" y="703478"/>
                  </a:lnTo>
                  <a:lnTo>
                    <a:pt x="402539" y="703478"/>
                  </a:lnTo>
                  <a:lnTo>
                    <a:pt x="402539" y="767702"/>
                  </a:lnTo>
                  <a:lnTo>
                    <a:pt x="404787" y="767702"/>
                  </a:lnTo>
                  <a:lnTo>
                    <a:pt x="404787" y="831913"/>
                  </a:lnTo>
                  <a:lnTo>
                    <a:pt x="444677" y="831913"/>
                  </a:lnTo>
                  <a:lnTo>
                    <a:pt x="444677" y="895553"/>
                  </a:lnTo>
                  <a:lnTo>
                    <a:pt x="508330" y="895553"/>
                  </a:lnTo>
                  <a:lnTo>
                    <a:pt x="508330" y="959764"/>
                  </a:lnTo>
                  <a:lnTo>
                    <a:pt x="557644" y="959764"/>
                  </a:lnTo>
                  <a:lnTo>
                    <a:pt x="557644" y="1030287"/>
                  </a:lnTo>
                  <a:lnTo>
                    <a:pt x="570191" y="1030287"/>
                  </a:lnTo>
                  <a:lnTo>
                    <a:pt x="570191" y="1100239"/>
                  </a:lnTo>
                  <a:lnTo>
                    <a:pt x="573328" y="1100239"/>
                  </a:lnTo>
                  <a:lnTo>
                    <a:pt x="573328" y="1170749"/>
                  </a:lnTo>
                  <a:lnTo>
                    <a:pt x="635190" y="1170749"/>
                  </a:lnTo>
                  <a:lnTo>
                    <a:pt x="635190" y="1245285"/>
                  </a:lnTo>
                  <a:lnTo>
                    <a:pt x="642810" y="1245285"/>
                  </a:lnTo>
                  <a:lnTo>
                    <a:pt x="642810" y="1320393"/>
                  </a:lnTo>
                  <a:lnTo>
                    <a:pt x="654469" y="1320393"/>
                  </a:lnTo>
                  <a:lnTo>
                    <a:pt x="654469" y="1394929"/>
                  </a:lnTo>
                  <a:lnTo>
                    <a:pt x="759358" y="1394929"/>
                  </a:lnTo>
                  <a:lnTo>
                    <a:pt x="759358" y="1476336"/>
                  </a:lnTo>
                  <a:lnTo>
                    <a:pt x="850353" y="1476336"/>
                  </a:lnTo>
                  <a:lnTo>
                    <a:pt x="850353" y="1565211"/>
                  </a:lnTo>
                  <a:lnTo>
                    <a:pt x="851700" y="1565211"/>
                  </a:lnTo>
                  <a:lnTo>
                    <a:pt x="851700" y="1654073"/>
                  </a:lnTo>
                  <a:lnTo>
                    <a:pt x="873213" y="1654073"/>
                  </a:lnTo>
                  <a:lnTo>
                    <a:pt x="873213" y="1743519"/>
                  </a:lnTo>
                  <a:lnTo>
                    <a:pt x="941806" y="1743519"/>
                  </a:lnTo>
                  <a:lnTo>
                    <a:pt x="941806" y="1832381"/>
                  </a:lnTo>
                  <a:lnTo>
                    <a:pt x="969149" y="1832381"/>
                  </a:lnTo>
                  <a:lnTo>
                    <a:pt x="969149" y="1921827"/>
                  </a:lnTo>
                  <a:lnTo>
                    <a:pt x="972286" y="1921827"/>
                  </a:lnTo>
                  <a:lnTo>
                    <a:pt x="972286" y="2010689"/>
                  </a:lnTo>
                  <a:lnTo>
                    <a:pt x="1286065" y="2010689"/>
                  </a:lnTo>
                  <a:lnTo>
                    <a:pt x="1286065" y="2129370"/>
                  </a:lnTo>
                  <a:lnTo>
                    <a:pt x="1339418" y="2129370"/>
                  </a:lnTo>
                  <a:lnTo>
                    <a:pt x="1339418" y="2248623"/>
                  </a:lnTo>
                  <a:lnTo>
                    <a:pt x="2107742" y="2248623"/>
                  </a:lnTo>
                  <a:lnTo>
                    <a:pt x="2107742" y="2367305"/>
                  </a:lnTo>
                </a:path>
              </a:pathLst>
            </a:custGeom>
            <a:ln w="25399">
              <a:solidFill>
                <a:schemeClr val="accent3"/>
              </a:solidFill>
            </a:ln>
          </p:spPr>
          <p:txBody>
            <a:bodyPr wrap="square" lIns="0" tIns="0" rIns="0" bIns="0" rtlCol="0"/>
            <a:lstStyle/>
            <a:p>
              <a:endParaRPr>
                <a:latin typeface="+mn-lt"/>
              </a:endParaRPr>
            </a:p>
          </p:txBody>
        </p:sp>
        <p:sp>
          <p:nvSpPr>
            <p:cNvPr id="439" name="object 190"/>
            <p:cNvSpPr/>
            <p:nvPr/>
          </p:nvSpPr>
          <p:spPr>
            <a:xfrm>
              <a:off x="5647232"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440" name="object 191"/>
            <p:cNvSpPr/>
            <p:nvPr/>
          </p:nvSpPr>
          <p:spPr>
            <a:xfrm>
              <a:off x="5653963"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a:latin typeface="+mn-lt"/>
              </a:endParaRPr>
            </a:p>
          </p:txBody>
        </p:sp>
        <p:sp>
          <p:nvSpPr>
            <p:cNvPr id="441" name="object 192"/>
            <p:cNvSpPr/>
            <p:nvPr/>
          </p:nvSpPr>
          <p:spPr>
            <a:xfrm>
              <a:off x="6369468" y="6988340"/>
              <a:ext cx="0" cy="76835"/>
            </a:xfrm>
            <a:custGeom>
              <a:avLst/>
              <a:gdLst/>
              <a:ahLst/>
              <a:cxnLst/>
              <a:rect l="l" t="t" r="r" b="b"/>
              <a:pathLst>
                <a:path h="76834">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2" name="object 193"/>
            <p:cNvSpPr/>
            <p:nvPr/>
          </p:nvSpPr>
          <p:spPr>
            <a:xfrm>
              <a:off x="5115217" y="497765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3" name="object 194"/>
            <p:cNvSpPr/>
            <p:nvPr/>
          </p:nvSpPr>
          <p:spPr>
            <a:xfrm>
              <a:off x="5692140" y="614840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a:latin typeface="+mn-lt"/>
              </a:endParaRPr>
            </a:p>
          </p:txBody>
        </p:sp>
        <p:sp>
          <p:nvSpPr>
            <p:cNvPr id="444" name="object 195"/>
            <p:cNvSpPr/>
            <p:nvPr/>
          </p:nvSpPr>
          <p:spPr>
            <a:xfrm>
              <a:off x="5822137" y="6373152"/>
              <a:ext cx="0" cy="76835"/>
            </a:xfrm>
            <a:custGeom>
              <a:avLst/>
              <a:gdLst/>
              <a:ahLst/>
              <a:cxnLst/>
              <a:rect l="l" t="t" r="r" b="b"/>
              <a:pathLst>
                <a:path h="76835">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45" name="object 196"/>
            <p:cNvSpPr/>
            <p:nvPr/>
          </p:nvSpPr>
          <p:spPr>
            <a:xfrm>
              <a:off x="5889371" y="6453987"/>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46" name="object 197"/>
            <p:cNvSpPr/>
            <p:nvPr/>
          </p:nvSpPr>
          <p:spPr>
            <a:xfrm>
              <a:off x="5106250" y="5016055"/>
              <a:ext cx="2038350" cy="2367915"/>
            </a:xfrm>
            <a:custGeom>
              <a:avLst/>
              <a:gdLst/>
              <a:ahLst/>
              <a:cxnLst/>
              <a:rect l="l" t="t" r="r" b="b"/>
              <a:pathLst>
                <a:path w="2038350" h="2367915">
                  <a:moveTo>
                    <a:pt x="0" y="0"/>
                  </a:moveTo>
                  <a:lnTo>
                    <a:pt x="3581" y="0"/>
                  </a:lnTo>
                  <a:lnTo>
                    <a:pt x="133578" y="0"/>
                  </a:lnTo>
                  <a:lnTo>
                    <a:pt x="133578" y="48158"/>
                  </a:lnTo>
                  <a:lnTo>
                    <a:pt x="215620" y="48158"/>
                  </a:lnTo>
                  <a:lnTo>
                    <a:pt x="215620" y="97472"/>
                  </a:lnTo>
                  <a:lnTo>
                    <a:pt x="220103" y="97472"/>
                  </a:lnTo>
                  <a:lnTo>
                    <a:pt x="220103" y="146773"/>
                  </a:lnTo>
                  <a:lnTo>
                    <a:pt x="231305" y="146773"/>
                  </a:lnTo>
                  <a:lnTo>
                    <a:pt x="231305" y="196075"/>
                  </a:lnTo>
                  <a:lnTo>
                    <a:pt x="247446" y="196075"/>
                  </a:lnTo>
                  <a:lnTo>
                    <a:pt x="247446" y="245389"/>
                  </a:lnTo>
                  <a:lnTo>
                    <a:pt x="260896" y="245389"/>
                  </a:lnTo>
                  <a:lnTo>
                    <a:pt x="261340" y="295262"/>
                  </a:lnTo>
                  <a:lnTo>
                    <a:pt x="290918" y="295262"/>
                  </a:lnTo>
                  <a:lnTo>
                    <a:pt x="290918" y="344576"/>
                  </a:lnTo>
                  <a:lnTo>
                    <a:pt x="321411" y="344576"/>
                  </a:lnTo>
                  <a:lnTo>
                    <a:pt x="321411" y="395033"/>
                  </a:lnTo>
                  <a:lnTo>
                    <a:pt x="347853" y="395033"/>
                  </a:lnTo>
                  <a:lnTo>
                    <a:pt x="347853" y="445477"/>
                  </a:lnTo>
                  <a:lnTo>
                    <a:pt x="452742" y="445477"/>
                  </a:lnTo>
                  <a:lnTo>
                    <a:pt x="452742" y="497662"/>
                  </a:lnTo>
                  <a:lnTo>
                    <a:pt x="485470" y="497662"/>
                  </a:lnTo>
                  <a:lnTo>
                    <a:pt x="485470" y="549262"/>
                  </a:lnTo>
                  <a:lnTo>
                    <a:pt x="492645" y="549262"/>
                  </a:lnTo>
                  <a:lnTo>
                    <a:pt x="492645" y="601433"/>
                  </a:lnTo>
                  <a:lnTo>
                    <a:pt x="503847" y="601433"/>
                  </a:lnTo>
                  <a:lnTo>
                    <a:pt x="503847" y="653034"/>
                  </a:lnTo>
                  <a:lnTo>
                    <a:pt x="539267" y="653034"/>
                  </a:lnTo>
                  <a:lnTo>
                    <a:pt x="539267" y="705205"/>
                  </a:lnTo>
                  <a:lnTo>
                    <a:pt x="551815" y="705205"/>
                  </a:lnTo>
                  <a:lnTo>
                    <a:pt x="551815" y="808977"/>
                  </a:lnTo>
                  <a:lnTo>
                    <a:pt x="571093" y="808977"/>
                  </a:lnTo>
                  <a:lnTo>
                    <a:pt x="571093" y="861148"/>
                  </a:lnTo>
                  <a:lnTo>
                    <a:pt x="658952" y="861148"/>
                  </a:lnTo>
                  <a:lnTo>
                    <a:pt x="658952" y="912749"/>
                  </a:lnTo>
                  <a:lnTo>
                    <a:pt x="697496" y="912749"/>
                  </a:lnTo>
                  <a:lnTo>
                    <a:pt x="697953" y="964920"/>
                  </a:lnTo>
                  <a:lnTo>
                    <a:pt x="714984" y="964920"/>
                  </a:lnTo>
                  <a:lnTo>
                    <a:pt x="714984" y="1016520"/>
                  </a:lnTo>
                  <a:lnTo>
                    <a:pt x="729780" y="1016520"/>
                  </a:lnTo>
                  <a:lnTo>
                    <a:pt x="729780" y="1068705"/>
                  </a:lnTo>
                  <a:lnTo>
                    <a:pt x="734263" y="1068705"/>
                  </a:lnTo>
                  <a:lnTo>
                    <a:pt x="734263" y="1120876"/>
                  </a:lnTo>
                  <a:lnTo>
                    <a:pt x="786701" y="1120876"/>
                  </a:lnTo>
                  <a:lnTo>
                    <a:pt x="786701" y="1177061"/>
                  </a:lnTo>
                  <a:lnTo>
                    <a:pt x="799261" y="1177061"/>
                  </a:lnTo>
                  <a:lnTo>
                    <a:pt x="799261" y="1233817"/>
                  </a:lnTo>
                  <a:lnTo>
                    <a:pt x="805980" y="1233817"/>
                  </a:lnTo>
                  <a:lnTo>
                    <a:pt x="805980" y="1290586"/>
                  </a:lnTo>
                  <a:lnTo>
                    <a:pt x="819873" y="1290586"/>
                  </a:lnTo>
                  <a:lnTo>
                    <a:pt x="819873" y="1347343"/>
                  </a:lnTo>
                  <a:lnTo>
                    <a:pt x="823010" y="1347343"/>
                  </a:lnTo>
                  <a:lnTo>
                    <a:pt x="823010" y="1404099"/>
                  </a:lnTo>
                  <a:lnTo>
                    <a:pt x="824357" y="1404099"/>
                  </a:lnTo>
                  <a:lnTo>
                    <a:pt x="824357" y="1460868"/>
                  </a:lnTo>
                  <a:lnTo>
                    <a:pt x="834669" y="1460868"/>
                  </a:lnTo>
                  <a:lnTo>
                    <a:pt x="834669" y="1517053"/>
                  </a:lnTo>
                  <a:lnTo>
                    <a:pt x="840041" y="1517053"/>
                  </a:lnTo>
                  <a:lnTo>
                    <a:pt x="840041" y="1577822"/>
                  </a:lnTo>
                  <a:lnTo>
                    <a:pt x="898321" y="1577822"/>
                  </a:lnTo>
                  <a:lnTo>
                    <a:pt x="898321" y="1643761"/>
                  </a:lnTo>
                  <a:lnTo>
                    <a:pt x="958837" y="1643761"/>
                  </a:lnTo>
                  <a:lnTo>
                    <a:pt x="958837" y="1709686"/>
                  </a:lnTo>
                  <a:lnTo>
                    <a:pt x="1009040" y="1709686"/>
                  </a:lnTo>
                  <a:lnTo>
                    <a:pt x="1009040" y="1775053"/>
                  </a:lnTo>
                  <a:lnTo>
                    <a:pt x="1091971" y="1775053"/>
                  </a:lnTo>
                  <a:lnTo>
                    <a:pt x="1091971" y="1840979"/>
                  </a:lnTo>
                  <a:lnTo>
                    <a:pt x="1156068" y="1840979"/>
                  </a:lnTo>
                  <a:lnTo>
                    <a:pt x="1156068" y="1906917"/>
                  </a:lnTo>
                  <a:lnTo>
                    <a:pt x="1321485" y="1906917"/>
                  </a:lnTo>
                  <a:lnTo>
                    <a:pt x="1321485" y="1998649"/>
                  </a:lnTo>
                  <a:lnTo>
                    <a:pt x="1515135" y="1998649"/>
                  </a:lnTo>
                  <a:lnTo>
                    <a:pt x="1515135" y="2121916"/>
                  </a:lnTo>
                  <a:lnTo>
                    <a:pt x="2038261" y="2121916"/>
                  </a:lnTo>
                  <a:lnTo>
                    <a:pt x="2038261" y="2367305"/>
                  </a:lnTo>
                </a:path>
              </a:pathLst>
            </a:custGeom>
            <a:ln w="25400">
              <a:solidFill>
                <a:schemeClr val="accent4"/>
              </a:solidFill>
            </a:ln>
          </p:spPr>
          <p:txBody>
            <a:bodyPr wrap="square" lIns="0" tIns="0" rIns="0" bIns="0" rtlCol="0"/>
            <a:lstStyle/>
            <a:p>
              <a:endParaRPr>
                <a:latin typeface="+mn-lt"/>
              </a:endParaRPr>
            </a:p>
          </p:txBody>
        </p:sp>
        <p:sp>
          <p:nvSpPr>
            <p:cNvPr id="447" name="object 198"/>
            <p:cNvSpPr/>
            <p:nvPr/>
          </p:nvSpPr>
          <p:spPr>
            <a:xfrm>
              <a:off x="5288699" y="5026380"/>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48" name="object 199"/>
            <p:cNvSpPr/>
            <p:nvPr/>
          </p:nvSpPr>
          <p:spPr>
            <a:xfrm>
              <a:off x="5409730" y="5322227"/>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49" name="object 200"/>
            <p:cNvSpPr/>
            <p:nvPr/>
          </p:nvSpPr>
          <p:spPr>
            <a:xfrm>
              <a:off x="5509691" y="5423128"/>
              <a:ext cx="0" cy="76835"/>
            </a:xfrm>
            <a:custGeom>
              <a:avLst/>
              <a:gdLst/>
              <a:ahLst/>
              <a:cxnLst/>
              <a:rect l="l" t="t" r="r" b="b"/>
              <a:pathLst>
                <a:path h="76835">
                  <a:moveTo>
                    <a:pt x="0" y="0"/>
                  </a:moveTo>
                  <a:lnTo>
                    <a:pt x="0" y="76822"/>
                  </a:lnTo>
                </a:path>
              </a:pathLst>
            </a:custGeom>
            <a:ln w="12700">
              <a:solidFill>
                <a:schemeClr val="accent4"/>
              </a:solidFill>
            </a:ln>
          </p:spPr>
          <p:txBody>
            <a:bodyPr wrap="square" lIns="0" tIns="0" rIns="0" bIns="0" rtlCol="0"/>
            <a:lstStyle/>
            <a:p>
              <a:endParaRPr>
                <a:latin typeface="+mn-lt"/>
              </a:endParaRPr>
            </a:p>
          </p:txBody>
        </p:sp>
        <p:sp>
          <p:nvSpPr>
            <p:cNvPr id="450" name="object 201"/>
            <p:cNvSpPr/>
            <p:nvPr/>
          </p:nvSpPr>
          <p:spPr>
            <a:xfrm>
              <a:off x="5844476"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451" name="object 202"/>
            <p:cNvSpPr/>
            <p:nvPr/>
          </p:nvSpPr>
          <p:spPr>
            <a:xfrm>
              <a:off x="5860160"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a:latin typeface="+mn-lt"/>
              </a:endParaRPr>
            </a:p>
          </p:txBody>
        </p:sp>
        <p:sp>
          <p:nvSpPr>
            <p:cNvPr id="452" name="object 203"/>
            <p:cNvSpPr/>
            <p:nvPr/>
          </p:nvSpPr>
          <p:spPr>
            <a:xfrm>
              <a:off x="6355562"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3" name="object 204"/>
            <p:cNvSpPr/>
            <p:nvPr/>
          </p:nvSpPr>
          <p:spPr>
            <a:xfrm>
              <a:off x="6399047"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4" name="object 205"/>
            <p:cNvSpPr/>
            <p:nvPr/>
          </p:nvSpPr>
          <p:spPr>
            <a:xfrm>
              <a:off x="6520980" y="6976871"/>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5" name="object 206"/>
            <p:cNvSpPr/>
            <p:nvPr/>
          </p:nvSpPr>
          <p:spPr>
            <a:xfrm>
              <a:off x="6663525" y="7099566"/>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a:latin typeface="+mn-lt"/>
              </a:endParaRPr>
            </a:p>
          </p:txBody>
        </p:sp>
        <p:sp>
          <p:nvSpPr>
            <p:cNvPr id="456" name="object 207"/>
            <p:cNvSpPr/>
            <p:nvPr/>
          </p:nvSpPr>
          <p:spPr>
            <a:xfrm>
              <a:off x="5109845" y="4977650"/>
              <a:ext cx="0" cy="76835"/>
            </a:xfrm>
            <a:custGeom>
              <a:avLst/>
              <a:gdLst/>
              <a:ahLst/>
              <a:cxnLst/>
              <a:rect l="l" t="t" r="r" b="b"/>
              <a:pathLst>
                <a:path h="76835">
                  <a:moveTo>
                    <a:pt x="0" y="0"/>
                  </a:moveTo>
                  <a:lnTo>
                    <a:pt x="0" y="76822"/>
                  </a:lnTo>
                </a:path>
              </a:pathLst>
            </a:custGeom>
            <a:ln w="12700">
              <a:solidFill>
                <a:schemeClr val="accent1">
                  <a:lumMod val="50000"/>
                </a:schemeClr>
              </a:solidFill>
            </a:ln>
          </p:spPr>
          <p:txBody>
            <a:bodyPr wrap="square" lIns="0" tIns="0" rIns="0" bIns="0" rtlCol="0"/>
            <a:lstStyle/>
            <a:p>
              <a:endParaRPr>
                <a:latin typeface="+mn-lt"/>
              </a:endParaRPr>
            </a:p>
          </p:txBody>
        </p:sp>
        <p:sp>
          <p:nvSpPr>
            <p:cNvPr id="457" name="object 208"/>
            <p:cNvSpPr/>
            <p:nvPr/>
          </p:nvSpPr>
          <p:spPr>
            <a:xfrm>
              <a:off x="5945403" y="6495262"/>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sp>
          <p:nvSpPr>
            <p:cNvPr id="458" name="object 209"/>
            <p:cNvSpPr/>
            <p:nvPr/>
          </p:nvSpPr>
          <p:spPr>
            <a:xfrm>
              <a:off x="5952134" y="6556044"/>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a:latin typeface="+mn-lt"/>
              </a:endParaRPr>
            </a:p>
          </p:txBody>
        </p:sp>
      </p:grpSp>
      <p:sp>
        <p:nvSpPr>
          <p:cNvPr id="251"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3464429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latin typeface="+mn-lt"/>
              </a:rPr>
              <a:t>Right or left metastatic colon cancer: Will the side change your treatment? </a:t>
            </a:r>
            <a:endParaRPr lang="en-GB" sz="1800" dirty="0">
              <a:latin typeface="+mn-lt"/>
            </a:endParaRPr>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sp>
        <p:nvSpPr>
          <p:cNvPr id="244" name="Rounded Rectangle 243"/>
          <p:cNvSpPr/>
          <p:nvPr/>
        </p:nvSpPr>
        <p:spPr>
          <a:xfrm>
            <a:off x="3578681" y="5905690"/>
            <a:ext cx="2226592" cy="204311"/>
          </a:xfrm>
          <a:prstGeom prst="roundRect">
            <a:avLst/>
          </a:prstGeom>
          <a:ln w="19050">
            <a:solidFill>
              <a:schemeClr val="accent1"/>
            </a:solidFill>
          </a:ln>
        </p:spPr>
        <p:txBody>
          <a:bodyPr wrap="square" tIns="0" bIns="0" rtlCol="0" anchor="ctr">
            <a:spAutoFit/>
          </a:bodyPr>
          <a:lstStyle/>
          <a:p>
            <a:pPr algn="ctr"/>
            <a:r>
              <a:rPr lang="en-GB" sz="1200" b="1" dirty="0" smtClean="0">
                <a:latin typeface="+mn-lt"/>
              </a:rPr>
              <a:t>Interaction p-value: 0.17</a:t>
            </a:r>
            <a:endParaRPr lang="en-GB" sz="1200" b="1" dirty="0">
              <a:latin typeface="+mn-lt"/>
            </a:endParaRPr>
          </a:p>
        </p:txBody>
      </p:sp>
      <p:sp>
        <p:nvSpPr>
          <p:cNvPr id="247" name="TextBox 246"/>
          <p:cNvSpPr txBox="1"/>
          <p:nvPr/>
        </p:nvSpPr>
        <p:spPr>
          <a:xfrm>
            <a:off x="3710258" y="1477179"/>
            <a:ext cx="1723485" cy="369332"/>
          </a:xfrm>
          <a:prstGeom prst="rect">
            <a:avLst/>
          </a:prstGeom>
          <a:noFill/>
        </p:spPr>
        <p:txBody>
          <a:bodyPr wrap="none" rtlCol="0">
            <a:spAutoFit/>
          </a:bodyPr>
          <a:lstStyle/>
          <a:p>
            <a:pPr algn="ctr"/>
            <a:r>
              <a:rPr lang="en-GB" b="1" dirty="0" smtClean="0">
                <a:solidFill>
                  <a:srgbClr val="000000"/>
                </a:solidFill>
                <a:latin typeface="+mn-lt"/>
              </a:rPr>
              <a:t>CRYSTAL: OS</a:t>
            </a:r>
            <a:endParaRPr lang="en-GB" b="1" dirty="0">
              <a:solidFill>
                <a:srgbClr val="000000"/>
              </a:solidFill>
              <a:latin typeface="+mn-lt"/>
            </a:endParaRPr>
          </a:p>
        </p:txBody>
      </p:sp>
      <p:cxnSp>
        <p:nvCxnSpPr>
          <p:cNvPr id="114" name="Straight Connector 113"/>
          <p:cNvCxnSpPr/>
          <p:nvPr/>
        </p:nvCxnSpPr>
        <p:spPr>
          <a:xfrm>
            <a:off x="5216647" y="3696852"/>
            <a:ext cx="1080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304426"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145778"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974356" y="3703977"/>
            <a:ext cx="1709128"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2263891" y="3704912"/>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682460" y="371179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603953" y="4871607"/>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48</a:t>
            </a:r>
            <a:endParaRPr lang="en-GB" sz="1000" dirty="0">
              <a:latin typeface="+mn-lt"/>
              <a:ea typeface="Arial Narrow" charset="0"/>
              <a:cs typeface="Arial Narrow" charset="0"/>
            </a:endParaRPr>
          </a:p>
        </p:txBody>
      </p:sp>
      <p:sp>
        <p:nvSpPr>
          <p:cNvPr id="122" name="TextBox 121"/>
          <p:cNvSpPr txBox="1"/>
          <p:nvPr/>
        </p:nvSpPr>
        <p:spPr>
          <a:xfrm>
            <a:off x="327698" y="2847601"/>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en-GB" sz="1200" dirty="0" smtClean="0">
                <a:solidFill>
                  <a:schemeClr val="tx1"/>
                </a:solidFill>
                <a:latin typeface="+mn-lt"/>
                <a:ea typeface="Arial Narrow" charset="0"/>
                <a:cs typeface="Arial Narrow" charset="0"/>
              </a:rPr>
              <a:t>Probability of OS</a:t>
            </a:r>
            <a:endParaRPr lang="en-GB" sz="1200" dirty="0">
              <a:solidFill>
                <a:schemeClr val="tx1"/>
              </a:solidFill>
              <a:latin typeface="+mn-lt"/>
              <a:ea typeface="Arial Narrow" charset="0"/>
              <a:cs typeface="Arial Narrow" charset="0"/>
            </a:endParaRPr>
          </a:p>
        </p:txBody>
      </p:sp>
      <p:sp>
        <p:nvSpPr>
          <p:cNvPr id="123" name="TextBox 122"/>
          <p:cNvSpPr txBox="1"/>
          <p:nvPr/>
        </p:nvSpPr>
        <p:spPr>
          <a:xfrm>
            <a:off x="1001471" y="5043643"/>
            <a:ext cx="3492988" cy="276999"/>
          </a:xfrm>
          <a:prstGeom prst="rect">
            <a:avLst/>
          </a:prstGeom>
          <a:noFill/>
        </p:spPr>
        <p:txBody>
          <a:bodyPr wrap="square" rtlCol="0">
            <a:spAutoFit/>
          </a:bodyPr>
          <a:lstStyle/>
          <a:p>
            <a:pPr algn="ctr"/>
            <a:r>
              <a:rPr lang="en-GB" sz="1200" b="1" dirty="0" smtClean="0">
                <a:latin typeface="+mn-lt"/>
                <a:ea typeface="Arial Narrow" charset="0"/>
                <a:cs typeface="Arial Narrow" charset="0"/>
              </a:rPr>
              <a:t>Time (months)</a:t>
            </a:r>
            <a:endParaRPr lang="en-GB" sz="1200" b="1" dirty="0">
              <a:latin typeface="+mn-lt"/>
              <a:ea typeface="Arial Narrow" charset="0"/>
              <a:cs typeface="Arial Narrow" charset="0"/>
            </a:endParaRPr>
          </a:p>
        </p:txBody>
      </p:sp>
      <p:cxnSp>
        <p:nvCxnSpPr>
          <p:cNvPr id="124" name="Straight Connector 123"/>
          <p:cNvCxnSpPr/>
          <p:nvPr/>
        </p:nvCxnSpPr>
        <p:spPr>
          <a:xfrm rot="16200000">
            <a:off x="974493" y="4902759"/>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3745027"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01010" y="2438273"/>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1.0</a:t>
            </a:r>
            <a:endParaRPr lang="en-GB" sz="1000" dirty="0">
              <a:latin typeface="+mn-lt"/>
              <a:ea typeface="Arial Narrow" charset="0"/>
              <a:cs typeface="Arial Narrow" charset="0"/>
            </a:endParaRPr>
          </a:p>
        </p:txBody>
      </p:sp>
      <p:cxnSp>
        <p:nvCxnSpPr>
          <p:cNvPr id="127" name="Straight Connector 126"/>
          <p:cNvCxnSpPr/>
          <p:nvPr/>
        </p:nvCxnSpPr>
        <p:spPr>
          <a:xfrm>
            <a:off x="920137" y="25713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01010" y="2664949"/>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0.9</a:t>
            </a:r>
            <a:endParaRPr lang="en-GB" sz="1000" dirty="0">
              <a:latin typeface="+mn-lt"/>
              <a:ea typeface="Arial Narrow" charset="0"/>
              <a:cs typeface="Arial Narrow" charset="0"/>
            </a:endParaRPr>
          </a:p>
        </p:txBody>
      </p:sp>
      <p:cxnSp>
        <p:nvCxnSpPr>
          <p:cNvPr id="139" name="Straight Connector 138"/>
          <p:cNvCxnSpPr/>
          <p:nvPr/>
        </p:nvCxnSpPr>
        <p:spPr>
          <a:xfrm>
            <a:off x="920137" y="27980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01010" y="2891626"/>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0.8</a:t>
            </a:r>
            <a:endParaRPr lang="en-GB" sz="1000" dirty="0">
              <a:latin typeface="+mn-lt"/>
              <a:ea typeface="Arial Narrow" charset="0"/>
              <a:cs typeface="Arial Narrow" charset="0"/>
            </a:endParaRPr>
          </a:p>
        </p:txBody>
      </p:sp>
      <p:cxnSp>
        <p:nvCxnSpPr>
          <p:cNvPr id="147" name="Straight Connector 146"/>
          <p:cNvCxnSpPr/>
          <p:nvPr/>
        </p:nvCxnSpPr>
        <p:spPr>
          <a:xfrm>
            <a:off x="920137" y="30247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601010" y="3118301"/>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0.7</a:t>
            </a:r>
            <a:endParaRPr lang="en-GB" sz="1000" dirty="0">
              <a:latin typeface="+mn-lt"/>
              <a:ea typeface="Arial Narrow" charset="0"/>
              <a:cs typeface="Arial Narrow" charset="0"/>
            </a:endParaRPr>
          </a:p>
        </p:txBody>
      </p:sp>
      <p:cxnSp>
        <p:nvCxnSpPr>
          <p:cNvPr id="155" name="Straight Connector 154"/>
          <p:cNvCxnSpPr/>
          <p:nvPr/>
        </p:nvCxnSpPr>
        <p:spPr>
          <a:xfrm>
            <a:off x="920137" y="32514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01010" y="3344978"/>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0.6</a:t>
            </a:r>
            <a:endParaRPr lang="en-GB" sz="1000" dirty="0">
              <a:latin typeface="+mn-lt"/>
              <a:ea typeface="Arial Narrow" charset="0"/>
              <a:cs typeface="Arial Narrow" charset="0"/>
            </a:endParaRPr>
          </a:p>
        </p:txBody>
      </p:sp>
      <p:cxnSp>
        <p:nvCxnSpPr>
          <p:cNvPr id="200" name="Straight Connector 199"/>
          <p:cNvCxnSpPr/>
          <p:nvPr/>
        </p:nvCxnSpPr>
        <p:spPr>
          <a:xfrm>
            <a:off x="920137" y="347807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601010" y="3571654"/>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0.5</a:t>
            </a:r>
            <a:endParaRPr lang="en-GB" sz="1000" dirty="0">
              <a:latin typeface="+mn-lt"/>
              <a:ea typeface="Arial Narrow" charset="0"/>
              <a:cs typeface="Arial Narrow" charset="0"/>
            </a:endParaRPr>
          </a:p>
        </p:txBody>
      </p:sp>
      <p:cxnSp>
        <p:nvCxnSpPr>
          <p:cNvPr id="208" name="Straight Connector 207"/>
          <p:cNvCxnSpPr/>
          <p:nvPr/>
        </p:nvCxnSpPr>
        <p:spPr>
          <a:xfrm>
            <a:off x="920137" y="37047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601010" y="3798331"/>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0.4</a:t>
            </a:r>
            <a:endParaRPr lang="en-GB" sz="1000" dirty="0">
              <a:latin typeface="+mn-lt"/>
              <a:ea typeface="Arial Narrow" charset="0"/>
              <a:cs typeface="Arial Narrow" charset="0"/>
            </a:endParaRPr>
          </a:p>
        </p:txBody>
      </p:sp>
      <p:cxnSp>
        <p:nvCxnSpPr>
          <p:cNvPr id="248" name="Straight Connector 247"/>
          <p:cNvCxnSpPr/>
          <p:nvPr/>
        </p:nvCxnSpPr>
        <p:spPr>
          <a:xfrm>
            <a:off x="920137" y="39314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601010" y="4025007"/>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0.3</a:t>
            </a:r>
            <a:endParaRPr lang="en-GB" sz="1000" dirty="0">
              <a:latin typeface="+mn-lt"/>
              <a:ea typeface="Arial Narrow" charset="0"/>
              <a:cs typeface="Arial Narrow" charset="0"/>
            </a:endParaRPr>
          </a:p>
        </p:txBody>
      </p:sp>
      <p:cxnSp>
        <p:nvCxnSpPr>
          <p:cNvPr id="250" name="Straight Connector 249"/>
          <p:cNvCxnSpPr/>
          <p:nvPr/>
        </p:nvCxnSpPr>
        <p:spPr>
          <a:xfrm>
            <a:off x="920137" y="415810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601010" y="4251682"/>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0.2</a:t>
            </a:r>
            <a:endParaRPr lang="en-GB" sz="1000" dirty="0">
              <a:latin typeface="+mn-lt"/>
              <a:ea typeface="Arial Narrow" charset="0"/>
              <a:cs typeface="Arial Narrow" charset="0"/>
            </a:endParaRPr>
          </a:p>
        </p:txBody>
      </p:sp>
      <p:cxnSp>
        <p:nvCxnSpPr>
          <p:cNvPr id="252" name="Straight Connector 251"/>
          <p:cNvCxnSpPr/>
          <p:nvPr/>
        </p:nvCxnSpPr>
        <p:spPr>
          <a:xfrm>
            <a:off x="920137" y="438478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601010" y="4478359"/>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0.1</a:t>
            </a:r>
            <a:endParaRPr lang="en-GB" sz="1000" dirty="0">
              <a:latin typeface="+mn-lt"/>
              <a:ea typeface="Arial Narrow" charset="0"/>
              <a:cs typeface="Arial Narrow" charset="0"/>
            </a:endParaRPr>
          </a:p>
        </p:txBody>
      </p:sp>
      <p:cxnSp>
        <p:nvCxnSpPr>
          <p:cNvPr id="254" name="Straight Connector 253"/>
          <p:cNvCxnSpPr/>
          <p:nvPr/>
        </p:nvCxnSpPr>
        <p:spPr>
          <a:xfrm>
            <a:off x="920137" y="461146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601010" y="4705036"/>
            <a:ext cx="360996" cy="246221"/>
          </a:xfrm>
          <a:prstGeom prst="rect">
            <a:avLst/>
          </a:prstGeom>
          <a:noFill/>
        </p:spPr>
        <p:txBody>
          <a:bodyPr wrap="none" rtlCol="0">
            <a:spAutoFit/>
          </a:bodyPr>
          <a:lstStyle/>
          <a:p>
            <a:pPr algn="r"/>
            <a:r>
              <a:rPr lang="en-GB" sz="1000" dirty="0">
                <a:latin typeface="+mn-lt"/>
                <a:ea typeface="Arial Narrow" charset="0"/>
                <a:cs typeface="Arial Narrow" charset="0"/>
              </a:rPr>
              <a:t>0</a:t>
            </a: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256" name="Straight Connector 255"/>
          <p:cNvCxnSpPr/>
          <p:nvPr/>
        </p:nvCxnSpPr>
        <p:spPr>
          <a:xfrm>
            <a:off x="920137" y="483813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Freeform 256"/>
          <p:cNvSpPr/>
          <p:nvPr/>
        </p:nvSpPr>
        <p:spPr>
          <a:xfrm>
            <a:off x="969859" y="2568494"/>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58" name="TextBox 257"/>
          <p:cNvSpPr txBox="1"/>
          <p:nvPr/>
        </p:nvSpPr>
        <p:spPr>
          <a:xfrm>
            <a:off x="867313" y="4871606"/>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sp>
        <p:nvSpPr>
          <p:cNvPr id="259" name="TextBox 258"/>
          <p:cNvSpPr txBox="1"/>
          <p:nvPr/>
        </p:nvSpPr>
        <p:spPr>
          <a:xfrm>
            <a:off x="5251808" y="5054793"/>
            <a:ext cx="3485106" cy="276999"/>
          </a:xfrm>
          <a:prstGeom prst="rect">
            <a:avLst/>
          </a:prstGeom>
          <a:noFill/>
        </p:spPr>
        <p:txBody>
          <a:bodyPr wrap="square" rtlCol="0">
            <a:spAutoFit/>
          </a:bodyPr>
          <a:lstStyle/>
          <a:p>
            <a:pPr algn="ctr"/>
            <a:r>
              <a:rPr lang="en-GB" sz="1200" b="1" dirty="0" smtClean="0">
                <a:latin typeface="+mn-lt"/>
                <a:ea typeface="Arial Narrow" charset="0"/>
                <a:cs typeface="Arial Narrow" charset="0"/>
              </a:rPr>
              <a:t>Time (months)</a:t>
            </a:r>
            <a:endParaRPr lang="en-GB" sz="1200" b="1" dirty="0">
              <a:latin typeface="+mn-lt"/>
              <a:ea typeface="Arial Narrow" charset="0"/>
              <a:cs typeface="Arial Narrow" charset="0"/>
            </a:endParaRPr>
          </a:p>
        </p:txBody>
      </p:sp>
      <p:sp>
        <p:nvSpPr>
          <p:cNvPr id="260" name="TextBox 259"/>
          <p:cNvSpPr txBox="1"/>
          <p:nvPr/>
        </p:nvSpPr>
        <p:spPr>
          <a:xfrm>
            <a:off x="4550756" y="2829996"/>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en-GB" sz="1200" dirty="0" smtClean="0">
                <a:solidFill>
                  <a:schemeClr val="tx1"/>
                </a:solidFill>
                <a:latin typeface="+mn-lt"/>
                <a:ea typeface="Arial Narrow" charset="0"/>
                <a:cs typeface="Arial Narrow" charset="0"/>
              </a:rPr>
              <a:t>Probability of OS</a:t>
            </a:r>
            <a:endParaRPr lang="en-GB" sz="1200" dirty="0">
              <a:solidFill>
                <a:schemeClr val="tx1"/>
              </a:solidFill>
              <a:latin typeface="+mn-lt"/>
              <a:ea typeface="Arial Narrow" charset="0"/>
              <a:cs typeface="Arial Narrow" charset="0"/>
            </a:endParaRPr>
          </a:p>
        </p:txBody>
      </p:sp>
      <p:cxnSp>
        <p:nvCxnSpPr>
          <p:cNvPr id="261" name="Straight Connector 260"/>
          <p:cNvCxnSpPr/>
          <p:nvPr/>
        </p:nvCxnSpPr>
        <p:spPr>
          <a:xfrm>
            <a:off x="5167116" y="256246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4847989" y="2656041"/>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0.9</a:t>
            </a:r>
            <a:endParaRPr lang="en-GB" sz="1000" dirty="0">
              <a:latin typeface="+mn-lt"/>
              <a:ea typeface="Arial Narrow" charset="0"/>
              <a:cs typeface="Arial Narrow" charset="0"/>
            </a:endParaRPr>
          </a:p>
        </p:txBody>
      </p:sp>
      <p:cxnSp>
        <p:nvCxnSpPr>
          <p:cNvPr id="263" name="Straight Connector 262"/>
          <p:cNvCxnSpPr/>
          <p:nvPr/>
        </p:nvCxnSpPr>
        <p:spPr>
          <a:xfrm>
            <a:off x="5167116" y="278914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4847989" y="2882718"/>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0.8</a:t>
            </a:r>
            <a:endParaRPr lang="en-GB" sz="1000" dirty="0">
              <a:latin typeface="+mn-lt"/>
              <a:ea typeface="Arial Narrow" charset="0"/>
              <a:cs typeface="Arial Narrow" charset="0"/>
            </a:endParaRPr>
          </a:p>
        </p:txBody>
      </p:sp>
      <p:cxnSp>
        <p:nvCxnSpPr>
          <p:cNvPr id="265" name="Straight Connector 264"/>
          <p:cNvCxnSpPr/>
          <p:nvPr/>
        </p:nvCxnSpPr>
        <p:spPr>
          <a:xfrm>
            <a:off x="5167116" y="301581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4847989" y="3109393"/>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0.7</a:t>
            </a:r>
            <a:endParaRPr lang="en-GB" sz="1000" dirty="0">
              <a:latin typeface="+mn-lt"/>
              <a:ea typeface="Arial Narrow" charset="0"/>
              <a:cs typeface="Arial Narrow" charset="0"/>
            </a:endParaRPr>
          </a:p>
        </p:txBody>
      </p:sp>
      <p:cxnSp>
        <p:nvCxnSpPr>
          <p:cNvPr id="267" name="Straight Connector 266"/>
          <p:cNvCxnSpPr/>
          <p:nvPr/>
        </p:nvCxnSpPr>
        <p:spPr>
          <a:xfrm>
            <a:off x="5167116" y="324249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4847989" y="3336070"/>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0.6</a:t>
            </a:r>
            <a:endParaRPr lang="en-GB" sz="1000" dirty="0">
              <a:latin typeface="+mn-lt"/>
              <a:ea typeface="Arial Narrow" charset="0"/>
              <a:cs typeface="Arial Narrow" charset="0"/>
            </a:endParaRPr>
          </a:p>
        </p:txBody>
      </p:sp>
      <p:cxnSp>
        <p:nvCxnSpPr>
          <p:cNvPr id="269" name="Straight Connector 268"/>
          <p:cNvCxnSpPr/>
          <p:nvPr/>
        </p:nvCxnSpPr>
        <p:spPr>
          <a:xfrm>
            <a:off x="5167116" y="346917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4847989" y="3562746"/>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0.5</a:t>
            </a:r>
            <a:endParaRPr lang="en-GB" sz="1000" dirty="0">
              <a:latin typeface="+mn-lt"/>
              <a:ea typeface="Arial Narrow" charset="0"/>
              <a:cs typeface="Arial Narrow" charset="0"/>
            </a:endParaRPr>
          </a:p>
        </p:txBody>
      </p:sp>
      <p:cxnSp>
        <p:nvCxnSpPr>
          <p:cNvPr id="271" name="Straight Connector 270"/>
          <p:cNvCxnSpPr/>
          <p:nvPr/>
        </p:nvCxnSpPr>
        <p:spPr>
          <a:xfrm>
            <a:off x="5167116" y="369584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847989" y="3789423"/>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0.4</a:t>
            </a:r>
            <a:endParaRPr lang="en-GB" sz="1000" dirty="0">
              <a:latin typeface="+mn-lt"/>
              <a:ea typeface="Arial Narrow" charset="0"/>
              <a:cs typeface="Arial Narrow" charset="0"/>
            </a:endParaRPr>
          </a:p>
        </p:txBody>
      </p:sp>
      <p:cxnSp>
        <p:nvCxnSpPr>
          <p:cNvPr id="273" name="Straight Connector 272"/>
          <p:cNvCxnSpPr/>
          <p:nvPr/>
        </p:nvCxnSpPr>
        <p:spPr>
          <a:xfrm>
            <a:off x="5167116" y="392252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847989" y="4016099"/>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0.3</a:t>
            </a:r>
            <a:endParaRPr lang="en-GB" sz="1000" dirty="0">
              <a:latin typeface="+mn-lt"/>
              <a:ea typeface="Arial Narrow" charset="0"/>
              <a:cs typeface="Arial Narrow" charset="0"/>
            </a:endParaRPr>
          </a:p>
        </p:txBody>
      </p:sp>
      <p:cxnSp>
        <p:nvCxnSpPr>
          <p:cNvPr id="275" name="Straight Connector 274"/>
          <p:cNvCxnSpPr/>
          <p:nvPr/>
        </p:nvCxnSpPr>
        <p:spPr>
          <a:xfrm>
            <a:off x="5167116" y="414920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4847989" y="4242774"/>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0.2</a:t>
            </a:r>
            <a:endParaRPr lang="en-GB" sz="1000" dirty="0">
              <a:latin typeface="+mn-lt"/>
              <a:ea typeface="Arial Narrow" charset="0"/>
              <a:cs typeface="Arial Narrow" charset="0"/>
            </a:endParaRPr>
          </a:p>
        </p:txBody>
      </p:sp>
      <p:cxnSp>
        <p:nvCxnSpPr>
          <p:cNvPr id="277" name="Straight Connector 276"/>
          <p:cNvCxnSpPr/>
          <p:nvPr/>
        </p:nvCxnSpPr>
        <p:spPr>
          <a:xfrm>
            <a:off x="5167116" y="43758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4847989" y="4469451"/>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0.1</a:t>
            </a:r>
            <a:endParaRPr lang="en-GB" sz="1000" dirty="0">
              <a:latin typeface="+mn-lt"/>
              <a:ea typeface="Arial Narrow" charset="0"/>
              <a:cs typeface="Arial Narrow" charset="0"/>
            </a:endParaRPr>
          </a:p>
        </p:txBody>
      </p:sp>
      <p:cxnSp>
        <p:nvCxnSpPr>
          <p:cNvPr id="279" name="Straight Connector 278"/>
          <p:cNvCxnSpPr/>
          <p:nvPr/>
        </p:nvCxnSpPr>
        <p:spPr>
          <a:xfrm>
            <a:off x="5167116" y="460255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4847989" y="4696128"/>
            <a:ext cx="360996" cy="246221"/>
          </a:xfrm>
          <a:prstGeom prst="rect">
            <a:avLst/>
          </a:prstGeom>
          <a:noFill/>
        </p:spPr>
        <p:txBody>
          <a:bodyPr wrap="none" rtlCol="0">
            <a:spAutoFit/>
          </a:bodyPr>
          <a:lstStyle/>
          <a:p>
            <a:pPr algn="r"/>
            <a:r>
              <a:rPr lang="en-GB" sz="1000" dirty="0">
                <a:latin typeface="+mn-lt"/>
                <a:ea typeface="Arial Narrow" charset="0"/>
                <a:cs typeface="Arial Narrow" charset="0"/>
              </a:rPr>
              <a:t>0</a:t>
            </a: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281" name="Straight Connector 280"/>
          <p:cNvCxnSpPr/>
          <p:nvPr/>
        </p:nvCxnSpPr>
        <p:spPr>
          <a:xfrm>
            <a:off x="5167116" y="482922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5114292" y="4862482"/>
            <a:ext cx="255199"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0</a:t>
            </a:r>
            <a:endParaRPr lang="en-GB" sz="1000" dirty="0">
              <a:latin typeface="+mn-lt"/>
              <a:ea typeface="Arial Narrow" charset="0"/>
              <a:cs typeface="Arial Narrow" charset="0"/>
            </a:endParaRPr>
          </a:p>
        </p:txBody>
      </p:sp>
      <p:cxnSp>
        <p:nvCxnSpPr>
          <p:cNvPr id="283" name="Straight Connector 282"/>
          <p:cNvCxnSpPr/>
          <p:nvPr/>
        </p:nvCxnSpPr>
        <p:spPr>
          <a:xfrm rot="16200000">
            <a:off x="522118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6200000">
            <a:off x="795921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7818441" y="4862482"/>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48</a:t>
            </a:r>
            <a:endParaRPr lang="en-GB" sz="1000" dirty="0">
              <a:latin typeface="+mn-lt"/>
              <a:ea typeface="Arial Narrow" charset="0"/>
              <a:cs typeface="Arial Narrow" charset="0"/>
            </a:endParaRPr>
          </a:p>
        </p:txBody>
      </p:sp>
      <p:sp>
        <p:nvSpPr>
          <p:cNvPr id="286" name="Freeform 285"/>
          <p:cNvSpPr/>
          <p:nvPr/>
        </p:nvSpPr>
        <p:spPr>
          <a:xfrm>
            <a:off x="5216838" y="2559586"/>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a typeface="Arial Narrow" charset="0"/>
              <a:cs typeface="Arial Narrow" charset="0"/>
            </a:endParaRPr>
          </a:p>
        </p:txBody>
      </p:sp>
      <p:sp>
        <p:nvSpPr>
          <p:cNvPr id="287" name="TextBox 286"/>
          <p:cNvSpPr txBox="1"/>
          <p:nvPr/>
        </p:nvSpPr>
        <p:spPr>
          <a:xfrm>
            <a:off x="4855651" y="2427094"/>
            <a:ext cx="360996" cy="246221"/>
          </a:xfrm>
          <a:prstGeom prst="rect">
            <a:avLst/>
          </a:prstGeom>
          <a:noFill/>
        </p:spPr>
        <p:txBody>
          <a:bodyPr wrap="none" rtlCol="0">
            <a:spAutoFit/>
          </a:bodyPr>
          <a:lstStyle/>
          <a:p>
            <a:pPr algn="r"/>
            <a:r>
              <a:rPr lang="en-GB" sz="1000" dirty="0" smtClean="0">
                <a:latin typeface="+mn-lt"/>
                <a:ea typeface="Arial Narrow" charset="0"/>
                <a:cs typeface="Arial Narrow" charset="0"/>
              </a:rPr>
              <a:t>1.0</a:t>
            </a:r>
            <a:endParaRPr lang="en-GB" sz="1000" dirty="0">
              <a:latin typeface="+mn-lt"/>
              <a:ea typeface="Arial Narrow" charset="0"/>
              <a:cs typeface="Arial Narrow" charset="0"/>
            </a:endParaRPr>
          </a:p>
        </p:txBody>
      </p:sp>
      <p:sp>
        <p:nvSpPr>
          <p:cNvPr id="288" name="TextBox 287"/>
          <p:cNvSpPr txBox="1"/>
          <p:nvPr/>
        </p:nvSpPr>
        <p:spPr>
          <a:xfrm>
            <a:off x="5701321" y="4613244"/>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2"/>
                </a:solidFill>
                <a:latin typeface="+mn-lt"/>
                <a:cs typeface="Arial Narrow"/>
              </a:rPr>
              <a:t>15.0</a:t>
            </a:r>
          </a:p>
        </p:txBody>
      </p:sp>
      <p:sp>
        <p:nvSpPr>
          <p:cNvPr id="289" name="TextBox 288"/>
          <p:cNvSpPr txBox="1"/>
          <p:nvPr/>
        </p:nvSpPr>
        <p:spPr>
          <a:xfrm>
            <a:off x="6299501" y="4615397"/>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en-GB" dirty="0" smtClean="0">
                <a:solidFill>
                  <a:schemeClr val="accent3"/>
                </a:solidFill>
                <a:latin typeface="+mn-lt"/>
              </a:rPr>
              <a:t>18.5</a:t>
            </a:r>
            <a:endParaRPr lang="en-GB" dirty="0">
              <a:solidFill>
                <a:schemeClr val="accent3"/>
              </a:solidFill>
              <a:latin typeface="+mn-lt"/>
            </a:endParaRPr>
          </a:p>
        </p:txBody>
      </p:sp>
      <p:sp>
        <p:nvSpPr>
          <p:cNvPr id="290" name="TextBox 289"/>
          <p:cNvSpPr txBox="1"/>
          <p:nvPr/>
        </p:nvSpPr>
        <p:spPr>
          <a:xfrm>
            <a:off x="2919064" y="4871607"/>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36</a:t>
            </a:r>
            <a:endParaRPr lang="en-GB" sz="1000" dirty="0">
              <a:latin typeface="+mn-lt"/>
              <a:ea typeface="Arial Narrow" charset="0"/>
              <a:cs typeface="Arial Narrow" charset="0"/>
            </a:endParaRPr>
          </a:p>
        </p:txBody>
      </p:sp>
      <p:cxnSp>
        <p:nvCxnSpPr>
          <p:cNvPr id="291" name="Straight Connector 290"/>
          <p:cNvCxnSpPr/>
          <p:nvPr/>
        </p:nvCxnSpPr>
        <p:spPr>
          <a:xfrm rot="16200000">
            <a:off x="3060138"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230531" y="4871607"/>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24</a:t>
            </a:r>
            <a:endParaRPr lang="en-GB" sz="1000" dirty="0">
              <a:latin typeface="+mn-lt"/>
              <a:ea typeface="Arial Narrow" charset="0"/>
              <a:cs typeface="Arial Narrow" charset="0"/>
            </a:endParaRPr>
          </a:p>
        </p:txBody>
      </p:sp>
      <p:cxnSp>
        <p:nvCxnSpPr>
          <p:cNvPr id="293" name="Straight Connector 292"/>
          <p:cNvCxnSpPr/>
          <p:nvPr/>
        </p:nvCxnSpPr>
        <p:spPr>
          <a:xfrm rot="16200000">
            <a:off x="2371605"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1541999" y="4871607"/>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12</a:t>
            </a:r>
            <a:endParaRPr lang="en-GB" sz="1000" dirty="0">
              <a:latin typeface="+mn-lt"/>
              <a:ea typeface="Arial Narrow" charset="0"/>
              <a:cs typeface="Arial Narrow" charset="0"/>
            </a:endParaRPr>
          </a:p>
        </p:txBody>
      </p:sp>
      <p:cxnSp>
        <p:nvCxnSpPr>
          <p:cNvPr id="295" name="Straight Connector 294"/>
          <p:cNvCxnSpPr/>
          <p:nvPr/>
        </p:nvCxnSpPr>
        <p:spPr>
          <a:xfrm rot="16200000">
            <a:off x="1683073"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1016000" y="2577152"/>
            <a:ext cx="3233420" cy="1943100"/>
            <a:chOff x="1016000" y="1767840"/>
            <a:chExt cx="3233420" cy="1943100"/>
          </a:xfrm>
        </p:grpSpPr>
        <p:sp>
          <p:nvSpPr>
            <p:cNvPr id="297" name="Freeform 296"/>
            <p:cNvSpPr/>
            <p:nvPr/>
          </p:nvSpPr>
          <p:spPr>
            <a:xfrm>
              <a:off x="1016000" y="1767840"/>
              <a:ext cx="1137920" cy="1018540"/>
            </a:xfrm>
            <a:custGeom>
              <a:avLst/>
              <a:gdLst>
                <a:gd name="connsiteX0" fmla="*/ 0 w 1137920"/>
                <a:gd name="connsiteY0" fmla="*/ 0 h 1018540"/>
                <a:gd name="connsiteX1" fmla="*/ 81280 w 1137920"/>
                <a:gd name="connsiteY1" fmla="*/ 0 h 1018540"/>
                <a:gd name="connsiteX2" fmla="*/ 83820 w 1137920"/>
                <a:gd name="connsiteY2" fmla="*/ 17780 h 1018540"/>
                <a:gd name="connsiteX3" fmla="*/ 142240 w 1137920"/>
                <a:gd name="connsiteY3" fmla="*/ 17780 h 1018540"/>
                <a:gd name="connsiteX4" fmla="*/ 142240 w 1137920"/>
                <a:gd name="connsiteY4" fmla="*/ 33020 h 1018540"/>
                <a:gd name="connsiteX5" fmla="*/ 195580 w 1137920"/>
                <a:gd name="connsiteY5" fmla="*/ 33020 h 1018540"/>
                <a:gd name="connsiteX6" fmla="*/ 198120 w 1137920"/>
                <a:gd name="connsiteY6" fmla="*/ 58420 h 1018540"/>
                <a:gd name="connsiteX7" fmla="*/ 228600 w 1137920"/>
                <a:gd name="connsiteY7" fmla="*/ 58420 h 1018540"/>
                <a:gd name="connsiteX8" fmla="*/ 233680 w 1137920"/>
                <a:gd name="connsiteY8" fmla="*/ 78740 h 1018540"/>
                <a:gd name="connsiteX9" fmla="*/ 304800 w 1137920"/>
                <a:gd name="connsiteY9" fmla="*/ 78740 h 1018540"/>
                <a:gd name="connsiteX10" fmla="*/ 304800 w 1137920"/>
                <a:gd name="connsiteY10" fmla="*/ 99060 h 1018540"/>
                <a:gd name="connsiteX11" fmla="*/ 378460 w 1137920"/>
                <a:gd name="connsiteY11" fmla="*/ 99060 h 1018540"/>
                <a:gd name="connsiteX12" fmla="*/ 381000 w 1137920"/>
                <a:gd name="connsiteY12" fmla="*/ 121920 h 1018540"/>
                <a:gd name="connsiteX13" fmla="*/ 398780 w 1137920"/>
                <a:gd name="connsiteY13" fmla="*/ 121920 h 1018540"/>
                <a:gd name="connsiteX14" fmla="*/ 398780 w 1137920"/>
                <a:gd name="connsiteY14" fmla="*/ 139700 h 1018540"/>
                <a:gd name="connsiteX15" fmla="*/ 431800 w 1137920"/>
                <a:gd name="connsiteY15" fmla="*/ 139700 h 1018540"/>
                <a:gd name="connsiteX16" fmla="*/ 431800 w 1137920"/>
                <a:gd name="connsiteY16" fmla="*/ 165100 h 1018540"/>
                <a:gd name="connsiteX17" fmla="*/ 467360 w 1137920"/>
                <a:gd name="connsiteY17" fmla="*/ 165100 h 1018540"/>
                <a:gd name="connsiteX18" fmla="*/ 467360 w 1137920"/>
                <a:gd name="connsiteY18" fmla="*/ 198120 h 1018540"/>
                <a:gd name="connsiteX19" fmla="*/ 495300 w 1137920"/>
                <a:gd name="connsiteY19" fmla="*/ 198120 h 1018540"/>
                <a:gd name="connsiteX20" fmla="*/ 495300 w 1137920"/>
                <a:gd name="connsiteY20" fmla="*/ 218440 h 1018540"/>
                <a:gd name="connsiteX21" fmla="*/ 505460 w 1137920"/>
                <a:gd name="connsiteY21" fmla="*/ 218440 h 1018540"/>
                <a:gd name="connsiteX22" fmla="*/ 505460 w 1137920"/>
                <a:gd name="connsiteY22" fmla="*/ 261620 h 1018540"/>
                <a:gd name="connsiteX23" fmla="*/ 533400 w 1137920"/>
                <a:gd name="connsiteY23" fmla="*/ 261620 h 1018540"/>
                <a:gd name="connsiteX24" fmla="*/ 533400 w 1137920"/>
                <a:gd name="connsiteY24" fmla="*/ 292100 h 1018540"/>
                <a:gd name="connsiteX25" fmla="*/ 561340 w 1137920"/>
                <a:gd name="connsiteY25" fmla="*/ 292100 h 1018540"/>
                <a:gd name="connsiteX26" fmla="*/ 561340 w 1137920"/>
                <a:gd name="connsiteY26" fmla="*/ 327660 h 1018540"/>
                <a:gd name="connsiteX27" fmla="*/ 568960 w 1137920"/>
                <a:gd name="connsiteY27" fmla="*/ 335280 h 1018540"/>
                <a:gd name="connsiteX28" fmla="*/ 568960 w 1137920"/>
                <a:gd name="connsiteY28" fmla="*/ 368300 h 1018540"/>
                <a:gd name="connsiteX29" fmla="*/ 627380 w 1137920"/>
                <a:gd name="connsiteY29" fmla="*/ 368300 h 1018540"/>
                <a:gd name="connsiteX30" fmla="*/ 627380 w 1137920"/>
                <a:gd name="connsiteY30" fmla="*/ 419100 h 1018540"/>
                <a:gd name="connsiteX31" fmla="*/ 645160 w 1137920"/>
                <a:gd name="connsiteY31" fmla="*/ 419100 h 1018540"/>
                <a:gd name="connsiteX32" fmla="*/ 645160 w 1137920"/>
                <a:gd name="connsiteY32" fmla="*/ 452120 h 1018540"/>
                <a:gd name="connsiteX33" fmla="*/ 660400 w 1137920"/>
                <a:gd name="connsiteY33" fmla="*/ 452120 h 1018540"/>
                <a:gd name="connsiteX34" fmla="*/ 660400 w 1137920"/>
                <a:gd name="connsiteY34" fmla="*/ 490220 h 1018540"/>
                <a:gd name="connsiteX35" fmla="*/ 673100 w 1137920"/>
                <a:gd name="connsiteY35" fmla="*/ 490220 h 1018540"/>
                <a:gd name="connsiteX36" fmla="*/ 673100 w 1137920"/>
                <a:gd name="connsiteY36" fmla="*/ 520700 h 1018540"/>
                <a:gd name="connsiteX37" fmla="*/ 708660 w 1137920"/>
                <a:gd name="connsiteY37" fmla="*/ 520700 h 1018540"/>
                <a:gd name="connsiteX38" fmla="*/ 708660 w 1137920"/>
                <a:gd name="connsiteY38" fmla="*/ 553720 h 1018540"/>
                <a:gd name="connsiteX39" fmla="*/ 756920 w 1137920"/>
                <a:gd name="connsiteY39" fmla="*/ 553720 h 1018540"/>
                <a:gd name="connsiteX40" fmla="*/ 756920 w 1137920"/>
                <a:gd name="connsiteY40" fmla="*/ 604520 h 1018540"/>
                <a:gd name="connsiteX41" fmla="*/ 815340 w 1137920"/>
                <a:gd name="connsiteY41" fmla="*/ 604520 h 1018540"/>
                <a:gd name="connsiteX42" fmla="*/ 815340 w 1137920"/>
                <a:gd name="connsiteY42" fmla="*/ 716280 h 1018540"/>
                <a:gd name="connsiteX43" fmla="*/ 858520 w 1137920"/>
                <a:gd name="connsiteY43" fmla="*/ 716280 h 1018540"/>
                <a:gd name="connsiteX44" fmla="*/ 858520 w 1137920"/>
                <a:gd name="connsiteY44" fmla="*/ 749300 h 1018540"/>
                <a:gd name="connsiteX45" fmla="*/ 881380 w 1137920"/>
                <a:gd name="connsiteY45" fmla="*/ 749300 h 1018540"/>
                <a:gd name="connsiteX46" fmla="*/ 881380 w 1137920"/>
                <a:gd name="connsiteY46" fmla="*/ 764540 h 1018540"/>
                <a:gd name="connsiteX47" fmla="*/ 919480 w 1137920"/>
                <a:gd name="connsiteY47" fmla="*/ 764540 h 1018540"/>
                <a:gd name="connsiteX48" fmla="*/ 919480 w 1137920"/>
                <a:gd name="connsiteY48" fmla="*/ 795020 h 1018540"/>
                <a:gd name="connsiteX49" fmla="*/ 942340 w 1137920"/>
                <a:gd name="connsiteY49" fmla="*/ 795020 h 1018540"/>
                <a:gd name="connsiteX50" fmla="*/ 942340 w 1137920"/>
                <a:gd name="connsiteY50" fmla="*/ 845820 h 1018540"/>
                <a:gd name="connsiteX51" fmla="*/ 965200 w 1137920"/>
                <a:gd name="connsiteY51" fmla="*/ 845820 h 1018540"/>
                <a:gd name="connsiteX52" fmla="*/ 965200 w 1137920"/>
                <a:gd name="connsiteY52" fmla="*/ 871220 h 1018540"/>
                <a:gd name="connsiteX53" fmla="*/ 990600 w 1137920"/>
                <a:gd name="connsiteY53" fmla="*/ 871220 h 1018540"/>
                <a:gd name="connsiteX54" fmla="*/ 990600 w 1137920"/>
                <a:gd name="connsiteY54" fmla="*/ 899160 h 1018540"/>
                <a:gd name="connsiteX55" fmla="*/ 1021080 w 1137920"/>
                <a:gd name="connsiteY55" fmla="*/ 899160 h 1018540"/>
                <a:gd name="connsiteX56" fmla="*/ 1021080 w 1137920"/>
                <a:gd name="connsiteY56" fmla="*/ 916940 h 1018540"/>
                <a:gd name="connsiteX57" fmla="*/ 1043940 w 1137920"/>
                <a:gd name="connsiteY57" fmla="*/ 916940 h 1018540"/>
                <a:gd name="connsiteX58" fmla="*/ 1043940 w 1137920"/>
                <a:gd name="connsiteY58" fmla="*/ 942340 h 1018540"/>
                <a:gd name="connsiteX59" fmla="*/ 1069340 w 1137920"/>
                <a:gd name="connsiteY59" fmla="*/ 942340 h 1018540"/>
                <a:gd name="connsiteX60" fmla="*/ 1069340 w 1137920"/>
                <a:gd name="connsiteY60" fmla="*/ 990600 h 1018540"/>
                <a:gd name="connsiteX61" fmla="*/ 1102360 w 1137920"/>
                <a:gd name="connsiteY61" fmla="*/ 990600 h 1018540"/>
                <a:gd name="connsiteX62" fmla="*/ 1102360 w 1137920"/>
                <a:gd name="connsiteY62" fmla="*/ 1018540 h 1018540"/>
                <a:gd name="connsiteX63" fmla="*/ 1137920 w 1137920"/>
                <a:gd name="connsiteY63" fmla="*/ 1018540 h 10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37920" h="1018540">
                  <a:moveTo>
                    <a:pt x="0" y="0"/>
                  </a:moveTo>
                  <a:lnTo>
                    <a:pt x="81280" y="0"/>
                  </a:lnTo>
                  <a:lnTo>
                    <a:pt x="83820" y="17780"/>
                  </a:lnTo>
                  <a:lnTo>
                    <a:pt x="142240" y="17780"/>
                  </a:lnTo>
                  <a:lnTo>
                    <a:pt x="142240" y="33020"/>
                  </a:lnTo>
                  <a:lnTo>
                    <a:pt x="195580" y="33020"/>
                  </a:lnTo>
                  <a:lnTo>
                    <a:pt x="198120" y="58420"/>
                  </a:lnTo>
                  <a:lnTo>
                    <a:pt x="228600" y="58420"/>
                  </a:lnTo>
                  <a:lnTo>
                    <a:pt x="233680" y="78740"/>
                  </a:lnTo>
                  <a:lnTo>
                    <a:pt x="304800" y="78740"/>
                  </a:lnTo>
                  <a:lnTo>
                    <a:pt x="304800" y="99060"/>
                  </a:lnTo>
                  <a:lnTo>
                    <a:pt x="378460" y="99060"/>
                  </a:lnTo>
                  <a:lnTo>
                    <a:pt x="381000" y="121920"/>
                  </a:lnTo>
                  <a:lnTo>
                    <a:pt x="398780" y="121920"/>
                  </a:lnTo>
                  <a:lnTo>
                    <a:pt x="398780" y="139700"/>
                  </a:lnTo>
                  <a:lnTo>
                    <a:pt x="431800" y="139700"/>
                  </a:lnTo>
                  <a:lnTo>
                    <a:pt x="431800" y="165100"/>
                  </a:lnTo>
                  <a:lnTo>
                    <a:pt x="467360" y="165100"/>
                  </a:lnTo>
                  <a:lnTo>
                    <a:pt x="467360" y="198120"/>
                  </a:lnTo>
                  <a:lnTo>
                    <a:pt x="495300" y="198120"/>
                  </a:lnTo>
                  <a:lnTo>
                    <a:pt x="495300" y="218440"/>
                  </a:lnTo>
                  <a:lnTo>
                    <a:pt x="505460" y="218440"/>
                  </a:lnTo>
                  <a:lnTo>
                    <a:pt x="505460" y="261620"/>
                  </a:lnTo>
                  <a:lnTo>
                    <a:pt x="533400" y="261620"/>
                  </a:lnTo>
                  <a:lnTo>
                    <a:pt x="533400" y="292100"/>
                  </a:lnTo>
                  <a:lnTo>
                    <a:pt x="561340" y="292100"/>
                  </a:lnTo>
                  <a:lnTo>
                    <a:pt x="561340" y="327660"/>
                  </a:lnTo>
                  <a:lnTo>
                    <a:pt x="568960" y="335280"/>
                  </a:lnTo>
                  <a:lnTo>
                    <a:pt x="568960" y="368300"/>
                  </a:lnTo>
                  <a:lnTo>
                    <a:pt x="627380" y="368300"/>
                  </a:lnTo>
                  <a:lnTo>
                    <a:pt x="627380" y="419100"/>
                  </a:lnTo>
                  <a:lnTo>
                    <a:pt x="645160" y="419100"/>
                  </a:lnTo>
                  <a:lnTo>
                    <a:pt x="645160" y="452120"/>
                  </a:lnTo>
                  <a:lnTo>
                    <a:pt x="660400" y="452120"/>
                  </a:lnTo>
                  <a:lnTo>
                    <a:pt x="660400" y="490220"/>
                  </a:lnTo>
                  <a:lnTo>
                    <a:pt x="673100" y="490220"/>
                  </a:lnTo>
                  <a:lnTo>
                    <a:pt x="673100" y="520700"/>
                  </a:lnTo>
                  <a:lnTo>
                    <a:pt x="708660" y="520700"/>
                  </a:lnTo>
                  <a:lnTo>
                    <a:pt x="708660" y="553720"/>
                  </a:lnTo>
                  <a:lnTo>
                    <a:pt x="756920" y="553720"/>
                  </a:lnTo>
                  <a:lnTo>
                    <a:pt x="756920" y="604520"/>
                  </a:lnTo>
                  <a:lnTo>
                    <a:pt x="815340" y="604520"/>
                  </a:lnTo>
                  <a:lnTo>
                    <a:pt x="815340" y="716280"/>
                  </a:lnTo>
                  <a:lnTo>
                    <a:pt x="858520" y="716280"/>
                  </a:lnTo>
                  <a:lnTo>
                    <a:pt x="858520" y="749300"/>
                  </a:lnTo>
                  <a:lnTo>
                    <a:pt x="881380" y="749300"/>
                  </a:lnTo>
                  <a:lnTo>
                    <a:pt x="881380" y="764540"/>
                  </a:lnTo>
                  <a:lnTo>
                    <a:pt x="919480" y="764540"/>
                  </a:lnTo>
                  <a:lnTo>
                    <a:pt x="919480" y="795020"/>
                  </a:lnTo>
                  <a:lnTo>
                    <a:pt x="942340" y="795020"/>
                  </a:lnTo>
                  <a:lnTo>
                    <a:pt x="942340" y="845820"/>
                  </a:lnTo>
                  <a:lnTo>
                    <a:pt x="965200" y="845820"/>
                  </a:lnTo>
                  <a:lnTo>
                    <a:pt x="965200" y="871220"/>
                  </a:lnTo>
                  <a:lnTo>
                    <a:pt x="990600" y="871220"/>
                  </a:lnTo>
                  <a:lnTo>
                    <a:pt x="990600" y="899160"/>
                  </a:lnTo>
                  <a:lnTo>
                    <a:pt x="1021080" y="899160"/>
                  </a:lnTo>
                  <a:lnTo>
                    <a:pt x="1021080" y="916940"/>
                  </a:lnTo>
                  <a:lnTo>
                    <a:pt x="1043940" y="916940"/>
                  </a:lnTo>
                  <a:lnTo>
                    <a:pt x="1043940" y="942340"/>
                  </a:lnTo>
                  <a:lnTo>
                    <a:pt x="1069340" y="942340"/>
                  </a:lnTo>
                  <a:lnTo>
                    <a:pt x="1069340" y="990600"/>
                  </a:lnTo>
                  <a:lnTo>
                    <a:pt x="1102360" y="990600"/>
                  </a:lnTo>
                  <a:lnTo>
                    <a:pt x="1102360" y="1018540"/>
                  </a:lnTo>
                  <a:lnTo>
                    <a:pt x="1137920" y="101854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8" name="Freeform 297"/>
            <p:cNvSpPr/>
            <p:nvPr/>
          </p:nvSpPr>
          <p:spPr>
            <a:xfrm>
              <a:off x="2141220" y="2786380"/>
              <a:ext cx="2108200" cy="924560"/>
            </a:xfrm>
            <a:custGeom>
              <a:avLst/>
              <a:gdLst>
                <a:gd name="connsiteX0" fmla="*/ 2108200 w 2108200"/>
                <a:gd name="connsiteY0" fmla="*/ 924560 h 924560"/>
                <a:gd name="connsiteX1" fmla="*/ 1529080 w 2108200"/>
                <a:gd name="connsiteY1" fmla="*/ 924560 h 924560"/>
                <a:gd name="connsiteX2" fmla="*/ 1529080 w 2108200"/>
                <a:gd name="connsiteY2" fmla="*/ 901700 h 924560"/>
                <a:gd name="connsiteX3" fmla="*/ 1384300 w 2108200"/>
                <a:gd name="connsiteY3" fmla="*/ 901700 h 924560"/>
                <a:gd name="connsiteX4" fmla="*/ 1384300 w 2108200"/>
                <a:gd name="connsiteY4" fmla="*/ 878840 h 924560"/>
                <a:gd name="connsiteX5" fmla="*/ 1168400 w 2108200"/>
                <a:gd name="connsiteY5" fmla="*/ 878840 h 924560"/>
                <a:gd name="connsiteX6" fmla="*/ 1168400 w 2108200"/>
                <a:gd name="connsiteY6" fmla="*/ 853440 h 924560"/>
                <a:gd name="connsiteX7" fmla="*/ 1135380 w 2108200"/>
                <a:gd name="connsiteY7" fmla="*/ 853440 h 924560"/>
                <a:gd name="connsiteX8" fmla="*/ 1135380 w 2108200"/>
                <a:gd name="connsiteY8" fmla="*/ 822960 h 924560"/>
                <a:gd name="connsiteX9" fmla="*/ 1115060 w 2108200"/>
                <a:gd name="connsiteY9" fmla="*/ 822960 h 924560"/>
                <a:gd name="connsiteX10" fmla="*/ 1115060 w 2108200"/>
                <a:gd name="connsiteY10" fmla="*/ 805180 h 924560"/>
                <a:gd name="connsiteX11" fmla="*/ 977900 w 2108200"/>
                <a:gd name="connsiteY11" fmla="*/ 805180 h 924560"/>
                <a:gd name="connsiteX12" fmla="*/ 977900 w 2108200"/>
                <a:gd name="connsiteY12" fmla="*/ 782320 h 924560"/>
                <a:gd name="connsiteX13" fmla="*/ 922020 w 2108200"/>
                <a:gd name="connsiteY13" fmla="*/ 782320 h 924560"/>
                <a:gd name="connsiteX14" fmla="*/ 922020 w 2108200"/>
                <a:gd name="connsiteY14" fmla="*/ 754380 h 924560"/>
                <a:gd name="connsiteX15" fmla="*/ 883920 w 2108200"/>
                <a:gd name="connsiteY15" fmla="*/ 754380 h 924560"/>
                <a:gd name="connsiteX16" fmla="*/ 883920 w 2108200"/>
                <a:gd name="connsiteY16" fmla="*/ 728980 h 924560"/>
                <a:gd name="connsiteX17" fmla="*/ 855980 w 2108200"/>
                <a:gd name="connsiteY17" fmla="*/ 728980 h 924560"/>
                <a:gd name="connsiteX18" fmla="*/ 855980 w 2108200"/>
                <a:gd name="connsiteY18" fmla="*/ 695960 h 924560"/>
                <a:gd name="connsiteX19" fmla="*/ 830580 w 2108200"/>
                <a:gd name="connsiteY19" fmla="*/ 695960 h 924560"/>
                <a:gd name="connsiteX20" fmla="*/ 830580 w 2108200"/>
                <a:gd name="connsiteY20" fmla="*/ 665480 h 924560"/>
                <a:gd name="connsiteX21" fmla="*/ 782320 w 2108200"/>
                <a:gd name="connsiteY21" fmla="*/ 665480 h 924560"/>
                <a:gd name="connsiteX22" fmla="*/ 782320 w 2108200"/>
                <a:gd name="connsiteY22" fmla="*/ 635000 h 924560"/>
                <a:gd name="connsiteX23" fmla="*/ 749300 w 2108200"/>
                <a:gd name="connsiteY23" fmla="*/ 635000 h 924560"/>
                <a:gd name="connsiteX24" fmla="*/ 749300 w 2108200"/>
                <a:gd name="connsiteY24" fmla="*/ 619760 h 924560"/>
                <a:gd name="connsiteX25" fmla="*/ 718820 w 2108200"/>
                <a:gd name="connsiteY25" fmla="*/ 619760 h 924560"/>
                <a:gd name="connsiteX26" fmla="*/ 718820 w 2108200"/>
                <a:gd name="connsiteY26" fmla="*/ 558800 h 924560"/>
                <a:gd name="connsiteX27" fmla="*/ 670560 w 2108200"/>
                <a:gd name="connsiteY27" fmla="*/ 558800 h 924560"/>
                <a:gd name="connsiteX28" fmla="*/ 670560 w 2108200"/>
                <a:gd name="connsiteY28" fmla="*/ 518160 h 924560"/>
                <a:gd name="connsiteX29" fmla="*/ 612140 w 2108200"/>
                <a:gd name="connsiteY29" fmla="*/ 518160 h 924560"/>
                <a:gd name="connsiteX30" fmla="*/ 612140 w 2108200"/>
                <a:gd name="connsiteY30" fmla="*/ 490220 h 924560"/>
                <a:gd name="connsiteX31" fmla="*/ 581660 w 2108200"/>
                <a:gd name="connsiteY31" fmla="*/ 490220 h 924560"/>
                <a:gd name="connsiteX32" fmla="*/ 581660 w 2108200"/>
                <a:gd name="connsiteY32" fmla="*/ 459740 h 924560"/>
                <a:gd name="connsiteX33" fmla="*/ 553720 w 2108200"/>
                <a:gd name="connsiteY33" fmla="*/ 459740 h 924560"/>
                <a:gd name="connsiteX34" fmla="*/ 553720 w 2108200"/>
                <a:gd name="connsiteY34" fmla="*/ 421640 h 924560"/>
                <a:gd name="connsiteX35" fmla="*/ 520700 w 2108200"/>
                <a:gd name="connsiteY35" fmla="*/ 421640 h 924560"/>
                <a:gd name="connsiteX36" fmla="*/ 520700 w 2108200"/>
                <a:gd name="connsiteY36" fmla="*/ 396240 h 924560"/>
                <a:gd name="connsiteX37" fmla="*/ 482600 w 2108200"/>
                <a:gd name="connsiteY37" fmla="*/ 396240 h 924560"/>
                <a:gd name="connsiteX38" fmla="*/ 482600 w 2108200"/>
                <a:gd name="connsiteY38" fmla="*/ 360680 h 924560"/>
                <a:gd name="connsiteX39" fmla="*/ 457200 w 2108200"/>
                <a:gd name="connsiteY39" fmla="*/ 360680 h 924560"/>
                <a:gd name="connsiteX40" fmla="*/ 457200 w 2108200"/>
                <a:gd name="connsiteY40" fmla="*/ 335280 h 924560"/>
                <a:gd name="connsiteX41" fmla="*/ 424180 w 2108200"/>
                <a:gd name="connsiteY41" fmla="*/ 335280 h 924560"/>
                <a:gd name="connsiteX42" fmla="*/ 424180 w 2108200"/>
                <a:gd name="connsiteY42" fmla="*/ 309880 h 924560"/>
                <a:gd name="connsiteX43" fmla="*/ 391160 w 2108200"/>
                <a:gd name="connsiteY43" fmla="*/ 309880 h 924560"/>
                <a:gd name="connsiteX44" fmla="*/ 391160 w 2108200"/>
                <a:gd name="connsiteY44" fmla="*/ 292100 h 924560"/>
                <a:gd name="connsiteX45" fmla="*/ 358140 w 2108200"/>
                <a:gd name="connsiteY45" fmla="*/ 292100 h 924560"/>
                <a:gd name="connsiteX46" fmla="*/ 358140 w 2108200"/>
                <a:gd name="connsiteY46" fmla="*/ 264160 h 924560"/>
                <a:gd name="connsiteX47" fmla="*/ 337820 w 2108200"/>
                <a:gd name="connsiteY47" fmla="*/ 264160 h 924560"/>
                <a:gd name="connsiteX48" fmla="*/ 337820 w 2108200"/>
                <a:gd name="connsiteY48" fmla="*/ 241300 h 924560"/>
                <a:gd name="connsiteX49" fmla="*/ 294640 w 2108200"/>
                <a:gd name="connsiteY49" fmla="*/ 241300 h 924560"/>
                <a:gd name="connsiteX50" fmla="*/ 294640 w 2108200"/>
                <a:gd name="connsiteY50" fmla="*/ 241300 h 924560"/>
                <a:gd name="connsiteX51" fmla="*/ 276860 w 2108200"/>
                <a:gd name="connsiteY51" fmla="*/ 223520 h 924560"/>
                <a:gd name="connsiteX52" fmla="*/ 276860 w 2108200"/>
                <a:gd name="connsiteY52" fmla="*/ 187960 h 924560"/>
                <a:gd name="connsiteX53" fmla="*/ 238760 w 2108200"/>
                <a:gd name="connsiteY53" fmla="*/ 187960 h 924560"/>
                <a:gd name="connsiteX54" fmla="*/ 238760 w 2108200"/>
                <a:gd name="connsiteY54" fmla="*/ 165100 h 924560"/>
                <a:gd name="connsiteX55" fmla="*/ 187960 w 2108200"/>
                <a:gd name="connsiteY55" fmla="*/ 165100 h 924560"/>
                <a:gd name="connsiteX56" fmla="*/ 187960 w 2108200"/>
                <a:gd name="connsiteY56" fmla="*/ 144780 h 924560"/>
                <a:gd name="connsiteX57" fmla="*/ 157480 w 2108200"/>
                <a:gd name="connsiteY57" fmla="*/ 144780 h 924560"/>
                <a:gd name="connsiteX58" fmla="*/ 157480 w 2108200"/>
                <a:gd name="connsiteY58" fmla="*/ 124460 h 924560"/>
                <a:gd name="connsiteX59" fmla="*/ 99060 w 2108200"/>
                <a:gd name="connsiteY59" fmla="*/ 124460 h 924560"/>
                <a:gd name="connsiteX60" fmla="*/ 99060 w 2108200"/>
                <a:gd name="connsiteY60" fmla="*/ 93980 h 924560"/>
                <a:gd name="connsiteX61" fmla="*/ 73660 w 2108200"/>
                <a:gd name="connsiteY61" fmla="*/ 93980 h 924560"/>
                <a:gd name="connsiteX62" fmla="*/ 73660 w 2108200"/>
                <a:gd name="connsiteY62" fmla="*/ 55880 h 924560"/>
                <a:gd name="connsiteX63" fmla="*/ 43180 w 2108200"/>
                <a:gd name="connsiteY63" fmla="*/ 55880 h 924560"/>
                <a:gd name="connsiteX64" fmla="*/ 43180 w 2108200"/>
                <a:gd name="connsiteY64" fmla="*/ 20320 h 924560"/>
                <a:gd name="connsiteX65" fmla="*/ 22860 w 2108200"/>
                <a:gd name="connsiteY65" fmla="*/ 20320 h 924560"/>
                <a:gd name="connsiteX66" fmla="*/ 22860 w 2108200"/>
                <a:gd name="connsiteY66" fmla="*/ 0 h 924560"/>
                <a:gd name="connsiteX67" fmla="*/ 0 w 2108200"/>
                <a:gd name="connsiteY67"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08200" h="924560">
                  <a:moveTo>
                    <a:pt x="2108200" y="924560"/>
                  </a:moveTo>
                  <a:lnTo>
                    <a:pt x="1529080" y="924560"/>
                  </a:lnTo>
                  <a:lnTo>
                    <a:pt x="1529080" y="901700"/>
                  </a:lnTo>
                  <a:lnTo>
                    <a:pt x="1384300" y="901700"/>
                  </a:lnTo>
                  <a:lnTo>
                    <a:pt x="1384300" y="878840"/>
                  </a:lnTo>
                  <a:lnTo>
                    <a:pt x="1168400" y="878840"/>
                  </a:lnTo>
                  <a:lnTo>
                    <a:pt x="1168400" y="853440"/>
                  </a:lnTo>
                  <a:lnTo>
                    <a:pt x="1135380" y="853440"/>
                  </a:lnTo>
                  <a:lnTo>
                    <a:pt x="1135380" y="822960"/>
                  </a:lnTo>
                  <a:lnTo>
                    <a:pt x="1115060" y="822960"/>
                  </a:lnTo>
                  <a:lnTo>
                    <a:pt x="1115060" y="805180"/>
                  </a:lnTo>
                  <a:lnTo>
                    <a:pt x="977900" y="805180"/>
                  </a:lnTo>
                  <a:lnTo>
                    <a:pt x="977900" y="782320"/>
                  </a:lnTo>
                  <a:lnTo>
                    <a:pt x="922020" y="782320"/>
                  </a:lnTo>
                  <a:lnTo>
                    <a:pt x="922020" y="754380"/>
                  </a:lnTo>
                  <a:lnTo>
                    <a:pt x="883920" y="754380"/>
                  </a:lnTo>
                  <a:lnTo>
                    <a:pt x="883920" y="728980"/>
                  </a:lnTo>
                  <a:lnTo>
                    <a:pt x="855980" y="728980"/>
                  </a:lnTo>
                  <a:lnTo>
                    <a:pt x="855980" y="695960"/>
                  </a:lnTo>
                  <a:lnTo>
                    <a:pt x="830580" y="695960"/>
                  </a:lnTo>
                  <a:lnTo>
                    <a:pt x="830580" y="665480"/>
                  </a:lnTo>
                  <a:lnTo>
                    <a:pt x="782320" y="665480"/>
                  </a:lnTo>
                  <a:lnTo>
                    <a:pt x="782320" y="635000"/>
                  </a:lnTo>
                  <a:lnTo>
                    <a:pt x="749300" y="635000"/>
                  </a:lnTo>
                  <a:lnTo>
                    <a:pt x="749300" y="619760"/>
                  </a:lnTo>
                  <a:lnTo>
                    <a:pt x="718820" y="619760"/>
                  </a:lnTo>
                  <a:lnTo>
                    <a:pt x="718820" y="558800"/>
                  </a:lnTo>
                  <a:lnTo>
                    <a:pt x="670560" y="558800"/>
                  </a:lnTo>
                  <a:lnTo>
                    <a:pt x="670560" y="518160"/>
                  </a:lnTo>
                  <a:lnTo>
                    <a:pt x="612140" y="518160"/>
                  </a:lnTo>
                  <a:lnTo>
                    <a:pt x="612140" y="490220"/>
                  </a:lnTo>
                  <a:lnTo>
                    <a:pt x="581660" y="490220"/>
                  </a:lnTo>
                  <a:lnTo>
                    <a:pt x="581660" y="459740"/>
                  </a:lnTo>
                  <a:lnTo>
                    <a:pt x="553720" y="459740"/>
                  </a:lnTo>
                  <a:lnTo>
                    <a:pt x="553720" y="421640"/>
                  </a:lnTo>
                  <a:lnTo>
                    <a:pt x="520700" y="421640"/>
                  </a:lnTo>
                  <a:lnTo>
                    <a:pt x="520700" y="396240"/>
                  </a:lnTo>
                  <a:lnTo>
                    <a:pt x="482600" y="396240"/>
                  </a:lnTo>
                  <a:lnTo>
                    <a:pt x="482600" y="360680"/>
                  </a:lnTo>
                  <a:lnTo>
                    <a:pt x="457200" y="360680"/>
                  </a:lnTo>
                  <a:lnTo>
                    <a:pt x="457200" y="335280"/>
                  </a:lnTo>
                  <a:lnTo>
                    <a:pt x="424180" y="335280"/>
                  </a:lnTo>
                  <a:lnTo>
                    <a:pt x="424180" y="309880"/>
                  </a:lnTo>
                  <a:lnTo>
                    <a:pt x="391160" y="309880"/>
                  </a:lnTo>
                  <a:lnTo>
                    <a:pt x="391160" y="292100"/>
                  </a:lnTo>
                  <a:lnTo>
                    <a:pt x="358140" y="292100"/>
                  </a:lnTo>
                  <a:lnTo>
                    <a:pt x="358140" y="264160"/>
                  </a:lnTo>
                  <a:lnTo>
                    <a:pt x="337820" y="264160"/>
                  </a:lnTo>
                  <a:lnTo>
                    <a:pt x="337820" y="241300"/>
                  </a:lnTo>
                  <a:lnTo>
                    <a:pt x="294640" y="241300"/>
                  </a:lnTo>
                  <a:lnTo>
                    <a:pt x="294640" y="241300"/>
                  </a:lnTo>
                  <a:lnTo>
                    <a:pt x="276860" y="223520"/>
                  </a:lnTo>
                  <a:lnTo>
                    <a:pt x="276860" y="187960"/>
                  </a:lnTo>
                  <a:lnTo>
                    <a:pt x="238760" y="187960"/>
                  </a:lnTo>
                  <a:lnTo>
                    <a:pt x="238760" y="165100"/>
                  </a:lnTo>
                  <a:lnTo>
                    <a:pt x="187960" y="165100"/>
                  </a:lnTo>
                  <a:lnTo>
                    <a:pt x="187960" y="144780"/>
                  </a:lnTo>
                  <a:lnTo>
                    <a:pt x="157480" y="144780"/>
                  </a:lnTo>
                  <a:lnTo>
                    <a:pt x="157480" y="124460"/>
                  </a:lnTo>
                  <a:lnTo>
                    <a:pt x="99060" y="124460"/>
                  </a:lnTo>
                  <a:lnTo>
                    <a:pt x="99060" y="93980"/>
                  </a:lnTo>
                  <a:lnTo>
                    <a:pt x="73660" y="93980"/>
                  </a:lnTo>
                  <a:lnTo>
                    <a:pt x="73660" y="55880"/>
                  </a:lnTo>
                  <a:lnTo>
                    <a:pt x="43180" y="55880"/>
                  </a:lnTo>
                  <a:lnTo>
                    <a:pt x="43180" y="20320"/>
                  </a:lnTo>
                  <a:lnTo>
                    <a:pt x="22860" y="20320"/>
                  </a:lnTo>
                  <a:lnTo>
                    <a:pt x="22860"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299" name="Group 298"/>
          <p:cNvGrpSpPr/>
          <p:nvPr/>
        </p:nvGrpSpPr>
        <p:grpSpPr>
          <a:xfrm>
            <a:off x="1018540" y="2579692"/>
            <a:ext cx="3121660" cy="1927860"/>
            <a:chOff x="1018540" y="1770380"/>
            <a:chExt cx="3121660" cy="1927860"/>
          </a:xfrm>
        </p:grpSpPr>
        <p:sp>
          <p:nvSpPr>
            <p:cNvPr id="300" name="Freeform 299"/>
            <p:cNvSpPr/>
            <p:nvPr/>
          </p:nvSpPr>
          <p:spPr>
            <a:xfrm>
              <a:off x="2192020" y="2476500"/>
              <a:ext cx="1948180" cy="1221740"/>
            </a:xfrm>
            <a:custGeom>
              <a:avLst/>
              <a:gdLst>
                <a:gd name="connsiteX0" fmla="*/ 1948180 w 1948180"/>
                <a:gd name="connsiteY0" fmla="*/ 1221740 h 1221740"/>
                <a:gd name="connsiteX1" fmla="*/ 1757680 w 1948180"/>
                <a:gd name="connsiteY1" fmla="*/ 1221740 h 1221740"/>
                <a:gd name="connsiteX2" fmla="*/ 1757680 w 1948180"/>
                <a:gd name="connsiteY2" fmla="*/ 1102360 h 1221740"/>
                <a:gd name="connsiteX3" fmla="*/ 1684020 w 1948180"/>
                <a:gd name="connsiteY3" fmla="*/ 1102360 h 1221740"/>
                <a:gd name="connsiteX4" fmla="*/ 1684020 w 1948180"/>
                <a:gd name="connsiteY4" fmla="*/ 1021080 h 1221740"/>
                <a:gd name="connsiteX5" fmla="*/ 1615440 w 1948180"/>
                <a:gd name="connsiteY5" fmla="*/ 1021080 h 1221740"/>
                <a:gd name="connsiteX6" fmla="*/ 1615440 w 1948180"/>
                <a:gd name="connsiteY6" fmla="*/ 977900 h 1221740"/>
                <a:gd name="connsiteX7" fmla="*/ 1493520 w 1948180"/>
                <a:gd name="connsiteY7" fmla="*/ 977900 h 1221740"/>
                <a:gd name="connsiteX8" fmla="*/ 1493520 w 1948180"/>
                <a:gd name="connsiteY8" fmla="*/ 939800 h 1221740"/>
                <a:gd name="connsiteX9" fmla="*/ 1422400 w 1948180"/>
                <a:gd name="connsiteY9" fmla="*/ 939800 h 1221740"/>
                <a:gd name="connsiteX10" fmla="*/ 1422400 w 1948180"/>
                <a:gd name="connsiteY10" fmla="*/ 922020 h 1221740"/>
                <a:gd name="connsiteX11" fmla="*/ 1330960 w 1948180"/>
                <a:gd name="connsiteY11" fmla="*/ 922020 h 1221740"/>
                <a:gd name="connsiteX12" fmla="*/ 1330960 w 1948180"/>
                <a:gd name="connsiteY12" fmla="*/ 899160 h 1221740"/>
                <a:gd name="connsiteX13" fmla="*/ 1259840 w 1948180"/>
                <a:gd name="connsiteY13" fmla="*/ 899160 h 1221740"/>
                <a:gd name="connsiteX14" fmla="*/ 1259840 w 1948180"/>
                <a:gd name="connsiteY14" fmla="*/ 863600 h 1221740"/>
                <a:gd name="connsiteX15" fmla="*/ 1186180 w 1948180"/>
                <a:gd name="connsiteY15" fmla="*/ 863600 h 1221740"/>
                <a:gd name="connsiteX16" fmla="*/ 1186180 w 1948180"/>
                <a:gd name="connsiteY16" fmla="*/ 833120 h 1221740"/>
                <a:gd name="connsiteX17" fmla="*/ 1148080 w 1948180"/>
                <a:gd name="connsiteY17" fmla="*/ 833120 h 1221740"/>
                <a:gd name="connsiteX18" fmla="*/ 1148080 w 1948180"/>
                <a:gd name="connsiteY18" fmla="*/ 807720 h 1221740"/>
                <a:gd name="connsiteX19" fmla="*/ 1051560 w 1948180"/>
                <a:gd name="connsiteY19" fmla="*/ 807720 h 1221740"/>
                <a:gd name="connsiteX20" fmla="*/ 1051560 w 1948180"/>
                <a:gd name="connsiteY20" fmla="*/ 779780 h 1221740"/>
                <a:gd name="connsiteX21" fmla="*/ 1010920 w 1948180"/>
                <a:gd name="connsiteY21" fmla="*/ 779780 h 1221740"/>
                <a:gd name="connsiteX22" fmla="*/ 1010920 w 1948180"/>
                <a:gd name="connsiteY22" fmla="*/ 751840 h 1221740"/>
                <a:gd name="connsiteX23" fmla="*/ 833120 w 1948180"/>
                <a:gd name="connsiteY23" fmla="*/ 751840 h 1221740"/>
                <a:gd name="connsiteX24" fmla="*/ 833120 w 1948180"/>
                <a:gd name="connsiteY24" fmla="*/ 713740 h 1221740"/>
                <a:gd name="connsiteX25" fmla="*/ 797560 w 1948180"/>
                <a:gd name="connsiteY25" fmla="*/ 713740 h 1221740"/>
                <a:gd name="connsiteX26" fmla="*/ 797560 w 1948180"/>
                <a:gd name="connsiteY26" fmla="*/ 668020 h 1221740"/>
                <a:gd name="connsiteX27" fmla="*/ 759460 w 1948180"/>
                <a:gd name="connsiteY27" fmla="*/ 668020 h 1221740"/>
                <a:gd name="connsiteX28" fmla="*/ 759460 w 1948180"/>
                <a:gd name="connsiteY28" fmla="*/ 640080 h 1221740"/>
                <a:gd name="connsiteX29" fmla="*/ 731520 w 1948180"/>
                <a:gd name="connsiteY29" fmla="*/ 640080 h 1221740"/>
                <a:gd name="connsiteX30" fmla="*/ 731520 w 1948180"/>
                <a:gd name="connsiteY30" fmla="*/ 617220 h 1221740"/>
                <a:gd name="connsiteX31" fmla="*/ 660400 w 1948180"/>
                <a:gd name="connsiteY31" fmla="*/ 617220 h 1221740"/>
                <a:gd name="connsiteX32" fmla="*/ 660400 w 1948180"/>
                <a:gd name="connsiteY32" fmla="*/ 579120 h 1221740"/>
                <a:gd name="connsiteX33" fmla="*/ 604520 w 1948180"/>
                <a:gd name="connsiteY33" fmla="*/ 579120 h 1221740"/>
                <a:gd name="connsiteX34" fmla="*/ 604520 w 1948180"/>
                <a:gd name="connsiteY34" fmla="*/ 553720 h 1221740"/>
                <a:gd name="connsiteX35" fmla="*/ 530860 w 1948180"/>
                <a:gd name="connsiteY35" fmla="*/ 553720 h 1221740"/>
                <a:gd name="connsiteX36" fmla="*/ 530860 w 1948180"/>
                <a:gd name="connsiteY36" fmla="*/ 495300 h 1221740"/>
                <a:gd name="connsiteX37" fmla="*/ 495300 w 1948180"/>
                <a:gd name="connsiteY37" fmla="*/ 495300 h 1221740"/>
                <a:gd name="connsiteX38" fmla="*/ 495300 w 1948180"/>
                <a:gd name="connsiteY38" fmla="*/ 462280 h 1221740"/>
                <a:gd name="connsiteX39" fmla="*/ 472440 w 1948180"/>
                <a:gd name="connsiteY39" fmla="*/ 462280 h 1221740"/>
                <a:gd name="connsiteX40" fmla="*/ 472440 w 1948180"/>
                <a:gd name="connsiteY40" fmla="*/ 421640 h 1221740"/>
                <a:gd name="connsiteX41" fmla="*/ 452120 w 1948180"/>
                <a:gd name="connsiteY41" fmla="*/ 421640 h 1221740"/>
                <a:gd name="connsiteX42" fmla="*/ 452120 w 1948180"/>
                <a:gd name="connsiteY42" fmla="*/ 378460 h 1221740"/>
                <a:gd name="connsiteX43" fmla="*/ 431800 w 1948180"/>
                <a:gd name="connsiteY43" fmla="*/ 378460 h 1221740"/>
                <a:gd name="connsiteX44" fmla="*/ 431800 w 1948180"/>
                <a:gd name="connsiteY44" fmla="*/ 330200 h 1221740"/>
                <a:gd name="connsiteX45" fmla="*/ 375920 w 1948180"/>
                <a:gd name="connsiteY45" fmla="*/ 330200 h 1221740"/>
                <a:gd name="connsiteX46" fmla="*/ 375920 w 1948180"/>
                <a:gd name="connsiteY46" fmla="*/ 289560 h 1221740"/>
                <a:gd name="connsiteX47" fmla="*/ 340360 w 1948180"/>
                <a:gd name="connsiteY47" fmla="*/ 289560 h 1221740"/>
                <a:gd name="connsiteX48" fmla="*/ 340360 w 1948180"/>
                <a:gd name="connsiteY48" fmla="*/ 256540 h 1221740"/>
                <a:gd name="connsiteX49" fmla="*/ 307340 w 1948180"/>
                <a:gd name="connsiteY49" fmla="*/ 256540 h 1221740"/>
                <a:gd name="connsiteX50" fmla="*/ 307340 w 1948180"/>
                <a:gd name="connsiteY50" fmla="*/ 233680 h 1221740"/>
                <a:gd name="connsiteX51" fmla="*/ 279400 w 1948180"/>
                <a:gd name="connsiteY51" fmla="*/ 233680 h 1221740"/>
                <a:gd name="connsiteX52" fmla="*/ 279400 w 1948180"/>
                <a:gd name="connsiteY52" fmla="*/ 195580 h 1221740"/>
                <a:gd name="connsiteX53" fmla="*/ 241300 w 1948180"/>
                <a:gd name="connsiteY53" fmla="*/ 195580 h 1221740"/>
                <a:gd name="connsiteX54" fmla="*/ 241300 w 1948180"/>
                <a:gd name="connsiteY54" fmla="*/ 172720 h 1221740"/>
                <a:gd name="connsiteX55" fmla="*/ 160020 w 1948180"/>
                <a:gd name="connsiteY55" fmla="*/ 172720 h 1221740"/>
                <a:gd name="connsiteX56" fmla="*/ 160020 w 1948180"/>
                <a:gd name="connsiteY56" fmla="*/ 124460 h 1221740"/>
                <a:gd name="connsiteX57" fmla="*/ 132080 w 1948180"/>
                <a:gd name="connsiteY57" fmla="*/ 124460 h 1221740"/>
                <a:gd name="connsiteX58" fmla="*/ 132080 w 1948180"/>
                <a:gd name="connsiteY58" fmla="*/ 101600 h 1221740"/>
                <a:gd name="connsiteX59" fmla="*/ 106680 w 1948180"/>
                <a:gd name="connsiteY59" fmla="*/ 101600 h 1221740"/>
                <a:gd name="connsiteX60" fmla="*/ 106680 w 1948180"/>
                <a:gd name="connsiteY60" fmla="*/ 55880 h 1221740"/>
                <a:gd name="connsiteX61" fmla="*/ 50800 w 1948180"/>
                <a:gd name="connsiteY61" fmla="*/ 55880 h 1221740"/>
                <a:gd name="connsiteX62" fmla="*/ 50800 w 1948180"/>
                <a:gd name="connsiteY62" fmla="*/ 0 h 1221740"/>
                <a:gd name="connsiteX63" fmla="*/ 0 w 1948180"/>
                <a:gd name="connsiteY63" fmla="*/ 0 h 12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48180" h="1221740">
                  <a:moveTo>
                    <a:pt x="1948180" y="1221740"/>
                  </a:moveTo>
                  <a:lnTo>
                    <a:pt x="1757680" y="1221740"/>
                  </a:lnTo>
                  <a:lnTo>
                    <a:pt x="1757680" y="1102360"/>
                  </a:lnTo>
                  <a:lnTo>
                    <a:pt x="1684020" y="1102360"/>
                  </a:lnTo>
                  <a:lnTo>
                    <a:pt x="1684020" y="1021080"/>
                  </a:lnTo>
                  <a:lnTo>
                    <a:pt x="1615440" y="1021080"/>
                  </a:lnTo>
                  <a:lnTo>
                    <a:pt x="1615440" y="977900"/>
                  </a:lnTo>
                  <a:lnTo>
                    <a:pt x="1493520" y="977900"/>
                  </a:lnTo>
                  <a:lnTo>
                    <a:pt x="1493520" y="939800"/>
                  </a:lnTo>
                  <a:lnTo>
                    <a:pt x="1422400" y="939800"/>
                  </a:lnTo>
                  <a:lnTo>
                    <a:pt x="1422400" y="922020"/>
                  </a:lnTo>
                  <a:lnTo>
                    <a:pt x="1330960" y="922020"/>
                  </a:lnTo>
                  <a:lnTo>
                    <a:pt x="1330960" y="899160"/>
                  </a:lnTo>
                  <a:lnTo>
                    <a:pt x="1259840" y="899160"/>
                  </a:lnTo>
                  <a:lnTo>
                    <a:pt x="1259840" y="863600"/>
                  </a:lnTo>
                  <a:lnTo>
                    <a:pt x="1186180" y="863600"/>
                  </a:lnTo>
                  <a:lnTo>
                    <a:pt x="1186180" y="833120"/>
                  </a:lnTo>
                  <a:lnTo>
                    <a:pt x="1148080" y="833120"/>
                  </a:lnTo>
                  <a:lnTo>
                    <a:pt x="1148080" y="807720"/>
                  </a:lnTo>
                  <a:lnTo>
                    <a:pt x="1051560" y="807720"/>
                  </a:lnTo>
                  <a:lnTo>
                    <a:pt x="1051560" y="779780"/>
                  </a:lnTo>
                  <a:lnTo>
                    <a:pt x="1010920" y="779780"/>
                  </a:lnTo>
                  <a:lnTo>
                    <a:pt x="1010920" y="751840"/>
                  </a:lnTo>
                  <a:lnTo>
                    <a:pt x="833120" y="751840"/>
                  </a:lnTo>
                  <a:lnTo>
                    <a:pt x="833120" y="713740"/>
                  </a:lnTo>
                  <a:lnTo>
                    <a:pt x="797560" y="713740"/>
                  </a:lnTo>
                  <a:lnTo>
                    <a:pt x="797560" y="668020"/>
                  </a:lnTo>
                  <a:lnTo>
                    <a:pt x="759460" y="668020"/>
                  </a:lnTo>
                  <a:lnTo>
                    <a:pt x="759460" y="640080"/>
                  </a:lnTo>
                  <a:lnTo>
                    <a:pt x="731520" y="640080"/>
                  </a:lnTo>
                  <a:lnTo>
                    <a:pt x="731520" y="617220"/>
                  </a:lnTo>
                  <a:lnTo>
                    <a:pt x="660400" y="617220"/>
                  </a:lnTo>
                  <a:lnTo>
                    <a:pt x="660400" y="579120"/>
                  </a:lnTo>
                  <a:lnTo>
                    <a:pt x="604520" y="579120"/>
                  </a:lnTo>
                  <a:lnTo>
                    <a:pt x="604520" y="553720"/>
                  </a:lnTo>
                  <a:lnTo>
                    <a:pt x="530860" y="553720"/>
                  </a:lnTo>
                  <a:lnTo>
                    <a:pt x="530860" y="495300"/>
                  </a:lnTo>
                  <a:lnTo>
                    <a:pt x="495300" y="495300"/>
                  </a:lnTo>
                  <a:lnTo>
                    <a:pt x="495300" y="462280"/>
                  </a:lnTo>
                  <a:lnTo>
                    <a:pt x="472440" y="462280"/>
                  </a:lnTo>
                  <a:lnTo>
                    <a:pt x="472440" y="421640"/>
                  </a:lnTo>
                  <a:lnTo>
                    <a:pt x="452120" y="421640"/>
                  </a:lnTo>
                  <a:lnTo>
                    <a:pt x="452120" y="378460"/>
                  </a:lnTo>
                  <a:lnTo>
                    <a:pt x="431800" y="378460"/>
                  </a:lnTo>
                  <a:lnTo>
                    <a:pt x="431800" y="330200"/>
                  </a:lnTo>
                  <a:lnTo>
                    <a:pt x="375920" y="330200"/>
                  </a:lnTo>
                  <a:lnTo>
                    <a:pt x="375920" y="289560"/>
                  </a:lnTo>
                  <a:lnTo>
                    <a:pt x="340360" y="289560"/>
                  </a:lnTo>
                  <a:lnTo>
                    <a:pt x="340360" y="256540"/>
                  </a:lnTo>
                  <a:lnTo>
                    <a:pt x="307340" y="256540"/>
                  </a:lnTo>
                  <a:lnTo>
                    <a:pt x="307340" y="233680"/>
                  </a:lnTo>
                  <a:lnTo>
                    <a:pt x="279400" y="233680"/>
                  </a:lnTo>
                  <a:lnTo>
                    <a:pt x="279400" y="195580"/>
                  </a:lnTo>
                  <a:lnTo>
                    <a:pt x="241300" y="195580"/>
                  </a:lnTo>
                  <a:lnTo>
                    <a:pt x="241300" y="172720"/>
                  </a:lnTo>
                  <a:lnTo>
                    <a:pt x="160020" y="172720"/>
                  </a:lnTo>
                  <a:lnTo>
                    <a:pt x="160020" y="124460"/>
                  </a:lnTo>
                  <a:lnTo>
                    <a:pt x="132080" y="124460"/>
                  </a:lnTo>
                  <a:lnTo>
                    <a:pt x="132080" y="101600"/>
                  </a:lnTo>
                  <a:lnTo>
                    <a:pt x="106680" y="101600"/>
                  </a:lnTo>
                  <a:lnTo>
                    <a:pt x="106680" y="55880"/>
                  </a:lnTo>
                  <a:lnTo>
                    <a:pt x="50800" y="55880"/>
                  </a:lnTo>
                  <a:lnTo>
                    <a:pt x="50800"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1" name="Freeform 300"/>
            <p:cNvSpPr/>
            <p:nvPr/>
          </p:nvSpPr>
          <p:spPr>
            <a:xfrm>
              <a:off x="1018540" y="1770380"/>
              <a:ext cx="1181100" cy="708660"/>
            </a:xfrm>
            <a:custGeom>
              <a:avLst/>
              <a:gdLst>
                <a:gd name="connsiteX0" fmla="*/ 0 w 1181100"/>
                <a:gd name="connsiteY0" fmla="*/ 0 h 708660"/>
                <a:gd name="connsiteX1" fmla="*/ 86360 w 1181100"/>
                <a:gd name="connsiteY1" fmla="*/ 0 h 708660"/>
                <a:gd name="connsiteX2" fmla="*/ 86360 w 1181100"/>
                <a:gd name="connsiteY2" fmla="*/ 35560 h 708660"/>
                <a:gd name="connsiteX3" fmla="*/ 127000 w 1181100"/>
                <a:gd name="connsiteY3" fmla="*/ 35560 h 708660"/>
                <a:gd name="connsiteX4" fmla="*/ 127000 w 1181100"/>
                <a:gd name="connsiteY4" fmla="*/ 53340 h 708660"/>
                <a:gd name="connsiteX5" fmla="*/ 185420 w 1181100"/>
                <a:gd name="connsiteY5" fmla="*/ 53340 h 708660"/>
                <a:gd name="connsiteX6" fmla="*/ 185420 w 1181100"/>
                <a:gd name="connsiteY6" fmla="*/ 66040 h 708660"/>
                <a:gd name="connsiteX7" fmla="*/ 398780 w 1181100"/>
                <a:gd name="connsiteY7" fmla="*/ 66040 h 708660"/>
                <a:gd name="connsiteX8" fmla="*/ 398780 w 1181100"/>
                <a:gd name="connsiteY8" fmla="*/ 86360 h 708660"/>
                <a:gd name="connsiteX9" fmla="*/ 434340 w 1181100"/>
                <a:gd name="connsiteY9" fmla="*/ 86360 h 708660"/>
                <a:gd name="connsiteX10" fmla="*/ 434340 w 1181100"/>
                <a:gd name="connsiteY10" fmla="*/ 104140 h 708660"/>
                <a:gd name="connsiteX11" fmla="*/ 480060 w 1181100"/>
                <a:gd name="connsiteY11" fmla="*/ 104140 h 708660"/>
                <a:gd name="connsiteX12" fmla="*/ 480060 w 1181100"/>
                <a:gd name="connsiteY12" fmla="*/ 127000 h 708660"/>
                <a:gd name="connsiteX13" fmla="*/ 508000 w 1181100"/>
                <a:gd name="connsiteY13" fmla="*/ 127000 h 708660"/>
                <a:gd name="connsiteX14" fmla="*/ 508000 w 1181100"/>
                <a:gd name="connsiteY14" fmla="*/ 152400 h 708660"/>
                <a:gd name="connsiteX15" fmla="*/ 535940 w 1181100"/>
                <a:gd name="connsiteY15" fmla="*/ 152400 h 708660"/>
                <a:gd name="connsiteX16" fmla="*/ 535940 w 1181100"/>
                <a:gd name="connsiteY16" fmla="*/ 152400 h 708660"/>
                <a:gd name="connsiteX17" fmla="*/ 584200 w 1181100"/>
                <a:gd name="connsiteY17" fmla="*/ 152400 h 708660"/>
                <a:gd name="connsiteX18" fmla="*/ 584200 w 1181100"/>
                <a:gd name="connsiteY18" fmla="*/ 198120 h 708660"/>
                <a:gd name="connsiteX19" fmla="*/ 609600 w 1181100"/>
                <a:gd name="connsiteY19" fmla="*/ 198120 h 708660"/>
                <a:gd name="connsiteX20" fmla="*/ 609600 w 1181100"/>
                <a:gd name="connsiteY20" fmla="*/ 228600 h 708660"/>
                <a:gd name="connsiteX21" fmla="*/ 660400 w 1181100"/>
                <a:gd name="connsiteY21" fmla="*/ 228600 h 708660"/>
                <a:gd name="connsiteX22" fmla="*/ 660400 w 1181100"/>
                <a:gd name="connsiteY22" fmla="*/ 241300 h 708660"/>
                <a:gd name="connsiteX23" fmla="*/ 703580 w 1181100"/>
                <a:gd name="connsiteY23" fmla="*/ 241300 h 708660"/>
                <a:gd name="connsiteX24" fmla="*/ 703580 w 1181100"/>
                <a:gd name="connsiteY24" fmla="*/ 256540 h 708660"/>
                <a:gd name="connsiteX25" fmla="*/ 762000 w 1181100"/>
                <a:gd name="connsiteY25" fmla="*/ 256540 h 708660"/>
                <a:gd name="connsiteX26" fmla="*/ 762000 w 1181100"/>
                <a:gd name="connsiteY26" fmla="*/ 276860 h 708660"/>
                <a:gd name="connsiteX27" fmla="*/ 868680 w 1181100"/>
                <a:gd name="connsiteY27" fmla="*/ 276860 h 708660"/>
                <a:gd name="connsiteX28" fmla="*/ 868680 w 1181100"/>
                <a:gd name="connsiteY28" fmla="*/ 307340 h 708660"/>
                <a:gd name="connsiteX29" fmla="*/ 909320 w 1181100"/>
                <a:gd name="connsiteY29" fmla="*/ 307340 h 708660"/>
                <a:gd name="connsiteX30" fmla="*/ 909320 w 1181100"/>
                <a:gd name="connsiteY30" fmla="*/ 345440 h 708660"/>
                <a:gd name="connsiteX31" fmla="*/ 965200 w 1181100"/>
                <a:gd name="connsiteY31" fmla="*/ 345440 h 708660"/>
                <a:gd name="connsiteX32" fmla="*/ 965200 w 1181100"/>
                <a:gd name="connsiteY32" fmla="*/ 386080 h 708660"/>
                <a:gd name="connsiteX33" fmla="*/ 1000760 w 1181100"/>
                <a:gd name="connsiteY33" fmla="*/ 386080 h 708660"/>
                <a:gd name="connsiteX34" fmla="*/ 1000760 w 1181100"/>
                <a:gd name="connsiteY34" fmla="*/ 434340 h 708660"/>
                <a:gd name="connsiteX35" fmla="*/ 1038860 w 1181100"/>
                <a:gd name="connsiteY35" fmla="*/ 434340 h 708660"/>
                <a:gd name="connsiteX36" fmla="*/ 1038860 w 1181100"/>
                <a:gd name="connsiteY36" fmla="*/ 474980 h 708660"/>
                <a:gd name="connsiteX37" fmla="*/ 1069340 w 1181100"/>
                <a:gd name="connsiteY37" fmla="*/ 474980 h 708660"/>
                <a:gd name="connsiteX38" fmla="*/ 1069340 w 1181100"/>
                <a:gd name="connsiteY38" fmla="*/ 528320 h 708660"/>
                <a:gd name="connsiteX39" fmla="*/ 1109980 w 1181100"/>
                <a:gd name="connsiteY39" fmla="*/ 528320 h 708660"/>
                <a:gd name="connsiteX40" fmla="*/ 1109980 w 1181100"/>
                <a:gd name="connsiteY40" fmla="*/ 581660 h 708660"/>
                <a:gd name="connsiteX41" fmla="*/ 1140460 w 1181100"/>
                <a:gd name="connsiteY41" fmla="*/ 581660 h 708660"/>
                <a:gd name="connsiteX42" fmla="*/ 1140460 w 1181100"/>
                <a:gd name="connsiteY42" fmla="*/ 632460 h 708660"/>
                <a:gd name="connsiteX43" fmla="*/ 1158240 w 1181100"/>
                <a:gd name="connsiteY43" fmla="*/ 632460 h 708660"/>
                <a:gd name="connsiteX44" fmla="*/ 1158240 w 1181100"/>
                <a:gd name="connsiteY44" fmla="*/ 668020 h 708660"/>
                <a:gd name="connsiteX45" fmla="*/ 1181100 w 1181100"/>
                <a:gd name="connsiteY45" fmla="*/ 668020 h 708660"/>
                <a:gd name="connsiteX46" fmla="*/ 1181100 w 1181100"/>
                <a:gd name="connsiteY46" fmla="*/ 70866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1100" h="708660">
                  <a:moveTo>
                    <a:pt x="0" y="0"/>
                  </a:moveTo>
                  <a:lnTo>
                    <a:pt x="86360" y="0"/>
                  </a:lnTo>
                  <a:lnTo>
                    <a:pt x="86360" y="35560"/>
                  </a:lnTo>
                  <a:lnTo>
                    <a:pt x="127000" y="35560"/>
                  </a:lnTo>
                  <a:lnTo>
                    <a:pt x="127000" y="53340"/>
                  </a:lnTo>
                  <a:lnTo>
                    <a:pt x="185420" y="53340"/>
                  </a:lnTo>
                  <a:lnTo>
                    <a:pt x="185420" y="66040"/>
                  </a:lnTo>
                  <a:lnTo>
                    <a:pt x="398780" y="66040"/>
                  </a:lnTo>
                  <a:lnTo>
                    <a:pt x="398780" y="86360"/>
                  </a:lnTo>
                  <a:lnTo>
                    <a:pt x="434340" y="86360"/>
                  </a:lnTo>
                  <a:lnTo>
                    <a:pt x="434340" y="104140"/>
                  </a:lnTo>
                  <a:lnTo>
                    <a:pt x="480060" y="104140"/>
                  </a:lnTo>
                  <a:lnTo>
                    <a:pt x="480060" y="127000"/>
                  </a:lnTo>
                  <a:lnTo>
                    <a:pt x="508000" y="127000"/>
                  </a:lnTo>
                  <a:lnTo>
                    <a:pt x="508000" y="152400"/>
                  </a:lnTo>
                  <a:lnTo>
                    <a:pt x="535940" y="152400"/>
                  </a:lnTo>
                  <a:lnTo>
                    <a:pt x="535940" y="152400"/>
                  </a:lnTo>
                  <a:lnTo>
                    <a:pt x="584200" y="152400"/>
                  </a:lnTo>
                  <a:lnTo>
                    <a:pt x="584200" y="198120"/>
                  </a:lnTo>
                  <a:lnTo>
                    <a:pt x="609600" y="198120"/>
                  </a:lnTo>
                  <a:lnTo>
                    <a:pt x="609600" y="228600"/>
                  </a:lnTo>
                  <a:lnTo>
                    <a:pt x="660400" y="228600"/>
                  </a:lnTo>
                  <a:lnTo>
                    <a:pt x="660400" y="241300"/>
                  </a:lnTo>
                  <a:lnTo>
                    <a:pt x="703580" y="241300"/>
                  </a:lnTo>
                  <a:lnTo>
                    <a:pt x="703580" y="256540"/>
                  </a:lnTo>
                  <a:lnTo>
                    <a:pt x="762000" y="256540"/>
                  </a:lnTo>
                  <a:lnTo>
                    <a:pt x="762000" y="276860"/>
                  </a:lnTo>
                  <a:lnTo>
                    <a:pt x="868680" y="276860"/>
                  </a:lnTo>
                  <a:lnTo>
                    <a:pt x="868680" y="307340"/>
                  </a:lnTo>
                  <a:lnTo>
                    <a:pt x="909320" y="307340"/>
                  </a:lnTo>
                  <a:lnTo>
                    <a:pt x="909320" y="345440"/>
                  </a:lnTo>
                  <a:lnTo>
                    <a:pt x="965200" y="345440"/>
                  </a:lnTo>
                  <a:lnTo>
                    <a:pt x="965200" y="386080"/>
                  </a:lnTo>
                  <a:lnTo>
                    <a:pt x="1000760" y="386080"/>
                  </a:lnTo>
                  <a:lnTo>
                    <a:pt x="1000760" y="434340"/>
                  </a:lnTo>
                  <a:lnTo>
                    <a:pt x="1038860" y="434340"/>
                  </a:lnTo>
                  <a:lnTo>
                    <a:pt x="1038860" y="474980"/>
                  </a:lnTo>
                  <a:lnTo>
                    <a:pt x="1069340" y="474980"/>
                  </a:lnTo>
                  <a:lnTo>
                    <a:pt x="1069340" y="528320"/>
                  </a:lnTo>
                  <a:lnTo>
                    <a:pt x="1109980" y="528320"/>
                  </a:lnTo>
                  <a:lnTo>
                    <a:pt x="1109980" y="581660"/>
                  </a:lnTo>
                  <a:lnTo>
                    <a:pt x="1140460" y="581660"/>
                  </a:lnTo>
                  <a:lnTo>
                    <a:pt x="1140460" y="632460"/>
                  </a:lnTo>
                  <a:lnTo>
                    <a:pt x="1158240" y="632460"/>
                  </a:lnTo>
                  <a:lnTo>
                    <a:pt x="1158240" y="668020"/>
                  </a:lnTo>
                  <a:lnTo>
                    <a:pt x="1181100" y="668020"/>
                  </a:lnTo>
                  <a:lnTo>
                    <a:pt x="1181100" y="70866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02" name="TextBox 301"/>
          <p:cNvSpPr txBox="1"/>
          <p:nvPr/>
        </p:nvSpPr>
        <p:spPr>
          <a:xfrm>
            <a:off x="1796459" y="4625995"/>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2"/>
                </a:solidFill>
                <a:latin typeface="+mn-lt"/>
                <a:cs typeface="Arial Narrow"/>
              </a:rPr>
              <a:t>21.7</a:t>
            </a:r>
          </a:p>
        </p:txBody>
      </p:sp>
      <p:sp>
        <p:nvSpPr>
          <p:cNvPr id="303" name="TextBox 302"/>
          <p:cNvSpPr txBox="1"/>
          <p:nvPr/>
        </p:nvSpPr>
        <p:spPr>
          <a:xfrm>
            <a:off x="2785296" y="4625995"/>
            <a:ext cx="557202" cy="307777"/>
          </a:xfrm>
          <a:prstGeom prst="rect">
            <a:avLst/>
          </a:prstGeom>
          <a:noFill/>
        </p:spPr>
        <p:txBody>
          <a:bodyPr wrap="square" rtlCol="0">
            <a:spAutoFit/>
          </a:bodyPr>
          <a:lstStyle/>
          <a:p>
            <a:pPr eaLnBrk="1" fontAlgn="auto" hangingPunct="1">
              <a:spcBef>
                <a:spcPts val="0"/>
              </a:spcBef>
              <a:spcAft>
                <a:spcPts val="0"/>
              </a:spcAft>
            </a:pPr>
            <a:r>
              <a:rPr lang="en-GB" sz="1400" b="1" dirty="0" smtClean="0">
                <a:solidFill>
                  <a:schemeClr val="accent3"/>
                </a:solidFill>
                <a:latin typeface="+mn-lt"/>
                <a:cs typeface="Arial Narrow"/>
              </a:rPr>
              <a:t>28.7</a:t>
            </a:r>
            <a:endParaRPr lang="en-GB" sz="1400" b="1" dirty="0">
              <a:solidFill>
                <a:schemeClr val="accent3"/>
              </a:solidFill>
              <a:latin typeface="+mn-lt"/>
              <a:cs typeface="Arial Narrow"/>
            </a:endParaRPr>
          </a:p>
        </p:txBody>
      </p:sp>
      <p:cxnSp>
        <p:nvCxnSpPr>
          <p:cNvPr id="304" name="Straight Connector 303"/>
          <p:cNvCxnSpPr/>
          <p:nvPr/>
        </p:nvCxnSpPr>
        <p:spPr>
          <a:xfrm rot="16200000">
            <a:off x="728460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7143831" y="4862482"/>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36</a:t>
            </a:r>
            <a:endParaRPr lang="en-GB" sz="1000" dirty="0">
              <a:latin typeface="+mn-lt"/>
              <a:ea typeface="Arial Narrow" charset="0"/>
              <a:cs typeface="Arial Narrow" charset="0"/>
            </a:endParaRPr>
          </a:p>
        </p:txBody>
      </p:sp>
      <p:cxnSp>
        <p:nvCxnSpPr>
          <p:cNvPr id="306" name="Straight Connector 305"/>
          <p:cNvCxnSpPr/>
          <p:nvPr/>
        </p:nvCxnSpPr>
        <p:spPr>
          <a:xfrm rot="16200000">
            <a:off x="6597209"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6456433" y="4862482"/>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24</a:t>
            </a:r>
            <a:endParaRPr lang="en-GB" sz="1000" dirty="0">
              <a:latin typeface="+mn-lt"/>
              <a:ea typeface="Arial Narrow" charset="0"/>
              <a:cs typeface="Arial Narrow" charset="0"/>
            </a:endParaRPr>
          </a:p>
        </p:txBody>
      </p:sp>
      <p:cxnSp>
        <p:nvCxnSpPr>
          <p:cNvPr id="308" name="Straight Connector 307"/>
          <p:cNvCxnSpPr/>
          <p:nvPr/>
        </p:nvCxnSpPr>
        <p:spPr>
          <a:xfrm rot="16200000">
            <a:off x="5903416"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5762640" y="4862482"/>
            <a:ext cx="325731" cy="246221"/>
          </a:xfrm>
          <a:prstGeom prst="rect">
            <a:avLst/>
          </a:prstGeom>
          <a:noFill/>
        </p:spPr>
        <p:txBody>
          <a:bodyPr wrap="none" rtlCol="0">
            <a:spAutoFit/>
          </a:bodyPr>
          <a:lstStyle/>
          <a:p>
            <a:pPr algn="ctr"/>
            <a:r>
              <a:rPr lang="en-GB" sz="1000" dirty="0" smtClean="0">
                <a:latin typeface="+mn-lt"/>
                <a:ea typeface="Arial Narrow" charset="0"/>
                <a:cs typeface="Arial Narrow" charset="0"/>
              </a:rPr>
              <a:t>12</a:t>
            </a:r>
            <a:endParaRPr lang="en-GB" sz="1000" dirty="0">
              <a:latin typeface="+mn-lt"/>
              <a:ea typeface="Arial Narrow" charset="0"/>
              <a:cs typeface="Arial Narrow" charset="0"/>
            </a:endParaRPr>
          </a:p>
        </p:txBody>
      </p:sp>
      <p:sp>
        <p:nvSpPr>
          <p:cNvPr id="310" name="TextBox 309"/>
          <p:cNvSpPr txBox="1"/>
          <p:nvPr/>
        </p:nvSpPr>
        <p:spPr>
          <a:xfrm>
            <a:off x="6287076" y="3053355"/>
            <a:ext cx="2125952" cy="600164"/>
          </a:xfrm>
          <a:prstGeom prst="rect">
            <a:avLst/>
          </a:prstGeom>
          <a:noFill/>
          <a:ln w="28575">
            <a:noFill/>
          </a:ln>
        </p:spPr>
        <p:txBody>
          <a:bodyPr wrap="square" lIns="0" tIns="0" bIns="0" rtlCol="0">
            <a:spAutoFit/>
          </a:bodyPr>
          <a:lstStyle/>
          <a:p>
            <a:pPr algn="ctr"/>
            <a:r>
              <a:rPr lang="en-GB" sz="1300" b="1" dirty="0" smtClean="0">
                <a:latin typeface="+mn-lt"/>
                <a:ea typeface="Arial Narrow" charset="0"/>
                <a:cs typeface="Arial Narrow" charset="0"/>
              </a:rPr>
              <a:t>HR 1.08</a:t>
            </a:r>
          </a:p>
          <a:p>
            <a:pPr algn="ctr"/>
            <a:r>
              <a:rPr lang="en-GB" sz="1300" b="1" dirty="0" smtClean="0">
                <a:latin typeface="+mn-lt"/>
                <a:ea typeface="Arial Narrow" charset="0"/>
                <a:cs typeface="Arial Narrow" charset="0"/>
              </a:rPr>
              <a:t>(95% CI 0.65, 1.81)</a:t>
            </a:r>
          </a:p>
          <a:p>
            <a:pPr algn="ctr"/>
            <a:r>
              <a:rPr lang="en-GB" sz="1300" b="1" dirty="0" smtClean="0">
                <a:latin typeface="+mn-lt"/>
                <a:ea typeface="Arial Narrow" charset="0"/>
                <a:cs typeface="Arial Narrow" charset="0"/>
              </a:rPr>
              <a:t>p=0.76</a:t>
            </a:r>
            <a:endParaRPr lang="en-GB" sz="1300" b="1" dirty="0">
              <a:latin typeface="+mn-lt"/>
              <a:ea typeface="Arial Narrow" charset="0"/>
              <a:cs typeface="Arial Narrow" charset="0"/>
            </a:endParaRPr>
          </a:p>
        </p:txBody>
      </p:sp>
      <p:sp>
        <p:nvSpPr>
          <p:cNvPr id="311" name="TextBox 310"/>
          <p:cNvSpPr txBox="1"/>
          <p:nvPr/>
        </p:nvSpPr>
        <p:spPr>
          <a:xfrm>
            <a:off x="2341801" y="3053355"/>
            <a:ext cx="2125952" cy="600164"/>
          </a:xfrm>
          <a:prstGeom prst="rect">
            <a:avLst/>
          </a:prstGeom>
          <a:noFill/>
          <a:ln w="28575">
            <a:noFill/>
          </a:ln>
        </p:spPr>
        <p:txBody>
          <a:bodyPr wrap="square" lIns="0" tIns="0" bIns="0" rtlCol="0">
            <a:spAutoFit/>
          </a:bodyPr>
          <a:lstStyle/>
          <a:p>
            <a:pPr algn="ctr"/>
            <a:r>
              <a:rPr lang="en-GB" sz="1300" b="1" dirty="0" smtClean="0">
                <a:latin typeface="+mn-lt"/>
                <a:ea typeface="Arial Narrow" charset="0"/>
                <a:cs typeface="Arial Narrow" charset="0"/>
              </a:rPr>
              <a:t>HR 0.65</a:t>
            </a:r>
          </a:p>
          <a:p>
            <a:pPr algn="ctr"/>
            <a:r>
              <a:rPr lang="en-GB" sz="1300" b="1" dirty="0" smtClean="0">
                <a:latin typeface="+mn-lt"/>
                <a:ea typeface="Arial Narrow" charset="0"/>
                <a:cs typeface="Arial Narrow" charset="0"/>
              </a:rPr>
              <a:t>(95% CI 0.50, 0.86)</a:t>
            </a:r>
          </a:p>
          <a:p>
            <a:pPr algn="ctr"/>
            <a:r>
              <a:rPr lang="en-GB" sz="1300" b="1" dirty="0" smtClean="0">
                <a:latin typeface="+mn-lt"/>
                <a:ea typeface="Arial Narrow" charset="0"/>
                <a:cs typeface="Arial Narrow" charset="0"/>
              </a:rPr>
              <a:t>p=0.002</a:t>
            </a:r>
            <a:endParaRPr lang="en-GB" sz="1300" b="1" dirty="0">
              <a:latin typeface="+mn-lt"/>
              <a:ea typeface="Arial Narrow" charset="0"/>
              <a:cs typeface="Arial Narrow" charset="0"/>
            </a:endParaRPr>
          </a:p>
        </p:txBody>
      </p:sp>
      <p:sp>
        <p:nvSpPr>
          <p:cNvPr id="312" name="TextBox 311"/>
          <p:cNvSpPr txBox="1"/>
          <p:nvPr/>
        </p:nvSpPr>
        <p:spPr>
          <a:xfrm>
            <a:off x="796781" y="5286146"/>
            <a:ext cx="396263"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142</a:t>
            </a:r>
          </a:p>
          <a:p>
            <a:pPr algn="ctr"/>
            <a:r>
              <a:rPr lang="en-GB" sz="1000" dirty="0" smtClean="0">
                <a:latin typeface="+mn-lt"/>
                <a:ea typeface="Arial Narrow" charset="0"/>
                <a:cs typeface="Arial Narrow" charset="0"/>
              </a:rPr>
              <a:t>138</a:t>
            </a:r>
            <a:endParaRPr lang="en-GB" sz="1000" dirty="0">
              <a:latin typeface="+mn-lt"/>
              <a:ea typeface="Arial Narrow" charset="0"/>
              <a:cs typeface="Arial Narrow" charset="0"/>
            </a:endParaRPr>
          </a:p>
        </p:txBody>
      </p:sp>
      <p:sp>
        <p:nvSpPr>
          <p:cNvPr id="313" name="TextBox 312"/>
          <p:cNvSpPr txBox="1"/>
          <p:nvPr/>
        </p:nvSpPr>
        <p:spPr>
          <a:xfrm>
            <a:off x="5079026"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33</a:t>
            </a:r>
          </a:p>
          <a:p>
            <a:pPr algn="ctr"/>
            <a:r>
              <a:rPr lang="en-GB" sz="1000" dirty="0" smtClean="0">
                <a:latin typeface="+mn-lt"/>
                <a:ea typeface="Arial Narrow" charset="0"/>
                <a:cs typeface="Arial Narrow" charset="0"/>
              </a:rPr>
              <a:t>51</a:t>
            </a:r>
            <a:endParaRPr lang="en-GB" sz="1000" dirty="0">
              <a:latin typeface="+mn-lt"/>
              <a:ea typeface="Arial Narrow" charset="0"/>
              <a:cs typeface="Arial Narrow" charset="0"/>
            </a:endParaRPr>
          </a:p>
        </p:txBody>
      </p:sp>
      <p:sp>
        <p:nvSpPr>
          <p:cNvPr id="314" name="TextBox 313"/>
          <p:cNvSpPr txBox="1"/>
          <p:nvPr/>
        </p:nvSpPr>
        <p:spPr>
          <a:xfrm>
            <a:off x="7853707" y="5286146"/>
            <a:ext cx="255199"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a:t>
            </a:r>
          </a:p>
          <a:p>
            <a:pPr algn="ctr"/>
            <a:r>
              <a:rPr lang="en-GB" sz="1000" dirty="0">
                <a:latin typeface="+mn-lt"/>
                <a:ea typeface="Arial Narrow" charset="0"/>
                <a:cs typeface="Arial Narrow" charset="0"/>
              </a:rPr>
              <a:t>3</a:t>
            </a:r>
          </a:p>
        </p:txBody>
      </p:sp>
      <p:sp>
        <p:nvSpPr>
          <p:cNvPr id="315" name="TextBox 314"/>
          <p:cNvSpPr txBox="1"/>
          <p:nvPr/>
        </p:nvSpPr>
        <p:spPr>
          <a:xfrm>
            <a:off x="2919064"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47</a:t>
            </a:r>
          </a:p>
          <a:p>
            <a:pPr algn="ctr"/>
            <a:r>
              <a:rPr lang="en-GB" sz="1000" dirty="0" smtClean="0">
                <a:latin typeface="+mn-lt"/>
                <a:ea typeface="Arial Narrow" charset="0"/>
                <a:cs typeface="Arial Narrow" charset="0"/>
              </a:rPr>
              <a:t>27</a:t>
            </a:r>
            <a:endParaRPr lang="en-GB" sz="1000" dirty="0">
              <a:latin typeface="+mn-lt"/>
              <a:ea typeface="Arial Narrow" charset="0"/>
              <a:cs typeface="Arial Narrow" charset="0"/>
            </a:endParaRPr>
          </a:p>
        </p:txBody>
      </p:sp>
      <p:sp>
        <p:nvSpPr>
          <p:cNvPr id="316" name="TextBox 315"/>
          <p:cNvSpPr txBox="1"/>
          <p:nvPr/>
        </p:nvSpPr>
        <p:spPr>
          <a:xfrm>
            <a:off x="2230531"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83</a:t>
            </a:r>
          </a:p>
          <a:p>
            <a:pPr algn="ctr"/>
            <a:r>
              <a:rPr lang="en-GB" sz="1000" dirty="0" smtClean="0">
                <a:latin typeface="+mn-lt"/>
                <a:ea typeface="Arial Narrow" charset="0"/>
                <a:cs typeface="Arial Narrow" charset="0"/>
              </a:rPr>
              <a:t>63</a:t>
            </a:r>
            <a:endParaRPr lang="en-GB" sz="1000" dirty="0">
              <a:latin typeface="+mn-lt"/>
              <a:ea typeface="Arial Narrow" charset="0"/>
              <a:cs typeface="Arial Narrow" charset="0"/>
            </a:endParaRPr>
          </a:p>
        </p:txBody>
      </p:sp>
      <p:sp>
        <p:nvSpPr>
          <p:cNvPr id="317" name="TextBox 316"/>
          <p:cNvSpPr txBox="1"/>
          <p:nvPr/>
        </p:nvSpPr>
        <p:spPr>
          <a:xfrm>
            <a:off x="1506733" y="5286146"/>
            <a:ext cx="396263"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123</a:t>
            </a:r>
          </a:p>
          <a:p>
            <a:pPr algn="ctr"/>
            <a:r>
              <a:rPr lang="en-GB" sz="1000" dirty="0" smtClean="0">
                <a:latin typeface="+mn-lt"/>
                <a:ea typeface="Arial Narrow" charset="0"/>
                <a:cs typeface="Arial Narrow" charset="0"/>
              </a:rPr>
              <a:t>104</a:t>
            </a:r>
            <a:endParaRPr lang="en-GB" sz="1000" dirty="0">
              <a:latin typeface="+mn-lt"/>
              <a:ea typeface="Arial Narrow" charset="0"/>
              <a:cs typeface="Arial Narrow" charset="0"/>
            </a:endParaRPr>
          </a:p>
        </p:txBody>
      </p:sp>
      <p:sp>
        <p:nvSpPr>
          <p:cNvPr id="318" name="TextBox 317"/>
          <p:cNvSpPr txBox="1"/>
          <p:nvPr/>
        </p:nvSpPr>
        <p:spPr>
          <a:xfrm>
            <a:off x="7143830"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7</a:t>
            </a:r>
          </a:p>
          <a:p>
            <a:pPr algn="ctr"/>
            <a:r>
              <a:rPr lang="en-GB" sz="1000" dirty="0" smtClean="0">
                <a:latin typeface="+mn-lt"/>
                <a:ea typeface="Arial Narrow" charset="0"/>
                <a:cs typeface="Arial Narrow" charset="0"/>
              </a:rPr>
              <a:t>11</a:t>
            </a:r>
          </a:p>
        </p:txBody>
      </p:sp>
      <p:sp>
        <p:nvSpPr>
          <p:cNvPr id="319" name="TextBox 318"/>
          <p:cNvSpPr txBox="1"/>
          <p:nvPr/>
        </p:nvSpPr>
        <p:spPr>
          <a:xfrm>
            <a:off x="6456433"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11</a:t>
            </a:r>
          </a:p>
          <a:p>
            <a:pPr algn="ctr"/>
            <a:r>
              <a:rPr lang="en-GB" sz="1000" dirty="0" smtClean="0">
                <a:latin typeface="+mn-lt"/>
                <a:ea typeface="Arial Narrow" charset="0"/>
                <a:cs typeface="Arial Narrow" charset="0"/>
              </a:rPr>
              <a:t>16</a:t>
            </a:r>
            <a:endParaRPr lang="en-GB" sz="1000" dirty="0">
              <a:latin typeface="+mn-lt"/>
              <a:ea typeface="Arial Narrow" charset="0"/>
              <a:cs typeface="Arial Narrow" charset="0"/>
            </a:endParaRPr>
          </a:p>
        </p:txBody>
      </p:sp>
      <p:sp>
        <p:nvSpPr>
          <p:cNvPr id="320" name="TextBox 319"/>
          <p:cNvSpPr txBox="1"/>
          <p:nvPr/>
        </p:nvSpPr>
        <p:spPr>
          <a:xfrm>
            <a:off x="5762640"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16</a:t>
            </a:r>
          </a:p>
          <a:p>
            <a:pPr algn="ctr"/>
            <a:r>
              <a:rPr lang="en-GB" sz="1000" dirty="0" smtClean="0">
                <a:latin typeface="+mn-lt"/>
                <a:ea typeface="Arial Narrow" charset="0"/>
                <a:cs typeface="Arial Narrow" charset="0"/>
              </a:rPr>
              <a:t>31</a:t>
            </a:r>
            <a:endParaRPr lang="en-GB" sz="1000" dirty="0">
              <a:latin typeface="+mn-lt"/>
              <a:ea typeface="Arial Narrow" charset="0"/>
              <a:cs typeface="Arial Narrow" charset="0"/>
            </a:endParaRPr>
          </a:p>
        </p:txBody>
      </p:sp>
      <p:sp>
        <p:nvSpPr>
          <p:cNvPr id="321" name="TextBox 320"/>
          <p:cNvSpPr txBox="1"/>
          <p:nvPr/>
        </p:nvSpPr>
        <p:spPr>
          <a:xfrm>
            <a:off x="3603953" y="5286146"/>
            <a:ext cx="325731" cy="400110"/>
          </a:xfrm>
          <a:prstGeom prst="rect">
            <a:avLst/>
          </a:prstGeom>
          <a:noFill/>
        </p:spPr>
        <p:txBody>
          <a:bodyPr wrap="none" rtlCol="0">
            <a:spAutoFit/>
          </a:bodyPr>
          <a:lstStyle/>
          <a:p>
            <a:pPr algn="ctr"/>
            <a:r>
              <a:rPr lang="en-GB" sz="1000" dirty="0" smtClean="0">
                <a:latin typeface="+mn-lt"/>
                <a:ea typeface="Arial Narrow" charset="0"/>
                <a:cs typeface="Arial Narrow" charset="0"/>
              </a:rPr>
              <a:t>14</a:t>
            </a:r>
          </a:p>
          <a:p>
            <a:pPr algn="ctr"/>
            <a:r>
              <a:rPr lang="en-GB" sz="1000" dirty="0">
                <a:latin typeface="+mn-lt"/>
                <a:ea typeface="Arial Narrow" charset="0"/>
                <a:cs typeface="Arial Narrow" charset="0"/>
              </a:rPr>
              <a:t>7</a:t>
            </a:r>
          </a:p>
        </p:txBody>
      </p:sp>
      <p:sp>
        <p:nvSpPr>
          <p:cNvPr id="322" name="TextBox 321"/>
          <p:cNvSpPr txBox="1"/>
          <p:nvPr/>
        </p:nvSpPr>
        <p:spPr>
          <a:xfrm>
            <a:off x="4158773" y="5286146"/>
            <a:ext cx="1019831" cy="400110"/>
          </a:xfrm>
          <a:prstGeom prst="rect">
            <a:avLst/>
          </a:prstGeom>
          <a:noFill/>
        </p:spPr>
        <p:txBody>
          <a:bodyPr wrap="none" rtlCol="0">
            <a:spAutoFit/>
          </a:bodyPr>
          <a:lstStyle/>
          <a:p>
            <a:pPr algn="r"/>
            <a:r>
              <a:rPr lang="en-GB" sz="1000" dirty="0" err="1" smtClean="0">
                <a:latin typeface="+mn-lt"/>
                <a:ea typeface="Arial Narrow" charset="0"/>
                <a:cs typeface="Arial Narrow" charset="0"/>
              </a:rPr>
              <a:t>Cet</a:t>
            </a:r>
            <a:r>
              <a:rPr lang="en-GB" sz="1000" dirty="0" smtClean="0">
                <a:latin typeface="+mn-lt"/>
                <a:ea typeface="Arial Narrow" charset="0"/>
                <a:cs typeface="Arial Narrow" charset="0"/>
              </a:rPr>
              <a:t> + FOLFIRI</a:t>
            </a:r>
          </a:p>
          <a:p>
            <a:pPr algn="r"/>
            <a:r>
              <a:rPr lang="en-GB" sz="1000" dirty="0" smtClean="0">
                <a:latin typeface="+mn-lt"/>
                <a:ea typeface="Arial Narrow" charset="0"/>
                <a:cs typeface="Arial Narrow" charset="0"/>
              </a:rPr>
              <a:t>FOLFIRI</a:t>
            </a:r>
            <a:endParaRPr lang="en-GB" sz="1000" dirty="0">
              <a:latin typeface="+mn-lt"/>
              <a:ea typeface="Arial Narrow" charset="0"/>
              <a:cs typeface="Arial Narrow" charset="0"/>
            </a:endParaRPr>
          </a:p>
        </p:txBody>
      </p:sp>
      <p:sp>
        <p:nvSpPr>
          <p:cNvPr id="323" name="TextBox 322"/>
          <p:cNvSpPr txBox="1"/>
          <p:nvPr/>
        </p:nvSpPr>
        <p:spPr>
          <a:xfrm>
            <a:off x="4383193" y="5132033"/>
            <a:ext cx="795411" cy="246221"/>
          </a:xfrm>
          <a:prstGeom prst="rect">
            <a:avLst/>
          </a:prstGeom>
          <a:noFill/>
        </p:spPr>
        <p:txBody>
          <a:bodyPr wrap="none" rtlCol="0">
            <a:spAutoFit/>
          </a:bodyPr>
          <a:lstStyle/>
          <a:p>
            <a:pPr algn="r"/>
            <a:r>
              <a:rPr lang="en-GB" sz="1000" dirty="0" smtClean="0">
                <a:latin typeface="+mn-lt"/>
                <a:ea typeface="Arial Narrow" charset="0"/>
                <a:cs typeface="Arial Narrow" charset="0"/>
              </a:rPr>
              <a:t>No. at risk:</a:t>
            </a:r>
            <a:endParaRPr lang="en-GB" sz="1000" dirty="0">
              <a:latin typeface="+mn-lt"/>
              <a:ea typeface="Arial Narrow" charset="0"/>
              <a:cs typeface="Arial Narrow" charset="0"/>
            </a:endParaRPr>
          </a:p>
        </p:txBody>
      </p:sp>
      <p:sp>
        <p:nvSpPr>
          <p:cNvPr id="324" name="TextBox 323"/>
          <p:cNvSpPr txBox="1"/>
          <p:nvPr/>
        </p:nvSpPr>
        <p:spPr>
          <a:xfrm>
            <a:off x="-97747" y="5286146"/>
            <a:ext cx="1019831" cy="400110"/>
          </a:xfrm>
          <a:prstGeom prst="rect">
            <a:avLst/>
          </a:prstGeom>
          <a:noFill/>
        </p:spPr>
        <p:txBody>
          <a:bodyPr wrap="none" rtlCol="0">
            <a:spAutoFit/>
          </a:bodyPr>
          <a:lstStyle/>
          <a:p>
            <a:pPr algn="r"/>
            <a:r>
              <a:rPr lang="en-GB" sz="1000" dirty="0" err="1" smtClean="0">
                <a:latin typeface="+mn-lt"/>
                <a:ea typeface="Arial Narrow" charset="0"/>
                <a:cs typeface="Arial Narrow" charset="0"/>
              </a:rPr>
              <a:t>Cet</a:t>
            </a:r>
            <a:r>
              <a:rPr lang="en-GB" sz="1000" dirty="0" smtClean="0">
                <a:latin typeface="+mn-lt"/>
                <a:ea typeface="Arial Narrow" charset="0"/>
                <a:cs typeface="Arial Narrow" charset="0"/>
              </a:rPr>
              <a:t> + FOLFIRI</a:t>
            </a:r>
          </a:p>
          <a:p>
            <a:pPr algn="r"/>
            <a:r>
              <a:rPr lang="en-GB" sz="1000" dirty="0" smtClean="0">
                <a:latin typeface="+mn-lt"/>
                <a:ea typeface="Arial Narrow" charset="0"/>
                <a:cs typeface="Arial Narrow" charset="0"/>
              </a:rPr>
              <a:t>FOLFIRI</a:t>
            </a:r>
            <a:endParaRPr lang="en-GB" sz="1000" dirty="0">
              <a:latin typeface="+mn-lt"/>
              <a:ea typeface="Arial Narrow" charset="0"/>
              <a:cs typeface="Arial Narrow" charset="0"/>
            </a:endParaRPr>
          </a:p>
        </p:txBody>
      </p:sp>
      <p:sp>
        <p:nvSpPr>
          <p:cNvPr id="325" name="TextBox 324"/>
          <p:cNvSpPr txBox="1"/>
          <p:nvPr/>
        </p:nvSpPr>
        <p:spPr>
          <a:xfrm>
            <a:off x="126673" y="5132033"/>
            <a:ext cx="795411" cy="246221"/>
          </a:xfrm>
          <a:prstGeom prst="rect">
            <a:avLst/>
          </a:prstGeom>
          <a:noFill/>
        </p:spPr>
        <p:txBody>
          <a:bodyPr wrap="none" rtlCol="0">
            <a:spAutoFit/>
          </a:bodyPr>
          <a:lstStyle/>
          <a:p>
            <a:pPr algn="r"/>
            <a:r>
              <a:rPr lang="en-GB" sz="1000" dirty="0" smtClean="0">
                <a:latin typeface="+mn-lt"/>
                <a:ea typeface="Arial Narrow" charset="0"/>
                <a:cs typeface="Arial Narrow" charset="0"/>
              </a:rPr>
              <a:t>No. at risk:</a:t>
            </a:r>
            <a:endParaRPr lang="en-GB" sz="1000" dirty="0">
              <a:latin typeface="+mn-lt"/>
              <a:ea typeface="Arial Narrow" charset="0"/>
              <a:cs typeface="Arial Narrow" charset="0"/>
            </a:endParaRPr>
          </a:p>
        </p:txBody>
      </p:sp>
      <p:grpSp>
        <p:nvGrpSpPr>
          <p:cNvPr id="326" name="Group 325"/>
          <p:cNvGrpSpPr/>
          <p:nvPr/>
        </p:nvGrpSpPr>
        <p:grpSpPr>
          <a:xfrm>
            <a:off x="5257134" y="2563467"/>
            <a:ext cx="3007123" cy="2060732"/>
            <a:chOff x="5257134" y="1754155"/>
            <a:chExt cx="3007123" cy="2060732"/>
          </a:xfrm>
        </p:grpSpPr>
        <p:sp>
          <p:nvSpPr>
            <p:cNvPr id="327" name="Freeform 326"/>
            <p:cNvSpPr/>
            <p:nvPr/>
          </p:nvSpPr>
          <p:spPr>
            <a:xfrm>
              <a:off x="5838297" y="2391303"/>
              <a:ext cx="415879" cy="639813"/>
            </a:xfrm>
            <a:custGeom>
              <a:avLst/>
              <a:gdLst>
                <a:gd name="connsiteX0" fmla="*/ 415879 w 415879"/>
                <a:gd name="connsiteY0" fmla="*/ 639813 h 639813"/>
                <a:gd name="connsiteX1" fmla="*/ 330571 w 415879"/>
                <a:gd name="connsiteY1" fmla="*/ 639813 h 639813"/>
                <a:gd name="connsiteX2" fmla="*/ 330571 w 415879"/>
                <a:gd name="connsiteY2" fmla="*/ 589161 h 639813"/>
                <a:gd name="connsiteX3" fmla="*/ 309244 w 415879"/>
                <a:gd name="connsiteY3" fmla="*/ 589161 h 639813"/>
                <a:gd name="connsiteX4" fmla="*/ 309244 w 415879"/>
                <a:gd name="connsiteY4" fmla="*/ 541175 h 639813"/>
                <a:gd name="connsiteX5" fmla="*/ 293248 w 415879"/>
                <a:gd name="connsiteY5" fmla="*/ 541175 h 639813"/>
                <a:gd name="connsiteX6" fmla="*/ 293248 w 415879"/>
                <a:gd name="connsiteY6" fmla="*/ 498521 h 639813"/>
                <a:gd name="connsiteX7" fmla="*/ 277253 w 415879"/>
                <a:gd name="connsiteY7" fmla="*/ 498521 h 639813"/>
                <a:gd name="connsiteX8" fmla="*/ 277253 w 415879"/>
                <a:gd name="connsiteY8" fmla="*/ 445203 h 639813"/>
                <a:gd name="connsiteX9" fmla="*/ 250594 w 415879"/>
                <a:gd name="connsiteY9" fmla="*/ 445203 h 639813"/>
                <a:gd name="connsiteX10" fmla="*/ 250594 w 415879"/>
                <a:gd name="connsiteY10" fmla="*/ 367892 h 639813"/>
                <a:gd name="connsiteX11" fmla="*/ 202608 w 415879"/>
                <a:gd name="connsiteY11" fmla="*/ 367892 h 639813"/>
                <a:gd name="connsiteX12" fmla="*/ 202608 w 415879"/>
                <a:gd name="connsiteY12" fmla="*/ 330570 h 639813"/>
                <a:gd name="connsiteX13" fmla="*/ 154622 w 415879"/>
                <a:gd name="connsiteY13" fmla="*/ 330570 h 639813"/>
                <a:gd name="connsiteX14" fmla="*/ 154622 w 415879"/>
                <a:gd name="connsiteY14" fmla="*/ 223934 h 639813"/>
                <a:gd name="connsiteX15" fmla="*/ 29325 w 415879"/>
                <a:gd name="connsiteY15" fmla="*/ 223934 h 639813"/>
                <a:gd name="connsiteX16" fmla="*/ 29325 w 415879"/>
                <a:gd name="connsiteY16" fmla="*/ 151955 h 639813"/>
                <a:gd name="connsiteX17" fmla="*/ 15996 w 415879"/>
                <a:gd name="connsiteY17" fmla="*/ 151955 h 639813"/>
                <a:gd name="connsiteX18" fmla="*/ 15996 w 415879"/>
                <a:gd name="connsiteY18" fmla="*/ 90640 h 639813"/>
                <a:gd name="connsiteX19" fmla="*/ 0 w 415879"/>
                <a:gd name="connsiteY19" fmla="*/ 90640 h 639813"/>
                <a:gd name="connsiteX20" fmla="*/ 0 w 415879"/>
                <a:gd name="connsiteY20" fmla="*/ 0 h 6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5879" h="639813">
                  <a:moveTo>
                    <a:pt x="415879" y="639813"/>
                  </a:moveTo>
                  <a:lnTo>
                    <a:pt x="330571" y="639813"/>
                  </a:lnTo>
                  <a:lnTo>
                    <a:pt x="330571" y="589161"/>
                  </a:lnTo>
                  <a:lnTo>
                    <a:pt x="309244" y="589161"/>
                  </a:lnTo>
                  <a:lnTo>
                    <a:pt x="309244" y="541175"/>
                  </a:lnTo>
                  <a:lnTo>
                    <a:pt x="293248" y="541175"/>
                  </a:lnTo>
                  <a:lnTo>
                    <a:pt x="293248" y="498521"/>
                  </a:lnTo>
                  <a:lnTo>
                    <a:pt x="277253" y="498521"/>
                  </a:lnTo>
                  <a:lnTo>
                    <a:pt x="277253" y="445203"/>
                  </a:lnTo>
                  <a:lnTo>
                    <a:pt x="250594" y="445203"/>
                  </a:lnTo>
                  <a:lnTo>
                    <a:pt x="250594" y="367892"/>
                  </a:lnTo>
                  <a:lnTo>
                    <a:pt x="202608" y="367892"/>
                  </a:lnTo>
                  <a:lnTo>
                    <a:pt x="202608" y="330570"/>
                  </a:lnTo>
                  <a:lnTo>
                    <a:pt x="154622" y="330570"/>
                  </a:lnTo>
                  <a:lnTo>
                    <a:pt x="154622" y="223934"/>
                  </a:lnTo>
                  <a:lnTo>
                    <a:pt x="29325" y="223934"/>
                  </a:lnTo>
                  <a:lnTo>
                    <a:pt x="29325" y="151955"/>
                  </a:lnTo>
                  <a:lnTo>
                    <a:pt x="15996" y="151955"/>
                  </a:lnTo>
                  <a:lnTo>
                    <a:pt x="15996" y="90640"/>
                  </a:lnTo>
                  <a:lnTo>
                    <a:pt x="0" y="9064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8" name="Freeform 327"/>
            <p:cNvSpPr/>
            <p:nvPr/>
          </p:nvSpPr>
          <p:spPr>
            <a:xfrm>
              <a:off x="5257134" y="1754155"/>
              <a:ext cx="581163" cy="637148"/>
            </a:xfrm>
            <a:custGeom>
              <a:avLst/>
              <a:gdLst>
                <a:gd name="connsiteX0" fmla="*/ 631815 w 631815"/>
                <a:gd name="connsiteY0" fmla="*/ 637148 h 637148"/>
                <a:gd name="connsiteX1" fmla="*/ 581163 w 631815"/>
                <a:gd name="connsiteY1" fmla="*/ 637148 h 637148"/>
                <a:gd name="connsiteX2" fmla="*/ 549173 w 631815"/>
                <a:gd name="connsiteY2" fmla="*/ 637148 h 637148"/>
                <a:gd name="connsiteX3" fmla="*/ 549173 w 631815"/>
                <a:gd name="connsiteY3" fmla="*/ 573166 h 637148"/>
                <a:gd name="connsiteX4" fmla="*/ 519848 w 631815"/>
                <a:gd name="connsiteY4" fmla="*/ 573166 h 637148"/>
                <a:gd name="connsiteX5" fmla="*/ 519848 w 631815"/>
                <a:gd name="connsiteY5" fmla="*/ 533178 h 637148"/>
                <a:gd name="connsiteX6" fmla="*/ 469196 w 631815"/>
                <a:gd name="connsiteY6" fmla="*/ 533178 h 637148"/>
                <a:gd name="connsiteX7" fmla="*/ 469196 w 631815"/>
                <a:gd name="connsiteY7" fmla="*/ 402549 h 637148"/>
                <a:gd name="connsiteX8" fmla="*/ 357229 w 631815"/>
                <a:gd name="connsiteY8" fmla="*/ 402549 h 637148"/>
                <a:gd name="connsiteX9" fmla="*/ 357229 w 631815"/>
                <a:gd name="connsiteY9" fmla="*/ 359895 h 637148"/>
                <a:gd name="connsiteX10" fmla="*/ 311909 w 631815"/>
                <a:gd name="connsiteY10" fmla="*/ 359895 h 637148"/>
                <a:gd name="connsiteX11" fmla="*/ 311909 w 631815"/>
                <a:gd name="connsiteY11" fmla="*/ 309243 h 637148"/>
                <a:gd name="connsiteX12" fmla="*/ 237264 w 631815"/>
                <a:gd name="connsiteY12" fmla="*/ 309243 h 637148"/>
                <a:gd name="connsiteX13" fmla="*/ 237264 w 631815"/>
                <a:gd name="connsiteY13" fmla="*/ 229267 h 637148"/>
                <a:gd name="connsiteX14" fmla="*/ 237264 w 631815"/>
                <a:gd name="connsiteY14" fmla="*/ 229267 h 637148"/>
                <a:gd name="connsiteX15" fmla="*/ 237264 w 631815"/>
                <a:gd name="connsiteY15" fmla="*/ 135960 h 637148"/>
                <a:gd name="connsiteX16" fmla="*/ 151955 w 631815"/>
                <a:gd name="connsiteY16" fmla="*/ 135960 h 637148"/>
                <a:gd name="connsiteX17" fmla="*/ 151955 w 631815"/>
                <a:gd name="connsiteY17" fmla="*/ 82643 h 637148"/>
                <a:gd name="connsiteX18" fmla="*/ 69313 w 631815"/>
                <a:gd name="connsiteY18" fmla="*/ 82643 h 637148"/>
                <a:gd name="connsiteX19" fmla="*/ 69313 w 631815"/>
                <a:gd name="connsiteY19" fmla="*/ 50652 h 637148"/>
                <a:gd name="connsiteX20" fmla="*/ 37322 w 631815"/>
                <a:gd name="connsiteY20" fmla="*/ 50652 h 637148"/>
                <a:gd name="connsiteX21" fmla="*/ 37322 w 631815"/>
                <a:gd name="connsiteY21" fmla="*/ 0 h 637148"/>
                <a:gd name="connsiteX22" fmla="*/ 0 w 631815"/>
                <a:gd name="connsiteY22" fmla="*/ 0 h 637148"/>
                <a:gd name="connsiteX0" fmla="*/ 581163 w 581163"/>
                <a:gd name="connsiteY0" fmla="*/ 637148 h 637148"/>
                <a:gd name="connsiteX1" fmla="*/ 549173 w 581163"/>
                <a:gd name="connsiteY1" fmla="*/ 637148 h 637148"/>
                <a:gd name="connsiteX2" fmla="*/ 549173 w 581163"/>
                <a:gd name="connsiteY2" fmla="*/ 573166 h 637148"/>
                <a:gd name="connsiteX3" fmla="*/ 519848 w 581163"/>
                <a:gd name="connsiteY3" fmla="*/ 573166 h 637148"/>
                <a:gd name="connsiteX4" fmla="*/ 519848 w 581163"/>
                <a:gd name="connsiteY4" fmla="*/ 533178 h 637148"/>
                <a:gd name="connsiteX5" fmla="*/ 469196 w 581163"/>
                <a:gd name="connsiteY5" fmla="*/ 533178 h 637148"/>
                <a:gd name="connsiteX6" fmla="*/ 469196 w 581163"/>
                <a:gd name="connsiteY6" fmla="*/ 402549 h 637148"/>
                <a:gd name="connsiteX7" fmla="*/ 357229 w 581163"/>
                <a:gd name="connsiteY7" fmla="*/ 402549 h 637148"/>
                <a:gd name="connsiteX8" fmla="*/ 357229 w 581163"/>
                <a:gd name="connsiteY8" fmla="*/ 359895 h 637148"/>
                <a:gd name="connsiteX9" fmla="*/ 311909 w 581163"/>
                <a:gd name="connsiteY9" fmla="*/ 359895 h 637148"/>
                <a:gd name="connsiteX10" fmla="*/ 311909 w 581163"/>
                <a:gd name="connsiteY10" fmla="*/ 309243 h 637148"/>
                <a:gd name="connsiteX11" fmla="*/ 237264 w 581163"/>
                <a:gd name="connsiteY11" fmla="*/ 309243 h 637148"/>
                <a:gd name="connsiteX12" fmla="*/ 237264 w 581163"/>
                <a:gd name="connsiteY12" fmla="*/ 229267 h 637148"/>
                <a:gd name="connsiteX13" fmla="*/ 237264 w 581163"/>
                <a:gd name="connsiteY13" fmla="*/ 229267 h 637148"/>
                <a:gd name="connsiteX14" fmla="*/ 237264 w 581163"/>
                <a:gd name="connsiteY14" fmla="*/ 135960 h 637148"/>
                <a:gd name="connsiteX15" fmla="*/ 151955 w 581163"/>
                <a:gd name="connsiteY15" fmla="*/ 135960 h 637148"/>
                <a:gd name="connsiteX16" fmla="*/ 151955 w 581163"/>
                <a:gd name="connsiteY16" fmla="*/ 82643 h 637148"/>
                <a:gd name="connsiteX17" fmla="*/ 69313 w 581163"/>
                <a:gd name="connsiteY17" fmla="*/ 82643 h 637148"/>
                <a:gd name="connsiteX18" fmla="*/ 69313 w 581163"/>
                <a:gd name="connsiteY18" fmla="*/ 50652 h 637148"/>
                <a:gd name="connsiteX19" fmla="*/ 37322 w 581163"/>
                <a:gd name="connsiteY19" fmla="*/ 50652 h 637148"/>
                <a:gd name="connsiteX20" fmla="*/ 37322 w 581163"/>
                <a:gd name="connsiteY20" fmla="*/ 0 h 637148"/>
                <a:gd name="connsiteX21" fmla="*/ 0 w 581163"/>
                <a:gd name="connsiteY21" fmla="*/ 0 h 63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1163" h="637148">
                  <a:moveTo>
                    <a:pt x="581163" y="637148"/>
                  </a:moveTo>
                  <a:lnTo>
                    <a:pt x="549173" y="637148"/>
                  </a:lnTo>
                  <a:lnTo>
                    <a:pt x="549173" y="573166"/>
                  </a:lnTo>
                  <a:lnTo>
                    <a:pt x="519848" y="573166"/>
                  </a:lnTo>
                  <a:lnTo>
                    <a:pt x="519848" y="533178"/>
                  </a:lnTo>
                  <a:lnTo>
                    <a:pt x="469196" y="533178"/>
                  </a:lnTo>
                  <a:lnTo>
                    <a:pt x="469196" y="402549"/>
                  </a:lnTo>
                  <a:lnTo>
                    <a:pt x="357229" y="402549"/>
                  </a:lnTo>
                  <a:lnTo>
                    <a:pt x="357229" y="359895"/>
                  </a:lnTo>
                  <a:lnTo>
                    <a:pt x="311909" y="359895"/>
                  </a:lnTo>
                  <a:lnTo>
                    <a:pt x="311909" y="309243"/>
                  </a:lnTo>
                  <a:lnTo>
                    <a:pt x="237264" y="309243"/>
                  </a:lnTo>
                  <a:lnTo>
                    <a:pt x="237264" y="229267"/>
                  </a:lnTo>
                  <a:lnTo>
                    <a:pt x="237264" y="229267"/>
                  </a:lnTo>
                  <a:lnTo>
                    <a:pt x="237264" y="135960"/>
                  </a:lnTo>
                  <a:lnTo>
                    <a:pt x="151955" y="135960"/>
                  </a:lnTo>
                  <a:lnTo>
                    <a:pt x="151955" y="82643"/>
                  </a:lnTo>
                  <a:lnTo>
                    <a:pt x="69313" y="82643"/>
                  </a:lnTo>
                  <a:lnTo>
                    <a:pt x="69313" y="50652"/>
                  </a:lnTo>
                  <a:lnTo>
                    <a:pt x="37322" y="50652"/>
                  </a:lnTo>
                  <a:lnTo>
                    <a:pt x="37322"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9" name="Freeform 328"/>
            <p:cNvSpPr/>
            <p:nvPr/>
          </p:nvSpPr>
          <p:spPr>
            <a:xfrm>
              <a:off x="6251510" y="3031116"/>
              <a:ext cx="2012747" cy="783771"/>
            </a:xfrm>
            <a:custGeom>
              <a:avLst/>
              <a:gdLst>
                <a:gd name="connsiteX0" fmla="*/ 2012747 w 2012747"/>
                <a:gd name="connsiteY0" fmla="*/ 783771 h 783771"/>
                <a:gd name="connsiteX1" fmla="*/ 1895447 w 2012747"/>
                <a:gd name="connsiteY1" fmla="*/ 783771 h 783771"/>
                <a:gd name="connsiteX2" fmla="*/ 1895447 w 2012747"/>
                <a:gd name="connsiteY2" fmla="*/ 677136 h 783771"/>
                <a:gd name="connsiteX3" fmla="*/ 1588870 w 2012747"/>
                <a:gd name="connsiteY3" fmla="*/ 677136 h 783771"/>
                <a:gd name="connsiteX4" fmla="*/ 1588870 w 2012747"/>
                <a:gd name="connsiteY4" fmla="*/ 626484 h 783771"/>
                <a:gd name="connsiteX5" fmla="*/ 1538218 w 2012747"/>
                <a:gd name="connsiteY5" fmla="*/ 626484 h 783771"/>
                <a:gd name="connsiteX6" fmla="*/ 1538218 w 2012747"/>
                <a:gd name="connsiteY6" fmla="*/ 559837 h 783771"/>
                <a:gd name="connsiteX7" fmla="*/ 1175657 w 2012747"/>
                <a:gd name="connsiteY7" fmla="*/ 559837 h 783771"/>
                <a:gd name="connsiteX8" fmla="*/ 1175657 w 2012747"/>
                <a:gd name="connsiteY8" fmla="*/ 511851 h 783771"/>
                <a:gd name="connsiteX9" fmla="*/ 1141001 w 2012747"/>
                <a:gd name="connsiteY9" fmla="*/ 511851 h 783771"/>
                <a:gd name="connsiteX10" fmla="*/ 1141001 w 2012747"/>
                <a:gd name="connsiteY10" fmla="*/ 453201 h 783771"/>
                <a:gd name="connsiteX11" fmla="*/ 1087683 w 2012747"/>
                <a:gd name="connsiteY11" fmla="*/ 453201 h 783771"/>
                <a:gd name="connsiteX12" fmla="*/ 1087683 w 2012747"/>
                <a:gd name="connsiteY12" fmla="*/ 415879 h 783771"/>
                <a:gd name="connsiteX13" fmla="*/ 957054 w 2012747"/>
                <a:gd name="connsiteY13" fmla="*/ 415879 h 783771"/>
                <a:gd name="connsiteX14" fmla="*/ 957054 w 2012747"/>
                <a:gd name="connsiteY14" fmla="*/ 362561 h 783771"/>
                <a:gd name="connsiteX15" fmla="*/ 898405 w 2012747"/>
                <a:gd name="connsiteY15" fmla="*/ 362561 h 783771"/>
                <a:gd name="connsiteX16" fmla="*/ 898405 w 2012747"/>
                <a:gd name="connsiteY16" fmla="*/ 309243 h 783771"/>
                <a:gd name="connsiteX17" fmla="*/ 690466 w 2012747"/>
                <a:gd name="connsiteY17" fmla="*/ 309243 h 783771"/>
                <a:gd name="connsiteX18" fmla="*/ 690466 w 2012747"/>
                <a:gd name="connsiteY18" fmla="*/ 255925 h 783771"/>
                <a:gd name="connsiteX19" fmla="*/ 501187 w 2012747"/>
                <a:gd name="connsiteY19" fmla="*/ 255925 h 783771"/>
                <a:gd name="connsiteX20" fmla="*/ 501187 w 2012747"/>
                <a:gd name="connsiteY20" fmla="*/ 202608 h 783771"/>
                <a:gd name="connsiteX21" fmla="*/ 301246 w 2012747"/>
                <a:gd name="connsiteY21" fmla="*/ 202608 h 783771"/>
                <a:gd name="connsiteX22" fmla="*/ 301246 w 2012747"/>
                <a:gd name="connsiteY22" fmla="*/ 149290 h 783771"/>
                <a:gd name="connsiteX23" fmla="*/ 143958 w 2012747"/>
                <a:gd name="connsiteY23" fmla="*/ 149290 h 783771"/>
                <a:gd name="connsiteX24" fmla="*/ 143958 w 2012747"/>
                <a:gd name="connsiteY24" fmla="*/ 98638 h 783771"/>
                <a:gd name="connsiteX25" fmla="*/ 55984 w 2012747"/>
                <a:gd name="connsiteY25" fmla="*/ 98638 h 783771"/>
                <a:gd name="connsiteX26" fmla="*/ 55984 w 2012747"/>
                <a:gd name="connsiteY26" fmla="*/ 55984 h 783771"/>
                <a:gd name="connsiteX27" fmla="*/ 0 w 2012747"/>
                <a:gd name="connsiteY27" fmla="*/ 55984 h 783771"/>
                <a:gd name="connsiteX28" fmla="*/ 0 w 2012747"/>
                <a:gd name="connsiteY28"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2747" h="783771">
                  <a:moveTo>
                    <a:pt x="2012747" y="783771"/>
                  </a:moveTo>
                  <a:lnTo>
                    <a:pt x="1895447" y="783771"/>
                  </a:lnTo>
                  <a:lnTo>
                    <a:pt x="1895447" y="677136"/>
                  </a:lnTo>
                  <a:lnTo>
                    <a:pt x="1588870" y="677136"/>
                  </a:lnTo>
                  <a:lnTo>
                    <a:pt x="1588870" y="626484"/>
                  </a:lnTo>
                  <a:lnTo>
                    <a:pt x="1538218" y="626484"/>
                  </a:lnTo>
                  <a:lnTo>
                    <a:pt x="1538218" y="559837"/>
                  </a:lnTo>
                  <a:lnTo>
                    <a:pt x="1175657" y="559837"/>
                  </a:lnTo>
                  <a:lnTo>
                    <a:pt x="1175657" y="511851"/>
                  </a:lnTo>
                  <a:lnTo>
                    <a:pt x="1141001" y="511851"/>
                  </a:lnTo>
                  <a:lnTo>
                    <a:pt x="1141001" y="453201"/>
                  </a:lnTo>
                  <a:lnTo>
                    <a:pt x="1087683" y="453201"/>
                  </a:lnTo>
                  <a:lnTo>
                    <a:pt x="1087683" y="415879"/>
                  </a:lnTo>
                  <a:lnTo>
                    <a:pt x="957054" y="415879"/>
                  </a:lnTo>
                  <a:lnTo>
                    <a:pt x="957054" y="362561"/>
                  </a:lnTo>
                  <a:lnTo>
                    <a:pt x="898405" y="362561"/>
                  </a:lnTo>
                  <a:lnTo>
                    <a:pt x="898405" y="309243"/>
                  </a:lnTo>
                  <a:lnTo>
                    <a:pt x="690466" y="309243"/>
                  </a:lnTo>
                  <a:lnTo>
                    <a:pt x="690466" y="255925"/>
                  </a:lnTo>
                  <a:lnTo>
                    <a:pt x="501187" y="255925"/>
                  </a:lnTo>
                  <a:lnTo>
                    <a:pt x="501187" y="202608"/>
                  </a:lnTo>
                  <a:lnTo>
                    <a:pt x="301246" y="202608"/>
                  </a:lnTo>
                  <a:lnTo>
                    <a:pt x="301246" y="149290"/>
                  </a:lnTo>
                  <a:lnTo>
                    <a:pt x="143958" y="149290"/>
                  </a:lnTo>
                  <a:lnTo>
                    <a:pt x="143958" y="98638"/>
                  </a:lnTo>
                  <a:lnTo>
                    <a:pt x="55984" y="98638"/>
                  </a:lnTo>
                  <a:lnTo>
                    <a:pt x="55984" y="55984"/>
                  </a:lnTo>
                  <a:lnTo>
                    <a:pt x="0" y="55984"/>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30" name="Group 329"/>
          <p:cNvGrpSpPr/>
          <p:nvPr/>
        </p:nvGrpSpPr>
        <p:grpSpPr>
          <a:xfrm>
            <a:off x="5259799" y="2563467"/>
            <a:ext cx="3119091" cy="2002083"/>
            <a:chOff x="5259799" y="1754155"/>
            <a:chExt cx="3119091" cy="2002083"/>
          </a:xfrm>
        </p:grpSpPr>
        <p:sp>
          <p:nvSpPr>
            <p:cNvPr id="331" name="Freeform 330"/>
            <p:cNvSpPr/>
            <p:nvPr/>
          </p:nvSpPr>
          <p:spPr>
            <a:xfrm>
              <a:off x="5259799" y="1754155"/>
              <a:ext cx="1047695" cy="1087683"/>
            </a:xfrm>
            <a:custGeom>
              <a:avLst/>
              <a:gdLst>
                <a:gd name="connsiteX0" fmla="*/ 1047695 w 1047695"/>
                <a:gd name="connsiteY0" fmla="*/ 1087683 h 1087683"/>
                <a:gd name="connsiteX1" fmla="*/ 858417 w 1047695"/>
                <a:gd name="connsiteY1" fmla="*/ 1087683 h 1087683"/>
                <a:gd name="connsiteX2" fmla="*/ 858417 w 1047695"/>
                <a:gd name="connsiteY2" fmla="*/ 1007706 h 1087683"/>
                <a:gd name="connsiteX3" fmla="*/ 557171 w 1047695"/>
                <a:gd name="connsiteY3" fmla="*/ 1007706 h 1087683"/>
                <a:gd name="connsiteX4" fmla="*/ 557171 w 1047695"/>
                <a:gd name="connsiteY4" fmla="*/ 861082 h 1087683"/>
                <a:gd name="connsiteX5" fmla="*/ 522515 w 1047695"/>
                <a:gd name="connsiteY5" fmla="*/ 861082 h 1087683"/>
                <a:gd name="connsiteX6" fmla="*/ 522515 w 1047695"/>
                <a:gd name="connsiteY6" fmla="*/ 778440 h 1087683"/>
                <a:gd name="connsiteX7" fmla="*/ 453202 w 1047695"/>
                <a:gd name="connsiteY7" fmla="*/ 778440 h 1087683"/>
                <a:gd name="connsiteX8" fmla="*/ 453202 w 1047695"/>
                <a:gd name="connsiteY8" fmla="*/ 709127 h 1087683"/>
                <a:gd name="connsiteX9" fmla="*/ 333237 w 1047695"/>
                <a:gd name="connsiteY9" fmla="*/ 709127 h 1087683"/>
                <a:gd name="connsiteX10" fmla="*/ 333237 w 1047695"/>
                <a:gd name="connsiteY10" fmla="*/ 637148 h 1087683"/>
                <a:gd name="connsiteX11" fmla="*/ 309244 w 1047695"/>
                <a:gd name="connsiteY11" fmla="*/ 637148 h 1087683"/>
                <a:gd name="connsiteX12" fmla="*/ 309244 w 1047695"/>
                <a:gd name="connsiteY12" fmla="*/ 509185 h 1087683"/>
                <a:gd name="connsiteX13" fmla="*/ 287916 w 1047695"/>
                <a:gd name="connsiteY13" fmla="*/ 509185 h 1087683"/>
                <a:gd name="connsiteX14" fmla="*/ 287916 w 1047695"/>
                <a:gd name="connsiteY14" fmla="*/ 415879 h 1087683"/>
                <a:gd name="connsiteX15" fmla="*/ 271921 w 1047695"/>
                <a:gd name="connsiteY15" fmla="*/ 415879 h 1087683"/>
                <a:gd name="connsiteX16" fmla="*/ 271921 w 1047695"/>
                <a:gd name="connsiteY16" fmla="*/ 351897 h 1087683"/>
                <a:gd name="connsiteX17" fmla="*/ 258592 w 1047695"/>
                <a:gd name="connsiteY17" fmla="*/ 351897 h 1087683"/>
                <a:gd name="connsiteX18" fmla="*/ 258592 w 1047695"/>
                <a:gd name="connsiteY18" fmla="*/ 226601 h 1087683"/>
                <a:gd name="connsiteX19" fmla="*/ 237265 w 1047695"/>
                <a:gd name="connsiteY19" fmla="*/ 226601 h 1087683"/>
                <a:gd name="connsiteX20" fmla="*/ 237265 w 1047695"/>
                <a:gd name="connsiteY20" fmla="*/ 135960 h 1087683"/>
                <a:gd name="connsiteX21" fmla="*/ 194610 w 1047695"/>
                <a:gd name="connsiteY21" fmla="*/ 135960 h 1087683"/>
                <a:gd name="connsiteX22" fmla="*/ 194610 w 1047695"/>
                <a:gd name="connsiteY22" fmla="*/ 69313 h 1087683"/>
                <a:gd name="connsiteX23" fmla="*/ 114634 w 1047695"/>
                <a:gd name="connsiteY23" fmla="*/ 69313 h 1087683"/>
                <a:gd name="connsiteX24" fmla="*/ 114634 w 1047695"/>
                <a:gd name="connsiteY24" fmla="*/ 0 h 1087683"/>
                <a:gd name="connsiteX25" fmla="*/ 0 w 1047695"/>
                <a:gd name="connsiteY25" fmla="*/ 0 h 10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7695" h="1087683">
                  <a:moveTo>
                    <a:pt x="1047695" y="1087683"/>
                  </a:moveTo>
                  <a:lnTo>
                    <a:pt x="858417" y="1087683"/>
                  </a:lnTo>
                  <a:lnTo>
                    <a:pt x="858417" y="1007706"/>
                  </a:lnTo>
                  <a:lnTo>
                    <a:pt x="557171" y="1007706"/>
                  </a:lnTo>
                  <a:lnTo>
                    <a:pt x="557171" y="861082"/>
                  </a:lnTo>
                  <a:lnTo>
                    <a:pt x="522515" y="861082"/>
                  </a:lnTo>
                  <a:lnTo>
                    <a:pt x="522515" y="778440"/>
                  </a:lnTo>
                  <a:lnTo>
                    <a:pt x="453202" y="778440"/>
                  </a:lnTo>
                  <a:lnTo>
                    <a:pt x="453202" y="709127"/>
                  </a:lnTo>
                  <a:lnTo>
                    <a:pt x="333237" y="709127"/>
                  </a:lnTo>
                  <a:lnTo>
                    <a:pt x="333237" y="637148"/>
                  </a:lnTo>
                  <a:lnTo>
                    <a:pt x="309244" y="637148"/>
                  </a:lnTo>
                  <a:lnTo>
                    <a:pt x="309244" y="509185"/>
                  </a:lnTo>
                  <a:lnTo>
                    <a:pt x="287916" y="509185"/>
                  </a:lnTo>
                  <a:lnTo>
                    <a:pt x="287916" y="415879"/>
                  </a:lnTo>
                  <a:lnTo>
                    <a:pt x="271921" y="415879"/>
                  </a:lnTo>
                  <a:lnTo>
                    <a:pt x="271921" y="351897"/>
                  </a:lnTo>
                  <a:lnTo>
                    <a:pt x="258592" y="351897"/>
                  </a:lnTo>
                  <a:lnTo>
                    <a:pt x="258592" y="226601"/>
                  </a:lnTo>
                  <a:lnTo>
                    <a:pt x="237265" y="226601"/>
                  </a:lnTo>
                  <a:lnTo>
                    <a:pt x="237265" y="135960"/>
                  </a:lnTo>
                  <a:lnTo>
                    <a:pt x="194610" y="135960"/>
                  </a:lnTo>
                  <a:lnTo>
                    <a:pt x="194610" y="69313"/>
                  </a:lnTo>
                  <a:lnTo>
                    <a:pt x="114634" y="69313"/>
                  </a:lnTo>
                  <a:lnTo>
                    <a:pt x="11463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2" name="Freeform 331"/>
            <p:cNvSpPr/>
            <p:nvPr/>
          </p:nvSpPr>
          <p:spPr>
            <a:xfrm>
              <a:off x="6299496" y="2839172"/>
              <a:ext cx="2079394" cy="917066"/>
            </a:xfrm>
            <a:custGeom>
              <a:avLst/>
              <a:gdLst>
                <a:gd name="connsiteX0" fmla="*/ 2079394 w 2079394"/>
                <a:gd name="connsiteY0" fmla="*/ 917066 h 917066"/>
                <a:gd name="connsiteX1" fmla="*/ 1455576 w 2079394"/>
                <a:gd name="connsiteY1" fmla="*/ 917066 h 917066"/>
                <a:gd name="connsiteX2" fmla="*/ 1455576 w 2079394"/>
                <a:gd name="connsiteY2" fmla="*/ 821094 h 917066"/>
                <a:gd name="connsiteX3" fmla="*/ 1306286 w 2079394"/>
                <a:gd name="connsiteY3" fmla="*/ 821094 h 917066"/>
                <a:gd name="connsiteX4" fmla="*/ 1306286 w 2079394"/>
                <a:gd name="connsiteY4" fmla="*/ 749115 h 917066"/>
                <a:gd name="connsiteX5" fmla="*/ 1260966 w 2079394"/>
                <a:gd name="connsiteY5" fmla="*/ 749115 h 917066"/>
                <a:gd name="connsiteX6" fmla="*/ 1260966 w 2079394"/>
                <a:gd name="connsiteY6" fmla="*/ 655809 h 917066"/>
                <a:gd name="connsiteX7" fmla="*/ 1079685 w 2079394"/>
                <a:gd name="connsiteY7" fmla="*/ 655809 h 917066"/>
                <a:gd name="connsiteX8" fmla="*/ 1079685 w 2079394"/>
                <a:gd name="connsiteY8" fmla="*/ 559837 h 917066"/>
                <a:gd name="connsiteX9" fmla="*/ 813096 w 2079394"/>
                <a:gd name="connsiteY9" fmla="*/ 559837 h 917066"/>
                <a:gd name="connsiteX10" fmla="*/ 813096 w 2079394"/>
                <a:gd name="connsiteY10" fmla="*/ 482526 h 917066"/>
                <a:gd name="connsiteX11" fmla="*/ 749115 w 2079394"/>
                <a:gd name="connsiteY11" fmla="*/ 482526 h 917066"/>
                <a:gd name="connsiteX12" fmla="*/ 749115 w 2079394"/>
                <a:gd name="connsiteY12" fmla="*/ 405215 h 917066"/>
                <a:gd name="connsiteX13" fmla="*/ 381222 w 2079394"/>
                <a:gd name="connsiteY13" fmla="*/ 405215 h 917066"/>
                <a:gd name="connsiteX14" fmla="*/ 381222 w 2079394"/>
                <a:gd name="connsiteY14" fmla="*/ 325238 h 917066"/>
                <a:gd name="connsiteX15" fmla="*/ 293248 w 2079394"/>
                <a:gd name="connsiteY15" fmla="*/ 325238 h 917066"/>
                <a:gd name="connsiteX16" fmla="*/ 293248 w 2079394"/>
                <a:gd name="connsiteY16" fmla="*/ 239930 h 917066"/>
                <a:gd name="connsiteX17" fmla="*/ 109302 w 2079394"/>
                <a:gd name="connsiteY17" fmla="*/ 239930 h 917066"/>
                <a:gd name="connsiteX18" fmla="*/ 109302 w 2079394"/>
                <a:gd name="connsiteY18" fmla="*/ 162619 h 917066"/>
                <a:gd name="connsiteX19" fmla="*/ 34657 w 2079394"/>
                <a:gd name="connsiteY19" fmla="*/ 162619 h 917066"/>
                <a:gd name="connsiteX20" fmla="*/ 34657 w 2079394"/>
                <a:gd name="connsiteY20" fmla="*/ 82643 h 917066"/>
                <a:gd name="connsiteX21" fmla="*/ 0 w 2079394"/>
                <a:gd name="connsiteY21" fmla="*/ 82643 h 917066"/>
                <a:gd name="connsiteX22" fmla="*/ 0 w 2079394"/>
                <a:gd name="connsiteY22" fmla="*/ 0 h 9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9394" h="917066">
                  <a:moveTo>
                    <a:pt x="2079394" y="917066"/>
                  </a:moveTo>
                  <a:lnTo>
                    <a:pt x="1455576" y="917066"/>
                  </a:lnTo>
                  <a:lnTo>
                    <a:pt x="1455576" y="821094"/>
                  </a:lnTo>
                  <a:lnTo>
                    <a:pt x="1306286" y="821094"/>
                  </a:lnTo>
                  <a:lnTo>
                    <a:pt x="1306286" y="749115"/>
                  </a:lnTo>
                  <a:lnTo>
                    <a:pt x="1260966" y="749115"/>
                  </a:lnTo>
                  <a:lnTo>
                    <a:pt x="1260966" y="655809"/>
                  </a:lnTo>
                  <a:lnTo>
                    <a:pt x="1079685" y="655809"/>
                  </a:lnTo>
                  <a:lnTo>
                    <a:pt x="1079685" y="559837"/>
                  </a:lnTo>
                  <a:lnTo>
                    <a:pt x="813096" y="559837"/>
                  </a:lnTo>
                  <a:lnTo>
                    <a:pt x="813096" y="482526"/>
                  </a:lnTo>
                  <a:lnTo>
                    <a:pt x="749115" y="482526"/>
                  </a:lnTo>
                  <a:lnTo>
                    <a:pt x="749115" y="405215"/>
                  </a:lnTo>
                  <a:lnTo>
                    <a:pt x="381222" y="405215"/>
                  </a:lnTo>
                  <a:lnTo>
                    <a:pt x="381222" y="325238"/>
                  </a:lnTo>
                  <a:lnTo>
                    <a:pt x="293248" y="325238"/>
                  </a:lnTo>
                  <a:lnTo>
                    <a:pt x="293248" y="239930"/>
                  </a:lnTo>
                  <a:lnTo>
                    <a:pt x="109302" y="239930"/>
                  </a:lnTo>
                  <a:lnTo>
                    <a:pt x="109302" y="162619"/>
                  </a:lnTo>
                  <a:lnTo>
                    <a:pt x="34657" y="162619"/>
                  </a:lnTo>
                  <a:lnTo>
                    <a:pt x="34657" y="82643"/>
                  </a:lnTo>
                  <a:lnTo>
                    <a:pt x="0" y="82643"/>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33" name="TextBox 332"/>
          <p:cNvSpPr txBox="1"/>
          <p:nvPr/>
        </p:nvSpPr>
        <p:spPr bwMode="gray">
          <a:xfrm>
            <a:off x="1661371"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en-GB" b="1" dirty="0" smtClean="0">
                <a:latin typeface="+mn-lt"/>
                <a:ea typeface="Arial Narrow" charset="0"/>
                <a:cs typeface="Arial Narrow" charset="0"/>
              </a:rPr>
              <a:t>Left-sided tumours</a:t>
            </a:r>
            <a:endParaRPr kumimoji="0" lang="en-GB" b="1" i="0" u="none" strike="noStrike" kern="1200" cap="none" spc="0" normalizeH="0" baseline="0" dirty="0">
              <a:ln>
                <a:noFill/>
              </a:ln>
              <a:effectLst/>
              <a:uLnTx/>
              <a:uFillTx/>
              <a:latin typeface="+mn-lt"/>
              <a:ea typeface="Arial Narrow" charset="0"/>
              <a:cs typeface="Arial Narrow" charset="0"/>
            </a:endParaRPr>
          </a:p>
        </p:txBody>
      </p:sp>
      <p:sp>
        <p:nvSpPr>
          <p:cNvPr id="334" name="TextBox 333"/>
          <p:cNvSpPr txBox="1"/>
          <p:nvPr/>
        </p:nvSpPr>
        <p:spPr bwMode="gray">
          <a:xfrm>
            <a:off x="5737463"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en-GB" b="1" dirty="0" smtClean="0">
                <a:latin typeface="+mn-lt"/>
                <a:ea typeface="Arial Narrow" charset="0"/>
                <a:cs typeface="Arial Narrow" charset="0"/>
              </a:rPr>
              <a:t>Right-sided tumours</a:t>
            </a:r>
            <a:endParaRPr kumimoji="0" lang="en-GB" b="1" i="0" u="none" strike="noStrike" kern="1200" cap="none" spc="0" normalizeH="0" baseline="0" dirty="0">
              <a:ln>
                <a:noFill/>
              </a:ln>
              <a:effectLst/>
              <a:uLnTx/>
              <a:uFillTx/>
              <a:latin typeface="+mn-lt"/>
              <a:ea typeface="Arial Narrow" charset="0"/>
              <a:cs typeface="Arial Narrow" charset="0"/>
            </a:endParaRPr>
          </a:p>
        </p:txBody>
      </p:sp>
      <p:grpSp>
        <p:nvGrpSpPr>
          <p:cNvPr id="335" name="Group 334"/>
          <p:cNvGrpSpPr/>
          <p:nvPr/>
        </p:nvGrpSpPr>
        <p:grpSpPr>
          <a:xfrm>
            <a:off x="2136122" y="2596181"/>
            <a:ext cx="294369" cy="175902"/>
            <a:chOff x="1774334" y="4701667"/>
            <a:chExt cx="262495" cy="175902"/>
          </a:xfrm>
        </p:grpSpPr>
        <p:cxnSp>
          <p:nvCxnSpPr>
            <p:cNvPr id="336" name="Straight Connector 335"/>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6454752" y="2596221"/>
            <a:ext cx="294369" cy="175902"/>
            <a:chOff x="1774334" y="4701667"/>
            <a:chExt cx="262495" cy="175902"/>
          </a:xfrm>
        </p:grpSpPr>
        <p:cxnSp>
          <p:nvCxnSpPr>
            <p:cNvPr id="339" name="Straight Connector 338"/>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341" name="Table 340"/>
          <p:cNvGraphicFramePr>
            <a:graphicFrameLocks noGrp="1"/>
          </p:cNvGraphicFramePr>
          <p:nvPr>
            <p:extLst>
              <p:ext uri="{D42A27DB-BD31-4B8C-83A1-F6EECF244321}">
                <p14:modId xmlns:p14="http://schemas.microsoft.com/office/powerpoint/2010/main" val="3428548054"/>
              </p:ext>
            </p:extLst>
          </p:nvPr>
        </p:nvGraphicFramePr>
        <p:xfrm>
          <a:off x="2422417" y="2175754"/>
          <a:ext cx="2225403" cy="713232"/>
        </p:xfrm>
        <a:graphic>
          <a:graphicData uri="http://schemas.openxmlformats.org/drawingml/2006/table">
            <a:tbl>
              <a:tblPr firstRow="1" bandRow="1">
                <a:tableStyleId>{B301B821-A1FF-4177-AEE7-76D212191A09}</a:tableStyleId>
              </a:tblPr>
              <a:tblGrid>
                <a:gridCol w="1366128"/>
                <a:gridCol w="859275"/>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smtClean="0">
                          <a:solidFill>
                            <a:schemeClr val="tx1"/>
                          </a:solidFill>
                          <a:latin typeface="+mn-lt"/>
                        </a:rPr>
                        <a:t>Events,</a:t>
                      </a:r>
                      <a:r>
                        <a:rPr lang="en-US" sz="900" baseline="0" smtClean="0">
                          <a:solidFill>
                            <a:schemeClr val="tx1"/>
                          </a:solidFill>
                          <a:latin typeface="+mn-lt"/>
                        </a:rPr>
                        <a:t> </a:t>
                      </a:r>
                      <a:br>
                        <a:rPr lang="en-US" sz="900" baseline="0" smtClean="0">
                          <a:solidFill>
                            <a:schemeClr val="tx1"/>
                          </a:solidFill>
                          <a:latin typeface="+mn-lt"/>
                        </a:rPr>
                      </a:br>
                      <a:r>
                        <a:rPr lang="en-US" sz="900" baseline="0" smtClean="0">
                          <a:solidFill>
                            <a:schemeClr val="tx1"/>
                          </a:solidFill>
                          <a:latin typeface="+mn-lt"/>
                        </a:rPr>
                        <a:t>n/N (%)</a:t>
                      </a:r>
                      <a:endParaRPr lang="en-US" sz="90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102/142 (72)</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smtClean="0">
                          <a:solidFill>
                            <a:schemeClr val="tx1"/>
                          </a:solidFill>
                          <a:latin typeface="+mn-lt"/>
                          <a:ea typeface="Arial Narrow" charset="0"/>
                          <a:cs typeface="Arial Narrow" charset="0"/>
                        </a:rPr>
                        <a:t>FOLFIRI</a:t>
                      </a:r>
                      <a:endParaRPr lang="en-US" sz="90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112/138 (81)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2" name="Table 341"/>
          <p:cNvGraphicFramePr>
            <a:graphicFrameLocks noGrp="1"/>
          </p:cNvGraphicFramePr>
          <p:nvPr>
            <p:extLst>
              <p:ext uri="{D42A27DB-BD31-4B8C-83A1-F6EECF244321}">
                <p14:modId xmlns:p14="http://schemas.microsoft.com/office/powerpoint/2010/main" val="2812334309"/>
              </p:ext>
            </p:extLst>
          </p:nvPr>
        </p:nvGraphicFramePr>
        <p:xfrm>
          <a:off x="6757906" y="2175754"/>
          <a:ext cx="2146718" cy="713232"/>
        </p:xfrm>
        <a:graphic>
          <a:graphicData uri="http://schemas.openxmlformats.org/drawingml/2006/table">
            <a:tbl>
              <a:tblPr firstRow="1" bandRow="1">
                <a:tableStyleId>{B301B821-A1FF-4177-AEE7-76D212191A09}</a:tableStyleId>
              </a:tblPr>
              <a:tblGrid>
                <a:gridCol w="1317825"/>
                <a:gridCol w="828893"/>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smtClean="0">
                          <a:solidFill>
                            <a:schemeClr val="tx1"/>
                          </a:solidFill>
                          <a:latin typeface="+mn-lt"/>
                        </a:rPr>
                        <a:t>Events,</a:t>
                      </a:r>
                      <a:r>
                        <a:rPr lang="en-US" sz="900" baseline="0" smtClean="0">
                          <a:solidFill>
                            <a:schemeClr val="tx1"/>
                          </a:solidFill>
                          <a:latin typeface="+mn-lt"/>
                        </a:rPr>
                        <a:t> </a:t>
                      </a:r>
                      <a:br>
                        <a:rPr lang="en-US" sz="900" baseline="0" smtClean="0">
                          <a:solidFill>
                            <a:schemeClr val="tx1"/>
                          </a:solidFill>
                          <a:latin typeface="+mn-lt"/>
                        </a:rPr>
                      </a:br>
                      <a:r>
                        <a:rPr lang="en-US" sz="900" baseline="0" smtClean="0">
                          <a:solidFill>
                            <a:schemeClr val="tx1"/>
                          </a:solidFill>
                          <a:latin typeface="+mn-lt"/>
                        </a:rPr>
                        <a:t>n/N (%)</a:t>
                      </a:r>
                      <a:endParaRPr lang="en-US" sz="90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smtClean="0">
                          <a:solidFill>
                            <a:schemeClr val="tx1"/>
                          </a:solidFill>
                          <a:latin typeface="+mn-lt"/>
                          <a:ea typeface="Arial Narrow" charset="0"/>
                          <a:cs typeface="Arial Narrow" charset="0"/>
                        </a:rPr>
                        <a:t>26/33 (79)</a:t>
                      </a:r>
                      <a:endParaRPr lang="en-US" sz="90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42/51 (82)</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9"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1076864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Right or left metastatic colon cancer: Will the side change your treatment? </a:t>
            </a:r>
            <a:endParaRPr lang="en-GB" sz="1800" dirty="0"/>
          </a:p>
        </p:txBody>
      </p:sp>
      <p:sp>
        <p:nvSpPr>
          <p:cNvPr id="13" name="Content Placeholder 12"/>
          <p:cNvSpPr>
            <a:spLocks noGrp="1"/>
          </p:cNvSpPr>
          <p:nvPr>
            <p:ph idx="1"/>
          </p:nvPr>
        </p:nvSpPr>
        <p:spPr/>
        <p:txBody>
          <a:bodyPr/>
          <a:lstStyle/>
          <a:p>
            <a:pPr marL="0" indent="0">
              <a:buNone/>
            </a:pPr>
            <a:r>
              <a:rPr lang="en-GB" b="1" dirty="0" smtClean="0"/>
              <a:t>Key results (continued)</a:t>
            </a:r>
            <a:endParaRPr lang="en-GB" b="1" dirty="0"/>
          </a:p>
        </p:txBody>
      </p:sp>
      <p:graphicFrame>
        <p:nvGraphicFramePr>
          <p:cNvPr id="29" name="Content Placeholder 8"/>
          <p:cNvGraphicFramePr>
            <a:graphicFrameLocks/>
          </p:cNvGraphicFramePr>
          <p:nvPr>
            <p:extLst>
              <p:ext uri="{D42A27DB-BD31-4B8C-83A1-F6EECF244321}">
                <p14:modId xmlns:p14="http://schemas.microsoft.com/office/powerpoint/2010/main" val="1103607611"/>
              </p:ext>
            </p:extLst>
          </p:nvPr>
        </p:nvGraphicFramePr>
        <p:xfrm>
          <a:off x="365125" y="179160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441664404"/>
              </p:ext>
            </p:extLst>
          </p:nvPr>
        </p:nvGraphicFramePr>
        <p:xfrm>
          <a:off x="4648200" y="179160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17196" y="1782467"/>
            <a:ext cx="1261884" cy="646331"/>
          </a:xfrm>
          <a:prstGeom prst="rect">
            <a:avLst/>
          </a:prstGeom>
          <a:noFill/>
        </p:spPr>
        <p:txBody>
          <a:bodyPr wrap="none" rtlCol="0">
            <a:spAutoFit/>
          </a:bodyPr>
          <a:lstStyle/>
          <a:p>
            <a:pPr algn="ctr"/>
            <a:r>
              <a:rPr lang="en-GB" dirty="0" smtClean="0"/>
              <a:t>Left-sided </a:t>
            </a:r>
            <a:br>
              <a:rPr lang="en-GB" dirty="0" smtClean="0"/>
            </a:br>
            <a:r>
              <a:rPr lang="en-GB" dirty="0" smtClean="0"/>
              <a:t>tumours</a:t>
            </a:r>
            <a:endParaRPr lang="en-GB" dirty="0"/>
          </a:p>
        </p:txBody>
      </p:sp>
      <p:sp>
        <p:nvSpPr>
          <p:cNvPr id="36" name="TextBox 35"/>
          <p:cNvSpPr txBox="1"/>
          <p:nvPr/>
        </p:nvSpPr>
        <p:spPr>
          <a:xfrm>
            <a:off x="5383535" y="1782467"/>
            <a:ext cx="1197764" cy="646331"/>
          </a:xfrm>
          <a:prstGeom prst="rect">
            <a:avLst/>
          </a:prstGeom>
          <a:noFill/>
        </p:spPr>
        <p:txBody>
          <a:bodyPr wrap="none" rtlCol="0">
            <a:spAutoFit/>
          </a:bodyPr>
          <a:lstStyle/>
          <a:p>
            <a:pPr algn="ctr"/>
            <a:r>
              <a:rPr lang="en-GB" dirty="0" smtClean="0"/>
              <a:t>Left-sided</a:t>
            </a:r>
            <a:br>
              <a:rPr lang="en-GB" dirty="0" smtClean="0"/>
            </a:br>
            <a:r>
              <a:rPr lang="en-GB" dirty="0" smtClean="0"/>
              <a:t>tumours</a:t>
            </a:r>
            <a:endParaRPr lang="en-GB" dirty="0"/>
          </a:p>
        </p:txBody>
      </p:sp>
      <p:sp>
        <p:nvSpPr>
          <p:cNvPr id="37" name="TextBox 36"/>
          <p:cNvSpPr txBox="1"/>
          <p:nvPr/>
        </p:nvSpPr>
        <p:spPr>
          <a:xfrm>
            <a:off x="2862100" y="1782467"/>
            <a:ext cx="1351652" cy="646331"/>
          </a:xfrm>
          <a:prstGeom prst="rect">
            <a:avLst/>
          </a:prstGeom>
          <a:noFill/>
        </p:spPr>
        <p:txBody>
          <a:bodyPr wrap="none" rtlCol="0">
            <a:spAutoFit/>
          </a:bodyPr>
          <a:lstStyle/>
          <a:p>
            <a:pPr algn="ctr"/>
            <a:r>
              <a:rPr lang="en-GB" dirty="0" smtClean="0"/>
              <a:t>Right-sided</a:t>
            </a:r>
            <a:br>
              <a:rPr lang="en-GB" dirty="0" smtClean="0"/>
            </a:br>
            <a:r>
              <a:rPr lang="en-GB" dirty="0" smtClean="0"/>
              <a:t>tumours</a:t>
            </a:r>
            <a:endParaRPr lang="en-GB" dirty="0"/>
          </a:p>
        </p:txBody>
      </p:sp>
      <p:sp>
        <p:nvSpPr>
          <p:cNvPr id="38" name="TextBox 37"/>
          <p:cNvSpPr txBox="1"/>
          <p:nvPr/>
        </p:nvSpPr>
        <p:spPr>
          <a:xfrm>
            <a:off x="7075656" y="1782467"/>
            <a:ext cx="1351652" cy="646331"/>
          </a:xfrm>
          <a:prstGeom prst="rect">
            <a:avLst/>
          </a:prstGeom>
          <a:noFill/>
        </p:spPr>
        <p:txBody>
          <a:bodyPr wrap="none" rtlCol="0">
            <a:spAutoFit/>
          </a:bodyPr>
          <a:lstStyle/>
          <a:p>
            <a:pPr algn="ctr"/>
            <a:r>
              <a:rPr lang="en-GB" dirty="0" smtClean="0"/>
              <a:t>Right-sided</a:t>
            </a:r>
            <a:br>
              <a:rPr lang="en-GB" dirty="0" smtClean="0"/>
            </a:br>
            <a:r>
              <a:rPr lang="en-GB" dirty="0" smtClean="0"/>
              <a:t>tumours</a:t>
            </a:r>
            <a:endParaRPr lang="en-GB" dirty="0"/>
          </a:p>
        </p:txBody>
      </p:sp>
      <p:sp>
        <p:nvSpPr>
          <p:cNvPr id="23" name="TextBox 22"/>
          <p:cNvSpPr txBox="1"/>
          <p:nvPr/>
        </p:nvSpPr>
        <p:spPr>
          <a:xfrm rot="16200000">
            <a:off x="-166173" y="3681819"/>
            <a:ext cx="748923" cy="276999"/>
          </a:xfrm>
          <a:prstGeom prst="rect">
            <a:avLst/>
          </a:prstGeom>
          <a:noFill/>
        </p:spPr>
        <p:txBody>
          <a:bodyPr wrap="none" rtlCol="0">
            <a:spAutoFit/>
          </a:bodyPr>
          <a:lstStyle/>
          <a:p>
            <a:r>
              <a:rPr lang="en-GB" sz="1200" b="1" dirty="0" smtClean="0"/>
              <a:t>ORR, %</a:t>
            </a:r>
            <a:endParaRPr lang="en-GB" sz="1200" b="1" dirty="0"/>
          </a:p>
        </p:txBody>
      </p:sp>
      <p:sp>
        <p:nvSpPr>
          <p:cNvPr id="47" name="TextBox 46"/>
          <p:cNvSpPr txBox="1"/>
          <p:nvPr/>
        </p:nvSpPr>
        <p:spPr>
          <a:xfrm rot="16200000">
            <a:off x="4218238" y="3681820"/>
            <a:ext cx="748923" cy="276999"/>
          </a:xfrm>
          <a:prstGeom prst="rect">
            <a:avLst/>
          </a:prstGeom>
          <a:noFill/>
        </p:spPr>
        <p:txBody>
          <a:bodyPr wrap="none" rtlCol="0">
            <a:spAutoFit/>
          </a:bodyPr>
          <a:lstStyle/>
          <a:p>
            <a:r>
              <a:rPr lang="en-GB" sz="1200" b="1" dirty="0" smtClean="0"/>
              <a:t>ORR, %</a:t>
            </a:r>
            <a:endParaRPr lang="en-GB" sz="1200" b="1" dirty="0"/>
          </a:p>
        </p:txBody>
      </p:sp>
      <p:sp>
        <p:nvSpPr>
          <p:cNvPr id="49" name="TextBox 48"/>
          <p:cNvSpPr txBox="1"/>
          <p:nvPr/>
        </p:nvSpPr>
        <p:spPr>
          <a:xfrm>
            <a:off x="2119938" y="1530175"/>
            <a:ext cx="915635" cy="369332"/>
          </a:xfrm>
          <a:prstGeom prst="rect">
            <a:avLst/>
          </a:prstGeom>
          <a:noFill/>
        </p:spPr>
        <p:txBody>
          <a:bodyPr wrap="none" rtlCol="0">
            <a:spAutoFit/>
          </a:bodyPr>
          <a:lstStyle/>
          <a:p>
            <a:pPr algn="ctr"/>
            <a:r>
              <a:rPr lang="en-GB" b="1" dirty="0" smtClean="0">
                <a:solidFill>
                  <a:srgbClr val="000000"/>
                </a:solidFill>
              </a:rPr>
              <a:t>FIRE-3</a:t>
            </a:r>
            <a:endParaRPr lang="en-GB" b="1" dirty="0">
              <a:solidFill>
                <a:srgbClr val="000000"/>
              </a:solidFill>
            </a:endParaRPr>
          </a:p>
        </p:txBody>
      </p:sp>
      <p:sp>
        <p:nvSpPr>
          <p:cNvPr id="50" name="TextBox 49"/>
          <p:cNvSpPr txBox="1"/>
          <p:nvPr/>
        </p:nvSpPr>
        <p:spPr>
          <a:xfrm>
            <a:off x="6238749" y="1530175"/>
            <a:ext cx="1248996" cy="369332"/>
          </a:xfrm>
          <a:prstGeom prst="rect">
            <a:avLst/>
          </a:prstGeom>
          <a:noFill/>
        </p:spPr>
        <p:txBody>
          <a:bodyPr wrap="none" rtlCol="0">
            <a:spAutoFit/>
          </a:bodyPr>
          <a:lstStyle/>
          <a:p>
            <a:pPr algn="ctr"/>
            <a:r>
              <a:rPr lang="en-GB" b="1" dirty="0" smtClean="0">
                <a:solidFill>
                  <a:srgbClr val="000000"/>
                </a:solidFill>
              </a:rPr>
              <a:t>CRYSTAL</a:t>
            </a:r>
            <a:endParaRPr lang="en-GB" b="1" dirty="0">
              <a:solidFill>
                <a:srgbClr val="000000"/>
              </a:solidFill>
            </a:endParaRPr>
          </a:p>
        </p:txBody>
      </p:sp>
      <p:sp>
        <p:nvSpPr>
          <p:cNvPr id="51" name="TextBox 50"/>
          <p:cNvSpPr txBox="1"/>
          <p:nvPr/>
        </p:nvSpPr>
        <p:spPr>
          <a:xfrm>
            <a:off x="960646" y="2355581"/>
            <a:ext cx="1402948" cy="600164"/>
          </a:xfrm>
          <a:prstGeom prst="rect">
            <a:avLst/>
          </a:prstGeom>
          <a:noFill/>
        </p:spPr>
        <p:txBody>
          <a:bodyPr wrap="none" rtlCol="0">
            <a:spAutoFit/>
          </a:bodyPr>
          <a:lstStyle/>
          <a:p>
            <a:pPr algn="ctr"/>
            <a:r>
              <a:rPr lang="en-GB" sz="1100" b="1" dirty="0" smtClean="0">
                <a:solidFill>
                  <a:srgbClr val="000000"/>
                </a:solidFill>
              </a:rPr>
              <a:t>OR 1.37</a:t>
            </a:r>
            <a:br>
              <a:rPr lang="en-GB" sz="1100" b="1" dirty="0" smtClean="0">
                <a:solidFill>
                  <a:srgbClr val="000000"/>
                </a:solidFill>
              </a:rPr>
            </a:br>
            <a:r>
              <a:rPr lang="en-GB" sz="1100" b="1" dirty="0" smtClean="0">
                <a:solidFill>
                  <a:srgbClr val="000000"/>
                </a:solidFill>
              </a:rPr>
              <a:t>(95% CI 0.85, 2.19)</a:t>
            </a:r>
          </a:p>
          <a:p>
            <a:pPr algn="ctr"/>
            <a:r>
              <a:rPr lang="en-GB" sz="1100" b="1" dirty="0" smtClean="0">
                <a:solidFill>
                  <a:srgbClr val="000000"/>
                </a:solidFill>
              </a:rPr>
              <a:t>p=0.230</a:t>
            </a:r>
            <a:endParaRPr lang="en-GB" sz="1100" b="1" dirty="0">
              <a:solidFill>
                <a:srgbClr val="000000"/>
              </a:solidFill>
            </a:endParaRPr>
          </a:p>
        </p:txBody>
      </p:sp>
      <p:sp>
        <p:nvSpPr>
          <p:cNvPr id="52" name="TextBox 51"/>
          <p:cNvSpPr txBox="1"/>
          <p:nvPr/>
        </p:nvSpPr>
        <p:spPr>
          <a:xfrm>
            <a:off x="2836449" y="2355581"/>
            <a:ext cx="1402948" cy="600164"/>
          </a:xfrm>
          <a:prstGeom prst="rect">
            <a:avLst/>
          </a:prstGeom>
          <a:noFill/>
        </p:spPr>
        <p:txBody>
          <a:bodyPr wrap="none" rtlCol="0">
            <a:spAutoFit/>
          </a:bodyPr>
          <a:lstStyle/>
          <a:p>
            <a:pPr algn="ctr"/>
            <a:r>
              <a:rPr lang="en-GB" sz="1100" b="1" dirty="0" smtClean="0">
                <a:solidFill>
                  <a:srgbClr val="000000"/>
                </a:solidFill>
              </a:rPr>
              <a:t>OR 111</a:t>
            </a:r>
            <a:br>
              <a:rPr lang="en-GB" sz="1100" b="1" dirty="0" smtClean="0">
                <a:solidFill>
                  <a:srgbClr val="000000"/>
                </a:solidFill>
              </a:rPr>
            </a:br>
            <a:r>
              <a:rPr lang="en-GB" sz="1100" b="1" dirty="0" smtClean="0">
                <a:solidFill>
                  <a:srgbClr val="000000"/>
                </a:solidFill>
              </a:rPr>
              <a:t>(95% CI 0.48, 2.59)</a:t>
            </a:r>
          </a:p>
          <a:p>
            <a:pPr algn="ctr"/>
            <a:r>
              <a:rPr lang="en-GB" sz="1100" b="1" dirty="0" smtClean="0">
                <a:solidFill>
                  <a:srgbClr val="000000"/>
                </a:solidFill>
              </a:rPr>
              <a:t>p=0.833</a:t>
            </a:r>
            <a:endParaRPr lang="en-GB" sz="1100" b="1" dirty="0">
              <a:solidFill>
                <a:srgbClr val="000000"/>
              </a:solidFill>
            </a:endParaRPr>
          </a:p>
        </p:txBody>
      </p:sp>
      <p:sp>
        <p:nvSpPr>
          <p:cNvPr id="53" name="TextBox 52"/>
          <p:cNvSpPr txBox="1"/>
          <p:nvPr/>
        </p:nvSpPr>
        <p:spPr>
          <a:xfrm>
            <a:off x="5361878" y="2355581"/>
            <a:ext cx="1449436" cy="600164"/>
          </a:xfrm>
          <a:prstGeom prst="rect">
            <a:avLst/>
          </a:prstGeom>
          <a:noFill/>
        </p:spPr>
        <p:txBody>
          <a:bodyPr wrap="none" rtlCol="0">
            <a:spAutoFit/>
          </a:bodyPr>
          <a:lstStyle/>
          <a:p>
            <a:pPr algn="ctr"/>
            <a:r>
              <a:rPr lang="en-GB" sz="1100" b="1" dirty="0" smtClean="0">
                <a:solidFill>
                  <a:srgbClr val="000000"/>
                </a:solidFill>
              </a:rPr>
              <a:t>OR 3.99</a:t>
            </a:r>
            <a:br>
              <a:rPr lang="en-GB" sz="1100" b="1" dirty="0" smtClean="0">
                <a:solidFill>
                  <a:srgbClr val="000000"/>
                </a:solidFill>
              </a:rPr>
            </a:br>
            <a:r>
              <a:rPr lang="en-GB" sz="1100" b="1" dirty="0" smtClean="0">
                <a:solidFill>
                  <a:srgbClr val="000000"/>
                </a:solidFill>
              </a:rPr>
              <a:t>(95% CI 2.40, 6.62)</a:t>
            </a:r>
          </a:p>
          <a:p>
            <a:pPr algn="ctr"/>
            <a:r>
              <a:rPr lang="en-GB" sz="1100" b="1" dirty="0">
                <a:solidFill>
                  <a:srgbClr val="000000"/>
                </a:solidFill>
              </a:rPr>
              <a:t>p</a:t>
            </a:r>
            <a:r>
              <a:rPr lang="en-GB" sz="1100" b="1" dirty="0" smtClean="0">
                <a:solidFill>
                  <a:srgbClr val="000000"/>
                </a:solidFill>
              </a:rPr>
              <a:t>&lt;0.001</a:t>
            </a:r>
            <a:endParaRPr lang="en-GB" sz="1100" b="1" dirty="0">
              <a:solidFill>
                <a:srgbClr val="000000"/>
              </a:solidFill>
            </a:endParaRPr>
          </a:p>
        </p:txBody>
      </p:sp>
      <p:sp>
        <p:nvSpPr>
          <p:cNvPr id="54" name="TextBox 53"/>
          <p:cNvSpPr txBox="1"/>
          <p:nvPr/>
        </p:nvSpPr>
        <p:spPr>
          <a:xfrm>
            <a:off x="7140695" y="2355581"/>
            <a:ext cx="1402948" cy="600164"/>
          </a:xfrm>
          <a:prstGeom prst="rect">
            <a:avLst/>
          </a:prstGeom>
          <a:noFill/>
        </p:spPr>
        <p:txBody>
          <a:bodyPr wrap="none" rtlCol="0">
            <a:spAutoFit/>
          </a:bodyPr>
          <a:lstStyle/>
          <a:p>
            <a:pPr algn="ctr"/>
            <a:r>
              <a:rPr lang="en-GB" sz="1100" b="1" dirty="0" smtClean="0">
                <a:solidFill>
                  <a:srgbClr val="000000"/>
                </a:solidFill>
              </a:rPr>
              <a:t>OR 1.45</a:t>
            </a:r>
            <a:br>
              <a:rPr lang="en-GB" sz="1100" b="1" dirty="0" smtClean="0">
                <a:solidFill>
                  <a:srgbClr val="000000"/>
                </a:solidFill>
              </a:rPr>
            </a:br>
            <a:r>
              <a:rPr lang="en-GB" sz="1100" b="1" dirty="0" smtClean="0">
                <a:solidFill>
                  <a:srgbClr val="000000"/>
                </a:solidFill>
              </a:rPr>
              <a:t>(95% CI 0.58, 3.64)</a:t>
            </a:r>
          </a:p>
          <a:p>
            <a:pPr algn="ctr"/>
            <a:r>
              <a:rPr lang="en-GB" sz="1100" b="1" dirty="0" smtClean="0">
                <a:solidFill>
                  <a:srgbClr val="000000"/>
                </a:solidFill>
              </a:rPr>
              <a:t>p=0.43</a:t>
            </a:r>
            <a:endParaRPr lang="en-GB" sz="1100" b="1" dirty="0">
              <a:solidFill>
                <a:srgbClr val="000000"/>
              </a:solidFill>
            </a:endParaRPr>
          </a:p>
        </p:txBody>
      </p:sp>
      <p:sp>
        <p:nvSpPr>
          <p:cNvPr id="21" name="Rounded Rectangle 20"/>
          <p:cNvSpPr/>
          <p:nvPr/>
        </p:nvSpPr>
        <p:spPr>
          <a:xfrm>
            <a:off x="6995438" y="3141500"/>
            <a:ext cx="1813050" cy="289441"/>
          </a:xfrm>
          <a:prstGeom prst="roundRect">
            <a:avLst/>
          </a:prstGeom>
          <a:ln w="19050">
            <a:solidFill>
              <a:schemeClr val="accent1"/>
            </a:solidFill>
          </a:ln>
        </p:spPr>
        <p:txBody>
          <a:bodyPr wrap="none" rtlCol="0" anchor="ctr">
            <a:spAutoFit/>
          </a:bodyPr>
          <a:lstStyle/>
          <a:p>
            <a:pPr algn="ctr"/>
            <a:r>
              <a:rPr lang="en-US" sz="1100" b="1" smtClean="0">
                <a:latin typeface="+mn-lt"/>
              </a:rPr>
              <a:t>Interaction p-value: 0.07</a:t>
            </a:r>
            <a:endParaRPr lang="en-US" sz="1100" b="1">
              <a:latin typeface="+mn-lt"/>
            </a:endParaRPr>
          </a:p>
        </p:txBody>
      </p:sp>
      <p:sp>
        <p:nvSpPr>
          <p:cNvPr id="24" name="Rounded Rectangle 23"/>
          <p:cNvSpPr/>
          <p:nvPr/>
        </p:nvSpPr>
        <p:spPr>
          <a:xfrm>
            <a:off x="2779649" y="3141500"/>
            <a:ext cx="1813051" cy="289441"/>
          </a:xfrm>
          <a:prstGeom prst="roundRect">
            <a:avLst/>
          </a:prstGeom>
          <a:ln w="19050">
            <a:solidFill>
              <a:schemeClr val="accent1"/>
            </a:solidFill>
          </a:ln>
        </p:spPr>
        <p:txBody>
          <a:bodyPr wrap="none" rtlCol="0" anchor="ctr">
            <a:spAutoFit/>
          </a:bodyPr>
          <a:lstStyle/>
          <a:p>
            <a:pPr algn="ctr"/>
            <a:r>
              <a:rPr lang="en-US" sz="1100" b="1" dirty="0" smtClean="0">
                <a:latin typeface="+mn-lt"/>
              </a:rPr>
              <a:t>Interaction p-value: 0.68</a:t>
            </a:r>
            <a:endParaRPr lang="en-US" sz="1100" b="1" dirty="0">
              <a:latin typeface="+mn-lt"/>
            </a:endParaRPr>
          </a:p>
        </p:txBody>
      </p:sp>
      <p:sp>
        <p:nvSpPr>
          <p:cNvPr id="25" name="TextBox 24"/>
          <p:cNvSpPr txBox="1"/>
          <p:nvPr/>
        </p:nvSpPr>
        <p:spPr>
          <a:xfrm>
            <a:off x="4223187" y="1313322"/>
            <a:ext cx="697627" cy="369332"/>
          </a:xfrm>
          <a:prstGeom prst="rect">
            <a:avLst/>
          </a:prstGeom>
          <a:noFill/>
        </p:spPr>
        <p:txBody>
          <a:bodyPr wrap="none" rtlCol="0">
            <a:spAutoFit/>
          </a:bodyPr>
          <a:lstStyle/>
          <a:p>
            <a:pPr algn="ctr"/>
            <a:r>
              <a:rPr lang="en-GB" b="1" dirty="0" smtClean="0">
                <a:solidFill>
                  <a:srgbClr val="000000"/>
                </a:solidFill>
              </a:rPr>
              <a:t>ORR</a:t>
            </a:r>
          </a:p>
        </p:txBody>
      </p:sp>
      <p:sp>
        <p:nvSpPr>
          <p:cNvPr id="26"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919148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Right or left metastatic colon cancer: Will the side change your treatment?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Patients with left-sided tumours have a better prognosis than those with right-sided tumours</a:t>
            </a:r>
          </a:p>
          <a:p>
            <a:r>
              <a:rPr lang="en-GB" b="1" dirty="0" smtClean="0"/>
              <a:t>Patients with left-sided tumours gained more benefit from cetuximab + FOLFIRI than from bevacizumab + FOLFIRI in the FIRE-3 trial</a:t>
            </a:r>
          </a:p>
          <a:p>
            <a:pPr lvl="1"/>
            <a:r>
              <a:rPr lang="en-GB" b="1" dirty="0" smtClean="0"/>
              <a:t>Patients with right-sided tumours may benefit from bevacizumab + FOLFIRI although the results were only numerically greater</a:t>
            </a:r>
          </a:p>
          <a:p>
            <a:r>
              <a:rPr lang="en-GB" b="1" dirty="0" smtClean="0"/>
              <a:t>Patients with left-sided tumours gained more benefit from the addition of cetuximab to 1L FOLFIRI than those with right-sided tumours in the CRYSTAL trial</a:t>
            </a:r>
          </a:p>
          <a:p>
            <a:r>
              <a:rPr lang="en-GB" b="1" dirty="0" smtClean="0"/>
              <a:t>Any new trials should stratify by location (right vs. left) </a:t>
            </a:r>
          </a:p>
          <a:p>
            <a:r>
              <a:rPr lang="en-GB" b="1" dirty="0" smtClean="0"/>
              <a:t>Results and recommendations are quite robust if it is only the first-line treatment that matters</a:t>
            </a:r>
          </a:p>
          <a:p>
            <a:r>
              <a:rPr lang="en-GB" b="1" dirty="0" smtClean="0"/>
              <a:t>However, more prospective sequentially designed clinical trials based on clinical/location and molecular characteristics are required if all the treatment sequences matter</a:t>
            </a:r>
          </a:p>
          <a:p>
            <a:endParaRPr lang="en-GB" b="1" dirty="0"/>
          </a:p>
        </p:txBody>
      </p:sp>
      <p:sp>
        <p:nvSpPr>
          <p:cNvPr id="15" name="Text Placeholder 14"/>
          <p:cNvSpPr>
            <a:spLocks noGrp="1"/>
          </p:cNvSpPr>
          <p:nvPr>
            <p:ph type="body" sz="quarter" idx="11"/>
          </p:nvPr>
        </p:nvSpPr>
        <p:spPr>
          <a:xfrm>
            <a:off x="3752698" y="6092296"/>
            <a:ext cx="5060045" cy="487363"/>
          </a:xfrm>
        </p:spPr>
        <p:txBody>
          <a:bodyPr/>
          <a:lstStyle/>
          <a:p>
            <a:r>
              <a:rPr lang="en-GB" dirty="0"/>
              <a:t>Special session chaired by J </a:t>
            </a:r>
            <a:r>
              <a:rPr lang="en-GB" dirty="0" err="1"/>
              <a:t>Tabernero</a:t>
            </a:r>
            <a:r>
              <a:rPr lang="en-GB" dirty="0"/>
              <a:t> and F </a:t>
            </a:r>
            <a:r>
              <a:rPr lang="en-GB" dirty="0" err="1"/>
              <a:t>Ciardiello</a:t>
            </a:r>
            <a:r>
              <a:rPr lang="en-GB" dirty="0"/>
              <a:t/>
            </a:r>
            <a:br>
              <a:rPr lang="en-GB" dirty="0"/>
            </a:br>
            <a:r>
              <a:rPr lang="en-GB" dirty="0"/>
              <a:t>Presentations by V Heinemann (FIRE-3) </a:t>
            </a:r>
            <a:r>
              <a:rPr lang="en-GB" dirty="0" smtClean="0"/>
              <a:t>and E </a:t>
            </a:r>
            <a:r>
              <a:rPr lang="en-GB" dirty="0"/>
              <a:t>Van Cutsem (CRYSTAL)</a:t>
            </a:r>
          </a:p>
        </p:txBody>
      </p:sp>
    </p:spTree>
    <p:custDataLst>
      <p:tags r:id="rId1"/>
    </p:custDataLst>
    <p:extLst>
      <p:ext uri="{BB962C8B-B14F-4D97-AF65-F5344CB8AC3E}">
        <p14:creationId xmlns:p14="http://schemas.microsoft.com/office/powerpoint/2010/main" val="111409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455O: Efficacy </a:t>
            </a:r>
            <a:r>
              <a:rPr lang="en-GB" sz="1800" dirty="0"/>
              <a:t>and circulating </a:t>
            </a:r>
            <a:r>
              <a:rPr lang="en-GB" sz="1800" dirty="0" err="1"/>
              <a:t>tumor</a:t>
            </a:r>
            <a:r>
              <a:rPr lang="en-GB" sz="1800" dirty="0"/>
              <a:t> DNA (</a:t>
            </a:r>
            <a:r>
              <a:rPr lang="en-GB" sz="1800" dirty="0" err="1"/>
              <a:t>ctDNA</a:t>
            </a:r>
            <a:r>
              <a:rPr lang="en-GB" sz="1800" dirty="0"/>
              <a:t>) analysis of the BRAF inhibitor dabrafenib (D), MEK inhibitor trametinib (T), and anti-EGFR antibody panitumumab (P) in patients (</a:t>
            </a:r>
            <a:r>
              <a:rPr lang="en-GB" sz="1800" dirty="0" err="1"/>
              <a:t>pts</a:t>
            </a:r>
            <a:r>
              <a:rPr lang="en-GB" sz="1800" dirty="0"/>
              <a:t>) with BRAF V600E–mutated (</a:t>
            </a:r>
            <a:r>
              <a:rPr lang="en-GB" sz="1800" dirty="0" err="1"/>
              <a:t>BRAFm</a:t>
            </a:r>
            <a:r>
              <a:rPr lang="en-GB" sz="1800" dirty="0"/>
              <a:t>) metastatic colorectal cancer (</a:t>
            </a:r>
            <a:r>
              <a:rPr lang="en-GB" sz="1800" dirty="0" err="1"/>
              <a:t>mCRC</a:t>
            </a:r>
            <a:r>
              <a:rPr lang="en-GB" sz="1800" dirty="0" smtClean="0"/>
              <a:t>) – Corcoran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a:t>
            </a:r>
          </a:p>
        </p:txBody>
      </p:sp>
      <p:sp>
        <p:nvSpPr>
          <p:cNvPr id="14" name="Text Placeholder 13"/>
          <p:cNvSpPr>
            <a:spLocks noGrp="1"/>
          </p:cNvSpPr>
          <p:nvPr>
            <p:ph type="body" sz="quarter" idx="10"/>
          </p:nvPr>
        </p:nvSpPr>
        <p:spPr/>
        <p:txBody>
          <a:bodyPr/>
          <a:lstStyle/>
          <a:p>
            <a:r>
              <a:rPr lang="en-GB" baseline="30000" dirty="0" err="1" smtClean="0"/>
              <a:t>a</a:t>
            </a:r>
            <a:r>
              <a:rPr lang="en-GB" dirty="0" err="1" smtClean="0"/>
              <a:t>T</a:t>
            </a:r>
            <a:r>
              <a:rPr lang="en-GB" dirty="0" smtClean="0"/>
              <a:t> + P safety data were derived from a total of 51 patients (BRAF-mutant cohort [n=31] and anti-EGFR-therapy-resistant cohort [n=20]).</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a:t>Corcoran RB et al. Ann </a:t>
            </a:r>
            <a:r>
              <a:rPr lang="en-NZ" dirty="0" err="1"/>
              <a:t>Oncol</a:t>
            </a:r>
            <a:r>
              <a:rPr lang="en-NZ" dirty="0"/>
              <a:t> 2016; 27 (</a:t>
            </a:r>
            <a:r>
              <a:rPr lang="en-NZ" dirty="0" err="1"/>
              <a:t>suppl</a:t>
            </a:r>
            <a:r>
              <a:rPr lang="en-NZ" dirty="0"/>
              <a:t> 6): </a:t>
            </a:r>
            <a:r>
              <a:rPr lang="en-NZ" dirty="0" err="1"/>
              <a:t>abstr</a:t>
            </a:r>
            <a:r>
              <a:rPr lang="en-NZ" dirty="0"/>
              <a:t> 455O</a:t>
            </a:r>
          </a:p>
        </p:txBody>
      </p:sp>
      <p:graphicFrame>
        <p:nvGraphicFramePr>
          <p:cNvPr id="7" name="Group 88"/>
          <p:cNvGraphicFramePr>
            <a:graphicFrameLocks noGrp="1"/>
          </p:cNvGraphicFramePr>
          <p:nvPr>
            <p:extLst>
              <p:ext uri="{D42A27DB-BD31-4B8C-83A1-F6EECF244321}">
                <p14:modId xmlns:p14="http://schemas.microsoft.com/office/powerpoint/2010/main" val="610026714"/>
              </p:ext>
            </p:extLst>
          </p:nvPr>
        </p:nvGraphicFramePr>
        <p:xfrm>
          <a:off x="342891" y="1588272"/>
          <a:ext cx="8439159" cy="2803680"/>
        </p:xfrm>
        <a:graphic>
          <a:graphicData uri="http://schemas.openxmlformats.org/drawingml/2006/table">
            <a:tbl>
              <a:tblPr firstRow="1" bandRow="1">
                <a:tableStyleId>{69012ECD-51FC-41F1-AA8D-1B2483CD663E}</a:tableStyleId>
              </a:tblPr>
              <a:tblGrid>
                <a:gridCol w="1999715">
                  <a:extLst>
                    <a:ext uri="{9D8B030D-6E8A-4147-A177-3AD203B41FA5}">
                      <a16:colId xmlns="" xmlns:a16="http://schemas.microsoft.com/office/drawing/2014/main" val="20000"/>
                    </a:ext>
                  </a:extLst>
                </a:gridCol>
                <a:gridCol w="748879">
                  <a:extLst>
                    <a:ext uri="{9D8B030D-6E8A-4147-A177-3AD203B41FA5}">
                      <a16:colId xmlns="" xmlns:a16="http://schemas.microsoft.com/office/drawing/2014/main" val="20001"/>
                    </a:ext>
                  </a:extLst>
                </a:gridCol>
                <a:gridCol w="1062065">
                  <a:extLst>
                    <a:ext uri="{9D8B030D-6E8A-4147-A177-3AD203B41FA5}">
                      <a16:colId xmlns="" xmlns:a16="http://schemas.microsoft.com/office/drawing/2014/main" val="20002"/>
                    </a:ext>
                  </a:extLst>
                </a:gridCol>
                <a:gridCol w="1153846"/>
                <a:gridCol w="1101399"/>
                <a:gridCol w="1193182"/>
                <a:gridCol w="1180073"/>
              </a:tblGrid>
              <a:tr h="21028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Adverse event, n (%)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200" b="1" i="0" u="none" strike="noStrike" cap="none" normalizeH="0" baseline="0" dirty="0" smtClean="0">
                          <a:ln>
                            <a:noFill/>
                          </a:ln>
                          <a:solidFill>
                            <a:schemeClr val="tx2"/>
                          </a:solidFill>
                          <a:effectLst/>
                          <a:latin typeface="+mn-lt"/>
                          <a:cs typeface="Arial" charset="0"/>
                        </a:rPr>
                        <a:t>D + P (n=20)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pt-BR" sz="1200" b="1" i="0" u="none" strike="noStrike" cap="none" normalizeH="0" baseline="0" dirty="0" smtClean="0">
                          <a:ln>
                            <a:noFill/>
                          </a:ln>
                          <a:solidFill>
                            <a:schemeClr val="tx2"/>
                          </a:solidFill>
                          <a:effectLst/>
                          <a:latin typeface="+mn-lt"/>
                          <a:cs typeface="Arial" charset="0"/>
                        </a:rPr>
                        <a:t>T + P (n=51</a:t>
                      </a:r>
                      <a:r>
                        <a:rPr kumimoji="0" lang="pt-BR" sz="1200" b="1" i="0" u="none" strike="noStrike" cap="none" normalizeH="0" baseline="30000" dirty="0" smtClean="0">
                          <a:ln>
                            <a:noFill/>
                          </a:ln>
                          <a:solidFill>
                            <a:schemeClr val="tx2"/>
                          </a:solidFill>
                          <a:effectLst/>
                          <a:latin typeface="+mn-lt"/>
                          <a:cs typeface="Arial" charset="0"/>
                        </a:rPr>
                        <a:t>a</a:t>
                      </a:r>
                      <a:r>
                        <a:rPr kumimoji="0" lang="pt-BR" sz="1200" b="1" i="0" u="none" strike="noStrike" cap="none" normalizeH="0" baseline="0" dirty="0" smtClean="0">
                          <a:ln>
                            <a:noFill/>
                          </a:ln>
                          <a:solidFill>
                            <a:schemeClr val="tx2"/>
                          </a:solidFill>
                          <a:effectLst/>
                          <a:latin typeface="+mn-lt"/>
                          <a:cs typeface="Arial" charset="0"/>
                        </a:rPr>
                        <a:t>)</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pt-BR" sz="1200" b="1" i="0" u="none" strike="noStrike" cap="none" normalizeH="0" baseline="0" dirty="0" smtClean="0">
                          <a:ln>
                            <a:noFill/>
                          </a:ln>
                          <a:solidFill>
                            <a:schemeClr val="tx2"/>
                          </a:solidFill>
                          <a:effectLst/>
                          <a:latin typeface="+mn-lt"/>
                          <a:cs typeface="Arial" charset="0"/>
                        </a:rPr>
                        <a:t>D + T + P (n=91)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vMerge="1">
                  <a:txBody>
                    <a:bodyPr/>
                    <a:lstStyle/>
                    <a:p>
                      <a:endParaRPr lang="en-GB" sz="12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en-GB" sz="1200" b="0" i="0" u="none" strike="noStrike" kern="1200" baseline="0" dirty="0" smtClean="0">
                          <a:solidFill>
                            <a:schemeClr val="tx1"/>
                          </a:solidFill>
                          <a:latin typeface="+mn-lt"/>
                          <a:ea typeface="+mn-ea"/>
                          <a:cs typeface="+mn-cs"/>
                        </a:rPr>
                        <a:t>Diarrhoea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 (45)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37 (73)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59 (65)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Dermatitis </a:t>
                      </a:r>
                      <a:r>
                        <a:rPr kumimoji="0" lang="en-GB" sz="1200" b="0" i="0" u="none" strike="noStrike" cap="none" normalizeH="0" baseline="0" dirty="0" err="1" smtClean="0">
                          <a:ln>
                            <a:noFill/>
                          </a:ln>
                          <a:solidFill>
                            <a:schemeClr val="tx1"/>
                          </a:solidFill>
                          <a:effectLst/>
                          <a:latin typeface="+mn-lt"/>
                          <a:cs typeface="Arial" charset="0"/>
                        </a:rPr>
                        <a:t>acneiform</a:t>
                      </a:r>
                      <a:r>
                        <a:rPr kumimoji="0" lang="en-GB" sz="1200" b="0" i="0" u="none" strike="noStrike" cap="none" normalizeH="0" baseline="0" dirty="0" smtClean="0">
                          <a:ln>
                            <a:noFill/>
                          </a:ln>
                          <a:solidFill>
                            <a:schemeClr val="tx1"/>
                          </a:solidFill>
                          <a:effectLst/>
                          <a:latin typeface="+mn-lt"/>
                          <a:cs typeface="Arial" charset="0"/>
                        </a:rPr>
                        <a:t>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12 (60)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27 (53)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 (18)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54 (59)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 (10)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Nausea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18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51 (56)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Dry skin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 (5)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17 (33)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 (6)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49 (54)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b="0" i="0" u="none" strike="noStrike" kern="1200" baseline="0" dirty="0" smtClean="0">
                          <a:solidFill>
                            <a:schemeClr val="tx1"/>
                          </a:solidFill>
                          <a:latin typeface="+mn-lt"/>
                          <a:ea typeface="+mn-ea"/>
                          <a:cs typeface="+mn-cs"/>
                        </a:rPr>
                        <a:t>Fatigue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45 (49)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b="0" i="0" u="none" strike="noStrike" kern="1200" baseline="0" dirty="0" smtClean="0">
                          <a:solidFill>
                            <a:schemeClr val="tx1"/>
                          </a:solidFill>
                          <a:latin typeface="+mn-lt"/>
                          <a:ea typeface="+mn-ea"/>
                          <a:cs typeface="+mn-cs"/>
                        </a:rPr>
                        <a:t>Pyrexia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20 (39)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44 (48)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4 (4)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b="0" i="0" u="none" strike="noStrike" kern="1200" baseline="0" dirty="0" smtClean="0">
                          <a:solidFill>
                            <a:schemeClr val="tx1"/>
                          </a:solidFill>
                          <a:latin typeface="+mn-lt"/>
                          <a:ea typeface="+mn-ea"/>
                          <a:cs typeface="+mn-cs"/>
                        </a:rPr>
                        <a:t>Vomiting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6 (30)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15 (29)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39 (43)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b="0" i="0" u="none" strike="noStrike" kern="1200" baseline="0" dirty="0" smtClean="0">
                          <a:solidFill>
                            <a:schemeClr val="tx1"/>
                          </a:solidFill>
                          <a:latin typeface="+mn-lt"/>
                          <a:ea typeface="+mn-ea"/>
                          <a:cs typeface="+mn-cs"/>
                        </a:rPr>
                        <a:t>Decreased appetite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5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36 (40)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200" b="0" i="0" u="none" strike="noStrike" kern="1200" baseline="0" dirty="0" smtClean="0">
                          <a:solidFill>
                            <a:schemeClr val="tx1"/>
                          </a:solidFill>
                          <a:latin typeface="+mn-lt"/>
                          <a:ea typeface="+mn-ea"/>
                          <a:cs typeface="+mn-cs"/>
                        </a:rPr>
                        <a:t>Rash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 (15)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16 (31)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28 (31)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10 (11)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2244356586"/>
              </p:ext>
            </p:extLst>
          </p:nvPr>
        </p:nvGraphicFramePr>
        <p:xfrm>
          <a:off x="287963" y="4850859"/>
          <a:ext cx="3913106" cy="731520"/>
        </p:xfrm>
        <a:graphic>
          <a:graphicData uri="http://schemas.openxmlformats.org/drawingml/2006/table">
            <a:tbl>
              <a:tblPr firstRow="1" bandRow="1">
                <a:tableStyleId>{69012ECD-51FC-41F1-AA8D-1B2483CD663E}</a:tableStyleId>
              </a:tblPr>
              <a:tblGrid>
                <a:gridCol w="1230291">
                  <a:extLst>
                    <a:ext uri="{9D8B030D-6E8A-4147-A177-3AD203B41FA5}">
                      <a16:colId xmlns="" xmlns:a16="http://schemas.microsoft.com/office/drawing/2014/main" val="20000"/>
                    </a:ext>
                  </a:extLst>
                </a:gridCol>
                <a:gridCol w="838084">
                  <a:extLst>
                    <a:ext uri="{9D8B030D-6E8A-4147-A177-3AD203B41FA5}">
                      <a16:colId xmlns="" xmlns:a16="http://schemas.microsoft.com/office/drawing/2014/main" val="20001"/>
                    </a:ext>
                  </a:extLst>
                </a:gridCol>
                <a:gridCol w="949570">
                  <a:extLst>
                    <a:ext uri="{9D8B030D-6E8A-4147-A177-3AD203B41FA5}">
                      <a16:colId xmlns="" xmlns:a16="http://schemas.microsoft.com/office/drawing/2014/main" val="20002"/>
                    </a:ext>
                  </a:extLst>
                </a:gridCol>
                <a:gridCol w="895161"/>
              </a:tblGrid>
              <a:tr h="210288">
                <a:tc>
                  <a:txBody>
                    <a:bodyPr/>
                    <a:lstStyle/>
                    <a:p>
                      <a:r>
                        <a:rPr lang="en-GB" sz="1200" b="1" i="0" u="none" strike="noStrike" kern="1200" baseline="0" dirty="0" smtClean="0">
                          <a:solidFill>
                            <a:schemeClr val="tx2"/>
                          </a:solidFill>
                          <a:latin typeface="+mn-lt"/>
                          <a:ea typeface="+mn-ea"/>
                          <a:cs typeface="+mn-cs"/>
                        </a:rPr>
                        <a:t>Dermatologic toxicity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D+P (n=20)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T + P (n=13)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D + T + P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en-GB" sz="1200" b="0" i="0" u="none" strike="noStrike" kern="1200" baseline="0" dirty="0" smtClean="0">
                          <a:solidFill>
                            <a:schemeClr val="tx1"/>
                          </a:solidFill>
                          <a:latin typeface="+mn-lt"/>
                          <a:ea typeface="+mn-ea"/>
                          <a:cs typeface="+mn-cs"/>
                        </a:rPr>
                        <a:t>Patients,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18 (90)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12/13 (92)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grpSp>
        <p:nvGrpSpPr>
          <p:cNvPr id="10" name="Group 9"/>
          <p:cNvGrpSpPr/>
          <p:nvPr/>
        </p:nvGrpSpPr>
        <p:grpSpPr>
          <a:xfrm>
            <a:off x="4549352" y="4443373"/>
            <a:ext cx="4465996" cy="1821992"/>
            <a:chOff x="4549352" y="4503901"/>
            <a:chExt cx="4465996" cy="1821992"/>
          </a:xfrm>
        </p:grpSpPr>
        <p:sp>
          <p:nvSpPr>
            <p:cNvPr id="12" name="Line 6"/>
            <p:cNvSpPr>
              <a:spLocks noChangeShapeType="1"/>
            </p:cNvSpPr>
            <p:nvPr/>
          </p:nvSpPr>
          <p:spPr bwMode="auto">
            <a:xfrm>
              <a:off x="5188718" y="474420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5188718" y="501086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6" name="Line 9"/>
            <p:cNvSpPr>
              <a:spLocks noChangeShapeType="1"/>
            </p:cNvSpPr>
            <p:nvPr/>
          </p:nvSpPr>
          <p:spPr bwMode="auto">
            <a:xfrm>
              <a:off x="5188718" y="554417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7" name="Line 10"/>
            <p:cNvSpPr>
              <a:spLocks noChangeShapeType="1"/>
            </p:cNvSpPr>
            <p:nvPr/>
          </p:nvSpPr>
          <p:spPr bwMode="auto">
            <a:xfrm>
              <a:off x="5188718" y="5810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5188718" y="607748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3843550" y="5210601"/>
              <a:ext cx="1811714" cy="400110"/>
            </a:xfrm>
            <a:prstGeom prst="rect">
              <a:avLst/>
            </a:prstGeom>
            <a:noFill/>
          </p:spPr>
          <p:txBody>
            <a:bodyPr wrap="none" rtlCol="0">
              <a:spAutoFit/>
            </a:bodyPr>
            <a:lstStyle/>
            <a:p>
              <a:pPr algn="ctr"/>
              <a:r>
                <a:rPr lang="en-GB" sz="1000" b="1" dirty="0">
                  <a:solidFill>
                    <a:srgbClr val="4D4D4D"/>
                  </a:solidFill>
                  <a:latin typeface="Arial" panose="020B0604020202020204" pitchFamily="34" charset="0"/>
                  <a:cs typeface="Arial" panose="020B0604020202020204" pitchFamily="34" charset="0"/>
                </a:rPr>
                <a:t>Patients with dermatologic</a:t>
              </a:r>
              <a:br>
                <a:rPr lang="en-GB" sz="1000" b="1" dirty="0">
                  <a:solidFill>
                    <a:srgbClr val="4D4D4D"/>
                  </a:solidFill>
                  <a:latin typeface="Arial" panose="020B0604020202020204" pitchFamily="34" charset="0"/>
                  <a:cs typeface="Arial" panose="020B0604020202020204" pitchFamily="34" charset="0"/>
                </a:rPr>
              </a:br>
              <a:r>
                <a:rPr lang="en-GB" sz="1000" b="1" dirty="0">
                  <a:solidFill>
                    <a:srgbClr val="4D4D4D"/>
                  </a:solidFill>
                  <a:latin typeface="Arial" panose="020B0604020202020204" pitchFamily="34" charset="0"/>
                  <a:cs typeface="Arial" panose="020B0604020202020204" pitchFamily="34" charset="0"/>
                </a:rPr>
                <a:t>toxicity (%)</a:t>
              </a:r>
            </a:p>
          </p:txBody>
        </p:sp>
        <p:sp>
          <p:nvSpPr>
            <p:cNvPr id="20" name="TextBox 19"/>
            <p:cNvSpPr txBox="1"/>
            <p:nvPr/>
          </p:nvSpPr>
          <p:spPr>
            <a:xfrm>
              <a:off x="4856402" y="4619018"/>
              <a:ext cx="396262" cy="246221"/>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100</a:t>
              </a:r>
            </a:p>
          </p:txBody>
        </p:sp>
        <p:sp>
          <p:nvSpPr>
            <p:cNvPr id="21" name="TextBox 20"/>
            <p:cNvSpPr txBox="1"/>
            <p:nvPr/>
          </p:nvSpPr>
          <p:spPr>
            <a:xfrm>
              <a:off x="4926934" y="4886044"/>
              <a:ext cx="325730" cy="246221"/>
            </a:xfrm>
            <a:prstGeom prst="rect">
              <a:avLst/>
            </a:prstGeom>
            <a:noFill/>
          </p:spPr>
          <p:txBody>
            <a:bodyPr wrap="none" rtlCol="0" anchor="ctr" anchorCtr="0">
              <a:spAutoFit/>
            </a:bodyPr>
            <a:lstStyle/>
            <a:p>
              <a:pPr algn="r"/>
              <a:r>
                <a:rPr lang="en-US" sz="1000" b="1" dirty="0">
                  <a:solidFill>
                    <a:srgbClr val="4D4D4D"/>
                  </a:solidFill>
                  <a:latin typeface="Arial" panose="020B0604020202020204" pitchFamily="34" charset="0"/>
                  <a:cs typeface="Arial" panose="020B0604020202020204" pitchFamily="34" charset="0"/>
                </a:rPr>
                <a:t>80</a:t>
              </a:r>
              <a:endParaRPr lang="en-GB" sz="1000" b="1"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4926934" y="5420096"/>
              <a:ext cx="325730" cy="246221"/>
            </a:xfrm>
            <a:prstGeom prst="rect">
              <a:avLst/>
            </a:prstGeom>
            <a:noFill/>
          </p:spPr>
          <p:txBody>
            <a:bodyPr wrap="none" rtlCol="0" anchor="ctr" anchorCtr="0">
              <a:spAutoFit/>
            </a:bodyPr>
            <a:lstStyle/>
            <a:p>
              <a:pPr algn="r"/>
              <a:r>
                <a:rPr lang="en-US" sz="1000" b="1" dirty="0">
                  <a:solidFill>
                    <a:srgbClr val="4D4D4D"/>
                  </a:solidFill>
                  <a:latin typeface="Arial" panose="020B0604020202020204" pitchFamily="34" charset="0"/>
                  <a:cs typeface="Arial" panose="020B0604020202020204" pitchFamily="34" charset="0"/>
                </a:rPr>
                <a:t>40</a:t>
              </a:r>
              <a:endParaRPr lang="en-GB" sz="1000" b="1"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4926934" y="5687122"/>
              <a:ext cx="325730" cy="246221"/>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20</a:t>
              </a:r>
            </a:p>
          </p:txBody>
        </p:sp>
        <p:sp>
          <p:nvSpPr>
            <p:cNvPr id="24" name="TextBox 23"/>
            <p:cNvSpPr txBox="1"/>
            <p:nvPr/>
          </p:nvSpPr>
          <p:spPr>
            <a:xfrm>
              <a:off x="4997466" y="5954147"/>
              <a:ext cx="255198" cy="246221"/>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0</a:t>
              </a:r>
            </a:p>
          </p:txBody>
        </p:sp>
        <p:sp>
          <p:nvSpPr>
            <p:cNvPr id="25" name="TextBox 24"/>
            <p:cNvSpPr txBox="1"/>
            <p:nvPr/>
          </p:nvSpPr>
          <p:spPr>
            <a:xfrm>
              <a:off x="5790907" y="6079672"/>
              <a:ext cx="508474" cy="246221"/>
            </a:xfrm>
            <a:prstGeom prst="rect">
              <a:avLst/>
            </a:prstGeom>
            <a:noFill/>
          </p:spPr>
          <p:txBody>
            <a:bodyPr wrap="none" rtlCol="0" anchor="t" anchorCtr="0">
              <a:spAutoFit/>
            </a:bodyPr>
            <a:lstStyle/>
            <a:p>
              <a:pPr algn="ctr"/>
              <a:r>
                <a:rPr lang="en-GB" sz="1000" b="1" dirty="0">
                  <a:solidFill>
                    <a:srgbClr val="4D4D4D"/>
                  </a:solidFill>
                  <a:latin typeface="Arial" panose="020B0604020202020204" pitchFamily="34" charset="0"/>
                  <a:cs typeface="Arial" panose="020B0604020202020204" pitchFamily="34" charset="0"/>
                </a:rPr>
                <a:t>D + P</a:t>
              </a:r>
            </a:p>
          </p:txBody>
        </p:sp>
        <p:sp>
          <p:nvSpPr>
            <p:cNvPr id="26" name="Line 10"/>
            <p:cNvSpPr>
              <a:spLocks noChangeShapeType="1"/>
            </p:cNvSpPr>
            <p:nvPr/>
          </p:nvSpPr>
          <p:spPr bwMode="auto">
            <a:xfrm>
              <a:off x="5188718" y="52775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4926934" y="5153070"/>
              <a:ext cx="325730" cy="246221"/>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60</a:t>
              </a:r>
            </a:p>
          </p:txBody>
        </p:sp>
        <p:sp>
          <p:nvSpPr>
            <p:cNvPr id="28" name="TextBox 27"/>
            <p:cNvSpPr txBox="1"/>
            <p:nvPr/>
          </p:nvSpPr>
          <p:spPr>
            <a:xfrm>
              <a:off x="6758919" y="6079672"/>
              <a:ext cx="542136" cy="246221"/>
            </a:xfrm>
            <a:prstGeom prst="rect">
              <a:avLst/>
            </a:prstGeom>
            <a:noFill/>
          </p:spPr>
          <p:txBody>
            <a:bodyPr wrap="none" rtlCol="0" anchor="t" anchorCtr="0">
              <a:spAutoFit/>
            </a:bodyPr>
            <a:lstStyle/>
            <a:p>
              <a:pPr algn="ctr"/>
              <a:r>
                <a:rPr lang="en-GB" sz="1000" b="1" dirty="0">
                  <a:solidFill>
                    <a:srgbClr val="4D4D4D"/>
                  </a:solidFill>
                  <a:latin typeface="Arial" panose="020B0604020202020204" pitchFamily="34" charset="0"/>
                  <a:cs typeface="Arial" panose="020B0604020202020204" pitchFamily="34" charset="0"/>
                </a:rPr>
                <a:t>P + T</a:t>
              </a:r>
              <a:r>
                <a:rPr lang="en-GB" sz="1000" b="1" baseline="30000" dirty="0">
                  <a:solidFill>
                    <a:srgbClr val="4D4D4D"/>
                  </a:solidFill>
                  <a:latin typeface="Arial" panose="020B0604020202020204" pitchFamily="34" charset="0"/>
                  <a:cs typeface="Arial" panose="020B0604020202020204" pitchFamily="34" charset="0"/>
                </a:rPr>
                <a:t>a</a:t>
              </a:r>
            </a:p>
          </p:txBody>
        </p:sp>
        <p:sp>
          <p:nvSpPr>
            <p:cNvPr id="29" name="TextBox 28"/>
            <p:cNvSpPr txBox="1"/>
            <p:nvPr/>
          </p:nvSpPr>
          <p:spPr>
            <a:xfrm>
              <a:off x="7609592" y="6079672"/>
              <a:ext cx="732894" cy="246221"/>
            </a:xfrm>
            <a:prstGeom prst="rect">
              <a:avLst/>
            </a:prstGeom>
            <a:noFill/>
          </p:spPr>
          <p:txBody>
            <a:bodyPr wrap="none" rtlCol="0" anchor="t" anchorCtr="0">
              <a:spAutoFit/>
            </a:bodyPr>
            <a:lstStyle/>
            <a:p>
              <a:pPr algn="ctr"/>
              <a:r>
                <a:rPr lang="en-GB" sz="1000" b="1" dirty="0">
                  <a:solidFill>
                    <a:srgbClr val="4D4D4D"/>
                  </a:solidFill>
                  <a:latin typeface="Arial" panose="020B0604020202020204" pitchFamily="34" charset="0"/>
                  <a:cs typeface="Arial" panose="020B0604020202020204" pitchFamily="34" charset="0"/>
                </a:rPr>
                <a:t>D + P + T</a:t>
              </a:r>
            </a:p>
          </p:txBody>
        </p:sp>
        <p:grpSp>
          <p:nvGrpSpPr>
            <p:cNvPr id="30" name="Group 29"/>
            <p:cNvGrpSpPr/>
            <p:nvPr/>
          </p:nvGrpSpPr>
          <p:grpSpPr>
            <a:xfrm>
              <a:off x="6895704" y="4503901"/>
              <a:ext cx="2119644" cy="246221"/>
              <a:chOff x="5418110" y="4617805"/>
              <a:chExt cx="2119644" cy="246221"/>
            </a:xfrm>
          </p:grpSpPr>
          <p:sp>
            <p:nvSpPr>
              <p:cNvPr id="44" name="TextBox 43"/>
              <p:cNvSpPr txBox="1"/>
              <p:nvPr/>
            </p:nvSpPr>
            <p:spPr>
              <a:xfrm>
                <a:off x="5435897" y="4617805"/>
                <a:ext cx="2101857" cy="246221"/>
              </a:xfrm>
              <a:prstGeom prst="rect">
                <a:avLst/>
              </a:prstGeom>
              <a:noFill/>
            </p:spPr>
            <p:txBody>
              <a:bodyPr wrap="none" rtlCol="0" anchor="ctr" anchorCtr="0">
                <a:spAutoFit/>
              </a:bodyPr>
              <a:lstStyle/>
              <a:p>
                <a:r>
                  <a:rPr lang="en-GB" sz="1000" b="1" dirty="0">
                    <a:solidFill>
                      <a:srgbClr val="4D4D4D"/>
                    </a:solidFill>
                    <a:latin typeface="Arial" panose="020B0604020202020204" pitchFamily="34" charset="0"/>
                    <a:cs typeface="Arial" panose="020B0604020202020204" pitchFamily="34" charset="0"/>
                  </a:rPr>
                  <a:t>Grade 1     </a:t>
                </a:r>
                <a:r>
                  <a:rPr lang="en-GB" sz="1000" b="1" dirty="0" smtClean="0">
                    <a:solidFill>
                      <a:srgbClr val="4D4D4D"/>
                    </a:solidFill>
                    <a:latin typeface="Arial" panose="020B0604020202020204" pitchFamily="34" charset="0"/>
                    <a:cs typeface="Arial" panose="020B0604020202020204" pitchFamily="34" charset="0"/>
                  </a:rPr>
                  <a:t> Grade </a:t>
                </a:r>
                <a:r>
                  <a:rPr lang="en-GB" sz="1000" b="1" dirty="0">
                    <a:solidFill>
                      <a:srgbClr val="4D4D4D"/>
                    </a:solidFill>
                    <a:latin typeface="Arial" panose="020B0604020202020204" pitchFamily="34" charset="0"/>
                    <a:cs typeface="Arial" panose="020B0604020202020204" pitchFamily="34" charset="0"/>
                  </a:rPr>
                  <a:t>2      </a:t>
                </a:r>
                <a:r>
                  <a:rPr lang="en-GB" sz="1000" b="1" dirty="0" smtClean="0">
                    <a:solidFill>
                      <a:srgbClr val="4D4D4D"/>
                    </a:solidFill>
                    <a:latin typeface="Arial" panose="020B0604020202020204" pitchFamily="34" charset="0"/>
                    <a:cs typeface="Arial" panose="020B0604020202020204" pitchFamily="34" charset="0"/>
                  </a:rPr>
                  <a:t>Grade </a:t>
                </a:r>
                <a:r>
                  <a:rPr lang="en-GB" sz="1000" b="1" dirty="0">
                    <a:solidFill>
                      <a:srgbClr val="4D4D4D"/>
                    </a:solidFill>
                    <a:latin typeface="Arial" panose="020B0604020202020204" pitchFamily="34" charset="0"/>
                    <a:cs typeface="Arial" panose="020B0604020202020204" pitchFamily="34" charset="0"/>
                  </a:rPr>
                  <a:t>3</a:t>
                </a:r>
              </a:p>
            </p:txBody>
          </p:sp>
          <p:sp>
            <p:nvSpPr>
              <p:cNvPr id="45" name="Rectangle 44"/>
              <p:cNvSpPr/>
              <p:nvPr/>
            </p:nvSpPr>
            <p:spPr>
              <a:xfrm>
                <a:off x="5418110" y="4702811"/>
                <a:ext cx="76209" cy="76209"/>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6" name="Rectangle 45"/>
              <p:cNvSpPr/>
              <p:nvPr/>
            </p:nvSpPr>
            <p:spPr>
              <a:xfrm>
                <a:off x="6107784" y="4702811"/>
                <a:ext cx="76209" cy="76209"/>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7" name="Rectangle 46"/>
              <p:cNvSpPr/>
              <p:nvPr/>
            </p:nvSpPr>
            <p:spPr>
              <a:xfrm>
                <a:off x="6782471" y="4702811"/>
                <a:ext cx="76209" cy="7620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1" name="Group 30"/>
            <p:cNvGrpSpPr/>
            <p:nvPr/>
          </p:nvGrpSpPr>
          <p:grpSpPr>
            <a:xfrm>
              <a:off x="7720864" y="4829175"/>
              <a:ext cx="523544" cy="1244752"/>
              <a:chOff x="7603683" y="4829175"/>
              <a:chExt cx="757906" cy="1244752"/>
            </a:xfrm>
          </p:grpSpPr>
          <p:sp>
            <p:nvSpPr>
              <p:cNvPr id="41" name="Rectangle 40"/>
              <p:cNvSpPr/>
              <p:nvPr/>
            </p:nvSpPr>
            <p:spPr>
              <a:xfrm>
                <a:off x="7603683" y="5738813"/>
                <a:ext cx="757906" cy="33511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2" name="Rectangle 41"/>
              <p:cNvSpPr/>
              <p:nvPr/>
            </p:nvSpPr>
            <p:spPr>
              <a:xfrm>
                <a:off x="7603683" y="5094288"/>
                <a:ext cx="757906" cy="647062"/>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3" name="Rectangle 42"/>
              <p:cNvSpPr/>
              <p:nvPr/>
            </p:nvSpPr>
            <p:spPr>
              <a:xfrm>
                <a:off x="7603683" y="4829175"/>
                <a:ext cx="757906" cy="268288"/>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2" name="Group 31"/>
            <p:cNvGrpSpPr/>
            <p:nvPr/>
          </p:nvGrpSpPr>
          <p:grpSpPr>
            <a:xfrm>
              <a:off x="6765257" y="4876800"/>
              <a:ext cx="523544" cy="1197128"/>
              <a:chOff x="6648076" y="4876800"/>
              <a:chExt cx="757906" cy="1197128"/>
            </a:xfrm>
          </p:grpSpPr>
          <p:sp>
            <p:nvSpPr>
              <p:cNvPr id="38" name="Rectangle 37"/>
              <p:cNvSpPr/>
              <p:nvPr/>
            </p:nvSpPr>
            <p:spPr>
              <a:xfrm>
                <a:off x="6648076" y="5523854"/>
                <a:ext cx="757906" cy="55007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9" name="Rectangle 38"/>
              <p:cNvSpPr/>
              <p:nvPr/>
            </p:nvSpPr>
            <p:spPr>
              <a:xfrm>
                <a:off x="6648076" y="5335589"/>
                <a:ext cx="757906" cy="19137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40" name="Rectangle 39"/>
              <p:cNvSpPr/>
              <p:nvPr/>
            </p:nvSpPr>
            <p:spPr>
              <a:xfrm>
                <a:off x="6648076" y="4876800"/>
                <a:ext cx="757906" cy="46354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grpSp>
          <p:nvGrpSpPr>
            <p:cNvPr id="33" name="Group 32"/>
            <p:cNvGrpSpPr/>
            <p:nvPr/>
          </p:nvGrpSpPr>
          <p:grpSpPr>
            <a:xfrm>
              <a:off x="5769302" y="4902995"/>
              <a:ext cx="523544" cy="1170932"/>
              <a:chOff x="5652121" y="4902995"/>
              <a:chExt cx="757906" cy="1170932"/>
            </a:xfrm>
          </p:grpSpPr>
          <p:sp>
            <p:nvSpPr>
              <p:cNvPr id="35" name="Rectangle 34"/>
              <p:cNvSpPr/>
              <p:nvPr/>
            </p:nvSpPr>
            <p:spPr>
              <a:xfrm>
                <a:off x="5652121" y="5303044"/>
                <a:ext cx="757906" cy="770883"/>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6" name="Rectangle 35"/>
              <p:cNvSpPr/>
              <p:nvPr/>
            </p:nvSpPr>
            <p:spPr>
              <a:xfrm>
                <a:off x="5652121" y="4976813"/>
                <a:ext cx="757906" cy="330200"/>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sp>
            <p:nvSpPr>
              <p:cNvPr id="37" name="Rectangle 36"/>
              <p:cNvSpPr/>
              <p:nvPr/>
            </p:nvSpPr>
            <p:spPr>
              <a:xfrm>
                <a:off x="5652121" y="4902995"/>
                <a:ext cx="757906" cy="75405"/>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a:solidFill>
                    <a:srgbClr val="4D4D4D"/>
                  </a:solidFill>
                </a:endParaRPr>
              </a:p>
            </p:txBody>
          </p:sp>
        </p:grpSp>
        <p:sp>
          <p:nvSpPr>
            <p:cNvPr id="34" name="Freeform 12"/>
            <p:cNvSpPr>
              <a:spLocks/>
            </p:cNvSpPr>
            <p:nvPr/>
          </p:nvSpPr>
          <p:spPr bwMode="auto">
            <a:xfrm>
              <a:off x="5269527" y="4744206"/>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0407619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Adjuvant COLON cancer</a:t>
            </a:r>
            <a:endParaRPr lang="en-GB" dirty="0"/>
          </a:p>
        </p:txBody>
      </p:sp>
    </p:spTree>
    <p:extLst>
      <p:ext uri="{BB962C8B-B14F-4D97-AF65-F5344CB8AC3E}">
        <p14:creationId xmlns:p14="http://schemas.microsoft.com/office/powerpoint/2010/main" val="38863677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459O: ERBB2 alterations a new prognostic biomarker in stage III colon cancer from a FOLFOX based adjuvant trial (PETACC8) – Laurent-</a:t>
            </a:r>
            <a:r>
              <a:rPr lang="en-GB" sz="1800" dirty="0" err="1" smtClean="0"/>
              <a:t>Puig</a:t>
            </a:r>
            <a:r>
              <a:rPr lang="en-GB" sz="1800" dirty="0" smtClean="0"/>
              <a:t> et al</a:t>
            </a:r>
            <a:endParaRPr lang="en-GB" sz="1800" dirty="0"/>
          </a:p>
        </p:txBody>
      </p:sp>
      <p:sp>
        <p:nvSpPr>
          <p:cNvPr id="14" name="Text Placeholder 13"/>
          <p:cNvSpPr>
            <a:spLocks noGrp="1"/>
          </p:cNvSpPr>
          <p:nvPr>
            <p:ph type="body" sz="quarter" idx="10"/>
          </p:nvPr>
        </p:nvSpPr>
        <p:spPr/>
        <p:txBody>
          <a:bodyPr/>
          <a:lstStyle/>
          <a:p>
            <a:r>
              <a:rPr lang="en-GB" dirty="0" smtClean="0"/>
              <a:t>*Polyclonal antibody HER2 clone 4B5, </a:t>
            </a:r>
            <a:r>
              <a:rPr lang="en-GB" dirty="0" err="1" smtClean="0"/>
              <a:t>Ventana</a:t>
            </a:r>
            <a:r>
              <a:rPr lang="en-GB" dirty="0" smtClean="0"/>
              <a:t> Roche</a:t>
            </a:r>
          </a:p>
          <a:p>
            <a:r>
              <a:rPr lang="en-GB" dirty="0" smtClean="0"/>
              <a:t>**Kit </a:t>
            </a:r>
            <a:r>
              <a:rPr lang="en-GB" dirty="0" err="1" smtClean="0"/>
              <a:t>zytolight</a:t>
            </a:r>
            <a:r>
              <a:rPr lang="en-GB" dirty="0" smtClean="0"/>
              <a:t> SPEC ERBB2/CEN17 dual colour.</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Laurent-</a:t>
            </a:r>
            <a:r>
              <a:rPr lang="en-GB" dirty="0" err="1"/>
              <a:t>Puig</a:t>
            </a:r>
            <a:r>
              <a:rPr lang="en-GB" dirty="0"/>
              <a:t> P et al. Ann </a:t>
            </a:r>
            <a:r>
              <a:rPr lang="en-GB" dirty="0" err="1"/>
              <a:t>Oncol</a:t>
            </a:r>
            <a:r>
              <a:rPr lang="en-GB" dirty="0"/>
              <a:t> 2016; 27 (</a:t>
            </a:r>
            <a:r>
              <a:rPr lang="en-GB" dirty="0" err="1"/>
              <a:t>suppl</a:t>
            </a:r>
            <a:r>
              <a:rPr lang="en-GB" dirty="0"/>
              <a:t> 6): </a:t>
            </a:r>
            <a:r>
              <a:rPr lang="en-GB" dirty="0" err="1"/>
              <a:t>abstr</a:t>
            </a:r>
            <a:r>
              <a:rPr lang="en-GB" dirty="0"/>
              <a:t> 459O</a:t>
            </a:r>
          </a:p>
        </p:txBody>
      </p:sp>
      <p:cxnSp>
        <p:nvCxnSpPr>
          <p:cNvPr id="7" name="AutoShape 19"/>
          <p:cNvCxnSpPr>
            <a:cxnSpLocks noChangeShapeType="1"/>
          </p:cNvCxnSpPr>
          <p:nvPr/>
        </p:nvCxnSpPr>
        <p:spPr bwMode="auto">
          <a:xfrm>
            <a:off x="3937962" y="3035536"/>
            <a:ext cx="597160" cy="0"/>
          </a:xfrm>
          <a:prstGeom prst="straightConnector1">
            <a:avLst/>
          </a:prstGeom>
          <a:noFill/>
          <a:ln w="57150">
            <a:solidFill>
              <a:schemeClr val="bg2">
                <a:lumMod val="60000"/>
                <a:lumOff val="40000"/>
              </a:schemeClr>
            </a:solidFill>
            <a:round/>
            <a:headEnd/>
            <a:tailEnd type="triangle" w="med" len="med"/>
          </a:ln>
        </p:spPr>
      </p:cxnSp>
      <p:sp>
        <p:nvSpPr>
          <p:cNvPr id="8" name="Rectangle 9"/>
          <p:cNvSpPr>
            <a:spLocks noGrp="1" noChangeArrowheads="1"/>
          </p:cNvSpPr>
          <p:nvPr>
            <p:ph sz="half" idx="1"/>
          </p:nvPr>
        </p:nvSpPr>
        <p:spPr>
          <a:xfrm>
            <a:off x="365123" y="5102224"/>
            <a:ext cx="7959479" cy="993776"/>
          </a:xfrm>
        </p:spPr>
        <p:txBody>
          <a:bodyPr/>
          <a:lstStyle/>
          <a:p>
            <a:pPr marL="0" indent="0">
              <a:buNone/>
            </a:pPr>
            <a:r>
              <a:rPr lang="en-GB" b="1" dirty="0">
                <a:solidFill>
                  <a:schemeClr val="bg2"/>
                </a:solidFill>
              </a:rPr>
              <a:t>PRIMARY ENDPOINT(S)</a:t>
            </a:r>
          </a:p>
          <a:p>
            <a:r>
              <a:rPr lang="en-GB" dirty="0" smtClean="0"/>
              <a:t>Identification of ERBB2 alterations (i.e. mutation in exon 19–21/amplification) </a:t>
            </a:r>
            <a:endParaRPr lang="en-GB" dirty="0"/>
          </a:p>
          <a:p>
            <a:endParaRPr lang="en-GB" dirty="0"/>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en-US" b="1" dirty="0">
                <a:solidFill>
                  <a:srgbClr val="4D4D4D"/>
                </a:solidFill>
              </a:rPr>
              <a:t>S</a:t>
            </a:r>
            <a:r>
              <a:rPr lang="en-US" b="1" dirty="0" smtClean="0">
                <a:solidFill>
                  <a:srgbClr val="4D4D4D"/>
                </a:solidFill>
              </a:rPr>
              <a:t>tudy objective</a:t>
            </a:r>
          </a:p>
          <a:p>
            <a:pPr marL="285750" indent="-285750">
              <a:buClr>
                <a:srgbClr val="043882"/>
              </a:buClr>
              <a:buFont typeface="Arial" panose="020B0604020202020204" pitchFamily="34" charset="0"/>
              <a:buChar char="•"/>
            </a:pPr>
            <a:r>
              <a:rPr lang="en-US" sz="1600" dirty="0" smtClean="0">
                <a:solidFill>
                  <a:srgbClr val="4D4D4D"/>
                </a:solidFill>
              </a:rPr>
              <a:t>To evaluate the occurrence and the prognostic impact of ERBB2 alterations in patients with stage III colon cancer</a:t>
            </a:r>
            <a:endParaRPr lang="en-US" sz="1600" dirty="0">
              <a:solidFill>
                <a:srgbClr val="4D4D4D"/>
              </a:solidFill>
            </a:endParaRPr>
          </a:p>
        </p:txBody>
      </p:sp>
      <p:sp>
        <p:nvSpPr>
          <p:cNvPr id="20" name="AutoShape 8"/>
          <p:cNvSpPr>
            <a:spLocks noChangeArrowheads="1"/>
          </p:cNvSpPr>
          <p:nvPr/>
        </p:nvSpPr>
        <p:spPr bwMode="auto">
          <a:xfrm>
            <a:off x="4535123" y="2699655"/>
            <a:ext cx="4068946" cy="685800"/>
          </a:xfrm>
          <a:prstGeom prst="rect">
            <a:avLst/>
          </a:prstGeom>
          <a:solidFill>
            <a:schemeClr val="accent3"/>
          </a:solidFill>
          <a:ln w="9525" algn="ctr">
            <a:noFill/>
            <a:round/>
            <a:headEnd/>
            <a:tailEnd/>
          </a:ln>
        </p:spPr>
        <p:txBody>
          <a:bodyPr lIns="90000" tIns="0" rIns="90000" bIns="0" anchor="ctr"/>
          <a:lstStyle/>
          <a:p>
            <a:pPr defTabSz="892175" eaLnBrk="0" hangingPunct="0"/>
            <a:r>
              <a:rPr lang="en-GB" altLang="zh-CN" sz="1600" dirty="0" smtClean="0">
                <a:solidFill>
                  <a:srgbClr val="FFFFFF"/>
                </a:solidFill>
                <a:ea typeface="SimSun" pitchFamily="2" charset="-122"/>
              </a:rPr>
              <a:t>Tissue samples for next-generation sequencing screening (NGS) (n=1795)</a:t>
            </a:r>
            <a:endParaRPr lang="en-GB" altLang="zh-CN" sz="1600" dirty="0">
              <a:solidFill>
                <a:srgbClr val="FFFFFF"/>
              </a:solidFill>
              <a:ea typeface="SimSun" pitchFamily="2" charset="-122"/>
            </a:endParaRPr>
          </a:p>
        </p:txBody>
      </p:sp>
      <p:sp>
        <p:nvSpPr>
          <p:cNvPr id="23" name="AutoShape 8"/>
          <p:cNvSpPr>
            <a:spLocks noChangeArrowheads="1"/>
          </p:cNvSpPr>
          <p:nvPr/>
        </p:nvSpPr>
        <p:spPr bwMode="auto">
          <a:xfrm>
            <a:off x="4535122" y="3755565"/>
            <a:ext cx="4068947" cy="735872"/>
          </a:xfrm>
          <a:prstGeom prst="rect">
            <a:avLst/>
          </a:prstGeom>
          <a:solidFill>
            <a:schemeClr val="accent2"/>
          </a:solidFill>
          <a:ln w="9525" algn="ctr">
            <a:noFill/>
            <a:round/>
            <a:headEnd/>
            <a:tailEnd/>
          </a:ln>
        </p:spPr>
        <p:txBody>
          <a:bodyPr lIns="90000" tIns="0" rIns="90000" bIns="0" anchor="ctr"/>
          <a:lstStyle/>
          <a:p>
            <a:pPr defTabSz="892175" eaLnBrk="0" hangingPunct="0"/>
            <a:r>
              <a:rPr lang="en-GB" altLang="zh-CN" sz="1600" dirty="0">
                <a:solidFill>
                  <a:srgbClr val="4D4D4D"/>
                </a:solidFill>
                <a:ea typeface="SimSun" pitchFamily="2" charset="-122"/>
              </a:rPr>
              <a:t>Tissue samples for </a:t>
            </a:r>
            <a:r>
              <a:rPr lang="en-GB" altLang="zh-CN" sz="1600" dirty="0" smtClean="0">
                <a:solidFill>
                  <a:srgbClr val="4D4D4D"/>
                </a:solidFill>
                <a:ea typeface="SimSun" pitchFamily="2" charset="-122"/>
              </a:rPr>
              <a:t>*immunohistochemistry </a:t>
            </a:r>
            <a:r>
              <a:rPr lang="en-GB" altLang="zh-CN" sz="1600" dirty="0">
                <a:solidFill>
                  <a:srgbClr val="4D4D4D"/>
                </a:solidFill>
                <a:ea typeface="SimSun" pitchFamily="2" charset="-122"/>
              </a:rPr>
              <a:t>(IHC) and **</a:t>
            </a:r>
            <a:r>
              <a:rPr lang="en-GB" altLang="zh-CN" sz="1600" dirty="0" smtClean="0">
                <a:solidFill>
                  <a:srgbClr val="4D4D4D"/>
                </a:solidFill>
                <a:ea typeface="SimSun" pitchFamily="2" charset="-122"/>
              </a:rPr>
              <a:t>FISH analysis (n=1804)</a:t>
            </a:r>
            <a:endParaRPr lang="en-GB" altLang="zh-CN" sz="1600" dirty="0">
              <a:solidFill>
                <a:srgbClr val="4D4D4D"/>
              </a:solidFill>
              <a:ea typeface="SimSun" pitchFamily="2" charset="-122"/>
            </a:endParaRPr>
          </a:p>
        </p:txBody>
      </p:sp>
      <p:cxnSp>
        <p:nvCxnSpPr>
          <p:cNvPr id="21" name="AutoShape 19"/>
          <p:cNvCxnSpPr>
            <a:cxnSpLocks noChangeShapeType="1"/>
          </p:cNvCxnSpPr>
          <p:nvPr/>
        </p:nvCxnSpPr>
        <p:spPr bwMode="auto">
          <a:xfrm>
            <a:off x="3937962" y="4110621"/>
            <a:ext cx="597160" cy="0"/>
          </a:xfrm>
          <a:prstGeom prst="straightConnector1">
            <a:avLst/>
          </a:prstGeom>
          <a:noFill/>
          <a:ln w="57150">
            <a:solidFill>
              <a:schemeClr val="bg2">
                <a:lumMod val="60000"/>
                <a:lumOff val="40000"/>
              </a:schemeClr>
            </a:solidFill>
            <a:round/>
            <a:headEnd/>
            <a:tailEnd type="triangle" w="med" len="med"/>
          </a:ln>
        </p:spPr>
      </p:cxnSp>
      <p:sp>
        <p:nvSpPr>
          <p:cNvPr id="25" name="AutoShape 9"/>
          <p:cNvSpPr>
            <a:spLocks noChangeArrowheads="1"/>
          </p:cNvSpPr>
          <p:nvPr/>
        </p:nvSpPr>
        <p:spPr bwMode="auto">
          <a:xfrm>
            <a:off x="852928" y="2784564"/>
            <a:ext cx="3090419" cy="15578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Curatively resected stage III colon cancer treated with FOLFOX +/- cetuximab </a:t>
            </a:r>
            <a:br>
              <a:rPr lang="en-NZ" altLang="zh-CN" dirty="0" smtClean="0">
                <a:solidFill>
                  <a:srgbClr val="FFFFFF"/>
                </a:solidFill>
                <a:ea typeface="SimSun" pitchFamily="2" charset="-122"/>
              </a:rPr>
            </a:br>
            <a:r>
              <a:rPr lang="en-NZ" altLang="zh-CN" dirty="0" smtClean="0">
                <a:solidFill>
                  <a:srgbClr val="FFFFFF"/>
                </a:solidFill>
                <a:ea typeface="SimSun" pitchFamily="2" charset="-122"/>
              </a:rPr>
              <a:t>(12 cycles)</a:t>
            </a:r>
            <a:endParaRPr lang="en-GB" altLang="zh-CN" dirty="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(n=2043)</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21051922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459O: ERBB2 alterations a new prognostic biomarker in stage III colon cancer from a FOLFOX based adjuvant trial (PETACC8) – Laurent-</a:t>
            </a:r>
            <a:r>
              <a:rPr lang="en-GB" sz="1800" dirty="0" err="1"/>
              <a:t>Puig</a:t>
            </a:r>
            <a:r>
              <a:rPr lang="en-GB" sz="1800" dirty="0"/>
              <a:t> et al</a:t>
            </a:r>
          </a:p>
        </p:txBody>
      </p:sp>
      <p:sp>
        <p:nvSpPr>
          <p:cNvPr id="7" name="Up Arrow 6"/>
          <p:cNvSpPr/>
          <p:nvPr/>
        </p:nvSpPr>
        <p:spPr>
          <a:xfrm>
            <a:off x="1818290" y="4718011"/>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TextBox 12"/>
          <p:cNvSpPr txBox="1"/>
          <p:nvPr/>
        </p:nvSpPr>
        <p:spPr>
          <a:xfrm>
            <a:off x="802159" y="3455080"/>
            <a:ext cx="935327" cy="369332"/>
          </a:xfrm>
          <a:prstGeom prst="rect">
            <a:avLst/>
          </a:prstGeom>
          <a:noFill/>
        </p:spPr>
        <p:txBody>
          <a:bodyPr wrap="square" rtlCol="0">
            <a:spAutoFit/>
          </a:bodyPr>
          <a:lstStyle/>
          <a:p>
            <a:r>
              <a:rPr lang="en-GB" b="1" dirty="0" smtClean="0">
                <a:solidFill>
                  <a:srgbClr val="4D4D4D"/>
                </a:solidFill>
              </a:rPr>
              <a:t>NGS</a:t>
            </a:r>
            <a:endParaRPr lang="en-GB" b="1" dirty="0">
              <a:solidFill>
                <a:srgbClr val="4D4D4D"/>
              </a:solidFill>
            </a:endParaRPr>
          </a:p>
        </p:txBody>
      </p:sp>
      <p:sp>
        <p:nvSpPr>
          <p:cNvPr id="26" name="Text Placeholder 14"/>
          <p:cNvSpPr>
            <a:spLocks noGrp="1"/>
          </p:cNvSpPr>
          <p:nvPr>
            <p:ph type="body" sz="quarter" idx="11"/>
          </p:nvPr>
        </p:nvSpPr>
        <p:spPr>
          <a:xfrm>
            <a:off x="4377267" y="6092296"/>
            <a:ext cx="4435475" cy="487363"/>
          </a:xfrm>
        </p:spPr>
        <p:txBody>
          <a:bodyPr/>
          <a:lstStyle/>
          <a:p>
            <a:r>
              <a:rPr lang="en-GB" dirty="0"/>
              <a:t>Laurent-</a:t>
            </a:r>
            <a:r>
              <a:rPr lang="en-GB" dirty="0" err="1"/>
              <a:t>Puig</a:t>
            </a:r>
            <a:r>
              <a:rPr lang="en-GB" dirty="0"/>
              <a:t> P et al. Ann </a:t>
            </a:r>
            <a:r>
              <a:rPr lang="en-GB" dirty="0" err="1"/>
              <a:t>Oncol</a:t>
            </a:r>
            <a:r>
              <a:rPr lang="en-GB" dirty="0"/>
              <a:t> 2016; 27 (</a:t>
            </a:r>
            <a:r>
              <a:rPr lang="en-GB" dirty="0" err="1"/>
              <a:t>suppl</a:t>
            </a:r>
            <a:r>
              <a:rPr lang="en-GB" dirty="0"/>
              <a:t> 6): </a:t>
            </a:r>
            <a:r>
              <a:rPr lang="en-GB" dirty="0" err="1"/>
              <a:t>abstr</a:t>
            </a:r>
            <a:r>
              <a:rPr lang="en-GB" dirty="0"/>
              <a:t> 459O</a:t>
            </a:r>
          </a:p>
        </p:txBody>
      </p:sp>
      <p:sp>
        <p:nvSpPr>
          <p:cNvPr id="20" name="Rounded Rectangle 19"/>
          <p:cNvSpPr/>
          <p:nvPr/>
        </p:nvSpPr>
        <p:spPr>
          <a:xfrm>
            <a:off x="1875160" y="1272504"/>
            <a:ext cx="5211440" cy="5304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FFFF"/>
                </a:solidFill>
              </a:rPr>
              <a:t>1795 samples available for NGS</a:t>
            </a:r>
            <a:endParaRPr lang="en-GB" sz="1400" dirty="0">
              <a:solidFill>
                <a:srgbClr val="FFFFFF"/>
              </a:solidFill>
            </a:endParaRPr>
          </a:p>
        </p:txBody>
      </p:sp>
      <p:cxnSp>
        <p:nvCxnSpPr>
          <p:cNvPr id="39" name="Straight Arrow Connector 38"/>
          <p:cNvCxnSpPr>
            <a:endCxn id="56" idx="0"/>
          </p:cNvCxnSpPr>
          <p:nvPr/>
        </p:nvCxnSpPr>
        <p:spPr>
          <a:xfrm>
            <a:off x="4131416"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127292" y="3692382"/>
            <a:ext cx="20168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666278"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negative</a:t>
            </a:r>
          </a:p>
          <a:p>
            <a:pPr algn="ctr"/>
            <a:r>
              <a:rPr lang="en-GB" sz="1100" dirty="0" smtClean="0">
                <a:solidFill>
                  <a:srgbClr val="FFFFFF"/>
                </a:solidFill>
              </a:rPr>
              <a:t> </a:t>
            </a:r>
            <a:r>
              <a:rPr lang="en-GB" sz="1100" i="1" dirty="0" smtClean="0">
                <a:solidFill>
                  <a:srgbClr val="FFFFFF"/>
                </a:solidFill>
              </a:rPr>
              <a:t>0, 1</a:t>
            </a:r>
            <a:r>
              <a:rPr lang="en-GB" sz="1100" dirty="0" smtClean="0">
                <a:solidFill>
                  <a:srgbClr val="FFFFFF"/>
                </a:solidFill>
              </a:rPr>
              <a:t>+</a:t>
            </a:r>
          </a:p>
          <a:p>
            <a:pPr algn="ctr"/>
            <a:r>
              <a:rPr lang="en-GB" sz="1100" dirty="0">
                <a:solidFill>
                  <a:srgbClr val="FFFFFF"/>
                </a:solidFill>
              </a:rPr>
              <a:t>n</a:t>
            </a:r>
            <a:r>
              <a:rPr lang="en-GB" sz="1100" dirty="0" smtClean="0">
                <a:solidFill>
                  <a:srgbClr val="FFFFFF"/>
                </a:solidFill>
              </a:rPr>
              <a:t>=1382</a:t>
            </a:r>
          </a:p>
        </p:txBody>
      </p:sp>
      <p:sp>
        <p:nvSpPr>
          <p:cNvPr id="58" name="Rounded Rectangle 57"/>
          <p:cNvSpPr/>
          <p:nvPr/>
        </p:nvSpPr>
        <p:spPr>
          <a:xfrm>
            <a:off x="5679755" y="3886533"/>
            <a:ext cx="928800"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positive </a:t>
            </a:r>
          </a:p>
          <a:p>
            <a:pPr algn="ctr"/>
            <a:r>
              <a:rPr lang="en-GB" sz="1100" i="1" dirty="0" smtClean="0">
                <a:solidFill>
                  <a:srgbClr val="FFFFFF"/>
                </a:solidFill>
              </a:rPr>
              <a:t>3</a:t>
            </a:r>
            <a:r>
              <a:rPr lang="en-GB" sz="1100" dirty="0" smtClean="0">
                <a:solidFill>
                  <a:srgbClr val="FFFFFF"/>
                </a:solidFill>
              </a:rPr>
              <a:t>+</a:t>
            </a:r>
          </a:p>
          <a:p>
            <a:pPr algn="ctr"/>
            <a:r>
              <a:rPr lang="en-GB" sz="1100" dirty="0" smtClean="0">
                <a:solidFill>
                  <a:srgbClr val="FFFFFF"/>
                </a:solidFill>
              </a:rPr>
              <a:t>n=21</a:t>
            </a:r>
          </a:p>
        </p:txBody>
      </p:sp>
      <p:sp>
        <p:nvSpPr>
          <p:cNvPr id="64" name="Rounded Rectangle 63"/>
          <p:cNvSpPr/>
          <p:nvPr/>
        </p:nvSpPr>
        <p:spPr>
          <a:xfrm>
            <a:off x="4673434" y="3886533"/>
            <a:ext cx="930276"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equivocal</a:t>
            </a:r>
          </a:p>
          <a:p>
            <a:pPr algn="ctr"/>
            <a:r>
              <a:rPr lang="en-GB" sz="1100" dirty="0" smtClean="0">
                <a:solidFill>
                  <a:srgbClr val="FFFFFF"/>
                </a:solidFill>
              </a:rPr>
              <a:t> </a:t>
            </a:r>
            <a:r>
              <a:rPr lang="en-GB" sz="1100" i="1" dirty="0" smtClean="0">
                <a:solidFill>
                  <a:srgbClr val="FFFFFF"/>
                </a:solidFill>
              </a:rPr>
              <a:t>2</a:t>
            </a:r>
            <a:r>
              <a:rPr lang="en-GB" sz="1100" dirty="0" smtClean="0">
                <a:solidFill>
                  <a:srgbClr val="FFFFFF"/>
                </a:solidFill>
              </a:rPr>
              <a:t>+</a:t>
            </a:r>
          </a:p>
          <a:p>
            <a:pPr algn="ctr"/>
            <a:r>
              <a:rPr lang="en-GB" sz="1100" dirty="0" smtClean="0">
                <a:solidFill>
                  <a:srgbClr val="FFFFFF"/>
                </a:solidFill>
              </a:rPr>
              <a:t>n=54</a:t>
            </a:r>
          </a:p>
        </p:txBody>
      </p:sp>
      <p:cxnSp>
        <p:nvCxnSpPr>
          <p:cNvPr id="65" name="Straight Arrow Connector 64"/>
          <p:cNvCxnSpPr>
            <a:endCxn id="58" idx="0"/>
          </p:cNvCxnSpPr>
          <p:nvPr/>
        </p:nvCxnSpPr>
        <p:spPr>
          <a:xfrm>
            <a:off x="6144155"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4" idx="0"/>
          </p:cNvCxnSpPr>
          <p:nvPr/>
        </p:nvCxnSpPr>
        <p:spPr>
          <a:xfrm>
            <a:off x="5138572" y="3699355"/>
            <a:ext cx="0" cy="18717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377267" y="3244334"/>
            <a:ext cx="612363" cy="369332"/>
          </a:xfrm>
          <a:prstGeom prst="rect">
            <a:avLst/>
          </a:prstGeom>
          <a:noFill/>
        </p:spPr>
        <p:txBody>
          <a:bodyPr wrap="square" rtlCol="0">
            <a:spAutoFit/>
          </a:bodyPr>
          <a:lstStyle/>
          <a:p>
            <a:r>
              <a:rPr lang="en-GB" b="1" dirty="0" smtClean="0">
                <a:solidFill>
                  <a:srgbClr val="4D4D4D"/>
                </a:solidFill>
              </a:rPr>
              <a:t>IHC</a:t>
            </a:r>
            <a:endParaRPr lang="en-GB" b="1" dirty="0">
              <a:solidFill>
                <a:srgbClr val="4D4D4D"/>
              </a:solidFill>
            </a:endParaRPr>
          </a:p>
        </p:txBody>
      </p:sp>
      <p:sp>
        <p:nvSpPr>
          <p:cNvPr id="72" name="TextBox 71"/>
          <p:cNvSpPr txBox="1"/>
          <p:nvPr/>
        </p:nvSpPr>
        <p:spPr>
          <a:xfrm>
            <a:off x="8002590" y="3270414"/>
            <a:ext cx="914400" cy="369332"/>
          </a:xfrm>
          <a:prstGeom prst="rect">
            <a:avLst/>
          </a:prstGeom>
          <a:noFill/>
        </p:spPr>
        <p:txBody>
          <a:bodyPr wrap="square" rtlCol="0">
            <a:spAutoFit/>
          </a:bodyPr>
          <a:lstStyle/>
          <a:p>
            <a:r>
              <a:rPr lang="en-GB" b="1" dirty="0" smtClean="0">
                <a:solidFill>
                  <a:srgbClr val="4D4D4D"/>
                </a:solidFill>
              </a:rPr>
              <a:t>FISH</a:t>
            </a:r>
            <a:endParaRPr lang="en-GB" b="1" dirty="0">
              <a:solidFill>
                <a:srgbClr val="4D4D4D"/>
              </a:solidFill>
            </a:endParaRPr>
          </a:p>
        </p:txBody>
      </p:sp>
      <p:sp>
        <p:nvSpPr>
          <p:cNvPr id="73" name="Rounded Rectangle 72"/>
          <p:cNvSpPr/>
          <p:nvPr/>
        </p:nvSpPr>
        <p:spPr>
          <a:xfrm>
            <a:off x="6705600" y="3886533"/>
            <a:ext cx="1075800"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Non-amplified</a:t>
            </a:r>
          </a:p>
          <a:p>
            <a:pPr algn="ctr"/>
            <a:r>
              <a:rPr lang="en-GB" sz="1100" dirty="0" smtClean="0">
                <a:solidFill>
                  <a:srgbClr val="FFFFFF"/>
                </a:solidFill>
              </a:rPr>
              <a:t>n=1427</a:t>
            </a:r>
          </a:p>
        </p:txBody>
      </p:sp>
      <p:sp>
        <p:nvSpPr>
          <p:cNvPr id="75" name="Rounded Rectangle 74"/>
          <p:cNvSpPr/>
          <p:nvPr/>
        </p:nvSpPr>
        <p:spPr>
          <a:xfrm>
            <a:off x="7960860" y="3886533"/>
            <a:ext cx="1075800" cy="76063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Amplified </a:t>
            </a:r>
          </a:p>
          <a:p>
            <a:pPr algn="ctr"/>
            <a:r>
              <a:rPr lang="en-GB" sz="1100" dirty="0" smtClean="0">
                <a:solidFill>
                  <a:srgbClr val="FFFFFF"/>
                </a:solidFill>
              </a:rPr>
              <a:t>≥6 copies</a:t>
            </a:r>
          </a:p>
          <a:p>
            <a:pPr algn="ctr"/>
            <a:r>
              <a:rPr lang="en-GB" sz="1100" dirty="0" smtClean="0">
                <a:solidFill>
                  <a:srgbClr val="FFFFFF"/>
                </a:solidFill>
              </a:rPr>
              <a:t>n=46 </a:t>
            </a:r>
            <a:r>
              <a:rPr lang="en-GB" sz="1100" dirty="0" smtClean="0">
                <a:solidFill>
                  <a:srgbClr val="FF0000"/>
                </a:solidFill>
              </a:rPr>
              <a:t>(2.9%)</a:t>
            </a:r>
          </a:p>
        </p:txBody>
      </p:sp>
      <p:cxnSp>
        <p:nvCxnSpPr>
          <p:cNvPr id="76" name="Straight Arrow Connector 75"/>
          <p:cNvCxnSpPr>
            <a:endCxn id="73" idx="0"/>
          </p:cNvCxnSpPr>
          <p:nvPr/>
        </p:nvCxnSpPr>
        <p:spPr>
          <a:xfrm>
            <a:off x="7239000" y="3682705"/>
            <a:ext cx="450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234092" y="3692381"/>
            <a:ext cx="12646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5" idx="0"/>
          </p:cNvCxnSpPr>
          <p:nvPr/>
        </p:nvCxnSpPr>
        <p:spPr>
          <a:xfrm>
            <a:off x="8498760" y="3682705"/>
            <a:ext cx="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32590" y="3696658"/>
            <a:ext cx="0" cy="208800"/>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926923" y="3689458"/>
            <a:ext cx="97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467452"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mutant</a:t>
            </a:r>
          </a:p>
          <a:p>
            <a:pPr algn="ctr"/>
            <a:r>
              <a:rPr lang="en-GB" sz="1100" dirty="0" smtClean="0">
                <a:solidFill>
                  <a:srgbClr val="FFFFFF"/>
                </a:solidFill>
              </a:rPr>
              <a:t>n=17 </a:t>
            </a:r>
            <a:br>
              <a:rPr lang="en-GB" sz="1100" dirty="0" smtClean="0">
                <a:solidFill>
                  <a:srgbClr val="FFFFFF"/>
                </a:solidFill>
              </a:rPr>
            </a:br>
            <a:r>
              <a:rPr lang="en-GB" sz="1100" dirty="0" smtClean="0">
                <a:solidFill>
                  <a:srgbClr val="FFFFFF"/>
                </a:solidFill>
              </a:rPr>
              <a:t>(1%)</a:t>
            </a:r>
          </a:p>
        </p:txBody>
      </p:sp>
      <p:sp>
        <p:nvSpPr>
          <p:cNvPr id="51" name="Rounded Rectangle 50"/>
          <p:cNvSpPr/>
          <p:nvPr/>
        </p:nvSpPr>
        <p:spPr>
          <a:xfrm>
            <a:off x="2447775" y="3886533"/>
            <a:ext cx="887445"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ERBB2 </a:t>
            </a:r>
          </a:p>
          <a:p>
            <a:pPr algn="ctr"/>
            <a:r>
              <a:rPr lang="en-GB" sz="1100" dirty="0" smtClean="0">
                <a:solidFill>
                  <a:srgbClr val="FFFFFF"/>
                </a:solidFill>
              </a:rPr>
              <a:t>amplified</a:t>
            </a:r>
          </a:p>
          <a:p>
            <a:pPr algn="ctr"/>
            <a:r>
              <a:rPr lang="en-GB" sz="1100" dirty="0" smtClean="0">
                <a:solidFill>
                  <a:srgbClr val="FFFFFF"/>
                </a:solidFill>
              </a:rPr>
              <a:t>n=49 (2.9%)</a:t>
            </a:r>
          </a:p>
        </p:txBody>
      </p:sp>
      <p:cxnSp>
        <p:nvCxnSpPr>
          <p:cNvPr id="53" name="Straight Arrow Connector 52"/>
          <p:cNvCxnSpPr/>
          <p:nvPr/>
        </p:nvCxnSpPr>
        <p:spPr>
          <a:xfrm>
            <a:off x="2891497" y="3689458"/>
            <a:ext cx="0" cy="20382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172504" y="2047513"/>
            <a:ext cx="1564688" cy="124317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FFFFFF"/>
                </a:solidFill>
              </a:rPr>
              <a:t>ERBB2 </a:t>
            </a:r>
            <a:r>
              <a:rPr lang="en-GB" sz="1200" dirty="0" smtClean="0">
                <a:solidFill>
                  <a:srgbClr val="FFFFFF"/>
                </a:solidFill>
              </a:rPr>
              <a:t>NGS</a:t>
            </a:r>
            <a:br>
              <a:rPr lang="en-GB" sz="1200" dirty="0" smtClean="0">
                <a:solidFill>
                  <a:srgbClr val="FFFFFF"/>
                </a:solidFill>
              </a:rPr>
            </a:br>
            <a:r>
              <a:rPr lang="en-GB" sz="1200" dirty="0" smtClean="0">
                <a:solidFill>
                  <a:srgbClr val="FFFFFF"/>
                </a:solidFill>
              </a:rPr>
              <a:t>not available</a:t>
            </a:r>
            <a:endParaRPr lang="en-GB" sz="1200" dirty="0" smtClean="0">
              <a:solidFill>
                <a:srgbClr val="FFFFFF"/>
              </a:solidFill>
            </a:endParaRPr>
          </a:p>
          <a:p>
            <a:pPr marL="144000" indent="-144000">
              <a:buFont typeface="Arial" pitchFamily="34" charset="0"/>
              <a:buChar char="•"/>
            </a:pPr>
            <a:r>
              <a:rPr lang="en-GB" sz="1200" dirty="0" smtClean="0">
                <a:solidFill>
                  <a:srgbClr val="FFFFFF"/>
                </a:solidFill>
              </a:rPr>
              <a:t>Insufficient material</a:t>
            </a:r>
          </a:p>
          <a:p>
            <a:pPr marL="144000" indent="-144000">
              <a:buFont typeface="Arial" pitchFamily="34" charset="0"/>
              <a:buChar char="•"/>
            </a:pPr>
            <a:r>
              <a:rPr lang="en-GB" sz="1200" dirty="0" smtClean="0">
                <a:solidFill>
                  <a:srgbClr val="FFFFFF"/>
                </a:solidFill>
              </a:rPr>
              <a:t>Technical failure</a:t>
            </a:r>
          </a:p>
          <a:p>
            <a:r>
              <a:rPr lang="en-GB" sz="1200" dirty="0" smtClean="0">
                <a:solidFill>
                  <a:srgbClr val="FFFFFF"/>
                </a:solidFill>
              </a:rPr>
              <a:t>n=106</a:t>
            </a:r>
            <a:endParaRPr lang="en-GB" sz="1200" dirty="0">
              <a:solidFill>
                <a:srgbClr val="FFFFFF"/>
              </a:solidFill>
            </a:endParaRPr>
          </a:p>
        </p:txBody>
      </p:sp>
      <p:cxnSp>
        <p:nvCxnSpPr>
          <p:cNvPr id="60" name="Straight Arrow Connector 59"/>
          <p:cNvCxnSpPr/>
          <p:nvPr/>
        </p:nvCxnSpPr>
        <p:spPr>
          <a:xfrm flipH="1">
            <a:off x="1714260" y="2667000"/>
            <a:ext cx="698663" cy="2"/>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045826" y="5140097"/>
            <a:ext cx="1773528"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5/17: p.V842I</a:t>
            </a:r>
          </a:p>
          <a:p>
            <a:pPr algn="ctr"/>
            <a:r>
              <a:rPr lang="en-GB" sz="1100" dirty="0" smtClean="0">
                <a:solidFill>
                  <a:srgbClr val="FFFFFF"/>
                </a:solidFill>
              </a:rPr>
              <a:t>3/17: p.L755S</a:t>
            </a:r>
          </a:p>
          <a:p>
            <a:pPr algn="ctr"/>
            <a:r>
              <a:rPr lang="en-GB" sz="1100" dirty="0" smtClean="0">
                <a:solidFill>
                  <a:srgbClr val="FFFFFF"/>
                </a:solidFill>
              </a:rPr>
              <a:t>3/17: p.V777L</a:t>
            </a:r>
          </a:p>
          <a:p>
            <a:pPr algn="ctr"/>
            <a:r>
              <a:rPr lang="en-GB" sz="1100" dirty="0" smtClean="0">
                <a:solidFill>
                  <a:srgbClr val="FFFFFF"/>
                </a:solidFill>
              </a:rPr>
              <a:t>6/17: Unique mutation</a:t>
            </a:r>
          </a:p>
        </p:txBody>
      </p:sp>
      <p:sp>
        <p:nvSpPr>
          <p:cNvPr id="32" name="TextBox 31"/>
          <p:cNvSpPr txBox="1"/>
          <p:nvPr/>
        </p:nvSpPr>
        <p:spPr>
          <a:xfrm>
            <a:off x="76200" y="6006282"/>
            <a:ext cx="4186741" cy="577081"/>
          </a:xfrm>
          <a:prstGeom prst="rect">
            <a:avLst/>
          </a:prstGeom>
          <a:noFill/>
        </p:spPr>
        <p:txBody>
          <a:bodyPr wrap="square" rtlCol="0">
            <a:spAutoFit/>
          </a:bodyPr>
          <a:lstStyle/>
          <a:p>
            <a:r>
              <a:rPr lang="en-GB" sz="1050" dirty="0" smtClean="0">
                <a:solidFill>
                  <a:srgbClr val="4D4D4D"/>
                </a:solidFill>
              </a:rPr>
              <a:t>A mutation and an amplification were observed in 2 cases, with ERBB2 alteration in 64 (3.8</a:t>
            </a:r>
            <a:r>
              <a:rPr lang="en-GB" sz="1050" dirty="0">
                <a:solidFill>
                  <a:srgbClr val="4D4D4D"/>
                </a:solidFill>
              </a:rPr>
              <a:t>%) cases . </a:t>
            </a:r>
            <a:r>
              <a:rPr lang="en-GB" sz="1050" dirty="0" smtClean="0">
                <a:solidFill>
                  <a:srgbClr val="4D4D4D"/>
                </a:solidFill>
              </a:rPr>
              <a:t>In the </a:t>
            </a:r>
            <a:r>
              <a:rPr lang="en-GB" sz="1050" i="1" dirty="0" smtClean="0">
                <a:solidFill>
                  <a:srgbClr val="4D4D4D"/>
                </a:solidFill>
              </a:rPr>
              <a:t>KRAS</a:t>
            </a:r>
            <a:r>
              <a:rPr lang="en-GB" sz="1050" dirty="0" smtClean="0">
                <a:solidFill>
                  <a:srgbClr val="4D4D4D"/>
                </a:solidFill>
              </a:rPr>
              <a:t> wild-type group, 42 </a:t>
            </a:r>
            <a:r>
              <a:rPr lang="en-GB" sz="1050" dirty="0">
                <a:solidFill>
                  <a:srgbClr val="4D4D4D"/>
                </a:solidFill>
              </a:rPr>
              <a:t>(5.6%) ERBB2 </a:t>
            </a:r>
            <a:r>
              <a:rPr lang="en-GB" sz="1050" dirty="0" smtClean="0">
                <a:solidFill>
                  <a:srgbClr val="4D4D4D"/>
                </a:solidFill>
              </a:rPr>
              <a:t>alterations were reported.</a:t>
            </a:r>
            <a:endParaRPr lang="en-GB" sz="1050" dirty="0">
              <a:solidFill>
                <a:srgbClr val="4D4D4D"/>
              </a:solidFill>
            </a:endParaRPr>
          </a:p>
        </p:txBody>
      </p:sp>
      <p:cxnSp>
        <p:nvCxnSpPr>
          <p:cNvPr id="4" name="Straight Connector 3"/>
          <p:cNvCxnSpPr>
            <a:stCxn id="20" idx="2"/>
          </p:cNvCxnSpPr>
          <p:nvPr/>
        </p:nvCxnSpPr>
        <p:spPr>
          <a:xfrm>
            <a:off x="4480880" y="1802927"/>
            <a:ext cx="0" cy="36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2923" y="2151357"/>
            <a:ext cx="42926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12923" y="2151355"/>
            <a:ext cx="0" cy="154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05600" y="2145171"/>
            <a:ext cx="0" cy="11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42690" y="3259299"/>
            <a:ext cx="28317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42690" y="3261536"/>
            <a:ext cx="0" cy="424800"/>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65600" y="3261171"/>
            <a:ext cx="0" cy="421968"/>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804222" y="2925355"/>
            <a:ext cx="1222886" cy="529725"/>
          </a:xfrm>
          <a:prstGeom prst="roundRect">
            <a:avLst/>
          </a:prstGeom>
          <a:solidFill>
            <a:schemeClr val="bg1"/>
          </a:solidFill>
          <a:ln>
            <a:solidFill>
              <a:srgbClr val="013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FFFF"/>
                </a:solidFill>
              </a:rPr>
              <a:t>Available ERBB2 status</a:t>
            </a:r>
            <a:endParaRPr lang="en-GB" sz="1200" dirty="0">
              <a:solidFill>
                <a:srgbClr val="FFFFFF"/>
              </a:solidFill>
            </a:endParaRPr>
          </a:p>
        </p:txBody>
      </p:sp>
      <p:sp>
        <p:nvSpPr>
          <p:cNvPr id="23" name="Rounded Rectangle 22"/>
          <p:cNvSpPr/>
          <p:nvPr/>
        </p:nvSpPr>
        <p:spPr>
          <a:xfrm>
            <a:off x="5571788" y="2362200"/>
            <a:ext cx="2254002" cy="762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rgbClr val="FFFFFF"/>
                </a:solidFill>
              </a:rPr>
              <a:t>ERBB2 IHC/FISH not available</a:t>
            </a:r>
          </a:p>
          <a:p>
            <a:pPr marL="285750" indent="-285750">
              <a:buFont typeface="Arial" pitchFamily="34" charset="0"/>
              <a:buChar char="•"/>
            </a:pPr>
            <a:r>
              <a:rPr lang="en-GB" sz="1100" dirty="0" smtClean="0">
                <a:solidFill>
                  <a:srgbClr val="FFFFFF"/>
                </a:solidFill>
              </a:rPr>
              <a:t>Insufficient material</a:t>
            </a:r>
          </a:p>
          <a:p>
            <a:pPr marL="285750" indent="-285750">
              <a:buFont typeface="Arial" pitchFamily="34" charset="0"/>
              <a:buChar char="•"/>
            </a:pPr>
            <a:r>
              <a:rPr lang="en-GB" sz="1100" dirty="0" smtClean="0">
                <a:solidFill>
                  <a:srgbClr val="FFFFFF"/>
                </a:solidFill>
              </a:rPr>
              <a:t>Technical failure</a:t>
            </a:r>
          </a:p>
          <a:p>
            <a:r>
              <a:rPr lang="en-GB" sz="1100" dirty="0">
                <a:solidFill>
                  <a:srgbClr val="FFFFFF"/>
                </a:solidFill>
              </a:rPr>
              <a:t>n</a:t>
            </a:r>
            <a:r>
              <a:rPr lang="en-GB" sz="1100" dirty="0" smtClean="0">
                <a:solidFill>
                  <a:srgbClr val="FFFFFF"/>
                </a:solidFill>
              </a:rPr>
              <a:t>=214</a:t>
            </a:r>
            <a:endParaRPr lang="en-GB" sz="1100" dirty="0">
              <a:solidFill>
                <a:srgbClr val="FFFFFF"/>
              </a:solidFill>
            </a:endParaRPr>
          </a:p>
        </p:txBody>
      </p:sp>
    </p:spTree>
    <p:extLst>
      <p:ext uri="{BB962C8B-B14F-4D97-AF65-F5344CB8AC3E}">
        <p14:creationId xmlns:p14="http://schemas.microsoft.com/office/powerpoint/2010/main" val="39196950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459O: ERBB2 alterations a new prognostic biomarker in stage III colon cancer from a FOLFOX based adjuvant trial (PETACC8) – Laurent-</a:t>
            </a:r>
            <a:r>
              <a:rPr lang="en-GB" sz="1800" dirty="0" err="1" smtClean="0"/>
              <a:t>Puig</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Laurent-</a:t>
            </a:r>
            <a:r>
              <a:rPr lang="en-GB" dirty="0" err="1"/>
              <a:t>Puig</a:t>
            </a:r>
            <a:r>
              <a:rPr lang="en-GB" dirty="0"/>
              <a:t> P et al. Ann </a:t>
            </a:r>
            <a:r>
              <a:rPr lang="en-GB" dirty="0" err="1"/>
              <a:t>Oncol</a:t>
            </a:r>
            <a:r>
              <a:rPr lang="en-GB" dirty="0"/>
              <a:t> 2016; 27 (</a:t>
            </a:r>
            <a:r>
              <a:rPr lang="en-GB" dirty="0" err="1"/>
              <a:t>suppl</a:t>
            </a:r>
            <a:r>
              <a:rPr lang="en-GB" dirty="0"/>
              <a:t> 6): </a:t>
            </a:r>
            <a:r>
              <a:rPr lang="en-GB" dirty="0" err="1"/>
              <a:t>abstr</a:t>
            </a:r>
            <a:r>
              <a:rPr lang="en-GB" dirty="0"/>
              <a:t> </a:t>
            </a:r>
            <a:r>
              <a:rPr lang="en-GB" dirty="0" smtClean="0"/>
              <a:t>459O </a:t>
            </a:r>
            <a:endParaRPr lang="en-GB" dirty="0"/>
          </a:p>
        </p:txBody>
      </p:sp>
      <p:sp>
        <p:nvSpPr>
          <p:cNvPr id="2" name="Content Placeholder 1"/>
          <p:cNvSpPr>
            <a:spLocks noGrp="1"/>
          </p:cNvSpPr>
          <p:nvPr>
            <p:ph idx="1"/>
          </p:nvPr>
        </p:nvSpPr>
        <p:spPr>
          <a:xfrm>
            <a:off x="365124" y="1254035"/>
            <a:ext cx="8639887" cy="4746172"/>
          </a:xfrm>
        </p:spPr>
        <p:txBody>
          <a:bodyPr/>
          <a:lstStyle/>
          <a:p>
            <a:pPr marL="0" indent="0">
              <a:buNone/>
            </a:pPr>
            <a:r>
              <a:rPr lang="en-US" b="1" dirty="0" smtClean="0"/>
              <a:t>Key results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400" dirty="0" smtClean="0"/>
          </a:p>
          <a:p>
            <a:pPr>
              <a:spcBef>
                <a:spcPts val="1800"/>
              </a:spcBef>
            </a:pPr>
            <a:r>
              <a:rPr lang="en-US" sz="1400" dirty="0" smtClean="0"/>
              <a:t>No significant differences were observed between patient groups on the basis of age, gender, </a:t>
            </a:r>
            <a:r>
              <a:rPr lang="en-US" sz="1400" dirty="0" err="1" smtClean="0"/>
              <a:t>tumour</a:t>
            </a:r>
            <a:r>
              <a:rPr lang="en-US" sz="1400" dirty="0" smtClean="0"/>
              <a:t> location, perforation/occlusion status, histological grading, N staging or vascular and lymphatic infiltration</a:t>
            </a:r>
          </a:p>
          <a:p>
            <a:pPr>
              <a:spcAft>
                <a:spcPts val="200"/>
              </a:spcAft>
            </a:pPr>
            <a:r>
              <a:rPr lang="en-US" sz="1400" dirty="0" smtClean="0"/>
              <a:t>However, significant differences in ERBB2 alteration status were observed when patients were divided by T staging (pT1-2 vs. pT3-4; p=0.04) and RAS status</a:t>
            </a:r>
          </a:p>
          <a:p>
            <a:pPr lvl="2">
              <a:spcAft>
                <a:spcPts val="200"/>
              </a:spcAft>
            </a:pPr>
            <a:r>
              <a:rPr lang="en-US" sz="1400" dirty="0" smtClean="0"/>
              <a:t>A total of 42 (5.6%) </a:t>
            </a:r>
            <a:r>
              <a:rPr lang="en-US" sz="1400" dirty="0"/>
              <a:t>patients in </a:t>
            </a:r>
            <a:r>
              <a:rPr lang="en-US" sz="1400" dirty="0" smtClean="0"/>
              <a:t>the KRAS wild-type group displayed ERBB2 alterations vs. </a:t>
            </a:r>
            <a:br>
              <a:rPr lang="en-US" sz="1400" dirty="0" smtClean="0"/>
            </a:br>
            <a:r>
              <a:rPr lang="en-US" sz="1400" dirty="0" smtClean="0"/>
              <a:t>22 (2.4%) </a:t>
            </a:r>
            <a:r>
              <a:rPr lang="en-US" sz="1400" dirty="0"/>
              <a:t>patients with </a:t>
            </a:r>
            <a:r>
              <a:rPr lang="en-US" sz="1400" dirty="0" smtClean="0"/>
              <a:t>RAS mutation (p&lt;0.001)</a:t>
            </a:r>
            <a:endParaRPr lang="en-US" dirty="0" smtClean="0"/>
          </a:p>
        </p:txBody>
      </p:sp>
      <p:sp>
        <p:nvSpPr>
          <p:cNvPr id="8" name="TextBox 7"/>
          <p:cNvSpPr txBox="1"/>
          <p:nvPr/>
        </p:nvSpPr>
        <p:spPr>
          <a:xfrm>
            <a:off x="2458615" y="1268796"/>
            <a:ext cx="4876800" cy="461665"/>
          </a:xfrm>
          <a:prstGeom prst="rect">
            <a:avLst/>
          </a:prstGeom>
          <a:noFill/>
        </p:spPr>
        <p:txBody>
          <a:bodyPr wrap="square" rtlCol="0">
            <a:spAutoFit/>
          </a:bodyPr>
          <a:lstStyle/>
          <a:p>
            <a:pPr algn="ctr"/>
            <a:r>
              <a:rPr lang="en-GB" sz="1200" b="1" dirty="0" smtClean="0">
                <a:solidFill>
                  <a:srgbClr val="4D4D4D"/>
                </a:solidFill>
              </a:rPr>
              <a:t>Correlation of NGS, IHC and FISH results for determining ERBB2 amplification status</a:t>
            </a:r>
            <a:endParaRPr lang="en-GB" sz="1200" b="1" dirty="0">
              <a:solidFill>
                <a:srgbClr val="4D4D4D"/>
              </a:solidFill>
            </a:endParaRPr>
          </a:p>
        </p:txBody>
      </p:sp>
      <p:grpSp>
        <p:nvGrpSpPr>
          <p:cNvPr id="9" name="Group 8"/>
          <p:cNvGrpSpPr/>
          <p:nvPr/>
        </p:nvGrpSpPr>
        <p:grpSpPr>
          <a:xfrm>
            <a:off x="1242533" y="1361572"/>
            <a:ext cx="7825522" cy="3694981"/>
            <a:chOff x="152598" y="1851677"/>
            <a:chExt cx="7825522" cy="3694981"/>
          </a:xfrm>
        </p:grpSpPr>
        <p:cxnSp>
          <p:nvCxnSpPr>
            <p:cNvPr id="10" name="Straight Connector 9"/>
            <p:cNvCxnSpPr/>
            <p:nvPr/>
          </p:nvCxnSpPr>
          <p:spPr>
            <a:xfrm flipH="1" flipV="1">
              <a:off x="6193344" y="5089451"/>
              <a:ext cx="166254" cy="2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4595" y="1982419"/>
              <a:ext cx="0" cy="325526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6595" y="1976035"/>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6595" y="3064781"/>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6595" y="4153527"/>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6595" y="5233960"/>
              <a:ext cx="1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834210" y="3363742"/>
              <a:ext cx="2435282" cy="461665"/>
            </a:xfrm>
            <a:prstGeom prst="rect">
              <a:avLst/>
            </a:prstGeom>
            <a:noFill/>
          </p:spPr>
          <p:txBody>
            <a:bodyPr wrap="none" rtlCol="0">
              <a:spAutoFit/>
            </a:bodyPr>
            <a:lstStyle/>
            <a:p>
              <a:pPr algn="ctr"/>
              <a:r>
                <a:rPr lang="en-GB" sz="1200" dirty="0" smtClean="0">
                  <a:solidFill>
                    <a:srgbClr val="4D4D4D"/>
                  </a:solidFill>
                </a:rPr>
                <a:t>EERB2 amplification determined </a:t>
              </a:r>
              <a:br>
                <a:rPr lang="en-GB" sz="1200" dirty="0" smtClean="0">
                  <a:solidFill>
                    <a:srgbClr val="4D4D4D"/>
                  </a:solidFill>
                </a:rPr>
              </a:br>
              <a:r>
                <a:rPr lang="en-GB" sz="1200" dirty="0" smtClean="0">
                  <a:solidFill>
                    <a:srgbClr val="4D4D4D"/>
                  </a:solidFill>
                </a:rPr>
                <a:t>by NGS (arbitrary unit)</a:t>
              </a:r>
              <a:endParaRPr lang="en-GB" sz="1200" dirty="0">
                <a:solidFill>
                  <a:srgbClr val="4D4D4D"/>
                </a:solidFill>
              </a:endParaRPr>
            </a:p>
          </p:txBody>
        </p:sp>
        <p:sp>
          <p:nvSpPr>
            <p:cNvPr id="18" name="TextBox 17"/>
            <p:cNvSpPr txBox="1"/>
            <p:nvPr/>
          </p:nvSpPr>
          <p:spPr>
            <a:xfrm>
              <a:off x="620674" y="1851677"/>
              <a:ext cx="397866" cy="276999"/>
            </a:xfrm>
            <a:prstGeom prst="rect">
              <a:avLst/>
            </a:prstGeom>
            <a:noFill/>
          </p:spPr>
          <p:txBody>
            <a:bodyPr wrap="none" rtlCol="0">
              <a:spAutoFit/>
            </a:bodyPr>
            <a:lstStyle/>
            <a:p>
              <a:pPr algn="r"/>
              <a:r>
                <a:rPr lang="en-GB" sz="1200" dirty="0" smtClean="0">
                  <a:solidFill>
                    <a:srgbClr val="4D4D4D"/>
                  </a:solidFill>
                </a:rPr>
                <a:t>0.6</a:t>
              </a:r>
              <a:endParaRPr lang="en-GB" sz="1200" dirty="0">
                <a:solidFill>
                  <a:srgbClr val="4D4D4D"/>
                </a:solidFill>
              </a:endParaRPr>
            </a:p>
          </p:txBody>
        </p:sp>
        <p:sp>
          <p:nvSpPr>
            <p:cNvPr id="19" name="TextBox 18"/>
            <p:cNvSpPr txBox="1"/>
            <p:nvPr/>
          </p:nvSpPr>
          <p:spPr>
            <a:xfrm>
              <a:off x="620674" y="2926281"/>
              <a:ext cx="397866" cy="276999"/>
            </a:xfrm>
            <a:prstGeom prst="rect">
              <a:avLst/>
            </a:prstGeom>
            <a:noFill/>
          </p:spPr>
          <p:txBody>
            <a:bodyPr wrap="none" rtlCol="0">
              <a:spAutoFit/>
            </a:bodyPr>
            <a:lstStyle/>
            <a:p>
              <a:pPr algn="r"/>
              <a:r>
                <a:rPr lang="en-GB" sz="1200" dirty="0" smtClean="0">
                  <a:solidFill>
                    <a:srgbClr val="4D4D4D"/>
                  </a:solidFill>
                </a:rPr>
                <a:t>0.4</a:t>
              </a:r>
              <a:endParaRPr lang="en-GB" sz="1200" dirty="0">
                <a:solidFill>
                  <a:srgbClr val="4D4D4D"/>
                </a:solidFill>
              </a:endParaRPr>
            </a:p>
          </p:txBody>
        </p:sp>
        <p:sp>
          <p:nvSpPr>
            <p:cNvPr id="20" name="TextBox 19"/>
            <p:cNvSpPr txBox="1"/>
            <p:nvPr/>
          </p:nvSpPr>
          <p:spPr>
            <a:xfrm>
              <a:off x="620674" y="4022830"/>
              <a:ext cx="397866" cy="276999"/>
            </a:xfrm>
            <a:prstGeom prst="rect">
              <a:avLst/>
            </a:prstGeom>
            <a:noFill/>
          </p:spPr>
          <p:txBody>
            <a:bodyPr wrap="none" rtlCol="0">
              <a:spAutoFit/>
            </a:bodyPr>
            <a:lstStyle/>
            <a:p>
              <a:pPr algn="r"/>
              <a:r>
                <a:rPr lang="en-GB" sz="1200" dirty="0" smtClean="0">
                  <a:solidFill>
                    <a:srgbClr val="4D4D4D"/>
                  </a:solidFill>
                </a:rPr>
                <a:t>0.2</a:t>
              </a:r>
              <a:endParaRPr lang="en-GB" sz="1200" dirty="0">
                <a:solidFill>
                  <a:srgbClr val="4D4D4D"/>
                </a:solidFill>
              </a:endParaRPr>
            </a:p>
          </p:txBody>
        </p:sp>
        <p:sp>
          <p:nvSpPr>
            <p:cNvPr id="21" name="TextBox 20"/>
            <p:cNvSpPr txBox="1"/>
            <p:nvPr/>
          </p:nvSpPr>
          <p:spPr>
            <a:xfrm>
              <a:off x="748915" y="5119379"/>
              <a:ext cx="269625" cy="276999"/>
            </a:xfrm>
            <a:prstGeom prst="rect">
              <a:avLst/>
            </a:prstGeom>
            <a:noFill/>
          </p:spPr>
          <p:txBody>
            <a:bodyPr wrap="none" rtlCol="0">
              <a:spAutoFit/>
            </a:bodyPr>
            <a:lstStyle/>
            <a:p>
              <a:pPr algn="r"/>
              <a:r>
                <a:rPr lang="en-GB" sz="1200" dirty="0" smtClean="0">
                  <a:solidFill>
                    <a:srgbClr val="4D4D4D"/>
                  </a:solidFill>
                </a:rPr>
                <a:t>0</a:t>
              </a:r>
              <a:endParaRPr lang="en-GB" sz="1200" dirty="0">
                <a:solidFill>
                  <a:srgbClr val="4D4D4D"/>
                </a:solidFill>
              </a:endParaRPr>
            </a:p>
          </p:txBody>
        </p:sp>
        <p:cxnSp>
          <p:nvCxnSpPr>
            <p:cNvPr id="22" name="Straight Connector 21"/>
            <p:cNvCxnSpPr/>
            <p:nvPr/>
          </p:nvCxnSpPr>
          <p:spPr>
            <a:xfrm>
              <a:off x="1104595" y="4915814"/>
              <a:ext cx="64373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95296" y="4777314"/>
              <a:ext cx="482824" cy="276999"/>
            </a:xfrm>
            <a:prstGeom prst="rect">
              <a:avLst/>
            </a:prstGeom>
            <a:noFill/>
          </p:spPr>
          <p:txBody>
            <a:bodyPr wrap="none" rtlCol="0">
              <a:spAutoFit/>
            </a:bodyPr>
            <a:lstStyle/>
            <a:p>
              <a:pPr algn="r"/>
              <a:r>
                <a:rPr lang="en-GB" sz="1200" dirty="0" smtClean="0">
                  <a:solidFill>
                    <a:srgbClr val="4D4D4D"/>
                  </a:solidFill>
                </a:rPr>
                <a:t>0.06</a:t>
              </a:r>
              <a:endParaRPr lang="en-GB" sz="1200" dirty="0">
                <a:solidFill>
                  <a:srgbClr val="4D4D4D"/>
                </a:solidFill>
              </a:endParaRPr>
            </a:p>
          </p:txBody>
        </p:sp>
        <p:sp>
          <p:nvSpPr>
            <p:cNvPr id="24" name="Oval 23"/>
            <p:cNvSpPr>
              <a:spLocks noChangeAspect="1"/>
            </p:cNvSpPr>
            <p:nvPr/>
          </p:nvSpPr>
          <p:spPr>
            <a:xfrm>
              <a:off x="2273408" y="263346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Oval 24"/>
            <p:cNvSpPr>
              <a:spLocks noChangeAspect="1"/>
            </p:cNvSpPr>
            <p:nvPr/>
          </p:nvSpPr>
          <p:spPr>
            <a:xfrm>
              <a:off x="2273408" y="3239391"/>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Oval 25"/>
            <p:cNvSpPr>
              <a:spLocks noChangeAspect="1"/>
            </p:cNvSpPr>
            <p:nvPr/>
          </p:nvSpPr>
          <p:spPr>
            <a:xfrm>
              <a:off x="2273408" y="380874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Oval 26"/>
            <p:cNvSpPr>
              <a:spLocks noChangeAspect="1"/>
            </p:cNvSpPr>
            <p:nvPr/>
          </p:nvSpPr>
          <p:spPr>
            <a:xfrm>
              <a:off x="2273408" y="345762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Oval 27"/>
            <p:cNvSpPr>
              <a:spLocks noChangeAspect="1"/>
            </p:cNvSpPr>
            <p:nvPr/>
          </p:nvSpPr>
          <p:spPr>
            <a:xfrm>
              <a:off x="2273408" y="46780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Oval 28"/>
            <p:cNvSpPr>
              <a:spLocks noChangeAspect="1"/>
            </p:cNvSpPr>
            <p:nvPr/>
          </p:nvSpPr>
          <p:spPr>
            <a:xfrm>
              <a:off x="2273408" y="4783392"/>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Oval 29"/>
            <p:cNvSpPr>
              <a:spLocks noChangeAspect="1"/>
            </p:cNvSpPr>
            <p:nvPr/>
          </p:nvSpPr>
          <p:spPr>
            <a:xfrm>
              <a:off x="2273408" y="491581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a:spLocks noChangeAspect="1"/>
            </p:cNvSpPr>
            <p:nvPr/>
          </p:nvSpPr>
          <p:spPr>
            <a:xfrm>
              <a:off x="2273408" y="485816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Oval 31"/>
            <p:cNvSpPr>
              <a:spLocks noChangeAspect="1"/>
            </p:cNvSpPr>
            <p:nvPr/>
          </p:nvSpPr>
          <p:spPr>
            <a:xfrm>
              <a:off x="2273408" y="497054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Oval 32"/>
            <p:cNvSpPr>
              <a:spLocks noChangeAspect="1"/>
            </p:cNvSpPr>
            <p:nvPr/>
          </p:nvSpPr>
          <p:spPr>
            <a:xfrm>
              <a:off x="2273408" y="497197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Oval 33"/>
            <p:cNvSpPr>
              <a:spLocks noChangeAspect="1"/>
            </p:cNvSpPr>
            <p:nvPr/>
          </p:nvSpPr>
          <p:spPr>
            <a:xfrm>
              <a:off x="2273408" y="505205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TextBox 34"/>
            <p:cNvSpPr txBox="1"/>
            <p:nvPr/>
          </p:nvSpPr>
          <p:spPr>
            <a:xfrm>
              <a:off x="2287721" y="256032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36" name="TextBox 35"/>
            <p:cNvSpPr txBox="1"/>
            <p:nvPr/>
          </p:nvSpPr>
          <p:spPr>
            <a:xfrm>
              <a:off x="2250852" y="3163722"/>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37" name="TextBox 36"/>
            <p:cNvSpPr txBox="1"/>
            <p:nvPr/>
          </p:nvSpPr>
          <p:spPr>
            <a:xfrm>
              <a:off x="2265323" y="3382060"/>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38" name="TextBox 37"/>
            <p:cNvSpPr txBox="1"/>
            <p:nvPr/>
          </p:nvSpPr>
          <p:spPr>
            <a:xfrm>
              <a:off x="2236516" y="3723884"/>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cxnSp>
          <p:nvCxnSpPr>
            <p:cNvPr id="39" name="Straight Connector 38"/>
            <p:cNvCxnSpPr/>
            <p:nvPr/>
          </p:nvCxnSpPr>
          <p:spPr>
            <a:xfrm flipV="1">
              <a:off x="2287721" y="4491990"/>
              <a:ext cx="36893" cy="285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24614" y="4594860"/>
              <a:ext cx="60446" cy="18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306167" y="4729222"/>
              <a:ext cx="143663" cy="10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p:cNvCxnSpPr>
            <p:nvPr/>
          </p:nvCxnSpPr>
          <p:spPr>
            <a:xfrm flipV="1">
              <a:off x="2324614" y="4808995"/>
              <a:ext cx="89905" cy="74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6"/>
            </p:cNvCxnSpPr>
            <p:nvPr/>
          </p:nvCxnSpPr>
          <p:spPr>
            <a:xfrm flipV="1">
              <a:off x="2324614" y="4883769"/>
              <a:ext cx="216703" cy="57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324614" y="4997582"/>
              <a:ext cx="216703" cy="24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24614" y="5023185"/>
              <a:ext cx="216703" cy="5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24614" y="5054313"/>
              <a:ext cx="89905" cy="100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4"/>
            </p:cNvCxnSpPr>
            <p:nvPr/>
          </p:nvCxnSpPr>
          <p:spPr>
            <a:xfrm>
              <a:off x="2299011" y="5103262"/>
              <a:ext cx="25603" cy="8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190750" y="5077659"/>
              <a:ext cx="82658" cy="11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03120" y="5050422"/>
              <a:ext cx="170288" cy="10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3" idx="3"/>
            </p:cNvCxnSpPr>
            <p:nvPr/>
          </p:nvCxnSpPr>
          <p:spPr>
            <a:xfrm flipH="1">
              <a:off x="2072640" y="5015686"/>
              <a:ext cx="208267" cy="61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3"/>
            </p:cNvCxnSpPr>
            <p:nvPr/>
          </p:nvCxnSpPr>
          <p:spPr>
            <a:xfrm flipH="1" flipV="1">
              <a:off x="1950720" y="4941417"/>
              <a:ext cx="330187" cy="74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0" idx="5"/>
            </p:cNvCxnSpPr>
            <p:nvPr/>
          </p:nvCxnSpPr>
          <p:spPr>
            <a:xfrm flipH="1">
              <a:off x="2103120" y="4959521"/>
              <a:ext cx="213995" cy="5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1" idx="1"/>
            </p:cNvCxnSpPr>
            <p:nvPr/>
          </p:nvCxnSpPr>
          <p:spPr>
            <a:xfrm flipH="1" flipV="1">
              <a:off x="2176773" y="4858166"/>
              <a:ext cx="104134" cy="7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1" idx="1"/>
            </p:cNvCxnSpPr>
            <p:nvPr/>
          </p:nvCxnSpPr>
          <p:spPr>
            <a:xfrm flipH="1" flipV="1">
              <a:off x="2115813" y="4777314"/>
              <a:ext cx="165094" cy="88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115813" y="4686087"/>
              <a:ext cx="171908" cy="16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2"/>
            </p:cNvCxnSpPr>
            <p:nvPr/>
          </p:nvCxnSpPr>
          <p:spPr>
            <a:xfrm flipH="1" flipV="1">
              <a:off x="2198360" y="4594860"/>
              <a:ext cx="75048" cy="21413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94147" y="4326287"/>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58" name="TextBox 57"/>
            <p:cNvSpPr txBox="1"/>
            <p:nvPr/>
          </p:nvSpPr>
          <p:spPr>
            <a:xfrm>
              <a:off x="2495597" y="478575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59" name="TextBox 58"/>
            <p:cNvSpPr txBox="1"/>
            <p:nvPr/>
          </p:nvSpPr>
          <p:spPr>
            <a:xfrm>
              <a:off x="2495597" y="487687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0" name="TextBox 59"/>
            <p:cNvSpPr txBox="1"/>
            <p:nvPr/>
          </p:nvSpPr>
          <p:spPr>
            <a:xfrm>
              <a:off x="2468927" y="496799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1" name="TextBox 60"/>
            <p:cNvSpPr txBox="1"/>
            <p:nvPr/>
          </p:nvSpPr>
          <p:spPr>
            <a:xfrm>
              <a:off x="2343197" y="506673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2" name="TextBox 61"/>
            <p:cNvSpPr txBox="1"/>
            <p:nvPr/>
          </p:nvSpPr>
          <p:spPr>
            <a:xfrm>
              <a:off x="2190797" y="506260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3" name="TextBox 62"/>
            <p:cNvSpPr txBox="1"/>
            <p:nvPr/>
          </p:nvSpPr>
          <p:spPr>
            <a:xfrm>
              <a:off x="2061257" y="510038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4" name="TextBox 63"/>
            <p:cNvSpPr txBox="1"/>
            <p:nvPr/>
          </p:nvSpPr>
          <p:spPr>
            <a:xfrm>
              <a:off x="1927907" y="508863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5" name="TextBox 64"/>
            <p:cNvSpPr txBox="1"/>
            <p:nvPr/>
          </p:nvSpPr>
          <p:spPr>
            <a:xfrm>
              <a:off x="1905047" y="498544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6" name="TextBox 65"/>
            <p:cNvSpPr txBox="1"/>
            <p:nvPr/>
          </p:nvSpPr>
          <p:spPr>
            <a:xfrm>
              <a:off x="1977437" y="474128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67" name="TextBox 66"/>
            <p:cNvSpPr txBox="1"/>
            <p:nvPr/>
          </p:nvSpPr>
          <p:spPr>
            <a:xfrm>
              <a:off x="2250852" y="4430021"/>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68" name="TextBox 67"/>
            <p:cNvSpPr txBox="1"/>
            <p:nvPr/>
          </p:nvSpPr>
          <p:spPr>
            <a:xfrm>
              <a:off x="2324194" y="4557444"/>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69" name="TextBox 68"/>
            <p:cNvSpPr txBox="1"/>
            <p:nvPr/>
          </p:nvSpPr>
          <p:spPr>
            <a:xfrm>
              <a:off x="2363246" y="4665817"/>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0" name="TextBox 69"/>
            <p:cNvSpPr txBox="1"/>
            <p:nvPr/>
          </p:nvSpPr>
          <p:spPr>
            <a:xfrm>
              <a:off x="2268948" y="4774190"/>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1" name="TextBox 70"/>
            <p:cNvSpPr txBox="1"/>
            <p:nvPr/>
          </p:nvSpPr>
          <p:spPr>
            <a:xfrm>
              <a:off x="2281330" y="4855893"/>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2" name="TextBox 71"/>
            <p:cNvSpPr txBox="1"/>
            <p:nvPr/>
          </p:nvSpPr>
          <p:spPr>
            <a:xfrm>
              <a:off x="2023202" y="4830916"/>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3" name="TextBox 72"/>
            <p:cNvSpPr txBox="1"/>
            <p:nvPr/>
          </p:nvSpPr>
          <p:spPr>
            <a:xfrm>
              <a:off x="1890804" y="4661159"/>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4" name="TextBox 73"/>
            <p:cNvSpPr txBox="1"/>
            <p:nvPr/>
          </p:nvSpPr>
          <p:spPr>
            <a:xfrm>
              <a:off x="1929856" y="4548552"/>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5" name="TextBox 74"/>
            <p:cNvSpPr txBox="1"/>
            <p:nvPr/>
          </p:nvSpPr>
          <p:spPr>
            <a:xfrm>
              <a:off x="2018438" y="4439755"/>
              <a:ext cx="327334" cy="215444"/>
            </a:xfrm>
            <a:prstGeom prst="rect">
              <a:avLst/>
            </a:prstGeom>
            <a:noFill/>
          </p:spPr>
          <p:txBody>
            <a:bodyPr wrap="none" rtlCol="0">
              <a:spAutoFit/>
            </a:bodyPr>
            <a:lstStyle/>
            <a:p>
              <a:pPr algn="ctr"/>
              <a:r>
                <a:rPr lang="en-GB" sz="800" dirty="0">
                  <a:solidFill>
                    <a:srgbClr val="4D4D4D"/>
                  </a:solidFill>
                </a:rPr>
                <a:t>N</a:t>
              </a:r>
              <a:r>
                <a:rPr lang="en-GB" sz="800" dirty="0" smtClean="0">
                  <a:solidFill>
                    <a:srgbClr val="4D4D4D"/>
                  </a:solidFill>
                </a:rPr>
                <a:t>A</a:t>
              </a:r>
              <a:endParaRPr lang="en-GB" sz="800" dirty="0">
                <a:solidFill>
                  <a:srgbClr val="4D4D4D"/>
                </a:solidFill>
              </a:endParaRPr>
            </a:p>
          </p:txBody>
        </p:sp>
        <p:sp>
          <p:nvSpPr>
            <p:cNvPr id="76" name="TextBox 75"/>
            <p:cNvSpPr txBox="1"/>
            <p:nvPr/>
          </p:nvSpPr>
          <p:spPr>
            <a:xfrm>
              <a:off x="1852459" y="5208104"/>
              <a:ext cx="841897" cy="215444"/>
            </a:xfrm>
            <a:prstGeom prst="rect">
              <a:avLst/>
            </a:prstGeom>
            <a:noFill/>
          </p:spPr>
          <p:txBody>
            <a:bodyPr wrap="none" rtlCol="0">
              <a:spAutoFit/>
            </a:bodyPr>
            <a:lstStyle/>
            <a:p>
              <a:pPr algn="ctr"/>
              <a:r>
                <a:rPr lang="en-GB" sz="800" dirty="0" smtClean="0">
                  <a:solidFill>
                    <a:srgbClr val="4D4D4D"/>
                  </a:solidFill>
                </a:rPr>
                <a:t>1+ or negative</a:t>
              </a:r>
              <a:endParaRPr lang="en-GB" sz="800" dirty="0">
                <a:solidFill>
                  <a:srgbClr val="4D4D4D"/>
                </a:solidFill>
              </a:endParaRPr>
            </a:p>
          </p:txBody>
        </p:sp>
        <p:sp>
          <p:nvSpPr>
            <p:cNvPr id="77" name="TextBox 76"/>
            <p:cNvSpPr txBox="1"/>
            <p:nvPr/>
          </p:nvSpPr>
          <p:spPr>
            <a:xfrm>
              <a:off x="3828596" y="5208104"/>
              <a:ext cx="989374" cy="338554"/>
            </a:xfrm>
            <a:prstGeom prst="rect">
              <a:avLst/>
            </a:prstGeom>
            <a:noFill/>
          </p:spPr>
          <p:txBody>
            <a:bodyPr wrap="none" rtlCol="0">
              <a:spAutoFit/>
            </a:bodyPr>
            <a:lstStyle/>
            <a:p>
              <a:pPr algn="ctr"/>
              <a:r>
                <a:rPr lang="en-GB" sz="800" dirty="0" smtClean="0">
                  <a:solidFill>
                    <a:srgbClr val="4D4D4D"/>
                  </a:solidFill>
                </a:rPr>
                <a:t>2+ </a:t>
              </a:r>
            </a:p>
            <a:p>
              <a:pPr algn="ctr"/>
              <a:r>
                <a:rPr lang="en-GB" sz="800" dirty="0" smtClean="0">
                  <a:solidFill>
                    <a:srgbClr val="4D4D4D"/>
                  </a:solidFill>
                </a:rPr>
                <a:t>immunochemistry</a:t>
              </a:r>
              <a:endParaRPr lang="en-GB" sz="800" dirty="0">
                <a:solidFill>
                  <a:srgbClr val="4D4D4D"/>
                </a:solidFill>
              </a:endParaRPr>
            </a:p>
          </p:txBody>
        </p:sp>
        <p:sp>
          <p:nvSpPr>
            <p:cNvPr id="78" name="TextBox 77"/>
            <p:cNvSpPr txBox="1"/>
            <p:nvPr/>
          </p:nvSpPr>
          <p:spPr>
            <a:xfrm>
              <a:off x="4114127" y="4028004"/>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79" name="TextBox 78"/>
            <p:cNvSpPr txBox="1"/>
            <p:nvPr/>
          </p:nvSpPr>
          <p:spPr>
            <a:xfrm>
              <a:off x="4185395" y="4190009"/>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0" name="TextBox 79"/>
            <p:cNvSpPr txBox="1"/>
            <p:nvPr/>
          </p:nvSpPr>
          <p:spPr>
            <a:xfrm>
              <a:off x="4185395" y="4470643"/>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1" name="TextBox 80"/>
            <p:cNvSpPr txBox="1"/>
            <p:nvPr/>
          </p:nvSpPr>
          <p:spPr>
            <a:xfrm>
              <a:off x="4250449" y="4562118"/>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2" name="TextBox 81"/>
            <p:cNvSpPr txBox="1"/>
            <p:nvPr/>
          </p:nvSpPr>
          <p:spPr>
            <a:xfrm>
              <a:off x="4296455" y="4686927"/>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3" name="TextBox 82"/>
            <p:cNvSpPr txBox="1"/>
            <p:nvPr/>
          </p:nvSpPr>
          <p:spPr>
            <a:xfrm>
              <a:off x="4280425" y="4785932"/>
              <a:ext cx="327334" cy="215444"/>
            </a:xfrm>
            <a:prstGeom prst="rect">
              <a:avLst/>
            </a:prstGeom>
            <a:noFill/>
          </p:spPr>
          <p:txBody>
            <a:bodyPr wrap="none" rtlCol="0">
              <a:spAutoFit/>
            </a:bodyPr>
            <a:lstStyle/>
            <a:p>
              <a:pPr algn="ctr"/>
              <a:r>
                <a:rPr lang="en-GB" sz="800" dirty="0" smtClean="0">
                  <a:solidFill>
                    <a:srgbClr val="4D4D4D"/>
                  </a:solidFill>
                </a:rPr>
                <a:t>NA</a:t>
              </a:r>
              <a:endParaRPr lang="en-GB" sz="800" dirty="0">
                <a:solidFill>
                  <a:srgbClr val="4D4D4D"/>
                </a:solidFill>
              </a:endParaRPr>
            </a:p>
          </p:txBody>
        </p:sp>
        <p:sp>
          <p:nvSpPr>
            <p:cNvPr id="84" name="TextBox 83"/>
            <p:cNvSpPr txBox="1"/>
            <p:nvPr/>
          </p:nvSpPr>
          <p:spPr>
            <a:xfrm>
              <a:off x="4019713" y="4672732"/>
              <a:ext cx="327334" cy="215444"/>
            </a:xfrm>
            <a:prstGeom prst="rect">
              <a:avLst/>
            </a:prstGeom>
            <a:noFill/>
          </p:spPr>
          <p:txBody>
            <a:bodyPr wrap="none" rtlCol="0">
              <a:spAutoFit/>
            </a:bodyPr>
            <a:lstStyle/>
            <a:p>
              <a:pPr algn="ctr"/>
              <a:r>
                <a:rPr lang="en-GB" sz="800" dirty="0" smtClean="0">
                  <a:solidFill>
                    <a:srgbClr val="4D4D4D"/>
                  </a:solidFill>
                </a:rPr>
                <a:t>NA</a:t>
              </a:r>
              <a:endParaRPr lang="en-GB" sz="800" dirty="0">
                <a:solidFill>
                  <a:srgbClr val="4D4D4D"/>
                </a:solidFill>
              </a:endParaRPr>
            </a:p>
          </p:txBody>
        </p:sp>
        <p:sp>
          <p:nvSpPr>
            <p:cNvPr id="85" name="TextBox 84"/>
            <p:cNvSpPr txBox="1"/>
            <p:nvPr/>
          </p:nvSpPr>
          <p:spPr>
            <a:xfrm>
              <a:off x="3982640" y="4791574"/>
              <a:ext cx="327334" cy="215444"/>
            </a:xfrm>
            <a:prstGeom prst="rect">
              <a:avLst/>
            </a:prstGeom>
            <a:noFill/>
          </p:spPr>
          <p:txBody>
            <a:bodyPr wrap="none" rtlCol="0">
              <a:spAutoFit/>
            </a:bodyPr>
            <a:lstStyle/>
            <a:p>
              <a:pPr algn="ctr"/>
              <a:r>
                <a:rPr lang="en-GB" sz="800" dirty="0" smtClean="0">
                  <a:solidFill>
                    <a:srgbClr val="4D4D4D"/>
                  </a:solidFill>
                </a:rPr>
                <a:t>NA</a:t>
              </a:r>
              <a:endParaRPr lang="en-GB" sz="800" dirty="0">
                <a:solidFill>
                  <a:srgbClr val="4D4D4D"/>
                </a:solidFill>
              </a:endParaRPr>
            </a:p>
          </p:txBody>
        </p:sp>
        <p:sp>
          <p:nvSpPr>
            <p:cNvPr id="86" name="TextBox 85"/>
            <p:cNvSpPr txBox="1"/>
            <p:nvPr/>
          </p:nvSpPr>
          <p:spPr>
            <a:xfrm>
              <a:off x="4160044" y="4384178"/>
              <a:ext cx="327334" cy="215444"/>
            </a:xfrm>
            <a:prstGeom prst="rect">
              <a:avLst/>
            </a:prstGeom>
            <a:noFill/>
          </p:spPr>
          <p:txBody>
            <a:bodyPr wrap="none" rtlCol="0">
              <a:spAutoFit/>
            </a:bodyPr>
            <a:lstStyle/>
            <a:p>
              <a:pPr algn="ctr"/>
              <a:r>
                <a:rPr lang="en-GB" sz="800" dirty="0" smtClean="0">
                  <a:solidFill>
                    <a:srgbClr val="4D4D4D"/>
                  </a:solidFill>
                </a:rPr>
                <a:t>NA</a:t>
              </a:r>
              <a:endParaRPr lang="en-GB" sz="800" dirty="0">
                <a:solidFill>
                  <a:srgbClr val="4D4D4D"/>
                </a:solidFill>
              </a:endParaRPr>
            </a:p>
          </p:txBody>
        </p:sp>
        <p:sp>
          <p:nvSpPr>
            <p:cNvPr id="87" name="TextBox 86"/>
            <p:cNvSpPr txBox="1"/>
            <p:nvPr/>
          </p:nvSpPr>
          <p:spPr>
            <a:xfrm>
              <a:off x="4251853" y="488695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8" name="TextBox 87"/>
            <p:cNvSpPr txBox="1"/>
            <p:nvPr/>
          </p:nvSpPr>
          <p:spPr>
            <a:xfrm>
              <a:off x="4197727" y="5027452"/>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89" name="TextBox 88"/>
            <p:cNvSpPr txBox="1"/>
            <p:nvPr/>
          </p:nvSpPr>
          <p:spPr>
            <a:xfrm>
              <a:off x="4095981" y="4910804"/>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90" name="Oval 89"/>
            <p:cNvSpPr>
              <a:spLocks noChangeAspect="1"/>
            </p:cNvSpPr>
            <p:nvPr/>
          </p:nvSpPr>
          <p:spPr>
            <a:xfrm>
              <a:off x="4297680" y="411012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p:cNvSpPr>
              <a:spLocks noChangeAspect="1"/>
            </p:cNvSpPr>
            <p:nvPr/>
          </p:nvSpPr>
          <p:spPr>
            <a:xfrm>
              <a:off x="4297680" y="43845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p:cNvSpPr>
              <a:spLocks noChangeAspect="1"/>
            </p:cNvSpPr>
            <p:nvPr/>
          </p:nvSpPr>
          <p:spPr>
            <a:xfrm>
              <a:off x="4297680" y="435424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p:cNvSpPr>
              <a:spLocks noChangeAspect="1"/>
            </p:cNvSpPr>
            <p:nvPr/>
          </p:nvSpPr>
          <p:spPr>
            <a:xfrm>
              <a:off x="4297680" y="461705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p:cNvSpPr>
              <a:spLocks noChangeAspect="1"/>
            </p:cNvSpPr>
            <p:nvPr/>
          </p:nvSpPr>
          <p:spPr>
            <a:xfrm>
              <a:off x="4297680" y="470079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p:cNvSpPr>
              <a:spLocks noChangeAspect="1"/>
            </p:cNvSpPr>
            <p:nvPr/>
          </p:nvSpPr>
          <p:spPr>
            <a:xfrm>
              <a:off x="4297680" y="47845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p:cNvSpPr>
              <a:spLocks noChangeAspect="1"/>
            </p:cNvSpPr>
            <p:nvPr/>
          </p:nvSpPr>
          <p:spPr>
            <a:xfrm>
              <a:off x="4297680" y="491398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p:cNvSpPr>
              <a:spLocks noChangeAspect="1"/>
            </p:cNvSpPr>
            <p:nvPr/>
          </p:nvSpPr>
          <p:spPr>
            <a:xfrm>
              <a:off x="4297680" y="482077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p:cNvSpPr>
              <a:spLocks noChangeAspect="1"/>
            </p:cNvSpPr>
            <p:nvPr/>
          </p:nvSpPr>
          <p:spPr>
            <a:xfrm>
              <a:off x="4297680" y="48560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p:cNvSpPr>
              <a:spLocks noChangeAspect="1"/>
            </p:cNvSpPr>
            <p:nvPr/>
          </p:nvSpPr>
          <p:spPr>
            <a:xfrm>
              <a:off x="4297680" y="440181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00" name="Straight Connector 99"/>
            <p:cNvCxnSpPr>
              <a:stCxn id="82" idx="1"/>
            </p:cNvCxnSpPr>
            <p:nvPr/>
          </p:nvCxnSpPr>
          <p:spPr>
            <a:xfrm flipH="1" flipV="1">
              <a:off x="4240925" y="4703619"/>
              <a:ext cx="55530" cy="91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2" idx="1"/>
              <a:endCxn id="82" idx="1"/>
            </p:cNvCxnSpPr>
            <p:nvPr/>
          </p:nvCxnSpPr>
          <p:spPr>
            <a:xfrm>
              <a:off x="4296455"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2" idx="1"/>
              <a:endCxn id="82" idx="1"/>
            </p:cNvCxnSpPr>
            <p:nvPr/>
          </p:nvCxnSpPr>
          <p:spPr>
            <a:xfrm>
              <a:off x="4296455"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311002" y="4816937"/>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246357" y="4801972"/>
              <a:ext cx="62614" cy="4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4266689" y="4947842"/>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214791" y="4874720"/>
              <a:ext cx="81664" cy="13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6" idx="3"/>
            </p:cNvCxnSpPr>
            <p:nvPr/>
          </p:nvCxnSpPr>
          <p:spPr>
            <a:xfrm>
              <a:off x="4305179" y="4957696"/>
              <a:ext cx="18104" cy="13462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203227" y="5208104"/>
              <a:ext cx="301685" cy="215444"/>
            </a:xfrm>
            <a:prstGeom prst="rect">
              <a:avLst/>
            </a:prstGeom>
            <a:noFill/>
          </p:spPr>
          <p:txBody>
            <a:bodyPr wrap="none" rtlCol="0">
              <a:spAutoFit/>
            </a:bodyPr>
            <a:lstStyle/>
            <a:p>
              <a:pPr algn="ctr"/>
              <a:r>
                <a:rPr lang="en-GB" sz="800" dirty="0" smtClean="0">
                  <a:solidFill>
                    <a:srgbClr val="4D4D4D"/>
                  </a:solidFill>
                </a:rPr>
                <a:t>3+</a:t>
              </a:r>
              <a:endParaRPr lang="en-GB" sz="800" dirty="0">
                <a:solidFill>
                  <a:srgbClr val="4D4D4D"/>
                </a:solidFill>
              </a:endParaRPr>
            </a:p>
          </p:txBody>
        </p:sp>
        <p:sp>
          <p:nvSpPr>
            <p:cNvPr id="109" name="Oval 108"/>
            <p:cNvSpPr>
              <a:spLocks noChangeAspect="1"/>
            </p:cNvSpPr>
            <p:nvPr/>
          </p:nvSpPr>
          <p:spPr>
            <a:xfrm>
              <a:off x="6328466" y="203024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6328466" y="21241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6328466" y="221798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6328466" y="227893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6328466" y="287029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TextBox 113"/>
            <p:cNvSpPr txBox="1"/>
            <p:nvPr/>
          </p:nvSpPr>
          <p:spPr>
            <a:xfrm>
              <a:off x="6306583" y="1970256"/>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15" name="TextBox 114"/>
            <p:cNvSpPr txBox="1"/>
            <p:nvPr/>
          </p:nvSpPr>
          <p:spPr>
            <a:xfrm>
              <a:off x="6306583" y="2051736"/>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16" name="TextBox 115"/>
            <p:cNvSpPr txBox="1"/>
            <p:nvPr/>
          </p:nvSpPr>
          <p:spPr>
            <a:xfrm>
              <a:off x="6306583" y="2133216"/>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17" name="TextBox 116"/>
            <p:cNvSpPr txBox="1"/>
            <p:nvPr/>
          </p:nvSpPr>
          <p:spPr>
            <a:xfrm>
              <a:off x="6306583" y="2214696"/>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18" name="Oval 117"/>
            <p:cNvSpPr>
              <a:spLocks noChangeAspect="1"/>
            </p:cNvSpPr>
            <p:nvPr/>
          </p:nvSpPr>
          <p:spPr>
            <a:xfrm>
              <a:off x="6328466" y="286980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a:spLocks noChangeAspect="1"/>
            </p:cNvSpPr>
            <p:nvPr/>
          </p:nvSpPr>
          <p:spPr>
            <a:xfrm>
              <a:off x="6328466" y="306030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6328466" y="34413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6328466" y="350323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6328466" y="366039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6328466" y="3788982"/>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6328466" y="415571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6328466" y="438432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6328466" y="456054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6328466" y="462720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6328466" y="472245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a:spLocks noChangeAspect="1"/>
            </p:cNvSpPr>
            <p:nvPr/>
          </p:nvSpPr>
          <p:spPr>
            <a:xfrm>
              <a:off x="6328466" y="506981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TextBox 129"/>
            <p:cNvSpPr txBox="1"/>
            <p:nvPr/>
          </p:nvSpPr>
          <p:spPr>
            <a:xfrm>
              <a:off x="6306583" y="2788975"/>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1" name="TextBox 130"/>
            <p:cNvSpPr txBox="1"/>
            <p:nvPr/>
          </p:nvSpPr>
          <p:spPr>
            <a:xfrm>
              <a:off x="6306583" y="2992379"/>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2" name="TextBox 131"/>
            <p:cNvSpPr txBox="1"/>
            <p:nvPr/>
          </p:nvSpPr>
          <p:spPr>
            <a:xfrm>
              <a:off x="6306583" y="3340287"/>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3" name="TextBox 132"/>
            <p:cNvSpPr txBox="1"/>
            <p:nvPr/>
          </p:nvSpPr>
          <p:spPr>
            <a:xfrm>
              <a:off x="6306583" y="3452658"/>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4" name="TextBox 133"/>
            <p:cNvSpPr txBox="1"/>
            <p:nvPr/>
          </p:nvSpPr>
          <p:spPr>
            <a:xfrm>
              <a:off x="6306583" y="3565029"/>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5" name="TextBox 134"/>
            <p:cNvSpPr txBox="1"/>
            <p:nvPr/>
          </p:nvSpPr>
          <p:spPr>
            <a:xfrm>
              <a:off x="6306583" y="3744906"/>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6" name="TextBox 135"/>
            <p:cNvSpPr txBox="1"/>
            <p:nvPr/>
          </p:nvSpPr>
          <p:spPr>
            <a:xfrm>
              <a:off x="6306583" y="4042125"/>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7" name="TextBox 136"/>
            <p:cNvSpPr txBox="1"/>
            <p:nvPr/>
          </p:nvSpPr>
          <p:spPr>
            <a:xfrm>
              <a:off x="6306583" y="4339344"/>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8" name="TextBox 137"/>
            <p:cNvSpPr txBox="1"/>
            <p:nvPr/>
          </p:nvSpPr>
          <p:spPr>
            <a:xfrm>
              <a:off x="6306583" y="4397683"/>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39" name="TextBox 138"/>
            <p:cNvSpPr txBox="1"/>
            <p:nvPr/>
          </p:nvSpPr>
          <p:spPr>
            <a:xfrm>
              <a:off x="6306583" y="4509464"/>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40" name="TextBox 139"/>
            <p:cNvSpPr txBox="1"/>
            <p:nvPr/>
          </p:nvSpPr>
          <p:spPr>
            <a:xfrm>
              <a:off x="6306583" y="4621245"/>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41" name="TextBox 140"/>
            <p:cNvSpPr txBox="1"/>
            <p:nvPr/>
          </p:nvSpPr>
          <p:spPr>
            <a:xfrm>
              <a:off x="6306583" y="4714265"/>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42" name="TextBox 141"/>
            <p:cNvSpPr txBox="1"/>
            <p:nvPr/>
          </p:nvSpPr>
          <p:spPr>
            <a:xfrm>
              <a:off x="6306583" y="4908231"/>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43" name="TextBox 142"/>
            <p:cNvSpPr txBox="1"/>
            <p:nvPr/>
          </p:nvSpPr>
          <p:spPr>
            <a:xfrm>
              <a:off x="6312719" y="5007189"/>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sp>
          <p:nvSpPr>
            <p:cNvPr id="144" name="TextBox 143"/>
            <p:cNvSpPr txBox="1"/>
            <p:nvPr/>
          </p:nvSpPr>
          <p:spPr>
            <a:xfrm>
              <a:off x="6030881" y="4982615"/>
              <a:ext cx="253596" cy="215444"/>
            </a:xfrm>
            <a:prstGeom prst="rect">
              <a:avLst/>
            </a:prstGeom>
            <a:noFill/>
          </p:spPr>
          <p:txBody>
            <a:bodyPr wrap="none" rtlCol="0">
              <a:spAutoFit/>
            </a:bodyPr>
            <a:lstStyle/>
            <a:p>
              <a:pPr algn="ctr"/>
              <a:r>
                <a:rPr lang="en-GB" sz="800" dirty="0" smtClean="0">
                  <a:solidFill>
                    <a:srgbClr val="4D4D4D"/>
                  </a:solidFill>
                </a:rPr>
                <a:t>A</a:t>
              </a:r>
              <a:endParaRPr lang="en-GB" sz="800" dirty="0">
                <a:solidFill>
                  <a:srgbClr val="4D4D4D"/>
                </a:solidFill>
              </a:endParaRPr>
            </a:p>
          </p:txBody>
        </p:sp>
      </p:grpSp>
    </p:spTree>
    <p:custDataLst>
      <p:tags r:id="rId1"/>
    </p:custDataLst>
    <p:extLst>
      <p:ext uri="{BB962C8B-B14F-4D97-AF65-F5344CB8AC3E}">
        <p14:creationId xmlns:p14="http://schemas.microsoft.com/office/powerpoint/2010/main" val="15482046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459O: ERBB2 alterations a new prognostic biomarker in stage III colon cancer from a FOLFOX based adjuvant trial (PETACC8) – Laurent-</a:t>
            </a:r>
            <a:r>
              <a:rPr lang="en-GB" sz="1800" dirty="0" err="1" smtClean="0"/>
              <a:t>Puig</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Laurent-</a:t>
            </a:r>
            <a:r>
              <a:rPr lang="en-GB" dirty="0" err="1"/>
              <a:t>Puig</a:t>
            </a:r>
            <a:r>
              <a:rPr lang="en-GB" dirty="0"/>
              <a:t> P et al. Ann </a:t>
            </a:r>
            <a:r>
              <a:rPr lang="en-GB" dirty="0" err="1"/>
              <a:t>Oncol</a:t>
            </a:r>
            <a:r>
              <a:rPr lang="en-GB" dirty="0"/>
              <a:t> 2016; 27 (</a:t>
            </a:r>
            <a:r>
              <a:rPr lang="en-GB" dirty="0" err="1"/>
              <a:t>suppl</a:t>
            </a:r>
            <a:r>
              <a:rPr lang="en-GB" dirty="0"/>
              <a:t> 6): </a:t>
            </a:r>
            <a:r>
              <a:rPr lang="en-GB" dirty="0" err="1"/>
              <a:t>abstr</a:t>
            </a:r>
            <a:r>
              <a:rPr lang="en-GB" dirty="0"/>
              <a:t> 459O</a:t>
            </a:r>
          </a:p>
        </p:txBody>
      </p:sp>
      <p:sp>
        <p:nvSpPr>
          <p:cNvPr id="2" name="Content Placeholder 1"/>
          <p:cNvSpPr>
            <a:spLocks noGrp="1"/>
          </p:cNvSpPr>
          <p:nvPr>
            <p:ph idx="1"/>
          </p:nvPr>
        </p:nvSpPr>
        <p:spPr/>
        <p:txBody>
          <a:bodyPr/>
          <a:lstStyle/>
          <a:p>
            <a:pPr marL="0" indent="0">
              <a:buNone/>
            </a:pPr>
            <a:r>
              <a:rPr lang="en-GB" b="1" dirty="0" smtClean="0"/>
              <a:t>Key results (continued)</a:t>
            </a:r>
          </a:p>
          <a:p>
            <a:r>
              <a:rPr lang="en-GB" dirty="0" smtClean="0"/>
              <a:t>Recurrence-free survival and OS were assessed according to ERBB2 status, utilising amplification data derived from both NGS and FISH (where concordant) and mutation data derived from NGS </a:t>
            </a:r>
          </a:p>
        </p:txBody>
      </p:sp>
      <p:sp>
        <p:nvSpPr>
          <p:cNvPr id="11" name="TextBox 10"/>
          <p:cNvSpPr txBox="1"/>
          <p:nvPr/>
        </p:nvSpPr>
        <p:spPr>
          <a:xfrm>
            <a:off x="379765" y="5380097"/>
            <a:ext cx="8574541" cy="400110"/>
          </a:xfrm>
          <a:prstGeom prst="rect">
            <a:avLst/>
          </a:prstGeom>
          <a:noFill/>
        </p:spPr>
        <p:txBody>
          <a:bodyPr wrap="square" rtlCol="0">
            <a:spAutoFit/>
          </a:bodyPr>
          <a:lstStyle/>
          <a:p>
            <a:r>
              <a:rPr lang="en-GB" sz="1000" dirty="0" smtClean="0">
                <a:solidFill>
                  <a:srgbClr val="4D4D4D"/>
                </a:solidFill>
              </a:rPr>
              <a:t>*Results adjusted according to RAS status, histological grading, perforation or occlusion </a:t>
            </a:r>
            <a:r>
              <a:rPr lang="en-GB" sz="1000" dirty="0" err="1" smtClean="0">
                <a:solidFill>
                  <a:srgbClr val="4D4D4D"/>
                </a:solidFill>
              </a:rPr>
              <a:t>pN</a:t>
            </a:r>
            <a:r>
              <a:rPr lang="en-GB" sz="1000" dirty="0" smtClean="0">
                <a:solidFill>
                  <a:srgbClr val="4D4D4D"/>
                </a:solidFill>
              </a:rPr>
              <a:t> and </a:t>
            </a:r>
            <a:r>
              <a:rPr lang="en-GB" sz="1000" dirty="0" err="1" smtClean="0">
                <a:solidFill>
                  <a:srgbClr val="4D4D4D"/>
                </a:solidFill>
              </a:rPr>
              <a:t>pT</a:t>
            </a:r>
            <a:r>
              <a:rPr lang="en-GB" sz="1000" dirty="0" smtClean="0">
                <a:solidFill>
                  <a:srgbClr val="4D4D4D"/>
                </a:solidFill>
              </a:rPr>
              <a:t>, age, tumour location, vascular and lymphatic invasion, treatment arm </a:t>
            </a:r>
            <a:endParaRPr lang="en-GB" sz="1000" dirty="0">
              <a:solidFill>
                <a:srgbClr val="4D4D4D"/>
              </a:solidFill>
            </a:endParaRPr>
          </a:p>
        </p:txBody>
      </p:sp>
      <p:grpSp>
        <p:nvGrpSpPr>
          <p:cNvPr id="8" name="Group 7"/>
          <p:cNvGrpSpPr/>
          <p:nvPr/>
        </p:nvGrpSpPr>
        <p:grpSpPr>
          <a:xfrm>
            <a:off x="201627" y="2614336"/>
            <a:ext cx="4340692" cy="2188793"/>
            <a:chOff x="4122" y="2724061"/>
            <a:chExt cx="4340692" cy="2188793"/>
          </a:xfrm>
        </p:grpSpPr>
        <p:grpSp>
          <p:nvGrpSpPr>
            <p:cNvPr id="9" name="Group 8"/>
            <p:cNvGrpSpPr/>
            <p:nvPr/>
          </p:nvGrpSpPr>
          <p:grpSpPr>
            <a:xfrm>
              <a:off x="4122" y="2724061"/>
              <a:ext cx="4340692" cy="2188793"/>
              <a:chOff x="1798822" y="2255739"/>
              <a:chExt cx="4717481" cy="2857082"/>
            </a:xfrm>
          </p:grpSpPr>
          <p:sp>
            <p:nvSpPr>
              <p:cNvPr id="13" name="TextBox 12"/>
              <p:cNvSpPr txBox="1"/>
              <p:nvPr/>
            </p:nvSpPr>
            <p:spPr>
              <a:xfrm>
                <a:off x="2734899" y="4522749"/>
                <a:ext cx="269625"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4" name="TextBox 13"/>
              <p:cNvSpPr txBox="1"/>
              <p:nvPr/>
            </p:nvSpPr>
            <p:spPr>
              <a:xfrm>
                <a:off x="3595137" y="4522749"/>
                <a:ext cx="293031" cy="361573"/>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16" name="TextBox 15"/>
              <p:cNvSpPr txBox="1"/>
              <p:nvPr/>
            </p:nvSpPr>
            <p:spPr>
              <a:xfrm>
                <a:off x="4466216" y="4522749"/>
                <a:ext cx="293031" cy="361573"/>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17" name="TextBox 16"/>
              <p:cNvSpPr txBox="1"/>
              <p:nvPr/>
            </p:nvSpPr>
            <p:spPr>
              <a:xfrm>
                <a:off x="5345471" y="4522749"/>
                <a:ext cx="293031" cy="361573"/>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sp>
            <p:nvSpPr>
              <p:cNvPr id="18" name="TextBox 17"/>
              <p:cNvSpPr txBox="1"/>
              <p:nvPr/>
            </p:nvSpPr>
            <p:spPr>
              <a:xfrm>
                <a:off x="6216556" y="4522749"/>
                <a:ext cx="293031" cy="361573"/>
              </a:xfrm>
              <a:prstGeom prst="rect">
                <a:avLst/>
              </a:prstGeom>
              <a:noFill/>
            </p:spPr>
            <p:txBody>
              <a:bodyPr wrap="none" rtlCol="0" anchor="t" anchorCtr="0">
                <a:spAutoFit/>
              </a:bodyPr>
              <a:lstStyle/>
              <a:p>
                <a:pPr algn="ctr"/>
                <a:r>
                  <a:rPr lang="en-GB" sz="1200" dirty="0" smtClean="0">
                    <a:solidFill>
                      <a:srgbClr val="4D4D4D"/>
                    </a:solidFill>
                  </a:rPr>
                  <a:t>8</a:t>
                </a:r>
                <a:endParaRPr lang="en-GB" sz="1200" dirty="0">
                  <a:solidFill>
                    <a:srgbClr val="4D4D4D"/>
                  </a:solidFill>
                </a:endParaRPr>
              </a:p>
            </p:txBody>
          </p:sp>
          <p:sp>
            <p:nvSpPr>
              <p:cNvPr id="19" name="TextBox 18"/>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20" name="TextBox 19"/>
              <p:cNvSpPr txBox="1"/>
              <p:nvPr/>
            </p:nvSpPr>
            <p:spPr>
              <a:xfrm>
                <a:off x="2285608" y="2673218"/>
                <a:ext cx="397865"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1" name="TextBox 20"/>
              <p:cNvSpPr txBox="1"/>
              <p:nvPr/>
            </p:nvSpPr>
            <p:spPr>
              <a:xfrm>
                <a:off x="2285608" y="3088958"/>
                <a:ext cx="397865"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2" name="TextBox 21"/>
              <p:cNvSpPr txBox="1"/>
              <p:nvPr/>
            </p:nvSpPr>
            <p:spPr>
              <a:xfrm>
                <a:off x="2285608" y="3504698"/>
                <a:ext cx="397865"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3" name="TextBox 22"/>
              <p:cNvSpPr txBox="1"/>
              <p:nvPr/>
            </p:nvSpPr>
            <p:spPr>
              <a:xfrm>
                <a:off x="2285608" y="3920438"/>
                <a:ext cx="397865"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4" name="TextBox 23"/>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grpSp>
            <p:nvGrpSpPr>
              <p:cNvPr id="25" name="Group 24"/>
              <p:cNvGrpSpPr/>
              <p:nvPr/>
            </p:nvGrpSpPr>
            <p:grpSpPr>
              <a:xfrm>
                <a:off x="2614623" y="2396465"/>
                <a:ext cx="3901680" cy="2171700"/>
                <a:chOff x="836615" y="2448719"/>
                <a:chExt cx="3901680" cy="2171700"/>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6" name="TextBox 25"/>
              <p:cNvSpPr txBox="1"/>
              <p:nvPr/>
            </p:nvSpPr>
            <p:spPr>
              <a:xfrm rot="16200000">
                <a:off x="1078591" y="3156288"/>
                <a:ext cx="1942201" cy="501739"/>
              </a:xfrm>
              <a:prstGeom prst="rect">
                <a:avLst/>
              </a:prstGeom>
              <a:noFill/>
            </p:spPr>
            <p:txBody>
              <a:bodyPr wrap="none" rtlCol="0">
                <a:spAutoFit/>
              </a:bodyPr>
              <a:lstStyle/>
              <a:p>
                <a:pPr algn="ctr"/>
                <a:r>
                  <a:rPr lang="en-GB" sz="1200" dirty="0" smtClean="0">
                    <a:solidFill>
                      <a:srgbClr val="363636"/>
                    </a:solidFill>
                  </a:rPr>
                  <a:t>Recurrence-free</a:t>
                </a:r>
                <a:br>
                  <a:rPr lang="en-GB" sz="1200" dirty="0" smtClean="0">
                    <a:solidFill>
                      <a:srgbClr val="363636"/>
                    </a:solidFill>
                  </a:rPr>
                </a:br>
                <a:r>
                  <a:rPr lang="en-GB" sz="1200" dirty="0" smtClean="0">
                    <a:solidFill>
                      <a:srgbClr val="363636"/>
                    </a:solidFill>
                  </a:rPr>
                  <a:t> survival probability</a:t>
                </a:r>
                <a:endParaRPr lang="en-GB" sz="1200" dirty="0">
                  <a:solidFill>
                    <a:srgbClr val="363636"/>
                  </a:solidFill>
                </a:endParaRPr>
              </a:p>
            </p:txBody>
          </p:sp>
          <p:sp>
            <p:nvSpPr>
              <p:cNvPr id="27" name="TextBox 26"/>
              <p:cNvSpPr txBox="1"/>
              <p:nvPr/>
            </p:nvSpPr>
            <p:spPr>
              <a:xfrm>
                <a:off x="4058163" y="4751248"/>
                <a:ext cx="1131770" cy="361573"/>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grpSp>
        <p:sp>
          <p:nvSpPr>
            <p:cNvPr id="10" name="TextBox 9"/>
            <p:cNvSpPr txBox="1"/>
            <p:nvPr/>
          </p:nvSpPr>
          <p:spPr>
            <a:xfrm>
              <a:off x="937509" y="4017122"/>
              <a:ext cx="2252540" cy="276999"/>
            </a:xfrm>
            <a:prstGeom prst="rect">
              <a:avLst/>
            </a:prstGeom>
            <a:noFill/>
          </p:spPr>
          <p:txBody>
            <a:bodyPr wrap="none" rtlCol="0">
              <a:spAutoFit/>
            </a:bodyPr>
            <a:lstStyle/>
            <a:p>
              <a:r>
                <a:rPr lang="en-GB" sz="1200" dirty="0" smtClean="0">
                  <a:solidFill>
                    <a:srgbClr val="4D4D4D"/>
                  </a:solidFill>
                </a:rPr>
                <a:t>p=0.03 univariate log-rank test</a:t>
              </a:r>
              <a:endParaRPr lang="en-GB" sz="1200" dirty="0">
                <a:solidFill>
                  <a:srgbClr val="4D4D4D"/>
                </a:solidFill>
              </a:endParaRPr>
            </a:p>
          </p:txBody>
        </p:sp>
        <p:sp>
          <p:nvSpPr>
            <p:cNvPr id="12" name="TextBox 11"/>
            <p:cNvSpPr txBox="1"/>
            <p:nvPr/>
          </p:nvSpPr>
          <p:spPr>
            <a:xfrm>
              <a:off x="2081739" y="2731895"/>
              <a:ext cx="2255746" cy="276999"/>
            </a:xfrm>
            <a:prstGeom prst="rect">
              <a:avLst/>
            </a:prstGeom>
            <a:noFill/>
          </p:spPr>
          <p:txBody>
            <a:bodyPr wrap="none" rtlCol="0">
              <a:spAutoFit/>
            </a:bodyPr>
            <a:lstStyle/>
            <a:p>
              <a:r>
                <a:rPr lang="en-GB" sz="1200" dirty="0" err="1" smtClean="0">
                  <a:solidFill>
                    <a:srgbClr val="4D4D4D"/>
                  </a:solidFill>
                  <a:latin typeface="Arial"/>
                </a:rPr>
                <a:t>HR</a:t>
              </a:r>
              <a:r>
                <a:rPr lang="en-GB" sz="1200" baseline="-25000" dirty="0" err="1" smtClean="0">
                  <a:solidFill>
                    <a:srgbClr val="4D4D4D"/>
                  </a:solidFill>
                  <a:latin typeface="Arial"/>
                </a:rPr>
                <a:t>adjusted</a:t>
              </a:r>
              <a:r>
                <a:rPr lang="en-GB" sz="1200" baseline="-25000" dirty="0" smtClean="0">
                  <a:solidFill>
                    <a:srgbClr val="4D4D4D"/>
                  </a:solidFill>
                  <a:latin typeface="Arial"/>
                </a:rPr>
                <a:t>*</a:t>
              </a:r>
              <a:r>
                <a:rPr lang="en-GB" sz="1200" dirty="0" smtClean="0">
                  <a:solidFill>
                    <a:srgbClr val="4D4D4D"/>
                  </a:solidFill>
                  <a:latin typeface="Arial"/>
                </a:rPr>
                <a:t>1.9 (95% CI 1.1, 3.2)</a:t>
              </a:r>
              <a:endParaRPr lang="en-GB" sz="1200" dirty="0">
                <a:solidFill>
                  <a:srgbClr val="4D4D4D"/>
                </a:solidFill>
                <a:latin typeface="Arial"/>
              </a:endParaRPr>
            </a:p>
          </p:txBody>
        </p:sp>
      </p:grpSp>
      <p:sp>
        <p:nvSpPr>
          <p:cNvPr id="40" name="TextBox 39"/>
          <p:cNvSpPr txBox="1"/>
          <p:nvPr/>
        </p:nvSpPr>
        <p:spPr>
          <a:xfrm>
            <a:off x="3559068" y="4856689"/>
            <a:ext cx="2393604" cy="461665"/>
          </a:xfrm>
          <a:prstGeom prst="rect">
            <a:avLst/>
          </a:prstGeom>
          <a:noFill/>
        </p:spPr>
        <p:txBody>
          <a:bodyPr wrap="none" rtlCol="0">
            <a:spAutoFit/>
          </a:bodyPr>
          <a:lstStyle/>
          <a:p>
            <a:r>
              <a:rPr lang="en-GB" sz="1200" dirty="0" smtClean="0">
                <a:solidFill>
                  <a:srgbClr val="4D4D4D"/>
                </a:solidFill>
              </a:rPr>
              <a:t>Mutation ERBB2 or amplification</a:t>
            </a:r>
          </a:p>
          <a:p>
            <a:r>
              <a:rPr lang="en-GB" sz="1200" dirty="0" smtClean="0">
                <a:solidFill>
                  <a:srgbClr val="4D4D4D"/>
                </a:solidFill>
              </a:rPr>
              <a:t>No alteration</a:t>
            </a:r>
            <a:endParaRPr lang="en-GB" sz="1200" dirty="0">
              <a:solidFill>
                <a:srgbClr val="4D4D4D"/>
              </a:solidFill>
            </a:endParaRPr>
          </a:p>
        </p:txBody>
      </p:sp>
      <p:cxnSp>
        <p:nvCxnSpPr>
          <p:cNvPr id="41" name="Straight Connector 40"/>
          <p:cNvCxnSpPr/>
          <p:nvPr/>
        </p:nvCxnSpPr>
        <p:spPr>
          <a:xfrm>
            <a:off x="3149974" y="4995675"/>
            <a:ext cx="315028"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49974" y="5177335"/>
            <a:ext cx="315028" cy="0"/>
          </a:xfrm>
          <a:prstGeom prst="line">
            <a:avLst/>
          </a:prstGeom>
          <a:ln w="19050">
            <a:solidFill>
              <a:srgbClr val="B2C0EC"/>
            </a:solidFill>
          </a:ln>
          <a:effectLst/>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641197" y="2614336"/>
            <a:ext cx="4456598" cy="2188793"/>
            <a:chOff x="10254" y="2724061"/>
            <a:chExt cx="4456598" cy="2188793"/>
          </a:xfrm>
        </p:grpSpPr>
        <p:grpSp>
          <p:nvGrpSpPr>
            <p:cNvPr id="44" name="Group 43"/>
            <p:cNvGrpSpPr/>
            <p:nvPr/>
          </p:nvGrpSpPr>
          <p:grpSpPr>
            <a:xfrm>
              <a:off x="10254" y="2724061"/>
              <a:ext cx="4334560" cy="2188793"/>
              <a:chOff x="1805486" y="2255739"/>
              <a:chExt cx="4710817" cy="2857082"/>
            </a:xfrm>
          </p:grpSpPr>
          <p:sp>
            <p:nvSpPr>
              <p:cNvPr id="47" name="TextBox 46"/>
              <p:cNvSpPr txBox="1"/>
              <p:nvPr/>
            </p:nvSpPr>
            <p:spPr>
              <a:xfrm>
                <a:off x="2285608" y="2255739"/>
                <a:ext cx="397865"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48" name="TextBox 47"/>
              <p:cNvSpPr txBox="1"/>
              <p:nvPr/>
            </p:nvSpPr>
            <p:spPr>
              <a:xfrm>
                <a:off x="2285608" y="2673218"/>
                <a:ext cx="397865"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49" name="TextBox 48"/>
              <p:cNvSpPr txBox="1"/>
              <p:nvPr/>
            </p:nvSpPr>
            <p:spPr>
              <a:xfrm>
                <a:off x="2285608" y="3088958"/>
                <a:ext cx="397865"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50" name="TextBox 49"/>
              <p:cNvSpPr txBox="1"/>
              <p:nvPr/>
            </p:nvSpPr>
            <p:spPr>
              <a:xfrm>
                <a:off x="2285608" y="3504698"/>
                <a:ext cx="397865"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51" name="TextBox 50"/>
              <p:cNvSpPr txBox="1"/>
              <p:nvPr/>
            </p:nvSpPr>
            <p:spPr>
              <a:xfrm>
                <a:off x="2285608" y="3920438"/>
                <a:ext cx="397865"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52" name="TextBox 51"/>
              <p:cNvSpPr txBox="1"/>
              <p:nvPr/>
            </p:nvSpPr>
            <p:spPr>
              <a:xfrm>
                <a:off x="2413848" y="4336178"/>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53" name="TextBox 52"/>
              <p:cNvSpPr txBox="1"/>
              <p:nvPr/>
            </p:nvSpPr>
            <p:spPr>
              <a:xfrm>
                <a:off x="2734899" y="4522749"/>
                <a:ext cx="269625"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54" name="TextBox 53"/>
              <p:cNvSpPr txBox="1"/>
              <p:nvPr/>
            </p:nvSpPr>
            <p:spPr>
              <a:xfrm>
                <a:off x="3595137" y="4522749"/>
                <a:ext cx="293031" cy="361573"/>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55" name="TextBox 54"/>
              <p:cNvSpPr txBox="1"/>
              <p:nvPr/>
            </p:nvSpPr>
            <p:spPr>
              <a:xfrm>
                <a:off x="4466216" y="4522749"/>
                <a:ext cx="293031" cy="361573"/>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56" name="TextBox 55"/>
              <p:cNvSpPr txBox="1"/>
              <p:nvPr/>
            </p:nvSpPr>
            <p:spPr>
              <a:xfrm>
                <a:off x="5345471" y="4522749"/>
                <a:ext cx="293031" cy="361573"/>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sp>
            <p:nvSpPr>
              <p:cNvPr id="57" name="TextBox 56"/>
              <p:cNvSpPr txBox="1"/>
              <p:nvPr/>
            </p:nvSpPr>
            <p:spPr>
              <a:xfrm>
                <a:off x="6216556" y="4522749"/>
                <a:ext cx="293031" cy="361573"/>
              </a:xfrm>
              <a:prstGeom prst="rect">
                <a:avLst/>
              </a:prstGeom>
              <a:noFill/>
            </p:spPr>
            <p:txBody>
              <a:bodyPr wrap="none" rtlCol="0" anchor="t" anchorCtr="0">
                <a:spAutoFit/>
              </a:bodyPr>
              <a:lstStyle/>
              <a:p>
                <a:pPr algn="ctr"/>
                <a:r>
                  <a:rPr lang="en-GB" sz="1200" dirty="0" smtClean="0">
                    <a:solidFill>
                      <a:srgbClr val="4D4D4D"/>
                    </a:solidFill>
                  </a:rPr>
                  <a:t>8</a:t>
                </a:r>
                <a:endParaRPr lang="en-GB" sz="1200" dirty="0">
                  <a:solidFill>
                    <a:srgbClr val="4D4D4D"/>
                  </a:solidFill>
                </a:endParaRPr>
              </a:p>
            </p:txBody>
          </p:sp>
          <p:grpSp>
            <p:nvGrpSpPr>
              <p:cNvPr id="58" name="Group 57"/>
              <p:cNvGrpSpPr/>
              <p:nvPr/>
            </p:nvGrpSpPr>
            <p:grpSpPr>
              <a:xfrm>
                <a:off x="2614623" y="2396465"/>
                <a:ext cx="3901680" cy="2171700"/>
                <a:chOff x="836615" y="2448719"/>
                <a:chExt cx="3901680"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9" name="TextBox 58"/>
              <p:cNvSpPr txBox="1"/>
              <p:nvPr/>
            </p:nvSpPr>
            <p:spPr>
              <a:xfrm rot="16200000">
                <a:off x="1085255" y="3191393"/>
                <a:ext cx="1942201" cy="501739"/>
              </a:xfrm>
              <a:prstGeom prst="rect">
                <a:avLst/>
              </a:prstGeom>
              <a:noFill/>
            </p:spPr>
            <p:txBody>
              <a:bodyPr wrap="none" rtlCol="0">
                <a:spAutoFit/>
              </a:bodyPr>
              <a:lstStyle/>
              <a:p>
                <a:pPr algn="ctr"/>
                <a:r>
                  <a:rPr lang="en-GB" sz="1200" dirty="0" smtClean="0">
                    <a:solidFill>
                      <a:srgbClr val="363636"/>
                    </a:solidFill>
                  </a:rPr>
                  <a:t>Overall</a:t>
                </a:r>
                <a:br>
                  <a:rPr lang="en-GB" sz="1200" dirty="0" smtClean="0">
                    <a:solidFill>
                      <a:srgbClr val="363636"/>
                    </a:solidFill>
                  </a:rPr>
                </a:br>
                <a:r>
                  <a:rPr lang="en-GB" sz="1200" dirty="0" smtClean="0">
                    <a:solidFill>
                      <a:srgbClr val="363636"/>
                    </a:solidFill>
                  </a:rPr>
                  <a:t> survival probability</a:t>
                </a:r>
                <a:endParaRPr lang="en-GB" sz="1200" dirty="0">
                  <a:solidFill>
                    <a:srgbClr val="363636"/>
                  </a:solidFill>
                </a:endParaRPr>
              </a:p>
            </p:txBody>
          </p:sp>
          <p:sp>
            <p:nvSpPr>
              <p:cNvPr id="60" name="TextBox 59"/>
              <p:cNvSpPr txBox="1"/>
              <p:nvPr/>
            </p:nvSpPr>
            <p:spPr>
              <a:xfrm>
                <a:off x="4058163" y="4751248"/>
                <a:ext cx="1131770" cy="361573"/>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grpSp>
        <p:sp>
          <p:nvSpPr>
            <p:cNvPr id="45" name="TextBox 44"/>
            <p:cNvSpPr txBox="1"/>
            <p:nvPr/>
          </p:nvSpPr>
          <p:spPr>
            <a:xfrm>
              <a:off x="937509" y="4017122"/>
              <a:ext cx="2337499" cy="276999"/>
            </a:xfrm>
            <a:prstGeom prst="rect">
              <a:avLst/>
            </a:prstGeom>
            <a:noFill/>
          </p:spPr>
          <p:txBody>
            <a:bodyPr wrap="none" rtlCol="0">
              <a:spAutoFit/>
            </a:bodyPr>
            <a:lstStyle/>
            <a:p>
              <a:r>
                <a:rPr lang="en-GB" sz="1200" dirty="0" smtClean="0">
                  <a:solidFill>
                    <a:srgbClr val="4D4D4D"/>
                  </a:solidFill>
                </a:rPr>
                <a:t>p=0.045 univariate log-rank test</a:t>
              </a:r>
              <a:endParaRPr lang="en-GB" sz="1200" dirty="0">
                <a:solidFill>
                  <a:srgbClr val="4D4D4D"/>
                </a:solidFill>
              </a:endParaRPr>
            </a:p>
          </p:txBody>
        </p:sp>
        <p:sp>
          <p:nvSpPr>
            <p:cNvPr id="46" name="TextBox 45"/>
            <p:cNvSpPr txBox="1"/>
            <p:nvPr/>
          </p:nvSpPr>
          <p:spPr>
            <a:xfrm>
              <a:off x="2220724" y="2731895"/>
              <a:ext cx="2246128" cy="276999"/>
            </a:xfrm>
            <a:prstGeom prst="rect">
              <a:avLst/>
            </a:prstGeom>
            <a:noFill/>
          </p:spPr>
          <p:txBody>
            <a:bodyPr wrap="none" rtlCol="0">
              <a:spAutoFit/>
            </a:bodyPr>
            <a:lstStyle/>
            <a:p>
              <a:r>
                <a:rPr lang="en-GB" sz="1200" dirty="0" err="1" smtClean="0">
                  <a:solidFill>
                    <a:srgbClr val="4D4D4D"/>
                  </a:solidFill>
                  <a:latin typeface="Arial"/>
                </a:rPr>
                <a:t>HR</a:t>
              </a:r>
              <a:r>
                <a:rPr lang="en-GB" sz="1200" baseline="-25000" dirty="0" err="1" smtClean="0">
                  <a:solidFill>
                    <a:srgbClr val="4D4D4D"/>
                  </a:solidFill>
                  <a:latin typeface="Arial"/>
                </a:rPr>
                <a:t>adjusted</a:t>
              </a:r>
              <a:r>
                <a:rPr lang="en-GB" sz="1200" baseline="-25000" dirty="0" smtClean="0">
                  <a:solidFill>
                    <a:srgbClr val="4D4D4D"/>
                  </a:solidFill>
                  <a:latin typeface="Arial"/>
                </a:rPr>
                <a:t>*</a:t>
              </a:r>
              <a:r>
                <a:rPr lang="en-GB" sz="1200" dirty="0" smtClean="0">
                  <a:solidFill>
                    <a:srgbClr val="4D4D4D"/>
                  </a:solidFill>
                  <a:latin typeface="Arial"/>
                </a:rPr>
                <a:t>1.7 (95% CI 0.9, 3.2)</a:t>
              </a:r>
              <a:endParaRPr lang="en-GB" sz="1200" dirty="0">
                <a:solidFill>
                  <a:srgbClr val="4D4D4D"/>
                </a:solidFill>
                <a:latin typeface="Arial"/>
              </a:endParaRPr>
            </a:p>
          </p:txBody>
        </p:sp>
      </p:grpSp>
      <p:grpSp>
        <p:nvGrpSpPr>
          <p:cNvPr id="73" name="Group 72"/>
          <p:cNvGrpSpPr/>
          <p:nvPr/>
        </p:nvGrpSpPr>
        <p:grpSpPr>
          <a:xfrm>
            <a:off x="1186984" y="2770768"/>
            <a:ext cx="3349155" cy="648000"/>
            <a:chOff x="3316288" y="3186113"/>
            <a:chExt cx="2505075" cy="476250"/>
          </a:xfrm>
        </p:grpSpPr>
        <p:sp>
          <p:nvSpPr>
            <p:cNvPr id="74" name="Line 2"/>
            <p:cNvSpPr>
              <a:spLocks noChangeShapeType="1"/>
            </p:cNvSpPr>
            <p:nvPr/>
          </p:nvSpPr>
          <p:spPr bwMode="auto">
            <a:xfrm>
              <a:off x="5392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
            <p:cNvSpPr>
              <a:spLocks noChangeShapeType="1"/>
            </p:cNvSpPr>
            <p:nvPr/>
          </p:nvSpPr>
          <p:spPr bwMode="auto">
            <a:xfrm>
              <a:off x="57356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
            <p:cNvSpPr>
              <a:spLocks noChangeShapeType="1"/>
            </p:cNvSpPr>
            <p:nvPr/>
          </p:nvSpPr>
          <p:spPr bwMode="auto">
            <a:xfrm>
              <a:off x="58023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5"/>
            <p:cNvSpPr>
              <a:spLocks noChangeShapeType="1"/>
            </p:cNvSpPr>
            <p:nvPr/>
          </p:nvSpPr>
          <p:spPr bwMode="auto">
            <a:xfrm>
              <a:off x="52403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6"/>
            <p:cNvSpPr>
              <a:spLocks noChangeShapeType="1"/>
            </p:cNvSpPr>
            <p:nvPr/>
          </p:nvSpPr>
          <p:spPr bwMode="auto">
            <a:xfrm>
              <a:off x="5011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7"/>
            <p:cNvSpPr>
              <a:spLocks noChangeShapeType="1"/>
            </p:cNvSpPr>
            <p:nvPr/>
          </p:nvSpPr>
          <p:spPr bwMode="auto">
            <a:xfrm>
              <a:off x="50879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8"/>
            <p:cNvSpPr>
              <a:spLocks noChangeShapeType="1"/>
            </p:cNvSpPr>
            <p:nvPr/>
          </p:nvSpPr>
          <p:spPr bwMode="auto">
            <a:xfrm>
              <a:off x="52593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9"/>
            <p:cNvSpPr>
              <a:spLocks noChangeShapeType="1"/>
            </p:cNvSpPr>
            <p:nvPr/>
          </p:nvSpPr>
          <p:spPr bwMode="auto">
            <a:xfrm>
              <a:off x="49450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0"/>
            <p:cNvSpPr>
              <a:spLocks noChangeShapeType="1"/>
            </p:cNvSpPr>
            <p:nvPr/>
          </p:nvSpPr>
          <p:spPr bwMode="auto">
            <a:xfrm>
              <a:off x="47926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1"/>
            <p:cNvSpPr>
              <a:spLocks noChangeShapeType="1"/>
            </p:cNvSpPr>
            <p:nvPr/>
          </p:nvSpPr>
          <p:spPr bwMode="auto">
            <a:xfrm>
              <a:off x="56499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2"/>
            <p:cNvSpPr>
              <a:spLocks noChangeShapeType="1"/>
            </p:cNvSpPr>
            <p:nvPr/>
          </p:nvSpPr>
          <p:spPr bwMode="auto">
            <a:xfrm>
              <a:off x="52974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3"/>
            <p:cNvSpPr>
              <a:spLocks noChangeShapeType="1"/>
            </p:cNvSpPr>
            <p:nvPr/>
          </p:nvSpPr>
          <p:spPr bwMode="auto">
            <a:xfrm>
              <a:off x="4135438" y="3519488"/>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4"/>
            <p:cNvSpPr>
              <a:spLocks noChangeShapeType="1"/>
            </p:cNvSpPr>
            <p:nvPr/>
          </p:nvSpPr>
          <p:spPr bwMode="auto">
            <a:xfrm>
              <a:off x="4164013" y="35575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5"/>
            <p:cNvSpPr>
              <a:spLocks noChangeShapeType="1"/>
            </p:cNvSpPr>
            <p:nvPr/>
          </p:nvSpPr>
          <p:spPr bwMode="auto">
            <a:xfrm>
              <a:off x="44402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6"/>
            <p:cNvSpPr>
              <a:spLocks noChangeShapeType="1"/>
            </p:cNvSpPr>
            <p:nvPr/>
          </p:nvSpPr>
          <p:spPr bwMode="auto">
            <a:xfrm>
              <a:off x="46783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7"/>
            <p:cNvSpPr>
              <a:spLocks noChangeShapeType="1"/>
            </p:cNvSpPr>
            <p:nvPr/>
          </p:nvSpPr>
          <p:spPr bwMode="auto">
            <a:xfrm>
              <a:off x="4506913"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8"/>
            <p:cNvSpPr>
              <a:spLocks noChangeShapeType="1"/>
            </p:cNvSpPr>
            <p:nvPr/>
          </p:nvSpPr>
          <p:spPr bwMode="auto">
            <a:xfrm>
              <a:off x="51260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19"/>
            <p:cNvSpPr>
              <a:spLocks/>
            </p:cNvSpPr>
            <p:nvPr/>
          </p:nvSpPr>
          <p:spPr bwMode="auto">
            <a:xfrm>
              <a:off x="3316288" y="3186113"/>
              <a:ext cx="2505075" cy="447675"/>
            </a:xfrm>
            <a:custGeom>
              <a:avLst/>
              <a:gdLst>
                <a:gd name="T0" fmla="*/ 263 w 263"/>
                <a:gd name="T1" fmla="*/ 47 h 47"/>
                <a:gd name="T2" fmla="*/ 107 w 263"/>
                <a:gd name="T3" fmla="*/ 47 h 47"/>
                <a:gd name="T4" fmla="*/ 107 w 263"/>
                <a:gd name="T5" fmla="*/ 44 h 47"/>
                <a:gd name="T6" fmla="*/ 94 w 263"/>
                <a:gd name="T7" fmla="*/ 44 h 47"/>
                <a:gd name="T8" fmla="*/ 94 w 263"/>
                <a:gd name="T9" fmla="*/ 42 h 47"/>
                <a:gd name="T10" fmla="*/ 87 w 263"/>
                <a:gd name="T11" fmla="*/ 42 h 47"/>
                <a:gd name="T12" fmla="*/ 87 w 263"/>
                <a:gd name="T13" fmla="*/ 38 h 47"/>
                <a:gd name="T14" fmla="*/ 66 w 263"/>
                <a:gd name="T15" fmla="*/ 38 h 47"/>
                <a:gd name="T16" fmla="*/ 66 w 263"/>
                <a:gd name="T17" fmla="*/ 35 h 47"/>
                <a:gd name="T18" fmla="*/ 48 w 263"/>
                <a:gd name="T19" fmla="*/ 35 h 47"/>
                <a:gd name="T20" fmla="*/ 48 w 263"/>
                <a:gd name="T21" fmla="*/ 32 h 47"/>
                <a:gd name="T22" fmla="*/ 46 w 263"/>
                <a:gd name="T23" fmla="*/ 32 h 47"/>
                <a:gd name="T24" fmla="*/ 46 w 263"/>
                <a:gd name="T25" fmla="*/ 29 h 47"/>
                <a:gd name="T26" fmla="*/ 44 w 263"/>
                <a:gd name="T27" fmla="*/ 29 h 47"/>
                <a:gd name="T28" fmla="*/ 44 w 263"/>
                <a:gd name="T29" fmla="*/ 27 h 47"/>
                <a:gd name="T30" fmla="*/ 41 w 263"/>
                <a:gd name="T31" fmla="*/ 27 h 47"/>
                <a:gd name="T32" fmla="*/ 41 w 263"/>
                <a:gd name="T33" fmla="*/ 23 h 47"/>
                <a:gd name="T34" fmla="*/ 39 w 263"/>
                <a:gd name="T35" fmla="*/ 23 h 47"/>
                <a:gd name="T36" fmla="*/ 39 w 263"/>
                <a:gd name="T37" fmla="*/ 20 h 47"/>
                <a:gd name="T38" fmla="*/ 37 w 263"/>
                <a:gd name="T39" fmla="*/ 20 h 47"/>
                <a:gd name="T40" fmla="*/ 37 w 263"/>
                <a:gd name="T41" fmla="*/ 15 h 47"/>
                <a:gd name="T42" fmla="*/ 34 w 263"/>
                <a:gd name="T43" fmla="*/ 15 h 47"/>
                <a:gd name="T44" fmla="*/ 34 w 263"/>
                <a:gd name="T45" fmla="*/ 8 h 47"/>
                <a:gd name="T46" fmla="*/ 29 w 263"/>
                <a:gd name="T47" fmla="*/ 8 h 47"/>
                <a:gd name="T48" fmla="*/ 29 w 263"/>
                <a:gd name="T49" fmla="*/ 5 h 47"/>
                <a:gd name="T50" fmla="*/ 27 w 263"/>
                <a:gd name="T51" fmla="*/ 5 h 47"/>
                <a:gd name="T52" fmla="*/ 27 w 263"/>
                <a:gd name="T53" fmla="*/ 0 h 47"/>
                <a:gd name="T54" fmla="*/ 0 w 263"/>
                <a:gd name="T5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7">
                  <a:moveTo>
                    <a:pt x="263" y="47"/>
                  </a:moveTo>
                  <a:lnTo>
                    <a:pt x="107" y="47"/>
                  </a:lnTo>
                  <a:lnTo>
                    <a:pt x="107" y="44"/>
                  </a:lnTo>
                  <a:lnTo>
                    <a:pt x="94" y="44"/>
                  </a:lnTo>
                  <a:lnTo>
                    <a:pt x="94" y="42"/>
                  </a:lnTo>
                  <a:lnTo>
                    <a:pt x="87" y="42"/>
                  </a:lnTo>
                  <a:lnTo>
                    <a:pt x="87" y="38"/>
                  </a:lnTo>
                  <a:lnTo>
                    <a:pt x="66" y="38"/>
                  </a:lnTo>
                  <a:lnTo>
                    <a:pt x="66" y="35"/>
                  </a:lnTo>
                  <a:lnTo>
                    <a:pt x="48" y="35"/>
                  </a:lnTo>
                  <a:lnTo>
                    <a:pt x="48" y="32"/>
                  </a:lnTo>
                  <a:lnTo>
                    <a:pt x="46" y="32"/>
                  </a:lnTo>
                  <a:lnTo>
                    <a:pt x="46" y="29"/>
                  </a:lnTo>
                  <a:lnTo>
                    <a:pt x="44" y="29"/>
                  </a:lnTo>
                  <a:lnTo>
                    <a:pt x="44" y="27"/>
                  </a:lnTo>
                  <a:lnTo>
                    <a:pt x="41" y="27"/>
                  </a:lnTo>
                  <a:lnTo>
                    <a:pt x="41" y="23"/>
                  </a:lnTo>
                  <a:lnTo>
                    <a:pt x="39" y="23"/>
                  </a:lnTo>
                  <a:lnTo>
                    <a:pt x="39" y="20"/>
                  </a:lnTo>
                  <a:lnTo>
                    <a:pt x="37" y="20"/>
                  </a:lnTo>
                  <a:lnTo>
                    <a:pt x="37" y="15"/>
                  </a:lnTo>
                  <a:lnTo>
                    <a:pt x="34" y="15"/>
                  </a:lnTo>
                  <a:lnTo>
                    <a:pt x="34" y="8"/>
                  </a:lnTo>
                  <a:lnTo>
                    <a:pt x="29" y="8"/>
                  </a:lnTo>
                  <a:lnTo>
                    <a:pt x="29" y="5"/>
                  </a:lnTo>
                  <a:lnTo>
                    <a:pt x="27" y="5"/>
                  </a:lnTo>
                  <a:lnTo>
                    <a:pt x="27"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2" name="Freeform 20"/>
          <p:cNvSpPr>
            <a:spLocks/>
          </p:cNvSpPr>
          <p:nvPr/>
        </p:nvSpPr>
        <p:spPr bwMode="auto">
          <a:xfrm>
            <a:off x="1186983" y="2739286"/>
            <a:ext cx="3349155" cy="485082"/>
          </a:xfrm>
          <a:custGeom>
            <a:avLst/>
            <a:gdLst>
              <a:gd name="T0" fmla="*/ 264 w 264"/>
              <a:gd name="T1" fmla="*/ 36 h 36"/>
              <a:gd name="T2" fmla="*/ 262 w 264"/>
              <a:gd name="T3" fmla="*/ 36 h 36"/>
              <a:gd name="T4" fmla="*/ 262 w 264"/>
              <a:gd name="T5" fmla="*/ 33 h 36"/>
              <a:gd name="T6" fmla="*/ 200 w 264"/>
              <a:gd name="T7" fmla="*/ 33 h 36"/>
              <a:gd name="T8" fmla="*/ 200 w 264"/>
              <a:gd name="T9" fmla="*/ 32 h 36"/>
              <a:gd name="T10" fmla="*/ 157 w 264"/>
              <a:gd name="T11" fmla="*/ 32 h 36"/>
              <a:gd name="T12" fmla="*/ 157 w 264"/>
              <a:gd name="T13" fmla="*/ 29 h 36"/>
              <a:gd name="T14" fmla="*/ 112 w 264"/>
              <a:gd name="T15" fmla="*/ 29 h 36"/>
              <a:gd name="T16" fmla="*/ 106 w 264"/>
              <a:gd name="T17" fmla="*/ 29 h 36"/>
              <a:gd name="T18" fmla="*/ 106 w 264"/>
              <a:gd name="T19" fmla="*/ 27 h 36"/>
              <a:gd name="T20" fmla="*/ 88 w 264"/>
              <a:gd name="T21" fmla="*/ 27 h 36"/>
              <a:gd name="T22" fmla="*/ 88 w 264"/>
              <a:gd name="T23" fmla="*/ 26 h 36"/>
              <a:gd name="T24" fmla="*/ 81 w 264"/>
              <a:gd name="T25" fmla="*/ 26 h 36"/>
              <a:gd name="T26" fmla="*/ 73 w 264"/>
              <a:gd name="T27" fmla="*/ 26 h 36"/>
              <a:gd name="T28" fmla="*/ 73 w 264"/>
              <a:gd name="T29" fmla="*/ 25 h 36"/>
              <a:gd name="T30" fmla="*/ 66 w 264"/>
              <a:gd name="T31" fmla="*/ 25 h 36"/>
              <a:gd name="T32" fmla="*/ 66 w 264"/>
              <a:gd name="T33" fmla="*/ 23 h 36"/>
              <a:gd name="T34" fmla="*/ 61 w 264"/>
              <a:gd name="T35" fmla="*/ 23 h 36"/>
              <a:gd name="T36" fmla="*/ 61 w 264"/>
              <a:gd name="T37" fmla="*/ 21 h 36"/>
              <a:gd name="T38" fmla="*/ 54 w 264"/>
              <a:gd name="T39" fmla="*/ 21 h 36"/>
              <a:gd name="T40" fmla="*/ 54 w 264"/>
              <a:gd name="T41" fmla="*/ 20 h 36"/>
              <a:gd name="T42" fmla="*/ 49 w 264"/>
              <a:gd name="T43" fmla="*/ 20 h 36"/>
              <a:gd name="T44" fmla="*/ 49 w 264"/>
              <a:gd name="T45" fmla="*/ 18 h 36"/>
              <a:gd name="T46" fmla="*/ 46 w 264"/>
              <a:gd name="T47" fmla="*/ 18 h 36"/>
              <a:gd name="T48" fmla="*/ 46 w 264"/>
              <a:gd name="T49" fmla="*/ 17 h 36"/>
              <a:gd name="T50" fmla="*/ 44 w 264"/>
              <a:gd name="T51" fmla="*/ 17 h 36"/>
              <a:gd name="T52" fmla="*/ 44 w 264"/>
              <a:gd name="T53" fmla="*/ 15 h 36"/>
              <a:gd name="T54" fmla="*/ 39 w 264"/>
              <a:gd name="T55" fmla="*/ 15 h 36"/>
              <a:gd name="T56" fmla="*/ 39 w 264"/>
              <a:gd name="T57" fmla="*/ 12 h 36"/>
              <a:gd name="T58" fmla="*/ 35 w 264"/>
              <a:gd name="T59" fmla="*/ 12 h 36"/>
              <a:gd name="T60" fmla="*/ 35 w 264"/>
              <a:gd name="T61" fmla="*/ 11 h 36"/>
              <a:gd name="T62" fmla="*/ 31 w 264"/>
              <a:gd name="T63" fmla="*/ 11 h 36"/>
              <a:gd name="T64" fmla="*/ 31 w 264"/>
              <a:gd name="T65" fmla="*/ 9 h 36"/>
              <a:gd name="T66" fmla="*/ 28 w 264"/>
              <a:gd name="T67" fmla="*/ 9 h 36"/>
              <a:gd name="T68" fmla="*/ 28 w 264"/>
              <a:gd name="T69" fmla="*/ 7 h 36"/>
              <a:gd name="T70" fmla="*/ 25 w 264"/>
              <a:gd name="T71" fmla="*/ 7 h 36"/>
              <a:gd name="T72" fmla="*/ 25 w 264"/>
              <a:gd name="T73" fmla="*/ 5 h 36"/>
              <a:gd name="T74" fmla="*/ 19 w 264"/>
              <a:gd name="T75" fmla="*/ 5 h 36"/>
              <a:gd name="T76" fmla="*/ 19 w 264"/>
              <a:gd name="T77" fmla="*/ 3 h 36"/>
              <a:gd name="T78" fmla="*/ 15 w 264"/>
              <a:gd name="T79" fmla="*/ 3 h 36"/>
              <a:gd name="T80" fmla="*/ 15 w 264"/>
              <a:gd name="T81" fmla="*/ 1 h 36"/>
              <a:gd name="T82" fmla="*/ 8 w 264"/>
              <a:gd name="T83" fmla="*/ 1 h 36"/>
              <a:gd name="T84" fmla="*/ 8 w 264"/>
              <a:gd name="T85" fmla="*/ 0 h 36"/>
              <a:gd name="T86" fmla="*/ 0 w 26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36">
                <a:moveTo>
                  <a:pt x="264" y="36"/>
                </a:moveTo>
                <a:lnTo>
                  <a:pt x="262" y="36"/>
                </a:lnTo>
                <a:lnTo>
                  <a:pt x="262" y="33"/>
                </a:lnTo>
                <a:lnTo>
                  <a:pt x="200" y="33"/>
                </a:lnTo>
                <a:lnTo>
                  <a:pt x="200" y="32"/>
                </a:lnTo>
                <a:lnTo>
                  <a:pt x="157" y="32"/>
                </a:lnTo>
                <a:lnTo>
                  <a:pt x="157" y="29"/>
                </a:lnTo>
                <a:lnTo>
                  <a:pt x="112" y="29"/>
                </a:lnTo>
                <a:lnTo>
                  <a:pt x="106" y="29"/>
                </a:lnTo>
                <a:lnTo>
                  <a:pt x="106" y="27"/>
                </a:lnTo>
                <a:lnTo>
                  <a:pt x="88" y="27"/>
                </a:lnTo>
                <a:lnTo>
                  <a:pt x="88" y="26"/>
                </a:lnTo>
                <a:lnTo>
                  <a:pt x="81" y="26"/>
                </a:lnTo>
                <a:lnTo>
                  <a:pt x="73" y="26"/>
                </a:lnTo>
                <a:lnTo>
                  <a:pt x="73" y="25"/>
                </a:lnTo>
                <a:lnTo>
                  <a:pt x="66" y="25"/>
                </a:lnTo>
                <a:lnTo>
                  <a:pt x="66" y="23"/>
                </a:lnTo>
                <a:lnTo>
                  <a:pt x="61" y="23"/>
                </a:lnTo>
                <a:lnTo>
                  <a:pt x="61" y="21"/>
                </a:lnTo>
                <a:lnTo>
                  <a:pt x="54" y="21"/>
                </a:lnTo>
                <a:lnTo>
                  <a:pt x="54" y="20"/>
                </a:lnTo>
                <a:lnTo>
                  <a:pt x="49" y="20"/>
                </a:lnTo>
                <a:lnTo>
                  <a:pt x="49" y="18"/>
                </a:lnTo>
                <a:lnTo>
                  <a:pt x="46" y="18"/>
                </a:lnTo>
                <a:lnTo>
                  <a:pt x="46" y="17"/>
                </a:lnTo>
                <a:lnTo>
                  <a:pt x="44" y="17"/>
                </a:lnTo>
                <a:lnTo>
                  <a:pt x="44" y="15"/>
                </a:lnTo>
                <a:lnTo>
                  <a:pt x="39" y="15"/>
                </a:lnTo>
                <a:lnTo>
                  <a:pt x="39" y="12"/>
                </a:lnTo>
                <a:lnTo>
                  <a:pt x="35" y="12"/>
                </a:lnTo>
                <a:lnTo>
                  <a:pt x="35" y="11"/>
                </a:lnTo>
                <a:lnTo>
                  <a:pt x="31" y="11"/>
                </a:lnTo>
                <a:lnTo>
                  <a:pt x="31" y="9"/>
                </a:lnTo>
                <a:lnTo>
                  <a:pt x="28" y="9"/>
                </a:lnTo>
                <a:lnTo>
                  <a:pt x="28" y="7"/>
                </a:lnTo>
                <a:lnTo>
                  <a:pt x="25" y="7"/>
                </a:lnTo>
                <a:lnTo>
                  <a:pt x="25" y="5"/>
                </a:lnTo>
                <a:lnTo>
                  <a:pt x="19" y="5"/>
                </a:lnTo>
                <a:lnTo>
                  <a:pt x="19" y="3"/>
                </a:lnTo>
                <a:lnTo>
                  <a:pt x="15" y="3"/>
                </a:lnTo>
                <a:lnTo>
                  <a:pt x="15" y="1"/>
                </a:lnTo>
                <a:lnTo>
                  <a:pt x="8" y="1"/>
                </a:lnTo>
                <a:lnTo>
                  <a:pt x="8"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3" name="Group 92"/>
          <p:cNvGrpSpPr/>
          <p:nvPr/>
        </p:nvGrpSpPr>
        <p:grpSpPr>
          <a:xfrm>
            <a:off x="5568452" y="2728245"/>
            <a:ext cx="3391505" cy="750230"/>
            <a:chOff x="3327400" y="3140075"/>
            <a:chExt cx="2486025" cy="571500"/>
          </a:xfrm>
        </p:grpSpPr>
        <p:sp>
          <p:nvSpPr>
            <p:cNvPr id="94" name="Line 21"/>
            <p:cNvSpPr>
              <a:spLocks noChangeShapeType="1"/>
            </p:cNvSpPr>
            <p:nvPr/>
          </p:nvSpPr>
          <p:spPr bwMode="auto">
            <a:xfrm>
              <a:off x="50800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22"/>
            <p:cNvSpPr>
              <a:spLocks noChangeShapeType="1"/>
            </p:cNvSpPr>
            <p:nvPr/>
          </p:nvSpPr>
          <p:spPr bwMode="auto">
            <a:xfrm>
              <a:off x="50895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23"/>
            <p:cNvSpPr>
              <a:spLocks noChangeShapeType="1"/>
            </p:cNvSpPr>
            <p:nvPr/>
          </p:nvSpPr>
          <p:spPr bwMode="auto">
            <a:xfrm>
              <a:off x="52705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24"/>
            <p:cNvSpPr>
              <a:spLocks noChangeShapeType="1"/>
            </p:cNvSpPr>
            <p:nvPr/>
          </p:nvSpPr>
          <p:spPr bwMode="auto">
            <a:xfrm>
              <a:off x="49466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25"/>
            <p:cNvSpPr>
              <a:spLocks noChangeShapeType="1"/>
            </p:cNvSpPr>
            <p:nvPr/>
          </p:nvSpPr>
          <p:spPr bwMode="auto">
            <a:xfrm>
              <a:off x="5661025" y="36544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6"/>
            <p:cNvSpPr>
              <a:spLocks noChangeShapeType="1"/>
            </p:cNvSpPr>
            <p:nvPr/>
          </p:nvSpPr>
          <p:spPr bwMode="auto">
            <a:xfrm>
              <a:off x="5165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7"/>
            <p:cNvSpPr>
              <a:spLocks noChangeShapeType="1"/>
            </p:cNvSpPr>
            <p:nvPr/>
          </p:nvSpPr>
          <p:spPr bwMode="auto">
            <a:xfrm>
              <a:off x="58134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8"/>
            <p:cNvSpPr>
              <a:spLocks noChangeShapeType="1"/>
            </p:cNvSpPr>
            <p:nvPr/>
          </p:nvSpPr>
          <p:spPr bwMode="auto">
            <a:xfrm>
              <a:off x="47942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9"/>
            <p:cNvSpPr>
              <a:spLocks noChangeShapeType="1"/>
            </p:cNvSpPr>
            <p:nvPr/>
          </p:nvSpPr>
          <p:spPr bwMode="auto">
            <a:xfrm>
              <a:off x="4784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30"/>
            <p:cNvSpPr>
              <a:spLocks noChangeShapeType="1"/>
            </p:cNvSpPr>
            <p:nvPr/>
          </p:nvSpPr>
          <p:spPr bwMode="auto">
            <a:xfrm>
              <a:off x="52990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31"/>
            <p:cNvSpPr>
              <a:spLocks noChangeShapeType="1"/>
            </p:cNvSpPr>
            <p:nvPr/>
          </p:nvSpPr>
          <p:spPr bwMode="auto">
            <a:xfrm>
              <a:off x="57372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32"/>
            <p:cNvSpPr>
              <a:spLocks noChangeShapeType="1"/>
            </p:cNvSpPr>
            <p:nvPr/>
          </p:nvSpPr>
          <p:spPr bwMode="auto">
            <a:xfrm>
              <a:off x="4489450" y="34067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33"/>
            <p:cNvSpPr>
              <a:spLocks noChangeShapeType="1"/>
            </p:cNvSpPr>
            <p:nvPr/>
          </p:nvSpPr>
          <p:spPr bwMode="auto">
            <a:xfrm>
              <a:off x="47180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34"/>
            <p:cNvSpPr>
              <a:spLocks noChangeShapeType="1"/>
            </p:cNvSpPr>
            <p:nvPr/>
          </p:nvSpPr>
          <p:spPr bwMode="auto">
            <a:xfrm>
              <a:off x="54133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35"/>
            <p:cNvSpPr>
              <a:spLocks noChangeShapeType="1"/>
            </p:cNvSpPr>
            <p:nvPr/>
          </p:nvSpPr>
          <p:spPr bwMode="auto">
            <a:xfrm>
              <a:off x="54229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36"/>
            <p:cNvSpPr>
              <a:spLocks noChangeShapeType="1"/>
            </p:cNvSpPr>
            <p:nvPr/>
          </p:nvSpPr>
          <p:spPr bwMode="auto">
            <a:xfrm>
              <a:off x="54324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37"/>
            <p:cNvSpPr>
              <a:spLocks noChangeShapeType="1"/>
            </p:cNvSpPr>
            <p:nvPr/>
          </p:nvSpPr>
          <p:spPr bwMode="auto">
            <a:xfrm>
              <a:off x="54514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38"/>
            <p:cNvSpPr>
              <a:spLocks noChangeShapeType="1"/>
            </p:cNvSpPr>
            <p:nvPr/>
          </p:nvSpPr>
          <p:spPr bwMode="auto">
            <a:xfrm>
              <a:off x="506095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39"/>
            <p:cNvSpPr>
              <a:spLocks noChangeShapeType="1"/>
            </p:cNvSpPr>
            <p:nvPr/>
          </p:nvSpPr>
          <p:spPr bwMode="auto">
            <a:xfrm>
              <a:off x="508000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40"/>
            <p:cNvSpPr>
              <a:spLocks noChangeShapeType="1"/>
            </p:cNvSpPr>
            <p:nvPr/>
          </p:nvSpPr>
          <p:spPr bwMode="auto">
            <a:xfrm>
              <a:off x="510857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41"/>
            <p:cNvSpPr>
              <a:spLocks noChangeShapeType="1"/>
            </p:cNvSpPr>
            <p:nvPr/>
          </p:nvSpPr>
          <p:spPr bwMode="auto">
            <a:xfrm>
              <a:off x="512762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42"/>
            <p:cNvSpPr>
              <a:spLocks noChangeShapeType="1"/>
            </p:cNvSpPr>
            <p:nvPr/>
          </p:nvSpPr>
          <p:spPr bwMode="auto">
            <a:xfrm>
              <a:off x="46799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43"/>
            <p:cNvSpPr>
              <a:spLocks noChangeShapeType="1"/>
            </p:cNvSpPr>
            <p:nvPr/>
          </p:nvSpPr>
          <p:spPr bwMode="auto">
            <a:xfrm>
              <a:off x="52419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Freeform 44"/>
            <p:cNvSpPr>
              <a:spLocks/>
            </p:cNvSpPr>
            <p:nvPr/>
          </p:nvSpPr>
          <p:spPr bwMode="auto">
            <a:xfrm>
              <a:off x="3327400" y="3140075"/>
              <a:ext cx="2486025" cy="542925"/>
            </a:xfrm>
            <a:custGeom>
              <a:avLst/>
              <a:gdLst>
                <a:gd name="T0" fmla="*/ 261 w 261"/>
                <a:gd name="T1" fmla="*/ 57 h 57"/>
                <a:gd name="T2" fmla="*/ 227 w 261"/>
                <a:gd name="T3" fmla="*/ 57 h 57"/>
                <a:gd name="T4" fmla="*/ 227 w 261"/>
                <a:gd name="T5" fmla="*/ 41 h 57"/>
                <a:gd name="T6" fmla="*/ 149 w 261"/>
                <a:gd name="T7" fmla="*/ 41 h 57"/>
                <a:gd name="T8" fmla="*/ 149 w 261"/>
                <a:gd name="T9" fmla="*/ 37 h 57"/>
                <a:gd name="T10" fmla="*/ 123 w 261"/>
                <a:gd name="T11" fmla="*/ 37 h 57"/>
                <a:gd name="T12" fmla="*/ 123 w 261"/>
                <a:gd name="T13" fmla="*/ 31 h 57"/>
                <a:gd name="T14" fmla="*/ 119 w 261"/>
                <a:gd name="T15" fmla="*/ 31 h 57"/>
                <a:gd name="T16" fmla="*/ 119 w 261"/>
                <a:gd name="T17" fmla="*/ 27 h 57"/>
                <a:gd name="T18" fmla="*/ 107 w 261"/>
                <a:gd name="T19" fmla="*/ 27 h 57"/>
                <a:gd name="T20" fmla="*/ 107 w 261"/>
                <a:gd name="T21" fmla="*/ 24 h 57"/>
                <a:gd name="T22" fmla="*/ 101 w 261"/>
                <a:gd name="T23" fmla="*/ 24 h 57"/>
                <a:gd name="T24" fmla="*/ 101 w 261"/>
                <a:gd name="T25" fmla="*/ 21 h 57"/>
                <a:gd name="T26" fmla="*/ 98 w 261"/>
                <a:gd name="T27" fmla="*/ 21 h 57"/>
                <a:gd name="T28" fmla="*/ 98 w 261"/>
                <a:gd name="T29" fmla="*/ 18 h 57"/>
                <a:gd name="T30" fmla="*/ 87 w 261"/>
                <a:gd name="T31" fmla="*/ 18 h 57"/>
                <a:gd name="T32" fmla="*/ 87 w 261"/>
                <a:gd name="T33" fmla="*/ 15 h 57"/>
                <a:gd name="T34" fmla="*/ 85 w 261"/>
                <a:gd name="T35" fmla="*/ 15 h 57"/>
                <a:gd name="T36" fmla="*/ 85 w 261"/>
                <a:gd name="T37" fmla="*/ 12 h 57"/>
                <a:gd name="T38" fmla="*/ 79 w 261"/>
                <a:gd name="T39" fmla="*/ 12 h 57"/>
                <a:gd name="T40" fmla="*/ 79 w 261"/>
                <a:gd name="T41" fmla="*/ 9 h 57"/>
                <a:gd name="T42" fmla="*/ 74 w 261"/>
                <a:gd name="T43" fmla="*/ 9 h 57"/>
                <a:gd name="T44" fmla="*/ 74 w 261"/>
                <a:gd name="T45" fmla="*/ 6 h 57"/>
                <a:gd name="T46" fmla="*/ 65 w 261"/>
                <a:gd name="T47" fmla="*/ 6 h 57"/>
                <a:gd name="T48" fmla="*/ 65 w 261"/>
                <a:gd name="T49" fmla="*/ 3 h 57"/>
                <a:gd name="T50" fmla="*/ 31 w 261"/>
                <a:gd name="T51" fmla="*/ 3 h 57"/>
                <a:gd name="T52" fmla="*/ 31 w 261"/>
                <a:gd name="T53" fmla="*/ 0 h 57"/>
                <a:gd name="T54" fmla="*/ 0 w 261"/>
                <a:gd name="T5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7">
                  <a:moveTo>
                    <a:pt x="261" y="57"/>
                  </a:moveTo>
                  <a:lnTo>
                    <a:pt x="227" y="57"/>
                  </a:lnTo>
                  <a:lnTo>
                    <a:pt x="227" y="41"/>
                  </a:lnTo>
                  <a:lnTo>
                    <a:pt x="149" y="41"/>
                  </a:lnTo>
                  <a:lnTo>
                    <a:pt x="149" y="37"/>
                  </a:lnTo>
                  <a:lnTo>
                    <a:pt x="123" y="37"/>
                  </a:lnTo>
                  <a:lnTo>
                    <a:pt x="123" y="31"/>
                  </a:lnTo>
                  <a:lnTo>
                    <a:pt x="119" y="31"/>
                  </a:lnTo>
                  <a:lnTo>
                    <a:pt x="119" y="27"/>
                  </a:lnTo>
                  <a:lnTo>
                    <a:pt x="107" y="27"/>
                  </a:lnTo>
                  <a:lnTo>
                    <a:pt x="107" y="24"/>
                  </a:lnTo>
                  <a:lnTo>
                    <a:pt x="101" y="24"/>
                  </a:lnTo>
                  <a:lnTo>
                    <a:pt x="101" y="21"/>
                  </a:lnTo>
                  <a:lnTo>
                    <a:pt x="98" y="21"/>
                  </a:lnTo>
                  <a:lnTo>
                    <a:pt x="98" y="18"/>
                  </a:lnTo>
                  <a:lnTo>
                    <a:pt x="87" y="18"/>
                  </a:lnTo>
                  <a:lnTo>
                    <a:pt x="87" y="15"/>
                  </a:lnTo>
                  <a:lnTo>
                    <a:pt x="85" y="15"/>
                  </a:lnTo>
                  <a:lnTo>
                    <a:pt x="85" y="12"/>
                  </a:lnTo>
                  <a:lnTo>
                    <a:pt x="79" y="12"/>
                  </a:lnTo>
                  <a:lnTo>
                    <a:pt x="79" y="9"/>
                  </a:lnTo>
                  <a:lnTo>
                    <a:pt x="74" y="9"/>
                  </a:lnTo>
                  <a:lnTo>
                    <a:pt x="74" y="6"/>
                  </a:lnTo>
                  <a:lnTo>
                    <a:pt x="65" y="6"/>
                  </a:lnTo>
                  <a:lnTo>
                    <a:pt x="65" y="3"/>
                  </a:lnTo>
                  <a:lnTo>
                    <a:pt x="31" y="3"/>
                  </a:lnTo>
                  <a:lnTo>
                    <a:pt x="31"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8" name="Group 117"/>
          <p:cNvGrpSpPr/>
          <p:nvPr/>
        </p:nvGrpSpPr>
        <p:grpSpPr>
          <a:xfrm>
            <a:off x="5588556" y="2684010"/>
            <a:ext cx="3371401" cy="425601"/>
            <a:chOff x="5276751" y="3380674"/>
            <a:chExt cx="2524125" cy="314325"/>
          </a:xfrm>
        </p:grpSpPr>
        <p:sp>
          <p:nvSpPr>
            <p:cNvPr id="119" name="Line 45"/>
            <p:cNvSpPr>
              <a:spLocks noChangeShapeType="1"/>
            </p:cNvSpPr>
            <p:nvPr/>
          </p:nvSpPr>
          <p:spPr bwMode="auto">
            <a:xfrm>
              <a:off x="528627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46"/>
            <p:cNvSpPr>
              <a:spLocks noChangeShapeType="1"/>
            </p:cNvSpPr>
            <p:nvPr/>
          </p:nvSpPr>
          <p:spPr bwMode="auto">
            <a:xfrm>
              <a:off x="530532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47"/>
            <p:cNvSpPr>
              <a:spLocks noChangeShapeType="1"/>
            </p:cNvSpPr>
            <p:nvPr/>
          </p:nvSpPr>
          <p:spPr bwMode="auto">
            <a:xfrm>
              <a:off x="55434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48"/>
            <p:cNvSpPr>
              <a:spLocks noChangeShapeType="1"/>
            </p:cNvSpPr>
            <p:nvPr/>
          </p:nvSpPr>
          <p:spPr bwMode="auto">
            <a:xfrm>
              <a:off x="5772051" y="342829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49"/>
            <p:cNvSpPr>
              <a:spLocks noChangeShapeType="1"/>
            </p:cNvSpPr>
            <p:nvPr/>
          </p:nvSpPr>
          <p:spPr bwMode="auto">
            <a:xfrm>
              <a:off x="57149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50"/>
            <p:cNvSpPr>
              <a:spLocks noChangeShapeType="1"/>
            </p:cNvSpPr>
            <p:nvPr/>
          </p:nvSpPr>
          <p:spPr bwMode="auto">
            <a:xfrm>
              <a:off x="572442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51"/>
            <p:cNvSpPr>
              <a:spLocks noChangeShapeType="1"/>
            </p:cNvSpPr>
            <p:nvPr/>
          </p:nvSpPr>
          <p:spPr bwMode="auto">
            <a:xfrm>
              <a:off x="574347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52"/>
            <p:cNvSpPr>
              <a:spLocks noChangeShapeType="1"/>
            </p:cNvSpPr>
            <p:nvPr/>
          </p:nvSpPr>
          <p:spPr bwMode="auto">
            <a:xfrm>
              <a:off x="57530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53"/>
            <p:cNvSpPr>
              <a:spLocks noChangeShapeType="1"/>
            </p:cNvSpPr>
            <p:nvPr/>
          </p:nvSpPr>
          <p:spPr bwMode="auto">
            <a:xfrm>
              <a:off x="5838726" y="343782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54"/>
            <p:cNvSpPr>
              <a:spLocks noChangeShapeType="1"/>
            </p:cNvSpPr>
            <p:nvPr/>
          </p:nvSpPr>
          <p:spPr bwMode="auto">
            <a:xfrm>
              <a:off x="54672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55"/>
            <p:cNvSpPr>
              <a:spLocks noChangeShapeType="1"/>
            </p:cNvSpPr>
            <p:nvPr/>
          </p:nvSpPr>
          <p:spPr bwMode="auto">
            <a:xfrm>
              <a:off x="5391051" y="33806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56"/>
            <p:cNvSpPr>
              <a:spLocks noChangeShapeType="1"/>
            </p:cNvSpPr>
            <p:nvPr/>
          </p:nvSpPr>
          <p:spPr bwMode="auto">
            <a:xfrm>
              <a:off x="55910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57"/>
            <p:cNvSpPr>
              <a:spLocks noChangeShapeType="1"/>
            </p:cNvSpPr>
            <p:nvPr/>
          </p:nvSpPr>
          <p:spPr bwMode="auto">
            <a:xfrm>
              <a:off x="561012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58"/>
            <p:cNvSpPr>
              <a:spLocks noChangeShapeType="1"/>
            </p:cNvSpPr>
            <p:nvPr/>
          </p:nvSpPr>
          <p:spPr bwMode="auto">
            <a:xfrm>
              <a:off x="5619651"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9"/>
            <p:cNvSpPr>
              <a:spLocks noChangeShapeType="1"/>
            </p:cNvSpPr>
            <p:nvPr/>
          </p:nvSpPr>
          <p:spPr bwMode="auto">
            <a:xfrm>
              <a:off x="56291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60"/>
            <p:cNvSpPr>
              <a:spLocks noChangeShapeType="1"/>
            </p:cNvSpPr>
            <p:nvPr/>
          </p:nvSpPr>
          <p:spPr bwMode="auto">
            <a:xfrm>
              <a:off x="5419626" y="339972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Freeform 61"/>
            <p:cNvSpPr>
              <a:spLocks/>
            </p:cNvSpPr>
            <p:nvPr/>
          </p:nvSpPr>
          <p:spPr bwMode="auto">
            <a:xfrm>
              <a:off x="5810151" y="3466399"/>
              <a:ext cx="1990725" cy="228600"/>
            </a:xfrm>
            <a:custGeom>
              <a:avLst/>
              <a:gdLst>
                <a:gd name="T0" fmla="*/ 209 w 209"/>
                <a:gd name="T1" fmla="*/ 24 h 24"/>
                <a:gd name="T2" fmla="*/ 178 w 209"/>
                <a:gd name="T3" fmla="*/ 24 h 24"/>
                <a:gd name="T4" fmla="*/ 178 w 209"/>
                <a:gd name="T5" fmla="*/ 23 h 24"/>
                <a:gd name="T6" fmla="*/ 163 w 209"/>
                <a:gd name="T7" fmla="*/ 23 h 24"/>
                <a:gd name="T8" fmla="*/ 163 w 209"/>
                <a:gd name="T9" fmla="*/ 21 h 24"/>
                <a:gd name="T10" fmla="*/ 146 w 209"/>
                <a:gd name="T11" fmla="*/ 21 h 24"/>
                <a:gd name="T12" fmla="*/ 146 w 209"/>
                <a:gd name="T13" fmla="*/ 19 h 24"/>
                <a:gd name="T14" fmla="*/ 127 w 209"/>
                <a:gd name="T15" fmla="*/ 19 h 24"/>
                <a:gd name="T16" fmla="*/ 127 w 209"/>
                <a:gd name="T17" fmla="*/ 17 h 24"/>
                <a:gd name="T18" fmla="*/ 112 w 209"/>
                <a:gd name="T19" fmla="*/ 17 h 24"/>
                <a:gd name="T20" fmla="*/ 112 w 209"/>
                <a:gd name="T21" fmla="*/ 15 h 24"/>
                <a:gd name="T22" fmla="*/ 92 w 209"/>
                <a:gd name="T23" fmla="*/ 15 h 24"/>
                <a:gd name="T24" fmla="*/ 82 w 209"/>
                <a:gd name="T25" fmla="*/ 15 h 24"/>
                <a:gd name="T26" fmla="*/ 82 w 209"/>
                <a:gd name="T27" fmla="*/ 12 h 24"/>
                <a:gd name="T28" fmla="*/ 58 w 209"/>
                <a:gd name="T29" fmla="*/ 12 h 24"/>
                <a:gd name="T30" fmla="*/ 58 w 209"/>
                <a:gd name="T31" fmla="*/ 9 h 24"/>
                <a:gd name="T32" fmla="*/ 40 w 209"/>
                <a:gd name="T33" fmla="*/ 9 h 24"/>
                <a:gd name="T34" fmla="*/ 40 w 209"/>
                <a:gd name="T35" fmla="*/ 7 h 24"/>
                <a:gd name="T36" fmla="*/ 33 w 209"/>
                <a:gd name="T37" fmla="*/ 7 h 24"/>
                <a:gd name="T38" fmla="*/ 33 w 209"/>
                <a:gd name="T39" fmla="*/ 5 h 24"/>
                <a:gd name="T40" fmla="*/ 23 w 209"/>
                <a:gd name="T41" fmla="*/ 5 h 24"/>
                <a:gd name="T42" fmla="*/ 23 w 209"/>
                <a:gd name="T43" fmla="*/ 2 h 24"/>
                <a:gd name="T44" fmla="*/ 10 w 209"/>
                <a:gd name="T45" fmla="*/ 2 h 24"/>
                <a:gd name="T46" fmla="*/ 7 w 209"/>
                <a:gd name="T47" fmla="*/ 2 h 24"/>
                <a:gd name="T48" fmla="*/ 7 w 209"/>
                <a:gd name="T49" fmla="*/ 0 h 24"/>
                <a:gd name="T50" fmla="*/ 0 w 209"/>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24">
                  <a:moveTo>
                    <a:pt x="209" y="24"/>
                  </a:moveTo>
                  <a:lnTo>
                    <a:pt x="178" y="24"/>
                  </a:lnTo>
                  <a:lnTo>
                    <a:pt x="178" y="23"/>
                  </a:lnTo>
                  <a:lnTo>
                    <a:pt x="163" y="23"/>
                  </a:lnTo>
                  <a:lnTo>
                    <a:pt x="163" y="21"/>
                  </a:lnTo>
                  <a:lnTo>
                    <a:pt x="146" y="21"/>
                  </a:lnTo>
                  <a:lnTo>
                    <a:pt x="146" y="19"/>
                  </a:lnTo>
                  <a:lnTo>
                    <a:pt x="127" y="19"/>
                  </a:lnTo>
                  <a:lnTo>
                    <a:pt x="127" y="17"/>
                  </a:lnTo>
                  <a:lnTo>
                    <a:pt x="112" y="17"/>
                  </a:lnTo>
                  <a:lnTo>
                    <a:pt x="112" y="15"/>
                  </a:lnTo>
                  <a:lnTo>
                    <a:pt x="92" y="15"/>
                  </a:lnTo>
                  <a:lnTo>
                    <a:pt x="82" y="15"/>
                  </a:lnTo>
                  <a:lnTo>
                    <a:pt x="82" y="12"/>
                  </a:lnTo>
                  <a:lnTo>
                    <a:pt x="58" y="12"/>
                  </a:lnTo>
                  <a:lnTo>
                    <a:pt x="58" y="9"/>
                  </a:lnTo>
                  <a:lnTo>
                    <a:pt x="40" y="9"/>
                  </a:lnTo>
                  <a:lnTo>
                    <a:pt x="40" y="7"/>
                  </a:lnTo>
                  <a:lnTo>
                    <a:pt x="33" y="7"/>
                  </a:lnTo>
                  <a:lnTo>
                    <a:pt x="33" y="5"/>
                  </a:lnTo>
                  <a:lnTo>
                    <a:pt x="23" y="5"/>
                  </a:lnTo>
                  <a:lnTo>
                    <a:pt x="23" y="2"/>
                  </a:lnTo>
                  <a:lnTo>
                    <a:pt x="10" y="2"/>
                  </a:lnTo>
                  <a:lnTo>
                    <a:pt x="7" y="2"/>
                  </a:lnTo>
                  <a:lnTo>
                    <a:pt x="7"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Freeform 62"/>
            <p:cNvSpPr>
              <a:spLocks/>
            </p:cNvSpPr>
            <p:nvPr/>
          </p:nvSpPr>
          <p:spPr bwMode="auto">
            <a:xfrm>
              <a:off x="5276751" y="3409249"/>
              <a:ext cx="533400" cy="57150"/>
            </a:xfrm>
            <a:custGeom>
              <a:avLst/>
              <a:gdLst>
                <a:gd name="T0" fmla="*/ 0 w 56"/>
                <a:gd name="T1" fmla="*/ 0 h 6"/>
                <a:gd name="T2" fmla="*/ 13 w 56"/>
                <a:gd name="T3" fmla="*/ 0 h 6"/>
                <a:gd name="T4" fmla="*/ 13 w 56"/>
                <a:gd name="T5" fmla="*/ 2 h 6"/>
                <a:gd name="T6" fmla="*/ 29 w 56"/>
                <a:gd name="T7" fmla="*/ 2 h 6"/>
                <a:gd name="T8" fmla="*/ 29 w 56"/>
                <a:gd name="T9" fmla="*/ 3 h 6"/>
                <a:gd name="T10" fmla="*/ 43 w 56"/>
                <a:gd name="T11" fmla="*/ 3 h 6"/>
                <a:gd name="T12" fmla="*/ 43 w 56"/>
                <a:gd name="T13" fmla="*/ 5 h 6"/>
                <a:gd name="T14" fmla="*/ 56 w 56"/>
                <a:gd name="T15" fmla="*/ 5 h 6"/>
                <a:gd name="T16" fmla="*/ 56 w 5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
                  <a:moveTo>
                    <a:pt x="0" y="0"/>
                  </a:moveTo>
                  <a:lnTo>
                    <a:pt x="13" y="0"/>
                  </a:lnTo>
                  <a:lnTo>
                    <a:pt x="13" y="2"/>
                  </a:lnTo>
                  <a:lnTo>
                    <a:pt x="29" y="2"/>
                  </a:lnTo>
                  <a:lnTo>
                    <a:pt x="29" y="3"/>
                  </a:lnTo>
                  <a:lnTo>
                    <a:pt x="43" y="3"/>
                  </a:lnTo>
                  <a:lnTo>
                    <a:pt x="43" y="5"/>
                  </a:lnTo>
                  <a:lnTo>
                    <a:pt x="56" y="5"/>
                  </a:lnTo>
                  <a:lnTo>
                    <a:pt x="56" y="6"/>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custDataLst>
      <p:tags r:id="rId1"/>
    </p:custDataLst>
    <p:extLst>
      <p:ext uri="{BB962C8B-B14F-4D97-AF65-F5344CB8AC3E}">
        <p14:creationId xmlns:p14="http://schemas.microsoft.com/office/powerpoint/2010/main" val="32405937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459O: ERBB2 alterations a new prognostic biomarker in stage III colon cancer from a FOLFOX based adjuvant trial (PETACC8) – Laurent-</a:t>
            </a:r>
            <a:r>
              <a:rPr lang="en-GB" sz="1800" dirty="0" err="1" smtClean="0"/>
              <a:t>Puig</a:t>
            </a:r>
            <a:r>
              <a:rPr lang="en-GB" sz="1800" dirty="0" smtClean="0"/>
              <a:t> et al</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Laurent-</a:t>
            </a:r>
            <a:r>
              <a:rPr lang="en-GB" dirty="0" err="1"/>
              <a:t>Puig</a:t>
            </a:r>
            <a:r>
              <a:rPr lang="en-GB" dirty="0"/>
              <a:t> P et al. Ann </a:t>
            </a:r>
            <a:r>
              <a:rPr lang="en-GB" dirty="0" err="1"/>
              <a:t>Oncol</a:t>
            </a:r>
            <a:r>
              <a:rPr lang="en-GB" dirty="0"/>
              <a:t> 2016; 27 (</a:t>
            </a:r>
            <a:r>
              <a:rPr lang="en-GB" dirty="0" err="1"/>
              <a:t>suppl</a:t>
            </a:r>
            <a:r>
              <a:rPr lang="en-GB" dirty="0"/>
              <a:t> 6): </a:t>
            </a:r>
            <a:r>
              <a:rPr lang="en-GB" dirty="0" err="1"/>
              <a:t>abstr</a:t>
            </a:r>
            <a:r>
              <a:rPr lang="en-GB" dirty="0"/>
              <a:t> 459O</a:t>
            </a:r>
          </a:p>
        </p:txBody>
      </p:sp>
      <p:sp>
        <p:nvSpPr>
          <p:cNvPr id="2" name="Content Placeholder 1"/>
          <p:cNvSpPr>
            <a:spLocks noGrp="1"/>
          </p:cNvSpPr>
          <p:nvPr>
            <p:ph idx="1"/>
          </p:nvPr>
        </p:nvSpPr>
        <p:spPr/>
        <p:txBody>
          <a:bodyPr/>
          <a:lstStyle/>
          <a:p>
            <a:pPr marL="0" indent="0">
              <a:buNone/>
            </a:pPr>
            <a:r>
              <a:rPr lang="en-US" b="1" dirty="0" smtClean="0"/>
              <a:t>Conclusions</a:t>
            </a:r>
          </a:p>
          <a:p>
            <a:r>
              <a:rPr lang="en-US" b="1" dirty="0" smtClean="0"/>
              <a:t>In this analysis, ERBB2 alterations occurred in 3.9% of patients with stage III colon cancer</a:t>
            </a:r>
          </a:p>
          <a:p>
            <a:pPr lvl="1"/>
            <a:r>
              <a:rPr lang="en-US" b="1" dirty="0" smtClean="0"/>
              <a:t>Alterations in ERBB2 were found to be more common in the patients with a wild-type KRAS genotype vs. patients with a mutant KRAS genotype</a:t>
            </a:r>
          </a:p>
          <a:p>
            <a:r>
              <a:rPr lang="en-US" b="1" dirty="0" smtClean="0"/>
              <a:t>NGS and FISH results showed good correlation when detecting ≥6 copies of ERBB2</a:t>
            </a:r>
          </a:p>
          <a:p>
            <a:r>
              <a:rPr lang="en-US" b="1" dirty="0" smtClean="0"/>
              <a:t>Based on these findings, ERBB2 is considered to be a poor prognostic indicator for colorectal cancer</a:t>
            </a:r>
          </a:p>
        </p:txBody>
      </p:sp>
    </p:spTree>
    <p:custDataLst>
      <p:tags r:id="rId1"/>
    </p:custDataLst>
    <p:extLst>
      <p:ext uri="{BB962C8B-B14F-4D97-AF65-F5344CB8AC3E}">
        <p14:creationId xmlns:p14="http://schemas.microsoft.com/office/powerpoint/2010/main" val="2654910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15"/>
          <p:cNvCxnSpPr>
            <a:cxnSpLocks noChangeShapeType="1"/>
            <a:stCxn id="18" idx="4"/>
            <a:endCxn id="16" idx="1"/>
          </p:cNvCxnSpPr>
          <p:nvPr/>
        </p:nvCxnSpPr>
        <p:spPr bwMode="auto">
          <a:xfrm rot="16200000" flipH="1">
            <a:off x="4955585" y="3957852"/>
            <a:ext cx="490717" cy="454686"/>
          </a:xfrm>
          <a:prstGeom prst="bentConnector2">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en-GB" sz="1800" dirty="0" smtClean="0"/>
              <a:t>461O: Adjuvant </a:t>
            </a:r>
            <a:r>
              <a:rPr lang="en-GB" sz="1800" dirty="0"/>
              <a:t>FOLFOX+ cetuximab </a:t>
            </a:r>
            <a:r>
              <a:rPr lang="en-GB" sz="1800" dirty="0" err="1"/>
              <a:t>vs</a:t>
            </a:r>
            <a:r>
              <a:rPr lang="en-GB" sz="1800" dirty="0"/>
              <a:t> FOLFOX in full RAS and BRAF wild type stage III colon cancer patients: Results from the PETACC8 </a:t>
            </a:r>
            <a:r>
              <a:rPr lang="en-GB" sz="1800" dirty="0" smtClean="0"/>
              <a:t>trial </a:t>
            </a:r>
            <a:br>
              <a:rPr lang="en-GB" sz="1800" dirty="0" smtClean="0"/>
            </a:br>
            <a:r>
              <a:rPr lang="en-GB" sz="1800" dirty="0" smtClean="0"/>
              <a:t>– </a:t>
            </a:r>
            <a:r>
              <a:rPr lang="en-GB" sz="1800" dirty="0" err="1" smtClean="0"/>
              <a:t>Taieb</a:t>
            </a:r>
            <a:r>
              <a:rPr lang="en-GB" sz="1800" dirty="0" smtClean="0"/>
              <a:t> et al </a:t>
            </a:r>
            <a:endParaRPr lang="en-GB" sz="1800" dirty="0"/>
          </a:p>
        </p:txBody>
      </p:sp>
      <p:sp>
        <p:nvSpPr>
          <p:cNvPr id="14" name="Text Placeholder 13"/>
          <p:cNvSpPr>
            <a:spLocks noGrp="1"/>
          </p:cNvSpPr>
          <p:nvPr>
            <p:ph type="body" sz="quarter" idx="10"/>
          </p:nvPr>
        </p:nvSpPr>
        <p:spPr>
          <a:xfrm>
            <a:off x="365125" y="6096000"/>
            <a:ext cx="4393487" cy="487363"/>
          </a:xfrm>
        </p:spPr>
        <p:txBody>
          <a:bodyPr/>
          <a:lstStyle/>
          <a:p>
            <a:r>
              <a:rPr lang="en-NZ" sz="1000" dirty="0" smtClean="0"/>
              <a:t>*FOLFOX-4: oxaliplatin iv over 2 h on d1 and leucovorin calcium iv over 2 h and fluorouracil iv continuously over 22 h on d1 and 2, on a 14-day cycle for up to 12 cycles</a:t>
            </a:r>
            <a:endParaRPr lang="en-NZ" sz="1000" dirty="0"/>
          </a:p>
        </p:txBody>
      </p:sp>
      <p:sp>
        <p:nvSpPr>
          <p:cNvPr id="15" name="Text Placeholder 14"/>
          <p:cNvSpPr>
            <a:spLocks noGrp="1"/>
          </p:cNvSpPr>
          <p:nvPr>
            <p:ph type="body" sz="quarter" idx="11"/>
          </p:nvPr>
        </p:nvSpPr>
        <p:spPr>
          <a:xfrm>
            <a:off x="4377267" y="6092296"/>
            <a:ext cx="4435475" cy="487363"/>
          </a:xfrm>
        </p:spPr>
        <p:txBody>
          <a:bodyPr/>
          <a:lstStyle/>
          <a:p>
            <a:r>
              <a:rPr lang="en-NZ" dirty="0" err="1"/>
              <a:t>Taieb</a:t>
            </a:r>
            <a:r>
              <a:rPr lang="en-NZ" dirty="0"/>
              <a:t> J et al. Ann </a:t>
            </a:r>
            <a:r>
              <a:rPr lang="en-NZ" dirty="0" err="1"/>
              <a:t>Oncol</a:t>
            </a:r>
            <a:r>
              <a:rPr lang="en-NZ" dirty="0"/>
              <a:t> 2016; 27 (</a:t>
            </a:r>
            <a:r>
              <a:rPr lang="en-NZ" dirty="0" err="1"/>
              <a:t>suppl</a:t>
            </a:r>
            <a:r>
              <a:rPr lang="en-NZ" dirty="0"/>
              <a:t> 6): </a:t>
            </a:r>
            <a:r>
              <a:rPr lang="en-NZ" dirty="0" err="1"/>
              <a:t>abstr</a:t>
            </a:r>
            <a:r>
              <a:rPr lang="en-NZ" dirty="0"/>
              <a:t> 461O</a:t>
            </a:r>
          </a:p>
        </p:txBody>
      </p:sp>
      <p:cxnSp>
        <p:nvCxnSpPr>
          <p:cNvPr id="7" name="AutoShape 15"/>
          <p:cNvCxnSpPr>
            <a:cxnSpLocks noChangeShapeType="1"/>
            <a:stCxn id="18" idx="0"/>
            <a:endCxn id="10" idx="1"/>
          </p:cNvCxnSpPr>
          <p:nvPr/>
        </p:nvCxnSpPr>
        <p:spPr bwMode="auto">
          <a:xfrm rot="5400000" flipH="1" flipV="1">
            <a:off x="4952970" y="2880321"/>
            <a:ext cx="495947" cy="454686"/>
          </a:xfrm>
          <a:prstGeom prst="bentConnector2">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5428286" y="2449321"/>
            <a:ext cx="157590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*FOLFOX-4</a:t>
            </a:r>
          </a:p>
          <a:p>
            <a:pPr algn="ctr" defTabSz="892175" eaLnBrk="0" hangingPunct="0"/>
            <a:r>
              <a:rPr lang="en-NZ" altLang="zh-CN" sz="1600" dirty="0" smtClean="0">
                <a:solidFill>
                  <a:srgbClr val="FFFFFF"/>
                </a:solidFill>
                <a:ea typeface="SimSun" pitchFamily="2" charset="-122"/>
              </a:rPr>
              <a:t>(12 cycles)</a:t>
            </a:r>
            <a:endParaRPr lang="en-NZ" altLang="zh-CN" sz="1600" dirty="0">
              <a:solidFill>
                <a:srgbClr val="FFFFFF"/>
              </a:solidFill>
              <a:ea typeface="SimSun" pitchFamily="2" charset="-122"/>
            </a:endParaRPr>
          </a:p>
        </p:txBody>
      </p:sp>
      <p:sp>
        <p:nvSpPr>
          <p:cNvPr id="16" name="AutoShape 12"/>
          <p:cNvSpPr>
            <a:spLocks noChangeArrowheads="1"/>
          </p:cNvSpPr>
          <p:nvPr/>
        </p:nvSpPr>
        <p:spPr bwMode="auto">
          <a:xfrm>
            <a:off x="5428286" y="4020186"/>
            <a:ext cx="157590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sz="1600" dirty="0" smtClean="0">
                <a:solidFill>
                  <a:srgbClr val="4D4D4D"/>
                </a:solidFill>
                <a:ea typeface="SimSun" pitchFamily="2" charset="-122"/>
              </a:rPr>
              <a:t>*FOLFOX-4 + cetuximab </a:t>
            </a:r>
          </a:p>
          <a:p>
            <a:pPr algn="ctr" defTabSz="892175" eaLnBrk="0" hangingPunct="0"/>
            <a:r>
              <a:rPr lang="en-NZ" altLang="zh-CN" sz="1600" dirty="0" smtClean="0">
                <a:solidFill>
                  <a:srgbClr val="4D4D4D"/>
                </a:solidFill>
                <a:ea typeface="SimSun" pitchFamily="2" charset="-122"/>
              </a:rPr>
              <a:t>(12 cycles)</a:t>
            </a:r>
            <a:endParaRPr lang="en-NZ" altLang="zh-CN" sz="1600" dirty="0">
              <a:solidFill>
                <a:srgbClr val="4D4D4D"/>
              </a:solidFill>
              <a:ea typeface="SimSun" pitchFamily="2" charset="-122"/>
            </a:endParaRPr>
          </a:p>
        </p:txBody>
      </p:sp>
      <p:cxnSp>
        <p:nvCxnSpPr>
          <p:cNvPr id="17" name="AutoShape 19"/>
          <p:cNvCxnSpPr>
            <a:cxnSpLocks noChangeShapeType="1"/>
          </p:cNvCxnSpPr>
          <p:nvPr/>
        </p:nvCxnSpPr>
        <p:spPr bwMode="auto">
          <a:xfrm>
            <a:off x="4242189" y="3647737"/>
            <a:ext cx="432000" cy="0"/>
          </a:xfrm>
          <a:prstGeom prst="straightConnector1">
            <a:avLst/>
          </a:prstGeom>
          <a:noFill/>
          <a:ln w="57150">
            <a:solidFill>
              <a:schemeClr val="bg2">
                <a:lumMod val="60000"/>
                <a:lumOff val="40000"/>
              </a:schemeClr>
            </a:solidFill>
            <a:round/>
            <a:headEnd type="none" w="med" len="med"/>
            <a:tailEnd type="none" w="med" len="med"/>
          </a:ln>
        </p:spPr>
      </p:cxnSp>
      <p:sp>
        <p:nvSpPr>
          <p:cNvPr id="18" name="Oval 14"/>
          <p:cNvSpPr>
            <a:spLocks noChangeArrowheads="1"/>
          </p:cNvSpPr>
          <p:nvPr/>
        </p:nvSpPr>
        <p:spPr bwMode="auto">
          <a:xfrm>
            <a:off x="4681802" y="3355637"/>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en-NZ" altLang="zh-CN" b="1" dirty="0" smtClean="0">
                <a:solidFill>
                  <a:srgbClr val="043882"/>
                </a:solidFill>
                <a:ea typeface="SimSun" pitchFamily="2" charset="-122"/>
              </a:rPr>
              <a:t>R</a:t>
            </a:r>
          </a:p>
        </p:txBody>
      </p:sp>
      <p:sp>
        <p:nvSpPr>
          <p:cNvPr id="19" name="AutoShape 9"/>
          <p:cNvSpPr>
            <a:spLocks noChangeArrowheads="1"/>
          </p:cNvSpPr>
          <p:nvPr/>
        </p:nvSpPr>
        <p:spPr bwMode="auto">
          <a:xfrm>
            <a:off x="704801" y="2788640"/>
            <a:ext cx="3563516"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Fully resected stage III colon cancer</a:t>
            </a:r>
          </a:p>
          <a:p>
            <a:pPr marL="228600" indent="-228600" defTabSz="892175" eaLnBrk="0" hangingPunct="0">
              <a:spcAft>
                <a:spcPct val="30000"/>
              </a:spcAft>
              <a:buFont typeface="Arial" pitchFamily="34" charset="0"/>
              <a:buChar char="•"/>
            </a:pPr>
            <a:r>
              <a:rPr lang="en-NZ" dirty="0" smtClean="0">
                <a:solidFill>
                  <a:srgbClr val="FFFFFF"/>
                </a:solidFill>
                <a:ea typeface="SimSun" pitchFamily="2" charset="-122"/>
              </a:rPr>
              <a:t>No metastatic spread</a:t>
            </a:r>
          </a:p>
          <a:p>
            <a:pPr defTabSz="892175" eaLnBrk="0" hangingPunct="0">
              <a:spcAft>
                <a:spcPct val="30000"/>
              </a:spcAft>
            </a:pPr>
            <a:r>
              <a:rPr lang="en-NZ" altLang="zh-CN" dirty="0" smtClean="0">
                <a:solidFill>
                  <a:srgbClr val="FFFFFF"/>
                </a:solidFill>
                <a:ea typeface="SimSun" pitchFamily="2" charset="-122"/>
              </a:rPr>
              <a:t>(n=2559)</a:t>
            </a:r>
            <a:endParaRPr lang="en-NZ" altLang="zh-CN" dirty="0">
              <a:solidFill>
                <a:srgbClr val="FFFFFF"/>
              </a:solidFill>
              <a:ea typeface="SimSun" pitchFamily="2" charset="-122"/>
            </a:endParaRPr>
          </a:p>
        </p:txBody>
      </p:sp>
      <p:sp>
        <p:nvSpPr>
          <p:cNvPr id="20" name="TextBox 19"/>
          <p:cNvSpPr txBox="1"/>
          <p:nvPr/>
        </p:nvSpPr>
        <p:spPr>
          <a:xfrm>
            <a:off x="369888" y="1295400"/>
            <a:ext cx="8404225" cy="861774"/>
          </a:xfrm>
          <a:prstGeom prst="rect">
            <a:avLst/>
          </a:prstGeom>
          <a:noFill/>
        </p:spPr>
        <p:txBody>
          <a:bodyPr wrap="square" lIns="0" rtlCol="0">
            <a:spAutoFit/>
          </a:bodyPr>
          <a:lstStyle/>
          <a:p>
            <a:r>
              <a:rPr lang="en-NZ" b="1" dirty="0" smtClean="0">
                <a:solidFill>
                  <a:srgbClr val="4D4D4D"/>
                </a:solidFill>
              </a:rPr>
              <a:t>Study objective</a:t>
            </a:r>
          </a:p>
          <a:p>
            <a:pPr marL="285750" indent="-285750">
              <a:buClr>
                <a:srgbClr val="043882"/>
              </a:buClr>
              <a:buFont typeface="Arial" panose="020B0604020202020204" pitchFamily="34" charset="0"/>
              <a:buChar char="•"/>
            </a:pPr>
            <a:r>
              <a:rPr lang="en-NZ" sz="1600" dirty="0" smtClean="0">
                <a:solidFill>
                  <a:srgbClr val="4D4D4D"/>
                </a:solidFill>
              </a:rPr>
              <a:t>To assess whether mutations in NRAS and BRAF have a prognostic impact on patients with stage III colon cancer treated with FOLFOX with or without cetuximab</a:t>
            </a:r>
            <a:endParaRPr lang="en-NZ" sz="1600" dirty="0">
              <a:solidFill>
                <a:srgbClr val="4D4D4D"/>
              </a:solidFill>
            </a:endParaRPr>
          </a:p>
        </p:txBody>
      </p:sp>
      <p:sp>
        <p:nvSpPr>
          <p:cNvPr id="21" name="Rectangle 9"/>
          <p:cNvSpPr txBox="1">
            <a:spLocks noChangeArrowheads="1"/>
          </p:cNvSpPr>
          <p:nvPr/>
        </p:nvSpPr>
        <p:spPr bwMode="auto">
          <a:xfrm>
            <a:off x="365124" y="5108439"/>
            <a:ext cx="4080309"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NZ" b="1" kern="0" dirty="0" smtClean="0">
                <a:solidFill>
                  <a:srgbClr val="A0A0A0"/>
                </a:solidFill>
              </a:rPr>
              <a:t>PRIMARY ENDPOINT(S)</a:t>
            </a:r>
          </a:p>
          <a:p>
            <a:pPr>
              <a:spcAft>
                <a:spcPts val="0"/>
              </a:spcAft>
              <a:buClr>
                <a:srgbClr val="043882"/>
              </a:buClr>
            </a:pPr>
            <a:r>
              <a:rPr lang="en-NZ" kern="0" dirty="0" smtClean="0"/>
              <a:t>DFS</a:t>
            </a:r>
          </a:p>
          <a:p>
            <a:pPr>
              <a:spcAft>
                <a:spcPts val="0"/>
              </a:spcAft>
              <a:buClr>
                <a:srgbClr val="043882"/>
              </a:buClr>
            </a:pPr>
            <a:endParaRPr lang="en-NZ" kern="0" dirty="0" smtClean="0"/>
          </a:p>
        </p:txBody>
      </p:sp>
      <p:sp>
        <p:nvSpPr>
          <p:cNvPr id="22" name="Content Placeholder 26"/>
          <p:cNvSpPr txBox="1">
            <a:spLocks/>
          </p:cNvSpPr>
          <p:nvPr/>
        </p:nvSpPr>
        <p:spPr>
          <a:xfrm>
            <a:off x="4848800" y="5108439"/>
            <a:ext cx="3648086"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NZ" b="1" kern="0" dirty="0" smtClean="0">
                <a:solidFill>
                  <a:srgbClr val="A0A0A0"/>
                </a:solidFill>
              </a:rPr>
              <a:t>SECONDARY ENDPOINTS</a:t>
            </a:r>
          </a:p>
          <a:p>
            <a:pPr>
              <a:spcAft>
                <a:spcPts val="0"/>
              </a:spcAft>
              <a:buClr>
                <a:srgbClr val="043882"/>
              </a:buClr>
            </a:pPr>
            <a:r>
              <a:rPr lang="en-NZ" kern="0" dirty="0" smtClean="0"/>
              <a:t>TTR</a:t>
            </a:r>
            <a:r>
              <a:rPr lang="en-NZ" kern="0" dirty="0"/>
              <a:t>, OS, </a:t>
            </a:r>
            <a:r>
              <a:rPr lang="en-NZ" kern="0" dirty="0" smtClean="0"/>
              <a:t>prognostic </a:t>
            </a:r>
            <a:r>
              <a:rPr lang="en-NZ" kern="0" dirty="0"/>
              <a:t>value of KRAS, NRAS and BRAF mutations</a:t>
            </a:r>
          </a:p>
          <a:p>
            <a:pPr>
              <a:spcAft>
                <a:spcPts val="0"/>
              </a:spcAft>
              <a:buClr>
                <a:srgbClr val="043882"/>
              </a:buClr>
            </a:pPr>
            <a:endParaRPr lang="en-NZ" kern="0" dirty="0" smtClean="0"/>
          </a:p>
        </p:txBody>
      </p:sp>
    </p:spTree>
    <p:custDataLst>
      <p:tags r:id="rId1"/>
    </p:custDataLst>
    <p:extLst>
      <p:ext uri="{BB962C8B-B14F-4D97-AF65-F5344CB8AC3E}">
        <p14:creationId xmlns:p14="http://schemas.microsoft.com/office/powerpoint/2010/main" val="11863354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461O: Adjuvant </a:t>
            </a:r>
            <a:r>
              <a:rPr lang="en-GB" sz="1800" dirty="0"/>
              <a:t>FOLFOX+ cetuximab </a:t>
            </a:r>
            <a:r>
              <a:rPr lang="en-GB" sz="1800" dirty="0" err="1"/>
              <a:t>vs</a:t>
            </a:r>
            <a:r>
              <a:rPr lang="en-GB" sz="1800" dirty="0"/>
              <a:t> FOLFOX in full RAS and BRAF wild type stage III colon cancer patients: Results from the PETACC8 </a:t>
            </a:r>
            <a:r>
              <a:rPr lang="en-GB" sz="1800" dirty="0" smtClean="0"/>
              <a:t>trial </a:t>
            </a:r>
            <a:br>
              <a:rPr lang="en-GB" sz="1800" dirty="0" smtClean="0"/>
            </a:br>
            <a:r>
              <a:rPr lang="en-GB" sz="1800" dirty="0" smtClean="0"/>
              <a:t>– </a:t>
            </a:r>
            <a:r>
              <a:rPr lang="en-GB" sz="1800" dirty="0" err="1" smtClean="0"/>
              <a:t>Taieb</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NZ" dirty="0" err="1"/>
              <a:t>Taieb</a:t>
            </a:r>
            <a:r>
              <a:rPr lang="en-NZ" dirty="0"/>
              <a:t> J et al. Ann </a:t>
            </a:r>
            <a:r>
              <a:rPr lang="en-NZ" dirty="0" err="1"/>
              <a:t>Oncol</a:t>
            </a:r>
            <a:r>
              <a:rPr lang="en-NZ" dirty="0"/>
              <a:t> 2016; 27 (</a:t>
            </a:r>
            <a:r>
              <a:rPr lang="en-NZ" dirty="0" err="1"/>
              <a:t>suppl</a:t>
            </a:r>
            <a:r>
              <a:rPr lang="en-NZ" dirty="0"/>
              <a:t> 6): </a:t>
            </a:r>
            <a:r>
              <a:rPr lang="en-NZ" dirty="0" err="1"/>
              <a:t>abstr</a:t>
            </a:r>
            <a:r>
              <a:rPr lang="en-NZ" dirty="0"/>
              <a:t> 461O</a:t>
            </a:r>
          </a:p>
        </p:txBody>
      </p:sp>
      <p:sp>
        <p:nvSpPr>
          <p:cNvPr id="8" name="TextBox 7"/>
          <p:cNvSpPr txBox="1"/>
          <p:nvPr/>
        </p:nvSpPr>
        <p:spPr>
          <a:xfrm>
            <a:off x="1598475" y="2329701"/>
            <a:ext cx="1079143" cy="307777"/>
          </a:xfrm>
          <a:prstGeom prst="rect">
            <a:avLst/>
          </a:prstGeom>
          <a:noFill/>
        </p:spPr>
        <p:txBody>
          <a:bodyPr wrap="none" rtlCol="0">
            <a:spAutoFit/>
          </a:bodyPr>
          <a:lstStyle/>
          <a:p>
            <a:pPr algn="ctr"/>
            <a:r>
              <a:rPr lang="en-GB" sz="1400" b="1" dirty="0" smtClean="0">
                <a:solidFill>
                  <a:srgbClr val="4D4D4D"/>
                </a:solidFill>
              </a:rPr>
              <a:t>Flow chart</a:t>
            </a:r>
            <a:endParaRPr lang="en-GB" sz="1400" b="1" dirty="0">
              <a:solidFill>
                <a:srgbClr val="4D4D4D"/>
              </a:solidFill>
            </a:endParaRPr>
          </a:p>
        </p:txBody>
      </p:sp>
      <p:grpSp>
        <p:nvGrpSpPr>
          <p:cNvPr id="9" name="Group 8"/>
          <p:cNvGrpSpPr/>
          <p:nvPr/>
        </p:nvGrpSpPr>
        <p:grpSpPr>
          <a:xfrm>
            <a:off x="55665" y="2644225"/>
            <a:ext cx="4298112" cy="3032577"/>
            <a:chOff x="125465" y="2459809"/>
            <a:chExt cx="4298112" cy="3032577"/>
          </a:xfrm>
        </p:grpSpPr>
        <p:cxnSp>
          <p:nvCxnSpPr>
            <p:cNvPr id="10" name="Straight Connector 9"/>
            <p:cNvCxnSpPr/>
            <p:nvPr/>
          </p:nvCxnSpPr>
          <p:spPr>
            <a:xfrm flipH="1">
              <a:off x="2173678" y="2778733"/>
              <a:ext cx="29028" cy="2394729"/>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07518" y="2825976"/>
              <a:ext cx="1761348"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73678" y="3374768"/>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73678" y="4080350"/>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3678" y="4790610"/>
              <a:ext cx="98455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91350" y="4991094"/>
              <a:ext cx="2261450" cy="254745"/>
              <a:chOff x="1091350" y="4686300"/>
              <a:chExt cx="2261450" cy="254745"/>
            </a:xfrm>
            <a:effectLst/>
          </p:grpSpPr>
          <p:cxnSp>
            <p:nvCxnSpPr>
              <p:cNvPr id="35" name="Straight Connector 34"/>
              <p:cNvCxnSpPr/>
              <p:nvPr/>
            </p:nvCxnSpPr>
            <p:spPr>
              <a:xfrm>
                <a:off x="1091350" y="4686300"/>
                <a:ext cx="226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135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5280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a:endCxn id="24" idx="0"/>
            </p:cNvCxnSpPr>
            <p:nvPr/>
          </p:nvCxnSpPr>
          <p:spPr>
            <a:xfrm flipH="1">
              <a:off x="353376" y="2968855"/>
              <a:ext cx="146523" cy="636805"/>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5" idx="0"/>
            </p:cNvCxnSpPr>
            <p:nvPr/>
          </p:nvCxnSpPr>
          <p:spPr>
            <a:xfrm>
              <a:off x="3629679" y="2968855"/>
              <a:ext cx="534729" cy="76743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775" y="3913601"/>
              <a:ext cx="496248" cy="125986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23081" y="4022199"/>
              <a:ext cx="731420" cy="1310725"/>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19029" y="2459809"/>
              <a:ext cx="938326"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PETACC8 patients</a:t>
              </a:r>
              <a:br>
                <a:rPr lang="en-GB" sz="800" dirty="0" smtClean="0">
                  <a:solidFill>
                    <a:srgbClr val="4D4D4D"/>
                  </a:solidFill>
                </a:rPr>
              </a:br>
              <a:r>
                <a:rPr lang="en-GB" sz="800" dirty="0" smtClean="0">
                  <a:solidFill>
                    <a:srgbClr val="4D4D4D"/>
                  </a:solidFill>
                </a:rPr>
                <a:t>n=2559</a:t>
              </a:r>
              <a:endParaRPr lang="en-GB" sz="800" dirty="0">
                <a:solidFill>
                  <a:srgbClr val="4D4D4D"/>
                </a:solidFill>
              </a:endParaRPr>
            </a:p>
          </p:txBody>
        </p:sp>
        <p:sp>
          <p:nvSpPr>
            <p:cNvPr id="22" name="TextBox 21"/>
            <p:cNvSpPr txBox="1"/>
            <p:nvPr/>
          </p:nvSpPr>
          <p:spPr>
            <a:xfrm>
              <a:off x="456557" y="2666515"/>
              <a:ext cx="1095420"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KRAS exon 2 mutated</a:t>
              </a:r>
              <a:br>
                <a:rPr lang="en-GB" sz="800" dirty="0" smtClean="0">
                  <a:solidFill>
                    <a:srgbClr val="4D4D4D"/>
                  </a:solidFill>
                </a:rPr>
              </a:br>
              <a:r>
                <a:rPr lang="en-GB" sz="800" dirty="0" smtClean="0">
                  <a:solidFill>
                    <a:srgbClr val="4D4D4D"/>
                  </a:solidFill>
                </a:rPr>
                <a:t>n=745</a:t>
              </a:r>
              <a:endParaRPr lang="en-GB" sz="800" dirty="0">
                <a:solidFill>
                  <a:srgbClr val="4D4D4D"/>
                </a:solidFill>
              </a:endParaRPr>
            </a:p>
          </p:txBody>
        </p:sp>
        <p:sp>
          <p:nvSpPr>
            <p:cNvPr id="23" name="TextBox 22"/>
            <p:cNvSpPr txBox="1"/>
            <p:nvPr/>
          </p:nvSpPr>
          <p:spPr>
            <a:xfrm>
              <a:off x="2960920" y="2666515"/>
              <a:ext cx="67543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BFAF V600E</a:t>
              </a:r>
              <a:br>
                <a:rPr lang="en-GB" sz="800" dirty="0" smtClean="0">
                  <a:solidFill>
                    <a:srgbClr val="4D4D4D"/>
                  </a:solidFill>
                </a:rPr>
              </a:br>
              <a:r>
                <a:rPr lang="en-GB" sz="800" dirty="0" smtClean="0">
                  <a:solidFill>
                    <a:srgbClr val="4D4D4D"/>
                  </a:solidFill>
                </a:rPr>
                <a:t>n=163</a:t>
              </a:r>
              <a:endParaRPr lang="en-GB" sz="800" dirty="0">
                <a:solidFill>
                  <a:srgbClr val="4D4D4D"/>
                </a:solidFill>
              </a:endParaRPr>
            </a:p>
          </p:txBody>
        </p:sp>
        <p:sp>
          <p:nvSpPr>
            <p:cNvPr id="24" name="TextBox 23"/>
            <p:cNvSpPr txBox="1"/>
            <p:nvPr/>
          </p:nvSpPr>
          <p:spPr>
            <a:xfrm>
              <a:off x="125465" y="3605660"/>
              <a:ext cx="455821"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B60D27"/>
                  </a:solidFill>
                </a:rPr>
                <a:t>All RAS </a:t>
              </a:r>
              <a:br>
                <a:rPr lang="en-GB" sz="800" dirty="0" smtClean="0">
                  <a:solidFill>
                    <a:srgbClr val="B60D27"/>
                  </a:solidFill>
                </a:rPr>
              </a:br>
              <a:r>
                <a:rPr lang="en-GB" sz="800" dirty="0" smtClean="0">
                  <a:solidFill>
                    <a:srgbClr val="B60D27"/>
                  </a:solidFill>
                </a:rPr>
                <a:t>mutated</a:t>
              </a:r>
              <a:br>
                <a:rPr lang="en-GB" sz="800" dirty="0" smtClean="0">
                  <a:solidFill>
                    <a:srgbClr val="B60D27"/>
                  </a:solidFill>
                </a:rPr>
              </a:br>
              <a:r>
                <a:rPr lang="en-GB" sz="800" dirty="0" smtClean="0">
                  <a:solidFill>
                    <a:srgbClr val="B60D27"/>
                  </a:solidFill>
                </a:rPr>
                <a:t>n=968</a:t>
              </a:r>
              <a:endParaRPr lang="en-GB" sz="800" dirty="0">
                <a:solidFill>
                  <a:srgbClr val="B60D27"/>
                </a:solidFill>
              </a:endParaRPr>
            </a:p>
          </p:txBody>
        </p:sp>
        <p:sp>
          <p:nvSpPr>
            <p:cNvPr id="25" name="TextBox 24"/>
            <p:cNvSpPr txBox="1"/>
            <p:nvPr/>
          </p:nvSpPr>
          <p:spPr>
            <a:xfrm>
              <a:off x="3905238" y="3736286"/>
              <a:ext cx="518339"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B60D27"/>
                  </a:solidFill>
                </a:rPr>
                <a:t>All BRAF </a:t>
              </a:r>
              <a:br>
                <a:rPr lang="en-GB" sz="800" dirty="0" smtClean="0">
                  <a:solidFill>
                    <a:srgbClr val="B60D27"/>
                  </a:solidFill>
                </a:rPr>
              </a:br>
              <a:r>
                <a:rPr lang="en-GB" sz="800" dirty="0" smtClean="0">
                  <a:solidFill>
                    <a:srgbClr val="B60D27"/>
                  </a:solidFill>
                </a:rPr>
                <a:t>mutated</a:t>
              </a:r>
              <a:br>
                <a:rPr lang="en-GB" sz="800" dirty="0" smtClean="0">
                  <a:solidFill>
                    <a:srgbClr val="B60D27"/>
                  </a:solidFill>
                </a:rPr>
              </a:br>
              <a:r>
                <a:rPr lang="en-GB" sz="800" dirty="0" smtClean="0">
                  <a:solidFill>
                    <a:srgbClr val="B60D27"/>
                  </a:solidFill>
                </a:rPr>
                <a:t>n=213</a:t>
              </a:r>
              <a:endParaRPr lang="en-GB" sz="800" dirty="0">
                <a:solidFill>
                  <a:srgbClr val="B60D27"/>
                </a:solidFill>
              </a:endParaRPr>
            </a:p>
          </p:txBody>
        </p:sp>
        <p:sp>
          <p:nvSpPr>
            <p:cNvPr id="26" name="TextBox 25"/>
            <p:cNvSpPr txBox="1"/>
            <p:nvPr/>
          </p:nvSpPr>
          <p:spPr>
            <a:xfrm>
              <a:off x="1856086" y="2968855"/>
              <a:ext cx="66421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Non mutated</a:t>
              </a:r>
              <a:br>
                <a:rPr lang="en-GB" sz="800" dirty="0" smtClean="0">
                  <a:solidFill>
                    <a:srgbClr val="4D4D4D"/>
                  </a:solidFill>
                </a:rPr>
              </a:br>
              <a:r>
                <a:rPr lang="en-GB" sz="800" dirty="0" smtClean="0">
                  <a:solidFill>
                    <a:srgbClr val="4D4D4D"/>
                  </a:solidFill>
                </a:rPr>
                <a:t>n=1651</a:t>
              </a:r>
              <a:endParaRPr lang="en-GB" sz="800" dirty="0">
                <a:solidFill>
                  <a:srgbClr val="4D4D4D"/>
                </a:solidFill>
              </a:endParaRPr>
            </a:p>
          </p:txBody>
        </p:sp>
        <p:sp>
          <p:nvSpPr>
            <p:cNvPr id="27" name="TextBox 26"/>
            <p:cNvSpPr txBox="1"/>
            <p:nvPr/>
          </p:nvSpPr>
          <p:spPr>
            <a:xfrm>
              <a:off x="1615636" y="3530304"/>
              <a:ext cx="1145113"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Patients with biological </a:t>
              </a:r>
              <a:br>
                <a:rPr lang="en-GB" sz="800" dirty="0" smtClean="0">
                  <a:solidFill>
                    <a:srgbClr val="4D4D4D"/>
                  </a:solidFill>
                </a:rPr>
              </a:br>
              <a:r>
                <a:rPr lang="en-GB" sz="800" dirty="0" smtClean="0">
                  <a:solidFill>
                    <a:srgbClr val="4D4D4D"/>
                  </a:solidFill>
                </a:rPr>
                <a:t>informed consent form</a:t>
              </a:r>
              <a:br>
                <a:rPr lang="en-GB" sz="800" dirty="0" smtClean="0">
                  <a:solidFill>
                    <a:srgbClr val="4D4D4D"/>
                  </a:solidFill>
                </a:rPr>
              </a:br>
              <a:r>
                <a:rPr lang="en-GB" sz="800" dirty="0" smtClean="0">
                  <a:solidFill>
                    <a:srgbClr val="4D4D4D"/>
                  </a:solidFill>
                </a:rPr>
                <a:t>n=1248</a:t>
              </a:r>
              <a:endParaRPr lang="en-GB" sz="800" dirty="0">
                <a:solidFill>
                  <a:srgbClr val="4D4D4D"/>
                </a:solidFill>
              </a:endParaRPr>
            </a:p>
          </p:txBody>
        </p:sp>
        <p:sp>
          <p:nvSpPr>
            <p:cNvPr id="28" name="TextBox 27"/>
            <p:cNvSpPr txBox="1"/>
            <p:nvPr/>
          </p:nvSpPr>
          <p:spPr>
            <a:xfrm>
              <a:off x="1503426" y="4227629"/>
              <a:ext cx="1369533"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Patients with IC and tumour </a:t>
              </a:r>
              <a:br>
                <a:rPr lang="en-GB" sz="800" dirty="0" smtClean="0">
                  <a:solidFill>
                    <a:srgbClr val="4D4D4D"/>
                  </a:solidFill>
                </a:rPr>
              </a:br>
              <a:r>
                <a:rPr lang="en-GB" sz="800" dirty="0" smtClean="0">
                  <a:solidFill>
                    <a:srgbClr val="4D4D4D"/>
                  </a:solidFill>
                </a:rPr>
                <a:t>block received</a:t>
              </a:r>
              <a:br>
                <a:rPr lang="en-GB" sz="800" dirty="0" smtClean="0">
                  <a:solidFill>
                    <a:srgbClr val="4D4D4D"/>
                  </a:solidFill>
                </a:rPr>
              </a:br>
              <a:r>
                <a:rPr lang="en-GB" sz="800" dirty="0" smtClean="0">
                  <a:solidFill>
                    <a:srgbClr val="4D4D4D"/>
                  </a:solidFill>
                </a:rPr>
                <a:t>n=1054</a:t>
              </a:r>
              <a:endParaRPr lang="en-GB" sz="800" dirty="0">
                <a:solidFill>
                  <a:srgbClr val="4D4D4D"/>
                </a:solidFill>
              </a:endParaRPr>
            </a:p>
          </p:txBody>
        </p:sp>
        <p:sp>
          <p:nvSpPr>
            <p:cNvPr id="29" name="TextBox 28"/>
            <p:cNvSpPr txBox="1"/>
            <p:nvPr/>
          </p:nvSpPr>
          <p:spPr>
            <a:xfrm>
              <a:off x="2899204" y="3215307"/>
              <a:ext cx="798864"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No TR informed</a:t>
              </a:r>
              <a:br>
                <a:rPr lang="en-GB" sz="800" dirty="0" smtClean="0">
                  <a:solidFill>
                    <a:srgbClr val="4D4D4D"/>
                  </a:solidFill>
                </a:rPr>
              </a:br>
              <a:r>
                <a:rPr lang="en-GB" sz="800" dirty="0" smtClean="0">
                  <a:solidFill>
                    <a:srgbClr val="4D4D4D"/>
                  </a:solidFill>
                </a:rPr>
                <a:t>consent n=403</a:t>
              </a:r>
              <a:endParaRPr lang="en-GB" sz="800" dirty="0">
                <a:solidFill>
                  <a:srgbClr val="4D4D4D"/>
                </a:solidFill>
              </a:endParaRPr>
            </a:p>
          </p:txBody>
        </p:sp>
        <p:sp>
          <p:nvSpPr>
            <p:cNvPr id="30" name="TextBox 29"/>
            <p:cNvSpPr txBox="1"/>
            <p:nvPr/>
          </p:nvSpPr>
          <p:spPr>
            <a:xfrm>
              <a:off x="2918441" y="3859333"/>
              <a:ext cx="760392"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No tumour </a:t>
              </a:r>
            </a:p>
            <a:p>
              <a:pPr algn="ctr"/>
              <a:r>
                <a:rPr lang="en-GB" sz="800" dirty="0" smtClean="0">
                  <a:solidFill>
                    <a:srgbClr val="4D4D4D"/>
                  </a:solidFill>
                </a:rPr>
                <a:t>block received </a:t>
              </a:r>
              <a:br>
                <a:rPr lang="en-GB" sz="800" dirty="0" smtClean="0">
                  <a:solidFill>
                    <a:srgbClr val="4D4D4D"/>
                  </a:solidFill>
                </a:rPr>
              </a:br>
              <a:r>
                <a:rPr lang="en-GB" sz="800" dirty="0" smtClean="0">
                  <a:solidFill>
                    <a:srgbClr val="4D4D4D"/>
                  </a:solidFill>
                </a:rPr>
                <a:t>n=194</a:t>
              </a:r>
              <a:endParaRPr lang="en-GB" sz="800" dirty="0">
                <a:solidFill>
                  <a:srgbClr val="4D4D4D"/>
                </a:solidFill>
              </a:endParaRPr>
            </a:p>
          </p:txBody>
        </p:sp>
        <p:sp>
          <p:nvSpPr>
            <p:cNvPr id="31" name="TextBox 30"/>
            <p:cNvSpPr txBox="1"/>
            <p:nvPr/>
          </p:nvSpPr>
          <p:spPr>
            <a:xfrm>
              <a:off x="2996187" y="4625503"/>
              <a:ext cx="604900"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4D4D4D"/>
                  </a:solidFill>
                </a:rPr>
                <a:t>NOS failure</a:t>
              </a:r>
              <a:br>
                <a:rPr lang="en-GB" sz="800" dirty="0" smtClean="0">
                  <a:solidFill>
                    <a:srgbClr val="4D4D4D"/>
                  </a:solidFill>
                </a:rPr>
              </a:br>
              <a:r>
                <a:rPr lang="en-GB" sz="800" dirty="0" smtClean="0">
                  <a:solidFill>
                    <a:srgbClr val="4D4D4D"/>
                  </a:solidFill>
                </a:rPr>
                <a:t>n=62</a:t>
              </a:r>
              <a:endParaRPr lang="en-GB" sz="800" dirty="0">
                <a:solidFill>
                  <a:srgbClr val="4D4D4D"/>
                </a:solidFill>
              </a:endParaRPr>
            </a:p>
          </p:txBody>
        </p:sp>
        <p:sp>
          <p:nvSpPr>
            <p:cNvPr id="32" name="TextBox 31"/>
            <p:cNvSpPr txBox="1"/>
            <p:nvPr/>
          </p:nvSpPr>
          <p:spPr>
            <a:xfrm>
              <a:off x="748023" y="5173462"/>
              <a:ext cx="686654"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000000"/>
                  </a:solidFill>
                </a:rPr>
                <a:t>RAS mutated</a:t>
              </a:r>
              <a:br>
                <a:rPr lang="en-GB" sz="800" dirty="0" smtClean="0">
                  <a:solidFill>
                    <a:srgbClr val="000000"/>
                  </a:solidFill>
                </a:rPr>
              </a:br>
              <a:r>
                <a:rPr lang="en-GB" sz="800" dirty="0" smtClean="0">
                  <a:solidFill>
                    <a:srgbClr val="000000"/>
                  </a:solidFill>
                </a:rPr>
                <a:t>n=223</a:t>
              </a:r>
              <a:endParaRPr lang="en-GB" sz="800" dirty="0">
                <a:solidFill>
                  <a:srgbClr val="000000"/>
                </a:solidFill>
              </a:endParaRPr>
            </a:p>
          </p:txBody>
        </p:sp>
        <p:sp>
          <p:nvSpPr>
            <p:cNvPr id="33" name="TextBox 32"/>
            <p:cNvSpPr txBox="1"/>
            <p:nvPr/>
          </p:nvSpPr>
          <p:spPr>
            <a:xfrm>
              <a:off x="1773531" y="5173462"/>
              <a:ext cx="82932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B60D27"/>
                  </a:solidFill>
                </a:rPr>
                <a:t>Double wild type</a:t>
              </a:r>
              <a:br>
                <a:rPr lang="en-GB" sz="800" dirty="0" smtClean="0">
                  <a:solidFill>
                    <a:srgbClr val="B60D27"/>
                  </a:solidFill>
                </a:rPr>
              </a:br>
              <a:r>
                <a:rPr lang="en-GB" sz="800" dirty="0" smtClean="0">
                  <a:solidFill>
                    <a:srgbClr val="B60D27"/>
                  </a:solidFill>
                </a:rPr>
                <a:t>n=719</a:t>
              </a:r>
              <a:endParaRPr lang="en-GB" sz="800" dirty="0">
                <a:solidFill>
                  <a:srgbClr val="B60D27"/>
                </a:solidFill>
              </a:endParaRPr>
            </a:p>
          </p:txBody>
        </p:sp>
        <p:sp>
          <p:nvSpPr>
            <p:cNvPr id="34" name="TextBox 33"/>
            <p:cNvSpPr txBox="1"/>
            <p:nvPr/>
          </p:nvSpPr>
          <p:spPr>
            <a:xfrm>
              <a:off x="2880508" y="5173462"/>
              <a:ext cx="749171"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en-GB" sz="800" dirty="0" smtClean="0">
                  <a:solidFill>
                    <a:srgbClr val="000000"/>
                  </a:solidFill>
                </a:rPr>
                <a:t>BRAF mutated</a:t>
              </a:r>
              <a:br>
                <a:rPr lang="en-GB" sz="800" dirty="0" smtClean="0">
                  <a:solidFill>
                    <a:srgbClr val="000000"/>
                  </a:solidFill>
                </a:rPr>
              </a:br>
              <a:r>
                <a:rPr lang="en-GB" sz="800" dirty="0" smtClean="0">
                  <a:solidFill>
                    <a:srgbClr val="000000"/>
                  </a:solidFill>
                </a:rPr>
                <a:t>n=50</a:t>
              </a:r>
              <a:endParaRPr lang="en-GB" sz="800" dirty="0">
                <a:solidFill>
                  <a:srgbClr val="000000"/>
                </a:solidFill>
              </a:endParaRPr>
            </a:p>
          </p:txBody>
        </p:sp>
      </p:grpSp>
      <p:graphicFrame>
        <p:nvGraphicFramePr>
          <p:cNvPr id="38" name="Chart 37"/>
          <p:cNvGraphicFramePr/>
          <p:nvPr>
            <p:extLst>
              <p:ext uri="{D42A27DB-BD31-4B8C-83A1-F6EECF244321}">
                <p14:modId xmlns:p14="http://schemas.microsoft.com/office/powerpoint/2010/main" val="3172979132"/>
              </p:ext>
            </p:extLst>
          </p:nvPr>
        </p:nvGraphicFramePr>
        <p:xfrm>
          <a:off x="4874721" y="2269368"/>
          <a:ext cx="455521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4129661" y="3563118"/>
            <a:ext cx="1393427" cy="430887"/>
          </a:xfrm>
          <a:prstGeom prst="rect">
            <a:avLst/>
          </a:prstGeom>
          <a:noFill/>
        </p:spPr>
        <p:txBody>
          <a:bodyPr wrap="square" rtlCol="0">
            <a:spAutoFit/>
          </a:bodyPr>
          <a:lstStyle/>
          <a:p>
            <a:pPr algn="ctr"/>
            <a:r>
              <a:rPr lang="en-GB" sz="1100" b="1" dirty="0" smtClean="0">
                <a:solidFill>
                  <a:srgbClr val="4D4D4D"/>
                </a:solidFill>
              </a:rPr>
              <a:t>KRAS exon 3</a:t>
            </a:r>
          </a:p>
          <a:p>
            <a:pPr algn="ctr"/>
            <a:r>
              <a:rPr lang="en-GB" sz="1100" dirty="0" smtClean="0">
                <a:solidFill>
                  <a:srgbClr val="4D4D4D"/>
                </a:solidFill>
              </a:rPr>
              <a:t>2.2%</a:t>
            </a:r>
            <a:endParaRPr lang="en-GB" sz="1100" dirty="0">
              <a:solidFill>
                <a:srgbClr val="4D4D4D"/>
              </a:solidFill>
            </a:endParaRPr>
          </a:p>
        </p:txBody>
      </p:sp>
      <p:sp>
        <p:nvSpPr>
          <p:cNvPr id="40" name="TextBox 39"/>
          <p:cNvSpPr txBox="1"/>
          <p:nvPr/>
        </p:nvSpPr>
        <p:spPr>
          <a:xfrm>
            <a:off x="4443986" y="3205012"/>
            <a:ext cx="1142316" cy="430887"/>
          </a:xfrm>
          <a:prstGeom prst="rect">
            <a:avLst/>
          </a:prstGeom>
          <a:noFill/>
        </p:spPr>
        <p:txBody>
          <a:bodyPr wrap="square" rtlCol="0">
            <a:spAutoFit/>
          </a:bodyPr>
          <a:lstStyle/>
          <a:p>
            <a:pPr algn="ctr"/>
            <a:r>
              <a:rPr lang="en-GB" sz="1100" b="1" dirty="0" smtClean="0">
                <a:solidFill>
                  <a:srgbClr val="4D4D4D"/>
                </a:solidFill>
              </a:rPr>
              <a:t>KRAS exon 4</a:t>
            </a:r>
          </a:p>
          <a:p>
            <a:pPr algn="ctr"/>
            <a:r>
              <a:rPr lang="en-GB" sz="1100" dirty="0" smtClean="0">
                <a:solidFill>
                  <a:srgbClr val="4D4D4D"/>
                </a:solidFill>
              </a:rPr>
              <a:t>4.2%</a:t>
            </a:r>
            <a:endParaRPr lang="en-GB" sz="1100" dirty="0">
              <a:solidFill>
                <a:srgbClr val="4D4D4D"/>
              </a:solidFill>
            </a:endParaRPr>
          </a:p>
        </p:txBody>
      </p:sp>
      <p:sp>
        <p:nvSpPr>
          <p:cNvPr id="41" name="TextBox 40"/>
          <p:cNvSpPr txBox="1"/>
          <p:nvPr/>
        </p:nvSpPr>
        <p:spPr>
          <a:xfrm>
            <a:off x="4543207" y="2381044"/>
            <a:ext cx="1582057" cy="430887"/>
          </a:xfrm>
          <a:prstGeom prst="rect">
            <a:avLst/>
          </a:prstGeom>
          <a:noFill/>
        </p:spPr>
        <p:txBody>
          <a:bodyPr wrap="square" rtlCol="0">
            <a:spAutoFit/>
          </a:bodyPr>
          <a:lstStyle/>
          <a:p>
            <a:pPr algn="ctr"/>
            <a:r>
              <a:rPr lang="en-GB" sz="1100" b="1" dirty="0" smtClean="0">
                <a:solidFill>
                  <a:srgbClr val="4D4D4D"/>
                </a:solidFill>
              </a:rPr>
              <a:t>NRAS mutants</a:t>
            </a:r>
          </a:p>
          <a:p>
            <a:pPr algn="ctr"/>
            <a:r>
              <a:rPr lang="en-GB" sz="1100" dirty="0" smtClean="0">
                <a:solidFill>
                  <a:srgbClr val="4D4D4D"/>
                </a:solidFill>
              </a:rPr>
              <a:t>1.6%  1.6%  0.1%</a:t>
            </a:r>
            <a:endParaRPr lang="en-GB" sz="1100" dirty="0">
              <a:solidFill>
                <a:srgbClr val="4D4D4D"/>
              </a:solidFill>
            </a:endParaRPr>
          </a:p>
        </p:txBody>
      </p:sp>
      <p:sp>
        <p:nvSpPr>
          <p:cNvPr id="42" name="TextBox 41"/>
          <p:cNvSpPr txBox="1"/>
          <p:nvPr/>
        </p:nvSpPr>
        <p:spPr>
          <a:xfrm>
            <a:off x="5710127" y="2149224"/>
            <a:ext cx="1167474" cy="430887"/>
          </a:xfrm>
          <a:prstGeom prst="rect">
            <a:avLst/>
          </a:prstGeom>
          <a:noFill/>
        </p:spPr>
        <p:txBody>
          <a:bodyPr wrap="square" rtlCol="0">
            <a:spAutoFit/>
          </a:bodyPr>
          <a:lstStyle/>
          <a:p>
            <a:pPr algn="ctr"/>
            <a:r>
              <a:rPr lang="en-GB" sz="1100" b="1" dirty="0" smtClean="0">
                <a:solidFill>
                  <a:srgbClr val="4D4D4D"/>
                </a:solidFill>
              </a:rPr>
              <a:t>BRAFV600E</a:t>
            </a:r>
          </a:p>
          <a:p>
            <a:pPr algn="ctr"/>
            <a:r>
              <a:rPr lang="en-GB" sz="1100" dirty="0" smtClean="0">
                <a:solidFill>
                  <a:srgbClr val="4D4D4D"/>
                </a:solidFill>
              </a:rPr>
              <a:t>10.1%</a:t>
            </a:r>
            <a:endParaRPr lang="en-GB" sz="1100" dirty="0">
              <a:solidFill>
                <a:srgbClr val="4D4D4D"/>
              </a:solidFill>
            </a:endParaRPr>
          </a:p>
        </p:txBody>
      </p:sp>
      <p:sp>
        <p:nvSpPr>
          <p:cNvPr id="43" name="TextBox 42"/>
          <p:cNvSpPr txBox="1"/>
          <p:nvPr/>
        </p:nvSpPr>
        <p:spPr>
          <a:xfrm>
            <a:off x="6295923" y="1941145"/>
            <a:ext cx="1695552" cy="430887"/>
          </a:xfrm>
          <a:prstGeom prst="rect">
            <a:avLst/>
          </a:prstGeom>
          <a:noFill/>
        </p:spPr>
        <p:txBody>
          <a:bodyPr wrap="square" rtlCol="0">
            <a:spAutoFit/>
          </a:bodyPr>
          <a:lstStyle/>
          <a:p>
            <a:pPr algn="ctr"/>
            <a:r>
              <a:rPr lang="en-GB" sz="1100" b="1" dirty="0" smtClean="0">
                <a:solidFill>
                  <a:srgbClr val="4D4D4D"/>
                </a:solidFill>
              </a:rPr>
              <a:t>BRAF nonV600E</a:t>
            </a:r>
          </a:p>
          <a:p>
            <a:pPr algn="ctr"/>
            <a:r>
              <a:rPr lang="en-GB" sz="1100" dirty="0" smtClean="0">
                <a:solidFill>
                  <a:srgbClr val="4D4D4D"/>
                </a:solidFill>
              </a:rPr>
              <a:t>1.1%</a:t>
            </a:r>
            <a:endParaRPr lang="en-GB" sz="1100" dirty="0">
              <a:solidFill>
                <a:srgbClr val="4D4D4D"/>
              </a:solidFill>
            </a:endParaRPr>
          </a:p>
        </p:txBody>
      </p:sp>
      <p:sp>
        <p:nvSpPr>
          <p:cNvPr id="44" name="TextBox 43"/>
          <p:cNvSpPr txBox="1"/>
          <p:nvPr/>
        </p:nvSpPr>
        <p:spPr>
          <a:xfrm>
            <a:off x="5308960" y="1430910"/>
            <a:ext cx="3381055" cy="523220"/>
          </a:xfrm>
          <a:prstGeom prst="rect">
            <a:avLst/>
          </a:prstGeom>
          <a:noFill/>
        </p:spPr>
        <p:txBody>
          <a:bodyPr wrap="none" rtlCol="0">
            <a:spAutoFit/>
          </a:bodyPr>
          <a:lstStyle/>
          <a:p>
            <a:pPr algn="ctr"/>
            <a:r>
              <a:rPr lang="en-GB" sz="1400" b="1" dirty="0" smtClean="0">
                <a:solidFill>
                  <a:srgbClr val="4D4D4D"/>
                </a:solidFill>
              </a:rPr>
              <a:t>RAS and BRAF mutations in patients</a:t>
            </a:r>
            <a:br>
              <a:rPr lang="en-GB" sz="1400" b="1" dirty="0" smtClean="0">
                <a:solidFill>
                  <a:srgbClr val="4D4D4D"/>
                </a:solidFill>
              </a:rPr>
            </a:br>
            <a:r>
              <a:rPr lang="en-GB" sz="1400" b="1" dirty="0" smtClean="0">
                <a:solidFill>
                  <a:srgbClr val="4D4D4D"/>
                </a:solidFill>
              </a:rPr>
              <a:t>with NGS assessed tumours (n=1900)</a:t>
            </a:r>
            <a:endParaRPr lang="en-GB" sz="1400" b="1" dirty="0">
              <a:solidFill>
                <a:srgbClr val="4D4D4D"/>
              </a:solidFill>
            </a:endParaRPr>
          </a:p>
        </p:txBody>
      </p:sp>
      <p:sp>
        <p:nvSpPr>
          <p:cNvPr id="45" name="Left Brace 44"/>
          <p:cNvSpPr/>
          <p:nvPr/>
        </p:nvSpPr>
        <p:spPr>
          <a:xfrm rot="2439321">
            <a:off x="5491052" y="2712058"/>
            <a:ext cx="291312" cy="426279"/>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25461338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461O: Adjuvant </a:t>
            </a:r>
            <a:r>
              <a:rPr lang="en-GB" sz="1800" dirty="0"/>
              <a:t>FOLFOX+ cetuximab </a:t>
            </a:r>
            <a:r>
              <a:rPr lang="en-GB" sz="1800" dirty="0" err="1"/>
              <a:t>vs</a:t>
            </a:r>
            <a:r>
              <a:rPr lang="en-GB" sz="1800" dirty="0"/>
              <a:t> FOLFOX in full RAS and BRAF wild type stage III colon cancer patients: Results from the PETACC8 </a:t>
            </a:r>
            <a:r>
              <a:rPr lang="en-GB" sz="1800" dirty="0" smtClean="0"/>
              <a:t>trial </a:t>
            </a:r>
            <a:br>
              <a:rPr lang="en-GB" sz="1800" dirty="0" smtClean="0"/>
            </a:br>
            <a:r>
              <a:rPr lang="en-GB" sz="1800" dirty="0" smtClean="0"/>
              <a:t>– </a:t>
            </a:r>
            <a:r>
              <a:rPr lang="en-GB" sz="1800" dirty="0" err="1" smtClean="0"/>
              <a:t>Taieb</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NZ" dirty="0" err="1"/>
              <a:t>Taieb</a:t>
            </a:r>
            <a:r>
              <a:rPr lang="en-NZ" dirty="0"/>
              <a:t> J et al. Ann </a:t>
            </a:r>
            <a:r>
              <a:rPr lang="en-NZ" dirty="0" err="1"/>
              <a:t>Oncol</a:t>
            </a:r>
            <a:r>
              <a:rPr lang="en-NZ" dirty="0"/>
              <a:t> 2016; 27 (</a:t>
            </a:r>
            <a:r>
              <a:rPr lang="en-NZ" dirty="0" err="1"/>
              <a:t>suppl</a:t>
            </a:r>
            <a:r>
              <a:rPr lang="en-NZ" dirty="0"/>
              <a:t> 6): </a:t>
            </a:r>
            <a:r>
              <a:rPr lang="en-NZ" dirty="0" err="1"/>
              <a:t>abstr</a:t>
            </a:r>
            <a:r>
              <a:rPr lang="en-NZ" dirty="0"/>
              <a:t> 461O</a:t>
            </a:r>
          </a:p>
        </p:txBody>
      </p:sp>
      <p:graphicFrame>
        <p:nvGraphicFramePr>
          <p:cNvPr id="14" name="Table 13"/>
          <p:cNvGraphicFramePr>
            <a:graphicFrameLocks noGrp="1"/>
          </p:cNvGraphicFramePr>
          <p:nvPr>
            <p:extLst>
              <p:ext uri="{D42A27DB-BD31-4B8C-83A1-F6EECF244321}">
                <p14:modId xmlns:p14="http://schemas.microsoft.com/office/powerpoint/2010/main" val="3817065951"/>
              </p:ext>
            </p:extLst>
          </p:nvPr>
        </p:nvGraphicFramePr>
        <p:xfrm>
          <a:off x="3261767" y="4902281"/>
          <a:ext cx="2830238" cy="1000080"/>
        </p:xfrm>
        <a:graphic>
          <a:graphicData uri="http://schemas.openxmlformats.org/drawingml/2006/table">
            <a:tbl>
              <a:tblPr firstRow="1" bandRow="1">
                <a:tableStyleId>{5C22544A-7EE6-4342-B048-85BDC9FD1C3A}</a:tableStyleId>
              </a:tblPr>
              <a:tblGrid>
                <a:gridCol w="1111111"/>
                <a:gridCol w="767728"/>
                <a:gridCol w="951399"/>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br>
                        <a:rPr lang="en-GB" sz="700" b="1" dirty="0" smtClean="0">
                          <a:solidFill>
                            <a:schemeClr val="tx1"/>
                          </a:solidFill>
                          <a:latin typeface="+mn-lt"/>
                        </a:rPr>
                      </a:br>
                      <a:r>
                        <a:rPr lang="en-GB" sz="700" b="1" dirty="0" smtClean="0">
                          <a:solidFill>
                            <a:schemeClr val="tx1"/>
                          </a:solidFill>
                          <a:latin typeface="+mn-lt"/>
                        </a:rPr>
                        <a:t>(n=484)</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(n=484)</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No.</a:t>
                      </a:r>
                      <a:r>
                        <a:rPr lang="en-GB" sz="700" b="1" baseline="0" dirty="0" smtClean="0">
                          <a:solidFill>
                            <a:schemeClr val="tx1"/>
                          </a:solidFill>
                          <a:latin typeface="+mn-lt"/>
                        </a:rPr>
                        <a:t> of events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139</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154</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5-year TTR, %</a:t>
                      </a:r>
                      <a:r>
                        <a:rPr lang="en-GB" sz="700" b="1" baseline="0" dirty="0" smtClean="0">
                          <a:solidFill>
                            <a:schemeClr val="tx1"/>
                          </a:solidFill>
                          <a:latin typeface="+mn-lt"/>
                        </a:rPr>
                        <a:t> </a:t>
                      </a:r>
                      <a:r>
                        <a:rPr lang="en-GB" sz="700" b="1" dirty="0" smtClean="0">
                          <a:solidFill>
                            <a:schemeClr val="tx1"/>
                          </a:solidFill>
                          <a:latin typeface="+mn-lt"/>
                        </a:rPr>
                        <a:t>(95%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71.0 (66.8,</a:t>
                      </a:r>
                      <a:r>
                        <a:rPr lang="en-GB" sz="700" b="1" baseline="0" dirty="0" smtClean="0">
                          <a:solidFill>
                            <a:schemeClr val="tx1"/>
                          </a:solidFill>
                          <a:latin typeface="+mn-lt"/>
                        </a:rPr>
                        <a:t> </a:t>
                      </a:r>
                      <a:r>
                        <a:rPr lang="en-GB" sz="700" b="1" dirty="0" smtClean="0">
                          <a:solidFill>
                            <a:schemeClr val="tx1"/>
                          </a:solidFill>
                          <a:latin typeface="+mn-lt"/>
                        </a:rPr>
                        <a:t>75.2)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67.3 (63.0,</a:t>
                      </a:r>
                      <a:r>
                        <a:rPr lang="en-GB" sz="700" b="1" baseline="0" dirty="0" smtClean="0">
                          <a:solidFill>
                            <a:schemeClr val="tx1"/>
                          </a:solidFill>
                          <a:latin typeface="+mn-lt"/>
                        </a:rPr>
                        <a:t> </a:t>
                      </a:r>
                      <a:r>
                        <a:rPr lang="en-GB" sz="700" b="1" dirty="0" smtClean="0">
                          <a:solidFill>
                            <a:schemeClr val="tx1"/>
                          </a:solidFill>
                          <a:latin typeface="+mn-lt"/>
                        </a:rPr>
                        <a:t>71.6)</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(95%</a:t>
                      </a:r>
                      <a:r>
                        <a:rPr lang="en-GB" sz="700" b="1" baseline="0" dirty="0" smtClean="0">
                          <a:solidFill>
                            <a:schemeClr val="tx1"/>
                          </a:solidFill>
                          <a:latin typeface="+mn-lt"/>
                        </a:rPr>
                        <a:t>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1.14 (0.91,</a:t>
                      </a:r>
                      <a:r>
                        <a:rPr lang="en-GB" sz="700" b="1" baseline="0" dirty="0" smtClean="0">
                          <a:solidFill>
                            <a:schemeClr val="tx1"/>
                          </a:solidFill>
                          <a:latin typeface="+mn-lt"/>
                        </a:rPr>
                        <a:t> </a:t>
                      </a:r>
                      <a:r>
                        <a:rPr lang="en-GB" sz="700" b="1" dirty="0" smtClean="0">
                          <a:solidFill>
                            <a:schemeClr val="tx1"/>
                          </a:solidFill>
                          <a:latin typeface="+mn-lt"/>
                        </a:rPr>
                        <a:t>1.44)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p-value (log-rank)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0.25</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2763078"/>
              </p:ext>
            </p:extLst>
          </p:nvPr>
        </p:nvGraphicFramePr>
        <p:xfrm>
          <a:off x="1656124" y="2431280"/>
          <a:ext cx="2564184" cy="1000080"/>
        </p:xfrm>
        <a:graphic>
          <a:graphicData uri="http://schemas.openxmlformats.org/drawingml/2006/table">
            <a:tbl>
              <a:tblPr firstRow="1" bandRow="1">
                <a:tableStyleId>{5C22544A-7EE6-4342-B048-85BDC9FD1C3A}</a:tableStyleId>
              </a:tblPr>
              <a:tblGrid>
                <a:gridCol w="1111111"/>
                <a:gridCol w="668216"/>
                <a:gridCol w="784857"/>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(n=556)</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(n=557)</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No.</a:t>
                      </a:r>
                      <a:r>
                        <a:rPr lang="en-GB" sz="700" b="1" baseline="0" dirty="0" smtClean="0">
                          <a:solidFill>
                            <a:schemeClr val="tx1"/>
                          </a:solidFill>
                          <a:latin typeface="+mn-lt"/>
                        </a:rPr>
                        <a:t> of events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121</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124</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5-year TTR, % (95%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77 (74.2,</a:t>
                      </a:r>
                      <a:r>
                        <a:rPr lang="en-GB" sz="700" b="1" baseline="0" dirty="0" smtClean="0">
                          <a:solidFill>
                            <a:schemeClr val="tx1"/>
                          </a:solidFill>
                          <a:latin typeface="+mn-lt"/>
                        </a:rPr>
                        <a:t> </a:t>
                      </a:r>
                      <a:r>
                        <a:rPr lang="en-GB" sz="700" b="1" dirty="0" smtClean="0">
                          <a:solidFill>
                            <a:schemeClr val="tx1"/>
                          </a:solidFill>
                          <a:latin typeface="+mn-lt"/>
                        </a:rPr>
                        <a:t>81.2)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76.8 (73.2,</a:t>
                      </a:r>
                      <a:r>
                        <a:rPr lang="en-GB" sz="700" b="1" baseline="0" dirty="0" smtClean="0">
                          <a:solidFill>
                            <a:schemeClr val="tx1"/>
                          </a:solidFill>
                          <a:latin typeface="+mn-lt"/>
                        </a:rPr>
                        <a:t> </a:t>
                      </a:r>
                      <a:r>
                        <a:rPr lang="en-GB" sz="700" b="1" dirty="0" smtClean="0">
                          <a:solidFill>
                            <a:schemeClr val="tx1"/>
                          </a:solidFill>
                          <a:latin typeface="+mn-lt"/>
                        </a:rPr>
                        <a:t>80.4)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(95%</a:t>
                      </a:r>
                      <a:r>
                        <a:rPr lang="en-GB" sz="700" b="1" baseline="0" dirty="0" smtClean="0">
                          <a:solidFill>
                            <a:schemeClr val="tx1"/>
                          </a:solidFill>
                          <a:latin typeface="+mn-lt"/>
                        </a:rPr>
                        <a:t>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1.04 (0.81, 1.34)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p-value (log-rank)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0.76</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1691413" y="1666549"/>
            <a:ext cx="2994731" cy="261610"/>
          </a:xfrm>
          <a:prstGeom prst="rect">
            <a:avLst/>
          </a:prstGeom>
          <a:noFill/>
        </p:spPr>
        <p:txBody>
          <a:bodyPr wrap="none" rtlCol="0">
            <a:spAutoFit/>
          </a:bodyPr>
          <a:lstStyle/>
          <a:p>
            <a:pPr algn="ctr"/>
            <a:r>
              <a:rPr lang="en-GB" sz="1100" b="1" dirty="0" smtClean="0">
                <a:solidFill>
                  <a:srgbClr val="4D4D4D"/>
                </a:solidFill>
              </a:rPr>
              <a:t>TTR in </a:t>
            </a:r>
            <a:r>
              <a:rPr lang="en-GB" sz="1100" b="1" i="1" dirty="0" smtClean="0">
                <a:solidFill>
                  <a:srgbClr val="4D4D4D"/>
                </a:solidFill>
              </a:rPr>
              <a:t>KRAS</a:t>
            </a:r>
            <a:r>
              <a:rPr lang="en-GB" sz="1100" b="1" dirty="0" smtClean="0">
                <a:solidFill>
                  <a:srgbClr val="4D4D4D"/>
                </a:solidFill>
              </a:rPr>
              <a:t> exon 2 </a:t>
            </a:r>
            <a:r>
              <a:rPr lang="en-GB" sz="1100" b="1" dirty="0" err="1" smtClean="0">
                <a:solidFill>
                  <a:srgbClr val="4D4D4D"/>
                </a:solidFill>
              </a:rPr>
              <a:t>wt</a:t>
            </a:r>
            <a:r>
              <a:rPr lang="en-GB" sz="1100" b="1" dirty="0" smtClean="0">
                <a:solidFill>
                  <a:srgbClr val="4D4D4D"/>
                </a:solidFill>
              </a:rPr>
              <a:t> patients (Group 1)</a:t>
            </a:r>
            <a:endParaRPr lang="en-GB" sz="1100" b="1" dirty="0">
              <a:solidFill>
                <a:srgbClr val="4D4D4D"/>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274893196"/>
              </p:ext>
            </p:extLst>
          </p:nvPr>
        </p:nvGraphicFramePr>
        <p:xfrm>
          <a:off x="5520781" y="2431280"/>
          <a:ext cx="2679120" cy="1000080"/>
        </p:xfrm>
        <a:graphic>
          <a:graphicData uri="http://schemas.openxmlformats.org/drawingml/2006/table">
            <a:tbl>
              <a:tblPr firstRow="1" bandRow="1">
                <a:tableStyleId>{5C22544A-7EE6-4342-B048-85BDC9FD1C3A}</a:tableStyleId>
              </a:tblPr>
              <a:tblGrid>
                <a:gridCol w="1111111"/>
                <a:gridCol w="738178"/>
                <a:gridCol w="829831"/>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br>
                        <a:rPr lang="en-GB" sz="700" b="1" dirty="0" smtClean="0">
                          <a:solidFill>
                            <a:schemeClr val="tx1"/>
                          </a:solidFill>
                          <a:latin typeface="+mn-lt"/>
                        </a:rPr>
                      </a:br>
                      <a:r>
                        <a:rPr lang="en-GB" sz="700" b="1" dirty="0" smtClean="0">
                          <a:solidFill>
                            <a:schemeClr val="tx1"/>
                          </a:solidFill>
                          <a:latin typeface="+mn-lt"/>
                        </a:rPr>
                        <a:t>(n=367)</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(n=352)</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No.</a:t>
                      </a:r>
                      <a:r>
                        <a:rPr lang="en-GB" sz="700" b="1" baseline="0" dirty="0" smtClean="0">
                          <a:solidFill>
                            <a:schemeClr val="tx1"/>
                          </a:solidFill>
                          <a:latin typeface="+mn-lt"/>
                        </a:rPr>
                        <a:t> of events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80</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61</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5-year TTR, % (95%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77.7 (73.3,</a:t>
                      </a:r>
                      <a:r>
                        <a:rPr lang="en-GB" sz="700" b="1" baseline="0" dirty="0" smtClean="0">
                          <a:solidFill>
                            <a:schemeClr val="tx1"/>
                          </a:solidFill>
                          <a:latin typeface="+mn-lt"/>
                        </a:rPr>
                        <a:t> </a:t>
                      </a:r>
                      <a:r>
                        <a:rPr lang="en-GB" sz="700" b="1" dirty="0" smtClean="0">
                          <a:solidFill>
                            <a:schemeClr val="tx1"/>
                          </a:solidFill>
                          <a:latin typeface="+mn-lt"/>
                        </a:rPr>
                        <a:t>82.1)</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82.1 (78.0,</a:t>
                      </a:r>
                      <a:r>
                        <a:rPr lang="en-GB" sz="700" b="1" baseline="0" dirty="0" smtClean="0">
                          <a:solidFill>
                            <a:schemeClr val="tx1"/>
                          </a:solidFill>
                          <a:latin typeface="+mn-lt"/>
                        </a:rPr>
                        <a:t> </a:t>
                      </a:r>
                      <a:r>
                        <a:rPr lang="en-GB" sz="700" b="1" dirty="0" smtClean="0">
                          <a:solidFill>
                            <a:schemeClr val="tx1"/>
                          </a:solidFill>
                          <a:latin typeface="+mn-lt"/>
                        </a:rPr>
                        <a:t>86.2)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(95%</a:t>
                      </a:r>
                      <a:r>
                        <a:rPr lang="en-GB" sz="700" b="1" baseline="0" dirty="0" smtClean="0">
                          <a:solidFill>
                            <a:schemeClr val="tx1"/>
                          </a:solidFill>
                          <a:latin typeface="+mn-lt"/>
                        </a:rPr>
                        <a:t> CI)</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0.77 (0.55, 1.08)</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p-value (log-rank)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0.12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9" name="Group 18"/>
          <p:cNvGrpSpPr/>
          <p:nvPr/>
        </p:nvGrpSpPr>
        <p:grpSpPr>
          <a:xfrm>
            <a:off x="973927" y="1678449"/>
            <a:ext cx="3748378" cy="2209558"/>
            <a:chOff x="816727" y="1529721"/>
            <a:chExt cx="3748378" cy="2209558"/>
          </a:xfrm>
        </p:grpSpPr>
        <p:sp>
          <p:nvSpPr>
            <p:cNvPr id="21" name="Freeform 20"/>
            <p:cNvSpPr>
              <a:spLocks/>
            </p:cNvSpPr>
            <p:nvPr/>
          </p:nvSpPr>
          <p:spPr bwMode="auto">
            <a:xfrm>
              <a:off x="1379669"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2" name="Line 6"/>
            <p:cNvSpPr>
              <a:spLocks noChangeShapeType="1"/>
            </p:cNvSpPr>
            <p:nvPr/>
          </p:nvSpPr>
          <p:spPr bwMode="auto">
            <a:xfrm>
              <a:off x="1305494"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3" name="Line 7"/>
            <p:cNvSpPr>
              <a:spLocks noChangeShapeType="1"/>
            </p:cNvSpPr>
            <p:nvPr/>
          </p:nvSpPr>
          <p:spPr bwMode="auto">
            <a:xfrm>
              <a:off x="1305494"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4" name="Line 8"/>
            <p:cNvSpPr>
              <a:spLocks noChangeShapeType="1"/>
            </p:cNvSpPr>
            <p:nvPr/>
          </p:nvSpPr>
          <p:spPr bwMode="auto">
            <a:xfrm>
              <a:off x="1305494"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5" name="Line 9"/>
            <p:cNvSpPr>
              <a:spLocks noChangeShapeType="1"/>
            </p:cNvSpPr>
            <p:nvPr/>
          </p:nvSpPr>
          <p:spPr bwMode="auto">
            <a:xfrm>
              <a:off x="1305494"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6" name="Line 10"/>
            <p:cNvSpPr>
              <a:spLocks noChangeShapeType="1"/>
            </p:cNvSpPr>
            <p:nvPr/>
          </p:nvSpPr>
          <p:spPr bwMode="auto">
            <a:xfrm>
              <a:off x="1305494"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7" name="Line 11"/>
            <p:cNvSpPr>
              <a:spLocks noChangeShapeType="1"/>
            </p:cNvSpPr>
            <p:nvPr/>
          </p:nvSpPr>
          <p:spPr bwMode="auto">
            <a:xfrm>
              <a:off x="1305494"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8" name="Line 12"/>
            <p:cNvSpPr>
              <a:spLocks noChangeShapeType="1"/>
            </p:cNvSpPr>
            <p:nvPr/>
          </p:nvSpPr>
          <p:spPr bwMode="auto">
            <a:xfrm>
              <a:off x="327795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29" name="Line 15"/>
            <p:cNvSpPr>
              <a:spLocks noChangeShapeType="1"/>
            </p:cNvSpPr>
            <p:nvPr/>
          </p:nvSpPr>
          <p:spPr bwMode="auto">
            <a:xfrm>
              <a:off x="390514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0" name="Line 17"/>
            <p:cNvSpPr>
              <a:spLocks noChangeShapeType="1"/>
            </p:cNvSpPr>
            <p:nvPr/>
          </p:nvSpPr>
          <p:spPr bwMode="auto">
            <a:xfrm>
              <a:off x="4565105"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1" name="Line 18"/>
            <p:cNvSpPr>
              <a:spLocks noChangeShapeType="1"/>
            </p:cNvSpPr>
            <p:nvPr/>
          </p:nvSpPr>
          <p:spPr bwMode="auto">
            <a:xfrm>
              <a:off x="264174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2" name="Line 19"/>
            <p:cNvSpPr>
              <a:spLocks noChangeShapeType="1"/>
            </p:cNvSpPr>
            <p:nvPr/>
          </p:nvSpPr>
          <p:spPr bwMode="auto">
            <a:xfrm>
              <a:off x="201832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3" name="Line 21"/>
            <p:cNvSpPr>
              <a:spLocks noChangeShapeType="1"/>
            </p:cNvSpPr>
            <p:nvPr/>
          </p:nvSpPr>
          <p:spPr bwMode="auto">
            <a:xfrm>
              <a:off x="1379668"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34" name="TextBox 33"/>
            <p:cNvSpPr txBox="1"/>
            <p:nvPr/>
          </p:nvSpPr>
          <p:spPr>
            <a:xfrm rot="16200000">
              <a:off x="-63963" y="2410411"/>
              <a:ext cx="2015296" cy="253916"/>
            </a:xfrm>
            <a:prstGeom prst="rect">
              <a:avLst/>
            </a:prstGeom>
            <a:noFill/>
          </p:spPr>
          <p:txBody>
            <a:bodyPr wrap="none" rtlCol="0">
              <a:spAutoFit/>
            </a:bodyPr>
            <a:lstStyle/>
            <a:p>
              <a:pPr algn="ctr"/>
              <a:r>
                <a:rPr lang="en-GB" sz="1050" b="1" dirty="0" smtClean="0">
                  <a:solidFill>
                    <a:srgbClr val="363636"/>
                  </a:solidFill>
                </a:rPr>
                <a:t>Recurrence-free survival (%)</a:t>
              </a:r>
              <a:endParaRPr lang="en-GB" sz="1050" b="1" dirty="0">
                <a:solidFill>
                  <a:srgbClr val="363636"/>
                </a:solidFill>
              </a:endParaRPr>
            </a:p>
          </p:txBody>
        </p:sp>
        <p:sp>
          <p:nvSpPr>
            <p:cNvPr id="35" name="TextBox 34"/>
            <p:cNvSpPr txBox="1"/>
            <p:nvPr/>
          </p:nvSpPr>
          <p:spPr>
            <a:xfrm>
              <a:off x="2492195" y="3485363"/>
              <a:ext cx="979756" cy="253916"/>
            </a:xfrm>
            <a:prstGeom prst="rect">
              <a:avLst/>
            </a:prstGeom>
            <a:noFill/>
          </p:spPr>
          <p:txBody>
            <a:bodyPr wrap="none" rtlCol="0">
              <a:spAutoFit/>
            </a:bodyPr>
            <a:lstStyle/>
            <a:p>
              <a:pPr algn="ctr"/>
              <a:r>
                <a:rPr lang="en-GB" sz="1050" b="1" dirty="0" smtClean="0">
                  <a:solidFill>
                    <a:srgbClr val="363636"/>
                  </a:solidFill>
                </a:rPr>
                <a:t>Time (years)</a:t>
              </a:r>
              <a:endParaRPr lang="en-GB" sz="1050" b="1" dirty="0">
                <a:solidFill>
                  <a:srgbClr val="363636"/>
                </a:solidFill>
              </a:endParaRPr>
            </a:p>
          </p:txBody>
        </p:sp>
        <p:sp>
          <p:nvSpPr>
            <p:cNvPr id="36" name="TextBox 35"/>
            <p:cNvSpPr txBox="1"/>
            <p:nvPr/>
          </p:nvSpPr>
          <p:spPr>
            <a:xfrm>
              <a:off x="990721" y="1661960"/>
              <a:ext cx="372218" cy="253916"/>
            </a:xfrm>
            <a:prstGeom prst="rect">
              <a:avLst/>
            </a:prstGeom>
            <a:noFill/>
          </p:spPr>
          <p:txBody>
            <a:bodyPr wrap="none" rtlCol="0" anchor="ctr" anchorCtr="0">
              <a:spAutoFit/>
            </a:bodyPr>
            <a:lstStyle/>
            <a:p>
              <a:pPr algn="r"/>
              <a:r>
                <a:rPr lang="en-GB" sz="1050" b="1" dirty="0" smtClean="0">
                  <a:solidFill>
                    <a:srgbClr val="4D4D4D"/>
                  </a:solidFill>
                </a:rPr>
                <a:t>1.0</a:t>
              </a:r>
              <a:endParaRPr lang="en-GB" sz="1050" b="1" dirty="0">
                <a:solidFill>
                  <a:srgbClr val="4D4D4D"/>
                </a:solidFill>
              </a:endParaRPr>
            </a:p>
          </p:txBody>
        </p:sp>
        <p:sp>
          <p:nvSpPr>
            <p:cNvPr id="37" name="TextBox 36"/>
            <p:cNvSpPr txBox="1"/>
            <p:nvPr/>
          </p:nvSpPr>
          <p:spPr>
            <a:xfrm>
              <a:off x="990721" y="1960105"/>
              <a:ext cx="372218" cy="253916"/>
            </a:xfrm>
            <a:prstGeom prst="rect">
              <a:avLst/>
            </a:prstGeom>
            <a:noFill/>
          </p:spPr>
          <p:txBody>
            <a:bodyPr wrap="none" rtlCol="0" anchor="ctr" anchorCtr="0">
              <a:spAutoFit/>
            </a:bodyPr>
            <a:lstStyle/>
            <a:p>
              <a:pPr algn="r"/>
              <a:r>
                <a:rPr lang="en-GB" sz="1050" b="1" dirty="0" smtClean="0">
                  <a:solidFill>
                    <a:srgbClr val="4D4D4D"/>
                  </a:solidFill>
                </a:rPr>
                <a:t>0.8</a:t>
              </a:r>
              <a:endParaRPr lang="en-GB" sz="1050" b="1" dirty="0">
                <a:solidFill>
                  <a:srgbClr val="4D4D4D"/>
                </a:solidFill>
              </a:endParaRPr>
            </a:p>
          </p:txBody>
        </p:sp>
        <p:sp>
          <p:nvSpPr>
            <p:cNvPr id="38" name="TextBox 37"/>
            <p:cNvSpPr txBox="1"/>
            <p:nvPr/>
          </p:nvSpPr>
          <p:spPr>
            <a:xfrm>
              <a:off x="990721" y="2257007"/>
              <a:ext cx="372218" cy="253916"/>
            </a:xfrm>
            <a:prstGeom prst="rect">
              <a:avLst/>
            </a:prstGeom>
            <a:noFill/>
          </p:spPr>
          <p:txBody>
            <a:bodyPr wrap="none" rtlCol="0" anchor="ctr" anchorCtr="0">
              <a:spAutoFit/>
            </a:bodyPr>
            <a:lstStyle/>
            <a:p>
              <a:pPr algn="r"/>
              <a:r>
                <a:rPr lang="en-GB" sz="1050" b="1" dirty="0" smtClean="0">
                  <a:solidFill>
                    <a:srgbClr val="4D4D4D"/>
                  </a:solidFill>
                </a:rPr>
                <a:t>0.6</a:t>
              </a:r>
              <a:endParaRPr lang="en-GB" sz="1050" b="1" dirty="0">
                <a:solidFill>
                  <a:srgbClr val="4D4D4D"/>
                </a:solidFill>
              </a:endParaRPr>
            </a:p>
          </p:txBody>
        </p:sp>
        <p:sp>
          <p:nvSpPr>
            <p:cNvPr id="39" name="TextBox 38"/>
            <p:cNvSpPr txBox="1"/>
            <p:nvPr/>
          </p:nvSpPr>
          <p:spPr>
            <a:xfrm>
              <a:off x="990721" y="2553910"/>
              <a:ext cx="372218" cy="253916"/>
            </a:xfrm>
            <a:prstGeom prst="rect">
              <a:avLst/>
            </a:prstGeom>
            <a:noFill/>
          </p:spPr>
          <p:txBody>
            <a:bodyPr wrap="none" rtlCol="0" anchor="ctr" anchorCtr="0">
              <a:spAutoFit/>
            </a:bodyPr>
            <a:lstStyle/>
            <a:p>
              <a:pPr algn="r"/>
              <a:r>
                <a:rPr lang="en-GB" sz="1050" b="1" dirty="0" smtClean="0">
                  <a:solidFill>
                    <a:srgbClr val="4D4D4D"/>
                  </a:solidFill>
                </a:rPr>
                <a:t>0.4</a:t>
              </a:r>
              <a:endParaRPr lang="en-GB" sz="1050" b="1" dirty="0">
                <a:solidFill>
                  <a:srgbClr val="4D4D4D"/>
                </a:solidFill>
              </a:endParaRPr>
            </a:p>
          </p:txBody>
        </p:sp>
        <p:sp>
          <p:nvSpPr>
            <p:cNvPr id="40" name="TextBox 39"/>
            <p:cNvSpPr txBox="1"/>
            <p:nvPr/>
          </p:nvSpPr>
          <p:spPr>
            <a:xfrm>
              <a:off x="990721" y="2850813"/>
              <a:ext cx="372218" cy="253916"/>
            </a:xfrm>
            <a:prstGeom prst="rect">
              <a:avLst/>
            </a:prstGeom>
            <a:noFill/>
          </p:spPr>
          <p:txBody>
            <a:bodyPr wrap="none" rtlCol="0" anchor="ctr" anchorCtr="0">
              <a:spAutoFit/>
            </a:bodyPr>
            <a:lstStyle/>
            <a:p>
              <a:pPr algn="r"/>
              <a:r>
                <a:rPr lang="en-GB" sz="1050" b="1" dirty="0" smtClean="0">
                  <a:solidFill>
                    <a:srgbClr val="4D4D4D"/>
                  </a:solidFill>
                </a:rPr>
                <a:t>0.2</a:t>
              </a:r>
              <a:endParaRPr lang="en-GB" sz="1050" b="1" dirty="0">
                <a:solidFill>
                  <a:srgbClr val="4D4D4D"/>
                </a:solidFill>
              </a:endParaRPr>
            </a:p>
          </p:txBody>
        </p:sp>
        <p:sp>
          <p:nvSpPr>
            <p:cNvPr id="41" name="TextBox 40"/>
            <p:cNvSpPr txBox="1"/>
            <p:nvPr/>
          </p:nvSpPr>
          <p:spPr>
            <a:xfrm>
              <a:off x="1102931" y="3147716"/>
              <a:ext cx="260008" cy="253916"/>
            </a:xfrm>
            <a:prstGeom prst="rect">
              <a:avLst/>
            </a:prstGeom>
            <a:noFill/>
          </p:spPr>
          <p:txBody>
            <a:bodyPr wrap="none" rtlCol="0" anchor="ctr" anchorCtr="0">
              <a:spAutoFit/>
            </a:bodyPr>
            <a:lstStyle/>
            <a:p>
              <a:pPr algn="r"/>
              <a:r>
                <a:rPr lang="en-GB" sz="1050" b="1" dirty="0" smtClean="0">
                  <a:solidFill>
                    <a:srgbClr val="4D4D4D"/>
                  </a:solidFill>
                </a:rPr>
                <a:t>0</a:t>
              </a:r>
              <a:endParaRPr lang="en-GB" sz="1050" b="1" dirty="0">
                <a:solidFill>
                  <a:srgbClr val="4D4D4D"/>
                </a:solidFill>
              </a:endParaRPr>
            </a:p>
          </p:txBody>
        </p:sp>
        <p:cxnSp>
          <p:nvCxnSpPr>
            <p:cNvPr id="48" name="Straight Connector 47"/>
            <p:cNvCxnSpPr/>
            <p:nvPr/>
          </p:nvCxnSpPr>
          <p:spPr>
            <a:xfrm flipH="1">
              <a:off x="1437069" y="2572387"/>
              <a:ext cx="2562734"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Freeform 2"/>
            <p:cNvSpPr>
              <a:spLocks/>
            </p:cNvSpPr>
            <p:nvPr/>
          </p:nvSpPr>
          <p:spPr bwMode="auto">
            <a:xfrm>
              <a:off x="1373934" y="1792966"/>
              <a:ext cx="3186951" cy="336420"/>
            </a:xfrm>
            <a:custGeom>
              <a:avLst/>
              <a:gdLst>
                <a:gd name="T0" fmla="*/ 249 w 249"/>
                <a:gd name="T1" fmla="*/ 26 h 26"/>
                <a:gd name="T2" fmla="*/ 235 w 249"/>
                <a:gd name="T3" fmla="*/ 26 h 26"/>
                <a:gd name="T4" fmla="*/ 235 w 249"/>
                <a:gd name="T5" fmla="*/ 25 h 26"/>
                <a:gd name="T6" fmla="*/ 197 w 249"/>
                <a:gd name="T7" fmla="*/ 25 h 26"/>
                <a:gd name="T8" fmla="*/ 197 w 249"/>
                <a:gd name="T9" fmla="*/ 23 h 26"/>
                <a:gd name="T10" fmla="*/ 160 w 249"/>
                <a:gd name="T11" fmla="*/ 23 h 26"/>
                <a:gd name="T12" fmla="*/ 160 w 249"/>
                <a:gd name="T13" fmla="*/ 22 h 26"/>
                <a:gd name="T14" fmla="*/ 128 w 249"/>
                <a:gd name="T15" fmla="*/ 22 h 26"/>
                <a:gd name="T16" fmla="*/ 128 w 249"/>
                <a:gd name="T17" fmla="*/ 21 h 26"/>
                <a:gd name="T18" fmla="*/ 97 w 249"/>
                <a:gd name="T19" fmla="*/ 21 h 26"/>
                <a:gd name="T20" fmla="*/ 97 w 249"/>
                <a:gd name="T21" fmla="*/ 18 h 26"/>
                <a:gd name="T22" fmla="*/ 83 w 249"/>
                <a:gd name="T23" fmla="*/ 18 h 26"/>
                <a:gd name="T24" fmla="*/ 83 w 249"/>
                <a:gd name="T25" fmla="*/ 17 h 26"/>
                <a:gd name="T26" fmla="*/ 75 w 249"/>
                <a:gd name="T27" fmla="*/ 17 h 26"/>
                <a:gd name="T28" fmla="*/ 75 w 249"/>
                <a:gd name="T29" fmla="*/ 15 h 26"/>
                <a:gd name="T30" fmla="*/ 70 w 249"/>
                <a:gd name="T31" fmla="*/ 15 h 26"/>
                <a:gd name="T32" fmla="*/ 70 w 249"/>
                <a:gd name="T33" fmla="*/ 14 h 26"/>
                <a:gd name="T34" fmla="*/ 68 w 249"/>
                <a:gd name="T35" fmla="*/ 14 h 26"/>
                <a:gd name="T36" fmla="*/ 68 w 249"/>
                <a:gd name="T37" fmla="*/ 13 h 26"/>
                <a:gd name="T38" fmla="*/ 61 w 249"/>
                <a:gd name="T39" fmla="*/ 13 h 26"/>
                <a:gd name="T40" fmla="*/ 61 w 249"/>
                <a:gd name="T41" fmla="*/ 11 h 26"/>
                <a:gd name="T42" fmla="*/ 57 w 249"/>
                <a:gd name="T43" fmla="*/ 11 h 26"/>
                <a:gd name="T44" fmla="*/ 57 w 249"/>
                <a:gd name="T45" fmla="*/ 9 h 26"/>
                <a:gd name="T46" fmla="*/ 52 w 249"/>
                <a:gd name="T47" fmla="*/ 9 h 26"/>
                <a:gd name="T48" fmla="*/ 52 w 249"/>
                <a:gd name="T49" fmla="*/ 7 h 26"/>
                <a:gd name="T50" fmla="*/ 42 w 249"/>
                <a:gd name="T51" fmla="*/ 7 h 26"/>
                <a:gd name="T52" fmla="*/ 42 w 249"/>
                <a:gd name="T53" fmla="*/ 6 h 26"/>
                <a:gd name="T54" fmla="*/ 39 w 249"/>
                <a:gd name="T55" fmla="*/ 6 h 26"/>
                <a:gd name="T56" fmla="*/ 39 w 249"/>
                <a:gd name="T57" fmla="*/ 5 h 26"/>
                <a:gd name="T58" fmla="*/ 34 w 249"/>
                <a:gd name="T59" fmla="*/ 5 h 26"/>
                <a:gd name="T60" fmla="*/ 34 w 249"/>
                <a:gd name="T61" fmla="*/ 3 h 26"/>
                <a:gd name="T62" fmla="*/ 26 w 249"/>
                <a:gd name="T63" fmla="*/ 3 h 26"/>
                <a:gd name="T64" fmla="*/ 26 w 249"/>
                <a:gd name="T65" fmla="*/ 2 h 26"/>
                <a:gd name="T66" fmla="*/ 16 w 249"/>
                <a:gd name="T67" fmla="*/ 2 h 26"/>
                <a:gd name="T68" fmla="*/ 16 w 249"/>
                <a:gd name="T69" fmla="*/ 0 h 26"/>
                <a:gd name="T70" fmla="*/ 0 w 249"/>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26">
                  <a:moveTo>
                    <a:pt x="249" y="26"/>
                  </a:moveTo>
                  <a:lnTo>
                    <a:pt x="235" y="26"/>
                  </a:lnTo>
                  <a:lnTo>
                    <a:pt x="235" y="25"/>
                  </a:lnTo>
                  <a:lnTo>
                    <a:pt x="197" y="25"/>
                  </a:lnTo>
                  <a:lnTo>
                    <a:pt x="197" y="23"/>
                  </a:lnTo>
                  <a:lnTo>
                    <a:pt x="160" y="23"/>
                  </a:lnTo>
                  <a:lnTo>
                    <a:pt x="160" y="22"/>
                  </a:lnTo>
                  <a:lnTo>
                    <a:pt x="128" y="22"/>
                  </a:lnTo>
                  <a:lnTo>
                    <a:pt x="128" y="21"/>
                  </a:lnTo>
                  <a:lnTo>
                    <a:pt x="97" y="21"/>
                  </a:lnTo>
                  <a:lnTo>
                    <a:pt x="97" y="18"/>
                  </a:lnTo>
                  <a:lnTo>
                    <a:pt x="83" y="18"/>
                  </a:lnTo>
                  <a:lnTo>
                    <a:pt x="83" y="17"/>
                  </a:lnTo>
                  <a:lnTo>
                    <a:pt x="75" y="17"/>
                  </a:lnTo>
                  <a:lnTo>
                    <a:pt x="75" y="15"/>
                  </a:lnTo>
                  <a:lnTo>
                    <a:pt x="70" y="15"/>
                  </a:lnTo>
                  <a:lnTo>
                    <a:pt x="70" y="14"/>
                  </a:lnTo>
                  <a:lnTo>
                    <a:pt x="68" y="14"/>
                  </a:lnTo>
                  <a:lnTo>
                    <a:pt x="68" y="13"/>
                  </a:lnTo>
                  <a:lnTo>
                    <a:pt x="61" y="13"/>
                  </a:lnTo>
                  <a:lnTo>
                    <a:pt x="61" y="11"/>
                  </a:lnTo>
                  <a:lnTo>
                    <a:pt x="57" y="11"/>
                  </a:lnTo>
                  <a:lnTo>
                    <a:pt x="57" y="9"/>
                  </a:lnTo>
                  <a:lnTo>
                    <a:pt x="52" y="9"/>
                  </a:lnTo>
                  <a:lnTo>
                    <a:pt x="52" y="7"/>
                  </a:lnTo>
                  <a:lnTo>
                    <a:pt x="42" y="7"/>
                  </a:lnTo>
                  <a:lnTo>
                    <a:pt x="42" y="6"/>
                  </a:lnTo>
                  <a:lnTo>
                    <a:pt x="39" y="6"/>
                  </a:lnTo>
                  <a:lnTo>
                    <a:pt x="39" y="5"/>
                  </a:lnTo>
                  <a:lnTo>
                    <a:pt x="34" y="5"/>
                  </a:lnTo>
                  <a:lnTo>
                    <a:pt x="34" y="3"/>
                  </a:lnTo>
                  <a:lnTo>
                    <a:pt x="26" y="3"/>
                  </a:lnTo>
                  <a:lnTo>
                    <a:pt x="26" y="2"/>
                  </a:lnTo>
                  <a:lnTo>
                    <a:pt x="16" y="2"/>
                  </a:lnTo>
                  <a:lnTo>
                    <a:pt x="1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50" name="Freeform 3"/>
            <p:cNvSpPr>
              <a:spLocks/>
            </p:cNvSpPr>
            <p:nvPr/>
          </p:nvSpPr>
          <p:spPr bwMode="auto">
            <a:xfrm>
              <a:off x="1373934" y="1792966"/>
              <a:ext cx="3186951" cy="336420"/>
            </a:xfrm>
            <a:custGeom>
              <a:avLst/>
              <a:gdLst>
                <a:gd name="T0" fmla="*/ 249 w 249"/>
                <a:gd name="T1" fmla="*/ 27 h 27"/>
                <a:gd name="T2" fmla="*/ 238 w 249"/>
                <a:gd name="T3" fmla="*/ 27 h 27"/>
                <a:gd name="T4" fmla="*/ 238 w 249"/>
                <a:gd name="T5" fmla="*/ 26 h 27"/>
                <a:gd name="T6" fmla="*/ 188 w 249"/>
                <a:gd name="T7" fmla="*/ 26 h 27"/>
                <a:gd name="T8" fmla="*/ 168 w 249"/>
                <a:gd name="T9" fmla="*/ 26 h 27"/>
                <a:gd name="T10" fmla="*/ 168 w 249"/>
                <a:gd name="T11" fmla="*/ 24 h 27"/>
                <a:gd name="T12" fmla="*/ 151 w 249"/>
                <a:gd name="T13" fmla="*/ 24 h 27"/>
                <a:gd name="T14" fmla="*/ 151 w 249"/>
                <a:gd name="T15" fmla="*/ 23 h 27"/>
                <a:gd name="T16" fmla="*/ 134 w 249"/>
                <a:gd name="T17" fmla="*/ 23 h 27"/>
                <a:gd name="T18" fmla="*/ 134 w 249"/>
                <a:gd name="T19" fmla="*/ 22 h 27"/>
                <a:gd name="T20" fmla="*/ 102 w 249"/>
                <a:gd name="T21" fmla="*/ 22 h 27"/>
                <a:gd name="T22" fmla="*/ 102 w 249"/>
                <a:gd name="T23" fmla="*/ 20 h 27"/>
                <a:gd name="T24" fmla="*/ 93 w 249"/>
                <a:gd name="T25" fmla="*/ 20 h 27"/>
                <a:gd name="T26" fmla="*/ 93 w 249"/>
                <a:gd name="T27" fmla="*/ 18 h 27"/>
                <a:gd name="T28" fmla="*/ 85 w 249"/>
                <a:gd name="T29" fmla="*/ 18 h 27"/>
                <a:gd name="T30" fmla="*/ 85 w 249"/>
                <a:gd name="T31" fmla="*/ 17 h 27"/>
                <a:gd name="T32" fmla="*/ 77 w 249"/>
                <a:gd name="T33" fmla="*/ 17 h 27"/>
                <a:gd name="T34" fmla="*/ 77 w 249"/>
                <a:gd name="T35" fmla="*/ 16 h 27"/>
                <a:gd name="T36" fmla="*/ 73 w 249"/>
                <a:gd name="T37" fmla="*/ 16 h 27"/>
                <a:gd name="T38" fmla="*/ 73 w 249"/>
                <a:gd name="T39" fmla="*/ 15 h 27"/>
                <a:gd name="T40" fmla="*/ 69 w 249"/>
                <a:gd name="T41" fmla="*/ 15 h 27"/>
                <a:gd name="T42" fmla="*/ 69 w 249"/>
                <a:gd name="T43" fmla="*/ 13 h 27"/>
                <a:gd name="T44" fmla="*/ 60 w 249"/>
                <a:gd name="T45" fmla="*/ 13 h 27"/>
                <a:gd name="T46" fmla="*/ 60 w 249"/>
                <a:gd name="T47" fmla="*/ 11 h 27"/>
                <a:gd name="T48" fmla="*/ 53 w 249"/>
                <a:gd name="T49" fmla="*/ 11 h 27"/>
                <a:gd name="T50" fmla="*/ 53 w 249"/>
                <a:gd name="T51" fmla="*/ 10 h 27"/>
                <a:gd name="T52" fmla="*/ 49 w 249"/>
                <a:gd name="T53" fmla="*/ 10 h 27"/>
                <a:gd name="T54" fmla="*/ 49 w 249"/>
                <a:gd name="T55" fmla="*/ 8 h 27"/>
                <a:gd name="T56" fmla="*/ 43 w 249"/>
                <a:gd name="T57" fmla="*/ 8 h 27"/>
                <a:gd name="T58" fmla="*/ 43 w 249"/>
                <a:gd name="T59" fmla="*/ 7 h 27"/>
                <a:gd name="T60" fmla="*/ 38 w 249"/>
                <a:gd name="T61" fmla="*/ 7 h 27"/>
                <a:gd name="T62" fmla="*/ 38 w 249"/>
                <a:gd name="T63" fmla="*/ 5 h 27"/>
                <a:gd name="T64" fmla="*/ 34 w 249"/>
                <a:gd name="T65" fmla="*/ 5 h 27"/>
                <a:gd name="T66" fmla="*/ 34 w 249"/>
                <a:gd name="T67" fmla="*/ 3 h 27"/>
                <a:gd name="T68" fmla="*/ 25 w 249"/>
                <a:gd name="T69" fmla="*/ 3 h 27"/>
                <a:gd name="T70" fmla="*/ 25 w 249"/>
                <a:gd name="T71" fmla="*/ 2 h 27"/>
                <a:gd name="T72" fmla="*/ 18 w 249"/>
                <a:gd name="T73" fmla="*/ 2 h 27"/>
                <a:gd name="T74" fmla="*/ 18 w 249"/>
                <a:gd name="T75" fmla="*/ 1 h 27"/>
                <a:gd name="T76" fmla="*/ 6 w 249"/>
                <a:gd name="T77" fmla="*/ 1 h 27"/>
                <a:gd name="T78" fmla="*/ 6 w 249"/>
                <a:gd name="T79" fmla="*/ 0 h 27"/>
                <a:gd name="T80" fmla="*/ 0 w 249"/>
                <a:gd name="T8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7">
                  <a:moveTo>
                    <a:pt x="249" y="27"/>
                  </a:moveTo>
                  <a:lnTo>
                    <a:pt x="238" y="27"/>
                  </a:lnTo>
                  <a:lnTo>
                    <a:pt x="238" y="26"/>
                  </a:lnTo>
                  <a:lnTo>
                    <a:pt x="188" y="26"/>
                  </a:lnTo>
                  <a:lnTo>
                    <a:pt x="168" y="26"/>
                  </a:lnTo>
                  <a:lnTo>
                    <a:pt x="168" y="24"/>
                  </a:lnTo>
                  <a:lnTo>
                    <a:pt x="151" y="24"/>
                  </a:lnTo>
                  <a:lnTo>
                    <a:pt x="151" y="23"/>
                  </a:lnTo>
                  <a:lnTo>
                    <a:pt x="134" y="23"/>
                  </a:lnTo>
                  <a:lnTo>
                    <a:pt x="134" y="22"/>
                  </a:lnTo>
                  <a:lnTo>
                    <a:pt x="102" y="22"/>
                  </a:lnTo>
                  <a:lnTo>
                    <a:pt x="102" y="20"/>
                  </a:lnTo>
                  <a:lnTo>
                    <a:pt x="93" y="20"/>
                  </a:lnTo>
                  <a:lnTo>
                    <a:pt x="93" y="18"/>
                  </a:lnTo>
                  <a:lnTo>
                    <a:pt x="85" y="18"/>
                  </a:lnTo>
                  <a:lnTo>
                    <a:pt x="85" y="17"/>
                  </a:lnTo>
                  <a:lnTo>
                    <a:pt x="77" y="17"/>
                  </a:lnTo>
                  <a:lnTo>
                    <a:pt x="77" y="16"/>
                  </a:lnTo>
                  <a:lnTo>
                    <a:pt x="73" y="16"/>
                  </a:lnTo>
                  <a:lnTo>
                    <a:pt x="73" y="15"/>
                  </a:lnTo>
                  <a:lnTo>
                    <a:pt x="69" y="15"/>
                  </a:lnTo>
                  <a:lnTo>
                    <a:pt x="69" y="13"/>
                  </a:lnTo>
                  <a:lnTo>
                    <a:pt x="60" y="13"/>
                  </a:lnTo>
                  <a:lnTo>
                    <a:pt x="60" y="11"/>
                  </a:lnTo>
                  <a:lnTo>
                    <a:pt x="53" y="11"/>
                  </a:lnTo>
                  <a:lnTo>
                    <a:pt x="53" y="10"/>
                  </a:lnTo>
                  <a:lnTo>
                    <a:pt x="49" y="10"/>
                  </a:lnTo>
                  <a:lnTo>
                    <a:pt x="49" y="8"/>
                  </a:lnTo>
                  <a:lnTo>
                    <a:pt x="43" y="8"/>
                  </a:lnTo>
                  <a:lnTo>
                    <a:pt x="43" y="7"/>
                  </a:lnTo>
                  <a:lnTo>
                    <a:pt x="38" y="7"/>
                  </a:lnTo>
                  <a:lnTo>
                    <a:pt x="38" y="5"/>
                  </a:lnTo>
                  <a:lnTo>
                    <a:pt x="34" y="5"/>
                  </a:lnTo>
                  <a:lnTo>
                    <a:pt x="34" y="3"/>
                  </a:lnTo>
                  <a:lnTo>
                    <a:pt x="25" y="3"/>
                  </a:lnTo>
                  <a:lnTo>
                    <a:pt x="25" y="2"/>
                  </a:lnTo>
                  <a:lnTo>
                    <a:pt x="18" y="2"/>
                  </a:lnTo>
                  <a:lnTo>
                    <a:pt x="18" y="1"/>
                  </a:lnTo>
                  <a:lnTo>
                    <a:pt x="6" y="1"/>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cxnSp>
        <p:nvCxnSpPr>
          <p:cNvPr id="51" name="Straight Connector 50"/>
          <p:cNvCxnSpPr/>
          <p:nvPr/>
        </p:nvCxnSpPr>
        <p:spPr>
          <a:xfrm>
            <a:off x="474732" y="4129013"/>
            <a:ext cx="427276"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474732" y="4284921"/>
            <a:ext cx="427276"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3" name="TextBox 52"/>
          <p:cNvSpPr txBox="1"/>
          <p:nvPr/>
        </p:nvSpPr>
        <p:spPr>
          <a:xfrm>
            <a:off x="939465" y="4005461"/>
            <a:ext cx="1183337" cy="400110"/>
          </a:xfrm>
          <a:prstGeom prst="rect">
            <a:avLst/>
          </a:prstGeom>
          <a:noFill/>
        </p:spPr>
        <p:txBody>
          <a:bodyPr wrap="none" rtlCol="0">
            <a:spAutoFit/>
          </a:bodyPr>
          <a:lstStyle/>
          <a:p>
            <a:r>
              <a:rPr lang="en-GB" sz="1000" b="1" dirty="0" smtClean="0">
                <a:solidFill>
                  <a:srgbClr val="4D4D4D"/>
                </a:solidFill>
              </a:rPr>
              <a:t>FOLFOX</a:t>
            </a:r>
          </a:p>
          <a:p>
            <a:r>
              <a:rPr lang="en-GB" sz="1000" b="1" dirty="0" smtClean="0">
                <a:solidFill>
                  <a:srgbClr val="4D4D4D"/>
                </a:solidFill>
              </a:rPr>
              <a:t>FOLFOX + </a:t>
            </a:r>
            <a:r>
              <a:rPr lang="en-GB" sz="1000" b="1" dirty="0" err="1">
                <a:solidFill>
                  <a:srgbClr val="4D4D4D"/>
                </a:solidFill>
              </a:rPr>
              <a:t>c</a:t>
            </a:r>
            <a:r>
              <a:rPr lang="en-GB" sz="1000" b="1" dirty="0" err="1" smtClean="0">
                <a:solidFill>
                  <a:srgbClr val="4D4D4D"/>
                </a:solidFill>
              </a:rPr>
              <a:t>etux</a:t>
            </a:r>
            <a:endParaRPr lang="en-GB" sz="1000" b="1" dirty="0">
              <a:solidFill>
                <a:srgbClr val="4D4D4D"/>
              </a:solidFill>
            </a:endParaRPr>
          </a:p>
        </p:txBody>
      </p:sp>
      <p:grpSp>
        <p:nvGrpSpPr>
          <p:cNvPr id="54" name="Group 53"/>
          <p:cNvGrpSpPr/>
          <p:nvPr/>
        </p:nvGrpSpPr>
        <p:grpSpPr>
          <a:xfrm>
            <a:off x="4911673" y="1657024"/>
            <a:ext cx="3757690" cy="2216915"/>
            <a:chOff x="4904373" y="1508296"/>
            <a:chExt cx="3757690" cy="2216915"/>
          </a:xfrm>
        </p:grpSpPr>
        <p:sp>
          <p:nvSpPr>
            <p:cNvPr id="55" name="TextBox 54"/>
            <p:cNvSpPr txBox="1"/>
            <p:nvPr/>
          </p:nvSpPr>
          <p:spPr>
            <a:xfrm>
              <a:off x="5420470" y="1508296"/>
              <a:ext cx="3241593" cy="276999"/>
            </a:xfrm>
            <a:prstGeom prst="rect">
              <a:avLst/>
            </a:prstGeom>
            <a:noFill/>
          </p:spPr>
          <p:txBody>
            <a:bodyPr wrap="none" rtlCol="0">
              <a:spAutoFit/>
            </a:bodyPr>
            <a:lstStyle/>
            <a:p>
              <a:pPr algn="ctr"/>
              <a:r>
                <a:rPr lang="en-GB" sz="1200" b="1" dirty="0" smtClean="0">
                  <a:solidFill>
                    <a:srgbClr val="4D4D4D"/>
                  </a:solidFill>
                </a:rPr>
                <a:t>TTR in </a:t>
              </a:r>
              <a:r>
                <a:rPr lang="en-GB" sz="1200" b="1" i="1" dirty="0" smtClean="0">
                  <a:solidFill>
                    <a:srgbClr val="4D4D4D"/>
                  </a:solidFill>
                </a:rPr>
                <a:t>RAS &amp; BRAF</a:t>
              </a:r>
              <a:r>
                <a:rPr lang="en-GB" sz="1200" b="1" dirty="0" smtClean="0">
                  <a:solidFill>
                    <a:srgbClr val="4D4D4D"/>
                  </a:solidFill>
                </a:rPr>
                <a:t> </a:t>
              </a:r>
              <a:r>
                <a:rPr lang="en-GB" sz="1200" b="1" dirty="0" err="1" smtClean="0">
                  <a:solidFill>
                    <a:srgbClr val="4D4D4D"/>
                  </a:solidFill>
                </a:rPr>
                <a:t>wt</a:t>
              </a:r>
              <a:r>
                <a:rPr lang="en-GB" sz="1200" b="1" dirty="0" smtClean="0">
                  <a:solidFill>
                    <a:srgbClr val="4D4D4D"/>
                  </a:solidFill>
                </a:rPr>
                <a:t> patients (Group 2)</a:t>
              </a:r>
              <a:endParaRPr lang="en-GB" sz="1200" b="1" dirty="0">
                <a:solidFill>
                  <a:srgbClr val="4D4D4D"/>
                </a:solidFill>
              </a:endParaRPr>
            </a:p>
          </p:txBody>
        </p:sp>
        <p:sp>
          <p:nvSpPr>
            <p:cNvPr id="56" name="Freeform 55"/>
            <p:cNvSpPr>
              <a:spLocks/>
            </p:cNvSpPr>
            <p:nvPr/>
          </p:nvSpPr>
          <p:spPr bwMode="auto">
            <a:xfrm>
              <a:off x="5467318"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7" name="Line 6"/>
            <p:cNvSpPr>
              <a:spLocks noChangeShapeType="1"/>
            </p:cNvSpPr>
            <p:nvPr/>
          </p:nvSpPr>
          <p:spPr bwMode="auto">
            <a:xfrm>
              <a:off x="5393143"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8" name="Line 7"/>
            <p:cNvSpPr>
              <a:spLocks noChangeShapeType="1"/>
            </p:cNvSpPr>
            <p:nvPr/>
          </p:nvSpPr>
          <p:spPr bwMode="auto">
            <a:xfrm>
              <a:off x="5393143"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59" name="Line 8"/>
            <p:cNvSpPr>
              <a:spLocks noChangeShapeType="1"/>
            </p:cNvSpPr>
            <p:nvPr/>
          </p:nvSpPr>
          <p:spPr bwMode="auto">
            <a:xfrm>
              <a:off x="5393143"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0" name="Line 9"/>
            <p:cNvSpPr>
              <a:spLocks noChangeShapeType="1"/>
            </p:cNvSpPr>
            <p:nvPr/>
          </p:nvSpPr>
          <p:spPr bwMode="auto">
            <a:xfrm>
              <a:off x="5393143"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1" name="Line 10"/>
            <p:cNvSpPr>
              <a:spLocks noChangeShapeType="1"/>
            </p:cNvSpPr>
            <p:nvPr/>
          </p:nvSpPr>
          <p:spPr bwMode="auto">
            <a:xfrm>
              <a:off x="5393143"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2" name="Line 11"/>
            <p:cNvSpPr>
              <a:spLocks noChangeShapeType="1"/>
            </p:cNvSpPr>
            <p:nvPr/>
          </p:nvSpPr>
          <p:spPr bwMode="auto">
            <a:xfrm>
              <a:off x="5393143"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3" name="Line 12"/>
            <p:cNvSpPr>
              <a:spLocks noChangeShapeType="1"/>
            </p:cNvSpPr>
            <p:nvPr/>
          </p:nvSpPr>
          <p:spPr bwMode="auto">
            <a:xfrm>
              <a:off x="736560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4" name="Line 15"/>
            <p:cNvSpPr>
              <a:spLocks noChangeShapeType="1"/>
            </p:cNvSpPr>
            <p:nvPr/>
          </p:nvSpPr>
          <p:spPr bwMode="auto">
            <a:xfrm>
              <a:off x="7992792"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5" name="Line 17"/>
            <p:cNvSpPr>
              <a:spLocks noChangeShapeType="1"/>
            </p:cNvSpPr>
            <p:nvPr/>
          </p:nvSpPr>
          <p:spPr bwMode="auto">
            <a:xfrm>
              <a:off x="865275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6" name="Line 18"/>
            <p:cNvSpPr>
              <a:spLocks noChangeShapeType="1"/>
            </p:cNvSpPr>
            <p:nvPr/>
          </p:nvSpPr>
          <p:spPr bwMode="auto">
            <a:xfrm>
              <a:off x="672939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7" name="Line 19"/>
            <p:cNvSpPr>
              <a:spLocks noChangeShapeType="1"/>
            </p:cNvSpPr>
            <p:nvPr/>
          </p:nvSpPr>
          <p:spPr bwMode="auto">
            <a:xfrm>
              <a:off x="610597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8" name="Line 21"/>
            <p:cNvSpPr>
              <a:spLocks noChangeShapeType="1"/>
            </p:cNvSpPr>
            <p:nvPr/>
          </p:nvSpPr>
          <p:spPr bwMode="auto">
            <a:xfrm>
              <a:off x="5467317"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69" name="TextBox 68"/>
            <p:cNvSpPr txBox="1"/>
            <p:nvPr/>
          </p:nvSpPr>
          <p:spPr>
            <a:xfrm rot="16200000">
              <a:off x="4023683" y="2410411"/>
              <a:ext cx="2015296" cy="253916"/>
            </a:xfrm>
            <a:prstGeom prst="rect">
              <a:avLst/>
            </a:prstGeom>
            <a:noFill/>
          </p:spPr>
          <p:txBody>
            <a:bodyPr wrap="none" rtlCol="0">
              <a:spAutoFit/>
            </a:bodyPr>
            <a:lstStyle/>
            <a:p>
              <a:pPr algn="ctr"/>
              <a:r>
                <a:rPr lang="en-GB" sz="1050" b="1" dirty="0">
                  <a:solidFill>
                    <a:srgbClr val="363636"/>
                  </a:solidFill>
                </a:rPr>
                <a:t>Recurrence-free survival (%)</a:t>
              </a:r>
            </a:p>
          </p:txBody>
        </p:sp>
        <p:sp>
          <p:nvSpPr>
            <p:cNvPr id="70" name="TextBox 69"/>
            <p:cNvSpPr txBox="1"/>
            <p:nvPr/>
          </p:nvSpPr>
          <p:spPr>
            <a:xfrm>
              <a:off x="6579844" y="3471295"/>
              <a:ext cx="979756" cy="253916"/>
            </a:xfrm>
            <a:prstGeom prst="rect">
              <a:avLst/>
            </a:prstGeom>
            <a:noFill/>
          </p:spPr>
          <p:txBody>
            <a:bodyPr wrap="none" rtlCol="0">
              <a:spAutoFit/>
            </a:bodyPr>
            <a:lstStyle/>
            <a:p>
              <a:pPr algn="ctr"/>
              <a:r>
                <a:rPr lang="en-GB" sz="1050" b="1" dirty="0" smtClean="0">
                  <a:solidFill>
                    <a:srgbClr val="363636"/>
                  </a:solidFill>
                </a:rPr>
                <a:t>Time (years)</a:t>
              </a:r>
              <a:endParaRPr lang="en-GB" sz="1050" b="1" dirty="0">
                <a:solidFill>
                  <a:srgbClr val="363636"/>
                </a:solidFill>
              </a:endParaRPr>
            </a:p>
          </p:txBody>
        </p:sp>
        <p:sp>
          <p:nvSpPr>
            <p:cNvPr id="71" name="TextBox 70"/>
            <p:cNvSpPr txBox="1"/>
            <p:nvPr/>
          </p:nvSpPr>
          <p:spPr>
            <a:xfrm>
              <a:off x="5078370" y="1661960"/>
              <a:ext cx="372218" cy="253916"/>
            </a:xfrm>
            <a:prstGeom prst="rect">
              <a:avLst/>
            </a:prstGeom>
            <a:noFill/>
          </p:spPr>
          <p:txBody>
            <a:bodyPr wrap="none" rtlCol="0" anchor="ctr" anchorCtr="0">
              <a:spAutoFit/>
            </a:bodyPr>
            <a:lstStyle/>
            <a:p>
              <a:pPr algn="r"/>
              <a:r>
                <a:rPr lang="en-GB" sz="1050" b="1" dirty="0" smtClean="0">
                  <a:solidFill>
                    <a:srgbClr val="4D4D4D"/>
                  </a:solidFill>
                </a:rPr>
                <a:t>1.0</a:t>
              </a:r>
              <a:endParaRPr lang="en-GB" sz="1050" b="1" dirty="0">
                <a:solidFill>
                  <a:srgbClr val="4D4D4D"/>
                </a:solidFill>
              </a:endParaRPr>
            </a:p>
          </p:txBody>
        </p:sp>
        <p:sp>
          <p:nvSpPr>
            <p:cNvPr id="72" name="TextBox 71"/>
            <p:cNvSpPr txBox="1"/>
            <p:nvPr/>
          </p:nvSpPr>
          <p:spPr>
            <a:xfrm>
              <a:off x="5078370" y="1960105"/>
              <a:ext cx="372218" cy="253916"/>
            </a:xfrm>
            <a:prstGeom prst="rect">
              <a:avLst/>
            </a:prstGeom>
            <a:noFill/>
          </p:spPr>
          <p:txBody>
            <a:bodyPr wrap="none" rtlCol="0" anchor="ctr" anchorCtr="0">
              <a:spAutoFit/>
            </a:bodyPr>
            <a:lstStyle/>
            <a:p>
              <a:pPr algn="r"/>
              <a:r>
                <a:rPr lang="en-GB" sz="1050" b="1" dirty="0" smtClean="0">
                  <a:solidFill>
                    <a:srgbClr val="4D4D4D"/>
                  </a:solidFill>
                </a:rPr>
                <a:t>0.8</a:t>
              </a:r>
              <a:endParaRPr lang="en-GB" sz="1050" b="1" dirty="0">
                <a:solidFill>
                  <a:srgbClr val="4D4D4D"/>
                </a:solidFill>
              </a:endParaRPr>
            </a:p>
          </p:txBody>
        </p:sp>
        <p:sp>
          <p:nvSpPr>
            <p:cNvPr id="73" name="TextBox 72"/>
            <p:cNvSpPr txBox="1"/>
            <p:nvPr/>
          </p:nvSpPr>
          <p:spPr>
            <a:xfrm>
              <a:off x="5078370" y="2257007"/>
              <a:ext cx="372218" cy="253916"/>
            </a:xfrm>
            <a:prstGeom prst="rect">
              <a:avLst/>
            </a:prstGeom>
            <a:noFill/>
          </p:spPr>
          <p:txBody>
            <a:bodyPr wrap="none" rtlCol="0" anchor="ctr" anchorCtr="0">
              <a:spAutoFit/>
            </a:bodyPr>
            <a:lstStyle/>
            <a:p>
              <a:pPr algn="r"/>
              <a:r>
                <a:rPr lang="en-GB" sz="1050" b="1" dirty="0" smtClean="0">
                  <a:solidFill>
                    <a:srgbClr val="4D4D4D"/>
                  </a:solidFill>
                </a:rPr>
                <a:t>0.6</a:t>
              </a:r>
              <a:endParaRPr lang="en-GB" sz="1050" b="1" dirty="0">
                <a:solidFill>
                  <a:srgbClr val="4D4D4D"/>
                </a:solidFill>
              </a:endParaRPr>
            </a:p>
          </p:txBody>
        </p:sp>
        <p:sp>
          <p:nvSpPr>
            <p:cNvPr id="74" name="TextBox 73"/>
            <p:cNvSpPr txBox="1"/>
            <p:nvPr/>
          </p:nvSpPr>
          <p:spPr>
            <a:xfrm>
              <a:off x="5078370" y="2553910"/>
              <a:ext cx="372218" cy="253916"/>
            </a:xfrm>
            <a:prstGeom prst="rect">
              <a:avLst/>
            </a:prstGeom>
            <a:noFill/>
          </p:spPr>
          <p:txBody>
            <a:bodyPr wrap="none" rtlCol="0" anchor="ctr" anchorCtr="0">
              <a:spAutoFit/>
            </a:bodyPr>
            <a:lstStyle/>
            <a:p>
              <a:pPr algn="r"/>
              <a:r>
                <a:rPr lang="en-GB" sz="1050" b="1" dirty="0" smtClean="0">
                  <a:solidFill>
                    <a:srgbClr val="4D4D4D"/>
                  </a:solidFill>
                </a:rPr>
                <a:t>0.4</a:t>
              </a:r>
              <a:endParaRPr lang="en-GB" sz="1050" b="1" dirty="0">
                <a:solidFill>
                  <a:srgbClr val="4D4D4D"/>
                </a:solidFill>
              </a:endParaRPr>
            </a:p>
          </p:txBody>
        </p:sp>
        <p:sp>
          <p:nvSpPr>
            <p:cNvPr id="75" name="TextBox 74"/>
            <p:cNvSpPr txBox="1"/>
            <p:nvPr/>
          </p:nvSpPr>
          <p:spPr>
            <a:xfrm>
              <a:off x="5078370" y="2850813"/>
              <a:ext cx="372218" cy="253916"/>
            </a:xfrm>
            <a:prstGeom prst="rect">
              <a:avLst/>
            </a:prstGeom>
            <a:noFill/>
          </p:spPr>
          <p:txBody>
            <a:bodyPr wrap="none" rtlCol="0" anchor="ctr" anchorCtr="0">
              <a:spAutoFit/>
            </a:bodyPr>
            <a:lstStyle/>
            <a:p>
              <a:pPr algn="r"/>
              <a:r>
                <a:rPr lang="en-GB" sz="1050" b="1" dirty="0" smtClean="0">
                  <a:solidFill>
                    <a:srgbClr val="4D4D4D"/>
                  </a:solidFill>
                </a:rPr>
                <a:t>0.2</a:t>
              </a:r>
              <a:endParaRPr lang="en-GB" sz="1050" b="1" dirty="0">
                <a:solidFill>
                  <a:srgbClr val="4D4D4D"/>
                </a:solidFill>
              </a:endParaRPr>
            </a:p>
          </p:txBody>
        </p:sp>
        <p:sp>
          <p:nvSpPr>
            <p:cNvPr id="76" name="TextBox 75"/>
            <p:cNvSpPr txBox="1"/>
            <p:nvPr/>
          </p:nvSpPr>
          <p:spPr>
            <a:xfrm>
              <a:off x="5190580" y="3147716"/>
              <a:ext cx="260008" cy="253916"/>
            </a:xfrm>
            <a:prstGeom prst="rect">
              <a:avLst/>
            </a:prstGeom>
            <a:noFill/>
          </p:spPr>
          <p:txBody>
            <a:bodyPr wrap="none" rtlCol="0" anchor="ctr" anchorCtr="0">
              <a:spAutoFit/>
            </a:bodyPr>
            <a:lstStyle/>
            <a:p>
              <a:pPr algn="r"/>
              <a:r>
                <a:rPr lang="en-GB" sz="1050" b="1" dirty="0" smtClean="0">
                  <a:solidFill>
                    <a:srgbClr val="4D4D4D"/>
                  </a:solidFill>
                </a:rPr>
                <a:t>0</a:t>
              </a:r>
              <a:endParaRPr lang="en-GB" sz="1050" b="1" dirty="0">
                <a:solidFill>
                  <a:srgbClr val="4D4D4D"/>
                </a:solidFill>
              </a:endParaRPr>
            </a:p>
          </p:txBody>
        </p:sp>
        <p:cxnSp>
          <p:nvCxnSpPr>
            <p:cNvPr id="83" name="Straight Connector 82"/>
            <p:cNvCxnSpPr/>
            <p:nvPr/>
          </p:nvCxnSpPr>
          <p:spPr>
            <a:xfrm flipH="1">
              <a:off x="5524718" y="2572387"/>
              <a:ext cx="2620210"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Freeform 6"/>
            <p:cNvSpPr>
              <a:spLocks/>
            </p:cNvSpPr>
            <p:nvPr/>
          </p:nvSpPr>
          <p:spPr bwMode="auto">
            <a:xfrm>
              <a:off x="5467317" y="1790675"/>
              <a:ext cx="3168441" cy="324000"/>
            </a:xfrm>
            <a:custGeom>
              <a:avLst/>
              <a:gdLst>
                <a:gd name="T0" fmla="*/ 248 w 248"/>
                <a:gd name="T1" fmla="*/ 26 h 26"/>
                <a:gd name="T2" fmla="*/ 242 w 248"/>
                <a:gd name="T3" fmla="*/ 26 h 26"/>
                <a:gd name="T4" fmla="*/ 242 w 248"/>
                <a:gd name="T5" fmla="*/ 25 h 26"/>
                <a:gd name="T6" fmla="*/ 236 w 248"/>
                <a:gd name="T7" fmla="*/ 25 h 26"/>
                <a:gd name="T8" fmla="*/ 235 w 248"/>
                <a:gd name="T9" fmla="*/ 25 h 26"/>
                <a:gd name="T10" fmla="*/ 196 w 248"/>
                <a:gd name="T11" fmla="*/ 25 h 26"/>
                <a:gd name="T12" fmla="*/ 196 w 248"/>
                <a:gd name="T13" fmla="*/ 23 h 26"/>
                <a:gd name="T14" fmla="*/ 159 w 248"/>
                <a:gd name="T15" fmla="*/ 23 h 26"/>
                <a:gd name="T16" fmla="*/ 134 w 248"/>
                <a:gd name="T17" fmla="*/ 23 h 26"/>
                <a:gd name="T18" fmla="*/ 134 w 248"/>
                <a:gd name="T19" fmla="*/ 21 h 26"/>
                <a:gd name="T20" fmla="*/ 119 w 248"/>
                <a:gd name="T21" fmla="*/ 21 h 26"/>
                <a:gd name="T22" fmla="*/ 119 w 248"/>
                <a:gd name="T23" fmla="*/ 20 h 26"/>
                <a:gd name="T24" fmla="*/ 106 w 248"/>
                <a:gd name="T25" fmla="*/ 20 h 26"/>
                <a:gd name="T26" fmla="*/ 106 w 248"/>
                <a:gd name="T27" fmla="*/ 19 h 26"/>
                <a:gd name="T28" fmla="*/ 97 w 248"/>
                <a:gd name="T29" fmla="*/ 19 h 26"/>
                <a:gd name="T30" fmla="*/ 97 w 248"/>
                <a:gd name="T31" fmla="*/ 18 h 26"/>
                <a:gd name="T32" fmla="*/ 90 w 248"/>
                <a:gd name="T33" fmla="*/ 18 h 26"/>
                <a:gd name="T34" fmla="*/ 90 w 248"/>
                <a:gd name="T35" fmla="*/ 17 h 26"/>
                <a:gd name="T36" fmla="*/ 80 w 248"/>
                <a:gd name="T37" fmla="*/ 17 h 26"/>
                <a:gd name="T38" fmla="*/ 80 w 248"/>
                <a:gd name="T39" fmla="*/ 15 h 26"/>
                <a:gd name="T40" fmla="*/ 71 w 248"/>
                <a:gd name="T41" fmla="*/ 15 h 26"/>
                <a:gd name="T42" fmla="*/ 71 w 248"/>
                <a:gd name="T43" fmla="*/ 14 h 26"/>
                <a:gd name="T44" fmla="*/ 67 w 248"/>
                <a:gd name="T45" fmla="*/ 14 h 26"/>
                <a:gd name="T46" fmla="*/ 67 w 248"/>
                <a:gd name="T47" fmla="*/ 12 h 26"/>
                <a:gd name="T48" fmla="*/ 63 w 248"/>
                <a:gd name="T49" fmla="*/ 12 h 26"/>
                <a:gd name="T50" fmla="*/ 61 w 248"/>
                <a:gd name="T51" fmla="*/ 12 h 26"/>
                <a:gd name="T52" fmla="*/ 61 w 248"/>
                <a:gd name="T53" fmla="*/ 10 h 26"/>
                <a:gd name="T54" fmla="*/ 59 w 248"/>
                <a:gd name="T55" fmla="*/ 10 h 26"/>
                <a:gd name="T56" fmla="*/ 59 w 248"/>
                <a:gd name="T57" fmla="*/ 9 h 26"/>
                <a:gd name="T58" fmla="*/ 54 w 248"/>
                <a:gd name="T59" fmla="*/ 9 h 26"/>
                <a:gd name="T60" fmla="*/ 54 w 248"/>
                <a:gd name="T61" fmla="*/ 7 h 26"/>
                <a:gd name="T62" fmla="*/ 49 w 248"/>
                <a:gd name="T63" fmla="*/ 7 h 26"/>
                <a:gd name="T64" fmla="*/ 49 w 248"/>
                <a:gd name="T65" fmla="*/ 6 h 26"/>
                <a:gd name="T66" fmla="*/ 42 w 248"/>
                <a:gd name="T67" fmla="*/ 6 h 26"/>
                <a:gd name="T68" fmla="*/ 42 w 248"/>
                <a:gd name="T69" fmla="*/ 5 h 26"/>
                <a:gd name="T70" fmla="*/ 38 w 248"/>
                <a:gd name="T71" fmla="*/ 5 h 26"/>
                <a:gd name="T72" fmla="*/ 38 w 248"/>
                <a:gd name="T73" fmla="*/ 4 h 26"/>
                <a:gd name="T74" fmla="*/ 30 w 248"/>
                <a:gd name="T75" fmla="*/ 4 h 26"/>
                <a:gd name="T76" fmla="*/ 30 w 248"/>
                <a:gd name="T77" fmla="*/ 2 h 26"/>
                <a:gd name="T78" fmla="*/ 23 w 248"/>
                <a:gd name="T79" fmla="*/ 2 h 26"/>
                <a:gd name="T80" fmla="*/ 23 w 248"/>
                <a:gd name="T81" fmla="*/ 1 h 26"/>
                <a:gd name="T82" fmla="*/ 15 w 248"/>
                <a:gd name="T83" fmla="*/ 1 h 26"/>
                <a:gd name="T84" fmla="*/ 15 w 248"/>
                <a:gd name="T85" fmla="*/ 0 h 26"/>
                <a:gd name="T86" fmla="*/ 6 w 248"/>
                <a:gd name="T87" fmla="*/ 0 h 26"/>
                <a:gd name="T88" fmla="*/ 0 w 248"/>
                <a:gd name="T8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6">
                  <a:moveTo>
                    <a:pt x="248" y="26"/>
                  </a:moveTo>
                  <a:lnTo>
                    <a:pt x="242" y="26"/>
                  </a:lnTo>
                  <a:lnTo>
                    <a:pt x="242" y="25"/>
                  </a:lnTo>
                  <a:lnTo>
                    <a:pt x="236" y="25"/>
                  </a:lnTo>
                  <a:cubicBezTo>
                    <a:pt x="236" y="25"/>
                    <a:pt x="236" y="25"/>
                    <a:pt x="235" y="25"/>
                  </a:cubicBezTo>
                  <a:lnTo>
                    <a:pt x="196" y="25"/>
                  </a:lnTo>
                  <a:lnTo>
                    <a:pt x="196" y="23"/>
                  </a:lnTo>
                  <a:lnTo>
                    <a:pt x="159" y="23"/>
                  </a:lnTo>
                  <a:lnTo>
                    <a:pt x="134" y="23"/>
                  </a:lnTo>
                  <a:lnTo>
                    <a:pt x="134" y="21"/>
                  </a:lnTo>
                  <a:lnTo>
                    <a:pt x="119" y="21"/>
                  </a:lnTo>
                  <a:lnTo>
                    <a:pt x="119" y="20"/>
                  </a:lnTo>
                  <a:lnTo>
                    <a:pt x="106" y="20"/>
                  </a:lnTo>
                  <a:lnTo>
                    <a:pt x="106" y="19"/>
                  </a:lnTo>
                  <a:lnTo>
                    <a:pt x="97" y="19"/>
                  </a:lnTo>
                  <a:lnTo>
                    <a:pt x="97" y="18"/>
                  </a:lnTo>
                  <a:lnTo>
                    <a:pt x="90" y="18"/>
                  </a:lnTo>
                  <a:lnTo>
                    <a:pt x="90" y="17"/>
                  </a:lnTo>
                  <a:lnTo>
                    <a:pt x="80" y="17"/>
                  </a:lnTo>
                  <a:lnTo>
                    <a:pt x="80" y="15"/>
                  </a:lnTo>
                  <a:lnTo>
                    <a:pt x="71" y="15"/>
                  </a:lnTo>
                  <a:lnTo>
                    <a:pt x="71" y="14"/>
                  </a:lnTo>
                  <a:lnTo>
                    <a:pt x="67" y="14"/>
                  </a:lnTo>
                  <a:lnTo>
                    <a:pt x="67" y="12"/>
                  </a:lnTo>
                  <a:lnTo>
                    <a:pt x="63" y="12"/>
                  </a:lnTo>
                  <a:lnTo>
                    <a:pt x="61" y="12"/>
                  </a:lnTo>
                  <a:lnTo>
                    <a:pt x="61" y="10"/>
                  </a:lnTo>
                  <a:lnTo>
                    <a:pt x="59" y="10"/>
                  </a:lnTo>
                  <a:lnTo>
                    <a:pt x="59" y="9"/>
                  </a:lnTo>
                  <a:lnTo>
                    <a:pt x="54" y="9"/>
                  </a:lnTo>
                  <a:lnTo>
                    <a:pt x="54" y="7"/>
                  </a:lnTo>
                  <a:lnTo>
                    <a:pt x="49" y="7"/>
                  </a:lnTo>
                  <a:lnTo>
                    <a:pt x="49" y="6"/>
                  </a:lnTo>
                  <a:lnTo>
                    <a:pt x="42" y="6"/>
                  </a:lnTo>
                  <a:lnTo>
                    <a:pt x="42" y="5"/>
                  </a:lnTo>
                  <a:lnTo>
                    <a:pt x="38" y="5"/>
                  </a:lnTo>
                  <a:lnTo>
                    <a:pt x="38" y="4"/>
                  </a:lnTo>
                  <a:lnTo>
                    <a:pt x="30" y="4"/>
                  </a:lnTo>
                  <a:lnTo>
                    <a:pt x="30" y="2"/>
                  </a:lnTo>
                  <a:lnTo>
                    <a:pt x="23" y="2"/>
                  </a:lnTo>
                  <a:lnTo>
                    <a:pt x="23" y="1"/>
                  </a:lnTo>
                  <a:lnTo>
                    <a:pt x="15" y="1"/>
                  </a:lnTo>
                  <a:lnTo>
                    <a:pt x="15" y="0"/>
                  </a:lnTo>
                  <a:lnTo>
                    <a:pt x="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85" name="Freeform 7"/>
            <p:cNvSpPr>
              <a:spLocks/>
            </p:cNvSpPr>
            <p:nvPr/>
          </p:nvSpPr>
          <p:spPr bwMode="auto">
            <a:xfrm>
              <a:off x="5467317" y="1790670"/>
              <a:ext cx="3181217" cy="261692"/>
            </a:xfrm>
            <a:custGeom>
              <a:avLst/>
              <a:gdLst>
                <a:gd name="T0" fmla="*/ 249 w 249"/>
                <a:gd name="T1" fmla="*/ 21 h 21"/>
                <a:gd name="T2" fmla="*/ 197 w 249"/>
                <a:gd name="T3" fmla="*/ 21 h 21"/>
                <a:gd name="T4" fmla="*/ 197 w 249"/>
                <a:gd name="T5" fmla="*/ 20 h 21"/>
                <a:gd name="T6" fmla="*/ 167 w 249"/>
                <a:gd name="T7" fmla="*/ 20 h 21"/>
                <a:gd name="T8" fmla="*/ 167 w 249"/>
                <a:gd name="T9" fmla="*/ 18 h 21"/>
                <a:gd name="T10" fmla="*/ 150 w 249"/>
                <a:gd name="T11" fmla="*/ 18 h 21"/>
                <a:gd name="T12" fmla="*/ 143 w 249"/>
                <a:gd name="T13" fmla="*/ 18 h 21"/>
                <a:gd name="T14" fmla="*/ 143 w 249"/>
                <a:gd name="T15" fmla="*/ 17 h 21"/>
                <a:gd name="T16" fmla="*/ 136 w 249"/>
                <a:gd name="T17" fmla="*/ 17 h 21"/>
                <a:gd name="T18" fmla="*/ 136 w 249"/>
                <a:gd name="T19" fmla="*/ 16 h 21"/>
                <a:gd name="T20" fmla="*/ 130 w 249"/>
                <a:gd name="T21" fmla="*/ 16 h 21"/>
                <a:gd name="T22" fmla="*/ 130 w 249"/>
                <a:gd name="T23" fmla="*/ 15 h 21"/>
                <a:gd name="T24" fmla="*/ 100 w 249"/>
                <a:gd name="T25" fmla="*/ 15 h 21"/>
                <a:gd name="T26" fmla="*/ 100 w 249"/>
                <a:gd name="T27" fmla="*/ 13 h 21"/>
                <a:gd name="T28" fmla="*/ 87 w 249"/>
                <a:gd name="T29" fmla="*/ 13 h 21"/>
                <a:gd name="T30" fmla="*/ 87 w 249"/>
                <a:gd name="T31" fmla="*/ 12 h 21"/>
                <a:gd name="T32" fmla="*/ 77 w 249"/>
                <a:gd name="T33" fmla="*/ 12 h 21"/>
                <a:gd name="T34" fmla="*/ 77 w 249"/>
                <a:gd name="T35" fmla="*/ 10 h 21"/>
                <a:gd name="T36" fmla="*/ 72 w 249"/>
                <a:gd name="T37" fmla="*/ 10 h 21"/>
                <a:gd name="T38" fmla="*/ 72 w 249"/>
                <a:gd name="T39" fmla="*/ 8 h 21"/>
                <a:gd name="T40" fmla="*/ 63 w 249"/>
                <a:gd name="T41" fmla="*/ 8 h 21"/>
                <a:gd name="T42" fmla="*/ 63 w 249"/>
                <a:gd name="T43" fmla="*/ 6 h 21"/>
                <a:gd name="T44" fmla="*/ 54 w 249"/>
                <a:gd name="T45" fmla="*/ 6 h 21"/>
                <a:gd name="T46" fmla="*/ 54 w 249"/>
                <a:gd name="T47" fmla="*/ 5 h 21"/>
                <a:gd name="T48" fmla="*/ 46 w 249"/>
                <a:gd name="T49" fmla="*/ 5 h 21"/>
                <a:gd name="T50" fmla="*/ 46 w 249"/>
                <a:gd name="T51" fmla="*/ 4 h 21"/>
                <a:gd name="T52" fmla="*/ 37 w 249"/>
                <a:gd name="T53" fmla="*/ 4 h 21"/>
                <a:gd name="T54" fmla="*/ 37 w 249"/>
                <a:gd name="T55" fmla="*/ 3 h 21"/>
                <a:gd name="T56" fmla="*/ 25 w 249"/>
                <a:gd name="T57" fmla="*/ 3 h 21"/>
                <a:gd name="T58" fmla="*/ 25 w 249"/>
                <a:gd name="T59" fmla="*/ 1 h 21"/>
                <a:gd name="T60" fmla="*/ 5 w 249"/>
                <a:gd name="T61" fmla="*/ 1 h 21"/>
                <a:gd name="T62" fmla="*/ 5 w 249"/>
                <a:gd name="T63" fmla="*/ 0 h 21"/>
                <a:gd name="T64" fmla="*/ 0 w 249"/>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9" h="21">
                  <a:moveTo>
                    <a:pt x="249" y="21"/>
                  </a:moveTo>
                  <a:lnTo>
                    <a:pt x="197" y="21"/>
                  </a:lnTo>
                  <a:lnTo>
                    <a:pt x="197" y="20"/>
                  </a:lnTo>
                  <a:lnTo>
                    <a:pt x="167" y="20"/>
                  </a:lnTo>
                  <a:lnTo>
                    <a:pt x="167" y="18"/>
                  </a:lnTo>
                  <a:lnTo>
                    <a:pt x="150" y="18"/>
                  </a:lnTo>
                  <a:lnTo>
                    <a:pt x="143" y="18"/>
                  </a:lnTo>
                  <a:lnTo>
                    <a:pt x="143" y="17"/>
                  </a:lnTo>
                  <a:lnTo>
                    <a:pt x="136" y="17"/>
                  </a:lnTo>
                  <a:lnTo>
                    <a:pt x="136" y="16"/>
                  </a:lnTo>
                  <a:lnTo>
                    <a:pt x="130" y="16"/>
                  </a:lnTo>
                  <a:lnTo>
                    <a:pt x="130" y="15"/>
                  </a:lnTo>
                  <a:lnTo>
                    <a:pt x="100" y="15"/>
                  </a:lnTo>
                  <a:lnTo>
                    <a:pt x="100" y="13"/>
                  </a:lnTo>
                  <a:lnTo>
                    <a:pt x="87" y="13"/>
                  </a:lnTo>
                  <a:lnTo>
                    <a:pt x="87" y="12"/>
                  </a:lnTo>
                  <a:lnTo>
                    <a:pt x="77" y="12"/>
                  </a:lnTo>
                  <a:lnTo>
                    <a:pt x="77" y="10"/>
                  </a:lnTo>
                  <a:lnTo>
                    <a:pt x="72" y="10"/>
                  </a:lnTo>
                  <a:lnTo>
                    <a:pt x="72" y="8"/>
                  </a:lnTo>
                  <a:lnTo>
                    <a:pt x="63" y="8"/>
                  </a:lnTo>
                  <a:lnTo>
                    <a:pt x="63" y="6"/>
                  </a:lnTo>
                  <a:lnTo>
                    <a:pt x="54" y="6"/>
                  </a:lnTo>
                  <a:lnTo>
                    <a:pt x="54" y="5"/>
                  </a:lnTo>
                  <a:lnTo>
                    <a:pt x="46" y="5"/>
                  </a:lnTo>
                  <a:lnTo>
                    <a:pt x="46" y="4"/>
                  </a:lnTo>
                  <a:lnTo>
                    <a:pt x="37" y="4"/>
                  </a:lnTo>
                  <a:lnTo>
                    <a:pt x="37" y="3"/>
                  </a:lnTo>
                  <a:lnTo>
                    <a:pt x="25" y="3"/>
                  </a:lnTo>
                  <a:lnTo>
                    <a:pt x="25" y="1"/>
                  </a:lnTo>
                  <a:lnTo>
                    <a:pt x="5" y="1"/>
                  </a:lnTo>
                  <a:lnTo>
                    <a:pt x="5"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grpSp>
        <p:nvGrpSpPr>
          <p:cNvPr id="86" name="Group 85"/>
          <p:cNvGrpSpPr/>
          <p:nvPr/>
        </p:nvGrpSpPr>
        <p:grpSpPr>
          <a:xfrm>
            <a:off x="2652659" y="4149450"/>
            <a:ext cx="3792192" cy="2225470"/>
            <a:chOff x="2480469" y="4000722"/>
            <a:chExt cx="3792192" cy="2225470"/>
          </a:xfrm>
        </p:grpSpPr>
        <p:grpSp>
          <p:nvGrpSpPr>
            <p:cNvPr id="87" name="Group 86"/>
            <p:cNvGrpSpPr/>
            <p:nvPr/>
          </p:nvGrpSpPr>
          <p:grpSpPr>
            <a:xfrm>
              <a:off x="2480469" y="4000722"/>
              <a:ext cx="3748381" cy="2225470"/>
              <a:chOff x="816724" y="1664631"/>
              <a:chExt cx="3748381" cy="2225470"/>
            </a:xfrm>
          </p:grpSpPr>
          <p:sp>
            <p:nvSpPr>
              <p:cNvPr id="92" name="Freeform 91"/>
              <p:cNvSpPr>
                <a:spLocks/>
              </p:cNvSpPr>
              <p:nvPr/>
            </p:nvSpPr>
            <p:spPr bwMode="auto">
              <a:xfrm>
                <a:off x="1379669" y="192541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3" name="Line 6"/>
              <p:cNvSpPr>
                <a:spLocks noChangeShapeType="1"/>
              </p:cNvSpPr>
              <p:nvPr/>
            </p:nvSpPr>
            <p:spPr bwMode="auto">
              <a:xfrm>
                <a:off x="1305494" y="192541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4" name="Line 7"/>
              <p:cNvSpPr>
                <a:spLocks noChangeShapeType="1"/>
              </p:cNvSpPr>
              <p:nvPr/>
            </p:nvSpPr>
            <p:spPr bwMode="auto">
              <a:xfrm>
                <a:off x="1305494" y="222245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5" name="Line 8"/>
              <p:cNvSpPr>
                <a:spLocks noChangeShapeType="1"/>
              </p:cNvSpPr>
              <p:nvPr/>
            </p:nvSpPr>
            <p:spPr bwMode="auto">
              <a:xfrm>
                <a:off x="1305494" y="251948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6" name="Line 9"/>
              <p:cNvSpPr>
                <a:spLocks noChangeShapeType="1"/>
              </p:cNvSpPr>
              <p:nvPr/>
            </p:nvSpPr>
            <p:spPr bwMode="auto">
              <a:xfrm>
                <a:off x="1305494" y="281652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7" name="Line 10"/>
              <p:cNvSpPr>
                <a:spLocks noChangeShapeType="1"/>
              </p:cNvSpPr>
              <p:nvPr/>
            </p:nvSpPr>
            <p:spPr bwMode="auto">
              <a:xfrm>
                <a:off x="1305494" y="311355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8" name="Line 11"/>
              <p:cNvSpPr>
                <a:spLocks noChangeShapeType="1"/>
              </p:cNvSpPr>
              <p:nvPr/>
            </p:nvSpPr>
            <p:spPr bwMode="auto">
              <a:xfrm>
                <a:off x="1305494" y="341059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99" name="Line 12"/>
              <p:cNvSpPr>
                <a:spLocks noChangeShapeType="1"/>
              </p:cNvSpPr>
              <p:nvPr/>
            </p:nvSpPr>
            <p:spPr bwMode="auto">
              <a:xfrm>
                <a:off x="327795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0" name="Line 15"/>
              <p:cNvSpPr>
                <a:spLocks noChangeShapeType="1"/>
              </p:cNvSpPr>
              <p:nvPr/>
            </p:nvSpPr>
            <p:spPr bwMode="auto">
              <a:xfrm>
                <a:off x="3905143"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1" name="Line 17"/>
              <p:cNvSpPr>
                <a:spLocks noChangeShapeType="1"/>
              </p:cNvSpPr>
              <p:nvPr/>
            </p:nvSpPr>
            <p:spPr bwMode="auto">
              <a:xfrm>
                <a:off x="4565105"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2" name="Line 18"/>
              <p:cNvSpPr>
                <a:spLocks noChangeShapeType="1"/>
              </p:cNvSpPr>
              <p:nvPr/>
            </p:nvSpPr>
            <p:spPr bwMode="auto">
              <a:xfrm>
                <a:off x="2641744"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3" name="Line 19"/>
              <p:cNvSpPr>
                <a:spLocks noChangeShapeType="1"/>
              </p:cNvSpPr>
              <p:nvPr/>
            </p:nvSpPr>
            <p:spPr bwMode="auto">
              <a:xfrm>
                <a:off x="201832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5" name="Line 21"/>
              <p:cNvSpPr>
                <a:spLocks noChangeShapeType="1"/>
              </p:cNvSpPr>
              <p:nvPr/>
            </p:nvSpPr>
            <p:spPr bwMode="auto">
              <a:xfrm>
                <a:off x="1379668"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b="1">
                  <a:solidFill>
                    <a:srgbClr val="363636"/>
                  </a:solidFill>
                </a:endParaRPr>
              </a:p>
            </p:txBody>
          </p:sp>
          <p:sp>
            <p:nvSpPr>
              <p:cNvPr id="106" name="TextBox 105"/>
              <p:cNvSpPr txBox="1"/>
              <p:nvPr/>
            </p:nvSpPr>
            <p:spPr>
              <a:xfrm rot="16200000">
                <a:off x="-63966" y="2545321"/>
                <a:ext cx="2015296" cy="253916"/>
              </a:xfrm>
              <a:prstGeom prst="rect">
                <a:avLst/>
              </a:prstGeom>
              <a:noFill/>
            </p:spPr>
            <p:txBody>
              <a:bodyPr wrap="none" rtlCol="0">
                <a:spAutoFit/>
              </a:bodyPr>
              <a:lstStyle/>
              <a:p>
                <a:pPr algn="ctr"/>
                <a:r>
                  <a:rPr lang="en-GB" sz="1050" b="1" dirty="0">
                    <a:solidFill>
                      <a:srgbClr val="363636"/>
                    </a:solidFill>
                  </a:rPr>
                  <a:t>Recurrence-free survival (%)</a:t>
                </a:r>
              </a:p>
            </p:txBody>
          </p:sp>
          <p:sp>
            <p:nvSpPr>
              <p:cNvPr id="107" name="TextBox 106"/>
              <p:cNvSpPr txBox="1"/>
              <p:nvPr/>
            </p:nvSpPr>
            <p:spPr>
              <a:xfrm>
                <a:off x="2492195" y="3636185"/>
                <a:ext cx="979756" cy="253916"/>
              </a:xfrm>
              <a:prstGeom prst="rect">
                <a:avLst/>
              </a:prstGeom>
              <a:noFill/>
            </p:spPr>
            <p:txBody>
              <a:bodyPr wrap="none" rtlCol="0">
                <a:spAutoFit/>
              </a:bodyPr>
              <a:lstStyle/>
              <a:p>
                <a:pPr algn="ctr"/>
                <a:r>
                  <a:rPr lang="en-GB" sz="1050" b="1" dirty="0" smtClean="0">
                    <a:solidFill>
                      <a:srgbClr val="363636"/>
                    </a:solidFill>
                  </a:rPr>
                  <a:t>Time (years)</a:t>
                </a:r>
                <a:endParaRPr lang="en-GB" sz="1050" b="1" dirty="0">
                  <a:solidFill>
                    <a:srgbClr val="363636"/>
                  </a:solidFill>
                </a:endParaRPr>
              </a:p>
            </p:txBody>
          </p:sp>
          <p:sp>
            <p:nvSpPr>
              <p:cNvPr id="108" name="TextBox 107"/>
              <p:cNvSpPr txBox="1"/>
              <p:nvPr/>
            </p:nvSpPr>
            <p:spPr>
              <a:xfrm>
                <a:off x="990721" y="1796870"/>
                <a:ext cx="372218" cy="253916"/>
              </a:xfrm>
              <a:prstGeom prst="rect">
                <a:avLst/>
              </a:prstGeom>
              <a:noFill/>
            </p:spPr>
            <p:txBody>
              <a:bodyPr wrap="none" rtlCol="0" anchor="ctr" anchorCtr="0">
                <a:spAutoFit/>
              </a:bodyPr>
              <a:lstStyle/>
              <a:p>
                <a:pPr algn="r"/>
                <a:r>
                  <a:rPr lang="en-GB" sz="1050" b="1" dirty="0" smtClean="0">
                    <a:solidFill>
                      <a:srgbClr val="4D4D4D"/>
                    </a:solidFill>
                  </a:rPr>
                  <a:t>1.0</a:t>
                </a:r>
                <a:endParaRPr lang="en-GB" sz="1050" b="1" dirty="0">
                  <a:solidFill>
                    <a:srgbClr val="4D4D4D"/>
                  </a:solidFill>
                </a:endParaRPr>
              </a:p>
            </p:txBody>
          </p:sp>
          <p:sp>
            <p:nvSpPr>
              <p:cNvPr id="109" name="TextBox 108"/>
              <p:cNvSpPr txBox="1"/>
              <p:nvPr/>
            </p:nvSpPr>
            <p:spPr>
              <a:xfrm>
                <a:off x="990721" y="2095015"/>
                <a:ext cx="372218" cy="253916"/>
              </a:xfrm>
              <a:prstGeom prst="rect">
                <a:avLst/>
              </a:prstGeom>
              <a:noFill/>
            </p:spPr>
            <p:txBody>
              <a:bodyPr wrap="none" rtlCol="0" anchor="ctr" anchorCtr="0">
                <a:spAutoFit/>
              </a:bodyPr>
              <a:lstStyle/>
              <a:p>
                <a:pPr algn="r"/>
                <a:r>
                  <a:rPr lang="en-GB" sz="1050" b="1" dirty="0" smtClean="0">
                    <a:solidFill>
                      <a:srgbClr val="4D4D4D"/>
                    </a:solidFill>
                  </a:rPr>
                  <a:t>0.8</a:t>
                </a:r>
                <a:endParaRPr lang="en-GB" sz="1050" b="1" dirty="0">
                  <a:solidFill>
                    <a:srgbClr val="4D4D4D"/>
                  </a:solidFill>
                </a:endParaRPr>
              </a:p>
            </p:txBody>
          </p:sp>
          <p:sp>
            <p:nvSpPr>
              <p:cNvPr id="110" name="TextBox 109"/>
              <p:cNvSpPr txBox="1"/>
              <p:nvPr/>
            </p:nvSpPr>
            <p:spPr>
              <a:xfrm>
                <a:off x="990721" y="2391917"/>
                <a:ext cx="372218" cy="253916"/>
              </a:xfrm>
              <a:prstGeom prst="rect">
                <a:avLst/>
              </a:prstGeom>
              <a:noFill/>
            </p:spPr>
            <p:txBody>
              <a:bodyPr wrap="none" rtlCol="0" anchor="ctr" anchorCtr="0">
                <a:spAutoFit/>
              </a:bodyPr>
              <a:lstStyle/>
              <a:p>
                <a:pPr algn="r"/>
                <a:r>
                  <a:rPr lang="en-GB" sz="1050" b="1" dirty="0" smtClean="0">
                    <a:solidFill>
                      <a:srgbClr val="4D4D4D"/>
                    </a:solidFill>
                  </a:rPr>
                  <a:t>0.6</a:t>
                </a:r>
                <a:endParaRPr lang="en-GB" sz="1050" b="1" dirty="0">
                  <a:solidFill>
                    <a:srgbClr val="4D4D4D"/>
                  </a:solidFill>
                </a:endParaRPr>
              </a:p>
            </p:txBody>
          </p:sp>
          <p:sp>
            <p:nvSpPr>
              <p:cNvPr id="111" name="TextBox 110"/>
              <p:cNvSpPr txBox="1"/>
              <p:nvPr/>
            </p:nvSpPr>
            <p:spPr>
              <a:xfrm>
                <a:off x="990721" y="2688820"/>
                <a:ext cx="372218" cy="253916"/>
              </a:xfrm>
              <a:prstGeom prst="rect">
                <a:avLst/>
              </a:prstGeom>
              <a:noFill/>
            </p:spPr>
            <p:txBody>
              <a:bodyPr wrap="none" rtlCol="0" anchor="ctr" anchorCtr="0">
                <a:spAutoFit/>
              </a:bodyPr>
              <a:lstStyle/>
              <a:p>
                <a:pPr algn="r"/>
                <a:r>
                  <a:rPr lang="en-GB" sz="1050" b="1" dirty="0" smtClean="0">
                    <a:solidFill>
                      <a:srgbClr val="4D4D4D"/>
                    </a:solidFill>
                  </a:rPr>
                  <a:t>0.4</a:t>
                </a:r>
                <a:endParaRPr lang="en-GB" sz="1050" b="1" dirty="0">
                  <a:solidFill>
                    <a:srgbClr val="4D4D4D"/>
                  </a:solidFill>
                </a:endParaRPr>
              </a:p>
            </p:txBody>
          </p:sp>
          <p:sp>
            <p:nvSpPr>
              <p:cNvPr id="112" name="TextBox 111"/>
              <p:cNvSpPr txBox="1"/>
              <p:nvPr/>
            </p:nvSpPr>
            <p:spPr>
              <a:xfrm>
                <a:off x="990721" y="2985723"/>
                <a:ext cx="372218" cy="253916"/>
              </a:xfrm>
              <a:prstGeom prst="rect">
                <a:avLst/>
              </a:prstGeom>
              <a:noFill/>
            </p:spPr>
            <p:txBody>
              <a:bodyPr wrap="none" rtlCol="0" anchor="ctr" anchorCtr="0">
                <a:spAutoFit/>
              </a:bodyPr>
              <a:lstStyle/>
              <a:p>
                <a:pPr algn="r"/>
                <a:r>
                  <a:rPr lang="en-GB" sz="1050" b="1" dirty="0" smtClean="0">
                    <a:solidFill>
                      <a:srgbClr val="4D4D4D"/>
                    </a:solidFill>
                  </a:rPr>
                  <a:t>0.2</a:t>
                </a:r>
                <a:endParaRPr lang="en-GB" sz="1050" b="1" dirty="0">
                  <a:solidFill>
                    <a:srgbClr val="4D4D4D"/>
                  </a:solidFill>
                </a:endParaRPr>
              </a:p>
            </p:txBody>
          </p:sp>
          <p:sp>
            <p:nvSpPr>
              <p:cNvPr id="113" name="TextBox 112"/>
              <p:cNvSpPr txBox="1"/>
              <p:nvPr/>
            </p:nvSpPr>
            <p:spPr>
              <a:xfrm>
                <a:off x="1102931" y="3282626"/>
                <a:ext cx="260008" cy="253916"/>
              </a:xfrm>
              <a:prstGeom prst="rect">
                <a:avLst/>
              </a:prstGeom>
              <a:noFill/>
            </p:spPr>
            <p:txBody>
              <a:bodyPr wrap="none" rtlCol="0" anchor="ctr" anchorCtr="0">
                <a:spAutoFit/>
              </a:bodyPr>
              <a:lstStyle/>
              <a:p>
                <a:pPr algn="r"/>
                <a:r>
                  <a:rPr lang="en-GB" sz="1050" b="1" dirty="0" smtClean="0">
                    <a:solidFill>
                      <a:srgbClr val="4D4D4D"/>
                    </a:solidFill>
                  </a:rPr>
                  <a:t>0</a:t>
                </a:r>
                <a:endParaRPr lang="en-GB" sz="1050" b="1" dirty="0">
                  <a:solidFill>
                    <a:srgbClr val="4D4D4D"/>
                  </a:solidFill>
                </a:endParaRPr>
              </a:p>
            </p:txBody>
          </p:sp>
          <p:cxnSp>
            <p:nvCxnSpPr>
              <p:cNvPr id="120" name="Straight Connector 119"/>
              <p:cNvCxnSpPr/>
              <p:nvPr/>
            </p:nvCxnSpPr>
            <p:spPr>
              <a:xfrm flipH="1">
                <a:off x="1437069" y="2707297"/>
                <a:ext cx="24717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3137445" y="4007814"/>
              <a:ext cx="2959465" cy="276999"/>
            </a:xfrm>
            <a:prstGeom prst="rect">
              <a:avLst/>
            </a:prstGeom>
            <a:noFill/>
          </p:spPr>
          <p:txBody>
            <a:bodyPr wrap="none" rtlCol="0">
              <a:spAutoFit/>
            </a:bodyPr>
            <a:lstStyle/>
            <a:p>
              <a:pPr algn="ctr"/>
              <a:r>
                <a:rPr lang="en-GB" sz="1200" b="1" dirty="0" smtClean="0">
                  <a:solidFill>
                    <a:srgbClr val="4D4D4D"/>
                  </a:solidFill>
                </a:rPr>
                <a:t>TTR in </a:t>
              </a:r>
              <a:r>
                <a:rPr lang="en-GB" sz="1200" b="1" i="1" dirty="0" smtClean="0">
                  <a:solidFill>
                    <a:srgbClr val="4D4D4D"/>
                  </a:solidFill>
                </a:rPr>
                <a:t>RAS </a:t>
              </a:r>
              <a:r>
                <a:rPr lang="en-GB" sz="1200" b="1" dirty="0" smtClean="0">
                  <a:solidFill>
                    <a:srgbClr val="4D4D4D"/>
                  </a:solidFill>
                </a:rPr>
                <a:t>mutant patients (Group 3)</a:t>
              </a:r>
              <a:endParaRPr lang="en-GB" sz="1200" b="1" dirty="0">
                <a:solidFill>
                  <a:srgbClr val="4D4D4D"/>
                </a:solidFill>
              </a:endParaRPr>
            </a:p>
          </p:txBody>
        </p:sp>
        <p:sp>
          <p:nvSpPr>
            <p:cNvPr id="89" name="Freeform 8"/>
            <p:cNvSpPr>
              <a:spLocks/>
            </p:cNvSpPr>
            <p:nvPr/>
          </p:nvSpPr>
          <p:spPr bwMode="auto">
            <a:xfrm>
              <a:off x="3047601" y="4262379"/>
              <a:ext cx="3225060" cy="441295"/>
            </a:xfrm>
            <a:custGeom>
              <a:avLst/>
              <a:gdLst>
                <a:gd name="T0" fmla="*/ 257 w 257"/>
                <a:gd name="T1" fmla="*/ 35 h 35"/>
                <a:gd name="T2" fmla="*/ 254 w 257"/>
                <a:gd name="T3" fmla="*/ 35 h 35"/>
                <a:gd name="T4" fmla="*/ 254 w 257"/>
                <a:gd name="T5" fmla="*/ 33 h 35"/>
                <a:gd name="T6" fmla="*/ 225 w 257"/>
                <a:gd name="T7" fmla="*/ 33 h 35"/>
                <a:gd name="T8" fmla="*/ 225 w 257"/>
                <a:gd name="T9" fmla="*/ 32 h 35"/>
                <a:gd name="T10" fmla="*/ 198 w 257"/>
                <a:gd name="T11" fmla="*/ 32 h 35"/>
                <a:gd name="T12" fmla="*/ 198 w 257"/>
                <a:gd name="T13" fmla="*/ 31 h 35"/>
                <a:gd name="T14" fmla="*/ 171 w 257"/>
                <a:gd name="T15" fmla="*/ 31 h 35"/>
                <a:gd name="T16" fmla="*/ 171 w 257"/>
                <a:gd name="T17" fmla="*/ 30 h 35"/>
                <a:gd name="T18" fmla="*/ 153 w 257"/>
                <a:gd name="T19" fmla="*/ 30 h 35"/>
                <a:gd name="T20" fmla="*/ 153 w 257"/>
                <a:gd name="T21" fmla="*/ 29 h 35"/>
                <a:gd name="T22" fmla="*/ 137 w 257"/>
                <a:gd name="T23" fmla="*/ 29 h 35"/>
                <a:gd name="T24" fmla="*/ 137 w 257"/>
                <a:gd name="T25" fmla="*/ 27 h 35"/>
                <a:gd name="T26" fmla="*/ 122 w 257"/>
                <a:gd name="T27" fmla="*/ 27 h 35"/>
                <a:gd name="T28" fmla="*/ 122 w 257"/>
                <a:gd name="T29" fmla="*/ 26 h 35"/>
                <a:gd name="T30" fmla="*/ 109 w 257"/>
                <a:gd name="T31" fmla="*/ 26 h 35"/>
                <a:gd name="T32" fmla="*/ 109 w 257"/>
                <a:gd name="T33" fmla="*/ 25 h 35"/>
                <a:gd name="T34" fmla="*/ 100 w 257"/>
                <a:gd name="T35" fmla="*/ 25 h 35"/>
                <a:gd name="T36" fmla="*/ 100 w 257"/>
                <a:gd name="T37" fmla="*/ 23 h 35"/>
                <a:gd name="T38" fmla="*/ 95 w 257"/>
                <a:gd name="T39" fmla="*/ 23 h 35"/>
                <a:gd name="T40" fmla="*/ 95 w 257"/>
                <a:gd name="T41" fmla="*/ 22 h 35"/>
                <a:gd name="T42" fmla="*/ 86 w 257"/>
                <a:gd name="T43" fmla="*/ 22 h 35"/>
                <a:gd name="T44" fmla="*/ 86 w 257"/>
                <a:gd name="T45" fmla="*/ 21 h 35"/>
                <a:gd name="T46" fmla="*/ 77 w 257"/>
                <a:gd name="T47" fmla="*/ 21 h 35"/>
                <a:gd name="T48" fmla="*/ 77 w 257"/>
                <a:gd name="T49" fmla="*/ 20 h 35"/>
                <a:gd name="T50" fmla="*/ 72 w 257"/>
                <a:gd name="T51" fmla="*/ 20 h 35"/>
                <a:gd name="T52" fmla="*/ 72 w 257"/>
                <a:gd name="T53" fmla="*/ 18 h 35"/>
                <a:gd name="T54" fmla="*/ 70 w 257"/>
                <a:gd name="T55" fmla="*/ 18 h 35"/>
                <a:gd name="T56" fmla="*/ 70 w 257"/>
                <a:gd name="T57" fmla="*/ 17 h 35"/>
                <a:gd name="T58" fmla="*/ 67 w 257"/>
                <a:gd name="T59" fmla="*/ 17 h 35"/>
                <a:gd name="T60" fmla="*/ 67 w 257"/>
                <a:gd name="T61" fmla="*/ 15 h 35"/>
                <a:gd name="T62" fmla="*/ 62 w 257"/>
                <a:gd name="T63" fmla="*/ 15 h 35"/>
                <a:gd name="T64" fmla="*/ 62 w 257"/>
                <a:gd name="T65" fmla="*/ 15 h 35"/>
                <a:gd name="T66" fmla="*/ 59 w 257"/>
                <a:gd name="T67" fmla="*/ 15 h 35"/>
                <a:gd name="T68" fmla="*/ 59 w 257"/>
                <a:gd name="T69" fmla="*/ 13 h 35"/>
                <a:gd name="T70" fmla="*/ 55 w 257"/>
                <a:gd name="T71" fmla="*/ 13 h 35"/>
                <a:gd name="T72" fmla="*/ 55 w 257"/>
                <a:gd name="T73" fmla="*/ 12 h 35"/>
                <a:gd name="T74" fmla="*/ 52 w 257"/>
                <a:gd name="T75" fmla="*/ 12 h 35"/>
                <a:gd name="T76" fmla="*/ 52 w 257"/>
                <a:gd name="T77" fmla="*/ 11 h 35"/>
                <a:gd name="T78" fmla="*/ 49 w 257"/>
                <a:gd name="T79" fmla="*/ 11 h 35"/>
                <a:gd name="T80" fmla="*/ 49 w 257"/>
                <a:gd name="T81" fmla="*/ 10 h 35"/>
                <a:gd name="T82" fmla="*/ 45 w 257"/>
                <a:gd name="T83" fmla="*/ 10 h 35"/>
                <a:gd name="T84" fmla="*/ 45 w 257"/>
                <a:gd name="T85" fmla="*/ 8 h 35"/>
                <a:gd name="T86" fmla="*/ 42 w 257"/>
                <a:gd name="T87" fmla="*/ 8 h 35"/>
                <a:gd name="T88" fmla="*/ 42 w 257"/>
                <a:gd name="T89" fmla="*/ 7 h 35"/>
                <a:gd name="T90" fmla="*/ 36 w 257"/>
                <a:gd name="T91" fmla="*/ 7 h 35"/>
                <a:gd name="T92" fmla="*/ 36 w 257"/>
                <a:gd name="T93" fmla="*/ 5 h 35"/>
                <a:gd name="T94" fmla="*/ 31 w 257"/>
                <a:gd name="T95" fmla="*/ 5 h 35"/>
                <a:gd name="T96" fmla="*/ 31 w 257"/>
                <a:gd name="T97" fmla="*/ 4 h 35"/>
                <a:gd name="T98" fmla="*/ 26 w 257"/>
                <a:gd name="T99" fmla="*/ 4 h 35"/>
                <a:gd name="T100" fmla="*/ 26 w 257"/>
                <a:gd name="T101" fmla="*/ 2 h 35"/>
                <a:gd name="T102" fmla="*/ 22 w 257"/>
                <a:gd name="T103" fmla="*/ 2 h 35"/>
                <a:gd name="T104" fmla="*/ 22 w 257"/>
                <a:gd name="T105" fmla="*/ 1 h 35"/>
                <a:gd name="T106" fmla="*/ 15 w 257"/>
                <a:gd name="T107" fmla="*/ 1 h 35"/>
                <a:gd name="T108" fmla="*/ 15 w 257"/>
                <a:gd name="T109" fmla="*/ 0 h 35"/>
                <a:gd name="T110" fmla="*/ 0 w 257"/>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35">
                  <a:moveTo>
                    <a:pt x="257" y="35"/>
                  </a:moveTo>
                  <a:lnTo>
                    <a:pt x="254" y="35"/>
                  </a:lnTo>
                  <a:lnTo>
                    <a:pt x="254" y="33"/>
                  </a:lnTo>
                  <a:lnTo>
                    <a:pt x="225" y="33"/>
                  </a:lnTo>
                  <a:lnTo>
                    <a:pt x="225" y="32"/>
                  </a:lnTo>
                  <a:lnTo>
                    <a:pt x="198" y="32"/>
                  </a:lnTo>
                  <a:lnTo>
                    <a:pt x="198" y="31"/>
                  </a:lnTo>
                  <a:lnTo>
                    <a:pt x="171" y="31"/>
                  </a:lnTo>
                  <a:lnTo>
                    <a:pt x="171" y="30"/>
                  </a:lnTo>
                  <a:lnTo>
                    <a:pt x="153" y="30"/>
                  </a:lnTo>
                  <a:lnTo>
                    <a:pt x="153" y="29"/>
                  </a:lnTo>
                  <a:lnTo>
                    <a:pt x="137" y="29"/>
                  </a:lnTo>
                  <a:lnTo>
                    <a:pt x="137" y="27"/>
                  </a:lnTo>
                  <a:lnTo>
                    <a:pt x="122" y="27"/>
                  </a:lnTo>
                  <a:lnTo>
                    <a:pt x="122" y="26"/>
                  </a:lnTo>
                  <a:lnTo>
                    <a:pt x="109" y="26"/>
                  </a:lnTo>
                  <a:lnTo>
                    <a:pt x="109" y="25"/>
                  </a:lnTo>
                  <a:lnTo>
                    <a:pt x="100" y="25"/>
                  </a:lnTo>
                  <a:lnTo>
                    <a:pt x="100" y="23"/>
                  </a:lnTo>
                  <a:lnTo>
                    <a:pt x="95" y="23"/>
                  </a:lnTo>
                  <a:lnTo>
                    <a:pt x="95" y="22"/>
                  </a:lnTo>
                  <a:lnTo>
                    <a:pt x="86" y="22"/>
                  </a:lnTo>
                  <a:lnTo>
                    <a:pt x="86" y="21"/>
                  </a:lnTo>
                  <a:lnTo>
                    <a:pt x="77" y="21"/>
                  </a:lnTo>
                  <a:lnTo>
                    <a:pt x="77" y="20"/>
                  </a:lnTo>
                  <a:lnTo>
                    <a:pt x="72" y="20"/>
                  </a:lnTo>
                  <a:lnTo>
                    <a:pt x="72" y="18"/>
                  </a:lnTo>
                  <a:lnTo>
                    <a:pt x="70" y="18"/>
                  </a:lnTo>
                  <a:lnTo>
                    <a:pt x="70" y="17"/>
                  </a:lnTo>
                  <a:lnTo>
                    <a:pt x="67" y="17"/>
                  </a:lnTo>
                  <a:lnTo>
                    <a:pt x="67" y="15"/>
                  </a:lnTo>
                  <a:lnTo>
                    <a:pt x="62" y="15"/>
                  </a:lnTo>
                  <a:lnTo>
                    <a:pt x="62" y="15"/>
                  </a:lnTo>
                  <a:lnTo>
                    <a:pt x="59" y="15"/>
                  </a:lnTo>
                  <a:lnTo>
                    <a:pt x="59" y="13"/>
                  </a:lnTo>
                  <a:lnTo>
                    <a:pt x="55" y="13"/>
                  </a:lnTo>
                  <a:lnTo>
                    <a:pt x="55" y="12"/>
                  </a:lnTo>
                  <a:lnTo>
                    <a:pt x="52" y="12"/>
                  </a:lnTo>
                  <a:lnTo>
                    <a:pt x="52" y="11"/>
                  </a:lnTo>
                  <a:lnTo>
                    <a:pt x="49" y="11"/>
                  </a:lnTo>
                  <a:lnTo>
                    <a:pt x="49" y="10"/>
                  </a:lnTo>
                  <a:lnTo>
                    <a:pt x="45" y="10"/>
                  </a:lnTo>
                  <a:lnTo>
                    <a:pt x="45" y="8"/>
                  </a:lnTo>
                  <a:lnTo>
                    <a:pt x="42" y="8"/>
                  </a:lnTo>
                  <a:lnTo>
                    <a:pt x="42" y="7"/>
                  </a:lnTo>
                  <a:lnTo>
                    <a:pt x="36" y="7"/>
                  </a:lnTo>
                  <a:lnTo>
                    <a:pt x="36" y="5"/>
                  </a:lnTo>
                  <a:lnTo>
                    <a:pt x="31" y="5"/>
                  </a:lnTo>
                  <a:lnTo>
                    <a:pt x="31" y="4"/>
                  </a:lnTo>
                  <a:lnTo>
                    <a:pt x="26" y="4"/>
                  </a:lnTo>
                  <a:lnTo>
                    <a:pt x="26" y="2"/>
                  </a:lnTo>
                  <a:lnTo>
                    <a:pt x="22" y="2"/>
                  </a:lnTo>
                  <a:lnTo>
                    <a:pt x="22" y="1"/>
                  </a:lnTo>
                  <a:lnTo>
                    <a:pt x="15" y="1"/>
                  </a:lnTo>
                  <a:lnTo>
                    <a:pt x="15"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sp>
          <p:nvSpPr>
            <p:cNvPr id="90" name="Freeform 9"/>
            <p:cNvSpPr>
              <a:spLocks/>
            </p:cNvSpPr>
            <p:nvPr/>
          </p:nvSpPr>
          <p:spPr bwMode="auto">
            <a:xfrm>
              <a:off x="3047601" y="4262379"/>
              <a:ext cx="3225060" cy="479120"/>
            </a:xfrm>
            <a:custGeom>
              <a:avLst/>
              <a:gdLst>
                <a:gd name="T0" fmla="*/ 257 w 257"/>
                <a:gd name="T1" fmla="*/ 38 h 38"/>
                <a:gd name="T2" fmla="*/ 251 w 257"/>
                <a:gd name="T3" fmla="*/ 38 h 38"/>
                <a:gd name="T4" fmla="*/ 251 w 257"/>
                <a:gd name="T5" fmla="*/ 36 h 38"/>
                <a:gd name="T6" fmla="*/ 190 w 257"/>
                <a:gd name="T7" fmla="*/ 36 h 38"/>
                <a:gd name="T8" fmla="*/ 190 w 257"/>
                <a:gd name="T9" fmla="*/ 35 h 38"/>
                <a:gd name="T10" fmla="*/ 173 w 257"/>
                <a:gd name="T11" fmla="*/ 35 h 38"/>
                <a:gd name="T12" fmla="*/ 173 w 257"/>
                <a:gd name="T13" fmla="*/ 34 h 38"/>
                <a:gd name="T14" fmla="*/ 158 w 257"/>
                <a:gd name="T15" fmla="*/ 34 h 38"/>
                <a:gd name="T16" fmla="*/ 158 w 257"/>
                <a:gd name="T17" fmla="*/ 32 h 38"/>
                <a:gd name="T18" fmla="*/ 142 w 257"/>
                <a:gd name="T19" fmla="*/ 32 h 38"/>
                <a:gd name="T20" fmla="*/ 132 w 257"/>
                <a:gd name="T21" fmla="*/ 32 h 38"/>
                <a:gd name="T22" fmla="*/ 132 w 257"/>
                <a:gd name="T23" fmla="*/ 31 h 38"/>
                <a:gd name="T24" fmla="*/ 129 w 257"/>
                <a:gd name="T25" fmla="*/ 31 h 38"/>
                <a:gd name="T26" fmla="*/ 129 w 257"/>
                <a:gd name="T27" fmla="*/ 30 h 38"/>
                <a:gd name="T28" fmla="*/ 105 w 257"/>
                <a:gd name="T29" fmla="*/ 30 h 38"/>
                <a:gd name="T30" fmla="*/ 105 w 257"/>
                <a:gd name="T31" fmla="*/ 29 h 38"/>
                <a:gd name="T32" fmla="*/ 101 w 257"/>
                <a:gd name="T33" fmla="*/ 29 h 38"/>
                <a:gd name="T34" fmla="*/ 101 w 257"/>
                <a:gd name="T35" fmla="*/ 27 h 38"/>
                <a:gd name="T36" fmla="*/ 90 w 257"/>
                <a:gd name="T37" fmla="*/ 27 h 38"/>
                <a:gd name="T38" fmla="*/ 90 w 257"/>
                <a:gd name="T39" fmla="*/ 26 h 38"/>
                <a:gd name="T40" fmla="*/ 87 w 257"/>
                <a:gd name="T41" fmla="*/ 26 h 38"/>
                <a:gd name="T42" fmla="*/ 87 w 257"/>
                <a:gd name="T43" fmla="*/ 25 h 38"/>
                <a:gd name="T44" fmla="*/ 83 w 257"/>
                <a:gd name="T45" fmla="*/ 25 h 38"/>
                <a:gd name="T46" fmla="*/ 83 w 257"/>
                <a:gd name="T47" fmla="*/ 23 h 38"/>
                <a:gd name="T48" fmla="*/ 79 w 257"/>
                <a:gd name="T49" fmla="*/ 23 h 38"/>
                <a:gd name="T50" fmla="*/ 79 w 257"/>
                <a:gd name="T51" fmla="*/ 22 h 38"/>
                <a:gd name="T52" fmla="*/ 74 w 257"/>
                <a:gd name="T53" fmla="*/ 22 h 38"/>
                <a:gd name="T54" fmla="*/ 74 w 257"/>
                <a:gd name="T55" fmla="*/ 20 h 38"/>
                <a:gd name="T56" fmla="*/ 71 w 257"/>
                <a:gd name="T57" fmla="*/ 20 h 38"/>
                <a:gd name="T58" fmla="*/ 71 w 257"/>
                <a:gd name="T59" fmla="*/ 19 h 38"/>
                <a:gd name="T60" fmla="*/ 68 w 257"/>
                <a:gd name="T61" fmla="*/ 19 h 38"/>
                <a:gd name="T62" fmla="*/ 68 w 257"/>
                <a:gd name="T63" fmla="*/ 17 h 38"/>
                <a:gd name="T64" fmla="*/ 61 w 257"/>
                <a:gd name="T65" fmla="*/ 17 h 38"/>
                <a:gd name="T66" fmla="*/ 61 w 257"/>
                <a:gd name="T67" fmla="*/ 15 h 38"/>
                <a:gd name="T68" fmla="*/ 58 w 257"/>
                <a:gd name="T69" fmla="*/ 15 h 38"/>
                <a:gd name="T70" fmla="*/ 54 w 257"/>
                <a:gd name="T71" fmla="*/ 15 h 38"/>
                <a:gd name="T72" fmla="*/ 54 w 257"/>
                <a:gd name="T73" fmla="*/ 13 h 38"/>
                <a:gd name="T74" fmla="*/ 52 w 257"/>
                <a:gd name="T75" fmla="*/ 13 h 38"/>
                <a:gd name="T76" fmla="*/ 52 w 257"/>
                <a:gd name="T77" fmla="*/ 12 h 38"/>
                <a:gd name="T78" fmla="*/ 48 w 257"/>
                <a:gd name="T79" fmla="*/ 12 h 38"/>
                <a:gd name="T80" fmla="*/ 48 w 257"/>
                <a:gd name="T81" fmla="*/ 9 h 38"/>
                <a:gd name="T82" fmla="*/ 45 w 257"/>
                <a:gd name="T83" fmla="*/ 9 h 38"/>
                <a:gd name="T84" fmla="*/ 45 w 257"/>
                <a:gd name="T85" fmla="*/ 7 h 38"/>
                <a:gd name="T86" fmla="*/ 43 w 257"/>
                <a:gd name="T87" fmla="*/ 7 h 38"/>
                <a:gd name="T88" fmla="*/ 43 w 257"/>
                <a:gd name="T89" fmla="*/ 6 h 38"/>
                <a:gd name="T90" fmla="*/ 36 w 257"/>
                <a:gd name="T91" fmla="*/ 6 h 38"/>
                <a:gd name="T92" fmla="*/ 36 w 257"/>
                <a:gd name="T93" fmla="*/ 4 h 38"/>
                <a:gd name="T94" fmla="*/ 33 w 257"/>
                <a:gd name="T95" fmla="*/ 4 h 38"/>
                <a:gd name="T96" fmla="*/ 33 w 257"/>
                <a:gd name="T97" fmla="*/ 3 h 38"/>
                <a:gd name="T98" fmla="*/ 25 w 257"/>
                <a:gd name="T99" fmla="*/ 3 h 38"/>
                <a:gd name="T100" fmla="*/ 25 w 257"/>
                <a:gd name="T101" fmla="*/ 1 h 38"/>
                <a:gd name="T102" fmla="*/ 18 w 257"/>
                <a:gd name="T103" fmla="*/ 1 h 38"/>
                <a:gd name="T104" fmla="*/ 18 w 257"/>
                <a:gd name="T105" fmla="*/ 0 h 38"/>
                <a:gd name="T106" fmla="*/ 9 w 257"/>
                <a:gd name="T107" fmla="*/ 0 h 38"/>
                <a:gd name="T108" fmla="*/ 0 w 257"/>
                <a:gd name="T10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7" h="38">
                  <a:moveTo>
                    <a:pt x="257" y="38"/>
                  </a:moveTo>
                  <a:lnTo>
                    <a:pt x="251" y="38"/>
                  </a:lnTo>
                  <a:lnTo>
                    <a:pt x="251" y="36"/>
                  </a:lnTo>
                  <a:lnTo>
                    <a:pt x="190" y="36"/>
                  </a:lnTo>
                  <a:lnTo>
                    <a:pt x="190" y="35"/>
                  </a:lnTo>
                  <a:lnTo>
                    <a:pt x="173" y="35"/>
                  </a:lnTo>
                  <a:lnTo>
                    <a:pt x="173" y="34"/>
                  </a:lnTo>
                  <a:lnTo>
                    <a:pt x="158" y="34"/>
                  </a:lnTo>
                  <a:lnTo>
                    <a:pt x="158" y="32"/>
                  </a:lnTo>
                  <a:lnTo>
                    <a:pt x="142" y="32"/>
                  </a:lnTo>
                  <a:lnTo>
                    <a:pt x="132" y="32"/>
                  </a:lnTo>
                  <a:lnTo>
                    <a:pt x="132" y="31"/>
                  </a:lnTo>
                  <a:lnTo>
                    <a:pt x="129" y="31"/>
                  </a:lnTo>
                  <a:lnTo>
                    <a:pt x="129" y="30"/>
                  </a:lnTo>
                  <a:lnTo>
                    <a:pt x="105" y="30"/>
                  </a:lnTo>
                  <a:lnTo>
                    <a:pt x="105" y="29"/>
                  </a:lnTo>
                  <a:lnTo>
                    <a:pt x="101" y="29"/>
                  </a:lnTo>
                  <a:lnTo>
                    <a:pt x="101" y="27"/>
                  </a:lnTo>
                  <a:lnTo>
                    <a:pt x="90" y="27"/>
                  </a:lnTo>
                  <a:lnTo>
                    <a:pt x="90" y="26"/>
                  </a:lnTo>
                  <a:lnTo>
                    <a:pt x="87" y="26"/>
                  </a:lnTo>
                  <a:lnTo>
                    <a:pt x="87" y="25"/>
                  </a:lnTo>
                  <a:lnTo>
                    <a:pt x="83" y="25"/>
                  </a:lnTo>
                  <a:lnTo>
                    <a:pt x="83" y="23"/>
                  </a:lnTo>
                  <a:lnTo>
                    <a:pt x="79" y="23"/>
                  </a:lnTo>
                  <a:lnTo>
                    <a:pt x="79" y="22"/>
                  </a:lnTo>
                  <a:lnTo>
                    <a:pt x="74" y="22"/>
                  </a:lnTo>
                  <a:lnTo>
                    <a:pt x="74" y="20"/>
                  </a:lnTo>
                  <a:lnTo>
                    <a:pt x="71" y="20"/>
                  </a:lnTo>
                  <a:lnTo>
                    <a:pt x="71" y="19"/>
                  </a:lnTo>
                  <a:lnTo>
                    <a:pt x="68" y="19"/>
                  </a:lnTo>
                  <a:lnTo>
                    <a:pt x="68" y="17"/>
                  </a:lnTo>
                  <a:lnTo>
                    <a:pt x="61" y="17"/>
                  </a:lnTo>
                  <a:lnTo>
                    <a:pt x="61" y="15"/>
                  </a:lnTo>
                  <a:lnTo>
                    <a:pt x="58" y="15"/>
                  </a:lnTo>
                  <a:cubicBezTo>
                    <a:pt x="58" y="14"/>
                    <a:pt x="54" y="15"/>
                    <a:pt x="54" y="15"/>
                  </a:cubicBezTo>
                  <a:lnTo>
                    <a:pt x="54" y="13"/>
                  </a:lnTo>
                  <a:lnTo>
                    <a:pt x="52" y="13"/>
                  </a:lnTo>
                  <a:lnTo>
                    <a:pt x="52" y="12"/>
                  </a:lnTo>
                  <a:cubicBezTo>
                    <a:pt x="52" y="12"/>
                    <a:pt x="48" y="13"/>
                    <a:pt x="48" y="12"/>
                  </a:cubicBezTo>
                  <a:cubicBezTo>
                    <a:pt x="48" y="10"/>
                    <a:pt x="48" y="9"/>
                    <a:pt x="48" y="9"/>
                  </a:cubicBezTo>
                  <a:lnTo>
                    <a:pt x="45" y="9"/>
                  </a:lnTo>
                  <a:lnTo>
                    <a:pt x="45" y="7"/>
                  </a:lnTo>
                  <a:lnTo>
                    <a:pt x="43" y="7"/>
                  </a:lnTo>
                  <a:lnTo>
                    <a:pt x="43" y="6"/>
                  </a:lnTo>
                  <a:lnTo>
                    <a:pt x="36" y="6"/>
                  </a:lnTo>
                  <a:lnTo>
                    <a:pt x="36" y="4"/>
                  </a:lnTo>
                  <a:lnTo>
                    <a:pt x="33" y="4"/>
                  </a:lnTo>
                  <a:lnTo>
                    <a:pt x="33" y="3"/>
                  </a:lnTo>
                  <a:lnTo>
                    <a:pt x="25" y="3"/>
                  </a:lnTo>
                  <a:lnTo>
                    <a:pt x="25" y="1"/>
                  </a:lnTo>
                  <a:lnTo>
                    <a:pt x="18" y="1"/>
                  </a:lnTo>
                  <a:lnTo>
                    <a:pt x="18" y="0"/>
                  </a:lnTo>
                  <a:lnTo>
                    <a:pt x="9"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b="1">
                <a:solidFill>
                  <a:srgbClr val="4D4D4D"/>
                </a:solidFill>
              </a:endParaRPr>
            </a:p>
          </p:txBody>
        </p:sp>
      </p:grpSp>
      <p:sp>
        <p:nvSpPr>
          <p:cNvPr id="121" name="Rounded Rectangle 120"/>
          <p:cNvSpPr/>
          <p:nvPr/>
        </p:nvSpPr>
        <p:spPr>
          <a:xfrm>
            <a:off x="486983" y="4554208"/>
            <a:ext cx="1778478" cy="747133"/>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rgbClr val="4D4D4D"/>
              </a:solidFill>
            </a:endParaRPr>
          </a:p>
        </p:txBody>
      </p:sp>
      <p:sp>
        <p:nvSpPr>
          <p:cNvPr id="3" name="TextBox 2"/>
          <p:cNvSpPr txBox="1"/>
          <p:nvPr/>
        </p:nvSpPr>
        <p:spPr>
          <a:xfrm>
            <a:off x="1428757" y="3463531"/>
            <a:ext cx="3491793" cy="253916"/>
          </a:xfrm>
          <a:prstGeom prst="rect">
            <a:avLst/>
          </a:prstGeom>
          <a:noFill/>
        </p:spPr>
        <p:txBody>
          <a:bodyPr wrap="square" rtlCol="0">
            <a:spAutoFit/>
          </a:bodyPr>
          <a:lstStyle/>
          <a:p>
            <a:r>
              <a:rPr lang="en-GB" sz="1050" b="1" dirty="0" smtClean="0">
                <a:solidFill>
                  <a:srgbClr val="4D4D4D"/>
                </a:solidFill>
              </a:rPr>
              <a:t>0               1	         2	  3               4	            5</a:t>
            </a:r>
            <a:endParaRPr lang="en-GB" sz="1050" b="1" dirty="0">
              <a:solidFill>
                <a:srgbClr val="4D4D4D"/>
              </a:solidFill>
            </a:endParaRPr>
          </a:p>
        </p:txBody>
      </p:sp>
      <p:sp>
        <p:nvSpPr>
          <p:cNvPr id="122" name="TextBox 121"/>
          <p:cNvSpPr txBox="1"/>
          <p:nvPr/>
        </p:nvSpPr>
        <p:spPr>
          <a:xfrm>
            <a:off x="5357759" y="3453461"/>
            <a:ext cx="3491793" cy="253916"/>
          </a:xfrm>
          <a:prstGeom prst="rect">
            <a:avLst/>
          </a:prstGeom>
          <a:noFill/>
        </p:spPr>
        <p:txBody>
          <a:bodyPr wrap="square" rtlCol="0">
            <a:spAutoFit/>
          </a:bodyPr>
          <a:lstStyle/>
          <a:p>
            <a:r>
              <a:rPr lang="en-GB" sz="1050" b="1" dirty="0" smtClean="0">
                <a:solidFill>
                  <a:srgbClr val="4D4D4D"/>
                </a:solidFill>
              </a:rPr>
              <a:t>0               1	          2	  3               4	            5</a:t>
            </a:r>
            <a:endParaRPr lang="en-GB" sz="1050" b="1" dirty="0">
              <a:solidFill>
                <a:srgbClr val="4D4D4D"/>
              </a:solidFill>
            </a:endParaRPr>
          </a:p>
        </p:txBody>
      </p:sp>
      <p:sp>
        <p:nvSpPr>
          <p:cNvPr id="123" name="TextBox 122"/>
          <p:cNvSpPr txBox="1"/>
          <p:nvPr/>
        </p:nvSpPr>
        <p:spPr>
          <a:xfrm>
            <a:off x="3124609" y="5955049"/>
            <a:ext cx="3491793" cy="253916"/>
          </a:xfrm>
          <a:prstGeom prst="rect">
            <a:avLst/>
          </a:prstGeom>
          <a:noFill/>
        </p:spPr>
        <p:txBody>
          <a:bodyPr wrap="square" rtlCol="0">
            <a:spAutoFit/>
          </a:bodyPr>
          <a:lstStyle/>
          <a:p>
            <a:r>
              <a:rPr lang="en-GB" sz="1050" b="1" dirty="0" smtClean="0">
                <a:solidFill>
                  <a:srgbClr val="4D4D4D"/>
                </a:solidFill>
              </a:rPr>
              <a:t>0               1	         2	  3              4	            5</a:t>
            </a:r>
            <a:endParaRPr lang="en-GB" sz="1050" b="1" dirty="0">
              <a:solidFill>
                <a:srgbClr val="4D4D4D"/>
              </a:solidFill>
            </a:endParaRPr>
          </a:p>
        </p:txBody>
      </p:sp>
    </p:spTree>
    <p:custDataLst>
      <p:tags r:id="rId1"/>
    </p:custDataLst>
    <p:extLst>
      <p:ext uri="{BB962C8B-B14F-4D97-AF65-F5344CB8AC3E}">
        <p14:creationId xmlns:p14="http://schemas.microsoft.com/office/powerpoint/2010/main" val="24712943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461O: Adjuvant </a:t>
            </a:r>
            <a:r>
              <a:rPr lang="en-GB" sz="1800" dirty="0"/>
              <a:t>FOLFOX+ cetuximab </a:t>
            </a:r>
            <a:r>
              <a:rPr lang="en-GB" sz="1800" dirty="0" err="1"/>
              <a:t>vs</a:t>
            </a:r>
            <a:r>
              <a:rPr lang="en-GB" sz="1800" dirty="0"/>
              <a:t> FOLFOX in full RAS and BRAF wild type stage III colon cancer patients: Results from the PETACC8 </a:t>
            </a:r>
            <a:r>
              <a:rPr lang="en-GB" sz="1800" dirty="0" smtClean="0"/>
              <a:t>trial </a:t>
            </a:r>
            <a:br>
              <a:rPr lang="en-GB" sz="1800" dirty="0" smtClean="0"/>
            </a:br>
            <a:r>
              <a:rPr lang="en-GB" sz="1800" dirty="0" smtClean="0"/>
              <a:t>– </a:t>
            </a:r>
            <a:r>
              <a:rPr lang="en-GB" sz="1800" dirty="0" err="1" smtClean="0"/>
              <a:t>Taieb</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smtClean="0"/>
          </a:p>
        </p:txBody>
      </p:sp>
      <p:grpSp>
        <p:nvGrpSpPr>
          <p:cNvPr id="13" name="Group 12"/>
          <p:cNvGrpSpPr/>
          <p:nvPr/>
        </p:nvGrpSpPr>
        <p:grpSpPr>
          <a:xfrm>
            <a:off x="193838" y="1969986"/>
            <a:ext cx="4159561" cy="3049883"/>
            <a:chOff x="763458" y="1997924"/>
            <a:chExt cx="4159561" cy="3049883"/>
          </a:xfrm>
        </p:grpSpPr>
        <p:sp>
          <p:nvSpPr>
            <p:cNvPr id="14" name="TextBox 13"/>
            <p:cNvSpPr txBox="1"/>
            <p:nvPr/>
          </p:nvSpPr>
          <p:spPr>
            <a:xfrm>
              <a:off x="1036819" y="1997924"/>
              <a:ext cx="3886200" cy="307777"/>
            </a:xfrm>
            <a:prstGeom prst="rect">
              <a:avLst/>
            </a:prstGeom>
            <a:noFill/>
          </p:spPr>
          <p:txBody>
            <a:bodyPr wrap="square" rtlCol="0">
              <a:spAutoFit/>
            </a:bodyPr>
            <a:lstStyle/>
            <a:p>
              <a:pPr algn="ctr"/>
              <a:r>
                <a:rPr lang="en-GB" sz="1400" b="1" dirty="0">
                  <a:solidFill>
                    <a:srgbClr val="4D4D4D"/>
                  </a:solidFill>
                </a:rPr>
                <a:t>Impact of rare individual mutations on TTR</a:t>
              </a:r>
            </a:p>
          </p:txBody>
        </p:sp>
        <p:grpSp>
          <p:nvGrpSpPr>
            <p:cNvPr id="16" name="Group 15"/>
            <p:cNvGrpSpPr/>
            <p:nvPr/>
          </p:nvGrpSpPr>
          <p:grpSpPr>
            <a:xfrm>
              <a:off x="2292803" y="2676525"/>
              <a:ext cx="2603047" cy="2371282"/>
              <a:chOff x="2292803" y="2676525"/>
              <a:chExt cx="2603047" cy="2371282"/>
            </a:xfrm>
          </p:grpSpPr>
          <p:grpSp>
            <p:nvGrpSpPr>
              <p:cNvPr id="96" name="Group 95"/>
              <p:cNvGrpSpPr/>
              <p:nvPr/>
            </p:nvGrpSpPr>
            <p:grpSpPr>
              <a:xfrm>
                <a:off x="2292803" y="2676525"/>
                <a:ext cx="2603047" cy="2066925"/>
                <a:chOff x="2292803" y="2724150"/>
                <a:chExt cx="2603047" cy="2066925"/>
              </a:xfrm>
            </p:grpSpPr>
            <p:cxnSp>
              <p:nvCxnSpPr>
                <p:cNvPr id="109" name="Straight Connector 108"/>
                <p:cNvCxnSpPr/>
                <p:nvPr/>
              </p:nvCxnSpPr>
              <p:spPr>
                <a:xfrm flipV="1">
                  <a:off x="2292803" y="4785773"/>
                  <a:ext cx="2603047" cy="53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592286"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306561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0048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3027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301915"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44712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885120" y="4801586"/>
                <a:ext cx="360996" cy="246221"/>
              </a:xfrm>
              <a:prstGeom prst="rect">
                <a:avLst/>
              </a:prstGeom>
              <a:noFill/>
            </p:spPr>
            <p:txBody>
              <a:bodyPr wrap="none" rtlCol="0">
                <a:spAutoFit/>
              </a:bodyPr>
              <a:lstStyle/>
              <a:p>
                <a:pPr algn="ctr"/>
                <a:r>
                  <a:rPr lang="en-GB" sz="1000" b="1" dirty="0" smtClean="0">
                    <a:solidFill>
                      <a:srgbClr val="4D4D4D"/>
                    </a:solidFill>
                  </a:rPr>
                  <a:t>0.5</a:t>
                </a:r>
                <a:endParaRPr lang="en-GB" sz="1000" b="1" dirty="0">
                  <a:solidFill>
                    <a:srgbClr val="4D4D4D"/>
                  </a:solidFill>
                </a:endParaRPr>
              </a:p>
            </p:txBody>
          </p:sp>
          <p:sp>
            <p:nvSpPr>
              <p:cNvPr id="105" name="TextBox 104"/>
              <p:cNvSpPr txBox="1"/>
              <p:nvPr/>
            </p:nvSpPr>
            <p:spPr>
              <a:xfrm>
                <a:off x="3458625" y="4801586"/>
                <a:ext cx="255199" cy="246221"/>
              </a:xfrm>
              <a:prstGeom prst="rect">
                <a:avLst/>
              </a:prstGeom>
              <a:noFill/>
            </p:spPr>
            <p:txBody>
              <a:bodyPr wrap="none" rtlCol="0">
                <a:spAutoFit/>
              </a:bodyPr>
              <a:lstStyle/>
              <a:p>
                <a:pPr algn="ctr"/>
                <a:r>
                  <a:rPr lang="en-GB" sz="1000" b="1" dirty="0" smtClean="0">
                    <a:solidFill>
                      <a:srgbClr val="4D4D4D"/>
                    </a:solidFill>
                  </a:rPr>
                  <a:t>1</a:t>
                </a:r>
                <a:endParaRPr lang="en-GB" sz="1000" b="1" dirty="0">
                  <a:solidFill>
                    <a:srgbClr val="4D4D4D"/>
                  </a:solidFill>
                </a:endParaRPr>
              </a:p>
            </p:txBody>
          </p:sp>
          <p:sp>
            <p:nvSpPr>
              <p:cNvPr id="106" name="TextBox 105"/>
              <p:cNvSpPr txBox="1"/>
              <p:nvPr/>
            </p:nvSpPr>
            <p:spPr>
              <a:xfrm>
                <a:off x="3719985" y="4801586"/>
                <a:ext cx="360996" cy="246221"/>
              </a:xfrm>
              <a:prstGeom prst="rect">
                <a:avLst/>
              </a:prstGeom>
              <a:noFill/>
            </p:spPr>
            <p:txBody>
              <a:bodyPr wrap="none" rtlCol="0">
                <a:spAutoFit/>
              </a:bodyPr>
              <a:lstStyle/>
              <a:p>
                <a:pPr algn="ctr"/>
                <a:r>
                  <a:rPr lang="en-GB" sz="1000" b="1" dirty="0" smtClean="0">
                    <a:solidFill>
                      <a:srgbClr val="4D4D4D"/>
                    </a:solidFill>
                  </a:rPr>
                  <a:t>1.5</a:t>
                </a:r>
                <a:endParaRPr lang="en-GB" sz="1000" b="1" dirty="0">
                  <a:solidFill>
                    <a:srgbClr val="4D4D4D"/>
                  </a:solidFill>
                </a:endParaRPr>
              </a:p>
            </p:txBody>
          </p:sp>
          <p:sp>
            <p:nvSpPr>
              <p:cNvPr id="107" name="TextBox 106"/>
              <p:cNvSpPr txBox="1"/>
              <p:nvPr/>
            </p:nvSpPr>
            <p:spPr>
              <a:xfrm>
                <a:off x="4004390" y="4801586"/>
                <a:ext cx="255199" cy="246221"/>
              </a:xfrm>
              <a:prstGeom prst="rect">
                <a:avLst/>
              </a:prstGeom>
              <a:noFill/>
            </p:spPr>
            <p:txBody>
              <a:bodyPr wrap="none" rtlCol="0">
                <a:spAutoFit/>
              </a:bodyPr>
              <a:lstStyle/>
              <a:p>
                <a:pPr algn="ctr"/>
                <a:r>
                  <a:rPr lang="en-GB" sz="1000" b="1" dirty="0" smtClean="0">
                    <a:solidFill>
                      <a:srgbClr val="4D4D4D"/>
                    </a:solidFill>
                  </a:rPr>
                  <a:t>2</a:t>
                </a:r>
                <a:endParaRPr lang="en-GB" sz="1000" b="1" dirty="0">
                  <a:solidFill>
                    <a:srgbClr val="4D4D4D"/>
                  </a:solidFill>
                </a:endParaRPr>
              </a:p>
            </p:txBody>
          </p:sp>
          <p:sp>
            <p:nvSpPr>
              <p:cNvPr id="108" name="TextBox 107"/>
              <p:cNvSpPr txBox="1"/>
              <p:nvPr/>
            </p:nvSpPr>
            <p:spPr>
              <a:xfrm>
                <a:off x="4324058" y="4801586"/>
                <a:ext cx="255199" cy="246221"/>
              </a:xfrm>
              <a:prstGeom prst="rect">
                <a:avLst/>
              </a:prstGeom>
              <a:noFill/>
            </p:spPr>
            <p:txBody>
              <a:bodyPr wrap="none" rtlCol="0">
                <a:spAutoFit/>
              </a:bodyPr>
              <a:lstStyle/>
              <a:p>
                <a:pPr algn="ctr"/>
                <a:r>
                  <a:rPr lang="en-GB" sz="1000" b="1" dirty="0" smtClean="0">
                    <a:solidFill>
                      <a:srgbClr val="4D4D4D"/>
                    </a:solidFill>
                  </a:rPr>
                  <a:t>3</a:t>
                </a:r>
                <a:endParaRPr lang="en-GB" sz="1000" b="1" dirty="0">
                  <a:solidFill>
                    <a:srgbClr val="4D4D4D"/>
                  </a:solidFill>
                </a:endParaRPr>
              </a:p>
            </p:txBody>
          </p:sp>
        </p:grpSp>
        <p:cxnSp>
          <p:nvCxnSpPr>
            <p:cNvPr id="17" name="Straight Connector 16"/>
            <p:cNvCxnSpPr/>
            <p:nvPr/>
          </p:nvCxnSpPr>
          <p:spPr>
            <a:xfrm flipV="1">
              <a:off x="3065618"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30272"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63458" y="2665773"/>
              <a:ext cx="1481401" cy="2074996"/>
              <a:chOff x="-868095" y="2666572"/>
              <a:chExt cx="1481401" cy="2074996"/>
            </a:xfrm>
          </p:grpSpPr>
          <p:sp>
            <p:nvSpPr>
              <p:cNvPr id="90" name="TextBox 89"/>
              <p:cNvSpPr txBox="1"/>
              <p:nvPr/>
            </p:nvSpPr>
            <p:spPr>
              <a:xfrm>
                <a:off x="-868095" y="2666572"/>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91" name="TextBox 90"/>
              <p:cNvSpPr txBox="1"/>
              <p:nvPr/>
            </p:nvSpPr>
            <p:spPr>
              <a:xfrm>
                <a:off x="-529956" y="2668693"/>
                <a:ext cx="1143262" cy="2072875"/>
              </a:xfrm>
              <a:prstGeom prst="rect">
                <a:avLst/>
              </a:prstGeom>
              <a:noFill/>
            </p:spPr>
            <p:txBody>
              <a:bodyPr wrap="none" rtlCol="0">
                <a:spAutoFit/>
              </a:bodyPr>
              <a:lstStyle/>
              <a:p>
                <a:pPr>
                  <a:lnSpc>
                    <a:spcPct val="110000"/>
                  </a:lnSpc>
                </a:pPr>
                <a:r>
                  <a:rPr lang="en-GB" sz="900" b="1" dirty="0" smtClean="0">
                    <a:solidFill>
                      <a:srgbClr val="4D4D4D"/>
                    </a:solidFill>
                  </a:rPr>
                  <a:t>Exon 2 (n=783)</a:t>
                </a:r>
              </a:p>
              <a:p>
                <a:pPr>
                  <a:lnSpc>
                    <a:spcPct val="110000"/>
                  </a:lnSpc>
                </a:pPr>
                <a:r>
                  <a:rPr lang="en-GB" sz="900" b="1" dirty="0" smtClean="0">
                    <a:solidFill>
                      <a:srgbClr val="4D4D4D"/>
                    </a:solidFill>
                  </a:rPr>
                  <a:t>Codon 12 (n=594)</a:t>
                </a:r>
              </a:p>
              <a:p>
                <a:pPr>
                  <a:lnSpc>
                    <a:spcPct val="110000"/>
                  </a:lnSpc>
                </a:pPr>
                <a:r>
                  <a:rPr lang="en-GB" sz="900" b="1" dirty="0" smtClean="0">
                    <a:solidFill>
                      <a:srgbClr val="4D4D4D"/>
                    </a:solidFill>
                  </a:rPr>
                  <a:t>Codon 13 (n=178)</a:t>
                </a:r>
              </a:p>
              <a:p>
                <a:pPr>
                  <a:lnSpc>
                    <a:spcPct val="110000"/>
                  </a:lnSpc>
                </a:pPr>
                <a:r>
                  <a:rPr lang="en-GB" sz="900" b="1" dirty="0" smtClean="0">
                    <a:solidFill>
                      <a:srgbClr val="4D4D4D"/>
                    </a:solidFill>
                  </a:rPr>
                  <a:t>Exon 3 (n=42)</a:t>
                </a:r>
              </a:p>
              <a:p>
                <a:pPr>
                  <a:lnSpc>
                    <a:spcPct val="110000"/>
                  </a:lnSpc>
                </a:pPr>
                <a:r>
                  <a:rPr lang="en-GB" sz="900" b="1" dirty="0" smtClean="0">
                    <a:solidFill>
                      <a:srgbClr val="4D4D4D"/>
                    </a:solidFill>
                  </a:rPr>
                  <a:t>Codon 61 (n=34)</a:t>
                </a:r>
              </a:p>
              <a:p>
                <a:pPr>
                  <a:lnSpc>
                    <a:spcPct val="110000"/>
                  </a:lnSpc>
                </a:pPr>
                <a:r>
                  <a:rPr lang="en-GB" sz="900" b="1" dirty="0" smtClean="0">
                    <a:solidFill>
                      <a:srgbClr val="4D4D4D"/>
                    </a:solidFill>
                  </a:rPr>
                  <a:t>Exon 4 (n=80)</a:t>
                </a:r>
              </a:p>
              <a:p>
                <a:pPr>
                  <a:lnSpc>
                    <a:spcPct val="110000"/>
                  </a:lnSpc>
                </a:pPr>
                <a:r>
                  <a:rPr lang="en-GB" sz="900" b="1" dirty="0" smtClean="0">
                    <a:solidFill>
                      <a:srgbClr val="4D4D4D"/>
                    </a:solidFill>
                  </a:rPr>
                  <a:t>Codon 146 (n=68)</a:t>
                </a:r>
              </a:p>
              <a:p>
                <a:pPr>
                  <a:lnSpc>
                    <a:spcPct val="110000"/>
                  </a:lnSpc>
                </a:pPr>
                <a:r>
                  <a:rPr lang="en-GB" sz="900" b="1" dirty="0" smtClean="0">
                    <a:solidFill>
                      <a:srgbClr val="4D4D4D"/>
                    </a:solidFill>
                  </a:rPr>
                  <a:t>Codon 117 (n=11)</a:t>
                </a:r>
              </a:p>
              <a:p>
                <a:pPr>
                  <a:lnSpc>
                    <a:spcPct val="110000"/>
                  </a:lnSpc>
                </a:pPr>
                <a:r>
                  <a:rPr lang="en-GB" sz="900" b="1" dirty="0" smtClean="0">
                    <a:solidFill>
                      <a:srgbClr val="4D4D4D"/>
                    </a:solidFill>
                  </a:rPr>
                  <a:t>Exon 2 (n=30)</a:t>
                </a:r>
              </a:p>
              <a:p>
                <a:pPr>
                  <a:lnSpc>
                    <a:spcPct val="110000"/>
                  </a:lnSpc>
                </a:pPr>
                <a:r>
                  <a:rPr lang="en-GB" sz="900" b="1" dirty="0" smtClean="0">
                    <a:solidFill>
                      <a:srgbClr val="4D4D4D"/>
                    </a:solidFill>
                  </a:rPr>
                  <a:t>Codon 12 (n=26)</a:t>
                </a:r>
              </a:p>
              <a:p>
                <a:pPr>
                  <a:lnSpc>
                    <a:spcPct val="110000"/>
                  </a:lnSpc>
                </a:pPr>
                <a:r>
                  <a:rPr lang="en-GB" sz="900" b="1" dirty="0" smtClean="0">
                    <a:solidFill>
                      <a:srgbClr val="4D4D4D"/>
                    </a:solidFill>
                  </a:rPr>
                  <a:t>Exon 3 (n=31)</a:t>
                </a:r>
              </a:p>
              <a:p>
                <a:pPr>
                  <a:lnSpc>
                    <a:spcPct val="110000"/>
                  </a:lnSpc>
                </a:pPr>
                <a:r>
                  <a:rPr lang="en-GB" sz="900" b="1" dirty="0" smtClean="0">
                    <a:solidFill>
                      <a:srgbClr val="4D4D4D"/>
                    </a:solidFill>
                  </a:rPr>
                  <a:t>V600E (n=192)</a:t>
                </a:r>
              </a:p>
              <a:p>
                <a:pPr>
                  <a:lnSpc>
                    <a:spcPct val="110000"/>
                  </a:lnSpc>
                </a:pPr>
                <a:r>
                  <a:rPr lang="en-GB" sz="900" b="1" dirty="0">
                    <a:solidFill>
                      <a:srgbClr val="4D4D4D"/>
                    </a:solidFill>
                  </a:rPr>
                  <a:t>n</a:t>
                </a:r>
                <a:r>
                  <a:rPr lang="en-GB" sz="900" b="1" dirty="0" smtClean="0">
                    <a:solidFill>
                      <a:srgbClr val="4D4D4D"/>
                    </a:solidFill>
                  </a:rPr>
                  <a:t>on V600E (n=21)</a:t>
                </a:r>
                <a:endParaRPr lang="en-GB" sz="900" b="1" dirty="0">
                  <a:solidFill>
                    <a:srgbClr val="4D4D4D"/>
                  </a:solidFill>
                </a:endParaRPr>
              </a:p>
            </p:txBody>
          </p:sp>
          <p:sp>
            <p:nvSpPr>
              <p:cNvPr id="92" name="TextBox 91"/>
              <p:cNvSpPr txBox="1"/>
              <p:nvPr/>
            </p:nvSpPr>
            <p:spPr>
              <a:xfrm>
                <a:off x="-868095" y="3116479"/>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93" name="TextBox 92"/>
              <p:cNvSpPr txBox="1"/>
              <p:nvPr/>
            </p:nvSpPr>
            <p:spPr>
              <a:xfrm>
                <a:off x="-868095" y="3433983"/>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94" name="TextBox 93"/>
              <p:cNvSpPr txBox="1"/>
              <p:nvPr/>
            </p:nvSpPr>
            <p:spPr>
              <a:xfrm>
                <a:off x="-868095" y="4173137"/>
                <a:ext cx="511679" cy="537519"/>
              </a:xfrm>
              <a:prstGeom prst="rect">
                <a:avLst/>
              </a:prstGeom>
              <a:noFill/>
            </p:spPr>
            <p:txBody>
              <a:bodyPr wrap="none" rtlCol="0">
                <a:spAutoFit/>
              </a:bodyPr>
              <a:lstStyle>
                <a:defPPr>
                  <a:defRPr lang="en-US"/>
                </a:defPPr>
                <a:lvl1pPr>
                  <a:lnSpc>
                    <a:spcPct val="110000"/>
                  </a:lnSpc>
                  <a:defRPr sz="900"/>
                </a:lvl1pPr>
              </a:lstStyle>
              <a:p>
                <a:r>
                  <a:rPr lang="en-GB" b="1" dirty="0">
                    <a:solidFill>
                      <a:srgbClr val="4D4D4D"/>
                    </a:solidFill>
                  </a:rPr>
                  <a:t>NRAS</a:t>
                </a:r>
              </a:p>
              <a:p>
                <a:r>
                  <a:rPr lang="en-GB" b="1" dirty="0">
                    <a:solidFill>
                      <a:srgbClr val="4D4D4D"/>
                    </a:solidFill>
                  </a:rPr>
                  <a:t>BRAF</a:t>
                </a:r>
              </a:p>
              <a:p>
                <a:r>
                  <a:rPr lang="en-GB" b="1" dirty="0">
                    <a:solidFill>
                      <a:srgbClr val="4D4D4D"/>
                    </a:solidFill>
                  </a:rPr>
                  <a:t>BRAF</a:t>
                </a:r>
              </a:p>
            </p:txBody>
          </p:sp>
          <p:sp>
            <p:nvSpPr>
              <p:cNvPr id="95" name="TextBox 94"/>
              <p:cNvSpPr txBox="1"/>
              <p:nvPr/>
            </p:nvSpPr>
            <p:spPr>
              <a:xfrm>
                <a:off x="-868095" y="3881342"/>
                <a:ext cx="511679" cy="230832"/>
              </a:xfrm>
              <a:prstGeom prst="rect">
                <a:avLst/>
              </a:prstGeom>
              <a:noFill/>
            </p:spPr>
            <p:txBody>
              <a:bodyPr wrap="none" rtlCol="0">
                <a:spAutoFit/>
              </a:bodyPr>
              <a:lstStyle/>
              <a:p>
                <a:r>
                  <a:rPr lang="en-GB" sz="900" b="1" dirty="0" smtClean="0">
                    <a:solidFill>
                      <a:srgbClr val="4D4D4D"/>
                    </a:solidFill>
                  </a:rPr>
                  <a:t>NRAS</a:t>
                </a:r>
                <a:endParaRPr lang="en-GB" sz="900" b="1" dirty="0">
                  <a:solidFill>
                    <a:srgbClr val="4D4D4D"/>
                  </a:solidFill>
                </a:endParaRPr>
              </a:p>
            </p:txBody>
          </p:sp>
        </p:grpSp>
        <p:sp>
          <p:nvSpPr>
            <p:cNvPr id="20" name="TextBox 19"/>
            <p:cNvSpPr txBox="1"/>
            <p:nvPr/>
          </p:nvSpPr>
          <p:spPr>
            <a:xfrm>
              <a:off x="2996158" y="2266374"/>
              <a:ext cx="1180131" cy="400110"/>
            </a:xfrm>
            <a:prstGeom prst="rect">
              <a:avLst/>
            </a:prstGeom>
            <a:noFill/>
          </p:spPr>
          <p:txBody>
            <a:bodyPr wrap="none" rtlCol="0">
              <a:spAutoFit/>
            </a:bodyPr>
            <a:lstStyle/>
            <a:p>
              <a:pPr algn="ctr"/>
              <a:r>
                <a:rPr lang="en-GB" sz="1000" b="1" dirty="0" smtClean="0">
                  <a:solidFill>
                    <a:srgbClr val="4D4D4D"/>
                  </a:solidFill>
                </a:rPr>
                <a:t>Mutations vs. </a:t>
              </a:r>
              <a:r>
                <a:rPr lang="en-GB" sz="1000" b="1" dirty="0" err="1" smtClean="0">
                  <a:solidFill>
                    <a:srgbClr val="4D4D4D"/>
                  </a:solidFill>
                </a:rPr>
                <a:t>wt</a:t>
              </a:r>
              <a:endParaRPr lang="en-GB" sz="1000" b="1" dirty="0" smtClean="0">
                <a:solidFill>
                  <a:srgbClr val="4D4D4D"/>
                </a:solidFill>
              </a:endParaRPr>
            </a:p>
            <a:p>
              <a:pPr algn="ctr"/>
              <a:r>
                <a:rPr lang="en-GB" sz="1000" b="1" dirty="0" smtClean="0">
                  <a:solidFill>
                    <a:srgbClr val="4D4D4D"/>
                  </a:solidFill>
                </a:rPr>
                <a:t>HR and 95% CI</a:t>
              </a:r>
              <a:endParaRPr lang="en-GB" sz="1000" b="1" dirty="0">
                <a:solidFill>
                  <a:srgbClr val="4D4D4D"/>
                </a:solidFill>
              </a:endParaRPr>
            </a:p>
          </p:txBody>
        </p:sp>
        <p:grpSp>
          <p:nvGrpSpPr>
            <p:cNvPr id="21" name="Group 20"/>
            <p:cNvGrpSpPr/>
            <p:nvPr/>
          </p:nvGrpSpPr>
          <p:grpSpPr>
            <a:xfrm>
              <a:off x="3835320" y="2718992"/>
              <a:ext cx="324000" cy="124394"/>
              <a:chOff x="-143514" y="2562246"/>
              <a:chExt cx="287028" cy="124394"/>
            </a:xfrm>
          </p:grpSpPr>
          <p:cxnSp>
            <p:nvCxnSpPr>
              <p:cNvPr id="87" name="Straight Connector 8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864890" y="2878454"/>
              <a:ext cx="360000" cy="124394"/>
              <a:chOff x="-143514" y="2562246"/>
              <a:chExt cx="287028" cy="124394"/>
            </a:xfrm>
          </p:grpSpPr>
          <p:cxnSp>
            <p:nvCxnSpPr>
              <p:cNvPr id="84" name="Straight Connector 8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637320" y="3027895"/>
              <a:ext cx="504000" cy="108000"/>
              <a:chOff x="-143514" y="2562246"/>
              <a:chExt cx="287028" cy="124394"/>
            </a:xfrm>
          </p:grpSpPr>
          <p:cxnSp>
            <p:nvCxnSpPr>
              <p:cNvPr id="81" name="Straight Connector 8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827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771284" y="3181902"/>
              <a:ext cx="828000" cy="108000"/>
              <a:chOff x="-143514" y="2562246"/>
              <a:chExt cx="287028" cy="124394"/>
            </a:xfrm>
          </p:grpSpPr>
          <p:cxnSp>
            <p:nvCxnSpPr>
              <p:cNvPr id="78" name="Straight Connector 7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9978"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841690" y="3328847"/>
              <a:ext cx="864000" cy="108000"/>
              <a:chOff x="-143514" y="2562246"/>
              <a:chExt cx="287028" cy="124394"/>
            </a:xfrm>
          </p:grpSpPr>
          <p:cxnSp>
            <p:nvCxnSpPr>
              <p:cNvPr id="75" name="Straight Connector 7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03937" y="3478434"/>
              <a:ext cx="828000" cy="108000"/>
              <a:chOff x="-158373" y="2562246"/>
              <a:chExt cx="287028" cy="124394"/>
            </a:xfrm>
          </p:grpSpPr>
          <p:cxnSp>
            <p:nvCxnSpPr>
              <p:cNvPr id="72" name="Straight Connector 71"/>
              <p:cNvCxnSpPr/>
              <p:nvPr/>
            </p:nvCxnSpPr>
            <p:spPr>
              <a:xfrm>
                <a:off x="-158373"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86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47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133245" y="3662613"/>
              <a:ext cx="864000" cy="108000"/>
              <a:chOff x="-143514" y="2562246"/>
              <a:chExt cx="287028" cy="124394"/>
            </a:xfrm>
          </p:grpSpPr>
          <p:cxnSp>
            <p:nvCxnSpPr>
              <p:cNvPr id="69" name="Straight Connector 6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36911" y="3798262"/>
              <a:ext cx="2160000" cy="108000"/>
              <a:chOff x="-147945" y="2562246"/>
              <a:chExt cx="287028" cy="124394"/>
            </a:xfrm>
          </p:grpSpPr>
          <p:cxnSp>
            <p:nvCxnSpPr>
              <p:cNvPr id="66" name="Straight Connector 65"/>
              <p:cNvCxnSpPr/>
              <p:nvPr/>
            </p:nvCxnSpPr>
            <p:spPr>
              <a:xfrm>
                <a:off x="-147945"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908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610"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974259" y="3944662"/>
              <a:ext cx="1260000" cy="108000"/>
              <a:chOff x="-143514" y="2562246"/>
              <a:chExt cx="287028" cy="124394"/>
            </a:xfrm>
          </p:grpSpPr>
          <p:cxnSp>
            <p:nvCxnSpPr>
              <p:cNvPr id="63" name="Straight Connector 6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205037" y="4101423"/>
              <a:ext cx="1800000" cy="108000"/>
              <a:chOff x="-143514" y="2562246"/>
              <a:chExt cx="287028" cy="124394"/>
            </a:xfrm>
          </p:grpSpPr>
          <p:cxnSp>
            <p:nvCxnSpPr>
              <p:cNvPr id="60" name="Straight Connector 5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230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725066" y="4284295"/>
              <a:ext cx="936000" cy="108000"/>
              <a:chOff x="-143514" y="2562246"/>
              <a:chExt cx="287028" cy="124394"/>
            </a:xfrm>
          </p:grpSpPr>
          <p:cxnSp>
            <p:nvCxnSpPr>
              <p:cNvPr id="57" name="Straight Connector 5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691320" y="4415509"/>
              <a:ext cx="504000" cy="108000"/>
              <a:chOff x="-143514" y="2562246"/>
              <a:chExt cx="287028" cy="124394"/>
            </a:xfrm>
          </p:grpSpPr>
          <p:cxnSp>
            <p:nvCxnSpPr>
              <p:cNvPr id="54" name="Straight Connector 5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776915" y="4547187"/>
              <a:ext cx="1548000" cy="108000"/>
              <a:chOff x="-147046" y="2562246"/>
              <a:chExt cx="287028" cy="124394"/>
            </a:xfrm>
          </p:grpSpPr>
          <p:cxnSp>
            <p:nvCxnSpPr>
              <p:cNvPr id="51" name="Straight Connector 50"/>
              <p:cNvCxnSpPr/>
              <p:nvPr/>
            </p:nvCxnSpPr>
            <p:spPr>
              <a:xfrm>
                <a:off x="-147046"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998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596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3721350" y="2667894"/>
              <a:ext cx="610595"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3968824"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4004150"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3862923"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a:off x="4133653"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4250465"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3486917"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3519838"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3494661"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3572382"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3114265"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4168985" y="429755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518167"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3923173" y="4430072"/>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Oval 47"/>
            <p:cNvSpPr/>
            <p:nvPr/>
          </p:nvSpPr>
          <p:spPr>
            <a:xfrm>
              <a:off x="3609482" y="3275100"/>
              <a:ext cx="1286368"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Oval 48"/>
            <p:cNvSpPr/>
            <p:nvPr/>
          </p:nvSpPr>
          <p:spPr>
            <a:xfrm>
              <a:off x="3537241" y="423230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Oval 49"/>
            <p:cNvSpPr/>
            <p:nvPr/>
          </p:nvSpPr>
          <p:spPr>
            <a:xfrm>
              <a:off x="3630506" y="4400092"/>
              <a:ext cx="643184" cy="130375"/>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1" name="Group 110"/>
          <p:cNvGrpSpPr/>
          <p:nvPr/>
        </p:nvGrpSpPr>
        <p:grpSpPr>
          <a:xfrm>
            <a:off x="4652909" y="1969986"/>
            <a:ext cx="4196707" cy="3044908"/>
            <a:chOff x="4652909" y="1997924"/>
            <a:chExt cx="4196707" cy="3044908"/>
          </a:xfrm>
        </p:grpSpPr>
        <p:sp>
          <p:nvSpPr>
            <p:cNvPr id="112" name="TextBox 111"/>
            <p:cNvSpPr txBox="1"/>
            <p:nvPr/>
          </p:nvSpPr>
          <p:spPr>
            <a:xfrm>
              <a:off x="4808730" y="1997924"/>
              <a:ext cx="3886200" cy="307777"/>
            </a:xfrm>
            <a:prstGeom prst="rect">
              <a:avLst/>
            </a:prstGeom>
            <a:noFill/>
          </p:spPr>
          <p:txBody>
            <a:bodyPr wrap="square" rtlCol="0">
              <a:spAutoFit/>
            </a:bodyPr>
            <a:lstStyle/>
            <a:p>
              <a:pPr algn="ctr"/>
              <a:r>
                <a:rPr lang="en-GB" sz="1400" b="1" dirty="0">
                  <a:solidFill>
                    <a:srgbClr val="4D4D4D"/>
                  </a:solidFill>
                </a:rPr>
                <a:t>Impact of rare individual mutations on </a:t>
              </a:r>
              <a:r>
                <a:rPr lang="en-GB" sz="1400" b="1" dirty="0" smtClean="0">
                  <a:solidFill>
                    <a:srgbClr val="4D4D4D"/>
                  </a:solidFill>
                </a:rPr>
                <a:t>OS</a:t>
              </a:r>
              <a:endParaRPr lang="en-GB" sz="1400" b="1" dirty="0">
                <a:solidFill>
                  <a:srgbClr val="4D4D4D"/>
                </a:solidFill>
              </a:endParaRPr>
            </a:p>
          </p:txBody>
        </p:sp>
        <p:grpSp>
          <p:nvGrpSpPr>
            <p:cNvPr id="113" name="Group 112"/>
            <p:cNvGrpSpPr/>
            <p:nvPr/>
          </p:nvGrpSpPr>
          <p:grpSpPr>
            <a:xfrm>
              <a:off x="6422576" y="2676525"/>
              <a:ext cx="2427040" cy="2366307"/>
              <a:chOff x="2302329" y="2676525"/>
              <a:chExt cx="2427040" cy="2366307"/>
            </a:xfrm>
          </p:grpSpPr>
          <p:grpSp>
            <p:nvGrpSpPr>
              <p:cNvPr id="192" name="Group 191"/>
              <p:cNvGrpSpPr/>
              <p:nvPr/>
            </p:nvGrpSpPr>
            <p:grpSpPr>
              <a:xfrm>
                <a:off x="2302329" y="2676525"/>
                <a:ext cx="2427040" cy="2066925"/>
                <a:chOff x="2302329" y="2724150"/>
                <a:chExt cx="2427040" cy="2066925"/>
              </a:xfrm>
            </p:grpSpPr>
            <p:cxnSp>
              <p:nvCxnSpPr>
                <p:cNvPr id="205" name="Straight Connector 204"/>
                <p:cNvCxnSpPr/>
                <p:nvPr/>
              </p:nvCxnSpPr>
              <p:spPr>
                <a:xfrm>
                  <a:off x="2302329" y="4791075"/>
                  <a:ext cx="24270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032718"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3" name="Straight Connector 192"/>
              <p:cNvCxnSpPr/>
              <p:nvPr/>
            </p:nvCxnSpPr>
            <p:spPr>
              <a:xfrm>
                <a:off x="303832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96872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2189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4061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917547" y="4792877"/>
                <a:ext cx="255199" cy="246221"/>
              </a:xfrm>
              <a:prstGeom prst="rect">
                <a:avLst/>
              </a:prstGeom>
              <a:noFill/>
            </p:spPr>
            <p:txBody>
              <a:bodyPr wrap="none" rtlCol="0">
                <a:spAutoFit/>
              </a:bodyPr>
              <a:lstStyle/>
              <a:p>
                <a:pPr algn="ctr"/>
                <a:r>
                  <a:rPr lang="en-GB" sz="1000" b="1" dirty="0" smtClean="0">
                    <a:solidFill>
                      <a:srgbClr val="4D4D4D"/>
                    </a:solidFill>
                  </a:rPr>
                  <a:t>1</a:t>
                </a:r>
                <a:endParaRPr lang="en-GB" sz="1000" b="1" dirty="0">
                  <a:solidFill>
                    <a:srgbClr val="4D4D4D"/>
                  </a:solidFill>
                </a:endParaRPr>
              </a:p>
            </p:txBody>
          </p:sp>
          <p:sp>
            <p:nvSpPr>
              <p:cNvPr id="200" name="TextBox 199"/>
              <p:cNvSpPr txBox="1"/>
              <p:nvPr/>
            </p:nvSpPr>
            <p:spPr>
              <a:xfrm>
                <a:off x="3458625" y="4792877"/>
                <a:ext cx="255199" cy="246221"/>
              </a:xfrm>
              <a:prstGeom prst="rect">
                <a:avLst/>
              </a:prstGeom>
              <a:noFill/>
            </p:spPr>
            <p:txBody>
              <a:bodyPr wrap="none" rtlCol="0">
                <a:spAutoFit/>
              </a:bodyPr>
              <a:lstStyle/>
              <a:p>
                <a:pPr algn="ctr"/>
                <a:r>
                  <a:rPr lang="en-GB" sz="1000" b="1" dirty="0" smtClean="0">
                    <a:solidFill>
                      <a:srgbClr val="4D4D4D"/>
                    </a:solidFill>
                  </a:rPr>
                  <a:t>2</a:t>
                </a:r>
                <a:endParaRPr lang="en-GB" sz="1000" b="1" dirty="0">
                  <a:solidFill>
                    <a:srgbClr val="4D4D4D"/>
                  </a:solidFill>
                </a:endParaRPr>
              </a:p>
            </p:txBody>
          </p:sp>
          <p:sp>
            <p:nvSpPr>
              <p:cNvPr id="201" name="TextBox 200"/>
              <p:cNvSpPr txBox="1"/>
              <p:nvPr/>
            </p:nvSpPr>
            <p:spPr>
              <a:xfrm>
                <a:off x="4093611" y="4792877"/>
                <a:ext cx="255199" cy="246221"/>
              </a:xfrm>
              <a:prstGeom prst="rect">
                <a:avLst/>
              </a:prstGeom>
              <a:noFill/>
            </p:spPr>
            <p:txBody>
              <a:bodyPr wrap="none" rtlCol="0">
                <a:spAutoFit/>
              </a:bodyPr>
              <a:lstStyle/>
              <a:p>
                <a:pPr algn="ctr"/>
                <a:r>
                  <a:rPr lang="en-GB" sz="1000" b="1" dirty="0" smtClean="0">
                    <a:solidFill>
                      <a:srgbClr val="4D4D4D"/>
                    </a:solidFill>
                  </a:rPr>
                  <a:t>4</a:t>
                </a:r>
                <a:endParaRPr lang="en-GB" sz="1000" b="1" dirty="0">
                  <a:solidFill>
                    <a:srgbClr val="4D4D4D"/>
                  </a:solidFill>
                </a:endParaRPr>
              </a:p>
            </p:txBody>
          </p:sp>
          <p:sp>
            <p:nvSpPr>
              <p:cNvPr id="202" name="TextBox 201"/>
              <p:cNvSpPr txBox="1"/>
              <p:nvPr/>
            </p:nvSpPr>
            <p:spPr>
              <a:xfrm>
                <a:off x="4284174" y="4792877"/>
                <a:ext cx="255199" cy="246221"/>
              </a:xfrm>
              <a:prstGeom prst="rect">
                <a:avLst/>
              </a:prstGeom>
              <a:noFill/>
            </p:spPr>
            <p:txBody>
              <a:bodyPr wrap="none" rtlCol="0">
                <a:spAutoFit/>
              </a:bodyPr>
              <a:lstStyle/>
              <a:p>
                <a:pPr algn="ctr"/>
                <a:r>
                  <a:rPr lang="en-GB" sz="1000" b="1" dirty="0" smtClean="0">
                    <a:solidFill>
                      <a:srgbClr val="4D4D4D"/>
                    </a:solidFill>
                  </a:rPr>
                  <a:t>5</a:t>
                </a:r>
                <a:endParaRPr lang="en-GB" sz="1000" b="1" dirty="0">
                  <a:solidFill>
                    <a:srgbClr val="4D4D4D"/>
                  </a:solidFill>
                </a:endParaRPr>
              </a:p>
            </p:txBody>
          </p:sp>
          <p:sp>
            <p:nvSpPr>
              <p:cNvPr id="203" name="TextBox 202"/>
              <p:cNvSpPr txBox="1"/>
              <p:nvPr/>
            </p:nvSpPr>
            <p:spPr>
              <a:xfrm>
                <a:off x="4446890" y="4792877"/>
                <a:ext cx="255199" cy="246221"/>
              </a:xfrm>
              <a:prstGeom prst="rect">
                <a:avLst/>
              </a:prstGeom>
              <a:noFill/>
            </p:spPr>
            <p:txBody>
              <a:bodyPr wrap="none" rtlCol="0">
                <a:spAutoFit/>
              </a:bodyPr>
              <a:lstStyle/>
              <a:p>
                <a:pPr algn="ctr"/>
                <a:r>
                  <a:rPr lang="en-GB" sz="1000" b="1" dirty="0" smtClean="0">
                    <a:solidFill>
                      <a:srgbClr val="4D4D4D"/>
                    </a:solidFill>
                  </a:rPr>
                  <a:t>6</a:t>
                </a:r>
                <a:endParaRPr lang="en-GB" sz="1000" b="1" dirty="0">
                  <a:solidFill>
                    <a:srgbClr val="4D4D4D"/>
                  </a:solidFill>
                </a:endParaRPr>
              </a:p>
            </p:txBody>
          </p:sp>
          <p:sp>
            <p:nvSpPr>
              <p:cNvPr id="204" name="TextBox 203"/>
              <p:cNvSpPr txBox="1"/>
              <p:nvPr/>
            </p:nvSpPr>
            <p:spPr>
              <a:xfrm>
                <a:off x="3850747" y="4796611"/>
                <a:ext cx="255199" cy="246221"/>
              </a:xfrm>
              <a:prstGeom prst="rect">
                <a:avLst/>
              </a:prstGeom>
              <a:noFill/>
            </p:spPr>
            <p:txBody>
              <a:bodyPr wrap="none" rtlCol="0">
                <a:spAutoFit/>
              </a:bodyPr>
              <a:lstStyle/>
              <a:p>
                <a:pPr algn="ctr"/>
                <a:r>
                  <a:rPr lang="en-GB" sz="1000" b="1" dirty="0" smtClean="0">
                    <a:solidFill>
                      <a:srgbClr val="4D4D4D"/>
                    </a:solidFill>
                  </a:rPr>
                  <a:t>3</a:t>
                </a:r>
                <a:endParaRPr lang="en-GB" sz="1000" b="1" dirty="0">
                  <a:solidFill>
                    <a:srgbClr val="4D4D4D"/>
                  </a:solidFill>
                </a:endParaRPr>
              </a:p>
            </p:txBody>
          </p:sp>
        </p:grpSp>
        <p:cxnSp>
          <p:nvCxnSpPr>
            <p:cNvPr id="114" name="Straight Connector 113"/>
            <p:cNvCxnSpPr/>
            <p:nvPr/>
          </p:nvCxnSpPr>
          <p:spPr>
            <a:xfrm flipV="1">
              <a:off x="6551233"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38719"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652909" y="2665773"/>
              <a:ext cx="1481401" cy="2074996"/>
              <a:chOff x="-823125" y="2666572"/>
              <a:chExt cx="1481401" cy="2074996"/>
            </a:xfrm>
          </p:grpSpPr>
          <p:sp>
            <p:nvSpPr>
              <p:cNvPr id="186" name="TextBox 185"/>
              <p:cNvSpPr txBox="1"/>
              <p:nvPr/>
            </p:nvSpPr>
            <p:spPr>
              <a:xfrm>
                <a:off x="-823125" y="2666572"/>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187" name="TextBox 186"/>
              <p:cNvSpPr txBox="1"/>
              <p:nvPr/>
            </p:nvSpPr>
            <p:spPr>
              <a:xfrm>
                <a:off x="-484986" y="2668693"/>
                <a:ext cx="1143262" cy="2072875"/>
              </a:xfrm>
              <a:prstGeom prst="rect">
                <a:avLst/>
              </a:prstGeom>
              <a:noFill/>
            </p:spPr>
            <p:txBody>
              <a:bodyPr wrap="none" rtlCol="0">
                <a:spAutoFit/>
              </a:bodyPr>
              <a:lstStyle/>
              <a:p>
                <a:pPr>
                  <a:lnSpc>
                    <a:spcPct val="110000"/>
                  </a:lnSpc>
                </a:pPr>
                <a:r>
                  <a:rPr lang="en-GB" sz="900" b="1" dirty="0" smtClean="0">
                    <a:solidFill>
                      <a:srgbClr val="4D4D4D"/>
                    </a:solidFill>
                  </a:rPr>
                  <a:t>Exon 2 (n=783)</a:t>
                </a:r>
              </a:p>
              <a:p>
                <a:pPr>
                  <a:lnSpc>
                    <a:spcPct val="110000"/>
                  </a:lnSpc>
                </a:pPr>
                <a:r>
                  <a:rPr lang="en-GB" sz="900" b="1" dirty="0" smtClean="0">
                    <a:solidFill>
                      <a:srgbClr val="4D4D4D"/>
                    </a:solidFill>
                  </a:rPr>
                  <a:t>Codon 12 (n=594)</a:t>
                </a:r>
              </a:p>
              <a:p>
                <a:pPr>
                  <a:lnSpc>
                    <a:spcPct val="110000"/>
                  </a:lnSpc>
                </a:pPr>
                <a:r>
                  <a:rPr lang="en-GB" sz="900" b="1" dirty="0" smtClean="0">
                    <a:solidFill>
                      <a:srgbClr val="4D4D4D"/>
                    </a:solidFill>
                  </a:rPr>
                  <a:t>Codon 13 (n=178)</a:t>
                </a:r>
              </a:p>
              <a:p>
                <a:pPr>
                  <a:lnSpc>
                    <a:spcPct val="110000"/>
                  </a:lnSpc>
                </a:pPr>
                <a:r>
                  <a:rPr lang="en-GB" sz="900" b="1" dirty="0" smtClean="0">
                    <a:solidFill>
                      <a:srgbClr val="4D4D4D"/>
                    </a:solidFill>
                  </a:rPr>
                  <a:t>Exon 3 (n=42)</a:t>
                </a:r>
              </a:p>
              <a:p>
                <a:pPr>
                  <a:lnSpc>
                    <a:spcPct val="110000"/>
                  </a:lnSpc>
                </a:pPr>
                <a:r>
                  <a:rPr lang="en-GB" sz="900" b="1" dirty="0" smtClean="0">
                    <a:solidFill>
                      <a:srgbClr val="4D4D4D"/>
                    </a:solidFill>
                  </a:rPr>
                  <a:t>Codon 61 (n=34)</a:t>
                </a:r>
              </a:p>
              <a:p>
                <a:pPr>
                  <a:lnSpc>
                    <a:spcPct val="110000"/>
                  </a:lnSpc>
                </a:pPr>
                <a:r>
                  <a:rPr lang="en-GB" sz="900" b="1" dirty="0" smtClean="0">
                    <a:solidFill>
                      <a:srgbClr val="4D4D4D"/>
                    </a:solidFill>
                  </a:rPr>
                  <a:t>Exon 4 (n=80)</a:t>
                </a:r>
              </a:p>
              <a:p>
                <a:pPr>
                  <a:lnSpc>
                    <a:spcPct val="110000"/>
                  </a:lnSpc>
                </a:pPr>
                <a:r>
                  <a:rPr lang="en-GB" sz="900" b="1" dirty="0" smtClean="0">
                    <a:solidFill>
                      <a:srgbClr val="4D4D4D"/>
                    </a:solidFill>
                  </a:rPr>
                  <a:t>Codon 146 (n=68)</a:t>
                </a:r>
              </a:p>
              <a:p>
                <a:pPr>
                  <a:lnSpc>
                    <a:spcPct val="110000"/>
                  </a:lnSpc>
                </a:pPr>
                <a:r>
                  <a:rPr lang="en-GB" sz="900" b="1" dirty="0" smtClean="0">
                    <a:solidFill>
                      <a:srgbClr val="4D4D4D"/>
                    </a:solidFill>
                  </a:rPr>
                  <a:t>Codon 117 (n=11)</a:t>
                </a:r>
              </a:p>
              <a:p>
                <a:pPr>
                  <a:lnSpc>
                    <a:spcPct val="110000"/>
                  </a:lnSpc>
                </a:pPr>
                <a:r>
                  <a:rPr lang="en-GB" sz="900" b="1" dirty="0" smtClean="0">
                    <a:solidFill>
                      <a:srgbClr val="4D4D4D"/>
                    </a:solidFill>
                  </a:rPr>
                  <a:t>Exon 2 (n=30)</a:t>
                </a:r>
              </a:p>
              <a:p>
                <a:pPr>
                  <a:lnSpc>
                    <a:spcPct val="110000"/>
                  </a:lnSpc>
                </a:pPr>
                <a:r>
                  <a:rPr lang="en-GB" sz="900" b="1" dirty="0" smtClean="0">
                    <a:solidFill>
                      <a:srgbClr val="4D4D4D"/>
                    </a:solidFill>
                  </a:rPr>
                  <a:t>Codon 12 (n=26)</a:t>
                </a:r>
              </a:p>
              <a:p>
                <a:pPr>
                  <a:lnSpc>
                    <a:spcPct val="110000"/>
                  </a:lnSpc>
                </a:pPr>
                <a:r>
                  <a:rPr lang="en-GB" sz="900" b="1" dirty="0" smtClean="0">
                    <a:solidFill>
                      <a:srgbClr val="4D4D4D"/>
                    </a:solidFill>
                  </a:rPr>
                  <a:t>Exon 3 (n=31)</a:t>
                </a:r>
              </a:p>
              <a:p>
                <a:pPr>
                  <a:lnSpc>
                    <a:spcPct val="110000"/>
                  </a:lnSpc>
                </a:pPr>
                <a:r>
                  <a:rPr lang="en-GB" sz="900" b="1" dirty="0" smtClean="0">
                    <a:solidFill>
                      <a:srgbClr val="4D4D4D"/>
                    </a:solidFill>
                  </a:rPr>
                  <a:t>V600E (n=192)</a:t>
                </a:r>
              </a:p>
              <a:p>
                <a:pPr>
                  <a:lnSpc>
                    <a:spcPct val="110000"/>
                  </a:lnSpc>
                </a:pPr>
                <a:r>
                  <a:rPr lang="en-GB" sz="900" b="1" dirty="0">
                    <a:solidFill>
                      <a:srgbClr val="4D4D4D"/>
                    </a:solidFill>
                  </a:rPr>
                  <a:t>n</a:t>
                </a:r>
                <a:r>
                  <a:rPr lang="en-GB" sz="900" b="1" dirty="0" smtClean="0">
                    <a:solidFill>
                      <a:srgbClr val="4D4D4D"/>
                    </a:solidFill>
                  </a:rPr>
                  <a:t>on V600E (n=21)</a:t>
                </a:r>
                <a:endParaRPr lang="en-GB" sz="900" b="1" dirty="0">
                  <a:solidFill>
                    <a:srgbClr val="4D4D4D"/>
                  </a:solidFill>
                </a:endParaRPr>
              </a:p>
            </p:txBody>
          </p:sp>
          <p:sp>
            <p:nvSpPr>
              <p:cNvPr id="188" name="TextBox 187"/>
              <p:cNvSpPr txBox="1"/>
              <p:nvPr/>
            </p:nvSpPr>
            <p:spPr>
              <a:xfrm>
                <a:off x="-823125" y="3116479"/>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189" name="TextBox 188"/>
              <p:cNvSpPr txBox="1"/>
              <p:nvPr/>
            </p:nvSpPr>
            <p:spPr>
              <a:xfrm>
                <a:off x="-823125" y="3433983"/>
                <a:ext cx="511679" cy="230832"/>
              </a:xfrm>
              <a:prstGeom prst="rect">
                <a:avLst/>
              </a:prstGeom>
              <a:noFill/>
            </p:spPr>
            <p:txBody>
              <a:bodyPr wrap="none" rtlCol="0">
                <a:spAutoFit/>
              </a:bodyPr>
              <a:lstStyle/>
              <a:p>
                <a:r>
                  <a:rPr lang="en-GB" sz="900" b="1" dirty="0" smtClean="0">
                    <a:solidFill>
                      <a:srgbClr val="4D4D4D"/>
                    </a:solidFill>
                  </a:rPr>
                  <a:t>KRAS</a:t>
                </a:r>
                <a:endParaRPr lang="en-GB" sz="900" b="1" dirty="0">
                  <a:solidFill>
                    <a:srgbClr val="4D4D4D"/>
                  </a:solidFill>
                </a:endParaRPr>
              </a:p>
            </p:txBody>
          </p:sp>
          <p:sp>
            <p:nvSpPr>
              <p:cNvPr id="190" name="TextBox 189"/>
              <p:cNvSpPr txBox="1"/>
              <p:nvPr/>
            </p:nvSpPr>
            <p:spPr>
              <a:xfrm>
                <a:off x="-823125" y="4173137"/>
                <a:ext cx="511679" cy="537519"/>
              </a:xfrm>
              <a:prstGeom prst="rect">
                <a:avLst/>
              </a:prstGeom>
              <a:noFill/>
            </p:spPr>
            <p:txBody>
              <a:bodyPr wrap="none" rtlCol="0">
                <a:spAutoFit/>
              </a:bodyPr>
              <a:lstStyle>
                <a:defPPr>
                  <a:defRPr lang="en-US"/>
                </a:defPPr>
                <a:lvl1pPr>
                  <a:lnSpc>
                    <a:spcPct val="110000"/>
                  </a:lnSpc>
                  <a:defRPr sz="900"/>
                </a:lvl1pPr>
              </a:lstStyle>
              <a:p>
                <a:r>
                  <a:rPr lang="en-GB" b="1" dirty="0">
                    <a:solidFill>
                      <a:srgbClr val="4D4D4D"/>
                    </a:solidFill>
                  </a:rPr>
                  <a:t>NRAS</a:t>
                </a:r>
              </a:p>
              <a:p>
                <a:r>
                  <a:rPr lang="en-GB" b="1" dirty="0">
                    <a:solidFill>
                      <a:srgbClr val="4D4D4D"/>
                    </a:solidFill>
                  </a:rPr>
                  <a:t>BRAF</a:t>
                </a:r>
              </a:p>
              <a:p>
                <a:r>
                  <a:rPr lang="en-GB" b="1" dirty="0">
                    <a:solidFill>
                      <a:srgbClr val="4D4D4D"/>
                    </a:solidFill>
                  </a:rPr>
                  <a:t>BRAF</a:t>
                </a:r>
              </a:p>
            </p:txBody>
          </p:sp>
          <p:sp>
            <p:nvSpPr>
              <p:cNvPr id="191" name="TextBox 190"/>
              <p:cNvSpPr txBox="1"/>
              <p:nvPr/>
            </p:nvSpPr>
            <p:spPr>
              <a:xfrm>
                <a:off x="-823125" y="3881342"/>
                <a:ext cx="511679" cy="230832"/>
              </a:xfrm>
              <a:prstGeom prst="rect">
                <a:avLst/>
              </a:prstGeom>
              <a:noFill/>
            </p:spPr>
            <p:txBody>
              <a:bodyPr wrap="none" rtlCol="0">
                <a:spAutoFit/>
              </a:bodyPr>
              <a:lstStyle/>
              <a:p>
                <a:r>
                  <a:rPr lang="en-GB" sz="900" b="1" dirty="0" smtClean="0">
                    <a:solidFill>
                      <a:srgbClr val="4D4D4D"/>
                    </a:solidFill>
                  </a:rPr>
                  <a:t>NRAS</a:t>
                </a:r>
                <a:endParaRPr lang="en-GB" sz="900" b="1" dirty="0">
                  <a:solidFill>
                    <a:srgbClr val="4D4D4D"/>
                  </a:solidFill>
                </a:endParaRPr>
              </a:p>
            </p:txBody>
          </p:sp>
        </p:grpSp>
        <p:sp>
          <p:nvSpPr>
            <p:cNvPr id="117" name="TextBox 116"/>
            <p:cNvSpPr txBox="1"/>
            <p:nvPr/>
          </p:nvSpPr>
          <p:spPr>
            <a:xfrm>
              <a:off x="6554430" y="2266374"/>
              <a:ext cx="1180131" cy="400110"/>
            </a:xfrm>
            <a:prstGeom prst="rect">
              <a:avLst/>
            </a:prstGeom>
            <a:noFill/>
          </p:spPr>
          <p:txBody>
            <a:bodyPr wrap="none" rtlCol="0">
              <a:spAutoFit/>
            </a:bodyPr>
            <a:lstStyle/>
            <a:p>
              <a:pPr algn="ctr"/>
              <a:r>
                <a:rPr lang="en-GB" sz="1000" b="1" dirty="0" smtClean="0">
                  <a:solidFill>
                    <a:srgbClr val="4D4D4D"/>
                  </a:solidFill>
                </a:rPr>
                <a:t>Mutations vs. </a:t>
              </a:r>
              <a:r>
                <a:rPr lang="en-GB" sz="1000" b="1" dirty="0" err="1" smtClean="0">
                  <a:solidFill>
                    <a:srgbClr val="4D4D4D"/>
                  </a:solidFill>
                </a:rPr>
                <a:t>wt</a:t>
              </a:r>
              <a:endParaRPr lang="en-GB" sz="1000" b="1" dirty="0" smtClean="0">
                <a:solidFill>
                  <a:srgbClr val="4D4D4D"/>
                </a:solidFill>
              </a:endParaRPr>
            </a:p>
            <a:p>
              <a:pPr algn="ctr"/>
              <a:r>
                <a:rPr lang="en-GB" sz="1000" b="1" dirty="0" smtClean="0">
                  <a:solidFill>
                    <a:srgbClr val="4D4D4D"/>
                  </a:solidFill>
                </a:rPr>
                <a:t>HR and 95% CI</a:t>
              </a:r>
              <a:endParaRPr lang="en-GB" sz="1000" b="1" dirty="0">
                <a:solidFill>
                  <a:srgbClr val="4D4D4D"/>
                </a:solidFill>
              </a:endParaRPr>
            </a:p>
          </p:txBody>
        </p:sp>
        <p:grpSp>
          <p:nvGrpSpPr>
            <p:cNvPr id="118" name="Group 117"/>
            <p:cNvGrpSpPr/>
            <p:nvPr/>
          </p:nvGrpSpPr>
          <p:grpSpPr>
            <a:xfrm>
              <a:off x="7307287" y="2718992"/>
              <a:ext cx="396000" cy="124394"/>
              <a:chOff x="-143514" y="2562246"/>
              <a:chExt cx="287028" cy="124394"/>
            </a:xfrm>
          </p:grpSpPr>
          <p:cxnSp>
            <p:nvCxnSpPr>
              <p:cNvPr id="183" name="Straight Connector 18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5929"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318317" y="2878454"/>
              <a:ext cx="432000" cy="124394"/>
              <a:chOff x="-143514" y="2562246"/>
              <a:chExt cx="287028" cy="124394"/>
            </a:xfrm>
          </p:grpSpPr>
          <p:cxnSp>
            <p:nvCxnSpPr>
              <p:cNvPr id="180" name="Straight Connector 17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736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7157429" y="3027895"/>
              <a:ext cx="648000" cy="108000"/>
              <a:chOff x="-143514" y="2562246"/>
              <a:chExt cx="287028" cy="124394"/>
            </a:xfrm>
          </p:grpSpPr>
          <p:cxnSp>
            <p:nvCxnSpPr>
              <p:cNvPr id="177" name="Straight Connector 17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3947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300919" y="3181902"/>
              <a:ext cx="1044000" cy="108000"/>
              <a:chOff x="-143514" y="2562246"/>
              <a:chExt cx="287028" cy="124394"/>
            </a:xfrm>
          </p:grpSpPr>
          <p:cxnSp>
            <p:nvCxnSpPr>
              <p:cNvPr id="174" name="Straight Connector 17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407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7452296" y="3328847"/>
              <a:ext cx="1080000" cy="108000"/>
              <a:chOff x="-143514" y="2562246"/>
              <a:chExt cx="287028" cy="124394"/>
            </a:xfrm>
          </p:grpSpPr>
          <p:cxnSp>
            <p:nvCxnSpPr>
              <p:cNvPr id="171" name="Straight Connector 17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709778" y="3478434"/>
              <a:ext cx="972000" cy="108000"/>
              <a:chOff x="-143514" y="2562246"/>
              <a:chExt cx="287028" cy="124394"/>
            </a:xfrm>
          </p:grpSpPr>
          <p:cxnSp>
            <p:nvCxnSpPr>
              <p:cNvPr id="168" name="Straight Connector 16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513124" y="3662613"/>
              <a:ext cx="1116000" cy="108000"/>
              <a:chOff x="-143514" y="2562246"/>
              <a:chExt cx="287028" cy="124394"/>
            </a:xfrm>
          </p:grpSpPr>
          <p:cxnSp>
            <p:nvCxnSpPr>
              <p:cNvPr id="165" name="Straight Connector 16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6652425" y="3798262"/>
              <a:ext cx="1980000" cy="108000"/>
              <a:chOff x="-143514" y="2562246"/>
              <a:chExt cx="287028" cy="124394"/>
            </a:xfrm>
          </p:grpSpPr>
          <p:cxnSp>
            <p:nvCxnSpPr>
              <p:cNvPr id="162" name="Straight Connector 161"/>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4189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094506" y="3944662"/>
              <a:ext cx="1260000" cy="108000"/>
              <a:chOff x="-143514" y="2562246"/>
              <a:chExt cx="287028" cy="124394"/>
            </a:xfrm>
          </p:grpSpPr>
          <p:cxnSp>
            <p:nvCxnSpPr>
              <p:cNvPr id="159" name="Straight Connector 15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7373776" y="4435252"/>
              <a:ext cx="576000" cy="108000"/>
              <a:chOff x="-143514" y="2562246"/>
              <a:chExt cx="287028" cy="124394"/>
            </a:xfrm>
          </p:grpSpPr>
          <p:cxnSp>
            <p:nvCxnSpPr>
              <p:cNvPr id="156" name="Straight Connector 155"/>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306815" y="4090970"/>
              <a:ext cx="1656000" cy="108000"/>
              <a:chOff x="-143514" y="2562246"/>
              <a:chExt cx="287028" cy="124394"/>
            </a:xfrm>
          </p:grpSpPr>
          <p:cxnSp>
            <p:nvCxnSpPr>
              <p:cNvPr id="153" name="Straight Connector 15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101737" y="4547187"/>
              <a:ext cx="1944000" cy="108000"/>
              <a:chOff x="-143514" y="2562246"/>
              <a:chExt cx="287028" cy="124394"/>
            </a:xfrm>
          </p:grpSpPr>
          <p:cxnSp>
            <p:nvCxnSpPr>
              <p:cNvPr id="150" name="Straight Connector 14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422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30" name="Oval 129"/>
            <p:cNvSpPr/>
            <p:nvPr/>
          </p:nvSpPr>
          <p:spPr>
            <a:xfrm>
              <a:off x="7063660" y="2667894"/>
              <a:ext cx="93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461263"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Rectangle 131"/>
            <p:cNvSpPr/>
            <p:nvPr/>
          </p:nvSpPr>
          <p:spPr>
            <a:xfrm>
              <a:off x="7514733"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Rectangle 132"/>
            <p:cNvSpPr/>
            <p:nvPr/>
          </p:nvSpPr>
          <p:spPr>
            <a:xfrm>
              <a:off x="7435425"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7791889"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7984909"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7183255"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7101866"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a:off x="7624434"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a:off x="7692629"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a:off x="7323224"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a:off x="7650990" y="444862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a:off x="7047802"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Rectangle 142"/>
            <p:cNvSpPr/>
            <p:nvPr/>
          </p:nvSpPr>
          <p:spPr>
            <a:xfrm>
              <a:off x="7149776" y="427900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7220088" y="3275100"/>
              <a:ext cx="147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7100217" y="439698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6" name="Group 145"/>
            <p:cNvGrpSpPr/>
            <p:nvPr/>
          </p:nvGrpSpPr>
          <p:grpSpPr>
            <a:xfrm>
              <a:off x="6652836" y="4258375"/>
              <a:ext cx="1404000" cy="108000"/>
              <a:chOff x="-143514" y="2562246"/>
              <a:chExt cx="287028" cy="124394"/>
            </a:xfrm>
          </p:grpSpPr>
          <p:cxnSp>
            <p:nvCxnSpPr>
              <p:cNvPr id="147" name="Straight Connector 14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sp>
        <p:nvSpPr>
          <p:cNvPr id="207" name="TextBox 206"/>
          <p:cNvSpPr txBox="1"/>
          <p:nvPr/>
        </p:nvSpPr>
        <p:spPr>
          <a:xfrm>
            <a:off x="3882274" y="4772380"/>
            <a:ext cx="255199" cy="246221"/>
          </a:xfrm>
          <a:prstGeom prst="rect">
            <a:avLst/>
          </a:prstGeom>
          <a:noFill/>
        </p:spPr>
        <p:txBody>
          <a:bodyPr wrap="none" rtlCol="0">
            <a:spAutoFit/>
          </a:bodyPr>
          <a:lstStyle/>
          <a:p>
            <a:pPr algn="ctr"/>
            <a:r>
              <a:rPr lang="en-GB" sz="1000" b="1" dirty="0" smtClean="0">
                <a:solidFill>
                  <a:srgbClr val="4D4D4D"/>
                </a:solidFill>
              </a:rPr>
              <a:t>4</a:t>
            </a:r>
            <a:endParaRPr lang="en-GB" sz="1000" b="1" dirty="0">
              <a:solidFill>
                <a:srgbClr val="4D4D4D"/>
              </a:solidFill>
            </a:endParaRPr>
          </a:p>
        </p:txBody>
      </p:sp>
      <p:sp>
        <p:nvSpPr>
          <p:cNvPr id="209" name="Text Placeholder 14"/>
          <p:cNvSpPr>
            <a:spLocks noGrp="1"/>
          </p:cNvSpPr>
          <p:nvPr>
            <p:ph type="body" sz="quarter" idx="11"/>
          </p:nvPr>
        </p:nvSpPr>
        <p:spPr>
          <a:xfrm>
            <a:off x="4377267" y="6092296"/>
            <a:ext cx="4435475" cy="487363"/>
          </a:xfrm>
        </p:spPr>
        <p:txBody>
          <a:bodyPr/>
          <a:lstStyle/>
          <a:p>
            <a:r>
              <a:rPr lang="en-NZ" dirty="0" err="1"/>
              <a:t>Taieb</a:t>
            </a:r>
            <a:r>
              <a:rPr lang="en-NZ" dirty="0"/>
              <a:t> J et al. Ann </a:t>
            </a:r>
            <a:r>
              <a:rPr lang="en-NZ" dirty="0" err="1"/>
              <a:t>Oncol</a:t>
            </a:r>
            <a:r>
              <a:rPr lang="en-NZ" dirty="0"/>
              <a:t> 2016; 27 (</a:t>
            </a:r>
            <a:r>
              <a:rPr lang="en-NZ" dirty="0" err="1"/>
              <a:t>suppl</a:t>
            </a:r>
            <a:r>
              <a:rPr lang="en-NZ" dirty="0"/>
              <a:t> 6): </a:t>
            </a:r>
            <a:r>
              <a:rPr lang="en-NZ" dirty="0" err="1"/>
              <a:t>abstr</a:t>
            </a:r>
            <a:r>
              <a:rPr lang="en-NZ" dirty="0"/>
              <a:t> 461O</a:t>
            </a:r>
          </a:p>
        </p:txBody>
      </p:sp>
    </p:spTree>
    <p:custDataLst>
      <p:tags r:id="rId1"/>
    </p:custDataLst>
    <p:extLst>
      <p:ext uri="{BB962C8B-B14F-4D97-AF65-F5344CB8AC3E}">
        <p14:creationId xmlns:p14="http://schemas.microsoft.com/office/powerpoint/2010/main" val="811540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RGLP0063_Color Palette">
    <a:dk1>
      <a:srgbClr val="004281"/>
    </a:dk1>
    <a:lt1>
      <a:srgbClr val="BF235D"/>
    </a:lt1>
    <a:dk2>
      <a:srgbClr val="000000"/>
    </a:dk2>
    <a:lt2>
      <a:srgbClr val="FFFFFF"/>
    </a:lt2>
    <a:accent1>
      <a:srgbClr val="004281"/>
    </a:accent1>
    <a:accent2>
      <a:srgbClr val="BF235D"/>
    </a:accent2>
    <a:accent3>
      <a:srgbClr val="C3D3DC"/>
    </a:accent3>
    <a:accent4>
      <a:srgbClr val="7E7F80"/>
    </a:accent4>
    <a:accent5>
      <a:srgbClr val="002344"/>
    </a:accent5>
    <a:accent6>
      <a:srgbClr val="79002D"/>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3463</TotalTime>
  <Words>15905</Words>
  <Application>Microsoft Office PowerPoint</Application>
  <PresentationFormat>On-screen Show (4:3)</PresentationFormat>
  <Paragraphs>4067</Paragraphs>
  <Slides>114</Slides>
  <Notes>2</Notes>
  <HiddenSlides>0</HiddenSlides>
  <MMClips>0</MMClips>
  <ScaleCrop>false</ScaleCrop>
  <HeadingPairs>
    <vt:vector size="4" baseType="variant">
      <vt:variant>
        <vt:lpstr>Theme</vt:lpstr>
      </vt:variant>
      <vt:variant>
        <vt:i4>2</vt:i4>
      </vt:variant>
      <vt:variant>
        <vt:lpstr>Slide Titles</vt:lpstr>
      </vt:variant>
      <vt:variant>
        <vt:i4>114</vt:i4>
      </vt:variant>
    </vt:vector>
  </HeadingPairs>
  <TitlesOfParts>
    <vt:vector size="116" baseType="lpstr">
      <vt:lpstr>Default Design</vt:lpstr>
      <vt:lpstr>3_Default Design</vt:lpstr>
      <vt:lpstr>GI SLIDE DECK 2016 Selected abstracts on Colorectal Cancer from:</vt:lpstr>
      <vt:lpstr>Letter from ESDO</vt:lpstr>
      <vt:lpstr>ESDO Medical Oncology Slide Deck  Editors 2016</vt:lpstr>
      <vt:lpstr>Glossary</vt:lpstr>
      <vt:lpstr>Contents</vt:lpstr>
      <vt:lpstr>Metastatic Colorectal Cancer</vt:lpstr>
      <vt:lpstr>First-line therapy</vt:lpstr>
      <vt:lpstr>455O: Efficacy and circulating tumor DNA (ctDNA) analysis of the BRAF inhibitor dabrafenib (D), MEK inhibitor trametinib (T), and anti-EGFR antibody panitumumab (P) in patients (pts) with BRAF V600E–mutated (BRAFm) metastatic colorectal cancer (mCRC) – Corcoran et al </vt:lpstr>
      <vt:lpstr>455O: Efficacy and circulating tumor DNA (ctDNA) analysis of the BRAF inhibitor dabrafenib (D), MEK inhibitor trametinib (T), and anti-EGFR antibody panitumumab (P) in patients (pts) with BRAF V600E–mutated (BRAFm) metastatic colorectal cancer (mCRC) – Corcoran et al </vt:lpstr>
      <vt:lpstr>455O: Efficacy and circulating tumor DNA (ctDNA) analysis of the BRAF inhibitor dabrafenib (D), MEK inhibitor trametinib (T), and anti-EGFR antibody panitumumab (P) in patients (pts) with BRAF V600E–mutated (BRAFm) metastatic colorectal cancer (mCRC) – Corcoran et al </vt:lpstr>
      <vt:lpstr>455O: Efficacy and circulating tumor DNA (ctDNA) analysis of the BRAF inhibitor dabrafenib (D), MEK inhibitor trametinib (T), and anti-EGFR antibody panitumumab (P) in patients (pts) with BRAF V600E–mutated (BRAFm) metastatic colorectal cancer (mCRC) – Corcoran et al </vt:lpstr>
      <vt:lpstr>455O: Efficacy and circulating tumor DNA (ctDNA) analysis of the BRAF inhibitor dabrafenib (D), MEK inhibitor trametinib (T), and anti-EGFR antibody panitumumab (P) in patients (pts) with BRAF V600E–mutated (BRAFm) metastatic colorectal cancer (mCRC) – Corcoran et al </vt:lpstr>
      <vt:lpstr>LBA21: FOLFOXIRI plus bevacizumab (bev) followed by maintenance with bev alone or bev plus metronomic chemotherapy (metroCT) in metastatic colorectal cancer (mCRC): The phase II randomized MOMA trial  – Falcone et al</vt:lpstr>
      <vt:lpstr>LBA21: FOLFOXIRI plus bevacizumab (bev) followed by maintenance with bev alone or bev plus metronomic chemotherapy (metroCT) in metastatic colorectal cancer (mCRC): The phase II randomized MOMA trial  – Falcone et al</vt:lpstr>
      <vt:lpstr>LBA21: FOLFOXIRI plus bevacizumab (bev) followed by maintenance with bev alone or bev plus metronomic chemotherapy (metroCT) in metastatic colorectal cancer (mCRC): The phase II randomized MOMA trial  – Falcone et al</vt:lpstr>
      <vt:lpstr>LBA21: FOLFOXIRI plus bevacizumab (bev) followed by maintenance with bev alone or bev plus metronomic chemotherapy (metroCT) in metastatic colorectal cancer (mCRC): The phase II randomized MOMA trial  – Falcone et al</vt:lpstr>
      <vt:lpstr>LBA21: FOLFOXIRI plus bevacizumab (bev) followed by maintenance with bev alone or bev plus metronomic chemotherapy (metroCT) in metastatic colorectal cancer (mCRC): The phase II randomized MOMA trial  – Falcone et al</vt:lpstr>
      <vt:lpstr>LBA22: FOLFOX / Bevacizumab (Beva) +/- Irinotecan in advanced Colorectal Cancer (CRC): A randomized Phase II trial (AIO KRK 0209, CHARTA) – Schmoll et al</vt:lpstr>
      <vt:lpstr>LBA22: FOLFOX / Bevacizumab (Beva) +/- Irinotecan in advanced Colorectal Cancer (CRC): A randomized Phase II trial (AIO KRK 0209, CHARTA) – Schmoll et al</vt:lpstr>
      <vt:lpstr>LBA22: FOLFOX / Bevacizumab (Beva) +/- Irinotecan in advanced Colorectal Cancer (CRC): A randomized Phase II trial (AIO KRK 0209, CHARTA) – Schmoll et al</vt:lpstr>
      <vt:lpstr>LBA22: FOLFOX / Bevacizumab (Beva) +/- Irinotecan in advanced Colorectal Cancer (CRC): A randomized Phase II trial (AIO KRK 0209, CHARTA) – Schmoll et al</vt:lpstr>
      <vt:lpstr>LBA22: FOLFOX / Bevacizumab (Beva) +/- Irinotecan in advanced Colorectal Cancer (CRC): A randomized Phase II trial (AIO KRK 0209, CHARTA) – Schmoll et al</vt:lpstr>
      <vt:lpstr>Second-line therapy</vt:lpstr>
      <vt:lpstr>464PD: A multi-center, randomized, double-blind phase II trial of FOLFIRI + regorafenib or placebo for patients with metastatic colorectal cancer who failed one prior line of oxaliplatin-containing therapy – O’Neil et al</vt:lpstr>
      <vt:lpstr>464PD: A multi-center, randomized, double-blind phase II trial of FOLFIRI + regorafenib or placebo for patients with metastatic colorectal cancer who failed one prior line of oxaliplatin-containing therapy – O’Neil et al</vt:lpstr>
      <vt:lpstr>464PD: A multi-center, randomized, double-blind phase II trial of FOLFIRI + regorafenib or placebo for patients with metastatic colorectal cancer who failed one prior line of oxaliplatin-containing therapy – O’Neil et al</vt:lpstr>
      <vt:lpstr>464PD: A multi-center, randomized, double-blind phase II trial of FOLFIRI + regorafenib or placebo for patients with metastatic colorectal cancer who failed one prior line of oxaliplatin-containing therapy – O’Neil et al</vt:lpstr>
      <vt:lpstr>Salvage therapy</vt:lpstr>
      <vt:lpstr>LBA20_PR: Nintedanib plus best supportive care (BSC) versus placebo plus BSC for the treatment of patients (pts) with colorectal cancer (CRC) refractory to standard therapies: Results of the phase III LUME-colon 1 study – Van Cutsem et al</vt:lpstr>
      <vt:lpstr>LBA20_PR: Nintedanib plus best supportive care (BSC) versus placebo plus BSC for the treatment of patients (pts) with colorectal cancer (CRC) refractory to standard therapies: Results of the phase III LUME-colon 1 study – Van Cutsem et al</vt:lpstr>
      <vt:lpstr>LBA20_PR: Nintedanib plus best supportive care (BSC) versus placebo plus BSC for the treatment of patients (pts) with colorectal cancer (CRC) refractory to standard therapies: Results of the phase III LUME-colon 1 study – Van Cutsem et al</vt:lpstr>
      <vt:lpstr>LBA20_PR: Nintedanib plus best supportive care (BSC) versus placebo plus BSC for the treatment of patients (pts) with colorectal cancer (CRC) refractory to standard therapies: Results of the phase III LUME-colon 1 study – Van Cutsem et al</vt:lpstr>
      <vt:lpstr>LBA20_PR: Nintedanib plus best supportive care (BSC) versus placebo plus BSC for the treatment of patients (pts) with colorectal cancer (CRC) refractory to standard therapies: Results of the phase III LUME-colon 1 study – Van Cutsem et al</vt:lpstr>
      <vt:lpstr>454O: A randomized phase III study of napabucasin [BBI608] (NAPA) vs placebo (PBO) in patients (pts) with pretreated advanced colorectal cancer (ACRC): The CCTG/AGITG CO.23 trial – Jonker et al</vt:lpstr>
      <vt:lpstr>454O: A randomized phase III study of napabucasin [BBI608] (NAPA) vs placebo (PBO) in patients (pts) with pretreated advanced colorectal cancer (ACRC): The CCTG/AGITG CO.23 trial – Jonker et al</vt:lpstr>
      <vt:lpstr>454O: A randomized phase III study of napabucasin [BBI608] (NAPA) vs placebo (PBO) in patients (pts) with pretreated advanced colorectal cancer (ACRC): The CCTG/AGITG CO.23 trial – Jonker et al</vt:lpstr>
      <vt:lpstr>454O: A randomized phase III study of napabucasin [BBI608] (NAPA) vs placebo (PBO) in patients (pts) with pretreated advanced colorectal cancer (ACRC): The CCTG/AGITG CO.23 trial – Jonker et al</vt:lpstr>
      <vt:lpstr>465PD: TERRA: A randomized, double-blind, placebo-controlled phase 3 study of TAS-102 in Asian patients with metastatic colorectal cancer  – Kim et al</vt:lpstr>
      <vt:lpstr>465PD: TERRA: A randomized, double-blind, placebo-controlled phase 3 study of TAS-102 in Asian patients with metastatic colorectal cancer  – Kim et al</vt:lpstr>
      <vt:lpstr>465PD: TERRA: A randomized, double-blind, placebo-controlled phase 3 study of TAS-102 in Asian patients with metastatic colorectal cancer  – Kim et al</vt:lpstr>
      <vt:lpstr>466PD: Sorafenib (Soraf) and irinotecan (Iri) combination for pretreated RAS-mutated metastatic colorectal cancer (mCRC) patients: A multicentre randomized phase II trial (NEXIRI 2-PRODIGE 27) – Samalin et al</vt:lpstr>
      <vt:lpstr>466PD: Sorafenib (Soraf) and irinotecan (Iri) combination for pretreated RAS-mutated metastatic colorectal cancer (mCRC) patients: A multicentre randomized phase II trial (NEXIRI 2-PRODIGE 27) – Samalin et al</vt:lpstr>
      <vt:lpstr>466PD: Sorafenib (Soraf) and irinotecan (Iri) combination for pretreated RAS-mutated metastatic colorectal cancer (mCRC) patients: A multicentre randomized phase II trial (NEXIRI 2-PRODIGE 27) – Samalin et al</vt:lpstr>
      <vt:lpstr>466PD: Sorafenib (Soraf) and irinotecan (Iri) combination for pretreated RAS-mutated metastatic colorectal cancer (mCRC) patients: A multicentre randomized phase II trial (NEXIRI 2-PRODIGE 27) – Samalin et al</vt:lpstr>
      <vt:lpstr>466PD: Sorafenib (Soraf) and irinotecan (Iri) combination for pretreated RAS-mutated metastatic colorectal cancer (mCRC) patients: A multicentre randomized phase II trial (NEXIRI 2-PRODIGE 27) – Samalin et al</vt:lpstr>
      <vt:lpstr>Screening, biomarkers, prognostic markers and surveillance</vt:lpstr>
      <vt:lpstr>53PD: Copy number alterations as predictive biomarkers for response to bevacizumab in metastatic colorectal cancer – Van Grieken et al</vt:lpstr>
      <vt:lpstr>53PD: Copy number alterations as predictive biomarkers for response to bevacizumab in metastatic colorectal cancer – Van Grieken et al</vt:lpstr>
      <vt:lpstr>53PD: Copy number alterations as predictive biomarkers for response to bevacizumab in metastatic colorectal cancer – Van Grieken et al</vt:lpstr>
      <vt:lpstr>53PD: Copy number alterations as predictive biomarkers for response to bevacizumab in metastatic colorectal cancer – Van Grieken et al</vt:lpstr>
      <vt:lpstr>53PD: Copy number alterations as predictive biomarkers for response to bevacizumab in metastatic colorectal cancer – Van Grieken et al</vt:lpstr>
      <vt:lpstr>456O: Circulating tumor DNA and circulating tumor cells as predictor of outcome in the PRODIGE14-ACCORD21-METHEP2 phase II trial  – Bidard et al</vt:lpstr>
      <vt:lpstr>456O: Circulating tumor DNA and circulating tumor cells as predictor of outcome in the PRODIGE14-ACCORD21-METHEP2 phase II trial  – Bidard et al</vt:lpstr>
      <vt:lpstr>456O: Circulating tumor DNA and circulating tumor cells as predictor of outcome in the PRODIGE14-ACCORD21-METHEP2 phase II trial  – Bidard et al</vt:lpstr>
      <vt:lpstr>456O: Circulating tumor DNA and circulating tumor cells as predictor of outcome in the PRODIGE14-ACCORD21-METHEP2 phase II trial  – Bidard et al</vt:lpstr>
      <vt:lpstr>456O: Circulating tumor DNA and circulating tumor cells as predictor of outcome in the PRODIGE14-ACCORD21-METHEP2 phase II trial  – Bidard et al</vt:lpstr>
      <vt:lpstr>457O: MiR-31-3p is a predictive biomarker of cetuximab response in FIRE3 clinical trial – Laurent-Puig et al</vt:lpstr>
      <vt:lpstr>457O: MiR-31-3p is a predictive biomarker of cetuximab response in FIRE3 clinical trial – Laurent-Puig et al</vt:lpstr>
      <vt:lpstr>457O: MiR-31-3p is a predictive biomarker of cetuximab response in FIRE3 clinical trial – Laurent-Puig et al</vt:lpstr>
      <vt:lpstr>457O: MiR-31-3p is a predictive biomarker of cetuximab response in FIRE3 clinical trial – Laurent-Puig et al</vt:lpstr>
      <vt:lpstr>457O: MiR-31-3p is a predictive biomarker of cetuximab response in FIRE3 clinical trial – Laurent-Puig et al</vt:lpstr>
      <vt:lpstr>468PD: Evaluation for surgical treatment options in metastatic colorectal cancer (mCRC) – a retrospective, central evaluation of FIRE-3  – Neumann et al</vt:lpstr>
      <vt:lpstr>468PD: Evaluation for surgical treatment options in metastatic colorectal cancer (mCRC) – a retrospective, central evaluation of FIRE-3  – Neumann et al</vt:lpstr>
      <vt:lpstr>468PD: Evaluation for surgical treatment options in metastatic colorectal cancer (mCRC) – a retrospective, central evaluation of FIRE-3  – Neumann et al</vt:lpstr>
      <vt:lpstr>468PD: Evaluation for surgical treatment options in metastatic colorectal cancer (mCRC) – a retrospective, central evaluation of FIRE-3  – Neumann et al</vt:lpstr>
      <vt:lpstr>468PD: Evaluation for surgical treatment options in metastatic colorectal cancer (mCRC) – a retrospective, central evaluation of FIRE-3  – Neumann et al</vt:lpstr>
      <vt:lpstr>458O: Frequency of potentially actionable genetic alterations in EORTC SPECTAcolor – Folprecht et al</vt:lpstr>
      <vt:lpstr>458O: Frequency of potentially actionable genetic alterations in EORTC SPECTAcolor – Folprecht et al</vt:lpstr>
      <vt:lpstr>458O: Frequency of potentially actionable genetic alterations in EORTC SPECTAcolor – Folprecht et al</vt:lpstr>
      <vt:lpstr>458O: Frequency of potentially actionable genetic alterations in EORTC SPECTAcolor – Folprecht et al</vt:lpstr>
      <vt:lpstr>463PD: Clinical factors influencing outcome in metastatic colorectal cancer (mCRC) patients treated with fluoropyrimidine and bevacizumab (FP+Bev) maintenance treatment (Tx) vs observation: A pooled analysis of the phase 3 CAIRO3 and AIO 0207 trials – Goey et al</vt:lpstr>
      <vt:lpstr>463PD: Clinical factors influencing outcome in metastatic colorectal cancer (mCRC) patients treated with fluoropyrimidine and bevacizumab (FP+Bev) maintenance treatment (Tx) vs observation: A pooled analysis of the phase 3 CAIRO3 and AIO 0207 trials – Goey et al</vt:lpstr>
      <vt:lpstr>463PD: Clinical factors influencing outcome in metastatic colorectal cancer (mCRC) patients treated with fluoropyrimidine and bevacizumab (FP+Bev) maintenance treatment (Tx) vs observation: A pooled analysis of the phase 3 CAIRO3 and AIO 0207 trials – Goey et al</vt:lpstr>
      <vt:lpstr>LBA23: A novel epigenetic immunoassay approach to profiling circulating nucleosomes for CRC detection – Herzog et al</vt:lpstr>
      <vt:lpstr>LBA23: A novel epigenetic immunoassay approach to profiling circulating nucleosomes for CRC detection – Herzog et al</vt:lpstr>
      <vt:lpstr>LBA23: A novel epigenetic immunoassay approach to profiling circulating nucleosomes for CRC detection – Herzog et al</vt:lpstr>
      <vt:lpstr>LBA23: A novel epigenetic immunoassay approach to profiling circulating nucleosomes for CRC detection – Herzog et al</vt:lpstr>
      <vt:lpstr>453O: Scheduled use of CEA and CT follow-up to detect recurrence of colorectal cancer: 6-12 year results from the FACS randomised controlled trial – Pugh et al </vt:lpstr>
      <vt:lpstr>453O: Scheduled use of CEA and CT follow-up to detect recurrence of colorectal cancer: 6-12 year results from the FACS randomised controlled trial – Pugh et al </vt:lpstr>
      <vt:lpstr>453O: Scheduled use of CEA and CT follow-up to detect recurrence of colorectal cancer: 6-12 year results from the FACS randomised controlled trial – Pugh et al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Right or left metastatic colon cancer: Will the side change your treatment? </vt:lpstr>
      <vt:lpstr>Adjuvant COLON cancer</vt:lpstr>
      <vt:lpstr>459O: ERBB2 alterations a new prognostic biomarker in stage III colon cancer from a FOLFOX based adjuvant trial (PETACC8) – Laurent-Puig et al</vt:lpstr>
      <vt:lpstr>459O: ERBB2 alterations a new prognostic biomarker in stage III colon cancer from a FOLFOX based adjuvant trial (PETACC8) – Laurent-Puig et al</vt:lpstr>
      <vt:lpstr>459O: ERBB2 alterations a new prognostic biomarker in stage III colon cancer from a FOLFOX based adjuvant trial (PETACC8) – Laurent-Puig et al</vt:lpstr>
      <vt:lpstr>459O: ERBB2 alterations a new prognostic biomarker in stage III colon cancer from a FOLFOX based adjuvant trial (PETACC8) – Laurent-Puig et al</vt:lpstr>
      <vt:lpstr>459O: ERBB2 alterations a new prognostic biomarker in stage III colon cancer from a FOLFOX based adjuvant trial (PETACC8) – Laurent-Puig et al</vt:lpstr>
      <vt:lpstr>461O: Adjuvant FOLFOX+ cetuximab vs FOLFOX in full RAS and BRAF wild type stage III colon cancer patients: Results from the PETACC8 trial  – Taieb et al </vt:lpstr>
      <vt:lpstr>461O: Adjuvant FOLFOX+ cetuximab vs FOLFOX in full RAS and BRAF wild type stage III colon cancer patients: Results from the PETACC8 trial  – Taieb et al </vt:lpstr>
      <vt:lpstr>461O: Adjuvant FOLFOX+ cetuximab vs FOLFOX in full RAS and BRAF wild type stage III colon cancer patients: Results from the PETACC8 trial  – Taieb et al </vt:lpstr>
      <vt:lpstr>461O: Adjuvant FOLFOX+ cetuximab vs FOLFOX in full RAS and BRAF wild type stage III colon cancer patients: Results from the PETACC8 trial  – Taieb et al </vt:lpstr>
      <vt:lpstr>461O: Adjuvant FOLFOX+ cetuximab vs FOLFOX in full RAS and BRAF wild type stage III colon cancer patients: Results from the PETACC8 trial  – Taieb et al </vt:lpstr>
      <vt:lpstr>469PD: Phase III trial of 24 weeks vs. 48 weeks capecitabine adjuvant chemotherapy for patients with stage III colon cancer: Final results of JFMC37-0801 – Yamaguchi et al</vt:lpstr>
      <vt:lpstr>469PD: Phase III trial of 24 weeks vs. 48 weeks capecitabine adjuvant chemotherapy for patients with stage III colon cancer: Final results of JFMC37-0801 – Yamaguchi et al</vt:lpstr>
      <vt:lpstr>469PD: Phase III trial of 24 weeks vs. 48 weeks capecitabine adjuvant chemotherapy for patients with stage III colon cancer: Final results of JFMC37-0801 – Yamaguchi et al</vt:lpstr>
      <vt:lpstr>469PD: Phase III trial of 24 weeks vs. 48 weeks capecitabine adjuvant chemotherapy for patients with stage III colon cancer: Final results of JFMC37-0801 – Yamaguchi et al</vt:lpstr>
      <vt:lpstr>469PD: Phase III trial of 24 weeks vs. 48 weeks capecitabine adjuvant chemotherapy for patients with stage III colon cancer: Final results of JFMC37-0801 – Yamaguchi et al</vt:lpstr>
      <vt:lpstr>Perioperative  RECtal cancer</vt:lpstr>
      <vt:lpstr>452O: Results of a prospective randomised control 6 vs 12 trial: Is greater tumour downstaging observed on post treatment MRI if surgery is delayed to 12-weeks versus 6-weeks after completion of neoadjuvant chemoradiotherapy? – Evans et al</vt:lpstr>
      <vt:lpstr>452O: Results of a prospective randomised control 6 vs 12 trial: Is greater tumour downstaging observed on post treatment MRI if surgery is delayed to 12-weeks versus 6-weeks after completion of neoadjuvant chemoradiotherapy? – Evans et al</vt:lpstr>
      <vt:lpstr>452O: Results of a prospective randomised control 6 vs 12 trial: Is greater tumour downstaging observed on post treatment MRI if surgery is delayed to 12-weeks versus 6-weeks after completion of neoadjuvant chemoradiotherapy? – Evans et al</vt:lpstr>
      <vt:lpstr>467PD: Preoperative chemoradiotherapy and postoperative chemotherapy with capecitabine and oxaliplatin vs. capecitabine alone in locally advanced rectal cancer: Final analyses – Schmoll et al </vt:lpstr>
      <vt:lpstr>467PD: Preoperative chemoradiotherapy and postoperative chemotherapy with capecitabine and oxaliplatin vs. capecitabine alone in locally advanced rectal cancer: Final analyses – Schmoll et al </vt:lpstr>
      <vt:lpstr>467PD: Preoperative chemoradiotherapy and postoperative chemotherapy with capecitabine and oxaliplatin vs. capecitabine alone in locally advanced rectal cancer: Final analyses – Schmoll et al </vt:lpstr>
      <vt:lpstr>467PD: Preoperative chemoradiotherapy and postoperative chemotherapy with capecitabine and oxaliplatin vs. capecitabine alone in locally advanced rectal cancer: Final analyses – Schmoll et al </vt:lpstr>
      <vt:lpstr>467PD: Preoperative chemoradiotherapy and postoperative chemotherapy with capecitabine and oxaliplatin vs. capecitabine alone in locally advanced rectal cancer: Final analyses – Schmoll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487</cp:revision>
  <cp:lastPrinted>2016-10-28T10:34:21Z</cp:lastPrinted>
  <dcterms:created xsi:type="dcterms:W3CDTF">2011-02-23T10:20:57Z</dcterms:created>
  <dcterms:modified xsi:type="dcterms:W3CDTF">2016-11-29T13:13:49Z</dcterms:modified>
</cp:coreProperties>
</file>