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69"/>
  </p:notesMasterIdLst>
  <p:handoutMasterIdLst>
    <p:handoutMasterId r:id="rId70"/>
  </p:handoutMasterIdLst>
  <p:sldIdLst>
    <p:sldId id="295" r:id="rId3"/>
    <p:sldId id="269" r:id="rId4"/>
    <p:sldId id="293" r:id="rId5"/>
    <p:sldId id="807" r:id="rId6"/>
    <p:sldId id="808" r:id="rId7"/>
    <p:sldId id="809" r:id="rId8"/>
    <p:sldId id="867" r:id="rId9"/>
    <p:sldId id="839" r:id="rId10"/>
    <p:sldId id="840" r:id="rId11"/>
    <p:sldId id="841" r:id="rId12"/>
    <p:sldId id="842" r:id="rId13"/>
    <p:sldId id="843" r:id="rId14"/>
    <p:sldId id="868" r:id="rId15"/>
    <p:sldId id="819" r:id="rId16"/>
    <p:sldId id="820" r:id="rId17"/>
    <p:sldId id="821" r:id="rId18"/>
    <p:sldId id="822" r:id="rId19"/>
    <p:sldId id="823" r:id="rId20"/>
    <p:sldId id="869" r:id="rId21"/>
    <p:sldId id="814" r:id="rId22"/>
    <p:sldId id="815" r:id="rId23"/>
    <p:sldId id="816" r:id="rId24"/>
    <p:sldId id="817" r:id="rId25"/>
    <p:sldId id="818" r:id="rId26"/>
    <p:sldId id="848" r:id="rId27"/>
    <p:sldId id="849" r:id="rId28"/>
    <p:sldId id="850" r:id="rId29"/>
    <p:sldId id="851" r:id="rId30"/>
    <p:sldId id="852" r:id="rId31"/>
    <p:sldId id="853" r:id="rId32"/>
    <p:sldId id="854" r:id="rId33"/>
    <p:sldId id="855" r:id="rId34"/>
    <p:sldId id="870" r:id="rId35"/>
    <p:sldId id="824" r:id="rId36"/>
    <p:sldId id="825" r:id="rId37"/>
    <p:sldId id="826" r:id="rId38"/>
    <p:sldId id="827" r:id="rId39"/>
    <p:sldId id="828" r:id="rId40"/>
    <p:sldId id="844" r:id="rId41"/>
    <p:sldId id="871" r:id="rId42"/>
    <p:sldId id="872" r:id="rId43"/>
    <p:sldId id="847" r:id="rId44"/>
    <p:sldId id="810" r:id="rId45"/>
    <p:sldId id="811" r:id="rId46"/>
    <p:sldId id="834" r:id="rId47"/>
    <p:sldId id="835" r:id="rId48"/>
    <p:sldId id="836" r:id="rId49"/>
    <p:sldId id="837" r:id="rId50"/>
    <p:sldId id="838" r:id="rId51"/>
    <p:sldId id="861" r:id="rId52"/>
    <p:sldId id="862" r:id="rId53"/>
    <p:sldId id="863" r:id="rId54"/>
    <p:sldId id="864" r:id="rId55"/>
    <p:sldId id="865" r:id="rId56"/>
    <p:sldId id="866" r:id="rId57"/>
    <p:sldId id="812" r:id="rId58"/>
    <p:sldId id="829" r:id="rId59"/>
    <p:sldId id="831" r:id="rId60"/>
    <p:sldId id="832" r:id="rId61"/>
    <p:sldId id="833" r:id="rId62"/>
    <p:sldId id="813" r:id="rId63"/>
    <p:sldId id="856" r:id="rId64"/>
    <p:sldId id="857" r:id="rId65"/>
    <p:sldId id="858" r:id="rId66"/>
    <p:sldId id="859" r:id="rId67"/>
    <p:sldId id="860" r:id="rId68"/>
  </p:sldIdLst>
  <p:sldSz cx="9144000" cy="6858000" type="screen4x3"/>
  <p:notesSz cx="6858000" cy="9144000"/>
  <p:custDataLst>
    <p:tags r:id="rId71"/>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D52B1E"/>
    <a:srgbClr val="4D4D4D"/>
    <a:srgbClr val="043882"/>
    <a:srgbClr val="000000"/>
    <a:srgbClr val="464646"/>
    <a:srgbClr val="B60D27"/>
    <a:srgbClr val="DDDDDD"/>
    <a:srgbClr val="C0C0C0"/>
    <a:srgbClr val="28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5980" autoAdjust="0"/>
  </p:normalViewPr>
  <p:slideViewPr>
    <p:cSldViewPr snapToGrid="0" showGuides="1">
      <p:cViewPr varScale="1">
        <p:scale>
          <a:sx n="110" d="100"/>
          <a:sy n="110" d="100"/>
        </p:scale>
        <p:origin x="-852" y="-78"/>
      </p:cViewPr>
      <p:guideLst>
        <p:guide orient="horz" pos="4148"/>
        <p:guide orient="horz" pos="102"/>
        <p:guide orient="horz" pos="2160"/>
        <p:guide orient="horz" pos="720"/>
        <p:guide pos="2880"/>
        <p:guide pos="228"/>
        <p:guide pos="5532"/>
      </p:guideLst>
    </p:cSldViewPr>
  </p:slideViewPr>
  <p:notesTextViewPr>
    <p:cViewPr>
      <p:scale>
        <a:sx n="100" d="100"/>
        <a:sy n="100" d="100"/>
      </p:scale>
      <p:origin x="0" y="0"/>
    </p:cViewPr>
  </p:notesTextViewPr>
  <p:sorterViewPr>
    <p:cViewPr>
      <p:scale>
        <a:sx n="122" d="100"/>
        <a:sy n="122"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03/11/2016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14</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24</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228358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1475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57</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57</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57</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82" b="18825"/>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2371452" y="1624965"/>
            <a:ext cx="6492875" cy="892552"/>
          </a:xfrm>
          <a:prstGeom prst="rect">
            <a:avLst/>
          </a:prstGeom>
        </p:spPr>
        <p:txBody>
          <a:bodyPr wrap="square">
            <a:spAutoFit/>
          </a:bodyPr>
          <a:lstStyle/>
          <a:p>
            <a:pPr algn="r"/>
            <a:r>
              <a:rPr kumimoji="0" lang="en-GB" sz="20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Arial"/>
                <a:ea typeface="+mn-ea"/>
                <a:cs typeface="Arial"/>
              </a:rPr>
              <a:t>ESMO 2016 Congress</a:t>
            </a:r>
          </a:p>
          <a:p>
            <a:pPr marL="0" marR="0" indent="0" algn="r" defTabSz="914400" rtl="0" eaLnBrk="1" fontAlgn="base" latinLnBrk="0" hangingPunct="1">
              <a:lnSpc>
                <a:spcPct val="100000"/>
              </a:lnSpc>
              <a:spcBef>
                <a:spcPct val="0"/>
              </a:spcBef>
              <a:spcAft>
                <a:spcPct val="0"/>
              </a:spcAft>
              <a:buClrTx/>
              <a:buSzTx/>
              <a:buFontTx/>
              <a:buNone/>
              <a:tabLst/>
              <a:defRPr/>
            </a:pPr>
            <a:r>
              <a:rPr lang="de-DE" sz="1600" b="0" kern="1200" dirty="0">
                <a:solidFill>
                  <a:schemeClr val="tx2"/>
                </a:solidFill>
                <a:effectLst>
                  <a:outerShdw blurRad="38100" dist="38100" dir="2700000" algn="tl">
                    <a:srgbClr val="000000">
                      <a:alpha val="43137"/>
                    </a:srgbClr>
                  </a:outerShdw>
                </a:effectLst>
                <a:latin typeface="Arial"/>
                <a:ea typeface="+mn-ea"/>
                <a:cs typeface="Arial"/>
              </a:rPr>
              <a:t>7–11 </a:t>
            </a:r>
            <a:r>
              <a:rPr lang="de-DE" sz="1600" b="0" kern="1200" dirty="0" smtClean="0">
                <a:solidFill>
                  <a:schemeClr val="tx2"/>
                </a:solidFill>
                <a:effectLst>
                  <a:outerShdw blurRad="38100" dist="38100" dir="2700000" algn="tl">
                    <a:srgbClr val="000000">
                      <a:alpha val="43137"/>
                    </a:srgbClr>
                  </a:outerShdw>
                </a:effectLst>
                <a:latin typeface="Arial"/>
                <a:ea typeface="+mn-ea"/>
                <a:cs typeface="Arial"/>
              </a:rPr>
              <a:t>October </a:t>
            </a:r>
            <a:r>
              <a:rPr lang="de-DE" sz="1600" b="0" kern="1200" dirty="0">
                <a:solidFill>
                  <a:schemeClr val="tx2"/>
                </a:solidFill>
                <a:effectLst>
                  <a:outerShdw blurRad="38100" dist="38100" dir="2700000" algn="tl">
                    <a:srgbClr val="000000">
                      <a:alpha val="43137"/>
                    </a:srgbClr>
                  </a:outerShdw>
                </a:effectLst>
                <a:latin typeface="Arial"/>
                <a:ea typeface="+mn-ea"/>
                <a:cs typeface="Arial"/>
              </a:rPr>
              <a:t>2016</a:t>
            </a:r>
          </a:p>
          <a:p>
            <a:pPr marL="0" marR="0" indent="0" algn="r" defTabSz="914400" rtl="0" eaLnBrk="1" fontAlgn="base" latinLnBrk="0" hangingPunct="1">
              <a:lnSpc>
                <a:spcPct val="100000"/>
              </a:lnSpc>
              <a:spcBef>
                <a:spcPct val="0"/>
              </a:spcBef>
              <a:spcAft>
                <a:spcPct val="0"/>
              </a:spcAft>
              <a:buClrTx/>
              <a:buSzTx/>
              <a:buFontTx/>
              <a:buNone/>
              <a:tabLst/>
              <a:defRPr/>
            </a:pPr>
            <a:r>
              <a:rPr lang="de-DE" sz="1600" b="0" kern="1200" dirty="0">
                <a:solidFill>
                  <a:schemeClr val="tx2"/>
                </a:solidFill>
                <a:effectLst>
                  <a:outerShdw blurRad="38100" dist="38100" dir="2700000" algn="tl">
                    <a:srgbClr val="000000">
                      <a:alpha val="43137"/>
                    </a:srgbClr>
                  </a:outerShdw>
                </a:effectLst>
                <a:latin typeface="Arial"/>
                <a:ea typeface="+mn-ea"/>
                <a:cs typeface="Arial"/>
              </a:rPr>
              <a:t>Copenhagen, Denmark </a:t>
            </a:r>
          </a:p>
        </p:txBody>
      </p:sp>
    </p:spTree>
    <p:extLst>
      <p:ext uri="{BB962C8B-B14F-4D97-AF65-F5344CB8AC3E}">
        <p14:creationId xmlns:p14="http://schemas.microsoft.com/office/powerpoint/2010/main" val="371160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7103296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3437493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8057928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3719839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0784960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2465293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328049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620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983724640"/>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7.xml"/><Relationship Id="rId7" Type="http://schemas.openxmlformats.org/officeDocument/2006/relationships/slide" Target="slide43.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33.xml"/><Relationship Id="rId11" Type="http://schemas.openxmlformats.org/officeDocument/2006/relationships/slide" Target="slide61.xml"/><Relationship Id="rId5" Type="http://schemas.openxmlformats.org/officeDocument/2006/relationships/slide" Target="slide19.xml"/><Relationship Id="rId10" Type="http://schemas.openxmlformats.org/officeDocument/2006/relationships/slide" Target="slide56.xml"/><Relationship Id="rId4" Type="http://schemas.openxmlformats.org/officeDocument/2006/relationships/slide" Target="slide13.xml"/><Relationship Id="rId9" Type="http://schemas.openxmlformats.org/officeDocument/2006/relationships/slide" Target="slide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a:t>
            </a:r>
            <a:r>
              <a:rPr lang="en-US" dirty="0" smtClean="0"/>
              <a:t>2016</a:t>
            </a:r>
            <a:r>
              <a:rPr lang="en-US" dirty="0"/>
              <a:t/>
            </a:r>
            <a:br>
              <a:rPr lang="en-US" dirty="0"/>
            </a:br>
            <a:r>
              <a:rPr lang="en-US" sz="2800" b="0" dirty="0"/>
              <a:t>Selected abstracts </a:t>
            </a:r>
            <a:r>
              <a:rPr lang="en-US" sz="2800" dirty="0" smtClean="0"/>
              <a:t>Non-Colorectal Cancer </a:t>
            </a:r>
            <a:r>
              <a:rPr lang="en-US" sz="2800" b="0" dirty="0" smtClean="0"/>
              <a:t>from</a:t>
            </a:r>
            <a:r>
              <a:rPr lang="en-US" sz="2800" b="0" dirty="0"/>
              <a:t>:</a:t>
            </a:r>
            <a:endParaRPr lang="en-GB" sz="2800" b="0" dirty="0"/>
          </a:p>
        </p:txBody>
      </p:sp>
    </p:spTree>
    <p:extLst>
      <p:ext uri="{BB962C8B-B14F-4D97-AF65-F5344CB8AC3E}">
        <p14:creationId xmlns:p14="http://schemas.microsoft.com/office/powerpoint/2010/main" val="2783581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610O: An </a:t>
            </a:r>
            <a:r>
              <a:rPr lang="en-GB" sz="1800" dirty="0"/>
              <a:t>AGITG trial –A randomised phase II study of pre-operative cisplatin, fluorouracil and </a:t>
            </a:r>
            <a:r>
              <a:rPr lang="en-GB" sz="1800" dirty="0" err="1"/>
              <a:t>DOCetaxel</a:t>
            </a:r>
            <a:r>
              <a:rPr lang="en-GB" sz="1800" dirty="0"/>
              <a:t> +/-</a:t>
            </a:r>
            <a:r>
              <a:rPr lang="en-GB" sz="1800" dirty="0" err="1"/>
              <a:t>radioTherapy</a:t>
            </a:r>
            <a:r>
              <a:rPr lang="en-GB" sz="1800" dirty="0"/>
              <a:t> based on </a:t>
            </a:r>
            <a:r>
              <a:rPr lang="en-GB" sz="1800" dirty="0" err="1"/>
              <a:t>poOR</a:t>
            </a:r>
            <a:r>
              <a:rPr lang="en-GB" sz="1800" dirty="0"/>
              <a:t> early response to cisplatin and fluorouracil for resectable </a:t>
            </a:r>
            <a:r>
              <a:rPr lang="en-GB" sz="1800" dirty="0" err="1"/>
              <a:t>esophageal</a:t>
            </a:r>
            <a:r>
              <a:rPr lang="en-GB" sz="1800" dirty="0"/>
              <a:t> </a:t>
            </a:r>
            <a:r>
              <a:rPr lang="en-GB" sz="1800" dirty="0" smtClean="0"/>
              <a:t>adenocarcinoma – Barbour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a:t>Key results (continued)</a:t>
            </a:r>
          </a:p>
          <a:p>
            <a:pPr marL="0" indent="0">
              <a:buNone/>
            </a:pPr>
            <a:endParaRPr lang="en-GB" dirty="0"/>
          </a:p>
        </p:txBody>
      </p:sp>
      <p:sp>
        <p:nvSpPr>
          <p:cNvPr id="14" name="Text Placeholder 13"/>
          <p:cNvSpPr>
            <a:spLocks noGrp="1"/>
          </p:cNvSpPr>
          <p:nvPr>
            <p:ph type="body" sz="quarter" idx="10"/>
          </p:nvPr>
        </p:nvSpPr>
        <p:spPr>
          <a:xfrm>
            <a:off x="365125" y="6096000"/>
            <a:ext cx="4467127" cy="487363"/>
          </a:xfrm>
        </p:spPr>
        <p:txBody>
          <a:bodyPr/>
          <a:lstStyle/>
          <a:p>
            <a:r>
              <a:rPr lang="en-GB" dirty="0" smtClean="0"/>
              <a:t>*Table excludes 11 NMR not randomised and 2 with no d15 </a:t>
            </a:r>
            <a:r>
              <a:rPr lang="en-GB" dirty="0"/>
              <a:t>PET. </a:t>
            </a:r>
          </a:p>
        </p:txBody>
      </p:sp>
      <p:sp>
        <p:nvSpPr>
          <p:cNvPr id="15" name="Text Placeholder 14"/>
          <p:cNvSpPr>
            <a:spLocks noGrp="1"/>
          </p:cNvSpPr>
          <p:nvPr>
            <p:ph type="body" sz="quarter" idx="11"/>
          </p:nvPr>
        </p:nvSpPr>
        <p:spPr>
          <a:xfrm>
            <a:off x="4343400" y="6096000"/>
            <a:ext cx="4435475" cy="487363"/>
          </a:xfrm>
        </p:spPr>
        <p:txBody>
          <a:bodyPr/>
          <a:lstStyle/>
          <a:p>
            <a:r>
              <a:rPr lang="en-GB" dirty="0"/>
              <a:t>Barbour A et al. Ann </a:t>
            </a:r>
            <a:r>
              <a:rPr lang="en-GB" dirty="0" err="1"/>
              <a:t>Oncol</a:t>
            </a:r>
            <a:r>
              <a:rPr lang="en-GB" dirty="0"/>
              <a:t> 2016; 27 (</a:t>
            </a:r>
            <a:r>
              <a:rPr lang="en-GB" dirty="0" err="1"/>
              <a:t>suppl</a:t>
            </a:r>
            <a:r>
              <a:rPr lang="en-GB" dirty="0"/>
              <a:t> 6): </a:t>
            </a:r>
            <a:r>
              <a:rPr lang="en-GB" dirty="0" err="1"/>
              <a:t>abstr</a:t>
            </a:r>
            <a:r>
              <a:rPr lang="en-GB" dirty="0"/>
              <a:t> 610O</a:t>
            </a:r>
          </a:p>
        </p:txBody>
      </p:sp>
      <p:graphicFrame>
        <p:nvGraphicFramePr>
          <p:cNvPr id="8" name="Group 88"/>
          <p:cNvGraphicFramePr>
            <a:graphicFrameLocks noGrp="1"/>
          </p:cNvGraphicFramePr>
          <p:nvPr>
            <p:extLst>
              <p:ext uri="{D42A27DB-BD31-4B8C-83A1-F6EECF244321}">
                <p14:modId xmlns:p14="http://schemas.microsoft.com/office/powerpoint/2010/main" val="3047124645"/>
              </p:ext>
            </p:extLst>
          </p:nvPr>
        </p:nvGraphicFramePr>
        <p:xfrm>
          <a:off x="137352" y="1758423"/>
          <a:ext cx="8869296" cy="4458112"/>
        </p:xfrm>
        <a:graphic>
          <a:graphicData uri="http://schemas.openxmlformats.org/drawingml/2006/table">
            <a:tbl>
              <a:tblPr firstRow="1" bandRow="1">
                <a:tableStyleId>{69012ECD-51FC-41F1-AA8D-1B2483CD663E}</a:tableStyleId>
              </a:tblPr>
              <a:tblGrid>
                <a:gridCol w="1846385">
                  <a:extLst>
                    <a:ext uri="{9D8B030D-6E8A-4147-A177-3AD203B41FA5}">
                      <a16:colId xmlns="" xmlns:a16="http://schemas.microsoft.com/office/drawing/2014/main" val="20000"/>
                    </a:ext>
                  </a:extLst>
                </a:gridCol>
                <a:gridCol w="2236763">
                  <a:extLst>
                    <a:ext uri="{9D8B030D-6E8A-4147-A177-3AD203B41FA5}">
                      <a16:colId xmlns="" xmlns:a16="http://schemas.microsoft.com/office/drawing/2014/main" val="20001"/>
                    </a:ext>
                  </a:extLst>
                </a:gridCol>
                <a:gridCol w="836431">
                  <a:extLst>
                    <a:ext uri="{9D8B030D-6E8A-4147-A177-3AD203B41FA5}">
                      <a16:colId xmlns="" xmlns:a16="http://schemas.microsoft.com/office/drawing/2014/main" val="20002"/>
                    </a:ext>
                  </a:extLst>
                </a:gridCol>
                <a:gridCol w="1229895"/>
                <a:gridCol w="1551849"/>
                <a:gridCol w="1167973"/>
              </a:tblGrid>
              <a:tr h="47382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Clinical assessment,* n (%) </a:t>
                      </a:r>
                    </a:p>
                  </a:txBody>
                  <a:tcPr anchor="b"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EMR (n=45)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pt-BR" sz="1400" b="1" i="0" u="none" strike="noStrike" cap="none" normalizeH="0" baseline="0" dirty="0" smtClean="0">
                          <a:ln>
                            <a:noFill/>
                          </a:ln>
                          <a:solidFill>
                            <a:schemeClr val="tx2"/>
                          </a:solidFill>
                          <a:effectLst/>
                          <a:latin typeface="+mn-lt"/>
                          <a:cs typeface="Arial" charset="0"/>
                        </a:rPr>
                        <a:t>CIS + 5FU + Doc (n=31)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CIS + 5FU + Doc + RT (n=35)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All patients (n=111)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16775">
                <a:tc>
                  <a:txBody>
                    <a:bodyPr/>
                    <a:lstStyle/>
                    <a:p>
                      <a:r>
                        <a:rPr lang="en-GB" sz="1400" b="0" i="0" u="none" strike="noStrike" kern="1200" baseline="0" dirty="0" smtClean="0">
                          <a:solidFill>
                            <a:schemeClr val="tx1"/>
                          </a:solidFill>
                          <a:latin typeface="+mn-lt"/>
                          <a:ea typeface="+mn-ea"/>
                          <a:cs typeface="+mn-cs"/>
                        </a:rPr>
                        <a:t>Endoscopic tumour response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Extensive: &gt;90 regression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 (14)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Partial: 50–90% regression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 (24)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 (35)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 (34)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 (31)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90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Minor: &lt;50% regression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25 (56)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 (35)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42 (38)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Unknown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 (23)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20 (18)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CT – local disease response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CR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 2 (4)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endParaRPr lang="en-GB"/>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Persistent local disease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38 (84)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25 (81)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33 (94)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96 (86)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Local PD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Unknown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(11)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282723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610O: An </a:t>
            </a:r>
            <a:r>
              <a:rPr lang="en-GB" sz="1800" dirty="0"/>
              <a:t>AGITG trial –A randomised phase II study of pre-operative cisplatin, fluorouracil and </a:t>
            </a:r>
            <a:r>
              <a:rPr lang="en-GB" sz="1800" dirty="0" err="1"/>
              <a:t>DOCetaxel</a:t>
            </a:r>
            <a:r>
              <a:rPr lang="en-GB" sz="1800" dirty="0"/>
              <a:t> +/-</a:t>
            </a:r>
            <a:r>
              <a:rPr lang="en-GB" sz="1800" dirty="0" err="1"/>
              <a:t>radioTherapy</a:t>
            </a:r>
            <a:r>
              <a:rPr lang="en-GB" sz="1800" dirty="0"/>
              <a:t> based on </a:t>
            </a:r>
            <a:r>
              <a:rPr lang="en-GB" sz="1800" dirty="0" err="1"/>
              <a:t>poOR</a:t>
            </a:r>
            <a:r>
              <a:rPr lang="en-GB" sz="1800" dirty="0"/>
              <a:t> early response to cisplatin and fluorouracil for resectable </a:t>
            </a:r>
            <a:r>
              <a:rPr lang="en-GB" sz="1800" dirty="0" err="1"/>
              <a:t>esophageal</a:t>
            </a:r>
            <a:r>
              <a:rPr lang="en-GB" sz="1800" dirty="0"/>
              <a:t> </a:t>
            </a:r>
            <a:r>
              <a:rPr lang="en-GB" sz="1800" dirty="0" smtClean="0"/>
              <a:t>adenocarcinoma – Barbour et al</a:t>
            </a:r>
            <a:endParaRPr lang="en-GB" sz="1800" dirty="0"/>
          </a:p>
        </p:txBody>
      </p:sp>
      <p:sp>
        <p:nvSpPr>
          <p:cNvPr id="5123" name="Rectangle 3"/>
          <p:cNvSpPr>
            <a:spLocks noGrp="1" noChangeArrowheads="1"/>
          </p:cNvSpPr>
          <p:nvPr>
            <p:ph type="body" idx="1"/>
          </p:nvPr>
        </p:nvSpPr>
        <p:spPr>
          <a:xfrm>
            <a:off x="365125" y="1254035"/>
            <a:ext cx="3444876" cy="4746172"/>
          </a:xfrm>
        </p:spPr>
        <p:txBody>
          <a:bodyPr/>
          <a:lstStyle/>
          <a:p>
            <a:pPr marL="0" indent="0">
              <a:buNone/>
            </a:pPr>
            <a:r>
              <a:rPr lang="en-GB" b="1" dirty="0" smtClean="0"/>
              <a:t>Key results (continued)</a:t>
            </a:r>
          </a:p>
        </p:txBody>
      </p:sp>
      <p:sp>
        <p:nvSpPr>
          <p:cNvPr id="15" name="Text Placeholder 14"/>
          <p:cNvSpPr>
            <a:spLocks noGrp="1"/>
          </p:cNvSpPr>
          <p:nvPr>
            <p:ph type="body" sz="quarter" idx="11"/>
          </p:nvPr>
        </p:nvSpPr>
        <p:spPr>
          <a:xfrm>
            <a:off x="4343400" y="6096000"/>
            <a:ext cx="4435475" cy="487363"/>
          </a:xfrm>
        </p:spPr>
        <p:txBody>
          <a:bodyPr/>
          <a:lstStyle/>
          <a:p>
            <a:r>
              <a:rPr lang="en-GB" dirty="0"/>
              <a:t>Barbour A et al. Ann </a:t>
            </a:r>
            <a:r>
              <a:rPr lang="en-GB" dirty="0" err="1"/>
              <a:t>Oncol</a:t>
            </a:r>
            <a:r>
              <a:rPr lang="en-GB" dirty="0"/>
              <a:t> 2016; 27 (</a:t>
            </a:r>
            <a:r>
              <a:rPr lang="en-GB" dirty="0" err="1"/>
              <a:t>suppl</a:t>
            </a:r>
            <a:r>
              <a:rPr lang="en-GB" dirty="0"/>
              <a:t> 6): </a:t>
            </a:r>
            <a:r>
              <a:rPr lang="en-GB" dirty="0" err="1"/>
              <a:t>abstr</a:t>
            </a:r>
            <a:r>
              <a:rPr lang="en-GB" dirty="0"/>
              <a:t> 610O</a:t>
            </a:r>
          </a:p>
        </p:txBody>
      </p:sp>
      <p:sp>
        <p:nvSpPr>
          <p:cNvPr id="8" name="Rectangle 3"/>
          <p:cNvSpPr txBox="1">
            <a:spLocks noChangeArrowheads="1"/>
          </p:cNvSpPr>
          <p:nvPr/>
        </p:nvSpPr>
        <p:spPr bwMode="auto">
          <a:xfrm>
            <a:off x="510253" y="5181600"/>
            <a:ext cx="8266712" cy="123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Grade 3/4 AEs were observed in:</a:t>
            </a:r>
          </a:p>
          <a:p>
            <a:pPr lvl="1">
              <a:buClr>
                <a:srgbClr val="043882"/>
              </a:buClr>
            </a:pPr>
            <a:r>
              <a:rPr lang="en-GB" dirty="0" smtClean="0"/>
              <a:t>19/58 (33%) patients on CIS + 5FU and 13/45 (29%) EMRs on CIS + 5FU</a:t>
            </a:r>
          </a:p>
          <a:p>
            <a:pPr lvl="1">
              <a:buClr>
                <a:srgbClr val="043882"/>
              </a:buClr>
            </a:pPr>
            <a:r>
              <a:rPr lang="en-GB" dirty="0" smtClean="0"/>
              <a:t>14/31 (45%) patients on CIS + 5FU + Doc and 25/35 (71%) patients on CIS + 5FU + Doc with RT</a:t>
            </a:r>
            <a:endParaRPr lang="en-GB" dirty="0"/>
          </a:p>
        </p:txBody>
      </p:sp>
      <p:grpSp>
        <p:nvGrpSpPr>
          <p:cNvPr id="2" name="Group 1"/>
          <p:cNvGrpSpPr/>
          <p:nvPr/>
        </p:nvGrpSpPr>
        <p:grpSpPr>
          <a:xfrm>
            <a:off x="409150" y="1371600"/>
            <a:ext cx="8513167" cy="3686418"/>
            <a:chOff x="409150" y="2430755"/>
            <a:chExt cx="8513167" cy="3686418"/>
          </a:xfrm>
        </p:grpSpPr>
        <p:sp>
          <p:nvSpPr>
            <p:cNvPr id="9" name="Line 12"/>
            <p:cNvSpPr>
              <a:spLocks noChangeShapeType="1"/>
            </p:cNvSpPr>
            <p:nvPr/>
          </p:nvSpPr>
          <p:spPr bwMode="auto">
            <a:xfrm>
              <a:off x="6749720"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0" name="Line 13"/>
            <p:cNvSpPr>
              <a:spLocks noChangeShapeType="1"/>
            </p:cNvSpPr>
            <p:nvPr/>
          </p:nvSpPr>
          <p:spPr bwMode="auto">
            <a:xfrm>
              <a:off x="4472728"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1" name="Line 18"/>
            <p:cNvSpPr>
              <a:spLocks noChangeShapeType="1"/>
            </p:cNvSpPr>
            <p:nvPr/>
          </p:nvSpPr>
          <p:spPr bwMode="auto">
            <a:xfrm>
              <a:off x="3903480"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2" name="Line 19"/>
            <p:cNvSpPr>
              <a:spLocks noChangeShapeType="1"/>
            </p:cNvSpPr>
            <p:nvPr/>
          </p:nvSpPr>
          <p:spPr bwMode="auto">
            <a:xfrm>
              <a:off x="3334232"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3" name="Line 20"/>
            <p:cNvSpPr>
              <a:spLocks noChangeShapeType="1"/>
            </p:cNvSpPr>
            <p:nvPr/>
          </p:nvSpPr>
          <p:spPr bwMode="auto">
            <a:xfrm>
              <a:off x="2764984"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6" name="Line 21"/>
            <p:cNvSpPr>
              <a:spLocks noChangeShapeType="1"/>
            </p:cNvSpPr>
            <p:nvPr/>
          </p:nvSpPr>
          <p:spPr bwMode="auto">
            <a:xfrm>
              <a:off x="2195736"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4624715" y="4138160"/>
              <a:ext cx="830676" cy="246221"/>
            </a:xfrm>
            <a:prstGeom prst="rect">
              <a:avLst/>
            </a:prstGeom>
            <a:noFill/>
          </p:spPr>
          <p:txBody>
            <a:bodyPr wrap="none" rtlCol="0">
              <a:spAutoFit/>
            </a:bodyPr>
            <a:lstStyle/>
            <a:p>
              <a:pPr algn="ctr"/>
              <a:r>
                <a:rPr lang="en-GB" sz="1000" b="1" dirty="0">
                  <a:solidFill>
                    <a:srgbClr val="4D4D4D"/>
                  </a:solidFill>
                  <a:latin typeface="Arial" panose="020B0604020202020204" pitchFamily="34" charset="0"/>
                  <a:cs typeface="Arial" panose="020B0604020202020204" pitchFamily="34" charset="0"/>
                </a:rPr>
                <a:t>Cycles (%)</a:t>
              </a:r>
            </a:p>
          </p:txBody>
        </p:sp>
        <p:sp>
          <p:nvSpPr>
            <p:cNvPr id="18" name="TextBox 17"/>
            <p:cNvSpPr txBox="1"/>
            <p:nvPr/>
          </p:nvSpPr>
          <p:spPr>
            <a:xfrm>
              <a:off x="2070804" y="3922350"/>
              <a:ext cx="263214"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0</a:t>
              </a:r>
            </a:p>
          </p:txBody>
        </p:sp>
        <p:sp>
          <p:nvSpPr>
            <p:cNvPr id="19" name="TextBox 18"/>
            <p:cNvSpPr txBox="1"/>
            <p:nvPr/>
          </p:nvSpPr>
          <p:spPr>
            <a:xfrm>
              <a:off x="2594775" y="3922350"/>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10</a:t>
              </a:r>
            </a:p>
          </p:txBody>
        </p:sp>
        <p:sp>
          <p:nvSpPr>
            <p:cNvPr id="20" name="TextBox 19"/>
            <p:cNvSpPr txBox="1"/>
            <p:nvPr/>
          </p:nvSpPr>
          <p:spPr>
            <a:xfrm>
              <a:off x="3161069" y="3922350"/>
              <a:ext cx="341761" cy="261610"/>
            </a:xfrm>
            <a:prstGeom prst="rect">
              <a:avLst/>
            </a:prstGeom>
            <a:noFill/>
          </p:spPr>
          <p:txBody>
            <a:bodyPr wrap="none" rtlCol="0" anchor="t" anchorCtr="0">
              <a:spAutoFit/>
            </a:bodyPr>
            <a:lstStyle/>
            <a:p>
              <a:pPr algn="ctr"/>
              <a:r>
                <a:rPr lang="en-US" sz="1100" dirty="0">
                  <a:solidFill>
                    <a:srgbClr val="4D4D4D"/>
                  </a:solidFill>
                  <a:latin typeface="Arial" panose="020B0604020202020204" pitchFamily="34" charset="0"/>
                  <a:cs typeface="Arial" panose="020B0604020202020204" pitchFamily="34" charset="0"/>
                </a:rPr>
                <a:t>20</a:t>
              </a:r>
              <a:endParaRPr lang="en-GB" sz="1100" dirty="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3730316" y="3922350"/>
              <a:ext cx="341761" cy="261610"/>
            </a:xfrm>
            <a:prstGeom prst="rect">
              <a:avLst/>
            </a:prstGeom>
            <a:noFill/>
          </p:spPr>
          <p:txBody>
            <a:bodyPr wrap="none" rtlCol="0" anchor="t" anchorCtr="0">
              <a:spAutoFit/>
            </a:bodyPr>
            <a:lstStyle/>
            <a:p>
              <a:pPr algn="ctr"/>
              <a:r>
                <a:rPr lang="en-US" sz="1100" dirty="0">
                  <a:solidFill>
                    <a:srgbClr val="4D4D4D"/>
                  </a:solidFill>
                  <a:latin typeface="Arial" panose="020B0604020202020204" pitchFamily="34" charset="0"/>
                  <a:cs typeface="Arial" panose="020B0604020202020204" pitchFamily="34" charset="0"/>
                </a:rPr>
                <a:t>30</a:t>
              </a:r>
              <a:endParaRPr lang="en-GB" sz="1100" dirty="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4301848" y="3922350"/>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40</a:t>
              </a:r>
            </a:p>
          </p:txBody>
        </p:sp>
        <p:sp>
          <p:nvSpPr>
            <p:cNvPr id="23" name="TextBox 22"/>
            <p:cNvSpPr txBox="1"/>
            <p:nvPr/>
          </p:nvSpPr>
          <p:spPr>
            <a:xfrm>
              <a:off x="6576335" y="3922350"/>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80</a:t>
              </a:r>
            </a:p>
          </p:txBody>
        </p:sp>
        <p:sp>
          <p:nvSpPr>
            <p:cNvPr id="24" name="TextBox 23"/>
            <p:cNvSpPr txBox="1"/>
            <p:nvPr/>
          </p:nvSpPr>
          <p:spPr>
            <a:xfrm>
              <a:off x="409150" y="2653696"/>
              <a:ext cx="1778051" cy="1323439"/>
            </a:xfrm>
            <a:prstGeom prst="rect">
              <a:avLst/>
            </a:prstGeom>
            <a:noFill/>
          </p:spPr>
          <p:txBody>
            <a:bodyPr wrap="none" rtlCol="0" anchor="ctr" anchorCtr="0">
              <a:spAutoFit/>
            </a:bodyPr>
            <a:lstStyle/>
            <a:p>
              <a:pPr algn="r"/>
              <a:r>
                <a:rPr lang="en-GB" sz="1000" b="1" dirty="0">
                  <a:solidFill>
                    <a:srgbClr val="4D4D4D"/>
                  </a:solidFill>
                  <a:latin typeface="Arial" panose="020B0604020202020204" pitchFamily="34" charset="0"/>
                  <a:cs typeface="Arial" panose="020B0604020202020204" pitchFamily="34" charset="0"/>
                </a:rPr>
                <a:t>Docetaxel: DCF</a:t>
              </a:r>
            </a:p>
            <a:p>
              <a:pPr algn="r"/>
              <a:r>
                <a:rPr lang="en-GB" sz="1000" b="1" dirty="0" smtClean="0">
                  <a:solidFill>
                    <a:srgbClr val="4D4D4D"/>
                  </a:solidFill>
                  <a:latin typeface="Arial" panose="020B0604020202020204" pitchFamily="34" charset="0"/>
                  <a:cs typeface="Arial" panose="020B0604020202020204" pitchFamily="34" charset="0"/>
                </a:rPr>
                <a:t>DCF + RT</a:t>
              </a:r>
              <a:endParaRPr lang="en-GB" sz="1000" b="1" dirty="0">
                <a:solidFill>
                  <a:srgbClr val="4D4D4D"/>
                </a:solidFill>
                <a:latin typeface="Arial" panose="020B0604020202020204" pitchFamily="34" charset="0"/>
                <a:cs typeface="Arial" panose="020B0604020202020204" pitchFamily="34" charset="0"/>
              </a:endParaRPr>
            </a:p>
            <a:p>
              <a:pPr algn="r"/>
              <a:r>
                <a:rPr lang="en-GB" sz="1000" b="1" dirty="0">
                  <a:solidFill>
                    <a:srgbClr val="4D4D4D"/>
                  </a:solidFill>
                  <a:latin typeface="Arial" panose="020B0604020202020204" pitchFamily="34" charset="0"/>
                  <a:cs typeface="Arial" panose="020B0604020202020204" pitchFamily="34" charset="0"/>
                </a:rPr>
                <a:t>Cisplatin: Not randomised</a:t>
              </a:r>
            </a:p>
            <a:p>
              <a:pPr algn="r"/>
              <a:r>
                <a:rPr lang="en-GB" sz="1000" b="1" dirty="0">
                  <a:solidFill>
                    <a:srgbClr val="4D4D4D"/>
                  </a:solidFill>
                  <a:latin typeface="Arial" panose="020B0604020202020204" pitchFamily="34" charset="0"/>
                  <a:cs typeface="Arial" panose="020B0604020202020204" pitchFamily="34" charset="0"/>
                </a:rPr>
                <a:t>DCF</a:t>
              </a:r>
            </a:p>
            <a:p>
              <a:pPr algn="r"/>
              <a:r>
                <a:rPr lang="en-GB" sz="1000" b="1" dirty="0" smtClean="0">
                  <a:solidFill>
                    <a:srgbClr val="4D4D4D"/>
                  </a:solidFill>
                  <a:latin typeface="Arial" panose="020B0604020202020204" pitchFamily="34" charset="0"/>
                  <a:cs typeface="Arial" panose="020B0604020202020204" pitchFamily="34" charset="0"/>
                </a:rPr>
                <a:t>DCF + RT</a:t>
              </a:r>
              <a:endParaRPr lang="en-GB" sz="1000" b="1" dirty="0">
                <a:solidFill>
                  <a:srgbClr val="4D4D4D"/>
                </a:solidFill>
                <a:latin typeface="Arial" panose="020B0604020202020204" pitchFamily="34" charset="0"/>
                <a:cs typeface="Arial" panose="020B0604020202020204" pitchFamily="34" charset="0"/>
              </a:endParaRPr>
            </a:p>
            <a:p>
              <a:pPr algn="r"/>
              <a:r>
                <a:rPr lang="en-GB" sz="1000" b="1" dirty="0" smtClean="0">
                  <a:solidFill>
                    <a:srgbClr val="4D4D4D"/>
                  </a:solidFill>
                  <a:latin typeface="Arial" panose="020B0604020202020204" pitchFamily="34" charset="0"/>
                  <a:cs typeface="Arial" panose="020B0604020202020204" pitchFamily="34" charset="0"/>
                </a:rPr>
                <a:t>FU</a:t>
              </a:r>
              <a:r>
                <a:rPr lang="en-GB" sz="1000" b="1" dirty="0">
                  <a:solidFill>
                    <a:srgbClr val="4D4D4D"/>
                  </a:solidFill>
                  <a:latin typeface="Arial" panose="020B0604020202020204" pitchFamily="34" charset="0"/>
                  <a:cs typeface="Arial" panose="020B0604020202020204" pitchFamily="34" charset="0"/>
                </a:rPr>
                <a:t>: Not randomised</a:t>
              </a:r>
            </a:p>
            <a:p>
              <a:pPr algn="r"/>
              <a:r>
                <a:rPr lang="en-GB" sz="1000" b="1" dirty="0">
                  <a:solidFill>
                    <a:srgbClr val="4D4D4D"/>
                  </a:solidFill>
                  <a:latin typeface="Arial" panose="020B0604020202020204" pitchFamily="34" charset="0"/>
                  <a:cs typeface="Arial" panose="020B0604020202020204" pitchFamily="34" charset="0"/>
                </a:rPr>
                <a:t>DCF</a:t>
              </a:r>
            </a:p>
            <a:p>
              <a:pPr algn="r"/>
              <a:r>
                <a:rPr lang="en-GB" sz="1000" b="1" dirty="0" smtClean="0">
                  <a:solidFill>
                    <a:srgbClr val="4D4D4D"/>
                  </a:solidFill>
                  <a:latin typeface="Arial" panose="020B0604020202020204" pitchFamily="34" charset="0"/>
                  <a:cs typeface="Arial" panose="020B0604020202020204" pitchFamily="34" charset="0"/>
                </a:rPr>
                <a:t>DCF + RT</a:t>
              </a:r>
              <a:endParaRPr lang="en-GB" sz="1000" b="1" dirty="0">
                <a:solidFill>
                  <a:srgbClr val="4D4D4D"/>
                </a:solidFill>
                <a:latin typeface="Arial" panose="020B0604020202020204" pitchFamily="34" charset="0"/>
                <a:cs typeface="Arial" panose="020B0604020202020204" pitchFamily="34" charset="0"/>
              </a:endParaRPr>
            </a:p>
          </p:txBody>
        </p:sp>
        <p:sp>
          <p:nvSpPr>
            <p:cNvPr id="25" name="Line 12"/>
            <p:cNvSpPr>
              <a:spLocks noChangeShapeType="1"/>
            </p:cNvSpPr>
            <p:nvPr/>
          </p:nvSpPr>
          <p:spPr bwMode="auto">
            <a:xfrm>
              <a:off x="5611224"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5440966" y="3922350"/>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60</a:t>
              </a:r>
            </a:p>
          </p:txBody>
        </p:sp>
        <p:sp>
          <p:nvSpPr>
            <p:cNvPr id="27" name="TextBox 26"/>
            <p:cNvSpPr txBox="1"/>
            <p:nvPr/>
          </p:nvSpPr>
          <p:spPr>
            <a:xfrm>
              <a:off x="3218103" y="2430755"/>
              <a:ext cx="2707794" cy="276999"/>
            </a:xfrm>
            <a:prstGeom prst="rect">
              <a:avLst/>
            </a:prstGeom>
            <a:noFill/>
          </p:spPr>
          <p:txBody>
            <a:bodyPr wrap="none" rtlCol="0">
              <a:spAutoFit/>
            </a:bodyPr>
            <a:lstStyle/>
            <a:p>
              <a:pPr algn="ctr"/>
              <a:r>
                <a:rPr lang="en-GB" sz="1200" b="1" dirty="0">
                  <a:solidFill>
                    <a:srgbClr val="4D4D4D"/>
                  </a:solidFill>
                  <a:latin typeface="Arial" panose="020B0604020202020204" pitchFamily="34" charset="0"/>
                  <a:cs typeface="Arial" panose="020B0604020202020204" pitchFamily="34" charset="0"/>
                </a:rPr>
                <a:t>Chemotherapy dose modifications</a:t>
              </a:r>
            </a:p>
          </p:txBody>
        </p:sp>
        <p:sp>
          <p:nvSpPr>
            <p:cNvPr id="28" name="Line 17"/>
            <p:cNvSpPr>
              <a:spLocks noChangeShapeType="1"/>
            </p:cNvSpPr>
            <p:nvPr/>
          </p:nvSpPr>
          <p:spPr bwMode="auto">
            <a:xfrm>
              <a:off x="7888216"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7674047" y="3922350"/>
              <a:ext cx="420308"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100</a:t>
              </a:r>
            </a:p>
          </p:txBody>
        </p:sp>
        <p:sp>
          <p:nvSpPr>
            <p:cNvPr id="30" name="TextBox 29"/>
            <p:cNvSpPr txBox="1"/>
            <p:nvPr/>
          </p:nvSpPr>
          <p:spPr>
            <a:xfrm>
              <a:off x="8080420" y="2643285"/>
              <a:ext cx="841897" cy="415498"/>
            </a:xfrm>
            <a:prstGeom prst="rect">
              <a:avLst/>
            </a:prstGeom>
            <a:noFill/>
          </p:spPr>
          <p:txBody>
            <a:bodyPr wrap="none" rtlCol="0" anchor="t" anchorCtr="0">
              <a:spAutoFit/>
            </a:bodyPr>
            <a:lstStyle/>
            <a:p>
              <a:r>
                <a:rPr lang="en-GB" sz="1050" b="1" dirty="0">
                  <a:solidFill>
                    <a:srgbClr val="4D4D4D"/>
                  </a:solidFill>
                  <a:latin typeface="Arial" panose="020B0604020202020204" pitchFamily="34" charset="0"/>
                  <a:cs typeface="Arial" panose="020B0604020202020204" pitchFamily="34" charset="0"/>
                </a:rPr>
                <a:t>None</a:t>
              </a:r>
            </a:p>
            <a:p>
              <a:r>
                <a:rPr lang="en-GB" sz="1050" b="1" dirty="0">
                  <a:solidFill>
                    <a:srgbClr val="4D4D4D"/>
                  </a:solidFill>
                  <a:latin typeface="Arial" panose="020B0604020202020204" pitchFamily="34" charset="0"/>
                  <a:cs typeface="Arial" panose="020B0604020202020204" pitchFamily="34" charset="0"/>
                </a:rPr>
                <a:t>Reduction</a:t>
              </a:r>
            </a:p>
          </p:txBody>
        </p:sp>
        <p:sp>
          <p:nvSpPr>
            <p:cNvPr id="31" name="Rectangle 30"/>
            <p:cNvSpPr/>
            <p:nvPr/>
          </p:nvSpPr>
          <p:spPr>
            <a:xfrm>
              <a:off x="8028385" y="2882952"/>
              <a:ext cx="112390"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Rectangle 31"/>
            <p:cNvSpPr/>
            <p:nvPr/>
          </p:nvSpPr>
          <p:spPr>
            <a:xfrm>
              <a:off x="8028385" y="2725790"/>
              <a:ext cx="112390"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Line 12"/>
            <p:cNvSpPr>
              <a:spLocks noChangeShapeType="1"/>
            </p:cNvSpPr>
            <p:nvPr/>
          </p:nvSpPr>
          <p:spPr bwMode="auto">
            <a:xfrm>
              <a:off x="6180472"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34" name="TextBox 33"/>
            <p:cNvSpPr txBox="1"/>
            <p:nvPr/>
          </p:nvSpPr>
          <p:spPr>
            <a:xfrm>
              <a:off x="6004905" y="3922350"/>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70</a:t>
              </a:r>
            </a:p>
          </p:txBody>
        </p:sp>
        <p:sp>
          <p:nvSpPr>
            <p:cNvPr id="35" name="Line 12"/>
            <p:cNvSpPr>
              <a:spLocks noChangeShapeType="1"/>
            </p:cNvSpPr>
            <p:nvPr/>
          </p:nvSpPr>
          <p:spPr bwMode="auto">
            <a:xfrm>
              <a:off x="5041976"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4864274" y="3922350"/>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50</a:t>
              </a:r>
            </a:p>
          </p:txBody>
        </p:sp>
        <p:sp>
          <p:nvSpPr>
            <p:cNvPr id="37" name="Line 17"/>
            <p:cNvSpPr>
              <a:spLocks noChangeShapeType="1"/>
            </p:cNvSpPr>
            <p:nvPr/>
          </p:nvSpPr>
          <p:spPr bwMode="auto">
            <a:xfrm>
              <a:off x="7318968"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38" name="TextBox 37"/>
            <p:cNvSpPr txBox="1"/>
            <p:nvPr/>
          </p:nvSpPr>
          <p:spPr>
            <a:xfrm>
              <a:off x="7152621" y="3922350"/>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90</a:t>
              </a:r>
            </a:p>
          </p:txBody>
        </p:sp>
        <p:grpSp>
          <p:nvGrpSpPr>
            <p:cNvPr id="39" name="Group 38"/>
            <p:cNvGrpSpPr/>
            <p:nvPr/>
          </p:nvGrpSpPr>
          <p:grpSpPr>
            <a:xfrm>
              <a:off x="2193868" y="2731777"/>
              <a:ext cx="5699356" cy="112390"/>
              <a:chOff x="2193868" y="2731777"/>
              <a:chExt cx="5699356" cy="112390"/>
            </a:xfrm>
          </p:grpSpPr>
          <p:sp>
            <p:nvSpPr>
              <p:cNvPr id="40" name="Rectangle 39"/>
              <p:cNvSpPr/>
              <p:nvPr/>
            </p:nvSpPr>
            <p:spPr>
              <a:xfrm>
                <a:off x="2193868" y="2731777"/>
                <a:ext cx="5447563"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7641431" y="2731777"/>
                <a:ext cx="251793"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42" name="Group 41"/>
            <p:cNvGrpSpPr/>
            <p:nvPr/>
          </p:nvGrpSpPr>
          <p:grpSpPr>
            <a:xfrm>
              <a:off x="2193868" y="2881285"/>
              <a:ext cx="5699356" cy="112390"/>
              <a:chOff x="2193868" y="2731777"/>
              <a:chExt cx="5699356" cy="112390"/>
            </a:xfrm>
          </p:grpSpPr>
          <p:sp>
            <p:nvSpPr>
              <p:cNvPr id="43" name="Rectangle 42"/>
              <p:cNvSpPr/>
              <p:nvPr/>
            </p:nvSpPr>
            <p:spPr>
              <a:xfrm>
                <a:off x="2193868" y="2731777"/>
                <a:ext cx="527968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7473553" y="2731777"/>
                <a:ext cx="419671"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45" name="Group 44"/>
            <p:cNvGrpSpPr/>
            <p:nvPr/>
          </p:nvGrpSpPr>
          <p:grpSpPr>
            <a:xfrm>
              <a:off x="2193868" y="3030793"/>
              <a:ext cx="5699356" cy="112390"/>
              <a:chOff x="2193868" y="2731777"/>
              <a:chExt cx="5699356" cy="112390"/>
            </a:xfrm>
          </p:grpSpPr>
          <p:sp>
            <p:nvSpPr>
              <p:cNvPr id="46" name="Rectangle 45"/>
              <p:cNvSpPr/>
              <p:nvPr/>
            </p:nvSpPr>
            <p:spPr>
              <a:xfrm>
                <a:off x="2193868" y="2731777"/>
                <a:ext cx="5628538"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7822406" y="2731777"/>
                <a:ext cx="70818"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48" name="Group 47"/>
            <p:cNvGrpSpPr/>
            <p:nvPr/>
          </p:nvGrpSpPr>
          <p:grpSpPr>
            <a:xfrm>
              <a:off x="2193868" y="3180301"/>
              <a:ext cx="5699356" cy="112390"/>
              <a:chOff x="2193868" y="2731777"/>
              <a:chExt cx="5699356" cy="112390"/>
            </a:xfrm>
          </p:grpSpPr>
          <p:sp>
            <p:nvSpPr>
              <p:cNvPr id="49" name="Rectangle 48"/>
              <p:cNvSpPr/>
              <p:nvPr/>
            </p:nvSpPr>
            <p:spPr>
              <a:xfrm>
                <a:off x="2193868" y="2731777"/>
                <a:ext cx="5628538"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7822406" y="2731777"/>
                <a:ext cx="70818"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1" name="Group 50"/>
            <p:cNvGrpSpPr/>
            <p:nvPr/>
          </p:nvGrpSpPr>
          <p:grpSpPr>
            <a:xfrm>
              <a:off x="2193868" y="3329809"/>
              <a:ext cx="5699356" cy="112390"/>
              <a:chOff x="2193868" y="2731777"/>
              <a:chExt cx="5699356" cy="112390"/>
            </a:xfrm>
          </p:grpSpPr>
          <p:sp>
            <p:nvSpPr>
              <p:cNvPr id="52" name="Rectangle 51"/>
              <p:cNvSpPr/>
              <p:nvPr/>
            </p:nvSpPr>
            <p:spPr>
              <a:xfrm>
                <a:off x="2193868" y="2731777"/>
                <a:ext cx="5591629"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7785497" y="2731777"/>
                <a:ext cx="107727"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4" name="Group 53"/>
            <p:cNvGrpSpPr/>
            <p:nvPr/>
          </p:nvGrpSpPr>
          <p:grpSpPr>
            <a:xfrm>
              <a:off x="2193868" y="3479317"/>
              <a:ext cx="5699356" cy="112390"/>
              <a:chOff x="2193868" y="2731777"/>
              <a:chExt cx="5699356" cy="112390"/>
            </a:xfrm>
          </p:grpSpPr>
          <p:sp>
            <p:nvSpPr>
              <p:cNvPr id="55" name="Rectangle 54"/>
              <p:cNvSpPr/>
              <p:nvPr/>
            </p:nvSpPr>
            <p:spPr>
              <a:xfrm>
                <a:off x="2193868" y="2731777"/>
                <a:ext cx="5515429"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7709297" y="2731777"/>
                <a:ext cx="183927"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7" name="Group 56"/>
            <p:cNvGrpSpPr/>
            <p:nvPr/>
          </p:nvGrpSpPr>
          <p:grpSpPr>
            <a:xfrm>
              <a:off x="2193868" y="3628825"/>
              <a:ext cx="5699356" cy="112390"/>
              <a:chOff x="2193868" y="2731777"/>
              <a:chExt cx="5699356" cy="112390"/>
            </a:xfrm>
          </p:grpSpPr>
          <p:sp>
            <p:nvSpPr>
              <p:cNvPr id="58" name="Rectangle 57"/>
              <p:cNvSpPr/>
              <p:nvPr/>
            </p:nvSpPr>
            <p:spPr>
              <a:xfrm>
                <a:off x="2193868" y="2731777"/>
                <a:ext cx="531778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7511653" y="2731777"/>
                <a:ext cx="381571"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60" name="Group 59"/>
            <p:cNvGrpSpPr/>
            <p:nvPr/>
          </p:nvGrpSpPr>
          <p:grpSpPr>
            <a:xfrm>
              <a:off x="2193869" y="3778335"/>
              <a:ext cx="5699355" cy="112390"/>
              <a:chOff x="2193869" y="2731777"/>
              <a:chExt cx="5699355" cy="112390"/>
            </a:xfrm>
          </p:grpSpPr>
          <p:sp>
            <p:nvSpPr>
              <p:cNvPr id="61" name="Rectangle 60"/>
              <p:cNvSpPr/>
              <p:nvPr/>
            </p:nvSpPr>
            <p:spPr>
              <a:xfrm>
                <a:off x="2193869" y="2731777"/>
                <a:ext cx="5280876"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7473553" y="2731777"/>
                <a:ext cx="419671"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63" name="Freeform 11"/>
            <p:cNvSpPr>
              <a:spLocks/>
            </p:cNvSpPr>
            <p:nvPr/>
          </p:nvSpPr>
          <p:spPr bwMode="auto">
            <a:xfrm>
              <a:off x="2195737" y="2712167"/>
              <a:ext cx="5688632" cy="1200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4" name="Line 12"/>
            <p:cNvSpPr>
              <a:spLocks noChangeShapeType="1"/>
            </p:cNvSpPr>
            <p:nvPr/>
          </p:nvSpPr>
          <p:spPr bwMode="auto">
            <a:xfrm>
              <a:off x="6749720"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5" name="Line 13"/>
            <p:cNvSpPr>
              <a:spLocks noChangeShapeType="1"/>
            </p:cNvSpPr>
            <p:nvPr/>
          </p:nvSpPr>
          <p:spPr bwMode="auto">
            <a:xfrm>
              <a:off x="4472728"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6" name="Line 18"/>
            <p:cNvSpPr>
              <a:spLocks noChangeShapeType="1"/>
            </p:cNvSpPr>
            <p:nvPr/>
          </p:nvSpPr>
          <p:spPr bwMode="auto">
            <a:xfrm>
              <a:off x="3903480"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7" name="Line 19"/>
            <p:cNvSpPr>
              <a:spLocks noChangeShapeType="1"/>
            </p:cNvSpPr>
            <p:nvPr/>
          </p:nvSpPr>
          <p:spPr bwMode="auto">
            <a:xfrm>
              <a:off x="3334232"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8" name="Line 20"/>
            <p:cNvSpPr>
              <a:spLocks noChangeShapeType="1"/>
            </p:cNvSpPr>
            <p:nvPr/>
          </p:nvSpPr>
          <p:spPr bwMode="auto">
            <a:xfrm>
              <a:off x="2764984"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9" name="Line 21"/>
            <p:cNvSpPr>
              <a:spLocks noChangeShapeType="1"/>
            </p:cNvSpPr>
            <p:nvPr/>
          </p:nvSpPr>
          <p:spPr bwMode="auto">
            <a:xfrm>
              <a:off x="2195736"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70" name="TextBox 69"/>
            <p:cNvSpPr txBox="1"/>
            <p:nvPr/>
          </p:nvSpPr>
          <p:spPr>
            <a:xfrm>
              <a:off x="2070804" y="5855563"/>
              <a:ext cx="263214"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0</a:t>
              </a:r>
            </a:p>
          </p:txBody>
        </p:sp>
        <p:sp>
          <p:nvSpPr>
            <p:cNvPr id="71" name="TextBox 70"/>
            <p:cNvSpPr txBox="1"/>
            <p:nvPr/>
          </p:nvSpPr>
          <p:spPr>
            <a:xfrm>
              <a:off x="2594775" y="5855563"/>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10</a:t>
              </a:r>
            </a:p>
          </p:txBody>
        </p:sp>
        <p:sp>
          <p:nvSpPr>
            <p:cNvPr id="72" name="TextBox 71"/>
            <p:cNvSpPr txBox="1"/>
            <p:nvPr/>
          </p:nvSpPr>
          <p:spPr>
            <a:xfrm>
              <a:off x="3161069" y="5855563"/>
              <a:ext cx="341761" cy="261610"/>
            </a:xfrm>
            <a:prstGeom prst="rect">
              <a:avLst/>
            </a:prstGeom>
            <a:noFill/>
          </p:spPr>
          <p:txBody>
            <a:bodyPr wrap="none" rtlCol="0" anchor="t" anchorCtr="0">
              <a:spAutoFit/>
            </a:bodyPr>
            <a:lstStyle/>
            <a:p>
              <a:pPr algn="ctr"/>
              <a:r>
                <a:rPr lang="en-US" sz="1100" dirty="0">
                  <a:solidFill>
                    <a:srgbClr val="4D4D4D"/>
                  </a:solidFill>
                  <a:latin typeface="Arial" panose="020B0604020202020204" pitchFamily="34" charset="0"/>
                  <a:cs typeface="Arial" panose="020B0604020202020204" pitchFamily="34" charset="0"/>
                </a:rPr>
                <a:t>20</a:t>
              </a:r>
              <a:endParaRPr lang="en-GB" sz="1100" dirty="0">
                <a:solidFill>
                  <a:srgbClr val="4D4D4D"/>
                </a:solidFill>
                <a:latin typeface="Arial" panose="020B0604020202020204" pitchFamily="34" charset="0"/>
                <a:cs typeface="Arial" panose="020B0604020202020204" pitchFamily="34" charset="0"/>
              </a:endParaRPr>
            </a:p>
          </p:txBody>
        </p:sp>
        <p:sp>
          <p:nvSpPr>
            <p:cNvPr id="73" name="TextBox 72"/>
            <p:cNvSpPr txBox="1"/>
            <p:nvPr/>
          </p:nvSpPr>
          <p:spPr>
            <a:xfrm>
              <a:off x="3730316" y="5855563"/>
              <a:ext cx="341761" cy="261610"/>
            </a:xfrm>
            <a:prstGeom prst="rect">
              <a:avLst/>
            </a:prstGeom>
            <a:noFill/>
          </p:spPr>
          <p:txBody>
            <a:bodyPr wrap="none" rtlCol="0" anchor="t" anchorCtr="0">
              <a:spAutoFit/>
            </a:bodyPr>
            <a:lstStyle/>
            <a:p>
              <a:pPr algn="ctr"/>
              <a:r>
                <a:rPr lang="en-US" sz="1100" dirty="0">
                  <a:solidFill>
                    <a:srgbClr val="4D4D4D"/>
                  </a:solidFill>
                  <a:latin typeface="Arial" panose="020B0604020202020204" pitchFamily="34" charset="0"/>
                  <a:cs typeface="Arial" panose="020B0604020202020204" pitchFamily="34" charset="0"/>
                </a:rPr>
                <a:t>30</a:t>
              </a:r>
              <a:endParaRPr lang="en-GB" sz="1100" dirty="0">
                <a:solidFill>
                  <a:srgbClr val="4D4D4D"/>
                </a:solidFill>
                <a:latin typeface="Arial" panose="020B0604020202020204" pitchFamily="34" charset="0"/>
                <a:cs typeface="Arial" panose="020B0604020202020204" pitchFamily="34" charset="0"/>
              </a:endParaRPr>
            </a:p>
          </p:txBody>
        </p:sp>
        <p:sp>
          <p:nvSpPr>
            <p:cNvPr id="74" name="TextBox 73"/>
            <p:cNvSpPr txBox="1"/>
            <p:nvPr/>
          </p:nvSpPr>
          <p:spPr>
            <a:xfrm>
              <a:off x="4301848" y="5855563"/>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40</a:t>
              </a:r>
            </a:p>
          </p:txBody>
        </p:sp>
        <p:sp>
          <p:nvSpPr>
            <p:cNvPr id="75" name="TextBox 74"/>
            <p:cNvSpPr txBox="1"/>
            <p:nvPr/>
          </p:nvSpPr>
          <p:spPr>
            <a:xfrm>
              <a:off x="6576335" y="5855563"/>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80</a:t>
              </a:r>
            </a:p>
          </p:txBody>
        </p:sp>
        <p:sp>
          <p:nvSpPr>
            <p:cNvPr id="76" name="TextBox 75"/>
            <p:cNvSpPr txBox="1"/>
            <p:nvPr/>
          </p:nvSpPr>
          <p:spPr>
            <a:xfrm>
              <a:off x="409150" y="4586909"/>
              <a:ext cx="1778051" cy="1323439"/>
            </a:xfrm>
            <a:prstGeom prst="rect">
              <a:avLst/>
            </a:prstGeom>
            <a:noFill/>
          </p:spPr>
          <p:txBody>
            <a:bodyPr wrap="none" rtlCol="0" anchor="ctr" anchorCtr="0">
              <a:spAutoFit/>
            </a:bodyPr>
            <a:lstStyle/>
            <a:p>
              <a:pPr algn="r"/>
              <a:r>
                <a:rPr lang="en-GB" sz="1000" b="1" dirty="0">
                  <a:solidFill>
                    <a:srgbClr val="4D4D4D"/>
                  </a:solidFill>
                  <a:latin typeface="Arial" panose="020B0604020202020204" pitchFamily="34" charset="0"/>
                  <a:cs typeface="Arial" panose="020B0604020202020204" pitchFamily="34" charset="0"/>
                </a:rPr>
                <a:t>Docetaxel: DCF</a:t>
              </a:r>
            </a:p>
            <a:p>
              <a:pPr algn="r"/>
              <a:r>
                <a:rPr lang="en-GB" sz="1000" b="1" dirty="0" smtClean="0">
                  <a:solidFill>
                    <a:srgbClr val="4D4D4D"/>
                  </a:solidFill>
                  <a:latin typeface="Arial" panose="020B0604020202020204" pitchFamily="34" charset="0"/>
                  <a:cs typeface="Arial" panose="020B0604020202020204" pitchFamily="34" charset="0"/>
                </a:rPr>
                <a:t>DCF + RT</a:t>
              </a:r>
              <a:endParaRPr lang="en-GB" sz="1000" b="1" dirty="0">
                <a:solidFill>
                  <a:srgbClr val="4D4D4D"/>
                </a:solidFill>
                <a:latin typeface="Arial" panose="020B0604020202020204" pitchFamily="34" charset="0"/>
                <a:cs typeface="Arial" panose="020B0604020202020204" pitchFamily="34" charset="0"/>
              </a:endParaRPr>
            </a:p>
            <a:p>
              <a:pPr algn="r"/>
              <a:r>
                <a:rPr lang="en-GB" sz="1000" b="1" dirty="0">
                  <a:solidFill>
                    <a:srgbClr val="4D4D4D"/>
                  </a:solidFill>
                  <a:latin typeface="Arial" panose="020B0604020202020204" pitchFamily="34" charset="0"/>
                  <a:cs typeface="Arial" panose="020B0604020202020204" pitchFamily="34" charset="0"/>
                </a:rPr>
                <a:t>Cisplatin: Not randomised</a:t>
              </a:r>
            </a:p>
            <a:p>
              <a:pPr algn="r"/>
              <a:r>
                <a:rPr lang="en-GB" sz="1000" b="1" dirty="0">
                  <a:solidFill>
                    <a:srgbClr val="4D4D4D"/>
                  </a:solidFill>
                  <a:latin typeface="Arial" panose="020B0604020202020204" pitchFamily="34" charset="0"/>
                  <a:cs typeface="Arial" panose="020B0604020202020204" pitchFamily="34" charset="0"/>
                </a:rPr>
                <a:t>DCF</a:t>
              </a:r>
            </a:p>
            <a:p>
              <a:pPr algn="r"/>
              <a:r>
                <a:rPr lang="en-GB" sz="1000" b="1" dirty="0" smtClean="0">
                  <a:solidFill>
                    <a:srgbClr val="4D4D4D"/>
                  </a:solidFill>
                  <a:latin typeface="Arial" panose="020B0604020202020204" pitchFamily="34" charset="0"/>
                  <a:cs typeface="Arial" panose="020B0604020202020204" pitchFamily="34" charset="0"/>
                </a:rPr>
                <a:t>DCF + RT</a:t>
              </a:r>
              <a:endParaRPr lang="en-GB" sz="1000" b="1" dirty="0">
                <a:solidFill>
                  <a:srgbClr val="4D4D4D"/>
                </a:solidFill>
                <a:latin typeface="Arial" panose="020B0604020202020204" pitchFamily="34" charset="0"/>
                <a:cs typeface="Arial" panose="020B0604020202020204" pitchFamily="34" charset="0"/>
              </a:endParaRPr>
            </a:p>
            <a:p>
              <a:pPr algn="r"/>
              <a:r>
                <a:rPr lang="en-GB" sz="1000" b="1" dirty="0" smtClean="0">
                  <a:solidFill>
                    <a:srgbClr val="4D4D4D"/>
                  </a:solidFill>
                  <a:latin typeface="Arial" panose="020B0604020202020204" pitchFamily="34" charset="0"/>
                  <a:cs typeface="Arial" panose="020B0604020202020204" pitchFamily="34" charset="0"/>
                </a:rPr>
                <a:t>FU</a:t>
              </a:r>
              <a:r>
                <a:rPr lang="en-GB" sz="1000" b="1" dirty="0">
                  <a:solidFill>
                    <a:srgbClr val="4D4D4D"/>
                  </a:solidFill>
                  <a:latin typeface="Arial" panose="020B0604020202020204" pitchFamily="34" charset="0"/>
                  <a:cs typeface="Arial" panose="020B0604020202020204" pitchFamily="34" charset="0"/>
                </a:rPr>
                <a:t>: Not randomised</a:t>
              </a:r>
            </a:p>
            <a:p>
              <a:pPr algn="r"/>
              <a:r>
                <a:rPr lang="en-GB" sz="1000" b="1" dirty="0">
                  <a:solidFill>
                    <a:srgbClr val="4D4D4D"/>
                  </a:solidFill>
                  <a:latin typeface="Arial" panose="020B0604020202020204" pitchFamily="34" charset="0"/>
                  <a:cs typeface="Arial" panose="020B0604020202020204" pitchFamily="34" charset="0"/>
                </a:rPr>
                <a:t>DCF</a:t>
              </a:r>
            </a:p>
            <a:p>
              <a:pPr algn="r"/>
              <a:r>
                <a:rPr lang="en-GB" sz="1000" b="1" dirty="0" smtClean="0">
                  <a:solidFill>
                    <a:srgbClr val="4D4D4D"/>
                  </a:solidFill>
                  <a:latin typeface="Arial" panose="020B0604020202020204" pitchFamily="34" charset="0"/>
                  <a:cs typeface="Arial" panose="020B0604020202020204" pitchFamily="34" charset="0"/>
                </a:rPr>
                <a:t>DCF + RT</a:t>
              </a:r>
              <a:endParaRPr lang="en-GB" sz="1000" b="1" dirty="0">
                <a:solidFill>
                  <a:srgbClr val="4D4D4D"/>
                </a:solidFill>
                <a:latin typeface="Arial" panose="020B0604020202020204" pitchFamily="34" charset="0"/>
                <a:cs typeface="Arial" panose="020B0604020202020204" pitchFamily="34" charset="0"/>
              </a:endParaRPr>
            </a:p>
          </p:txBody>
        </p:sp>
        <p:sp>
          <p:nvSpPr>
            <p:cNvPr id="77" name="Line 12"/>
            <p:cNvSpPr>
              <a:spLocks noChangeShapeType="1"/>
            </p:cNvSpPr>
            <p:nvPr/>
          </p:nvSpPr>
          <p:spPr bwMode="auto">
            <a:xfrm>
              <a:off x="5611224"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78" name="TextBox 77"/>
            <p:cNvSpPr txBox="1"/>
            <p:nvPr/>
          </p:nvSpPr>
          <p:spPr>
            <a:xfrm>
              <a:off x="5440966" y="5855563"/>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60</a:t>
              </a:r>
            </a:p>
          </p:txBody>
        </p:sp>
        <p:sp>
          <p:nvSpPr>
            <p:cNvPr id="79" name="TextBox 78"/>
            <p:cNvSpPr txBox="1"/>
            <p:nvPr/>
          </p:nvSpPr>
          <p:spPr>
            <a:xfrm>
              <a:off x="3480194" y="4363968"/>
              <a:ext cx="2183611" cy="276999"/>
            </a:xfrm>
            <a:prstGeom prst="rect">
              <a:avLst/>
            </a:prstGeom>
            <a:noFill/>
          </p:spPr>
          <p:txBody>
            <a:bodyPr wrap="none" rtlCol="0">
              <a:spAutoFit/>
            </a:bodyPr>
            <a:lstStyle/>
            <a:p>
              <a:pPr algn="ctr"/>
              <a:r>
                <a:rPr lang="en-GB" sz="1200" b="1" dirty="0">
                  <a:solidFill>
                    <a:srgbClr val="4D4D4D"/>
                  </a:solidFill>
                  <a:latin typeface="Arial" panose="020B0604020202020204" pitchFamily="34" charset="0"/>
                  <a:cs typeface="Arial" panose="020B0604020202020204" pitchFamily="34" charset="0"/>
                </a:rPr>
                <a:t>Chemotherapy dose delays</a:t>
              </a:r>
            </a:p>
          </p:txBody>
        </p:sp>
        <p:sp>
          <p:nvSpPr>
            <p:cNvPr id="80" name="Line 17"/>
            <p:cNvSpPr>
              <a:spLocks noChangeShapeType="1"/>
            </p:cNvSpPr>
            <p:nvPr/>
          </p:nvSpPr>
          <p:spPr bwMode="auto">
            <a:xfrm>
              <a:off x="7888216"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81" name="TextBox 80"/>
            <p:cNvSpPr txBox="1"/>
            <p:nvPr/>
          </p:nvSpPr>
          <p:spPr>
            <a:xfrm>
              <a:off x="7674047" y="5855563"/>
              <a:ext cx="420308"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100</a:t>
              </a:r>
            </a:p>
          </p:txBody>
        </p:sp>
        <p:sp>
          <p:nvSpPr>
            <p:cNvPr id="82" name="TextBox 81"/>
            <p:cNvSpPr txBox="1"/>
            <p:nvPr/>
          </p:nvSpPr>
          <p:spPr>
            <a:xfrm>
              <a:off x="8080420" y="4595954"/>
              <a:ext cx="545342" cy="577081"/>
            </a:xfrm>
            <a:prstGeom prst="rect">
              <a:avLst/>
            </a:prstGeom>
            <a:noFill/>
          </p:spPr>
          <p:txBody>
            <a:bodyPr wrap="none" rtlCol="0" anchor="t" anchorCtr="0">
              <a:spAutoFit/>
            </a:bodyPr>
            <a:lstStyle/>
            <a:p>
              <a:r>
                <a:rPr lang="en-GB" sz="1050" b="1" dirty="0">
                  <a:solidFill>
                    <a:srgbClr val="4D4D4D"/>
                  </a:solidFill>
                  <a:latin typeface="Arial" panose="020B0604020202020204" pitchFamily="34" charset="0"/>
                  <a:cs typeface="Arial" panose="020B0604020202020204" pitchFamily="34" charset="0"/>
                </a:rPr>
                <a:t>None</a:t>
              </a:r>
            </a:p>
            <a:p>
              <a:r>
                <a:rPr lang="en-US" sz="1050" b="1" dirty="0">
                  <a:solidFill>
                    <a:srgbClr val="4D4D4D"/>
                  </a:solidFill>
                  <a:latin typeface="Arial" panose="020B0604020202020204" pitchFamily="34" charset="0"/>
                  <a:cs typeface="Arial" panose="020B0604020202020204" pitchFamily="34" charset="0"/>
                </a:rPr>
                <a:t>Delay</a:t>
              </a:r>
              <a:endParaRPr lang="en-GB" sz="1050" b="1" dirty="0">
                <a:solidFill>
                  <a:srgbClr val="4D4D4D"/>
                </a:solidFill>
                <a:latin typeface="Arial" panose="020B0604020202020204" pitchFamily="34" charset="0"/>
                <a:cs typeface="Arial" panose="020B0604020202020204" pitchFamily="34" charset="0"/>
              </a:endParaRPr>
            </a:p>
            <a:p>
              <a:r>
                <a:rPr lang="en-GB" sz="1050" b="1" dirty="0">
                  <a:solidFill>
                    <a:srgbClr val="4D4D4D"/>
                  </a:solidFill>
                  <a:latin typeface="Arial" panose="020B0604020202020204" pitchFamily="34" charset="0"/>
                  <a:cs typeface="Arial" panose="020B0604020202020204" pitchFamily="34" charset="0"/>
                </a:rPr>
                <a:t>Omit</a:t>
              </a:r>
            </a:p>
          </p:txBody>
        </p:sp>
        <p:sp>
          <p:nvSpPr>
            <p:cNvPr id="83" name="Rectangle 82"/>
            <p:cNvSpPr/>
            <p:nvPr/>
          </p:nvSpPr>
          <p:spPr>
            <a:xfrm>
              <a:off x="8028385" y="4816165"/>
              <a:ext cx="112390"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Rectangle 83"/>
            <p:cNvSpPr/>
            <p:nvPr/>
          </p:nvSpPr>
          <p:spPr>
            <a:xfrm>
              <a:off x="8028385" y="4659003"/>
              <a:ext cx="112390"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Line 12"/>
            <p:cNvSpPr>
              <a:spLocks noChangeShapeType="1"/>
            </p:cNvSpPr>
            <p:nvPr/>
          </p:nvSpPr>
          <p:spPr bwMode="auto">
            <a:xfrm>
              <a:off x="6180472"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86" name="TextBox 85"/>
            <p:cNvSpPr txBox="1"/>
            <p:nvPr/>
          </p:nvSpPr>
          <p:spPr>
            <a:xfrm>
              <a:off x="6004905" y="5855563"/>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70</a:t>
              </a:r>
            </a:p>
          </p:txBody>
        </p:sp>
        <p:sp>
          <p:nvSpPr>
            <p:cNvPr id="87" name="Line 12"/>
            <p:cNvSpPr>
              <a:spLocks noChangeShapeType="1"/>
            </p:cNvSpPr>
            <p:nvPr/>
          </p:nvSpPr>
          <p:spPr bwMode="auto">
            <a:xfrm>
              <a:off x="5041976"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88" name="TextBox 87"/>
            <p:cNvSpPr txBox="1"/>
            <p:nvPr/>
          </p:nvSpPr>
          <p:spPr>
            <a:xfrm>
              <a:off x="4864274" y="5855563"/>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50</a:t>
              </a:r>
            </a:p>
          </p:txBody>
        </p:sp>
        <p:sp>
          <p:nvSpPr>
            <p:cNvPr id="89" name="Line 17"/>
            <p:cNvSpPr>
              <a:spLocks noChangeShapeType="1"/>
            </p:cNvSpPr>
            <p:nvPr/>
          </p:nvSpPr>
          <p:spPr bwMode="auto">
            <a:xfrm>
              <a:off x="7318968"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90" name="TextBox 89"/>
            <p:cNvSpPr txBox="1"/>
            <p:nvPr/>
          </p:nvSpPr>
          <p:spPr>
            <a:xfrm>
              <a:off x="7152621" y="5855563"/>
              <a:ext cx="341761" cy="261610"/>
            </a:xfrm>
            <a:prstGeom prst="rect">
              <a:avLst/>
            </a:prstGeom>
            <a:noFill/>
          </p:spPr>
          <p:txBody>
            <a:bodyPr wrap="none"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90</a:t>
              </a:r>
            </a:p>
          </p:txBody>
        </p:sp>
        <p:grpSp>
          <p:nvGrpSpPr>
            <p:cNvPr id="91" name="Group 90"/>
            <p:cNvGrpSpPr/>
            <p:nvPr/>
          </p:nvGrpSpPr>
          <p:grpSpPr>
            <a:xfrm>
              <a:off x="2193869" y="4664990"/>
              <a:ext cx="5699356" cy="112390"/>
              <a:chOff x="2193869" y="2731777"/>
              <a:chExt cx="5699356" cy="112390"/>
            </a:xfrm>
          </p:grpSpPr>
          <p:sp>
            <p:nvSpPr>
              <p:cNvPr id="92" name="Rectangle 91"/>
              <p:cNvSpPr/>
              <p:nvPr/>
            </p:nvSpPr>
            <p:spPr>
              <a:xfrm>
                <a:off x="2193869" y="2731777"/>
                <a:ext cx="4766526"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Rectangle 92"/>
              <p:cNvSpPr/>
              <p:nvPr/>
            </p:nvSpPr>
            <p:spPr>
              <a:xfrm>
                <a:off x="7585473" y="2731777"/>
                <a:ext cx="307752"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Rectangle 93"/>
              <p:cNvSpPr/>
              <p:nvPr/>
            </p:nvSpPr>
            <p:spPr>
              <a:xfrm>
                <a:off x="6959203" y="2731777"/>
                <a:ext cx="629222"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95" name="Group 94"/>
            <p:cNvGrpSpPr/>
            <p:nvPr/>
          </p:nvGrpSpPr>
          <p:grpSpPr>
            <a:xfrm>
              <a:off x="2193868" y="4814498"/>
              <a:ext cx="5699356" cy="112390"/>
              <a:chOff x="2193868" y="2731777"/>
              <a:chExt cx="5699356" cy="112390"/>
            </a:xfrm>
          </p:grpSpPr>
          <p:sp>
            <p:nvSpPr>
              <p:cNvPr id="96" name="Rectangle 95"/>
              <p:cNvSpPr/>
              <p:nvPr/>
            </p:nvSpPr>
            <p:spPr>
              <a:xfrm>
                <a:off x="2193868" y="2731777"/>
                <a:ext cx="4142638"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Rectangle 96"/>
              <p:cNvSpPr/>
              <p:nvPr/>
            </p:nvSpPr>
            <p:spPr>
              <a:xfrm>
                <a:off x="6958013" y="2731777"/>
                <a:ext cx="935211"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Rectangle 97"/>
              <p:cNvSpPr/>
              <p:nvPr/>
            </p:nvSpPr>
            <p:spPr>
              <a:xfrm>
                <a:off x="6336506" y="2731777"/>
                <a:ext cx="621507"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99" name="Group 98"/>
            <p:cNvGrpSpPr/>
            <p:nvPr/>
          </p:nvGrpSpPr>
          <p:grpSpPr>
            <a:xfrm>
              <a:off x="2193868" y="4964006"/>
              <a:ext cx="5699356" cy="112390"/>
              <a:chOff x="2193868" y="2731777"/>
              <a:chExt cx="5699356" cy="112390"/>
            </a:xfrm>
          </p:grpSpPr>
          <p:sp>
            <p:nvSpPr>
              <p:cNvPr id="100" name="Rectangle 99"/>
              <p:cNvSpPr/>
              <p:nvPr/>
            </p:nvSpPr>
            <p:spPr>
              <a:xfrm>
                <a:off x="2193868" y="2731777"/>
                <a:ext cx="520229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Rectangle 100"/>
              <p:cNvSpPr/>
              <p:nvPr/>
            </p:nvSpPr>
            <p:spPr>
              <a:xfrm>
                <a:off x="7396163" y="2731777"/>
                <a:ext cx="497061"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02" name="Group 101"/>
            <p:cNvGrpSpPr/>
            <p:nvPr/>
          </p:nvGrpSpPr>
          <p:grpSpPr>
            <a:xfrm>
              <a:off x="2193868" y="5113514"/>
              <a:ext cx="5699356" cy="112390"/>
              <a:chOff x="2193868" y="2731777"/>
              <a:chExt cx="5699356" cy="112390"/>
            </a:xfrm>
          </p:grpSpPr>
          <p:sp>
            <p:nvSpPr>
              <p:cNvPr id="103" name="Rectangle 102"/>
              <p:cNvSpPr/>
              <p:nvPr/>
            </p:nvSpPr>
            <p:spPr>
              <a:xfrm>
                <a:off x="2193868" y="2731777"/>
                <a:ext cx="5124904"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Rectangle 103"/>
              <p:cNvSpPr/>
              <p:nvPr/>
            </p:nvSpPr>
            <p:spPr>
              <a:xfrm>
                <a:off x="7822406" y="2731777"/>
                <a:ext cx="70818"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Rectangle 104"/>
              <p:cNvSpPr/>
              <p:nvPr/>
            </p:nvSpPr>
            <p:spPr>
              <a:xfrm>
                <a:off x="7318772" y="2731777"/>
                <a:ext cx="503015"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06" name="Group 105"/>
            <p:cNvGrpSpPr/>
            <p:nvPr/>
          </p:nvGrpSpPr>
          <p:grpSpPr>
            <a:xfrm>
              <a:off x="2193868" y="5263022"/>
              <a:ext cx="5699356" cy="112390"/>
              <a:chOff x="2193868" y="2731777"/>
              <a:chExt cx="5699356" cy="112390"/>
            </a:xfrm>
          </p:grpSpPr>
          <p:sp>
            <p:nvSpPr>
              <p:cNvPr id="107" name="Rectangle 106"/>
              <p:cNvSpPr/>
              <p:nvPr/>
            </p:nvSpPr>
            <p:spPr>
              <a:xfrm>
                <a:off x="2193868" y="2731777"/>
                <a:ext cx="4562929"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Rectangle 107"/>
              <p:cNvSpPr/>
              <p:nvPr/>
            </p:nvSpPr>
            <p:spPr>
              <a:xfrm>
                <a:off x="7294959" y="2731777"/>
                <a:ext cx="598265"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Rectangle 108"/>
              <p:cNvSpPr/>
              <p:nvPr/>
            </p:nvSpPr>
            <p:spPr>
              <a:xfrm>
                <a:off x="6754416" y="2731777"/>
                <a:ext cx="540544"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10" name="Group 109"/>
            <p:cNvGrpSpPr/>
            <p:nvPr/>
          </p:nvGrpSpPr>
          <p:grpSpPr>
            <a:xfrm>
              <a:off x="2193869" y="5412530"/>
              <a:ext cx="5699355" cy="112390"/>
              <a:chOff x="2193869" y="2731777"/>
              <a:chExt cx="5699355" cy="112390"/>
            </a:xfrm>
          </p:grpSpPr>
          <p:sp>
            <p:nvSpPr>
              <p:cNvPr id="111" name="Rectangle 110"/>
              <p:cNvSpPr/>
              <p:nvPr/>
            </p:nvSpPr>
            <p:spPr>
              <a:xfrm>
                <a:off x="2193869" y="2731777"/>
                <a:ext cx="5205866"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Rectangle 111"/>
              <p:cNvSpPr/>
              <p:nvPr/>
            </p:nvSpPr>
            <p:spPr>
              <a:xfrm>
                <a:off x="7396163" y="2731777"/>
                <a:ext cx="497061"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13" name="Group 112"/>
            <p:cNvGrpSpPr/>
            <p:nvPr/>
          </p:nvGrpSpPr>
          <p:grpSpPr>
            <a:xfrm>
              <a:off x="2193868" y="5562038"/>
              <a:ext cx="5699356" cy="112390"/>
              <a:chOff x="2193868" y="2731777"/>
              <a:chExt cx="5699356" cy="112390"/>
            </a:xfrm>
          </p:grpSpPr>
          <p:sp>
            <p:nvSpPr>
              <p:cNvPr id="114" name="Rectangle 113"/>
              <p:cNvSpPr/>
              <p:nvPr/>
            </p:nvSpPr>
            <p:spPr>
              <a:xfrm>
                <a:off x="2193868" y="2731777"/>
                <a:ext cx="501298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Rectangle 114"/>
              <p:cNvSpPr/>
              <p:nvPr/>
            </p:nvSpPr>
            <p:spPr>
              <a:xfrm>
                <a:off x="7665244" y="2731777"/>
                <a:ext cx="227980"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Rectangle 115"/>
              <p:cNvSpPr/>
              <p:nvPr/>
            </p:nvSpPr>
            <p:spPr>
              <a:xfrm>
                <a:off x="7206853" y="2731777"/>
                <a:ext cx="459581"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17" name="Group 116"/>
            <p:cNvGrpSpPr/>
            <p:nvPr/>
          </p:nvGrpSpPr>
          <p:grpSpPr>
            <a:xfrm>
              <a:off x="2193869" y="5711548"/>
              <a:ext cx="5699356" cy="112390"/>
              <a:chOff x="2193869" y="2731777"/>
              <a:chExt cx="5699356" cy="112390"/>
            </a:xfrm>
          </p:grpSpPr>
          <p:sp>
            <p:nvSpPr>
              <p:cNvPr id="118" name="Rectangle 117"/>
              <p:cNvSpPr/>
              <p:nvPr/>
            </p:nvSpPr>
            <p:spPr>
              <a:xfrm>
                <a:off x="2193869" y="2731777"/>
                <a:ext cx="439435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Rectangle 118"/>
              <p:cNvSpPr/>
              <p:nvPr/>
            </p:nvSpPr>
            <p:spPr>
              <a:xfrm>
                <a:off x="7092281" y="2731777"/>
                <a:ext cx="800944"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Rectangle 119"/>
              <p:cNvSpPr/>
              <p:nvPr/>
            </p:nvSpPr>
            <p:spPr>
              <a:xfrm>
                <a:off x="6586265" y="2731777"/>
                <a:ext cx="506016"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121" name="Freeform 11"/>
            <p:cNvSpPr>
              <a:spLocks/>
            </p:cNvSpPr>
            <p:nvPr/>
          </p:nvSpPr>
          <p:spPr bwMode="auto">
            <a:xfrm>
              <a:off x="2195737" y="4645380"/>
              <a:ext cx="5688632" cy="1200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22" name="Rectangle 121"/>
            <p:cNvSpPr/>
            <p:nvPr/>
          </p:nvSpPr>
          <p:spPr>
            <a:xfrm>
              <a:off x="8028385" y="4975709"/>
              <a:ext cx="112390"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123" name="TextBox 122"/>
          <p:cNvSpPr txBox="1"/>
          <p:nvPr/>
        </p:nvSpPr>
        <p:spPr>
          <a:xfrm>
            <a:off x="4630020" y="4973419"/>
            <a:ext cx="830676" cy="246221"/>
          </a:xfrm>
          <a:prstGeom prst="rect">
            <a:avLst/>
          </a:prstGeom>
          <a:noFill/>
        </p:spPr>
        <p:txBody>
          <a:bodyPr wrap="none" rtlCol="0">
            <a:spAutoFit/>
          </a:bodyPr>
          <a:lstStyle/>
          <a:p>
            <a:pPr algn="ctr"/>
            <a:r>
              <a:rPr lang="en-GB" sz="1000" b="1" dirty="0">
                <a:solidFill>
                  <a:srgbClr val="4D4D4D"/>
                </a:solidFill>
                <a:latin typeface="Arial" panose="020B0604020202020204" pitchFamily="34" charset="0"/>
                <a:cs typeface="Arial" panose="020B0604020202020204" pitchFamily="34" charset="0"/>
              </a:rPr>
              <a:t>Cycles (%)</a:t>
            </a:r>
          </a:p>
        </p:txBody>
      </p:sp>
    </p:spTree>
    <p:custDataLst>
      <p:tags r:id="rId1"/>
    </p:custDataLst>
    <p:extLst>
      <p:ext uri="{BB962C8B-B14F-4D97-AF65-F5344CB8AC3E}">
        <p14:creationId xmlns:p14="http://schemas.microsoft.com/office/powerpoint/2010/main" val="514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610O: An </a:t>
            </a:r>
            <a:r>
              <a:rPr lang="en-GB" sz="1800" dirty="0"/>
              <a:t>AGITG trial –A randomised phase II study of pre-operative cisplatin, fluorouracil and </a:t>
            </a:r>
            <a:r>
              <a:rPr lang="en-GB" sz="1800" dirty="0" err="1"/>
              <a:t>DOCetaxel</a:t>
            </a:r>
            <a:r>
              <a:rPr lang="en-GB" sz="1800" dirty="0"/>
              <a:t> +/-</a:t>
            </a:r>
            <a:r>
              <a:rPr lang="en-GB" sz="1800" dirty="0" err="1"/>
              <a:t>radioTherapy</a:t>
            </a:r>
            <a:r>
              <a:rPr lang="en-GB" sz="1800" dirty="0"/>
              <a:t> based on </a:t>
            </a:r>
            <a:r>
              <a:rPr lang="en-GB" sz="1800" dirty="0" err="1"/>
              <a:t>poOR</a:t>
            </a:r>
            <a:r>
              <a:rPr lang="en-GB" sz="1800" dirty="0"/>
              <a:t> early response to cisplatin and fluorouracil for resectable </a:t>
            </a:r>
            <a:r>
              <a:rPr lang="en-GB" sz="1800" dirty="0" err="1"/>
              <a:t>esophageal</a:t>
            </a:r>
            <a:r>
              <a:rPr lang="en-GB" sz="1800" dirty="0"/>
              <a:t> </a:t>
            </a:r>
            <a:r>
              <a:rPr lang="en-GB" sz="1800" dirty="0" smtClean="0"/>
              <a:t>adenocarcinoma – Barbour et al</a:t>
            </a:r>
            <a:endParaRPr lang="en-GB" sz="1800" dirty="0"/>
          </a:p>
        </p:txBody>
      </p:sp>
      <p:sp>
        <p:nvSpPr>
          <p:cNvPr id="5123" name="Rectangle 3"/>
          <p:cNvSpPr>
            <a:spLocks noGrp="1" noChangeArrowheads="1"/>
          </p:cNvSpPr>
          <p:nvPr>
            <p:ph type="body" idx="1"/>
          </p:nvPr>
        </p:nvSpPr>
        <p:spPr>
          <a:xfrm>
            <a:off x="365124" y="1254035"/>
            <a:ext cx="8511590" cy="4746172"/>
          </a:xfrm>
        </p:spPr>
        <p:txBody>
          <a:bodyPr/>
          <a:lstStyle/>
          <a:p>
            <a:pPr marL="0" indent="0">
              <a:buNone/>
            </a:pPr>
            <a:r>
              <a:rPr lang="en-GB" b="1" dirty="0"/>
              <a:t>Key results (continued</a:t>
            </a:r>
            <a:r>
              <a:rPr lang="en-GB" b="1" dirty="0" smtClean="0"/>
              <a:t>)</a:t>
            </a:r>
          </a:p>
          <a:p>
            <a:r>
              <a:rPr lang="en-GB" dirty="0" err="1" smtClean="0"/>
              <a:t>Oesophagectomy</a:t>
            </a:r>
            <a:r>
              <a:rPr lang="en-GB" dirty="0" smtClean="0"/>
              <a:t> was performed in: </a:t>
            </a:r>
          </a:p>
          <a:p>
            <a:pPr lvl="1"/>
            <a:r>
              <a:rPr lang="en-GB" dirty="0" smtClean="0"/>
              <a:t>45 (100%) EMR</a:t>
            </a:r>
          </a:p>
          <a:p>
            <a:pPr lvl="1"/>
            <a:r>
              <a:rPr lang="en-GB" dirty="0" smtClean="0"/>
              <a:t>28/31 (90%) patients on CIS + 5FU + Doc</a:t>
            </a:r>
          </a:p>
          <a:p>
            <a:pPr lvl="1"/>
            <a:r>
              <a:rPr lang="en-GB" dirty="0" smtClean="0"/>
              <a:t>33/35 (94%) patients on CIS + 5FU + Doc with RT (2 progressed)</a:t>
            </a:r>
          </a:p>
          <a:p>
            <a:r>
              <a:rPr lang="en-GB" dirty="0"/>
              <a:t>R0 (&gt;</a:t>
            </a:r>
            <a:r>
              <a:rPr lang="en-GB" dirty="0" smtClean="0"/>
              <a:t>1 mm </a:t>
            </a:r>
            <a:r>
              <a:rPr lang="en-GB" dirty="0"/>
              <a:t>margin) resection was achieved </a:t>
            </a:r>
            <a:r>
              <a:rPr lang="en-GB" dirty="0" smtClean="0"/>
              <a:t>in: </a:t>
            </a:r>
          </a:p>
          <a:p>
            <a:pPr lvl="1"/>
            <a:r>
              <a:rPr lang="en-GB" dirty="0" smtClean="0"/>
              <a:t>31/45 (69%) EMR</a:t>
            </a:r>
          </a:p>
          <a:p>
            <a:pPr lvl="1"/>
            <a:r>
              <a:rPr lang="en-GB" dirty="0" smtClean="0"/>
              <a:t>18/28 (64%) patients on CIS + 5FU + Doc</a:t>
            </a:r>
          </a:p>
          <a:p>
            <a:pPr lvl="1"/>
            <a:r>
              <a:rPr lang="en-GB" dirty="0" smtClean="0"/>
              <a:t>31/33 (94%) patients on CIS + 5FU + Doc with RT</a:t>
            </a:r>
            <a:endParaRPr lang="en-GB" b="1" dirty="0" smtClean="0"/>
          </a:p>
          <a:p>
            <a:pPr marL="0" indent="0">
              <a:buNone/>
            </a:pPr>
            <a:r>
              <a:rPr lang="en-GB" b="1" dirty="0" smtClean="0"/>
              <a:t/>
            </a:r>
            <a:br>
              <a:rPr lang="en-GB" b="1" dirty="0" smtClean="0"/>
            </a:br>
            <a:r>
              <a:rPr lang="en-GB" b="1" dirty="0" smtClean="0"/>
              <a:t>Conclusions </a:t>
            </a:r>
          </a:p>
          <a:p>
            <a:r>
              <a:rPr lang="en-GB" b="1" dirty="0" smtClean="0"/>
              <a:t>Docetaxel added to a combination of CIS + 5FU, </a:t>
            </a:r>
            <a:r>
              <a:rPr lang="en-GB" b="1" dirty="0"/>
              <a:t>particularly </a:t>
            </a:r>
            <a:r>
              <a:rPr lang="en-GB" b="1" dirty="0" smtClean="0"/>
              <a:t>CIS + 5FU + Doc with RT, </a:t>
            </a:r>
            <a:r>
              <a:rPr lang="en-GB" b="1" dirty="0"/>
              <a:t>can induce </a:t>
            </a:r>
            <a:r>
              <a:rPr lang="en-GB" b="1" dirty="0" smtClean="0"/>
              <a:t>higher </a:t>
            </a:r>
            <a:r>
              <a:rPr lang="en-GB" b="1" dirty="0"/>
              <a:t>rates of histological responses in </a:t>
            </a:r>
            <a:r>
              <a:rPr lang="en-GB" b="1" dirty="0" smtClean="0"/>
              <a:t>NMRs</a:t>
            </a:r>
          </a:p>
          <a:p>
            <a:r>
              <a:rPr lang="en-GB" b="1" dirty="0" smtClean="0"/>
              <a:t>The results of this study, therefore, indicate that designing a </a:t>
            </a:r>
            <a:r>
              <a:rPr lang="en-GB" b="1" dirty="0"/>
              <a:t>multimodality therapy based on individual PET response is safe and feasible </a:t>
            </a:r>
            <a:r>
              <a:rPr lang="en-GB" b="1" dirty="0" smtClean="0"/>
              <a:t>for patients with </a:t>
            </a:r>
            <a:r>
              <a:rPr lang="en-GB" b="1" dirty="0"/>
              <a:t>EAC although further investigations are required to study the impact of such therapy on </a:t>
            </a:r>
            <a:r>
              <a:rPr lang="en-GB" b="1" dirty="0" smtClean="0"/>
              <a:t>survival</a:t>
            </a:r>
            <a:endParaRPr lang="en-GB" b="1" dirty="0"/>
          </a:p>
          <a:p>
            <a:endParaRPr lang="en-GB" b="1" dirty="0"/>
          </a:p>
          <a:p>
            <a:endParaRPr lang="en-GB" b="1" dirty="0" smtClean="0"/>
          </a:p>
          <a:p>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en-GB" dirty="0"/>
              <a:t>Barbour A et al. Ann </a:t>
            </a:r>
            <a:r>
              <a:rPr lang="en-GB" dirty="0" err="1"/>
              <a:t>Oncol</a:t>
            </a:r>
            <a:r>
              <a:rPr lang="en-GB" dirty="0"/>
              <a:t> 2016; 27 (</a:t>
            </a:r>
            <a:r>
              <a:rPr lang="en-GB" dirty="0" err="1"/>
              <a:t>suppl</a:t>
            </a:r>
            <a:r>
              <a:rPr lang="en-GB" dirty="0"/>
              <a:t> 6): </a:t>
            </a:r>
            <a:r>
              <a:rPr lang="en-GB" dirty="0" err="1"/>
              <a:t>abstr</a:t>
            </a:r>
            <a:r>
              <a:rPr lang="en-GB" dirty="0"/>
              <a:t> 610O </a:t>
            </a:r>
          </a:p>
        </p:txBody>
      </p:sp>
    </p:spTree>
    <p:custDataLst>
      <p:tags r:id="rId1"/>
    </p:custDataLst>
    <p:extLst>
      <p:ext uri="{BB962C8B-B14F-4D97-AF65-F5344CB8AC3E}">
        <p14:creationId xmlns:p14="http://schemas.microsoft.com/office/powerpoint/2010/main" val="390069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1"/>
                </a:solidFill>
                <a:uFill>
                  <a:solidFill>
                    <a:schemeClr val="accent1"/>
                  </a:solidFill>
                </a:uFill>
              </a:rPr>
              <a:t>perioperative</a:t>
            </a:r>
            <a:endParaRPr lang="en-GB" dirty="0"/>
          </a:p>
        </p:txBody>
      </p:sp>
      <p:sp>
        <p:nvSpPr>
          <p:cNvPr id="4" name="Text Placeholder 3"/>
          <p:cNvSpPr>
            <a:spLocks noGrp="1"/>
          </p:cNvSpPr>
          <p:nvPr>
            <p:ph type="body" idx="1"/>
          </p:nvPr>
        </p:nvSpPr>
        <p:spPr/>
        <p:txBody>
          <a:bodyPr/>
          <a:lstStyle/>
          <a:p>
            <a:r>
              <a:rPr lang="en-GB" dirty="0"/>
              <a:t>Cancers of the oesophagus and stomach</a:t>
            </a:r>
          </a:p>
        </p:txBody>
      </p:sp>
    </p:spTree>
    <p:extLst>
      <p:ext uri="{BB962C8B-B14F-4D97-AF65-F5344CB8AC3E}">
        <p14:creationId xmlns:p14="http://schemas.microsoft.com/office/powerpoint/2010/main" val="3299344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365125" y="5517232"/>
            <a:ext cx="4298315" cy="1066131"/>
          </a:xfrm>
        </p:spPr>
        <p:txBody>
          <a:bodyPr/>
          <a:lstStyle/>
          <a:p>
            <a:r>
              <a:rPr lang="en-GB" smtClean="0">
                <a:sym typeface="Symbol" panose="05050102010706020507" pitchFamily="18" charset="2"/>
              </a:rPr>
              <a:t>ECX: Epirubicin 50 mg/m</a:t>
            </a:r>
            <a:r>
              <a:rPr lang="en-GB" baseline="30000" smtClean="0">
                <a:sym typeface="Symbol" panose="05050102010706020507" pitchFamily="18" charset="2"/>
              </a:rPr>
              <a:t>2</a:t>
            </a:r>
            <a:r>
              <a:rPr lang="en-GB" smtClean="0">
                <a:sym typeface="Symbol" panose="05050102010706020507" pitchFamily="18" charset="2"/>
              </a:rPr>
              <a:t> iv d1; cisplatin 60 mg/m</a:t>
            </a:r>
            <a:r>
              <a:rPr lang="en-GB" baseline="30000" smtClean="0">
                <a:sym typeface="Symbol" panose="05050102010706020507" pitchFamily="18" charset="2"/>
              </a:rPr>
              <a:t>2</a:t>
            </a:r>
            <a:r>
              <a:rPr lang="en-GB" smtClean="0">
                <a:sym typeface="Symbol" panose="05050102010706020507" pitchFamily="18" charset="2"/>
              </a:rPr>
              <a:t> iv d1; </a:t>
            </a:r>
            <a:br>
              <a:rPr lang="en-GB" smtClean="0">
                <a:sym typeface="Symbol" panose="05050102010706020507" pitchFamily="18" charset="2"/>
              </a:rPr>
            </a:br>
            <a:r>
              <a:rPr lang="en-GB" smtClean="0">
                <a:sym typeface="Symbol" panose="05050102010706020507" pitchFamily="18" charset="2"/>
              </a:rPr>
              <a:t>capecitabine 1250 mg/m</a:t>
            </a:r>
            <a:r>
              <a:rPr lang="en-GB" baseline="30000" smtClean="0">
                <a:sym typeface="Symbol" panose="05050102010706020507" pitchFamily="18" charset="2"/>
              </a:rPr>
              <a:t>2</a:t>
            </a:r>
            <a:r>
              <a:rPr lang="en-GB" smtClean="0">
                <a:sym typeface="Symbol" panose="05050102010706020507" pitchFamily="18" charset="2"/>
              </a:rPr>
              <a:t> po daily</a:t>
            </a:r>
          </a:p>
          <a:p>
            <a:r>
              <a:rPr lang="en-GB" smtClean="0">
                <a:sym typeface="Symbol" panose="05050102010706020507" pitchFamily="18" charset="2"/>
              </a:rPr>
              <a:t>ECX + L: Epirubicin 50 mg/m</a:t>
            </a:r>
            <a:r>
              <a:rPr lang="en-GB" baseline="30000" smtClean="0">
                <a:sym typeface="Symbol" panose="05050102010706020507" pitchFamily="18" charset="2"/>
              </a:rPr>
              <a:t>2</a:t>
            </a:r>
            <a:r>
              <a:rPr lang="en-GB" smtClean="0">
                <a:sym typeface="Symbol" panose="05050102010706020507" pitchFamily="18" charset="2"/>
              </a:rPr>
              <a:t> iv d1; cisplatin 60 mg/m</a:t>
            </a:r>
            <a:r>
              <a:rPr lang="en-GB" baseline="30000" smtClean="0">
                <a:sym typeface="Symbol" panose="05050102010706020507" pitchFamily="18" charset="2"/>
              </a:rPr>
              <a:t>2</a:t>
            </a:r>
            <a:r>
              <a:rPr lang="en-GB" smtClean="0">
                <a:sym typeface="Symbol" panose="05050102010706020507" pitchFamily="18" charset="2"/>
              </a:rPr>
              <a:t> iv d1; </a:t>
            </a:r>
            <a:r>
              <a:rPr lang="en-GB" smtClean="0"/>
              <a:t>capecitabine at a reduced 1000 mg/m</a:t>
            </a:r>
            <a:r>
              <a:rPr lang="en-GB" baseline="30000" smtClean="0"/>
              <a:t>2 </a:t>
            </a:r>
            <a:r>
              <a:rPr lang="en-GB" smtClean="0">
                <a:sym typeface="Symbol" panose="05050102010706020507" pitchFamily="18" charset="2"/>
              </a:rPr>
              <a:t>daily</a:t>
            </a:r>
            <a:r>
              <a:rPr lang="en-GB" smtClean="0"/>
              <a:t>; lapatinib 1250 mg daily. </a:t>
            </a:r>
            <a:r>
              <a:rPr lang="en-GB" smtClean="0">
                <a:sym typeface="Symbol" panose="05050102010706020507" pitchFamily="18" charset="2"/>
              </a:rPr>
              <a:t>Maintenance lapatinib at 1500 mg po daily.</a:t>
            </a:r>
            <a:endParaRPr lang="en-GB" dirty="0">
              <a:sym typeface="Symbol" panose="05050102010706020507" pitchFamily="18" charset="2"/>
            </a:endParaRPr>
          </a:p>
        </p:txBody>
      </p:sp>
      <p:sp>
        <p:nvSpPr>
          <p:cNvPr id="17" name="Text Placeholder 16"/>
          <p:cNvSpPr>
            <a:spLocks noGrp="1"/>
          </p:cNvSpPr>
          <p:nvPr>
            <p:ph type="body" sz="quarter" idx="11"/>
          </p:nvPr>
        </p:nvSpPr>
        <p:spPr/>
        <p:txBody>
          <a:bodyPr/>
          <a:lstStyle/>
          <a:p>
            <a:r>
              <a:rPr lang="en-GB" smtClean="0"/>
              <a:t> Smyth E et al. Ann Oncol 2016; 27 (suppl 6): abstr LBA26</a:t>
            </a:r>
            <a:endParaRPr lang="en-GB" dirty="0"/>
          </a:p>
        </p:txBody>
      </p:sp>
      <p:sp>
        <p:nvSpPr>
          <p:cNvPr id="23558" name="Oval 14"/>
          <p:cNvSpPr>
            <a:spLocks noChangeArrowheads="1"/>
          </p:cNvSpPr>
          <p:nvPr/>
        </p:nvSpPr>
        <p:spPr bwMode="auto">
          <a:xfrm>
            <a:off x="3941537" y="31057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23559" name="AutoShape 15"/>
          <p:cNvCxnSpPr>
            <a:cxnSpLocks noChangeShapeType="1"/>
            <a:stCxn id="23558" idx="0"/>
            <a:endCxn id="101" idx="1"/>
          </p:cNvCxnSpPr>
          <p:nvPr/>
        </p:nvCxnSpPr>
        <p:spPr bwMode="auto">
          <a:xfrm rot="5400000" flipH="1" flipV="1">
            <a:off x="4172574" y="2483940"/>
            <a:ext cx="682585" cy="561062"/>
          </a:xfrm>
          <a:prstGeom prst="bentConnector2">
            <a:avLst/>
          </a:prstGeom>
          <a:noFill/>
          <a:ln w="57150">
            <a:solidFill>
              <a:schemeClr val="bg2">
                <a:lumMod val="60000"/>
                <a:lumOff val="40000"/>
              </a:schemeClr>
            </a:solidFill>
            <a:round/>
            <a:headEnd/>
            <a:tailEnd type="triangle" w="med" len="med"/>
          </a:ln>
        </p:spPr>
      </p:cxnSp>
      <p:cxnSp>
        <p:nvCxnSpPr>
          <p:cNvPr id="23566" name="AutoShape 19"/>
          <p:cNvCxnSpPr>
            <a:cxnSpLocks noChangeShapeType="1"/>
            <a:stCxn id="31" idx="3"/>
            <a:endCxn id="23558" idx="2"/>
          </p:cNvCxnSpPr>
          <p:nvPr/>
        </p:nvCxnSpPr>
        <p:spPr bwMode="auto">
          <a:xfrm>
            <a:off x="3684814" y="3397863"/>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31" name="AutoShape 9"/>
          <p:cNvSpPr>
            <a:spLocks noChangeArrowheads="1"/>
          </p:cNvSpPr>
          <p:nvPr/>
        </p:nvSpPr>
        <p:spPr bwMode="auto">
          <a:xfrm>
            <a:off x="199785" y="2577382"/>
            <a:ext cx="3485029"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dirty="0" smtClean="0">
                <a:solidFill>
                  <a:srgbClr val="FFFFFF"/>
                </a:solidFill>
              </a:rPr>
              <a:t>HER2 positive operable, gastric/OGJ/lower oesophageal adenocarcinoma</a:t>
            </a:r>
          </a:p>
          <a:p>
            <a:pPr defTabSz="892175" eaLnBrk="0" hangingPunct="0">
              <a:spcAft>
                <a:spcPct val="30000"/>
              </a:spcAft>
            </a:pPr>
            <a:r>
              <a:rPr lang="en-GB" altLang="zh-CN" dirty="0" smtClean="0">
                <a:solidFill>
                  <a:srgbClr val="FFFFFF"/>
                </a:solidFill>
                <a:ea typeface="SimSun" pitchFamily="2" charset="-122"/>
              </a:rPr>
              <a:t>(n=44)</a:t>
            </a:r>
            <a:endParaRPr lang="en-GB" altLang="zh-CN" dirty="0">
              <a:solidFill>
                <a:srgbClr val="FFFFFF"/>
              </a:solidFill>
              <a:ea typeface="SimSun" pitchFamily="2" charset="-122"/>
            </a:endParaRPr>
          </a:p>
        </p:txBody>
      </p:sp>
      <p:sp>
        <p:nvSpPr>
          <p:cNvPr id="42" name="Rectangle 9"/>
          <p:cNvSpPr>
            <a:spLocks noGrp="1" noChangeArrowheads="1"/>
          </p:cNvSpPr>
          <p:nvPr>
            <p:ph sz="half" idx="1"/>
          </p:nvPr>
        </p:nvSpPr>
        <p:spPr>
          <a:xfrm>
            <a:off x="365124" y="4623776"/>
            <a:ext cx="4130676" cy="765176"/>
          </a:xfrm>
        </p:spPr>
        <p:txBody>
          <a:bodyPr/>
          <a:lstStyle/>
          <a:p>
            <a:pPr marL="0" indent="0">
              <a:buNone/>
            </a:pPr>
            <a:r>
              <a:rPr lang="en-GB" b="1" smtClean="0">
                <a:solidFill>
                  <a:schemeClr val="bg2"/>
                </a:solidFill>
              </a:rPr>
              <a:t>PRIMARY ENDPOINT</a:t>
            </a:r>
          </a:p>
          <a:p>
            <a:r>
              <a:rPr lang="en-GB" smtClean="0"/>
              <a:t>Determine recommended dosing regimen (grade 3/4 diarrhoea not exceed 20%)</a:t>
            </a:r>
            <a:endParaRPr lang="en-GB" dirty="0" smtClean="0"/>
          </a:p>
        </p:txBody>
      </p:sp>
      <p:cxnSp>
        <p:nvCxnSpPr>
          <p:cNvPr id="46" name="AutoShape 16"/>
          <p:cNvCxnSpPr>
            <a:cxnSpLocks noChangeShapeType="1"/>
            <a:stCxn id="23558" idx="4"/>
            <a:endCxn id="52" idx="1"/>
          </p:cNvCxnSpPr>
          <p:nvPr/>
        </p:nvCxnSpPr>
        <p:spPr bwMode="auto">
          <a:xfrm rot="16200000" flipH="1">
            <a:off x="4187882" y="3735416"/>
            <a:ext cx="651969" cy="561062"/>
          </a:xfrm>
          <a:prstGeom prst="bentConnector2">
            <a:avLst/>
          </a:prstGeom>
          <a:noFill/>
          <a:ln w="57150">
            <a:solidFill>
              <a:schemeClr val="bg2">
                <a:lumMod val="60000"/>
                <a:lumOff val="40000"/>
              </a:schemeClr>
            </a:solidFill>
            <a:round/>
            <a:headEnd/>
            <a:tailEnd type="triangle" w="med" len="med"/>
          </a:ln>
        </p:spPr>
      </p:cxnSp>
      <p:sp>
        <p:nvSpPr>
          <p:cNvPr id="52" name="AutoShape 12"/>
          <p:cNvSpPr>
            <a:spLocks noChangeArrowheads="1"/>
          </p:cNvSpPr>
          <p:nvPr/>
        </p:nvSpPr>
        <p:spPr bwMode="auto">
          <a:xfrm>
            <a:off x="4794397" y="3931564"/>
            <a:ext cx="9320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ECX + </a:t>
            </a:r>
            <a:r>
              <a:rPr lang="en-GB" altLang="zh-CN" sz="1400" dirty="0" smtClean="0">
                <a:solidFill>
                  <a:srgbClr val="4D4D4D"/>
                </a:solidFill>
                <a:ea typeface="SimSun" pitchFamily="2" charset="-122"/>
              </a:rPr>
              <a:t>lapatinib</a:t>
            </a:r>
            <a:endParaRPr lang="en-GB" altLang="zh-CN" sz="1400" dirty="0">
              <a:solidFill>
                <a:srgbClr val="4D4D4D"/>
              </a:solidFill>
              <a:ea typeface="SimSun" pitchFamily="2" charset="-122"/>
            </a:endParaRPr>
          </a:p>
        </p:txBody>
      </p:sp>
      <p:sp>
        <p:nvSpPr>
          <p:cNvPr id="21" name="Rectangle 2"/>
          <p:cNvSpPr>
            <a:spLocks noGrp="1" noChangeArrowheads="1"/>
          </p:cNvSpPr>
          <p:nvPr>
            <p:ph type="title"/>
          </p:nvPr>
        </p:nvSpPr>
        <p:spPr>
          <a:xfrm>
            <a:off x="365124" y="179614"/>
            <a:ext cx="8238945" cy="807720"/>
          </a:xfrm>
        </p:spPr>
        <p:txBody>
          <a:bodyPr/>
          <a:lstStyle/>
          <a:p>
            <a:r>
              <a:rPr lang="en-GB" sz="1600" dirty="0" smtClean="0"/>
              <a:t>LBA26: A randomised phase II study of perioperative epirubicin, cisplatin and capecitabine (ECX) ± lapatinib for operable, HER-2 positive gastric, </a:t>
            </a:r>
            <a:r>
              <a:rPr lang="en-GB" sz="1600" dirty="0" err="1" smtClean="0"/>
              <a:t>oesophagogastric</a:t>
            </a:r>
            <a:r>
              <a:rPr lang="en-GB" sz="1600" dirty="0" smtClean="0"/>
              <a:t> </a:t>
            </a:r>
            <a:r>
              <a:rPr lang="en-GB" sz="1600" dirty="0" err="1" smtClean="0"/>
              <a:t>junctional</a:t>
            </a:r>
            <a:r>
              <a:rPr lang="en-GB" sz="1600" dirty="0" smtClean="0"/>
              <a:t> (OGJ) or lower oesophageal adenocarcinoma: Results from the UK MRC ST03 lapatinib feasibility study (ISRCTN 46020948) – Smyth et al</a:t>
            </a:r>
            <a:endParaRPr lang="en-GB" sz="1600" dirty="0"/>
          </a:p>
        </p:txBody>
      </p:sp>
      <p:sp>
        <p:nvSpPr>
          <p:cNvPr id="34" name="AutoShape 8"/>
          <p:cNvSpPr>
            <a:spLocks noChangeArrowheads="1"/>
          </p:cNvSpPr>
          <p:nvPr/>
        </p:nvSpPr>
        <p:spPr bwMode="auto">
          <a:xfrm>
            <a:off x="7230392" y="2012809"/>
            <a:ext cx="9320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ECX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3 </a:t>
            </a:r>
            <a:r>
              <a:rPr lang="en-GB" altLang="zh-CN" sz="1400" dirty="0">
                <a:solidFill>
                  <a:srgbClr val="FFFFFF"/>
                </a:solidFill>
                <a:ea typeface="SimSun" pitchFamily="2" charset="-122"/>
              </a:rPr>
              <a:t>cycles</a:t>
            </a:r>
          </a:p>
        </p:txBody>
      </p:sp>
      <p:sp>
        <p:nvSpPr>
          <p:cNvPr id="38" name="TextBox 37"/>
          <p:cNvSpPr txBox="1"/>
          <p:nvPr/>
        </p:nvSpPr>
        <p:spPr>
          <a:xfrm>
            <a:off x="5508104" y="3070701"/>
            <a:ext cx="659780" cy="646331"/>
          </a:xfrm>
          <a:prstGeom prst="rect">
            <a:avLst/>
          </a:prstGeom>
          <a:noFill/>
        </p:spPr>
        <p:txBody>
          <a:bodyPr wrap="square" rtlCol="0">
            <a:spAutoFit/>
          </a:bodyPr>
          <a:lstStyle/>
          <a:p>
            <a:pPr algn="ctr"/>
            <a:r>
              <a:rPr lang="en-GB" sz="1200" b="1" dirty="0" smtClean="0">
                <a:solidFill>
                  <a:srgbClr val="4D4D4D"/>
                </a:solidFill>
              </a:rPr>
              <a:t>5–6 week break</a:t>
            </a:r>
            <a:endParaRPr lang="en-GB" sz="1200" b="1" dirty="0">
              <a:solidFill>
                <a:srgbClr val="4D4D4D"/>
              </a:solidFill>
            </a:endParaRPr>
          </a:p>
        </p:txBody>
      </p:sp>
      <p:sp>
        <p:nvSpPr>
          <p:cNvPr id="39" name="TextBox 38"/>
          <p:cNvSpPr txBox="1"/>
          <p:nvPr/>
        </p:nvSpPr>
        <p:spPr>
          <a:xfrm>
            <a:off x="6705975" y="3068960"/>
            <a:ext cx="818353" cy="646331"/>
          </a:xfrm>
          <a:prstGeom prst="rect">
            <a:avLst/>
          </a:prstGeom>
          <a:noFill/>
        </p:spPr>
        <p:txBody>
          <a:bodyPr wrap="square" rtlCol="0">
            <a:spAutoFit/>
          </a:bodyPr>
          <a:lstStyle/>
          <a:p>
            <a:pPr algn="ctr"/>
            <a:r>
              <a:rPr lang="en-GB" sz="1200" b="1" dirty="0" smtClean="0">
                <a:solidFill>
                  <a:srgbClr val="4D4D4D"/>
                </a:solidFill>
              </a:rPr>
              <a:t>6–10 week break</a:t>
            </a:r>
            <a:endParaRPr lang="en-GB" sz="1200" b="1" dirty="0">
              <a:solidFill>
                <a:srgbClr val="4D4D4D"/>
              </a:solidFill>
            </a:endParaRPr>
          </a:p>
        </p:txBody>
      </p:sp>
      <p:cxnSp>
        <p:nvCxnSpPr>
          <p:cNvPr id="86" name="AutoShape 21"/>
          <p:cNvCxnSpPr>
            <a:cxnSpLocks noChangeShapeType="1"/>
            <a:stCxn id="105" idx="3"/>
            <a:endCxn id="106" idx="1"/>
          </p:cNvCxnSpPr>
          <p:nvPr/>
        </p:nvCxnSpPr>
        <p:spPr bwMode="auto">
          <a:xfrm>
            <a:off x="6930586" y="4341932"/>
            <a:ext cx="306731" cy="1"/>
          </a:xfrm>
          <a:prstGeom prst="straightConnector1">
            <a:avLst/>
          </a:prstGeom>
          <a:noFill/>
          <a:ln w="57150">
            <a:solidFill>
              <a:schemeClr val="bg2">
                <a:lumMod val="60000"/>
                <a:lumOff val="40000"/>
              </a:schemeClr>
            </a:solidFill>
            <a:prstDash val="sysDot"/>
            <a:round/>
            <a:headEnd/>
            <a:tailEnd type="triangle" w="med" len="med"/>
          </a:ln>
        </p:spPr>
      </p:cxnSp>
      <p:cxnSp>
        <p:nvCxnSpPr>
          <p:cNvPr id="90" name="AutoShape 21"/>
          <p:cNvCxnSpPr>
            <a:cxnSpLocks noChangeShapeType="1"/>
            <a:stCxn id="52" idx="3"/>
            <a:endCxn id="105" idx="1"/>
          </p:cNvCxnSpPr>
          <p:nvPr/>
        </p:nvCxnSpPr>
        <p:spPr bwMode="auto">
          <a:xfrm>
            <a:off x="5726488" y="4341932"/>
            <a:ext cx="272007" cy="0"/>
          </a:xfrm>
          <a:prstGeom prst="straightConnector1">
            <a:avLst/>
          </a:prstGeom>
          <a:noFill/>
          <a:ln w="57150">
            <a:solidFill>
              <a:schemeClr val="bg2">
                <a:lumMod val="60000"/>
                <a:lumOff val="40000"/>
              </a:schemeClr>
            </a:solidFill>
            <a:prstDash val="sysDot"/>
            <a:round/>
            <a:headEnd/>
            <a:tailEnd type="triangle" w="med" len="med"/>
          </a:ln>
        </p:spPr>
      </p:cxnSp>
      <p:cxnSp>
        <p:nvCxnSpPr>
          <p:cNvPr id="92" name="AutoShape 21"/>
          <p:cNvCxnSpPr>
            <a:cxnSpLocks noChangeShapeType="1"/>
            <a:stCxn id="101" idx="3"/>
            <a:endCxn id="100" idx="1"/>
          </p:cNvCxnSpPr>
          <p:nvPr/>
        </p:nvCxnSpPr>
        <p:spPr bwMode="auto">
          <a:xfrm>
            <a:off x="5726489" y="2423178"/>
            <a:ext cx="277867" cy="0"/>
          </a:xfrm>
          <a:prstGeom prst="straightConnector1">
            <a:avLst/>
          </a:prstGeom>
          <a:noFill/>
          <a:ln w="57150">
            <a:solidFill>
              <a:schemeClr val="bg2">
                <a:lumMod val="60000"/>
                <a:lumOff val="40000"/>
              </a:schemeClr>
            </a:solidFill>
            <a:round/>
            <a:headEnd/>
            <a:tailEnd type="triangle" w="med" len="med"/>
          </a:ln>
        </p:spPr>
      </p:cxnSp>
      <p:cxnSp>
        <p:nvCxnSpPr>
          <p:cNvPr id="95" name="AutoShape 21"/>
          <p:cNvCxnSpPr>
            <a:cxnSpLocks noChangeShapeType="1"/>
            <a:stCxn id="100" idx="3"/>
            <a:endCxn id="34" idx="1"/>
          </p:cNvCxnSpPr>
          <p:nvPr/>
        </p:nvCxnSpPr>
        <p:spPr bwMode="auto">
          <a:xfrm>
            <a:off x="6936448" y="2423178"/>
            <a:ext cx="293944" cy="0"/>
          </a:xfrm>
          <a:prstGeom prst="straightConnector1">
            <a:avLst/>
          </a:prstGeom>
          <a:noFill/>
          <a:ln w="57150">
            <a:solidFill>
              <a:schemeClr val="bg2">
                <a:lumMod val="60000"/>
                <a:lumOff val="40000"/>
              </a:schemeClr>
            </a:solidFill>
            <a:round/>
            <a:headEnd/>
            <a:tailEnd type="triangle" w="med" len="med"/>
          </a:ln>
        </p:spPr>
      </p:cxnSp>
      <p:sp>
        <p:nvSpPr>
          <p:cNvPr id="100" name="AutoShape 8"/>
          <p:cNvSpPr>
            <a:spLocks noChangeArrowheads="1"/>
          </p:cNvSpPr>
          <p:nvPr/>
        </p:nvSpPr>
        <p:spPr bwMode="auto">
          <a:xfrm>
            <a:off x="6004356" y="2012809"/>
            <a:ext cx="9320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Surgery</a:t>
            </a:r>
            <a:endParaRPr lang="en-GB" altLang="zh-CN" sz="1400" dirty="0">
              <a:solidFill>
                <a:srgbClr val="FFFFFF"/>
              </a:solidFill>
              <a:ea typeface="SimSun" pitchFamily="2" charset="-122"/>
            </a:endParaRPr>
          </a:p>
        </p:txBody>
      </p:sp>
      <p:sp>
        <p:nvSpPr>
          <p:cNvPr id="101" name="AutoShape 8"/>
          <p:cNvSpPr>
            <a:spLocks noChangeArrowheads="1"/>
          </p:cNvSpPr>
          <p:nvPr/>
        </p:nvSpPr>
        <p:spPr bwMode="auto">
          <a:xfrm>
            <a:off x="4794397" y="2012809"/>
            <a:ext cx="9320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ECX</a:t>
            </a:r>
            <a:r>
              <a:rPr lang="en-GB" altLang="zh-CN" sz="1400" baseline="30000" dirty="0" smtClean="0">
                <a:solidFill>
                  <a:srgbClr val="FFFFFF"/>
                </a:solidFill>
                <a:ea typeface="SimSun" pitchFamily="2" charset="-122"/>
              </a:rPr>
              <a:t> </a:t>
            </a:r>
            <a:br>
              <a:rPr lang="en-GB" altLang="zh-CN" sz="1400" baseline="30000" dirty="0" smtClean="0">
                <a:solidFill>
                  <a:srgbClr val="FFFFFF"/>
                </a:solidFill>
                <a:ea typeface="SimSun" pitchFamily="2" charset="-122"/>
              </a:rPr>
            </a:br>
            <a:r>
              <a:rPr lang="en-GB" altLang="zh-CN" sz="1400" dirty="0" smtClean="0">
                <a:solidFill>
                  <a:srgbClr val="FFFFFF"/>
                </a:solidFill>
                <a:ea typeface="SimSun" pitchFamily="2" charset="-122"/>
              </a:rPr>
              <a:t>3 </a:t>
            </a:r>
            <a:r>
              <a:rPr lang="en-GB" altLang="zh-CN" sz="1400" dirty="0">
                <a:solidFill>
                  <a:srgbClr val="FFFFFF"/>
                </a:solidFill>
                <a:ea typeface="SimSun" pitchFamily="2" charset="-122"/>
              </a:rPr>
              <a:t>cycles</a:t>
            </a:r>
          </a:p>
        </p:txBody>
      </p:sp>
      <p:sp>
        <p:nvSpPr>
          <p:cNvPr id="105" name="AutoShape 12"/>
          <p:cNvSpPr>
            <a:spLocks noChangeArrowheads="1"/>
          </p:cNvSpPr>
          <p:nvPr/>
        </p:nvSpPr>
        <p:spPr bwMode="auto">
          <a:xfrm>
            <a:off x="5998495" y="3931564"/>
            <a:ext cx="9320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Surgery</a:t>
            </a:r>
          </a:p>
        </p:txBody>
      </p:sp>
      <p:sp>
        <p:nvSpPr>
          <p:cNvPr id="106" name="AutoShape 12"/>
          <p:cNvSpPr>
            <a:spLocks noChangeArrowheads="1"/>
          </p:cNvSpPr>
          <p:nvPr/>
        </p:nvSpPr>
        <p:spPr bwMode="auto">
          <a:xfrm>
            <a:off x="7237317" y="3931564"/>
            <a:ext cx="1541558"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ECX + </a:t>
            </a:r>
            <a:r>
              <a:rPr lang="en-GB" altLang="zh-CN" sz="1400" dirty="0" smtClean="0">
                <a:solidFill>
                  <a:srgbClr val="4D4D4D"/>
                </a:solidFill>
                <a:ea typeface="SimSun" pitchFamily="2" charset="-122"/>
              </a:rPr>
              <a:t>lapatinib </a:t>
            </a:r>
            <a:r>
              <a:rPr lang="en-GB" sz="1400" dirty="0">
                <a:solidFill>
                  <a:srgbClr val="4D4D4D"/>
                </a:solidFill>
              </a:rPr>
              <a:t>3 cycles then lapatinib </a:t>
            </a:r>
            <a:r>
              <a:rPr lang="en-GB" sz="1400" dirty="0" smtClean="0">
                <a:solidFill>
                  <a:srgbClr val="4D4D4D"/>
                </a:solidFill>
              </a:rPr>
              <a:t>alone </a:t>
            </a:r>
            <a:br>
              <a:rPr lang="en-GB" sz="1400" dirty="0" smtClean="0">
                <a:solidFill>
                  <a:srgbClr val="4D4D4D"/>
                </a:solidFill>
              </a:rPr>
            </a:br>
            <a:r>
              <a:rPr lang="en-GB" sz="1400" dirty="0" smtClean="0">
                <a:solidFill>
                  <a:srgbClr val="4D4D4D"/>
                </a:solidFill>
              </a:rPr>
              <a:t>6 doses</a:t>
            </a:r>
            <a:endParaRPr lang="en-GB" sz="1400" dirty="0">
              <a:solidFill>
                <a:srgbClr val="4D4D4D"/>
              </a:solidFill>
            </a:endParaRPr>
          </a:p>
        </p:txBody>
      </p:sp>
      <p:sp>
        <p:nvSpPr>
          <p:cNvPr id="108" name="Rectangle 3"/>
          <p:cNvSpPr txBox="1">
            <a:spLocks noChangeArrowheads="1"/>
          </p:cNvSpPr>
          <p:nvPr/>
        </p:nvSpPr>
        <p:spPr bwMode="auto">
          <a:xfrm>
            <a:off x="365124" y="1254035"/>
            <a:ext cx="8413751" cy="76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en-GB" b="1" dirty="0" smtClean="0"/>
              <a:t>Study objective </a:t>
            </a:r>
          </a:p>
          <a:p>
            <a:pPr>
              <a:buClr>
                <a:srgbClr val="043882"/>
              </a:buClr>
            </a:pPr>
            <a:r>
              <a:rPr lang="en-GB" dirty="0" smtClean="0"/>
              <a:t>To assess the safety and feasibility of adding the TKI lapatinib to perioperative ECX</a:t>
            </a:r>
          </a:p>
          <a:p>
            <a:pPr>
              <a:buClr>
                <a:srgbClr val="043882"/>
              </a:buClr>
            </a:pPr>
            <a:endParaRPr lang="en-GB" dirty="0"/>
          </a:p>
        </p:txBody>
      </p:sp>
    </p:spTree>
    <p:extLst>
      <p:ext uri="{BB962C8B-B14F-4D97-AF65-F5344CB8AC3E}">
        <p14:creationId xmlns:p14="http://schemas.microsoft.com/office/powerpoint/2010/main" val="17200507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LBA26: A randomised phase II study of perioperative epirubicin, cisplatin and capecitabine (ECX) ± lapatinib for operable, HER-2 positive gastric, </a:t>
            </a:r>
            <a:r>
              <a:rPr lang="en-GB" sz="1600" dirty="0" err="1" smtClean="0"/>
              <a:t>oesophagogastric</a:t>
            </a:r>
            <a:r>
              <a:rPr lang="en-GB" sz="1600" dirty="0" smtClean="0"/>
              <a:t> </a:t>
            </a:r>
            <a:r>
              <a:rPr lang="en-GB" sz="1600" dirty="0" err="1" smtClean="0"/>
              <a:t>junctional</a:t>
            </a:r>
            <a:r>
              <a:rPr lang="en-GB" sz="1600" dirty="0" smtClean="0"/>
              <a:t> (OGJ) or lower oesophageal adenocarcinoma: Results from the UK MRC ST03 lapatinib feasibility study (ISRCTN 46020948) – Smyth et al</a:t>
            </a:r>
            <a:endParaRPr lang="en-GB" sz="1600" dirty="0"/>
          </a:p>
        </p:txBody>
      </p:sp>
      <p:sp>
        <p:nvSpPr>
          <p:cNvPr id="5" name="Content Placeholder 4"/>
          <p:cNvSpPr>
            <a:spLocks noGrp="1"/>
          </p:cNvSpPr>
          <p:nvPr>
            <p:ph idx="1"/>
          </p:nvPr>
        </p:nvSpPr>
        <p:spPr>
          <a:xfrm>
            <a:off x="365124" y="1254035"/>
            <a:ext cx="8413751" cy="4746172"/>
          </a:xfrm>
        </p:spPr>
        <p:txBody>
          <a:bodyPr/>
          <a:lstStyle/>
          <a:p>
            <a:pPr marL="0" indent="0">
              <a:buNone/>
            </a:pPr>
            <a:r>
              <a:rPr lang="en-GB" b="1" dirty="0"/>
              <a:t>Key </a:t>
            </a:r>
            <a:r>
              <a:rPr lang="en-GB" b="1" dirty="0" smtClean="0"/>
              <a:t>results</a:t>
            </a:r>
          </a:p>
          <a:p>
            <a:pPr marL="0" indent="0">
              <a:buNone/>
            </a:pPr>
            <a:r>
              <a:rPr lang="en-GB" b="1" dirty="0"/>
              <a:t>Pre-operative chemotherapy and surgery</a:t>
            </a:r>
          </a:p>
          <a:p>
            <a:pPr marL="0" indent="0">
              <a:buNone/>
            </a:pPr>
            <a:endParaRPr lang="en-GB" dirty="0"/>
          </a:p>
        </p:txBody>
      </p:sp>
      <p:sp>
        <p:nvSpPr>
          <p:cNvPr id="14" name="Text Placeholder 13"/>
          <p:cNvSpPr>
            <a:spLocks noGrp="1"/>
          </p:cNvSpPr>
          <p:nvPr>
            <p:ph type="body" sz="quarter" idx="10"/>
          </p:nvPr>
        </p:nvSpPr>
        <p:spPr/>
        <p:txBody>
          <a:bodyPr/>
          <a:lstStyle/>
          <a:p>
            <a:r>
              <a:rPr lang="en-GB" smtClean="0"/>
              <a:t>*Reasons for no surgery: disease progression (4 patients; </a:t>
            </a:r>
            <a:br>
              <a:rPr lang="en-GB" smtClean="0"/>
            </a:br>
            <a:r>
              <a:rPr lang="en-GB" smtClean="0"/>
              <a:t>2 ECX, 2 ECX + L); found to be inoperable (3 patients; </a:t>
            </a:r>
            <a:br>
              <a:rPr lang="en-GB" smtClean="0"/>
            </a:br>
            <a:r>
              <a:rPr lang="en-GB" smtClean="0"/>
              <a:t>3 ECX); patient not fit enough (1 patient; 1 ECX + L).</a:t>
            </a:r>
            <a:endParaRPr lang="en-GB" dirty="0"/>
          </a:p>
        </p:txBody>
      </p:sp>
      <p:sp>
        <p:nvSpPr>
          <p:cNvPr id="15" name="Text Placeholder 14"/>
          <p:cNvSpPr>
            <a:spLocks noGrp="1"/>
          </p:cNvSpPr>
          <p:nvPr>
            <p:ph type="body" sz="quarter" idx="11"/>
          </p:nvPr>
        </p:nvSpPr>
        <p:spPr/>
        <p:txBody>
          <a:bodyPr/>
          <a:lstStyle/>
          <a:p>
            <a:r>
              <a:rPr lang="en-GB" dirty="0" smtClean="0"/>
              <a:t>Smyth E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smtClean="0"/>
              <a:t> LBA26</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976370005"/>
              </p:ext>
            </p:extLst>
          </p:nvPr>
        </p:nvGraphicFramePr>
        <p:xfrm>
          <a:off x="367506" y="1943906"/>
          <a:ext cx="8408990" cy="3587031"/>
        </p:xfrm>
        <a:graphic>
          <a:graphicData uri="http://schemas.openxmlformats.org/drawingml/2006/table">
            <a:tbl>
              <a:tblPr firstRow="1" bandRow="1">
                <a:tableStyleId>{69012ECD-51FC-41F1-AA8D-1B2483CD663E}</a:tableStyleId>
              </a:tblPr>
              <a:tblGrid>
                <a:gridCol w="2332286">
                  <a:extLst>
                    <a:ext uri="{9D8B030D-6E8A-4147-A177-3AD203B41FA5}">
                      <a16:colId xmlns:a16="http://schemas.microsoft.com/office/drawing/2014/main" xmlns="" val="20000"/>
                    </a:ext>
                  </a:extLst>
                </a:gridCol>
                <a:gridCol w="2025568"/>
                <a:gridCol w="2025568">
                  <a:extLst>
                    <a:ext uri="{9D8B030D-6E8A-4147-A177-3AD203B41FA5}">
                      <a16:colId xmlns:a16="http://schemas.microsoft.com/office/drawing/2014/main" xmlns="" val="20002"/>
                    </a:ext>
                  </a:extLst>
                </a:gridCol>
                <a:gridCol w="2025568">
                  <a:extLst>
                    <a:ext uri="{9D8B030D-6E8A-4147-A177-3AD203B41FA5}">
                      <a16:colId xmlns:a16="http://schemas.microsoft.com/office/drawing/2014/main" xmlns="" val="20003"/>
                    </a:ext>
                  </a:extLst>
                </a:gridCol>
              </a:tblGrid>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1" u="none" strike="noStrike" kern="1200" cap="none" normalizeH="0" baseline="0" dirty="0" smtClean="0">
                          <a:ln>
                            <a:noFill/>
                          </a:ln>
                          <a:solidFill>
                            <a:schemeClr val="tx2"/>
                          </a:solidFill>
                          <a:effectLst/>
                          <a:latin typeface="+mn-lt"/>
                          <a:ea typeface="+mn-ea"/>
                          <a:cs typeface="+mn-cs"/>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ECX (n=24)</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ECX + L (n=20)</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Total (n=44)</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Received all 3 cycles</a:t>
                      </a:r>
                      <a:endParaRPr kumimoji="0" lang="en-GB" sz="1600" u="none" strike="noStrike" kern="1200" cap="none" normalizeH="0" baseline="0" dirty="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23 (96)</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16 (80)</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39 (88)</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Dose reduction</a:t>
                      </a:r>
                      <a:endParaRPr kumimoji="0" lang="en-GB" sz="1600" u="none" strike="noStrike" kern="1200" cap="none" normalizeH="0" baseline="0" dirty="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(38)</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9 (45)</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18 (41)</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Lapatinib dose reduced</a:t>
                      </a:r>
                      <a:endParaRPr kumimoji="0" lang="en-GB" sz="1600" u="none" strike="noStrike" kern="1200" cap="none" normalizeH="0" baseline="0" dirty="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4 (20)</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98559">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u="none" strike="noStrike" kern="1200" cap="none" normalizeH="0" baseline="0" dirty="0" smtClean="0">
                          <a:ln>
                            <a:noFill/>
                          </a:ln>
                          <a:solidFill>
                            <a:schemeClr val="tx2"/>
                          </a:solidFill>
                          <a:effectLst/>
                          <a:latin typeface="+mn-lt"/>
                          <a:ea typeface="+mn-ea"/>
                          <a:cs typeface="+mn-cs"/>
                        </a:rPr>
                        <a:t>Surgery status, n</a:t>
                      </a:r>
                      <a:endParaRPr kumimoji="0" lang="en-GB" sz="1600" b="1" u="none" strike="noStrike" kern="1200" cap="none" normalizeH="0" baseline="0" dirty="0">
                        <a:ln>
                          <a:noFill/>
                        </a:ln>
                        <a:solidFill>
                          <a:schemeClr val="tx2"/>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Surgery not yet due</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1</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1</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2</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Unclear if performed</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2</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0</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2</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No resection*</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5</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3</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8</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Resection performed</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16</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16</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32</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394160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LBA26: A </a:t>
            </a:r>
            <a:r>
              <a:rPr lang="en-GB" sz="1600" dirty="0"/>
              <a:t>randomised phase II study of perioperative epirubicin, cisplatin and capecitabine (ECX) ± lapatinib for operable, HER-2 positive gastric, </a:t>
            </a:r>
            <a:r>
              <a:rPr lang="en-GB" sz="1600" dirty="0" err="1"/>
              <a:t>oesophagogastric</a:t>
            </a:r>
            <a:r>
              <a:rPr lang="en-GB" sz="1600" dirty="0"/>
              <a:t> </a:t>
            </a:r>
            <a:r>
              <a:rPr lang="en-GB" sz="1600" dirty="0" err="1"/>
              <a:t>junctional</a:t>
            </a:r>
            <a:r>
              <a:rPr lang="en-GB" sz="1600" dirty="0"/>
              <a:t> (OGJ) or lower oesophageal adenocarcinoma: Results from the UK MRC ST03 lapatinib feasibility study (ISRCTN 46020948</a:t>
            </a:r>
            <a:r>
              <a:rPr lang="en-GB" sz="1600" dirty="0" smtClean="0"/>
              <a:t>) – Smyth et al</a:t>
            </a:r>
            <a:endParaRPr lang="en-GB" sz="1600" dirty="0"/>
          </a:p>
        </p:txBody>
      </p:sp>
      <p:sp>
        <p:nvSpPr>
          <p:cNvPr id="14" name="Text Placeholder 13"/>
          <p:cNvSpPr>
            <a:spLocks noGrp="1"/>
          </p:cNvSpPr>
          <p:nvPr>
            <p:ph type="body" sz="quarter" idx="10"/>
          </p:nvPr>
        </p:nvSpPr>
        <p:spPr>
          <a:xfrm>
            <a:off x="365125" y="6096000"/>
            <a:ext cx="4023995" cy="487363"/>
          </a:xfrm>
        </p:spPr>
        <p:txBody>
          <a:bodyPr/>
          <a:lstStyle/>
          <a:p>
            <a:r>
              <a:rPr lang="en-GB" dirty="0"/>
              <a:t>*20 ECX + L began chemotherapy; of these, 1 withdrew on </a:t>
            </a:r>
            <a:r>
              <a:rPr lang="en-GB" dirty="0" smtClean="0"/>
              <a:t>day </a:t>
            </a:r>
            <a:r>
              <a:rPr lang="en-GB" dirty="0"/>
              <a:t>1 and did not provide any toxicity information, so was not </a:t>
            </a:r>
            <a:r>
              <a:rPr lang="en-GB" dirty="0" smtClean="0"/>
              <a:t>included.</a:t>
            </a:r>
            <a:endParaRPr lang="en-GB" dirty="0"/>
          </a:p>
        </p:txBody>
      </p:sp>
      <p:sp>
        <p:nvSpPr>
          <p:cNvPr id="15" name="Text Placeholder 14"/>
          <p:cNvSpPr>
            <a:spLocks noGrp="1"/>
          </p:cNvSpPr>
          <p:nvPr>
            <p:ph type="body" sz="quarter" idx="11"/>
          </p:nvPr>
        </p:nvSpPr>
        <p:spPr/>
        <p:txBody>
          <a:bodyPr/>
          <a:lstStyle/>
          <a:p>
            <a:r>
              <a:rPr lang="en-GB" dirty="0" smtClean="0"/>
              <a:t>Smyth E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smtClean="0"/>
              <a:t> LBA26</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348889853"/>
              </p:ext>
            </p:extLst>
          </p:nvPr>
        </p:nvGraphicFramePr>
        <p:xfrm>
          <a:off x="367506" y="1957760"/>
          <a:ext cx="8408986" cy="3688080"/>
        </p:xfrm>
        <a:graphic>
          <a:graphicData uri="http://schemas.openxmlformats.org/drawingml/2006/table">
            <a:tbl>
              <a:tblPr firstRow="1" bandRow="1">
                <a:tableStyleId>{69012ECD-51FC-41F1-AA8D-1B2483CD663E}</a:tableStyleId>
              </a:tblPr>
              <a:tblGrid>
                <a:gridCol w="2620318">
                  <a:extLst>
                    <a:ext uri="{9D8B030D-6E8A-4147-A177-3AD203B41FA5}">
                      <a16:colId xmlns:a16="http://schemas.microsoft.com/office/drawing/2014/main" xmlns="" val="20000"/>
                    </a:ext>
                  </a:extLst>
                </a:gridCol>
                <a:gridCol w="1929556">
                  <a:extLst>
                    <a:ext uri="{9D8B030D-6E8A-4147-A177-3AD203B41FA5}">
                      <a16:colId xmlns:a16="http://schemas.microsoft.com/office/drawing/2014/main" xmlns="" val="20001"/>
                    </a:ext>
                  </a:extLst>
                </a:gridCol>
                <a:gridCol w="1929556">
                  <a:extLst>
                    <a:ext uri="{9D8B030D-6E8A-4147-A177-3AD203B41FA5}">
                      <a16:colId xmlns:a16="http://schemas.microsoft.com/office/drawing/2014/main" xmlns="" val="20002"/>
                    </a:ext>
                  </a:extLst>
                </a:gridCol>
                <a:gridCol w="1929556">
                  <a:extLst>
                    <a:ext uri="{9D8B030D-6E8A-4147-A177-3AD203B41FA5}">
                      <a16:colId xmlns:a16="http://schemas.microsoft.com/office/drawing/2014/main" xmlns="" val="20003"/>
                    </a:ext>
                  </a:extLst>
                </a:gridCol>
              </a:tblGrid>
              <a:tr h="32937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1" i="0" u="none" strike="noStrike" kern="1200" cap="none" normalizeH="0" baseline="0" noProof="0" dirty="0" smtClean="0">
                          <a:ln>
                            <a:noFill/>
                          </a:ln>
                          <a:solidFill>
                            <a:schemeClr val="tx2"/>
                          </a:solidFill>
                          <a:effectLst/>
                          <a:latin typeface="+mn-lt"/>
                          <a:ea typeface="+mn-ea"/>
                          <a:cs typeface="+mn-cs"/>
                        </a:rPr>
                        <a:t>Pre-operative,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ECX</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ECX + L</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Total</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2937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400" b="1" i="0" u="none" strike="noStrike" kern="1200" cap="none" normalizeH="0" baseline="0" noProof="0" dirty="0" smtClean="0">
                        <a:ln>
                          <a:noFill/>
                        </a:ln>
                        <a:solidFill>
                          <a:schemeClr val="tx2"/>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n=24</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n=19*</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n=43</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Neutropenia</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5 (21)</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8 (42)</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13 (30)</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Diarrhea</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0 (0)</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4 (21)</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4 (9)</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Lethargy</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1 (4)</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2 (11)</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3 (7)</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Vomiting</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2 (11)</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2 (5)</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Infection with neutropenia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1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1 (2)</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Post-operative, 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n=6</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n=10</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n=16</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Neutropenia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1 (17)</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4 (40)</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5 (31)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Lethargy</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1 (17)</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1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Infection with neutropenia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0 (0)</a:t>
                      </a:r>
                      <a:endParaRPr kumimoji="0" lang="en-US" sz="16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0" i="0" u="none" strike="noStrike" kern="1200" cap="none" normalizeH="0" baseline="0" noProof="0" dirty="0" smtClean="0">
                          <a:ln>
                            <a:noFill/>
                          </a:ln>
                          <a:solidFill>
                            <a:schemeClr val="tx1"/>
                          </a:solidFill>
                          <a:effectLst/>
                          <a:latin typeface="Arial" charset="0"/>
                          <a:ea typeface="+mn-ea"/>
                          <a:cs typeface="Arial"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Content Placeholder 4"/>
          <p:cNvSpPr>
            <a:spLocks noGrp="1"/>
          </p:cNvSpPr>
          <p:nvPr>
            <p:ph idx="1"/>
          </p:nvPr>
        </p:nvSpPr>
        <p:spPr>
          <a:xfrm>
            <a:off x="365124" y="1254035"/>
            <a:ext cx="8413751" cy="4746172"/>
          </a:xfrm>
        </p:spPr>
        <p:txBody>
          <a:bodyPr/>
          <a:lstStyle/>
          <a:p>
            <a:pPr marL="0" indent="0">
              <a:buNone/>
            </a:pPr>
            <a:r>
              <a:rPr lang="en-GB" b="1" dirty="0"/>
              <a:t>Key </a:t>
            </a:r>
            <a:r>
              <a:rPr lang="en-GB" b="1" dirty="0" smtClean="0"/>
              <a:t>results (continued)</a:t>
            </a:r>
          </a:p>
          <a:p>
            <a:pPr marL="0" indent="0">
              <a:buNone/>
            </a:pPr>
            <a:r>
              <a:rPr lang="en-GB" b="1" dirty="0"/>
              <a:t>Grade ≥3 AEs during </a:t>
            </a:r>
            <a:r>
              <a:rPr lang="en-GB" b="1" dirty="0" smtClean="0"/>
              <a:t>chemotherapy</a:t>
            </a:r>
            <a:endParaRPr lang="en-GB" dirty="0" smtClean="0"/>
          </a:p>
        </p:txBody>
      </p:sp>
    </p:spTree>
    <p:custDataLst>
      <p:tags r:id="rId1"/>
    </p:custDataLst>
    <p:extLst>
      <p:ext uri="{BB962C8B-B14F-4D97-AF65-F5344CB8AC3E}">
        <p14:creationId xmlns:p14="http://schemas.microsoft.com/office/powerpoint/2010/main" val="3305612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LBA26: A </a:t>
            </a:r>
            <a:r>
              <a:rPr lang="en-GB" sz="1600" dirty="0"/>
              <a:t>randomised phase II study of perioperative epirubicin, cisplatin and capecitabine (ECX) ± lapatinib for operable, HER-2 positive gastric, </a:t>
            </a:r>
            <a:r>
              <a:rPr lang="en-GB" sz="1600" dirty="0" err="1"/>
              <a:t>oesophagogastric</a:t>
            </a:r>
            <a:r>
              <a:rPr lang="en-GB" sz="1600" dirty="0"/>
              <a:t> </a:t>
            </a:r>
            <a:r>
              <a:rPr lang="en-GB" sz="1600" dirty="0" err="1"/>
              <a:t>junctional</a:t>
            </a:r>
            <a:r>
              <a:rPr lang="en-GB" sz="1600" dirty="0"/>
              <a:t> (OGJ) or lower oesophageal adenocarcinoma: Results from the UK MRC ST03 lapatinib feasibility study (ISRCTN 46020948</a:t>
            </a:r>
            <a:r>
              <a:rPr lang="en-GB" sz="1600" dirty="0" smtClean="0"/>
              <a:t>) – Smyth et al</a:t>
            </a:r>
            <a:endParaRPr lang="en-GB" sz="1600" dirty="0"/>
          </a:p>
        </p:txBody>
      </p:sp>
      <p:sp>
        <p:nvSpPr>
          <p:cNvPr id="15" name="Text Placeholder 14"/>
          <p:cNvSpPr>
            <a:spLocks noGrp="1"/>
          </p:cNvSpPr>
          <p:nvPr>
            <p:ph type="body" sz="quarter" idx="11"/>
          </p:nvPr>
        </p:nvSpPr>
        <p:spPr/>
        <p:txBody>
          <a:bodyPr/>
          <a:lstStyle/>
          <a:p>
            <a:r>
              <a:rPr lang="en-GB" dirty="0" smtClean="0"/>
              <a:t>Smyth E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smtClean="0"/>
              <a:t> LBA26</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1414917623"/>
              </p:ext>
            </p:extLst>
          </p:nvPr>
        </p:nvGraphicFramePr>
        <p:xfrm>
          <a:off x="367506" y="1964772"/>
          <a:ext cx="8408989" cy="2801527"/>
        </p:xfrm>
        <a:graphic>
          <a:graphicData uri="http://schemas.openxmlformats.org/drawingml/2006/table">
            <a:tbl>
              <a:tblPr firstRow="1" bandRow="1">
                <a:tableStyleId>{69012ECD-51FC-41F1-AA8D-1B2483CD663E}</a:tableStyleId>
              </a:tblPr>
              <a:tblGrid>
                <a:gridCol w="2836342">
                  <a:extLst>
                    <a:ext uri="{9D8B030D-6E8A-4147-A177-3AD203B41FA5}">
                      <a16:colId xmlns:a16="http://schemas.microsoft.com/office/drawing/2014/main" xmlns="" val="20000"/>
                    </a:ext>
                  </a:extLst>
                </a:gridCol>
                <a:gridCol w="1857549">
                  <a:extLst>
                    <a:ext uri="{9D8B030D-6E8A-4147-A177-3AD203B41FA5}">
                      <a16:colId xmlns:a16="http://schemas.microsoft.com/office/drawing/2014/main" xmlns="" val="20001"/>
                    </a:ext>
                  </a:extLst>
                </a:gridCol>
                <a:gridCol w="1857549">
                  <a:extLst>
                    <a:ext uri="{9D8B030D-6E8A-4147-A177-3AD203B41FA5}">
                      <a16:colId xmlns:a16="http://schemas.microsoft.com/office/drawing/2014/main" xmlns="" val="20002"/>
                    </a:ext>
                  </a:extLst>
                </a:gridCol>
                <a:gridCol w="1857549">
                  <a:extLst>
                    <a:ext uri="{9D8B030D-6E8A-4147-A177-3AD203B41FA5}">
                      <a16:colId xmlns:a16="http://schemas.microsoft.com/office/drawing/2014/main" xmlns="" val="20003"/>
                    </a:ext>
                  </a:extLst>
                </a:gridCol>
              </a:tblGrid>
              <a:tr h="2323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kern="1200" cap="none" normalizeH="0" baseline="0" dirty="0" smtClean="0">
                          <a:ln>
                            <a:noFill/>
                          </a:ln>
                          <a:solidFill>
                            <a:schemeClr val="tx2"/>
                          </a:solidFill>
                          <a:effectLst/>
                          <a:latin typeface="+mn-lt"/>
                          <a:ea typeface="+mn-ea"/>
                          <a:cs typeface="+mn-cs"/>
                        </a:rPr>
                        <a:t>n (%)</a:t>
                      </a:r>
                      <a:endParaRPr kumimoji="0" lang="en-GB" sz="1600" b="1" i="0" u="none" strike="noStrike" kern="1200" cap="none" normalizeH="0" baseline="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kern="1200" cap="none" normalizeH="0" baseline="0" dirty="0" smtClean="0">
                          <a:ln>
                            <a:noFill/>
                          </a:ln>
                          <a:solidFill>
                            <a:schemeClr val="tx2"/>
                          </a:solidFill>
                          <a:effectLst/>
                          <a:latin typeface="+mn-lt"/>
                          <a:ea typeface="+mn-ea"/>
                          <a:cs typeface="+mn-cs"/>
                        </a:rPr>
                        <a:t>ECX (n=15)</a:t>
                      </a:r>
                      <a:endParaRPr kumimoji="0" lang="en-GB" sz="1600" b="1" i="0" u="none" strike="noStrike" kern="1200" cap="none" normalizeH="0" baseline="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kern="1200" cap="none" normalizeH="0" baseline="0" dirty="0" smtClean="0">
                          <a:ln>
                            <a:noFill/>
                          </a:ln>
                          <a:solidFill>
                            <a:schemeClr val="tx2"/>
                          </a:solidFill>
                          <a:effectLst/>
                          <a:latin typeface="+mn-lt"/>
                          <a:ea typeface="+mn-ea"/>
                          <a:cs typeface="+mn-cs"/>
                        </a:rPr>
                        <a:t>ECX + L (n=16)</a:t>
                      </a:r>
                      <a:endParaRPr kumimoji="0" lang="en-GB" sz="1600" b="1" i="0" u="none" strike="noStrike" kern="1200" cap="none" normalizeH="0" baseline="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kern="1200" cap="none" normalizeH="0" baseline="0" dirty="0" smtClean="0">
                          <a:ln>
                            <a:noFill/>
                          </a:ln>
                          <a:solidFill>
                            <a:schemeClr val="tx2"/>
                          </a:solidFill>
                          <a:effectLst/>
                          <a:latin typeface="+mn-lt"/>
                          <a:ea typeface="+mn-ea"/>
                          <a:cs typeface="+mn-cs"/>
                        </a:rPr>
                        <a:t>Total (n=31)</a:t>
                      </a:r>
                      <a:endParaRPr kumimoji="0" lang="en-GB" sz="1600" b="1" i="0" u="none" strike="noStrike" kern="1200" cap="none" normalizeH="0" baseline="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Anastomotic leak</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3 (20)</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5 (16)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Wound healing</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1 (7)</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3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4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Superficial wound infection</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1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3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4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Respiratory tract infection</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4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Respiratory failure</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1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3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Cardiac complications</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2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Empyema</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kern="1200" cap="none" normalizeH="0" baseline="0" dirty="0" smtClean="0">
                          <a:ln>
                            <a:noFill/>
                          </a:ln>
                          <a:solidFill>
                            <a:schemeClr val="tx1"/>
                          </a:solidFill>
                          <a:effectLst/>
                          <a:latin typeface="Arial" charset="0"/>
                          <a:ea typeface="+mn-ea"/>
                          <a:cs typeface="Arial" charset="0"/>
                        </a:rPr>
                        <a:t>2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
        <p:nvSpPr>
          <p:cNvPr id="6" name="Content Placeholder 4"/>
          <p:cNvSpPr>
            <a:spLocks noGrp="1"/>
          </p:cNvSpPr>
          <p:nvPr>
            <p:ph idx="1"/>
          </p:nvPr>
        </p:nvSpPr>
        <p:spPr>
          <a:xfrm>
            <a:off x="365124" y="1254035"/>
            <a:ext cx="8413751" cy="4746172"/>
          </a:xfrm>
        </p:spPr>
        <p:txBody>
          <a:bodyPr/>
          <a:lstStyle/>
          <a:p>
            <a:pPr marL="0" indent="0">
              <a:buNone/>
            </a:pPr>
            <a:r>
              <a:rPr lang="en-GB" b="1" dirty="0"/>
              <a:t>Key </a:t>
            </a:r>
            <a:r>
              <a:rPr lang="en-GB" b="1" dirty="0" smtClean="0"/>
              <a:t>results (continued)</a:t>
            </a:r>
          </a:p>
          <a:p>
            <a:pPr marL="0" indent="0">
              <a:buNone/>
            </a:pPr>
            <a:r>
              <a:rPr lang="en-GB" b="1" dirty="0"/>
              <a:t>Post-operative </a:t>
            </a:r>
            <a:r>
              <a:rPr lang="en-GB" b="1" dirty="0" smtClean="0"/>
              <a:t>complications</a:t>
            </a:r>
            <a:endParaRPr lang="en-GB" dirty="0"/>
          </a:p>
        </p:txBody>
      </p:sp>
    </p:spTree>
    <p:custDataLst>
      <p:tags r:id="rId1"/>
    </p:custDataLst>
    <p:extLst>
      <p:ext uri="{BB962C8B-B14F-4D97-AF65-F5344CB8AC3E}">
        <p14:creationId xmlns:p14="http://schemas.microsoft.com/office/powerpoint/2010/main" val="1345365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600" dirty="0" smtClean="0"/>
              <a:t>LBA26: A </a:t>
            </a:r>
            <a:r>
              <a:rPr lang="en-GB" sz="1600" dirty="0"/>
              <a:t>randomised phase II study of perioperative epirubicin, cisplatin and capecitabine (ECX) ± lapatinib for operable, HER-2 positive gastric, </a:t>
            </a:r>
            <a:r>
              <a:rPr lang="en-GB" sz="1600" dirty="0" err="1"/>
              <a:t>oesophagogastric</a:t>
            </a:r>
            <a:r>
              <a:rPr lang="en-GB" sz="1600" dirty="0"/>
              <a:t> </a:t>
            </a:r>
            <a:r>
              <a:rPr lang="en-GB" sz="1600" dirty="0" err="1"/>
              <a:t>junctional</a:t>
            </a:r>
            <a:r>
              <a:rPr lang="en-GB" sz="1600" dirty="0"/>
              <a:t> (OGJ) or lower oesophageal adenocarcinoma: Results from the UK MRC ST03 lapatinib feasibility study (ISRCTN 46020948</a:t>
            </a:r>
            <a:r>
              <a:rPr lang="en-GB" sz="1600" dirty="0" smtClean="0"/>
              <a:t>) – Smyth et al</a:t>
            </a:r>
            <a:endParaRPr lang="en-GB" sz="1600" dirty="0"/>
          </a:p>
        </p:txBody>
      </p:sp>
      <p:sp>
        <p:nvSpPr>
          <p:cNvPr id="5123" name="Rectangle 3"/>
          <p:cNvSpPr>
            <a:spLocks noGrp="1" noChangeArrowheads="1"/>
          </p:cNvSpPr>
          <p:nvPr>
            <p:ph type="body" idx="1"/>
          </p:nvPr>
        </p:nvSpPr>
        <p:spPr/>
        <p:txBody>
          <a:bodyPr/>
          <a:lstStyle/>
          <a:p>
            <a:pPr marL="0" indent="0">
              <a:buNone/>
            </a:pPr>
            <a:r>
              <a:rPr lang="en-GB" sz="1800" b="1" dirty="0" smtClean="0"/>
              <a:t>Conclusions</a:t>
            </a:r>
          </a:p>
          <a:p>
            <a:r>
              <a:rPr lang="en-GB" sz="1800" b="1" dirty="0" smtClean="0"/>
              <a:t>The addition of lapatinib to perioperative ECX chemotherapy, with a reduced capecitabine dose, is feasible</a:t>
            </a:r>
          </a:p>
          <a:p>
            <a:r>
              <a:rPr lang="en-GB" sz="1800" b="1" dirty="0" smtClean="0"/>
              <a:t>There was a suggestion for an increase in diarrhoea and neutropenia, but this did not appear to compromise operative management</a:t>
            </a:r>
          </a:p>
          <a:p>
            <a:pPr marL="0" indent="0">
              <a:buNone/>
            </a:pPr>
            <a:endParaRPr lang="en-GB" sz="1800" b="1" dirty="0"/>
          </a:p>
        </p:txBody>
      </p:sp>
      <p:sp>
        <p:nvSpPr>
          <p:cNvPr id="15" name="Text Placeholder 14"/>
          <p:cNvSpPr>
            <a:spLocks noGrp="1"/>
          </p:cNvSpPr>
          <p:nvPr>
            <p:ph type="body" sz="quarter" idx="11"/>
          </p:nvPr>
        </p:nvSpPr>
        <p:spPr/>
        <p:txBody>
          <a:bodyPr/>
          <a:lstStyle/>
          <a:p>
            <a:r>
              <a:rPr lang="en-GB" dirty="0" smtClean="0"/>
              <a:t>Smyth E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smtClean="0"/>
              <a:t> LBA26</a:t>
            </a:r>
            <a:endParaRPr lang="en-GB" dirty="0"/>
          </a:p>
        </p:txBody>
      </p:sp>
    </p:spTree>
    <p:custDataLst>
      <p:tags r:id="rId1"/>
    </p:custDataLst>
    <p:extLst>
      <p:ext uri="{BB962C8B-B14F-4D97-AF65-F5344CB8AC3E}">
        <p14:creationId xmlns:p14="http://schemas.microsoft.com/office/powerpoint/2010/main" val="391890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1"/>
                </a:solidFill>
                <a:uFill>
                  <a:solidFill>
                    <a:schemeClr val="accent1"/>
                  </a:solidFill>
                </a:uFill>
              </a:rPr>
              <a:t>First-line therapy</a:t>
            </a:r>
            <a:endParaRPr lang="en-GB" dirty="0"/>
          </a:p>
        </p:txBody>
      </p:sp>
      <p:sp>
        <p:nvSpPr>
          <p:cNvPr id="4" name="Text Placeholder 3"/>
          <p:cNvSpPr>
            <a:spLocks noGrp="1"/>
          </p:cNvSpPr>
          <p:nvPr>
            <p:ph type="body" idx="1"/>
          </p:nvPr>
        </p:nvSpPr>
        <p:spPr/>
        <p:txBody>
          <a:bodyPr/>
          <a:lstStyle/>
          <a:p>
            <a:r>
              <a:rPr lang="en-GB" dirty="0"/>
              <a:t>Cancers of the oesophagus and stomach</a:t>
            </a:r>
          </a:p>
        </p:txBody>
      </p:sp>
    </p:spTree>
    <p:extLst>
      <p:ext uri="{BB962C8B-B14F-4D97-AF65-F5344CB8AC3E}">
        <p14:creationId xmlns:p14="http://schemas.microsoft.com/office/powerpoint/2010/main" val="3299344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my pleasure to present this ESDO slide set which has been designed to highlight and </a:t>
            </a:r>
            <a:r>
              <a:rPr lang="en-US" sz="1400" dirty="0" err="1"/>
              <a:t>summarise</a:t>
            </a:r>
            <a:r>
              <a:rPr lang="en-US" sz="1400" dirty="0"/>
              <a:t> key findings in digestive cancers from the major congresses in 2016. This slide set specifically focuses on the </a:t>
            </a:r>
            <a:r>
              <a:rPr lang="en-US" sz="1400" b="1" dirty="0"/>
              <a:t>European Society of Medical Oncology 2016 Congress </a:t>
            </a:r>
            <a:r>
              <a:rPr lang="en-US" sz="1400" dirty="0" smtClean="0"/>
              <a:t>and </a:t>
            </a:r>
            <a:r>
              <a:rPr lang="en-US" sz="1400" dirty="0"/>
              <a:t>is available in English, French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Aft>
                <a:spcPts val="1200"/>
              </a:spcAft>
              <a:buNone/>
              <a:tabLst>
                <a:tab pos="441325" algn="l"/>
              </a:tabLst>
              <a:defRPr/>
            </a:pPr>
            <a:r>
              <a:rPr lang="en-US" sz="1400" dirty="0"/>
              <a:t>And finally, we are also very grateful to Lilly Oncology for their financial, </a:t>
            </a:r>
            <a:r>
              <a:rPr lang="en-US" sz="1400" dirty="0" err="1"/>
              <a:t>administerial</a:t>
            </a:r>
            <a:r>
              <a:rPr lang="en-US" sz="1400" dirty="0"/>
              <a:t> and logistical support in the </a:t>
            </a:r>
            <a:r>
              <a:rPr lang="en-US" sz="1400" dirty="0" err="1"/>
              <a:t>realisation</a:t>
            </a:r>
            <a:r>
              <a:rPr lang="en-US" sz="1400" dirty="0"/>
              <a:t> of this activity.</a:t>
            </a:r>
          </a:p>
          <a:p>
            <a:pPr marL="0" indent="0">
              <a:buNone/>
              <a:tabLst>
                <a:tab pos="441325" algn="l"/>
              </a:tabLst>
              <a:defRPr/>
            </a:pPr>
            <a:r>
              <a:rPr lang="en-US" sz="1400" dirty="0" smtClean="0">
                <a:solidFill>
                  <a:schemeClr val="tx1"/>
                </a:solidFill>
              </a:rPr>
              <a:t>Yours </a:t>
            </a:r>
            <a:r>
              <a:rPr lang="en-US" sz="1400" dirty="0">
                <a:solidFill>
                  <a:schemeClr val="tx1"/>
                </a:solidFill>
              </a:rPr>
              <a:t>sincerely, </a:t>
            </a:r>
          </a:p>
          <a:p>
            <a:pPr marL="0" indent="0">
              <a:buNone/>
              <a:tabLst>
                <a:tab pos="441325" algn="l"/>
              </a:tabLst>
              <a:defRPr/>
            </a:pPr>
            <a:r>
              <a:rPr lang="en-GB" sz="1400" b="1" dirty="0">
                <a:solidFill>
                  <a:schemeClr val="tx1"/>
                </a:solidFill>
              </a:rPr>
              <a:t>Eric Van </a:t>
            </a:r>
            <a:r>
              <a:rPr lang="en-GB" sz="1400" b="1" dirty="0" err="1">
                <a:solidFill>
                  <a:schemeClr val="tx1"/>
                </a:solidFill>
              </a:rPr>
              <a:t>Cutsem</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r>
            <a:br>
              <a:rPr lang="en-GB" sz="1400" b="1" dirty="0">
                <a:solidFill>
                  <a:schemeClr val="tx1"/>
                </a:solidFill>
              </a:rPr>
            </a:br>
            <a:r>
              <a:rPr lang="en-GB" sz="1400" b="1" dirty="0" err="1">
                <a:solidFill>
                  <a:schemeClr val="tx1"/>
                </a:solidFill>
              </a:rPr>
              <a:t>Phillippe</a:t>
            </a:r>
            <a:r>
              <a:rPr lang="en-GB" sz="1400" b="1" dirty="0">
                <a:solidFill>
                  <a:schemeClr val="tx1"/>
                </a:solidFill>
              </a:rPr>
              <a:t> </a:t>
            </a:r>
            <a:r>
              <a:rPr lang="en-GB" sz="1400" b="1" dirty="0" err="1">
                <a:solidFill>
                  <a:schemeClr val="tx1"/>
                </a:solidFill>
              </a:rPr>
              <a:t>Rougier</a:t>
            </a:r>
            <a:r>
              <a:rPr lang="en-GB" sz="1400" b="1" dirty="0">
                <a:solidFill>
                  <a:schemeClr val="tx1"/>
                </a:solidFill>
              </a:rPr>
              <a:t/>
            </a:r>
            <a:br>
              <a:rPr lang="en-GB" sz="1400" b="1" dirty="0">
                <a:solidFill>
                  <a:schemeClr val="tx1"/>
                </a:solidFill>
              </a:rPr>
            </a:br>
            <a:r>
              <a:rPr lang="en-GB" sz="1400" b="1" dirty="0">
                <a:solidFill>
                  <a:schemeClr val="tx1"/>
                </a:solidFill>
              </a:rPr>
              <a:t>Thomas </a:t>
            </a:r>
            <a:r>
              <a:rPr lang="en-GB" sz="1400" b="1" dirty="0" err="1">
                <a:solidFill>
                  <a:schemeClr val="tx1"/>
                </a:solidFill>
              </a:rPr>
              <a:t>Seufferlein</a:t>
            </a: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616PD: Phase </a:t>
            </a:r>
            <a:r>
              <a:rPr lang="en-GB" sz="1800" dirty="0"/>
              <a:t>III study comparing </a:t>
            </a:r>
            <a:r>
              <a:rPr lang="en-GB" sz="1800" dirty="0" err="1"/>
              <a:t>intraperitoneal</a:t>
            </a:r>
            <a:r>
              <a:rPr lang="en-GB" sz="1800" dirty="0"/>
              <a:t> paclitaxel plus </a:t>
            </a:r>
            <a:r>
              <a:rPr lang="en-GB" sz="1800" dirty="0" smtClean="0"/>
              <a:t/>
            </a:r>
            <a:br>
              <a:rPr lang="en-GB" sz="1800" dirty="0" smtClean="0"/>
            </a:br>
            <a:r>
              <a:rPr lang="en-GB" sz="1800" dirty="0" smtClean="0"/>
              <a:t>S-1/paclitaxel </a:t>
            </a:r>
            <a:r>
              <a:rPr lang="en-GB" sz="1800" dirty="0"/>
              <a:t>with S-1/cisplatin in gastric cancer patients with peritoneal metastasis: PHOENIX-GC </a:t>
            </a:r>
            <a:r>
              <a:rPr lang="en-GB" sz="1800" dirty="0" smtClean="0"/>
              <a:t>trial – Fujiwara et al</a:t>
            </a:r>
            <a:endParaRPr lang="en-GB" sz="1800" dirty="0"/>
          </a:p>
        </p:txBody>
      </p:sp>
      <p:sp>
        <p:nvSpPr>
          <p:cNvPr id="5123" name="Rectangle 3"/>
          <p:cNvSpPr>
            <a:spLocks noGrp="1" noChangeArrowheads="1"/>
          </p:cNvSpPr>
          <p:nvPr>
            <p:ph type="body" idx="1"/>
          </p:nvPr>
        </p:nvSpPr>
        <p:spPr>
          <a:xfrm>
            <a:off x="365124" y="1295400"/>
            <a:ext cx="8413751" cy="4746172"/>
          </a:xfrm>
        </p:spPr>
        <p:txBody>
          <a:bodyPr/>
          <a:lstStyle/>
          <a:p>
            <a:pPr marL="0" indent="0">
              <a:buNone/>
            </a:pPr>
            <a:r>
              <a:rPr lang="en-GB" b="1" dirty="0" smtClean="0"/>
              <a:t>Study objective</a:t>
            </a:r>
          </a:p>
          <a:p>
            <a:r>
              <a:rPr lang="en-GB" dirty="0" smtClean="0"/>
              <a:t>To evaluate </a:t>
            </a:r>
            <a:r>
              <a:rPr lang="en-GB" dirty="0"/>
              <a:t>the efficacy of </a:t>
            </a:r>
            <a:r>
              <a:rPr lang="en-GB" dirty="0" err="1" smtClean="0"/>
              <a:t>intraperitoneal</a:t>
            </a:r>
            <a:r>
              <a:rPr lang="en-GB" dirty="0" smtClean="0"/>
              <a:t> paclitaxel + S-1/paclitaxel vs. standard </a:t>
            </a:r>
            <a:r>
              <a:rPr lang="en-GB" dirty="0"/>
              <a:t>systemic </a:t>
            </a:r>
            <a:r>
              <a:rPr lang="en-GB" dirty="0" smtClean="0"/>
              <a:t>chemotherapy in </a:t>
            </a:r>
            <a:r>
              <a:rPr lang="en-GB" dirty="0"/>
              <a:t>patients with pathologically confirmed gastric </a:t>
            </a:r>
            <a:r>
              <a:rPr lang="en-GB" dirty="0" smtClean="0"/>
              <a:t>adenocarcinoma</a:t>
            </a:r>
            <a:endParaRPr lang="en-GB" dirty="0"/>
          </a:p>
        </p:txBody>
      </p:sp>
      <p:sp>
        <p:nvSpPr>
          <p:cNvPr id="14" name="Text Placeholder 13"/>
          <p:cNvSpPr>
            <a:spLocks noGrp="1"/>
          </p:cNvSpPr>
          <p:nvPr>
            <p:ph type="body" sz="quarter" idx="10"/>
          </p:nvPr>
        </p:nvSpPr>
        <p:spPr/>
        <p:txBody>
          <a:bodyPr/>
          <a:lstStyle/>
          <a:p>
            <a:r>
              <a:rPr lang="en-GB" dirty="0"/>
              <a:t>*Paclitaxel 50 mg/m</a:t>
            </a:r>
            <a:r>
              <a:rPr lang="en-GB" baseline="30000" dirty="0"/>
              <a:t>2</a:t>
            </a:r>
            <a:r>
              <a:rPr lang="en-GB" dirty="0"/>
              <a:t> </a:t>
            </a:r>
            <a:r>
              <a:rPr lang="en-GB" dirty="0" smtClean="0"/>
              <a:t>iv </a:t>
            </a:r>
            <a:r>
              <a:rPr lang="en-GB" dirty="0"/>
              <a:t>d1+8 + S-1 80 </a:t>
            </a:r>
            <a:r>
              <a:rPr lang="en-GB" dirty="0" smtClean="0"/>
              <a:t>mg/m</a:t>
            </a:r>
            <a:r>
              <a:rPr lang="en-GB" baseline="30000" dirty="0" smtClean="0"/>
              <a:t>2</a:t>
            </a:r>
            <a:r>
              <a:rPr lang="en-GB" dirty="0" smtClean="0"/>
              <a:t>/d d1–14, </a:t>
            </a:r>
            <a:r>
              <a:rPr lang="en-GB" dirty="0"/>
              <a:t>q3w; </a:t>
            </a:r>
            <a:r>
              <a:rPr lang="en-GB" baseline="30000" dirty="0"/>
              <a:t>†</a:t>
            </a:r>
            <a:r>
              <a:rPr lang="en-GB" dirty="0"/>
              <a:t>Cisplatin 60 mg/m</a:t>
            </a:r>
            <a:r>
              <a:rPr lang="en-GB" baseline="30000" dirty="0"/>
              <a:t>2</a:t>
            </a:r>
            <a:r>
              <a:rPr lang="en-GB" dirty="0"/>
              <a:t> </a:t>
            </a:r>
            <a:r>
              <a:rPr lang="en-GB" dirty="0" smtClean="0"/>
              <a:t>iv </a:t>
            </a:r>
            <a:r>
              <a:rPr lang="en-GB" dirty="0"/>
              <a:t>d8 + S-1 80 </a:t>
            </a:r>
            <a:r>
              <a:rPr lang="en-GB" dirty="0" smtClean="0"/>
              <a:t>mg/m</a:t>
            </a:r>
            <a:r>
              <a:rPr lang="en-GB" baseline="30000" dirty="0" smtClean="0"/>
              <a:t>2</a:t>
            </a:r>
            <a:r>
              <a:rPr lang="en-GB" dirty="0" smtClean="0"/>
              <a:t>/d d1–21, </a:t>
            </a:r>
            <a:r>
              <a:rPr lang="en-GB" dirty="0"/>
              <a:t>q5w</a:t>
            </a:r>
            <a:r>
              <a:rPr lang="en-GB" dirty="0" smtClean="0"/>
              <a:t>.</a:t>
            </a:r>
          </a:p>
        </p:txBody>
      </p:sp>
      <p:sp>
        <p:nvSpPr>
          <p:cNvPr id="15" name="Text Placeholder 14"/>
          <p:cNvSpPr>
            <a:spLocks noGrp="1"/>
          </p:cNvSpPr>
          <p:nvPr>
            <p:ph type="body" sz="quarter" idx="11"/>
          </p:nvPr>
        </p:nvSpPr>
        <p:spPr/>
        <p:txBody>
          <a:bodyPr/>
          <a:lstStyle/>
          <a:p>
            <a:r>
              <a:rPr lang="en-GB" dirty="0" smtClean="0"/>
              <a:t>Fujiwara Y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a:t> 616PD</a:t>
            </a:r>
          </a:p>
        </p:txBody>
      </p:sp>
      <p:sp>
        <p:nvSpPr>
          <p:cNvPr id="6" name="Oval 14"/>
          <p:cNvSpPr>
            <a:spLocks noChangeArrowheads="1"/>
          </p:cNvSpPr>
          <p:nvPr/>
        </p:nvSpPr>
        <p:spPr bwMode="auto">
          <a:xfrm>
            <a:off x="3759805" y="34053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2:1</a:t>
            </a:r>
            <a:endParaRPr lang="en-GB" altLang="zh-CN" sz="1600" b="1" dirty="0">
              <a:solidFill>
                <a:srgbClr val="043882"/>
              </a:solidFill>
              <a:ea typeface="SimSun" pitchFamily="2" charset="-122"/>
            </a:endParaRPr>
          </a:p>
        </p:txBody>
      </p:sp>
      <p:cxnSp>
        <p:nvCxnSpPr>
          <p:cNvPr id="7" name="AutoShape 15"/>
          <p:cNvCxnSpPr>
            <a:cxnSpLocks noChangeShapeType="1"/>
            <a:stCxn id="6" idx="0"/>
            <a:endCxn id="23" idx="1"/>
          </p:cNvCxnSpPr>
          <p:nvPr/>
        </p:nvCxnSpPr>
        <p:spPr bwMode="auto">
          <a:xfrm rot="5400000" flipH="1" flipV="1">
            <a:off x="4004161" y="2685074"/>
            <a:ext cx="767680" cy="672797"/>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534400" y="2373313"/>
            <a:ext cx="432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cxnSp>
        <p:nvCxnSpPr>
          <p:cNvPr id="9" name="AutoShape 19"/>
          <p:cNvCxnSpPr>
            <a:cxnSpLocks noChangeShapeType="1"/>
            <a:stCxn id="11" idx="3"/>
            <a:endCxn id="6" idx="2"/>
          </p:cNvCxnSpPr>
          <p:nvPr/>
        </p:nvCxnSpPr>
        <p:spPr bwMode="auto">
          <a:xfrm>
            <a:off x="3505200" y="3697412"/>
            <a:ext cx="254605" cy="0"/>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9"/>
          <p:cNvSpPr>
            <a:spLocks noChangeArrowheads="1"/>
          </p:cNvSpPr>
          <p:nvPr/>
        </p:nvSpPr>
        <p:spPr bwMode="auto">
          <a:xfrm>
            <a:off x="245760" y="2286000"/>
            <a:ext cx="3259440" cy="282282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Pathologically confirmed GC</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Peritoneal metastasis (with no distant metastasis)</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No or &lt;2 months prior CT </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PS 0–1 </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No prior gastrectomy</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No frequent ascites</a:t>
            </a:r>
            <a:endParaRPr lang="en-US" altLang="zh-CN" sz="1600" dirty="0" smtClean="0">
              <a:solidFill>
                <a:srgbClr val="FFFFFF"/>
              </a:solidFill>
              <a:ea typeface="SimSun" pitchFamily="2" charset="-122"/>
            </a:endParaRPr>
          </a:p>
          <a:p>
            <a:pPr defTabSz="892175" eaLnBrk="0" hangingPunct="0">
              <a:spcAft>
                <a:spcPct val="30000"/>
              </a:spcAft>
            </a:pPr>
            <a:r>
              <a:rPr lang="en-GB" altLang="zh-CN" sz="1600" dirty="0" smtClean="0">
                <a:solidFill>
                  <a:srgbClr val="FFFFFF"/>
                </a:solidFill>
                <a:ea typeface="SimSun" pitchFamily="2" charset="-122"/>
              </a:rPr>
              <a:t>(n=183)</a:t>
            </a:r>
            <a:endParaRPr lang="en-GB" altLang="zh-CN" sz="1600" dirty="0">
              <a:solidFill>
                <a:srgbClr val="FFFFFF"/>
              </a:solidFill>
              <a:ea typeface="SimSun" pitchFamily="2" charset="-122"/>
            </a:endParaRPr>
          </a:p>
        </p:txBody>
      </p:sp>
      <p:cxnSp>
        <p:nvCxnSpPr>
          <p:cNvPr id="12" name="AutoShape 16"/>
          <p:cNvCxnSpPr>
            <a:cxnSpLocks noChangeShapeType="1"/>
            <a:stCxn id="6" idx="4"/>
            <a:endCxn id="24" idx="1"/>
          </p:cNvCxnSpPr>
          <p:nvPr/>
        </p:nvCxnSpPr>
        <p:spPr bwMode="auto">
          <a:xfrm rot="16200000" flipH="1">
            <a:off x="4073341" y="3967773"/>
            <a:ext cx="629320" cy="672797"/>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534400" y="4354513"/>
            <a:ext cx="4320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cxnSp>
        <p:nvCxnSpPr>
          <p:cNvPr id="20" name="AutoShape 19"/>
          <p:cNvCxnSpPr>
            <a:cxnSpLocks noChangeShapeType="1"/>
            <a:stCxn id="23" idx="3"/>
            <a:endCxn id="8" idx="1"/>
          </p:cNvCxnSpPr>
          <p:nvPr/>
        </p:nvCxnSpPr>
        <p:spPr bwMode="auto">
          <a:xfrm>
            <a:off x="8153400" y="2637632"/>
            <a:ext cx="381000" cy="0"/>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724400" y="2227263"/>
            <a:ext cx="3429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pt-BR" altLang="zh-CN" sz="1600" dirty="0">
                <a:solidFill>
                  <a:srgbClr val="FFFFFF"/>
                </a:solidFill>
                <a:ea typeface="SimSun" pitchFamily="2" charset="-122"/>
              </a:rPr>
              <a:t>Intraperitoneal paclitaxel 20 mg/m</a:t>
            </a:r>
            <a:r>
              <a:rPr lang="pt-BR" altLang="zh-CN" sz="1600" baseline="30000" dirty="0">
                <a:solidFill>
                  <a:srgbClr val="FFFFFF"/>
                </a:solidFill>
                <a:ea typeface="SimSun" pitchFamily="2" charset="-122"/>
              </a:rPr>
              <a:t>2</a:t>
            </a:r>
            <a:r>
              <a:rPr lang="pt-BR" altLang="zh-CN" sz="1600" dirty="0">
                <a:solidFill>
                  <a:srgbClr val="FFFFFF"/>
                </a:solidFill>
                <a:ea typeface="SimSun" pitchFamily="2" charset="-122"/>
              </a:rPr>
              <a:t> + </a:t>
            </a:r>
            <a:r>
              <a:rPr lang="pt-BR" altLang="zh-CN" sz="1600" dirty="0" smtClean="0">
                <a:solidFill>
                  <a:srgbClr val="FFFFFF"/>
                </a:solidFill>
                <a:ea typeface="SimSun" pitchFamily="2" charset="-122"/>
              </a:rPr>
              <a:t>S-1/paclitaxel* </a:t>
            </a:r>
            <a:br>
              <a:rPr lang="pt-BR" altLang="zh-CN" sz="1600" dirty="0" smtClean="0">
                <a:solidFill>
                  <a:srgbClr val="FFFFFF"/>
                </a:solidFill>
                <a:ea typeface="SimSun" pitchFamily="2" charset="-122"/>
              </a:rPr>
            </a:br>
            <a:r>
              <a:rPr lang="pt-BR" altLang="zh-CN" sz="1600" dirty="0" smtClean="0">
                <a:solidFill>
                  <a:srgbClr val="FFFFFF"/>
                </a:solidFill>
                <a:ea typeface="SimSun" pitchFamily="2" charset="-122"/>
              </a:rPr>
              <a:t>(</a:t>
            </a:r>
            <a:r>
              <a:rPr lang="pt-BR" altLang="zh-CN" sz="1600" dirty="0">
                <a:solidFill>
                  <a:srgbClr val="FFFFFF"/>
                </a:solidFill>
                <a:ea typeface="SimSun" pitchFamily="2" charset="-122"/>
              </a:rPr>
              <a:t>n=122)</a:t>
            </a:r>
            <a:endParaRPr lang="en-GB" altLang="zh-CN" sz="1600" dirty="0">
              <a:solidFill>
                <a:srgbClr val="FFFFFF"/>
              </a:solidFill>
              <a:ea typeface="SimSun" pitchFamily="2" charset="-122"/>
            </a:endParaRPr>
          </a:p>
        </p:txBody>
      </p:sp>
      <p:sp>
        <p:nvSpPr>
          <p:cNvPr id="24" name="AutoShape 12"/>
          <p:cNvSpPr>
            <a:spLocks noChangeArrowheads="1"/>
          </p:cNvSpPr>
          <p:nvPr/>
        </p:nvSpPr>
        <p:spPr bwMode="auto">
          <a:xfrm>
            <a:off x="4724400" y="4208464"/>
            <a:ext cx="3429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ea typeface="SimSun" pitchFamily="2" charset="-122"/>
              </a:rPr>
              <a:t>S-1/</a:t>
            </a:r>
            <a:r>
              <a:rPr lang="en-GB" altLang="zh-CN" sz="1600" dirty="0" err="1">
                <a:solidFill>
                  <a:srgbClr val="4D4D4D"/>
                </a:solidFill>
                <a:ea typeface="SimSun" pitchFamily="2" charset="-122"/>
              </a:rPr>
              <a:t>cisplatin</a:t>
            </a:r>
            <a:r>
              <a:rPr lang="en-GB" altLang="zh-CN" sz="1600" baseline="30000" dirty="0">
                <a:solidFill>
                  <a:srgbClr val="4D4D4D"/>
                </a:solidFill>
                <a:ea typeface="SimSun" pitchFamily="2" charset="-122"/>
              </a:rPr>
              <a:t>†</a:t>
            </a:r>
          </a:p>
          <a:p>
            <a:pPr algn="ctr" defTabSz="892175" eaLnBrk="0" hangingPunct="0"/>
            <a:r>
              <a:rPr lang="en-GB" altLang="zh-CN" sz="1600" dirty="0">
                <a:solidFill>
                  <a:srgbClr val="4D4D4D"/>
                </a:solidFill>
                <a:ea typeface="SimSun" pitchFamily="2" charset="-122"/>
              </a:rPr>
              <a:t>(n=61)</a:t>
            </a:r>
          </a:p>
        </p:txBody>
      </p:sp>
      <p:sp>
        <p:nvSpPr>
          <p:cNvPr id="27" name="Rectangle 9"/>
          <p:cNvSpPr txBox="1">
            <a:spLocks noChangeArrowheads="1"/>
          </p:cNvSpPr>
          <p:nvPr/>
        </p:nvSpPr>
        <p:spPr bwMode="auto">
          <a:xfrm>
            <a:off x="365124" y="5211080"/>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a:t>O</a:t>
            </a:r>
            <a:r>
              <a:rPr lang="en-GB" kern="0" dirty="0" smtClean="0"/>
              <a:t>S</a:t>
            </a:r>
          </a:p>
          <a:p>
            <a:pPr marL="0" indent="0">
              <a:buClr>
                <a:srgbClr val="043882"/>
              </a:buClr>
              <a:buFontTx/>
              <a:buNone/>
            </a:pPr>
            <a:endParaRPr lang="en-GB" kern="0" dirty="0" smtClean="0"/>
          </a:p>
        </p:txBody>
      </p:sp>
      <p:sp>
        <p:nvSpPr>
          <p:cNvPr id="28" name="Content Placeholder 26"/>
          <p:cNvSpPr txBox="1">
            <a:spLocks/>
          </p:cNvSpPr>
          <p:nvPr/>
        </p:nvSpPr>
        <p:spPr>
          <a:xfrm>
            <a:off x="5725914" y="5211080"/>
            <a:ext cx="3208669"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en-GB" b="1" kern="0" dirty="0" smtClean="0">
                <a:solidFill>
                  <a:srgbClr val="A0A0A0"/>
                </a:solidFill>
              </a:rPr>
              <a:t>SECONDARY ENDPOINTS</a:t>
            </a:r>
          </a:p>
          <a:p>
            <a:pPr>
              <a:lnSpc>
                <a:spcPct val="90000"/>
              </a:lnSpc>
              <a:buClr>
                <a:srgbClr val="043882"/>
              </a:buClr>
            </a:pPr>
            <a:r>
              <a:rPr lang="en-GB" kern="0" dirty="0" smtClean="0"/>
              <a:t>ORR</a:t>
            </a:r>
          </a:p>
          <a:p>
            <a:pPr>
              <a:lnSpc>
                <a:spcPct val="90000"/>
              </a:lnSpc>
              <a:buClr>
                <a:srgbClr val="043882"/>
              </a:buClr>
            </a:pPr>
            <a:r>
              <a:rPr lang="en-GB" kern="0" dirty="0" smtClean="0"/>
              <a:t>Safety</a:t>
            </a:r>
          </a:p>
        </p:txBody>
      </p:sp>
      <p:sp>
        <p:nvSpPr>
          <p:cNvPr id="29" name="Content Placeholder 26"/>
          <p:cNvSpPr txBox="1">
            <a:spLocks/>
          </p:cNvSpPr>
          <p:nvPr/>
        </p:nvSpPr>
        <p:spPr bwMode="auto">
          <a:xfrm>
            <a:off x="4587763" y="3048000"/>
            <a:ext cx="4327637"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4D4D4D"/>
                </a:solidFill>
                <a:latin typeface="Arial"/>
              </a:rPr>
              <a:t>Centre</a:t>
            </a:r>
          </a:p>
          <a:p>
            <a:pPr marL="203200" indent="-203200">
              <a:spcBef>
                <a:spcPts val="0"/>
              </a:spcBef>
              <a:spcAft>
                <a:spcPts val="400"/>
              </a:spcAft>
              <a:buFont typeface="Arial" pitchFamily="34" charset="0"/>
              <a:buChar char="•"/>
              <a:defRPr/>
            </a:pPr>
            <a:r>
              <a:rPr lang="en-GB" sz="1400" dirty="0" smtClean="0">
                <a:solidFill>
                  <a:srgbClr val="4D4D4D"/>
                </a:solidFill>
                <a:latin typeface="Arial"/>
              </a:rPr>
              <a:t>Prior CT (yes/no)</a:t>
            </a:r>
          </a:p>
          <a:p>
            <a:pPr marL="203200" indent="-203200">
              <a:spcBef>
                <a:spcPts val="0"/>
              </a:spcBef>
              <a:spcAft>
                <a:spcPts val="400"/>
              </a:spcAft>
              <a:buFont typeface="Arial" pitchFamily="34" charset="0"/>
              <a:buChar char="•"/>
              <a:defRPr/>
            </a:pPr>
            <a:r>
              <a:rPr lang="en-GB" sz="1400" dirty="0" smtClean="0">
                <a:solidFill>
                  <a:srgbClr val="4D4D4D"/>
                </a:solidFill>
                <a:latin typeface="Arial"/>
              </a:rPr>
              <a:t>Extent of peritoneal disease (P1/P2–3)</a:t>
            </a:r>
          </a:p>
        </p:txBody>
      </p:sp>
      <p:cxnSp>
        <p:nvCxnSpPr>
          <p:cNvPr id="30" name="AutoShape 19"/>
          <p:cNvCxnSpPr>
            <a:cxnSpLocks noChangeShapeType="1"/>
            <a:stCxn id="24" idx="3"/>
            <a:endCxn id="13" idx="1"/>
          </p:cNvCxnSpPr>
          <p:nvPr/>
        </p:nvCxnSpPr>
        <p:spPr bwMode="auto">
          <a:xfrm>
            <a:off x="8153400" y="4618832"/>
            <a:ext cx="381000"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3084123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z="1800" dirty="0"/>
              <a:t>616PD: Phase III study comparing </a:t>
            </a:r>
            <a:r>
              <a:rPr lang="en-GB" sz="1800" dirty="0" err="1"/>
              <a:t>intraperitoneal</a:t>
            </a:r>
            <a:r>
              <a:rPr lang="en-GB" sz="1800" dirty="0"/>
              <a:t> paclitaxel plus </a:t>
            </a:r>
            <a:br>
              <a:rPr lang="en-GB" sz="1800" dirty="0"/>
            </a:br>
            <a:r>
              <a:rPr lang="en-GB" sz="1800" dirty="0"/>
              <a:t>S-1/paclitaxel with S-1/cisplatin in gastric cancer patients with peritoneal metastasis: PHOENIX-GC trial – Fujiwara et al</a:t>
            </a:r>
          </a:p>
        </p:txBody>
      </p:sp>
      <p:sp>
        <p:nvSpPr>
          <p:cNvPr id="2" name="Content Placeholder 1"/>
          <p:cNvSpPr>
            <a:spLocks noGrp="1"/>
          </p:cNvSpPr>
          <p:nvPr>
            <p:ph sz="half" idx="1"/>
          </p:nvPr>
        </p:nvSpPr>
        <p:spPr>
          <a:xfrm>
            <a:off x="365124" y="1295400"/>
            <a:ext cx="4130676" cy="4500154"/>
          </a:xfrm>
        </p:spPr>
        <p:txBody>
          <a:bodyPr/>
          <a:lstStyle/>
          <a:p>
            <a:pPr marL="0" indent="0">
              <a:buNone/>
            </a:pPr>
            <a:r>
              <a:rPr lang="en-GB" b="1" dirty="0" smtClean="0"/>
              <a:t>Key results</a:t>
            </a:r>
          </a:p>
          <a:p>
            <a:pPr marL="0" indent="0">
              <a:buNone/>
            </a:pPr>
            <a:r>
              <a:rPr lang="en-GB" b="1" dirty="0" smtClean="0"/>
              <a:t>OS: Primary analysis (FAS population) </a:t>
            </a:r>
            <a:endParaRPr lang="en-GB" b="1" dirty="0"/>
          </a:p>
        </p:txBody>
      </p:sp>
      <p:sp>
        <p:nvSpPr>
          <p:cNvPr id="4" name="Text Placeholder 3"/>
          <p:cNvSpPr>
            <a:spLocks noGrp="1"/>
          </p:cNvSpPr>
          <p:nvPr>
            <p:ph type="body" sz="quarter" idx="10"/>
          </p:nvPr>
        </p:nvSpPr>
        <p:spPr/>
        <p:txBody>
          <a:bodyPr/>
          <a:lstStyle/>
          <a:p>
            <a:r>
              <a:rPr lang="en-GB" dirty="0"/>
              <a:t>*Stratified log-rank test; </a:t>
            </a:r>
            <a:r>
              <a:rPr lang="en-GB" baseline="30000" dirty="0"/>
              <a:t>†</a:t>
            </a:r>
            <a:r>
              <a:rPr lang="en-GB" dirty="0"/>
              <a:t>Cox regression analysis.</a:t>
            </a:r>
          </a:p>
        </p:txBody>
      </p:sp>
      <p:sp>
        <p:nvSpPr>
          <p:cNvPr id="5" name="Text Placeholder 4"/>
          <p:cNvSpPr>
            <a:spLocks noGrp="1"/>
          </p:cNvSpPr>
          <p:nvPr>
            <p:ph type="body" sz="quarter" idx="11"/>
          </p:nvPr>
        </p:nvSpPr>
        <p:spPr/>
        <p:txBody>
          <a:bodyPr/>
          <a:lstStyle/>
          <a:p>
            <a:r>
              <a:rPr lang="en-GB" dirty="0"/>
              <a:t>Fujiwara Y et al. Ann </a:t>
            </a:r>
            <a:r>
              <a:rPr lang="en-GB" dirty="0" err="1"/>
              <a:t>Oncol</a:t>
            </a:r>
            <a:r>
              <a:rPr lang="en-GB" dirty="0"/>
              <a:t> 2016; 27 (</a:t>
            </a:r>
            <a:r>
              <a:rPr lang="en-GB" dirty="0" err="1"/>
              <a:t>suppl</a:t>
            </a:r>
            <a:r>
              <a:rPr lang="en-GB" dirty="0"/>
              <a:t> </a:t>
            </a:r>
            <a:r>
              <a:rPr lang="en-GB" dirty="0" smtClean="0"/>
              <a:t>6): </a:t>
            </a:r>
            <a:r>
              <a:rPr lang="en-GB" dirty="0" err="1"/>
              <a:t>abstr</a:t>
            </a:r>
            <a:r>
              <a:rPr lang="en-GB" dirty="0"/>
              <a:t> 616PD</a:t>
            </a:r>
          </a:p>
        </p:txBody>
      </p:sp>
      <p:graphicFrame>
        <p:nvGraphicFramePr>
          <p:cNvPr id="8" name="Group 88"/>
          <p:cNvGraphicFramePr>
            <a:graphicFrameLocks noGrp="1"/>
          </p:cNvGraphicFramePr>
          <p:nvPr>
            <p:extLst>
              <p:ext uri="{D42A27DB-BD31-4B8C-83A1-F6EECF244321}">
                <p14:modId xmlns:p14="http://schemas.microsoft.com/office/powerpoint/2010/main" val="1700981789"/>
              </p:ext>
            </p:extLst>
          </p:nvPr>
        </p:nvGraphicFramePr>
        <p:xfrm>
          <a:off x="3809999" y="2133600"/>
          <a:ext cx="5105401" cy="1496290"/>
        </p:xfrm>
        <a:graphic>
          <a:graphicData uri="http://schemas.openxmlformats.org/drawingml/2006/table">
            <a:tbl>
              <a:tblPr firstRow="1" bandRow="1">
                <a:tableStyleId>{69012ECD-51FC-41F1-AA8D-1B2483CD663E}</a:tableStyleId>
              </a:tblPr>
              <a:tblGrid>
                <a:gridCol w="2133601">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n=164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MST, months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rgbClr val="4D4D4D"/>
                          </a:solidFill>
                        </a:rPr>
                        <a:t>Intraperitoneal</a:t>
                      </a:r>
                      <a:r>
                        <a:rPr lang="en-GB" sz="1400" dirty="0" smtClean="0">
                          <a:solidFill>
                            <a:srgbClr val="4D4D4D"/>
                          </a:solidFill>
                        </a:rPr>
                        <a:t> paclitaxel + S-1/paclitaxel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17.7 (14.7, 21.5)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0.080*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73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S-1/</a:t>
                      </a:r>
                      <a:r>
                        <a:rPr lang="en-GB" sz="1400" dirty="0" err="1" smtClean="0"/>
                        <a:t>cisplatin</a:t>
                      </a:r>
                      <a:endParaRPr lang="en-GB" sz="1400" dirty="0" smtClean="0">
                        <a:solidFill>
                          <a:srgbClr val="4D4D4D"/>
                        </a:solidFill>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15.2 (12.8, 21.8)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10" name="Rectangle 9"/>
          <p:cNvSpPr/>
          <p:nvPr/>
        </p:nvSpPr>
        <p:spPr>
          <a:xfrm>
            <a:off x="4038600" y="3733800"/>
            <a:ext cx="3801374" cy="307777"/>
          </a:xfrm>
          <a:prstGeom prst="rect">
            <a:avLst/>
          </a:prstGeom>
        </p:spPr>
        <p:txBody>
          <a:bodyPr wrap="square">
            <a:spAutoFit/>
          </a:bodyPr>
          <a:lstStyle/>
          <a:p>
            <a:r>
              <a:rPr lang="en-GB" sz="1400" dirty="0" smtClean="0">
                <a:solidFill>
                  <a:srgbClr val="4D4D4D"/>
                </a:solidFill>
              </a:rPr>
              <a:t>HR</a:t>
            </a:r>
            <a:r>
              <a:rPr lang="en-GB" sz="1400" baseline="30000" dirty="0" smtClean="0">
                <a:solidFill>
                  <a:srgbClr val="4D4D4D"/>
                </a:solidFill>
              </a:rPr>
              <a:t>†</a:t>
            </a:r>
            <a:r>
              <a:rPr lang="en-GB" sz="1400" dirty="0" smtClean="0">
                <a:solidFill>
                  <a:srgbClr val="4D4D4D"/>
                </a:solidFill>
              </a:rPr>
              <a:t> 0.72</a:t>
            </a:r>
            <a:r>
              <a:rPr lang="en-GB" sz="1400" dirty="0">
                <a:solidFill>
                  <a:srgbClr val="4D4D4D"/>
                </a:solidFill>
              </a:rPr>
              <a:t> </a:t>
            </a:r>
            <a:r>
              <a:rPr lang="en-GB" sz="1400" dirty="0" smtClean="0">
                <a:solidFill>
                  <a:srgbClr val="4D4D4D"/>
                </a:solidFill>
              </a:rPr>
              <a:t>(95% CI 0.49, 1.04); p=0.081</a:t>
            </a:r>
            <a:endParaRPr lang="en-GB" sz="1400" dirty="0">
              <a:solidFill>
                <a:srgbClr val="4D4D4D"/>
              </a:solidFill>
            </a:endParaRPr>
          </a:p>
        </p:txBody>
      </p:sp>
      <p:graphicFrame>
        <p:nvGraphicFramePr>
          <p:cNvPr id="16" name="Group 88"/>
          <p:cNvGraphicFramePr>
            <a:graphicFrameLocks noGrp="1"/>
          </p:cNvGraphicFramePr>
          <p:nvPr>
            <p:extLst>
              <p:ext uri="{D42A27DB-BD31-4B8C-83A1-F6EECF244321}">
                <p14:modId xmlns:p14="http://schemas.microsoft.com/office/powerpoint/2010/main" val="1168537926"/>
              </p:ext>
            </p:extLst>
          </p:nvPr>
        </p:nvGraphicFramePr>
        <p:xfrm>
          <a:off x="533400" y="4800600"/>
          <a:ext cx="8229601" cy="1367216"/>
        </p:xfrm>
        <a:graphic>
          <a:graphicData uri="http://schemas.openxmlformats.org/drawingml/2006/table">
            <a:tbl>
              <a:tblPr firstRow="1" bandRow="1">
                <a:tableStyleId>{69012ECD-51FC-41F1-AA8D-1B2483CD663E}</a:tableStyleId>
              </a:tblPr>
              <a:tblGrid>
                <a:gridCol w="2950234">
                  <a:extLst>
                    <a:ext uri="{9D8B030D-6E8A-4147-A177-3AD203B41FA5}">
                      <a16:colId xmlns:a16="http://schemas.microsoft.com/office/drawing/2014/main" xmlns="" val="20000"/>
                    </a:ext>
                  </a:extLst>
                </a:gridCol>
                <a:gridCol w="698740">
                  <a:extLst>
                    <a:ext uri="{9D8B030D-6E8A-4147-A177-3AD203B41FA5}">
                      <a16:colId xmlns:a16="http://schemas.microsoft.com/office/drawing/2014/main" xmlns="" val="20001"/>
                    </a:ext>
                  </a:extLst>
                </a:gridCol>
                <a:gridCol w="621102">
                  <a:extLst>
                    <a:ext uri="{9D8B030D-6E8A-4147-A177-3AD203B41FA5}">
                      <a16:colId xmlns:a16="http://schemas.microsoft.com/office/drawing/2014/main" xmlns="" val="20002"/>
                    </a:ext>
                  </a:extLst>
                </a:gridCol>
                <a:gridCol w="698740"/>
                <a:gridCol w="543464"/>
                <a:gridCol w="621102"/>
                <a:gridCol w="724618"/>
                <a:gridCol w="1371601"/>
              </a:tblGrid>
              <a:tr h="4153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Best response (RECIST v1.1)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(in patients with target lesions)</a:t>
                      </a: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CR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PR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SD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PD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RR,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Fischer’s test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4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rgbClr val="4D4D4D"/>
                          </a:solidFill>
                        </a:rPr>
                        <a:t>Intraperitoneal</a:t>
                      </a:r>
                      <a:r>
                        <a:rPr lang="en-GB" sz="1400" dirty="0" smtClean="0">
                          <a:solidFill>
                            <a:srgbClr val="4D4D4D"/>
                          </a:solidFill>
                        </a:rPr>
                        <a:t> paclitaxel +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4D4D4D"/>
                          </a:solidFill>
                        </a:rPr>
                        <a:t>S-1/paclitaxel </a:t>
                      </a:r>
                      <a:r>
                        <a:rPr lang="en-GB" sz="1400" b="0" i="0" u="none" strike="noStrike" kern="1200" baseline="0" dirty="0" smtClean="0">
                          <a:solidFill>
                            <a:schemeClr val="tx1"/>
                          </a:solidFill>
                          <a:latin typeface="+mn-lt"/>
                          <a:ea typeface="+mn-ea"/>
                          <a:cs typeface="+mn-cs"/>
                        </a:rPr>
                        <a:t>(n=17)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08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t>S-1/cisplatin </a:t>
                      </a:r>
                      <a:r>
                        <a:rPr kumimoji="0" lang="en-GB" sz="1400" b="0" i="0" u="none" strike="noStrike" cap="none" normalizeH="0" baseline="0" dirty="0" smtClean="0">
                          <a:ln>
                            <a:noFill/>
                          </a:ln>
                          <a:solidFill>
                            <a:schemeClr val="tx1"/>
                          </a:solidFill>
                          <a:effectLst/>
                          <a:latin typeface="+mn-lt"/>
                          <a:cs typeface="Arial" charset="0"/>
                        </a:rPr>
                        <a:t>(n=5)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69" name="Group 68"/>
          <p:cNvGrpSpPr/>
          <p:nvPr/>
        </p:nvGrpSpPr>
        <p:grpSpPr>
          <a:xfrm>
            <a:off x="228601" y="2134096"/>
            <a:ext cx="2963834" cy="2562503"/>
            <a:chOff x="228601" y="2134096"/>
            <a:chExt cx="2963834" cy="2562503"/>
          </a:xfrm>
        </p:grpSpPr>
        <p:sp>
          <p:nvSpPr>
            <p:cNvPr id="70" name="Text Box 62"/>
            <p:cNvSpPr txBox="1">
              <a:spLocks noChangeArrowheads="1"/>
            </p:cNvSpPr>
            <p:nvPr/>
          </p:nvSpPr>
          <p:spPr bwMode="auto">
            <a:xfrm rot="16200000">
              <a:off x="-151631" y="3060211"/>
              <a:ext cx="10374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smtClean="0">
                  <a:solidFill>
                    <a:srgbClr val="4D4D4D"/>
                  </a:solidFill>
                  <a:latin typeface="Arial" panose="020B0604020202020204" pitchFamily="34" charset="0"/>
                  <a:cs typeface="Arial" panose="020B0604020202020204" pitchFamily="34" charset="0"/>
                </a:rPr>
                <a:t>Survival rate</a:t>
              </a:r>
              <a:endParaRPr lang="en-GB" altLang="en-US" sz="1200" dirty="0">
                <a:solidFill>
                  <a:srgbClr val="4D4D4D"/>
                </a:solidFill>
                <a:latin typeface="Arial" panose="020B0604020202020204" pitchFamily="34" charset="0"/>
                <a:cs typeface="Arial" panose="020B0604020202020204" pitchFamily="34" charset="0"/>
              </a:endParaRPr>
            </a:p>
          </p:txBody>
        </p:sp>
        <p:sp>
          <p:nvSpPr>
            <p:cNvPr id="71" name="Text Box 103"/>
            <p:cNvSpPr txBox="1">
              <a:spLocks noChangeArrowheads="1"/>
            </p:cNvSpPr>
            <p:nvPr/>
          </p:nvSpPr>
          <p:spPr bwMode="auto">
            <a:xfrm>
              <a:off x="1355906" y="4419600"/>
              <a:ext cx="11696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smtClean="0">
                  <a:solidFill>
                    <a:srgbClr val="4D4D4D"/>
                  </a:solidFill>
                  <a:latin typeface="Arial" panose="020B0604020202020204" pitchFamily="34" charset="0"/>
                  <a:cs typeface="Arial" panose="020B0604020202020204" pitchFamily="34" charset="0"/>
                </a:rPr>
                <a:t>Time (months)</a:t>
              </a:r>
              <a:endParaRPr lang="en-GB" altLang="en-US" sz="1200" dirty="0">
                <a:solidFill>
                  <a:srgbClr val="4D4D4D"/>
                </a:solidFill>
                <a:latin typeface="Arial" panose="020B0604020202020204" pitchFamily="34" charset="0"/>
                <a:cs typeface="Arial" panose="020B0604020202020204" pitchFamily="34" charset="0"/>
              </a:endParaRPr>
            </a:p>
          </p:txBody>
        </p:sp>
        <p:sp>
          <p:nvSpPr>
            <p:cNvPr id="72" name="Text Box 107"/>
            <p:cNvSpPr txBox="1">
              <a:spLocks noChangeArrowheads="1"/>
            </p:cNvSpPr>
            <p:nvPr/>
          </p:nvSpPr>
          <p:spPr bwMode="auto">
            <a:xfrm>
              <a:off x="429482" y="3059347"/>
              <a:ext cx="3978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200" dirty="0" smtClean="0">
                  <a:solidFill>
                    <a:srgbClr val="4D4D4D"/>
                  </a:solidFill>
                  <a:latin typeface="Arial" panose="020B0604020202020204" pitchFamily="34" charset="0"/>
                  <a:cs typeface="Arial" panose="020B0604020202020204" pitchFamily="34" charset="0"/>
                </a:rPr>
                <a:t>0.5</a:t>
              </a:r>
              <a:endParaRPr lang="en-GB" altLang="en-US" sz="1200" dirty="0">
                <a:solidFill>
                  <a:srgbClr val="4D4D4D"/>
                </a:solidFill>
                <a:latin typeface="Arial" panose="020B0604020202020204" pitchFamily="34" charset="0"/>
                <a:cs typeface="Arial" panose="020B0604020202020204" pitchFamily="34" charset="0"/>
              </a:endParaRPr>
            </a:p>
          </p:txBody>
        </p:sp>
        <p:sp>
          <p:nvSpPr>
            <p:cNvPr id="73" name="Text Box 112"/>
            <p:cNvSpPr txBox="1">
              <a:spLocks noChangeArrowheads="1"/>
            </p:cNvSpPr>
            <p:nvPr/>
          </p:nvSpPr>
          <p:spPr bwMode="auto">
            <a:xfrm>
              <a:off x="557722" y="2134096"/>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200" dirty="0" smtClean="0">
                  <a:solidFill>
                    <a:srgbClr val="4D4D4D"/>
                  </a:solidFill>
                  <a:latin typeface="Arial" panose="020B0604020202020204" pitchFamily="34" charset="0"/>
                  <a:cs typeface="Arial" panose="020B0604020202020204" pitchFamily="34" charset="0"/>
                </a:rPr>
                <a:t>1</a:t>
              </a:r>
              <a:endParaRPr lang="en-GB" altLang="en-US" sz="1200" dirty="0">
                <a:solidFill>
                  <a:srgbClr val="4D4D4D"/>
                </a:solidFill>
                <a:latin typeface="Arial" panose="020B0604020202020204" pitchFamily="34" charset="0"/>
                <a:cs typeface="Arial" panose="020B0604020202020204" pitchFamily="34" charset="0"/>
              </a:endParaRPr>
            </a:p>
          </p:txBody>
        </p:sp>
        <p:sp>
          <p:nvSpPr>
            <p:cNvPr id="74" name="Text Box 115"/>
            <p:cNvSpPr txBox="1">
              <a:spLocks noChangeArrowheads="1"/>
            </p:cNvSpPr>
            <p:nvPr/>
          </p:nvSpPr>
          <p:spPr bwMode="auto">
            <a:xfrm>
              <a:off x="557722" y="4027160"/>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200" dirty="0">
                  <a:solidFill>
                    <a:srgbClr val="4D4D4D"/>
                  </a:solidFill>
                  <a:latin typeface="Arial" panose="020B0604020202020204" pitchFamily="34" charset="0"/>
                  <a:cs typeface="Arial" panose="020B0604020202020204" pitchFamily="34" charset="0"/>
                </a:rPr>
                <a:t>0</a:t>
              </a:r>
            </a:p>
          </p:txBody>
        </p:sp>
        <p:sp>
          <p:nvSpPr>
            <p:cNvPr id="75"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6"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7"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8"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9"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0"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1"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2"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3"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4"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5"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6"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7"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8"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9"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0"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1"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2"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3"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4"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5" name="Text Box 88"/>
            <p:cNvSpPr txBox="1">
              <a:spLocks noChangeArrowheads="1"/>
            </p:cNvSpPr>
            <p:nvPr/>
          </p:nvSpPr>
          <p:spPr bwMode="auto">
            <a:xfrm>
              <a:off x="722659" y="4205849"/>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a:solidFill>
                    <a:srgbClr val="4D4D4D"/>
                  </a:solidFill>
                  <a:latin typeface="Arial" panose="020B0604020202020204" pitchFamily="34" charset="0"/>
                  <a:cs typeface="Arial" panose="020B0604020202020204" pitchFamily="34" charset="0"/>
                </a:rPr>
                <a:t>0</a:t>
              </a:r>
            </a:p>
          </p:txBody>
        </p:sp>
        <p:sp>
          <p:nvSpPr>
            <p:cNvPr id="96" name="Text Box 88"/>
            <p:cNvSpPr txBox="1">
              <a:spLocks noChangeArrowheads="1"/>
            </p:cNvSpPr>
            <p:nvPr/>
          </p:nvSpPr>
          <p:spPr bwMode="auto">
            <a:xfrm>
              <a:off x="1227476" y="4205849"/>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smtClean="0">
                  <a:solidFill>
                    <a:srgbClr val="4D4D4D"/>
                  </a:solidFill>
                  <a:latin typeface="Arial" panose="020B0604020202020204" pitchFamily="34" charset="0"/>
                  <a:cs typeface="Arial" panose="020B0604020202020204" pitchFamily="34" charset="0"/>
                </a:rPr>
                <a:t>12</a:t>
              </a:r>
              <a:endParaRPr lang="en-GB" altLang="en-US" sz="1200" dirty="0">
                <a:solidFill>
                  <a:srgbClr val="4D4D4D"/>
                </a:solidFill>
                <a:latin typeface="Arial" panose="020B0604020202020204" pitchFamily="34" charset="0"/>
                <a:cs typeface="Arial" panose="020B0604020202020204" pitchFamily="34" charset="0"/>
              </a:endParaRPr>
            </a:p>
          </p:txBody>
        </p:sp>
        <p:sp>
          <p:nvSpPr>
            <p:cNvPr id="97" name="Text Box 88"/>
            <p:cNvSpPr txBox="1">
              <a:spLocks noChangeArrowheads="1"/>
            </p:cNvSpPr>
            <p:nvPr/>
          </p:nvSpPr>
          <p:spPr bwMode="auto">
            <a:xfrm>
              <a:off x="1772959" y="4205849"/>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smtClean="0">
                  <a:solidFill>
                    <a:srgbClr val="4D4D4D"/>
                  </a:solidFill>
                  <a:latin typeface="Arial" panose="020B0604020202020204" pitchFamily="34" charset="0"/>
                  <a:cs typeface="Arial" panose="020B0604020202020204" pitchFamily="34" charset="0"/>
                </a:rPr>
                <a:t>24</a:t>
              </a:r>
              <a:endParaRPr lang="en-GB" altLang="en-US" sz="1200" dirty="0">
                <a:solidFill>
                  <a:srgbClr val="4D4D4D"/>
                </a:solidFill>
                <a:latin typeface="Arial" panose="020B0604020202020204" pitchFamily="34" charset="0"/>
                <a:cs typeface="Arial" panose="020B0604020202020204" pitchFamily="34" charset="0"/>
              </a:endParaRPr>
            </a:p>
          </p:txBody>
        </p:sp>
        <p:sp>
          <p:nvSpPr>
            <p:cNvPr id="98" name="Text Box 88"/>
            <p:cNvSpPr txBox="1">
              <a:spLocks noChangeArrowheads="1"/>
            </p:cNvSpPr>
            <p:nvPr/>
          </p:nvSpPr>
          <p:spPr bwMode="auto">
            <a:xfrm>
              <a:off x="2309445" y="4205849"/>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smtClean="0">
                  <a:solidFill>
                    <a:srgbClr val="4D4D4D"/>
                  </a:solidFill>
                  <a:latin typeface="Arial" panose="020B0604020202020204" pitchFamily="34" charset="0"/>
                  <a:cs typeface="Arial" panose="020B0604020202020204" pitchFamily="34" charset="0"/>
                </a:rPr>
                <a:t>36</a:t>
              </a:r>
              <a:endParaRPr lang="en-GB" altLang="en-US" sz="1200" dirty="0">
                <a:solidFill>
                  <a:srgbClr val="4D4D4D"/>
                </a:solidFill>
                <a:latin typeface="Arial" panose="020B0604020202020204" pitchFamily="34" charset="0"/>
                <a:cs typeface="Arial" panose="020B0604020202020204" pitchFamily="34" charset="0"/>
              </a:endParaRPr>
            </a:p>
          </p:txBody>
        </p:sp>
        <p:sp>
          <p:nvSpPr>
            <p:cNvPr id="99" name="Text Box 88"/>
            <p:cNvSpPr txBox="1">
              <a:spLocks noChangeArrowheads="1"/>
            </p:cNvSpPr>
            <p:nvPr/>
          </p:nvSpPr>
          <p:spPr bwMode="auto">
            <a:xfrm>
              <a:off x="2837850" y="4200825"/>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200" dirty="0" smtClean="0">
                  <a:solidFill>
                    <a:srgbClr val="4D4D4D"/>
                  </a:solidFill>
                  <a:latin typeface="Arial" panose="020B0604020202020204" pitchFamily="34" charset="0"/>
                  <a:cs typeface="Arial" panose="020B0604020202020204" pitchFamily="34" charset="0"/>
                </a:rPr>
                <a:t>48</a:t>
              </a:r>
              <a:endParaRPr lang="en-GB" altLang="en-US" sz="1200" dirty="0">
                <a:solidFill>
                  <a:srgbClr val="4D4D4D"/>
                </a:solidFill>
                <a:latin typeface="Arial" panose="020B0604020202020204" pitchFamily="34" charset="0"/>
                <a:cs typeface="Arial" panose="020B0604020202020204" pitchFamily="34" charset="0"/>
              </a:endParaRPr>
            </a:p>
          </p:txBody>
        </p:sp>
        <p:sp>
          <p:nvSpPr>
            <p:cNvPr id="100"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grpSp>
      <p:grpSp>
        <p:nvGrpSpPr>
          <p:cNvPr id="101" name="Group 100"/>
          <p:cNvGrpSpPr/>
          <p:nvPr/>
        </p:nvGrpSpPr>
        <p:grpSpPr>
          <a:xfrm>
            <a:off x="868487" y="2253477"/>
            <a:ext cx="1491156" cy="1741653"/>
            <a:chOff x="4011613" y="2773363"/>
            <a:chExt cx="1114425" cy="1304925"/>
          </a:xfrm>
        </p:grpSpPr>
        <p:sp>
          <p:nvSpPr>
            <p:cNvPr id="102" name="Line 2"/>
            <p:cNvSpPr>
              <a:spLocks noChangeShapeType="1"/>
            </p:cNvSpPr>
            <p:nvPr/>
          </p:nvSpPr>
          <p:spPr bwMode="auto">
            <a:xfrm>
              <a:off x="4821238" y="3744913"/>
              <a:ext cx="0" cy="1905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3" name="Line 3"/>
            <p:cNvSpPr>
              <a:spLocks noChangeShapeType="1"/>
            </p:cNvSpPr>
            <p:nvPr/>
          </p:nvSpPr>
          <p:spPr bwMode="auto">
            <a:xfrm>
              <a:off x="5021263" y="3944938"/>
              <a:ext cx="0" cy="28575"/>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4" name="Line 4"/>
            <p:cNvSpPr>
              <a:spLocks noChangeShapeType="1"/>
            </p:cNvSpPr>
            <p:nvPr/>
          </p:nvSpPr>
          <p:spPr bwMode="auto">
            <a:xfrm>
              <a:off x="5097463" y="4049713"/>
              <a:ext cx="0" cy="28575"/>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5" name="Line 5"/>
            <p:cNvSpPr>
              <a:spLocks noChangeShapeType="1"/>
            </p:cNvSpPr>
            <p:nvPr/>
          </p:nvSpPr>
          <p:spPr bwMode="auto">
            <a:xfrm>
              <a:off x="5116513" y="4049713"/>
              <a:ext cx="0" cy="28575"/>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6" name="Line 6"/>
            <p:cNvSpPr>
              <a:spLocks noChangeShapeType="1"/>
            </p:cNvSpPr>
            <p:nvPr/>
          </p:nvSpPr>
          <p:spPr bwMode="auto">
            <a:xfrm>
              <a:off x="5078413" y="3995810"/>
              <a:ext cx="0" cy="1905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7" name="Freeform 7"/>
            <p:cNvSpPr>
              <a:spLocks/>
            </p:cNvSpPr>
            <p:nvPr/>
          </p:nvSpPr>
          <p:spPr bwMode="auto">
            <a:xfrm>
              <a:off x="4011613" y="2773363"/>
              <a:ext cx="1114425" cy="1304925"/>
            </a:xfrm>
            <a:custGeom>
              <a:avLst/>
              <a:gdLst>
                <a:gd name="T0" fmla="*/ 117 w 117"/>
                <a:gd name="T1" fmla="*/ 137 h 137"/>
                <a:gd name="T2" fmla="*/ 113 w 117"/>
                <a:gd name="T3" fmla="*/ 137 h 137"/>
                <a:gd name="T4" fmla="*/ 113 w 117"/>
                <a:gd name="T5" fmla="*/ 131 h 137"/>
                <a:gd name="T6" fmla="*/ 108 w 117"/>
                <a:gd name="T7" fmla="*/ 131 h 137"/>
                <a:gd name="T8" fmla="*/ 108 w 117"/>
                <a:gd name="T9" fmla="*/ 125 h 137"/>
                <a:gd name="T10" fmla="*/ 103 w 117"/>
                <a:gd name="T11" fmla="*/ 125 h 137"/>
                <a:gd name="T12" fmla="*/ 103 w 117"/>
                <a:gd name="T13" fmla="*/ 122 h 137"/>
                <a:gd name="T14" fmla="*/ 94 w 117"/>
                <a:gd name="T15" fmla="*/ 122 h 137"/>
                <a:gd name="T16" fmla="*/ 94 w 117"/>
                <a:gd name="T17" fmla="*/ 119 h 137"/>
                <a:gd name="T18" fmla="*/ 93 w 117"/>
                <a:gd name="T19" fmla="*/ 119 h 137"/>
                <a:gd name="T20" fmla="*/ 93 w 117"/>
                <a:gd name="T21" fmla="*/ 115 h 137"/>
                <a:gd name="T22" fmla="*/ 89 w 117"/>
                <a:gd name="T23" fmla="*/ 115 h 137"/>
                <a:gd name="T24" fmla="*/ 89 w 117"/>
                <a:gd name="T25" fmla="*/ 112 h 137"/>
                <a:gd name="T26" fmla="*/ 87 w 117"/>
                <a:gd name="T27" fmla="*/ 112 h 137"/>
                <a:gd name="T28" fmla="*/ 87 w 117"/>
                <a:gd name="T29" fmla="*/ 104 h 137"/>
                <a:gd name="T30" fmla="*/ 83 w 117"/>
                <a:gd name="T31" fmla="*/ 104 h 137"/>
                <a:gd name="T32" fmla="*/ 83 w 117"/>
                <a:gd name="T33" fmla="*/ 102 h 137"/>
                <a:gd name="T34" fmla="*/ 80 w 117"/>
                <a:gd name="T35" fmla="*/ 102 h 137"/>
                <a:gd name="T36" fmla="*/ 80 w 117"/>
                <a:gd name="T37" fmla="*/ 99 h 137"/>
                <a:gd name="T38" fmla="*/ 76 w 117"/>
                <a:gd name="T39" fmla="*/ 99 h 137"/>
                <a:gd name="T40" fmla="*/ 76 w 117"/>
                <a:gd name="T41" fmla="*/ 94 h 137"/>
                <a:gd name="T42" fmla="*/ 63 w 117"/>
                <a:gd name="T43" fmla="*/ 94 h 137"/>
                <a:gd name="T44" fmla="*/ 63 w 117"/>
                <a:gd name="T45" fmla="*/ 91 h 137"/>
                <a:gd name="T46" fmla="*/ 61 w 117"/>
                <a:gd name="T47" fmla="*/ 91 h 137"/>
                <a:gd name="T48" fmla="*/ 61 w 117"/>
                <a:gd name="T49" fmla="*/ 88 h 137"/>
                <a:gd name="T50" fmla="*/ 59 w 117"/>
                <a:gd name="T51" fmla="*/ 88 h 137"/>
                <a:gd name="T52" fmla="*/ 59 w 117"/>
                <a:gd name="T53" fmla="*/ 84 h 137"/>
                <a:gd name="T54" fmla="*/ 56 w 117"/>
                <a:gd name="T55" fmla="*/ 84 h 137"/>
                <a:gd name="T56" fmla="*/ 56 w 117"/>
                <a:gd name="T57" fmla="*/ 76 h 137"/>
                <a:gd name="T58" fmla="*/ 54 w 117"/>
                <a:gd name="T59" fmla="*/ 76 h 137"/>
                <a:gd name="T60" fmla="*/ 54 w 117"/>
                <a:gd name="T61" fmla="*/ 71 h 137"/>
                <a:gd name="T62" fmla="*/ 50 w 117"/>
                <a:gd name="T63" fmla="*/ 71 h 137"/>
                <a:gd name="T64" fmla="*/ 50 w 117"/>
                <a:gd name="T65" fmla="*/ 69 h 137"/>
                <a:gd name="T66" fmla="*/ 47 w 117"/>
                <a:gd name="T67" fmla="*/ 69 h 137"/>
                <a:gd name="T68" fmla="*/ 47 w 117"/>
                <a:gd name="T69" fmla="*/ 63 h 137"/>
                <a:gd name="T70" fmla="*/ 45 w 117"/>
                <a:gd name="T71" fmla="*/ 63 h 137"/>
                <a:gd name="T72" fmla="*/ 45 w 117"/>
                <a:gd name="T73" fmla="*/ 51 h 137"/>
                <a:gd name="T74" fmla="*/ 44 w 117"/>
                <a:gd name="T75" fmla="*/ 51 h 137"/>
                <a:gd name="T76" fmla="*/ 44 w 117"/>
                <a:gd name="T77" fmla="*/ 44 h 137"/>
                <a:gd name="T78" fmla="*/ 38 w 117"/>
                <a:gd name="T79" fmla="*/ 44 h 137"/>
                <a:gd name="T80" fmla="*/ 38 w 117"/>
                <a:gd name="T81" fmla="*/ 42 h 137"/>
                <a:gd name="T82" fmla="*/ 36 w 117"/>
                <a:gd name="T83" fmla="*/ 42 h 137"/>
                <a:gd name="T84" fmla="*/ 36 w 117"/>
                <a:gd name="T85" fmla="*/ 39 h 137"/>
                <a:gd name="T86" fmla="*/ 28 w 117"/>
                <a:gd name="T87" fmla="*/ 39 h 137"/>
                <a:gd name="T88" fmla="*/ 28 w 117"/>
                <a:gd name="T89" fmla="*/ 36 h 137"/>
                <a:gd name="T90" fmla="*/ 27 w 117"/>
                <a:gd name="T91" fmla="*/ 36 h 137"/>
                <a:gd name="T92" fmla="*/ 27 w 117"/>
                <a:gd name="T93" fmla="*/ 33 h 137"/>
                <a:gd name="T94" fmla="*/ 25 w 117"/>
                <a:gd name="T95" fmla="*/ 33 h 137"/>
                <a:gd name="T96" fmla="*/ 25 w 117"/>
                <a:gd name="T97" fmla="*/ 25 h 137"/>
                <a:gd name="T98" fmla="*/ 23 w 117"/>
                <a:gd name="T99" fmla="*/ 25 h 137"/>
                <a:gd name="T100" fmla="*/ 23 w 117"/>
                <a:gd name="T101" fmla="*/ 19 h 137"/>
                <a:gd name="T102" fmla="*/ 21 w 117"/>
                <a:gd name="T103" fmla="*/ 19 h 137"/>
                <a:gd name="T104" fmla="*/ 21 w 117"/>
                <a:gd name="T105" fmla="*/ 13 h 137"/>
                <a:gd name="T106" fmla="*/ 18 w 117"/>
                <a:gd name="T107" fmla="*/ 13 h 137"/>
                <a:gd name="T108" fmla="*/ 18 w 117"/>
                <a:gd name="T109" fmla="*/ 9 h 137"/>
                <a:gd name="T110" fmla="*/ 14 w 117"/>
                <a:gd name="T111" fmla="*/ 9 h 137"/>
                <a:gd name="T112" fmla="*/ 14 w 117"/>
                <a:gd name="T113" fmla="*/ 5 h 137"/>
                <a:gd name="T114" fmla="*/ 8 w 117"/>
                <a:gd name="T115" fmla="*/ 5 h 137"/>
                <a:gd name="T116" fmla="*/ 8 w 117"/>
                <a:gd name="T117" fmla="*/ 3 h 137"/>
                <a:gd name="T118" fmla="*/ 6 w 117"/>
                <a:gd name="T119" fmla="*/ 3 h 137"/>
                <a:gd name="T120" fmla="*/ 6 w 117"/>
                <a:gd name="T121" fmla="*/ 0 h 137"/>
                <a:gd name="T122" fmla="*/ 0 w 117"/>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137">
                  <a:moveTo>
                    <a:pt x="117" y="137"/>
                  </a:moveTo>
                  <a:lnTo>
                    <a:pt x="113" y="137"/>
                  </a:lnTo>
                  <a:lnTo>
                    <a:pt x="113" y="131"/>
                  </a:lnTo>
                  <a:lnTo>
                    <a:pt x="108" y="131"/>
                  </a:lnTo>
                  <a:lnTo>
                    <a:pt x="108" y="125"/>
                  </a:lnTo>
                  <a:lnTo>
                    <a:pt x="103" y="125"/>
                  </a:lnTo>
                  <a:lnTo>
                    <a:pt x="103" y="122"/>
                  </a:lnTo>
                  <a:lnTo>
                    <a:pt x="94" y="122"/>
                  </a:lnTo>
                  <a:lnTo>
                    <a:pt x="94" y="119"/>
                  </a:lnTo>
                  <a:lnTo>
                    <a:pt x="93" y="119"/>
                  </a:lnTo>
                  <a:lnTo>
                    <a:pt x="93" y="115"/>
                  </a:lnTo>
                  <a:lnTo>
                    <a:pt x="89" y="115"/>
                  </a:lnTo>
                  <a:lnTo>
                    <a:pt x="89" y="112"/>
                  </a:lnTo>
                  <a:lnTo>
                    <a:pt x="87" y="112"/>
                  </a:lnTo>
                  <a:lnTo>
                    <a:pt x="87" y="104"/>
                  </a:lnTo>
                  <a:lnTo>
                    <a:pt x="83" y="104"/>
                  </a:lnTo>
                  <a:lnTo>
                    <a:pt x="83" y="102"/>
                  </a:lnTo>
                  <a:lnTo>
                    <a:pt x="80" y="102"/>
                  </a:lnTo>
                  <a:lnTo>
                    <a:pt x="80" y="99"/>
                  </a:lnTo>
                  <a:lnTo>
                    <a:pt x="76" y="99"/>
                  </a:lnTo>
                  <a:lnTo>
                    <a:pt x="76" y="94"/>
                  </a:lnTo>
                  <a:lnTo>
                    <a:pt x="63" y="94"/>
                  </a:lnTo>
                  <a:lnTo>
                    <a:pt x="63" y="91"/>
                  </a:lnTo>
                  <a:lnTo>
                    <a:pt x="61" y="91"/>
                  </a:lnTo>
                  <a:lnTo>
                    <a:pt x="61" y="88"/>
                  </a:lnTo>
                  <a:lnTo>
                    <a:pt x="59" y="88"/>
                  </a:lnTo>
                  <a:lnTo>
                    <a:pt x="59" y="84"/>
                  </a:lnTo>
                  <a:lnTo>
                    <a:pt x="56" y="84"/>
                  </a:lnTo>
                  <a:lnTo>
                    <a:pt x="56" y="76"/>
                  </a:lnTo>
                  <a:lnTo>
                    <a:pt x="54" y="76"/>
                  </a:lnTo>
                  <a:lnTo>
                    <a:pt x="54" y="71"/>
                  </a:lnTo>
                  <a:lnTo>
                    <a:pt x="50" y="71"/>
                  </a:lnTo>
                  <a:lnTo>
                    <a:pt x="50" y="69"/>
                  </a:lnTo>
                  <a:lnTo>
                    <a:pt x="47" y="69"/>
                  </a:lnTo>
                  <a:lnTo>
                    <a:pt x="47" y="63"/>
                  </a:lnTo>
                  <a:lnTo>
                    <a:pt x="45" y="63"/>
                  </a:lnTo>
                  <a:lnTo>
                    <a:pt x="45" y="51"/>
                  </a:lnTo>
                  <a:lnTo>
                    <a:pt x="44" y="51"/>
                  </a:lnTo>
                  <a:lnTo>
                    <a:pt x="44" y="44"/>
                  </a:lnTo>
                  <a:lnTo>
                    <a:pt x="38" y="44"/>
                  </a:lnTo>
                  <a:lnTo>
                    <a:pt x="38" y="42"/>
                  </a:lnTo>
                  <a:lnTo>
                    <a:pt x="36" y="42"/>
                  </a:lnTo>
                  <a:lnTo>
                    <a:pt x="36" y="39"/>
                  </a:lnTo>
                  <a:lnTo>
                    <a:pt x="28" y="39"/>
                  </a:lnTo>
                  <a:lnTo>
                    <a:pt x="28" y="36"/>
                  </a:lnTo>
                  <a:lnTo>
                    <a:pt x="27" y="36"/>
                  </a:lnTo>
                  <a:lnTo>
                    <a:pt x="27" y="33"/>
                  </a:lnTo>
                  <a:lnTo>
                    <a:pt x="25" y="33"/>
                  </a:lnTo>
                  <a:lnTo>
                    <a:pt x="25" y="25"/>
                  </a:lnTo>
                  <a:lnTo>
                    <a:pt x="23" y="25"/>
                  </a:lnTo>
                  <a:lnTo>
                    <a:pt x="23" y="19"/>
                  </a:lnTo>
                  <a:lnTo>
                    <a:pt x="21" y="19"/>
                  </a:lnTo>
                  <a:lnTo>
                    <a:pt x="21" y="13"/>
                  </a:lnTo>
                  <a:lnTo>
                    <a:pt x="18" y="13"/>
                  </a:lnTo>
                  <a:lnTo>
                    <a:pt x="18" y="9"/>
                  </a:lnTo>
                  <a:lnTo>
                    <a:pt x="14" y="9"/>
                  </a:lnTo>
                  <a:lnTo>
                    <a:pt x="14" y="5"/>
                  </a:lnTo>
                  <a:lnTo>
                    <a:pt x="8" y="5"/>
                  </a:lnTo>
                  <a:lnTo>
                    <a:pt x="8" y="3"/>
                  </a:lnTo>
                  <a:lnTo>
                    <a:pt x="6" y="3"/>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grpSp>
      <p:sp>
        <p:nvSpPr>
          <p:cNvPr id="108" name="Line 8"/>
          <p:cNvSpPr>
            <a:spLocks noChangeShapeType="1"/>
          </p:cNvSpPr>
          <p:nvPr/>
        </p:nvSpPr>
        <p:spPr bwMode="auto">
          <a:xfrm>
            <a:off x="2506239" y="3691492"/>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9" name="Line 9"/>
          <p:cNvSpPr>
            <a:spLocks noChangeShapeType="1"/>
          </p:cNvSpPr>
          <p:nvPr/>
        </p:nvSpPr>
        <p:spPr bwMode="auto">
          <a:xfrm>
            <a:off x="2557022" y="3725388"/>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0" name="Line 10"/>
          <p:cNvSpPr>
            <a:spLocks noChangeShapeType="1"/>
          </p:cNvSpPr>
          <p:nvPr/>
        </p:nvSpPr>
        <p:spPr bwMode="auto">
          <a:xfrm>
            <a:off x="2836328"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1" name="Line 11"/>
          <p:cNvSpPr>
            <a:spLocks noChangeShapeType="1"/>
          </p:cNvSpPr>
          <p:nvPr/>
        </p:nvSpPr>
        <p:spPr bwMode="auto">
          <a:xfrm>
            <a:off x="2861720"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2" name="Line 12"/>
          <p:cNvSpPr>
            <a:spLocks noChangeShapeType="1"/>
          </p:cNvSpPr>
          <p:nvPr/>
        </p:nvSpPr>
        <p:spPr bwMode="auto">
          <a:xfrm>
            <a:off x="2696675"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3" name="Line 13"/>
          <p:cNvSpPr>
            <a:spLocks noChangeShapeType="1"/>
          </p:cNvSpPr>
          <p:nvPr/>
        </p:nvSpPr>
        <p:spPr bwMode="auto">
          <a:xfrm>
            <a:off x="2722066"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4" name="Line 14"/>
          <p:cNvSpPr>
            <a:spLocks noChangeShapeType="1"/>
          </p:cNvSpPr>
          <p:nvPr/>
        </p:nvSpPr>
        <p:spPr bwMode="auto">
          <a:xfrm>
            <a:off x="1985713" y="3413980"/>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5" name="Line 15"/>
          <p:cNvSpPr>
            <a:spLocks noChangeShapeType="1"/>
          </p:cNvSpPr>
          <p:nvPr/>
        </p:nvSpPr>
        <p:spPr bwMode="auto">
          <a:xfrm>
            <a:off x="2980009" y="3813687"/>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6" name="Line 16"/>
          <p:cNvSpPr>
            <a:spLocks noChangeShapeType="1"/>
          </p:cNvSpPr>
          <p:nvPr/>
        </p:nvSpPr>
        <p:spPr bwMode="auto">
          <a:xfrm>
            <a:off x="2125366" y="3493999"/>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7" name="Line 17"/>
          <p:cNvSpPr>
            <a:spLocks noChangeShapeType="1"/>
          </p:cNvSpPr>
          <p:nvPr/>
        </p:nvSpPr>
        <p:spPr bwMode="auto">
          <a:xfrm>
            <a:off x="2087279" y="3486173"/>
            <a:ext cx="0" cy="3440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8" name="Line 18"/>
          <p:cNvSpPr>
            <a:spLocks noChangeShapeType="1"/>
          </p:cNvSpPr>
          <p:nvPr/>
        </p:nvSpPr>
        <p:spPr bwMode="auto">
          <a:xfrm>
            <a:off x="2366585" y="3645369"/>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9" name="Line 19"/>
          <p:cNvSpPr>
            <a:spLocks noChangeShapeType="1"/>
          </p:cNvSpPr>
          <p:nvPr/>
        </p:nvSpPr>
        <p:spPr bwMode="auto">
          <a:xfrm>
            <a:off x="2417368" y="3645369"/>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20" name="Freeform 20"/>
          <p:cNvSpPr>
            <a:spLocks/>
          </p:cNvSpPr>
          <p:nvPr/>
        </p:nvSpPr>
        <p:spPr bwMode="auto">
          <a:xfrm>
            <a:off x="868487" y="2253476"/>
            <a:ext cx="2120190" cy="1602000"/>
          </a:xfrm>
          <a:custGeom>
            <a:avLst/>
            <a:gdLst>
              <a:gd name="T0" fmla="*/ 139 w 167"/>
              <a:gd name="T1" fmla="*/ 127 h 127"/>
              <a:gd name="T2" fmla="*/ 135 w 167"/>
              <a:gd name="T3" fmla="*/ 122 h 127"/>
              <a:gd name="T4" fmla="*/ 130 w 167"/>
              <a:gd name="T5" fmla="*/ 119 h 127"/>
              <a:gd name="T6" fmla="*/ 127 w 167"/>
              <a:gd name="T7" fmla="*/ 116 h 127"/>
              <a:gd name="T8" fmla="*/ 117 w 167"/>
              <a:gd name="T9" fmla="*/ 113 h 127"/>
              <a:gd name="T10" fmla="*/ 114 w 167"/>
              <a:gd name="T11" fmla="*/ 111 h 127"/>
              <a:gd name="T12" fmla="*/ 105 w 167"/>
              <a:gd name="T13" fmla="*/ 108 h 127"/>
              <a:gd name="T14" fmla="*/ 103 w 167"/>
              <a:gd name="T15" fmla="*/ 105 h 127"/>
              <a:gd name="T16" fmla="*/ 101 w 167"/>
              <a:gd name="T17" fmla="*/ 104 h 127"/>
              <a:gd name="T18" fmla="*/ 94 w 167"/>
              <a:gd name="T19" fmla="*/ 101 h 127"/>
              <a:gd name="T20" fmla="*/ 90 w 167"/>
              <a:gd name="T21" fmla="*/ 98 h 127"/>
              <a:gd name="T22" fmla="*/ 85 w 167"/>
              <a:gd name="T23" fmla="*/ 95 h 127"/>
              <a:gd name="T24" fmla="*/ 77 w 167"/>
              <a:gd name="T25" fmla="*/ 92 h 127"/>
              <a:gd name="T26" fmla="*/ 74 w 167"/>
              <a:gd name="T27" fmla="*/ 89 h 127"/>
              <a:gd name="T28" fmla="*/ 71 w 167"/>
              <a:gd name="T29" fmla="*/ 86 h 127"/>
              <a:gd name="T30" fmla="*/ 68 w 167"/>
              <a:gd name="T31" fmla="*/ 81 h 127"/>
              <a:gd name="T32" fmla="*/ 64 w 167"/>
              <a:gd name="T33" fmla="*/ 78 h 127"/>
              <a:gd name="T34" fmla="*/ 62 w 167"/>
              <a:gd name="T35" fmla="*/ 75 h 127"/>
              <a:gd name="T36" fmla="*/ 59 w 167"/>
              <a:gd name="T37" fmla="*/ 71 h 127"/>
              <a:gd name="T38" fmla="*/ 55 w 167"/>
              <a:gd name="T39" fmla="*/ 68 h 127"/>
              <a:gd name="T40" fmla="*/ 54 w 167"/>
              <a:gd name="T41" fmla="*/ 65 h 127"/>
              <a:gd name="T42" fmla="*/ 52 w 167"/>
              <a:gd name="T43" fmla="*/ 63 h 127"/>
              <a:gd name="T44" fmla="*/ 48 w 167"/>
              <a:gd name="T45" fmla="*/ 60 h 127"/>
              <a:gd name="T46" fmla="*/ 45 w 167"/>
              <a:gd name="T47" fmla="*/ 55 h 127"/>
              <a:gd name="T48" fmla="*/ 43 w 167"/>
              <a:gd name="T49" fmla="*/ 49 h 127"/>
              <a:gd name="T50" fmla="*/ 40 w 167"/>
              <a:gd name="T51" fmla="*/ 43 h 127"/>
              <a:gd name="T52" fmla="*/ 36 w 167"/>
              <a:gd name="T53" fmla="*/ 38 h 127"/>
              <a:gd name="T54" fmla="*/ 35 w 167"/>
              <a:gd name="T55" fmla="*/ 35 h 127"/>
              <a:gd name="T56" fmla="*/ 33 w 167"/>
              <a:gd name="T57" fmla="*/ 32 h 127"/>
              <a:gd name="T58" fmla="*/ 31 w 167"/>
              <a:gd name="T59" fmla="*/ 28 h 127"/>
              <a:gd name="T60" fmla="*/ 29 w 167"/>
              <a:gd name="T61" fmla="*/ 23 h 127"/>
              <a:gd name="T62" fmla="*/ 27 w 167"/>
              <a:gd name="T63" fmla="*/ 18 h 127"/>
              <a:gd name="T64" fmla="*/ 25 w 167"/>
              <a:gd name="T65" fmla="*/ 16 h 127"/>
              <a:gd name="T66" fmla="*/ 23 w 167"/>
              <a:gd name="T67" fmla="*/ 13 h 127"/>
              <a:gd name="T68" fmla="*/ 20 w 167"/>
              <a:gd name="T69" fmla="*/ 12 h 127"/>
              <a:gd name="T70" fmla="*/ 18 w 167"/>
              <a:gd name="T71" fmla="*/ 10 h 127"/>
              <a:gd name="T72" fmla="*/ 14 w 167"/>
              <a:gd name="T73" fmla="*/ 7 h 127"/>
              <a:gd name="T74" fmla="*/ 10 w 167"/>
              <a:gd name="T75" fmla="*/ 5 h 127"/>
              <a:gd name="T76" fmla="*/ 4 w 167"/>
              <a:gd name="T77" fmla="*/ 4 h 127"/>
              <a:gd name="T78" fmla="*/ 0 w 167"/>
              <a:gd name="T7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27">
                <a:moveTo>
                  <a:pt x="167" y="127"/>
                </a:moveTo>
                <a:lnTo>
                  <a:pt x="139" y="127"/>
                </a:lnTo>
                <a:lnTo>
                  <a:pt x="139" y="122"/>
                </a:lnTo>
                <a:lnTo>
                  <a:pt x="135" y="122"/>
                </a:lnTo>
                <a:lnTo>
                  <a:pt x="135" y="119"/>
                </a:lnTo>
                <a:lnTo>
                  <a:pt x="130" y="119"/>
                </a:lnTo>
                <a:lnTo>
                  <a:pt x="130" y="116"/>
                </a:lnTo>
                <a:lnTo>
                  <a:pt x="127" y="116"/>
                </a:lnTo>
                <a:lnTo>
                  <a:pt x="127" y="113"/>
                </a:lnTo>
                <a:lnTo>
                  <a:pt x="117" y="113"/>
                </a:lnTo>
                <a:lnTo>
                  <a:pt x="117" y="111"/>
                </a:lnTo>
                <a:lnTo>
                  <a:pt x="114" y="111"/>
                </a:lnTo>
                <a:lnTo>
                  <a:pt x="114" y="108"/>
                </a:lnTo>
                <a:lnTo>
                  <a:pt x="105" y="108"/>
                </a:lnTo>
                <a:lnTo>
                  <a:pt x="105" y="105"/>
                </a:lnTo>
                <a:lnTo>
                  <a:pt x="103" y="105"/>
                </a:lnTo>
                <a:lnTo>
                  <a:pt x="103" y="104"/>
                </a:lnTo>
                <a:lnTo>
                  <a:pt x="101" y="104"/>
                </a:lnTo>
                <a:lnTo>
                  <a:pt x="101" y="101"/>
                </a:lnTo>
                <a:lnTo>
                  <a:pt x="94" y="101"/>
                </a:lnTo>
                <a:lnTo>
                  <a:pt x="94" y="98"/>
                </a:lnTo>
                <a:lnTo>
                  <a:pt x="90" y="98"/>
                </a:lnTo>
                <a:lnTo>
                  <a:pt x="90" y="95"/>
                </a:lnTo>
                <a:lnTo>
                  <a:pt x="85" y="95"/>
                </a:lnTo>
                <a:lnTo>
                  <a:pt x="85" y="92"/>
                </a:lnTo>
                <a:lnTo>
                  <a:pt x="77" y="92"/>
                </a:lnTo>
                <a:lnTo>
                  <a:pt x="77" y="89"/>
                </a:lnTo>
                <a:lnTo>
                  <a:pt x="74" y="89"/>
                </a:lnTo>
                <a:lnTo>
                  <a:pt x="74" y="86"/>
                </a:lnTo>
                <a:lnTo>
                  <a:pt x="71" y="86"/>
                </a:lnTo>
                <a:lnTo>
                  <a:pt x="71" y="81"/>
                </a:lnTo>
                <a:lnTo>
                  <a:pt x="68" y="81"/>
                </a:lnTo>
                <a:lnTo>
                  <a:pt x="68" y="78"/>
                </a:lnTo>
                <a:lnTo>
                  <a:pt x="64" y="78"/>
                </a:lnTo>
                <a:lnTo>
                  <a:pt x="64" y="75"/>
                </a:lnTo>
                <a:lnTo>
                  <a:pt x="62" y="75"/>
                </a:lnTo>
                <a:lnTo>
                  <a:pt x="62" y="71"/>
                </a:lnTo>
                <a:lnTo>
                  <a:pt x="59" y="71"/>
                </a:lnTo>
                <a:lnTo>
                  <a:pt x="59" y="68"/>
                </a:lnTo>
                <a:lnTo>
                  <a:pt x="55" y="68"/>
                </a:lnTo>
                <a:lnTo>
                  <a:pt x="55" y="65"/>
                </a:lnTo>
                <a:lnTo>
                  <a:pt x="54" y="65"/>
                </a:lnTo>
                <a:lnTo>
                  <a:pt x="54" y="63"/>
                </a:lnTo>
                <a:lnTo>
                  <a:pt x="52" y="63"/>
                </a:lnTo>
                <a:lnTo>
                  <a:pt x="52" y="60"/>
                </a:lnTo>
                <a:lnTo>
                  <a:pt x="48" y="60"/>
                </a:lnTo>
                <a:lnTo>
                  <a:pt x="48" y="55"/>
                </a:lnTo>
                <a:lnTo>
                  <a:pt x="45" y="55"/>
                </a:lnTo>
                <a:lnTo>
                  <a:pt x="45" y="49"/>
                </a:lnTo>
                <a:lnTo>
                  <a:pt x="43" y="49"/>
                </a:lnTo>
                <a:lnTo>
                  <a:pt x="43" y="43"/>
                </a:lnTo>
                <a:lnTo>
                  <a:pt x="40" y="43"/>
                </a:lnTo>
                <a:lnTo>
                  <a:pt x="40" y="38"/>
                </a:lnTo>
                <a:lnTo>
                  <a:pt x="36" y="38"/>
                </a:lnTo>
                <a:lnTo>
                  <a:pt x="36" y="35"/>
                </a:lnTo>
                <a:lnTo>
                  <a:pt x="35" y="35"/>
                </a:lnTo>
                <a:lnTo>
                  <a:pt x="35" y="32"/>
                </a:lnTo>
                <a:lnTo>
                  <a:pt x="33" y="32"/>
                </a:lnTo>
                <a:lnTo>
                  <a:pt x="33" y="28"/>
                </a:lnTo>
                <a:lnTo>
                  <a:pt x="31" y="28"/>
                </a:lnTo>
                <a:lnTo>
                  <a:pt x="31" y="23"/>
                </a:lnTo>
                <a:lnTo>
                  <a:pt x="29" y="23"/>
                </a:lnTo>
                <a:lnTo>
                  <a:pt x="29" y="18"/>
                </a:lnTo>
                <a:lnTo>
                  <a:pt x="27" y="18"/>
                </a:lnTo>
                <a:lnTo>
                  <a:pt x="27" y="16"/>
                </a:lnTo>
                <a:lnTo>
                  <a:pt x="25" y="16"/>
                </a:lnTo>
                <a:lnTo>
                  <a:pt x="25" y="13"/>
                </a:lnTo>
                <a:lnTo>
                  <a:pt x="23" y="13"/>
                </a:lnTo>
                <a:lnTo>
                  <a:pt x="23" y="12"/>
                </a:lnTo>
                <a:lnTo>
                  <a:pt x="20" y="12"/>
                </a:lnTo>
                <a:lnTo>
                  <a:pt x="20" y="10"/>
                </a:lnTo>
                <a:lnTo>
                  <a:pt x="18" y="10"/>
                </a:lnTo>
                <a:lnTo>
                  <a:pt x="18" y="7"/>
                </a:lnTo>
                <a:lnTo>
                  <a:pt x="14" y="7"/>
                </a:lnTo>
                <a:lnTo>
                  <a:pt x="14" y="5"/>
                </a:lnTo>
                <a:lnTo>
                  <a:pt x="10" y="5"/>
                </a:lnTo>
                <a:lnTo>
                  <a:pt x="10" y="4"/>
                </a:lnTo>
                <a:lnTo>
                  <a:pt x="4" y="4"/>
                </a:lnTo>
                <a:lnTo>
                  <a:pt x="4"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grpSp>
        <p:nvGrpSpPr>
          <p:cNvPr id="121" name="Group 120"/>
          <p:cNvGrpSpPr/>
          <p:nvPr/>
        </p:nvGrpSpPr>
        <p:grpSpPr>
          <a:xfrm>
            <a:off x="1676400" y="2209800"/>
            <a:ext cx="2080153" cy="646331"/>
            <a:chOff x="1956187" y="2411868"/>
            <a:chExt cx="3074131" cy="646331"/>
          </a:xfrm>
        </p:grpSpPr>
        <p:cxnSp>
          <p:nvCxnSpPr>
            <p:cNvPr id="122" name="Straight Connector 121"/>
            <p:cNvCxnSpPr/>
            <p:nvPr/>
          </p:nvCxnSpPr>
          <p:spPr>
            <a:xfrm>
              <a:off x="1956187" y="2905125"/>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3" name="Straight Connector 122"/>
            <p:cNvCxnSpPr/>
            <p:nvPr/>
          </p:nvCxnSpPr>
          <p:spPr>
            <a:xfrm>
              <a:off x="1956187" y="2552700"/>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24" name="Rectangle 123"/>
            <p:cNvSpPr/>
            <p:nvPr/>
          </p:nvSpPr>
          <p:spPr>
            <a:xfrm>
              <a:off x="2009354" y="2411868"/>
              <a:ext cx="3020964" cy="646331"/>
            </a:xfrm>
            <a:prstGeom prst="rect">
              <a:avLst/>
            </a:prstGeom>
          </p:spPr>
          <p:txBody>
            <a:bodyPr wrap="square">
              <a:spAutoFit/>
            </a:bodyPr>
            <a:lstStyle/>
            <a:p>
              <a:r>
                <a:rPr lang="en-GB" sz="1200" dirty="0" err="1">
                  <a:solidFill>
                    <a:srgbClr val="4D4D4D"/>
                  </a:solidFill>
                </a:rPr>
                <a:t>Intraperitoneal</a:t>
              </a:r>
              <a:r>
                <a:rPr lang="en-GB" sz="1200" dirty="0">
                  <a:solidFill>
                    <a:srgbClr val="4D4D4D"/>
                  </a:solidFill>
                </a:rPr>
                <a:t> paclitaxel + </a:t>
              </a:r>
              <a:r>
                <a:rPr lang="en-GB" sz="1200" dirty="0" smtClean="0">
                  <a:solidFill>
                    <a:srgbClr val="4D4D4D"/>
                  </a:solidFill>
                </a:rPr>
                <a:t>S-1/paclitaxel</a:t>
              </a:r>
            </a:p>
            <a:p>
              <a:r>
                <a:rPr lang="en-GB" sz="1200" dirty="0" smtClean="0">
                  <a:solidFill>
                    <a:srgbClr val="4D4D4D"/>
                  </a:solidFill>
                </a:rPr>
                <a:t>S-1/</a:t>
              </a:r>
              <a:r>
                <a:rPr lang="en-GB" sz="1200" dirty="0" err="1" smtClean="0">
                  <a:solidFill>
                    <a:srgbClr val="4D4D4D"/>
                  </a:solidFill>
                </a:rPr>
                <a:t>cisplatin</a:t>
              </a:r>
              <a:endParaRPr lang="en-GB" sz="1200" dirty="0">
                <a:solidFill>
                  <a:srgbClr val="4D4D4D"/>
                </a:solidFill>
              </a:endParaRPr>
            </a:p>
          </p:txBody>
        </p:sp>
      </p:grpSp>
    </p:spTree>
    <p:custDataLst>
      <p:tags r:id="rId1"/>
    </p:custDataLst>
    <p:extLst>
      <p:ext uri="{BB962C8B-B14F-4D97-AF65-F5344CB8AC3E}">
        <p14:creationId xmlns:p14="http://schemas.microsoft.com/office/powerpoint/2010/main" val="2456643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z="1800" dirty="0"/>
              <a:t>616PD: Phase III study comparing </a:t>
            </a:r>
            <a:r>
              <a:rPr lang="en-GB" sz="1800" dirty="0" err="1"/>
              <a:t>intraperitoneal</a:t>
            </a:r>
            <a:r>
              <a:rPr lang="en-GB" sz="1800" dirty="0"/>
              <a:t> paclitaxel plus </a:t>
            </a:r>
            <a:br>
              <a:rPr lang="en-GB" sz="1800" dirty="0"/>
            </a:br>
            <a:r>
              <a:rPr lang="en-GB" sz="1800" dirty="0"/>
              <a:t>S-1/paclitaxel with S-1/cisplatin in gastric cancer patients with peritoneal metastasis: PHOENIX-GC trial – Fujiwara et al</a:t>
            </a:r>
          </a:p>
        </p:txBody>
      </p:sp>
      <p:sp>
        <p:nvSpPr>
          <p:cNvPr id="4" name="Content Placeholder 3"/>
          <p:cNvSpPr>
            <a:spLocks noGrp="1"/>
          </p:cNvSpPr>
          <p:nvPr>
            <p:ph idx="1"/>
          </p:nvPr>
        </p:nvSpPr>
        <p:spPr>
          <a:xfrm>
            <a:off x="365124" y="1295400"/>
            <a:ext cx="8413751" cy="4746172"/>
          </a:xfrm>
        </p:spPr>
        <p:txBody>
          <a:bodyPr/>
          <a:lstStyle/>
          <a:p>
            <a:pPr marL="0" indent="0">
              <a:buNone/>
            </a:pPr>
            <a:r>
              <a:rPr lang="en-GB" b="1" dirty="0" smtClean="0"/>
              <a:t>Key results (continued)</a:t>
            </a:r>
          </a:p>
          <a:p>
            <a:pPr marL="0" indent="0">
              <a:buNone/>
            </a:pPr>
            <a:r>
              <a:rPr lang="en-GB" b="1" dirty="0" smtClean="0"/>
              <a:t>OS by ascites level (sensitivity analysis)</a:t>
            </a:r>
          </a:p>
        </p:txBody>
      </p:sp>
      <p:sp>
        <p:nvSpPr>
          <p:cNvPr id="2" name="Text Placeholder 1"/>
          <p:cNvSpPr>
            <a:spLocks noGrp="1"/>
          </p:cNvSpPr>
          <p:nvPr>
            <p:ph type="body" sz="quarter" idx="10"/>
          </p:nvPr>
        </p:nvSpPr>
        <p:spPr/>
        <p:txBody>
          <a:bodyPr/>
          <a:lstStyle/>
          <a:p>
            <a:r>
              <a:rPr lang="en-GB" dirty="0"/>
              <a:t>*Cox regression analysis.</a:t>
            </a:r>
          </a:p>
        </p:txBody>
      </p:sp>
      <p:sp>
        <p:nvSpPr>
          <p:cNvPr id="3" name="Text Placeholder 2"/>
          <p:cNvSpPr>
            <a:spLocks noGrp="1"/>
          </p:cNvSpPr>
          <p:nvPr>
            <p:ph type="body" sz="quarter" idx="11"/>
          </p:nvPr>
        </p:nvSpPr>
        <p:spPr/>
        <p:txBody>
          <a:bodyPr/>
          <a:lstStyle/>
          <a:p>
            <a:r>
              <a:rPr lang="en-GB" dirty="0"/>
              <a:t>Fujiwara Y et al. Ann </a:t>
            </a:r>
            <a:r>
              <a:rPr lang="en-GB" dirty="0" err="1"/>
              <a:t>Oncol</a:t>
            </a:r>
            <a:r>
              <a:rPr lang="en-GB" dirty="0"/>
              <a:t> 2016; 27 (</a:t>
            </a:r>
            <a:r>
              <a:rPr lang="en-GB" dirty="0" err="1"/>
              <a:t>suppl</a:t>
            </a:r>
            <a:r>
              <a:rPr lang="en-GB" dirty="0"/>
              <a:t> </a:t>
            </a:r>
            <a:r>
              <a:rPr lang="en-GB" dirty="0" smtClean="0"/>
              <a:t>6): </a:t>
            </a:r>
            <a:r>
              <a:rPr lang="en-GB" dirty="0" err="1"/>
              <a:t>abstr</a:t>
            </a:r>
            <a:r>
              <a:rPr lang="en-GB" dirty="0"/>
              <a:t> 616PD</a:t>
            </a:r>
          </a:p>
        </p:txBody>
      </p:sp>
      <p:sp>
        <p:nvSpPr>
          <p:cNvPr id="5" name="TextBox 4"/>
          <p:cNvSpPr txBox="1"/>
          <p:nvPr/>
        </p:nvSpPr>
        <p:spPr>
          <a:xfrm>
            <a:off x="914400" y="5587425"/>
            <a:ext cx="7315200" cy="584775"/>
          </a:xfrm>
          <a:prstGeom prst="rect">
            <a:avLst/>
          </a:prstGeom>
          <a:noFill/>
        </p:spPr>
        <p:txBody>
          <a:bodyPr wrap="square" rtlCol="0">
            <a:spAutoFit/>
          </a:bodyPr>
          <a:lstStyle/>
          <a:p>
            <a:r>
              <a:rPr lang="en-GB" sz="1600" dirty="0" smtClean="0">
                <a:solidFill>
                  <a:srgbClr val="4D4D4D"/>
                </a:solidFill>
              </a:rPr>
              <a:t>*For </a:t>
            </a:r>
            <a:r>
              <a:rPr lang="en-GB" sz="1600" dirty="0">
                <a:solidFill>
                  <a:srgbClr val="4D4D4D"/>
                </a:solidFill>
              </a:rPr>
              <a:t>the FAS population: HR </a:t>
            </a:r>
            <a:r>
              <a:rPr lang="en-GB" sz="1600" dirty="0" smtClean="0">
                <a:solidFill>
                  <a:srgbClr val="4D4D4D"/>
                </a:solidFill>
              </a:rPr>
              <a:t>0.59 (95% CI 0.39, </a:t>
            </a:r>
            <a:r>
              <a:rPr lang="en-GB" sz="1600" dirty="0">
                <a:solidFill>
                  <a:srgbClr val="4D4D4D"/>
                </a:solidFill>
              </a:rPr>
              <a:t>0.87); p=0.0079</a:t>
            </a:r>
          </a:p>
          <a:p>
            <a:r>
              <a:rPr lang="en-GB" sz="1600" dirty="0" smtClean="0">
                <a:solidFill>
                  <a:srgbClr val="4D4D4D"/>
                </a:solidFill>
              </a:rPr>
              <a:t>*For </a:t>
            </a:r>
            <a:r>
              <a:rPr lang="en-GB" sz="1600" dirty="0">
                <a:solidFill>
                  <a:srgbClr val="4D4D4D"/>
                </a:solidFill>
              </a:rPr>
              <a:t>the PPS population: HR </a:t>
            </a:r>
            <a:r>
              <a:rPr lang="en-GB" sz="1600" dirty="0" smtClean="0">
                <a:solidFill>
                  <a:srgbClr val="4D4D4D"/>
                </a:solidFill>
              </a:rPr>
              <a:t>0.48 (95% CI 0.32, </a:t>
            </a:r>
            <a:r>
              <a:rPr lang="en-GB" sz="1600" dirty="0">
                <a:solidFill>
                  <a:srgbClr val="4D4D4D"/>
                </a:solidFill>
              </a:rPr>
              <a:t>0.73); </a:t>
            </a:r>
            <a:r>
              <a:rPr lang="en-GB" sz="1600" dirty="0" smtClean="0">
                <a:solidFill>
                  <a:srgbClr val="4D4D4D"/>
                </a:solidFill>
              </a:rPr>
              <a:t>p=0.0008</a:t>
            </a:r>
            <a:endParaRPr lang="en-GB" sz="1600" dirty="0">
              <a:solidFill>
                <a:srgbClr val="4D4D4D"/>
              </a:solidFill>
            </a:endParaRPr>
          </a:p>
        </p:txBody>
      </p:sp>
      <p:grpSp>
        <p:nvGrpSpPr>
          <p:cNvPr id="6" name="Group 5"/>
          <p:cNvGrpSpPr/>
          <p:nvPr/>
        </p:nvGrpSpPr>
        <p:grpSpPr>
          <a:xfrm>
            <a:off x="41102" y="2171128"/>
            <a:ext cx="8874298" cy="3048384"/>
            <a:chOff x="41102" y="2509023"/>
            <a:chExt cx="8874298" cy="3048384"/>
          </a:xfrm>
        </p:grpSpPr>
        <p:grpSp>
          <p:nvGrpSpPr>
            <p:cNvPr id="8" name="Group 7"/>
            <p:cNvGrpSpPr/>
            <p:nvPr/>
          </p:nvGrpSpPr>
          <p:grpSpPr>
            <a:xfrm>
              <a:off x="41102" y="3385896"/>
              <a:ext cx="3159298" cy="2171511"/>
              <a:chOff x="41102" y="3197214"/>
              <a:chExt cx="3159298" cy="2171511"/>
            </a:xfrm>
          </p:grpSpPr>
          <p:grpSp>
            <p:nvGrpSpPr>
              <p:cNvPr id="9" name="Group 8"/>
              <p:cNvGrpSpPr/>
              <p:nvPr/>
            </p:nvGrpSpPr>
            <p:grpSpPr>
              <a:xfrm>
                <a:off x="41102" y="3197214"/>
                <a:ext cx="3159298" cy="2171511"/>
                <a:chOff x="321987" y="2080197"/>
                <a:chExt cx="3089825" cy="2566701"/>
              </a:xfrm>
            </p:grpSpPr>
            <p:grpSp>
              <p:nvGrpSpPr>
                <p:cNvPr id="28" name="Group 27"/>
                <p:cNvGrpSpPr/>
                <p:nvPr/>
              </p:nvGrpSpPr>
              <p:grpSpPr>
                <a:xfrm>
                  <a:off x="328867" y="2134096"/>
                  <a:ext cx="2845558" cy="2512802"/>
                  <a:chOff x="328867" y="2134096"/>
                  <a:chExt cx="2845558" cy="2512802"/>
                </a:xfrm>
              </p:grpSpPr>
              <p:sp>
                <p:nvSpPr>
                  <p:cNvPr id="34" name="Text Box 62"/>
                  <p:cNvSpPr txBox="1">
                    <a:spLocks noChangeArrowheads="1"/>
                  </p:cNvSpPr>
                  <p:nvPr/>
                </p:nvSpPr>
                <p:spPr bwMode="auto">
                  <a:xfrm rot="16200000">
                    <a:off x="-111759" y="3078305"/>
                    <a:ext cx="1122060" cy="2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Survival rate</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35" name="Text Box 103"/>
                  <p:cNvSpPr txBox="1">
                    <a:spLocks noChangeArrowheads="1"/>
                  </p:cNvSpPr>
                  <p:nvPr/>
                </p:nvSpPr>
                <p:spPr bwMode="auto">
                  <a:xfrm>
                    <a:off x="1418493" y="4355868"/>
                    <a:ext cx="104443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Time (months)</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36" name="Text Box 107"/>
                  <p:cNvSpPr txBox="1">
                    <a:spLocks noChangeArrowheads="1"/>
                  </p:cNvSpPr>
                  <p:nvPr/>
                </p:nvSpPr>
                <p:spPr bwMode="auto">
                  <a:xfrm>
                    <a:off x="474290" y="3059347"/>
                    <a:ext cx="35305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b="1" dirty="0" smtClean="0">
                        <a:solidFill>
                          <a:srgbClr val="4D4D4D"/>
                        </a:solidFill>
                        <a:latin typeface="Arial" panose="020B0604020202020204" pitchFamily="34" charset="0"/>
                        <a:cs typeface="Arial" panose="020B0604020202020204" pitchFamily="34" charset="0"/>
                      </a:rPr>
                      <a:t>0.5</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37" name="Text Box 112"/>
                  <p:cNvSpPr txBox="1">
                    <a:spLocks noChangeArrowheads="1"/>
                  </p:cNvSpPr>
                  <p:nvPr/>
                </p:nvSpPr>
                <p:spPr bwMode="auto">
                  <a:xfrm>
                    <a:off x="577762" y="2134096"/>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b="1" dirty="0" smtClean="0">
                        <a:solidFill>
                          <a:srgbClr val="4D4D4D"/>
                        </a:solidFill>
                        <a:latin typeface="Arial" panose="020B0604020202020204" pitchFamily="34" charset="0"/>
                        <a:cs typeface="Arial" panose="020B0604020202020204" pitchFamily="34" charset="0"/>
                      </a:rPr>
                      <a:t>1</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38" name="Text Box 115"/>
                  <p:cNvSpPr txBox="1">
                    <a:spLocks noChangeArrowheads="1"/>
                  </p:cNvSpPr>
                  <p:nvPr/>
                </p:nvSpPr>
                <p:spPr bwMode="auto">
                  <a:xfrm>
                    <a:off x="577762" y="4027160"/>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b="1" dirty="0">
                        <a:solidFill>
                          <a:srgbClr val="4D4D4D"/>
                        </a:solidFill>
                        <a:latin typeface="Arial" panose="020B0604020202020204" pitchFamily="34" charset="0"/>
                        <a:cs typeface="Arial" panose="020B0604020202020204" pitchFamily="34" charset="0"/>
                      </a:rPr>
                      <a:t>0</a:t>
                    </a:r>
                  </a:p>
                </p:txBody>
              </p:sp>
              <p:sp>
                <p:nvSpPr>
                  <p:cNvPr id="39"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0"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1"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2"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3"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4"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5"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6"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7"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8"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9"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0"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1"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2"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3"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4"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5"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6"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7"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8"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9" name="Text Box 88"/>
                  <p:cNvSpPr txBox="1">
                    <a:spLocks noChangeArrowheads="1"/>
                  </p:cNvSpPr>
                  <p:nvPr/>
                </p:nvSpPr>
                <p:spPr bwMode="auto">
                  <a:xfrm>
                    <a:off x="732678" y="4205849"/>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a:solidFill>
                          <a:srgbClr val="4D4D4D"/>
                        </a:solidFill>
                        <a:latin typeface="Arial" panose="020B0604020202020204" pitchFamily="34" charset="0"/>
                        <a:cs typeface="Arial" panose="020B0604020202020204" pitchFamily="34" charset="0"/>
                      </a:rPr>
                      <a:t>0</a:t>
                    </a:r>
                  </a:p>
                </p:txBody>
              </p:sp>
              <p:sp>
                <p:nvSpPr>
                  <p:cNvPr id="60" name="Text Box 88"/>
                  <p:cNvSpPr txBox="1">
                    <a:spLocks noChangeArrowheads="1"/>
                  </p:cNvSpPr>
                  <p:nvPr/>
                </p:nvSpPr>
                <p:spPr bwMode="auto">
                  <a:xfrm>
                    <a:off x="124548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12</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61" name="Text Box 88"/>
                  <p:cNvSpPr txBox="1">
                    <a:spLocks noChangeArrowheads="1"/>
                  </p:cNvSpPr>
                  <p:nvPr/>
                </p:nvSpPr>
                <p:spPr bwMode="auto">
                  <a:xfrm>
                    <a:off x="1790966"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24</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62" name="Text Box 88"/>
                  <p:cNvSpPr txBox="1">
                    <a:spLocks noChangeArrowheads="1"/>
                  </p:cNvSpPr>
                  <p:nvPr/>
                </p:nvSpPr>
                <p:spPr bwMode="auto">
                  <a:xfrm>
                    <a:off x="232745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36</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63" name="Text Box 88"/>
                  <p:cNvSpPr txBox="1">
                    <a:spLocks noChangeArrowheads="1"/>
                  </p:cNvSpPr>
                  <p:nvPr/>
                </p:nvSpPr>
                <p:spPr bwMode="auto">
                  <a:xfrm>
                    <a:off x="2855860" y="4205848"/>
                    <a:ext cx="318565"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48</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64"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grpSp>
            <p:sp>
              <p:nvSpPr>
                <p:cNvPr id="29" name="Line 2"/>
                <p:cNvSpPr>
                  <a:spLocks noChangeShapeType="1"/>
                </p:cNvSpPr>
                <p:nvPr/>
              </p:nvSpPr>
              <p:spPr bwMode="auto">
                <a:xfrm>
                  <a:off x="321987" y="3550262"/>
                  <a:ext cx="0" cy="25426"/>
                </a:xfrm>
                <a:prstGeom prst="line">
                  <a:avLst/>
                </a:prstGeom>
                <a:noFill/>
                <a:ln w="15875">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30" name="Group 29"/>
                <p:cNvGrpSpPr/>
                <p:nvPr/>
              </p:nvGrpSpPr>
              <p:grpSpPr>
                <a:xfrm>
                  <a:off x="1686580" y="2080197"/>
                  <a:ext cx="1725232" cy="836713"/>
                  <a:chOff x="1686580" y="2080197"/>
                  <a:chExt cx="1725232" cy="836713"/>
                </a:xfrm>
              </p:grpSpPr>
              <p:cxnSp>
                <p:nvCxnSpPr>
                  <p:cNvPr id="31" name="Straight Connector 30"/>
                  <p:cNvCxnSpPr/>
                  <p:nvPr/>
                </p:nvCxnSpPr>
                <p:spPr>
                  <a:xfrm>
                    <a:off x="1686580" y="2579030"/>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2" name="Straight Connector 31"/>
                  <p:cNvCxnSpPr/>
                  <p:nvPr/>
                </p:nvCxnSpPr>
                <p:spPr>
                  <a:xfrm>
                    <a:off x="1686580" y="2276052"/>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33" name="Rectangle 32"/>
                  <p:cNvSpPr/>
                  <p:nvPr/>
                </p:nvSpPr>
                <p:spPr>
                  <a:xfrm>
                    <a:off x="1772276" y="2080197"/>
                    <a:ext cx="1639536" cy="836713"/>
                  </a:xfrm>
                  <a:prstGeom prst="rect">
                    <a:avLst/>
                  </a:prstGeom>
                </p:spPr>
                <p:txBody>
                  <a:bodyPr wrap="square">
                    <a:spAutoFit/>
                  </a:bodyPr>
                  <a:lstStyle/>
                  <a:p>
                    <a:r>
                      <a:rPr lang="en-GB" sz="1000" dirty="0" err="1">
                        <a:solidFill>
                          <a:srgbClr val="4D4D4D"/>
                        </a:solidFill>
                      </a:rPr>
                      <a:t>Intraperitoneal</a:t>
                    </a:r>
                    <a:r>
                      <a:rPr lang="en-GB" sz="1000" dirty="0">
                        <a:solidFill>
                          <a:srgbClr val="4D4D4D"/>
                        </a:solidFill>
                      </a:rPr>
                      <a:t> paclitaxel + S-1/paclitaxel </a:t>
                    </a:r>
                    <a:r>
                      <a:rPr lang="en-GB" sz="1000" dirty="0" smtClean="0">
                        <a:solidFill>
                          <a:srgbClr val="4D4D4D"/>
                        </a:solidFill>
                      </a:rPr>
                      <a:t>25.4 m</a:t>
                    </a:r>
                  </a:p>
                  <a:p>
                    <a:r>
                      <a:rPr lang="en-GB" sz="1000" dirty="0">
                        <a:solidFill>
                          <a:srgbClr val="4D4D4D"/>
                        </a:solidFill>
                      </a:rPr>
                      <a:t>S-1/cisplatin 19.7 m</a:t>
                    </a:r>
                  </a:p>
                  <a:p>
                    <a:r>
                      <a:rPr lang="en-GB" sz="1000" dirty="0">
                        <a:solidFill>
                          <a:srgbClr val="4D4D4D"/>
                        </a:solidFill>
                      </a:rPr>
                      <a:t>HR </a:t>
                    </a:r>
                    <a:r>
                      <a:rPr lang="en-GB" sz="1000" dirty="0" smtClean="0">
                        <a:solidFill>
                          <a:srgbClr val="4D4D4D"/>
                        </a:solidFill>
                      </a:rPr>
                      <a:t>0.62</a:t>
                    </a:r>
                    <a:endParaRPr lang="en-GB" sz="1000" dirty="0">
                      <a:solidFill>
                        <a:srgbClr val="4D4D4D"/>
                      </a:solidFill>
                    </a:endParaRPr>
                  </a:p>
                </p:txBody>
              </p:sp>
            </p:grpSp>
          </p:grpSp>
          <p:grpSp>
            <p:nvGrpSpPr>
              <p:cNvPr id="10" name="Group 9"/>
              <p:cNvGrpSpPr/>
              <p:nvPr/>
            </p:nvGrpSpPr>
            <p:grpSpPr>
              <a:xfrm>
                <a:off x="607404" y="3346968"/>
                <a:ext cx="1476000" cy="1329147"/>
                <a:chOff x="2390939" y="3134726"/>
                <a:chExt cx="1133475" cy="1000125"/>
              </a:xfrm>
            </p:grpSpPr>
            <p:sp>
              <p:nvSpPr>
                <p:cNvPr id="23" name="Line 2"/>
                <p:cNvSpPr>
                  <a:spLocks noChangeShapeType="1"/>
                </p:cNvSpPr>
                <p:nvPr/>
              </p:nvSpPr>
              <p:spPr bwMode="auto">
                <a:xfrm>
                  <a:off x="3419639" y="4106276"/>
                  <a:ext cx="0" cy="2857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4" name="Line 3"/>
                <p:cNvSpPr>
                  <a:spLocks noChangeShapeType="1"/>
                </p:cNvSpPr>
                <p:nvPr/>
              </p:nvSpPr>
              <p:spPr bwMode="auto">
                <a:xfrm>
                  <a:off x="3438689" y="4106276"/>
                  <a:ext cx="0" cy="2857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5" name="Line 4"/>
                <p:cNvSpPr>
                  <a:spLocks noChangeShapeType="1"/>
                </p:cNvSpPr>
                <p:nvPr/>
              </p:nvSpPr>
              <p:spPr bwMode="auto">
                <a:xfrm>
                  <a:off x="3229139" y="3896726"/>
                  <a:ext cx="0" cy="190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6" name="Line 5"/>
                <p:cNvSpPr>
                  <a:spLocks noChangeShapeType="1"/>
                </p:cNvSpPr>
                <p:nvPr/>
              </p:nvSpPr>
              <p:spPr bwMode="auto">
                <a:xfrm>
                  <a:off x="3495839" y="4106276"/>
                  <a:ext cx="0" cy="2857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7" name="Freeform 6"/>
                <p:cNvSpPr>
                  <a:spLocks/>
                </p:cNvSpPr>
                <p:nvPr/>
              </p:nvSpPr>
              <p:spPr bwMode="auto">
                <a:xfrm>
                  <a:off x="2390939" y="3134726"/>
                  <a:ext cx="1133475" cy="1000125"/>
                </a:xfrm>
                <a:custGeom>
                  <a:avLst/>
                  <a:gdLst>
                    <a:gd name="T0" fmla="*/ 119 w 119"/>
                    <a:gd name="T1" fmla="*/ 103 h 105"/>
                    <a:gd name="T2" fmla="*/ 119 w 119"/>
                    <a:gd name="T3" fmla="*/ 105 h 105"/>
                    <a:gd name="T4" fmla="*/ 105 w 119"/>
                    <a:gd name="T5" fmla="*/ 105 h 105"/>
                    <a:gd name="T6" fmla="*/ 105 w 119"/>
                    <a:gd name="T7" fmla="*/ 99 h 105"/>
                    <a:gd name="T8" fmla="*/ 96 w 119"/>
                    <a:gd name="T9" fmla="*/ 99 h 105"/>
                    <a:gd name="T10" fmla="*/ 96 w 119"/>
                    <a:gd name="T11" fmla="*/ 94 h 105"/>
                    <a:gd name="T12" fmla="*/ 94 w 119"/>
                    <a:gd name="T13" fmla="*/ 94 h 105"/>
                    <a:gd name="T14" fmla="*/ 94 w 119"/>
                    <a:gd name="T15" fmla="*/ 88 h 105"/>
                    <a:gd name="T16" fmla="*/ 90 w 119"/>
                    <a:gd name="T17" fmla="*/ 88 h 105"/>
                    <a:gd name="T18" fmla="*/ 90 w 119"/>
                    <a:gd name="T19" fmla="*/ 82 h 105"/>
                    <a:gd name="T20" fmla="*/ 84 w 119"/>
                    <a:gd name="T21" fmla="*/ 82 h 105"/>
                    <a:gd name="T22" fmla="*/ 84 w 119"/>
                    <a:gd name="T23" fmla="*/ 78 h 105"/>
                    <a:gd name="T24" fmla="*/ 82 w 119"/>
                    <a:gd name="T25" fmla="*/ 78 h 105"/>
                    <a:gd name="T26" fmla="*/ 82 w 119"/>
                    <a:gd name="T27" fmla="*/ 73 h 105"/>
                    <a:gd name="T28" fmla="*/ 79 w 119"/>
                    <a:gd name="T29" fmla="*/ 73 h 105"/>
                    <a:gd name="T30" fmla="*/ 79 w 119"/>
                    <a:gd name="T31" fmla="*/ 64 h 105"/>
                    <a:gd name="T32" fmla="*/ 64 w 119"/>
                    <a:gd name="T33" fmla="*/ 64 h 105"/>
                    <a:gd name="T34" fmla="*/ 64 w 119"/>
                    <a:gd name="T35" fmla="*/ 58 h 105"/>
                    <a:gd name="T36" fmla="*/ 62 w 119"/>
                    <a:gd name="T37" fmla="*/ 58 h 105"/>
                    <a:gd name="T38" fmla="*/ 62 w 119"/>
                    <a:gd name="T39" fmla="*/ 54 h 105"/>
                    <a:gd name="T40" fmla="*/ 60 w 119"/>
                    <a:gd name="T41" fmla="*/ 54 h 105"/>
                    <a:gd name="T42" fmla="*/ 60 w 119"/>
                    <a:gd name="T43" fmla="*/ 49 h 105"/>
                    <a:gd name="T44" fmla="*/ 54 w 119"/>
                    <a:gd name="T45" fmla="*/ 49 h 105"/>
                    <a:gd name="T46" fmla="*/ 54 w 119"/>
                    <a:gd name="T47" fmla="*/ 44 h 105"/>
                    <a:gd name="T48" fmla="*/ 50 w 119"/>
                    <a:gd name="T49" fmla="*/ 44 h 105"/>
                    <a:gd name="T50" fmla="*/ 50 w 119"/>
                    <a:gd name="T51" fmla="*/ 39 h 105"/>
                    <a:gd name="T52" fmla="*/ 47 w 119"/>
                    <a:gd name="T53" fmla="*/ 39 h 105"/>
                    <a:gd name="T54" fmla="*/ 47 w 119"/>
                    <a:gd name="T55" fmla="*/ 34 h 105"/>
                    <a:gd name="T56" fmla="*/ 46 w 119"/>
                    <a:gd name="T57" fmla="*/ 34 h 105"/>
                    <a:gd name="T58" fmla="*/ 46 w 119"/>
                    <a:gd name="T59" fmla="*/ 25 h 105"/>
                    <a:gd name="T60" fmla="*/ 45 w 119"/>
                    <a:gd name="T61" fmla="*/ 25 h 105"/>
                    <a:gd name="T62" fmla="*/ 45 w 119"/>
                    <a:gd name="T63" fmla="*/ 15 h 105"/>
                    <a:gd name="T64" fmla="*/ 24 w 119"/>
                    <a:gd name="T65" fmla="*/ 15 h 105"/>
                    <a:gd name="T66" fmla="*/ 24 w 119"/>
                    <a:gd name="T67" fmla="*/ 10 h 105"/>
                    <a:gd name="T68" fmla="*/ 20 w 119"/>
                    <a:gd name="T69" fmla="*/ 10 h 105"/>
                    <a:gd name="T70" fmla="*/ 20 w 119"/>
                    <a:gd name="T71" fmla="*/ 5 h 105"/>
                    <a:gd name="T72" fmla="*/ 16 w 119"/>
                    <a:gd name="T73" fmla="*/ 5 h 105"/>
                    <a:gd name="T74" fmla="*/ 16 w 119"/>
                    <a:gd name="T75" fmla="*/ 0 h 105"/>
                    <a:gd name="T76" fmla="*/ 0 w 119"/>
                    <a:gd name="T7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 h="105">
                      <a:moveTo>
                        <a:pt x="119" y="103"/>
                      </a:moveTo>
                      <a:lnTo>
                        <a:pt x="119" y="105"/>
                      </a:lnTo>
                      <a:lnTo>
                        <a:pt x="105" y="105"/>
                      </a:lnTo>
                      <a:lnTo>
                        <a:pt x="105" y="99"/>
                      </a:lnTo>
                      <a:lnTo>
                        <a:pt x="96" y="99"/>
                      </a:lnTo>
                      <a:lnTo>
                        <a:pt x="96" y="94"/>
                      </a:lnTo>
                      <a:lnTo>
                        <a:pt x="94" y="94"/>
                      </a:lnTo>
                      <a:lnTo>
                        <a:pt x="94" y="88"/>
                      </a:lnTo>
                      <a:lnTo>
                        <a:pt x="90" y="88"/>
                      </a:lnTo>
                      <a:lnTo>
                        <a:pt x="90" y="82"/>
                      </a:lnTo>
                      <a:lnTo>
                        <a:pt x="84" y="82"/>
                      </a:lnTo>
                      <a:lnTo>
                        <a:pt x="84" y="78"/>
                      </a:lnTo>
                      <a:lnTo>
                        <a:pt x="82" y="78"/>
                      </a:lnTo>
                      <a:lnTo>
                        <a:pt x="82" y="73"/>
                      </a:lnTo>
                      <a:lnTo>
                        <a:pt x="79" y="73"/>
                      </a:lnTo>
                      <a:lnTo>
                        <a:pt x="79" y="64"/>
                      </a:lnTo>
                      <a:lnTo>
                        <a:pt x="64" y="64"/>
                      </a:lnTo>
                      <a:lnTo>
                        <a:pt x="64" y="58"/>
                      </a:lnTo>
                      <a:lnTo>
                        <a:pt x="62" y="58"/>
                      </a:lnTo>
                      <a:lnTo>
                        <a:pt x="62" y="54"/>
                      </a:lnTo>
                      <a:lnTo>
                        <a:pt x="60" y="54"/>
                      </a:lnTo>
                      <a:lnTo>
                        <a:pt x="60" y="49"/>
                      </a:lnTo>
                      <a:lnTo>
                        <a:pt x="54" y="49"/>
                      </a:lnTo>
                      <a:lnTo>
                        <a:pt x="54" y="44"/>
                      </a:lnTo>
                      <a:lnTo>
                        <a:pt x="50" y="44"/>
                      </a:lnTo>
                      <a:lnTo>
                        <a:pt x="50" y="39"/>
                      </a:lnTo>
                      <a:lnTo>
                        <a:pt x="47" y="39"/>
                      </a:lnTo>
                      <a:lnTo>
                        <a:pt x="47" y="34"/>
                      </a:lnTo>
                      <a:lnTo>
                        <a:pt x="46" y="34"/>
                      </a:lnTo>
                      <a:lnTo>
                        <a:pt x="46" y="25"/>
                      </a:lnTo>
                      <a:lnTo>
                        <a:pt x="45" y="25"/>
                      </a:lnTo>
                      <a:lnTo>
                        <a:pt x="45" y="15"/>
                      </a:lnTo>
                      <a:lnTo>
                        <a:pt x="24" y="15"/>
                      </a:lnTo>
                      <a:lnTo>
                        <a:pt x="24" y="10"/>
                      </a:lnTo>
                      <a:lnTo>
                        <a:pt x="20" y="10"/>
                      </a:lnTo>
                      <a:lnTo>
                        <a:pt x="20" y="5"/>
                      </a:lnTo>
                      <a:lnTo>
                        <a:pt x="16" y="5"/>
                      </a:lnTo>
                      <a:lnTo>
                        <a:pt x="1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11" name="Group 10"/>
              <p:cNvGrpSpPr/>
              <p:nvPr/>
            </p:nvGrpSpPr>
            <p:grpSpPr>
              <a:xfrm>
                <a:off x="607403" y="3346967"/>
                <a:ext cx="1990941" cy="1234085"/>
                <a:chOff x="3810000" y="2959100"/>
                <a:chExt cx="1524000" cy="933450"/>
              </a:xfrm>
            </p:grpSpPr>
            <p:sp>
              <p:nvSpPr>
                <p:cNvPr id="12" name="Line 7"/>
                <p:cNvSpPr>
                  <a:spLocks noChangeShapeType="1"/>
                </p:cNvSpPr>
                <p:nvPr/>
              </p:nvSpPr>
              <p:spPr bwMode="auto">
                <a:xfrm>
                  <a:off x="5200650" y="3863975"/>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 name="Line 8"/>
                <p:cNvSpPr>
                  <a:spLocks noChangeShapeType="1"/>
                </p:cNvSpPr>
                <p:nvPr/>
              </p:nvSpPr>
              <p:spPr bwMode="auto">
                <a:xfrm>
                  <a:off x="4667250" y="3530600"/>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 name="Line 9"/>
                <p:cNvSpPr>
                  <a:spLocks noChangeShapeType="1"/>
                </p:cNvSpPr>
                <p:nvPr/>
              </p:nvSpPr>
              <p:spPr bwMode="auto">
                <a:xfrm>
                  <a:off x="5229225" y="3863975"/>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 name="Line 10"/>
                <p:cNvSpPr>
                  <a:spLocks noChangeShapeType="1"/>
                </p:cNvSpPr>
                <p:nvPr/>
              </p:nvSpPr>
              <p:spPr bwMode="auto">
                <a:xfrm>
                  <a:off x="4838700" y="3673475"/>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6" name="Line 11"/>
                <p:cNvSpPr>
                  <a:spLocks noChangeShapeType="1"/>
                </p:cNvSpPr>
                <p:nvPr/>
              </p:nvSpPr>
              <p:spPr bwMode="auto">
                <a:xfrm>
                  <a:off x="4743450" y="356870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7" name="Line 12"/>
                <p:cNvSpPr>
                  <a:spLocks noChangeShapeType="1"/>
                </p:cNvSpPr>
                <p:nvPr/>
              </p:nvSpPr>
              <p:spPr bwMode="auto">
                <a:xfrm>
                  <a:off x="4810125" y="363537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8" name="Line 13"/>
                <p:cNvSpPr>
                  <a:spLocks noChangeShapeType="1"/>
                </p:cNvSpPr>
                <p:nvPr/>
              </p:nvSpPr>
              <p:spPr bwMode="auto">
                <a:xfrm>
                  <a:off x="497205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9" name="Line 14"/>
                <p:cNvSpPr>
                  <a:spLocks noChangeShapeType="1"/>
                </p:cNvSpPr>
                <p:nvPr/>
              </p:nvSpPr>
              <p:spPr bwMode="auto">
                <a:xfrm>
                  <a:off x="504825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0" name="Line 15"/>
                <p:cNvSpPr>
                  <a:spLocks noChangeShapeType="1"/>
                </p:cNvSpPr>
                <p:nvPr/>
              </p:nvSpPr>
              <p:spPr bwMode="auto">
                <a:xfrm>
                  <a:off x="506730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1" name="Line 16"/>
                <p:cNvSpPr>
                  <a:spLocks noChangeShapeType="1"/>
                </p:cNvSpPr>
                <p:nvPr/>
              </p:nvSpPr>
              <p:spPr bwMode="auto">
                <a:xfrm>
                  <a:off x="514350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2" name="Freeform 17"/>
                <p:cNvSpPr>
                  <a:spLocks/>
                </p:cNvSpPr>
                <p:nvPr/>
              </p:nvSpPr>
              <p:spPr bwMode="auto">
                <a:xfrm>
                  <a:off x="3810000" y="2959100"/>
                  <a:ext cx="1524000" cy="933450"/>
                </a:xfrm>
                <a:custGeom>
                  <a:avLst/>
                  <a:gdLst>
                    <a:gd name="T0" fmla="*/ 160 w 160"/>
                    <a:gd name="T1" fmla="*/ 95 h 98"/>
                    <a:gd name="T2" fmla="*/ 160 w 160"/>
                    <a:gd name="T3" fmla="*/ 98 h 98"/>
                    <a:gd name="T4" fmla="*/ 142 w 160"/>
                    <a:gd name="T5" fmla="*/ 98 h 98"/>
                    <a:gd name="T6" fmla="*/ 142 w 160"/>
                    <a:gd name="T7" fmla="*/ 87 h 98"/>
                    <a:gd name="T8" fmla="*/ 119 w 160"/>
                    <a:gd name="T9" fmla="*/ 87 h 98"/>
                    <a:gd name="T10" fmla="*/ 119 w 160"/>
                    <a:gd name="T11" fmla="*/ 83 h 98"/>
                    <a:gd name="T12" fmla="*/ 116 w 160"/>
                    <a:gd name="T13" fmla="*/ 83 h 98"/>
                    <a:gd name="T14" fmla="*/ 116 w 160"/>
                    <a:gd name="T15" fmla="*/ 77 h 98"/>
                    <a:gd name="T16" fmla="*/ 107 w 160"/>
                    <a:gd name="T17" fmla="*/ 77 h 98"/>
                    <a:gd name="T18" fmla="*/ 107 w 160"/>
                    <a:gd name="T19" fmla="*/ 74 h 98"/>
                    <a:gd name="T20" fmla="*/ 103 w 160"/>
                    <a:gd name="T21" fmla="*/ 74 h 98"/>
                    <a:gd name="T22" fmla="*/ 103 w 160"/>
                    <a:gd name="T23" fmla="*/ 70 h 98"/>
                    <a:gd name="T24" fmla="*/ 101 w 160"/>
                    <a:gd name="T25" fmla="*/ 70 h 98"/>
                    <a:gd name="T26" fmla="*/ 101 w 160"/>
                    <a:gd name="T27" fmla="*/ 67 h 98"/>
                    <a:gd name="T28" fmla="*/ 95 w 160"/>
                    <a:gd name="T29" fmla="*/ 67 h 98"/>
                    <a:gd name="T30" fmla="*/ 95 w 160"/>
                    <a:gd name="T31" fmla="*/ 64 h 98"/>
                    <a:gd name="T32" fmla="*/ 87 w 160"/>
                    <a:gd name="T33" fmla="*/ 64 h 98"/>
                    <a:gd name="T34" fmla="*/ 87 w 160"/>
                    <a:gd name="T35" fmla="*/ 60 h 98"/>
                    <a:gd name="T36" fmla="*/ 77 w 160"/>
                    <a:gd name="T37" fmla="*/ 60 h 98"/>
                    <a:gd name="T38" fmla="*/ 77 w 160"/>
                    <a:gd name="T39" fmla="*/ 57 h 98"/>
                    <a:gd name="T40" fmla="*/ 72 w 160"/>
                    <a:gd name="T41" fmla="*/ 57 h 98"/>
                    <a:gd name="T42" fmla="*/ 72 w 160"/>
                    <a:gd name="T43" fmla="*/ 55 h 98"/>
                    <a:gd name="T44" fmla="*/ 70 w 160"/>
                    <a:gd name="T45" fmla="*/ 55 h 98"/>
                    <a:gd name="T46" fmla="*/ 70 w 160"/>
                    <a:gd name="T47" fmla="*/ 51 h 98"/>
                    <a:gd name="T48" fmla="*/ 65 w 160"/>
                    <a:gd name="T49" fmla="*/ 51 h 98"/>
                    <a:gd name="T50" fmla="*/ 65 w 160"/>
                    <a:gd name="T51" fmla="*/ 48 h 98"/>
                    <a:gd name="T52" fmla="*/ 64 w 160"/>
                    <a:gd name="T53" fmla="*/ 48 h 98"/>
                    <a:gd name="T54" fmla="*/ 64 w 160"/>
                    <a:gd name="T55" fmla="*/ 42 h 98"/>
                    <a:gd name="T56" fmla="*/ 60 w 160"/>
                    <a:gd name="T57" fmla="*/ 42 h 98"/>
                    <a:gd name="T58" fmla="*/ 60 w 160"/>
                    <a:gd name="T59" fmla="*/ 40 h 98"/>
                    <a:gd name="T60" fmla="*/ 57 w 160"/>
                    <a:gd name="T61" fmla="*/ 40 h 98"/>
                    <a:gd name="T62" fmla="*/ 57 w 160"/>
                    <a:gd name="T63" fmla="*/ 37 h 98"/>
                    <a:gd name="T64" fmla="*/ 56 w 160"/>
                    <a:gd name="T65" fmla="*/ 37 h 98"/>
                    <a:gd name="T66" fmla="*/ 56 w 160"/>
                    <a:gd name="T67" fmla="*/ 33 h 98"/>
                    <a:gd name="T68" fmla="*/ 54 w 160"/>
                    <a:gd name="T69" fmla="*/ 33 h 98"/>
                    <a:gd name="T70" fmla="*/ 54 w 160"/>
                    <a:gd name="T71" fmla="*/ 31 h 98"/>
                    <a:gd name="T72" fmla="*/ 51 w 160"/>
                    <a:gd name="T73" fmla="*/ 31 h 98"/>
                    <a:gd name="T74" fmla="*/ 51 w 160"/>
                    <a:gd name="T75" fmla="*/ 28 h 98"/>
                    <a:gd name="T76" fmla="*/ 49 w 160"/>
                    <a:gd name="T77" fmla="*/ 28 h 98"/>
                    <a:gd name="T78" fmla="*/ 49 w 160"/>
                    <a:gd name="T79" fmla="*/ 24 h 98"/>
                    <a:gd name="T80" fmla="*/ 47 w 160"/>
                    <a:gd name="T81" fmla="*/ 24 h 98"/>
                    <a:gd name="T82" fmla="*/ 47 w 160"/>
                    <a:gd name="T83" fmla="*/ 21 h 98"/>
                    <a:gd name="T84" fmla="*/ 45 w 160"/>
                    <a:gd name="T85" fmla="*/ 21 h 98"/>
                    <a:gd name="T86" fmla="*/ 45 w 160"/>
                    <a:gd name="T87" fmla="*/ 18 h 98"/>
                    <a:gd name="T88" fmla="*/ 44 w 160"/>
                    <a:gd name="T89" fmla="*/ 18 h 98"/>
                    <a:gd name="T90" fmla="*/ 44 w 160"/>
                    <a:gd name="T91" fmla="*/ 15 h 98"/>
                    <a:gd name="T92" fmla="*/ 37 w 160"/>
                    <a:gd name="T93" fmla="*/ 15 h 98"/>
                    <a:gd name="T94" fmla="*/ 37 w 160"/>
                    <a:gd name="T95" fmla="*/ 13 h 98"/>
                    <a:gd name="T96" fmla="*/ 34 w 160"/>
                    <a:gd name="T97" fmla="*/ 13 h 98"/>
                    <a:gd name="T98" fmla="*/ 34 w 160"/>
                    <a:gd name="T99" fmla="*/ 10 h 98"/>
                    <a:gd name="T100" fmla="*/ 32 w 160"/>
                    <a:gd name="T101" fmla="*/ 10 h 98"/>
                    <a:gd name="T102" fmla="*/ 32 w 160"/>
                    <a:gd name="T103" fmla="*/ 6 h 98"/>
                    <a:gd name="T104" fmla="*/ 27 w 160"/>
                    <a:gd name="T105" fmla="*/ 6 h 98"/>
                    <a:gd name="T106" fmla="*/ 27 w 160"/>
                    <a:gd name="T107" fmla="*/ 4 h 98"/>
                    <a:gd name="T108" fmla="*/ 13 w 160"/>
                    <a:gd name="T109" fmla="*/ 4 h 98"/>
                    <a:gd name="T110" fmla="*/ 13 w 160"/>
                    <a:gd name="T111" fmla="*/ 0 h 98"/>
                    <a:gd name="T112" fmla="*/ 0 w 160"/>
                    <a:gd name="T11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8">
                      <a:moveTo>
                        <a:pt x="160" y="95"/>
                      </a:moveTo>
                      <a:lnTo>
                        <a:pt x="160" y="98"/>
                      </a:lnTo>
                      <a:lnTo>
                        <a:pt x="142" y="98"/>
                      </a:lnTo>
                      <a:lnTo>
                        <a:pt x="142" y="87"/>
                      </a:lnTo>
                      <a:lnTo>
                        <a:pt x="119" y="87"/>
                      </a:lnTo>
                      <a:lnTo>
                        <a:pt x="119" y="83"/>
                      </a:lnTo>
                      <a:lnTo>
                        <a:pt x="116" y="83"/>
                      </a:lnTo>
                      <a:lnTo>
                        <a:pt x="116" y="77"/>
                      </a:lnTo>
                      <a:lnTo>
                        <a:pt x="107" y="77"/>
                      </a:lnTo>
                      <a:lnTo>
                        <a:pt x="107" y="74"/>
                      </a:lnTo>
                      <a:lnTo>
                        <a:pt x="103" y="74"/>
                      </a:lnTo>
                      <a:lnTo>
                        <a:pt x="103" y="70"/>
                      </a:lnTo>
                      <a:lnTo>
                        <a:pt x="101" y="70"/>
                      </a:lnTo>
                      <a:lnTo>
                        <a:pt x="101" y="67"/>
                      </a:lnTo>
                      <a:lnTo>
                        <a:pt x="95" y="67"/>
                      </a:lnTo>
                      <a:lnTo>
                        <a:pt x="95" y="64"/>
                      </a:lnTo>
                      <a:lnTo>
                        <a:pt x="87" y="64"/>
                      </a:lnTo>
                      <a:lnTo>
                        <a:pt x="87" y="60"/>
                      </a:lnTo>
                      <a:lnTo>
                        <a:pt x="77" y="60"/>
                      </a:lnTo>
                      <a:lnTo>
                        <a:pt x="77" y="57"/>
                      </a:lnTo>
                      <a:lnTo>
                        <a:pt x="72" y="57"/>
                      </a:lnTo>
                      <a:lnTo>
                        <a:pt x="72" y="55"/>
                      </a:lnTo>
                      <a:lnTo>
                        <a:pt x="70" y="55"/>
                      </a:lnTo>
                      <a:lnTo>
                        <a:pt x="70" y="51"/>
                      </a:lnTo>
                      <a:lnTo>
                        <a:pt x="65" y="51"/>
                      </a:lnTo>
                      <a:lnTo>
                        <a:pt x="65" y="48"/>
                      </a:lnTo>
                      <a:lnTo>
                        <a:pt x="64" y="48"/>
                      </a:lnTo>
                      <a:lnTo>
                        <a:pt x="64" y="42"/>
                      </a:lnTo>
                      <a:lnTo>
                        <a:pt x="60" y="42"/>
                      </a:lnTo>
                      <a:lnTo>
                        <a:pt x="60" y="40"/>
                      </a:lnTo>
                      <a:lnTo>
                        <a:pt x="57" y="40"/>
                      </a:lnTo>
                      <a:lnTo>
                        <a:pt x="57" y="37"/>
                      </a:lnTo>
                      <a:lnTo>
                        <a:pt x="56" y="37"/>
                      </a:lnTo>
                      <a:lnTo>
                        <a:pt x="56" y="33"/>
                      </a:lnTo>
                      <a:lnTo>
                        <a:pt x="54" y="33"/>
                      </a:lnTo>
                      <a:lnTo>
                        <a:pt x="54" y="31"/>
                      </a:lnTo>
                      <a:lnTo>
                        <a:pt x="51" y="31"/>
                      </a:lnTo>
                      <a:lnTo>
                        <a:pt x="51" y="28"/>
                      </a:lnTo>
                      <a:lnTo>
                        <a:pt x="49" y="28"/>
                      </a:lnTo>
                      <a:lnTo>
                        <a:pt x="49" y="24"/>
                      </a:lnTo>
                      <a:lnTo>
                        <a:pt x="47" y="24"/>
                      </a:lnTo>
                      <a:lnTo>
                        <a:pt x="47" y="21"/>
                      </a:lnTo>
                      <a:lnTo>
                        <a:pt x="45" y="21"/>
                      </a:lnTo>
                      <a:lnTo>
                        <a:pt x="45" y="18"/>
                      </a:lnTo>
                      <a:lnTo>
                        <a:pt x="44" y="18"/>
                      </a:lnTo>
                      <a:lnTo>
                        <a:pt x="44" y="15"/>
                      </a:lnTo>
                      <a:lnTo>
                        <a:pt x="37" y="15"/>
                      </a:lnTo>
                      <a:lnTo>
                        <a:pt x="37" y="13"/>
                      </a:lnTo>
                      <a:lnTo>
                        <a:pt x="34" y="13"/>
                      </a:lnTo>
                      <a:lnTo>
                        <a:pt x="34" y="10"/>
                      </a:lnTo>
                      <a:lnTo>
                        <a:pt x="32" y="10"/>
                      </a:lnTo>
                      <a:lnTo>
                        <a:pt x="32" y="6"/>
                      </a:lnTo>
                      <a:lnTo>
                        <a:pt x="27" y="6"/>
                      </a:lnTo>
                      <a:lnTo>
                        <a:pt x="27" y="4"/>
                      </a:lnTo>
                      <a:lnTo>
                        <a:pt x="13" y="4"/>
                      </a:lnTo>
                      <a:lnTo>
                        <a:pt x="13"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grpSp>
          <p:nvGrpSpPr>
            <p:cNvPr id="65" name="Group 64"/>
            <p:cNvGrpSpPr/>
            <p:nvPr/>
          </p:nvGrpSpPr>
          <p:grpSpPr>
            <a:xfrm>
              <a:off x="3015744" y="3385897"/>
              <a:ext cx="3505808" cy="2171510"/>
              <a:chOff x="328867" y="2080199"/>
              <a:chExt cx="3428716" cy="2566700"/>
            </a:xfrm>
          </p:grpSpPr>
          <p:grpSp>
            <p:nvGrpSpPr>
              <p:cNvPr id="66" name="Group 65"/>
              <p:cNvGrpSpPr/>
              <p:nvPr/>
            </p:nvGrpSpPr>
            <p:grpSpPr>
              <a:xfrm>
                <a:off x="328867" y="2134096"/>
                <a:ext cx="2845558" cy="2512803"/>
                <a:chOff x="328867" y="2134096"/>
                <a:chExt cx="2845558" cy="2512803"/>
              </a:xfrm>
            </p:grpSpPr>
            <p:sp>
              <p:nvSpPr>
                <p:cNvPr id="72" name="Text Box 62"/>
                <p:cNvSpPr txBox="1">
                  <a:spLocks noChangeArrowheads="1"/>
                </p:cNvSpPr>
                <p:nvPr/>
              </p:nvSpPr>
              <p:spPr bwMode="auto">
                <a:xfrm rot="16200000">
                  <a:off x="-111760" y="3078306"/>
                  <a:ext cx="1122061" cy="2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Survival rate</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73" name="Text Box 103"/>
                <p:cNvSpPr txBox="1">
                  <a:spLocks noChangeArrowheads="1"/>
                </p:cNvSpPr>
                <p:nvPr/>
              </p:nvSpPr>
              <p:spPr bwMode="auto">
                <a:xfrm>
                  <a:off x="1418494" y="4355869"/>
                  <a:ext cx="104443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Time (months)</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74" name="Text Box 107"/>
                <p:cNvSpPr txBox="1">
                  <a:spLocks noChangeArrowheads="1"/>
                </p:cNvSpPr>
                <p:nvPr/>
              </p:nvSpPr>
              <p:spPr bwMode="auto">
                <a:xfrm>
                  <a:off x="474290" y="3059346"/>
                  <a:ext cx="35305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b="1" dirty="0" smtClean="0">
                      <a:solidFill>
                        <a:srgbClr val="4D4D4D"/>
                      </a:solidFill>
                      <a:latin typeface="Arial" panose="020B0604020202020204" pitchFamily="34" charset="0"/>
                      <a:cs typeface="Arial" panose="020B0604020202020204" pitchFamily="34" charset="0"/>
                    </a:rPr>
                    <a:t>0.5</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75" name="Text Box 112"/>
                <p:cNvSpPr txBox="1">
                  <a:spLocks noChangeArrowheads="1"/>
                </p:cNvSpPr>
                <p:nvPr/>
              </p:nvSpPr>
              <p:spPr bwMode="auto">
                <a:xfrm>
                  <a:off x="577762" y="2134096"/>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b="1" dirty="0" smtClean="0">
                      <a:solidFill>
                        <a:srgbClr val="4D4D4D"/>
                      </a:solidFill>
                      <a:latin typeface="Arial" panose="020B0604020202020204" pitchFamily="34" charset="0"/>
                      <a:cs typeface="Arial" panose="020B0604020202020204" pitchFamily="34" charset="0"/>
                    </a:rPr>
                    <a:t>1</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76" name="Text Box 115"/>
                <p:cNvSpPr txBox="1">
                  <a:spLocks noChangeArrowheads="1"/>
                </p:cNvSpPr>
                <p:nvPr/>
              </p:nvSpPr>
              <p:spPr bwMode="auto">
                <a:xfrm>
                  <a:off x="577762" y="4027160"/>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b="1" dirty="0">
                      <a:solidFill>
                        <a:srgbClr val="4D4D4D"/>
                      </a:solidFill>
                      <a:latin typeface="Arial" panose="020B0604020202020204" pitchFamily="34" charset="0"/>
                      <a:cs typeface="Arial" panose="020B0604020202020204" pitchFamily="34" charset="0"/>
                    </a:rPr>
                    <a:t>0</a:t>
                  </a:r>
                </a:p>
              </p:txBody>
            </p:sp>
            <p:sp>
              <p:nvSpPr>
                <p:cNvPr id="77"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78"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79"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0"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1"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2"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3"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4"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5"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6"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7"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8"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9"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0"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1"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2"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3"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4"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5"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6"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7" name="Text Box 88"/>
                <p:cNvSpPr txBox="1">
                  <a:spLocks noChangeArrowheads="1"/>
                </p:cNvSpPr>
                <p:nvPr/>
              </p:nvSpPr>
              <p:spPr bwMode="auto">
                <a:xfrm>
                  <a:off x="732679" y="4205849"/>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a:solidFill>
                        <a:srgbClr val="4D4D4D"/>
                      </a:solidFill>
                      <a:latin typeface="Arial" panose="020B0604020202020204" pitchFamily="34" charset="0"/>
                      <a:cs typeface="Arial" panose="020B0604020202020204" pitchFamily="34" charset="0"/>
                    </a:rPr>
                    <a:t>0</a:t>
                  </a:r>
                </a:p>
              </p:txBody>
            </p:sp>
            <p:sp>
              <p:nvSpPr>
                <p:cNvPr id="98" name="Text Box 88"/>
                <p:cNvSpPr txBox="1">
                  <a:spLocks noChangeArrowheads="1"/>
                </p:cNvSpPr>
                <p:nvPr/>
              </p:nvSpPr>
              <p:spPr bwMode="auto">
                <a:xfrm>
                  <a:off x="1245484"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12</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99" name="Text Box 88"/>
                <p:cNvSpPr txBox="1">
                  <a:spLocks noChangeArrowheads="1"/>
                </p:cNvSpPr>
                <p:nvPr/>
              </p:nvSpPr>
              <p:spPr bwMode="auto">
                <a:xfrm>
                  <a:off x="1790967"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24</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00" name="Text Box 88"/>
                <p:cNvSpPr txBox="1">
                  <a:spLocks noChangeArrowheads="1"/>
                </p:cNvSpPr>
                <p:nvPr/>
              </p:nvSpPr>
              <p:spPr bwMode="auto">
                <a:xfrm>
                  <a:off x="2327452"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36</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01" name="Text Box 88"/>
                <p:cNvSpPr txBox="1">
                  <a:spLocks noChangeArrowheads="1"/>
                </p:cNvSpPr>
                <p:nvPr/>
              </p:nvSpPr>
              <p:spPr bwMode="auto">
                <a:xfrm>
                  <a:off x="2855860" y="4205848"/>
                  <a:ext cx="318565" cy="29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48</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02"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grpSp>
          <p:grpSp>
            <p:nvGrpSpPr>
              <p:cNvPr id="68" name="Group 67"/>
              <p:cNvGrpSpPr/>
              <p:nvPr/>
            </p:nvGrpSpPr>
            <p:grpSpPr>
              <a:xfrm>
                <a:off x="1520994" y="2080199"/>
                <a:ext cx="2236589" cy="836714"/>
                <a:chOff x="1520994" y="2080199"/>
                <a:chExt cx="2236589" cy="836714"/>
              </a:xfrm>
            </p:grpSpPr>
            <p:cxnSp>
              <p:nvCxnSpPr>
                <p:cNvPr id="69" name="Straight Connector 68"/>
                <p:cNvCxnSpPr/>
                <p:nvPr/>
              </p:nvCxnSpPr>
              <p:spPr>
                <a:xfrm>
                  <a:off x="1520994" y="2579031"/>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0" name="Straight Connector 69"/>
                <p:cNvCxnSpPr/>
                <p:nvPr/>
              </p:nvCxnSpPr>
              <p:spPr>
                <a:xfrm>
                  <a:off x="1520994" y="2276053"/>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71" name="Rectangle 70"/>
                <p:cNvSpPr/>
                <p:nvPr/>
              </p:nvSpPr>
              <p:spPr>
                <a:xfrm>
                  <a:off x="1586884" y="2080199"/>
                  <a:ext cx="2170699" cy="836714"/>
                </a:xfrm>
                <a:prstGeom prst="rect">
                  <a:avLst/>
                </a:prstGeom>
              </p:spPr>
              <p:txBody>
                <a:bodyPr wrap="square">
                  <a:spAutoFit/>
                </a:bodyPr>
                <a:lstStyle/>
                <a:p>
                  <a:r>
                    <a:rPr lang="en-GB" sz="1000" dirty="0" err="1">
                      <a:solidFill>
                        <a:srgbClr val="4D4D4D"/>
                      </a:solidFill>
                    </a:rPr>
                    <a:t>Intraperitoneal</a:t>
                  </a:r>
                  <a:r>
                    <a:rPr lang="en-GB" sz="1000" dirty="0">
                      <a:solidFill>
                        <a:srgbClr val="4D4D4D"/>
                      </a:solidFill>
                    </a:rPr>
                    <a:t> paclitaxel + </a:t>
                  </a:r>
                  <a:r>
                    <a:rPr lang="en-GB" sz="1000" dirty="0" smtClean="0">
                      <a:solidFill>
                        <a:srgbClr val="4D4D4D"/>
                      </a:solidFill>
                    </a:rPr>
                    <a:t/>
                  </a:r>
                  <a:br>
                    <a:rPr lang="en-GB" sz="1000" dirty="0" smtClean="0">
                      <a:solidFill>
                        <a:srgbClr val="4D4D4D"/>
                      </a:solidFill>
                    </a:rPr>
                  </a:br>
                  <a:r>
                    <a:rPr lang="en-GB" sz="1000" dirty="0" smtClean="0">
                      <a:solidFill>
                        <a:srgbClr val="4D4D4D"/>
                      </a:solidFill>
                    </a:rPr>
                    <a:t>S-1/paclitaxel 16.1 m</a:t>
                  </a:r>
                </a:p>
                <a:p>
                  <a:r>
                    <a:rPr lang="en-GB" sz="1000" dirty="0">
                      <a:solidFill>
                        <a:srgbClr val="4D4D4D"/>
                      </a:solidFill>
                    </a:rPr>
                    <a:t>S-1/</a:t>
                  </a:r>
                  <a:r>
                    <a:rPr lang="en-GB" sz="1000" dirty="0" err="1">
                      <a:solidFill>
                        <a:srgbClr val="4D4D4D"/>
                      </a:solidFill>
                    </a:rPr>
                    <a:t>cisplatin</a:t>
                  </a:r>
                  <a:r>
                    <a:rPr lang="en-GB" sz="1000" dirty="0">
                      <a:solidFill>
                        <a:srgbClr val="4D4D4D"/>
                      </a:solidFill>
                    </a:rPr>
                    <a:t> </a:t>
                  </a:r>
                  <a:r>
                    <a:rPr lang="en-GB" sz="1000" dirty="0" smtClean="0">
                      <a:solidFill>
                        <a:srgbClr val="4D4D4D"/>
                      </a:solidFill>
                    </a:rPr>
                    <a:t>10.3 m</a:t>
                  </a:r>
                </a:p>
                <a:p>
                  <a:r>
                    <a:rPr lang="en-GB" sz="1000" dirty="0" smtClean="0">
                      <a:solidFill>
                        <a:srgbClr val="4D4D4D"/>
                      </a:solidFill>
                    </a:rPr>
                    <a:t>HR 0.44</a:t>
                  </a:r>
                  <a:endParaRPr lang="en-GB" sz="1000" dirty="0">
                    <a:solidFill>
                      <a:srgbClr val="4D4D4D"/>
                    </a:solidFill>
                  </a:endParaRPr>
                </a:p>
              </p:txBody>
            </p:sp>
          </p:grpSp>
        </p:grpSp>
        <p:grpSp>
          <p:nvGrpSpPr>
            <p:cNvPr id="103" name="Group 102"/>
            <p:cNvGrpSpPr/>
            <p:nvPr/>
          </p:nvGrpSpPr>
          <p:grpSpPr>
            <a:xfrm>
              <a:off x="5983351" y="3385896"/>
              <a:ext cx="2932049" cy="2171510"/>
              <a:chOff x="328867" y="2080198"/>
              <a:chExt cx="2867573" cy="2566701"/>
            </a:xfrm>
          </p:grpSpPr>
          <p:grpSp>
            <p:nvGrpSpPr>
              <p:cNvPr id="104" name="Group 103"/>
              <p:cNvGrpSpPr/>
              <p:nvPr/>
            </p:nvGrpSpPr>
            <p:grpSpPr>
              <a:xfrm>
                <a:off x="328867" y="2134096"/>
                <a:ext cx="2845558" cy="2512803"/>
                <a:chOff x="328867" y="2134096"/>
                <a:chExt cx="2845558" cy="2512803"/>
              </a:xfrm>
            </p:grpSpPr>
            <p:sp>
              <p:nvSpPr>
                <p:cNvPr id="110" name="Text Box 62"/>
                <p:cNvSpPr txBox="1">
                  <a:spLocks noChangeArrowheads="1"/>
                </p:cNvSpPr>
                <p:nvPr/>
              </p:nvSpPr>
              <p:spPr bwMode="auto">
                <a:xfrm rot="16200000">
                  <a:off x="-111760" y="3078306"/>
                  <a:ext cx="1122061" cy="2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Survival rate</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11" name="Text Box 103"/>
                <p:cNvSpPr txBox="1">
                  <a:spLocks noChangeArrowheads="1"/>
                </p:cNvSpPr>
                <p:nvPr/>
              </p:nvSpPr>
              <p:spPr bwMode="auto">
                <a:xfrm>
                  <a:off x="1418494" y="4355869"/>
                  <a:ext cx="104443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Time (months)</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12" name="Text Box 107"/>
                <p:cNvSpPr txBox="1">
                  <a:spLocks noChangeArrowheads="1"/>
                </p:cNvSpPr>
                <p:nvPr/>
              </p:nvSpPr>
              <p:spPr bwMode="auto">
                <a:xfrm>
                  <a:off x="474290" y="3059346"/>
                  <a:ext cx="35305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b="1" dirty="0" smtClean="0">
                      <a:solidFill>
                        <a:srgbClr val="4D4D4D"/>
                      </a:solidFill>
                      <a:latin typeface="Arial" panose="020B0604020202020204" pitchFamily="34" charset="0"/>
                      <a:cs typeface="Arial" panose="020B0604020202020204" pitchFamily="34" charset="0"/>
                    </a:rPr>
                    <a:t>0.5</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13" name="Text Box 112"/>
                <p:cNvSpPr txBox="1">
                  <a:spLocks noChangeArrowheads="1"/>
                </p:cNvSpPr>
                <p:nvPr/>
              </p:nvSpPr>
              <p:spPr bwMode="auto">
                <a:xfrm>
                  <a:off x="577762" y="2134096"/>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b="1" dirty="0" smtClean="0">
                      <a:solidFill>
                        <a:srgbClr val="4D4D4D"/>
                      </a:solidFill>
                      <a:latin typeface="Arial" panose="020B0604020202020204" pitchFamily="34" charset="0"/>
                      <a:cs typeface="Arial" panose="020B0604020202020204" pitchFamily="34" charset="0"/>
                    </a:rPr>
                    <a:t>1</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14" name="Text Box 115"/>
                <p:cNvSpPr txBox="1">
                  <a:spLocks noChangeArrowheads="1"/>
                </p:cNvSpPr>
                <p:nvPr/>
              </p:nvSpPr>
              <p:spPr bwMode="auto">
                <a:xfrm>
                  <a:off x="577762" y="4027160"/>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000" b="1" dirty="0">
                      <a:solidFill>
                        <a:srgbClr val="4D4D4D"/>
                      </a:solidFill>
                      <a:latin typeface="Arial" panose="020B0604020202020204" pitchFamily="34" charset="0"/>
                      <a:cs typeface="Arial" panose="020B0604020202020204" pitchFamily="34" charset="0"/>
                    </a:rPr>
                    <a:t>0</a:t>
                  </a:r>
                </a:p>
              </p:txBody>
            </p:sp>
            <p:sp>
              <p:nvSpPr>
                <p:cNvPr id="115"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16"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17"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18"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19"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0"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1"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2"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3"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4"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5"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6"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7"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8"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9"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0"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1"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2"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3"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4"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5" name="Text Box 88"/>
                <p:cNvSpPr txBox="1">
                  <a:spLocks noChangeArrowheads="1"/>
                </p:cNvSpPr>
                <p:nvPr/>
              </p:nvSpPr>
              <p:spPr bwMode="auto">
                <a:xfrm>
                  <a:off x="732678" y="4205849"/>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a:solidFill>
                        <a:srgbClr val="4D4D4D"/>
                      </a:solidFill>
                      <a:latin typeface="Arial" panose="020B0604020202020204" pitchFamily="34" charset="0"/>
                      <a:cs typeface="Arial" panose="020B0604020202020204" pitchFamily="34" charset="0"/>
                    </a:rPr>
                    <a:t>0</a:t>
                  </a:r>
                </a:p>
              </p:txBody>
            </p:sp>
            <p:sp>
              <p:nvSpPr>
                <p:cNvPr id="136" name="Text Box 88"/>
                <p:cNvSpPr txBox="1">
                  <a:spLocks noChangeArrowheads="1"/>
                </p:cNvSpPr>
                <p:nvPr/>
              </p:nvSpPr>
              <p:spPr bwMode="auto">
                <a:xfrm>
                  <a:off x="124548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12</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37" name="Text Box 88"/>
                <p:cNvSpPr txBox="1">
                  <a:spLocks noChangeArrowheads="1"/>
                </p:cNvSpPr>
                <p:nvPr/>
              </p:nvSpPr>
              <p:spPr bwMode="auto">
                <a:xfrm>
                  <a:off x="1790966"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24</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38" name="Text Box 88"/>
                <p:cNvSpPr txBox="1">
                  <a:spLocks noChangeArrowheads="1"/>
                </p:cNvSpPr>
                <p:nvPr/>
              </p:nvSpPr>
              <p:spPr bwMode="auto">
                <a:xfrm>
                  <a:off x="232745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36</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39" name="Text Box 88"/>
                <p:cNvSpPr txBox="1">
                  <a:spLocks noChangeArrowheads="1"/>
                </p:cNvSpPr>
                <p:nvPr/>
              </p:nvSpPr>
              <p:spPr bwMode="auto">
                <a:xfrm>
                  <a:off x="2855860" y="4205848"/>
                  <a:ext cx="318565" cy="29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solidFill>
                        <a:srgbClr val="4D4D4D"/>
                      </a:solidFill>
                      <a:latin typeface="Arial" panose="020B0604020202020204" pitchFamily="34" charset="0"/>
                      <a:cs typeface="Arial" panose="020B0604020202020204" pitchFamily="34" charset="0"/>
                    </a:rPr>
                    <a:t>48</a:t>
                  </a:r>
                  <a:endParaRPr lang="en-GB" altLang="en-US" sz="1000" b="1" dirty="0">
                    <a:solidFill>
                      <a:srgbClr val="4D4D4D"/>
                    </a:solidFill>
                    <a:latin typeface="Arial" panose="020B0604020202020204" pitchFamily="34" charset="0"/>
                    <a:cs typeface="Arial" panose="020B0604020202020204" pitchFamily="34" charset="0"/>
                  </a:endParaRPr>
                </a:p>
              </p:txBody>
            </p:sp>
            <p:sp>
              <p:nvSpPr>
                <p:cNvPr id="140"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grpSp>
          <p:grpSp>
            <p:nvGrpSpPr>
              <p:cNvPr id="106" name="Group 105"/>
              <p:cNvGrpSpPr/>
              <p:nvPr/>
            </p:nvGrpSpPr>
            <p:grpSpPr>
              <a:xfrm>
                <a:off x="1454864" y="2080198"/>
                <a:ext cx="1741576" cy="836713"/>
                <a:chOff x="1454864" y="2080198"/>
                <a:chExt cx="1741576" cy="836713"/>
              </a:xfrm>
            </p:grpSpPr>
            <p:cxnSp>
              <p:nvCxnSpPr>
                <p:cNvPr id="107" name="Straight Connector 106"/>
                <p:cNvCxnSpPr/>
                <p:nvPr/>
              </p:nvCxnSpPr>
              <p:spPr>
                <a:xfrm>
                  <a:off x="1454864" y="2579031"/>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8" name="Straight Connector 107"/>
                <p:cNvCxnSpPr/>
                <p:nvPr/>
              </p:nvCxnSpPr>
              <p:spPr>
                <a:xfrm>
                  <a:off x="1454864" y="2276053"/>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09" name="Rectangle 108"/>
                <p:cNvSpPr/>
                <p:nvPr/>
              </p:nvSpPr>
              <p:spPr>
                <a:xfrm>
                  <a:off x="1515819" y="2080198"/>
                  <a:ext cx="1680621" cy="836713"/>
                </a:xfrm>
                <a:prstGeom prst="rect">
                  <a:avLst/>
                </a:prstGeom>
              </p:spPr>
              <p:txBody>
                <a:bodyPr wrap="square">
                  <a:spAutoFit/>
                </a:bodyPr>
                <a:lstStyle/>
                <a:p>
                  <a:r>
                    <a:rPr lang="en-GB" sz="1000" dirty="0" err="1">
                      <a:solidFill>
                        <a:srgbClr val="4D4D4D"/>
                      </a:solidFill>
                    </a:rPr>
                    <a:t>Intraperitoneal</a:t>
                  </a:r>
                  <a:r>
                    <a:rPr lang="en-GB" sz="1000" dirty="0">
                      <a:solidFill>
                        <a:srgbClr val="4D4D4D"/>
                      </a:solidFill>
                    </a:rPr>
                    <a:t> paclitaxel + </a:t>
                  </a:r>
                  <a:br>
                    <a:rPr lang="en-GB" sz="1000" dirty="0">
                      <a:solidFill>
                        <a:srgbClr val="4D4D4D"/>
                      </a:solidFill>
                    </a:rPr>
                  </a:br>
                  <a:r>
                    <a:rPr lang="en-GB" sz="1000" dirty="0">
                      <a:solidFill>
                        <a:srgbClr val="4D4D4D"/>
                      </a:solidFill>
                    </a:rPr>
                    <a:t>S-1/paclitaxel</a:t>
                  </a:r>
                  <a:r>
                    <a:rPr lang="en-GB" sz="1000" dirty="0" smtClean="0">
                      <a:solidFill>
                        <a:srgbClr val="4D4D4D"/>
                      </a:solidFill>
                    </a:rPr>
                    <a:t> 13.0 m</a:t>
                  </a:r>
                </a:p>
                <a:p>
                  <a:r>
                    <a:rPr lang="en-GB" sz="1000" dirty="0">
                      <a:solidFill>
                        <a:srgbClr val="4D4D4D"/>
                      </a:solidFill>
                    </a:rPr>
                    <a:t>S-1/</a:t>
                  </a:r>
                  <a:r>
                    <a:rPr lang="en-GB" sz="1000" dirty="0" err="1">
                      <a:solidFill>
                        <a:srgbClr val="4D4D4D"/>
                      </a:solidFill>
                    </a:rPr>
                    <a:t>cisplatin</a:t>
                  </a:r>
                  <a:r>
                    <a:rPr lang="en-GB" sz="1000" dirty="0" smtClean="0">
                      <a:solidFill>
                        <a:srgbClr val="4D4D4D"/>
                      </a:solidFill>
                    </a:rPr>
                    <a:t> 6.8 m</a:t>
                  </a:r>
                </a:p>
                <a:p>
                  <a:r>
                    <a:rPr lang="en-GB" sz="1000" dirty="0" smtClean="0">
                      <a:solidFill>
                        <a:srgbClr val="4D4D4D"/>
                      </a:solidFill>
                    </a:rPr>
                    <a:t>HR 0.38</a:t>
                  </a:r>
                  <a:endParaRPr lang="en-GB" sz="1000" dirty="0">
                    <a:solidFill>
                      <a:srgbClr val="4D4D4D"/>
                    </a:solidFill>
                  </a:endParaRPr>
                </a:p>
              </p:txBody>
            </p:sp>
          </p:grpSp>
        </p:grpSp>
        <p:sp>
          <p:nvSpPr>
            <p:cNvPr id="141" name="Freeform 18"/>
            <p:cNvSpPr>
              <a:spLocks/>
            </p:cNvSpPr>
            <p:nvPr/>
          </p:nvSpPr>
          <p:spPr bwMode="auto">
            <a:xfrm>
              <a:off x="3561666" y="3535050"/>
              <a:ext cx="1111918" cy="1601345"/>
            </a:xfrm>
            <a:custGeom>
              <a:avLst/>
              <a:gdLst>
                <a:gd name="T0" fmla="*/ 88 w 88"/>
                <a:gd name="T1" fmla="*/ 127 h 127"/>
                <a:gd name="T2" fmla="*/ 88 w 88"/>
                <a:gd name="T3" fmla="*/ 115 h 127"/>
                <a:gd name="T4" fmla="*/ 56 w 88"/>
                <a:gd name="T5" fmla="*/ 115 h 127"/>
                <a:gd name="T6" fmla="*/ 56 w 88"/>
                <a:gd name="T7" fmla="*/ 93 h 127"/>
                <a:gd name="T8" fmla="*/ 55 w 88"/>
                <a:gd name="T9" fmla="*/ 93 h 127"/>
                <a:gd name="T10" fmla="*/ 55 w 88"/>
                <a:gd name="T11" fmla="*/ 81 h 127"/>
                <a:gd name="T12" fmla="*/ 48 w 88"/>
                <a:gd name="T13" fmla="*/ 81 h 127"/>
                <a:gd name="T14" fmla="*/ 48 w 88"/>
                <a:gd name="T15" fmla="*/ 70 h 127"/>
                <a:gd name="T16" fmla="*/ 37 w 88"/>
                <a:gd name="T17" fmla="*/ 70 h 127"/>
                <a:gd name="T18" fmla="*/ 37 w 88"/>
                <a:gd name="T19" fmla="*/ 58 h 127"/>
                <a:gd name="T20" fmla="*/ 29 w 88"/>
                <a:gd name="T21" fmla="*/ 58 h 127"/>
                <a:gd name="T22" fmla="*/ 29 w 88"/>
                <a:gd name="T23" fmla="*/ 47 h 127"/>
                <a:gd name="T24" fmla="*/ 26 w 88"/>
                <a:gd name="T25" fmla="*/ 47 h 127"/>
                <a:gd name="T26" fmla="*/ 26 w 88"/>
                <a:gd name="T27" fmla="*/ 35 h 127"/>
                <a:gd name="T28" fmla="*/ 24 w 88"/>
                <a:gd name="T29" fmla="*/ 35 h 127"/>
                <a:gd name="T30" fmla="*/ 24 w 88"/>
                <a:gd name="T31" fmla="*/ 24 h 127"/>
                <a:gd name="T32" fmla="*/ 8 w 88"/>
                <a:gd name="T33" fmla="*/ 24 h 127"/>
                <a:gd name="T34" fmla="*/ 8 w 88"/>
                <a:gd name="T35" fmla="*/ 13 h 127"/>
                <a:gd name="T36" fmla="*/ 6 w 88"/>
                <a:gd name="T37" fmla="*/ 13 h 127"/>
                <a:gd name="T38" fmla="*/ 6 w 88"/>
                <a:gd name="T39" fmla="*/ 0 h 127"/>
                <a:gd name="T40" fmla="*/ 0 w 88"/>
                <a:gd name="T4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7">
                  <a:moveTo>
                    <a:pt x="88" y="127"/>
                  </a:moveTo>
                  <a:lnTo>
                    <a:pt x="88" y="115"/>
                  </a:lnTo>
                  <a:lnTo>
                    <a:pt x="56" y="115"/>
                  </a:lnTo>
                  <a:lnTo>
                    <a:pt x="56" y="93"/>
                  </a:lnTo>
                  <a:lnTo>
                    <a:pt x="55" y="93"/>
                  </a:lnTo>
                  <a:lnTo>
                    <a:pt x="55" y="81"/>
                  </a:lnTo>
                  <a:lnTo>
                    <a:pt x="48" y="81"/>
                  </a:lnTo>
                  <a:lnTo>
                    <a:pt x="48" y="70"/>
                  </a:lnTo>
                  <a:lnTo>
                    <a:pt x="37" y="70"/>
                  </a:lnTo>
                  <a:lnTo>
                    <a:pt x="37" y="58"/>
                  </a:lnTo>
                  <a:lnTo>
                    <a:pt x="29" y="58"/>
                  </a:lnTo>
                  <a:lnTo>
                    <a:pt x="29" y="47"/>
                  </a:lnTo>
                  <a:lnTo>
                    <a:pt x="26" y="47"/>
                  </a:lnTo>
                  <a:lnTo>
                    <a:pt x="26" y="35"/>
                  </a:lnTo>
                  <a:lnTo>
                    <a:pt x="24" y="35"/>
                  </a:lnTo>
                  <a:lnTo>
                    <a:pt x="24" y="24"/>
                  </a:lnTo>
                  <a:lnTo>
                    <a:pt x="8" y="24"/>
                  </a:lnTo>
                  <a:lnTo>
                    <a:pt x="8" y="13"/>
                  </a:lnTo>
                  <a:lnTo>
                    <a:pt x="6" y="13"/>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142" name="Group 141"/>
            <p:cNvGrpSpPr/>
            <p:nvPr/>
          </p:nvGrpSpPr>
          <p:grpSpPr>
            <a:xfrm>
              <a:off x="3561666" y="3535048"/>
              <a:ext cx="2016000" cy="1476000"/>
              <a:chOff x="2957677" y="3757859"/>
              <a:chExt cx="1485900" cy="1104900"/>
            </a:xfrm>
          </p:grpSpPr>
          <p:sp>
            <p:nvSpPr>
              <p:cNvPr id="143" name="Line 19"/>
              <p:cNvSpPr>
                <a:spLocks noChangeShapeType="1"/>
              </p:cNvSpPr>
              <p:nvPr/>
            </p:nvSpPr>
            <p:spPr bwMode="auto">
              <a:xfrm>
                <a:off x="4091152" y="4670648"/>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4" name="Line 20"/>
              <p:cNvSpPr>
                <a:spLocks noChangeShapeType="1"/>
              </p:cNvSpPr>
              <p:nvPr/>
            </p:nvSpPr>
            <p:spPr bwMode="auto">
              <a:xfrm>
                <a:off x="4234027" y="4738934"/>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5" name="Line 21"/>
              <p:cNvSpPr>
                <a:spLocks noChangeShapeType="1"/>
              </p:cNvSpPr>
              <p:nvPr/>
            </p:nvSpPr>
            <p:spPr bwMode="auto">
              <a:xfrm>
                <a:off x="3786352" y="4577009"/>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6" name="Freeform 22"/>
              <p:cNvSpPr>
                <a:spLocks/>
              </p:cNvSpPr>
              <p:nvPr/>
            </p:nvSpPr>
            <p:spPr bwMode="auto">
              <a:xfrm>
                <a:off x="2957677" y="3757859"/>
                <a:ext cx="1485900" cy="1104900"/>
              </a:xfrm>
              <a:custGeom>
                <a:avLst/>
                <a:gdLst>
                  <a:gd name="T0" fmla="*/ 156 w 156"/>
                  <a:gd name="T1" fmla="*/ 114 h 116"/>
                  <a:gd name="T2" fmla="*/ 156 w 156"/>
                  <a:gd name="T3" fmla="*/ 116 h 116"/>
                  <a:gd name="T4" fmla="*/ 137 w 156"/>
                  <a:gd name="T5" fmla="*/ 116 h 116"/>
                  <a:gd name="T6" fmla="*/ 137 w 156"/>
                  <a:gd name="T7" fmla="*/ 105 h 116"/>
                  <a:gd name="T8" fmla="*/ 128 w 156"/>
                  <a:gd name="T9" fmla="*/ 105 h 116"/>
                  <a:gd name="T10" fmla="*/ 128 w 156"/>
                  <a:gd name="T11" fmla="*/ 98 h 116"/>
                  <a:gd name="T12" fmla="*/ 106 w 156"/>
                  <a:gd name="T13" fmla="*/ 98 h 116"/>
                  <a:gd name="T14" fmla="*/ 106 w 156"/>
                  <a:gd name="T15" fmla="*/ 94 h 116"/>
                  <a:gd name="T16" fmla="*/ 89 w 156"/>
                  <a:gd name="T17" fmla="*/ 94 h 116"/>
                  <a:gd name="T18" fmla="*/ 89 w 156"/>
                  <a:gd name="T19" fmla="*/ 89 h 116"/>
                  <a:gd name="T20" fmla="*/ 85 w 156"/>
                  <a:gd name="T21" fmla="*/ 89 h 116"/>
                  <a:gd name="T22" fmla="*/ 85 w 156"/>
                  <a:gd name="T23" fmla="*/ 87 h 116"/>
                  <a:gd name="T24" fmla="*/ 81 w 156"/>
                  <a:gd name="T25" fmla="*/ 87 h 116"/>
                  <a:gd name="T26" fmla="*/ 81 w 156"/>
                  <a:gd name="T27" fmla="*/ 82 h 116"/>
                  <a:gd name="T28" fmla="*/ 73 w 156"/>
                  <a:gd name="T29" fmla="*/ 82 h 116"/>
                  <a:gd name="T30" fmla="*/ 73 w 156"/>
                  <a:gd name="T31" fmla="*/ 78 h 116"/>
                  <a:gd name="T32" fmla="*/ 71 w 156"/>
                  <a:gd name="T33" fmla="*/ 78 h 116"/>
                  <a:gd name="T34" fmla="*/ 71 w 156"/>
                  <a:gd name="T35" fmla="*/ 74 h 116"/>
                  <a:gd name="T36" fmla="*/ 69 w 156"/>
                  <a:gd name="T37" fmla="*/ 74 h 116"/>
                  <a:gd name="T38" fmla="*/ 69 w 156"/>
                  <a:gd name="T39" fmla="*/ 71 h 116"/>
                  <a:gd name="T40" fmla="*/ 62 w 156"/>
                  <a:gd name="T41" fmla="*/ 71 h 116"/>
                  <a:gd name="T42" fmla="*/ 62 w 156"/>
                  <a:gd name="T43" fmla="*/ 64 h 116"/>
                  <a:gd name="T44" fmla="*/ 52 w 156"/>
                  <a:gd name="T45" fmla="*/ 64 h 116"/>
                  <a:gd name="T46" fmla="*/ 52 w 156"/>
                  <a:gd name="T47" fmla="*/ 59 h 116"/>
                  <a:gd name="T48" fmla="*/ 46 w 156"/>
                  <a:gd name="T49" fmla="*/ 59 h 116"/>
                  <a:gd name="T50" fmla="*/ 46 w 156"/>
                  <a:gd name="T51" fmla="*/ 56 h 116"/>
                  <a:gd name="T52" fmla="*/ 44 w 156"/>
                  <a:gd name="T53" fmla="*/ 56 h 116"/>
                  <a:gd name="T54" fmla="*/ 44 w 156"/>
                  <a:gd name="T55" fmla="*/ 49 h 116"/>
                  <a:gd name="T56" fmla="*/ 40 w 156"/>
                  <a:gd name="T57" fmla="*/ 49 h 116"/>
                  <a:gd name="T58" fmla="*/ 40 w 156"/>
                  <a:gd name="T59" fmla="*/ 44 h 116"/>
                  <a:gd name="T60" fmla="*/ 39 w 156"/>
                  <a:gd name="T61" fmla="*/ 44 h 116"/>
                  <a:gd name="T62" fmla="*/ 39 w 156"/>
                  <a:gd name="T63" fmla="*/ 41 h 116"/>
                  <a:gd name="T64" fmla="*/ 34 w 156"/>
                  <a:gd name="T65" fmla="*/ 41 h 116"/>
                  <a:gd name="T66" fmla="*/ 34 w 156"/>
                  <a:gd name="T67" fmla="*/ 30 h 116"/>
                  <a:gd name="T68" fmla="*/ 32 w 156"/>
                  <a:gd name="T69" fmla="*/ 30 h 116"/>
                  <a:gd name="T70" fmla="*/ 32 w 156"/>
                  <a:gd name="T71" fmla="*/ 27 h 116"/>
                  <a:gd name="T72" fmla="*/ 28 w 156"/>
                  <a:gd name="T73" fmla="*/ 27 h 116"/>
                  <a:gd name="T74" fmla="*/ 28 w 156"/>
                  <a:gd name="T75" fmla="*/ 22 h 116"/>
                  <a:gd name="T76" fmla="*/ 26 w 156"/>
                  <a:gd name="T77" fmla="*/ 22 h 116"/>
                  <a:gd name="T78" fmla="*/ 26 w 156"/>
                  <a:gd name="T79" fmla="*/ 19 h 116"/>
                  <a:gd name="T80" fmla="*/ 22 w 156"/>
                  <a:gd name="T81" fmla="*/ 19 h 116"/>
                  <a:gd name="T82" fmla="*/ 22 w 156"/>
                  <a:gd name="T83" fmla="*/ 15 h 116"/>
                  <a:gd name="T84" fmla="*/ 20 w 156"/>
                  <a:gd name="T85" fmla="*/ 15 h 116"/>
                  <a:gd name="T86" fmla="*/ 20 w 156"/>
                  <a:gd name="T87" fmla="*/ 12 h 116"/>
                  <a:gd name="T88" fmla="*/ 18 w 156"/>
                  <a:gd name="T89" fmla="*/ 12 h 116"/>
                  <a:gd name="T90" fmla="*/ 18 w 156"/>
                  <a:gd name="T91" fmla="*/ 7 h 116"/>
                  <a:gd name="T92" fmla="*/ 14 w 156"/>
                  <a:gd name="T93" fmla="*/ 7 h 116"/>
                  <a:gd name="T94" fmla="*/ 14 w 156"/>
                  <a:gd name="T95" fmla="*/ 4 h 116"/>
                  <a:gd name="T96" fmla="*/ 3 w 156"/>
                  <a:gd name="T97" fmla="*/ 4 h 116"/>
                  <a:gd name="T98" fmla="*/ 3 w 156"/>
                  <a:gd name="T99" fmla="*/ 0 h 116"/>
                  <a:gd name="T100" fmla="*/ 0 w 156"/>
                  <a:gd name="T10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16">
                    <a:moveTo>
                      <a:pt x="156" y="114"/>
                    </a:moveTo>
                    <a:lnTo>
                      <a:pt x="156" y="116"/>
                    </a:lnTo>
                    <a:lnTo>
                      <a:pt x="137" y="116"/>
                    </a:lnTo>
                    <a:lnTo>
                      <a:pt x="137" y="105"/>
                    </a:lnTo>
                    <a:lnTo>
                      <a:pt x="128" y="105"/>
                    </a:lnTo>
                    <a:lnTo>
                      <a:pt x="128" y="98"/>
                    </a:lnTo>
                    <a:lnTo>
                      <a:pt x="106" y="98"/>
                    </a:lnTo>
                    <a:lnTo>
                      <a:pt x="106" y="94"/>
                    </a:lnTo>
                    <a:lnTo>
                      <a:pt x="89" y="94"/>
                    </a:lnTo>
                    <a:lnTo>
                      <a:pt x="89" y="89"/>
                    </a:lnTo>
                    <a:lnTo>
                      <a:pt x="85" y="89"/>
                    </a:lnTo>
                    <a:lnTo>
                      <a:pt x="85" y="87"/>
                    </a:lnTo>
                    <a:lnTo>
                      <a:pt x="81" y="87"/>
                    </a:lnTo>
                    <a:lnTo>
                      <a:pt x="81" y="82"/>
                    </a:lnTo>
                    <a:lnTo>
                      <a:pt x="73" y="82"/>
                    </a:lnTo>
                    <a:lnTo>
                      <a:pt x="73" y="78"/>
                    </a:lnTo>
                    <a:lnTo>
                      <a:pt x="71" y="78"/>
                    </a:lnTo>
                    <a:lnTo>
                      <a:pt x="71" y="74"/>
                    </a:lnTo>
                    <a:lnTo>
                      <a:pt x="69" y="74"/>
                    </a:lnTo>
                    <a:lnTo>
                      <a:pt x="69" y="71"/>
                    </a:lnTo>
                    <a:lnTo>
                      <a:pt x="62" y="71"/>
                    </a:lnTo>
                    <a:lnTo>
                      <a:pt x="62" y="64"/>
                    </a:lnTo>
                    <a:lnTo>
                      <a:pt x="52" y="64"/>
                    </a:lnTo>
                    <a:lnTo>
                      <a:pt x="52" y="59"/>
                    </a:lnTo>
                    <a:lnTo>
                      <a:pt x="46" y="59"/>
                    </a:lnTo>
                    <a:lnTo>
                      <a:pt x="46" y="56"/>
                    </a:lnTo>
                    <a:lnTo>
                      <a:pt x="44" y="56"/>
                    </a:lnTo>
                    <a:lnTo>
                      <a:pt x="44" y="49"/>
                    </a:lnTo>
                    <a:lnTo>
                      <a:pt x="40" y="49"/>
                    </a:lnTo>
                    <a:lnTo>
                      <a:pt x="40" y="44"/>
                    </a:lnTo>
                    <a:lnTo>
                      <a:pt x="39" y="44"/>
                    </a:lnTo>
                    <a:lnTo>
                      <a:pt x="39" y="41"/>
                    </a:lnTo>
                    <a:lnTo>
                      <a:pt x="34" y="41"/>
                    </a:lnTo>
                    <a:lnTo>
                      <a:pt x="34" y="30"/>
                    </a:lnTo>
                    <a:lnTo>
                      <a:pt x="32" y="30"/>
                    </a:lnTo>
                    <a:lnTo>
                      <a:pt x="32" y="27"/>
                    </a:lnTo>
                    <a:lnTo>
                      <a:pt x="28" y="27"/>
                    </a:lnTo>
                    <a:lnTo>
                      <a:pt x="28" y="22"/>
                    </a:lnTo>
                    <a:lnTo>
                      <a:pt x="26" y="22"/>
                    </a:lnTo>
                    <a:lnTo>
                      <a:pt x="26" y="19"/>
                    </a:lnTo>
                    <a:lnTo>
                      <a:pt x="22" y="19"/>
                    </a:lnTo>
                    <a:lnTo>
                      <a:pt x="22" y="15"/>
                    </a:lnTo>
                    <a:lnTo>
                      <a:pt x="20" y="15"/>
                    </a:lnTo>
                    <a:lnTo>
                      <a:pt x="20" y="12"/>
                    </a:lnTo>
                    <a:lnTo>
                      <a:pt x="18" y="12"/>
                    </a:lnTo>
                    <a:lnTo>
                      <a:pt x="18" y="7"/>
                    </a:lnTo>
                    <a:lnTo>
                      <a:pt x="14" y="7"/>
                    </a:lnTo>
                    <a:lnTo>
                      <a:pt x="14" y="4"/>
                    </a:lnTo>
                    <a:lnTo>
                      <a:pt x="3" y="4"/>
                    </a:lnTo>
                    <a:lnTo>
                      <a:pt x="3"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sp>
          <p:nvSpPr>
            <p:cNvPr id="147" name="Freeform 23"/>
            <p:cNvSpPr>
              <a:spLocks/>
            </p:cNvSpPr>
            <p:nvPr/>
          </p:nvSpPr>
          <p:spPr bwMode="auto">
            <a:xfrm>
              <a:off x="6510376" y="3534166"/>
              <a:ext cx="1135458" cy="1602229"/>
            </a:xfrm>
            <a:custGeom>
              <a:avLst/>
              <a:gdLst>
                <a:gd name="T0" fmla="*/ 88 w 88"/>
                <a:gd name="T1" fmla="*/ 127 h 127"/>
                <a:gd name="T2" fmla="*/ 88 w 88"/>
                <a:gd name="T3" fmla="*/ 110 h 127"/>
                <a:gd name="T4" fmla="*/ 47 w 88"/>
                <a:gd name="T5" fmla="*/ 110 h 127"/>
                <a:gd name="T6" fmla="*/ 47 w 88"/>
                <a:gd name="T7" fmla="*/ 92 h 127"/>
                <a:gd name="T8" fmla="*/ 29 w 88"/>
                <a:gd name="T9" fmla="*/ 92 h 127"/>
                <a:gd name="T10" fmla="*/ 29 w 88"/>
                <a:gd name="T11" fmla="*/ 74 h 127"/>
                <a:gd name="T12" fmla="*/ 26 w 88"/>
                <a:gd name="T13" fmla="*/ 74 h 127"/>
                <a:gd name="T14" fmla="*/ 26 w 88"/>
                <a:gd name="T15" fmla="*/ 37 h 127"/>
                <a:gd name="T16" fmla="*/ 21 w 88"/>
                <a:gd name="T17" fmla="*/ 37 h 127"/>
                <a:gd name="T18" fmla="*/ 21 w 88"/>
                <a:gd name="T19" fmla="*/ 19 h 127"/>
                <a:gd name="T20" fmla="*/ 18 w 88"/>
                <a:gd name="T21" fmla="*/ 19 h 127"/>
                <a:gd name="T22" fmla="*/ 18 w 88"/>
                <a:gd name="T23" fmla="*/ 0 h 127"/>
                <a:gd name="T24" fmla="*/ 0 w 88"/>
                <a:gd name="T2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7">
                  <a:moveTo>
                    <a:pt x="88" y="127"/>
                  </a:moveTo>
                  <a:lnTo>
                    <a:pt x="88" y="110"/>
                  </a:lnTo>
                  <a:lnTo>
                    <a:pt x="47" y="110"/>
                  </a:lnTo>
                  <a:lnTo>
                    <a:pt x="47" y="92"/>
                  </a:lnTo>
                  <a:lnTo>
                    <a:pt x="29" y="92"/>
                  </a:lnTo>
                  <a:lnTo>
                    <a:pt x="29" y="74"/>
                  </a:lnTo>
                  <a:lnTo>
                    <a:pt x="26" y="74"/>
                  </a:lnTo>
                  <a:lnTo>
                    <a:pt x="26" y="37"/>
                  </a:lnTo>
                  <a:lnTo>
                    <a:pt x="21" y="37"/>
                  </a:lnTo>
                  <a:lnTo>
                    <a:pt x="21" y="19"/>
                  </a:lnTo>
                  <a:lnTo>
                    <a:pt x="18" y="19"/>
                  </a:lnTo>
                  <a:lnTo>
                    <a:pt x="18"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148" name="Group 147"/>
            <p:cNvGrpSpPr/>
            <p:nvPr/>
          </p:nvGrpSpPr>
          <p:grpSpPr>
            <a:xfrm>
              <a:off x="6510376" y="3534166"/>
              <a:ext cx="2219651" cy="1336916"/>
              <a:chOff x="3754438" y="2921000"/>
              <a:chExt cx="1628775" cy="1009650"/>
            </a:xfrm>
          </p:grpSpPr>
          <p:sp>
            <p:nvSpPr>
              <p:cNvPr id="149" name="Line 24"/>
              <p:cNvSpPr>
                <a:spLocks noChangeShapeType="1"/>
              </p:cNvSpPr>
              <p:nvPr/>
            </p:nvSpPr>
            <p:spPr bwMode="auto">
              <a:xfrm>
                <a:off x="5379334" y="3910059"/>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0" name="Line 25"/>
              <p:cNvSpPr>
                <a:spLocks noChangeShapeType="1"/>
              </p:cNvSpPr>
              <p:nvPr/>
            </p:nvSpPr>
            <p:spPr bwMode="auto">
              <a:xfrm>
                <a:off x="4592638" y="3719559"/>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1" name="Line 26"/>
              <p:cNvSpPr>
                <a:spLocks noChangeShapeType="1"/>
              </p:cNvSpPr>
              <p:nvPr/>
            </p:nvSpPr>
            <p:spPr bwMode="auto">
              <a:xfrm>
                <a:off x="4602163" y="3719559"/>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2" name="Line 27"/>
              <p:cNvSpPr>
                <a:spLocks noChangeShapeType="1"/>
              </p:cNvSpPr>
              <p:nvPr/>
            </p:nvSpPr>
            <p:spPr bwMode="auto">
              <a:xfrm>
                <a:off x="5259388" y="3910059"/>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3" name="Line 28"/>
              <p:cNvSpPr>
                <a:spLocks noChangeShapeType="1"/>
              </p:cNvSpPr>
              <p:nvPr/>
            </p:nvSpPr>
            <p:spPr bwMode="auto">
              <a:xfrm>
                <a:off x="4716463"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4" name="Line 29"/>
              <p:cNvSpPr>
                <a:spLocks noChangeShapeType="1"/>
              </p:cNvSpPr>
              <p:nvPr/>
            </p:nvSpPr>
            <p:spPr bwMode="auto">
              <a:xfrm>
                <a:off x="4725988"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5" name="Line 30"/>
              <p:cNvSpPr>
                <a:spLocks noChangeShapeType="1"/>
              </p:cNvSpPr>
              <p:nvPr/>
            </p:nvSpPr>
            <p:spPr bwMode="auto">
              <a:xfrm>
                <a:off x="4735513"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6" name="Line 31"/>
              <p:cNvSpPr>
                <a:spLocks noChangeShapeType="1"/>
              </p:cNvSpPr>
              <p:nvPr/>
            </p:nvSpPr>
            <p:spPr bwMode="auto">
              <a:xfrm>
                <a:off x="4745038"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7" name="Freeform 32"/>
              <p:cNvSpPr>
                <a:spLocks/>
              </p:cNvSpPr>
              <p:nvPr/>
            </p:nvSpPr>
            <p:spPr bwMode="auto">
              <a:xfrm>
                <a:off x="3754438" y="2921000"/>
                <a:ext cx="1628775" cy="1009650"/>
              </a:xfrm>
              <a:custGeom>
                <a:avLst/>
                <a:gdLst>
                  <a:gd name="T0" fmla="*/ 171 w 171"/>
                  <a:gd name="T1" fmla="*/ 106 h 106"/>
                  <a:gd name="T2" fmla="*/ 132 w 171"/>
                  <a:gd name="T3" fmla="*/ 106 h 106"/>
                  <a:gd name="T4" fmla="*/ 132 w 171"/>
                  <a:gd name="T5" fmla="*/ 96 h 106"/>
                  <a:gd name="T6" fmla="*/ 97 w 171"/>
                  <a:gd name="T7" fmla="*/ 96 h 106"/>
                  <a:gd name="T8" fmla="*/ 97 w 171"/>
                  <a:gd name="T9" fmla="*/ 91 h 106"/>
                  <a:gd name="T10" fmla="*/ 92 w 171"/>
                  <a:gd name="T11" fmla="*/ 91 h 106"/>
                  <a:gd name="T12" fmla="*/ 92 w 171"/>
                  <a:gd name="T13" fmla="*/ 87 h 106"/>
                  <a:gd name="T14" fmla="*/ 78 w 171"/>
                  <a:gd name="T15" fmla="*/ 87 h 106"/>
                  <a:gd name="T16" fmla="*/ 78 w 171"/>
                  <a:gd name="T17" fmla="*/ 84 h 106"/>
                  <a:gd name="T18" fmla="*/ 75 w 171"/>
                  <a:gd name="T19" fmla="*/ 84 h 106"/>
                  <a:gd name="T20" fmla="*/ 75 w 171"/>
                  <a:gd name="T21" fmla="*/ 81 h 106"/>
                  <a:gd name="T22" fmla="*/ 71 w 171"/>
                  <a:gd name="T23" fmla="*/ 81 h 106"/>
                  <a:gd name="T24" fmla="*/ 71 w 171"/>
                  <a:gd name="T25" fmla="*/ 78 h 106"/>
                  <a:gd name="T26" fmla="*/ 65 w 171"/>
                  <a:gd name="T27" fmla="*/ 78 h 106"/>
                  <a:gd name="T28" fmla="*/ 65 w 171"/>
                  <a:gd name="T29" fmla="*/ 74 h 106"/>
                  <a:gd name="T30" fmla="*/ 59 w 171"/>
                  <a:gd name="T31" fmla="*/ 74 h 106"/>
                  <a:gd name="T32" fmla="*/ 59 w 171"/>
                  <a:gd name="T33" fmla="*/ 70 h 106"/>
                  <a:gd name="T34" fmla="*/ 55 w 171"/>
                  <a:gd name="T35" fmla="*/ 70 h 106"/>
                  <a:gd name="T36" fmla="*/ 55 w 171"/>
                  <a:gd name="T37" fmla="*/ 67 h 106"/>
                  <a:gd name="T38" fmla="*/ 48 w 171"/>
                  <a:gd name="T39" fmla="*/ 67 h 106"/>
                  <a:gd name="T40" fmla="*/ 48 w 171"/>
                  <a:gd name="T41" fmla="*/ 64 h 106"/>
                  <a:gd name="T42" fmla="*/ 47 w 171"/>
                  <a:gd name="T43" fmla="*/ 64 h 106"/>
                  <a:gd name="T44" fmla="*/ 47 w 171"/>
                  <a:gd name="T45" fmla="*/ 57 h 106"/>
                  <a:gd name="T46" fmla="*/ 45 w 171"/>
                  <a:gd name="T47" fmla="*/ 57 h 106"/>
                  <a:gd name="T48" fmla="*/ 45 w 171"/>
                  <a:gd name="T49" fmla="*/ 51 h 106"/>
                  <a:gd name="T50" fmla="*/ 45 w 171"/>
                  <a:gd name="T51" fmla="*/ 47 h 106"/>
                  <a:gd name="T52" fmla="*/ 41 w 171"/>
                  <a:gd name="T53" fmla="*/ 47 h 106"/>
                  <a:gd name="T54" fmla="*/ 41 w 171"/>
                  <a:gd name="T55" fmla="*/ 44 h 106"/>
                  <a:gd name="T56" fmla="*/ 40 w 171"/>
                  <a:gd name="T57" fmla="*/ 44 h 106"/>
                  <a:gd name="T58" fmla="*/ 40 w 171"/>
                  <a:gd name="T59" fmla="*/ 40 h 106"/>
                  <a:gd name="T60" fmla="*/ 34 w 171"/>
                  <a:gd name="T61" fmla="*/ 40 h 106"/>
                  <a:gd name="T62" fmla="*/ 34 w 171"/>
                  <a:gd name="T63" fmla="*/ 32 h 106"/>
                  <a:gd name="T64" fmla="*/ 32 w 171"/>
                  <a:gd name="T65" fmla="*/ 32 h 106"/>
                  <a:gd name="T66" fmla="*/ 32 w 171"/>
                  <a:gd name="T67" fmla="*/ 30 h 106"/>
                  <a:gd name="T68" fmla="*/ 30 w 171"/>
                  <a:gd name="T69" fmla="*/ 30 h 106"/>
                  <a:gd name="T70" fmla="*/ 30 w 171"/>
                  <a:gd name="T71" fmla="*/ 20 h 106"/>
                  <a:gd name="T72" fmla="*/ 29 w 171"/>
                  <a:gd name="T73" fmla="*/ 20 h 106"/>
                  <a:gd name="T74" fmla="*/ 29 w 171"/>
                  <a:gd name="T75" fmla="*/ 17 h 106"/>
                  <a:gd name="T76" fmla="*/ 26 w 171"/>
                  <a:gd name="T77" fmla="*/ 17 h 106"/>
                  <a:gd name="T78" fmla="*/ 26 w 171"/>
                  <a:gd name="T79" fmla="*/ 10 h 106"/>
                  <a:gd name="T80" fmla="*/ 18 w 171"/>
                  <a:gd name="T81" fmla="*/ 10 h 106"/>
                  <a:gd name="T82" fmla="*/ 18 w 171"/>
                  <a:gd name="T83" fmla="*/ 7 h 106"/>
                  <a:gd name="T84" fmla="*/ 11 w 171"/>
                  <a:gd name="T85" fmla="*/ 7 h 106"/>
                  <a:gd name="T86" fmla="*/ 11 w 171"/>
                  <a:gd name="T87" fmla="*/ 3 h 106"/>
                  <a:gd name="T88" fmla="*/ 9 w 171"/>
                  <a:gd name="T89" fmla="*/ 3 h 106"/>
                  <a:gd name="T90" fmla="*/ 9 w 171"/>
                  <a:gd name="T91" fmla="*/ 0 h 106"/>
                  <a:gd name="T92" fmla="*/ 0 w 171"/>
                  <a:gd name="T9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1" h="106">
                    <a:moveTo>
                      <a:pt x="171" y="106"/>
                    </a:moveTo>
                    <a:lnTo>
                      <a:pt x="132" y="106"/>
                    </a:lnTo>
                    <a:lnTo>
                      <a:pt x="132" y="96"/>
                    </a:lnTo>
                    <a:lnTo>
                      <a:pt x="97" y="96"/>
                    </a:lnTo>
                    <a:lnTo>
                      <a:pt x="97" y="91"/>
                    </a:lnTo>
                    <a:lnTo>
                      <a:pt x="92" y="91"/>
                    </a:lnTo>
                    <a:lnTo>
                      <a:pt x="92" y="87"/>
                    </a:lnTo>
                    <a:lnTo>
                      <a:pt x="78" y="87"/>
                    </a:lnTo>
                    <a:lnTo>
                      <a:pt x="78" y="84"/>
                    </a:lnTo>
                    <a:lnTo>
                      <a:pt x="75" y="84"/>
                    </a:lnTo>
                    <a:lnTo>
                      <a:pt x="75" y="81"/>
                    </a:lnTo>
                    <a:lnTo>
                      <a:pt x="71" y="81"/>
                    </a:lnTo>
                    <a:lnTo>
                      <a:pt x="71" y="78"/>
                    </a:lnTo>
                    <a:lnTo>
                      <a:pt x="65" y="78"/>
                    </a:lnTo>
                    <a:lnTo>
                      <a:pt x="65" y="74"/>
                    </a:lnTo>
                    <a:lnTo>
                      <a:pt x="59" y="74"/>
                    </a:lnTo>
                    <a:lnTo>
                      <a:pt x="59" y="70"/>
                    </a:lnTo>
                    <a:lnTo>
                      <a:pt x="55" y="70"/>
                    </a:lnTo>
                    <a:lnTo>
                      <a:pt x="55" y="67"/>
                    </a:lnTo>
                    <a:lnTo>
                      <a:pt x="48" y="67"/>
                    </a:lnTo>
                    <a:lnTo>
                      <a:pt x="48" y="64"/>
                    </a:lnTo>
                    <a:lnTo>
                      <a:pt x="47" y="64"/>
                    </a:lnTo>
                    <a:lnTo>
                      <a:pt x="47" y="57"/>
                    </a:lnTo>
                    <a:lnTo>
                      <a:pt x="45" y="57"/>
                    </a:lnTo>
                    <a:lnTo>
                      <a:pt x="45" y="51"/>
                    </a:lnTo>
                    <a:lnTo>
                      <a:pt x="45" y="47"/>
                    </a:lnTo>
                    <a:lnTo>
                      <a:pt x="41" y="47"/>
                    </a:lnTo>
                    <a:lnTo>
                      <a:pt x="41" y="44"/>
                    </a:lnTo>
                    <a:lnTo>
                      <a:pt x="40" y="44"/>
                    </a:lnTo>
                    <a:lnTo>
                      <a:pt x="40" y="40"/>
                    </a:lnTo>
                    <a:lnTo>
                      <a:pt x="34" y="40"/>
                    </a:lnTo>
                    <a:lnTo>
                      <a:pt x="34" y="32"/>
                    </a:lnTo>
                    <a:lnTo>
                      <a:pt x="32" y="32"/>
                    </a:lnTo>
                    <a:lnTo>
                      <a:pt x="32" y="30"/>
                    </a:lnTo>
                    <a:lnTo>
                      <a:pt x="30" y="30"/>
                    </a:lnTo>
                    <a:lnTo>
                      <a:pt x="30" y="20"/>
                    </a:lnTo>
                    <a:lnTo>
                      <a:pt x="29" y="20"/>
                    </a:lnTo>
                    <a:lnTo>
                      <a:pt x="29" y="17"/>
                    </a:lnTo>
                    <a:lnTo>
                      <a:pt x="26" y="17"/>
                    </a:lnTo>
                    <a:lnTo>
                      <a:pt x="26" y="10"/>
                    </a:lnTo>
                    <a:lnTo>
                      <a:pt x="18" y="10"/>
                    </a:lnTo>
                    <a:lnTo>
                      <a:pt x="18" y="7"/>
                    </a:lnTo>
                    <a:lnTo>
                      <a:pt x="11" y="7"/>
                    </a:lnTo>
                    <a:lnTo>
                      <a:pt x="11" y="3"/>
                    </a:lnTo>
                    <a:lnTo>
                      <a:pt x="9" y="3"/>
                    </a:lnTo>
                    <a:lnTo>
                      <a:pt x="9"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sp>
          <p:nvSpPr>
            <p:cNvPr id="158" name="TextBox 157"/>
            <p:cNvSpPr txBox="1"/>
            <p:nvPr/>
          </p:nvSpPr>
          <p:spPr>
            <a:xfrm>
              <a:off x="1133546" y="2724466"/>
              <a:ext cx="1079143" cy="307777"/>
            </a:xfrm>
            <a:prstGeom prst="rect">
              <a:avLst/>
            </a:prstGeom>
            <a:noFill/>
          </p:spPr>
          <p:txBody>
            <a:bodyPr wrap="none" rtlCol="0">
              <a:spAutoFit/>
            </a:bodyPr>
            <a:lstStyle/>
            <a:p>
              <a:pPr algn="ctr"/>
              <a:r>
                <a:rPr lang="en-GB" sz="1400" b="1" dirty="0" smtClean="0">
                  <a:solidFill>
                    <a:srgbClr val="4D4D4D"/>
                  </a:solidFill>
                </a:rPr>
                <a:t>No ascites</a:t>
              </a:r>
              <a:endParaRPr lang="en-GB" sz="1400" b="1" dirty="0">
                <a:solidFill>
                  <a:srgbClr val="4D4D4D"/>
                </a:solidFill>
              </a:endParaRPr>
            </a:p>
          </p:txBody>
        </p:sp>
        <p:sp>
          <p:nvSpPr>
            <p:cNvPr id="159" name="TextBox 158"/>
            <p:cNvSpPr txBox="1"/>
            <p:nvPr/>
          </p:nvSpPr>
          <p:spPr>
            <a:xfrm>
              <a:off x="3830481" y="2509023"/>
              <a:ext cx="1931940" cy="523220"/>
            </a:xfrm>
            <a:prstGeom prst="rect">
              <a:avLst/>
            </a:prstGeom>
            <a:noFill/>
          </p:spPr>
          <p:txBody>
            <a:bodyPr wrap="none" rtlCol="0">
              <a:spAutoFit/>
            </a:bodyPr>
            <a:lstStyle/>
            <a:p>
              <a:pPr algn="ctr"/>
              <a:r>
                <a:rPr lang="en-GB" sz="1400" b="1" dirty="0" smtClean="0">
                  <a:solidFill>
                    <a:srgbClr val="4D4D4D"/>
                  </a:solidFill>
                </a:rPr>
                <a:t>Small amount</a:t>
              </a:r>
              <a:br>
                <a:rPr lang="en-GB" sz="1400" b="1" dirty="0" smtClean="0">
                  <a:solidFill>
                    <a:srgbClr val="4D4D4D"/>
                  </a:solidFill>
                </a:rPr>
              </a:br>
              <a:r>
                <a:rPr lang="en-GB" sz="1400" b="1" dirty="0" smtClean="0">
                  <a:solidFill>
                    <a:srgbClr val="4D4D4D"/>
                  </a:solidFill>
                </a:rPr>
                <a:t>(within pelvic cavity)</a:t>
              </a:r>
              <a:endParaRPr lang="en-GB" sz="1400" b="1" dirty="0">
                <a:solidFill>
                  <a:srgbClr val="4D4D4D"/>
                </a:solidFill>
              </a:endParaRPr>
            </a:p>
          </p:txBody>
        </p:sp>
        <p:sp>
          <p:nvSpPr>
            <p:cNvPr id="160" name="TextBox 159"/>
            <p:cNvSpPr txBox="1"/>
            <p:nvPr/>
          </p:nvSpPr>
          <p:spPr>
            <a:xfrm>
              <a:off x="6654309" y="2509023"/>
              <a:ext cx="2050562" cy="523220"/>
            </a:xfrm>
            <a:prstGeom prst="rect">
              <a:avLst/>
            </a:prstGeom>
            <a:noFill/>
          </p:spPr>
          <p:txBody>
            <a:bodyPr wrap="none" rtlCol="0">
              <a:spAutoFit/>
            </a:bodyPr>
            <a:lstStyle/>
            <a:p>
              <a:pPr algn="ctr"/>
              <a:r>
                <a:rPr lang="en-GB" sz="1400" b="1" dirty="0" smtClean="0">
                  <a:solidFill>
                    <a:srgbClr val="4D4D4D"/>
                  </a:solidFill>
                </a:rPr>
                <a:t>Moderate amount</a:t>
              </a:r>
              <a:br>
                <a:rPr lang="en-GB" sz="1400" b="1" dirty="0" smtClean="0">
                  <a:solidFill>
                    <a:srgbClr val="4D4D4D"/>
                  </a:solidFill>
                </a:rPr>
              </a:br>
              <a:r>
                <a:rPr lang="en-GB" sz="1400" b="1" dirty="0" smtClean="0">
                  <a:solidFill>
                    <a:srgbClr val="4D4D4D"/>
                  </a:solidFill>
                </a:rPr>
                <a:t>(beyond pelvic cavity)</a:t>
              </a:r>
              <a:endParaRPr lang="en-GB" sz="1400" b="1" dirty="0">
                <a:solidFill>
                  <a:srgbClr val="4D4D4D"/>
                </a:solidFill>
              </a:endParaRPr>
            </a:p>
          </p:txBody>
        </p:sp>
      </p:grpSp>
    </p:spTree>
    <p:custDataLst>
      <p:tags r:id="rId1"/>
    </p:custDataLst>
    <p:extLst>
      <p:ext uri="{BB962C8B-B14F-4D97-AF65-F5344CB8AC3E}">
        <p14:creationId xmlns:p14="http://schemas.microsoft.com/office/powerpoint/2010/main" val="2818781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z="1800" dirty="0"/>
              <a:t>616PD: Phase III study comparing </a:t>
            </a:r>
            <a:r>
              <a:rPr lang="en-GB" sz="1800" dirty="0" err="1"/>
              <a:t>intraperitoneal</a:t>
            </a:r>
            <a:r>
              <a:rPr lang="en-GB" sz="1800" dirty="0"/>
              <a:t> paclitaxel plus </a:t>
            </a:r>
            <a:br>
              <a:rPr lang="en-GB" sz="1800" dirty="0"/>
            </a:br>
            <a:r>
              <a:rPr lang="en-GB" sz="1800" dirty="0"/>
              <a:t>S-1/paclitaxel with S-1/cisplatin in gastric cancer patients with peritoneal metastasis: PHOENIX-GC trial – Fujiwara et al</a:t>
            </a:r>
          </a:p>
        </p:txBody>
      </p:sp>
      <p:sp>
        <p:nvSpPr>
          <p:cNvPr id="2" name="Content Placeholder 1"/>
          <p:cNvSpPr>
            <a:spLocks noGrp="1"/>
          </p:cNvSpPr>
          <p:nvPr>
            <p:ph idx="1"/>
          </p:nvPr>
        </p:nvSpPr>
        <p:spPr>
          <a:xfrm>
            <a:off x="365124" y="1295400"/>
            <a:ext cx="8413751" cy="4746172"/>
          </a:xfrm>
        </p:spPr>
        <p:txBody>
          <a:bodyPr/>
          <a:lstStyle/>
          <a:p>
            <a:pPr marL="0" indent="0">
              <a:buNone/>
            </a:pPr>
            <a:r>
              <a:rPr lang="en-GB" b="1" dirty="0" smtClean="0"/>
              <a:t>Key results (continued)</a:t>
            </a:r>
          </a:p>
          <a:p>
            <a:pPr marL="0" indent="0">
              <a:buNone/>
            </a:pPr>
            <a:r>
              <a:rPr lang="en-GB" b="1" dirty="0" smtClean="0"/>
              <a:t>OS according to PCI level in patients successfully classified by laparoscopy (n=133)</a:t>
            </a:r>
            <a:endParaRPr lang="en-GB" b="1" dirty="0"/>
          </a:p>
        </p:txBody>
      </p:sp>
      <p:sp>
        <p:nvSpPr>
          <p:cNvPr id="6" name="Text Placeholder 5"/>
          <p:cNvSpPr>
            <a:spLocks noGrp="1"/>
          </p:cNvSpPr>
          <p:nvPr>
            <p:ph type="body" sz="quarter" idx="11"/>
          </p:nvPr>
        </p:nvSpPr>
        <p:spPr/>
        <p:txBody>
          <a:bodyPr/>
          <a:lstStyle/>
          <a:p>
            <a:r>
              <a:rPr lang="en-GB" dirty="0"/>
              <a:t>Fujiwara Y et al. Ann </a:t>
            </a:r>
            <a:r>
              <a:rPr lang="en-GB" dirty="0" err="1"/>
              <a:t>Oncol</a:t>
            </a:r>
            <a:r>
              <a:rPr lang="en-GB" dirty="0"/>
              <a:t> 2016; 27 (</a:t>
            </a:r>
            <a:r>
              <a:rPr lang="en-GB" dirty="0" err="1"/>
              <a:t>suppl</a:t>
            </a:r>
            <a:r>
              <a:rPr lang="en-GB" dirty="0"/>
              <a:t> </a:t>
            </a:r>
            <a:r>
              <a:rPr lang="en-GB" dirty="0" smtClean="0"/>
              <a:t>6): </a:t>
            </a:r>
            <a:r>
              <a:rPr lang="en-GB" dirty="0" err="1"/>
              <a:t>abstr</a:t>
            </a:r>
            <a:r>
              <a:rPr lang="en-GB" dirty="0"/>
              <a:t> 616PD</a:t>
            </a:r>
          </a:p>
        </p:txBody>
      </p:sp>
      <p:graphicFrame>
        <p:nvGraphicFramePr>
          <p:cNvPr id="8" name="Group 88"/>
          <p:cNvGraphicFramePr>
            <a:graphicFrameLocks noGrp="1"/>
          </p:cNvGraphicFramePr>
          <p:nvPr>
            <p:extLst>
              <p:ext uri="{D42A27DB-BD31-4B8C-83A1-F6EECF244321}">
                <p14:modId xmlns:p14="http://schemas.microsoft.com/office/powerpoint/2010/main" val="1462873479"/>
              </p:ext>
            </p:extLst>
          </p:nvPr>
        </p:nvGraphicFramePr>
        <p:xfrm>
          <a:off x="381000" y="4724400"/>
          <a:ext cx="4099243" cy="1216644"/>
        </p:xfrm>
        <a:graphic>
          <a:graphicData uri="http://schemas.openxmlformats.org/drawingml/2006/table">
            <a:tbl>
              <a:tblPr firstRow="1" bandRow="1">
                <a:tableStyleId>{69012ECD-51FC-41F1-AA8D-1B2483CD663E}</a:tableStyleId>
              </a:tblPr>
              <a:tblGrid>
                <a:gridCol w="9144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200"/>
                <a:gridCol w="822643"/>
              </a:tblGrid>
              <a:tr h="4055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PCI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10–19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20–29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30–39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05548">
                <a:tc>
                  <a:txBody>
                    <a:bodyPr/>
                    <a:lstStyle/>
                    <a:p>
                      <a:r>
                        <a:rPr lang="en-GB" sz="1400" b="0" i="0" u="none" strike="noStrike" kern="1200" baseline="0" dirty="0" smtClean="0">
                          <a:solidFill>
                            <a:schemeClr val="tx1"/>
                          </a:solidFill>
                          <a:latin typeface="+mn-lt"/>
                          <a:ea typeface="+mn-ea"/>
                          <a:cs typeface="+mn-cs"/>
                        </a:rPr>
                        <a:t>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05548">
                <a:tc>
                  <a:txBody>
                    <a:bodyPr/>
                    <a:lstStyle/>
                    <a:p>
                      <a:r>
                        <a:rPr lang="en-GB" sz="1400" b="0" i="0" u="none" strike="noStrike" kern="1200" baseline="0" dirty="0" smtClean="0">
                          <a:solidFill>
                            <a:schemeClr val="tx1"/>
                          </a:solidFill>
                          <a:latin typeface="+mn-lt"/>
                          <a:ea typeface="+mn-ea"/>
                          <a:cs typeface="+mn-cs"/>
                        </a:rPr>
                        <a:t>MST, m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19.9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21.3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838072547"/>
              </p:ext>
            </p:extLst>
          </p:nvPr>
        </p:nvGraphicFramePr>
        <p:xfrm>
          <a:off x="5338034" y="4724400"/>
          <a:ext cx="3276600" cy="1198098"/>
        </p:xfrm>
        <a:graphic>
          <a:graphicData uri="http://schemas.openxmlformats.org/drawingml/2006/table">
            <a:tbl>
              <a:tblPr firstRow="1" bandRow="1">
                <a:tableStyleId>{69012ECD-51FC-41F1-AA8D-1B2483CD663E}</a:tableStyleId>
              </a:tblPr>
              <a:tblGrid>
                <a:gridCol w="9144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200"/>
              </a:tblGrid>
              <a:tr h="3993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PCI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10–19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20–29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9366">
                <a:tc>
                  <a:txBody>
                    <a:bodyPr/>
                    <a:lstStyle/>
                    <a:p>
                      <a:r>
                        <a:rPr lang="en-GB" sz="1400" b="0" i="0" u="none" strike="noStrike" kern="1200" baseline="0" dirty="0" smtClean="0">
                          <a:solidFill>
                            <a:schemeClr val="tx1"/>
                          </a:solidFill>
                          <a:latin typeface="+mn-lt"/>
                          <a:ea typeface="+mn-ea"/>
                          <a:cs typeface="+mn-cs"/>
                        </a:rPr>
                        <a:t>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99366">
                <a:tc>
                  <a:txBody>
                    <a:bodyPr/>
                    <a:lstStyle/>
                    <a:p>
                      <a:r>
                        <a:rPr lang="en-GB" sz="1400" b="0" i="0" u="none" strike="noStrike" kern="1200" baseline="0" dirty="0" smtClean="0">
                          <a:solidFill>
                            <a:schemeClr val="tx1"/>
                          </a:solidFill>
                          <a:latin typeface="+mn-lt"/>
                          <a:ea typeface="+mn-ea"/>
                          <a:cs typeface="+mn-cs"/>
                        </a:rPr>
                        <a:t>MST, m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14.8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0" name="Group 9"/>
          <p:cNvGrpSpPr/>
          <p:nvPr/>
        </p:nvGrpSpPr>
        <p:grpSpPr>
          <a:xfrm>
            <a:off x="478120" y="2134096"/>
            <a:ext cx="3466155" cy="2483382"/>
            <a:chOff x="318466" y="2134096"/>
            <a:chExt cx="3466155" cy="2483382"/>
          </a:xfrm>
        </p:grpSpPr>
        <p:sp>
          <p:nvSpPr>
            <p:cNvPr id="11" name="Text Box 62"/>
            <p:cNvSpPr txBox="1">
              <a:spLocks noChangeArrowheads="1"/>
            </p:cNvSpPr>
            <p:nvPr/>
          </p:nvSpPr>
          <p:spPr bwMode="auto">
            <a:xfrm rot="16200000">
              <a:off x="-34997" y="3067905"/>
              <a:ext cx="9685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Survival rate</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12" name="Text Box 103"/>
            <p:cNvSpPr txBox="1">
              <a:spLocks noChangeArrowheads="1"/>
            </p:cNvSpPr>
            <p:nvPr/>
          </p:nvSpPr>
          <p:spPr bwMode="auto">
            <a:xfrm>
              <a:off x="1694029" y="4355868"/>
              <a:ext cx="10919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Time (months)</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13" name="Text Box 107"/>
            <p:cNvSpPr txBox="1">
              <a:spLocks noChangeArrowheads="1"/>
            </p:cNvSpPr>
            <p:nvPr/>
          </p:nvSpPr>
          <p:spPr bwMode="auto">
            <a:xfrm>
              <a:off x="447116" y="3059347"/>
              <a:ext cx="3802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100" dirty="0" smtClean="0">
                  <a:solidFill>
                    <a:srgbClr val="4D4D4D"/>
                  </a:solidFill>
                  <a:latin typeface="Arial" panose="020B0604020202020204" pitchFamily="34" charset="0"/>
                  <a:cs typeface="Arial" panose="020B0604020202020204" pitchFamily="34" charset="0"/>
                </a:rPr>
                <a:t>0.5</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14" name="Text Box 112"/>
            <p:cNvSpPr txBox="1">
              <a:spLocks noChangeArrowheads="1"/>
            </p:cNvSpPr>
            <p:nvPr/>
          </p:nvSpPr>
          <p:spPr bwMode="auto">
            <a:xfrm>
              <a:off x="564134" y="2134096"/>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100" dirty="0" smtClean="0">
                  <a:solidFill>
                    <a:srgbClr val="4D4D4D"/>
                  </a:solidFill>
                  <a:latin typeface="Arial" panose="020B0604020202020204" pitchFamily="34" charset="0"/>
                  <a:cs typeface="Arial" panose="020B0604020202020204" pitchFamily="34" charset="0"/>
                </a:rPr>
                <a:t>1</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15" name="Text Box 115"/>
            <p:cNvSpPr txBox="1">
              <a:spLocks noChangeArrowheads="1"/>
            </p:cNvSpPr>
            <p:nvPr/>
          </p:nvSpPr>
          <p:spPr bwMode="auto">
            <a:xfrm>
              <a:off x="564134" y="4027160"/>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100" dirty="0">
                  <a:solidFill>
                    <a:srgbClr val="4D4D4D"/>
                  </a:solidFill>
                  <a:latin typeface="Arial" panose="020B0604020202020204" pitchFamily="34" charset="0"/>
                  <a:cs typeface="Arial" panose="020B0604020202020204" pitchFamily="34" charset="0"/>
                </a:rPr>
                <a:t>0</a:t>
              </a:r>
            </a:p>
          </p:txBody>
        </p:sp>
        <p:sp>
          <p:nvSpPr>
            <p:cNvPr id="16" name="Freeform 144"/>
            <p:cNvSpPr>
              <a:spLocks/>
            </p:cNvSpPr>
            <p:nvPr/>
          </p:nvSpPr>
          <p:spPr bwMode="auto">
            <a:xfrm>
              <a:off x="856116" y="2244459"/>
              <a:ext cx="2772000"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17"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18"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19"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0"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1"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2"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3"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4"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5"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6"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7"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8"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29" name="Line 164"/>
            <p:cNvSpPr>
              <a:spLocks noChangeShapeType="1"/>
            </p:cNvSpPr>
            <p:nvPr/>
          </p:nvSpPr>
          <p:spPr bwMode="auto">
            <a:xfrm flipV="1">
              <a:off x="1183324"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0" name="Line 165"/>
            <p:cNvSpPr>
              <a:spLocks noChangeShapeType="1"/>
            </p:cNvSpPr>
            <p:nvPr/>
          </p:nvSpPr>
          <p:spPr bwMode="auto">
            <a:xfrm>
              <a:off x="1529291"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1" name="Line 167"/>
            <p:cNvSpPr>
              <a:spLocks noChangeShapeType="1"/>
            </p:cNvSpPr>
            <p:nvPr/>
          </p:nvSpPr>
          <p:spPr bwMode="auto">
            <a:xfrm>
              <a:off x="222682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2" name="Line 168"/>
            <p:cNvSpPr>
              <a:spLocks noChangeShapeType="1"/>
            </p:cNvSpPr>
            <p:nvPr/>
          </p:nvSpPr>
          <p:spPr bwMode="auto">
            <a:xfrm>
              <a:off x="291997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3" name="Line 169"/>
            <p:cNvSpPr>
              <a:spLocks noChangeShapeType="1"/>
            </p:cNvSpPr>
            <p:nvPr/>
          </p:nvSpPr>
          <p:spPr bwMode="auto">
            <a:xfrm>
              <a:off x="3263755"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4" name="Line 170"/>
            <p:cNvSpPr>
              <a:spLocks noChangeShapeType="1"/>
            </p:cNvSpPr>
            <p:nvPr/>
          </p:nvSpPr>
          <p:spPr bwMode="auto">
            <a:xfrm>
              <a:off x="3627808"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5" name="Text Box 88"/>
            <p:cNvSpPr txBox="1">
              <a:spLocks noChangeArrowheads="1"/>
            </p:cNvSpPr>
            <p:nvPr/>
          </p:nvSpPr>
          <p:spPr bwMode="auto">
            <a:xfrm>
              <a:off x="725865" y="4205849"/>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a:solidFill>
                    <a:srgbClr val="4D4D4D"/>
                  </a:solidFill>
                  <a:latin typeface="Arial" panose="020B0604020202020204" pitchFamily="34" charset="0"/>
                  <a:cs typeface="Arial" panose="020B0604020202020204" pitchFamily="34" charset="0"/>
                </a:rPr>
                <a:t>0</a:t>
              </a:r>
            </a:p>
          </p:txBody>
        </p:sp>
        <p:sp>
          <p:nvSpPr>
            <p:cNvPr id="36" name="Text Box 88"/>
            <p:cNvSpPr txBox="1">
              <a:spLocks noChangeArrowheads="1"/>
            </p:cNvSpPr>
            <p:nvPr/>
          </p:nvSpPr>
          <p:spPr bwMode="auto">
            <a:xfrm>
              <a:off x="135887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12</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37" name="Text Box 88"/>
            <p:cNvSpPr txBox="1">
              <a:spLocks noChangeArrowheads="1"/>
            </p:cNvSpPr>
            <p:nvPr/>
          </p:nvSpPr>
          <p:spPr bwMode="auto">
            <a:xfrm>
              <a:off x="2055647"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24</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38" name="Text Box 88"/>
            <p:cNvSpPr txBox="1">
              <a:spLocks noChangeArrowheads="1"/>
            </p:cNvSpPr>
            <p:nvPr/>
          </p:nvSpPr>
          <p:spPr bwMode="auto">
            <a:xfrm>
              <a:off x="2750005"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36</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39" name="Text Box 88"/>
            <p:cNvSpPr txBox="1">
              <a:spLocks noChangeArrowheads="1"/>
            </p:cNvSpPr>
            <p:nvPr/>
          </p:nvSpPr>
          <p:spPr bwMode="auto">
            <a:xfrm>
              <a:off x="344286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48</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40" name="Line 168"/>
            <p:cNvSpPr>
              <a:spLocks noChangeShapeType="1"/>
            </p:cNvSpPr>
            <p:nvPr/>
          </p:nvSpPr>
          <p:spPr bwMode="auto">
            <a:xfrm>
              <a:off x="257039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grpSp>
      <p:cxnSp>
        <p:nvCxnSpPr>
          <p:cNvPr id="41" name="Straight Connector 40"/>
          <p:cNvCxnSpPr/>
          <p:nvPr/>
        </p:nvCxnSpPr>
        <p:spPr>
          <a:xfrm>
            <a:off x="2960126" y="2442115"/>
            <a:ext cx="155971" cy="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2" name="Straight Connector 41"/>
          <p:cNvCxnSpPr/>
          <p:nvPr/>
        </p:nvCxnSpPr>
        <p:spPr>
          <a:xfrm>
            <a:off x="2960126" y="2601900"/>
            <a:ext cx="155971" cy="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3" name="Rectangle 42"/>
          <p:cNvSpPr/>
          <p:nvPr/>
        </p:nvSpPr>
        <p:spPr>
          <a:xfrm>
            <a:off x="3035833" y="2326964"/>
            <a:ext cx="867769" cy="707886"/>
          </a:xfrm>
          <a:prstGeom prst="rect">
            <a:avLst/>
          </a:prstGeom>
        </p:spPr>
        <p:txBody>
          <a:bodyPr wrap="square">
            <a:spAutoFit/>
          </a:bodyPr>
          <a:lstStyle/>
          <a:p>
            <a:r>
              <a:rPr lang="en-GB" sz="1000" dirty="0" smtClean="0">
                <a:solidFill>
                  <a:srgbClr val="4D4D4D"/>
                </a:solidFill>
              </a:rPr>
              <a:t>1–9</a:t>
            </a:r>
          </a:p>
          <a:p>
            <a:r>
              <a:rPr lang="en-GB" sz="1000" dirty="0" smtClean="0">
                <a:solidFill>
                  <a:srgbClr val="4D4D4D"/>
                </a:solidFill>
              </a:rPr>
              <a:t>10–19</a:t>
            </a:r>
          </a:p>
          <a:p>
            <a:r>
              <a:rPr lang="en-GB" sz="1000" dirty="0" smtClean="0">
                <a:solidFill>
                  <a:srgbClr val="4D4D4D"/>
                </a:solidFill>
              </a:rPr>
              <a:t>20–29</a:t>
            </a:r>
          </a:p>
          <a:p>
            <a:r>
              <a:rPr lang="en-GB" sz="1000" dirty="0" smtClean="0">
                <a:solidFill>
                  <a:srgbClr val="4D4D4D"/>
                </a:solidFill>
              </a:rPr>
              <a:t>30–39</a:t>
            </a:r>
            <a:endParaRPr lang="en-GB" sz="1000" dirty="0">
              <a:solidFill>
                <a:srgbClr val="4D4D4D"/>
              </a:solidFill>
            </a:endParaRPr>
          </a:p>
        </p:txBody>
      </p:sp>
      <p:cxnSp>
        <p:nvCxnSpPr>
          <p:cNvPr id="44" name="Straight Connector 43"/>
          <p:cNvCxnSpPr/>
          <p:nvPr/>
        </p:nvCxnSpPr>
        <p:spPr>
          <a:xfrm>
            <a:off x="2957848" y="2754917"/>
            <a:ext cx="155971" cy="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5" name="Straight Connector 44"/>
          <p:cNvCxnSpPr/>
          <p:nvPr/>
        </p:nvCxnSpPr>
        <p:spPr>
          <a:xfrm>
            <a:off x="2957848" y="2903308"/>
            <a:ext cx="155971" cy="0"/>
          </a:xfrm>
          <a:prstGeom prst="line">
            <a:avLst/>
          </a:pr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46" name="Group 45"/>
          <p:cNvGrpSpPr/>
          <p:nvPr/>
        </p:nvGrpSpPr>
        <p:grpSpPr>
          <a:xfrm>
            <a:off x="5094405" y="2134096"/>
            <a:ext cx="3466155" cy="2483382"/>
            <a:chOff x="318466" y="2134096"/>
            <a:chExt cx="3466155" cy="2483382"/>
          </a:xfrm>
        </p:grpSpPr>
        <p:sp>
          <p:nvSpPr>
            <p:cNvPr id="47" name="Text Box 62"/>
            <p:cNvSpPr txBox="1">
              <a:spLocks noChangeArrowheads="1"/>
            </p:cNvSpPr>
            <p:nvPr/>
          </p:nvSpPr>
          <p:spPr bwMode="auto">
            <a:xfrm rot="16200000">
              <a:off x="-34997" y="3067905"/>
              <a:ext cx="9685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Survival rate</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48" name="Text Box 103"/>
            <p:cNvSpPr txBox="1">
              <a:spLocks noChangeArrowheads="1"/>
            </p:cNvSpPr>
            <p:nvPr/>
          </p:nvSpPr>
          <p:spPr bwMode="auto">
            <a:xfrm>
              <a:off x="1694029" y="4355868"/>
              <a:ext cx="10919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Time (months)</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49" name="Text Box 107"/>
            <p:cNvSpPr txBox="1">
              <a:spLocks noChangeArrowheads="1"/>
            </p:cNvSpPr>
            <p:nvPr/>
          </p:nvSpPr>
          <p:spPr bwMode="auto">
            <a:xfrm>
              <a:off x="447116" y="3059347"/>
              <a:ext cx="3802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100" dirty="0" smtClean="0">
                  <a:solidFill>
                    <a:srgbClr val="4D4D4D"/>
                  </a:solidFill>
                  <a:latin typeface="Arial" panose="020B0604020202020204" pitchFamily="34" charset="0"/>
                  <a:cs typeface="Arial" panose="020B0604020202020204" pitchFamily="34" charset="0"/>
                </a:rPr>
                <a:t>0.5</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50" name="Text Box 112"/>
            <p:cNvSpPr txBox="1">
              <a:spLocks noChangeArrowheads="1"/>
            </p:cNvSpPr>
            <p:nvPr/>
          </p:nvSpPr>
          <p:spPr bwMode="auto">
            <a:xfrm>
              <a:off x="564134" y="2134096"/>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100" dirty="0" smtClean="0">
                  <a:solidFill>
                    <a:srgbClr val="4D4D4D"/>
                  </a:solidFill>
                  <a:latin typeface="Arial" panose="020B0604020202020204" pitchFamily="34" charset="0"/>
                  <a:cs typeface="Arial" panose="020B0604020202020204" pitchFamily="34" charset="0"/>
                </a:rPr>
                <a:t>1</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51" name="Text Box 115"/>
            <p:cNvSpPr txBox="1">
              <a:spLocks noChangeArrowheads="1"/>
            </p:cNvSpPr>
            <p:nvPr/>
          </p:nvSpPr>
          <p:spPr bwMode="auto">
            <a:xfrm>
              <a:off x="564134" y="4027160"/>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100" dirty="0">
                  <a:solidFill>
                    <a:srgbClr val="4D4D4D"/>
                  </a:solidFill>
                  <a:latin typeface="Arial" panose="020B0604020202020204" pitchFamily="34" charset="0"/>
                  <a:cs typeface="Arial" panose="020B0604020202020204" pitchFamily="34" charset="0"/>
                </a:rPr>
                <a:t>0</a:t>
              </a:r>
            </a:p>
          </p:txBody>
        </p:sp>
        <p:sp>
          <p:nvSpPr>
            <p:cNvPr id="52" name="Freeform 144"/>
            <p:cNvSpPr>
              <a:spLocks/>
            </p:cNvSpPr>
            <p:nvPr/>
          </p:nvSpPr>
          <p:spPr bwMode="auto">
            <a:xfrm>
              <a:off x="856116" y="2244459"/>
              <a:ext cx="2772000"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3"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4"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5"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6"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7"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8"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9"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0"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1"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2"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3"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4"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5" name="Line 164"/>
            <p:cNvSpPr>
              <a:spLocks noChangeShapeType="1"/>
            </p:cNvSpPr>
            <p:nvPr/>
          </p:nvSpPr>
          <p:spPr bwMode="auto">
            <a:xfrm flipV="1">
              <a:off x="1183324"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6" name="Line 165"/>
            <p:cNvSpPr>
              <a:spLocks noChangeShapeType="1"/>
            </p:cNvSpPr>
            <p:nvPr/>
          </p:nvSpPr>
          <p:spPr bwMode="auto">
            <a:xfrm>
              <a:off x="1529291"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7" name="Line 167"/>
            <p:cNvSpPr>
              <a:spLocks noChangeShapeType="1"/>
            </p:cNvSpPr>
            <p:nvPr/>
          </p:nvSpPr>
          <p:spPr bwMode="auto">
            <a:xfrm>
              <a:off x="222682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8" name="Line 168"/>
            <p:cNvSpPr>
              <a:spLocks noChangeShapeType="1"/>
            </p:cNvSpPr>
            <p:nvPr/>
          </p:nvSpPr>
          <p:spPr bwMode="auto">
            <a:xfrm>
              <a:off x="291997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9" name="Line 169"/>
            <p:cNvSpPr>
              <a:spLocks noChangeShapeType="1"/>
            </p:cNvSpPr>
            <p:nvPr/>
          </p:nvSpPr>
          <p:spPr bwMode="auto">
            <a:xfrm>
              <a:off x="3263755"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70" name="Line 170"/>
            <p:cNvSpPr>
              <a:spLocks noChangeShapeType="1"/>
            </p:cNvSpPr>
            <p:nvPr/>
          </p:nvSpPr>
          <p:spPr bwMode="auto">
            <a:xfrm>
              <a:off x="3620774"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71" name="Text Box 88"/>
            <p:cNvSpPr txBox="1">
              <a:spLocks noChangeArrowheads="1"/>
            </p:cNvSpPr>
            <p:nvPr/>
          </p:nvSpPr>
          <p:spPr bwMode="auto">
            <a:xfrm>
              <a:off x="725865" y="4205849"/>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a:solidFill>
                    <a:srgbClr val="4D4D4D"/>
                  </a:solidFill>
                  <a:latin typeface="Arial" panose="020B0604020202020204" pitchFamily="34" charset="0"/>
                  <a:cs typeface="Arial" panose="020B0604020202020204" pitchFamily="34" charset="0"/>
                </a:rPr>
                <a:t>0</a:t>
              </a:r>
            </a:p>
          </p:txBody>
        </p:sp>
        <p:sp>
          <p:nvSpPr>
            <p:cNvPr id="72" name="Text Box 88"/>
            <p:cNvSpPr txBox="1">
              <a:spLocks noChangeArrowheads="1"/>
            </p:cNvSpPr>
            <p:nvPr/>
          </p:nvSpPr>
          <p:spPr bwMode="auto">
            <a:xfrm>
              <a:off x="135887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12</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73" name="Text Box 88"/>
            <p:cNvSpPr txBox="1">
              <a:spLocks noChangeArrowheads="1"/>
            </p:cNvSpPr>
            <p:nvPr/>
          </p:nvSpPr>
          <p:spPr bwMode="auto">
            <a:xfrm>
              <a:off x="2055647"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24</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74" name="Text Box 88"/>
            <p:cNvSpPr txBox="1">
              <a:spLocks noChangeArrowheads="1"/>
            </p:cNvSpPr>
            <p:nvPr/>
          </p:nvSpPr>
          <p:spPr bwMode="auto">
            <a:xfrm>
              <a:off x="2750005"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36</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75" name="Text Box 88"/>
            <p:cNvSpPr txBox="1">
              <a:spLocks noChangeArrowheads="1"/>
            </p:cNvSpPr>
            <p:nvPr/>
          </p:nvSpPr>
          <p:spPr bwMode="auto">
            <a:xfrm>
              <a:off x="344286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dirty="0" smtClean="0">
                  <a:solidFill>
                    <a:srgbClr val="4D4D4D"/>
                  </a:solidFill>
                  <a:latin typeface="Arial" panose="020B0604020202020204" pitchFamily="34" charset="0"/>
                  <a:cs typeface="Arial" panose="020B0604020202020204" pitchFamily="34" charset="0"/>
                </a:rPr>
                <a:t>48</a:t>
              </a:r>
              <a:endParaRPr lang="en-GB" altLang="en-US" sz="1100" dirty="0">
                <a:solidFill>
                  <a:srgbClr val="4D4D4D"/>
                </a:solidFill>
                <a:latin typeface="Arial" panose="020B0604020202020204" pitchFamily="34" charset="0"/>
                <a:cs typeface="Arial" panose="020B0604020202020204" pitchFamily="34" charset="0"/>
              </a:endParaRPr>
            </a:p>
          </p:txBody>
        </p:sp>
        <p:sp>
          <p:nvSpPr>
            <p:cNvPr id="76" name="Line 168"/>
            <p:cNvSpPr>
              <a:spLocks noChangeShapeType="1"/>
            </p:cNvSpPr>
            <p:nvPr/>
          </p:nvSpPr>
          <p:spPr bwMode="auto">
            <a:xfrm>
              <a:off x="257039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grpSp>
      <p:cxnSp>
        <p:nvCxnSpPr>
          <p:cNvPr id="77" name="Straight Connector 76"/>
          <p:cNvCxnSpPr/>
          <p:nvPr/>
        </p:nvCxnSpPr>
        <p:spPr>
          <a:xfrm>
            <a:off x="7574133" y="2606526"/>
            <a:ext cx="155971" cy="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8" name="Straight Connector 77"/>
          <p:cNvCxnSpPr/>
          <p:nvPr/>
        </p:nvCxnSpPr>
        <p:spPr>
          <a:xfrm>
            <a:off x="7574133" y="2442115"/>
            <a:ext cx="155971" cy="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79" name="Rectangle 78"/>
          <p:cNvSpPr/>
          <p:nvPr/>
        </p:nvSpPr>
        <p:spPr>
          <a:xfrm>
            <a:off x="7652118" y="2326964"/>
            <a:ext cx="867769" cy="553998"/>
          </a:xfrm>
          <a:prstGeom prst="rect">
            <a:avLst/>
          </a:prstGeom>
        </p:spPr>
        <p:txBody>
          <a:bodyPr wrap="square">
            <a:spAutoFit/>
          </a:bodyPr>
          <a:lstStyle/>
          <a:p>
            <a:r>
              <a:rPr lang="en-GB" sz="1000" dirty="0" smtClean="0">
                <a:solidFill>
                  <a:srgbClr val="4D4D4D"/>
                </a:solidFill>
              </a:rPr>
              <a:t>1–9</a:t>
            </a:r>
          </a:p>
          <a:p>
            <a:r>
              <a:rPr lang="en-GB" sz="1000" dirty="0" smtClean="0">
                <a:solidFill>
                  <a:srgbClr val="4D4D4D"/>
                </a:solidFill>
              </a:rPr>
              <a:t>10–19</a:t>
            </a:r>
          </a:p>
          <a:p>
            <a:r>
              <a:rPr lang="en-GB" sz="1000" dirty="0" smtClean="0">
                <a:solidFill>
                  <a:srgbClr val="4D4D4D"/>
                </a:solidFill>
              </a:rPr>
              <a:t>20–29</a:t>
            </a:r>
          </a:p>
        </p:txBody>
      </p:sp>
      <p:cxnSp>
        <p:nvCxnSpPr>
          <p:cNvPr id="80" name="Straight Connector 79"/>
          <p:cNvCxnSpPr/>
          <p:nvPr/>
        </p:nvCxnSpPr>
        <p:spPr>
          <a:xfrm>
            <a:off x="7574133" y="2754917"/>
            <a:ext cx="155971" cy="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81" name="Freeform 2"/>
          <p:cNvSpPr>
            <a:spLocks/>
          </p:cNvSpPr>
          <p:nvPr/>
        </p:nvSpPr>
        <p:spPr bwMode="auto">
          <a:xfrm>
            <a:off x="1000682" y="2258748"/>
            <a:ext cx="1584000" cy="1728000"/>
          </a:xfrm>
          <a:custGeom>
            <a:avLst/>
            <a:gdLst>
              <a:gd name="T0" fmla="*/ 126 w 126"/>
              <a:gd name="T1" fmla="*/ 134 h 137"/>
              <a:gd name="T2" fmla="*/ 126 w 126"/>
              <a:gd name="T3" fmla="*/ 137 h 137"/>
              <a:gd name="T4" fmla="*/ 121 w 126"/>
              <a:gd name="T5" fmla="*/ 137 h 137"/>
              <a:gd name="T6" fmla="*/ 121 w 126"/>
              <a:gd name="T7" fmla="*/ 123 h 137"/>
              <a:gd name="T8" fmla="*/ 105 w 126"/>
              <a:gd name="T9" fmla="*/ 123 h 137"/>
              <a:gd name="T10" fmla="*/ 105 w 126"/>
              <a:gd name="T11" fmla="*/ 111 h 137"/>
              <a:gd name="T12" fmla="*/ 95 w 126"/>
              <a:gd name="T13" fmla="*/ 111 h 137"/>
              <a:gd name="T14" fmla="*/ 95 w 126"/>
              <a:gd name="T15" fmla="*/ 100 h 137"/>
              <a:gd name="T16" fmla="*/ 60 w 126"/>
              <a:gd name="T17" fmla="*/ 100 h 137"/>
              <a:gd name="T18" fmla="*/ 60 w 126"/>
              <a:gd name="T19" fmla="*/ 86 h 137"/>
              <a:gd name="T20" fmla="*/ 52 w 126"/>
              <a:gd name="T21" fmla="*/ 86 h 137"/>
              <a:gd name="T22" fmla="*/ 52 w 126"/>
              <a:gd name="T23" fmla="*/ 74 h 137"/>
              <a:gd name="T24" fmla="*/ 44 w 126"/>
              <a:gd name="T25" fmla="*/ 74 h 137"/>
              <a:gd name="T26" fmla="*/ 44 w 126"/>
              <a:gd name="T27" fmla="*/ 62 h 137"/>
              <a:gd name="T28" fmla="*/ 39 w 126"/>
              <a:gd name="T29" fmla="*/ 62 h 137"/>
              <a:gd name="T30" fmla="*/ 39 w 126"/>
              <a:gd name="T31" fmla="*/ 49 h 137"/>
              <a:gd name="T32" fmla="*/ 38 w 126"/>
              <a:gd name="T33" fmla="*/ 49 h 137"/>
              <a:gd name="T34" fmla="*/ 38 w 126"/>
              <a:gd name="T35" fmla="*/ 38 h 137"/>
              <a:gd name="T36" fmla="*/ 32 w 126"/>
              <a:gd name="T37" fmla="*/ 38 h 137"/>
              <a:gd name="T38" fmla="*/ 32 w 126"/>
              <a:gd name="T39" fmla="*/ 25 h 137"/>
              <a:gd name="T40" fmla="*/ 19 w 126"/>
              <a:gd name="T41" fmla="*/ 25 h 137"/>
              <a:gd name="T42" fmla="*/ 19 w 126"/>
              <a:gd name="T43" fmla="*/ 11 h 137"/>
              <a:gd name="T44" fmla="*/ 4 w 126"/>
              <a:gd name="T45" fmla="*/ 11 h 137"/>
              <a:gd name="T46" fmla="*/ 4 w 126"/>
              <a:gd name="T47" fmla="*/ 0 h 137"/>
              <a:gd name="T48" fmla="*/ 0 w 126"/>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37">
                <a:moveTo>
                  <a:pt x="126" y="134"/>
                </a:moveTo>
                <a:lnTo>
                  <a:pt x="126" y="137"/>
                </a:lnTo>
                <a:lnTo>
                  <a:pt x="121" y="137"/>
                </a:lnTo>
                <a:lnTo>
                  <a:pt x="121" y="123"/>
                </a:lnTo>
                <a:lnTo>
                  <a:pt x="105" y="123"/>
                </a:lnTo>
                <a:lnTo>
                  <a:pt x="105" y="111"/>
                </a:lnTo>
                <a:lnTo>
                  <a:pt x="95" y="111"/>
                </a:lnTo>
                <a:lnTo>
                  <a:pt x="95" y="100"/>
                </a:lnTo>
                <a:lnTo>
                  <a:pt x="60" y="100"/>
                </a:lnTo>
                <a:lnTo>
                  <a:pt x="60" y="86"/>
                </a:lnTo>
                <a:lnTo>
                  <a:pt x="52" y="86"/>
                </a:lnTo>
                <a:lnTo>
                  <a:pt x="52" y="74"/>
                </a:lnTo>
                <a:lnTo>
                  <a:pt x="44" y="74"/>
                </a:lnTo>
                <a:lnTo>
                  <a:pt x="44" y="62"/>
                </a:lnTo>
                <a:lnTo>
                  <a:pt x="39" y="62"/>
                </a:lnTo>
                <a:lnTo>
                  <a:pt x="39" y="49"/>
                </a:lnTo>
                <a:lnTo>
                  <a:pt x="38" y="49"/>
                </a:lnTo>
                <a:lnTo>
                  <a:pt x="38" y="38"/>
                </a:lnTo>
                <a:lnTo>
                  <a:pt x="32" y="38"/>
                </a:lnTo>
                <a:lnTo>
                  <a:pt x="32" y="25"/>
                </a:lnTo>
                <a:lnTo>
                  <a:pt x="19" y="25"/>
                </a:lnTo>
                <a:lnTo>
                  <a:pt x="19" y="11"/>
                </a:lnTo>
                <a:lnTo>
                  <a:pt x="4" y="11"/>
                </a:lnTo>
                <a:lnTo>
                  <a:pt x="4"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Freeform 3"/>
          <p:cNvSpPr>
            <a:spLocks/>
          </p:cNvSpPr>
          <p:nvPr/>
        </p:nvSpPr>
        <p:spPr bwMode="auto">
          <a:xfrm>
            <a:off x="1000681" y="2258748"/>
            <a:ext cx="1652031" cy="1512000"/>
          </a:xfrm>
          <a:custGeom>
            <a:avLst/>
            <a:gdLst>
              <a:gd name="T0" fmla="*/ 130 w 130"/>
              <a:gd name="T1" fmla="*/ 117 h 119"/>
              <a:gd name="T2" fmla="*/ 130 w 130"/>
              <a:gd name="T3" fmla="*/ 119 h 119"/>
              <a:gd name="T4" fmla="*/ 98 w 130"/>
              <a:gd name="T5" fmla="*/ 119 h 119"/>
              <a:gd name="T6" fmla="*/ 98 w 130"/>
              <a:gd name="T7" fmla="*/ 104 h 119"/>
              <a:gd name="T8" fmla="*/ 69 w 130"/>
              <a:gd name="T9" fmla="*/ 104 h 119"/>
              <a:gd name="T10" fmla="*/ 69 w 130"/>
              <a:gd name="T11" fmla="*/ 90 h 119"/>
              <a:gd name="T12" fmla="*/ 56 w 130"/>
              <a:gd name="T13" fmla="*/ 90 h 119"/>
              <a:gd name="T14" fmla="*/ 56 w 130"/>
              <a:gd name="T15" fmla="*/ 75 h 119"/>
              <a:gd name="T16" fmla="*/ 50 w 130"/>
              <a:gd name="T17" fmla="*/ 75 h 119"/>
              <a:gd name="T18" fmla="*/ 50 w 130"/>
              <a:gd name="T19" fmla="*/ 59 h 119"/>
              <a:gd name="T20" fmla="*/ 43 w 130"/>
              <a:gd name="T21" fmla="*/ 59 h 119"/>
              <a:gd name="T22" fmla="*/ 43 w 130"/>
              <a:gd name="T23" fmla="*/ 44 h 119"/>
              <a:gd name="T24" fmla="*/ 39 w 130"/>
              <a:gd name="T25" fmla="*/ 44 h 119"/>
              <a:gd name="T26" fmla="*/ 39 w 130"/>
              <a:gd name="T27" fmla="*/ 29 h 119"/>
              <a:gd name="T28" fmla="*/ 26 w 130"/>
              <a:gd name="T29" fmla="*/ 29 h 119"/>
              <a:gd name="T30" fmla="*/ 26 w 130"/>
              <a:gd name="T31" fmla="*/ 15 h 119"/>
              <a:gd name="T32" fmla="*/ 12 w 130"/>
              <a:gd name="T33" fmla="*/ 15 h 119"/>
              <a:gd name="T34" fmla="*/ 12 w 130"/>
              <a:gd name="T35" fmla="*/ 0 h 119"/>
              <a:gd name="T36" fmla="*/ 0 w 130"/>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9">
                <a:moveTo>
                  <a:pt x="130" y="117"/>
                </a:moveTo>
                <a:lnTo>
                  <a:pt x="130" y="119"/>
                </a:lnTo>
                <a:lnTo>
                  <a:pt x="98" y="119"/>
                </a:lnTo>
                <a:lnTo>
                  <a:pt x="98" y="104"/>
                </a:lnTo>
                <a:lnTo>
                  <a:pt x="69" y="104"/>
                </a:lnTo>
                <a:lnTo>
                  <a:pt x="69" y="90"/>
                </a:lnTo>
                <a:lnTo>
                  <a:pt x="56" y="90"/>
                </a:lnTo>
                <a:lnTo>
                  <a:pt x="56" y="75"/>
                </a:lnTo>
                <a:lnTo>
                  <a:pt x="50" y="75"/>
                </a:lnTo>
                <a:lnTo>
                  <a:pt x="50" y="59"/>
                </a:lnTo>
                <a:lnTo>
                  <a:pt x="43" y="59"/>
                </a:lnTo>
                <a:lnTo>
                  <a:pt x="43" y="44"/>
                </a:lnTo>
                <a:lnTo>
                  <a:pt x="39" y="44"/>
                </a:lnTo>
                <a:lnTo>
                  <a:pt x="39" y="29"/>
                </a:lnTo>
                <a:lnTo>
                  <a:pt x="26" y="29"/>
                </a:lnTo>
                <a:lnTo>
                  <a:pt x="26" y="15"/>
                </a:lnTo>
                <a:lnTo>
                  <a:pt x="12" y="15"/>
                </a:lnTo>
                <a:lnTo>
                  <a:pt x="12" y="0"/>
                </a:lnTo>
                <a:lnTo>
                  <a:pt x="0" y="0"/>
                </a:lnTo>
              </a:path>
            </a:pathLst>
          </a:cu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83" name="Straight Connector 82"/>
          <p:cNvCxnSpPr/>
          <p:nvPr/>
        </p:nvCxnSpPr>
        <p:spPr>
          <a:xfrm>
            <a:off x="2466975" y="3733724"/>
            <a:ext cx="0" cy="34884"/>
          </a:xfrm>
          <a:prstGeom prst="line">
            <a:avLst/>
          </a:pr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84" name="Group 83"/>
          <p:cNvGrpSpPr/>
          <p:nvPr/>
        </p:nvGrpSpPr>
        <p:grpSpPr>
          <a:xfrm>
            <a:off x="1000681" y="2258748"/>
            <a:ext cx="2539909" cy="1550530"/>
            <a:chOff x="3608388" y="2849563"/>
            <a:chExt cx="1924050" cy="1152525"/>
          </a:xfrm>
        </p:grpSpPr>
        <p:sp>
          <p:nvSpPr>
            <p:cNvPr id="85" name="Line 4"/>
            <p:cNvSpPr>
              <a:spLocks noChangeShapeType="1"/>
            </p:cNvSpPr>
            <p:nvPr/>
          </p:nvSpPr>
          <p:spPr bwMode="auto">
            <a:xfrm>
              <a:off x="4903788" y="3706813"/>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5"/>
            <p:cNvSpPr>
              <a:spLocks noChangeShapeType="1"/>
            </p:cNvSpPr>
            <p:nvPr/>
          </p:nvSpPr>
          <p:spPr bwMode="auto">
            <a:xfrm>
              <a:off x="4922838" y="3706813"/>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6"/>
            <p:cNvSpPr>
              <a:spLocks noChangeShapeType="1"/>
            </p:cNvSpPr>
            <p:nvPr/>
          </p:nvSpPr>
          <p:spPr bwMode="auto">
            <a:xfrm>
              <a:off x="4779963" y="361156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7"/>
            <p:cNvSpPr>
              <a:spLocks noChangeShapeType="1"/>
            </p:cNvSpPr>
            <p:nvPr/>
          </p:nvSpPr>
          <p:spPr bwMode="auto">
            <a:xfrm>
              <a:off x="4799013" y="361156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8"/>
            <p:cNvSpPr>
              <a:spLocks noChangeShapeType="1"/>
            </p:cNvSpPr>
            <p:nvPr/>
          </p:nvSpPr>
          <p:spPr bwMode="auto">
            <a:xfrm>
              <a:off x="4827588" y="3621088"/>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9"/>
            <p:cNvSpPr>
              <a:spLocks noChangeShapeType="1"/>
            </p:cNvSpPr>
            <p:nvPr/>
          </p:nvSpPr>
          <p:spPr bwMode="auto">
            <a:xfrm>
              <a:off x="5399088" y="3980982"/>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0"/>
            <p:cNvSpPr>
              <a:spLocks noChangeShapeType="1"/>
            </p:cNvSpPr>
            <p:nvPr/>
          </p:nvSpPr>
          <p:spPr bwMode="auto">
            <a:xfrm>
              <a:off x="5275263" y="3887788"/>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1"/>
            <p:cNvSpPr>
              <a:spLocks noChangeShapeType="1"/>
            </p:cNvSpPr>
            <p:nvPr/>
          </p:nvSpPr>
          <p:spPr bwMode="auto">
            <a:xfrm>
              <a:off x="5265738" y="387826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2"/>
            <p:cNvSpPr>
              <a:spLocks noChangeShapeType="1"/>
            </p:cNvSpPr>
            <p:nvPr/>
          </p:nvSpPr>
          <p:spPr bwMode="auto">
            <a:xfrm>
              <a:off x="5113338" y="3811588"/>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3"/>
            <p:cNvSpPr>
              <a:spLocks noChangeShapeType="1"/>
            </p:cNvSpPr>
            <p:nvPr/>
          </p:nvSpPr>
          <p:spPr bwMode="auto">
            <a:xfrm>
              <a:off x="5370513" y="397351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Freeform 14"/>
            <p:cNvSpPr>
              <a:spLocks/>
            </p:cNvSpPr>
            <p:nvPr/>
          </p:nvSpPr>
          <p:spPr bwMode="auto">
            <a:xfrm>
              <a:off x="3608388" y="2849563"/>
              <a:ext cx="1924050" cy="1152525"/>
            </a:xfrm>
            <a:custGeom>
              <a:avLst/>
              <a:gdLst>
                <a:gd name="T0" fmla="*/ 202 w 202"/>
                <a:gd name="T1" fmla="*/ 121 h 121"/>
                <a:gd name="T2" fmla="*/ 179 w 202"/>
                <a:gd name="T3" fmla="*/ 111 h 121"/>
                <a:gd name="T4" fmla="*/ 163 w 202"/>
                <a:gd name="T5" fmla="*/ 104 h 121"/>
                <a:gd name="T6" fmla="*/ 150 w 202"/>
                <a:gd name="T7" fmla="*/ 98 h 121"/>
                <a:gd name="T8" fmla="*/ 147 w 202"/>
                <a:gd name="T9" fmla="*/ 92 h 121"/>
                <a:gd name="T10" fmla="*/ 135 w 202"/>
                <a:gd name="T11" fmla="*/ 87 h 121"/>
                <a:gd name="T12" fmla="*/ 130 w 202"/>
                <a:gd name="T13" fmla="*/ 83 h 121"/>
                <a:gd name="T14" fmla="*/ 121 w 202"/>
                <a:gd name="T15" fmla="*/ 80 h 121"/>
                <a:gd name="T16" fmla="*/ 108 w 202"/>
                <a:gd name="T17" fmla="*/ 77 h 121"/>
                <a:gd name="T18" fmla="*/ 93 w 202"/>
                <a:gd name="T19" fmla="*/ 75 h 121"/>
                <a:gd name="T20" fmla="*/ 89 w 202"/>
                <a:gd name="T21" fmla="*/ 71 h 121"/>
                <a:gd name="T22" fmla="*/ 82 w 202"/>
                <a:gd name="T23" fmla="*/ 68 h 121"/>
                <a:gd name="T24" fmla="*/ 80 w 202"/>
                <a:gd name="T25" fmla="*/ 65 h 121"/>
                <a:gd name="T26" fmla="*/ 76 w 202"/>
                <a:gd name="T27" fmla="*/ 62 h 121"/>
                <a:gd name="T28" fmla="*/ 71 w 202"/>
                <a:gd name="T29" fmla="*/ 59 h 121"/>
                <a:gd name="T30" fmla="*/ 69 w 202"/>
                <a:gd name="T31" fmla="*/ 56 h 121"/>
                <a:gd name="T32" fmla="*/ 67 w 202"/>
                <a:gd name="T33" fmla="*/ 53 h 121"/>
                <a:gd name="T34" fmla="*/ 65 w 202"/>
                <a:gd name="T35" fmla="*/ 50 h 121"/>
                <a:gd name="T36" fmla="*/ 62 w 202"/>
                <a:gd name="T37" fmla="*/ 48 h 121"/>
                <a:gd name="T38" fmla="*/ 58 w 202"/>
                <a:gd name="T39" fmla="*/ 41 h 121"/>
                <a:gd name="T40" fmla="*/ 57 w 202"/>
                <a:gd name="T41" fmla="*/ 36 h 121"/>
                <a:gd name="T42" fmla="*/ 55 w 202"/>
                <a:gd name="T43" fmla="*/ 33 h 121"/>
                <a:gd name="T44" fmla="*/ 51 w 202"/>
                <a:gd name="T45" fmla="*/ 30 h 121"/>
                <a:gd name="T46" fmla="*/ 45 w 202"/>
                <a:gd name="T47" fmla="*/ 27 h 121"/>
                <a:gd name="T48" fmla="*/ 44 w 202"/>
                <a:gd name="T49" fmla="*/ 21 h 121"/>
                <a:gd name="T50" fmla="*/ 43 w 202"/>
                <a:gd name="T51" fmla="*/ 19 h 121"/>
                <a:gd name="T52" fmla="*/ 40 w 202"/>
                <a:gd name="T53" fmla="*/ 15 h 121"/>
                <a:gd name="T54" fmla="*/ 35 w 202"/>
                <a:gd name="T55" fmla="*/ 11 h 121"/>
                <a:gd name="T56" fmla="*/ 32 w 202"/>
                <a:gd name="T57" fmla="*/ 8 h 121"/>
                <a:gd name="T58" fmla="*/ 24 w 202"/>
                <a:gd name="T59" fmla="*/ 6 h 121"/>
                <a:gd name="T60" fmla="*/ 17 w 202"/>
                <a:gd name="T61" fmla="*/ 3 h 121"/>
                <a:gd name="T62" fmla="*/ 12 w 202"/>
                <a:gd name="T6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121">
                  <a:moveTo>
                    <a:pt x="202" y="119"/>
                  </a:moveTo>
                  <a:lnTo>
                    <a:pt x="202" y="121"/>
                  </a:lnTo>
                  <a:lnTo>
                    <a:pt x="179" y="121"/>
                  </a:lnTo>
                  <a:lnTo>
                    <a:pt x="179" y="111"/>
                  </a:lnTo>
                  <a:lnTo>
                    <a:pt x="163" y="111"/>
                  </a:lnTo>
                  <a:lnTo>
                    <a:pt x="163" y="104"/>
                  </a:lnTo>
                  <a:lnTo>
                    <a:pt x="150" y="104"/>
                  </a:lnTo>
                  <a:lnTo>
                    <a:pt x="150" y="98"/>
                  </a:lnTo>
                  <a:lnTo>
                    <a:pt x="147" y="98"/>
                  </a:lnTo>
                  <a:lnTo>
                    <a:pt x="147" y="92"/>
                  </a:lnTo>
                  <a:lnTo>
                    <a:pt x="135" y="92"/>
                  </a:lnTo>
                  <a:lnTo>
                    <a:pt x="135" y="87"/>
                  </a:lnTo>
                  <a:lnTo>
                    <a:pt x="130" y="87"/>
                  </a:lnTo>
                  <a:lnTo>
                    <a:pt x="130" y="83"/>
                  </a:lnTo>
                  <a:lnTo>
                    <a:pt x="121" y="83"/>
                  </a:lnTo>
                  <a:lnTo>
                    <a:pt x="121" y="80"/>
                  </a:lnTo>
                  <a:lnTo>
                    <a:pt x="108" y="80"/>
                  </a:lnTo>
                  <a:lnTo>
                    <a:pt x="108" y="77"/>
                  </a:lnTo>
                  <a:lnTo>
                    <a:pt x="93" y="77"/>
                  </a:lnTo>
                  <a:lnTo>
                    <a:pt x="93" y="75"/>
                  </a:lnTo>
                  <a:lnTo>
                    <a:pt x="89" y="75"/>
                  </a:lnTo>
                  <a:lnTo>
                    <a:pt x="89" y="71"/>
                  </a:lnTo>
                  <a:lnTo>
                    <a:pt x="82" y="71"/>
                  </a:lnTo>
                  <a:lnTo>
                    <a:pt x="82" y="68"/>
                  </a:lnTo>
                  <a:lnTo>
                    <a:pt x="80" y="68"/>
                  </a:lnTo>
                  <a:lnTo>
                    <a:pt x="80" y="65"/>
                  </a:lnTo>
                  <a:lnTo>
                    <a:pt x="76" y="65"/>
                  </a:lnTo>
                  <a:lnTo>
                    <a:pt x="76" y="62"/>
                  </a:lnTo>
                  <a:lnTo>
                    <a:pt x="71" y="62"/>
                  </a:lnTo>
                  <a:lnTo>
                    <a:pt x="71" y="59"/>
                  </a:lnTo>
                  <a:lnTo>
                    <a:pt x="69" y="59"/>
                  </a:lnTo>
                  <a:lnTo>
                    <a:pt x="69" y="56"/>
                  </a:lnTo>
                  <a:lnTo>
                    <a:pt x="67" y="56"/>
                  </a:lnTo>
                  <a:lnTo>
                    <a:pt x="67" y="53"/>
                  </a:lnTo>
                  <a:lnTo>
                    <a:pt x="65" y="53"/>
                  </a:lnTo>
                  <a:lnTo>
                    <a:pt x="65" y="50"/>
                  </a:lnTo>
                  <a:lnTo>
                    <a:pt x="62" y="50"/>
                  </a:lnTo>
                  <a:lnTo>
                    <a:pt x="62" y="48"/>
                  </a:lnTo>
                  <a:lnTo>
                    <a:pt x="58" y="48"/>
                  </a:lnTo>
                  <a:lnTo>
                    <a:pt x="58" y="41"/>
                  </a:lnTo>
                  <a:lnTo>
                    <a:pt x="57" y="41"/>
                  </a:lnTo>
                  <a:lnTo>
                    <a:pt x="57" y="36"/>
                  </a:lnTo>
                  <a:lnTo>
                    <a:pt x="55" y="36"/>
                  </a:lnTo>
                  <a:lnTo>
                    <a:pt x="55" y="33"/>
                  </a:lnTo>
                  <a:lnTo>
                    <a:pt x="51" y="33"/>
                  </a:lnTo>
                  <a:lnTo>
                    <a:pt x="51" y="30"/>
                  </a:lnTo>
                  <a:lnTo>
                    <a:pt x="45" y="30"/>
                  </a:lnTo>
                  <a:lnTo>
                    <a:pt x="45" y="27"/>
                  </a:lnTo>
                  <a:lnTo>
                    <a:pt x="44" y="27"/>
                  </a:lnTo>
                  <a:lnTo>
                    <a:pt x="44" y="21"/>
                  </a:lnTo>
                  <a:lnTo>
                    <a:pt x="43" y="21"/>
                  </a:lnTo>
                  <a:lnTo>
                    <a:pt x="43" y="19"/>
                  </a:lnTo>
                  <a:lnTo>
                    <a:pt x="40" y="19"/>
                  </a:lnTo>
                  <a:lnTo>
                    <a:pt x="40" y="15"/>
                  </a:lnTo>
                  <a:lnTo>
                    <a:pt x="35" y="15"/>
                  </a:lnTo>
                  <a:lnTo>
                    <a:pt x="35" y="11"/>
                  </a:lnTo>
                  <a:lnTo>
                    <a:pt x="32" y="11"/>
                  </a:lnTo>
                  <a:lnTo>
                    <a:pt x="32" y="8"/>
                  </a:lnTo>
                  <a:lnTo>
                    <a:pt x="24" y="8"/>
                  </a:lnTo>
                  <a:lnTo>
                    <a:pt x="24" y="6"/>
                  </a:lnTo>
                  <a:lnTo>
                    <a:pt x="17" y="6"/>
                  </a:lnTo>
                  <a:lnTo>
                    <a:pt x="17" y="3"/>
                  </a:lnTo>
                  <a:lnTo>
                    <a:pt x="12" y="3"/>
                  </a:lnTo>
                  <a:lnTo>
                    <a:pt x="12"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96" name="Group 95"/>
          <p:cNvGrpSpPr/>
          <p:nvPr/>
        </p:nvGrpSpPr>
        <p:grpSpPr>
          <a:xfrm>
            <a:off x="1000681" y="2258748"/>
            <a:ext cx="2726257" cy="1482370"/>
            <a:chOff x="2245886" y="2859088"/>
            <a:chExt cx="2047875" cy="1114425"/>
          </a:xfrm>
        </p:grpSpPr>
        <p:sp>
          <p:nvSpPr>
            <p:cNvPr id="97" name="Line 15"/>
            <p:cNvSpPr>
              <a:spLocks noChangeShapeType="1"/>
            </p:cNvSpPr>
            <p:nvPr/>
          </p:nvSpPr>
          <p:spPr bwMode="auto">
            <a:xfrm>
              <a:off x="3493661" y="3678238"/>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6"/>
            <p:cNvSpPr>
              <a:spLocks noChangeShapeType="1"/>
            </p:cNvSpPr>
            <p:nvPr/>
          </p:nvSpPr>
          <p:spPr bwMode="auto">
            <a:xfrm>
              <a:off x="3512711" y="3678238"/>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7"/>
            <p:cNvSpPr>
              <a:spLocks noChangeShapeType="1"/>
            </p:cNvSpPr>
            <p:nvPr/>
          </p:nvSpPr>
          <p:spPr bwMode="auto">
            <a:xfrm>
              <a:off x="3341261" y="3668713"/>
              <a:ext cx="0" cy="28575"/>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8"/>
            <p:cNvSpPr>
              <a:spLocks noChangeShapeType="1"/>
            </p:cNvSpPr>
            <p:nvPr/>
          </p:nvSpPr>
          <p:spPr bwMode="auto">
            <a:xfrm>
              <a:off x="4141361" y="3952492"/>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19"/>
            <p:cNvSpPr>
              <a:spLocks noChangeShapeType="1"/>
            </p:cNvSpPr>
            <p:nvPr/>
          </p:nvSpPr>
          <p:spPr bwMode="auto">
            <a:xfrm>
              <a:off x="3827036" y="3688271"/>
              <a:ext cx="0" cy="23616"/>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0"/>
            <p:cNvSpPr>
              <a:spLocks noChangeShapeType="1"/>
            </p:cNvSpPr>
            <p:nvPr/>
          </p:nvSpPr>
          <p:spPr bwMode="auto">
            <a:xfrm>
              <a:off x="3798461" y="3689569"/>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21"/>
            <p:cNvSpPr>
              <a:spLocks noChangeShapeType="1"/>
            </p:cNvSpPr>
            <p:nvPr/>
          </p:nvSpPr>
          <p:spPr bwMode="auto">
            <a:xfrm>
              <a:off x="3684161" y="3685792"/>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22"/>
            <p:cNvSpPr>
              <a:spLocks noChangeShapeType="1"/>
            </p:cNvSpPr>
            <p:nvPr/>
          </p:nvSpPr>
          <p:spPr bwMode="auto">
            <a:xfrm>
              <a:off x="3865136" y="3793046"/>
              <a:ext cx="0" cy="23616"/>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Freeform 23"/>
            <p:cNvSpPr>
              <a:spLocks/>
            </p:cNvSpPr>
            <p:nvPr/>
          </p:nvSpPr>
          <p:spPr bwMode="auto">
            <a:xfrm>
              <a:off x="2245886" y="2859088"/>
              <a:ext cx="2047875" cy="1114425"/>
            </a:xfrm>
            <a:custGeom>
              <a:avLst/>
              <a:gdLst>
                <a:gd name="T0" fmla="*/ 215 w 215"/>
                <a:gd name="T1" fmla="*/ 115 h 117"/>
                <a:gd name="T2" fmla="*/ 215 w 215"/>
                <a:gd name="T3" fmla="*/ 117 h 117"/>
                <a:gd name="T4" fmla="*/ 173 w 215"/>
                <a:gd name="T5" fmla="*/ 117 h 117"/>
                <a:gd name="T6" fmla="*/ 173 w 215"/>
                <a:gd name="T7" fmla="*/ 100 h 117"/>
                <a:gd name="T8" fmla="*/ 167 w 215"/>
                <a:gd name="T9" fmla="*/ 100 h 117"/>
                <a:gd name="T10" fmla="*/ 167 w 215"/>
                <a:gd name="T11" fmla="*/ 89 h 117"/>
                <a:gd name="T12" fmla="*/ 114 w 215"/>
                <a:gd name="T13" fmla="*/ 89 h 117"/>
                <a:gd name="T14" fmla="*/ 114 w 215"/>
                <a:gd name="T15" fmla="*/ 82 h 117"/>
                <a:gd name="T16" fmla="*/ 110 w 215"/>
                <a:gd name="T17" fmla="*/ 82 h 117"/>
                <a:gd name="T18" fmla="*/ 110 w 215"/>
                <a:gd name="T19" fmla="*/ 77 h 117"/>
                <a:gd name="T20" fmla="*/ 97 w 215"/>
                <a:gd name="T21" fmla="*/ 77 h 117"/>
                <a:gd name="T22" fmla="*/ 97 w 215"/>
                <a:gd name="T23" fmla="*/ 71 h 117"/>
                <a:gd name="T24" fmla="*/ 93 w 215"/>
                <a:gd name="T25" fmla="*/ 71 h 117"/>
                <a:gd name="T26" fmla="*/ 93 w 215"/>
                <a:gd name="T27" fmla="*/ 66 h 117"/>
                <a:gd name="T28" fmla="*/ 90 w 215"/>
                <a:gd name="T29" fmla="*/ 66 h 117"/>
                <a:gd name="T30" fmla="*/ 90 w 215"/>
                <a:gd name="T31" fmla="*/ 61 h 117"/>
                <a:gd name="T32" fmla="*/ 89 w 215"/>
                <a:gd name="T33" fmla="*/ 61 h 117"/>
                <a:gd name="T34" fmla="*/ 89 w 215"/>
                <a:gd name="T35" fmla="*/ 55 h 117"/>
                <a:gd name="T36" fmla="*/ 87 w 215"/>
                <a:gd name="T37" fmla="*/ 55 h 117"/>
                <a:gd name="T38" fmla="*/ 87 w 215"/>
                <a:gd name="T39" fmla="*/ 49 h 117"/>
                <a:gd name="T40" fmla="*/ 81 w 215"/>
                <a:gd name="T41" fmla="*/ 49 h 117"/>
                <a:gd name="T42" fmla="*/ 81 w 215"/>
                <a:gd name="T43" fmla="*/ 43 h 117"/>
                <a:gd name="T44" fmla="*/ 79 w 215"/>
                <a:gd name="T45" fmla="*/ 43 h 117"/>
                <a:gd name="T46" fmla="*/ 79 w 215"/>
                <a:gd name="T47" fmla="*/ 38 h 117"/>
                <a:gd name="T48" fmla="*/ 79 w 215"/>
                <a:gd name="T49" fmla="*/ 38 h 117"/>
                <a:gd name="T50" fmla="*/ 79 w 215"/>
                <a:gd name="T51" fmla="*/ 33 h 117"/>
                <a:gd name="T52" fmla="*/ 72 w 215"/>
                <a:gd name="T53" fmla="*/ 33 h 117"/>
                <a:gd name="T54" fmla="*/ 72 w 215"/>
                <a:gd name="T55" fmla="*/ 28 h 117"/>
                <a:gd name="T56" fmla="*/ 55 w 215"/>
                <a:gd name="T57" fmla="*/ 28 h 117"/>
                <a:gd name="T58" fmla="*/ 55 w 215"/>
                <a:gd name="T59" fmla="*/ 22 h 117"/>
                <a:gd name="T60" fmla="*/ 50 w 215"/>
                <a:gd name="T61" fmla="*/ 22 h 117"/>
                <a:gd name="T62" fmla="*/ 50 w 215"/>
                <a:gd name="T63" fmla="*/ 17 h 117"/>
                <a:gd name="T64" fmla="*/ 37 w 215"/>
                <a:gd name="T65" fmla="*/ 17 h 117"/>
                <a:gd name="T66" fmla="*/ 37 w 215"/>
                <a:gd name="T67" fmla="*/ 12 h 117"/>
                <a:gd name="T68" fmla="*/ 28 w 215"/>
                <a:gd name="T69" fmla="*/ 12 h 117"/>
                <a:gd name="T70" fmla="*/ 28 w 215"/>
                <a:gd name="T71" fmla="*/ 6 h 117"/>
                <a:gd name="T72" fmla="*/ 24 w 215"/>
                <a:gd name="T73" fmla="*/ 6 h 117"/>
                <a:gd name="T74" fmla="*/ 24 w 215"/>
                <a:gd name="T75" fmla="*/ 0 h 117"/>
                <a:gd name="T76" fmla="*/ 0 w 215"/>
                <a:gd name="T7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5" h="117">
                  <a:moveTo>
                    <a:pt x="215" y="115"/>
                  </a:moveTo>
                  <a:lnTo>
                    <a:pt x="215" y="117"/>
                  </a:lnTo>
                  <a:lnTo>
                    <a:pt x="173" y="117"/>
                  </a:lnTo>
                  <a:lnTo>
                    <a:pt x="173" y="100"/>
                  </a:lnTo>
                  <a:lnTo>
                    <a:pt x="167" y="100"/>
                  </a:lnTo>
                  <a:lnTo>
                    <a:pt x="167" y="89"/>
                  </a:lnTo>
                  <a:lnTo>
                    <a:pt x="114" y="89"/>
                  </a:lnTo>
                  <a:lnTo>
                    <a:pt x="114" y="82"/>
                  </a:lnTo>
                  <a:lnTo>
                    <a:pt x="110" y="82"/>
                  </a:lnTo>
                  <a:lnTo>
                    <a:pt x="110" y="77"/>
                  </a:lnTo>
                  <a:lnTo>
                    <a:pt x="97" y="77"/>
                  </a:lnTo>
                  <a:lnTo>
                    <a:pt x="97" y="71"/>
                  </a:lnTo>
                  <a:lnTo>
                    <a:pt x="93" y="71"/>
                  </a:lnTo>
                  <a:lnTo>
                    <a:pt x="93" y="66"/>
                  </a:lnTo>
                  <a:lnTo>
                    <a:pt x="90" y="66"/>
                  </a:lnTo>
                  <a:lnTo>
                    <a:pt x="90" y="61"/>
                  </a:lnTo>
                  <a:lnTo>
                    <a:pt x="89" y="61"/>
                  </a:lnTo>
                  <a:lnTo>
                    <a:pt x="89" y="55"/>
                  </a:lnTo>
                  <a:lnTo>
                    <a:pt x="87" y="55"/>
                  </a:lnTo>
                  <a:lnTo>
                    <a:pt x="87" y="49"/>
                  </a:lnTo>
                  <a:lnTo>
                    <a:pt x="81" y="49"/>
                  </a:lnTo>
                  <a:lnTo>
                    <a:pt x="81" y="43"/>
                  </a:lnTo>
                  <a:lnTo>
                    <a:pt x="79" y="43"/>
                  </a:lnTo>
                  <a:lnTo>
                    <a:pt x="79" y="38"/>
                  </a:lnTo>
                  <a:lnTo>
                    <a:pt x="79" y="38"/>
                  </a:lnTo>
                  <a:lnTo>
                    <a:pt x="79" y="33"/>
                  </a:lnTo>
                  <a:lnTo>
                    <a:pt x="72" y="33"/>
                  </a:lnTo>
                  <a:lnTo>
                    <a:pt x="72" y="28"/>
                  </a:lnTo>
                  <a:lnTo>
                    <a:pt x="55" y="28"/>
                  </a:lnTo>
                  <a:lnTo>
                    <a:pt x="55" y="22"/>
                  </a:lnTo>
                  <a:lnTo>
                    <a:pt x="50" y="22"/>
                  </a:lnTo>
                  <a:lnTo>
                    <a:pt x="50" y="17"/>
                  </a:lnTo>
                  <a:lnTo>
                    <a:pt x="37" y="17"/>
                  </a:lnTo>
                  <a:lnTo>
                    <a:pt x="37" y="12"/>
                  </a:lnTo>
                  <a:lnTo>
                    <a:pt x="28" y="12"/>
                  </a:lnTo>
                  <a:lnTo>
                    <a:pt x="28" y="6"/>
                  </a:lnTo>
                  <a:lnTo>
                    <a:pt x="24" y="6"/>
                  </a:lnTo>
                  <a:lnTo>
                    <a:pt x="24" y="0"/>
                  </a:lnTo>
                  <a:lnTo>
                    <a:pt x="0" y="0"/>
                  </a:lnTo>
                </a:path>
              </a:pathLst>
            </a:cu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06" name="Freeform 24"/>
          <p:cNvSpPr>
            <a:spLocks/>
          </p:cNvSpPr>
          <p:nvPr/>
        </p:nvSpPr>
        <p:spPr bwMode="auto">
          <a:xfrm>
            <a:off x="5639269" y="2258967"/>
            <a:ext cx="765865" cy="1892860"/>
          </a:xfrm>
          <a:custGeom>
            <a:avLst/>
            <a:gdLst>
              <a:gd name="T0" fmla="*/ 59 w 59"/>
              <a:gd name="T1" fmla="*/ 150 h 150"/>
              <a:gd name="T2" fmla="*/ 59 w 59"/>
              <a:gd name="T3" fmla="*/ 75 h 150"/>
              <a:gd name="T4" fmla="*/ 26 w 59"/>
              <a:gd name="T5" fmla="*/ 75 h 150"/>
              <a:gd name="T6" fmla="*/ 26 w 59"/>
              <a:gd name="T7" fmla="*/ 0 h 150"/>
              <a:gd name="T8" fmla="*/ 0 w 59"/>
              <a:gd name="T9" fmla="*/ 0 h 150"/>
            </a:gdLst>
            <a:ahLst/>
            <a:cxnLst>
              <a:cxn ang="0">
                <a:pos x="T0" y="T1"/>
              </a:cxn>
              <a:cxn ang="0">
                <a:pos x="T2" y="T3"/>
              </a:cxn>
              <a:cxn ang="0">
                <a:pos x="T4" y="T5"/>
              </a:cxn>
              <a:cxn ang="0">
                <a:pos x="T6" y="T7"/>
              </a:cxn>
              <a:cxn ang="0">
                <a:pos x="T8" y="T9"/>
              </a:cxn>
            </a:cxnLst>
            <a:rect l="0" t="0" r="r" b="b"/>
            <a:pathLst>
              <a:path w="59" h="150">
                <a:moveTo>
                  <a:pt x="59" y="150"/>
                </a:moveTo>
                <a:lnTo>
                  <a:pt x="59" y="75"/>
                </a:lnTo>
                <a:lnTo>
                  <a:pt x="26" y="75"/>
                </a:lnTo>
                <a:lnTo>
                  <a:pt x="2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07" name="Group 106"/>
          <p:cNvGrpSpPr/>
          <p:nvPr/>
        </p:nvGrpSpPr>
        <p:grpSpPr>
          <a:xfrm>
            <a:off x="5639269" y="2258967"/>
            <a:ext cx="1934864" cy="1623983"/>
            <a:chOff x="3852863" y="2820988"/>
            <a:chExt cx="1438275" cy="1209675"/>
          </a:xfrm>
        </p:grpSpPr>
        <p:sp>
          <p:nvSpPr>
            <p:cNvPr id="108" name="Line 25"/>
            <p:cNvSpPr>
              <a:spLocks noChangeShapeType="1"/>
            </p:cNvSpPr>
            <p:nvPr/>
          </p:nvSpPr>
          <p:spPr bwMode="auto">
            <a:xfrm>
              <a:off x="5253038" y="4002088"/>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26"/>
            <p:cNvSpPr>
              <a:spLocks noChangeShapeType="1"/>
            </p:cNvSpPr>
            <p:nvPr/>
          </p:nvSpPr>
          <p:spPr bwMode="auto">
            <a:xfrm>
              <a:off x="4910138" y="385921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27"/>
            <p:cNvSpPr>
              <a:spLocks noChangeShapeType="1"/>
            </p:cNvSpPr>
            <p:nvPr/>
          </p:nvSpPr>
          <p:spPr bwMode="auto">
            <a:xfrm>
              <a:off x="5281613" y="4001410"/>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Freeform 28"/>
            <p:cNvSpPr>
              <a:spLocks/>
            </p:cNvSpPr>
            <p:nvPr/>
          </p:nvSpPr>
          <p:spPr bwMode="auto">
            <a:xfrm>
              <a:off x="3852863" y="2820988"/>
              <a:ext cx="1438275" cy="1209675"/>
            </a:xfrm>
            <a:custGeom>
              <a:avLst/>
              <a:gdLst>
                <a:gd name="T0" fmla="*/ 151 w 151"/>
                <a:gd name="T1" fmla="*/ 127 h 127"/>
                <a:gd name="T2" fmla="*/ 139 w 151"/>
                <a:gd name="T3" fmla="*/ 127 h 127"/>
                <a:gd name="T4" fmla="*/ 139 w 151"/>
                <a:gd name="T5" fmla="*/ 119 h 127"/>
                <a:gd name="T6" fmla="*/ 114 w 151"/>
                <a:gd name="T7" fmla="*/ 119 h 127"/>
                <a:gd name="T8" fmla="*/ 114 w 151"/>
                <a:gd name="T9" fmla="*/ 112 h 127"/>
                <a:gd name="T10" fmla="*/ 103 w 151"/>
                <a:gd name="T11" fmla="*/ 112 h 127"/>
                <a:gd name="T12" fmla="*/ 103 w 151"/>
                <a:gd name="T13" fmla="*/ 107 h 127"/>
                <a:gd name="T14" fmla="*/ 99 w 151"/>
                <a:gd name="T15" fmla="*/ 107 h 127"/>
                <a:gd name="T16" fmla="*/ 99 w 151"/>
                <a:gd name="T17" fmla="*/ 94 h 127"/>
                <a:gd name="T18" fmla="*/ 81 w 151"/>
                <a:gd name="T19" fmla="*/ 94 h 127"/>
                <a:gd name="T20" fmla="*/ 81 w 151"/>
                <a:gd name="T21" fmla="*/ 89 h 127"/>
                <a:gd name="T22" fmla="*/ 76 w 151"/>
                <a:gd name="T23" fmla="*/ 89 h 127"/>
                <a:gd name="T24" fmla="*/ 76 w 151"/>
                <a:gd name="T25" fmla="*/ 82 h 127"/>
                <a:gd name="T26" fmla="*/ 71 w 151"/>
                <a:gd name="T27" fmla="*/ 82 h 127"/>
                <a:gd name="T28" fmla="*/ 71 w 151"/>
                <a:gd name="T29" fmla="*/ 72 h 127"/>
                <a:gd name="T30" fmla="*/ 64 w 151"/>
                <a:gd name="T31" fmla="*/ 72 h 127"/>
                <a:gd name="T32" fmla="*/ 64 w 151"/>
                <a:gd name="T33" fmla="*/ 65 h 127"/>
                <a:gd name="T34" fmla="*/ 59 w 151"/>
                <a:gd name="T35" fmla="*/ 65 h 127"/>
                <a:gd name="T36" fmla="*/ 59 w 151"/>
                <a:gd name="T37" fmla="*/ 54 h 127"/>
                <a:gd name="T38" fmla="*/ 56 w 151"/>
                <a:gd name="T39" fmla="*/ 54 h 127"/>
                <a:gd name="T40" fmla="*/ 56 w 151"/>
                <a:gd name="T41" fmla="*/ 48 h 127"/>
                <a:gd name="T42" fmla="*/ 47 w 151"/>
                <a:gd name="T43" fmla="*/ 48 h 127"/>
                <a:gd name="T44" fmla="*/ 47 w 151"/>
                <a:gd name="T45" fmla="*/ 41 h 127"/>
                <a:gd name="T46" fmla="*/ 35 w 151"/>
                <a:gd name="T47" fmla="*/ 41 h 127"/>
                <a:gd name="T48" fmla="*/ 35 w 151"/>
                <a:gd name="T49" fmla="*/ 36 h 127"/>
                <a:gd name="T50" fmla="*/ 31 w 151"/>
                <a:gd name="T51" fmla="*/ 36 h 127"/>
                <a:gd name="T52" fmla="*/ 31 w 151"/>
                <a:gd name="T53" fmla="*/ 24 h 127"/>
                <a:gd name="T54" fmla="*/ 30 w 151"/>
                <a:gd name="T55" fmla="*/ 24 h 127"/>
                <a:gd name="T56" fmla="*/ 30 w 151"/>
                <a:gd name="T57" fmla="*/ 18 h 127"/>
                <a:gd name="T58" fmla="*/ 26 w 151"/>
                <a:gd name="T59" fmla="*/ 18 h 127"/>
                <a:gd name="T60" fmla="*/ 26 w 151"/>
                <a:gd name="T61" fmla="*/ 12 h 127"/>
                <a:gd name="T62" fmla="*/ 19 w 151"/>
                <a:gd name="T63" fmla="*/ 12 h 127"/>
                <a:gd name="T64" fmla="*/ 19 w 151"/>
                <a:gd name="T65" fmla="*/ 6 h 127"/>
                <a:gd name="T66" fmla="*/ 7 w 151"/>
                <a:gd name="T67" fmla="*/ 6 h 127"/>
                <a:gd name="T68" fmla="*/ 7 w 151"/>
                <a:gd name="T69" fmla="*/ 0 h 127"/>
                <a:gd name="T70" fmla="*/ 0 w 151"/>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27">
                  <a:moveTo>
                    <a:pt x="151" y="127"/>
                  </a:moveTo>
                  <a:lnTo>
                    <a:pt x="139" y="127"/>
                  </a:lnTo>
                  <a:lnTo>
                    <a:pt x="139" y="119"/>
                  </a:lnTo>
                  <a:lnTo>
                    <a:pt x="114" y="119"/>
                  </a:lnTo>
                  <a:lnTo>
                    <a:pt x="114" y="112"/>
                  </a:lnTo>
                  <a:lnTo>
                    <a:pt x="103" y="112"/>
                  </a:lnTo>
                  <a:lnTo>
                    <a:pt x="103" y="107"/>
                  </a:lnTo>
                  <a:lnTo>
                    <a:pt x="99" y="107"/>
                  </a:lnTo>
                  <a:lnTo>
                    <a:pt x="99" y="94"/>
                  </a:lnTo>
                  <a:lnTo>
                    <a:pt x="81" y="94"/>
                  </a:lnTo>
                  <a:lnTo>
                    <a:pt x="81" y="89"/>
                  </a:lnTo>
                  <a:lnTo>
                    <a:pt x="76" y="89"/>
                  </a:lnTo>
                  <a:lnTo>
                    <a:pt x="76" y="82"/>
                  </a:lnTo>
                  <a:lnTo>
                    <a:pt x="71" y="82"/>
                  </a:lnTo>
                  <a:lnTo>
                    <a:pt x="71" y="72"/>
                  </a:lnTo>
                  <a:lnTo>
                    <a:pt x="64" y="72"/>
                  </a:lnTo>
                  <a:lnTo>
                    <a:pt x="64" y="65"/>
                  </a:lnTo>
                  <a:lnTo>
                    <a:pt x="59" y="65"/>
                  </a:lnTo>
                  <a:lnTo>
                    <a:pt x="59" y="54"/>
                  </a:lnTo>
                  <a:lnTo>
                    <a:pt x="56" y="54"/>
                  </a:lnTo>
                  <a:lnTo>
                    <a:pt x="56" y="48"/>
                  </a:lnTo>
                  <a:lnTo>
                    <a:pt x="47" y="48"/>
                  </a:lnTo>
                  <a:lnTo>
                    <a:pt x="47" y="41"/>
                  </a:lnTo>
                  <a:lnTo>
                    <a:pt x="35" y="41"/>
                  </a:lnTo>
                  <a:lnTo>
                    <a:pt x="35" y="36"/>
                  </a:lnTo>
                  <a:lnTo>
                    <a:pt x="31" y="36"/>
                  </a:lnTo>
                  <a:lnTo>
                    <a:pt x="31" y="24"/>
                  </a:lnTo>
                  <a:lnTo>
                    <a:pt x="30" y="24"/>
                  </a:lnTo>
                  <a:lnTo>
                    <a:pt x="30" y="18"/>
                  </a:lnTo>
                  <a:lnTo>
                    <a:pt x="26" y="18"/>
                  </a:lnTo>
                  <a:lnTo>
                    <a:pt x="26" y="12"/>
                  </a:lnTo>
                  <a:lnTo>
                    <a:pt x="19" y="12"/>
                  </a:lnTo>
                  <a:lnTo>
                    <a:pt x="19" y="6"/>
                  </a:lnTo>
                  <a:lnTo>
                    <a:pt x="7" y="6"/>
                  </a:lnTo>
                  <a:lnTo>
                    <a:pt x="7"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2" name="Group 111"/>
          <p:cNvGrpSpPr/>
          <p:nvPr/>
        </p:nvGrpSpPr>
        <p:grpSpPr>
          <a:xfrm>
            <a:off x="5639269" y="2258967"/>
            <a:ext cx="1323975" cy="1114425"/>
            <a:chOff x="3908425" y="2870200"/>
            <a:chExt cx="1323975" cy="1114425"/>
          </a:xfrm>
        </p:grpSpPr>
        <p:sp>
          <p:nvSpPr>
            <p:cNvPr id="113" name="Line 29"/>
            <p:cNvSpPr>
              <a:spLocks noChangeShapeType="1"/>
            </p:cNvSpPr>
            <p:nvPr/>
          </p:nvSpPr>
          <p:spPr bwMode="auto">
            <a:xfrm>
              <a:off x="5213350" y="3956573"/>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30"/>
            <p:cNvSpPr>
              <a:spLocks noChangeShapeType="1"/>
            </p:cNvSpPr>
            <p:nvPr/>
          </p:nvSpPr>
          <p:spPr bwMode="auto">
            <a:xfrm>
              <a:off x="4975225" y="3656274"/>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Freeform 31"/>
            <p:cNvSpPr>
              <a:spLocks/>
            </p:cNvSpPr>
            <p:nvPr/>
          </p:nvSpPr>
          <p:spPr bwMode="auto">
            <a:xfrm>
              <a:off x="3908425" y="2870200"/>
              <a:ext cx="1323975" cy="1114425"/>
            </a:xfrm>
            <a:custGeom>
              <a:avLst/>
              <a:gdLst>
                <a:gd name="T0" fmla="*/ 139 w 139"/>
                <a:gd name="T1" fmla="*/ 115 h 117"/>
                <a:gd name="T2" fmla="*/ 139 w 139"/>
                <a:gd name="T3" fmla="*/ 117 h 117"/>
                <a:gd name="T4" fmla="*/ 123 w 139"/>
                <a:gd name="T5" fmla="*/ 117 h 117"/>
                <a:gd name="T6" fmla="*/ 123 w 139"/>
                <a:gd name="T7" fmla="*/ 85 h 117"/>
                <a:gd name="T8" fmla="*/ 68 w 139"/>
                <a:gd name="T9" fmla="*/ 85 h 117"/>
                <a:gd name="T10" fmla="*/ 68 w 139"/>
                <a:gd name="T11" fmla="*/ 63 h 117"/>
                <a:gd name="T12" fmla="*/ 61 w 139"/>
                <a:gd name="T13" fmla="*/ 63 h 117"/>
                <a:gd name="T14" fmla="*/ 61 w 139"/>
                <a:gd name="T15" fmla="*/ 42 h 117"/>
                <a:gd name="T16" fmla="*/ 57 w 139"/>
                <a:gd name="T17" fmla="*/ 42 h 117"/>
                <a:gd name="T18" fmla="*/ 57 w 139"/>
                <a:gd name="T19" fmla="*/ 20 h 117"/>
                <a:gd name="T20" fmla="*/ 11 w 139"/>
                <a:gd name="T21" fmla="*/ 20 h 117"/>
                <a:gd name="T22" fmla="*/ 11 w 139"/>
                <a:gd name="T23" fmla="*/ 0 h 117"/>
                <a:gd name="T24" fmla="*/ 0 w 13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17">
                  <a:moveTo>
                    <a:pt x="139" y="115"/>
                  </a:moveTo>
                  <a:lnTo>
                    <a:pt x="139" y="117"/>
                  </a:lnTo>
                  <a:lnTo>
                    <a:pt x="123" y="117"/>
                  </a:lnTo>
                  <a:lnTo>
                    <a:pt x="123" y="85"/>
                  </a:lnTo>
                  <a:lnTo>
                    <a:pt x="68" y="85"/>
                  </a:lnTo>
                  <a:lnTo>
                    <a:pt x="68" y="63"/>
                  </a:lnTo>
                  <a:lnTo>
                    <a:pt x="61" y="63"/>
                  </a:lnTo>
                  <a:lnTo>
                    <a:pt x="61" y="42"/>
                  </a:lnTo>
                  <a:lnTo>
                    <a:pt x="57" y="42"/>
                  </a:lnTo>
                  <a:lnTo>
                    <a:pt x="57" y="20"/>
                  </a:lnTo>
                  <a:lnTo>
                    <a:pt x="11" y="20"/>
                  </a:lnTo>
                  <a:lnTo>
                    <a:pt x="11" y="0"/>
                  </a:lnTo>
                  <a:lnTo>
                    <a:pt x="0" y="0"/>
                  </a:lnTo>
                </a:path>
              </a:pathLst>
            </a:cu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16" name="TextBox 115"/>
          <p:cNvSpPr txBox="1"/>
          <p:nvPr/>
        </p:nvSpPr>
        <p:spPr>
          <a:xfrm>
            <a:off x="410898" y="1900535"/>
            <a:ext cx="4467891" cy="461665"/>
          </a:xfrm>
          <a:prstGeom prst="rect">
            <a:avLst/>
          </a:prstGeom>
          <a:noFill/>
        </p:spPr>
        <p:txBody>
          <a:bodyPr wrap="none" rtlCol="0">
            <a:spAutoFit/>
          </a:bodyPr>
          <a:lstStyle/>
          <a:p>
            <a:pPr algn="ctr"/>
            <a:r>
              <a:rPr lang="en-GB" sz="1200" b="1" dirty="0" err="1">
                <a:solidFill>
                  <a:srgbClr val="4D4D4D"/>
                </a:solidFill>
              </a:rPr>
              <a:t>Intraperitoneal</a:t>
            </a:r>
            <a:r>
              <a:rPr lang="en-GB" sz="1200" b="1" dirty="0">
                <a:solidFill>
                  <a:srgbClr val="4D4D4D"/>
                </a:solidFill>
              </a:rPr>
              <a:t> paclitaxel + S-1/paclitaxel and S-1/</a:t>
            </a:r>
            <a:r>
              <a:rPr lang="en-GB" sz="1200" b="1" dirty="0" err="1">
                <a:solidFill>
                  <a:srgbClr val="4D4D4D"/>
                </a:solidFill>
              </a:rPr>
              <a:t>cisplatin</a:t>
            </a:r>
            <a:r>
              <a:rPr lang="en-GB" sz="1200" b="1" dirty="0">
                <a:solidFill>
                  <a:srgbClr val="4D4D4D"/>
                </a:solidFill>
              </a:rPr>
              <a:t> </a:t>
            </a:r>
            <a:endParaRPr lang="en-GB" sz="1200" b="1" dirty="0" smtClean="0">
              <a:solidFill>
                <a:srgbClr val="4D4D4D"/>
              </a:solidFill>
            </a:endParaRPr>
          </a:p>
          <a:p>
            <a:pPr algn="ctr"/>
            <a:r>
              <a:rPr lang="en-GB" sz="1200" b="1" dirty="0" smtClean="0">
                <a:solidFill>
                  <a:srgbClr val="4D4D4D"/>
                </a:solidFill>
              </a:rPr>
              <a:t>(n=99)</a:t>
            </a:r>
            <a:endParaRPr lang="en-GB" sz="1200" b="1" dirty="0">
              <a:solidFill>
                <a:srgbClr val="4D4D4D"/>
              </a:solidFill>
            </a:endParaRPr>
          </a:p>
        </p:txBody>
      </p:sp>
      <p:sp>
        <p:nvSpPr>
          <p:cNvPr id="117" name="TextBox 116"/>
          <p:cNvSpPr txBox="1"/>
          <p:nvPr/>
        </p:nvSpPr>
        <p:spPr>
          <a:xfrm>
            <a:off x="6414759" y="1893908"/>
            <a:ext cx="1135247" cy="461665"/>
          </a:xfrm>
          <a:prstGeom prst="rect">
            <a:avLst/>
          </a:prstGeom>
          <a:noFill/>
        </p:spPr>
        <p:txBody>
          <a:bodyPr wrap="none" rtlCol="0">
            <a:spAutoFit/>
          </a:bodyPr>
          <a:lstStyle/>
          <a:p>
            <a:pPr algn="ctr"/>
            <a:r>
              <a:rPr lang="en-GB" sz="1200" b="1" dirty="0" smtClean="0">
                <a:solidFill>
                  <a:srgbClr val="4D4D4D"/>
                </a:solidFill>
              </a:rPr>
              <a:t>S-1/</a:t>
            </a:r>
            <a:r>
              <a:rPr lang="en-GB" sz="1200" b="1" dirty="0" err="1" smtClean="0">
                <a:solidFill>
                  <a:srgbClr val="4D4D4D"/>
                </a:solidFill>
              </a:rPr>
              <a:t>cisplatin</a:t>
            </a:r>
            <a:r>
              <a:rPr lang="en-GB" sz="1200" b="1" dirty="0" smtClean="0">
                <a:solidFill>
                  <a:srgbClr val="4D4D4D"/>
                </a:solidFill>
              </a:rPr>
              <a:t> </a:t>
            </a:r>
          </a:p>
          <a:p>
            <a:pPr algn="ctr"/>
            <a:r>
              <a:rPr lang="en-GB" sz="1200" b="1" dirty="0" smtClean="0">
                <a:solidFill>
                  <a:srgbClr val="4D4D4D"/>
                </a:solidFill>
              </a:rPr>
              <a:t>(n=34)</a:t>
            </a:r>
            <a:endParaRPr lang="en-GB" sz="1200" b="1" dirty="0">
              <a:solidFill>
                <a:srgbClr val="4D4D4D"/>
              </a:solidFill>
            </a:endParaRPr>
          </a:p>
        </p:txBody>
      </p:sp>
    </p:spTree>
    <p:custDataLst>
      <p:tags r:id="rId1"/>
    </p:custDataLst>
    <p:extLst>
      <p:ext uri="{BB962C8B-B14F-4D97-AF65-F5344CB8AC3E}">
        <p14:creationId xmlns:p14="http://schemas.microsoft.com/office/powerpoint/2010/main" val="3270572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bwMode="auto">
          <a:xfrm>
            <a:off x="361950" y="5094844"/>
            <a:ext cx="84137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Conclusions </a:t>
            </a:r>
          </a:p>
          <a:p>
            <a:pPr>
              <a:spcAft>
                <a:spcPts val="300"/>
              </a:spcAft>
              <a:buClr>
                <a:srgbClr val="043882"/>
              </a:buClr>
            </a:pPr>
            <a:r>
              <a:rPr lang="en-GB" sz="1400" b="1" dirty="0" smtClean="0"/>
              <a:t>The primary analysis did not show statistical superiority with </a:t>
            </a:r>
            <a:r>
              <a:rPr lang="en-GB" sz="1400" b="1" dirty="0" err="1" smtClean="0"/>
              <a:t>intraperitoneal</a:t>
            </a:r>
            <a:r>
              <a:rPr lang="en-GB" sz="1400" b="1" dirty="0" smtClean="0"/>
              <a:t> paclitaxel + </a:t>
            </a:r>
            <a:br>
              <a:rPr lang="en-GB" sz="1400" b="1" dirty="0" smtClean="0"/>
            </a:br>
            <a:r>
              <a:rPr lang="en-GB" sz="1400" b="1" dirty="0" smtClean="0"/>
              <a:t>S-1/paclitaxel vs. S-1/</a:t>
            </a:r>
            <a:r>
              <a:rPr lang="en-GB" sz="1400" b="1" dirty="0" err="1" smtClean="0"/>
              <a:t>cisplatin</a:t>
            </a:r>
            <a:r>
              <a:rPr lang="en-GB" sz="1400" b="1" dirty="0" smtClean="0"/>
              <a:t> alone in patients with GC and peritoneal metastasis</a:t>
            </a:r>
          </a:p>
          <a:p>
            <a:pPr>
              <a:spcAft>
                <a:spcPts val="300"/>
              </a:spcAft>
              <a:buClr>
                <a:srgbClr val="043882"/>
              </a:buClr>
            </a:pPr>
            <a:r>
              <a:rPr lang="en-GB" sz="1400" b="1" dirty="0" smtClean="0"/>
              <a:t>However, sensitivity analyses regarding imbalance of ascites indicated clinical efficacy with </a:t>
            </a:r>
            <a:r>
              <a:rPr lang="en-GB" sz="1400" b="1" dirty="0" err="1" smtClean="0"/>
              <a:t>intraperitoneal</a:t>
            </a:r>
            <a:r>
              <a:rPr lang="en-GB" sz="1400" b="1" dirty="0" smtClean="0"/>
              <a:t> paclitaxel + S-1/paclitaxel in GC with peritoneal metastasis</a:t>
            </a:r>
            <a:endParaRPr lang="en-GB" sz="1400" b="1" dirty="0"/>
          </a:p>
        </p:txBody>
      </p:sp>
      <p:sp>
        <p:nvSpPr>
          <p:cNvPr id="23554" name="Rectangle 2"/>
          <p:cNvSpPr>
            <a:spLocks noGrp="1" noChangeArrowheads="1"/>
          </p:cNvSpPr>
          <p:nvPr>
            <p:ph type="title"/>
          </p:nvPr>
        </p:nvSpPr>
        <p:spPr/>
        <p:txBody>
          <a:bodyPr/>
          <a:lstStyle/>
          <a:p>
            <a:r>
              <a:rPr lang="en-GB" sz="1800" dirty="0" smtClean="0"/>
              <a:t>616PD: Phase III study comparing </a:t>
            </a:r>
            <a:r>
              <a:rPr lang="en-GB" sz="1800" dirty="0" err="1" smtClean="0"/>
              <a:t>intraperitoneal</a:t>
            </a:r>
            <a:r>
              <a:rPr lang="en-GB" sz="1800" dirty="0" smtClean="0"/>
              <a:t> paclitaxel plus </a:t>
            </a:r>
            <a:br>
              <a:rPr lang="en-GB" sz="1800" dirty="0" smtClean="0"/>
            </a:br>
            <a:r>
              <a:rPr lang="en-GB" sz="1800" dirty="0" smtClean="0"/>
              <a:t>S-1/paclitaxel with S-1/cisplatin in gastric cancer patients with peritoneal metastasis: PHOENIX-GC trial – Fujiwara et al</a:t>
            </a:r>
            <a:endParaRPr lang="en-GB" altLang="zh-CN" sz="1800" dirty="0"/>
          </a:p>
        </p:txBody>
      </p:sp>
      <p:sp>
        <p:nvSpPr>
          <p:cNvPr id="4" name="Content Placeholder 3"/>
          <p:cNvSpPr>
            <a:spLocks noGrp="1"/>
          </p:cNvSpPr>
          <p:nvPr>
            <p:ph idx="1"/>
          </p:nvPr>
        </p:nvSpPr>
        <p:spPr/>
        <p:txBody>
          <a:bodyPr/>
          <a:lstStyle/>
          <a:p>
            <a:pPr marL="0" indent="0">
              <a:buNone/>
            </a:pPr>
            <a:r>
              <a:rPr lang="en-GB" b="1" dirty="0" smtClean="0"/>
              <a:t>Key results (continued)</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8" name="Text Placeholder 5"/>
          <p:cNvSpPr>
            <a:spLocks noGrp="1"/>
          </p:cNvSpPr>
          <p:nvPr>
            <p:ph type="body" sz="quarter" idx="11"/>
          </p:nvPr>
        </p:nvSpPr>
        <p:spPr/>
        <p:txBody>
          <a:bodyPr/>
          <a:lstStyle/>
          <a:p>
            <a:r>
              <a:rPr lang="en-GB" dirty="0" smtClean="0"/>
              <a:t>Fujiwara Y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smtClean="0"/>
              <a:t> 616PD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939304418"/>
              </p:ext>
            </p:extLst>
          </p:nvPr>
        </p:nvGraphicFramePr>
        <p:xfrm>
          <a:off x="304800" y="1574412"/>
          <a:ext cx="8686800" cy="3496320"/>
        </p:xfrm>
        <a:graphic>
          <a:graphicData uri="http://schemas.openxmlformats.org/drawingml/2006/table">
            <a:tbl>
              <a:tblPr firstRow="1" bandRow="1">
                <a:tableStyleId>{69012ECD-51FC-41F1-AA8D-1B2483CD663E}</a:tableStyleId>
              </a:tblPr>
              <a:tblGrid>
                <a:gridCol w="29718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295400"/>
              </a:tblGrid>
              <a:tr h="282526">
                <a:tc>
                  <a:txBody>
                    <a:bodyPr/>
                    <a:lstStyle/>
                    <a:p>
                      <a:pPr algn="l"/>
                      <a:r>
                        <a:rPr lang="en-GB" sz="1200" b="1" dirty="0" smtClean="0">
                          <a:solidFill>
                            <a:schemeClr val="tx2"/>
                          </a:solidFill>
                          <a:latin typeface="+mn-lt"/>
                        </a:rPr>
                        <a:t>Grade</a:t>
                      </a:r>
                      <a:r>
                        <a:rPr lang="en-GB" sz="1200" b="1" baseline="0" dirty="0" smtClean="0">
                          <a:solidFill>
                            <a:schemeClr val="tx2"/>
                          </a:solidFill>
                          <a:latin typeface="+mn-lt"/>
                        </a:rPr>
                        <a:t> 3/4 </a:t>
                      </a:r>
                      <a:r>
                        <a:rPr lang="en-GB" sz="1200" b="1" dirty="0" smtClean="0">
                          <a:solidFill>
                            <a:schemeClr val="tx2"/>
                          </a:solidFill>
                          <a:latin typeface="+mn-lt"/>
                        </a:rPr>
                        <a:t>AEs occurring in ≥1%,</a:t>
                      </a:r>
                      <a:r>
                        <a:rPr lang="en-GB" sz="1200" b="1" baseline="0" dirty="0" smtClean="0">
                          <a:solidFill>
                            <a:schemeClr val="tx2"/>
                          </a:solidFill>
                          <a:latin typeface="+mn-lt"/>
                        </a:rPr>
                        <a:t> n (%)</a:t>
                      </a:r>
                      <a:endParaRPr lang="en-GB" sz="1200" b="1" dirty="0">
                        <a:solidFill>
                          <a:schemeClr val="tx2"/>
                        </a:solidFill>
                        <a:latin typeface="+mn-lt"/>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dirty="0" err="1" smtClean="0">
                          <a:solidFill>
                            <a:schemeClr val="tx2"/>
                          </a:solidFill>
                        </a:rPr>
                        <a:t>Intraperitoneal</a:t>
                      </a:r>
                      <a:r>
                        <a:rPr lang="en-GB" sz="1200" dirty="0" smtClean="0">
                          <a:solidFill>
                            <a:schemeClr val="tx2"/>
                          </a:solidFill>
                        </a:rPr>
                        <a:t> paclitaxel + </a:t>
                      </a:r>
                      <a:br>
                        <a:rPr lang="en-GB" sz="1200" dirty="0" smtClean="0">
                          <a:solidFill>
                            <a:schemeClr val="tx2"/>
                          </a:solidFill>
                        </a:rPr>
                      </a:br>
                      <a:r>
                        <a:rPr lang="en-GB" sz="1200" dirty="0" smtClean="0">
                          <a:solidFill>
                            <a:schemeClr val="tx2"/>
                          </a:solidFill>
                        </a:rPr>
                        <a:t>S-1/paclitaxel (n=116)</a:t>
                      </a:r>
                      <a:endParaRPr lang="en-GB" sz="1200" dirty="0">
                        <a:solidFill>
                          <a:schemeClr val="tx2"/>
                        </a:solidFill>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dirty="0" smtClean="0">
                          <a:solidFill>
                            <a:schemeClr val="tx2"/>
                          </a:solidFill>
                        </a:rPr>
                        <a:t>S-1/</a:t>
                      </a:r>
                      <a:r>
                        <a:rPr lang="en-GB" sz="1200" dirty="0" err="1" smtClean="0">
                          <a:solidFill>
                            <a:schemeClr val="tx2"/>
                          </a:solidFill>
                        </a:rPr>
                        <a:t>cisplatin</a:t>
                      </a:r>
                      <a:r>
                        <a:rPr lang="en-GB" sz="1200" dirty="0" smtClean="0">
                          <a:solidFill>
                            <a:schemeClr val="tx2"/>
                          </a:solidFill>
                        </a:rPr>
                        <a:t> (n=53)</a:t>
                      </a:r>
                      <a:endParaRPr lang="en-GB" sz="1200" dirty="0">
                        <a:solidFill>
                          <a:schemeClr val="tx2"/>
                        </a:solidFill>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200" dirty="0" smtClean="0">
                          <a:solidFill>
                            <a:schemeClr val="tx2"/>
                          </a:solidFill>
                        </a:rPr>
                        <a:t>Fisher’s test,</a:t>
                      </a:r>
                      <a:r>
                        <a:rPr lang="en-GB" sz="1200" baseline="0" dirty="0" smtClean="0">
                          <a:solidFill>
                            <a:schemeClr val="tx2"/>
                          </a:solidFill>
                        </a:rPr>
                        <a:t> p-value</a:t>
                      </a:r>
                      <a:endParaRPr lang="en-GB" sz="1200" dirty="0">
                        <a:solidFill>
                          <a:schemeClr val="tx2"/>
                        </a:solidFill>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13360">
                <a:tc>
                  <a:txBody>
                    <a:bodyPr/>
                    <a:lstStyle/>
                    <a:p>
                      <a:r>
                        <a:rPr lang="en-GB" sz="1200" b="0" i="0" u="none" strike="noStrike" kern="1200" baseline="0" dirty="0" smtClean="0">
                          <a:solidFill>
                            <a:schemeClr val="tx1"/>
                          </a:solidFill>
                          <a:latin typeface="+mn-lt"/>
                          <a:ea typeface="+mn-ea"/>
                          <a:cs typeface="+mn-cs"/>
                        </a:rPr>
                        <a:t>Leukopenia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29 (25)</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5 (9)</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0.023</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Neutropenia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58</a:t>
                      </a:r>
                      <a:r>
                        <a:rPr lang="en-GB" sz="1200" baseline="0" dirty="0" smtClean="0"/>
                        <a:t> </a:t>
                      </a:r>
                      <a:r>
                        <a:rPr lang="en-GB" sz="1200" dirty="0" smtClean="0"/>
                        <a:t>(50)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16 (30)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0.028</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Anaemia</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15</a:t>
                      </a:r>
                      <a:r>
                        <a:rPr lang="en-GB" sz="1200" baseline="0" dirty="0" smtClean="0"/>
                        <a:t> </a:t>
                      </a:r>
                      <a:r>
                        <a:rPr lang="en-GB" sz="1200" dirty="0" smtClean="0"/>
                        <a:t>(13)</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6 (11)</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1.000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19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Thrombocytopenia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0</a:t>
                      </a:r>
                      <a:r>
                        <a:rPr lang="en-GB" sz="1200" baseline="0" dirty="0" smtClean="0"/>
                        <a:t> </a:t>
                      </a:r>
                      <a:r>
                        <a:rPr lang="en-GB" sz="1200" dirty="0" smtClean="0"/>
                        <a:t>(0)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0 (0)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Febrile neutropenia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9</a:t>
                      </a:r>
                      <a:r>
                        <a:rPr lang="en-GB" sz="1200" baseline="0" dirty="0" smtClean="0"/>
                        <a:t> </a:t>
                      </a:r>
                      <a:r>
                        <a:rPr lang="en-GB" sz="1200" dirty="0" smtClean="0"/>
                        <a:t>(8)</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1 (2)</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0.174</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Creatinine increased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1</a:t>
                      </a:r>
                      <a:r>
                        <a:rPr lang="en-GB" sz="1200" baseline="0" dirty="0" smtClean="0"/>
                        <a:t> </a:t>
                      </a:r>
                      <a:r>
                        <a:rPr lang="en-GB" sz="1200" dirty="0" smtClean="0"/>
                        <a:t>(1)</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1 (2)</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0.525</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Nausea</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8</a:t>
                      </a:r>
                      <a:r>
                        <a:rPr lang="en-GB" sz="1200" baseline="0" dirty="0" smtClean="0"/>
                        <a:t> </a:t>
                      </a:r>
                      <a:r>
                        <a:rPr lang="en-GB" sz="1200" dirty="0" smtClean="0"/>
                        <a:t>(7)</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5 (9)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0.549</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Vomiting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4</a:t>
                      </a:r>
                      <a:r>
                        <a:rPr lang="en-GB" sz="1200" baseline="0" dirty="0" smtClean="0"/>
                        <a:t> </a:t>
                      </a:r>
                      <a:r>
                        <a:rPr lang="en-GB" sz="1200" dirty="0" smtClean="0"/>
                        <a:t>(3)</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2 (4)</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1.000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Diarrhoea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10</a:t>
                      </a:r>
                      <a:r>
                        <a:rPr lang="en-GB" sz="1200" baseline="0" dirty="0" smtClean="0"/>
                        <a:t> </a:t>
                      </a:r>
                      <a:r>
                        <a:rPr lang="en-GB" sz="1200" dirty="0" smtClean="0"/>
                        <a:t>(9)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3 (6)</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0.757</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Anorexia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12</a:t>
                      </a:r>
                      <a:r>
                        <a:rPr lang="en-GB" sz="1200" baseline="0" dirty="0" smtClean="0"/>
                        <a:t> </a:t>
                      </a:r>
                      <a:r>
                        <a:rPr lang="en-GB" sz="1200" dirty="0" smtClean="0"/>
                        <a:t>(10)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7 (13)</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0.605</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Fatigue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9</a:t>
                      </a:r>
                      <a:r>
                        <a:rPr lang="en-GB" sz="1200" baseline="0" dirty="0" smtClean="0"/>
                        <a:t> </a:t>
                      </a:r>
                      <a:r>
                        <a:rPr lang="en-GB" sz="1200" dirty="0" smtClean="0"/>
                        <a:t>(8)</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4 (8)</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t>1.000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Sensory neuropathy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2 (2)</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0 (0)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1.000</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22798752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612O: Clinical </a:t>
            </a:r>
            <a:r>
              <a:rPr lang="en-GB" sz="1800" dirty="0"/>
              <a:t>next generation sequencing (NGS) of esophagogastric (EG) adenocarcinomas identifies distinct molecular signatures of response to HER2 inhibition, first-line 5FU/platinum and PD1/CTLA4 </a:t>
            </a:r>
            <a:r>
              <a:rPr lang="en-GB" sz="1800" dirty="0" smtClean="0"/>
              <a:t>blockade </a:t>
            </a:r>
            <a:br>
              <a:rPr lang="en-GB" sz="1800" dirty="0" smtClean="0"/>
            </a:br>
            <a:r>
              <a:rPr lang="en-GB" sz="1800" dirty="0" smtClean="0"/>
              <a:t>– </a:t>
            </a:r>
            <a:r>
              <a:rPr lang="en-GB" sz="1800" dirty="0" err="1" smtClean="0"/>
              <a:t>Janjigian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Objective</a:t>
            </a:r>
          </a:p>
          <a:p>
            <a:r>
              <a:rPr lang="en-GB" dirty="0"/>
              <a:t>To investigate TCGA-identified potential therapeutic targets, unique to </a:t>
            </a:r>
            <a:r>
              <a:rPr lang="en-GB" dirty="0" err="1" smtClean="0"/>
              <a:t>oesophagogastric</a:t>
            </a:r>
            <a:r>
              <a:rPr lang="en-GB" dirty="0" smtClean="0"/>
              <a:t> </a:t>
            </a:r>
            <a:r>
              <a:rPr lang="en-GB" dirty="0"/>
              <a:t>adenocarcinoma subtypes, including RTK alterations in CIN </a:t>
            </a:r>
            <a:r>
              <a:rPr lang="en-GB" dirty="0" smtClean="0"/>
              <a:t>tumours </a:t>
            </a:r>
            <a:r>
              <a:rPr lang="en-GB" dirty="0"/>
              <a:t>and immunotherapy in EBV and MSI </a:t>
            </a:r>
            <a:r>
              <a:rPr lang="en-GB" dirty="0" smtClean="0"/>
              <a:t>tumours</a:t>
            </a:r>
            <a:endParaRPr lang="en-GB" dirty="0"/>
          </a:p>
          <a:p>
            <a:endParaRPr lang="en-GB" dirty="0" smtClean="0"/>
          </a:p>
          <a:p>
            <a:pPr marL="0" indent="0">
              <a:buNone/>
            </a:pPr>
            <a:r>
              <a:rPr lang="en-GB" b="1" dirty="0" smtClean="0"/>
              <a:t>Methods</a:t>
            </a:r>
          </a:p>
          <a:p>
            <a:r>
              <a:rPr lang="en-GB" dirty="0"/>
              <a:t>Patients with stage IV </a:t>
            </a:r>
            <a:r>
              <a:rPr lang="en-GB" dirty="0" err="1"/>
              <a:t>oesophagogastric</a:t>
            </a:r>
            <a:r>
              <a:rPr lang="en-GB" dirty="0"/>
              <a:t> adenocarcinoma (n=319) were analysed using an NGS assay (MSK-IMPACT) capable of detecting somatic mutations (MUT), deletions and amplifications (AMP) with results correlated with clinical outcomes</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Janjigian</a:t>
            </a:r>
            <a:r>
              <a:rPr lang="en-GB" dirty="0"/>
              <a:t> YY et al. Ann </a:t>
            </a:r>
            <a:r>
              <a:rPr lang="en-GB" dirty="0" err="1"/>
              <a:t>Oncol</a:t>
            </a:r>
            <a:r>
              <a:rPr lang="en-GB" dirty="0"/>
              <a:t> 2016; 27 (</a:t>
            </a:r>
            <a:r>
              <a:rPr lang="en-GB" dirty="0" err="1"/>
              <a:t>suppl</a:t>
            </a:r>
            <a:r>
              <a:rPr lang="en-GB" dirty="0"/>
              <a:t> 6): </a:t>
            </a:r>
            <a:r>
              <a:rPr lang="en-GB" dirty="0" err="1"/>
              <a:t>abstr</a:t>
            </a:r>
            <a:r>
              <a:rPr lang="en-GB" dirty="0"/>
              <a:t> 612O</a:t>
            </a:r>
          </a:p>
        </p:txBody>
      </p:sp>
    </p:spTree>
    <p:custDataLst>
      <p:tags r:id="rId1"/>
    </p:custDataLst>
    <p:extLst>
      <p:ext uri="{BB962C8B-B14F-4D97-AF65-F5344CB8AC3E}">
        <p14:creationId xmlns:p14="http://schemas.microsoft.com/office/powerpoint/2010/main" val="272856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612O: Clinical </a:t>
            </a:r>
            <a:r>
              <a:rPr lang="en-GB" sz="1800" dirty="0"/>
              <a:t>next generation sequencing (NGS) of esophagogastric (EG) adenocarcinomas identifies distinct molecular signatures of response to HER2 inhibition, first-line 5FU/platinum and PD1/CTLA4 </a:t>
            </a:r>
            <a:r>
              <a:rPr lang="en-GB" sz="1800" dirty="0" smtClean="0"/>
              <a:t>blockade </a:t>
            </a:r>
            <a:br>
              <a:rPr lang="en-GB" sz="1800" dirty="0" smtClean="0"/>
            </a:br>
            <a:r>
              <a:rPr lang="en-GB" sz="1800" dirty="0" smtClean="0"/>
              <a:t>– </a:t>
            </a:r>
            <a:r>
              <a:rPr lang="en-GB" sz="1800" dirty="0" err="1" smtClean="0"/>
              <a:t>Janjigian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Janjigian</a:t>
            </a:r>
            <a:r>
              <a:rPr lang="en-GB" dirty="0"/>
              <a:t> YY et al. Ann </a:t>
            </a:r>
            <a:r>
              <a:rPr lang="en-GB" dirty="0" err="1"/>
              <a:t>Oncol</a:t>
            </a:r>
            <a:r>
              <a:rPr lang="en-GB" dirty="0"/>
              <a:t> 2016; 27 (</a:t>
            </a:r>
            <a:r>
              <a:rPr lang="en-GB" dirty="0" err="1"/>
              <a:t>suppl</a:t>
            </a:r>
            <a:r>
              <a:rPr lang="en-GB" dirty="0"/>
              <a:t> 6): </a:t>
            </a:r>
            <a:r>
              <a:rPr lang="en-GB" dirty="0" err="1"/>
              <a:t>abstr</a:t>
            </a:r>
            <a:r>
              <a:rPr lang="en-GB" dirty="0"/>
              <a:t> 612O</a:t>
            </a:r>
          </a:p>
        </p:txBody>
      </p:sp>
      <p:graphicFrame>
        <p:nvGraphicFramePr>
          <p:cNvPr id="10" name="Content Placeholder 4"/>
          <p:cNvGraphicFramePr>
            <a:graphicFrameLocks/>
          </p:cNvGraphicFramePr>
          <p:nvPr>
            <p:extLst>
              <p:ext uri="{D42A27DB-BD31-4B8C-83A1-F6EECF244321}">
                <p14:modId xmlns:p14="http://schemas.microsoft.com/office/powerpoint/2010/main" val="827256015"/>
              </p:ext>
            </p:extLst>
          </p:nvPr>
        </p:nvGraphicFramePr>
        <p:xfrm>
          <a:off x="457200" y="1955800"/>
          <a:ext cx="8229600" cy="2921000"/>
        </p:xfrm>
        <a:graphic>
          <a:graphicData uri="http://schemas.openxmlformats.org/drawingml/2006/table">
            <a:tbl>
              <a:tblPr firstRow="1" bandRow="1">
                <a:tableStyleId>{073A0DAA-6AF3-43AB-8588-CEC1D06C72B9}</a:tableStyleId>
              </a:tblPr>
              <a:tblGrid>
                <a:gridCol w="5414211"/>
                <a:gridCol w="2815389"/>
              </a:tblGrid>
              <a:tr h="370840">
                <a:tc>
                  <a:txBody>
                    <a:bodyPr/>
                    <a:lstStyle/>
                    <a:p>
                      <a:pPr algn="l"/>
                      <a:r>
                        <a:rPr lang="en-GB" sz="1600" b="1" dirty="0" smtClean="0">
                          <a:solidFill>
                            <a:schemeClr val="tx2"/>
                          </a:solidFill>
                          <a:latin typeface="Arial" panose="020B0604020202020204" pitchFamily="34" charset="0"/>
                          <a:cs typeface="Arial" panose="020B0604020202020204" pitchFamily="34" charset="0"/>
                        </a:rPr>
                        <a:t>HER2-positive cases</a:t>
                      </a:r>
                      <a:endParaRPr lang="en-GB" sz="1600" b="1"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600" b="1" dirty="0" smtClean="0">
                          <a:solidFill>
                            <a:schemeClr val="tx2"/>
                          </a:solidFill>
                          <a:latin typeface="Arial" panose="020B0604020202020204" pitchFamily="34" charset="0"/>
                          <a:cs typeface="Arial" panose="020B0604020202020204" pitchFamily="34" charset="0"/>
                        </a:rPr>
                        <a:t>n=105</a:t>
                      </a:r>
                      <a:endParaRPr lang="en-GB" sz="1600" b="1"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370840">
                <a:tc>
                  <a:txBody>
                    <a:bodyPr/>
                    <a:lstStyle/>
                    <a:p>
                      <a:r>
                        <a:rPr lang="en-GB" sz="1600" dirty="0" smtClean="0">
                          <a:solidFill>
                            <a:schemeClr val="tx1"/>
                          </a:solidFill>
                          <a:latin typeface="Arial" panose="020B0604020202020204" pitchFamily="34" charset="0"/>
                          <a:cs typeface="Arial" panose="020B0604020202020204" pitchFamily="34" charset="0"/>
                        </a:rPr>
                        <a:t>Pre-</a:t>
                      </a:r>
                      <a:r>
                        <a:rPr lang="en-GB" sz="1600" dirty="0" err="1" smtClean="0">
                          <a:solidFill>
                            <a:schemeClr val="tx1"/>
                          </a:solidFill>
                          <a:latin typeface="Arial" panose="020B0604020202020204" pitchFamily="34" charset="0"/>
                          <a:cs typeface="Arial" panose="020B0604020202020204" pitchFamily="34" charset="0"/>
                        </a:rPr>
                        <a:t>trastuzumab</a:t>
                      </a:r>
                      <a:r>
                        <a:rPr lang="en-GB" sz="1600" dirty="0" smtClean="0">
                          <a:solidFill>
                            <a:schemeClr val="tx1"/>
                          </a:solidFill>
                          <a:latin typeface="Arial" panose="020B0604020202020204" pitchFamily="34" charset="0"/>
                          <a:cs typeface="Arial" panose="020B0604020202020204" pitchFamily="34" charset="0"/>
                        </a:rPr>
                        <a:t>, n</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latin typeface="Arial" panose="020B0604020202020204" pitchFamily="34" charset="0"/>
                          <a:cs typeface="Arial" panose="020B0604020202020204" pitchFamily="34" charset="0"/>
                        </a:rPr>
                        <a:t>88</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Arial" panose="020B0604020202020204" pitchFamily="34" charset="0"/>
                          <a:cs typeface="Arial" panose="020B0604020202020204" pitchFamily="34" charset="0"/>
                        </a:rPr>
                        <a:t>Post-</a:t>
                      </a:r>
                      <a:r>
                        <a:rPr lang="en-GB" sz="1600" dirty="0" err="1" smtClean="0">
                          <a:solidFill>
                            <a:schemeClr val="tx1"/>
                          </a:solidFill>
                          <a:latin typeface="Arial" panose="020B0604020202020204" pitchFamily="34" charset="0"/>
                          <a:cs typeface="Arial" panose="020B0604020202020204" pitchFamily="34" charset="0"/>
                        </a:rPr>
                        <a:t>trastuzumab</a:t>
                      </a:r>
                      <a:r>
                        <a:rPr lang="en-GB" sz="1600" dirty="0" smtClean="0">
                          <a:solidFill>
                            <a:schemeClr val="tx1"/>
                          </a:solidFill>
                          <a:latin typeface="Arial" panose="020B0604020202020204" pitchFamily="34" charset="0"/>
                          <a:cs typeface="Arial" panose="020B0604020202020204" pitchFamily="34" charset="0"/>
                        </a:rPr>
                        <a:t>, 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solidFill>
                            <a:schemeClr val="tx1"/>
                          </a:solidFill>
                          <a:latin typeface="Arial" panose="020B0604020202020204" pitchFamily="34" charset="0"/>
                          <a:cs typeface="Arial" panose="020B0604020202020204" pitchFamily="34" charset="0"/>
                        </a:rPr>
                        <a:t>49</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0840">
                <a:tc>
                  <a:txBody>
                    <a:bodyPr/>
                    <a:lstStyle/>
                    <a:p>
                      <a:r>
                        <a:rPr lang="en-GB" sz="1600" dirty="0" smtClean="0">
                          <a:solidFill>
                            <a:schemeClr val="tx1"/>
                          </a:solidFill>
                          <a:latin typeface="Arial" panose="020B0604020202020204" pitchFamily="34" charset="0"/>
                          <a:cs typeface="Arial" panose="020B0604020202020204" pitchFamily="34" charset="0"/>
                        </a:rPr>
                        <a:t>Matched pre-/post-trastuzumab progression samples, n</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latin typeface="Arial" panose="020B0604020202020204" pitchFamily="34" charset="0"/>
                          <a:cs typeface="Arial" panose="020B0604020202020204" pitchFamily="34" charset="0"/>
                        </a:rPr>
                        <a:t>33</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70840">
                <a:tc>
                  <a:txBody>
                    <a:bodyPr/>
                    <a:lstStyle/>
                    <a:p>
                      <a:r>
                        <a:rPr lang="en-GB" sz="1600" dirty="0" smtClean="0">
                          <a:solidFill>
                            <a:schemeClr val="tx1"/>
                          </a:solidFill>
                          <a:latin typeface="Arial" panose="020B0604020202020204" pitchFamily="34" charset="0"/>
                          <a:cs typeface="Arial" panose="020B0604020202020204" pitchFamily="34" charset="0"/>
                        </a:rPr>
                        <a:t>Pre-</a:t>
                      </a:r>
                      <a:r>
                        <a:rPr lang="en-GB" sz="1600" dirty="0" err="1" smtClean="0">
                          <a:solidFill>
                            <a:schemeClr val="tx1"/>
                          </a:solidFill>
                          <a:latin typeface="Arial" panose="020B0604020202020204" pitchFamily="34" charset="0"/>
                          <a:cs typeface="Arial" panose="020B0604020202020204" pitchFamily="34" charset="0"/>
                        </a:rPr>
                        <a:t>trastuzumab</a:t>
                      </a:r>
                      <a:r>
                        <a:rPr lang="en-GB" sz="1600" dirty="0" smtClean="0">
                          <a:solidFill>
                            <a:schemeClr val="tx1"/>
                          </a:solidFill>
                          <a:latin typeface="Arial" panose="020B0604020202020204" pitchFamily="34" charset="0"/>
                          <a:cs typeface="Arial" panose="020B0604020202020204" pitchFamily="34" charset="0"/>
                        </a:rPr>
                        <a:t> HER2-positive</a:t>
                      </a:r>
                      <a:r>
                        <a:rPr lang="en-GB" sz="1600" baseline="30000" dirty="0" smtClean="0">
                          <a:solidFill>
                            <a:schemeClr val="tx1"/>
                          </a:solidFill>
                          <a:latin typeface="Arial" panose="020B0604020202020204" pitchFamily="34" charset="0"/>
                          <a:cs typeface="Arial" panose="020B0604020202020204" pitchFamily="34" charset="0"/>
                        </a:rPr>
                        <a:t>a</a:t>
                      </a:r>
                      <a:r>
                        <a:rPr lang="en-GB" sz="1600" dirty="0" smtClean="0">
                          <a:solidFill>
                            <a:schemeClr val="tx1"/>
                          </a:solidFill>
                          <a:latin typeface="Arial" panose="020B0604020202020204" pitchFamily="34" charset="0"/>
                          <a:cs typeface="Arial" panose="020B0604020202020204" pitchFamily="34" charset="0"/>
                        </a:rPr>
                        <a:t>, n (%)</a:t>
                      </a:r>
                    </a:p>
                    <a:p>
                      <a:pPr defTabSz="179388"/>
                      <a:r>
                        <a:rPr lang="en-GB" sz="1600" dirty="0" smtClean="0">
                          <a:solidFill>
                            <a:schemeClr val="tx1"/>
                          </a:solidFill>
                          <a:latin typeface="Arial" panose="020B0604020202020204" pitchFamily="34" charset="0"/>
                          <a:cs typeface="Arial" panose="020B0604020202020204" pitchFamily="34" charset="0"/>
                        </a:rPr>
                        <a:t>	HER2 IHC</a:t>
                      </a:r>
                      <a:r>
                        <a:rPr lang="en-GB" sz="1600" baseline="0" dirty="0" smtClean="0">
                          <a:solidFill>
                            <a:schemeClr val="tx1"/>
                          </a:solidFill>
                          <a:latin typeface="Arial" panose="020B0604020202020204" pitchFamily="34" charset="0"/>
                          <a:cs typeface="Arial" panose="020B0604020202020204" pitchFamily="34" charset="0"/>
                        </a:rPr>
                        <a:t> 3+</a:t>
                      </a:r>
                    </a:p>
                    <a:p>
                      <a:pPr defTabSz="179388"/>
                      <a:r>
                        <a:rPr lang="en-GB" sz="1600" baseline="0" dirty="0" smtClean="0">
                          <a:solidFill>
                            <a:schemeClr val="tx1"/>
                          </a:solidFill>
                          <a:latin typeface="Arial" panose="020B0604020202020204" pitchFamily="34" charset="0"/>
                          <a:cs typeface="Arial" panose="020B0604020202020204" pitchFamily="34" charset="0"/>
                        </a:rPr>
                        <a:t>	HER2 IHC 2+/FISH &gt;2.2</a:t>
                      </a:r>
                    </a:p>
                    <a:p>
                      <a:pPr defTabSz="179388"/>
                      <a:r>
                        <a:rPr lang="en-GB" sz="1600" baseline="0" dirty="0" smtClean="0">
                          <a:solidFill>
                            <a:schemeClr val="tx1"/>
                          </a:solidFill>
                          <a:latin typeface="Arial" panose="020B0604020202020204" pitchFamily="34" charset="0"/>
                          <a:cs typeface="Arial" panose="020B0604020202020204" pitchFamily="34" charset="0"/>
                        </a:rPr>
                        <a:t>	IMPACT only (insufficient sample for IHC)</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GB" sz="1600" dirty="0" smtClean="0">
                        <a:solidFill>
                          <a:schemeClr val="tx1"/>
                        </a:solidFill>
                        <a:latin typeface="Arial" panose="020B0604020202020204" pitchFamily="34" charset="0"/>
                        <a:cs typeface="Arial" panose="020B0604020202020204" pitchFamily="34" charset="0"/>
                      </a:endParaRPr>
                    </a:p>
                    <a:p>
                      <a:pPr algn="ctr"/>
                      <a:r>
                        <a:rPr lang="en-GB" sz="1600" dirty="0" smtClean="0">
                          <a:solidFill>
                            <a:schemeClr val="tx1"/>
                          </a:solidFill>
                          <a:latin typeface="Arial" panose="020B0604020202020204" pitchFamily="34" charset="0"/>
                          <a:cs typeface="Arial" panose="020B0604020202020204" pitchFamily="34" charset="0"/>
                        </a:rPr>
                        <a:t>60 (57)</a:t>
                      </a:r>
                    </a:p>
                    <a:p>
                      <a:pPr algn="ctr"/>
                      <a:r>
                        <a:rPr lang="en-GB" sz="1600" dirty="0" smtClean="0">
                          <a:solidFill>
                            <a:schemeClr val="tx1"/>
                          </a:solidFill>
                          <a:latin typeface="Arial" panose="020B0604020202020204" pitchFamily="34" charset="0"/>
                          <a:cs typeface="Arial" panose="020B0604020202020204" pitchFamily="34" charset="0"/>
                        </a:rPr>
                        <a:t>41 (39)</a:t>
                      </a:r>
                    </a:p>
                    <a:p>
                      <a:pPr algn="ctr"/>
                      <a:r>
                        <a:rPr lang="en-GB" sz="1600" dirty="0" smtClean="0">
                          <a:solidFill>
                            <a:schemeClr val="tx1"/>
                          </a:solidFill>
                          <a:latin typeface="Arial" panose="020B0604020202020204" pitchFamily="34" charset="0"/>
                          <a:cs typeface="Arial" panose="020B0604020202020204" pitchFamily="34" charset="0"/>
                        </a:rPr>
                        <a:t>4(4)</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0840">
                <a:tc>
                  <a:txBody>
                    <a:bodyPr/>
                    <a:lstStyle/>
                    <a:p>
                      <a:r>
                        <a:rPr lang="en-GB" sz="1600" dirty="0" smtClean="0">
                          <a:solidFill>
                            <a:schemeClr val="tx1"/>
                          </a:solidFill>
                          <a:latin typeface="Arial" panose="020B0604020202020204" pitchFamily="34" charset="0"/>
                          <a:cs typeface="Arial" panose="020B0604020202020204" pitchFamily="34" charset="0"/>
                        </a:rPr>
                        <a:t>Loss of HER2 in post-trastuzumab sample, n/N (%)</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latin typeface="Arial" panose="020B0604020202020204" pitchFamily="34" charset="0"/>
                          <a:cs typeface="Arial" panose="020B0604020202020204" pitchFamily="34" charset="0"/>
                        </a:rPr>
                        <a:t>12/49</a:t>
                      </a:r>
                      <a:r>
                        <a:rPr lang="en-GB" sz="1600" baseline="30000" dirty="0" smtClean="0">
                          <a:solidFill>
                            <a:schemeClr val="tx1"/>
                          </a:solidFill>
                          <a:latin typeface="Arial" panose="020B0604020202020204" pitchFamily="34" charset="0"/>
                          <a:cs typeface="Arial" panose="020B0604020202020204" pitchFamily="34" charset="0"/>
                        </a:rPr>
                        <a:t>b</a:t>
                      </a:r>
                      <a:r>
                        <a:rPr lang="en-GB" sz="1600" dirty="0" smtClean="0">
                          <a:solidFill>
                            <a:schemeClr val="tx1"/>
                          </a:solidFill>
                          <a:latin typeface="Arial" panose="020B0604020202020204" pitchFamily="34" charset="0"/>
                          <a:cs typeface="Arial" panose="020B0604020202020204" pitchFamily="34" charset="0"/>
                        </a:rPr>
                        <a:t> (24)</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11" name="TextBox 10"/>
          <p:cNvSpPr txBox="1"/>
          <p:nvPr/>
        </p:nvSpPr>
        <p:spPr>
          <a:xfrm>
            <a:off x="3072892" y="1600200"/>
            <a:ext cx="2998216" cy="307777"/>
          </a:xfrm>
          <a:prstGeom prst="rect">
            <a:avLst/>
          </a:prstGeom>
          <a:noFill/>
        </p:spPr>
        <p:txBody>
          <a:bodyPr wrap="square" rtlCol="0">
            <a:spAutoFit/>
          </a:bodyPr>
          <a:lstStyle/>
          <a:p>
            <a:pPr algn="ctr"/>
            <a:r>
              <a:rPr lang="en-GB" sz="1400" b="1" dirty="0" smtClean="0">
                <a:solidFill>
                  <a:srgbClr val="4D4D4D"/>
                </a:solidFill>
                <a:latin typeface="Arial" panose="020B0604020202020204" pitchFamily="34" charset="0"/>
                <a:cs typeface="Arial" panose="020B0604020202020204" pitchFamily="34" charset="0"/>
              </a:rPr>
              <a:t>Sample characteristics</a:t>
            </a:r>
            <a:endParaRPr lang="en-GB" sz="1400" b="1" dirty="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a:off x="457200" y="4991686"/>
            <a:ext cx="8229600" cy="830997"/>
          </a:xfrm>
          <a:prstGeom prst="rect">
            <a:avLst/>
          </a:prstGeom>
          <a:noFill/>
        </p:spPr>
        <p:txBody>
          <a:bodyPr wrap="square" rtlCol="0">
            <a:spAutoFit/>
          </a:bodyPr>
          <a:lstStyle/>
          <a:p>
            <a:r>
              <a:rPr lang="en-GB" sz="1200" baseline="30000" dirty="0">
                <a:solidFill>
                  <a:srgbClr val="4D4D4D"/>
                </a:solidFill>
                <a:latin typeface="Arial" panose="020B0604020202020204" pitchFamily="34" charset="0"/>
                <a:cs typeface="Arial" panose="020B0604020202020204" pitchFamily="34" charset="0"/>
              </a:rPr>
              <a:t>a</a:t>
            </a:r>
            <a:r>
              <a:rPr lang="en-GB" sz="1200" dirty="0" smtClean="0">
                <a:solidFill>
                  <a:srgbClr val="4D4D4D"/>
                </a:solidFill>
                <a:latin typeface="Arial" panose="020B0604020202020204" pitchFamily="34" charset="0"/>
                <a:cs typeface="Arial" panose="020B0604020202020204" pitchFamily="34" charset="0"/>
              </a:rPr>
              <a:t>11 patients HER2 IHC/FISH positive per outside report, no baseline sample for confirmation of status at MSK by IHC/FISH and IMPACT</a:t>
            </a:r>
          </a:p>
          <a:p>
            <a:r>
              <a:rPr lang="en-GB" sz="1200" baseline="30000" dirty="0">
                <a:solidFill>
                  <a:srgbClr val="4D4D4D"/>
                </a:solidFill>
                <a:latin typeface="Arial" panose="020B0604020202020204" pitchFamily="34" charset="0"/>
                <a:cs typeface="Arial" panose="020B0604020202020204" pitchFamily="34" charset="0"/>
              </a:rPr>
              <a:t>b</a:t>
            </a:r>
            <a:r>
              <a:rPr lang="en-GB" sz="1200" dirty="0" smtClean="0">
                <a:solidFill>
                  <a:srgbClr val="4D4D4D"/>
                </a:solidFill>
                <a:latin typeface="Arial" panose="020B0604020202020204" pitchFamily="34" charset="0"/>
                <a:cs typeface="Arial" panose="020B0604020202020204" pitchFamily="34" charset="0"/>
              </a:rPr>
              <a:t>4 post-trastuzumab samples tested by IHC/FISH/IMPACT and 8 additional samples tested by IHC/FISH only (IMPACT not available on post-trastuzumab sample)</a:t>
            </a:r>
            <a:endParaRPr lang="en-GB" sz="1200"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1166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612O: Clinical next generation sequencing (NGS) of esophagogastric (EG) adenocarcinomas identifies distinct molecular signatures of response to HER2 inhibition, first-line 5FU/platinum and PD1/CTLA4 blockade </a:t>
            </a:r>
            <a:br>
              <a:rPr lang="en-GB" sz="1800" dirty="0"/>
            </a:br>
            <a:r>
              <a:rPr lang="en-GB" sz="1800" dirty="0"/>
              <a:t>– </a:t>
            </a:r>
            <a:r>
              <a:rPr lang="en-GB" sz="1800" dirty="0" err="1"/>
              <a:t>Janjigian</a:t>
            </a:r>
            <a:r>
              <a:rPr lang="en-GB" sz="1800" dirty="0"/>
              <a:t> et al</a:t>
            </a:r>
          </a:p>
        </p:txBody>
      </p:sp>
      <p:sp>
        <p:nvSpPr>
          <p:cNvPr id="5123" name="Rectangle 3"/>
          <p:cNvSpPr>
            <a:spLocks noGrp="1" noChangeArrowheads="1"/>
          </p:cNvSpPr>
          <p:nvPr>
            <p:ph type="body" idx="1"/>
          </p:nvPr>
        </p:nvSpPr>
        <p:spPr/>
        <p:txBody>
          <a:bodyPr/>
          <a:lstStyle/>
          <a:p>
            <a:pPr marL="0" indent="0">
              <a:buNone/>
            </a:pPr>
            <a:r>
              <a:rPr lang="en-GB" b="1" dirty="0"/>
              <a:t>Key results (</a:t>
            </a:r>
            <a:r>
              <a:rPr lang="en-GB" b="1" dirty="0" smtClean="0"/>
              <a:t>continued)</a:t>
            </a:r>
            <a:endParaRPr lang="en-GB" b="1"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Janjigian</a:t>
            </a:r>
            <a:r>
              <a:rPr lang="en-GB" dirty="0"/>
              <a:t> YY et al. Ann </a:t>
            </a:r>
            <a:r>
              <a:rPr lang="en-GB" dirty="0" err="1"/>
              <a:t>Oncol</a:t>
            </a:r>
            <a:r>
              <a:rPr lang="en-GB" dirty="0"/>
              <a:t> 2016; 27 (</a:t>
            </a:r>
            <a:r>
              <a:rPr lang="en-GB" dirty="0" err="1"/>
              <a:t>suppl</a:t>
            </a:r>
            <a:r>
              <a:rPr lang="en-GB" dirty="0"/>
              <a:t> 6): </a:t>
            </a:r>
            <a:r>
              <a:rPr lang="en-GB" dirty="0" err="1"/>
              <a:t>abstr</a:t>
            </a:r>
            <a:r>
              <a:rPr lang="en-GB" dirty="0"/>
              <a:t> 612O</a:t>
            </a:r>
          </a:p>
        </p:txBody>
      </p:sp>
      <p:sp>
        <p:nvSpPr>
          <p:cNvPr id="84" name="TextBox 83"/>
          <p:cNvSpPr txBox="1"/>
          <p:nvPr/>
        </p:nvSpPr>
        <p:spPr>
          <a:xfrm>
            <a:off x="1381213" y="5923902"/>
            <a:ext cx="3265314" cy="324498"/>
          </a:xfrm>
          <a:prstGeom prst="rect">
            <a:avLst/>
          </a:prstGeom>
          <a:solidFill>
            <a:srgbClr val="FFFFFF"/>
          </a:solidFill>
        </p:spPr>
        <p:txBody>
          <a:bodyPr wrap="square" tIns="36000" bIns="72000" rtlCol="0">
            <a:spAutoFit/>
          </a:bodyPr>
          <a:lstStyle/>
          <a:p>
            <a:pPr algn="ctr" fontAlgn="auto">
              <a:spcBef>
                <a:spcPts val="0"/>
              </a:spcBef>
              <a:spcAft>
                <a:spcPts val="0"/>
              </a:spcAft>
              <a:defRPr/>
            </a:pPr>
            <a:r>
              <a:rPr lang="en-GB" sz="1400" b="1" kern="0" dirty="0">
                <a:solidFill>
                  <a:srgbClr val="4D4D4D"/>
                </a:solidFill>
                <a:latin typeface="Arial" panose="020B0604020202020204" pitchFamily="34" charset="0"/>
                <a:cs typeface="Arial" panose="020B0604020202020204" pitchFamily="34" charset="0"/>
              </a:rPr>
              <a:t>Cell growth and proliferation</a:t>
            </a:r>
          </a:p>
        </p:txBody>
      </p:sp>
      <p:cxnSp>
        <p:nvCxnSpPr>
          <p:cNvPr id="61" name="Straight Connector 60"/>
          <p:cNvCxnSpPr/>
          <p:nvPr/>
        </p:nvCxnSpPr>
        <p:spPr>
          <a:xfrm>
            <a:off x="491157" y="2652892"/>
            <a:ext cx="6170900" cy="0"/>
          </a:xfrm>
          <a:prstGeom prst="line">
            <a:avLst/>
          </a:prstGeom>
          <a:noFill/>
          <a:ln w="19050" cap="flat" cmpd="sng" algn="ctr">
            <a:solidFill>
              <a:schemeClr val="tx1"/>
            </a:solidFill>
            <a:prstDash val="solid"/>
            <a:headEnd type="none" w="med" len="med"/>
            <a:tailEnd type="none" w="med" len="med"/>
          </a:ln>
          <a:effectLst/>
        </p:spPr>
      </p:cxnSp>
      <p:cxnSp>
        <p:nvCxnSpPr>
          <p:cNvPr id="62" name="Straight Connector 61"/>
          <p:cNvCxnSpPr/>
          <p:nvPr/>
        </p:nvCxnSpPr>
        <p:spPr>
          <a:xfrm>
            <a:off x="491157" y="2836248"/>
            <a:ext cx="6170900" cy="0"/>
          </a:xfrm>
          <a:prstGeom prst="line">
            <a:avLst/>
          </a:prstGeom>
          <a:noFill/>
          <a:ln w="19050" cap="flat" cmpd="sng" algn="ctr">
            <a:solidFill>
              <a:schemeClr val="tx1"/>
            </a:solidFill>
            <a:prstDash val="solid"/>
            <a:headEnd type="none" w="med" len="med"/>
            <a:tailEnd type="none" w="med" len="med"/>
          </a:ln>
          <a:effectLst/>
        </p:spPr>
      </p:cxnSp>
      <p:sp>
        <p:nvSpPr>
          <p:cNvPr id="63" name="TextBox 62"/>
          <p:cNvSpPr txBox="1"/>
          <p:nvPr/>
        </p:nvSpPr>
        <p:spPr>
          <a:xfrm>
            <a:off x="7319835" y="5105370"/>
            <a:ext cx="628650" cy="169277"/>
          </a:xfrm>
          <a:prstGeom prst="rect">
            <a:avLst/>
          </a:prstGeom>
          <a:solidFill>
            <a:srgbClr val="FFFFFF"/>
          </a:solidFill>
        </p:spPr>
        <p:txBody>
          <a:bodyPr wrap="square" tIns="0" bIns="0" rtlCol="0">
            <a:spAutoFit/>
          </a:bodyPr>
          <a:lstStyle/>
          <a:p>
            <a:pPr algn="ctr" fontAlgn="auto">
              <a:spcBef>
                <a:spcPts val="0"/>
              </a:spcBef>
              <a:spcAft>
                <a:spcPts val="0"/>
              </a:spcAft>
              <a:defRPr/>
            </a:pPr>
            <a:r>
              <a:rPr lang="en-GB" sz="1100" b="1" i="1" kern="0" dirty="0">
                <a:solidFill>
                  <a:srgbClr val="4D4D4D"/>
                </a:solidFill>
                <a:latin typeface="Arial" panose="020B0604020202020204" pitchFamily="34" charset="0"/>
                <a:cs typeface="Arial" panose="020B0604020202020204" pitchFamily="34" charset="0"/>
              </a:rPr>
              <a:t>GENE</a:t>
            </a:r>
          </a:p>
        </p:txBody>
      </p:sp>
      <p:sp>
        <p:nvSpPr>
          <p:cNvPr id="64" name="TextBox 63"/>
          <p:cNvSpPr txBox="1"/>
          <p:nvPr/>
        </p:nvSpPr>
        <p:spPr>
          <a:xfrm>
            <a:off x="7551536" y="2764594"/>
            <a:ext cx="900000" cy="314683"/>
          </a:xfrm>
          <a:prstGeom prst="rect">
            <a:avLst/>
          </a:prstGeom>
          <a:solidFill>
            <a:srgbClr val="FFFFFF"/>
          </a:solidFill>
        </p:spPr>
        <p:txBody>
          <a:bodyPr wrap="square" tIns="72000" bIns="72000" rtlCol="0">
            <a:spAutoFit/>
          </a:bodyPr>
          <a:lstStyle/>
          <a:p>
            <a:pPr fontAlgn="auto">
              <a:spcBef>
                <a:spcPts val="0"/>
              </a:spcBef>
              <a:spcAft>
                <a:spcPts val="0"/>
              </a:spcAft>
              <a:defRPr/>
            </a:pPr>
            <a:r>
              <a:rPr lang="en-GB" sz="1100" b="1" kern="0" dirty="0">
                <a:solidFill>
                  <a:srgbClr val="4D4D4D"/>
                </a:solidFill>
                <a:latin typeface="Arial" panose="020B0604020202020204" pitchFamily="34" charset="0"/>
                <a:cs typeface="Arial" panose="020B0604020202020204" pitchFamily="34" charset="0"/>
              </a:rPr>
              <a:t>Activation</a:t>
            </a:r>
          </a:p>
        </p:txBody>
      </p:sp>
      <p:sp>
        <p:nvSpPr>
          <p:cNvPr id="65" name="TextBox 64"/>
          <p:cNvSpPr txBox="1"/>
          <p:nvPr/>
        </p:nvSpPr>
        <p:spPr>
          <a:xfrm>
            <a:off x="7551536" y="3068156"/>
            <a:ext cx="900000" cy="314683"/>
          </a:xfrm>
          <a:prstGeom prst="rect">
            <a:avLst/>
          </a:prstGeom>
          <a:solidFill>
            <a:srgbClr val="FFFFFF"/>
          </a:solidFill>
        </p:spPr>
        <p:txBody>
          <a:bodyPr wrap="square" tIns="72000" bIns="72000" rtlCol="0">
            <a:spAutoFit/>
          </a:bodyPr>
          <a:lstStyle/>
          <a:p>
            <a:pPr fontAlgn="auto">
              <a:spcBef>
                <a:spcPts val="0"/>
              </a:spcBef>
              <a:spcAft>
                <a:spcPts val="0"/>
              </a:spcAft>
              <a:defRPr/>
            </a:pPr>
            <a:r>
              <a:rPr lang="en-GB" sz="1100" b="1" kern="0" dirty="0">
                <a:solidFill>
                  <a:srgbClr val="4D4D4D"/>
                </a:solidFill>
                <a:latin typeface="Arial" panose="020B0604020202020204" pitchFamily="34" charset="0"/>
                <a:cs typeface="Arial" panose="020B0604020202020204" pitchFamily="34" charset="0"/>
              </a:rPr>
              <a:t>Inhibition</a:t>
            </a:r>
          </a:p>
        </p:txBody>
      </p:sp>
      <p:sp>
        <p:nvSpPr>
          <p:cNvPr id="66" name="TextBox 65"/>
          <p:cNvSpPr txBox="1"/>
          <p:nvPr/>
        </p:nvSpPr>
        <p:spPr>
          <a:xfrm>
            <a:off x="7037023" y="3704240"/>
            <a:ext cx="1350267" cy="330072"/>
          </a:xfrm>
          <a:prstGeom prst="rect">
            <a:avLst/>
          </a:prstGeom>
          <a:solidFill>
            <a:srgbClr val="FFFFFF"/>
          </a:solidFill>
        </p:spPr>
        <p:txBody>
          <a:bodyPr wrap="square" tIns="72000" bIns="72000" rtlCol="0">
            <a:spAutoFit/>
          </a:bodyPr>
          <a:lstStyle/>
          <a:p>
            <a:pPr algn="ctr" fontAlgn="auto">
              <a:spcBef>
                <a:spcPts val="0"/>
              </a:spcBef>
              <a:spcAft>
                <a:spcPts val="0"/>
              </a:spcAft>
              <a:defRPr/>
            </a:pPr>
            <a:r>
              <a:rPr lang="en-GB" sz="1200" b="1" kern="0" dirty="0">
                <a:solidFill>
                  <a:srgbClr val="4D4D4D"/>
                </a:solidFill>
                <a:latin typeface="Arial" panose="020B0604020202020204" pitchFamily="34" charset="0"/>
                <a:cs typeface="Arial" panose="020B0604020202020204" pitchFamily="34" charset="0"/>
              </a:rPr>
              <a:t>% Altered cases</a:t>
            </a:r>
          </a:p>
        </p:txBody>
      </p:sp>
      <p:cxnSp>
        <p:nvCxnSpPr>
          <p:cNvPr id="67" name="Straight Arrow Connector 66"/>
          <p:cNvCxnSpPr/>
          <p:nvPr/>
        </p:nvCxnSpPr>
        <p:spPr>
          <a:xfrm>
            <a:off x="6938179" y="2921935"/>
            <a:ext cx="521801" cy="0"/>
          </a:xfrm>
          <a:prstGeom prst="straightConnector1">
            <a:avLst/>
          </a:prstGeom>
          <a:noFill/>
          <a:ln w="19050" cap="flat" cmpd="sng" algn="ctr">
            <a:solidFill>
              <a:schemeClr val="tx1"/>
            </a:solidFill>
            <a:prstDash val="solid"/>
            <a:tailEnd type="triangle"/>
          </a:ln>
          <a:effectLst/>
        </p:spPr>
      </p:cxnSp>
      <p:sp>
        <p:nvSpPr>
          <p:cNvPr id="123" name="TextBox 122"/>
          <p:cNvSpPr txBox="1"/>
          <p:nvPr/>
        </p:nvSpPr>
        <p:spPr>
          <a:xfrm>
            <a:off x="1381213" y="5923902"/>
            <a:ext cx="3265314" cy="324498"/>
          </a:xfrm>
          <a:prstGeom prst="rect">
            <a:avLst/>
          </a:prstGeom>
          <a:solidFill>
            <a:srgbClr val="FFFFFF"/>
          </a:solidFill>
        </p:spPr>
        <p:txBody>
          <a:bodyPr wrap="square" tIns="36000" bIns="72000" rtlCol="0">
            <a:spAutoFit/>
          </a:bodyPr>
          <a:lstStyle/>
          <a:p>
            <a:pPr algn="ctr" fontAlgn="auto">
              <a:spcBef>
                <a:spcPts val="0"/>
              </a:spcBef>
              <a:spcAft>
                <a:spcPts val="0"/>
              </a:spcAft>
              <a:defRPr/>
            </a:pPr>
            <a:r>
              <a:rPr lang="en-GB" sz="1400" b="1" kern="0" dirty="0">
                <a:solidFill>
                  <a:srgbClr val="4D4D4D"/>
                </a:solidFill>
                <a:latin typeface="Arial" panose="020B0604020202020204" pitchFamily="34" charset="0"/>
                <a:cs typeface="Arial" panose="020B0604020202020204" pitchFamily="34" charset="0"/>
              </a:rPr>
              <a:t>Cell growth and proliferation</a:t>
            </a:r>
          </a:p>
        </p:txBody>
      </p:sp>
      <p:sp>
        <p:nvSpPr>
          <p:cNvPr id="124" name="Rectangle 123"/>
          <p:cNvSpPr/>
          <p:nvPr/>
        </p:nvSpPr>
        <p:spPr>
          <a:xfrm>
            <a:off x="6844904" y="2690384"/>
            <a:ext cx="1608881" cy="744614"/>
          </a:xfrm>
          <a:prstGeom prst="rect">
            <a:avLst/>
          </a:prstGeom>
          <a:noFill/>
          <a:ln w="25400" cap="flat" cmpd="sng" algn="ctr">
            <a:solidFill>
              <a:schemeClr val="tx1"/>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25" name="Rounded Rectangle 111"/>
          <p:cNvSpPr/>
          <p:nvPr/>
        </p:nvSpPr>
        <p:spPr>
          <a:xfrm>
            <a:off x="6880258" y="5032868"/>
            <a:ext cx="1507032" cy="736762"/>
          </a:xfrm>
          <a:prstGeom prst="roundRect">
            <a:avLst/>
          </a:prstGeom>
          <a:noFill/>
          <a:ln w="31750" cap="flat" cmpd="sng" algn="ctr">
            <a:solidFill>
              <a:schemeClr val="tx1"/>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nvGrpSpPr>
          <p:cNvPr id="126" name="Group 125"/>
          <p:cNvGrpSpPr/>
          <p:nvPr/>
        </p:nvGrpSpPr>
        <p:grpSpPr>
          <a:xfrm>
            <a:off x="6965284" y="3111198"/>
            <a:ext cx="485775" cy="228599"/>
            <a:chOff x="7010400" y="3148013"/>
            <a:chExt cx="485775" cy="228599"/>
          </a:xfrm>
        </p:grpSpPr>
        <p:cxnSp>
          <p:nvCxnSpPr>
            <p:cNvPr id="127" name="Straight Connector 126"/>
            <p:cNvCxnSpPr/>
            <p:nvPr/>
          </p:nvCxnSpPr>
          <p:spPr>
            <a:xfrm>
              <a:off x="7496052" y="3148013"/>
              <a:ext cx="0" cy="22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7010400" y="3262312"/>
              <a:ext cx="485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735505" y="4098821"/>
            <a:ext cx="1905533" cy="400266"/>
            <a:chOff x="6749272" y="4519729"/>
            <a:chExt cx="1905533" cy="400266"/>
          </a:xfrm>
        </p:grpSpPr>
        <p:sp>
          <p:nvSpPr>
            <p:cNvPr id="130" name="Rectangle 129"/>
            <p:cNvSpPr/>
            <p:nvPr/>
          </p:nvSpPr>
          <p:spPr>
            <a:xfrm>
              <a:off x="6806766" y="4519729"/>
              <a:ext cx="1801988" cy="400266"/>
            </a:xfrm>
            <a:prstGeom prst="rect">
              <a:avLst/>
            </a:prstGeom>
            <a:gradFill flip="none" rotWithShape="1">
              <a:gsLst>
                <a:gs pos="50000">
                  <a:schemeClr val="tx2">
                    <a:alpha val="50000"/>
                  </a:schemeClr>
                </a:gs>
                <a:gs pos="100000">
                  <a:schemeClr val="accent3"/>
                </a:gs>
                <a:gs pos="0">
                  <a:schemeClr val="accent1">
                    <a:lumMod val="30000"/>
                    <a:lumOff val="70000"/>
                  </a:schemeClr>
                </a:gs>
              </a:gsLst>
              <a:lin ang="0" scaled="1"/>
              <a:tileRect/>
            </a:gradFill>
            <a:ln w="25400" cap="flat" cmpd="sng" algn="ctr">
              <a:solidFill>
                <a:schemeClr val="tx1"/>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31" name="TextBox 130"/>
            <p:cNvSpPr txBox="1"/>
            <p:nvPr/>
          </p:nvSpPr>
          <p:spPr>
            <a:xfrm>
              <a:off x="6749272" y="4581363"/>
              <a:ext cx="987770" cy="276999"/>
            </a:xfrm>
            <a:prstGeom prst="rect">
              <a:avLst/>
            </a:prstGeom>
            <a:noFill/>
          </p:spPr>
          <p:txBody>
            <a:bodyPr wrap="none" rtlCol="0">
              <a:spAutoFit/>
            </a:bodyPr>
            <a:lstStyle/>
            <a:p>
              <a:pPr fontAlgn="auto">
                <a:spcBef>
                  <a:spcPts val="0"/>
                </a:spcBef>
                <a:spcAft>
                  <a:spcPts val="0"/>
                </a:spcAft>
                <a:defRPr/>
              </a:pPr>
              <a:r>
                <a:rPr lang="en-GB" sz="1200" b="1" kern="0" dirty="0">
                  <a:solidFill>
                    <a:srgbClr val="4D4D4D"/>
                  </a:solidFill>
                </a:rPr>
                <a:t>Inactivated</a:t>
              </a:r>
            </a:p>
          </p:txBody>
        </p:sp>
        <p:sp>
          <p:nvSpPr>
            <p:cNvPr id="132" name="TextBox 131"/>
            <p:cNvSpPr txBox="1"/>
            <p:nvPr/>
          </p:nvSpPr>
          <p:spPr>
            <a:xfrm>
              <a:off x="7779244" y="4581363"/>
              <a:ext cx="875561" cy="276999"/>
            </a:xfrm>
            <a:prstGeom prst="rect">
              <a:avLst/>
            </a:prstGeom>
            <a:noFill/>
          </p:spPr>
          <p:txBody>
            <a:bodyPr wrap="none" rtlCol="0">
              <a:spAutoFit/>
            </a:bodyPr>
            <a:lstStyle/>
            <a:p>
              <a:pPr algn="r" fontAlgn="auto">
                <a:spcBef>
                  <a:spcPts val="0"/>
                </a:spcBef>
                <a:spcAft>
                  <a:spcPts val="0"/>
                </a:spcAft>
                <a:defRPr/>
              </a:pPr>
              <a:r>
                <a:rPr lang="en-GB" sz="1200" b="1" kern="0" dirty="0">
                  <a:solidFill>
                    <a:srgbClr val="4D4D4D"/>
                  </a:solidFill>
                </a:rPr>
                <a:t>Activated</a:t>
              </a:r>
            </a:p>
          </p:txBody>
        </p:sp>
      </p:grpSp>
      <p:cxnSp>
        <p:nvCxnSpPr>
          <p:cNvPr id="133" name="Straight Arrow Connector 132"/>
          <p:cNvCxnSpPr/>
          <p:nvPr/>
        </p:nvCxnSpPr>
        <p:spPr>
          <a:xfrm>
            <a:off x="4134061" y="4424727"/>
            <a:ext cx="4552" cy="494936"/>
          </a:xfrm>
          <a:prstGeom prst="straightConnector1">
            <a:avLst/>
          </a:prstGeom>
          <a:noFill/>
          <a:ln w="19050" cap="flat" cmpd="sng" algn="ctr">
            <a:solidFill>
              <a:schemeClr val="tx1"/>
            </a:solidFill>
            <a:prstDash val="solid"/>
            <a:headEnd type="none" w="med" len="med"/>
            <a:tailEnd type="triangle" w="med" len="med"/>
          </a:ln>
          <a:effectLst/>
        </p:spPr>
      </p:cxnSp>
      <p:sp>
        <p:nvSpPr>
          <p:cNvPr id="134" name="TextBox 133"/>
          <p:cNvSpPr txBox="1"/>
          <p:nvPr/>
        </p:nvSpPr>
        <p:spPr>
          <a:xfrm>
            <a:off x="3823817" y="5073716"/>
            <a:ext cx="628650"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MTOR</a:t>
            </a:r>
          </a:p>
        </p:txBody>
      </p:sp>
      <p:sp>
        <p:nvSpPr>
          <p:cNvPr id="135" name="TextBox 134"/>
          <p:cNvSpPr txBox="1"/>
          <p:nvPr/>
        </p:nvSpPr>
        <p:spPr>
          <a:xfrm>
            <a:off x="3741649" y="5286955"/>
            <a:ext cx="396000" cy="261610"/>
          </a:xfrm>
          <a:prstGeom prst="rect">
            <a:avLst/>
          </a:prstGeom>
          <a:solidFill>
            <a:schemeClr val="tx2"/>
          </a:solidFill>
          <a:ln w="19050">
            <a:solidFill>
              <a:schemeClr val="tx1"/>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0%</a:t>
            </a:r>
          </a:p>
        </p:txBody>
      </p:sp>
      <p:sp>
        <p:nvSpPr>
          <p:cNvPr id="136" name="TextBox 135"/>
          <p:cNvSpPr txBox="1"/>
          <p:nvPr/>
        </p:nvSpPr>
        <p:spPr>
          <a:xfrm>
            <a:off x="4138636" y="5286955"/>
            <a:ext cx="396000" cy="261610"/>
          </a:xfrm>
          <a:prstGeom prst="rect">
            <a:avLst/>
          </a:prstGeom>
          <a:solidFill>
            <a:srgbClr val="FDDFE4"/>
          </a:solidFill>
          <a:ln w="19050">
            <a:solidFill>
              <a:schemeClr val="tx1"/>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4%</a:t>
            </a:r>
          </a:p>
        </p:txBody>
      </p:sp>
      <p:grpSp>
        <p:nvGrpSpPr>
          <p:cNvPr id="137" name="Group 136"/>
          <p:cNvGrpSpPr/>
          <p:nvPr/>
        </p:nvGrpSpPr>
        <p:grpSpPr>
          <a:xfrm>
            <a:off x="7016127" y="5367924"/>
            <a:ext cx="1263650" cy="307395"/>
            <a:chOff x="5397500" y="5401254"/>
            <a:chExt cx="1263650" cy="307395"/>
          </a:xfrm>
        </p:grpSpPr>
        <p:sp>
          <p:nvSpPr>
            <p:cNvPr id="138" name="TextBox 137"/>
            <p:cNvSpPr txBox="1"/>
            <p:nvPr/>
          </p:nvSpPr>
          <p:spPr>
            <a:xfrm>
              <a:off x="5397500" y="5401254"/>
              <a:ext cx="628826" cy="307395"/>
            </a:xfrm>
            <a:prstGeom prst="rect">
              <a:avLst/>
            </a:prstGeom>
            <a:solidFill>
              <a:srgbClr val="DEDAC6"/>
            </a:solidFill>
            <a:ln w="19050">
              <a:solidFill>
                <a:schemeClr val="tx1"/>
              </a:solidFill>
            </a:ln>
          </p:spPr>
          <p:txBody>
            <a:bodyPr wrap="none" lIns="36000" rIns="36000" rtlCol="0" anchor="ctr" anchorCtr="0">
              <a:noAutofit/>
            </a:bodyPr>
            <a:lstStyle/>
            <a:p>
              <a:pPr algn="ctr" fontAlgn="auto">
                <a:spcBef>
                  <a:spcPts val="0"/>
                </a:spcBef>
                <a:spcAft>
                  <a:spcPts val="0"/>
                </a:spcAft>
                <a:defRPr/>
              </a:pPr>
              <a:r>
                <a:rPr lang="en-GB" sz="1100" b="1" kern="0" dirty="0">
                  <a:solidFill>
                    <a:srgbClr val="4D4D4D"/>
                  </a:solidFill>
                </a:rPr>
                <a:t>PRE-T</a:t>
              </a:r>
            </a:p>
          </p:txBody>
        </p:sp>
        <p:sp>
          <p:nvSpPr>
            <p:cNvPr id="139" name="TextBox 138"/>
            <p:cNvSpPr txBox="1"/>
            <p:nvPr/>
          </p:nvSpPr>
          <p:spPr>
            <a:xfrm>
              <a:off x="6032324" y="5401254"/>
              <a:ext cx="628826" cy="307395"/>
            </a:xfrm>
            <a:prstGeom prst="rect">
              <a:avLst/>
            </a:prstGeom>
            <a:solidFill>
              <a:srgbClr val="DEDAC6"/>
            </a:solidFill>
            <a:ln w="19050">
              <a:solidFill>
                <a:schemeClr val="tx1">
                  <a:lumMod val="75000"/>
                </a:schemeClr>
              </a:solidFill>
            </a:ln>
          </p:spPr>
          <p:txBody>
            <a:bodyPr wrap="none" lIns="36000" rIns="36000" rtlCol="0" anchor="ctr" anchorCtr="0">
              <a:noAutofit/>
            </a:bodyPr>
            <a:lstStyle/>
            <a:p>
              <a:pPr algn="ctr" fontAlgn="auto">
                <a:spcBef>
                  <a:spcPts val="0"/>
                </a:spcBef>
                <a:spcAft>
                  <a:spcPts val="0"/>
                </a:spcAft>
                <a:defRPr/>
              </a:pPr>
              <a:r>
                <a:rPr lang="en-GB" sz="1100" b="1" kern="0" dirty="0">
                  <a:solidFill>
                    <a:srgbClr val="4D4D4D"/>
                  </a:solidFill>
                </a:rPr>
                <a:t>POST-T</a:t>
              </a:r>
            </a:p>
          </p:txBody>
        </p:sp>
      </p:grpSp>
      <p:sp>
        <p:nvSpPr>
          <p:cNvPr id="140" name="Rounded Rectangle 114"/>
          <p:cNvSpPr/>
          <p:nvPr/>
        </p:nvSpPr>
        <p:spPr>
          <a:xfrm>
            <a:off x="3652142" y="4986923"/>
            <a:ext cx="972000" cy="648000"/>
          </a:xfrm>
          <a:prstGeom prst="roundRect">
            <a:avLst/>
          </a:prstGeom>
          <a:no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nvGrpSpPr>
          <p:cNvPr id="141" name="Group 140"/>
          <p:cNvGrpSpPr/>
          <p:nvPr/>
        </p:nvGrpSpPr>
        <p:grpSpPr>
          <a:xfrm>
            <a:off x="5384359" y="3715471"/>
            <a:ext cx="972000" cy="648000"/>
            <a:chOff x="667280" y="2420071"/>
            <a:chExt cx="972000" cy="648000"/>
          </a:xfrm>
        </p:grpSpPr>
        <p:sp>
          <p:nvSpPr>
            <p:cNvPr id="142" name="TextBox 141"/>
            <p:cNvSpPr txBox="1"/>
            <p:nvPr/>
          </p:nvSpPr>
          <p:spPr>
            <a:xfrm>
              <a:off x="744822" y="2506864"/>
              <a:ext cx="816916"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PTEN</a:t>
              </a:r>
            </a:p>
          </p:txBody>
        </p:sp>
        <p:grpSp>
          <p:nvGrpSpPr>
            <p:cNvPr id="143" name="Group 142"/>
            <p:cNvGrpSpPr/>
            <p:nvPr/>
          </p:nvGrpSpPr>
          <p:grpSpPr>
            <a:xfrm>
              <a:off x="756787" y="2720103"/>
              <a:ext cx="792987" cy="261610"/>
              <a:chOff x="759438" y="2720103"/>
              <a:chExt cx="792987" cy="261610"/>
            </a:xfrm>
          </p:grpSpPr>
          <p:sp>
            <p:nvSpPr>
              <p:cNvPr id="145" name="TextBox 144"/>
              <p:cNvSpPr txBox="1"/>
              <p:nvPr/>
            </p:nvSpPr>
            <p:spPr>
              <a:xfrm>
                <a:off x="759438" y="2720103"/>
                <a:ext cx="396000" cy="261610"/>
              </a:xfrm>
              <a:prstGeom prst="rect">
                <a:avLst/>
              </a:prstGeom>
              <a:solidFill>
                <a:schemeClr val="accent6">
                  <a:lumMod val="20000"/>
                  <a:lumOff val="80000"/>
                </a:schemeClr>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1%</a:t>
                </a:r>
              </a:p>
            </p:txBody>
          </p:sp>
          <p:sp>
            <p:nvSpPr>
              <p:cNvPr id="146" name="TextBox 145"/>
              <p:cNvSpPr txBox="1"/>
              <p:nvPr/>
            </p:nvSpPr>
            <p:spPr>
              <a:xfrm>
                <a:off x="1156425" y="2720103"/>
                <a:ext cx="396000" cy="261610"/>
              </a:xfrm>
              <a:prstGeom prst="rect">
                <a:avLst/>
              </a:prstGeom>
              <a:solidFill>
                <a:schemeClr val="accent6">
                  <a:lumMod val="40000"/>
                  <a:lumOff val="60000"/>
                </a:schemeClr>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8%</a:t>
                </a:r>
              </a:p>
            </p:txBody>
          </p:sp>
        </p:grpSp>
        <p:sp>
          <p:nvSpPr>
            <p:cNvPr id="144" name="Rounded Rectangle 114"/>
            <p:cNvSpPr/>
            <p:nvPr/>
          </p:nvSpPr>
          <p:spPr>
            <a:xfrm>
              <a:off x="667280" y="2420071"/>
              <a:ext cx="972000" cy="648000"/>
            </a:xfrm>
            <a:prstGeom prst="roundRect">
              <a:avLst/>
            </a:prstGeom>
            <a:noFill/>
            <a:ln w="38100" cap="flat" cmpd="sng" algn="ctr">
              <a:solidFill>
                <a:schemeClr val="accent6">
                  <a:lumMod val="75000"/>
                </a:schemeClr>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grpSp>
        <p:nvGrpSpPr>
          <p:cNvPr id="147" name="Group 146"/>
          <p:cNvGrpSpPr/>
          <p:nvPr/>
        </p:nvGrpSpPr>
        <p:grpSpPr>
          <a:xfrm>
            <a:off x="1413767" y="4972771"/>
            <a:ext cx="972000" cy="648000"/>
            <a:chOff x="667280" y="2420071"/>
            <a:chExt cx="972000" cy="648000"/>
          </a:xfrm>
        </p:grpSpPr>
        <p:sp>
          <p:nvSpPr>
            <p:cNvPr id="148" name="TextBox 147"/>
            <p:cNvSpPr txBox="1"/>
            <p:nvPr/>
          </p:nvSpPr>
          <p:spPr>
            <a:xfrm>
              <a:off x="744822" y="2506864"/>
              <a:ext cx="816916"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SMAD4</a:t>
              </a:r>
            </a:p>
          </p:txBody>
        </p:sp>
        <p:grpSp>
          <p:nvGrpSpPr>
            <p:cNvPr id="149" name="Group 148"/>
            <p:cNvGrpSpPr/>
            <p:nvPr/>
          </p:nvGrpSpPr>
          <p:grpSpPr>
            <a:xfrm>
              <a:off x="756787" y="2720103"/>
              <a:ext cx="792987" cy="261610"/>
              <a:chOff x="759438" y="2720103"/>
              <a:chExt cx="792987" cy="261610"/>
            </a:xfrm>
          </p:grpSpPr>
          <p:sp>
            <p:nvSpPr>
              <p:cNvPr id="151" name="TextBox 150"/>
              <p:cNvSpPr txBox="1"/>
              <p:nvPr/>
            </p:nvSpPr>
            <p:spPr>
              <a:xfrm>
                <a:off x="759438" y="2720103"/>
                <a:ext cx="396000" cy="261610"/>
              </a:xfrm>
              <a:prstGeom prst="rect">
                <a:avLst/>
              </a:prstGeom>
              <a:solidFill>
                <a:schemeClr val="accent6">
                  <a:lumMod val="60000"/>
                  <a:lumOff val="40000"/>
                </a:schemeClr>
              </a:solidFill>
              <a:ln w="19050">
                <a:solidFill>
                  <a:schemeClr val="tx1"/>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14%</a:t>
                </a:r>
              </a:p>
            </p:txBody>
          </p:sp>
          <p:sp>
            <p:nvSpPr>
              <p:cNvPr id="152" name="TextBox 151"/>
              <p:cNvSpPr txBox="1"/>
              <p:nvPr/>
            </p:nvSpPr>
            <p:spPr>
              <a:xfrm>
                <a:off x="1156425" y="2720103"/>
                <a:ext cx="396000" cy="261610"/>
              </a:xfrm>
              <a:prstGeom prst="rect">
                <a:avLst/>
              </a:prstGeom>
              <a:solidFill>
                <a:schemeClr val="accent6">
                  <a:lumMod val="50000"/>
                </a:schemeClr>
              </a:solidFill>
              <a:ln w="19050">
                <a:solidFill>
                  <a:schemeClr val="tx1"/>
                </a:solidFill>
              </a:ln>
            </p:spPr>
            <p:txBody>
              <a:bodyPr wrap="none" lIns="36000" rIns="36000" rtlCol="0">
                <a:noAutofit/>
              </a:bodyPr>
              <a:lstStyle/>
              <a:p>
                <a:pPr algn="ctr"/>
                <a:r>
                  <a:rPr lang="en-GB" sz="1100" b="1" dirty="0">
                    <a:solidFill>
                      <a:srgbClr val="FFFFFF"/>
                    </a:solidFill>
                    <a:latin typeface="Arial" panose="020B0604020202020204" pitchFamily="34" charset="0"/>
                    <a:cs typeface="Arial" panose="020B0604020202020204" pitchFamily="34" charset="0"/>
                  </a:rPr>
                  <a:t>27%</a:t>
                </a:r>
              </a:p>
            </p:txBody>
          </p:sp>
        </p:grpSp>
        <p:sp>
          <p:nvSpPr>
            <p:cNvPr id="150" name="Rounded Rectangle 114"/>
            <p:cNvSpPr/>
            <p:nvPr/>
          </p:nvSpPr>
          <p:spPr>
            <a:xfrm>
              <a:off x="667280" y="2420071"/>
              <a:ext cx="972000" cy="648000"/>
            </a:xfrm>
            <a:prstGeom prst="roundRect">
              <a:avLst/>
            </a:prstGeom>
            <a:noFill/>
            <a:ln w="38100" cap="flat" cmpd="sng" algn="ctr">
              <a:solidFill>
                <a:schemeClr val="accent6">
                  <a:lumMod val="75000"/>
                </a:schemeClr>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grpSp>
        <p:nvGrpSpPr>
          <p:cNvPr id="153" name="Group 152"/>
          <p:cNvGrpSpPr/>
          <p:nvPr/>
        </p:nvGrpSpPr>
        <p:grpSpPr>
          <a:xfrm rot="10800000">
            <a:off x="4781150" y="3925171"/>
            <a:ext cx="485775" cy="228599"/>
            <a:chOff x="7010400" y="3148013"/>
            <a:chExt cx="485775" cy="228599"/>
          </a:xfrm>
        </p:grpSpPr>
        <p:cxnSp>
          <p:nvCxnSpPr>
            <p:cNvPr id="154" name="Straight Connector 153"/>
            <p:cNvCxnSpPr/>
            <p:nvPr/>
          </p:nvCxnSpPr>
          <p:spPr>
            <a:xfrm>
              <a:off x="7496052" y="3148013"/>
              <a:ext cx="0" cy="22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7010400" y="3262312"/>
              <a:ext cx="485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Connector: Elbow 155"/>
          <p:cNvCxnSpPr>
            <a:stCxn id="186" idx="2"/>
            <a:endCxn id="202" idx="0"/>
          </p:cNvCxnSpPr>
          <p:nvPr/>
        </p:nvCxnSpPr>
        <p:spPr>
          <a:xfrm rot="16200000" flipH="1">
            <a:off x="2322011" y="1899340"/>
            <a:ext cx="647400" cy="2984862"/>
          </a:xfrm>
          <a:prstGeom prst="bentConnector3">
            <a:avLst/>
          </a:prstGeom>
          <a:noFill/>
          <a:ln w="19050" cap="flat" cmpd="sng" algn="ctr">
            <a:solidFill>
              <a:schemeClr val="tx1"/>
            </a:solidFill>
            <a:prstDash val="solid"/>
            <a:headEnd type="none" w="med" len="med"/>
            <a:tailEnd type="triangle" w="med" len="med"/>
          </a:ln>
          <a:effectLst/>
        </p:spPr>
      </p:cxnSp>
      <p:cxnSp>
        <p:nvCxnSpPr>
          <p:cNvPr id="157" name="Connector: Elbow 156"/>
          <p:cNvCxnSpPr>
            <a:stCxn id="162" idx="2"/>
            <a:endCxn id="196" idx="0"/>
          </p:cNvCxnSpPr>
          <p:nvPr/>
        </p:nvCxnSpPr>
        <p:spPr>
          <a:xfrm rot="5400000">
            <a:off x="1762324" y="3145244"/>
            <a:ext cx="646983" cy="493470"/>
          </a:xfrm>
          <a:prstGeom prst="bentConnector3">
            <a:avLst/>
          </a:prstGeom>
          <a:noFill/>
          <a:ln w="19050" cap="flat" cmpd="sng" algn="ctr">
            <a:solidFill>
              <a:schemeClr val="tx1"/>
            </a:solidFill>
            <a:prstDash val="solid"/>
            <a:headEnd type="none" w="med" len="med"/>
            <a:tailEnd type="triangle" w="med" len="med"/>
          </a:ln>
          <a:effectLst/>
        </p:spPr>
      </p:cxnSp>
      <p:cxnSp>
        <p:nvCxnSpPr>
          <p:cNvPr id="158" name="Connector: Elbow 157"/>
          <p:cNvCxnSpPr>
            <a:stCxn id="168" idx="2"/>
            <a:endCxn id="196" idx="0"/>
          </p:cNvCxnSpPr>
          <p:nvPr/>
        </p:nvCxnSpPr>
        <p:spPr>
          <a:xfrm rot="5400000">
            <a:off x="2352768" y="2556419"/>
            <a:ext cx="645364" cy="1672740"/>
          </a:xfrm>
          <a:prstGeom prst="bentConnector3">
            <a:avLst>
              <a:gd name="adj1" fmla="val 50000"/>
            </a:avLst>
          </a:prstGeom>
          <a:noFill/>
          <a:ln w="19050" cap="flat" cmpd="sng" algn="ctr">
            <a:solidFill>
              <a:schemeClr val="tx1"/>
            </a:solidFill>
            <a:prstDash val="solid"/>
            <a:headEnd type="none" w="med" len="med"/>
            <a:tailEnd type="none" w="med" len="med"/>
          </a:ln>
          <a:effectLst/>
        </p:spPr>
      </p:cxnSp>
      <p:cxnSp>
        <p:nvCxnSpPr>
          <p:cNvPr id="159" name="Connector: Elbow 158"/>
          <p:cNvCxnSpPr>
            <a:stCxn id="174" idx="2"/>
            <a:endCxn id="202" idx="0"/>
          </p:cNvCxnSpPr>
          <p:nvPr/>
        </p:nvCxnSpPr>
        <p:spPr>
          <a:xfrm rot="5400000">
            <a:off x="4100385" y="3124766"/>
            <a:ext cx="628462" cy="552948"/>
          </a:xfrm>
          <a:prstGeom prst="bentConnector3">
            <a:avLst>
              <a:gd name="adj1" fmla="val 48358"/>
            </a:avLst>
          </a:prstGeom>
          <a:noFill/>
          <a:ln w="19050" cap="flat" cmpd="sng" algn="ctr">
            <a:solidFill>
              <a:schemeClr val="tx1"/>
            </a:solidFill>
            <a:prstDash val="solid"/>
            <a:headEnd type="none" w="med" len="med"/>
            <a:tailEnd type="none" w="med" len="med"/>
          </a:ln>
          <a:effectLst/>
        </p:spPr>
      </p:cxnSp>
      <p:cxnSp>
        <p:nvCxnSpPr>
          <p:cNvPr id="160" name="Connector: Elbow 159"/>
          <p:cNvCxnSpPr>
            <a:stCxn id="180" idx="2"/>
            <a:endCxn id="202" idx="0"/>
          </p:cNvCxnSpPr>
          <p:nvPr/>
        </p:nvCxnSpPr>
        <p:spPr>
          <a:xfrm rot="5400000">
            <a:off x="4685221" y="2530333"/>
            <a:ext cx="638060" cy="1732217"/>
          </a:xfrm>
          <a:prstGeom prst="bentConnector3">
            <a:avLst>
              <a:gd name="adj1" fmla="val 49501"/>
            </a:avLst>
          </a:prstGeom>
          <a:noFill/>
          <a:ln w="19050" cap="flat" cmpd="sng" algn="ctr">
            <a:solidFill>
              <a:schemeClr val="tx1"/>
            </a:solidFill>
            <a:prstDash val="solid"/>
            <a:headEnd type="none" w="med" len="med"/>
            <a:tailEnd type="none" w="med" len="med"/>
          </a:ln>
          <a:effectLst/>
        </p:spPr>
      </p:cxnSp>
      <p:grpSp>
        <p:nvGrpSpPr>
          <p:cNvPr id="161" name="Group 160"/>
          <p:cNvGrpSpPr/>
          <p:nvPr/>
        </p:nvGrpSpPr>
        <p:grpSpPr>
          <a:xfrm>
            <a:off x="1846550" y="2420488"/>
            <a:ext cx="972000" cy="648000"/>
            <a:chOff x="1788943" y="2420488"/>
            <a:chExt cx="972000" cy="648000"/>
          </a:xfrm>
        </p:grpSpPr>
        <p:sp>
          <p:nvSpPr>
            <p:cNvPr id="162" name="Rounded Rectangle 115"/>
            <p:cNvSpPr/>
            <p:nvPr/>
          </p:nvSpPr>
          <p:spPr>
            <a:xfrm>
              <a:off x="1788943" y="2420488"/>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63" name="TextBox 162"/>
            <p:cNvSpPr txBox="1"/>
            <p:nvPr/>
          </p:nvSpPr>
          <p:spPr>
            <a:xfrm>
              <a:off x="1960618" y="2466355"/>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ERBB2</a:t>
              </a:r>
            </a:p>
          </p:txBody>
        </p:sp>
        <p:grpSp>
          <p:nvGrpSpPr>
            <p:cNvPr id="164" name="Group 163"/>
            <p:cNvGrpSpPr/>
            <p:nvPr/>
          </p:nvGrpSpPr>
          <p:grpSpPr>
            <a:xfrm>
              <a:off x="1878450" y="2720103"/>
              <a:ext cx="792987" cy="261610"/>
              <a:chOff x="1864243" y="2720103"/>
              <a:chExt cx="792987" cy="261610"/>
            </a:xfrm>
          </p:grpSpPr>
          <p:sp>
            <p:nvSpPr>
              <p:cNvPr id="165" name="TextBox 164"/>
              <p:cNvSpPr txBox="1"/>
              <p:nvPr/>
            </p:nvSpPr>
            <p:spPr>
              <a:xfrm>
                <a:off x="1864243" y="2720103"/>
                <a:ext cx="396000" cy="261610"/>
              </a:xfrm>
              <a:prstGeom prst="rect">
                <a:avLst/>
              </a:prstGeom>
              <a:solidFill>
                <a:schemeClr val="accent3">
                  <a:lumMod val="50000"/>
                </a:schemeClr>
              </a:solidFill>
              <a:ln w="19050">
                <a:solidFill>
                  <a:schemeClr val="tx1"/>
                </a:solidFill>
              </a:ln>
            </p:spPr>
            <p:txBody>
              <a:bodyPr wrap="none" lIns="36000" rIns="36000" rtlCol="0">
                <a:noAutofit/>
              </a:bodyPr>
              <a:lstStyle/>
              <a:p>
                <a:pPr algn="ctr"/>
                <a:r>
                  <a:rPr lang="en-GB" sz="1100" b="1" dirty="0">
                    <a:solidFill>
                      <a:srgbClr val="FFFFFF"/>
                    </a:solidFill>
                    <a:latin typeface="Arial" panose="020B0604020202020204" pitchFamily="34" charset="0"/>
                    <a:cs typeface="Arial" panose="020B0604020202020204" pitchFamily="34" charset="0"/>
                  </a:rPr>
                  <a:t>100%</a:t>
                </a:r>
              </a:p>
            </p:txBody>
          </p:sp>
          <p:sp>
            <p:nvSpPr>
              <p:cNvPr id="166" name="TextBox 165"/>
              <p:cNvSpPr txBox="1"/>
              <p:nvPr/>
            </p:nvSpPr>
            <p:spPr>
              <a:xfrm>
                <a:off x="2261230" y="2720103"/>
                <a:ext cx="396000" cy="261610"/>
              </a:xfrm>
              <a:prstGeom prst="rect">
                <a:avLst/>
              </a:prstGeom>
              <a:solidFill>
                <a:schemeClr val="accent3">
                  <a:lumMod val="75000"/>
                </a:schemeClr>
              </a:solidFill>
              <a:ln w="19050">
                <a:solidFill>
                  <a:schemeClr val="tx1"/>
                </a:solidFill>
              </a:ln>
            </p:spPr>
            <p:txBody>
              <a:bodyPr wrap="none" lIns="36000" rIns="36000" rtlCol="0">
                <a:noAutofit/>
              </a:bodyPr>
              <a:lstStyle/>
              <a:p>
                <a:pPr algn="ctr"/>
                <a:r>
                  <a:rPr lang="en-GB" sz="1100" b="1" dirty="0">
                    <a:solidFill>
                      <a:srgbClr val="FFFFFF"/>
                    </a:solidFill>
                    <a:latin typeface="Arial" panose="020B0604020202020204" pitchFamily="34" charset="0"/>
                    <a:cs typeface="Arial" panose="020B0604020202020204" pitchFamily="34" charset="0"/>
                  </a:rPr>
                  <a:t>76%</a:t>
                </a:r>
              </a:p>
            </p:txBody>
          </p:sp>
        </p:grpSp>
      </p:grpSp>
      <p:grpSp>
        <p:nvGrpSpPr>
          <p:cNvPr id="167" name="Group 166"/>
          <p:cNvGrpSpPr/>
          <p:nvPr/>
        </p:nvGrpSpPr>
        <p:grpSpPr>
          <a:xfrm>
            <a:off x="3025820" y="2422107"/>
            <a:ext cx="972000" cy="648000"/>
            <a:chOff x="2916314" y="2422107"/>
            <a:chExt cx="972000" cy="648000"/>
          </a:xfrm>
        </p:grpSpPr>
        <p:sp>
          <p:nvSpPr>
            <p:cNvPr id="168" name="Rounded Rectangle 116"/>
            <p:cNvSpPr/>
            <p:nvPr/>
          </p:nvSpPr>
          <p:spPr>
            <a:xfrm>
              <a:off x="2916314" y="2422107"/>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69" name="TextBox 168"/>
            <p:cNvSpPr txBox="1"/>
            <p:nvPr/>
          </p:nvSpPr>
          <p:spPr>
            <a:xfrm>
              <a:off x="3087989" y="2466355"/>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ERBB4</a:t>
              </a:r>
            </a:p>
          </p:txBody>
        </p:sp>
        <p:grpSp>
          <p:nvGrpSpPr>
            <p:cNvPr id="170" name="Group 169"/>
            <p:cNvGrpSpPr/>
            <p:nvPr/>
          </p:nvGrpSpPr>
          <p:grpSpPr>
            <a:xfrm>
              <a:off x="3005821" y="2720103"/>
              <a:ext cx="792987" cy="261610"/>
              <a:chOff x="2974243" y="2720103"/>
              <a:chExt cx="792987" cy="261610"/>
            </a:xfrm>
          </p:grpSpPr>
          <p:sp>
            <p:nvSpPr>
              <p:cNvPr id="171" name="TextBox 170"/>
              <p:cNvSpPr txBox="1"/>
              <p:nvPr/>
            </p:nvSpPr>
            <p:spPr>
              <a:xfrm>
                <a:off x="2974243"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5%</a:t>
                </a:r>
              </a:p>
            </p:txBody>
          </p:sp>
          <p:sp>
            <p:nvSpPr>
              <p:cNvPr id="172" name="TextBox 171"/>
              <p:cNvSpPr txBox="1"/>
              <p:nvPr/>
            </p:nvSpPr>
            <p:spPr>
              <a:xfrm>
                <a:off x="3371230" y="2720103"/>
                <a:ext cx="396000" cy="261610"/>
              </a:xfrm>
              <a:prstGeom prst="rect">
                <a:avLst/>
              </a:prstGeom>
              <a:solidFill>
                <a:schemeClr val="accent3">
                  <a:lumMod val="40000"/>
                  <a:lumOff val="60000"/>
                </a:schemeClr>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12%</a:t>
                </a:r>
              </a:p>
            </p:txBody>
          </p:sp>
        </p:grpSp>
      </p:grpSp>
      <p:grpSp>
        <p:nvGrpSpPr>
          <p:cNvPr id="173" name="Group 172"/>
          <p:cNvGrpSpPr/>
          <p:nvPr/>
        </p:nvGrpSpPr>
        <p:grpSpPr>
          <a:xfrm>
            <a:off x="4205090" y="2439009"/>
            <a:ext cx="972000" cy="648000"/>
            <a:chOff x="4052068" y="2439009"/>
            <a:chExt cx="972000" cy="648000"/>
          </a:xfrm>
        </p:grpSpPr>
        <p:sp>
          <p:nvSpPr>
            <p:cNvPr id="174" name="Rounded Rectangle 117"/>
            <p:cNvSpPr/>
            <p:nvPr/>
          </p:nvSpPr>
          <p:spPr>
            <a:xfrm>
              <a:off x="4052068" y="2439009"/>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75" name="TextBox 174"/>
            <p:cNvSpPr txBox="1"/>
            <p:nvPr/>
          </p:nvSpPr>
          <p:spPr>
            <a:xfrm>
              <a:off x="4223743" y="2466355"/>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MET</a:t>
              </a:r>
            </a:p>
          </p:txBody>
        </p:sp>
        <p:grpSp>
          <p:nvGrpSpPr>
            <p:cNvPr id="176" name="Group 175"/>
            <p:cNvGrpSpPr/>
            <p:nvPr/>
          </p:nvGrpSpPr>
          <p:grpSpPr>
            <a:xfrm>
              <a:off x="4140401" y="2720103"/>
              <a:ext cx="795334" cy="261610"/>
              <a:chOff x="4164941" y="2720103"/>
              <a:chExt cx="795334" cy="261610"/>
            </a:xfrm>
          </p:grpSpPr>
          <p:sp>
            <p:nvSpPr>
              <p:cNvPr id="177" name="TextBox 176"/>
              <p:cNvSpPr txBox="1"/>
              <p:nvPr/>
            </p:nvSpPr>
            <p:spPr>
              <a:xfrm>
                <a:off x="4564275" y="2720103"/>
                <a:ext cx="396000" cy="261610"/>
              </a:xfrm>
              <a:prstGeom prst="rect">
                <a:avLst/>
              </a:prstGeom>
              <a:solidFill>
                <a:schemeClr val="accent3">
                  <a:lumMod val="20000"/>
                  <a:lumOff val="80000"/>
                </a:schemeClr>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8%</a:t>
                </a:r>
              </a:p>
            </p:txBody>
          </p:sp>
          <p:sp>
            <p:nvSpPr>
              <p:cNvPr id="178" name="TextBox 177"/>
              <p:cNvSpPr txBox="1"/>
              <p:nvPr/>
            </p:nvSpPr>
            <p:spPr>
              <a:xfrm>
                <a:off x="4164941"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2%</a:t>
                </a:r>
              </a:p>
            </p:txBody>
          </p:sp>
        </p:grpSp>
      </p:grpSp>
      <p:grpSp>
        <p:nvGrpSpPr>
          <p:cNvPr id="179" name="Group 178"/>
          <p:cNvGrpSpPr/>
          <p:nvPr/>
        </p:nvGrpSpPr>
        <p:grpSpPr>
          <a:xfrm>
            <a:off x="5384359" y="2429411"/>
            <a:ext cx="972000" cy="648000"/>
            <a:chOff x="5243327" y="2429411"/>
            <a:chExt cx="972000" cy="648000"/>
          </a:xfrm>
        </p:grpSpPr>
        <p:sp>
          <p:nvSpPr>
            <p:cNvPr id="180" name="Rounded Rectangle 118"/>
            <p:cNvSpPr/>
            <p:nvPr/>
          </p:nvSpPr>
          <p:spPr>
            <a:xfrm>
              <a:off x="5243327" y="2429411"/>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81" name="TextBox 180"/>
            <p:cNvSpPr txBox="1"/>
            <p:nvPr/>
          </p:nvSpPr>
          <p:spPr>
            <a:xfrm>
              <a:off x="5415002" y="2463793"/>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IGF1R</a:t>
              </a:r>
            </a:p>
          </p:txBody>
        </p:sp>
        <p:grpSp>
          <p:nvGrpSpPr>
            <p:cNvPr id="182" name="Group 181"/>
            <p:cNvGrpSpPr/>
            <p:nvPr/>
          </p:nvGrpSpPr>
          <p:grpSpPr>
            <a:xfrm>
              <a:off x="5331094" y="2720103"/>
              <a:ext cx="796467" cy="261610"/>
              <a:chOff x="5312079" y="2720103"/>
              <a:chExt cx="796467" cy="261610"/>
            </a:xfrm>
          </p:grpSpPr>
          <p:sp>
            <p:nvSpPr>
              <p:cNvPr id="183" name="TextBox 182"/>
              <p:cNvSpPr txBox="1"/>
              <p:nvPr/>
            </p:nvSpPr>
            <p:spPr>
              <a:xfrm>
                <a:off x="5312079"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3%</a:t>
                </a:r>
              </a:p>
            </p:txBody>
          </p:sp>
          <p:sp>
            <p:nvSpPr>
              <p:cNvPr id="184" name="TextBox 183"/>
              <p:cNvSpPr txBox="1"/>
              <p:nvPr/>
            </p:nvSpPr>
            <p:spPr>
              <a:xfrm>
                <a:off x="5712546" y="2720103"/>
                <a:ext cx="396000" cy="261610"/>
              </a:xfrm>
              <a:prstGeom prst="rect">
                <a:avLst/>
              </a:prstGeom>
              <a:solidFill>
                <a:schemeClr val="accent3">
                  <a:lumMod val="40000"/>
                  <a:lumOff val="60000"/>
                </a:schemeClr>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12%</a:t>
                </a:r>
              </a:p>
            </p:txBody>
          </p:sp>
        </p:grpSp>
      </p:grpSp>
      <p:grpSp>
        <p:nvGrpSpPr>
          <p:cNvPr id="185" name="Group 184"/>
          <p:cNvGrpSpPr/>
          <p:nvPr/>
        </p:nvGrpSpPr>
        <p:grpSpPr>
          <a:xfrm>
            <a:off x="667280" y="2420071"/>
            <a:ext cx="972000" cy="648000"/>
            <a:chOff x="667280" y="2420071"/>
            <a:chExt cx="972000" cy="648000"/>
          </a:xfrm>
        </p:grpSpPr>
        <p:sp>
          <p:nvSpPr>
            <p:cNvPr id="186" name="Rounded Rectangle 114"/>
            <p:cNvSpPr/>
            <p:nvPr/>
          </p:nvSpPr>
          <p:spPr>
            <a:xfrm>
              <a:off x="667280" y="2420071"/>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87" name="TextBox 186"/>
            <p:cNvSpPr txBox="1"/>
            <p:nvPr/>
          </p:nvSpPr>
          <p:spPr>
            <a:xfrm>
              <a:off x="838955" y="2506864"/>
              <a:ext cx="628650"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EGFR</a:t>
              </a:r>
            </a:p>
          </p:txBody>
        </p:sp>
        <p:grpSp>
          <p:nvGrpSpPr>
            <p:cNvPr id="188" name="Group 187"/>
            <p:cNvGrpSpPr/>
            <p:nvPr/>
          </p:nvGrpSpPr>
          <p:grpSpPr>
            <a:xfrm>
              <a:off x="756787" y="2720103"/>
              <a:ext cx="792987" cy="261610"/>
              <a:chOff x="759438" y="2720103"/>
              <a:chExt cx="792987" cy="261610"/>
            </a:xfrm>
          </p:grpSpPr>
          <p:sp>
            <p:nvSpPr>
              <p:cNvPr id="189" name="TextBox 188"/>
              <p:cNvSpPr txBox="1"/>
              <p:nvPr/>
            </p:nvSpPr>
            <p:spPr>
              <a:xfrm>
                <a:off x="759438"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7%</a:t>
                </a:r>
              </a:p>
            </p:txBody>
          </p:sp>
          <p:sp>
            <p:nvSpPr>
              <p:cNvPr id="190" name="TextBox 189"/>
              <p:cNvSpPr txBox="1"/>
              <p:nvPr/>
            </p:nvSpPr>
            <p:spPr>
              <a:xfrm>
                <a:off x="1156425" y="2720103"/>
                <a:ext cx="396000" cy="261610"/>
              </a:xfrm>
              <a:prstGeom prst="rect">
                <a:avLst/>
              </a:prstGeom>
              <a:solidFill>
                <a:schemeClr val="accent3">
                  <a:lumMod val="20000"/>
                  <a:lumOff val="80000"/>
                </a:schemeClr>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12%</a:t>
                </a:r>
              </a:p>
            </p:txBody>
          </p:sp>
        </p:grpSp>
      </p:grpSp>
      <p:sp>
        <p:nvSpPr>
          <p:cNvPr id="191" name="Freeform: Shape 190"/>
          <p:cNvSpPr/>
          <p:nvPr/>
        </p:nvSpPr>
        <p:spPr>
          <a:xfrm>
            <a:off x="3325952" y="5310923"/>
            <a:ext cx="258255" cy="550090"/>
          </a:xfrm>
          <a:custGeom>
            <a:avLst/>
            <a:gdLst>
              <a:gd name="connsiteX0" fmla="*/ 449943 w 449943"/>
              <a:gd name="connsiteY0" fmla="*/ 0 h 972457"/>
              <a:gd name="connsiteX1" fmla="*/ 0 w 449943"/>
              <a:gd name="connsiteY1" fmla="*/ 0 h 972457"/>
              <a:gd name="connsiteX2" fmla="*/ 0 w 449943"/>
              <a:gd name="connsiteY2" fmla="*/ 972457 h 972457"/>
            </a:gdLst>
            <a:ahLst/>
            <a:cxnLst>
              <a:cxn ang="0">
                <a:pos x="connsiteX0" y="connsiteY0"/>
              </a:cxn>
              <a:cxn ang="0">
                <a:pos x="connsiteX1" y="connsiteY1"/>
              </a:cxn>
              <a:cxn ang="0">
                <a:pos x="connsiteX2" y="connsiteY2"/>
              </a:cxn>
            </a:cxnLst>
            <a:rect l="l" t="t" r="r" b="b"/>
            <a:pathLst>
              <a:path w="449943" h="972457">
                <a:moveTo>
                  <a:pt x="449943" y="0"/>
                </a:moveTo>
                <a:lnTo>
                  <a:pt x="0" y="0"/>
                </a:lnTo>
                <a:lnTo>
                  <a:pt x="0" y="972457"/>
                </a:lnTo>
              </a:path>
            </a:pathLst>
          </a:custGeom>
          <a:noFill/>
          <a:ln w="19050" cap="flat" cmpd="sng" algn="ctr">
            <a:solidFill>
              <a:schemeClr val="tx1"/>
            </a:solidFill>
            <a:prstDash val="solid"/>
            <a:headEnd type="none" w="med" len="med"/>
            <a:tailEnd type="triangle" w="med" len="med"/>
          </a:ln>
          <a:effectLst/>
        </p:spPr>
        <p:txBody>
          <a:bodyPr rtlCol="0" anchor="ctr"/>
          <a:lstStyle/>
          <a:p>
            <a:pPr algn="ctr"/>
            <a:endParaRPr lang="en-GB">
              <a:solidFill>
                <a:srgbClr val="4D4D4D"/>
              </a:solidFill>
            </a:endParaRPr>
          </a:p>
        </p:txBody>
      </p:sp>
      <p:cxnSp>
        <p:nvCxnSpPr>
          <p:cNvPr id="192" name="Straight Arrow Connector 191"/>
          <p:cNvCxnSpPr/>
          <p:nvPr/>
        </p:nvCxnSpPr>
        <p:spPr>
          <a:xfrm>
            <a:off x="2545080" y="4039471"/>
            <a:ext cx="929640" cy="0"/>
          </a:xfrm>
          <a:prstGeom prst="straightConnector1">
            <a:avLst/>
          </a:prstGeom>
          <a:noFill/>
          <a:ln w="19050" cap="flat" cmpd="sng" algn="ctr">
            <a:solidFill>
              <a:schemeClr val="tx1"/>
            </a:solidFill>
            <a:prstDash val="solid"/>
            <a:headEnd type="triangle" w="med" len="med"/>
            <a:tailEnd type="triangle" w="med" len="med"/>
          </a:ln>
          <a:effectLst/>
        </p:spPr>
      </p:cxnSp>
      <p:grpSp>
        <p:nvGrpSpPr>
          <p:cNvPr id="193" name="Group 192"/>
          <p:cNvGrpSpPr/>
          <p:nvPr/>
        </p:nvGrpSpPr>
        <p:grpSpPr>
          <a:xfrm>
            <a:off x="1353080" y="3715471"/>
            <a:ext cx="972000" cy="648000"/>
            <a:chOff x="667280" y="2420071"/>
            <a:chExt cx="972000" cy="648000"/>
          </a:xfrm>
        </p:grpSpPr>
        <p:sp>
          <p:nvSpPr>
            <p:cNvPr id="194" name="TextBox 193"/>
            <p:cNvSpPr txBox="1"/>
            <p:nvPr/>
          </p:nvSpPr>
          <p:spPr>
            <a:xfrm>
              <a:off x="838955" y="2506864"/>
              <a:ext cx="628650"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KRAS</a:t>
              </a:r>
            </a:p>
          </p:txBody>
        </p:sp>
        <p:grpSp>
          <p:nvGrpSpPr>
            <p:cNvPr id="195" name="Group 194"/>
            <p:cNvGrpSpPr/>
            <p:nvPr/>
          </p:nvGrpSpPr>
          <p:grpSpPr>
            <a:xfrm>
              <a:off x="756787" y="2720103"/>
              <a:ext cx="792987" cy="261610"/>
              <a:chOff x="759438" y="2720103"/>
              <a:chExt cx="792987" cy="261610"/>
            </a:xfrm>
          </p:grpSpPr>
          <p:sp>
            <p:nvSpPr>
              <p:cNvPr id="197" name="TextBox 196"/>
              <p:cNvSpPr txBox="1"/>
              <p:nvPr/>
            </p:nvSpPr>
            <p:spPr>
              <a:xfrm>
                <a:off x="759438"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8%</a:t>
                </a:r>
              </a:p>
            </p:txBody>
          </p:sp>
          <p:sp>
            <p:nvSpPr>
              <p:cNvPr id="198" name="TextBox 197"/>
              <p:cNvSpPr txBox="1"/>
              <p:nvPr/>
            </p:nvSpPr>
            <p:spPr>
              <a:xfrm>
                <a:off x="1156425" y="2720103"/>
                <a:ext cx="396000" cy="261610"/>
              </a:xfrm>
              <a:prstGeom prst="rect">
                <a:avLst/>
              </a:prstGeom>
              <a:solidFill>
                <a:schemeClr val="accent3">
                  <a:lumMod val="20000"/>
                  <a:lumOff val="80000"/>
                </a:schemeClr>
              </a:solidFill>
              <a:ln w="19050">
                <a:solidFill>
                  <a:schemeClr val="tx1">
                    <a:lumMod val="75000"/>
                  </a:schemeClr>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14%</a:t>
                </a:r>
              </a:p>
            </p:txBody>
          </p:sp>
        </p:grpSp>
        <p:sp>
          <p:nvSpPr>
            <p:cNvPr id="196" name="Rounded Rectangle 114"/>
            <p:cNvSpPr/>
            <p:nvPr/>
          </p:nvSpPr>
          <p:spPr>
            <a:xfrm>
              <a:off x="667280" y="2420071"/>
              <a:ext cx="972000" cy="648000"/>
            </a:xfrm>
            <a:prstGeom prst="roundRect">
              <a:avLst/>
            </a:prstGeom>
            <a:no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grpSp>
        <p:nvGrpSpPr>
          <p:cNvPr id="199" name="Group 198"/>
          <p:cNvGrpSpPr/>
          <p:nvPr/>
        </p:nvGrpSpPr>
        <p:grpSpPr>
          <a:xfrm>
            <a:off x="3652142" y="3715471"/>
            <a:ext cx="972000" cy="648000"/>
            <a:chOff x="667280" y="2420071"/>
            <a:chExt cx="972000" cy="648000"/>
          </a:xfrm>
        </p:grpSpPr>
        <p:sp>
          <p:nvSpPr>
            <p:cNvPr id="200" name="TextBox 199"/>
            <p:cNvSpPr txBox="1"/>
            <p:nvPr/>
          </p:nvSpPr>
          <p:spPr>
            <a:xfrm>
              <a:off x="744822" y="2506864"/>
              <a:ext cx="816916"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en-GB" sz="1000" b="1" i="1" kern="0" dirty="0">
                  <a:solidFill>
                    <a:srgbClr val="4D4D4D"/>
                  </a:solidFill>
                  <a:latin typeface="Arial" panose="020B0604020202020204" pitchFamily="34" charset="0"/>
                  <a:cs typeface="Arial" panose="020B0604020202020204" pitchFamily="34" charset="0"/>
                </a:rPr>
                <a:t>PIK3CA</a:t>
              </a:r>
            </a:p>
          </p:txBody>
        </p:sp>
        <p:grpSp>
          <p:nvGrpSpPr>
            <p:cNvPr id="201" name="Group 200"/>
            <p:cNvGrpSpPr/>
            <p:nvPr/>
          </p:nvGrpSpPr>
          <p:grpSpPr>
            <a:xfrm>
              <a:off x="756787" y="2720103"/>
              <a:ext cx="792987" cy="261610"/>
              <a:chOff x="759438" y="2720103"/>
              <a:chExt cx="792987" cy="261610"/>
            </a:xfrm>
          </p:grpSpPr>
          <p:sp>
            <p:nvSpPr>
              <p:cNvPr id="203" name="TextBox 202"/>
              <p:cNvSpPr txBox="1"/>
              <p:nvPr/>
            </p:nvSpPr>
            <p:spPr>
              <a:xfrm>
                <a:off x="759438" y="2720103"/>
                <a:ext cx="396000" cy="261610"/>
              </a:xfrm>
              <a:prstGeom prst="rect">
                <a:avLst/>
              </a:prstGeom>
              <a:solidFill>
                <a:srgbClr val="FDDFE4"/>
              </a:solidFill>
              <a:ln w="19050">
                <a:solidFill>
                  <a:schemeClr val="tx1"/>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8%</a:t>
                </a:r>
              </a:p>
            </p:txBody>
          </p:sp>
          <p:sp>
            <p:nvSpPr>
              <p:cNvPr id="204" name="TextBox 203"/>
              <p:cNvSpPr txBox="1"/>
              <p:nvPr/>
            </p:nvSpPr>
            <p:spPr>
              <a:xfrm>
                <a:off x="1156425" y="2720103"/>
                <a:ext cx="396000" cy="261610"/>
              </a:xfrm>
              <a:prstGeom prst="rect">
                <a:avLst/>
              </a:prstGeom>
              <a:solidFill>
                <a:schemeClr val="accent3">
                  <a:lumMod val="20000"/>
                  <a:lumOff val="80000"/>
                </a:schemeClr>
              </a:solidFill>
              <a:ln w="19050">
                <a:solidFill>
                  <a:schemeClr val="tx1"/>
                </a:solidFill>
              </a:ln>
            </p:spPr>
            <p:txBody>
              <a:bodyPr wrap="none" lIns="36000" rIns="36000" rtlCol="0">
                <a:noAutofit/>
              </a:bodyPr>
              <a:lstStyle/>
              <a:p>
                <a:pPr algn="ctr"/>
                <a:r>
                  <a:rPr lang="en-GB" sz="1100" b="1" dirty="0">
                    <a:solidFill>
                      <a:srgbClr val="4D4D4D"/>
                    </a:solidFill>
                    <a:latin typeface="Arial" panose="020B0604020202020204" pitchFamily="34" charset="0"/>
                    <a:cs typeface="Arial" panose="020B0604020202020204" pitchFamily="34" charset="0"/>
                  </a:rPr>
                  <a:t>10%</a:t>
                </a:r>
              </a:p>
            </p:txBody>
          </p:sp>
        </p:grpSp>
        <p:sp>
          <p:nvSpPr>
            <p:cNvPr id="202" name="Rounded Rectangle 114"/>
            <p:cNvSpPr/>
            <p:nvPr/>
          </p:nvSpPr>
          <p:spPr>
            <a:xfrm>
              <a:off x="667280" y="2420071"/>
              <a:ext cx="972000" cy="648000"/>
            </a:xfrm>
            <a:prstGeom prst="roundRect">
              <a:avLst/>
            </a:prstGeom>
            <a:no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grpSp>
        <p:nvGrpSpPr>
          <p:cNvPr id="205" name="Group 204"/>
          <p:cNvGrpSpPr/>
          <p:nvPr/>
        </p:nvGrpSpPr>
        <p:grpSpPr>
          <a:xfrm>
            <a:off x="2492875" y="5310923"/>
            <a:ext cx="399939" cy="550242"/>
            <a:chOff x="2492875" y="5310923"/>
            <a:chExt cx="399939" cy="550242"/>
          </a:xfrm>
        </p:grpSpPr>
        <p:sp>
          <p:nvSpPr>
            <p:cNvPr id="206" name="Freeform: Shape 205"/>
            <p:cNvSpPr/>
            <p:nvPr/>
          </p:nvSpPr>
          <p:spPr>
            <a:xfrm flipH="1">
              <a:off x="2492875" y="5310923"/>
              <a:ext cx="258255" cy="550090"/>
            </a:xfrm>
            <a:custGeom>
              <a:avLst/>
              <a:gdLst>
                <a:gd name="connsiteX0" fmla="*/ 449943 w 449943"/>
                <a:gd name="connsiteY0" fmla="*/ 0 h 972457"/>
                <a:gd name="connsiteX1" fmla="*/ 0 w 449943"/>
                <a:gd name="connsiteY1" fmla="*/ 0 h 972457"/>
                <a:gd name="connsiteX2" fmla="*/ 0 w 449943"/>
                <a:gd name="connsiteY2" fmla="*/ 972457 h 972457"/>
              </a:gdLst>
              <a:ahLst/>
              <a:cxnLst>
                <a:cxn ang="0">
                  <a:pos x="connsiteX0" y="connsiteY0"/>
                </a:cxn>
                <a:cxn ang="0">
                  <a:pos x="connsiteX1" y="connsiteY1"/>
                </a:cxn>
                <a:cxn ang="0">
                  <a:pos x="connsiteX2" y="connsiteY2"/>
                </a:cxn>
              </a:cxnLst>
              <a:rect l="l" t="t" r="r" b="b"/>
              <a:pathLst>
                <a:path w="449943" h="972457">
                  <a:moveTo>
                    <a:pt x="449943" y="0"/>
                  </a:moveTo>
                  <a:lnTo>
                    <a:pt x="0" y="0"/>
                  </a:lnTo>
                  <a:lnTo>
                    <a:pt x="0" y="972457"/>
                  </a:lnTo>
                </a:path>
              </a:pathLst>
            </a:custGeom>
            <a:noFill/>
            <a:ln w="19050" cap="flat" cmpd="sng" algn="ctr">
              <a:solidFill>
                <a:schemeClr val="tx1"/>
              </a:solidFill>
              <a:prstDash val="solid"/>
              <a:headEnd type="none" w="med" len="med"/>
              <a:tailEnd type="none" w="med" len="med"/>
            </a:ln>
            <a:effectLst/>
          </p:spPr>
          <p:txBody>
            <a:bodyPr rtlCol="0" anchor="ctr"/>
            <a:lstStyle/>
            <a:p>
              <a:pPr algn="ctr"/>
              <a:endParaRPr lang="en-GB">
                <a:solidFill>
                  <a:srgbClr val="4D4D4D"/>
                </a:solidFill>
              </a:endParaRPr>
            </a:p>
          </p:txBody>
        </p:sp>
        <p:cxnSp>
          <p:nvCxnSpPr>
            <p:cNvPr id="207" name="Straight Connector 206"/>
            <p:cNvCxnSpPr/>
            <p:nvPr/>
          </p:nvCxnSpPr>
          <p:spPr>
            <a:xfrm>
              <a:off x="2604683" y="5861165"/>
              <a:ext cx="288131" cy="0"/>
            </a:xfrm>
            <a:prstGeom prst="line">
              <a:avLst/>
            </a:prstGeom>
            <a:noFill/>
            <a:ln w="19050" cap="flat" cmpd="sng" algn="ctr">
              <a:solidFill>
                <a:schemeClr val="tx1"/>
              </a:solidFill>
              <a:prstDash val="solid"/>
              <a:headEnd type="none" w="med" len="med"/>
              <a:tailEnd type="none" w="med" len="med"/>
            </a:ln>
            <a:effectLst/>
          </p:spPr>
        </p:cxnSp>
      </p:grpSp>
      <p:sp>
        <p:nvSpPr>
          <p:cNvPr id="208" name="TextBox 207"/>
          <p:cNvSpPr txBox="1"/>
          <p:nvPr/>
        </p:nvSpPr>
        <p:spPr>
          <a:xfrm>
            <a:off x="356190" y="1724277"/>
            <a:ext cx="8431619" cy="523220"/>
          </a:xfrm>
          <a:prstGeom prst="rect">
            <a:avLst/>
          </a:prstGeom>
          <a:noFill/>
        </p:spPr>
        <p:txBody>
          <a:bodyPr wrap="square" rtlCol="0">
            <a:spAutoFit/>
          </a:bodyPr>
          <a:lstStyle/>
          <a:p>
            <a:pPr algn="ctr"/>
            <a:r>
              <a:rPr lang="en-GB" sz="1400" b="1" dirty="0">
                <a:solidFill>
                  <a:srgbClr val="4D4D4D"/>
                </a:solidFill>
                <a:latin typeface="Arial" panose="020B0604020202020204" pitchFamily="34" charset="0"/>
                <a:cs typeface="Arial" panose="020B0604020202020204" pitchFamily="34" charset="0"/>
              </a:rPr>
              <a:t>Loss of HER2 and increase in RTK/RAS/PI3K activity with </a:t>
            </a:r>
            <a:br>
              <a:rPr lang="en-GB" sz="1400" b="1" dirty="0">
                <a:solidFill>
                  <a:srgbClr val="4D4D4D"/>
                </a:solidFill>
                <a:latin typeface="Arial" panose="020B0604020202020204" pitchFamily="34" charset="0"/>
                <a:cs typeface="Arial" panose="020B0604020202020204" pitchFamily="34" charset="0"/>
              </a:rPr>
            </a:br>
            <a:r>
              <a:rPr lang="en-GB" sz="1400" b="1" dirty="0">
                <a:solidFill>
                  <a:srgbClr val="4D4D4D"/>
                </a:solidFill>
                <a:latin typeface="Arial" panose="020B0604020202020204" pitchFamily="34" charset="0"/>
                <a:cs typeface="Arial" panose="020B0604020202020204" pitchFamily="34" charset="0"/>
              </a:rPr>
              <a:t>trastuzumab resistance in HER2+ </a:t>
            </a:r>
            <a:r>
              <a:rPr lang="en-GB" sz="1400" b="1" dirty="0" err="1" smtClean="0">
                <a:solidFill>
                  <a:srgbClr val="4D4D4D"/>
                </a:solidFill>
                <a:latin typeface="Arial" panose="020B0604020202020204" pitchFamily="34" charset="0"/>
                <a:cs typeface="Arial" panose="020B0604020202020204" pitchFamily="34" charset="0"/>
              </a:rPr>
              <a:t>oesophagogastric</a:t>
            </a:r>
            <a:r>
              <a:rPr lang="en-GB" sz="1400" b="1" dirty="0" smtClean="0">
                <a:solidFill>
                  <a:srgbClr val="4D4D4D"/>
                </a:solidFill>
                <a:latin typeface="Arial" panose="020B0604020202020204" pitchFamily="34" charset="0"/>
                <a:cs typeface="Arial" panose="020B0604020202020204" pitchFamily="34" charset="0"/>
              </a:rPr>
              <a:t> </a:t>
            </a:r>
            <a:r>
              <a:rPr lang="en-GB" sz="1400" b="1" dirty="0">
                <a:solidFill>
                  <a:srgbClr val="4D4D4D"/>
                </a:solidFill>
                <a:latin typeface="Arial" panose="020B0604020202020204" pitchFamily="34" charset="0"/>
                <a:cs typeface="Arial" panose="020B0604020202020204" pitchFamily="34" charset="0"/>
              </a:rPr>
              <a:t>tumours</a:t>
            </a:r>
          </a:p>
        </p:txBody>
      </p:sp>
    </p:spTree>
    <p:custDataLst>
      <p:tags r:id="rId1"/>
    </p:custDataLst>
    <p:extLst>
      <p:ext uri="{BB962C8B-B14F-4D97-AF65-F5344CB8AC3E}">
        <p14:creationId xmlns:p14="http://schemas.microsoft.com/office/powerpoint/2010/main" val="22847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a:spLocks noChangeArrowheads="1"/>
          </p:cNvSpPr>
          <p:nvPr/>
        </p:nvSpPr>
        <p:spPr bwMode="auto">
          <a:xfrm>
            <a:off x="1538258" y="4190935"/>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5" name="Rectangle 42"/>
          <p:cNvSpPr>
            <a:spLocks noChangeArrowheads="1"/>
          </p:cNvSpPr>
          <p:nvPr/>
        </p:nvSpPr>
        <p:spPr bwMode="auto">
          <a:xfrm>
            <a:off x="6416791" y="4190935"/>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1" name="Rectangle 18"/>
          <p:cNvSpPr>
            <a:spLocks noChangeArrowheads="1"/>
          </p:cNvSpPr>
          <p:nvPr/>
        </p:nvSpPr>
        <p:spPr bwMode="auto">
          <a:xfrm>
            <a:off x="1538258" y="3459226"/>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4" name="Rectangle 50"/>
          <p:cNvSpPr>
            <a:spLocks noChangeArrowheads="1"/>
          </p:cNvSpPr>
          <p:nvPr/>
        </p:nvSpPr>
        <p:spPr bwMode="auto">
          <a:xfrm>
            <a:off x="6416791" y="3459226"/>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0" name="Rectangle 27"/>
          <p:cNvSpPr>
            <a:spLocks noChangeArrowheads="1"/>
          </p:cNvSpPr>
          <p:nvPr/>
        </p:nvSpPr>
        <p:spPr bwMode="auto">
          <a:xfrm>
            <a:off x="1538258" y="4435628"/>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9" name="Rectangle 45"/>
          <p:cNvSpPr>
            <a:spLocks noChangeArrowheads="1"/>
          </p:cNvSpPr>
          <p:nvPr/>
        </p:nvSpPr>
        <p:spPr bwMode="auto">
          <a:xfrm>
            <a:off x="6416791" y="4435628"/>
            <a:ext cx="2314460"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2" name="Rectangle 10"/>
          <p:cNvSpPr>
            <a:spLocks noChangeArrowheads="1"/>
          </p:cNvSpPr>
          <p:nvPr/>
        </p:nvSpPr>
        <p:spPr bwMode="auto">
          <a:xfrm>
            <a:off x="1538258" y="2972210"/>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8" name="Rectangle 35"/>
          <p:cNvSpPr>
            <a:spLocks noChangeArrowheads="1"/>
          </p:cNvSpPr>
          <p:nvPr/>
        </p:nvSpPr>
        <p:spPr bwMode="auto">
          <a:xfrm>
            <a:off x="6416791" y="2972210"/>
            <a:ext cx="2314460"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8" name="Rectangle 15"/>
          <p:cNvSpPr>
            <a:spLocks noChangeArrowheads="1"/>
          </p:cNvSpPr>
          <p:nvPr/>
        </p:nvSpPr>
        <p:spPr bwMode="auto">
          <a:xfrm>
            <a:off x="1538258" y="3215323"/>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0" name="Rectangle 37"/>
          <p:cNvSpPr>
            <a:spLocks noChangeArrowheads="1"/>
          </p:cNvSpPr>
          <p:nvPr/>
        </p:nvSpPr>
        <p:spPr bwMode="auto">
          <a:xfrm>
            <a:off x="6416791" y="3215323"/>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6" name="Rectangle 23"/>
          <p:cNvSpPr>
            <a:spLocks noChangeArrowheads="1"/>
          </p:cNvSpPr>
          <p:nvPr/>
        </p:nvSpPr>
        <p:spPr bwMode="auto">
          <a:xfrm>
            <a:off x="1538258" y="3947032"/>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2" name="Rectangle 39"/>
          <p:cNvSpPr>
            <a:spLocks noChangeArrowheads="1"/>
          </p:cNvSpPr>
          <p:nvPr/>
        </p:nvSpPr>
        <p:spPr bwMode="auto">
          <a:xfrm>
            <a:off x="6416791" y="3947032"/>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4" name="Rectangle 21"/>
          <p:cNvSpPr>
            <a:spLocks noChangeArrowheads="1"/>
          </p:cNvSpPr>
          <p:nvPr/>
        </p:nvSpPr>
        <p:spPr bwMode="auto">
          <a:xfrm>
            <a:off x="1538258" y="3703919"/>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dirty="0">
              <a:solidFill>
                <a:srgbClr val="4D4D4D"/>
              </a:solidFill>
            </a:endParaRPr>
          </a:p>
        </p:txBody>
      </p:sp>
      <p:sp>
        <p:nvSpPr>
          <p:cNvPr id="5121" name="Rectangle 53"/>
          <p:cNvSpPr>
            <a:spLocks noChangeArrowheads="1"/>
          </p:cNvSpPr>
          <p:nvPr/>
        </p:nvSpPr>
        <p:spPr bwMode="auto">
          <a:xfrm>
            <a:off x="6416791" y="3703919"/>
            <a:ext cx="2314460"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 name="Rectangle 7"/>
          <p:cNvSpPr>
            <a:spLocks noChangeArrowheads="1"/>
          </p:cNvSpPr>
          <p:nvPr/>
        </p:nvSpPr>
        <p:spPr bwMode="auto">
          <a:xfrm>
            <a:off x="1538258" y="2728307"/>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1" name="Rectangle 9"/>
          <p:cNvSpPr>
            <a:spLocks noChangeArrowheads="1"/>
          </p:cNvSpPr>
          <p:nvPr/>
        </p:nvSpPr>
        <p:spPr bwMode="auto">
          <a:xfrm>
            <a:off x="6457867" y="2728307"/>
            <a:ext cx="2273384"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2" name="Rectangle 2"/>
          <p:cNvSpPr>
            <a:spLocks noGrp="1" noChangeArrowheads="1"/>
          </p:cNvSpPr>
          <p:nvPr>
            <p:ph type="title"/>
          </p:nvPr>
        </p:nvSpPr>
        <p:spPr/>
        <p:txBody>
          <a:bodyPr/>
          <a:lstStyle/>
          <a:p>
            <a:r>
              <a:rPr lang="en-GB" sz="1800" dirty="0"/>
              <a:t>612O: Clinical next generation sequencing (NGS) of </a:t>
            </a:r>
            <a:r>
              <a:rPr lang="en-GB" sz="1800" dirty="0" err="1"/>
              <a:t>esophagogastric</a:t>
            </a:r>
            <a:r>
              <a:rPr lang="en-GB" sz="1800" dirty="0"/>
              <a:t> (EG) adenocarcinomas identifies distinct molecular signatures of response to HER2 inhibition, first-line 5FU/platinum and PD1/CTLA4 blockade </a:t>
            </a:r>
            <a:br>
              <a:rPr lang="en-GB" sz="1800" dirty="0"/>
            </a:br>
            <a:r>
              <a:rPr lang="en-GB" sz="1800" dirty="0"/>
              <a:t>– </a:t>
            </a:r>
            <a:r>
              <a:rPr lang="en-GB" sz="1800" dirty="0" err="1"/>
              <a:t>Janjigian</a:t>
            </a:r>
            <a:r>
              <a:rPr lang="en-GB" sz="1800" dirty="0"/>
              <a:t> et al</a:t>
            </a:r>
          </a:p>
        </p:txBody>
      </p:sp>
      <p:sp>
        <p:nvSpPr>
          <p:cNvPr id="5123" name="Rectangle 3"/>
          <p:cNvSpPr>
            <a:spLocks noGrp="1" noChangeArrowheads="1"/>
          </p:cNvSpPr>
          <p:nvPr>
            <p:ph type="body" idx="1"/>
          </p:nvPr>
        </p:nvSpPr>
        <p:spPr/>
        <p:txBody>
          <a:bodyPr/>
          <a:lstStyle/>
          <a:p>
            <a:pPr marL="0" indent="0">
              <a:buNone/>
            </a:pPr>
            <a:r>
              <a:rPr lang="en-GB" b="1" dirty="0"/>
              <a:t>Key results (</a:t>
            </a:r>
            <a:r>
              <a:rPr lang="en-GB" b="1" dirty="0" smtClean="0"/>
              <a:t>continued)</a:t>
            </a:r>
            <a:endParaRPr lang="en-GB" b="1" dirty="0"/>
          </a:p>
        </p:txBody>
      </p:sp>
      <p:sp>
        <p:nvSpPr>
          <p:cNvPr id="48" name="TextBox 47"/>
          <p:cNvSpPr txBox="1"/>
          <p:nvPr/>
        </p:nvSpPr>
        <p:spPr>
          <a:xfrm>
            <a:off x="1874520" y="2003949"/>
            <a:ext cx="3099816" cy="307777"/>
          </a:xfrm>
          <a:prstGeom prst="rect">
            <a:avLst/>
          </a:prstGeom>
          <a:solidFill>
            <a:srgbClr val="FFFFFF"/>
          </a:solidFill>
        </p:spPr>
        <p:txBody>
          <a:bodyPr wrap="square" rtlCol="0">
            <a:spAutoFit/>
          </a:bodyPr>
          <a:lstStyle/>
          <a:p>
            <a:pPr algn="ctr" fontAlgn="auto">
              <a:spcBef>
                <a:spcPts val="0"/>
              </a:spcBef>
              <a:spcAft>
                <a:spcPts val="0"/>
              </a:spcAft>
              <a:defRPr/>
            </a:pPr>
            <a:r>
              <a:rPr lang="en-GB" sz="1400" b="1" kern="0" dirty="0">
                <a:solidFill>
                  <a:srgbClr val="4D4D4D"/>
                </a:solidFill>
                <a:latin typeface="Arial" panose="020B0604020202020204" pitchFamily="34" charset="0"/>
                <a:cs typeface="Arial" panose="020B0604020202020204" pitchFamily="34" charset="0"/>
              </a:rPr>
              <a:t>Pre-treatment (n=88 patients)</a:t>
            </a:r>
          </a:p>
        </p:txBody>
      </p:sp>
      <p:sp>
        <p:nvSpPr>
          <p:cNvPr id="49" name="TextBox 48"/>
          <p:cNvSpPr txBox="1"/>
          <p:nvPr/>
        </p:nvSpPr>
        <p:spPr>
          <a:xfrm>
            <a:off x="5903976" y="2003949"/>
            <a:ext cx="3099816" cy="307777"/>
          </a:xfrm>
          <a:prstGeom prst="rect">
            <a:avLst/>
          </a:prstGeom>
          <a:solidFill>
            <a:srgbClr val="FFFFFF"/>
          </a:solidFill>
        </p:spPr>
        <p:txBody>
          <a:bodyPr wrap="square" rtlCol="0">
            <a:spAutoFit/>
          </a:bodyPr>
          <a:lstStyle/>
          <a:p>
            <a:pPr algn="ctr" fontAlgn="auto">
              <a:spcBef>
                <a:spcPts val="0"/>
              </a:spcBef>
              <a:spcAft>
                <a:spcPts val="0"/>
              </a:spcAft>
              <a:defRPr/>
            </a:pPr>
            <a:r>
              <a:rPr lang="en-GB" sz="1400" b="1" kern="0" dirty="0">
                <a:solidFill>
                  <a:srgbClr val="4D4D4D"/>
                </a:solidFill>
                <a:latin typeface="Arial" panose="020B0604020202020204" pitchFamily="34" charset="0"/>
                <a:cs typeface="Arial" panose="020B0604020202020204" pitchFamily="34" charset="0"/>
              </a:rPr>
              <a:t>Post-treatment (n=49 patients)</a:t>
            </a:r>
          </a:p>
        </p:txBody>
      </p:sp>
      <p:sp>
        <p:nvSpPr>
          <p:cNvPr id="50" name="TextBox 49"/>
          <p:cNvSpPr txBox="1"/>
          <p:nvPr/>
        </p:nvSpPr>
        <p:spPr>
          <a:xfrm>
            <a:off x="365124" y="2288787"/>
            <a:ext cx="634410"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HER2</a:t>
            </a:r>
          </a:p>
        </p:txBody>
      </p:sp>
      <p:sp>
        <p:nvSpPr>
          <p:cNvPr id="60" name="TextBox 59"/>
          <p:cNvSpPr txBox="1"/>
          <p:nvPr/>
        </p:nvSpPr>
        <p:spPr>
          <a:xfrm>
            <a:off x="1090481" y="2288787"/>
            <a:ext cx="391133"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100%</a:t>
            </a:r>
          </a:p>
        </p:txBody>
      </p:sp>
      <p:sp>
        <p:nvSpPr>
          <p:cNvPr id="76" name="TextBox 75"/>
          <p:cNvSpPr txBox="1"/>
          <p:nvPr/>
        </p:nvSpPr>
        <p:spPr>
          <a:xfrm>
            <a:off x="5730811" y="2288787"/>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78%</a:t>
            </a:r>
          </a:p>
        </p:txBody>
      </p:sp>
      <p:sp>
        <p:nvSpPr>
          <p:cNvPr id="7" name="Rectangle 5"/>
          <p:cNvSpPr>
            <a:spLocks noChangeArrowheads="1"/>
          </p:cNvSpPr>
          <p:nvPr/>
        </p:nvSpPr>
        <p:spPr bwMode="auto">
          <a:xfrm>
            <a:off x="1531939" y="2346715"/>
            <a:ext cx="414075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 name="Rectangle 6"/>
          <p:cNvSpPr>
            <a:spLocks noChangeArrowheads="1"/>
          </p:cNvSpPr>
          <p:nvPr/>
        </p:nvSpPr>
        <p:spPr bwMode="auto">
          <a:xfrm>
            <a:off x="6933398" y="2346715"/>
            <a:ext cx="1797853"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0" name="Rectangle 8"/>
          <p:cNvSpPr>
            <a:spLocks noChangeArrowheads="1"/>
          </p:cNvSpPr>
          <p:nvPr/>
        </p:nvSpPr>
        <p:spPr bwMode="auto">
          <a:xfrm>
            <a:off x="6413632" y="2346715"/>
            <a:ext cx="522926"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7" name="TextBox 56"/>
          <p:cNvSpPr txBox="1"/>
          <p:nvPr/>
        </p:nvSpPr>
        <p:spPr>
          <a:xfrm>
            <a:off x="365124" y="4133797"/>
            <a:ext cx="729956"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MTOR</a:t>
            </a:r>
          </a:p>
        </p:txBody>
      </p:sp>
      <p:sp>
        <p:nvSpPr>
          <p:cNvPr id="67" name="TextBox 66"/>
          <p:cNvSpPr txBox="1"/>
          <p:nvPr/>
        </p:nvSpPr>
        <p:spPr>
          <a:xfrm>
            <a:off x="1260400" y="4133797"/>
            <a:ext cx="221214"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0%</a:t>
            </a:r>
          </a:p>
        </p:txBody>
      </p:sp>
      <p:sp>
        <p:nvSpPr>
          <p:cNvPr id="83" name="TextBox 82"/>
          <p:cNvSpPr txBox="1"/>
          <p:nvPr/>
        </p:nvSpPr>
        <p:spPr>
          <a:xfrm>
            <a:off x="5730811" y="4133797"/>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4%</a:t>
            </a:r>
          </a:p>
        </p:txBody>
      </p:sp>
      <p:sp>
        <p:nvSpPr>
          <p:cNvPr id="87" name="Rectangle 43"/>
          <p:cNvSpPr>
            <a:spLocks noChangeArrowheads="1"/>
          </p:cNvSpPr>
          <p:nvPr/>
        </p:nvSpPr>
        <p:spPr bwMode="auto">
          <a:xfrm>
            <a:off x="7329937" y="4242279"/>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8" name="Rectangle 44"/>
          <p:cNvSpPr>
            <a:spLocks noChangeArrowheads="1"/>
          </p:cNvSpPr>
          <p:nvPr/>
        </p:nvSpPr>
        <p:spPr bwMode="auto">
          <a:xfrm>
            <a:off x="6571615" y="4242279"/>
            <a:ext cx="45815"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4" name="TextBox 53"/>
          <p:cNvSpPr txBox="1"/>
          <p:nvPr/>
        </p:nvSpPr>
        <p:spPr>
          <a:xfrm>
            <a:off x="365124" y="3402088"/>
            <a:ext cx="723605"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MET</a:t>
            </a:r>
          </a:p>
        </p:txBody>
      </p:sp>
      <p:sp>
        <p:nvSpPr>
          <p:cNvPr id="64" name="TextBox 63"/>
          <p:cNvSpPr txBox="1"/>
          <p:nvPr/>
        </p:nvSpPr>
        <p:spPr>
          <a:xfrm>
            <a:off x="1260400" y="3402088"/>
            <a:ext cx="221214"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2%</a:t>
            </a:r>
          </a:p>
        </p:txBody>
      </p:sp>
      <p:sp>
        <p:nvSpPr>
          <p:cNvPr id="80" name="TextBox 79"/>
          <p:cNvSpPr txBox="1"/>
          <p:nvPr/>
        </p:nvSpPr>
        <p:spPr>
          <a:xfrm>
            <a:off x="5733451" y="3402088"/>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8%</a:t>
            </a:r>
          </a:p>
        </p:txBody>
      </p:sp>
      <p:sp>
        <p:nvSpPr>
          <p:cNvPr id="22" name="Rectangle 19"/>
          <p:cNvSpPr>
            <a:spLocks noChangeArrowheads="1"/>
          </p:cNvSpPr>
          <p:nvPr/>
        </p:nvSpPr>
        <p:spPr bwMode="auto">
          <a:xfrm>
            <a:off x="2130697" y="3459226"/>
            <a:ext cx="110589" cy="16272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5" name="Rectangle 51"/>
          <p:cNvSpPr>
            <a:spLocks noChangeArrowheads="1"/>
          </p:cNvSpPr>
          <p:nvPr/>
        </p:nvSpPr>
        <p:spPr bwMode="auto">
          <a:xfrm>
            <a:off x="6416791" y="3457646"/>
            <a:ext cx="104269" cy="16588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0" name="Rectangle 52"/>
          <p:cNvSpPr>
            <a:spLocks noChangeArrowheads="1"/>
          </p:cNvSpPr>
          <p:nvPr/>
        </p:nvSpPr>
        <p:spPr bwMode="auto">
          <a:xfrm>
            <a:off x="7459483" y="3457646"/>
            <a:ext cx="105849" cy="16588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8" name="TextBox 57"/>
          <p:cNvSpPr txBox="1"/>
          <p:nvPr/>
        </p:nvSpPr>
        <p:spPr>
          <a:xfrm>
            <a:off x="365124" y="4377700"/>
            <a:ext cx="644366"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PTEN</a:t>
            </a:r>
          </a:p>
        </p:txBody>
      </p:sp>
      <p:sp>
        <p:nvSpPr>
          <p:cNvPr id="68" name="TextBox 67"/>
          <p:cNvSpPr txBox="1"/>
          <p:nvPr/>
        </p:nvSpPr>
        <p:spPr>
          <a:xfrm>
            <a:off x="1260400" y="4377700"/>
            <a:ext cx="221214"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1%</a:t>
            </a:r>
          </a:p>
        </p:txBody>
      </p:sp>
      <p:sp>
        <p:nvSpPr>
          <p:cNvPr id="84" name="TextBox 83"/>
          <p:cNvSpPr txBox="1"/>
          <p:nvPr/>
        </p:nvSpPr>
        <p:spPr>
          <a:xfrm>
            <a:off x="5730811" y="4377700"/>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8%</a:t>
            </a:r>
          </a:p>
        </p:txBody>
      </p:sp>
      <p:sp>
        <p:nvSpPr>
          <p:cNvPr id="31" name="Rectangle 28"/>
          <p:cNvSpPr>
            <a:spLocks noChangeArrowheads="1"/>
          </p:cNvSpPr>
          <p:nvPr/>
        </p:nvSpPr>
        <p:spPr bwMode="auto">
          <a:xfrm>
            <a:off x="2751572" y="4486182"/>
            <a:ext cx="4265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0" name="Rectangle 46"/>
          <p:cNvSpPr>
            <a:spLocks noChangeArrowheads="1"/>
          </p:cNvSpPr>
          <p:nvPr/>
        </p:nvSpPr>
        <p:spPr bwMode="auto">
          <a:xfrm>
            <a:off x="6949196" y="4486182"/>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6" name="Rectangle 56"/>
          <p:cNvSpPr>
            <a:spLocks noChangeArrowheads="1"/>
          </p:cNvSpPr>
          <p:nvPr/>
        </p:nvSpPr>
        <p:spPr bwMode="auto">
          <a:xfrm>
            <a:off x="7320458" y="4435628"/>
            <a:ext cx="5055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7" name="Rectangle 57"/>
          <p:cNvSpPr>
            <a:spLocks noChangeArrowheads="1"/>
          </p:cNvSpPr>
          <p:nvPr/>
        </p:nvSpPr>
        <p:spPr bwMode="auto">
          <a:xfrm>
            <a:off x="7887619" y="4435628"/>
            <a:ext cx="5055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2" name="TextBox 51"/>
          <p:cNvSpPr txBox="1"/>
          <p:nvPr/>
        </p:nvSpPr>
        <p:spPr>
          <a:xfrm>
            <a:off x="365124" y="2914282"/>
            <a:ext cx="723605"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ERBB4</a:t>
            </a:r>
          </a:p>
        </p:txBody>
      </p:sp>
      <p:sp>
        <p:nvSpPr>
          <p:cNvPr id="62" name="TextBox 61"/>
          <p:cNvSpPr txBox="1"/>
          <p:nvPr/>
        </p:nvSpPr>
        <p:spPr>
          <a:xfrm>
            <a:off x="1260400" y="2914282"/>
            <a:ext cx="221214"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5%</a:t>
            </a:r>
          </a:p>
        </p:txBody>
      </p:sp>
      <p:sp>
        <p:nvSpPr>
          <p:cNvPr id="78" name="TextBox 77"/>
          <p:cNvSpPr txBox="1"/>
          <p:nvPr/>
        </p:nvSpPr>
        <p:spPr>
          <a:xfrm>
            <a:off x="5737899" y="2914282"/>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12%</a:t>
            </a:r>
          </a:p>
        </p:txBody>
      </p:sp>
      <p:sp>
        <p:nvSpPr>
          <p:cNvPr id="16" name="Rectangle 13"/>
          <p:cNvSpPr>
            <a:spLocks noChangeArrowheads="1"/>
          </p:cNvSpPr>
          <p:nvPr/>
        </p:nvSpPr>
        <p:spPr bwMode="auto">
          <a:xfrm>
            <a:off x="1852646" y="3022764"/>
            <a:ext cx="13902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9" name="Rectangle 36"/>
          <p:cNvSpPr>
            <a:spLocks noChangeArrowheads="1"/>
          </p:cNvSpPr>
          <p:nvPr/>
        </p:nvSpPr>
        <p:spPr bwMode="auto">
          <a:xfrm>
            <a:off x="7187751" y="3024344"/>
            <a:ext cx="41076" cy="5687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8" name="Rectangle 68"/>
          <p:cNvSpPr>
            <a:spLocks noChangeArrowheads="1"/>
          </p:cNvSpPr>
          <p:nvPr/>
        </p:nvSpPr>
        <p:spPr bwMode="auto">
          <a:xfrm>
            <a:off x="6423111" y="3024344"/>
            <a:ext cx="41076" cy="5687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9" name="Rectangle 69"/>
          <p:cNvSpPr>
            <a:spLocks noChangeArrowheads="1"/>
          </p:cNvSpPr>
          <p:nvPr/>
        </p:nvSpPr>
        <p:spPr bwMode="auto">
          <a:xfrm>
            <a:off x="6939717" y="3024344"/>
            <a:ext cx="123227" cy="5687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0" name="Rectangle 70"/>
          <p:cNvSpPr>
            <a:spLocks noChangeArrowheads="1"/>
          </p:cNvSpPr>
          <p:nvPr/>
        </p:nvSpPr>
        <p:spPr bwMode="auto">
          <a:xfrm>
            <a:off x="7225667" y="3024344"/>
            <a:ext cx="41076" cy="568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3" name="TextBox 52"/>
          <p:cNvSpPr txBox="1"/>
          <p:nvPr/>
        </p:nvSpPr>
        <p:spPr>
          <a:xfrm>
            <a:off x="365124" y="3158185"/>
            <a:ext cx="723605"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IGF1R</a:t>
            </a:r>
          </a:p>
        </p:txBody>
      </p:sp>
      <p:sp>
        <p:nvSpPr>
          <p:cNvPr id="63" name="TextBox 62"/>
          <p:cNvSpPr txBox="1"/>
          <p:nvPr/>
        </p:nvSpPr>
        <p:spPr>
          <a:xfrm>
            <a:off x="1260400" y="3158185"/>
            <a:ext cx="221214"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3%</a:t>
            </a:r>
          </a:p>
        </p:txBody>
      </p:sp>
      <p:sp>
        <p:nvSpPr>
          <p:cNvPr id="79" name="TextBox 78"/>
          <p:cNvSpPr txBox="1"/>
          <p:nvPr/>
        </p:nvSpPr>
        <p:spPr>
          <a:xfrm>
            <a:off x="5746109" y="3158185"/>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12%</a:t>
            </a:r>
          </a:p>
        </p:txBody>
      </p:sp>
      <p:sp>
        <p:nvSpPr>
          <p:cNvPr id="19" name="Rectangle 16"/>
          <p:cNvSpPr>
            <a:spLocks noChangeArrowheads="1"/>
          </p:cNvSpPr>
          <p:nvPr/>
        </p:nvSpPr>
        <p:spPr bwMode="auto">
          <a:xfrm>
            <a:off x="2042226" y="3266667"/>
            <a:ext cx="88471"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3" name="Rectangle 20"/>
          <p:cNvSpPr>
            <a:spLocks noChangeArrowheads="1"/>
          </p:cNvSpPr>
          <p:nvPr/>
        </p:nvSpPr>
        <p:spPr bwMode="auto">
          <a:xfrm>
            <a:off x="2102260" y="3266667"/>
            <a:ext cx="28437" cy="600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1" name="Rectangle 38"/>
          <p:cNvSpPr>
            <a:spLocks noChangeArrowheads="1"/>
          </p:cNvSpPr>
          <p:nvPr/>
        </p:nvSpPr>
        <p:spPr bwMode="auto">
          <a:xfrm>
            <a:off x="7143516" y="3266667"/>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2" name="Rectangle 48"/>
          <p:cNvSpPr>
            <a:spLocks noChangeArrowheads="1"/>
          </p:cNvSpPr>
          <p:nvPr/>
        </p:nvSpPr>
        <p:spPr bwMode="auto">
          <a:xfrm>
            <a:off x="7288861" y="3266667"/>
            <a:ext cx="183261"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3" name="Rectangle 49"/>
          <p:cNvSpPr>
            <a:spLocks noChangeArrowheads="1"/>
          </p:cNvSpPr>
          <p:nvPr/>
        </p:nvSpPr>
        <p:spPr bwMode="auto">
          <a:xfrm>
            <a:off x="7184592" y="3215323"/>
            <a:ext cx="41076" cy="16272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1" name="Rectangle 71"/>
          <p:cNvSpPr>
            <a:spLocks noChangeArrowheads="1"/>
          </p:cNvSpPr>
          <p:nvPr/>
        </p:nvSpPr>
        <p:spPr bwMode="auto">
          <a:xfrm>
            <a:off x="7386811" y="3266667"/>
            <a:ext cx="41076" cy="600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6" name="TextBox 55"/>
          <p:cNvSpPr txBox="1"/>
          <p:nvPr/>
        </p:nvSpPr>
        <p:spPr>
          <a:xfrm>
            <a:off x="365124" y="3889894"/>
            <a:ext cx="796766"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PIK3CA</a:t>
            </a:r>
          </a:p>
        </p:txBody>
      </p:sp>
      <p:sp>
        <p:nvSpPr>
          <p:cNvPr id="66" name="TextBox 65"/>
          <p:cNvSpPr txBox="1"/>
          <p:nvPr/>
        </p:nvSpPr>
        <p:spPr>
          <a:xfrm>
            <a:off x="1260400" y="3889894"/>
            <a:ext cx="221214"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8%</a:t>
            </a:r>
          </a:p>
        </p:txBody>
      </p:sp>
      <p:sp>
        <p:nvSpPr>
          <p:cNvPr id="82" name="TextBox 81"/>
          <p:cNvSpPr txBox="1"/>
          <p:nvPr/>
        </p:nvSpPr>
        <p:spPr>
          <a:xfrm>
            <a:off x="5733451" y="3889894"/>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10%</a:t>
            </a:r>
          </a:p>
        </p:txBody>
      </p:sp>
      <p:sp>
        <p:nvSpPr>
          <p:cNvPr id="28" name="Rectangle 25"/>
          <p:cNvSpPr>
            <a:spLocks noChangeArrowheads="1"/>
          </p:cNvSpPr>
          <p:nvPr/>
        </p:nvSpPr>
        <p:spPr bwMode="auto">
          <a:xfrm>
            <a:off x="2483000" y="3998376"/>
            <a:ext cx="271732"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9" name="Rectangle 26"/>
          <p:cNvSpPr>
            <a:spLocks noChangeArrowheads="1"/>
          </p:cNvSpPr>
          <p:nvPr/>
        </p:nvSpPr>
        <p:spPr bwMode="auto">
          <a:xfrm>
            <a:off x="2282361" y="3998376"/>
            <a:ext cx="3949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3" name="Rectangle 40"/>
          <p:cNvSpPr>
            <a:spLocks noChangeArrowheads="1"/>
          </p:cNvSpPr>
          <p:nvPr/>
        </p:nvSpPr>
        <p:spPr bwMode="auto">
          <a:xfrm>
            <a:off x="6946036" y="3998376"/>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4" name="Rectangle 41"/>
          <p:cNvSpPr>
            <a:spLocks noChangeArrowheads="1"/>
          </p:cNvSpPr>
          <p:nvPr/>
        </p:nvSpPr>
        <p:spPr bwMode="auto">
          <a:xfrm>
            <a:off x="7472122" y="3998376"/>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1" name="Rectangle 47"/>
          <p:cNvSpPr>
            <a:spLocks noChangeArrowheads="1"/>
          </p:cNvSpPr>
          <p:nvPr/>
        </p:nvSpPr>
        <p:spPr bwMode="auto">
          <a:xfrm>
            <a:off x="7751753" y="3998376"/>
            <a:ext cx="107429"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2" name="Rectangle 72"/>
          <p:cNvSpPr>
            <a:spLocks noChangeArrowheads="1"/>
          </p:cNvSpPr>
          <p:nvPr/>
        </p:nvSpPr>
        <p:spPr bwMode="auto">
          <a:xfrm>
            <a:off x="7849703" y="3998376"/>
            <a:ext cx="41076" cy="60034"/>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1" name="TextBox 80"/>
          <p:cNvSpPr txBox="1"/>
          <p:nvPr/>
        </p:nvSpPr>
        <p:spPr>
          <a:xfrm>
            <a:off x="5746109" y="3645991"/>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14%</a:t>
            </a:r>
          </a:p>
        </p:txBody>
      </p:sp>
      <p:sp>
        <p:nvSpPr>
          <p:cNvPr id="25" name="Rectangle 22"/>
          <p:cNvSpPr>
            <a:spLocks noChangeArrowheads="1"/>
          </p:cNvSpPr>
          <p:nvPr/>
        </p:nvSpPr>
        <p:spPr bwMode="auto">
          <a:xfrm>
            <a:off x="2381249" y="3754473"/>
            <a:ext cx="79633"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4" name="Rectangle 54"/>
          <p:cNvSpPr>
            <a:spLocks noChangeArrowheads="1"/>
          </p:cNvSpPr>
          <p:nvPr/>
        </p:nvSpPr>
        <p:spPr bwMode="auto">
          <a:xfrm>
            <a:off x="7559013" y="3702339"/>
            <a:ext cx="53714"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5" name="Rectangle 55"/>
          <p:cNvSpPr>
            <a:spLocks noChangeArrowheads="1"/>
          </p:cNvSpPr>
          <p:nvPr/>
        </p:nvSpPr>
        <p:spPr bwMode="auto">
          <a:xfrm>
            <a:off x="7276222" y="3702339"/>
            <a:ext cx="50555"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6" name="Rectangle 66"/>
          <p:cNvSpPr>
            <a:spLocks noChangeArrowheads="1"/>
          </p:cNvSpPr>
          <p:nvPr/>
        </p:nvSpPr>
        <p:spPr bwMode="auto">
          <a:xfrm>
            <a:off x="7130877" y="3702339"/>
            <a:ext cx="53714"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7" name="Rectangle 67"/>
          <p:cNvSpPr>
            <a:spLocks noChangeArrowheads="1"/>
          </p:cNvSpPr>
          <p:nvPr/>
        </p:nvSpPr>
        <p:spPr bwMode="auto">
          <a:xfrm>
            <a:off x="6514741" y="3702339"/>
            <a:ext cx="53714"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5" name="Rectangle 75"/>
          <p:cNvSpPr>
            <a:spLocks noChangeArrowheads="1"/>
          </p:cNvSpPr>
          <p:nvPr/>
        </p:nvSpPr>
        <p:spPr bwMode="auto">
          <a:xfrm>
            <a:off x="1981200" y="3703919"/>
            <a:ext cx="6120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7" name="Rectangle 77"/>
          <p:cNvSpPr>
            <a:spLocks noChangeArrowheads="1"/>
          </p:cNvSpPr>
          <p:nvPr/>
        </p:nvSpPr>
        <p:spPr bwMode="auto">
          <a:xfrm>
            <a:off x="2241285" y="3703919"/>
            <a:ext cx="143765"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 name="TextBox 50"/>
          <p:cNvSpPr txBox="1"/>
          <p:nvPr/>
        </p:nvSpPr>
        <p:spPr>
          <a:xfrm>
            <a:off x="365124" y="2670379"/>
            <a:ext cx="634410"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EGFR</a:t>
            </a:r>
          </a:p>
        </p:txBody>
      </p:sp>
      <p:sp>
        <p:nvSpPr>
          <p:cNvPr id="61" name="TextBox 60"/>
          <p:cNvSpPr txBox="1"/>
          <p:nvPr/>
        </p:nvSpPr>
        <p:spPr>
          <a:xfrm>
            <a:off x="1260400" y="2670379"/>
            <a:ext cx="221214"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7%</a:t>
            </a:r>
          </a:p>
        </p:txBody>
      </p:sp>
      <p:sp>
        <p:nvSpPr>
          <p:cNvPr id="77" name="TextBox 76"/>
          <p:cNvSpPr txBox="1"/>
          <p:nvPr/>
        </p:nvSpPr>
        <p:spPr>
          <a:xfrm>
            <a:off x="5736127" y="2670379"/>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12%</a:t>
            </a:r>
          </a:p>
        </p:txBody>
      </p:sp>
      <p:sp>
        <p:nvSpPr>
          <p:cNvPr id="37" name="Rectangle 34"/>
          <p:cNvSpPr>
            <a:spLocks noChangeArrowheads="1"/>
          </p:cNvSpPr>
          <p:nvPr/>
        </p:nvSpPr>
        <p:spPr bwMode="auto">
          <a:xfrm>
            <a:off x="7137197" y="2778861"/>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8" name="Rectangle 78"/>
          <p:cNvSpPr>
            <a:spLocks noChangeArrowheads="1"/>
          </p:cNvSpPr>
          <p:nvPr/>
        </p:nvSpPr>
        <p:spPr bwMode="auto">
          <a:xfrm>
            <a:off x="6413632" y="2728307"/>
            <a:ext cx="56874"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9" name="Rectangle 79"/>
          <p:cNvSpPr>
            <a:spLocks noChangeArrowheads="1"/>
          </p:cNvSpPr>
          <p:nvPr/>
        </p:nvSpPr>
        <p:spPr bwMode="auto">
          <a:xfrm>
            <a:off x="6946036" y="2728307"/>
            <a:ext cx="19432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 name="Rectangle 12"/>
          <p:cNvSpPr>
            <a:spLocks noChangeArrowheads="1"/>
          </p:cNvSpPr>
          <p:nvPr/>
        </p:nvSpPr>
        <p:spPr bwMode="auto">
          <a:xfrm>
            <a:off x="1699402" y="2778861"/>
            <a:ext cx="115328"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TextBox 54"/>
          <p:cNvSpPr txBox="1"/>
          <p:nvPr/>
        </p:nvSpPr>
        <p:spPr>
          <a:xfrm>
            <a:off x="365124" y="3645991"/>
            <a:ext cx="723605"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KRAS</a:t>
            </a:r>
          </a:p>
        </p:txBody>
      </p:sp>
      <p:sp>
        <p:nvSpPr>
          <p:cNvPr id="65" name="TextBox 64"/>
          <p:cNvSpPr txBox="1"/>
          <p:nvPr/>
        </p:nvSpPr>
        <p:spPr>
          <a:xfrm>
            <a:off x="1260400" y="3645991"/>
            <a:ext cx="221214"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8%</a:t>
            </a:r>
          </a:p>
        </p:txBody>
      </p:sp>
      <p:sp>
        <p:nvSpPr>
          <p:cNvPr id="5146" name="Rectangle 76"/>
          <p:cNvSpPr>
            <a:spLocks noChangeArrowheads="1"/>
          </p:cNvSpPr>
          <p:nvPr/>
        </p:nvSpPr>
        <p:spPr bwMode="auto">
          <a:xfrm>
            <a:off x="1538258" y="3703919"/>
            <a:ext cx="3600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TextBox 69"/>
          <p:cNvSpPr txBox="1"/>
          <p:nvPr/>
        </p:nvSpPr>
        <p:spPr>
          <a:xfrm>
            <a:off x="2017887" y="5041489"/>
            <a:ext cx="1474036" cy="276999"/>
          </a:xfrm>
          <a:prstGeom prst="rect">
            <a:avLst/>
          </a:prstGeom>
          <a:solidFill>
            <a:srgbClr val="FFFFFF"/>
          </a:solidFill>
        </p:spPr>
        <p:txBody>
          <a:bodyPr wrap="square" rtlCol="0">
            <a:spAutoFit/>
          </a:bodyPr>
          <a:lstStyle/>
          <a:p>
            <a:pPr fontAlgn="auto">
              <a:spcBef>
                <a:spcPts val="0"/>
              </a:spcBef>
              <a:spcAft>
                <a:spcPts val="0"/>
              </a:spcAft>
              <a:defRPr/>
            </a:pPr>
            <a:r>
              <a:rPr lang="en-GB" sz="1200" b="1" kern="0" dirty="0">
                <a:solidFill>
                  <a:srgbClr val="4D4D4D"/>
                </a:solidFill>
                <a:latin typeface="Arial" panose="020B0604020202020204" pitchFamily="34" charset="0"/>
                <a:cs typeface="Arial" panose="020B0604020202020204" pitchFamily="34" charset="0"/>
              </a:rPr>
              <a:t>Genetic alteration</a:t>
            </a:r>
          </a:p>
        </p:txBody>
      </p:sp>
      <p:sp>
        <p:nvSpPr>
          <p:cNvPr id="71" name="TextBox 70"/>
          <p:cNvSpPr txBox="1"/>
          <p:nvPr/>
        </p:nvSpPr>
        <p:spPr>
          <a:xfrm>
            <a:off x="3896249" y="5041489"/>
            <a:ext cx="1053494" cy="276999"/>
          </a:xfrm>
          <a:prstGeom prst="rect">
            <a:avLst/>
          </a:prstGeom>
          <a:solidFill>
            <a:srgbClr val="FFFFFF"/>
          </a:solidFill>
        </p:spPr>
        <p:txBody>
          <a:bodyPr wrap="none"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Amplification</a:t>
            </a:r>
          </a:p>
        </p:txBody>
      </p:sp>
      <p:sp>
        <p:nvSpPr>
          <p:cNvPr id="73" name="TextBox 72"/>
          <p:cNvSpPr txBox="1"/>
          <p:nvPr/>
        </p:nvSpPr>
        <p:spPr>
          <a:xfrm>
            <a:off x="5506637" y="5041489"/>
            <a:ext cx="1463862" cy="276999"/>
          </a:xfrm>
          <a:prstGeom prst="rect">
            <a:avLst/>
          </a:prstGeom>
          <a:solidFill>
            <a:srgbClr val="FFFFFF"/>
          </a:solidFill>
        </p:spPr>
        <p:txBody>
          <a:bodyPr wrap="none"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Missense mutation</a:t>
            </a:r>
          </a:p>
        </p:txBody>
      </p:sp>
      <p:sp>
        <p:nvSpPr>
          <p:cNvPr id="142" name="Rectangle 74"/>
          <p:cNvSpPr>
            <a:spLocks noChangeArrowheads="1"/>
          </p:cNvSpPr>
          <p:nvPr/>
        </p:nvSpPr>
        <p:spPr bwMode="auto">
          <a:xfrm>
            <a:off x="3887310" y="5099417"/>
            <a:ext cx="45815"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143" name="Rectangle 74"/>
          <p:cNvSpPr>
            <a:spLocks noChangeArrowheads="1"/>
          </p:cNvSpPr>
          <p:nvPr/>
        </p:nvSpPr>
        <p:spPr bwMode="auto">
          <a:xfrm>
            <a:off x="5482157" y="5125988"/>
            <a:ext cx="72000" cy="108000"/>
          </a:xfrm>
          <a:prstGeom prst="rect">
            <a:avLst/>
          </a:prstGeom>
          <a:solidFill>
            <a:srgbClr val="0C8036"/>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72" name="TextBox 71"/>
          <p:cNvSpPr txBox="1"/>
          <p:nvPr/>
        </p:nvSpPr>
        <p:spPr>
          <a:xfrm>
            <a:off x="3896249" y="5313494"/>
            <a:ext cx="1128835" cy="276999"/>
          </a:xfrm>
          <a:prstGeom prst="rect">
            <a:avLst/>
          </a:prstGeom>
          <a:solidFill>
            <a:srgbClr val="FFFFFF"/>
          </a:solidFill>
        </p:spPr>
        <p:txBody>
          <a:bodyPr wrap="none"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Deep deletion</a:t>
            </a:r>
          </a:p>
        </p:txBody>
      </p:sp>
      <p:sp>
        <p:nvSpPr>
          <p:cNvPr id="74" name="TextBox 73"/>
          <p:cNvSpPr txBox="1"/>
          <p:nvPr/>
        </p:nvSpPr>
        <p:spPr>
          <a:xfrm>
            <a:off x="5506637" y="5313494"/>
            <a:ext cx="1337226" cy="276999"/>
          </a:xfrm>
          <a:prstGeom prst="rect">
            <a:avLst/>
          </a:prstGeom>
          <a:solidFill>
            <a:srgbClr val="FFFFFF"/>
          </a:solidFill>
        </p:spPr>
        <p:txBody>
          <a:bodyPr wrap="none" rtlCol="0">
            <a:spAutoFit/>
          </a:bodyPr>
          <a:lstStyle/>
          <a:p>
            <a:pPr fontAlgn="auto">
              <a:spcBef>
                <a:spcPts val="0"/>
              </a:spcBef>
              <a:spcAft>
                <a:spcPts val="0"/>
              </a:spcAft>
              <a:defRPr/>
            </a:pPr>
            <a:r>
              <a:rPr lang="en-GB" sz="1200" kern="0" dirty="0" err="1">
                <a:solidFill>
                  <a:srgbClr val="4D4D4D"/>
                </a:solidFill>
                <a:latin typeface="Arial" panose="020B0604020202020204" pitchFamily="34" charset="0"/>
                <a:cs typeface="Arial" panose="020B0604020202020204" pitchFamily="34" charset="0"/>
              </a:rPr>
              <a:t>Inframe</a:t>
            </a:r>
            <a:r>
              <a:rPr lang="en-GB" sz="1200" kern="0" dirty="0">
                <a:solidFill>
                  <a:srgbClr val="4D4D4D"/>
                </a:solidFill>
                <a:latin typeface="Arial" panose="020B0604020202020204" pitchFamily="34" charset="0"/>
                <a:cs typeface="Arial" panose="020B0604020202020204" pitchFamily="34" charset="0"/>
              </a:rPr>
              <a:t> mutation</a:t>
            </a:r>
          </a:p>
        </p:txBody>
      </p:sp>
      <p:sp>
        <p:nvSpPr>
          <p:cNvPr id="141" name="Rectangle 74"/>
          <p:cNvSpPr>
            <a:spLocks noChangeArrowheads="1"/>
          </p:cNvSpPr>
          <p:nvPr/>
        </p:nvSpPr>
        <p:spPr bwMode="auto">
          <a:xfrm>
            <a:off x="3887310" y="5371422"/>
            <a:ext cx="4581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144" name="Rectangle 74"/>
          <p:cNvSpPr>
            <a:spLocks noChangeArrowheads="1"/>
          </p:cNvSpPr>
          <p:nvPr/>
        </p:nvSpPr>
        <p:spPr bwMode="auto">
          <a:xfrm>
            <a:off x="5482157" y="5397993"/>
            <a:ext cx="72000" cy="1080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75" name="TextBox 74"/>
          <p:cNvSpPr txBox="1"/>
          <p:nvPr/>
        </p:nvSpPr>
        <p:spPr>
          <a:xfrm>
            <a:off x="5506637" y="5585499"/>
            <a:ext cx="1484825" cy="276999"/>
          </a:xfrm>
          <a:prstGeom prst="rect">
            <a:avLst/>
          </a:prstGeom>
          <a:solidFill>
            <a:srgbClr val="FFFFFF"/>
          </a:solidFill>
        </p:spPr>
        <p:txBody>
          <a:bodyPr wrap="none" rIns="36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Truncating mutation</a:t>
            </a:r>
          </a:p>
        </p:txBody>
      </p:sp>
      <p:sp>
        <p:nvSpPr>
          <p:cNvPr id="145" name="Rectangle 74"/>
          <p:cNvSpPr>
            <a:spLocks noChangeArrowheads="1"/>
          </p:cNvSpPr>
          <p:nvPr/>
        </p:nvSpPr>
        <p:spPr bwMode="auto">
          <a:xfrm>
            <a:off x="5482157" y="5654609"/>
            <a:ext cx="72000" cy="108000"/>
          </a:xfrm>
          <a:prstGeom prst="rect">
            <a:avLst/>
          </a:pr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32" name="Rectangle 29"/>
          <p:cNvSpPr>
            <a:spLocks noChangeArrowheads="1"/>
          </p:cNvSpPr>
          <p:nvPr/>
        </p:nvSpPr>
        <p:spPr bwMode="auto">
          <a:xfrm>
            <a:off x="1538258" y="4679528"/>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8" name="Rectangle 58"/>
          <p:cNvSpPr>
            <a:spLocks noChangeArrowheads="1"/>
          </p:cNvSpPr>
          <p:nvPr/>
        </p:nvSpPr>
        <p:spPr bwMode="auto">
          <a:xfrm>
            <a:off x="6416791" y="4678738"/>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9" name="TextBox 58"/>
          <p:cNvSpPr txBox="1"/>
          <p:nvPr/>
        </p:nvSpPr>
        <p:spPr>
          <a:xfrm>
            <a:off x="365124" y="4621600"/>
            <a:ext cx="793540" cy="276999"/>
          </a:xfrm>
          <a:prstGeom prst="rect">
            <a:avLst/>
          </a:prstGeom>
          <a:noFill/>
        </p:spPr>
        <p:txBody>
          <a:bodyPr wrap="square" lIns="72000" rIns="72000" rtlCol="0">
            <a:spAutoFit/>
          </a:bodyPr>
          <a:lstStyle/>
          <a:p>
            <a:pP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SMAD4</a:t>
            </a:r>
          </a:p>
        </p:txBody>
      </p:sp>
      <p:sp>
        <p:nvSpPr>
          <p:cNvPr id="69" name="TextBox 68"/>
          <p:cNvSpPr txBox="1"/>
          <p:nvPr/>
        </p:nvSpPr>
        <p:spPr>
          <a:xfrm>
            <a:off x="1175441" y="4621600"/>
            <a:ext cx="306173" cy="276999"/>
          </a:xfrm>
          <a:prstGeom prst="rect">
            <a:avLst/>
          </a:prstGeom>
          <a:noFill/>
        </p:spPr>
        <p:txBody>
          <a:bodyPr wrap="none" lIns="0" rIns="0"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14%</a:t>
            </a:r>
          </a:p>
        </p:txBody>
      </p:sp>
      <p:sp>
        <p:nvSpPr>
          <p:cNvPr id="85" name="TextBox 84"/>
          <p:cNvSpPr txBox="1"/>
          <p:nvPr/>
        </p:nvSpPr>
        <p:spPr>
          <a:xfrm>
            <a:off x="5734991" y="4621600"/>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en-GB" sz="1200" kern="0" dirty="0">
                <a:solidFill>
                  <a:srgbClr val="4D4D4D"/>
                </a:solidFill>
                <a:latin typeface="Arial" panose="020B0604020202020204" pitchFamily="34" charset="0"/>
                <a:cs typeface="Arial" panose="020B0604020202020204" pitchFamily="34" charset="0"/>
              </a:rPr>
              <a:t>27%</a:t>
            </a:r>
          </a:p>
        </p:txBody>
      </p:sp>
      <p:sp>
        <p:nvSpPr>
          <p:cNvPr id="33" name="Rectangle 30"/>
          <p:cNvSpPr>
            <a:spLocks noChangeArrowheads="1"/>
          </p:cNvSpPr>
          <p:nvPr/>
        </p:nvSpPr>
        <p:spPr bwMode="auto">
          <a:xfrm>
            <a:off x="2751572" y="4730082"/>
            <a:ext cx="396000"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4" name="Rectangle 31"/>
          <p:cNvSpPr>
            <a:spLocks noChangeArrowheads="1"/>
          </p:cNvSpPr>
          <p:nvPr/>
        </p:nvSpPr>
        <p:spPr bwMode="auto">
          <a:xfrm>
            <a:off x="3124200" y="4730082"/>
            <a:ext cx="36000"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5" name="Rectangle 32"/>
          <p:cNvSpPr>
            <a:spLocks noChangeArrowheads="1"/>
          </p:cNvSpPr>
          <p:nvPr/>
        </p:nvSpPr>
        <p:spPr bwMode="auto">
          <a:xfrm>
            <a:off x="2980648" y="4730082"/>
            <a:ext cx="56874"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6" name="Rectangle 33"/>
          <p:cNvSpPr>
            <a:spLocks noChangeArrowheads="1"/>
          </p:cNvSpPr>
          <p:nvPr/>
        </p:nvSpPr>
        <p:spPr bwMode="auto">
          <a:xfrm>
            <a:off x="2381891" y="4730082"/>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9" name="Rectangle 59"/>
          <p:cNvSpPr>
            <a:spLocks noChangeArrowheads="1"/>
          </p:cNvSpPr>
          <p:nvPr/>
        </p:nvSpPr>
        <p:spPr bwMode="auto">
          <a:xfrm>
            <a:off x="7745433"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0" name="Rectangle 60"/>
          <p:cNvSpPr>
            <a:spLocks noChangeArrowheads="1"/>
          </p:cNvSpPr>
          <p:nvPr/>
        </p:nvSpPr>
        <p:spPr bwMode="auto">
          <a:xfrm>
            <a:off x="7562172"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1" name="Rectangle 61"/>
          <p:cNvSpPr>
            <a:spLocks noChangeArrowheads="1"/>
          </p:cNvSpPr>
          <p:nvPr/>
        </p:nvSpPr>
        <p:spPr bwMode="auto">
          <a:xfrm>
            <a:off x="7320458"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2" name="Rectangle 62"/>
          <p:cNvSpPr>
            <a:spLocks noChangeArrowheads="1"/>
          </p:cNvSpPr>
          <p:nvPr/>
        </p:nvSpPr>
        <p:spPr bwMode="auto">
          <a:xfrm>
            <a:off x="7225667"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3" name="Rectangle 63"/>
          <p:cNvSpPr>
            <a:spLocks noChangeArrowheads="1"/>
          </p:cNvSpPr>
          <p:nvPr/>
        </p:nvSpPr>
        <p:spPr bwMode="auto">
          <a:xfrm>
            <a:off x="6983953"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4" name="Rectangle 64"/>
          <p:cNvSpPr>
            <a:spLocks noChangeArrowheads="1"/>
          </p:cNvSpPr>
          <p:nvPr/>
        </p:nvSpPr>
        <p:spPr bwMode="auto">
          <a:xfrm>
            <a:off x="6607952"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5" name="Rectangle 65"/>
          <p:cNvSpPr>
            <a:spLocks noChangeArrowheads="1"/>
          </p:cNvSpPr>
          <p:nvPr/>
        </p:nvSpPr>
        <p:spPr bwMode="auto">
          <a:xfrm>
            <a:off x="6419951"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3" name="Rectangle 73"/>
          <p:cNvSpPr>
            <a:spLocks noChangeArrowheads="1"/>
          </p:cNvSpPr>
          <p:nvPr/>
        </p:nvSpPr>
        <p:spPr bwMode="auto">
          <a:xfrm>
            <a:off x="2470361" y="4679528"/>
            <a:ext cx="4423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4" name="Rectangle 74"/>
          <p:cNvSpPr>
            <a:spLocks noChangeArrowheads="1"/>
          </p:cNvSpPr>
          <p:nvPr/>
        </p:nvSpPr>
        <p:spPr bwMode="auto">
          <a:xfrm>
            <a:off x="2241285" y="4679528"/>
            <a:ext cx="4581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0" name="Rectangle 80"/>
          <p:cNvSpPr>
            <a:spLocks noChangeArrowheads="1"/>
          </p:cNvSpPr>
          <p:nvPr/>
        </p:nvSpPr>
        <p:spPr bwMode="auto">
          <a:xfrm>
            <a:off x="6521061" y="4730082"/>
            <a:ext cx="44235"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1" name="Rectangle 81"/>
          <p:cNvSpPr>
            <a:spLocks noChangeArrowheads="1"/>
          </p:cNvSpPr>
          <p:nvPr/>
        </p:nvSpPr>
        <p:spPr bwMode="auto">
          <a:xfrm>
            <a:off x="7231987" y="4730082"/>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2" name="Rectangle 82"/>
          <p:cNvSpPr>
            <a:spLocks noChangeArrowheads="1"/>
          </p:cNvSpPr>
          <p:nvPr/>
        </p:nvSpPr>
        <p:spPr bwMode="auto">
          <a:xfrm>
            <a:off x="7985568" y="4730082"/>
            <a:ext cx="13428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3" name="Rectangle 83"/>
          <p:cNvSpPr>
            <a:spLocks noChangeArrowheads="1"/>
          </p:cNvSpPr>
          <p:nvPr/>
        </p:nvSpPr>
        <p:spPr bwMode="auto">
          <a:xfrm>
            <a:off x="7140356" y="4730082"/>
            <a:ext cx="41076"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4" name="Rectangle 84"/>
          <p:cNvSpPr>
            <a:spLocks noChangeArrowheads="1"/>
          </p:cNvSpPr>
          <p:nvPr/>
        </p:nvSpPr>
        <p:spPr bwMode="auto">
          <a:xfrm>
            <a:off x="7884459" y="4730082"/>
            <a:ext cx="50555"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0" name="Rectangle 22"/>
          <p:cNvSpPr>
            <a:spLocks noChangeArrowheads="1"/>
          </p:cNvSpPr>
          <p:nvPr/>
        </p:nvSpPr>
        <p:spPr bwMode="auto">
          <a:xfrm>
            <a:off x="2240755" y="3754473"/>
            <a:ext cx="45719"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1" name="Rectangle 47"/>
          <p:cNvSpPr>
            <a:spLocks noChangeArrowheads="1"/>
          </p:cNvSpPr>
          <p:nvPr/>
        </p:nvSpPr>
        <p:spPr bwMode="auto">
          <a:xfrm>
            <a:off x="7560000" y="3757870"/>
            <a:ext cx="180000"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2" name="Rectangle 84"/>
          <p:cNvSpPr>
            <a:spLocks noChangeArrowheads="1"/>
          </p:cNvSpPr>
          <p:nvPr/>
        </p:nvSpPr>
        <p:spPr bwMode="auto">
          <a:xfrm>
            <a:off x="7938036" y="4490766"/>
            <a:ext cx="50555"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 name="Rectangle 11"/>
          <p:cNvSpPr>
            <a:spLocks noChangeArrowheads="1"/>
          </p:cNvSpPr>
          <p:nvPr/>
        </p:nvSpPr>
        <p:spPr bwMode="auto">
          <a:xfrm>
            <a:off x="1531939" y="2728307"/>
            <a:ext cx="186421"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Rectangle 14"/>
          <p:cNvSpPr>
            <a:spLocks noChangeArrowheads="1"/>
          </p:cNvSpPr>
          <p:nvPr/>
        </p:nvSpPr>
        <p:spPr bwMode="auto">
          <a:xfrm>
            <a:off x="1811570" y="2972210"/>
            <a:ext cx="53714"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Rectangle 17"/>
          <p:cNvSpPr>
            <a:spLocks noChangeArrowheads="1"/>
          </p:cNvSpPr>
          <p:nvPr/>
        </p:nvSpPr>
        <p:spPr bwMode="auto">
          <a:xfrm>
            <a:off x="2001150" y="3215323"/>
            <a:ext cx="53714" cy="16272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4" name="Rectangle 31"/>
          <p:cNvSpPr>
            <a:spLocks noChangeArrowheads="1"/>
          </p:cNvSpPr>
          <p:nvPr/>
        </p:nvSpPr>
        <p:spPr bwMode="auto">
          <a:xfrm>
            <a:off x="3078000" y="4730400"/>
            <a:ext cx="36000"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5" name="Text Placeholder 14"/>
          <p:cNvSpPr>
            <a:spLocks noGrp="1"/>
          </p:cNvSpPr>
          <p:nvPr>
            <p:ph type="body" sz="quarter" idx="11"/>
          </p:nvPr>
        </p:nvSpPr>
        <p:spPr>
          <a:xfrm>
            <a:off x="4377267" y="6092296"/>
            <a:ext cx="4435475" cy="487363"/>
          </a:xfrm>
        </p:spPr>
        <p:txBody>
          <a:bodyPr/>
          <a:lstStyle/>
          <a:p>
            <a:r>
              <a:rPr lang="en-GB" dirty="0" err="1"/>
              <a:t>Janjigian</a:t>
            </a:r>
            <a:r>
              <a:rPr lang="en-GB" dirty="0"/>
              <a:t> YY et al. Ann </a:t>
            </a:r>
            <a:r>
              <a:rPr lang="en-GB" dirty="0" err="1"/>
              <a:t>Oncol</a:t>
            </a:r>
            <a:r>
              <a:rPr lang="en-GB" dirty="0"/>
              <a:t> 2016; 27 (</a:t>
            </a:r>
            <a:r>
              <a:rPr lang="en-GB" dirty="0" err="1"/>
              <a:t>suppl</a:t>
            </a:r>
            <a:r>
              <a:rPr lang="en-GB" dirty="0"/>
              <a:t> 6): </a:t>
            </a:r>
            <a:r>
              <a:rPr lang="en-GB" dirty="0" err="1"/>
              <a:t>abstr</a:t>
            </a:r>
            <a:r>
              <a:rPr lang="en-GB" dirty="0"/>
              <a:t> 612O</a:t>
            </a:r>
          </a:p>
        </p:txBody>
      </p:sp>
    </p:spTree>
    <p:custDataLst>
      <p:tags r:id="rId1"/>
    </p:custDataLst>
    <p:extLst>
      <p:ext uri="{BB962C8B-B14F-4D97-AF65-F5344CB8AC3E}">
        <p14:creationId xmlns:p14="http://schemas.microsoft.com/office/powerpoint/2010/main" val="756817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612O: Clinical </a:t>
            </a:r>
            <a:r>
              <a:rPr lang="en-GB" sz="1800" dirty="0"/>
              <a:t>next generation sequencing (NGS) of esophagogastric (EG) adenocarcinomas identifies distinct molecular signatures of response to HER2 inhibition, first-line 5FU/platinum and PD1/CTLA4 </a:t>
            </a:r>
            <a:r>
              <a:rPr lang="en-GB" sz="1800" dirty="0" smtClean="0"/>
              <a:t>blockade </a:t>
            </a:r>
            <a:br>
              <a:rPr lang="en-GB" sz="1800" dirty="0" smtClean="0"/>
            </a:br>
            <a:r>
              <a:rPr lang="en-GB" sz="1800" dirty="0" smtClean="0"/>
              <a:t>– </a:t>
            </a:r>
            <a:r>
              <a:rPr lang="en-GB" sz="1800" dirty="0" err="1" smtClean="0"/>
              <a:t>Janjigian</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These results indicate that </a:t>
            </a:r>
            <a:r>
              <a:rPr lang="en-GB" b="1" dirty="0"/>
              <a:t>patients with acquired trastuzumab resistance </a:t>
            </a:r>
            <a:r>
              <a:rPr lang="en-GB" b="1" dirty="0" smtClean="0"/>
              <a:t>display HER2 loss and may also possess secondary </a:t>
            </a:r>
            <a:r>
              <a:rPr lang="en-GB" b="1" dirty="0"/>
              <a:t>alterations in the RTK/RAS/PI3K </a:t>
            </a:r>
            <a:r>
              <a:rPr lang="en-GB" b="1" dirty="0" smtClean="0"/>
              <a:t>pathway</a:t>
            </a:r>
          </a:p>
          <a:p>
            <a:pPr lvl="1"/>
            <a:r>
              <a:rPr lang="en-GB" b="1" dirty="0" smtClean="0"/>
              <a:t>Frequent mutations such as SMAD4, KRAS and EGFR were identified</a:t>
            </a:r>
            <a:endParaRPr lang="en-GB" b="1" dirty="0"/>
          </a:p>
          <a:p>
            <a:r>
              <a:rPr lang="en-GB" b="1" dirty="0" smtClean="0"/>
              <a:t>These data are in line with the observed failure rate for TDM1 </a:t>
            </a:r>
            <a:r>
              <a:rPr lang="en-GB" b="1" dirty="0"/>
              <a:t>and lapatinib </a:t>
            </a:r>
            <a:r>
              <a:rPr lang="en-GB" b="1" dirty="0" smtClean="0"/>
              <a:t>in 2L treatment</a:t>
            </a:r>
            <a:endParaRPr lang="en-GB" b="1" dirty="0"/>
          </a:p>
          <a:p>
            <a:r>
              <a:rPr lang="en-GB" b="1" dirty="0" smtClean="0"/>
              <a:t>The use of repeat </a:t>
            </a:r>
            <a:r>
              <a:rPr lang="en-GB" b="1" dirty="0"/>
              <a:t>biopsies </a:t>
            </a:r>
            <a:r>
              <a:rPr lang="en-GB" b="1" dirty="0" smtClean="0"/>
              <a:t>is recommended so that appropriate </a:t>
            </a:r>
            <a:r>
              <a:rPr lang="en-GB" b="1" dirty="0"/>
              <a:t>2L HER2-directed </a:t>
            </a:r>
            <a:r>
              <a:rPr lang="en-GB" b="1" dirty="0" smtClean="0"/>
              <a:t>therapy may be selected </a:t>
            </a:r>
            <a:endParaRPr lang="en-GB" b="1" dirty="0"/>
          </a:p>
          <a:p>
            <a:r>
              <a:rPr lang="en-GB" b="1" dirty="0" smtClean="0"/>
              <a:t>This observed loss of heterozygosity </a:t>
            </a:r>
            <a:r>
              <a:rPr lang="en-GB" b="1" dirty="0"/>
              <a:t>in BRCA 1/2 may </a:t>
            </a:r>
            <a:r>
              <a:rPr lang="en-GB" b="1" dirty="0" smtClean="0"/>
              <a:t>influence </a:t>
            </a:r>
            <a:r>
              <a:rPr lang="en-GB" b="1" dirty="0" err="1" smtClean="0"/>
              <a:t>oesophagogastric</a:t>
            </a:r>
            <a:r>
              <a:rPr lang="en-GB" b="1" dirty="0" smtClean="0"/>
              <a:t> </a:t>
            </a:r>
            <a:r>
              <a:rPr lang="en-GB" b="1" dirty="0"/>
              <a:t>cancer pathogenesis and </a:t>
            </a:r>
            <a:r>
              <a:rPr lang="en-GB" b="1" dirty="0" smtClean="0"/>
              <a:t>therapy response </a:t>
            </a:r>
            <a:endParaRPr lang="en-GB" b="1" dirty="0"/>
          </a:p>
          <a:p>
            <a:r>
              <a:rPr lang="en-GB" b="1" dirty="0" smtClean="0"/>
              <a:t>It is important to identify MSI </a:t>
            </a:r>
            <a:r>
              <a:rPr lang="en-GB" b="1" dirty="0"/>
              <a:t>and EBV </a:t>
            </a:r>
            <a:r>
              <a:rPr lang="en-GB" b="1" dirty="0" err="1" smtClean="0"/>
              <a:t>oesophagogastric</a:t>
            </a:r>
            <a:r>
              <a:rPr lang="en-GB" b="1" dirty="0" smtClean="0"/>
              <a:t> adenocarcinoma subsets (unique subsets) so that they may be treated with </a:t>
            </a:r>
            <a:r>
              <a:rPr lang="en-GB" b="1" dirty="0"/>
              <a:t>immunotherapy</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Janjigian</a:t>
            </a:r>
            <a:r>
              <a:rPr lang="en-GB" dirty="0"/>
              <a:t> YY et al. Ann </a:t>
            </a:r>
            <a:r>
              <a:rPr lang="en-GB" dirty="0" err="1"/>
              <a:t>Oncol</a:t>
            </a:r>
            <a:r>
              <a:rPr lang="en-GB" dirty="0"/>
              <a:t> 2016; 27 (</a:t>
            </a:r>
            <a:r>
              <a:rPr lang="en-GB" dirty="0" err="1"/>
              <a:t>suppl</a:t>
            </a:r>
            <a:r>
              <a:rPr lang="en-GB" dirty="0"/>
              <a:t> 6): </a:t>
            </a:r>
            <a:r>
              <a:rPr lang="en-GB" dirty="0" err="1"/>
              <a:t>abstr</a:t>
            </a:r>
            <a:r>
              <a:rPr lang="en-GB" dirty="0"/>
              <a:t> 612O</a:t>
            </a:r>
          </a:p>
        </p:txBody>
      </p:sp>
    </p:spTree>
    <p:custDataLst>
      <p:tags r:id="rId1"/>
    </p:custDataLst>
    <p:extLst>
      <p:ext uri="{BB962C8B-B14F-4D97-AF65-F5344CB8AC3E}">
        <p14:creationId xmlns:p14="http://schemas.microsoft.com/office/powerpoint/2010/main" val="367380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a:t>
            </a:r>
            <a:r>
              <a:rPr lang="en-GB" b="0" dirty="0" smtClean="0"/>
              <a:t>2016</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spcAft>
                  <a:spcPts val="0"/>
                </a:spcAft>
                <a:tabLst>
                  <a:tab pos="2155825"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Unit, University Hospital </a:t>
              </a:r>
              <a:r>
                <a:rPr lang="en-GB" sz="1200" dirty="0" err="1">
                  <a:solidFill>
                    <a:srgbClr val="4D4D4D"/>
                  </a:solidFill>
                </a:rPr>
                <a:t>Gasthuisberg</a:t>
              </a:r>
              <a:r>
                <a:rPr lang="en-GB" sz="1200" dirty="0">
                  <a:solidFill>
                    <a:srgbClr val="4D4D4D"/>
                  </a:solidFill>
                </a:rPr>
                <a:t>, </a:t>
              </a:r>
              <a:br>
                <a:rPr lang="en-GB" sz="1200" dirty="0">
                  <a:solidFill>
                    <a:srgbClr val="4D4D4D"/>
                  </a:solidFill>
                </a:rPr>
              </a:br>
              <a:r>
                <a:rPr lang="en-GB" sz="1200" dirty="0">
                  <a:solidFill>
                    <a:srgbClr val="4D4D4D"/>
                  </a:solidFill>
                </a:rPr>
                <a:t>	Leuven, Belgium</a:t>
              </a:r>
            </a:p>
            <a:p>
              <a:pPr>
                <a:lnSpc>
                  <a:spcPct val="150000"/>
                </a:lnSpc>
                <a:spcAft>
                  <a:spcPts val="0"/>
                </a:spcAft>
                <a:tabLst>
                  <a:tab pos="2155825"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spcAft>
                  <a:spcPts val="0"/>
                </a:spcAft>
                <a:tabLst>
                  <a:tab pos="2155825" algn="l"/>
                </a:tabLst>
              </a:pPr>
              <a:r>
                <a:rPr lang="en-GB" sz="1200" b="1" dirty="0">
                  <a:solidFill>
                    <a:srgbClr val="4D4D4D"/>
                  </a:solidFill>
                </a:rPr>
                <a:t>Prof Philippe </a:t>
              </a:r>
              <a:r>
                <a:rPr lang="en-GB" sz="1200" b="1" dirty="0" err="1">
                  <a:solidFill>
                    <a:srgbClr val="4D4D4D"/>
                  </a:solidFill>
                </a:rPr>
                <a:t>Rougier</a:t>
              </a:r>
              <a:r>
                <a:rPr lang="en-GB" sz="1200" b="1" dirty="0">
                  <a:solidFill>
                    <a:srgbClr val="4D4D4D"/>
                  </a:solidFill>
                </a:rPr>
                <a:t>	</a:t>
              </a:r>
              <a:r>
                <a:rPr lang="en-GB" sz="1200" dirty="0">
                  <a:solidFill>
                    <a:srgbClr val="4D4D4D"/>
                  </a:solidFill>
                </a:rPr>
                <a:t>Digestive Oncology Department, European Hospital Georges Pompidou, </a:t>
              </a:r>
              <a:br>
                <a:rPr lang="en-GB" sz="1200" dirty="0">
                  <a:solidFill>
                    <a:srgbClr val="4D4D4D"/>
                  </a:solidFill>
                </a:rPr>
              </a:br>
              <a:r>
                <a:rPr lang="en-GB" sz="1200" dirty="0">
                  <a:solidFill>
                    <a:srgbClr val="4D4D4D"/>
                  </a:solidFill>
                </a:rPr>
                <a:t>	Paris, France</a:t>
              </a:r>
            </a:p>
            <a:p>
              <a:pPr>
                <a:lnSpc>
                  <a:spcPct val="150000"/>
                </a:lnSpc>
                <a:spcAft>
                  <a:spcPts val="0"/>
                </a:spcAft>
                <a:tabLst>
                  <a:tab pos="2155825" algn="l"/>
                </a:tabLst>
              </a:pPr>
              <a:r>
                <a:rPr lang="en-GB" sz="1200" b="1" dirty="0">
                  <a:solidFill>
                    <a:srgbClr val="4D4D4D"/>
                  </a:solidFill>
                </a:rPr>
                <a:t>Prof Côme Lepage	</a:t>
              </a:r>
              <a:r>
                <a:rPr lang="en-GB" sz="1200" dirty="0">
                  <a:solidFill>
                    <a:srgbClr val="4D4D4D"/>
                  </a:solidFill>
                </a:rPr>
                <a:t>University Hospital &amp; INSERM, Dijon, France</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lnSpc>
                  <a:spcPct val="150000"/>
                </a:lnSpc>
                <a:spcBef>
                  <a:spcPts val="0"/>
                </a:spcBef>
                <a:spcAft>
                  <a:spcPts val="600"/>
                </a:spcAft>
                <a:buClrTx/>
                <a:buSzTx/>
                <a:buFontTx/>
                <a:buNone/>
              </a:pPr>
              <a:r>
                <a:rPr lang="en-GB" sz="1400" b="1" dirty="0">
                  <a:solidFill>
                    <a:srgbClr val="043882"/>
                  </a:solidFill>
                </a:rPr>
                <a:t>PANCREATIC CANCER AND HEPATOBILIARY TUMOURS</a:t>
              </a:r>
            </a:p>
            <a:p>
              <a:pPr marL="0" indent="0" fontAlgn="auto">
                <a:spcBef>
                  <a:spcPts val="0"/>
                </a:spcBef>
                <a:spcAft>
                  <a:spcPts val="0"/>
                </a:spcAft>
                <a:buClrTx/>
                <a:buSzTx/>
                <a:buFontTx/>
                <a:buNone/>
                <a:tabLst>
                  <a:tab pos="2155825" algn="l"/>
                </a:tabLst>
              </a:pPr>
              <a:r>
                <a:rPr lang="en-GB" sz="1200" b="1" dirty="0">
                  <a:solidFill>
                    <a:srgbClr val="4D4D4D"/>
                  </a:solidFill>
                </a:rPr>
                <a:t>Prof Jean-Luc Van </a:t>
              </a:r>
              <a:r>
                <a:rPr lang="en-GB" sz="1200" b="1" dirty="0" err="1">
                  <a:solidFill>
                    <a:srgbClr val="4D4D4D"/>
                  </a:solidFill>
                </a:rPr>
                <a:t>Laetham</a:t>
              </a:r>
              <a:r>
                <a:rPr lang="en-GB" sz="1200" b="1" dirty="0">
                  <a:solidFill>
                    <a:srgbClr val="4D4D4D"/>
                  </a:solidFill>
                </a:rPr>
                <a:t>	</a:t>
              </a:r>
              <a:r>
                <a:rPr lang="en-GB" sz="1200" dirty="0">
                  <a:solidFill>
                    <a:srgbClr val="4D4D4D"/>
                  </a:solidFill>
                </a:rPr>
                <a:t>Department of Gastroenterology-GI Cancer Unit, </a:t>
              </a:r>
            </a:p>
            <a:p>
              <a:pPr marL="0" indent="0" fontAlgn="auto">
                <a:spcBef>
                  <a:spcPts val="0"/>
                </a:spcBef>
                <a:spcAft>
                  <a:spcPts val="200"/>
                </a:spcAft>
                <a:buClrTx/>
                <a:buSzTx/>
                <a:buFontTx/>
                <a:buNone/>
                <a:tabLst>
                  <a:tab pos="2155825" algn="l"/>
                </a:tabLst>
              </a:pPr>
              <a:r>
                <a:rPr lang="en-GB" sz="1200" dirty="0">
                  <a:solidFill>
                    <a:srgbClr val="4D4D4D"/>
                  </a:solidFill>
                </a:rPr>
                <a:t>	</a:t>
              </a:r>
              <a:r>
                <a:rPr lang="en-GB" sz="1200" dirty="0" err="1">
                  <a:solidFill>
                    <a:srgbClr val="4D4D4D"/>
                  </a:solidFill>
                </a:rPr>
                <a:t>Erasme</a:t>
              </a:r>
              <a:r>
                <a:rPr lang="en-GB" sz="12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2155825"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spcAft>
                  <a:spcPts val="0"/>
                </a:spcAft>
                <a:tabLst>
                  <a:tab pos="2155825"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Unit, University Hospital </a:t>
              </a:r>
              <a:r>
                <a:rPr lang="en-GB" sz="1200" dirty="0" err="1">
                  <a:solidFill>
                    <a:srgbClr val="4D4D4D"/>
                  </a:solidFill>
                </a:rPr>
                <a:t>Gasthuisberg</a:t>
              </a:r>
              <a:r>
                <a:rPr lang="en-GB" sz="1200" dirty="0">
                  <a:solidFill>
                    <a:srgbClr val="4D4D4D"/>
                  </a:solidFill>
                </a:rPr>
                <a:t>, </a:t>
              </a:r>
              <a:br>
                <a:rPr lang="en-GB" sz="1200" dirty="0">
                  <a:solidFill>
                    <a:srgbClr val="4D4D4D"/>
                  </a:solidFill>
                </a:rPr>
              </a:br>
              <a:r>
                <a:rPr lang="en-GB" sz="1200" dirty="0">
                  <a:solidFill>
                    <a:srgbClr val="4D4D4D"/>
                  </a:solidFill>
                </a:rPr>
                <a:t>	Leuven, Belgium</a:t>
              </a:r>
            </a:p>
            <a:p>
              <a:pPr>
                <a:lnSpc>
                  <a:spcPct val="150000"/>
                </a:lnSpc>
                <a:spcAft>
                  <a:spcPts val="0"/>
                </a:spcAft>
                <a:tabLst>
                  <a:tab pos="2155825" algn="l"/>
                </a:tabLst>
              </a:pPr>
              <a:r>
                <a:rPr lang="en-GB" sz="1200" b="1" dirty="0">
                  <a:solidFill>
                    <a:srgbClr val="4D4D4D"/>
                  </a:solidFill>
                </a:rPr>
                <a:t>Prof Wolff </a:t>
              </a:r>
              <a:r>
                <a:rPr lang="en-GB" sz="1200" b="1" dirty="0" err="1">
                  <a:solidFill>
                    <a:srgbClr val="4D4D4D"/>
                  </a:solidFill>
                </a:rPr>
                <a:t>Schmiegel</a:t>
              </a:r>
              <a:r>
                <a:rPr lang="en-GB" sz="1200" dirty="0">
                  <a:solidFill>
                    <a:srgbClr val="4D4D4D"/>
                  </a:solidFill>
                </a:rPr>
                <a:t> 	Department of Medicine, Ruhr University, Bochum, Germany</a:t>
              </a:r>
            </a:p>
            <a:p>
              <a:pPr>
                <a:lnSpc>
                  <a:spcPct val="150000"/>
                </a:lnSpc>
                <a:spcAft>
                  <a:spcPts val="0"/>
                </a:spcAft>
                <a:tabLst>
                  <a:tab pos="2155825" algn="l"/>
                </a:tabLst>
              </a:pPr>
              <a:r>
                <a:rPr lang="en-GB" sz="1200" b="1" dirty="0">
                  <a:solidFill>
                    <a:srgbClr val="4D4D4D"/>
                  </a:solidFill>
                </a:rPr>
                <a:t>Prof Thomas </a:t>
              </a:r>
              <a:r>
                <a:rPr lang="en-GB" sz="1200" b="1" dirty="0" err="1">
                  <a:solidFill>
                    <a:srgbClr val="4D4D4D"/>
                  </a:solidFill>
                </a:rPr>
                <a:t>Gruenberger</a:t>
              </a:r>
              <a:r>
                <a:rPr lang="en-GB" sz="1200" b="1" dirty="0">
                  <a:solidFill>
                    <a:srgbClr val="4D4D4D"/>
                  </a:solidFill>
                </a:rPr>
                <a:t>	</a:t>
              </a:r>
              <a:r>
                <a:rPr lang="en-GB" sz="1200" dirty="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955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sz="1600" dirty="0" smtClean="0"/>
              <a:t>614O: Final </a:t>
            </a:r>
            <a:r>
              <a:rPr lang="en-GB" sz="1600" dirty="0"/>
              <a:t>results of the FAST study, an international, </a:t>
            </a:r>
            <a:r>
              <a:rPr lang="en-GB" sz="1600" dirty="0" err="1"/>
              <a:t>multicenter</a:t>
            </a:r>
            <a:r>
              <a:rPr lang="en-GB" sz="1600" dirty="0"/>
              <a:t>, randomized, </a:t>
            </a:r>
            <a:r>
              <a:rPr lang="en-GB" sz="1600" dirty="0" smtClean="0"/>
              <a:t/>
            </a:r>
            <a:br>
              <a:rPr lang="en-GB" sz="1600" dirty="0" smtClean="0"/>
            </a:br>
            <a:r>
              <a:rPr lang="en-GB" sz="1600" dirty="0" smtClean="0"/>
              <a:t>phase </a:t>
            </a:r>
            <a:r>
              <a:rPr lang="en-GB" sz="1600" dirty="0"/>
              <a:t>II trial of epirubicin, oxaliplatin, and capecitabine (EOX) with or without the anti-CLDN18.2 antibody IMAB362 as first-line therapy in patients with advanced CLDN18.2+ gastric and </a:t>
            </a:r>
            <a:r>
              <a:rPr lang="en-GB" sz="1600" dirty="0" err="1"/>
              <a:t>gastroesophageal</a:t>
            </a:r>
            <a:r>
              <a:rPr lang="en-GB" sz="1600" dirty="0"/>
              <a:t> junction (GEJ) </a:t>
            </a:r>
            <a:r>
              <a:rPr lang="en-GB" sz="1600" dirty="0" smtClean="0"/>
              <a:t>adenocarcinoma – Schuler et al </a:t>
            </a:r>
            <a:endParaRPr lang="en-GB" sz="1600" dirty="0"/>
          </a:p>
        </p:txBody>
      </p:sp>
      <p:sp>
        <p:nvSpPr>
          <p:cNvPr id="14" name="Text Placeholder 13"/>
          <p:cNvSpPr>
            <a:spLocks noGrp="1"/>
          </p:cNvSpPr>
          <p:nvPr>
            <p:ph type="body" sz="quarter" idx="10"/>
          </p:nvPr>
        </p:nvSpPr>
        <p:spPr/>
        <p:txBody>
          <a:bodyPr/>
          <a:lstStyle/>
          <a:p>
            <a:r>
              <a:rPr lang="en-US" kern="1200" dirty="0"/>
              <a:t>*E</a:t>
            </a:r>
            <a:r>
              <a:rPr lang="en-GB" kern="1200" dirty="0" err="1"/>
              <a:t>pirubicin</a:t>
            </a:r>
            <a:r>
              <a:rPr lang="en-GB" kern="1200" dirty="0"/>
              <a:t> 50 mg/m</a:t>
            </a:r>
            <a:r>
              <a:rPr lang="en-GB" kern="1200" baseline="30000" dirty="0"/>
              <a:t>2</a:t>
            </a:r>
            <a:r>
              <a:rPr lang="en-GB" kern="1200" dirty="0"/>
              <a:t>, oxaliplatin 130 mg/m</a:t>
            </a:r>
            <a:r>
              <a:rPr lang="en-GB" kern="1200" baseline="30000" dirty="0"/>
              <a:t>2</a:t>
            </a:r>
            <a:r>
              <a:rPr lang="en-GB" kern="1200" dirty="0"/>
              <a:t> </a:t>
            </a:r>
            <a:r>
              <a:rPr lang="en-GB" kern="1200" dirty="0" smtClean="0"/>
              <a:t>d1 </a:t>
            </a:r>
            <a:r>
              <a:rPr lang="en-GB" kern="1200" dirty="0"/>
              <a:t>and capecitabine 625 mg/m</a:t>
            </a:r>
            <a:r>
              <a:rPr lang="en-GB" kern="1200" baseline="30000" dirty="0"/>
              <a:t>2</a:t>
            </a:r>
            <a:r>
              <a:rPr lang="en-GB" kern="1200" dirty="0"/>
              <a:t> </a:t>
            </a:r>
            <a:r>
              <a:rPr lang="en-GB" kern="1200" dirty="0" smtClean="0"/>
              <a:t>bid, d1–21</a:t>
            </a:r>
            <a:r>
              <a:rPr lang="en-GB" kern="1200" dirty="0"/>
              <a:t>; q22d</a:t>
            </a:r>
            <a:endParaRPr lang="en-US" kern="1200" dirty="0"/>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en-GB" dirty="0"/>
              <a:t>Schuler M et al. Ann </a:t>
            </a:r>
            <a:r>
              <a:rPr lang="en-GB" dirty="0" err="1"/>
              <a:t>Oncol</a:t>
            </a:r>
            <a:r>
              <a:rPr lang="en-GB" dirty="0"/>
              <a:t> 2016; 27 (</a:t>
            </a:r>
            <a:r>
              <a:rPr lang="en-GB" dirty="0" err="1"/>
              <a:t>suppl</a:t>
            </a:r>
            <a:r>
              <a:rPr lang="en-GB" dirty="0"/>
              <a:t> 6): </a:t>
            </a:r>
            <a:r>
              <a:rPr lang="en-GB" dirty="0" err="1"/>
              <a:t>abstr</a:t>
            </a:r>
            <a:r>
              <a:rPr lang="en-GB" dirty="0"/>
              <a:t> 614O</a:t>
            </a:r>
          </a:p>
        </p:txBody>
      </p:sp>
      <p:sp>
        <p:nvSpPr>
          <p:cNvPr id="16" name="Rectangle 9"/>
          <p:cNvSpPr>
            <a:spLocks noGrp="1" noChangeArrowheads="1"/>
          </p:cNvSpPr>
          <p:nvPr>
            <p:ph sz="half" idx="1"/>
          </p:nvPr>
        </p:nvSpPr>
        <p:spPr>
          <a:xfrm>
            <a:off x="365124" y="5562599"/>
            <a:ext cx="4130676" cy="629893"/>
          </a:xfrm>
        </p:spPr>
        <p:txBody>
          <a:bodyPr/>
          <a:lstStyle/>
          <a:p>
            <a:pPr marL="0" indent="0">
              <a:buNone/>
            </a:pPr>
            <a:r>
              <a:rPr lang="en-GB" b="1" dirty="0">
                <a:solidFill>
                  <a:schemeClr val="bg2"/>
                </a:solidFill>
              </a:rPr>
              <a:t>PRIMARY ENDPOINT(S)</a:t>
            </a:r>
          </a:p>
          <a:p>
            <a:r>
              <a:rPr lang="en-GB" dirty="0" smtClean="0"/>
              <a:t>PFS</a:t>
            </a:r>
            <a:endParaRPr lang="en-GB" dirty="0"/>
          </a:p>
        </p:txBody>
      </p:sp>
      <p:sp>
        <p:nvSpPr>
          <p:cNvPr id="17" name="Content Placeholder 26"/>
          <p:cNvSpPr txBox="1">
            <a:spLocks/>
          </p:cNvSpPr>
          <p:nvPr/>
        </p:nvSpPr>
        <p:spPr>
          <a:xfrm>
            <a:off x="4648200" y="5562599"/>
            <a:ext cx="4130675" cy="125978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a:t>OS</a:t>
            </a:r>
          </a:p>
        </p:txBody>
      </p:sp>
      <p:sp>
        <p:nvSpPr>
          <p:cNvPr id="23" name="Oval 14"/>
          <p:cNvSpPr>
            <a:spLocks noChangeArrowheads="1"/>
          </p:cNvSpPr>
          <p:nvPr/>
        </p:nvSpPr>
        <p:spPr bwMode="auto">
          <a:xfrm>
            <a:off x="3941537" y="328498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24" name="AutoShape 15"/>
          <p:cNvCxnSpPr>
            <a:cxnSpLocks noChangeShapeType="1"/>
            <a:stCxn id="23" idx="0"/>
            <a:endCxn id="34" idx="1"/>
          </p:cNvCxnSpPr>
          <p:nvPr/>
        </p:nvCxnSpPr>
        <p:spPr bwMode="auto">
          <a:xfrm rot="5400000" flipH="1" flipV="1">
            <a:off x="4414358" y="2862089"/>
            <a:ext cx="241872" cy="603919"/>
          </a:xfrm>
          <a:prstGeom prst="bentConnector2">
            <a:avLst/>
          </a:prstGeom>
          <a:noFill/>
          <a:ln w="57150">
            <a:solidFill>
              <a:schemeClr val="bg2">
                <a:lumMod val="60000"/>
                <a:lumOff val="40000"/>
              </a:schemeClr>
            </a:solidFill>
            <a:round/>
            <a:headEnd/>
            <a:tailEnd type="triangle" w="med" len="med"/>
          </a:ln>
        </p:spPr>
      </p:cxnSp>
      <p:cxnSp>
        <p:nvCxnSpPr>
          <p:cNvPr id="25" name="AutoShape 16"/>
          <p:cNvCxnSpPr>
            <a:cxnSpLocks noChangeShapeType="1"/>
            <a:stCxn id="23" idx="4"/>
            <a:endCxn id="32" idx="1"/>
          </p:cNvCxnSpPr>
          <p:nvPr/>
        </p:nvCxnSpPr>
        <p:spPr bwMode="auto">
          <a:xfrm rot="16200000" flipH="1">
            <a:off x="4413573" y="3688945"/>
            <a:ext cx="271499" cy="63197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116435" y="478486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7" name="AutoShape 12"/>
          <p:cNvSpPr>
            <a:spLocks noChangeArrowheads="1"/>
          </p:cNvSpPr>
          <p:nvPr/>
        </p:nvSpPr>
        <p:spPr bwMode="auto">
          <a:xfrm>
            <a:off x="8116435" y="278092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9" name="AutoShape 19"/>
          <p:cNvCxnSpPr>
            <a:cxnSpLocks noChangeShapeType="1"/>
            <a:stCxn id="35" idx="3"/>
            <a:endCxn id="23" idx="2"/>
          </p:cNvCxnSpPr>
          <p:nvPr/>
        </p:nvCxnSpPr>
        <p:spPr bwMode="auto">
          <a:xfrm flipV="1">
            <a:off x="3684814" y="3577084"/>
            <a:ext cx="256723" cy="6272"/>
          </a:xfrm>
          <a:prstGeom prst="straightConnector1">
            <a:avLst/>
          </a:prstGeom>
          <a:noFill/>
          <a:ln w="57150">
            <a:solidFill>
              <a:schemeClr val="bg2">
                <a:lumMod val="60000"/>
                <a:lumOff val="40000"/>
              </a:schemeClr>
            </a:solidFill>
            <a:round/>
            <a:headEnd type="none" w="med" len="med"/>
            <a:tailEnd type="none" w="med" len="med"/>
          </a:ln>
        </p:spPr>
      </p:cxnSp>
      <p:cxnSp>
        <p:nvCxnSpPr>
          <p:cNvPr id="31" name="AutoShape 21"/>
          <p:cNvCxnSpPr>
            <a:cxnSpLocks noChangeShapeType="1"/>
            <a:stCxn id="34" idx="3"/>
            <a:endCxn id="27" idx="1"/>
          </p:cNvCxnSpPr>
          <p:nvPr/>
        </p:nvCxnSpPr>
        <p:spPr bwMode="auto">
          <a:xfrm>
            <a:off x="7515744" y="3043112"/>
            <a:ext cx="600691" cy="2135"/>
          </a:xfrm>
          <a:prstGeom prst="straightConnector1">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4865310" y="3717032"/>
            <a:ext cx="2676910" cy="84730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rPr>
              <a:t>1L EOX</a:t>
            </a:r>
          </a:p>
          <a:p>
            <a:pPr algn="ctr" defTabSz="892175" eaLnBrk="0" hangingPunct="0"/>
            <a:r>
              <a:rPr lang="en-GB" altLang="zh-CN" sz="1600" dirty="0" smtClean="0">
                <a:solidFill>
                  <a:srgbClr val="4D4D4D"/>
                </a:solidFill>
              </a:rPr>
              <a:t>(n=84)</a:t>
            </a:r>
            <a:endParaRPr lang="en-GB" altLang="zh-CN" sz="1600" dirty="0">
              <a:solidFill>
                <a:srgbClr val="4D4D4D"/>
              </a:solidFill>
            </a:endParaRPr>
          </a:p>
        </p:txBody>
      </p:sp>
      <p:sp>
        <p:nvSpPr>
          <p:cNvPr id="33" name="TextBox 32"/>
          <p:cNvSpPr txBox="1"/>
          <p:nvPr/>
        </p:nvSpPr>
        <p:spPr>
          <a:xfrm>
            <a:off x="369888" y="1295400"/>
            <a:ext cx="8404225" cy="1077218"/>
          </a:xfrm>
          <a:prstGeom prst="rect">
            <a:avLst/>
          </a:prstGeom>
          <a:noFill/>
        </p:spPr>
        <p:txBody>
          <a:bodyPr wrap="square" lIns="0" rtlCol="0">
            <a:spAutoFit/>
          </a:bodyPr>
          <a:lstStyle/>
          <a:p>
            <a:r>
              <a:rPr lang="en-GB" sz="1600" b="1" dirty="0">
                <a:solidFill>
                  <a:srgbClr val="4D4D4D"/>
                </a:solidFill>
              </a:rPr>
              <a:t>Study objective </a:t>
            </a:r>
          </a:p>
          <a:p>
            <a:pPr marL="285750" indent="-285750">
              <a:buFont typeface="Arial" panose="020B0604020202020204" pitchFamily="34" charset="0"/>
              <a:buChar char="•"/>
            </a:pPr>
            <a:r>
              <a:rPr lang="en-GB" sz="1600" dirty="0">
                <a:solidFill>
                  <a:srgbClr val="4D4D4D"/>
                </a:solidFill>
              </a:rPr>
              <a:t>To evaluate the expression of Claudin18.2 (CLDN18.2), which mediates the anti-cancer activity of IMAB362 – in patients with advanced/recurrent gastric and GEJ cancer by using immunohistochemistry</a:t>
            </a:r>
            <a:endParaRPr lang="en-US" sz="1600" dirty="0">
              <a:solidFill>
                <a:srgbClr val="4D4D4D"/>
              </a:solidFill>
            </a:endParaRPr>
          </a:p>
        </p:txBody>
      </p:sp>
      <p:sp>
        <p:nvSpPr>
          <p:cNvPr id="34" name="AutoShape 8"/>
          <p:cNvSpPr>
            <a:spLocks noChangeArrowheads="1"/>
          </p:cNvSpPr>
          <p:nvPr/>
        </p:nvSpPr>
        <p:spPr bwMode="auto">
          <a:xfrm>
            <a:off x="4837254" y="2585216"/>
            <a:ext cx="2678490" cy="91579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rPr>
              <a:t>1L </a:t>
            </a:r>
            <a:r>
              <a:rPr lang="en-GB" altLang="zh-CN" sz="1600" dirty="0">
                <a:solidFill>
                  <a:srgbClr val="FFFFFF"/>
                </a:solidFill>
              </a:rPr>
              <a:t>EOX* + IMAB362 </a:t>
            </a:r>
            <a:br>
              <a:rPr lang="en-GB" altLang="zh-CN" sz="1600" dirty="0">
                <a:solidFill>
                  <a:srgbClr val="FFFFFF"/>
                </a:solidFill>
              </a:rPr>
            </a:br>
            <a:r>
              <a:rPr lang="en-GB" altLang="zh-CN" sz="1600" dirty="0">
                <a:solidFill>
                  <a:srgbClr val="FFFFFF"/>
                </a:solidFill>
              </a:rPr>
              <a:t>800/600 mg/m</a:t>
            </a:r>
            <a:r>
              <a:rPr lang="en-GB" altLang="zh-CN" sz="1600" baseline="30000" dirty="0">
                <a:solidFill>
                  <a:srgbClr val="FFFFFF"/>
                </a:solidFill>
              </a:rPr>
              <a:t>2</a:t>
            </a:r>
            <a:r>
              <a:rPr lang="en-GB" altLang="zh-CN" sz="1600" dirty="0">
                <a:solidFill>
                  <a:srgbClr val="FFFFFF"/>
                </a:solidFill>
              </a:rPr>
              <a:t> q3w</a:t>
            </a:r>
            <a:endParaRPr lang="en-GB" altLang="zh-CN" sz="1600" baseline="30000" dirty="0">
              <a:solidFill>
                <a:srgbClr val="FFFFFF"/>
              </a:solidFill>
            </a:endParaRPr>
          </a:p>
          <a:p>
            <a:pPr algn="ctr" defTabSz="892175" eaLnBrk="0" hangingPunct="0"/>
            <a:r>
              <a:rPr lang="en-GB" altLang="zh-CN" sz="1600" dirty="0">
                <a:solidFill>
                  <a:srgbClr val="FFFFFF"/>
                </a:solidFill>
              </a:rPr>
              <a:t>(n=77) </a:t>
            </a:r>
          </a:p>
        </p:txBody>
      </p:sp>
      <p:sp>
        <p:nvSpPr>
          <p:cNvPr id="35" name="AutoShape 9"/>
          <p:cNvSpPr>
            <a:spLocks noChangeArrowheads="1"/>
          </p:cNvSpPr>
          <p:nvPr/>
        </p:nvSpPr>
        <p:spPr bwMode="auto">
          <a:xfrm>
            <a:off x="365124" y="2513576"/>
            <a:ext cx="3319690" cy="21395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rPr>
              <a:t>Patients expressing CLDN18.2 (≥2+ in ≥40% tumour cells)</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rPr>
              <a:t>ECOG PS 0–1 </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rPr>
              <a:t>Not eligible for trastuzumab treatment</a:t>
            </a:r>
          </a:p>
          <a:p>
            <a:pPr defTabSz="892175" eaLnBrk="0" hangingPunct="0">
              <a:spcAft>
                <a:spcPct val="30000"/>
              </a:spcAft>
            </a:pPr>
            <a:r>
              <a:rPr lang="en-US" altLang="zh-CN" sz="1600" dirty="0">
                <a:solidFill>
                  <a:srgbClr val="FFFFFF"/>
                </a:solidFill>
              </a:rPr>
              <a:t>(n=161)</a:t>
            </a:r>
          </a:p>
        </p:txBody>
      </p:sp>
      <p:sp>
        <p:nvSpPr>
          <p:cNvPr id="38" name="AutoShape 12"/>
          <p:cNvSpPr>
            <a:spLocks noChangeArrowheads="1"/>
          </p:cNvSpPr>
          <p:nvPr/>
        </p:nvSpPr>
        <p:spPr bwMode="auto">
          <a:xfrm>
            <a:off x="8116435" y="387636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9" name="AutoShape 21"/>
          <p:cNvCxnSpPr>
            <a:cxnSpLocks noChangeShapeType="1"/>
            <a:stCxn id="40" idx="3"/>
            <a:endCxn id="26" idx="1"/>
          </p:cNvCxnSpPr>
          <p:nvPr/>
        </p:nvCxnSpPr>
        <p:spPr bwMode="auto">
          <a:xfrm>
            <a:off x="7542220" y="5049181"/>
            <a:ext cx="574215" cy="0"/>
          </a:xfrm>
          <a:prstGeom prst="straightConnector1">
            <a:avLst/>
          </a:prstGeom>
          <a:noFill/>
          <a:ln w="57150">
            <a:solidFill>
              <a:schemeClr val="bg2">
                <a:lumMod val="60000"/>
                <a:lumOff val="40000"/>
              </a:schemeClr>
            </a:solidFill>
            <a:round/>
            <a:headEnd/>
            <a:tailEnd type="triangle" w="med" len="med"/>
          </a:ln>
        </p:spPr>
      </p:cxnSp>
      <p:sp>
        <p:nvSpPr>
          <p:cNvPr id="40" name="AutoShape 8"/>
          <p:cNvSpPr>
            <a:spLocks noChangeArrowheads="1"/>
          </p:cNvSpPr>
          <p:nvPr/>
        </p:nvSpPr>
        <p:spPr bwMode="auto">
          <a:xfrm>
            <a:off x="4865310" y="4653137"/>
            <a:ext cx="2676910" cy="792088"/>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rPr>
              <a:t>Exploratory arm: </a:t>
            </a:r>
            <a:r>
              <a:rPr lang="en-GB" altLang="zh-CN" sz="1600" dirty="0" smtClean="0">
                <a:solidFill>
                  <a:srgbClr val="4D4D4D"/>
                </a:solidFill>
              </a:rPr>
              <a:t>1L </a:t>
            </a:r>
            <a:r>
              <a:rPr lang="en-GB" altLang="zh-CN" sz="1600" dirty="0">
                <a:solidFill>
                  <a:srgbClr val="4D4D4D"/>
                </a:solidFill>
              </a:rPr>
              <a:t>EOX + </a:t>
            </a:r>
            <a:r>
              <a:rPr lang="en-GB" altLang="zh-CN" sz="1600" dirty="0" smtClean="0">
                <a:solidFill>
                  <a:srgbClr val="4D4D4D"/>
                </a:solidFill>
              </a:rPr>
              <a:t>IMAB362 1000 </a:t>
            </a:r>
            <a:r>
              <a:rPr lang="en-GB" altLang="zh-CN" sz="1600" dirty="0">
                <a:solidFill>
                  <a:srgbClr val="4D4D4D"/>
                </a:solidFill>
              </a:rPr>
              <a:t>mg/m</a:t>
            </a:r>
            <a:r>
              <a:rPr lang="en-GB" altLang="zh-CN" sz="1600" baseline="30000" dirty="0">
                <a:solidFill>
                  <a:srgbClr val="4D4D4D"/>
                </a:solidFill>
              </a:rPr>
              <a:t>2</a:t>
            </a:r>
            <a:r>
              <a:rPr lang="en-GB" altLang="zh-CN" sz="1600" dirty="0">
                <a:solidFill>
                  <a:srgbClr val="4D4D4D"/>
                </a:solidFill>
              </a:rPr>
              <a:t> q3w (n=85)</a:t>
            </a:r>
          </a:p>
        </p:txBody>
      </p:sp>
      <p:cxnSp>
        <p:nvCxnSpPr>
          <p:cNvPr id="36" name="AutoShape 21"/>
          <p:cNvCxnSpPr>
            <a:cxnSpLocks noChangeShapeType="1"/>
            <a:stCxn id="32" idx="3"/>
            <a:endCxn id="38" idx="1"/>
          </p:cNvCxnSpPr>
          <p:nvPr/>
        </p:nvCxnSpPr>
        <p:spPr bwMode="auto">
          <a:xfrm>
            <a:off x="7542220" y="4140683"/>
            <a:ext cx="574215" cy="0"/>
          </a:xfrm>
          <a:prstGeom prst="straightConnector1">
            <a:avLst/>
          </a:prstGeom>
          <a:noFill/>
          <a:ln w="57150">
            <a:solidFill>
              <a:schemeClr val="bg2">
                <a:lumMod val="60000"/>
                <a:lumOff val="40000"/>
              </a:schemeClr>
            </a:solidFill>
            <a:round/>
            <a:headEnd/>
            <a:tailEnd type="triangle" w="med" len="med"/>
          </a:ln>
        </p:spPr>
      </p:cxnSp>
      <p:cxnSp>
        <p:nvCxnSpPr>
          <p:cNvPr id="37" name="AutoShape 16"/>
          <p:cNvCxnSpPr>
            <a:cxnSpLocks noChangeShapeType="1"/>
            <a:stCxn id="35" idx="2"/>
            <a:endCxn id="40" idx="1"/>
          </p:cNvCxnSpPr>
          <p:nvPr/>
        </p:nvCxnSpPr>
        <p:spPr bwMode="auto">
          <a:xfrm rot="16200000" flipH="1">
            <a:off x="3247117" y="3430987"/>
            <a:ext cx="396045" cy="2840341"/>
          </a:xfrm>
          <a:prstGeom prst="bentConnector2">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4280546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sz="1600" dirty="0" smtClean="0"/>
              <a:t>614O: Final </a:t>
            </a:r>
            <a:r>
              <a:rPr lang="en-GB" sz="1600" dirty="0"/>
              <a:t>results of the FAST study, an international, </a:t>
            </a:r>
            <a:r>
              <a:rPr lang="en-GB" sz="1600" dirty="0" err="1"/>
              <a:t>multicenter</a:t>
            </a:r>
            <a:r>
              <a:rPr lang="en-GB" sz="1600" dirty="0"/>
              <a:t>, randomized, </a:t>
            </a:r>
            <a:r>
              <a:rPr lang="en-GB" sz="1600" dirty="0" smtClean="0"/>
              <a:t/>
            </a:r>
            <a:br>
              <a:rPr lang="en-GB" sz="1600" dirty="0" smtClean="0"/>
            </a:br>
            <a:r>
              <a:rPr lang="en-GB" sz="1600" dirty="0" smtClean="0"/>
              <a:t>phase </a:t>
            </a:r>
            <a:r>
              <a:rPr lang="en-GB" sz="1600" dirty="0"/>
              <a:t>II trial of epirubicin, oxaliplatin, and capecitabine (EOX) with or without the anti-CLDN18.2 antibody IMAB362 as first-line therapy in patients with advanced CLDN18.2+ gastric and </a:t>
            </a:r>
            <a:r>
              <a:rPr lang="en-GB" sz="1600" dirty="0" err="1"/>
              <a:t>gastroesophageal</a:t>
            </a:r>
            <a:r>
              <a:rPr lang="en-GB" sz="1600" dirty="0"/>
              <a:t> junction (GEJ) </a:t>
            </a:r>
            <a:r>
              <a:rPr lang="en-GB" sz="1600" dirty="0" smtClean="0"/>
              <a:t>adenocarcinoma – Schuler et al </a:t>
            </a:r>
            <a:endParaRPr lang="en-GB" sz="1600" dirty="0"/>
          </a:p>
        </p:txBody>
      </p:sp>
      <p:sp>
        <p:nvSpPr>
          <p:cNvPr id="5123" name="Rectangle 3"/>
          <p:cNvSpPr>
            <a:spLocks noGrp="1" noChangeArrowheads="1"/>
          </p:cNvSpPr>
          <p:nvPr>
            <p:ph type="body" idx="1"/>
          </p:nvPr>
        </p:nvSpPr>
        <p:spPr>
          <a:xfrm>
            <a:off x="365124" y="5036186"/>
            <a:ext cx="8413751" cy="914400"/>
          </a:xfrm>
        </p:spPr>
        <p:txBody>
          <a:bodyPr/>
          <a:lstStyle/>
          <a:p>
            <a:r>
              <a:rPr lang="en-US" dirty="0"/>
              <a:t>Common IMAB362-related AEs included vomiting, neutropenia and </a:t>
            </a:r>
            <a:r>
              <a:rPr lang="en-US" dirty="0" err="1" smtClean="0"/>
              <a:t>anaemia</a:t>
            </a:r>
            <a:r>
              <a:rPr lang="en-US" dirty="0"/>
              <a:t>, which were mostly of NCI-CTCAE grade 1/2</a:t>
            </a:r>
          </a:p>
          <a:p>
            <a:r>
              <a:rPr lang="en-US" dirty="0"/>
              <a:t>Grade 3/4 events were not significantly increased by IMAB362</a:t>
            </a:r>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en-GB" dirty="0"/>
              <a:t>Schuler M et al. Ann </a:t>
            </a:r>
            <a:r>
              <a:rPr lang="en-GB" dirty="0" err="1"/>
              <a:t>Oncol</a:t>
            </a:r>
            <a:r>
              <a:rPr lang="en-GB" dirty="0"/>
              <a:t> 2016; 27 (</a:t>
            </a:r>
            <a:r>
              <a:rPr lang="en-GB" dirty="0" err="1"/>
              <a:t>suppl</a:t>
            </a:r>
            <a:r>
              <a:rPr lang="en-GB" dirty="0"/>
              <a:t> 6): </a:t>
            </a:r>
            <a:r>
              <a:rPr lang="en-GB" dirty="0" err="1"/>
              <a:t>abstr</a:t>
            </a:r>
            <a:r>
              <a:rPr lang="en-GB" dirty="0"/>
              <a:t> 614O</a:t>
            </a:r>
          </a:p>
        </p:txBody>
      </p:sp>
      <p:graphicFrame>
        <p:nvGraphicFramePr>
          <p:cNvPr id="7" name="Group 88"/>
          <p:cNvGraphicFramePr>
            <a:graphicFrameLocks noGrp="1"/>
          </p:cNvGraphicFramePr>
          <p:nvPr>
            <p:extLst>
              <p:ext uri="{D42A27DB-BD31-4B8C-83A1-F6EECF244321}">
                <p14:modId xmlns:p14="http://schemas.microsoft.com/office/powerpoint/2010/main" val="1129360720"/>
              </p:ext>
            </p:extLst>
          </p:nvPr>
        </p:nvGraphicFramePr>
        <p:xfrm>
          <a:off x="369888" y="2211680"/>
          <a:ext cx="8408988" cy="2712720"/>
        </p:xfrm>
        <a:graphic>
          <a:graphicData uri="http://schemas.openxmlformats.org/drawingml/2006/table">
            <a:tbl>
              <a:tblPr firstRow="1" bandRow="1">
                <a:tableStyleId>{69012ECD-51FC-41F1-AA8D-1B2483CD663E}</a:tableStyleId>
              </a:tblPr>
              <a:tblGrid>
                <a:gridCol w="2113880">
                  <a:extLst>
                    <a:ext uri="{9D8B030D-6E8A-4147-A177-3AD203B41FA5}">
                      <a16:colId xmlns:a16="http://schemas.microsoft.com/office/drawing/2014/main" xmlns="" val="20000"/>
                    </a:ext>
                  </a:extLst>
                </a:gridCol>
                <a:gridCol w="1770974">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5429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2"/>
                          </a:solidFill>
                          <a:effectLst/>
                          <a:latin typeface="+mn-lt"/>
                          <a:ea typeface="+mn-ea"/>
                          <a:cs typeface="+mn-cs"/>
                        </a:rPr>
                        <a:t>EOX</a:t>
                      </a:r>
                      <a:br>
                        <a:rPr kumimoji="0" lang="en-GB" sz="1600" u="none" strike="noStrike" kern="1200" cap="none" normalizeH="0" baseline="0" dirty="0" smtClean="0">
                          <a:ln>
                            <a:noFill/>
                          </a:ln>
                          <a:solidFill>
                            <a:schemeClr val="tx2"/>
                          </a:solidFill>
                          <a:effectLst/>
                          <a:latin typeface="+mn-lt"/>
                          <a:ea typeface="+mn-ea"/>
                          <a:cs typeface="+mn-cs"/>
                        </a:rPr>
                      </a:br>
                      <a:r>
                        <a:rPr kumimoji="0" lang="en-GB" sz="1600" u="none" strike="noStrike" kern="1200" cap="none" normalizeH="0" baseline="0" dirty="0" smtClean="0">
                          <a:ln>
                            <a:noFill/>
                          </a:ln>
                          <a:solidFill>
                            <a:schemeClr val="tx2"/>
                          </a:solidFill>
                          <a:effectLst/>
                          <a:latin typeface="+mn-lt"/>
                          <a:ea typeface="+mn-ea"/>
                          <a:cs typeface="+mn-cs"/>
                        </a:rPr>
                        <a:t>(n=84)</a:t>
                      </a:r>
                      <a:endParaRPr kumimoji="0" lang="en-GB" sz="160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2"/>
                          </a:solidFill>
                          <a:effectLst/>
                          <a:latin typeface="+mn-lt"/>
                          <a:ea typeface="+mn-ea"/>
                          <a:cs typeface="+mn-cs"/>
                        </a:rPr>
                        <a:t>EOX + IMAB362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2"/>
                          </a:solidFill>
                          <a:effectLst/>
                          <a:latin typeface="+mn-lt"/>
                          <a:ea typeface="+mn-ea"/>
                          <a:cs typeface="+mn-cs"/>
                        </a:rPr>
                        <a:t>800/600 mg/m</a:t>
                      </a:r>
                      <a:r>
                        <a:rPr kumimoji="0" lang="en-GB" sz="1600" u="none" strike="noStrike" kern="1200" cap="none" normalizeH="0" baseline="30000" dirty="0" smtClean="0">
                          <a:ln>
                            <a:noFill/>
                          </a:ln>
                          <a:solidFill>
                            <a:schemeClr val="tx2"/>
                          </a:solidFill>
                          <a:effectLst/>
                          <a:latin typeface="+mn-lt"/>
                          <a:ea typeface="+mn-ea"/>
                          <a:cs typeface="+mn-cs"/>
                        </a:rPr>
                        <a:t>2</a:t>
                      </a:r>
                      <a:r>
                        <a:rPr kumimoji="0" lang="en-GB" sz="1600" u="none" strike="noStrike" kern="1200" cap="none" normalizeH="0" baseline="0" dirty="0" smtClean="0">
                          <a:ln>
                            <a:noFill/>
                          </a:ln>
                          <a:solidFill>
                            <a:schemeClr val="tx2"/>
                          </a:solidFill>
                          <a:effectLst/>
                          <a:latin typeface="+mn-lt"/>
                          <a:ea typeface="+mn-ea"/>
                          <a:cs typeface="+mn-cs"/>
                        </a:rPr>
                        <a:t> </a:t>
                      </a:r>
                      <a:br>
                        <a:rPr kumimoji="0" lang="en-GB" sz="1600" u="none" strike="noStrike" kern="1200" cap="none" normalizeH="0" baseline="0" dirty="0" smtClean="0">
                          <a:ln>
                            <a:noFill/>
                          </a:ln>
                          <a:solidFill>
                            <a:schemeClr val="tx2"/>
                          </a:solidFill>
                          <a:effectLst/>
                          <a:latin typeface="+mn-lt"/>
                          <a:ea typeface="+mn-ea"/>
                          <a:cs typeface="+mn-cs"/>
                        </a:rPr>
                      </a:br>
                      <a:r>
                        <a:rPr kumimoji="0" lang="en-GB" sz="1600" u="none" strike="noStrike" kern="1200" cap="none" normalizeH="0" baseline="0" dirty="0" smtClean="0">
                          <a:ln>
                            <a:noFill/>
                          </a:ln>
                          <a:solidFill>
                            <a:schemeClr val="tx2"/>
                          </a:solidFill>
                          <a:effectLst/>
                          <a:latin typeface="+mn-lt"/>
                          <a:ea typeface="+mn-ea"/>
                          <a:cs typeface="+mn-cs"/>
                        </a:rPr>
                        <a:t>(n=77)</a:t>
                      </a:r>
                      <a:endParaRPr kumimoji="0" lang="en-GB" sz="160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2"/>
                          </a:solidFill>
                          <a:effectLst/>
                          <a:latin typeface="+mn-lt"/>
                          <a:ea typeface="+mn-ea"/>
                          <a:cs typeface="+mn-cs"/>
                        </a:rPr>
                        <a:t>EOX + IMAB362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2"/>
                          </a:solidFill>
                          <a:effectLst/>
                          <a:latin typeface="+mn-lt"/>
                          <a:ea typeface="+mn-ea"/>
                          <a:cs typeface="+mn-cs"/>
                        </a:rPr>
                        <a:t>1000 mg/m</a:t>
                      </a:r>
                      <a:r>
                        <a:rPr kumimoji="0" lang="en-GB" sz="1600" u="none" strike="noStrike" kern="1200" cap="none" normalizeH="0" baseline="30000" dirty="0" smtClean="0">
                          <a:ln>
                            <a:noFill/>
                          </a:ln>
                          <a:solidFill>
                            <a:schemeClr val="tx2"/>
                          </a:solidFill>
                          <a:effectLst/>
                          <a:latin typeface="+mn-lt"/>
                          <a:ea typeface="+mn-ea"/>
                          <a:cs typeface="+mn-cs"/>
                        </a:rPr>
                        <a:t>2</a:t>
                      </a:r>
                      <a:r>
                        <a:rPr kumimoji="0" lang="en-GB" sz="1600" u="none" strike="noStrike" kern="1200" cap="none" normalizeH="0" baseline="0" dirty="0" smtClean="0">
                          <a:ln>
                            <a:noFill/>
                          </a:ln>
                          <a:solidFill>
                            <a:schemeClr val="tx2"/>
                          </a:solidFill>
                          <a:effectLst/>
                          <a:latin typeface="+mn-lt"/>
                          <a:ea typeface="+mn-ea"/>
                          <a:cs typeface="+mn-cs"/>
                        </a:rPr>
                        <a:t> </a:t>
                      </a:r>
                      <a:br>
                        <a:rPr kumimoji="0" lang="en-GB" sz="1600" u="none" strike="noStrike" kern="1200" cap="none" normalizeH="0" baseline="0" dirty="0" smtClean="0">
                          <a:ln>
                            <a:noFill/>
                          </a:ln>
                          <a:solidFill>
                            <a:schemeClr val="tx2"/>
                          </a:solidFill>
                          <a:effectLst/>
                          <a:latin typeface="+mn-lt"/>
                          <a:ea typeface="+mn-ea"/>
                          <a:cs typeface="+mn-cs"/>
                        </a:rPr>
                      </a:br>
                      <a:r>
                        <a:rPr kumimoji="0" lang="en-GB" sz="1600" u="none" strike="noStrike" kern="1200" cap="none" normalizeH="0" baseline="0" dirty="0" smtClean="0">
                          <a:ln>
                            <a:noFill/>
                          </a:ln>
                          <a:solidFill>
                            <a:schemeClr val="tx2"/>
                          </a:solidFill>
                          <a:effectLst/>
                          <a:latin typeface="+mn-lt"/>
                          <a:ea typeface="+mn-ea"/>
                          <a:cs typeface="+mn-cs"/>
                        </a:rPr>
                        <a:t>(n=85)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err="1" smtClean="0">
                          <a:ln>
                            <a:noFill/>
                          </a:ln>
                          <a:solidFill>
                            <a:schemeClr val="tx1"/>
                          </a:solidFill>
                          <a:effectLst/>
                          <a:latin typeface="+mn-lt"/>
                          <a:ea typeface="+mn-ea"/>
                          <a:cs typeface="+mn-cs"/>
                        </a:rPr>
                        <a:t>mPFS</a:t>
                      </a:r>
                      <a:r>
                        <a:rPr kumimoji="0" lang="en-GB" sz="1600" u="none" strike="noStrike" kern="1200" cap="none" normalizeH="0" baseline="0" dirty="0" smtClean="0">
                          <a:ln>
                            <a:noFill/>
                          </a:ln>
                          <a:solidFill>
                            <a:schemeClr val="tx1"/>
                          </a:solidFill>
                          <a:effectLst/>
                          <a:latin typeface="+mn-lt"/>
                          <a:ea typeface="+mn-ea"/>
                          <a:cs typeface="+mn-cs"/>
                        </a:rPr>
                        <a:t>, months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HR (95% 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p-value</a:t>
                      </a:r>
                      <a:endParaRPr kumimoji="0" lang="en-GB" sz="1600" u="none" strike="noStrike" kern="1200" cap="none" normalizeH="0" baseline="0" dirty="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4.8</a:t>
                      </a:r>
                      <a:endParaRPr kumimoji="0" lang="en-GB" sz="160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0.47 (0.31, 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0.0001</a:t>
                      </a:r>
                      <a:endParaRPr kumimoji="0" lang="en-GB" sz="160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0.59</a:t>
                      </a:r>
                      <a:br>
                        <a:rPr kumimoji="0" lang="en-GB" sz="1600" u="none" strike="noStrike" kern="1200" cap="none" normalizeH="0" baseline="0" dirty="0" smtClean="0">
                          <a:ln>
                            <a:noFill/>
                          </a:ln>
                          <a:solidFill>
                            <a:schemeClr val="tx1"/>
                          </a:solidFill>
                          <a:effectLst/>
                          <a:latin typeface="+mn-lt"/>
                          <a:ea typeface="+mn-ea"/>
                          <a:cs typeface="+mn-cs"/>
                        </a:rPr>
                      </a:br>
                      <a:r>
                        <a:rPr kumimoji="0" lang="en-GB" sz="1600" u="none" strike="noStrike" kern="1200" cap="none" normalizeH="0" baseline="0" dirty="0" smtClean="0">
                          <a:ln>
                            <a:noFill/>
                          </a:ln>
                          <a:solidFill>
                            <a:schemeClr val="tx1"/>
                          </a:solidFill>
                          <a:effectLst/>
                          <a:latin typeface="+mn-lt"/>
                          <a:ea typeface="+mn-ea"/>
                          <a:cs typeface="+mn-cs"/>
                        </a:rPr>
                        <a:t>0.003</a:t>
                      </a:r>
                      <a:endParaRPr kumimoji="0" lang="en-GB" sz="1600" u="none" strike="noStrike" kern="1200" cap="none" normalizeH="0" baseline="0" dirty="0">
                        <a:ln>
                          <a:noFill/>
                        </a:ln>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err="1" smtClean="0">
                          <a:ln>
                            <a:noFill/>
                          </a:ln>
                          <a:solidFill>
                            <a:schemeClr val="tx1"/>
                          </a:solidFill>
                          <a:effectLst/>
                          <a:latin typeface="+mn-lt"/>
                          <a:ea typeface="+mn-ea"/>
                          <a:cs typeface="+mn-cs"/>
                        </a:rPr>
                        <a:t>mOS</a:t>
                      </a:r>
                      <a:r>
                        <a:rPr kumimoji="0" lang="en-GB" sz="1600" u="none" strike="noStrike" kern="1200" cap="none" normalizeH="0" baseline="0" dirty="0" smtClean="0">
                          <a:ln>
                            <a:noFill/>
                          </a:ln>
                          <a:solidFill>
                            <a:schemeClr val="tx1"/>
                          </a:solidFill>
                          <a:effectLst/>
                          <a:latin typeface="+mn-lt"/>
                          <a:ea typeface="+mn-ea"/>
                          <a:cs typeface="+mn-cs"/>
                        </a:rPr>
                        <a:t>, months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HR (95% 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p-value</a:t>
                      </a:r>
                      <a:endParaRPr kumimoji="0" lang="en-GB" sz="1600" u="none" strike="noStrike" kern="1200" cap="none" normalizeH="0" baseline="0" dirty="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8.4</a:t>
                      </a:r>
                      <a:endParaRPr kumimoji="0" lang="en-GB" sz="1600" u="none" strike="noStrike" kern="1200" cap="none" normalizeH="0" baseline="0" dirty="0">
                        <a:ln>
                          <a:noFill/>
                        </a:ln>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13.2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0.51 (0.36, 0.73)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0.0001</a:t>
                      </a:r>
                      <a:endParaRPr kumimoji="0" lang="en-GB" sz="1600" u="none" strike="noStrike" kern="1200" cap="none" normalizeH="0" baseline="0" dirty="0">
                        <a:ln>
                          <a:noFill/>
                        </a:ln>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kern="1200" cap="none" normalizeH="0" baseline="0" dirty="0" smtClean="0">
                          <a:ln>
                            <a:noFill/>
                          </a:ln>
                          <a:solidFill>
                            <a:schemeClr val="tx1"/>
                          </a:solidFill>
                          <a:effectLst/>
                          <a:latin typeface="+mn-lt"/>
                          <a:ea typeface="+mn-ea"/>
                          <a:cs typeface="+mn-cs"/>
                        </a:rPr>
                        <a:t>0.00498</a:t>
                      </a:r>
                      <a:endParaRPr kumimoji="0" lang="en-GB" sz="1600" u="none" strike="noStrike" kern="1200" cap="none" normalizeH="0" baseline="0" dirty="0">
                        <a:ln>
                          <a:noFill/>
                        </a:ln>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361950" y="1295400"/>
            <a:ext cx="8404225" cy="923330"/>
          </a:xfrm>
          <a:prstGeom prst="rect">
            <a:avLst/>
          </a:prstGeom>
          <a:noFill/>
        </p:spPr>
        <p:txBody>
          <a:bodyPr wrap="square" lIns="0" rtlCol="0">
            <a:spAutoFit/>
          </a:bodyPr>
          <a:lstStyle>
            <a:defPPr>
              <a:defRPr lang="en-GB"/>
            </a:defPPr>
            <a:lvl1pPr>
              <a:defRPr b="1">
                <a:solidFill>
                  <a:srgbClr val="4D4D4D"/>
                </a:solidFill>
              </a:defRPr>
            </a:lvl1pPr>
          </a:lstStyle>
          <a:p>
            <a:r>
              <a:rPr lang="en-GB" dirty="0" smtClean="0"/>
              <a:t>Key results </a:t>
            </a:r>
          </a:p>
          <a:p>
            <a:endParaRPr lang="en-GB" dirty="0" smtClean="0"/>
          </a:p>
          <a:p>
            <a:r>
              <a:rPr lang="en-GB" b="0" dirty="0" smtClean="0"/>
              <a:t>PFS and OS</a:t>
            </a:r>
            <a:endParaRPr lang="en-GB" b="0" dirty="0"/>
          </a:p>
        </p:txBody>
      </p:sp>
    </p:spTree>
    <p:custDataLst>
      <p:tags r:id="rId1"/>
    </p:custDataLst>
    <p:extLst>
      <p:ext uri="{BB962C8B-B14F-4D97-AF65-F5344CB8AC3E}">
        <p14:creationId xmlns:p14="http://schemas.microsoft.com/office/powerpoint/2010/main" val="31345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sz="1600" dirty="0" smtClean="0"/>
              <a:t>614O: Final </a:t>
            </a:r>
            <a:r>
              <a:rPr lang="en-GB" sz="1600" dirty="0"/>
              <a:t>results of the FAST study, an international, </a:t>
            </a:r>
            <a:r>
              <a:rPr lang="en-GB" sz="1600" dirty="0" err="1"/>
              <a:t>multicenter</a:t>
            </a:r>
            <a:r>
              <a:rPr lang="en-GB" sz="1600" dirty="0"/>
              <a:t>, randomized, </a:t>
            </a:r>
            <a:r>
              <a:rPr lang="en-GB" sz="1600" dirty="0" smtClean="0"/>
              <a:t/>
            </a:r>
            <a:br>
              <a:rPr lang="en-GB" sz="1600" dirty="0" smtClean="0"/>
            </a:br>
            <a:r>
              <a:rPr lang="en-GB" sz="1600" dirty="0" smtClean="0"/>
              <a:t>phase </a:t>
            </a:r>
            <a:r>
              <a:rPr lang="en-GB" sz="1600" dirty="0"/>
              <a:t>II trial of epirubicin, oxaliplatin, and capecitabine (EOX) with or without the anti-CLDN18.2 antibody IMAB362 as first-line therapy in patients with advanced CLDN18.2+ gastric and </a:t>
            </a:r>
            <a:r>
              <a:rPr lang="en-GB" sz="1600" dirty="0" err="1"/>
              <a:t>gastroesophageal</a:t>
            </a:r>
            <a:r>
              <a:rPr lang="en-GB" sz="1600" dirty="0"/>
              <a:t> junction (GEJ) </a:t>
            </a:r>
            <a:r>
              <a:rPr lang="en-GB" sz="1600" dirty="0" smtClean="0"/>
              <a:t>adenocarcinoma – Schuler et al </a:t>
            </a:r>
            <a:endParaRPr lang="en-GB" sz="1600" dirty="0"/>
          </a:p>
        </p:txBody>
      </p:sp>
      <p:sp>
        <p:nvSpPr>
          <p:cNvPr id="5123" name="Rectangle 3"/>
          <p:cNvSpPr>
            <a:spLocks noGrp="1" noChangeArrowheads="1"/>
          </p:cNvSpPr>
          <p:nvPr>
            <p:ph type="body" idx="1"/>
          </p:nvPr>
        </p:nvSpPr>
        <p:spPr/>
        <p:txBody>
          <a:bodyPr/>
          <a:lstStyle/>
          <a:p>
            <a:pPr marL="0" indent="0">
              <a:buNone/>
            </a:pPr>
            <a:r>
              <a:rPr lang="en-US" sz="1800" b="1" dirty="0" smtClean="0"/>
              <a:t>Conclusions</a:t>
            </a:r>
            <a:endParaRPr lang="en-GB" sz="1800" dirty="0" smtClean="0"/>
          </a:p>
          <a:p>
            <a:r>
              <a:rPr lang="en-GB" sz="1800" b="1" dirty="0" smtClean="0"/>
              <a:t>Combination therapy of </a:t>
            </a:r>
            <a:r>
              <a:rPr lang="en-GB" sz="1800" b="1" dirty="0"/>
              <a:t>IMAB362 </a:t>
            </a:r>
            <a:r>
              <a:rPr lang="en-GB" sz="1800" b="1" dirty="0" smtClean="0"/>
              <a:t>and EOX is a viable and tolerable 1L treatment option for patients with advanced or metastatic </a:t>
            </a:r>
            <a:r>
              <a:rPr lang="en-GB" sz="1800" b="1" dirty="0" err="1" smtClean="0"/>
              <a:t>oesophagogastric</a:t>
            </a:r>
            <a:r>
              <a:rPr lang="en-GB" sz="1800" b="1" dirty="0" smtClean="0"/>
              <a:t> </a:t>
            </a:r>
            <a:r>
              <a:rPr lang="en-GB" sz="1800" b="1" dirty="0"/>
              <a:t>adenocarcinoma </a:t>
            </a:r>
            <a:endParaRPr lang="en-GB" sz="1800" b="1" dirty="0" smtClean="0"/>
          </a:p>
          <a:p>
            <a:r>
              <a:rPr lang="en-GB" sz="1800" b="1" dirty="0" smtClean="0"/>
              <a:t>A significant improvement in PFS and OS was observed in the current study in patients subjected to combined IMAB362 + EOX</a:t>
            </a:r>
            <a:r>
              <a:rPr lang="en-GB" sz="1800" b="1" dirty="0"/>
              <a:t> </a:t>
            </a:r>
            <a:r>
              <a:rPr lang="en-GB" sz="1800" b="1" dirty="0" smtClean="0"/>
              <a:t>therapy</a:t>
            </a:r>
          </a:p>
          <a:p>
            <a:r>
              <a:rPr lang="en-GB" sz="1800" b="1" dirty="0" smtClean="0"/>
              <a:t>These results lay a strong basis for the phase 3 development of IMAB362</a:t>
            </a:r>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en-GB" dirty="0"/>
              <a:t>Schuler M et al. Ann </a:t>
            </a:r>
            <a:r>
              <a:rPr lang="en-GB" dirty="0" err="1"/>
              <a:t>Oncol</a:t>
            </a:r>
            <a:r>
              <a:rPr lang="en-GB" dirty="0"/>
              <a:t> 2016; 27 (</a:t>
            </a:r>
            <a:r>
              <a:rPr lang="en-GB" dirty="0" err="1"/>
              <a:t>suppl</a:t>
            </a:r>
            <a:r>
              <a:rPr lang="en-GB" dirty="0"/>
              <a:t> 6): </a:t>
            </a:r>
            <a:r>
              <a:rPr lang="en-GB" dirty="0" err="1"/>
              <a:t>abstr</a:t>
            </a:r>
            <a:r>
              <a:rPr lang="en-GB" dirty="0"/>
              <a:t> 614O</a:t>
            </a:r>
          </a:p>
        </p:txBody>
      </p:sp>
    </p:spTree>
    <p:custDataLst>
      <p:tags r:id="rId1"/>
    </p:custDataLst>
    <p:extLst>
      <p:ext uri="{BB962C8B-B14F-4D97-AF65-F5344CB8AC3E}">
        <p14:creationId xmlns:p14="http://schemas.microsoft.com/office/powerpoint/2010/main" val="3811466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1"/>
                </a:solidFill>
                <a:uFill>
                  <a:solidFill>
                    <a:schemeClr val="accent1"/>
                  </a:solidFill>
                </a:uFill>
              </a:rPr>
              <a:t>Second-line therapy</a:t>
            </a:r>
            <a:endParaRPr lang="en-GB" dirty="0"/>
          </a:p>
        </p:txBody>
      </p:sp>
      <p:sp>
        <p:nvSpPr>
          <p:cNvPr id="4" name="Text Placeholder 3"/>
          <p:cNvSpPr>
            <a:spLocks noGrp="1"/>
          </p:cNvSpPr>
          <p:nvPr>
            <p:ph type="body" idx="1"/>
          </p:nvPr>
        </p:nvSpPr>
        <p:spPr/>
        <p:txBody>
          <a:bodyPr/>
          <a:lstStyle/>
          <a:p>
            <a:r>
              <a:rPr lang="en-GB" dirty="0"/>
              <a:t>Cancers of the oesophagus and stomach</a:t>
            </a:r>
          </a:p>
        </p:txBody>
      </p:sp>
    </p:spTree>
    <p:extLst>
      <p:ext uri="{BB962C8B-B14F-4D97-AF65-F5344CB8AC3E}">
        <p14:creationId xmlns:p14="http://schemas.microsoft.com/office/powerpoint/2010/main" val="3299344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82880"/>
            <a:ext cx="8238945" cy="807720"/>
          </a:xfrm>
        </p:spPr>
        <p:txBody>
          <a:bodyPr/>
          <a:lstStyle/>
          <a:p>
            <a:r>
              <a:rPr lang="en-GB" sz="1800" dirty="0" smtClean="0"/>
              <a:t>LBA27: Randomized, open-label, phase </a:t>
            </a:r>
            <a:r>
              <a:rPr lang="en-GB" sz="1800" dirty="0" err="1" smtClean="0"/>
              <a:t>lll</a:t>
            </a:r>
            <a:r>
              <a:rPr lang="en-GB" sz="1800" dirty="0" smtClean="0"/>
              <a:t> study comparing irinotecan </a:t>
            </a:r>
            <a:br>
              <a:rPr lang="en-GB" sz="1800" dirty="0" smtClean="0"/>
            </a:br>
            <a:r>
              <a:rPr lang="en-GB" sz="1800" dirty="0" smtClean="0"/>
              <a:t>plus S-1 with S-1 alone in patients with advanced </a:t>
            </a:r>
            <a:r>
              <a:rPr lang="en-GB" sz="1800" dirty="0" err="1" smtClean="0"/>
              <a:t>esophageal</a:t>
            </a:r>
            <a:r>
              <a:rPr lang="en-GB" sz="1800" dirty="0" smtClean="0"/>
              <a:t> squamous cell carcinoma after failure of prior platinum- or taxane-based </a:t>
            </a:r>
            <a:br>
              <a:rPr lang="en-GB" sz="1800" dirty="0" smtClean="0"/>
            </a:br>
            <a:r>
              <a:rPr lang="en-GB" sz="1800" dirty="0" smtClean="0"/>
              <a:t>chemotherapy – Huang et al </a:t>
            </a:r>
            <a:endParaRPr lang="en-GB" sz="1800" dirty="0"/>
          </a:p>
        </p:txBody>
      </p:sp>
      <p:sp>
        <p:nvSpPr>
          <p:cNvPr id="2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 </a:t>
            </a:r>
          </a:p>
          <a:p>
            <a:pPr>
              <a:buClr>
                <a:srgbClr val="043882"/>
              </a:buClr>
            </a:pPr>
            <a:r>
              <a:rPr lang="en-GB" dirty="0" smtClean="0"/>
              <a:t>To compare the efficacy and safety of irinotecan + S-1 with </a:t>
            </a:r>
            <a:r>
              <a:rPr lang="en-GB" dirty="0"/>
              <a:t>S-1 alone in patients with advanced </a:t>
            </a:r>
            <a:r>
              <a:rPr lang="en-GB" dirty="0" smtClean="0"/>
              <a:t>ESCC refractory </a:t>
            </a:r>
            <a:r>
              <a:rPr lang="en-GB" dirty="0"/>
              <a:t>to </a:t>
            </a:r>
            <a:r>
              <a:rPr lang="en-GB" dirty="0" smtClean="0"/>
              <a:t>platinum- </a:t>
            </a:r>
            <a:r>
              <a:rPr lang="en-GB" dirty="0"/>
              <a:t>or taxane-based </a:t>
            </a:r>
            <a:r>
              <a:rPr lang="en-GB" dirty="0" smtClean="0"/>
              <a:t>1L CT</a:t>
            </a:r>
            <a:endParaRPr lang="en-GB" dirty="0"/>
          </a:p>
        </p:txBody>
      </p:sp>
      <p:sp>
        <p:nvSpPr>
          <p:cNvPr id="27" name="Oval 14"/>
          <p:cNvSpPr>
            <a:spLocks noChangeArrowheads="1"/>
          </p:cNvSpPr>
          <p:nvPr/>
        </p:nvSpPr>
        <p:spPr bwMode="auto">
          <a:xfrm>
            <a:off x="3097735" y="350222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8" name="AutoShape 15"/>
          <p:cNvCxnSpPr>
            <a:cxnSpLocks noChangeShapeType="1"/>
            <a:stCxn id="27" idx="0"/>
            <a:endCxn id="35" idx="1"/>
          </p:cNvCxnSpPr>
          <p:nvPr/>
        </p:nvCxnSpPr>
        <p:spPr bwMode="auto">
          <a:xfrm rot="5400000" flipH="1" flipV="1">
            <a:off x="3133195" y="2891068"/>
            <a:ext cx="867498" cy="354822"/>
          </a:xfrm>
          <a:prstGeom prst="bentConnector2">
            <a:avLst/>
          </a:prstGeom>
          <a:noFill/>
          <a:ln w="57150">
            <a:solidFill>
              <a:schemeClr val="bg2">
                <a:lumMod val="60000"/>
                <a:lumOff val="40000"/>
              </a:schemeClr>
            </a:solidFill>
            <a:round/>
            <a:headEnd/>
            <a:tailEnd type="triangle" w="med" len="med"/>
          </a:ln>
        </p:spPr>
      </p:cxnSp>
      <p:cxnSp>
        <p:nvCxnSpPr>
          <p:cNvPr id="29" name="AutoShape 19"/>
          <p:cNvCxnSpPr>
            <a:cxnSpLocks noChangeShapeType="1"/>
            <a:stCxn id="37" idx="3"/>
            <a:endCxn id="27" idx="2"/>
          </p:cNvCxnSpPr>
          <p:nvPr/>
        </p:nvCxnSpPr>
        <p:spPr bwMode="auto">
          <a:xfrm flipV="1">
            <a:off x="2848708" y="3794328"/>
            <a:ext cx="249027" cy="1"/>
          </a:xfrm>
          <a:prstGeom prst="straightConnector1">
            <a:avLst/>
          </a:prstGeom>
          <a:noFill/>
          <a:ln w="57150">
            <a:solidFill>
              <a:schemeClr val="bg2">
                <a:lumMod val="60000"/>
                <a:lumOff val="40000"/>
              </a:schemeClr>
            </a:solidFill>
            <a:round/>
            <a:headEnd type="none" w="med" len="med"/>
            <a:tailEnd type="none" w="med" len="med"/>
          </a:ln>
        </p:spPr>
      </p:cxnSp>
      <p:sp>
        <p:nvSpPr>
          <p:cNvPr id="30" name="Rectangle 9"/>
          <p:cNvSpPr txBox="1">
            <a:spLocks noChangeArrowheads="1"/>
          </p:cNvSpPr>
          <p:nvPr/>
        </p:nvSpPr>
        <p:spPr bwMode="auto">
          <a:xfrm>
            <a:off x="365124" y="5439679"/>
            <a:ext cx="4607520" cy="88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dirty="0" smtClean="0"/>
              <a:t>PFS </a:t>
            </a:r>
            <a:endParaRPr lang="en-GB" kern="0" dirty="0" smtClean="0"/>
          </a:p>
        </p:txBody>
      </p:sp>
      <p:cxnSp>
        <p:nvCxnSpPr>
          <p:cNvPr id="31" name="AutoShape 16"/>
          <p:cNvCxnSpPr>
            <a:cxnSpLocks noChangeShapeType="1"/>
            <a:stCxn id="27" idx="4"/>
            <a:endCxn id="42" idx="1"/>
          </p:cNvCxnSpPr>
          <p:nvPr/>
        </p:nvCxnSpPr>
        <p:spPr bwMode="auto">
          <a:xfrm rot="16200000" flipH="1">
            <a:off x="3169662" y="4306298"/>
            <a:ext cx="794564" cy="354823"/>
          </a:xfrm>
          <a:prstGeom prst="bentConnector2">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3744355" y="2166418"/>
            <a:ext cx="4343400" cy="93662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Irinotecan 160 mg/m</a:t>
            </a:r>
            <a:r>
              <a:rPr lang="en-GB" altLang="zh-CN" sz="1600" baseline="30000" dirty="0" smtClean="0">
                <a:solidFill>
                  <a:srgbClr val="FFFFFF"/>
                </a:solidFill>
                <a:ea typeface="SimSun" pitchFamily="2" charset="-122"/>
              </a:rPr>
              <a:t>2</a:t>
            </a:r>
            <a:r>
              <a:rPr lang="en-GB" altLang="zh-CN" sz="1600" dirty="0" smtClean="0">
                <a:solidFill>
                  <a:srgbClr val="FFFFFF"/>
                </a:solidFill>
                <a:ea typeface="SimSun" pitchFamily="2" charset="-122"/>
              </a:rPr>
              <a:t> iv d1 q2w + </a:t>
            </a:r>
          </a:p>
          <a:p>
            <a:pPr algn="ctr" defTabSz="892175" eaLnBrk="0" hangingPunct="0"/>
            <a:r>
              <a:rPr lang="en-GB" altLang="zh-CN" sz="1600" dirty="0" smtClean="0">
                <a:solidFill>
                  <a:srgbClr val="FFFFFF"/>
                </a:solidFill>
                <a:ea typeface="SimSun" pitchFamily="2" charset="-122"/>
              </a:rPr>
              <a:t>S-1 (initial od 40–60 mg bid d1–10 q2w)</a:t>
            </a:r>
            <a:endParaRPr lang="en-GB" altLang="zh-CN" sz="1600" dirty="0">
              <a:solidFill>
                <a:srgbClr val="FFFFFF"/>
              </a:solidFill>
              <a:ea typeface="SimSun" pitchFamily="2" charset="-122"/>
            </a:endParaRPr>
          </a:p>
          <a:p>
            <a:pPr algn="ctr" defTabSz="892175" eaLnBrk="0" hangingPunct="0"/>
            <a:r>
              <a:rPr lang="en-GB" altLang="zh-CN" sz="1600" dirty="0" smtClean="0">
                <a:solidFill>
                  <a:srgbClr val="FFFFFF"/>
                </a:solidFill>
                <a:ea typeface="SimSun" pitchFamily="2" charset="-122"/>
              </a:rPr>
              <a:t>(n=53)</a:t>
            </a:r>
            <a:endParaRPr lang="en-GB" altLang="zh-CN" sz="1600" dirty="0">
              <a:solidFill>
                <a:srgbClr val="FFFFFF"/>
              </a:solidFill>
              <a:ea typeface="SimSun" pitchFamily="2" charset="-122"/>
            </a:endParaRPr>
          </a:p>
        </p:txBody>
      </p:sp>
      <p:sp>
        <p:nvSpPr>
          <p:cNvPr id="37" name="AutoShape 9"/>
          <p:cNvSpPr>
            <a:spLocks noChangeArrowheads="1"/>
          </p:cNvSpPr>
          <p:nvPr/>
        </p:nvSpPr>
        <p:spPr bwMode="auto">
          <a:xfrm>
            <a:off x="84405" y="3306246"/>
            <a:ext cx="2764303" cy="9761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Advanced ESCC </a:t>
            </a:r>
          </a:p>
          <a:p>
            <a:pPr defTabSz="892175" eaLnBrk="0" hangingPunct="0">
              <a:spcAft>
                <a:spcPct val="30000"/>
              </a:spcAft>
            </a:pPr>
            <a:r>
              <a:rPr lang="en-GB" altLang="zh-CN" sz="1600" dirty="0" smtClean="0">
                <a:solidFill>
                  <a:srgbClr val="FFFFFF"/>
                </a:solidFill>
                <a:ea typeface="SimSun" pitchFamily="2" charset="-122"/>
              </a:rPr>
              <a:t>(n=102)</a:t>
            </a:r>
            <a:endParaRPr lang="en-GB" altLang="zh-CN" sz="1600" dirty="0">
              <a:solidFill>
                <a:srgbClr val="FFFFFF"/>
              </a:solidFill>
              <a:ea typeface="SimSun" pitchFamily="2" charset="-122"/>
            </a:endParaRPr>
          </a:p>
        </p:txBody>
      </p:sp>
      <p:sp>
        <p:nvSpPr>
          <p:cNvPr id="38" name="Content Placeholder 26"/>
          <p:cNvSpPr txBox="1">
            <a:spLocks/>
          </p:cNvSpPr>
          <p:nvPr/>
        </p:nvSpPr>
        <p:spPr>
          <a:xfrm>
            <a:off x="5725914" y="5439680"/>
            <a:ext cx="3208669" cy="8849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en-GB" b="1" kern="0" dirty="0" smtClean="0">
                <a:solidFill>
                  <a:srgbClr val="A0A0A0"/>
                </a:solidFill>
              </a:rPr>
              <a:t>SECONDARY ENDPOINTS</a:t>
            </a:r>
          </a:p>
          <a:p>
            <a:pPr>
              <a:lnSpc>
                <a:spcPct val="90000"/>
              </a:lnSpc>
              <a:buClr>
                <a:srgbClr val="043882"/>
              </a:buClr>
            </a:pPr>
            <a:r>
              <a:rPr lang="en-GB" kern="0" dirty="0" smtClean="0"/>
              <a:t>RR, DCR, OS</a:t>
            </a:r>
          </a:p>
        </p:txBody>
      </p:sp>
      <p:sp>
        <p:nvSpPr>
          <p:cNvPr id="39" name="AutoShape 12"/>
          <p:cNvSpPr>
            <a:spLocks noChangeArrowheads="1"/>
          </p:cNvSpPr>
          <p:nvPr/>
        </p:nvSpPr>
        <p:spPr bwMode="auto">
          <a:xfrm>
            <a:off x="8311202" y="2384362"/>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sp>
        <p:nvSpPr>
          <p:cNvPr id="42" name="AutoShape 12"/>
          <p:cNvSpPr>
            <a:spLocks noChangeArrowheads="1"/>
          </p:cNvSpPr>
          <p:nvPr/>
        </p:nvSpPr>
        <p:spPr bwMode="auto">
          <a:xfrm>
            <a:off x="3744356" y="4455940"/>
            <a:ext cx="4343400" cy="85010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sz="1600" dirty="0">
                <a:solidFill>
                  <a:srgbClr val="4D4D4D"/>
                </a:solidFill>
              </a:rPr>
              <a:t>S-1 </a:t>
            </a:r>
            <a:r>
              <a:rPr lang="en-GB" sz="1600" dirty="0" smtClean="0">
                <a:solidFill>
                  <a:srgbClr val="4D4D4D"/>
                </a:solidFill>
              </a:rPr>
              <a:t>alone </a:t>
            </a:r>
            <a:br>
              <a:rPr lang="en-GB" sz="1600" dirty="0" smtClean="0">
                <a:solidFill>
                  <a:srgbClr val="4D4D4D"/>
                </a:solidFill>
              </a:rPr>
            </a:br>
            <a:r>
              <a:rPr lang="en-GB" sz="1600" dirty="0" smtClean="0">
                <a:solidFill>
                  <a:srgbClr val="4D4D4D"/>
                </a:solidFill>
              </a:rPr>
              <a:t>(initial OD 40–60 mg bid d1–14 q3w) </a:t>
            </a:r>
          </a:p>
          <a:p>
            <a:pPr algn="ctr" defTabSz="892175" eaLnBrk="0" hangingPunct="0"/>
            <a:r>
              <a:rPr lang="en-GB" altLang="zh-CN" sz="1600" dirty="0" smtClean="0">
                <a:solidFill>
                  <a:srgbClr val="4D4D4D"/>
                </a:solidFill>
                <a:ea typeface="SimSun" pitchFamily="2" charset="-122"/>
              </a:rPr>
              <a:t>(n=49)</a:t>
            </a:r>
            <a:endParaRPr lang="en-GB" altLang="zh-CN" sz="1600" dirty="0">
              <a:solidFill>
                <a:srgbClr val="4D4D4D"/>
              </a:solidFill>
              <a:ea typeface="SimSun" pitchFamily="2" charset="-122"/>
            </a:endParaRPr>
          </a:p>
        </p:txBody>
      </p:sp>
      <p:sp>
        <p:nvSpPr>
          <p:cNvPr id="63" name="AutoShape 12"/>
          <p:cNvSpPr>
            <a:spLocks noChangeArrowheads="1"/>
          </p:cNvSpPr>
          <p:nvPr/>
        </p:nvSpPr>
        <p:spPr bwMode="auto">
          <a:xfrm>
            <a:off x="8305800" y="4630620"/>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cxnSp>
        <p:nvCxnSpPr>
          <p:cNvPr id="65" name="AutoShape 19"/>
          <p:cNvCxnSpPr>
            <a:cxnSpLocks noChangeShapeType="1"/>
            <a:stCxn id="42" idx="3"/>
            <a:endCxn id="63" idx="1"/>
          </p:cNvCxnSpPr>
          <p:nvPr/>
        </p:nvCxnSpPr>
        <p:spPr bwMode="auto">
          <a:xfrm>
            <a:off x="8087756" y="4880992"/>
            <a:ext cx="218044" cy="0"/>
          </a:xfrm>
          <a:prstGeom prst="straightConnector1">
            <a:avLst/>
          </a:prstGeom>
          <a:noFill/>
          <a:ln w="57150">
            <a:solidFill>
              <a:schemeClr val="bg2">
                <a:lumMod val="60000"/>
                <a:lumOff val="40000"/>
              </a:schemeClr>
            </a:solidFill>
            <a:round/>
            <a:headEnd/>
            <a:tailEnd type="triangle" w="med" len="med"/>
          </a:ln>
        </p:spPr>
      </p:cxnSp>
      <p:cxnSp>
        <p:nvCxnSpPr>
          <p:cNvPr id="32" name="AutoShape 19"/>
          <p:cNvCxnSpPr>
            <a:cxnSpLocks noChangeShapeType="1"/>
            <a:stCxn id="35" idx="3"/>
            <a:endCxn id="39" idx="1"/>
          </p:cNvCxnSpPr>
          <p:nvPr/>
        </p:nvCxnSpPr>
        <p:spPr bwMode="auto">
          <a:xfrm>
            <a:off x="8087755" y="2634730"/>
            <a:ext cx="223447" cy="4"/>
          </a:xfrm>
          <a:prstGeom prst="straightConnector1">
            <a:avLst/>
          </a:prstGeom>
          <a:noFill/>
          <a:ln w="57150">
            <a:solidFill>
              <a:schemeClr val="bg2">
                <a:lumMod val="60000"/>
                <a:lumOff val="40000"/>
              </a:schemeClr>
            </a:solidFill>
            <a:round/>
            <a:headEnd/>
            <a:tailEnd type="triangle" w="med" len="med"/>
          </a:ln>
        </p:spPr>
      </p:cxnSp>
      <p:sp>
        <p:nvSpPr>
          <p:cNvPr id="24" name="Content Placeholder 26"/>
          <p:cNvSpPr txBox="1">
            <a:spLocks/>
          </p:cNvSpPr>
          <p:nvPr/>
        </p:nvSpPr>
        <p:spPr bwMode="auto">
          <a:xfrm>
            <a:off x="3778853" y="3139442"/>
            <a:ext cx="4327637" cy="892175"/>
          </a:xfrm>
          <a:prstGeom prst="rect">
            <a:avLst/>
          </a:prstGeom>
          <a:noFill/>
          <a:ln w="9525">
            <a:noFill/>
            <a:miter lim="800000"/>
            <a:headEnd/>
            <a:tailEnd/>
          </a:ln>
        </p:spPr>
        <p:txBody>
          <a:bodyPr/>
          <a:lstStyle/>
          <a:p>
            <a:pPr marL="190500" indent="-190500">
              <a:spcBef>
                <a:spcPts val="0"/>
              </a:spcBef>
              <a:spcAft>
                <a:spcPts val="200"/>
              </a:spcAft>
              <a:defRPr/>
            </a:pPr>
            <a:r>
              <a:rPr lang="en-GB" sz="1400" b="1" dirty="0">
                <a:solidFill>
                  <a:srgbClr val="043882"/>
                </a:solidFill>
                <a:latin typeface="Arial"/>
              </a:rPr>
              <a:t>Stratification</a:t>
            </a:r>
          </a:p>
          <a:p>
            <a:pPr marL="203200" indent="-203200">
              <a:spcBef>
                <a:spcPts val="0"/>
              </a:spcBef>
              <a:spcAft>
                <a:spcPts val="200"/>
              </a:spcAft>
              <a:buFont typeface="Arial" pitchFamily="34" charset="0"/>
              <a:buChar char="•"/>
              <a:defRPr/>
            </a:pPr>
            <a:r>
              <a:rPr lang="en-GB" sz="1400" dirty="0">
                <a:solidFill>
                  <a:srgbClr val="4D4D4D"/>
                </a:solidFill>
              </a:rPr>
              <a:t>Age (≤65, &gt;65</a:t>
            </a:r>
            <a:r>
              <a:rPr lang="en-GB" sz="1400" dirty="0" smtClean="0">
                <a:solidFill>
                  <a:srgbClr val="4D4D4D"/>
                </a:solidFill>
              </a:rPr>
              <a:t>)</a:t>
            </a:r>
            <a:endParaRPr lang="en-GB" sz="1400" dirty="0" smtClean="0">
              <a:solidFill>
                <a:srgbClr val="4D4D4D"/>
              </a:solidFill>
              <a:latin typeface="Arial"/>
            </a:endParaRPr>
          </a:p>
          <a:p>
            <a:pPr marL="203200" indent="-203200">
              <a:spcBef>
                <a:spcPts val="0"/>
              </a:spcBef>
              <a:spcAft>
                <a:spcPts val="200"/>
              </a:spcAft>
              <a:buFont typeface="Arial" pitchFamily="34" charset="0"/>
              <a:buChar char="•"/>
              <a:defRPr/>
            </a:pPr>
            <a:r>
              <a:rPr lang="en-GB" sz="1400" dirty="0">
                <a:solidFill>
                  <a:srgbClr val="4D4D4D"/>
                </a:solidFill>
              </a:rPr>
              <a:t>PS (0, </a:t>
            </a:r>
            <a:r>
              <a:rPr lang="en-GB" sz="1400" dirty="0" smtClean="0">
                <a:solidFill>
                  <a:srgbClr val="4D4D4D"/>
                </a:solidFill>
              </a:rPr>
              <a:t>1/2)</a:t>
            </a:r>
          </a:p>
          <a:p>
            <a:pPr marL="203200" indent="-203200">
              <a:spcBef>
                <a:spcPts val="0"/>
              </a:spcBef>
              <a:spcAft>
                <a:spcPts val="200"/>
              </a:spcAft>
              <a:buFont typeface="Arial" pitchFamily="34" charset="0"/>
              <a:buChar char="•"/>
              <a:defRPr/>
            </a:pPr>
            <a:r>
              <a:rPr lang="en-GB" sz="1400" dirty="0" smtClean="0">
                <a:solidFill>
                  <a:srgbClr val="4D4D4D"/>
                </a:solidFill>
              </a:rPr>
              <a:t>Differentiation </a:t>
            </a:r>
            <a:r>
              <a:rPr lang="en-GB" sz="1400" dirty="0">
                <a:solidFill>
                  <a:srgbClr val="4D4D4D"/>
                </a:solidFill>
              </a:rPr>
              <a:t>(poorly, </a:t>
            </a:r>
            <a:r>
              <a:rPr lang="en-GB" sz="1400" dirty="0" smtClean="0">
                <a:solidFill>
                  <a:srgbClr val="4D4D4D"/>
                </a:solidFill>
              </a:rPr>
              <a:t>moderately-well)</a:t>
            </a:r>
          </a:p>
          <a:p>
            <a:pPr marL="203200" indent="-203200">
              <a:spcBef>
                <a:spcPts val="0"/>
              </a:spcBef>
              <a:spcAft>
                <a:spcPts val="200"/>
              </a:spcAft>
              <a:buFont typeface="Arial" pitchFamily="34" charset="0"/>
              <a:buChar char="•"/>
              <a:defRPr/>
            </a:pPr>
            <a:r>
              <a:rPr lang="en-GB" sz="1400" dirty="0" smtClean="0">
                <a:solidFill>
                  <a:srgbClr val="4D4D4D"/>
                </a:solidFill>
              </a:rPr>
              <a:t>Metastasis </a:t>
            </a:r>
            <a:r>
              <a:rPr lang="en-GB" sz="1400" dirty="0">
                <a:solidFill>
                  <a:srgbClr val="4D4D4D"/>
                </a:solidFill>
              </a:rPr>
              <a:t>(locally advanced, distant</a:t>
            </a:r>
            <a:r>
              <a:rPr lang="en-GB" sz="1400" dirty="0" smtClean="0">
                <a:solidFill>
                  <a:srgbClr val="4D4D4D"/>
                </a:solidFill>
              </a:rPr>
              <a:t>)</a:t>
            </a:r>
            <a:endParaRPr lang="en-GB" sz="1400" dirty="0">
              <a:solidFill>
                <a:srgbClr val="4D4D4D"/>
              </a:solidFill>
            </a:endParaRPr>
          </a:p>
        </p:txBody>
      </p:sp>
      <p:sp>
        <p:nvSpPr>
          <p:cNvPr id="21"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Huang J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a:t> </a:t>
            </a:r>
            <a:r>
              <a:rPr lang="en-GB" dirty="0" smtClean="0"/>
              <a:t>LBA27</a:t>
            </a:r>
            <a:endParaRPr lang="en-GB" dirty="0"/>
          </a:p>
        </p:txBody>
      </p:sp>
    </p:spTree>
    <p:custDataLst>
      <p:tags r:id="rId1"/>
    </p:custDataLst>
    <p:extLst>
      <p:ext uri="{BB962C8B-B14F-4D97-AF65-F5344CB8AC3E}">
        <p14:creationId xmlns:p14="http://schemas.microsoft.com/office/powerpoint/2010/main" val="311076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a:t>LBA27: Randomized, open-label, phase </a:t>
            </a:r>
            <a:r>
              <a:rPr lang="en-GB" sz="1800" dirty="0" err="1"/>
              <a:t>lll</a:t>
            </a:r>
            <a:r>
              <a:rPr lang="en-GB" sz="1800" dirty="0"/>
              <a:t> study comparing irinotecan </a:t>
            </a:r>
            <a:br>
              <a:rPr lang="en-GB" sz="1800" dirty="0"/>
            </a:br>
            <a:r>
              <a:rPr lang="en-GB" sz="1800" dirty="0"/>
              <a:t>plus S-1 with S-1 alone in patients with advanced </a:t>
            </a:r>
            <a:r>
              <a:rPr lang="en-GB" sz="1800" dirty="0" err="1"/>
              <a:t>esophageal</a:t>
            </a:r>
            <a:r>
              <a:rPr lang="en-GB" sz="1800" dirty="0"/>
              <a:t> squamous cell carcinoma after failure of prior platinum- or taxane-based </a:t>
            </a:r>
            <a:br>
              <a:rPr lang="en-GB" sz="1800" dirty="0"/>
            </a:br>
            <a:r>
              <a:rPr lang="en-GB" sz="1800" dirty="0"/>
              <a:t>chemotherapy – Huang et al </a:t>
            </a:r>
          </a:p>
        </p:txBody>
      </p:sp>
      <p:sp>
        <p:nvSpPr>
          <p:cNvPr id="5123" name="Rectangle 3"/>
          <p:cNvSpPr>
            <a:spLocks noGrp="1" noChangeArrowheads="1"/>
          </p:cNvSpPr>
          <p:nvPr>
            <p:ph type="body" idx="1"/>
          </p:nvPr>
        </p:nvSpPr>
        <p:spPr/>
        <p:txBody>
          <a:bodyPr/>
          <a:lstStyle/>
          <a:p>
            <a:pPr marL="0" indent="0">
              <a:buNone/>
            </a:pPr>
            <a:r>
              <a:rPr lang="en-GB" b="1" dirty="0" smtClean="0"/>
              <a:t>Key results</a:t>
            </a:r>
            <a:endParaRPr lang="en-GB" b="1" dirty="0"/>
          </a:p>
        </p:txBody>
      </p:sp>
      <p:sp>
        <p:nvSpPr>
          <p:cNvPr id="14" name="Text Placeholder 13"/>
          <p:cNvSpPr>
            <a:spLocks noGrp="1"/>
          </p:cNvSpPr>
          <p:nvPr>
            <p:ph type="body" sz="quarter" idx="10"/>
          </p:nvPr>
        </p:nvSpPr>
        <p:spPr/>
        <p:txBody>
          <a:bodyPr/>
          <a:lstStyle/>
          <a:p>
            <a:r>
              <a:rPr lang="en-GB" baseline="30000" dirty="0" err="1" smtClean="0"/>
              <a:t>a</a:t>
            </a:r>
            <a:r>
              <a:rPr lang="en-GB" dirty="0" err="1" smtClean="0"/>
              <a:t>Fisher’s</a:t>
            </a:r>
            <a:r>
              <a:rPr lang="en-GB" dirty="0" smtClean="0"/>
              <a:t> test; </a:t>
            </a:r>
            <a:r>
              <a:rPr lang="en-GB" baseline="30000" dirty="0" err="1" smtClean="0"/>
              <a:t>b</a:t>
            </a:r>
            <a:r>
              <a:rPr lang="en-GB" dirty="0" err="1" smtClean="0"/>
              <a:t>Chi</a:t>
            </a:r>
            <a:r>
              <a:rPr lang="en-GB" dirty="0" smtClean="0"/>
              <a:t>-squared test. </a:t>
            </a:r>
            <a:endParaRPr lang="en-GB" dirty="0"/>
          </a:p>
        </p:txBody>
      </p:sp>
      <p:sp>
        <p:nvSpPr>
          <p:cNvPr id="15" name="Text Placeholder 14"/>
          <p:cNvSpPr>
            <a:spLocks noGrp="1"/>
          </p:cNvSpPr>
          <p:nvPr>
            <p:ph type="body" sz="quarter" idx="11"/>
          </p:nvPr>
        </p:nvSpPr>
        <p:spPr/>
        <p:txBody>
          <a:bodyPr/>
          <a:lstStyle/>
          <a:p>
            <a:r>
              <a:rPr lang="en-GB" smtClean="0"/>
              <a:t> </a:t>
            </a:r>
            <a:endParaRPr lang="en-GB" dirty="0"/>
          </a:p>
        </p:txBody>
      </p:sp>
      <p:sp>
        <p:nvSpPr>
          <p:cNvPr id="7"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Huang J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a:t> </a:t>
            </a:r>
            <a:r>
              <a:rPr lang="en-GB" dirty="0" smtClean="0"/>
              <a:t>LBA27</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val="912374721"/>
              </p:ext>
            </p:extLst>
          </p:nvPr>
        </p:nvGraphicFramePr>
        <p:xfrm>
          <a:off x="457200" y="1643578"/>
          <a:ext cx="8305800" cy="4549032"/>
        </p:xfrm>
        <a:graphic>
          <a:graphicData uri="http://schemas.openxmlformats.org/drawingml/2006/table">
            <a:tbl>
              <a:tblPr firstRow="1" bandRow="1">
                <a:tableStyleId>{69012ECD-51FC-41F1-AA8D-1B2483CD663E}</a:tableStyleId>
              </a:tblPr>
              <a:tblGrid>
                <a:gridCol w="21336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1828800">
                  <a:extLst>
                    <a:ext uri="{9D8B030D-6E8A-4147-A177-3AD203B41FA5}">
                      <a16:colId xmlns="" xmlns:a16="http://schemas.microsoft.com/office/drawing/2014/main" val="20002"/>
                    </a:ext>
                  </a:extLst>
                </a:gridCol>
                <a:gridCol w="1219200"/>
                <a:gridCol w="990600"/>
              </a:tblGrid>
              <a:tr h="4595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Patient entry characteristics, n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14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Irinotecan + 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(n=53)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S-1 alone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(n=49)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p-value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ECOG</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21 (39.6)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17 (34.7)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0.79700</a:t>
                      </a:r>
                      <a:r>
                        <a:rPr lang="en-GB" sz="1400" b="0" i="0" u="none" strike="noStrike" kern="1200" baseline="30000" dirty="0" smtClean="0">
                          <a:solidFill>
                            <a:schemeClr val="tx1"/>
                          </a:solidFill>
                          <a:latin typeface="+mn-lt"/>
                          <a:ea typeface="+mn-ea"/>
                          <a:cs typeface="+mn-cs"/>
                        </a:rPr>
                        <a:t>a</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29 (54.7)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30 (61.2)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3 (5.7)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2 (4.1)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Tumour grade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Poorly differentiated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23 (43.4)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23 (46.9)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0.73700</a:t>
                      </a:r>
                      <a:r>
                        <a:rPr kumimoji="0" lang="en-GB" sz="1400" b="0" i="0" u="none" strike="noStrike" cap="none" normalizeH="0" baseline="30000" dirty="0" smtClean="0">
                          <a:ln>
                            <a:noFill/>
                          </a:ln>
                          <a:solidFill>
                            <a:schemeClr val="tx1"/>
                          </a:solidFill>
                          <a:effectLst/>
                          <a:latin typeface="+mn-lt"/>
                          <a:cs typeface="Arial" charset="0"/>
                        </a:rPr>
                        <a:t>a</a:t>
                      </a:r>
                      <a:endParaRPr lang="en-GB" sz="1400" b="0" i="0" u="none" strike="noStrike" kern="1200" baseline="3000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Moderately differentiated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 (50.9)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25 (51.0)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Well differentiated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(5.7)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 1 (2.0)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Metastasis status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Local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(3.8)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(2.0)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Distal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51 (96.2)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48 (98.0)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Previous surgery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No</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30 (56.6)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35 (71.4)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0.12000</a:t>
                      </a:r>
                      <a:r>
                        <a:rPr kumimoji="0" lang="en-GB" sz="1400" b="0" i="0" u="none" strike="noStrike" cap="none" normalizeH="0" baseline="30000" dirty="0" smtClean="0">
                          <a:ln>
                            <a:noFill/>
                          </a:ln>
                          <a:solidFill>
                            <a:schemeClr val="tx1"/>
                          </a:solidFill>
                          <a:effectLst/>
                          <a:latin typeface="+mn-lt"/>
                          <a:cs typeface="Arial" charset="0"/>
                        </a:rPr>
                        <a:t>b</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Yes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23 (43.4)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 (28.6)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Previous CT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regimen</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44 (83.0)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38 (79.2)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0.62100</a:t>
                      </a:r>
                      <a:r>
                        <a:rPr kumimoji="0" lang="en-GB" sz="1400" b="0" i="0" u="none" strike="noStrike" cap="none" normalizeH="0" baseline="30000" dirty="0" smtClean="0">
                          <a:ln>
                            <a:noFill/>
                          </a:ln>
                          <a:solidFill>
                            <a:schemeClr val="tx1"/>
                          </a:solidFill>
                          <a:effectLst/>
                          <a:latin typeface="+mn-lt"/>
                          <a:cs typeface="Arial" charset="0"/>
                        </a:rPr>
                        <a:t>b</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regimens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(17.0)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 (20.8)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Previous RT</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No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26 (49.1)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24 (50.0)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0.92500</a:t>
                      </a:r>
                      <a:r>
                        <a:rPr kumimoji="0" lang="en-GB" sz="1400" b="0" i="0" u="none" strike="noStrike" cap="none" normalizeH="0" baseline="30000" dirty="0" smtClean="0">
                          <a:ln>
                            <a:noFill/>
                          </a:ln>
                          <a:solidFill>
                            <a:schemeClr val="tx1"/>
                          </a:solidFill>
                          <a:effectLst/>
                          <a:latin typeface="+mn-lt"/>
                          <a:cs typeface="Arial" charset="0"/>
                        </a:rPr>
                        <a:t>b</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Yes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 (50.9)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24 (50.0)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2885125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00" dirty="0"/>
              <a:t>LBA27: Randomized, open-label, phase </a:t>
            </a:r>
            <a:r>
              <a:rPr lang="en-GB" sz="1800" dirty="0" err="1"/>
              <a:t>lll</a:t>
            </a:r>
            <a:r>
              <a:rPr lang="en-GB" sz="1800" dirty="0"/>
              <a:t> study comparing irinotecan </a:t>
            </a:r>
            <a:br>
              <a:rPr lang="en-GB" sz="1800" dirty="0"/>
            </a:br>
            <a:r>
              <a:rPr lang="en-GB" sz="1800" dirty="0"/>
              <a:t>plus S-1 with S-1 alone in patients with advanced </a:t>
            </a:r>
            <a:r>
              <a:rPr lang="en-GB" sz="1800" dirty="0" err="1"/>
              <a:t>esophageal</a:t>
            </a:r>
            <a:r>
              <a:rPr lang="en-GB" sz="1800" dirty="0"/>
              <a:t> squamous cell carcinoma after failure of prior platinum- or taxane-based </a:t>
            </a:r>
            <a:br>
              <a:rPr lang="en-GB" sz="1800" dirty="0"/>
            </a:br>
            <a:r>
              <a:rPr lang="en-GB" sz="1800" dirty="0"/>
              <a:t>chemotherapy – Huang et al </a:t>
            </a:r>
          </a:p>
        </p:txBody>
      </p:sp>
      <p:sp>
        <p:nvSpPr>
          <p:cNvPr id="5123" name="Rectangle 3"/>
          <p:cNvSpPr>
            <a:spLocks noGrp="1" noChangeArrowheads="1"/>
          </p:cNvSpPr>
          <p:nvPr>
            <p:ph type="body" idx="1"/>
          </p:nvPr>
        </p:nvSpPr>
        <p:spPr/>
        <p:txBody>
          <a:bodyPr/>
          <a:lstStyle/>
          <a:p>
            <a:pPr marL="0" indent="0">
              <a:buNone/>
            </a:pPr>
            <a:r>
              <a:rPr lang="en-GB" b="1" dirty="0" smtClean="0"/>
              <a:t>Key results (continued) </a:t>
            </a:r>
            <a:endParaRPr lang="en-GB" b="1" dirty="0"/>
          </a:p>
        </p:txBody>
      </p:sp>
      <p:sp>
        <p:nvSpPr>
          <p:cNvPr id="15" name="Text Placeholder 14"/>
          <p:cNvSpPr>
            <a:spLocks noGrp="1"/>
          </p:cNvSpPr>
          <p:nvPr>
            <p:ph type="body" sz="quarter" idx="11"/>
          </p:nvPr>
        </p:nvSpPr>
        <p:spPr/>
        <p:txBody>
          <a:bodyPr/>
          <a:lstStyle/>
          <a:p>
            <a:r>
              <a:rPr lang="en-GB" smtClean="0"/>
              <a:t> </a:t>
            </a:r>
            <a:endParaRPr lang="en-GB" dirty="0"/>
          </a:p>
        </p:txBody>
      </p:sp>
      <p:sp>
        <p:nvSpPr>
          <p:cNvPr id="7"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Huang J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a:t> </a:t>
            </a:r>
            <a:r>
              <a:rPr lang="en-GB" dirty="0" smtClean="0"/>
              <a:t>LBA27</a:t>
            </a:r>
            <a:endParaRPr lang="en-GB" dirty="0"/>
          </a:p>
        </p:txBody>
      </p:sp>
      <p:sp>
        <p:nvSpPr>
          <p:cNvPr id="3" name="TextBox 2"/>
          <p:cNvSpPr txBox="1"/>
          <p:nvPr/>
        </p:nvSpPr>
        <p:spPr>
          <a:xfrm>
            <a:off x="485775" y="1613639"/>
            <a:ext cx="4038600" cy="307777"/>
          </a:xfrm>
          <a:prstGeom prst="rect">
            <a:avLst/>
          </a:prstGeom>
          <a:noFill/>
        </p:spPr>
        <p:txBody>
          <a:bodyPr wrap="square" rtlCol="0">
            <a:spAutoFit/>
          </a:bodyPr>
          <a:lstStyle/>
          <a:p>
            <a:pPr algn="ctr"/>
            <a:r>
              <a:rPr lang="en-GB" sz="1400" b="1" dirty="0" smtClean="0">
                <a:solidFill>
                  <a:srgbClr val="4D4D4D"/>
                </a:solidFill>
              </a:rPr>
              <a:t>PFS</a:t>
            </a:r>
            <a:endParaRPr lang="en-GB" sz="1400" b="1" dirty="0">
              <a:solidFill>
                <a:srgbClr val="4D4D4D"/>
              </a:solidFill>
            </a:endParaRPr>
          </a:p>
        </p:txBody>
      </p:sp>
      <p:sp>
        <p:nvSpPr>
          <p:cNvPr id="16" name="TextBox 15"/>
          <p:cNvSpPr txBox="1"/>
          <p:nvPr/>
        </p:nvSpPr>
        <p:spPr>
          <a:xfrm>
            <a:off x="4722812" y="1616616"/>
            <a:ext cx="4038600" cy="307777"/>
          </a:xfrm>
          <a:prstGeom prst="rect">
            <a:avLst/>
          </a:prstGeom>
          <a:noFill/>
        </p:spPr>
        <p:txBody>
          <a:bodyPr wrap="square" rtlCol="0">
            <a:spAutoFit/>
          </a:bodyPr>
          <a:lstStyle/>
          <a:p>
            <a:pPr algn="ctr"/>
            <a:r>
              <a:rPr lang="en-GB" sz="1400" b="1" dirty="0" smtClean="0">
                <a:solidFill>
                  <a:srgbClr val="4D4D4D"/>
                </a:solidFill>
              </a:rPr>
              <a:t>OS</a:t>
            </a:r>
            <a:endParaRPr lang="en-GB" sz="1400" b="1" dirty="0">
              <a:solidFill>
                <a:srgbClr val="4D4D4D"/>
              </a:solidFill>
            </a:endParaRPr>
          </a:p>
        </p:txBody>
      </p:sp>
      <p:graphicFrame>
        <p:nvGraphicFramePr>
          <p:cNvPr id="14" name="Group 88"/>
          <p:cNvGraphicFramePr>
            <a:graphicFrameLocks noGrp="1"/>
          </p:cNvGraphicFramePr>
          <p:nvPr>
            <p:extLst>
              <p:ext uri="{D42A27DB-BD31-4B8C-83A1-F6EECF244321}">
                <p14:modId xmlns:p14="http://schemas.microsoft.com/office/powerpoint/2010/main" val="3229454520"/>
              </p:ext>
            </p:extLst>
          </p:nvPr>
        </p:nvGraphicFramePr>
        <p:xfrm>
          <a:off x="371475" y="4523926"/>
          <a:ext cx="4200525" cy="1426464"/>
        </p:xfrm>
        <a:graphic>
          <a:graphicData uri="http://schemas.openxmlformats.org/drawingml/2006/table">
            <a:tbl>
              <a:tblPr firstRow="1" bandRow="1">
                <a:tableStyleId>{69012ECD-51FC-41F1-AA8D-1B2483CD663E}</a:tableStyleId>
              </a:tblPr>
              <a:tblGrid>
                <a:gridCol w="1304925">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2"/>
                    </a:ext>
                  </a:extLst>
                </a:gridCol>
                <a:gridCol w="1219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Irinotecan + 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S-1 alone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(n=49)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PFS, months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3.9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HR (95% CI);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0.56 (0.37, 0.85); 0.0019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7" name="Group 88"/>
          <p:cNvGraphicFramePr>
            <a:graphicFrameLocks noGrp="1"/>
          </p:cNvGraphicFramePr>
          <p:nvPr>
            <p:extLst>
              <p:ext uri="{D42A27DB-BD31-4B8C-83A1-F6EECF244321}">
                <p14:modId xmlns:p14="http://schemas.microsoft.com/office/powerpoint/2010/main" val="121744166"/>
              </p:ext>
            </p:extLst>
          </p:nvPr>
        </p:nvGraphicFramePr>
        <p:xfrm>
          <a:off x="4724400" y="4523926"/>
          <a:ext cx="4200525" cy="1426464"/>
        </p:xfrm>
        <a:graphic>
          <a:graphicData uri="http://schemas.openxmlformats.org/drawingml/2006/table">
            <a:tbl>
              <a:tblPr firstRow="1" bandRow="1">
                <a:tableStyleId>{69012ECD-51FC-41F1-AA8D-1B2483CD663E}</a:tableStyleId>
              </a:tblPr>
              <a:tblGrid>
                <a:gridCol w="1304925">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2"/>
                    </a:ext>
                  </a:extLst>
                </a:gridCol>
                <a:gridCol w="1219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Irinotecan + 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S-1 alone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(n=49)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PFS, months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7.0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6.3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HR (95% CI);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0.77 (0.48, 1.22 ); 0.2622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pSp>
        <p:nvGrpSpPr>
          <p:cNvPr id="4" name="Group 3"/>
          <p:cNvGrpSpPr/>
          <p:nvPr/>
        </p:nvGrpSpPr>
        <p:grpSpPr>
          <a:xfrm>
            <a:off x="378022" y="1829846"/>
            <a:ext cx="8424487" cy="2472049"/>
            <a:chOff x="371737" y="2385151"/>
            <a:chExt cx="8424487" cy="2472049"/>
          </a:xfrm>
        </p:grpSpPr>
        <p:sp>
          <p:nvSpPr>
            <p:cNvPr id="18" name="Freeform 12"/>
            <p:cNvSpPr>
              <a:spLocks/>
            </p:cNvSpPr>
            <p:nvPr/>
          </p:nvSpPr>
          <p:spPr bwMode="auto">
            <a:xfrm>
              <a:off x="1123037" y="2541117"/>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2" name="Line 6"/>
            <p:cNvSpPr>
              <a:spLocks noChangeShapeType="1"/>
            </p:cNvSpPr>
            <p:nvPr/>
          </p:nvSpPr>
          <p:spPr bwMode="auto">
            <a:xfrm>
              <a:off x="1042519" y="254111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3" name="Line 7"/>
            <p:cNvSpPr>
              <a:spLocks noChangeShapeType="1"/>
            </p:cNvSpPr>
            <p:nvPr/>
          </p:nvSpPr>
          <p:spPr bwMode="auto">
            <a:xfrm>
              <a:off x="1042519" y="292905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4" name="Line 8"/>
            <p:cNvSpPr>
              <a:spLocks noChangeShapeType="1"/>
            </p:cNvSpPr>
            <p:nvPr/>
          </p:nvSpPr>
          <p:spPr bwMode="auto">
            <a:xfrm>
              <a:off x="1042519" y="331698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5" name="Line 9"/>
            <p:cNvSpPr>
              <a:spLocks noChangeShapeType="1"/>
            </p:cNvSpPr>
            <p:nvPr/>
          </p:nvSpPr>
          <p:spPr bwMode="auto">
            <a:xfrm>
              <a:off x="1042519" y="370492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6" name="Line 10"/>
            <p:cNvSpPr>
              <a:spLocks noChangeShapeType="1"/>
            </p:cNvSpPr>
            <p:nvPr/>
          </p:nvSpPr>
          <p:spPr bwMode="auto">
            <a:xfrm>
              <a:off x="1042519" y="409286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7" name="Line 11"/>
            <p:cNvSpPr>
              <a:spLocks noChangeShapeType="1"/>
            </p:cNvSpPr>
            <p:nvPr/>
          </p:nvSpPr>
          <p:spPr bwMode="auto">
            <a:xfrm>
              <a:off x="1042519" y="4480797"/>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8" name="Line 19"/>
            <p:cNvSpPr>
              <a:spLocks noChangeShapeType="1"/>
            </p:cNvSpPr>
            <p:nvPr/>
          </p:nvSpPr>
          <p:spPr bwMode="auto">
            <a:xfrm>
              <a:off x="2842559"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9" name="Line 20"/>
            <p:cNvSpPr>
              <a:spLocks noChangeShapeType="1"/>
            </p:cNvSpPr>
            <p:nvPr/>
          </p:nvSpPr>
          <p:spPr bwMode="auto">
            <a:xfrm>
              <a:off x="1982798"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0" name="Line 21"/>
            <p:cNvSpPr>
              <a:spLocks noChangeShapeType="1"/>
            </p:cNvSpPr>
            <p:nvPr/>
          </p:nvSpPr>
          <p:spPr bwMode="auto">
            <a:xfrm>
              <a:off x="1123037"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1" name="TextBox 30"/>
            <p:cNvSpPr txBox="1"/>
            <p:nvPr/>
          </p:nvSpPr>
          <p:spPr>
            <a:xfrm rot="16200000">
              <a:off x="-337752" y="3356909"/>
              <a:ext cx="1726756" cy="307777"/>
            </a:xfrm>
            <a:prstGeom prst="rect">
              <a:avLst/>
            </a:prstGeom>
            <a:noFill/>
          </p:spPr>
          <p:txBody>
            <a:bodyPr wrap="none" rtlCol="0">
              <a:spAutoFit/>
            </a:bodyPr>
            <a:lstStyle/>
            <a:p>
              <a:pPr algn="ctr"/>
              <a:r>
                <a:rPr lang="en-GB" sz="1400" b="1" dirty="0">
                  <a:solidFill>
                    <a:srgbClr val="4D4D4D"/>
                  </a:solidFill>
                  <a:latin typeface="Arial" panose="020B0604020202020204" pitchFamily="34" charset="0"/>
                  <a:cs typeface="Arial" panose="020B0604020202020204" pitchFamily="34" charset="0"/>
                </a:rPr>
                <a:t>Probability of </a:t>
              </a:r>
              <a:r>
                <a:rPr lang="en-GB" sz="1400" b="1" dirty="0" smtClean="0">
                  <a:solidFill>
                    <a:srgbClr val="4D4D4D"/>
                  </a:solidFill>
                  <a:latin typeface="Arial" panose="020B0604020202020204" pitchFamily="34" charset="0"/>
                  <a:cs typeface="Arial" panose="020B0604020202020204" pitchFamily="34" charset="0"/>
                </a:rPr>
                <a:t>PFS</a:t>
              </a:r>
              <a:endParaRPr lang="en-GB" sz="1400" b="1" dirty="0">
                <a:solidFill>
                  <a:srgbClr val="4D4D4D"/>
                </a:solidFill>
                <a:latin typeface="Arial" panose="020B0604020202020204" pitchFamily="34" charset="0"/>
                <a:cs typeface="Arial" panose="020B0604020202020204" pitchFamily="34" charset="0"/>
              </a:endParaRPr>
            </a:p>
          </p:txBody>
        </p:sp>
        <p:sp>
          <p:nvSpPr>
            <p:cNvPr id="32" name="TextBox 31"/>
            <p:cNvSpPr txBox="1"/>
            <p:nvPr/>
          </p:nvSpPr>
          <p:spPr>
            <a:xfrm>
              <a:off x="646663" y="238515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33" name="TextBox 32"/>
            <p:cNvSpPr txBox="1"/>
            <p:nvPr/>
          </p:nvSpPr>
          <p:spPr>
            <a:xfrm>
              <a:off x="646663" y="2774536"/>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34" name="TextBox 33"/>
            <p:cNvSpPr txBox="1"/>
            <p:nvPr/>
          </p:nvSpPr>
          <p:spPr>
            <a:xfrm>
              <a:off x="646663" y="3162300"/>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35" name="TextBox 34"/>
            <p:cNvSpPr txBox="1"/>
            <p:nvPr/>
          </p:nvSpPr>
          <p:spPr>
            <a:xfrm>
              <a:off x="646663" y="355006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36" name="TextBox 35"/>
            <p:cNvSpPr txBox="1"/>
            <p:nvPr/>
          </p:nvSpPr>
          <p:spPr>
            <a:xfrm>
              <a:off x="646663" y="393782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37" name="TextBox 36"/>
            <p:cNvSpPr txBox="1"/>
            <p:nvPr/>
          </p:nvSpPr>
          <p:spPr>
            <a:xfrm>
              <a:off x="646663" y="432559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0.0</a:t>
              </a:r>
            </a:p>
          </p:txBody>
        </p:sp>
        <p:sp>
          <p:nvSpPr>
            <p:cNvPr id="38" name="TextBox 37"/>
            <p:cNvSpPr txBox="1"/>
            <p:nvPr/>
          </p:nvSpPr>
          <p:spPr>
            <a:xfrm>
              <a:off x="981832" y="4543146"/>
              <a:ext cx="284053"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39" name="TextBox 38"/>
            <p:cNvSpPr txBox="1"/>
            <p:nvPr/>
          </p:nvSpPr>
          <p:spPr>
            <a:xfrm>
              <a:off x="1840131" y="4543146"/>
              <a:ext cx="284052"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40" name="TextBox 39"/>
            <p:cNvSpPr txBox="1"/>
            <p:nvPr/>
          </p:nvSpPr>
          <p:spPr>
            <a:xfrm>
              <a:off x="2650244" y="4543146"/>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41" name="Line 17"/>
            <p:cNvSpPr>
              <a:spLocks noChangeShapeType="1"/>
            </p:cNvSpPr>
            <p:nvPr/>
          </p:nvSpPr>
          <p:spPr bwMode="auto">
            <a:xfrm>
              <a:off x="4562082" y="448707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2" name="TextBox 41"/>
            <p:cNvSpPr txBox="1"/>
            <p:nvPr/>
          </p:nvSpPr>
          <p:spPr>
            <a:xfrm>
              <a:off x="4370815" y="4549423"/>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43" name="Line 18"/>
            <p:cNvSpPr>
              <a:spLocks noChangeShapeType="1"/>
            </p:cNvSpPr>
            <p:nvPr/>
          </p:nvSpPr>
          <p:spPr bwMode="auto">
            <a:xfrm>
              <a:off x="3702320"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 name="TextBox 43"/>
            <p:cNvSpPr txBox="1"/>
            <p:nvPr/>
          </p:nvSpPr>
          <p:spPr>
            <a:xfrm>
              <a:off x="3509579" y="4543146"/>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cxnSp>
          <p:nvCxnSpPr>
            <p:cNvPr id="45" name="Straight Connector 44"/>
            <p:cNvCxnSpPr/>
            <p:nvPr/>
          </p:nvCxnSpPr>
          <p:spPr>
            <a:xfrm>
              <a:off x="2319224" y="2779078"/>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6" name="Straight Connector 45"/>
            <p:cNvCxnSpPr/>
            <p:nvPr/>
          </p:nvCxnSpPr>
          <p:spPr>
            <a:xfrm>
              <a:off x="2319224" y="297763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47" name="Group 46"/>
            <p:cNvGrpSpPr/>
            <p:nvPr/>
          </p:nvGrpSpPr>
          <p:grpSpPr>
            <a:xfrm>
              <a:off x="1115616" y="2538412"/>
              <a:ext cx="2275647" cy="1827823"/>
              <a:chOff x="861254" y="2538412"/>
              <a:chExt cx="2275647" cy="1827823"/>
            </a:xfrm>
          </p:grpSpPr>
          <p:grpSp>
            <p:nvGrpSpPr>
              <p:cNvPr id="48" name="Group 47"/>
              <p:cNvGrpSpPr/>
              <p:nvPr/>
            </p:nvGrpSpPr>
            <p:grpSpPr>
              <a:xfrm>
                <a:off x="1365454" y="4057363"/>
                <a:ext cx="1771447" cy="308872"/>
                <a:chOff x="1365454" y="4057363"/>
                <a:chExt cx="1771447" cy="308872"/>
              </a:xfrm>
            </p:grpSpPr>
            <p:grpSp>
              <p:nvGrpSpPr>
                <p:cNvPr id="50" name="Group 49"/>
                <p:cNvGrpSpPr/>
                <p:nvPr/>
              </p:nvGrpSpPr>
              <p:grpSpPr>
                <a:xfrm>
                  <a:off x="3089260" y="4318594"/>
                  <a:ext cx="47641" cy="47641"/>
                  <a:chOff x="3089260" y="4318594"/>
                  <a:chExt cx="47641" cy="47641"/>
                </a:xfrm>
              </p:grpSpPr>
              <p:sp>
                <p:nvSpPr>
                  <p:cNvPr id="60" name="Line 21"/>
                  <p:cNvSpPr>
                    <a:spLocks noChangeShapeType="1"/>
                  </p:cNvSpPr>
                  <p:nvPr/>
                </p:nvSpPr>
                <p:spPr bwMode="auto">
                  <a:xfrm>
                    <a:off x="3113081" y="4318594"/>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22"/>
                  <p:cNvSpPr>
                    <a:spLocks noChangeShapeType="1"/>
                  </p:cNvSpPr>
                  <p:nvPr/>
                </p:nvSpPr>
                <p:spPr bwMode="auto">
                  <a:xfrm flipH="1">
                    <a:off x="3089260" y="4342415"/>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 name="Group 50"/>
                <p:cNvGrpSpPr/>
                <p:nvPr/>
              </p:nvGrpSpPr>
              <p:grpSpPr>
                <a:xfrm>
                  <a:off x="2105476" y="4318594"/>
                  <a:ext cx="47641" cy="47641"/>
                  <a:chOff x="2105476" y="4318594"/>
                  <a:chExt cx="47641" cy="47641"/>
                </a:xfrm>
              </p:grpSpPr>
              <p:sp>
                <p:nvSpPr>
                  <p:cNvPr id="58" name="Line 23"/>
                  <p:cNvSpPr>
                    <a:spLocks noChangeShapeType="1"/>
                  </p:cNvSpPr>
                  <p:nvPr/>
                </p:nvSpPr>
                <p:spPr bwMode="auto">
                  <a:xfrm>
                    <a:off x="2129296" y="4318594"/>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24"/>
                  <p:cNvSpPr>
                    <a:spLocks noChangeShapeType="1"/>
                  </p:cNvSpPr>
                  <p:nvPr/>
                </p:nvSpPr>
                <p:spPr bwMode="auto">
                  <a:xfrm flipH="1">
                    <a:off x="2105476" y="4342415"/>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2" name="Group 51"/>
                <p:cNvGrpSpPr/>
                <p:nvPr/>
              </p:nvGrpSpPr>
              <p:grpSpPr>
                <a:xfrm>
                  <a:off x="1910148" y="4318594"/>
                  <a:ext cx="47641" cy="47641"/>
                  <a:chOff x="1910148" y="4318594"/>
                  <a:chExt cx="47641" cy="47641"/>
                </a:xfrm>
              </p:grpSpPr>
              <p:sp>
                <p:nvSpPr>
                  <p:cNvPr id="56" name="Line 25"/>
                  <p:cNvSpPr>
                    <a:spLocks noChangeShapeType="1"/>
                  </p:cNvSpPr>
                  <p:nvPr/>
                </p:nvSpPr>
                <p:spPr bwMode="auto">
                  <a:xfrm>
                    <a:off x="1933968" y="4318594"/>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26"/>
                  <p:cNvSpPr>
                    <a:spLocks noChangeShapeType="1"/>
                  </p:cNvSpPr>
                  <p:nvPr/>
                </p:nvSpPr>
                <p:spPr bwMode="auto">
                  <a:xfrm flipH="1">
                    <a:off x="1910148" y="4342415"/>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3" name="Group 52"/>
                <p:cNvGrpSpPr/>
                <p:nvPr/>
              </p:nvGrpSpPr>
              <p:grpSpPr>
                <a:xfrm>
                  <a:off x="1365454" y="4057363"/>
                  <a:ext cx="47641" cy="47641"/>
                  <a:chOff x="1365454" y="4057363"/>
                  <a:chExt cx="47641" cy="47641"/>
                </a:xfrm>
              </p:grpSpPr>
              <p:sp>
                <p:nvSpPr>
                  <p:cNvPr id="54" name="Line 27"/>
                  <p:cNvSpPr>
                    <a:spLocks noChangeShapeType="1"/>
                  </p:cNvSpPr>
                  <p:nvPr/>
                </p:nvSpPr>
                <p:spPr bwMode="auto">
                  <a:xfrm>
                    <a:off x="1389274" y="4057363"/>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28"/>
                  <p:cNvSpPr>
                    <a:spLocks noChangeShapeType="1"/>
                  </p:cNvSpPr>
                  <p:nvPr/>
                </p:nvSpPr>
                <p:spPr bwMode="auto">
                  <a:xfrm flipH="1">
                    <a:off x="1365454" y="4081184"/>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49" name="Freeform 29"/>
              <p:cNvSpPr>
                <a:spLocks/>
              </p:cNvSpPr>
              <p:nvPr/>
            </p:nvSpPr>
            <p:spPr bwMode="auto">
              <a:xfrm>
                <a:off x="861254" y="2538412"/>
                <a:ext cx="2251827" cy="1804003"/>
              </a:xfrm>
              <a:custGeom>
                <a:avLst/>
                <a:gdLst>
                  <a:gd name="T0" fmla="*/ 2836 w 2836"/>
                  <a:gd name="T1" fmla="*/ 2272 h 2272"/>
                  <a:gd name="T2" fmla="*/ 1301 w 2836"/>
                  <a:gd name="T3" fmla="*/ 2272 h 2272"/>
                  <a:gd name="T4" fmla="*/ 1301 w 2836"/>
                  <a:gd name="T5" fmla="*/ 2217 h 2272"/>
                  <a:gd name="T6" fmla="*/ 1108 w 2836"/>
                  <a:gd name="T7" fmla="*/ 2217 h 2272"/>
                  <a:gd name="T8" fmla="*/ 1108 w 2836"/>
                  <a:gd name="T9" fmla="*/ 2167 h 2272"/>
                  <a:gd name="T10" fmla="*/ 940 w 2836"/>
                  <a:gd name="T11" fmla="*/ 2167 h 2272"/>
                  <a:gd name="T12" fmla="*/ 940 w 2836"/>
                  <a:gd name="T13" fmla="*/ 2057 h 2272"/>
                  <a:gd name="T14" fmla="*/ 820 w 2836"/>
                  <a:gd name="T15" fmla="*/ 2057 h 2272"/>
                  <a:gd name="T16" fmla="*/ 820 w 2836"/>
                  <a:gd name="T17" fmla="*/ 2003 h 2272"/>
                  <a:gd name="T18" fmla="*/ 724 w 2836"/>
                  <a:gd name="T19" fmla="*/ 2003 h 2272"/>
                  <a:gd name="T20" fmla="*/ 724 w 2836"/>
                  <a:gd name="T21" fmla="*/ 1943 h 2272"/>
                  <a:gd name="T22" fmla="*/ 667 w 2836"/>
                  <a:gd name="T23" fmla="*/ 1943 h 2272"/>
                  <a:gd name="T24" fmla="*/ 667 w 2836"/>
                  <a:gd name="T25" fmla="*/ 1879 h 2272"/>
                  <a:gd name="T26" fmla="*/ 653 w 2836"/>
                  <a:gd name="T27" fmla="*/ 1879 h 2272"/>
                  <a:gd name="T28" fmla="*/ 653 w 2836"/>
                  <a:gd name="T29" fmla="*/ 1734 h 2272"/>
                  <a:gd name="T30" fmla="*/ 631 w 2836"/>
                  <a:gd name="T31" fmla="*/ 1734 h 2272"/>
                  <a:gd name="T32" fmla="*/ 631 w 2836"/>
                  <a:gd name="T33" fmla="*/ 1642 h 2272"/>
                  <a:gd name="T34" fmla="*/ 605 w 2836"/>
                  <a:gd name="T35" fmla="*/ 1642 h 2272"/>
                  <a:gd name="T36" fmla="*/ 605 w 2836"/>
                  <a:gd name="T37" fmla="*/ 1538 h 2272"/>
                  <a:gd name="T38" fmla="*/ 583 w 2836"/>
                  <a:gd name="T39" fmla="*/ 1538 h 2272"/>
                  <a:gd name="T40" fmla="*/ 583 w 2836"/>
                  <a:gd name="T41" fmla="*/ 1500 h 2272"/>
                  <a:gd name="T42" fmla="*/ 495 w 2836"/>
                  <a:gd name="T43" fmla="*/ 1500 h 2272"/>
                  <a:gd name="T44" fmla="*/ 495 w 2836"/>
                  <a:gd name="T45" fmla="*/ 1393 h 2272"/>
                  <a:gd name="T46" fmla="*/ 479 w 2836"/>
                  <a:gd name="T47" fmla="*/ 1393 h 2272"/>
                  <a:gd name="T48" fmla="*/ 479 w 2836"/>
                  <a:gd name="T49" fmla="*/ 1341 h 2272"/>
                  <a:gd name="T50" fmla="*/ 453 w 2836"/>
                  <a:gd name="T51" fmla="*/ 1341 h 2272"/>
                  <a:gd name="T52" fmla="*/ 453 w 2836"/>
                  <a:gd name="T53" fmla="*/ 1297 h 2272"/>
                  <a:gd name="T54" fmla="*/ 393 w 2836"/>
                  <a:gd name="T55" fmla="*/ 1297 h 2272"/>
                  <a:gd name="T56" fmla="*/ 393 w 2836"/>
                  <a:gd name="T57" fmla="*/ 1205 h 2272"/>
                  <a:gd name="T58" fmla="*/ 365 w 2836"/>
                  <a:gd name="T59" fmla="*/ 1205 h 2272"/>
                  <a:gd name="T60" fmla="*/ 365 w 2836"/>
                  <a:gd name="T61" fmla="*/ 1143 h 2272"/>
                  <a:gd name="T62" fmla="*/ 345 w 2836"/>
                  <a:gd name="T63" fmla="*/ 1143 h 2272"/>
                  <a:gd name="T64" fmla="*/ 345 w 2836"/>
                  <a:gd name="T65" fmla="*/ 1077 h 2272"/>
                  <a:gd name="T66" fmla="*/ 333 w 2836"/>
                  <a:gd name="T67" fmla="*/ 1077 h 2272"/>
                  <a:gd name="T68" fmla="*/ 333 w 2836"/>
                  <a:gd name="T69" fmla="*/ 948 h 2272"/>
                  <a:gd name="T70" fmla="*/ 311 w 2836"/>
                  <a:gd name="T71" fmla="*/ 948 h 2272"/>
                  <a:gd name="T72" fmla="*/ 311 w 2836"/>
                  <a:gd name="T73" fmla="*/ 640 h 2272"/>
                  <a:gd name="T74" fmla="*/ 279 w 2836"/>
                  <a:gd name="T75" fmla="*/ 640 h 2272"/>
                  <a:gd name="T76" fmla="*/ 279 w 2836"/>
                  <a:gd name="T77" fmla="*/ 347 h 2272"/>
                  <a:gd name="T78" fmla="*/ 263 w 2836"/>
                  <a:gd name="T79" fmla="*/ 347 h 2272"/>
                  <a:gd name="T80" fmla="*/ 263 w 2836"/>
                  <a:gd name="T81" fmla="*/ 144 h 2272"/>
                  <a:gd name="T82" fmla="*/ 244 w 2836"/>
                  <a:gd name="T83" fmla="*/ 144 h 2272"/>
                  <a:gd name="T84" fmla="*/ 244 w 2836"/>
                  <a:gd name="T85" fmla="*/ 98 h 2272"/>
                  <a:gd name="T86" fmla="*/ 222 w 2836"/>
                  <a:gd name="T87" fmla="*/ 98 h 2272"/>
                  <a:gd name="T88" fmla="*/ 222 w 2836"/>
                  <a:gd name="T89" fmla="*/ 0 h 2272"/>
                  <a:gd name="T90" fmla="*/ 0 w 2836"/>
                  <a:gd name="T91"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36" h="2272">
                    <a:moveTo>
                      <a:pt x="2836" y="2272"/>
                    </a:moveTo>
                    <a:lnTo>
                      <a:pt x="1301" y="2272"/>
                    </a:lnTo>
                    <a:lnTo>
                      <a:pt x="1301" y="2217"/>
                    </a:lnTo>
                    <a:lnTo>
                      <a:pt x="1108" y="2217"/>
                    </a:lnTo>
                    <a:lnTo>
                      <a:pt x="1108" y="2167"/>
                    </a:lnTo>
                    <a:lnTo>
                      <a:pt x="940" y="2167"/>
                    </a:lnTo>
                    <a:lnTo>
                      <a:pt x="940" y="2057"/>
                    </a:lnTo>
                    <a:lnTo>
                      <a:pt x="820" y="2057"/>
                    </a:lnTo>
                    <a:lnTo>
                      <a:pt x="820" y="2003"/>
                    </a:lnTo>
                    <a:lnTo>
                      <a:pt x="724" y="2003"/>
                    </a:lnTo>
                    <a:lnTo>
                      <a:pt x="724" y="1943"/>
                    </a:lnTo>
                    <a:lnTo>
                      <a:pt x="667" y="1943"/>
                    </a:lnTo>
                    <a:lnTo>
                      <a:pt x="667" y="1879"/>
                    </a:lnTo>
                    <a:lnTo>
                      <a:pt x="653" y="1879"/>
                    </a:lnTo>
                    <a:lnTo>
                      <a:pt x="653" y="1734"/>
                    </a:lnTo>
                    <a:lnTo>
                      <a:pt x="631" y="1734"/>
                    </a:lnTo>
                    <a:lnTo>
                      <a:pt x="631" y="1642"/>
                    </a:lnTo>
                    <a:lnTo>
                      <a:pt x="605" y="1642"/>
                    </a:lnTo>
                    <a:lnTo>
                      <a:pt x="605" y="1538"/>
                    </a:lnTo>
                    <a:lnTo>
                      <a:pt x="583" y="1538"/>
                    </a:lnTo>
                    <a:lnTo>
                      <a:pt x="583" y="1500"/>
                    </a:lnTo>
                    <a:lnTo>
                      <a:pt x="495" y="1500"/>
                    </a:lnTo>
                    <a:lnTo>
                      <a:pt x="495" y="1393"/>
                    </a:lnTo>
                    <a:lnTo>
                      <a:pt x="479" y="1393"/>
                    </a:lnTo>
                    <a:lnTo>
                      <a:pt x="479" y="1341"/>
                    </a:lnTo>
                    <a:lnTo>
                      <a:pt x="453" y="1341"/>
                    </a:lnTo>
                    <a:lnTo>
                      <a:pt x="453" y="1297"/>
                    </a:lnTo>
                    <a:lnTo>
                      <a:pt x="393" y="1297"/>
                    </a:lnTo>
                    <a:lnTo>
                      <a:pt x="393" y="1205"/>
                    </a:lnTo>
                    <a:lnTo>
                      <a:pt x="365" y="1205"/>
                    </a:lnTo>
                    <a:lnTo>
                      <a:pt x="365" y="1143"/>
                    </a:lnTo>
                    <a:lnTo>
                      <a:pt x="345" y="1143"/>
                    </a:lnTo>
                    <a:lnTo>
                      <a:pt x="345" y="1077"/>
                    </a:lnTo>
                    <a:lnTo>
                      <a:pt x="333" y="1077"/>
                    </a:lnTo>
                    <a:lnTo>
                      <a:pt x="333" y="948"/>
                    </a:lnTo>
                    <a:lnTo>
                      <a:pt x="311" y="948"/>
                    </a:lnTo>
                    <a:lnTo>
                      <a:pt x="311" y="640"/>
                    </a:lnTo>
                    <a:lnTo>
                      <a:pt x="279" y="640"/>
                    </a:lnTo>
                    <a:lnTo>
                      <a:pt x="279" y="347"/>
                    </a:lnTo>
                    <a:lnTo>
                      <a:pt x="263" y="347"/>
                    </a:lnTo>
                    <a:lnTo>
                      <a:pt x="263" y="144"/>
                    </a:lnTo>
                    <a:lnTo>
                      <a:pt x="244" y="144"/>
                    </a:lnTo>
                    <a:lnTo>
                      <a:pt x="244" y="98"/>
                    </a:lnTo>
                    <a:lnTo>
                      <a:pt x="222" y="98"/>
                    </a:lnTo>
                    <a:lnTo>
                      <a:pt x="222" y="0"/>
                    </a:lnTo>
                    <a:lnTo>
                      <a:pt x="0" y="0"/>
                    </a:lnTo>
                  </a:path>
                </a:pathLst>
              </a:custGeom>
              <a:solidFill>
                <a:srgbClr val="FFFFFF"/>
              </a:solidFill>
              <a:ln w="28575"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2" name="Group 61"/>
            <p:cNvGrpSpPr/>
            <p:nvPr/>
          </p:nvGrpSpPr>
          <p:grpSpPr>
            <a:xfrm>
              <a:off x="1115616" y="2538412"/>
              <a:ext cx="2248651" cy="1916753"/>
              <a:chOff x="861254" y="2538412"/>
              <a:chExt cx="2248651" cy="1916753"/>
            </a:xfrm>
          </p:grpSpPr>
          <p:sp>
            <p:nvSpPr>
              <p:cNvPr id="63" name="Freeform 30"/>
              <p:cNvSpPr>
                <a:spLocks/>
              </p:cNvSpPr>
              <p:nvPr/>
            </p:nvSpPr>
            <p:spPr bwMode="auto">
              <a:xfrm>
                <a:off x="861254" y="2538412"/>
                <a:ext cx="2224830" cy="1892933"/>
              </a:xfrm>
              <a:custGeom>
                <a:avLst/>
                <a:gdLst>
                  <a:gd name="T0" fmla="*/ 2668 w 2802"/>
                  <a:gd name="T1" fmla="*/ 2384 h 2384"/>
                  <a:gd name="T2" fmla="*/ 2257 w 2802"/>
                  <a:gd name="T3" fmla="*/ 2318 h 2384"/>
                  <a:gd name="T4" fmla="*/ 2014 w 2802"/>
                  <a:gd name="T5" fmla="*/ 2237 h 2384"/>
                  <a:gd name="T6" fmla="*/ 1844 w 2802"/>
                  <a:gd name="T7" fmla="*/ 2169 h 2384"/>
                  <a:gd name="T8" fmla="*/ 1581 w 2802"/>
                  <a:gd name="T9" fmla="*/ 2103 h 2384"/>
                  <a:gd name="T10" fmla="*/ 1513 w 2802"/>
                  <a:gd name="T11" fmla="*/ 2027 h 2384"/>
                  <a:gd name="T12" fmla="*/ 1481 w 2802"/>
                  <a:gd name="T13" fmla="*/ 1959 h 2384"/>
                  <a:gd name="T14" fmla="*/ 1373 w 2802"/>
                  <a:gd name="T15" fmla="*/ 1891 h 2384"/>
                  <a:gd name="T16" fmla="*/ 1351 w 2802"/>
                  <a:gd name="T17" fmla="*/ 1831 h 2384"/>
                  <a:gd name="T18" fmla="*/ 1303 w 2802"/>
                  <a:gd name="T19" fmla="*/ 1768 h 2384"/>
                  <a:gd name="T20" fmla="*/ 1215 w 2802"/>
                  <a:gd name="T21" fmla="*/ 1702 h 2384"/>
                  <a:gd name="T22" fmla="*/ 1020 w 2802"/>
                  <a:gd name="T23" fmla="*/ 1646 h 2384"/>
                  <a:gd name="T24" fmla="*/ 1000 w 2802"/>
                  <a:gd name="T25" fmla="*/ 1592 h 2384"/>
                  <a:gd name="T26" fmla="*/ 958 w 2802"/>
                  <a:gd name="T27" fmla="*/ 1544 h 2384"/>
                  <a:gd name="T28" fmla="*/ 940 w 2802"/>
                  <a:gd name="T29" fmla="*/ 1484 h 2384"/>
                  <a:gd name="T30" fmla="*/ 910 w 2802"/>
                  <a:gd name="T31" fmla="*/ 1383 h 2384"/>
                  <a:gd name="T32" fmla="*/ 848 w 2802"/>
                  <a:gd name="T33" fmla="*/ 1281 h 2384"/>
                  <a:gd name="T34" fmla="*/ 804 w 2802"/>
                  <a:gd name="T35" fmla="*/ 1083 h 2384"/>
                  <a:gd name="T36" fmla="*/ 667 w 2802"/>
                  <a:gd name="T37" fmla="*/ 1025 h 2384"/>
                  <a:gd name="T38" fmla="*/ 655 w 2802"/>
                  <a:gd name="T39" fmla="*/ 926 h 2384"/>
                  <a:gd name="T40" fmla="*/ 635 w 2802"/>
                  <a:gd name="T41" fmla="*/ 880 h 2384"/>
                  <a:gd name="T42" fmla="*/ 607 w 2802"/>
                  <a:gd name="T43" fmla="*/ 822 h 2384"/>
                  <a:gd name="T44" fmla="*/ 547 w 2802"/>
                  <a:gd name="T45" fmla="*/ 784 h 2384"/>
                  <a:gd name="T46" fmla="*/ 459 w 2802"/>
                  <a:gd name="T47" fmla="*/ 736 h 2384"/>
                  <a:gd name="T48" fmla="*/ 367 w 2802"/>
                  <a:gd name="T49" fmla="*/ 640 h 2384"/>
                  <a:gd name="T50" fmla="*/ 345 w 2802"/>
                  <a:gd name="T51" fmla="*/ 597 h 2384"/>
                  <a:gd name="T52" fmla="*/ 335 w 2802"/>
                  <a:gd name="T53" fmla="*/ 545 h 2384"/>
                  <a:gd name="T54" fmla="*/ 305 w 2802"/>
                  <a:gd name="T55" fmla="*/ 459 h 2384"/>
                  <a:gd name="T56" fmla="*/ 285 w 2802"/>
                  <a:gd name="T57" fmla="*/ 321 h 2384"/>
                  <a:gd name="T58" fmla="*/ 263 w 2802"/>
                  <a:gd name="T59" fmla="*/ 277 h 2384"/>
                  <a:gd name="T60" fmla="*/ 218 w 2802"/>
                  <a:gd name="T61" fmla="*/ 138 h 2384"/>
                  <a:gd name="T62" fmla="*/ 132 w 2802"/>
                  <a:gd name="T63" fmla="*/ 92 h 2384"/>
                  <a:gd name="T64" fmla="*/ 62 w 2802"/>
                  <a:gd name="T65" fmla="*/ 44 h 2384"/>
                  <a:gd name="T66" fmla="*/ 0 w 2802"/>
                  <a:gd name="T67"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2" h="2384">
                    <a:moveTo>
                      <a:pt x="2802" y="2384"/>
                    </a:moveTo>
                    <a:lnTo>
                      <a:pt x="2668" y="2384"/>
                    </a:lnTo>
                    <a:lnTo>
                      <a:pt x="2668" y="2318"/>
                    </a:lnTo>
                    <a:lnTo>
                      <a:pt x="2257" y="2318"/>
                    </a:lnTo>
                    <a:lnTo>
                      <a:pt x="2257" y="2237"/>
                    </a:lnTo>
                    <a:lnTo>
                      <a:pt x="2014" y="2237"/>
                    </a:lnTo>
                    <a:lnTo>
                      <a:pt x="2014" y="2169"/>
                    </a:lnTo>
                    <a:lnTo>
                      <a:pt x="1844" y="2169"/>
                    </a:lnTo>
                    <a:lnTo>
                      <a:pt x="1844" y="2103"/>
                    </a:lnTo>
                    <a:lnTo>
                      <a:pt x="1581" y="2103"/>
                    </a:lnTo>
                    <a:lnTo>
                      <a:pt x="1581" y="2027"/>
                    </a:lnTo>
                    <a:lnTo>
                      <a:pt x="1513" y="2027"/>
                    </a:lnTo>
                    <a:lnTo>
                      <a:pt x="1513" y="1959"/>
                    </a:lnTo>
                    <a:lnTo>
                      <a:pt x="1481" y="1959"/>
                    </a:lnTo>
                    <a:lnTo>
                      <a:pt x="1481" y="1891"/>
                    </a:lnTo>
                    <a:lnTo>
                      <a:pt x="1373" y="1891"/>
                    </a:lnTo>
                    <a:lnTo>
                      <a:pt x="1373" y="1831"/>
                    </a:lnTo>
                    <a:lnTo>
                      <a:pt x="1351" y="1831"/>
                    </a:lnTo>
                    <a:lnTo>
                      <a:pt x="1351" y="1768"/>
                    </a:lnTo>
                    <a:lnTo>
                      <a:pt x="1303" y="1768"/>
                    </a:lnTo>
                    <a:lnTo>
                      <a:pt x="1303" y="1702"/>
                    </a:lnTo>
                    <a:lnTo>
                      <a:pt x="1215" y="1702"/>
                    </a:lnTo>
                    <a:lnTo>
                      <a:pt x="1215" y="1646"/>
                    </a:lnTo>
                    <a:lnTo>
                      <a:pt x="1020" y="1646"/>
                    </a:lnTo>
                    <a:lnTo>
                      <a:pt x="1020" y="1592"/>
                    </a:lnTo>
                    <a:lnTo>
                      <a:pt x="1000" y="1592"/>
                    </a:lnTo>
                    <a:lnTo>
                      <a:pt x="1000" y="1544"/>
                    </a:lnTo>
                    <a:lnTo>
                      <a:pt x="958" y="1544"/>
                    </a:lnTo>
                    <a:lnTo>
                      <a:pt x="958" y="1484"/>
                    </a:lnTo>
                    <a:lnTo>
                      <a:pt x="940" y="1484"/>
                    </a:lnTo>
                    <a:lnTo>
                      <a:pt x="940" y="1383"/>
                    </a:lnTo>
                    <a:lnTo>
                      <a:pt x="910" y="1383"/>
                    </a:lnTo>
                    <a:lnTo>
                      <a:pt x="910" y="1281"/>
                    </a:lnTo>
                    <a:lnTo>
                      <a:pt x="848" y="1281"/>
                    </a:lnTo>
                    <a:lnTo>
                      <a:pt x="848" y="1083"/>
                    </a:lnTo>
                    <a:lnTo>
                      <a:pt x="804" y="1083"/>
                    </a:lnTo>
                    <a:lnTo>
                      <a:pt x="804" y="1025"/>
                    </a:lnTo>
                    <a:lnTo>
                      <a:pt x="667" y="1025"/>
                    </a:lnTo>
                    <a:lnTo>
                      <a:pt x="667" y="926"/>
                    </a:lnTo>
                    <a:lnTo>
                      <a:pt x="655" y="926"/>
                    </a:lnTo>
                    <a:lnTo>
                      <a:pt x="655" y="880"/>
                    </a:lnTo>
                    <a:lnTo>
                      <a:pt x="635" y="880"/>
                    </a:lnTo>
                    <a:lnTo>
                      <a:pt x="635" y="822"/>
                    </a:lnTo>
                    <a:lnTo>
                      <a:pt x="607" y="822"/>
                    </a:lnTo>
                    <a:lnTo>
                      <a:pt x="607" y="784"/>
                    </a:lnTo>
                    <a:lnTo>
                      <a:pt x="547" y="784"/>
                    </a:lnTo>
                    <a:lnTo>
                      <a:pt x="547" y="736"/>
                    </a:lnTo>
                    <a:lnTo>
                      <a:pt x="459" y="736"/>
                    </a:lnTo>
                    <a:lnTo>
                      <a:pt x="459" y="640"/>
                    </a:lnTo>
                    <a:lnTo>
                      <a:pt x="367" y="640"/>
                    </a:lnTo>
                    <a:lnTo>
                      <a:pt x="367" y="597"/>
                    </a:lnTo>
                    <a:lnTo>
                      <a:pt x="345" y="597"/>
                    </a:lnTo>
                    <a:lnTo>
                      <a:pt x="345" y="545"/>
                    </a:lnTo>
                    <a:lnTo>
                      <a:pt x="335" y="545"/>
                    </a:lnTo>
                    <a:lnTo>
                      <a:pt x="335" y="459"/>
                    </a:lnTo>
                    <a:lnTo>
                      <a:pt x="305" y="459"/>
                    </a:lnTo>
                    <a:lnTo>
                      <a:pt x="305" y="321"/>
                    </a:lnTo>
                    <a:lnTo>
                      <a:pt x="285" y="321"/>
                    </a:lnTo>
                    <a:lnTo>
                      <a:pt x="285" y="277"/>
                    </a:lnTo>
                    <a:lnTo>
                      <a:pt x="263" y="277"/>
                    </a:lnTo>
                    <a:lnTo>
                      <a:pt x="263" y="138"/>
                    </a:lnTo>
                    <a:lnTo>
                      <a:pt x="218" y="138"/>
                    </a:lnTo>
                    <a:lnTo>
                      <a:pt x="218" y="92"/>
                    </a:lnTo>
                    <a:lnTo>
                      <a:pt x="132" y="92"/>
                    </a:lnTo>
                    <a:lnTo>
                      <a:pt x="132" y="44"/>
                    </a:lnTo>
                    <a:lnTo>
                      <a:pt x="62" y="44"/>
                    </a:lnTo>
                    <a:lnTo>
                      <a:pt x="62"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4" name="Group 63"/>
              <p:cNvGrpSpPr/>
              <p:nvPr/>
            </p:nvGrpSpPr>
            <p:grpSpPr>
              <a:xfrm>
                <a:off x="1168538" y="3022761"/>
                <a:ext cx="1941367" cy="1432404"/>
                <a:chOff x="1168538" y="3022761"/>
                <a:chExt cx="1941367" cy="1432404"/>
              </a:xfrm>
            </p:grpSpPr>
            <p:grpSp>
              <p:nvGrpSpPr>
                <p:cNvPr id="65" name="Group 64"/>
                <p:cNvGrpSpPr/>
                <p:nvPr/>
              </p:nvGrpSpPr>
              <p:grpSpPr>
                <a:xfrm>
                  <a:off x="3062264" y="4407524"/>
                  <a:ext cx="47641" cy="47641"/>
                  <a:chOff x="3062264" y="4407524"/>
                  <a:chExt cx="47641" cy="47641"/>
                </a:xfrm>
              </p:grpSpPr>
              <p:sp>
                <p:nvSpPr>
                  <p:cNvPr id="86" name="Line 5"/>
                  <p:cNvSpPr>
                    <a:spLocks noChangeShapeType="1"/>
                  </p:cNvSpPr>
                  <p:nvPr/>
                </p:nvSpPr>
                <p:spPr bwMode="auto">
                  <a:xfrm>
                    <a:off x="3086084" y="4407524"/>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6"/>
                  <p:cNvSpPr>
                    <a:spLocks noChangeShapeType="1"/>
                  </p:cNvSpPr>
                  <p:nvPr/>
                </p:nvSpPr>
                <p:spPr bwMode="auto">
                  <a:xfrm flipH="1">
                    <a:off x="3062264" y="4431345"/>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6" name="Line 7"/>
                <p:cNvSpPr>
                  <a:spLocks noChangeShapeType="1"/>
                </p:cNvSpPr>
                <p:nvPr/>
              </p:nvSpPr>
              <p:spPr bwMode="auto">
                <a:xfrm>
                  <a:off x="1997489" y="4016075"/>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8"/>
                <p:cNvSpPr>
                  <a:spLocks noChangeShapeType="1"/>
                </p:cNvSpPr>
                <p:nvPr/>
              </p:nvSpPr>
              <p:spPr bwMode="auto">
                <a:xfrm flipH="1">
                  <a:off x="1973669" y="4039895"/>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8" name="Group 67"/>
                <p:cNvGrpSpPr/>
                <p:nvPr/>
              </p:nvGrpSpPr>
              <p:grpSpPr>
                <a:xfrm>
                  <a:off x="1685442" y="3821541"/>
                  <a:ext cx="47641" cy="47641"/>
                  <a:chOff x="1685442" y="3821541"/>
                  <a:chExt cx="47641" cy="47641"/>
                </a:xfrm>
              </p:grpSpPr>
              <p:sp>
                <p:nvSpPr>
                  <p:cNvPr id="84" name="Line 9"/>
                  <p:cNvSpPr>
                    <a:spLocks noChangeShapeType="1"/>
                  </p:cNvSpPr>
                  <p:nvPr/>
                </p:nvSpPr>
                <p:spPr bwMode="auto">
                  <a:xfrm>
                    <a:off x="1709262" y="3821541"/>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0"/>
                  <p:cNvSpPr>
                    <a:spLocks noChangeShapeType="1"/>
                  </p:cNvSpPr>
                  <p:nvPr/>
                </p:nvSpPr>
                <p:spPr bwMode="auto">
                  <a:xfrm flipH="1">
                    <a:off x="1685442" y="3845361"/>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9" name="Group 68"/>
                <p:cNvGrpSpPr/>
                <p:nvPr/>
              </p:nvGrpSpPr>
              <p:grpSpPr>
                <a:xfrm>
                  <a:off x="1647329" y="3821541"/>
                  <a:ext cx="47641" cy="47641"/>
                  <a:chOff x="1647329" y="3821541"/>
                  <a:chExt cx="47641" cy="47641"/>
                </a:xfrm>
              </p:grpSpPr>
              <p:sp>
                <p:nvSpPr>
                  <p:cNvPr id="82" name="Line 11"/>
                  <p:cNvSpPr>
                    <a:spLocks noChangeShapeType="1"/>
                  </p:cNvSpPr>
                  <p:nvPr/>
                </p:nvSpPr>
                <p:spPr bwMode="auto">
                  <a:xfrm>
                    <a:off x="1671149" y="3821541"/>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2"/>
                  <p:cNvSpPr>
                    <a:spLocks noChangeShapeType="1"/>
                  </p:cNvSpPr>
                  <p:nvPr/>
                </p:nvSpPr>
                <p:spPr bwMode="auto">
                  <a:xfrm flipH="1">
                    <a:off x="1647329" y="3845361"/>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0" name="Group 69"/>
                <p:cNvGrpSpPr/>
                <p:nvPr/>
              </p:nvGrpSpPr>
              <p:grpSpPr>
                <a:xfrm>
                  <a:off x="1539343" y="3531725"/>
                  <a:ext cx="47641" cy="47641"/>
                  <a:chOff x="1539343" y="3531725"/>
                  <a:chExt cx="47641" cy="47641"/>
                </a:xfrm>
              </p:grpSpPr>
              <p:sp>
                <p:nvSpPr>
                  <p:cNvPr id="80" name="Line 13"/>
                  <p:cNvSpPr>
                    <a:spLocks noChangeShapeType="1"/>
                  </p:cNvSpPr>
                  <p:nvPr/>
                </p:nvSpPr>
                <p:spPr bwMode="auto">
                  <a:xfrm>
                    <a:off x="1563163" y="3531725"/>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4"/>
                  <p:cNvSpPr>
                    <a:spLocks noChangeShapeType="1"/>
                  </p:cNvSpPr>
                  <p:nvPr/>
                </p:nvSpPr>
                <p:spPr bwMode="auto">
                  <a:xfrm flipH="1">
                    <a:off x="1539343" y="3555546"/>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1" name="Group 70"/>
                <p:cNvGrpSpPr/>
                <p:nvPr/>
              </p:nvGrpSpPr>
              <p:grpSpPr>
                <a:xfrm>
                  <a:off x="1421035" y="3327663"/>
                  <a:ext cx="48435" cy="48435"/>
                  <a:chOff x="1421035" y="3327663"/>
                  <a:chExt cx="48435" cy="48435"/>
                </a:xfrm>
              </p:grpSpPr>
              <p:sp>
                <p:nvSpPr>
                  <p:cNvPr id="78" name="Line 15"/>
                  <p:cNvSpPr>
                    <a:spLocks noChangeShapeType="1"/>
                  </p:cNvSpPr>
                  <p:nvPr/>
                </p:nvSpPr>
                <p:spPr bwMode="auto">
                  <a:xfrm>
                    <a:off x="1445649" y="3327663"/>
                    <a:ext cx="0" cy="4843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6"/>
                  <p:cNvSpPr>
                    <a:spLocks noChangeShapeType="1"/>
                  </p:cNvSpPr>
                  <p:nvPr/>
                </p:nvSpPr>
                <p:spPr bwMode="auto">
                  <a:xfrm flipH="1">
                    <a:off x="1421035" y="3352278"/>
                    <a:ext cx="4843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2" name="Group 71"/>
                <p:cNvGrpSpPr/>
                <p:nvPr/>
              </p:nvGrpSpPr>
              <p:grpSpPr>
                <a:xfrm>
                  <a:off x="1341633" y="3213325"/>
                  <a:ext cx="47641" cy="47641"/>
                  <a:chOff x="1341633" y="3213325"/>
                  <a:chExt cx="47641" cy="47641"/>
                </a:xfrm>
              </p:grpSpPr>
              <p:sp>
                <p:nvSpPr>
                  <p:cNvPr id="76" name="Line 17"/>
                  <p:cNvSpPr>
                    <a:spLocks noChangeShapeType="1"/>
                  </p:cNvSpPr>
                  <p:nvPr/>
                </p:nvSpPr>
                <p:spPr bwMode="auto">
                  <a:xfrm>
                    <a:off x="1365454" y="3213325"/>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8"/>
                  <p:cNvSpPr>
                    <a:spLocks noChangeShapeType="1"/>
                  </p:cNvSpPr>
                  <p:nvPr/>
                </p:nvSpPr>
                <p:spPr bwMode="auto">
                  <a:xfrm flipH="1">
                    <a:off x="1341633" y="3237145"/>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3" name="Group 72"/>
                <p:cNvGrpSpPr/>
                <p:nvPr/>
              </p:nvGrpSpPr>
              <p:grpSpPr>
                <a:xfrm>
                  <a:off x="1168538" y="3022761"/>
                  <a:ext cx="47641" cy="47641"/>
                  <a:chOff x="1168538" y="3022761"/>
                  <a:chExt cx="47641" cy="47641"/>
                </a:xfrm>
              </p:grpSpPr>
              <p:sp>
                <p:nvSpPr>
                  <p:cNvPr id="74" name="Line 19"/>
                  <p:cNvSpPr>
                    <a:spLocks noChangeShapeType="1"/>
                  </p:cNvSpPr>
                  <p:nvPr/>
                </p:nvSpPr>
                <p:spPr bwMode="auto">
                  <a:xfrm>
                    <a:off x="1192358" y="3022761"/>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20"/>
                  <p:cNvSpPr>
                    <a:spLocks noChangeShapeType="1"/>
                  </p:cNvSpPr>
                  <p:nvPr/>
                </p:nvSpPr>
                <p:spPr bwMode="auto">
                  <a:xfrm flipH="1">
                    <a:off x="1168538" y="3046582"/>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sp>
          <p:nvSpPr>
            <p:cNvPr id="88" name="Freeform 12"/>
            <p:cNvSpPr>
              <a:spLocks/>
            </p:cNvSpPr>
            <p:nvPr/>
          </p:nvSpPr>
          <p:spPr bwMode="auto">
            <a:xfrm>
              <a:off x="5357179" y="2541117"/>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89" name="Line 6"/>
            <p:cNvSpPr>
              <a:spLocks noChangeShapeType="1"/>
            </p:cNvSpPr>
            <p:nvPr/>
          </p:nvSpPr>
          <p:spPr bwMode="auto">
            <a:xfrm>
              <a:off x="5276661" y="254111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0" name="Line 7"/>
            <p:cNvSpPr>
              <a:spLocks noChangeShapeType="1"/>
            </p:cNvSpPr>
            <p:nvPr/>
          </p:nvSpPr>
          <p:spPr bwMode="auto">
            <a:xfrm>
              <a:off x="5276661" y="292905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1" name="Line 8"/>
            <p:cNvSpPr>
              <a:spLocks noChangeShapeType="1"/>
            </p:cNvSpPr>
            <p:nvPr/>
          </p:nvSpPr>
          <p:spPr bwMode="auto">
            <a:xfrm>
              <a:off x="5276661" y="331698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2" name="Line 9"/>
            <p:cNvSpPr>
              <a:spLocks noChangeShapeType="1"/>
            </p:cNvSpPr>
            <p:nvPr/>
          </p:nvSpPr>
          <p:spPr bwMode="auto">
            <a:xfrm>
              <a:off x="5276661" y="370492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3" name="Line 10"/>
            <p:cNvSpPr>
              <a:spLocks noChangeShapeType="1"/>
            </p:cNvSpPr>
            <p:nvPr/>
          </p:nvSpPr>
          <p:spPr bwMode="auto">
            <a:xfrm>
              <a:off x="5276661" y="409286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4" name="Line 11"/>
            <p:cNvSpPr>
              <a:spLocks noChangeShapeType="1"/>
            </p:cNvSpPr>
            <p:nvPr/>
          </p:nvSpPr>
          <p:spPr bwMode="auto">
            <a:xfrm>
              <a:off x="5276661" y="4480797"/>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5" name="Line 19"/>
            <p:cNvSpPr>
              <a:spLocks noChangeShapeType="1"/>
            </p:cNvSpPr>
            <p:nvPr/>
          </p:nvSpPr>
          <p:spPr bwMode="auto">
            <a:xfrm>
              <a:off x="6732797"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6" name="Line 20"/>
            <p:cNvSpPr>
              <a:spLocks noChangeShapeType="1"/>
            </p:cNvSpPr>
            <p:nvPr/>
          </p:nvSpPr>
          <p:spPr bwMode="auto">
            <a:xfrm>
              <a:off x="6044988"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7" name="Line 21"/>
            <p:cNvSpPr>
              <a:spLocks noChangeShapeType="1"/>
            </p:cNvSpPr>
            <p:nvPr/>
          </p:nvSpPr>
          <p:spPr bwMode="auto">
            <a:xfrm>
              <a:off x="5357179"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8" name="TextBox 97"/>
            <p:cNvSpPr txBox="1"/>
            <p:nvPr/>
          </p:nvSpPr>
          <p:spPr>
            <a:xfrm rot="16200000">
              <a:off x="3994825" y="3356909"/>
              <a:ext cx="1636988" cy="307777"/>
            </a:xfrm>
            <a:prstGeom prst="rect">
              <a:avLst/>
            </a:prstGeom>
            <a:noFill/>
          </p:spPr>
          <p:txBody>
            <a:bodyPr wrap="none" rtlCol="0">
              <a:spAutoFit/>
            </a:bodyPr>
            <a:lstStyle/>
            <a:p>
              <a:pPr algn="ctr"/>
              <a:r>
                <a:rPr lang="en-GB" sz="1400" b="1" dirty="0">
                  <a:solidFill>
                    <a:srgbClr val="4D4D4D"/>
                  </a:solidFill>
                  <a:latin typeface="Arial" panose="020B0604020202020204" pitchFamily="34" charset="0"/>
                  <a:cs typeface="Arial" panose="020B0604020202020204" pitchFamily="34" charset="0"/>
                </a:rPr>
                <a:t>Probability of </a:t>
              </a:r>
              <a:r>
                <a:rPr lang="en-GB" sz="1400" b="1" dirty="0" smtClean="0">
                  <a:solidFill>
                    <a:srgbClr val="4D4D4D"/>
                  </a:solidFill>
                  <a:latin typeface="Arial" panose="020B0604020202020204" pitchFamily="34" charset="0"/>
                  <a:cs typeface="Arial" panose="020B0604020202020204" pitchFamily="34" charset="0"/>
                </a:rPr>
                <a:t>OS</a:t>
              </a:r>
              <a:endParaRPr lang="en-GB" sz="1400" b="1" dirty="0">
                <a:solidFill>
                  <a:srgbClr val="4D4D4D"/>
                </a:solidFill>
                <a:latin typeface="Arial" panose="020B0604020202020204" pitchFamily="34" charset="0"/>
                <a:cs typeface="Arial" panose="020B0604020202020204" pitchFamily="34" charset="0"/>
              </a:endParaRPr>
            </a:p>
          </p:txBody>
        </p:sp>
        <p:sp>
          <p:nvSpPr>
            <p:cNvPr id="99" name="TextBox 98"/>
            <p:cNvSpPr txBox="1"/>
            <p:nvPr/>
          </p:nvSpPr>
          <p:spPr>
            <a:xfrm>
              <a:off x="4880805" y="238515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00" name="TextBox 99"/>
            <p:cNvSpPr txBox="1"/>
            <p:nvPr/>
          </p:nvSpPr>
          <p:spPr>
            <a:xfrm>
              <a:off x="4880805" y="2774536"/>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01" name="TextBox 100"/>
            <p:cNvSpPr txBox="1"/>
            <p:nvPr/>
          </p:nvSpPr>
          <p:spPr>
            <a:xfrm>
              <a:off x="4880805" y="3162300"/>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102" name="TextBox 101"/>
            <p:cNvSpPr txBox="1"/>
            <p:nvPr/>
          </p:nvSpPr>
          <p:spPr>
            <a:xfrm>
              <a:off x="4880805" y="355006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103" name="TextBox 102"/>
            <p:cNvSpPr txBox="1"/>
            <p:nvPr/>
          </p:nvSpPr>
          <p:spPr>
            <a:xfrm>
              <a:off x="4880805" y="393782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104" name="TextBox 103"/>
            <p:cNvSpPr txBox="1"/>
            <p:nvPr/>
          </p:nvSpPr>
          <p:spPr>
            <a:xfrm>
              <a:off x="4880805" y="432559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0.0</a:t>
              </a:r>
            </a:p>
          </p:txBody>
        </p:sp>
        <p:sp>
          <p:nvSpPr>
            <p:cNvPr id="105" name="TextBox 104"/>
            <p:cNvSpPr txBox="1"/>
            <p:nvPr/>
          </p:nvSpPr>
          <p:spPr>
            <a:xfrm>
              <a:off x="5215974" y="4543146"/>
              <a:ext cx="284053"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106" name="TextBox 105"/>
            <p:cNvSpPr txBox="1"/>
            <p:nvPr/>
          </p:nvSpPr>
          <p:spPr>
            <a:xfrm>
              <a:off x="5903244" y="4543146"/>
              <a:ext cx="284052"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107" name="TextBox 106"/>
            <p:cNvSpPr txBox="1"/>
            <p:nvPr/>
          </p:nvSpPr>
          <p:spPr>
            <a:xfrm>
              <a:off x="6541220" y="4543146"/>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08" name="Line 17"/>
            <p:cNvSpPr>
              <a:spLocks noChangeShapeType="1"/>
            </p:cNvSpPr>
            <p:nvPr/>
          </p:nvSpPr>
          <p:spPr bwMode="auto">
            <a:xfrm>
              <a:off x="8796224" y="448707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09" name="Line 18"/>
            <p:cNvSpPr>
              <a:spLocks noChangeShapeType="1"/>
            </p:cNvSpPr>
            <p:nvPr/>
          </p:nvSpPr>
          <p:spPr bwMode="auto">
            <a:xfrm>
              <a:off x="7420606"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10" name="TextBox 109"/>
            <p:cNvSpPr txBox="1"/>
            <p:nvPr/>
          </p:nvSpPr>
          <p:spPr>
            <a:xfrm>
              <a:off x="7230564" y="4543146"/>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cxnSp>
          <p:nvCxnSpPr>
            <p:cNvPr id="111" name="Straight Connector 110"/>
            <p:cNvCxnSpPr/>
            <p:nvPr/>
          </p:nvCxnSpPr>
          <p:spPr>
            <a:xfrm>
              <a:off x="6785698" y="2855391"/>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2" name="Straight Connector 111"/>
            <p:cNvCxnSpPr/>
            <p:nvPr/>
          </p:nvCxnSpPr>
          <p:spPr>
            <a:xfrm>
              <a:off x="6785698" y="3053945"/>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13" name="Line 17"/>
            <p:cNvSpPr>
              <a:spLocks noChangeShapeType="1"/>
            </p:cNvSpPr>
            <p:nvPr/>
          </p:nvSpPr>
          <p:spPr bwMode="auto">
            <a:xfrm>
              <a:off x="8108415" y="448707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14" name="TextBox 113"/>
            <p:cNvSpPr txBox="1"/>
            <p:nvPr/>
          </p:nvSpPr>
          <p:spPr>
            <a:xfrm>
              <a:off x="7917607" y="4549423"/>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grpSp>
          <p:nvGrpSpPr>
            <p:cNvPr id="115" name="Group 114"/>
            <p:cNvGrpSpPr/>
            <p:nvPr/>
          </p:nvGrpSpPr>
          <p:grpSpPr>
            <a:xfrm>
              <a:off x="5363117" y="2540794"/>
              <a:ext cx="2277132" cy="1945480"/>
              <a:chOff x="5363117" y="2540794"/>
              <a:chExt cx="2277132" cy="1945480"/>
            </a:xfrm>
          </p:grpSpPr>
          <p:sp>
            <p:nvSpPr>
              <p:cNvPr id="116" name="Freeform 66"/>
              <p:cNvSpPr>
                <a:spLocks/>
              </p:cNvSpPr>
              <p:nvPr/>
            </p:nvSpPr>
            <p:spPr bwMode="auto">
              <a:xfrm>
                <a:off x="5363117" y="2540794"/>
                <a:ext cx="2277132" cy="1945480"/>
              </a:xfrm>
              <a:custGeom>
                <a:avLst/>
                <a:gdLst>
                  <a:gd name="T0" fmla="*/ 2877 w 2877"/>
                  <a:gd name="T1" fmla="*/ 2141 h 2464"/>
                  <a:gd name="T2" fmla="*/ 2008 w 2877"/>
                  <a:gd name="T3" fmla="*/ 2043 h 2464"/>
                  <a:gd name="T4" fmla="*/ 1917 w 2877"/>
                  <a:gd name="T5" fmla="*/ 1937 h 2464"/>
                  <a:gd name="T6" fmla="*/ 1853 w 2877"/>
                  <a:gd name="T7" fmla="*/ 1840 h 2464"/>
                  <a:gd name="T8" fmla="*/ 1521 w 2877"/>
                  <a:gd name="T9" fmla="*/ 1772 h 2464"/>
                  <a:gd name="T10" fmla="*/ 1469 w 2877"/>
                  <a:gd name="T11" fmla="*/ 1698 h 2464"/>
                  <a:gd name="T12" fmla="*/ 1400 w 2877"/>
                  <a:gd name="T13" fmla="*/ 1634 h 2464"/>
                  <a:gd name="T14" fmla="*/ 1372 w 2877"/>
                  <a:gd name="T15" fmla="*/ 1566 h 2464"/>
                  <a:gd name="T16" fmla="*/ 1348 w 2877"/>
                  <a:gd name="T17" fmla="*/ 1494 h 2464"/>
                  <a:gd name="T18" fmla="*/ 1256 w 2877"/>
                  <a:gd name="T19" fmla="*/ 1439 h 2464"/>
                  <a:gd name="T20" fmla="*/ 1208 w 2877"/>
                  <a:gd name="T21" fmla="*/ 1371 h 2464"/>
                  <a:gd name="T22" fmla="*/ 1142 w 2877"/>
                  <a:gd name="T23" fmla="*/ 1311 h 2464"/>
                  <a:gd name="T24" fmla="*/ 1092 w 2877"/>
                  <a:gd name="T25" fmla="*/ 1201 h 2464"/>
                  <a:gd name="T26" fmla="*/ 1014 w 2877"/>
                  <a:gd name="T27" fmla="*/ 1149 h 2464"/>
                  <a:gd name="T28" fmla="*/ 1000 w 2877"/>
                  <a:gd name="T29" fmla="*/ 1093 h 2464"/>
                  <a:gd name="T30" fmla="*/ 948 w 2877"/>
                  <a:gd name="T31" fmla="*/ 1040 h 2464"/>
                  <a:gd name="T32" fmla="*/ 928 w 2877"/>
                  <a:gd name="T33" fmla="*/ 988 h 2464"/>
                  <a:gd name="T34" fmla="*/ 880 w 2877"/>
                  <a:gd name="T35" fmla="*/ 928 h 2464"/>
                  <a:gd name="T36" fmla="*/ 847 w 2877"/>
                  <a:gd name="T37" fmla="*/ 828 h 2464"/>
                  <a:gd name="T38" fmla="*/ 791 w 2877"/>
                  <a:gd name="T39" fmla="*/ 768 h 2464"/>
                  <a:gd name="T40" fmla="*/ 721 w 2877"/>
                  <a:gd name="T41" fmla="*/ 720 h 2464"/>
                  <a:gd name="T42" fmla="*/ 675 w 2877"/>
                  <a:gd name="T43" fmla="*/ 664 h 2464"/>
                  <a:gd name="T44" fmla="*/ 615 w 2877"/>
                  <a:gd name="T45" fmla="*/ 611 h 2464"/>
                  <a:gd name="T46" fmla="*/ 587 w 2877"/>
                  <a:gd name="T47" fmla="*/ 581 h 2464"/>
                  <a:gd name="T48" fmla="*/ 567 w 2877"/>
                  <a:gd name="T49" fmla="*/ 499 h 2464"/>
                  <a:gd name="T50" fmla="*/ 553 w 2877"/>
                  <a:gd name="T51" fmla="*/ 401 h 2464"/>
                  <a:gd name="T52" fmla="*/ 527 w 2877"/>
                  <a:gd name="T53" fmla="*/ 351 h 2464"/>
                  <a:gd name="T54" fmla="*/ 511 w 2877"/>
                  <a:gd name="T55" fmla="*/ 307 h 2464"/>
                  <a:gd name="T56" fmla="*/ 499 w 2877"/>
                  <a:gd name="T57" fmla="*/ 247 h 2464"/>
                  <a:gd name="T58" fmla="*/ 439 w 2877"/>
                  <a:gd name="T59" fmla="*/ 202 h 2464"/>
                  <a:gd name="T60" fmla="*/ 397 w 2877"/>
                  <a:gd name="T61" fmla="*/ 102 h 2464"/>
                  <a:gd name="T62" fmla="*/ 309 w 2877"/>
                  <a:gd name="T63" fmla="*/ 50 h 2464"/>
                  <a:gd name="T64" fmla="*/ 202 w 2877"/>
                  <a:gd name="T65" fmla="*/ 0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7" h="2464">
                    <a:moveTo>
                      <a:pt x="2877" y="2464"/>
                    </a:moveTo>
                    <a:lnTo>
                      <a:pt x="2877" y="2141"/>
                    </a:lnTo>
                    <a:lnTo>
                      <a:pt x="2008" y="2141"/>
                    </a:lnTo>
                    <a:lnTo>
                      <a:pt x="2008" y="2043"/>
                    </a:lnTo>
                    <a:lnTo>
                      <a:pt x="1917" y="2043"/>
                    </a:lnTo>
                    <a:lnTo>
                      <a:pt x="1917" y="1937"/>
                    </a:lnTo>
                    <a:lnTo>
                      <a:pt x="1853" y="1937"/>
                    </a:lnTo>
                    <a:lnTo>
                      <a:pt x="1853" y="1840"/>
                    </a:lnTo>
                    <a:lnTo>
                      <a:pt x="1521" y="1840"/>
                    </a:lnTo>
                    <a:lnTo>
                      <a:pt x="1521" y="1772"/>
                    </a:lnTo>
                    <a:lnTo>
                      <a:pt x="1469" y="1772"/>
                    </a:lnTo>
                    <a:lnTo>
                      <a:pt x="1469" y="1698"/>
                    </a:lnTo>
                    <a:lnTo>
                      <a:pt x="1400" y="1698"/>
                    </a:lnTo>
                    <a:lnTo>
                      <a:pt x="1400" y="1634"/>
                    </a:lnTo>
                    <a:lnTo>
                      <a:pt x="1372" y="1634"/>
                    </a:lnTo>
                    <a:lnTo>
                      <a:pt x="1372" y="1566"/>
                    </a:lnTo>
                    <a:lnTo>
                      <a:pt x="1348" y="1566"/>
                    </a:lnTo>
                    <a:lnTo>
                      <a:pt x="1348" y="1494"/>
                    </a:lnTo>
                    <a:lnTo>
                      <a:pt x="1256" y="1494"/>
                    </a:lnTo>
                    <a:lnTo>
                      <a:pt x="1256" y="1439"/>
                    </a:lnTo>
                    <a:lnTo>
                      <a:pt x="1208" y="1439"/>
                    </a:lnTo>
                    <a:lnTo>
                      <a:pt x="1208" y="1371"/>
                    </a:lnTo>
                    <a:lnTo>
                      <a:pt x="1142" y="1371"/>
                    </a:lnTo>
                    <a:lnTo>
                      <a:pt x="1142" y="1311"/>
                    </a:lnTo>
                    <a:lnTo>
                      <a:pt x="1092" y="1311"/>
                    </a:lnTo>
                    <a:lnTo>
                      <a:pt x="1092" y="1201"/>
                    </a:lnTo>
                    <a:lnTo>
                      <a:pt x="1014" y="1201"/>
                    </a:lnTo>
                    <a:lnTo>
                      <a:pt x="1014" y="1149"/>
                    </a:lnTo>
                    <a:lnTo>
                      <a:pt x="1000" y="1149"/>
                    </a:lnTo>
                    <a:lnTo>
                      <a:pt x="1000" y="1093"/>
                    </a:lnTo>
                    <a:lnTo>
                      <a:pt x="948" y="1093"/>
                    </a:lnTo>
                    <a:lnTo>
                      <a:pt x="948" y="1040"/>
                    </a:lnTo>
                    <a:lnTo>
                      <a:pt x="928" y="1040"/>
                    </a:lnTo>
                    <a:lnTo>
                      <a:pt x="928" y="988"/>
                    </a:lnTo>
                    <a:lnTo>
                      <a:pt x="880" y="988"/>
                    </a:lnTo>
                    <a:lnTo>
                      <a:pt x="880" y="928"/>
                    </a:lnTo>
                    <a:lnTo>
                      <a:pt x="847" y="928"/>
                    </a:lnTo>
                    <a:lnTo>
                      <a:pt x="847" y="828"/>
                    </a:lnTo>
                    <a:lnTo>
                      <a:pt x="791" y="828"/>
                    </a:lnTo>
                    <a:lnTo>
                      <a:pt x="791" y="768"/>
                    </a:lnTo>
                    <a:lnTo>
                      <a:pt x="721" y="768"/>
                    </a:lnTo>
                    <a:lnTo>
                      <a:pt x="721" y="720"/>
                    </a:lnTo>
                    <a:lnTo>
                      <a:pt x="675" y="720"/>
                    </a:lnTo>
                    <a:lnTo>
                      <a:pt x="675" y="664"/>
                    </a:lnTo>
                    <a:lnTo>
                      <a:pt x="615" y="664"/>
                    </a:lnTo>
                    <a:lnTo>
                      <a:pt x="615" y="611"/>
                    </a:lnTo>
                    <a:lnTo>
                      <a:pt x="587" y="611"/>
                    </a:lnTo>
                    <a:lnTo>
                      <a:pt x="587" y="581"/>
                    </a:lnTo>
                    <a:lnTo>
                      <a:pt x="567" y="581"/>
                    </a:lnTo>
                    <a:lnTo>
                      <a:pt x="567" y="499"/>
                    </a:lnTo>
                    <a:lnTo>
                      <a:pt x="553" y="499"/>
                    </a:lnTo>
                    <a:lnTo>
                      <a:pt x="553" y="401"/>
                    </a:lnTo>
                    <a:lnTo>
                      <a:pt x="527" y="401"/>
                    </a:lnTo>
                    <a:lnTo>
                      <a:pt x="527" y="351"/>
                    </a:lnTo>
                    <a:lnTo>
                      <a:pt x="511" y="351"/>
                    </a:lnTo>
                    <a:lnTo>
                      <a:pt x="511" y="307"/>
                    </a:lnTo>
                    <a:lnTo>
                      <a:pt x="499" y="307"/>
                    </a:lnTo>
                    <a:lnTo>
                      <a:pt x="499" y="247"/>
                    </a:lnTo>
                    <a:lnTo>
                      <a:pt x="439" y="247"/>
                    </a:lnTo>
                    <a:lnTo>
                      <a:pt x="439" y="202"/>
                    </a:lnTo>
                    <a:lnTo>
                      <a:pt x="397" y="202"/>
                    </a:lnTo>
                    <a:lnTo>
                      <a:pt x="397" y="102"/>
                    </a:lnTo>
                    <a:lnTo>
                      <a:pt x="309" y="102"/>
                    </a:lnTo>
                    <a:lnTo>
                      <a:pt x="309" y="50"/>
                    </a:lnTo>
                    <a:lnTo>
                      <a:pt x="202" y="50"/>
                    </a:lnTo>
                    <a:lnTo>
                      <a:pt x="202"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17" name="Group 116"/>
              <p:cNvGrpSpPr/>
              <p:nvPr/>
            </p:nvGrpSpPr>
            <p:grpSpPr>
              <a:xfrm>
                <a:off x="5756490" y="2833721"/>
                <a:ext cx="1671638" cy="1422791"/>
                <a:chOff x="5756490" y="2833721"/>
                <a:chExt cx="1671638" cy="1422791"/>
              </a:xfrm>
            </p:grpSpPr>
            <p:grpSp>
              <p:nvGrpSpPr>
                <p:cNvPr id="118" name="Group 117"/>
                <p:cNvGrpSpPr/>
                <p:nvPr/>
              </p:nvGrpSpPr>
              <p:grpSpPr>
                <a:xfrm>
                  <a:off x="7380638" y="4209138"/>
                  <a:ext cx="47490" cy="47374"/>
                  <a:chOff x="7380638" y="4209138"/>
                  <a:chExt cx="47490" cy="47374"/>
                </a:xfrm>
              </p:grpSpPr>
              <p:sp>
                <p:nvSpPr>
                  <p:cNvPr id="149" name="Line 67"/>
                  <p:cNvSpPr>
                    <a:spLocks noChangeShapeType="1"/>
                  </p:cNvSpPr>
                  <p:nvPr/>
                </p:nvSpPr>
                <p:spPr bwMode="auto">
                  <a:xfrm>
                    <a:off x="7404383" y="4209138"/>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68"/>
                  <p:cNvSpPr>
                    <a:spLocks noChangeShapeType="1"/>
                  </p:cNvSpPr>
                  <p:nvPr/>
                </p:nvSpPr>
                <p:spPr bwMode="auto">
                  <a:xfrm flipH="1">
                    <a:off x="7380638" y="4232825"/>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9" name="Group 118"/>
                <p:cNvGrpSpPr/>
                <p:nvPr/>
              </p:nvGrpSpPr>
              <p:grpSpPr>
                <a:xfrm>
                  <a:off x="7136066" y="4209138"/>
                  <a:ext cx="47490" cy="47374"/>
                  <a:chOff x="7136066" y="4209138"/>
                  <a:chExt cx="47490" cy="47374"/>
                </a:xfrm>
              </p:grpSpPr>
              <p:sp>
                <p:nvSpPr>
                  <p:cNvPr id="147" name="Line 69"/>
                  <p:cNvSpPr>
                    <a:spLocks noChangeShapeType="1"/>
                  </p:cNvSpPr>
                  <p:nvPr/>
                </p:nvSpPr>
                <p:spPr bwMode="auto">
                  <a:xfrm>
                    <a:off x="7159811" y="4209138"/>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70"/>
                  <p:cNvSpPr>
                    <a:spLocks noChangeShapeType="1"/>
                  </p:cNvSpPr>
                  <p:nvPr/>
                </p:nvSpPr>
                <p:spPr bwMode="auto">
                  <a:xfrm flipH="1">
                    <a:off x="7136066" y="4232825"/>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0" name="Group 119"/>
                <p:cNvGrpSpPr/>
                <p:nvPr/>
              </p:nvGrpSpPr>
              <p:grpSpPr>
                <a:xfrm>
                  <a:off x="6620803" y="3968322"/>
                  <a:ext cx="121890" cy="48163"/>
                  <a:chOff x="6620803" y="3968322"/>
                  <a:chExt cx="121890" cy="48163"/>
                </a:xfrm>
              </p:grpSpPr>
              <p:sp>
                <p:nvSpPr>
                  <p:cNvPr id="141" name="Line 71"/>
                  <p:cNvSpPr>
                    <a:spLocks noChangeShapeType="1"/>
                  </p:cNvSpPr>
                  <p:nvPr/>
                </p:nvSpPr>
                <p:spPr bwMode="auto">
                  <a:xfrm>
                    <a:off x="6718948" y="3968322"/>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72"/>
                  <p:cNvSpPr>
                    <a:spLocks noChangeShapeType="1"/>
                  </p:cNvSpPr>
                  <p:nvPr/>
                </p:nvSpPr>
                <p:spPr bwMode="auto">
                  <a:xfrm flipH="1">
                    <a:off x="6695203" y="3992008"/>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73"/>
                  <p:cNvSpPr>
                    <a:spLocks noChangeShapeType="1"/>
                  </p:cNvSpPr>
                  <p:nvPr/>
                </p:nvSpPr>
                <p:spPr bwMode="auto">
                  <a:xfrm>
                    <a:off x="6687288" y="3968322"/>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74"/>
                  <p:cNvSpPr>
                    <a:spLocks noChangeShapeType="1"/>
                  </p:cNvSpPr>
                  <p:nvPr/>
                </p:nvSpPr>
                <p:spPr bwMode="auto">
                  <a:xfrm flipH="1">
                    <a:off x="6663544" y="3992008"/>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75"/>
                  <p:cNvSpPr>
                    <a:spLocks noChangeShapeType="1"/>
                  </p:cNvSpPr>
                  <p:nvPr/>
                </p:nvSpPr>
                <p:spPr bwMode="auto">
                  <a:xfrm>
                    <a:off x="6644548" y="3968322"/>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76"/>
                  <p:cNvSpPr>
                    <a:spLocks noChangeShapeType="1"/>
                  </p:cNvSpPr>
                  <p:nvPr/>
                </p:nvSpPr>
                <p:spPr bwMode="auto">
                  <a:xfrm flipH="1">
                    <a:off x="6620803" y="3992008"/>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1" name="Group 120"/>
                <p:cNvGrpSpPr/>
                <p:nvPr/>
              </p:nvGrpSpPr>
              <p:grpSpPr>
                <a:xfrm>
                  <a:off x="6341405" y="3696712"/>
                  <a:ext cx="58571" cy="47374"/>
                  <a:chOff x="6341405" y="3696712"/>
                  <a:chExt cx="58571" cy="47374"/>
                </a:xfrm>
              </p:grpSpPr>
              <p:sp>
                <p:nvSpPr>
                  <p:cNvPr id="137" name="Line 77"/>
                  <p:cNvSpPr>
                    <a:spLocks noChangeShapeType="1"/>
                  </p:cNvSpPr>
                  <p:nvPr/>
                </p:nvSpPr>
                <p:spPr bwMode="auto">
                  <a:xfrm>
                    <a:off x="6376231" y="3696712"/>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78"/>
                  <p:cNvSpPr>
                    <a:spLocks noChangeShapeType="1"/>
                  </p:cNvSpPr>
                  <p:nvPr/>
                </p:nvSpPr>
                <p:spPr bwMode="auto">
                  <a:xfrm flipH="1">
                    <a:off x="6352486" y="3720399"/>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79"/>
                  <p:cNvSpPr>
                    <a:spLocks noChangeShapeType="1"/>
                  </p:cNvSpPr>
                  <p:nvPr/>
                </p:nvSpPr>
                <p:spPr bwMode="auto">
                  <a:xfrm>
                    <a:off x="6365150" y="3696712"/>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80"/>
                  <p:cNvSpPr>
                    <a:spLocks noChangeShapeType="1"/>
                  </p:cNvSpPr>
                  <p:nvPr/>
                </p:nvSpPr>
                <p:spPr bwMode="auto">
                  <a:xfrm flipH="1">
                    <a:off x="6341405" y="3720399"/>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2" name="Group 121"/>
                <p:cNvGrpSpPr/>
                <p:nvPr/>
              </p:nvGrpSpPr>
              <p:grpSpPr>
                <a:xfrm>
                  <a:off x="6267005" y="3599596"/>
                  <a:ext cx="47490" cy="47374"/>
                  <a:chOff x="6267005" y="3599596"/>
                  <a:chExt cx="47490" cy="47374"/>
                </a:xfrm>
              </p:grpSpPr>
              <p:sp>
                <p:nvSpPr>
                  <p:cNvPr id="135" name="Line 81"/>
                  <p:cNvSpPr>
                    <a:spLocks noChangeShapeType="1"/>
                  </p:cNvSpPr>
                  <p:nvPr/>
                </p:nvSpPr>
                <p:spPr bwMode="auto">
                  <a:xfrm>
                    <a:off x="6290749" y="3599596"/>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82"/>
                  <p:cNvSpPr>
                    <a:spLocks noChangeShapeType="1"/>
                  </p:cNvSpPr>
                  <p:nvPr/>
                </p:nvSpPr>
                <p:spPr bwMode="auto">
                  <a:xfrm flipH="1">
                    <a:off x="6267005" y="3623283"/>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3" name="Group 122"/>
                <p:cNvGrpSpPr/>
                <p:nvPr/>
              </p:nvGrpSpPr>
              <p:grpSpPr>
                <a:xfrm>
                  <a:off x="6141948" y="3466950"/>
                  <a:ext cx="47490" cy="47374"/>
                  <a:chOff x="6141948" y="3466950"/>
                  <a:chExt cx="47490" cy="47374"/>
                </a:xfrm>
              </p:grpSpPr>
              <p:sp>
                <p:nvSpPr>
                  <p:cNvPr id="133" name="Line 83"/>
                  <p:cNvSpPr>
                    <a:spLocks noChangeShapeType="1"/>
                  </p:cNvSpPr>
                  <p:nvPr/>
                </p:nvSpPr>
                <p:spPr bwMode="auto">
                  <a:xfrm>
                    <a:off x="6165693" y="3466950"/>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84"/>
                  <p:cNvSpPr>
                    <a:spLocks noChangeShapeType="1"/>
                  </p:cNvSpPr>
                  <p:nvPr/>
                </p:nvSpPr>
                <p:spPr bwMode="auto">
                  <a:xfrm flipH="1">
                    <a:off x="6141948" y="3490637"/>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4" name="Group 123"/>
                <p:cNvGrpSpPr/>
                <p:nvPr/>
              </p:nvGrpSpPr>
              <p:grpSpPr>
                <a:xfrm>
                  <a:off x="5826142" y="3042166"/>
                  <a:ext cx="47490" cy="48163"/>
                  <a:chOff x="5826142" y="3042166"/>
                  <a:chExt cx="47490" cy="48163"/>
                </a:xfrm>
              </p:grpSpPr>
              <p:sp>
                <p:nvSpPr>
                  <p:cNvPr id="131" name="Line 85"/>
                  <p:cNvSpPr>
                    <a:spLocks noChangeShapeType="1"/>
                  </p:cNvSpPr>
                  <p:nvPr/>
                </p:nvSpPr>
                <p:spPr bwMode="auto">
                  <a:xfrm>
                    <a:off x="5849887" y="3042166"/>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86"/>
                  <p:cNvSpPr>
                    <a:spLocks noChangeShapeType="1"/>
                  </p:cNvSpPr>
                  <p:nvPr/>
                </p:nvSpPr>
                <p:spPr bwMode="auto">
                  <a:xfrm flipH="1">
                    <a:off x="5826142" y="3066642"/>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5" name="Group 124"/>
                <p:cNvGrpSpPr/>
                <p:nvPr/>
              </p:nvGrpSpPr>
              <p:grpSpPr>
                <a:xfrm>
                  <a:off x="5786567" y="2953735"/>
                  <a:ext cx="47490" cy="47374"/>
                  <a:chOff x="5786567" y="2953735"/>
                  <a:chExt cx="47490" cy="47374"/>
                </a:xfrm>
              </p:grpSpPr>
              <p:sp>
                <p:nvSpPr>
                  <p:cNvPr id="129" name="Line 87"/>
                  <p:cNvSpPr>
                    <a:spLocks noChangeShapeType="1"/>
                  </p:cNvSpPr>
                  <p:nvPr/>
                </p:nvSpPr>
                <p:spPr bwMode="auto">
                  <a:xfrm>
                    <a:off x="5810312" y="2953735"/>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88"/>
                  <p:cNvSpPr>
                    <a:spLocks noChangeShapeType="1"/>
                  </p:cNvSpPr>
                  <p:nvPr/>
                </p:nvSpPr>
                <p:spPr bwMode="auto">
                  <a:xfrm flipH="1">
                    <a:off x="5786567" y="2977422"/>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6" name="Group 125"/>
                <p:cNvGrpSpPr/>
                <p:nvPr/>
              </p:nvGrpSpPr>
              <p:grpSpPr>
                <a:xfrm>
                  <a:off x="5756490" y="2833721"/>
                  <a:ext cx="47490" cy="47374"/>
                  <a:chOff x="5756490" y="2833721"/>
                  <a:chExt cx="47490" cy="47374"/>
                </a:xfrm>
              </p:grpSpPr>
              <p:sp>
                <p:nvSpPr>
                  <p:cNvPr id="127" name="Line 89"/>
                  <p:cNvSpPr>
                    <a:spLocks noChangeShapeType="1"/>
                  </p:cNvSpPr>
                  <p:nvPr/>
                </p:nvSpPr>
                <p:spPr bwMode="auto">
                  <a:xfrm>
                    <a:off x="5780235" y="2833721"/>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90"/>
                  <p:cNvSpPr>
                    <a:spLocks noChangeShapeType="1"/>
                  </p:cNvSpPr>
                  <p:nvPr/>
                </p:nvSpPr>
                <p:spPr bwMode="auto">
                  <a:xfrm flipH="1">
                    <a:off x="5756490" y="2857408"/>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grpSp>
          <p:nvGrpSpPr>
            <p:cNvPr id="151" name="Group 150"/>
            <p:cNvGrpSpPr/>
            <p:nvPr/>
          </p:nvGrpSpPr>
          <p:grpSpPr>
            <a:xfrm>
              <a:off x="5363117" y="2540794"/>
              <a:ext cx="2646760" cy="1945480"/>
              <a:chOff x="5363117" y="2540794"/>
              <a:chExt cx="2646760" cy="1945480"/>
            </a:xfrm>
          </p:grpSpPr>
          <p:grpSp>
            <p:nvGrpSpPr>
              <p:cNvPr id="152" name="Group 151"/>
              <p:cNvGrpSpPr/>
              <p:nvPr/>
            </p:nvGrpSpPr>
            <p:grpSpPr>
              <a:xfrm>
                <a:off x="5540412" y="2556197"/>
                <a:ext cx="1814898" cy="1590967"/>
                <a:chOff x="5540412" y="2556197"/>
                <a:chExt cx="1814898" cy="1590967"/>
              </a:xfrm>
            </p:grpSpPr>
            <p:grpSp>
              <p:nvGrpSpPr>
                <p:cNvPr id="154" name="Group 153"/>
                <p:cNvGrpSpPr/>
                <p:nvPr/>
              </p:nvGrpSpPr>
              <p:grpSpPr>
                <a:xfrm>
                  <a:off x="7307029" y="4099790"/>
                  <a:ext cx="48281" cy="47374"/>
                  <a:chOff x="7307029" y="4098599"/>
                  <a:chExt cx="48281" cy="47374"/>
                </a:xfrm>
              </p:grpSpPr>
              <p:sp>
                <p:nvSpPr>
                  <p:cNvPr id="200" name="Line 34"/>
                  <p:cNvSpPr>
                    <a:spLocks noChangeShapeType="1"/>
                  </p:cNvSpPr>
                  <p:nvPr/>
                </p:nvSpPr>
                <p:spPr bwMode="auto">
                  <a:xfrm>
                    <a:off x="7330774" y="4098599"/>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35"/>
                  <p:cNvSpPr>
                    <a:spLocks noChangeShapeType="1"/>
                  </p:cNvSpPr>
                  <p:nvPr/>
                </p:nvSpPr>
                <p:spPr bwMode="auto">
                  <a:xfrm flipH="1">
                    <a:off x="7307029" y="4122286"/>
                    <a:ext cx="4828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5" name="Group 154"/>
                <p:cNvGrpSpPr/>
                <p:nvPr/>
              </p:nvGrpSpPr>
              <p:grpSpPr>
                <a:xfrm>
                  <a:off x="7105989" y="4099790"/>
                  <a:ext cx="47490" cy="47374"/>
                  <a:chOff x="7105989" y="4098599"/>
                  <a:chExt cx="47490" cy="47374"/>
                </a:xfrm>
              </p:grpSpPr>
              <p:sp>
                <p:nvSpPr>
                  <p:cNvPr id="198" name="Line 36"/>
                  <p:cNvSpPr>
                    <a:spLocks noChangeShapeType="1"/>
                  </p:cNvSpPr>
                  <p:nvPr/>
                </p:nvSpPr>
                <p:spPr bwMode="auto">
                  <a:xfrm>
                    <a:off x="7129734" y="4098599"/>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37"/>
                  <p:cNvSpPr>
                    <a:spLocks noChangeShapeType="1"/>
                  </p:cNvSpPr>
                  <p:nvPr/>
                </p:nvSpPr>
                <p:spPr bwMode="auto">
                  <a:xfrm flipH="1">
                    <a:off x="7105989" y="4122286"/>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6" name="Group 155"/>
                <p:cNvGrpSpPr/>
                <p:nvPr/>
              </p:nvGrpSpPr>
              <p:grpSpPr>
                <a:xfrm>
                  <a:off x="6980933" y="4010168"/>
                  <a:ext cx="47490" cy="47374"/>
                  <a:chOff x="6980933" y="4010168"/>
                  <a:chExt cx="47490" cy="47374"/>
                </a:xfrm>
              </p:grpSpPr>
              <p:sp>
                <p:nvSpPr>
                  <p:cNvPr id="196" name="Line 38"/>
                  <p:cNvSpPr>
                    <a:spLocks noChangeShapeType="1"/>
                  </p:cNvSpPr>
                  <p:nvPr/>
                </p:nvSpPr>
                <p:spPr bwMode="auto">
                  <a:xfrm>
                    <a:off x="7004678" y="4010168"/>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39"/>
                  <p:cNvSpPr>
                    <a:spLocks noChangeShapeType="1"/>
                  </p:cNvSpPr>
                  <p:nvPr/>
                </p:nvSpPr>
                <p:spPr bwMode="auto">
                  <a:xfrm flipH="1">
                    <a:off x="6980933" y="4033855"/>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7" name="Group 156"/>
                <p:cNvGrpSpPr/>
                <p:nvPr/>
              </p:nvGrpSpPr>
              <p:grpSpPr>
                <a:xfrm>
                  <a:off x="6657212" y="3935160"/>
                  <a:ext cx="47490" cy="47374"/>
                  <a:chOff x="6657212" y="3935160"/>
                  <a:chExt cx="47490" cy="47374"/>
                </a:xfrm>
              </p:grpSpPr>
              <p:sp>
                <p:nvSpPr>
                  <p:cNvPr id="194" name="Line 40"/>
                  <p:cNvSpPr>
                    <a:spLocks noChangeShapeType="1"/>
                  </p:cNvSpPr>
                  <p:nvPr/>
                </p:nvSpPr>
                <p:spPr bwMode="auto">
                  <a:xfrm>
                    <a:off x="6680957" y="393516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41"/>
                  <p:cNvSpPr>
                    <a:spLocks noChangeShapeType="1"/>
                  </p:cNvSpPr>
                  <p:nvPr/>
                </p:nvSpPr>
                <p:spPr bwMode="auto">
                  <a:xfrm flipH="1">
                    <a:off x="6657212" y="395884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8" name="Group 157"/>
                <p:cNvGrpSpPr/>
                <p:nvPr/>
              </p:nvGrpSpPr>
              <p:grpSpPr>
                <a:xfrm>
                  <a:off x="6573313" y="3808830"/>
                  <a:ext cx="47490" cy="47374"/>
                  <a:chOff x="6573313" y="3808830"/>
                  <a:chExt cx="47490" cy="47374"/>
                </a:xfrm>
              </p:grpSpPr>
              <p:sp>
                <p:nvSpPr>
                  <p:cNvPr id="192" name="Line 42"/>
                  <p:cNvSpPr>
                    <a:spLocks noChangeShapeType="1"/>
                  </p:cNvSpPr>
                  <p:nvPr/>
                </p:nvSpPr>
                <p:spPr bwMode="auto">
                  <a:xfrm>
                    <a:off x="6597058" y="380883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43"/>
                  <p:cNvSpPr>
                    <a:spLocks noChangeShapeType="1"/>
                  </p:cNvSpPr>
                  <p:nvPr/>
                </p:nvSpPr>
                <p:spPr bwMode="auto">
                  <a:xfrm flipH="1">
                    <a:off x="6573313" y="383251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9" name="Group 158"/>
                <p:cNvGrpSpPr/>
                <p:nvPr/>
              </p:nvGrpSpPr>
              <p:grpSpPr>
                <a:xfrm>
                  <a:off x="6514743" y="3808830"/>
                  <a:ext cx="47490" cy="47374"/>
                  <a:chOff x="6514743" y="3808830"/>
                  <a:chExt cx="47490" cy="47374"/>
                </a:xfrm>
              </p:grpSpPr>
              <p:sp>
                <p:nvSpPr>
                  <p:cNvPr id="190" name="Line 44"/>
                  <p:cNvSpPr>
                    <a:spLocks noChangeShapeType="1"/>
                  </p:cNvSpPr>
                  <p:nvPr/>
                </p:nvSpPr>
                <p:spPr bwMode="auto">
                  <a:xfrm>
                    <a:off x="6538487" y="380883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45"/>
                  <p:cNvSpPr>
                    <a:spLocks noChangeShapeType="1"/>
                  </p:cNvSpPr>
                  <p:nvPr/>
                </p:nvSpPr>
                <p:spPr bwMode="auto">
                  <a:xfrm flipH="1">
                    <a:off x="6514743" y="3832517"/>
                    <a:ext cx="4749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0" name="Group 159"/>
                <p:cNvGrpSpPr/>
                <p:nvPr/>
              </p:nvGrpSpPr>
              <p:grpSpPr>
                <a:xfrm>
                  <a:off x="6484666" y="3789040"/>
                  <a:ext cx="47490" cy="67164"/>
                  <a:chOff x="6484666" y="3789040"/>
                  <a:chExt cx="47490" cy="67164"/>
                </a:xfrm>
              </p:grpSpPr>
              <p:sp>
                <p:nvSpPr>
                  <p:cNvPr id="188" name="Line 46"/>
                  <p:cNvSpPr>
                    <a:spLocks noChangeShapeType="1"/>
                  </p:cNvSpPr>
                  <p:nvPr/>
                </p:nvSpPr>
                <p:spPr bwMode="auto">
                  <a:xfrm>
                    <a:off x="6508411" y="3789040"/>
                    <a:ext cx="0" cy="6716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47"/>
                  <p:cNvSpPr>
                    <a:spLocks noChangeShapeType="1"/>
                  </p:cNvSpPr>
                  <p:nvPr/>
                </p:nvSpPr>
                <p:spPr bwMode="auto">
                  <a:xfrm flipH="1">
                    <a:off x="6484666" y="383251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1" name="Group 160"/>
                <p:cNvGrpSpPr/>
                <p:nvPr/>
              </p:nvGrpSpPr>
              <p:grpSpPr>
                <a:xfrm>
                  <a:off x="6376231" y="3561697"/>
                  <a:ext cx="47490" cy="47374"/>
                  <a:chOff x="6376231" y="3561697"/>
                  <a:chExt cx="47490" cy="47374"/>
                </a:xfrm>
              </p:grpSpPr>
              <p:sp>
                <p:nvSpPr>
                  <p:cNvPr id="186" name="Line 48"/>
                  <p:cNvSpPr>
                    <a:spLocks noChangeShapeType="1"/>
                  </p:cNvSpPr>
                  <p:nvPr/>
                </p:nvSpPr>
                <p:spPr bwMode="auto">
                  <a:xfrm>
                    <a:off x="6399976" y="3561697"/>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49"/>
                  <p:cNvSpPr>
                    <a:spLocks noChangeShapeType="1"/>
                  </p:cNvSpPr>
                  <p:nvPr/>
                </p:nvSpPr>
                <p:spPr bwMode="auto">
                  <a:xfrm flipH="1">
                    <a:off x="6376231" y="3585384"/>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2" name="Group 161"/>
                <p:cNvGrpSpPr/>
                <p:nvPr/>
              </p:nvGrpSpPr>
              <p:grpSpPr>
                <a:xfrm>
                  <a:off x="6198936" y="3425893"/>
                  <a:ext cx="47490" cy="47374"/>
                  <a:chOff x="6198936" y="3425893"/>
                  <a:chExt cx="47490" cy="47374"/>
                </a:xfrm>
              </p:grpSpPr>
              <p:sp>
                <p:nvSpPr>
                  <p:cNvPr id="184" name="Line 50"/>
                  <p:cNvSpPr>
                    <a:spLocks noChangeShapeType="1"/>
                  </p:cNvSpPr>
                  <p:nvPr/>
                </p:nvSpPr>
                <p:spPr bwMode="auto">
                  <a:xfrm>
                    <a:off x="6222681" y="3425893"/>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51"/>
                  <p:cNvSpPr>
                    <a:spLocks noChangeShapeType="1"/>
                  </p:cNvSpPr>
                  <p:nvPr/>
                </p:nvSpPr>
                <p:spPr bwMode="auto">
                  <a:xfrm flipH="1">
                    <a:off x="6198936" y="3449580"/>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3" name="Group 162"/>
                <p:cNvGrpSpPr/>
                <p:nvPr/>
              </p:nvGrpSpPr>
              <p:grpSpPr>
                <a:xfrm>
                  <a:off x="6141948" y="3102962"/>
                  <a:ext cx="47490" cy="47374"/>
                  <a:chOff x="6141948" y="3102962"/>
                  <a:chExt cx="47490" cy="47374"/>
                </a:xfrm>
              </p:grpSpPr>
              <p:sp>
                <p:nvSpPr>
                  <p:cNvPr id="182" name="Line 52"/>
                  <p:cNvSpPr>
                    <a:spLocks noChangeShapeType="1"/>
                  </p:cNvSpPr>
                  <p:nvPr/>
                </p:nvSpPr>
                <p:spPr bwMode="auto">
                  <a:xfrm>
                    <a:off x="6165693" y="3102962"/>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53"/>
                  <p:cNvSpPr>
                    <a:spLocks noChangeShapeType="1"/>
                  </p:cNvSpPr>
                  <p:nvPr/>
                </p:nvSpPr>
                <p:spPr bwMode="auto">
                  <a:xfrm flipH="1">
                    <a:off x="6141948" y="3126649"/>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4" name="Group 163"/>
                <p:cNvGrpSpPr/>
                <p:nvPr/>
              </p:nvGrpSpPr>
              <p:grpSpPr>
                <a:xfrm>
                  <a:off x="5982858" y="2980580"/>
                  <a:ext cx="47490" cy="47374"/>
                  <a:chOff x="5982858" y="2980580"/>
                  <a:chExt cx="47490" cy="47374"/>
                </a:xfrm>
              </p:grpSpPr>
              <p:sp>
                <p:nvSpPr>
                  <p:cNvPr id="180" name="Line 54"/>
                  <p:cNvSpPr>
                    <a:spLocks noChangeShapeType="1"/>
                  </p:cNvSpPr>
                  <p:nvPr/>
                </p:nvSpPr>
                <p:spPr bwMode="auto">
                  <a:xfrm>
                    <a:off x="6006603" y="298058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55"/>
                  <p:cNvSpPr>
                    <a:spLocks noChangeShapeType="1"/>
                  </p:cNvSpPr>
                  <p:nvPr/>
                </p:nvSpPr>
                <p:spPr bwMode="auto">
                  <a:xfrm flipH="1">
                    <a:off x="5982858" y="300426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5" name="Group 164"/>
                <p:cNvGrpSpPr/>
                <p:nvPr/>
              </p:nvGrpSpPr>
              <p:grpSpPr>
                <a:xfrm>
                  <a:off x="5952781" y="2980580"/>
                  <a:ext cx="47490" cy="47374"/>
                  <a:chOff x="5952781" y="2980580"/>
                  <a:chExt cx="47490" cy="47374"/>
                </a:xfrm>
              </p:grpSpPr>
              <p:sp>
                <p:nvSpPr>
                  <p:cNvPr id="178" name="Line 56"/>
                  <p:cNvSpPr>
                    <a:spLocks noChangeShapeType="1"/>
                  </p:cNvSpPr>
                  <p:nvPr/>
                </p:nvSpPr>
                <p:spPr bwMode="auto">
                  <a:xfrm>
                    <a:off x="5976526" y="298058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57"/>
                  <p:cNvSpPr>
                    <a:spLocks noChangeShapeType="1"/>
                  </p:cNvSpPr>
                  <p:nvPr/>
                </p:nvSpPr>
                <p:spPr bwMode="auto">
                  <a:xfrm flipH="1">
                    <a:off x="5952781" y="300426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6" name="Group 165"/>
                <p:cNvGrpSpPr/>
                <p:nvPr/>
              </p:nvGrpSpPr>
              <p:grpSpPr>
                <a:xfrm>
                  <a:off x="5922704" y="2939135"/>
                  <a:ext cx="47490" cy="47374"/>
                  <a:chOff x="5922704" y="2937944"/>
                  <a:chExt cx="47490" cy="47374"/>
                </a:xfrm>
              </p:grpSpPr>
              <p:sp>
                <p:nvSpPr>
                  <p:cNvPr id="176" name="Line 58"/>
                  <p:cNvSpPr>
                    <a:spLocks noChangeShapeType="1"/>
                  </p:cNvSpPr>
                  <p:nvPr/>
                </p:nvSpPr>
                <p:spPr bwMode="auto">
                  <a:xfrm>
                    <a:off x="5946449" y="2937944"/>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59"/>
                  <p:cNvSpPr>
                    <a:spLocks noChangeShapeType="1"/>
                  </p:cNvSpPr>
                  <p:nvPr/>
                </p:nvSpPr>
                <p:spPr bwMode="auto">
                  <a:xfrm flipH="1">
                    <a:off x="5922704" y="2961630"/>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7" name="Group 166"/>
                <p:cNvGrpSpPr/>
                <p:nvPr/>
              </p:nvGrpSpPr>
              <p:grpSpPr>
                <a:xfrm>
                  <a:off x="5802397" y="2857408"/>
                  <a:ext cx="47490" cy="47374"/>
                  <a:chOff x="5802397" y="2857408"/>
                  <a:chExt cx="47490" cy="47374"/>
                </a:xfrm>
              </p:grpSpPr>
              <p:sp>
                <p:nvSpPr>
                  <p:cNvPr id="174" name="Line 60"/>
                  <p:cNvSpPr>
                    <a:spLocks noChangeShapeType="1"/>
                  </p:cNvSpPr>
                  <p:nvPr/>
                </p:nvSpPr>
                <p:spPr bwMode="auto">
                  <a:xfrm>
                    <a:off x="5826142" y="2857408"/>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61"/>
                  <p:cNvSpPr>
                    <a:spLocks noChangeShapeType="1"/>
                  </p:cNvSpPr>
                  <p:nvPr/>
                </p:nvSpPr>
                <p:spPr bwMode="auto">
                  <a:xfrm flipH="1">
                    <a:off x="5802397" y="2881095"/>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8" name="Group 167"/>
                <p:cNvGrpSpPr/>
                <p:nvPr/>
              </p:nvGrpSpPr>
              <p:grpSpPr>
                <a:xfrm>
                  <a:off x="5540412" y="2556197"/>
                  <a:ext cx="47490" cy="47374"/>
                  <a:chOff x="5540412" y="2555006"/>
                  <a:chExt cx="47490" cy="47374"/>
                </a:xfrm>
              </p:grpSpPr>
              <p:sp>
                <p:nvSpPr>
                  <p:cNvPr id="172" name="Line 62"/>
                  <p:cNvSpPr>
                    <a:spLocks noChangeShapeType="1"/>
                  </p:cNvSpPr>
                  <p:nvPr/>
                </p:nvSpPr>
                <p:spPr bwMode="auto">
                  <a:xfrm>
                    <a:off x="5564157" y="2555006"/>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63"/>
                  <p:cNvSpPr>
                    <a:spLocks noChangeShapeType="1"/>
                  </p:cNvSpPr>
                  <p:nvPr/>
                </p:nvSpPr>
                <p:spPr bwMode="auto">
                  <a:xfrm flipH="1">
                    <a:off x="5540412" y="2578693"/>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9" name="Group 168"/>
                <p:cNvGrpSpPr/>
                <p:nvPr/>
              </p:nvGrpSpPr>
              <p:grpSpPr>
                <a:xfrm>
                  <a:off x="5600558" y="2631995"/>
                  <a:ext cx="47490" cy="47374"/>
                  <a:chOff x="5602940" y="2630804"/>
                  <a:chExt cx="47490" cy="47374"/>
                </a:xfrm>
              </p:grpSpPr>
              <p:sp>
                <p:nvSpPr>
                  <p:cNvPr id="170" name="Line 64"/>
                  <p:cNvSpPr>
                    <a:spLocks noChangeShapeType="1"/>
                  </p:cNvSpPr>
                  <p:nvPr/>
                </p:nvSpPr>
                <p:spPr bwMode="auto">
                  <a:xfrm>
                    <a:off x="5626685" y="2630804"/>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65"/>
                  <p:cNvSpPr>
                    <a:spLocks noChangeShapeType="1"/>
                  </p:cNvSpPr>
                  <p:nvPr/>
                </p:nvSpPr>
                <p:spPr bwMode="auto">
                  <a:xfrm flipH="1">
                    <a:off x="5602940" y="2654491"/>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153" name="Freeform 91"/>
              <p:cNvSpPr>
                <a:spLocks/>
              </p:cNvSpPr>
              <p:nvPr/>
            </p:nvSpPr>
            <p:spPr bwMode="auto">
              <a:xfrm>
                <a:off x="5363117" y="2540794"/>
                <a:ext cx="2646760" cy="1945480"/>
              </a:xfrm>
              <a:custGeom>
                <a:avLst/>
                <a:gdLst>
                  <a:gd name="T0" fmla="*/ 3344 w 3344"/>
                  <a:gd name="T1" fmla="*/ 2464 h 2464"/>
                  <a:gd name="T2" fmla="*/ 3344 w 3344"/>
                  <a:gd name="T3" fmla="*/ 2231 h 2464"/>
                  <a:gd name="T4" fmla="*/ 2995 w 3344"/>
                  <a:gd name="T5" fmla="*/ 2231 h 2464"/>
                  <a:gd name="T6" fmla="*/ 2995 w 3344"/>
                  <a:gd name="T7" fmla="*/ 2005 h 2464"/>
                  <a:gd name="T8" fmla="*/ 2178 w 3344"/>
                  <a:gd name="T9" fmla="*/ 2005 h 2464"/>
                  <a:gd name="T10" fmla="*/ 2178 w 3344"/>
                  <a:gd name="T11" fmla="*/ 1889 h 2464"/>
                  <a:gd name="T12" fmla="*/ 2032 w 3344"/>
                  <a:gd name="T13" fmla="*/ 1889 h 2464"/>
                  <a:gd name="T14" fmla="*/ 2032 w 3344"/>
                  <a:gd name="T15" fmla="*/ 1798 h 2464"/>
                  <a:gd name="T16" fmla="*/ 1665 w 3344"/>
                  <a:gd name="T17" fmla="*/ 1798 h 2464"/>
                  <a:gd name="T18" fmla="*/ 1665 w 3344"/>
                  <a:gd name="T19" fmla="*/ 1714 h 2464"/>
                  <a:gd name="T20" fmla="*/ 1649 w 3344"/>
                  <a:gd name="T21" fmla="*/ 1714 h 2464"/>
                  <a:gd name="T22" fmla="*/ 1649 w 3344"/>
                  <a:gd name="T23" fmla="*/ 1636 h 2464"/>
                  <a:gd name="T24" fmla="*/ 1449 w 3344"/>
                  <a:gd name="T25" fmla="*/ 1636 h 2464"/>
                  <a:gd name="T26" fmla="*/ 1449 w 3344"/>
                  <a:gd name="T27" fmla="*/ 1510 h 2464"/>
                  <a:gd name="T28" fmla="*/ 1417 w 3344"/>
                  <a:gd name="T29" fmla="*/ 1510 h 2464"/>
                  <a:gd name="T30" fmla="*/ 1417 w 3344"/>
                  <a:gd name="T31" fmla="*/ 1454 h 2464"/>
                  <a:gd name="T32" fmla="*/ 1362 w 3344"/>
                  <a:gd name="T33" fmla="*/ 1454 h 2464"/>
                  <a:gd name="T34" fmla="*/ 1362 w 3344"/>
                  <a:gd name="T35" fmla="*/ 1379 h 2464"/>
                  <a:gd name="T36" fmla="*/ 1350 w 3344"/>
                  <a:gd name="T37" fmla="*/ 1379 h 2464"/>
                  <a:gd name="T38" fmla="*/ 1350 w 3344"/>
                  <a:gd name="T39" fmla="*/ 1323 h 2464"/>
                  <a:gd name="T40" fmla="*/ 1250 w 3344"/>
                  <a:gd name="T41" fmla="*/ 1323 h 2464"/>
                  <a:gd name="T42" fmla="*/ 1250 w 3344"/>
                  <a:gd name="T43" fmla="*/ 1271 h 2464"/>
                  <a:gd name="T44" fmla="*/ 1208 w 3344"/>
                  <a:gd name="T45" fmla="*/ 1271 h 2464"/>
                  <a:gd name="T46" fmla="*/ 1208 w 3344"/>
                  <a:gd name="T47" fmla="*/ 1203 h 2464"/>
                  <a:gd name="T48" fmla="*/ 1172 w 3344"/>
                  <a:gd name="T49" fmla="*/ 1203 h 2464"/>
                  <a:gd name="T50" fmla="*/ 1172 w 3344"/>
                  <a:gd name="T51" fmla="*/ 1149 h 2464"/>
                  <a:gd name="T52" fmla="*/ 1070 w 3344"/>
                  <a:gd name="T53" fmla="*/ 1149 h 2464"/>
                  <a:gd name="T54" fmla="*/ 1070 w 3344"/>
                  <a:gd name="T55" fmla="*/ 972 h 2464"/>
                  <a:gd name="T56" fmla="*/ 1050 w 3344"/>
                  <a:gd name="T57" fmla="*/ 972 h 2464"/>
                  <a:gd name="T58" fmla="*/ 1050 w 3344"/>
                  <a:gd name="T59" fmla="*/ 860 h 2464"/>
                  <a:gd name="T60" fmla="*/ 1030 w 3344"/>
                  <a:gd name="T61" fmla="*/ 860 h 2464"/>
                  <a:gd name="T62" fmla="*/ 1030 w 3344"/>
                  <a:gd name="T63" fmla="*/ 746 h 2464"/>
                  <a:gd name="T64" fmla="*/ 1014 w 3344"/>
                  <a:gd name="T65" fmla="*/ 746 h 2464"/>
                  <a:gd name="T66" fmla="*/ 1014 w 3344"/>
                  <a:gd name="T67" fmla="*/ 696 h 2464"/>
                  <a:gd name="T68" fmla="*/ 946 w 3344"/>
                  <a:gd name="T69" fmla="*/ 696 h 2464"/>
                  <a:gd name="T70" fmla="*/ 946 w 3344"/>
                  <a:gd name="T71" fmla="*/ 642 h 2464"/>
                  <a:gd name="T72" fmla="*/ 880 w 3344"/>
                  <a:gd name="T73" fmla="*/ 642 h 2464"/>
                  <a:gd name="T74" fmla="*/ 880 w 3344"/>
                  <a:gd name="T75" fmla="*/ 587 h 2464"/>
                  <a:gd name="T76" fmla="*/ 757 w 3344"/>
                  <a:gd name="T77" fmla="*/ 587 h 2464"/>
                  <a:gd name="T78" fmla="*/ 757 w 3344"/>
                  <a:gd name="T79" fmla="*/ 533 h 2464"/>
                  <a:gd name="T80" fmla="*/ 675 w 3344"/>
                  <a:gd name="T81" fmla="*/ 533 h 2464"/>
                  <a:gd name="T82" fmla="*/ 675 w 3344"/>
                  <a:gd name="T83" fmla="*/ 431 h 2464"/>
                  <a:gd name="T84" fmla="*/ 565 w 3344"/>
                  <a:gd name="T85" fmla="*/ 431 h 2464"/>
                  <a:gd name="T86" fmla="*/ 565 w 3344"/>
                  <a:gd name="T87" fmla="*/ 385 h 2464"/>
                  <a:gd name="T88" fmla="*/ 517 w 3344"/>
                  <a:gd name="T89" fmla="*/ 385 h 2464"/>
                  <a:gd name="T90" fmla="*/ 517 w 3344"/>
                  <a:gd name="T91" fmla="*/ 343 h 2464"/>
                  <a:gd name="T92" fmla="*/ 425 w 3344"/>
                  <a:gd name="T93" fmla="*/ 343 h 2464"/>
                  <a:gd name="T94" fmla="*/ 425 w 3344"/>
                  <a:gd name="T95" fmla="*/ 291 h 2464"/>
                  <a:gd name="T96" fmla="*/ 393 w 3344"/>
                  <a:gd name="T97" fmla="*/ 291 h 2464"/>
                  <a:gd name="T98" fmla="*/ 393 w 3344"/>
                  <a:gd name="T99" fmla="*/ 235 h 2464"/>
                  <a:gd name="T100" fmla="*/ 363 w 3344"/>
                  <a:gd name="T101" fmla="*/ 235 h 2464"/>
                  <a:gd name="T102" fmla="*/ 363 w 3344"/>
                  <a:gd name="T103" fmla="*/ 192 h 2464"/>
                  <a:gd name="T104" fmla="*/ 331 w 3344"/>
                  <a:gd name="T105" fmla="*/ 192 h 2464"/>
                  <a:gd name="T106" fmla="*/ 331 w 3344"/>
                  <a:gd name="T107" fmla="*/ 146 h 2464"/>
                  <a:gd name="T108" fmla="*/ 311 w 3344"/>
                  <a:gd name="T109" fmla="*/ 146 h 2464"/>
                  <a:gd name="T110" fmla="*/ 311 w 3344"/>
                  <a:gd name="T111" fmla="*/ 94 h 2464"/>
                  <a:gd name="T112" fmla="*/ 270 w 3344"/>
                  <a:gd name="T113" fmla="*/ 94 h 2464"/>
                  <a:gd name="T114" fmla="*/ 270 w 3344"/>
                  <a:gd name="T115" fmla="*/ 50 h 2464"/>
                  <a:gd name="T116" fmla="*/ 38 w 3344"/>
                  <a:gd name="T117" fmla="*/ 50 h 2464"/>
                  <a:gd name="T118" fmla="*/ 38 w 3344"/>
                  <a:gd name="T119" fmla="*/ 0 h 2464"/>
                  <a:gd name="T120" fmla="*/ 0 w 3344"/>
                  <a:gd name="T121" fmla="*/ 0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4" h="2464">
                    <a:moveTo>
                      <a:pt x="3344" y="2464"/>
                    </a:moveTo>
                    <a:lnTo>
                      <a:pt x="3344" y="2231"/>
                    </a:lnTo>
                    <a:lnTo>
                      <a:pt x="2995" y="2231"/>
                    </a:lnTo>
                    <a:lnTo>
                      <a:pt x="2995" y="2005"/>
                    </a:lnTo>
                    <a:lnTo>
                      <a:pt x="2178" y="2005"/>
                    </a:lnTo>
                    <a:lnTo>
                      <a:pt x="2178" y="1889"/>
                    </a:lnTo>
                    <a:lnTo>
                      <a:pt x="2032" y="1889"/>
                    </a:lnTo>
                    <a:lnTo>
                      <a:pt x="2032" y="1798"/>
                    </a:lnTo>
                    <a:lnTo>
                      <a:pt x="1665" y="1798"/>
                    </a:lnTo>
                    <a:lnTo>
                      <a:pt x="1665" y="1714"/>
                    </a:lnTo>
                    <a:lnTo>
                      <a:pt x="1649" y="1714"/>
                    </a:lnTo>
                    <a:lnTo>
                      <a:pt x="1649" y="1636"/>
                    </a:lnTo>
                    <a:lnTo>
                      <a:pt x="1449" y="1636"/>
                    </a:lnTo>
                    <a:lnTo>
                      <a:pt x="1449" y="1510"/>
                    </a:lnTo>
                    <a:lnTo>
                      <a:pt x="1417" y="1510"/>
                    </a:lnTo>
                    <a:lnTo>
                      <a:pt x="1417" y="1454"/>
                    </a:lnTo>
                    <a:lnTo>
                      <a:pt x="1362" y="1454"/>
                    </a:lnTo>
                    <a:lnTo>
                      <a:pt x="1362" y="1379"/>
                    </a:lnTo>
                    <a:lnTo>
                      <a:pt x="1350" y="1379"/>
                    </a:lnTo>
                    <a:lnTo>
                      <a:pt x="1350" y="1323"/>
                    </a:lnTo>
                    <a:lnTo>
                      <a:pt x="1250" y="1323"/>
                    </a:lnTo>
                    <a:lnTo>
                      <a:pt x="1250" y="1271"/>
                    </a:lnTo>
                    <a:lnTo>
                      <a:pt x="1208" y="1271"/>
                    </a:lnTo>
                    <a:lnTo>
                      <a:pt x="1208" y="1203"/>
                    </a:lnTo>
                    <a:lnTo>
                      <a:pt x="1172" y="1203"/>
                    </a:lnTo>
                    <a:lnTo>
                      <a:pt x="1172" y="1149"/>
                    </a:lnTo>
                    <a:lnTo>
                      <a:pt x="1070" y="1149"/>
                    </a:lnTo>
                    <a:lnTo>
                      <a:pt x="1070" y="972"/>
                    </a:lnTo>
                    <a:lnTo>
                      <a:pt x="1050" y="972"/>
                    </a:lnTo>
                    <a:lnTo>
                      <a:pt x="1050" y="860"/>
                    </a:lnTo>
                    <a:lnTo>
                      <a:pt x="1030" y="860"/>
                    </a:lnTo>
                    <a:lnTo>
                      <a:pt x="1030" y="746"/>
                    </a:lnTo>
                    <a:lnTo>
                      <a:pt x="1014" y="746"/>
                    </a:lnTo>
                    <a:lnTo>
                      <a:pt x="1014" y="696"/>
                    </a:lnTo>
                    <a:lnTo>
                      <a:pt x="946" y="696"/>
                    </a:lnTo>
                    <a:lnTo>
                      <a:pt x="946" y="642"/>
                    </a:lnTo>
                    <a:lnTo>
                      <a:pt x="880" y="642"/>
                    </a:lnTo>
                    <a:lnTo>
                      <a:pt x="880" y="587"/>
                    </a:lnTo>
                    <a:lnTo>
                      <a:pt x="757" y="587"/>
                    </a:lnTo>
                    <a:lnTo>
                      <a:pt x="757" y="533"/>
                    </a:lnTo>
                    <a:lnTo>
                      <a:pt x="675" y="533"/>
                    </a:lnTo>
                    <a:lnTo>
                      <a:pt x="675" y="431"/>
                    </a:lnTo>
                    <a:lnTo>
                      <a:pt x="565" y="431"/>
                    </a:lnTo>
                    <a:lnTo>
                      <a:pt x="565" y="385"/>
                    </a:lnTo>
                    <a:lnTo>
                      <a:pt x="517" y="385"/>
                    </a:lnTo>
                    <a:lnTo>
                      <a:pt x="517" y="343"/>
                    </a:lnTo>
                    <a:lnTo>
                      <a:pt x="425" y="343"/>
                    </a:lnTo>
                    <a:lnTo>
                      <a:pt x="425" y="291"/>
                    </a:lnTo>
                    <a:lnTo>
                      <a:pt x="393" y="291"/>
                    </a:lnTo>
                    <a:lnTo>
                      <a:pt x="393" y="235"/>
                    </a:lnTo>
                    <a:lnTo>
                      <a:pt x="363" y="235"/>
                    </a:lnTo>
                    <a:lnTo>
                      <a:pt x="363" y="192"/>
                    </a:lnTo>
                    <a:lnTo>
                      <a:pt x="331" y="192"/>
                    </a:lnTo>
                    <a:lnTo>
                      <a:pt x="331" y="146"/>
                    </a:lnTo>
                    <a:lnTo>
                      <a:pt x="311" y="146"/>
                    </a:lnTo>
                    <a:lnTo>
                      <a:pt x="311" y="94"/>
                    </a:lnTo>
                    <a:lnTo>
                      <a:pt x="270" y="94"/>
                    </a:lnTo>
                    <a:lnTo>
                      <a:pt x="270" y="50"/>
                    </a:lnTo>
                    <a:lnTo>
                      <a:pt x="38" y="50"/>
                    </a:lnTo>
                    <a:lnTo>
                      <a:pt x="38"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02" name="TextBox 201"/>
            <p:cNvSpPr txBox="1"/>
            <p:nvPr/>
          </p:nvSpPr>
          <p:spPr>
            <a:xfrm>
              <a:off x="7065919" y="2693110"/>
              <a:ext cx="1452642" cy="523220"/>
            </a:xfrm>
            <a:prstGeom prst="rect">
              <a:avLst/>
            </a:prstGeom>
            <a:noFill/>
          </p:spPr>
          <p:txBody>
            <a:bodyPr wrap="none" rtlCol="0">
              <a:spAutoFit/>
            </a:bodyPr>
            <a:lstStyle/>
            <a:p>
              <a:r>
                <a:rPr lang="en-GB" sz="1400" dirty="0">
                  <a:solidFill>
                    <a:srgbClr val="4D4D4D"/>
                  </a:solidFill>
                </a:rPr>
                <a:t>Irinotecan + S-1</a:t>
              </a:r>
            </a:p>
            <a:p>
              <a:r>
                <a:rPr lang="en-GB" sz="1400" dirty="0">
                  <a:solidFill>
                    <a:srgbClr val="4D4D4D"/>
                  </a:solidFill>
                </a:rPr>
                <a:t>S-1 </a:t>
              </a:r>
              <a:r>
                <a:rPr lang="en-GB" sz="1400" dirty="0" smtClean="0">
                  <a:solidFill>
                    <a:srgbClr val="4D4D4D"/>
                  </a:solidFill>
                </a:rPr>
                <a:t>alone</a:t>
              </a:r>
              <a:endParaRPr lang="en-GB" sz="1400" dirty="0">
                <a:solidFill>
                  <a:srgbClr val="4D4D4D"/>
                </a:solidFill>
              </a:endParaRPr>
            </a:p>
          </p:txBody>
        </p:sp>
        <p:sp>
          <p:nvSpPr>
            <p:cNvPr id="203" name="TextBox 202"/>
            <p:cNvSpPr txBox="1"/>
            <p:nvPr/>
          </p:nvSpPr>
          <p:spPr>
            <a:xfrm>
              <a:off x="2562507" y="2616910"/>
              <a:ext cx="1452642" cy="523220"/>
            </a:xfrm>
            <a:prstGeom prst="rect">
              <a:avLst/>
            </a:prstGeom>
            <a:noFill/>
          </p:spPr>
          <p:txBody>
            <a:bodyPr wrap="none" rtlCol="0">
              <a:spAutoFit/>
            </a:bodyPr>
            <a:lstStyle/>
            <a:p>
              <a:r>
                <a:rPr lang="en-GB" sz="1400" dirty="0">
                  <a:solidFill>
                    <a:srgbClr val="4D4D4D"/>
                  </a:solidFill>
                </a:rPr>
                <a:t>Irinotecan + S-1</a:t>
              </a:r>
            </a:p>
            <a:p>
              <a:r>
                <a:rPr lang="en-GB" sz="1400" dirty="0">
                  <a:solidFill>
                    <a:srgbClr val="4D4D4D"/>
                  </a:solidFill>
                </a:rPr>
                <a:t>S-1 </a:t>
              </a:r>
              <a:r>
                <a:rPr lang="en-GB" sz="1400" dirty="0" smtClean="0">
                  <a:solidFill>
                    <a:srgbClr val="4D4D4D"/>
                  </a:solidFill>
                </a:rPr>
                <a:t>alone</a:t>
              </a:r>
              <a:endParaRPr lang="en-GB" sz="1400" dirty="0">
                <a:solidFill>
                  <a:srgbClr val="4D4D4D"/>
                </a:solidFill>
              </a:endParaRPr>
            </a:p>
          </p:txBody>
        </p:sp>
      </p:grpSp>
      <p:sp>
        <p:nvSpPr>
          <p:cNvPr id="204" name="TextBox 203"/>
          <p:cNvSpPr txBox="1"/>
          <p:nvPr/>
        </p:nvSpPr>
        <p:spPr>
          <a:xfrm>
            <a:off x="8608162" y="3990526"/>
            <a:ext cx="383438" cy="307777"/>
          </a:xfrm>
          <a:prstGeom prst="rect">
            <a:avLst/>
          </a:prstGeom>
          <a:noFill/>
        </p:spPr>
        <p:txBody>
          <a:bodyPr wrap="none" rtlCol="0" anchor="t" anchorCtr="0">
            <a:spAutoFit/>
          </a:bodyPr>
          <a:lstStyle/>
          <a:p>
            <a:pPr algn="ctr"/>
            <a:r>
              <a:rPr lang="en-GB" sz="1400" dirty="0" smtClean="0">
                <a:solidFill>
                  <a:srgbClr val="4D4D4D"/>
                </a:solidFill>
                <a:latin typeface="Arial" panose="020B0604020202020204" pitchFamily="34" charset="0"/>
                <a:cs typeface="Arial" panose="020B0604020202020204" pitchFamily="34" charset="0"/>
              </a:rPr>
              <a:t>25</a:t>
            </a:r>
            <a:endParaRPr lang="en-GB" sz="1400" dirty="0">
              <a:solidFill>
                <a:srgbClr val="4D4D4D"/>
              </a:solidFill>
              <a:latin typeface="Arial" panose="020B0604020202020204" pitchFamily="34" charset="0"/>
              <a:cs typeface="Arial" panose="020B0604020202020204" pitchFamily="34" charset="0"/>
            </a:endParaRPr>
          </a:p>
        </p:txBody>
      </p:sp>
      <p:sp>
        <p:nvSpPr>
          <p:cNvPr id="205" name="Text Box 103"/>
          <p:cNvSpPr txBox="1">
            <a:spLocks noChangeArrowheads="1"/>
          </p:cNvSpPr>
          <p:nvPr/>
        </p:nvSpPr>
        <p:spPr bwMode="auto">
          <a:xfrm>
            <a:off x="2135885" y="4218606"/>
            <a:ext cx="14141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b="1" dirty="0" smtClean="0">
                <a:solidFill>
                  <a:srgbClr val="4D4D4D"/>
                </a:solidFill>
                <a:latin typeface="Arial" panose="020B0604020202020204" pitchFamily="34" charset="0"/>
                <a:cs typeface="Arial" panose="020B0604020202020204" pitchFamily="34" charset="0"/>
              </a:rPr>
              <a:t>Time (months)</a:t>
            </a:r>
            <a:endParaRPr lang="en-GB" altLang="en-US" sz="1400" b="1" dirty="0">
              <a:solidFill>
                <a:srgbClr val="4D4D4D"/>
              </a:solidFill>
              <a:latin typeface="Arial" panose="020B0604020202020204" pitchFamily="34" charset="0"/>
              <a:cs typeface="Arial" panose="020B0604020202020204" pitchFamily="34" charset="0"/>
            </a:endParaRPr>
          </a:p>
        </p:txBody>
      </p:sp>
      <p:sp>
        <p:nvSpPr>
          <p:cNvPr id="206" name="Text Box 103"/>
          <p:cNvSpPr txBox="1">
            <a:spLocks noChangeArrowheads="1"/>
          </p:cNvSpPr>
          <p:nvPr/>
        </p:nvSpPr>
        <p:spPr bwMode="auto">
          <a:xfrm>
            <a:off x="6402546" y="4218606"/>
            <a:ext cx="14141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b="1" dirty="0" smtClean="0">
                <a:solidFill>
                  <a:srgbClr val="4D4D4D"/>
                </a:solidFill>
                <a:latin typeface="Arial" panose="020B0604020202020204" pitchFamily="34" charset="0"/>
                <a:cs typeface="Arial" panose="020B0604020202020204" pitchFamily="34" charset="0"/>
              </a:rPr>
              <a:t>Time (months)</a:t>
            </a:r>
            <a:endParaRPr lang="en-GB" altLang="en-US" sz="1400" b="1"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63427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5124" y="1254035"/>
            <a:ext cx="8413751" cy="4746172"/>
          </a:xfrm>
        </p:spPr>
        <p:txBody>
          <a:bodyPr/>
          <a:lstStyle/>
          <a:p>
            <a:pPr marL="0" indent="0">
              <a:buNone/>
            </a:pPr>
            <a:r>
              <a:rPr lang="en-GB" b="1" dirty="0"/>
              <a:t>Key results (continued</a:t>
            </a:r>
            <a:r>
              <a:rPr lang="en-GB" b="1" dirty="0" smtClean="0"/>
              <a:t>)</a:t>
            </a:r>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p:txBody>
      </p:sp>
      <p:sp>
        <p:nvSpPr>
          <p:cNvPr id="9" name="Rectangle 2"/>
          <p:cNvSpPr txBox="1">
            <a:spLocks noChangeArrowheads="1"/>
          </p:cNvSpPr>
          <p:nvPr/>
        </p:nvSpPr>
        <p:spPr bwMode="auto">
          <a:xfrm>
            <a:off x="361950" y="182880"/>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en-GB" sz="1800" dirty="0" smtClean="0">
                <a:solidFill>
                  <a:srgbClr val="043882"/>
                </a:solidFill>
              </a:rPr>
              <a:t>LBA27: Randomized, open-label, phase </a:t>
            </a:r>
            <a:r>
              <a:rPr lang="en-GB" sz="1800" dirty="0" err="1" smtClean="0">
                <a:solidFill>
                  <a:srgbClr val="043882"/>
                </a:solidFill>
              </a:rPr>
              <a:t>lll</a:t>
            </a:r>
            <a:r>
              <a:rPr lang="en-GB" sz="1800" dirty="0" smtClean="0">
                <a:solidFill>
                  <a:srgbClr val="043882"/>
                </a:solidFill>
              </a:rPr>
              <a:t> study comparing </a:t>
            </a:r>
            <a:r>
              <a:rPr lang="en-GB" sz="1800" dirty="0" err="1" smtClean="0">
                <a:solidFill>
                  <a:srgbClr val="043882"/>
                </a:solidFill>
              </a:rPr>
              <a:t>irinotecan</a:t>
            </a:r>
            <a:r>
              <a:rPr lang="en-GB" sz="1800" dirty="0" smtClean="0">
                <a:solidFill>
                  <a:srgbClr val="043882"/>
                </a:solidFill>
              </a:rPr>
              <a:t> </a:t>
            </a:r>
            <a:br>
              <a:rPr lang="en-GB" sz="1800" dirty="0" smtClean="0">
                <a:solidFill>
                  <a:srgbClr val="043882"/>
                </a:solidFill>
              </a:rPr>
            </a:br>
            <a:r>
              <a:rPr lang="en-GB" sz="1800" dirty="0" smtClean="0">
                <a:solidFill>
                  <a:srgbClr val="043882"/>
                </a:solidFill>
              </a:rPr>
              <a:t>plus S-1 with S-1 alone in patients with advanced </a:t>
            </a:r>
            <a:r>
              <a:rPr lang="en-GB" sz="1800" dirty="0" err="1" smtClean="0">
                <a:solidFill>
                  <a:srgbClr val="043882"/>
                </a:solidFill>
              </a:rPr>
              <a:t>esophageal</a:t>
            </a:r>
            <a:r>
              <a:rPr lang="en-GB" sz="1800" dirty="0" smtClean="0">
                <a:solidFill>
                  <a:srgbClr val="043882"/>
                </a:solidFill>
              </a:rPr>
              <a:t> squamous cell carcinoma after failure of prior platinum- or </a:t>
            </a:r>
            <a:r>
              <a:rPr lang="en-GB" sz="1800" dirty="0" err="1" smtClean="0">
                <a:solidFill>
                  <a:srgbClr val="043882"/>
                </a:solidFill>
              </a:rPr>
              <a:t>taxane</a:t>
            </a:r>
            <a:r>
              <a:rPr lang="en-GB" sz="1800" dirty="0" smtClean="0">
                <a:solidFill>
                  <a:srgbClr val="043882"/>
                </a:solidFill>
              </a:rPr>
              <a:t>-based </a:t>
            </a:r>
            <a:br>
              <a:rPr lang="en-GB" sz="1800" dirty="0" smtClean="0">
                <a:solidFill>
                  <a:srgbClr val="043882"/>
                </a:solidFill>
              </a:rPr>
            </a:br>
            <a:r>
              <a:rPr lang="en-GB" sz="1800" dirty="0" smtClean="0">
                <a:solidFill>
                  <a:srgbClr val="043882"/>
                </a:solidFill>
              </a:rPr>
              <a:t>chemotherapy – Huang et al </a:t>
            </a:r>
            <a:endParaRPr lang="en-GB" sz="1800" dirty="0">
              <a:solidFill>
                <a:srgbClr val="043882"/>
              </a:solidFill>
            </a:endParaRPr>
          </a:p>
        </p:txBody>
      </p:sp>
      <p:graphicFrame>
        <p:nvGraphicFramePr>
          <p:cNvPr id="10" name="Group 88"/>
          <p:cNvGraphicFramePr>
            <a:graphicFrameLocks noGrp="1"/>
          </p:cNvGraphicFramePr>
          <p:nvPr>
            <p:extLst>
              <p:ext uri="{D42A27DB-BD31-4B8C-83A1-F6EECF244321}">
                <p14:modId xmlns:p14="http://schemas.microsoft.com/office/powerpoint/2010/main" val="2673321442"/>
              </p:ext>
            </p:extLst>
          </p:nvPr>
        </p:nvGraphicFramePr>
        <p:xfrm>
          <a:off x="1038225" y="3235757"/>
          <a:ext cx="7010400" cy="3048000"/>
        </p:xfrm>
        <a:graphic>
          <a:graphicData uri="http://schemas.openxmlformats.org/drawingml/2006/table">
            <a:tbl>
              <a:tblPr firstRow="1" bandRow="1">
                <a:tableStyleId>{69012ECD-51FC-41F1-AA8D-1B2483CD663E}</a:tableStyleId>
              </a:tblPr>
              <a:tblGrid>
                <a:gridCol w="18288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981200">
                  <a:extLst>
                    <a:ext uri="{9D8B030D-6E8A-4147-A177-3AD203B41FA5}">
                      <a16:colId xmlns="" xmlns:a16="http://schemas.microsoft.com/office/drawing/2014/main" val="20002"/>
                    </a:ext>
                  </a:extLst>
                </a:gridCol>
                <a:gridCol w="13716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 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Irinotecan + S-1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S-1 alone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4800">
                <a:tc>
                  <a:txBody>
                    <a:bodyPr/>
                    <a:lstStyle/>
                    <a:p>
                      <a:r>
                        <a:rPr lang="en-GB" sz="1400" b="0" i="0" u="none" strike="noStrike" kern="1200" baseline="0" dirty="0" smtClean="0">
                          <a:solidFill>
                            <a:schemeClr val="tx1"/>
                          </a:solidFill>
                          <a:latin typeface="+mn-lt"/>
                          <a:ea typeface="+mn-ea"/>
                          <a:cs typeface="+mn-cs"/>
                        </a:rPr>
                        <a:t>Anaemia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2 (3.8)</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1 (2.0) </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Leukopenia</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9 (17.0)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0 (0.0)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9 (8.8)</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Neutropenia</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6 (11.3)</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0 (0.0)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6 (5.9)</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Thrombocytopenia</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2 (3.8)</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0 (0.0)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2 (2.0)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Diarrhoea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2 (3.8)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1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Nausea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3 (5.7)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0 (0.0)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Vomiting</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1 (1.9)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1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2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Fatigue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2 (3.8)</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1 (2.0)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Bilirubin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 (0.0)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508407314"/>
              </p:ext>
            </p:extLst>
          </p:nvPr>
        </p:nvGraphicFramePr>
        <p:xfrm>
          <a:off x="1050926" y="1724025"/>
          <a:ext cx="7788274" cy="1219200"/>
        </p:xfrm>
        <a:graphic>
          <a:graphicData uri="http://schemas.openxmlformats.org/drawingml/2006/table">
            <a:tbl>
              <a:tblPr firstRow="1" bandRow="1">
                <a:tableStyleId>{69012ECD-51FC-41F1-AA8D-1B2483CD663E}</a:tableStyleId>
              </a:tblPr>
              <a:tblGrid>
                <a:gridCol w="1844674">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2"/>
                    </a:ext>
                  </a:extLst>
                </a:gridCol>
                <a:gridCol w="1981200"/>
                <a:gridCol w="1295186"/>
                <a:gridCol w="914614"/>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 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Irinotecan + S-1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S-1 alone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Total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CR + PR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15 (28.3)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6 (12.2)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21 (20.6)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0.04500</a:t>
                      </a:r>
                      <a:r>
                        <a:rPr lang="en-GB" sz="1400" b="0" i="0" u="none" strike="noStrike" kern="1200" baseline="30000" dirty="0" smtClean="0">
                          <a:solidFill>
                            <a:schemeClr val="tx1"/>
                          </a:solidFill>
                          <a:latin typeface="+mn-lt"/>
                          <a:ea typeface="+mn-ea"/>
                          <a:cs typeface="+mn-cs"/>
                        </a:rPr>
                        <a:t>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SD + PD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38 (71.7)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43 (87.8)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81 (79.4)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Total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49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102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3" name="TextBox 2"/>
          <p:cNvSpPr txBox="1"/>
          <p:nvPr/>
        </p:nvSpPr>
        <p:spPr>
          <a:xfrm>
            <a:off x="365124" y="2981325"/>
            <a:ext cx="1676400" cy="307777"/>
          </a:xfrm>
          <a:prstGeom prst="rect">
            <a:avLst/>
          </a:prstGeom>
          <a:noFill/>
        </p:spPr>
        <p:txBody>
          <a:bodyPr wrap="square" rtlCol="0">
            <a:spAutoFit/>
          </a:bodyPr>
          <a:lstStyle/>
          <a:p>
            <a:r>
              <a:rPr lang="en-GB" sz="1400" b="1" dirty="0">
                <a:solidFill>
                  <a:srgbClr val="4D4D4D"/>
                </a:solidFill>
              </a:rPr>
              <a:t>Grade 3/4 </a:t>
            </a:r>
            <a:r>
              <a:rPr lang="en-GB" sz="1400" b="1" dirty="0" smtClean="0">
                <a:solidFill>
                  <a:srgbClr val="4D4D4D"/>
                </a:solidFill>
              </a:rPr>
              <a:t>AEs</a:t>
            </a:r>
            <a:endParaRPr lang="en-GB" sz="1400" dirty="0">
              <a:solidFill>
                <a:srgbClr val="4D4D4D"/>
              </a:solidFill>
            </a:endParaRPr>
          </a:p>
        </p:txBody>
      </p:sp>
      <p:sp>
        <p:nvSpPr>
          <p:cNvPr id="12" name="TextBox 11"/>
          <p:cNvSpPr txBox="1"/>
          <p:nvPr/>
        </p:nvSpPr>
        <p:spPr>
          <a:xfrm>
            <a:off x="365124" y="1600200"/>
            <a:ext cx="561975" cy="307777"/>
          </a:xfrm>
          <a:prstGeom prst="rect">
            <a:avLst/>
          </a:prstGeom>
          <a:noFill/>
        </p:spPr>
        <p:txBody>
          <a:bodyPr wrap="square" rtlCol="0">
            <a:spAutoFit/>
          </a:bodyPr>
          <a:lstStyle/>
          <a:p>
            <a:r>
              <a:rPr lang="en-GB" sz="1400" b="1" dirty="0" smtClean="0">
                <a:solidFill>
                  <a:srgbClr val="4D4D4D"/>
                </a:solidFill>
              </a:rPr>
              <a:t>RR</a:t>
            </a:r>
            <a:endParaRPr lang="en-GB" sz="1400" dirty="0">
              <a:solidFill>
                <a:srgbClr val="4D4D4D"/>
              </a:solidFill>
            </a:endParaRPr>
          </a:p>
        </p:txBody>
      </p:sp>
      <p:sp>
        <p:nvSpPr>
          <p:cNvPr id="13" name="Text Placeholder 13"/>
          <p:cNvSpPr>
            <a:spLocks noGrp="1"/>
          </p:cNvSpPr>
          <p:nvPr>
            <p:ph type="body" sz="quarter" idx="10"/>
          </p:nvPr>
        </p:nvSpPr>
        <p:spPr>
          <a:xfrm>
            <a:off x="365125" y="6096000"/>
            <a:ext cx="4130675" cy="487363"/>
          </a:xfrm>
        </p:spPr>
        <p:txBody>
          <a:bodyPr/>
          <a:lstStyle/>
          <a:p>
            <a:r>
              <a:rPr lang="en-GB" baseline="30000" dirty="0" err="1" smtClean="0"/>
              <a:t>a</a:t>
            </a:r>
            <a:r>
              <a:rPr lang="en-GB" dirty="0" err="1" smtClean="0"/>
              <a:t>Chi</a:t>
            </a:r>
            <a:r>
              <a:rPr lang="en-GB" dirty="0" smtClean="0"/>
              <a:t>-squared test.</a:t>
            </a:r>
            <a:endParaRPr lang="en-GB" dirty="0"/>
          </a:p>
        </p:txBody>
      </p:sp>
      <p:sp>
        <p:nvSpPr>
          <p:cNvPr id="14"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Huang J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a:t> </a:t>
            </a:r>
            <a:r>
              <a:rPr lang="en-GB" dirty="0" smtClean="0"/>
              <a:t>LBA27</a:t>
            </a:r>
            <a:endParaRPr lang="en-GB" dirty="0"/>
          </a:p>
        </p:txBody>
      </p:sp>
    </p:spTree>
    <p:custDataLst>
      <p:tags r:id="rId1"/>
    </p:custDataLst>
    <p:extLst>
      <p:ext uri="{BB962C8B-B14F-4D97-AF65-F5344CB8AC3E}">
        <p14:creationId xmlns:p14="http://schemas.microsoft.com/office/powerpoint/2010/main" val="53350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indent="0">
              <a:buNone/>
            </a:pPr>
            <a:r>
              <a:rPr lang="en-GB" b="1" dirty="0" smtClean="0"/>
              <a:t>Conclusions </a:t>
            </a:r>
          </a:p>
          <a:p>
            <a:r>
              <a:rPr lang="en-GB" b="1" dirty="0"/>
              <a:t>Compared </a:t>
            </a:r>
            <a:r>
              <a:rPr lang="en-GB" b="1" dirty="0" smtClean="0"/>
              <a:t>with </a:t>
            </a:r>
            <a:r>
              <a:rPr lang="en-GB" b="1" dirty="0"/>
              <a:t>S-1 alone, i</a:t>
            </a:r>
            <a:r>
              <a:rPr lang="en-GB" b="1" dirty="0" smtClean="0"/>
              <a:t>rinotecan + S-1 </a:t>
            </a:r>
            <a:r>
              <a:rPr lang="en-GB" b="1" dirty="0"/>
              <a:t>regimen appears to </a:t>
            </a:r>
            <a:r>
              <a:rPr lang="en-GB" b="1" dirty="0" smtClean="0"/>
              <a:t>show clinically </a:t>
            </a:r>
            <a:r>
              <a:rPr lang="en-GB" b="1" dirty="0"/>
              <a:t>meaningful PFS </a:t>
            </a:r>
            <a:r>
              <a:rPr lang="en-GB" b="1" dirty="0" smtClean="0"/>
              <a:t>benefit; </a:t>
            </a:r>
            <a:r>
              <a:rPr lang="en-GB" b="1" dirty="0"/>
              <a:t>44</a:t>
            </a:r>
            <a:r>
              <a:rPr lang="en-GB" b="1" dirty="0" smtClean="0"/>
              <a:t>% risk </a:t>
            </a:r>
            <a:r>
              <a:rPr lang="en-GB" b="1" dirty="0"/>
              <a:t>reduction in </a:t>
            </a:r>
            <a:r>
              <a:rPr lang="en-GB" b="1" dirty="0" smtClean="0"/>
              <a:t>PD </a:t>
            </a:r>
            <a:r>
              <a:rPr lang="en-GB" b="1" dirty="0"/>
              <a:t>or death was </a:t>
            </a:r>
            <a:r>
              <a:rPr lang="en-GB" b="1" dirty="0" smtClean="0"/>
              <a:t>observed</a:t>
            </a:r>
            <a:endParaRPr lang="en-GB" b="1" dirty="0"/>
          </a:p>
          <a:p>
            <a:r>
              <a:rPr lang="en-GB" b="1" dirty="0" smtClean="0"/>
              <a:t>Irinotecan + S-1 </a:t>
            </a:r>
            <a:r>
              <a:rPr lang="en-GB" b="1" dirty="0"/>
              <a:t>regimen was feasible and </a:t>
            </a:r>
            <a:r>
              <a:rPr lang="en-GB" b="1" dirty="0" smtClean="0"/>
              <a:t>well </a:t>
            </a:r>
            <a:r>
              <a:rPr lang="en-GB" b="1" dirty="0"/>
              <a:t>tolerated in patients with advanced </a:t>
            </a:r>
            <a:r>
              <a:rPr lang="en-GB" b="1" dirty="0" smtClean="0"/>
              <a:t>ESCC</a:t>
            </a:r>
            <a:endParaRPr lang="en-GB" b="1" dirty="0"/>
          </a:p>
          <a:p>
            <a:r>
              <a:rPr lang="en-GB" b="1" dirty="0" smtClean="0"/>
              <a:t>Irinotecan + S-1 </a:t>
            </a:r>
            <a:r>
              <a:rPr lang="en-GB" b="1" dirty="0"/>
              <a:t>regimen is </a:t>
            </a:r>
            <a:r>
              <a:rPr lang="en-GB" b="1" dirty="0" smtClean="0"/>
              <a:t>a suitable treatment </a:t>
            </a:r>
            <a:r>
              <a:rPr lang="en-GB" b="1" dirty="0"/>
              <a:t>option in patients with </a:t>
            </a:r>
            <a:r>
              <a:rPr lang="en-GB" b="1" dirty="0" smtClean="0"/>
              <a:t>advanced oesophageal </a:t>
            </a:r>
            <a:r>
              <a:rPr lang="en-GB" b="1" dirty="0"/>
              <a:t>squamous cell carcinoma after failure </a:t>
            </a:r>
            <a:r>
              <a:rPr lang="en-GB" b="1" dirty="0" smtClean="0"/>
              <a:t>of prior </a:t>
            </a:r>
            <a:r>
              <a:rPr lang="en-GB" b="1" dirty="0"/>
              <a:t>platinum- or taxane-based </a:t>
            </a:r>
            <a:r>
              <a:rPr lang="en-GB" b="1" dirty="0" smtClean="0"/>
              <a:t>CT</a:t>
            </a:r>
            <a:endParaRPr lang="en-GB" b="1" dirty="0"/>
          </a:p>
        </p:txBody>
      </p:sp>
      <p:sp>
        <p:nvSpPr>
          <p:cNvPr id="9" name="Rectangle 2"/>
          <p:cNvSpPr txBox="1">
            <a:spLocks noChangeArrowheads="1"/>
          </p:cNvSpPr>
          <p:nvPr/>
        </p:nvSpPr>
        <p:spPr bwMode="auto">
          <a:xfrm>
            <a:off x="361950" y="182880"/>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en-GB" sz="1800" dirty="0" smtClean="0">
                <a:solidFill>
                  <a:srgbClr val="043882"/>
                </a:solidFill>
              </a:rPr>
              <a:t>LBA27: Randomized, open-label, phase </a:t>
            </a:r>
            <a:r>
              <a:rPr lang="en-GB" sz="1800" dirty="0" err="1" smtClean="0">
                <a:solidFill>
                  <a:srgbClr val="043882"/>
                </a:solidFill>
              </a:rPr>
              <a:t>lll</a:t>
            </a:r>
            <a:r>
              <a:rPr lang="en-GB" sz="1800" dirty="0" smtClean="0">
                <a:solidFill>
                  <a:srgbClr val="043882"/>
                </a:solidFill>
              </a:rPr>
              <a:t> study comparing </a:t>
            </a:r>
            <a:r>
              <a:rPr lang="en-GB" sz="1800" dirty="0" err="1" smtClean="0">
                <a:solidFill>
                  <a:srgbClr val="043882"/>
                </a:solidFill>
              </a:rPr>
              <a:t>irinotecan</a:t>
            </a:r>
            <a:r>
              <a:rPr lang="en-GB" sz="1800" dirty="0" smtClean="0">
                <a:solidFill>
                  <a:srgbClr val="043882"/>
                </a:solidFill>
              </a:rPr>
              <a:t> </a:t>
            </a:r>
            <a:br>
              <a:rPr lang="en-GB" sz="1800" dirty="0" smtClean="0">
                <a:solidFill>
                  <a:srgbClr val="043882"/>
                </a:solidFill>
              </a:rPr>
            </a:br>
            <a:r>
              <a:rPr lang="en-GB" sz="1800" dirty="0" smtClean="0">
                <a:solidFill>
                  <a:srgbClr val="043882"/>
                </a:solidFill>
              </a:rPr>
              <a:t>plus S-1 with S-1 alone in patients with advanced </a:t>
            </a:r>
            <a:r>
              <a:rPr lang="en-GB" sz="1800" dirty="0" err="1" smtClean="0">
                <a:solidFill>
                  <a:srgbClr val="043882"/>
                </a:solidFill>
              </a:rPr>
              <a:t>esophageal</a:t>
            </a:r>
            <a:r>
              <a:rPr lang="en-GB" sz="1800" dirty="0" smtClean="0">
                <a:solidFill>
                  <a:srgbClr val="043882"/>
                </a:solidFill>
              </a:rPr>
              <a:t> squamous cell carcinoma after failure of prior platinum- or </a:t>
            </a:r>
            <a:r>
              <a:rPr lang="en-GB" sz="1800" dirty="0" err="1" smtClean="0">
                <a:solidFill>
                  <a:srgbClr val="043882"/>
                </a:solidFill>
              </a:rPr>
              <a:t>taxane</a:t>
            </a:r>
            <a:r>
              <a:rPr lang="en-GB" sz="1800" dirty="0" smtClean="0">
                <a:solidFill>
                  <a:srgbClr val="043882"/>
                </a:solidFill>
              </a:rPr>
              <a:t>-based </a:t>
            </a:r>
            <a:br>
              <a:rPr lang="en-GB" sz="1800" dirty="0" smtClean="0">
                <a:solidFill>
                  <a:srgbClr val="043882"/>
                </a:solidFill>
              </a:rPr>
            </a:br>
            <a:r>
              <a:rPr lang="en-GB" sz="1800" dirty="0" smtClean="0">
                <a:solidFill>
                  <a:srgbClr val="043882"/>
                </a:solidFill>
              </a:rPr>
              <a:t>chemotherapy – Huang et al </a:t>
            </a:r>
            <a:endParaRPr lang="en-GB" sz="1800" dirty="0">
              <a:solidFill>
                <a:srgbClr val="043882"/>
              </a:solidFill>
            </a:endParaRPr>
          </a:p>
        </p:txBody>
      </p:sp>
      <p:sp>
        <p:nvSpPr>
          <p:cNvPr id="8"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Huang J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a:t> </a:t>
            </a:r>
            <a:r>
              <a:rPr lang="en-GB" dirty="0" smtClean="0"/>
              <a:t>LBA27</a:t>
            </a:r>
            <a:endParaRPr lang="en-GB" dirty="0"/>
          </a:p>
        </p:txBody>
      </p:sp>
    </p:spTree>
    <p:custDataLst>
      <p:tags r:id="rId1"/>
    </p:custDataLst>
    <p:extLst>
      <p:ext uri="{BB962C8B-B14F-4D97-AF65-F5344CB8AC3E}">
        <p14:creationId xmlns:p14="http://schemas.microsoft.com/office/powerpoint/2010/main" val="542636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AutoShape 21"/>
          <p:cNvCxnSpPr>
            <a:cxnSpLocks noChangeShapeType="1"/>
            <a:stCxn id="24" idx="0"/>
            <a:endCxn id="20" idx="2"/>
          </p:cNvCxnSpPr>
          <p:nvPr/>
        </p:nvCxnSpPr>
        <p:spPr bwMode="auto">
          <a:xfrm flipV="1">
            <a:off x="8229600" y="4712303"/>
            <a:ext cx="1" cy="278487"/>
          </a:xfrm>
          <a:prstGeom prst="straightConnector1">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en-GB" sz="1800" dirty="0" smtClean="0"/>
              <a:t>LBA25: </a:t>
            </a:r>
            <a:r>
              <a:rPr lang="en-GB" sz="1800" dirty="0" err="1" smtClean="0"/>
              <a:t>Olaparib</a:t>
            </a:r>
            <a:r>
              <a:rPr lang="en-GB" sz="1800" dirty="0" smtClean="0"/>
              <a:t> </a:t>
            </a:r>
            <a:r>
              <a:rPr lang="en-GB" sz="1800" dirty="0"/>
              <a:t>in combination with paclitaxel in patients with advanced gastric cancer who have progressed following first-line therapy: Phase III GOLD </a:t>
            </a:r>
            <a:r>
              <a:rPr lang="en-GB" sz="1800" dirty="0" smtClean="0"/>
              <a:t>study – Bang et al</a:t>
            </a:r>
            <a:endParaRPr lang="en-GB" sz="1800" dirty="0"/>
          </a:p>
        </p:txBody>
      </p:sp>
      <p:sp>
        <p:nvSpPr>
          <p:cNvPr id="5123" name="Rectangle 3"/>
          <p:cNvSpPr>
            <a:spLocks noGrp="1" noChangeArrowheads="1"/>
          </p:cNvSpPr>
          <p:nvPr>
            <p:ph type="body" idx="1"/>
          </p:nvPr>
        </p:nvSpPr>
        <p:spPr>
          <a:xfrm>
            <a:off x="365124" y="1254035"/>
            <a:ext cx="8413751" cy="727165"/>
          </a:xfrm>
        </p:spPr>
        <p:txBody>
          <a:bodyPr/>
          <a:lstStyle/>
          <a:p>
            <a:pPr marL="0" indent="0">
              <a:buNone/>
            </a:pPr>
            <a:r>
              <a:rPr lang="en-GB" b="1" dirty="0" smtClean="0"/>
              <a:t>Study objective</a:t>
            </a:r>
          </a:p>
          <a:p>
            <a:r>
              <a:rPr lang="en-US" dirty="0" smtClean="0"/>
              <a:t>To </a:t>
            </a:r>
            <a:r>
              <a:rPr lang="en-US" dirty="0"/>
              <a:t>evaluate the efficacy and safety of </a:t>
            </a:r>
            <a:r>
              <a:rPr lang="en-US" dirty="0" smtClean="0"/>
              <a:t>olaparib (an oral PARP inhibitor) </a:t>
            </a:r>
            <a:r>
              <a:rPr lang="en-US" dirty="0"/>
              <a:t>in combination with paclitaxel compared with placebo in combination with paclitaxel in patients with advanced gastric </a:t>
            </a:r>
            <a:r>
              <a:rPr lang="en-US" dirty="0" smtClean="0"/>
              <a:t>cancer</a:t>
            </a:r>
            <a:endParaRPr lang="en-US" dirty="0"/>
          </a:p>
        </p:txBody>
      </p:sp>
      <p:sp>
        <p:nvSpPr>
          <p:cNvPr id="15" name="Text Placeholder 14"/>
          <p:cNvSpPr>
            <a:spLocks noGrp="1"/>
          </p:cNvSpPr>
          <p:nvPr>
            <p:ph type="body" sz="quarter" idx="11"/>
          </p:nvPr>
        </p:nvSpPr>
        <p:spPr>
          <a:xfrm>
            <a:off x="4343400" y="6096000"/>
            <a:ext cx="4435475" cy="487363"/>
          </a:xfrm>
        </p:spPr>
        <p:txBody>
          <a:bodyPr/>
          <a:lstStyle/>
          <a:p>
            <a:r>
              <a:rPr lang="en-GB" b="1" dirty="0"/>
              <a:t>Note: Based on data from abstract </a:t>
            </a:r>
            <a:r>
              <a:rPr lang="en-GB" b="1" dirty="0" smtClean="0"/>
              <a:t>only</a:t>
            </a:r>
          </a:p>
          <a:p>
            <a:r>
              <a:rPr lang="en-GB" dirty="0" smtClean="0"/>
              <a:t>Bang </a:t>
            </a:r>
            <a:r>
              <a:rPr lang="en-GB" dirty="0"/>
              <a:t>Y et al. Ann </a:t>
            </a:r>
            <a:r>
              <a:rPr lang="en-GB" dirty="0" err="1"/>
              <a:t>Oncol</a:t>
            </a:r>
            <a:r>
              <a:rPr lang="en-GB" dirty="0"/>
              <a:t> 2016; 27 (</a:t>
            </a:r>
            <a:r>
              <a:rPr lang="en-GB" dirty="0" err="1"/>
              <a:t>suppl</a:t>
            </a:r>
            <a:r>
              <a:rPr lang="en-GB" dirty="0"/>
              <a:t> 6): </a:t>
            </a:r>
            <a:r>
              <a:rPr lang="en-GB" dirty="0" err="1"/>
              <a:t>abstr</a:t>
            </a:r>
            <a:r>
              <a:rPr lang="en-GB" dirty="0"/>
              <a:t> LBA25</a:t>
            </a:r>
          </a:p>
        </p:txBody>
      </p:sp>
      <p:sp>
        <p:nvSpPr>
          <p:cNvPr id="7" name="Oval 14"/>
          <p:cNvSpPr>
            <a:spLocks noChangeArrowheads="1"/>
          </p:cNvSpPr>
          <p:nvPr/>
        </p:nvSpPr>
        <p:spPr bwMode="auto">
          <a:xfrm>
            <a:off x="3941537" y="35663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8" name="AutoShape 15"/>
          <p:cNvCxnSpPr>
            <a:cxnSpLocks noChangeShapeType="1"/>
            <a:stCxn id="7" idx="0"/>
            <a:endCxn id="13" idx="1"/>
          </p:cNvCxnSpPr>
          <p:nvPr/>
        </p:nvCxnSpPr>
        <p:spPr bwMode="auto">
          <a:xfrm rot="5400000" flipH="1" flipV="1">
            <a:off x="4251115" y="2952120"/>
            <a:ext cx="596414"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543800" y="2753532"/>
            <a:ext cx="1295399" cy="43273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PD/death/ toxicity</a:t>
            </a:r>
            <a:endParaRPr lang="en-GB" altLang="zh-CN" sz="1400" dirty="0">
              <a:solidFill>
                <a:srgbClr val="FFFFFF"/>
              </a:solidFill>
              <a:ea typeface="SimSun" pitchFamily="2" charset="-122"/>
            </a:endParaRPr>
          </a:p>
        </p:txBody>
      </p:sp>
      <p:cxnSp>
        <p:nvCxnSpPr>
          <p:cNvPr id="11" name="AutoShape 19"/>
          <p:cNvCxnSpPr>
            <a:cxnSpLocks noChangeShapeType="1"/>
            <a:stCxn id="16" idx="3"/>
            <a:endCxn id="7" idx="2"/>
          </p:cNvCxnSpPr>
          <p:nvPr/>
        </p:nvCxnSpPr>
        <p:spPr bwMode="auto">
          <a:xfrm>
            <a:off x="3684814" y="3857655"/>
            <a:ext cx="256723" cy="759"/>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7086600" y="2969899"/>
            <a:ext cx="457200"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507006"/>
            <a:ext cx="2221290" cy="92578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latin typeface="Arial" panose="020B0604020202020204" pitchFamily="34" charset="0"/>
                <a:cs typeface="Arial" panose="020B0604020202020204" pitchFamily="34" charset="0"/>
              </a:rPr>
              <a:t>Olaparib 100 mg </a:t>
            </a:r>
            <a:r>
              <a:rPr lang="en-GB" altLang="zh-CN" sz="1400" dirty="0" smtClean="0">
                <a:solidFill>
                  <a:srgbClr val="FFFFFF"/>
                </a:solidFill>
                <a:latin typeface="Arial" panose="020B0604020202020204" pitchFamily="34" charset="0"/>
                <a:cs typeface="Arial" panose="020B0604020202020204" pitchFamily="34" charset="0"/>
              </a:rPr>
              <a:t>bid + </a:t>
            </a:r>
            <a:r>
              <a:rPr lang="en-GB" altLang="zh-CN" sz="1400" dirty="0">
                <a:solidFill>
                  <a:srgbClr val="FFFFFF"/>
                </a:solidFill>
                <a:latin typeface="Arial" panose="020B0604020202020204" pitchFamily="34" charset="0"/>
                <a:cs typeface="Arial" panose="020B0604020202020204" pitchFamily="34" charset="0"/>
              </a:rPr>
              <a:t>paclitaxel 80 mg/m</a:t>
            </a:r>
            <a:r>
              <a:rPr lang="en-GB" altLang="zh-CN" sz="1400" baseline="30000" dirty="0">
                <a:solidFill>
                  <a:srgbClr val="FFFFFF"/>
                </a:solidFill>
                <a:latin typeface="Arial" panose="020B0604020202020204" pitchFamily="34" charset="0"/>
                <a:cs typeface="Arial" panose="020B0604020202020204" pitchFamily="34" charset="0"/>
              </a:rPr>
              <a:t>2</a:t>
            </a:r>
            <a:r>
              <a:rPr lang="en-GB" altLang="zh-CN" sz="1400" dirty="0">
                <a:solidFill>
                  <a:srgbClr val="FFFFFF"/>
                </a:solidFill>
                <a:latin typeface="Arial" panose="020B0604020202020204" pitchFamily="34" charset="0"/>
                <a:cs typeface="Arial" panose="020B0604020202020204" pitchFamily="34" charset="0"/>
              </a:rPr>
              <a:t> </a:t>
            </a:r>
            <a:br>
              <a:rPr lang="en-GB" altLang="zh-CN" sz="1400" dirty="0">
                <a:solidFill>
                  <a:srgbClr val="FFFFFF"/>
                </a:solidFill>
                <a:latin typeface="Arial" panose="020B0604020202020204" pitchFamily="34" charset="0"/>
                <a:cs typeface="Arial" panose="020B0604020202020204" pitchFamily="34" charset="0"/>
              </a:rPr>
            </a:br>
            <a:r>
              <a:rPr lang="en-GB" altLang="zh-CN" sz="1400" dirty="0" smtClean="0">
                <a:solidFill>
                  <a:srgbClr val="FFFFFF"/>
                </a:solidFill>
                <a:latin typeface="Arial" panose="020B0604020202020204" pitchFamily="34" charset="0"/>
                <a:cs typeface="Arial" panose="020B0604020202020204" pitchFamily="34" charset="0"/>
              </a:rPr>
              <a:t>d1</a:t>
            </a:r>
            <a:r>
              <a:rPr lang="en-GB" altLang="zh-CN" sz="1400" dirty="0">
                <a:solidFill>
                  <a:srgbClr val="FFFFFF"/>
                </a:solidFill>
                <a:latin typeface="Arial" panose="020B0604020202020204" pitchFamily="34" charset="0"/>
                <a:cs typeface="Arial" panose="020B0604020202020204" pitchFamily="34" charset="0"/>
              </a:rPr>
              <a:t>, 8, 15 q4w</a:t>
            </a:r>
            <a:br>
              <a:rPr lang="en-GB" altLang="zh-CN" sz="1400" dirty="0">
                <a:solidFill>
                  <a:srgbClr val="FFFFFF"/>
                </a:solidFill>
                <a:latin typeface="Arial" panose="020B0604020202020204" pitchFamily="34" charset="0"/>
                <a:cs typeface="Arial" panose="020B0604020202020204" pitchFamily="34" charset="0"/>
              </a:rPr>
            </a:br>
            <a:r>
              <a:rPr lang="en-GB" altLang="zh-CN" sz="1400" dirty="0">
                <a:solidFill>
                  <a:srgbClr val="FFFFFF"/>
                </a:solidFill>
                <a:latin typeface="Arial" panose="020B0604020202020204" pitchFamily="34" charset="0"/>
                <a:cs typeface="Arial" panose="020B0604020202020204" pitchFamily="34" charset="0"/>
              </a:rPr>
              <a:t>(n=263)</a:t>
            </a:r>
            <a:endParaRPr lang="en-US" altLang="zh-CN" sz="1400" dirty="0">
              <a:solidFill>
                <a:srgbClr val="FFFFFF"/>
              </a:solidFill>
              <a:latin typeface="Arial" panose="020B0604020202020204" pitchFamily="34" charset="0"/>
              <a:cs typeface="Arial" panose="020B0604020202020204" pitchFamily="34" charset="0"/>
            </a:endParaRPr>
          </a:p>
        </p:txBody>
      </p:sp>
      <p:sp>
        <p:nvSpPr>
          <p:cNvPr id="16" name="AutoShape 9"/>
          <p:cNvSpPr>
            <a:spLocks noChangeArrowheads="1"/>
          </p:cNvSpPr>
          <p:nvPr/>
        </p:nvSpPr>
        <p:spPr bwMode="auto">
          <a:xfrm>
            <a:off x="365124" y="2643220"/>
            <a:ext cx="331969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Advanced gastric cancer</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Progressed following </a:t>
            </a:r>
            <a:r>
              <a:rPr lang="en-GB" altLang="zh-CN" sz="1600" dirty="0" smtClean="0">
                <a:solidFill>
                  <a:srgbClr val="FFFFFF"/>
                </a:solidFill>
                <a:latin typeface="Arial" panose="020B0604020202020204" pitchFamily="34" charset="0"/>
                <a:cs typeface="Arial" panose="020B0604020202020204" pitchFamily="34" charset="0"/>
              </a:rPr>
              <a:t>1L therapy</a:t>
            </a:r>
            <a:endParaRPr lang="en-GB" altLang="zh-CN" sz="1600" dirty="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Age </a:t>
            </a:r>
            <a:r>
              <a:rPr lang="en-GB" altLang="zh-CN" sz="1600" dirty="0">
                <a:solidFill>
                  <a:srgbClr val="FFFFFF"/>
                </a:solidFill>
                <a:latin typeface="Arial"/>
                <a:cs typeface="Arial"/>
              </a:rPr>
              <a:t>≥</a:t>
            </a:r>
            <a:r>
              <a:rPr lang="en-GB" altLang="zh-CN" sz="1600" dirty="0">
                <a:solidFill>
                  <a:srgbClr val="FFFFFF"/>
                </a:solidFill>
                <a:latin typeface="Arial" panose="020B0604020202020204" pitchFamily="34" charset="0"/>
                <a:cs typeface="Arial" panose="020B0604020202020204" pitchFamily="34" charset="0"/>
              </a:rPr>
              <a:t>18 years</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Provision of tumour sample (resection or biopsy)</a:t>
            </a:r>
          </a:p>
          <a:p>
            <a:pPr defTabSz="892175" eaLnBrk="0" hangingPunct="0">
              <a:spcAft>
                <a:spcPct val="30000"/>
              </a:spcAft>
            </a:pPr>
            <a:r>
              <a:rPr lang="en-GB" altLang="zh-CN" sz="1600" dirty="0">
                <a:solidFill>
                  <a:srgbClr val="FFFFFF"/>
                </a:solidFill>
                <a:latin typeface="Arial" panose="020B0604020202020204" pitchFamily="34" charset="0"/>
                <a:cs typeface="Arial" panose="020B0604020202020204" pitchFamily="34" charset="0"/>
              </a:rPr>
              <a:t>(n=525)</a:t>
            </a:r>
          </a:p>
        </p:txBody>
      </p:sp>
      <p:sp>
        <p:nvSpPr>
          <p:cNvPr id="17" name="Rectangle 9"/>
          <p:cNvSpPr txBox="1">
            <a:spLocks noChangeArrowheads="1"/>
          </p:cNvSpPr>
          <p:nvPr/>
        </p:nvSpPr>
        <p:spPr bwMode="auto">
          <a:xfrm>
            <a:off x="365124" y="5447990"/>
            <a:ext cx="4130676" cy="96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CO-PRIMARY ENDPOINTS</a:t>
            </a:r>
          </a:p>
          <a:p>
            <a:pPr>
              <a:buClr>
                <a:srgbClr val="043882"/>
              </a:buClr>
            </a:pPr>
            <a:r>
              <a:rPr lang="en-GB" dirty="0"/>
              <a:t>OS for full analysis set (FAS) and </a:t>
            </a:r>
            <a:br>
              <a:rPr lang="en-GB" dirty="0"/>
            </a:br>
            <a:r>
              <a:rPr lang="en-GB" dirty="0"/>
              <a:t>ATM-negative </a:t>
            </a:r>
            <a:r>
              <a:rPr lang="en-GB" dirty="0" smtClean="0"/>
              <a:t>patients</a:t>
            </a:r>
            <a:endParaRPr lang="en-GB" dirty="0"/>
          </a:p>
        </p:txBody>
      </p:sp>
      <p:sp>
        <p:nvSpPr>
          <p:cNvPr id="18" name="Content Placeholder 26"/>
          <p:cNvSpPr txBox="1">
            <a:spLocks/>
          </p:cNvSpPr>
          <p:nvPr/>
        </p:nvSpPr>
        <p:spPr>
          <a:xfrm>
            <a:off x="4648200" y="5447990"/>
            <a:ext cx="4130675" cy="9144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a:t>PFS, ORR, safety</a:t>
            </a:r>
          </a:p>
        </p:txBody>
      </p:sp>
      <p:cxnSp>
        <p:nvCxnSpPr>
          <p:cNvPr id="19" name="AutoShape 16"/>
          <p:cNvCxnSpPr>
            <a:cxnSpLocks noChangeShapeType="1"/>
            <a:stCxn id="7" idx="4"/>
            <a:endCxn id="22" idx="1"/>
          </p:cNvCxnSpPr>
          <p:nvPr/>
        </p:nvCxnSpPr>
        <p:spPr bwMode="auto">
          <a:xfrm rot="16200000" flipH="1">
            <a:off x="4181574" y="4202274"/>
            <a:ext cx="735497"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543801" y="4304990"/>
            <a:ext cx="1371599" cy="407313"/>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PD/death/ toxicity</a:t>
            </a:r>
          </a:p>
        </p:txBody>
      </p:sp>
      <p:cxnSp>
        <p:nvCxnSpPr>
          <p:cNvPr id="21" name="AutoShape 20"/>
          <p:cNvCxnSpPr>
            <a:cxnSpLocks noChangeShapeType="1"/>
            <a:endCxn id="20" idx="1"/>
          </p:cNvCxnSpPr>
          <p:nvPr/>
        </p:nvCxnSpPr>
        <p:spPr bwMode="auto">
          <a:xfrm>
            <a:off x="7086600" y="4508646"/>
            <a:ext cx="457201"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423118"/>
            <a:ext cx="2221290" cy="92578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latin typeface="Arial" panose="020B0604020202020204" pitchFamily="34" charset="0"/>
                <a:cs typeface="Arial" panose="020B0604020202020204" pitchFamily="34" charset="0"/>
              </a:rPr>
              <a:t>Placebo + </a:t>
            </a:r>
            <a:br>
              <a:rPr lang="en-GB" altLang="zh-CN" sz="1400" dirty="0">
                <a:solidFill>
                  <a:srgbClr val="4D4D4D"/>
                </a:solidFill>
                <a:latin typeface="Arial" panose="020B0604020202020204" pitchFamily="34" charset="0"/>
                <a:cs typeface="Arial" panose="020B0604020202020204" pitchFamily="34" charset="0"/>
              </a:rPr>
            </a:br>
            <a:r>
              <a:rPr lang="en-GB" altLang="zh-CN" sz="1400" dirty="0">
                <a:solidFill>
                  <a:srgbClr val="4D4D4D"/>
                </a:solidFill>
                <a:latin typeface="Arial" panose="020B0604020202020204" pitchFamily="34" charset="0"/>
                <a:cs typeface="Arial" panose="020B0604020202020204" pitchFamily="34" charset="0"/>
              </a:rPr>
              <a:t>paclitaxel 80 mg/m</a:t>
            </a:r>
            <a:r>
              <a:rPr lang="en-GB" altLang="zh-CN" sz="1400" baseline="30000" dirty="0">
                <a:solidFill>
                  <a:srgbClr val="4D4D4D"/>
                </a:solidFill>
                <a:latin typeface="Arial" panose="020B0604020202020204" pitchFamily="34" charset="0"/>
                <a:cs typeface="Arial" panose="020B0604020202020204" pitchFamily="34" charset="0"/>
              </a:rPr>
              <a:t>2</a:t>
            </a:r>
            <a:r>
              <a:rPr lang="en-GB" altLang="zh-CN" sz="1400" dirty="0">
                <a:solidFill>
                  <a:srgbClr val="4D4D4D"/>
                </a:solidFill>
                <a:latin typeface="Arial" panose="020B0604020202020204" pitchFamily="34" charset="0"/>
                <a:cs typeface="Arial" panose="020B0604020202020204" pitchFamily="34" charset="0"/>
              </a:rPr>
              <a:t> </a:t>
            </a:r>
            <a:br>
              <a:rPr lang="en-GB" altLang="zh-CN" sz="1400" dirty="0">
                <a:solidFill>
                  <a:srgbClr val="4D4D4D"/>
                </a:solidFill>
                <a:latin typeface="Arial" panose="020B0604020202020204" pitchFamily="34" charset="0"/>
                <a:cs typeface="Arial" panose="020B0604020202020204" pitchFamily="34" charset="0"/>
              </a:rPr>
            </a:br>
            <a:r>
              <a:rPr lang="en-GB" altLang="zh-CN" sz="1400" dirty="0" smtClean="0">
                <a:solidFill>
                  <a:srgbClr val="4D4D4D"/>
                </a:solidFill>
                <a:latin typeface="Arial" panose="020B0604020202020204" pitchFamily="34" charset="0"/>
                <a:cs typeface="Arial" panose="020B0604020202020204" pitchFamily="34" charset="0"/>
              </a:rPr>
              <a:t>d1</a:t>
            </a:r>
            <a:r>
              <a:rPr lang="en-GB" altLang="zh-CN" sz="1400" dirty="0">
                <a:solidFill>
                  <a:srgbClr val="4D4D4D"/>
                </a:solidFill>
                <a:latin typeface="Arial" panose="020B0604020202020204" pitchFamily="34" charset="0"/>
                <a:cs typeface="Arial" panose="020B0604020202020204" pitchFamily="34" charset="0"/>
              </a:rPr>
              <a:t>, 8, 15 q4w</a:t>
            </a:r>
            <a:br>
              <a:rPr lang="en-GB" altLang="zh-CN" sz="1400" dirty="0">
                <a:solidFill>
                  <a:srgbClr val="4D4D4D"/>
                </a:solidFill>
                <a:latin typeface="Arial" panose="020B0604020202020204" pitchFamily="34" charset="0"/>
                <a:cs typeface="Arial" panose="020B0604020202020204" pitchFamily="34" charset="0"/>
              </a:rPr>
            </a:br>
            <a:r>
              <a:rPr lang="en-GB" altLang="zh-CN" sz="1400" dirty="0">
                <a:solidFill>
                  <a:srgbClr val="4D4D4D"/>
                </a:solidFill>
                <a:latin typeface="Arial" panose="020B0604020202020204" pitchFamily="34" charset="0"/>
                <a:cs typeface="Arial" panose="020B0604020202020204" pitchFamily="34" charset="0"/>
              </a:rPr>
              <a:t>(n=262)</a:t>
            </a:r>
            <a:endParaRPr lang="en-US" altLang="zh-CN" sz="1400" dirty="0">
              <a:solidFill>
                <a:srgbClr val="4D4D4D"/>
              </a:solidFill>
              <a:latin typeface="Arial" panose="020B0604020202020204" pitchFamily="34" charset="0"/>
              <a:cs typeface="Arial" panose="020B0604020202020204" pitchFamily="34" charset="0"/>
            </a:endParaRPr>
          </a:p>
        </p:txBody>
      </p:sp>
      <p:cxnSp>
        <p:nvCxnSpPr>
          <p:cNvPr id="23" name="AutoShape 20"/>
          <p:cNvCxnSpPr>
            <a:cxnSpLocks noChangeShapeType="1"/>
            <a:endCxn id="24" idx="1"/>
          </p:cNvCxnSpPr>
          <p:nvPr/>
        </p:nvCxnSpPr>
        <p:spPr bwMode="auto">
          <a:xfrm>
            <a:off x="7086600" y="5219390"/>
            <a:ext cx="457200" cy="0"/>
          </a:xfrm>
          <a:prstGeom prst="straightConnector1">
            <a:avLst/>
          </a:prstGeom>
          <a:noFill/>
          <a:ln w="57150">
            <a:solidFill>
              <a:schemeClr val="bg2">
                <a:lumMod val="60000"/>
                <a:lumOff val="40000"/>
              </a:schemeClr>
            </a:solidFill>
            <a:prstDash val="sysDot"/>
            <a:round/>
            <a:headEnd/>
            <a:tailEnd type="triangle" w="med" len="med"/>
          </a:ln>
        </p:spPr>
      </p:cxnSp>
      <p:sp>
        <p:nvSpPr>
          <p:cNvPr id="24" name="AutoShape 12"/>
          <p:cNvSpPr>
            <a:spLocks noChangeArrowheads="1"/>
          </p:cNvSpPr>
          <p:nvPr/>
        </p:nvSpPr>
        <p:spPr bwMode="auto">
          <a:xfrm>
            <a:off x="7543800" y="4990790"/>
            <a:ext cx="1371600" cy="457200"/>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en-US" altLang="zh-CN" sz="1200" kern="0" dirty="0">
                <a:solidFill>
                  <a:srgbClr val="FFFFFF"/>
                </a:solidFill>
                <a:latin typeface="Arial" panose="020B0604020202020204" pitchFamily="34" charset="0"/>
                <a:cs typeface="Arial" panose="020B0604020202020204" pitchFamily="34" charset="0"/>
              </a:rPr>
              <a:t>Olaparib 300 mg or placebo</a:t>
            </a:r>
            <a:endParaRPr lang="en-US" altLang="zh-CN" sz="1100" kern="0" dirty="0">
              <a:solidFill>
                <a:srgbClr val="FFFFFF"/>
              </a:solidFill>
              <a:latin typeface="Arial" panose="020B0604020202020204" pitchFamily="34" charset="0"/>
              <a:cs typeface="Arial" panose="020B0604020202020204" pitchFamily="34" charset="0"/>
            </a:endParaRPr>
          </a:p>
        </p:txBody>
      </p:sp>
      <p:sp>
        <p:nvSpPr>
          <p:cNvPr id="30" name="TextBox 29"/>
          <p:cNvSpPr txBox="1"/>
          <p:nvPr/>
        </p:nvSpPr>
        <p:spPr>
          <a:xfrm>
            <a:off x="7051430" y="4712303"/>
            <a:ext cx="381836" cy="430887"/>
          </a:xfrm>
          <a:prstGeom prst="rect">
            <a:avLst/>
          </a:prstGeom>
          <a:noFill/>
        </p:spPr>
        <p:txBody>
          <a:bodyPr wrap="none" rtlCol="0">
            <a:spAutoFit/>
          </a:bodyPr>
          <a:lstStyle/>
          <a:p>
            <a:pPr algn="ctr"/>
            <a:r>
              <a:rPr lang="en-GB" sz="1100" b="1" dirty="0" smtClean="0">
                <a:solidFill>
                  <a:srgbClr val="4D4D4D"/>
                </a:solidFill>
                <a:latin typeface="Arial" panose="020B0604020202020204" pitchFamily="34" charset="0"/>
                <a:cs typeface="Arial" panose="020B0604020202020204" pitchFamily="34" charset="0"/>
              </a:rPr>
              <a:t>No</a:t>
            </a:r>
            <a:br>
              <a:rPr lang="en-GB" sz="1100" b="1" dirty="0" smtClean="0">
                <a:solidFill>
                  <a:srgbClr val="4D4D4D"/>
                </a:solidFill>
                <a:latin typeface="Arial" panose="020B0604020202020204" pitchFamily="34" charset="0"/>
                <a:cs typeface="Arial" panose="020B0604020202020204" pitchFamily="34" charset="0"/>
              </a:rPr>
            </a:br>
            <a:r>
              <a:rPr lang="en-GB" sz="1100" b="1" dirty="0" smtClean="0">
                <a:solidFill>
                  <a:srgbClr val="4D4D4D"/>
                </a:solidFill>
                <a:latin typeface="Arial" panose="020B0604020202020204" pitchFamily="34" charset="0"/>
                <a:cs typeface="Arial" panose="020B0604020202020204" pitchFamily="34" charset="0"/>
              </a:rPr>
              <a:t>PD</a:t>
            </a:r>
            <a:endParaRPr lang="en-GB" sz="1100" b="1"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3029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Glossary</a:t>
            </a:r>
          </a:p>
        </p:txBody>
      </p:sp>
      <p:sp>
        <p:nvSpPr>
          <p:cNvPr id="5" name="Content Placeholder 4"/>
          <p:cNvSpPr>
            <a:spLocks noGrp="1"/>
          </p:cNvSpPr>
          <p:nvPr>
            <p:ph idx="1"/>
          </p:nvPr>
        </p:nvSpPr>
        <p:spPr/>
        <p:txBody>
          <a:bodyPr numCol="2"/>
          <a:lstStyle/>
          <a:p>
            <a:pPr marL="0" lvl="0" indent="0">
              <a:lnSpc>
                <a:spcPts val="1000"/>
              </a:lnSpc>
              <a:spcBef>
                <a:spcPct val="0"/>
              </a:spcBef>
              <a:spcAft>
                <a:spcPts val="0"/>
              </a:spcAft>
              <a:buClr>
                <a:srgbClr val="043882"/>
              </a:buClr>
              <a:buSzTx/>
              <a:buNone/>
              <a:tabLst>
                <a:tab pos="1073150" algn="l"/>
              </a:tabLst>
            </a:pPr>
            <a:r>
              <a:rPr lang="en-GB" sz="1000" kern="1200" dirty="0">
                <a:latin typeface="Arial" charset="0"/>
                <a:cs typeface="Arial" charset="0"/>
              </a:rPr>
              <a:t>1L	first </a:t>
            </a:r>
            <a:r>
              <a:rPr lang="en-GB" sz="1000" kern="1200" dirty="0" smtClean="0">
                <a:latin typeface="Arial" charset="0"/>
                <a:cs typeface="Arial" charset="0"/>
              </a:rPr>
              <a:t>line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2L	second line</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5FU</a:t>
            </a:r>
            <a:r>
              <a:rPr lang="en-GB" sz="1000" kern="1200" dirty="0">
                <a:latin typeface="Arial" charset="0"/>
                <a:cs typeface="Arial" charset="0"/>
              </a:rPr>
              <a:t>	5-fluorouracil</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AE</a:t>
            </a:r>
            <a:r>
              <a:rPr lang="en-GB" sz="1000" kern="1200" dirty="0">
                <a:latin typeface="Arial" charset="0"/>
                <a:cs typeface="Arial" charset="0"/>
              </a:rPr>
              <a:t>	adverse </a:t>
            </a:r>
            <a:r>
              <a:rPr lang="en-GB" sz="1000" kern="1200" dirty="0" smtClean="0">
                <a:latin typeface="Arial" charset="0"/>
                <a:cs typeface="Arial" charset="0"/>
              </a:rPr>
              <a:t>event</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AMP	amplification</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ATM	ataxia-telangiectasia mutated</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BCLC	Barcelona Clinic Liver Cancer</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BSA	body surface area</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CA19-9</a:t>
            </a:r>
            <a:r>
              <a:rPr lang="en-GB" sz="1000" kern="1200" dirty="0">
                <a:latin typeface="Arial" charset="0"/>
                <a:cs typeface="Arial" charset="0"/>
              </a:rPr>
              <a:t>	</a:t>
            </a:r>
            <a:r>
              <a:rPr lang="en-GB" sz="1000" kern="1200" dirty="0" smtClean="0">
                <a:latin typeface="Arial" charset="0"/>
                <a:cs typeface="Arial" charset="0"/>
              </a:rPr>
              <a:t>carbohydrate-associated antigen 19-9 </a:t>
            </a:r>
            <a:endParaRPr lang="en-GB" sz="1000" kern="1200" dirty="0">
              <a:latin typeface="Arial" charset="0"/>
              <a:cs typeface="Arial" charset="0"/>
            </a:endParaRPr>
          </a:p>
          <a:p>
            <a:pPr marL="0" indent="0">
              <a:lnSpc>
                <a:spcPts val="1000"/>
              </a:lnSpc>
              <a:spcBef>
                <a:spcPct val="0"/>
              </a:spcBef>
              <a:spcAft>
                <a:spcPts val="0"/>
              </a:spcAft>
              <a:buClr>
                <a:srgbClr val="043882"/>
              </a:buClr>
              <a:buSzTx/>
              <a:buNone/>
              <a:tabLst>
                <a:tab pos="1073150" algn="l"/>
              </a:tabLst>
            </a:pPr>
            <a:r>
              <a:rPr lang="en-GB" sz="1000" kern="1200" dirty="0">
                <a:latin typeface="Arial" charset="0"/>
                <a:cs typeface="Arial" charset="0"/>
              </a:rPr>
              <a:t>(NCI)-</a:t>
            </a:r>
            <a:r>
              <a:rPr lang="en-GB" sz="1000" kern="1200" dirty="0" smtClean="0">
                <a:latin typeface="Arial" charset="0"/>
                <a:cs typeface="Arial" charset="0"/>
              </a:rPr>
              <a:t>CTCAE	(National Cancer Institute)-Common Terminology</a:t>
            </a:r>
            <a:br>
              <a:rPr lang="en-GB" sz="1000" kern="1200" dirty="0" smtClean="0">
                <a:latin typeface="Arial" charset="0"/>
                <a:cs typeface="Arial" charset="0"/>
              </a:rPr>
            </a:br>
            <a:r>
              <a:rPr lang="en-GB" sz="1000" kern="1200" dirty="0" smtClean="0">
                <a:latin typeface="Arial" charset="0"/>
                <a:cs typeface="Arial" charset="0"/>
              </a:rPr>
              <a:t>	Criteria for Adverse Events</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CI</a:t>
            </a:r>
            <a:r>
              <a:rPr lang="en-GB" sz="1000" kern="1200" dirty="0">
                <a:latin typeface="Arial" charset="0"/>
                <a:cs typeface="Arial" charset="0"/>
              </a:rPr>
              <a:t>	confidence </a:t>
            </a:r>
            <a:r>
              <a:rPr lang="en-GB" sz="1000" kern="1200" dirty="0" smtClean="0">
                <a:latin typeface="Arial" charset="0"/>
                <a:cs typeface="Arial" charset="0"/>
              </a:rPr>
              <a:t>interval</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CIN	chromosome instability</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CIS	cisplatin</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CR</a:t>
            </a:r>
            <a:r>
              <a:rPr lang="en-GB" sz="1000" kern="1200" dirty="0">
                <a:latin typeface="Arial" charset="0"/>
                <a:cs typeface="Arial" charset="0"/>
              </a:rPr>
              <a:t>	complete response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CRT	chemoradiotherapy</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CT</a:t>
            </a:r>
            <a:r>
              <a:rPr lang="en-GB" sz="1000" kern="1200" dirty="0">
                <a:latin typeface="Arial" charset="0"/>
                <a:cs typeface="Arial" charset="0"/>
              </a:rPr>
              <a:t>	</a:t>
            </a:r>
            <a:r>
              <a:rPr lang="en-GB" sz="1000" kern="1200" dirty="0" smtClean="0">
                <a:latin typeface="Arial" charset="0"/>
                <a:cs typeface="Arial" charset="0"/>
              </a:rPr>
              <a:t>chemotherapy</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DCF	docetaxel, cisplatin, 5FU</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DCR</a:t>
            </a:r>
            <a:r>
              <a:rPr lang="en-GB" sz="1000" kern="1200" dirty="0">
                <a:latin typeface="Arial" charset="0"/>
                <a:cs typeface="Arial" charset="0"/>
              </a:rPr>
              <a:t>	disease control </a:t>
            </a:r>
            <a:r>
              <a:rPr lang="en-GB" sz="1000" kern="1200" dirty="0" smtClean="0">
                <a:latin typeface="Arial" charset="0"/>
                <a:cs typeface="Arial" charset="0"/>
              </a:rPr>
              <a:t>rate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DMFS	distant metastasis-free survival</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Doc	docetaxel</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EAC	oesophageal adenocarcinoma</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EBV	Epstein-Barr virus</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EMR	early metabolic responder</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ESCC	oesophageal squamous cell carcinoma</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ECOG</a:t>
            </a:r>
            <a:r>
              <a:rPr lang="en-GB" sz="1000" kern="1200" dirty="0">
                <a:latin typeface="Arial" charset="0"/>
                <a:cs typeface="Arial" charset="0"/>
              </a:rPr>
              <a:t>	Eastern Cooperative Oncology </a:t>
            </a:r>
            <a:r>
              <a:rPr lang="en-GB" sz="1000" kern="1200" dirty="0" smtClean="0">
                <a:latin typeface="Arial" charset="0"/>
                <a:cs typeface="Arial" charset="0"/>
              </a:rPr>
              <a:t>Group</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ECX	epirubicin, cisplatin, capecitabine</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EGFR	</a:t>
            </a:r>
            <a:r>
              <a:rPr lang="en-GB" sz="1000" kern="1200" dirty="0" smtClean="0">
                <a:cs typeface="Arial" charset="0"/>
              </a:rPr>
              <a:t>endothelial </a:t>
            </a:r>
            <a:r>
              <a:rPr lang="en-GB" sz="1000" kern="1200" dirty="0">
                <a:cs typeface="Arial" charset="0"/>
              </a:rPr>
              <a:t>growth factor receptor</a:t>
            </a:r>
            <a:endParaRPr lang="en-GB" sz="1000" kern="1200" dirty="0" smtClean="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EOX</a:t>
            </a:r>
            <a:r>
              <a:rPr lang="en-GB" sz="1000" kern="1200" dirty="0">
                <a:latin typeface="Arial" charset="0"/>
                <a:cs typeface="Arial" charset="0"/>
              </a:rPr>
              <a:t>	epirubicin, oxaliplatin, </a:t>
            </a:r>
            <a:r>
              <a:rPr lang="en-GB" sz="1000" kern="1200" dirty="0" smtClean="0">
                <a:latin typeface="Arial" charset="0"/>
                <a:cs typeface="Arial" charset="0"/>
              </a:rPr>
              <a:t>capecitabine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EQ-5D	</a:t>
            </a:r>
            <a:r>
              <a:rPr lang="en-GB" sz="1000" kern="1200" dirty="0" err="1" smtClean="0">
                <a:latin typeface="Arial" charset="0"/>
                <a:cs typeface="Arial" charset="0"/>
              </a:rPr>
              <a:t>EuroQol</a:t>
            </a:r>
            <a:r>
              <a:rPr lang="en-GB" sz="1000" kern="1200" dirty="0" smtClean="0">
                <a:latin typeface="Arial" charset="0"/>
                <a:cs typeface="Arial" charset="0"/>
              </a:rPr>
              <a:t> five dimension questionnaire</a:t>
            </a:r>
            <a:endParaRPr lang="en-GB" sz="1000" kern="1200" dirty="0">
              <a:latin typeface="Arial" charset="0"/>
              <a:cs typeface="Arial" charset="0"/>
            </a:endParaRPr>
          </a:p>
          <a:p>
            <a:pPr mar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FACT(-Hep)	Functional Assessment of Cancer </a:t>
            </a:r>
            <a:br>
              <a:rPr lang="en-GB" sz="1000" kern="1200" dirty="0" smtClean="0">
                <a:latin typeface="Arial" charset="0"/>
                <a:cs typeface="Arial" charset="0"/>
              </a:rPr>
            </a:br>
            <a:r>
              <a:rPr lang="en-GB" sz="1000" kern="1200" dirty="0" smtClean="0">
                <a:latin typeface="Arial" charset="0"/>
                <a:cs typeface="Arial" charset="0"/>
              </a:rPr>
              <a:t>	Therapy(-Hepatobiliary)</a:t>
            </a:r>
          </a:p>
          <a:p>
            <a:pPr mar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FAS	full analysis set</a:t>
            </a:r>
          </a:p>
          <a:p>
            <a:pPr mar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FISH</a:t>
            </a:r>
            <a:r>
              <a:rPr lang="en-GB" sz="1000" kern="1200" dirty="0">
                <a:latin typeface="Arial" charset="0"/>
                <a:cs typeface="Arial" charset="0"/>
              </a:rPr>
              <a:t>	</a:t>
            </a:r>
            <a:r>
              <a:rPr lang="en-GB" sz="1000" kern="1200" dirty="0" smtClean="0">
                <a:latin typeface="Arial" charset="0"/>
                <a:cs typeface="Arial" charset="0"/>
              </a:rPr>
              <a:t>fluorescence in </a:t>
            </a:r>
            <a:r>
              <a:rPr lang="en-GB" sz="1000" kern="1200" dirty="0">
                <a:latin typeface="Arial" charset="0"/>
                <a:cs typeface="Arial" charset="0"/>
              </a:rPr>
              <a:t>situ hybridisation</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GC</a:t>
            </a:r>
            <a:r>
              <a:rPr lang="en-GB" sz="1000" kern="1200" dirty="0">
                <a:latin typeface="Arial" charset="0"/>
                <a:cs typeface="Arial" charset="0"/>
              </a:rPr>
              <a:t>	gastric cancer</a:t>
            </a:r>
          </a:p>
          <a:p>
            <a:pPr marL="0" lvl="0" indent="0">
              <a:lnSpc>
                <a:spcPts val="1000"/>
              </a:lnSpc>
              <a:spcBef>
                <a:spcPct val="0"/>
              </a:spcBef>
              <a:spcAft>
                <a:spcPts val="0"/>
              </a:spcAft>
              <a:buClr>
                <a:srgbClr val="043882"/>
              </a:buClr>
              <a:buSzTx/>
              <a:buNone/>
              <a:tabLst>
                <a:tab pos="1073150" algn="l"/>
              </a:tabLst>
            </a:pPr>
            <a:r>
              <a:rPr lang="en-GB" sz="1000" kern="1200" dirty="0">
                <a:latin typeface="Arial" charset="0"/>
                <a:cs typeface="Arial" charset="0"/>
              </a:rPr>
              <a:t>GEJ	</a:t>
            </a:r>
            <a:r>
              <a:rPr lang="en-GB" sz="1000" kern="1200" dirty="0" err="1">
                <a:latin typeface="Arial" charset="0"/>
                <a:cs typeface="Arial" charset="0"/>
              </a:rPr>
              <a:t>gastroesophageal</a:t>
            </a:r>
            <a:r>
              <a:rPr lang="en-GB" sz="1000" kern="1200" dirty="0">
                <a:latin typeface="Arial" charset="0"/>
                <a:cs typeface="Arial" charset="0"/>
              </a:rPr>
              <a:t> junction</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HCC</a:t>
            </a:r>
            <a:r>
              <a:rPr lang="en-GB" sz="1000" kern="1200" dirty="0">
                <a:latin typeface="Arial" charset="0"/>
                <a:cs typeface="Arial" charset="0"/>
              </a:rPr>
              <a:t>	hepatocellular carcinoma</a:t>
            </a:r>
          </a:p>
          <a:p>
            <a:pPr marL="0" lvl="0" indent="0">
              <a:lnSpc>
                <a:spcPts val="1000"/>
              </a:lnSpc>
              <a:spcBef>
                <a:spcPct val="0"/>
              </a:spcBef>
              <a:spcAft>
                <a:spcPts val="0"/>
              </a:spcAft>
              <a:buClr>
                <a:srgbClr val="043882"/>
              </a:buClr>
              <a:buSzTx/>
              <a:buNone/>
              <a:tabLst>
                <a:tab pos="1073150" algn="l"/>
              </a:tabLst>
            </a:pPr>
            <a:r>
              <a:rPr lang="en-GB" sz="1000" kern="1200" dirty="0">
                <a:latin typeface="Arial" charset="0"/>
                <a:cs typeface="Arial" charset="0"/>
              </a:rPr>
              <a:t>HER2	human epidermal growth factor receptor 2</a:t>
            </a:r>
          </a:p>
          <a:p>
            <a:pPr marL="0" lvl="0" indent="0">
              <a:lnSpc>
                <a:spcPts val="1000"/>
              </a:lnSpc>
              <a:spcBef>
                <a:spcPct val="0"/>
              </a:spcBef>
              <a:spcAft>
                <a:spcPts val="0"/>
              </a:spcAft>
              <a:buClr>
                <a:srgbClr val="043882"/>
              </a:buClr>
              <a:buSzTx/>
              <a:buNone/>
              <a:tabLst>
                <a:tab pos="1073150" algn="l"/>
              </a:tabLst>
            </a:pPr>
            <a:r>
              <a:rPr lang="en-GB" sz="1000" kern="1200" dirty="0">
                <a:latin typeface="Arial" charset="0"/>
                <a:cs typeface="Arial" charset="0"/>
              </a:rPr>
              <a:t>HR	hazard ratio</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IGBC	incidental gallbladder cancer</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IHC	immunohistochemistry</a:t>
            </a:r>
          </a:p>
          <a:p>
            <a:pPr marL="0" lvl="0" indent="0">
              <a:lnSpc>
                <a:spcPts val="1000"/>
              </a:lnSpc>
              <a:spcBef>
                <a:spcPct val="0"/>
              </a:spcBef>
              <a:spcAft>
                <a:spcPts val="0"/>
              </a:spcAft>
              <a:buClr>
                <a:srgbClr val="043882"/>
              </a:buClr>
              <a:buSzTx/>
              <a:buNone/>
              <a:tabLst>
                <a:tab pos="1073150" algn="l"/>
              </a:tabLst>
            </a:pPr>
            <a:endParaRPr lang="en-GB" sz="1000" kern="1200" dirty="0" smtClean="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IRR	immediate radical re-resection</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iv	intravenous</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KPS	</a:t>
            </a:r>
            <a:r>
              <a:rPr lang="en-GB" sz="1000" kern="1200" dirty="0" err="1" smtClean="0">
                <a:latin typeface="Arial" charset="0"/>
                <a:cs typeface="Arial" charset="0"/>
              </a:rPr>
              <a:t>Karnofsky</a:t>
            </a:r>
            <a:r>
              <a:rPr lang="en-GB" sz="1000" kern="1200" dirty="0" smtClean="0">
                <a:latin typeface="Arial" charset="0"/>
                <a:cs typeface="Arial" charset="0"/>
              </a:rPr>
              <a:t> performance status</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LAPC	locally advanced pancreatic cancer</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LAR</a:t>
            </a:r>
            <a:r>
              <a:rPr lang="en-GB" sz="1000" kern="1200" dirty="0">
                <a:latin typeface="Arial" charset="0"/>
                <a:cs typeface="Arial" charset="0"/>
              </a:rPr>
              <a:t>	long-acting release</a:t>
            </a:r>
          </a:p>
          <a:p>
            <a:pPr marL="0" lvl="0" indent="0">
              <a:lnSpc>
                <a:spcPts val="1000"/>
              </a:lnSpc>
              <a:spcBef>
                <a:spcPct val="0"/>
              </a:spcBef>
              <a:spcAft>
                <a:spcPts val="0"/>
              </a:spcAft>
              <a:buClr>
                <a:srgbClr val="043882"/>
              </a:buClr>
              <a:buSzTx/>
              <a:buNone/>
              <a:tabLst>
                <a:tab pos="1073150" algn="l"/>
              </a:tabLst>
            </a:pPr>
            <a:r>
              <a:rPr lang="en-GB" sz="1000" dirty="0" smtClean="0"/>
              <a:t>LNR	lymph node ratio</a:t>
            </a:r>
          </a:p>
          <a:p>
            <a:pPr marL="0" lvl="0" indent="0">
              <a:lnSpc>
                <a:spcPts val="1000"/>
              </a:lnSpc>
              <a:spcBef>
                <a:spcPct val="0"/>
              </a:spcBef>
              <a:spcAft>
                <a:spcPts val="0"/>
              </a:spcAft>
              <a:buClr>
                <a:srgbClr val="043882"/>
              </a:buClr>
              <a:buSzTx/>
              <a:buNone/>
              <a:tabLst>
                <a:tab pos="1073150" algn="l"/>
              </a:tabLst>
            </a:pPr>
            <a:r>
              <a:rPr lang="en-GB" sz="1000" dirty="0" smtClean="0"/>
              <a:t>LV	leucovorin</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MSI	microsatellite instability</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MST	median survival time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MUT	mutant</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NE	not evaluable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NET</a:t>
            </a:r>
            <a:r>
              <a:rPr lang="en-GB" sz="1000" kern="1200" dirty="0">
                <a:latin typeface="Arial" charset="0"/>
                <a:cs typeface="Arial" charset="0"/>
              </a:rPr>
              <a:t>	</a:t>
            </a:r>
            <a:r>
              <a:rPr lang="en-GB" sz="1000" kern="1200" dirty="0" smtClean="0">
                <a:latin typeface="Arial" charset="0"/>
                <a:cs typeface="Arial" charset="0"/>
              </a:rPr>
              <a:t>neuroendocrine </a:t>
            </a:r>
            <a:r>
              <a:rPr lang="en-GB" sz="1000" kern="1200" dirty="0">
                <a:latin typeface="Arial" charset="0"/>
                <a:cs typeface="Arial" charset="0"/>
              </a:rPr>
              <a:t>tumour</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NGS	next generation sequencing</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NMR	non-metabolic responder</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OGJ	</a:t>
            </a:r>
            <a:r>
              <a:rPr lang="en-GB" sz="1000" kern="1200" dirty="0" err="1" smtClean="0">
                <a:latin typeface="Arial" charset="0"/>
                <a:cs typeface="Arial" charset="0"/>
              </a:rPr>
              <a:t>oesophagogastric</a:t>
            </a:r>
            <a:r>
              <a:rPr lang="en-GB" sz="1000" kern="1200" dirty="0" smtClean="0">
                <a:latin typeface="Arial" charset="0"/>
                <a:cs typeface="Arial" charset="0"/>
              </a:rPr>
              <a:t> junction</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OR</a:t>
            </a:r>
            <a:r>
              <a:rPr lang="en-GB" sz="1000" kern="1200" dirty="0">
                <a:latin typeface="Arial" charset="0"/>
                <a:cs typeface="Arial" charset="0"/>
              </a:rPr>
              <a:t>	odds ratio</a:t>
            </a:r>
          </a:p>
          <a:p>
            <a:pPr marL="0" lvl="0" indent="0">
              <a:lnSpc>
                <a:spcPts val="1000"/>
              </a:lnSpc>
              <a:spcBef>
                <a:spcPct val="0"/>
              </a:spcBef>
              <a:spcAft>
                <a:spcPts val="0"/>
              </a:spcAft>
              <a:buClr>
                <a:srgbClr val="043882"/>
              </a:buClr>
              <a:buSzTx/>
              <a:buNone/>
              <a:tabLst>
                <a:tab pos="1073150" algn="l"/>
              </a:tabLst>
            </a:pPr>
            <a:r>
              <a:rPr lang="en-GB" sz="1000" kern="1200" dirty="0">
                <a:latin typeface="Arial" charset="0"/>
                <a:cs typeface="Arial" charset="0"/>
              </a:rPr>
              <a:t>ORR	</a:t>
            </a:r>
            <a:r>
              <a:rPr lang="en-GB" sz="1000" kern="1200" dirty="0" smtClean="0">
                <a:latin typeface="Arial" charset="0"/>
                <a:cs typeface="Arial" charset="0"/>
              </a:rPr>
              <a:t>objective </a:t>
            </a:r>
            <a:r>
              <a:rPr lang="en-GB" sz="1000" kern="1200" dirty="0">
                <a:latin typeface="Arial" charset="0"/>
                <a:cs typeface="Arial" charset="0"/>
              </a:rPr>
              <a:t>response rate</a:t>
            </a:r>
          </a:p>
          <a:p>
            <a:pPr marL="0" lvl="0" indent="0">
              <a:lnSpc>
                <a:spcPts val="1000"/>
              </a:lnSpc>
              <a:spcBef>
                <a:spcPct val="0"/>
              </a:spcBef>
              <a:spcAft>
                <a:spcPts val="0"/>
              </a:spcAft>
              <a:buClr>
                <a:srgbClr val="043882"/>
              </a:buClr>
              <a:buSzTx/>
              <a:buNone/>
              <a:tabLst>
                <a:tab pos="1073150" algn="l"/>
              </a:tabLst>
            </a:pPr>
            <a:r>
              <a:rPr lang="en-GB" sz="1000" kern="1200" dirty="0">
                <a:latin typeface="Arial" charset="0"/>
                <a:cs typeface="Arial" charset="0"/>
              </a:rPr>
              <a:t>(m)OS	(median) overall </a:t>
            </a:r>
            <a:r>
              <a:rPr lang="en-GB" sz="1000" kern="1200" dirty="0" smtClean="0">
                <a:latin typeface="Arial" charset="0"/>
                <a:cs typeface="Arial" charset="0"/>
              </a:rPr>
              <a:t>survival</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PARP	poly ADP ribose polymerase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PCI	peritoneal cancer index</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PD</a:t>
            </a:r>
            <a:r>
              <a:rPr lang="en-GB" sz="1000" kern="1200" dirty="0">
                <a:latin typeface="Arial" charset="0"/>
                <a:cs typeface="Arial" charset="0"/>
              </a:rPr>
              <a:t>	progressive </a:t>
            </a:r>
            <a:r>
              <a:rPr lang="en-GB" sz="1000" kern="1200" dirty="0" smtClean="0">
                <a:latin typeface="Arial" charset="0"/>
                <a:cs typeface="Arial" charset="0"/>
              </a:rPr>
              <a:t>disease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PET	positron emission tomography</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a:t>
            </a:r>
            <a:r>
              <a:rPr lang="en-GB" sz="1000" kern="1200" dirty="0">
                <a:latin typeface="Arial" charset="0"/>
                <a:cs typeface="Arial" charset="0"/>
              </a:rPr>
              <a:t>m)PFS	(median) progression-free survival</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PR</a:t>
            </a:r>
            <a:r>
              <a:rPr lang="en-GB" sz="1000" kern="1200" dirty="0">
                <a:latin typeface="Arial" charset="0"/>
                <a:cs typeface="Arial" charset="0"/>
              </a:rPr>
              <a:t>	partial response </a:t>
            </a:r>
          </a:p>
          <a:p>
            <a:pPr marL="0" lvl="0" indent="0">
              <a:lnSpc>
                <a:spcPts val="1000"/>
              </a:lnSpc>
              <a:spcBef>
                <a:spcPct val="0"/>
              </a:spcBef>
              <a:spcAft>
                <a:spcPts val="0"/>
              </a:spcAft>
              <a:buClr>
                <a:srgbClr val="043882"/>
              </a:buClr>
              <a:buSzTx/>
              <a:buNone/>
              <a:tabLst>
                <a:tab pos="1073150" algn="l"/>
              </a:tabLst>
            </a:pPr>
            <a:r>
              <a:rPr lang="en-GB" sz="1000" kern="1200" dirty="0">
                <a:latin typeface="Arial" charset="0"/>
                <a:cs typeface="Arial" charset="0"/>
              </a:rPr>
              <a:t>PS	performance status</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(HR)</a:t>
            </a:r>
            <a:r>
              <a:rPr lang="en-GB" sz="1000" kern="1200" dirty="0" err="1" smtClean="0">
                <a:latin typeface="Arial" charset="0"/>
                <a:cs typeface="Arial" charset="0"/>
              </a:rPr>
              <a:t>QoL</a:t>
            </a:r>
            <a:r>
              <a:rPr lang="en-GB" sz="1000" kern="1200" dirty="0">
                <a:latin typeface="Arial" charset="0"/>
                <a:cs typeface="Arial" charset="0"/>
              </a:rPr>
              <a:t>	</a:t>
            </a:r>
            <a:r>
              <a:rPr lang="en-GB" sz="1000" kern="1200" dirty="0" smtClean="0">
                <a:latin typeface="Arial" charset="0"/>
                <a:cs typeface="Arial" charset="0"/>
              </a:rPr>
              <a:t>(health-related) quality </a:t>
            </a:r>
            <a:r>
              <a:rPr lang="en-GB" sz="1000" kern="1200" dirty="0">
                <a:latin typeface="Arial" charset="0"/>
                <a:cs typeface="Arial" charset="0"/>
              </a:rPr>
              <a:t>of life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R	randomised</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RECIST</a:t>
            </a:r>
            <a:r>
              <a:rPr lang="en-GB" sz="1000" kern="1200" dirty="0">
                <a:latin typeface="Arial" charset="0"/>
                <a:cs typeface="Arial" charset="0"/>
              </a:rPr>
              <a:t>	Response Evaluation Criteria In Solid </a:t>
            </a:r>
            <a:r>
              <a:rPr lang="en-GB" sz="1000" kern="1200" dirty="0" err="1">
                <a:latin typeface="Arial" charset="0"/>
                <a:cs typeface="Arial" charset="0"/>
              </a:rPr>
              <a:t>Tumors</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RR	response rate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RT</a:t>
            </a:r>
            <a:r>
              <a:rPr lang="en-GB" sz="1000" kern="1200" dirty="0">
                <a:latin typeface="Arial" charset="0"/>
                <a:cs typeface="Arial" charset="0"/>
              </a:rPr>
              <a:t>	radiotherapy</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RTK	receptor tyrosine kinase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SAE	serious adverse event</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SD	stable disease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SSA</a:t>
            </a:r>
            <a:r>
              <a:rPr lang="en-GB" sz="1000" kern="1200" dirty="0">
                <a:latin typeface="Arial" charset="0"/>
                <a:cs typeface="Arial" charset="0"/>
              </a:rPr>
              <a:t>	</a:t>
            </a:r>
            <a:r>
              <a:rPr lang="en-GB" sz="1000" kern="1200" dirty="0" err="1">
                <a:latin typeface="Arial" charset="0"/>
                <a:cs typeface="Arial" charset="0"/>
              </a:rPr>
              <a:t>somatostatin</a:t>
            </a:r>
            <a:r>
              <a:rPr lang="en-GB" sz="1000" kern="1200" dirty="0">
                <a:latin typeface="Arial" charset="0"/>
                <a:cs typeface="Arial" charset="0"/>
              </a:rPr>
              <a:t> </a:t>
            </a:r>
            <a:r>
              <a:rPr lang="en-GB" sz="1000" kern="1200" dirty="0" smtClean="0">
                <a:latin typeface="Arial" charset="0"/>
                <a:cs typeface="Arial" charset="0"/>
              </a:rPr>
              <a:t>analogue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TCGA	The Cancer Genome Atlas</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TEAE	treatment-emergent adverse event</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TKI	tyrosine kinase inhibitor</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TTP</a:t>
            </a:r>
            <a:r>
              <a:rPr lang="en-GB" sz="1000" kern="1200" dirty="0">
                <a:latin typeface="Arial" charset="0"/>
                <a:cs typeface="Arial" charset="0"/>
              </a:rPr>
              <a:t>	time to </a:t>
            </a:r>
            <a:r>
              <a:rPr lang="en-GB" sz="1000" kern="1200" dirty="0" smtClean="0">
                <a:latin typeface="Arial" charset="0"/>
                <a:cs typeface="Arial" charset="0"/>
              </a:rPr>
              <a:t>progression</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VAS	visual analogue scale</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WBC	white blood cell</a:t>
            </a:r>
          </a:p>
          <a:p>
            <a:pPr marL="0" lvl="0" indent="0">
              <a:lnSpc>
                <a:spcPts val="1000"/>
              </a:lnSpc>
              <a:spcBef>
                <a:spcPct val="0"/>
              </a:spcBef>
              <a:spcAft>
                <a:spcPts val="0"/>
              </a:spcAft>
              <a:buClr>
                <a:srgbClr val="043882"/>
              </a:buClr>
              <a:buSzTx/>
              <a:buNone/>
              <a:tabLst>
                <a:tab pos="1073150" algn="l"/>
              </a:tabLst>
            </a:pPr>
            <a:r>
              <a:rPr lang="en-GB" sz="1000" kern="1200" dirty="0" smtClean="0">
                <a:latin typeface="Arial" charset="0"/>
                <a:cs typeface="Arial" charset="0"/>
              </a:rPr>
              <a:t>WRT	wedge resection rate</a:t>
            </a:r>
            <a:endParaRPr lang="en-GB" sz="1000" kern="1200" dirty="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endParaRPr lang="en-GB" dirty="0"/>
          </a:p>
        </p:txBody>
      </p:sp>
    </p:spTree>
    <p:extLst>
      <p:ext uri="{BB962C8B-B14F-4D97-AF65-F5344CB8AC3E}">
        <p14:creationId xmlns:p14="http://schemas.microsoft.com/office/powerpoint/2010/main" val="38065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LBA25: </a:t>
            </a:r>
            <a:r>
              <a:rPr lang="en-GB" sz="1800" dirty="0" err="1" smtClean="0"/>
              <a:t>Olaparib</a:t>
            </a:r>
            <a:r>
              <a:rPr lang="en-GB" sz="1800" dirty="0" smtClean="0"/>
              <a:t> </a:t>
            </a:r>
            <a:r>
              <a:rPr lang="en-GB" sz="1800" dirty="0"/>
              <a:t>in combination with paclitaxel in patients with advanced gastric cancer who have progressed following first-line therapy: Phase III GOLD </a:t>
            </a:r>
            <a:r>
              <a:rPr lang="en-GB" sz="1800" dirty="0" smtClean="0"/>
              <a:t>study – Bang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4343400" y="6096000"/>
            <a:ext cx="4435475" cy="487363"/>
          </a:xfrm>
        </p:spPr>
        <p:txBody>
          <a:bodyPr/>
          <a:lstStyle/>
          <a:p>
            <a:r>
              <a:rPr lang="en-GB" dirty="0"/>
              <a:t> </a:t>
            </a:r>
            <a:r>
              <a:rPr lang="en-GB" b="1" dirty="0"/>
              <a:t>Note: Based on data from abstract only</a:t>
            </a:r>
          </a:p>
          <a:p>
            <a:r>
              <a:rPr lang="en-GB" dirty="0" smtClean="0"/>
              <a:t>Bang </a:t>
            </a:r>
            <a:r>
              <a:rPr lang="en-GB" dirty="0"/>
              <a:t>Y et al. Ann </a:t>
            </a:r>
            <a:r>
              <a:rPr lang="en-GB" dirty="0" err="1"/>
              <a:t>Oncol</a:t>
            </a:r>
            <a:r>
              <a:rPr lang="en-GB" dirty="0"/>
              <a:t> 2016; 27 (</a:t>
            </a:r>
            <a:r>
              <a:rPr lang="en-GB" dirty="0" err="1"/>
              <a:t>suppl</a:t>
            </a:r>
            <a:r>
              <a:rPr lang="en-GB" dirty="0"/>
              <a:t> 6): </a:t>
            </a:r>
            <a:r>
              <a:rPr lang="en-GB" dirty="0" err="1"/>
              <a:t>abstr</a:t>
            </a:r>
            <a:r>
              <a:rPr lang="en-GB" dirty="0"/>
              <a:t> LBA25</a:t>
            </a:r>
          </a:p>
        </p:txBody>
      </p:sp>
      <p:graphicFrame>
        <p:nvGraphicFramePr>
          <p:cNvPr id="2" name="Table 1"/>
          <p:cNvGraphicFramePr>
            <a:graphicFrameLocks noGrp="1"/>
          </p:cNvGraphicFramePr>
          <p:nvPr>
            <p:extLst>
              <p:ext uri="{D42A27DB-BD31-4B8C-83A1-F6EECF244321}">
                <p14:modId xmlns:p14="http://schemas.microsoft.com/office/powerpoint/2010/main" val="630802795"/>
              </p:ext>
            </p:extLst>
          </p:nvPr>
        </p:nvGraphicFramePr>
        <p:xfrm>
          <a:off x="404775" y="1667663"/>
          <a:ext cx="8080654" cy="3484880"/>
        </p:xfrm>
        <a:graphic>
          <a:graphicData uri="http://schemas.openxmlformats.org/drawingml/2006/table">
            <a:tbl>
              <a:tblPr firstRow="1" bandRow="1">
                <a:tableStyleId>{69012ECD-51FC-41F1-AA8D-1B2483CD663E}</a:tableStyleId>
              </a:tblPr>
              <a:tblGrid>
                <a:gridCol w="2170175"/>
                <a:gridCol w="1521562"/>
                <a:gridCol w="1558138"/>
                <a:gridCol w="2830779"/>
              </a:tblGrid>
              <a:tr h="370840">
                <a:tc>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dirty="0" smtClean="0">
                          <a:solidFill>
                            <a:schemeClr val="tx2"/>
                          </a:solidFill>
                        </a:rPr>
                        <a:t>Olaparib</a:t>
                      </a:r>
                      <a:r>
                        <a:rPr lang="en-GB" baseline="0" dirty="0" smtClean="0">
                          <a:solidFill>
                            <a:schemeClr val="tx2"/>
                          </a:solidFill>
                        </a:rPr>
                        <a:t> + paclitaxel</a:t>
                      </a:r>
                      <a:br>
                        <a:rPr lang="en-GB" baseline="0" dirty="0" smtClean="0">
                          <a:solidFill>
                            <a:schemeClr val="tx2"/>
                          </a:solidFill>
                        </a:rPr>
                      </a:br>
                      <a:r>
                        <a:rPr lang="en-GB" baseline="0" dirty="0" smtClean="0">
                          <a:solidFill>
                            <a:schemeClr val="tx2"/>
                          </a:solidFill>
                        </a:rPr>
                        <a:t>(n=263)</a:t>
                      </a:r>
                      <a:endParaRPr lang="en-GB"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dirty="0" smtClean="0">
                          <a:solidFill>
                            <a:schemeClr val="tx2"/>
                          </a:solidFill>
                        </a:rPr>
                        <a:t>Placebo</a:t>
                      </a:r>
                      <a:r>
                        <a:rPr lang="en-GB" baseline="0" dirty="0" smtClean="0">
                          <a:solidFill>
                            <a:schemeClr val="tx2"/>
                          </a:solidFill>
                        </a:rPr>
                        <a:t> + paclitaxel</a:t>
                      </a:r>
                      <a:br>
                        <a:rPr lang="en-GB" baseline="0" dirty="0" smtClean="0">
                          <a:solidFill>
                            <a:schemeClr val="tx2"/>
                          </a:solidFill>
                        </a:rPr>
                      </a:br>
                      <a:r>
                        <a:rPr lang="en-GB" baseline="0" dirty="0" smtClean="0">
                          <a:solidFill>
                            <a:schemeClr val="tx2"/>
                          </a:solidFill>
                        </a:rPr>
                        <a:t>(n=262)</a:t>
                      </a:r>
                      <a:endParaRPr lang="en-GB"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smtClean="0">
                          <a:solidFill>
                            <a:schemeClr val="tx2"/>
                          </a:solidFill>
                        </a:rPr>
                        <a:t>HR (97.5%</a:t>
                      </a:r>
                      <a:r>
                        <a:rPr lang="en-GB" baseline="0" dirty="0" smtClean="0">
                          <a:solidFill>
                            <a:schemeClr val="tx2"/>
                          </a:solidFill>
                        </a:rPr>
                        <a:t> CI); p-value</a:t>
                      </a:r>
                      <a:endParaRPr lang="en-GB"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gridSpan="4">
                  <a:txBody>
                    <a:bodyPr/>
                    <a:lstStyle/>
                    <a:p>
                      <a:pPr algn="l"/>
                      <a:r>
                        <a:rPr lang="en-GB" dirty="0" smtClean="0">
                          <a:solidFill>
                            <a:schemeClr val="tx1"/>
                          </a:solidFill>
                        </a:rPr>
                        <a:t>All patients (FAS;</a:t>
                      </a:r>
                      <a:r>
                        <a:rPr lang="en-GB" baseline="0" dirty="0" smtClean="0">
                          <a:solidFill>
                            <a:schemeClr val="tx1"/>
                          </a:solidFill>
                        </a:rPr>
                        <a:t> 72.6% OS maturity) </a:t>
                      </a:r>
                      <a:endParaRPr lang="en-GB"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marL="87313" indent="0"/>
                      <a:r>
                        <a:rPr lang="en-GB" dirty="0" err="1" smtClean="0">
                          <a:solidFill>
                            <a:schemeClr val="tx1"/>
                          </a:solidFill>
                        </a:rPr>
                        <a:t>mOS</a:t>
                      </a:r>
                      <a:r>
                        <a:rPr lang="en-GB" dirty="0" smtClean="0">
                          <a:solidFill>
                            <a:schemeClr val="tx1"/>
                          </a:solidFill>
                        </a:rPr>
                        <a:t>, months</a:t>
                      </a:r>
                      <a:br>
                        <a:rPr lang="en-GB" dirty="0" smtClean="0">
                          <a:solidFill>
                            <a:schemeClr val="tx1"/>
                          </a:solidFill>
                        </a:rPr>
                      </a:br>
                      <a:r>
                        <a:rPr lang="en-GB" dirty="0" err="1" smtClean="0">
                          <a:solidFill>
                            <a:schemeClr val="tx1"/>
                          </a:solidFill>
                        </a:rPr>
                        <a:t>mPFS</a:t>
                      </a:r>
                      <a:r>
                        <a:rPr lang="en-GB" dirty="0" smtClean="0">
                          <a:solidFill>
                            <a:schemeClr val="tx1"/>
                          </a:solidFill>
                        </a:rPr>
                        <a:t>, months</a:t>
                      </a:r>
                      <a:br>
                        <a:rPr lang="en-GB" dirty="0" smtClean="0">
                          <a:solidFill>
                            <a:schemeClr val="tx1"/>
                          </a:solidFill>
                        </a:rPr>
                      </a:br>
                      <a:r>
                        <a:rPr lang="en-GB" dirty="0" smtClean="0">
                          <a:solidFill>
                            <a:schemeClr val="tx1"/>
                          </a:solidFill>
                        </a:rPr>
                        <a:t>Adjusted ORR,* %</a:t>
                      </a:r>
                      <a:endParaRPr lang="en-GB"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8.8</a:t>
                      </a:r>
                    </a:p>
                    <a:p>
                      <a:pPr algn="ctr"/>
                      <a:r>
                        <a:rPr lang="en-GB" dirty="0" smtClean="0"/>
                        <a:t>3.7</a:t>
                      </a:r>
                    </a:p>
                    <a:p>
                      <a:pPr algn="ctr"/>
                      <a:r>
                        <a:rPr lang="en-GB" dirty="0" smtClean="0"/>
                        <a:t>24.0</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6.9</a:t>
                      </a:r>
                    </a:p>
                    <a:p>
                      <a:pPr algn="ctr"/>
                      <a:r>
                        <a:rPr lang="en-GB" dirty="0" smtClean="0"/>
                        <a:t>3.2</a:t>
                      </a:r>
                    </a:p>
                    <a:p>
                      <a:pPr algn="ctr"/>
                      <a:r>
                        <a:rPr lang="en-GB" dirty="0" smtClean="0"/>
                        <a:t>15.8</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r>
                        <a:rPr lang="en-GB" dirty="0" smtClean="0"/>
                        <a:t>0.79 (0.63, 1.00); 0.0262</a:t>
                      </a:r>
                    </a:p>
                    <a:p>
                      <a:r>
                        <a:rPr lang="en-GB" dirty="0" smtClean="0"/>
                        <a:t>0.84 (0.67, 1.04); 0.0645</a:t>
                      </a:r>
                    </a:p>
                    <a:p>
                      <a:r>
                        <a:rPr lang="en-GB" dirty="0" smtClean="0"/>
                        <a:t>1.69 (0.92, 3.17); 0.0548</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gridSpan="4">
                  <a:txBody>
                    <a:bodyPr/>
                    <a:lstStyle/>
                    <a:p>
                      <a:pPr algn="l"/>
                      <a:r>
                        <a:rPr lang="en-GB" dirty="0" smtClean="0">
                          <a:solidFill>
                            <a:schemeClr val="tx1"/>
                          </a:solidFill>
                        </a:rPr>
                        <a:t>ATM− patients</a:t>
                      </a:r>
                      <a:r>
                        <a:rPr lang="en-GB" baseline="0" dirty="0" smtClean="0">
                          <a:solidFill>
                            <a:schemeClr val="tx1"/>
                          </a:solidFill>
                        </a:rPr>
                        <a:t> (68.1% OS maturity)</a:t>
                      </a:r>
                      <a:endParaRPr lang="en-GB"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en-GB" dirty="0" err="1" smtClean="0">
                          <a:solidFill>
                            <a:schemeClr val="tx1"/>
                          </a:solidFill>
                        </a:rPr>
                        <a:t>mOS</a:t>
                      </a:r>
                      <a:r>
                        <a:rPr lang="en-GB" dirty="0" smtClean="0">
                          <a:solidFill>
                            <a:schemeClr val="tx1"/>
                          </a:solidFill>
                        </a:rPr>
                        <a:t>, months</a:t>
                      </a:r>
                      <a:br>
                        <a:rPr lang="en-GB" dirty="0" smtClean="0">
                          <a:solidFill>
                            <a:schemeClr val="tx1"/>
                          </a:solidFill>
                        </a:rPr>
                      </a:br>
                      <a:r>
                        <a:rPr lang="en-GB" dirty="0" err="1" smtClean="0">
                          <a:solidFill>
                            <a:schemeClr val="tx1"/>
                          </a:solidFill>
                        </a:rPr>
                        <a:t>mPFS</a:t>
                      </a:r>
                      <a:r>
                        <a:rPr lang="en-GB" dirty="0" smtClean="0">
                          <a:solidFill>
                            <a:schemeClr val="tx1"/>
                          </a:solidFill>
                        </a:rPr>
                        <a:t>, months</a:t>
                      </a:r>
                      <a:br>
                        <a:rPr lang="en-GB" dirty="0" smtClean="0">
                          <a:solidFill>
                            <a:schemeClr val="tx1"/>
                          </a:solidFill>
                        </a:rPr>
                      </a:br>
                      <a:r>
                        <a:rPr lang="en-GB" dirty="0" smtClean="0">
                          <a:solidFill>
                            <a:schemeClr val="tx1"/>
                          </a:solidFill>
                        </a:rPr>
                        <a:t>Adjusted ORR,*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12.0</a:t>
                      </a:r>
                    </a:p>
                    <a:p>
                      <a:pPr algn="ctr"/>
                      <a:r>
                        <a:rPr lang="en-GB" dirty="0" smtClean="0"/>
                        <a:t>5.3</a:t>
                      </a:r>
                    </a:p>
                    <a:p>
                      <a:pPr algn="ctr"/>
                      <a:r>
                        <a:rPr lang="en-GB" dirty="0" smtClean="0"/>
                        <a:t>37.5</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10.0</a:t>
                      </a:r>
                    </a:p>
                    <a:p>
                      <a:pPr algn="ctr"/>
                      <a:r>
                        <a:rPr lang="en-GB" dirty="0" smtClean="0"/>
                        <a:t>3.7</a:t>
                      </a:r>
                    </a:p>
                    <a:p>
                      <a:pPr algn="ctr"/>
                      <a:r>
                        <a:rPr lang="en-GB" dirty="0" smtClean="0"/>
                        <a:t>16.1</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r>
                        <a:rPr lang="en-GB" dirty="0" smtClean="0"/>
                        <a:t>0.73 (0.40, 1.34); 0.2458</a:t>
                      </a:r>
                    </a:p>
                    <a:p>
                      <a:r>
                        <a:rPr lang="en-GB" dirty="0" smtClean="0"/>
                        <a:t>0.74 (0.45, 1.29); 0.2199</a:t>
                      </a:r>
                    </a:p>
                    <a:p>
                      <a:r>
                        <a:rPr lang="en-GB" dirty="0" smtClean="0"/>
                        <a:t>4.24 (0.95, 23.23); 0.0309</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
        <p:nvSpPr>
          <p:cNvPr id="3" name="TextBox 2"/>
          <p:cNvSpPr txBox="1"/>
          <p:nvPr/>
        </p:nvSpPr>
        <p:spPr>
          <a:xfrm>
            <a:off x="424282" y="5175589"/>
            <a:ext cx="4036682" cy="276999"/>
          </a:xfrm>
          <a:prstGeom prst="rect">
            <a:avLst/>
          </a:prstGeom>
          <a:noFill/>
        </p:spPr>
        <p:txBody>
          <a:bodyPr wrap="none" rtlCol="0">
            <a:spAutoFit/>
          </a:bodyPr>
          <a:lstStyle/>
          <a:p>
            <a:r>
              <a:rPr lang="en-GB" sz="1200" dirty="0" smtClean="0"/>
              <a:t>*Response rate in patients with measurable disease only</a:t>
            </a:r>
            <a:endParaRPr lang="en-GB" sz="1200" dirty="0"/>
          </a:p>
        </p:txBody>
      </p:sp>
    </p:spTree>
    <p:custDataLst>
      <p:tags r:id="rId1"/>
    </p:custDataLst>
    <p:extLst>
      <p:ext uri="{BB962C8B-B14F-4D97-AF65-F5344CB8AC3E}">
        <p14:creationId xmlns:p14="http://schemas.microsoft.com/office/powerpoint/2010/main" val="1102916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LBA25: </a:t>
            </a:r>
            <a:r>
              <a:rPr lang="en-GB" sz="1800" dirty="0" err="1" smtClean="0"/>
              <a:t>Olaparib</a:t>
            </a:r>
            <a:r>
              <a:rPr lang="en-GB" sz="1800" dirty="0" smtClean="0"/>
              <a:t> </a:t>
            </a:r>
            <a:r>
              <a:rPr lang="en-GB" sz="1800" dirty="0"/>
              <a:t>in combination with paclitaxel in patients with advanced gastric cancer who have progressed following first-line therapy: Phase III GOLD </a:t>
            </a:r>
            <a:r>
              <a:rPr lang="en-GB" sz="1800" dirty="0" smtClean="0"/>
              <a:t>study – Bang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p:txBody>
      </p:sp>
      <p:sp>
        <p:nvSpPr>
          <p:cNvPr id="15" name="Text Placeholder 14"/>
          <p:cNvSpPr>
            <a:spLocks noGrp="1"/>
          </p:cNvSpPr>
          <p:nvPr>
            <p:ph type="body" sz="quarter" idx="11"/>
          </p:nvPr>
        </p:nvSpPr>
        <p:spPr>
          <a:xfrm>
            <a:off x="4343400" y="6096000"/>
            <a:ext cx="4435475" cy="487363"/>
          </a:xfrm>
        </p:spPr>
        <p:txBody>
          <a:bodyPr/>
          <a:lstStyle/>
          <a:p>
            <a:r>
              <a:rPr lang="en-GB" dirty="0"/>
              <a:t> </a:t>
            </a:r>
            <a:r>
              <a:rPr lang="en-GB" b="1" dirty="0"/>
              <a:t>Note: Based on data from abstract only</a:t>
            </a:r>
          </a:p>
          <a:p>
            <a:r>
              <a:rPr lang="en-GB" dirty="0" smtClean="0"/>
              <a:t>Bang </a:t>
            </a:r>
            <a:r>
              <a:rPr lang="en-GB" dirty="0"/>
              <a:t>Y et al. Ann </a:t>
            </a:r>
            <a:r>
              <a:rPr lang="en-GB" dirty="0" err="1"/>
              <a:t>Oncol</a:t>
            </a:r>
            <a:r>
              <a:rPr lang="en-GB" dirty="0"/>
              <a:t> 2016; 27 (</a:t>
            </a:r>
            <a:r>
              <a:rPr lang="en-GB" dirty="0" err="1"/>
              <a:t>suppl</a:t>
            </a:r>
            <a:r>
              <a:rPr lang="en-GB" dirty="0"/>
              <a:t> 6): </a:t>
            </a:r>
            <a:r>
              <a:rPr lang="en-GB" dirty="0" err="1"/>
              <a:t>abstr</a:t>
            </a:r>
            <a:r>
              <a:rPr lang="en-GB" dirty="0"/>
              <a:t> LBA25</a:t>
            </a:r>
          </a:p>
        </p:txBody>
      </p:sp>
      <p:graphicFrame>
        <p:nvGraphicFramePr>
          <p:cNvPr id="2" name="Table 1"/>
          <p:cNvGraphicFramePr>
            <a:graphicFrameLocks noGrp="1"/>
          </p:cNvGraphicFramePr>
          <p:nvPr>
            <p:extLst>
              <p:ext uri="{D42A27DB-BD31-4B8C-83A1-F6EECF244321}">
                <p14:modId xmlns:p14="http://schemas.microsoft.com/office/powerpoint/2010/main" val="4259588623"/>
              </p:ext>
            </p:extLst>
          </p:nvPr>
        </p:nvGraphicFramePr>
        <p:xfrm>
          <a:off x="404775" y="1667663"/>
          <a:ext cx="8493489" cy="2021840"/>
        </p:xfrm>
        <a:graphic>
          <a:graphicData uri="http://schemas.openxmlformats.org/drawingml/2006/table">
            <a:tbl>
              <a:tblPr firstRow="1" bandRow="1">
                <a:tableStyleId>{69012ECD-51FC-41F1-AA8D-1B2483CD663E}</a:tableStyleId>
              </a:tblPr>
              <a:tblGrid>
                <a:gridCol w="3603955"/>
                <a:gridCol w="2443276"/>
                <a:gridCol w="2446258"/>
              </a:tblGrid>
              <a:tr h="370840">
                <a:tc>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dirty="0" smtClean="0">
                          <a:solidFill>
                            <a:schemeClr val="tx2"/>
                          </a:solidFill>
                        </a:rPr>
                        <a:t>Olaparib</a:t>
                      </a:r>
                      <a:r>
                        <a:rPr lang="en-GB" baseline="0" dirty="0" smtClean="0">
                          <a:solidFill>
                            <a:schemeClr val="tx2"/>
                          </a:solidFill>
                        </a:rPr>
                        <a:t> + paclitaxel</a:t>
                      </a:r>
                      <a:br>
                        <a:rPr lang="en-GB" baseline="0" dirty="0" smtClean="0">
                          <a:solidFill>
                            <a:schemeClr val="tx2"/>
                          </a:solidFill>
                        </a:rPr>
                      </a:br>
                      <a:r>
                        <a:rPr lang="en-GB" baseline="0" dirty="0" smtClean="0">
                          <a:solidFill>
                            <a:schemeClr val="tx2"/>
                          </a:solidFill>
                        </a:rPr>
                        <a:t>(n=263)</a:t>
                      </a:r>
                      <a:endParaRPr lang="en-GB"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dirty="0" smtClean="0">
                          <a:solidFill>
                            <a:schemeClr val="tx2"/>
                          </a:solidFill>
                        </a:rPr>
                        <a:t>Placebo</a:t>
                      </a:r>
                      <a:r>
                        <a:rPr lang="en-GB" baseline="0" dirty="0" smtClean="0">
                          <a:solidFill>
                            <a:schemeClr val="tx2"/>
                          </a:solidFill>
                        </a:rPr>
                        <a:t> + paclitaxel</a:t>
                      </a:r>
                      <a:br>
                        <a:rPr lang="en-GB" baseline="0" dirty="0" smtClean="0">
                          <a:solidFill>
                            <a:schemeClr val="tx2"/>
                          </a:solidFill>
                        </a:rPr>
                      </a:br>
                      <a:r>
                        <a:rPr lang="en-GB" baseline="0" dirty="0" smtClean="0">
                          <a:solidFill>
                            <a:schemeClr val="tx2"/>
                          </a:solidFill>
                        </a:rPr>
                        <a:t>(n=262)</a:t>
                      </a:r>
                      <a:endParaRPr lang="en-GB"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a:txBody>
                    <a:bodyPr/>
                    <a:lstStyle/>
                    <a:p>
                      <a:pPr algn="l"/>
                      <a:r>
                        <a:rPr lang="en-GB" dirty="0" smtClean="0">
                          <a:solidFill>
                            <a:schemeClr val="tx1"/>
                          </a:solidFill>
                        </a:rPr>
                        <a:t>Any grade </a:t>
                      </a:r>
                      <a:r>
                        <a:rPr lang="en-GB" dirty="0" smtClean="0">
                          <a:solidFill>
                            <a:schemeClr val="tx1"/>
                          </a:solidFill>
                          <a:latin typeface="Arial"/>
                          <a:cs typeface="Arial"/>
                        </a:rPr>
                        <a:t>≥</a:t>
                      </a:r>
                      <a:r>
                        <a:rPr lang="en-GB" dirty="0" smtClean="0">
                          <a:solidFill>
                            <a:schemeClr val="tx1"/>
                          </a:solidFill>
                        </a:rPr>
                        <a:t>3 AEs, %</a:t>
                      </a:r>
                    </a:p>
                    <a:p>
                      <a:pPr marL="87313" indent="0" algn="l"/>
                      <a:r>
                        <a:rPr lang="en-GB" dirty="0" smtClean="0">
                          <a:solidFill>
                            <a:schemeClr val="tx1"/>
                          </a:solidFill>
                        </a:rPr>
                        <a:t>Neutropenia</a:t>
                      </a:r>
                      <a:endParaRPr lang="en-GB"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78</a:t>
                      </a:r>
                    </a:p>
                    <a:p>
                      <a:pPr algn="ctr"/>
                      <a:r>
                        <a:rPr lang="en-GB" dirty="0" smtClean="0"/>
                        <a:t>30</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62</a:t>
                      </a:r>
                    </a:p>
                    <a:p>
                      <a:pPr algn="ctr"/>
                      <a:r>
                        <a:rPr lang="en-GB" dirty="0" smtClean="0"/>
                        <a:t>23</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0" indent="0"/>
                      <a:r>
                        <a:rPr lang="en-GB" dirty="0" smtClean="0">
                          <a:solidFill>
                            <a:schemeClr val="tx1"/>
                          </a:solidFill>
                        </a:rPr>
                        <a:t>SAEs, %</a:t>
                      </a:r>
                      <a:endParaRPr lang="en-GB"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35</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dirty="0" smtClean="0"/>
                        <a:t>25</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pPr algn="l"/>
                      <a:r>
                        <a:rPr lang="en-GB" dirty="0" smtClean="0">
                          <a:solidFill>
                            <a:schemeClr val="tx1"/>
                          </a:solidFill>
                        </a:rPr>
                        <a:t>AEs leading to discontinuation,</a:t>
                      </a:r>
                      <a:r>
                        <a:rPr lang="en-GB" baseline="0" dirty="0" smtClean="0">
                          <a:solidFill>
                            <a:schemeClr val="tx1"/>
                          </a:solidFill>
                        </a:rPr>
                        <a:t> %</a:t>
                      </a:r>
                      <a:endParaRPr lang="en-GB"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16</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dirty="0" smtClean="0"/>
                        <a:t>10</a:t>
                      </a:r>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2538249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LBA25: </a:t>
            </a:r>
            <a:r>
              <a:rPr lang="en-GB" sz="1800" dirty="0" err="1" smtClean="0"/>
              <a:t>Olaparib</a:t>
            </a:r>
            <a:r>
              <a:rPr lang="en-GB" sz="1800" dirty="0" smtClean="0"/>
              <a:t> </a:t>
            </a:r>
            <a:r>
              <a:rPr lang="en-GB" sz="1800" dirty="0"/>
              <a:t>in combination with paclitaxel in patients with advanced gastric cancer who have progressed following first-line therapy: Phase III GOLD </a:t>
            </a:r>
            <a:r>
              <a:rPr lang="en-GB" sz="1800" dirty="0" smtClean="0"/>
              <a:t>study – Bang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With </a:t>
            </a:r>
            <a:r>
              <a:rPr lang="en-US" b="1" dirty="0">
                <a:ea typeface="ＭＳ Ｐゴシック" pitchFamily="80" charset="-128"/>
                <a:cs typeface="ＭＳ Ｐゴシック" pitchFamily="80" charset="-128"/>
              </a:rPr>
              <a:t>olaparib + paclitaxel </a:t>
            </a:r>
            <a:r>
              <a:rPr lang="en-US" b="1" dirty="0" smtClean="0">
                <a:ea typeface="ＭＳ Ｐゴシック" pitchFamily="80" charset="-128"/>
                <a:cs typeface="ＭＳ Ｐゴシック" pitchFamily="80" charset="-128"/>
              </a:rPr>
              <a:t>there was a trend for OS benefit compared with </a:t>
            </a:r>
            <a:r>
              <a:rPr lang="en-US" b="1" dirty="0">
                <a:ea typeface="ＭＳ Ｐゴシック" pitchFamily="80" charset="-128"/>
                <a:cs typeface="ＭＳ Ｐゴシック" pitchFamily="80" charset="-128"/>
              </a:rPr>
              <a:t>placebo + paclitaxel in </a:t>
            </a:r>
            <a:r>
              <a:rPr lang="en-US" b="1" dirty="0" smtClean="0">
                <a:ea typeface="ＭＳ Ｐゴシック" pitchFamily="80" charset="-128"/>
                <a:cs typeface="ＭＳ Ｐゴシック" pitchFamily="80" charset="-128"/>
              </a:rPr>
              <a:t>the FAS and ATM-negative patients</a:t>
            </a:r>
          </a:p>
          <a:p>
            <a:pPr lvl="1"/>
            <a:r>
              <a:rPr lang="en-US" b="1" dirty="0" smtClean="0">
                <a:ea typeface="ＭＳ Ｐゴシック" pitchFamily="80" charset="-128"/>
              </a:rPr>
              <a:t>There was no statistically significant increase in OS, PFS or ORR with </a:t>
            </a:r>
            <a:r>
              <a:rPr lang="en-US" b="1" dirty="0">
                <a:ea typeface="ＭＳ Ｐゴシック" pitchFamily="80" charset="-128"/>
                <a:cs typeface="ＭＳ Ｐゴシック" pitchFamily="80" charset="-128"/>
              </a:rPr>
              <a:t>olaparib + </a:t>
            </a:r>
            <a:r>
              <a:rPr lang="en-US" b="1" dirty="0" smtClean="0">
                <a:ea typeface="ＭＳ Ｐゴシック" pitchFamily="80" charset="-128"/>
                <a:cs typeface="ＭＳ Ｐゴシック" pitchFamily="80" charset="-128"/>
              </a:rPr>
              <a:t>paclitaxel</a:t>
            </a:r>
          </a:p>
          <a:p>
            <a:r>
              <a:rPr lang="en-US" b="1" dirty="0" smtClean="0">
                <a:ea typeface="ＭＳ Ｐゴシック" pitchFamily="80" charset="-128"/>
                <a:cs typeface="ＭＳ Ｐゴシック" pitchFamily="80" charset="-128"/>
              </a:rPr>
              <a:t>There were no new safety signals for olaparib</a:t>
            </a:r>
            <a:r>
              <a:rPr lang="en-US" b="1" dirty="0">
                <a:ea typeface="ＭＳ Ｐゴシック" pitchFamily="80" charset="-128"/>
                <a:cs typeface="ＭＳ Ｐゴシック" pitchFamily="80" charset="-128"/>
              </a:rPr>
              <a:t>.</a:t>
            </a:r>
            <a:r>
              <a:rPr lang="en-US" b="1" dirty="0" smtClean="0">
                <a:ea typeface="ＭＳ Ｐゴシック" pitchFamily="80" charset="-128"/>
                <a:cs typeface="ＭＳ Ｐゴシック" pitchFamily="80" charset="-128"/>
              </a:rPr>
              <a:t> </a:t>
            </a:r>
            <a:r>
              <a:rPr lang="en-US" b="1" dirty="0" err="1" smtClean="0">
                <a:ea typeface="ＭＳ Ｐゴシック" pitchFamily="80" charset="-128"/>
                <a:cs typeface="ＭＳ Ｐゴシック" pitchFamily="80" charset="-128"/>
              </a:rPr>
              <a:t>Olaparib</a:t>
            </a:r>
            <a:r>
              <a:rPr lang="en-US" b="1" dirty="0" smtClean="0">
                <a:ea typeface="ＭＳ Ｐゴシック" pitchFamily="80" charset="-128"/>
                <a:cs typeface="ＭＳ Ｐゴシック" pitchFamily="80" charset="-128"/>
              </a:rPr>
              <a:t> </a:t>
            </a:r>
            <a:r>
              <a:rPr lang="en-US" b="1" dirty="0">
                <a:ea typeface="ＭＳ Ｐゴシック" pitchFamily="80" charset="-128"/>
                <a:cs typeface="ＭＳ Ｐゴシック" pitchFamily="80" charset="-128"/>
              </a:rPr>
              <a:t>+ paclitaxel </a:t>
            </a:r>
            <a:r>
              <a:rPr lang="en-US" b="1" dirty="0" smtClean="0">
                <a:ea typeface="ＭＳ Ｐゴシック" pitchFamily="80" charset="-128"/>
                <a:cs typeface="ＭＳ Ｐゴシック" pitchFamily="80" charset="-128"/>
              </a:rPr>
              <a:t>followed </a:t>
            </a:r>
            <a:r>
              <a:rPr lang="en-US" b="1" dirty="0">
                <a:ea typeface="ＭＳ Ｐゴシック" pitchFamily="80" charset="-128"/>
                <a:cs typeface="ＭＳ Ｐゴシック" pitchFamily="80" charset="-128"/>
              </a:rPr>
              <a:t>by </a:t>
            </a:r>
            <a:r>
              <a:rPr lang="en-US" b="1" dirty="0" err="1">
                <a:ea typeface="ＭＳ Ｐゴシック" pitchFamily="80" charset="-128"/>
                <a:cs typeface="ＭＳ Ｐゴシック" pitchFamily="80" charset="-128"/>
              </a:rPr>
              <a:t>olaparib</a:t>
            </a:r>
            <a:r>
              <a:rPr lang="en-US" b="1" dirty="0">
                <a:ea typeface="ＭＳ Ｐゴシック" pitchFamily="80" charset="-128"/>
                <a:cs typeface="ＭＳ Ｐゴシック" pitchFamily="80" charset="-128"/>
              </a:rPr>
              <a:t> </a:t>
            </a:r>
            <a:r>
              <a:rPr lang="en-US" b="1" dirty="0" err="1">
                <a:ea typeface="ＭＳ Ｐゴシック" pitchFamily="80" charset="-128"/>
                <a:cs typeface="ＭＳ Ｐゴシック" pitchFamily="80" charset="-128"/>
              </a:rPr>
              <a:t>monotherapy</a:t>
            </a:r>
            <a:r>
              <a:rPr lang="en-US" b="1" dirty="0">
                <a:ea typeface="ＭＳ Ｐゴシック" pitchFamily="80" charset="-128"/>
                <a:cs typeface="ＭＳ Ｐゴシック" pitchFamily="80" charset="-128"/>
              </a:rPr>
              <a:t> was well </a:t>
            </a:r>
            <a:r>
              <a:rPr lang="en-US" b="1" dirty="0" smtClean="0">
                <a:ea typeface="ＭＳ Ｐゴシック" pitchFamily="80" charset="-128"/>
                <a:cs typeface="ＭＳ Ｐゴシック" pitchFamily="80" charset="-128"/>
              </a:rPr>
              <a:t>tolerated</a:t>
            </a:r>
            <a:endParaRPr lang="en-US" b="1" dirty="0">
              <a:ea typeface="ＭＳ Ｐゴシック" pitchFamily="80" charset="-128"/>
              <a:cs typeface="ＭＳ Ｐゴシック" pitchFamily="80" charset="-128"/>
            </a:endParaRPr>
          </a:p>
        </p:txBody>
      </p:sp>
      <p:sp>
        <p:nvSpPr>
          <p:cNvPr id="15" name="Text Placeholder 14"/>
          <p:cNvSpPr>
            <a:spLocks noGrp="1"/>
          </p:cNvSpPr>
          <p:nvPr>
            <p:ph type="body" sz="quarter" idx="11"/>
          </p:nvPr>
        </p:nvSpPr>
        <p:spPr>
          <a:xfrm>
            <a:off x="4343400" y="6096000"/>
            <a:ext cx="4435475" cy="487363"/>
          </a:xfrm>
        </p:spPr>
        <p:txBody>
          <a:bodyPr/>
          <a:lstStyle/>
          <a:p>
            <a:r>
              <a:rPr lang="en-GB" dirty="0"/>
              <a:t> </a:t>
            </a:r>
            <a:r>
              <a:rPr lang="en-GB" b="1" dirty="0"/>
              <a:t>Note: Based on data from abstract only</a:t>
            </a:r>
          </a:p>
          <a:p>
            <a:r>
              <a:rPr lang="en-GB" dirty="0" smtClean="0"/>
              <a:t>Bang </a:t>
            </a:r>
            <a:r>
              <a:rPr lang="en-GB" dirty="0"/>
              <a:t>Y et al. Ann </a:t>
            </a:r>
            <a:r>
              <a:rPr lang="en-GB" dirty="0" err="1"/>
              <a:t>Oncol</a:t>
            </a:r>
            <a:r>
              <a:rPr lang="en-GB" dirty="0"/>
              <a:t> 2016; 27 (</a:t>
            </a:r>
            <a:r>
              <a:rPr lang="en-GB" dirty="0" err="1"/>
              <a:t>suppl</a:t>
            </a:r>
            <a:r>
              <a:rPr lang="en-GB" dirty="0"/>
              <a:t> 6): </a:t>
            </a:r>
            <a:r>
              <a:rPr lang="en-GB" dirty="0" err="1"/>
              <a:t>abstr</a:t>
            </a:r>
            <a:r>
              <a:rPr lang="en-GB" dirty="0"/>
              <a:t> LBA25</a:t>
            </a:r>
          </a:p>
        </p:txBody>
      </p:sp>
    </p:spTree>
    <p:custDataLst>
      <p:tags r:id="rId1"/>
    </p:custDataLst>
    <p:extLst>
      <p:ext uri="{BB962C8B-B14F-4D97-AF65-F5344CB8AC3E}">
        <p14:creationId xmlns:p14="http://schemas.microsoft.com/office/powerpoint/2010/main" val="3084796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accent1"/>
                </a:solidFill>
              </a:rPr>
              <a:t>Cancers of the pancreas, small bowel and </a:t>
            </a:r>
            <a:r>
              <a:rPr lang="en-GB" dirty="0" err="1">
                <a:solidFill>
                  <a:schemeClr val="accent1"/>
                </a:solidFill>
              </a:rPr>
              <a:t>hepatobiliary</a:t>
            </a:r>
            <a:r>
              <a:rPr lang="en-GB" dirty="0">
                <a:solidFill>
                  <a:schemeClr val="accent1"/>
                </a:solidFill>
              </a:rPr>
              <a:t> tract</a:t>
            </a:r>
            <a:endParaRPr lang="en-GB" dirty="0"/>
          </a:p>
        </p:txBody>
      </p:sp>
    </p:spTree>
    <p:extLst>
      <p:ext uri="{BB962C8B-B14F-4D97-AF65-F5344CB8AC3E}">
        <p14:creationId xmlns:p14="http://schemas.microsoft.com/office/powerpoint/2010/main" val="1905085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accent1"/>
                </a:solidFill>
                <a:uFill>
                  <a:solidFill>
                    <a:schemeClr val="accent1"/>
                  </a:solidFill>
                </a:uFill>
              </a:rPr>
              <a:t>Pancreatic cancer</a:t>
            </a:r>
            <a:endParaRPr lang="en-GB" dirty="0"/>
          </a:p>
        </p:txBody>
      </p:sp>
      <p:sp>
        <p:nvSpPr>
          <p:cNvPr id="4" name="Text Placeholder 3"/>
          <p:cNvSpPr>
            <a:spLocks noGrp="1"/>
          </p:cNvSpPr>
          <p:nvPr>
            <p:ph type="body" idx="1"/>
          </p:nvPr>
        </p:nvSpPr>
        <p:spPr/>
        <p:txBody>
          <a:bodyPr/>
          <a:lstStyle/>
          <a:p>
            <a:r>
              <a:rPr lang="en-GB" dirty="0"/>
              <a:t>Cancers of the pancreas, small bowel and </a:t>
            </a:r>
            <a:r>
              <a:rPr lang="en-GB" dirty="0" smtClean="0"/>
              <a:t/>
            </a:r>
            <a:br>
              <a:rPr lang="en-GB" dirty="0" smtClean="0"/>
            </a:br>
            <a:r>
              <a:rPr lang="en-GB" dirty="0" err="1" smtClean="0"/>
              <a:t>hepatobiliary</a:t>
            </a:r>
            <a:r>
              <a:rPr lang="en-GB" dirty="0" smtClean="0"/>
              <a:t> </a:t>
            </a:r>
            <a:r>
              <a:rPr lang="en-GB" dirty="0"/>
              <a:t>tract</a:t>
            </a:r>
          </a:p>
        </p:txBody>
      </p:sp>
    </p:spTree>
    <p:extLst>
      <p:ext uri="{BB962C8B-B14F-4D97-AF65-F5344CB8AC3E}">
        <p14:creationId xmlns:p14="http://schemas.microsoft.com/office/powerpoint/2010/main" val="1885876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621PD: Randomized </a:t>
            </a:r>
            <a:r>
              <a:rPr lang="en-GB" sz="1800" dirty="0"/>
              <a:t>phase II study of S-1 and concurrent radiotherapy with versus without induction chemotherapy of gemcitabine for locally advanced pancreatic cancer (LAPC): Final analysis of </a:t>
            </a:r>
            <a:r>
              <a:rPr lang="en-GB" sz="1800" dirty="0" smtClean="0"/>
              <a:t>JCOG1106 </a:t>
            </a:r>
            <a:br>
              <a:rPr lang="en-GB" sz="1800" dirty="0" smtClean="0"/>
            </a:br>
            <a:r>
              <a:rPr lang="en-GB" sz="1800" dirty="0" smtClean="0"/>
              <a:t>– </a:t>
            </a:r>
            <a:r>
              <a:rPr lang="en-GB" sz="1800" dirty="0" err="1" smtClean="0"/>
              <a:t>Loka</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evaluate the efficacy and safety of </a:t>
            </a:r>
            <a:r>
              <a:rPr lang="en-GB" dirty="0" err="1" smtClean="0"/>
              <a:t>chemoradiotherapy</a:t>
            </a:r>
            <a:r>
              <a:rPr lang="en-GB" dirty="0" smtClean="0"/>
              <a:t> (CRT) with/without induction chemotherapy </a:t>
            </a:r>
          </a:p>
          <a:p>
            <a:pPr marL="252412" lvl="1" indent="0">
              <a:buNone/>
            </a:pPr>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en-GB" dirty="0" err="1"/>
              <a:t>Loka</a:t>
            </a:r>
            <a:r>
              <a:rPr lang="en-GB" dirty="0"/>
              <a:t> T et al. Ann </a:t>
            </a:r>
            <a:r>
              <a:rPr lang="en-GB" dirty="0" err="1"/>
              <a:t>Oncol</a:t>
            </a:r>
            <a:r>
              <a:rPr lang="en-GB" dirty="0"/>
              <a:t> 2016; 27 (</a:t>
            </a:r>
            <a:r>
              <a:rPr lang="en-GB" dirty="0" err="1"/>
              <a:t>suppl</a:t>
            </a:r>
            <a:r>
              <a:rPr lang="en-GB" dirty="0"/>
              <a:t> 6): </a:t>
            </a:r>
            <a:r>
              <a:rPr lang="en-GB" dirty="0" err="1"/>
              <a:t>abstr</a:t>
            </a:r>
            <a:r>
              <a:rPr lang="en-GB" dirty="0"/>
              <a:t> 621PD</a:t>
            </a:r>
          </a:p>
        </p:txBody>
      </p:sp>
      <p:cxnSp>
        <p:nvCxnSpPr>
          <p:cNvPr id="8" name="AutoShape 15"/>
          <p:cNvCxnSpPr>
            <a:cxnSpLocks noChangeShapeType="1"/>
            <a:stCxn id="20" idx="0"/>
            <a:endCxn id="11" idx="1"/>
          </p:cNvCxnSpPr>
          <p:nvPr/>
        </p:nvCxnSpPr>
        <p:spPr bwMode="auto">
          <a:xfrm rot="5400000" flipH="1" flipV="1">
            <a:off x="3809368" y="1904825"/>
            <a:ext cx="639950" cy="2104513"/>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20" idx="4"/>
            <a:endCxn id="12" idx="1"/>
          </p:cNvCxnSpPr>
          <p:nvPr/>
        </p:nvCxnSpPr>
        <p:spPr bwMode="auto">
          <a:xfrm rot="16200000" flipH="1">
            <a:off x="3017850" y="3920493"/>
            <a:ext cx="477811" cy="359336"/>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3436423" y="3666351"/>
            <a:ext cx="1371599" cy="13454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Induction </a:t>
            </a:r>
            <a:r>
              <a:rPr lang="en-GB" altLang="zh-CN" sz="1400" dirty="0">
                <a:solidFill>
                  <a:srgbClr val="4D4D4D"/>
                </a:solidFill>
                <a:ea typeface="SimSun" pitchFamily="2" charset="-122"/>
              </a:rPr>
              <a:t>gemcitabine (1000 mg/m</a:t>
            </a:r>
            <a:r>
              <a:rPr lang="en-GB" altLang="zh-CN" sz="1400" baseline="30000" dirty="0">
                <a:solidFill>
                  <a:srgbClr val="4D4D4D"/>
                </a:solidFill>
                <a:ea typeface="SimSun" pitchFamily="2" charset="-122"/>
              </a:rPr>
              <a:t>2</a:t>
            </a:r>
            <a:r>
              <a:rPr lang="en-GB" altLang="zh-CN" sz="1400" dirty="0">
                <a:solidFill>
                  <a:srgbClr val="4D4D4D"/>
                </a:solidFill>
                <a:ea typeface="SimSun" pitchFamily="2" charset="-122"/>
              </a:rPr>
              <a:t> d1, 8, 15 </a:t>
            </a:r>
            <a:r>
              <a:rPr lang="en-GB" altLang="zh-CN" sz="1400" dirty="0" smtClean="0">
                <a:solidFill>
                  <a:srgbClr val="4D4D4D"/>
                </a:solidFill>
                <a:ea typeface="SimSun" pitchFamily="2" charset="-122"/>
              </a:rPr>
              <a:t>q4w; 12 weeks)</a:t>
            </a:r>
          </a:p>
        </p:txBody>
      </p:sp>
      <p:cxnSp>
        <p:nvCxnSpPr>
          <p:cNvPr id="13" name="Straight Connector 12"/>
          <p:cNvCxnSpPr/>
          <p:nvPr/>
        </p:nvCxnSpPr>
        <p:spPr>
          <a:xfrm>
            <a:off x="2522022" y="3580393"/>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2" idx="3"/>
            <a:endCxn id="24" idx="1"/>
          </p:cNvCxnSpPr>
          <p:nvPr/>
        </p:nvCxnSpPr>
        <p:spPr>
          <a:xfrm>
            <a:off x="6934200" y="4339067"/>
            <a:ext cx="481146"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a:endCxn id="18" idx="1"/>
          </p:cNvCxnSpPr>
          <p:nvPr/>
        </p:nvCxnSpPr>
        <p:spPr>
          <a:xfrm flipV="1">
            <a:off x="6934200" y="2637105"/>
            <a:ext cx="457200"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AutoShape 8"/>
          <p:cNvSpPr>
            <a:spLocks noChangeArrowheads="1"/>
          </p:cNvSpPr>
          <p:nvPr/>
        </p:nvSpPr>
        <p:spPr bwMode="auto">
          <a:xfrm>
            <a:off x="7391400" y="1931127"/>
            <a:ext cx="1295400" cy="1411956"/>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Maintenance gemcitabine (1000 mg/m</a:t>
            </a:r>
            <a:r>
              <a:rPr lang="en-GB" altLang="zh-CN" sz="1400" baseline="30000" dirty="0" smtClean="0">
                <a:solidFill>
                  <a:srgbClr val="4D4D4D"/>
                </a:solidFill>
                <a:ea typeface="SimSun" pitchFamily="2" charset="-122"/>
              </a:rPr>
              <a:t>2</a:t>
            </a:r>
            <a:r>
              <a:rPr lang="en-GB" altLang="zh-CN" sz="1400" dirty="0" smtClean="0">
                <a:solidFill>
                  <a:srgbClr val="4D4D4D"/>
                </a:solidFill>
                <a:ea typeface="SimSun" pitchFamily="2" charset="-122"/>
              </a:rPr>
              <a:t> d1, 8, 15 q4w)</a:t>
            </a:r>
          </a:p>
        </p:txBody>
      </p:sp>
      <p:sp>
        <p:nvSpPr>
          <p:cNvPr id="19" name="Rectangle 9"/>
          <p:cNvSpPr txBox="1">
            <a:spLocks noChangeArrowheads="1"/>
          </p:cNvSpPr>
          <p:nvPr/>
        </p:nvSpPr>
        <p:spPr bwMode="auto">
          <a:xfrm>
            <a:off x="365124" y="5638800"/>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OS</a:t>
            </a:r>
            <a:r>
              <a:rPr lang="en-GB" dirty="0"/>
              <a:t> </a:t>
            </a:r>
            <a:r>
              <a:rPr lang="en-GB" dirty="0" smtClean="0"/>
              <a:t>(1 year after accrual completion)</a:t>
            </a:r>
            <a:endParaRPr lang="en-GB" dirty="0"/>
          </a:p>
        </p:txBody>
      </p:sp>
      <p:sp>
        <p:nvSpPr>
          <p:cNvPr id="20" name="Oval 14"/>
          <p:cNvSpPr>
            <a:spLocks noChangeArrowheads="1"/>
          </p:cNvSpPr>
          <p:nvPr/>
        </p:nvSpPr>
        <p:spPr bwMode="auto">
          <a:xfrm>
            <a:off x="2785289" y="3277056"/>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sp>
        <p:nvSpPr>
          <p:cNvPr id="9" name="AutoShape 9"/>
          <p:cNvSpPr>
            <a:spLocks noChangeArrowheads="1"/>
          </p:cNvSpPr>
          <p:nvPr/>
        </p:nvSpPr>
        <p:spPr bwMode="auto">
          <a:xfrm>
            <a:off x="152400" y="2164336"/>
            <a:ext cx="2514600" cy="284744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LAPC (confirmed by imaging)</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Carcinoma confirmed by histology/cytology</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Treatment-naïve</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ECOG PS 0–1</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All lesions and metastases included in the radiation field</a:t>
            </a:r>
          </a:p>
          <a:p>
            <a:pPr defTabSz="892175" eaLnBrk="0" hangingPunct="0">
              <a:spcAft>
                <a:spcPct val="30000"/>
              </a:spcAft>
            </a:pPr>
            <a:r>
              <a:rPr lang="en-GB" altLang="zh-CN" sz="1400" dirty="0" smtClean="0">
                <a:solidFill>
                  <a:srgbClr val="FFFFFF"/>
                </a:solidFill>
                <a:ea typeface="SimSun" pitchFamily="2" charset="-122"/>
              </a:rPr>
              <a:t>(n=102)</a:t>
            </a:r>
          </a:p>
        </p:txBody>
      </p:sp>
      <p:cxnSp>
        <p:nvCxnSpPr>
          <p:cNvPr id="21" name="Straight Arrow Connector 20"/>
          <p:cNvCxnSpPr>
            <a:stCxn id="12" idx="3"/>
            <a:endCxn id="22" idx="1"/>
          </p:cNvCxnSpPr>
          <p:nvPr/>
        </p:nvCxnSpPr>
        <p:spPr>
          <a:xfrm>
            <a:off x="4808022" y="4339067"/>
            <a:ext cx="388818"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9"/>
          <p:cNvSpPr txBox="1">
            <a:spLocks noChangeArrowheads="1"/>
          </p:cNvSpPr>
          <p:nvPr/>
        </p:nvSpPr>
        <p:spPr bwMode="auto">
          <a:xfrm>
            <a:off x="5089524" y="5638800"/>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PFS, DMFS, CA19-9 response, safety</a:t>
            </a:r>
          </a:p>
          <a:p>
            <a:pPr>
              <a:buClr>
                <a:srgbClr val="043882"/>
              </a:buClr>
            </a:pPr>
            <a:endParaRPr lang="en-GB" dirty="0"/>
          </a:p>
        </p:txBody>
      </p:sp>
      <p:sp>
        <p:nvSpPr>
          <p:cNvPr id="7" name="TextBox 6"/>
          <p:cNvSpPr txBox="1"/>
          <p:nvPr/>
        </p:nvSpPr>
        <p:spPr>
          <a:xfrm>
            <a:off x="156111" y="5100935"/>
            <a:ext cx="6930489" cy="461665"/>
          </a:xfrm>
          <a:prstGeom prst="rect">
            <a:avLst/>
          </a:prstGeom>
          <a:noFill/>
        </p:spPr>
        <p:txBody>
          <a:bodyPr wrap="square" rtlCol="0">
            <a:spAutoFit/>
          </a:bodyPr>
          <a:lstStyle/>
          <a:p>
            <a:r>
              <a:rPr lang="en-GB" sz="1200" dirty="0" smtClean="0">
                <a:solidFill>
                  <a:srgbClr val="4D4D4D"/>
                </a:solidFill>
              </a:rPr>
              <a:t>*Patients were stratified by institution and CA19-9 level (&lt;1000 / ≥1000 IU/mL)</a:t>
            </a:r>
          </a:p>
          <a:p>
            <a:r>
              <a:rPr lang="en-GB" sz="1200" dirty="0" smtClean="0">
                <a:solidFill>
                  <a:srgbClr val="4D4D4D"/>
                </a:solidFill>
              </a:rPr>
              <a:t>**According to body surface area (m</a:t>
            </a:r>
            <a:r>
              <a:rPr lang="en-GB" sz="1200" baseline="30000" dirty="0" smtClean="0">
                <a:solidFill>
                  <a:srgbClr val="4D4D4D"/>
                </a:solidFill>
              </a:rPr>
              <a:t>2</a:t>
            </a:r>
            <a:r>
              <a:rPr lang="en-GB" sz="1200" dirty="0" smtClean="0">
                <a:solidFill>
                  <a:srgbClr val="4D4D4D"/>
                </a:solidFill>
              </a:rPr>
              <a:t>; BSA &lt; 1.25, 1.25 ≤ BSA &lt;1.5, BSA ≥ 1.5)</a:t>
            </a:r>
            <a:endParaRPr lang="en-GB" sz="1200" dirty="0">
              <a:solidFill>
                <a:srgbClr val="4D4D4D"/>
              </a:solidFill>
            </a:endParaRPr>
          </a:p>
        </p:txBody>
      </p:sp>
      <p:sp>
        <p:nvSpPr>
          <p:cNvPr id="28" name="TextBox 27"/>
          <p:cNvSpPr txBox="1"/>
          <p:nvPr/>
        </p:nvSpPr>
        <p:spPr>
          <a:xfrm>
            <a:off x="3654766" y="3358574"/>
            <a:ext cx="1026845" cy="307777"/>
          </a:xfrm>
          <a:prstGeom prst="rect">
            <a:avLst/>
          </a:prstGeom>
          <a:noFill/>
        </p:spPr>
        <p:txBody>
          <a:bodyPr wrap="square" rtlCol="0">
            <a:spAutoFit/>
          </a:bodyPr>
          <a:lstStyle/>
          <a:p>
            <a:pPr algn="ctr"/>
            <a:r>
              <a:rPr lang="en-GB" sz="1400" b="1" dirty="0" smtClean="0">
                <a:solidFill>
                  <a:srgbClr val="4D4D4D"/>
                </a:solidFill>
              </a:rPr>
              <a:t>Arm B</a:t>
            </a:r>
            <a:endParaRPr lang="en-GB" sz="1400" b="1" dirty="0">
              <a:solidFill>
                <a:srgbClr val="4D4D4D"/>
              </a:solidFill>
            </a:endParaRPr>
          </a:p>
        </p:txBody>
      </p:sp>
      <p:sp>
        <p:nvSpPr>
          <p:cNvPr id="11" name="AutoShape 8"/>
          <p:cNvSpPr>
            <a:spLocks noChangeArrowheads="1"/>
          </p:cNvSpPr>
          <p:nvPr/>
        </p:nvSpPr>
        <p:spPr bwMode="auto">
          <a:xfrm>
            <a:off x="5181600" y="1931127"/>
            <a:ext cx="1752600" cy="141195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S-1 + RT</a:t>
            </a:r>
          </a:p>
          <a:p>
            <a:pPr algn="ctr" defTabSz="892175" eaLnBrk="0" hangingPunct="0"/>
            <a:r>
              <a:rPr lang="en-GB" altLang="zh-CN" sz="1400" dirty="0" smtClean="0">
                <a:solidFill>
                  <a:srgbClr val="FFFFFF"/>
                </a:solidFill>
                <a:ea typeface="SimSun" pitchFamily="2" charset="-122"/>
              </a:rPr>
              <a:t>S-1: 80 / 100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120 mg/body**/day on day of radiation</a:t>
            </a:r>
          </a:p>
          <a:p>
            <a:pPr algn="ctr" defTabSz="892175" eaLnBrk="0" hangingPunct="0"/>
            <a:r>
              <a:rPr lang="en-GB" altLang="zh-CN" sz="1400" dirty="0" smtClean="0">
                <a:solidFill>
                  <a:srgbClr val="FFFFFF"/>
                </a:solidFill>
                <a:ea typeface="SimSun" pitchFamily="2" charset="-122"/>
              </a:rPr>
              <a:t>RT: 50.4 </a:t>
            </a:r>
            <a:r>
              <a:rPr lang="en-GB" altLang="zh-CN" sz="1400" dirty="0" err="1" smtClean="0">
                <a:solidFill>
                  <a:srgbClr val="FFFFFF"/>
                </a:solidFill>
                <a:ea typeface="SimSun" pitchFamily="2" charset="-122"/>
              </a:rPr>
              <a:t>Gy</a:t>
            </a:r>
            <a:r>
              <a:rPr lang="en-GB" altLang="zh-CN" sz="1400" dirty="0" smtClean="0">
                <a:solidFill>
                  <a:srgbClr val="FFFFFF"/>
                </a:solidFill>
                <a:ea typeface="SimSun" pitchFamily="2" charset="-122"/>
              </a:rPr>
              <a:t>/28 over 5.5 weeks</a:t>
            </a:r>
            <a:endParaRPr lang="en-GB" altLang="zh-CN" sz="1400" dirty="0">
              <a:solidFill>
                <a:srgbClr val="FFFFFF"/>
              </a:solidFill>
              <a:ea typeface="SimSun" pitchFamily="2" charset="-122"/>
            </a:endParaRPr>
          </a:p>
        </p:txBody>
      </p:sp>
      <p:sp>
        <p:nvSpPr>
          <p:cNvPr id="29" name="TextBox 28"/>
          <p:cNvSpPr txBox="1"/>
          <p:nvPr/>
        </p:nvSpPr>
        <p:spPr>
          <a:xfrm>
            <a:off x="4484915" y="2186365"/>
            <a:ext cx="711926" cy="307777"/>
          </a:xfrm>
          <a:prstGeom prst="rect">
            <a:avLst/>
          </a:prstGeom>
          <a:noFill/>
        </p:spPr>
        <p:txBody>
          <a:bodyPr wrap="square" rtlCol="0">
            <a:spAutoFit/>
          </a:bodyPr>
          <a:lstStyle/>
          <a:p>
            <a:r>
              <a:rPr lang="en-GB" sz="1400" b="1" dirty="0" smtClean="0">
                <a:solidFill>
                  <a:srgbClr val="4D4D4D"/>
                </a:solidFill>
              </a:rPr>
              <a:t>Arm A</a:t>
            </a:r>
            <a:endParaRPr lang="en-GB" sz="1400" b="1" dirty="0">
              <a:solidFill>
                <a:srgbClr val="4D4D4D"/>
              </a:solidFill>
            </a:endParaRPr>
          </a:p>
        </p:txBody>
      </p:sp>
      <p:sp>
        <p:nvSpPr>
          <p:cNvPr id="22" name="AutoShape 12"/>
          <p:cNvSpPr>
            <a:spLocks noChangeArrowheads="1"/>
          </p:cNvSpPr>
          <p:nvPr/>
        </p:nvSpPr>
        <p:spPr bwMode="auto">
          <a:xfrm>
            <a:off x="5196840" y="3666351"/>
            <a:ext cx="1737360" cy="13454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S-1 </a:t>
            </a:r>
            <a:r>
              <a:rPr lang="en-GB" altLang="zh-CN" sz="1400" dirty="0" smtClean="0">
                <a:solidFill>
                  <a:srgbClr val="4D4D4D"/>
                </a:solidFill>
                <a:ea typeface="SimSun" pitchFamily="2" charset="-122"/>
              </a:rPr>
              <a:t>+ RT</a:t>
            </a:r>
            <a:endParaRPr lang="en-GB" altLang="zh-CN" sz="1400" dirty="0">
              <a:solidFill>
                <a:srgbClr val="4D4D4D"/>
              </a:solidFill>
              <a:ea typeface="SimSun" pitchFamily="2" charset="-122"/>
            </a:endParaRPr>
          </a:p>
          <a:p>
            <a:pPr algn="ctr" defTabSz="892175" eaLnBrk="0" hangingPunct="0"/>
            <a:r>
              <a:rPr lang="en-GB" altLang="zh-CN" sz="1400" dirty="0">
                <a:solidFill>
                  <a:srgbClr val="4D4D4D"/>
                </a:solidFill>
                <a:ea typeface="SimSun" pitchFamily="2" charset="-122"/>
              </a:rPr>
              <a:t>S-1: </a:t>
            </a:r>
            <a:r>
              <a:rPr lang="en-GB" altLang="zh-CN" sz="1400" dirty="0" smtClean="0">
                <a:solidFill>
                  <a:srgbClr val="4D4D4D"/>
                </a:solidFill>
                <a:ea typeface="SimSun" pitchFamily="2" charset="-122"/>
              </a:rPr>
              <a:t>80 / 100 /</a:t>
            </a:r>
            <a:br>
              <a:rPr lang="en-GB" altLang="zh-CN" sz="1400" dirty="0" smtClean="0">
                <a:solidFill>
                  <a:srgbClr val="4D4D4D"/>
                </a:solidFill>
                <a:ea typeface="SimSun" pitchFamily="2" charset="-122"/>
              </a:rPr>
            </a:br>
            <a:r>
              <a:rPr lang="en-GB" altLang="zh-CN" sz="1400" dirty="0" smtClean="0">
                <a:solidFill>
                  <a:srgbClr val="4D4D4D"/>
                </a:solidFill>
                <a:ea typeface="SimSun" pitchFamily="2" charset="-122"/>
              </a:rPr>
              <a:t>120 </a:t>
            </a:r>
            <a:r>
              <a:rPr lang="en-GB" altLang="zh-CN" sz="1400" dirty="0">
                <a:solidFill>
                  <a:srgbClr val="4D4D4D"/>
                </a:solidFill>
                <a:ea typeface="SimSun" pitchFamily="2" charset="-122"/>
              </a:rPr>
              <a:t>mg/body**/day on day of radiation</a:t>
            </a:r>
          </a:p>
          <a:p>
            <a:pPr algn="ctr" defTabSz="892175" eaLnBrk="0" hangingPunct="0"/>
            <a:r>
              <a:rPr lang="en-GB" altLang="zh-CN" sz="1400" dirty="0">
                <a:solidFill>
                  <a:srgbClr val="4D4D4D"/>
                </a:solidFill>
                <a:ea typeface="SimSun" pitchFamily="2" charset="-122"/>
              </a:rPr>
              <a:t>RT: 50.4 </a:t>
            </a:r>
            <a:r>
              <a:rPr lang="en-GB" altLang="zh-CN" sz="1400" dirty="0" err="1">
                <a:solidFill>
                  <a:srgbClr val="4D4D4D"/>
                </a:solidFill>
                <a:ea typeface="SimSun" pitchFamily="2" charset="-122"/>
              </a:rPr>
              <a:t>Gy</a:t>
            </a:r>
            <a:r>
              <a:rPr lang="en-GB" altLang="zh-CN" sz="1400" dirty="0">
                <a:solidFill>
                  <a:srgbClr val="4D4D4D"/>
                </a:solidFill>
                <a:ea typeface="SimSun" pitchFamily="2" charset="-122"/>
              </a:rPr>
              <a:t>/28 </a:t>
            </a:r>
            <a:r>
              <a:rPr lang="en-GB" altLang="zh-CN" sz="1400" dirty="0" err="1">
                <a:solidFill>
                  <a:srgbClr val="4D4D4D"/>
                </a:solidFill>
                <a:ea typeface="SimSun" pitchFamily="2" charset="-122"/>
              </a:rPr>
              <a:t>fr</a:t>
            </a:r>
            <a:r>
              <a:rPr lang="en-GB" altLang="zh-CN" sz="1400" dirty="0">
                <a:solidFill>
                  <a:srgbClr val="4D4D4D"/>
                </a:solidFill>
                <a:ea typeface="SimSun" pitchFamily="2" charset="-122"/>
              </a:rPr>
              <a:t> over 5.5 weeks</a:t>
            </a:r>
          </a:p>
        </p:txBody>
      </p:sp>
      <p:sp>
        <p:nvSpPr>
          <p:cNvPr id="24" name="AutoShape 8"/>
          <p:cNvSpPr>
            <a:spLocks noChangeArrowheads="1"/>
          </p:cNvSpPr>
          <p:nvPr/>
        </p:nvSpPr>
        <p:spPr bwMode="auto">
          <a:xfrm>
            <a:off x="7415346" y="3666351"/>
            <a:ext cx="1295400" cy="1345431"/>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Maintenance gemcitabine (1000 mg/m</a:t>
            </a:r>
            <a:r>
              <a:rPr lang="en-GB" altLang="zh-CN" sz="1400" baseline="30000" dirty="0" smtClean="0">
                <a:solidFill>
                  <a:srgbClr val="4D4D4D"/>
                </a:solidFill>
                <a:ea typeface="SimSun" pitchFamily="2" charset="-122"/>
              </a:rPr>
              <a:t>2</a:t>
            </a:r>
            <a:r>
              <a:rPr lang="en-GB" altLang="zh-CN" sz="1400" dirty="0" smtClean="0">
                <a:solidFill>
                  <a:srgbClr val="4D4D4D"/>
                </a:solidFill>
                <a:ea typeface="SimSun" pitchFamily="2" charset="-122"/>
              </a:rPr>
              <a:t> d1, 8, 15 q4w)</a:t>
            </a:r>
          </a:p>
        </p:txBody>
      </p:sp>
    </p:spTree>
    <p:custDataLst>
      <p:tags r:id="rId1"/>
    </p:custDataLst>
    <p:extLst>
      <p:ext uri="{BB962C8B-B14F-4D97-AF65-F5344CB8AC3E}">
        <p14:creationId xmlns:p14="http://schemas.microsoft.com/office/powerpoint/2010/main" val="1392407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621PD: Randomized </a:t>
            </a:r>
            <a:r>
              <a:rPr lang="en-GB" sz="1800" dirty="0"/>
              <a:t>phase II study of S-1 and concurrent radiotherapy with versus without induction chemotherapy of gemcitabine for locally advanced pancreatic cancer (LAPC): Final analysis of </a:t>
            </a:r>
            <a:r>
              <a:rPr lang="en-GB" sz="1800" dirty="0" smtClean="0"/>
              <a:t>JCOG1106 </a:t>
            </a:r>
            <a:br>
              <a:rPr lang="en-GB" sz="1800" dirty="0" smtClean="0"/>
            </a:br>
            <a:r>
              <a:rPr lang="en-GB" sz="1800" dirty="0" smtClean="0"/>
              <a:t>– </a:t>
            </a:r>
            <a:r>
              <a:rPr lang="en-GB" sz="1800" dirty="0" err="1" smtClean="0"/>
              <a:t>Loka</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r>
              <a:rPr lang="en-GB" dirty="0" smtClean="0"/>
              <a:t>A total of 26 patients discontinued treatment (9 in Arm A, 17 in Arm B), with 76 patients still on treatment at the end of the study</a:t>
            </a:r>
          </a:p>
          <a:p>
            <a:pPr lvl="1"/>
            <a:endParaRPr lang="en-GB" dirty="0" smtClean="0"/>
          </a:p>
          <a:p>
            <a:pPr lvl="1"/>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en-GB" dirty="0" err="1"/>
              <a:t>Loka</a:t>
            </a:r>
            <a:r>
              <a:rPr lang="en-GB" dirty="0"/>
              <a:t> T et al. Ann </a:t>
            </a:r>
            <a:r>
              <a:rPr lang="en-GB" dirty="0" err="1"/>
              <a:t>Oncol</a:t>
            </a:r>
            <a:r>
              <a:rPr lang="en-GB" dirty="0"/>
              <a:t> 2016; 27 (</a:t>
            </a:r>
            <a:r>
              <a:rPr lang="en-GB" dirty="0" err="1"/>
              <a:t>suppl</a:t>
            </a:r>
            <a:r>
              <a:rPr lang="en-GB" dirty="0"/>
              <a:t> 6): </a:t>
            </a:r>
            <a:r>
              <a:rPr lang="en-GB" dirty="0" err="1"/>
              <a:t>abstr</a:t>
            </a:r>
            <a:r>
              <a:rPr lang="en-GB" dirty="0"/>
              <a:t> 621PD</a:t>
            </a:r>
          </a:p>
        </p:txBody>
      </p:sp>
      <p:graphicFrame>
        <p:nvGraphicFramePr>
          <p:cNvPr id="10" name="Table 9"/>
          <p:cNvGraphicFramePr>
            <a:graphicFrameLocks noGrp="1"/>
          </p:cNvGraphicFramePr>
          <p:nvPr>
            <p:extLst>
              <p:ext uri="{D42A27DB-BD31-4B8C-83A1-F6EECF244321}">
                <p14:modId xmlns:p14="http://schemas.microsoft.com/office/powerpoint/2010/main" val="1022328754"/>
              </p:ext>
            </p:extLst>
          </p:nvPr>
        </p:nvGraphicFramePr>
        <p:xfrm>
          <a:off x="4589964" y="1488782"/>
          <a:ext cx="3569803" cy="1981200"/>
        </p:xfrm>
        <a:graphic>
          <a:graphicData uri="http://schemas.openxmlformats.org/drawingml/2006/table">
            <a:tbl>
              <a:tblPr firstRow="1" bandRow="1">
                <a:tableStyleId>{69012ECD-51FC-41F1-AA8D-1B2483CD663E}</a:tableStyleId>
              </a:tblPr>
              <a:tblGrid>
                <a:gridCol w="1367704"/>
                <a:gridCol w="1072546"/>
                <a:gridCol w="1129553"/>
              </a:tblGrid>
              <a:tr h="370840">
                <a:tc>
                  <a:txBody>
                    <a:bodyPr/>
                    <a:lstStyle/>
                    <a:p>
                      <a:pPr algn="ctr"/>
                      <a:endParaRPr lang="en-GB" sz="10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smtClean="0">
                          <a:solidFill>
                            <a:schemeClr val="tx2"/>
                          </a:solidFill>
                        </a:rPr>
                        <a:t>Arm A</a:t>
                      </a:r>
                    </a:p>
                    <a:p>
                      <a:pPr algn="ctr"/>
                      <a:r>
                        <a:rPr lang="en-GB" sz="1000" dirty="0" smtClean="0">
                          <a:solidFill>
                            <a:schemeClr val="tx2"/>
                          </a:solidFill>
                        </a:rPr>
                        <a:t>(42 events)</a:t>
                      </a:r>
                      <a:endParaRPr lang="en-GB" sz="10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smtClean="0">
                          <a:solidFill>
                            <a:schemeClr val="tx2"/>
                          </a:solidFill>
                        </a:rPr>
                        <a:t>Arm B</a:t>
                      </a:r>
                    </a:p>
                    <a:p>
                      <a:pPr algn="ctr"/>
                      <a:r>
                        <a:rPr lang="en-GB" sz="1000" dirty="0" smtClean="0">
                          <a:solidFill>
                            <a:schemeClr val="tx2"/>
                          </a:solidFill>
                        </a:rPr>
                        <a:t>(43 events)</a:t>
                      </a:r>
                      <a:endParaRPr lang="en-GB" sz="100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70840">
                <a:tc>
                  <a:txBody>
                    <a:bodyPr/>
                    <a:lstStyle/>
                    <a:p>
                      <a:r>
                        <a:rPr lang="en-GB" sz="1000" b="1" dirty="0" smtClean="0"/>
                        <a:t>2-year OS, %</a:t>
                      </a:r>
                      <a:br>
                        <a:rPr lang="en-GB" sz="1000" b="1" dirty="0" smtClean="0"/>
                      </a:br>
                      <a:r>
                        <a:rPr lang="en-GB" sz="1000" b="1" dirty="0" smtClean="0"/>
                        <a:t>(95% CI)</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latin typeface="+mn-lt"/>
                        </a:rPr>
                        <a:t>36.9</a:t>
                      </a:r>
                    </a:p>
                    <a:p>
                      <a:pPr algn="ctr"/>
                      <a:r>
                        <a:rPr lang="en-GB" sz="1000" dirty="0" smtClean="0">
                          <a:latin typeface="+mn-lt"/>
                        </a:rPr>
                        <a:t>(23.9,</a:t>
                      </a:r>
                      <a:r>
                        <a:rPr lang="en-GB" sz="1000" baseline="0" dirty="0" smtClean="0">
                          <a:latin typeface="+mn-lt"/>
                        </a:rPr>
                        <a:t> </a:t>
                      </a:r>
                      <a:r>
                        <a:rPr lang="en-GB" sz="1000" dirty="0" smtClean="0">
                          <a:latin typeface="+mn-lt"/>
                        </a:rPr>
                        <a:t>50.0)</a:t>
                      </a:r>
                      <a:endParaRPr lang="en-GB" sz="100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18.9</a:t>
                      </a:r>
                    </a:p>
                    <a:p>
                      <a:pPr algn="ctr"/>
                      <a:r>
                        <a:rPr lang="en-GB" sz="1000" dirty="0" smtClean="0"/>
                        <a:t>(9.3</a:t>
                      </a:r>
                      <a:r>
                        <a:rPr lang="en-GB" sz="1000" dirty="0" smtClean="0">
                          <a:latin typeface="+mn-lt"/>
                        </a:rPr>
                        <a:t>,</a:t>
                      </a:r>
                      <a:r>
                        <a:rPr lang="en-GB" sz="1000" baseline="0" dirty="0" smtClean="0">
                          <a:latin typeface="+mn-lt"/>
                        </a:rPr>
                        <a:t> </a:t>
                      </a:r>
                      <a:r>
                        <a:rPr lang="en-GB" sz="1000" dirty="0" smtClean="0">
                          <a:latin typeface="+mn-lt"/>
                        </a:rPr>
                        <a:t>31.0)</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en-GB" sz="1000" b="1" dirty="0" smtClean="0"/>
                        <a:t>1-year OS, %</a:t>
                      </a:r>
                    </a:p>
                    <a:p>
                      <a:r>
                        <a:rPr lang="en-GB" sz="1000" b="1" dirty="0" smtClean="0"/>
                        <a:t>(95% CI)</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66.7</a:t>
                      </a:r>
                    </a:p>
                    <a:p>
                      <a:pPr algn="ctr"/>
                      <a:r>
                        <a:rPr lang="en-GB" sz="1000" dirty="0" smtClean="0"/>
                        <a:t>(52.0</a:t>
                      </a:r>
                      <a:r>
                        <a:rPr lang="en-GB" sz="1000" dirty="0" smtClean="0">
                          <a:latin typeface="+mn-lt"/>
                        </a:rPr>
                        <a:t>,</a:t>
                      </a:r>
                      <a:r>
                        <a:rPr lang="en-GB" sz="1000" baseline="0" dirty="0" smtClean="0">
                          <a:latin typeface="+mn-lt"/>
                        </a:rPr>
                        <a:t> </a:t>
                      </a:r>
                      <a:r>
                        <a:rPr lang="en-GB" sz="1000" dirty="0" smtClean="0">
                          <a:latin typeface="+mn-lt"/>
                        </a:rPr>
                        <a:t>77.8)</a:t>
                      </a:r>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smtClean="0"/>
                        <a:t>69.3</a:t>
                      </a:r>
                    </a:p>
                    <a:p>
                      <a:pPr algn="ctr"/>
                      <a:r>
                        <a:rPr lang="en-GB" sz="1000" dirty="0" smtClean="0"/>
                        <a:t>54.3</a:t>
                      </a:r>
                      <a:r>
                        <a:rPr lang="en-GB" sz="1000" dirty="0" smtClean="0">
                          <a:latin typeface="+mn-lt"/>
                        </a:rPr>
                        <a:t>,</a:t>
                      </a:r>
                      <a:r>
                        <a:rPr lang="en-GB" sz="1000" baseline="0" dirty="0" smtClean="0">
                          <a:latin typeface="+mn-lt"/>
                        </a:rPr>
                        <a:t> </a:t>
                      </a:r>
                      <a:r>
                        <a:rPr lang="en-GB" sz="1000" dirty="0" smtClean="0">
                          <a:latin typeface="+mn-lt"/>
                        </a:rPr>
                        <a:t>80.2)</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a:txBody>
                    <a:bodyPr/>
                    <a:lstStyle/>
                    <a:p>
                      <a:r>
                        <a:rPr lang="en-GB" sz="1000" b="1" dirty="0" err="1" smtClean="0"/>
                        <a:t>mOS</a:t>
                      </a:r>
                      <a:r>
                        <a:rPr lang="en-GB" sz="1000" b="1" dirty="0" smtClean="0"/>
                        <a:t>, months</a:t>
                      </a:r>
                    </a:p>
                    <a:p>
                      <a:r>
                        <a:rPr lang="en-GB" sz="1000" b="1" dirty="0" smtClean="0"/>
                        <a:t>(95% CI)</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19.0</a:t>
                      </a:r>
                    </a:p>
                    <a:p>
                      <a:pPr algn="ctr"/>
                      <a:r>
                        <a:rPr lang="en-GB" sz="1000" dirty="0" smtClean="0"/>
                        <a:t>(15.0</a:t>
                      </a:r>
                      <a:r>
                        <a:rPr lang="en-GB" sz="1000" dirty="0" smtClean="0">
                          <a:latin typeface="+mn-lt"/>
                        </a:rPr>
                        <a:t>,</a:t>
                      </a:r>
                      <a:r>
                        <a:rPr lang="en-GB" sz="1000" baseline="0" dirty="0" smtClean="0">
                          <a:latin typeface="+mn-lt"/>
                        </a:rPr>
                        <a:t> </a:t>
                      </a:r>
                      <a:r>
                        <a:rPr lang="en-GB" sz="1000" dirty="0" smtClean="0">
                          <a:latin typeface="+mn-lt"/>
                        </a:rPr>
                        <a:t>20.6)</a:t>
                      </a:r>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dirty="0" smtClean="0"/>
                        <a:t>17.2</a:t>
                      </a:r>
                    </a:p>
                    <a:p>
                      <a:pPr algn="ctr"/>
                      <a:r>
                        <a:rPr lang="en-GB" sz="1000" dirty="0" smtClean="0"/>
                        <a:t>(12.6</a:t>
                      </a:r>
                      <a:r>
                        <a:rPr lang="en-GB" sz="1000" dirty="0" smtClean="0">
                          <a:latin typeface="+mn-lt"/>
                        </a:rPr>
                        <a:t>,</a:t>
                      </a:r>
                      <a:r>
                        <a:rPr lang="en-GB" sz="1000" baseline="0" dirty="0" smtClean="0">
                          <a:latin typeface="+mn-lt"/>
                        </a:rPr>
                        <a:t> </a:t>
                      </a:r>
                      <a:r>
                        <a:rPr lang="en-GB" sz="1000" dirty="0" smtClean="0">
                          <a:latin typeface="+mn-lt"/>
                        </a:rPr>
                        <a:t>20.3)</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en-GB" sz="1000" b="1" dirty="0" smtClean="0"/>
                        <a:t>HR (95% CI)</a:t>
                      </a:r>
                    </a:p>
                    <a:p>
                      <a:r>
                        <a:rPr lang="en-GB" sz="1000" b="1" i="0" dirty="0" smtClean="0"/>
                        <a:t>p</a:t>
                      </a:r>
                      <a:r>
                        <a:rPr lang="en-GB" sz="1000" b="1" i="1" dirty="0" smtClean="0"/>
                        <a:t>-</a:t>
                      </a:r>
                      <a:r>
                        <a:rPr lang="en-GB" sz="1000" b="1" dirty="0" smtClean="0"/>
                        <a:t>value</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000" dirty="0" smtClean="0"/>
                        <a:t>1.26 (0.82</a:t>
                      </a:r>
                      <a:r>
                        <a:rPr lang="en-GB" sz="1000" dirty="0" smtClean="0">
                          <a:latin typeface="+mn-lt"/>
                        </a:rPr>
                        <a:t>,</a:t>
                      </a:r>
                      <a:r>
                        <a:rPr lang="en-GB" sz="1000" baseline="0" dirty="0" smtClean="0">
                          <a:latin typeface="+mn-lt"/>
                        </a:rPr>
                        <a:t> </a:t>
                      </a:r>
                      <a:r>
                        <a:rPr lang="en-GB" sz="1000" dirty="0" smtClean="0">
                          <a:latin typeface="+mn-lt"/>
                        </a:rPr>
                        <a:t>1.93)</a:t>
                      </a:r>
                      <a:br>
                        <a:rPr lang="en-GB" sz="1000" dirty="0" smtClean="0">
                          <a:latin typeface="+mn-lt"/>
                        </a:rPr>
                      </a:br>
                      <a:r>
                        <a:rPr lang="en-GB" sz="1000" dirty="0" smtClean="0">
                          <a:latin typeface="+mn-lt"/>
                        </a:rPr>
                        <a:t>0.30</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tc>
              </a:tr>
            </a:tbl>
          </a:graphicData>
        </a:graphic>
      </p:graphicFrame>
      <p:grpSp>
        <p:nvGrpSpPr>
          <p:cNvPr id="68" name="Group 67"/>
          <p:cNvGrpSpPr/>
          <p:nvPr/>
        </p:nvGrpSpPr>
        <p:grpSpPr>
          <a:xfrm>
            <a:off x="664698" y="1904729"/>
            <a:ext cx="5059198" cy="3429271"/>
            <a:chOff x="1194353" y="2418021"/>
            <a:chExt cx="5059198" cy="3429271"/>
          </a:xfrm>
        </p:grpSpPr>
        <p:grpSp>
          <p:nvGrpSpPr>
            <p:cNvPr id="69" name="Group 68"/>
            <p:cNvGrpSpPr/>
            <p:nvPr/>
          </p:nvGrpSpPr>
          <p:grpSpPr>
            <a:xfrm>
              <a:off x="1194353" y="2418021"/>
              <a:ext cx="5059198" cy="3429271"/>
              <a:chOff x="2130939" y="2274391"/>
              <a:chExt cx="4553014" cy="2967441"/>
            </a:xfrm>
          </p:grpSpPr>
          <p:grpSp>
            <p:nvGrpSpPr>
              <p:cNvPr id="89" name="Group 88"/>
              <p:cNvGrpSpPr/>
              <p:nvPr/>
            </p:nvGrpSpPr>
            <p:grpSpPr>
              <a:xfrm>
                <a:off x="2614623" y="2396465"/>
                <a:ext cx="3906738" cy="2171700"/>
                <a:chOff x="836615" y="2448719"/>
                <a:chExt cx="3906738" cy="2171700"/>
              </a:xfrm>
            </p:grpSpPr>
            <p:sp>
              <p:nvSpPr>
                <p:cNvPr id="107" name="Freeform 10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6"/>
                <p:cNvSpPr>
                  <a:spLocks noChangeShapeType="1"/>
                </p:cNvSpPr>
                <p:nvPr/>
              </p:nvSpPr>
              <p:spPr bwMode="auto">
                <a:xfrm>
                  <a:off x="836615" y="24487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7"/>
                <p:cNvSpPr>
                  <a:spLocks noChangeShapeType="1"/>
                </p:cNvSpPr>
                <p:nvPr/>
              </p:nvSpPr>
              <p:spPr bwMode="auto">
                <a:xfrm>
                  <a:off x="836615" y="28646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8"/>
                <p:cNvSpPr>
                  <a:spLocks noChangeShapeType="1"/>
                </p:cNvSpPr>
                <p:nvPr/>
              </p:nvSpPr>
              <p:spPr bwMode="auto">
                <a:xfrm>
                  <a:off x="836615" y="328056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9"/>
                <p:cNvSpPr>
                  <a:spLocks noChangeShapeType="1"/>
                </p:cNvSpPr>
                <p:nvPr/>
              </p:nvSpPr>
              <p:spPr bwMode="auto">
                <a:xfrm>
                  <a:off x="836615" y="369649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10"/>
                <p:cNvSpPr>
                  <a:spLocks noChangeShapeType="1"/>
                </p:cNvSpPr>
                <p:nvPr/>
              </p:nvSpPr>
              <p:spPr bwMode="auto">
                <a:xfrm>
                  <a:off x="836615" y="41124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1"/>
                <p:cNvSpPr>
                  <a:spLocks noChangeShapeType="1"/>
                </p:cNvSpPr>
                <p:nvPr/>
              </p:nvSpPr>
              <p:spPr bwMode="auto">
                <a:xfrm>
                  <a:off x="836615" y="45283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2"/>
                <p:cNvSpPr>
                  <a:spLocks noChangeShapeType="1"/>
                </p:cNvSpPr>
                <p:nvPr/>
              </p:nvSpPr>
              <p:spPr bwMode="auto">
                <a:xfrm>
                  <a:off x="3192794"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3"/>
                <p:cNvSpPr>
                  <a:spLocks noChangeShapeType="1"/>
                </p:cNvSpPr>
                <p:nvPr/>
              </p:nvSpPr>
              <p:spPr bwMode="auto">
                <a:xfrm>
                  <a:off x="2680454"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4"/>
                <p:cNvSpPr>
                  <a:spLocks noChangeShapeType="1"/>
                </p:cNvSpPr>
                <p:nvPr/>
              </p:nvSpPr>
              <p:spPr bwMode="auto">
                <a:xfrm>
                  <a:off x="4234054"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5"/>
                <p:cNvSpPr>
                  <a:spLocks noChangeShapeType="1"/>
                </p:cNvSpPr>
                <p:nvPr/>
              </p:nvSpPr>
              <p:spPr bwMode="auto">
                <a:xfrm>
                  <a:off x="3708548"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7"/>
                <p:cNvSpPr>
                  <a:spLocks noChangeShapeType="1"/>
                </p:cNvSpPr>
                <p:nvPr/>
              </p:nvSpPr>
              <p:spPr bwMode="auto">
                <a:xfrm>
                  <a:off x="474335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8"/>
                <p:cNvSpPr>
                  <a:spLocks noChangeShapeType="1"/>
                </p:cNvSpPr>
                <p:nvPr/>
              </p:nvSpPr>
              <p:spPr bwMode="auto">
                <a:xfrm>
                  <a:off x="2154947"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9"/>
                <p:cNvSpPr>
                  <a:spLocks noChangeShapeType="1"/>
                </p:cNvSpPr>
                <p:nvPr/>
              </p:nvSpPr>
              <p:spPr bwMode="auto">
                <a:xfrm>
                  <a:off x="1647367"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20"/>
                <p:cNvSpPr>
                  <a:spLocks noChangeShapeType="1"/>
                </p:cNvSpPr>
                <p:nvPr/>
              </p:nvSpPr>
              <p:spPr bwMode="auto">
                <a:xfrm>
                  <a:off x="112844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21"/>
                <p:cNvSpPr>
                  <a:spLocks noChangeShapeType="1"/>
                </p:cNvSpPr>
                <p:nvPr/>
              </p:nvSpPr>
              <p:spPr bwMode="auto">
                <a:xfrm>
                  <a:off x="92551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90" name="TextBox 89"/>
              <p:cNvSpPr txBox="1"/>
              <p:nvPr/>
            </p:nvSpPr>
            <p:spPr>
              <a:xfrm rot="16200000">
                <a:off x="1680481" y="3317619"/>
                <a:ext cx="1150201" cy="249285"/>
              </a:xfrm>
              <a:prstGeom prst="rect">
                <a:avLst/>
              </a:prstGeom>
              <a:noFill/>
            </p:spPr>
            <p:txBody>
              <a:bodyPr wrap="none" rtlCol="0">
                <a:spAutoFit/>
              </a:bodyPr>
              <a:lstStyle/>
              <a:p>
                <a:pPr algn="ctr"/>
                <a:r>
                  <a:rPr lang="en-GB" sz="1200" b="1" dirty="0" smtClean="0">
                    <a:solidFill>
                      <a:srgbClr val="4D4D4D"/>
                    </a:solidFill>
                  </a:rPr>
                  <a:t>Overall survival</a:t>
                </a:r>
                <a:endParaRPr lang="en-GB" sz="1200" b="1" dirty="0">
                  <a:solidFill>
                    <a:srgbClr val="4D4D4D"/>
                  </a:solidFill>
                </a:endParaRPr>
              </a:p>
            </p:txBody>
          </p:sp>
          <p:sp>
            <p:nvSpPr>
              <p:cNvPr id="91" name="TextBox 90"/>
              <p:cNvSpPr txBox="1"/>
              <p:nvPr/>
            </p:nvSpPr>
            <p:spPr>
              <a:xfrm>
                <a:off x="3651861" y="4694278"/>
                <a:ext cx="1983890" cy="239695"/>
              </a:xfrm>
              <a:prstGeom prst="rect">
                <a:avLst/>
              </a:prstGeom>
              <a:noFill/>
            </p:spPr>
            <p:txBody>
              <a:bodyPr wrap="none" rtlCol="0">
                <a:spAutoFit/>
              </a:bodyPr>
              <a:lstStyle/>
              <a:p>
                <a:pPr algn="ctr"/>
                <a:r>
                  <a:rPr lang="en-GB" sz="1200" b="1" dirty="0" smtClean="0">
                    <a:solidFill>
                      <a:srgbClr val="4D4D4D"/>
                    </a:solidFill>
                  </a:rPr>
                  <a:t>Months after randomisation</a:t>
                </a:r>
                <a:endParaRPr lang="en-GB" sz="1200" b="1" dirty="0">
                  <a:solidFill>
                    <a:srgbClr val="4D4D4D"/>
                  </a:solidFill>
                </a:endParaRPr>
              </a:p>
            </p:txBody>
          </p:sp>
          <p:sp>
            <p:nvSpPr>
              <p:cNvPr id="92" name="TextBox 91"/>
              <p:cNvSpPr txBox="1"/>
              <p:nvPr/>
            </p:nvSpPr>
            <p:spPr>
              <a:xfrm>
                <a:off x="2325416" y="2274391"/>
                <a:ext cx="358058" cy="239695"/>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93" name="TextBox 92"/>
              <p:cNvSpPr txBox="1"/>
              <p:nvPr/>
            </p:nvSpPr>
            <p:spPr>
              <a:xfrm>
                <a:off x="2325416" y="2691870"/>
                <a:ext cx="358058" cy="239695"/>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94" name="TextBox 93"/>
              <p:cNvSpPr txBox="1"/>
              <p:nvPr/>
            </p:nvSpPr>
            <p:spPr>
              <a:xfrm>
                <a:off x="2325416" y="3107610"/>
                <a:ext cx="358058" cy="239695"/>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95" name="TextBox 94"/>
              <p:cNvSpPr txBox="1"/>
              <p:nvPr/>
            </p:nvSpPr>
            <p:spPr>
              <a:xfrm>
                <a:off x="2325416" y="3523350"/>
                <a:ext cx="358058" cy="239695"/>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96" name="TextBox 95"/>
              <p:cNvSpPr txBox="1"/>
              <p:nvPr/>
            </p:nvSpPr>
            <p:spPr>
              <a:xfrm>
                <a:off x="2325416" y="3939090"/>
                <a:ext cx="358058" cy="239695"/>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97" name="TextBox 96"/>
              <p:cNvSpPr txBox="1"/>
              <p:nvPr/>
            </p:nvSpPr>
            <p:spPr>
              <a:xfrm>
                <a:off x="2440825" y="4354830"/>
                <a:ext cx="242648" cy="239695"/>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98" name="TextBox 97"/>
              <p:cNvSpPr txBox="1"/>
              <p:nvPr/>
            </p:nvSpPr>
            <p:spPr>
              <a:xfrm>
                <a:off x="2587051" y="4522748"/>
                <a:ext cx="242649" cy="239695"/>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99" name="TextBox 98"/>
              <p:cNvSpPr txBox="1"/>
              <p:nvPr/>
            </p:nvSpPr>
            <p:spPr>
              <a:xfrm>
                <a:off x="2746584" y="4522748"/>
                <a:ext cx="319107" cy="719084"/>
              </a:xfrm>
              <a:prstGeom prst="rect">
                <a:avLst/>
              </a:prstGeom>
              <a:noFill/>
            </p:spPr>
            <p:txBody>
              <a:bodyPr wrap="none" rtlCol="0" anchor="t" anchorCtr="0">
                <a:spAutoFit/>
              </a:bodyPr>
              <a:lstStyle/>
              <a:p>
                <a:pPr algn="ctr"/>
                <a:r>
                  <a:rPr lang="en-GB" sz="1200" dirty="0" smtClean="0">
                    <a:solidFill>
                      <a:srgbClr val="4D4D4D"/>
                    </a:solidFill>
                  </a:rPr>
                  <a:t>0</a:t>
                </a:r>
              </a:p>
              <a:p>
                <a:pPr algn="ctr"/>
                <a:endParaRPr lang="en-GB" sz="1200" dirty="0">
                  <a:solidFill>
                    <a:srgbClr val="4D4D4D"/>
                  </a:solidFill>
                </a:endParaRPr>
              </a:p>
              <a:p>
                <a:pPr algn="ctr"/>
                <a:r>
                  <a:rPr lang="en-GB" sz="1200" dirty="0" smtClean="0">
                    <a:solidFill>
                      <a:srgbClr val="4D4D4D"/>
                    </a:solidFill>
                  </a:rPr>
                  <a:t>51</a:t>
                </a:r>
              </a:p>
              <a:p>
                <a:pPr algn="ctr"/>
                <a:r>
                  <a:rPr lang="en-GB" sz="1200" dirty="0" smtClean="0">
                    <a:solidFill>
                      <a:srgbClr val="4D4D4D"/>
                    </a:solidFill>
                  </a:rPr>
                  <a:t>49</a:t>
                </a:r>
                <a:endParaRPr lang="en-GB" sz="1200" dirty="0">
                  <a:solidFill>
                    <a:srgbClr val="4D4D4D"/>
                  </a:solidFill>
                </a:endParaRPr>
              </a:p>
            </p:txBody>
          </p:sp>
          <p:sp>
            <p:nvSpPr>
              <p:cNvPr id="100" name="TextBox 99"/>
              <p:cNvSpPr txBox="1"/>
              <p:nvPr/>
            </p:nvSpPr>
            <p:spPr>
              <a:xfrm>
                <a:off x="3267654" y="4522748"/>
                <a:ext cx="319107" cy="719084"/>
              </a:xfrm>
              <a:prstGeom prst="rect">
                <a:avLst/>
              </a:prstGeom>
              <a:noFill/>
            </p:spPr>
            <p:txBody>
              <a:bodyPr wrap="none" rtlCol="0" anchor="t" anchorCtr="0">
                <a:spAutoFit/>
              </a:bodyPr>
              <a:lstStyle/>
              <a:p>
                <a:pPr algn="ctr"/>
                <a:r>
                  <a:rPr lang="en-GB" sz="1200" dirty="0" smtClean="0">
                    <a:solidFill>
                      <a:srgbClr val="4D4D4D"/>
                    </a:solidFill>
                  </a:rPr>
                  <a:t>6</a:t>
                </a:r>
              </a:p>
              <a:p>
                <a:pPr algn="ctr"/>
                <a:endParaRPr lang="en-GB" sz="1200" dirty="0">
                  <a:solidFill>
                    <a:srgbClr val="4D4D4D"/>
                  </a:solidFill>
                </a:endParaRPr>
              </a:p>
              <a:p>
                <a:pPr algn="ctr"/>
                <a:r>
                  <a:rPr lang="en-GB" sz="1200" dirty="0" smtClean="0">
                    <a:solidFill>
                      <a:srgbClr val="4D4D4D"/>
                    </a:solidFill>
                  </a:rPr>
                  <a:t>42</a:t>
                </a:r>
              </a:p>
              <a:p>
                <a:pPr algn="ctr"/>
                <a:r>
                  <a:rPr lang="en-GB" sz="1200" dirty="0" smtClean="0">
                    <a:solidFill>
                      <a:srgbClr val="4D4D4D"/>
                    </a:solidFill>
                  </a:rPr>
                  <a:t>45</a:t>
                </a:r>
                <a:endParaRPr lang="en-GB" sz="1200" dirty="0">
                  <a:solidFill>
                    <a:srgbClr val="4D4D4D"/>
                  </a:solidFill>
                </a:endParaRPr>
              </a:p>
            </p:txBody>
          </p:sp>
          <p:sp>
            <p:nvSpPr>
              <p:cNvPr id="101" name="TextBox 100"/>
              <p:cNvSpPr txBox="1"/>
              <p:nvPr/>
            </p:nvSpPr>
            <p:spPr>
              <a:xfrm>
                <a:off x="3782152" y="4522748"/>
                <a:ext cx="319107" cy="719084"/>
              </a:xfrm>
              <a:prstGeom prst="rect">
                <a:avLst/>
              </a:prstGeom>
              <a:noFill/>
            </p:spPr>
            <p:txBody>
              <a:bodyPr wrap="none" rtlCol="0" anchor="t" anchorCtr="0">
                <a:spAutoFit/>
              </a:bodyPr>
              <a:lstStyle/>
              <a:p>
                <a:pPr algn="ctr"/>
                <a:r>
                  <a:rPr lang="en-GB" sz="1200" dirty="0" smtClean="0">
                    <a:solidFill>
                      <a:srgbClr val="4D4D4D"/>
                    </a:solidFill>
                  </a:rPr>
                  <a:t>12</a:t>
                </a:r>
              </a:p>
              <a:p>
                <a:pPr algn="ctr"/>
                <a:endParaRPr lang="en-GB" sz="1200" dirty="0">
                  <a:solidFill>
                    <a:srgbClr val="4D4D4D"/>
                  </a:solidFill>
                </a:endParaRPr>
              </a:p>
              <a:p>
                <a:pPr algn="ctr"/>
                <a:r>
                  <a:rPr lang="en-GB" sz="1200" dirty="0" smtClean="0">
                    <a:solidFill>
                      <a:srgbClr val="4D4D4D"/>
                    </a:solidFill>
                  </a:rPr>
                  <a:t>34</a:t>
                </a:r>
              </a:p>
              <a:p>
                <a:pPr algn="ctr"/>
                <a:r>
                  <a:rPr lang="en-GB" sz="1200" dirty="0" smtClean="0">
                    <a:solidFill>
                      <a:srgbClr val="4D4D4D"/>
                    </a:solidFill>
                  </a:rPr>
                  <a:t>33</a:t>
                </a:r>
                <a:endParaRPr lang="en-GB" sz="1200" dirty="0">
                  <a:solidFill>
                    <a:srgbClr val="4D4D4D"/>
                  </a:solidFill>
                </a:endParaRPr>
              </a:p>
            </p:txBody>
          </p:sp>
          <p:sp>
            <p:nvSpPr>
              <p:cNvPr id="102" name="TextBox 101"/>
              <p:cNvSpPr txBox="1"/>
              <p:nvPr/>
            </p:nvSpPr>
            <p:spPr>
              <a:xfrm>
                <a:off x="4295179" y="4522748"/>
                <a:ext cx="319107" cy="719084"/>
              </a:xfrm>
              <a:prstGeom prst="rect">
                <a:avLst/>
              </a:prstGeom>
              <a:noFill/>
            </p:spPr>
            <p:txBody>
              <a:bodyPr wrap="none" rtlCol="0" anchor="t" anchorCtr="0">
                <a:spAutoFit/>
              </a:bodyPr>
              <a:lstStyle/>
              <a:p>
                <a:pPr algn="ctr"/>
                <a:r>
                  <a:rPr lang="en-GB" sz="1200" dirty="0" smtClean="0">
                    <a:solidFill>
                      <a:srgbClr val="4D4D4D"/>
                    </a:solidFill>
                  </a:rPr>
                  <a:t>18</a:t>
                </a:r>
              </a:p>
              <a:p>
                <a:pPr algn="ctr"/>
                <a:endParaRPr lang="en-GB" sz="1200" dirty="0">
                  <a:solidFill>
                    <a:srgbClr val="4D4D4D"/>
                  </a:solidFill>
                </a:endParaRPr>
              </a:p>
              <a:p>
                <a:pPr algn="ctr"/>
                <a:r>
                  <a:rPr lang="en-GB" sz="1200" dirty="0" smtClean="0">
                    <a:solidFill>
                      <a:srgbClr val="4D4D4D"/>
                    </a:solidFill>
                  </a:rPr>
                  <a:t>27</a:t>
                </a:r>
              </a:p>
              <a:p>
                <a:pPr algn="ctr"/>
                <a:r>
                  <a:rPr lang="en-GB" sz="1200" dirty="0" smtClean="0">
                    <a:solidFill>
                      <a:srgbClr val="4D4D4D"/>
                    </a:solidFill>
                  </a:rPr>
                  <a:t>22</a:t>
                </a:r>
                <a:endParaRPr lang="en-GB" sz="1200" dirty="0">
                  <a:solidFill>
                    <a:srgbClr val="4D4D4D"/>
                  </a:solidFill>
                </a:endParaRPr>
              </a:p>
            </p:txBody>
          </p:sp>
          <p:sp>
            <p:nvSpPr>
              <p:cNvPr id="103" name="TextBox 102"/>
              <p:cNvSpPr txBox="1"/>
              <p:nvPr/>
            </p:nvSpPr>
            <p:spPr>
              <a:xfrm>
                <a:off x="4816986" y="4522748"/>
                <a:ext cx="319107" cy="719084"/>
              </a:xfrm>
              <a:prstGeom prst="rect">
                <a:avLst/>
              </a:prstGeom>
              <a:noFill/>
            </p:spPr>
            <p:txBody>
              <a:bodyPr wrap="none" rtlCol="0" anchor="t" anchorCtr="0">
                <a:spAutoFit/>
              </a:bodyPr>
              <a:lstStyle/>
              <a:p>
                <a:pPr algn="ctr"/>
                <a:r>
                  <a:rPr lang="en-GB" sz="1200" dirty="0" smtClean="0">
                    <a:solidFill>
                      <a:srgbClr val="4D4D4D"/>
                    </a:solidFill>
                  </a:rPr>
                  <a:t>24</a:t>
                </a:r>
              </a:p>
              <a:p>
                <a:pPr algn="ctr"/>
                <a:endParaRPr lang="en-GB" sz="1200" dirty="0">
                  <a:solidFill>
                    <a:srgbClr val="4D4D4D"/>
                  </a:solidFill>
                </a:endParaRPr>
              </a:p>
              <a:p>
                <a:pPr algn="r"/>
                <a:r>
                  <a:rPr lang="en-GB" sz="1200" dirty="0" smtClean="0">
                    <a:solidFill>
                      <a:srgbClr val="4D4D4D"/>
                    </a:solidFill>
                  </a:rPr>
                  <a:t>17</a:t>
                </a:r>
              </a:p>
              <a:p>
                <a:pPr algn="r"/>
                <a:r>
                  <a:rPr lang="en-GB" sz="1200" dirty="0">
                    <a:solidFill>
                      <a:srgbClr val="4D4D4D"/>
                    </a:solidFill>
                  </a:rPr>
                  <a:t>9</a:t>
                </a:r>
              </a:p>
            </p:txBody>
          </p:sp>
          <p:sp>
            <p:nvSpPr>
              <p:cNvPr id="104" name="TextBox 103"/>
              <p:cNvSpPr txBox="1"/>
              <p:nvPr/>
            </p:nvSpPr>
            <p:spPr>
              <a:xfrm>
                <a:off x="5330744" y="4522748"/>
                <a:ext cx="319107" cy="719084"/>
              </a:xfrm>
              <a:prstGeom prst="rect">
                <a:avLst/>
              </a:prstGeom>
              <a:noFill/>
            </p:spPr>
            <p:txBody>
              <a:bodyPr wrap="none" rtlCol="0" anchor="t" anchorCtr="0">
                <a:spAutoFit/>
              </a:bodyPr>
              <a:lstStyle/>
              <a:p>
                <a:pPr algn="r"/>
                <a:r>
                  <a:rPr lang="en-GB" sz="1200" dirty="0" smtClean="0">
                    <a:solidFill>
                      <a:srgbClr val="4D4D4D"/>
                    </a:solidFill>
                  </a:rPr>
                  <a:t>30</a:t>
                </a:r>
              </a:p>
              <a:p>
                <a:pPr algn="r"/>
                <a:endParaRPr lang="en-GB" sz="1200" dirty="0">
                  <a:solidFill>
                    <a:srgbClr val="4D4D4D"/>
                  </a:solidFill>
                </a:endParaRPr>
              </a:p>
              <a:p>
                <a:pPr algn="r"/>
                <a:r>
                  <a:rPr lang="en-GB" sz="1200" dirty="0" smtClean="0">
                    <a:solidFill>
                      <a:srgbClr val="4D4D4D"/>
                    </a:solidFill>
                  </a:rPr>
                  <a:t>4</a:t>
                </a:r>
              </a:p>
              <a:p>
                <a:pPr algn="r"/>
                <a:r>
                  <a:rPr lang="en-GB" sz="1200" dirty="0">
                    <a:solidFill>
                      <a:srgbClr val="4D4D4D"/>
                    </a:solidFill>
                  </a:rPr>
                  <a:t>3</a:t>
                </a:r>
              </a:p>
            </p:txBody>
          </p:sp>
          <p:sp>
            <p:nvSpPr>
              <p:cNvPr id="105" name="TextBox 104"/>
              <p:cNvSpPr txBox="1"/>
              <p:nvPr/>
            </p:nvSpPr>
            <p:spPr>
              <a:xfrm>
                <a:off x="5851088" y="4522748"/>
                <a:ext cx="319107" cy="719084"/>
              </a:xfrm>
              <a:prstGeom prst="rect">
                <a:avLst/>
              </a:prstGeom>
              <a:noFill/>
            </p:spPr>
            <p:txBody>
              <a:bodyPr wrap="none" rtlCol="0" anchor="t" anchorCtr="0">
                <a:spAutoFit/>
              </a:bodyPr>
              <a:lstStyle/>
              <a:p>
                <a:pPr algn="r"/>
                <a:r>
                  <a:rPr lang="en-GB" sz="1200" dirty="0" smtClean="0">
                    <a:solidFill>
                      <a:srgbClr val="4D4D4D"/>
                    </a:solidFill>
                  </a:rPr>
                  <a:t>36</a:t>
                </a:r>
              </a:p>
              <a:p>
                <a:pPr algn="r"/>
                <a:endParaRPr lang="en-GB" sz="1200" dirty="0">
                  <a:solidFill>
                    <a:srgbClr val="4D4D4D"/>
                  </a:solidFill>
                </a:endParaRPr>
              </a:p>
              <a:p>
                <a:pPr algn="r"/>
                <a:r>
                  <a:rPr lang="en-GB" sz="1200" dirty="0" smtClean="0">
                    <a:solidFill>
                      <a:srgbClr val="4D4D4D"/>
                    </a:solidFill>
                  </a:rPr>
                  <a:t>1</a:t>
                </a:r>
              </a:p>
              <a:p>
                <a:pPr algn="r"/>
                <a:r>
                  <a:rPr lang="en-GB" sz="1200" dirty="0">
                    <a:solidFill>
                      <a:srgbClr val="4D4D4D"/>
                    </a:solidFill>
                  </a:rPr>
                  <a:t>2</a:t>
                </a:r>
              </a:p>
            </p:txBody>
          </p:sp>
          <p:sp>
            <p:nvSpPr>
              <p:cNvPr id="106" name="TextBox 105"/>
              <p:cNvSpPr txBox="1"/>
              <p:nvPr/>
            </p:nvSpPr>
            <p:spPr>
              <a:xfrm>
                <a:off x="6364846" y="4522748"/>
                <a:ext cx="319107" cy="719084"/>
              </a:xfrm>
              <a:prstGeom prst="rect">
                <a:avLst/>
              </a:prstGeom>
              <a:noFill/>
            </p:spPr>
            <p:txBody>
              <a:bodyPr wrap="none" rtlCol="0" anchor="t" anchorCtr="0">
                <a:spAutoFit/>
              </a:bodyPr>
              <a:lstStyle/>
              <a:p>
                <a:pPr algn="r"/>
                <a:r>
                  <a:rPr lang="en-GB" sz="1200" dirty="0" smtClean="0">
                    <a:solidFill>
                      <a:srgbClr val="4D4D4D"/>
                    </a:solidFill>
                  </a:rPr>
                  <a:t>42</a:t>
                </a:r>
              </a:p>
              <a:p>
                <a:pPr algn="r"/>
                <a:endParaRPr lang="en-GB" sz="1200" dirty="0">
                  <a:solidFill>
                    <a:srgbClr val="4D4D4D"/>
                  </a:solidFill>
                </a:endParaRPr>
              </a:p>
              <a:p>
                <a:pPr algn="r"/>
                <a:r>
                  <a:rPr lang="en-GB" sz="1200" dirty="0" smtClean="0">
                    <a:solidFill>
                      <a:srgbClr val="4D4D4D"/>
                    </a:solidFill>
                  </a:rPr>
                  <a:t>0</a:t>
                </a:r>
              </a:p>
              <a:p>
                <a:pPr algn="r"/>
                <a:r>
                  <a:rPr lang="en-GB" sz="1200" dirty="0">
                    <a:solidFill>
                      <a:srgbClr val="4D4D4D"/>
                    </a:solidFill>
                  </a:rPr>
                  <a:t>0</a:t>
                </a:r>
              </a:p>
            </p:txBody>
          </p:sp>
        </p:grpSp>
        <p:grpSp>
          <p:nvGrpSpPr>
            <p:cNvPr id="70" name="Group 69"/>
            <p:cNvGrpSpPr/>
            <p:nvPr/>
          </p:nvGrpSpPr>
          <p:grpSpPr>
            <a:xfrm>
              <a:off x="2044039" y="2549360"/>
              <a:ext cx="3517423" cy="2340000"/>
              <a:chOff x="2064511" y="2528888"/>
              <a:chExt cx="2638425" cy="1733550"/>
            </a:xfrm>
          </p:grpSpPr>
          <p:sp>
            <p:nvSpPr>
              <p:cNvPr id="80" name="Line 2"/>
              <p:cNvSpPr>
                <a:spLocks noChangeShapeType="1"/>
              </p:cNvSpPr>
              <p:nvPr/>
            </p:nvSpPr>
            <p:spPr bwMode="auto">
              <a:xfrm>
                <a:off x="4702936" y="4214813"/>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3"/>
              <p:cNvSpPr>
                <a:spLocks noChangeShapeType="1"/>
              </p:cNvSpPr>
              <p:nvPr/>
            </p:nvSpPr>
            <p:spPr bwMode="auto">
              <a:xfrm>
                <a:off x="3464686" y="3490913"/>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
              <p:cNvSpPr>
                <a:spLocks noChangeShapeType="1"/>
              </p:cNvSpPr>
              <p:nvPr/>
            </p:nvSpPr>
            <p:spPr bwMode="auto">
              <a:xfrm>
                <a:off x="4007611" y="376713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5"/>
              <p:cNvSpPr>
                <a:spLocks noChangeShapeType="1"/>
              </p:cNvSpPr>
              <p:nvPr/>
            </p:nvSpPr>
            <p:spPr bwMode="auto">
              <a:xfrm>
                <a:off x="3836161" y="363378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6"/>
              <p:cNvSpPr>
                <a:spLocks noChangeShapeType="1"/>
              </p:cNvSpPr>
              <p:nvPr/>
            </p:nvSpPr>
            <p:spPr bwMode="auto">
              <a:xfrm>
                <a:off x="3769486" y="363378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7"/>
              <p:cNvSpPr>
                <a:spLocks noChangeShapeType="1"/>
              </p:cNvSpPr>
              <p:nvPr/>
            </p:nvSpPr>
            <p:spPr bwMode="auto">
              <a:xfrm>
                <a:off x="3988561" y="376713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8"/>
              <p:cNvSpPr>
                <a:spLocks noChangeShapeType="1"/>
              </p:cNvSpPr>
              <p:nvPr/>
            </p:nvSpPr>
            <p:spPr bwMode="auto">
              <a:xfrm>
                <a:off x="4445761" y="4129088"/>
                <a:ext cx="0" cy="47625"/>
              </a:xfrm>
              <a:prstGeom prst="line">
                <a:avLst/>
              </a:prstGeom>
              <a:noFill/>
              <a:ln w="25400">
                <a:solidFill>
                  <a:srgbClr val="04388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9"/>
              <p:cNvSpPr>
                <a:spLocks noChangeShapeType="1"/>
              </p:cNvSpPr>
              <p:nvPr/>
            </p:nvSpPr>
            <p:spPr bwMode="auto">
              <a:xfrm>
                <a:off x="3940936" y="3719513"/>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Freeform 10"/>
              <p:cNvSpPr>
                <a:spLocks/>
              </p:cNvSpPr>
              <p:nvPr/>
            </p:nvSpPr>
            <p:spPr bwMode="auto">
              <a:xfrm>
                <a:off x="2064511" y="2528888"/>
                <a:ext cx="2638425" cy="1714500"/>
              </a:xfrm>
              <a:custGeom>
                <a:avLst/>
                <a:gdLst>
                  <a:gd name="T0" fmla="*/ 270 w 277"/>
                  <a:gd name="T1" fmla="*/ 180 h 180"/>
                  <a:gd name="T2" fmla="*/ 249 w 277"/>
                  <a:gd name="T3" fmla="*/ 170 h 180"/>
                  <a:gd name="T4" fmla="*/ 224 w 277"/>
                  <a:gd name="T5" fmla="*/ 164 h 180"/>
                  <a:gd name="T6" fmla="*/ 220 w 277"/>
                  <a:gd name="T7" fmla="*/ 158 h 180"/>
                  <a:gd name="T8" fmla="*/ 207 w 277"/>
                  <a:gd name="T9" fmla="*/ 152 h 180"/>
                  <a:gd name="T10" fmla="*/ 206 w 277"/>
                  <a:gd name="T11" fmla="*/ 145 h 180"/>
                  <a:gd name="T12" fmla="*/ 204 w 277"/>
                  <a:gd name="T13" fmla="*/ 138 h 180"/>
                  <a:gd name="T14" fmla="*/ 200 w 277"/>
                  <a:gd name="T15" fmla="*/ 132 h 180"/>
                  <a:gd name="T16" fmla="*/ 194 w 277"/>
                  <a:gd name="T17" fmla="*/ 128 h 180"/>
                  <a:gd name="T18" fmla="*/ 192 w 277"/>
                  <a:gd name="T19" fmla="*/ 123 h 180"/>
                  <a:gd name="T20" fmla="*/ 155 w 277"/>
                  <a:gd name="T21" fmla="*/ 119 h 180"/>
                  <a:gd name="T22" fmla="*/ 154 w 277"/>
                  <a:gd name="T23" fmla="*/ 115 h 180"/>
                  <a:gd name="T24" fmla="*/ 152 w 277"/>
                  <a:gd name="T25" fmla="*/ 112 h 180"/>
                  <a:gd name="T26" fmla="*/ 146 w 277"/>
                  <a:gd name="T27" fmla="*/ 104 h 180"/>
                  <a:gd name="T28" fmla="*/ 142 w 277"/>
                  <a:gd name="T29" fmla="*/ 100 h 180"/>
                  <a:gd name="T30" fmla="*/ 136 w 277"/>
                  <a:gd name="T31" fmla="*/ 92 h 180"/>
                  <a:gd name="T32" fmla="*/ 133 w 277"/>
                  <a:gd name="T33" fmla="*/ 89 h 180"/>
                  <a:gd name="T34" fmla="*/ 129 w 277"/>
                  <a:gd name="T35" fmla="*/ 85 h 180"/>
                  <a:gd name="T36" fmla="*/ 126 w 277"/>
                  <a:gd name="T37" fmla="*/ 82 h 180"/>
                  <a:gd name="T38" fmla="*/ 124 w 277"/>
                  <a:gd name="T39" fmla="*/ 78 h 180"/>
                  <a:gd name="T40" fmla="*/ 121 w 277"/>
                  <a:gd name="T41" fmla="*/ 73 h 180"/>
                  <a:gd name="T42" fmla="*/ 116 w 277"/>
                  <a:gd name="T43" fmla="*/ 71 h 180"/>
                  <a:gd name="T44" fmla="*/ 113 w 277"/>
                  <a:gd name="T45" fmla="*/ 67 h 180"/>
                  <a:gd name="T46" fmla="*/ 79 w 277"/>
                  <a:gd name="T47" fmla="*/ 63 h 180"/>
                  <a:gd name="T48" fmla="*/ 76 w 277"/>
                  <a:gd name="T49" fmla="*/ 59 h 180"/>
                  <a:gd name="T50" fmla="*/ 74 w 277"/>
                  <a:gd name="T51" fmla="*/ 56 h 180"/>
                  <a:gd name="T52" fmla="*/ 72 w 277"/>
                  <a:gd name="T53" fmla="*/ 52 h 180"/>
                  <a:gd name="T54" fmla="*/ 70 w 277"/>
                  <a:gd name="T55" fmla="*/ 48 h 180"/>
                  <a:gd name="T56" fmla="*/ 56 w 277"/>
                  <a:gd name="T57" fmla="*/ 45 h 180"/>
                  <a:gd name="T58" fmla="*/ 51 w 277"/>
                  <a:gd name="T59" fmla="*/ 41 h 180"/>
                  <a:gd name="T60" fmla="*/ 47 w 277"/>
                  <a:gd name="T61" fmla="*/ 37 h 180"/>
                  <a:gd name="T62" fmla="*/ 44 w 277"/>
                  <a:gd name="T63" fmla="*/ 34 h 180"/>
                  <a:gd name="T64" fmla="*/ 41 w 277"/>
                  <a:gd name="T65" fmla="*/ 22 h 180"/>
                  <a:gd name="T66" fmla="*/ 34 w 277"/>
                  <a:gd name="T67" fmla="*/ 18 h 180"/>
                  <a:gd name="T68" fmla="*/ 24 w 277"/>
                  <a:gd name="T69" fmla="*/ 15 h 180"/>
                  <a:gd name="T70" fmla="*/ 22 w 277"/>
                  <a:gd name="T71" fmla="*/ 8 h 180"/>
                  <a:gd name="T72" fmla="*/ 14 w 277"/>
                  <a:gd name="T73" fmla="*/ 4 h 180"/>
                  <a:gd name="T74" fmla="*/ 0 w 27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7" h="180">
                    <a:moveTo>
                      <a:pt x="277" y="180"/>
                    </a:moveTo>
                    <a:lnTo>
                      <a:pt x="270" y="180"/>
                    </a:lnTo>
                    <a:lnTo>
                      <a:pt x="270" y="170"/>
                    </a:lnTo>
                    <a:lnTo>
                      <a:pt x="249" y="170"/>
                    </a:lnTo>
                    <a:lnTo>
                      <a:pt x="249" y="164"/>
                    </a:lnTo>
                    <a:lnTo>
                      <a:pt x="224" y="164"/>
                    </a:lnTo>
                    <a:lnTo>
                      <a:pt x="224" y="158"/>
                    </a:lnTo>
                    <a:lnTo>
                      <a:pt x="220" y="158"/>
                    </a:lnTo>
                    <a:lnTo>
                      <a:pt x="220" y="152"/>
                    </a:lnTo>
                    <a:lnTo>
                      <a:pt x="207" y="152"/>
                    </a:lnTo>
                    <a:lnTo>
                      <a:pt x="207" y="145"/>
                    </a:lnTo>
                    <a:lnTo>
                      <a:pt x="206" y="145"/>
                    </a:lnTo>
                    <a:lnTo>
                      <a:pt x="206" y="138"/>
                    </a:lnTo>
                    <a:lnTo>
                      <a:pt x="204" y="138"/>
                    </a:lnTo>
                    <a:lnTo>
                      <a:pt x="204" y="132"/>
                    </a:lnTo>
                    <a:lnTo>
                      <a:pt x="200" y="132"/>
                    </a:lnTo>
                    <a:lnTo>
                      <a:pt x="200" y="128"/>
                    </a:lnTo>
                    <a:lnTo>
                      <a:pt x="194" y="128"/>
                    </a:lnTo>
                    <a:lnTo>
                      <a:pt x="194" y="123"/>
                    </a:lnTo>
                    <a:lnTo>
                      <a:pt x="192" y="123"/>
                    </a:lnTo>
                    <a:lnTo>
                      <a:pt x="192" y="119"/>
                    </a:lnTo>
                    <a:lnTo>
                      <a:pt x="155" y="119"/>
                    </a:lnTo>
                    <a:lnTo>
                      <a:pt x="155" y="115"/>
                    </a:lnTo>
                    <a:lnTo>
                      <a:pt x="154" y="115"/>
                    </a:lnTo>
                    <a:lnTo>
                      <a:pt x="154" y="112"/>
                    </a:lnTo>
                    <a:lnTo>
                      <a:pt x="152" y="112"/>
                    </a:lnTo>
                    <a:lnTo>
                      <a:pt x="152" y="104"/>
                    </a:lnTo>
                    <a:lnTo>
                      <a:pt x="146" y="104"/>
                    </a:lnTo>
                    <a:lnTo>
                      <a:pt x="146" y="100"/>
                    </a:lnTo>
                    <a:lnTo>
                      <a:pt x="142" y="100"/>
                    </a:lnTo>
                    <a:lnTo>
                      <a:pt x="142" y="92"/>
                    </a:lnTo>
                    <a:lnTo>
                      <a:pt x="136" y="92"/>
                    </a:lnTo>
                    <a:lnTo>
                      <a:pt x="136" y="89"/>
                    </a:lnTo>
                    <a:lnTo>
                      <a:pt x="133" y="89"/>
                    </a:lnTo>
                    <a:lnTo>
                      <a:pt x="133" y="85"/>
                    </a:lnTo>
                    <a:lnTo>
                      <a:pt x="129" y="85"/>
                    </a:lnTo>
                    <a:lnTo>
                      <a:pt x="129" y="82"/>
                    </a:lnTo>
                    <a:lnTo>
                      <a:pt x="126" y="82"/>
                    </a:lnTo>
                    <a:lnTo>
                      <a:pt x="126" y="78"/>
                    </a:lnTo>
                    <a:lnTo>
                      <a:pt x="124" y="78"/>
                    </a:lnTo>
                    <a:lnTo>
                      <a:pt x="124" y="73"/>
                    </a:lnTo>
                    <a:lnTo>
                      <a:pt x="121" y="73"/>
                    </a:lnTo>
                    <a:lnTo>
                      <a:pt x="121" y="71"/>
                    </a:lnTo>
                    <a:lnTo>
                      <a:pt x="116" y="71"/>
                    </a:lnTo>
                    <a:lnTo>
                      <a:pt x="116" y="67"/>
                    </a:lnTo>
                    <a:lnTo>
                      <a:pt x="113" y="67"/>
                    </a:lnTo>
                    <a:lnTo>
                      <a:pt x="113" y="63"/>
                    </a:lnTo>
                    <a:lnTo>
                      <a:pt x="79" y="63"/>
                    </a:lnTo>
                    <a:lnTo>
                      <a:pt x="79" y="59"/>
                    </a:lnTo>
                    <a:lnTo>
                      <a:pt x="76" y="59"/>
                    </a:lnTo>
                    <a:lnTo>
                      <a:pt x="76" y="56"/>
                    </a:lnTo>
                    <a:lnTo>
                      <a:pt x="74" y="56"/>
                    </a:lnTo>
                    <a:lnTo>
                      <a:pt x="74" y="52"/>
                    </a:lnTo>
                    <a:lnTo>
                      <a:pt x="72" y="52"/>
                    </a:lnTo>
                    <a:lnTo>
                      <a:pt x="72" y="48"/>
                    </a:lnTo>
                    <a:lnTo>
                      <a:pt x="70" y="48"/>
                    </a:lnTo>
                    <a:lnTo>
                      <a:pt x="70" y="45"/>
                    </a:lnTo>
                    <a:lnTo>
                      <a:pt x="56" y="45"/>
                    </a:lnTo>
                    <a:lnTo>
                      <a:pt x="56" y="41"/>
                    </a:lnTo>
                    <a:lnTo>
                      <a:pt x="51" y="41"/>
                    </a:lnTo>
                    <a:lnTo>
                      <a:pt x="51" y="37"/>
                    </a:lnTo>
                    <a:lnTo>
                      <a:pt x="47" y="37"/>
                    </a:lnTo>
                    <a:lnTo>
                      <a:pt x="47" y="34"/>
                    </a:lnTo>
                    <a:lnTo>
                      <a:pt x="44" y="34"/>
                    </a:lnTo>
                    <a:lnTo>
                      <a:pt x="44" y="22"/>
                    </a:lnTo>
                    <a:lnTo>
                      <a:pt x="41" y="22"/>
                    </a:lnTo>
                    <a:lnTo>
                      <a:pt x="41" y="18"/>
                    </a:lnTo>
                    <a:lnTo>
                      <a:pt x="34" y="18"/>
                    </a:lnTo>
                    <a:lnTo>
                      <a:pt x="34" y="15"/>
                    </a:lnTo>
                    <a:lnTo>
                      <a:pt x="24" y="15"/>
                    </a:lnTo>
                    <a:lnTo>
                      <a:pt x="24" y="8"/>
                    </a:lnTo>
                    <a:lnTo>
                      <a:pt x="22" y="8"/>
                    </a:lnTo>
                    <a:lnTo>
                      <a:pt x="22" y="4"/>
                    </a:lnTo>
                    <a:lnTo>
                      <a:pt x="14" y="4"/>
                    </a:lnTo>
                    <a:lnTo>
                      <a:pt x="14"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1" name="Group 70"/>
            <p:cNvGrpSpPr/>
            <p:nvPr/>
          </p:nvGrpSpPr>
          <p:grpSpPr>
            <a:xfrm>
              <a:off x="2055735" y="2547035"/>
              <a:ext cx="3843231" cy="2253653"/>
              <a:chOff x="2055735" y="2547036"/>
              <a:chExt cx="2867025" cy="1676400"/>
            </a:xfrm>
          </p:grpSpPr>
          <p:sp>
            <p:nvSpPr>
              <p:cNvPr id="75" name="Line 11"/>
              <p:cNvSpPr>
                <a:spLocks noChangeShapeType="1"/>
              </p:cNvSpPr>
              <p:nvPr/>
            </p:nvSpPr>
            <p:spPr bwMode="auto">
              <a:xfrm>
                <a:off x="4903710" y="4175811"/>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2"/>
              <p:cNvSpPr>
                <a:spLocks noChangeShapeType="1"/>
              </p:cNvSpPr>
              <p:nvPr/>
            </p:nvSpPr>
            <p:spPr bwMode="auto">
              <a:xfrm>
                <a:off x="3817860" y="4023411"/>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3"/>
              <p:cNvSpPr>
                <a:spLocks noChangeShapeType="1"/>
              </p:cNvSpPr>
              <p:nvPr/>
            </p:nvSpPr>
            <p:spPr bwMode="auto">
              <a:xfrm>
                <a:off x="3846435" y="4071036"/>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4"/>
              <p:cNvSpPr>
                <a:spLocks noChangeShapeType="1"/>
              </p:cNvSpPr>
              <p:nvPr/>
            </p:nvSpPr>
            <p:spPr bwMode="auto">
              <a:xfrm>
                <a:off x="4389360" y="4175811"/>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Freeform 15"/>
              <p:cNvSpPr>
                <a:spLocks/>
              </p:cNvSpPr>
              <p:nvPr/>
            </p:nvSpPr>
            <p:spPr bwMode="auto">
              <a:xfrm>
                <a:off x="2055735" y="2547036"/>
                <a:ext cx="2867025" cy="1647825"/>
              </a:xfrm>
              <a:custGeom>
                <a:avLst/>
                <a:gdLst>
                  <a:gd name="T0" fmla="*/ 214 w 301"/>
                  <a:gd name="T1" fmla="*/ 173 h 173"/>
                  <a:gd name="T2" fmla="*/ 192 w 301"/>
                  <a:gd name="T3" fmla="*/ 168 h 173"/>
                  <a:gd name="T4" fmla="*/ 187 w 301"/>
                  <a:gd name="T5" fmla="*/ 162 h 173"/>
                  <a:gd name="T6" fmla="*/ 181 w 301"/>
                  <a:gd name="T7" fmla="*/ 158 h 173"/>
                  <a:gd name="T8" fmla="*/ 176 w 301"/>
                  <a:gd name="T9" fmla="*/ 154 h 173"/>
                  <a:gd name="T10" fmla="*/ 174 w 301"/>
                  <a:gd name="T11" fmla="*/ 150 h 173"/>
                  <a:gd name="T12" fmla="*/ 172 w 301"/>
                  <a:gd name="T13" fmla="*/ 146 h 173"/>
                  <a:gd name="T14" fmla="*/ 163 w 301"/>
                  <a:gd name="T15" fmla="*/ 142 h 173"/>
                  <a:gd name="T16" fmla="*/ 161 w 301"/>
                  <a:gd name="T17" fmla="*/ 138 h 173"/>
                  <a:gd name="T18" fmla="*/ 158 w 301"/>
                  <a:gd name="T19" fmla="*/ 134 h 173"/>
                  <a:gd name="T20" fmla="*/ 155 w 301"/>
                  <a:gd name="T21" fmla="*/ 126 h 173"/>
                  <a:gd name="T22" fmla="*/ 152 w 301"/>
                  <a:gd name="T23" fmla="*/ 122 h 173"/>
                  <a:gd name="T24" fmla="*/ 145 w 301"/>
                  <a:gd name="T25" fmla="*/ 118 h 173"/>
                  <a:gd name="T26" fmla="*/ 140 w 301"/>
                  <a:gd name="T27" fmla="*/ 114 h 173"/>
                  <a:gd name="T28" fmla="*/ 138 w 301"/>
                  <a:gd name="T29" fmla="*/ 111 h 173"/>
                  <a:gd name="T30" fmla="*/ 136 w 301"/>
                  <a:gd name="T31" fmla="*/ 106 h 173"/>
                  <a:gd name="T32" fmla="*/ 130 w 301"/>
                  <a:gd name="T33" fmla="*/ 102 h 173"/>
                  <a:gd name="T34" fmla="*/ 123 w 301"/>
                  <a:gd name="T35" fmla="*/ 95 h 173"/>
                  <a:gd name="T36" fmla="*/ 121 w 301"/>
                  <a:gd name="T37" fmla="*/ 90 h 173"/>
                  <a:gd name="T38" fmla="*/ 118 w 301"/>
                  <a:gd name="T39" fmla="*/ 86 h 173"/>
                  <a:gd name="T40" fmla="*/ 113 w 301"/>
                  <a:gd name="T41" fmla="*/ 82 h 173"/>
                  <a:gd name="T42" fmla="*/ 110 w 301"/>
                  <a:gd name="T43" fmla="*/ 79 h 173"/>
                  <a:gd name="T44" fmla="*/ 108 w 301"/>
                  <a:gd name="T45" fmla="*/ 75 h 173"/>
                  <a:gd name="T46" fmla="*/ 95 w 301"/>
                  <a:gd name="T47" fmla="*/ 70 h 173"/>
                  <a:gd name="T48" fmla="*/ 91 w 301"/>
                  <a:gd name="T49" fmla="*/ 62 h 173"/>
                  <a:gd name="T50" fmla="*/ 89 w 301"/>
                  <a:gd name="T51" fmla="*/ 58 h 173"/>
                  <a:gd name="T52" fmla="*/ 88 w 301"/>
                  <a:gd name="T53" fmla="*/ 55 h 173"/>
                  <a:gd name="T54" fmla="*/ 85 w 301"/>
                  <a:gd name="T55" fmla="*/ 51 h 173"/>
                  <a:gd name="T56" fmla="*/ 82 w 301"/>
                  <a:gd name="T57" fmla="*/ 47 h 173"/>
                  <a:gd name="T58" fmla="*/ 78 w 301"/>
                  <a:gd name="T59" fmla="*/ 43 h 173"/>
                  <a:gd name="T60" fmla="*/ 74 w 301"/>
                  <a:gd name="T61" fmla="*/ 39 h 173"/>
                  <a:gd name="T62" fmla="*/ 64 w 301"/>
                  <a:gd name="T63" fmla="*/ 36 h 173"/>
                  <a:gd name="T64" fmla="*/ 60 w 301"/>
                  <a:gd name="T65" fmla="*/ 27 h 173"/>
                  <a:gd name="T66" fmla="*/ 59 w 301"/>
                  <a:gd name="T67" fmla="*/ 24 h 173"/>
                  <a:gd name="T68" fmla="*/ 49 w 301"/>
                  <a:gd name="T69" fmla="*/ 20 h 173"/>
                  <a:gd name="T70" fmla="*/ 45 w 301"/>
                  <a:gd name="T71" fmla="*/ 16 h 173"/>
                  <a:gd name="T72" fmla="*/ 42 w 301"/>
                  <a:gd name="T73" fmla="*/ 12 h 173"/>
                  <a:gd name="T74" fmla="*/ 26 w 301"/>
                  <a:gd name="T75" fmla="*/ 8 h 173"/>
                  <a:gd name="T76" fmla="*/ 23 w 301"/>
                  <a:gd name="T77" fmla="*/ 5 h 173"/>
                  <a:gd name="T78" fmla="*/ 0 w 301"/>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173">
                    <a:moveTo>
                      <a:pt x="301" y="173"/>
                    </a:moveTo>
                    <a:lnTo>
                      <a:pt x="214" y="173"/>
                    </a:lnTo>
                    <a:lnTo>
                      <a:pt x="214" y="168"/>
                    </a:lnTo>
                    <a:lnTo>
                      <a:pt x="192" y="168"/>
                    </a:lnTo>
                    <a:lnTo>
                      <a:pt x="192" y="162"/>
                    </a:lnTo>
                    <a:lnTo>
                      <a:pt x="187" y="162"/>
                    </a:lnTo>
                    <a:lnTo>
                      <a:pt x="187" y="158"/>
                    </a:lnTo>
                    <a:lnTo>
                      <a:pt x="181" y="158"/>
                    </a:lnTo>
                    <a:lnTo>
                      <a:pt x="181" y="154"/>
                    </a:lnTo>
                    <a:lnTo>
                      <a:pt x="176" y="154"/>
                    </a:lnTo>
                    <a:lnTo>
                      <a:pt x="176" y="150"/>
                    </a:lnTo>
                    <a:lnTo>
                      <a:pt x="174" y="150"/>
                    </a:lnTo>
                    <a:lnTo>
                      <a:pt x="174" y="146"/>
                    </a:lnTo>
                    <a:lnTo>
                      <a:pt x="172" y="146"/>
                    </a:lnTo>
                    <a:lnTo>
                      <a:pt x="172" y="142"/>
                    </a:lnTo>
                    <a:lnTo>
                      <a:pt x="163" y="142"/>
                    </a:lnTo>
                    <a:lnTo>
                      <a:pt x="163" y="138"/>
                    </a:lnTo>
                    <a:lnTo>
                      <a:pt x="161" y="138"/>
                    </a:lnTo>
                    <a:lnTo>
                      <a:pt x="161" y="134"/>
                    </a:lnTo>
                    <a:lnTo>
                      <a:pt x="158" y="134"/>
                    </a:lnTo>
                    <a:lnTo>
                      <a:pt x="158" y="126"/>
                    </a:lnTo>
                    <a:lnTo>
                      <a:pt x="155" y="126"/>
                    </a:lnTo>
                    <a:lnTo>
                      <a:pt x="155" y="122"/>
                    </a:lnTo>
                    <a:lnTo>
                      <a:pt x="152" y="122"/>
                    </a:lnTo>
                    <a:lnTo>
                      <a:pt x="152" y="118"/>
                    </a:lnTo>
                    <a:lnTo>
                      <a:pt x="145" y="118"/>
                    </a:lnTo>
                    <a:lnTo>
                      <a:pt x="145" y="114"/>
                    </a:lnTo>
                    <a:lnTo>
                      <a:pt x="140" y="114"/>
                    </a:lnTo>
                    <a:lnTo>
                      <a:pt x="140" y="111"/>
                    </a:lnTo>
                    <a:lnTo>
                      <a:pt x="138" y="111"/>
                    </a:lnTo>
                    <a:lnTo>
                      <a:pt x="138" y="106"/>
                    </a:lnTo>
                    <a:lnTo>
                      <a:pt x="136" y="106"/>
                    </a:lnTo>
                    <a:lnTo>
                      <a:pt x="136" y="102"/>
                    </a:lnTo>
                    <a:lnTo>
                      <a:pt x="130" y="102"/>
                    </a:lnTo>
                    <a:lnTo>
                      <a:pt x="130" y="95"/>
                    </a:lnTo>
                    <a:lnTo>
                      <a:pt x="123" y="95"/>
                    </a:lnTo>
                    <a:lnTo>
                      <a:pt x="123" y="90"/>
                    </a:lnTo>
                    <a:lnTo>
                      <a:pt x="121" y="90"/>
                    </a:lnTo>
                    <a:lnTo>
                      <a:pt x="121" y="86"/>
                    </a:lnTo>
                    <a:lnTo>
                      <a:pt x="118" y="86"/>
                    </a:lnTo>
                    <a:lnTo>
                      <a:pt x="118" y="82"/>
                    </a:lnTo>
                    <a:lnTo>
                      <a:pt x="113" y="82"/>
                    </a:lnTo>
                    <a:lnTo>
                      <a:pt x="113" y="79"/>
                    </a:lnTo>
                    <a:lnTo>
                      <a:pt x="110" y="79"/>
                    </a:lnTo>
                    <a:lnTo>
                      <a:pt x="110" y="75"/>
                    </a:lnTo>
                    <a:lnTo>
                      <a:pt x="108" y="75"/>
                    </a:lnTo>
                    <a:lnTo>
                      <a:pt x="108" y="70"/>
                    </a:lnTo>
                    <a:lnTo>
                      <a:pt x="95" y="70"/>
                    </a:lnTo>
                    <a:lnTo>
                      <a:pt x="95" y="62"/>
                    </a:lnTo>
                    <a:lnTo>
                      <a:pt x="91" y="62"/>
                    </a:lnTo>
                    <a:lnTo>
                      <a:pt x="91" y="58"/>
                    </a:lnTo>
                    <a:lnTo>
                      <a:pt x="89" y="58"/>
                    </a:lnTo>
                    <a:lnTo>
                      <a:pt x="89" y="55"/>
                    </a:lnTo>
                    <a:lnTo>
                      <a:pt x="88" y="55"/>
                    </a:lnTo>
                    <a:lnTo>
                      <a:pt x="88" y="51"/>
                    </a:lnTo>
                    <a:lnTo>
                      <a:pt x="85" y="51"/>
                    </a:lnTo>
                    <a:lnTo>
                      <a:pt x="85" y="47"/>
                    </a:lnTo>
                    <a:lnTo>
                      <a:pt x="82" y="47"/>
                    </a:lnTo>
                    <a:lnTo>
                      <a:pt x="82" y="43"/>
                    </a:lnTo>
                    <a:lnTo>
                      <a:pt x="78" y="43"/>
                    </a:lnTo>
                    <a:lnTo>
                      <a:pt x="78" y="39"/>
                    </a:lnTo>
                    <a:lnTo>
                      <a:pt x="74" y="39"/>
                    </a:lnTo>
                    <a:lnTo>
                      <a:pt x="74" y="36"/>
                    </a:lnTo>
                    <a:lnTo>
                      <a:pt x="64" y="36"/>
                    </a:lnTo>
                    <a:lnTo>
                      <a:pt x="64" y="27"/>
                    </a:lnTo>
                    <a:lnTo>
                      <a:pt x="60" y="27"/>
                    </a:lnTo>
                    <a:lnTo>
                      <a:pt x="60" y="24"/>
                    </a:lnTo>
                    <a:lnTo>
                      <a:pt x="59" y="24"/>
                    </a:lnTo>
                    <a:lnTo>
                      <a:pt x="59" y="20"/>
                    </a:lnTo>
                    <a:lnTo>
                      <a:pt x="49" y="20"/>
                    </a:lnTo>
                    <a:lnTo>
                      <a:pt x="49" y="16"/>
                    </a:lnTo>
                    <a:lnTo>
                      <a:pt x="45" y="16"/>
                    </a:lnTo>
                    <a:lnTo>
                      <a:pt x="45" y="12"/>
                    </a:lnTo>
                    <a:lnTo>
                      <a:pt x="42" y="12"/>
                    </a:lnTo>
                    <a:lnTo>
                      <a:pt x="42" y="8"/>
                    </a:lnTo>
                    <a:lnTo>
                      <a:pt x="26" y="8"/>
                    </a:lnTo>
                    <a:lnTo>
                      <a:pt x="26" y="5"/>
                    </a:lnTo>
                    <a:lnTo>
                      <a:pt x="23" y="5"/>
                    </a:lnTo>
                    <a:lnTo>
                      <a:pt x="2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72" name="Straight Connector 71"/>
            <p:cNvCxnSpPr/>
            <p:nvPr/>
          </p:nvCxnSpPr>
          <p:spPr>
            <a:xfrm>
              <a:off x="2052912" y="4480225"/>
              <a:ext cx="399672"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3" name="Straight Connector 72"/>
            <p:cNvCxnSpPr/>
            <p:nvPr/>
          </p:nvCxnSpPr>
          <p:spPr>
            <a:xfrm>
              <a:off x="2052912" y="4654280"/>
              <a:ext cx="399672"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74" name="TextBox 73"/>
            <p:cNvSpPr txBox="1"/>
            <p:nvPr/>
          </p:nvSpPr>
          <p:spPr>
            <a:xfrm>
              <a:off x="2474510" y="4331297"/>
              <a:ext cx="612668" cy="461665"/>
            </a:xfrm>
            <a:prstGeom prst="rect">
              <a:avLst/>
            </a:prstGeom>
            <a:noFill/>
          </p:spPr>
          <p:txBody>
            <a:bodyPr wrap="none" rtlCol="0">
              <a:spAutoFit/>
            </a:bodyPr>
            <a:lstStyle/>
            <a:p>
              <a:r>
                <a:rPr lang="en-GB" sz="1200" dirty="0" smtClean="0">
                  <a:solidFill>
                    <a:srgbClr val="4D4D4D"/>
                  </a:solidFill>
                </a:rPr>
                <a:t>Arm A</a:t>
              </a:r>
            </a:p>
            <a:p>
              <a:r>
                <a:rPr lang="en-GB" sz="1200" dirty="0" smtClean="0">
                  <a:solidFill>
                    <a:srgbClr val="4D4D4D"/>
                  </a:solidFill>
                </a:rPr>
                <a:t>Arm B</a:t>
              </a:r>
              <a:endParaRPr lang="en-GB" sz="1200" dirty="0">
                <a:solidFill>
                  <a:srgbClr val="4D4D4D"/>
                </a:solidFill>
              </a:endParaRPr>
            </a:p>
          </p:txBody>
        </p:sp>
      </p:grpSp>
      <p:sp>
        <p:nvSpPr>
          <p:cNvPr id="123" name="TextBox 122"/>
          <p:cNvSpPr txBox="1"/>
          <p:nvPr/>
        </p:nvSpPr>
        <p:spPr>
          <a:xfrm>
            <a:off x="2622523" y="1750840"/>
            <a:ext cx="1026845" cy="307777"/>
          </a:xfrm>
          <a:prstGeom prst="rect">
            <a:avLst/>
          </a:prstGeom>
          <a:noFill/>
        </p:spPr>
        <p:txBody>
          <a:bodyPr wrap="square" rtlCol="0">
            <a:spAutoFit/>
          </a:bodyPr>
          <a:lstStyle/>
          <a:p>
            <a:pPr algn="ctr"/>
            <a:r>
              <a:rPr lang="en-GB" sz="1400" b="1" dirty="0" smtClean="0">
                <a:solidFill>
                  <a:srgbClr val="4D4D4D"/>
                </a:solidFill>
              </a:rPr>
              <a:t>OS</a:t>
            </a:r>
            <a:endParaRPr lang="en-GB" sz="1400" b="1" dirty="0">
              <a:solidFill>
                <a:srgbClr val="4D4D4D"/>
              </a:solidFill>
            </a:endParaRPr>
          </a:p>
        </p:txBody>
      </p:sp>
      <p:sp>
        <p:nvSpPr>
          <p:cNvPr id="63" name="TextBox 62"/>
          <p:cNvSpPr txBox="1"/>
          <p:nvPr/>
        </p:nvSpPr>
        <p:spPr>
          <a:xfrm>
            <a:off x="389771" y="4687161"/>
            <a:ext cx="877163" cy="646331"/>
          </a:xfrm>
          <a:prstGeom prst="rect">
            <a:avLst/>
          </a:prstGeom>
          <a:noFill/>
        </p:spPr>
        <p:txBody>
          <a:bodyPr wrap="none" rtlCol="0" anchor="t"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No. at </a:t>
            </a:r>
            <a:r>
              <a:rPr lang="en-GB" sz="1200" dirty="0" smtClean="0">
                <a:solidFill>
                  <a:srgbClr val="4D4D4D"/>
                </a:solidFill>
                <a:latin typeface="Arial" panose="020B0604020202020204" pitchFamily="34" charset="0"/>
                <a:cs typeface="Arial" panose="020B0604020202020204" pitchFamily="34" charset="0"/>
              </a:rPr>
              <a:t>risk</a:t>
            </a:r>
          </a:p>
          <a:p>
            <a:pPr algn="r" fontAlgn="auto">
              <a:spcBef>
                <a:spcPts val="0"/>
              </a:spcBef>
              <a:spcAft>
                <a:spcPts val="0"/>
              </a:spcAft>
            </a:pPr>
            <a:r>
              <a:rPr lang="en-GB" sz="1200" dirty="0" smtClean="0">
                <a:solidFill>
                  <a:srgbClr val="4D4D4D"/>
                </a:solidFill>
                <a:latin typeface="Arial" panose="020B0604020202020204" pitchFamily="34" charset="0"/>
                <a:cs typeface="Arial" panose="020B0604020202020204" pitchFamily="34" charset="0"/>
              </a:rPr>
              <a:t>Arm A</a:t>
            </a:r>
          </a:p>
          <a:p>
            <a:pPr algn="r" fontAlgn="auto">
              <a:spcBef>
                <a:spcPts val="0"/>
              </a:spcBef>
              <a:spcAft>
                <a:spcPts val="0"/>
              </a:spcAft>
            </a:pPr>
            <a:r>
              <a:rPr lang="en-GB" sz="1200" dirty="0" smtClean="0">
                <a:solidFill>
                  <a:srgbClr val="4D4D4D"/>
                </a:solidFill>
                <a:latin typeface="Arial" panose="020B0604020202020204" pitchFamily="34" charset="0"/>
                <a:cs typeface="Arial" panose="020B0604020202020204" pitchFamily="34" charset="0"/>
              </a:rPr>
              <a:t>Arm B</a:t>
            </a:r>
            <a:endParaRPr lang="en-GB" sz="1200"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22879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621PD: Randomized </a:t>
            </a:r>
            <a:r>
              <a:rPr lang="en-GB" sz="1800" dirty="0"/>
              <a:t>phase II study of S-1 and concurrent radiotherapy with versus without induction chemotherapy of gemcitabine for locally advanced pancreatic cancer (LAPC): Final analysis of </a:t>
            </a:r>
            <a:r>
              <a:rPr lang="en-GB" sz="1800" dirty="0" smtClean="0"/>
              <a:t>JCOG1106 </a:t>
            </a:r>
            <a:br>
              <a:rPr lang="en-GB" sz="1800" dirty="0" smtClean="0"/>
            </a:br>
            <a:r>
              <a:rPr lang="en-GB" sz="1800" dirty="0" smtClean="0"/>
              <a:t>– </a:t>
            </a:r>
            <a:r>
              <a:rPr lang="en-GB" sz="1800" dirty="0" err="1" smtClean="0"/>
              <a:t>Loka</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endParaRPr lang="en-GB" dirty="0"/>
          </a:p>
        </p:txBody>
      </p:sp>
      <p:sp>
        <p:nvSpPr>
          <p:cNvPr id="435" name="Freeform 12"/>
          <p:cNvSpPr>
            <a:spLocks/>
          </p:cNvSpPr>
          <p:nvPr/>
        </p:nvSpPr>
        <p:spPr bwMode="auto">
          <a:xfrm>
            <a:off x="5369240" y="3301778"/>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39" name="Freeform 12"/>
          <p:cNvSpPr>
            <a:spLocks/>
          </p:cNvSpPr>
          <p:nvPr/>
        </p:nvSpPr>
        <p:spPr bwMode="auto">
          <a:xfrm>
            <a:off x="868676" y="3301778"/>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40" name="Line 6"/>
          <p:cNvSpPr>
            <a:spLocks noChangeShapeType="1"/>
          </p:cNvSpPr>
          <p:nvPr/>
        </p:nvSpPr>
        <p:spPr bwMode="auto">
          <a:xfrm>
            <a:off x="788157" y="3301777"/>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1" name="Line 7"/>
          <p:cNvSpPr>
            <a:spLocks noChangeShapeType="1"/>
          </p:cNvSpPr>
          <p:nvPr/>
        </p:nvSpPr>
        <p:spPr bwMode="auto">
          <a:xfrm>
            <a:off x="788157" y="3689713"/>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2" name="Line 8"/>
          <p:cNvSpPr>
            <a:spLocks noChangeShapeType="1"/>
          </p:cNvSpPr>
          <p:nvPr/>
        </p:nvSpPr>
        <p:spPr bwMode="auto">
          <a:xfrm>
            <a:off x="788157" y="4077649"/>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3" name="Line 9"/>
          <p:cNvSpPr>
            <a:spLocks noChangeShapeType="1"/>
          </p:cNvSpPr>
          <p:nvPr/>
        </p:nvSpPr>
        <p:spPr bwMode="auto">
          <a:xfrm>
            <a:off x="788157" y="4465585"/>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4" name="Line 10"/>
          <p:cNvSpPr>
            <a:spLocks noChangeShapeType="1"/>
          </p:cNvSpPr>
          <p:nvPr/>
        </p:nvSpPr>
        <p:spPr bwMode="auto">
          <a:xfrm>
            <a:off x="788157" y="4853522"/>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5" name="Line 11"/>
          <p:cNvSpPr>
            <a:spLocks noChangeShapeType="1"/>
          </p:cNvSpPr>
          <p:nvPr/>
        </p:nvSpPr>
        <p:spPr bwMode="auto">
          <a:xfrm>
            <a:off x="788157" y="5241458"/>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6" name="Line 18"/>
          <p:cNvSpPr>
            <a:spLocks noChangeShapeType="1"/>
          </p:cNvSpPr>
          <p:nvPr/>
        </p:nvSpPr>
        <p:spPr bwMode="auto">
          <a:xfrm>
            <a:off x="2833843"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7" name="Line 19"/>
          <p:cNvSpPr>
            <a:spLocks noChangeShapeType="1"/>
          </p:cNvSpPr>
          <p:nvPr/>
        </p:nvSpPr>
        <p:spPr bwMode="auto">
          <a:xfrm>
            <a:off x="1851259"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8" name="Line 20"/>
          <p:cNvSpPr>
            <a:spLocks noChangeShapeType="1"/>
          </p:cNvSpPr>
          <p:nvPr/>
        </p:nvSpPr>
        <p:spPr bwMode="auto">
          <a:xfrm>
            <a:off x="1359967"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9" name="Line 21"/>
          <p:cNvSpPr>
            <a:spLocks noChangeShapeType="1"/>
          </p:cNvSpPr>
          <p:nvPr/>
        </p:nvSpPr>
        <p:spPr bwMode="auto">
          <a:xfrm>
            <a:off x="868675"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50" name="TextBox 449"/>
          <p:cNvSpPr txBox="1"/>
          <p:nvPr/>
        </p:nvSpPr>
        <p:spPr>
          <a:xfrm rot="16200000">
            <a:off x="-942394" y="4117570"/>
            <a:ext cx="2343911" cy="307777"/>
          </a:xfrm>
          <a:prstGeom prst="rect">
            <a:avLst/>
          </a:prstGeom>
          <a:noFill/>
        </p:spPr>
        <p:txBody>
          <a:bodyPr wrap="none" rtlCol="0">
            <a:spAutoFit/>
          </a:bodyPr>
          <a:lstStyle/>
          <a:p>
            <a:pPr algn="ctr"/>
            <a:r>
              <a:rPr lang="en-GB" sz="1400" b="1" dirty="0">
                <a:solidFill>
                  <a:srgbClr val="4D4D4D"/>
                </a:solidFill>
                <a:latin typeface="Arial" panose="020B0604020202020204" pitchFamily="34" charset="0"/>
                <a:cs typeface="Arial" panose="020B0604020202020204" pitchFamily="34" charset="0"/>
              </a:rPr>
              <a:t>Progression-free survival</a:t>
            </a:r>
          </a:p>
        </p:txBody>
      </p:sp>
      <p:sp>
        <p:nvSpPr>
          <p:cNvPr id="451" name="TextBox 450"/>
          <p:cNvSpPr txBox="1"/>
          <p:nvPr/>
        </p:nvSpPr>
        <p:spPr>
          <a:xfrm>
            <a:off x="1317184" y="5556718"/>
            <a:ext cx="2539478" cy="307777"/>
          </a:xfrm>
          <a:prstGeom prst="rect">
            <a:avLst/>
          </a:prstGeom>
          <a:noFill/>
        </p:spPr>
        <p:txBody>
          <a:bodyPr wrap="none" rtlCol="0">
            <a:spAutoFit/>
          </a:bodyPr>
          <a:lstStyle/>
          <a:p>
            <a:pPr algn="ctr"/>
            <a:r>
              <a:rPr lang="en-GB" sz="1400" b="1" dirty="0">
                <a:solidFill>
                  <a:srgbClr val="4D4D4D"/>
                </a:solidFill>
                <a:latin typeface="Arial" panose="020B0604020202020204" pitchFamily="34" charset="0"/>
                <a:cs typeface="Arial" panose="020B0604020202020204" pitchFamily="34" charset="0"/>
              </a:rPr>
              <a:t>Months after randomisation</a:t>
            </a:r>
          </a:p>
        </p:txBody>
      </p:sp>
      <p:sp>
        <p:nvSpPr>
          <p:cNvPr id="452" name="TextBox 451"/>
          <p:cNvSpPr txBox="1"/>
          <p:nvPr/>
        </p:nvSpPr>
        <p:spPr>
          <a:xfrm>
            <a:off x="392301" y="3145812"/>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453" name="TextBox 452"/>
          <p:cNvSpPr txBox="1"/>
          <p:nvPr/>
        </p:nvSpPr>
        <p:spPr>
          <a:xfrm>
            <a:off x="392301" y="353519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454" name="TextBox 453"/>
          <p:cNvSpPr txBox="1"/>
          <p:nvPr/>
        </p:nvSpPr>
        <p:spPr>
          <a:xfrm>
            <a:off x="392301" y="392296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455" name="TextBox 454"/>
          <p:cNvSpPr txBox="1"/>
          <p:nvPr/>
        </p:nvSpPr>
        <p:spPr>
          <a:xfrm>
            <a:off x="392301" y="4310725"/>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456" name="TextBox 455"/>
          <p:cNvSpPr txBox="1"/>
          <p:nvPr/>
        </p:nvSpPr>
        <p:spPr>
          <a:xfrm>
            <a:off x="392301" y="469848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457" name="TextBox 456"/>
          <p:cNvSpPr txBox="1"/>
          <p:nvPr/>
        </p:nvSpPr>
        <p:spPr>
          <a:xfrm>
            <a:off x="392301" y="5086252"/>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0.0</a:t>
            </a:r>
          </a:p>
        </p:txBody>
      </p:sp>
      <p:sp>
        <p:nvSpPr>
          <p:cNvPr id="458" name="TextBox 457"/>
          <p:cNvSpPr txBox="1"/>
          <p:nvPr/>
        </p:nvSpPr>
        <p:spPr>
          <a:xfrm>
            <a:off x="727867" y="5303807"/>
            <a:ext cx="284053"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459" name="TextBox 458"/>
          <p:cNvSpPr txBox="1"/>
          <p:nvPr/>
        </p:nvSpPr>
        <p:spPr>
          <a:xfrm>
            <a:off x="1217702" y="5303807"/>
            <a:ext cx="284053"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60" name="TextBox 459"/>
          <p:cNvSpPr txBox="1"/>
          <p:nvPr/>
        </p:nvSpPr>
        <p:spPr>
          <a:xfrm>
            <a:off x="1658340" y="5303807"/>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61" name="TextBox 460"/>
          <p:cNvSpPr txBox="1"/>
          <p:nvPr/>
        </p:nvSpPr>
        <p:spPr>
          <a:xfrm>
            <a:off x="2640487" y="5303807"/>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62" name="Line 17"/>
          <p:cNvSpPr>
            <a:spLocks noChangeShapeType="1"/>
          </p:cNvSpPr>
          <p:nvPr/>
        </p:nvSpPr>
        <p:spPr bwMode="auto">
          <a:xfrm>
            <a:off x="4307720"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63" name="TextBox 462"/>
          <p:cNvSpPr txBox="1"/>
          <p:nvPr/>
        </p:nvSpPr>
        <p:spPr>
          <a:xfrm>
            <a:off x="4115659" y="5310084"/>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cxnSp>
        <p:nvCxnSpPr>
          <p:cNvPr id="464" name="Straight Connector 463"/>
          <p:cNvCxnSpPr/>
          <p:nvPr/>
        </p:nvCxnSpPr>
        <p:spPr>
          <a:xfrm>
            <a:off x="3048000" y="4157717"/>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465" name="TextBox 464"/>
          <p:cNvSpPr txBox="1"/>
          <p:nvPr/>
        </p:nvSpPr>
        <p:spPr>
          <a:xfrm>
            <a:off x="678174" y="5848891"/>
            <a:ext cx="383438" cy="523220"/>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51</a:t>
            </a:r>
            <a:br>
              <a:rPr lang="en-US" sz="1400" dirty="0">
                <a:solidFill>
                  <a:srgbClr val="4D4D4D"/>
                </a:solidFill>
                <a:latin typeface="Arial" panose="020B0604020202020204" pitchFamily="34" charset="0"/>
                <a:cs typeface="Arial" panose="020B0604020202020204" pitchFamily="34" charset="0"/>
              </a:rPr>
            </a:br>
            <a:r>
              <a:rPr lang="en-US" sz="1400" dirty="0">
                <a:solidFill>
                  <a:srgbClr val="4D4D4D"/>
                </a:solidFill>
                <a:latin typeface="Arial" panose="020B0604020202020204" pitchFamily="34" charset="0"/>
                <a:cs typeface="Arial" panose="020B0604020202020204" pitchFamily="34" charset="0"/>
              </a:rPr>
              <a:t>49</a:t>
            </a:r>
            <a:endParaRPr lang="en-GB" sz="1400" dirty="0">
              <a:solidFill>
                <a:srgbClr val="4D4D4D"/>
              </a:solidFill>
              <a:latin typeface="Arial" panose="020B0604020202020204" pitchFamily="34" charset="0"/>
              <a:cs typeface="Arial" panose="020B0604020202020204" pitchFamily="34" charset="0"/>
            </a:endParaRPr>
          </a:p>
        </p:txBody>
      </p:sp>
      <p:sp>
        <p:nvSpPr>
          <p:cNvPr id="466" name="TextBox 465"/>
          <p:cNvSpPr txBox="1"/>
          <p:nvPr/>
        </p:nvSpPr>
        <p:spPr>
          <a:xfrm>
            <a:off x="1168010" y="5848891"/>
            <a:ext cx="383438" cy="523220"/>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33</a:t>
            </a:r>
            <a:br>
              <a:rPr lang="en-US" sz="1400" dirty="0">
                <a:solidFill>
                  <a:srgbClr val="4D4D4D"/>
                </a:solidFill>
                <a:latin typeface="Arial" panose="020B0604020202020204" pitchFamily="34" charset="0"/>
                <a:cs typeface="Arial" panose="020B0604020202020204" pitchFamily="34" charset="0"/>
              </a:rPr>
            </a:br>
            <a:r>
              <a:rPr lang="en-US" sz="1400" dirty="0">
                <a:solidFill>
                  <a:srgbClr val="4D4D4D"/>
                </a:solidFill>
                <a:latin typeface="Arial" panose="020B0604020202020204" pitchFamily="34" charset="0"/>
                <a:cs typeface="Arial" panose="020B0604020202020204" pitchFamily="34" charset="0"/>
              </a:rPr>
              <a:t>33</a:t>
            </a:r>
            <a:endParaRPr lang="en-GB" sz="1400" dirty="0">
              <a:solidFill>
                <a:srgbClr val="4D4D4D"/>
              </a:solidFill>
              <a:latin typeface="Arial" panose="020B0604020202020204" pitchFamily="34" charset="0"/>
              <a:cs typeface="Arial" panose="020B0604020202020204" pitchFamily="34" charset="0"/>
            </a:endParaRPr>
          </a:p>
        </p:txBody>
      </p:sp>
      <p:sp>
        <p:nvSpPr>
          <p:cNvPr id="467" name="TextBox 466"/>
          <p:cNvSpPr txBox="1"/>
          <p:nvPr/>
        </p:nvSpPr>
        <p:spPr>
          <a:xfrm>
            <a:off x="1658339" y="5848891"/>
            <a:ext cx="383438"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22</a:t>
            </a:r>
          </a:p>
        </p:txBody>
      </p:sp>
      <p:sp>
        <p:nvSpPr>
          <p:cNvPr id="468" name="TextBox 467"/>
          <p:cNvSpPr txBox="1"/>
          <p:nvPr/>
        </p:nvSpPr>
        <p:spPr>
          <a:xfrm>
            <a:off x="2690179" y="5848891"/>
            <a:ext cx="284052" cy="523220"/>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3</a:t>
            </a:r>
            <a:br>
              <a:rPr lang="en-US" sz="1400" dirty="0">
                <a:solidFill>
                  <a:srgbClr val="4D4D4D"/>
                </a:solidFill>
                <a:latin typeface="Arial" panose="020B0604020202020204" pitchFamily="34" charset="0"/>
                <a:cs typeface="Arial" panose="020B0604020202020204" pitchFamily="34" charset="0"/>
              </a:rPr>
            </a:br>
            <a:r>
              <a:rPr lang="en-US" sz="1400" dirty="0">
                <a:solidFill>
                  <a:srgbClr val="4D4D4D"/>
                </a:solidFill>
                <a:latin typeface="Arial" panose="020B0604020202020204" pitchFamily="34" charset="0"/>
                <a:cs typeface="Arial" panose="020B0604020202020204" pitchFamily="34" charset="0"/>
              </a:rPr>
              <a:t>1</a:t>
            </a:r>
            <a:endParaRPr lang="en-GB" sz="1400" dirty="0">
              <a:solidFill>
                <a:srgbClr val="4D4D4D"/>
              </a:solidFill>
              <a:latin typeface="Arial" panose="020B0604020202020204" pitchFamily="34" charset="0"/>
              <a:cs typeface="Arial" panose="020B0604020202020204" pitchFamily="34" charset="0"/>
            </a:endParaRPr>
          </a:p>
        </p:txBody>
      </p:sp>
      <p:sp>
        <p:nvSpPr>
          <p:cNvPr id="469" name="TextBox 468"/>
          <p:cNvSpPr txBox="1"/>
          <p:nvPr/>
        </p:nvSpPr>
        <p:spPr>
          <a:xfrm>
            <a:off x="4165352" y="5855168"/>
            <a:ext cx="284052"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0</a:t>
            </a:r>
          </a:p>
        </p:txBody>
      </p:sp>
      <p:cxnSp>
        <p:nvCxnSpPr>
          <p:cNvPr id="470" name="Straight Connector 469"/>
          <p:cNvCxnSpPr/>
          <p:nvPr/>
        </p:nvCxnSpPr>
        <p:spPr>
          <a:xfrm>
            <a:off x="3048000" y="434892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71" name="Straight Connector 470"/>
          <p:cNvCxnSpPr/>
          <p:nvPr/>
        </p:nvCxnSpPr>
        <p:spPr>
          <a:xfrm>
            <a:off x="323528" y="6012089"/>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72" name="Straight Connector 471"/>
          <p:cNvCxnSpPr/>
          <p:nvPr/>
        </p:nvCxnSpPr>
        <p:spPr>
          <a:xfrm>
            <a:off x="323528" y="621537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73" name="Line 18"/>
          <p:cNvSpPr>
            <a:spLocks noChangeShapeType="1"/>
          </p:cNvSpPr>
          <p:nvPr/>
        </p:nvSpPr>
        <p:spPr bwMode="auto">
          <a:xfrm>
            <a:off x="2342551"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74" name="TextBox 473"/>
          <p:cNvSpPr txBox="1"/>
          <p:nvPr/>
        </p:nvSpPr>
        <p:spPr>
          <a:xfrm>
            <a:off x="2152124" y="5303807"/>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75" name="Line 17"/>
          <p:cNvSpPr>
            <a:spLocks noChangeShapeType="1"/>
          </p:cNvSpPr>
          <p:nvPr/>
        </p:nvSpPr>
        <p:spPr bwMode="auto">
          <a:xfrm>
            <a:off x="3325135"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76" name="TextBox 475"/>
          <p:cNvSpPr txBox="1"/>
          <p:nvPr/>
        </p:nvSpPr>
        <p:spPr>
          <a:xfrm>
            <a:off x="3133515" y="5310084"/>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477" name="TextBox 476"/>
          <p:cNvSpPr txBox="1"/>
          <p:nvPr/>
        </p:nvSpPr>
        <p:spPr>
          <a:xfrm>
            <a:off x="2158792" y="5848891"/>
            <a:ext cx="370101"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11</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9</a:t>
            </a:r>
          </a:p>
        </p:txBody>
      </p:sp>
      <p:sp>
        <p:nvSpPr>
          <p:cNvPr id="478" name="TextBox 477"/>
          <p:cNvSpPr txBox="1"/>
          <p:nvPr/>
        </p:nvSpPr>
        <p:spPr>
          <a:xfrm>
            <a:off x="3183208" y="5848891"/>
            <a:ext cx="284052" cy="523220"/>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0</a:t>
            </a:r>
            <a:br>
              <a:rPr lang="en-US" sz="1400" dirty="0">
                <a:solidFill>
                  <a:srgbClr val="4D4D4D"/>
                </a:solidFill>
                <a:latin typeface="Arial" panose="020B0604020202020204" pitchFamily="34" charset="0"/>
                <a:cs typeface="Arial" panose="020B0604020202020204" pitchFamily="34" charset="0"/>
              </a:rPr>
            </a:br>
            <a:r>
              <a:rPr lang="en-US" sz="1400" dirty="0">
                <a:solidFill>
                  <a:srgbClr val="4D4D4D"/>
                </a:solidFill>
                <a:latin typeface="Arial" panose="020B0604020202020204" pitchFamily="34" charset="0"/>
                <a:cs typeface="Arial" panose="020B0604020202020204" pitchFamily="34" charset="0"/>
              </a:rPr>
              <a:t>1</a:t>
            </a:r>
            <a:endParaRPr lang="en-GB" sz="1400" dirty="0">
              <a:solidFill>
                <a:srgbClr val="4D4D4D"/>
              </a:solidFill>
              <a:latin typeface="Arial" panose="020B0604020202020204" pitchFamily="34" charset="0"/>
              <a:cs typeface="Arial" panose="020B0604020202020204" pitchFamily="34" charset="0"/>
            </a:endParaRPr>
          </a:p>
        </p:txBody>
      </p:sp>
      <p:sp>
        <p:nvSpPr>
          <p:cNvPr id="480" name="Line 17"/>
          <p:cNvSpPr>
            <a:spLocks noChangeShapeType="1"/>
          </p:cNvSpPr>
          <p:nvPr/>
        </p:nvSpPr>
        <p:spPr bwMode="auto">
          <a:xfrm>
            <a:off x="3816427"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81" name="TextBox 480"/>
          <p:cNvSpPr txBox="1"/>
          <p:nvPr/>
        </p:nvSpPr>
        <p:spPr>
          <a:xfrm>
            <a:off x="3625893" y="5310084"/>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482" name="TextBox 481"/>
          <p:cNvSpPr txBox="1"/>
          <p:nvPr/>
        </p:nvSpPr>
        <p:spPr>
          <a:xfrm>
            <a:off x="3675586" y="5855168"/>
            <a:ext cx="284052"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1</a:t>
            </a:r>
          </a:p>
        </p:txBody>
      </p:sp>
      <p:sp>
        <p:nvSpPr>
          <p:cNvPr id="484" name="Line 6"/>
          <p:cNvSpPr>
            <a:spLocks noChangeShapeType="1"/>
          </p:cNvSpPr>
          <p:nvPr/>
        </p:nvSpPr>
        <p:spPr bwMode="auto">
          <a:xfrm>
            <a:off x="5288721" y="3301777"/>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85" name="Line 7"/>
          <p:cNvSpPr>
            <a:spLocks noChangeShapeType="1"/>
          </p:cNvSpPr>
          <p:nvPr/>
        </p:nvSpPr>
        <p:spPr bwMode="auto">
          <a:xfrm>
            <a:off x="5288721" y="3689713"/>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6" name="Line 8"/>
          <p:cNvSpPr>
            <a:spLocks noChangeShapeType="1"/>
          </p:cNvSpPr>
          <p:nvPr/>
        </p:nvSpPr>
        <p:spPr bwMode="auto">
          <a:xfrm>
            <a:off x="5288721" y="4077649"/>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7" name="Line 9"/>
          <p:cNvSpPr>
            <a:spLocks noChangeShapeType="1"/>
          </p:cNvSpPr>
          <p:nvPr/>
        </p:nvSpPr>
        <p:spPr bwMode="auto">
          <a:xfrm>
            <a:off x="5288721" y="4465585"/>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8" name="Line 10"/>
          <p:cNvSpPr>
            <a:spLocks noChangeShapeType="1"/>
          </p:cNvSpPr>
          <p:nvPr/>
        </p:nvSpPr>
        <p:spPr bwMode="auto">
          <a:xfrm>
            <a:off x="5288721" y="4853522"/>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9" name="Line 11"/>
          <p:cNvSpPr>
            <a:spLocks noChangeShapeType="1"/>
          </p:cNvSpPr>
          <p:nvPr/>
        </p:nvSpPr>
        <p:spPr bwMode="auto">
          <a:xfrm>
            <a:off x="5288721" y="5241458"/>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0" name="Line 18"/>
          <p:cNvSpPr>
            <a:spLocks noChangeShapeType="1"/>
          </p:cNvSpPr>
          <p:nvPr/>
        </p:nvSpPr>
        <p:spPr bwMode="auto">
          <a:xfrm>
            <a:off x="7334407"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1" name="Line 19"/>
          <p:cNvSpPr>
            <a:spLocks noChangeShapeType="1"/>
          </p:cNvSpPr>
          <p:nvPr/>
        </p:nvSpPr>
        <p:spPr bwMode="auto">
          <a:xfrm>
            <a:off x="6351823"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2" name="Line 20"/>
          <p:cNvSpPr>
            <a:spLocks noChangeShapeType="1"/>
          </p:cNvSpPr>
          <p:nvPr/>
        </p:nvSpPr>
        <p:spPr bwMode="auto">
          <a:xfrm>
            <a:off x="5860531"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3" name="Line 21"/>
          <p:cNvSpPr>
            <a:spLocks noChangeShapeType="1"/>
          </p:cNvSpPr>
          <p:nvPr/>
        </p:nvSpPr>
        <p:spPr bwMode="auto">
          <a:xfrm>
            <a:off x="5369239"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4" name="TextBox 493"/>
          <p:cNvSpPr txBox="1"/>
          <p:nvPr/>
        </p:nvSpPr>
        <p:spPr>
          <a:xfrm rot="16200000">
            <a:off x="3653551" y="4009849"/>
            <a:ext cx="2153154" cy="523220"/>
          </a:xfrm>
          <a:prstGeom prst="rect">
            <a:avLst/>
          </a:prstGeom>
          <a:noFill/>
        </p:spPr>
        <p:txBody>
          <a:bodyPr wrap="none" rtlCol="0">
            <a:spAutoFit/>
          </a:bodyPr>
          <a:lstStyle/>
          <a:p>
            <a:pPr algn="ctr"/>
            <a:r>
              <a:rPr lang="en-GB" sz="1400" b="1" dirty="0">
                <a:solidFill>
                  <a:srgbClr val="4D4D4D"/>
                </a:solidFill>
                <a:latin typeface="Arial" panose="020B0604020202020204" pitchFamily="34" charset="0"/>
                <a:cs typeface="Arial" panose="020B0604020202020204" pitchFamily="34" charset="0"/>
              </a:rPr>
              <a:t>Distant metastasis-free</a:t>
            </a:r>
            <a:br>
              <a:rPr lang="en-GB" sz="1400" b="1" dirty="0">
                <a:solidFill>
                  <a:srgbClr val="4D4D4D"/>
                </a:solidFill>
                <a:latin typeface="Arial" panose="020B0604020202020204" pitchFamily="34" charset="0"/>
                <a:cs typeface="Arial" panose="020B0604020202020204" pitchFamily="34" charset="0"/>
              </a:rPr>
            </a:br>
            <a:r>
              <a:rPr lang="en-GB" sz="1400" b="1" dirty="0">
                <a:solidFill>
                  <a:srgbClr val="4D4D4D"/>
                </a:solidFill>
                <a:latin typeface="Arial" panose="020B0604020202020204" pitchFamily="34" charset="0"/>
                <a:cs typeface="Arial" panose="020B0604020202020204" pitchFamily="34" charset="0"/>
              </a:rPr>
              <a:t>survival</a:t>
            </a:r>
          </a:p>
        </p:txBody>
      </p:sp>
      <p:sp>
        <p:nvSpPr>
          <p:cNvPr id="495" name="TextBox 494"/>
          <p:cNvSpPr txBox="1"/>
          <p:nvPr/>
        </p:nvSpPr>
        <p:spPr>
          <a:xfrm>
            <a:off x="5817748" y="5556718"/>
            <a:ext cx="2539478" cy="307777"/>
          </a:xfrm>
          <a:prstGeom prst="rect">
            <a:avLst/>
          </a:prstGeom>
          <a:noFill/>
        </p:spPr>
        <p:txBody>
          <a:bodyPr wrap="none" rtlCol="0">
            <a:spAutoFit/>
          </a:bodyPr>
          <a:lstStyle/>
          <a:p>
            <a:pPr algn="ctr"/>
            <a:r>
              <a:rPr lang="en-GB" sz="1400" b="1" dirty="0">
                <a:solidFill>
                  <a:srgbClr val="4D4D4D"/>
                </a:solidFill>
                <a:latin typeface="Arial" panose="020B0604020202020204" pitchFamily="34" charset="0"/>
                <a:cs typeface="Arial" panose="020B0604020202020204" pitchFamily="34" charset="0"/>
              </a:rPr>
              <a:t>Months after randomisation</a:t>
            </a:r>
          </a:p>
        </p:txBody>
      </p:sp>
      <p:sp>
        <p:nvSpPr>
          <p:cNvPr id="496" name="TextBox 495"/>
          <p:cNvSpPr txBox="1"/>
          <p:nvPr/>
        </p:nvSpPr>
        <p:spPr>
          <a:xfrm>
            <a:off x="4892865" y="3145812"/>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497" name="TextBox 496"/>
          <p:cNvSpPr txBox="1"/>
          <p:nvPr/>
        </p:nvSpPr>
        <p:spPr>
          <a:xfrm>
            <a:off x="4892865" y="353519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498" name="TextBox 497"/>
          <p:cNvSpPr txBox="1"/>
          <p:nvPr/>
        </p:nvSpPr>
        <p:spPr>
          <a:xfrm>
            <a:off x="4892865" y="392296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499" name="TextBox 498"/>
          <p:cNvSpPr txBox="1"/>
          <p:nvPr/>
        </p:nvSpPr>
        <p:spPr>
          <a:xfrm>
            <a:off x="4892865" y="4310725"/>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500" name="TextBox 499"/>
          <p:cNvSpPr txBox="1"/>
          <p:nvPr/>
        </p:nvSpPr>
        <p:spPr>
          <a:xfrm>
            <a:off x="4892865" y="469848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501" name="TextBox 500"/>
          <p:cNvSpPr txBox="1"/>
          <p:nvPr/>
        </p:nvSpPr>
        <p:spPr>
          <a:xfrm>
            <a:off x="4892865" y="5086252"/>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0.0</a:t>
            </a:r>
          </a:p>
        </p:txBody>
      </p:sp>
      <p:sp>
        <p:nvSpPr>
          <p:cNvPr id="502" name="TextBox 501"/>
          <p:cNvSpPr txBox="1"/>
          <p:nvPr/>
        </p:nvSpPr>
        <p:spPr>
          <a:xfrm>
            <a:off x="5228431" y="5303807"/>
            <a:ext cx="284053"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503" name="TextBox 502"/>
          <p:cNvSpPr txBox="1"/>
          <p:nvPr/>
        </p:nvSpPr>
        <p:spPr>
          <a:xfrm>
            <a:off x="5718266" y="5303807"/>
            <a:ext cx="284053"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04" name="TextBox 503"/>
          <p:cNvSpPr txBox="1"/>
          <p:nvPr/>
        </p:nvSpPr>
        <p:spPr>
          <a:xfrm>
            <a:off x="6158904" y="5303807"/>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05" name="TextBox 504"/>
          <p:cNvSpPr txBox="1"/>
          <p:nvPr/>
        </p:nvSpPr>
        <p:spPr>
          <a:xfrm>
            <a:off x="7141051" y="5303807"/>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506" name="Line 17"/>
          <p:cNvSpPr>
            <a:spLocks noChangeShapeType="1"/>
          </p:cNvSpPr>
          <p:nvPr/>
        </p:nvSpPr>
        <p:spPr bwMode="auto">
          <a:xfrm>
            <a:off x="8808284"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07" name="TextBox 506"/>
          <p:cNvSpPr txBox="1"/>
          <p:nvPr/>
        </p:nvSpPr>
        <p:spPr>
          <a:xfrm>
            <a:off x="8616223" y="5310084"/>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509" name="TextBox 508"/>
          <p:cNvSpPr txBox="1"/>
          <p:nvPr/>
        </p:nvSpPr>
        <p:spPr>
          <a:xfrm>
            <a:off x="5178738" y="5848891"/>
            <a:ext cx="383438" cy="523220"/>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51</a:t>
            </a:r>
            <a:br>
              <a:rPr lang="en-US" sz="1400" dirty="0">
                <a:solidFill>
                  <a:srgbClr val="4D4D4D"/>
                </a:solidFill>
                <a:latin typeface="Arial" panose="020B0604020202020204" pitchFamily="34" charset="0"/>
                <a:cs typeface="Arial" panose="020B0604020202020204" pitchFamily="34" charset="0"/>
              </a:rPr>
            </a:br>
            <a:r>
              <a:rPr lang="en-US" sz="1400" dirty="0">
                <a:solidFill>
                  <a:srgbClr val="4D4D4D"/>
                </a:solidFill>
                <a:latin typeface="Arial" panose="020B0604020202020204" pitchFamily="34" charset="0"/>
                <a:cs typeface="Arial" panose="020B0604020202020204" pitchFamily="34" charset="0"/>
              </a:rPr>
              <a:t>49</a:t>
            </a:r>
            <a:endParaRPr lang="en-GB" sz="1400" dirty="0">
              <a:solidFill>
                <a:srgbClr val="4D4D4D"/>
              </a:solidFill>
              <a:latin typeface="Arial" panose="020B0604020202020204" pitchFamily="34" charset="0"/>
              <a:cs typeface="Arial" panose="020B0604020202020204" pitchFamily="34" charset="0"/>
            </a:endParaRPr>
          </a:p>
        </p:txBody>
      </p:sp>
      <p:sp>
        <p:nvSpPr>
          <p:cNvPr id="510" name="TextBox 509"/>
          <p:cNvSpPr txBox="1"/>
          <p:nvPr/>
        </p:nvSpPr>
        <p:spPr>
          <a:xfrm>
            <a:off x="5668574" y="5848891"/>
            <a:ext cx="383438" cy="523220"/>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33</a:t>
            </a:r>
            <a:br>
              <a:rPr lang="en-US" sz="1400" dirty="0">
                <a:solidFill>
                  <a:srgbClr val="4D4D4D"/>
                </a:solidFill>
                <a:latin typeface="Arial" panose="020B0604020202020204" pitchFamily="34" charset="0"/>
                <a:cs typeface="Arial" panose="020B0604020202020204" pitchFamily="34" charset="0"/>
              </a:rPr>
            </a:br>
            <a:r>
              <a:rPr lang="en-US" sz="1400" dirty="0">
                <a:solidFill>
                  <a:srgbClr val="4D4D4D"/>
                </a:solidFill>
                <a:latin typeface="Arial" panose="020B0604020202020204" pitchFamily="34" charset="0"/>
                <a:cs typeface="Arial" panose="020B0604020202020204" pitchFamily="34" charset="0"/>
              </a:rPr>
              <a:t>34</a:t>
            </a:r>
            <a:endParaRPr lang="en-GB" sz="1400" dirty="0">
              <a:solidFill>
                <a:srgbClr val="4D4D4D"/>
              </a:solidFill>
              <a:latin typeface="Arial" panose="020B0604020202020204" pitchFamily="34" charset="0"/>
              <a:cs typeface="Arial" panose="020B0604020202020204" pitchFamily="34" charset="0"/>
            </a:endParaRPr>
          </a:p>
        </p:txBody>
      </p:sp>
      <p:sp>
        <p:nvSpPr>
          <p:cNvPr id="511" name="TextBox 510"/>
          <p:cNvSpPr txBox="1"/>
          <p:nvPr/>
        </p:nvSpPr>
        <p:spPr>
          <a:xfrm>
            <a:off x="6158903" y="5848891"/>
            <a:ext cx="383438"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23</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23</a:t>
            </a:r>
          </a:p>
        </p:txBody>
      </p:sp>
      <p:sp>
        <p:nvSpPr>
          <p:cNvPr id="512" name="TextBox 511"/>
          <p:cNvSpPr txBox="1"/>
          <p:nvPr/>
        </p:nvSpPr>
        <p:spPr>
          <a:xfrm>
            <a:off x="7190743" y="5848891"/>
            <a:ext cx="284052" cy="523220"/>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6</a:t>
            </a:r>
            <a:br>
              <a:rPr lang="en-US" sz="1400" dirty="0">
                <a:solidFill>
                  <a:srgbClr val="4D4D4D"/>
                </a:solidFill>
                <a:latin typeface="Arial" panose="020B0604020202020204" pitchFamily="34" charset="0"/>
                <a:cs typeface="Arial" panose="020B0604020202020204" pitchFamily="34" charset="0"/>
              </a:rPr>
            </a:br>
            <a:r>
              <a:rPr lang="en-US" sz="1400" dirty="0">
                <a:solidFill>
                  <a:srgbClr val="4D4D4D"/>
                </a:solidFill>
                <a:latin typeface="Arial" panose="020B0604020202020204" pitchFamily="34" charset="0"/>
                <a:cs typeface="Arial" panose="020B0604020202020204" pitchFamily="34" charset="0"/>
              </a:rPr>
              <a:t>1</a:t>
            </a:r>
            <a:endParaRPr lang="en-GB" sz="1400" dirty="0">
              <a:solidFill>
                <a:srgbClr val="4D4D4D"/>
              </a:solidFill>
              <a:latin typeface="Arial" panose="020B0604020202020204" pitchFamily="34" charset="0"/>
              <a:cs typeface="Arial" panose="020B0604020202020204" pitchFamily="34" charset="0"/>
            </a:endParaRPr>
          </a:p>
        </p:txBody>
      </p:sp>
      <p:sp>
        <p:nvSpPr>
          <p:cNvPr id="513" name="TextBox 512"/>
          <p:cNvSpPr txBox="1"/>
          <p:nvPr/>
        </p:nvSpPr>
        <p:spPr>
          <a:xfrm>
            <a:off x="8665916" y="5855168"/>
            <a:ext cx="284052"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0</a:t>
            </a:r>
          </a:p>
        </p:txBody>
      </p:sp>
      <p:cxnSp>
        <p:nvCxnSpPr>
          <p:cNvPr id="515" name="Straight Connector 514"/>
          <p:cNvCxnSpPr/>
          <p:nvPr/>
        </p:nvCxnSpPr>
        <p:spPr>
          <a:xfrm>
            <a:off x="4824092" y="6012089"/>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6" name="Straight Connector 515"/>
          <p:cNvCxnSpPr/>
          <p:nvPr/>
        </p:nvCxnSpPr>
        <p:spPr>
          <a:xfrm>
            <a:off x="4824092" y="621537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17" name="Line 18"/>
          <p:cNvSpPr>
            <a:spLocks noChangeShapeType="1"/>
          </p:cNvSpPr>
          <p:nvPr/>
        </p:nvSpPr>
        <p:spPr bwMode="auto">
          <a:xfrm>
            <a:off x="6843115"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18" name="TextBox 517"/>
          <p:cNvSpPr txBox="1"/>
          <p:nvPr/>
        </p:nvSpPr>
        <p:spPr>
          <a:xfrm>
            <a:off x="6652688" y="5303807"/>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519" name="Line 17"/>
          <p:cNvSpPr>
            <a:spLocks noChangeShapeType="1"/>
          </p:cNvSpPr>
          <p:nvPr/>
        </p:nvSpPr>
        <p:spPr bwMode="auto">
          <a:xfrm>
            <a:off x="7825699"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20" name="TextBox 519"/>
          <p:cNvSpPr txBox="1"/>
          <p:nvPr/>
        </p:nvSpPr>
        <p:spPr>
          <a:xfrm>
            <a:off x="7634079" y="5310084"/>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521" name="TextBox 520"/>
          <p:cNvSpPr txBox="1"/>
          <p:nvPr/>
        </p:nvSpPr>
        <p:spPr>
          <a:xfrm>
            <a:off x="6652687" y="5848891"/>
            <a:ext cx="383439"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11</a:t>
            </a:r>
          </a:p>
        </p:txBody>
      </p:sp>
      <p:sp>
        <p:nvSpPr>
          <p:cNvPr id="522" name="TextBox 521"/>
          <p:cNvSpPr txBox="1"/>
          <p:nvPr/>
        </p:nvSpPr>
        <p:spPr>
          <a:xfrm>
            <a:off x="7683772" y="5848891"/>
            <a:ext cx="284052" cy="523220"/>
          </a:xfrm>
          <a:prstGeom prst="rect">
            <a:avLst/>
          </a:prstGeom>
          <a:noFill/>
        </p:spPr>
        <p:txBody>
          <a:bodyPr wrap="none" rtlCol="0" anchor="t" anchorCtr="0">
            <a:spAutoFit/>
          </a:bodyPr>
          <a:lstStyle/>
          <a:p>
            <a:pPr algn="ctr"/>
            <a:r>
              <a:rPr lang="en-US" sz="1400" dirty="0">
                <a:solidFill>
                  <a:srgbClr val="4D4D4D"/>
                </a:solidFill>
                <a:latin typeface="Arial" panose="020B0604020202020204" pitchFamily="34" charset="0"/>
                <a:cs typeface="Arial" panose="020B0604020202020204" pitchFamily="34" charset="0"/>
              </a:rPr>
              <a:t>0</a:t>
            </a:r>
            <a:br>
              <a:rPr lang="en-US" sz="1400" dirty="0">
                <a:solidFill>
                  <a:srgbClr val="4D4D4D"/>
                </a:solidFill>
                <a:latin typeface="Arial" panose="020B0604020202020204" pitchFamily="34" charset="0"/>
                <a:cs typeface="Arial" panose="020B0604020202020204" pitchFamily="34" charset="0"/>
              </a:rPr>
            </a:br>
            <a:r>
              <a:rPr lang="en-US" sz="1400" dirty="0">
                <a:solidFill>
                  <a:srgbClr val="4D4D4D"/>
                </a:solidFill>
                <a:latin typeface="Arial" panose="020B0604020202020204" pitchFamily="34" charset="0"/>
                <a:cs typeface="Arial" panose="020B0604020202020204" pitchFamily="34" charset="0"/>
              </a:rPr>
              <a:t>1</a:t>
            </a:r>
            <a:endParaRPr lang="en-GB" sz="1400" dirty="0">
              <a:solidFill>
                <a:srgbClr val="4D4D4D"/>
              </a:solidFill>
              <a:latin typeface="Arial" panose="020B0604020202020204" pitchFamily="34" charset="0"/>
              <a:cs typeface="Arial" panose="020B0604020202020204" pitchFamily="34" charset="0"/>
            </a:endParaRPr>
          </a:p>
        </p:txBody>
      </p:sp>
      <p:sp>
        <p:nvSpPr>
          <p:cNvPr id="524" name="Line 17"/>
          <p:cNvSpPr>
            <a:spLocks noChangeShapeType="1"/>
          </p:cNvSpPr>
          <p:nvPr/>
        </p:nvSpPr>
        <p:spPr bwMode="auto">
          <a:xfrm>
            <a:off x="8316991"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25" name="TextBox 524"/>
          <p:cNvSpPr txBox="1"/>
          <p:nvPr/>
        </p:nvSpPr>
        <p:spPr>
          <a:xfrm>
            <a:off x="8126457" y="5310084"/>
            <a:ext cx="383438" cy="307777"/>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526" name="TextBox 525"/>
          <p:cNvSpPr txBox="1"/>
          <p:nvPr/>
        </p:nvSpPr>
        <p:spPr>
          <a:xfrm>
            <a:off x="8176150" y="5855168"/>
            <a:ext cx="284052" cy="523220"/>
          </a:xfrm>
          <a:prstGeom prst="rect">
            <a:avLst/>
          </a:prstGeom>
          <a:noFill/>
        </p:spPr>
        <p:txBody>
          <a:bodyPr wrap="none"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
            </a:r>
            <a:br>
              <a:rPr lang="en-GB" sz="1400" dirty="0">
                <a:solidFill>
                  <a:srgbClr val="4D4D4D"/>
                </a:solidFill>
                <a:latin typeface="Arial" panose="020B0604020202020204" pitchFamily="34" charset="0"/>
                <a:cs typeface="Arial" panose="020B0604020202020204" pitchFamily="34" charset="0"/>
              </a:rPr>
            </a:br>
            <a:r>
              <a:rPr lang="en-GB" sz="1400" dirty="0">
                <a:solidFill>
                  <a:srgbClr val="4D4D4D"/>
                </a:solidFill>
                <a:latin typeface="Arial" panose="020B0604020202020204" pitchFamily="34" charset="0"/>
                <a:cs typeface="Arial" panose="020B0604020202020204" pitchFamily="34" charset="0"/>
              </a:rPr>
              <a:t>1</a:t>
            </a:r>
          </a:p>
        </p:txBody>
      </p:sp>
      <p:grpSp>
        <p:nvGrpSpPr>
          <p:cNvPr id="527" name="Group 526"/>
          <p:cNvGrpSpPr/>
          <p:nvPr/>
        </p:nvGrpSpPr>
        <p:grpSpPr>
          <a:xfrm>
            <a:off x="872780" y="3298946"/>
            <a:ext cx="3208683" cy="1880570"/>
            <a:chOff x="948980" y="3064818"/>
            <a:chExt cx="3208683" cy="1880570"/>
          </a:xfrm>
        </p:grpSpPr>
        <p:sp>
          <p:nvSpPr>
            <p:cNvPr id="528" name="Freeform 5"/>
            <p:cNvSpPr>
              <a:spLocks/>
            </p:cNvSpPr>
            <p:nvPr/>
          </p:nvSpPr>
          <p:spPr bwMode="auto">
            <a:xfrm>
              <a:off x="948980" y="3064818"/>
              <a:ext cx="3184938" cy="1856826"/>
            </a:xfrm>
            <a:custGeom>
              <a:avLst/>
              <a:gdLst>
                <a:gd name="T0" fmla="*/ 2416 w 4024"/>
                <a:gd name="T1" fmla="*/ 2346 h 2346"/>
                <a:gd name="T2" fmla="*/ 2273 w 4024"/>
                <a:gd name="T3" fmla="*/ 2292 h 2346"/>
                <a:gd name="T4" fmla="*/ 2225 w 4024"/>
                <a:gd name="T5" fmla="*/ 2239 h 2346"/>
                <a:gd name="T6" fmla="*/ 2197 w 4024"/>
                <a:gd name="T7" fmla="*/ 2189 h 2346"/>
                <a:gd name="T8" fmla="*/ 2171 w 4024"/>
                <a:gd name="T9" fmla="*/ 2139 h 2346"/>
                <a:gd name="T10" fmla="*/ 1953 w 4024"/>
                <a:gd name="T11" fmla="*/ 2089 h 2346"/>
                <a:gd name="T12" fmla="*/ 1877 w 4024"/>
                <a:gd name="T13" fmla="*/ 2039 h 2346"/>
                <a:gd name="T14" fmla="*/ 1789 w 4024"/>
                <a:gd name="T15" fmla="*/ 1981 h 2346"/>
                <a:gd name="T16" fmla="*/ 1594 w 4024"/>
                <a:gd name="T17" fmla="*/ 1927 h 2346"/>
                <a:gd name="T18" fmla="*/ 1580 w 4024"/>
                <a:gd name="T19" fmla="*/ 1879 h 2346"/>
                <a:gd name="T20" fmla="*/ 1496 w 4024"/>
                <a:gd name="T21" fmla="*/ 1772 h 2346"/>
                <a:gd name="T22" fmla="*/ 1430 w 4024"/>
                <a:gd name="T23" fmla="*/ 1672 h 2346"/>
                <a:gd name="T24" fmla="*/ 1420 w 4024"/>
                <a:gd name="T25" fmla="*/ 1616 h 2346"/>
                <a:gd name="T26" fmla="*/ 1400 w 4024"/>
                <a:gd name="T27" fmla="*/ 1568 h 2346"/>
                <a:gd name="T28" fmla="*/ 1390 w 4024"/>
                <a:gd name="T29" fmla="*/ 1508 h 2346"/>
                <a:gd name="T30" fmla="*/ 1354 w 4024"/>
                <a:gd name="T31" fmla="*/ 1466 h 2346"/>
                <a:gd name="T32" fmla="*/ 1344 w 4024"/>
                <a:gd name="T33" fmla="*/ 1407 h 2346"/>
                <a:gd name="T34" fmla="*/ 1334 w 4024"/>
                <a:gd name="T35" fmla="*/ 1363 h 2346"/>
                <a:gd name="T36" fmla="*/ 1170 w 4024"/>
                <a:gd name="T37" fmla="*/ 1307 h 2346"/>
                <a:gd name="T38" fmla="*/ 1080 w 4024"/>
                <a:gd name="T39" fmla="*/ 1253 h 2346"/>
                <a:gd name="T40" fmla="*/ 1074 w 4024"/>
                <a:gd name="T41" fmla="*/ 1207 h 2346"/>
                <a:gd name="T42" fmla="*/ 1050 w 4024"/>
                <a:gd name="T43" fmla="*/ 1149 h 2346"/>
                <a:gd name="T44" fmla="*/ 873 w 4024"/>
                <a:gd name="T45" fmla="*/ 1097 h 2346"/>
                <a:gd name="T46" fmla="*/ 817 w 4024"/>
                <a:gd name="T47" fmla="*/ 1053 h 2346"/>
                <a:gd name="T48" fmla="*/ 809 w 4024"/>
                <a:gd name="T49" fmla="*/ 1004 h 2346"/>
                <a:gd name="T50" fmla="*/ 741 w 4024"/>
                <a:gd name="T51" fmla="*/ 950 h 2346"/>
                <a:gd name="T52" fmla="*/ 721 w 4024"/>
                <a:gd name="T53" fmla="*/ 904 h 2346"/>
                <a:gd name="T54" fmla="*/ 661 w 4024"/>
                <a:gd name="T55" fmla="*/ 848 h 2346"/>
                <a:gd name="T56" fmla="*/ 563 w 4024"/>
                <a:gd name="T57" fmla="*/ 804 h 2346"/>
                <a:gd name="T58" fmla="*/ 461 w 4024"/>
                <a:gd name="T59" fmla="*/ 748 h 2346"/>
                <a:gd name="T60" fmla="*/ 423 w 4024"/>
                <a:gd name="T61" fmla="*/ 702 h 2346"/>
                <a:gd name="T62" fmla="*/ 411 w 4024"/>
                <a:gd name="T63" fmla="*/ 648 h 2346"/>
                <a:gd name="T64" fmla="*/ 315 w 4024"/>
                <a:gd name="T65" fmla="*/ 599 h 2346"/>
                <a:gd name="T66" fmla="*/ 294 w 4024"/>
                <a:gd name="T67" fmla="*/ 497 h 2346"/>
                <a:gd name="T68" fmla="*/ 284 w 4024"/>
                <a:gd name="T69" fmla="*/ 443 h 2346"/>
                <a:gd name="T70" fmla="*/ 272 w 4024"/>
                <a:gd name="T71" fmla="*/ 349 h 2346"/>
                <a:gd name="T72" fmla="*/ 266 w 4024"/>
                <a:gd name="T73" fmla="*/ 295 h 2346"/>
                <a:gd name="T74" fmla="*/ 246 w 4024"/>
                <a:gd name="T75" fmla="*/ 194 h 2346"/>
                <a:gd name="T76" fmla="*/ 198 w 4024"/>
                <a:gd name="T77" fmla="*/ 148 h 2346"/>
                <a:gd name="T78" fmla="*/ 184 w 4024"/>
                <a:gd name="T79" fmla="*/ 94 h 2346"/>
                <a:gd name="T80" fmla="*/ 102 w 4024"/>
                <a:gd name="T81" fmla="*/ 46 h 2346"/>
                <a:gd name="T82" fmla="*/ 0 w 4024"/>
                <a:gd name="T83" fmla="*/ 0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4" h="2346">
                  <a:moveTo>
                    <a:pt x="4024" y="2346"/>
                  </a:moveTo>
                  <a:lnTo>
                    <a:pt x="2416" y="2346"/>
                  </a:lnTo>
                  <a:lnTo>
                    <a:pt x="2416" y="2292"/>
                  </a:lnTo>
                  <a:lnTo>
                    <a:pt x="2273" y="2292"/>
                  </a:lnTo>
                  <a:lnTo>
                    <a:pt x="2273" y="2239"/>
                  </a:lnTo>
                  <a:lnTo>
                    <a:pt x="2225" y="2239"/>
                  </a:lnTo>
                  <a:lnTo>
                    <a:pt x="2225" y="2189"/>
                  </a:lnTo>
                  <a:lnTo>
                    <a:pt x="2197" y="2189"/>
                  </a:lnTo>
                  <a:lnTo>
                    <a:pt x="2197" y="2139"/>
                  </a:lnTo>
                  <a:lnTo>
                    <a:pt x="2171" y="2139"/>
                  </a:lnTo>
                  <a:lnTo>
                    <a:pt x="2171" y="2089"/>
                  </a:lnTo>
                  <a:lnTo>
                    <a:pt x="1953" y="2089"/>
                  </a:lnTo>
                  <a:lnTo>
                    <a:pt x="1953" y="2039"/>
                  </a:lnTo>
                  <a:lnTo>
                    <a:pt x="1877" y="2039"/>
                  </a:lnTo>
                  <a:lnTo>
                    <a:pt x="1877" y="1981"/>
                  </a:lnTo>
                  <a:lnTo>
                    <a:pt x="1789" y="1981"/>
                  </a:lnTo>
                  <a:lnTo>
                    <a:pt x="1789" y="1927"/>
                  </a:lnTo>
                  <a:lnTo>
                    <a:pt x="1594" y="1927"/>
                  </a:lnTo>
                  <a:lnTo>
                    <a:pt x="1594" y="1879"/>
                  </a:lnTo>
                  <a:lnTo>
                    <a:pt x="1580" y="1879"/>
                  </a:lnTo>
                  <a:lnTo>
                    <a:pt x="1580" y="1772"/>
                  </a:lnTo>
                  <a:lnTo>
                    <a:pt x="1496" y="1772"/>
                  </a:lnTo>
                  <a:lnTo>
                    <a:pt x="1496" y="1672"/>
                  </a:lnTo>
                  <a:lnTo>
                    <a:pt x="1430" y="1672"/>
                  </a:lnTo>
                  <a:lnTo>
                    <a:pt x="1430" y="1616"/>
                  </a:lnTo>
                  <a:lnTo>
                    <a:pt x="1420" y="1616"/>
                  </a:lnTo>
                  <a:lnTo>
                    <a:pt x="1420" y="1568"/>
                  </a:lnTo>
                  <a:lnTo>
                    <a:pt x="1400" y="1568"/>
                  </a:lnTo>
                  <a:lnTo>
                    <a:pt x="1400" y="1508"/>
                  </a:lnTo>
                  <a:lnTo>
                    <a:pt x="1390" y="1508"/>
                  </a:lnTo>
                  <a:lnTo>
                    <a:pt x="1390" y="1466"/>
                  </a:lnTo>
                  <a:lnTo>
                    <a:pt x="1354" y="1466"/>
                  </a:lnTo>
                  <a:lnTo>
                    <a:pt x="1354" y="1407"/>
                  </a:lnTo>
                  <a:lnTo>
                    <a:pt x="1344" y="1407"/>
                  </a:lnTo>
                  <a:lnTo>
                    <a:pt x="1344" y="1363"/>
                  </a:lnTo>
                  <a:lnTo>
                    <a:pt x="1334" y="1363"/>
                  </a:lnTo>
                  <a:lnTo>
                    <a:pt x="1334" y="1307"/>
                  </a:lnTo>
                  <a:lnTo>
                    <a:pt x="1170" y="1307"/>
                  </a:lnTo>
                  <a:lnTo>
                    <a:pt x="1170" y="1253"/>
                  </a:lnTo>
                  <a:lnTo>
                    <a:pt x="1080" y="1253"/>
                  </a:lnTo>
                  <a:lnTo>
                    <a:pt x="1080" y="1207"/>
                  </a:lnTo>
                  <a:lnTo>
                    <a:pt x="1074" y="1207"/>
                  </a:lnTo>
                  <a:lnTo>
                    <a:pt x="1074" y="1149"/>
                  </a:lnTo>
                  <a:lnTo>
                    <a:pt x="1050" y="1149"/>
                  </a:lnTo>
                  <a:lnTo>
                    <a:pt x="1050" y="1097"/>
                  </a:lnTo>
                  <a:lnTo>
                    <a:pt x="873" y="1097"/>
                  </a:lnTo>
                  <a:lnTo>
                    <a:pt x="873" y="1053"/>
                  </a:lnTo>
                  <a:lnTo>
                    <a:pt x="817" y="1053"/>
                  </a:lnTo>
                  <a:lnTo>
                    <a:pt x="817" y="1004"/>
                  </a:lnTo>
                  <a:lnTo>
                    <a:pt x="809" y="1004"/>
                  </a:lnTo>
                  <a:lnTo>
                    <a:pt x="809" y="950"/>
                  </a:lnTo>
                  <a:lnTo>
                    <a:pt x="741" y="950"/>
                  </a:lnTo>
                  <a:lnTo>
                    <a:pt x="741" y="904"/>
                  </a:lnTo>
                  <a:lnTo>
                    <a:pt x="721" y="904"/>
                  </a:lnTo>
                  <a:lnTo>
                    <a:pt x="721" y="848"/>
                  </a:lnTo>
                  <a:lnTo>
                    <a:pt x="661" y="848"/>
                  </a:lnTo>
                  <a:lnTo>
                    <a:pt x="661" y="804"/>
                  </a:lnTo>
                  <a:lnTo>
                    <a:pt x="563" y="804"/>
                  </a:lnTo>
                  <a:lnTo>
                    <a:pt x="563" y="748"/>
                  </a:lnTo>
                  <a:lnTo>
                    <a:pt x="461" y="748"/>
                  </a:lnTo>
                  <a:lnTo>
                    <a:pt x="461" y="702"/>
                  </a:lnTo>
                  <a:lnTo>
                    <a:pt x="423" y="702"/>
                  </a:lnTo>
                  <a:lnTo>
                    <a:pt x="423" y="648"/>
                  </a:lnTo>
                  <a:lnTo>
                    <a:pt x="411" y="648"/>
                  </a:lnTo>
                  <a:lnTo>
                    <a:pt x="411" y="599"/>
                  </a:lnTo>
                  <a:lnTo>
                    <a:pt x="315" y="599"/>
                  </a:lnTo>
                  <a:lnTo>
                    <a:pt x="315" y="497"/>
                  </a:lnTo>
                  <a:lnTo>
                    <a:pt x="294" y="497"/>
                  </a:lnTo>
                  <a:lnTo>
                    <a:pt x="294" y="443"/>
                  </a:lnTo>
                  <a:lnTo>
                    <a:pt x="284" y="443"/>
                  </a:lnTo>
                  <a:lnTo>
                    <a:pt x="284" y="349"/>
                  </a:lnTo>
                  <a:lnTo>
                    <a:pt x="272" y="349"/>
                  </a:lnTo>
                  <a:lnTo>
                    <a:pt x="272" y="295"/>
                  </a:lnTo>
                  <a:lnTo>
                    <a:pt x="266" y="295"/>
                  </a:lnTo>
                  <a:lnTo>
                    <a:pt x="266" y="194"/>
                  </a:lnTo>
                  <a:lnTo>
                    <a:pt x="246" y="194"/>
                  </a:lnTo>
                  <a:lnTo>
                    <a:pt x="246" y="148"/>
                  </a:lnTo>
                  <a:lnTo>
                    <a:pt x="198" y="148"/>
                  </a:lnTo>
                  <a:lnTo>
                    <a:pt x="198" y="94"/>
                  </a:lnTo>
                  <a:lnTo>
                    <a:pt x="184" y="94"/>
                  </a:lnTo>
                  <a:lnTo>
                    <a:pt x="184" y="46"/>
                  </a:lnTo>
                  <a:lnTo>
                    <a:pt x="102" y="46"/>
                  </a:lnTo>
                  <a:lnTo>
                    <a:pt x="102"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nvGrpSpPr>
            <p:cNvPr id="529" name="Group 528"/>
            <p:cNvGrpSpPr/>
            <p:nvPr/>
          </p:nvGrpSpPr>
          <p:grpSpPr>
            <a:xfrm>
              <a:off x="1703266" y="3909333"/>
              <a:ext cx="2454397" cy="1036055"/>
              <a:chOff x="1703266" y="3909333"/>
              <a:chExt cx="2454397" cy="1036055"/>
            </a:xfrm>
          </p:grpSpPr>
          <p:grpSp>
            <p:nvGrpSpPr>
              <p:cNvPr id="530" name="Group 529"/>
              <p:cNvGrpSpPr/>
              <p:nvPr/>
            </p:nvGrpSpPr>
            <p:grpSpPr>
              <a:xfrm>
                <a:off x="1703266" y="3909333"/>
                <a:ext cx="48281" cy="47489"/>
                <a:chOff x="1703266" y="3909333"/>
                <a:chExt cx="48281" cy="47489"/>
              </a:xfrm>
            </p:grpSpPr>
            <p:sp>
              <p:nvSpPr>
                <p:cNvPr id="537" name="Line 6"/>
                <p:cNvSpPr>
                  <a:spLocks noChangeShapeType="1"/>
                </p:cNvSpPr>
                <p:nvPr/>
              </p:nvSpPr>
              <p:spPr bwMode="auto">
                <a:xfrm>
                  <a:off x="1727802" y="3909333"/>
                  <a:ext cx="0" cy="47489"/>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38" name="Line 7"/>
                <p:cNvSpPr>
                  <a:spLocks noChangeShapeType="1"/>
                </p:cNvSpPr>
                <p:nvPr/>
              </p:nvSpPr>
              <p:spPr bwMode="auto">
                <a:xfrm flipH="1">
                  <a:off x="1703266" y="3933078"/>
                  <a:ext cx="4828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31" name="Group 530"/>
              <p:cNvGrpSpPr/>
              <p:nvPr/>
            </p:nvGrpSpPr>
            <p:grpSpPr>
              <a:xfrm>
                <a:off x="2837465" y="4897899"/>
                <a:ext cx="47489" cy="47489"/>
                <a:chOff x="2837465" y="4897899"/>
                <a:chExt cx="47489" cy="47489"/>
              </a:xfrm>
            </p:grpSpPr>
            <p:sp>
              <p:nvSpPr>
                <p:cNvPr id="535" name="Line 8"/>
                <p:cNvSpPr>
                  <a:spLocks noChangeShapeType="1"/>
                </p:cNvSpPr>
                <p:nvPr/>
              </p:nvSpPr>
              <p:spPr bwMode="auto">
                <a:xfrm>
                  <a:off x="2861209" y="4897899"/>
                  <a:ext cx="0" cy="47489"/>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36" name="Line 9"/>
                <p:cNvSpPr>
                  <a:spLocks noChangeShapeType="1"/>
                </p:cNvSpPr>
                <p:nvPr/>
              </p:nvSpPr>
              <p:spPr bwMode="auto">
                <a:xfrm flipH="1">
                  <a:off x="2837465" y="4921644"/>
                  <a:ext cx="47489"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32" name="Group 531"/>
              <p:cNvGrpSpPr/>
              <p:nvPr/>
            </p:nvGrpSpPr>
            <p:grpSpPr>
              <a:xfrm>
                <a:off x="4110174" y="4897899"/>
                <a:ext cx="47489" cy="47489"/>
                <a:chOff x="4110174" y="4897899"/>
                <a:chExt cx="47489" cy="47489"/>
              </a:xfrm>
            </p:grpSpPr>
            <p:sp>
              <p:nvSpPr>
                <p:cNvPr id="533" name="Line 10"/>
                <p:cNvSpPr>
                  <a:spLocks noChangeShapeType="1"/>
                </p:cNvSpPr>
                <p:nvPr/>
              </p:nvSpPr>
              <p:spPr bwMode="auto">
                <a:xfrm>
                  <a:off x="4133918" y="4897899"/>
                  <a:ext cx="0" cy="47489"/>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34" name="Line 11"/>
                <p:cNvSpPr>
                  <a:spLocks noChangeShapeType="1"/>
                </p:cNvSpPr>
                <p:nvPr/>
              </p:nvSpPr>
              <p:spPr bwMode="auto">
                <a:xfrm flipH="1">
                  <a:off x="4110174" y="4921644"/>
                  <a:ext cx="47489"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grpSp>
      <p:grpSp>
        <p:nvGrpSpPr>
          <p:cNvPr id="539" name="Group 538"/>
          <p:cNvGrpSpPr/>
          <p:nvPr/>
        </p:nvGrpSpPr>
        <p:grpSpPr>
          <a:xfrm>
            <a:off x="872780" y="3298946"/>
            <a:ext cx="2393453" cy="1943889"/>
            <a:chOff x="948980" y="3064818"/>
            <a:chExt cx="2393453" cy="1943889"/>
          </a:xfrm>
        </p:grpSpPr>
        <p:sp>
          <p:nvSpPr>
            <p:cNvPr id="540" name="Freeform 12"/>
            <p:cNvSpPr>
              <a:spLocks/>
            </p:cNvSpPr>
            <p:nvPr/>
          </p:nvSpPr>
          <p:spPr bwMode="auto">
            <a:xfrm>
              <a:off x="948980" y="3064818"/>
              <a:ext cx="2393453" cy="1943889"/>
            </a:xfrm>
            <a:custGeom>
              <a:avLst/>
              <a:gdLst>
                <a:gd name="T0" fmla="*/ 170 w 3024"/>
                <a:gd name="T1" fmla="*/ 0 h 2456"/>
                <a:gd name="T2" fmla="*/ 180 w 3024"/>
                <a:gd name="T3" fmla="*/ 46 h 2456"/>
                <a:gd name="T4" fmla="*/ 190 w 3024"/>
                <a:gd name="T5" fmla="*/ 142 h 2456"/>
                <a:gd name="T6" fmla="*/ 198 w 3024"/>
                <a:gd name="T7" fmla="*/ 241 h 2456"/>
                <a:gd name="T8" fmla="*/ 266 w 3024"/>
                <a:gd name="T9" fmla="*/ 287 h 2456"/>
                <a:gd name="T10" fmla="*/ 315 w 3024"/>
                <a:gd name="T11" fmla="*/ 333 h 2456"/>
                <a:gd name="T12" fmla="*/ 335 w 3024"/>
                <a:gd name="T13" fmla="*/ 379 h 2456"/>
                <a:gd name="T14" fmla="*/ 383 w 3024"/>
                <a:gd name="T15" fmla="*/ 433 h 2456"/>
                <a:gd name="T16" fmla="*/ 429 w 3024"/>
                <a:gd name="T17" fmla="*/ 479 h 2456"/>
                <a:gd name="T18" fmla="*/ 479 w 3024"/>
                <a:gd name="T19" fmla="*/ 525 h 2456"/>
                <a:gd name="T20" fmla="*/ 491 w 3024"/>
                <a:gd name="T21" fmla="*/ 575 h 2456"/>
                <a:gd name="T22" fmla="*/ 499 w 3024"/>
                <a:gd name="T23" fmla="*/ 629 h 2456"/>
                <a:gd name="T24" fmla="*/ 513 w 3024"/>
                <a:gd name="T25" fmla="*/ 718 h 2456"/>
                <a:gd name="T26" fmla="*/ 585 w 3024"/>
                <a:gd name="T27" fmla="*/ 768 h 2456"/>
                <a:gd name="T28" fmla="*/ 615 w 3024"/>
                <a:gd name="T29" fmla="*/ 816 h 2456"/>
                <a:gd name="T30" fmla="*/ 713 w 3024"/>
                <a:gd name="T31" fmla="*/ 910 h 2456"/>
                <a:gd name="T32" fmla="*/ 763 w 3024"/>
                <a:gd name="T33" fmla="*/ 960 h 2456"/>
                <a:gd name="T34" fmla="*/ 817 w 3024"/>
                <a:gd name="T35" fmla="*/ 1004 h 2456"/>
                <a:gd name="T36" fmla="*/ 975 w 3024"/>
                <a:gd name="T37" fmla="*/ 1059 h 2456"/>
                <a:gd name="T38" fmla="*/ 1024 w 3024"/>
                <a:gd name="T39" fmla="*/ 1105 h 2456"/>
                <a:gd name="T40" fmla="*/ 1034 w 3024"/>
                <a:gd name="T41" fmla="*/ 1153 h 2456"/>
                <a:gd name="T42" fmla="*/ 1044 w 3024"/>
                <a:gd name="T43" fmla="*/ 1201 h 2456"/>
                <a:gd name="T44" fmla="*/ 1138 w 3024"/>
                <a:gd name="T45" fmla="*/ 1299 h 2456"/>
                <a:gd name="T46" fmla="*/ 1188 w 3024"/>
                <a:gd name="T47" fmla="*/ 1389 h 2456"/>
                <a:gd name="T48" fmla="*/ 1238 w 3024"/>
                <a:gd name="T49" fmla="*/ 1439 h 2456"/>
                <a:gd name="T50" fmla="*/ 1266 w 3024"/>
                <a:gd name="T51" fmla="*/ 1494 h 2456"/>
                <a:gd name="T52" fmla="*/ 1286 w 3024"/>
                <a:gd name="T53" fmla="*/ 1540 h 2456"/>
                <a:gd name="T54" fmla="*/ 1314 w 3024"/>
                <a:gd name="T55" fmla="*/ 1584 h 2456"/>
                <a:gd name="T56" fmla="*/ 1442 w 3024"/>
                <a:gd name="T57" fmla="*/ 1628 h 2456"/>
                <a:gd name="T58" fmla="*/ 1470 w 3024"/>
                <a:gd name="T59" fmla="*/ 1678 h 2456"/>
                <a:gd name="T60" fmla="*/ 1518 w 3024"/>
                <a:gd name="T61" fmla="*/ 1728 h 2456"/>
                <a:gd name="T62" fmla="*/ 1634 w 3024"/>
                <a:gd name="T63" fmla="*/ 1776 h 2456"/>
                <a:gd name="T64" fmla="*/ 1677 w 3024"/>
                <a:gd name="T65" fmla="*/ 1824 h 2456"/>
                <a:gd name="T66" fmla="*/ 1715 w 3024"/>
                <a:gd name="T67" fmla="*/ 1871 h 2456"/>
                <a:gd name="T68" fmla="*/ 1993 w 3024"/>
                <a:gd name="T69" fmla="*/ 1927 h 2456"/>
                <a:gd name="T70" fmla="*/ 2071 w 3024"/>
                <a:gd name="T71" fmla="*/ 1969 h 2456"/>
                <a:gd name="T72" fmla="*/ 2091 w 3024"/>
                <a:gd name="T73" fmla="*/ 2027 h 2456"/>
                <a:gd name="T74" fmla="*/ 2211 w 3024"/>
                <a:gd name="T75" fmla="*/ 2083 h 2456"/>
                <a:gd name="T76" fmla="*/ 2331 w 3024"/>
                <a:gd name="T77" fmla="*/ 2131 h 2456"/>
                <a:gd name="T78" fmla="*/ 2906 w 3024"/>
                <a:gd name="T79" fmla="*/ 2235 h 2456"/>
                <a:gd name="T80" fmla="*/ 3024 w 3024"/>
                <a:gd name="T81" fmla="*/ 2346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4" h="2456">
                  <a:moveTo>
                    <a:pt x="0" y="0"/>
                  </a:moveTo>
                  <a:lnTo>
                    <a:pt x="170" y="0"/>
                  </a:lnTo>
                  <a:lnTo>
                    <a:pt x="170" y="46"/>
                  </a:lnTo>
                  <a:lnTo>
                    <a:pt x="180" y="46"/>
                  </a:lnTo>
                  <a:lnTo>
                    <a:pt x="180" y="142"/>
                  </a:lnTo>
                  <a:lnTo>
                    <a:pt x="190" y="142"/>
                  </a:lnTo>
                  <a:lnTo>
                    <a:pt x="190" y="241"/>
                  </a:lnTo>
                  <a:lnTo>
                    <a:pt x="198" y="241"/>
                  </a:lnTo>
                  <a:lnTo>
                    <a:pt x="198" y="287"/>
                  </a:lnTo>
                  <a:lnTo>
                    <a:pt x="266" y="287"/>
                  </a:lnTo>
                  <a:lnTo>
                    <a:pt x="266" y="333"/>
                  </a:lnTo>
                  <a:lnTo>
                    <a:pt x="315" y="333"/>
                  </a:lnTo>
                  <a:lnTo>
                    <a:pt x="315" y="379"/>
                  </a:lnTo>
                  <a:lnTo>
                    <a:pt x="335" y="379"/>
                  </a:lnTo>
                  <a:lnTo>
                    <a:pt x="335" y="433"/>
                  </a:lnTo>
                  <a:lnTo>
                    <a:pt x="383" y="433"/>
                  </a:lnTo>
                  <a:lnTo>
                    <a:pt x="383" y="479"/>
                  </a:lnTo>
                  <a:lnTo>
                    <a:pt x="429" y="479"/>
                  </a:lnTo>
                  <a:lnTo>
                    <a:pt x="429" y="525"/>
                  </a:lnTo>
                  <a:lnTo>
                    <a:pt x="479" y="525"/>
                  </a:lnTo>
                  <a:lnTo>
                    <a:pt x="479" y="575"/>
                  </a:lnTo>
                  <a:lnTo>
                    <a:pt x="491" y="575"/>
                  </a:lnTo>
                  <a:lnTo>
                    <a:pt x="491" y="629"/>
                  </a:lnTo>
                  <a:lnTo>
                    <a:pt x="499" y="629"/>
                  </a:lnTo>
                  <a:lnTo>
                    <a:pt x="499" y="718"/>
                  </a:lnTo>
                  <a:lnTo>
                    <a:pt x="513" y="718"/>
                  </a:lnTo>
                  <a:lnTo>
                    <a:pt x="513" y="768"/>
                  </a:lnTo>
                  <a:lnTo>
                    <a:pt x="585" y="768"/>
                  </a:lnTo>
                  <a:lnTo>
                    <a:pt x="585" y="816"/>
                  </a:lnTo>
                  <a:lnTo>
                    <a:pt x="615" y="816"/>
                  </a:lnTo>
                  <a:lnTo>
                    <a:pt x="615" y="910"/>
                  </a:lnTo>
                  <a:lnTo>
                    <a:pt x="713" y="910"/>
                  </a:lnTo>
                  <a:lnTo>
                    <a:pt x="713" y="960"/>
                  </a:lnTo>
                  <a:lnTo>
                    <a:pt x="763" y="960"/>
                  </a:lnTo>
                  <a:lnTo>
                    <a:pt x="763" y="1004"/>
                  </a:lnTo>
                  <a:lnTo>
                    <a:pt x="817" y="1004"/>
                  </a:lnTo>
                  <a:lnTo>
                    <a:pt x="817" y="1059"/>
                  </a:lnTo>
                  <a:lnTo>
                    <a:pt x="975" y="1059"/>
                  </a:lnTo>
                  <a:lnTo>
                    <a:pt x="975" y="1105"/>
                  </a:lnTo>
                  <a:lnTo>
                    <a:pt x="1024" y="1105"/>
                  </a:lnTo>
                  <a:lnTo>
                    <a:pt x="1024" y="1153"/>
                  </a:lnTo>
                  <a:lnTo>
                    <a:pt x="1034" y="1153"/>
                  </a:lnTo>
                  <a:lnTo>
                    <a:pt x="1034" y="1201"/>
                  </a:lnTo>
                  <a:lnTo>
                    <a:pt x="1044" y="1201"/>
                  </a:lnTo>
                  <a:lnTo>
                    <a:pt x="1044" y="1299"/>
                  </a:lnTo>
                  <a:lnTo>
                    <a:pt x="1138" y="1299"/>
                  </a:lnTo>
                  <a:lnTo>
                    <a:pt x="1138" y="1389"/>
                  </a:lnTo>
                  <a:lnTo>
                    <a:pt x="1188" y="1389"/>
                  </a:lnTo>
                  <a:lnTo>
                    <a:pt x="1188" y="1439"/>
                  </a:lnTo>
                  <a:lnTo>
                    <a:pt x="1238" y="1439"/>
                  </a:lnTo>
                  <a:lnTo>
                    <a:pt x="1238" y="1494"/>
                  </a:lnTo>
                  <a:lnTo>
                    <a:pt x="1266" y="1494"/>
                  </a:lnTo>
                  <a:lnTo>
                    <a:pt x="1266" y="1540"/>
                  </a:lnTo>
                  <a:lnTo>
                    <a:pt x="1286" y="1540"/>
                  </a:lnTo>
                  <a:lnTo>
                    <a:pt x="1286" y="1584"/>
                  </a:lnTo>
                  <a:lnTo>
                    <a:pt x="1314" y="1584"/>
                  </a:lnTo>
                  <a:lnTo>
                    <a:pt x="1314" y="1628"/>
                  </a:lnTo>
                  <a:lnTo>
                    <a:pt x="1442" y="1628"/>
                  </a:lnTo>
                  <a:lnTo>
                    <a:pt x="1442" y="1678"/>
                  </a:lnTo>
                  <a:lnTo>
                    <a:pt x="1470" y="1678"/>
                  </a:lnTo>
                  <a:lnTo>
                    <a:pt x="1470" y="1728"/>
                  </a:lnTo>
                  <a:lnTo>
                    <a:pt x="1518" y="1728"/>
                  </a:lnTo>
                  <a:lnTo>
                    <a:pt x="1518" y="1776"/>
                  </a:lnTo>
                  <a:lnTo>
                    <a:pt x="1634" y="1776"/>
                  </a:lnTo>
                  <a:lnTo>
                    <a:pt x="1634" y="1824"/>
                  </a:lnTo>
                  <a:lnTo>
                    <a:pt x="1677" y="1824"/>
                  </a:lnTo>
                  <a:lnTo>
                    <a:pt x="1677" y="1871"/>
                  </a:lnTo>
                  <a:lnTo>
                    <a:pt x="1715" y="1871"/>
                  </a:lnTo>
                  <a:lnTo>
                    <a:pt x="1715" y="1927"/>
                  </a:lnTo>
                  <a:lnTo>
                    <a:pt x="1993" y="1927"/>
                  </a:lnTo>
                  <a:lnTo>
                    <a:pt x="1993" y="1969"/>
                  </a:lnTo>
                  <a:lnTo>
                    <a:pt x="2071" y="1969"/>
                  </a:lnTo>
                  <a:lnTo>
                    <a:pt x="2071" y="2027"/>
                  </a:lnTo>
                  <a:lnTo>
                    <a:pt x="2091" y="2027"/>
                  </a:lnTo>
                  <a:lnTo>
                    <a:pt x="2091" y="2083"/>
                  </a:lnTo>
                  <a:lnTo>
                    <a:pt x="2211" y="2083"/>
                  </a:lnTo>
                  <a:lnTo>
                    <a:pt x="2211" y="2131"/>
                  </a:lnTo>
                  <a:lnTo>
                    <a:pt x="2331" y="2131"/>
                  </a:lnTo>
                  <a:lnTo>
                    <a:pt x="2331" y="2235"/>
                  </a:lnTo>
                  <a:lnTo>
                    <a:pt x="2906" y="2235"/>
                  </a:lnTo>
                  <a:lnTo>
                    <a:pt x="2906" y="2346"/>
                  </a:lnTo>
                  <a:lnTo>
                    <a:pt x="3024" y="2346"/>
                  </a:lnTo>
                  <a:lnTo>
                    <a:pt x="3024" y="2456"/>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dirty="0">
                <a:solidFill>
                  <a:sysClr val="windowText" lastClr="000000"/>
                </a:solidFill>
              </a:endParaRPr>
            </a:p>
          </p:txBody>
        </p:sp>
        <p:grpSp>
          <p:nvGrpSpPr>
            <p:cNvPr id="541" name="Group 540"/>
            <p:cNvGrpSpPr/>
            <p:nvPr/>
          </p:nvGrpSpPr>
          <p:grpSpPr>
            <a:xfrm>
              <a:off x="2442514" y="4566266"/>
              <a:ext cx="700464" cy="292059"/>
              <a:chOff x="2442514" y="4566266"/>
              <a:chExt cx="700464" cy="292059"/>
            </a:xfrm>
          </p:grpSpPr>
          <p:grpSp>
            <p:nvGrpSpPr>
              <p:cNvPr id="542" name="Group 541"/>
              <p:cNvGrpSpPr/>
              <p:nvPr/>
            </p:nvGrpSpPr>
            <p:grpSpPr>
              <a:xfrm>
                <a:off x="2881788" y="4810044"/>
                <a:ext cx="47489" cy="48281"/>
                <a:chOff x="2881788" y="4810044"/>
                <a:chExt cx="47489" cy="48281"/>
              </a:xfrm>
            </p:grpSpPr>
            <p:sp>
              <p:nvSpPr>
                <p:cNvPr id="549" name="Line 13"/>
                <p:cNvSpPr>
                  <a:spLocks noChangeShapeType="1"/>
                </p:cNvSpPr>
                <p:nvPr/>
              </p:nvSpPr>
              <p:spPr bwMode="auto">
                <a:xfrm>
                  <a:off x="2905533" y="4810044"/>
                  <a:ext cx="0" cy="4828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50" name="Line 14"/>
                <p:cNvSpPr>
                  <a:spLocks noChangeShapeType="1"/>
                </p:cNvSpPr>
                <p:nvPr/>
              </p:nvSpPr>
              <p:spPr bwMode="auto">
                <a:xfrm flipH="1">
                  <a:off x="2881788" y="4833789"/>
                  <a:ext cx="4748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43" name="Group 542"/>
              <p:cNvGrpSpPr/>
              <p:nvPr/>
            </p:nvGrpSpPr>
            <p:grpSpPr>
              <a:xfrm>
                <a:off x="2442514" y="4566266"/>
                <a:ext cx="47489" cy="47489"/>
                <a:chOff x="2442514" y="4566266"/>
                <a:chExt cx="47489" cy="47489"/>
              </a:xfrm>
            </p:grpSpPr>
            <p:sp>
              <p:nvSpPr>
                <p:cNvPr id="547" name="Line 15"/>
                <p:cNvSpPr>
                  <a:spLocks noChangeShapeType="1"/>
                </p:cNvSpPr>
                <p:nvPr/>
              </p:nvSpPr>
              <p:spPr bwMode="auto">
                <a:xfrm>
                  <a:off x="2466258" y="4566266"/>
                  <a:ext cx="0" cy="47489"/>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48" name="Line 16"/>
                <p:cNvSpPr>
                  <a:spLocks noChangeShapeType="1"/>
                </p:cNvSpPr>
                <p:nvPr/>
              </p:nvSpPr>
              <p:spPr bwMode="auto">
                <a:xfrm flipH="1">
                  <a:off x="2442514" y="4590011"/>
                  <a:ext cx="4748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44" name="Group 543"/>
              <p:cNvGrpSpPr/>
              <p:nvPr/>
            </p:nvGrpSpPr>
            <p:grpSpPr>
              <a:xfrm>
                <a:off x="3095489" y="4810044"/>
                <a:ext cx="47489" cy="48281"/>
                <a:chOff x="3095489" y="4810044"/>
                <a:chExt cx="47489" cy="48281"/>
              </a:xfrm>
            </p:grpSpPr>
            <p:sp>
              <p:nvSpPr>
                <p:cNvPr id="545" name="Line 17"/>
                <p:cNvSpPr>
                  <a:spLocks noChangeShapeType="1"/>
                </p:cNvSpPr>
                <p:nvPr/>
              </p:nvSpPr>
              <p:spPr bwMode="auto">
                <a:xfrm>
                  <a:off x="3119234" y="4810044"/>
                  <a:ext cx="0" cy="4828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46" name="Line 18"/>
                <p:cNvSpPr>
                  <a:spLocks noChangeShapeType="1"/>
                </p:cNvSpPr>
                <p:nvPr/>
              </p:nvSpPr>
              <p:spPr bwMode="auto">
                <a:xfrm flipH="1">
                  <a:off x="3095489" y="4833789"/>
                  <a:ext cx="4748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grpSp>
      <p:grpSp>
        <p:nvGrpSpPr>
          <p:cNvPr id="551" name="Group 550"/>
          <p:cNvGrpSpPr/>
          <p:nvPr/>
        </p:nvGrpSpPr>
        <p:grpSpPr>
          <a:xfrm>
            <a:off x="5372026" y="3299914"/>
            <a:ext cx="3209172" cy="1886537"/>
            <a:chOff x="5372026" y="3065786"/>
            <a:chExt cx="3209172" cy="1886537"/>
          </a:xfrm>
        </p:grpSpPr>
        <p:grpSp>
          <p:nvGrpSpPr>
            <p:cNvPr id="552" name="Group 551"/>
            <p:cNvGrpSpPr/>
            <p:nvPr/>
          </p:nvGrpSpPr>
          <p:grpSpPr>
            <a:xfrm>
              <a:off x="8533678" y="4904803"/>
              <a:ext cx="47520" cy="47520"/>
              <a:chOff x="8533678" y="4904803"/>
              <a:chExt cx="47520" cy="47520"/>
            </a:xfrm>
          </p:grpSpPr>
          <p:sp>
            <p:nvSpPr>
              <p:cNvPr id="560" name="Line 30"/>
              <p:cNvSpPr>
                <a:spLocks noChangeShapeType="1"/>
              </p:cNvSpPr>
              <p:nvPr/>
            </p:nvSpPr>
            <p:spPr bwMode="auto">
              <a:xfrm>
                <a:off x="8557438" y="4904803"/>
                <a:ext cx="0" cy="4752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61" name="Line 31"/>
              <p:cNvSpPr>
                <a:spLocks noChangeShapeType="1"/>
              </p:cNvSpPr>
              <p:nvPr/>
            </p:nvSpPr>
            <p:spPr bwMode="auto">
              <a:xfrm flipH="1">
                <a:off x="8533678" y="4928563"/>
                <a:ext cx="4752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53" name="Group 552"/>
            <p:cNvGrpSpPr/>
            <p:nvPr/>
          </p:nvGrpSpPr>
          <p:grpSpPr>
            <a:xfrm>
              <a:off x="7262523" y="4904803"/>
              <a:ext cx="48312" cy="47520"/>
              <a:chOff x="7262523" y="4904803"/>
              <a:chExt cx="48312" cy="47520"/>
            </a:xfrm>
          </p:grpSpPr>
          <p:sp>
            <p:nvSpPr>
              <p:cNvPr id="558" name="Line 32"/>
              <p:cNvSpPr>
                <a:spLocks noChangeShapeType="1"/>
              </p:cNvSpPr>
              <p:nvPr/>
            </p:nvSpPr>
            <p:spPr bwMode="auto">
              <a:xfrm>
                <a:off x="7287075" y="4904803"/>
                <a:ext cx="0" cy="4752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59" name="Line 33"/>
              <p:cNvSpPr>
                <a:spLocks noChangeShapeType="1"/>
              </p:cNvSpPr>
              <p:nvPr/>
            </p:nvSpPr>
            <p:spPr bwMode="auto">
              <a:xfrm flipH="1">
                <a:off x="7262523" y="4928563"/>
                <a:ext cx="48312"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54" name="Group 553"/>
            <p:cNvGrpSpPr/>
            <p:nvPr/>
          </p:nvGrpSpPr>
          <p:grpSpPr>
            <a:xfrm>
              <a:off x="6128383" y="3872438"/>
              <a:ext cx="47520" cy="47520"/>
              <a:chOff x="6128383" y="3871247"/>
              <a:chExt cx="47520" cy="47520"/>
            </a:xfrm>
          </p:grpSpPr>
          <p:sp>
            <p:nvSpPr>
              <p:cNvPr id="556" name="Line 34"/>
              <p:cNvSpPr>
                <a:spLocks noChangeShapeType="1"/>
              </p:cNvSpPr>
              <p:nvPr/>
            </p:nvSpPr>
            <p:spPr bwMode="auto">
              <a:xfrm>
                <a:off x="6152143" y="3871247"/>
                <a:ext cx="0" cy="4752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57" name="Line 35"/>
              <p:cNvSpPr>
                <a:spLocks noChangeShapeType="1"/>
              </p:cNvSpPr>
              <p:nvPr/>
            </p:nvSpPr>
            <p:spPr bwMode="auto">
              <a:xfrm flipH="1">
                <a:off x="6128383" y="3895007"/>
                <a:ext cx="4752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555" name="Freeform 36"/>
            <p:cNvSpPr>
              <a:spLocks/>
            </p:cNvSpPr>
            <p:nvPr/>
          </p:nvSpPr>
          <p:spPr bwMode="auto">
            <a:xfrm>
              <a:off x="5372026" y="3065786"/>
              <a:ext cx="3185412" cy="1862777"/>
            </a:xfrm>
            <a:custGeom>
              <a:avLst/>
              <a:gdLst>
                <a:gd name="T0" fmla="*/ 132 w 4022"/>
                <a:gd name="T1" fmla="*/ 0 h 2352"/>
                <a:gd name="T2" fmla="*/ 188 w 4022"/>
                <a:gd name="T3" fmla="*/ 46 h 2352"/>
                <a:gd name="T4" fmla="*/ 198 w 4022"/>
                <a:gd name="T5" fmla="*/ 96 h 2352"/>
                <a:gd name="T6" fmla="*/ 246 w 4022"/>
                <a:gd name="T7" fmla="*/ 144 h 2352"/>
                <a:gd name="T8" fmla="*/ 268 w 4022"/>
                <a:gd name="T9" fmla="*/ 195 h 2352"/>
                <a:gd name="T10" fmla="*/ 276 w 4022"/>
                <a:gd name="T11" fmla="*/ 251 h 2352"/>
                <a:gd name="T12" fmla="*/ 286 w 4022"/>
                <a:gd name="T13" fmla="*/ 297 h 2352"/>
                <a:gd name="T14" fmla="*/ 294 w 4022"/>
                <a:gd name="T15" fmla="*/ 395 h 2352"/>
                <a:gd name="T16" fmla="*/ 314 w 4022"/>
                <a:gd name="T17" fmla="*/ 453 h 2352"/>
                <a:gd name="T18" fmla="*/ 423 w 4022"/>
                <a:gd name="T19" fmla="*/ 541 h 2352"/>
                <a:gd name="T20" fmla="*/ 463 w 4022"/>
                <a:gd name="T21" fmla="*/ 652 h 2352"/>
                <a:gd name="T22" fmla="*/ 565 w 4022"/>
                <a:gd name="T23" fmla="*/ 698 h 2352"/>
                <a:gd name="T24" fmla="*/ 663 w 4022"/>
                <a:gd name="T25" fmla="*/ 752 h 2352"/>
                <a:gd name="T26" fmla="*/ 725 w 4022"/>
                <a:gd name="T27" fmla="*/ 802 h 2352"/>
                <a:gd name="T28" fmla="*/ 741 w 4022"/>
                <a:gd name="T29" fmla="*/ 846 h 2352"/>
                <a:gd name="T30" fmla="*/ 809 w 4022"/>
                <a:gd name="T31" fmla="*/ 900 h 2352"/>
                <a:gd name="T32" fmla="*/ 821 w 4022"/>
                <a:gd name="T33" fmla="*/ 944 h 2352"/>
                <a:gd name="T34" fmla="*/ 881 w 4022"/>
                <a:gd name="T35" fmla="*/ 1000 h 2352"/>
                <a:gd name="T36" fmla="*/ 1054 w 4022"/>
                <a:gd name="T37" fmla="*/ 1049 h 2352"/>
                <a:gd name="T38" fmla="*/ 1074 w 4022"/>
                <a:gd name="T39" fmla="*/ 1101 h 2352"/>
                <a:gd name="T40" fmla="*/ 1172 w 4022"/>
                <a:gd name="T41" fmla="*/ 1205 h 2352"/>
                <a:gd name="T42" fmla="*/ 1306 w 4022"/>
                <a:gd name="T43" fmla="*/ 1257 h 2352"/>
                <a:gd name="T44" fmla="*/ 1338 w 4022"/>
                <a:gd name="T45" fmla="*/ 1313 h 2352"/>
                <a:gd name="T46" fmla="*/ 1348 w 4022"/>
                <a:gd name="T47" fmla="*/ 1359 h 2352"/>
                <a:gd name="T48" fmla="*/ 1358 w 4022"/>
                <a:gd name="T49" fmla="*/ 1411 h 2352"/>
                <a:gd name="T50" fmla="*/ 1394 w 4022"/>
                <a:gd name="T51" fmla="*/ 1460 h 2352"/>
                <a:gd name="T52" fmla="*/ 1404 w 4022"/>
                <a:gd name="T53" fmla="*/ 1516 h 2352"/>
                <a:gd name="T54" fmla="*/ 1422 w 4022"/>
                <a:gd name="T55" fmla="*/ 1572 h 2352"/>
                <a:gd name="T56" fmla="*/ 1432 w 4022"/>
                <a:gd name="T57" fmla="*/ 1620 h 2352"/>
                <a:gd name="T58" fmla="*/ 1498 w 4022"/>
                <a:gd name="T59" fmla="*/ 1672 h 2352"/>
                <a:gd name="T60" fmla="*/ 1576 w 4022"/>
                <a:gd name="T61" fmla="*/ 1724 h 2352"/>
                <a:gd name="T62" fmla="*/ 1596 w 4022"/>
                <a:gd name="T63" fmla="*/ 1772 h 2352"/>
                <a:gd name="T64" fmla="*/ 1793 w 4022"/>
                <a:gd name="T65" fmla="*/ 1827 h 2352"/>
                <a:gd name="T66" fmla="*/ 1861 w 4022"/>
                <a:gd name="T67" fmla="*/ 1883 h 2352"/>
                <a:gd name="T68" fmla="*/ 1899 w 4022"/>
                <a:gd name="T69" fmla="*/ 1929 h 2352"/>
                <a:gd name="T70" fmla="*/ 1959 w 4022"/>
                <a:gd name="T71" fmla="*/ 1987 h 2352"/>
                <a:gd name="T72" fmla="*/ 2023 w 4022"/>
                <a:gd name="T73" fmla="*/ 2039 h 2352"/>
                <a:gd name="T74" fmla="*/ 2171 w 4022"/>
                <a:gd name="T75" fmla="*/ 2085 h 2352"/>
                <a:gd name="T76" fmla="*/ 2197 w 4022"/>
                <a:gd name="T77" fmla="*/ 2137 h 2352"/>
                <a:gd name="T78" fmla="*/ 2229 w 4022"/>
                <a:gd name="T79" fmla="*/ 2189 h 2352"/>
                <a:gd name="T80" fmla="*/ 2277 w 4022"/>
                <a:gd name="T81" fmla="*/ 2242 h 2352"/>
                <a:gd name="T82" fmla="*/ 2418 w 4022"/>
                <a:gd name="T83" fmla="*/ 2296 h 2352"/>
                <a:gd name="T84" fmla="*/ 4022 w 4022"/>
                <a:gd name="T85" fmla="*/ 2352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2" h="2352">
                  <a:moveTo>
                    <a:pt x="0" y="0"/>
                  </a:moveTo>
                  <a:lnTo>
                    <a:pt x="132" y="0"/>
                  </a:lnTo>
                  <a:lnTo>
                    <a:pt x="132" y="46"/>
                  </a:lnTo>
                  <a:lnTo>
                    <a:pt x="188" y="46"/>
                  </a:lnTo>
                  <a:lnTo>
                    <a:pt x="188" y="96"/>
                  </a:lnTo>
                  <a:lnTo>
                    <a:pt x="198" y="96"/>
                  </a:lnTo>
                  <a:lnTo>
                    <a:pt x="198" y="144"/>
                  </a:lnTo>
                  <a:lnTo>
                    <a:pt x="246" y="144"/>
                  </a:lnTo>
                  <a:lnTo>
                    <a:pt x="246" y="195"/>
                  </a:lnTo>
                  <a:lnTo>
                    <a:pt x="268" y="195"/>
                  </a:lnTo>
                  <a:lnTo>
                    <a:pt x="268" y="251"/>
                  </a:lnTo>
                  <a:lnTo>
                    <a:pt x="276" y="251"/>
                  </a:lnTo>
                  <a:lnTo>
                    <a:pt x="276" y="297"/>
                  </a:lnTo>
                  <a:lnTo>
                    <a:pt x="286" y="297"/>
                  </a:lnTo>
                  <a:lnTo>
                    <a:pt x="286" y="395"/>
                  </a:lnTo>
                  <a:lnTo>
                    <a:pt x="294" y="395"/>
                  </a:lnTo>
                  <a:lnTo>
                    <a:pt x="294" y="453"/>
                  </a:lnTo>
                  <a:lnTo>
                    <a:pt x="314" y="453"/>
                  </a:lnTo>
                  <a:lnTo>
                    <a:pt x="314" y="541"/>
                  </a:lnTo>
                  <a:lnTo>
                    <a:pt x="423" y="541"/>
                  </a:lnTo>
                  <a:lnTo>
                    <a:pt x="423" y="652"/>
                  </a:lnTo>
                  <a:lnTo>
                    <a:pt x="463" y="652"/>
                  </a:lnTo>
                  <a:lnTo>
                    <a:pt x="463" y="698"/>
                  </a:lnTo>
                  <a:lnTo>
                    <a:pt x="565" y="698"/>
                  </a:lnTo>
                  <a:lnTo>
                    <a:pt x="565" y="752"/>
                  </a:lnTo>
                  <a:lnTo>
                    <a:pt x="663" y="752"/>
                  </a:lnTo>
                  <a:lnTo>
                    <a:pt x="663" y="802"/>
                  </a:lnTo>
                  <a:lnTo>
                    <a:pt x="725" y="802"/>
                  </a:lnTo>
                  <a:lnTo>
                    <a:pt x="725" y="846"/>
                  </a:lnTo>
                  <a:lnTo>
                    <a:pt x="741" y="846"/>
                  </a:lnTo>
                  <a:lnTo>
                    <a:pt x="741" y="900"/>
                  </a:lnTo>
                  <a:lnTo>
                    <a:pt x="809" y="900"/>
                  </a:lnTo>
                  <a:lnTo>
                    <a:pt x="809" y="944"/>
                  </a:lnTo>
                  <a:lnTo>
                    <a:pt x="821" y="944"/>
                  </a:lnTo>
                  <a:lnTo>
                    <a:pt x="821" y="1000"/>
                  </a:lnTo>
                  <a:lnTo>
                    <a:pt x="881" y="1000"/>
                  </a:lnTo>
                  <a:lnTo>
                    <a:pt x="881" y="1049"/>
                  </a:lnTo>
                  <a:lnTo>
                    <a:pt x="1054" y="1049"/>
                  </a:lnTo>
                  <a:lnTo>
                    <a:pt x="1054" y="1101"/>
                  </a:lnTo>
                  <a:lnTo>
                    <a:pt x="1074" y="1101"/>
                  </a:lnTo>
                  <a:lnTo>
                    <a:pt x="1074" y="1205"/>
                  </a:lnTo>
                  <a:lnTo>
                    <a:pt x="1172" y="1205"/>
                  </a:lnTo>
                  <a:lnTo>
                    <a:pt x="1172" y="1257"/>
                  </a:lnTo>
                  <a:lnTo>
                    <a:pt x="1306" y="1257"/>
                  </a:lnTo>
                  <a:lnTo>
                    <a:pt x="1306" y="1313"/>
                  </a:lnTo>
                  <a:lnTo>
                    <a:pt x="1338" y="1313"/>
                  </a:lnTo>
                  <a:lnTo>
                    <a:pt x="1338" y="1359"/>
                  </a:lnTo>
                  <a:lnTo>
                    <a:pt x="1348" y="1359"/>
                  </a:lnTo>
                  <a:lnTo>
                    <a:pt x="1348" y="1411"/>
                  </a:lnTo>
                  <a:lnTo>
                    <a:pt x="1358" y="1411"/>
                  </a:lnTo>
                  <a:lnTo>
                    <a:pt x="1358" y="1460"/>
                  </a:lnTo>
                  <a:lnTo>
                    <a:pt x="1394" y="1460"/>
                  </a:lnTo>
                  <a:lnTo>
                    <a:pt x="1394" y="1516"/>
                  </a:lnTo>
                  <a:lnTo>
                    <a:pt x="1404" y="1516"/>
                  </a:lnTo>
                  <a:lnTo>
                    <a:pt x="1404" y="1572"/>
                  </a:lnTo>
                  <a:lnTo>
                    <a:pt x="1422" y="1572"/>
                  </a:lnTo>
                  <a:lnTo>
                    <a:pt x="1422" y="1620"/>
                  </a:lnTo>
                  <a:lnTo>
                    <a:pt x="1432" y="1620"/>
                  </a:lnTo>
                  <a:lnTo>
                    <a:pt x="1432" y="1672"/>
                  </a:lnTo>
                  <a:lnTo>
                    <a:pt x="1498" y="1672"/>
                  </a:lnTo>
                  <a:lnTo>
                    <a:pt x="1498" y="1724"/>
                  </a:lnTo>
                  <a:lnTo>
                    <a:pt x="1576" y="1724"/>
                  </a:lnTo>
                  <a:lnTo>
                    <a:pt x="1576" y="1772"/>
                  </a:lnTo>
                  <a:lnTo>
                    <a:pt x="1596" y="1772"/>
                  </a:lnTo>
                  <a:lnTo>
                    <a:pt x="1596" y="1827"/>
                  </a:lnTo>
                  <a:lnTo>
                    <a:pt x="1793" y="1827"/>
                  </a:lnTo>
                  <a:lnTo>
                    <a:pt x="1793" y="1883"/>
                  </a:lnTo>
                  <a:lnTo>
                    <a:pt x="1861" y="1883"/>
                  </a:lnTo>
                  <a:lnTo>
                    <a:pt x="1861" y="1929"/>
                  </a:lnTo>
                  <a:lnTo>
                    <a:pt x="1899" y="1929"/>
                  </a:lnTo>
                  <a:lnTo>
                    <a:pt x="1899" y="1987"/>
                  </a:lnTo>
                  <a:lnTo>
                    <a:pt x="1959" y="1987"/>
                  </a:lnTo>
                  <a:lnTo>
                    <a:pt x="1959" y="2039"/>
                  </a:lnTo>
                  <a:lnTo>
                    <a:pt x="2023" y="2039"/>
                  </a:lnTo>
                  <a:lnTo>
                    <a:pt x="2023" y="2085"/>
                  </a:lnTo>
                  <a:lnTo>
                    <a:pt x="2171" y="2085"/>
                  </a:lnTo>
                  <a:lnTo>
                    <a:pt x="2171" y="2137"/>
                  </a:lnTo>
                  <a:lnTo>
                    <a:pt x="2197" y="2137"/>
                  </a:lnTo>
                  <a:lnTo>
                    <a:pt x="2197" y="2189"/>
                  </a:lnTo>
                  <a:lnTo>
                    <a:pt x="2229" y="2189"/>
                  </a:lnTo>
                  <a:lnTo>
                    <a:pt x="2229" y="2242"/>
                  </a:lnTo>
                  <a:lnTo>
                    <a:pt x="2277" y="2242"/>
                  </a:lnTo>
                  <a:lnTo>
                    <a:pt x="2277" y="2296"/>
                  </a:lnTo>
                  <a:lnTo>
                    <a:pt x="2418" y="2296"/>
                  </a:lnTo>
                  <a:lnTo>
                    <a:pt x="2418" y="2352"/>
                  </a:lnTo>
                  <a:lnTo>
                    <a:pt x="4022" y="2352"/>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62" name="Group 561"/>
          <p:cNvGrpSpPr/>
          <p:nvPr/>
        </p:nvGrpSpPr>
        <p:grpSpPr>
          <a:xfrm>
            <a:off x="5372026" y="3299914"/>
            <a:ext cx="2396583" cy="1938809"/>
            <a:chOff x="5372026" y="3065786"/>
            <a:chExt cx="2396583" cy="1938809"/>
          </a:xfrm>
        </p:grpSpPr>
        <p:grpSp>
          <p:nvGrpSpPr>
            <p:cNvPr id="563" name="Group 562"/>
            <p:cNvGrpSpPr/>
            <p:nvPr/>
          </p:nvGrpSpPr>
          <p:grpSpPr>
            <a:xfrm>
              <a:off x="7521506" y="4690565"/>
              <a:ext cx="47520" cy="47520"/>
              <a:chOff x="7521506" y="4691756"/>
              <a:chExt cx="47520" cy="47520"/>
            </a:xfrm>
          </p:grpSpPr>
          <p:sp>
            <p:nvSpPr>
              <p:cNvPr id="574" name="Line 22"/>
              <p:cNvSpPr>
                <a:spLocks noChangeShapeType="1"/>
              </p:cNvSpPr>
              <p:nvPr/>
            </p:nvSpPr>
            <p:spPr bwMode="auto">
              <a:xfrm>
                <a:off x="7545266" y="4691756"/>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75" name="Line 23"/>
              <p:cNvSpPr>
                <a:spLocks noChangeShapeType="1"/>
              </p:cNvSpPr>
              <p:nvPr/>
            </p:nvSpPr>
            <p:spPr bwMode="auto">
              <a:xfrm flipH="1">
                <a:off x="7521506" y="4715516"/>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64" name="Group 563"/>
            <p:cNvGrpSpPr/>
            <p:nvPr/>
          </p:nvGrpSpPr>
          <p:grpSpPr>
            <a:xfrm>
              <a:off x="7497746" y="4690565"/>
              <a:ext cx="47520" cy="47520"/>
              <a:chOff x="7497746" y="4691756"/>
              <a:chExt cx="47520" cy="47520"/>
            </a:xfrm>
          </p:grpSpPr>
          <p:sp>
            <p:nvSpPr>
              <p:cNvPr id="572" name="Line 24"/>
              <p:cNvSpPr>
                <a:spLocks noChangeShapeType="1"/>
              </p:cNvSpPr>
              <p:nvPr/>
            </p:nvSpPr>
            <p:spPr bwMode="auto">
              <a:xfrm>
                <a:off x="7521506" y="4691756"/>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73" name="Line 25"/>
              <p:cNvSpPr>
                <a:spLocks noChangeShapeType="1"/>
              </p:cNvSpPr>
              <p:nvPr/>
            </p:nvSpPr>
            <p:spPr bwMode="auto">
              <a:xfrm flipH="1">
                <a:off x="7497746" y="4715516"/>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65" name="Group 564"/>
            <p:cNvGrpSpPr/>
            <p:nvPr/>
          </p:nvGrpSpPr>
          <p:grpSpPr>
            <a:xfrm>
              <a:off x="7306083" y="4690565"/>
              <a:ext cx="47520" cy="47520"/>
              <a:chOff x="7306083" y="4691756"/>
              <a:chExt cx="47520" cy="47520"/>
            </a:xfrm>
          </p:grpSpPr>
          <p:sp>
            <p:nvSpPr>
              <p:cNvPr id="570" name="Line 26"/>
              <p:cNvSpPr>
                <a:spLocks noChangeShapeType="1"/>
              </p:cNvSpPr>
              <p:nvPr/>
            </p:nvSpPr>
            <p:spPr bwMode="auto">
              <a:xfrm>
                <a:off x="7329843" y="4691756"/>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71" name="Line 27"/>
              <p:cNvSpPr>
                <a:spLocks noChangeShapeType="1"/>
              </p:cNvSpPr>
              <p:nvPr/>
            </p:nvSpPr>
            <p:spPr bwMode="auto">
              <a:xfrm flipH="1">
                <a:off x="7306083" y="4715516"/>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66" name="Group 565"/>
            <p:cNvGrpSpPr/>
            <p:nvPr/>
          </p:nvGrpSpPr>
          <p:grpSpPr>
            <a:xfrm>
              <a:off x="6868108" y="4448613"/>
              <a:ext cx="47520" cy="47520"/>
              <a:chOff x="6868108" y="4448613"/>
              <a:chExt cx="47520" cy="47520"/>
            </a:xfrm>
          </p:grpSpPr>
          <p:sp>
            <p:nvSpPr>
              <p:cNvPr id="568" name="Line 28"/>
              <p:cNvSpPr>
                <a:spLocks noChangeShapeType="1"/>
              </p:cNvSpPr>
              <p:nvPr/>
            </p:nvSpPr>
            <p:spPr bwMode="auto">
              <a:xfrm>
                <a:off x="6891868" y="4448613"/>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69" name="Line 29"/>
              <p:cNvSpPr>
                <a:spLocks noChangeShapeType="1"/>
              </p:cNvSpPr>
              <p:nvPr/>
            </p:nvSpPr>
            <p:spPr bwMode="auto">
              <a:xfrm flipH="1">
                <a:off x="6868108" y="4472373"/>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567" name="Freeform 37"/>
            <p:cNvSpPr>
              <a:spLocks/>
            </p:cNvSpPr>
            <p:nvPr/>
          </p:nvSpPr>
          <p:spPr bwMode="auto">
            <a:xfrm>
              <a:off x="5372026" y="3065786"/>
              <a:ext cx="2396583" cy="1938809"/>
            </a:xfrm>
            <a:custGeom>
              <a:avLst/>
              <a:gdLst>
                <a:gd name="T0" fmla="*/ 3026 w 3026"/>
                <a:gd name="T1" fmla="*/ 2272 h 2448"/>
                <a:gd name="T2" fmla="*/ 2842 w 3026"/>
                <a:gd name="T3" fmla="*/ 2179 h 2448"/>
                <a:gd name="T4" fmla="*/ 2830 w 3026"/>
                <a:gd name="T5" fmla="*/ 2083 h 2448"/>
                <a:gd name="T6" fmla="*/ 2377 w 3026"/>
                <a:gd name="T7" fmla="*/ 2039 h 2448"/>
                <a:gd name="T8" fmla="*/ 2335 w 3026"/>
                <a:gd name="T9" fmla="*/ 1985 h 2448"/>
                <a:gd name="T10" fmla="*/ 2131 w 3026"/>
                <a:gd name="T11" fmla="*/ 1935 h 2448"/>
                <a:gd name="T12" fmla="*/ 2093 w 3026"/>
                <a:gd name="T13" fmla="*/ 1829 h 2448"/>
                <a:gd name="T14" fmla="*/ 2075 w 3026"/>
                <a:gd name="T15" fmla="*/ 1776 h 2448"/>
                <a:gd name="T16" fmla="*/ 1771 w 3026"/>
                <a:gd name="T17" fmla="*/ 1728 h 2448"/>
                <a:gd name="T18" fmla="*/ 1716 w 3026"/>
                <a:gd name="T19" fmla="*/ 1684 h 2448"/>
                <a:gd name="T20" fmla="*/ 1694 w 3026"/>
                <a:gd name="T21" fmla="*/ 1634 h 2448"/>
                <a:gd name="T22" fmla="*/ 1676 w 3026"/>
                <a:gd name="T23" fmla="*/ 1590 h 2448"/>
                <a:gd name="T24" fmla="*/ 1638 w 3026"/>
                <a:gd name="T25" fmla="*/ 1538 h 2448"/>
                <a:gd name="T26" fmla="*/ 1520 w 3026"/>
                <a:gd name="T27" fmla="*/ 1488 h 2448"/>
                <a:gd name="T28" fmla="*/ 1470 w 3026"/>
                <a:gd name="T29" fmla="*/ 1446 h 2448"/>
                <a:gd name="T30" fmla="*/ 1444 w 3026"/>
                <a:gd name="T31" fmla="*/ 1397 h 2448"/>
                <a:gd name="T32" fmla="*/ 1386 w 3026"/>
                <a:gd name="T33" fmla="*/ 1341 h 2448"/>
                <a:gd name="T34" fmla="*/ 1238 w 3026"/>
                <a:gd name="T35" fmla="*/ 1297 h 2448"/>
                <a:gd name="T36" fmla="*/ 1190 w 3026"/>
                <a:gd name="T37" fmla="*/ 1249 h 2448"/>
                <a:gd name="T38" fmla="*/ 1142 w 3026"/>
                <a:gd name="T39" fmla="*/ 1149 h 2448"/>
                <a:gd name="T40" fmla="*/ 1035 w 3026"/>
                <a:gd name="T41" fmla="*/ 1101 h 2448"/>
                <a:gd name="T42" fmla="*/ 1027 w 3026"/>
                <a:gd name="T43" fmla="*/ 1057 h 2448"/>
                <a:gd name="T44" fmla="*/ 823 w 3026"/>
                <a:gd name="T45" fmla="*/ 1013 h 2448"/>
                <a:gd name="T46" fmla="*/ 765 w 3026"/>
                <a:gd name="T47" fmla="*/ 958 h 2448"/>
                <a:gd name="T48" fmla="*/ 713 w 3026"/>
                <a:gd name="T49" fmla="*/ 912 h 2448"/>
                <a:gd name="T50" fmla="*/ 617 w 3026"/>
                <a:gd name="T51" fmla="*/ 818 h 2448"/>
                <a:gd name="T52" fmla="*/ 589 w 3026"/>
                <a:gd name="T53" fmla="*/ 772 h 2448"/>
                <a:gd name="T54" fmla="*/ 519 w 3026"/>
                <a:gd name="T55" fmla="*/ 762 h 2448"/>
                <a:gd name="T56" fmla="*/ 509 w 3026"/>
                <a:gd name="T57" fmla="*/ 718 h 2448"/>
                <a:gd name="T58" fmla="*/ 499 w 3026"/>
                <a:gd name="T59" fmla="*/ 628 h 2448"/>
                <a:gd name="T60" fmla="*/ 489 w 3026"/>
                <a:gd name="T61" fmla="*/ 575 h 2448"/>
                <a:gd name="T62" fmla="*/ 479 w 3026"/>
                <a:gd name="T63" fmla="*/ 523 h 2448"/>
                <a:gd name="T64" fmla="*/ 435 w 3026"/>
                <a:gd name="T65" fmla="*/ 477 h 2448"/>
                <a:gd name="T66" fmla="*/ 383 w 3026"/>
                <a:gd name="T67" fmla="*/ 433 h 2448"/>
                <a:gd name="T68" fmla="*/ 334 w 3026"/>
                <a:gd name="T69" fmla="*/ 375 h 2448"/>
                <a:gd name="T70" fmla="*/ 314 w 3026"/>
                <a:gd name="T71" fmla="*/ 331 h 2448"/>
                <a:gd name="T72" fmla="*/ 296 w 3026"/>
                <a:gd name="T73" fmla="*/ 287 h 2448"/>
                <a:gd name="T74" fmla="*/ 200 w 3026"/>
                <a:gd name="T75" fmla="*/ 243 h 2448"/>
                <a:gd name="T76" fmla="*/ 186 w 3026"/>
                <a:gd name="T77" fmla="*/ 136 h 2448"/>
                <a:gd name="T78" fmla="*/ 178 w 3026"/>
                <a:gd name="T79" fmla="*/ 46 h 2448"/>
                <a:gd name="T80" fmla="*/ 170 w 3026"/>
                <a:gd name="T81"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6" h="2448">
                  <a:moveTo>
                    <a:pt x="3026" y="2448"/>
                  </a:moveTo>
                  <a:lnTo>
                    <a:pt x="3026" y="2272"/>
                  </a:lnTo>
                  <a:lnTo>
                    <a:pt x="2842" y="2272"/>
                  </a:lnTo>
                  <a:lnTo>
                    <a:pt x="2842" y="2179"/>
                  </a:lnTo>
                  <a:lnTo>
                    <a:pt x="2830" y="2179"/>
                  </a:lnTo>
                  <a:lnTo>
                    <a:pt x="2830" y="2083"/>
                  </a:lnTo>
                  <a:lnTo>
                    <a:pt x="2377" y="2083"/>
                  </a:lnTo>
                  <a:lnTo>
                    <a:pt x="2377" y="2039"/>
                  </a:lnTo>
                  <a:lnTo>
                    <a:pt x="2335" y="2039"/>
                  </a:lnTo>
                  <a:lnTo>
                    <a:pt x="2335" y="1985"/>
                  </a:lnTo>
                  <a:lnTo>
                    <a:pt x="2131" y="1985"/>
                  </a:lnTo>
                  <a:lnTo>
                    <a:pt x="2131" y="1935"/>
                  </a:lnTo>
                  <a:lnTo>
                    <a:pt x="2093" y="1935"/>
                  </a:lnTo>
                  <a:lnTo>
                    <a:pt x="2093" y="1829"/>
                  </a:lnTo>
                  <a:lnTo>
                    <a:pt x="2075" y="1829"/>
                  </a:lnTo>
                  <a:lnTo>
                    <a:pt x="2075" y="1776"/>
                  </a:lnTo>
                  <a:lnTo>
                    <a:pt x="1771" y="1776"/>
                  </a:lnTo>
                  <a:lnTo>
                    <a:pt x="1771" y="1728"/>
                  </a:lnTo>
                  <a:lnTo>
                    <a:pt x="1716" y="1728"/>
                  </a:lnTo>
                  <a:lnTo>
                    <a:pt x="1716" y="1684"/>
                  </a:lnTo>
                  <a:lnTo>
                    <a:pt x="1694" y="1684"/>
                  </a:lnTo>
                  <a:lnTo>
                    <a:pt x="1694" y="1634"/>
                  </a:lnTo>
                  <a:lnTo>
                    <a:pt x="1676" y="1634"/>
                  </a:lnTo>
                  <a:lnTo>
                    <a:pt x="1676" y="1590"/>
                  </a:lnTo>
                  <a:lnTo>
                    <a:pt x="1638" y="1590"/>
                  </a:lnTo>
                  <a:lnTo>
                    <a:pt x="1638" y="1538"/>
                  </a:lnTo>
                  <a:lnTo>
                    <a:pt x="1520" y="1538"/>
                  </a:lnTo>
                  <a:lnTo>
                    <a:pt x="1520" y="1488"/>
                  </a:lnTo>
                  <a:lnTo>
                    <a:pt x="1470" y="1488"/>
                  </a:lnTo>
                  <a:lnTo>
                    <a:pt x="1470" y="1446"/>
                  </a:lnTo>
                  <a:lnTo>
                    <a:pt x="1444" y="1446"/>
                  </a:lnTo>
                  <a:lnTo>
                    <a:pt x="1444" y="1397"/>
                  </a:lnTo>
                  <a:lnTo>
                    <a:pt x="1386" y="1397"/>
                  </a:lnTo>
                  <a:lnTo>
                    <a:pt x="1386" y="1341"/>
                  </a:lnTo>
                  <a:lnTo>
                    <a:pt x="1238" y="1341"/>
                  </a:lnTo>
                  <a:lnTo>
                    <a:pt x="1238" y="1297"/>
                  </a:lnTo>
                  <a:lnTo>
                    <a:pt x="1190" y="1297"/>
                  </a:lnTo>
                  <a:lnTo>
                    <a:pt x="1190" y="1249"/>
                  </a:lnTo>
                  <a:lnTo>
                    <a:pt x="1142" y="1249"/>
                  </a:lnTo>
                  <a:lnTo>
                    <a:pt x="1142" y="1149"/>
                  </a:lnTo>
                  <a:lnTo>
                    <a:pt x="1035" y="1149"/>
                  </a:lnTo>
                  <a:lnTo>
                    <a:pt x="1035" y="1101"/>
                  </a:lnTo>
                  <a:lnTo>
                    <a:pt x="1027" y="1101"/>
                  </a:lnTo>
                  <a:lnTo>
                    <a:pt x="1027" y="1057"/>
                  </a:lnTo>
                  <a:lnTo>
                    <a:pt x="823" y="1057"/>
                  </a:lnTo>
                  <a:lnTo>
                    <a:pt x="823" y="1013"/>
                  </a:lnTo>
                  <a:lnTo>
                    <a:pt x="765" y="1013"/>
                  </a:lnTo>
                  <a:lnTo>
                    <a:pt x="765" y="958"/>
                  </a:lnTo>
                  <a:lnTo>
                    <a:pt x="713" y="958"/>
                  </a:lnTo>
                  <a:lnTo>
                    <a:pt x="713" y="912"/>
                  </a:lnTo>
                  <a:lnTo>
                    <a:pt x="617" y="912"/>
                  </a:lnTo>
                  <a:lnTo>
                    <a:pt x="617" y="818"/>
                  </a:lnTo>
                  <a:lnTo>
                    <a:pt x="589" y="818"/>
                  </a:lnTo>
                  <a:lnTo>
                    <a:pt x="589" y="772"/>
                  </a:lnTo>
                  <a:lnTo>
                    <a:pt x="519" y="772"/>
                  </a:lnTo>
                  <a:lnTo>
                    <a:pt x="519" y="762"/>
                  </a:lnTo>
                  <a:lnTo>
                    <a:pt x="509" y="762"/>
                  </a:lnTo>
                  <a:lnTo>
                    <a:pt x="509" y="718"/>
                  </a:lnTo>
                  <a:lnTo>
                    <a:pt x="499" y="718"/>
                  </a:lnTo>
                  <a:lnTo>
                    <a:pt x="499" y="628"/>
                  </a:lnTo>
                  <a:lnTo>
                    <a:pt x="489" y="628"/>
                  </a:lnTo>
                  <a:lnTo>
                    <a:pt x="489" y="575"/>
                  </a:lnTo>
                  <a:lnTo>
                    <a:pt x="479" y="575"/>
                  </a:lnTo>
                  <a:lnTo>
                    <a:pt x="479" y="523"/>
                  </a:lnTo>
                  <a:lnTo>
                    <a:pt x="435" y="523"/>
                  </a:lnTo>
                  <a:lnTo>
                    <a:pt x="435" y="477"/>
                  </a:lnTo>
                  <a:lnTo>
                    <a:pt x="383" y="477"/>
                  </a:lnTo>
                  <a:lnTo>
                    <a:pt x="383" y="433"/>
                  </a:lnTo>
                  <a:lnTo>
                    <a:pt x="334" y="433"/>
                  </a:lnTo>
                  <a:lnTo>
                    <a:pt x="334" y="375"/>
                  </a:lnTo>
                  <a:lnTo>
                    <a:pt x="314" y="375"/>
                  </a:lnTo>
                  <a:lnTo>
                    <a:pt x="314" y="331"/>
                  </a:lnTo>
                  <a:lnTo>
                    <a:pt x="296" y="331"/>
                  </a:lnTo>
                  <a:lnTo>
                    <a:pt x="296" y="287"/>
                  </a:lnTo>
                  <a:lnTo>
                    <a:pt x="200" y="287"/>
                  </a:lnTo>
                  <a:lnTo>
                    <a:pt x="200" y="243"/>
                  </a:lnTo>
                  <a:lnTo>
                    <a:pt x="186" y="243"/>
                  </a:lnTo>
                  <a:lnTo>
                    <a:pt x="186" y="136"/>
                  </a:lnTo>
                  <a:lnTo>
                    <a:pt x="178" y="136"/>
                  </a:lnTo>
                  <a:lnTo>
                    <a:pt x="178" y="46"/>
                  </a:lnTo>
                  <a:lnTo>
                    <a:pt x="170" y="46"/>
                  </a:lnTo>
                  <a:lnTo>
                    <a:pt x="170"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dirty="0">
                <a:solidFill>
                  <a:sysClr val="windowText" lastClr="000000"/>
                </a:solidFill>
              </a:endParaRPr>
            </a:p>
          </p:txBody>
        </p:sp>
      </p:grpSp>
      <p:graphicFrame>
        <p:nvGraphicFramePr>
          <p:cNvPr id="151" name="Table 150"/>
          <p:cNvGraphicFramePr>
            <a:graphicFrameLocks noGrp="1"/>
          </p:cNvGraphicFramePr>
          <p:nvPr>
            <p:extLst>
              <p:ext uri="{D42A27DB-BD31-4B8C-83A1-F6EECF244321}">
                <p14:modId xmlns:p14="http://schemas.microsoft.com/office/powerpoint/2010/main" val="415936705"/>
              </p:ext>
            </p:extLst>
          </p:nvPr>
        </p:nvGraphicFramePr>
        <p:xfrm>
          <a:off x="4648200" y="1600200"/>
          <a:ext cx="4474686" cy="1524000"/>
        </p:xfrm>
        <a:graphic>
          <a:graphicData uri="http://schemas.openxmlformats.org/drawingml/2006/table">
            <a:tbl>
              <a:tblPr firstRow="1" bandRow="1">
                <a:tableStyleId>{69012ECD-51FC-41F1-AA8D-1B2483CD663E}</a:tableStyleId>
              </a:tblPr>
              <a:tblGrid>
                <a:gridCol w="1759744"/>
                <a:gridCol w="1299067"/>
                <a:gridCol w="1415875"/>
              </a:tblGrid>
              <a:tr h="213360">
                <a:tc>
                  <a:txBody>
                    <a:bodyPr/>
                    <a:lstStyle/>
                    <a:p>
                      <a:pPr algn="ctr"/>
                      <a:endParaRPr lang="en-GB" sz="10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smtClean="0">
                          <a:solidFill>
                            <a:schemeClr val="tx2"/>
                          </a:solidFill>
                        </a:rPr>
                        <a:t>Arm A</a:t>
                      </a:r>
                    </a:p>
                    <a:p>
                      <a:pPr algn="ctr"/>
                      <a:r>
                        <a:rPr lang="en-GB" sz="1000" dirty="0" smtClean="0">
                          <a:solidFill>
                            <a:schemeClr val="tx2"/>
                          </a:solidFill>
                        </a:rPr>
                        <a:t>(47 events)</a:t>
                      </a:r>
                      <a:endParaRPr lang="en-GB" sz="10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smtClean="0">
                          <a:solidFill>
                            <a:schemeClr val="tx2"/>
                          </a:solidFill>
                        </a:rPr>
                        <a:t>Arm B</a:t>
                      </a:r>
                    </a:p>
                    <a:p>
                      <a:pPr algn="ctr"/>
                      <a:r>
                        <a:rPr lang="en-GB" sz="1000" dirty="0" smtClean="0">
                          <a:solidFill>
                            <a:schemeClr val="tx2"/>
                          </a:solidFill>
                        </a:rPr>
                        <a:t>(46 events)</a:t>
                      </a:r>
                      <a:endParaRPr lang="en-GB" sz="100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3360">
                <a:tc>
                  <a:txBody>
                    <a:bodyPr/>
                    <a:lstStyle/>
                    <a:p>
                      <a:r>
                        <a:rPr lang="en-GB" sz="1000" b="1" dirty="0" smtClean="0"/>
                        <a:t>2-year DMFS, % (95% CI)</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4D4D4D"/>
                          </a:solidFill>
                          <a:latin typeface="Arial" panose="020B0604020202020204" pitchFamily="34" charset="0"/>
                          <a:cs typeface="Arial" panose="020B0604020202020204" pitchFamily="34" charset="0"/>
                        </a:rPr>
                        <a:t>14.8 (6.6, 26.1)</a:t>
                      </a:r>
                      <a:endParaRPr lang="en-GB" sz="100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4D4D4D"/>
                          </a:solidFill>
                          <a:latin typeface="Arial" panose="020B0604020202020204" pitchFamily="34" charset="0"/>
                          <a:cs typeface="Arial" panose="020B0604020202020204" pitchFamily="34" charset="0"/>
                        </a:rPr>
                        <a:t>4.2 (0.8, 12.7)</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13360">
                <a:tc>
                  <a:txBody>
                    <a:bodyPr/>
                    <a:lstStyle/>
                    <a:p>
                      <a:r>
                        <a:rPr lang="en-GB" sz="1000" b="1" dirty="0" smtClean="0"/>
                        <a:t>1-year DMFS, % (95% CI)</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4D4D4D"/>
                          </a:solidFill>
                          <a:latin typeface="Arial" panose="020B0604020202020204" pitchFamily="34" charset="0"/>
                          <a:cs typeface="Arial" panose="020B0604020202020204" pitchFamily="34" charset="0"/>
                        </a:rPr>
                        <a:t>45.1 (31.2</a:t>
                      </a:r>
                      <a:r>
                        <a:rPr lang="en-GB" sz="1000" baseline="0" dirty="0" smtClean="0">
                          <a:solidFill>
                            <a:srgbClr val="4D4D4D"/>
                          </a:solidFill>
                          <a:latin typeface="Arial" panose="020B0604020202020204" pitchFamily="34" charset="0"/>
                          <a:cs typeface="Arial" panose="020B0604020202020204" pitchFamily="34" charset="0"/>
                        </a:rPr>
                        <a:t>, 58.0)</a:t>
                      </a:r>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4D4D4D"/>
                          </a:solidFill>
                          <a:latin typeface="Arial" panose="020B0604020202020204" pitchFamily="34" charset="0"/>
                          <a:cs typeface="Arial" panose="020B0604020202020204" pitchFamily="34" charset="0"/>
                        </a:rPr>
                        <a:t>48.7 (34.1</a:t>
                      </a:r>
                      <a:r>
                        <a:rPr lang="en-GB" sz="1000" baseline="0" dirty="0" smtClean="0">
                          <a:solidFill>
                            <a:srgbClr val="4D4D4D"/>
                          </a:solidFill>
                          <a:latin typeface="Arial" panose="020B0604020202020204" pitchFamily="34" charset="0"/>
                          <a:cs typeface="Arial" panose="020B0604020202020204" pitchFamily="34" charset="0"/>
                        </a:rPr>
                        <a:t>, 61.8)</a:t>
                      </a:r>
                      <a:endParaRPr lang="en-GB" sz="1000" dirty="0" smtClean="0">
                        <a:solidFill>
                          <a:srgbClr val="4D4D4D"/>
                        </a:solidFill>
                        <a:latin typeface="Arial" panose="020B0604020202020204" pitchFamily="34" charset="0"/>
                        <a:cs typeface="Arial" panose="020B0604020202020204" pitchFamily="34"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13360">
                <a:tc>
                  <a:txBody>
                    <a:bodyPr/>
                    <a:lstStyle/>
                    <a:p>
                      <a:r>
                        <a:rPr lang="en-GB" sz="1000" b="1" dirty="0" err="1" smtClean="0"/>
                        <a:t>mDMFS</a:t>
                      </a:r>
                      <a:r>
                        <a:rPr lang="en-GB" sz="1000" b="1" dirty="0" smtClean="0"/>
                        <a:t>, months (95% CI)</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4D4D4D"/>
                          </a:solidFill>
                          <a:latin typeface="Arial" panose="020B0604020202020204" pitchFamily="34" charset="0"/>
                          <a:cs typeface="Arial" panose="020B0604020202020204" pitchFamily="34" charset="0"/>
                        </a:rPr>
                        <a:t>11.0 (6.0, 15.9)</a:t>
                      </a:r>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4D4D4D"/>
                          </a:solidFill>
                          <a:latin typeface="Arial" panose="020B0604020202020204" pitchFamily="34" charset="0"/>
                          <a:cs typeface="Arial" panose="020B0604020202020204" pitchFamily="34" charset="0"/>
                        </a:rPr>
                        <a:t>11.4 (7.2, 13.6)</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13360">
                <a:tc>
                  <a:txBody>
                    <a:bodyPr/>
                    <a:lstStyle/>
                    <a:p>
                      <a:r>
                        <a:rPr lang="en-GB" sz="1000" b="1" dirty="0" smtClean="0"/>
                        <a:t>HR (95% CI)</a:t>
                      </a:r>
                    </a:p>
                    <a:p>
                      <a:r>
                        <a:rPr lang="en-GB" sz="1000" b="1" i="0" dirty="0" smtClean="0"/>
                        <a:t>p</a:t>
                      </a:r>
                      <a:r>
                        <a:rPr lang="en-GB" sz="1000" b="1" i="1" dirty="0" smtClean="0"/>
                        <a:t>-</a:t>
                      </a:r>
                      <a:r>
                        <a:rPr lang="en-GB" sz="1000" b="1" dirty="0" smtClean="0"/>
                        <a:t>value</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smtClean="0">
                          <a:solidFill>
                            <a:srgbClr val="4D4D4D"/>
                          </a:solidFill>
                          <a:latin typeface="Arial" panose="020B0604020202020204" pitchFamily="34" charset="0"/>
                          <a:cs typeface="Arial" panose="020B0604020202020204" pitchFamily="34" charset="0"/>
                        </a:rPr>
                        <a:t>1.20 (0.79, 1.80)</a:t>
                      </a:r>
                      <a:br>
                        <a:rPr lang="en-GB" sz="1000" dirty="0" smtClean="0">
                          <a:solidFill>
                            <a:srgbClr val="4D4D4D"/>
                          </a:solidFill>
                          <a:latin typeface="Arial" panose="020B0604020202020204" pitchFamily="34" charset="0"/>
                          <a:cs typeface="Arial" panose="020B0604020202020204" pitchFamily="34" charset="0"/>
                        </a:rPr>
                      </a:br>
                      <a:r>
                        <a:rPr lang="en-GB" sz="1000" dirty="0" smtClean="0">
                          <a:solidFill>
                            <a:srgbClr val="4D4D4D"/>
                          </a:solidFill>
                          <a:latin typeface="Arial" panose="020B0604020202020204" pitchFamily="34" charset="0"/>
                          <a:cs typeface="Arial" panose="020B0604020202020204" pitchFamily="34" charset="0"/>
                        </a:rPr>
                        <a:t>0.37</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tc>
              </a:tr>
            </a:tbl>
          </a:graphicData>
        </a:graphic>
      </p:graphicFrame>
      <p:sp>
        <p:nvSpPr>
          <p:cNvPr id="153" name="TextBox 152"/>
          <p:cNvSpPr txBox="1"/>
          <p:nvPr/>
        </p:nvSpPr>
        <p:spPr>
          <a:xfrm>
            <a:off x="3349732" y="4011087"/>
            <a:ext cx="612668" cy="461665"/>
          </a:xfrm>
          <a:prstGeom prst="rect">
            <a:avLst/>
          </a:prstGeom>
          <a:noFill/>
        </p:spPr>
        <p:txBody>
          <a:bodyPr wrap="none" rtlCol="0">
            <a:spAutoFit/>
          </a:bodyPr>
          <a:lstStyle/>
          <a:p>
            <a:r>
              <a:rPr lang="en-GB" sz="1200" dirty="0" smtClean="0">
                <a:solidFill>
                  <a:srgbClr val="4D4D4D"/>
                </a:solidFill>
              </a:rPr>
              <a:t>Arm A</a:t>
            </a:r>
          </a:p>
          <a:p>
            <a:r>
              <a:rPr lang="en-GB" sz="1200" dirty="0" smtClean="0">
                <a:solidFill>
                  <a:srgbClr val="4D4D4D"/>
                </a:solidFill>
              </a:rPr>
              <a:t>Arm B</a:t>
            </a:r>
            <a:endParaRPr lang="en-GB" sz="1200" dirty="0">
              <a:solidFill>
                <a:srgbClr val="4D4D4D"/>
              </a:solidFill>
            </a:endParaRPr>
          </a:p>
        </p:txBody>
      </p:sp>
      <p:graphicFrame>
        <p:nvGraphicFramePr>
          <p:cNvPr id="154" name="Table 153"/>
          <p:cNvGraphicFramePr>
            <a:graphicFrameLocks noGrp="1"/>
          </p:cNvGraphicFramePr>
          <p:nvPr>
            <p:extLst>
              <p:ext uri="{D42A27DB-BD31-4B8C-83A1-F6EECF244321}">
                <p14:modId xmlns:p14="http://schemas.microsoft.com/office/powerpoint/2010/main" val="2792617547"/>
              </p:ext>
            </p:extLst>
          </p:nvPr>
        </p:nvGraphicFramePr>
        <p:xfrm>
          <a:off x="152399" y="1600200"/>
          <a:ext cx="4346697" cy="1524000"/>
        </p:xfrm>
        <a:graphic>
          <a:graphicData uri="http://schemas.openxmlformats.org/drawingml/2006/table">
            <a:tbl>
              <a:tblPr firstRow="1" bandRow="1">
                <a:tableStyleId>{69012ECD-51FC-41F1-AA8D-1B2483CD663E}</a:tableStyleId>
              </a:tblPr>
              <a:tblGrid>
                <a:gridCol w="1647826"/>
                <a:gridCol w="1322106"/>
                <a:gridCol w="1376765"/>
              </a:tblGrid>
              <a:tr h="253558">
                <a:tc>
                  <a:txBody>
                    <a:bodyPr/>
                    <a:lstStyle/>
                    <a:p>
                      <a:pPr algn="ctr"/>
                      <a:endParaRPr lang="en-GB" sz="10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smtClean="0">
                          <a:solidFill>
                            <a:schemeClr val="tx2"/>
                          </a:solidFill>
                        </a:rPr>
                        <a:t>Arm A</a:t>
                      </a:r>
                    </a:p>
                    <a:p>
                      <a:pPr algn="ctr"/>
                      <a:r>
                        <a:rPr lang="en-GB" sz="1000" dirty="0" smtClean="0">
                          <a:solidFill>
                            <a:schemeClr val="tx2"/>
                          </a:solidFill>
                        </a:rPr>
                        <a:t>(48 events)</a:t>
                      </a:r>
                      <a:endParaRPr lang="en-GB" sz="10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000" dirty="0" smtClean="0">
                          <a:solidFill>
                            <a:schemeClr val="tx2"/>
                          </a:solidFill>
                        </a:rPr>
                        <a:t>Arm B</a:t>
                      </a:r>
                    </a:p>
                    <a:p>
                      <a:pPr algn="ctr"/>
                      <a:r>
                        <a:rPr lang="en-GB" sz="1000" dirty="0" smtClean="0">
                          <a:solidFill>
                            <a:schemeClr val="tx2"/>
                          </a:solidFill>
                        </a:rPr>
                        <a:t>(46 events)</a:t>
                      </a:r>
                      <a:endParaRPr lang="en-GB" sz="100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158473">
                <a:tc>
                  <a:txBody>
                    <a:bodyPr/>
                    <a:lstStyle/>
                    <a:p>
                      <a:r>
                        <a:rPr lang="en-GB" sz="1000" b="1" dirty="0" smtClean="0"/>
                        <a:t>2-year PFS, % (95% CI)</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4D4D4D"/>
                          </a:solidFill>
                          <a:latin typeface="Arial" panose="020B0604020202020204" pitchFamily="34" charset="0"/>
                          <a:cs typeface="Arial" panose="020B0604020202020204" pitchFamily="34" charset="0"/>
                        </a:rPr>
                        <a:t>8.6 (2.8, 18.6)</a:t>
                      </a:r>
                      <a:endParaRPr lang="en-GB" sz="100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4D4D4D"/>
                          </a:solidFill>
                          <a:latin typeface="Arial" panose="020B0604020202020204" pitchFamily="34" charset="0"/>
                          <a:cs typeface="Arial" panose="020B0604020202020204" pitchFamily="34" charset="0"/>
                        </a:rPr>
                        <a:t>4.2 (0.8, 12.8)</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191611">
                <a:tc>
                  <a:txBody>
                    <a:bodyPr/>
                    <a:lstStyle/>
                    <a:p>
                      <a:r>
                        <a:rPr lang="en-GB" sz="1000" b="1" dirty="0" smtClean="0"/>
                        <a:t>1-year PFS, % (95% CI)</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4D4D4D"/>
                          </a:solidFill>
                          <a:latin typeface="Arial" panose="020B0604020202020204" pitchFamily="34" charset="0"/>
                          <a:cs typeface="Arial" panose="020B0604020202020204" pitchFamily="34" charset="0"/>
                        </a:rPr>
                        <a:t>39.2 (26.0</a:t>
                      </a:r>
                      <a:r>
                        <a:rPr lang="en-GB" sz="1000" baseline="0" dirty="0" smtClean="0">
                          <a:solidFill>
                            <a:srgbClr val="4D4D4D"/>
                          </a:solidFill>
                          <a:latin typeface="Arial" panose="020B0604020202020204" pitchFamily="34" charset="0"/>
                          <a:cs typeface="Arial" panose="020B0604020202020204" pitchFamily="34" charset="0"/>
                        </a:rPr>
                        <a:t>, 52.2)</a:t>
                      </a:r>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4D4D4D"/>
                          </a:solidFill>
                          <a:latin typeface="Arial" panose="020B0604020202020204" pitchFamily="34" charset="0"/>
                          <a:cs typeface="Arial" panose="020B0604020202020204" pitchFamily="34" charset="0"/>
                        </a:rPr>
                        <a:t>46.6 (32.2</a:t>
                      </a:r>
                      <a:r>
                        <a:rPr lang="en-GB" sz="1000" baseline="0" dirty="0" smtClean="0">
                          <a:solidFill>
                            <a:srgbClr val="4D4D4D"/>
                          </a:solidFill>
                          <a:latin typeface="Arial" panose="020B0604020202020204" pitchFamily="34" charset="0"/>
                          <a:cs typeface="Arial" panose="020B0604020202020204" pitchFamily="34" charset="0"/>
                        </a:rPr>
                        <a:t>, 59.8)</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158473">
                <a:tc>
                  <a:txBody>
                    <a:bodyPr/>
                    <a:lstStyle/>
                    <a:p>
                      <a:r>
                        <a:rPr lang="en-GB" sz="1000" b="1" dirty="0" err="1" smtClean="0"/>
                        <a:t>mPFS</a:t>
                      </a:r>
                      <a:r>
                        <a:rPr lang="en-GB" sz="1000" b="1" dirty="0" smtClean="0"/>
                        <a:t>, months (95% CI)</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4D4D4D"/>
                          </a:solidFill>
                          <a:latin typeface="Arial" panose="020B0604020202020204" pitchFamily="34" charset="0"/>
                          <a:cs typeface="Arial" panose="020B0604020202020204" pitchFamily="34" charset="0"/>
                        </a:rPr>
                        <a:t>10.1 (6.0, 12.5)</a:t>
                      </a:r>
                      <a:endParaRPr lang="en-GB" sz="10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4D4D4D"/>
                          </a:solidFill>
                          <a:latin typeface="Arial" panose="020B0604020202020204" pitchFamily="34" charset="0"/>
                          <a:cs typeface="Arial" panose="020B0604020202020204" pitchFamily="34" charset="0"/>
                        </a:rPr>
                        <a:t>10.4 (7.0, 13.6)</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53558">
                <a:tc>
                  <a:txBody>
                    <a:bodyPr/>
                    <a:lstStyle/>
                    <a:p>
                      <a:r>
                        <a:rPr lang="en-GB" sz="1000" b="1" dirty="0" smtClean="0"/>
                        <a:t>HR (95% CI)</a:t>
                      </a:r>
                    </a:p>
                    <a:p>
                      <a:r>
                        <a:rPr lang="en-GB" sz="1000" b="1" i="0" dirty="0" smtClean="0"/>
                        <a:t>p</a:t>
                      </a:r>
                      <a:r>
                        <a:rPr lang="en-GB" sz="1000" b="1" i="1" dirty="0" smtClean="0"/>
                        <a:t>-</a:t>
                      </a:r>
                      <a:r>
                        <a:rPr lang="en-GB" sz="1000" b="1" dirty="0" smtClean="0"/>
                        <a:t>value</a:t>
                      </a:r>
                      <a:endParaRPr lang="en-GB" sz="10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1.03 (0.69, 1.55)</a:t>
                      </a:r>
                      <a:br>
                        <a:rPr kumimoji="0" lang="en-GB" sz="10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0.87</a:t>
                      </a:r>
                      <a:endParaRPr lang="en-GB" sz="10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tc>
              </a:tr>
            </a:tbl>
          </a:graphicData>
        </a:graphic>
      </p:graphicFrame>
      <p:cxnSp>
        <p:nvCxnSpPr>
          <p:cNvPr id="155" name="Straight Connector 154"/>
          <p:cNvCxnSpPr/>
          <p:nvPr/>
        </p:nvCxnSpPr>
        <p:spPr>
          <a:xfrm>
            <a:off x="7315200" y="4205977"/>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6" name="Straight Connector 155"/>
          <p:cNvCxnSpPr/>
          <p:nvPr/>
        </p:nvCxnSpPr>
        <p:spPr>
          <a:xfrm>
            <a:off x="7315200" y="439718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7" name="TextBox 156"/>
          <p:cNvSpPr txBox="1"/>
          <p:nvPr/>
        </p:nvSpPr>
        <p:spPr>
          <a:xfrm>
            <a:off x="7616932" y="4059347"/>
            <a:ext cx="612668" cy="461665"/>
          </a:xfrm>
          <a:prstGeom prst="rect">
            <a:avLst/>
          </a:prstGeom>
          <a:noFill/>
        </p:spPr>
        <p:txBody>
          <a:bodyPr wrap="none" rtlCol="0">
            <a:spAutoFit/>
          </a:bodyPr>
          <a:lstStyle/>
          <a:p>
            <a:r>
              <a:rPr lang="en-GB" sz="1200" dirty="0" smtClean="0">
                <a:solidFill>
                  <a:srgbClr val="4D4D4D"/>
                </a:solidFill>
              </a:rPr>
              <a:t>Arm A</a:t>
            </a:r>
          </a:p>
          <a:p>
            <a:r>
              <a:rPr lang="en-GB" sz="1200" dirty="0" smtClean="0">
                <a:solidFill>
                  <a:srgbClr val="4D4D4D"/>
                </a:solidFill>
              </a:rPr>
              <a:t>Arm B</a:t>
            </a:r>
            <a:endParaRPr lang="en-GB" sz="1200" dirty="0">
              <a:solidFill>
                <a:srgbClr val="4D4D4D"/>
              </a:solidFill>
            </a:endParaRPr>
          </a:p>
        </p:txBody>
      </p:sp>
      <p:sp>
        <p:nvSpPr>
          <p:cNvPr id="146" name="TextBox 145"/>
          <p:cNvSpPr txBox="1"/>
          <p:nvPr/>
        </p:nvSpPr>
        <p:spPr>
          <a:xfrm>
            <a:off x="-8123" y="5617861"/>
            <a:ext cx="877163" cy="276999"/>
          </a:xfrm>
          <a:prstGeom prst="rect">
            <a:avLst/>
          </a:prstGeom>
          <a:noFill/>
        </p:spPr>
        <p:txBody>
          <a:bodyPr wrap="none" rtlCol="0" anchor="t"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No. at </a:t>
            </a:r>
            <a:r>
              <a:rPr lang="en-GB" sz="1200" dirty="0" smtClean="0">
                <a:solidFill>
                  <a:srgbClr val="4D4D4D"/>
                </a:solidFill>
                <a:latin typeface="Arial" panose="020B0604020202020204" pitchFamily="34" charset="0"/>
                <a:cs typeface="Arial" panose="020B0604020202020204" pitchFamily="34" charset="0"/>
              </a:rPr>
              <a:t>risk</a:t>
            </a:r>
            <a:endParaRPr lang="en-GB" sz="1200" dirty="0">
              <a:solidFill>
                <a:srgbClr val="4D4D4D"/>
              </a:solidFill>
              <a:latin typeface="Arial" panose="020B0604020202020204" pitchFamily="34" charset="0"/>
              <a:cs typeface="Arial" panose="020B0604020202020204" pitchFamily="34" charset="0"/>
            </a:endParaRPr>
          </a:p>
        </p:txBody>
      </p:sp>
      <p:sp>
        <p:nvSpPr>
          <p:cNvPr id="147" name="TextBox 146"/>
          <p:cNvSpPr txBox="1"/>
          <p:nvPr/>
        </p:nvSpPr>
        <p:spPr>
          <a:xfrm>
            <a:off x="4499097" y="5617861"/>
            <a:ext cx="877163" cy="276999"/>
          </a:xfrm>
          <a:prstGeom prst="rect">
            <a:avLst/>
          </a:prstGeom>
          <a:noFill/>
        </p:spPr>
        <p:txBody>
          <a:bodyPr wrap="none" rtlCol="0" anchor="t"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No. at </a:t>
            </a:r>
            <a:r>
              <a:rPr lang="en-GB" sz="1200" dirty="0" smtClean="0">
                <a:solidFill>
                  <a:srgbClr val="4D4D4D"/>
                </a:solidFill>
                <a:latin typeface="Arial" panose="020B0604020202020204" pitchFamily="34" charset="0"/>
                <a:cs typeface="Arial" panose="020B0604020202020204" pitchFamily="34" charset="0"/>
              </a:rPr>
              <a:t>risk</a:t>
            </a:r>
            <a:endParaRPr lang="en-GB" sz="1200" dirty="0">
              <a:solidFill>
                <a:srgbClr val="4D4D4D"/>
              </a:solidFill>
              <a:latin typeface="Arial" panose="020B0604020202020204" pitchFamily="34" charset="0"/>
              <a:cs typeface="Arial" panose="020B0604020202020204" pitchFamily="34" charset="0"/>
            </a:endParaRPr>
          </a:p>
        </p:txBody>
      </p:sp>
      <p:sp>
        <p:nvSpPr>
          <p:cNvPr id="148" name="Text Placeholder 14"/>
          <p:cNvSpPr>
            <a:spLocks noGrp="1"/>
          </p:cNvSpPr>
          <p:nvPr>
            <p:ph type="body" sz="quarter" idx="11"/>
          </p:nvPr>
        </p:nvSpPr>
        <p:spPr>
          <a:xfrm>
            <a:off x="4343400" y="6096000"/>
            <a:ext cx="4435475" cy="487363"/>
          </a:xfrm>
        </p:spPr>
        <p:txBody>
          <a:bodyPr/>
          <a:lstStyle/>
          <a:p>
            <a:r>
              <a:rPr lang="en-GB" dirty="0" err="1"/>
              <a:t>Loka</a:t>
            </a:r>
            <a:r>
              <a:rPr lang="en-GB" dirty="0"/>
              <a:t> T et al. Ann </a:t>
            </a:r>
            <a:r>
              <a:rPr lang="en-GB" dirty="0" err="1"/>
              <a:t>Oncol</a:t>
            </a:r>
            <a:r>
              <a:rPr lang="en-GB" dirty="0"/>
              <a:t> 2016; 27 (</a:t>
            </a:r>
            <a:r>
              <a:rPr lang="en-GB" dirty="0" err="1"/>
              <a:t>suppl</a:t>
            </a:r>
            <a:r>
              <a:rPr lang="en-GB" dirty="0"/>
              <a:t> 6): </a:t>
            </a:r>
            <a:r>
              <a:rPr lang="en-GB" dirty="0" err="1"/>
              <a:t>abstr</a:t>
            </a:r>
            <a:r>
              <a:rPr lang="en-GB" dirty="0"/>
              <a:t> 621PD</a:t>
            </a:r>
          </a:p>
        </p:txBody>
      </p:sp>
    </p:spTree>
    <p:custDataLst>
      <p:tags r:id="rId1"/>
    </p:custDataLst>
    <p:extLst>
      <p:ext uri="{BB962C8B-B14F-4D97-AF65-F5344CB8AC3E}">
        <p14:creationId xmlns:p14="http://schemas.microsoft.com/office/powerpoint/2010/main" val="4233334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621PD: Randomized </a:t>
            </a:r>
            <a:r>
              <a:rPr lang="en-GB" sz="1800" dirty="0"/>
              <a:t>phase II study of S-1 and concurrent radiotherapy with versus without induction chemotherapy of gemcitabine for locally advanced pancreatic cancer (LAPC): Final analysis of </a:t>
            </a:r>
            <a:r>
              <a:rPr lang="en-GB" sz="1800" dirty="0" smtClean="0"/>
              <a:t>JCOG1106 </a:t>
            </a:r>
            <a:br>
              <a:rPr lang="en-GB" sz="1800" dirty="0" smtClean="0"/>
            </a:br>
            <a:r>
              <a:rPr lang="en-GB" sz="1800" dirty="0" smtClean="0"/>
              <a:t>– </a:t>
            </a:r>
            <a:r>
              <a:rPr lang="en-GB" sz="1800" dirty="0" err="1" smtClean="0"/>
              <a:t>Loka</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en-GB" dirty="0" err="1"/>
              <a:t>Loka</a:t>
            </a:r>
            <a:r>
              <a:rPr lang="en-GB" dirty="0"/>
              <a:t> T et al. Ann </a:t>
            </a:r>
            <a:r>
              <a:rPr lang="en-GB" dirty="0" err="1"/>
              <a:t>Oncol</a:t>
            </a:r>
            <a:r>
              <a:rPr lang="en-GB" dirty="0"/>
              <a:t> 2016; 27 (</a:t>
            </a:r>
            <a:r>
              <a:rPr lang="en-GB" dirty="0" err="1"/>
              <a:t>suppl</a:t>
            </a:r>
            <a:r>
              <a:rPr lang="en-GB" dirty="0"/>
              <a:t> 6): </a:t>
            </a:r>
            <a:r>
              <a:rPr lang="en-GB" dirty="0" err="1"/>
              <a:t>abstr</a:t>
            </a:r>
            <a:r>
              <a:rPr lang="en-GB" dirty="0"/>
              <a:t> 621PD</a:t>
            </a:r>
          </a:p>
        </p:txBody>
      </p:sp>
      <p:graphicFrame>
        <p:nvGraphicFramePr>
          <p:cNvPr id="8" name="Table 7"/>
          <p:cNvGraphicFramePr>
            <a:graphicFrameLocks noGrp="1"/>
          </p:cNvGraphicFramePr>
          <p:nvPr>
            <p:extLst>
              <p:ext uri="{D42A27DB-BD31-4B8C-83A1-F6EECF244321}">
                <p14:modId xmlns:p14="http://schemas.microsoft.com/office/powerpoint/2010/main" val="2664968889"/>
              </p:ext>
            </p:extLst>
          </p:nvPr>
        </p:nvGraphicFramePr>
        <p:xfrm>
          <a:off x="1143000" y="1645920"/>
          <a:ext cx="6858000" cy="4114800"/>
        </p:xfrm>
        <a:graphic>
          <a:graphicData uri="http://schemas.openxmlformats.org/drawingml/2006/table">
            <a:tbl>
              <a:tblPr firstRow="1" bandRow="1">
                <a:tableStyleId>{69012ECD-51FC-41F1-AA8D-1B2483CD663E}</a:tableStyleId>
              </a:tblPr>
              <a:tblGrid>
                <a:gridCol w="2438400"/>
                <a:gridCol w="1143000"/>
                <a:gridCol w="1143000"/>
                <a:gridCol w="1066800"/>
                <a:gridCol w="1066800"/>
              </a:tblGrid>
              <a:tr h="263013">
                <a:tc>
                  <a:txBody>
                    <a:bodyPr/>
                    <a:lstStyle/>
                    <a:p>
                      <a:r>
                        <a:rPr lang="en-GB" sz="1200" dirty="0" smtClean="0">
                          <a:solidFill>
                            <a:schemeClr val="tx2"/>
                          </a:solidFill>
                        </a:rPr>
                        <a:t>CTCAE</a:t>
                      </a:r>
                      <a:r>
                        <a:rPr lang="en-GB" sz="1200" baseline="0" dirty="0" smtClean="0">
                          <a:solidFill>
                            <a:schemeClr val="tx2"/>
                          </a:solidFill>
                        </a:rPr>
                        <a:t> v4.0</a:t>
                      </a:r>
                      <a:endParaRPr lang="en-GB" sz="12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gridSpan="2">
                  <a:txBody>
                    <a:bodyPr/>
                    <a:lstStyle/>
                    <a:p>
                      <a:pPr algn="ctr"/>
                      <a:r>
                        <a:rPr lang="en-GB" sz="1200" dirty="0" smtClean="0">
                          <a:solidFill>
                            <a:schemeClr val="tx2"/>
                          </a:solidFill>
                        </a:rPr>
                        <a:t>Arm A (n=50), %</a:t>
                      </a:r>
                      <a:endParaRPr lang="en-GB" sz="12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200" dirty="0">
                        <a:solidFill>
                          <a:schemeClr val="tx2"/>
                        </a:solidFill>
                      </a:endParaRPr>
                    </a:p>
                  </a:txBody>
                  <a:tcPr/>
                </a:tc>
                <a:tc gridSpan="2">
                  <a:txBody>
                    <a:bodyPr/>
                    <a:lstStyle/>
                    <a:p>
                      <a:pPr algn="ctr"/>
                      <a:r>
                        <a:rPr lang="en-GB" sz="1200" dirty="0" smtClean="0">
                          <a:solidFill>
                            <a:schemeClr val="tx2"/>
                          </a:solidFill>
                        </a:rPr>
                        <a:t>Arm B (n=49), %</a:t>
                      </a:r>
                      <a:endParaRPr lang="en-GB" sz="120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200" dirty="0">
                        <a:solidFill>
                          <a:schemeClr val="tx2"/>
                        </a:solidFill>
                      </a:endParaRPr>
                    </a:p>
                  </a:txBody>
                  <a:tcPr/>
                </a:tc>
              </a:tr>
              <a:tr h="263013">
                <a:tc>
                  <a:txBody>
                    <a:bodyPr/>
                    <a:lstStyle/>
                    <a:p>
                      <a:endParaRPr lang="en-GB" sz="12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b="1" dirty="0" smtClean="0"/>
                        <a:t>Any</a:t>
                      </a:r>
                      <a:endParaRPr lang="en-GB" sz="1200" b="1"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b="1" dirty="0" smtClean="0"/>
                        <a:t>Grade 3–4</a:t>
                      </a:r>
                      <a:endParaRPr lang="en-GB" sz="1200" b="1"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b="1" dirty="0" smtClean="0"/>
                        <a:t>Any</a:t>
                      </a:r>
                      <a:endParaRPr lang="en-GB" sz="1200" b="1"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b="1" dirty="0" smtClean="0"/>
                        <a:t>Grade 3–4</a:t>
                      </a:r>
                      <a:endParaRPr lang="en-GB" sz="1200" b="1"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48376">
                <a:tc>
                  <a:txBody>
                    <a:bodyPr/>
                    <a:lstStyle/>
                    <a:p>
                      <a:r>
                        <a:rPr lang="en-GB" sz="1200" b="0" dirty="0" smtClean="0"/>
                        <a:t>Decreased WBC</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94</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62</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94</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61</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4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Decreased neutrophils</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92</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54</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96</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57</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4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Anaemia</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100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18</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98</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12</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Decreased platelet count</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100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10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94</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14</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Anorexia</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88</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16</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76</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4</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Fatigue</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66</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8</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65</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4</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Nausea</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80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8</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63</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2</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Diarrhoea</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46</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6</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37</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4</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Vomiting</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50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2</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33</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4</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Biliary infection</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20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20*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27</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27</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Gastric/duodenal haemorrhage</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12</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6</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Gastric/duodenal ulcer</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6</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6</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8</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4</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Pneumonitis</a:t>
                      </a:r>
                      <a:endParaRPr lang="en-GB" sz="1200" b="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6</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4*</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4</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2</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sp>
        <p:nvSpPr>
          <p:cNvPr id="3" name="Rectangle 2"/>
          <p:cNvSpPr/>
          <p:nvPr/>
        </p:nvSpPr>
        <p:spPr>
          <a:xfrm>
            <a:off x="1066800" y="5726668"/>
            <a:ext cx="6858000" cy="461665"/>
          </a:xfrm>
          <a:prstGeom prst="rect">
            <a:avLst/>
          </a:prstGeom>
        </p:spPr>
        <p:txBody>
          <a:bodyPr wrap="square">
            <a:spAutoFit/>
          </a:bodyPr>
          <a:lstStyle/>
          <a:p>
            <a:pPr marL="36000" lvl="1"/>
            <a:r>
              <a:rPr lang="en-GB" sz="1200" dirty="0" smtClean="0">
                <a:solidFill>
                  <a:srgbClr val="4D4D4D"/>
                </a:solidFill>
              </a:rPr>
              <a:t>*Treatment-related </a:t>
            </a:r>
            <a:r>
              <a:rPr lang="en-GB" sz="1200" dirty="0">
                <a:solidFill>
                  <a:srgbClr val="4D4D4D"/>
                </a:solidFill>
              </a:rPr>
              <a:t>deaths occurred in 3 patients in Arm </a:t>
            </a:r>
            <a:r>
              <a:rPr lang="en-GB" sz="1200" dirty="0" smtClean="0">
                <a:solidFill>
                  <a:srgbClr val="4D4D4D"/>
                </a:solidFill>
              </a:rPr>
              <a:t>A (pneumonitis</a:t>
            </a:r>
            <a:r>
              <a:rPr lang="en-GB" sz="1200" dirty="0">
                <a:solidFill>
                  <a:srgbClr val="4D4D4D"/>
                </a:solidFill>
              </a:rPr>
              <a:t>, duodenal haemorrhage and biliary </a:t>
            </a:r>
            <a:r>
              <a:rPr lang="en-GB" sz="1200" dirty="0" smtClean="0">
                <a:solidFill>
                  <a:srgbClr val="4D4D4D"/>
                </a:solidFill>
              </a:rPr>
              <a:t>infection)</a:t>
            </a:r>
            <a:endParaRPr lang="en-GB" sz="1200" dirty="0">
              <a:solidFill>
                <a:srgbClr val="4D4D4D"/>
              </a:solidFill>
            </a:endParaRPr>
          </a:p>
        </p:txBody>
      </p:sp>
    </p:spTree>
    <p:custDataLst>
      <p:tags r:id="rId1"/>
    </p:custDataLst>
    <p:extLst>
      <p:ext uri="{BB962C8B-B14F-4D97-AF65-F5344CB8AC3E}">
        <p14:creationId xmlns:p14="http://schemas.microsoft.com/office/powerpoint/2010/main" val="4022862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621PD: Randomized </a:t>
            </a:r>
            <a:r>
              <a:rPr lang="en-GB" sz="1800" dirty="0"/>
              <a:t>phase II study of S-1 and concurrent radiotherapy with versus without induction chemotherapy of gemcitabine for locally advanced pancreatic cancer (LAPC): Final analysis of </a:t>
            </a:r>
            <a:r>
              <a:rPr lang="en-GB" sz="1800" dirty="0" smtClean="0"/>
              <a:t>JCOG1106 </a:t>
            </a:r>
            <a:br>
              <a:rPr lang="en-GB" sz="1800" dirty="0" smtClean="0"/>
            </a:br>
            <a:r>
              <a:rPr lang="en-GB" sz="1800" dirty="0" smtClean="0"/>
              <a:t>– </a:t>
            </a:r>
            <a:r>
              <a:rPr lang="en-GB" sz="1800" dirty="0" err="1" smtClean="0"/>
              <a:t>Loka</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2-year OS was higher in Arm A than in Arm B, and the HR value exceeded 1.186 (the pre-specified decision rule value)</a:t>
            </a:r>
          </a:p>
          <a:p>
            <a:r>
              <a:rPr lang="en-GB" b="1" dirty="0" smtClean="0"/>
              <a:t>Treatment was generally well tolerated, although the number of AEs was higher in Arm A and 3 treatment-related deaths occurred in this arm</a:t>
            </a:r>
          </a:p>
          <a:p>
            <a:r>
              <a:rPr lang="en-GB" b="1" dirty="0" smtClean="0"/>
              <a:t>Compared with CRT alone, the addition of induction gemcitabine to CRT was less toxic in the short-term, but resulted in poorer long-term survival</a:t>
            </a:r>
            <a:endParaRPr lang="en-GB" b="1" dirty="0"/>
          </a:p>
          <a:p>
            <a:pPr lvl="1"/>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en-GB" dirty="0" err="1"/>
              <a:t>Loka</a:t>
            </a:r>
            <a:r>
              <a:rPr lang="en-GB" dirty="0"/>
              <a:t> T et al. Ann </a:t>
            </a:r>
            <a:r>
              <a:rPr lang="en-GB" dirty="0" err="1"/>
              <a:t>Oncol</a:t>
            </a:r>
            <a:r>
              <a:rPr lang="en-GB" dirty="0"/>
              <a:t> 2016; 27 (</a:t>
            </a:r>
            <a:r>
              <a:rPr lang="en-GB" dirty="0" err="1"/>
              <a:t>suppl</a:t>
            </a:r>
            <a:r>
              <a:rPr lang="en-GB" dirty="0"/>
              <a:t> 6): </a:t>
            </a:r>
            <a:r>
              <a:rPr lang="en-GB" dirty="0" err="1"/>
              <a:t>abstr</a:t>
            </a:r>
            <a:r>
              <a:rPr lang="en-GB" dirty="0"/>
              <a:t> 621PD</a:t>
            </a:r>
          </a:p>
        </p:txBody>
      </p:sp>
    </p:spTree>
    <p:custDataLst>
      <p:tags r:id="rId1"/>
    </p:custDataLst>
    <p:extLst>
      <p:ext uri="{BB962C8B-B14F-4D97-AF65-F5344CB8AC3E}">
        <p14:creationId xmlns:p14="http://schemas.microsoft.com/office/powerpoint/2010/main" val="38539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5" name="Content Placeholder 4"/>
          <p:cNvSpPr>
            <a:spLocks noGrp="1"/>
          </p:cNvSpPr>
          <p:nvPr>
            <p:ph idx="1"/>
          </p:nvPr>
        </p:nvSpPr>
        <p:spPr/>
        <p:txBody>
          <a:bodyPr/>
          <a:lstStyle/>
          <a:p>
            <a:pPr marL="250825" lvl="1" indent="-250825">
              <a:spcAft>
                <a:spcPts val="1200"/>
              </a:spcAft>
              <a:buSzPct val="110000"/>
              <a:buFontTx/>
              <a:buChar char="•"/>
              <a:tabLst>
                <a:tab pos="8256588" algn="r"/>
              </a:tabLst>
            </a:pPr>
            <a:r>
              <a:rPr lang="en-GB" sz="2000" dirty="0">
                <a:solidFill>
                  <a:schemeClr val="accent1"/>
                </a:solidFill>
                <a:ea typeface="+mn-ea"/>
              </a:rPr>
              <a:t>Cancers of the oesophagus and stomach</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2" action="ppaction://hlinksldjump"/>
              </a:rPr>
              <a:t>6</a:t>
            </a:r>
            <a:endParaRPr lang="en-GB" sz="2000" u="dotted" dirty="0" smtClean="0">
              <a:solidFill>
                <a:schemeClr val="accent1"/>
              </a:solidFill>
              <a:uFill>
                <a:solidFill>
                  <a:schemeClr val="accent1"/>
                </a:solidFill>
              </a:uFill>
            </a:endParaRPr>
          </a:p>
          <a:p>
            <a:pPr lvl="1">
              <a:spcAft>
                <a:spcPts val="1200"/>
              </a:spcAft>
              <a:buSzPct val="110000"/>
              <a:tabLst>
                <a:tab pos="8256588" algn="r"/>
              </a:tabLst>
            </a:pPr>
            <a:r>
              <a:rPr lang="en-GB" sz="2000" dirty="0" smtClean="0">
                <a:solidFill>
                  <a:schemeClr val="accent1"/>
                </a:solidFill>
                <a:uFill>
                  <a:solidFill>
                    <a:schemeClr val="accent1"/>
                  </a:solidFill>
                </a:uFill>
              </a:rPr>
              <a:t>Preoperative</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3" action="ppaction://hlinksldjump"/>
              </a:rPr>
              <a:t>7</a:t>
            </a:r>
            <a:endParaRPr lang="en-GB" sz="2000" u="dotted" dirty="0" smtClean="0">
              <a:solidFill>
                <a:schemeClr val="accent1"/>
              </a:solidFill>
              <a:uFill>
                <a:solidFill>
                  <a:schemeClr val="accent1"/>
                </a:solidFill>
              </a:uFill>
            </a:endParaRPr>
          </a:p>
          <a:p>
            <a:pPr lvl="1">
              <a:spcAft>
                <a:spcPts val="1200"/>
              </a:spcAft>
              <a:buSzPct val="110000"/>
              <a:tabLst>
                <a:tab pos="8256588" algn="r"/>
              </a:tabLst>
            </a:pPr>
            <a:r>
              <a:rPr lang="en-GB" sz="2000" dirty="0" smtClean="0">
                <a:solidFill>
                  <a:schemeClr val="accent1"/>
                </a:solidFill>
                <a:uFill>
                  <a:solidFill>
                    <a:schemeClr val="accent1"/>
                  </a:solidFill>
                </a:uFill>
              </a:rPr>
              <a:t>Perioperative</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4" action="ppaction://hlinksldjump"/>
              </a:rPr>
              <a:t>13</a:t>
            </a:r>
            <a:endParaRPr lang="en-GB" sz="2000" u="dotted" dirty="0" smtClean="0">
              <a:solidFill>
                <a:schemeClr val="accent1"/>
              </a:solidFill>
              <a:uFill>
                <a:solidFill>
                  <a:schemeClr val="accent1"/>
                </a:solidFill>
              </a:uFill>
            </a:endParaRPr>
          </a:p>
          <a:p>
            <a:pPr lvl="1">
              <a:spcAft>
                <a:spcPts val="1200"/>
              </a:spcAft>
              <a:buSzPct val="110000"/>
              <a:tabLst>
                <a:tab pos="8256588" algn="r"/>
              </a:tabLst>
            </a:pPr>
            <a:r>
              <a:rPr lang="en-GB" sz="2000" dirty="0" smtClean="0">
                <a:solidFill>
                  <a:schemeClr val="accent1"/>
                </a:solidFill>
                <a:uFill>
                  <a:solidFill>
                    <a:schemeClr val="accent1"/>
                  </a:solidFill>
                </a:uFill>
              </a:rPr>
              <a:t>First-line therapy</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5" action="ppaction://hlinksldjump"/>
              </a:rPr>
              <a:t>19</a:t>
            </a:r>
            <a:endParaRPr lang="en-GB" sz="2000" u="dotted" dirty="0" smtClean="0">
              <a:solidFill>
                <a:schemeClr val="accent1"/>
              </a:solidFill>
              <a:uFill>
                <a:solidFill>
                  <a:schemeClr val="accent1"/>
                </a:solidFill>
              </a:uFill>
            </a:endParaRPr>
          </a:p>
          <a:p>
            <a:pPr lvl="1">
              <a:spcAft>
                <a:spcPts val="1200"/>
              </a:spcAft>
              <a:buSzPct val="110000"/>
              <a:tabLst>
                <a:tab pos="8256588" algn="r"/>
              </a:tabLst>
            </a:pPr>
            <a:r>
              <a:rPr lang="en-GB" sz="2000" dirty="0" smtClean="0">
                <a:solidFill>
                  <a:schemeClr val="accent1"/>
                </a:solidFill>
                <a:uFill>
                  <a:solidFill>
                    <a:schemeClr val="accent1"/>
                  </a:solidFill>
                </a:uFill>
              </a:rPr>
              <a:t>Second-line therapy</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6" action="ppaction://hlinksldjump"/>
              </a:rPr>
              <a:t>33</a:t>
            </a:r>
            <a:endParaRPr lang="en-GB" sz="2000" u="dotted" dirty="0">
              <a:solidFill>
                <a:schemeClr val="accent1"/>
              </a:solidFill>
              <a:uFill>
                <a:solidFill>
                  <a:schemeClr val="accent1"/>
                </a:solidFill>
              </a:uFill>
            </a:endParaRPr>
          </a:p>
          <a:p>
            <a:pPr>
              <a:spcAft>
                <a:spcPts val="1200"/>
              </a:spcAft>
              <a:tabLst>
                <a:tab pos="8256588" algn="r"/>
              </a:tabLst>
            </a:pPr>
            <a:r>
              <a:rPr lang="en-GB" sz="2000" dirty="0" smtClean="0">
                <a:solidFill>
                  <a:schemeClr val="accent1"/>
                </a:solidFill>
              </a:rPr>
              <a:t>Cancers of the pancreas, small bowel and </a:t>
            </a:r>
            <a:r>
              <a:rPr lang="en-GB" sz="2000" dirty="0" err="1" smtClean="0">
                <a:solidFill>
                  <a:schemeClr val="accent1"/>
                </a:solidFill>
              </a:rPr>
              <a:t>hepatobiliary</a:t>
            </a:r>
            <a:r>
              <a:rPr lang="en-GB" sz="2000" dirty="0" smtClean="0">
                <a:solidFill>
                  <a:schemeClr val="accent1"/>
                </a:solidFill>
              </a:rPr>
              <a:t> tract </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7" action="ppaction://hlinksldjump"/>
              </a:rPr>
              <a:t>43</a:t>
            </a:r>
            <a:endParaRPr lang="en-GB" sz="2000" u="dotted" dirty="0">
              <a:solidFill>
                <a:schemeClr val="accent1"/>
              </a:solidFill>
              <a:uFill>
                <a:solidFill>
                  <a:schemeClr val="accent1"/>
                </a:solidFill>
              </a:uFill>
            </a:endParaRPr>
          </a:p>
          <a:p>
            <a:pPr lvl="1">
              <a:spcAft>
                <a:spcPts val="1200"/>
              </a:spcAft>
              <a:tabLst>
                <a:tab pos="8256588" algn="r"/>
              </a:tabLst>
            </a:pPr>
            <a:r>
              <a:rPr lang="en-GB" sz="2000" dirty="0">
                <a:solidFill>
                  <a:schemeClr val="accent1"/>
                </a:solidFill>
                <a:uFill>
                  <a:solidFill>
                    <a:schemeClr val="accent1"/>
                  </a:solidFill>
                </a:uFill>
              </a:rPr>
              <a:t>Pancreatic 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8" action="ppaction://hlinksldjump"/>
              </a:rPr>
              <a:t>44</a:t>
            </a:r>
            <a:endParaRPr lang="en-GB" sz="2000" dirty="0">
              <a:solidFill>
                <a:schemeClr val="accent1"/>
              </a:solidFill>
            </a:endParaRPr>
          </a:p>
          <a:p>
            <a:pPr lvl="1">
              <a:spcAft>
                <a:spcPts val="1200"/>
              </a:spcAft>
              <a:tabLst>
                <a:tab pos="8256588" algn="r"/>
              </a:tabLst>
            </a:pPr>
            <a:r>
              <a:rPr lang="en-GB" sz="2000" dirty="0" smtClean="0">
                <a:solidFill>
                  <a:schemeClr val="accent1"/>
                </a:solidFill>
              </a:rPr>
              <a:t>Gallbladder 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9" action="ppaction://hlinksldjump"/>
              </a:rPr>
              <a:t>50</a:t>
            </a:r>
            <a:endParaRPr lang="en-GB" sz="2000" u="dotted" dirty="0" smtClean="0">
              <a:solidFill>
                <a:schemeClr val="accent1"/>
              </a:solidFill>
              <a:uFill>
                <a:solidFill>
                  <a:schemeClr val="accent1"/>
                </a:solidFill>
              </a:uFill>
            </a:endParaRPr>
          </a:p>
          <a:p>
            <a:pPr lvl="1">
              <a:spcAft>
                <a:spcPts val="1200"/>
              </a:spcAft>
              <a:tabLst>
                <a:tab pos="8256588" algn="r"/>
              </a:tabLst>
            </a:pPr>
            <a:r>
              <a:rPr lang="en-GB" sz="2000" dirty="0">
                <a:solidFill>
                  <a:schemeClr val="accent1"/>
                </a:solidFill>
              </a:rPr>
              <a:t>Hepatocellular carcinoma </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10" action="ppaction://hlinksldjump"/>
              </a:rPr>
              <a:t>56</a:t>
            </a:r>
            <a:endParaRPr lang="en-GB" sz="2000" u="dotted" dirty="0" smtClean="0">
              <a:solidFill>
                <a:schemeClr val="accent1"/>
              </a:solidFill>
              <a:uFill>
                <a:solidFill>
                  <a:schemeClr val="accent1"/>
                </a:solidFill>
              </a:uFill>
            </a:endParaRPr>
          </a:p>
          <a:p>
            <a:pPr lvl="1">
              <a:spcAft>
                <a:spcPts val="1200"/>
              </a:spcAft>
              <a:tabLst>
                <a:tab pos="8256588" algn="r"/>
              </a:tabLst>
            </a:pPr>
            <a:r>
              <a:rPr lang="en-GB" sz="2000" dirty="0">
                <a:solidFill>
                  <a:schemeClr val="accent1"/>
                </a:solidFill>
                <a:uFill>
                  <a:solidFill>
                    <a:schemeClr val="accent1"/>
                  </a:solidFill>
                </a:uFill>
              </a:rPr>
              <a:t>Neuroendocrine tumour </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11" action="ppaction://hlinksldjump"/>
              </a:rPr>
              <a:t>62</a:t>
            </a:r>
            <a:endParaRPr lang="en-GB" dirty="0"/>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en-GB" sz="2000" kern="0" dirty="0" smtClean="0">
              <a:solidFill>
                <a:srgbClr val="043882"/>
              </a:solidFill>
            </a:endParaRPr>
          </a:p>
        </p:txBody>
      </p:sp>
      <p:sp>
        <p:nvSpPr>
          <p:cNvPr id="8"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extLst>
      <p:ext uri="{BB962C8B-B14F-4D97-AF65-F5344CB8AC3E}">
        <p14:creationId xmlns:p14="http://schemas.microsoft.com/office/powerpoint/2010/main" val="1759893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smtClean="0">
                <a:solidFill>
                  <a:schemeClr val="accent1"/>
                </a:solidFill>
                <a:uFill>
                  <a:solidFill>
                    <a:schemeClr val="accent1"/>
                  </a:solidFill>
                </a:uFill>
              </a:rPr>
              <a:t>Gallbladder cancer</a:t>
            </a:r>
            <a:endParaRPr lang="en-GB" dirty="0"/>
          </a:p>
        </p:txBody>
      </p:sp>
      <p:sp>
        <p:nvSpPr>
          <p:cNvPr id="4" name="Text Placeholder 3"/>
          <p:cNvSpPr>
            <a:spLocks noGrp="1"/>
          </p:cNvSpPr>
          <p:nvPr>
            <p:ph type="body" idx="1"/>
          </p:nvPr>
        </p:nvSpPr>
        <p:spPr/>
        <p:txBody>
          <a:bodyPr/>
          <a:lstStyle/>
          <a:p>
            <a:r>
              <a:rPr lang="en-GB" dirty="0"/>
              <a:t>Cancers of the pancreas, small bowel and </a:t>
            </a:r>
            <a:r>
              <a:rPr lang="en-GB" dirty="0" smtClean="0"/>
              <a:t/>
            </a:r>
            <a:br>
              <a:rPr lang="en-GB" dirty="0" smtClean="0"/>
            </a:br>
            <a:r>
              <a:rPr lang="en-GB" dirty="0" err="1" smtClean="0"/>
              <a:t>hepatobiliary</a:t>
            </a:r>
            <a:r>
              <a:rPr lang="en-GB" dirty="0" smtClean="0"/>
              <a:t> </a:t>
            </a:r>
            <a:r>
              <a:rPr lang="en-GB" dirty="0"/>
              <a:t>tract</a:t>
            </a:r>
          </a:p>
        </p:txBody>
      </p:sp>
    </p:spTree>
    <p:extLst>
      <p:ext uri="{BB962C8B-B14F-4D97-AF65-F5344CB8AC3E}">
        <p14:creationId xmlns:p14="http://schemas.microsoft.com/office/powerpoint/2010/main" val="3544806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619PD: Prognostic </a:t>
            </a:r>
            <a:r>
              <a:rPr lang="en-GB" sz="1800" dirty="0"/>
              <a:t>factors in curative treatment of gallbladder cancer - Data of 950 cases of “The </a:t>
            </a:r>
            <a:r>
              <a:rPr lang="en-GB" sz="1800" dirty="0" smtClean="0"/>
              <a:t>German-Registry” – </a:t>
            </a:r>
            <a:r>
              <a:rPr lang="en-GB" sz="1800" dirty="0" err="1" smtClean="0"/>
              <a:t>Goetze</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objectives</a:t>
            </a:r>
          </a:p>
          <a:p>
            <a:r>
              <a:rPr lang="en-GB" dirty="0" smtClean="0"/>
              <a:t>To assess </a:t>
            </a:r>
          </a:p>
          <a:p>
            <a:pPr lvl="1"/>
            <a:r>
              <a:rPr lang="en-GB" dirty="0" smtClean="0"/>
              <a:t>the dependency of treatment </a:t>
            </a:r>
            <a:r>
              <a:rPr lang="en-GB" dirty="0"/>
              <a:t>of incidental gallbladder carcinoma </a:t>
            </a:r>
            <a:r>
              <a:rPr lang="en-GB" dirty="0" smtClean="0"/>
              <a:t>(IGBC) on </a:t>
            </a:r>
            <a:r>
              <a:rPr lang="en-GB" dirty="0"/>
              <a:t>the surgical or oncological expertise of the </a:t>
            </a:r>
            <a:r>
              <a:rPr lang="en-GB" dirty="0" smtClean="0"/>
              <a:t>clinics</a:t>
            </a:r>
          </a:p>
          <a:p>
            <a:pPr lvl="1"/>
            <a:r>
              <a:rPr lang="en-GB" dirty="0" smtClean="0"/>
              <a:t>the techniques </a:t>
            </a:r>
            <a:r>
              <a:rPr lang="en-GB" dirty="0"/>
              <a:t>of liver resection </a:t>
            </a:r>
            <a:r>
              <a:rPr lang="en-GB" dirty="0" smtClean="0"/>
              <a:t>in various stages of cancer </a:t>
            </a:r>
          </a:p>
          <a:p>
            <a:pPr lvl="1"/>
            <a:r>
              <a:rPr lang="en-GB" dirty="0" smtClean="0"/>
              <a:t>importance of </a:t>
            </a:r>
            <a:r>
              <a:rPr lang="en-GB" dirty="0"/>
              <a:t>lymph node </a:t>
            </a:r>
            <a:r>
              <a:rPr lang="en-GB" dirty="0" smtClean="0"/>
              <a:t>ratio and </a:t>
            </a:r>
          </a:p>
          <a:p>
            <a:pPr lvl="1"/>
            <a:r>
              <a:rPr lang="en-GB" dirty="0" smtClean="0"/>
              <a:t>multimodal aspects </a:t>
            </a:r>
          </a:p>
          <a:p>
            <a:pPr marL="0" indent="0">
              <a:buNone/>
            </a:pPr>
            <a:endParaRPr lang="en-GB" dirty="0" smtClean="0"/>
          </a:p>
          <a:p>
            <a:pPr marL="0" indent="0">
              <a:buNone/>
            </a:pPr>
            <a:r>
              <a:rPr lang="en-GB" b="1" dirty="0" smtClean="0"/>
              <a:t>Methods</a:t>
            </a:r>
          </a:p>
        </p:txBody>
      </p:sp>
      <p:sp>
        <p:nvSpPr>
          <p:cNvPr id="15" name="Text Placeholder 14"/>
          <p:cNvSpPr>
            <a:spLocks noGrp="1"/>
          </p:cNvSpPr>
          <p:nvPr>
            <p:ph type="body" sz="quarter" idx="11"/>
          </p:nvPr>
        </p:nvSpPr>
        <p:spPr>
          <a:xfrm>
            <a:off x="4343400" y="6096000"/>
            <a:ext cx="4435475" cy="487363"/>
          </a:xfrm>
        </p:spPr>
        <p:txBody>
          <a:bodyPr/>
          <a:lstStyle/>
          <a:p>
            <a:r>
              <a:rPr lang="en-GB" dirty="0"/>
              <a:t> </a:t>
            </a:r>
            <a:r>
              <a:rPr lang="en-GB" dirty="0" err="1" smtClean="0"/>
              <a:t>Goetze</a:t>
            </a:r>
            <a:r>
              <a:rPr lang="en-GB" dirty="0" smtClean="0"/>
              <a:t> TO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619PD</a:t>
            </a:r>
            <a:endParaRPr lang="en-GB" dirty="0"/>
          </a:p>
        </p:txBody>
      </p:sp>
      <p:cxnSp>
        <p:nvCxnSpPr>
          <p:cNvPr id="6" name="AutoShape 19"/>
          <p:cNvCxnSpPr>
            <a:cxnSpLocks noChangeShapeType="1"/>
            <a:stCxn id="8" idx="3"/>
            <a:endCxn id="7" idx="1"/>
          </p:cNvCxnSpPr>
          <p:nvPr/>
        </p:nvCxnSpPr>
        <p:spPr bwMode="auto">
          <a:xfrm>
            <a:off x="4306655" y="4679668"/>
            <a:ext cx="573976" cy="0"/>
          </a:xfrm>
          <a:prstGeom prst="straightConnector1">
            <a:avLst/>
          </a:prstGeom>
          <a:noFill/>
          <a:ln w="57150">
            <a:solidFill>
              <a:schemeClr val="bg2">
                <a:lumMod val="60000"/>
                <a:lumOff val="40000"/>
              </a:schemeClr>
            </a:solidFill>
            <a:round/>
            <a:headEnd/>
            <a:tailEnd type="triangle" w="med" len="med"/>
          </a:ln>
        </p:spPr>
      </p:cxnSp>
      <p:sp>
        <p:nvSpPr>
          <p:cNvPr id="7" name="AutoShape 8"/>
          <p:cNvSpPr>
            <a:spLocks noChangeArrowheads="1"/>
          </p:cNvSpPr>
          <p:nvPr/>
        </p:nvSpPr>
        <p:spPr bwMode="auto">
          <a:xfrm>
            <a:off x="4880631" y="4177735"/>
            <a:ext cx="2678490" cy="100386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dirty="0" smtClean="0">
                <a:solidFill>
                  <a:srgbClr val="FFFFFF"/>
                </a:solidFill>
                <a:ea typeface="SimSun" pitchFamily="2" charset="-122"/>
              </a:rPr>
              <a:t>Patients analysed </a:t>
            </a:r>
          </a:p>
          <a:p>
            <a:pPr algn="ctr" defTabSz="892175" eaLnBrk="0" hangingPunct="0"/>
            <a:r>
              <a:rPr lang="en-NZ" altLang="zh-CN" dirty="0" smtClean="0">
                <a:solidFill>
                  <a:srgbClr val="FFFFFF"/>
                </a:solidFill>
                <a:ea typeface="SimSun" pitchFamily="2" charset="-122"/>
              </a:rPr>
              <a:t>(n=974)</a:t>
            </a:r>
            <a:endParaRPr lang="en-NZ" altLang="zh-CN" dirty="0">
              <a:solidFill>
                <a:srgbClr val="FFFFFF"/>
              </a:solidFill>
              <a:ea typeface="SimSun" pitchFamily="2" charset="-122"/>
            </a:endParaRPr>
          </a:p>
        </p:txBody>
      </p:sp>
      <p:sp>
        <p:nvSpPr>
          <p:cNvPr id="8" name="AutoShape 9"/>
          <p:cNvSpPr>
            <a:spLocks noChangeArrowheads="1"/>
          </p:cNvSpPr>
          <p:nvPr/>
        </p:nvSpPr>
        <p:spPr bwMode="auto">
          <a:xfrm>
            <a:off x="743139" y="4177735"/>
            <a:ext cx="3563516" cy="10038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dirty="0" smtClean="0">
                <a:solidFill>
                  <a:srgbClr val="FFFFFF"/>
                </a:solidFill>
                <a:ea typeface="SimSun" pitchFamily="2" charset="-122"/>
              </a:rPr>
              <a:t>Patients with IGBC from the </a:t>
            </a:r>
            <a:r>
              <a:rPr lang="en-GB" altLang="zh-CN" dirty="0" smtClean="0">
                <a:solidFill>
                  <a:srgbClr val="FFFFFF"/>
                </a:solidFill>
                <a:ea typeface="SimSun" pitchFamily="2" charset="-122"/>
              </a:rPr>
              <a:t>German </a:t>
            </a:r>
            <a:r>
              <a:rPr lang="en-GB" altLang="zh-CN" dirty="0">
                <a:solidFill>
                  <a:srgbClr val="FFFFFF"/>
                </a:solidFill>
                <a:ea typeface="SimSun" pitchFamily="2" charset="-122"/>
              </a:rPr>
              <a:t>registry data </a:t>
            </a:r>
            <a:endParaRPr lang="en-GB" altLang="zh-CN" dirty="0" smtClean="0">
              <a:solidFill>
                <a:srgbClr val="FFFFFF"/>
              </a:solidFill>
              <a:ea typeface="SimSun" pitchFamily="2" charset="-122"/>
            </a:endParaRPr>
          </a:p>
          <a:p>
            <a:pPr defTabSz="892175" eaLnBrk="0" hangingPunct="0">
              <a:spcAft>
                <a:spcPct val="30000"/>
              </a:spcAft>
            </a:pPr>
            <a:r>
              <a:rPr lang="en-NZ" altLang="zh-CN" dirty="0" smtClean="0">
                <a:solidFill>
                  <a:srgbClr val="FFFFFF"/>
                </a:solidFill>
                <a:ea typeface="SimSun" pitchFamily="2" charset="-122"/>
              </a:rPr>
              <a:t>(n &gt;1000)</a:t>
            </a:r>
            <a:endParaRPr lang="en-NZ"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2097697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619PD: Prognostic </a:t>
            </a:r>
            <a:r>
              <a:rPr lang="en-GB" sz="1800" dirty="0"/>
              <a:t>factors in curative treatment of gallbladder cancer - Data of 950 cases of “The </a:t>
            </a:r>
            <a:r>
              <a:rPr lang="en-GB" sz="1800" dirty="0" smtClean="0"/>
              <a:t>German-Registry” – </a:t>
            </a:r>
            <a:r>
              <a:rPr lang="en-GB" sz="1800" dirty="0" err="1" smtClean="0"/>
              <a:t>Goetze</a:t>
            </a:r>
            <a:r>
              <a:rPr lang="en-GB" sz="1800" dirty="0" smtClean="0"/>
              <a:t> et al </a:t>
            </a:r>
            <a:endParaRPr lang="en-GB" sz="1800" dirty="0"/>
          </a:p>
        </p:txBody>
      </p:sp>
      <p:sp>
        <p:nvSpPr>
          <p:cNvPr id="5123" name="Rectangle 3"/>
          <p:cNvSpPr>
            <a:spLocks noGrp="1" noChangeArrowheads="1"/>
          </p:cNvSpPr>
          <p:nvPr>
            <p:ph type="body" idx="1"/>
          </p:nvPr>
        </p:nvSpPr>
        <p:spPr>
          <a:xfrm>
            <a:off x="365124" y="1254035"/>
            <a:ext cx="8617098" cy="4746172"/>
          </a:xfrm>
        </p:spPr>
        <p:txBody>
          <a:bodyPr/>
          <a:lstStyle/>
          <a:p>
            <a:pPr marL="0" indent="0">
              <a:buNone/>
            </a:pPr>
            <a:r>
              <a:rPr lang="en-GB" b="1" dirty="0" smtClean="0"/>
              <a:t>Key results</a:t>
            </a:r>
          </a:p>
          <a:p>
            <a:r>
              <a:rPr lang="en-GB" dirty="0" smtClean="0"/>
              <a:t>To date, &gt;950 </a:t>
            </a:r>
            <a:r>
              <a:rPr lang="en-GB" dirty="0"/>
              <a:t>cases of IGBC in the </a:t>
            </a:r>
            <a:r>
              <a:rPr lang="en-GB" dirty="0" smtClean="0"/>
              <a:t>German Registry have been analysed</a:t>
            </a:r>
          </a:p>
          <a:p>
            <a:r>
              <a:rPr lang="en-GB" dirty="0" smtClean="0"/>
              <a:t>There </a:t>
            </a:r>
            <a:r>
              <a:rPr lang="en-GB" dirty="0"/>
              <a:t>was an IRR </a:t>
            </a:r>
            <a:r>
              <a:rPr lang="en-GB" dirty="0" smtClean="0"/>
              <a:t>in </a:t>
            </a:r>
            <a:r>
              <a:rPr lang="en-GB" dirty="0"/>
              <a:t>42 of 113 T1b </a:t>
            </a:r>
            <a:r>
              <a:rPr lang="en-GB" dirty="0" smtClean="0"/>
              <a:t>cases, </a:t>
            </a:r>
            <a:r>
              <a:rPr lang="en-GB" dirty="0"/>
              <a:t>with a significant survival benefit for T1b after </a:t>
            </a:r>
            <a:r>
              <a:rPr lang="en-GB" dirty="0" smtClean="0"/>
              <a:t>IRR</a:t>
            </a:r>
          </a:p>
          <a:p>
            <a:r>
              <a:rPr lang="en-GB" dirty="0" smtClean="0"/>
              <a:t>A significant </a:t>
            </a:r>
            <a:r>
              <a:rPr lang="en-GB" dirty="0"/>
              <a:t>survival benefit </a:t>
            </a:r>
            <a:r>
              <a:rPr lang="en-GB" dirty="0" smtClean="0"/>
              <a:t>was also seen for </a:t>
            </a:r>
            <a:r>
              <a:rPr lang="en-GB" dirty="0"/>
              <a:t>the 228 T2 and 80 T3 with IRR of the 461 T2 and 215 T3 </a:t>
            </a:r>
            <a:r>
              <a:rPr lang="en-GB" dirty="0" smtClean="0"/>
              <a:t>tumours</a:t>
            </a:r>
            <a:endParaRPr lang="en-GB" b="1" dirty="0"/>
          </a:p>
        </p:txBody>
      </p:sp>
      <p:sp>
        <p:nvSpPr>
          <p:cNvPr id="15" name="Text Placeholder 14"/>
          <p:cNvSpPr>
            <a:spLocks noGrp="1"/>
          </p:cNvSpPr>
          <p:nvPr>
            <p:ph type="body" sz="quarter" idx="11"/>
          </p:nvPr>
        </p:nvSpPr>
        <p:spPr>
          <a:xfrm>
            <a:off x="4343400" y="6096000"/>
            <a:ext cx="4435475" cy="487363"/>
          </a:xfrm>
        </p:spPr>
        <p:txBody>
          <a:bodyPr/>
          <a:lstStyle/>
          <a:p>
            <a:r>
              <a:rPr lang="en-GB" dirty="0"/>
              <a:t> </a:t>
            </a:r>
            <a:r>
              <a:rPr lang="en-GB" dirty="0" err="1" smtClean="0"/>
              <a:t>Goetze</a:t>
            </a:r>
            <a:r>
              <a:rPr lang="en-GB" dirty="0" smtClean="0"/>
              <a:t> TO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619PD</a:t>
            </a:r>
            <a:endParaRPr lang="en-GB" dirty="0"/>
          </a:p>
        </p:txBody>
      </p:sp>
      <p:grpSp>
        <p:nvGrpSpPr>
          <p:cNvPr id="3" name="Group 2"/>
          <p:cNvGrpSpPr/>
          <p:nvPr/>
        </p:nvGrpSpPr>
        <p:grpSpPr>
          <a:xfrm>
            <a:off x="55490" y="3124200"/>
            <a:ext cx="2975512" cy="2369794"/>
            <a:chOff x="461046" y="1288230"/>
            <a:chExt cx="3498689" cy="2840728"/>
          </a:xfrm>
        </p:grpSpPr>
        <p:grpSp>
          <p:nvGrpSpPr>
            <p:cNvPr id="9" name="Group 8"/>
            <p:cNvGrpSpPr/>
            <p:nvPr/>
          </p:nvGrpSpPr>
          <p:grpSpPr>
            <a:xfrm>
              <a:off x="461046" y="1641571"/>
              <a:ext cx="3498689" cy="2487387"/>
              <a:chOff x="1822961" y="2197530"/>
              <a:chExt cx="4625576" cy="2947137"/>
            </a:xfrm>
          </p:grpSpPr>
          <p:grpSp>
            <p:nvGrpSpPr>
              <p:cNvPr id="10" name="Group 9"/>
              <p:cNvGrpSpPr/>
              <p:nvPr/>
            </p:nvGrpSpPr>
            <p:grpSpPr>
              <a:xfrm>
                <a:off x="2614623" y="2396465"/>
                <a:ext cx="3624340" cy="2171700"/>
                <a:chOff x="836615" y="2448719"/>
                <a:chExt cx="3624340" cy="2171700"/>
              </a:xfrm>
            </p:grpSpPr>
            <p:sp>
              <p:nvSpPr>
                <p:cNvPr id="26" name="Freeform 25"/>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1" name="TextBox 10"/>
              <p:cNvSpPr txBox="1"/>
              <p:nvPr/>
            </p:nvSpPr>
            <p:spPr>
              <a:xfrm rot="16200000">
                <a:off x="1520082" y="3226959"/>
                <a:ext cx="1036365" cy="430608"/>
              </a:xfrm>
              <a:prstGeom prst="rect">
                <a:avLst/>
              </a:prstGeom>
              <a:noFill/>
            </p:spPr>
            <p:txBody>
              <a:bodyPr wrap="none" rtlCol="0">
                <a:spAutoFit/>
              </a:bodyPr>
              <a:lstStyle/>
              <a:p>
                <a:pPr algn="ctr"/>
                <a:r>
                  <a:rPr lang="en-GB" sz="1200" dirty="0" smtClean="0">
                    <a:solidFill>
                      <a:srgbClr val="4D4D4D"/>
                    </a:solidFill>
                  </a:rPr>
                  <a:t>Survival</a:t>
                </a:r>
                <a:endParaRPr lang="en-GB" sz="1200" dirty="0">
                  <a:solidFill>
                    <a:srgbClr val="4D4D4D"/>
                  </a:solidFill>
                </a:endParaRPr>
              </a:p>
            </p:txBody>
          </p:sp>
          <p:sp>
            <p:nvSpPr>
              <p:cNvPr id="12" name="TextBox 11"/>
              <p:cNvSpPr txBox="1"/>
              <p:nvPr/>
            </p:nvSpPr>
            <p:spPr>
              <a:xfrm>
                <a:off x="3814617" y="4751249"/>
                <a:ext cx="1618866" cy="393418"/>
              </a:xfrm>
              <a:prstGeom prst="rect">
                <a:avLst/>
              </a:prstGeom>
              <a:noFill/>
            </p:spPr>
            <p:txBody>
              <a:bodyPr wrap="none" rtlCol="0">
                <a:spAutoFit/>
              </a:bodyPr>
              <a:lstStyle/>
              <a:p>
                <a:pPr algn="ctr"/>
                <a:r>
                  <a:rPr lang="en-GB" sz="1200" dirty="0" smtClean="0">
                    <a:solidFill>
                      <a:srgbClr val="4D4D4D"/>
                    </a:solidFill>
                  </a:rPr>
                  <a:t>Time (years)</a:t>
                </a:r>
                <a:endParaRPr lang="en-GB" sz="1200" dirty="0">
                  <a:solidFill>
                    <a:srgbClr val="4D4D4D"/>
                  </a:solidFill>
                </a:endParaRPr>
              </a:p>
            </p:txBody>
          </p:sp>
          <p:sp>
            <p:nvSpPr>
              <p:cNvPr id="13" name="TextBox 12"/>
              <p:cNvSpPr txBox="1"/>
              <p:nvPr/>
            </p:nvSpPr>
            <p:spPr>
              <a:xfrm>
                <a:off x="2064971" y="2197530"/>
                <a:ext cx="618502" cy="393418"/>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14" name="TextBox 13"/>
              <p:cNvSpPr txBox="1"/>
              <p:nvPr/>
            </p:nvSpPr>
            <p:spPr>
              <a:xfrm>
                <a:off x="2064972" y="2615009"/>
                <a:ext cx="618502" cy="393418"/>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16" name="TextBox 15"/>
              <p:cNvSpPr txBox="1"/>
              <p:nvPr/>
            </p:nvSpPr>
            <p:spPr>
              <a:xfrm>
                <a:off x="2064972" y="3030750"/>
                <a:ext cx="618502" cy="393418"/>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17" name="TextBox 16"/>
              <p:cNvSpPr txBox="1"/>
              <p:nvPr/>
            </p:nvSpPr>
            <p:spPr>
              <a:xfrm>
                <a:off x="2064972" y="3446489"/>
                <a:ext cx="618502" cy="393418"/>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18" name="TextBox 17"/>
              <p:cNvSpPr txBox="1"/>
              <p:nvPr/>
            </p:nvSpPr>
            <p:spPr>
              <a:xfrm>
                <a:off x="2064972" y="3862229"/>
                <a:ext cx="618502" cy="393418"/>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19" name="TextBox 18"/>
              <p:cNvSpPr txBox="1"/>
              <p:nvPr/>
            </p:nvSpPr>
            <p:spPr>
              <a:xfrm>
                <a:off x="2264327" y="4277968"/>
                <a:ext cx="419147" cy="393418"/>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20" name="TextBox 19"/>
              <p:cNvSpPr txBox="1"/>
              <p:nvPr/>
            </p:nvSpPr>
            <p:spPr>
              <a:xfrm>
                <a:off x="2498804" y="4522748"/>
                <a:ext cx="419147" cy="393418"/>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21" name="TextBox 20"/>
              <p:cNvSpPr txBox="1"/>
              <p:nvPr/>
            </p:nvSpPr>
            <p:spPr>
              <a:xfrm>
                <a:off x="3211176" y="4522748"/>
                <a:ext cx="419147" cy="393418"/>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22" name="TextBox 21"/>
              <p:cNvSpPr txBox="1"/>
              <p:nvPr/>
            </p:nvSpPr>
            <p:spPr>
              <a:xfrm>
                <a:off x="3911025" y="4522748"/>
                <a:ext cx="419147" cy="393418"/>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23" name="TextBox 22"/>
              <p:cNvSpPr txBox="1"/>
              <p:nvPr/>
            </p:nvSpPr>
            <p:spPr>
              <a:xfrm>
                <a:off x="4615003" y="4522748"/>
                <a:ext cx="419147" cy="393418"/>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24" name="TextBox 23"/>
              <p:cNvSpPr txBox="1"/>
              <p:nvPr/>
            </p:nvSpPr>
            <p:spPr>
              <a:xfrm>
                <a:off x="5324330" y="4522748"/>
                <a:ext cx="419147" cy="393418"/>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25" name="TextBox 24"/>
              <p:cNvSpPr txBox="1"/>
              <p:nvPr/>
            </p:nvSpPr>
            <p:spPr>
              <a:xfrm>
                <a:off x="6029390" y="4522748"/>
                <a:ext cx="419147" cy="393418"/>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grpSp>
        <p:sp>
          <p:nvSpPr>
            <p:cNvPr id="39" name="Freeform 2"/>
            <p:cNvSpPr>
              <a:spLocks/>
            </p:cNvSpPr>
            <p:nvPr/>
          </p:nvSpPr>
          <p:spPr bwMode="auto">
            <a:xfrm>
              <a:off x="1141655" y="1828524"/>
              <a:ext cx="2794375" cy="925824"/>
            </a:xfrm>
            <a:custGeom>
              <a:avLst/>
              <a:gdLst>
                <a:gd name="T0" fmla="*/ 220 w 220"/>
                <a:gd name="T1" fmla="*/ 73 h 73"/>
                <a:gd name="T2" fmla="*/ 179 w 220"/>
                <a:gd name="T3" fmla="*/ 73 h 73"/>
                <a:gd name="T4" fmla="*/ 179 w 220"/>
                <a:gd name="T5" fmla="*/ 69 h 73"/>
                <a:gd name="T6" fmla="*/ 170 w 220"/>
                <a:gd name="T7" fmla="*/ 69 h 73"/>
                <a:gd name="T8" fmla="*/ 170 w 220"/>
                <a:gd name="T9" fmla="*/ 64 h 73"/>
                <a:gd name="T10" fmla="*/ 148 w 220"/>
                <a:gd name="T11" fmla="*/ 64 h 73"/>
                <a:gd name="T12" fmla="*/ 148 w 220"/>
                <a:gd name="T13" fmla="*/ 59 h 73"/>
                <a:gd name="T14" fmla="*/ 126 w 220"/>
                <a:gd name="T15" fmla="*/ 59 h 73"/>
                <a:gd name="T16" fmla="*/ 126 w 220"/>
                <a:gd name="T17" fmla="*/ 57 h 73"/>
                <a:gd name="T18" fmla="*/ 123 w 220"/>
                <a:gd name="T19" fmla="*/ 57 h 73"/>
                <a:gd name="T20" fmla="*/ 123 w 220"/>
                <a:gd name="T21" fmla="*/ 53 h 73"/>
                <a:gd name="T22" fmla="*/ 100 w 220"/>
                <a:gd name="T23" fmla="*/ 53 h 73"/>
                <a:gd name="T24" fmla="*/ 100 w 220"/>
                <a:gd name="T25" fmla="*/ 49 h 73"/>
                <a:gd name="T26" fmla="*/ 86 w 220"/>
                <a:gd name="T27" fmla="*/ 49 h 73"/>
                <a:gd name="T28" fmla="*/ 86 w 220"/>
                <a:gd name="T29" fmla="*/ 46 h 73"/>
                <a:gd name="T30" fmla="*/ 70 w 220"/>
                <a:gd name="T31" fmla="*/ 46 h 73"/>
                <a:gd name="T32" fmla="*/ 70 w 220"/>
                <a:gd name="T33" fmla="*/ 43 h 73"/>
                <a:gd name="T34" fmla="*/ 69 w 220"/>
                <a:gd name="T35" fmla="*/ 43 h 73"/>
                <a:gd name="T36" fmla="*/ 69 w 220"/>
                <a:gd name="T37" fmla="*/ 40 h 73"/>
                <a:gd name="T38" fmla="*/ 61 w 220"/>
                <a:gd name="T39" fmla="*/ 40 h 73"/>
                <a:gd name="T40" fmla="*/ 61 w 220"/>
                <a:gd name="T41" fmla="*/ 37 h 73"/>
                <a:gd name="T42" fmla="*/ 58 w 220"/>
                <a:gd name="T43" fmla="*/ 37 h 73"/>
                <a:gd name="T44" fmla="*/ 58 w 220"/>
                <a:gd name="T45" fmla="*/ 32 h 73"/>
                <a:gd name="T46" fmla="*/ 53 w 220"/>
                <a:gd name="T47" fmla="*/ 32 h 73"/>
                <a:gd name="T48" fmla="*/ 53 w 220"/>
                <a:gd name="T49" fmla="*/ 29 h 73"/>
                <a:gd name="T50" fmla="*/ 50 w 220"/>
                <a:gd name="T51" fmla="*/ 29 h 73"/>
                <a:gd name="T52" fmla="*/ 50 w 220"/>
                <a:gd name="T53" fmla="*/ 27 h 73"/>
                <a:gd name="T54" fmla="*/ 47 w 220"/>
                <a:gd name="T55" fmla="*/ 27 h 73"/>
                <a:gd name="T56" fmla="*/ 47 w 220"/>
                <a:gd name="T57" fmla="*/ 23 h 73"/>
                <a:gd name="T58" fmla="*/ 44 w 220"/>
                <a:gd name="T59" fmla="*/ 23 h 73"/>
                <a:gd name="T60" fmla="*/ 44 w 220"/>
                <a:gd name="T61" fmla="*/ 21 h 73"/>
                <a:gd name="T62" fmla="*/ 33 w 220"/>
                <a:gd name="T63" fmla="*/ 21 h 73"/>
                <a:gd name="T64" fmla="*/ 33 w 220"/>
                <a:gd name="T65" fmla="*/ 17 h 73"/>
                <a:gd name="T66" fmla="*/ 25 w 220"/>
                <a:gd name="T67" fmla="*/ 17 h 73"/>
                <a:gd name="T68" fmla="*/ 25 w 220"/>
                <a:gd name="T69" fmla="*/ 15 h 73"/>
                <a:gd name="T70" fmla="*/ 22 w 220"/>
                <a:gd name="T71" fmla="*/ 15 h 73"/>
                <a:gd name="T72" fmla="*/ 22 w 220"/>
                <a:gd name="T73" fmla="*/ 12 h 73"/>
                <a:gd name="T74" fmla="*/ 17 w 220"/>
                <a:gd name="T75" fmla="*/ 12 h 73"/>
                <a:gd name="T76" fmla="*/ 17 w 220"/>
                <a:gd name="T77" fmla="*/ 9 h 73"/>
                <a:gd name="T78" fmla="*/ 10 w 220"/>
                <a:gd name="T79" fmla="*/ 9 h 73"/>
                <a:gd name="T80" fmla="*/ 10 w 220"/>
                <a:gd name="T81" fmla="*/ 6 h 73"/>
                <a:gd name="T82" fmla="*/ 7 w 220"/>
                <a:gd name="T83" fmla="*/ 6 h 73"/>
                <a:gd name="T84" fmla="*/ 7 w 220"/>
                <a:gd name="T85" fmla="*/ 4 h 73"/>
                <a:gd name="T86" fmla="*/ 4 w 220"/>
                <a:gd name="T87" fmla="*/ 4 h 73"/>
                <a:gd name="T88" fmla="*/ 4 w 220"/>
                <a:gd name="T89" fmla="*/ 0 h 73"/>
                <a:gd name="T90" fmla="*/ 0 w 220"/>
                <a:gd name="T9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73">
                  <a:moveTo>
                    <a:pt x="220" y="73"/>
                  </a:moveTo>
                  <a:lnTo>
                    <a:pt x="179" y="73"/>
                  </a:lnTo>
                  <a:lnTo>
                    <a:pt x="179" y="69"/>
                  </a:lnTo>
                  <a:lnTo>
                    <a:pt x="170" y="69"/>
                  </a:lnTo>
                  <a:lnTo>
                    <a:pt x="170" y="64"/>
                  </a:lnTo>
                  <a:lnTo>
                    <a:pt x="148" y="64"/>
                  </a:lnTo>
                  <a:lnTo>
                    <a:pt x="148" y="59"/>
                  </a:lnTo>
                  <a:lnTo>
                    <a:pt x="126" y="59"/>
                  </a:lnTo>
                  <a:lnTo>
                    <a:pt x="126" y="57"/>
                  </a:lnTo>
                  <a:lnTo>
                    <a:pt x="123" y="57"/>
                  </a:lnTo>
                  <a:lnTo>
                    <a:pt x="123" y="53"/>
                  </a:lnTo>
                  <a:lnTo>
                    <a:pt x="100" y="53"/>
                  </a:lnTo>
                  <a:lnTo>
                    <a:pt x="100" y="49"/>
                  </a:lnTo>
                  <a:lnTo>
                    <a:pt x="86" y="49"/>
                  </a:lnTo>
                  <a:lnTo>
                    <a:pt x="86" y="46"/>
                  </a:lnTo>
                  <a:lnTo>
                    <a:pt x="70" y="46"/>
                  </a:lnTo>
                  <a:lnTo>
                    <a:pt x="70" y="43"/>
                  </a:lnTo>
                  <a:lnTo>
                    <a:pt x="69" y="43"/>
                  </a:lnTo>
                  <a:lnTo>
                    <a:pt x="69" y="40"/>
                  </a:lnTo>
                  <a:lnTo>
                    <a:pt x="61" y="40"/>
                  </a:lnTo>
                  <a:lnTo>
                    <a:pt x="61" y="37"/>
                  </a:lnTo>
                  <a:lnTo>
                    <a:pt x="58" y="37"/>
                  </a:lnTo>
                  <a:lnTo>
                    <a:pt x="58" y="32"/>
                  </a:lnTo>
                  <a:lnTo>
                    <a:pt x="53" y="32"/>
                  </a:lnTo>
                  <a:lnTo>
                    <a:pt x="53" y="29"/>
                  </a:lnTo>
                  <a:lnTo>
                    <a:pt x="50" y="29"/>
                  </a:lnTo>
                  <a:lnTo>
                    <a:pt x="50" y="27"/>
                  </a:lnTo>
                  <a:lnTo>
                    <a:pt x="47" y="27"/>
                  </a:lnTo>
                  <a:lnTo>
                    <a:pt x="47" y="23"/>
                  </a:lnTo>
                  <a:lnTo>
                    <a:pt x="44" y="23"/>
                  </a:lnTo>
                  <a:lnTo>
                    <a:pt x="44" y="21"/>
                  </a:lnTo>
                  <a:lnTo>
                    <a:pt x="33" y="21"/>
                  </a:lnTo>
                  <a:lnTo>
                    <a:pt x="33" y="17"/>
                  </a:lnTo>
                  <a:lnTo>
                    <a:pt x="25" y="17"/>
                  </a:lnTo>
                  <a:lnTo>
                    <a:pt x="25" y="15"/>
                  </a:lnTo>
                  <a:lnTo>
                    <a:pt x="22" y="15"/>
                  </a:lnTo>
                  <a:lnTo>
                    <a:pt x="22" y="12"/>
                  </a:lnTo>
                  <a:lnTo>
                    <a:pt x="17" y="12"/>
                  </a:lnTo>
                  <a:lnTo>
                    <a:pt x="17" y="9"/>
                  </a:lnTo>
                  <a:lnTo>
                    <a:pt x="10" y="9"/>
                  </a:lnTo>
                  <a:lnTo>
                    <a:pt x="10" y="6"/>
                  </a:lnTo>
                  <a:lnTo>
                    <a:pt x="7" y="6"/>
                  </a:lnTo>
                  <a:lnTo>
                    <a:pt x="7" y="4"/>
                  </a:lnTo>
                  <a:lnTo>
                    <a:pt x="4" y="4"/>
                  </a:lnTo>
                  <a:lnTo>
                    <a:pt x="4"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Freeform 3"/>
            <p:cNvSpPr>
              <a:spLocks/>
            </p:cNvSpPr>
            <p:nvPr/>
          </p:nvSpPr>
          <p:spPr bwMode="auto">
            <a:xfrm>
              <a:off x="1151180" y="1828524"/>
              <a:ext cx="2794375" cy="443888"/>
            </a:xfrm>
            <a:custGeom>
              <a:avLst/>
              <a:gdLst>
                <a:gd name="T0" fmla="*/ 220 w 220"/>
                <a:gd name="T1" fmla="*/ 35 h 35"/>
                <a:gd name="T2" fmla="*/ 102 w 220"/>
                <a:gd name="T3" fmla="*/ 35 h 35"/>
                <a:gd name="T4" fmla="*/ 102 w 220"/>
                <a:gd name="T5" fmla="*/ 30 h 35"/>
                <a:gd name="T6" fmla="*/ 99 w 220"/>
                <a:gd name="T7" fmla="*/ 30 h 35"/>
                <a:gd name="T8" fmla="*/ 99 w 220"/>
                <a:gd name="T9" fmla="*/ 24 h 35"/>
                <a:gd name="T10" fmla="*/ 67 w 220"/>
                <a:gd name="T11" fmla="*/ 24 h 35"/>
                <a:gd name="T12" fmla="*/ 67 w 220"/>
                <a:gd name="T13" fmla="*/ 19 h 35"/>
                <a:gd name="T14" fmla="*/ 63 w 220"/>
                <a:gd name="T15" fmla="*/ 19 h 35"/>
                <a:gd name="T16" fmla="*/ 63 w 220"/>
                <a:gd name="T17" fmla="*/ 14 h 35"/>
                <a:gd name="T18" fmla="*/ 44 w 220"/>
                <a:gd name="T19" fmla="*/ 14 h 35"/>
                <a:gd name="T20" fmla="*/ 44 w 220"/>
                <a:gd name="T21" fmla="*/ 10 h 35"/>
                <a:gd name="T22" fmla="*/ 31 w 220"/>
                <a:gd name="T23" fmla="*/ 10 h 35"/>
                <a:gd name="T24" fmla="*/ 31 w 220"/>
                <a:gd name="T25" fmla="*/ 6 h 35"/>
                <a:gd name="T26" fmla="*/ 26 w 220"/>
                <a:gd name="T27" fmla="*/ 6 h 35"/>
                <a:gd name="T28" fmla="*/ 26 w 220"/>
                <a:gd name="T29" fmla="*/ 0 h 35"/>
                <a:gd name="T30" fmla="*/ 0 w 220"/>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35">
                  <a:moveTo>
                    <a:pt x="220" y="35"/>
                  </a:moveTo>
                  <a:lnTo>
                    <a:pt x="102" y="35"/>
                  </a:lnTo>
                  <a:lnTo>
                    <a:pt x="102" y="30"/>
                  </a:lnTo>
                  <a:lnTo>
                    <a:pt x="99" y="30"/>
                  </a:lnTo>
                  <a:lnTo>
                    <a:pt x="99" y="24"/>
                  </a:lnTo>
                  <a:lnTo>
                    <a:pt x="67" y="24"/>
                  </a:lnTo>
                  <a:lnTo>
                    <a:pt x="67" y="19"/>
                  </a:lnTo>
                  <a:lnTo>
                    <a:pt x="63" y="19"/>
                  </a:lnTo>
                  <a:lnTo>
                    <a:pt x="63" y="14"/>
                  </a:lnTo>
                  <a:lnTo>
                    <a:pt x="44" y="14"/>
                  </a:lnTo>
                  <a:lnTo>
                    <a:pt x="44" y="10"/>
                  </a:lnTo>
                  <a:lnTo>
                    <a:pt x="31" y="10"/>
                  </a:lnTo>
                  <a:lnTo>
                    <a:pt x="31" y="6"/>
                  </a:lnTo>
                  <a:lnTo>
                    <a:pt x="26" y="6"/>
                  </a:lnTo>
                  <a:lnTo>
                    <a:pt x="26"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Oval 40"/>
            <p:cNvSpPr/>
            <p:nvPr/>
          </p:nvSpPr>
          <p:spPr>
            <a:xfrm>
              <a:off x="3615605"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Oval 41"/>
            <p:cNvSpPr/>
            <p:nvPr/>
          </p:nvSpPr>
          <p:spPr>
            <a:xfrm>
              <a:off x="3516460"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Oval 42"/>
            <p:cNvSpPr/>
            <p:nvPr/>
          </p:nvSpPr>
          <p:spPr>
            <a:xfrm>
              <a:off x="3366515"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Oval 43"/>
            <p:cNvSpPr/>
            <p:nvPr/>
          </p:nvSpPr>
          <p:spPr>
            <a:xfrm>
              <a:off x="2596592"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Oval 44"/>
            <p:cNvSpPr/>
            <p:nvPr/>
          </p:nvSpPr>
          <p:spPr>
            <a:xfrm>
              <a:off x="2453428"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Oval 45"/>
            <p:cNvSpPr/>
            <p:nvPr/>
          </p:nvSpPr>
          <p:spPr>
            <a:xfrm>
              <a:off x="2362918" y="210767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Oval 46"/>
            <p:cNvSpPr/>
            <p:nvPr/>
          </p:nvSpPr>
          <p:spPr>
            <a:xfrm>
              <a:off x="2148042" y="210767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Oval 47"/>
            <p:cNvSpPr/>
            <p:nvPr/>
          </p:nvSpPr>
          <p:spPr>
            <a:xfrm>
              <a:off x="2033641" y="210767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Oval 48"/>
            <p:cNvSpPr/>
            <p:nvPr/>
          </p:nvSpPr>
          <p:spPr>
            <a:xfrm>
              <a:off x="1919240" y="204181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Oval 49"/>
            <p:cNvSpPr/>
            <p:nvPr/>
          </p:nvSpPr>
          <p:spPr>
            <a:xfrm>
              <a:off x="1509366" y="189908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Oval 50"/>
            <p:cNvSpPr/>
            <p:nvPr/>
          </p:nvSpPr>
          <p:spPr>
            <a:xfrm>
              <a:off x="1458304" y="180716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Oval 51"/>
            <p:cNvSpPr/>
            <p:nvPr/>
          </p:nvSpPr>
          <p:spPr>
            <a:xfrm>
              <a:off x="1284869" y="180716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Oval 52"/>
            <p:cNvSpPr/>
            <p:nvPr/>
          </p:nvSpPr>
          <p:spPr>
            <a:xfrm>
              <a:off x="1193010" y="180716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Oval 53"/>
            <p:cNvSpPr/>
            <p:nvPr/>
          </p:nvSpPr>
          <p:spPr>
            <a:xfrm>
              <a:off x="3377339" y="26835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Oval 54"/>
            <p:cNvSpPr/>
            <p:nvPr/>
          </p:nvSpPr>
          <p:spPr>
            <a:xfrm>
              <a:off x="3223441" y="26191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Oval 55"/>
            <p:cNvSpPr/>
            <p:nvPr/>
          </p:nvSpPr>
          <p:spPr>
            <a:xfrm>
              <a:off x="3099962" y="26191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Oval 56"/>
            <p:cNvSpPr/>
            <p:nvPr/>
          </p:nvSpPr>
          <p:spPr>
            <a:xfrm>
              <a:off x="2929433" y="255472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Oval 57"/>
            <p:cNvSpPr/>
            <p:nvPr/>
          </p:nvSpPr>
          <p:spPr>
            <a:xfrm>
              <a:off x="2596592" y="248543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Oval 58"/>
            <p:cNvSpPr/>
            <p:nvPr/>
          </p:nvSpPr>
          <p:spPr>
            <a:xfrm>
              <a:off x="2388318" y="246693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Oval 59"/>
            <p:cNvSpPr/>
            <p:nvPr/>
          </p:nvSpPr>
          <p:spPr>
            <a:xfrm>
              <a:off x="2004168" y="236853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Oval 60"/>
            <p:cNvSpPr/>
            <p:nvPr/>
          </p:nvSpPr>
          <p:spPr>
            <a:xfrm>
              <a:off x="1982841" y="231392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Oval 61"/>
            <p:cNvSpPr/>
            <p:nvPr/>
          </p:nvSpPr>
          <p:spPr>
            <a:xfrm>
              <a:off x="1868440" y="228852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Oval 62"/>
            <p:cNvSpPr/>
            <p:nvPr/>
          </p:nvSpPr>
          <p:spPr>
            <a:xfrm>
              <a:off x="1723468" y="213511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Oval 63"/>
            <p:cNvSpPr/>
            <p:nvPr/>
          </p:nvSpPr>
          <p:spPr>
            <a:xfrm>
              <a:off x="1669579" y="208786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Oval 64"/>
            <p:cNvSpPr/>
            <p:nvPr/>
          </p:nvSpPr>
          <p:spPr>
            <a:xfrm>
              <a:off x="1534766" y="207052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Oval 65"/>
            <p:cNvSpPr/>
            <p:nvPr/>
          </p:nvSpPr>
          <p:spPr>
            <a:xfrm flipV="1">
              <a:off x="1399953" y="1993865"/>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Oval 66"/>
            <p:cNvSpPr/>
            <p:nvPr/>
          </p:nvSpPr>
          <p:spPr>
            <a:xfrm flipV="1">
              <a:off x="1296748" y="1920608"/>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Oval 67"/>
            <p:cNvSpPr/>
            <p:nvPr/>
          </p:nvSpPr>
          <p:spPr>
            <a:xfrm flipV="1">
              <a:off x="1235592" y="1893070"/>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Oval 68"/>
            <p:cNvSpPr/>
            <p:nvPr/>
          </p:nvSpPr>
          <p:spPr>
            <a:xfrm flipV="1">
              <a:off x="1151576" y="1828524"/>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TextBox 69"/>
            <p:cNvSpPr txBox="1"/>
            <p:nvPr/>
          </p:nvSpPr>
          <p:spPr>
            <a:xfrm>
              <a:off x="889967" y="1288230"/>
              <a:ext cx="2703259" cy="368940"/>
            </a:xfrm>
            <a:prstGeom prst="rect">
              <a:avLst/>
            </a:prstGeom>
            <a:noFill/>
          </p:spPr>
          <p:txBody>
            <a:bodyPr wrap="none" rtlCol="0">
              <a:spAutoFit/>
            </a:bodyPr>
            <a:lstStyle/>
            <a:p>
              <a:pPr algn="ctr"/>
              <a:r>
                <a:rPr lang="en-GB" sz="1400" b="1" dirty="0" smtClean="0">
                  <a:solidFill>
                    <a:srgbClr val="4D4D4D"/>
                  </a:solidFill>
                </a:rPr>
                <a:t>T1b (n=67 vs. 43; p&lt;0.05)</a:t>
              </a:r>
              <a:endParaRPr lang="en-GB" sz="1400" b="1" dirty="0">
                <a:solidFill>
                  <a:srgbClr val="4D4D4D"/>
                </a:solidFill>
              </a:endParaRPr>
            </a:p>
          </p:txBody>
        </p:sp>
      </p:grpSp>
      <p:grpSp>
        <p:nvGrpSpPr>
          <p:cNvPr id="4" name="Group 3"/>
          <p:cNvGrpSpPr/>
          <p:nvPr/>
        </p:nvGrpSpPr>
        <p:grpSpPr>
          <a:xfrm>
            <a:off x="3024555" y="3124200"/>
            <a:ext cx="2912779" cy="2404078"/>
            <a:chOff x="4963860" y="1290976"/>
            <a:chExt cx="3506329" cy="2832273"/>
          </a:xfrm>
        </p:grpSpPr>
        <p:grpSp>
          <p:nvGrpSpPr>
            <p:cNvPr id="71" name="Group 70"/>
            <p:cNvGrpSpPr/>
            <p:nvPr/>
          </p:nvGrpSpPr>
          <p:grpSpPr>
            <a:xfrm>
              <a:off x="4963860" y="1644426"/>
              <a:ext cx="3506329" cy="2478823"/>
              <a:chOff x="1817842" y="2200912"/>
              <a:chExt cx="4635676" cy="2936990"/>
            </a:xfrm>
          </p:grpSpPr>
          <p:grpSp>
            <p:nvGrpSpPr>
              <p:cNvPr id="72" name="Group 71"/>
              <p:cNvGrpSpPr/>
              <p:nvPr/>
            </p:nvGrpSpPr>
            <p:grpSpPr>
              <a:xfrm>
                <a:off x="2614623" y="2396465"/>
                <a:ext cx="3624340" cy="2171700"/>
                <a:chOff x="836615" y="2448719"/>
                <a:chExt cx="3624340" cy="2171700"/>
              </a:xfrm>
            </p:grpSpPr>
            <p:sp>
              <p:nvSpPr>
                <p:cNvPr id="87" name="Freeform 86"/>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3" name="TextBox 72"/>
              <p:cNvSpPr txBox="1"/>
              <p:nvPr/>
            </p:nvSpPr>
            <p:spPr>
              <a:xfrm rot="16200000">
                <a:off x="1528991" y="3221840"/>
                <a:ext cx="1018545" cy="440843"/>
              </a:xfrm>
              <a:prstGeom prst="rect">
                <a:avLst/>
              </a:prstGeom>
              <a:noFill/>
            </p:spPr>
            <p:txBody>
              <a:bodyPr wrap="none" rtlCol="0">
                <a:spAutoFit/>
              </a:bodyPr>
              <a:lstStyle/>
              <a:p>
                <a:pPr algn="ctr"/>
                <a:r>
                  <a:rPr lang="en-GB" sz="1200" dirty="0" smtClean="0">
                    <a:solidFill>
                      <a:srgbClr val="4D4D4D"/>
                    </a:solidFill>
                  </a:rPr>
                  <a:t>Survival</a:t>
                </a:r>
                <a:endParaRPr lang="en-GB" sz="1200" dirty="0">
                  <a:solidFill>
                    <a:srgbClr val="4D4D4D"/>
                  </a:solidFill>
                </a:endParaRPr>
              </a:p>
            </p:txBody>
          </p:sp>
          <p:sp>
            <p:nvSpPr>
              <p:cNvPr id="74" name="TextBox 73"/>
              <p:cNvSpPr txBox="1"/>
              <p:nvPr/>
            </p:nvSpPr>
            <p:spPr>
              <a:xfrm>
                <a:off x="3795376" y="4751249"/>
                <a:ext cx="1657344" cy="386653"/>
              </a:xfrm>
              <a:prstGeom prst="rect">
                <a:avLst/>
              </a:prstGeom>
              <a:noFill/>
            </p:spPr>
            <p:txBody>
              <a:bodyPr wrap="none" rtlCol="0">
                <a:spAutoFit/>
              </a:bodyPr>
              <a:lstStyle/>
              <a:p>
                <a:pPr algn="ctr"/>
                <a:r>
                  <a:rPr lang="en-GB" sz="1200" dirty="0" smtClean="0">
                    <a:solidFill>
                      <a:srgbClr val="4D4D4D"/>
                    </a:solidFill>
                  </a:rPr>
                  <a:t>Time (years)</a:t>
                </a:r>
                <a:endParaRPr lang="en-GB" sz="1200" dirty="0">
                  <a:solidFill>
                    <a:srgbClr val="4D4D4D"/>
                  </a:solidFill>
                </a:endParaRPr>
              </a:p>
            </p:txBody>
          </p:sp>
          <p:sp>
            <p:nvSpPr>
              <p:cNvPr id="75" name="TextBox 74"/>
              <p:cNvSpPr txBox="1"/>
              <p:nvPr/>
            </p:nvSpPr>
            <p:spPr>
              <a:xfrm>
                <a:off x="2050270" y="2200912"/>
                <a:ext cx="633202" cy="386653"/>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76" name="TextBox 75"/>
              <p:cNvSpPr txBox="1"/>
              <p:nvPr/>
            </p:nvSpPr>
            <p:spPr>
              <a:xfrm>
                <a:off x="2050270" y="2618392"/>
                <a:ext cx="633202" cy="386653"/>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77" name="TextBox 76"/>
              <p:cNvSpPr txBox="1"/>
              <p:nvPr/>
            </p:nvSpPr>
            <p:spPr>
              <a:xfrm>
                <a:off x="2050270" y="3034131"/>
                <a:ext cx="633202" cy="386653"/>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78" name="TextBox 77"/>
              <p:cNvSpPr txBox="1"/>
              <p:nvPr/>
            </p:nvSpPr>
            <p:spPr>
              <a:xfrm>
                <a:off x="2050270" y="3449871"/>
                <a:ext cx="633202" cy="386653"/>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79" name="TextBox 78"/>
              <p:cNvSpPr txBox="1"/>
              <p:nvPr/>
            </p:nvSpPr>
            <p:spPr>
              <a:xfrm>
                <a:off x="2050270" y="3865611"/>
                <a:ext cx="633202" cy="386653"/>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80" name="TextBox 79"/>
              <p:cNvSpPr txBox="1"/>
              <p:nvPr/>
            </p:nvSpPr>
            <p:spPr>
              <a:xfrm>
                <a:off x="2254364" y="4281352"/>
                <a:ext cx="429109" cy="386653"/>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81" name="TextBox 80"/>
              <p:cNvSpPr txBox="1"/>
              <p:nvPr/>
            </p:nvSpPr>
            <p:spPr>
              <a:xfrm>
                <a:off x="2493821" y="4522748"/>
                <a:ext cx="429109" cy="386653"/>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82" name="TextBox 81"/>
              <p:cNvSpPr txBox="1"/>
              <p:nvPr/>
            </p:nvSpPr>
            <p:spPr>
              <a:xfrm>
                <a:off x="3206193" y="4522748"/>
                <a:ext cx="429109" cy="386653"/>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83" name="TextBox 82"/>
              <p:cNvSpPr txBox="1"/>
              <p:nvPr/>
            </p:nvSpPr>
            <p:spPr>
              <a:xfrm>
                <a:off x="3906044" y="4522748"/>
                <a:ext cx="429109" cy="386653"/>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84" name="TextBox 83"/>
              <p:cNvSpPr txBox="1"/>
              <p:nvPr/>
            </p:nvSpPr>
            <p:spPr>
              <a:xfrm>
                <a:off x="4610022" y="4522748"/>
                <a:ext cx="429109" cy="386653"/>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85" name="TextBox 84"/>
              <p:cNvSpPr txBox="1"/>
              <p:nvPr/>
            </p:nvSpPr>
            <p:spPr>
              <a:xfrm>
                <a:off x="5319349" y="4522748"/>
                <a:ext cx="429109" cy="386653"/>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86" name="TextBox 85"/>
              <p:cNvSpPr txBox="1"/>
              <p:nvPr/>
            </p:nvSpPr>
            <p:spPr>
              <a:xfrm>
                <a:off x="6024409" y="4522748"/>
                <a:ext cx="429109" cy="386653"/>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grpSp>
        <p:sp>
          <p:nvSpPr>
            <p:cNvPr id="100" name="TextBox 99"/>
            <p:cNvSpPr txBox="1"/>
            <p:nvPr/>
          </p:nvSpPr>
          <p:spPr>
            <a:xfrm>
              <a:off x="5517818" y="1290976"/>
              <a:ext cx="2875570" cy="362596"/>
            </a:xfrm>
            <a:prstGeom prst="rect">
              <a:avLst/>
            </a:prstGeom>
            <a:noFill/>
          </p:spPr>
          <p:txBody>
            <a:bodyPr wrap="none" rtlCol="0">
              <a:spAutoFit/>
            </a:bodyPr>
            <a:lstStyle/>
            <a:p>
              <a:pPr algn="ctr"/>
              <a:r>
                <a:rPr lang="en-GB" sz="1400" b="1" dirty="0" smtClean="0">
                  <a:solidFill>
                    <a:srgbClr val="4D4D4D"/>
                  </a:solidFill>
                </a:rPr>
                <a:t>T2 (n=222 vs. 234; p&lt;0.05)</a:t>
              </a:r>
              <a:endParaRPr lang="en-GB" sz="1400" b="1" dirty="0">
                <a:solidFill>
                  <a:srgbClr val="4D4D4D"/>
                </a:solidFill>
              </a:endParaRPr>
            </a:p>
          </p:txBody>
        </p:sp>
        <p:grpSp>
          <p:nvGrpSpPr>
            <p:cNvPr id="101" name="Group 100"/>
            <p:cNvGrpSpPr/>
            <p:nvPr/>
          </p:nvGrpSpPr>
          <p:grpSpPr>
            <a:xfrm>
              <a:off x="5607321" y="1810416"/>
              <a:ext cx="2785281" cy="1453593"/>
              <a:chOff x="5607321" y="1810417"/>
              <a:chExt cx="2057400" cy="1076325"/>
            </a:xfrm>
          </p:grpSpPr>
          <p:sp>
            <p:nvSpPr>
              <p:cNvPr id="102" name="Freeform 4"/>
              <p:cNvSpPr>
                <a:spLocks/>
              </p:cNvSpPr>
              <p:nvPr/>
            </p:nvSpPr>
            <p:spPr bwMode="auto">
              <a:xfrm>
                <a:off x="5607321" y="1810417"/>
                <a:ext cx="2057400" cy="1076325"/>
              </a:xfrm>
              <a:custGeom>
                <a:avLst/>
                <a:gdLst>
                  <a:gd name="T0" fmla="*/ 192 w 216"/>
                  <a:gd name="T1" fmla="*/ 113 h 113"/>
                  <a:gd name="T2" fmla="*/ 172 w 216"/>
                  <a:gd name="T3" fmla="*/ 110 h 113"/>
                  <a:gd name="T4" fmla="*/ 170 w 216"/>
                  <a:gd name="T5" fmla="*/ 108 h 113"/>
                  <a:gd name="T6" fmla="*/ 161 w 216"/>
                  <a:gd name="T7" fmla="*/ 106 h 113"/>
                  <a:gd name="T8" fmla="*/ 158 w 216"/>
                  <a:gd name="T9" fmla="*/ 104 h 113"/>
                  <a:gd name="T10" fmla="*/ 150 w 216"/>
                  <a:gd name="T11" fmla="*/ 102 h 113"/>
                  <a:gd name="T12" fmla="*/ 147 w 216"/>
                  <a:gd name="T13" fmla="*/ 101 h 113"/>
                  <a:gd name="T14" fmla="*/ 123 w 216"/>
                  <a:gd name="T15" fmla="*/ 101 h 113"/>
                  <a:gd name="T16" fmla="*/ 115 w 216"/>
                  <a:gd name="T17" fmla="*/ 99 h 113"/>
                  <a:gd name="T18" fmla="*/ 112 w 216"/>
                  <a:gd name="T19" fmla="*/ 98 h 113"/>
                  <a:gd name="T20" fmla="*/ 108 w 216"/>
                  <a:gd name="T21" fmla="*/ 95 h 113"/>
                  <a:gd name="T22" fmla="*/ 106 w 216"/>
                  <a:gd name="T23" fmla="*/ 94 h 113"/>
                  <a:gd name="T24" fmla="*/ 100 w 216"/>
                  <a:gd name="T25" fmla="*/ 91 h 113"/>
                  <a:gd name="T26" fmla="*/ 94 w 216"/>
                  <a:gd name="T27" fmla="*/ 90 h 113"/>
                  <a:gd name="T28" fmla="*/ 87 w 216"/>
                  <a:gd name="T29" fmla="*/ 86 h 113"/>
                  <a:gd name="T30" fmla="*/ 83 w 216"/>
                  <a:gd name="T31" fmla="*/ 84 h 113"/>
                  <a:gd name="T32" fmla="*/ 74 w 216"/>
                  <a:gd name="T33" fmla="*/ 81 h 113"/>
                  <a:gd name="T34" fmla="*/ 72 w 216"/>
                  <a:gd name="T35" fmla="*/ 78 h 113"/>
                  <a:gd name="T36" fmla="*/ 69 w 216"/>
                  <a:gd name="T37" fmla="*/ 75 h 113"/>
                  <a:gd name="T38" fmla="*/ 63 w 216"/>
                  <a:gd name="T39" fmla="*/ 73 h 113"/>
                  <a:gd name="T40" fmla="*/ 60 w 216"/>
                  <a:gd name="T41" fmla="*/ 71 h 113"/>
                  <a:gd name="T42" fmla="*/ 56 w 216"/>
                  <a:gd name="T43" fmla="*/ 70 h 113"/>
                  <a:gd name="T44" fmla="*/ 52 w 216"/>
                  <a:gd name="T45" fmla="*/ 65 h 113"/>
                  <a:gd name="T46" fmla="*/ 46 w 216"/>
                  <a:gd name="T47" fmla="*/ 62 h 113"/>
                  <a:gd name="T48" fmla="*/ 41 w 216"/>
                  <a:gd name="T49" fmla="*/ 59 h 113"/>
                  <a:gd name="T50" fmla="*/ 39 w 216"/>
                  <a:gd name="T51" fmla="*/ 54 h 113"/>
                  <a:gd name="T52" fmla="*/ 37 w 216"/>
                  <a:gd name="T53" fmla="*/ 49 h 113"/>
                  <a:gd name="T54" fmla="*/ 34 w 216"/>
                  <a:gd name="T55" fmla="*/ 44 h 113"/>
                  <a:gd name="T56" fmla="*/ 30 w 216"/>
                  <a:gd name="T57" fmla="*/ 39 h 113"/>
                  <a:gd name="T58" fmla="*/ 27 w 216"/>
                  <a:gd name="T59" fmla="*/ 34 h 113"/>
                  <a:gd name="T60" fmla="*/ 23 w 216"/>
                  <a:gd name="T61" fmla="*/ 31 h 113"/>
                  <a:gd name="T62" fmla="*/ 20 w 216"/>
                  <a:gd name="T63" fmla="*/ 26 h 113"/>
                  <a:gd name="T64" fmla="*/ 17 w 216"/>
                  <a:gd name="T65" fmla="*/ 22 h 113"/>
                  <a:gd name="T66" fmla="*/ 13 w 216"/>
                  <a:gd name="T67" fmla="*/ 17 h 113"/>
                  <a:gd name="T68" fmla="*/ 10 w 216"/>
                  <a:gd name="T69" fmla="*/ 13 h 113"/>
                  <a:gd name="T70" fmla="*/ 6 w 216"/>
                  <a:gd name="T71" fmla="*/ 10 h 113"/>
                  <a:gd name="T72" fmla="*/ 4 w 216"/>
                  <a:gd name="T73" fmla="*/ 5 h 113"/>
                  <a:gd name="T74" fmla="*/ 2 w 216"/>
                  <a:gd name="T75" fmla="*/ 3 h 113"/>
                  <a:gd name="T76" fmla="*/ 0 w 216"/>
                  <a:gd name="T7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13">
                    <a:moveTo>
                      <a:pt x="216" y="113"/>
                    </a:moveTo>
                    <a:lnTo>
                      <a:pt x="192" y="113"/>
                    </a:lnTo>
                    <a:lnTo>
                      <a:pt x="192" y="110"/>
                    </a:lnTo>
                    <a:lnTo>
                      <a:pt x="172" y="110"/>
                    </a:lnTo>
                    <a:lnTo>
                      <a:pt x="172" y="108"/>
                    </a:lnTo>
                    <a:lnTo>
                      <a:pt x="170" y="108"/>
                    </a:lnTo>
                    <a:lnTo>
                      <a:pt x="170" y="106"/>
                    </a:lnTo>
                    <a:lnTo>
                      <a:pt x="161" y="106"/>
                    </a:lnTo>
                    <a:lnTo>
                      <a:pt x="158" y="106"/>
                    </a:lnTo>
                    <a:lnTo>
                      <a:pt x="158" y="104"/>
                    </a:lnTo>
                    <a:lnTo>
                      <a:pt x="150" y="104"/>
                    </a:lnTo>
                    <a:lnTo>
                      <a:pt x="150" y="102"/>
                    </a:lnTo>
                    <a:lnTo>
                      <a:pt x="147" y="102"/>
                    </a:lnTo>
                    <a:lnTo>
                      <a:pt x="147" y="101"/>
                    </a:lnTo>
                    <a:lnTo>
                      <a:pt x="133" y="101"/>
                    </a:lnTo>
                    <a:lnTo>
                      <a:pt x="123" y="101"/>
                    </a:lnTo>
                    <a:lnTo>
                      <a:pt x="123" y="99"/>
                    </a:lnTo>
                    <a:lnTo>
                      <a:pt x="115" y="99"/>
                    </a:lnTo>
                    <a:lnTo>
                      <a:pt x="115" y="98"/>
                    </a:lnTo>
                    <a:lnTo>
                      <a:pt x="112" y="98"/>
                    </a:lnTo>
                    <a:lnTo>
                      <a:pt x="112" y="95"/>
                    </a:lnTo>
                    <a:lnTo>
                      <a:pt x="108" y="95"/>
                    </a:lnTo>
                    <a:lnTo>
                      <a:pt x="108" y="94"/>
                    </a:lnTo>
                    <a:lnTo>
                      <a:pt x="106" y="94"/>
                    </a:lnTo>
                    <a:lnTo>
                      <a:pt x="106" y="91"/>
                    </a:lnTo>
                    <a:lnTo>
                      <a:pt x="100" y="91"/>
                    </a:lnTo>
                    <a:lnTo>
                      <a:pt x="100" y="90"/>
                    </a:lnTo>
                    <a:lnTo>
                      <a:pt x="94" y="90"/>
                    </a:lnTo>
                    <a:lnTo>
                      <a:pt x="94" y="86"/>
                    </a:lnTo>
                    <a:lnTo>
                      <a:pt x="87" y="86"/>
                    </a:lnTo>
                    <a:lnTo>
                      <a:pt x="87" y="84"/>
                    </a:lnTo>
                    <a:lnTo>
                      <a:pt x="83" y="84"/>
                    </a:lnTo>
                    <a:lnTo>
                      <a:pt x="83" y="81"/>
                    </a:lnTo>
                    <a:lnTo>
                      <a:pt x="74" y="81"/>
                    </a:lnTo>
                    <a:lnTo>
                      <a:pt x="74" y="78"/>
                    </a:lnTo>
                    <a:lnTo>
                      <a:pt x="72" y="78"/>
                    </a:lnTo>
                    <a:lnTo>
                      <a:pt x="72" y="75"/>
                    </a:lnTo>
                    <a:lnTo>
                      <a:pt x="69" y="75"/>
                    </a:lnTo>
                    <a:lnTo>
                      <a:pt x="69" y="73"/>
                    </a:lnTo>
                    <a:lnTo>
                      <a:pt x="63" y="73"/>
                    </a:lnTo>
                    <a:lnTo>
                      <a:pt x="63" y="71"/>
                    </a:lnTo>
                    <a:lnTo>
                      <a:pt x="60" y="71"/>
                    </a:lnTo>
                    <a:lnTo>
                      <a:pt x="60" y="70"/>
                    </a:lnTo>
                    <a:lnTo>
                      <a:pt x="56" y="70"/>
                    </a:lnTo>
                    <a:lnTo>
                      <a:pt x="56" y="65"/>
                    </a:lnTo>
                    <a:lnTo>
                      <a:pt x="52" y="65"/>
                    </a:lnTo>
                    <a:lnTo>
                      <a:pt x="52" y="62"/>
                    </a:lnTo>
                    <a:lnTo>
                      <a:pt x="46" y="62"/>
                    </a:lnTo>
                    <a:lnTo>
                      <a:pt x="46" y="59"/>
                    </a:lnTo>
                    <a:lnTo>
                      <a:pt x="41" y="59"/>
                    </a:lnTo>
                    <a:lnTo>
                      <a:pt x="41" y="54"/>
                    </a:lnTo>
                    <a:lnTo>
                      <a:pt x="39" y="54"/>
                    </a:lnTo>
                    <a:lnTo>
                      <a:pt x="39" y="49"/>
                    </a:lnTo>
                    <a:lnTo>
                      <a:pt x="37" y="49"/>
                    </a:lnTo>
                    <a:lnTo>
                      <a:pt x="37" y="44"/>
                    </a:lnTo>
                    <a:lnTo>
                      <a:pt x="34" y="44"/>
                    </a:lnTo>
                    <a:lnTo>
                      <a:pt x="34" y="39"/>
                    </a:lnTo>
                    <a:lnTo>
                      <a:pt x="30" y="39"/>
                    </a:lnTo>
                    <a:lnTo>
                      <a:pt x="30" y="34"/>
                    </a:lnTo>
                    <a:lnTo>
                      <a:pt x="27" y="34"/>
                    </a:lnTo>
                    <a:lnTo>
                      <a:pt x="27" y="31"/>
                    </a:lnTo>
                    <a:lnTo>
                      <a:pt x="23" y="31"/>
                    </a:lnTo>
                    <a:lnTo>
                      <a:pt x="23" y="26"/>
                    </a:lnTo>
                    <a:lnTo>
                      <a:pt x="20" y="26"/>
                    </a:lnTo>
                    <a:lnTo>
                      <a:pt x="20" y="22"/>
                    </a:lnTo>
                    <a:lnTo>
                      <a:pt x="17" y="22"/>
                    </a:lnTo>
                    <a:lnTo>
                      <a:pt x="17" y="17"/>
                    </a:lnTo>
                    <a:lnTo>
                      <a:pt x="13" y="17"/>
                    </a:lnTo>
                    <a:lnTo>
                      <a:pt x="13" y="13"/>
                    </a:lnTo>
                    <a:lnTo>
                      <a:pt x="10" y="13"/>
                    </a:lnTo>
                    <a:lnTo>
                      <a:pt x="10" y="10"/>
                    </a:lnTo>
                    <a:lnTo>
                      <a:pt x="6" y="10"/>
                    </a:lnTo>
                    <a:lnTo>
                      <a:pt x="6" y="5"/>
                    </a:lnTo>
                    <a:lnTo>
                      <a:pt x="4" y="5"/>
                    </a:lnTo>
                    <a:lnTo>
                      <a:pt x="4" y="3"/>
                    </a:lnTo>
                    <a:lnTo>
                      <a:pt x="2" y="3"/>
                    </a:lnTo>
                    <a:lnTo>
                      <a:pt x="2"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Freeform 5"/>
              <p:cNvSpPr>
                <a:spLocks/>
              </p:cNvSpPr>
              <p:nvPr/>
            </p:nvSpPr>
            <p:spPr bwMode="auto">
              <a:xfrm>
                <a:off x="5607321" y="1810417"/>
                <a:ext cx="1981200" cy="809625"/>
              </a:xfrm>
              <a:custGeom>
                <a:avLst/>
                <a:gdLst>
                  <a:gd name="T0" fmla="*/ 208 w 208"/>
                  <a:gd name="T1" fmla="*/ 85 h 85"/>
                  <a:gd name="T2" fmla="*/ 187 w 208"/>
                  <a:gd name="T3" fmla="*/ 85 h 85"/>
                  <a:gd name="T4" fmla="*/ 187 w 208"/>
                  <a:gd name="T5" fmla="*/ 83 h 85"/>
                  <a:gd name="T6" fmla="*/ 177 w 208"/>
                  <a:gd name="T7" fmla="*/ 83 h 85"/>
                  <a:gd name="T8" fmla="*/ 177 w 208"/>
                  <a:gd name="T9" fmla="*/ 81 h 85"/>
                  <a:gd name="T10" fmla="*/ 167 w 208"/>
                  <a:gd name="T11" fmla="*/ 81 h 85"/>
                  <a:gd name="T12" fmla="*/ 167 w 208"/>
                  <a:gd name="T13" fmla="*/ 78 h 85"/>
                  <a:gd name="T14" fmla="*/ 160 w 208"/>
                  <a:gd name="T15" fmla="*/ 78 h 85"/>
                  <a:gd name="T16" fmla="*/ 160 w 208"/>
                  <a:gd name="T17" fmla="*/ 76 h 85"/>
                  <a:gd name="T18" fmla="*/ 150 w 208"/>
                  <a:gd name="T19" fmla="*/ 76 h 85"/>
                  <a:gd name="T20" fmla="*/ 150 w 208"/>
                  <a:gd name="T21" fmla="*/ 72 h 85"/>
                  <a:gd name="T22" fmla="*/ 145 w 208"/>
                  <a:gd name="T23" fmla="*/ 72 h 85"/>
                  <a:gd name="T24" fmla="*/ 145 w 208"/>
                  <a:gd name="T25" fmla="*/ 69 h 85"/>
                  <a:gd name="T26" fmla="*/ 133 w 208"/>
                  <a:gd name="T27" fmla="*/ 69 h 85"/>
                  <a:gd name="T28" fmla="*/ 133 w 208"/>
                  <a:gd name="T29" fmla="*/ 67 h 85"/>
                  <a:gd name="T30" fmla="*/ 126 w 208"/>
                  <a:gd name="T31" fmla="*/ 67 h 85"/>
                  <a:gd name="T32" fmla="*/ 126 w 208"/>
                  <a:gd name="T33" fmla="*/ 64 h 85"/>
                  <a:gd name="T34" fmla="*/ 117 w 208"/>
                  <a:gd name="T35" fmla="*/ 64 h 85"/>
                  <a:gd name="T36" fmla="*/ 117 w 208"/>
                  <a:gd name="T37" fmla="*/ 62 h 85"/>
                  <a:gd name="T38" fmla="*/ 111 w 208"/>
                  <a:gd name="T39" fmla="*/ 62 h 85"/>
                  <a:gd name="T40" fmla="*/ 111 w 208"/>
                  <a:gd name="T41" fmla="*/ 58 h 85"/>
                  <a:gd name="T42" fmla="*/ 98 w 208"/>
                  <a:gd name="T43" fmla="*/ 58 h 85"/>
                  <a:gd name="T44" fmla="*/ 98 w 208"/>
                  <a:gd name="T45" fmla="*/ 56 h 85"/>
                  <a:gd name="T46" fmla="*/ 87 w 208"/>
                  <a:gd name="T47" fmla="*/ 56 h 85"/>
                  <a:gd name="T48" fmla="*/ 87 w 208"/>
                  <a:gd name="T49" fmla="*/ 52 h 85"/>
                  <a:gd name="T50" fmla="*/ 84 w 208"/>
                  <a:gd name="T51" fmla="*/ 52 h 85"/>
                  <a:gd name="T52" fmla="*/ 84 w 208"/>
                  <a:gd name="T53" fmla="*/ 50 h 85"/>
                  <a:gd name="T54" fmla="*/ 80 w 208"/>
                  <a:gd name="T55" fmla="*/ 50 h 85"/>
                  <a:gd name="T56" fmla="*/ 80 w 208"/>
                  <a:gd name="T57" fmla="*/ 47 h 85"/>
                  <a:gd name="T58" fmla="*/ 71 w 208"/>
                  <a:gd name="T59" fmla="*/ 47 h 85"/>
                  <a:gd name="T60" fmla="*/ 71 w 208"/>
                  <a:gd name="T61" fmla="*/ 42 h 85"/>
                  <a:gd name="T62" fmla="*/ 68 w 208"/>
                  <a:gd name="T63" fmla="*/ 42 h 85"/>
                  <a:gd name="T64" fmla="*/ 68 w 208"/>
                  <a:gd name="T65" fmla="*/ 39 h 85"/>
                  <a:gd name="T66" fmla="*/ 63 w 208"/>
                  <a:gd name="T67" fmla="*/ 39 h 85"/>
                  <a:gd name="T68" fmla="*/ 63 w 208"/>
                  <a:gd name="T69" fmla="*/ 35 h 85"/>
                  <a:gd name="T70" fmla="*/ 53 w 208"/>
                  <a:gd name="T71" fmla="*/ 35 h 85"/>
                  <a:gd name="T72" fmla="*/ 53 w 208"/>
                  <a:gd name="T73" fmla="*/ 33 h 85"/>
                  <a:gd name="T74" fmla="*/ 47 w 208"/>
                  <a:gd name="T75" fmla="*/ 33 h 85"/>
                  <a:gd name="T76" fmla="*/ 47 w 208"/>
                  <a:gd name="T77" fmla="*/ 25 h 85"/>
                  <a:gd name="T78" fmla="*/ 40 w 208"/>
                  <a:gd name="T79" fmla="*/ 25 h 85"/>
                  <a:gd name="T80" fmla="*/ 40 w 208"/>
                  <a:gd name="T81" fmla="*/ 23 h 85"/>
                  <a:gd name="T82" fmla="*/ 34 w 208"/>
                  <a:gd name="T83" fmla="*/ 23 h 85"/>
                  <a:gd name="T84" fmla="*/ 34 w 208"/>
                  <a:gd name="T85" fmla="*/ 18 h 85"/>
                  <a:gd name="T86" fmla="*/ 29 w 208"/>
                  <a:gd name="T87" fmla="*/ 18 h 85"/>
                  <a:gd name="T88" fmla="*/ 29 w 208"/>
                  <a:gd name="T89" fmla="*/ 15 h 85"/>
                  <a:gd name="T90" fmla="*/ 23 w 208"/>
                  <a:gd name="T91" fmla="*/ 15 h 85"/>
                  <a:gd name="T92" fmla="*/ 23 w 208"/>
                  <a:gd name="T93" fmla="*/ 12 h 85"/>
                  <a:gd name="T94" fmla="*/ 20 w 208"/>
                  <a:gd name="T95" fmla="*/ 12 h 85"/>
                  <a:gd name="T96" fmla="*/ 20 w 208"/>
                  <a:gd name="T97" fmla="*/ 7 h 85"/>
                  <a:gd name="T98" fmla="*/ 12 w 208"/>
                  <a:gd name="T99" fmla="*/ 7 h 85"/>
                  <a:gd name="T100" fmla="*/ 12 w 208"/>
                  <a:gd name="T101" fmla="*/ 4 h 85"/>
                  <a:gd name="T102" fmla="*/ 6 w 208"/>
                  <a:gd name="T103" fmla="*/ 4 h 85"/>
                  <a:gd name="T104" fmla="*/ 6 w 208"/>
                  <a:gd name="T105" fmla="*/ 2 h 85"/>
                  <a:gd name="T106" fmla="*/ 5 w 208"/>
                  <a:gd name="T107" fmla="*/ 2 h 85"/>
                  <a:gd name="T108" fmla="*/ 5 w 208"/>
                  <a:gd name="T109" fmla="*/ 0 h 85"/>
                  <a:gd name="T110" fmla="*/ 0 w 208"/>
                  <a:gd name="T11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85">
                    <a:moveTo>
                      <a:pt x="208" y="85"/>
                    </a:moveTo>
                    <a:lnTo>
                      <a:pt x="187" y="85"/>
                    </a:lnTo>
                    <a:lnTo>
                      <a:pt x="187" y="83"/>
                    </a:lnTo>
                    <a:lnTo>
                      <a:pt x="177" y="83"/>
                    </a:lnTo>
                    <a:lnTo>
                      <a:pt x="177" y="81"/>
                    </a:lnTo>
                    <a:lnTo>
                      <a:pt x="167" y="81"/>
                    </a:lnTo>
                    <a:lnTo>
                      <a:pt x="167" y="78"/>
                    </a:lnTo>
                    <a:lnTo>
                      <a:pt x="160" y="78"/>
                    </a:lnTo>
                    <a:lnTo>
                      <a:pt x="160" y="76"/>
                    </a:lnTo>
                    <a:lnTo>
                      <a:pt x="150" y="76"/>
                    </a:lnTo>
                    <a:lnTo>
                      <a:pt x="150" y="72"/>
                    </a:lnTo>
                    <a:lnTo>
                      <a:pt x="145" y="72"/>
                    </a:lnTo>
                    <a:lnTo>
                      <a:pt x="145" y="69"/>
                    </a:lnTo>
                    <a:lnTo>
                      <a:pt x="133" y="69"/>
                    </a:lnTo>
                    <a:lnTo>
                      <a:pt x="133" y="67"/>
                    </a:lnTo>
                    <a:lnTo>
                      <a:pt x="126" y="67"/>
                    </a:lnTo>
                    <a:lnTo>
                      <a:pt x="126" y="64"/>
                    </a:lnTo>
                    <a:lnTo>
                      <a:pt x="117" y="64"/>
                    </a:lnTo>
                    <a:lnTo>
                      <a:pt x="117" y="62"/>
                    </a:lnTo>
                    <a:lnTo>
                      <a:pt x="111" y="62"/>
                    </a:lnTo>
                    <a:lnTo>
                      <a:pt x="111" y="58"/>
                    </a:lnTo>
                    <a:lnTo>
                      <a:pt x="98" y="58"/>
                    </a:lnTo>
                    <a:lnTo>
                      <a:pt x="98" y="56"/>
                    </a:lnTo>
                    <a:lnTo>
                      <a:pt x="87" y="56"/>
                    </a:lnTo>
                    <a:lnTo>
                      <a:pt x="87" y="52"/>
                    </a:lnTo>
                    <a:lnTo>
                      <a:pt x="84" y="52"/>
                    </a:lnTo>
                    <a:lnTo>
                      <a:pt x="84" y="50"/>
                    </a:lnTo>
                    <a:lnTo>
                      <a:pt x="80" y="50"/>
                    </a:lnTo>
                    <a:lnTo>
                      <a:pt x="80" y="47"/>
                    </a:lnTo>
                    <a:lnTo>
                      <a:pt x="71" y="47"/>
                    </a:lnTo>
                    <a:lnTo>
                      <a:pt x="71" y="42"/>
                    </a:lnTo>
                    <a:lnTo>
                      <a:pt x="68" y="42"/>
                    </a:lnTo>
                    <a:lnTo>
                      <a:pt x="68" y="39"/>
                    </a:lnTo>
                    <a:lnTo>
                      <a:pt x="63" y="39"/>
                    </a:lnTo>
                    <a:lnTo>
                      <a:pt x="63" y="35"/>
                    </a:lnTo>
                    <a:lnTo>
                      <a:pt x="53" y="35"/>
                    </a:lnTo>
                    <a:lnTo>
                      <a:pt x="53" y="33"/>
                    </a:lnTo>
                    <a:cubicBezTo>
                      <a:pt x="53" y="33"/>
                      <a:pt x="47" y="34"/>
                      <a:pt x="47" y="33"/>
                    </a:cubicBezTo>
                    <a:cubicBezTo>
                      <a:pt x="47" y="31"/>
                      <a:pt x="47" y="25"/>
                      <a:pt x="47" y="25"/>
                    </a:cubicBezTo>
                    <a:lnTo>
                      <a:pt x="40" y="25"/>
                    </a:lnTo>
                    <a:lnTo>
                      <a:pt x="40" y="23"/>
                    </a:lnTo>
                    <a:lnTo>
                      <a:pt x="34" y="23"/>
                    </a:lnTo>
                    <a:lnTo>
                      <a:pt x="34" y="18"/>
                    </a:lnTo>
                    <a:lnTo>
                      <a:pt x="29" y="18"/>
                    </a:lnTo>
                    <a:lnTo>
                      <a:pt x="29" y="15"/>
                    </a:lnTo>
                    <a:lnTo>
                      <a:pt x="23" y="15"/>
                    </a:lnTo>
                    <a:lnTo>
                      <a:pt x="23" y="12"/>
                    </a:lnTo>
                    <a:lnTo>
                      <a:pt x="20" y="12"/>
                    </a:lnTo>
                    <a:lnTo>
                      <a:pt x="20" y="7"/>
                    </a:lnTo>
                    <a:lnTo>
                      <a:pt x="12" y="7"/>
                    </a:lnTo>
                    <a:lnTo>
                      <a:pt x="12" y="4"/>
                    </a:lnTo>
                    <a:lnTo>
                      <a:pt x="6" y="4"/>
                    </a:lnTo>
                    <a:lnTo>
                      <a:pt x="6" y="2"/>
                    </a:lnTo>
                    <a:lnTo>
                      <a:pt x="5" y="2"/>
                    </a:lnTo>
                    <a:lnTo>
                      <a:pt x="5"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04" name="Oval 103"/>
            <p:cNvSpPr/>
            <p:nvPr/>
          </p:nvSpPr>
          <p:spPr>
            <a:xfrm>
              <a:off x="5641556" y="178501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p:cNvSpPr/>
            <p:nvPr/>
          </p:nvSpPr>
          <p:spPr>
            <a:xfrm>
              <a:off x="5626527" y="184714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p:cNvSpPr/>
            <p:nvPr/>
          </p:nvSpPr>
          <p:spPr>
            <a:xfrm>
              <a:off x="5674906" y="181122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Oval 106"/>
            <p:cNvSpPr/>
            <p:nvPr/>
          </p:nvSpPr>
          <p:spPr>
            <a:xfrm>
              <a:off x="5708256" y="183743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Oval 107"/>
            <p:cNvSpPr/>
            <p:nvPr/>
          </p:nvSpPr>
          <p:spPr>
            <a:xfrm>
              <a:off x="5741606" y="186363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Oval 108"/>
            <p:cNvSpPr/>
            <p:nvPr/>
          </p:nvSpPr>
          <p:spPr>
            <a:xfrm>
              <a:off x="5774956" y="187793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p:cNvSpPr/>
            <p:nvPr/>
          </p:nvSpPr>
          <p:spPr>
            <a:xfrm>
              <a:off x="5808306" y="189224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p:cNvSpPr/>
            <p:nvPr/>
          </p:nvSpPr>
          <p:spPr>
            <a:xfrm>
              <a:off x="5841656" y="190654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p:nvPr/>
          </p:nvSpPr>
          <p:spPr>
            <a:xfrm>
              <a:off x="5875006" y="192084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p:cNvSpPr/>
            <p:nvPr/>
          </p:nvSpPr>
          <p:spPr>
            <a:xfrm>
              <a:off x="5908356" y="196610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Oval 113"/>
            <p:cNvSpPr/>
            <p:nvPr/>
          </p:nvSpPr>
          <p:spPr>
            <a:xfrm>
              <a:off x="5941706" y="199230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Oval 114"/>
            <p:cNvSpPr/>
            <p:nvPr/>
          </p:nvSpPr>
          <p:spPr>
            <a:xfrm>
              <a:off x="5975056" y="201851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Oval 115"/>
            <p:cNvSpPr/>
            <p:nvPr/>
          </p:nvSpPr>
          <p:spPr>
            <a:xfrm>
              <a:off x="6008406" y="203043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Oval 116"/>
            <p:cNvSpPr/>
            <p:nvPr/>
          </p:nvSpPr>
          <p:spPr>
            <a:xfrm>
              <a:off x="6041756" y="204235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Oval 117"/>
            <p:cNvSpPr/>
            <p:nvPr/>
          </p:nvSpPr>
          <p:spPr>
            <a:xfrm>
              <a:off x="6075106" y="205427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p:cNvSpPr/>
            <p:nvPr/>
          </p:nvSpPr>
          <p:spPr>
            <a:xfrm>
              <a:off x="6108456" y="206619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p:nvPr/>
          </p:nvSpPr>
          <p:spPr>
            <a:xfrm>
              <a:off x="6141806" y="207811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p:nvPr/>
          </p:nvSpPr>
          <p:spPr>
            <a:xfrm>
              <a:off x="6175156" y="209004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p:nvPr/>
          </p:nvSpPr>
          <p:spPr>
            <a:xfrm>
              <a:off x="6208506" y="22043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p:nvPr/>
          </p:nvSpPr>
          <p:spPr>
            <a:xfrm>
              <a:off x="6294238" y="222340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p:nvPr/>
          </p:nvSpPr>
          <p:spPr>
            <a:xfrm>
              <a:off x="6379970" y="2242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p:nvPr/>
          </p:nvSpPr>
          <p:spPr>
            <a:xfrm>
              <a:off x="6465702" y="227344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p:nvPr/>
          </p:nvSpPr>
          <p:spPr>
            <a:xfrm>
              <a:off x="6551434" y="238060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p:nvPr/>
          </p:nvSpPr>
          <p:spPr>
            <a:xfrm>
              <a:off x="6637166" y="242585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p:nvPr/>
          </p:nvSpPr>
          <p:spPr>
            <a:xfrm>
              <a:off x="6706231" y="247111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p:nvPr/>
          </p:nvSpPr>
          <p:spPr>
            <a:xfrm>
              <a:off x="6849107" y="250684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Oval 129"/>
            <p:cNvSpPr/>
            <p:nvPr/>
          </p:nvSpPr>
          <p:spPr>
            <a:xfrm>
              <a:off x="6991983" y="254257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p:nvPr/>
          </p:nvSpPr>
          <p:spPr>
            <a:xfrm>
              <a:off x="7134859" y="260449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p:nvPr/>
          </p:nvSpPr>
          <p:spPr>
            <a:xfrm>
              <a:off x="7277735" y="265213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Oval 132"/>
            <p:cNvSpPr/>
            <p:nvPr/>
          </p:nvSpPr>
          <p:spPr>
            <a:xfrm>
              <a:off x="7487279" y="270214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Oval 133"/>
            <p:cNvSpPr/>
            <p:nvPr/>
          </p:nvSpPr>
          <p:spPr>
            <a:xfrm>
              <a:off x="7568249" y="275216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Oval 134"/>
            <p:cNvSpPr/>
            <p:nvPr/>
          </p:nvSpPr>
          <p:spPr>
            <a:xfrm>
              <a:off x="7649219" y="27569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Oval 135"/>
            <p:cNvSpPr/>
            <p:nvPr/>
          </p:nvSpPr>
          <p:spPr>
            <a:xfrm>
              <a:off x="7806381" y="282600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Oval 136"/>
            <p:cNvSpPr/>
            <p:nvPr/>
          </p:nvSpPr>
          <p:spPr>
            <a:xfrm>
              <a:off x="7963543" y="285221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Oval 137"/>
            <p:cNvSpPr/>
            <p:nvPr/>
          </p:nvSpPr>
          <p:spPr>
            <a:xfrm>
              <a:off x="8044513" y="287842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Oval 138"/>
            <p:cNvSpPr/>
            <p:nvPr/>
          </p:nvSpPr>
          <p:spPr>
            <a:xfrm>
              <a:off x="5695592" y="191383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Oval 139"/>
            <p:cNvSpPr/>
            <p:nvPr/>
          </p:nvSpPr>
          <p:spPr>
            <a:xfrm>
              <a:off x="5764657" y="198051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Oval 140"/>
            <p:cNvSpPr/>
            <p:nvPr/>
          </p:nvSpPr>
          <p:spPr>
            <a:xfrm>
              <a:off x="5833722" y="206148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Oval 141"/>
            <p:cNvSpPr/>
            <p:nvPr/>
          </p:nvSpPr>
          <p:spPr>
            <a:xfrm>
              <a:off x="5902787" y="217578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Oval 142"/>
            <p:cNvSpPr/>
            <p:nvPr/>
          </p:nvSpPr>
          <p:spPr>
            <a:xfrm>
              <a:off x="5971852" y="22758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p:nvPr/>
          </p:nvSpPr>
          <p:spPr>
            <a:xfrm>
              <a:off x="6057584" y="236630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p:nvPr/>
          </p:nvSpPr>
          <p:spPr>
            <a:xfrm>
              <a:off x="6088553" y="245679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Oval 145"/>
            <p:cNvSpPr/>
            <p:nvPr/>
          </p:nvSpPr>
          <p:spPr>
            <a:xfrm>
              <a:off x="6219524" y="25782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Oval 146"/>
            <p:cNvSpPr/>
            <p:nvPr/>
          </p:nvSpPr>
          <p:spPr>
            <a:xfrm>
              <a:off x="6350495" y="269254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Oval 147"/>
            <p:cNvSpPr/>
            <p:nvPr/>
          </p:nvSpPr>
          <p:spPr>
            <a:xfrm>
              <a:off x="6481466" y="272351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Oval 148"/>
            <p:cNvSpPr/>
            <p:nvPr/>
          </p:nvSpPr>
          <p:spPr>
            <a:xfrm>
              <a:off x="6517197" y="275448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0" name="Oval 149"/>
            <p:cNvSpPr/>
            <p:nvPr/>
          </p:nvSpPr>
          <p:spPr>
            <a:xfrm>
              <a:off x="6688645" y="286878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Oval 150"/>
            <p:cNvSpPr/>
            <p:nvPr/>
          </p:nvSpPr>
          <p:spPr>
            <a:xfrm>
              <a:off x="6793425" y="291880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Oval 151"/>
            <p:cNvSpPr/>
            <p:nvPr/>
          </p:nvSpPr>
          <p:spPr>
            <a:xfrm>
              <a:off x="7022017" y="301168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3" name="Oval 152"/>
            <p:cNvSpPr/>
            <p:nvPr/>
          </p:nvSpPr>
          <p:spPr>
            <a:xfrm>
              <a:off x="7188703" y="30855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Oval 153"/>
            <p:cNvSpPr/>
            <p:nvPr/>
          </p:nvSpPr>
          <p:spPr>
            <a:xfrm>
              <a:off x="7472058" y="309028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p:cNvSpPr/>
            <p:nvPr/>
          </p:nvSpPr>
          <p:spPr>
            <a:xfrm>
              <a:off x="7807795" y="31998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p:cNvSpPr/>
            <p:nvPr/>
          </p:nvSpPr>
          <p:spPr>
            <a:xfrm>
              <a:off x="7884025" y="31998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p:cNvSpPr/>
            <p:nvPr/>
          </p:nvSpPr>
          <p:spPr>
            <a:xfrm>
              <a:off x="7960255" y="31998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 name="Group 4"/>
          <p:cNvGrpSpPr/>
          <p:nvPr/>
        </p:nvGrpSpPr>
        <p:grpSpPr>
          <a:xfrm>
            <a:off x="5848670" y="3124201"/>
            <a:ext cx="3020981" cy="2407377"/>
            <a:chOff x="2727956" y="3621587"/>
            <a:chExt cx="3493372" cy="2876514"/>
          </a:xfrm>
        </p:grpSpPr>
        <p:grpSp>
          <p:nvGrpSpPr>
            <p:cNvPr id="159" name="Group 158"/>
            <p:cNvGrpSpPr/>
            <p:nvPr/>
          </p:nvGrpSpPr>
          <p:grpSpPr>
            <a:xfrm>
              <a:off x="2727956" y="4012312"/>
              <a:ext cx="3493372" cy="2485789"/>
              <a:chOff x="1826522" y="2198161"/>
              <a:chExt cx="4618547" cy="2945244"/>
            </a:xfrm>
          </p:grpSpPr>
          <p:grpSp>
            <p:nvGrpSpPr>
              <p:cNvPr id="160" name="Group 159"/>
              <p:cNvGrpSpPr/>
              <p:nvPr/>
            </p:nvGrpSpPr>
            <p:grpSpPr>
              <a:xfrm>
                <a:off x="2614623" y="2396465"/>
                <a:ext cx="3624340" cy="2171700"/>
                <a:chOff x="836615" y="2448719"/>
                <a:chExt cx="3624340" cy="2171700"/>
              </a:xfrm>
            </p:grpSpPr>
            <p:sp>
              <p:nvSpPr>
                <p:cNvPr id="175" name="Freeform 174"/>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61" name="TextBox 160"/>
              <p:cNvSpPr txBox="1"/>
              <p:nvPr/>
            </p:nvSpPr>
            <p:spPr>
              <a:xfrm rot="16200000">
                <a:off x="1521745" y="3230521"/>
                <a:ext cx="1033037" cy="423483"/>
              </a:xfrm>
              <a:prstGeom prst="rect">
                <a:avLst/>
              </a:prstGeom>
              <a:noFill/>
            </p:spPr>
            <p:txBody>
              <a:bodyPr wrap="none" rtlCol="0">
                <a:spAutoFit/>
              </a:bodyPr>
              <a:lstStyle/>
              <a:p>
                <a:pPr algn="ctr"/>
                <a:r>
                  <a:rPr lang="en-GB" sz="1200" dirty="0" smtClean="0">
                    <a:solidFill>
                      <a:srgbClr val="4D4D4D"/>
                    </a:solidFill>
                  </a:rPr>
                  <a:t>Survival</a:t>
                </a:r>
                <a:endParaRPr lang="en-GB" sz="1200" dirty="0">
                  <a:solidFill>
                    <a:srgbClr val="4D4D4D"/>
                  </a:solidFill>
                </a:endParaRPr>
              </a:p>
            </p:txBody>
          </p:sp>
          <p:sp>
            <p:nvSpPr>
              <p:cNvPr id="162" name="TextBox 161"/>
              <p:cNvSpPr txBox="1"/>
              <p:nvPr/>
            </p:nvSpPr>
            <p:spPr>
              <a:xfrm>
                <a:off x="3828009" y="4751250"/>
                <a:ext cx="1592077" cy="392155"/>
              </a:xfrm>
              <a:prstGeom prst="rect">
                <a:avLst/>
              </a:prstGeom>
              <a:noFill/>
            </p:spPr>
            <p:txBody>
              <a:bodyPr wrap="none" rtlCol="0">
                <a:spAutoFit/>
              </a:bodyPr>
              <a:lstStyle/>
              <a:p>
                <a:pPr algn="ctr"/>
                <a:r>
                  <a:rPr lang="en-GB" sz="1200" dirty="0" smtClean="0">
                    <a:solidFill>
                      <a:srgbClr val="4D4D4D"/>
                    </a:solidFill>
                  </a:rPr>
                  <a:t>Time (years)</a:t>
                </a:r>
                <a:endParaRPr lang="en-GB" sz="1200" dirty="0">
                  <a:solidFill>
                    <a:srgbClr val="4D4D4D"/>
                  </a:solidFill>
                </a:endParaRPr>
              </a:p>
            </p:txBody>
          </p:sp>
          <p:sp>
            <p:nvSpPr>
              <p:cNvPr id="163" name="TextBox 162"/>
              <p:cNvSpPr txBox="1"/>
              <p:nvPr/>
            </p:nvSpPr>
            <p:spPr>
              <a:xfrm>
                <a:off x="2075207" y="2198161"/>
                <a:ext cx="608267" cy="392155"/>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164" name="TextBox 163"/>
              <p:cNvSpPr txBox="1"/>
              <p:nvPr/>
            </p:nvSpPr>
            <p:spPr>
              <a:xfrm>
                <a:off x="2075207" y="2615640"/>
                <a:ext cx="608267" cy="392155"/>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165" name="TextBox 164"/>
              <p:cNvSpPr txBox="1"/>
              <p:nvPr/>
            </p:nvSpPr>
            <p:spPr>
              <a:xfrm>
                <a:off x="2075207" y="3031380"/>
                <a:ext cx="608267" cy="392155"/>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166" name="TextBox 165"/>
              <p:cNvSpPr txBox="1"/>
              <p:nvPr/>
            </p:nvSpPr>
            <p:spPr>
              <a:xfrm>
                <a:off x="2075207" y="3447121"/>
                <a:ext cx="608267" cy="392155"/>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167" name="TextBox 166"/>
              <p:cNvSpPr txBox="1"/>
              <p:nvPr/>
            </p:nvSpPr>
            <p:spPr>
              <a:xfrm>
                <a:off x="2075207" y="3862860"/>
                <a:ext cx="608267" cy="392155"/>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168" name="TextBox 167"/>
              <p:cNvSpPr txBox="1"/>
              <p:nvPr/>
            </p:nvSpPr>
            <p:spPr>
              <a:xfrm>
                <a:off x="2271263" y="4278600"/>
                <a:ext cx="412211" cy="392155"/>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169" name="TextBox 168"/>
              <p:cNvSpPr txBox="1"/>
              <p:nvPr/>
            </p:nvSpPr>
            <p:spPr>
              <a:xfrm>
                <a:off x="2502271" y="4522748"/>
                <a:ext cx="412211" cy="392155"/>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170" name="TextBox 169"/>
              <p:cNvSpPr txBox="1"/>
              <p:nvPr/>
            </p:nvSpPr>
            <p:spPr>
              <a:xfrm>
                <a:off x="3214643" y="4522748"/>
                <a:ext cx="412211" cy="392155"/>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171" name="TextBox 170"/>
              <p:cNvSpPr txBox="1"/>
              <p:nvPr/>
            </p:nvSpPr>
            <p:spPr>
              <a:xfrm>
                <a:off x="3914494" y="4522748"/>
                <a:ext cx="412211" cy="392155"/>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172" name="TextBox 171"/>
              <p:cNvSpPr txBox="1"/>
              <p:nvPr/>
            </p:nvSpPr>
            <p:spPr>
              <a:xfrm>
                <a:off x="4618470" y="4522748"/>
                <a:ext cx="412211" cy="392155"/>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173" name="TextBox 172"/>
              <p:cNvSpPr txBox="1"/>
              <p:nvPr/>
            </p:nvSpPr>
            <p:spPr>
              <a:xfrm>
                <a:off x="5327798" y="4522748"/>
                <a:ext cx="412211" cy="392155"/>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174" name="TextBox 173"/>
              <p:cNvSpPr txBox="1"/>
              <p:nvPr/>
            </p:nvSpPr>
            <p:spPr>
              <a:xfrm>
                <a:off x="6032858" y="4522748"/>
                <a:ext cx="412211" cy="392155"/>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grpSp>
        <p:sp>
          <p:nvSpPr>
            <p:cNvPr id="188" name="TextBox 187"/>
            <p:cNvSpPr txBox="1"/>
            <p:nvPr/>
          </p:nvSpPr>
          <p:spPr>
            <a:xfrm>
              <a:off x="3510609" y="3621587"/>
              <a:ext cx="2647404" cy="367755"/>
            </a:xfrm>
            <a:prstGeom prst="rect">
              <a:avLst/>
            </a:prstGeom>
            <a:noFill/>
          </p:spPr>
          <p:txBody>
            <a:bodyPr wrap="none" rtlCol="0">
              <a:spAutoFit/>
            </a:bodyPr>
            <a:lstStyle/>
            <a:p>
              <a:pPr algn="ctr"/>
              <a:r>
                <a:rPr lang="en-GB" sz="1400" b="1" dirty="0" smtClean="0">
                  <a:solidFill>
                    <a:srgbClr val="4D4D4D"/>
                  </a:solidFill>
                </a:rPr>
                <a:t>T3 (n=130 vs. 80; p&lt;0.05)</a:t>
              </a:r>
              <a:endParaRPr lang="en-GB" sz="1400" b="1" dirty="0">
                <a:solidFill>
                  <a:srgbClr val="4D4D4D"/>
                </a:solidFill>
              </a:endParaRPr>
            </a:p>
          </p:txBody>
        </p:sp>
        <p:sp>
          <p:nvSpPr>
            <p:cNvPr id="189" name="Freeform 6"/>
            <p:cNvSpPr>
              <a:spLocks/>
            </p:cNvSpPr>
            <p:nvPr/>
          </p:nvSpPr>
          <p:spPr bwMode="auto">
            <a:xfrm>
              <a:off x="3403184" y="4179507"/>
              <a:ext cx="2779338" cy="1548000"/>
            </a:xfrm>
            <a:custGeom>
              <a:avLst/>
              <a:gdLst>
                <a:gd name="T0" fmla="*/ 127 w 219"/>
                <a:gd name="T1" fmla="*/ 122 h 122"/>
                <a:gd name="T2" fmla="*/ 113 w 219"/>
                <a:gd name="T3" fmla="*/ 119 h 122"/>
                <a:gd name="T4" fmla="*/ 101 w 219"/>
                <a:gd name="T5" fmla="*/ 117 h 122"/>
                <a:gd name="T6" fmla="*/ 92 w 219"/>
                <a:gd name="T7" fmla="*/ 114 h 122"/>
                <a:gd name="T8" fmla="*/ 87 w 219"/>
                <a:gd name="T9" fmla="*/ 112 h 122"/>
                <a:gd name="T10" fmla="*/ 78 w 219"/>
                <a:gd name="T11" fmla="*/ 110 h 122"/>
                <a:gd name="T12" fmla="*/ 68 w 219"/>
                <a:gd name="T13" fmla="*/ 108 h 122"/>
                <a:gd name="T14" fmla="*/ 66 w 219"/>
                <a:gd name="T15" fmla="*/ 106 h 122"/>
                <a:gd name="T16" fmla="*/ 62 w 219"/>
                <a:gd name="T17" fmla="*/ 102 h 122"/>
                <a:gd name="T18" fmla="*/ 53 w 219"/>
                <a:gd name="T19" fmla="*/ 99 h 122"/>
                <a:gd name="T20" fmla="*/ 51 w 219"/>
                <a:gd name="T21" fmla="*/ 95 h 122"/>
                <a:gd name="T22" fmla="*/ 47 w 219"/>
                <a:gd name="T23" fmla="*/ 93 h 122"/>
                <a:gd name="T24" fmla="*/ 41 w 219"/>
                <a:gd name="T25" fmla="*/ 91 h 122"/>
                <a:gd name="T26" fmla="*/ 40 w 219"/>
                <a:gd name="T27" fmla="*/ 86 h 122"/>
                <a:gd name="T28" fmla="*/ 39 w 219"/>
                <a:gd name="T29" fmla="*/ 81 h 122"/>
                <a:gd name="T30" fmla="*/ 36 w 219"/>
                <a:gd name="T31" fmla="*/ 78 h 122"/>
                <a:gd name="T32" fmla="*/ 32 w 219"/>
                <a:gd name="T33" fmla="*/ 74 h 122"/>
                <a:gd name="T34" fmla="*/ 29 w 219"/>
                <a:gd name="T35" fmla="*/ 69 h 122"/>
                <a:gd name="T36" fmla="*/ 27 w 219"/>
                <a:gd name="T37" fmla="*/ 67 h 122"/>
                <a:gd name="T38" fmla="*/ 25 w 219"/>
                <a:gd name="T39" fmla="*/ 63 h 122"/>
                <a:gd name="T40" fmla="*/ 23 w 219"/>
                <a:gd name="T41" fmla="*/ 58 h 122"/>
                <a:gd name="T42" fmla="*/ 21 w 219"/>
                <a:gd name="T43" fmla="*/ 55 h 122"/>
                <a:gd name="T44" fmla="*/ 19 w 219"/>
                <a:gd name="T45" fmla="*/ 52 h 122"/>
                <a:gd name="T46" fmla="*/ 17 w 219"/>
                <a:gd name="T47" fmla="*/ 48 h 122"/>
                <a:gd name="T48" fmla="*/ 14 w 219"/>
                <a:gd name="T49" fmla="*/ 43 h 122"/>
                <a:gd name="T50" fmla="*/ 13 w 219"/>
                <a:gd name="T51" fmla="*/ 37 h 122"/>
                <a:gd name="T52" fmla="*/ 11 w 219"/>
                <a:gd name="T53" fmla="*/ 33 h 122"/>
                <a:gd name="T54" fmla="*/ 9 w 219"/>
                <a:gd name="T55" fmla="*/ 27 h 122"/>
                <a:gd name="T56" fmla="*/ 7 w 219"/>
                <a:gd name="T57" fmla="*/ 25 h 122"/>
                <a:gd name="T58" fmla="*/ 4 w 219"/>
                <a:gd name="T59" fmla="*/ 20 h 122"/>
                <a:gd name="T60" fmla="*/ 3 w 219"/>
                <a:gd name="T61" fmla="*/ 15 h 122"/>
                <a:gd name="T62" fmla="*/ 0 w 219"/>
                <a:gd name="T63"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22">
                  <a:moveTo>
                    <a:pt x="219" y="122"/>
                  </a:moveTo>
                  <a:lnTo>
                    <a:pt x="127" y="122"/>
                  </a:lnTo>
                  <a:lnTo>
                    <a:pt x="127" y="119"/>
                  </a:lnTo>
                  <a:lnTo>
                    <a:pt x="113" y="119"/>
                  </a:lnTo>
                  <a:lnTo>
                    <a:pt x="113" y="117"/>
                  </a:lnTo>
                  <a:lnTo>
                    <a:pt x="101" y="117"/>
                  </a:lnTo>
                  <a:lnTo>
                    <a:pt x="101" y="114"/>
                  </a:lnTo>
                  <a:lnTo>
                    <a:pt x="92" y="114"/>
                  </a:lnTo>
                  <a:lnTo>
                    <a:pt x="92" y="112"/>
                  </a:lnTo>
                  <a:lnTo>
                    <a:pt x="87" y="112"/>
                  </a:lnTo>
                  <a:lnTo>
                    <a:pt x="87" y="110"/>
                  </a:lnTo>
                  <a:lnTo>
                    <a:pt x="78" y="110"/>
                  </a:lnTo>
                  <a:lnTo>
                    <a:pt x="78" y="108"/>
                  </a:lnTo>
                  <a:lnTo>
                    <a:pt x="68" y="108"/>
                  </a:lnTo>
                  <a:lnTo>
                    <a:pt x="68" y="106"/>
                  </a:lnTo>
                  <a:lnTo>
                    <a:pt x="66" y="106"/>
                  </a:lnTo>
                  <a:lnTo>
                    <a:pt x="66" y="102"/>
                  </a:lnTo>
                  <a:lnTo>
                    <a:pt x="62" y="102"/>
                  </a:lnTo>
                  <a:lnTo>
                    <a:pt x="62" y="99"/>
                  </a:lnTo>
                  <a:lnTo>
                    <a:pt x="53" y="99"/>
                  </a:lnTo>
                  <a:lnTo>
                    <a:pt x="53" y="95"/>
                  </a:lnTo>
                  <a:lnTo>
                    <a:pt x="51" y="95"/>
                  </a:lnTo>
                  <a:lnTo>
                    <a:pt x="51" y="93"/>
                  </a:lnTo>
                  <a:lnTo>
                    <a:pt x="47" y="93"/>
                  </a:lnTo>
                  <a:lnTo>
                    <a:pt x="47" y="91"/>
                  </a:lnTo>
                  <a:lnTo>
                    <a:pt x="41" y="91"/>
                  </a:lnTo>
                  <a:lnTo>
                    <a:pt x="41" y="86"/>
                  </a:lnTo>
                  <a:lnTo>
                    <a:pt x="40" y="86"/>
                  </a:lnTo>
                  <a:lnTo>
                    <a:pt x="40" y="81"/>
                  </a:lnTo>
                  <a:lnTo>
                    <a:pt x="39" y="81"/>
                  </a:lnTo>
                  <a:lnTo>
                    <a:pt x="39" y="78"/>
                  </a:lnTo>
                  <a:lnTo>
                    <a:pt x="36" y="78"/>
                  </a:lnTo>
                  <a:lnTo>
                    <a:pt x="36" y="74"/>
                  </a:lnTo>
                  <a:lnTo>
                    <a:pt x="32" y="74"/>
                  </a:lnTo>
                  <a:lnTo>
                    <a:pt x="32" y="69"/>
                  </a:lnTo>
                  <a:lnTo>
                    <a:pt x="29" y="69"/>
                  </a:lnTo>
                  <a:lnTo>
                    <a:pt x="29" y="67"/>
                  </a:lnTo>
                  <a:lnTo>
                    <a:pt x="27" y="67"/>
                  </a:lnTo>
                  <a:lnTo>
                    <a:pt x="27" y="63"/>
                  </a:lnTo>
                  <a:lnTo>
                    <a:pt x="25" y="63"/>
                  </a:lnTo>
                  <a:lnTo>
                    <a:pt x="25" y="58"/>
                  </a:lnTo>
                  <a:lnTo>
                    <a:pt x="23" y="58"/>
                  </a:lnTo>
                  <a:lnTo>
                    <a:pt x="23" y="55"/>
                  </a:lnTo>
                  <a:lnTo>
                    <a:pt x="21" y="55"/>
                  </a:lnTo>
                  <a:lnTo>
                    <a:pt x="21" y="52"/>
                  </a:lnTo>
                  <a:lnTo>
                    <a:pt x="19" y="52"/>
                  </a:lnTo>
                  <a:lnTo>
                    <a:pt x="19" y="48"/>
                  </a:lnTo>
                  <a:lnTo>
                    <a:pt x="17" y="48"/>
                  </a:lnTo>
                  <a:lnTo>
                    <a:pt x="17" y="43"/>
                  </a:lnTo>
                  <a:lnTo>
                    <a:pt x="14" y="43"/>
                  </a:lnTo>
                  <a:lnTo>
                    <a:pt x="14" y="37"/>
                  </a:lnTo>
                  <a:lnTo>
                    <a:pt x="13" y="37"/>
                  </a:lnTo>
                  <a:lnTo>
                    <a:pt x="13" y="33"/>
                  </a:lnTo>
                  <a:lnTo>
                    <a:pt x="11" y="33"/>
                  </a:lnTo>
                  <a:lnTo>
                    <a:pt x="11" y="27"/>
                  </a:lnTo>
                  <a:lnTo>
                    <a:pt x="9" y="27"/>
                  </a:lnTo>
                  <a:lnTo>
                    <a:pt x="9" y="25"/>
                  </a:lnTo>
                  <a:lnTo>
                    <a:pt x="7" y="25"/>
                  </a:lnTo>
                  <a:lnTo>
                    <a:pt x="7" y="20"/>
                  </a:lnTo>
                  <a:lnTo>
                    <a:pt x="4" y="20"/>
                  </a:lnTo>
                  <a:lnTo>
                    <a:pt x="4" y="15"/>
                  </a:lnTo>
                  <a:lnTo>
                    <a:pt x="3" y="15"/>
                  </a:lnTo>
                  <a:lnTo>
                    <a:pt x="3" y="8"/>
                  </a:lnTo>
                  <a:lnTo>
                    <a:pt x="0" y="8"/>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Freeform 7"/>
            <p:cNvSpPr>
              <a:spLocks/>
            </p:cNvSpPr>
            <p:nvPr/>
          </p:nvSpPr>
          <p:spPr bwMode="auto">
            <a:xfrm>
              <a:off x="3403183" y="4179506"/>
              <a:ext cx="2766647" cy="1332000"/>
            </a:xfrm>
            <a:custGeom>
              <a:avLst/>
              <a:gdLst>
                <a:gd name="T0" fmla="*/ 218 w 218"/>
                <a:gd name="T1" fmla="*/ 105 h 105"/>
                <a:gd name="T2" fmla="*/ 172 w 218"/>
                <a:gd name="T3" fmla="*/ 105 h 105"/>
                <a:gd name="T4" fmla="*/ 172 w 218"/>
                <a:gd name="T5" fmla="*/ 100 h 105"/>
                <a:gd name="T6" fmla="*/ 155 w 218"/>
                <a:gd name="T7" fmla="*/ 100 h 105"/>
                <a:gd name="T8" fmla="*/ 155 w 218"/>
                <a:gd name="T9" fmla="*/ 96 h 105"/>
                <a:gd name="T10" fmla="*/ 112 w 218"/>
                <a:gd name="T11" fmla="*/ 96 h 105"/>
                <a:gd name="T12" fmla="*/ 112 w 218"/>
                <a:gd name="T13" fmla="*/ 94 h 105"/>
                <a:gd name="T14" fmla="*/ 101 w 218"/>
                <a:gd name="T15" fmla="*/ 94 h 105"/>
                <a:gd name="T16" fmla="*/ 101 w 218"/>
                <a:gd name="T17" fmla="*/ 91 h 105"/>
                <a:gd name="T18" fmla="*/ 97 w 218"/>
                <a:gd name="T19" fmla="*/ 91 h 105"/>
                <a:gd name="T20" fmla="*/ 97 w 218"/>
                <a:gd name="T21" fmla="*/ 88 h 105"/>
                <a:gd name="T22" fmla="*/ 95 w 218"/>
                <a:gd name="T23" fmla="*/ 88 h 105"/>
                <a:gd name="T24" fmla="*/ 95 w 218"/>
                <a:gd name="T25" fmla="*/ 86 h 105"/>
                <a:gd name="T26" fmla="*/ 88 w 218"/>
                <a:gd name="T27" fmla="*/ 86 h 105"/>
                <a:gd name="T28" fmla="*/ 88 w 218"/>
                <a:gd name="T29" fmla="*/ 82 h 105"/>
                <a:gd name="T30" fmla="*/ 85 w 218"/>
                <a:gd name="T31" fmla="*/ 82 h 105"/>
                <a:gd name="T32" fmla="*/ 85 w 218"/>
                <a:gd name="T33" fmla="*/ 80 h 105"/>
                <a:gd name="T34" fmla="*/ 77 w 218"/>
                <a:gd name="T35" fmla="*/ 80 h 105"/>
                <a:gd name="T36" fmla="*/ 77 w 218"/>
                <a:gd name="T37" fmla="*/ 78 h 105"/>
                <a:gd name="T38" fmla="*/ 73 w 218"/>
                <a:gd name="T39" fmla="*/ 78 h 105"/>
                <a:gd name="T40" fmla="*/ 73 w 218"/>
                <a:gd name="T41" fmla="*/ 75 h 105"/>
                <a:gd name="T42" fmla="*/ 68 w 218"/>
                <a:gd name="T43" fmla="*/ 75 h 105"/>
                <a:gd name="T44" fmla="*/ 68 w 218"/>
                <a:gd name="T45" fmla="*/ 72 h 105"/>
                <a:gd name="T46" fmla="*/ 65 w 218"/>
                <a:gd name="T47" fmla="*/ 72 h 105"/>
                <a:gd name="T48" fmla="*/ 65 w 218"/>
                <a:gd name="T49" fmla="*/ 68 h 105"/>
                <a:gd name="T50" fmla="*/ 61 w 218"/>
                <a:gd name="T51" fmla="*/ 68 h 105"/>
                <a:gd name="T52" fmla="*/ 61 w 218"/>
                <a:gd name="T53" fmla="*/ 66 h 105"/>
                <a:gd name="T54" fmla="*/ 54 w 218"/>
                <a:gd name="T55" fmla="*/ 66 h 105"/>
                <a:gd name="T56" fmla="*/ 54 w 218"/>
                <a:gd name="T57" fmla="*/ 63 h 105"/>
                <a:gd name="T58" fmla="*/ 51 w 218"/>
                <a:gd name="T59" fmla="*/ 63 h 105"/>
                <a:gd name="T60" fmla="*/ 51 w 218"/>
                <a:gd name="T61" fmla="*/ 58 h 105"/>
                <a:gd name="T62" fmla="*/ 48 w 218"/>
                <a:gd name="T63" fmla="*/ 58 h 105"/>
                <a:gd name="T64" fmla="*/ 48 w 218"/>
                <a:gd name="T65" fmla="*/ 56 h 105"/>
                <a:gd name="T66" fmla="*/ 42 w 218"/>
                <a:gd name="T67" fmla="*/ 56 h 105"/>
                <a:gd name="T68" fmla="*/ 42 w 218"/>
                <a:gd name="T69" fmla="*/ 54 h 105"/>
                <a:gd name="T70" fmla="*/ 38 w 218"/>
                <a:gd name="T71" fmla="*/ 54 h 105"/>
                <a:gd name="T72" fmla="*/ 38 w 218"/>
                <a:gd name="T73" fmla="*/ 47 h 105"/>
                <a:gd name="T74" fmla="*/ 36 w 218"/>
                <a:gd name="T75" fmla="*/ 47 h 105"/>
                <a:gd name="T76" fmla="*/ 36 w 218"/>
                <a:gd name="T77" fmla="*/ 41 h 105"/>
                <a:gd name="T78" fmla="*/ 33 w 218"/>
                <a:gd name="T79" fmla="*/ 41 h 105"/>
                <a:gd name="T80" fmla="*/ 33 w 218"/>
                <a:gd name="T81" fmla="*/ 36 h 105"/>
                <a:gd name="T82" fmla="*/ 31 w 218"/>
                <a:gd name="T83" fmla="*/ 36 h 105"/>
                <a:gd name="T84" fmla="*/ 31 w 218"/>
                <a:gd name="T85" fmla="*/ 33 h 105"/>
                <a:gd name="T86" fmla="*/ 28 w 218"/>
                <a:gd name="T87" fmla="*/ 33 h 105"/>
                <a:gd name="T88" fmla="*/ 28 w 218"/>
                <a:gd name="T89" fmla="*/ 29 h 105"/>
                <a:gd name="T90" fmla="*/ 24 w 218"/>
                <a:gd name="T91" fmla="*/ 29 h 105"/>
                <a:gd name="T92" fmla="*/ 24 w 218"/>
                <a:gd name="T93" fmla="*/ 26 h 105"/>
                <a:gd name="T94" fmla="*/ 22 w 218"/>
                <a:gd name="T95" fmla="*/ 26 h 105"/>
                <a:gd name="T96" fmla="*/ 22 w 218"/>
                <a:gd name="T97" fmla="*/ 22 h 105"/>
                <a:gd name="T98" fmla="*/ 19 w 218"/>
                <a:gd name="T99" fmla="*/ 22 h 105"/>
                <a:gd name="T100" fmla="*/ 19 w 218"/>
                <a:gd name="T101" fmla="*/ 20 h 105"/>
                <a:gd name="T102" fmla="*/ 17 w 218"/>
                <a:gd name="T103" fmla="*/ 20 h 105"/>
                <a:gd name="T104" fmla="*/ 17 w 218"/>
                <a:gd name="T105" fmla="*/ 15 h 105"/>
                <a:gd name="T106" fmla="*/ 14 w 218"/>
                <a:gd name="T107" fmla="*/ 15 h 105"/>
                <a:gd name="T108" fmla="*/ 14 w 218"/>
                <a:gd name="T109" fmla="*/ 10 h 105"/>
                <a:gd name="T110" fmla="*/ 11 w 218"/>
                <a:gd name="T111" fmla="*/ 10 h 105"/>
                <a:gd name="T112" fmla="*/ 11 w 218"/>
                <a:gd name="T113" fmla="*/ 8 h 105"/>
                <a:gd name="T114" fmla="*/ 9 w 218"/>
                <a:gd name="T115" fmla="*/ 8 h 105"/>
                <a:gd name="T116" fmla="*/ 9 w 218"/>
                <a:gd name="T117" fmla="*/ 6 h 105"/>
                <a:gd name="T118" fmla="*/ 6 w 218"/>
                <a:gd name="T119" fmla="*/ 6 h 105"/>
                <a:gd name="T120" fmla="*/ 6 w 218"/>
                <a:gd name="T121" fmla="*/ 0 h 105"/>
                <a:gd name="T122" fmla="*/ 0 w 218"/>
                <a:gd name="T1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05">
                  <a:moveTo>
                    <a:pt x="218" y="105"/>
                  </a:moveTo>
                  <a:lnTo>
                    <a:pt x="172" y="105"/>
                  </a:lnTo>
                  <a:lnTo>
                    <a:pt x="172" y="100"/>
                  </a:lnTo>
                  <a:lnTo>
                    <a:pt x="155" y="100"/>
                  </a:lnTo>
                  <a:lnTo>
                    <a:pt x="155" y="96"/>
                  </a:lnTo>
                  <a:lnTo>
                    <a:pt x="112" y="96"/>
                  </a:lnTo>
                  <a:lnTo>
                    <a:pt x="112" y="94"/>
                  </a:lnTo>
                  <a:lnTo>
                    <a:pt x="101" y="94"/>
                  </a:lnTo>
                  <a:lnTo>
                    <a:pt x="101" y="91"/>
                  </a:lnTo>
                  <a:lnTo>
                    <a:pt x="97" y="91"/>
                  </a:lnTo>
                  <a:lnTo>
                    <a:pt x="97" y="88"/>
                  </a:lnTo>
                  <a:lnTo>
                    <a:pt x="95" y="88"/>
                  </a:lnTo>
                  <a:lnTo>
                    <a:pt x="95" y="86"/>
                  </a:lnTo>
                  <a:lnTo>
                    <a:pt x="88" y="86"/>
                  </a:lnTo>
                  <a:lnTo>
                    <a:pt x="88" y="82"/>
                  </a:lnTo>
                  <a:lnTo>
                    <a:pt x="85" y="82"/>
                  </a:lnTo>
                  <a:lnTo>
                    <a:pt x="85" y="80"/>
                  </a:lnTo>
                  <a:lnTo>
                    <a:pt x="77" y="80"/>
                  </a:lnTo>
                  <a:lnTo>
                    <a:pt x="77" y="78"/>
                  </a:lnTo>
                  <a:lnTo>
                    <a:pt x="73" y="78"/>
                  </a:lnTo>
                  <a:lnTo>
                    <a:pt x="73" y="75"/>
                  </a:lnTo>
                  <a:lnTo>
                    <a:pt x="68" y="75"/>
                  </a:lnTo>
                  <a:lnTo>
                    <a:pt x="68" y="72"/>
                  </a:lnTo>
                  <a:lnTo>
                    <a:pt x="65" y="72"/>
                  </a:lnTo>
                  <a:lnTo>
                    <a:pt x="65" y="68"/>
                  </a:lnTo>
                  <a:lnTo>
                    <a:pt x="61" y="68"/>
                  </a:lnTo>
                  <a:lnTo>
                    <a:pt x="61" y="66"/>
                  </a:lnTo>
                  <a:lnTo>
                    <a:pt x="54" y="66"/>
                  </a:lnTo>
                  <a:lnTo>
                    <a:pt x="54" y="63"/>
                  </a:lnTo>
                  <a:lnTo>
                    <a:pt x="51" y="63"/>
                  </a:lnTo>
                  <a:lnTo>
                    <a:pt x="51" y="58"/>
                  </a:lnTo>
                  <a:lnTo>
                    <a:pt x="48" y="58"/>
                  </a:lnTo>
                  <a:lnTo>
                    <a:pt x="48" y="56"/>
                  </a:lnTo>
                  <a:lnTo>
                    <a:pt x="42" y="56"/>
                  </a:lnTo>
                  <a:lnTo>
                    <a:pt x="42" y="54"/>
                  </a:lnTo>
                  <a:lnTo>
                    <a:pt x="38" y="54"/>
                  </a:lnTo>
                  <a:lnTo>
                    <a:pt x="38" y="47"/>
                  </a:lnTo>
                  <a:lnTo>
                    <a:pt x="36" y="47"/>
                  </a:lnTo>
                  <a:lnTo>
                    <a:pt x="36" y="41"/>
                  </a:lnTo>
                  <a:lnTo>
                    <a:pt x="33" y="41"/>
                  </a:lnTo>
                  <a:lnTo>
                    <a:pt x="33" y="36"/>
                  </a:lnTo>
                  <a:lnTo>
                    <a:pt x="31" y="36"/>
                  </a:lnTo>
                  <a:lnTo>
                    <a:pt x="31" y="33"/>
                  </a:lnTo>
                  <a:lnTo>
                    <a:pt x="28" y="33"/>
                  </a:lnTo>
                  <a:lnTo>
                    <a:pt x="28" y="29"/>
                  </a:lnTo>
                  <a:lnTo>
                    <a:pt x="24" y="29"/>
                  </a:lnTo>
                  <a:lnTo>
                    <a:pt x="24" y="26"/>
                  </a:lnTo>
                  <a:lnTo>
                    <a:pt x="22" y="26"/>
                  </a:lnTo>
                  <a:lnTo>
                    <a:pt x="22" y="22"/>
                  </a:lnTo>
                  <a:lnTo>
                    <a:pt x="19" y="22"/>
                  </a:lnTo>
                  <a:lnTo>
                    <a:pt x="19" y="20"/>
                  </a:lnTo>
                  <a:lnTo>
                    <a:pt x="17" y="20"/>
                  </a:lnTo>
                  <a:lnTo>
                    <a:pt x="17" y="15"/>
                  </a:lnTo>
                  <a:lnTo>
                    <a:pt x="14" y="15"/>
                  </a:lnTo>
                  <a:lnTo>
                    <a:pt x="14" y="10"/>
                  </a:lnTo>
                  <a:lnTo>
                    <a:pt x="11" y="10"/>
                  </a:lnTo>
                  <a:lnTo>
                    <a:pt x="11" y="8"/>
                  </a:lnTo>
                  <a:lnTo>
                    <a:pt x="9" y="8"/>
                  </a:lnTo>
                  <a:lnTo>
                    <a:pt x="9" y="6"/>
                  </a:lnTo>
                  <a:lnTo>
                    <a:pt x="6" y="6"/>
                  </a:lnTo>
                  <a:lnTo>
                    <a:pt x="6" y="0"/>
                  </a:lnTo>
                  <a:lnTo>
                    <a:pt x="0" y="0"/>
                  </a:lnTo>
                </a:path>
              </a:pathLst>
            </a:custGeom>
            <a:solidFill>
              <a:srgbClr val="FFFFFF"/>
            </a:solidFill>
            <a:ln w="15875">
              <a:solidFill>
                <a:schemeClr val="accent5"/>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Oval 190"/>
            <p:cNvSpPr/>
            <p:nvPr/>
          </p:nvSpPr>
          <p:spPr>
            <a:xfrm>
              <a:off x="4908136" y="537637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rgbClr val="FFFFFF">
                      <a:satMod val="155000"/>
                    </a:srgbClr>
                  </a:solidFill>
                  <a:prstDash val="solid"/>
                </a:ln>
                <a:solidFill>
                  <a:srgbClr val="4D4D4D"/>
                </a:solidFill>
                <a:effectLst>
                  <a:outerShdw blurRad="41275" dist="20320" dir="1800000" algn="tl" rotWithShape="0">
                    <a:srgbClr val="000000">
                      <a:alpha val="40000"/>
                    </a:srgbClr>
                  </a:outerShdw>
                </a:effectLst>
              </a:endParaRPr>
            </a:p>
          </p:txBody>
        </p:sp>
        <p:sp>
          <p:nvSpPr>
            <p:cNvPr id="192" name="Oval 191"/>
            <p:cNvSpPr/>
            <p:nvPr/>
          </p:nvSpPr>
          <p:spPr>
            <a:xfrm>
              <a:off x="5218902" y="536730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rgbClr val="FFFFFF">
                      <a:satMod val="155000"/>
                    </a:srgbClr>
                  </a:solidFill>
                  <a:prstDash val="solid"/>
                </a:ln>
                <a:solidFill>
                  <a:srgbClr val="4D4D4D"/>
                </a:solidFill>
                <a:effectLst>
                  <a:outerShdw blurRad="41275" dist="20320" dir="1800000" algn="tl" rotWithShape="0">
                    <a:srgbClr val="000000">
                      <a:alpha val="40000"/>
                    </a:srgbClr>
                  </a:outerShdw>
                </a:effectLst>
              </a:endParaRPr>
            </a:p>
          </p:txBody>
        </p:sp>
        <p:sp>
          <p:nvSpPr>
            <p:cNvPr id="193" name="Oval 192"/>
            <p:cNvSpPr/>
            <p:nvPr/>
          </p:nvSpPr>
          <p:spPr>
            <a:xfrm>
              <a:off x="5417337" y="541810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4" name="Oval 193"/>
            <p:cNvSpPr/>
            <p:nvPr/>
          </p:nvSpPr>
          <p:spPr>
            <a:xfrm>
              <a:off x="5130582" y="56997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5" name="Oval 194"/>
            <p:cNvSpPr/>
            <p:nvPr/>
          </p:nvSpPr>
          <p:spPr>
            <a:xfrm>
              <a:off x="5218282" y="56997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6" name="Oval 195"/>
            <p:cNvSpPr/>
            <p:nvPr/>
          </p:nvSpPr>
          <p:spPr>
            <a:xfrm>
              <a:off x="5516636" y="56997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7" name="Oval 196"/>
            <p:cNvSpPr/>
            <p:nvPr/>
          </p:nvSpPr>
          <p:spPr>
            <a:xfrm>
              <a:off x="4521200" y="523543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8" name="Oval 197"/>
            <p:cNvSpPr/>
            <p:nvPr/>
          </p:nvSpPr>
          <p:spPr>
            <a:xfrm>
              <a:off x="4043209" y="49552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9" name="Oval 198"/>
            <p:cNvSpPr/>
            <p:nvPr/>
          </p:nvSpPr>
          <p:spPr>
            <a:xfrm>
              <a:off x="3853847" y="484550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0" name="Oval 199"/>
            <p:cNvSpPr/>
            <p:nvPr/>
          </p:nvSpPr>
          <p:spPr>
            <a:xfrm>
              <a:off x="3747303" y="458565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1" name="Oval 200"/>
            <p:cNvSpPr/>
            <p:nvPr/>
          </p:nvSpPr>
          <p:spPr>
            <a:xfrm>
              <a:off x="3666159" y="450475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2" name="Oval 201"/>
            <p:cNvSpPr/>
            <p:nvPr/>
          </p:nvSpPr>
          <p:spPr>
            <a:xfrm>
              <a:off x="3559615" y="430021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3" name="Oval 202"/>
            <p:cNvSpPr/>
            <p:nvPr/>
          </p:nvSpPr>
          <p:spPr>
            <a:xfrm>
              <a:off x="3988168" y="533838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4" name="Oval 203"/>
            <p:cNvSpPr/>
            <p:nvPr/>
          </p:nvSpPr>
          <p:spPr>
            <a:xfrm>
              <a:off x="3850491" y="515091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5" name="Oval 204"/>
            <p:cNvSpPr/>
            <p:nvPr/>
          </p:nvSpPr>
          <p:spPr>
            <a:xfrm>
              <a:off x="3775818" y="50991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6" name="Oval 205"/>
            <p:cNvSpPr/>
            <p:nvPr/>
          </p:nvSpPr>
          <p:spPr>
            <a:xfrm>
              <a:off x="3734249" y="501426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7" name="Oval 206"/>
            <p:cNvSpPr/>
            <p:nvPr/>
          </p:nvSpPr>
          <p:spPr>
            <a:xfrm>
              <a:off x="3647162" y="482593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8" name="Oval 207"/>
            <p:cNvSpPr/>
            <p:nvPr/>
          </p:nvSpPr>
          <p:spPr>
            <a:xfrm>
              <a:off x="3593179" y="472450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9" name="Oval 208"/>
            <p:cNvSpPr/>
            <p:nvPr/>
          </p:nvSpPr>
          <p:spPr>
            <a:xfrm>
              <a:off x="3423505" y="432635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0" name="Oval 209"/>
            <p:cNvSpPr/>
            <p:nvPr/>
          </p:nvSpPr>
          <p:spPr>
            <a:xfrm>
              <a:off x="3394350" y="424974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1" name="Oval 210"/>
            <p:cNvSpPr/>
            <p:nvPr/>
          </p:nvSpPr>
          <p:spPr>
            <a:xfrm>
              <a:off x="3429770" y="438786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2" name="Oval 211"/>
            <p:cNvSpPr/>
            <p:nvPr/>
          </p:nvSpPr>
          <p:spPr>
            <a:xfrm>
              <a:off x="3510623" y="447992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3" name="Oval 212"/>
            <p:cNvSpPr/>
            <p:nvPr/>
          </p:nvSpPr>
          <p:spPr>
            <a:xfrm>
              <a:off x="3531091" y="461105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224" name="Group 223"/>
          <p:cNvGrpSpPr/>
          <p:nvPr/>
        </p:nvGrpSpPr>
        <p:grpSpPr>
          <a:xfrm>
            <a:off x="3000321" y="5372656"/>
            <a:ext cx="1498354" cy="1072573"/>
            <a:chOff x="1060536" y="4455251"/>
            <a:chExt cx="1498354" cy="1072573"/>
          </a:xfrm>
        </p:grpSpPr>
        <p:cxnSp>
          <p:nvCxnSpPr>
            <p:cNvPr id="225" name="Straight Connector 224"/>
            <p:cNvCxnSpPr/>
            <p:nvPr/>
          </p:nvCxnSpPr>
          <p:spPr>
            <a:xfrm>
              <a:off x="1100446" y="4857748"/>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6" name="Straight Connector 225"/>
            <p:cNvCxnSpPr/>
            <p:nvPr/>
          </p:nvCxnSpPr>
          <p:spPr>
            <a:xfrm>
              <a:off x="1100446" y="5210612"/>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227" name="TextBox 226"/>
            <p:cNvSpPr txBox="1"/>
            <p:nvPr/>
          </p:nvSpPr>
          <p:spPr>
            <a:xfrm>
              <a:off x="1060536" y="4455251"/>
              <a:ext cx="1053494" cy="276999"/>
            </a:xfrm>
            <a:prstGeom prst="rect">
              <a:avLst/>
            </a:prstGeom>
            <a:noFill/>
          </p:spPr>
          <p:txBody>
            <a:bodyPr wrap="none" rtlCol="0">
              <a:spAutoFit/>
            </a:bodyPr>
            <a:lstStyle/>
            <a:p>
              <a:r>
                <a:rPr lang="en-GB" sz="1200" dirty="0" smtClean="0">
                  <a:solidFill>
                    <a:srgbClr val="4D4D4D"/>
                  </a:solidFill>
                </a:rPr>
                <a:t>Re-resection</a:t>
              </a:r>
              <a:endParaRPr lang="en-GB" sz="1200" dirty="0">
                <a:solidFill>
                  <a:srgbClr val="4D4D4D"/>
                </a:solidFill>
              </a:endParaRPr>
            </a:p>
          </p:txBody>
        </p:sp>
        <p:sp>
          <p:nvSpPr>
            <p:cNvPr id="228" name="TextBox 227"/>
            <p:cNvSpPr txBox="1"/>
            <p:nvPr/>
          </p:nvSpPr>
          <p:spPr>
            <a:xfrm>
              <a:off x="1607989" y="4696827"/>
              <a:ext cx="950901" cy="830997"/>
            </a:xfrm>
            <a:prstGeom prst="rect">
              <a:avLst/>
            </a:prstGeom>
            <a:noFill/>
          </p:spPr>
          <p:txBody>
            <a:bodyPr wrap="none" rtlCol="0">
              <a:spAutoFit/>
            </a:bodyPr>
            <a:lstStyle/>
            <a:p>
              <a:r>
                <a:rPr lang="en-GB" sz="1200" dirty="0" smtClean="0">
                  <a:solidFill>
                    <a:srgbClr val="4D4D4D"/>
                  </a:solidFill>
                </a:rPr>
                <a:t>1</a:t>
              </a:r>
            </a:p>
            <a:p>
              <a:r>
                <a:rPr lang="en-GB" sz="1200" dirty="0" smtClean="0">
                  <a:solidFill>
                    <a:srgbClr val="4D4D4D"/>
                  </a:solidFill>
                </a:rPr>
                <a:t>1-censored</a:t>
              </a:r>
            </a:p>
            <a:p>
              <a:r>
                <a:rPr lang="en-GB" sz="1200" dirty="0" smtClean="0">
                  <a:solidFill>
                    <a:srgbClr val="4D4D4D"/>
                  </a:solidFill>
                </a:rPr>
                <a:t>0</a:t>
              </a:r>
            </a:p>
            <a:p>
              <a:r>
                <a:rPr lang="en-GB" sz="1200" dirty="0" smtClean="0">
                  <a:solidFill>
                    <a:srgbClr val="4D4D4D"/>
                  </a:solidFill>
                </a:rPr>
                <a:t>0-censored</a:t>
              </a:r>
              <a:endParaRPr lang="en-GB" sz="1200" dirty="0">
                <a:solidFill>
                  <a:srgbClr val="4D4D4D"/>
                </a:solidFill>
              </a:endParaRPr>
            </a:p>
          </p:txBody>
        </p:sp>
        <p:sp>
          <p:nvSpPr>
            <p:cNvPr id="229" name="Oval 228"/>
            <p:cNvSpPr/>
            <p:nvPr/>
          </p:nvSpPr>
          <p:spPr>
            <a:xfrm>
              <a:off x="1230260" y="535441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4D4D4D"/>
                </a:solidFill>
              </a:endParaRPr>
            </a:p>
          </p:txBody>
        </p:sp>
        <p:sp>
          <p:nvSpPr>
            <p:cNvPr id="230" name="Oval 229"/>
            <p:cNvSpPr/>
            <p:nvPr/>
          </p:nvSpPr>
          <p:spPr>
            <a:xfrm>
              <a:off x="1230260" y="49933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4D4D4D"/>
                </a:solidFill>
              </a:endParaRPr>
            </a:p>
          </p:txBody>
        </p:sp>
      </p:grpSp>
    </p:spTree>
    <p:custDataLst>
      <p:tags r:id="rId1"/>
    </p:custDataLst>
    <p:extLst>
      <p:ext uri="{BB962C8B-B14F-4D97-AF65-F5344CB8AC3E}">
        <p14:creationId xmlns:p14="http://schemas.microsoft.com/office/powerpoint/2010/main" val="1509797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619PD: Prognostic </a:t>
            </a:r>
            <a:r>
              <a:rPr lang="en-GB" sz="1800" dirty="0"/>
              <a:t>factors in curative treatment of gallbladder cancer - Data of 950 cases of “The </a:t>
            </a:r>
            <a:r>
              <a:rPr lang="en-GB" sz="1800" dirty="0" smtClean="0"/>
              <a:t>German-Registry” – </a:t>
            </a:r>
            <a:r>
              <a:rPr lang="en-GB" sz="1800" dirty="0" err="1" smtClean="0"/>
              <a:t>Goetze</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r>
              <a:rPr lang="en-GB" dirty="0"/>
              <a:t>Comparison of </a:t>
            </a:r>
            <a:r>
              <a:rPr lang="en-GB" dirty="0" smtClean="0"/>
              <a:t>liver resection </a:t>
            </a:r>
            <a:r>
              <a:rPr lang="en-GB" dirty="0"/>
              <a:t>showed good results for the </a:t>
            </a:r>
            <a:r>
              <a:rPr lang="en-GB" dirty="0" smtClean="0"/>
              <a:t>WRT </a:t>
            </a:r>
            <a:r>
              <a:rPr lang="en-GB" dirty="0"/>
              <a:t>in T1b and T2; more radical techniques showed better results for </a:t>
            </a:r>
            <a:r>
              <a:rPr lang="en-GB" dirty="0" smtClean="0"/>
              <a:t>T3</a:t>
            </a:r>
          </a:p>
          <a:p>
            <a:r>
              <a:rPr lang="en-GB" dirty="0" smtClean="0"/>
              <a:t>Re-resection </a:t>
            </a:r>
            <a:r>
              <a:rPr lang="en-GB" dirty="0"/>
              <a:t>was performed for </a:t>
            </a:r>
            <a:r>
              <a:rPr lang="en-GB" dirty="0" smtClean="0"/>
              <a:t>&lt;50</a:t>
            </a:r>
            <a:r>
              <a:rPr lang="en-GB" dirty="0"/>
              <a:t>% of T2–3 tumours in the registry</a:t>
            </a:r>
          </a:p>
          <a:p>
            <a:r>
              <a:rPr lang="en-GB" dirty="0" smtClean="0"/>
              <a:t>Liver resection was </a:t>
            </a:r>
            <a:r>
              <a:rPr lang="en-GB" dirty="0"/>
              <a:t>performed significantly more often in clinics with high patient </a:t>
            </a:r>
            <a:r>
              <a:rPr lang="en-GB" dirty="0" smtClean="0"/>
              <a:t>volume</a:t>
            </a:r>
            <a:endParaRPr lang="en-GB" dirty="0"/>
          </a:p>
          <a:p>
            <a:pPr marL="0" indent="0">
              <a:buNone/>
            </a:pPr>
            <a:endParaRPr lang="en-GB" b="1" dirty="0"/>
          </a:p>
        </p:txBody>
      </p:sp>
      <p:sp>
        <p:nvSpPr>
          <p:cNvPr id="14" name="Text Placeholder 13"/>
          <p:cNvSpPr>
            <a:spLocks noGrp="1"/>
          </p:cNvSpPr>
          <p:nvPr>
            <p:ph type="body" sz="quarter" idx="10"/>
          </p:nvPr>
        </p:nvSpPr>
        <p:spPr/>
        <p:txBody>
          <a:bodyPr/>
          <a:lstStyle/>
          <a:p>
            <a:r>
              <a:rPr lang="en-GB" dirty="0" smtClean="0"/>
              <a:t>WRT, wedge resection rate</a:t>
            </a:r>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en-GB" dirty="0"/>
              <a:t> </a:t>
            </a:r>
            <a:r>
              <a:rPr lang="en-GB" dirty="0" err="1" smtClean="0"/>
              <a:t>Goetze</a:t>
            </a:r>
            <a:r>
              <a:rPr lang="en-GB" dirty="0" smtClean="0"/>
              <a:t> TO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619PD</a:t>
            </a:r>
            <a:endParaRPr lang="en-GB" dirty="0"/>
          </a:p>
        </p:txBody>
      </p:sp>
      <p:grpSp>
        <p:nvGrpSpPr>
          <p:cNvPr id="3" name="Group 2"/>
          <p:cNvGrpSpPr/>
          <p:nvPr/>
        </p:nvGrpSpPr>
        <p:grpSpPr>
          <a:xfrm>
            <a:off x="915945" y="2914226"/>
            <a:ext cx="7285537" cy="2233819"/>
            <a:chOff x="237808" y="1637176"/>
            <a:chExt cx="8497601" cy="2984595"/>
          </a:xfrm>
        </p:grpSpPr>
        <p:grpSp>
          <p:nvGrpSpPr>
            <p:cNvPr id="9" name="Group 8"/>
            <p:cNvGrpSpPr/>
            <p:nvPr/>
          </p:nvGrpSpPr>
          <p:grpSpPr>
            <a:xfrm>
              <a:off x="237808" y="1637176"/>
              <a:ext cx="4066031" cy="2984595"/>
              <a:chOff x="237808" y="1637176"/>
              <a:chExt cx="4066031" cy="2984595"/>
            </a:xfrm>
          </p:grpSpPr>
          <p:grpSp>
            <p:nvGrpSpPr>
              <p:cNvPr id="10" name="Group 9"/>
              <p:cNvGrpSpPr/>
              <p:nvPr/>
            </p:nvGrpSpPr>
            <p:grpSpPr>
              <a:xfrm>
                <a:off x="237808" y="1817902"/>
                <a:ext cx="4066031" cy="2803869"/>
                <a:chOff x="1857175" y="2200279"/>
                <a:chExt cx="4558055" cy="2938889"/>
              </a:xfrm>
            </p:grpSpPr>
            <p:grpSp>
              <p:nvGrpSpPr>
                <p:cNvPr id="12" name="Group 11"/>
                <p:cNvGrpSpPr/>
                <p:nvPr/>
              </p:nvGrpSpPr>
              <p:grpSpPr>
                <a:xfrm>
                  <a:off x="2614623" y="2396465"/>
                  <a:ext cx="3624340" cy="2171700"/>
                  <a:chOff x="836615" y="2448719"/>
                  <a:chExt cx="3624340" cy="2171700"/>
                </a:xfrm>
              </p:grpSpPr>
              <p:sp>
                <p:nvSpPr>
                  <p:cNvPr id="29" name="Freeform 28"/>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3" name="TextBox 12"/>
                <p:cNvSpPr txBox="1"/>
                <p:nvPr/>
              </p:nvSpPr>
              <p:spPr>
                <a:xfrm rot="16200000">
                  <a:off x="1527324" y="3261172"/>
                  <a:ext cx="1021879" cy="362178"/>
                </a:xfrm>
                <a:prstGeom prst="rect">
                  <a:avLst/>
                </a:prstGeom>
                <a:noFill/>
              </p:spPr>
              <p:txBody>
                <a:bodyPr wrap="none" rtlCol="0">
                  <a:spAutoFit/>
                </a:bodyPr>
                <a:lstStyle/>
                <a:p>
                  <a:pPr algn="ctr"/>
                  <a:r>
                    <a:rPr lang="en-GB" sz="1200" dirty="0" smtClean="0">
                      <a:solidFill>
                        <a:srgbClr val="4D4D4D"/>
                      </a:solidFill>
                    </a:rPr>
                    <a:t>Survival</a:t>
                  </a:r>
                  <a:endParaRPr lang="en-GB" sz="1200" dirty="0">
                    <a:solidFill>
                      <a:srgbClr val="4D4D4D"/>
                    </a:solidFill>
                  </a:endParaRPr>
                </a:p>
              </p:txBody>
            </p:sp>
            <p:sp>
              <p:nvSpPr>
                <p:cNvPr id="16" name="TextBox 15"/>
                <p:cNvSpPr txBox="1"/>
                <p:nvPr/>
              </p:nvSpPr>
              <p:spPr>
                <a:xfrm>
                  <a:off x="3796093" y="4751249"/>
                  <a:ext cx="1361602" cy="387919"/>
                </a:xfrm>
                <a:prstGeom prst="rect">
                  <a:avLst/>
                </a:prstGeom>
                <a:noFill/>
              </p:spPr>
              <p:txBody>
                <a:bodyPr wrap="none" rtlCol="0">
                  <a:spAutoFit/>
                </a:bodyPr>
                <a:lstStyle/>
                <a:p>
                  <a:pPr algn="ctr"/>
                  <a:r>
                    <a:rPr lang="en-GB" sz="1200" dirty="0" smtClean="0">
                      <a:solidFill>
                        <a:srgbClr val="4D4D4D"/>
                      </a:solidFill>
                    </a:rPr>
                    <a:t>Time (years)</a:t>
                  </a:r>
                  <a:endParaRPr lang="en-GB" sz="1200" dirty="0">
                    <a:solidFill>
                      <a:srgbClr val="4D4D4D"/>
                    </a:solidFill>
                  </a:endParaRPr>
                </a:p>
              </p:txBody>
            </p:sp>
            <p:sp>
              <p:nvSpPr>
                <p:cNvPr id="17" name="TextBox 16"/>
                <p:cNvSpPr txBox="1"/>
                <p:nvPr/>
              </p:nvSpPr>
              <p:spPr>
                <a:xfrm>
                  <a:off x="2163261" y="2200279"/>
                  <a:ext cx="520212" cy="38791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18" name="TextBox 17"/>
                <p:cNvSpPr txBox="1"/>
                <p:nvPr/>
              </p:nvSpPr>
              <p:spPr>
                <a:xfrm>
                  <a:off x="2163261" y="2617758"/>
                  <a:ext cx="520212" cy="38791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19" name="TextBox 18"/>
                <p:cNvSpPr txBox="1"/>
                <p:nvPr/>
              </p:nvSpPr>
              <p:spPr>
                <a:xfrm>
                  <a:off x="2163261" y="3033498"/>
                  <a:ext cx="520212" cy="38791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20" name="TextBox 19"/>
                <p:cNvSpPr txBox="1"/>
                <p:nvPr/>
              </p:nvSpPr>
              <p:spPr>
                <a:xfrm>
                  <a:off x="2163261" y="3449238"/>
                  <a:ext cx="520212" cy="38791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21" name="TextBox 20"/>
                <p:cNvSpPr txBox="1"/>
                <p:nvPr/>
              </p:nvSpPr>
              <p:spPr>
                <a:xfrm>
                  <a:off x="2163261" y="3864978"/>
                  <a:ext cx="520212" cy="38791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22" name="TextBox 21"/>
                <p:cNvSpPr txBox="1"/>
                <p:nvPr/>
              </p:nvSpPr>
              <p:spPr>
                <a:xfrm>
                  <a:off x="2330935" y="4280718"/>
                  <a:ext cx="352538" cy="38791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23" name="TextBox 22"/>
                <p:cNvSpPr txBox="1"/>
                <p:nvPr/>
              </p:nvSpPr>
              <p:spPr>
                <a:xfrm>
                  <a:off x="2532107" y="4522749"/>
                  <a:ext cx="352538" cy="387919"/>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24" name="TextBox 23"/>
                <p:cNvSpPr txBox="1"/>
                <p:nvPr/>
              </p:nvSpPr>
              <p:spPr>
                <a:xfrm>
                  <a:off x="3244479" y="4522749"/>
                  <a:ext cx="352536" cy="387919"/>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25" name="TextBox 24"/>
                <p:cNvSpPr txBox="1"/>
                <p:nvPr/>
              </p:nvSpPr>
              <p:spPr>
                <a:xfrm>
                  <a:off x="3944331" y="4522749"/>
                  <a:ext cx="352536" cy="387919"/>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26" name="TextBox 25"/>
                <p:cNvSpPr txBox="1"/>
                <p:nvPr/>
              </p:nvSpPr>
              <p:spPr>
                <a:xfrm>
                  <a:off x="4648307" y="4522749"/>
                  <a:ext cx="352536" cy="387919"/>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27" name="TextBox 26"/>
                <p:cNvSpPr txBox="1"/>
                <p:nvPr/>
              </p:nvSpPr>
              <p:spPr>
                <a:xfrm>
                  <a:off x="5357636" y="4522749"/>
                  <a:ext cx="352536" cy="387919"/>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28" name="TextBox 27"/>
                <p:cNvSpPr txBox="1"/>
                <p:nvPr/>
              </p:nvSpPr>
              <p:spPr>
                <a:xfrm>
                  <a:off x="6062694" y="4522749"/>
                  <a:ext cx="352536" cy="387919"/>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grpSp>
          <p:sp>
            <p:nvSpPr>
              <p:cNvPr id="11" name="TextBox 10"/>
              <p:cNvSpPr txBox="1"/>
              <p:nvPr/>
            </p:nvSpPr>
            <p:spPr>
              <a:xfrm>
                <a:off x="1335527" y="1637176"/>
                <a:ext cx="2515105" cy="411219"/>
              </a:xfrm>
              <a:prstGeom prst="rect">
                <a:avLst/>
              </a:prstGeom>
              <a:noFill/>
            </p:spPr>
            <p:txBody>
              <a:bodyPr wrap="none" rtlCol="0">
                <a:spAutoFit/>
              </a:bodyPr>
              <a:lstStyle/>
              <a:p>
                <a:pPr algn="ctr"/>
                <a:r>
                  <a:rPr lang="en-GB" sz="1400" b="1" dirty="0" smtClean="0">
                    <a:solidFill>
                      <a:srgbClr val="4D4D4D"/>
                    </a:solidFill>
                  </a:rPr>
                  <a:t>T1b re-resection (n=40)</a:t>
                </a:r>
                <a:endParaRPr lang="en-GB" sz="1400" b="1" dirty="0">
                  <a:solidFill>
                    <a:srgbClr val="4D4D4D"/>
                  </a:solidFill>
                </a:endParaRPr>
              </a:p>
            </p:txBody>
          </p:sp>
        </p:grpSp>
        <p:grpSp>
          <p:nvGrpSpPr>
            <p:cNvPr id="42" name="Group 41"/>
            <p:cNvGrpSpPr/>
            <p:nvPr/>
          </p:nvGrpSpPr>
          <p:grpSpPr>
            <a:xfrm>
              <a:off x="4667622" y="1637176"/>
              <a:ext cx="4066031" cy="2984595"/>
              <a:chOff x="237808" y="1637176"/>
              <a:chExt cx="4066031" cy="2984595"/>
            </a:xfrm>
          </p:grpSpPr>
          <p:grpSp>
            <p:nvGrpSpPr>
              <p:cNvPr id="43" name="Group 42"/>
              <p:cNvGrpSpPr/>
              <p:nvPr/>
            </p:nvGrpSpPr>
            <p:grpSpPr>
              <a:xfrm>
                <a:off x="237808" y="1817902"/>
                <a:ext cx="4066031" cy="2803869"/>
                <a:chOff x="1857175" y="2200279"/>
                <a:chExt cx="4558055" cy="2938889"/>
              </a:xfrm>
            </p:grpSpPr>
            <p:grpSp>
              <p:nvGrpSpPr>
                <p:cNvPr id="45" name="Group 44"/>
                <p:cNvGrpSpPr/>
                <p:nvPr/>
              </p:nvGrpSpPr>
              <p:grpSpPr>
                <a:xfrm>
                  <a:off x="2614623" y="2396465"/>
                  <a:ext cx="3624340" cy="2171700"/>
                  <a:chOff x="836615" y="2448719"/>
                  <a:chExt cx="3624340" cy="2171700"/>
                </a:xfrm>
              </p:grpSpPr>
              <p:sp>
                <p:nvSpPr>
                  <p:cNvPr id="60" name="Freeform 59"/>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46" name="TextBox 45"/>
                <p:cNvSpPr txBox="1"/>
                <p:nvPr/>
              </p:nvSpPr>
              <p:spPr>
                <a:xfrm rot="16200000">
                  <a:off x="1527324" y="3261172"/>
                  <a:ext cx="1021879" cy="362178"/>
                </a:xfrm>
                <a:prstGeom prst="rect">
                  <a:avLst/>
                </a:prstGeom>
                <a:noFill/>
              </p:spPr>
              <p:txBody>
                <a:bodyPr wrap="none" rtlCol="0">
                  <a:spAutoFit/>
                </a:bodyPr>
                <a:lstStyle/>
                <a:p>
                  <a:pPr algn="ctr"/>
                  <a:r>
                    <a:rPr lang="en-GB" sz="1200" dirty="0" smtClean="0">
                      <a:solidFill>
                        <a:srgbClr val="4D4D4D"/>
                      </a:solidFill>
                    </a:rPr>
                    <a:t>Survival</a:t>
                  </a:r>
                  <a:endParaRPr lang="en-GB" sz="1200" dirty="0">
                    <a:solidFill>
                      <a:srgbClr val="4D4D4D"/>
                    </a:solidFill>
                  </a:endParaRPr>
                </a:p>
              </p:txBody>
            </p:sp>
            <p:sp>
              <p:nvSpPr>
                <p:cNvPr id="47" name="TextBox 46"/>
                <p:cNvSpPr txBox="1"/>
                <p:nvPr/>
              </p:nvSpPr>
              <p:spPr>
                <a:xfrm>
                  <a:off x="3786896" y="4751249"/>
                  <a:ext cx="1361602" cy="387919"/>
                </a:xfrm>
                <a:prstGeom prst="rect">
                  <a:avLst/>
                </a:prstGeom>
                <a:noFill/>
              </p:spPr>
              <p:txBody>
                <a:bodyPr wrap="none" rtlCol="0">
                  <a:spAutoFit/>
                </a:bodyPr>
                <a:lstStyle/>
                <a:p>
                  <a:pPr algn="ctr"/>
                  <a:r>
                    <a:rPr lang="en-GB" sz="1200" dirty="0" smtClean="0">
                      <a:solidFill>
                        <a:srgbClr val="4D4D4D"/>
                      </a:solidFill>
                    </a:rPr>
                    <a:t>Time (years)</a:t>
                  </a:r>
                  <a:endParaRPr lang="en-GB" sz="1200" dirty="0">
                    <a:solidFill>
                      <a:srgbClr val="4D4D4D"/>
                    </a:solidFill>
                  </a:endParaRPr>
                </a:p>
              </p:txBody>
            </p:sp>
            <p:sp>
              <p:nvSpPr>
                <p:cNvPr id="48" name="TextBox 47"/>
                <p:cNvSpPr txBox="1"/>
                <p:nvPr/>
              </p:nvSpPr>
              <p:spPr>
                <a:xfrm>
                  <a:off x="2163261" y="2200279"/>
                  <a:ext cx="520212" cy="387919"/>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49" name="TextBox 48"/>
                <p:cNvSpPr txBox="1"/>
                <p:nvPr/>
              </p:nvSpPr>
              <p:spPr>
                <a:xfrm>
                  <a:off x="2163261" y="2617758"/>
                  <a:ext cx="520212" cy="387919"/>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50" name="TextBox 49"/>
                <p:cNvSpPr txBox="1"/>
                <p:nvPr/>
              </p:nvSpPr>
              <p:spPr>
                <a:xfrm>
                  <a:off x="2163261" y="3033498"/>
                  <a:ext cx="520212" cy="387919"/>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51" name="TextBox 50"/>
                <p:cNvSpPr txBox="1"/>
                <p:nvPr/>
              </p:nvSpPr>
              <p:spPr>
                <a:xfrm>
                  <a:off x="2163261" y="3449238"/>
                  <a:ext cx="520212" cy="387919"/>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52" name="TextBox 51"/>
                <p:cNvSpPr txBox="1"/>
                <p:nvPr/>
              </p:nvSpPr>
              <p:spPr>
                <a:xfrm>
                  <a:off x="2163261" y="3864978"/>
                  <a:ext cx="520212" cy="387919"/>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53" name="TextBox 52"/>
                <p:cNvSpPr txBox="1"/>
                <p:nvPr/>
              </p:nvSpPr>
              <p:spPr>
                <a:xfrm>
                  <a:off x="2330935" y="4280718"/>
                  <a:ext cx="352538" cy="387919"/>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54" name="TextBox 53"/>
                <p:cNvSpPr txBox="1"/>
                <p:nvPr/>
              </p:nvSpPr>
              <p:spPr>
                <a:xfrm>
                  <a:off x="2532107" y="4522749"/>
                  <a:ext cx="352538" cy="387919"/>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55" name="TextBox 54"/>
                <p:cNvSpPr txBox="1"/>
                <p:nvPr/>
              </p:nvSpPr>
              <p:spPr>
                <a:xfrm>
                  <a:off x="3244479" y="4522749"/>
                  <a:ext cx="352536" cy="387919"/>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56" name="TextBox 55"/>
                <p:cNvSpPr txBox="1"/>
                <p:nvPr/>
              </p:nvSpPr>
              <p:spPr>
                <a:xfrm>
                  <a:off x="3944331" y="4522749"/>
                  <a:ext cx="352536" cy="387919"/>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57" name="TextBox 56"/>
                <p:cNvSpPr txBox="1"/>
                <p:nvPr/>
              </p:nvSpPr>
              <p:spPr>
                <a:xfrm>
                  <a:off x="4648307" y="4522749"/>
                  <a:ext cx="352536" cy="387919"/>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58" name="TextBox 57"/>
                <p:cNvSpPr txBox="1"/>
                <p:nvPr/>
              </p:nvSpPr>
              <p:spPr>
                <a:xfrm>
                  <a:off x="5357636" y="4522749"/>
                  <a:ext cx="352536" cy="387919"/>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59" name="TextBox 58"/>
                <p:cNvSpPr txBox="1"/>
                <p:nvPr/>
              </p:nvSpPr>
              <p:spPr>
                <a:xfrm>
                  <a:off x="6062694" y="4522749"/>
                  <a:ext cx="352536" cy="387919"/>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grpSp>
          <p:sp>
            <p:nvSpPr>
              <p:cNvPr id="44" name="TextBox 43"/>
              <p:cNvSpPr txBox="1"/>
              <p:nvPr/>
            </p:nvSpPr>
            <p:spPr>
              <a:xfrm>
                <a:off x="1341137" y="1637176"/>
                <a:ext cx="2503886" cy="411219"/>
              </a:xfrm>
              <a:prstGeom prst="rect">
                <a:avLst/>
              </a:prstGeom>
              <a:noFill/>
            </p:spPr>
            <p:txBody>
              <a:bodyPr wrap="none" rtlCol="0">
                <a:spAutoFit/>
              </a:bodyPr>
              <a:lstStyle/>
              <a:p>
                <a:pPr algn="ctr"/>
                <a:r>
                  <a:rPr lang="en-GB" sz="1400" b="1" dirty="0" smtClean="0">
                    <a:solidFill>
                      <a:srgbClr val="4D4D4D"/>
                    </a:solidFill>
                  </a:rPr>
                  <a:t>T2 re-resection (n=210)</a:t>
                </a:r>
                <a:endParaRPr lang="en-GB" sz="1400" b="1" dirty="0">
                  <a:solidFill>
                    <a:srgbClr val="4D4D4D"/>
                  </a:solidFill>
                </a:endParaRPr>
              </a:p>
            </p:txBody>
          </p:sp>
        </p:grpSp>
        <p:grpSp>
          <p:nvGrpSpPr>
            <p:cNvPr id="73" name="Group 72"/>
            <p:cNvGrpSpPr/>
            <p:nvPr/>
          </p:nvGrpSpPr>
          <p:grpSpPr>
            <a:xfrm>
              <a:off x="1028284" y="2056678"/>
              <a:ext cx="3214532" cy="1266828"/>
              <a:chOff x="1028284" y="2056678"/>
              <a:chExt cx="2486025" cy="971550"/>
            </a:xfrm>
          </p:grpSpPr>
          <p:sp>
            <p:nvSpPr>
              <p:cNvPr id="74" name="Freeform 2"/>
              <p:cNvSpPr>
                <a:spLocks/>
              </p:cNvSpPr>
              <p:nvPr/>
            </p:nvSpPr>
            <p:spPr bwMode="auto">
              <a:xfrm>
                <a:off x="1028284" y="2066203"/>
                <a:ext cx="819150" cy="962025"/>
              </a:xfrm>
              <a:custGeom>
                <a:avLst/>
                <a:gdLst>
                  <a:gd name="T0" fmla="*/ 86 w 86"/>
                  <a:gd name="T1" fmla="*/ 101 h 101"/>
                  <a:gd name="T2" fmla="*/ 79 w 86"/>
                  <a:gd name="T3" fmla="*/ 101 h 101"/>
                  <a:gd name="T4" fmla="*/ 79 w 86"/>
                  <a:gd name="T5" fmla="*/ 51 h 101"/>
                  <a:gd name="T6" fmla="*/ 32 w 86"/>
                  <a:gd name="T7" fmla="*/ 51 h 101"/>
                  <a:gd name="T8" fmla="*/ 32 w 86"/>
                  <a:gd name="T9" fmla="*/ 0 h 101"/>
                  <a:gd name="T10" fmla="*/ 0 w 86"/>
                  <a:gd name="T11" fmla="*/ 0 h 101"/>
                </a:gdLst>
                <a:ahLst/>
                <a:cxnLst>
                  <a:cxn ang="0">
                    <a:pos x="T0" y="T1"/>
                  </a:cxn>
                  <a:cxn ang="0">
                    <a:pos x="T2" y="T3"/>
                  </a:cxn>
                  <a:cxn ang="0">
                    <a:pos x="T4" y="T5"/>
                  </a:cxn>
                  <a:cxn ang="0">
                    <a:pos x="T6" y="T7"/>
                  </a:cxn>
                  <a:cxn ang="0">
                    <a:pos x="T8" y="T9"/>
                  </a:cxn>
                  <a:cxn ang="0">
                    <a:pos x="T10" y="T11"/>
                  </a:cxn>
                </a:cxnLst>
                <a:rect l="0" t="0" r="r" b="b"/>
                <a:pathLst>
                  <a:path w="86" h="101">
                    <a:moveTo>
                      <a:pt x="86" y="101"/>
                    </a:moveTo>
                    <a:lnTo>
                      <a:pt x="79" y="101"/>
                    </a:lnTo>
                    <a:lnTo>
                      <a:pt x="79" y="51"/>
                    </a:lnTo>
                    <a:lnTo>
                      <a:pt x="32" y="51"/>
                    </a:lnTo>
                    <a:lnTo>
                      <a:pt x="32"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Freeform 3"/>
              <p:cNvSpPr>
                <a:spLocks/>
              </p:cNvSpPr>
              <p:nvPr/>
            </p:nvSpPr>
            <p:spPr bwMode="auto">
              <a:xfrm>
                <a:off x="1037809" y="2056678"/>
                <a:ext cx="2476500" cy="466725"/>
              </a:xfrm>
              <a:custGeom>
                <a:avLst/>
                <a:gdLst>
                  <a:gd name="T0" fmla="*/ 260 w 260"/>
                  <a:gd name="T1" fmla="*/ 49 h 49"/>
                  <a:gd name="T2" fmla="*/ 118 w 260"/>
                  <a:gd name="T3" fmla="*/ 49 h 49"/>
                  <a:gd name="T4" fmla="*/ 118 w 260"/>
                  <a:gd name="T5" fmla="*/ 22 h 49"/>
                  <a:gd name="T6" fmla="*/ 72 w 260"/>
                  <a:gd name="T7" fmla="*/ 22 h 49"/>
                  <a:gd name="T8" fmla="*/ 72 w 260"/>
                  <a:gd name="T9" fmla="*/ 0 h 49"/>
                  <a:gd name="T10" fmla="*/ 0 w 260"/>
                  <a:gd name="T11" fmla="*/ 0 h 49"/>
                </a:gdLst>
                <a:ahLst/>
                <a:cxnLst>
                  <a:cxn ang="0">
                    <a:pos x="T0" y="T1"/>
                  </a:cxn>
                  <a:cxn ang="0">
                    <a:pos x="T2" y="T3"/>
                  </a:cxn>
                  <a:cxn ang="0">
                    <a:pos x="T4" y="T5"/>
                  </a:cxn>
                  <a:cxn ang="0">
                    <a:pos x="T6" y="T7"/>
                  </a:cxn>
                  <a:cxn ang="0">
                    <a:pos x="T8" y="T9"/>
                  </a:cxn>
                  <a:cxn ang="0">
                    <a:pos x="T10" y="T11"/>
                  </a:cxn>
                </a:cxnLst>
                <a:rect l="0" t="0" r="r" b="b"/>
                <a:pathLst>
                  <a:path w="260" h="49">
                    <a:moveTo>
                      <a:pt x="260" y="49"/>
                    </a:moveTo>
                    <a:lnTo>
                      <a:pt x="118" y="49"/>
                    </a:lnTo>
                    <a:lnTo>
                      <a:pt x="118" y="22"/>
                    </a:lnTo>
                    <a:lnTo>
                      <a:pt x="72" y="22"/>
                    </a:lnTo>
                    <a:lnTo>
                      <a:pt x="72"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Freeform 4"/>
              <p:cNvSpPr>
                <a:spLocks/>
              </p:cNvSpPr>
              <p:nvPr/>
            </p:nvSpPr>
            <p:spPr bwMode="auto">
              <a:xfrm>
                <a:off x="1028284" y="2056678"/>
                <a:ext cx="2476500" cy="228600"/>
              </a:xfrm>
              <a:custGeom>
                <a:avLst/>
                <a:gdLst>
                  <a:gd name="T0" fmla="*/ 260 w 260"/>
                  <a:gd name="T1" fmla="*/ 24 h 24"/>
                  <a:gd name="T2" fmla="*/ 116 w 260"/>
                  <a:gd name="T3" fmla="*/ 24 h 24"/>
                  <a:gd name="T4" fmla="*/ 116 w 260"/>
                  <a:gd name="T5" fmla="*/ 15 h 24"/>
                  <a:gd name="T6" fmla="*/ 52 w 260"/>
                  <a:gd name="T7" fmla="*/ 15 h 24"/>
                  <a:gd name="T8" fmla="*/ 52 w 260"/>
                  <a:gd name="T9" fmla="*/ 8 h 24"/>
                  <a:gd name="T10" fmla="*/ 37 w 260"/>
                  <a:gd name="T11" fmla="*/ 8 h 24"/>
                  <a:gd name="T12" fmla="*/ 37 w 260"/>
                  <a:gd name="T13" fmla="*/ 0 h 24"/>
                  <a:gd name="T14" fmla="*/ 0 w 26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4">
                    <a:moveTo>
                      <a:pt x="260" y="24"/>
                    </a:moveTo>
                    <a:lnTo>
                      <a:pt x="116" y="24"/>
                    </a:lnTo>
                    <a:lnTo>
                      <a:pt x="116" y="15"/>
                    </a:lnTo>
                    <a:lnTo>
                      <a:pt x="52" y="15"/>
                    </a:lnTo>
                    <a:lnTo>
                      <a:pt x="52" y="8"/>
                    </a:lnTo>
                    <a:lnTo>
                      <a:pt x="37" y="8"/>
                    </a:lnTo>
                    <a:lnTo>
                      <a:pt x="37" y="0"/>
                    </a:lnTo>
                    <a:lnTo>
                      <a:pt x="0" y="0"/>
                    </a:lnTo>
                  </a:path>
                </a:pathLst>
              </a:cu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7" name="Oval 76"/>
            <p:cNvSpPr/>
            <p:nvPr/>
          </p:nvSpPr>
          <p:spPr>
            <a:xfrm>
              <a:off x="3946770" y="2326925"/>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Oval 77"/>
            <p:cNvSpPr/>
            <p:nvPr/>
          </p:nvSpPr>
          <p:spPr>
            <a:xfrm>
              <a:off x="2072509" y="329424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Oval 78"/>
            <p:cNvSpPr/>
            <p:nvPr/>
          </p:nvSpPr>
          <p:spPr>
            <a:xfrm>
              <a:off x="3806570" y="23269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Oval 79"/>
            <p:cNvSpPr/>
            <p:nvPr/>
          </p:nvSpPr>
          <p:spPr>
            <a:xfrm>
              <a:off x="3666370" y="23269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Oval 80"/>
            <p:cNvSpPr/>
            <p:nvPr/>
          </p:nvSpPr>
          <p:spPr>
            <a:xfrm>
              <a:off x="2714205" y="23330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Oval 81"/>
            <p:cNvSpPr/>
            <p:nvPr/>
          </p:nvSpPr>
          <p:spPr>
            <a:xfrm>
              <a:off x="1297525" y="202579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Oval 82"/>
            <p:cNvSpPr/>
            <p:nvPr/>
          </p:nvSpPr>
          <p:spPr>
            <a:xfrm>
              <a:off x="1157325" y="202579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Oval 83"/>
            <p:cNvSpPr/>
            <p:nvPr/>
          </p:nvSpPr>
          <p:spPr>
            <a:xfrm>
              <a:off x="1017125" y="202579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Freeform 5"/>
            <p:cNvSpPr>
              <a:spLocks/>
            </p:cNvSpPr>
            <p:nvPr/>
          </p:nvSpPr>
          <p:spPr bwMode="auto">
            <a:xfrm>
              <a:off x="5416139" y="2016185"/>
              <a:ext cx="3305440" cy="1786765"/>
            </a:xfrm>
            <a:custGeom>
              <a:avLst/>
              <a:gdLst>
                <a:gd name="T0" fmla="*/ 239 w 239"/>
                <a:gd name="T1" fmla="*/ 135 h 135"/>
                <a:gd name="T2" fmla="*/ 153 w 239"/>
                <a:gd name="T3" fmla="*/ 135 h 135"/>
                <a:gd name="T4" fmla="*/ 153 w 239"/>
                <a:gd name="T5" fmla="*/ 128 h 135"/>
                <a:gd name="T6" fmla="*/ 129 w 239"/>
                <a:gd name="T7" fmla="*/ 128 h 135"/>
                <a:gd name="T8" fmla="*/ 129 w 239"/>
                <a:gd name="T9" fmla="*/ 120 h 135"/>
                <a:gd name="T10" fmla="*/ 110 w 239"/>
                <a:gd name="T11" fmla="*/ 120 h 135"/>
                <a:gd name="T12" fmla="*/ 110 w 239"/>
                <a:gd name="T13" fmla="*/ 113 h 135"/>
                <a:gd name="T14" fmla="*/ 95 w 239"/>
                <a:gd name="T15" fmla="*/ 113 h 135"/>
                <a:gd name="T16" fmla="*/ 95 w 239"/>
                <a:gd name="T17" fmla="*/ 104 h 135"/>
                <a:gd name="T18" fmla="*/ 88 w 239"/>
                <a:gd name="T19" fmla="*/ 104 h 135"/>
                <a:gd name="T20" fmla="*/ 88 w 239"/>
                <a:gd name="T21" fmla="*/ 97 h 135"/>
                <a:gd name="T22" fmla="*/ 82 w 239"/>
                <a:gd name="T23" fmla="*/ 97 h 135"/>
                <a:gd name="T24" fmla="*/ 82 w 239"/>
                <a:gd name="T25" fmla="*/ 89 h 135"/>
                <a:gd name="T26" fmla="*/ 79 w 239"/>
                <a:gd name="T27" fmla="*/ 89 h 135"/>
                <a:gd name="T28" fmla="*/ 79 w 239"/>
                <a:gd name="T29" fmla="*/ 82 h 135"/>
                <a:gd name="T30" fmla="*/ 76 w 239"/>
                <a:gd name="T31" fmla="*/ 82 h 135"/>
                <a:gd name="T32" fmla="*/ 76 w 239"/>
                <a:gd name="T33" fmla="*/ 75 h 135"/>
                <a:gd name="T34" fmla="*/ 72 w 239"/>
                <a:gd name="T35" fmla="*/ 75 h 135"/>
                <a:gd name="T36" fmla="*/ 72 w 239"/>
                <a:gd name="T37" fmla="*/ 67 h 135"/>
                <a:gd name="T38" fmla="*/ 57 w 239"/>
                <a:gd name="T39" fmla="*/ 67 h 135"/>
                <a:gd name="T40" fmla="*/ 57 w 239"/>
                <a:gd name="T41" fmla="*/ 58 h 135"/>
                <a:gd name="T42" fmla="*/ 52 w 239"/>
                <a:gd name="T43" fmla="*/ 58 h 135"/>
                <a:gd name="T44" fmla="*/ 52 w 239"/>
                <a:gd name="T45" fmla="*/ 50 h 135"/>
                <a:gd name="T46" fmla="*/ 45 w 239"/>
                <a:gd name="T47" fmla="*/ 50 h 135"/>
                <a:gd name="T48" fmla="*/ 45 w 239"/>
                <a:gd name="T49" fmla="*/ 44 h 135"/>
                <a:gd name="T50" fmla="*/ 33 w 239"/>
                <a:gd name="T51" fmla="*/ 44 h 135"/>
                <a:gd name="T52" fmla="*/ 33 w 239"/>
                <a:gd name="T53" fmla="*/ 37 h 135"/>
                <a:gd name="T54" fmla="*/ 27 w 239"/>
                <a:gd name="T55" fmla="*/ 37 h 135"/>
                <a:gd name="T56" fmla="*/ 27 w 239"/>
                <a:gd name="T57" fmla="*/ 30 h 135"/>
                <a:gd name="T58" fmla="*/ 24 w 239"/>
                <a:gd name="T59" fmla="*/ 30 h 135"/>
                <a:gd name="T60" fmla="*/ 24 w 239"/>
                <a:gd name="T61" fmla="*/ 24 h 135"/>
                <a:gd name="T62" fmla="*/ 13 w 239"/>
                <a:gd name="T63" fmla="*/ 24 h 135"/>
                <a:gd name="T64" fmla="*/ 13 w 239"/>
                <a:gd name="T65" fmla="*/ 11 h 135"/>
                <a:gd name="T66" fmla="*/ 12 w 239"/>
                <a:gd name="T67" fmla="*/ 11 h 135"/>
                <a:gd name="T68" fmla="*/ 12 w 239"/>
                <a:gd name="T69" fmla="*/ 5 h 135"/>
                <a:gd name="T70" fmla="*/ 10 w 239"/>
                <a:gd name="T71" fmla="*/ 5 h 135"/>
                <a:gd name="T72" fmla="*/ 10 w 239"/>
                <a:gd name="T73" fmla="*/ 3 h 135"/>
                <a:gd name="T74" fmla="*/ 7 w 239"/>
                <a:gd name="T75" fmla="*/ 3 h 135"/>
                <a:gd name="T76" fmla="*/ 7 w 239"/>
                <a:gd name="T77" fmla="*/ 0 h 135"/>
                <a:gd name="T78" fmla="*/ 0 w 239"/>
                <a:gd name="T7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9" h="135">
                  <a:moveTo>
                    <a:pt x="239" y="135"/>
                  </a:moveTo>
                  <a:lnTo>
                    <a:pt x="153" y="135"/>
                  </a:lnTo>
                  <a:lnTo>
                    <a:pt x="153" y="128"/>
                  </a:lnTo>
                  <a:lnTo>
                    <a:pt x="129" y="128"/>
                  </a:lnTo>
                  <a:lnTo>
                    <a:pt x="129" y="120"/>
                  </a:lnTo>
                  <a:lnTo>
                    <a:pt x="110" y="120"/>
                  </a:lnTo>
                  <a:lnTo>
                    <a:pt x="110" y="113"/>
                  </a:lnTo>
                  <a:lnTo>
                    <a:pt x="95" y="113"/>
                  </a:lnTo>
                  <a:lnTo>
                    <a:pt x="95" y="104"/>
                  </a:lnTo>
                  <a:lnTo>
                    <a:pt x="88" y="104"/>
                  </a:lnTo>
                  <a:lnTo>
                    <a:pt x="88" y="97"/>
                  </a:lnTo>
                  <a:lnTo>
                    <a:pt x="82" y="97"/>
                  </a:lnTo>
                  <a:lnTo>
                    <a:pt x="82" y="89"/>
                  </a:lnTo>
                  <a:lnTo>
                    <a:pt x="79" y="89"/>
                  </a:lnTo>
                  <a:lnTo>
                    <a:pt x="79" y="82"/>
                  </a:lnTo>
                  <a:lnTo>
                    <a:pt x="76" y="82"/>
                  </a:lnTo>
                  <a:lnTo>
                    <a:pt x="76" y="75"/>
                  </a:lnTo>
                  <a:lnTo>
                    <a:pt x="72" y="75"/>
                  </a:lnTo>
                  <a:lnTo>
                    <a:pt x="72" y="67"/>
                  </a:lnTo>
                  <a:lnTo>
                    <a:pt x="57" y="67"/>
                  </a:lnTo>
                  <a:lnTo>
                    <a:pt x="57" y="58"/>
                  </a:lnTo>
                  <a:lnTo>
                    <a:pt x="52" y="58"/>
                  </a:lnTo>
                  <a:lnTo>
                    <a:pt x="52" y="50"/>
                  </a:lnTo>
                  <a:lnTo>
                    <a:pt x="45" y="50"/>
                  </a:lnTo>
                  <a:lnTo>
                    <a:pt x="45" y="44"/>
                  </a:lnTo>
                  <a:lnTo>
                    <a:pt x="33" y="44"/>
                  </a:lnTo>
                  <a:lnTo>
                    <a:pt x="33" y="37"/>
                  </a:lnTo>
                  <a:lnTo>
                    <a:pt x="27" y="37"/>
                  </a:lnTo>
                  <a:lnTo>
                    <a:pt x="27" y="30"/>
                  </a:lnTo>
                  <a:lnTo>
                    <a:pt x="24" y="30"/>
                  </a:lnTo>
                  <a:lnTo>
                    <a:pt x="24" y="24"/>
                  </a:lnTo>
                  <a:lnTo>
                    <a:pt x="13" y="24"/>
                  </a:lnTo>
                  <a:lnTo>
                    <a:pt x="13" y="11"/>
                  </a:lnTo>
                  <a:lnTo>
                    <a:pt x="12" y="11"/>
                  </a:lnTo>
                  <a:lnTo>
                    <a:pt x="12" y="5"/>
                  </a:lnTo>
                  <a:lnTo>
                    <a:pt x="10" y="5"/>
                  </a:lnTo>
                  <a:lnTo>
                    <a:pt x="10" y="3"/>
                  </a:lnTo>
                  <a:lnTo>
                    <a:pt x="7" y="3"/>
                  </a:lnTo>
                  <a:lnTo>
                    <a:pt x="7"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Freeform 6"/>
            <p:cNvSpPr>
              <a:spLocks/>
            </p:cNvSpPr>
            <p:nvPr/>
          </p:nvSpPr>
          <p:spPr bwMode="auto">
            <a:xfrm>
              <a:off x="5429969" y="2002950"/>
              <a:ext cx="3263949" cy="1230882"/>
            </a:xfrm>
            <a:custGeom>
              <a:avLst/>
              <a:gdLst>
                <a:gd name="T0" fmla="*/ 236 w 236"/>
                <a:gd name="T1" fmla="*/ 93 h 93"/>
                <a:gd name="T2" fmla="*/ 236 w 236"/>
                <a:gd name="T3" fmla="*/ 86 h 93"/>
                <a:gd name="T4" fmla="*/ 183 w 236"/>
                <a:gd name="T5" fmla="*/ 86 h 93"/>
                <a:gd name="T6" fmla="*/ 183 w 236"/>
                <a:gd name="T7" fmla="*/ 77 h 93"/>
                <a:gd name="T8" fmla="*/ 165 w 236"/>
                <a:gd name="T9" fmla="*/ 77 h 93"/>
                <a:gd name="T10" fmla="*/ 165 w 236"/>
                <a:gd name="T11" fmla="*/ 64 h 93"/>
                <a:gd name="T12" fmla="*/ 124 w 236"/>
                <a:gd name="T13" fmla="*/ 64 h 93"/>
                <a:gd name="T14" fmla="*/ 124 w 236"/>
                <a:gd name="T15" fmla="*/ 59 h 93"/>
                <a:gd name="T16" fmla="*/ 101 w 236"/>
                <a:gd name="T17" fmla="*/ 59 h 93"/>
                <a:gd name="T18" fmla="*/ 101 w 236"/>
                <a:gd name="T19" fmla="*/ 56 h 93"/>
                <a:gd name="T20" fmla="*/ 95 w 236"/>
                <a:gd name="T21" fmla="*/ 56 h 93"/>
                <a:gd name="T22" fmla="*/ 95 w 236"/>
                <a:gd name="T23" fmla="*/ 50 h 93"/>
                <a:gd name="T24" fmla="*/ 72 w 236"/>
                <a:gd name="T25" fmla="*/ 50 h 93"/>
                <a:gd name="T26" fmla="*/ 72 w 236"/>
                <a:gd name="T27" fmla="*/ 46 h 93"/>
                <a:gd name="T28" fmla="*/ 68 w 236"/>
                <a:gd name="T29" fmla="*/ 46 h 93"/>
                <a:gd name="T30" fmla="*/ 68 w 236"/>
                <a:gd name="T31" fmla="*/ 40 h 93"/>
                <a:gd name="T32" fmla="*/ 65 w 236"/>
                <a:gd name="T33" fmla="*/ 40 h 93"/>
                <a:gd name="T34" fmla="*/ 65 w 236"/>
                <a:gd name="T35" fmla="*/ 37 h 93"/>
                <a:gd name="T36" fmla="*/ 52 w 236"/>
                <a:gd name="T37" fmla="*/ 37 h 93"/>
                <a:gd name="T38" fmla="*/ 52 w 236"/>
                <a:gd name="T39" fmla="*/ 25 h 93"/>
                <a:gd name="T40" fmla="*/ 44 w 236"/>
                <a:gd name="T41" fmla="*/ 25 h 93"/>
                <a:gd name="T42" fmla="*/ 44 w 236"/>
                <a:gd name="T43" fmla="*/ 21 h 93"/>
                <a:gd name="T44" fmla="*/ 40 w 236"/>
                <a:gd name="T45" fmla="*/ 21 h 93"/>
                <a:gd name="T46" fmla="*/ 40 w 236"/>
                <a:gd name="T47" fmla="*/ 13 h 93"/>
                <a:gd name="T48" fmla="*/ 36 w 236"/>
                <a:gd name="T49" fmla="*/ 13 h 93"/>
                <a:gd name="T50" fmla="*/ 36 w 236"/>
                <a:gd name="T51" fmla="*/ 9 h 93"/>
                <a:gd name="T52" fmla="*/ 32 w 236"/>
                <a:gd name="T53" fmla="*/ 9 h 93"/>
                <a:gd name="T54" fmla="*/ 32 w 236"/>
                <a:gd name="T55" fmla="*/ 5 h 93"/>
                <a:gd name="T56" fmla="*/ 7 w 236"/>
                <a:gd name="T57" fmla="*/ 5 h 93"/>
                <a:gd name="T58" fmla="*/ 7 w 236"/>
                <a:gd name="T59" fmla="*/ 0 h 93"/>
                <a:gd name="T60" fmla="*/ 0 w 236"/>
                <a:gd name="T61" fmla="*/ 0 h 93"/>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878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878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878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10000" y="10000"/>
                  </a:moveTo>
                  <a:lnTo>
                    <a:pt x="10000" y="9247"/>
                  </a:lnTo>
                  <a:lnTo>
                    <a:pt x="7754" y="9247"/>
                  </a:lnTo>
                  <a:lnTo>
                    <a:pt x="7754" y="8280"/>
                  </a:lnTo>
                  <a:lnTo>
                    <a:pt x="6992" y="8280"/>
                  </a:lnTo>
                  <a:lnTo>
                    <a:pt x="6992" y="6882"/>
                  </a:lnTo>
                  <a:lnTo>
                    <a:pt x="5254" y="6882"/>
                  </a:lnTo>
                  <a:lnTo>
                    <a:pt x="5254" y="6344"/>
                  </a:lnTo>
                  <a:lnTo>
                    <a:pt x="4280" y="6344"/>
                  </a:lnTo>
                  <a:lnTo>
                    <a:pt x="4280" y="6022"/>
                  </a:lnTo>
                  <a:lnTo>
                    <a:pt x="4025" y="6022"/>
                  </a:lnTo>
                  <a:lnTo>
                    <a:pt x="4025" y="5376"/>
                  </a:lnTo>
                  <a:cubicBezTo>
                    <a:pt x="3863" y="5268"/>
                    <a:pt x="3141" y="5420"/>
                    <a:pt x="3051" y="5376"/>
                  </a:cubicBezTo>
                  <a:cubicBezTo>
                    <a:pt x="3002" y="5352"/>
                    <a:pt x="3079" y="5018"/>
                    <a:pt x="3051" y="4946"/>
                  </a:cubicBezTo>
                  <a:cubicBezTo>
                    <a:pt x="3023" y="4874"/>
                    <a:pt x="2909" y="4985"/>
                    <a:pt x="2881" y="4878"/>
                  </a:cubicBezTo>
                  <a:lnTo>
                    <a:pt x="2881" y="4301"/>
                  </a:lnTo>
                  <a:lnTo>
                    <a:pt x="2754" y="4301"/>
                  </a:lnTo>
                  <a:lnTo>
                    <a:pt x="2754" y="3978"/>
                  </a:lnTo>
                  <a:lnTo>
                    <a:pt x="2203" y="3978"/>
                  </a:lnTo>
                  <a:lnTo>
                    <a:pt x="2203" y="2688"/>
                  </a:lnTo>
                  <a:lnTo>
                    <a:pt x="1864" y="2688"/>
                  </a:lnTo>
                  <a:lnTo>
                    <a:pt x="1864" y="2258"/>
                  </a:lnTo>
                  <a:lnTo>
                    <a:pt x="1695" y="2258"/>
                  </a:lnTo>
                  <a:lnTo>
                    <a:pt x="1695" y="1398"/>
                  </a:lnTo>
                  <a:lnTo>
                    <a:pt x="1525" y="1398"/>
                  </a:lnTo>
                  <a:lnTo>
                    <a:pt x="1525" y="968"/>
                  </a:lnTo>
                  <a:lnTo>
                    <a:pt x="1356" y="968"/>
                  </a:lnTo>
                  <a:lnTo>
                    <a:pt x="1356" y="538"/>
                  </a:lnTo>
                  <a:lnTo>
                    <a:pt x="297" y="538"/>
                  </a:lnTo>
                  <a:lnTo>
                    <a:pt x="297"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Freeform 7"/>
            <p:cNvSpPr>
              <a:spLocks/>
            </p:cNvSpPr>
            <p:nvPr/>
          </p:nvSpPr>
          <p:spPr bwMode="auto">
            <a:xfrm>
              <a:off x="5416139" y="2002949"/>
              <a:ext cx="3319270" cy="1188000"/>
            </a:xfrm>
            <a:custGeom>
              <a:avLst/>
              <a:gdLst>
                <a:gd name="T0" fmla="*/ 240 w 240"/>
                <a:gd name="T1" fmla="*/ 89 h 89"/>
                <a:gd name="T2" fmla="*/ 232 w 240"/>
                <a:gd name="T3" fmla="*/ 89 h 89"/>
                <a:gd name="T4" fmla="*/ 232 w 240"/>
                <a:gd name="T5" fmla="*/ 86 h 89"/>
                <a:gd name="T6" fmla="*/ 208 w 240"/>
                <a:gd name="T7" fmla="*/ 86 h 89"/>
                <a:gd name="T8" fmla="*/ 208 w 240"/>
                <a:gd name="T9" fmla="*/ 83 h 89"/>
                <a:gd name="T10" fmla="*/ 196 w 240"/>
                <a:gd name="T11" fmla="*/ 83 h 89"/>
                <a:gd name="T12" fmla="*/ 196 w 240"/>
                <a:gd name="T13" fmla="*/ 80 h 89"/>
                <a:gd name="T14" fmla="*/ 190 w 240"/>
                <a:gd name="T15" fmla="*/ 80 h 89"/>
                <a:gd name="T16" fmla="*/ 190 w 240"/>
                <a:gd name="T17" fmla="*/ 77 h 89"/>
                <a:gd name="T18" fmla="*/ 185 w 240"/>
                <a:gd name="T19" fmla="*/ 77 h 89"/>
                <a:gd name="T20" fmla="*/ 185 w 240"/>
                <a:gd name="T21" fmla="*/ 75 h 89"/>
                <a:gd name="T22" fmla="*/ 179 w 240"/>
                <a:gd name="T23" fmla="*/ 75 h 89"/>
                <a:gd name="T24" fmla="*/ 179 w 240"/>
                <a:gd name="T25" fmla="*/ 71 h 89"/>
                <a:gd name="T26" fmla="*/ 163 w 240"/>
                <a:gd name="T27" fmla="*/ 71 h 89"/>
                <a:gd name="T28" fmla="*/ 163 w 240"/>
                <a:gd name="T29" fmla="*/ 69 h 89"/>
                <a:gd name="T30" fmla="*/ 160 w 240"/>
                <a:gd name="T31" fmla="*/ 69 h 89"/>
                <a:gd name="T32" fmla="*/ 160 w 240"/>
                <a:gd name="T33" fmla="*/ 64 h 89"/>
                <a:gd name="T34" fmla="*/ 142 w 240"/>
                <a:gd name="T35" fmla="*/ 64 h 89"/>
                <a:gd name="T36" fmla="*/ 142 w 240"/>
                <a:gd name="T37" fmla="*/ 59 h 89"/>
                <a:gd name="T38" fmla="*/ 134 w 240"/>
                <a:gd name="T39" fmla="*/ 59 h 89"/>
                <a:gd name="T40" fmla="*/ 134 w 240"/>
                <a:gd name="T41" fmla="*/ 57 h 89"/>
                <a:gd name="T42" fmla="*/ 127 w 240"/>
                <a:gd name="T43" fmla="*/ 57 h 89"/>
                <a:gd name="T44" fmla="*/ 127 w 240"/>
                <a:gd name="T45" fmla="*/ 55 h 89"/>
                <a:gd name="T46" fmla="*/ 124 w 240"/>
                <a:gd name="T47" fmla="*/ 55 h 89"/>
                <a:gd name="T48" fmla="*/ 124 w 240"/>
                <a:gd name="T49" fmla="*/ 52 h 89"/>
                <a:gd name="T50" fmla="*/ 108 w 240"/>
                <a:gd name="T51" fmla="*/ 52 h 89"/>
                <a:gd name="T52" fmla="*/ 108 w 240"/>
                <a:gd name="T53" fmla="*/ 50 h 89"/>
                <a:gd name="T54" fmla="*/ 97 w 240"/>
                <a:gd name="T55" fmla="*/ 50 h 89"/>
                <a:gd name="T56" fmla="*/ 97 w 240"/>
                <a:gd name="T57" fmla="*/ 48 h 89"/>
                <a:gd name="T58" fmla="*/ 94 w 240"/>
                <a:gd name="T59" fmla="*/ 48 h 89"/>
                <a:gd name="T60" fmla="*/ 94 w 240"/>
                <a:gd name="T61" fmla="*/ 45 h 89"/>
                <a:gd name="T62" fmla="*/ 89 w 240"/>
                <a:gd name="T63" fmla="*/ 45 h 89"/>
                <a:gd name="T64" fmla="*/ 89 w 240"/>
                <a:gd name="T65" fmla="*/ 41 h 89"/>
                <a:gd name="T66" fmla="*/ 84 w 240"/>
                <a:gd name="T67" fmla="*/ 41 h 89"/>
                <a:gd name="T68" fmla="*/ 84 w 240"/>
                <a:gd name="T69" fmla="*/ 39 h 89"/>
                <a:gd name="T70" fmla="*/ 77 w 240"/>
                <a:gd name="T71" fmla="*/ 39 h 89"/>
                <a:gd name="T72" fmla="*/ 77 w 240"/>
                <a:gd name="T73" fmla="*/ 36 h 89"/>
                <a:gd name="T74" fmla="*/ 73 w 240"/>
                <a:gd name="T75" fmla="*/ 36 h 89"/>
                <a:gd name="T76" fmla="*/ 73 w 240"/>
                <a:gd name="T77" fmla="*/ 34 h 89"/>
                <a:gd name="T78" fmla="*/ 60 w 240"/>
                <a:gd name="T79" fmla="*/ 34 h 89"/>
                <a:gd name="T80" fmla="*/ 60 w 240"/>
                <a:gd name="T81" fmla="*/ 31 h 89"/>
                <a:gd name="T82" fmla="*/ 57 w 240"/>
                <a:gd name="T83" fmla="*/ 31 h 89"/>
                <a:gd name="T84" fmla="*/ 57 w 240"/>
                <a:gd name="T85" fmla="*/ 29 h 89"/>
                <a:gd name="T86" fmla="*/ 53 w 240"/>
                <a:gd name="T87" fmla="*/ 29 h 89"/>
                <a:gd name="T88" fmla="*/ 53 w 240"/>
                <a:gd name="T89" fmla="*/ 27 h 89"/>
                <a:gd name="T90" fmla="*/ 46 w 240"/>
                <a:gd name="T91" fmla="*/ 27 h 89"/>
                <a:gd name="T92" fmla="*/ 46 w 240"/>
                <a:gd name="T93" fmla="*/ 24 h 89"/>
                <a:gd name="T94" fmla="*/ 39 w 240"/>
                <a:gd name="T95" fmla="*/ 24 h 89"/>
                <a:gd name="T96" fmla="*/ 39 w 240"/>
                <a:gd name="T97" fmla="*/ 21 h 89"/>
                <a:gd name="T98" fmla="*/ 35 w 240"/>
                <a:gd name="T99" fmla="*/ 21 h 89"/>
                <a:gd name="T100" fmla="*/ 35 w 240"/>
                <a:gd name="T101" fmla="*/ 17 h 89"/>
                <a:gd name="T102" fmla="*/ 29 w 240"/>
                <a:gd name="T103" fmla="*/ 17 h 89"/>
                <a:gd name="T104" fmla="*/ 29 w 240"/>
                <a:gd name="T105" fmla="*/ 16 h 89"/>
                <a:gd name="T106" fmla="*/ 25 w 240"/>
                <a:gd name="T107" fmla="*/ 16 h 89"/>
                <a:gd name="T108" fmla="*/ 25 w 240"/>
                <a:gd name="T109" fmla="*/ 11 h 89"/>
                <a:gd name="T110" fmla="*/ 23 w 240"/>
                <a:gd name="T111" fmla="*/ 11 h 89"/>
                <a:gd name="T112" fmla="*/ 23 w 240"/>
                <a:gd name="T113" fmla="*/ 7 h 89"/>
                <a:gd name="T114" fmla="*/ 18 w 240"/>
                <a:gd name="T115" fmla="*/ 7 h 89"/>
                <a:gd name="T116" fmla="*/ 18 w 240"/>
                <a:gd name="T117" fmla="*/ 5 h 89"/>
                <a:gd name="T118" fmla="*/ 9 w 240"/>
                <a:gd name="T119" fmla="*/ 5 h 89"/>
                <a:gd name="T120" fmla="*/ 9 w 240"/>
                <a:gd name="T121" fmla="*/ 0 h 89"/>
                <a:gd name="T122" fmla="*/ 0 w 240"/>
                <a:gd name="T1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89">
                  <a:moveTo>
                    <a:pt x="240" y="89"/>
                  </a:moveTo>
                  <a:lnTo>
                    <a:pt x="232" y="89"/>
                  </a:lnTo>
                  <a:lnTo>
                    <a:pt x="232" y="86"/>
                  </a:lnTo>
                  <a:lnTo>
                    <a:pt x="208" y="86"/>
                  </a:lnTo>
                  <a:lnTo>
                    <a:pt x="208" y="83"/>
                  </a:lnTo>
                  <a:lnTo>
                    <a:pt x="196" y="83"/>
                  </a:lnTo>
                  <a:lnTo>
                    <a:pt x="196" y="80"/>
                  </a:lnTo>
                  <a:lnTo>
                    <a:pt x="190" y="80"/>
                  </a:lnTo>
                  <a:lnTo>
                    <a:pt x="190" y="77"/>
                  </a:lnTo>
                  <a:lnTo>
                    <a:pt x="185" y="77"/>
                  </a:lnTo>
                  <a:lnTo>
                    <a:pt x="185" y="75"/>
                  </a:lnTo>
                  <a:lnTo>
                    <a:pt x="179" y="75"/>
                  </a:lnTo>
                  <a:lnTo>
                    <a:pt x="179" y="71"/>
                  </a:lnTo>
                  <a:lnTo>
                    <a:pt x="163" y="71"/>
                  </a:lnTo>
                  <a:lnTo>
                    <a:pt x="163" y="69"/>
                  </a:lnTo>
                  <a:lnTo>
                    <a:pt x="160" y="69"/>
                  </a:lnTo>
                  <a:lnTo>
                    <a:pt x="160" y="64"/>
                  </a:lnTo>
                  <a:lnTo>
                    <a:pt x="142" y="64"/>
                  </a:lnTo>
                  <a:lnTo>
                    <a:pt x="142" y="59"/>
                  </a:lnTo>
                  <a:lnTo>
                    <a:pt x="134" y="59"/>
                  </a:lnTo>
                  <a:lnTo>
                    <a:pt x="134" y="57"/>
                  </a:lnTo>
                  <a:lnTo>
                    <a:pt x="127" y="57"/>
                  </a:lnTo>
                  <a:lnTo>
                    <a:pt x="127" y="55"/>
                  </a:lnTo>
                  <a:lnTo>
                    <a:pt x="124" y="55"/>
                  </a:lnTo>
                  <a:lnTo>
                    <a:pt x="124" y="52"/>
                  </a:lnTo>
                  <a:lnTo>
                    <a:pt x="108" y="52"/>
                  </a:lnTo>
                  <a:lnTo>
                    <a:pt x="108" y="50"/>
                  </a:lnTo>
                  <a:lnTo>
                    <a:pt x="97" y="50"/>
                  </a:lnTo>
                  <a:lnTo>
                    <a:pt x="97" y="48"/>
                  </a:lnTo>
                  <a:lnTo>
                    <a:pt x="94" y="48"/>
                  </a:lnTo>
                  <a:lnTo>
                    <a:pt x="94" y="45"/>
                  </a:lnTo>
                  <a:lnTo>
                    <a:pt x="89" y="45"/>
                  </a:lnTo>
                  <a:lnTo>
                    <a:pt x="89" y="41"/>
                  </a:lnTo>
                  <a:lnTo>
                    <a:pt x="84" y="41"/>
                  </a:lnTo>
                  <a:lnTo>
                    <a:pt x="84" y="39"/>
                  </a:lnTo>
                  <a:lnTo>
                    <a:pt x="77" y="39"/>
                  </a:lnTo>
                  <a:lnTo>
                    <a:pt x="77" y="36"/>
                  </a:lnTo>
                  <a:lnTo>
                    <a:pt x="73" y="36"/>
                  </a:lnTo>
                  <a:lnTo>
                    <a:pt x="73" y="34"/>
                  </a:lnTo>
                  <a:lnTo>
                    <a:pt x="60" y="34"/>
                  </a:lnTo>
                  <a:lnTo>
                    <a:pt x="60" y="31"/>
                  </a:lnTo>
                  <a:lnTo>
                    <a:pt x="57" y="31"/>
                  </a:lnTo>
                  <a:lnTo>
                    <a:pt x="57" y="29"/>
                  </a:lnTo>
                  <a:lnTo>
                    <a:pt x="53" y="29"/>
                  </a:lnTo>
                  <a:lnTo>
                    <a:pt x="53" y="27"/>
                  </a:lnTo>
                  <a:lnTo>
                    <a:pt x="46" y="27"/>
                  </a:lnTo>
                  <a:lnTo>
                    <a:pt x="46" y="24"/>
                  </a:lnTo>
                  <a:lnTo>
                    <a:pt x="39" y="24"/>
                  </a:lnTo>
                  <a:lnTo>
                    <a:pt x="39" y="21"/>
                  </a:lnTo>
                  <a:lnTo>
                    <a:pt x="35" y="21"/>
                  </a:lnTo>
                  <a:lnTo>
                    <a:pt x="35" y="17"/>
                  </a:lnTo>
                  <a:lnTo>
                    <a:pt x="29" y="17"/>
                  </a:lnTo>
                  <a:lnTo>
                    <a:pt x="29" y="16"/>
                  </a:lnTo>
                  <a:lnTo>
                    <a:pt x="25" y="16"/>
                  </a:lnTo>
                  <a:lnTo>
                    <a:pt x="25" y="11"/>
                  </a:lnTo>
                  <a:lnTo>
                    <a:pt x="23" y="11"/>
                  </a:lnTo>
                  <a:lnTo>
                    <a:pt x="23" y="7"/>
                  </a:lnTo>
                  <a:lnTo>
                    <a:pt x="18" y="7"/>
                  </a:lnTo>
                  <a:lnTo>
                    <a:pt x="18" y="5"/>
                  </a:lnTo>
                  <a:lnTo>
                    <a:pt x="9" y="5"/>
                  </a:lnTo>
                  <a:lnTo>
                    <a:pt x="9" y="0"/>
                  </a:lnTo>
                  <a:lnTo>
                    <a:pt x="0" y="0"/>
                  </a:lnTo>
                </a:path>
              </a:pathLst>
            </a:cu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Oval 87"/>
            <p:cNvSpPr/>
            <p:nvPr/>
          </p:nvSpPr>
          <p:spPr>
            <a:xfrm>
              <a:off x="6628801" y="2570338"/>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9" name="Oval 88"/>
            <p:cNvSpPr/>
            <p:nvPr/>
          </p:nvSpPr>
          <p:spPr>
            <a:xfrm>
              <a:off x="6406986" y="24539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0" name="Oval 89"/>
            <p:cNvSpPr/>
            <p:nvPr/>
          </p:nvSpPr>
          <p:spPr>
            <a:xfrm>
              <a:off x="6128007" y="23838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Oval 90"/>
            <p:cNvSpPr/>
            <p:nvPr/>
          </p:nvSpPr>
          <p:spPr>
            <a:xfrm>
              <a:off x="6777485" y="2645502"/>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Oval 91"/>
            <p:cNvSpPr/>
            <p:nvPr/>
          </p:nvSpPr>
          <p:spPr>
            <a:xfrm>
              <a:off x="6926169" y="2669866"/>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Oval 92"/>
            <p:cNvSpPr/>
            <p:nvPr/>
          </p:nvSpPr>
          <p:spPr>
            <a:xfrm>
              <a:off x="7018059" y="2670902"/>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Oval 93"/>
            <p:cNvSpPr/>
            <p:nvPr/>
          </p:nvSpPr>
          <p:spPr>
            <a:xfrm>
              <a:off x="7109949" y="2671938"/>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Oval 94"/>
            <p:cNvSpPr/>
            <p:nvPr/>
          </p:nvSpPr>
          <p:spPr>
            <a:xfrm>
              <a:off x="7284189" y="2773308"/>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Oval 95"/>
            <p:cNvSpPr/>
            <p:nvPr/>
          </p:nvSpPr>
          <p:spPr>
            <a:xfrm>
              <a:off x="7788468" y="2924064"/>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Oval 96"/>
            <p:cNvSpPr/>
            <p:nvPr/>
          </p:nvSpPr>
          <p:spPr>
            <a:xfrm>
              <a:off x="7604721" y="377755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Oval 97"/>
            <p:cNvSpPr/>
            <p:nvPr/>
          </p:nvSpPr>
          <p:spPr>
            <a:xfrm>
              <a:off x="7796048" y="30041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Oval 98"/>
            <p:cNvSpPr/>
            <p:nvPr/>
          </p:nvSpPr>
          <p:spPr>
            <a:xfrm>
              <a:off x="7727392" y="300578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Oval 99"/>
            <p:cNvSpPr/>
            <p:nvPr/>
          </p:nvSpPr>
          <p:spPr>
            <a:xfrm>
              <a:off x="7523088" y="282659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Oval 100"/>
            <p:cNvSpPr/>
            <p:nvPr/>
          </p:nvSpPr>
          <p:spPr>
            <a:xfrm>
              <a:off x="7434336" y="28333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Oval 101"/>
            <p:cNvSpPr/>
            <p:nvPr/>
          </p:nvSpPr>
          <p:spPr>
            <a:xfrm>
              <a:off x="7345584" y="28400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Oval 102"/>
            <p:cNvSpPr/>
            <p:nvPr/>
          </p:nvSpPr>
          <p:spPr>
            <a:xfrm>
              <a:off x="6905152" y="27613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Oval 103"/>
            <p:cNvSpPr/>
            <p:nvPr/>
          </p:nvSpPr>
          <p:spPr>
            <a:xfrm>
              <a:off x="6645584" y="265245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p:cNvSpPr/>
            <p:nvPr/>
          </p:nvSpPr>
          <p:spPr>
            <a:xfrm>
              <a:off x="6386016" y="25436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p:cNvSpPr/>
            <p:nvPr/>
          </p:nvSpPr>
          <p:spPr>
            <a:xfrm>
              <a:off x="6126448" y="243475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cxnSp>
        <p:nvCxnSpPr>
          <p:cNvPr id="107" name="Straight Connector 106"/>
          <p:cNvCxnSpPr/>
          <p:nvPr/>
        </p:nvCxnSpPr>
        <p:spPr>
          <a:xfrm>
            <a:off x="2450291" y="5520396"/>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8" name="Straight Connector 107"/>
          <p:cNvCxnSpPr/>
          <p:nvPr/>
        </p:nvCxnSpPr>
        <p:spPr>
          <a:xfrm>
            <a:off x="2450291" y="5908430"/>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109" name="TextBox 108"/>
          <p:cNvSpPr txBox="1"/>
          <p:nvPr/>
        </p:nvSpPr>
        <p:spPr>
          <a:xfrm>
            <a:off x="3477146" y="5209401"/>
            <a:ext cx="1760418" cy="276999"/>
          </a:xfrm>
          <a:prstGeom prst="rect">
            <a:avLst/>
          </a:prstGeom>
          <a:noFill/>
        </p:spPr>
        <p:txBody>
          <a:bodyPr wrap="none" rtlCol="0">
            <a:spAutoFit/>
          </a:bodyPr>
          <a:lstStyle/>
          <a:p>
            <a:r>
              <a:rPr lang="en-GB" sz="1200" dirty="0" smtClean="0">
                <a:solidFill>
                  <a:srgbClr val="4D4D4D"/>
                </a:solidFill>
              </a:rPr>
              <a:t>Re-resection technique</a:t>
            </a:r>
            <a:endParaRPr lang="en-GB" sz="1200" dirty="0">
              <a:solidFill>
                <a:srgbClr val="4D4D4D"/>
              </a:solidFill>
            </a:endParaRPr>
          </a:p>
        </p:txBody>
      </p:sp>
      <p:sp>
        <p:nvSpPr>
          <p:cNvPr id="110" name="TextBox 109"/>
          <p:cNvSpPr txBox="1"/>
          <p:nvPr/>
        </p:nvSpPr>
        <p:spPr>
          <a:xfrm>
            <a:off x="2957834" y="5399782"/>
            <a:ext cx="1250663" cy="830997"/>
          </a:xfrm>
          <a:prstGeom prst="rect">
            <a:avLst/>
          </a:prstGeom>
          <a:noFill/>
        </p:spPr>
        <p:txBody>
          <a:bodyPr wrap="none" rtlCol="0">
            <a:spAutoFit/>
          </a:bodyPr>
          <a:lstStyle/>
          <a:p>
            <a:r>
              <a:rPr lang="en-GB" sz="1200" dirty="0" smtClean="0">
                <a:solidFill>
                  <a:srgbClr val="4D4D4D"/>
                </a:solidFill>
              </a:rPr>
              <a:t>Other</a:t>
            </a:r>
          </a:p>
          <a:p>
            <a:r>
              <a:rPr lang="en-GB" sz="1200" dirty="0" smtClean="0">
                <a:solidFill>
                  <a:srgbClr val="4D4D4D"/>
                </a:solidFill>
              </a:rPr>
              <a:t>Other-censored</a:t>
            </a:r>
          </a:p>
          <a:p>
            <a:r>
              <a:rPr lang="en-GB" sz="1200" dirty="0" err="1" smtClean="0">
                <a:solidFill>
                  <a:srgbClr val="4D4D4D"/>
                </a:solidFill>
              </a:rPr>
              <a:t>IVb</a:t>
            </a:r>
            <a:r>
              <a:rPr lang="en-GB" sz="1200" dirty="0" smtClean="0">
                <a:solidFill>
                  <a:srgbClr val="4D4D4D"/>
                </a:solidFill>
              </a:rPr>
              <a:t>/V</a:t>
            </a:r>
          </a:p>
          <a:p>
            <a:r>
              <a:rPr lang="en-GB" sz="1200" dirty="0" err="1" smtClean="0">
                <a:solidFill>
                  <a:srgbClr val="4D4D4D"/>
                </a:solidFill>
              </a:rPr>
              <a:t>Ivb</a:t>
            </a:r>
            <a:r>
              <a:rPr lang="en-GB" sz="1200" dirty="0" smtClean="0">
                <a:solidFill>
                  <a:srgbClr val="4D4D4D"/>
                </a:solidFill>
              </a:rPr>
              <a:t>/V-censored</a:t>
            </a:r>
          </a:p>
        </p:txBody>
      </p:sp>
      <p:sp>
        <p:nvSpPr>
          <p:cNvPr id="111" name="Oval 110"/>
          <p:cNvSpPr/>
          <p:nvPr/>
        </p:nvSpPr>
        <p:spPr>
          <a:xfrm>
            <a:off x="2580105" y="606786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p:nvPr/>
        </p:nvSpPr>
        <p:spPr>
          <a:xfrm>
            <a:off x="2580105" y="569389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TextBox 112"/>
          <p:cNvSpPr txBox="1"/>
          <p:nvPr/>
        </p:nvSpPr>
        <p:spPr>
          <a:xfrm>
            <a:off x="5125929" y="5399782"/>
            <a:ext cx="1348895" cy="461665"/>
          </a:xfrm>
          <a:prstGeom prst="rect">
            <a:avLst/>
          </a:prstGeom>
          <a:noFill/>
        </p:spPr>
        <p:txBody>
          <a:bodyPr wrap="none" rtlCol="0">
            <a:spAutoFit/>
          </a:bodyPr>
          <a:lstStyle/>
          <a:p>
            <a:r>
              <a:rPr lang="en-GB" sz="1200" dirty="0" smtClean="0">
                <a:solidFill>
                  <a:srgbClr val="4D4D4D"/>
                </a:solidFill>
              </a:rPr>
              <a:t>Wedge</a:t>
            </a:r>
          </a:p>
          <a:p>
            <a:r>
              <a:rPr lang="en-GB" sz="1200" dirty="0" smtClean="0">
                <a:solidFill>
                  <a:srgbClr val="4D4D4D"/>
                </a:solidFill>
              </a:rPr>
              <a:t>Wedge-censored</a:t>
            </a:r>
          </a:p>
        </p:txBody>
      </p:sp>
      <p:cxnSp>
        <p:nvCxnSpPr>
          <p:cNvPr id="115" name="Straight Connector 114"/>
          <p:cNvCxnSpPr/>
          <p:nvPr/>
        </p:nvCxnSpPr>
        <p:spPr>
          <a:xfrm>
            <a:off x="4779061" y="5534464"/>
            <a:ext cx="310429" cy="0"/>
          </a:xfrm>
          <a:prstGeom prst="line">
            <a:avLst/>
          </a:pr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16" name="Oval 115"/>
          <p:cNvSpPr/>
          <p:nvPr/>
        </p:nvSpPr>
        <p:spPr>
          <a:xfrm>
            <a:off x="4908875" y="5686864"/>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1311493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619PD: Prognostic </a:t>
            </a:r>
            <a:r>
              <a:rPr lang="en-GB" sz="1800" dirty="0"/>
              <a:t>factors in curative treatment of gallbladder cancer - Data of 950 cases of “The </a:t>
            </a:r>
            <a:r>
              <a:rPr lang="en-GB" sz="1800" dirty="0" smtClean="0"/>
              <a:t>German-Registry” – </a:t>
            </a:r>
            <a:r>
              <a:rPr lang="en-GB" sz="1800" dirty="0" err="1" smtClean="0"/>
              <a:t>Goetze</a:t>
            </a:r>
            <a:r>
              <a:rPr lang="en-GB" sz="1800" dirty="0" smtClean="0"/>
              <a:t>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(continued)</a:t>
            </a:r>
          </a:p>
          <a:p>
            <a:r>
              <a:rPr lang="en-GB" dirty="0" smtClean="0"/>
              <a:t>Lymph node ratio (LNR) could be estimated in 212 patients, with statistics showing it to be a </a:t>
            </a:r>
            <a:r>
              <a:rPr lang="en-GB" dirty="0"/>
              <a:t>significant prognostic </a:t>
            </a:r>
            <a:r>
              <a:rPr lang="en-GB" dirty="0" smtClean="0"/>
              <a:t>factor</a:t>
            </a:r>
          </a:p>
          <a:p>
            <a:pPr lvl="1"/>
            <a:r>
              <a:rPr lang="en-GB" dirty="0" smtClean="0"/>
              <a:t>Referral </a:t>
            </a:r>
            <a:r>
              <a:rPr lang="en-GB" dirty="0"/>
              <a:t>of </a:t>
            </a:r>
            <a:r>
              <a:rPr lang="en-GB" dirty="0" smtClean="0"/>
              <a:t>patients from </a:t>
            </a:r>
            <a:r>
              <a:rPr lang="en-GB" dirty="0"/>
              <a:t>a </a:t>
            </a:r>
            <a:r>
              <a:rPr lang="en-GB" dirty="0" smtClean="0"/>
              <a:t>low- to high- volume clinic has </a:t>
            </a:r>
            <a:r>
              <a:rPr lang="en-GB" dirty="0"/>
              <a:t>no practical </a:t>
            </a:r>
            <a:r>
              <a:rPr lang="en-GB" dirty="0" smtClean="0"/>
              <a:t>relevance</a:t>
            </a:r>
            <a:r>
              <a:rPr lang="en-GB" b="1" dirty="0" smtClean="0"/>
              <a:t> </a:t>
            </a:r>
            <a:endParaRPr lang="en-GB" b="1" dirty="0"/>
          </a:p>
        </p:txBody>
      </p:sp>
      <p:sp>
        <p:nvSpPr>
          <p:cNvPr id="15" name="Text Placeholder 14"/>
          <p:cNvSpPr>
            <a:spLocks noGrp="1"/>
          </p:cNvSpPr>
          <p:nvPr>
            <p:ph type="body" sz="quarter" idx="11"/>
          </p:nvPr>
        </p:nvSpPr>
        <p:spPr>
          <a:xfrm>
            <a:off x="4343400" y="6096000"/>
            <a:ext cx="4435475" cy="487363"/>
          </a:xfrm>
        </p:spPr>
        <p:txBody>
          <a:bodyPr/>
          <a:lstStyle/>
          <a:p>
            <a:r>
              <a:rPr lang="en-GB" dirty="0"/>
              <a:t> </a:t>
            </a:r>
            <a:r>
              <a:rPr lang="en-GB" dirty="0" err="1" smtClean="0"/>
              <a:t>Goetze</a:t>
            </a:r>
            <a:r>
              <a:rPr lang="en-GB" dirty="0" smtClean="0"/>
              <a:t> TO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619PD</a:t>
            </a:r>
            <a:endParaRPr lang="en-GB" dirty="0"/>
          </a:p>
        </p:txBody>
      </p:sp>
      <p:grpSp>
        <p:nvGrpSpPr>
          <p:cNvPr id="3" name="Group 2"/>
          <p:cNvGrpSpPr/>
          <p:nvPr/>
        </p:nvGrpSpPr>
        <p:grpSpPr>
          <a:xfrm>
            <a:off x="924959" y="2438400"/>
            <a:ext cx="3447562" cy="2540867"/>
            <a:chOff x="233631" y="1637176"/>
            <a:chExt cx="4125105" cy="2934400"/>
          </a:xfrm>
        </p:grpSpPr>
        <p:grpSp>
          <p:nvGrpSpPr>
            <p:cNvPr id="157" name="Group 156"/>
            <p:cNvGrpSpPr/>
            <p:nvPr/>
          </p:nvGrpSpPr>
          <p:grpSpPr>
            <a:xfrm>
              <a:off x="233631" y="1637176"/>
              <a:ext cx="4125105" cy="2934400"/>
              <a:chOff x="233631" y="1637176"/>
              <a:chExt cx="4125105" cy="2934400"/>
            </a:xfrm>
          </p:grpSpPr>
          <p:grpSp>
            <p:nvGrpSpPr>
              <p:cNvPr id="158" name="Group 157"/>
              <p:cNvGrpSpPr/>
              <p:nvPr/>
            </p:nvGrpSpPr>
            <p:grpSpPr>
              <a:xfrm>
                <a:off x="233631" y="1843000"/>
                <a:ext cx="4125105" cy="2728576"/>
                <a:chOff x="1852493" y="2226585"/>
                <a:chExt cx="4624276" cy="2859970"/>
              </a:xfrm>
            </p:grpSpPr>
            <p:grpSp>
              <p:nvGrpSpPr>
                <p:cNvPr id="160" name="Group 159"/>
                <p:cNvGrpSpPr/>
                <p:nvPr/>
              </p:nvGrpSpPr>
              <p:grpSpPr>
                <a:xfrm>
                  <a:off x="2614623" y="2396465"/>
                  <a:ext cx="3624340" cy="2171700"/>
                  <a:chOff x="836615" y="2448719"/>
                  <a:chExt cx="3624340" cy="2171700"/>
                </a:xfrm>
              </p:grpSpPr>
              <p:sp>
                <p:nvSpPr>
                  <p:cNvPr id="175" name="Freeform 174"/>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61" name="TextBox 160"/>
                <p:cNvSpPr txBox="1"/>
                <p:nvPr/>
              </p:nvSpPr>
              <p:spPr>
                <a:xfrm rot="16200000">
                  <a:off x="1596624" y="3256492"/>
                  <a:ext cx="883282" cy="371544"/>
                </a:xfrm>
                <a:prstGeom prst="rect">
                  <a:avLst/>
                </a:prstGeom>
                <a:noFill/>
              </p:spPr>
              <p:txBody>
                <a:bodyPr wrap="none" rtlCol="0">
                  <a:spAutoFit/>
                </a:bodyPr>
                <a:lstStyle/>
                <a:p>
                  <a:pPr algn="ctr"/>
                  <a:r>
                    <a:rPr lang="en-GB" sz="1200" dirty="0" smtClean="0">
                      <a:solidFill>
                        <a:srgbClr val="4D4D4D"/>
                      </a:solidFill>
                    </a:rPr>
                    <a:t>Survival</a:t>
                  </a:r>
                  <a:endParaRPr lang="en-GB" sz="1200" dirty="0">
                    <a:solidFill>
                      <a:srgbClr val="4D4D4D"/>
                    </a:solidFill>
                  </a:endParaRPr>
                </a:p>
              </p:txBody>
            </p:sp>
            <p:sp>
              <p:nvSpPr>
                <p:cNvPr id="162" name="TextBox 161"/>
                <p:cNvSpPr txBox="1"/>
                <p:nvPr/>
              </p:nvSpPr>
              <p:spPr>
                <a:xfrm>
                  <a:off x="3774683" y="4751249"/>
                  <a:ext cx="1396813" cy="335306"/>
                </a:xfrm>
                <a:prstGeom prst="rect">
                  <a:avLst/>
                </a:prstGeom>
                <a:noFill/>
              </p:spPr>
              <p:txBody>
                <a:bodyPr wrap="none" rtlCol="0">
                  <a:spAutoFit/>
                </a:bodyPr>
                <a:lstStyle/>
                <a:p>
                  <a:pPr algn="ctr"/>
                  <a:r>
                    <a:rPr lang="en-GB" sz="1200" dirty="0" smtClean="0">
                      <a:solidFill>
                        <a:srgbClr val="4D4D4D"/>
                      </a:solidFill>
                    </a:rPr>
                    <a:t>Time (years)</a:t>
                  </a:r>
                  <a:endParaRPr lang="en-GB" sz="1200" dirty="0">
                    <a:solidFill>
                      <a:srgbClr val="4D4D4D"/>
                    </a:solidFill>
                  </a:endParaRPr>
                </a:p>
              </p:txBody>
            </p:sp>
            <p:sp>
              <p:nvSpPr>
                <p:cNvPr id="163" name="TextBox 162"/>
                <p:cNvSpPr txBox="1"/>
                <p:nvPr/>
              </p:nvSpPr>
              <p:spPr>
                <a:xfrm>
                  <a:off x="2149808" y="2226585"/>
                  <a:ext cx="533665" cy="335306"/>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164" name="TextBox 163"/>
                <p:cNvSpPr txBox="1"/>
                <p:nvPr/>
              </p:nvSpPr>
              <p:spPr>
                <a:xfrm>
                  <a:off x="2149808" y="2644064"/>
                  <a:ext cx="533665" cy="335306"/>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165" name="TextBox 164"/>
                <p:cNvSpPr txBox="1"/>
                <p:nvPr/>
              </p:nvSpPr>
              <p:spPr>
                <a:xfrm>
                  <a:off x="2149808" y="3059805"/>
                  <a:ext cx="533665" cy="335306"/>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166" name="TextBox 165"/>
                <p:cNvSpPr txBox="1"/>
                <p:nvPr/>
              </p:nvSpPr>
              <p:spPr>
                <a:xfrm>
                  <a:off x="2149808" y="3475544"/>
                  <a:ext cx="533665" cy="335306"/>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167" name="TextBox 166"/>
                <p:cNvSpPr txBox="1"/>
                <p:nvPr/>
              </p:nvSpPr>
              <p:spPr>
                <a:xfrm>
                  <a:off x="2149808" y="3891285"/>
                  <a:ext cx="533665" cy="335306"/>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168" name="TextBox 167"/>
                <p:cNvSpPr txBox="1"/>
                <p:nvPr/>
              </p:nvSpPr>
              <p:spPr>
                <a:xfrm>
                  <a:off x="2321819" y="4307024"/>
                  <a:ext cx="361654" cy="335306"/>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169" name="TextBox 168"/>
                <p:cNvSpPr txBox="1"/>
                <p:nvPr/>
              </p:nvSpPr>
              <p:spPr>
                <a:xfrm>
                  <a:off x="2527549" y="4522748"/>
                  <a:ext cx="361654" cy="335306"/>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170" name="TextBox 169"/>
                <p:cNvSpPr txBox="1"/>
                <p:nvPr/>
              </p:nvSpPr>
              <p:spPr>
                <a:xfrm>
                  <a:off x="3239920" y="4522748"/>
                  <a:ext cx="361654" cy="335306"/>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171" name="TextBox 170"/>
                <p:cNvSpPr txBox="1"/>
                <p:nvPr/>
              </p:nvSpPr>
              <p:spPr>
                <a:xfrm>
                  <a:off x="3939771" y="4522748"/>
                  <a:ext cx="361654" cy="335306"/>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172" name="TextBox 171"/>
                <p:cNvSpPr txBox="1"/>
                <p:nvPr/>
              </p:nvSpPr>
              <p:spPr>
                <a:xfrm>
                  <a:off x="4643749" y="4522748"/>
                  <a:ext cx="361654" cy="335306"/>
                </a:xfrm>
                <a:prstGeom prst="rect">
                  <a:avLst/>
                </a:prstGeom>
                <a:noFill/>
              </p:spPr>
              <p:txBody>
                <a:bodyPr wrap="none" rtlCol="0" anchor="t" anchorCtr="0">
                  <a:spAutoFit/>
                </a:bodyPr>
                <a:lstStyle/>
                <a:p>
                  <a:pPr algn="ctr"/>
                  <a:r>
                    <a:rPr lang="en-GB" sz="1200" dirty="0" smtClean="0">
                      <a:solidFill>
                        <a:srgbClr val="4D4D4D"/>
                      </a:solidFill>
                    </a:rPr>
                    <a:t>6</a:t>
                  </a:r>
                  <a:endParaRPr lang="en-GB" sz="1200" dirty="0">
                    <a:solidFill>
                      <a:srgbClr val="4D4D4D"/>
                    </a:solidFill>
                  </a:endParaRPr>
                </a:p>
              </p:txBody>
            </p:sp>
            <p:sp>
              <p:nvSpPr>
                <p:cNvPr id="173" name="TextBox 172"/>
                <p:cNvSpPr txBox="1"/>
                <p:nvPr/>
              </p:nvSpPr>
              <p:spPr>
                <a:xfrm>
                  <a:off x="5353078" y="4522748"/>
                  <a:ext cx="361654" cy="335306"/>
                </a:xfrm>
                <a:prstGeom prst="rect">
                  <a:avLst/>
                </a:prstGeom>
                <a:noFill/>
              </p:spPr>
              <p:txBody>
                <a:bodyPr wrap="none" rtlCol="0" anchor="t" anchorCtr="0">
                  <a:spAutoFit/>
                </a:bodyPr>
                <a:lstStyle/>
                <a:p>
                  <a:pPr algn="ctr"/>
                  <a:r>
                    <a:rPr lang="en-GB" sz="1200" dirty="0" smtClean="0">
                      <a:solidFill>
                        <a:srgbClr val="4D4D4D"/>
                      </a:solidFill>
                    </a:rPr>
                    <a:t>8</a:t>
                  </a:r>
                  <a:endParaRPr lang="en-GB" sz="1200" dirty="0">
                    <a:solidFill>
                      <a:srgbClr val="4D4D4D"/>
                    </a:solidFill>
                  </a:endParaRPr>
                </a:p>
              </p:txBody>
            </p:sp>
            <p:sp>
              <p:nvSpPr>
                <p:cNvPr id="174" name="TextBox 173"/>
                <p:cNvSpPr txBox="1"/>
                <p:nvPr/>
              </p:nvSpPr>
              <p:spPr>
                <a:xfrm>
                  <a:off x="6001158" y="4522748"/>
                  <a:ext cx="475611" cy="335306"/>
                </a:xfrm>
                <a:prstGeom prst="rect">
                  <a:avLst/>
                </a:prstGeom>
                <a:noFill/>
              </p:spPr>
              <p:txBody>
                <a:bodyPr wrap="none" rtlCol="0" anchor="t" anchorCtr="0">
                  <a:spAutoFit/>
                </a:bodyPr>
                <a:lstStyle/>
                <a:p>
                  <a:pPr algn="ctr"/>
                  <a:r>
                    <a:rPr lang="en-GB" sz="1200" dirty="0" smtClean="0">
                      <a:solidFill>
                        <a:srgbClr val="4D4D4D"/>
                      </a:solidFill>
                    </a:rPr>
                    <a:t>10</a:t>
                  </a:r>
                  <a:endParaRPr lang="en-GB" sz="1200" dirty="0">
                    <a:solidFill>
                      <a:srgbClr val="4D4D4D"/>
                    </a:solidFill>
                  </a:endParaRPr>
                </a:p>
              </p:txBody>
            </p:sp>
          </p:grpSp>
          <p:sp>
            <p:nvSpPr>
              <p:cNvPr id="159" name="TextBox 158"/>
              <p:cNvSpPr txBox="1"/>
              <p:nvPr/>
            </p:nvSpPr>
            <p:spPr>
              <a:xfrm>
                <a:off x="1715384" y="1637176"/>
                <a:ext cx="1755388" cy="355446"/>
              </a:xfrm>
              <a:prstGeom prst="rect">
                <a:avLst/>
              </a:prstGeom>
              <a:noFill/>
            </p:spPr>
            <p:txBody>
              <a:bodyPr wrap="none" rtlCol="0">
                <a:spAutoFit/>
              </a:bodyPr>
              <a:lstStyle/>
              <a:p>
                <a:pPr algn="ctr"/>
                <a:r>
                  <a:rPr lang="en-GB" sz="1400" b="1" dirty="0" smtClean="0">
                    <a:solidFill>
                      <a:srgbClr val="4D4D4D"/>
                    </a:solidFill>
                  </a:rPr>
                  <a:t>T3 re-resection</a:t>
                </a:r>
                <a:endParaRPr lang="en-GB" sz="1400" b="1" dirty="0">
                  <a:solidFill>
                    <a:srgbClr val="4D4D4D"/>
                  </a:solidFill>
                </a:endParaRPr>
              </a:p>
            </p:txBody>
          </p:sp>
        </p:grpSp>
        <p:sp>
          <p:nvSpPr>
            <p:cNvPr id="188" name="Oval 187"/>
            <p:cNvSpPr/>
            <p:nvPr/>
          </p:nvSpPr>
          <p:spPr>
            <a:xfrm>
              <a:off x="1030070" y="2026530"/>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9" name="Oval 188"/>
            <p:cNvSpPr/>
            <p:nvPr/>
          </p:nvSpPr>
          <p:spPr>
            <a:xfrm>
              <a:off x="1084465" y="2084287"/>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0" name="Freeform 5"/>
            <p:cNvSpPr>
              <a:spLocks/>
            </p:cNvSpPr>
            <p:nvPr/>
          </p:nvSpPr>
          <p:spPr bwMode="auto">
            <a:xfrm>
              <a:off x="993816" y="2005187"/>
              <a:ext cx="2520493" cy="1982621"/>
            </a:xfrm>
            <a:custGeom>
              <a:avLst/>
              <a:gdLst>
                <a:gd name="T0" fmla="*/ 196 w 196"/>
                <a:gd name="T1" fmla="*/ 158 h 158"/>
                <a:gd name="T2" fmla="*/ 196 w 196"/>
                <a:gd name="T3" fmla="*/ 148 h 158"/>
                <a:gd name="T4" fmla="*/ 117 w 196"/>
                <a:gd name="T5" fmla="*/ 148 h 158"/>
                <a:gd name="T6" fmla="*/ 117 w 196"/>
                <a:gd name="T7" fmla="*/ 136 h 158"/>
                <a:gd name="T8" fmla="*/ 105 w 196"/>
                <a:gd name="T9" fmla="*/ 136 h 158"/>
                <a:gd name="T10" fmla="*/ 105 w 196"/>
                <a:gd name="T11" fmla="*/ 125 h 158"/>
                <a:gd name="T12" fmla="*/ 76 w 196"/>
                <a:gd name="T13" fmla="*/ 125 h 158"/>
                <a:gd name="T14" fmla="*/ 76 w 196"/>
                <a:gd name="T15" fmla="*/ 113 h 158"/>
                <a:gd name="T16" fmla="*/ 66 w 196"/>
                <a:gd name="T17" fmla="*/ 113 h 158"/>
                <a:gd name="T18" fmla="*/ 66 w 196"/>
                <a:gd name="T19" fmla="*/ 91 h 158"/>
                <a:gd name="T20" fmla="*/ 58 w 196"/>
                <a:gd name="T21" fmla="*/ 91 h 158"/>
                <a:gd name="T22" fmla="*/ 58 w 196"/>
                <a:gd name="T23" fmla="*/ 80 h 158"/>
                <a:gd name="T24" fmla="*/ 49 w 196"/>
                <a:gd name="T25" fmla="*/ 80 h 158"/>
                <a:gd name="T26" fmla="*/ 49 w 196"/>
                <a:gd name="T27" fmla="*/ 69 h 158"/>
                <a:gd name="T28" fmla="*/ 47 w 196"/>
                <a:gd name="T29" fmla="*/ 69 h 158"/>
                <a:gd name="T30" fmla="*/ 47 w 196"/>
                <a:gd name="T31" fmla="*/ 57 h 158"/>
                <a:gd name="T32" fmla="*/ 44 w 196"/>
                <a:gd name="T33" fmla="*/ 57 h 158"/>
                <a:gd name="T34" fmla="*/ 44 w 196"/>
                <a:gd name="T35" fmla="*/ 47 h 158"/>
                <a:gd name="T36" fmla="*/ 29 w 196"/>
                <a:gd name="T37" fmla="*/ 47 h 158"/>
                <a:gd name="T38" fmla="*/ 29 w 196"/>
                <a:gd name="T39" fmla="*/ 37 h 158"/>
                <a:gd name="T40" fmla="*/ 15 w 196"/>
                <a:gd name="T41" fmla="*/ 37 h 158"/>
                <a:gd name="T42" fmla="*/ 15 w 196"/>
                <a:gd name="T43" fmla="*/ 26 h 158"/>
                <a:gd name="T44" fmla="*/ 7 w 196"/>
                <a:gd name="T45" fmla="*/ 26 h 158"/>
                <a:gd name="T46" fmla="*/ 7 w 196"/>
                <a:gd name="T47" fmla="*/ 18 h 158"/>
                <a:gd name="T48" fmla="*/ 5 w 196"/>
                <a:gd name="T49" fmla="*/ 18 h 158"/>
                <a:gd name="T50" fmla="*/ 5 w 196"/>
                <a:gd name="T51" fmla="*/ 0 h 158"/>
                <a:gd name="T52" fmla="*/ 0 w 196"/>
                <a:gd name="T5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 h="158">
                  <a:moveTo>
                    <a:pt x="196" y="158"/>
                  </a:moveTo>
                  <a:lnTo>
                    <a:pt x="196" y="148"/>
                  </a:lnTo>
                  <a:lnTo>
                    <a:pt x="117" y="148"/>
                  </a:lnTo>
                  <a:lnTo>
                    <a:pt x="117" y="136"/>
                  </a:lnTo>
                  <a:lnTo>
                    <a:pt x="105" y="136"/>
                  </a:lnTo>
                  <a:lnTo>
                    <a:pt x="105" y="125"/>
                  </a:lnTo>
                  <a:lnTo>
                    <a:pt x="76" y="125"/>
                  </a:lnTo>
                  <a:lnTo>
                    <a:pt x="76" y="113"/>
                  </a:lnTo>
                  <a:lnTo>
                    <a:pt x="66" y="113"/>
                  </a:lnTo>
                  <a:lnTo>
                    <a:pt x="66" y="91"/>
                  </a:lnTo>
                  <a:lnTo>
                    <a:pt x="58" y="91"/>
                  </a:lnTo>
                  <a:lnTo>
                    <a:pt x="58" y="80"/>
                  </a:lnTo>
                  <a:lnTo>
                    <a:pt x="49" y="80"/>
                  </a:lnTo>
                  <a:lnTo>
                    <a:pt x="49" y="69"/>
                  </a:lnTo>
                  <a:lnTo>
                    <a:pt x="47" y="69"/>
                  </a:lnTo>
                  <a:lnTo>
                    <a:pt x="47" y="57"/>
                  </a:lnTo>
                  <a:lnTo>
                    <a:pt x="44" y="57"/>
                  </a:lnTo>
                  <a:lnTo>
                    <a:pt x="44" y="47"/>
                  </a:lnTo>
                  <a:lnTo>
                    <a:pt x="29" y="47"/>
                  </a:lnTo>
                  <a:lnTo>
                    <a:pt x="29" y="37"/>
                  </a:lnTo>
                  <a:lnTo>
                    <a:pt x="15" y="37"/>
                  </a:lnTo>
                  <a:lnTo>
                    <a:pt x="15" y="26"/>
                  </a:lnTo>
                  <a:lnTo>
                    <a:pt x="7" y="26"/>
                  </a:lnTo>
                  <a:lnTo>
                    <a:pt x="7" y="18"/>
                  </a:lnTo>
                  <a:lnTo>
                    <a:pt x="5" y="18"/>
                  </a:lnTo>
                  <a:lnTo>
                    <a:pt x="5"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Freeform 6"/>
            <p:cNvSpPr>
              <a:spLocks/>
            </p:cNvSpPr>
            <p:nvPr/>
          </p:nvSpPr>
          <p:spPr bwMode="auto">
            <a:xfrm>
              <a:off x="1003342" y="2005187"/>
              <a:ext cx="2055836" cy="1681463"/>
            </a:xfrm>
            <a:custGeom>
              <a:avLst/>
              <a:gdLst>
                <a:gd name="T0" fmla="*/ 166 w 166"/>
                <a:gd name="T1" fmla="*/ 134 h 134"/>
                <a:gd name="T2" fmla="*/ 59 w 166"/>
                <a:gd name="T3" fmla="*/ 134 h 134"/>
                <a:gd name="T4" fmla="*/ 59 w 166"/>
                <a:gd name="T5" fmla="*/ 110 h 134"/>
                <a:gd name="T6" fmla="*/ 43 w 166"/>
                <a:gd name="T7" fmla="*/ 110 h 134"/>
                <a:gd name="T8" fmla="*/ 43 w 166"/>
                <a:gd name="T9" fmla="*/ 87 h 134"/>
                <a:gd name="T10" fmla="*/ 24 w 166"/>
                <a:gd name="T11" fmla="*/ 87 h 134"/>
                <a:gd name="T12" fmla="*/ 24 w 166"/>
                <a:gd name="T13" fmla="*/ 62 h 134"/>
                <a:gd name="T14" fmla="*/ 20 w 166"/>
                <a:gd name="T15" fmla="*/ 62 h 134"/>
                <a:gd name="T16" fmla="*/ 20 w 166"/>
                <a:gd name="T17" fmla="*/ 41 h 134"/>
                <a:gd name="T18" fmla="*/ 12 w 166"/>
                <a:gd name="T19" fmla="*/ 41 h 134"/>
                <a:gd name="T20" fmla="*/ 12 w 166"/>
                <a:gd name="T21" fmla="*/ 17 h 134"/>
                <a:gd name="T22" fmla="*/ 9 w 166"/>
                <a:gd name="T23" fmla="*/ 17 h 134"/>
                <a:gd name="T24" fmla="*/ 9 w 166"/>
                <a:gd name="T25" fmla="*/ 0 h 134"/>
                <a:gd name="T26" fmla="*/ 0 w 1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34">
                  <a:moveTo>
                    <a:pt x="166" y="134"/>
                  </a:moveTo>
                  <a:lnTo>
                    <a:pt x="59" y="134"/>
                  </a:lnTo>
                  <a:lnTo>
                    <a:pt x="59" y="110"/>
                  </a:lnTo>
                  <a:lnTo>
                    <a:pt x="43" y="110"/>
                  </a:lnTo>
                  <a:lnTo>
                    <a:pt x="43" y="87"/>
                  </a:lnTo>
                  <a:lnTo>
                    <a:pt x="24" y="87"/>
                  </a:lnTo>
                  <a:lnTo>
                    <a:pt x="24" y="62"/>
                  </a:lnTo>
                  <a:lnTo>
                    <a:pt x="20" y="62"/>
                  </a:lnTo>
                  <a:lnTo>
                    <a:pt x="20" y="41"/>
                  </a:lnTo>
                  <a:lnTo>
                    <a:pt x="12" y="41"/>
                  </a:lnTo>
                  <a:lnTo>
                    <a:pt x="12" y="17"/>
                  </a:lnTo>
                  <a:lnTo>
                    <a:pt x="9" y="17"/>
                  </a:lnTo>
                  <a:lnTo>
                    <a:pt x="9"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Freeform 7"/>
            <p:cNvSpPr>
              <a:spLocks/>
            </p:cNvSpPr>
            <p:nvPr/>
          </p:nvSpPr>
          <p:spPr bwMode="auto">
            <a:xfrm>
              <a:off x="1003342" y="2005187"/>
              <a:ext cx="1795761" cy="1555981"/>
            </a:xfrm>
            <a:custGeom>
              <a:avLst/>
              <a:gdLst>
                <a:gd name="T0" fmla="*/ 145 w 145"/>
                <a:gd name="T1" fmla="*/ 124 h 124"/>
                <a:gd name="T2" fmla="*/ 79 w 145"/>
                <a:gd name="T3" fmla="*/ 124 h 124"/>
                <a:gd name="T4" fmla="*/ 79 w 145"/>
                <a:gd name="T5" fmla="*/ 114 h 124"/>
                <a:gd name="T6" fmla="*/ 68 w 145"/>
                <a:gd name="T7" fmla="*/ 114 h 124"/>
                <a:gd name="T8" fmla="*/ 68 w 145"/>
                <a:gd name="T9" fmla="*/ 107 h 124"/>
                <a:gd name="T10" fmla="*/ 51 w 145"/>
                <a:gd name="T11" fmla="*/ 107 h 124"/>
                <a:gd name="T12" fmla="*/ 51 w 145"/>
                <a:gd name="T13" fmla="*/ 100 h 124"/>
                <a:gd name="T14" fmla="*/ 48 w 145"/>
                <a:gd name="T15" fmla="*/ 100 h 124"/>
                <a:gd name="T16" fmla="*/ 48 w 145"/>
                <a:gd name="T17" fmla="*/ 95 h 124"/>
                <a:gd name="T18" fmla="*/ 41 w 145"/>
                <a:gd name="T19" fmla="*/ 95 h 124"/>
                <a:gd name="T20" fmla="*/ 41 w 145"/>
                <a:gd name="T21" fmla="*/ 88 h 124"/>
                <a:gd name="T22" fmla="*/ 36 w 145"/>
                <a:gd name="T23" fmla="*/ 88 h 124"/>
                <a:gd name="T24" fmla="*/ 36 w 145"/>
                <a:gd name="T25" fmla="*/ 83 h 124"/>
                <a:gd name="T26" fmla="*/ 34 w 145"/>
                <a:gd name="T27" fmla="*/ 83 h 124"/>
                <a:gd name="T28" fmla="*/ 34 w 145"/>
                <a:gd name="T29" fmla="*/ 79 h 124"/>
                <a:gd name="T30" fmla="*/ 25 w 145"/>
                <a:gd name="T31" fmla="*/ 79 h 124"/>
                <a:gd name="T32" fmla="*/ 25 w 145"/>
                <a:gd name="T33" fmla="*/ 62 h 124"/>
                <a:gd name="T34" fmla="*/ 23 w 145"/>
                <a:gd name="T35" fmla="*/ 62 h 124"/>
                <a:gd name="T36" fmla="*/ 23 w 145"/>
                <a:gd name="T37" fmla="*/ 40 h 124"/>
                <a:gd name="T38" fmla="*/ 20 w 145"/>
                <a:gd name="T39" fmla="*/ 40 h 124"/>
                <a:gd name="T40" fmla="*/ 20 w 145"/>
                <a:gd name="T41" fmla="*/ 36 h 124"/>
                <a:gd name="T42" fmla="*/ 16 w 145"/>
                <a:gd name="T43" fmla="*/ 36 h 124"/>
                <a:gd name="T44" fmla="*/ 16 w 145"/>
                <a:gd name="T45" fmla="*/ 30 h 124"/>
                <a:gd name="T46" fmla="*/ 12 w 145"/>
                <a:gd name="T47" fmla="*/ 30 h 124"/>
                <a:gd name="T48" fmla="*/ 12 w 145"/>
                <a:gd name="T49" fmla="*/ 25 h 124"/>
                <a:gd name="T50" fmla="*/ 10 w 145"/>
                <a:gd name="T51" fmla="*/ 25 h 124"/>
                <a:gd name="T52" fmla="*/ 10 w 145"/>
                <a:gd name="T53" fmla="*/ 16 h 124"/>
                <a:gd name="T54" fmla="*/ 8 w 145"/>
                <a:gd name="T55" fmla="*/ 16 h 124"/>
                <a:gd name="T56" fmla="*/ 8 w 145"/>
                <a:gd name="T57" fmla="*/ 5 h 124"/>
                <a:gd name="T58" fmla="*/ 5 w 145"/>
                <a:gd name="T59" fmla="*/ 5 h 124"/>
                <a:gd name="T60" fmla="*/ 5 w 145"/>
                <a:gd name="T61" fmla="*/ 0 h 124"/>
                <a:gd name="T62" fmla="*/ 0 w 145"/>
                <a:gd name="T6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24">
                  <a:moveTo>
                    <a:pt x="145" y="124"/>
                  </a:moveTo>
                  <a:lnTo>
                    <a:pt x="79" y="124"/>
                  </a:lnTo>
                  <a:lnTo>
                    <a:pt x="79" y="114"/>
                  </a:lnTo>
                  <a:lnTo>
                    <a:pt x="68" y="114"/>
                  </a:lnTo>
                  <a:lnTo>
                    <a:pt x="68" y="107"/>
                  </a:lnTo>
                  <a:lnTo>
                    <a:pt x="51" y="107"/>
                  </a:lnTo>
                  <a:lnTo>
                    <a:pt x="51" y="100"/>
                  </a:lnTo>
                  <a:lnTo>
                    <a:pt x="48" y="100"/>
                  </a:lnTo>
                  <a:lnTo>
                    <a:pt x="48" y="95"/>
                  </a:lnTo>
                  <a:lnTo>
                    <a:pt x="41" y="95"/>
                  </a:lnTo>
                  <a:cubicBezTo>
                    <a:pt x="41" y="95"/>
                    <a:pt x="43" y="88"/>
                    <a:pt x="41" y="88"/>
                  </a:cubicBezTo>
                  <a:cubicBezTo>
                    <a:pt x="40" y="88"/>
                    <a:pt x="36" y="88"/>
                    <a:pt x="36" y="88"/>
                  </a:cubicBezTo>
                  <a:lnTo>
                    <a:pt x="36" y="83"/>
                  </a:lnTo>
                  <a:lnTo>
                    <a:pt x="34" y="83"/>
                  </a:lnTo>
                  <a:lnTo>
                    <a:pt x="34" y="79"/>
                  </a:lnTo>
                  <a:lnTo>
                    <a:pt x="25" y="79"/>
                  </a:lnTo>
                  <a:lnTo>
                    <a:pt x="25" y="62"/>
                  </a:lnTo>
                  <a:lnTo>
                    <a:pt x="23" y="62"/>
                  </a:lnTo>
                  <a:lnTo>
                    <a:pt x="23" y="40"/>
                  </a:lnTo>
                  <a:lnTo>
                    <a:pt x="20" y="40"/>
                  </a:lnTo>
                  <a:lnTo>
                    <a:pt x="20" y="36"/>
                  </a:lnTo>
                  <a:lnTo>
                    <a:pt x="16" y="36"/>
                  </a:lnTo>
                  <a:lnTo>
                    <a:pt x="16" y="30"/>
                  </a:lnTo>
                  <a:lnTo>
                    <a:pt x="12" y="30"/>
                  </a:lnTo>
                  <a:lnTo>
                    <a:pt x="12" y="25"/>
                  </a:lnTo>
                  <a:lnTo>
                    <a:pt x="10" y="25"/>
                  </a:lnTo>
                  <a:lnTo>
                    <a:pt x="10" y="16"/>
                  </a:lnTo>
                  <a:lnTo>
                    <a:pt x="8" y="16"/>
                  </a:lnTo>
                  <a:lnTo>
                    <a:pt x="8" y="5"/>
                  </a:lnTo>
                  <a:lnTo>
                    <a:pt x="5" y="5"/>
                  </a:lnTo>
                  <a:lnTo>
                    <a:pt x="5" y="0"/>
                  </a:lnTo>
                  <a:lnTo>
                    <a:pt x="0" y="0"/>
                  </a:lnTo>
                </a:path>
              </a:pathLst>
            </a:cu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Oval 192"/>
            <p:cNvSpPr/>
            <p:nvPr/>
          </p:nvSpPr>
          <p:spPr>
            <a:xfrm>
              <a:off x="1419631" y="256500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4" name="Oval 193"/>
            <p:cNvSpPr/>
            <p:nvPr/>
          </p:nvSpPr>
          <p:spPr>
            <a:xfrm>
              <a:off x="3037078" y="366125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5" name="Oval 194"/>
            <p:cNvSpPr/>
            <p:nvPr/>
          </p:nvSpPr>
          <p:spPr>
            <a:xfrm>
              <a:off x="2768294"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6" name="Oval 195"/>
            <p:cNvSpPr/>
            <p:nvPr/>
          </p:nvSpPr>
          <p:spPr>
            <a:xfrm>
              <a:off x="2340917"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7" name="Oval 196"/>
            <p:cNvSpPr/>
            <p:nvPr/>
          </p:nvSpPr>
          <p:spPr>
            <a:xfrm>
              <a:off x="2207266"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8" name="Oval 197"/>
            <p:cNvSpPr/>
            <p:nvPr/>
          </p:nvSpPr>
          <p:spPr>
            <a:xfrm>
              <a:off x="2005860"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9" name="Oval 198"/>
            <p:cNvSpPr/>
            <p:nvPr/>
          </p:nvSpPr>
          <p:spPr>
            <a:xfrm>
              <a:off x="1824466" y="3408233"/>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0" name="Oval 199"/>
            <p:cNvSpPr/>
            <p:nvPr/>
          </p:nvSpPr>
          <p:spPr>
            <a:xfrm>
              <a:off x="1726679" y="3321920"/>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1" name="Oval 200"/>
            <p:cNvSpPr/>
            <p:nvPr/>
          </p:nvSpPr>
          <p:spPr>
            <a:xfrm>
              <a:off x="1580160" y="3170124"/>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2" name="Oval 201"/>
            <p:cNvSpPr/>
            <p:nvPr/>
          </p:nvSpPr>
          <p:spPr>
            <a:xfrm>
              <a:off x="1290632" y="2971097"/>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3" name="Oval 202"/>
            <p:cNvSpPr/>
            <p:nvPr/>
          </p:nvSpPr>
          <p:spPr>
            <a:xfrm>
              <a:off x="997125" y="1975730"/>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4" name="Oval 203"/>
            <p:cNvSpPr/>
            <p:nvPr/>
          </p:nvSpPr>
          <p:spPr>
            <a:xfrm>
              <a:off x="1174702" y="243423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5" name="Oval 204"/>
            <p:cNvSpPr/>
            <p:nvPr/>
          </p:nvSpPr>
          <p:spPr>
            <a:xfrm>
              <a:off x="1066585" y="230149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6" name="Oval 205"/>
            <p:cNvSpPr/>
            <p:nvPr/>
          </p:nvSpPr>
          <p:spPr>
            <a:xfrm>
              <a:off x="1091985" y="2185296"/>
              <a:ext cx="50800" cy="50800"/>
            </a:xfrm>
            <a:prstGeom prst="ellipse">
              <a:avLst/>
            </a:prstGeom>
            <a:solidFill>
              <a:srgbClr val="0438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4" name="Group 3"/>
          <p:cNvGrpSpPr/>
          <p:nvPr/>
        </p:nvGrpSpPr>
        <p:grpSpPr>
          <a:xfrm>
            <a:off x="5042993" y="2513174"/>
            <a:ext cx="3339006" cy="2455878"/>
            <a:chOff x="4659353" y="1637176"/>
            <a:chExt cx="4093870" cy="2946878"/>
          </a:xfrm>
        </p:grpSpPr>
        <p:grpSp>
          <p:nvGrpSpPr>
            <p:cNvPr id="207" name="Group 206"/>
            <p:cNvGrpSpPr/>
            <p:nvPr/>
          </p:nvGrpSpPr>
          <p:grpSpPr>
            <a:xfrm>
              <a:off x="4659353" y="1637176"/>
              <a:ext cx="4082351" cy="2946878"/>
              <a:chOff x="229539" y="1637176"/>
              <a:chExt cx="4082351" cy="2946878"/>
            </a:xfrm>
          </p:grpSpPr>
          <p:grpSp>
            <p:nvGrpSpPr>
              <p:cNvPr id="208" name="Group 207"/>
              <p:cNvGrpSpPr/>
              <p:nvPr/>
            </p:nvGrpSpPr>
            <p:grpSpPr>
              <a:xfrm>
                <a:off x="229539" y="1836761"/>
                <a:ext cx="4082351" cy="2747293"/>
                <a:chOff x="1847906" y="2220046"/>
                <a:chExt cx="4576350" cy="2879588"/>
              </a:xfrm>
            </p:grpSpPr>
            <p:grpSp>
              <p:nvGrpSpPr>
                <p:cNvPr id="210" name="Group 209"/>
                <p:cNvGrpSpPr/>
                <p:nvPr/>
              </p:nvGrpSpPr>
              <p:grpSpPr>
                <a:xfrm>
                  <a:off x="2614623" y="2396465"/>
                  <a:ext cx="3624340" cy="2171700"/>
                  <a:chOff x="836615" y="2448719"/>
                  <a:chExt cx="3624340" cy="2171700"/>
                </a:xfrm>
              </p:grpSpPr>
              <p:sp>
                <p:nvSpPr>
                  <p:cNvPr id="225" name="Freeform 224"/>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11" name="TextBox 210"/>
                <p:cNvSpPr txBox="1"/>
                <p:nvPr/>
              </p:nvSpPr>
              <p:spPr>
                <a:xfrm rot="16200000">
                  <a:off x="1579397" y="3251902"/>
                  <a:ext cx="917735" cy="380718"/>
                </a:xfrm>
                <a:prstGeom prst="rect">
                  <a:avLst/>
                </a:prstGeom>
                <a:noFill/>
              </p:spPr>
              <p:txBody>
                <a:bodyPr wrap="none" rtlCol="0">
                  <a:spAutoFit/>
                </a:bodyPr>
                <a:lstStyle/>
                <a:p>
                  <a:pPr algn="ctr"/>
                  <a:r>
                    <a:rPr lang="en-GB" sz="1200" dirty="0" smtClean="0">
                      <a:solidFill>
                        <a:srgbClr val="4D4D4D"/>
                      </a:solidFill>
                    </a:rPr>
                    <a:t>Survival</a:t>
                  </a:r>
                  <a:endParaRPr lang="en-GB" sz="1200" dirty="0">
                    <a:solidFill>
                      <a:srgbClr val="4D4D4D"/>
                    </a:solidFill>
                  </a:endParaRPr>
                </a:p>
              </p:txBody>
            </p:sp>
            <p:sp>
              <p:nvSpPr>
                <p:cNvPr id="212" name="TextBox 211"/>
                <p:cNvSpPr txBox="1"/>
                <p:nvPr/>
              </p:nvSpPr>
              <p:spPr>
                <a:xfrm>
                  <a:off x="3773044" y="4751249"/>
                  <a:ext cx="1431306" cy="348385"/>
                </a:xfrm>
                <a:prstGeom prst="rect">
                  <a:avLst/>
                </a:prstGeom>
                <a:noFill/>
              </p:spPr>
              <p:txBody>
                <a:bodyPr wrap="none" rtlCol="0">
                  <a:spAutoFit/>
                </a:bodyPr>
                <a:lstStyle/>
                <a:p>
                  <a:pPr algn="ctr"/>
                  <a:r>
                    <a:rPr lang="en-GB" sz="1200" dirty="0" smtClean="0">
                      <a:solidFill>
                        <a:srgbClr val="4D4D4D"/>
                      </a:solidFill>
                    </a:rPr>
                    <a:t>Time (years)</a:t>
                  </a:r>
                  <a:endParaRPr lang="en-GB" sz="1200" dirty="0">
                    <a:solidFill>
                      <a:srgbClr val="4D4D4D"/>
                    </a:solidFill>
                  </a:endParaRPr>
                </a:p>
              </p:txBody>
            </p:sp>
            <p:sp>
              <p:nvSpPr>
                <p:cNvPr id="213" name="TextBox 212"/>
                <p:cNvSpPr txBox="1"/>
                <p:nvPr/>
              </p:nvSpPr>
              <p:spPr>
                <a:xfrm>
                  <a:off x="2136629" y="2220046"/>
                  <a:ext cx="546843" cy="348385"/>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214" name="TextBox 213"/>
                <p:cNvSpPr txBox="1"/>
                <p:nvPr/>
              </p:nvSpPr>
              <p:spPr>
                <a:xfrm>
                  <a:off x="2136629" y="2637525"/>
                  <a:ext cx="546843" cy="348385"/>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215" name="TextBox 214"/>
                <p:cNvSpPr txBox="1"/>
                <p:nvPr/>
              </p:nvSpPr>
              <p:spPr>
                <a:xfrm>
                  <a:off x="2136629" y="3053266"/>
                  <a:ext cx="546843" cy="348385"/>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216" name="TextBox 215"/>
                <p:cNvSpPr txBox="1"/>
                <p:nvPr/>
              </p:nvSpPr>
              <p:spPr>
                <a:xfrm>
                  <a:off x="2136629" y="3469006"/>
                  <a:ext cx="546843" cy="348385"/>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217" name="TextBox 216"/>
                <p:cNvSpPr txBox="1"/>
                <p:nvPr/>
              </p:nvSpPr>
              <p:spPr>
                <a:xfrm>
                  <a:off x="2136629" y="3884746"/>
                  <a:ext cx="546843" cy="348385"/>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218" name="TextBox 217"/>
                <p:cNvSpPr txBox="1"/>
                <p:nvPr/>
              </p:nvSpPr>
              <p:spPr>
                <a:xfrm>
                  <a:off x="2312889" y="4300486"/>
                  <a:ext cx="370585" cy="348385"/>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219" name="TextBox 218"/>
                <p:cNvSpPr txBox="1"/>
                <p:nvPr/>
              </p:nvSpPr>
              <p:spPr>
                <a:xfrm>
                  <a:off x="2523083" y="4522748"/>
                  <a:ext cx="370585" cy="348385"/>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220" name="TextBox 219"/>
                <p:cNvSpPr txBox="1"/>
                <p:nvPr/>
              </p:nvSpPr>
              <p:spPr>
                <a:xfrm>
                  <a:off x="3235457" y="4522748"/>
                  <a:ext cx="370585" cy="348385"/>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221" name="TextBox 220"/>
                <p:cNvSpPr txBox="1"/>
                <p:nvPr/>
              </p:nvSpPr>
              <p:spPr>
                <a:xfrm>
                  <a:off x="3935308" y="4522748"/>
                  <a:ext cx="370585" cy="348385"/>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222" name="TextBox 221"/>
                <p:cNvSpPr txBox="1"/>
                <p:nvPr/>
              </p:nvSpPr>
              <p:spPr>
                <a:xfrm>
                  <a:off x="4639285" y="4522748"/>
                  <a:ext cx="370585" cy="348385"/>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223" name="TextBox 222"/>
                <p:cNvSpPr txBox="1"/>
                <p:nvPr/>
              </p:nvSpPr>
              <p:spPr>
                <a:xfrm>
                  <a:off x="5348612" y="4522748"/>
                  <a:ext cx="370585" cy="348385"/>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224" name="TextBox 223"/>
                <p:cNvSpPr txBox="1"/>
                <p:nvPr/>
              </p:nvSpPr>
              <p:spPr>
                <a:xfrm>
                  <a:off x="6053671" y="4522748"/>
                  <a:ext cx="370585" cy="348385"/>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grpSp>
          <p:sp>
            <p:nvSpPr>
              <p:cNvPr id="209" name="TextBox 208"/>
              <p:cNvSpPr txBox="1"/>
              <p:nvPr/>
            </p:nvSpPr>
            <p:spPr>
              <a:xfrm>
                <a:off x="1656376" y="1637176"/>
                <a:ext cx="1873420" cy="369310"/>
              </a:xfrm>
              <a:prstGeom prst="rect">
                <a:avLst/>
              </a:prstGeom>
              <a:noFill/>
            </p:spPr>
            <p:txBody>
              <a:bodyPr wrap="none" rtlCol="0">
                <a:spAutoFit/>
              </a:bodyPr>
              <a:lstStyle/>
              <a:p>
                <a:pPr algn="ctr"/>
                <a:r>
                  <a:rPr lang="en-GB" sz="1400" b="1" dirty="0" smtClean="0">
                    <a:solidFill>
                      <a:srgbClr val="4D4D4D"/>
                    </a:solidFill>
                  </a:rPr>
                  <a:t>N-ratio / 5 years</a:t>
                </a:r>
                <a:endParaRPr lang="en-GB" sz="1400" b="1" dirty="0">
                  <a:solidFill>
                    <a:srgbClr val="4D4D4D"/>
                  </a:solidFill>
                </a:endParaRPr>
              </a:p>
            </p:txBody>
          </p:sp>
        </p:grpSp>
        <p:sp>
          <p:nvSpPr>
            <p:cNvPr id="238" name="Oval 237"/>
            <p:cNvSpPr/>
            <p:nvPr/>
          </p:nvSpPr>
          <p:spPr>
            <a:xfrm>
              <a:off x="8254097" y="3073800"/>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9" name="Oval 238"/>
            <p:cNvSpPr/>
            <p:nvPr/>
          </p:nvSpPr>
          <p:spPr>
            <a:xfrm>
              <a:off x="8023843" y="3332957"/>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0" name="Oval 239"/>
            <p:cNvSpPr/>
            <p:nvPr/>
          </p:nvSpPr>
          <p:spPr>
            <a:xfrm>
              <a:off x="7128652" y="3360844"/>
              <a:ext cx="50800" cy="5080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1" name="Freeform 8"/>
            <p:cNvSpPr>
              <a:spLocks/>
            </p:cNvSpPr>
            <p:nvPr/>
          </p:nvSpPr>
          <p:spPr bwMode="auto">
            <a:xfrm>
              <a:off x="5396021" y="2010645"/>
              <a:ext cx="3357202" cy="1672984"/>
            </a:xfrm>
            <a:custGeom>
              <a:avLst/>
              <a:gdLst>
                <a:gd name="T0" fmla="*/ 262 w 262"/>
                <a:gd name="T1" fmla="*/ 121 h 121"/>
                <a:gd name="T2" fmla="*/ 199 w 262"/>
                <a:gd name="T3" fmla="*/ 121 h 121"/>
                <a:gd name="T4" fmla="*/ 199 w 262"/>
                <a:gd name="T5" fmla="*/ 114 h 121"/>
                <a:gd name="T6" fmla="*/ 164 w 262"/>
                <a:gd name="T7" fmla="*/ 114 h 121"/>
                <a:gd name="T8" fmla="*/ 164 w 262"/>
                <a:gd name="T9" fmla="*/ 107 h 121"/>
                <a:gd name="T10" fmla="*/ 144 w 262"/>
                <a:gd name="T11" fmla="*/ 107 h 121"/>
                <a:gd name="T12" fmla="*/ 144 w 262"/>
                <a:gd name="T13" fmla="*/ 99 h 121"/>
                <a:gd name="T14" fmla="*/ 98 w 262"/>
                <a:gd name="T15" fmla="*/ 99 h 121"/>
                <a:gd name="T16" fmla="*/ 98 w 262"/>
                <a:gd name="T17" fmla="*/ 94 h 121"/>
                <a:gd name="T18" fmla="*/ 81 w 262"/>
                <a:gd name="T19" fmla="*/ 94 h 121"/>
                <a:gd name="T20" fmla="*/ 81 w 262"/>
                <a:gd name="T21" fmla="*/ 89 h 121"/>
                <a:gd name="T22" fmla="*/ 76 w 262"/>
                <a:gd name="T23" fmla="*/ 89 h 121"/>
                <a:gd name="T24" fmla="*/ 76 w 262"/>
                <a:gd name="T25" fmla="*/ 84 h 121"/>
                <a:gd name="T26" fmla="*/ 62 w 262"/>
                <a:gd name="T27" fmla="*/ 84 h 121"/>
                <a:gd name="T28" fmla="*/ 62 w 262"/>
                <a:gd name="T29" fmla="*/ 75 h 121"/>
                <a:gd name="T30" fmla="*/ 59 w 262"/>
                <a:gd name="T31" fmla="*/ 75 h 121"/>
                <a:gd name="T32" fmla="*/ 59 w 262"/>
                <a:gd name="T33" fmla="*/ 71 h 121"/>
                <a:gd name="T34" fmla="*/ 55 w 262"/>
                <a:gd name="T35" fmla="*/ 71 h 121"/>
                <a:gd name="T36" fmla="*/ 55 w 262"/>
                <a:gd name="T37" fmla="*/ 67 h 121"/>
                <a:gd name="T38" fmla="*/ 50 w 262"/>
                <a:gd name="T39" fmla="*/ 67 h 121"/>
                <a:gd name="T40" fmla="*/ 50 w 262"/>
                <a:gd name="T41" fmla="*/ 63 h 121"/>
                <a:gd name="T42" fmla="*/ 48 w 262"/>
                <a:gd name="T43" fmla="*/ 63 h 121"/>
                <a:gd name="T44" fmla="*/ 48 w 262"/>
                <a:gd name="T45" fmla="*/ 59 h 121"/>
                <a:gd name="T46" fmla="*/ 47 w 262"/>
                <a:gd name="T47" fmla="*/ 59 h 121"/>
                <a:gd name="T48" fmla="*/ 47 w 262"/>
                <a:gd name="T49" fmla="*/ 56 h 121"/>
                <a:gd name="T50" fmla="*/ 44 w 262"/>
                <a:gd name="T51" fmla="*/ 56 h 121"/>
                <a:gd name="T52" fmla="*/ 44 w 262"/>
                <a:gd name="T53" fmla="*/ 52 h 121"/>
                <a:gd name="T54" fmla="*/ 42 w 262"/>
                <a:gd name="T55" fmla="*/ 52 h 121"/>
                <a:gd name="T56" fmla="*/ 42 w 262"/>
                <a:gd name="T57" fmla="*/ 50 h 121"/>
                <a:gd name="T58" fmla="*/ 41 w 262"/>
                <a:gd name="T59" fmla="*/ 50 h 121"/>
                <a:gd name="T60" fmla="*/ 41 w 262"/>
                <a:gd name="T61" fmla="*/ 46 h 121"/>
                <a:gd name="T62" fmla="*/ 36 w 262"/>
                <a:gd name="T63" fmla="*/ 46 h 121"/>
                <a:gd name="T64" fmla="*/ 36 w 262"/>
                <a:gd name="T65" fmla="*/ 43 h 121"/>
                <a:gd name="T66" fmla="*/ 31 w 262"/>
                <a:gd name="T67" fmla="*/ 43 h 121"/>
                <a:gd name="T68" fmla="*/ 31 w 262"/>
                <a:gd name="T69" fmla="*/ 40 h 121"/>
                <a:gd name="T70" fmla="*/ 30 w 262"/>
                <a:gd name="T71" fmla="*/ 40 h 121"/>
                <a:gd name="T72" fmla="*/ 30 w 262"/>
                <a:gd name="T73" fmla="*/ 36 h 121"/>
                <a:gd name="T74" fmla="*/ 27 w 262"/>
                <a:gd name="T75" fmla="*/ 36 h 121"/>
                <a:gd name="T76" fmla="*/ 27 w 262"/>
                <a:gd name="T77" fmla="*/ 34 h 121"/>
                <a:gd name="T78" fmla="*/ 26 w 262"/>
                <a:gd name="T79" fmla="*/ 34 h 121"/>
                <a:gd name="T80" fmla="*/ 26 w 262"/>
                <a:gd name="T81" fmla="*/ 30 h 121"/>
                <a:gd name="T82" fmla="*/ 21 w 262"/>
                <a:gd name="T83" fmla="*/ 30 h 121"/>
                <a:gd name="T84" fmla="*/ 21 w 262"/>
                <a:gd name="T85" fmla="*/ 23 h 121"/>
                <a:gd name="T86" fmla="*/ 14 w 262"/>
                <a:gd name="T87" fmla="*/ 23 h 121"/>
                <a:gd name="T88" fmla="*/ 14 w 262"/>
                <a:gd name="T89" fmla="*/ 16 h 121"/>
                <a:gd name="T90" fmla="*/ 8 w 262"/>
                <a:gd name="T91" fmla="*/ 16 h 121"/>
                <a:gd name="T92" fmla="*/ 8 w 262"/>
                <a:gd name="T93" fmla="*/ 9 h 121"/>
                <a:gd name="T94" fmla="*/ 4 w 262"/>
                <a:gd name="T95" fmla="*/ 9 h 121"/>
                <a:gd name="T96" fmla="*/ 4 w 262"/>
                <a:gd name="T97" fmla="*/ 7 h 121"/>
                <a:gd name="T98" fmla="*/ 3 w 262"/>
                <a:gd name="T99" fmla="*/ 7 h 121"/>
                <a:gd name="T100" fmla="*/ 3 w 262"/>
                <a:gd name="T101" fmla="*/ 4 h 121"/>
                <a:gd name="T102" fmla="*/ 2 w 262"/>
                <a:gd name="T103" fmla="*/ 4 h 121"/>
                <a:gd name="T104" fmla="*/ 2 w 262"/>
                <a:gd name="T105" fmla="*/ 0 h 121"/>
                <a:gd name="T106" fmla="*/ 0 w 262"/>
                <a:gd name="T10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121">
                  <a:moveTo>
                    <a:pt x="262" y="121"/>
                  </a:moveTo>
                  <a:lnTo>
                    <a:pt x="199" y="121"/>
                  </a:lnTo>
                  <a:lnTo>
                    <a:pt x="199" y="114"/>
                  </a:lnTo>
                  <a:lnTo>
                    <a:pt x="164" y="114"/>
                  </a:lnTo>
                  <a:lnTo>
                    <a:pt x="164" y="107"/>
                  </a:lnTo>
                  <a:lnTo>
                    <a:pt x="144" y="107"/>
                  </a:lnTo>
                  <a:lnTo>
                    <a:pt x="144" y="99"/>
                  </a:lnTo>
                  <a:lnTo>
                    <a:pt x="98" y="99"/>
                  </a:lnTo>
                  <a:lnTo>
                    <a:pt x="98" y="94"/>
                  </a:lnTo>
                  <a:lnTo>
                    <a:pt x="81" y="94"/>
                  </a:lnTo>
                  <a:lnTo>
                    <a:pt x="81" y="89"/>
                  </a:lnTo>
                  <a:lnTo>
                    <a:pt x="76" y="89"/>
                  </a:lnTo>
                  <a:lnTo>
                    <a:pt x="76" y="84"/>
                  </a:lnTo>
                  <a:lnTo>
                    <a:pt x="62" y="84"/>
                  </a:lnTo>
                  <a:lnTo>
                    <a:pt x="62" y="75"/>
                  </a:lnTo>
                  <a:lnTo>
                    <a:pt x="59" y="75"/>
                  </a:lnTo>
                  <a:lnTo>
                    <a:pt x="59" y="71"/>
                  </a:lnTo>
                  <a:lnTo>
                    <a:pt x="55" y="71"/>
                  </a:lnTo>
                  <a:lnTo>
                    <a:pt x="55" y="67"/>
                  </a:lnTo>
                  <a:lnTo>
                    <a:pt x="50" y="67"/>
                  </a:lnTo>
                  <a:lnTo>
                    <a:pt x="50" y="63"/>
                  </a:lnTo>
                  <a:lnTo>
                    <a:pt x="48" y="63"/>
                  </a:lnTo>
                  <a:lnTo>
                    <a:pt x="48" y="59"/>
                  </a:lnTo>
                  <a:lnTo>
                    <a:pt x="47" y="59"/>
                  </a:lnTo>
                  <a:lnTo>
                    <a:pt x="47" y="56"/>
                  </a:lnTo>
                  <a:lnTo>
                    <a:pt x="44" y="56"/>
                  </a:lnTo>
                  <a:lnTo>
                    <a:pt x="44" y="52"/>
                  </a:lnTo>
                  <a:lnTo>
                    <a:pt x="42" y="52"/>
                  </a:lnTo>
                  <a:lnTo>
                    <a:pt x="42" y="50"/>
                  </a:lnTo>
                  <a:lnTo>
                    <a:pt x="41" y="50"/>
                  </a:lnTo>
                  <a:lnTo>
                    <a:pt x="41" y="46"/>
                  </a:lnTo>
                  <a:lnTo>
                    <a:pt x="36" y="46"/>
                  </a:lnTo>
                  <a:lnTo>
                    <a:pt x="36" y="43"/>
                  </a:lnTo>
                  <a:lnTo>
                    <a:pt x="31" y="43"/>
                  </a:lnTo>
                  <a:lnTo>
                    <a:pt x="31" y="40"/>
                  </a:lnTo>
                  <a:lnTo>
                    <a:pt x="30" y="40"/>
                  </a:lnTo>
                  <a:lnTo>
                    <a:pt x="30" y="36"/>
                  </a:lnTo>
                  <a:lnTo>
                    <a:pt x="27" y="36"/>
                  </a:lnTo>
                  <a:lnTo>
                    <a:pt x="27" y="34"/>
                  </a:lnTo>
                  <a:lnTo>
                    <a:pt x="26" y="34"/>
                  </a:lnTo>
                  <a:lnTo>
                    <a:pt x="26" y="30"/>
                  </a:lnTo>
                  <a:lnTo>
                    <a:pt x="21" y="30"/>
                  </a:lnTo>
                  <a:lnTo>
                    <a:pt x="21" y="23"/>
                  </a:lnTo>
                  <a:lnTo>
                    <a:pt x="14" y="23"/>
                  </a:lnTo>
                  <a:lnTo>
                    <a:pt x="14" y="16"/>
                  </a:lnTo>
                  <a:lnTo>
                    <a:pt x="8" y="16"/>
                  </a:lnTo>
                  <a:lnTo>
                    <a:pt x="8" y="9"/>
                  </a:lnTo>
                  <a:lnTo>
                    <a:pt x="4" y="9"/>
                  </a:lnTo>
                  <a:lnTo>
                    <a:pt x="4" y="7"/>
                  </a:lnTo>
                  <a:lnTo>
                    <a:pt x="3" y="7"/>
                  </a:lnTo>
                  <a:lnTo>
                    <a:pt x="3" y="4"/>
                  </a:lnTo>
                  <a:lnTo>
                    <a:pt x="2" y="4"/>
                  </a:lnTo>
                  <a:lnTo>
                    <a:pt x="2" y="0"/>
                  </a:lnTo>
                  <a:lnTo>
                    <a:pt x="0" y="0"/>
                  </a:lnTo>
                </a:path>
              </a:pathLst>
            </a:custGeom>
            <a:noFill/>
            <a:ln w="15875">
              <a:solidFill>
                <a:schemeClr val="accent3">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Freeform 9"/>
            <p:cNvSpPr>
              <a:spLocks/>
            </p:cNvSpPr>
            <p:nvPr/>
          </p:nvSpPr>
          <p:spPr bwMode="auto">
            <a:xfrm>
              <a:off x="5396021" y="2010645"/>
              <a:ext cx="3168000" cy="1977163"/>
            </a:xfrm>
            <a:custGeom>
              <a:avLst/>
              <a:gdLst>
                <a:gd name="T0" fmla="*/ 247 w 247"/>
                <a:gd name="T1" fmla="*/ 143 h 143"/>
                <a:gd name="T2" fmla="*/ 247 w 247"/>
                <a:gd name="T3" fmla="*/ 97 h 143"/>
                <a:gd name="T4" fmla="*/ 179 w 247"/>
                <a:gd name="T5" fmla="*/ 97 h 143"/>
                <a:gd name="T6" fmla="*/ 179 w 247"/>
                <a:gd name="T7" fmla="*/ 81 h 143"/>
                <a:gd name="T8" fmla="*/ 86 w 247"/>
                <a:gd name="T9" fmla="*/ 81 h 143"/>
                <a:gd name="T10" fmla="*/ 86 w 247"/>
                <a:gd name="T11" fmla="*/ 74 h 143"/>
                <a:gd name="T12" fmla="*/ 68 w 247"/>
                <a:gd name="T13" fmla="*/ 74 h 143"/>
                <a:gd name="T14" fmla="*/ 68 w 247"/>
                <a:gd name="T15" fmla="*/ 67 h 143"/>
                <a:gd name="T16" fmla="*/ 59 w 247"/>
                <a:gd name="T17" fmla="*/ 67 h 143"/>
                <a:gd name="T18" fmla="*/ 59 w 247"/>
                <a:gd name="T19" fmla="*/ 61 h 143"/>
                <a:gd name="T20" fmla="*/ 56 w 247"/>
                <a:gd name="T21" fmla="*/ 61 h 143"/>
                <a:gd name="T22" fmla="*/ 56 w 247"/>
                <a:gd name="T23" fmla="*/ 53 h 143"/>
                <a:gd name="T24" fmla="*/ 50 w 247"/>
                <a:gd name="T25" fmla="*/ 53 h 143"/>
                <a:gd name="T26" fmla="*/ 50 w 247"/>
                <a:gd name="T27" fmla="*/ 41 h 143"/>
                <a:gd name="T28" fmla="*/ 45 w 247"/>
                <a:gd name="T29" fmla="*/ 41 h 143"/>
                <a:gd name="T30" fmla="*/ 45 w 247"/>
                <a:gd name="T31" fmla="*/ 34 h 143"/>
                <a:gd name="T32" fmla="*/ 43 w 247"/>
                <a:gd name="T33" fmla="*/ 34 h 143"/>
                <a:gd name="T34" fmla="*/ 43 w 247"/>
                <a:gd name="T35" fmla="*/ 27 h 143"/>
                <a:gd name="T36" fmla="*/ 28 w 247"/>
                <a:gd name="T37" fmla="*/ 27 h 143"/>
                <a:gd name="T38" fmla="*/ 28 w 247"/>
                <a:gd name="T39" fmla="*/ 22 h 143"/>
                <a:gd name="T40" fmla="*/ 25 w 247"/>
                <a:gd name="T41" fmla="*/ 22 h 143"/>
                <a:gd name="T42" fmla="*/ 25 w 247"/>
                <a:gd name="T43" fmla="*/ 17 h 143"/>
                <a:gd name="T44" fmla="*/ 22 w 247"/>
                <a:gd name="T45" fmla="*/ 17 h 143"/>
                <a:gd name="T46" fmla="*/ 22 w 247"/>
                <a:gd name="T47" fmla="*/ 11 h 143"/>
                <a:gd name="T48" fmla="*/ 21 w 247"/>
                <a:gd name="T49" fmla="*/ 11 h 143"/>
                <a:gd name="T50" fmla="*/ 21 w 247"/>
                <a:gd name="T51" fmla="*/ 6 h 143"/>
                <a:gd name="T52" fmla="*/ 19 w 247"/>
                <a:gd name="T53" fmla="*/ 6 h 143"/>
                <a:gd name="T54" fmla="*/ 19 w 247"/>
                <a:gd name="T55" fmla="*/ 0 h 143"/>
                <a:gd name="T56" fmla="*/ 0 w 247"/>
                <a:gd name="T5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143">
                  <a:moveTo>
                    <a:pt x="247" y="143"/>
                  </a:moveTo>
                  <a:lnTo>
                    <a:pt x="247" y="97"/>
                  </a:lnTo>
                  <a:lnTo>
                    <a:pt x="179" y="97"/>
                  </a:lnTo>
                  <a:lnTo>
                    <a:pt x="179" y="81"/>
                  </a:lnTo>
                  <a:lnTo>
                    <a:pt x="86" y="81"/>
                  </a:lnTo>
                  <a:lnTo>
                    <a:pt x="86" y="74"/>
                  </a:lnTo>
                  <a:lnTo>
                    <a:pt x="68" y="74"/>
                  </a:lnTo>
                  <a:lnTo>
                    <a:pt x="68" y="67"/>
                  </a:lnTo>
                  <a:lnTo>
                    <a:pt x="59" y="67"/>
                  </a:lnTo>
                  <a:lnTo>
                    <a:pt x="59" y="61"/>
                  </a:lnTo>
                  <a:lnTo>
                    <a:pt x="56" y="61"/>
                  </a:lnTo>
                  <a:lnTo>
                    <a:pt x="56" y="53"/>
                  </a:lnTo>
                  <a:lnTo>
                    <a:pt x="50" y="53"/>
                  </a:lnTo>
                  <a:lnTo>
                    <a:pt x="50" y="41"/>
                  </a:lnTo>
                  <a:lnTo>
                    <a:pt x="45" y="41"/>
                  </a:lnTo>
                  <a:lnTo>
                    <a:pt x="45" y="34"/>
                  </a:lnTo>
                  <a:lnTo>
                    <a:pt x="43" y="34"/>
                  </a:lnTo>
                  <a:lnTo>
                    <a:pt x="43" y="27"/>
                  </a:lnTo>
                  <a:lnTo>
                    <a:pt x="28" y="27"/>
                  </a:lnTo>
                  <a:lnTo>
                    <a:pt x="28" y="22"/>
                  </a:lnTo>
                  <a:lnTo>
                    <a:pt x="25" y="22"/>
                  </a:lnTo>
                  <a:lnTo>
                    <a:pt x="25" y="17"/>
                  </a:lnTo>
                  <a:lnTo>
                    <a:pt x="22" y="17"/>
                  </a:lnTo>
                  <a:lnTo>
                    <a:pt x="22" y="11"/>
                  </a:lnTo>
                  <a:lnTo>
                    <a:pt x="21" y="11"/>
                  </a:lnTo>
                  <a:lnTo>
                    <a:pt x="21" y="6"/>
                  </a:lnTo>
                  <a:lnTo>
                    <a:pt x="19" y="6"/>
                  </a:lnTo>
                  <a:lnTo>
                    <a:pt x="19"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Freeform 10"/>
            <p:cNvSpPr>
              <a:spLocks/>
            </p:cNvSpPr>
            <p:nvPr/>
          </p:nvSpPr>
          <p:spPr bwMode="auto">
            <a:xfrm>
              <a:off x="5408835" y="2010645"/>
              <a:ext cx="3344388" cy="1188000"/>
            </a:xfrm>
            <a:custGeom>
              <a:avLst/>
              <a:gdLst>
                <a:gd name="T0" fmla="*/ 261 w 261"/>
                <a:gd name="T1" fmla="*/ 80 h 84"/>
                <a:gd name="T2" fmla="*/ 248 w 261"/>
                <a:gd name="T3" fmla="*/ 77 h 84"/>
                <a:gd name="T4" fmla="*/ 223 w 261"/>
                <a:gd name="T5" fmla="*/ 74 h 84"/>
                <a:gd name="T6" fmla="*/ 218 w 261"/>
                <a:gd name="T7" fmla="*/ 72 h 84"/>
                <a:gd name="T8" fmla="*/ 202 w 261"/>
                <a:gd name="T9" fmla="*/ 70 h 84"/>
                <a:gd name="T10" fmla="*/ 173 w 261"/>
                <a:gd name="T11" fmla="*/ 67 h 84"/>
                <a:gd name="T12" fmla="*/ 163 w 261"/>
                <a:gd name="T13" fmla="*/ 66 h 84"/>
                <a:gd name="T14" fmla="*/ 159 w 261"/>
                <a:gd name="T15" fmla="*/ 63 h 84"/>
                <a:gd name="T16" fmla="*/ 145 w 261"/>
                <a:gd name="T17" fmla="*/ 61 h 84"/>
                <a:gd name="T18" fmla="*/ 137 w 261"/>
                <a:gd name="T19" fmla="*/ 58 h 84"/>
                <a:gd name="T20" fmla="*/ 136 w 261"/>
                <a:gd name="T21" fmla="*/ 57 h 84"/>
                <a:gd name="T22" fmla="*/ 133 w 261"/>
                <a:gd name="T23" fmla="*/ 55 h 84"/>
                <a:gd name="T24" fmla="*/ 127 w 261"/>
                <a:gd name="T25" fmla="*/ 54 h 84"/>
                <a:gd name="T26" fmla="*/ 119 w 261"/>
                <a:gd name="T27" fmla="*/ 51 h 84"/>
                <a:gd name="T28" fmla="*/ 118 w 261"/>
                <a:gd name="T29" fmla="*/ 47 h 84"/>
                <a:gd name="T30" fmla="*/ 116 w 261"/>
                <a:gd name="T31" fmla="*/ 44 h 84"/>
                <a:gd name="T32" fmla="*/ 114 w 261"/>
                <a:gd name="T33" fmla="*/ 42 h 84"/>
                <a:gd name="T34" fmla="*/ 108 w 261"/>
                <a:gd name="T35" fmla="*/ 40 h 84"/>
                <a:gd name="T36" fmla="*/ 104 w 261"/>
                <a:gd name="T37" fmla="*/ 39 h 84"/>
                <a:gd name="T38" fmla="*/ 102 w 261"/>
                <a:gd name="T39" fmla="*/ 34 h 84"/>
                <a:gd name="T40" fmla="*/ 82 w 261"/>
                <a:gd name="T41" fmla="*/ 31 h 84"/>
                <a:gd name="T42" fmla="*/ 76 w 261"/>
                <a:gd name="T43" fmla="*/ 29 h 84"/>
                <a:gd name="T44" fmla="*/ 64 w 261"/>
                <a:gd name="T45" fmla="*/ 27 h 84"/>
                <a:gd name="T46" fmla="*/ 56 w 261"/>
                <a:gd name="T47" fmla="*/ 26 h 84"/>
                <a:gd name="T48" fmla="*/ 54 w 261"/>
                <a:gd name="T49" fmla="*/ 24 h 84"/>
                <a:gd name="T50" fmla="*/ 50 w 261"/>
                <a:gd name="T51" fmla="*/ 22 h 84"/>
                <a:gd name="T52" fmla="*/ 43 w 261"/>
                <a:gd name="T53" fmla="*/ 19 h 84"/>
                <a:gd name="T54" fmla="*/ 40 w 261"/>
                <a:gd name="T55" fmla="*/ 16 h 84"/>
                <a:gd name="T56" fmla="*/ 34 w 261"/>
                <a:gd name="T57" fmla="*/ 13 h 84"/>
                <a:gd name="T58" fmla="*/ 32 w 261"/>
                <a:gd name="T59" fmla="*/ 11 h 84"/>
                <a:gd name="T60" fmla="*/ 26 w 261"/>
                <a:gd name="T61" fmla="*/ 9 h 84"/>
                <a:gd name="T62" fmla="*/ 20 w 261"/>
                <a:gd name="T63" fmla="*/ 7 h 84"/>
                <a:gd name="T64" fmla="*/ 16 w 261"/>
                <a:gd name="T65" fmla="*/ 3 h 84"/>
                <a:gd name="T66" fmla="*/ 8 w 261"/>
                <a:gd name="T67" fmla="*/ 2 h 84"/>
                <a:gd name="T68" fmla="*/ 6 w 261"/>
                <a:gd name="T6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84">
                  <a:moveTo>
                    <a:pt x="261" y="84"/>
                  </a:moveTo>
                  <a:lnTo>
                    <a:pt x="261" y="80"/>
                  </a:lnTo>
                  <a:lnTo>
                    <a:pt x="248" y="80"/>
                  </a:lnTo>
                  <a:lnTo>
                    <a:pt x="248" y="77"/>
                  </a:lnTo>
                  <a:lnTo>
                    <a:pt x="223" y="77"/>
                  </a:lnTo>
                  <a:lnTo>
                    <a:pt x="223" y="74"/>
                  </a:lnTo>
                  <a:lnTo>
                    <a:pt x="218" y="74"/>
                  </a:lnTo>
                  <a:lnTo>
                    <a:pt x="218" y="72"/>
                  </a:lnTo>
                  <a:lnTo>
                    <a:pt x="202" y="72"/>
                  </a:lnTo>
                  <a:lnTo>
                    <a:pt x="202" y="70"/>
                  </a:lnTo>
                  <a:lnTo>
                    <a:pt x="173" y="70"/>
                  </a:lnTo>
                  <a:lnTo>
                    <a:pt x="173" y="67"/>
                  </a:lnTo>
                  <a:lnTo>
                    <a:pt x="163" y="67"/>
                  </a:lnTo>
                  <a:lnTo>
                    <a:pt x="163" y="66"/>
                  </a:lnTo>
                  <a:lnTo>
                    <a:pt x="159" y="66"/>
                  </a:lnTo>
                  <a:lnTo>
                    <a:pt x="159" y="63"/>
                  </a:lnTo>
                  <a:lnTo>
                    <a:pt x="145" y="63"/>
                  </a:lnTo>
                  <a:lnTo>
                    <a:pt x="145" y="61"/>
                  </a:lnTo>
                  <a:lnTo>
                    <a:pt x="137" y="61"/>
                  </a:lnTo>
                  <a:lnTo>
                    <a:pt x="137" y="58"/>
                  </a:lnTo>
                  <a:lnTo>
                    <a:pt x="136" y="58"/>
                  </a:lnTo>
                  <a:lnTo>
                    <a:pt x="136" y="57"/>
                  </a:lnTo>
                  <a:lnTo>
                    <a:pt x="133" y="57"/>
                  </a:lnTo>
                  <a:lnTo>
                    <a:pt x="133" y="55"/>
                  </a:lnTo>
                  <a:lnTo>
                    <a:pt x="127" y="55"/>
                  </a:lnTo>
                  <a:lnTo>
                    <a:pt x="127" y="54"/>
                  </a:lnTo>
                  <a:lnTo>
                    <a:pt x="119" y="54"/>
                  </a:lnTo>
                  <a:lnTo>
                    <a:pt x="119" y="51"/>
                  </a:lnTo>
                  <a:lnTo>
                    <a:pt x="118" y="51"/>
                  </a:lnTo>
                  <a:lnTo>
                    <a:pt x="118" y="47"/>
                  </a:lnTo>
                  <a:lnTo>
                    <a:pt x="116" y="47"/>
                  </a:lnTo>
                  <a:lnTo>
                    <a:pt x="116" y="44"/>
                  </a:lnTo>
                  <a:lnTo>
                    <a:pt x="114" y="44"/>
                  </a:lnTo>
                  <a:lnTo>
                    <a:pt x="114" y="42"/>
                  </a:lnTo>
                  <a:lnTo>
                    <a:pt x="108" y="42"/>
                  </a:lnTo>
                  <a:lnTo>
                    <a:pt x="108" y="40"/>
                  </a:lnTo>
                  <a:lnTo>
                    <a:pt x="104" y="40"/>
                  </a:lnTo>
                  <a:lnTo>
                    <a:pt x="104" y="39"/>
                  </a:lnTo>
                  <a:lnTo>
                    <a:pt x="102" y="39"/>
                  </a:lnTo>
                  <a:lnTo>
                    <a:pt x="102" y="34"/>
                  </a:lnTo>
                  <a:lnTo>
                    <a:pt x="82" y="34"/>
                  </a:lnTo>
                  <a:lnTo>
                    <a:pt x="82" y="31"/>
                  </a:lnTo>
                  <a:lnTo>
                    <a:pt x="76" y="31"/>
                  </a:lnTo>
                  <a:lnTo>
                    <a:pt x="76" y="29"/>
                  </a:lnTo>
                  <a:lnTo>
                    <a:pt x="64" y="29"/>
                  </a:lnTo>
                  <a:lnTo>
                    <a:pt x="64" y="27"/>
                  </a:lnTo>
                  <a:lnTo>
                    <a:pt x="56" y="27"/>
                  </a:lnTo>
                  <a:lnTo>
                    <a:pt x="56" y="26"/>
                  </a:lnTo>
                  <a:lnTo>
                    <a:pt x="54" y="26"/>
                  </a:lnTo>
                  <a:lnTo>
                    <a:pt x="54" y="24"/>
                  </a:lnTo>
                  <a:lnTo>
                    <a:pt x="50" y="24"/>
                  </a:lnTo>
                  <a:lnTo>
                    <a:pt x="50" y="22"/>
                  </a:lnTo>
                  <a:lnTo>
                    <a:pt x="43" y="22"/>
                  </a:lnTo>
                  <a:lnTo>
                    <a:pt x="43" y="19"/>
                  </a:lnTo>
                  <a:lnTo>
                    <a:pt x="40" y="19"/>
                  </a:lnTo>
                  <a:lnTo>
                    <a:pt x="40" y="16"/>
                  </a:lnTo>
                  <a:lnTo>
                    <a:pt x="34" y="16"/>
                  </a:lnTo>
                  <a:lnTo>
                    <a:pt x="34" y="13"/>
                  </a:lnTo>
                  <a:lnTo>
                    <a:pt x="32" y="13"/>
                  </a:lnTo>
                  <a:lnTo>
                    <a:pt x="32" y="11"/>
                  </a:lnTo>
                  <a:lnTo>
                    <a:pt x="26" y="11"/>
                  </a:lnTo>
                  <a:lnTo>
                    <a:pt x="26" y="9"/>
                  </a:lnTo>
                  <a:lnTo>
                    <a:pt x="20" y="9"/>
                  </a:lnTo>
                  <a:lnTo>
                    <a:pt x="20" y="7"/>
                  </a:lnTo>
                  <a:lnTo>
                    <a:pt x="16" y="7"/>
                  </a:lnTo>
                  <a:lnTo>
                    <a:pt x="16" y="3"/>
                  </a:lnTo>
                  <a:lnTo>
                    <a:pt x="8" y="3"/>
                  </a:lnTo>
                  <a:lnTo>
                    <a:pt x="8" y="2"/>
                  </a:lnTo>
                  <a:lnTo>
                    <a:pt x="6" y="2"/>
                  </a:lnTo>
                  <a:lnTo>
                    <a:pt x="6" y="0"/>
                  </a:lnTo>
                  <a:lnTo>
                    <a:pt x="0" y="0"/>
                  </a:lnTo>
                </a:path>
              </a:pathLst>
            </a:custGeom>
            <a:noFill/>
            <a:ln w="15875">
              <a:solidFill>
                <a:srgbClr val="464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Oval 243"/>
            <p:cNvSpPr/>
            <p:nvPr/>
          </p:nvSpPr>
          <p:spPr>
            <a:xfrm>
              <a:off x="6930710" y="3358856"/>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5" name="Oval 244"/>
            <p:cNvSpPr/>
            <p:nvPr/>
          </p:nvSpPr>
          <p:spPr>
            <a:xfrm>
              <a:off x="6344624" y="3151119"/>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6" name="Oval 245"/>
            <p:cNvSpPr/>
            <p:nvPr/>
          </p:nvSpPr>
          <p:spPr>
            <a:xfrm>
              <a:off x="6258859" y="3147845"/>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7" name="Oval 246"/>
            <p:cNvSpPr/>
            <p:nvPr/>
          </p:nvSpPr>
          <p:spPr>
            <a:xfrm>
              <a:off x="6416061" y="3220924"/>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8" name="Oval 247"/>
            <p:cNvSpPr/>
            <p:nvPr/>
          </p:nvSpPr>
          <p:spPr>
            <a:xfrm>
              <a:off x="6037013" y="2904626"/>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9" name="Oval 248"/>
            <p:cNvSpPr/>
            <p:nvPr/>
          </p:nvSpPr>
          <p:spPr>
            <a:xfrm>
              <a:off x="6108450" y="2974431"/>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0" name="Oval 249"/>
            <p:cNvSpPr/>
            <p:nvPr/>
          </p:nvSpPr>
          <p:spPr>
            <a:xfrm>
              <a:off x="5904571" y="2702684"/>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1" name="Oval 250"/>
            <p:cNvSpPr/>
            <p:nvPr/>
          </p:nvSpPr>
          <p:spPr>
            <a:xfrm>
              <a:off x="5976008" y="2772489"/>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2" name="Oval 251"/>
            <p:cNvSpPr/>
            <p:nvPr/>
          </p:nvSpPr>
          <p:spPr>
            <a:xfrm>
              <a:off x="5468102" y="2114778"/>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3" name="Oval 252"/>
            <p:cNvSpPr/>
            <p:nvPr/>
          </p:nvSpPr>
          <p:spPr>
            <a:xfrm>
              <a:off x="5524479" y="2202146"/>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4" name="Oval 253"/>
            <p:cNvSpPr/>
            <p:nvPr/>
          </p:nvSpPr>
          <p:spPr>
            <a:xfrm>
              <a:off x="5422023" y="2037684"/>
              <a:ext cx="50800" cy="5080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5" name="Oval 254"/>
            <p:cNvSpPr/>
            <p:nvPr/>
          </p:nvSpPr>
          <p:spPr>
            <a:xfrm>
              <a:off x="8203188" y="303699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6" name="Oval 255"/>
            <p:cNvSpPr/>
            <p:nvPr/>
          </p:nvSpPr>
          <p:spPr>
            <a:xfrm>
              <a:off x="8152279"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7" name="Oval 256"/>
            <p:cNvSpPr/>
            <p:nvPr/>
          </p:nvSpPr>
          <p:spPr>
            <a:xfrm>
              <a:off x="8101370"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8" name="Oval 257"/>
            <p:cNvSpPr/>
            <p:nvPr/>
          </p:nvSpPr>
          <p:spPr>
            <a:xfrm>
              <a:off x="8050461"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9" name="Oval 258"/>
            <p:cNvSpPr/>
            <p:nvPr/>
          </p:nvSpPr>
          <p:spPr>
            <a:xfrm>
              <a:off x="7999552"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0" name="Oval 259"/>
            <p:cNvSpPr/>
            <p:nvPr/>
          </p:nvSpPr>
          <p:spPr>
            <a:xfrm>
              <a:off x="7707691" y="297109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1" name="Oval 260"/>
            <p:cNvSpPr/>
            <p:nvPr/>
          </p:nvSpPr>
          <p:spPr>
            <a:xfrm>
              <a:off x="7604623" y="29300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2" name="Oval 261"/>
            <p:cNvSpPr/>
            <p:nvPr/>
          </p:nvSpPr>
          <p:spPr>
            <a:xfrm>
              <a:off x="7506089" y="29300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3" name="Oval 262"/>
            <p:cNvSpPr/>
            <p:nvPr/>
          </p:nvSpPr>
          <p:spPr>
            <a:xfrm>
              <a:off x="7417189" y="28792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4" name="Oval 263"/>
            <p:cNvSpPr/>
            <p:nvPr/>
          </p:nvSpPr>
          <p:spPr>
            <a:xfrm>
              <a:off x="7217578" y="28538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5" name="Oval 264"/>
            <p:cNvSpPr/>
            <p:nvPr/>
          </p:nvSpPr>
          <p:spPr>
            <a:xfrm>
              <a:off x="7011686" y="2747089"/>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6" name="Oval 265"/>
            <p:cNvSpPr/>
            <p:nvPr/>
          </p:nvSpPr>
          <p:spPr>
            <a:xfrm>
              <a:off x="6909973" y="270694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7" name="Oval 266"/>
            <p:cNvSpPr/>
            <p:nvPr/>
          </p:nvSpPr>
          <p:spPr>
            <a:xfrm>
              <a:off x="6887446" y="261580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8" name="Oval 267"/>
            <p:cNvSpPr/>
            <p:nvPr/>
          </p:nvSpPr>
          <p:spPr>
            <a:xfrm>
              <a:off x="6830147" y="2575221"/>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9" name="Oval 268"/>
            <p:cNvSpPr/>
            <p:nvPr/>
          </p:nvSpPr>
          <p:spPr>
            <a:xfrm>
              <a:off x="6686718" y="246439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0" name="Oval 269"/>
            <p:cNvSpPr/>
            <p:nvPr/>
          </p:nvSpPr>
          <p:spPr>
            <a:xfrm>
              <a:off x="6629419" y="246439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1" name="Oval 270"/>
            <p:cNvSpPr/>
            <p:nvPr/>
          </p:nvSpPr>
          <p:spPr>
            <a:xfrm>
              <a:off x="6340229" y="2401249"/>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2" name="Oval 271"/>
            <p:cNvSpPr/>
            <p:nvPr/>
          </p:nvSpPr>
          <p:spPr>
            <a:xfrm>
              <a:off x="6282930" y="2401249"/>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3" name="Oval 272"/>
            <p:cNvSpPr/>
            <p:nvPr/>
          </p:nvSpPr>
          <p:spPr>
            <a:xfrm>
              <a:off x="6502323" y="2469555"/>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4" name="Oval 273"/>
            <p:cNvSpPr/>
            <p:nvPr/>
          </p:nvSpPr>
          <p:spPr>
            <a:xfrm>
              <a:off x="6131296" y="2366325"/>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5" name="Oval 274"/>
            <p:cNvSpPr/>
            <p:nvPr/>
          </p:nvSpPr>
          <p:spPr>
            <a:xfrm>
              <a:off x="5975239" y="229922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6" name="Oval 275"/>
            <p:cNvSpPr/>
            <p:nvPr/>
          </p:nvSpPr>
          <p:spPr>
            <a:xfrm>
              <a:off x="5733800" y="2140178"/>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7" name="Oval 276"/>
            <p:cNvSpPr/>
            <p:nvPr/>
          </p:nvSpPr>
          <p:spPr>
            <a:xfrm>
              <a:off x="5784600" y="2140178"/>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8" name="Oval 277"/>
            <p:cNvSpPr/>
            <p:nvPr/>
          </p:nvSpPr>
          <p:spPr>
            <a:xfrm>
              <a:off x="5640002" y="210832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9" name="Oval 278"/>
            <p:cNvSpPr/>
            <p:nvPr/>
          </p:nvSpPr>
          <p:spPr>
            <a:xfrm>
              <a:off x="5690802" y="210832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0" name="Oval 279"/>
            <p:cNvSpPr/>
            <p:nvPr/>
          </p:nvSpPr>
          <p:spPr>
            <a:xfrm>
              <a:off x="5527156" y="204552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1" name="Oval 280"/>
            <p:cNvSpPr/>
            <p:nvPr/>
          </p:nvSpPr>
          <p:spPr>
            <a:xfrm>
              <a:off x="5577956" y="204552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2" name="Oval 281"/>
            <p:cNvSpPr/>
            <p:nvPr/>
          </p:nvSpPr>
          <p:spPr>
            <a:xfrm>
              <a:off x="7788250" y="3335444"/>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3" name="Oval 282"/>
            <p:cNvSpPr/>
            <p:nvPr/>
          </p:nvSpPr>
          <p:spPr>
            <a:xfrm>
              <a:off x="7630023" y="3114562"/>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4" name="Oval 283"/>
            <p:cNvSpPr/>
            <p:nvPr/>
          </p:nvSpPr>
          <p:spPr>
            <a:xfrm>
              <a:off x="7091140" y="3113081"/>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5" name="Oval 284"/>
            <p:cNvSpPr/>
            <p:nvPr/>
          </p:nvSpPr>
          <p:spPr>
            <a:xfrm>
              <a:off x="7024414" y="3112913"/>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6" name="Oval 285"/>
            <p:cNvSpPr/>
            <p:nvPr/>
          </p:nvSpPr>
          <p:spPr>
            <a:xfrm>
              <a:off x="6091508" y="2726277"/>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7" name="Oval 286"/>
            <p:cNvSpPr/>
            <p:nvPr/>
          </p:nvSpPr>
          <p:spPr>
            <a:xfrm>
              <a:off x="5903418" y="2366486"/>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8" name="Oval 287"/>
            <p:cNvSpPr/>
            <p:nvPr/>
          </p:nvSpPr>
          <p:spPr>
            <a:xfrm>
              <a:off x="5836692" y="2366318"/>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 name="Group 4"/>
          <p:cNvGrpSpPr/>
          <p:nvPr/>
        </p:nvGrpSpPr>
        <p:grpSpPr>
          <a:xfrm>
            <a:off x="2159111" y="4871926"/>
            <a:ext cx="4498105" cy="1681274"/>
            <a:chOff x="2159111" y="4519548"/>
            <a:chExt cx="4498105" cy="1681274"/>
          </a:xfrm>
        </p:grpSpPr>
        <p:cxnSp>
          <p:nvCxnSpPr>
            <p:cNvPr id="289" name="Straight Connector 288"/>
            <p:cNvCxnSpPr/>
            <p:nvPr/>
          </p:nvCxnSpPr>
          <p:spPr>
            <a:xfrm>
              <a:off x="2159111" y="4953486"/>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90" name="Straight Connector 289"/>
            <p:cNvCxnSpPr/>
            <p:nvPr/>
          </p:nvCxnSpPr>
          <p:spPr>
            <a:xfrm>
              <a:off x="2159111" y="5327452"/>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291" name="TextBox 290"/>
            <p:cNvSpPr txBox="1"/>
            <p:nvPr/>
          </p:nvSpPr>
          <p:spPr>
            <a:xfrm>
              <a:off x="3732639" y="4519548"/>
              <a:ext cx="1760418" cy="276999"/>
            </a:xfrm>
            <a:prstGeom prst="rect">
              <a:avLst/>
            </a:prstGeom>
            <a:noFill/>
          </p:spPr>
          <p:txBody>
            <a:bodyPr wrap="none" rtlCol="0">
              <a:spAutoFit/>
            </a:bodyPr>
            <a:lstStyle/>
            <a:p>
              <a:r>
                <a:rPr lang="en-GB" sz="1200" dirty="0" smtClean="0">
                  <a:solidFill>
                    <a:srgbClr val="4D4D4D"/>
                  </a:solidFill>
                </a:rPr>
                <a:t>Re-resection technique</a:t>
              </a:r>
              <a:endParaRPr lang="en-GB" sz="1200" dirty="0">
                <a:solidFill>
                  <a:srgbClr val="4D4D4D"/>
                </a:solidFill>
              </a:endParaRPr>
            </a:p>
          </p:txBody>
        </p:sp>
        <p:sp>
          <p:nvSpPr>
            <p:cNvPr id="292" name="TextBox 291"/>
            <p:cNvSpPr txBox="1"/>
            <p:nvPr/>
          </p:nvSpPr>
          <p:spPr>
            <a:xfrm>
              <a:off x="2648553" y="4815827"/>
              <a:ext cx="1348895" cy="1200329"/>
            </a:xfrm>
            <a:prstGeom prst="rect">
              <a:avLst/>
            </a:prstGeom>
            <a:noFill/>
          </p:spPr>
          <p:txBody>
            <a:bodyPr wrap="none" rtlCol="0">
              <a:spAutoFit/>
            </a:bodyPr>
            <a:lstStyle/>
            <a:p>
              <a:r>
                <a:rPr lang="en-GB" sz="1200" dirty="0" smtClean="0">
                  <a:solidFill>
                    <a:srgbClr val="4D4D4D"/>
                  </a:solidFill>
                </a:rPr>
                <a:t>Other</a:t>
              </a:r>
            </a:p>
            <a:p>
              <a:r>
                <a:rPr lang="en-GB" sz="1200" dirty="0" smtClean="0">
                  <a:solidFill>
                    <a:srgbClr val="4D4D4D"/>
                  </a:solidFill>
                </a:rPr>
                <a:t>Other-censored</a:t>
              </a:r>
            </a:p>
            <a:p>
              <a:r>
                <a:rPr lang="en-GB" sz="1200" dirty="0" err="1" smtClean="0">
                  <a:solidFill>
                    <a:srgbClr val="4D4D4D"/>
                  </a:solidFill>
                </a:rPr>
                <a:t>IVb</a:t>
              </a:r>
              <a:r>
                <a:rPr lang="en-GB" sz="1200" dirty="0" smtClean="0">
                  <a:solidFill>
                    <a:srgbClr val="4D4D4D"/>
                  </a:solidFill>
                </a:rPr>
                <a:t>/V</a:t>
              </a:r>
            </a:p>
            <a:p>
              <a:r>
                <a:rPr lang="en-GB" sz="1200" dirty="0" err="1" smtClean="0">
                  <a:solidFill>
                    <a:srgbClr val="4D4D4D"/>
                  </a:solidFill>
                </a:rPr>
                <a:t>IVb</a:t>
              </a:r>
              <a:r>
                <a:rPr lang="en-GB" sz="1200" dirty="0" smtClean="0">
                  <a:solidFill>
                    <a:srgbClr val="4D4D4D"/>
                  </a:solidFill>
                </a:rPr>
                <a:t>/V-censored</a:t>
              </a:r>
            </a:p>
            <a:p>
              <a:r>
                <a:rPr lang="en-GB" sz="1200" dirty="0" smtClean="0">
                  <a:solidFill>
                    <a:srgbClr val="4D4D4D"/>
                  </a:solidFill>
                </a:rPr>
                <a:t>Wedge-resection</a:t>
              </a:r>
            </a:p>
            <a:p>
              <a:r>
                <a:rPr lang="en-GB" sz="1200" dirty="0" smtClean="0">
                  <a:solidFill>
                    <a:srgbClr val="4D4D4D"/>
                  </a:solidFill>
                </a:rPr>
                <a:t>Wedge-censored</a:t>
              </a:r>
            </a:p>
          </p:txBody>
        </p:sp>
        <p:sp>
          <p:nvSpPr>
            <p:cNvPr id="293" name="Oval 292"/>
            <p:cNvSpPr/>
            <p:nvPr/>
          </p:nvSpPr>
          <p:spPr>
            <a:xfrm>
              <a:off x="2288925" y="547281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294" name="Oval 293"/>
            <p:cNvSpPr/>
            <p:nvPr/>
          </p:nvSpPr>
          <p:spPr>
            <a:xfrm>
              <a:off x="2288925" y="511135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295" name="TextBox 294"/>
            <p:cNvSpPr txBox="1"/>
            <p:nvPr/>
          </p:nvSpPr>
          <p:spPr>
            <a:xfrm>
              <a:off x="4816648" y="4815827"/>
              <a:ext cx="1840568" cy="1384995"/>
            </a:xfrm>
            <a:prstGeom prst="rect">
              <a:avLst/>
            </a:prstGeom>
            <a:noFill/>
          </p:spPr>
          <p:txBody>
            <a:bodyPr wrap="none" rtlCol="0">
              <a:spAutoFit/>
            </a:bodyPr>
            <a:lstStyle/>
            <a:p>
              <a:r>
                <a:rPr lang="en-GB" sz="1200" dirty="0" smtClean="0">
                  <a:solidFill>
                    <a:srgbClr val="4D4D4D"/>
                  </a:solidFill>
                </a:rPr>
                <a:t>0.5&lt;LNR&lt;1.0</a:t>
              </a:r>
            </a:p>
            <a:p>
              <a:r>
                <a:rPr lang="en-GB" sz="1200" dirty="0" smtClean="0">
                  <a:solidFill>
                    <a:srgbClr val="4D4D4D"/>
                  </a:solidFill>
                </a:rPr>
                <a:t>0.5&lt;LNR&lt;1.0-censored</a:t>
              </a:r>
            </a:p>
            <a:p>
              <a:r>
                <a:rPr lang="en-GB" sz="1200" dirty="0" smtClean="0">
                  <a:solidFill>
                    <a:srgbClr val="4D4D4D"/>
                  </a:solidFill>
                </a:rPr>
                <a:t>0&lt;LNR&lt;0.5</a:t>
              </a:r>
              <a:endParaRPr lang="en-GB" sz="1200" dirty="0">
                <a:solidFill>
                  <a:srgbClr val="4D4D4D"/>
                </a:solidFill>
              </a:endParaRPr>
            </a:p>
            <a:p>
              <a:r>
                <a:rPr lang="en-GB" sz="1200" dirty="0" smtClean="0">
                  <a:solidFill>
                    <a:srgbClr val="4D4D4D"/>
                  </a:solidFill>
                </a:rPr>
                <a:t>0&lt;LNR&lt;0.5-censored</a:t>
              </a:r>
              <a:endParaRPr lang="en-GB" sz="1200" dirty="0">
                <a:solidFill>
                  <a:srgbClr val="4D4D4D"/>
                </a:solidFill>
              </a:endParaRPr>
            </a:p>
            <a:p>
              <a:r>
                <a:rPr lang="en-GB" sz="1200" dirty="0" smtClean="0">
                  <a:solidFill>
                    <a:srgbClr val="4D4D4D"/>
                  </a:solidFill>
                </a:rPr>
                <a:t>LNR=0</a:t>
              </a:r>
              <a:endParaRPr lang="en-GB" sz="1200" dirty="0">
                <a:solidFill>
                  <a:srgbClr val="4D4D4D"/>
                </a:solidFill>
              </a:endParaRPr>
            </a:p>
            <a:p>
              <a:r>
                <a:rPr lang="en-GB" sz="1200" dirty="0" smtClean="0">
                  <a:solidFill>
                    <a:srgbClr val="4D4D4D"/>
                  </a:solidFill>
                </a:rPr>
                <a:t>LNR=0-censored</a:t>
              </a:r>
              <a:endParaRPr lang="en-GB" sz="1200" dirty="0">
                <a:solidFill>
                  <a:srgbClr val="4D4D4D"/>
                </a:solidFill>
              </a:endParaRPr>
            </a:p>
            <a:p>
              <a:endParaRPr lang="en-GB" sz="1200" dirty="0" smtClean="0">
                <a:solidFill>
                  <a:srgbClr val="4D4D4D"/>
                </a:solidFill>
              </a:endParaRPr>
            </a:p>
          </p:txBody>
        </p:sp>
        <p:cxnSp>
          <p:nvCxnSpPr>
            <p:cNvPr id="297" name="Straight Connector 296"/>
            <p:cNvCxnSpPr/>
            <p:nvPr/>
          </p:nvCxnSpPr>
          <p:spPr>
            <a:xfrm>
              <a:off x="4481988" y="4953486"/>
              <a:ext cx="310429" cy="0"/>
            </a:xfrm>
            <a:prstGeom prst="line">
              <a:avLst/>
            </a:prstGeom>
            <a:noFill/>
            <a:ln w="15875">
              <a:solidFill>
                <a:schemeClr val="accent3">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cxnSp>
        <p:sp>
          <p:nvSpPr>
            <p:cNvPr id="298" name="Oval 297"/>
            <p:cNvSpPr/>
            <p:nvPr/>
          </p:nvSpPr>
          <p:spPr>
            <a:xfrm>
              <a:off x="4611802" y="5111358"/>
              <a:ext cx="50800" cy="5080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cxnSp>
          <p:nvCxnSpPr>
            <p:cNvPr id="299" name="Straight Connector 298"/>
            <p:cNvCxnSpPr/>
            <p:nvPr/>
          </p:nvCxnSpPr>
          <p:spPr>
            <a:xfrm>
              <a:off x="2159111" y="5688524"/>
              <a:ext cx="310429" cy="0"/>
            </a:xfrm>
            <a:prstGeom prst="line">
              <a:avLst/>
            </a:pr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01" name="Straight Connector 300"/>
            <p:cNvCxnSpPr/>
            <p:nvPr/>
          </p:nvCxnSpPr>
          <p:spPr>
            <a:xfrm>
              <a:off x="4481988" y="5327452"/>
              <a:ext cx="310429"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302" name="Oval 301"/>
            <p:cNvSpPr/>
            <p:nvPr/>
          </p:nvSpPr>
          <p:spPr>
            <a:xfrm>
              <a:off x="4611802" y="5472818"/>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cxnSp>
          <p:nvCxnSpPr>
            <p:cNvPr id="303" name="Straight Connector 302"/>
            <p:cNvCxnSpPr/>
            <p:nvPr/>
          </p:nvCxnSpPr>
          <p:spPr>
            <a:xfrm>
              <a:off x="4481988" y="5688524"/>
              <a:ext cx="310429" cy="0"/>
            </a:xfrm>
            <a:prstGeom prst="line">
              <a:avLst/>
            </a:prstGeom>
            <a:noFill/>
            <a:ln w="15875">
              <a:solidFill>
                <a:srgbClr val="464646"/>
              </a:solidFill>
              <a:prstDash val="solid"/>
              <a:round/>
              <a:headEnd/>
              <a:tailEnd/>
            </a:ln>
            <a:extLst>
              <a:ext uri="{909E8E84-426E-40DD-AFC4-6F175D3DCCD1}">
                <a14:hiddenFill xmlns:a14="http://schemas.microsoft.com/office/drawing/2010/main">
                  <a:solidFill>
                    <a:srgbClr val="FFFFFF"/>
                  </a:solidFill>
                </a14:hiddenFill>
              </a:ext>
            </a:extLst>
          </p:spPr>
        </p:cxnSp>
        <p:sp>
          <p:nvSpPr>
            <p:cNvPr id="304" name="Oval 303"/>
            <p:cNvSpPr/>
            <p:nvPr/>
          </p:nvSpPr>
          <p:spPr>
            <a:xfrm>
              <a:off x="4611802" y="5845222"/>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grpSp>
      <p:sp>
        <p:nvSpPr>
          <p:cNvPr id="306" name="Oval 305"/>
          <p:cNvSpPr/>
          <p:nvPr/>
        </p:nvSpPr>
        <p:spPr>
          <a:xfrm>
            <a:off x="2288925" y="6190566"/>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16115055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619PD: Prognostic </a:t>
            </a:r>
            <a:r>
              <a:rPr lang="en-GB" sz="1800" dirty="0"/>
              <a:t>factors in curative treatment of gallbladder cancer - Data of 950 cases of “The </a:t>
            </a:r>
            <a:r>
              <a:rPr lang="en-GB" sz="1800" dirty="0" smtClean="0"/>
              <a:t>German-Registry” – </a:t>
            </a:r>
            <a:r>
              <a:rPr lang="en-GB" sz="1800" dirty="0" err="1" smtClean="0"/>
              <a:t>Goetze</a:t>
            </a:r>
            <a:r>
              <a:rPr lang="en-GB" sz="1800" dirty="0" smtClean="0"/>
              <a:t> et al </a:t>
            </a:r>
            <a:endParaRPr lang="en-GB" sz="1800" dirty="0"/>
          </a:p>
        </p:txBody>
      </p:sp>
      <p:sp>
        <p:nvSpPr>
          <p:cNvPr id="5123" name="Rectangle 3"/>
          <p:cNvSpPr>
            <a:spLocks noGrp="1" noChangeArrowheads="1"/>
          </p:cNvSpPr>
          <p:nvPr>
            <p:ph type="body" idx="1"/>
          </p:nvPr>
        </p:nvSpPr>
        <p:spPr>
          <a:xfrm>
            <a:off x="365124" y="1254034"/>
            <a:ext cx="8413751" cy="4994365"/>
          </a:xfrm>
        </p:spPr>
        <p:txBody>
          <a:bodyPr/>
          <a:lstStyle/>
          <a:p>
            <a:pPr marL="0" indent="0">
              <a:buNone/>
            </a:pPr>
            <a:r>
              <a:rPr lang="en-GB" b="1" dirty="0"/>
              <a:t>Key results (continued</a:t>
            </a:r>
            <a:r>
              <a:rPr lang="en-GB" b="1" dirty="0" smtClean="0"/>
              <a: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spcAft>
                <a:spcPts val="100"/>
              </a:spcAft>
              <a:buNone/>
            </a:pPr>
            <a:r>
              <a:rPr lang="en-GB" b="1" dirty="0" smtClean="0"/>
              <a:t>Conclusions</a:t>
            </a:r>
            <a:endParaRPr lang="en-GB" dirty="0" smtClean="0"/>
          </a:p>
          <a:p>
            <a:pPr>
              <a:spcAft>
                <a:spcPts val="100"/>
              </a:spcAft>
            </a:pPr>
            <a:r>
              <a:rPr lang="en-GB" b="1" dirty="0" smtClean="0"/>
              <a:t>IGBCs </a:t>
            </a:r>
            <a:r>
              <a:rPr lang="en-GB" b="1" dirty="0"/>
              <a:t>up to T1b </a:t>
            </a:r>
            <a:r>
              <a:rPr lang="en-GB" b="1" dirty="0" smtClean="0"/>
              <a:t>need </a:t>
            </a:r>
            <a:r>
              <a:rPr lang="en-GB" b="1" dirty="0"/>
              <a:t>radical </a:t>
            </a:r>
            <a:r>
              <a:rPr lang="en-GB" b="1" dirty="0" smtClean="0"/>
              <a:t>surgery</a:t>
            </a:r>
          </a:p>
          <a:p>
            <a:pPr>
              <a:spcAft>
                <a:spcPts val="100"/>
              </a:spcAft>
            </a:pPr>
            <a:r>
              <a:rPr lang="en-GB" b="1" dirty="0" smtClean="0"/>
              <a:t>Wedge-resection </a:t>
            </a:r>
            <a:r>
              <a:rPr lang="en-GB" b="1" dirty="0"/>
              <a:t>is </a:t>
            </a:r>
            <a:r>
              <a:rPr lang="en-GB" b="1" dirty="0" smtClean="0"/>
              <a:t>an efficient procedure </a:t>
            </a:r>
            <a:r>
              <a:rPr lang="en-GB" b="1" dirty="0"/>
              <a:t>for T1b / T2 IGBC </a:t>
            </a:r>
            <a:r>
              <a:rPr lang="en-GB" b="1" dirty="0" smtClean="0"/>
              <a:t>as it is less invasive despite oncological adequacy; WRT implants can also be fitted in low-volume centres that have limited experience </a:t>
            </a:r>
            <a:r>
              <a:rPr lang="en-GB" b="1" dirty="0"/>
              <a:t>in liver </a:t>
            </a:r>
            <a:r>
              <a:rPr lang="en-GB" b="1" dirty="0" smtClean="0"/>
              <a:t>surgery</a:t>
            </a:r>
          </a:p>
          <a:p>
            <a:pPr>
              <a:spcAft>
                <a:spcPts val="100"/>
              </a:spcAft>
            </a:pPr>
            <a:r>
              <a:rPr lang="en-GB" b="1" dirty="0" smtClean="0"/>
              <a:t>The number of retrieved </a:t>
            </a:r>
            <a:r>
              <a:rPr lang="en-GB" b="1" dirty="0"/>
              <a:t>lymph nodes is </a:t>
            </a:r>
            <a:r>
              <a:rPr lang="en-GB" b="1" dirty="0" smtClean="0"/>
              <a:t>essential</a:t>
            </a:r>
          </a:p>
          <a:p>
            <a:pPr>
              <a:spcAft>
                <a:spcPts val="100"/>
              </a:spcAft>
            </a:pPr>
            <a:r>
              <a:rPr lang="en-GB" b="1" dirty="0" smtClean="0"/>
              <a:t>Adherence to correct </a:t>
            </a:r>
            <a:r>
              <a:rPr lang="en-GB" b="1" dirty="0"/>
              <a:t>decision </a:t>
            </a:r>
            <a:r>
              <a:rPr lang="en-GB" b="1" dirty="0" smtClean="0"/>
              <a:t>processes benefits more patients</a:t>
            </a:r>
          </a:p>
          <a:p>
            <a:pPr>
              <a:spcAft>
                <a:spcPts val="100"/>
              </a:spcAft>
            </a:pPr>
            <a:r>
              <a:rPr lang="en-GB" b="1" dirty="0" smtClean="0"/>
              <a:t>For a </a:t>
            </a:r>
            <a:r>
              <a:rPr lang="en-GB" b="1" dirty="0"/>
              <a:t>further increase </a:t>
            </a:r>
            <a:r>
              <a:rPr lang="en-GB" b="1" dirty="0" smtClean="0"/>
              <a:t>in cure </a:t>
            </a:r>
            <a:r>
              <a:rPr lang="en-GB" b="1" dirty="0"/>
              <a:t>rate in T2-3 </a:t>
            </a:r>
            <a:r>
              <a:rPr lang="en-GB" b="1" dirty="0" smtClean="0"/>
              <a:t>IGBC patients, another multimodal </a:t>
            </a:r>
            <a:r>
              <a:rPr lang="en-GB" b="1" dirty="0"/>
              <a:t>therapy (</a:t>
            </a:r>
            <a:r>
              <a:rPr lang="en-GB" b="1" dirty="0" smtClean="0"/>
              <a:t>GAIN) trial </a:t>
            </a:r>
            <a:r>
              <a:rPr lang="en-GB" b="1" dirty="0"/>
              <a:t>has already been </a:t>
            </a:r>
            <a:r>
              <a:rPr lang="en-GB" b="1" dirty="0" smtClean="0"/>
              <a:t>planned</a:t>
            </a:r>
            <a:endParaRPr lang="en-GB" b="1" dirty="0"/>
          </a:p>
        </p:txBody>
      </p:sp>
      <p:sp>
        <p:nvSpPr>
          <p:cNvPr id="15" name="Text Placeholder 14"/>
          <p:cNvSpPr>
            <a:spLocks noGrp="1"/>
          </p:cNvSpPr>
          <p:nvPr>
            <p:ph type="body" sz="quarter" idx="11"/>
          </p:nvPr>
        </p:nvSpPr>
        <p:spPr>
          <a:xfrm>
            <a:off x="4343400" y="6096000"/>
            <a:ext cx="4435475" cy="487363"/>
          </a:xfrm>
        </p:spPr>
        <p:txBody>
          <a:bodyPr/>
          <a:lstStyle/>
          <a:p>
            <a:r>
              <a:rPr lang="en-GB" dirty="0"/>
              <a:t> </a:t>
            </a:r>
            <a:r>
              <a:rPr lang="en-GB" dirty="0" err="1" smtClean="0"/>
              <a:t>Goetze</a:t>
            </a:r>
            <a:r>
              <a:rPr lang="en-GB" dirty="0" smtClean="0"/>
              <a:t> TO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619PD</a:t>
            </a:r>
            <a:endParaRPr lang="en-GB" dirty="0"/>
          </a:p>
        </p:txBody>
      </p:sp>
      <p:grpSp>
        <p:nvGrpSpPr>
          <p:cNvPr id="2" name="Group 1"/>
          <p:cNvGrpSpPr/>
          <p:nvPr/>
        </p:nvGrpSpPr>
        <p:grpSpPr>
          <a:xfrm>
            <a:off x="2412800" y="1508768"/>
            <a:ext cx="5728306" cy="2549209"/>
            <a:chOff x="1723468" y="1527985"/>
            <a:chExt cx="5728306" cy="2549209"/>
          </a:xfrm>
        </p:grpSpPr>
        <p:sp>
          <p:nvSpPr>
            <p:cNvPr id="90" name="Freeform 2"/>
            <p:cNvSpPr>
              <a:spLocks/>
            </p:cNvSpPr>
            <p:nvPr/>
          </p:nvSpPr>
          <p:spPr bwMode="auto">
            <a:xfrm>
              <a:off x="2412506" y="1833143"/>
              <a:ext cx="2761596" cy="1556423"/>
            </a:xfrm>
            <a:custGeom>
              <a:avLst/>
              <a:gdLst>
                <a:gd name="T0" fmla="*/ 218 w 221"/>
                <a:gd name="T1" fmla="*/ 122 h 122"/>
                <a:gd name="T2" fmla="*/ 181 w 221"/>
                <a:gd name="T3" fmla="*/ 114 h 122"/>
                <a:gd name="T4" fmla="*/ 170 w 221"/>
                <a:gd name="T5" fmla="*/ 109 h 122"/>
                <a:gd name="T6" fmla="*/ 156 w 221"/>
                <a:gd name="T7" fmla="*/ 105 h 122"/>
                <a:gd name="T8" fmla="*/ 153 w 221"/>
                <a:gd name="T9" fmla="*/ 102 h 122"/>
                <a:gd name="T10" fmla="*/ 146 w 221"/>
                <a:gd name="T11" fmla="*/ 99 h 122"/>
                <a:gd name="T12" fmla="*/ 130 w 221"/>
                <a:gd name="T13" fmla="*/ 96 h 122"/>
                <a:gd name="T14" fmla="*/ 123 w 221"/>
                <a:gd name="T15" fmla="*/ 93 h 122"/>
                <a:gd name="T16" fmla="*/ 114 w 221"/>
                <a:gd name="T17" fmla="*/ 90 h 122"/>
                <a:gd name="T18" fmla="*/ 97 w 221"/>
                <a:gd name="T19" fmla="*/ 88 h 122"/>
                <a:gd name="T20" fmla="*/ 88 w 221"/>
                <a:gd name="T21" fmla="*/ 86 h 122"/>
                <a:gd name="T22" fmla="*/ 86 w 221"/>
                <a:gd name="T23" fmla="*/ 84 h 122"/>
                <a:gd name="T24" fmla="*/ 84 w 221"/>
                <a:gd name="T25" fmla="*/ 82 h 122"/>
                <a:gd name="T26" fmla="*/ 74 w 221"/>
                <a:gd name="T27" fmla="*/ 79 h 122"/>
                <a:gd name="T28" fmla="*/ 73 w 221"/>
                <a:gd name="T29" fmla="*/ 76 h 122"/>
                <a:gd name="T30" fmla="*/ 69 w 221"/>
                <a:gd name="T31" fmla="*/ 73 h 122"/>
                <a:gd name="T32" fmla="*/ 66 w 221"/>
                <a:gd name="T33" fmla="*/ 67 h 122"/>
                <a:gd name="T34" fmla="*/ 54 w 221"/>
                <a:gd name="T35" fmla="*/ 65 h 122"/>
                <a:gd name="T36" fmla="*/ 52 w 221"/>
                <a:gd name="T37" fmla="*/ 61 h 122"/>
                <a:gd name="T38" fmla="*/ 50 w 221"/>
                <a:gd name="T39" fmla="*/ 59 h 122"/>
                <a:gd name="T40" fmla="*/ 48 w 221"/>
                <a:gd name="T41" fmla="*/ 57 h 122"/>
                <a:gd name="T42" fmla="*/ 45 w 221"/>
                <a:gd name="T43" fmla="*/ 46 h 122"/>
                <a:gd name="T44" fmla="*/ 43 w 221"/>
                <a:gd name="T45" fmla="*/ 45 h 122"/>
                <a:gd name="T46" fmla="*/ 39 w 221"/>
                <a:gd name="T47" fmla="*/ 41 h 122"/>
                <a:gd name="T48" fmla="*/ 36 w 221"/>
                <a:gd name="T49" fmla="*/ 38 h 122"/>
                <a:gd name="T50" fmla="*/ 34 w 221"/>
                <a:gd name="T51" fmla="*/ 34 h 122"/>
                <a:gd name="T52" fmla="*/ 31 w 221"/>
                <a:gd name="T53" fmla="*/ 32 h 122"/>
                <a:gd name="T54" fmla="*/ 29 w 221"/>
                <a:gd name="T55" fmla="*/ 29 h 122"/>
                <a:gd name="T56" fmla="*/ 25 w 221"/>
                <a:gd name="T57" fmla="*/ 28 h 122"/>
                <a:gd name="T58" fmla="*/ 25 w 221"/>
                <a:gd name="T59" fmla="*/ 23 h 122"/>
                <a:gd name="T60" fmla="*/ 22 w 221"/>
                <a:gd name="T61" fmla="*/ 20 h 122"/>
                <a:gd name="T62" fmla="*/ 21 w 221"/>
                <a:gd name="T63" fmla="*/ 16 h 122"/>
                <a:gd name="T64" fmla="*/ 19 w 221"/>
                <a:gd name="T65" fmla="*/ 14 h 122"/>
                <a:gd name="T66" fmla="*/ 17 w 221"/>
                <a:gd name="T67" fmla="*/ 12 h 122"/>
                <a:gd name="T68" fmla="*/ 14 w 221"/>
                <a:gd name="T69" fmla="*/ 9 h 122"/>
                <a:gd name="T70" fmla="*/ 12 w 221"/>
                <a:gd name="T71" fmla="*/ 6 h 122"/>
                <a:gd name="T72" fmla="*/ 9 w 221"/>
                <a:gd name="T73" fmla="*/ 3 h 122"/>
                <a:gd name="T74" fmla="*/ 0 w 221"/>
                <a:gd name="T7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122">
                  <a:moveTo>
                    <a:pt x="221" y="122"/>
                  </a:moveTo>
                  <a:lnTo>
                    <a:pt x="218" y="122"/>
                  </a:lnTo>
                  <a:lnTo>
                    <a:pt x="218" y="114"/>
                  </a:lnTo>
                  <a:lnTo>
                    <a:pt x="181" y="114"/>
                  </a:lnTo>
                  <a:lnTo>
                    <a:pt x="181" y="109"/>
                  </a:lnTo>
                  <a:lnTo>
                    <a:pt x="170" y="109"/>
                  </a:lnTo>
                  <a:lnTo>
                    <a:pt x="170" y="105"/>
                  </a:lnTo>
                  <a:lnTo>
                    <a:pt x="156" y="105"/>
                  </a:lnTo>
                  <a:lnTo>
                    <a:pt x="156" y="102"/>
                  </a:lnTo>
                  <a:lnTo>
                    <a:pt x="153" y="102"/>
                  </a:lnTo>
                  <a:lnTo>
                    <a:pt x="153" y="99"/>
                  </a:lnTo>
                  <a:lnTo>
                    <a:pt x="146" y="99"/>
                  </a:lnTo>
                  <a:lnTo>
                    <a:pt x="146" y="96"/>
                  </a:lnTo>
                  <a:lnTo>
                    <a:pt x="130" y="96"/>
                  </a:lnTo>
                  <a:lnTo>
                    <a:pt x="130" y="93"/>
                  </a:lnTo>
                  <a:lnTo>
                    <a:pt x="123" y="93"/>
                  </a:lnTo>
                  <a:lnTo>
                    <a:pt x="123" y="90"/>
                  </a:lnTo>
                  <a:lnTo>
                    <a:pt x="114" y="90"/>
                  </a:lnTo>
                  <a:lnTo>
                    <a:pt x="114" y="88"/>
                  </a:lnTo>
                  <a:lnTo>
                    <a:pt x="97" y="88"/>
                  </a:lnTo>
                  <a:lnTo>
                    <a:pt x="97" y="86"/>
                  </a:lnTo>
                  <a:lnTo>
                    <a:pt x="88" y="86"/>
                  </a:lnTo>
                  <a:lnTo>
                    <a:pt x="88" y="84"/>
                  </a:lnTo>
                  <a:lnTo>
                    <a:pt x="86" y="84"/>
                  </a:lnTo>
                  <a:lnTo>
                    <a:pt x="86" y="82"/>
                  </a:lnTo>
                  <a:lnTo>
                    <a:pt x="84" y="82"/>
                  </a:lnTo>
                  <a:lnTo>
                    <a:pt x="84" y="79"/>
                  </a:lnTo>
                  <a:lnTo>
                    <a:pt x="74" y="79"/>
                  </a:lnTo>
                  <a:lnTo>
                    <a:pt x="74" y="76"/>
                  </a:lnTo>
                  <a:lnTo>
                    <a:pt x="73" y="76"/>
                  </a:lnTo>
                  <a:lnTo>
                    <a:pt x="73" y="73"/>
                  </a:lnTo>
                  <a:lnTo>
                    <a:pt x="69" y="73"/>
                  </a:lnTo>
                  <a:lnTo>
                    <a:pt x="69" y="67"/>
                  </a:lnTo>
                  <a:lnTo>
                    <a:pt x="66" y="67"/>
                  </a:lnTo>
                  <a:lnTo>
                    <a:pt x="66" y="65"/>
                  </a:lnTo>
                  <a:lnTo>
                    <a:pt x="54" y="65"/>
                  </a:lnTo>
                  <a:lnTo>
                    <a:pt x="54" y="61"/>
                  </a:lnTo>
                  <a:lnTo>
                    <a:pt x="52" y="61"/>
                  </a:lnTo>
                  <a:lnTo>
                    <a:pt x="52" y="59"/>
                  </a:lnTo>
                  <a:lnTo>
                    <a:pt x="50" y="59"/>
                  </a:lnTo>
                  <a:lnTo>
                    <a:pt x="50" y="57"/>
                  </a:lnTo>
                  <a:lnTo>
                    <a:pt x="48" y="57"/>
                  </a:lnTo>
                  <a:lnTo>
                    <a:pt x="48" y="46"/>
                  </a:lnTo>
                  <a:lnTo>
                    <a:pt x="45" y="46"/>
                  </a:lnTo>
                  <a:lnTo>
                    <a:pt x="45" y="45"/>
                  </a:lnTo>
                  <a:lnTo>
                    <a:pt x="43" y="45"/>
                  </a:lnTo>
                  <a:lnTo>
                    <a:pt x="43" y="41"/>
                  </a:lnTo>
                  <a:lnTo>
                    <a:pt x="39" y="41"/>
                  </a:lnTo>
                  <a:lnTo>
                    <a:pt x="39" y="38"/>
                  </a:lnTo>
                  <a:lnTo>
                    <a:pt x="36" y="38"/>
                  </a:lnTo>
                  <a:lnTo>
                    <a:pt x="36" y="34"/>
                  </a:lnTo>
                  <a:lnTo>
                    <a:pt x="34" y="34"/>
                  </a:lnTo>
                  <a:lnTo>
                    <a:pt x="34" y="32"/>
                  </a:lnTo>
                  <a:lnTo>
                    <a:pt x="31" y="32"/>
                  </a:lnTo>
                  <a:lnTo>
                    <a:pt x="31" y="29"/>
                  </a:lnTo>
                  <a:lnTo>
                    <a:pt x="29" y="29"/>
                  </a:lnTo>
                  <a:lnTo>
                    <a:pt x="29" y="28"/>
                  </a:lnTo>
                  <a:lnTo>
                    <a:pt x="25" y="28"/>
                  </a:lnTo>
                  <a:lnTo>
                    <a:pt x="25" y="25"/>
                  </a:lnTo>
                  <a:lnTo>
                    <a:pt x="25" y="23"/>
                  </a:lnTo>
                  <a:lnTo>
                    <a:pt x="22" y="23"/>
                  </a:lnTo>
                  <a:lnTo>
                    <a:pt x="22" y="20"/>
                  </a:lnTo>
                  <a:lnTo>
                    <a:pt x="22" y="16"/>
                  </a:lnTo>
                  <a:lnTo>
                    <a:pt x="21" y="16"/>
                  </a:lnTo>
                  <a:lnTo>
                    <a:pt x="21" y="14"/>
                  </a:lnTo>
                  <a:lnTo>
                    <a:pt x="19" y="14"/>
                  </a:lnTo>
                  <a:lnTo>
                    <a:pt x="19" y="12"/>
                  </a:lnTo>
                  <a:lnTo>
                    <a:pt x="17" y="12"/>
                  </a:lnTo>
                  <a:lnTo>
                    <a:pt x="17" y="9"/>
                  </a:lnTo>
                  <a:lnTo>
                    <a:pt x="14" y="9"/>
                  </a:lnTo>
                  <a:lnTo>
                    <a:pt x="14" y="6"/>
                  </a:lnTo>
                  <a:lnTo>
                    <a:pt x="12" y="6"/>
                  </a:lnTo>
                  <a:lnTo>
                    <a:pt x="12" y="3"/>
                  </a:lnTo>
                  <a:lnTo>
                    <a:pt x="9" y="3"/>
                  </a:lnTo>
                  <a:lnTo>
                    <a:pt x="9"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Freeform 3"/>
            <p:cNvSpPr>
              <a:spLocks/>
            </p:cNvSpPr>
            <p:nvPr/>
          </p:nvSpPr>
          <p:spPr bwMode="auto">
            <a:xfrm>
              <a:off x="2412506" y="1833144"/>
              <a:ext cx="2749100" cy="880272"/>
            </a:xfrm>
            <a:custGeom>
              <a:avLst/>
              <a:gdLst>
                <a:gd name="T0" fmla="*/ 213 w 220"/>
                <a:gd name="T1" fmla="*/ 69 h 69"/>
                <a:gd name="T2" fmla="*/ 192 w 220"/>
                <a:gd name="T3" fmla="*/ 67 h 69"/>
                <a:gd name="T4" fmla="*/ 174 w 220"/>
                <a:gd name="T5" fmla="*/ 65 h 69"/>
                <a:gd name="T6" fmla="*/ 168 w 220"/>
                <a:gd name="T7" fmla="*/ 62 h 69"/>
                <a:gd name="T8" fmla="*/ 166 w 220"/>
                <a:gd name="T9" fmla="*/ 60 h 69"/>
                <a:gd name="T10" fmla="*/ 152 w 220"/>
                <a:gd name="T11" fmla="*/ 59 h 69"/>
                <a:gd name="T12" fmla="*/ 150 w 220"/>
                <a:gd name="T13" fmla="*/ 56 h 69"/>
                <a:gd name="T14" fmla="*/ 135 w 220"/>
                <a:gd name="T15" fmla="*/ 54 h 69"/>
                <a:gd name="T16" fmla="*/ 119 w 220"/>
                <a:gd name="T17" fmla="*/ 52 h 69"/>
                <a:gd name="T18" fmla="*/ 117 w 220"/>
                <a:gd name="T19" fmla="*/ 51 h 69"/>
                <a:gd name="T20" fmla="*/ 114 w 220"/>
                <a:gd name="T21" fmla="*/ 49 h 69"/>
                <a:gd name="T22" fmla="*/ 111 w 220"/>
                <a:gd name="T23" fmla="*/ 48 h 69"/>
                <a:gd name="T24" fmla="*/ 102 w 220"/>
                <a:gd name="T25" fmla="*/ 46 h 69"/>
                <a:gd name="T26" fmla="*/ 100 w 220"/>
                <a:gd name="T27" fmla="*/ 43 h 69"/>
                <a:gd name="T28" fmla="*/ 92 w 220"/>
                <a:gd name="T29" fmla="*/ 40 h 69"/>
                <a:gd name="T30" fmla="*/ 88 w 220"/>
                <a:gd name="T31" fmla="*/ 38 h 69"/>
                <a:gd name="T32" fmla="*/ 83 w 220"/>
                <a:gd name="T33" fmla="*/ 34 h 69"/>
                <a:gd name="T34" fmla="*/ 77 w 220"/>
                <a:gd name="T35" fmla="*/ 31 h 69"/>
                <a:gd name="T36" fmla="*/ 72 w 220"/>
                <a:gd name="T37" fmla="*/ 30 h 69"/>
                <a:gd name="T38" fmla="*/ 65 w 220"/>
                <a:gd name="T39" fmla="*/ 28 h 69"/>
                <a:gd name="T40" fmla="*/ 63 w 220"/>
                <a:gd name="T41" fmla="*/ 25 h 69"/>
                <a:gd name="T42" fmla="*/ 60 w 220"/>
                <a:gd name="T43" fmla="*/ 23 h 69"/>
                <a:gd name="T44" fmla="*/ 55 w 220"/>
                <a:gd name="T45" fmla="*/ 21 h 69"/>
                <a:gd name="T46" fmla="*/ 48 w 220"/>
                <a:gd name="T47" fmla="*/ 20 h 69"/>
                <a:gd name="T48" fmla="*/ 42 w 220"/>
                <a:gd name="T49" fmla="*/ 19 h 69"/>
                <a:gd name="T50" fmla="*/ 39 w 220"/>
                <a:gd name="T51" fmla="*/ 18 h 69"/>
                <a:gd name="T52" fmla="*/ 36 w 220"/>
                <a:gd name="T53" fmla="*/ 17 h 69"/>
                <a:gd name="T54" fmla="*/ 34 w 220"/>
                <a:gd name="T55" fmla="*/ 15 h 69"/>
                <a:gd name="T56" fmla="*/ 32 w 220"/>
                <a:gd name="T57" fmla="*/ 12 h 69"/>
                <a:gd name="T58" fmla="*/ 29 w 220"/>
                <a:gd name="T59" fmla="*/ 11 h 69"/>
                <a:gd name="T60" fmla="*/ 20 w 220"/>
                <a:gd name="T61" fmla="*/ 9 h 69"/>
                <a:gd name="T62" fmla="*/ 15 w 220"/>
                <a:gd name="T63" fmla="*/ 7 h 69"/>
                <a:gd name="T64" fmla="*/ 9 w 220"/>
                <a:gd name="T65" fmla="*/ 4 h 69"/>
                <a:gd name="T66" fmla="*/ 5 w 220"/>
                <a:gd name="T67" fmla="*/ 1 h 69"/>
                <a:gd name="T68" fmla="*/ 0 w 220"/>
                <a:gd name="T6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69">
                  <a:moveTo>
                    <a:pt x="220" y="69"/>
                  </a:moveTo>
                  <a:lnTo>
                    <a:pt x="213" y="69"/>
                  </a:lnTo>
                  <a:lnTo>
                    <a:pt x="213" y="67"/>
                  </a:lnTo>
                  <a:lnTo>
                    <a:pt x="192" y="67"/>
                  </a:lnTo>
                  <a:lnTo>
                    <a:pt x="192" y="65"/>
                  </a:lnTo>
                  <a:lnTo>
                    <a:pt x="174" y="65"/>
                  </a:lnTo>
                  <a:lnTo>
                    <a:pt x="174" y="62"/>
                  </a:lnTo>
                  <a:lnTo>
                    <a:pt x="168" y="62"/>
                  </a:lnTo>
                  <a:lnTo>
                    <a:pt x="168" y="60"/>
                  </a:lnTo>
                  <a:lnTo>
                    <a:pt x="166" y="60"/>
                  </a:lnTo>
                  <a:lnTo>
                    <a:pt x="166" y="59"/>
                  </a:lnTo>
                  <a:lnTo>
                    <a:pt x="152" y="59"/>
                  </a:lnTo>
                  <a:lnTo>
                    <a:pt x="152" y="56"/>
                  </a:lnTo>
                  <a:lnTo>
                    <a:pt x="150" y="56"/>
                  </a:lnTo>
                  <a:lnTo>
                    <a:pt x="150" y="54"/>
                  </a:lnTo>
                  <a:lnTo>
                    <a:pt x="135" y="54"/>
                  </a:lnTo>
                  <a:lnTo>
                    <a:pt x="135" y="52"/>
                  </a:lnTo>
                  <a:lnTo>
                    <a:pt x="119" y="52"/>
                  </a:lnTo>
                  <a:lnTo>
                    <a:pt x="119" y="51"/>
                  </a:lnTo>
                  <a:lnTo>
                    <a:pt x="117" y="51"/>
                  </a:lnTo>
                  <a:lnTo>
                    <a:pt x="117" y="49"/>
                  </a:lnTo>
                  <a:lnTo>
                    <a:pt x="114" y="49"/>
                  </a:lnTo>
                  <a:lnTo>
                    <a:pt x="114" y="48"/>
                  </a:lnTo>
                  <a:lnTo>
                    <a:pt x="111" y="48"/>
                  </a:lnTo>
                  <a:lnTo>
                    <a:pt x="111" y="46"/>
                  </a:lnTo>
                  <a:lnTo>
                    <a:pt x="102" y="46"/>
                  </a:lnTo>
                  <a:lnTo>
                    <a:pt x="102" y="43"/>
                  </a:lnTo>
                  <a:lnTo>
                    <a:pt x="100" y="43"/>
                  </a:lnTo>
                  <a:lnTo>
                    <a:pt x="100" y="40"/>
                  </a:lnTo>
                  <a:lnTo>
                    <a:pt x="92" y="40"/>
                  </a:lnTo>
                  <a:lnTo>
                    <a:pt x="92" y="38"/>
                  </a:lnTo>
                  <a:lnTo>
                    <a:pt x="88" y="38"/>
                  </a:lnTo>
                  <a:lnTo>
                    <a:pt x="88" y="34"/>
                  </a:lnTo>
                  <a:lnTo>
                    <a:pt x="83" y="34"/>
                  </a:lnTo>
                  <a:lnTo>
                    <a:pt x="83" y="31"/>
                  </a:lnTo>
                  <a:lnTo>
                    <a:pt x="77" y="31"/>
                  </a:lnTo>
                  <a:lnTo>
                    <a:pt x="77" y="30"/>
                  </a:lnTo>
                  <a:lnTo>
                    <a:pt x="72" y="30"/>
                  </a:lnTo>
                  <a:lnTo>
                    <a:pt x="72" y="28"/>
                  </a:lnTo>
                  <a:lnTo>
                    <a:pt x="65" y="28"/>
                  </a:lnTo>
                  <a:lnTo>
                    <a:pt x="65" y="25"/>
                  </a:lnTo>
                  <a:lnTo>
                    <a:pt x="63" y="25"/>
                  </a:lnTo>
                  <a:lnTo>
                    <a:pt x="63" y="23"/>
                  </a:lnTo>
                  <a:lnTo>
                    <a:pt x="60" y="23"/>
                  </a:lnTo>
                  <a:lnTo>
                    <a:pt x="60" y="21"/>
                  </a:lnTo>
                  <a:lnTo>
                    <a:pt x="55" y="21"/>
                  </a:lnTo>
                  <a:lnTo>
                    <a:pt x="55" y="20"/>
                  </a:lnTo>
                  <a:lnTo>
                    <a:pt x="48" y="20"/>
                  </a:lnTo>
                  <a:lnTo>
                    <a:pt x="48" y="19"/>
                  </a:lnTo>
                  <a:lnTo>
                    <a:pt x="42" y="19"/>
                  </a:lnTo>
                  <a:lnTo>
                    <a:pt x="42" y="18"/>
                  </a:lnTo>
                  <a:lnTo>
                    <a:pt x="39" y="18"/>
                  </a:lnTo>
                  <a:lnTo>
                    <a:pt x="39" y="17"/>
                  </a:lnTo>
                  <a:lnTo>
                    <a:pt x="36" y="17"/>
                  </a:lnTo>
                  <a:lnTo>
                    <a:pt x="36" y="15"/>
                  </a:lnTo>
                  <a:lnTo>
                    <a:pt x="34" y="15"/>
                  </a:lnTo>
                  <a:lnTo>
                    <a:pt x="34" y="12"/>
                  </a:lnTo>
                  <a:lnTo>
                    <a:pt x="32" y="12"/>
                  </a:lnTo>
                  <a:lnTo>
                    <a:pt x="32" y="11"/>
                  </a:lnTo>
                  <a:lnTo>
                    <a:pt x="29" y="11"/>
                  </a:lnTo>
                  <a:lnTo>
                    <a:pt x="29" y="9"/>
                  </a:lnTo>
                  <a:lnTo>
                    <a:pt x="20" y="9"/>
                  </a:lnTo>
                  <a:lnTo>
                    <a:pt x="20" y="7"/>
                  </a:lnTo>
                  <a:lnTo>
                    <a:pt x="15" y="7"/>
                  </a:lnTo>
                  <a:lnTo>
                    <a:pt x="15" y="4"/>
                  </a:lnTo>
                  <a:lnTo>
                    <a:pt x="9" y="4"/>
                  </a:lnTo>
                  <a:lnTo>
                    <a:pt x="9" y="1"/>
                  </a:lnTo>
                  <a:lnTo>
                    <a:pt x="5" y="1"/>
                  </a:lnTo>
                  <a:lnTo>
                    <a:pt x="5"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2" name="Group 91"/>
            <p:cNvGrpSpPr/>
            <p:nvPr/>
          </p:nvGrpSpPr>
          <p:grpSpPr>
            <a:xfrm>
              <a:off x="1723468" y="1672376"/>
              <a:ext cx="3450634" cy="2404818"/>
              <a:chOff x="1855155" y="2230140"/>
              <a:chExt cx="4562043" cy="2849306"/>
            </a:xfrm>
          </p:grpSpPr>
          <p:grpSp>
            <p:nvGrpSpPr>
              <p:cNvPr id="93" name="Group 92"/>
              <p:cNvGrpSpPr/>
              <p:nvPr/>
            </p:nvGrpSpPr>
            <p:grpSpPr>
              <a:xfrm>
                <a:off x="2614623" y="2396465"/>
                <a:ext cx="3624340" cy="2171700"/>
                <a:chOff x="836615" y="2448719"/>
                <a:chExt cx="3624340" cy="2171700"/>
              </a:xfrm>
            </p:grpSpPr>
            <p:sp>
              <p:nvSpPr>
                <p:cNvPr id="108" name="Freeform 107"/>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94" name="TextBox 93"/>
              <p:cNvSpPr txBox="1"/>
              <p:nvPr/>
            </p:nvSpPr>
            <p:spPr>
              <a:xfrm rot="16200000">
                <a:off x="1605985" y="3259153"/>
                <a:ext cx="864557" cy="366217"/>
              </a:xfrm>
              <a:prstGeom prst="rect">
                <a:avLst/>
              </a:prstGeom>
              <a:noFill/>
            </p:spPr>
            <p:txBody>
              <a:bodyPr wrap="none" rtlCol="0">
                <a:spAutoFit/>
              </a:bodyPr>
              <a:lstStyle/>
              <a:p>
                <a:pPr algn="ctr"/>
                <a:r>
                  <a:rPr lang="en-GB" sz="1200" dirty="0" smtClean="0">
                    <a:solidFill>
                      <a:srgbClr val="4D4D4D"/>
                    </a:solidFill>
                  </a:rPr>
                  <a:t>Survival</a:t>
                </a:r>
                <a:endParaRPr lang="en-GB" sz="1200" dirty="0">
                  <a:solidFill>
                    <a:srgbClr val="4D4D4D"/>
                  </a:solidFill>
                </a:endParaRPr>
              </a:p>
            </p:txBody>
          </p:sp>
          <p:sp>
            <p:nvSpPr>
              <p:cNvPr id="95" name="TextBox 94"/>
              <p:cNvSpPr txBox="1"/>
              <p:nvPr/>
            </p:nvSpPr>
            <p:spPr>
              <a:xfrm>
                <a:off x="3786860" y="4751249"/>
                <a:ext cx="1376788" cy="328197"/>
              </a:xfrm>
              <a:prstGeom prst="rect">
                <a:avLst/>
              </a:prstGeom>
              <a:noFill/>
            </p:spPr>
            <p:txBody>
              <a:bodyPr wrap="none" rtlCol="0">
                <a:spAutoFit/>
              </a:bodyPr>
              <a:lstStyle/>
              <a:p>
                <a:pPr algn="ctr"/>
                <a:r>
                  <a:rPr lang="en-GB" sz="1200" dirty="0" smtClean="0">
                    <a:solidFill>
                      <a:srgbClr val="4D4D4D"/>
                    </a:solidFill>
                  </a:rPr>
                  <a:t>Time (years)</a:t>
                </a:r>
                <a:endParaRPr lang="en-GB" sz="1200" dirty="0">
                  <a:solidFill>
                    <a:srgbClr val="4D4D4D"/>
                  </a:solidFill>
                </a:endParaRPr>
              </a:p>
            </p:txBody>
          </p:sp>
          <p:sp>
            <p:nvSpPr>
              <p:cNvPr id="96" name="TextBox 95"/>
              <p:cNvSpPr txBox="1"/>
              <p:nvPr/>
            </p:nvSpPr>
            <p:spPr>
              <a:xfrm>
                <a:off x="2157460" y="2230140"/>
                <a:ext cx="526014" cy="328197"/>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97" name="TextBox 96"/>
              <p:cNvSpPr txBox="1"/>
              <p:nvPr/>
            </p:nvSpPr>
            <p:spPr>
              <a:xfrm>
                <a:off x="2157460" y="2647619"/>
                <a:ext cx="526014" cy="328197"/>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98" name="TextBox 97"/>
              <p:cNvSpPr txBox="1"/>
              <p:nvPr/>
            </p:nvSpPr>
            <p:spPr>
              <a:xfrm>
                <a:off x="2157460" y="3063360"/>
                <a:ext cx="526014" cy="328197"/>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99" name="TextBox 98"/>
              <p:cNvSpPr txBox="1"/>
              <p:nvPr/>
            </p:nvSpPr>
            <p:spPr>
              <a:xfrm>
                <a:off x="2157460" y="3479100"/>
                <a:ext cx="526014" cy="328197"/>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100" name="TextBox 99"/>
              <p:cNvSpPr txBox="1"/>
              <p:nvPr/>
            </p:nvSpPr>
            <p:spPr>
              <a:xfrm>
                <a:off x="2157460" y="3894840"/>
                <a:ext cx="526014" cy="328197"/>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101" name="TextBox 100"/>
              <p:cNvSpPr txBox="1"/>
              <p:nvPr/>
            </p:nvSpPr>
            <p:spPr>
              <a:xfrm>
                <a:off x="2327004" y="4310580"/>
                <a:ext cx="356469" cy="328197"/>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102" name="TextBox 101"/>
              <p:cNvSpPr txBox="1"/>
              <p:nvPr/>
            </p:nvSpPr>
            <p:spPr>
              <a:xfrm>
                <a:off x="2530142" y="4522748"/>
                <a:ext cx="356469" cy="328197"/>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103" name="TextBox 102"/>
              <p:cNvSpPr txBox="1"/>
              <p:nvPr/>
            </p:nvSpPr>
            <p:spPr>
              <a:xfrm>
                <a:off x="3242513" y="4522748"/>
                <a:ext cx="356470" cy="328197"/>
              </a:xfrm>
              <a:prstGeom prst="rect">
                <a:avLst/>
              </a:prstGeom>
              <a:noFill/>
            </p:spPr>
            <p:txBody>
              <a:bodyPr wrap="none" rtlCol="0" anchor="t" anchorCtr="0">
                <a:spAutoFit/>
              </a:bodyPr>
              <a:lstStyle/>
              <a:p>
                <a:pPr algn="ctr"/>
                <a:r>
                  <a:rPr lang="en-GB" sz="1200" dirty="0" smtClean="0">
                    <a:solidFill>
                      <a:srgbClr val="4D4D4D"/>
                    </a:solidFill>
                  </a:rPr>
                  <a:t>1</a:t>
                </a:r>
                <a:endParaRPr lang="en-GB" sz="1200" dirty="0">
                  <a:solidFill>
                    <a:srgbClr val="4D4D4D"/>
                  </a:solidFill>
                </a:endParaRPr>
              </a:p>
            </p:txBody>
          </p:sp>
          <p:sp>
            <p:nvSpPr>
              <p:cNvPr id="104" name="TextBox 103"/>
              <p:cNvSpPr txBox="1"/>
              <p:nvPr/>
            </p:nvSpPr>
            <p:spPr>
              <a:xfrm>
                <a:off x="3942364" y="4522748"/>
                <a:ext cx="356470" cy="328197"/>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105" name="TextBox 104"/>
              <p:cNvSpPr txBox="1"/>
              <p:nvPr/>
            </p:nvSpPr>
            <p:spPr>
              <a:xfrm>
                <a:off x="4646341" y="4522748"/>
                <a:ext cx="356470" cy="328197"/>
              </a:xfrm>
              <a:prstGeom prst="rect">
                <a:avLst/>
              </a:prstGeom>
              <a:noFill/>
            </p:spPr>
            <p:txBody>
              <a:bodyPr wrap="none" rtlCol="0" anchor="t" anchorCtr="0">
                <a:spAutoFit/>
              </a:bodyPr>
              <a:lstStyle/>
              <a:p>
                <a:pPr algn="ctr"/>
                <a:r>
                  <a:rPr lang="en-GB" sz="1200" dirty="0" smtClean="0">
                    <a:solidFill>
                      <a:srgbClr val="4D4D4D"/>
                    </a:solidFill>
                  </a:rPr>
                  <a:t>3</a:t>
                </a:r>
                <a:endParaRPr lang="en-GB" sz="1200" dirty="0">
                  <a:solidFill>
                    <a:srgbClr val="4D4D4D"/>
                  </a:solidFill>
                </a:endParaRPr>
              </a:p>
            </p:txBody>
          </p:sp>
          <p:sp>
            <p:nvSpPr>
              <p:cNvPr id="106" name="TextBox 105"/>
              <p:cNvSpPr txBox="1"/>
              <p:nvPr/>
            </p:nvSpPr>
            <p:spPr>
              <a:xfrm>
                <a:off x="5355669" y="4522748"/>
                <a:ext cx="356470" cy="328197"/>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107" name="TextBox 106"/>
              <p:cNvSpPr txBox="1"/>
              <p:nvPr/>
            </p:nvSpPr>
            <p:spPr>
              <a:xfrm>
                <a:off x="6060728" y="4522748"/>
                <a:ext cx="356470" cy="328197"/>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grpSp>
        <p:sp>
          <p:nvSpPr>
            <p:cNvPr id="121" name="Oval 120"/>
            <p:cNvSpPr/>
            <p:nvPr/>
          </p:nvSpPr>
          <p:spPr>
            <a:xfrm>
              <a:off x="4879076" y="26600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p:nvPr/>
          </p:nvSpPr>
          <p:spPr>
            <a:xfrm>
              <a:off x="4828276" y="266481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p:nvPr/>
          </p:nvSpPr>
          <p:spPr>
            <a:xfrm>
              <a:off x="4749312" y="263895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p:nvPr/>
          </p:nvSpPr>
          <p:spPr>
            <a:xfrm>
              <a:off x="4692917" y="26346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p:nvPr/>
          </p:nvSpPr>
          <p:spPr>
            <a:xfrm>
              <a:off x="4608925" y="26284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p:nvPr/>
          </p:nvSpPr>
          <p:spPr>
            <a:xfrm>
              <a:off x="4382454" y="256055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p:nvPr/>
          </p:nvSpPr>
          <p:spPr>
            <a:xfrm>
              <a:off x="4317698" y="255348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p:nvPr/>
          </p:nvSpPr>
          <p:spPr>
            <a:xfrm>
              <a:off x="2937802" y="206015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p:nvPr/>
          </p:nvSpPr>
          <p:spPr>
            <a:xfrm>
              <a:off x="2885677" y="202623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Oval 129"/>
            <p:cNvSpPr/>
            <p:nvPr/>
          </p:nvSpPr>
          <p:spPr>
            <a:xfrm>
              <a:off x="2832459" y="201563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p:nvPr/>
          </p:nvSpPr>
          <p:spPr>
            <a:xfrm>
              <a:off x="2673099" y="192319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p:nvPr/>
          </p:nvSpPr>
          <p:spPr>
            <a:xfrm>
              <a:off x="2587224" y="189594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Oval 132"/>
            <p:cNvSpPr/>
            <p:nvPr/>
          </p:nvSpPr>
          <p:spPr>
            <a:xfrm>
              <a:off x="2431081" y="181044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Oval 133"/>
            <p:cNvSpPr/>
            <p:nvPr/>
          </p:nvSpPr>
          <p:spPr>
            <a:xfrm>
              <a:off x="4590010" y="320624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Oval 134"/>
            <p:cNvSpPr/>
            <p:nvPr/>
          </p:nvSpPr>
          <p:spPr>
            <a:xfrm>
              <a:off x="4433254" y="314812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Oval 135"/>
            <p:cNvSpPr/>
            <p:nvPr/>
          </p:nvSpPr>
          <p:spPr>
            <a:xfrm>
              <a:off x="4373126" y="314696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Oval 136"/>
            <p:cNvSpPr/>
            <p:nvPr/>
          </p:nvSpPr>
          <p:spPr>
            <a:xfrm>
              <a:off x="3815004" y="2930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Oval 137"/>
            <p:cNvSpPr/>
            <p:nvPr/>
          </p:nvSpPr>
          <p:spPr>
            <a:xfrm>
              <a:off x="3742504" y="2930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Oval 138"/>
            <p:cNvSpPr/>
            <p:nvPr/>
          </p:nvSpPr>
          <p:spPr>
            <a:xfrm>
              <a:off x="3652556" y="2930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Oval 139"/>
            <p:cNvSpPr/>
            <p:nvPr/>
          </p:nvSpPr>
          <p:spPr>
            <a:xfrm>
              <a:off x="4590010" y="319892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Oval 140"/>
            <p:cNvSpPr/>
            <p:nvPr/>
          </p:nvSpPr>
          <p:spPr>
            <a:xfrm>
              <a:off x="3204685" y="264460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Oval 141"/>
            <p:cNvSpPr/>
            <p:nvPr/>
          </p:nvSpPr>
          <p:spPr>
            <a:xfrm>
              <a:off x="2986939" y="239721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Oval 142"/>
            <p:cNvSpPr/>
            <p:nvPr/>
          </p:nvSpPr>
          <p:spPr>
            <a:xfrm>
              <a:off x="2911077" y="23334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p:nvPr/>
          </p:nvSpPr>
          <p:spPr>
            <a:xfrm>
              <a:off x="2854536" y="230006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p:nvPr/>
          </p:nvSpPr>
          <p:spPr>
            <a:xfrm>
              <a:off x="2772837" y="223211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Oval 145"/>
            <p:cNvSpPr/>
            <p:nvPr/>
          </p:nvSpPr>
          <p:spPr>
            <a:xfrm flipV="1">
              <a:off x="2638024" y="1997146"/>
              <a:ext cx="45719" cy="4571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Oval 146"/>
            <p:cNvSpPr/>
            <p:nvPr/>
          </p:nvSpPr>
          <p:spPr>
            <a:xfrm flipV="1">
              <a:off x="2534819" y="1923889"/>
              <a:ext cx="45719" cy="4571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Oval 147"/>
            <p:cNvSpPr/>
            <p:nvPr/>
          </p:nvSpPr>
          <p:spPr>
            <a:xfrm flipV="1">
              <a:off x="2480409" y="1856649"/>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Oval 148"/>
            <p:cNvSpPr/>
            <p:nvPr/>
          </p:nvSpPr>
          <p:spPr>
            <a:xfrm flipV="1">
              <a:off x="2389647" y="1831805"/>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50" name="Group 149"/>
            <p:cNvGrpSpPr/>
            <p:nvPr/>
          </p:nvGrpSpPr>
          <p:grpSpPr>
            <a:xfrm>
              <a:off x="5775321" y="2016070"/>
              <a:ext cx="1676453" cy="1127276"/>
              <a:chOff x="1100446" y="4400548"/>
              <a:chExt cx="1676453" cy="1127276"/>
            </a:xfrm>
          </p:grpSpPr>
          <p:cxnSp>
            <p:nvCxnSpPr>
              <p:cNvPr id="151" name="Straight Connector 150"/>
              <p:cNvCxnSpPr/>
              <p:nvPr/>
            </p:nvCxnSpPr>
            <p:spPr>
              <a:xfrm>
                <a:off x="1100446" y="4838386"/>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2" name="Straight Connector 151"/>
              <p:cNvCxnSpPr/>
              <p:nvPr/>
            </p:nvCxnSpPr>
            <p:spPr>
              <a:xfrm>
                <a:off x="1100446" y="5207863"/>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3" name="TextBox 152"/>
              <p:cNvSpPr txBox="1"/>
              <p:nvPr/>
            </p:nvSpPr>
            <p:spPr>
              <a:xfrm>
                <a:off x="1282146" y="4400548"/>
                <a:ext cx="1053494" cy="276999"/>
              </a:xfrm>
              <a:prstGeom prst="rect">
                <a:avLst/>
              </a:prstGeom>
              <a:noFill/>
            </p:spPr>
            <p:txBody>
              <a:bodyPr wrap="none" rtlCol="0">
                <a:spAutoFit/>
              </a:bodyPr>
              <a:lstStyle/>
              <a:p>
                <a:r>
                  <a:rPr lang="en-GB" sz="1200" dirty="0" smtClean="0">
                    <a:solidFill>
                      <a:srgbClr val="4D4D4D"/>
                    </a:solidFill>
                  </a:rPr>
                  <a:t>Re-resection</a:t>
                </a:r>
                <a:endParaRPr lang="en-GB" sz="1200" dirty="0">
                  <a:solidFill>
                    <a:srgbClr val="4D4D4D"/>
                  </a:solidFill>
                </a:endParaRPr>
              </a:p>
            </p:txBody>
          </p:sp>
          <p:sp>
            <p:nvSpPr>
              <p:cNvPr id="154" name="TextBox 153"/>
              <p:cNvSpPr txBox="1"/>
              <p:nvPr/>
            </p:nvSpPr>
            <p:spPr>
              <a:xfrm>
                <a:off x="1607989" y="4696827"/>
                <a:ext cx="1168910" cy="830997"/>
              </a:xfrm>
              <a:prstGeom prst="rect">
                <a:avLst/>
              </a:prstGeom>
              <a:noFill/>
            </p:spPr>
            <p:txBody>
              <a:bodyPr wrap="none" rtlCol="0">
                <a:spAutoFit/>
              </a:bodyPr>
              <a:lstStyle/>
              <a:p>
                <a:r>
                  <a:rPr lang="en-GB" sz="1200" dirty="0" smtClean="0">
                    <a:solidFill>
                      <a:srgbClr val="4D4D4D"/>
                    </a:solidFill>
                  </a:rPr>
                  <a:t>N(+)</a:t>
                </a:r>
              </a:p>
              <a:p>
                <a:r>
                  <a:rPr lang="en-GB" sz="1200" dirty="0" smtClean="0">
                    <a:solidFill>
                      <a:srgbClr val="4D4D4D"/>
                    </a:solidFill>
                  </a:rPr>
                  <a:t>N(+)-censored</a:t>
                </a:r>
              </a:p>
              <a:p>
                <a:r>
                  <a:rPr lang="en-GB" sz="1200" dirty="0" smtClean="0">
                    <a:solidFill>
                      <a:srgbClr val="4D4D4D"/>
                    </a:solidFill>
                  </a:rPr>
                  <a:t>NO</a:t>
                </a:r>
              </a:p>
              <a:p>
                <a:r>
                  <a:rPr lang="en-GB" sz="1200" dirty="0" smtClean="0">
                    <a:solidFill>
                      <a:srgbClr val="4D4D4D"/>
                    </a:solidFill>
                  </a:rPr>
                  <a:t>NO-censored</a:t>
                </a:r>
                <a:endParaRPr lang="en-GB" sz="1200" dirty="0">
                  <a:solidFill>
                    <a:srgbClr val="4D4D4D"/>
                  </a:solidFill>
                </a:endParaRPr>
              </a:p>
            </p:txBody>
          </p:sp>
          <p:sp>
            <p:nvSpPr>
              <p:cNvPr id="156" name="Oval 155"/>
              <p:cNvSpPr/>
              <p:nvPr/>
            </p:nvSpPr>
            <p:spPr>
              <a:xfrm>
                <a:off x="1230260" y="499333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157" name="TextBox 156"/>
            <p:cNvSpPr txBox="1"/>
            <p:nvPr/>
          </p:nvSpPr>
          <p:spPr>
            <a:xfrm>
              <a:off x="2687249" y="1527985"/>
              <a:ext cx="2287807" cy="307777"/>
            </a:xfrm>
            <a:prstGeom prst="rect">
              <a:avLst/>
            </a:prstGeom>
            <a:noFill/>
          </p:spPr>
          <p:txBody>
            <a:bodyPr wrap="none" rtlCol="0">
              <a:spAutoFit/>
            </a:bodyPr>
            <a:lstStyle/>
            <a:p>
              <a:pPr algn="ctr"/>
              <a:r>
                <a:rPr lang="en-GB" sz="1400" b="1" dirty="0" smtClean="0">
                  <a:solidFill>
                    <a:srgbClr val="4D4D4D"/>
                  </a:solidFill>
                </a:rPr>
                <a:t>Re-resection N(+) vs. NO</a:t>
              </a:r>
              <a:endParaRPr lang="en-GB" sz="1400" b="1" dirty="0">
                <a:solidFill>
                  <a:srgbClr val="4D4D4D"/>
                </a:solidFill>
              </a:endParaRPr>
            </a:p>
          </p:txBody>
        </p:sp>
        <p:sp>
          <p:nvSpPr>
            <p:cNvPr id="158" name="Oval 157"/>
            <p:cNvSpPr/>
            <p:nvPr/>
          </p:nvSpPr>
          <p:spPr>
            <a:xfrm>
              <a:off x="2991663" y="206401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9" name="Oval 158"/>
            <p:cNvSpPr/>
            <p:nvPr/>
          </p:nvSpPr>
          <p:spPr>
            <a:xfrm>
              <a:off x="3045524" y="206786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0" name="Oval 159"/>
            <p:cNvSpPr/>
            <p:nvPr/>
          </p:nvSpPr>
          <p:spPr>
            <a:xfrm>
              <a:off x="3099385" y="207172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p:cNvSpPr/>
            <p:nvPr/>
          </p:nvSpPr>
          <p:spPr>
            <a:xfrm>
              <a:off x="3153246" y="208215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p:cNvSpPr/>
            <p:nvPr/>
          </p:nvSpPr>
          <p:spPr>
            <a:xfrm>
              <a:off x="3207107" y="211561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p:cNvSpPr/>
            <p:nvPr/>
          </p:nvSpPr>
          <p:spPr>
            <a:xfrm>
              <a:off x="3260968" y="216222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4" name="Oval 163"/>
            <p:cNvSpPr/>
            <p:nvPr/>
          </p:nvSpPr>
          <p:spPr>
            <a:xfrm>
              <a:off x="3364164" y="220226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Oval 164"/>
            <p:cNvSpPr/>
            <p:nvPr/>
          </p:nvSpPr>
          <p:spPr>
            <a:xfrm>
              <a:off x="3467360" y="225216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6" name="Oval 165"/>
            <p:cNvSpPr/>
            <p:nvPr/>
          </p:nvSpPr>
          <p:spPr>
            <a:xfrm>
              <a:off x="3593579" y="230206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7" name="Oval 166"/>
            <p:cNvSpPr/>
            <p:nvPr/>
          </p:nvSpPr>
          <p:spPr>
            <a:xfrm>
              <a:off x="3719798" y="23947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8" name="Oval 167"/>
            <p:cNvSpPr/>
            <p:nvPr/>
          </p:nvSpPr>
          <p:spPr>
            <a:xfrm>
              <a:off x="3846017" y="243147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Oval 168"/>
            <p:cNvSpPr/>
            <p:nvPr/>
          </p:nvSpPr>
          <p:spPr>
            <a:xfrm>
              <a:off x="3903167" y="246821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0" name="Oval 169"/>
            <p:cNvSpPr/>
            <p:nvPr/>
          </p:nvSpPr>
          <p:spPr>
            <a:xfrm>
              <a:off x="4072143" y="247207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Oval 170"/>
            <p:cNvSpPr/>
            <p:nvPr/>
          </p:nvSpPr>
          <p:spPr>
            <a:xfrm>
              <a:off x="4241119" y="248908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89" name="Oval 88"/>
          <p:cNvSpPr/>
          <p:nvPr/>
        </p:nvSpPr>
        <p:spPr>
          <a:xfrm>
            <a:off x="6613221" y="296009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3148655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a:solidFill>
                  <a:schemeClr val="accent1"/>
                </a:solidFill>
              </a:rPr>
              <a:t>Hepatocellular carcinoma</a:t>
            </a:r>
            <a:endParaRPr lang="en-GB" dirty="0"/>
          </a:p>
        </p:txBody>
      </p:sp>
      <p:sp>
        <p:nvSpPr>
          <p:cNvPr id="4" name="Text Placeholder 3"/>
          <p:cNvSpPr>
            <a:spLocks noGrp="1"/>
          </p:cNvSpPr>
          <p:nvPr>
            <p:ph type="body" idx="1"/>
          </p:nvPr>
        </p:nvSpPr>
        <p:spPr/>
        <p:txBody>
          <a:bodyPr/>
          <a:lstStyle/>
          <a:p>
            <a:r>
              <a:rPr lang="en-GB" dirty="0"/>
              <a:t>Cancers of the pancreas, small bowel and </a:t>
            </a:r>
            <a:r>
              <a:rPr lang="en-GB" dirty="0" smtClean="0"/>
              <a:t/>
            </a:r>
            <a:br>
              <a:rPr lang="en-GB" dirty="0" smtClean="0"/>
            </a:br>
            <a:r>
              <a:rPr lang="en-GB" dirty="0" err="1" smtClean="0"/>
              <a:t>hepatobiliary</a:t>
            </a:r>
            <a:r>
              <a:rPr lang="en-GB" dirty="0" smtClean="0"/>
              <a:t> </a:t>
            </a:r>
            <a:r>
              <a:rPr lang="en-GB" dirty="0"/>
              <a:t>tract</a:t>
            </a:r>
          </a:p>
        </p:txBody>
      </p:sp>
    </p:spTree>
    <p:extLst>
      <p:ext uri="{BB962C8B-B14F-4D97-AF65-F5344CB8AC3E}">
        <p14:creationId xmlns:p14="http://schemas.microsoft.com/office/powerpoint/2010/main" val="26766585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p:txBody>
          <a:bodyPr/>
          <a:lstStyle/>
          <a:p>
            <a:r>
              <a:rPr lang="en-GB" b="1" dirty="0"/>
              <a:t>Note: Based on data from abstract </a:t>
            </a:r>
            <a:r>
              <a:rPr lang="en-GB" b="1" dirty="0" smtClean="0"/>
              <a:t>only</a:t>
            </a:r>
          </a:p>
          <a:p>
            <a:r>
              <a:rPr lang="en-GB" dirty="0" err="1" smtClean="0"/>
              <a:t>Bruix</a:t>
            </a:r>
            <a:r>
              <a:rPr lang="en-GB" dirty="0" smtClean="0"/>
              <a:t> </a:t>
            </a:r>
            <a:r>
              <a:rPr lang="en-GB" dirty="0"/>
              <a:t>J et al. Ann </a:t>
            </a:r>
            <a:r>
              <a:rPr lang="en-GB" dirty="0" err="1"/>
              <a:t>Oncol</a:t>
            </a:r>
            <a:r>
              <a:rPr lang="en-GB" dirty="0"/>
              <a:t> 2016; 27 (</a:t>
            </a:r>
            <a:r>
              <a:rPr lang="en-GB" dirty="0" err="1"/>
              <a:t>suppl</a:t>
            </a:r>
            <a:r>
              <a:rPr lang="en-GB" dirty="0"/>
              <a:t> </a:t>
            </a:r>
            <a:r>
              <a:rPr lang="en-GB" dirty="0" smtClean="0"/>
              <a:t>6): </a:t>
            </a:r>
            <a:r>
              <a:rPr lang="en-GB" dirty="0" err="1"/>
              <a:t>abstr</a:t>
            </a:r>
            <a:r>
              <a:rPr lang="en-GB" dirty="0"/>
              <a:t> LBA28</a:t>
            </a:r>
          </a:p>
        </p:txBody>
      </p:sp>
      <p:sp>
        <p:nvSpPr>
          <p:cNvPr id="23558" name="Oval 14"/>
          <p:cNvSpPr>
            <a:spLocks noChangeArrowheads="1"/>
          </p:cNvSpPr>
          <p:nvPr/>
        </p:nvSpPr>
        <p:spPr bwMode="auto">
          <a:xfrm>
            <a:off x="3941537" y="34387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2:1</a:t>
            </a:r>
            <a:endParaRPr lang="en-GB" altLang="zh-CN" sz="1600" b="1" dirty="0">
              <a:solidFill>
                <a:srgbClr val="043882"/>
              </a:solidFill>
              <a:ea typeface="SimSun" pitchFamily="2" charset="-122"/>
            </a:endParaRPr>
          </a:p>
        </p:txBody>
      </p:sp>
      <p:cxnSp>
        <p:nvCxnSpPr>
          <p:cNvPr id="23559" name="AutoShape 15"/>
          <p:cNvCxnSpPr>
            <a:cxnSpLocks noChangeShapeType="1"/>
            <a:stCxn id="23558" idx="0"/>
            <a:endCxn id="48" idx="1"/>
          </p:cNvCxnSpPr>
          <p:nvPr/>
        </p:nvCxnSpPr>
        <p:spPr bwMode="auto">
          <a:xfrm rot="5400000" flipH="1" flipV="1">
            <a:off x="4227054" y="2800515"/>
            <a:ext cx="644536" cy="631975"/>
          </a:xfrm>
          <a:prstGeom prst="bentConnector2">
            <a:avLst/>
          </a:prstGeom>
          <a:noFill/>
          <a:ln w="57150">
            <a:solidFill>
              <a:schemeClr val="bg2">
                <a:lumMod val="60000"/>
                <a:lumOff val="40000"/>
              </a:schemeClr>
            </a:solidFill>
            <a:round/>
            <a:headEnd/>
            <a:tailEnd type="triangle" w="med" len="med"/>
          </a:ln>
        </p:spPr>
      </p:cxnSp>
      <p:sp>
        <p:nvSpPr>
          <p:cNvPr id="23564" name="AutoShape 12"/>
          <p:cNvSpPr>
            <a:spLocks noChangeArrowheads="1"/>
          </p:cNvSpPr>
          <p:nvPr/>
        </p:nvSpPr>
        <p:spPr bwMode="auto">
          <a:xfrm>
            <a:off x="8116434" y="2325011"/>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a:t>
            </a:r>
          </a:p>
          <a:p>
            <a:pPr algn="ctr" defTabSz="892175" eaLnBrk="0" hangingPunct="0"/>
            <a:r>
              <a:rPr lang="en-GB" altLang="zh-CN" sz="1400" b="1" dirty="0" smtClean="0">
                <a:solidFill>
                  <a:srgbClr val="FFFFFF"/>
                </a:solidFill>
                <a:ea typeface="SimSun" pitchFamily="2" charset="-122"/>
              </a:rPr>
              <a:t>death/</a:t>
            </a:r>
          </a:p>
          <a:p>
            <a:pPr algn="ctr" defTabSz="892175" eaLnBrk="0" hangingPunct="0"/>
            <a:r>
              <a:rPr lang="en-GB" altLang="zh-CN" sz="1400" b="1" dirty="0" smtClean="0">
                <a:solidFill>
                  <a:srgbClr val="FFFFFF"/>
                </a:solidFill>
                <a:ea typeface="SimSun" pitchFamily="2" charset="-122"/>
              </a:rPr>
              <a:t>toxicity</a:t>
            </a:r>
            <a:endParaRPr lang="en-GB" altLang="zh-CN" sz="1400" b="1" dirty="0">
              <a:solidFill>
                <a:srgbClr val="FFFFFF"/>
              </a:solidFill>
              <a:ea typeface="SimSun" pitchFamily="2" charset="-122"/>
            </a:endParaRPr>
          </a:p>
        </p:txBody>
      </p:sp>
      <p:cxnSp>
        <p:nvCxnSpPr>
          <p:cNvPr id="23566" name="AutoShape 19"/>
          <p:cNvCxnSpPr>
            <a:cxnSpLocks noChangeShapeType="1"/>
            <a:stCxn id="31" idx="3"/>
            <a:endCxn id="23558" idx="2"/>
          </p:cNvCxnSpPr>
          <p:nvPr/>
        </p:nvCxnSpPr>
        <p:spPr bwMode="auto">
          <a:xfrm flipV="1">
            <a:off x="3684814" y="3730870"/>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23568" name="AutoShape 21"/>
          <p:cNvCxnSpPr>
            <a:cxnSpLocks noChangeShapeType="1"/>
            <a:stCxn id="48" idx="3"/>
            <a:endCxn id="23564" idx="1"/>
          </p:cNvCxnSpPr>
          <p:nvPr/>
        </p:nvCxnSpPr>
        <p:spPr bwMode="auto">
          <a:xfrm flipV="1">
            <a:off x="7620000" y="2794233"/>
            <a:ext cx="496434" cy="1"/>
          </a:xfrm>
          <a:prstGeom prst="straightConnector1">
            <a:avLst/>
          </a:prstGeom>
          <a:noFill/>
          <a:ln w="57150">
            <a:solidFill>
              <a:schemeClr val="bg2">
                <a:lumMod val="60000"/>
                <a:lumOff val="40000"/>
              </a:schemeClr>
            </a:solidFill>
            <a:round/>
            <a:headEnd/>
            <a:tailEnd type="triangle" w="med" len="med"/>
          </a:ln>
        </p:spPr>
      </p:cxnSp>
      <p:sp>
        <p:nvSpPr>
          <p:cNvPr id="48" name="AutoShape 8"/>
          <p:cNvSpPr>
            <a:spLocks noChangeArrowheads="1"/>
          </p:cNvSpPr>
          <p:nvPr/>
        </p:nvSpPr>
        <p:spPr bwMode="auto">
          <a:xfrm>
            <a:off x="4865310" y="2246778"/>
            <a:ext cx="2754690" cy="109491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panose="020B0604020202020204" pitchFamily="34" charset="0"/>
                <a:cs typeface="Arial" panose="020B0604020202020204" pitchFamily="34" charset="0"/>
              </a:rPr>
              <a:t>Regorafenib </a:t>
            </a:r>
            <a:r>
              <a:rPr lang="en-GB" altLang="zh-CN" dirty="0" smtClean="0">
                <a:solidFill>
                  <a:srgbClr val="FFFFFF"/>
                </a:solidFill>
                <a:latin typeface="Arial" panose="020B0604020202020204" pitchFamily="34" charset="0"/>
                <a:cs typeface="Arial" panose="020B0604020202020204" pitchFamily="34" charset="0"/>
              </a:rPr>
              <a:t>160 mg/day </a:t>
            </a:r>
            <a:r>
              <a:rPr lang="en-GB" altLang="zh-CN" dirty="0">
                <a:solidFill>
                  <a:srgbClr val="FFFFFF"/>
                </a:solidFill>
                <a:latin typeface="Arial" panose="020B0604020202020204" pitchFamily="34" charset="0"/>
                <a:cs typeface="Arial" panose="020B0604020202020204" pitchFamily="34" charset="0"/>
              </a:rPr>
              <a:t/>
            </a:r>
            <a:br>
              <a:rPr lang="en-GB" altLang="zh-CN" dirty="0">
                <a:solidFill>
                  <a:srgbClr val="FFFFFF"/>
                </a:solidFill>
                <a:latin typeface="Arial" panose="020B0604020202020204" pitchFamily="34" charset="0"/>
                <a:cs typeface="Arial" panose="020B0604020202020204" pitchFamily="34" charset="0"/>
              </a:rPr>
            </a:br>
            <a:r>
              <a:rPr lang="en-GB" altLang="zh-CN" dirty="0">
                <a:solidFill>
                  <a:srgbClr val="FFFFFF"/>
                </a:solidFill>
                <a:latin typeface="Arial" panose="020B0604020202020204" pitchFamily="34" charset="0"/>
                <a:cs typeface="Arial" panose="020B0604020202020204" pitchFamily="34" charset="0"/>
              </a:rPr>
              <a:t>(3 weeks on/1 week off)</a:t>
            </a:r>
            <a:br>
              <a:rPr lang="en-GB" altLang="zh-CN" dirty="0">
                <a:solidFill>
                  <a:srgbClr val="FFFFFF"/>
                </a:solidFill>
                <a:latin typeface="Arial" panose="020B0604020202020204" pitchFamily="34" charset="0"/>
                <a:cs typeface="Arial" panose="020B0604020202020204" pitchFamily="34" charset="0"/>
              </a:rPr>
            </a:br>
            <a:r>
              <a:rPr lang="en-GB" altLang="zh-CN" dirty="0">
                <a:solidFill>
                  <a:srgbClr val="FFFFFF"/>
                </a:solidFill>
                <a:latin typeface="Arial" panose="020B0604020202020204" pitchFamily="34" charset="0"/>
                <a:cs typeface="Arial" panose="020B0604020202020204" pitchFamily="34" charset="0"/>
              </a:rPr>
              <a:t>(n=379)</a:t>
            </a:r>
            <a:endParaRPr lang="en-US" altLang="zh-CN" dirty="0">
              <a:solidFill>
                <a:srgbClr val="FFFFFF"/>
              </a:solidFill>
              <a:latin typeface="Arial" panose="020B0604020202020204" pitchFamily="34" charset="0"/>
              <a:cs typeface="Arial" panose="020B0604020202020204" pitchFamily="34" charset="0"/>
            </a:endParaRPr>
          </a:p>
        </p:txBody>
      </p:sp>
      <p:sp>
        <p:nvSpPr>
          <p:cNvPr id="31" name="AutoShape 9"/>
          <p:cNvSpPr>
            <a:spLocks noChangeArrowheads="1"/>
          </p:cNvSpPr>
          <p:nvPr/>
        </p:nvSpPr>
        <p:spPr bwMode="auto">
          <a:xfrm>
            <a:off x="365124" y="2508741"/>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BCLC stage B or C HCC</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Radiological progression on sorafenib</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Child-Pugh A liver function</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en-GB" altLang="zh-CN" dirty="0">
                <a:solidFill>
                  <a:srgbClr val="FFFFFF"/>
                </a:solidFill>
                <a:latin typeface="Arial" panose="020B0604020202020204" pitchFamily="34" charset="0"/>
                <a:cs typeface="Arial" panose="020B0604020202020204" pitchFamily="34" charset="0"/>
              </a:rPr>
              <a:t>(</a:t>
            </a:r>
            <a:r>
              <a:rPr lang="en-GB" altLang="zh-CN" dirty="0" smtClean="0">
                <a:solidFill>
                  <a:srgbClr val="FFFFFF"/>
                </a:solidFill>
                <a:latin typeface="Arial" panose="020B0604020202020204" pitchFamily="34" charset="0"/>
                <a:cs typeface="Arial" panose="020B0604020202020204" pitchFamily="34" charset="0"/>
              </a:rPr>
              <a:t>n=573</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p:txBody>
      </p:sp>
      <p:sp>
        <p:nvSpPr>
          <p:cNvPr id="42" name="Rectangle 9"/>
          <p:cNvSpPr>
            <a:spLocks noGrp="1" noChangeArrowheads="1"/>
          </p:cNvSpPr>
          <p:nvPr>
            <p:ph sz="half" idx="1"/>
          </p:nvPr>
        </p:nvSpPr>
        <p:spPr>
          <a:xfrm>
            <a:off x="365124" y="5380394"/>
            <a:ext cx="4130676" cy="1027440"/>
          </a:xfrm>
        </p:spPr>
        <p:txBody>
          <a:bodyPr/>
          <a:lstStyle/>
          <a:p>
            <a:pPr marL="0" indent="0">
              <a:buNone/>
            </a:pPr>
            <a:r>
              <a:rPr lang="en-GB" b="1" dirty="0">
                <a:solidFill>
                  <a:schemeClr val="bg2"/>
                </a:solidFill>
              </a:rPr>
              <a:t>PRIMARY ENDPOINT(S)</a:t>
            </a:r>
          </a:p>
          <a:p>
            <a:r>
              <a:rPr lang="en-GB" dirty="0"/>
              <a:t>OS</a:t>
            </a:r>
          </a:p>
          <a:p>
            <a:pPr marL="0" indent="0">
              <a:buNone/>
            </a:pPr>
            <a:endParaRPr lang="en-GB" dirty="0"/>
          </a:p>
        </p:txBody>
      </p:sp>
      <p:sp>
        <p:nvSpPr>
          <p:cNvPr id="44" name="Content Placeholder 26"/>
          <p:cNvSpPr>
            <a:spLocks noGrp="1"/>
          </p:cNvSpPr>
          <p:nvPr>
            <p:ph sz="half" idx="2"/>
          </p:nvPr>
        </p:nvSpPr>
        <p:spPr>
          <a:xfrm>
            <a:off x="4648200" y="5380394"/>
            <a:ext cx="4130675" cy="950068"/>
          </a:xfrm>
        </p:spPr>
        <p:txBody>
          <a:bodyPr/>
          <a:lstStyle/>
          <a:p>
            <a:pPr marL="0" indent="0">
              <a:buNone/>
            </a:pPr>
            <a:r>
              <a:rPr lang="en-GB" b="1" dirty="0">
                <a:solidFill>
                  <a:schemeClr val="bg2"/>
                </a:solidFill>
              </a:rPr>
              <a:t>SECONDARY ENDPOINTS</a:t>
            </a:r>
          </a:p>
          <a:p>
            <a:r>
              <a:rPr lang="en-GB" dirty="0" err="1"/>
              <a:t>HRQoL</a:t>
            </a:r>
            <a:r>
              <a:rPr lang="en-GB" dirty="0"/>
              <a:t> (FACT-Hep, </a:t>
            </a:r>
            <a:r>
              <a:rPr lang="en-GB" dirty="0" smtClean="0"/>
              <a:t>EQ-5D), OS, PFS, TTP, DCR</a:t>
            </a:r>
            <a:endParaRPr lang="en-GB" dirty="0"/>
          </a:p>
        </p:txBody>
      </p:sp>
      <p:cxnSp>
        <p:nvCxnSpPr>
          <p:cNvPr id="46" name="AutoShape 16"/>
          <p:cNvCxnSpPr>
            <a:cxnSpLocks noChangeShapeType="1"/>
            <a:stCxn id="23558" idx="4"/>
            <a:endCxn id="52" idx="1"/>
          </p:cNvCxnSpPr>
          <p:nvPr/>
        </p:nvCxnSpPr>
        <p:spPr bwMode="auto">
          <a:xfrm rot="16200000" flipH="1">
            <a:off x="4201501" y="4054803"/>
            <a:ext cx="695643" cy="631975"/>
          </a:xfrm>
          <a:prstGeom prst="bentConnector2">
            <a:avLst/>
          </a:prstGeom>
          <a:noFill/>
          <a:ln w="57150">
            <a:solidFill>
              <a:schemeClr val="bg2">
                <a:lumMod val="60000"/>
                <a:lumOff val="40000"/>
              </a:schemeClr>
            </a:solidFill>
            <a:round/>
            <a:headEnd/>
            <a:tailEnd type="triangle" w="med" len="med"/>
          </a:ln>
        </p:spPr>
      </p:cxnSp>
      <p:cxnSp>
        <p:nvCxnSpPr>
          <p:cNvPr id="50" name="AutoShape 20"/>
          <p:cNvCxnSpPr>
            <a:cxnSpLocks noChangeShapeType="1"/>
            <a:stCxn id="52" idx="3"/>
            <a:endCxn id="24" idx="1"/>
          </p:cNvCxnSpPr>
          <p:nvPr/>
        </p:nvCxnSpPr>
        <p:spPr bwMode="auto">
          <a:xfrm>
            <a:off x="7620000" y="4718613"/>
            <a:ext cx="496435"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4865310" y="4179426"/>
            <a:ext cx="2754690" cy="107837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latin typeface="Arial" panose="020B0604020202020204" pitchFamily="34" charset="0"/>
                <a:cs typeface="Arial" panose="020B0604020202020204" pitchFamily="34" charset="0"/>
              </a:rPr>
              <a:t>Placebo</a:t>
            </a:r>
          </a:p>
          <a:p>
            <a:pPr algn="ctr" defTabSz="892175" eaLnBrk="0" hangingPunct="0"/>
            <a:r>
              <a:rPr lang="en-GB" altLang="zh-CN" dirty="0">
                <a:solidFill>
                  <a:srgbClr val="4D4D4D"/>
                </a:solidFill>
                <a:latin typeface="Arial" panose="020B0604020202020204" pitchFamily="34" charset="0"/>
                <a:cs typeface="Arial" panose="020B0604020202020204" pitchFamily="34" charset="0"/>
              </a:rPr>
              <a:t>(n=194)</a:t>
            </a:r>
            <a:endParaRPr lang="en-US" altLang="zh-CN" dirty="0">
              <a:solidFill>
                <a:srgbClr val="4D4D4D"/>
              </a:solidFill>
              <a:latin typeface="Arial" panose="020B0604020202020204" pitchFamily="34" charset="0"/>
              <a:cs typeface="Arial" panose="020B0604020202020204" pitchFamily="34" charset="0"/>
            </a:endParaRPr>
          </a:p>
        </p:txBody>
      </p:sp>
      <p:sp>
        <p:nvSpPr>
          <p:cNvPr id="21" name="Rectangle 2"/>
          <p:cNvSpPr>
            <a:spLocks noGrp="1" noChangeArrowheads="1"/>
          </p:cNvSpPr>
          <p:nvPr>
            <p:ph type="title"/>
          </p:nvPr>
        </p:nvSpPr>
        <p:spPr>
          <a:xfrm>
            <a:off x="365124" y="179614"/>
            <a:ext cx="8238945" cy="807720"/>
          </a:xfrm>
        </p:spPr>
        <p:txBody>
          <a:bodyPr/>
          <a:lstStyle/>
          <a:p>
            <a:r>
              <a:rPr lang="en-GB" sz="1800" dirty="0" smtClean="0"/>
              <a:t>LBA28: Efficacy</a:t>
            </a:r>
            <a:r>
              <a:rPr lang="en-GB" sz="1800" dirty="0"/>
              <a:t>, safety, and health-related quality of life (</a:t>
            </a:r>
            <a:r>
              <a:rPr lang="en-GB" sz="1800" dirty="0" err="1"/>
              <a:t>HRQoL</a:t>
            </a:r>
            <a:r>
              <a:rPr lang="en-GB" sz="1800" dirty="0"/>
              <a:t>) of regorafenib in patients with hepatocellular carcinoma (HCC) progressing on sorafenib: Results of the international, double-blind phase 3 RESORCE </a:t>
            </a:r>
            <a:r>
              <a:rPr lang="en-GB" sz="1800" dirty="0" smtClean="0"/>
              <a:t>trial – </a:t>
            </a:r>
            <a:r>
              <a:rPr lang="en-GB" sz="1800" dirty="0" err="1" smtClean="0"/>
              <a:t>Bruix</a:t>
            </a:r>
            <a:r>
              <a:rPr lang="en-GB" sz="1800" dirty="0" smtClean="0"/>
              <a:t> et al</a:t>
            </a:r>
            <a:endParaRPr lang="en-GB" sz="1800" dirty="0"/>
          </a:p>
        </p:txBody>
      </p:sp>
      <p:sp>
        <p:nvSpPr>
          <p:cNvPr id="22" name="Rectangle 3"/>
          <p:cNvSpPr txBox="1">
            <a:spLocks noChangeArrowheads="1"/>
          </p:cNvSpPr>
          <p:nvPr/>
        </p:nvSpPr>
        <p:spPr bwMode="auto">
          <a:xfrm>
            <a:off x="365124" y="1254035"/>
            <a:ext cx="8413751" cy="10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en-GB" b="1" dirty="0" smtClean="0"/>
              <a:t>Study objective </a:t>
            </a:r>
          </a:p>
          <a:p>
            <a:pPr>
              <a:buClr>
                <a:srgbClr val="043882"/>
              </a:buClr>
            </a:pPr>
            <a:r>
              <a:rPr lang="en-US" dirty="0"/>
              <a:t>To evaluate the efficacy, safety and </a:t>
            </a:r>
            <a:r>
              <a:rPr lang="en-US" dirty="0" err="1"/>
              <a:t>QoL</a:t>
            </a:r>
            <a:r>
              <a:rPr lang="en-US" dirty="0"/>
              <a:t> of regorafenib in patients with HCC who had disease progression on sorafenib</a:t>
            </a:r>
          </a:p>
        </p:txBody>
      </p:sp>
      <p:sp>
        <p:nvSpPr>
          <p:cNvPr id="24" name="AutoShape 12"/>
          <p:cNvSpPr>
            <a:spLocks noChangeArrowheads="1"/>
          </p:cNvSpPr>
          <p:nvPr/>
        </p:nvSpPr>
        <p:spPr bwMode="auto">
          <a:xfrm>
            <a:off x="8116435" y="4249391"/>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a:t>
            </a:r>
          </a:p>
          <a:p>
            <a:pPr algn="ctr" defTabSz="892175" eaLnBrk="0" hangingPunct="0"/>
            <a:r>
              <a:rPr lang="en-GB" altLang="zh-CN" sz="1400" b="1" dirty="0" smtClean="0">
                <a:solidFill>
                  <a:srgbClr val="FFFFFF"/>
                </a:solidFill>
                <a:ea typeface="SimSun" pitchFamily="2" charset="-122"/>
              </a:rPr>
              <a:t>death/</a:t>
            </a:r>
          </a:p>
          <a:p>
            <a:pPr algn="ctr" defTabSz="892175" eaLnBrk="0" hangingPunct="0"/>
            <a:r>
              <a:rPr lang="en-GB" altLang="zh-CN" sz="1400" b="1" dirty="0" smtClean="0">
                <a:solidFill>
                  <a:srgbClr val="FFFFFF"/>
                </a:solidFill>
                <a:ea typeface="SimSun" pitchFamily="2" charset="-122"/>
              </a:rPr>
              <a:t>toxicity</a:t>
            </a:r>
            <a:endParaRPr lang="en-GB" altLang="zh-CN" sz="1400" b="1" dirty="0">
              <a:solidFill>
                <a:srgbClr val="FFFFFF"/>
              </a:solidFill>
              <a:ea typeface="SimSun" pitchFamily="2" charset="-122"/>
            </a:endParaRPr>
          </a:p>
        </p:txBody>
      </p:sp>
    </p:spTree>
    <p:extLst>
      <p:ext uri="{BB962C8B-B14F-4D97-AF65-F5344CB8AC3E}">
        <p14:creationId xmlns:p14="http://schemas.microsoft.com/office/powerpoint/2010/main" val="297582711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LBA28: Efficacy</a:t>
            </a:r>
            <a:r>
              <a:rPr lang="en-GB" sz="1800" dirty="0"/>
              <a:t>, safety, and health-related quality of life (</a:t>
            </a:r>
            <a:r>
              <a:rPr lang="en-GB" sz="1800" dirty="0" err="1"/>
              <a:t>HRQoL</a:t>
            </a:r>
            <a:r>
              <a:rPr lang="en-GB" sz="1800" dirty="0"/>
              <a:t>) of regorafenib in patients with hepatocellular carcinoma (HCC) progressing on sorafenib: Results of the international, double-blind phase 3 RESORCE </a:t>
            </a:r>
            <a:r>
              <a:rPr lang="en-GB" sz="1800" dirty="0" smtClean="0"/>
              <a:t>trial – </a:t>
            </a:r>
            <a:r>
              <a:rPr lang="en-GB" sz="1800" dirty="0" err="1" smtClean="0"/>
              <a:t>Bruix</a:t>
            </a:r>
            <a:r>
              <a:rPr lang="en-GB" sz="1800" dirty="0" smtClean="0"/>
              <a:t> et al</a:t>
            </a:r>
            <a:endParaRPr lang="en-GB" sz="1800" dirty="0"/>
          </a:p>
        </p:txBody>
      </p:sp>
      <p:sp>
        <p:nvSpPr>
          <p:cNvPr id="2" name="Content Placeholder 1"/>
          <p:cNvSpPr>
            <a:spLocks noGrp="1"/>
          </p:cNvSpPr>
          <p:nvPr>
            <p:ph idx="1"/>
          </p:nvPr>
        </p:nvSpPr>
        <p:spPr/>
        <p:txBody>
          <a:bodyPr/>
          <a:lstStyle/>
          <a:p>
            <a:pPr marL="0" indent="0">
              <a:buNone/>
            </a:pPr>
            <a:r>
              <a:rPr lang="en-GB" b="1" dirty="0" smtClean="0"/>
              <a:t>Key results (continued)</a:t>
            </a:r>
            <a:endParaRPr lang="en-GB" b="1" dirty="0"/>
          </a:p>
        </p:txBody>
      </p:sp>
      <p:sp>
        <p:nvSpPr>
          <p:cNvPr id="15" name="Text Placeholder 14"/>
          <p:cNvSpPr>
            <a:spLocks noGrp="1"/>
          </p:cNvSpPr>
          <p:nvPr>
            <p:ph type="body" sz="quarter" idx="11"/>
          </p:nvPr>
        </p:nvSpPr>
        <p:spPr/>
        <p:txBody>
          <a:bodyPr/>
          <a:lstStyle/>
          <a:p>
            <a:r>
              <a:rPr lang="en-GB" b="1" dirty="0"/>
              <a:t>Note: Based on data from abstract </a:t>
            </a:r>
            <a:r>
              <a:rPr lang="en-GB" b="1" dirty="0" smtClean="0"/>
              <a:t>only</a:t>
            </a:r>
            <a:r>
              <a:rPr lang="en-GB" dirty="0" smtClean="0"/>
              <a:t/>
            </a:r>
            <a:br>
              <a:rPr lang="en-GB" dirty="0" smtClean="0"/>
            </a:br>
            <a:r>
              <a:rPr lang="en-GB" dirty="0" err="1" smtClean="0"/>
              <a:t>Bruix</a:t>
            </a:r>
            <a:r>
              <a:rPr lang="en-GB" dirty="0" smtClean="0"/>
              <a:t> J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LBA28</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2799447053"/>
              </p:ext>
            </p:extLst>
          </p:nvPr>
        </p:nvGraphicFramePr>
        <p:xfrm>
          <a:off x="526653" y="1828800"/>
          <a:ext cx="8090694" cy="1783078"/>
        </p:xfrm>
        <a:graphic>
          <a:graphicData uri="http://schemas.openxmlformats.org/drawingml/2006/table">
            <a:tbl>
              <a:tblPr firstRow="1" bandRow="1">
                <a:tableStyleId>{69012ECD-51FC-41F1-AA8D-1B2483CD663E}</a:tableStyleId>
              </a:tblPr>
              <a:tblGrid>
                <a:gridCol w="2223294">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219200"/>
              </a:tblGrid>
              <a:tr h="4673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Regorafenib</a:t>
                      </a:r>
                      <a:br>
                        <a:rPr kumimoji="0" lang="en-GB" sz="1400" b="1" i="0" u="none" strike="noStrike" kern="1200" cap="none" normalizeH="0" baseline="0" dirty="0" smtClean="0">
                          <a:ln>
                            <a:noFill/>
                          </a:ln>
                          <a:solidFill>
                            <a:schemeClr val="tx2"/>
                          </a:solidFill>
                          <a:effectLst/>
                          <a:latin typeface="+mn-lt"/>
                          <a:ea typeface="+mn-ea"/>
                          <a:cs typeface="+mn-cs"/>
                        </a:rPr>
                      </a:br>
                      <a:r>
                        <a:rPr kumimoji="0" lang="en-GB" sz="1400" b="1" i="0" u="none" strike="noStrike" kern="1200" cap="none" normalizeH="0" baseline="0" dirty="0" smtClean="0">
                          <a:ln>
                            <a:noFill/>
                          </a:ln>
                          <a:solidFill>
                            <a:schemeClr val="tx2"/>
                          </a:solidFill>
                          <a:effectLst/>
                          <a:latin typeface="+mn-lt"/>
                          <a:ea typeface="+mn-ea"/>
                          <a:cs typeface="+mn-cs"/>
                        </a:rPr>
                        <a:t>(n=379)</a:t>
                      </a: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Placebo</a:t>
                      </a:r>
                      <a:br>
                        <a:rPr kumimoji="0" lang="en-GB" sz="1400" b="1" i="0" u="none" strike="noStrike" kern="1200" cap="none" normalizeH="0" baseline="0" dirty="0" smtClean="0">
                          <a:ln>
                            <a:noFill/>
                          </a:ln>
                          <a:solidFill>
                            <a:schemeClr val="tx2"/>
                          </a:solidFill>
                          <a:effectLst/>
                          <a:latin typeface="+mn-lt"/>
                          <a:ea typeface="+mn-ea"/>
                          <a:cs typeface="+mn-cs"/>
                        </a:rPr>
                      </a:br>
                      <a:r>
                        <a:rPr kumimoji="0" lang="en-GB" sz="1400" b="1" i="0" u="none" strike="noStrike" kern="1200" cap="none" normalizeH="0" baseline="0" dirty="0" smtClean="0">
                          <a:ln>
                            <a:noFill/>
                          </a:ln>
                          <a:solidFill>
                            <a:schemeClr val="tx2"/>
                          </a:solidFill>
                          <a:effectLst/>
                          <a:latin typeface="+mn-lt"/>
                          <a:ea typeface="+mn-ea"/>
                          <a:cs typeface="+mn-cs"/>
                        </a:rPr>
                        <a:t>(n=194)</a:t>
                      </a: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HR (95% CI)</a:t>
                      </a: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p-value </a:t>
                      </a: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err="1" smtClean="0">
                          <a:ln>
                            <a:noFill/>
                          </a:ln>
                          <a:solidFill>
                            <a:schemeClr val="tx1"/>
                          </a:solidFill>
                          <a:effectLst/>
                          <a:latin typeface="Arial" charset="0"/>
                          <a:ea typeface="+mn-ea"/>
                          <a:cs typeface="Arial" charset="0"/>
                        </a:rPr>
                        <a:t>mOS</a:t>
                      </a:r>
                      <a:r>
                        <a:rPr kumimoji="0" lang="en-GB" sz="1400" b="0" i="0" u="none" strike="noStrike" kern="1200" cap="none" normalizeH="0" baseline="0" dirty="0" smtClean="0">
                          <a:ln>
                            <a:noFill/>
                          </a:ln>
                          <a:solidFill>
                            <a:schemeClr val="tx1"/>
                          </a:solidFill>
                          <a:effectLst/>
                          <a:latin typeface="Arial" charset="0"/>
                          <a:ea typeface="+mn-ea"/>
                          <a:cs typeface="Arial" charset="0"/>
                        </a:rPr>
                        <a:t>, months</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10.6</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7.8</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0.63 (0.50, 0.79)</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&lt;0.001</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err="1" smtClean="0">
                          <a:ln>
                            <a:noFill/>
                          </a:ln>
                          <a:solidFill>
                            <a:schemeClr val="tx1"/>
                          </a:solidFill>
                          <a:effectLst/>
                          <a:latin typeface="Arial" charset="0"/>
                          <a:ea typeface="+mn-ea"/>
                          <a:cs typeface="Arial" charset="0"/>
                        </a:rPr>
                        <a:t>mPFS</a:t>
                      </a:r>
                      <a:r>
                        <a:rPr kumimoji="0" lang="en-GB" sz="1400" b="0" i="0" u="none" strike="noStrike" kern="1200" cap="none" normalizeH="0" baseline="0" dirty="0" smtClean="0">
                          <a:ln>
                            <a:noFill/>
                          </a:ln>
                          <a:solidFill>
                            <a:schemeClr val="tx1"/>
                          </a:solidFill>
                          <a:effectLst/>
                          <a:latin typeface="Arial" charset="0"/>
                          <a:ea typeface="+mn-ea"/>
                          <a:cs typeface="Arial" charset="0"/>
                        </a:rPr>
                        <a:t>, months</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0.46 (0.37, 0.56)</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&lt;0.001</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0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Median TTP, months</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0.44 (0.36, 0.55)</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&lt;0.001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52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DCR, %</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65.2</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36.1</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&lt;0.001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bl>
          </a:graphicData>
        </a:graphic>
      </p:graphicFrame>
      <p:graphicFrame>
        <p:nvGraphicFramePr>
          <p:cNvPr id="6" name="Group 88"/>
          <p:cNvGraphicFramePr>
            <a:graphicFrameLocks noGrp="1"/>
          </p:cNvGraphicFramePr>
          <p:nvPr>
            <p:extLst>
              <p:ext uri="{D42A27DB-BD31-4B8C-83A1-F6EECF244321}">
                <p14:modId xmlns:p14="http://schemas.microsoft.com/office/powerpoint/2010/main" val="1341467215"/>
              </p:ext>
            </p:extLst>
          </p:nvPr>
        </p:nvGraphicFramePr>
        <p:xfrm>
          <a:off x="526653" y="3890468"/>
          <a:ext cx="8090653" cy="1737360"/>
        </p:xfrm>
        <a:graphic>
          <a:graphicData uri="http://schemas.openxmlformats.org/drawingml/2006/table">
            <a:tbl>
              <a:tblPr firstRow="1" bandRow="1">
                <a:tableStyleId>{69012ECD-51FC-41F1-AA8D-1B2483CD663E}</a:tableStyleId>
              </a:tblPr>
              <a:tblGrid>
                <a:gridCol w="3057795">
                  <a:extLst>
                    <a:ext uri="{9D8B030D-6E8A-4147-A177-3AD203B41FA5}">
                      <a16:colId xmlns:a16="http://schemas.microsoft.com/office/drawing/2014/main" xmlns="" val="20000"/>
                    </a:ext>
                  </a:extLst>
                </a:gridCol>
                <a:gridCol w="2099462">
                  <a:extLst>
                    <a:ext uri="{9D8B030D-6E8A-4147-A177-3AD203B41FA5}">
                      <a16:colId xmlns:a16="http://schemas.microsoft.com/office/drawing/2014/main" xmlns="" val="20001"/>
                    </a:ext>
                  </a:extLst>
                </a:gridCol>
                <a:gridCol w="2084832">
                  <a:extLst>
                    <a:ext uri="{9D8B030D-6E8A-4147-A177-3AD203B41FA5}">
                      <a16:colId xmlns:a16="http://schemas.microsoft.com/office/drawing/2014/main" xmlns="" val="20002"/>
                    </a:ext>
                  </a:extLst>
                </a:gridCol>
                <a:gridCol w="848564"/>
              </a:tblGrid>
              <a:tr h="4673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Least square mean time-adjusted AUC (95% CI)</a:t>
                      </a: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Regorafenib</a:t>
                      </a:r>
                      <a:br>
                        <a:rPr kumimoji="0" lang="en-GB" sz="1400" b="1" i="0" u="none" strike="noStrike" kern="1200" cap="none" normalizeH="0" baseline="0" dirty="0" smtClean="0">
                          <a:ln>
                            <a:noFill/>
                          </a:ln>
                          <a:solidFill>
                            <a:schemeClr val="tx2"/>
                          </a:solidFill>
                          <a:effectLst/>
                          <a:latin typeface="+mn-lt"/>
                          <a:ea typeface="+mn-ea"/>
                          <a:cs typeface="+mn-cs"/>
                        </a:rPr>
                      </a:br>
                      <a:r>
                        <a:rPr kumimoji="0" lang="en-GB" sz="1400" b="1" i="0" u="none" strike="noStrike" kern="1200" cap="none" normalizeH="0" baseline="0" dirty="0" smtClean="0">
                          <a:ln>
                            <a:noFill/>
                          </a:ln>
                          <a:solidFill>
                            <a:schemeClr val="tx2"/>
                          </a:solidFill>
                          <a:effectLst/>
                          <a:latin typeface="+mn-lt"/>
                          <a:ea typeface="+mn-ea"/>
                          <a:cs typeface="+mn-cs"/>
                        </a:rPr>
                        <a:t>(n=379)</a:t>
                      </a: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Placebo</a:t>
                      </a:r>
                      <a:br>
                        <a:rPr kumimoji="0" lang="en-GB" sz="1400" b="1" i="0" u="none" strike="noStrike" kern="1200" cap="none" normalizeH="0" baseline="0" dirty="0" smtClean="0">
                          <a:ln>
                            <a:noFill/>
                          </a:ln>
                          <a:solidFill>
                            <a:schemeClr val="tx2"/>
                          </a:solidFill>
                          <a:effectLst/>
                          <a:latin typeface="+mn-lt"/>
                          <a:ea typeface="+mn-ea"/>
                          <a:cs typeface="+mn-cs"/>
                        </a:rPr>
                      </a:br>
                      <a:r>
                        <a:rPr kumimoji="0" lang="en-GB" sz="1400" b="1" i="0" u="none" strike="noStrike" kern="1200" cap="none" normalizeH="0" baseline="0" dirty="0" smtClean="0">
                          <a:ln>
                            <a:noFill/>
                          </a:ln>
                          <a:solidFill>
                            <a:schemeClr val="tx2"/>
                          </a:solidFill>
                          <a:effectLst/>
                          <a:latin typeface="+mn-lt"/>
                          <a:ea typeface="+mn-ea"/>
                          <a:cs typeface="+mn-cs"/>
                        </a:rPr>
                        <a:t>(n=194)</a:t>
                      </a: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p-value</a:t>
                      </a: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EQ-5D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0.76 (0.75, 0.78)</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0.77 (0.75, 0.79)</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0.47</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EQ-5D visual analogue scale (VAS)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71.68 (70.46, 72.90)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73.45 (71.84, 75.06)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0.06</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FACT-General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75.14 (74.12, 76.16)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76.55 (75.20, 77.90)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0.07</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FACT-Hep total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129.31 (127.84, 130.79)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133.17 (131.21, 135.12)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&lt;0.001</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3620023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LBA28: Efficacy</a:t>
            </a:r>
            <a:r>
              <a:rPr lang="en-GB" sz="1800" dirty="0"/>
              <a:t>, safety, and health-related quality of life (</a:t>
            </a:r>
            <a:r>
              <a:rPr lang="en-GB" sz="1800" dirty="0" err="1"/>
              <a:t>HRQoL</a:t>
            </a:r>
            <a:r>
              <a:rPr lang="en-GB" sz="1800" dirty="0"/>
              <a:t>) of regorafenib in patients with hepatocellular carcinoma (HCC) progressing on sorafenib: Results of the international, double-blind phase 3 RESORCE </a:t>
            </a:r>
            <a:r>
              <a:rPr lang="en-GB" sz="1800" dirty="0" smtClean="0"/>
              <a:t>trial – </a:t>
            </a:r>
            <a:r>
              <a:rPr lang="en-GB" sz="1800" dirty="0" err="1" smtClean="0"/>
              <a:t>Bruix</a:t>
            </a:r>
            <a:r>
              <a:rPr lang="en-GB" sz="1800" dirty="0" smtClean="0"/>
              <a:t> et al</a:t>
            </a:r>
            <a:endParaRPr lang="en-GB" sz="1800" dirty="0"/>
          </a:p>
        </p:txBody>
      </p:sp>
      <p:sp>
        <p:nvSpPr>
          <p:cNvPr id="15" name="Text Placeholder 14"/>
          <p:cNvSpPr>
            <a:spLocks noGrp="1"/>
          </p:cNvSpPr>
          <p:nvPr>
            <p:ph type="body" sz="quarter" idx="11"/>
          </p:nvPr>
        </p:nvSpPr>
        <p:spPr/>
        <p:txBody>
          <a:bodyPr/>
          <a:lstStyle/>
          <a:p>
            <a:r>
              <a:rPr lang="en-GB" b="1" dirty="0"/>
              <a:t>Note: Based on data from abstract </a:t>
            </a:r>
            <a:r>
              <a:rPr lang="en-GB" b="1" dirty="0" smtClean="0"/>
              <a:t>only</a:t>
            </a:r>
          </a:p>
          <a:p>
            <a:r>
              <a:rPr lang="en-GB" dirty="0" err="1" smtClean="0"/>
              <a:t>Bruix</a:t>
            </a:r>
            <a:r>
              <a:rPr lang="en-GB" dirty="0" smtClean="0"/>
              <a:t> J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LBA28</a:t>
            </a:r>
            <a:endParaRPr lang="en-GB" dirty="0"/>
          </a:p>
        </p:txBody>
      </p:sp>
      <p:sp>
        <p:nvSpPr>
          <p:cNvPr id="6" name="Content Placeholder 1"/>
          <p:cNvSpPr>
            <a:spLocks noGrp="1"/>
          </p:cNvSpPr>
          <p:nvPr>
            <p:ph idx="1"/>
          </p:nvPr>
        </p:nvSpPr>
        <p:spPr>
          <a:xfrm>
            <a:off x="365124" y="1254035"/>
            <a:ext cx="8413751" cy="4746172"/>
          </a:xfrm>
        </p:spPr>
        <p:txBody>
          <a:bodyPr/>
          <a:lstStyle/>
          <a:p>
            <a:pPr marL="0" indent="0">
              <a:buNone/>
            </a:pPr>
            <a:r>
              <a:rPr lang="en-GB" b="1" dirty="0" smtClean="0"/>
              <a:t>Key results (continued)</a:t>
            </a:r>
            <a:endParaRPr lang="en-GB" b="1" dirty="0"/>
          </a:p>
        </p:txBody>
      </p:sp>
      <p:graphicFrame>
        <p:nvGraphicFramePr>
          <p:cNvPr id="7" name="Group 88"/>
          <p:cNvGraphicFramePr>
            <a:graphicFrameLocks noGrp="1"/>
          </p:cNvGraphicFramePr>
          <p:nvPr>
            <p:extLst>
              <p:ext uri="{D42A27DB-BD31-4B8C-83A1-F6EECF244321}">
                <p14:modId xmlns:p14="http://schemas.microsoft.com/office/powerpoint/2010/main" val="1141849309"/>
              </p:ext>
            </p:extLst>
          </p:nvPr>
        </p:nvGraphicFramePr>
        <p:xfrm>
          <a:off x="541283" y="1725168"/>
          <a:ext cx="8024816" cy="2407920"/>
        </p:xfrm>
        <a:graphic>
          <a:graphicData uri="http://schemas.openxmlformats.org/drawingml/2006/table">
            <a:tbl>
              <a:tblPr firstRow="1" bandRow="1">
                <a:tableStyleId>{69012ECD-51FC-41F1-AA8D-1B2483CD663E}</a:tableStyleId>
              </a:tblPr>
              <a:tblGrid>
                <a:gridCol w="3434302">
                  <a:extLst>
                    <a:ext uri="{9D8B030D-6E8A-4147-A177-3AD203B41FA5}">
                      <a16:colId xmlns:a16="http://schemas.microsoft.com/office/drawing/2014/main" xmlns="" val="20000"/>
                    </a:ext>
                  </a:extLst>
                </a:gridCol>
                <a:gridCol w="2295257">
                  <a:extLst>
                    <a:ext uri="{9D8B030D-6E8A-4147-A177-3AD203B41FA5}">
                      <a16:colId xmlns:a16="http://schemas.microsoft.com/office/drawing/2014/main" xmlns="" val="20001"/>
                    </a:ext>
                  </a:extLst>
                </a:gridCol>
                <a:gridCol w="2295257">
                  <a:extLst>
                    <a:ext uri="{9D8B030D-6E8A-4147-A177-3AD203B41FA5}">
                      <a16:colId xmlns:a16="http://schemas.microsoft.com/office/drawing/2014/main" xmlns="" val="20002"/>
                    </a:ext>
                  </a:extLst>
                </a:gridCol>
              </a:tblGrid>
              <a:tr h="4673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Regorafenib</a:t>
                      </a:r>
                      <a:br>
                        <a:rPr kumimoji="0" lang="en-GB" sz="1400" b="1" i="0" u="none" strike="noStrike" kern="1200" cap="none" normalizeH="0" baseline="0" dirty="0" smtClean="0">
                          <a:ln>
                            <a:noFill/>
                          </a:ln>
                          <a:solidFill>
                            <a:schemeClr val="tx2"/>
                          </a:solidFill>
                          <a:effectLst/>
                          <a:latin typeface="+mn-lt"/>
                          <a:ea typeface="+mn-ea"/>
                          <a:cs typeface="+mn-cs"/>
                        </a:rPr>
                      </a:br>
                      <a:r>
                        <a:rPr kumimoji="0" lang="en-GB" sz="1400" b="1" i="0" u="none" strike="noStrike" kern="1200" cap="none" normalizeH="0" baseline="0" dirty="0" smtClean="0">
                          <a:ln>
                            <a:noFill/>
                          </a:ln>
                          <a:solidFill>
                            <a:schemeClr val="tx2"/>
                          </a:solidFill>
                          <a:effectLst/>
                          <a:latin typeface="+mn-lt"/>
                          <a:ea typeface="+mn-ea"/>
                          <a:cs typeface="+mn-cs"/>
                        </a:rPr>
                        <a:t>(n=379)</a:t>
                      </a:r>
                      <a:endParaRPr kumimoji="0" lang="en-GB" sz="1400" b="1" i="0" u="none" strike="noStrike" kern="1200" cap="none" normalizeH="0" baseline="0" dirty="0">
                        <a:ln>
                          <a:noFill/>
                        </a:ln>
                        <a:solidFill>
                          <a:schemeClr val="tx2"/>
                        </a:solidFill>
                        <a:effectLst/>
                        <a:latin typeface="+mn-lt"/>
                        <a:ea typeface="+mn-ea"/>
                        <a:cs typeface="+mn-cs"/>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kern="1200" cap="none" normalizeH="0" baseline="0" dirty="0" smtClean="0">
                          <a:ln>
                            <a:noFill/>
                          </a:ln>
                          <a:solidFill>
                            <a:schemeClr val="tx2"/>
                          </a:solidFill>
                          <a:effectLst/>
                          <a:latin typeface="+mn-lt"/>
                          <a:ea typeface="+mn-ea"/>
                          <a:cs typeface="+mn-cs"/>
                        </a:rPr>
                        <a:t>Placebo</a:t>
                      </a:r>
                      <a:br>
                        <a:rPr kumimoji="0" lang="en-GB" sz="1400" b="1" i="0" u="none" strike="noStrike" kern="1200" cap="none" normalizeH="0" baseline="0" dirty="0" smtClean="0">
                          <a:ln>
                            <a:noFill/>
                          </a:ln>
                          <a:solidFill>
                            <a:schemeClr val="tx2"/>
                          </a:solidFill>
                          <a:effectLst/>
                          <a:latin typeface="+mn-lt"/>
                          <a:ea typeface="+mn-ea"/>
                          <a:cs typeface="+mn-cs"/>
                        </a:rPr>
                      </a:br>
                      <a:r>
                        <a:rPr kumimoji="0" lang="en-GB" sz="1400" b="1" i="0" u="none" strike="noStrike" kern="1200" cap="none" normalizeH="0" baseline="0" dirty="0" smtClean="0">
                          <a:ln>
                            <a:noFill/>
                          </a:ln>
                          <a:solidFill>
                            <a:schemeClr val="tx2"/>
                          </a:solidFill>
                          <a:effectLst/>
                          <a:latin typeface="+mn-lt"/>
                          <a:ea typeface="+mn-ea"/>
                          <a:cs typeface="+mn-cs"/>
                        </a:rPr>
                        <a:t>(n=194)</a:t>
                      </a:r>
                      <a:endParaRPr kumimoji="0" lang="en-GB" sz="1400" b="1" i="0" u="none" strike="noStrike" kern="1200" cap="none" normalizeH="0" baseline="0" dirty="0">
                        <a:ln>
                          <a:noFill/>
                        </a:ln>
                        <a:solidFill>
                          <a:schemeClr val="tx2"/>
                        </a:solidFill>
                        <a:effectLst/>
                        <a:latin typeface="+mn-lt"/>
                        <a:ea typeface="+mn-ea"/>
                        <a:cs typeface="+mn-cs"/>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Any grade </a:t>
                      </a:r>
                      <a:r>
                        <a:rPr kumimoji="0" lang="en-GB" sz="1400" b="0" i="0" u="none" strike="noStrike" kern="1200" cap="none" normalizeH="0" baseline="0" dirty="0" smtClean="0">
                          <a:ln>
                            <a:noFill/>
                          </a:ln>
                          <a:solidFill>
                            <a:schemeClr val="tx1"/>
                          </a:solidFill>
                          <a:effectLst/>
                          <a:latin typeface="Arial"/>
                          <a:ea typeface="+mn-ea"/>
                          <a:cs typeface="Arial"/>
                        </a:rPr>
                        <a:t>≥</a:t>
                      </a:r>
                      <a:r>
                        <a:rPr kumimoji="0" lang="en-GB" sz="1400" b="0" i="0" u="none" strike="noStrike" kern="1200" cap="none" normalizeH="0" baseline="0" dirty="0" smtClean="0">
                          <a:ln>
                            <a:noFill/>
                          </a:ln>
                          <a:solidFill>
                            <a:schemeClr val="tx1"/>
                          </a:solidFill>
                          <a:effectLst/>
                          <a:latin typeface="Arial" charset="0"/>
                          <a:ea typeface="+mn-ea"/>
                          <a:cs typeface="Arial" charset="0"/>
                        </a:rPr>
                        <a:t>3 AE,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79.7</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58.5</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Grade </a:t>
                      </a:r>
                      <a:r>
                        <a:rPr kumimoji="0" lang="en-GB" sz="1400" b="0" i="0" u="none" strike="noStrike" kern="1200" cap="none" normalizeH="0" baseline="0" dirty="0" smtClean="0">
                          <a:ln>
                            <a:noFill/>
                          </a:ln>
                          <a:solidFill>
                            <a:schemeClr val="tx1"/>
                          </a:solidFill>
                          <a:effectLst/>
                          <a:latin typeface="+mn-lt"/>
                          <a:ea typeface="+mn-ea"/>
                          <a:cs typeface="+mn-cs"/>
                        </a:rPr>
                        <a:t>≥</a:t>
                      </a:r>
                      <a:r>
                        <a:rPr kumimoji="0" lang="en-GB" sz="1400" b="0" i="0" u="none" strike="noStrike" kern="1200" cap="none" normalizeH="0" baseline="0" dirty="0" smtClean="0">
                          <a:ln>
                            <a:noFill/>
                          </a:ln>
                          <a:solidFill>
                            <a:schemeClr val="tx1"/>
                          </a:solidFill>
                          <a:effectLst/>
                          <a:latin typeface="Arial" charset="0"/>
                          <a:ea typeface="+mn-ea"/>
                          <a:cs typeface="Arial" charset="0"/>
                        </a:rPr>
                        <a:t>3 AEs occurring more frequently with regorafenib,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Hypertension</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Hand–foot skin reaction</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Fatigue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Diarrhoea</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15.2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12.6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9.1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3.2</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407865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accent1"/>
                </a:solidFill>
                <a:uFill>
                  <a:solidFill>
                    <a:schemeClr val="accent1"/>
                  </a:solidFill>
                </a:uFill>
              </a:rPr>
              <a:t>Cancers of the oesophagus and stomach</a:t>
            </a:r>
            <a:endParaRPr lang="en-GB" dirty="0"/>
          </a:p>
        </p:txBody>
      </p:sp>
    </p:spTree>
    <p:extLst>
      <p:ext uri="{BB962C8B-B14F-4D97-AF65-F5344CB8AC3E}">
        <p14:creationId xmlns:p14="http://schemas.microsoft.com/office/powerpoint/2010/main" val="15780999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LBA28: Efficacy</a:t>
            </a:r>
            <a:r>
              <a:rPr lang="en-GB" sz="1800" dirty="0"/>
              <a:t>, safety, and health-related quality of life (</a:t>
            </a:r>
            <a:r>
              <a:rPr lang="en-GB" sz="1800" dirty="0" err="1"/>
              <a:t>HRQoL</a:t>
            </a:r>
            <a:r>
              <a:rPr lang="en-GB" sz="1800" dirty="0"/>
              <a:t>) of regorafenib in patients with hepatocellular carcinoma (HCC) progressing on sorafenib: Results of the international, double-blind phase 3 RESORCE </a:t>
            </a:r>
            <a:r>
              <a:rPr lang="en-GB" sz="1800" dirty="0" smtClean="0"/>
              <a:t>trial – </a:t>
            </a:r>
            <a:r>
              <a:rPr lang="en-GB" sz="1800" dirty="0" err="1" smtClean="0"/>
              <a:t>Bruix</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Following regorafenib treatment, a statistically significant improvement in OS was observed for patients with HCC who progressed on prior sorafenib treatment </a:t>
            </a:r>
          </a:p>
          <a:p>
            <a:pPr lvl="1"/>
            <a:r>
              <a:rPr lang="en-GB" b="1" dirty="0"/>
              <a:t>R</a:t>
            </a:r>
            <a:r>
              <a:rPr lang="en-GB" b="1" dirty="0" smtClean="0"/>
              <a:t>isk </a:t>
            </a:r>
            <a:r>
              <a:rPr lang="en-GB" b="1" dirty="0"/>
              <a:t>of </a:t>
            </a:r>
            <a:r>
              <a:rPr lang="en-GB" b="1" dirty="0" smtClean="0"/>
              <a:t>death was reduced by 37% </a:t>
            </a:r>
            <a:r>
              <a:rPr lang="en-GB" b="1" dirty="0"/>
              <a:t>(HR 0.63; 95</a:t>
            </a:r>
            <a:r>
              <a:rPr lang="en-GB" b="1" dirty="0" smtClean="0"/>
              <a:t>% CI </a:t>
            </a:r>
            <a:r>
              <a:rPr lang="en-GB" b="1" dirty="0"/>
              <a:t>0.50, 0.79; p&lt;0.001)</a:t>
            </a:r>
          </a:p>
          <a:p>
            <a:pPr lvl="1"/>
            <a:r>
              <a:rPr lang="en-GB" b="1" dirty="0" err="1"/>
              <a:t>mOS</a:t>
            </a:r>
            <a:r>
              <a:rPr lang="en-GB" b="1" dirty="0"/>
              <a:t> was 10.6 vs. 7.8 months</a:t>
            </a:r>
          </a:p>
          <a:p>
            <a:r>
              <a:rPr lang="en-GB" b="1" dirty="0" smtClean="0"/>
              <a:t>Regorafenib treatment significantly improved PFS </a:t>
            </a:r>
            <a:r>
              <a:rPr lang="en-GB" b="1" dirty="0"/>
              <a:t>and TTP </a:t>
            </a:r>
            <a:endParaRPr lang="en-GB" b="1" dirty="0" smtClean="0"/>
          </a:p>
          <a:p>
            <a:r>
              <a:rPr lang="en-GB" b="1" dirty="0" smtClean="0"/>
              <a:t>A </a:t>
            </a:r>
            <a:r>
              <a:rPr lang="en-GB" b="1" dirty="0"/>
              <a:t>significantly higher response rate and </a:t>
            </a:r>
            <a:r>
              <a:rPr lang="en-GB" b="1" dirty="0" smtClean="0"/>
              <a:t>DCR (almost doubled) was observed in patients </a:t>
            </a:r>
            <a:r>
              <a:rPr lang="en-GB" b="1" dirty="0"/>
              <a:t>treated with </a:t>
            </a:r>
            <a:r>
              <a:rPr lang="en-GB" b="1" dirty="0" smtClean="0"/>
              <a:t>regorafenib</a:t>
            </a:r>
            <a:endParaRPr lang="en-GB" b="1" dirty="0"/>
          </a:p>
          <a:p>
            <a:r>
              <a:rPr lang="en-GB" b="1" dirty="0" smtClean="0"/>
              <a:t>No new AEs related </a:t>
            </a:r>
            <a:r>
              <a:rPr lang="en-GB" b="1" dirty="0"/>
              <a:t>to </a:t>
            </a:r>
            <a:r>
              <a:rPr lang="en-GB" b="1" dirty="0" smtClean="0"/>
              <a:t>regorafenib were seen in this study</a:t>
            </a:r>
            <a:endParaRPr lang="en-GB" b="1" dirty="0"/>
          </a:p>
        </p:txBody>
      </p:sp>
      <p:sp>
        <p:nvSpPr>
          <p:cNvPr id="15" name="Text Placeholder 14"/>
          <p:cNvSpPr>
            <a:spLocks noGrp="1"/>
          </p:cNvSpPr>
          <p:nvPr>
            <p:ph type="body" sz="quarter" idx="11"/>
          </p:nvPr>
        </p:nvSpPr>
        <p:spPr/>
        <p:txBody>
          <a:bodyPr/>
          <a:lstStyle/>
          <a:p>
            <a:r>
              <a:rPr lang="en-GB" dirty="0" smtClean="0"/>
              <a:t/>
            </a:r>
            <a:br>
              <a:rPr lang="en-GB" dirty="0" smtClean="0"/>
            </a:br>
            <a:r>
              <a:rPr lang="en-GB" b="1" dirty="0"/>
              <a:t>Note: Based on data from abstract only</a:t>
            </a:r>
          </a:p>
          <a:p>
            <a:r>
              <a:rPr lang="en-GB" dirty="0" err="1" smtClean="0"/>
              <a:t>Bruix</a:t>
            </a:r>
            <a:r>
              <a:rPr lang="en-GB" dirty="0" smtClean="0"/>
              <a:t> J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LBA28</a:t>
            </a:r>
            <a:endParaRPr lang="en-GB" dirty="0"/>
          </a:p>
        </p:txBody>
      </p:sp>
    </p:spTree>
    <p:custDataLst>
      <p:tags r:id="rId1"/>
    </p:custDataLst>
    <p:extLst>
      <p:ext uri="{BB962C8B-B14F-4D97-AF65-F5344CB8AC3E}">
        <p14:creationId xmlns:p14="http://schemas.microsoft.com/office/powerpoint/2010/main" val="27826911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a:solidFill>
                  <a:schemeClr val="accent1"/>
                </a:solidFill>
                <a:uFill>
                  <a:solidFill>
                    <a:schemeClr val="accent1"/>
                  </a:solidFill>
                </a:uFill>
              </a:rPr>
              <a:t>Neuroendocrine tumour</a:t>
            </a:r>
            <a:endParaRPr lang="en-GB" dirty="0"/>
          </a:p>
        </p:txBody>
      </p:sp>
      <p:sp>
        <p:nvSpPr>
          <p:cNvPr id="4" name="Text Placeholder 3"/>
          <p:cNvSpPr>
            <a:spLocks noGrp="1"/>
          </p:cNvSpPr>
          <p:nvPr>
            <p:ph type="body" idx="1"/>
          </p:nvPr>
        </p:nvSpPr>
        <p:spPr/>
        <p:txBody>
          <a:bodyPr/>
          <a:lstStyle/>
          <a:p>
            <a:r>
              <a:rPr lang="en-GB" dirty="0"/>
              <a:t>Cancers of the pancreas, small bowel and </a:t>
            </a:r>
            <a:r>
              <a:rPr lang="en-GB" dirty="0" smtClean="0"/>
              <a:t/>
            </a:r>
            <a:br>
              <a:rPr lang="en-GB" dirty="0" smtClean="0"/>
            </a:br>
            <a:r>
              <a:rPr lang="en-GB" dirty="0" err="1" smtClean="0"/>
              <a:t>hepatobiliary</a:t>
            </a:r>
            <a:r>
              <a:rPr lang="en-GB" dirty="0" smtClean="0"/>
              <a:t> </a:t>
            </a:r>
            <a:r>
              <a:rPr lang="en-GB" dirty="0"/>
              <a:t>tract</a:t>
            </a:r>
          </a:p>
        </p:txBody>
      </p:sp>
    </p:spTree>
    <p:extLst>
      <p:ext uri="{BB962C8B-B14F-4D97-AF65-F5344CB8AC3E}">
        <p14:creationId xmlns:p14="http://schemas.microsoft.com/office/powerpoint/2010/main" val="355407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420PD: NETTER-1 </a:t>
            </a:r>
            <a:r>
              <a:rPr lang="en-GB" sz="1800" dirty="0"/>
              <a:t>phase III in patients with </a:t>
            </a:r>
            <a:r>
              <a:rPr lang="en-GB" sz="1800" dirty="0" err="1"/>
              <a:t>midgut</a:t>
            </a:r>
            <a:r>
              <a:rPr lang="en-GB" sz="1800" dirty="0"/>
              <a:t> neuroendocrine </a:t>
            </a:r>
            <a:r>
              <a:rPr lang="en-GB" sz="1800" dirty="0" err="1"/>
              <a:t>tumors</a:t>
            </a:r>
            <a:r>
              <a:rPr lang="en-GB" sz="1800" dirty="0"/>
              <a:t> treated with 177Lu-dotatate: Efficacy, safety, </a:t>
            </a:r>
            <a:r>
              <a:rPr lang="en-GB" sz="1800" dirty="0" err="1"/>
              <a:t>QoL</a:t>
            </a:r>
            <a:r>
              <a:rPr lang="en-GB" sz="1800" dirty="0"/>
              <a:t> results and subgroup analysis </a:t>
            </a:r>
            <a:r>
              <a:rPr lang="en-GB" sz="1800" dirty="0" smtClean="0"/>
              <a:t>– </a:t>
            </a:r>
            <a:r>
              <a:rPr lang="en-GB" sz="1800" dirty="0" err="1" smtClean="0"/>
              <a:t>Strosberg</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evaluate the efficacy and safety of </a:t>
            </a:r>
            <a:r>
              <a:rPr lang="en-GB" baseline="30000" dirty="0" smtClean="0"/>
              <a:t>177</a:t>
            </a:r>
            <a:r>
              <a:rPr lang="en-GB" dirty="0" smtClean="0"/>
              <a:t>Lu-Dotatate </a:t>
            </a:r>
            <a:r>
              <a:rPr lang="en-GB" dirty="0"/>
              <a:t>compared with </a:t>
            </a:r>
            <a:r>
              <a:rPr lang="en-GB" dirty="0" err="1"/>
              <a:t>octreotide</a:t>
            </a:r>
            <a:r>
              <a:rPr lang="en-GB" dirty="0"/>
              <a:t> LAR in patients with advanced, progressive </a:t>
            </a:r>
            <a:r>
              <a:rPr lang="en-GB" dirty="0" err="1"/>
              <a:t>somatostatin</a:t>
            </a:r>
            <a:r>
              <a:rPr lang="en-GB" dirty="0"/>
              <a:t> receptor positive </a:t>
            </a:r>
            <a:r>
              <a:rPr lang="en-GB" dirty="0" err="1"/>
              <a:t>midgut</a:t>
            </a:r>
            <a:r>
              <a:rPr lang="en-GB" dirty="0"/>
              <a:t> </a:t>
            </a:r>
            <a:r>
              <a:rPr lang="en-GB" dirty="0" smtClean="0"/>
              <a:t>NETs</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Strosberg</a:t>
            </a:r>
            <a:r>
              <a:rPr lang="en-GB" dirty="0"/>
              <a:t> J et al. Ann </a:t>
            </a:r>
            <a:r>
              <a:rPr lang="en-GB" dirty="0" err="1"/>
              <a:t>Oncol</a:t>
            </a:r>
            <a:r>
              <a:rPr lang="en-GB" dirty="0"/>
              <a:t> 2016; 27 (</a:t>
            </a:r>
            <a:r>
              <a:rPr lang="en-GB" dirty="0" err="1"/>
              <a:t>suppl</a:t>
            </a:r>
            <a:r>
              <a:rPr lang="en-GB" dirty="0"/>
              <a:t> 6): </a:t>
            </a:r>
            <a:r>
              <a:rPr lang="en-GB" dirty="0" err="1"/>
              <a:t>abstr</a:t>
            </a:r>
            <a:r>
              <a:rPr lang="en-GB" dirty="0"/>
              <a:t> 420PD</a:t>
            </a:r>
          </a:p>
        </p:txBody>
      </p:sp>
      <p:cxnSp>
        <p:nvCxnSpPr>
          <p:cNvPr id="8" name="AutoShape 15"/>
          <p:cNvCxnSpPr>
            <a:cxnSpLocks noChangeShapeType="1"/>
            <a:stCxn id="18" idx="0"/>
            <a:endCxn id="24" idx="1"/>
          </p:cNvCxnSpPr>
          <p:nvPr/>
        </p:nvCxnSpPr>
        <p:spPr bwMode="auto">
          <a:xfrm rot="5400000" flipH="1" flipV="1">
            <a:off x="4589128" y="3061289"/>
            <a:ext cx="392899" cy="57955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8" idx="4"/>
            <a:endCxn id="43" idx="1"/>
          </p:cNvCxnSpPr>
          <p:nvPr/>
        </p:nvCxnSpPr>
        <p:spPr bwMode="auto">
          <a:xfrm rot="16200000" flipH="1">
            <a:off x="4580341" y="4047173"/>
            <a:ext cx="411672" cy="580755"/>
          </a:xfrm>
          <a:prstGeom prst="bentConnector2">
            <a:avLst/>
          </a:prstGeom>
          <a:noFill/>
          <a:ln w="57150">
            <a:solidFill>
              <a:schemeClr val="bg2">
                <a:lumMod val="60000"/>
                <a:lumOff val="40000"/>
              </a:schemeClr>
            </a:solidFill>
            <a:round/>
            <a:headEnd/>
            <a:tailEnd type="triangle" w="med" len="med"/>
          </a:ln>
        </p:spPr>
      </p:cxnSp>
      <p:cxnSp>
        <p:nvCxnSpPr>
          <p:cNvPr id="11" name="Straight Connector 10"/>
          <p:cNvCxnSpPr/>
          <p:nvPr/>
        </p:nvCxnSpPr>
        <p:spPr>
          <a:xfrm>
            <a:off x="3626061" y="3839615"/>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9"/>
          <p:cNvSpPr txBox="1">
            <a:spLocks noChangeArrowheads="1"/>
          </p:cNvSpPr>
          <p:nvPr/>
        </p:nvSpPr>
        <p:spPr bwMode="auto">
          <a:xfrm>
            <a:off x="365124" y="5497131"/>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a:t>PFS (RECIST 1.1</a:t>
            </a:r>
            <a:r>
              <a:rPr lang="en-GB" dirty="0" smtClean="0"/>
              <a:t>)</a:t>
            </a:r>
            <a:endParaRPr lang="en-GB" kern="0" dirty="0"/>
          </a:p>
        </p:txBody>
      </p:sp>
      <p:sp>
        <p:nvSpPr>
          <p:cNvPr id="18" name="Oval 14"/>
          <p:cNvSpPr>
            <a:spLocks noChangeArrowheads="1"/>
          </p:cNvSpPr>
          <p:nvPr/>
        </p:nvSpPr>
        <p:spPr bwMode="auto">
          <a:xfrm>
            <a:off x="4204002" y="3547515"/>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sp>
        <p:nvSpPr>
          <p:cNvPr id="19" name="AutoShape 9"/>
          <p:cNvSpPr>
            <a:spLocks noChangeArrowheads="1"/>
          </p:cNvSpPr>
          <p:nvPr/>
        </p:nvSpPr>
        <p:spPr bwMode="auto">
          <a:xfrm>
            <a:off x="152399" y="2508486"/>
            <a:ext cx="376166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Grade 1–2 </a:t>
            </a:r>
            <a:r>
              <a:rPr lang="en-GB" altLang="zh-CN" sz="1600" dirty="0">
                <a:solidFill>
                  <a:srgbClr val="FFFFFF"/>
                </a:solidFill>
                <a:ea typeface="SimSun" pitchFamily="2" charset="-122"/>
              </a:rPr>
              <a:t>m</a:t>
            </a:r>
            <a:r>
              <a:rPr lang="en-GB" altLang="zh-CN" sz="1600" dirty="0" smtClean="0">
                <a:solidFill>
                  <a:srgbClr val="FFFFFF"/>
                </a:solidFill>
                <a:ea typeface="SimSun" pitchFamily="2" charset="-122"/>
              </a:rPr>
              <a:t>etastatic or locally advanced, </a:t>
            </a:r>
            <a:r>
              <a:rPr lang="en-GB" altLang="zh-CN" sz="1600" dirty="0" err="1" smtClean="0">
                <a:solidFill>
                  <a:srgbClr val="FFFFFF"/>
                </a:solidFill>
                <a:ea typeface="SimSun" pitchFamily="2" charset="-122"/>
              </a:rPr>
              <a:t>midgut</a:t>
            </a:r>
            <a:r>
              <a:rPr lang="en-GB" altLang="zh-CN" sz="1600" dirty="0" smtClean="0">
                <a:solidFill>
                  <a:srgbClr val="FFFFFF"/>
                </a:solidFill>
                <a:ea typeface="SimSun" pitchFamily="2" charset="-122"/>
              </a:rPr>
              <a:t> NETs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PD on octreotide LAR (20–30 mg q3/4w)</a:t>
            </a:r>
          </a:p>
          <a:p>
            <a:pPr marL="228600" indent="-228600" defTabSz="892175" eaLnBrk="0" hangingPunct="0">
              <a:spcAft>
                <a:spcPct val="30000"/>
              </a:spcAft>
              <a:buFont typeface="Arial" pitchFamily="34" charset="0"/>
              <a:buChar char="•"/>
            </a:pPr>
            <a:r>
              <a:rPr lang="en-GB" altLang="zh-CN" sz="1600" dirty="0" err="1" smtClean="0">
                <a:solidFill>
                  <a:srgbClr val="FFFFFF"/>
                </a:solidFill>
                <a:ea typeface="SimSun" pitchFamily="2" charset="-122"/>
              </a:rPr>
              <a:t>Somatostatin</a:t>
            </a:r>
            <a:r>
              <a:rPr lang="en-GB" altLang="zh-CN" sz="1600" dirty="0" smtClean="0">
                <a:solidFill>
                  <a:srgbClr val="FFFFFF"/>
                </a:solidFill>
                <a:ea typeface="SimSun" pitchFamily="2" charset="-122"/>
              </a:rPr>
              <a:t> receptor positive disease</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KPS ≥60</a:t>
            </a:r>
          </a:p>
          <a:p>
            <a:pPr defTabSz="892175" eaLnBrk="0" hangingPunct="0">
              <a:spcAft>
                <a:spcPct val="30000"/>
              </a:spcAft>
            </a:pPr>
            <a:r>
              <a:rPr lang="en-GB" altLang="zh-CN" sz="1600" dirty="0" smtClean="0">
                <a:solidFill>
                  <a:srgbClr val="FFFFFF"/>
                </a:solidFill>
                <a:ea typeface="SimSun" pitchFamily="2" charset="-122"/>
              </a:rPr>
              <a:t>(n=230)</a:t>
            </a:r>
          </a:p>
        </p:txBody>
      </p:sp>
      <p:sp>
        <p:nvSpPr>
          <p:cNvPr id="21" name="Rectangle 9"/>
          <p:cNvSpPr txBox="1">
            <a:spLocks noChangeArrowheads="1"/>
          </p:cNvSpPr>
          <p:nvPr/>
        </p:nvSpPr>
        <p:spPr bwMode="auto">
          <a:xfrm>
            <a:off x="4509969" y="5497131"/>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ORR, OS, TTP, safety, </a:t>
            </a:r>
            <a:r>
              <a:rPr lang="en-GB" dirty="0" err="1" smtClean="0"/>
              <a:t>QoL</a:t>
            </a:r>
            <a:endParaRPr lang="en-GB" dirty="0" smtClean="0"/>
          </a:p>
          <a:p>
            <a:pPr>
              <a:buClr>
                <a:srgbClr val="043882"/>
              </a:buClr>
            </a:pPr>
            <a:endParaRPr lang="en-GB" dirty="0"/>
          </a:p>
        </p:txBody>
      </p:sp>
      <p:sp>
        <p:nvSpPr>
          <p:cNvPr id="24" name="AutoShape 8"/>
          <p:cNvSpPr>
            <a:spLocks noChangeArrowheads="1"/>
          </p:cNvSpPr>
          <p:nvPr/>
        </p:nvSpPr>
        <p:spPr bwMode="auto">
          <a:xfrm>
            <a:off x="5075355" y="2612992"/>
            <a:ext cx="2239845" cy="108324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baseline="30000" dirty="0" smtClean="0">
                <a:solidFill>
                  <a:srgbClr val="FFFFFF"/>
                </a:solidFill>
                <a:ea typeface="SimSun" pitchFamily="2" charset="-122"/>
              </a:rPr>
              <a:t>177</a:t>
            </a:r>
            <a:r>
              <a:rPr lang="en-GB" altLang="zh-CN" sz="1600" dirty="0" smtClean="0">
                <a:solidFill>
                  <a:srgbClr val="FFFFFF"/>
                </a:solidFill>
                <a:ea typeface="SimSun" pitchFamily="2" charset="-122"/>
              </a:rPr>
              <a:t>Lu-Dotatate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7.4 </a:t>
            </a:r>
            <a:r>
              <a:rPr lang="en-GB" altLang="zh-CN" sz="1600" dirty="0" err="1" smtClean="0">
                <a:solidFill>
                  <a:srgbClr val="FFFFFF"/>
                </a:solidFill>
                <a:ea typeface="SimSun" pitchFamily="2" charset="-122"/>
              </a:rPr>
              <a:t>GBq</a:t>
            </a:r>
            <a:r>
              <a:rPr lang="en-GB" altLang="zh-CN" sz="1600" dirty="0" smtClean="0">
                <a:solidFill>
                  <a:srgbClr val="FFFFFF"/>
                </a:solidFill>
                <a:ea typeface="SimSun" pitchFamily="2" charset="-122"/>
              </a:rPr>
              <a:t>, q8w (x4)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 SSAs</a:t>
            </a:r>
          </a:p>
          <a:p>
            <a:pPr algn="ctr" defTabSz="892175" eaLnBrk="0" hangingPunct="0"/>
            <a:r>
              <a:rPr lang="en-GB" altLang="zh-CN" sz="1600" dirty="0" smtClean="0">
                <a:solidFill>
                  <a:srgbClr val="FFFFFF"/>
                </a:solidFill>
                <a:ea typeface="SimSun" pitchFamily="2" charset="-122"/>
              </a:rPr>
              <a:t>(n=115)</a:t>
            </a:r>
          </a:p>
        </p:txBody>
      </p:sp>
      <p:sp>
        <p:nvSpPr>
          <p:cNvPr id="43" name="AutoShape 8"/>
          <p:cNvSpPr>
            <a:spLocks noChangeArrowheads="1"/>
          </p:cNvSpPr>
          <p:nvPr/>
        </p:nvSpPr>
        <p:spPr bwMode="auto">
          <a:xfrm>
            <a:off x="5076555" y="4001763"/>
            <a:ext cx="2238645" cy="108324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err="1" smtClean="0">
                <a:solidFill>
                  <a:srgbClr val="4D4D4D"/>
                </a:solidFill>
                <a:ea typeface="SimSun" pitchFamily="2" charset="-122"/>
              </a:rPr>
              <a:t>Octreotide</a:t>
            </a:r>
            <a:r>
              <a:rPr lang="en-GB" altLang="zh-CN" sz="1600" dirty="0" smtClean="0">
                <a:solidFill>
                  <a:srgbClr val="4D4D4D"/>
                </a:solidFill>
                <a:ea typeface="SimSun" pitchFamily="2" charset="-122"/>
              </a:rPr>
              <a:t> LAR </a:t>
            </a:r>
          </a:p>
          <a:p>
            <a:pPr algn="ctr" defTabSz="892175" eaLnBrk="0" hangingPunct="0"/>
            <a:r>
              <a:rPr lang="en-GB" altLang="zh-CN" sz="1600" dirty="0" smtClean="0">
                <a:solidFill>
                  <a:srgbClr val="4D4D4D"/>
                </a:solidFill>
                <a:ea typeface="SimSun" pitchFamily="2" charset="-122"/>
              </a:rPr>
              <a:t>60 mg q4w (n=115)</a:t>
            </a:r>
          </a:p>
        </p:txBody>
      </p:sp>
      <p:sp>
        <p:nvSpPr>
          <p:cNvPr id="26" name="AutoShape 12"/>
          <p:cNvSpPr>
            <a:spLocks noChangeArrowheads="1"/>
          </p:cNvSpPr>
          <p:nvPr/>
        </p:nvSpPr>
        <p:spPr bwMode="auto">
          <a:xfrm>
            <a:off x="7688746" y="2772973"/>
            <a:ext cx="1313883" cy="725211"/>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en-GB" altLang="zh-CN" dirty="0" smtClean="0">
                <a:solidFill>
                  <a:srgbClr val="FFFFFF"/>
                </a:solidFill>
                <a:ea typeface="SimSun" pitchFamily="2" charset="-122"/>
              </a:rPr>
              <a:t>5-year follow-up</a:t>
            </a:r>
            <a:endParaRPr lang="en-GB" altLang="zh-CN" dirty="0">
              <a:solidFill>
                <a:srgbClr val="FFFFFF"/>
              </a:solidFill>
              <a:ea typeface="SimSun" pitchFamily="2" charset="-122"/>
            </a:endParaRPr>
          </a:p>
        </p:txBody>
      </p:sp>
      <p:cxnSp>
        <p:nvCxnSpPr>
          <p:cNvPr id="27" name="AutoShape 21"/>
          <p:cNvCxnSpPr>
            <a:cxnSpLocks noChangeShapeType="1"/>
            <a:endCxn id="26" idx="1"/>
          </p:cNvCxnSpPr>
          <p:nvPr/>
        </p:nvCxnSpPr>
        <p:spPr bwMode="auto">
          <a:xfrm>
            <a:off x="7308071" y="3135579"/>
            <a:ext cx="380675" cy="0"/>
          </a:xfrm>
          <a:prstGeom prst="straightConnector1">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7688746" y="4182291"/>
            <a:ext cx="1313884" cy="725212"/>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en-GB" altLang="zh-CN" dirty="0">
                <a:solidFill>
                  <a:srgbClr val="FFFFFF"/>
                </a:solidFill>
                <a:ea typeface="SimSun" pitchFamily="2" charset="-122"/>
              </a:rPr>
              <a:t>5-year </a:t>
            </a:r>
            <a:r>
              <a:rPr lang="en-GB" altLang="zh-CN" dirty="0" smtClean="0">
                <a:solidFill>
                  <a:srgbClr val="FFFFFF"/>
                </a:solidFill>
                <a:ea typeface="SimSun" pitchFamily="2" charset="-122"/>
              </a:rPr>
              <a:t>follow-up</a:t>
            </a:r>
            <a:endParaRPr lang="en-GB" altLang="zh-CN" dirty="0">
              <a:solidFill>
                <a:srgbClr val="FFFFFF"/>
              </a:solidFill>
              <a:ea typeface="SimSun" pitchFamily="2" charset="-122"/>
            </a:endParaRPr>
          </a:p>
        </p:txBody>
      </p:sp>
      <p:cxnSp>
        <p:nvCxnSpPr>
          <p:cNvPr id="29" name="AutoShape 20"/>
          <p:cNvCxnSpPr>
            <a:cxnSpLocks noChangeShapeType="1"/>
            <a:endCxn id="28" idx="1"/>
          </p:cNvCxnSpPr>
          <p:nvPr/>
        </p:nvCxnSpPr>
        <p:spPr bwMode="auto">
          <a:xfrm>
            <a:off x="7306491" y="4544897"/>
            <a:ext cx="382255" cy="0"/>
          </a:xfrm>
          <a:prstGeom prst="straightConnector1">
            <a:avLst/>
          </a:prstGeom>
          <a:noFill/>
          <a:ln w="57150">
            <a:solidFill>
              <a:schemeClr val="bg2">
                <a:lumMod val="60000"/>
                <a:lumOff val="40000"/>
              </a:schemeClr>
            </a:solidFill>
            <a:prstDash val="sysDot"/>
            <a:round/>
            <a:headEnd/>
            <a:tailEnd type="triangle" w="med" len="med"/>
          </a:ln>
        </p:spPr>
      </p:cxnSp>
    </p:spTree>
    <p:custDataLst>
      <p:tags r:id="rId1"/>
    </p:custDataLst>
    <p:extLst>
      <p:ext uri="{BB962C8B-B14F-4D97-AF65-F5344CB8AC3E}">
        <p14:creationId xmlns:p14="http://schemas.microsoft.com/office/powerpoint/2010/main" val="3860274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420PD: NETTER-1 </a:t>
            </a:r>
            <a:r>
              <a:rPr lang="en-GB" sz="1800" dirty="0"/>
              <a:t>phase III in patients with </a:t>
            </a:r>
            <a:r>
              <a:rPr lang="en-GB" sz="1800" dirty="0" err="1"/>
              <a:t>midgut</a:t>
            </a:r>
            <a:r>
              <a:rPr lang="en-GB" sz="1800" dirty="0"/>
              <a:t> neuroendocrine </a:t>
            </a:r>
            <a:r>
              <a:rPr lang="en-GB" sz="1800" dirty="0" err="1"/>
              <a:t>tumors</a:t>
            </a:r>
            <a:r>
              <a:rPr lang="en-GB" sz="1800" dirty="0"/>
              <a:t> treated with 177Lu-dotatate: Efficacy, safety, </a:t>
            </a:r>
            <a:r>
              <a:rPr lang="en-GB" sz="1800" dirty="0" err="1"/>
              <a:t>QoL</a:t>
            </a:r>
            <a:r>
              <a:rPr lang="en-GB" sz="1800" dirty="0"/>
              <a:t> results and subgroup analysis </a:t>
            </a:r>
            <a:r>
              <a:rPr lang="en-GB" sz="1800" dirty="0" smtClean="0"/>
              <a:t>– </a:t>
            </a:r>
            <a:r>
              <a:rPr lang="en-GB" sz="1800" dirty="0" err="1" smtClean="0"/>
              <a:t>Strosberg</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a:spcBef>
                <a:spcPts val="600"/>
              </a:spcBef>
            </a:pPr>
            <a:r>
              <a:rPr lang="en-GB" sz="1400" dirty="0" smtClean="0"/>
              <a:t>Subgroup </a:t>
            </a:r>
            <a:r>
              <a:rPr lang="en-GB" sz="1400" dirty="0"/>
              <a:t>analyses for PFS confirmed consistent benefits of </a:t>
            </a:r>
            <a:r>
              <a:rPr lang="en-GB" sz="1400" baseline="30000" dirty="0" smtClean="0"/>
              <a:t>177</a:t>
            </a:r>
            <a:r>
              <a:rPr lang="en-GB" sz="1400" dirty="0" smtClean="0"/>
              <a:t>Lu-Dotatate </a:t>
            </a:r>
            <a:r>
              <a:rPr lang="en-GB" sz="1400" dirty="0"/>
              <a:t>irrespective of stratification and prognostic factors including </a:t>
            </a:r>
            <a:r>
              <a:rPr lang="en-GB" sz="1400" dirty="0" smtClean="0"/>
              <a:t>tumour </a:t>
            </a:r>
            <a:r>
              <a:rPr lang="en-GB" sz="1400" dirty="0"/>
              <a:t>grade, age, gender, </a:t>
            </a:r>
            <a:r>
              <a:rPr lang="en-GB" sz="1400" dirty="0" smtClean="0"/>
              <a:t>tumour </a:t>
            </a:r>
            <a:r>
              <a:rPr lang="en-GB" sz="1400" dirty="0"/>
              <a:t>marker </a:t>
            </a:r>
            <a:r>
              <a:rPr lang="en-GB" sz="1400" dirty="0" smtClean="0"/>
              <a:t>levels </a:t>
            </a:r>
            <a:r>
              <a:rPr lang="en-GB" sz="1400" dirty="0"/>
              <a:t>and levels of radiotracer uptake</a:t>
            </a:r>
          </a:p>
        </p:txBody>
      </p:sp>
      <p:sp>
        <p:nvSpPr>
          <p:cNvPr id="15" name="Text Placeholder 14"/>
          <p:cNvSpPr>
            <a:spLocks noGrp="1"/>
          </p:cNvSpPr>
          <p:nvPr>
            <p:ph type="body" sz="quarter" idx="11"/>
          </p:nvPr>
        </p:nvSpPr>
        <p:spPr>
          <a:xfrm>
            <a:off x="4377267" y="6092296"/>
            <a:ext cx="4435475" cy="487363"/>
          </a:xfrm>
        </p:spPr>
        <p:txBody>
          <a:bodyPr/>
          <a:lstStyle/>
          <a:p>
            <a:r>
              <a:rPr lang="en-GB" dirty="0" err="1"/>
              <a:t>Strosberg</a:t>
            </a:r>
            <a:r>
              <a:rPr lang="en-GB" dirty="0"/>
              <a:t> J et al. Ann </a:t>
            </a:r>
            <a:r>
              <a:rPr lang="en-GB" dirty="0" err="1"/>
              <a:t>Oncol</a:t>
            </a:r>
            <a:r>
              <a:rPr lang="en-GB" dirty="0"/>
              <a:t> 2016; 27 (</a:t>
            </a:r>
            <a:r>
              <a:rPr lang="en-GB" dirty="0" err="1"/>
              <a:t>suppl</a:t>
            </a:r>
            <a:r>
              <a:rPr lang="en-GB" dirty="0"/>
              <a:t> 6): </a:t>
            </a:r>
            <a:r>
              <a:rPr lang="en-GB" dirty="0" err="1"/>
              <a:t>abstr</a:t>
            </a:r>
            <a:r>
              <a:rPr lang="en-GB" dirty="0"/>
              <a:t> 420PD</a:t>
            </a:r>
          </a:p>
        </p:txBody>
      </p:sp>
      <p:graphicFrame>
        <p:nvGraphicFramePr>
          <p:cNvPr id="9" name="Group 88"/>
          <p:cNvGraphicFramePr>
            <a:graphicFrameLocks noGrp="1"/>
          </p:cNvGraphicFramePr>
          <p:nvPr>
            <p:extLst>
              <p:ext uri="{D42A27DB-BD31-4B8C-83A1-F6EECF244321}">
                <p14:modId xmlns:p14="http://schemas.microsoft.com/office/powerpoint/2010/main" val="4024864795"/>
              </p:ext>
            </p:extLst>
          </p:nvPr>
        </p:nvGraphicFramePr>
        <p:xfrm>
          <a:off x="6039881" y="1847671"/>
          <a:ext cx="3069538" cy="1499616"/>
        </p:xfrm>
        <a:graphic>
          <a:graphicData uri="http://schemas.openxmlformats.org/drawingml/2006/table">
            <a:tbl>
              <a:tblPr firstRow="1" bandRow="1">
                <a:tableStyleId>{69012ECD-51FC-41F1-AA8D-1B2483CD663E}</a:tableStyleId>
              </a:tblPr>
              <a:tblGrid>
                <a:gridCol w="1240738"/>
                <a:gridCol w="875980"/>
                <a:gridCol w="952820"/>
              </a:tblGrid>
              <a:tr h="2400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30000" dirty="0" smtClean="0">
                          <a:ln>
                            <a:noFill/>
                          </a:ln>
                          <a:solidFill>
                            <a:schemeClr val="tx2"/>
                          </a:solidFill>
                          <a:effectLst/>
                          <a:latin typeface="Arial" charset="0"/>
                          <a:cs typeface="Arial" charset="0"/>
                        </a:rPr>
                        <a:t>177</a:t>
                      </a:r>
                      <a:r>
                        <a:rPr kumimoji="0" lang="en-GB" sz="1200" b="1" i="0" u="none" strike="noStrike" cap="none" normalizeH="0" baseline="0" dirty="0" smtClean="0">
                          <a:ln>
                            <a:noFill/>
                          </a:ln>
                          <a:solidFill>
                            <a:schemeClr val="tx2"/>
                          </a:solidFill>
                          <a:effectLst/>
                          <a:latin typeface="Arial" charset="0"/>
                          <a:cs typeface="Arial" charset="0"/>
                        </a:rPr>
                        <a:t>Lu-Dotatate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Octreotide 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53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200" dirty="0" smtClean="0">
                          <a:latin typeface="Arial" pitchFamily="34" charset="0"/>
                          <a:cs typeface="Arial" pitchFamily="34" charset="0"/>
                        </a:rPr>
                        <a:t>No. of 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pt-BR" sz="1200" dirty="0" smtClean="0">
                          <a:latin typeface="Arial" pitchFamily="34" charset="0"/>
                          <a:cs typeface="Arial" pitchFamily="34"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pitchFamily="34" charset="0"/>
                          <a:cs typeface="Arial" pitchFamily="34" charset="0"/>
                        </a:rPr>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53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200" dirty="0" smtClean="0">
                          <a:latin typeface="Arial" pitchFamily="34" charset="0"/>
                          <a:cs typeface="Arial" pitchFamily="34" charset="0"/>
                        </a:rPr>
                        <a:t>mPFS,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pt-BR" sz="1200" dirty="0" smtClean="0">
                          <a:latin typeface="Arial" pitchFamily="34" charset="0"/>
                          <a:cs typeface="Arial" pitchFamily="34" charset="0"/>
                        </a:rPr>
                        <a:t>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pitchFamily="34" charset="0"/>
                          <a:cs typeface="Arial" pitchFamily="34"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321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200" dirty="0" smtClean="0">
                          <a:latin typeface="Arial" pitchFamily="34" charset="0"/>
                          <a:cs typeface="Arial" pitchFamily="34" charset="0"/>
                        </a:rPr>
                        <a:t>HR (95% 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200" dirty="0" smtClean="0">
                          <a:latin typeface="Arial" pitchFamily="34" charset="0"/>
                          <a:cs typeface="Arial" pitchFamily="34"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200" dirty="0" smtClean="0">
                          <a:latin typeface="Arial" pitchFamily="34" charset="0"/>
                          <a:cs typeface="Arial" pitchFamily="34" charset="0"/>
                        </a:rPr>
                        <a:t>0.21</a:t>
                      </a:r>
                      <a:r>
                        <a:rPr lang="pt-BR" sz="1200" baseline="0" dirty="0" smtClean="0">
                          <a:latin typeface="Arial" pitchFamily="34" charset="0"/>
                          <a:cs typeface="Arial" pitchFamily="34" charset="0"/>
                        </a:rPr>
                        <a:t> (0.13, 0.33)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200" baseline="0" dirty="0" smtClean="0">
                          <a:latin typeface="Arial" pitchFamily="34" charset="0"/>
                          <a:cs typeface="Arial" pitchFamily="34"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37" name="TextBox 136"/>
          <p:cNvSpPr txBox="1"/>
          <p:nvPr/>
        </p:nvSpPr>
        <p:spPr>
          <a:xfrm>
            <a:off x="5887263" y="3737818"/>
            <a:ext cx="3374775" cy="1200329"/>
          </a:xfrm>
          <a:prstGeom prst="rect">
            <a:avLst/>
          </a:prstGeom>
          <a:noFill/>
          <a:ln>
            <a:noFill/>
          </a:ln>
        </p:spPr>
        <p:txBody>
          <a:bodyPr wrap="square" rtlCol="0">
            <a:spAutoFit/>
          </a:bodyPr>
          <a:lstStyle/>
          <a:p>
            <a:pPr algn="ctr"/>
            <a:r>
              <a:rPr lang="en-GB" sz="1200" dirty="0" smtClean="0">
                <a:solidFill>
                  <a:srgbClr val="4D4D4D"/>
                </a:solidFill>
                <a:latin typeface="Arial"/>
              </a:rPr>
              <a:t>79% reduction in the risk of PD/death on </a:t>
            </a:r>
          </a:p>
          <a:p>
            <a:pPr algn="ctr"/>
            <a:r>
              <a:rPr lang="en-GB" sz="1200" baseline="30000" dirty="0" smtClean="0">
                <a:solidFill>
                  <a:srgbClr val="4D4D4D"/>
                </a:solidFill>
                <a:latin typeface="Arial"/>
              </a:rPr>
              <a:t>177</a:t>
            </a:r>
            <a:r>
              <a:rPr lang="en-GB" sz="1200" dirty="0" smtClean="0">
                <a:solidFill>
                  <a:srgbClr val="4D4D4D"/>
                </a:solidFill>
                <a:latin typeface="Arial"/>
              </a:rPr>
              <a:t>Lu-dotatate vs. octreotide LAR</a:t>
            </a:r>
          </a:p>
          <a:p>
            <a:pPr algn="ctr"/>
            <a:endParaRPr lang="en-GB" sz="1200" dirty="0" smtClean="0">
              <a:solidFill>
                <a:srgbClr val="4D4D4D"/>
              </a:solidFill>
              <a:latin typeface="Arial"/>
            </a:endParaRPr>
          </a:p>
          <a:p>
            <a:endParaRPr lang="en-GB" sz="1200" dirty="0" smtClean="0">
              <a:solidFill>
                <a:srgbClr val="4D4D4D"/>
              </a:solidFill>
              <a:latin typeface="Arial"/>
            </a:endParaRPr>
          </a:p>
          <a:p>
            <a:pPr algn="ctr"/>
            <a:r>
              <a:rPr lang="en-GB" sz="1200" dirty="0" smtClean="0">
                <a:solidFill>
                  <a:srgbClr val="4D4D4D"/>
                </a:solidFill>
                <a:latin typeface="Arial"/>
              </a:rPr>
              <a:t>Estimated </a:t>
            </a:r>
            <a:r>
              <a:rPr lang="en-GB" sz="1200" dirty="0" err="1" smtClean="0">
                <a:solidFill>
                  <a:srgbClr val="4D4D4D"/>
                </a:solidFill>
                <a:latin typeface="Arial"/>
              </a:rPr>
              <a:t>mPFS</a:t>
            </a:r>
            <a:r>
              <a:rPr lang="en-GB" sz="1200" dirty="0" smtClean="0">
                <a:solidFill>
                  <a:srgbClr val="4D4D4D"/>
                </a:solidFill>
                <a:latin typeface="Arial"/>
              </a:rPr>
              <a:t> on </a:t>
            </a:r>
            <a:r>
              <a:rPr lang="en-GB" sz="1200" baseline="30000" dirty="0" smtClean="0">
                <a:solidFill>
                  <a:srgbClr val="4D4D4D"/>
                </a:solidFill>
                <a:latin typeface="Arial"/>
              </a:rPr>
              <a:t>177</a:t>
            </a:r>
            <a:r>
              <a:rPr lang="en-GB" sz="1200" dirty="0" smtClean="0">
                <a:solidFill>
                  <a:srgbClr val="4D4D4D"/>
                </a:solidFill>
                <a:latin typeface="Arial"/>
              </a:rPr>
              <a:t>Lu-dotatate: </a:t>
            </a:r>
          </a:p>
          <a:p>
            <a:pPr algn="ctr"/>
            <a:r>
              <a:rPr lang="en-GB" sz="1200" dirty="0" smtClean="0">
                <a:solidFill>
                  <a:srgbClr val="4D4D4D"/>
                </a:solidFill>
                <a:latin typeface="Arial"/>
              </a:rPr>
              <a:t>40 months</a:t>
            </a:r>
            <a:endParaRPr lang="en-GB" sz="1200" dirty="0">
              <a:solidFill>
                <a:srgbClr val="4D4D4D"/>
              </a:solidFill>
              <a:latin typeface="Arial"/>
            </a:endParaRPr>
          </a:p>
        </p:txBody>
      </p:sp>
      <p:cxnSp>
        <p:nvCxnSpPr>
          <p:cNvPr id="7" name="Straight Arrow Connector 6"/>
          <p:cNvCxnSpPr/>
          <p:nvPr/>
        </p:nvCxnSpPr>
        <p:spPr>
          <a:xfrm>
            <a:off x="7574650" y="3408634"/>
            <a:ext cx="0" cy="329184"/>
          </a:xfrm>
          <a:prstGeom prst="straightConnector1">
            <a:avLst/>
          </a:prstGeom>
          <a:ln w="28575">
            <a:solidFill>
              <a:srgbClr val="A0A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74650" y="4187594"/>
            <a:ext cx="0" cy="329184"/>
          </a:xfrm>
          <a:prstGeom prst="straightConnector1">
            <a:avLst/>
          </a:prstGeom>
          <a:ln w="28575">
            <a:solidFill>
              <a:srgbClr val="A0A0A0"/>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5535" y="1465885"/>
            <a:ext cx="6183126" cy="4284072"/>
            <a:chOff x="372895" y="1688721"/>
            <a:chExt cx="6183126" cy="4284072"/>
          </a:xfrm>
        </p:grpSpPr>
        <p:sp>
          <p:nvSpPr>
            <p:cNvPr id="12" name="TextBox 11"/>
            <p:cNvSpPr txBox="1"/>
            <p:nvPr/>
          </p:nvSpPr>
          <p:spPr>
            <a:xfrm>
              <a:off x="433736" y="2301065"/>
              <a:ext cx="584449" cy="406293"/>
            </a:xfrm>
            <a:prstGeom prst="rect">
              <a:avLst/>
            </a:prstGeom>
            <a:noFill/>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13" name="TextBox 12"/>
            <p:cNvSpPr txBox="1"/>
            <p:nvPr/>
          </p:nvSpPr>
          <p:spPr>
            <a:xfrm>
              <a:off x="433736" y="2910858"/>
              <a:ext cx="584449" cy="406293"/>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14" name="TextBox 13"/>
            <p:cNvSpPr txBox="1"/>
            <p:nvPr/>
          </p:nvSpPr>
          <p:spPr>
            <a:xfrm>
              <a:off x="433736" y="3520651"/>
              <a:ext cx="584449" cy="406293"/>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17" name="TextBox 16"/>
            <p:cNvSpPr txBox="1"/>
            <p:nvPr/>
          </p:nvSpPr>
          <p:spPr>
            <a:xfrm>
              <a:off x="433736" y="4130444"/>
              <a:ext cx="584449" cy="406293"/>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18" name="TextBox 17"/>
            <p:cNvSpPr txBox="1"/>
            <p:nvPr/>
          </p:nvSpPr>
          <p:spPr>
            <a:xfrm>
              <a:off x="620320" y="3275822"/>
              <a:ext cx="397865" cy="276999"/>
            </a:xfrm>
            <a:prstGeom prst="rect">
              <a:avLst/>
            </a:prstGeom>
            <a:noFill/>
          </p:spPr>
          <p:txBody>
            <a:bodyPr wrap="none" rtlCol="0" anchor="ctr" anchorCtr="0">
              <a:spAutoFit/>
            </a:bodyPr>
            <a:lstStyle/>
            <a:p>
              <a:pPr algn="r"/>
              <a:r>
                <a:rPr lang="en-GB" sz="1200" dirty="0" smtClean="0">
                  <a:solidFill>
                    <a:srgbClr val="4D4D4D"/>
                  </a:solidFill>
                </a:rPr>
                <a:t>0.5</a:t>
              </a:r>
              <a:endParaRPr lang="en-GB" sz="1200" dirty="0">
                <a:solidFill>
                  <a:srgbClr val="4D4D4D"/>
                </a:solidFill>
              </a:endParaRPr>
            </a:p>
          </p:txBody>
        </p:sp>
        <p:sp>
          <p:nvSpPr>
            <p:cNvPr id="19" name="Freeform 18"/>
            <p:cNvSpPr>
              <a:spLocks/>
            </p:cNvSpPr>
            <p:nvPr/>
          </p:nvSpPr>
          <p:spPr bwMode="auto">
            <a:xfrm>
              <a:off x="1074159" y="1895134"/>
              <a:ext cx="5299071" cy="30498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6"/>
            <p:cNvSpPr>
              <a:spLocks noChangeShapeType="1"/>
            </p:cNvSpPr>
            <p:nvPr/>
          </p:nvSpPr>
          <p:spPr bwMode="auto">
            <a:xfrm>
              <a:off x="943567" y="1895133"/>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7"/>
            <p:cNvSpPr>
              <a:spLocks noChangeShapeType="1"/>
            </p:cNvSpPr>
            <p:nvPr/>
          </p:nvSpPr>
          <p:spPr bwMode="auto">
            <a:xfrm>
              <a:off x="943567" y="2505197"/>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8"/>
            <p:cNvSpPr>
              <a:spLocks noChangeShapeType="1"/>
            </p:cNvSpPr>
            <p:nvPr/>
          </p:nvSpPr>
          <p:spPr bwMode="auto">
            <a:xfrm>
              <a:off x="943567" y="3115262"/>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9"/>
            <p:cNvSpPr>
              <a:spLocks noChangeShapeType="1"/>
            </p:cNvSpPr>
            <p:nvPr/>
          </p:nvSpPr>
          <p:spPr bwMode="auto">
            <a:xfrm>
              <a:off x="943567" y="3725326"/>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0"/>
            <p:cNvSpPr>
              <a:spLocks noChangeShapeType="1"/>
            </p:cNvSpPr>
            <p:nvPr/>
          </p:nvSpPr>
          <p:spPr bwMode="auto">
            <a:xfrm>
              <a:off x="943567" y="4335390"/>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1"/>
            <p:cNvSpPr>
              <a:spLocks noChangeShapeType="1"/>
            </p:cNvSpPr>
            <p:nvPr/>
          </p:nvSpPr>
          <p:spPr bwMode="auto">
            <a:xfrm>
              <a:off x="943567" y="4945455"/>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12"/>
            <p:cNvSpPr>
              <a:spLocks noChangeShapeType="1"/>
            </p:cNvSpPr>
            <p:nvPr/>
          </p:nvSpPr>
          <p:spPr bwMode="auto">
            <a:xfrm>
              <a:off x="5492772"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13"/>
            <p:cNvSpPr>
              <a:spLocks noChangeShapeType="1"/>
            </p:cNvSpPr>
            <p:nvPr/>
          </p:nvSpPr>
          <p:spPr bwMode="auto">
            <a:xfrm>
              <a:off x="463277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15"/>
            <p:cNvSpPr>
              <a:spLocks noChangeShapeType="1"/>
            </p:cNvSpPr>
            <p:nvPr/>
          </p:nvSpPr>
          <p:spPr bwMode="auto">
            <a:xfrm>
              <a:off x="637323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18"/>
            <p:cNvSpPr>
              <a:spLocks noChangeShapeType="1"/>
            </p:cNvSpPr>
            <p:nvPr/>
          </p:nvSpPr>
          <p:spPr bwMode="auto">
            <a:xfrm>
              <a:off x="371750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19"/>
            <p:cNvSpPr>
              <a:spLocks noChangeShapeType="1"/>
            </p:cNvSpPr>
            <p:nvPr/>
          </p:nvSpPr>
          <p:spPr bwMode="auto">
            <a:xfrm>
              <a:off x="285947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20"/>
            <p:cNvSpPr>
              <a:spLocks noChangeShapeType="1"/>
            </p:cNvSpPr>
            <p:nvPr/>
          </p:nvSpPr>
          <p:spPr bwMode="auto">
            <a:xfrm>
              <a:off x="195928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21"/>
            <p:cNvSpPr>
              <a:spLocks noChangeShapeType="1"/>
            </p:cNvSpPr>
            <p:nvPr/>
          </p:nvSpPr>
          <p:spPr bwMode="auto">
            <a:xfrm>
              <a:off x="1074158"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TextBox 32"/>
            <p:cNvSpPr txBox="1"/>
            <p:nvPr/>
          </p:nvSpPr>
          <p:spPr>
            <a:xfrm rot="16200000">
              <a:off x="-245383" y="3290572"/>
              <a:ext cx="1513555" cy="277000"/>
            </a:xfrm>
            <a:prstGeom prst="rect">
              <a:avLst/>
            </a:prstGeom>
            <a:noFill/>
          </p:spPr>
          <p:txBody>
            <a:bodyPr wrap="none" rtlCol="0">
              <a:spAutoFit/>
            </a:bodyPr>
            <a:lstStyle/>
            <a:p>
              <a:pPr algn="ctr"/>
              <a:r>
                <a:rPr lang="en-GB" sz="1200" dirty="0" smtClean="0">
                  <a:solidFill>
                    <a:srgbClr val="363636"/>
                  </a:solidFill>
                </a:rPr>
                <a:t> Survival probability</a:t>
              </a:r>
              <a:endParaRPr lang="en-GB" sz="1200" dirty="0">
                <a:solidFill>
                  <a:srgbClr val="363636"/>
                </a:solidFill>
              </a:endParaRPr>
            </a:p>
          </p:txBody>
        </p:sp>
        <p:sp>
          <p:nvSpPr>
            <p:cNvPr id="34" name="TextBox 33"/>
            <p:cNvSpPr txBox="1"/>
            <p:nvPr/>
          </p:nvSpPr>
          <p:spPr>
            <a:xfrm>
              <a:off x="3160278" y="5268582"/>
              <a:ext cx="1133644" cy="276999"/>
            </a:xfrm>
            <a:prstGeom prst="rect">
              <a:avLst/>
            </a:prstGeom>
            <a:noFill/>
          </p:spPr>
          <p:txBody>
            <a:bodyPr wrap="none" rtlCol="0">
              <a:spAutoFit/>
            </a:bodyPr>
            <a:lstStyle/>
            <a:p>
              <a:pPr algn="ctr"/>
              <a:r>
                <a:rPr lang="en-GB" sz="1200" dirty="0" smtClean="0">
                  <a:solidFill>
                    <a:srgbClr val="363636"/>
                  </a:solidFill>
                </a:rPr>
                <a:t>PFS (months)</a:t>
              </a:r>
              <a:endParaRPr lang="en-GB" sz="1200" dirty="0">
                <a:solidFill>
                  <a:srgbClr val="363636"/>
                </a:solidFill>
              </a:endParaRPr>
            </a:p>
          </p:txBody>
        </p:sp>
        <p:sp>
          <p:nvSpPr>
            <p:cNvPr id="35" name="TextBox 34"/>
            <p:cNvSpPr txBox="1"/>
            <p:nvPr/>
          </p:nvSpPr>
          <p:spPr>
            <a:xfrm>
              <a:off x="433736" y="1688721"/>
              <a:ext cx="584449" cy="406293"/>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36" name="TextBox 35"/>
            <p:cNvSpPr txBox="1"/>
            <p:nvPr/>
          </p:nvSpPr>
          <p:spPr>
            <a:xfrm>
              <a:off x="622116" y="4740237"/>
              <a:ext cx="396069" cy="406293"/>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37" name="TextBox 36"/>
            <p:cNvSpPr txBox="1"/>
            <p:nvPr/>
          </p:nvSpPr>
          <p:spPr>
            <a:xfrm>
              <a:off x="883251" y="5043151"/>
              <a:ext cx="396069" cy="406293"/>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38" name="TextBox 37"/>
            <p:cNvSpPr txBox="1"/>
            <p:nvPr/>
          </p:nvSpPr>
          <p:spPr>
            <a:xfrm>
              <a:off x="1824007" y="5043151"/>
              <a:ext cx="269626" cy="276999"/>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sp>
          <p:nvSpPr>
            <p:cNvPr id="39" name="TextBox 38"/>
            <p:cNvSpPr txBox="1"/>
            <p:nvPr/>
          </p:nvSpPr>
          <p:spPr>
            <a:xfrm>
              <a:off x="2684880" y="5043151"/>
              <a:ext cx="354584" cy="276999"/>
            </a:xfrm>
            <a:prstGeom prst="rect">
              <a:avLst/>
            </a:prstGeom>
            <a:noFill/>
          </p:spPr>
          <p:txBody>
            <a:bodyPr wrap="none" rtlCol="0" anchor="t" anchorCtr="0">
              <a:spAutoFit/>
            </a:bodyPr>
            <a:lstStyle/>
            <a:p>
              <a:pPr algn="ctr"/>
              <a:r>
                <a:rPr lang="en-GB" sz="1200" dirty="0" smtClean="0">
                  <a:solidFill>
                    <a:srgbClr val="4D4D4D"/>
                  </a:solidFill>
                </a:rPr>
                <a:t>10</a:t>
              </a:r>
              <a:endParaRPr lang="en-GB" sz="1200" dirty="0">
                <a:solidFill>
                  <a:srgbClr val="4D4D4D"/>
                </a:solidFill>
              </a:endParaRPr>
            </a:p>
          </p:txBody>
        </p:sp>
        <p:sp>
          <p:nvSpPr>
            <p:cNvPr id="40" name="TextBox 39"/>
            <p:cNvSpPr txBox="1"/>
            <p:nvPr/>
          </p:nvSpPr>
          <p:spPr>
            <a:xfrm>
              <a:off x="3553064" y="5043151"/>
              <a:ext cx="354584" cy="276999"/>
            </a:xfrm>
            <a:prstGeom prst="rect">
              <a:avLst/>
            </a:prstGeom>
            <a:noFill/>
          </p:spPr>
          <p:txBody>
            <a:bodyPr wrap="none" rtlCol="0" anchor="t" anchorCtr="0">
              <a:spAutoFit/>
            </a:bodyPr>
            <a:lstStyle/>
            <a:p>
              <a:pPr algn="ctr"/>
              <a:r>
                <a:rPr lang="en-GB" sz="1200" dirty="0" smtClean="0">
                  <a:solidFill>
                    <a:srgbClr val="4D4D4D"/>
                  </a:solidFill>
                </a:rPr>
                <a:t>15</a:t>
              </a:r>
              <a:endParaRPr lang="en-GB" sz="1200" dirty="0">
                <a:solidFill>
                  <a:srgbClr val="4D4D4D"/>
                </a:solidFill>
              </a:endParaRPr>
            </a:p>
          </p:txBody>
        </p:sp>
        <p:sp>
          <p:nvSpPr>
            <p:cNvPr id="41" name="TextBox 40"/>
            <p:cNvSpPr txBox="1"/>
            <p:nvPr/>
          </p:nvSpPr>
          <p:spPr>
            <a:xfrm>
              <a:off x="4449997" y="5043151"/>
              <a:ext cx="354584" cy="276999"/>
            </a:xfrm>
            <a:prstGeom prst="rect">
              <a:avLst/>
            </a:prstGeom>
            <a:noFill/>
          </p:spPr>
          <p:txBody>
            <a:bodyPr wrap="none" rtlCol="0" anchor="t" anchorCtr="0">
              <a:spAutoFit/>
            </a:bodyPr>
            <a:lstStyle/>
            <a:p>
              <a:pPr algn="ctr"/>
              <a:r>
                <a:rPr lang="en-GB" sz="1200" dirty="0" smtClean="0">
                  <a:solidFill>
                    <a:srgbClr val="4D4D4D"/>
                  </a:solidFill>
                </a:rPr>
                <a:t>20</a:t>
              </a:r>
              <a:endParaRPr lang="en-GB" sz="1200" dirty="0">
                <a:solidFill>
                  <a:srgbClr val="4D4D4D"/>
                </a:solidFill>
              </a:endParaRPr>
            </a:p>
          </p:txBody>
        </p:sp>
        <p:sp>
          <p:nvSpPr>
            <p:cNvPr id="42" name="TextBox 41"/>
            <p:cNvSpPr txBox="1"/>
            <p:nvPr/>
          </p:nvSpPr>
          <p:spPr>
            <a:xfrm>
              <a:off x="5323903" y="5043151"/>
              <a:ext cx="354584" cy="276999"/>
            </a:xfrm>
            <a:prstGeom prst="rect">
              <a:avLst/>
            </a:prstGeom>
            <a:noFill/>
          </p:spPr>
          <p:txBody>
            <a:bodyPr wrap="none" rtlCol="0" anchor="t" anchorCtr="0">
              <a:spAutoFit/>
            </a:bodyPr>
            <a:lstStyle/>
            <a:p>
              <a:pPr algn="ctr"/>
              <a:r>
                <a:rPr lang="en-GB" sz="1200" dirty="0" smtClean="0">
                  <a:solidFill>
                    <a:srgbClr val="4D4D4D"/>
                  </a:solidFill>
                </a:rPr>
                <a:t>25</a:t>
              </a:r>
              <a:endParaRPr lang="en-GB" sz="1200" dirty="0">
                <a:solidFill>
                  <a:srgbClr val="4D4D4D"/>
                </a:solidFill>
              </a:endParaRPr>
            </a:p>
          </p:txBody>
        </p:sp>
        <p:sp>
          <p:nvSpPr>
            <p:cNvPr id="43" name="TextBox 42"/>
            <p:cNvSpPr txBox="1"/>
            <p:nvPr/>
          </p:nvSpPr>
          <p:spPr>
            <a:xfrm>
              <a:off x="6201437" y="5043151"/>
              <a:ext cx="354584" cy="276999"/>
            </a:xfrm>
            <a:prstGeom prst="rect">
              <a:avLst/>
            </a:prstGeom>
            <a:noFill/>
          </p:spPr>
          <p:txBody>
            <a:bodyPr wrap="none" rtlCol="0" anchor="t" anchorCtr="0">
              <a:spAutoFit/>
            </a:bodyPr>
            <a:lstStyle/>
            <a:p>
              <a:pPr algn="ctr"/>
              <a:r>
                <a:rPr lang="en-GB" sz="1200" dirty="0" smtClean="0">
                  <a:solidFill>
                    <a:srgbClr val="4D4D4D"/>
                  </a:solidFill>
                </a:rPr>
                <a:t>30</a:t>
              </a:r>
              <a:endParaRPr lang="en-GB" sz="1200" dirty="0">
                <a:solidFill>
                  <a:srgbClr val="4D4D4D"/>
                </a:solidFill>
              </a:endParaRPr>
            </a:p>
          </p:txBody>
        </p:sp>
        <p:sp>
          <p:nvSpPr>
            <p:cNvPr id="44" name="TextBox 43"/>
            <p:cNvSpPr txBox="1"/>
            <p:nvPr/>
          </p:nvSpPr>
          <p:spPr>
            <a:xfrm>
              <a:off x="860092" y="5511128"/>
              <a:ext cx="428131" cy="461665"/>
            </a:xfrm>
            <a:prstGeom prst="rect">
              <a:avLst/>
            </a:prstGeom>
            <a:noFill/>
          </p:spPr>
          <p:txBody>
            <a:bodyPr wrap="none" rtlCol="0" anchor="t" anchorCtr="0">
              <a:spAutoFit/>
            </a:bodyPr>
            <a:lstStyle/>
            <a:p>
              <a:pPr algn="ctr"/>
              <a:r>
                <a:rPr lang="en-GB" sz="1200" dirty="0" smtClean="0">
                  <a:solidFill>
                    <a:srgbClr val="4D4D4D"/>
                  </a:solidFill>
                </a:rPr>
                <a:t>116</a:t>
              </a:r>
            </a:p>
            <a:p>
              <a:pPr algn="ctr"/>
              <a:r>
                <a:rPr lang="en-GB" sz="1200" dirty="0" smtClean="0">
                  <a:solidFill>
                    <a:srgbClr val="4D4D4D"/>
                  </a:solidFill>
                </a:rPr>
                <a:t>113</a:t>
              </a:r>
              <a:endParaRPr lang="en-GB" sz="1200" dirty="0">
                <a:solidFill>
                  <a:srgbClr val="4D4D4D"/>
                </a:solidFill>
              </a:endParaRPr>
            </a:p>
          </p:txBody>
        </p:sp>
        <p:sp>
          <p:nvSpPr>
            <p:cNvPr id="45" name="TextBox 44"/>
            <p:cNvSpPr txBox="1"/>
            <p:nvPr/>
          </p:nvSpPr>
          <p:spPr>
            <a:xfrm>
              <a:off x="1415016" y="5511128"/>
              <a:ext cx="354584" cy="461665"/>
            </a:xfrm>
            <a:prstGeom prst="rect">
              <a:avLst/>
            </a:prstGeom>
            <a:noFill/>
          </p:spPr>
          <p:txBody>
            <a:bodyPr wrap="none" rtlCol="0" anchor="t" anchorCtr="0">
              <a:spAutoFit/>
            </a:bodyPr>
            <a:lstStyle/>
            <a:p>
              <a:pPr algn="ctr"/>
              <a:r>
                <a:rPr lang="en-GB" sz="1200" dirty="0" smtClean="0">
                  <a:solidFill>
                    <a:srgbClr val="4D4D4D"/>
                  </a:solidFill>
                </a:rPr>
                <a:t>97</a:t>
              </a:r>
            </a:p>
            <a:p>
              <a:pPr algn="ctr"/>
              <a:r>
                <a:rPr lang="en-GB" sz="1200" dirty="0" smtClean="0">
                  <a:solidFill>
                    <a:srgbClr val="4D4D4D"/>
                  </a:solidFill>
                </a:rPr>
                <a:t>80</a:t>
              </a:r>
              <a:endParaRPr lang="en-GB" sz="1200" dirty="0">
                <a:solidFill>
                  <a:srgbClr val="4D4D4D"/>
                </a:solidFill>
              </a:endParaRPr>
            </a:p>
          </p:txBody>
        </p:sp>
        <p:sp>
          <p:nvSpPr>
            <p:cNvPr id="46" name="TextBox 45"/>
            <p:cNvSpPr txBox="1"/>
            <p:nvPr/>
          </p:nvSpPr>
          <p:spPr>
            <a:xfrm>
              <a:off x="1947797" y="5511128"/>
              <a:ext cx="354584" cy="461665"/>
            </a:xfrm>
            <a:prstGeom prst="rect">
              <a:avLst/>
            </a:prstGeom>
            <a:noFill/>
          </p:spPr>
          <p:txBody>
            <a:bodyPr wrap="none" rtlCol="0" anchor="t" anchorCtr="0">
              <a:spAutoFit/>
            </a:bodyPr>
            <a:lstStyle/>
            <a:p>
              <a:pPr algn="ctr"/>
              <a:r>
                <a:rPr lang="en-GB" sz="1200" dirty="0" smtClean="0">
                  <a:solidFill>
                    <a:srgbClr val="4D4D4D"/>
                  </a:solidFill>
                </a:rPr>
                <a:t>76</a:t>
              </a:r>
            </a:p>
            <a:p>
              <a:pPr algn="ctr"/>
              <a:r>
                <a:rPr lang="en-GB" sz="1200" dirty="0" smtClean="0">
                  <a:solidFill>
                    <a:srgbClr val="4D4D4D"/>
                  </a:solidFill>
                </a:rPr>
                <a:t>47</a:t>
              </a:r>
              <a:endParaRPr lang="en-GB" sz="1200" dirty="0">
                <a:solidFill>
                  <a:srgbClr val="4D4D4D"/>
                </a:solidFill>
              </a:endParaRPr>
            </a:p>
          </p:txBody>
        </p:sp>
        <p:sp>
          <p:nvSpPr>
            <p:cNvPr id="47" name="TextBox 46"/>
            <p:cNvSpPr txBox="1"/>
            <p:nvPr/>
          </p:nvSpPr>
          <p:spPr>
            <a:xfrm>
              <a:off x="2480578" y="5511128"/>
              <a:ext cx="354584" cy="461665"/>
            </a:xfrm>
            <a:prstGeom prst="rect">
              <a:avLst/>
            </a:prstGeom>
            <a:noFill/>
          </p:spPr>
          <p:txBody>
            <a:bodyPr wrap="none" rtlCol="0" anchor="t" anchorCtr="0">
              <a:spAutoFit/>
            </a:bodyPr>
            <a:lstStyle/>
            <a:p>
              <a:pPr algn="ctr"/>
              <a:r>
                <a:rPr lang="en-GB" sz="1200" dirty="0" smtClean="0">
                  <a:solidFill>
                    <a:srgbClr val="4D4D4D"/>
                  </a:solidFill>
                </a:rPr>
                <a:t>59</a:t>
              </a:r>
            </a:p>
            <a:p>
              <a:pPr algn="ctr"/>
              <a:r>
                <a:rPr lang="en-GB" sz="1200" dirty="0" smtClean="0">
                  <a:solidFill>
                    <a:srgbClr val="4D4D4D"/>
                  </a:solidFill>
                </a:rPr>
                <a:t>28</a:t>
              </a:r>
              <a:endParaRPr lang="en-GB" sz="1200" dirty="0">
                <a:solidFill>
                  <a:srgbClr val="4D4D4D"/>
                </a:solidFill>
              </a:endParaRPr>
            </a:p>
          </p:txBody>
        </p:sp>
        <p:sp>
          <p:nvSpPr>
            <p:cNvPr id="48" name="TextBox 47"/>
            <p:cNvSpPr txBox="1"/>
            <p:nvPr/>
          </p:nvSpPr>
          <p:spPr>
            <a:xfrm>
              <a:off x="3013359" y="5511128"/>
              <a:ext cx="354584" cy="461665"/>
            </a:xfrm>
            <a:prstGeom prst="rect">
              <a:avLst/>
            </a:prstGeom>
            <a:noFill/>
          </p:spPr>
          <p:txBody>
            <a:bodyPr wrap="none" rtlCol="0" anchor="t" anchorCtr="0">
              <a:spAutoFit/>
            </a:bodyPr>
            <a:lstStyle/>
            <a:p>
              <a:pPr algn="ctr"/>
              <a:r>
                <a:rPr lang="en-GB" sz="1200" dirty="0" smtClean="0">
                  <a:solidFill>
                    <a:srgbClr val="4D4D4D"/>
                  </a:solidFill>
                </a:rPr>
                <a:t>42</a:t>
              </a:r>
            </a:p>
            <a:p>
              <a:pPr algn="ctr"/>
              <a:r>
                <a:rPr lang="en-GB" sz="1200" dirty="0" smtClean="0">
                  <a:solidFill>
                    <a:srgbClr val="4D4D4D"/>
                  </a:solidFill>
                </a:rPr>
                <a:t>17</a:t>
              </a:r>
              <a:endParaRPr lang="en-GB" sz="1200" dirty="0">
                <a:solidFill>
                  <a:srgbClr val="4D4D4D"/>
                </a:solidFill>
              </a:endParaRPr>
            </a:p>
          </p:txBody>
        </p:sp>
        <p:sp>
          <p:nvSpPr>
            <p:cNvPr id="49" name="TextBox 48"/>
            <p:cNvSpPr txBox="1"/>
            <p:nvPr/>
          </p:nvSpPr>
          <p:spPr>
            <a:xfrm>
              <a:off x="3546140" y="5511128"/>
              <a:ext cx="354584" cy="461665"/>
            </a:xfrm>
            <a:prstGeom prst="rect">
              <a:avLst/>
            </a:prstGeom>
            <a:noFill/>
          </p:spPr>
          <p:txBody>
            <a:bodyPr wrap="none" rtlCol="0" anchor="t" anchorCtr="0">
              <a:spAutoFit/>
            </a:bodyPr>
            <a:lstStyle/>
            <a:p>
              <a:pPr algn="ctr"/>
              <a:r>
                <a:rPr lang="en-GB" sz="1200" dirty="0" smtClean="0">
                  <a:solidFill>
                    <a:srgbClr val="4D4D4D"/>
                  </a:solidFill>
                </a:rPr>
                <a:t>28</a:t>
              </a:r>
            </a:p>
            <a:p>
              <a:pPr algn="ctr"/>
              <a:r>
                <a:rPr lang="en-GB" sz="1200" dirty="0" smtClean="0">
                  <a:solidFill>
                    <a:srgbClr val="4D4D4D"/>
                  </a:solidFill>
                </a:rPr>
                <a:t>10</a:t>
              </a:r>
              <a:endParaRPr lang="en-GB" sz="1200" dirty="0">
                <a:solidFill>
                  <a:srgbClr val="4D4D4D"/>
                </a:solidFill>
              </a:endParaRPr>
            </a:p>
          </p:txBody>
        </p:sp>
        <p:sp>
          <p:nvSpPr>
            <p:cNvPr id="50" name="TextBox 49"/>
            <p:cNvSpPr txBox="1"/>
            <p:nvPr/>
          </p:nvSpPr>
          <p:spPr>
            <a:xfrm>
              <a:off x="4071606" y="5511128"/>
              <a:ext cx="354584" cy="461665"/>
            </a:xfrm>
            <a:prstGeom prst="rect">
              <a:avLst/>
            </a:prstGeom>
            <a:noFill/>
          </p:spPr>
          <p:txBody>
            <a:bodyPr wrap="none" rtlCol="0" anchor="t" anchorCtr="0">
              <a:spAutoFit/>
            </a:bodyPr>
            <a:lstStyle/>
            <a:p>
              <a:pPr algn="r"/>
              <a:r>
                <a:rPr lang="en-GB" sz="1200" dirty="0" smtClean="0">
                  <a:solidFill>
                    <a:srgbClr val="4D4D4D"/>
                  </a:solidFill>
                </a:rPr>
                <a:t>19</a:t>
              </a:r>
            </a:p>
            <a:p>
              <a:pPr algn="r"/>
              <a:r>
                <a:rPr lang="en-GB" sz="1200" dirty="0">
                  <a:solidFill>
                    <a:srgbClr val="4D4D4D"/>
                  </a:solidFill>
                </a:rPr>
                <a:t>4</a:t>
              </a:r>
            </a:p>
          </p:txBody>
        </p:sp>
        <p:sp>
          <p:nvSpPr>
            <p:cNvPr id="51" name="TextBox 50"/>
            <p:cNvSpPr txBox="1"/>
            <p:nvPr/>
          </p:nvSpPr>
          <p:spPr>
            <a:xfrm>
              <a:off x="4597072" y="5511128"/>
              <a:ext cx="354584" cy="461665"/>
            </a:xfrm>
            <a:prstGeom prst="rect">
              <a:avLst/>
            </a:prstGeom>
            <a:noFill/>
          </p:spPr>
          <p:txBody>
            <a:bodyPr wrap="none" rtlCol="0" anchor="t" anchorCtr="0">
              <a:spAutoFit/>
            </a:bodyPr>
            <a:lstStyle/>
            <a:p>
              <a:pPr algn="r"/>
              <a:r>
                <a:rPr lang="en-GB" sz="1200" dirty="0" smtClean="0">
                  <a:solidFill>
                    <a:srgbClr val="4D4D4D"/>
                  </a:solidFill>
                </a:rPr>
                <a:t>12</a:t>
              </a:r>
            </a:p>
            <a:p>
              <a:pPr algn="r"/>
              <a:r>
                <a:rPr lang="en-GB" sz="1200" dirty="0">
                  <a:solidFill>
                    <a:srgbClr val="4D4D4D"/>
                  </a:solidFill>
                </a:rPr>
                <a:t>3</a:t>
              </a:r>
            </a:p>
          </p:txBody>
        </p:sp>
        <p:sp>
          <p:nvSpPr>
            <p:cNvPr id="52" name="TextBox 51"/>
            <p:cNvSpPr txBox="1"/>
            <p:nvPr/>
          </p:nvSpPr>
          <p:spPr>
            <a:xfrm>
              <a:off x="5179647" y="5511128"/>
              <a:ext cx="269626" cy="461665"/>
            </a:xfrm>
            <a:prstGeom prst="rect">
              <a:avLst/>
            </a:prstGeom>
            <a:noFill/>
          </p:spPr>
          <p:txBody>
            <a:bodyPr wrap="none" rtlCol="0" anchor="t" anchorCtr="0">
              <a:spAutoFit/>
            </a:bodyPr>
            <a:lstStyle/>
            <a:p>
              <a:pPr algn="ctr"/>
              <a:r>
                <a:rPr lang="en-GB" sz="1200" dirty="0" smtClean="0">
                  <a:solidFill>
                    <a:srgbClr val="4D4D4D"/>
                  </a:solidFill>
                </a:rPr>
                <a:t>3</a:t>
              </a:r>
            </a:p>
            <a:p>
              <a:pPr algn="ctr"/>
              <a:r>
                <a:rPr lang="en-GB" sz="1200" dirty="0">
                  <a:solidFill>
                    <a:srgbClr val="4D4D4D"/>
                  </a:solidFill>
                </a:rPr>
                <a:t>1</a:t>
              </a:r>
            </a:p>
          </p:txBody>
        </p:sp>
        <p:sp>
          <p:nvSpPr>
            <p:cNvPr id="53" name="TextBox 52"/>
            <p:cNvSpPr txBox="1"/>
            <p:nvPr/>
          </p:nvSpPr>
          <p:spPr>
            <a:xfrm>
              <a:off x="5727058" y="5511128"/>
              <a:ext cx="269626" cy="461665"/>
            </a:xfrm>
            <a:prstGeom prst="rect">
              <a:avLst/>
            </a:prstGeom>
            <a:noFill/>
          </p:spPr>
          <p:txBody>
            <a:bodyPr wrap="none" rtlCol="0" anchor="t" anchorCtr="0">
              <a:spAutoFit/>
            </a:bodyPr>
            <a:lstStyle/>
            <a:p>
              <a:pPr algn="ctr"/>
              <a:r>
                <a:rPr lang="en-GB" sz="1200" dirty="0" smtClean="0">
                  <a:solidFill>
                    <a:srgbClr val="4D4D4D"/>
                  </a:solidFill>
                </a:rPr>
                <a:t>2</a:t>
              </a:r>
            </a:p>
            <a:p>
              <a:pPr algn="ctr"/>
              <a:r>
                <a:rPr lang="en-GB" sz="1200" dirty="0">
                  <a:solidFill>
                    <a:srgbClr val="4D4D4D"/>
                  </a:solidFill>
                </a:rPr>
                <a:t>0</a:t>
              </a:r>
            </a:p>
          </p:txBody>
        </p:sp>
        <p:sp>
          <p:nvSpPr>
            <p:cNvPr id="54" name="TextBox 53"/>
            <p:cNvSpPr txBox="1"/>
            <p:nvPr/>
          </p:nvSpPr>
          <p:spPr>
            <a:xfrm>
              <a:off x="6267154" y="5511128"/>
              <a:ext cx="269626" cy="276999"/>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55" name="TextBox 54"/>
            <p:cNvSpPr txBox="1"/>
            <p:nvPr/>
          </p:nvSpPr>
          <p:spPr>
            <a:xfrm>
              <a:off x="511513" y="5511128"/>
              <a:ext cx="269626" cy="461665"/>
            </a:xfrm>
            <a:prstGeom prst="rect">
              <a:avLst/>
            </a:prstGeom>
            <a:noFill/>
          </p:spPr>
          <p:txBody>
            <a:bodyPr wrap="none" rtlCol="0" anchor="t" anchorCtr="0">
              <a:spAutoFit/>
            </a:bodyPr>
            <a:lstStyle/>
            <a:p>
              <a:pPr algn="ctr"/>
              <a:r>
                <a:rPr lang="en-GB" sz="1200" dirty="0" smtClean="0">
                  <a:solidFill>
                    <a:srgbClr val="4D4D4D"/>
                  </a:solidFill>
                </a:rPr>
                <a:t>1</a:t>
              </a:r>
            </a:p>
            <a:p>
              <a:pPr algn="ctr"/>
              <a:r>
                <a:rPr lang="en-GB" sz="1200" dirty="0">
                  <a:solidFill>
                    <a:srgbClr val="4D4D4D"/>
                  </a:solidFill>
                </a:rPr>
                <a:t>2</a:t>
              </a:r>
            </a:p>
          </p:txBody>
        </p:sp>
        <p:grpSp>
          <p:nvGrpSpPr>
            <p:cNvPr id="56" name="Group 55"/>
            <p:cNvGrpSpPr/>
            <p:nvPr/>
          </p:nvGrpSpPr>
          <p:grpSpPr>
            <a:xfrm>
              <a:off x="1081284" y="1872231"/>
              <a:ext cx="4500365" cy="2808000"/>
              <a:chOff x="2884488" y="2381250"/>
              <a:chExt cx="3371850" cy="2095500"/>
            </a:xfrm>
          </p:grpSpPr>
          <p:sp>
            <p:nvSpPr>
              <p:cNvPr id="116" name="Line 2"/>
              <p:cNvSpPr>
                <a:spLocks noChangeShapeType="1"/>
              </p:cNvSpPr>
              <p:nvPr/>
            </p:nvSpPr>
            <p:spPr bwMode="auto">
              <a:xfrm>
                <a:off x="3598863" y="315277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3"/>
              <p:cNvSpPr>
                <a:spLocks noChangeShapeType="1"/>
              </p:cNvSpPr>
              <p:nvPr/>
            </p:nvSpPr>
            <p:spPr bwMode="auto">
              <a:xfrm>
                <a:off x="3617913" y="315277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4"/>
              <p:cNvSpPr>
                <a:spLocks noChangeShapeType="1"/>
              </p:cNvSpPr>
              <p:nvPr/>
            </p:nvSpPr>
            <p:spPr bwMode="auto">
              <a:xfrm>
                <a:off x="3151188" y="24479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5"/>
              <p:cNvSpPr>
                <a:spLocks noChangeShapeType="1"/>
              </p:cNvSpPr>
              <p:nvPr/>
            </p:nvSpPr>
            <p:spPr bwMode="auto">
              <a:xfrm>
                <a:off x="3170238" y="24479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6"/>
              <p:cNvSpPr>
                <a:spLocks noChangeShapeType="1"/>
              </p:cNvSpPr>
              <p:nvPr/>
            </p:nvSpPr>
            <p:spPr bwMode="auto">
              <a:xfrm>
                <a:off x="4751388" y="41243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7"/>
              <p:cNvSpPr>
                <a:spLocks noChangeShapeType="1"/>
              </p:cNvSpPr>
              <p:nvPr/>
            </p:nvSpPr>
            <p:spPr bwMode="auto">
              <a:xfrm>
                <a:off x="3541713" y="31337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8"/>
              <p:cNvSpPr>
                <a:spLocks noChangeShapeType="1"/>
              </p:cNvSpPr>
              <p:nvPr/>
            </p:nvSpPr>
            <p:spPr bwMode="auto">
              <a:xfrm>
                <a:off x="3522663"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9"/>
              <p:cNvSpPr>
                <a:spLocks noChangeShapeType="1"/>
              </p:cNvSpPr>
              <p:nvPr/>
            </p:nvSpPr>
            <p:spPr bwMode="auto">
              <a:xfrm>
                <a:off x="3532188"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0"/>
              <p:cNvSpPr>
                <a:spLocks noChangeShapeType="1"/>
              </p:cNvSpPr>
              <p:nvPr/>
            </p:nvSpPr>
            <p:spPr bwMode="auto">
              <a:xfrm>
                <a:off x="3541713"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11"/>
              <p:cNvSpPr>
                <a:spLocks noChangeShapeType="1"/>
              </p:cNvSpPr>
              <p:nvPr/>
            </p:nvSpPr>
            <p:spPr bwMode="auto">
              <a:xfrm>
                <a:off x="3560763"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12"/>
              <p:cNvSpPr>
                <a:spLocks noChangeShapeType="1"/>
              </p:cNvSpPr>
              <p:nvPr/>
            </p:nvSpPr>
            <p:spPr bwMode="auto">
              <a:xfrm>
                <a:off x="4389438" y="39624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13"/>
              <p:cNvSpPr>
                <a:spLocks noChangeShapeType="1"/>
              </p:cNvSpPr>
              <p:nvPr/>
            </p:nvSpPr>
            <p:spPr bwMode="auto">
              <a:xfrm>
                <a:off x="4837113" y="41148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14"/>
              <p:cNvSpPr>
                <a:spLocks noChangeShapeType="1"/>
              </p:cNvSpPr>
              <p:nvPr/>
            </p:nvSpPr>
            <p:spPr bwMode="auto">
              <a:xfrm>
                <a:off x="5160963" y="425767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15"/>
              <p:cNvSpPr>
                <a:spLocks noChangeShapeType="1"/>
              </p:cNvSpPr>
              <p:nvPr/>
            </p:nvSpPr>
            <p:spPr bwMode="auto">
              <a:xfrm>
                <a:off x="5075238" y="41243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16"/>
              <p:cNvSpPr>
                <a:spLocks noChangeShapeType="1"/>
              </p:cNvSpPr>
              <p:nvPr/>
            </p:nvSpPr>
            <p:spPr bwMode="auto">
              <a:xfrm>
                <a:off x="5846763" y="4419600"/>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17"/>
              <p:cNvSpPr>
                <a:spLocks noChangeShapeType="1"/>
              </p:cNvSpPr>
              <p:nvPr/>
            </p:nvSpPr>
            <p:spPr bwMode="auto">
              <a:xfrm>
                <a:off x="5103813" y="41243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18"/>
              <p:cNvSpPr>
                <a:spLocks noChangeShapeType="1"/>
              </p:cNvSpPr>
              <p:nvPr/>
            </p:nvSpPr>
            <p:spPr bwMode="auto">
              <a:xfrm>
                <a:off x="5884863" y="44291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19"/>
              <p:cNvSpPr>
                <a:spLocks noChangeShapeType="1"/>
              </p:cNvSpPr>
              <p:nvPr/>
            </p:nvSpPr>
            <p:spPr bwMode="auto">
              <a:xfrm>
                <a:off x="6237288" y="44196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20"/>
              <p:cNvSpPr>
                <a:spLocks noChangeShapeType="1"/>
              </p:cNvSpPr>
              <p:nvPr/>
            </p:nvSpPr>
            <p:spPr bwMode="auto">
              <a:xfrm>
                <a:off x="3960813" y="3429000"/>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21"/>
              <p:cNvSpPr>
                <a:spLocks noChangeShapeType="1"/>
              </p:cNvSpPr>
              <p:nvPr/>
            </p:nvSpPr>
            <p:spPr bwMode="auto">
              <a:xfrm>
                <a:off x="3732213" y="33623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22"/>
              <p:cNvSpPr>
                <a:spLocks noChangeShapeType="1"/>
              </p:cNvSpPr>
              <p:nvPr/>
            </p:nvSpPr>
            <p:spPr bwMode="auto">
              <a:xfrm>
                <a:off x="3303588" y="28670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23"/>
              <p:cNvSpPr>
                <a:spLocks noChangeShapeType="1"/>
              </p:cNvSpPr>
              <p:nvPr/>
            </p:nvSpPr>
            <p:spPr bwMode="auto">
              <a:xfrm>
                <a:off x="3275013" y="26384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24"/>
              <p:cNvSpPr>
                <a:spLocks noChangeShapeType="1"/>
              </p:cNvSpPr>
              <p:nvPr/>
            </p:nvSpPr>
            <p:spPr bwMode="auto">
              <a:xfrm>
                <a:off x="2903538" y="2381250"/>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Freeform 25"/>
              <p:cNvSpPr>
                <a:spLocks/>
              </p:cNvSpPr>
              <p:nvPr/>
            </p:nvSpPr>
            <p:spPr bwMode="auto">
              <a:xfrm>
                <a:off x="2884488" y="2409825"/>
                <a:ext cx="3371850" cy="2038350"/>
              </a:xfrm>
              <a:custGeom>
                <a:avLst/>
                <a:gdLst>
                  <a:gd name="T0" fmla="*/ 267 w 354"/>
                  <a:gd name="T1" fmla="*/ 214 h 214"/>
                  <a:gd name="T2" fmla="*/ 249 w 354"/>
                  <a:gd name="T3" fmla="*/ 206 h 214"/>
                  <a:gd name="T4" fmla="*/ 237 w 354"/>
                  <a:gd name="T5" fmla="*/ 197 h 214"/>
                  <a:gd name="T6" fmla="*/ 233 w 354"/>
                  <a:gd name="T7" fmla="*/ 190 h 214"/>
                  <a:gd name="T8" fmla="*/ 188 w 354"/>
                  <a:gd name="T9" fmla="*/ 183 h 214"/>
                  <a:gd name="T10" fmla="*/ 174 w 354"/>
                  <a:gd name="T11" fmla="*/ 175 h 214"/>
                  <a:gd name="T12" fmla="*/ 161 w 354"/>
                  <a:gd name="T13" fmla="*/ 170 h 214"/>
                  <a:gd name="T14" fmla="*/ 158 w 354"/>
                  <a:gd name="T15" fmla="*/ 165 h 214"/>
                  <a:gd name="T16" fmla="*/ 156 w 354"/>
                  <a:gd name="T17" fmla="*/ 162 h 214"/>
                  <a:gd name="T18" fmla="*/ 128 w 354"/>
                  <a:gd name="T19" fmla="*/ 147 h 214"/>
                  <a:gd name="T20" fmla="*/ 126 w 354"/>
                  <a:gd name="T21" fmla="*/ 140 h 214"/>
                  <a:gd name="T22" fmla="*/ 122 w 354"/>
                  <a:gd name="T23" fmla="*/ 136 h 214"/>
                  <a:gd name="T24" fmla="*/ 121 w 354"/>
                  <a:gd name="T25" fmla="*/ 130 h 214"/>
                  <a:gd name="T26" fmla="*/ 118 w 354"/>
                  <a:gd name="T27" fmla="*/ 123 h 214"/>
                  <a:gd name="T28" fmla="*/ 116 w 354"/>
                  <a:gd name="T29" fmla="*/ 116 h 214"/>
                  <a:gd name="T30" fmla="*/ 114 w 354"/>
                  <a:gd name="T31" fmla="*/ 113 h 214"/>
                  <a:gd name="T32" fmla="*/ 91 w 354"/>
                  <a:gd name="T33" fmla="*/ 110 h 214"/>
                  <a:gd name="T34" fmla="*/ 86 w 354"/>
                  <a:gd name="T35" fmla="*/ 104 h 214"/>
                  <a:gd name="T36" fmla="*/ 83 w 354"/>
                  <a:gd name="T37" fmla="*/ 97 h 214"/>
                  <a:gd name="T38" fmla="*/ 80 w 354"/>
                  <a:gd name="T39" fmla="*/ 90 h 214"/>
                  <a:gd name="T40" fmla="*/ 78 w 354"/>
                  <a:gd name="T41" fmla="*/ 86 h 214"/>
                  <a:gd name="T42" fmla="*/ 74 w 354"/>
                  <a:gd name="T43" fmla="*/ 80 h 214"/>
                  <a:gd name="T44" fmla="*/ 61 w 354"/>
                  <a:gd name="T45" fmla="*/ 78 h 214"/>
                  <a:gd name="T46" fmla="*/ 56 w 354"/>
                  <a:gd name="T47" fmla="*/ 76 h 214"/>
                  <a:gd name="T48" fmla="*/ 54 w 354"/>
                  <a:gd name="T49" fmla="*/ 72 h 214"/>
                  <a:gd name="T50" fmla="*/ 53 w 354"/>
                  <a:gd name="T51" fmla="*/ 70 h 214"/>
                  <a:gd name="T52" fmla="*/ 47 w 354"/>
                  <a:gd name="T53" fmla="*/ 69 h 214"/>
                  <a:gd name="T54" fmla="*/ 46 w 354"/>
                  <a:gd name="T55" fmla="*/ 64 h 214"/>
                  <a:gd name="T56" fmla="*/ 45 w 354"/>
                  <a:gd name="T57" fmla="*/ 56 h 214"/>
                  <a:gd name="T58" fmla="*/ 42 w 354"/>
                  <a:gd name="T59" fmla="*/ 51 h 214"/>
                  <a:gd name="T60" fmla="*/ 41 w 354"/>
                  <a:gd name="T61" fmla="*/ 31 h 214"/>
                  <a:gd name="T62" fmla="*/ 40 w 354"/>
                  <a:gd name="T63" fmla="*/ 25 h 214"/>
                  <a:gd name="T64" fmla="*/ 38 w 354"/>
                  <a:gd name="T65" fmla="*/ 20 h 214"/>
                  <a:gd name="T66" fmla="*/ 36 w 354"/>
                  <a:gd name="T67" fmla="*/ 18 h 214"/>
                  <a:gd name="T68" fmla="*/ 33 w 354"/>
                  <a:gd name="T69" fmla="*/ 12 h 214"/>
                  <a:gd name="T70" fmla="*/ 30 w 354"/>
                  <a:gd name="T71" fmla="*/ 9 h 214"/>
                  <a:gd name="T72" fmla="*/ 26 w 354"/>
                  <a:gd name="T73" fmla="*/ 7 h 214"/>
                  <a:gd name="T74" fmla="*/ 23 w 354"/>
                  <a:gd name="T75" fmla="*/ 2 h 214"/>
                  <a:gd name="T76" fmla="*/ 0 w 354"/>
                  <a:gd name="T7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214">
                    <a:moveTo>
                      <a:pt x="354" y="214"/>
                    </a:moveTo>
                    <a:lnTo>
                      <a:pt x="267" y="214"/>
                    </a:lnTo>
                    <a:lnTo>
                      <a:pt x="267" y="206"/>
                    </a:lnTo>
                    <a:lnTo>
                      <a:pt x="249" y="206"/>
                    </a:lnTo>
                    <a:lnTo>
                      <a:pt x="249" y="197"/>
                    </a:lnTo>
                    <a:lnTo>
                      <a:pt x="237" y="197"/>
                    </a:lnTo>
                    <a:lnTo>
                      <a:pt x="237" y="190"/>
                    </a:lnTo>
                    <a:lnTo>
                      <a:pt x="233" y="190"/>
                    </a:lnTo>
                    <a:lnTo>
                      <a:pt x="233" y="183"/>
                    </a:lnTo>
                    <a:lnTo>
                      <a:pt x="188" y="183"/>
                    </a:lnTo>
                    <a:lnTo>
                      <a:pt x="188" y="175"/>
                    </a:lnTo>
                    <a:lnTo>
                      <a:pt x="174" y="175"/>
                    </a:lnTo>
                    <a:lnTo>
                      <a:pt x="174" y="170"/>
                    </a:lnTo>
                    <a:lnTo>
                      <a:pt x="161" y="170"/>
                    </a:lnTo>
                    <a:lnTo>
                      <a:pt x="161" y="165"/>
                    </a:lnTo>
                    <a:lnTo>
                      <a:pt x="158" y="165"/>
                    </a:lnTo>
                    <a:lnTo>
                      <a:pt x="158" y="162"/>
                    </a:lnTo>
                    <a:lnTo>
                      <a:pt x="156" y="162"/>
                    </a:lnTo>
                    <a:lnTo>
                      <a:pt x="156" y="147"/>
                    </a:lnTo>
                    <a:lnTo>
                      <a:pt x="128" y="147"/>
                    </a:lnTo>
                    <a:lnTo>
                      <a:pt x="128" y="140"/>
                    </a:lnTo>
                    <a:lnTo>
                      <a:pt x="126" y="140"/>
                    </a:lnTo>
                    <a:lnTo>
                      <a:pt x="126" y="136"/>
                    </a:lnTo>
                    <a:lnTo>
                      <a:pt x="122" y="136"/>
                    </a:lnTo>
                    <a:lnTo>
                      <a:pt x="122" y="130"/>
                    </a:lnTo>
                    <a:lnTo>
                      <a:pt x="121" y="130"/>
                    </a:lnTo>
                    <a:lnTo>
                      <a:pt x="121" y="123"/>
                    </a:lnTo>
                    <a:lnTo>
                      <a:pt x="118" y="123"/>
                    </a:lnTo>
                    <a:lnTo>
                      <a:pt x="118" y="116"/>
                    </a:lnTo>
                    <a:lnTo>
                      <a:pt x="116" y="116"/>
                    </a:lnTo>
                    <a:lnTo>
                      <a:pt x="116" y="113"/>
                    </a:lnTo>
                    <a:lnTo>
                      <a:pt x="114" y="113"/>
                    </a:lnTo>
                    <a:lnTo>
                      <a:pt x="114" y="110"/>
                    </a:lnTo>
                    <a:lnTo>
                      <a:pt x="91" y="110"/>
                    </a:lnTo>
                    <a:lnTo>
                      <a:pt x="91" y="104"/>
                    </a:lnTo>
                    <a:lnTo>
                      <a:pt x="86" y="104"/>
                    </a:lnTo>
                    <a:lnTo>
                      <a:pt x="86" y="97"/>
                    </a:lnTo>
                    <a:lnTo>
                      <a:pt x="83" y="97"/>
                    </a:lnTo>
                    <a:lnTo>
                      <a:pt x="83" y="90"/>
                    </a:lnTo>
                    <a:lnTo>
                      <a:pt x="80" y="90"/>
                    </a:lnTo>
                    <a:lnTo>
                      <a:pt x="80" y="86"/>
                    </a:lnTo>
                    <a:lnTo>
                      <a:pt x="78" y="86"/>
                    </a:lnTo>
                    <a:lnTo>
                      <a:pt x="78" y="80"/>
                    </a:lnTo>
                    <a:lnTo>
                      <a:pt x="74" y="80"/>
                    </a:lnTo>
                    <a:lnTo>
                      <a:pt x="74" y="78"/>
                    </a:lnTo>
                    <a:lnTo>
                      <a:pt x="61" y="78"/>
                    </a:lnTo>
                    <a:lnTo>
                      <a:pt x="61" y="76"/>
                    </a:lnTo>
                    <a:lnTo>
                      <a:pt x="56" y="76"/>
                    </a:lnTo>
                    <a:lnTo>
                      <a:pt x="56" y="72"/>
                    </a:lnTo>
                    <a:lnTo>
                      <a:pt x="54" y="72"/>
                    </a:lnTo>
                    <a:lnTo>
                      <a:pt x="54" y="70"/>
                    </a:lnTo>
                    <a:lnTo>
                      <a:pt x="53" y="70"/>
                    </a:lnTo>
                    <a:lnTo>
                      <a:pt x="53" y="69"/>
                    </a:lnTo>
                    <a:lnTo>
                      <a:pt x="47" y="69"/>
                    </a:lnTo>
                    <a:lnTo>
                      <a:pt x="47" y="64"/>
                    </a:lnTo>
                    <a:lnTo>
                      <a:pt x="46" y="64"/>
                    </a:lnTo>
                    <a:lnTo>
                      <a:pt x="46" y="56"/>
                    </a:lnTo>
                    <a:lnTo>
                      <a:pt x="45" y="56"/>
                    </a:lnTo>
                    <a:lnTo>
                      <a:pt x="45" y="51"/>
                    </a:lnTo>
                    <a:lnTo>
                      <a:pt x="42" y="51"/>
                    </a:lnTo>
                    <a:lnTo>
                      <a:pt x="42" y="31"/>
                    </a:lnTo>
                    <a:lnTo>
                      <a:pt x="41" y="31"/>
                    </a:lnTo>
                    <a:lnTo>
                      <a:pt x="41" y="25"/>
                    </a:lnTo>
                    <a:lnTo>
                      <a:pt x="40" y="25"/>
                    </a:lnTo>
                    <a:lnTo>
                      <a:pt x="40" y="20"/>
                    </a:lnTo>
                    <a:lnTo>
                      <a:pt x="38" y="20"/>
                    </a:lnTo>
                    <a:lnTo>
                      <a:pt x="38" y="18"/>
                    </a:lnTo>
                    <a:lnTo>
                      <a:pt x="36" y="18"/>
                    </a:lnTo>
                    <a:lnTo>
                      <a:pt x="36" y="12"/>
                    </a:lnTo>
                    <a:lnTo>
                      <a:pt x="33" y="12"/>
                    </a:lnTo>
                    <a:lnTo>
                      <a:pt x="33" y="9"/>
                    </a:lnTo>
                    <a:lnTo>
                      <a:pt x="30" y="9"/>
                    </a:lnTo>
                    <a:lnTo>
                      <a:pt x="30" y="7"/>
                    </a:lnTo>
                    <a:lnTo>
                      <a:pt x="26" y="7"/>
                    </a:lnTo>
                    <a:lnTo>
                      <a:pt x="26" y="2"/>
                    </a:lnTo>
                    <a:lnTo>
                      <a:pt x="23" y="2"/>
                    </a:lnTo>
                    <a:lnTo>
                      <a:pt x="2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7" name="Group 56"/>
            <p:cNvGrpSpPr/>
            <p:nvPr/>
          </p:nvGrpSpPr>
          <p:grpSpPr>
            <a:xfrm>
              <a:off x="1081284" y="1899125"/>
              <a:ext cx="5120153" cy="1326052"/>
              <a:chOff x="2659063" y="3006725"/>
              <a:chExt cx="3819525" cy="990600"/>
            </a:xfrm>
          </p:grpSpPr>
          <p:sp>
            <p:nvSpPr>
              <p:cNvPr id="65" name="Line 26"/>
              <p:cNvSpPr>
                <a:spLocks noChangeShapeType="1"/>
              </p:cNvSpPr>
              <p:nvPr/>
            </p:nvSpPr>
            <p:spPr bwMode="auto">
              <a:xfrm>
                <a:off x="3049588" y="30353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7"/>
              <p:cNvSpPr>
                <a:spLocks noChangeShapeType="1"/>
              </p:cNvSpPr>
              <p:nvPr/>
            </p:nvSpPr>
            <p:spPr bwMode="auto">
              <a:xfrm>
                <a:off x="3059113" y="30353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8"/>
              <p:cNvSpPr>
                <a:spLocks noChangeShapeType="1"/>
              </p:cNvSpPr>
              <p:nvPr/>
            </p:nvSpPr>
            <p:spPr bwMode="auto">
              <a:xfrm>
                <a:off x="3116263" y="3082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29"/>
              <p:cNvSpPr>
                <a:spLocks noChangeShapeType="1"/>
              </p:cNvSpPr>
              <p:nvPr/>
            </p:nvSpPr>
            <p:spPr bwMode="auto">
              <a:xfrm>
                <a:off x="3135313" y="3082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30"/>
              <p:cNvSpPr>
                <a:spLocks noChangeShapeType="1"/>
              </p:cNvSpPr>
              <p:nvPr/>
            </p:nvSpPr>
            <p:spPr bwMode="auto">
              <a:xfrm>
                <a:off x="4535488" y="3463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31"/>
              <p:cNvSpPr>
                <a:spLocks noChangeShapeType="1"/>
              </p:cNvSpPr>
              <p:nvPr/>
            </p:nvSpPr>
            <p:spPr bwMode="auto">
              <a:xfrm>
                <a:off x="4554538" y="3463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32"/>
              <p:cNvSpPr>
                <a:spLocks noChangeShapeType="1"/>
              </p:cNvSpPr>
              <p:nvPr/>
            </p:nvSpPr>
            <p:spPr bwMode="auto">
              <a:xfrm>
                <a:off x="413543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33"/>
              <p:cNvSpPr>
                <a:spLocks noChangeShapeType="1"/>
              </p:cNvSpPr>
              <p:nvPr/>
            </p:nvSpPr>
            <p:spPr bwMode="auto">
              <a:xfrm>
                <a:off x="415448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34"/>
              <p:cNvSpPr>
                <a:spLocks noChangeShapeType="1"/>
              </p:cNvSpPr>
              <p:nvPr/>
            </p:nvSpPr>
            <p:spPr bwMode="auto">
              <a:xfrm>
                <a:off x="396398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35"/>
              <p:cNvSpPr>
                <a:spLocks noChangeShapeType="1"/>
              </p:cNvSpPr>
              <p:nvPr/>
            </p:nvSpPr>
            <p:spPr bwMode="auto">
              <a:xfrm>
                <a:off x="398303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36"/>
              <p:cNvSpPr>
                <a:spLocks noChangeShapeType="1"/>
              </p:cNvSpPr>
              <p:nvPr/>
            </p:nvSpPr>
            <p:spPr bwMode="auto">
              <a:xfrm>
                <a:off x="402113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37"/>
              <p:cNvSpPr>
                <a:spLocks noChangeShapeType="1"/>
              </p:cNvSpPr>
              <p:nvPr/>
            </p:nvSpPr>
            <p:spPr bwMode="auto">
              <a:xfrm>
                <a:off x="3382963" y="31877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38"/>
              <p:cNvSpPr>
                <a:spLocks noChangeShapeType="1"/>
              </p:cNvSpPr>
              <p:nvPr/>
            </p:nvSpPr>
            <p:spPr bwMode="auto">
              <a:xfrm>
                <a:off x="3459163"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39"/>
              <p:cNvSpPr>
                <a:spLocks noChangeShapeType="1"/>
              </p:cNvSpPr>
              <p:nvPr/>
            </p:nvSpPr>
            <p:spPr bwMode="auto">
              <a:xfrm>
                <a:off x="3468688"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40"/>
              <p:cNvSpPr>
                <a:spLocks noChangeShapeType="1"/>
              </p:cNvSpPr>
              <p:nvPr/>
            </p:nvSpPr>
            <p:spPr bwMode="auto">
              <a:xfrm>
                <a:off x="3487738"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41"/>
              <p:cNvSpPr>
                <a:spLocks noChangeShapeType="1"/>
              </p:cNvSpPr>
              <p:nvPr/>
            </p:nvSpPr>
            <p:spPr bwMode="auto">
              <a:xfrm>
                <a:off x="3497263"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42"/>
              <p:cNvSpPr>
                <a:spLocks noChangeShapeType="1"/>
              </p:cNvSpPr>
              <p:nvPr/>
            </p:nvSpPr>
            <p:spPr bwMode="auto">
              <a:xfrm>
                <a:off x="5240338"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3"/>
              <p:cNvSpPr>
                <a:spLocks noChangeShapeType="1"/>
              </p:cNvSpPr>
              <p:nvPr/>
            </p:nvSpPr>
            <p:spPr bwMode="auto">
              <a:xfrm>
                <a:off x="5259388"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44"/>
              <p:cNvSpPr>
                <a:spLocks noChangeShapeType="1"/>
              </p:cNvSpPr>
              <p:nvPr/>
            </p:nvSpPr>
            <p:spPr bwMode="auto">
              <a:xfrm>
                <a:off x="5268913"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45"/>
              <p:cNvSpPr>
                <a:spLocks noChangeShapeType="1"/>
              </p:cNvSpPr>
              <p:nvPr/>
            </p:nvSpPr>
            <p:spPr bwMode="auto">
              <a:xfrm>
                <a:off x="5278438"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46"/>
              <p:cNvSpPr>
                <a:spLocks noChangeShapeType="1"/>
              </p:cNvSpPr>
              <p:nvPr/>
            </p:nvSpPr>
            <p:spPr bwMode="auto">
              <a:xfrm>
                <a:off x="3773488" y="32924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47"/>
              <p:cNvSpPr>
                <a:spLocks noChangeShapeType="1"/>
              </p:cNvSpPr>
              <p:nvPr/>
            </p:nvSpPr>
            <p:spPr bwMode="auto">
              <a:xfrm>
                <a:off x="4268788" y="34163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48"/>
              <p:cNvSpPr>
                <a:spLocks noChangeShapeType="1"/>
              </p:cNvSpPr>
              <p:nvPr/>
            </p:nvSpPr>
            <p:spPr bwMode="auto">
              <a:xfrm>
                <a:off x="3811588"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49"/>
              <p:cNvSpPr>
                <a:spLocks noChangeShapeType="1"/>
              </p:cNvSpPr>
              <p:nvPr/>
            </p:nvSpPr>
            <p:spPr bwMode="auto">
              <a:xfrm>
                <a:off x="3830638"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50"/>
              <p:cNvSpPr>
                <a:spLocks noChangeShapeType="1"/>
              </p:cNvSpPr>
              <p:nvPr/>
            </p:nvSpPr>
            <p:spPr bwMode="auto">
              <a:xfrm>
                <a:off x="3859213"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51"/>
              <p:cNvSpPr>
                <a:spLocks noChangeShapeType="1"/>
              </p:cNvSpPr>
              <p:nvPr/>
            </p:nvSpPr>
            <p:spPr bwMode="auto">
              <a:xfrm>
                <a:off x="3878263"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52"/>
              <p:cNvSpPr>
                <a:spLocks noChangeShapeType="1"/>
              </p:cNvSpPr>
              <p:nvPr/>
            </p:nvSpPr>
            <p:spPr bwMode="auto">
              <a:xfrm>
                <a:off x="5011738" y="37782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53"/>
              <p:cNvSpPr>
                <a:spLocks noChangeShapeType="1"/>
              </p:cNvSpPr>
              <p:nvPr/>
            </p:nvSpPr>
            <p:spPr bwMode="auto">
              <a:xfrm>
                <a:off x="4859338" y="36353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54"/>
              <p:cNvSpPr>
                <a:spLocks noChangeShapeType="1"/>
              </p:cNvSpPr>
              <p:nvPr/>
            </p:nvSpPr>
            <p:spPr bwMode="auto">
              <a:xfrm>
                <a:off x="4840288" y="36353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55"/>
              <p:cNvSpPr>
                <a:spLocks noChangeShapeType="1"/>
              </p:cNvSpPr>
              <p:nvPr/>
            </p:nvSpPr>
            <p:spPr bwMode="auto">
              <a:xfrm>
                <a:off x="4583113" y="35401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56"/>
              <p:cNvSpPr>
                <a:spLocks noChangeShapeType="1"/>
              </p:cNvSpPr>
              <p:nvPr/>
            </p:nvSpPr>
            <p:spPr bwMode="auto">
              <a:xfrm>
                <a:off x="4468813" y="34163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57"/>
              <p:cNvSpPr>
                <a:spLocks noChangeShapeType="1"/>
              </p:cNvSpPr>
              <p:nvPr/>
            </p:nvSpPr>
            <p:spPr bwMode="auto">
              <a:xfrm>
                <a:off x="4306888" y="34163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58"/>
              <p:cNvSpPr>
                <a:spLocks noChangeShapeType="1"/>
              </p:cNvSpPr>
              <p:nvPr/>
            </p:nvSpPr>
            <p:spPr bwMode="auto">
              <a:xfrm>
                <a:off x="3725863" y="32448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59"/>
              <p:cNvSpPr>
                <a:spLocks noChangeShapeType="1"/>
              </p:cNvSpPr>
              <p:nvPr/>
            </p:nvSpPr>
            <p:spPr bwMode="auto">
              <a:xfrm>
                <a:off x="3563938" y="31972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60"/>
              <p:cNvSpPr>
                <a:spLocks noChangeShapeType="1"/>
              </p:cNvSpPr>
              <p:nvPr/>
            </p:nvSpPr>
            <p:spPr bwMode="auto">
              <a:xfrm>
                <a:off x="3544888" y="32067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61"/>
              <p:cNvSpPr>
                <a:spLocks noChangeShapeType="1"/>
              </p:cNvSpPr>
              <p:nvPr/>
            </p:nvSpPr>
            <p:spPr bwMode="auto">
              <a:xfrm>
                <a:off x="5783263" y="39401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62"/>
              <p:cNvSpPr>
                <a:spLocks noChangeShapeType="1"/>
              </p:cNvSpPr>
              <p:nvPr/>
            </p:nvSpPr>
            <p:spPr bwMode="auto">
              <a:xfrm>
                <a:off x="5649913"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63"/>
              <p:cNvSpPr>
                <a:spLocks noChangeShapeType="1"/>
              </p:cNvSpPr>
              <p:nvPr/>
            </p:nvSpPr>
            <p:spPr bwMode="auto">
              <a:xfrm>
                <a:off x="6316663"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64"/>
              <p:cNvSpPr>
                <a:spLocks noChangeShapeType="1"/>
              </p:cNvSpPr>
              <p:nvPr/>
            </p:nvSpPr>
            <p:spPr bwMode="auto">
              <a:xfrm>
                <a:off x="5564188" y="37782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65"/>
              <p:cNvSpPr>
                <a:spLocks noChangeShapeType="1"/>
              </p:cNvSpPr>
              <p:nvPr/>
            </p:nvSpPr>
            <p:spPr bwMode="auto">
              <a:xfrm>
                <a:off x="5659438"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66"/>
              <p:cNvSpPr>
                <a:spLocks noChangeShapeType="1"/>
              </p:cNvSpPr>
              <p:nvPr/>
            </p:nvSpPr>
            <p:spPr bwMode="auto">
              <a:xfrm>
                <a:off x="6049963" y="39497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67"/>
              <p:cNvSpPr>
                <a:spLocks noChangeShapeType="1"/>
              </p:cNvSpPr>
              <p:nvPr/>
            </p:nvSpPr>
            <p:spPr bwMode="auto">
              <a:xfrm>
                <a:off x="5592763" y="37877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68"/>
              <p:cNvSpPr>
                <a:spLocks noChangeShapeType="1"/>
              </p:cNvSpPr>
              <p:nvPr/>
            </p:nvSpPr>
            <p:spPr bwMode="auto">
              <a:xfrm>
                <a:off x="5678488"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69"/>
              <p:cNvSpPr>
                <a:spLocks noChangeShapeType="1"/>
              </p:cNvSpPr>
              <p:nvPr/>
            </p:nvSpPr>
            <p:spPr bwMode="auto">
              <a:xfrm>
                <a:off x="6459538"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70"/>
              <p:cNvSpPr>
                <a:spLocks noChangeShapeType="1"/>
              </p:cNvSpPr>
              <p:nvPr/>
            </p:nvSpPr>
            <p:spPr bwMode="auto">
              <a:xfrm>
                <a:off x="5392738" y="3787775"/>
                <a:ext cx="0" cy="47625"/>
              </a:xfrm>
              <a:prstGeom prst="line">
                <a:avLst/>
              </a:prstGeom>
              <a:noFill/>
              <a:ln w="2540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71"/>
              <p:cNvSpPr>
                <a:spLocks noChangeShapeType="1"/>
              </p:cNvSpPr>
              <p:nvPr/>
            </p:nvSpPr>
            <p:spPr bwMode="auto">
              <a:xfrm>
                <a:off x="5392738" y="37877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72"/>
              <p:cNvSpPr>
                <a:spLocks noChangeShapeType="1"/>
              </p:cNvSpPr>
              <p:nvPr/>
            </p:nvSpPr>
            <p:spPr bwMode="auto">
              <a:xfrm>
                <a:off x="5688013"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73"/>
              <p:cNvSpPr>
                <a:spLocks noChangeShapeType="1"/>
              </p:cNvSpPr>
              <p:nvPr/>
            </p:nvSpPr>
            <p:spPr bwMode="auto">
              <a:xfrm>
                <a:off x="3363913" y="31877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74"/>
              <p:cNvSpPr>
                <a:spLocks noChangeShapeType="1"/>
              </p:cNvSpPr>
              <p:nvPr/>
            </p:nvSpPr>
            <p:spPr bwMode="auto">
              <a:xfrm>
                <a:off x="3221038" y="31400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75"/>
              <p:cNvSpPr>
                <a:spLocks noChangeShapeType="1"/>
              </p:cNvSpPr>
              <p:nvPr/>
            </p:nvSpPr>
            <p:spPr bwMode="auto">
              <a:xfrm>
                <a:off x="3078163" y="3044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Freeform 76"/>
              <p:cNvSpPr>
                <a:spLocks/>
              </p:cNvSpPr>
              <p:nvPr/>
            </p:nvSpPr>
            <p:spPr bwMode="auto">
              <a:xfrm>
                <a:off x="2659063" y="3006725"/>
                <a:ext cx="3819525" cy="962025"/>
              </a:xfrm>
              <a:custGeom>
                <a:avLst/>
                <a:gdLst>
                  <a:gd name="T0" fmla="*/ 401 w 401"/>
                  <a:gd name="T1" fmla="*/ 101 h 101"/>
                  <a:gd name="T2" fmla="*/ 311 w 401"/>
                  <a:gd name="T3" fmla="*/ 101 h 101"/>
                  <a:gd name="T4" fmla="*/ 311 w 401"/>
                  <a:gd name="T5" fmla="*/ 84 h 101"/>
                  <a:gd name="T6" fmla="*/ 236 w 401"/>
                  <a:gd name="T7" fmla="*/ 84 h 101"/>
                  <a:gd name="T8" fmla="*/ 236 w 401"/>
                  <a:gd name="T9" fmla="*/ 75 h 101"/>
                  <a:gd name="T10" fmla="*/ 232 w 401"/>
                  <a:gd name="T11" fmla="*/ 75 h 101"/>
                  <a:gd name="T12" fmla="*/ 232 w 401"/>
                  <a:gd name="T13" fmla="*/ 69 h 101"/>
                  <a:gd name="T14" fmla="*/ 212 w 401"/>
                  <a:gd name="T15" fmla="*/ 69 h 101"/>
                  <a:gd name="T16" fmla="*/ 212 w 401"/>
                  <a:gd name="T17" fmla="*/ 63 h 101"/>
                  <a:gd name="T18" fmla="*/ 203 w 401"/>
                  <a:gd name="T19" fmla="*/ 63 h 101"/>
                  <a:gd name="T20" fmla="*/ 203 w 401"/>
                  <a:gd name="T21" fmla="*/ 59 h 101"/>
                  <a:gd name="T22" fmla="*/ 201 w 401"/>
                  <a:gd name="T23" fmla="*/ 59 h 101"/>
                  <a:gd name="T24" fmla="*/ 201 w 401"/>
                  <a:gd name="T25" fmla="*/ 51 h 101"/>
                  <a:gd name="T26" fmla="*/ 196 w 401"/>
                  <a:gd name="T27" fmla="*/ 51 h 101"/>
                  <a:gd name="T28" fmla="*/ 196 w 401"/>
                  <a:gd name="T29" fmla="*/ 46 h 101"/>
                  <a:gd name="T30" fmla="*/ 165 w 401"/>
                  <a:gd name="T31" fmla="*/ 46 h 101"/>
                  <a:gd name="T32" fmla="*/ 165 w 401"/>
                  <a:gd name="T33" fmla="*/ 41 h 101"/>
                  <a:gd name="T34" fmla="*/ 161 w 401"/>
                  <a:gd name="T35" fmla="*/ 41 h 101"/>
                  <a:gd name="T36" fmla="*/ 161 w 401"/>
                  <a:gd name="T37" fmla="*/ 37 h 101"/>
                  <a:gd name="T38" fmla="*/ 131 w 401"/>
                  <a:gd name="T39" fmla="*/ 37 h 101"/>
                  <a:gd name="T40" fmla="*/ 131 w 401"/>
                  <a:gd name="T41" fmla="*/ 33 h 101"/>
                  <a:gd name="T42" fmla="*/ 114 w 401"/>
                  <a:gd name="T43" fmla="*/ 33 h 101"/>
                  <a:gd name="T44" fmla="*/ 114 w 401"/>
                  <a:gd name="T45" fmla="*/ 27 h 101"/>
                  <a:gd name="T46" fmla="*/ 97 w 401"/>
                  <a:gd name="T47" fmla="*/ 27 h 101"/>
                  <a:gd name="T48" fmla="*/ 97 w 401"/>
                  <a:gd name="T49" fmla="*/ 24 h 101"/>
                  <a:gd name="T50" fmla="*/ 77 w 401"/>
                  <a:gd name="T51" fmla="*/ 24 h 101"/>
                  <a:gd name="T52" fmla="*/ 77 w 401"/>
                  <a:gd name="T53" fmla="*/ 21 h 101"/>
                  <a:gd name="T54" fmla="*/ 64 w 401"/>
                  <a:gd name="T55" fmla="*/ 21 h 101"/>
                  <a:gd name="T56" fmla="*/ 64 w 401"/>
                  <a:gd name="T57" fmla="*/ 20 h 101"/>
                  <a:gd name="T58" fmla="*/ 62 w 401"/>
                  <a:gd name="T59" fmla="*/ 20 h 101"/>
                  <a:gd name="T60" fmla="*/ 62 w 401"/>
                  <a:gd name="T61" fmla="*/ 17 h 101"/>
                  <a:gd name="T62" fmla="*/ 56 w 401"/>
                  <a:gd name="T63" fmla="*/ 17 h 101"/>
                  <a:gd name="T64" fmla="*/ 56 w 401"/>
                  <a:gd name="T65" fmla="*/ 14 h 101"/>
                  <a:gd name="T66" fmla="*/ 51 w 401"/>
                  <a:gd name="T67" fmla="*/ 14 h 101"/>
                  <a:gd name="T68" fmla="*/ 51 w 401"/>
                  <a:gd name="T69" fmla="*/ 11 h 101"/>
                  <a:gd name="T70" fmla="*/ 47 w 401"/>
                  <a:gd name="T71" fmla="*/ 11 h 101"/>
                  <a:gd name="T72" fmla="*/ 47 w 401"/>
                  <a:gd name="T73" fmla="*/ 6 h 101"/>
                  <a:gd name="T74" fmla="*/ 39 w 401"/>
                  <a:gd name="T75" fmla="*/ 6 h 101"/>
                  <a:gd name="T76" fmla="*/ 39 w 401"/>
                  <a:gd name="T77" fmla="*/ 4 h 101"/>
                  <a:gd name="T78" fmla="*/ 36 w 401"/>
                  <a:gd name="T79" fmla="*/ 4 h 101"/>
                  <a:gd name="T80" fmla="*/ 36 w 401"/>
                  <a:gd name="T81" fmla="*/ 2 h 101"/>
                  <a:gd name="T82" fmla="*/ 26 w 401"/>
                  <a:gd name="T83" fmla="*/ 2 h 101"/>
                  <a:gd name="T84" fmla="*/ 26 w 401"/>
                  <a:gd name="T85" fmla="*/ 0 h 101"/>
                  <a:gd name="T86" fmla="*/ 0 w 401"/>
                  <a:gd name="T8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1">
                    <a:moveTo>
                      <a:pt x="401" y="101"/>
                    </a:moveTo>
                    <a:lnTo>
                      <a:pt x="311" y="101"/>
                    </a:lnTo>
                    <a:lnTo>
                      <a:pt x="311" y="84"/>
                    </a:lnTo>
                    <a:lnTo>
                      <a:pt x="236" y="84"/>
                    </a:lnTo>
                    <a:lnTo>
                      <a:pt x="236" y="75"/>
                    </a:lnTo>
                    <a:lnTo>
                      <a:pt x="232" y="75"/>
                    </a:lnTo>
                    <a:lnTo>
                      <a:pt x="232" y="69"/>
                    </a:lnTo>
                    <a:lnTo>
                      <a:pt x="212" y="69"/>
                    </a:lnTo>
                    <a:lnTo>
                      <a:pt x="212" y="63"/>
                    </a:lnTo>
                    <a:lnTo>
                      <a:pt x="203" y="63"/>
                    </a:lnTo>
                    <a:lnTo>
                      <a:pt x="203" y="59"/>
                    </a:lnTo>
                    <a:lnTo>
                      <a:pt x="201" y="59"/>
                    </a:lnTo>
                    <a:lnTo>
                      <a:pt x="201" y="51"/>
                    </a:lnTo>
                    <a:lnTo>
                      <a:pt x="196" y="51"/>
                    </a:lnTo>
                    <a:lnTo>
                      <a:pt x="196" y="46"/>
                    </a:lnTo>
                    <a:lnTo>
                      <a:pt x="165" y="46"/>
                    </a:lnTo>
                    <a:lnTo>
                      <a:pt x="165" y="41"/>
                    </a:lnTo>
                    <a:lnTo>
                      <a:pt x="161" y="41"/>
                    </a:lnTo>
                    <a:lnTo>
                      <a:pt x="161" y="37"/>
                    </a:lnTo>
                    <a:lnTo>
                      <a:pt x="131" y="37"/>
                    </a:lnTo>
                    <a:lnTo>
                      <a:pt x="131" y="33"/>
                    </a:lnTo>
                    <a:lnTo>
                      <a:pt x="114" y="33"/>
                    </a:lnTo>
                    <a:lnTo>
                      <a:pt x="114" y="27"/>
                    </a:lnTo>
                    <a:lnTo>
                      <a:pt x="97" y="27"/>
                    </a:lnTo>
                    <a:lnTo>
                      <a:pt x="97" y="24"/>
                    </a:lnTo>
                    <a:lnTo>
                      <a:pt x="77" y="24"/>
                    </a:lnTo>
                    <a:lnTo>
                      <a:pt x="77" y="21"/>
                    </a:lnTo>
                    <a:lnTo>
                      <a:pt x="64" y="21"/>
                    </a:lnTo>
                    <a:lnTo>
                      <a:pt x="64" y="20"/>
                    </a:lnTo>
                    <a:lnTo>
                      <a:pt x="62" y="20"/>
                    </a:lnTo>
                    <a:lnTo>
                      <a:pt x="62" y="17"/>
                    </a:lnTo>
                    <a:lnTo>
                      <a:pt x="56" y="17"/>
                    </a:lnTo>
                    <a:lnTo>
                      <a:pt x="56" y="14"/>
                    </a:lnTo>
                    <a:lnTo>
                      <a:pt x="51" y="14"/>
                    </a:lnTo>
                    <a:lnTo>
                      <a:pt x="51" y="11"/>
                    </a:lnTo>
                    <a:lnTo>
                      <a:pt x="47" y="11"/>
                    </a:lnTo>
                    <a:lnTo>
                      <a:pt x="47" y="6"/>
                    </a:lnTo>
                    <a:lnTo>
                      <a:pt x="39" y="6"/>
                    </a:lnTo>
                    <a:lnTo>
                      <a:pt x="39" y="4"/>
                    </a:lnTo>
                    <a:lnTo>
                      <a:pt x="36" y="4"/>
                    </a:lnTo>
                    <a:lnTo>
                      <a:pt x="36" y="2"/>
                    </a:lnTo>
                    <a:lnTo>
                      <a:pt x="26" y="2"/>
                    </a:lnTo>
                    <a:lnTo>
                      <a:pt x="26"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8" name="Straight Connector 57"/>
            <p:cNvCxnSpPr/>
            <p:nvPr/>
          </p:nvCxnSpPr>
          <p:spPr>
            <a:xfrm>
              <a:off x="3992913" y="2261480"/>
              <a:ext cx="0" cy="117376"/>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9" name="TextBox 58"/>
            <p:cNvSpPr txBox="1"/>
            <p:nvPr/>
          </p:nvSpPr>
          <p:spPr>
            <a:xfrm>
              <a:off x="3977667" y="2172919"/>
              <a:ext cx="848309" cy="276999"/>
            </a:xfrm>
            <a:prstGeom prst="rect">
              <a:avLst/>
            </a:prstGeom>
            <a:noFill/>
          </p:spPr>
          <p:txBody>
            <a:bodyPr wrap="none" rtlCol="0">
              <a:spAutoFit/>
            </a:bodyPr>
            <a:lstStyle/>
            <a:p>
              <a:r>
                <a:rPr lang="en-GB" sz="1200" dirty="0" smtClean="0">
                  <a:solidFill>
                    <a:srgbClr val="4D4D4D"/>
                  </a:solidFill>
                  <a:latin typeface="Arial"/>
                </a:rPr>
                <a:t>Censored</a:t>
              </a:r>
              <a:endParaRPr lang="en-GB" sz="1200" dirty="0">
                <a:solidFill>
                  <a:srgbClr val="4D4D4D"/>
                </a:solidFill>
                <a:latin typeface="Arial"/>
              </a:endParaRPr>
            </a:p>
          </p:txBody>
        </p:sp>
        <p:sp>
          <p:nvSpPr>
            <p:cNvPr id="60" name="TextBox 59"/>
            <p:cNvSpPr txBox="1"/>
            <p:nvPr/>
          </p:nvSpPr>
          <p:spPr>
            <a:xfrm>
              <a:off x="4530915" y="2613153"/>
              <a:ext cx="1467068" cy="276999"/>
            </a:xfrm>
            <a:prstGeom prst="rect">
              <a:avLst/>
            </a:prstGeom>
            <a:noFill/>
          </p:spPr>
          <p:txBody>
            <a:bodyPr wrap="none" rtlCol="0">
              <a:spAutoFit/>
            </a:bodyPr>
            <a:lstStyle/>
            <a:p>
              <a:r>
                <a:rPr lang="en-GB" sz="1200" dirty="0" smtClean="0">
                  <a:solidFill>
                    <a:srgbClr val="4D4D4D"/>
                  </a:solidFill>
                  <a:latin typeface="Arial"/>
                </a:rPr>
                <a:t>Log-rank p&lt;0.0001</a:t>
              </a:r>
              <a:endParaRPr lang="en-GB" sz="1200" dirty="0">
                <a:solidFill>
                  <a:srgbClr val="4D4D4D"/>
                </a:solidFill>
                <a:latin typeface="Arial"/>
              </a:endParaRPr>
            </a:p>
          </p:txBody>
        </p:sp>
        <p:cxnSp>
          <p:nvCxnSpPr>
            <p:cNvPr id="61" name="Straight Connector 60"/>
            <p:cNvCxnSpPr/>
            <p:nvPr/>
          </p:nvCxnSpPr>
          <p:spPr>
            <a:xfrm>
              <a:off x="3347476" y="1892420"/>
              <a:ext cx="525466"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62" name="Rectangle 61"/>
            <p:cNvSpPr/>
            <p:nvPr/>
          </p:nvSpPr>
          <p:spPr>
            <a:xfrm>
              <a:off x="3977667" y="1785041"/>
              <a:ext cx="2136482" cy="461665"/>
            </a:xfrm>
            <a:prstGeom prst="rect">
              <a:avLst/>
            </a:prstGeom>
          </p:spPr>
          <p:txBody>
            <a:bodyPr wrap="none">
              <a:spAutoFit/>
            </a:bodyPr>
            <a:lstStyle/>
            <a:p>
              <a:r>
                <a:rPr lang="en-GB" sz="1200" baseline="30000" dirty="0" smtClean="0">
                  <a:solidFill>
                    <a:srgbClr val="4D4D4D"/>
                  </a:solidFill>
                  <a:latin typeface="Arial" panose="020B0604020202020204" pitchFamily="34" charset="0"/>
                  <a:cs typeface="Arial" panose="020B0604020202020204" pitchFamily="34" charset="0"/>
                </a:rPr>
                <a:t>177</a:t>
              </a:r>
              <a:r>
                <a:rPr lang="en-GB" sz="1200" dirty="0" smtClean="0">
                  <a:solidFill>
                    <a:srgbClr val="4D4D4D"/>
                  </a:solidFill>
                  <a:latin typeface="Arial" panose="020B0604020202020204" pitchFamily="34" charset="0"/>
                  <a:cs typeface="Arial" panose="020B0604020202020204" pitchFamily="34" charset="0"/>
                </a:rPr>
                <a:t>Lu-DOTA</a:t>
              </a:r>
              <a:r>
                <a:rPr lang="en-GB" sz="1200" baseline="30000" dirty="0" smtClean="0">
                  <a:solidFill>
                    <a:srgbClr val="4D4D4D"/>
                  </a:solidFill>
                  <a:latin typeface="Arial" panose="020B0604020202020204" pitchFamily="34" charset="0"/>
                  <a:cs typeface="Arial" panose="020B0604020202020204" pitchFamily="34" charset="0"/>
                </a:rPr>
                <a:t>0</a:t>
              </a:r>
              <a:r>
                <a:rPr lang="en-GB" sz="1200" dirty="0" smtClean="0">
                  <a:solidFill>
                    <a:srgbClr val="4D4D4D"/>
                  </a:solidFill>
                  <a:latin typeface="Arial" panose="020B0604020202020204" pitchFamily="34" charset="0"/>
                  <a:cs typeface="Arial" panose="020B0604020202020204" pitchFamily="34" charset="0"/>
                </a:rPr>
                <a:t>-Tyr</a:t>
              </a:r>
              <a:r>
                <a:rPr lang="en-GB" sz="1200" baseline="30000" dirty="0" smtClean="0">
                  <a:solidFill>
                    <a:srgbClr val="4D4D4D"/>
                  </a:solidFill>
                  <a:latin typeface="Arial" panose="020B0604020202020204" pitchFamily="34" charset="0"/>
                  <a:cs typeface="Arial" panose="020B0604020202020204" pitchFamily="34" charset="0"/>
                </a:rPr>
                <a:t>3</a:t>
              </a:r>
              <a:r>
                <a:rPr lang="en-GB" sz="1200" dirty="0" smtClean="0">
                  <a:solidFill>
                    <a:srgbClr val="4D4D4D"/>
                  </a:solidFill>
                  <a:latin typeface="Arial" panose="020B0604020202020204" pitchFamily="34" charset="0"/>
                  <a:cs typeface="Arial" panose="020B0604020202020204" pitchFamily="34" charset="0"/>
                </a:rPr>
                <a:t>-Octreotide</a:t>
              </a:r>
            </a:p>
            <a:p>
              <a:r>
                <a:rPr lang="en-GB" sz="1200" dirty="0" smtClean="0">
                  <a:solidFill>
                    <a:srgbClr val="4D4D4D"/>
                  </a:solidFill>
                  <a:latin typeface="Arial" panose="020B0604020202020204" pitchFamily="34" charset="0"/>
                  <a:cs typeface="Arial" panose="020B0604020202020204" pitchFamily="34" charset="0"/>
                </a:rPr>
                <a:t>Octreotide LAR 60 mg</a:t>
              </a:r>
              <a:endParaRPr lang="en-GB" sz="1200" dirty="0">
                <a:solidFill>
                  <a:srgbClr val="4D4D4D"/>
                </a:solidFill>
                <a:latin typeface="Arial" panose="020B0604020202020204" pitchFamily="34" charset="0"/>
                <a:cs typeface="Arial" panose="020B0604020202020204" pitchFamily="34" charset="0"/>
              </a:endParaRPr>
            </a:p>
          </p:txBody>
        </p:sp>
        <p:cxnSp>
          <p:nvCxnSpPr>
            <p:cNvPr id="63" name="Straight Connector 62"/>
            <p:cNvCxnSpPr/>
            <p:nvPr/>
          </p:nvCxnSpPr>
          <p:spPr>
            <a:xfrm>
              <a:off x="3347476" y="2126714"/>
              <a:ext cx="525466"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4" name="Straight Connector 63"/>
            <p:cNvCxnSpPr/>
            <p:nvPr/>
          </p:nvCxnSpPr>
          <p:spPr>
            <a:xfrm>
              <a:off x="1010802" y="3420042"/>
              <a:ext cx="5323587" cy="0"/>
            </a:xfrm>
            <a:prstGeom prst="line">
              <a:avLst/>
            </a:prstGeom>
            <a:ln w="19050">
              <a:prstDash val="dash"/>
            </a:ln>
            <a:effectLst/>
          </p:spPr>
          <p:style>
            <a:lnRef idx="1">
              <a:schemeClr val="accent1"/>
            </a:lnRef>
            <a:fillRef idx="0">
              <a:schemeClr val="accent1"/>
            </a:fillRef>
            <a:effectRef idx="0">
              <a:schemeClr val="accent1"/>
            </a:effectRef>
            <a:fontRef idx="minor">
              <a:schemeClr val="tx1"/>
            </a:fontRef>
          </p:style>
        </p:cxnSp>
      </p:grpSp>
      <p:cxnSp>
        <p:nvCxnSpPr>
          <p:cNvPr id="141" name="Straight Connector 140"/>
          <p:cNvCxnSpPr/>
          <p:nvPr/>
        </p:nvCxnSpPr>
        <p:spPr>
          <a:xfrm>
            <a:off x="3603908" y="2038644"/>
            <a:ext cx="0" cy="11737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994701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420PD: NETTER-1 </a:t>
            </a:r>
            <a:r>
              <a:rPr lang="en-GB" sz="1800" dirty="0"/>
              <a:t>phase III in patients with </a:t>
            </a:r>
            <a:r>
              <a:rPr lang="en-GB" sz="1800" dirty="0" err="1"/>
              <a:t>midgut</a:t>
            </a:r>
            <a:r>
              <a:rPr lang="en-GB" sz="1800" dirty="0"/>
              <a:t> neuroendocrine </a:t>
            </a:r>
            <a:r>
              <a:rPr lang="en-GB" sz="1800" dirty="0" err="1"/>
              <a:t>tumors</a:t>
            </a:r>
            <a:r>
              <a:rPr lang="en-GB" sz="1800" dirty="0"/>
              <a:t> treated with </a:t>
            </a:r>
            <a:r>
              <a:rPr lang="en-GB" sz="1800" dirty="0" smtClean="0"/>
              <a:t>177Lu-dotatate</a:t>
            </a:r>
            <a:r>
              <a:rPr lang="en-GB" sz="1800" dirty="0"/>
              <a:t>: Efficacy, safety, </a:t>
            </a:r>
            <a:r>
              <a:rPr lang="en-GB" sz="1800" dirty="0" err="1"/>
              <a:t>QoL</a:t>
            </a:r>
            <a:r>
              <a:rPr lang="en-GB" sz="1800" dirty="0"/>
              <a:t> results and subgroup analysis </a:t>
            </a:r>
            <a:r>
              <a:rPr lang="en-GB" sz="1800" dirty="0" smtClean="0"/>
              <a:t>– </a:t>
            </a:r>
            <a:r>
              <a:rPr lang="en-GB" sz="1800" dirty="0" err="1" smtClean="0"/>
              <a:t>Strosberg</a:t>
            </a:r>
            <a:r>
              <a:rPr lang="en-GB" sz="1800" dirty="0" smtClean="0"/>
              <a:t> et al</a:t>
            </a:r>
            <a:endParaRPr lang="en-GB" sz="1800" dirty="0"/>
          </a:p>
        </p:txBody>
      </p:sp>
      <p:sp>
        <p:nvSpPr>
          <p:cNvPr id="14" name="Text Placeholder 13"/>
          <p:cNvSpPr>
            <a:spLocks noGrp="1"/>
          </p:cNvSpPr>
          <p:nvPr>
            <p:ph type="body" sz="quarter" idx="10"/>
          </p:nvPr>
        </p:nvSpPr>
        <p:spPr/>
        <p:txBody>
          <a:bodyPr/>
          <a:lstStyle/>
          <a:p>
            <a:r>
              <a:rPr lang="en-GB" dirty="0" smtClean="0"/>
              <a:t>*Excludes </a:t>
            </a:r>
            <a:r>
              <a:rPr lang="en-GB" dirty="0"/>
              <a:t>patients with no post-baseline scan or central response </a:t>
            </a:r>
            <a:r>
              <a:rPr lang="en-GB" dirty="0" smtClean="0"/>
              <a:t>available.</a:t>
            </a: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Strosberg</a:t>
            </a:r>
            <a:r>
              <a:rPr lang="en-GB" dirty="0"/>
              <a:t> J et al. Ann </a:t>
            </a:r>
            <a:r>
              <a:rPr lang="en-GB" dirty="0" err="1"/>
              <a:t>Oncol</a:t>
            </a:r>
            <a:r>
              <a:rPr lang="en-GB" dirty="0"/>
              <a:t> 2016; 27 (</a:t>
            </a:r>
            <a:r>
              <a:rPr lang="en-GB" dirty="0" err="1"/>
              <a:t>suppl</a:t>
            </a:r>
            <a:r>
              <a:rPr lang="en-GB" dirty="0"/>
              <a:t> 6): </a:t>
            </a:r>
            <a:r>
              <a:rPr lang="en-GB" dirty="0" err="1"/>
              <a:t>abstr</a:t>
            </a:r>
            <a:r>
              <a:rPr lang="en-GB" dirty="0"/>
              <a:t> 420PD</a:t>
            </a:r>
          </a:p>
        </p:txBody>
      </p:sp>
      <p:sp>
        <p:nvSpPr>
          <p:cNvPr id="7" name="Rectangle 3"/>
          <p:cNvSpPr txBox="1">
            <a:spLocks noChangeArrowheads="1"/>
          </p:cNvSpPr>
          <p:nvPr/>
        </p:nvSpPr>
        <p:spPr bwMode="auto">
          <a:xfrm>
            <a:off x="229471" y="1277240"/>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(continued)</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val="2500885746"/>
              </p:ext>
            </p:extLst>
          </p:nvPr>
        </p:nvGraphicFramePr>
        <p:xfrm>
          <a:off x="685800" y="4805057"/>
          <a:ext cx="7772400" cy="933383"/>
        </p:xfrm>
        <a:graphic>
          <a:graphicData uri="http://schemas.openxmlformats.org/drawingml/2006/table">
            <a:tbl>
              <a:tblPr firstRow="1" bandRow="1">
                <a:tableStyleId>{69012ECD-51FC-41F1-AA8D-1B2483CD663E}</a:tableStyleId>
              </a:tblPr>
              <a:tblGrid>
                <a:gridCol w="31242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143000"/>
                <a:gridCol w="838200"/>
              </a:tblGrid>
              <a:tr h="2447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Stage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CR, n</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PR, n</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ORR,* %</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47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aseline="30000" dirty="0" smtClean="0"/>
                        <a:t>177</a:t>
                      </a:r>
                      <a:r>
                        <a:rPr lang="en-GB" sz="1400" dirty="0" smtClean="0"/>
                        <a:t>Lu-Dotatate</a:t>
                      </a:r>
                      <a:r>
                        <a:rPr kumimoji="0" lang="en-GB" sz="1400" b="0" i="0" u="none" strike="noStrike" cap="none" normalizeH="0" baseline="0" dirty="0" smtClean="0">
                          <a:ln>
                            <a:noFill/>
                          </a:ln>
                          <a:solidFill>
                            <a:schemeClr val="tx1"/>
                          </a:solidFill>
                          <a:effectLst/>
                          <a:latin typeface="+mn-lt"/>
                          <a:cs typeface="Arial" charset="0"/>
                        </a:rPr>
                        <a:t> (n=101)*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0.0008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23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0" i="0" u="none" strike="noStrike" cap="none" normalizeH="0" baseline="0" dirty="0" smtClean="0">
                          <a:ln>
                            <a:noFill/>
                          </a:ln>
                          <a:solidFill>
                            <a:schemeClr val="tx1"/>
                          </a:solidFill>
                          <a:effectLst/>
                          <a:latin typeface="+mn-lt"/>
                          <a:cs typeface="Arial" charset="0"/>
                        </a:rPr>
                        <a:t>Octreotide LAR 60 mg (n=100)*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3" name="Group 2"/>
          <p:cNvGrpSpPr/>
          <p:nvPr/>
        </p:nvGrpSpPr>
        <p:grpSpPr>
          <a:xfrm>
            <a:off x="457200" y="1771991"/>
            <a:ext cx="5071005" cy="2865568"/>
            <a:chOff x="288062" y="1667142"/>
            <a:chExt cx="6311324" cy="4649597"/>
          </a:xfrm>
        </p:grpSpPr>
        <p:sp>
          <p:nvSpPr>
            <p:cNvPr id="129" name="TextBox 128"/>
            <p:cNvSpPr txBox="1"/>
            <p:nvPr/>
          </p:nvSpPr>
          <p:spPr>
            <a:xfrm>
              <a:off x="523006" y="1667142"/>
              <a:ext cx="495179" cy="449451"/>
            </a:xfrm>
            <a:prstGeom prst="rect">
              <a:avLst/>
            </a:prstGeom>
            <a:noFill/>
          </p:spPr>
          <p:txBody>
            <a:bodyPr wrap="none" rtlCol="0" anchor="ctr" anchorCtr="0">
              <a:spAutoFit/>
            </a:bodyPr>
            <a:lstStyle/>
            <a:p>
              <a:pPr algn="r"/>
              <a:r>
                <a:rPr lang="en-GB" sz="1200" dirty="0" smtClean="0">
                  <a:solidFill>
                    <a:srgbClr val="4D4D4D"/>
                  </a:solidFill>
                </a:rPr>
                <a:t>1.0</a:t>
              </a:r>
              <a:endParaRPr lang="en-GB" sz="1200" dirty="0">
                <a:solidFill>
                  <a:srgbClr val="4D4D4D"/>
                </a:solidFill>
              </a:endParaRPr>
            </a:p>
          </p:txBody>
        </p:sp>
        <p:sp>
          <p:nvSpPr>
            <p:cNvPr id="130" name="TextBox 129"/>
            <p:cNvSpPr txBox="1"/>
            <p:nvPr/>
          </p:nvSpPr>
          <p:spPr>
            <a:xfrm>
              <a:off x="523006" y="2279487"/>
              <a:ext cx="495179" cy="449451"/>
            </a:xfrm>
            <a:prstGeom prst="rect">
              <a:avLst/>
            </a:prstGeom>
            <a:noFill/>
            <a:ln>
              <a:noFill/>
            </a:ln>
          </p:spPr>
          <p:txBody>
            <a:bodyPr wrap="none" rtlCol="0" anchor="ctr" anchorCtr="0">
              <a:spAutoFit/>
            </a:bodyPr>
            <a:lstStyle/>
            <a:p>
              <a:pPr algn="r"/>
              <a:r>
                <a:rPr lang="en-GB" sz="1200" dirty="0" smtClean="0">
                  <a:solidFill>
                    <a:srgbClr val="4D4D4D"/>
                  </a:solidFill>
                </a:rPr>
                <a:t>0.8</a:t>
              </a:r>
              <a:endParaRPr lang="en-GB" sz="1200" dirty="0">
                <a:solidFill>
                  <a:srgbClr val="4D4D4D"/>
                </a:solidFill>
              </a:endParaRPr>
            </a:p>
          </p:txBody>
        </p:sp>
        <p:sp>
          <p:nvSpPr>
            <p:cNvPr id="131" name="TextBox 130"/>
            <p:cNvSpPr txBox="1"/>
            <p:nvPr/>
          </p:nvSpPr>
          <p:spPr>
            <a:xfrm>
              <a:off x="523006" y="2889279"/>
              <a:ext cx="495179" cy="449451"/>
            </a:xfrm>
            <a:prstGeom prst="rect">
              <a:avLst/>
            </a:prstGeom>
            <a:noFill/>
          </p:spPr>
          <p:txBody>
            <a:bodyPr wrap="none" rtlCol="0" anchor="ctr" anchorCtr="0">
              <a:spAutoFit/>
            </a:bodyPr>
            <a:lstStyle/>
            <a:p>
              <a:pPr algn="r"/>
              <a:r>
                <a:rPr lang="en-GB" sz="1200" dirty="0" smtClean="0">
                  <a:solidFill>
                    <a:srgbClr val="4D4D4D"/>
                  </a:solidFill>
                </a:rPr>
                <a:t>0.6</a:t>
              </a:r>
              <a:endParaRPr lang="en-GB" sz="1200" dirty="0">
                <a:solidFill>
                  <a:srgbClr val="4D4D4D"/>
                </a:solidFill>
              </a:endParaRPr>
            </a:p>
          </p:txBody>
        </p:sp>
        <p:sp>
          <p:nvSpPr>
            <p:cNvPr id="132" name="TextBox 131"/>
            <p:cNvSpPr txBox="1"/>
            <p:nvPr/>
          </p:nvSpPr>
          <p:spPr>
            <a:xfrm>
              <a:off x="523006" y="3499072"/>
              <a:ext cx="495179" cy="449451"/>
            </a:xfrm>
            <a:prstGeom prst="rect">
              <a:avLst/>
            </a:prstGeom>
            <a:noFill/>
          </p:spPr>
          <p:txBody>
            <a:bodyPr wrap="none" rtlCol="0" anchor="ctr" anchorCtr="0">
              <a:spAutoFit/>
            </a:bodyPr>
            <a:lstStyle/>
            <a:p>
              <a:pPr algn="r"/>
              <a:r>
                <a:rPr lang="en-GB" sz="1200" dirty="0" smtClean="0">
                  <a:solidFill>
                    <a:srgbClr val="4D4D4D"/>
                  </a:solidFill>
                </a:rPr>
                <a:t>0.4</a:t>
              </a:r>
              <a:endParaRPr lang="en-GB" sz="1200" dirty="0">
                <a:solidFill>
                  <a:srgbClr val="4D4D4D"/>
                </a:solidFill>
              </a:endParaRPr>
            </a:p>
          </p:txBody>
        </p:sp>
        <p:sp>
          <p:nvSpPr>
            <p:cNvPr id="133" name="TextBox 132"/>
            <p:cNvSpPr txBox="1"/>
            <p:nvPr/>
          </p:nvSpPr>
          <p:spPr>
            <a:xfrm>
              <a:off x="523006" y="4108866"/>
              <a:ext cx="495179" cy="449451"/>
            </a:xfrm>
            <a:prstGeom prst="rect">
              <a:avLst/>
            </a:prstGeom>
            <a:noFill/>
          </p:spPr>
          <p:txBody>
            <a:bodyPr wrap="none" rtlCol="0" anchor="ctr" anchorCtr="0">
              <a:spAutoFit/>
            </a:bodyPr>
            <a:lstStyle/>
            <a:p>
              <a:pPr algn="r"/>
              <a:r>
                <a:rPr lang="en-GB" sz="1200" dirty="0" smtClean="0">
                  <a:solidFill>
                    <a:srgbClr val="4D4D4D"/>
                  </a:solidFill>
                </a:rPr>
                <a:t>0.2</a:t>
              </a:r>
              <a:endParaRPr lang="en-GB" sz="1200" dirty="0">
                <a:solidFill>
                  <a:srgbClr val="4D4D4D"/>
                </a:solidFill>
              </a:endParaRPr>
            </a:p>
          </p:txBody>
        </p:sp>
        <p:sp>
          <p:nvSpPr>
            <p:cNvPr id="161" name="TextBox 160"/>
            <p:cNvSpPr txBox="1"/>
            <p:nvPr/>
          </p:nvSpPr>
          <p:spPr>
            <a:xfrm>
              <a:off x="523005" y="3189597"/>
              <a:ext cx="495180" cy="449451"/>
            </a:xfrm>
            <a:prstGeom prst="rect">
              <a:avLst/>
            </a:prstGeom>
            <a:noFill/>
          </p:spPr>
          <p:txBody>
            <a:bodyPr wrap="none" rtlCol="0" anchor="ctr" anchorCtr="0">
              <a:spAutoFit/>
            </a:bodyPr>
            <a:lstStyle/>
            <a:p>
              <a:pPr algn="r"/>
              <a:r>
                <a:rPr lang="en-GB" sz="1200" dirty="0" smtClean="0">
                  <a:solidFill>
                    <a:srgbClr val="4D4D4D"/>
                  </a:solidFill>
                </a:rPr>
                <a:t>0.5</a:t>
              </a:r>
              <a:endParaRPr lang="en-GB" sz="1200" dirty="0">
                <a:solidFill>
                  <a:srgbClr val="4D4D4D"/>
                </a:solidFill>
              </a:endParaRPr>
            </a:p>
          </p:txBody>
        </p:sp>
        <p:sp>
          <p:nvSpPr>
            <p:cNvPr id="113" name="Freeform 112"/>
            <p:cNvSpPr>
              <a:spLocks/>
            </p:cNvSpPr>
            <p:nvPr/>
          </p:nvSpPr>
          <p:spPr bwMode="auto">
            <a:xfrm>
              <a:off x="1074159" y="1895135"/>
              <a:ext cx="5299070" cy="304824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6"/>
            <p:cNvSpPr>
              <a:spLocks noChangeShapeType="1"/>
            </p:cNvSpPr>
            <p:nvPr/>
          </p:nvSpPr>
          <p:spPr bwMode="auto">
            <a:xfrm>
              <a:off x="943567" y="1895133"/>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7"/>
            <p:cNvSpPr>
              <a:spLocks noChangeShapeType="1"/>
            </p:cNvSpPr>
            <p:nvPr/>
          </p:nvSpPr>
          <p:spPr bwMode="auto">
            <a:xfrm>
              <a:off x="943567" y="2505197"/>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8"/>
            <p:cNvSpPr>
              <a:spLocks noChangeShapeType="1"/>
            </p:cNvSpPr>
            <p:nvPr/>
          </p:nvSpPr>
          <p:spPr bwMode="auto">
            <a:xfrm>
              <a:off x="943567" y="3115262"/>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9"/>
            <p:cNvSpPr>
              <a:spLocks noChangeShapeType="1"/>
            </p:cNvSpPr>
            <p:nvPr/>
          </p:nvSpPr>
          <p:spPr bwMode="auto">
            <a:xfrm>
              <a:off x="943567" y="3725326"/>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0"/>
            <p:cNvSpPr>
              <a:spLocks noChangeShapeType="1"/>
            </p:cNvSpPr>
            <p:nvPr/>
          </p:nvSpPr>
          <p:spPr bwMode="auto">
            <a:xfrm>
              <a:off x="943567" y="4335390"/>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1"/>
            <p:cNvSpPr>
              <a:spLocks noChangeShapeType="1"/>
            </p:cNvSpPr>
            <p:nvPr/>
          </p:nvSpPr>
          <p:spPr bwMode="auto">
            <a:xfrm>
              <a:off x="943567" y="4945455"/>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2"/>
            <p:cNvSpPr>
              <a:spLocks noChangeShapeType="1"/>
            </p:cNvSpPr>
            <p:nvPr/>
          </p:nvSpPr>
          <p:spPr bwMode="auto">
            <a:xfrm>
              <a:off x="5492772"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3"/>
            <p:cNvSpPr>
              <a:spLocks noChangeShapeType="1"/>
            </p:cNvSpPr>
            <p:nvPr/>
          </p:nvSpPr>
          <p:spPr bwMode="auto">
            <a:xfrm>
              <a:off x="463277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5"/>
            <p:cNvSpPr>
              <a:spLocks noChangeShapeType="1"/>
            </p:cNvSpPr>
            <p:nvPr/>
          </p:nvSpPr>
          <p:spPr bwMode="auto">
            <a:xfrm>
              <a:off x="637323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8"/>
            <p:cNvSpPr>
              <a:spLocks noChangeShapeType="1"/>
            </p:cNvSpPr>
            <p:nvPr/>
          </p:nvSpPr>
          <p:spPr bwMode="auto">
            <a:xfrm>
              <a:off x="371750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9"/>
            <p:cNvSpPr>
              <a:spLocks noChangeShapeType="1"/>
            </p:cNvSpPr>
            <p:nvPr/>
          </p:nvSpPr>
          <p:spPr bwMode="auto">
            <a:xfrm>
              <a:off x="285947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20"/>
            <p:cNvSpPr>
              <a:spLocks noChangeShapeType="1"/>
            </p:cNvSpPr>
            <p:nvPr/>
          </p:nvSpPr>
          <p:spPr bwMode="auto">
            <a:xfrm>
              <a:off x="195928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21"/>
            <p:cNvSpPr>
              <a:spLocks noChangeShapeType="1"/>
            </p:cNvSpPr>
            <p:nvPr/>
          </p:nvSpPr>
          <p:spPr bwMode="auto">
            <a:xfrm>
              <a:off x="1074158"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TextBox 126"/>
            <p:cNvSpPr txBox="1"/>
            <p:nvPr/>
          </p:nvSpPr>
          <p:spPr>
            <a:xfrm rot="16200000">
              <a:off x="-767491" y="3256698"/>
              <a:ext cx="2455856" cy="344750"/>
            </a:xfrm>
            <a:prstGeom prst="rect">
              <a:avLst/>
            </a:prstGeom>
            <a:noFill/>
          </p:spPr>
          <p:txBody>
            <a:bodyPr wrap="none" rtlCol="0">
              <a:spAutoFit/>
            </a:bodyPr>
            <a:lstStyle/>
            <a:p>
              <a:pPr algn="ctr"/>
              <a:r>
                <a:rPr lang="en-GB" sz="1200" dirty="0" smtClean="0">
                  <a:solidFill>
                    <a:srgbClr val="4D4D4D"/>
                  </a:solidFill>
                </a:rPr>
                <a:t> Survival probability</a:t>
              </a:r>
              <a:endParaRPr lang="en-GB" sz="1200" dirty="0">
                <a:solidFill>
                  <a:srgbClr val="4D4D4D"/>
                </a:solidFill>
              </a:endParaRPr>
            </a:p>
          </p:txBody>
        </p:sp>
        <p:sp>
          <p:nvSpPr>
            <p:cNvPr id="128" name="TextBox 127"/>
            <p:cNvSpPr txBox="1"/>
            <p:nvPr/>
          </p:nvSpPr>
          <p:spPr>
            <a:xfrm>
              <a:off x="3069520" y="5268580"/>
              <a:ext cx="1315159" cy="449451"/>
            </a:xfrm>
            <a:prstGeom prst="rect">
              <a:avLst/>
            </a:prstGeom>
            <a:noFill/>
          </p:spPr>
          <p:txBody>
            <a:bodyPr wrap="none" rtlCol="0">
              <a:spAutoFit/>
            </a:bodyPr>
            <a:lstStyle/>
            <a:p>
              <a:pPr algn="ctr"/>
              <a:r>
                <a:rPr lang="en-GB" sz="1200" dirty="0" smtClean="0">
                  <a:solidFill>
                    <a:srgbClr val="4D4D4D"/>
                  </a:solidFill>
                </a:rPr>
                <a:t>OS (months)</a:t>
              </a:r>
              <a:endParaRPr lang="en-GB" sz="1200" dirty="0">
                <a:solidFill>
                  <a:srgbClr val="4D4D4D"/>
                </a:solidFill>
              </a:endParaRPr>
            </a:p>
          </p:txBody>
        </p:sp>
        <p:sp>
          <p:nvSpPr>
            <p:cNvPr id="134" name="TextBox 133"/>
            <p:cNvSpPr txBox="1"/>
            <p:nvPr/>
          </p:nvSpPr>
          <p:spPr>
            <a:xfrm>
              <a:off x="682612" y="4718659"/>
              <a:ext cx="335573" cy="449451"/>
            </a:xfrm>
            <a:prstGeom prst="rect">
              <a:avLst/>
            </a:prstGeom>
            <a:noFill/>
          </p:spPr>
          <p:txBody>
            <a:bodyPr wrap="none" rtlCol="0" anchor="ctr" anchorCtr="0">
              <a:spAutoFit/>
            </a:bodyPr>
            <a:lstStyle/>
            <a:p>
              <a:pPr algn="r"/>
              <a:r>
                <a:rPr lang="en-GB" sz="1200" dirty="0" smtClean="0">
                  <a:solidFill>
                    <a:srgbClr val="4D4D4D"/>
                  </a:solidFill>
                </a:rPr>
                <a:t>0</a:t>
              </a:r>
              <a:endParaRPr lang="en-GB" sz="1200" dirty="0">
                <a:solidFill>
                  <a:srgbClr val="4D4D4D"/>
                </a:solidFill>
              </a:endParaRPr>
            </a:p>
          </p:txBody>
        </p:sp>
        <p:sp>
          <p:nvSpPr>
            <p:cNvPr id="135" name="TextBox 134"/>
            <p:cNvSpPr txBox="1"/>
            <p:nvPr/>
          </p:nvSpPr>
          <p:spPr>
            <a:xfrm>
              <a:off x="913499" y="5043151"/>
              <a:ext cx="335574" cy="449451"/>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136" name="TextBox 135"/>
            <p:cNvSpPr txBox="1"/>
            <p:nvPr/>
          </p:nvSpPr>
          <p:spPr>
            <a:xfrm>
              <a:off x="1791033" y="5043151"/>
              <a:ext cx="335574" cy="449451"/>
            </a:xfrm>
            <a:prstGeom prst="rect">
              <a:avLst/>
            </a:prstGeom>
            <a:noFill/>
          </p:spPr>
          <p:txBody>
            <a:bodyPr wrap="none" rtlCol="0" anchor="t" anchorCtr="0">
              <a:spAutoFit/>
            </a:bodyPr>
            <a:lstStyle/>
            <a:p>
              <a:pPr algn="ctr"/>
              <a:r>
                <a:rPr lang="en-GB" sz="1200" dirty="0" smtClean="0">
                  <a:solidFill>
                    <a:srgbClr val="4D4D4D"/>
                  </a:solidFill>
                </a:rPr>
                <a:t>5</a:t>
              </a:r>
              <a:endParaRPr lang="en-GB" sz="1200" dirty="0">
                <a:solidFill>
                  <a:srgbClr val="4D4D4D"/>
                </a:solidFill>
              </a:endParaRPr>
            </a:p>
          </p:txBody>
        </p:sp>
        <p:sp>
          <p:nvSpPr>
            <p:cNvPr id="137" name="TextBox 136"/>
            <p:cNvSpPr txBox="1"/>
            <p:nvPr/>
          </p:nvSpPr>
          <p:spPr>
            <a:xfrm>
              <a:off x="2641517" y="5043151"/>
              <a:ext cx="441313" cy="449451"/>
            </a:xfrm>
            <a:prstGeom prst="rect">
              <a:avLst/>
            </a:prstGeom>
            <a:noFill/>
          </p:spPr>
          <p:txBody>
            <a:bodyPr wrap="none" rtlCol="0" anchor="t" anchorCtr="0">
              <a:spAutoFit/>
            </a:bodyPr>
            <a:lstStyle/>
            <a:p>
              <a:pPr algn="ctr"/>
              <a:r>
                <a:rPr lang="en-GB" sz="1200" dirty="0" smtClean="0">
                  <a:solidFill>
                    <a:srgbClr val="4D4D4D"/>
                  </a:solidFill>
                </a:rPr>
                <a:t>10</a:t>
              </a:r>
              <a:endParaRPr lang="en-GB" sz="1200" dirty="0">
                <a:solidFill>
                  <a:srgbClr val="4D4D4D"/>
                </a:solidFill>
              </a:endParaRPr>
            </a:p>
          </p:txBody>
        </p:sp>
        <p:sp>
          <p:nvSpPr>
            <p:cNvPr id="138" name="TextBox 137"/>
            <p:cNvSpPr txBox="1"/>
            <p:nvPr/>
          </p:nvSpPr>
          <p:spPr>
            <a:xfrm>
              <a:off x="3509700" y="5043151"/>
              <a:ext cx="441313" cy="449451"/>
            </a:xfrm>
            <a:prstGeom prst="rect">
              <a:avLst/>
            </a:prstGeom>
            <a:noFill/>
          </p:spPr>
          <p:txBody>
            <a:bodyPr wrap="none" rtlCol="0" anchor="t" anchorCtr="0">
              <a:spAutoFit/>
            </a:bodyPr>
            <a:lstStyle/>
            <a:p>
              <a:pPr algn="ctr"/>
              <a:r>
                <a:rPr lang="en-GB" sz="1200" dirty="0" smtClean="0">
                  <a:solidFill>
                    <a:srgbClr val="4D4D4D"/>
                  </a:solidFill>
                </a:rPr>
                <a:t>15</a:t>
              </a:r>
              <a:endParaRPr lang="en-GB" sz="1200" dirty="0">
                <a:solidFill>
                  <a:srgbClr val="4D4D4D"/>
                </a:solidFill>
              </a:endParaRPr>
            </a:p>
          </p:txBody>
        </p:sp>
        <p:sp>
          <p:nvSpPr>
            <p:cNvPr id="139" name="TextBox 138"/>
            <p:cNvSpPr txBox="1"/>
            <p:nvPr/>
          </p:nvSpPr>
          <p:spPr>
            <a:xfrm>
              <a:off x="4406633" y="5043151"/>
              <a:ext cx="441313" cy="449451"/>
            </a:xfrm>
            <a:prstGeom prst="rect">
              <a:avLst/>
            </a:prstGeom>
            <a:noFill/>
          </p:spPr>
          <p:txBody>
            <a:bodyPr wrap="none" rtlCol="0" anchor="t" anchorCtr="0">
              <a:spAutoFit/>
            </a:bodyPr>
            <a:lstStyle/>
            <a:p>
              <a:pPr algn="ctr"/>
              <a:r>
                <a:rPr lang="en-GB" sz="1200" dirty="0" smtClean="0">
                  <a:solidFill>
                    <a:srgbClr val="4D4D4D"/>
                  </a:solidFill>
                </a:rPr>
                <a:t>20</a:t>
              </a:r>
              <a:endParaRPr lang="en-GB" sz="1200" dirty="0">
                <a:solidFill>
                  <a:srgbClr val="4D4D4D"/>
                </a:solidFill>
              </a:endParaRPr>
            </a:p>
          </p:txBody>
        </p:sp>
        <p:sp>
          <p:nvSpPr>
            <p:cNvPr id="140" name="TextBox 139"/>
            <p:cNvSpPr txBox="1"/>
            <p:nvPr/>
          </p:nvSpPr>
          <p:spPr>
            <a:xfrm>
              <a:off x="5280539" y="5043151"/>
              <a:ext cx="441313" cy="449451"/>
            </a:xfrm>
            <a:prstGeom prst="rect">
              <a:avLst/>
            </a:prstGeom>
            <a:noFill/>
          </p:spPr>
          <p:txBody>
            <a:bodyPr wrap="none" rtlCol="0" anchor="t" anchorCtr="0">
              <a:spAutoFit/>
            </a:bodyPr>
            <a:lstStyle/>
            <a:p>
              <a:pPr algn="ctr"/>
              <a:r>
                <a:rPr lang="en-GB" sz="1200" dirty="0" smtClean="0">
                  <a:solidFill>
                    <a:srgbClr val="4D4D4D"/>
                  </a:solidFill>
                </a:rPr>
                <a:t>25</a:t>
              </a:r>
              <a:endParaRPr lang="en-GB" sz="1200" dirty="0">
                <a:solidFill>
                  <a:srgbClr val="4D4D4D"/>
                </a:solidFill>
              </a:endParaRPr>
            </a:p>
          </p:txBody>
        </p:sp>
        <p:sp>
          <p:nvSpPr>
            <p:cNvPr id="141" name="TextBox 140"/>
            <p:cNvSpPr txBox="1"/>
            <p:nvPr/>
          </p:nvSpPr>
          <p:spPr>
            <a:xfrm>
              <a:off x="6158073" y="5043151"/>
              <a:ext cx="441313" cy="449451"/>
            </a:xfrm>
            <a:prstGeom prst="rect">
              <a:avLst/>
            </a:prstGeom>
            <a:noFill/>
          </p:spPr>
          <p:txBody>
            <a:bodyPr wrap="none" rtlCol="0" anchor="t" anchorCtr="0">
              <a:spAutoFit/>
            </a:bodyPr>
            <a:lstStyle/>
            <a:p>
              <a:pPr algn="ctr"/>
              <a:r>
                <a:rPr lang="en-GB" sz="1200" dirty="0" smtClean="0">
                  <a:solidFill>
                    <a:srgbClr val="4D4D4D"/>
                  </a:solidFill>
                </a:rPr>
                <a:t>30</a:t>
              </a:r>
              <a:endParaRPr lang="en-GB" sz="1200" dirty="0">
                <a:solidFill>
                  <a:srgbClr val="4D4D4D"/>
                </a:solidFill>
              </a:endParaRPr>
            </a:p>
          </p:txBody>
        </p:sp>
        <p:sp>
          <p:nvSpPr>
            <p:cNvPr id="142" name="TextBox 141"/>
            <p:cNvSpPr txBox="1"/>
            <p:nvPr/>
          </p:nvSpPr>
          <p:spPr>
            <a:xfrm>
              <a:off x="807734" y="5567653"/>
              <a:ext cx="532848" cy="749086"/>
            </a:xfrm>
            <a:prstGeom prst="rect">
              <a:avLst/>
            </a:prstGeom>
            <a:noFill/>
          </p:spPr>
          <p:txBody>
            <a:bodyPr wrap="none" rtlCol="0" anchor="t" anchorCtr="0">
              <a:spAutoFit/>
            </a:bodyPr>
            <a:lstStyle/>
            <a:p>
              <a:pPr algn="ctr"/>
              <a:r>
                <a:rPr lang="en-GB" sz="1200" dirty="0" smtClean="0">
                  <a:solidFill>
                    <a:srgbClr val="4D4D4D"/>
                  </a:solidFill>
                </a:rPr>
                <a:t>116</a:t>
              </a:r>
            </a:p>
            <a:p>
              <a:pPr algn="ctr"/>
              <a:r>
                <a:rPr lang="en-GB" sz="1200" dirty="0" smtClean="0">
                  <a:solidFill>
                    <a:srgbClr val="4D4D4D"/>
                  </a:solidFill>
                </a:rPr>
                <a:t>113</a:t>
              </a:r>
              <a:endParaRPr lang="en-GB" sz="1200" dirty="0">
                <a:solidFill>
                  <a:srgbClr val="4D4D4D"/>
                </a:solidFill>
              </a:endParaRPr>
            </a:p>
          </p:txBody>
        </p:sp>
        <p:sp>
          <p:nvSpPr>
            <p:cNvPr id="143" name="TextBox 142"/>
            <p:cNvSpPr txBox="1"/>
            <p:nvPr/>
          </p:nvSpPr>
          <p:spPr>
            <a:xfrm>
              <a:off x="1318782" y="5567653"/>
              <a:ext cx="547051" cy="749086"/>
            </a:xfrm>
            <a:prstGeom prst="rect">
              <a:avLst/>
            </a:prstGeom>
            <a:noFill/>
          </p:spPr>
          <p:txBody>
            <a:bodyPr wrap="none" rtlCol="0" anchor="t" anchorCtr="0">
              <a:spAutoFit/>
            </a:bodyPr>
            <a:lstStyle/>
            <a:p>
              <a:pPr algn="ctr"/>
              <a:r>
                <a:rPr lang="en-GB" sz="1200" dirty="0" smtClean="0">
                  <a:solidFill>
                    <a:srgbClr val="4D4D4D"/>
                  </a:solidFill>
                </a:rPr>
                <a:t>108</a:t>
              </a:r>
            </a:p>
            <a:p>
              <a:pPr algn="ctr"/>
              <a:r>
                <a:rPr lang="en-GB" sz="1200" dirty="0" smtClean="0">
                  <a:solidFill>
                    <a:srgbClr val="4D4D4D"/>
                  </a:solidFill>
                </a:rPr>
                <a:t>103</a:t>
              </a:r>
              <a:endParaRPr lang="en-GB" sz="1200" dirty="0">
                <a:solidFill>
                  <a:srgbClr val="4D4D4D"/>
                </a:solidFill>
              </a:endParaRPr>
            </a:p>
          </p:txBody>
        </p:sp>
        <p:sp>
          <p:nvSpPr>
            <p:cNvPr id="144" name="TextBox 143"/>
            <p:cNvSpPr txBox="1"/>
            <p:nvPr/>
          </p:nvSpPr>
          <p:spPr>
            <a:xfrm>
              <a:off x="1904433" y="5567653"/>
              <a:ext cx="441312" cy="749086"/>
            </a:xfrm>
            <a:prstGeom prst="rect">
              <a:avLst/>
            </a:prstGeom>
            <a:noFill/>
          </p:spPr>
          <p:txBody>
            <a:bodyPr wrap="none" rtlCol="0" anchor="t" anchorCtr="0">
              <a:spAutoFit/>
            </a:bodyPr>
            <a:lstStyle/>
            <a:p>
              <a:pPr algn="ctr"/>
              <a:r>
                <a:rPr lang="en-GB" sz="1200" dirty="0" smtClean="0">
                  <a:solidFill>
                    <a:srgbClr val="4D4D4D"/>
                  </a:solidFill>
                </a:rPr>
                <a:t>96</a:t>
              </a:r>
            </a:p>
            <a:p>
              <a:pPr algn="ctr"/>
              <a:r>
                <a:rPr lang="en-GB" sz="1200" dirty="0" smtClean="0">
                  <a:solidFill>
                    <a:srgbClr val="4D4D4D"/>
                  </a:solidFill>
                </a:rPr>
                <a:t>83</a:t>
              </a:r>
              <a:endParaRPr lang="en-GB" sz="1200" dirty="0">
                <a:solidFill>
                  <a:srgbClr val="4D4D4D"/>
                </a:solidFill>
              </a:endParaRPr>
            </a:p>
          </p:txBody>
        </p:sp>
        <p:sp>
          <p:nvSpPr>
            <p:cNvPr id="145" name="TextBox 144"/>
            <p:cNvSpPr txBox="1"/>
            <p:nvPr/>
          </p:nvSpPr>
          <p:spPr>
            <a:xfrm>
              <a:off x="2437214" y="5567653"/>
              <a:ext cx="441312" cy="749086"/>
            </a:xfrm>
            <a:prstGeom prst="rect">
              <a:avLst/>
            </a:prstGeom>
            <a:noFill/>
          </p:spPr>
          <p:txBody>
            <a:bodyPr wrap="none" rtlCol="0" anchor="t" anchorCtr="0">
              <a:spAutoFit/>
            </a:bodyPr>
            <a:lstStyle/>
            <a:p>
              <a:pPr algn="ctr"/>
              <a:r>
                <a:rPr lang="en-GB" sz="1200" dirty="0" smtClean="0">
                  <a:solidFill>
                    <a:srgbClr val="4D4D4D"/>
                  </a:solidFill>
                </a:rPr>
                <a:t>79</a:t>
              </a:r>
            </a:p>
            <a:p>
              <a:pPr algn="ctr"/>
              <a:r>
                <a:rPr lang="en-GB" sz="1200" dirty="0" smtClean="0">
                  <a:solidFill>
                    <a:srgbClr val="4D4D4D"/>
                  </a:solidFill>
                </a:rPr>
                <a:t>64</a:t>
              </a:r>
              <a:endParaRPr lang="en-GB" sz="1200" dirty="0">
                <a:solidFill>
                  <a:srgbClr val="4D4D4D"/>
                </a:solidFill>
              </a:endParaRPr>
            </a:p>
          </p:txBody>
        </p:sp>
        <p:sp>
          <p:nvSpPr>
            <p:cNvPr id="146" name="TextBox 145"/>
            <p:cNvSpPr txBox="1"/>
            <p:nvPr/>
          </p:nvSpPr>
          <p:spPr>
            <a:xfrm>
              <a:off x="2969995" y="5567653"/>
              <a:ext cx="441312" cy="749086"/>
            </a:xfrm>
            <a:prstGeom prst="rect">
              <a:avLst/>
            </a:prstGeom>
            <a:noFill/>
          </p:spPr>
          <p:txBody>
            <a:bodyPr wrap="none" rtlCol="0" anchor="t" anchorCtr="0">
              <a:spAutoFit/>
            </a:bodyPr>
            <a:lstStyle/>
            <a:p>
              <a:pPr algn="ctr"/>
              <a:r>
                <a:rPr lang="en-GB" sz="1200" dirty="0" smtClean="0">
                  <a:solidFill>
                    <a:srgbClr val="4D4D4D"/>
                  </a:solidFill>
                </a:rPr>
                <a:t>64</a:t>
              </a:r>
            </a:p>
            <a:p>
              <a:pPr algn="ctr"/>
              <a:r>
                <a:rPr lang="en-GB" sz="1200" dirty="0" smtClean="0">
                  <a:solidFill>
                    <a:srgbClr val="4D4D4D"/>
                  </a:solidFill>
                </a:rPr>
                <a:t>41</a:t>
              </a:r>
              <a:endParaRPr lang="en-GB" sz="1200" dirty="0">
                <a:solidFill>
                  <a:srgbClr val="4D4D4D"/>
                </a:solidFill>
              </a:endParaRPr>
            </a:p>
          </p:txBody>
        </p:sp>
        <p:sp>
          <p:nvSpPr>
            <p:cNvPr id="147" name="TextBox 146"/>
            <p:cNvSpPr txBox="1"/>
            <p:nvPr/>
          </p:nvSpPr>
          <p:spPr>
            <a:xfrm>
              <a:off x="3502775" y="5567653"/>
              <a:ext cx="441312" cy="749086"/>
            </a:xfrm>
            <a:prstGeom prst="rect">
              <a:avLst/>
            </a:prstGeom>
            <a:noFill/>
          </p:spPr>
          <p:txBody>
            <a:bodyPr wrap="none" rtlCol="0" anchor="t" anchorCtr="0">
              <a:spAutoFit/>
            </a:bodyPr>
            <a:lstStyle/>
            <a:p>
              <a:pPr algn="ctr"/>
              <a:r>
                <a:rPr lang="en-GB" sz="1200" dirty="0" smtClean="0">
                  <a:solidFill>
                    <a:srgbClr val="4D4D4D"/>
                  </a:solidFill>
                </a:rPr>
                <a:t>47</a:t>
              </a:r>
            </a:p>
            <a:p>
              <a:pPr algn="ctr"/>
              <a:r>
                <a:rPr lang="en-GB" sz="1200" dirty="0" smtClean="0">
                  <a:solidFill>
                    <a:srgbClr val="4D4D4D"/>
                  </a:solidFill>
                </a:rPr>
                <a:t>35</a:t>
              </a:r>
              <a:endParaRPr lang="en-GB" sz="1200" dirty="0">
                <a:solidFill>
                  <a:srgbClr val="4D4D4D"/>
                </a:solidFill>
              </a:endParaRPr>
            </a:p>
          </p:txBody>
        </p:sp>
        <p:sp>
          <p:nvSpPr>
            <p:cNvPr id="148" name="TextBox 147"/>
            <p:cNvSpPr txBox="1"/>
            <p:nvPr/>
          </p:nvSpPr>
          <p:spPr>
            <a:xfrm>
              <a:off x="3984877" y="5567653"/>
              <a:ext cx="441312" cy="749086"/>
            </a:xfrm>
            <a:prstGeom prst="rect">
              <a:avLst/>
            </a:prstGeom>
            <a:noFill/>
          </p:spPr>
          <p:txBody>
            <a:bodyPr wrap="none" rtlCol="0" anchor="t" anchorCtr="0">
              <a:spAutoFit/>
            </a:bodyPr>
            <a:lstStyle/>
            <a:p>
              <a:pPr algn="r"/>
              <a:r>
                <a:rPr lang="en-GB" sz="1200" dirty="0" smtClean="0">
                  <a:solidFill>
                    <a:srgbClr val="4D4D4D"/>
                  </a:solidFill>
                </a:rPr>
                <a:t>31</a:t>
              </a:r>
            </a:p>
            <a:p>
              <a:pPr algn="r"/>
              <a:r>
                <a:rPr lang="en-GB" sz="1200" dirty="0" smtClean="0">
                  <a:solidFill>
                    <a:srgbClr val="4D4D4D"/>
                  </a:solidFill>
                </a:rPr>
                <a:t>17</a:t>
              </a:r>
              <a:endParaRPr lang="en-GB" sz="1200" dirty="0">
                <a:solidFill>
                  <a:srgbClr val="4D4D4D"/>
                </a:solidFill>
              </a:endParaRPr>
            </a:p>
          </p:txBody>
        </p:sp>
        <p:sp>
          <p:nvSpPr>
            <p:cNvPr id="149" name="TextBox 148"/>
            <p:cNvSpPr txBox="1"/>
            <p:nvPr/>
          </p:nvSpPr>
          <p:spPr>
            <a:xfrm>
              <a:off x="4510344" y="5567653"/>
              <a:ext cx="441312" cy="749086"/>
            </a:xfrm>
            <a:prstGeom prst="rect">
              <a:avLst/>
            </a:prstGeom>
            <a:noFill/>
          </p:spPr>
          <p:txBody>
            <a:bodyPr wrap="none" rtlCol="0" anchor="t" anchorCtr="0">
              <a:spAutoFit/>
            </a:bodyPr>
            <a:lstStyle/>
            <a:p>
              <a:pPr algn="r"/>
              <a:r>
                <a:rPr lang="en-GB" sz="1200" dirty="0" smtClean="0">
                  <a:solidFill>
                    <a:srgbClr val="4D4D4D"/>
                  </a:solidFill>
                </a:rPr>
                <a:t>21</a:t>
              </a:r>
            </a:p>
            <a:p>
              <a:pPr algn="r"/>
              <a:r>
                <a:rPr lang="en-GB" sz="1200" dirty="0">
                  <a:solidFill>
                    <a:srgbClr val="4D4D4D"/>
                  </a:solidFill>
                </a:rPr>
                <a:t>5</a:t>
              </a:r>
            </a:p>
          </p:txBody>
        </p:sp>
        <p:sp>
          <p:nvSpPr>
            <p:cNvPr id="150" name="TextBox 149"/>
            <p:cNvSpPr txBox="1"/>
            <p:nvPr/>
          </p:nvSpPr>
          <p:spPr>
            <a:xfrm>
              <a:off x="5146673" y="5567653"/>
              <a:ext cx="335574" cy="749086"/>
            </a:xfrm>
            <a:prstGeom prst="rect">
              <a:avLst/>
            </a:prstGeom>
            <a:noFill/>
          </p:spPr>
          <p:txBody>
            <a:bodyPr wrap="none" rtlCol="0" anchor="t" anchorCtr="0">
              <a:spAutoFit/>
            </a:bodyPr>
            <a:lstStyle/>
            <a:p>
              <a:pPr algn="ctr"/>
              <a:r>
                <a:rPr lang="en-GB" sz="1200" dirty="0" smtClean="0">
                  <a:solidFill>
                    <a:srgbClr val="4D4D4D"/>
                  </a:solidFill>
                </a:rPr>
                <a:t>8</a:t>
              </a:r>
            </a:p>
            <a:p>
              <a:pPr algn="ctr"/>
              <a:r>
                <a:rPr lang="en-GB" sz="1200" dirty="0">
                  <a:solidFill>
                    <a:srgbClr val="4D4D4D"/>
                  </a:solidFill>
                </a:rPr>
                <a:t>1</a:t>
              </a:r>
            </a:p>
          </p:txBody>
        </p:sp>
        <p:sp>
          <p:nvSpPr>
            <p:cNvPr id="151" name="TextBox 150"/>
            <p:cNvSpPr txBox="1"/>
            <p:nvPr/>
          </p:nvSpPr>
          <p:spPr>
            <a:xfrm>
              <a:off x="5694083" y="5567653"/>
              <a:ext cx="335574" cy="749086"/>
            </a:xfrm>
            <a:prstGeom prst="rect">
              <a:avLst/>
            </a:prstGeom>
            <a:noFill/>
          </p:spPr>
          <p:txBody>
            <a:bodyPr wrap="none" rtlCol="0" anchor="t" anchorCtr="0">
              <a:spAutoFit/>
            </a:bodyPr>
            <a:lstStyle/>
            <a:p>
              <a:pPr algn="ctr"/>
              <a:r>
                <a:rPr lang="en-GB" sz="1200" dirty="0" smtClean="0">
                  <a:solidFill>
                    <a:srgbClr val="4D4D4D"/>
                  </a:solidFill>
                </a:rPr>
                <a:t>3</a:t>
              </a:r>
            </a:p>
            <a:p>
              <a:pPr algn="ctr"/>
              <a:r>
                <a:rPr lang="en-GB" sz="1200" dirty="0">
                  <a:solidFill>
                    <a:srgbClr val="4D4D4D"/>
                  </a:solidFill>
                </a:rPr>
                <a:t>0</a:t>
              </a:r>
            </a:p>
          </p:txBody>
        </p:sp>
        <p:sp>
          <p:nvSpPr>
            <p:cNvPr id="152" name="TextBox 151"/>
            <p:cNvSpPr txBox="1"/>
            <p:nvPr/>
          </p:nvSpPr>
          <p:spPr>
            <a:xfrm>
              <a:off x="6234180" y="5567652"/>
              <a:ext cx="335574" cy="449451"/>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cxnSp>
          <p:nvCxnSpPr>
            <p:cNvPr id="154" name="Straight Connector 153"/>
            <p:cNvCxnSpPr/>
            <p:nvPr/>
          </p:nvCxnSpPr>
          <p:spPr>
            <a:xfrm>
              <a:off x="2515573" y="4238356"/>
              <a:ext cx="0" cy="11737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5" name="TextBox 154"/>
            <p:cNvSpPr txBox="1"/>
            <p:nvPr/>
          </p:nvSpPr>
          <p:spPr>
            <a:xfrm>
              <a:off x="2719022" y="4052132"/>
              <a:ext cx="1055797" cy="449451"/>
            </a:xfrm>
            <a:prstGeom prst="rect">
              <a:avLst/>
            </a:prstGeom>
            <a:noFill/>
          </p:spPr>
          <p:txBody>
            <a:bodyPr wrap="none" rtlCol="0">
              <a:spAutoFit/>
            </a:bodyPr>
            <a:lstStyle/>
            <a:p>
              <a:r>
                <a:rPr lang="en-GB" sz="1200" dirty="0" smtClean="0">
                  <a:solidFill>
                    <a:srgbClr val="4D4D4D"/>
                  </a:solidFill>
                  <a:latin typeface="Arial"/>
                </a:rPr>
                <a:t>Censored</a:t>
              </a:r>
              <a:endParaRPr lang="en-GB" sz="1200" dirty="0">
                <a:solidFill>
                  <a:srgbClr val="4D4D4D"/>
                </a:solidFill>
                <a:latin typeface="Arial"/>
              </a:endParaRPr>
            </a:p>
          </p:txBody>
        </p:sp>
        <p:sp>
          <p:nvSpPr>
            <p:cNvPr id="156" name="TextBox 155"/>
            <p:cNvSpPr txBox="1"/>
            <p:nvPr/>
          </p:nvSpPr>
          <p:spPr>
            <a:xfrm>
              <a:off x="2753067" y="4483141"/>
              <a:ext cx="1825899" cy="449451"/>
            </a:xfrm>
            <a:prstGeom prst="rect">
              <a:avLst/>
            </a:prstGeom>
            <a:noFill/>
          </p:spPr>
          <p:txBody>
            <a:bodyPr wrap="none" rtlCol="0">
              <a:spAutoFit/>
            </a:bodyPr>
            <a:lstStyle/>
            <a:p>
              <a:r>
                <a:rPr lang="en-GB" sz="1200" dirty="0" smtClean="0">
                  <a:solidFill>
                    <a:srgbClr val="4D4D4D"/>
                  </a:solidFill>
                  <a:latin typeface="Arial"/>
                </a:rPr>
                <a:t>Log-rank p=0.0043</a:t>
              </a:r>
              <a:endParaRPr lang="en-GB" sz="1200" dirty="0">
                <a:solidFill>
                  <a:srgbClr val="4D4D4D"/>
                </a:solidFill>
                <a:latin typeface="Arial"/>
              </a:endParaRPr>
            </a:p>
          </p:txBody>
        </p:sp>
        <p:cxnSp>
          <p:nvCxnSpPr>
            <p:cNvPr id="157" name="Straight Connector 156"/>
            <p:cNvCxnSpPr/>
            <p:nvPr/>
          </p:nvCxnSpPr>
          <p:spPr>
            <a:xfrm>
              <a:off x="324932" y="5803459"/>
              <a:ext cx="525466"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8" name="Rectangle 157"/>
            <p:cNvSpPr/>
            <p:nvPr/>
          </p:nvSpPr>
          <p:spPr>
            <a:xfrm>
              <a:off x="2722432" y="3491349"/>
              <a:ext cx="2121172" cy="749086"/>
            </a:xfrm>
            <a:prstGeom prst="rect">
              <a:avLst/>
            </a:prstGeom>
          </p:spPr>
          <p:txBody>
            <a:bodyPr wrap="none">
              <a:spAutoFit/>
            </a:bodyPr>
            <a:lstStyle/>
            <a:p>
              <a:r>
                <a:rPr lang="en-GB" sz="1200" baseline="30000" dirty="0" smtClean="0">
                  <a:solidFill>
                    <a:srgbClr val="4D4D4D"/>
                  </a:solidFill>
                  <a:latin typeface="Arial"/>
                </a:rPr>
                <a:t>177</a:t>
              </a:r>
              <a:r>
                <a:rPr lang="en-GB" sz="1200" dirty="0" smtClean="0">
                  <a:solidFill>
                    <a:srgbClr val="4D4D4D"/>
                  </a:solidFill>
                  <a:latin typeface="Arial"/>
                </a:rPr>
                <a:t>Lu-Dotatate</a:t>
              </a:r>
            </a:p>
            <a:p>
              <a:r>
                <a:rPr lang="en-GB" sz="1200" dirty="0" smtClean="0">
                  <a:solidFill>
                    <a:srgbClr val="4D4D4D"/>
                  </a:solidFill>
                  <a:latin typeface="Arial"/>
                </a:rPr>
                <a:t>Octreotide LAR 60 mg</a:t>
              </a:r>
              <a:endParaRPr lang="en-GB" sz="1200" dirty="0">
                <a:solidFill>
                  <a:srgbClr val="4D4D4D"/>
                </a:solidFill>
                <a:latin typeface="Arial"/>
              </a:endParaRPr>
            </a:p>
          </p:txBody>
        </p:sp>
        <p:cxnSp>
          <p:nvCxnSpPr>
            <p:cNvPr id="159" name="Straight Connector 158"/>
            <p:cNvCxnSpPr/>
            <p:nvPr/>
          </p:nvCxnSpPr>
          <p:spPr>
            <a:xfrm>
              <a:off x="341028" y="6043462"/>
              <a:ext cx="525466" cy="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0" name="Straight Connector 159"/>
            <p:cNvCxnSpPr/>
            <p:nvPr/>
          </p:nvCxnSpPr>
          <p:spPr>
            <a:xfrm>
              <a:off x="1010802" y="3420042"/>
              <a:ext cx="5323587" cy="0"/>
            </a:xfrm>
            <a:prstGeom prst="line">
              <a:avLst/>
            </a:prstGeom>
            <a:ln w="19050">
              <a:prstDash val="dash"/>
            </a:ln>
            <a:effectLst/>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6908004" y="3170647"/>
            <a:ext cx="2016053" cy="461665"/>
          </a:xfrm>
          <a:prstGeom prst="rect">
            <a:avLst/>
          </a:prstGeom>
          <a:noFill/>
        </p:spPr>
        <p:txBody>
          <a:bodyPr wrap="square" rtlCol="0">
            <a:spAutoFit/>
          </a:bodyPr>
          <a:lstStyle/>
          <a:p>
            <a:pPr algn="ctr"/>
            <a:r>
              <a:rPr lang="en-GB" sz="1200" dirty="0" smtClean="0">
                <a:solidFill>
                  <a:srgbClr val="4D4D4D"/>
                </a:solidFill>
                <a:latin typeface="Arial"/>
              </a:rPr>
              <a:t>Pre-specified interim analysis: p&lt;0.000085</a:t>
            </a:r>
          </a:p>
        </p:txBody>
      </p:sp>
      <p:grpSp>
        <p:nvGrpSpPr>
          <p:cNvPr id="5130" name="Group 5129"/>
          <p:cNvGrpSpPr/>
          <p:nvPr/>
        </p:nvGrpSpPr>
        <p:grpSpPr>
          <a:xfrm>
            <a:off x="1067467" y="1883730"/>
            <a:ext cx="3685500" cy="872897"/>
            <a:chOff x="3213100" y="3094038"/>
            <a:chExt cx="2714625" cy="666750"/>
          </a:xfrm>
        </p:grpSpPr>
        <p:sp>
          <p:nvSpPr>
            <p:cNvPr id="4" name="Line 2"/>
            <p:cNvSpPr>
              <a:spLocks noChangeShapeType="1"/>
            </p:cNvSpPr>
            <p:nvPr/>
          </p:nvSpPr>
          <p:spPr bwMode="auto">
            <a:xfrm>
              <a:off x="3422650" y="31035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 name="Line 3"/>
            <p:cNvSpPr>
              <a:spLocks noChangeShapeType="1"/>
            </p:cNvSpPr>
            <p:nvPr/>
          </p:nvSpPr>
          <p:spPr bwMode="auto">
            <a:xfrm>
              <a:off x="3441700" y="31035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4"/>
            <p:cNvSpPr>
              <a:spLocks noChangeShapeType="1"/>
            </p:cNvSpPr>
            <p:nvPr/>
          </p:nvSpPr>
          <p:spPr bwMode="auto">
            <a:xfrm>
              <a:off x="3917950" y="32369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5"/>
            <p:cNvSpPr>
              <a:spLocks noChangeShapeType="1"/>
            </p:cNvSpPr>
            <p:nvPr/>
          </p:nvSpPr>
          <p:spPr bwMode="auto">
            <a:xfrm>
              <a:off x="3927475" y="32369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6"/>
            <p:cNvSpPr>
              <a:spLocks noChangeShapeType="1"/>
            </p:cNvSpPr>
            <p:nvPr/>
          </p:nvSpPr>
          <p:spPr bwMode="auto">
            <a:xfrm>
              <a:off x="4041775" y="326548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7"/>
            <p:cNvSpPr>
              <a:spLocks noChangeShapeType="1"/>
            </p:cNvSpPr>
            <p:nvPr/>
          </p:nvSpPr>
          <p:spPr bwMode="auto">
            <a:xfrm>
              <a:off x="4060825" y="326548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8"/>
            <p:cNvSpPr>
              <a:spLocks noChangeShapeType="1"/>
            </p:cNvSpPr>
            <p:nvPr/>
          </p:nvSpPr>
          <p:spPr bwMode="auto">
            <a:xfrm>
              <a:off x="3975100" y="325596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9"/>
            <p:cNvSpPr>
              <a:spLocks noChangeShapeType="1"/>
            </p:cNvSpPr>
            <p:nvPr/>
          </p:nvSpPr>
          <p:spPr bwMode="auto">
            <a:xfrm>
              <a:off x="3994150" y="325596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10"/>
            <p:cNvSpPr>
              <a:spLocks noChangeShapeType="1"/>
            </p:cNvSpPr>
            <p:nvPr/>
          </p:nvSpPr>
          <p:spPr bwMode="auto">
            <a:xfrm>
              <a:off x="4175125" y="330358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11"/>
            <p:cNvSpPr>
              <a:spLocks noChangeShapeType="1"/>
            </p:cNvSpPr>
            <p:nvPr/>
          </p:nvSpPr>
          <p:spPr bwMode="auto">
            <a:xfrm>
              <a:off x="4194175" y="330358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12"/>
            <p:cNvSpPr>
              <a:spLocks noChangeShapeType="1"/>
            </p:cNvSpPr>
            <p:nvPr/>
          </p:nvSpPr>
          <p:spPr bwMode="auto">
            <a:xfrm>
              <a:off x="4508500" y="33702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13"/>
            <p:cNvSpPr>
              <a:spLocks noChangeShapeType="1"/>
            </p:cNvSpPr>
            <p:nvPr/>
          </p:nvSpPr>
          <p:spPr bwMode="auto">
            <a:xfrm>
              <a:off x="3232150" y="309403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14"/>
            <p:cNvSpPr>
              <a:spLocks noChangeShapeType="1"/>
            </p:cNvSpPr>
            <p:nvPr/>
          </p:nvSpPr>
          <p:spPr bwMode="auto">
            <a:xfrm>
              <a:off x="3689350"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15"/>
            <p:cNvSpPr>
              <a:spLocks noChangeShapeType="1"/>
            </p:cNvSpPr>
            <p:nvPr/>
          </p:nvSpPr>
          <p:spPr bwMode="auto">
            <a:xfrm>
              <a:off x="3698875"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16"/>
            <p:cNvSpPr>
              <a:spLocks noChangeShapeType="1"/>
            </p:cNvSpPr>
            <p:nvPr/>
          </p:nvSpPr>
          <p:spPr bwMode="auto">
            <a:xfrm>
              <a:off x="3708400"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17"/>
            <p:cNvSpPr>
              <a:spLocks noChangeShapeType="1"/>
            </p:cNvSpPr>
            <p:nvPr/>
          </p:nvSpPr>
          <p:spPr bwMode="auto">
            <a:xfrm>
              <a:off x="3727450"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18"/>
            <p:cNvSpPr>
              <a:spLocks noChangeShapeType="1"/>
            </p:cNvSpPr>
            <p:nvPr/>
          </p:nvSpPr>
          <p:spPr bwMode="auto">
            <a:xfrm>
              <a:off x="4956175"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19"/>
            <p:cNvSpPr>
              <a:spLocks noChangeShapeType="1"/>
            </p:cNvSpPr>
            <p:nvPr/>
          </p:nvSpPr>
          <p:spPr bwMode="auto">
            <a:xfrm>
              <a:off x="4965700"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20"/>
            <p:cNvSpPr>
              <a:spLocks noChangeShapeType="1"/>
            </p:cNvSpPr>
            <p:nvPr/>
          </p:nvSpPr>
          <p:spPr bwMode="auto">
            <a:xfrm>
              <a:off x="4984750"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21"/>
            <p:cNvSpPr>
              <a:spLocks noChangeShapeType="1"/>
            </p:cNvSpPr>
            <p:nvPr/>
          </p:nvSpPr>
          <p:spPr bwMode="auto">
            <a:xfrm>
              <a:off x="4994275"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22"/>
            <p:cNvSpPr>
              <a:spLocks noChangeShapeType="1"/>
            </p:cNvSpPr>
            <p:nvPr/>
          </p:nvSpPr>
          <p:spPr bwMode="auto">
            <a:xfrm>
              <a:off x="5699125" y="37131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23"/>
            <p:cNvSpPr>
              <a:spLocks noChangeShapeType="1"/>
            </p:cNvSpPr>
            <p:nvPr/>
          </p:nvSpPr>
          <p:spPr bwMode="auto">
            <a:xfrm>
              <a:off x="5908675" y="370363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24"/>
            <p:cNvSpPr>
              <a:spLocks noChangeShapeType="1"/>
            </p:cNvSpPr>
            <p:nvPr/>
          </p:nvSpPr>
          <p:spPr bwMode="auto">
            <a:xfrm>
              <a:off x="4222750"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25"/>
            <p:cNvSpPr>
              <a:spLocks noChangeShapeType="1"/>
            </p:cNvSpPr>
            <p:nvPr/>
          </p:nvSpPr>
          <p:spPr bwMode="auto">
            <a:xfrm>
              <a:off x="4251325"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26"/>
            <p:cNvSpPr>
              <a:spLocks noChangeShapeType="1"/>
            </p:cNvSpPr>
            <p:nvPr/>
          </p:nvSpPr>
          <p:spPr bwMode="auto">
            <a:xfrm>
              <a:off x="4270375"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27"/>
            <p:cNvSpPr>
              <a:spLocks noChangeShapeType="1"/>
            </p:cNvSpPr>
            <p:nvPr/>
          </p:nvSpPr>
          <p:spPr bwMode="auto">
            <a:xfrm>
              <a:off x="4298950"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28"/>
            <p:cNvSpPr>
              <a:spLocks noChangeShapeType="1"/>
            </p:cNvSpPr>
            <p:nvPr/>
          </p:nvSpPr>
          <p:spPr bwMode="auto">
            <a:xfrm>
              <a:off x="5089525"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29"/>
            <p:cNvSpPr>
              <a:spLocks noChangeShapeType="1"/>
            </p:cNvSpPr>
            <p:nvPr/>
          </p:nvSpPr>
          <p:spPr bwMode="auto">
            <a:xfrm>
              <a:off x="5118100" y="35036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30"/>
            <p:cNvSpPr>
              <a:spLocks noChangeShapeType="1"/>
            </p:cNvSpPr>
            <p:nvPr/>
          </p:nvSpPr>
          <p:spPr bwMode="auto">
            <a:xfrm>
              <a:off x="5165725" y="35036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31"/>
            <p:cNvSpPr>
              <a:spLocks noChangeShapeType="1"/>
            </p:cNvSpPr>
            <p:nvPr/>
          </p:nvSpPr>
          <p:spPr bwMode="auto">
            <a:xfrm>
              <a:off x="5375275" y="370363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32"/>
            <p:cNvSpPr>
              <a:spLocks noChangeShapeType="1"/>
            </p:cNvSpPr>
            <p:nvPr/>
          </p:nvSpPr>
          <p:spPr bwMode="auto">
            <a:xfrm>
              <a:off x="5146675" y="35036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0" name="Line 33"/>
            <p:cNvSpPr>
              <a:spLocks noChangeShapeType="1"/>
            </p:cNvSpPr>
            <p:nvPr/>
          </p:nvSpPr>
          <p:spPr bwMode="auto">
            <a:xfrm>
              <a:off x="4489450" y="336073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1" name="Line 34"/>
            <p:cNvSpPr>
              <a:spLocks noChangeShapeType="1"/>
            </p:cNvSpPr>
            <p:nvPr/>
          </p:nvSpPr>
          <p:spPr bwMode="auto">
            <a:xfrm>
              <a:off x="3222625" y="309403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3" name="Line 35"/>
            <p:cNvSpPr>
              <a:spLocks noChangeShapeType="1"/>
            </p:cNvSpPr>
            <p:nvPr/>
          </p:nvSpPr>
          <p:spPr bwMode="auto">
            <a:xfrm>
              <a:off x="3851275" y="32178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4" name="Line 36"/>
            <p:cNvSpPr>
              <a:spLocks noChangeShapeType="1"/>
            </p:cNvSpPr>
            <p:nvPr/>
          </p:nvSpPr>
          <p:spPr bwMode="auto">
            <a:xfrm>
              <a:off x="5670550" y="370363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5" name="Line 37"/>
            <p:cNvSpPr>
              <a:spLocks noChangeShapeType="1"/>
            </p:cNvSpPr>
            <p:nvPr/>
          </p:nvSpPr>
          <p:spPr bwMode="auto">
            <a:xfrm>
              <a:off x="5299075" y="36179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6" name="Line 38"/>
            <p:cNvSpPr>
              <a:spLocks noChangeShapeType="1"/>
            </p:cNvSpPr>
            <p:nvPr/>
          </p:nvSpPr>
          <p:spPr bwMode="auto">
            <a:xfrm>
              <a:off x="3584575" y="31607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7" name="Line 39"/>
            <p:cNvSpPr>
              <a:spLocks noChangeShapeType="1"/>
            </p:cNvSpPr>
            <p:nvPr/>
          </p:nvSpPr>
          <p:spPr bwMode="auto">
            <a:xfrm>
              <a:off x="3870325" y="32178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8" name="Line 40"/>
            <p:cNvSpPr>
              <a:spLocks noChangeShapeType="1"/>
            </p:cNvSpPr>
            <p:nvPr/>
          </p:nvSpPr>
          <p:spPr bwMode="auto">
            <a:xfrm>
              <a:off x="3260725" y="31035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9" name="Freeform 41"/>
            <p:cNvSpPr>
              <a:spLocks/>
            </p:cNvSpPr>
            <p:nvPr/>
          </p:nvSpPr>
          <p:spPr bwMode="auto">
            <a:xfrm>
              <a:off x="3213100" y="3122613"/>
              <a:ext cx="2714625" cy="609600"/>
            </a:xfrm>
            <a:custGeom>
              <a:avLst/>
              <a:gdLst>
                <a:gd name="T0" fmla="*/ 285 w 285"/>
                <a:gd name="T1" fmla="*/ 64 h 64"/>
                <a:gd name="T2" fmla="*/ 224 w 285"/>
                <a:gd name="T3" fmla="*/ 64 h 64"/>
                <a:gd name="T4" fmla="*/ 224 w 285"/>
                <a:gd name="T5" fmla="*/ 54 h 64"/>
                <a:gd name="T6" fmla="*/ 217 w 285"/>
                <a:gd name="T7" fmla="*/ 54 h 64"/>
                <a:gd name="T8" fmla="*/ 217 w 285"/>
                <a:gd name="T9" fmla="*/ 48 h 64"/>
                <a:gd name="T10" fmla="*/ 207 w 285"/>
                <a:gd name="T11" fmla="*/ 48 h 64"/>
                <a:gd name="T12" fmla="*/ 207 w 285"/>
                <a:gd name="T13" fmla="*/ 42 h 64"/>
                <a:gd name="T14" fmla="*/ 198 w 285"/>
                <a:gd name="T15" fmla="*/ 42 h 64"/>
                <a:gd name="T16" fmla="*/ 198 w 285"/>
                <a:gd name="T17" fmla="*/ 39 h 64"/>
                <a:gd name="T18" fmla="*/ 180 w 285"/>
                <a:gd name="T19" fmla="*/ 39 h 64"/>
                <a:gd name="T20" fmla="*/ 180 w 285"/>
                <a:gd name="T21" fmla="*/ 34 h 64"/>
                <a:gd name="T22" fmla="*/ 168 w 285"/>
                <a:gd name="T23" fmla="*/ 34 h 64"/>
                <a:gd name="T24" fmla="*/ 168 w 285"/>
                <a:gd name="T25" fmla="*/ 31 h 64"/>
                <a:gd name="T26" fmla="*/ 158 w 285"/>
                <a:gd name="T27" fmla="*/ 31 h 64"/>
                <a:gd name="T28" fmla="*/ 158 w 285"/>
                <a:gd name="T29" fmla="*/ 28 h 64"/>
                <a:gd name="T30" fmla="*/ 131 w 285"/>
                <a:gd name="T31" fmla="*/ 28 h 64"/>
                <a:gd name="T32" fmla="*/ 131 w 285"/>
                <a:gd name="T33" fmla="*/ 26 h 64"/>
                <a:gd name="T34" fmla="*/ 123 w 285"/>
                <a:gd name="T35" fmla="*/ 26 h 64"/>
                <a:gd name="T36" fmla="*/ 123 w 285"/>
                <a:gd name="T37" fmla="*/ 23 h 64"/>
                <a:gd name="T38" fmla="*/ 105 w 285"/>
                <a:gd name="T39" fmla="*/ 23 h 64"/>
                <a:gd name="T40" fmla="*/ 105 w 285"/>
                <a:gd name="T41" fmla="*/ 21 h 64"/>
                <a:gd name="T42" fmla="*/ 100 w 285"/>
                <a:gd name="T43" fmla="*/ 21 h 64"/>
                <a:gd name="T44" fmla="*/ 100 w 285"/>
                <a:gd name="T45" fmla="*/ 20 h 64"/>
                <a:gd name="T46" fmla="*/ 90 w 285"/>
                <a:gd name="T47" fmla="*/ 20 h 64"/>
                <a:gd name="T48" fmla="*/ 90 w 285"/>
                <a:gd name="T49" fmla="*/ 19 h 64"/>
                <a:gd name="T50" fmla="*/ 85 w 285"/>
                <a:gd name="T51" fmla="*/ 19 h 64"/>
                <a:gd name="T52" fmla="*/ 85 w 285"/>
                <a:gd name="T53" fmla="*/ 17 h 64"/>
                <a:gd name="T54" fmla="*/ 78 w 285"/>
                <a:gd name="T55" fmla="*/ 17 h 64"/>
                <a:gd name="T56" fmla="*/ 78 w 285"/>
                <a:gd name="T57" fmla="*/ 15 h 64"/>
                <a:gd name="T58" fmla="*/ 72 w 285"/>
                <a:gd name="T59" fmla="*/ 15 h 64"/>
                <a:gd name="T60" fmla="*/ 70 w 285"/>
                <a:gd name="T61" fmla="*/ 15 h 64"/>
                <a:gd name="T62" fmla="*/ 70 w 285"/>
                <a:gd name="T63" fmla="*/ 13 h 64"/>
                <a:gd name="T64" fmla="*/ 61 w 285"/>
                <a:gd name="T65" fmla="*/ 13 h 64"/>
                <a:gd name="T66" fmla="*/ 61 w 285"/>
                <a:gd name="T67" fmla="*/ 11 h 64"/>
                <a:gd name="T68" fmla="*/ 46 w 285"/>
                <a:gd name="T69" fmla="*/ 11 h 64"/>
                <a:gd name="T70" fmla="*/ 46 w 285"/>
                <a:gd name="T71" fmla="*/ 8 h 64"/>
                <a:gd name="T72" fmla="*/ 41 w 285"/>
                <a:gd name="T73" fmla="*/ 8 h 64"/>
                <a:gd name="T74" fmla="*/ 41 w 285"/>
                <a:gd name="T75" fmla="*/ 7 h 64"/>
                <a:gd name="T76" fmla="*/ 37 w 285"/>
                <a:gd name="T77" fmla="*/ 7 h 64"/>
                <a:gd name="T78" fmla="*/ 30 w 285"/>
                <a:gd name="T79" fmla="*/ 7 h 64"/>
                <a:gd name="T80" fmla="*/ 30 w 285"/>
                <a:gd name="T81" fmla="*/ 4 h 64"/>
                <a:gd name="T82" fmla="*/ 26 w 285"/>
                <a:gd name="T83" fmla="*/ 4 h 64"/>
                <a:gd name="T84" fmla="*/ 26 w 285"/>
                <a:gd name="T85" fmla="*/ 1 h 64"/>
                <a:gd name="T86" fmla="*/ 20 w 285"/>
                <a:gd name="T87" fmla="*/ 1 h 64"/>
                <a:gd name="T88" fmla="*/ 20 w 285"/>
                <a:gd name="T89" fmla="*/ 0 h 64"/>
                <a:gd name="T90" fmla="*/ 0 w 285"/>
                <a:gd name="T9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5" h="64">
                  <a:moveTo>
                    <a:pt x="285" y="64"/>
                  </a:moveTo>
                  <a:lnTo>
                    <a:pt x="224" y="64"/>
                  </a:lnTo>
                  <a:lnTo>
                    <a:pt x="224" y="54"/>
                  </a:lnTo>
                  <a:lnTo>
                    <a:pt x="217" y="54"/>
                  </a:lnTo>
                  <a:lnTo>
                    <a:pt x="217" y="48"/>
                  </a:lnTo>
                  <a:lnTo>
                    <a:pt x="207" y="48"/>
                  </a:lnTo>
                  <a:lnTo>
                    <a:pt x="207" y="42"/>
                  </a:lnTo>
                  <a:lnTo>
                    <a:pt x="198" y="42"/>
                  </a:lnTo>
                  <a:lnTo>
                    <a:pt x="198" y="39"/>
                  </a:lnTo>
                  <a:lnTo>
                    <a:pt x="180" y="39"/>
                  </a:lnTo>
                  <a:lnTo>
                    <a:pt x="180" y="34"/>
                  </a:lnTo>
                  <a:lnTo>
                    <a:pt x="168" y="34"/>
                  </a:lnTo>
                  <a:lnTo>
                    <a:pt x="168" y="31"/>
                  </a:lnTo>
                  <a:lnTo>
                    <a:pt x="158" y="31"/>
                  </a:lnTo>
                  <a:lnTo>
                    <a:pt x="158" y="28"/>
                  </a:lnTo>
                  <a:lnTo>
                    <a:pt x="131" y="28"/>
                  </a:lnTo>
                  <a:lnTo>
                    <a:pt x="131" y="26"/>
                  </a:lnTo>
                  <a:lnTo>
                    <a:pt x="123" y="26"/>
                  </a:lnTo>
                  <a:lnTo>
                    <a:pt x="123" y="23"/>
                  </a:lnTo>
                  <a:lnTo>
                    <a:pt x="105" y="23"/>
                  </a:lnTo>
                  <a:lnTo>
                    <a:pt x="105" y="21"/>
                  </a:lnTo>
                  <a:lnTo>
                    <a:pt x="100" y="21"/>
                  </a:lnTo>
                  <a:lnTo>
                    <a:pt x="100" y="20"/>
                  </a:lnTo>
                  <a:lnTo>
                    <a:pt x="90" y="20"/>
                  </a:lnTo>
                  <a:lnTo>
                    <a:pt x="90" y="19"/>
                  </a:lnTo>
                  <a:lnTo>
                    <a:pt x="85" y="19"/>
                  </a:lnTo>
                  <a:lnTo>
                    <a:pt x="85" y="17"/>
                  </a:lnTo>
                  <a:lnTo>
                    <a:pt x="78" y="17"/>
                  </a:lnTo>
                  <a:lnTo>
                    <a:pt x="78" y="15"/>
                  </a:lnTo>
                  <a:lnTo>
                    <a:pt x="72" y="15"/>
                  </a:lnTo>
                  <a:lnTo>
                    <a:pt x="70" y="15"/>
                  </a:lnTo>
                  <a:lnTo>
                    <a:pt x="70" y="13"/>
                  </a:lnTo>
                  <a:lnTo>
                    <a:pt x="61" y="13"/>
                  </a:lnTo>
                  <a:lnTo>
                    <a:pt x="61" y="11"/>
                  </a:lnTo>
                  <a:lnTo>
                    <a:pt x="46" y="11"/>
                  </a:lnTo>
                  <a:lnTo>
                    <a:pt x="46" y="8"/>
                  </a:lnTo>
                  <a:lnTo>
                    <a:pt x="41" y="8"/>
                  </a:lnTo>
                  <a:lnTo>
                    <a:pt x="41" y="7"/>
                  </a:lnTo>
                  <a:lnTo>
                    <a:pt x="37" y="7"/>
                  </a:lnTo>
                  <a:lnTo>
                    <a:pt x="30" y="7"/>
                  </a:lnTo>
                  <a:lnTo>
                    <a:pt x="30" y="4"/>
                  </a:lnTo>
                  <a:lnTo>
                    <a:pt x="26" y="4"/>
                  </a:lnTo>
                  <a:lnTo>
                    <a:pt x="26" y="1"/>
                  </a:lnTo>
                  <a:lnTo>
                    <a:pt x="20" y="1"/>
                  </a:lnTo>
                  <a:lnTo>
                    <a:pt x="20" y="0"/>
                  </a:lnTo>
                  <a:lnTo>
                    <a:pt x="0" y="0"/>
                  </a:lnTo>
                </a:path>
              </a:pathLst>
            </a:cu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97" name="Group 5196"/>
          <p:cNvGrpSpPr/>
          <p:nvPr/>
        </p:nvGrpSpPr>
        <p:grpSpPr>
          <a:xfrm>
            <a:off x="1067466" y="1883730"/>
            <a:ext cx="4140995" cy="517503"/>
            <a:chOff x="3028950" y="3222625"/>
            <a:chExt cx="3086100" cy="409575"/>
          </a:xfrm>
        </p:grpSpPr>
        <p:sp>
          <p:nvSpPr>
            <p:cNvPr id="5131" name="Line 42"/>
            <p:cNvSpPr>
              <a:spLocks noChangeShapeType="1"/>
            </p:cNvSpPr>
            <p:nvPr/>
          </p:nvSpPr>
          <p:spPr bwMode="auto">
            <a:xfrm>
              <a:off x="3457575" y="32416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2" name="Line 43"/>
            <p:cNvSpPr>
              <a:spLocks noChangeShapeType="1"/>
            </p:cNvSpPr>
            <p:nvPr/>
          </p:nvSpPr>
          <p:spPr bwMode="auto">
            <a:xfrm>
              <a:off x="3476625" y="32416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3" name="Line 44"/>
            <p:cNvSpPr>
              <a:spLocks noChangeShapeType="1"/>
            </p:cNvSpPr>
            <p:nvPr/>
          </p:nvSpPr>
          <p:spPr bwMode="auto">
            <a:xfrm>
              <a:off x="3038475" y="322262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4" name="Line 45"/>
            <p:cNvSpPr>
              <a:spLocks noChangeShapeType="1"/>
            </p:cNvSpPr>
            <p:nvPr/>
          </p:nvSpPr>
          <p:spPr bwMode="auto">
            <a:xfrm>
              <a:off x="3057525" y="322262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5" name="Line 46"/>
            <p:cNvSpPr>
              <a:spLocks noChangeShapeType="1"/>
            </p:cNvSpPr>
            <p:nvPr/>
          </p:nvSpPr>
          <p:spPr bwMode="auto">
            <a:xfrm>
              <a:off x="3648075"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6" name="Line 47"/>
            <p:cNvSpPr>
              <a:spLocks noChangeShapeType="1"/>
            </p:cNvSpPr>
            <p:nvPr/>
          </p:nvSpPr>
          <p:spPr bwMode="auto">
            <a:xfrm>
              <a:off x="3667125"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7" name="Line 48"/>
            <p:cNvSpPr>
              <a:spLocks noChangeShapeType="1"/>
            </p:cNvSpPr>
            <p:nvPr/>
          </p:nvSpPr>
          <p:spPr bwMode="auto">
            <a:xfrm>
              <a:off x="3867150" y="32988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8" name="Line 49"/>
            <p:cNvSpPr>
              <a:spLocks noChangeShapeType="1"/>
            </p:cNvSpPr>
            <p:nvPr/>
          </p:nvSpPr>
          <p:spPr bwMode="auto">
            <a:xfrm>
              <a:off x="3886200" y="32988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9" name="Line 50"/>
            <p:cNvSpPr>
              <a:spLocks noChangeShapeType="1"/>
            </p:cNvSpPr>
            <p:nvPr/>
          </p:nvSpPr>
          <p:spPr bwMode="auto">
            <a:xfrm>
              <a:off x="40767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0" name="Line 51"/>
            <p:cNvSpPr>
              <a:spLocks noChangeShapeType="1"/>
            </p:cNvSpPr>
            <p:nvPr/>
          </p:nvSpPr>
          <p:spPr bwMode="auto">
            <a:xfrm>
              <a:off x="4914900" y="34131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1" name="Line 52"/>
            <p:cNvSpPr>
              <a:spLocks noChangeShapeType="1"/>
            </p:cNvSpPr>
            <p:nvPr/>
          </p:nvSpPr>
          <p:spPr bwMode="auto">
            <a:xfrm>
              <a:off x="3514725" y="32702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2" name="Line 53"/>
            <p:cNvSpPr>
              <a:spLocks noChangeShapeType="1"/>
            </p:cNvSpPr>
            <p:nvPr/>
          </p:nvSpPr>
          <p:spPr bwMode="auto">
            <a:xfrm>
              <a:off x="4419600" y="33274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3" name="Line 54"/>
            <p:cNvSpPr>
              <a:spLocks noChangeShapeType="1"/>
            </p:cNvSpPr>
            <p:nvPr/>
          </p:nvSpPr>
          <p:spPr bwMode="auto">
            <a:xfrm>
              <a:off x="3581400" y="32702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4" name="Line 55"/>
            <p:cNvSpPr>
              <a:spLocks noChangeShapeType="1"/>
            </p:cNvSpPr>
            <p:nvPr/>
          </p:nvSpPr>
          <p:spPr bwMode="auto">
            <a:xfrm>
              <a:off x="4762500" y="33559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5" name="Line 56"/>
            <p:cNvSpPr>
              <a:spLocks noChangeShapeType="1"/>
            </p:cNvSpPr>
            <p:nvPr/>
          </p:nvSpPr>
          <p:spPr bwMode="auto">
            <a:xfrm>
              <a:off x="3733800"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6" name="Line 57"/>
            <p:cNvSpPr>
              <a:spLocks noChangeShapeType="1"/>
            </p:cNvSpPr>
            <p:nvPr/>
          </p:nvSpPr>
          <p:spPr bwMode="auto">
            <a:xfrm>
              <a:off x="3752850"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7" name="Line 58"/>
            <p:cNvSpPr>
              <a:spLocks noChangeShapeType="1"/>
            </p:cNvSpPr>
            <p:nvPr/>
          </p:nvSpPr>
          <p:spPr bwMode="auto">
            <a:xfrm>
              <a:off x="3771900"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8" name="Line 59"/>
            <p:cNvSpPr>
              <a:spLocks noChangeShapeType="1"/>
            </p:cNvSpPr>
            <p:nvPr/>
          </p:nvSpPr>
          <p:spPr bwMode="auto">
            <a:xfrm>
              <a:off x="3781425"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9" name="Line 60"/>
            <p:cNvSpPr>
              <a:spLocks noChangeShapeType="1"/>
            </p:cNvSpPr>
            <p:nvPr/>
          </p:nvSpPr>
          <p:spPr bwMode="auto">
            <a:xfrm>
              <a:off x="39624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0" name="Line 61"/>
            <p:cNvSpPr>
              <a:spLocks noChangeShapeType="1"/>
            </p:cNvSpPr>
            <p:nvPr/>
          </p:nvSpPr>
          <p:spPr bwMode="auto">
            <a:xfrm>
              <a:off x="3362325" y="32416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1" name="Line 62"/>
            <p:cNvSpPr>
              <a:spLocks noChangeShapeType="1"/>
            </p:cNvSpPr>
            <p:nvPr/>
          </p:nvSpPr>
          <p:spPr bwMode="auto">
            <a:xfrm>
              <a:off x="558165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2" name="Line 63"/>
            <p:cNvSpPr>
              <a:spLocks noChangeShapeType="1"/>
            </p:cNvSpPr>
            <p:nvPr/>
          </p:nvSpPr>
          <p:spPr bwMode="auto">
            <a:xfrm>
              <a:off x="5591175"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3" name="Line 64"/>
            <p:cNvSpPr>
              <a:spLocks noChangeShapeType="1"/>
            </p:cNvSpPr>
            <p:nvPr/>
          </p:nvSpPr>
          <p:spPr bwMode="auto">
            <a:xfrm>
              <a:off x="56007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4" name="Line 65"/>
            <p:cNvSpPr>
              <a:spLocks noChangeShapeType="1"/>
            </p:cNvSpPr>
            <p:nvPr/>
          </p:nvSpPr>
          <p:spPr bwMode="auto">
            <a:xfrm>
              <a:off x="561975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5" name="Line 66"/>
            <p:cNvSpPr>
              <a:spLocks noChangeShapeType="1"/>
            </p:cNvSpPr>
            <p:nvPr/>
          </p:nvSpPr>
          <p:spPr bwMode="auto">
            <a:xfrm>
              <a:off x="42957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6" name="Line 67"/>
            <p:cNvSpPr>
              <a:spLocks noChangeShapeType="1"/>
            </p:cNvSpPr>
            <p:nvPr/>
          </p:nvSpPr>
          <p:spPr bwMode="auto">
            <a:xfrm>
              <a:off x="431482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7" name="Line 68"/>
            <p:cNvSpPr>
              <a:spLocks noChangeShapeType="1"/>
            </p:cNvSpPr>
            <p:nvPr/>
          </p:nvSpPr>
          <p:spPr bwMode="auto">
            <a:xfrm>
              <a:off x="432435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8" name="Line 69"/>
            <p:cNvSpPr>
              <a:spLocks noChangeShapeType="1"/>
            </p:cNvSpPr>
            <p:nvPr/>
          </p:nvSpPr>
          <p:spPr bwMode="auto">
            <a:xfrm>
              <a:off x="43338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9" name="Line 70"/>
            <p:cNvSpPr>
              <a:spLocks noChangeShapeType="1"/>
            </p:cNvSpPr>
            <p:nvPr/>
          </p:nvSpPr>
          <p:spPr bwMode="auto">
            <a:xfrm>
              <a:off x="41433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0" name="Line 71"/>
            <p:cNvSpPr>
              <a:spLocks noChangeShapeType="1"/>
            </p:cNvSpPr>
            <p:nvPr/>
          </p:nvSpPr>
          <p:spPr bwMode="auto">
            <a:xfrm>
              <a:off x="41529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1" name="Line 72"/>
            <p:cNvSpPr>
              <a:spLocks noChangeShapeType="1"/>
            </p:cNvSpPr>
            <p:nvPr/>
          </p:nvSpPr>
          <p:spPr bwMode="auto">
            <a:xfrm>
              <a:off x="416242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2" name="Line 73"/>
            <p:cNvSpPr>
              <a:spLocks noChangeShapeType="1"/>
            </p:cNvSpPr>
            <p:nvPr/>
          </p:nvSpPr>
          <p:spPr bwMode="auto">
            <a:xfrm>
              <a:off x="41814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3" name="Line 74"/>
            <p:cNvSpPr>
              <a:spLocks noChangeShapeType="1"/>
            </p:cNvSpPr>
            <p:nvPr/>
          </p:nvSpPr>
          <p:spPr bwMode="auto">
            <a:xfrm>
              <a:off x="5362575"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4" name="Line 75"/>
            <p:cNvSpPr>
              <a:spLocks noChangeShapeType="1"/>
            </p:cNvSpPr>
            <p:nvPr/>
          </p:nvSpPr>
          <p:spPr bwMode="auto">
            <a:xfrm>
              <a:off x="5381625"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5" name="Line 76"/>
            <p:cNvSpPr>
              <a:spLocks noChangeShapeType="1"/>
            </p:cNvSpPr>
            <p:nvPr/>
          </p:nvSpPr>
          <p:spPr bwMode="auto">
            <a:xfrm>
              <a:off x="5391150"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6" name="Line 77"/>
            <p:cNvSpPr>
              <a:spLocks noChangeShapeType="1"/>
            </p:cNvSpPr>
            <p:nvPr/>
          </p:nvSpPr>
          <p:spPr bwMode="auto">
            <a:xfrm>
              <a:off x="5400675"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7" name="Line 78"/>
            <p:cNvSpPr>
              <a:spLocks noChangeShapeType="1"/>
            </p:cNvSpPr>
            <p:nvPr/>
          </p:nvSpPr>
          <p:spPr bwMode="auto">
            <a:xfrm>
              <a:off x="4486275"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8" name="Line 79"/>
            <p:cNvSpPr>
              <a:spLocks noChangeShapeType="1"/>
            </p:cNvSpPr>
            <p:nvPr/>
          </p:nvSpPr>
          <p:spPr bwMode="auto">
            <a:xfrm>
              <a:off x="4505325"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9" name="Line 80"/>
            <p:cNvSpPr>
              <a:spLocks noChangeShapeType="1"/>
            </p:cNvSpPr>
            <p:nvPr/>
          </p:nvSpPr>
          <p:spPr bwMode="auto">
            <a:xfrm>
              <a:off x="4514850"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0" name="Line 81"/>
            <p:cNvSpPr>
              <a:spLocks noChangeShapeType="1"/>
            </p:cNvSpPr>
            <p:nvPr/>
          </p:nvSpPr>
          <p:spPr bwMode="auto">
            <a:xfrm>
              <a:off x="4524375"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1" name="Line 82"/>
            <p:cNvSpPr>
              <a:spLocks noChangeShapeType="1"/>
            </p:cNvSpPr>
            <p:nvPr/>
          </p:nvSpPr>
          <p:spPr bwMode="auto">
            <a:xfrm>
              <a:off x="59817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2" name="Line 83"/>
            <p:cNvSpPr>
              <a:spLocks noChangeShapeType="1"/>
            </p:cNvSpPr>
            <p:nvPr/>
          </p:nvSpPr>
          <p:spPr bwMode="auto">
            <a:xfrm>
              <a:off x="40005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3" name="Line 84"/>
            <p:cNvSpPr>
              <a:spLocks noChangeShapeType="1"/>
            </p:cNvSpPr>
            <p:nvPr/>
          </p:nvSpPr>
          <p:spPr bwMode="auto">
            <a:xfrm>
              <a:off x="4848225" y="33845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4" name="Line 85"/>
            <p:cNvSpPr>
              <a:spLocks noChangeShapeType="1"/>
            </p:cNvSpPr>
            <p:nvPr/>
          </p:nvSpPr>
          <p:spPr bwMode="auto">
            <a:xfrm>
              <a:off x="5029200" y="34893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5" name="Line 86"/>
            <p:cNvSpPr>
              <a:spLocks noChangeShapeType="1"/>
            </p:cNvSpPr>
            <p:nvPr/>
          </p:nvSpPr>
          <p:spPr bwMode="auto">
            <a:xfrm>
              <a:off x="4400550" y="33274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6" name="Line 87"/>
            <p:cNvSpPr>
              <a:spLocks noChangeShapeType="1"/>
            </p:cNvSpPr>
            <p:nvPr/>
          </p:nvSpPr>
          <p:spPr bwMode="auto">
            <a:xfrm>
              <a:off x="4648200" y="33274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7" name="Line 88"/>
            <p:cNvSpPr>
              <a:spLocks noChangeShapeType="1"/>
            </p:cNvSpPr>
            <p:nvPr/>
          </p:nvSpPr>
          <p:spPr bwMode="auto">
            <a:xfrm>
              <a:off x="554355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8" name="Line 89"/>
            <p:cNvSpPr>
              <a:spLocks noChangeShapeType="1"/>
            </p:cNvSpPr>
            <p:nvPr/>
          </p:nvSpPr>
          <p:spPr bwMode="auto">
            <a:xfrm>
              <a:off x="40290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9" name="Line 90"/>
            <p:cNvSpPr>
              <a:spLocks noChangeShapeType="1"/>
            </p:cNvSpPr>
            <p:nvPr/>
          </p:nvSpPr>
          <p:spPr bwMode="auto">
            <a:xfrm>
              <a:off x="5476875"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0" name="Line 91"/>
            <p:cNvSpPr>
              <a:spLocks noChangeShapeType="1"/>
            </p:cNvSpPr>
            <p:nvPr/>
          </p:nvSpPr>
          <p:spPr bwMode="auto">
            <a:xfrm>
              <a:off x="6067425" y="356552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1" name="Line 92"/>
            <p:cNvSpPr>
              <a:spLocks noChangeShapeType="1"/>
            </p:cNvSpPr>
            <p:nvPr/>
          </p:nvSpPr>
          <p:spPr bwMode="auto">
            <a:xfrm>
              <a:off x="4676775" y="33369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2" name="Line 93"/>
            <p:cNvSpPr>
              <a:spLocks noChangeShapeType="1"/>
            </p:cNvSpPr>
            <p:nvPr/>
          </p:nvSpPr>
          <p:spPr bwMode="auto">
            <a:xfrm>
              <a:off x="5886450" y="357505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3" name="Line 94"/>
            <p:cNvSpPr>
              <a:spLocks noChangeShapeType="1"/>
            </p:cNvSpPr>
            <p:nvPr/>
          </p:nvSpPr>
          <p:spPr bwMode="auto">
            <a:xfrm>
              <a:off x="5191125"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4" name="Line 95"/>
            <p:cNvSpPr>
              <a:spLocks noChangeShapeType="1"/>
            </p:cNvSpPr>
            <p:nvPr/>
          </p:nvSpPr>
          <p:spPr bwMode="auto">
            <a:xfrm>
              <a:off x="5086350"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5" name="Line 96"/>
            <p:cNvSpPr>
              <a:spLocks noChangeShapeType="1"/>
            </p:cNvSpPr>
            <p:nvPr/>
          </p:nvSpPr>
          <p:spPr bwMode="auto">
            <a:xfrm>
              <a:off x="5848350" y="358457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6" name="Line 97"/>
            <p:cNvSpPr>
              <a:spLocks noChangeShapeType="1"/>
            </p:cNvSpPr>
            <p:nvPr/>
          </p:nvSpPr>
          <p:spPr bwMode="auto">
            <a:xfrm>
              <a:off x="5295900"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7" name="Line 98"/>
            <p:cNvSpPr>
              <a:spLocks noChangeShapeType="1"/>
            </p:cNvSpPr>
            <p:nvPr/>
          </p:nvSpPr>
          <p:spPr bwMode="auto">
            <a:xfrm>
              <a:off x="5438775"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8" name="Line 99"/>
            <p:cNvSpPr>
              <a:spLocks noChangeShapeType="1"/>
            </p:cNvSpPr>
            <p:nvPr/>
          </p:nvSpPr>
          <p:spPr bwMode="auto">
            <a:xfrm>
              <a:off x="56388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9" name="Line 100"/>
            <p:cNvSpPr>
              <a:spLocks noChangeShapeType="1"/>
            </p:cNvSpPr>
            <p:nvPr/>
          </p:nvSpPr>
          <p:spPr bwMode="auto">
            <a:xfrm>
              <a:off x="5343525"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0" name="Line 101"/>
            <p:cNvSpPr>
              <a:spLocks noChangeShapeType="1"/>
            </p:cNvSpPr>
            <p:nvPr/>
          </p:nvSpPr>
          <p:spPr bwMode="auto">
            <a:xfrm>
              <a:off x="5124450"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1" name="Line 102"/>
            <p:cNvSpPr>
              <a:spLocks noChangeShapeType="1"/>
            </p:cNvSpPr>
            <p:nvPr/>
          </p:nvSpPr>
          <p:spPr bwMode="auto">
            <a:xfrm>
              <a:off x="60960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2" name="Line 103"/>
            <p:cNvSpPr>
              <a:spLocks noChangeShapeType="1"/>
            </p:cNvSpPr>
            <p:nvPr/>
          </p:nvSpPr>
          <p:spPr bwMode="auto">
            <a:xfrm>
              <a:off x="5257800"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3" name="Line 104"/>
            <p:cNvSpPr>
              <a:spLocks noChangeShapeType="1"/>
            </p:cNvSpPr>
            <p:nvPr/>
          </p:nvSpPr>
          <p:spPr bwMode="auto">
            <a:xfrm>
              <a:off x="5743575" y="357505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4" name="Line 105"/>
            <p:cNvSpPr>
              <a:spLocks noChangeShapeType="1"/>
            </p:cNvSpPr>
            <p:nvPr/>
          </p:nvSpPr>
          <p:spPr bwMode="auto">
            <a:xfrm>
              <a:off x="3181350" y="32226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5" name="Line 106"/>
            <p:cNvSpPr>
              <a:spLocks noChangeShapeType="1"/>
            </p:cNvSpPr>
            <p:nvPr/>
          </p:nvSpPr>
          <p:spPr bwMode="auto">
            <a:xfrm>
              <a:off x="3257550" y="324167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6" name="Freeform 107"/>
            <p:cNvSpPr>
              <a:spLocks/>
            </p:cNvSpPr>
            <p:nvPr/>
          </p:nvSpPr>
          <p:spPr bwMode="auto">
            <a:xfrm>
              <a:off x="3028950" y="3251200"/>
              <a:ext cx="3086100" cy="352425"/>
            </a:xfrm>
            <a:custGeom>
              <a:avLst/>
              <a:gdLst>
                <a:gd name="T0" fmla="*/ 324 w 324"/>
                <a:gd name="T1" fmla="*/ 37 h 37"/>
                <a:gd name="T2" fmla="*/ 253 w 324"/>
                <a:gd name="T3" fmla="*/ 37 h 37"/>
                <a:gd name="T4" fmla="*/ 253 w 324"/>
                <a:gd name="T5" fmla="*/ 27 h 37"/>
                <a:gd name="T6" fmla="*/ 207 w 324"/>
                <a:gd name="T7" fmla="*/ 27 h 37"/>
                <a:gd name="T8" fmla="*/ 207 w 324"/>
                <a:gd name="T9" fmla="*/ 24 h 37"/>
                <a:gd name="T10" fmla="*/ 203 w 324"/>
                <a:gd name="T11" fmla="*/ 24 h 37"/>
                <a:gd name="T12" fmla="*/ 203 w 324"/>
                <a:gd name="T13" fmla="*/ 20 h 37"/>
                <a:gd name="T14" fmla="*/ 195 w 324"/>
                <a:gd name="T15" fmla="*/ 20 h 37"/>
                <a:gd name="T16" fmla="*/ 195 w 324"/>
                <a:gd name="T17" fmla="*/ 17 h 37"/>
                <a:gd name="T18" fmla="*/ 186 w 324"/>
                <a:gd name="T19" fmla="*/ 17 h 37"/>
                <a:gd name="T20" fmla="*/ 186 w 324"/>
                <a:gd name="T21" fmla="*/ 14 h 37"/>
                <a:gd name="T22" fmla="*/ 176 w 324"/>
                <a:gd name="T23" fmla="*/ 14 h 37"/>
                <a:gd name="T24" fmla="*/ 176 w 324"/>
                <a:gd name="T25" fmla="*/ 11 h 37"/>
                <a:gd name="T26" fmla="*/ 142 w 324"/>
                <a:gd name="T27" fmla="*/ 11 h 37"/>
                <a:gd name="T28" fmla="*/ 142 w 324"/>
                <a:gd name="T29" fmla="*/ 9 h 37"/>
                <a:gd name="T30" fmla="*/ 92 w 324"/>
                <a:gd name="T31" fmla="*/ 9 h 37"/>
                <a:gd name="T32" fmla="*/ 92 w 324"/>
                <a:gd name="T33" fmla="*/ 7 h 37"/>
                <a:gd name="T34" fmla="*/ 60 w 324"/>
                <a:gd name="T35" fmla="*/ 7 h 37"/>
                <a:gd name="T36" fmla="*/ 60 w 324"/>
                <a:gd name="T37" fmla="*/ 5 h 37"/>
                <a:gd name="T38" fmla="*/ 49 w 324"/>
                <a:gd name="T39" fmla="*/ 5 h 37"/>
                <a:gd name="T40" fmla="*/ 49 w 324"/>
                <a:gd name="T41" fmla="*/ 2 h 37"/>
                <a:gd name="T42" fmla="*/ 26 w 324"/>
                <a:gd name="T43" fmla="*/ 2 h 37"/>
                <a:gd name="T44" fmla="*/ 26 w 324"/>
                <a:gd name="T45" fmla="*/ 1 h 37"/>
                <a:gd name="T46" fmla="*/ 18 w 324"/>
                <a:gd name="T47" fmla="*/ 1 h 37"/>
                <a:gd name="T48" fmla="*/ 18 w 324"/>
                <a:gd name="T49" fmla="*/ 0 h 37"/>
                <a:gd name="T50" fmla="*/ 0 w 32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37">
                  <a:moveTo>
                    <a:pt x="324" y="37"/>
                  </a:moveTo>
                  <a:lnTo>
                    <a:pt x="253" y="37"/>
                  </a:lnTo>
                  <a:lnTo>
                    <a:pt x="253" y="27"/>
                  </a:lnTo>
                  <a:lnTo>
                    <a:pt x="207" y="27"/>
                  </a:lnTo>
                  <a:lnTo>
                    <a:pt x="207" y="24"/>
                  </a:lnTo>
                  <a:lnTo>
                    <a:pt x="203" y="24"/>
                  </a:lnTo>
                  <a:lnTo>
                    <a:pt x="203" y="20"/>
                  </a:lnTo>
                  <a:lnTo>
                    <a:pt x="195" y="20"/>
                  </a:lnTo>
                  <a:lnTo>
                    <a:pt x="195" y="17"/>
                  </a:lnTo>
                  <a:lnTo>
                    <a:pt x="186" y="17"/>
                  </a:lnTo>
                  <a:lnTo>
                    <a:pt x="186" y="14"/>
                  </a:lnTo>
                  <a:lnTo>
                    <a:pt x="176" y="14"/>
                  </a:lnTo>
                  <a:lnTo>
                    <a:pt x="176" y="11"/>
                  </a:lnTo>
                  <a:lnTo>
                    <a:pt x="142" y="11"/>
                  </a:lnTo>
                  <a:lnTo>
                    <a:pt x="142" y="9"/>
                  </a:lnTo>
                  <a:lnTo>
                    <a:pt x="92" y="9"/>
                  </a:lnTo>
                  <a:lnTo>
                    <a:pt x="92" y="7"/>
                  </a:lnTo>
                  <a:lnTo>
                    <a:pt x="60" y="7"/>
                  </a:lnTo>
                  <a:lnTo>
                    <a:pt x="60" y="5"/>
                  </a:lnTo>
                  <a:lnTo>
                    <a:pt x="49" y="5"/>
                  </a:lnTo>
                  <a:lnTo>
                    <a:pt x="49" y="2"/>
                  </a:lnTo>
                  <a:lnTo>
                    <a:pt x="26" y="2"/>
                  </a:lnTo>
                  <a:lnTo>
                    <a:pt x="26" y="1"/>
                  </a:lnTo>
                  <a:lnTo>
                    <a:pt x="18" y="1"/>
                  </a:lnTo>
                  <a:lnTo>
                    <a:pt x="1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93" name="Group 88"/>
          <p:cNvGraphicFramePr>
            <a:graphicFrameLocks noGrp="1"/>
          </p:cNvGraphicFramePr>
          <p:nvPr>
            <p:extLst>
              <p:ext uri="{D42A27DB-BD31-4B8C-83A1-F6EECF244321}">
                <p14:modId xmlns:p14="http://schemas.microsoft.com/office/powerpoint/2010/main" val="645369398"/>
              </p:ext>
            </p:extLst>
          </p:nvPr>
        </p:nvGraphicFramePr>
        <p:xfrm>
          <a:off x="5562600" y="1849263"/>
          <a:ext cx="3374774" cy="1225296"/>
        </p:xfrm>
        <a:graphic>
          <a:graphicData uri="http://schemas.openxmlformats.org/drawingml/2006/table">
            <a:tbl>
              <a:tblPr firstRow="1" bandRow="1">
                <a:tableStyleId>{69012ECD-51FC-41F1-AA8D-1B2483CD663E}</a:tableStyleId>
              </a:tblPr>
              <a:tblGrid>
                <a:gridCol w="1133622"/>
                <a:gridCol w="1273126"/>
                <a:gridCol w="968026"/>
              </a:tblGrid>
              <a:tr h="3374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30000" dirty="0" smtClean="0">
                          <a:ln>
                            <a:noFill/>
                          </a:ln>
                          <a:solidFill>
                            <a:schemeClr val="tx2"/>
                          </a:solidFill>
                          <a:effectLst/>
                          <a:latin typeface="+mn-lt"/>
                          <a:cs typeface="Arial" charset="0"/>
                        </a:rPr>
                        <a:t>177</a:t>
                      </a:r>
                      <a:r>
                        <a:rPr kumimoji="0" lang="en-GB" sz="1200" b="1" i="0" u="none" strike="noStrike" cap="none" normalizeH="0" baseline="0" dirty="0" smtClean="0">
                          <a:ln>
                            <a:noFill/>
                          </a:ln>
                          <a:solidFill>
                            <a:schemeClr val="tx2"/>
                          </a:solidFill>
                          <a:effectLst/>
                          <a:latin typeface="+mn-lt"/>
                          <a:cs typeface="Arial" charset="0"/>
                        </a:rPr>
                        <a:t>Lu-</a:t>
                      </a:r>
                      <a:br>
                        <a:rPr kumimoji="0" lang="en-GB" sz="1200" b="1" i="0" u="none" strike="noStrike" cap="none" normalizeH="0" baseline="0" dirty="0" smtClean="0">
                          <a:ln>
                            <a:noFill/>
                          </a:ln>
                          <a:solidFill>
                            <a:schemeClr val="tx2"/>
                          </a:solidFill>
                          <a:effectLst/>
                          <a:latin typeface="+mn-lt"/>
                          <a:cs typeface="Arial" charset="0"/>
                        </a:rPr>
                      </a:br>
                      <a:r>
                        <a:rPr kumimoji="0" lang="en-GB" sz="1200" b="1" i="0" u="none" strike="noStrike" cap="none" normalizeH="0" baseline="0" dirty="0" err="1" smtClean="0">
                          <a:ln>
                            <a:noFill/>
                          </a:ln>
                          <a:solidFill>
                            <a:schemeClr val="tx2"/>
                          </a:solidFill>
                          <a:effectLst/>
                          <a:latin typeface="+mn-lt"/>
                          <a:cs typeface="Arial" charset="0"/>
                        </a:rPr>
                        <a:t>Dotatate</a:t>
                      </a: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Octreotide 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24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200" dirty="0" smtClean="0">
                          <a:latin typeface="+mn-lt"/>
                          <a:cs typeface="Arial" pitchFamily="34" charset="0"/>
                        </a:rPr>
                        <a:t>No. of deaths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latin typeface="+mn-lt"/>
                        </a:rPr>
                        <a:t>14</a:t>
                      </a:r>
                      <a:endParaRPr lang="en-GB" sz="12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latin typeface="+mn-lt"/>
                        </a:rPr>
                        <a:t>26</a:t>
                      </a:r>
                      <a:endParaRPr lang="en-GB" sz="12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325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200" dirty="0" smtClean="0">
                          <a:latin typeface="+mn-lt"/>
                          <a:cs typeface="Arial" pitchFamily="34" charset="0"/>
                        </a:rPr>
                        <a:t>HR (95% 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200" dirty="0" smtClean="0">
                          <a:latin typeface="+mn-lt"/>
                          <a:cs typeface="Arial" pitchFamily="34"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200" baseline="0" dirty="0" smtClean="0">
                          <a:latin typeface="+mn-lt"/>
                          <a:cs typeface="Arial" pitchFamily="34" charset="0"/>
                        </a:rPr>
                        <a:t>0.398 (0.21, 0.77)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200" baseline="0" dirty="0" smtClean="0">
                          <a:latin typeface="+mn-lt"/>
                          <a:cs typeface="Arial" pitchFamily="34" charset="0"/>
                        </a:rPr>
                        <a:t>0.0043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92" name="TextBox 191"/>
          <p:cNvSpPr txBox="1"/>
          <p:nvPr/>
        </p:nvSpPr>
        <p:spPr>
          <a:xfrm>
            <a:off x="330215" y="4039064"/>
            <a:ext cx="602742" cy="181152"/>
          </a:xfrm>
          <a:prstGeom prst="rect">
            <a:avLst/>
          </a:prstGeom>
          <a:noFill/>
        </p:spPr>
        <p:txBody>
          <a:bodyPr wrap="none" lIns="13500" tIns="13500" rIns="13500" bIns="13500" rtlCol="0">
            <a:spAutoFit/>
          </a:bodyPr>
          <a:lstStyle/>
          <a:p>
            <a:r>
              <a:rPr lang="en-GB" sz="1000" dirty="0" smtClean="0">
                <a:solidFill>
                  <a:srgbClr val="4D4D4D"/>
                </a:solidFill>
              </a:rPr>
              <a:t>No. at </a:t>
            </a:r>
            <a:r>
              <a:rPr lang="en-GB" sz="1000" dirty="0">
                <a:solidFill>
                  <a:srgbClr val="4D4D4D"/>
                </a:solidFill>
              </a:rPr>
              <a:t>risk</a:t>
            </a:r>
          </a:p>
        </p:txBody>
      </p:sp>
      <p:cxnSp>
        <p:nvCxnSpPr>
          <p:cNvPr id="194" name="Straight Connector 193"/>
          <p:cNvCxnSpPr/>
          <p:nvPr/>
        </p:nvCxnSpPr>
        <p:spPr>
          <a:xfrm>
            <a:off x="1955512" y="3031060"/>
            <a:ext cx="4222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5" name="Straight Connector 194"/>
          <p:cNvCxnSpPr/>
          <p:nvPr/>
        </p:nvCxnSpPr>
        <p:spPr>
          <a:xfrm>
            <a:off x="1968445" y="3215961"/>
            <a:ext cx="4222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6" name="Straight Connector 195"/>
          <p:cNvCxnSpPr/>
          <p:nvPr/>
        </p:nvCxnSpPr>
        <p:spPr>
          <a:xfrm>
            <a:off x="2183995" y="3357625"/>
            <a:ext cx="0" cy="72339"/>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20086921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420PD: NETTER-1 </a:t>
            </a:r>
            <a:r>
              <a:rPr lang="en-GB" sz="1800" dirty="0"/>
              <a:t>phase III in patients with </a:t>
            </a:r>
            <a:r>
              <a:rPr lang="en-GB" sz="1800" dirty="0" err="1"/>
              <a:t>midgut</a:t>
            </a:r>
            <a:r>
              <a:rPr lang="en-GB" sz="1800" dirty="0"/>
              <a:t> neuroendocrine </a:t>
            </a:r>
            <a:r>
              <a:rPr lang="en-GB" sz="1800" dirty="0" err="1"/>
              <a:t>tumors</a:t>
            </a:r>
            <a:r>
              <a:rPr lang="en-GB" sz="1800" dirty="0"/>
              <a:t> treated with 177Lu-dotatate: Efficacy, safety, </a:t>
            </a:r>
            <a:r>
              <a:rPr lang="en-GB" sz="1800" dirty="0" err="1"/>
              <a:t>QoL</a:t>
            </a:r>
            <a:r>
              <a:rPr lang="en-GB" sz="1800" dirty="0"/>
              <a:t> results and subgroup analysis </a:t>
            </a:r>
            <a:r>
              <a:rPr lang="en-GB" sz="1800" dirty="0" smtClean="0"/>
              <a:t>– </a:t>
            </a:r>
            <a:r>
              <a:rPr lang="en-GB" sz="1800" dirty="0" err="1" smtClean="0"/>
              <a:t>Strosberg</a:t>
            </a:r>
            <a:r>
              <a:rPr lang="en-GB" sz="1800" dirty="0" smtClean="0"/>
              <a:t> et al</a:t>
            </a:r>
            <a:endParaRPr lang="en-GB" sz="1800" dirty="0"/>
          </a:p>
        </p:txBody>
      </p:sp>
      <p:sp>
        <p:nvSpPr>
          <p:cNvPr id="5123" name="Rectangle 3"/>
          <p:cNvSpPr>
            <a:spLocks noGrp="1" noChangeArrowheads="1"/>
          </p:cNvSpPr>
          <p:nvPr>
            <p:ph type="body" idx="1"/>
          </p:nvPr>
        </p:nvSpPr>
        <p:spPr>
          <a:xfrm>
            <a:off x="365124" y="1254035"/>
            <a:ext cx="8778876" cy="4746172"/>
          </a:xfrm>
        </p:spPr>
        <p:txBody>
          <a:bodyPr/>
          <a:lstStyle/>
          <a:p>
            <a:pPr marL="0" indent="0">
              <a:buNone/>
            </a:pPr>
            <a:r>
              <a:rPr lang="en-GB" b="1" dirty="0" smtClean="0"/>
              <a:t>Key results (continued)</a:t>
            </a:r>
          </a:p>
          <a:p>
            <a:pPr marL="0" indent="0">
              <a:buNone/>
            </a:pPr>
            <a:endParaRPr lang="en-GB" dirty="0" smtClean="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Strosberg</a:t>
            </a:r>
            <a:r>
              <a:rPr lang="en-GB" dirty="0"/>
              <a:t> J et al. Ann </a:t>
            </a:r>
            <a:r>
              <a:rPr lang="en-GB" dirty="0" err="1"/>
              <a:t>Oncol</a:t>
            </a:r>
            <a:r>
              <a:rPr lang="en-GB" dirty="0"/>
              <a:t> 2016; 27 (</a:t>
            </a:r>
            <a:r>
              <a:rPr lang="en-GB" dirty="0" err="1"/>
              <a:t>suppl</a:t>
            </a:r>
            <a:r>
              <a:rPr lang="en-GB" dirty="0"/>
              <a:t> 6): </a:t>
            </a:r>
            <a:r>
              <a:rPr lang="en-GB" dirty="0" err="1"/>
              <a:t>abstr</a:t>
            </a:r>
            <a:r>
              <a:rPr lang="en-GB" dirty="0"/>
              <a:t> 420PD</a:t>
            </a:r>
          </a:p>
        </p:txBody>
      </p:sp>
      <p:graphicFrame>
        <p:nvGraphicFramePr>
          <p:cNvPr id="8" name="Group 88"/>
          <p:cNvGraphicFramePr>
            <a:graphicFrameLocks noGrp="1"/>
          </p:cNvGraphicFramePr>
          <p:nvPr>
            <p:extLst>
              <p:ext uri="{D42A27DB-BD31-4B8C-83A1-F6EECF244321}">
                <p14:modId xmlns:p14="http://schemas.microsoft.com/office/powerpoint/2010/main" val="1632913409"/>
              </p:ext>
            </p:extLst>
          </p:nvPr>
        </p:nvGraphicFramePr>
        <p:xfrm>
          <a:off x="601663" y="1673832"/>
          <a:ext cx="7940675" cy="4215324"/>
        </p:xfrm>
        <a:graphic>
          <a:graphicData uri="http://schemas.openxmlformats.org/drawingml/2006/table">
            <a:tbl>
              <a:tblPr firstRow="1" bandRow="1">
                <a:tableStyleId>{69012ECD-51FC-41F1-AA8D-1B2483CD663E}</a:tableStyleId>
              </a:tblPr>
              <a:tblGrid>
                <a:gridCol w="2835276"/>
                <a:gridCol w="2567180"/>
                <a:gridCol w="2538219"/>
              </a:tblGrid>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Treatment-related 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30000" dirty="0" smtClean="0">
                          <a:ln>
                            <a:noFill/>
                          </a:ln>
                          <a:solidFill>
                            <a:schemeClr val="tx2"/>
                          </a:solidFill>
                          <a:effectLst/>
                          <a:latin typeface="+mn-lt"/>
                          <a:cs typeface="Arial" charset="0"/>
                        </a:rPr>
                        <a:t>177</a:t>
                      </a:r>
                      <a:r>
                        <a:rPr kumimoji="0" lang="en-GB" sz="1400" b="1" i="0" u="none" strike="noStrike" cap="none" normalizeH="0" baseline="0" dirty="0" smtClean="0">
                          <a:ln>
                            <a:noFill/>
                          </a:ln>
                          <a:solidFill>
                            <a:schemeClr val="tx2"/>
                          </a:solidFill>
                          <a:effectLst/>
                          <a:latin typeface="+mn-lt"/>
                          <a:cs typeface="Arial" charset="0"/>
                        </a:rPr>
                        <a:t>Lu-Dotatate (n=111)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mn-lt"/>
                          <a:cs typeface="Arial" charset="0"/>
                        </a:rPr>
                        <a:t>Octreotide</a:t>
                      </a:r>
                      <a:r>
                        <a:rPr kumimoji="0" lang="en-GB" sz="1400" b="1" i="0" u="none" strike="noStrike" cap="none" normalizeH="0" baseline="0" dirty="0" smtClean="0">
                          <a:ln>
                            <a:noFill/>
                          </a:ln>
                          <a:solidFill>
                            <a:schemeClr val="tx2"/>
                          </a:solidFill>
                          <a:effectLst/>
                          <a:latin typeface="+mn-lt"/>
                          <a:cs typeface="Arial" charset="0"/>
                        </a:rPr>
                        <a:t> LAR (n=110)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0578">
                <a:tc>
                  <a:txBody>
                    <a:bodyPr/>
                    <a:lstStyle/>
                    <a:p>
                      <a:pPr algn="l"/>
                      <a:r>
                        <a:rPr lang="en-GB" sz="1400" dirty="0" smtClean="0">
                          <a:latin typeface="+mn-lt"/>
                        </a:rPr>
                        <a:t>Treatment-related</a:t>
                      </a:r>
                      <a:r>
                        <a:rPr lang="en-GB" sz="1400" baseline="0" dirty="0" smtClean="0">
                          <a:latin typeface="+mn-lt"/>
                        </a:rPr>
                        <a:t> AEs</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95 (86)</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34 (31)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Treatment-related</a:t>
                      </a:r>
                      <a:r>
                        <a:rPr lang="en-GB" sz="1400" baseline="0" dirty="0" smtClean="0">
                          <a:latin typeface="+mn-lt"/>
                        </a:rPr>
                        <a:t> SAEs</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10 (9)</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 (1)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Treatment-related withdrawal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5 (5)</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0 (0)</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2924">
                <a:tc gridSpan="3">
                  <a:txBody>
                    <a:bodyPr/>
                    <a:lstStyle/>
                    <a:p>
                      <a:pPr algn="l"/>
                      <a:r>
                        <a:rPr lang="en-GB" sz="1400" b="1" dirty="0" smtClean="0">
                          <a:solidFill>
                            <a:schemeClr val="tx2"/>
                          </a:solidFill>
                          <a:latin typeface="+mn-lt"/>
                        </a:rPr>
                        <a:t>Grade</a:t>
                      </a:r>
                      <a:r>
                        <a:rPr lang="en-GB" sz="1400" b="1" baseline="0" dirty="0" smtClean="0">
                          <a:solidFill>
                            <a:schemeClr val="tx2"/>
                          </a:solidFill>
                          <a:latin typeface="+mn-lt"/>
                        </a:rPr>
                        <a:t> 3/4 </a:t>
                      </a:r>
                      <a:r>
                        <a:rPr lang="en-GB" sz="1400" b="1" dirty="0" smtClean="0">
                          <a:solidFill>
                            <a:schemeClr val="tx2"/>
                          </a:solidFill>
                          <a:latin typeface="+mn-lt"/>
                        </a:rPr>
                        <a:t>AEs occurring in ≥1%,</a:t>
                      </a:r>
                      <a:r>
                        <a:rPr lang="en-GB" sz="1400" b="1" baseline="0" dirty="0" smtClean="0">
                          <a:solidFill>
                            <a:schemeClr val="tx2"/>
                          </a:solidFill>
                          <a:latin typeface="+mn-lt"/>
                        </a:rPr>
                        <a:t> %</a:t>
                      </a:r>
                      <a:endParaRPr lang="en-GB" sz="1400" b="1" dirty="0">
                        <a:solidFill>
                          <a:schemeClr val="tx2"/>
                        </a:solidFill>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sz="16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sz="16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60578">
                <a:tc>
                  <a:txBody>
                    <a:bodyPr/>
                    <a:lstStyle/>
                    <a:p>
                      <a:pPr algn="l"/>
                      <a:r>
                        <a:rPr lang="en-GB" sz="1400" dirty="0" smtClean="0">
                          <a:latin typeface="+mn-lt"/>
                        </a:rPr>
                        <a:t>Nausea</a:t>
                      </a:r>
                      <a:endParaRPr lang="en-GB" sz="1400" dirty="0">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4</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2</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algn="l"/>
                      <a:r>
                        <a:rPr lang="en-GB" sz="1400" dirty="0" smtClean="0">
                          <a:latin typeface="+mn-lt"/>
                        </a:rPr>
                        <a:t>Vomiting</a:t>
                      </a:r>
                      <a:endParaRPr lang="en-GB" sz="1400" dirty="0">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7</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3</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2</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Abdominal pain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3</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5</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Fatigue/asthenia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2</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2</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Thrombocytopenia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2</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mn-lt"/>
                          <a:cs typeface="Arial" charset="0"/>
                        </a:rPr>
                        <a:t>Lymphocytopenia</a:t>
                      </a:r>
                      <a:endParaRPr kumimoji="0" lang="en-GB" sz="1400" b="0" i="0" u="none" strike="noStrike" cap="none" normalizeH="0" baseline="0" dirty="0" smtClean="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9</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0</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Leukopenia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Neutropenia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0</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4086690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420PD: NETTER-1 </a:t>
            </a:r>
            <a:r>
              <a:rPr lang="en-GB" sz="1800" dirty="0"/>
              <a:t>phase III in patients with </a:t>
            </a:r>
            <a:r>
              <a:rPr lang="en-GB" sz="1800" dirty="0" err="1"/>
              <a:t>midgut</a:t>
            </a:r>
            <a:r>
              <a:rPr lang="en-GB" sz="1800" dirty="0"/>
              <a:t> neuroendocrine </a:t>
            </a:r>
            <a:r>
              <a:rPr lang="en-GB" sz="1800" dirty="0" err="1"/>
              <a:t>tumors</a:t>
            </a:r>
            <a:r>
              <a:rPr lang="en-GB" sz="1800" dirty="0"/>
              <a:t> treated with 177Lu-dotatate: Efficacy, safety, </a:t>
            </a:r>
            <a:r>
              <a:rPr lang="en-GB" sz="1800" dirty="0" err="1"/>
              <a:t>QoL</a:t>
            </a:r>
            <a:r>
              <a:rPr lang="en-GB" sz="1800" dirty="0"/>
              <a:t> results and subgroup analysis </a:t>
            </a:r>
            <a:r>
              <a:rPr lang="en-GB" sz="1800" dirty="0" smtClean="0"/>
              <a:t>– </a:t>
            </a:r>
            <a:r>
              <a:rPr lang="en-GB" sz="1800" dirty="0" err="1" smtClean="0"/>
              <a:t>Strosberg</a:t>
            </a:r>
            <a:r>
              <a:rPr lang="en-GB" sz="1800" dirty="0" smtClean="0"/>
              <a: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Clinically meaningful improvements were observed for </a:t>
            </a:r>
            <a:r>
              <a:rPr lang="en-GB" b="1" baseline="30000" dirty="0" smtClean="0"/>
              <a:t>177</a:t>
            </a:r>
            <a:r>
              <a:rPr lang="en-GB" b="1" dirty="0" smtClean="0"/>
              <a:t>Lu-Dotatate vs. Octreotide LAR in PFS (p&lt;0.0001) and ORR (18% vs. 3%; p=0.0008)</a:t>
            </a:r>
          </a:p>
          <a:p>
            <a:r>
              <a:rPr lang="en-GB" b="1" dirty="0" smtClean="0"/>
              <a:t>Interim analysis suggests an increased </a:t>
            </a:r>
            <a:r>
              <a:rPr lang="en-GB" b="1" dirty="0"/>
              <a:t>OS (14 </a:t>
            </a:r>
            <a:r>
              <a:rPr lang="en-GB" b="1" dirty="0" smtClean="0"/>
              <a:t>vs. </a:t>
            </a:r>
            <a:r>
              <a:rPr lang="en-GB" b="1" dirty="0"/>
              <a:t>26 deaths), </a:t>
            </a:r>
            <a:r>
              <a:rPr lang="en-GB" b="1" dirty="0" smtClean="0"/>
              <a:t>but to </a:t>
            </a:r>
            <a:r>
              <a:rPr lang="en-GB" b="1" dirty="0"/>
              <a:t>be confirmed </a:t>
            </a:r>
            <a:r>
              <a:rPr lang="en-GB" b="1" dirty="0" smtClean="0"/>
              <a:t>in the final analysis</a:t>
            </a:r>
          </a:p>
          <a:p>
            <a:r>
              <a:rPr lang="en-GB" b="1" dirty="0" smtClean="0"/>
              <a:t>A favourable safety profile was observed for </a:t>
            </a:r>
            <a:r>
              <a:rPr lang="en-GB" b="1" baseline="30000" dirty="0" smtClean="0"/>
              <a:t>177</a:t>
            </a:r>
            <a:r>
              <a:rPr lang="en-GB" b="1" dirty="0" smtClean="0"/>
              <a:t>Lu-Dotatate, with no clinically relevant findings </a:t>
            </a:r>
            <a:r>
              <a:rPr lang="en-GB" b="1" dirty="0"/>
              <a:t>reported especially regarding </a:t>
            </a:r>
            <a:r>
              <a:rPr lang="en-GB" b="1" dirty="0" smtClean="0"/>
              <a:t>haematological </a:t>
            </a:r>
            <a:r>
              <a:rPr lang="en-GB" b="1" dirty="0"/>
              <a:t>and renal and parameters</a:t>
            </a:r>
            <a:endParaRPr lang="en-GB" b="1" dirty="0" smtClean="0"/>
          </a:p>
          <a:p>
            <a:r>
              <a:rPr lang="en-GB" b="1" dirty="0" smtClean="0"/>
              <a:t>Preliminary </a:t>
            </a:r>
            <a:r>
              <a:rPr lang="en-GB" b="1" dirty="0" err="1" smtClean="0"/>
              <a:t>QoL</a:t>
            </a:r>
            <a:r>
              <a:rPr lang="en-GB" b="1" dirty="0" smtClean="0"/>
              <a:t> </a:t>
            </a:r>
            <a:r>
              <a:rPr lang="en-GB" b="1" dirty="0"/>
              <a:t>analysis suggests benefit in key domains that are pertinent </a:t>
            </a:r>
            <a:r>
              <a:rPr lang="en-GB" b="1" dirty="0" smtClean="0"/>
              <a:t>to </a:t>
            </a:r>
            <a:r>
              <a:rPr lang="en-GB" b="1" dirty="0" err="1" smtClean="0"/>
              <a:t>midgut</a:t>
            </a:r>
            <a:r>
              <a:rPr lang="en-GB" b="1" dirty="0" smtClean="0"/>
              <a:t> </a:t>
            </a:r>
            <a:r>
              <a:rPr lang="en-GB" b="1" dirty="0"/>
              <a:t>NETs, including global health and </a:t>
            </a:r>
            <a:r>
              <a:rPr lang="en-GB" b="1" dirty="0" smtClean="0"/>
              <a:t>diarrhoea</a:t>
            </a:r>
          </a:p>
          <a:p>
            <a:pPr lvl="1"/>
            <a:r>
              <a:rPr lang="en-GB" b="1" dirty="0" smtClean="0"/>
              <a:t>No </a:t>
            </a:r>
            <a:r>
              <a:rPr lang="en-GB" b="1" dirty="0"/>
              <a:t>clear evidence of benefit </a:t>
            </a:r>
            <a:r>
              <a:rPr lang="en-GB" b="1" dirty="0" smtClean="0"/>
              <a:t>in flushing/sweats </a:t>
            </a:r>
            <a:r>
              <a:rPr lang="en-GB" b="1" dirty="0"/>
              <a:t>vs. high-dose o</a:t>
            </a:r>
            <a:r>
              <a:rPr lang="en-GB" b="1" dirty="0" smtClean="0"/>
              <a:t>ctreotide</a:t>
            </a:r>
          </a:p>
        </p:txBody>
      </p:sp>
      <p:sp>
        <p:nvSpPr>
          <p:cNvPr id="9" name="Text Placeholder 14"/>
          <p:cNvSpPr>
            <a:spLocks noGrp="1"/>
          </p:cNvSpPr>
          <p:nvPr>
            <p:ph type="body" sz="quarter" idx="11"/>
          </p:nvPr>
        </p:nvSpPr>
        <p:spPr>
          <a:xfrm>
            <a:off x="4377267" y="6092296"/>
            <a:ext cx="4435475" cy="487363"/>
          </a:xfrm>
        </p:spPr>
        <p:txBody>
          <a:bodyPr/>
          <a:lstStyle/>
          <a:p>
            <a:r>
              <a:rPr lang="en-GB" dirty="0" err="1"/>
              <a:t>Strosberg</a:t>
            </a:r>
            <a:r>
              <a:rPr lang="en-GB" dirty="0"/>
              <a:t> J et al. Ann </a:t>
            </a:r>
            <a:r>
              <a:rPr lang="en-GB" dirty="0" err="1"/>
              <a:t>Oncol</a:t>
            </a:r>
            <a:r>
              <a:rPr lang="en-GB" dirty="0"/>
              <a:t> 2016; 27 (</a:t>
            </a:r>
            <a:r>
              <a:rPr lang="en-GB" dirty="0" err="1"/>
              <a:t>suppl</a:t>
            </a:r>
            <a:r>
              <a:rPr lang="en-GB" dirty="0"/>
              <a:t> 6): </a:t>
            </a:r>
            <a:r>
              <a:rPr lang="en-GB" dirty="0" err="1"/>
              <a:t>abstr</a:t>
            </a:r>
            <a:r>
              <a:rPr lang="en-GB" dirty="0"/>
              <a:t> 420PD</a:t>
            </a:r>
          </a:p>
        </p:txBody>
      </p:sp>
    </p:spTree>
    <p:custDataLst>
      <p:tags r:id="rId1"/>
    </p:custDataLst>
    <p:extLst>
      <p:ext uri="{BB962C8B-B14F-4D97-AF65-F5344CB8AC3E}">
        <p14:creationId xmlns:p14="http://schemas.microsoft.com/office/powerpoint/2010/main" val="170107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1"/>
                </a:solidFill>
                <a:uFill>
                  <a:solidFill>
                    <a:schemeClr val="accent1"/>
                  </a:solidFill>
                </a:uFill>
              </a:rPr>
              <a:t>preoperative</a:t>
            </a:r>
            <a:endParaRPr lang="en-GB" dirty="0"/>
          </a:p>
        </p:txBody>
      </p:sp>
      <p:sp>
        <p:nvSpPr>
          <p:cNvPr id="4" name="Text Placeholder 3"/>
          <p:cNvSpPr>
            <a:spLocks noGrp="1"/>
          </p:cNvSpPr>
          <p:nvPr>
            <p:ph type="body" idx="1"/>
          </p:nvPr>
        </p:nvSpPr>
        <p:spPr/>
        <p:txBody>
          <a:bodyPr/>
          <a:lstStyle/>
          <a:p>
            <a:r>
              <a:rPr lang="en-GB" dirty="0"/>
              <a:t>Cancers of the oesophagus and stomach</a:t>
            </a:r>
          </a:p>
        </p:txBody>
      </p:sp>
    </p:spTree>
    <p:extLst>
      <p:ext uri="{BB962C8B-B14F-4D97-AF65-F5344CB8AC3E}">
        <p14:creationId xmlns:p14="http://schemas.microsoft.com/office/powerpoint/2010/main" val="88018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610O: An </a:t>
            </a:r>
            <a:r>
              <a:rPr lang="en-GB" sz="1800" dirty="0"/>
              <a:t>AGITG trial –A randomised phase II study of pre-operative cisplatin, fluorouracil and </a:t>
            </a:r>
            <a:r>
              <a:rPr lang="en-GB" sz="1800" dirty="0" err="1"/>
              <a:t>DOCetaxel</a:t>
            </a:r>
            <a:r>
              <a:rPr lang="en-GB" sz="1800" dirty="0"/>
              <a:t> +/-</a:t>
            </a:r>
            <a:r>
              <a:rPr lang="en-GB" sz="1800" dirty="0" err="1"/>
              <a:t>radioTherapy</a:t>
            </a:r>
            <a:r>
              <a:rPr lang="en-GB" sz="1800" dirty="0"/>
              <a:t> based on </a:t>
            </a:r>
            <a:r>
              <a:rPr lang="en-GB" sz="1800" dirty="0" err="1"/>
              <a:t>poOR</a:t>
            </a:r>
            <a:r>
              <a:rPr lang="en-GB" sz="1800" dirty="0"/>
              <a:t> early response to cisplatin and fluorouracil for resectable </a:t>
            </a:r>
            <a:r>
              <a:rPr lang="en-GB" sz="1800" dirty="0" err="1"/>
              <a:t>esophageal</a:t>
            </a:r>
            <a:r>
              <a:rPr lang="en-GB" sz="1800" dirty="0"/>
              <a:t> </a:t>
            </a:r>
            <a:r>
              <a:rPr lang="en-GB" sz="1800" dirty="0" smtClean="0"/>
              <a:t>adenocarcinoma – Barbour et al</a:t>
            </a:r>
            <a:endParaRPr lang="en-GB" sz="1800" dirty="0"/>
          </a:p>
        </p:txBody>
      </p:sp>
      <p:sp>
        <p:nvSpPr>
          <p:cNvPr id="8" name="Text Placeholder 13"/>
          <p:cNvSpPr txBox="1">
            <a:spLocks/>
          </p:cNvSpPr>
          <p:nvPr/>
        </p:nvSpPr>
        <p:spPr bwMode="auto">
          <a:xfrm>
            <a:off x="350843" y="5888232"/>
            <a:ext cx="46360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endParaRPr lang="en-GB" dirty="0" smtClean="0"/>
          </a:p>
          <a:p>
            <a:pPr>
              <a:buClr>
                <a:srgbClr val="043882"/>
              </a:buClr>
            </a:pPr>
            <a:endParaRPr lang="en-GB" dirty="0"/>
          </a:p>
          <a:p>
            <a:pPr>
              <a:buClr>
                <a:srgbClr val="043882"/>
              </a:buClr>
            </a:pPr>
            <a:endParaRPr lang="en-GB" dirty="0" smtClean="0"/>
          </a:p>
          <a:p>
            <a:pPr>
              <a:buClr>
                <a:srgbClr val="043882"/>
              </a:buClr>
            </a:pPr>
            <a:r>
              <a:rPr lang="en-GB" dirty="0" smtClean="0"/>
              <a:t>*Based on PET scans at baseline and post-treatment (after receiving </a:t>
            </a:r>
            <a:br>
              <a:rPr lang="en-GB" dirty="0" smtClean="0"/>
            </a:br>
            <a:r>
              <a:rPr lang="en-GB" dirty="0" smtClean="0"/>
              <a:t>1 </a:t>
            </a:r>
            <a:r>
              <a:rPr lang="en-GB" dirty="0"/>
              <a:t>cycle of </a:t>
            </a:r>
            <a:r>
              <a:rPr lang="en-GB" dirty="0" smtClean="0"/>
              <a:t>CIS and 5FU on d15), if </a:t>
            </a:r>
            <a:r>
              <a:rPr lang="en-GB" dirty="0" err="1"/>
              <a:t>SUV</a:t>
            </a:r>
            <a:r>
              <a:rPr lang="en-GB" baseline="-25000" dirty="0" err="1"/>
              <a:t>max</a:t>
            </a:r>
            <a:r>
              <a:rPr lang="en-GB" dirty="0"/>
              <a:t> decreased by </a:t>
            </a:r>
            <a:r>
              <a:rPr lang="en-GB" dirty="0" smtClean="0"/>
              <a:t>≥35</a:t>
            </a:r>
            <a:r>
              <a:rPr lang="en-GB" dirty="0"/>
              <a:t>%, </a:t>
            </a:r>
            <a:r>
              <a:rPr lang="en-GB" dirty="0" smtClean="0"/>
              <a:t>patients were classed as EMR or otherwise as NMR.</a:t>
            </a:r>
          </a:p>
        </p:txBody>
      </p:sp>
      <p:sp>
        <p:nvSpPr>
          <p:cNvPr id="10"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 </a:t>
            </a:r>
          </a:p>
          <a:p>
            <a:pPr>
              <a:buClr>
                <a:srgbClr val="043882"/>
              </a:buClr>
            </a:pPr>
            <a:r>
              <a:rPr lang="en-GB" dirty="0" smtClean="0"/>
              <a:t>To </a:t>
            </a:r>
            <a:r>
              <a:rPr lang="en-GB" dirty="0"/>
              <a:t>investigate </a:t>
            </a:r>
            <a:r>
              <a:rPr lang="en-GB" dirty="0" smtClean="0"/>
              <a:t>whether modifying neoadjuvant therapy improves histological response in patients not showing early metabolic </a:t>
            </a:r>
            <a:r>
              <a:rPr lang="en-GB" dirty="0"/>
              <a:t>response after </a:t>
            </a:r>
            <a:r>
              <a:rPr lang="en-GB" dirty="0" smtClean="0"/>
              <a:t>first cycle of treatment</a:t>
            </a:r>
            <a:endParaRPr lang="en-GB" dirty="0"/>
          </a:p>
        </p:txBody>
      </p:sp>
      <p:sp>
        <p:nvSpPr>
          <p:cNvPr id="11" name="Oval 14"/>
          <p:cNvSpPr>
            <a:spLocks noChangeArrowheads="1"/>
          </p:cNvSpPr>
          <p:nvPr/>
        </p:nvSpPr>
        <p:spPr bwMode="auto">
          <a:xfrm>
            <a:off x="5207605" y="36283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13" name="AutoShape 19"/>
          <p:cNvCxnSpPr>
            <a:cxnSpLocks noChangeShapeType="1"/>
            <a:stCxn id="27" idx="3"/>
            <a:endCxn id="21" idx="1"/>
          </p:cNvCxnSpPr>
          <p:nvPr/>
        </p:nvCxnSpPr>
        <p:spPr bwMode="auto">
          <a:xfrm>
            <a:off x="3581401" y="2531149"/>
            <a:ext cx="2666998" cy="0"/>
          </a:xfrm>
          <a:prstGeom prst="straightConnector1">
            <a:avLst/>
          </a:prstGeom>
          <a:noFill/>
          <a:ln w="57150">
            <a:solidFill>
              <a:schemeClr val="bg2">
                <a:lumMod val="60000"/>
                <a:lumOff val="40000"/>
              </a:schemeClr>
            </a:solidFill>
            <a:round/>
            <a:headEnd/>
            <a:tailEnd type="triangle" w="med" len="med"/>
          </a:ln>
        </p:spPr>
      </p:cxnSp>
      <p:sp>
        <p:nvSpPr>
          <p:cNvPr id="16" name="Rectangle 9"/>
          <p:cNvSpPr txBox="1">
            <a:spLocks noChangeArrowheads="1"/>
          </p:cNvSpPr>
          <p:nvPr/>
        </p:nvSpPr>
        <p:spPr bwMode="auto">
          <a:xfrm>
            <a:off x="365124" y="5126671"/>
            <a:ext cx="4607520" cy="65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dirty="0" smtClean="0"/>
              <a:t>Histological </a:t>
            </a:r>
            <a:r>
              <a:rPr lang="en-GB" dirty="0"/>
              <a:t>response (&lt;10% residual </a:t>
            </a:r>
            <a:r>
              <a:rPr lang="en-GB" dirty="0" smtClean="0"/>
              <a:t>tumour) </a:t>
            </a:r>
            <a:endParaRPr lang="en-GB" dirty="0"/>
          </a:p>
        </p:txBody>
      </p:sp>
      <p:cxnSp>
        <p:nvCxnSpPr>
          <p:cNvPr id="18" name="AutoShape 19"/>
          <p:cNvCxnSpPr>
            <a:cxnSpLocks noChangeShapeType="1"/>
            <a:stCxn id="22" idx="3"/>
            <a:endCxn id="25" idx="1"/>
          </p:cNvCxnSpPr>
          <p:nvPr/>
        </p:nvCxnSpPr>
        <p:spPr bwMode="auto">
          <a:xfrm flipV="1">
            <a:off x="8123852" y="3442929"/>
            <a:ext cx="367353" cy="1"/>
          </a:xfrm>
          <a:prstGeom prst="straightConnector1">
            <a:avLst/>
          </a:prstGeom>
          <a:noFill/>
          <a:ln w="57150">
            <a:solidFill>
              <a:schemeClr val="bg2">
                <a:lumMod val="60000"/>
                <a:lumOff val="40000"/>
              </a:schemeClr>
            </a:solidFill>
            <a:round/>
            <a:headEnd/>
            <a:tailEnd type="triangle" w="med" len="med"/>
          </a:ln>
        </p:spPr>
      </p:cxnSp>
      <p:cxnSp>
        <p:nvCxnSpPr>
          <p:cNvPr id="19" name="AutoShape 19"/>
          <p:cNvCxnSpPr>
            <a:cxnSpLocks noChangeShapeType="1"/>
            <a:stCxn id="21" idx="3"/>
            <a:endCxn id="20" idx="1"/>
          </p:cNvCxnSpPr>
          <p:nvPr/>
        </p:nvCxnSpPr>
        <p:spPr bwMode="auto">
          <a:xfrm flipV="1">
            <a:off x="8095278" y="2531148"/>
            <a:ext cx="395927"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491205" y="2280776"/>
            <a:ext cx="605170"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sp>
        <p:nvSpPr>
          <p:cNvPr id="21" name="AutoShape 8"/>
          <p:cNvSpPr>
            <a:spLocks noChangeArrowheads="1"/>
          </p:cNvSpPr>
          <p:nvPr/>
        </p:nvSpPr>
        <p:spPr bwMode="auto">
          <a:xfrm>
            <a:off x="6248399" y="2113672"/>
            <a:ext cx="1846879" cy="834953"/>
          </a:xfrm>
          <a:prstGeom prst="rect">
            <a:avLst/>
          </a:prstGeom>
          <a:solidFill>
            <a:srgbClr val="C00000"/>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2</a:t>
            </a:r>
            <a:r>
              <a:rPr lang="en-GB" altLang="zh-CN" sz="1400" baseline="30000" dirty="0" smtClean="0">
                <a:solidFill>
                  <a:srgbClr val="FFFFFF"/>
                </a:solidFill>
                <a:ea typeface="SimSun" pitchFamily="2" charset="-122"/>
              </a:rPr>
              <a:t>nd</a:t>
            </a:r>
            <a:r>
              <a:rPr lang="en-GB" altLang="zh-CN" sz="1400" dirty="0" smtClean="0">
                <a:solidFill>
                  <a:srgbClr val="FFFFFF"/>
                </a:solidFill>
                <a:ea typeface="SimSun" pitchFamily="2" charset="-122"/>
              </a:rPr>
              <a:t> cycle </a:t>
            </a:r>
            <a:r>
              <a:rPr lang="en-GB" altLang="zh-CN" sz="1400" dirty="0">
                <a:solidFill>
                  <a:srgbClr val="FFFFFF"/>
                </a:solidFill>
                <a:ea typeface="SimSun" pitchFamily="2" charset="-122"/>
              </a:rPr>
              <a:t>of </a:t>
            </a:r>
            <a:r>
              <a:rPr lang="en-GB" altLang="zh-CN" sz="1400" dirty="0" smtClean="0">
                <a:solidFill>
                  <a:srgbClr val="FFFFFF"/>
                </a:solidFill>
                <a:ea typeface="SimSun" pitchFamily="2" charset="-122"/>
              </a:rPr>
              <a:t>CIS + 5FU followed by </a:t>
            </a:r>
            <a:r>
              <a:rPr lang="en-GB" altLang="zh-CN" sz="1400" dirty="0">
                <a:solidFill>
                  <a:srgbClr val="FFFFFF"/>
                </a:solidFill>
                <a:ea typeface="SimSun" pitchFamily="2" charset="-122"/>
              </a:rPr>
              <a:t>surgery </a:t>
            </a:r>
            <a:r>
              <a:rPr lang="en-GB" altLang="zh-CN" sz="1400" dirty="0" smtClean="0">
                <a:solidFill>
                  <a:srgbClr val="FFFFFF"/>
                </a:solidFill>
                <a:ea typeface="SimSun" pitchFamily="2" charset="-122"/>
              </a:rPr>
              <a:t>(n=45)</a:t>
            </a:r>
            <a:endParaRPr lang="en-GB" altLang="zh-CN" sz="1400" dirty="0">
              <a:solidFill>
                <a:srgbClr val="FFFFFF"/>
              </a:solidFill>
              <a:ea typeface="SimSun" pitchFamily="2" charset="-122"/>
            </a:endParaRPr>
          </a:p>
        </p:txBody>
      </p:sp>
      <p:sp>
        <p:nvSpPr>
          <p:cNvPr id="22" name="AutoShape 12"/>
          <p:cNvSpPr>
            <a:spLocks noChangeArrowheads="1"/>
          </p:cNvSpPr>
          <p:nvPr/>
        </p:nvSpPr>
        <p:spPr bwMode="auto">
          <a:xfrm>
            <a:off x="6248399" y="3030410"/>
            <a:ext cx="1875453" cy="825039"/>
          </a:xfrm>
          <a:prstGeom prst="rect">
            <a:avLst/>
          </a:prstGeom>
          <a:solidFill>
            <a:srgbClr val="FFC000"/>
          </a:solidFill>
          <a:ln w="9525" algn="ctr">
            <a:noFill/>
            <a:round/>
            <a:headEnd/>
            <a:tailEnd/>
          </a:ln>
        </p:spPr>
        <p:txBody>
          <a:bodyPr lIns="90488" tIns="0" rIns="90488" bIns="0" anchor="ctr"/>
          <a:lstStyle/>
          <a:p>
            <a:pPr algn="ctr" defTabSz="892175" eaLnBrk="0" hangingPunct="0"/>
            <a:r>
              <a:rPr lang="en-GB" sz="1400" dirty="0" smtClean="0">
                <a:solidFill>
                  <a:srgbClr val="4D4D4D"/>
                </a:solidFill>
              </a:rPr>
              <a:t>CIS + 5FU + Doc (DCF) for </a:t>
            </a:r>
            <a:r>
              <a:rPr lang="en-GB" sz="1400" dirty="0">
                <a:solidFill>
                  <a:srgbClr val="4D4D4D"/>
                </a:solidFill>
              </a:rPr>
              <a:t>two </a:t>
            </a:r>
            <a:r>
              <a:rPr lang="en-GB" sz="1400" dirty="0" smtClean="0">
                <a:solidFill>
                  <a:srgbClr val="4D4D4D"/>
                </a:solidFill>
              </a:rPr>
              <a:t>cycles </a:t>
            </a:r>
          </a:p>
          <a:p>
            <a:pPr algn="ctr" defTabSz="892175" eaLnBrk="0" hangingPunct="0"/>
            <a:r>
              <a:rPr lang="en-GB" altLang="zh-CN" sz="1400" dirty="0" smtClean="0">
                <a:solidFill>
                  <a:srgbClr val="4D4D4D"/>
                </a:solidFill>
                <a:ea typeface="SimSun" pitchFamily="2" charset="-122"/>
              </a:rPr>
              <a:t>(n=31)</a:t>
            </a:r>
            <a:endParaRPr lang="en-GB" altLang="zh-CN" sz="1400" dirty="0">
              <a:solidFill>
                <a:srgbClr val="4D4D4D"/>
              </a:solidFill>
              <a:ea typeface="SimSun" pitchFamily="2" charset="-122"/>
            </a:endParaRPr>
          </a:p>
        </p:txBody>
      </p:sp>
      <p:sp>
        <p:nvSpPr>
          <p:cNvPr id="23" name="AutoShape 9"/>
          <p:cNvSpPr>
            <a:spLocks noChangeArrowheads="1"/>
          </p:cNvSpPr>
          <p:nvPr/>
        </p:nvSpPr>
        <p:spPr bwMode="auto">
          <a:xfrm>
            <a:off x="38100" y="2520878"/>
            <a:ext cx="1459800"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err="1" smtClean="0">
                <a:solidFill>
                  <a:srgbClr val="FFFFFF"/>
                </a:solidFill>
                <a:ea typeface="SimSun" pitchFamily="2" charset="-122"/>
              </a:rPr>
              <a:t>Resectable</a:t>
            </a:r>
            <a:r>
              <a:rPr lang="en-GB" altLang="zh-CN" sz="1400" dirty="0" smtClean="0">
                <a:solidFill>
                  <a:srgbClr val="FFFFFF"/>
                </a:solidFill>
                <a:ea typeface="SimSun" pitchFamily="2" charset="-122"/>
              </a:rPr>
              <a:t> EAC</a:t>
            </a:r>
            <a:r>
              <a:rPr lang="en-US" altLang="zh-CN" sz="1400" dirty="0" smtClean="0">
                <a:solidFill>
                  <a:srgbClr val="FFFFFF"/>
                </a:solidFill>
                <a:ea typeface="SimSun" pitchFamily="2" charset="-122"/>
              </a:rPr>
              <a:t> </a:t>
            </a:r>
          </a:p>
          <a:p>
            <a:pPr defTabSz="892175" eaLnBrk="0" hangingPunct="0">
              <a:spcAft>
                <a:spcPct val="30000"/>
              </a:spcAft>
            </a:pPr>
            <a:r>
              <a:rPr lang="en-GB" altLang="zh-CN" sz="1400" dirty="0" smtClean="0">
                <a:solidFill>
                  <a:srgbClr val="FFFFFF"/>
                </a:solidFill>
                <a:ea typeface="SimSun" pitchFamily="2" charset="-122"/>
              </a:rPr>
              <a:t>(n=124)</a:t>
            </a:r>
            <a:endParaRPr lang="en-GB" altLang="zh-CN" sz="1400" dirty="0">
              <a:solidFill>
                <a:srgbClr val="FFFFFF"/>
              </a:solidFill>
              <a:ea typeface="SimSun" pitchFamily="2" charset="-122"/>
            </a:endParaRPr>
          </a:p>
        </p:txBody>
      </p:sp>
      <p:sp>
        <p:nvSpPr>
          <p:cNvPr id="24" name="Content Placeholder 26"/>
          <p:cNvSpPr txBox="1">
            <a:spLocks/>
          </p:cNvSpPr>
          <p:nvPr/>
        </p:nvSpPr>
        <p:spPr>
          <a:xfrm>
            <a:off x="5725914" y="5126671"/>
            <a:ext cx="3208669" cy="8849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en-GB" b="1" kern="0" dirty="0" smtClean="0">
                <a:solidFill>
                  <a:srgbClr val="A0A0A0"/>
                </a:solidFill>
              </a:rPr>
              <a:t>SECONDARY ENDPOINTS</a:t>
            </a:r>
          </a:p>
          <a:p>
            <a:pPr>
              <a:lnSpc>
                <a:spcPct val="90000"/>
              </a:lnSpc>
              <a:buClr>
                <a:srgbClr val="043882"/>
              </a:buClr>
            </a:pPr>
            <a:r>
              <a:rPr lang="en-GB" kern="0" dirty="0" smtClean="0"/>
              <a:t>PET response, toxicity, tumour down-staging, OS, DFS, </a:t>
            </a:r>
            <a:r>
              <a:rPr lang="en-GB" kern="0" dirty="0" err="1" smtClean="0"/>
              <a:t>QoL</a:t>
            </a:r>
            <a:r>
              <a:rPr lang="en-GB" kern="0" dirty="0" smtClean="0"/>
              <a:t>, translational sub-studies </a:t>
            </a:r>
          </a:p>
        </p:txBody>
      </p:sp>
      <p:sp>
        <p:nvSpPr>
          <p:cNvPr id="25" name="AutoShape 12"/>
          <p:cNvSpPr>
            <a:spLocks noChangeArrowheads="1"/>
          </p:cNvSpPr>
          <p:nvPr/>
        </p:nvSpPr>
        <p:spPr bwMode="auto">
          <a:xfrm>
            <a:off x="8491205" y="3192557"/>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sp>
        <p:nvSpPr>
          <p:cNvPr id="27" name="AutoShape 9"/>
          <p:cNvSpPr>
            <a:spLocks noChangeArrowheads="1"/>
          </p:cNvSpPr>
          <p:nvPr/>
        </p:nvSpPr>
        <p:spPr bwMode="auto">
          <a:xfrm>
            <a:off x="2097977" y="2163099"/>
            <a:ext cx="1483424" cy="736099"/>
          </a:xfrm>
          <a:prstGeom prst="roundRect">
            <a:avLst>
              <a:gd name="adj" fmla="val 0"/>
            </a:avLst>
          </a:prstGeom>
          <a:solidFill>
            <a:srgbClr val="C00000"/>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400" dirty="0" smtClean="0">
                <a:solidFill>
                  <a:srgbClr val="FFFFFF"/>
                </a:solidFill>
                <a:ea typeface="SimSun" pitchFamily="2" charset="-122"/>
              </a:rPr>
              <a:t>Early </a:t>
            </a:r>
            <a:r>
              <a:rPr lang="en-GB" altLang="zh-CN" sz="1400" dirty="0">
                <a:solidFill>
                  <a:srgbClr val="FFFFFF"/>
                </a:solidFill>
                <a:ea typeface="SimSun" pitchFamily="2" charset="-122"/>
              </a:rPr>
              <a:t>metabolic responders (</a:t>
            </a:r>
            <a:r>
              <a:rPr lang="en-GB" altLang="zh-CN" sz="1400" dirty="0" smtClean="0">
                <a:solidFill>
                  <a:srgbClr val="FFFFFF"/>
                </a:solidFill>
                <a:ea typeface="SimSun" pitchFamily="2" charset="-122"/>
              </a:rPr>
              <a:t>EMRs)* (n=45)</a:t>
            </a:r>
            <a:endParaRPr lang="en-US" altLang="zh-CN" sz="1400" dirty="0" smtClean="0">
              <a:solidFill>
                <a:srgbClr val="FFFFFF"/>
              </a:solidFill>
              <a:ea typeface="SimSun" pitchFamily="2" charset="-122"/>
            </a:endParaRPr>
          </a:p>
        </p:txBody>
      </p:sp>
      <p:cxnSp>
        <p:nvCxnSpPr>
          <p:cNvPr id="29" name="AutoShape 19"/>
          <p:cNvCxnSpPr>
            <a:cxnSpLocks noChangeShapeType="1"/>
            <a:stCxn id="23" idx="3"/>
            <a:endCxn id="27" idx="1"/>
          </p:cNvCxnSpPr>
          <p:nvPr/>
        </p:nvCxnSpPr>
        <p:spPr bwMode="auto">
          <a:xfrm flipV="1">
            <a:off x="1497900" y="2531149"/>
            <a:ext cx="600077" cy="637855"/>
          </a:xfrm>
          <a:prstGeom prst="straightConnector1">
            <a:avLst/>
          </a:prstGeom>
          <a:noFill/>
          <a:ln w="57150">
            <a:solidFill>
              <a:schemeClr val="bg2">
                <a:lumMod val="60000"/>
                <a:lumOff val="40000"/>
              </a:schemeClr>
            </a:solidFill>
            <a:round/>
            <a:headEnd/>
            <a:tailEnd type="triangle" w="med" len="med"/>
          </a:ln>
        </p:spPr>
      </p:cxnSp>
      <p:sp>
        <p:nvSpPr>
          <p:cNvPr id="40" name="AutoShape 9"/>
          <p:cNvSpPr>
            <a:spLocks noChangeArrowheads="1"/>
          </p:cNvSpPr>
          <p:nvPr/>
        </p:nvSpPr>
        <p:spPr bwMode="auto">
          <a:xfrm>
            <a:off x="2107501" y="3552364"/>
            <a:ext cx="1483426" cy="736099"/>
          </a:xfrm>
          <a:prstGeom prst="roundRect">
            <a:avLst>
              <a:gd name="adj" fmla="val 0"/>
            </a:avLst>
          </a:prstGeom>
          <a:solidFill>
            <a:srgbClr val="C6C6C6"/>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400" dirty="0" smtClean="0">
                <a:solidFill>
                  <a:srgbClr val="4D4D4D"/>
                </a:solidFill>
                <a:ea typeface="SimSun" pitchFamily="2" charset="-122"/>
              </a:rPr>
              <a:t>Non-metabolic responders (NMRs)* (n=77)</a:t>
            </a:r>
            <a:endParaRPr lang="en-US" altLang="zh-CN" sz="1400" dirty="0" smtClean="0">
              <a:solidFill>
                <a:srgbClr val="4D4D4D"/>
              </a:solidFill>
              <a:ea typeface="SimSun" pitchFamily="2" charset="-122"/>
            </a:endParaRPr>
          </a:p>
        </p:txBody>
      </p:sp>
      <p:cxnSp>
        <p:nvCxnSpPr>
          <p:cNvPr id="46" name="AutoShape 19"/>
          <p:cNvCxnSpPr>
            <a:cxnSpLocks noChangeShapeType="1"/>
            <a:stCxn id="23" idx="3"/>
            <a:endCxn id="40" idx="1"/>
          </p:cNvCxnSpPr>
          <p:nvPr/>
        </p:nvCxnSpPr>
        <p:spPr bwMode="auto">
          <a:xfrm>
            <a:off x="1497900" y="3169004"/>
            <a:ext cx="609601" cy="751410"/>
          </a:xfrm>
          <a:prstGeom prst="straightConnector1">
            <a:avLst/>
          </a:prstGeom>
          <a:noFill/>
          <a:ln w="57150">
            <a:solidFill>
              <a:schemeClr val="bg2">
                <a:lumMod val="60000"/>
                <a:lumOff val="40000"/>
              </a:schemeClr>
            </a:solidFill>
            <a:round/>
            <a:headEnd/>
            <a:tailEnd type="triangle" w="med" len="med"/>
          </a:ln>
        </p:spPr>
      </p:cxnSp>
      <p:cxnSp>
        <p:nvCxnSpPr>
          <p:cNvPr id="51" name="AutoShape 19"/>
          <p:cNvCxnSpPr>
            <a:cxnSpLocks noChangeShapeType="1"/>
            <a:stCxn id="40" idx="3"/>
            <a:endCxn id="53" idx="1"/>
          </p:cNvCxnSpPr>
          <p:nvPr/>
        </p:nvCxnSpPr>
        <p:spPr bwMode="auto">
          <a:xfrm>
            <a:off x="3590927" y="3920414"/>
            <a:ext cx="300694" cy="0"/>
          </a:xfrm>
          <a:prstGeom prst="straightConnector1">
            <a:avLst/>
          </a:prstGeom>
          <a:noFill/>
          <a:ln w="57150">
            <a:solidFill>
              <a:schemeClr val="bg2">
                <a:lumMod val="60000"/>
                <a:lumOff val="40000"/>
              </a:schemeClr>
            </a:solidFill>
            <a:round/>
            <a:headEnd/>
            <a:tailEnd type="triangle" w="med" len="med"/>
          </a:ln>
        </p:spPr>
      </p:cxnSp>
      <p:cxnSp>
        <p:nvCxnSpPr>
          <p:cNvPr id="52" name="AutoShape 19"/>
          <p:cNvCxnSpPr>
            <a:cxnSpLocks noChangeShapeType="1"/>
            <a:stCxn id="11" idx="6"/>
            <a:endCxn id="22" idx="1"/>
          </p:cNvCxnSpPr>
          <p:nvPr/>
        </p:nvCxnSpPr>
        <p:spPr bwMode="auto">
          <a:xfrm flipV="1">
            <a:off x="5791200" y="3442930"/>
            <a:ext cx="457199" cy="477483"/>
          </a:xfrm>
          <a:prstGeom prst="straightConnector1">
            <a:avLst/>
          </a:prstGeom>
          <a:noFill/>
          <a:ln w="57150">
            <a:solidFill>
              <a:schemeClr val="bg2">
                <a:lumMod val="60000"/>
                <a:lumOff val="40000"/>
              </a:schemeClr>
            </a:solidFill>
            <a:round/>
            <a:headEnd/>
            <a:tailEnd type="triangle" w="med" len="med"/>
          </a:ln>
        </p:spPr>
      </p:cxnSp>
      <p:sp>
        <p:nvSpPr>
          <p:cNvPr id="57" name="AutoShape 12"/>
          <p:cNvSpPr>
            <a:spLocks noChangeArrowheads="1"/>
          </p:cNvSpPr>
          <p:nvPr/>
        </p:nvSpPr>
        <p:spPr bwMode="auto">
          <a:xfrm>
            <a:off x="6248399" y="3932722"/>
            <a:ext cx="1905001" cy="99819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sz="1400" dirty="0">
                <a:solidFill>
                  <a:srgbClr val="4D4D4D"/>
                </a:solidFill>
              </a:rPr>
              <a:t>CIS + </a:t>
            </a:r>
            <a:r>
              <a:rPr lang="en-GB" sz="1400" dirty="0" smtClean="0">
                <a:solidFill>
                  <a:srgbClr val="4D4D4D"/>
                </a:solidFill>
              </a:rPr>
              <a:t>5FU </a:t>
            </a:r>
            <a:r>
              <a:rPr lang="en-GB" sz="1400" dirty="0">
                <a:solidFill>
                  <a:srgbClr val="4D4D4D"/>
                </a:solidFill>
              </a:rPr>
              <a:t>+ </a:t>
            </a:r>
            <a:r>
              <a:rPr lang="en-GB" sz="1400" dirty="0" smtClean="0">
                <a:solidFill>
                  <a:srgbClr val="4D4D4D"/>
                </a:solidFill>
              </a:rPr>
              <a:t>Doc + </a:t>
            </a:r>
            <a:r>
              <a:rPr lang="en-GB" sz="1400" dirty="0">
                <a:solidFill>
                  <a:srgbClr val="4D4D4D"/>
                </a:solidFill>
              </a:rPr>
              <a:t/>
            </a:r>
            <a:br>
              <a:rPr lang="en-GB" sz="1400" dirty="0">
                <a:solidFill>
                  <a:srgbClr val="4D4D4D"/>
                </a:solidFill>
              </a:rPr>
            </a:br>
            <a:r>
              <a:rPr lang="en-GB" sz="1400" dirty="0" smtClean="0">
                <a:solidFill>
                  <a:srgbClr val="4D4D4D"/>
                </a:solidFill>
              </a:rPr>
              <a:t>radiotherapy 45 </a:t>
            </a:r>
            <a:r>
              <a:rPr lang="en-GB" sz="1400" dirty="0" err="1" smtClean="0">
                <a:solidFill>
                  <a:srgbClr val="4D4D4D"/>
                </a:solidFill>
              </a:rPr>
              <a:t>Gy</a:t>
            </a:r>
            <a:r>
              <a:rPr lang="en-GB" sz="1400" dirty="0" smtClean="0">
                <a:solidFill>
                  <a:srgbClr val="4D4D4D"/>
                </a:solidFill>
              </a:rPr>
              <a:t> (DCF + RT) </a:t>
            </a:r>
            <a:r>
              <a:rPr lang="en-GB" altLang="zh-CN" sz="1400" dirty="0" smtClean="0">
                <a:solidFill>
                  <a:srgbClr val="4D4D4D"/>
                </a:solidFill>
                <a:ea typeface="SimSun" pitchFamily="2" charset="-122"/>
              </a:rPr>
              <a:t>(n=35)</a:t>
            </a:r>
            <a:endParaRPr lang="en-GB" altLang="zh-CN" sz="1400" dirty="0">
              <a:solidFill>
                <a:srgbClr val="4D4D4D"/>
              </a:solidFill>
              <a:ea typeface="SimSun" pitchFamily="2" charset="-122"/>
            </a:endParaRPr>
          </a:p>
        </p:txBody>
      </p:sp>
      <p:cxnSp>
        <p:nvCxnSpPr>
          <p:cNvPr id="59" name="AutoShape 19"/>
          <p:cNvCxnSpPr>
            <a:cxnSpLocks noChangeShapeType="1"/>
            <a:stCxn id="11" idx="6"/>
            <a:endCxn id="57" idx="1"/>
          </p:cNvCxnSpPr>
          <p:nvPr/>
        </p:nvCxnSpPr>
        <p:spPr bwMode="auto">
          <a:xfrm>
            <a:off x="5791200" y="3920413"/>
            <a:ext cx="457199" cy="511407"/>
          </a:xfrm>
          <a:prstGeom prst="straightConnector1">
            <a:avLst/>
          </a:prstGeom>
          <a:noFill/>
          <a:ln w="57150">
            <a:solidFill>
              <a:schemeClr val="bg2">
                <a:lumMod val="60000"/>
                <a:lumOff val="40000"/>
              </a:schemeClr>
            </a:solidFill>
            <a:round/>
            <a:headEnd/>
            <a:tailEnd type="triangle" w="med" len="med"/>
          </a:ln>
        </p:spPr>
      </p:cxnSp>
      <p:cxnSp>
        <p:nvCxnSpPr>
          <p:cNvPr id="94" name="AutoShape 19"/>
          <p:cNvCxnSpPr>
            <a:cxnSpLocks noChangeShapeType="1"/>
            <a:stCxn id="57" idx="3"/>
            <a:endCxn id="95" idx="1"/>
          </p:cNvCxnSpPr>
          <p:nvPr/>
        </p:nvCxnSpPr>
        <p:spPr bwMode="auto">
          <a:xfrm>
            <a:off x="8153400" y="4431820"/>
            <a:ext cx="337805" cy="0"/>
          </a:xfrm>
          <a:prstGeom prst="straightConnector1">
            <a:avLst/>
          </a:prstGeom>
          <a:noFill/>
          <a:ln w="57150">
            <a:solidFill>
              <a:schemeClr val="bg2">
                <a:lumMod val="60000"/>
                <a:lumOff val="40000"/>
              </a:schemeClr>
            </a:solidFill>
            <a:round/>
            <a:headEnd/>
            <a:tailEnd type="triangle" w="med" len="med"/>
          </a:ln>
        </p:spPr>
      </p:cxnSp>
      <p:sp>
        <p:nvSpPr>
          <p:cNvPr id="95" name="AutoShape 12"/>
          <p:cNvSpPr>
            <a:spLocks noChangeArrowheads="1"/>
          </p:cNvSpPr>
          <p:nvPr/>
        </p:nvSpPr>
        <p:spPr bwMode="auto">
          <a:xfrm>
            <a:off x="8491205" y="4181448"/>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PD</a:t>
            </a:r>
          </a:p>
        </p:txBody>
      </p:sp>
      <p:sp>
        <p:nvSpPr>
          <p:cNvPr id="31" name="AutoShape 12"/>
          <p:cNvSpPr>
            <a:spLocks noChangeArrowheads="1"/>
          </p:cNvSpPr>
          <p:nvPr/>
        </p:nvSpPr>
        <p:spPr bwMode="auto">
          <a:xfrm>
            <a:off x="1663051" y="2673278"/>
            <a:ext cx="914400" cy="978297"/>
          </a:xfrm>
          <a:prstGeom prst="rect">
            <a:avLst/>
          </a:prstGeom>
          <a:noFill/>
          <a:ln w="9525" algn="ctr">
            <a:noFill/>
            <a:round/>
            <a:headEnd/>
            <a:tailEnd/>
          </a:ln>
        </p:spPr>
        <p:txBody>
          <a:bodyPr vert="horz" lIns="90488" tIns="0" rIns="90488" bIns="0" anchor="ctr"/>
          <a:lstStyle/>
          <a:p>
            <a:pPr algn="ctr" defTabSz="892175" eaLnBrk="0" hangingPunct="0"/>
            <a:r>
              <a:rPr lang="en-GB" sz="1400" dirty="0" smtClean="0">
                <a:solidFill>
                  <a:srgbClr val="4D4D4D"/>
                </a:solidFill>
              </a:rPr>
              <a:t>D15 PET scanning</a:t>
            </a:r>
          </a:p>
        </p:txBody>
      </p:sp>
      <p:sp>
        <p:nvSpPr>
          <p:cNvPr id="28" name="TextBox 27"/>
          <p:cNvSpPr txBox="1"/>
          <p:nvPr/>
        </p:nvSpPr>
        <p:spPr>
          <a:xfrm>
            <a:off x="4515442" y="4406309"/>
            <a:ext cx="1752600" cy="646331"/>
          </a:xfrm>
          <a:prstGeom prst="rect">
            <a:avLst/>
          </a:prstGeom>
          <a:noFill/>
        </p:spPr>
        <p:txBody>
          <a:bodyPr wrap="square" rtlCol="0">
            <a:spAutoFit/>
          </a:bodyPr>
          <a:lstStyle/>
          <a:p>
            <a:r>
              <a:rPr lang="en-GB" sz="1200" b="1" dirty="0" smtClean="0">
                <a:solidFill>
                  <a:srgbClr val="043882"/>
                </a:solidFill>
              </a:rPr>
              <a:t>Stratification factors </a:t>
            </a:r>
          </a:p>
          <a:p>
            <a:pPr marL="171450" indent="-171450">
              <a:buFont typeface="Arial" pitchFamily="34" charset="0"/>
              <a:buChar char="•"/>
            </a:pPr>
            <a:r>
              <a:rPr lang="en-GB" sz="1200" dirty="0">
                <a:solidFill>
                  <a:srgbClr val="4D4D4D"/>
                </a:solidFill>
              </a:rPr>
              <a:t>S</a:t>
            </a:r>
            <a:r>
              <a:rPr lang="en-GB" sz="1200" dirty="0" smtClean="0">
                <a:solidFill>
                  <a:srgbClr val="4D4D4D"/>
                </a:solidFill>
              </a:rPr>
              <a:t>ite of disease</a:t>
            </a:r>
          </a:p>
          <a:p>
            <a:pPr marL="171450" indent="-171450">
              <a:buFont typeface="Arial" pitchFamily="34" charset="0"/>
              <a:buChar char="•"/>
            </a:pPr>
            <a:r>
              <a:rPr lang="en-GB" sz="1200" dirty="0">
                <a:solidFill>
                  <a:srgbClr val="4D4D4D"/>
                </a:solidFill>
              </a:rPr>
              <a:t>I</a:t>
            </a:r>
            <a:r>
              <a:rPr lang="en-GB" sz="1200" dirty="0" smtClean="0">
                <a:solidFill>
                  <a:srgbClr val="4D4D4D"/>
                </a:solidFill>
              </a:rPr>
              <a:t>nstitution</a:t>
            </a:r>
            <a:endParaRPr lang="en-GB" sz="1200" dirty="0">
              <a:solidFill>
                <a:srgbClr val="4D4D4D"/>
              </a:solidFill>
            </a:endParaRPr>
          </a:p>
        </p:txBody>
      </p:sp>
      <p:sp>
        <p:nvSpPr>
          <p:cNvPr id="37" name="TextBox 36"/>
          <p:cNvSpPr txBox="1"/>
          <p:nvPr/>
        </p:nvSpPr>
        <p:spPr>
          <a:xfrm>
            <a:off x="3891621" y="3071417"/>
            <a:ext cx="1050025" cy="461665"/>
          </a:xfrm>
          <a:prstGeom prst="rect">
            <a:avLst/>
          </a:prstGeom>
          <a:solidFill>
            <a:srgbClr val="DDDDDD"/>
          </a:solidFill>
        </p:spPr>
        <p:txBody>
          <a:bodyPr wrap="square" rtlCol="0">
            <a:spAutoFit/>
          </a:bodyPr>
          <a:lstStyle/>
          <a:p>
            <a:pPr algn="ctr"/>
            <a:r>
              <a:rPr lang="en-GB" sz="1200" b="1" dirty="0" smtClean="0">
                <a:solidFill>
                  <a:srgbClr val="4D4D4D"/>
                </a:solidFill>
              </a:rPr>
              <a:t>11 not randomised</a:t>
            </a:r>
            <a:endParaRPr lang="en-GB" sz="1200" b="1" dirty="0">
              <a:solidFill>
                <a:srgbClr val="4D4D4D"/>
              </a:solidFill>
            </a:endParaRPr>
          </a:p>
        </p:txBody>
      </p:sp>
      <p:cxnSp>
        <p:nvCxnSpPr>
          <p:cNvPr id="50" name="AutoShape 19"/>
          <p:cNvCxnSpPr>
            <a:cxnSpLocks noChangeShapeType="1"/>
            <a:stCxn id="40" idx="3"/>
            <a:endCxn id="37" idx="1"/>
          </p:cNvCxnSpPr>
          <p:nvPr/>
        </p:nvCxnSpPr>
        <p:spPr bwMode="auto">
          <a:xfrm flipV="1">
            <a:off x="3590927" y="3302250"/>
            <a:ext cx="300694" cy="618164"/>
          </a:xfrm>
          <a:prstGeom prst="straightConnector1">
            <a:avLst/>
          </a:prstGeom>
          <a:noFill/>
          <a:ln w="57150">
            <a:solidFill>
              <a:schemeClr val="bg2">
                <a:lumMod val="60000"/>
                <a:lumOff val="40000"/>
              </a:schemeClr>
            </a:solidFill>
            <a:round/>
            <a:headEnd/>
            <a:tailEnd type="triangle" w="med" len="med"/>
          </a:ln>
        </p:spPr>
      </p:cxnSp>
      <p:sp>
        <p:nvSpPr>
          <p:cNvPr id="53" name="TextBox 52"/>
          <p:cNvSpPr txBox="1"/>
          <p:nvPr/>
        </p:nvSpPr>
        <p:spPr>
          <a:xfrm>
            <a:off x="3891621" y="3689581"/>
            <a:ext cx="1065808" cy="461665"/>
          </a:xfrm>
          <a:prstGeom prst="rect">
            <a:avLst/>
          </a:prstGeom>
          <a:solidFill>
            <a:srgbClr val="DDDDDD"/>
          </a:solidFill>
        </p:spPr>
        <p:txBody>
          <a:bodyPr wrap="square" rtlCol="0">
            <a:spAutoFit/>
          </a:bodyPr>
          <a:lstStyle/>
          <a:p>
            <a:pPr algn="ctr"/>
            <a:r>
              <a:rPr lang="en-GB" sz="1200" b="1" dirty="0" smtClean="0">
                <a:solidFill>
                  <a:srgbClr val="4D4D4D"/>
                </a:solidFill>
              </a:rPr>
              <a:t>66 randomised</a:t>
            </a:r>
            <a:endParaRPr lang="en-GB" sz="1200" b="1" dirty="0">
              <a:solidFill>
                <a:srgbClr val="4D4D4D"/>
              </a:solidFill>
            </a:endParaRPr>
          </a:p>
        </p:txBody>
      </p:sp>
      <p:cxnSp>
        <p:nvCxnSpPr>
          <p:cNvPr id="76" name="AutoShape 19"/>
          <p:cNvCxnSpPr>
            <a:cxnSpLocks noChangeShapeType="1"/>
            <a:stCxn id="53" idx="3"/>
            <a:endCxn id="11" idx="2"/>
          </p:cNvCxnSpPr>
          <p:nvPr/>
        </p:nvCxnSpPr>
        <p:spPr bwMode="auto">
          <a:xfrm flipV="1">
            <a:off x="4957429" y="3920413"/>
            <a:ext cx="250176" cy="1"/>
          </a:xfrm>
          <a:prstGeom prst="straightConnector1">
            <a:avLst/>
          </a:prstGeom>
          <a:noFill/>
          <a:ln w="57150">
            <a:solidFill>
              <a:schemeClr val="bg2">
                <a:lumMod val="60000"/>
                <a:lumOff val="40000"/>
              </a:schemeClr>
            </a:solidFill>
            <a:round/>
            <a:headEnd/>
            <a:tailEnd type="triangle" w="med" len="med"/>
          </a:ln>
        </p:spPr>
      </p:cxnSp>
      <p:sp>
        <p:nvSpPr>
          <p:cNvPr id="41" name="Text Placeholder 14"/>
          <p:cNvSpPr>
            <a:spLocks noGrp="1"/>
          </p:cNvSpPr>
          <p:nvPr>
            <p:ph type="body" sz="quarter" idx="11"/>
          </p:nvPr>
        </p:nvSpPr>
        <p:spPr>
          <a:xfrm>
            <a:off x="4343400" y="6096000"/>
            <a:ext cx="4435475" cy="487363"/>
          </a:xfrm>
        </p:spPr>
        <p:txBody>
          <a:bodyPr/>
          <a:lstStyle/>
          <a:p>
            <a:r>
              <a:rPr lang="en-GB" dirty="0"/>
              <a:t>Barbour A et al. Ann </a:t>
            </a:r>
            <a:r>
              <a:rPr lang="en-GB" dirty="0" err="1"/>
              <a:t>Oncol</a:t>
            </a:r>
            <a:r>
              <a:rPr lang="en-GB" dirty="0"/>
              <a:t> 2016; 27 (</a:t>
            </a:r>
            <a:r>
              <a:rPr lang="en-GB" dirty="0" err="1"/>
              <a:t>suppl</a:t>
            </a:r>
            <a:r>
              <a:rPr lang="en-GB" dirty="0"/>
              <a:t> 6): </a:t>
            </a:r>
            <a:r>
              <a:rPr lang="en-GB" dirty="0" err="1"/>
              <a:t>abstr</a:t>
            </a:r>
            <a:r>
              <a:rPr lang="en-GB" dirty="0"/>
              <a:t> 610O</a:t>
            </a:r>
          </a:p>
        </p:txBody>
      </p:sp>
    </p:spTree>
    <p:custDataLst>
      <p:tags r:id="rId1"/>
    </p:custDataLst>
    <p:extLst>
      <p:ext uri="{BB962C8B-B14F-4D97-AF65-F5344CB8AC3E}">
        <p14:creationId xmlns:p14="http://schemas.microsoft.com/office/powerpoint/2010/main" val="376585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610O: An </a:t>
            </a:r>
            <a:r>
              <a:rPr lang="en-GB" sz="1800" dirty="0"/>
              <a:t>AGITG trial –A randomised phase II study of pre-operative cisplatin, fluorouracil and </a:t>
            </a:r>
            <a:r>
              <a:rPr lang="en-GB" sz="1800" dirty="0" err="1"/>
              <a:t>DOCetaxel</a:t>
            </a:r>
            <a:r>
              <a:rPr lang="en-GB" sz="1800" dirty="0"/>
              <a:t> +/-</a:t>
            </a:r>
            <a:r>
              <a:rPr lang="en-GB" sz="1800" dirty="0" err="1"/>
              <a:t>radioTherapy</a:t>
            </a:r>
            <a:r>
              <a:rPr lang="en-GB" sz="1800" dirty="0"/>
              <a:t> based on </a:t>
            </a:r>
            <a:r>
              <a:rPr lang="en-GB" sz="1800" dirty="0" err="1"/>
              <a:t>poOR</a:t>
            </a:r>
            <a:r>
              <a:rPr lang="en-GB" sz="1800" dirty="0"/>
              <a:t> early response to cisplatin and fluorouracil for resectable </a:t>
            </a:r>
            <a:r>
              <a:rPr lang="en-GB" sz="1800" dirty="0" err="1"/>
              <a:t>esophageal</a:t>
            </a:r>
            <a:r>
              <a:rPr lang="en-GB" sz="1800" dirty="0"/>
              <a:t> </a:t>
            </a:r>
            <a:r>
              <a:rPr lang="en-GB" sz="1800" dirty="0" smtClean="0"/>
              <a:t>adenocarcinoma – Barbour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smtClean="0"/>
              <a:t>Key results </a:t>
            </a:r>
            <a:endParaRPr lang="en-GB" b="1" dirty="0"/>
          </a:p>
          <a:p>
            <a:pPr marL="0" indent="0">
              <a:buNone/>
            </a:pPr>
            <a:r>
              <a:rPr lang="en-GB" b="1" dirty="0" smtClean="0"/>
              <a:t>Primary tumour response in all study groups </a:t>
            </a:r>
            <a:endParaRPr lang="en-GB" b="1" dirty="0"/>
          </a:p>
        </p:txBody>
      </p:sp>
      <p:sp>
        <p:nvSpPr>
          <p:cNvPr id="14" name="Text Placeholder 13"/>
          <p:cNvSpPr>
            <a:spLocks noGrp="1"/>
          </p:cNvSpPr>
          <p:nvPr>
            <p:ph type="body" sz="quarter" idx="10"/>
          </p:nvPr>
        </p:nvSpPr>
        <p:spPr/>
        <p:txBody>
          <a:bodyPr/>
          <a:lstStyle/>
          <a:p>
            <a:r>
              <a:rPr lang="en-GB" dirty="0" smtClean="0"/>
              <a:t>*Excludes 2 patients with no </a:t>
            </a:r>
            <a:r>
              <a:rPr lang="en-GB" dirty="0"/>
              <a:t>d</a:t>
            </a:r>
            <a:r>
              <a:rPr lang="en-GB" dirty="0" smtClean="0"/>
              <a:t>15 PET (both with no histological response); </a:t>
            </a:r>
            <a:r>
              <a:rPr lang="en-GB" kern="1200" baseline="30000" dirty="0" smtClean="0">
                <a:solidFill>
                  <a:schemeClr val="tx1"/>
                </a:solidFill>
              </a:rPr>
              <a:t>†</a:t>
            </a:r>
            <a:r>
              <a:rPr lang="en-GB" dirty="0"/>
              <a:t>p</a:t>
            </a:r>
            <a:r>
              <a:rPr lang="en-GB" dirty="0" smtClean="0"/>
              <a:t>atients without surgery </a:t>
            </a:r>
            <a:br>
              <a:rPr lang="en-GB" dirty="0" smtClean="0"/>
            </a:br>
            <a:r>
              <a:rPr lang="en-GB" dirty="0" smtClean="0"/>
              <a:t>categorised as no histological </a:t>
            </a:r>
            <a:r>
              <a:rPr lang="en-GB" dirty="0"/>
              <a:t>response</a:t>
            </a:r>
            <a:r>
              <a:rPr lang="en-GB" dirty="0" smtClean="0"/>
              <a:t>.</a:t>
            </a:r>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en-GB" dirty="0"/>
              <a:t>Barbour A et al. Ann </a:t>
            </a:r>
            <a:r>
              <a:rPr lang="en-GB" dirty="0" err="1"/>
              <a:t>Oncol</a:t>
            </a:r>
            <a:r>
              <a:rPr lang="en-GB" dirty="0"/>
              <a:t> 2016; 27 (</a:t>
            </a:r>
            <a:r>
              <a:rPr lang="en-GB" dirty="0" err="1"/>
              <a:t>suppl</a:t>
            </a:r>
            <a:r>
              <a:rPr lang="en-GB" dirty="0"/>
              <a:t> 6): </a:t>
            </a:r>
            <a:r>
              <a:rPr lang="en-GB" dirty="0" err="1"/>
              <a:t>abstr</a:t>
            </a:r>
            <a:r>
              <a:rPr lang="en-GB" dirty="0"/>
              <a:t> 610O</a:t>
            </a:r>
          </a:p>
        </p:txBody>
      </p:sp>
      <p:graphicFrame>
        <p:nvGraphicFramePr>
          <p:cNvPr id="7" name="Group 88"/>
          <p:cNvGraphicFramePr>
            <a:graphicFrameLocks noGrp="1"/>
          </p:cNvGraphicFramePr>
          <p:nvPr>
            <p:extLst>
              <p:ext uri="{D42A27DB-BD31-4B8C-83A1-F6EECF244321}">
                <p14:modId xmlns:p14="http://schemas.microsoft.com/office/powerpoint/2010/main" val="987715585"/>
              </p:ext>
            </p:extLst>
          </p:nvPr>
        </p:nvGraphicFramePr>
        <p:xfrm>
          <a:off x="685800" y="2115868"/>
          <a:ext cx="7696200" cy="2930235"/>
        </p:xfrm>
        <a:graphic>
          <a:graphicData uri="http://schemas.openxmlformats.org/drawingml/2006/table">
            <a:tbl>
              <a:tblPr firstRow="1" bandRow="1">
                <a:tableStyleId>{69012ECD-51FC-41F1-AA8D-1B2483CD663E}</a:tableStyleId>
              </a:tblPr>
              <a:tblGrid>
                <a:gridCol w="2514600">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Study group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Complete/extensive histological response, n/N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95% CI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16775">
                <a:tc>
                  <a:txBody>
                    <a:bodyPr/>
                    <a:lstStyle/>
                    <a:p>
                      <a:r>
                        <a:rPr lang="en-GB" sz="1400" b="0" i="0" u="none" strike="noStrike" kern="1200" baseline="0" dirty="0" smtClean="0">
                          <a:solidFill>
                            <a:schemeClr val="tx1"/>
                          </a:solidFill>
                          <a:latin typeface="+mn-lt"/>
                          <a:ea typeface="+mn-ea"/>
                          <a:cs typeface="+mn-cs"/>
                        </a:rPr>
                        <a:t>EMR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3/45 (7)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NMR (not randomised)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0/11 (0)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0, 26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73825">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All not randomised*</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3/56 (5)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2, 14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473825">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CIS + 5FU + Doc</a:t>
                      </a:r>
                      <a:r>
                        <a:rPr lang="en-GB" sz="1400" kern="1200" baseline="30000" dirty="0" smtClean="0">
                          <a:solidFill>
                            <a:schemeClr val="tx1"/>
                          </a:solidFill>
                        </a:rPr>
                        <a:t>†</a:t>
                      </a:r>
                      <a:r>
                        <a:rPr lang="en-GB" sz="1400" b="0" i="0" u="none" strike="noStrike" kern="1200" baseline="0" dirty="0" smtClean="0">
                          <a:solidFill>
                            <a:schemeClr val="tx1"/>
                          </a:solidFill>
                          <a:latin typeface="+mn-lt"/>
                          <a:ea typeface="+mn-ea"/>
                          <a:cs typeface="+mn-cs"/>
                        </a:rPr>
                        <a:t> 	</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6/31 (19)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9, 36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73825">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CIS + 5FU + Doc with RT</a:t>
                      </a:r>
                      <a:r>
                        <a:rPr lang="en-GB" sz="1400" kern="1200" baseline="30000" dirty="0" smtClean="0">
                          <a:solidFill>
                            <a:schemeClr val="tx1"/>
                          </a:solidFill>
                        </a:rPr>
                        <a:t>†</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22/35 (63)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46, 77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13982114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2701</TotalTime>
  <Words>8231</Words>
  <Application>Microsoft Office PowerPoint</Application>
  <PresentationFormat>On-screen Show (4:3)</PresentationFormat>
  <Paragraphs>2020</Paragraphs>
  <Slides>66</Slides>
  <Notes>4</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Default Design</vt:lpstr>
      <vt:lpstr>3_Default Design</vt:lpstr>
      <vt:lpstr>GI SLIDE DECK 2016 Selected abstracts Non-Colorectal Cancer from:</vt:lpstr>
      <vt:lpstr>Letter from ESDO</vt:lpstr>
      <vt:lpstr>ESDO Medical Oncology Slide Deck  Editors 2016</vt:lpstr>
      <vt:lpstr>Glossary</vt:lpstr>
      <vt:lpstr>Contents</vt:lpstr>
      <vt:lpstr>Cancers of the oesophagus and stomach</vt:lpstr>
      <vt:lpstr>preoperative</vt:lpstr>
      <vt:lpstr>610O: An AGITG trial –A randomised phase II study of pre-operative cisplatin, fluorouracil and DOCetaxel +/-radioTherapy based on poOR early response to cisplatin and fluorouracil for resectable esophageal adenocarcinoma – Barbour et al</vt:lpstr>
      <vt:lpstr>610O: An AGITG trial –A randomised phase II study of pre-operative cisplatin, fluorouracil and DOCetaxel +/-radioTherapy based on poOR early response to cisplatin and fluorouracil for resectable esophageal adenocarcinoma – Barbour et al</vt:lpstr>
      <vt:lpstr>610O: An AGITG trial –A randomised phase II study of pre-operative cisplatin, fluorouracil and DOCetaxel +/-radioTherapy based on poOR early response to cisplatin and fluorouracil for resectable esophageal adenocarcinoma – Barbour et al</vt:lpstr>
      <vt:lpstr>610O: An AGITG trial –A randomised phase II study of pre-operative cisplatin, fluorouracil and DOCetaxel +/-radioTherapy based on poOR early response to cisplatin and fluorouracil for resectable esophageal adenocarcinoma – Barbour et al</vt:lpstr>
      <vt:lpstr>610O: An AGITG trial –A randomised phase II study of pre-operative cisplatin, fluorouracil and DOCetaxel +/-radioTherapy based on poOR early response to cisplatin and fluorouracil for resectable esophageal adenocarcinoma – Barbour et al</vt:lpstr>
      <vt:lpstr>perioperative</vt:lpstr>
      <vt:lpstr>LBA26: A randomised phase II study of perioperative epirubicin, cisplatin and capecitabine (ECX) ± lapatinib for operable, HER-2 positive gastric, oesophagogastric junctional (OGJ) or lower oesophageal adenocarcinoma: Results from the UK MRC ST03 lapatinib feasibility study (ISRCTN 46020948) – Smyth et al</vt:lpstr>
      <vt:lpstr>LBA26: A randomised phase II study of perioperative epirubicin, cisplatin and capecitabine (ECX) ± lapatinib for operable, HER-2 positive gastric, oesophagogastric junctional (OGJ) or lower oesophageal adenocarcinoma: Results from the UK MRC ST03 lapatinib feasibility study (ISRCTN 46020948) – Smyth et al</vt:lpstr>
      <vt:lpstr>LBA26: A randomised phase II study of perioperative epirubicin, cisplatin and capecitabine (ECX) ± lapatinib for operable, HER-2 positive gastric, oesophagogastric junctional (OGJ) or lower oesophageal adenocarcinoma: Results from the UK MRC ST03 lapatinib feasibility study (ISRCTN 46020948) – Smyth et al</vt:lpstr>
      <vt:lpstr>LBA26: A randomised phase II study of perioperative epirubicin, cisplatin and capecitabine (ECX) ± lapatinib for operable, HER-2 positive gastric, oesophagogastric junctional (OGJ) or lower oesophageal adenocarcinoma: Results from the UK MRC ST03 lapatinib feasibility study (ISRCTN 46020948) – Smyth et al</vt:lpstr>
      <vt:lpstr>LBA26: A randomised phase II study of perioperative epirubicin, cisplatin and capecitabine (ECX) ± lapatinib for operable, HER-2 positive gastric, oesophagogastric junctional (OGJ) or lower oesophageal adenocarcinoma: Results from the UK MRC ST03 lapatinib feasibility study (ISRCTN 46020948) – Smyth et al</vt:lpstr>
      <vt:lpstr>First-line therapy</vt:lpstr>
      <vt:lpstr>616PD: Phase III study comparing intraperitoneal paclitaxel plus  S-1/paclitaxel with S-1/cisplatin in gastric cancer patients with peritoneal metastasis: PHOENIX-GC trial – Fujiwara et al</vt:lpstr>
      <vt:lpstr>616PD: Phase III study comparing intraperitoneal paclitaxel plus  S-1/paclitaxel with S-1/cisplatin in gastric cancer patients with peritoneal metastasis: PHOENIX-GC trial – Fujiwara et al</vt:lpstr>
      <vt:lpstr>616PD: Phase III study comparing intraperitoneal paclitaxel plus  S-1/paclitaxel with S-1/cisplatin in gastric cancer patients with peritoneal metastasis: PHOENIX-GC trial – Fujiwara et al</vt:lpstr>
      <vt:lpstr>616PD: Phase III study comparing intraperitoneal paclitaxel plus  S-1/paclitaxel with S-1/cisplatin in gastric cancer patients with peritoneal metastasis: PHOENIX-GC trial – Fujiwara et al</vt:lpstr>
      <vt:lpstr>616PD: Phase III study comparing intraperitoneal paclitaxel plus  S-1/paclitaxel with S-1/cisplatin in gastric cancer patients with peritoneal metastasis: PHOENIX-GC trial – Fujiwara et al</vt:lpstr>
      <vt:lpstr>612O: Clinical next generation sequencing (NGS) of esophagogastric (EG) adenocarcinomas identifies distinct molecular signatures of response to HER2 inhibition, first-line 5FU/platinum and PD1/CTLA4 blockade  – Janjigian et al</vt:lpstr>
      <vt:lpstr>612O: Clinical next generation sequencing (NGS) of esophagogastric (EG) adenocarcinomas identifies distinct molecular signatures of response to HER2 inhibition, first-line 5FU/platinum and PD1/CTLA4 blockade  – Janjigian et al</vt:lpstr>
      <vt:lpstr>612O: Clinical next generation sequencing (NGS) of esophagogastric (EG) adenocarcinomas identifies distinct molecular signatures of response to HER2 inhibition, first-line 5FU/platinum and PD1/CTLA4 blockade  – Janjigian et al</vt:lpstr>
      <vt:lpstr>612O: Clinical next generation sequencing (NGS) of esophagogastric (EG) adenocarcinomas identifies distinct molecular signatures of response to HER2 inhibition, first-line 5FU/platinum and PD1/CTLA4 blockade  – Janjigian et al</vt:lpstr>
      <vt:lpstr>612O: Clinical next generation sequencing (NGS) of esophagogastric (EG) adenocarcinomas identifies distinct molecular signatures of response to HER2 inhibition, first-line 5FU/platinum and PD1/CTLA4 blockade  – Janjigian et al</vt:lpstr>
      <vt:lpstr>614O: Final results of the FAST study, an international, multicenter, randomized,  phase II trial of epirubicin, oxaliplatin, and capecitabine (EOX) with or without the anti-CLDN18.2 antibody IMAB362 as first-line therapy in patients with advanced CLDN18.2+ gastric and gastroesophageal junction (GEJ) adenocarcinoma – Schuler et al </vt:lpstr>
      <vt:lpstr>614O: Final results of the FAST study, an international, multicenter, randomized,  phase II trial of epirubicin, oxaliplatin, and capecitabine (EOX) with or without the anti-CLDN18.2 antibody IMAB362 as first-line therapy in patients with advanced CLDN18.2+ gastric and gastroesophageal junction (GEJ) adenocarcinoma – Schuler et al </vt:lpstr>
      <vt:lpstr>614O: Final results of the FAST study, an international, multicenter, randomized,  phase II trial of epirubicin, oxaliplatin, and capecitabine (EOX) with or without the anti-CLDN18.2 antibody IMAB362 as first-line therapy in patients with advanced CLDN18.2+ gastric and gastroesophageal junction (GEJ) adenocarcinoma – Schuler et al </vt:lpstr>
      <vt:lpstr>Second-line therapy</vt:lpstr>
      <vt:lpstr>LBA27: Randomized, open-label, phase lll study comparing irinotecan  plus S-1 with S-1 alone in patients with advanced esophageal squamous cell carcinoma after failure of prior platinum- or taxane-based  chemotherapy – Huang et al </vt:lpstr>
      <vt:lpstr>LBA27: Randomized, open-label, phase lll study comparing irinotecan  plus S-1 with S-1 alone in patients with advanced esophageal squamous cell carcinoma after failure of prior platinum- or taxane-based  chemotherapy – Huang et al </vt:lpstr>
      <vt:lpstr>LBA27: Randomized, open-label, phase lll study comparing irinotecan  plus S-1 with S-1 alone in patients with advanced esophageal squamous cell carcinoma after failure of prior platinum- or taxane-based  chemotherapy – Huang et al </vt:lpstr>
      <vt:lpstr>PowerPoint Presentation</vt:lpstr>
      <vt:lpstr>PowerPoint Presentation</vt:lpstr>
      <vt:lpstr>LBA25: Olaparib in combination with paclitaxel in patients with advanced gastric cancer who have progressed following first-line therapy: Phase III GOLD study – Bang et al</vt:lpstr>
      <vt:lpstr>LBA25: Olaparib in combination with paclitaxel in patients with advanced gastric cancer who have progressed following first-line therapy: Phase III GOLD study – Bang et al</vt:lpstr>
      <vt:lpstr>LBA25: Olaparib in combination with paclitaxel in patients with advanced gastric cancer who have progressed following first-line therapy: Phase III GOLD study – Bang et al</vt:lpstr>
      <vt:lpstr>LBA25: Olaparib in combination with paclitaxel in patients with advanced gastric cancer who have progressed following first-line therapy: Phase III GOLD study – Bang et al</vt:lpstr>
      <vt:lpstr>Cancers of the pancreas, small bowel and hepatobiliary tract</vt:lpstr>
      <vt:lpstr>Pancreatic cancer</vt:lpstr>
      <vt:lpstr>621PD: Randomized phase II study of S-1 and concurrent radiotherapy with versus without induction chemotherapy of gemcitabine for locally advanced pancreatic cancer (LAPC): Final analysis of JCOG1106  – Loka et al</vt:lpstr>
      <vt:lpstr>621PD: Randomized phase II study of S-1 and concurrent radiotherapy with versus without induction chemotherapy of gemcitabine for locally advanced pancreatic cancer (LAPC): Final analysis of JCOG1106  – Loka et al</vt:lpstr>
      <vt:lpstr>621PD: Randomized phase II study of S-1 and concurrent radiotherapy with versus without induction chemotherapy of gemcitabine for locally advanced pancreatic cancer (LAPC): Final analysis of JCOG1106  – Loka et al</vt:lpstr>
      <vt:lpstr>621PD: Randomized phase II study of S-1 and concurrent radiotherapy with versus without induction chemotherapy of gemcitabine for locally advanced pancreatic cancer (LAPC): Final analysis of JCOG1106  – Loka et al</vt:lpstr>
      <vt:lpstr>621PD: Randomized phase II study of S-1 and concurrent radiotherapy with versus without induction chemotherapy of gemcitabine for locally advanced pancreatic cancer (LAPC): Final analysis of JCOG1106  – Loka et al</vt:lpstr>
      <vt:lpstr>Gallbladder cancer</vt:lpstr>
      <vt:lpstr>619PD: Prognostic factors in curative treatment of gallbladder cancer - Data of 950 cases of “The German-Registry” – Goetze et al </vt:lpstr>
      <vt:lpstr>619PD: Prognostic factors in curative treatment of gallbladder cancer - Data of 950 cases of “The German-Registry” – Goetze et al </vt:lpstr>
      <vt:lpstr>619PD: Prognostic factors in curative treatment of gallbladder cancer - Data of 950 cases of “The German-Registry” – Goetze et al </vt:lpstr>
      <vt:lpstr>619PD: Prognostic factors in curative treatment of gallbladder cancer - Data of 950 cases of “The German-Registry” – Goetze et al </vt:lpstr>
      <vt:lpstr>619PD: Prognostic factors in curative treatment of gallbladder cancer - Data of 950 cases of “The German-Registry” – Goetze et al </vt:lpstr>
      <vt:lpstr>Hepatocellular carcinoma</vt:lpstr>
      <vt:lpstr>LBA28: Efficacy, safety, and health-related quality of life (HRQoL) of regorafenib in patients with hepatocellular carcinoma (HCC) progressing on sorafenib: Results of the international, double-blind phase 3 RESORCE trial – Bruix et al</vt:lpstr>
      <vt:lpstr>LBA28: Efficacy, safety, and health-related quality of life (HRQoL) of regorafenib in patients with hepatocellular carcinoma (HCC) progressing on sorafenib: Results of the international, double-blind phase 3 RESORCE trial – Bruix et al</vt:lpstr>
      <vt:lpstr>LBA28: Efficacy, safety, and health-related quality of life (HRQoL) of regorafenib in patients with hepatocellular carcinoma (HCC) progressing on sorafenib: Results of the international, double-blind phase 3 RESORCE trial – Bruix et al</vt:lpstr>
      <vt:lpstr>LBA28: Efficacy, safety, and health-related quality of life (HRQoL) of regorafenib in patients with hepatocellular carcinoma (HCC) progressing on sorafenib: Results of the international, double-blind phase 3 RESORCE trial – Bruix et al</vt:lpstr>
      <vt:lpstr>Neuroendocrine tumour</vt:lpstr>
      <vt:lpstr>420PD: NETTER-1 phase III in patients with midgut neuroendocrine tumors treated with 177Lu-dotatate: Efficacy, safety, QoL results and subgroup analysis – Strosberg et al</vt:lpstr>
      <vt:lpstr>420PD: NETTER-1 phase III in patients with midgut neuroendocrine tumors treated with 177Lu-dotatate: Efficacy, safety, QoL results and subgroup analysis – Strosberg et al</vt:lpstr>
      <vt:lpstr>420PD: NETTER-1 phase III in patients with midgut neuroendocrine tumors treated with 177Lu-dotatate: Efficacy, safety, QoL results and subgroup analysis – Strosberg et al</vt:lpstr>
      <vt:lpstr>420PD: NETTER-1 phase III in patients with midgut neuroendocrine tumors treated with 177Lu-dotatate: Efficacy, safety, QoL results and subgroup analysis – Strosberg et al</vt:lpstr>
      <vt:lpstr>420PD: NETTER-1 phase III in patients with midgut neuroendocrine tumors treated with 177Lu-dotatate: Efficacy, safety, QoL results and subgroup analysis – Strosberg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447</cp:revision>
  <cp:lastPrinted>2016-10-28T12:31:36Z</cp:lastPrinted>
  <dcterms:created xsi:type="dcterms:W3CDTF">2011-02-23T10:20:57Z</dcterms:created>
  <dcterms:modified xsi:type="dcterms:W3CDTF">2016-11-03T10:18:17Z</dcterms:modified>
</cp:coreProperties>
</file>