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69"/>
  </p:notesMasterIdLst>
  <p:handoutMasterIdLst>
    <p:handoutMasterId r:id="rId70"/>
  </p:handoutMasterIdLst>
  <p:sldIdLst>
    <p:sldId id="295" r:id="rId3"/>
    <p:sldId id="269" r:id="rId4"/>
    <p:sldId id="875" r:id="rId5"/>
    <p:sldId id="874" r:id="rId6"/>
    <p:sldId id="808" r:id="rId7"/>
    <p:sldId id="809" r:id="rId8"/>
    <p:sldId id="867" r:id="rId9"/>
    <p:sldId id="839" r:id="rId10"/>
    <p:sldId id="840" r:id="rId11"/>
    <p:sldId id="841" r:id="rId12"/>
    <p:sldId id="842" r:id="rId13"/>
    <p:sldId id="843" r:id="rId14"/>
    <p:sldId id="868" r:id="rId15"/>
    <p:sldId id="819" r:id="rId16"/>
    <p:sldId id="820" r:id="rId17"/>
    <p:sldId id="821" r:id="rId18"/>
    <p:sldId id="822" r:id="rId19"/>
    <p:sldId id="823" r:id="rId20"/>
    <p:sldId id="869" r:id="rId21"/>
    <p:sldId id="814" r:id="rId22"/>
    <p:sldId id="815" r:id="rId23"/>
    <p:sldId id="816" r:id="rId24"/>
    <p:sldId id="817" r:id="rId25"/>
    <p:sldId id="818" r:id="rId26"/>
    <p:sldId id="848" r:id="rId27"/>
    <p:sldId id="849" r:id="rId28"/>
    <p:sldId id="850" r:id="rId29"/>
    <p:sldId id="851" r:id="rId30"/>
    <p:sldId id="852" r:id="rId31"/>
    <p:sldId id="853" r:id="rId32"/>
    <p:sldId id="854" r:id="rId33"/>
    <p:sldId id="855" r:id="rId34"/>
    <p:sldId id="870" r:id="rId35"/>
    <p:sldId id="824" r:id="rId36"/>
    <p:sldId id="825" r:id="rId37"/>
    <p:sldId id="826" r:id="rId38"/>
    <p:sldId id="827" r:id="rId39"/>
    <p:sldId id="828" r:id="rId40"/>
    <p:sldId id="844" r:id="rId41"/>
    <p:sldId id="871" r:id="rId42"/>
    <p:sldId id="872" r:id="rId43"/>
    <p:sldId id="847" r:id="rId44"/>
    <p:sldId id="810" r:id="rId45"/>
    <p:sldId id="811" r:id="rId46"/>
    <p:sldId id="834" r:id="rId47"/>
    <p:sldId id="835" r:id="rId48"/>
    <p:sldId id="836" r:id="rId49"/>
    <p:sldId id="837" r:id="rId50"/>
    <p:sldId id="838" r:id="rId51"/>
    <p:sldId id="861" r:id="rId52"/>
    <p:sldId id="862" r:id="rId53"/>
    <p:sldId id="863" r:id="rId54"/>
    <p:sldId id="864" r:id="rId55"/>
    <p:sldId id="865" r:id="rId56"/>
    <p:sldId id="866" r:id="rId57"/>
    <p:sldId id="812" r:id="rId58"/>
    <p:sldId id="829" r:id="rId59"/>
    <p:sldId id="831" r:id="rId60"/>
    <p:sldId id="832" r:id="rId61"/>
    <p:sldId id="833" r:id="rId62"/>
    <p:sldId id="813" r:id="rId63"/>
    <p:sldId id="856" r:id="rId64"/>
    <p:sldId id="857" r:id="rId65"/>
    <p:sldId id="858" r:id="rId66"/>
    <p:sldId id="859" r:id="rId67"/>
    <p:sldId id="860" r:id="rId68"/>
  </p:sldIdLst>
  <p:sldSz cx="9144000" cy="6858000" type="screen4x3"/>
  <p:notesSz cx="6858000" cy="9144000"/>
  <p:custDataLst>
    <p:tags r:id="rId71"/>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D52B1E"/>
    <a:srgbClr val="4D4D4D"/>
    <a:srgbClr val="043882"/>
    <a:srgbClr val="000000"/>
    <a:srgbClr val="464646"/>
    <a:srgbClr val="B60D27"/>
    <a:srgbClr val="DDDDDD"/>
    <a:srgbClr val="C0C0C0"/>
    <a:srgbClr val="28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5980" autoAdjust="0"/>
  </p:normalViewPr>
  <p:slideViewPr>
    <p:cSldViewPr snapToGrid="0" showGuides="1">
      <p:cViewPr varScale="1">
        <p:scale>
          <a:sx n="124" d="100"/>
          <a:sy n="124" d="100"/>
        </p:scale>
        <p:origin x="-1170" y="-102"/>
      </p:cViewPr>
      <p:guideLst>
        <p:guide orient="horz" pos="4148"/>
        <p:guide orient="horz" pos="102"/>
        <p:guide orient="horz" pos="2160"/>
        <p:guide orient="horz" pos="720"/>
        <p:guide pos="2880"/>
        <p:guide pos="228"/>
        <p:guide pos="5532"/>
      </p:guideLst>
    </p:cSldViewPr>
  </p:slideViewPr>
  <p:notesTextViewPr>
    <p:cViewPr>
      <p:scale>
        <a:sx n="100" d="100"/>
        <a:sy n="100" d="100"/>
      </p:scale>
      <p:origin x="0" y="0"/>
    </p:cViewPr>
  </p:notesTextViewPr>
  <p:sorterViewPr>
    <p:cViewPr>
      <p:scale>
        <a:sx n="122" d="100"/>
        <a:sy n="122"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29/11/2016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14</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14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14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24</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24</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24</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228358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1475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57</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57</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57</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val="127679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82" b="18825"/>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2371452" y="1624965"/>
            <a:ext cx="6492875" cy="892552"/>
          </a:xfrm>
          <a:prstGeom prst="rect">
            <a:avLst/>
          </a:prstGeom>
        </p:spPr>
        <p:txBody>
          <a:bodyPr wrap="square">
            <a:spAutoFit/>
          </a:bodyPr>
          <a:lstStyle/>
          <a:p>
            <a:pPr algn="r"/>
            <a:r>
              <a:rPr kumimoji="0" lang="fr-FR" sz="20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a:ea typeface="+mn-ea"/>
                <a:cs typeface="Arial"/>
              </a:rPr>
              <a:t>ESMO 2016 Congrès</a:t>
            </a:r>
          </a:p>
          <a:p>
            <a:pPr marL="0" marR="0" indent="0" algn="r" defTabSz="914400" rtl="0" eaLnBrk="1" fontAlgn="base" latinLnBrk="0" hangingPunct="1">
              <a:lnSpc>
                <a:spcPct val="100000"/>
              </a:lnSpc>
              <a:spcBef>
                <a:spcPct val="0"/>
              </a:spcBef>
              <a:spcAft>
                <a:spcPct val="0"/>
              </a:spcAft>
              <a:buClrTx/>
              <a:buSzTx/>
              <a:buFontTx/>
              <a:buNone/>
              <a:tabLst/>
              <a:defRPr/>
            </a:pPr>
            <a:r>
              <a:rPr lang="fr-FR" sz="1600" b="0" kern="1200" dirty="0" smtClean="0">
                <a:solidFill>
                  <a:schemeClr val="tx2"/>
                </a:solidFill>
                <a:effectLst>
                  <a:outerShdw blurRad="38100" dist="38100" dir="2700000" algn="tl">
                    <a:srgbClr val="000000">
                      <a:alpha val="43137"/>
                    </a:srgbClr>
                  </a:outerShdw>
                </a:effectLst>
                <a:latin typeface="Arial"/>
                <a:ea typeface="+mn-ea"/>
                <a:cs typeface="Arial"/>
              </a:rPr>
              <a:t>7–11 octobre 2016</a:t>
            </a:r>
          </a:p>
          <a:p>
            <a:pPr marL="0" marR="0" indent="0" algn="r" defTabSz="914400" rtl="0" eaLnBrk="1" fontAlgn="base" latinLnBrk="0" hangingPunct="1">
              <a:lnSpc>
                <a:spcPct val="100000"/>
              </a:lnSpc>
              <a:spcBef>
                <a:spcPct val="0"/>
              </a:spcBef>
              <a:spcAft>
                <a:spcPct val="0"/>
              </a:spcAft>
              <a:buClrTx/>
              <a:buSzTx/>
              <a:buFontTx/>
              <a:buNone/>
              <a:tabLst/>
              <a:defRPr/>
            </a:pPr>
            <a:r>
              <a:rPr lang="fr-FR" sz="1600" b="0" kern="1200" dirty="0" smtClean="0">
                <a:solidFill>
                  <a:schemeClr val="tx2"/>
                </a:solidFill>
                <a:effectLst>
                  <a:outerShdw blurRad="38100" dist="38100" dir="2700000" algn="tl">
                    <a:srgbClr val="000000">
                      <a:alpha val="43137"/>
                    </a:srgbClr>
                  </a:outerShdw>
                </a:effectLst>
                <a:latin typeface="Arial"/>
                <a:ea typeface="+mn-ea"/>
                <a:cs typeface="Arial"/>
              </a:rPr>
              <a:t>Copenhague, Danemark </a:t>
            </a:r>
            <a:endParaRPr lang="fr-FR" sz="1600" b="0" kern="1200" dirty="0">
              <a:solidFill>
                <a:schemeClr val="tx2"/>
              </a:solidFill>
              <a:effectLst>
                <a:outerShdw blurRad="38100" dist="38100" dir="2700000" algn="tl">
                  <a:srgbClr val="000000">
                    <a:alpha val="43137"/>
                  </a:srgbClr>
                </a:outerShdw>
              </a:effectLst>
              <a:latin typeface="Arial"/>
              <a:ea typeface="+mn-ea"/>
              <a:cs typeface="Arial"/>
            </a:endParaRPr>
          </a:p>
        </p:txBody>
      </p:sp>
    </p:spTree>
    <p:extLst>
      <p:ext uri="{BB962C8B-B14F-4D97-AF65-F5344CB8AC3E}">
        <p14:creationId xmlns:p14="http://schemas.microsoft.com/office/powerpoint/2010/main" val="371160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17103296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33437493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8057928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3719839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0784960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2465293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328049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620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983724640"/>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etop@etop.eu-org"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7.xml"/><Relationship Id="rId7" Type="http://schemas.openxmlformats.org/officeDocument/2006/relationships/slide" Target="slide43.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33.xml"/><Relationship Id="rId11" Type="http://schemas.openxmlformats.org/officeDocument/2006/relationships/slide" Target="slide61.xml"/><Relationship Id="rId5" Type="http://schemas.openxmlformats.org/officeDocument/2006/relationships/slide" Target="slide19.xml"/><Relationship Id="rId10" Type="http://schemas.openxmlformats.org/officeDocument/2006/relationships/slide" Target="slide56.xml"/><Relationship Id="rId4" Type="http://schemas.openxmlformats.org/officeDocument/2006/relationships/slide" Target="slide13.xml"/><Relationship Id="rId9" Type="http://schemas.openxmlformats.org/officeDocument/2006/relationships/slide" Target="slide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Diaporama gastro-intestinal 2016</a:t>
            </a:r>
            <a:br>
              <a:rPr lang="fr-FR" dirty="0" smtClean="0"/>
            </a:br>
            <a:r>
              <a:rPr lang="fr-FR" sz="2800" b="0" dirty="0" smtClean="0"/>
              <a:t>Abstracts sélectionnés sur le cancer non colorectal</a:t>
            </a:r>
            <a:endParaRPr lang="fr-FR" sz="2800" b="0" dirty="0"/>
          </a:p>
        </p:txBody>
      </p:sp>
    </p:spTree>
    <p:extLst>
      <p:ext uri="{BB962C8B-B14F-4D97-AF65-F5344CB8AC3E}">
        <p14:creationId xmlns:p14="http://schemas.microsoft.com/office/powerpoint/2010/main" val="2783581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610O: Etude de phase II randomisée de </a:t>
            </a:r>
            <a:r>
              <a:rPr lang="fr-FR" sz="1800" dirty="0" err="1" smtClean="0"/>
              <a:t>cisplatine</a:t>
            </a:r>
            <a:r>
              <a:rPr lang="fr-FR" sz="1800" dirty="0" smtClean="0"/>
              <a:t>, </a:t>
            </a:r>
            <a:r>
              <a:rPr lang="fr-FR" sz="1800" dirty="0" err="1" smtClean="0"/>
              <a:t>fluorouracile</a:t>
            </a:r>
            <a:r>
              <a:rPr lang="fr-FR" sz="1800" dirty="0" smtClean="0"/>
              <a:t> et </a:t>
            </a:r>
            <a:r>
              <a:rPr lang="fr-FR" sz="1800" dirty="0" err="1" smtClean="0"/>
              <a:t>DOCétaxel</a:t>
            </a:r>
            <a:r>
              <a:rPr lang="fr-FR" sz="1800" dirty="0" smtClean="0"/>
              <a:t> +/-</a:t>
            </a:r>
            <a:r>
              <a:rPr lang="fr-FR" sz="1800" dirty="0" err="1" smtClean="0"/>
              <a:t>radioThérapie</a:t>
            </a:r>
            <a:r>
              <a:rPr lang="fr-FR" sz="1800" dirty="0" smtClean="0"/>
              <a:t> préopératoire, selon la réponse précoce au </a:t>
            </a:r>
            <a:r>
              <a:rPr lang="fr-FR" sz="1800" dirty="0" err="1" smtClean="0"/>
              <a:t>cisplatine</a:t>
            </a:r>
            <a:r>
              <a:rPr lang="fr-FR" sz="1800" dirty="0" smtClean="0"/>
              <a:t> + </a:t>
            </a:r>
            <a:r>
              <a:rPr lang="fr-FR" sz="1800" dirty="0" err="1" smtClean="0"/>
              <a:t>fluorouracile</a:t>
            </a:r>
            <a:r>
              <a:rPr lang="fr-FR" sz="1800" dirty="0" smtClean="0"/>
              <a:t> dans les adénocarcinomes de l’œsophage </a:t>
            </a:r>
            <a:r>
              <a:rPr lang="fr-FR" sz="1800" dirty="0" err="1" smtClean="0"/>
              <a:t>résécables</a:t>
            </a:r>
            <a:r>
              <a:rPr lang="fr-FR" sz="1800" dirty="0" smtClean="0"/>
              <a:t>: une étude AGITG – </a:t>
            </a:r>
            <a:r>
              <a:rPr lang="fr-FR" sz="1800" dirty="0" err="1" smtClean="0"/>
              <a:t>Barbour</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 </a:t>
            </a:r>
            <a:endParaRPr lang="fr-FR"/>
          </a:p>
        </p:txBody>
      </p:sp>
      <p:sp>
        <p:nvSpPr>
          <p:cNvPr id="14" name="Text Placeholder 13"/>
          <p:cNvSpPr>
            <a:spLocks noGrp="1"/>
          </p:cNvSpPr>
          <p:nvPr>
            <p:ph type="body" sz="quarter" idx="10"/>
          </p:nvPr>
        </p:nvSpPr>
        <p:spPr>
          <a:xfrm>
            <a:off x="156114" y="6190066"/>
            <a:ext cx="4467127" cy="487363"/>
          </a:xfrm>
        </p:spPr>
        <p:txBody>
          <a:bodyPr/>
          <a:lstStyle/>
          <a:p>
            <a:r>
              <a:rPr lang="fr-FR" dirty="0" smtClean="0"/>
              <a:t>*Exclusion des 11 ARM non randomisés et de 2 patients sans TEP scan à J15</a:t>
            </a:r>
            <a:endParaRPr lang="fr-FR" dirty="0"/>
          </a:p>
        </p:txBody>
      </p:sp>
      <p:sp>
        <p:nvSpPr>
          <p:cNvPr id="15" name="Text Placeholder 14"/>
          <p:cNvSpPr>
            <a:spLocks noGrp="1"/>
          </p:cNvSpPr>
          <p:nvPr>
            <p:ph type="body" sz="quarter" idx="11"/>
          </p:nvPr>
        </p:nvSpPr>
        <p:spPr>
          <a:xfrm>
            <a:off x="4343400" y="6096000"/>
            <a:ext cx="4435475" cy="487363"/>
          </a:xfrm>
        </p:spPr>
        <p:txBody>
          <a:bodyPr/>
          <a:lstStyle/>
          <a:p>
            <a:r>
              <a:rPr lang="fr-FR" smtClean="0"/>
              <a:t>Barbour A et al. Ann Oncol 2016; 27 (suppl 6): abstr 610O</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140208550"/>
              </p:ext>
            </p:extLst>
          </p:nvPr>
        </p:nvGraphicFramePr>
        <p:xfrm>
          <a:off x="137352" y="1607283"/>
          <a:ext cx="8869296" cy="4714144"/>
        </p:xfrm>
        <a:graphic>
          <a:graphicData uri="http://schemas.openxmlformats.org/drawingml/2006/table">
            <a:tbl>
              <a:tblPr firstRow="1" bandRow="1">
                <a:tableStyleId>{69012ECD-51FC-41F1-AA8D-1B2483CD663E}</a:tableStyleId>
              </a:tblPr>
              <a:tblGrid>
                <a:gridCol w="1661757">
                  <a:extLst>
                    <a:ext uri="{9D8B030D-6E8A-4147-A177-3AD203B41FA5}">
                      <a16:colId xmlns:a16="http://schemas.microsoft.com/office/drawing/2014/main" xmlns="" val="20000"/>
                    </a:ext>
                  </a:extLst>
                </a:gridCol>
                <a:gridCol w="2328258">
                  <a:extLst>
                    <a:ext uri="{9D8B030D-6E8A-4147-A177-3AD203B41FA5}">
                      <a16:colId xmlns:a16="http://schemas.microsoft.com/office/drawing/2014/main" xmlns="" val="20001"/>
                    </a:ext>
                  </a:extLst>
                </a:gridCol>
                <a:gridCol w="929564">
                  <a:extLst>
                    <a:ext uri="{9D8B030D-6E8A-4147-A177-3AD203B41FA5}">
                      <a16:colId xmlns:a16="http://schemas.microsoft.com/office/drawing/2014/main" xmlns="" val="20002"/>
                    </a:ext>
                  </a:extLst>
                </a:gridCol>
                <a:gridCol w="1229895"/>
                <a:gridCol w="1551849"/>
                <a:gridCol w="1167973"/>
              </a:tblGrid>
              <a:tr h="47382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Evaluation clinique,* n (%)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pt-BR"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RMP (n=45)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smtClean="0">
                          <a:ln>
                            <a:noFill/>
                          </a:ln>
                          <a:solidFill>
                            <a:schemeClr val="tx2"/>
                          </a:solidFill>
                          <a:effectLst/>
                          <a:latin typeface="+mn-lt"/>
                          <a:cs typeface="Arial" charset="0"/>
                        </a:rPr>
                        <a:t>CIS + 5FU + Doc (n=31)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CIS + 5FU + Doc + RT (n=35)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Tous patients (n=111)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16775">
                <a:tc>
                  <a:txBody>
                    <a:bodyPr/>
                    <a:lstStyle/>
                    <a:p>
                      <a:r>
                        <a:rPr lang="fr-FR" sz="1400" b="0" i="0" u="none" strike="noStrike" kern="1200" baseline="0" noProof="0" dirty="0" smtClean="0">
                          <a:solidFill>
                            <a:schemeClr val="tx1"/>
                          </a:solidFill>
                          <a:latin typeface="+mn-lt"/>
                          <a:ea typeface="+mn-ea"/>
                          <a:cs typeface="+mn-cs"/>
                        </a:rPr>
                        <a:t>Réponse tumorale endoscopique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Importante: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régression &gt;90%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 (13)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 (6)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7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15 (14)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Partielle: régression </a:t>
                      </a:r>
                      <a:br>
                        <a:rPr kumimoji="0" lang="fr-FR" sz="1400" b="0" i="0" u="none" strike="noStrike" cap="none" normalizeH="0" baseline="0" noProof="0" dirty="0" smtClean="0">
                          <a:ln>
                            <a:noFill/>
                          </a:ln>
                          <a:solidFill>
                            <a:schemeClr val="tx1"/>
                          </a:solidFill>
                          <a:effectLst/>
                          <a:latin typeface="+mn-lt"/>
                          <a:cs typeface="Arial" charset="0"/>
                        </a:rPr>
                      </a:br>
                      <a:r>
                        <a:rPr kumimoji="0" lang="fr-FR" sz="1400" b="0" i="0" u="none" strike="noStrike" cap="none" normalizeH="0" baseline="0" noProof="0" dirty="0" smtClean="0">
                          <a:ln>
                            <a:noFill/>
                          </a:ln>
                          <a:solidFill>
                            <a:schemeClr val="tx1"/>
                          </a:solidFill>
                          <a:effectLst/>
                          <a:latin typeface="+mn-lt"/>
                          <a:cs typeface="Arial" charset="0"/>
                        </a:rPr>
                        <a:t>50–90%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11 (24)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11 (35)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12 (34)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34 (31)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90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Faible: régression &lt;50%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25 (56)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11 (35)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 (17)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42 (38)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Inconnue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 (7)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7 (23)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10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20 (18)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CT – réponse locale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RC</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 2 (4)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endParaRPr lang="fr-FR" noProof="0"/>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fr-FR" sz="1400" b="0" i="0" u="none" strike="noStrike" kern="1200" baseline="0" noProof="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Persistance maladie locale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38 (84)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25 (81)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33 (94)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96 (86)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fr-FR" sz="1400" b="0" i="0" u="none" strike="noStrike" kern="1200" baseline="0" noProof="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Progression locale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 (6)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 (3)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fr-FR" sz="1400" b="0" i="0" u="none" strike="noStrike" kern="1200" baseline="0" noProof="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Inconnue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5 (11)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 (13)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9 (8)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1282723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610O: Etude de phase II randomisée de cisplatine, fluorouracile et </a:t>
            </a:r>
            <a:r>
              <a:rPr lang="fr-FR" sz="1800" dirty="0" err="1" smtClean="0"/>
              <a:t>DOCétaxel</a:t>
            </a:r>
            <a:r>
              <a:rPr lang="fr-FR" sz="1800" dirty="0" smtClean="0"/>
              <a:t> +/-</a:t>
            </a:r>
            <a:r>
              <a:rPr lang="fr-FR" sz="1800" dirty="0" err="1" smtClean="0"/>
              <a:t>radioThérapie</a:t>
            </a:r>
            <a:r>
              <a:rPr lang="fr-FR" sz="1800" dirty="0" smtClean="0"/>
              <a:t> préopératoire, selon la réponse précoce au cisplatine + fluorouracile dans les adénocarcinomes de l’œsophage résécables: une étude AGITG – </a:t>
            </a:r>
            <a:r>
              <a:rPr lang="fr-FR" sz="1800" dirty="0" err="1" smtClean="0"/>
              <a:t>Barbour</a:t>
            </a:r>
            <a:r>
              <a:rPr lang="fr-FR" sz="1800" dirty="0" smtClean="0"/>
              <a:t> et al</a:t>
            </a:r>
            <a:endParaRPr lang="fr-FR" sz="1800" dirty="0"/>
          </a:p>
        </p:txBody>
      </p:sp>
      <p:sp>
        <p:nvSpPr>
          <p:cNvPr id="5123" name="Rectangle 3"/>
          <p:cNvSpPr>
            <a:spLocks noGrp="1" noChangeArrowheads="1"/>
          </p:cNvSpPr>
          <p:nvPr>
            <p:ph type="body" idx="1"/>
          </p:nvPr>
        </p:nvSpPr>
        <p:spPr>
          <a:xfrm>
            <a:off x="365125" y="1254035"/>
            <a:ext cx="3444876" cy="4746172"/>
          </a:xfrm>
        </p:spPr>
        <p:txBody>
          <a:bodyPr/>
          <a:lstStyle/>
          <a:p>
            <a:pPr marL="0" indent="0">
              <a:buNone/>
            </a:pPr>
            <a:r>
              <a:rPr lang="fr-FR" b="1" smtClean="0"/>
              <a:t>Résultats </a:t>
            </a:r>
          </a:p>
        </p:txBody>
      </p:sp>
      <p:sp>
        <p:nvSpPr>
          <p:cNvPr id="15" name="Text Placeholder 14"/>
          <p:cNvSpPr>
            <a:spLocks noGrp="1"/>
          </p:cNvSpPr>
          <p:nvPr>
            <p:ph type="body" sz="quarter" idx="11"/>
          </p:nvPr>
        </p:nvSpPr>
        <p:spPr>
          <a:xfrm>
            <a:off x="4343400" y="6096000"/>
            <a:ext cx="4435475" cy="487363"/>
          </a:xfrm>
        </p:spPr>
        <p:txBody>
          <a:bodyPr/>
          <a:lstStyle/>
          <a:p>
            <a:r>
              <a:rPr lang="fr-FR" smtClean="0"/>
              <a:t>Barbour A et al. Ann Oncol 2016; 27 (suppl 6): abstr 610O</a:t>
            </a:r>
            <a:endParaRPr lang="fr-FR"/>
          </a:p>
        </p:txBody>
      </p:sp>
      <p:sp>
        <p:nvSpPr>
          <p:cNvPr id="8" name="Rectangle 3"/>
          <p:cNvSpPr txBox="1">
            <a:spLocks noChangeArrowheads="1"/>
          </p:cNvSpPr>
          <p:nvPr/>
        </p:nvSpPr>
        <p:spPr bwMode="auto">
          <a:xfrm>
            <a:off x="510253" y="5181600"/>
            <a:ext cx="8266712" cy="123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dirty="0" smtClean="0"/>
              <a:t>Des </a:t>
            </a:r>
            <a:r>
              <a:rPr lang="fr-FR" dirty="0" err="1" smtClean="0"/>
              <a:t>EIs</a:t>
            </a:r>
            <a:r>
              <a:rPr lang="fr-FR" dirty="0" smtClean="0"/>
              <a:t> de grade 3/4 ont été observés chez:</a:t>
            </a:r>
          </a:p>
          <a:p>
            <a:pPr lvl="1">
              <a:buClr>
                <a:srgbClr val="043882"/>
              </a:buClr>
            </a:pPr>
            <a:r>
              <a:rPr lang="fr-FR" dirty="0" smtClean="0"/>
              <a:t>19/58 (33%) patients sous CIS + 5FU et 13/45 (29%) RMP sous CIS + 5FU</a:t>
            </a:r>
          </a:p>
          <a:p>
            <a:pPr lvl="1">
              <a:buClr>
                <a:srgbClr val="043882"/>
              </a:buClr>
            </a:pPr>
            <a:r>
              <a:rPr lang="fr-FR" dirty="0" smtClean="0"/>
              <a:t>14/31 (45%) patients sous CIS + 5FU + Doc et 25/35 (71%) patients sous CIS + 5FU + Doc + RT</a:t>
            </a:r>
            <a:endParaRPr lang="fr-FR" dirty="0"/>
          </a:p>
        </p:txBody>
      </p:sp>
      <p:grpSp>
        <p:nvGrpSpPr>
          <p:cNvPr id="2" name="Group 1"/>
          <p:cNvGrpSpPr/>
          <p:nvPr/>
        </p:nvGrpSpPr>
        <p:grpSpPr>
          <a:xfrm>
            <a:off x="-155327048" y="1371600"/>
            <a:ext cx="164468615" cy="3686418"/>
            <a:chOff x="-207201214" y="2430755"/>
            <a:chExt cx="216407643" cy="3686418"/>
          </a:xfrm>
        </p:grpSpPr>
        <p:sp>
          <p:nvSpPr>
            <p:cNvPr id="9" name="Line 12"/>
            <p:cNvSpPr>
              <a:spLocks noChangeShapeType="1"/>
            </p:cNvSpPr>
            <p:nvPr/>
          </p:nvSpPr>
          <p:spPr bwMode="auto">
            <a:xfrm>
              <a:off x="6749720"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0" name="Line 13"/>
            <p:cNvSpPr>
              <a:spLocks noChangeShapeType="1"/>
            </p:cNvSpPr>
            <p:nvPr/>
          </p:nvSpPr>
          <p:spPr bwMode="auto">
            <a:xfrm>
              <a:off x="4472728"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1" name="Line 18"/>
            <p:cNvSpPr>
              <a:spLocks noChangeShapeType="1"/>
            </p:cNvSpPr>
            <p:nvPr/>
          </p:nvSpPr>
          <p:spPr bwMode="auto">
            <a:xfrm>
              <a:off x="3903480"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2" name="Line 19"/>
            <p:cNvSpPr>
              <a:spLocks noChangeShapeType="1"/>
            </p:cNvSpPr>
            <p:nvPr/>
          </p:nvSpPr>
          <p:spPr bwMode="auto">
            <a:xfrm>
              <a:off x="3334232"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3" name="Line 20"/>
            <p:cNvSpPr>
              <a:spLocks noChangeShapeType="1"/>
            </p:cNvSpPr>
            <p:nvPr/>
          </p:nvSpPr>
          <p:spPr bwMode="auto">
            <a:xfrm>
              <a:off x="2764984"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6" name="Line 21"/>
            <p:cNvSpPr>
              <a:spLocks noChangeShapeType="1"/>
            </p:cNvSpPr>
            <p:nvPr/>
          </p:nvSpPr>
          <p:spPr bwMode="auto">
            <a:xfrm>
              <a:off x="2195736"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7" name="TextBox 16"/>
            <p:cNvSpPr txBox="1"/>
            <p:nvPr/>
          </p:nvSpPr>
          <p:spPr>
            <a:xfrm>
              <a:off x="4491855" y="4138160"/>
              <a:ext cx="1096397" cy="246221"/>
            </a:xfrm>
            <a:prstGeom prst="rect">
              <a:avLst/>
            </a:prstGeom>
            <a:noFill/>
          </p:spPr>
          <p:txBody>
            <a:bodyPr wrap="none" rtlCol="0">
              <a:spAutoFit/>
            </a:bodyPr>
            <a:lstStyle/>
            <a:p>
              <a:pPr algn="ctr"/>
              <a:r>
                <a:rPr lang="fr-FR" sz="1000" b="1" dirty="0" smtClean="0">
                  <a:solidFill>
                    <a:srgbClr val="4D4D4D"/>
                  </a:solidFill>
                  <a:latin typeface="Arial" panose="020B0604020202020204" pitchFamily="34" charset="0"/>
                  <a:cs typeface="Arial" panose="020B0604020202020204" pitchFamily="34" charset="0"/>
                </a:rPr>
                <a:t>Cycles (%)</a:t>
              </a:r>
              <a:endParaRPr lang="fr-FR" sz="1000" b="1" dirty="0">
                <a:solidFill>
                  <a:srgbClr val="4D4D4D"/>
                </a:solidFill>
                <a:latin typeface="Arial" panose="020B0604020202020204" pitchFamily="34" charset="0"/>
                <a:cs typeface="Arial" panose="020B0604020202020204" pitchFamily="34" charset="0"/>
              </a:endParaRPr>
            </a:p>
          </p:txBody>
        </p:sp>
        <p:sp>
          <p:nvSpPr>
            <p:cNvPr id="18" name="TextBox 17"/>
            <p:cNvSpPr txBox="1"/>
            <p:nvPr/>
          </p:nvSpPr>
          <p:spPr>
            <a:xfrm>
              <a:off x="2029305" y="3922350"/>
              <a:ext cx="346212"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0</a:t>
              </a:r>
              <a:endParaRPr lang="fr-FR" sz="1100">
                <a:solidFill>
                  <a:srgbClr val="4D4D4D"/>
                </a:solidFill>
                <a:latin typeface="Arial" panose="020B0604020202020204" pitchFamily="34" charset="0"/>
                <a:cs typeface="Arial" panose="020B0604020202020204" pitchFamily="34" charset="0"/>
              </a:endParaRPr>
            </a:p>
          </p:txBody>
        </p:sp>
        <p:sp>
          <p:nvSpPr>
            <p:cNvPr id="19" name="TextBox 18"/>
            <p:cNvSpPr txBox="1"/>
            <p:nvPr/>
          </p:nvSpPr>
          <p:spPr>
            <a:xfrm>
              <a:off x="2540935" y="3922350"/>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10</a:t>
              </a:r>
              <a:endParaRPr lang="fr-FR" sz="1100">
                <a:solidFill>
                  <a:srgbClr val="4D4D4D"/>
                </a:solidFill>
                <a:latin typeface="Arial" panose="020B0604020202020204" pitchFamily="34" charset="0"/>
                <a:cs typeface="Arial" panose="020B0604020202020204" pitchFamily="34" charset="0"/>
              </a:endParaRPr>
            </a:p>
          </p:txBody>
        </p:sp>
        <p:sp>
          <p:nvSpPr>
            <p:cNvPr id="20" name="TextBox 19"/>
            <p:cNvSpPr txBox="1"/>
            <p:nvPr/>
          </p:nvSpPr>
          <p:spPr>
            <a:xfrm>
              <a:off x="3107229" y="3922350"/>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20</a:t>
              </a:r>
              <a:endParaRPr lang="fr-FR" sz="1100">
                <a:solidFill>
                  <a:srgbClr val="4D4D4D"/>
                </a:solidFill>
                <a:latin typeface="Arial" panose="020B0604020202020204" pitchFamily="34" charset="0"/>
                <a:cs typeface="Arial" panose="020B0604020202020204" pitchFamily="34" charset="0"/>
              </a:endParaRPr>
            </a:p>
          </p:txBody>
        </p:sp>
        <p:sp>
          <p:nvSpPr>
            <p:cNvPr id="21" name="TextBox 20"/>
            <p:cNvSpPr txBox="1"/>
            <p:nvPr/>
          </p:nvSpPr>
          <p:spPr>
            <a:xfrm>
              <a:off x="3676476" y="3922350"/>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30</a:t>
              </a:r>
              <a:endParaRPr lang="fr-FR" sz="1100">
                <a:solidFill>
                  <a:srgbClr val="4D4D4D"/>
                </a:solidFill>
                <a:latin typeface="Arial" panose="020B0604020202020204" pitchFamily="34" charset="0"/>
                <a:cs typeface="Arial" panose="020B0604020202020204" pitchFamily="34" charset="0"/>
              </a:endParaRPr>
            </a:p>
          </p:txBody>
        </p:sp>
        <p:sp>
          <p:nvSpPr>
            <p:cNvPr id="22" name="TextBox 21"/>
            <p:cNvSpPr txBox="1"/>
            <p:nvPr/>
          </p:nvSpPr>
          <p:spPr>
            <a:xfrm>
              <a:off x="4248008" y="3922350"/>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40</a:t>
              </a:r>
              <a:endParaRPr lang="fr-FR" sz="1100">
                <a:solidFill>
                  <a:srgbClr val="4D4D4D"/>
                </a:solidFill>
                <a:latin typeface="Arial" panose="020B0604020202020204" pitchFamily="34" charset="0"/>
                <a:cs typeface="Arial" panose="020B0604020202020204" pitchFamily="34" charset="0"/>
              </a:endParaRPr>
            </a:p>
          </p:txBody>
        </p:sp>
        <p:sp>
          <p:nvSpPr>
            <p:cNvPr id="23" name="TextBox 22"/>
            <p:cNvSpPr txBox="1"/>
            <p:nvPr/>
          </p:nvSpPr>
          <p:spPr>
            <a:xfrm>
              <a:off x="6522495" y="3922350"/>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80</a:t>
              </a:r>
              <a:endParaRPr lang="fr-FR" sz="110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145227525" y="2668464"/>
              <a:ext cx="147414725" cy="1323439"/>
            </a:xfrm>
            <a:prstGeom prst="rect">
              <a:avLst/>
            </a:prstGeom>
            <a:noFill/>
          </p:spPr>
          <p:txBody>
            <a:bodyPr wrap="square" rtlCol="0" anchor="ctr" anchorCtr="0">
              <a:spAutoFit/>
            </a:bodyPr>
            <a:lstStyle/>
            <a:p>
              <a:pPr algn="r"/>
              <a:r>
                <a:rPr lang="fr-FR" sz="1000" b="1" dirty="0" smtClean="0">
                  <a:solidFill>
                    <a:srgbClr val="4D4D4D"/>
                  </a:solidFill>
                  <a:latin typeface="Arial" panose="020B0604020202020204" pitchFamily="34" charset="0"/>
                  <a:cs typeface="Arial" panose="020B0604020202020204" pitchFamily="34" charset="0"/>
                </a:rPr>
                <a:t>Docétaxel: DCF</a:t>
              </a:r>
            </a:p>
            <a:p>
              <a:pPr algn="r"/>
              <a:r>
                <a:rPr lang="fr-FR" sz="1000" b="1" dirty="0" smtClean="0">
                  <a:solidFill>
                    <a:srgbClr val="4D4D4D"/>
                  </a:solidFill>
                  <a:latin typeface="Arial" panose="020B0604020202020204" pitchFamily="34" charset="0"/>
                  <a:cs typeface="Arial" panose="020B0604020202020204" pitchFamily="34" charset="0"/>
                </a:rPr>
                <a:t>DCF + RT</a:t>
              </a:r>
            </a:p>
            <a:p>
              <a:pPr algn="r"/>
              <a:r>
                <a:rPr lang="fr-FR" sz="1000" b="1" dirty="0" smtClean="0">
                  <a:solidFill>
                    <a:srgbClr val="4D4D4D"/>
                  </a:solidFill>
                  <a:latin typeface="Arial" panose="020B0604020202020204" pitchFamily="34" charset="0"/>
                  <a:cs typeface="Arial" panose="020B0604020202020204" pitchFamily="34" charset="0"/>
                </a:rPr>
                <a:t>cisplatine: non randomisés</a:t>
              </a:r>
            </a:p>
            <a:p>
              <a:pPr algn="r"/>
              <a:r>
                <a:rPr lang="fr-FR" sz="1000" b="1" dirty="0" smtClean="0">
                  <a:solidFill>
                    <a:srgbClr val="4D4D4D"/>
                  </a:solidFill>
                  <a:latin typeface="Arial" panose="020B0604020202020204" pitchFamily="34" charset="0"/>
                  <a:cs typeface="Arial" panose="020B0604020202020204" pitchFamily="34" charset="0"/>
                </a:rPr>
                <a:t>DCF</a:t>
              </a:r>
            </a:p>
            <a:p>
              <a:pPr algn="r"/>
              <a:r>
                <a:rPr lang="fr-FR" sz="1000" b="1" dirty="0" smtClean="0">
                  <a:solidFill>
                    <a:srgbClr val="4D4D4D"/>
                  </a:solidFill>
                  <a:latin typeface="Arial" panose="020B0604020202020204" pitchFamily="34" charset="0"/>
                  <a:cs typeface="Arial" panose="020B0604020202020204" pitchFamily="34" charset="0"/>
                </a:rPr>
                <a:t>DCF + RT</a:t>
              </a:r>
            </a:p>
            <a:p>
              <a:pPr algn="r"/>
              <a:r>
                <a:rPr lang="fr-FR" sz="1000" b="1" dirty="0" smtClean="0">
                  <a:solidFill>
                    <a:srgbClr val="4D4D4D"/>
                  </a:solidFill>
                  <a:latin typeface="Arial" panose="020B0604020202020204" pitchFamily="34" charset="0"/>
                  <a:cs typeface="Arial" panose="020B0604020202020204" pitchFamily="34" charset="0"/>
                </a:rPr>
                <a:t>FU: non randomisés</a:t>
              </a:r>
            </a:p>
            <a:p>
              <a:pPr algn="r"/>
              <a:r>
                <a:rPr lang="fr-FR" sz="1000" b="1" dirty="0" smtClean="0">
                  <a:solidFill>
                    <a:srgbClr val="4D4D4D"/>
                  </a:solidFill>
                  <a:latin typeface="Arial" panose="020B0604020202020204" pitchFamily="34" charset="0"/>
                  <a:cs typeface="Arial" panose="020B0604020202020204" pitchFamily="34" charset="0"/>
                </a:rPr>
                <a:t>DCF</a:t>
              </a:r>
            </a:p>
            <a:p>
              <a:pPr algn="r"/>
              <a:r>
                <a:rPr lang="fr-FR" sz="1000" b="1" dirty="0" smtClean="0">
                  <a:solidFill>
                    <a:srgbClr val="4D4D4D"/>
                  </a:solidFill>
                  <a:latin typeface="Arial" panose="020B0604020202020204" pitchFamily="34" charset="0"/>
                  <a:cs typeface="Arial" panose="020B0604020202020204" pitchFamily="34" charset="0"/>
                </a:rPr>
                <a:t>DCF + RT</a:t>
              </a:r>
              <a:endParaRPr lang="fr-FR" sz="1000" b="1" dirty="0">
                <a:solidFill>
                  <a:srgbClr val="4D4D4D"/>
                </a:solidFill>
                <a:latin typeface="Arial" panose="020B0604020202020204" pitchFamily="34" charset="0"/>
                <a:cs typeface="Arial" panose="020B0604020202020204" pitchFamily="34" charset="0"/>
              </a:endParaRPr>
            </a:p>
          </p:txBody>
        </p:sp>
        <p:sp>
          <p:nvSpPr>
            <p:cNvPr id="25" name="Line 12"/>
            <p:cNvSpPr>
              <a:spLocks noChangeShapeType="1"/>
            </p:cNvSpPr>
            <p:nvPr/>
          </p:nvSpPr>
          <p:spPr bwMode="auto">
            <a:xfrm>
              <a:off x="5611224"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26" name="TextBox 25"/>
            <p:cNvSpPr txBox="1"/>
            <p:nvPr/>
          </p:nvSpPr>
          <p:spPr>
            <a:xfrm>
              <a:off x="5387126" y="3922350"/>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60</a:t>
              </a:r>
              <a:endParaRPr lang="fr-FR" sz="1100">
                <a:solidFill>
                  <a:srgbClr val="4D4D4D"/>
                </a:solidFill>
                <a:latin typeface="Arial" panose="020B0604020202020204" pitchFamily="34" charset="0"/>
                <a:cs typeface="Arial" panose="020B0604020202020204" pitchFamily="34" charset="0"/>
              </a:endParaRPr>
            </a:p>
          </p:txBody>
        </p:sp>
        <p:sp>
          <p:nvSpPr>
            <p:cNvPr id="27" name="TextBox 26"/>
            <p:cNvSpPr txBox="1"/>
            <p:nvPr/>
          </p:nvSpPr>
          <p:spPr>
            <a:xfrm>
              <a:off x="2965388" y="2430755"/>
              <a:ext cx="3213240" cy="276999"/>
            </a:xfrm>
            <a:prstGeom prst="rect">
              <a:avLst/>
            </a:prstGeom>
            <a:noFill/>
          </p:spPr>
          <p:txBody>
            <a:bodyPr wrap="none" rtlCol="0">
              <a:spAutoFit/>
            </a:bodyPr>
            <a:lstStyle/>
            <a:p>
              <a:pPr algn="ctr"/>
              <a:r>
                <a:rPr lang="fr-FR" sz="1200" b="1" smtClean="0">
                  <a:solidFill>
                    <a:srgbClr val="4D4D4D"/>
                  </a:solidFill>
                  <a:latin typeface="Arial" panose="020B0604020202020204" pitchFamily="34" charset="0"/>
                  <a:cs typeface="Arial" panose="020B0604020202020204" pitchFamily="34" charset="0"/>
                </a:rPr>
                <a:t>Modifications des doses de CT</a:t>
              </a:r>
              <a:endParaRPr lang="fr-FR" sz="1200" b="1">
                <a:solidFill>
                  <a:srgbClr val="4D4D4D"/>
                </a:solidFill>
                <a:latin typeface="Arial" panose="020B0604020202020204" pitchFamily="34" charset="0"/>
                <a:cs typeface="Arial" panose="020B0604020202020204" pitchFamily="34" charset="0"/>
              </a:endParaRPr>
            </a:p>
          </p:txBody>
        </p:sp>
        <p:sp>
          <p:nvSpPr>
            <p:cNvPr id="28" name="Line 17"/>
            <p:cNvSpPr>
              <a:spLocks noChangeShapeType="1"/>
            </p:cNvSpPr>
            <p:nvPr/>
          </p:nvSpPr>
          <p:spPr bwMode="auto">
            <a:xfrm>
              <a:off x="7888216"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29" name="TextBox 28"/>
            <p:cNvSpPr txBox="1"/>
            <p:nvPr/>
          </p:nvSpPr>
          <p:spPr>
            <a:xfrm>
              <a:off x="7607866" y="3922350"/>
              <a:ext cx="55267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100</a:t>
              </a:r>
              <a:endParaRPr lang="fr-FR" sz="1100">
                <a:solidFill>
                  <a:srgbClr val="4D4D4D"/>
                </a:solidFill>
                <a:latin typeface="Arial" panose="020B0604020202020204" pitchFamily="34" charset="0"/>
                <a:cs typeface="Arial" panose="020B0604020202020204" pitchFamily="34" charset="0"/>
              </a:endParaRPr>
            </a:p>
          </p:txBody>
        </p:sp>
        <p:sp>
          <p:nvSpPr>
            <p:cNvPr id="30" name="TextBox 29"/>
            <p:cNvSpPr txBox="1"/>
            <p:nvPr/>
          </p:nvSpPr>
          <p:spPr>
            <a:xfrm>
              <a:off x="8080420" y="2643285"/>
              <a:ext cx="1126009" cy="415498"/>
            </a:xfrm>
            <a:prstGeom prst="rect">
              <a:avLst/>
            </a:prstGeom>
            <a:noFill/>
          </p:spPr>
          <p:txBody>
            <a:bodyPr wrap="none" rtlCol="0" anchor="t" anchorCtr="0">
              <a:spAutoFit/>
            </a:bodyPr>
            <a:lstStyle/>
            <a:p>
              <a:r>
                <a:rPr lang="fr-FR" sz="1050" b="1" smtClean="0">
                  <a:solidFill>
                    <a:srgbClr val="4D4D4D"/>
                  </a:solidFill>
                  <a:latin typeface="Arial" panose="020B0604020202020204" pitchFamily="34" charset="0"/>
                  <a:cs typeface="Arial" panose="020B0604020202020204" pitchFamily="34" charset="0"/>
                </a:rPr>
                <a:t>Aucune</a:t>
              </a:r>
            </a:p>
            <a:p>
              <a:r>
                <a:rPr lang="fr-FR" sz="1050" b="1" smtClean="0">
                  <a:solidFill>
                    <a:srgbClr val="4D4D4D"/>
                  </a:solidFill>
                  <a:latin typeface="Arial" panose="020B0604020202020204" pitchFamily="34" charset="0"/>
                  <a:cs typeface="Arial" panose="020B0604020202020204" pitchFamily="34" charset="0"/>
                </a:rPr>
                <a:t>Réduction</a:t>
              </a:r>
              <a:endParaRPr lang="fr-FR" sz="1050" b="1">
                <a:solidFill>
                  <a:srgbClr val="4D4D4D"/>
                </a:solidFill>
                <a:latin typeface="Arial" panose="020B0604020202020204" pitchFamily="34" charset="0"/>
                <a:cs typeface="Arial" panose="020B0604020202020204" pitchFamily="34" charset="0"/>
              </a:endParaRPr>
            </a:p>
          </p:txBody>
        </p:sp>
        <p:sp>
          <p:nvSpPr>
            <p:cNvPr id="31" name="Rectangle 30"/>
            <p:cNvSpPr/>
            <p:nvPr/>
          </p:nvSpPr>
          <p:spPr>
            <a:xfrm>
              <a:off x="8028385" y="2882952"/>
              <a:ext cx="112390"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2" name="Rectangle 31"/>
            <p:cNvSpPr/>
            <p:nvPr/>
          </p:nvSpPr>
          <p:spPr>
            <a:xfrm>
              <a:off x="8028385" y="2725790"/>
              <a:ext cx="112390"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3" name="Line 12"/>
            <p:cNvSpPr>
              <a:spLocks noChangeShapeType="1"/>
            </p:cNvSpPr>
            <p:nvPr/>
          </p:nvSpPr>
          <p:spPr bwMode="auto">
            <a:xfrm>
              <a:off x="6180472"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34" name="TextBox 33"/>
            <p:cNvSpPr txBox="1"/>
            <p:nvPr/>
          </p:nvSpPr>
          <p:spPr>
            <a:xfrm>
              <a:off x="5951065" y="3922350"/>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70</a:t>
              </a:r>
              <a:endParaRPr lang="fr-FR" sz="1100">
                <a:solidFill>
                  <a:srgbClr val="4D4D4D"/>
                </a:solidFill>
                <a:latin typeface="Arial" panose="020B0604020202020204" pitchFamily="34" charset="0"/>
                <a:cs typeface="Arial" panose="020B0604020202020204" pitchFamily="34" charset="0"/>
              </a:endParaRPr>
            </a:p>
          </p:txBody>
        </p:sp>
        <p:sp>
          <p:nvSpPr>
            <p:cNvPr id="35" name="Line 12"/>
            <p:cNvSpPr>
              <a:spLocks noChangeShapeType="1"/>
            </p:cNvSpPr>
            <p:nvPr/>
          </p:nvSpPr>
          <p:spPr bwMode="auto">
            <a:xfrm>
              <a:off x="5041976"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36" name="TextBox 35"/>
            <p:cNvSpPr txBox="1"/>
            <p:nvPr/>
          </p:nvSpPr>
          <p:spPr>
            <a:xfrm>
              <a:off x="4810434" y="3922350"/>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50</a:t>
              </a:r>
              <a:endParaRPr lang="fr-FR" sz="1100">
                <a:solidFill>
                  <a:srgbClr val="4D4D4D"/>
                </a:solidFill>
                <a:latin typeface="Arial" panose="020B0604020202020204" pitchFamily="34" charset="0"/>
                <a:cs typeface="Arial" panose="020B0604020202020204" pitchFamily="34" charset="0"/>
              </a:endParaRPr>
            </a:p>
          </p:txBody>
        </p:sp>
        <p:sp>
          <p:nvSpPr>
            <p:cNvPr id="37" name="Line 17"/>
            <p:cNvSpPr>
              <a:spLocks noChangeShapeType="1"/>
            </p:cNvSpPr>
            <p:nvPr/>
          </p:nvSpPr>
          <p:spPr bwMode="auto">
            <a:xfrm>
              <a:off x="7318968" y="3903938"/>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38" name="TextBox 37"/>
            <p:cNvSpPr txBox="1"/>
            <p:nvPr/>
          </p:nvSpPr>
          <p:spPr>
            <a:xfrm>
              <a:off x="7098781" y="3922350"/>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90</a:t>
              </a:r>
              <a:endParaRPr lang="fr-FR" sz="1100">
                <a:solidFill>
                  <a:srgbClr val="4D4D4D"/>
                </a:solidFill>
                <a:latin typeface="Arial" panose="020B0604020202020204" pitchFamily="34" charset="0"/>
                <a:cs typeface="Arial" panose="020B0604020202020204" pitchFamily="34" charset="0"/>
              </a:endParaRPr>
            </a:p>
          </p:txBody>
        </p:sp>
        <p:grpSp>
          <p:nvGrpSpPr>
            <p:cNvPr id="39" name="Group 38"/>
            <p:cNvGrpSpPr/>
            <p:nvPr/>
          </p:nvGrpSpPr>
          <p:grpSpPr>
            <a:xfrm>
              <a:off x="2193868" y="2731777"/>
              <a:ext cx="5699356" cy="112390"/>
              <a:chOff x="2193868" y="2731777"/>
              <a:chExt cx="5699356" cy="112390"/>
            </a:xfrm>
          </p:grpSpPr>
          <p:sp>
            <p:nvSpPr>
              <p:cNvPr id="40" name="Rectangle 39"/>
              <p:cNvSpPr/>
              <p:nvPr/>
            </p:nvSpPr>
            <p:spPr>
              <a:xfrm>
                <a:off x="2193868" y="2731777"/>
                <a:ext cx="5447563"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 name="Rectangle 40"/>
              <p:cNvSpPr/>
              <p:nvPr/>
            </p:nvSpPr>
            <p:spPr>
              <a:xfrm>
                <a:off x="7641431" y="2731777"/>
                <a:ext cx="251793"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42" name="Group 41"/>
            <p:cNvGrpSpPr/>
            <p:nvPr/>
          </p:nvGrpSpPr>
          <p:grpSpPr>
            <a:xfrm>
              <a:off x="2193868" y="2881285"/>
              <a:ext cx="5699356" cy="112390"/>
              <a:chOff x="2193868" y="2731777"/>
              <a:chExt cx="5699356" cy="112390"/>
            </a:xfrm>
          </p:grpSpPr>
          <p:sp>
            <p:nvSpPr>
              <p:cNvPr id="43" name="Rectangle 42"/>
              <p:cNvSpPr/>
              <p:nvPr/>
            </p:nvSpPr>
            <p:spPr>
              <a:xfrm>
                <a:off x="2193868" y="2731777"/>
                <a:ext cx="527968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 name="Rectangle 43"/>
              <p:cNvSpPr/>
              <p:nvPr/>
            </p:nvSpPr>
            <p:spPr>
              <a:xfrm>
                <a:off x="7473553" y="2731777"/>
                <a:ext cx="419671"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45" name="Group 44"/>
            <p:cNvGrpSpPr/>
            <p:nvPr/>
          </p:nvGrpSpPr>
          <p:grpSpPr>
            <a:xfrm>
              <a:off x="2193868" y="3030793"/>
              <a:ext cx="5699356" cy="112390"/>
              <a:chOff x="2193868" y="2731777"/>
              <a:chExt cx="5699356" cy="112390"/>
            </a:xfrm>
          </p:grpSpPr>
          <p:sp>
            <p:nvSpPr>
              <p:cNvPr id="46" name="Rectangle 45"/>
              <p:cNvSpPr/>
              <p:nvPr/>
            </p:nvSpPr>
            <p:spPr>
              <a:xfrm>
                <a:off x="2193868" y="2731777"/>
                <a:ext cx="5628538"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 name="Rectangle 46"/>
              <p:cNvSpPr/>
              <p:nvPr/>
            </p:nvSpPr>
            <p:spPr>
              <a:xfrm>
                <a:off x="7822406" y="2731777"/>
                <a:ext cx="70818"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48" name="Group 47"/>
            <p:cNvGrpSpPr/>
            <p:nvPr/>
          </p:nvGrpSpPr>
          <p:grpSpPr>
            <a:xfrm>
              <a:off x="2193868" y="3180301"/>
              <a:ext cx="5699356" cy="112390"/>
              <a:chOff x="2193868" y="2731777"/>
              <a:chExt cx="5699356" cy="112390"/>
            </a:xfrm>
          </p:grpSpPr>
          <p:sp>
            <p:nvSpPr>
              <p:cNvPr id="49" name="Rectangle 48"/>
              <p:cNvSpPr/>
              <p:nvPr/>
            </p:nvSpPr>
            <p:spPr>
              <a:xfrm>
                <a:off x="2193868" y="2731777"/>
                <a:ext cx="5628538"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 name="Rectangle 49"/>
              <p:cNvSpPr/>
              <p:nvPr/>
            </p:nvSpPr>
            <p:spPr>
              <a:xfrm>
                <a:off x="7822406" y="2731777"/>
                <a:ext cx="70818"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51" name="Group 50"/>
            <p:cNvGrpSpPr/>
            <p:nvPr/>
          </p:nvGrpSpPr>
          <p:grpSpPr>
            <a:xfrm>
              <a:off x="2193868" y="3329809"/>
              <a:ext cx="5699356" cy="112390"/>
              <a:chOff x="2193868" y="2731777"/>
              <a:chExt cx="5699356" cy="112390"/>
            </a:xfrm>
          </p:grpSpPr>
          <p:sp>
            <p:nvSpPr>
              <p:cNvPr id="52" name="Rectangle 51"/>
              <p:cNvSpPr/>
              <p:nvPr/>
            </p:nvSpPr>
            <p:spPr>
              <a:xfrm>
                <a:off x="2193868" y="2731777"/>
                <a:ext cx="5591629"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 name="Rectangle 52"/>
              <p:cNvSpPr/>
              <p:nvPr/>
            </p:nvSpPr>
            <p:spPr>
              <a:xfrm>
                <a:off x="7785497" y="2731777"/>
                <a:ext cx="107727"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54" name="Group 53"/>
            <p:cNvGrpSpPr/>
            <p:nvPr/>
          </p:nvGrpSpPr>
          <p:grpSpPr>
            <a:xfrm>
              <a:off x="2193868" y="3479317"/>
              <a:ext cx="5699356" cy="112390"/>
              <a:chOff x="2193868" y="2731777"/>
              <a:chExt cx="5699356" cy="112390"/>
            </a:xfrm>
          </p:grpSpPr>
          <p:sp>
            <p:nvSpPr>
              <p:cNvPr id="55" name="Rectangle 54"/>
              <p:cNvSpPr/>
              <p:nvPr/>
            </p:nvSpPr>
            <p:spPr>
              <a:xfrm>
                <a:off x="2193868" y="2731777"/>
                <a:ext cx="5515429"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 name="Rectangle 55"/>
              <p:cNvSpPr/>
              <p:nvPr/>
            </p:nvSpPr>
            <p:spPr>
              <a:xfrm>
                <a:off x="7709297" y="2731777"/>
                <a:ext cx="183927"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57" name="Group 56"/>
            <p:cNvGrpSpPr/>
            <p:nvPr/>
          </p:nvGrpSpPr>
          <p:grpSpPr>
            <a:xfrm>
              <a:off x="2193868" y="3628825"/>
              <a:ext cx="5699356" cy="112390"/>
              <a:chOff x="2193868" y="2731777"/>
              <a:chExt cx="5699356" cy="112390"/>
            </a:xfrm>
          </p:grpSpPr>
          <p:sp>
            <p:nvSpPr>
              <p:cNvPr id="58" name="Rectangle 57"/>
              <p:cNvSpPr/>
              <p:nvPr/>
            </p:nvSpPr>
            <p:spPr>
              <a:xfrm>
                <a:off x="2193868" y="2731777"/>
                <a:ext cx="531778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9" name="Rectangle 58"/>
              <p:cNvSpPr/>
              <p:nvPr/>
            </p:nvSpPr>
            <p:spPr>
              <a:xfrm>
                <a:off x="7511653" y="2731777"/>
                <a:ext cx="381571"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60" name="Group 59"/>
            <p:cNvGrpSpPr/>
            <p:nvPr/>
          </p:nvGrpSpPr>
          <p:grpSpPr>
            <a:xfrm>
              <a:off x="2193869" y="3778335"/>
              <a:ext cx="5699355" cy="112390"/>
              <a:chOff x="2193869" y="2731777"/>
              <a:chExt cx="5699355" cy="112390"/>
            </a:xfrm>
          </p:grpSpPr>
          <p:sp>
            <p:nvSpPr>
              <p:cNvPr id="61" name="Rectangle 60"/>
              <p:cNvSpPr/>
              <p:nvPr/>
            </p:nvSpPr>
            <p:spPr>
              <a:xfrm>
                <a:off x="2193869" y="2731777"/>
                <a:ext cx="5280876"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2" name="Rectangle 61"/>
              <p:cNvSpPr/>
              <p:nvPr/>
            </p:nvSpPr>
            <p:spPr>
              <a:xfrm>
                <a:off x="7473553" y="2731777"/>
                <a:ext cx="419671" cy="112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63" name="Freeform 11"/>
            <p:cNvSpPr>
              <a:spLocks/>
            </p:cNvSpPr>
            <p:nvPr/>
          </p:nvSpPr>
          <p:spPr bwMode="auto">
            <a:xfrm>
              <a:off x="2195737" y="2712167"/>
              <a:ext cx="5688632" cy="12008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64" name="Line 12"/>
            <p:cNvSpPr>
              <a:spLocks noChangeShapeType="1"/>
            </p:cNvSpPr>
            <p:nvPr/>
          </p:nvSpPr>
          <p:spPr bwMode="auto">
            <a:xfrm>
              <a:off x="6749720"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65" name="Line 13"/>
            <p:cNvSpPr>
              <a:spLocks noChangeShapeType="1"/>
            </p:cNvSpPr>
            <p:nvPr/>
          </p:nvSpPr>
          <p:spPr bwMode="auto">
            <a:xfrm>
              <a:off x="4472728"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66" name="Line 18"/>
            <p:cNvSpPr>
              <a:spLocks noChangeShapeType="1"/>
            </p:cNvSpPr>
            <p:nvPr/>
          </p:nvSpPr>
          <p:spPr bwMode="auto">
            <a:xfrm>
              <a:off x="3903480"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67" name="Line 19"/>
            <p:cNvSpPr>
              <a:spLocks noChangeShapeType="1"/>
            </p:cNvSpPr>
            <p:nvPr/>
          </p:nvSpPr>
          <p:spPr bwMode="auto">
            <a:xfrm>
              <a:off x="3334232"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68" name="Line 20"/>
            <p:cNvSpPr>
              <a:spLocks noChangeShapeType="1"/>
            </p:cNvSpPr>
            <p:nvPr/>
          </p:nvSpPr>
          <p:spPr bwMode="auto">
            <a:xfrm>
              <a:off x="2764984"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69" name="Line 21"/>
            <p:cNvSpPr>
              <a:spLocks noChangeShapeType="1"/>
            </p:cNvSpPr>
            <p:nvPr/>
          </p:nvSpPr>
          <p:spPr bwMode="auto">
            <a:xfrm>
              <a:off x="2195736"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70" name="TextBox 69"/>
            <p:cNvSpPr txBox="1"/>
            <p:nvPr/>
          </p:nvSpPr>
          <p:spPr>
            <a:xfrm>
              <a:off x="2029305" y="5855563"/>
              <a:ext cx="346212"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0</a:t>
              </a:r>
              <a:endParaRPr lang="fr-FR" sz="1100">
                <a:solidFill>
                  <a:srgbClr val="4D4D4D"/>
                </a:solidFill>
                <a:latin typeface="Arial" panose="020B0604020202020204" pitchFamily="34" charset="0"/>
                <a:cs typeface="Arial" panose="020B0604020202020204" pitchFamily="34" charset="0"/>
              </a:endParaRPr>
            </a:p>
          </p:txBody>
        </p:sp>
        <p:sp>
          <p:nvSpPr>
            <p:cNvPr id="71" name="TextBox 70"/>
            <p:cNvSpPr txBox="1"/>
            <p:nvPr/>
          </p:nvSpPr>
          <p:spPr>
            <a:xfrm>
              <a:off x="2540935" y="5855563"/>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10</a:t>
              </a:r>
              <a:endParaRPr lang="fr-FR" sz="1100">
                <a:solidFill>
                  <a:srgbClr val="4D4D4D"/>
                </a:solidFill>
                <a:latin typeface="Arial" panose="020B0604020202020204" pitchFamily="34" charset="0"/>
                <a:cs typeface="Arial" panose="020B0604020202020204" pitchFamily="34" charset="0"/>
              </a:endParaRPr>
            </a:p>
          </p:txBody>
        </p:sp>
        <p:sp>
          <p:nvSpPr>
            <p:cNvPr id="72" name="TextBox 71"/>
            <p:cNvSpPr txBox="1"/>
            <p:nvPr/>
          </p:nvSpPr>
          <p:spPr>
            <a:xfrm>
              <a:off x="3107229" y="5855563"/>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20</a:t>
              </a:r>
              <a:endParaRPr lang="fr-FR" sz="1100">
                <a:solidFill>
                  <a:srgbClr val="4D4D4D"/>
                </a:solidFill>
                <a:latin typeface="Arial" panose="020B0604020202020204" pitchFamily="34" charset="0"/>
                <a:cs typeface="Arial" panose="020B0604020202020204" pitchFamily="34" charset="0"/>
              </a:endParaRPr>
            </a:p>
          </p:txBody>
        </p:sp>
        <p:sp>
          <p:nvSpPr>
            <p:cNvPr id="73" name="TextBox 72"/>
            <p:cNvSpPr txBox="1"/>
            <p:nvPr/>
          </p:nvSpPr>
          <p:spPr>
            <a:xfrm>
              <a:off x="3676476" y="5855563"/>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30</a:t>
              </a:r>
              <a:endParaRPr lang="fr-FR" sz="1100">
                <a:solidFill>
                  <a:srgbClr val="4D4D4D"/>
                </a:solidFill>
                <a:latin typeface="Arial" panose="020B0604020202020204" pitchFamily="34" charset="0"/>
                <a:cs typeface="Arial" panose="020B0604020202020204" pitchFamily="34" charset="0"/>
              </a:endParaRPr>
            </a:p>
          </p:txBody>
        </p:sp>
        <p:sp>
          <p:nvSpPr>
            <p:cNvPr id="74" name="TextBox 73"/>
            <p:cNvSpPr txBox="1"/>
            <p:nvPr/>
          </p:nvSpPr>
          <p:spPr>
            <a:xfrm>
              <a:off x="4248007" y="5855563"/>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40</a:t>
              </a:r>
              <a:endParaRPr lang="fr-FR" sz="1100">
                <a:solidFill>
                  <a:srgbClr val="4D4D4D"/>
                </a:solidFill>
                <a:latin typeface="Arial" panose="020B0604020202020204" pitchFamily="34" charset="0"/>
                <a:cs typeface="Arial" panose="020B0604020202020204" pitchFamily="34" charset="0"/>
              </a:endParaRPr>
            </a:p>
          </p:txBody>
        </p:sp>
        <p:sp>
          <p:nvSpPr>
            <p:cNvPr id="75" name="TextBox 74"/>
            <p:cNvSpPr txBox="1"/>
            <p:nvPr/>
          </p:nvSpPr>
          <p:spPr>
            <a:xfrm>
              <a:off x="6522495" y="5855563"/>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80</a:t>
              </a:r>
              <a:endParaRPr lang="fr-FR" sz="1100">
                <a:solidFill>
                  <a:srgbClr val="4D4D4D"/>
                </a:solidFill>
                <a:latin typeface="Arial" panose="020B0604020202020204" pitchFamily="34" charset="0"/>
                <a:cs typeface="Arial" panose="020B0604020202020204" pitchFamily="34" charset="0"/>
              </a:endParaRPr>
            </a:p>
          </p:txBody>
        </p:sp>
        <p:sp>
          <p:nvSpPr>
            <p:cNvPr id="76" name="TextBox 75"/>
            <p:cNvSpPr txBox="1"/>
            <p:nvPr/>
          </p:nvSpPr>
          <p:spPr>
            <a:xfrm>
              <a:off x="-207201214" y="4586909"/>
              <a:ext cx="209388414" cy="1323439"/>
            </a:xfrm>
            <a:prstGeom prst="rect">
              <a:avLst/>
            </a:prstGeom>
            <a:noFill/>
          </p:spPr>
          <p:txBody>
            <a:bodyPr wrap="square" rtlCol="0" anchor="ctr" anchorCtr="0">
              <a:spAutoFit/>
            </a:bodyPr>
            <a:lstStyle/>
            <a:p>
              <a:pPr algn="r"/>
              <a:r>
                <a:rPr lang="fr-FR" sz="1000" b="1" dirty="0" smtClean="0">
                  <a:solidFill>
                    <a:srgbClr val="4D4D4D"/>
                  </a:solidFill>
                  <a:latin typeface="Arial" panose="020B0604020202020204" pitchFamily="34" charset="0"/>
                  <a:cs typeface="Arial" panose="020B0604020202020204" pitchFamily="34" charset="0"/>
                </a:rPr>
                <a:t>Docétaxel: DCF</a:t>
              </a:r>
            </a:p>
            <a:p>
              <a:pPr algn="r"/>
              <a:r>
                <a:rPr lang="fr-FR" sz="1000" b="1" dirty="0" smtClean="0">
                  <a:solidFill>
                    <a:srgbClr val="4D4D4D"/>
                  </a:solidFill>
                  <a:latin typeface="Arial" panose="020B0604020202020204" pitchFamily="34" charset="0"/>
                  <a:cs typeface="Arial" panose="020B0604020202020204" pitchFamily="34" charset="0"/>
                </a:rPr>
                <a:t>DCF + RT</a:t>
              </a:r>
            </a:p>
            <a:p>
              <a:pPr algn="r"/>
              <a:r>
                <a:rPr lang="fr-FR" sz="1000" b="1" dirty="0" smtClean="0">
                  <a:solidFill>
                    <a:srgbClr val="4D4D4D"/>
                  </a:solidFill>
                  <a:latin typeface="Arial" panose="020B0604020202020204" pitchFamily="34" charset="0"/>
                  <a:cs typeface="Arial" panose="020B0604020202020204" pitchFamily="34" charset="0"/>
                </a:rPr>
                <a:t>cisplatine: non randomisés</a:t>
              </a:r>
            </a:p>
            <a:p>
              <a:pPr algn="r"/>
              <a:r>
                <a:rPr lang="fr-FR" sz="1000" b="1" dirty="0" smtClean="0">
                  <a:solidFill>
                    <a:srgbClr val="4D4D4D"/>
                  </a:solidFill>
                  <a:latin typeface="Arial" panose="020B0604020202020204" pitchFamily="34" charset="0"/>
                  <a:cs typeface="Arial" panose="020B0604020202020204" pitchFamily="34" charset="0"/>
                </a:rPr>
                <a:t>DCF</a:t>
              </a:r>
            </a:p>
            <a:p>
              <a:pPr algn="r"/>
              <a:r>
                <a:rPr lang="fr-FR" sz="1000" b="1" dirty="0" smtClean="0">
                  <a:solidFill>
                    <a:srgbClr val="4D4D4D"/>
                  </a:solidFill>
                  <a:latin typeface="Arial" panose="020B0604020202020204" pitchFamily="34" charset="0"/>
                  <a:cs typeface="Arial" panose="020B0604020202020204" pitchFamily="34" charset="0"/>
                </a:rPr>
                <a:t>DCF + RT</a:t>
              </a:r>
            </a:p>
            <a:p>
              <a:pPr algn="r"/>
              <a:r>
                <a:rPr lang="fr-FR" sz="1000" b="1" dirty="0" smtClean="0">
                  <a:solidFill>
                    <a:srgbClr val="4D4D4D"/>
                  </a:solidFill>
                  <a:latin typeface="Arial" panose="020B0604020202020204" pitchFamily="34" charset="0"/>
                  <a:cs typeface="Arial" panose="020B0604020202020204" pitchFamily="34" charset="0"/>
                </a:rPr>
                <a:t>FU: non randomisés</a:t>
              </a:r>
            </a:p>
            <a:p>
              <a:pPr algn="r"/>
              <a:r>
                <a:rPr lang="fr-FR" sz="1000" b="1" dirty="0" smtClean="0">
                  <a:solidFill>
                    <a:srgbClr val="4D4D4D"/>
                  </a:solidFill>
                  <a:latin typeface="Arial" panose="020B0604020202020204" pitchFamily="34" charset="0"/>
                  <a:cs typeface="Arial" panose="020B0604020202020204" pitchFamily="34" charset="0"/>
                </a:rPr>
                <a:t>DCF</a:t>
              </a:r>
            </a:p>
            <a:p>
              <a:pPr algn="r"/>
              <a:r>
                <a:rPr lang="fr-FR" sz="1000" b="1" dirty="0" smtClean="0">
                  <a:solidFill>
                    <a:srgbClr val="4D4D4D"/>
                  </a:solidFill>
                  <a:latin typeface="Arial" panose="020B0604020202020204" pitchFamily="34" charset="0"/>
                  <a:cs typeface="Arial" panose="020B0604020202020204" pitchFamily="34" charset="0"/>
                </a:rPr>
                <a:t>DCF + RT</a:t>
              </a:r>
              <a:endParaRPr lang="fr-FR" sz="1000" b="1" dirty="0">
                <a:solidFill>
                  <a:srgbClr val="4D4D4D"/>
                </a:solidFill>
                <a:latin typeface="Arial" panose="020B0604020202020204" pitchFamily="34" charset="0"/>
                <a:cs typeface="Arial" panose="020B0604020202020204" pitchFamily="34" charset="0"/>
              </a:endParaRPr>
            </a:p>
          </p:txBody>
        </p:sp>
        <p:sp>
          <p:nvSpPr>
            <p:cNvPr id="77" name="Line 12"/>
            <p:cNvSpPr>
              <a:spLocks noChangeShapeType="1"/>
            </p:cNvSpPr>
            <p:nvPr/>
          </p:nvSpPr>
          <p:spPr bwMode="auto">
            <a:xfrm>
              <a:off x="5611224"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78" name="TextBox 77"/>
            <p:cNvSpPr txBox="1"/>
            <p:nvPr/>
          </p:nvSpPr>
          <p:spPr>
            <a:xfrm>
              <a:off x="5387126" y="5855563"/>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60</a:t>
              </a:r>
              <a:endParaRPr lang="fr-FR" sz="1100">
                <a:solidFill>
                  <a:srgbClr val="4D4D4D"/>
                </a:solidFill>
                <a:latin typeface="Arial" panose="020B0604020202020204" pitchFamily="34" charset="0"/>
                <a:cs typeface="Arial" panose="020B0604020202020204" pitchFamily="34" charset="0"/>
              </a:endParaRPr>
            </a:p>
          </p:txBody>
        </p:sp>
        <p:sp>
          <p:nvSpPr>
            <p:cNvPr id="79" name="TextBox 78"/>
            <p:cNvSpPr txBox="1"/>
            <p:nvPr/>
          </p:nvSpPr>
          <p:spPr>
            <a:xfrm>
              <a:off x="3769738" y="4363968"/>
              <a:ext cx="1604523" cy="276999"/>
            </a:xfrm>
            <a:prstGeom prst="rect">
              <a:avLst/>
            </a:prstGeom>
            <a:noFill/>
          </p:spPr>
          <p:txBody>
            <a:bodyPr wrap="none" rtlCol="0">
              <a:spAutoFit/>
            </a:bodyPr>
            <a:lstStyle/>
            <a:p>
              <a:pPr algn="ctr"/>
              <a:r>
                <a:rPr lang="fr-FR" sz="1200" b="1" smtClean="0">
                  <a:solidFill>
                    <a:srgbClr val="4D4D4D"/>
                  </a:solidFill>
                  <a:latin typeface="Arial" panose="020B0604020202020204" pitchFamily="34" charset="0"/>
                  <a:cs typeface="Arial" panose="020B0604020202020204" pitchFamily="34" charset="0"/>
                </a:rPr>
                <a:t>Retard à la CT</a:t>
              </a:r>
              <a:endParaRPr lang="fr-FR" sz="1200" b="1">
                <a:solidFill>
                  <a:srgbClr val="4D4D4D"/>
                </a:solidFill>
                <a:latin typeface="Arial" panose="020B0604020202020204" pitchFamily="34" charset="0"/>
                <a:cs typeface="Arial" panose="020B0604020202020204" pitchFamily="34" charset="0"/>
              </a:endParaRPr>
            </a:p>
          </p:txBody>
        </p:sp>
        <p:sp>
          <p:nvSpPr>
            <p:cNvPr id="80" name="Line 17"/>
            <p:cNvSpPr>
              <a:spLocks noChangeShapeType="1"/>
            </p:cNvSpPr>
            <p:nvPr/>
          </p:nvSpPr>
          <p:spPr bwMode="auto">
            <a:xfrm>
              <a:off x="7888216"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81" name="TextBox 80"/>
            <p:cNvSpPr txBox="1"/>
            <p:nvPr/>
          </p:nvSpPr>
          <p:spPr>
            <a:xfrm>
              <a:off x="7607866" y="5855563"/>
              <a:ext cx="55267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100</a:t>
              </a:r>
              <a:endParaRPr lang="fr-FR" sz="1100">
                <a:solidFill>
                  <a:srgbClr val="4D4D4D"/>
                </a:solidFill>
                <a:latin typeface="Arial" panose="020B0604020202020204" pitchFamily="34" charset="0"/>
                <a:cs typeface="Arial" panose="020B0604020202020204" pitchFamily="34" charset="0"/>
              </a:endParaRPr>
            </a:p>
          </p:txBody>
        </p:sp>
        <p:sp>
          <p:nvSpPr>
            <p:cNvPr id="82" name="TextBox 81"/>
            <p:cNvSpPr txBox="1"/>
            <p:nvPr/>
          </p:nvSpPr>
          <p:spPr>
            <a:xfrm>
              <a:off x="8080420" y="4595954"/>
              <a:ext cx="821056" cy="577081"/>
            </a:xfrm>
            <a:prstGeom prst="rect">
              <a:avLst/>
            </a:prstGeom>
            <a:noFill/>
          </p:spPr>
          <p:txBody>
            <a:bodyPr wrap="none" rtlCol="0" anchor="t" anchorCtr="0">
              <a:spAutoFit/>
            </a:bodyPr>
            <a:lstStyle/>
            <a:p>
              <a:r>
                <a:rPr lang="fr-FR" sz="1050" b="1" smtClean="0">
                  <a:solidFill>
                    <a:srgbClr val="4D4D4D"/>
                  </a:solidFill>
                  <a:latin typeface="Arial" panose="020B0604020202020204" pitchFamily="34" charset="0"/>
                  <a:cs typeface="Arial" panose="020B0604020202020204" pitchFamily="34" charset="0"/>
                </a:rPr>
                <a:t>Aucun</a:t>
              </a:r>
            </a:p>
            <a:p>
              <a:r>
                <a:rPr lang="fr-FR" sz="1050" b="1" smtClean="0">
                  <a:solidFill>
                    <a:srgbClr val="4D4D4D"/>
                  </a:solidFill>
                  <a:latin typeface="Arial" panose="020B0604020202020204" pitchFamily="34" charset="0"/>
                  <a:cs typeface="Arial" panose="020B0604020202020204" pitchFamily="34" charset="0"/>
                </a:rPr>
                <a:t>Retard</a:t>
              </a:r>
            </a:p>
            <a:p>
              <a:r>
                <a:rPr lang="fr-FR" sz="1050" b="1" smtClean="0">
                  <a:solidFill>
                    <a:srgbClr val="4D4D4D"/>
                  </a:solidFill>
                  <a:latin typeface="Arial" panose="020B0604020202020204" pitchFamily="34" charset="0"/>
                  <a:cs typeface="Arial" panose="020B0604020202020204" pitchFamily="34" charset="0"/>
                </a:rPr>
                <a:t>Omise</a:t>
              </a:r>
              <a:endParaRPr lang="fr-FR" sz="1050" b="1">
                <a:solidFill>
                  <a:srgbClr val="4D4D4D"/>
                </a:solidFill>
                <a:latin typeface="Arial" panose="020B0604020202020204" pitchFamily="34" charset="0"/>
                <a:cs typeface="Arial" panose="020B0604020202020204" pitchFamily="34" charset="0"/>
              </a:endParaRPr>
            </a:p>
          </p:txBody>
        </p:sp>
        <p:sp>
          <p:nvSpPr>
            <p:cNvPr id="83" name="Rectangle 82"/>
            <p:cNvSpPr/>
            <p:nvPr/>
          </p:nvSpPr>
          <p:spPr>
            <a:xfrm>
              <a:off x="8028385" y="4816165"/>
              <a:ext cx="112390"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4" name="Rectangle 83"/>
            <p:cNvSpPr/>
            <p:nvPr/>
          </p:nvSpPr>
          <p:spPr>
            <a:xfrm>
              <a:off x="8028385" y="4659003"/>
              <a:ext cx="112390"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5" name="Line 12"/>
            <p:cNvSpPr>
              <a:spLocks noChangeShapeType="1"/>
            </p:cNvSpPr>
            <p:nvPr/>
          </p:nvSpPr>
          <p:spPr bwMode="auto">
            <a:xfrm>
              <a:off x="6180472"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86" name="TextBox 85"/>
            <p:cNvSpPr txBox="1"/>
            <p:nvPr/>
          </p:nvSpPr>
          <p:spPr>
            <a:xfrm>
              <a:off x="5951065" y="5855563"/>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70</a:t>
              </a:r>
              <a:endParaRPr lang="fr-FR" sz="1100">
                <a:solidFill>
                  <a:srgbClr val="4D4D4D"/>
                </a:solidFill>
                <a:latin typeface="Arial" panose="020B0604020202020204" pitchFamily="34" charset="0"/>
                <a:cs typeface="Arial" panose="020B0604020202020204" pitchFamily="34" charset="0"/>
              </a:endParaRPr>
            </a:p>
          </p:txBody>
        </p:sp>
        <p:sp>
          <p:nvSpPr>
            <p:cNvPr id="87" name="Line 12"/>
            <p:cNvSpPr>
              <a:spLocks noChangeShapeType="1"/>
            </p:cNvSpPr>
            <p:nvPr/>
          </p:nvSpPr>
          <p:spPr bwMode="auto">
            <a:xfrm>
              <a:off x="5041976"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88" name="TextBox 87"/>
            <p:cNvSpPr txBox="1"/>
            <p:nvPr/>
          </p:nvSpPr>
          <p:spPr>
            <a:xfrm>
              <a:off x="4810434" y="5855563"/>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50</a:t>
              </a:r>
              <a:endParaRPr lang="fr-FR" sz="1100">
                <a:solidFill>
                  <a:srgbClr val="4D4D4D"/>
                </a:solidFill>
                <a:latin typeface="Arial" panose="020B0604020202020204" pitchFamily="34" charset="0"/>
                <a:cs typeface="Arial" panose="020B0604020202020204" pitchFamily="34" charset="0"/>
              </a:endParaRPr>
            </a:p>
          </p:txBody>
        </p:sp>
        <p:sp>
          <p:nvSpPr>
            <p:cNvPr id="89" name="Line 17"/>
            <p:cNvSpPr>
              <a:spLocks noChangeShapeType="1"/>
            </p:cNvSpPr>
            <p:nvPr/>
          </p:nvSpPr>
          <p:spPr bwMode="auto">
            <a:xfrm>
              <a:off x="7318968" y="5837151"/>
              <a:ext cx="0" cy="54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90" name="TextBox 89"/>
            <p:cNvSpPr txBox="1"/>
            <p:nvPr/>
          </p:nvSpPr>
          <p:spPr>
            <a:xfrm>
              <a:off x="7098781" y="5855563"/>
              <a:ext cx="449440" cy="261610"/>
            </a:xfrm>
            <a:prstGeom prst="rect">
              <a:avLst/>
            </a:prstGeom>
            <a:noFill/>
          </p:spPr>
          <p:txBody>
            <a:bodyPr wrap="none" rtlCol="0" anchor="t" anchorCtr="0">
              <a:spAutoFit/>
            </a:bodyPr>
            <a:lstStyle/>
            <a:p>
              <a:pPr algn="ctr"/>
              <a:r>
                <a:rPr lang="fr-FR" sz="1100" smtClean="0">
                  <a:solidFill>
                    <a:srgbClr val="4D4D4D"/>
                  </a:solidFill>
                  <a:latin typeface="Arial" panose="020B0604020202020204" pitchFamily="34" charset="0"/>
                  <a:cs typeface="Arial" panose="020B0604020202020204" pitchFamily="34" charset="0"/>
                </a:rPr>
                <a:t>90</a:t>
              </a:r>
              <a:endParaRPr lang="fr-FR" sz="1100">
                <a:solidFill>
                  <a:srgbClr val="4D4D4D"/>
                </a:solidFill>
                <a:latin typeface="Arial" panose="020B0604020202020204" pitchFamily="34" charset="0"/>
                <a:cs typeface="Arial" panose="020B0604020202020204" pitchFamily="34" charset="0"/>
              </a:endParaRPr>
            </a:p>
          </p:txBody>
        </p:sp>
        <p:grpSp>
          <p:nvGrpSpPr>
            <p:cNvPr id="91" name="Group 90"/>
            <p:cNvGrpSpPr/>
            <p:nvPr/>
          </p:nvGrpSpPr>
          <p:grpSpPr>
            <a:xfrm>
              <a:off x="2193869" y="4664990"/>
              <a:ext cx="5699356" cy="112390"/>
              <a:chOff x="2193869" y="2731777"/>
              <a:chExt cx="5699356" cy="112390"/>
            </a:xfrm>
          </p:grpSpPr>
          <p:sp>
            <p:nvSpPr>
              <p:cNvPr id="92" name="Rectangle 91"/>
              <p:cNvSpPr/>
              <p:nvPr/>
            </p:nvSpPr>
            <p:spPr>
              <a:xfrm>
                <a:off x="2193869" y="2731777"/>
                <a:ext cx="4766526"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3" name="Rectangle 92"/>
              <p:cNvSpPr/>
              <p:nvPr/>
            </p:nvSpPr>
            <p:spPr>
              <a:xfrm>
                <a:off x="7585473" y="2731777"/>
                <a:ext cx="307752"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4" name="Rectangle 93"/>
              <p:cNvSpPr/>
              <p:nvPr/>
            </p:nvSpPr>
            <p:spPr>
              <a:xfrm>
                <a:off x="6959203" y="2731777"/>
                <a:ext cx="629222"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95" name="Group 94"/>
            <p:cNvGrpSpPr/>
            <p:nvPr/>
          </p:nvGrpSpPr>
          <p:grpSpPr>
            <a:xfrm>
              <a:off x="2193868" y="4814498"/>
              <a:ext cx="5699356" cy="112390"/>
              <a:chOff x="2193868" y="2731777"/>
              <a:chExt cx="5699356" cy="112390"/>
            </a:xfrm>
          </p:grpSpPr>
          <p:sp>
            <p:nvSpPr>
              <p:cNvPr id="96" name="Rectangle 95"/>
              <p:cNvSpPr/>
              <p:nvPr/>
            </p:nvSpPr>
            <p:spPr>
              <a:xfrm>
                <a:off x="2193868" y="2731777"/>
                <a:ext cx="4142638"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7" name="Rectangle 96"/>
              <p:cNvSpPr/>
              <p:nvPr/>
            </p:nvSpPr>
            <p:spPr>
              <a:xfrm>
                <a:off x="6958013" y="2731777"/>
                <a:ext cx="935211"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8" name="Rectangle 97"/>
              <p:cNvSpPr/>
              <p:nvPr/>
            </p:nvSpPr>
            <p:spPr>
              <a:xfrm>
                <a:off x="6336506" y="2731777"/>
                <a:ext cx="621507"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99" name="Group 98"/>
            <p:cNvGrpSpPr/>
            <p:nvPr/>
          </p:nvGrpSpPr>
          <p:grpSpPr>
            <a:xfrm>
              <a:off x="2193868" y="4964006"/>
              <a:ext cx="5699356" cy="112390"/>
              <a:chOff x="2193868" y="2731777"/>
              <a:chExt cx="5699356" cy="112390"/>
            </a:xfrm>
          </p:grpSpPr>
          <p:sp>
            <p:nvSpPr>
              <p:cNvPr id="100" name="Rectangle 99"/>
              <p:cNvSpPr/>
              <p:nvPr/>
            </p:nvSpPr>
            <p:spPr>
              <a:xfrm>
                <a:off x="2193868" y="2731777"/>
                <a:ext cx="520229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1" name="Rectangle 100"/>
              <p:cNvSpPr/>
              <p:nvPr/>
            </p:nvSpPr>
            <p:spPr>
              <a:xfrm>
                <a:off x="7396163" y="2731777"/>
                <a:ext cx="497061"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02" name="Group 101"/>
            <p:cNvGrpSpPr/>
            <p:nvPr/>
          </p:nvGrpSpPr>
          <p:grpSpPr>
            <a:xfrm>
              <a:off x="2193868" y="5113514"/>
              <a:ext cx="5699356" cy="112390"/>
              <a:chOff x="2193868" y="2731777"/>
              <a:chExt cx="5699356" cy="112390"/>
            </a:xfrm>
          </p:grpSpPr>
          <p:sp>
            <p:nvSpPr>
              <p:cNvPr id="103" name="Rectangle 102"/>
              <p:cNvSpPr/>
              <p:nvPr/>
            </p:nvSpPr>
            <p:spPr>
              <a:xfrm>
                <a:off x="2193868" y="2731777"/>
                <a:ext cx="5124904"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4" name="Rectangle 103"/>
              <p:cNvSpPr/>
              <p:nvPr/>
            </p:nvSpPr>
            <p:spPr>
              <a:xfrm>
                <a:off x="7822406" y="2731777"/>
                <a:ext cx="70818"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5" name="Rectangle 104"/>
              <p:cNvSpPr/>
              <p:nvPr/>
            </p:nvSpPr>
            <p:spPr>
              <a:xfrm>
                <a:off x="7318772" y="2731777"/>
                <a:ext cx="503015"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06" name="Group 105"/>
            <p:cNvGrpSpPr/>
            <p:nvPr/>
          </p:nvGrpSpPr>
          <p:grpSpPr>
            <a:xfrm>
              <a:off x="2193868" y="5263022"/>
              <a:ext cx="5699356" cy="112390"/>
              <a:chOff x="2193868" y="2731777"/>
              <a:chExt cx="5699356" cy="112390"/>
            </a:xfrm>
          </p:grpSpPr>
          <p:sp>
            <p:nvSpPr>
              <p:cNvPr id="107" name="Rectangle 106"/>
              <p:cNvSpPr/>
              <p:nvPr/>
            </p:nvSpPr>
            <p:spPr>
              <a:xfrm>
                <a:off x="2193868" y="2731777"/>
                <a:ext cx="4562929"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8" name="Rectangle 107"/>
              <p:cNvSpPr/>
              <p:nvPr/>
            </p:nvSpPr>
            <p:spPr>
              <a:xfrm>
                <a:off x="7294959" y="2731777"/>
                <a:ext cx="598265"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9" name="Rectangle 108"/>
              <p:cNvSpPr/>
              <p:nvPr/>
            </p:nvSpPr>
            <p:spPr>
              <a:xfrm>
                <a:off x="6754416" y="2731777"/>
                <a:ext cx="540544"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10" name="Group 109"/>
            <p:cNvGrpSpPr/>
            <p:nvPr/>
          </p:nvGrpSpPr>
          <p:grpSpPr>
            <a:xfrm>
              <a:off x="2193869" y="5412530"/>
              <a:ext cx="5699355" cy="112390"/>
              <a:chOff x="2193869" y="2731777"/>
              <a:chExt cx="5699355" cy="112390"/>
            </a:xfrm>
          </p:grpSpPr>
          <p:sp>
            <p:nvSpPr>
              <p:cNvPr id="111" name="Rectangle 110"/>
              <p:cNvSpPr/>
              <p:nvPr/>
            </p:nvSpPr>
            <p:spPr>
              <a:xfrm>
                <a:off x="2193869" y="2731777"/>
                <a:ext cx="5205866"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2" name="Rectangle 111"/>
              <p:cNvSpPr/>
              <p:nvPr/>
            </p:nvSpPr>
            <p:spPr>
              <a:xfrm>
                <a:off x="7396163" y="2731777"/>
                <a:ext cx="497061"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13" name="Group 112"/>
            <p:cNvGrpSpPr/>
            <p:nvPr/>
          </p:nvGrpSpPr>
          <p:grpSpPr>
            <a:xfrm>
              <a:off x="2193868" y="5562038"/>
              <a:ext cx="5699356" cy="112390"/>
              <a:chOff x="2193868" y="2731777"/>
              <a:chExt cx="5699356" cy="112390"/>
            </a:xfrm>
          </p:grpSpPr>
          <p:sp>
            <p:nvSpPr>
              <p:cNvPr id="114" name="Rectangle 113"/>
              <p:cNvSpPr/>
              <p:nvPr/>
            </p:nvSpPr>
            <p:spPr>
              <a:xfrm>
                <a:off x="2193868" y="2731777"/>
                <a:ext cx="501298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5" name="Rectangle 114"/>
              <p:cNvSpPr/>
              <p:nvPr/>
            </p:nvSpPr>
            <p:spPr>
              <a:xfrm>
                <a:off x="7665244" y="2731777"/>
                <a:ext cx="227980"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6" name="Rectangle 115"/>
              <p:cNvSpPr/>
              <p:nvPr/>
            </p:nvSpPr>
            <p:spPr>
              <a:xfrm>
                <a:off x="7206853" y="2731777"/>
                <a:ext cx="459581"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17" name="Group 116"/>
            <p:cNvGrpSpPr/>
            <p:nvPr/>
          </p:nvGrpSpPr>
          <p:grpSpPr>
            <a:xfrm>
              <a:off x="2193869" y="5711548"/>
              <a:ext cx="5699356" cy="112390"/>
              <a:chOff x="2193869" y="2731777"/>
              <a:chExt cx="5699356" cy="112390"/>
            </a:xfrm>
          </p:grpSpPr>
          <p:sp>
            <p:nvSpPr>
              <p:cNvPr id="118" name="Rectangle 117"/>
              <p:cNvSpPr/>
              <p:nvPr/>
            </p:nvSpPr>
            <p:spPr>
              <a:xfrm>
                <a:off x="2193869" y="2731777"/>
                <a:ext cx="4394355" cy="11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9" name="Rectangle 118"/>
              <p:cNvSpPr/>
              <p:nvPr/>
            </p:nvSpPr>
            <p:spPr>
              <a:xfrm>
                <a:off x="7092281" y="2731777"/>
                <a:ext cx="800944"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0" name="Rectangle 119"/>
              <p:cNvSpPr/>
              <p:nvPr/>
            </p:nvSpPr>
            <p:spPr>
              <a:xfrm>
                <a:off x="6586265" y="2731777"/>
                <a:ext cx="506016" cy="112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121" name="Freeform 11"/>
            <p:cNvSpPr>
              <a:spLocks/>
            </p:cNvSpPr>
            <p:nvPr/>
          </p:nvSpPr>
          <p:spPr bwMode="auto">
            <a:xfrm>
              <a:off x="2195737" y="4645380"/>
              <a:ext cx="5688632" cy="12008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4D4D4D"/>
                </a:solidFill>
                <a:latin typeface="Arial" panose="020B0604020202020204" pitchFamily="34" charset="0"/>
                <a:cs typeface="Arial" panose="020B0604020202020204" pitchFamily="34" charset="0"/>
              </a:endParaRPr>
            </a:p>
          </p:txBody>
        </p:sp>
        <p:sp>
          <p:nvSpPr>
            <p:cNvPr id="122" name="Rectangle 121"/>
            <p:cNvSpPr/>
            <p:nvPr/>
          </p:nvSpPr>
          <p:spPr>
            <a:xfrm>
              <a:off x="8028385" y="4975709"/>
              <a:ext cx="112390" cy="1123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123" name="TextBox 122"/>
          <p:cNvSpPr txBox="1"/>
          <p:nvPr/>
        </p:nvSpPr>
        <p:spPr>
          <a:xfrm>
            <a:off x="5559084" y="4973419"/>
            <a:ext cx="830676" cy="246221"/>
          </a:xfrm>
          <a:prstGeom prst="rect">
            <a:avLst/>
          </a:prstGeom>
          <a:noFill/>
        </p:spPr>
        <p:txBody>
          <a:bodyPr wrap="none" rtlCol="0">
            <a:spAutoFit/>
          </a:bodyPr>
          <a:lstStyle/>
          <a:p>
            <a:pPr algn="ctr"/>
            <a:r>
              <a:rPr lang="fr-FR" sz="1000" b="1" dirty="0" smtClean="0">
                <a:solidFill>
                  <a:srgbClr val="4D4D4D"/>
                </a:solidFill>
                <a:latin typeface="Arial" panose="020B0604020202020204" pitchFamily="34" charset="0"/>
                <a:cs typeface="Arial" panose="020B0604020202020204" pitchFamily="34" charset="0"/>
              </a:rPr>
              <a:t>Cycles (%)</a:t>
            </a:r>
            <a:endParaRPr lang="fr-FR" sz="1000" b="1"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142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610O: Etude de phase II randomisée de cisplatine, fluorouracile et </a:t>
            </a:r>
            <a:r>
              <a:rPr lang="fr-FR" sz="1800" dirty="0" err="1" smtClean="0"/>
              <a:t>DOCétaxel</a:t>
            </a:r>
            <a:r>
              <a:rPr lang="fr-FR" sz="1800" dirty="0" smtClean="0"/>
              <a:t> +/-</a:t>
            </a:r>
            <a:r>
              <a:rPr lang="fr-FR" sz="1800" dirty="0" err="1" smtClean="0"/>
              <a:t>radioThérapie</a:t>
            </a:r>
            <a:r>
              <a:rPr lang="fr-FR" sz="1800" dirty="0" smtClean="0"/>
              <a:t> préopératoire, selon la réponse précoce au cisplatine + fluorouracile dans les adénocarcinomes de l’œsophage résécables: une étude AGITG – </a:t>
            </a:r>
            <a:r>
              <a:rPr lang="fr-FR" sz="1800" dirty="0" err="1" smtClean="0"/>
              <a:t>Barbour</a:t>
            </a:r>
            <a:r>
              <a:rPr lang="fr-FR" sz="1800" dirty="0" smtClean="0"/>
              <a:t> et al</a:t>
            </a:r>
            <a:endParaRPr lang="fr-FR" sz="1800" dirty="0"/>
          </a:p>
        </p:txBody>
      </p:sp>
      <p:sp>
        <p:nvSpPr>
          <p:cNvPr id="5123" name="Rectangle 3"/>
          <p:cNvSpPr>
            <a:spLocks noGrp="1" noChangeArrowheads="1"/>
          </p:cNvSpPr>
          <p:nvPr>
            <p:ph type="body" idx="1"/>
          </p:nvPr>
        </p:nvSpPr>
        <p:spPr>
          <a:xfrm>
            <a:off x="365124" y="1254035"/>
            <a:ext cx="8511590" cy="4746172"/>
          </a:xfrm>
        </p:spPr>
        <p:txBody>
          <a:bodyPr/>
          <a:lstStyle/>
          <a:p>
            <a:pPr marL="0" indent="0">
              <a:buNone/>
            </a:pPr>
            <a:r>
              <a:rPr lang="fr-FR" b="1" dirty="0" smtClean="0"/>
              <a:t>Résultats</a:t>
            </a:r>
          </a:p>
          <a:p>
            <a:r>
              <a:rPr lang="fr-FR" dirty="0" smtClean="0"/>
              <a:t>Une </a:t>
            </a:r>
            <a:r>
              <a:rPr lang="fr-FR" dirty="0" err="1" smtClean="0"/>
              <a:t>oesophagectomie</a:t>
            </a:r>
            <a:r>
              <a:rPr lang="fr-FR" dirty="0" smtClean="0"/>
              <a:t> a été réalisée chez: </a:t>
            </a:r>
          </a:p>
          <a:p>
            <a:pPr lvl="1"/>
            <a:r>
              <a:rPr lang="fr-FR" dirty="0" smtClean="0"/>
              <a:t>45 (100%) RMP</a:t>
            </a:r>
          </a:p>
          <a:p>
            <a:pPr lvl="1"/>
            <a:r>
              <a:rPr lang="fr-FR" dirty="0" smtClean="0"/>
              <a:t>28/31 (90%) patients sous CIS + 5FU + Doc</a:t>
            </a:r>
          </a:p>
          <a:p>
            <a:pPr lvl="1"/>
            <a:r>
              <a:rPr lang="fr-FR" dirty="0" smtClean="0"/>
              <a:t>33/35 (94%) patients sous CIS + 5FU + Doc + RT (2 ont progressé)</a:t>
            </a:r>
          </a:p>
          <a:p>
            <a:r>
              <a:rPr lang="fr-FR" dirty="0" smtClean="0"/>
              <a:t>Une résection R0 (marge &gt;1 mm) a été obtenue chez: </a:t>
            </a:r>
          </a:p>
          <a:p>
            <a:pPr lvl="1"/>
            <a:r>
              <a:rPr lang="fr-FR" dirty="0" smtClean="0"/>
              <a:t>31/45 (69%) RMP</a:t>
            </a:r>
          </a:p>
          <a:p>
            <a:pPr lvl="1"/>
            <a:r>
              <a:rPr lang="fr-FR" dirty="0" smtClean="0"/>
              <a:t>18/28 (64%) patients sous CIS + 5FU + Doc</a:t>
            </a:r>
          </a:p>
          <a:p>
            <a:pPr lvl="1"/>
            <a:r>
              <a:rPr lang="fr-FR" dirty="0" smtClean="0"/>
              <a:t>31/33 (94%) patients sous CIS + 5FU + Doc + RT</a:t>
            </a:r>
            <a:endParaRPr lang="fr-FR" b="1" dirty="0" smtClean="0"/>
          </a:p>
          <a:p>
            <a:pPr marL="0" indent="0">
              <a:buNone/>
            </a:pPr>
            <a:r>
              <a:rPr lang="fr-FR" b="1" dirty="0" smtClean="0"/>
              <a:t/>
            </a:r>
            <a:br>
              <a:rPr lang="fr-FR" b="1" dirty="0" smtClean="0"/>
            </a:br>
            <a:r>
              <a:rPr lang="fr-FR" b="1" dirty="0" smtClean="0"/>
              <a:t>Conclusions </a:t>
            </a:r>
          </a:p>
          <a:p>
            <a:r>
              <a:rPr lang="fr-FR" b="1" dirty="0" smtClean="0"/>
              <a:t>Le docétaxel ajouté à l’association CIS + 5FU, et surtout la combinaison CIS + 5FU + Doc + RT, peut améliorer les taux de réponse pathologique chez les patients n’ayant pas de réponse précoce au traitement néoadjuvant </a:t>
            </a:r>
          </a:p>
          <a:p>
            <a:r>
              <a:rPr lang="fr-FR" b="1" dirty="0" smtClean="0"/>
              <a:t>Les résultats de cette étude indiquent donc que l’élaboration d’une stratégie multimodale, basée sur les réponses individuelles au TEP scan est faisable et non risquée chez les patients avec ADCO, bien que des recherches ultérieures soient nécessaires pour évaluer l’impact sur la survie</a:t>
            </a:r>
          </a:p>
          <a:p>
            <a:endParaRPr lang="fr-FR" dirty="0"/>
          </a:p>
        </p:txBody>
      </p:sp>
      <p:sp>
        <p:nvSpPr>
          <p:cNvPr id="15" name="Text Placeholder 14"/>
          <p:cNvSpPr>
            <a:spLocks noGrp="1"/>
          </p:cNvSpPr>
          <p:nvPr>
            <p:ph type="body" sz="quarter" idx="11"/>
          </p:nvPr>
        </p:nvSpPr>
        <p:spPr>
          <a:xfrm>
            <a:off x="4343400" y="6096000"/>
            <a:ext cx="4435475" cy="487363"/>
          </a:xfrm>
        </p:spPr>
        <p:txBody>
          <a:bodyPr/>
          <a:lstStyle/>
          <a:p>
            <a:r>
              <a:rPr lang="fr-FR" smtClean="0"/>
              <a:t>Barbour A et al. Ann Oncol 2016; 27 (suppl 6): abstr 610O </a:t>
            </a:r>
            <a:endParaRPr lang="fr-FR"/>
          </a:p>
        </p:txBody>
      </p:sp>
    </p:spTree>
    <p:custDataLst>
      <p:tags r:id="rId1"/>
    </p:custDataLst>
    <p:extLst>
      <p:ext uri="{BB962C8B-B14F-4D97-AF65-F5344CB8AC3E}">
        <p14:creationId xmlns:p14="http://schemas.microsoft.com/office/powerpoint/2010/main" val="3900697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solidFill>
                  <a:schemeClr val="accent1"/>
                </a:solidFill>
                <a:uFill>
                  <a:solidFill>
                    <a:schemeClr val="accent1"/>
                  </a:solidFill>
                </a:uFill>
              </a:rPr>
              <a:t>périopératoire</a:t>
            </a:r>
            <a:endParaRPr lang="fr-FR"/>
          </a:p>
        </p:txBody>
      </p:sp>
      <p:sp>
        <p:nvSpPr>
          <p:cNvPr id="4" name="Text Placeholder 3"/>
          <p:cNvSpPr>
            <a:spLocks noGrp="1"/>
          </p:cNvSpPr>
          <p:nvPr>
            <p:ph type="body" idx="1"/>
          </p:nvPr>
        </p:nvSpPr>
        <p:spPr/>
        <p:txBody>
          <a:bodyPr/>
          <a:lstStyle/>
          <a:p>
            <a:r>
              <a:rPr lang="fr-FR" smtClean="0"/>
              <a:t>Cancers de l’oesophage et de l’estomac</a:t>
            </a:r>
            <a:endParaRPr lang="fr-FR"/>
          </a:p>
        </p:txBody>
      </p:sp>
    </p:spTree>
    <p:extLst>
      <p:ext uri="{BB962C8B-B14F-4D97-AF65-F5344CB8AC3E}">
        <p14:creationId xmlns:p14="http://schemas.microsoft.com/office/powerpoint/2010/main" val="3299344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365125" y="5517232"/>
            <a:ext cx="4298315" cy="1066131"/>
          </a:xfrm>
        </p:spPr>
        <p:txBody>
          <a:bodyPr/>
          <a:lstStyle/>
          <a:p>
            <a:r>
              <a:rPr lang="fr-FR" dirty="0" smtClean="0">
                <a:sym typeface="Symbol" panose="05050102010706020507" pitchFamily="18" charset="2"/>
              </a:rPr>
              <a:t>ECX: </a:t>
            </a:r>
            <a:r>
              <a:rPr lang="fr-FR" dirty="0" err="1" smtClean="0">
                <a:sym typeface="Symbol" panose="05050102010706020507" pitchFamily="18" charset="2"/>
              </a:rPr>
              <a:t>Epirubicine</a:t>
            </a:r>
            <a:r>
              <a:rPr lang="fr-FR" dirty="0" smtClean="0">
                <a:sym typeface="Symbol" panose="05050102010706020507" pitchFamily="18" charset="2"/>
              </a:rPr>
              <a:t> 50 mg/m</a:t>
            </a:r>
            <a:r>
              <a:rPr lang="fr-FR" baseline="30000" dirty="0" smtClean="0">
                <a:sym typeface="Symbol" panose="05050102010706020507" pitchFamily="18" charset="2"/>
              </a:rPr>
              <a:t>2</a:t>
            </a:r>
            <a:r>
              <a:rPr lang="fr-FR" dirty="0" smtClean="0">
                <a:sym typeface="Symbol" panose="05050102010706020507" pitchFamily="18" charset="2"/>
              </a:rPr>
              <a:t> iv J1; cisplatine 60 mg/m</a:t>
            </a:r>
            <a:r>
              <a:rPr lang="fr-FR" baseline="30000" dirty="0" smtClean="0">
                <a:sym typeface="Symbol" panose="05050102010706020507" pitchFamily="18" charset="2"/>
              </a:rPr>
              <a:t>2</a:t>
            </a:r>
            <a:r>
              <a:rPr lang="fr-FR" dirty="0" smtClean="0">
                <a:sym typeface="Symbol" panose="05050102010706020507" pitchFamily="18" charset="2"/>
              </a:rPr>
              <a:t> iv J1; </a:t>
            </a:r>
            <a:br>
              <a:rPr lang="fr-FR" dirty="0" smtClean="0">
                <a:sym typeface="Symbol" panose="05050102010706020507" pitchFamily="18" charset="2"/>
              </a:rPr>
            </a:br>
            <a:r>
              <a:rPr lang="fr-FR" dirty="0" smtClean="0">
                <a:sym typeface="Symbol" panose="05050102010706020507" pitchFamily="18" charset="2"/>
              </a:rPr>
              <a:t>capécitabine 1250 mg/m</a:t>
            </a:r>
            <a:r>
              <a:rPr lang="fr-FR" baseline="30000" dirty="0" smtClean="0">
                <a:sym typeface="Symbol" panose="05050102010706020507" pitchFamily="18" charset="2"/>
              </a:rPr>
              <a:t>2</a:t>
            </a:r>
            <a:r>
              <a:rPr lang="fr-FR" dirty="0" smtClean="0">
                <a:sym typeface="Symbol" panose="05050102010706020507" pitchFamily="18" charset="2"/>
              </a:rPr>
              <a:t> PO 1x/j</a:t>
            </a:r>
          </a:p>
          <a:p>
            <a:r>
              <a:rPr lang="fr-FR" dirty="0" smtClean="0">
                <a:sym typeface="Symbol" panose="05050102010706020507" pitchFamily="18" charset="2"/>
              </a:rPr>
              <a:t>ECX + L: </a:t>
            </a:r>
            <a:r>
              <a:rPr lang="fr-FR" dirty="0" err="1" smtClean="0">
                <a:sym typeface="Symbol" panose="05050102010706020507" pitchFamily="18" charset="2"/>
              </a:rPr>
              <a:t>Epirubicine</a:t>
            </a:r>
            <a:r>
              <a:rPr lang="fr-FR" dirty="0" smtClean="0">
                <a:sym typeface="Symbol" panose="05050102010706020507" pitchFamily="18" charset="2"/>
              </a:rPr>
              <a:t> 50 mg/m</a:t>
            </a:r>
            <a:r>
              <a:rPr lang="fr-FR" baseline="30000" dirty="0" smtClean="0">
                <a:sym typeface="Symbol" panose="05050102010706020507" pitchFamily="18" charset="2"/>
              </a:rPr>
              <a:t>2</a:t>
            </a:r>
            <a:r>
              <a:rPr lang="fr-FR" dirty="0" smtClean="0">
                <a:sym typeface="Symbol" panose="05050102010706020507" pitchFamily="18" charset="2"/>
              </a:rPr>
              <a:t> iv J1; cisplatine 60 mg/m</a:t>
            </a:r>
            <a:r>
              <a:rPr lang="fr-FR" baseline="30000" dirty="0" smtClean="0">
                <a:sym typeface="Symbol" panose="05050102010706020507" pitchFamily="18" charset="2"/>
              </a:rPr>
              <a:t>2</a:t>
            </a:r>
            <a:r>
              <a:rPr lang="fr-FR" dirty="0" smtClean="0">
                <a:sym typeface="Symbol" panose="05050102010706020507" pitchFamily="18" charset="2"/>
              </a:rPr>
              <a:t> iv J1; </a:t>
            </a:r>
            <a:r>
              <a:rPr lang="fr-FR" dirty="0" smtClean="0"/>
              <a:t>capécitabine dose réduite 1000 mg/m</a:t>
            </a:r>
            <a:r>
              <a:rPr lang="fr-FR" baseline="30000" dirty="0" smtClean="0"/>
              <a:t>2 </a:t>
            </a:r>
            <a:r>
              <a:rPr lang="fr-FR" dirty="0" smtClean="0">
                <a:sym typeface="Symbol" panose="05050102010706020507" pitchFamily="18" charset="2"/>
              </a:rPr>
              <a:t>/j</a:t>
            </a:r>
            <a:r>
              <a:rPr lang="fr-FR" dirty="0" smtClean="0"/>
              <a:t>; lapatinib 1250 mg/j. Lapatinib en m</a:t>
            </a:r>
            <a:r>
              <a:rPr lang="fr-FR" dirty="0" smtClean="0">
                <a:sym typeface="Symbol" panose="05050102010706020507" pitchFamily="18" charset="2"/>
              </a:rPr>
              <a:t>aintenance à 1500 mg PO 1x/j</a:t>
            </a:r>
            <a:endParaRPr lang="fr-FR" dirty="0">
              <a:sym typeface="Symbol" panose="05050102010706020507" pitchFamily="18" charset="2"/>
            </a:endParaRPr>
          </a:p>
        </p:txBody>
      </p:sp>
      <p:sp>
        <p:nvSpPr>
          <p:cNvPr id="17" name="Text Placeholder 16"/>
          <p:cNvSpPr>
            <a:spLocks noGrp="1"/>
          </p:cNvSpPr>
          <p:nvPr>
            <p:ph type="body" sz="quarter" idx="11"/>
          </p:nvPr>
        </p:nvSpPr>
        <p:spPr>
          <a:xfrm>
            <a:off x="4648200" y="6096000"/>
            <a:ext cx="4130675" cy="487363"/>
          </a:xfrm>
        </p:spPr>
        <p:txBody>
          <a:bodyPr/>
          <a:lstStyle/>
          <a:p>
            <a:r>
              <a:rPr lang="fr-FR" smtClean="0"/>
              <a:t> Smyth E et al. Ann Oncol 2016; 27 (suppl 6): abstr LBA26</a:t>
            </a:r>
            <a:endParaRPr lang="fr-FR"/>
          </a:p>
        </p:txBody>
      </p:sp>
      <p:sp>
        <p:nvSpPr>
          <p:cNvPr id="23558" name="Oval 14"/>
          <p:cNvSpPr>
            <a:spLocks noChangeArrowheads="1"/>
          </p:cNvSpPr>
          <p:nvPr/>
        </p:nvSpPr>
        <p:spPr bwMode="auto">
          <a:xfrm>
            <a:off x="3941537" y="31057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23559" name="AutoShape 15"/>
          <p:cNvCxnSpPr>
            <a:cxnSpLocks noChangeShapeType="1"/>
            <a:stCxn id="23558" idx="0"/>
            <a:endCxn id="101" idx="1"/>
          </p:cNvCxnSpPr>
          <p:nvPr/>
        </p:nvCxnSpPr>
        <p:spPr bwMode="auto">
          <a:xfrm rot="5400000" flipH="1" flipV="1">
            <a:off x="4172574" y="2483940"/>
            <a:ext cx="682585" cy="561062"/>
          </a:xfrm>
          <a:prstGeom prst="bentConnector2">
            <a:avLst/>
          </a:prstGeom>
          <a:noFill/>
          <a:ln w="57150">
            <a:solidFill>
              <a:schemeClr val="bg2">
                <a:lumMod val="60000"/>
                <a:lumOff val="40000"/>
              </a:schemeClr>
            </a:solidFill>
            <a:round/>
            <a:headEnd/>
            <a:tailEnd type="triangle" w="med" len="med"/>
          </a:ln>
        </p:spPr>
      </p:cxnSp>
      <p:cxnSp>
        <p:nvCxnSpPr>
          <p:cNvPr id="23566" name="AutoShape 19"/>
          <p:cNvCxnSpPr>
            <a:cxnSpLocks noChangeShapeType="1"/>
            <a:stCxn id="31" idx="3"/>
            <a:endCxn id="23558" idx="2"/>
          </p:cNvCxnSpPr>
          <p:nvPr/>
        </p:nvCxnSpPr>
        <p:spPr bwMode="auto">
          <a:xfrm>
            <a:off x="3684814" y="3397863"/>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31" name="AutoShape 9"/>
          <p:cNvSpPr>
            <a:spLocks noChangeArrowheads="1"/>
          </p:cNvSpPr>
          <p:nvPr/>
        </p:nvSpPr>
        <p:spPr bwMode="auto">
          <a:xfrm>
            <a:off x="199785" y="2577382"/>
            <a:ext cx="3485029"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rPr>
              <a:t>Adénocarcinome estomac / JGO/bas oesophage HER2 + opérable</a:t>
            </a:r>
          </a:p>
          <a:p>
            <a:pPr defTabSz="892175" eaLnBrk="0" hangingPunct="0">
              <a:spcAft>
                <a:spcPct val="30000"/>
              </a:spcAft>
            </a:pPr>
            <a:r>
              <a:rPr lang="fr-FR" altLang="zh-CN" dirty="0" smtClean="0">
                <a:solidFill>
                  <a:srgbClr val="FFFFFF"/>
                </a:solidFill>
                <a:ea typeface="SimSun" pitchFamily="2" charset="-122"/>
              </a:rPr>
              <a:t>(n=44)</a:t>
            </a:r>
            <a:endParaRPr lang="fr-FR" altLang="zh-CN" dirty="0">
              <a:solidFill>
                <a:srgbClr val="FFFFFF"/>
              </a:solidFill>
              <a:ea typeface="SimSun" pitchFamily="2" charset="-122"/>
            </a:endParaRPr>
          </a:p>
        </p:txBody>
      </p:sp>
      <p:sp>
        <p:nvSpPr>
          <p:cNvPr id="42" name="Rectangle 9"/>
          <p:cNvSpPr>
            <a:spLocks noGrp="1" noChangeArrowheads="1"/>
          </p:cNvSpPr>
          <p:nvPr>
            <p:ph sz="half" idx="1"/>
          </p:nvPr>
        </p:nvSpPr>
        <p:spPr>
          <a:xfrm>
            <a:off x="365124" y="4623776"/>
            <a:ext cx="4130676" cy="765176"/>
          </a:xfrm>
        </p:spPr>
        <p:txBody>
          <a:bodyPr/>
          <a:lstStyle/>
          <a:p>
            <a:pPr marL="0" indent="0">
              <a:buNone/>
            </a:pPr>
            <a:r>
              <a:rPr lang="fr-FR" b="1" dirty="0" smtClean="0">
                <a:solidFill>
                  <a:schemeClr val="bg2"/>
                </a:solidFill>
              </a:rPr>
              <a:t>CRITÈRE PRINCIPAL</a:t>
            </a:r>
          </a:p>
          <a:p>
            <a:r>
              <a:rPr lang="fr-FR" dirty="0" smtClean="0"/>
              <a:t>Déterminer le meilleur schéma posologique (diarrhée grade 3/4 ≤ 20%) </a:t>
            </a:r>
          </a:p>
        </p:txBody>
      </p:sp>
      <p:cxnSp>
        <p:nvCxnSpPr>
          <p:cNvPr id="46" name="AutoShape 16"/>
          <p:cNvCxnSpPr>
            <a:cxnSpLocks noChangeShapeType="1"/>
            <a:stCxn id="23558" idx="4"/>
            <a:endCxn id="52" idx="1"/>
          </p:cNvCxnSpPr>
          <p:nvPr/>
        </p:nvCxnSpPr>
        <p:spPr bwMode="auto">
          <a:xfrm rot="16200000" flipH="1">
            <a:off x="4187882" y="3735416"/>
            <a:ext cx="651969" cy="561062"/>
          </a:xfrm>
          <a:prstGeom prst="bentConnector2">
            <a:avLst/>
          </a:prstGeom>
          <a:noFill/>
          <a:ln w="57150">
            <a:solidFill>
              <a:schemeClr val="bg2">
                <a:lumMod val="60000"/>
                <a:lumOff val="40000"/>
              </a:schemeClr>
            </a:solidFill>
            <a:round/>
            <a:headEnd/>
            <a:tailEnd type="triangle" w="med" len="med"/>
          </a:ln>
        </p:spPr>
      </p:cxnSp>
      <p:sp>
        <p:nvSpPr>
          <p:cNvPr id="52" name="AutoShape 12"/>
          <p:cNvSpPr>
            <a:spLocks noChangeArrowheads="1"/>
          </p:cNvSpPr>
          <p:nvPr/>
        </p:nvSpPr>
        <p:spPr bwMode="auto">
          <a:xfrm>
            <a:off x="4794397" y="3931564"/>
            <a:ext cx="9320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ECX + lapatinib</a:t>
            </a:r>
            <a:endParaRPr lang="fr-FR" altLang="zh-CN" sz="1400" dirty="0">
              <a:solidFill>
                <a:srgbClr val="4D4D4D"/>
              </a:solidFill>
              <a:ea typeface="SimSun" pitchFamily="2" charset="-122"/>
            </a:endParaRPr>
          </a:p>
        </p:txBody>
      </p:sp>
      <p:sp>
        <p:nvSpPr>
          <p:cNvPr id="21" name="Rectangle 2"/>
          <p:cNvSpPr>
            <a:spLocks noGrp="1" noChangeArrowheads="1"/>
          </p:cNvSpPr>
          <p:nvPr>
            <p:ph type="title"/>
          </p:nvPr>
        </p:nvSpPr>
        <p:spPr>
          <a:xfrm>
            <a:off x="365124" y="179614"/>
            <a:ext cx="8238945" cy="807720"/>
          </a:xfrm>
        </p:spPr>
        <p:txBody>
          <a:bodyPr/>
          <a:lstStyle/>
          <a:p>
            <a:pPr>
              <a:lnSpc>
                <a:spcPct val="90000"/>
              </a:lnSpc>
            </a:pPr>
            <a:r>
              <a:rPr lang="fr-FR" sz="1600" dirty="0" smtClean="0"/>
              <a:t>LBA26: Etude randomisée de phase II de cisplatine et capécitabine (ECX) ± lapatinib en </a:t>
            </a:r>
            <a:r>
              <a:rPr lang="fr-FR" sz="1600" dirty="0" err="1" smtClean="0"/>
              <a:t>périopératoire</a:t>
            </a:r>
            <a:r>
              <a:rPr lang="fr-FR" sz="1600" dirty="0" smtClean="0"/>
              <a:t> pour des adénocarcinomes de l’estomac, de la jonction gastro-oesophagienne et du bas oesophage HER-2 positifs: résultats de l’étude MRC ST03 de faisabilité du lapatinib au Royaume Uni (ISRCTN 46020948) – </a:t>
            </a:r>
            <a:r>
              <a:rPr lang="fr-FR" sz="1600" dirty="0" err="1" smtClean="0"/>
              <a:t>Smyth</a:t>
            </a:r>
            <a:r>
              <a:rPr lang="fr-FR" sz="1600" dirty="0" smtClean="0"/>
              <a:t> et al</a:t>
            </a:r>
            <a:endParaRPr lang="fr-FR" sz="1600" dirty="0"/>
          </a:p>
        </p:txBody>
      </p:sp>
      <p:sp>
        <p:nvSpPr>
          <p:cNvPr id="34" name="AutoShape 8"/>
          <p:cNvSpPr>
            <a:spLocks noChangeArrowheads="1"/>
          </p:cNvSpPr>
          <p:nvPr/>
        </p:nvSpPr>
        <p:spPr bwMode="auto">
          <a:xfrm>
            <a:off x="7230392" y="2012809"/>
            <a:ext cx="9320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smtClean="0">
                <a:solidFill>
                  <a:srgbClr val="FFFFFF"/>
                </a:solidFill>
                <a:ea typeface="SimSun" pitchFamily="2" charset="-122"/>
              </a:rPr>
              <a:t>ECX </a:t>
            </a:r>
            <a:br>
              <a:rPr lang="fr-FR" altLang="zh-CN" sz="1400" smtClean="0">
                <a:solidFill>
                  <a:srgbClr val="FFFFFF"/>
                </a:solidFill>
                <a:ea typeface="SimSun" pitchFamily="2" charset="-122"/>
              </a:rPr>
            </a:br>
            <a:r>
              <a:rPr lang="fr-FR" altLang="zh-CN" sz="1400" smtClean="0">
                <a:solidFill>
                  <a:srgbClr val="FFFFFF"/>
                </a:solidFill>
                <a:ea typeface="SimSun" pitchFamily="2" charset="-122"/>
              </a:rPr>
              <a:t>3 cycles</a:t>
            </a:r>
            <a:endParaRPr lang="fr-FR" altLang="zh-CN" sz="1400">
              <a:solidFill>
                <a:srgbClr val="FFFFFF"/>
              </a:solidFill>
              <a:ea typeface="SimSun" pitchFamily="2" charset="-122"/>
            </a:endParaRPr>
          </a:p>
        </p:txBody>
      </p:sp>
      <p:sp>
        <p:nvSpPr>
          <p:cNvPr id="38" name="TextBox 37"/>
          <p:cNvSpPr txBox="1"/>
          <p:nvPr/>
        </p:nvSpPr>
        <p:spPr>
          <a:xfrm>
            <a:off x="5157657" y="3070701"/>
            <a:ext cx="1146147" cy="646331"/>
          </a:xfrm>
          <a:prstGeom prst="rect">
            <a:avLst/>
          </a:prstGeom>
          <a:noFill/>
        </p:spPr>
        <p:txBody>
          <a:bodyPr wrap="square" rtlCol="0">
            <a:spAutoFit/>
          </a:bodyPr>
          <a:lstStyle/>
          <a:p>
            <a:pPr algn="ctr"/>
            <a:r>
              <a:rPr lang="fr-FR" sz="1200" b="1" dirty="0" smtClean="0">
                <a:solidFill>
                  <a:srgbClr val="4D4D4D"/>
                </a:solidFill>
              </a:rPr>
              <a:t>Interruption 5–6 semaines</a:t>
            </a:r>
            <a:endParaRPr lang="fr-FR" sz="1200" b="1" dirty="0">
              <a:solidFill>
                <a:srgbClr val="4D4D4D"/>
              </a:solidFill>
            </a:endParaRPr>
          </a:p>
        </p:txBody>
      </p:sp>
      <p:cxnSp>
        <p:nvCxnSpPr>
          <p:cNvPr id="86" name="AutoShape 21"/>
          <p:cNvCxnSpPr>
            <a:cxnSpLocks noChangeShapeType="1"/>
            <a:stCxn id="105" idx="3"/>
            <a:endCxn id="106" idx="1"/>
          </p:cNvCxnSpPr>
          <p:nvPr/>
        </p:nvCxnSpPr>
        <p:spPr bwMode="auto">
          <a:xfrm>
            <a:off x="6930586" y="4341932"/>
            <a:ext cx="306731" cy="1"/>
          </a:xfrm>
          <a:prstGeom prst="straightConnector1">
            <a:avLst/>
          </a:prstGeom>
          <a:noFill/>
          <a:ln w="57150">
            <a:solidFill>
              <a:schemeClr val="bg2">
                <a:lumMod val="60000"/>
                <a:lumOff val="40000"/>
              </a:schemeClr>
            </a:solidFill>
            <a:prstDash val="sysDot"/>
            <a:round/>
            <a:headEnd/>
            <a:tailEnd type="triangle" w="med" len="med"/>
          </a:ln>
        </p:spPr>
      </p:cxnSp>
      <p:cxnSp>
        <p:nvCxnSpPr>
          <p:cNvPr id="90" name="AutoShape 21"/>
          <p:cNvCxnSpPr>
            <a:cxnSpLocks noChangeShapeType="1"/>
            <a:stCxn id="52" idx="3"/>
            <a:endCxn id="105" idx="1"/>
          </p:cNvCxnSpPr>
          <p:nvPr/>
        </p:nvCxnSpPr>
        <p:spPr bwMode="auto">
          <a:xfrm>
            <a:off x="5726488" y="4341932"/>
            <a:ext cx="272007" cy="0"/>
          </a:xfrm>
          <a:prstGeom prst="straightConnector1">
            <a:avLst/>
          </a:prstGeom>
          <a:noFill/>
          <a:ln w="57150">
            <a:solidFill>
              <a:schemeClr val="bg2">
                <a:lumMod val="60000"/>
                <a:lumOff val="40000"/>
              </a:schemeClr>
            </a:solidFill>
            <a:prstDash val="sysDot"/>
            <a:round/>
            <a:headEnd/>
            <a:tailEnd type="triangle" w="med" len="med"/>
          </a:ln>
        </p:spPr>
      </p:cxnSp>
      <p:cxnSp>
        <p:nvCxnSpPr>
          <p:cNvPr id="92" name="AutoShape 21"/>
          <p:cNvCxnSpPr>
            <a:cxnSpLocks noChangeShapeType="1"/>
            <a:stCxn id="101" idx="3"/>
            <a:endCxn id="100" idx="1"/>
          </p:cNvCxnSpPr>
          <p:nvPr/>
        </p:nvCxnSpPr>
        <p:spPr bwMode="auto">
          <a:xfrm>
            <a:off x="5726489" y="2423178"/>
            <a:ext cx="277867" cy="0"/>
          </a:xfrm>
          <a:prstGeom prst="straightConnector1">
            <a:avLst/>
          </a:prstGeom>
          <a:noFill/>
          <a:ln w="57150">
            <a:solidFill>
              <a:schemeClr val="bg2">
                <a:lumMod val="60000"/>
                <a:lumOff val="40000"/>
              </a:schemeClr>
            </a:solidFill>
            <a:round/>
            <a:headEnd/>
            <a:tailEnd type="triangle" w="med" len="med"/>
          </a:ln>
        </p:spPr>
      </p:cxnSp>
      <p:cxnSp>
        <p:nvCxnSpPr>
          <p:cNvPr id="95" name="AutoShape 21"/>
          <p:cNvCxnSpPr>
            <a:cxnSpLocks noChangeShapeType="1"/>
            <a:stCxn id="100" idx="3"/>
            <a:endCxn id="34" idx="1"/>
          </p:cNvCxnSpPr>
          <p:nvPr/>
        </p:nvCxnSpPr>
        <p:spPr bwMode="auto">
          <a:xfrm>
            <a:off x="6936448" y="2423178"/>
            <a:ext cx="293944" cy="0"/>
          </a:xfrm>
          <a:prstGeom prst="straightConnector1">
            <a:avLst/>
          </a:prstGeom>
          <a:noFill/>
          <a:ln w="57150">
            <a:solidFill>
              <a:schemeClr val="bg2">
                <a:lumMod val="60000"/>
                <a:lumOff val="40000"/>
              </a:schemeClr>
            </a:solidFill>
            <a:round/>
            <a:headEnd/>
            <a:tailEnd type="triangle" w="med" len="med"/>
          </a:ln>
        </p:spPr>
      </p:cxnSp>
      <p:sp>
        <p:nvSpPr>
          <p:cNvPr id="100" name="AutoShape 8"/>
          <p:cNvSpPr>
            <a:spLocks noChangeArrowheads="1"/>
          </p:cNvSpPr>
          <p:nvPr/>
        </p:nvSpPr>
        <p:spPr bwMode="auto">
          <a:xfrm>
            <a:off x="6004356" y="2012809"/>
            <a:ext cx="9320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Chirurgie</a:t>
            </a:r>
            <a:endParaRPr lang="fr-FR" altLang="zh-CN" sz="1400" dirty="0">
              <a:solidFill>
                <a:srgbClr val="FFFFFF"/>
              </a:solidFill>
              <a:ea typeface="SimSun" pitchFamily="2" charset="-122"/>
            </a:endParaRPr>
          </a:p>
        </p:txBody>
      </p:sp>
      <p:sp>
        <p:nvSpPr>
          <p:cNvPr id="101" name="AutoShape 8"/>
          <p:cNvSpPr>
            <a:spLocks noChangeArrowheads="1"/>
          </p:cNvSpPr>
          <p:nvPr/>
        </p:nvSpPr>
        <p:spPr bwMode="auto">
          <a:xfrm>
            <a:off x="4794397" y="2012809"/>
            <a:ext cx="932092"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smtClean="0">
                <a:solidFill>
                  <a:srgbClr val="FFFFFF"/>
                </a:solidFill>
                <a:ea typeface="SimSun" pitchFamily="2" charset="-122"/>
              </a:rPr>
              <a:t>ECX</a:t>
            </a:r>
            <a:r>
              <a:rPr lang="fr-FR" altLang="zh-CN" sz="1400" baseline="30000" smtClean="0">
                <a:solidFill>
                  <a:srgbClr val="FFFFFF"/>
                </a:solidFill>
                <a:ea typeface="SimSun" pitchFamily="2" charset="-122"/>
              </a:rPr>
              <a:t> </a:t>
            </a:r>
            <a:br>
              <a:rPr lang="fr-FR" altLang="zh-CN" sz="1400" baseline="30000" smtClean="0">
                <a:solidFill>
                  <a:srgbClr val="FFFFFF"/>
                </a:solidFill>
                <a:ea typeface="SimSun" pitchFamily="2" charset="-122"/>
              </a:rPr>
            </a:br>
            <a:r>
              <a:rPr lang="fr-FR" altLang="zh-CN" sz="1400" smtClean="0">
                <a:solidFill>
                  <a:srgbClr val="FFFFFF"/>
                </a:solidFill>
                <a:ea typeface="SimSun" pitchFamily="2" charset="-122"/>
              </a:rPr>
              <a:t>3 cycles</a:t>
            </a:r>
            <a:endParaRPr lang="fr-FR" altLang="zh-CN" sz="1400">
              <a:solidFill>
                <a:srgbClr val="FFFFFF"/>
              </a:solidFill>
              <a:ea typeface="SimSun" pitchFamily="2" charset="-122"/>
            </a:endParaRPr>
          </a:p>
        </p:txBody>
      </p:sp>
      <p:sp>
        <p:nvSpPr>
          <p:cNvPr id="105" name="AutoShape 12"/>
          <p:cNvSpPr>
            <a:spLocks noChangeArrowheads="1"/>
          </p:cNvSpPr>
          <p:nvPr/>
        </p:nvSpPr>
        <p:spPr bwMode="auto">
          <a:xfrm>
            <a:off x="5998495" y="3931564"/>
            <a:ext cx="9320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Chirurgie</a:t>
            </a:r>
            <a:endParaRPr lang="fr-FR" altLang="zh-CN" sz="1400" dirty="0">
              <a:solidFill>
                <a:srgbClr val="4D4D4D"/>
              </a:solidFill>
              <a:ea typeface="SimSun" pitchFamily="2" charset="-122"/>
            </a:endParaRPr>
          </a:p>
        </p:txBody>
      </p:sp>
      <p:sp>
        <p:nvSpPr>
          <p:cNvPr id="106" name="AutoShape 12"/>
          <p:cNvSpPr>
            <a:spLocks noChangeArrowheads="1"/>
          </p:cNvSpPr>
          <p:nvPr/>
        </p:nvSpPr>
        <p:spPr bwMode="auto">
          <a:xfrm>
            <a:off x="7237317" y="3931564"/>
            <a:ext cx="1541558"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ECX + lapatinib </a:t>
            </a:r>
            <a:r>
              <a:rPr lang="fr-FR" sz="1400" dirty="0" smtClean="0">
                <a:solidFill>
                  <a:srgbClr val="4D4D4D"/>
                </a:solidFill>
              </a:rPr>
              <a:t>3 cycles puis lapatinib seul </a:t>
            </a:r>
            <a:br>
              <a:rPr lang="fr-FR" sz="1400" dirty="0" smtClean="0">
                <a:solidFill>
                  <a:srgbClr val="4D4D4D"/>
                </a:solidFill>
              </a:rPr>
            </a:br>
            <a:r>
              <a:rPr lang="fr-FR" sz="1400" dirty="0" smtClean="0">
                <a:solidFill>
                  <a:srgbClr val="4D4D4D"/>
                </a:solidFill>
              </a:rPr>
              <a:t>6 doses</a:t>
            </a:r>
            <a:endParaRPr lang="fr-FR" sz="1400" dirty="0">
              <a:solidFill>
                <a:srgbClr val="4D4D4D"/>
              </a:solidFill>
            </a:endParaRPr>
          </a:p>
        </p:txBody>
      </p:sp>
      <p:sp>
        <p:nvSpPr>
          <p:cNvPr id="108" name="Rectangle 3"/>
          <p:cNvSpPr txBox="1">
            <a:spLocks noChangeArrowheads="1"/>
          </p:cNvSpPr>
          <p:nvPr/>
        </p:nvSpPr>
        <p:spPr bwMode="auto">
          <a:xfrm>
            <a:off x="365124" y="1254035"/>
            <a:ext cx="8413751" cy="76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fr-FR" b="1" dirty="0" smtClean="0"/>
              <a:t>Objectif </a:t>
            </a:r>
          </a:p>
          <a:p>
            <a:pPr>
              <a:buClr>
                <a:srgbClr val="043882"/>
              </a:buClr>
            </a:pPr>
            <a:r>
              <a:rPr lang="fr-FR" dirty="0" smtClean="0"/>
              <a:t>Evaluer la tolérance et la faisabilité de l’addition de l’ITK lapatinib à ECX en </a:t>
            </a:r>
            <a:r>
              <a:rPr lang="fr-FR" dirty="0" err="1" smtClean="0"/>
              <a:t>périopératoire</a:t>
            </a:r>
            <a:endParaRPr lang="fr-FR" dirty="0" smtClean="0"/>
          </a:p>
          <a:p>
            <a:pPr>
              <a:buClr>
                <a:srgbClr val="043882"/>
              </a:buClr>
            </a:pPr>
            <a:endParaRPr lang="fr-FR" dirty="0"/>
          </a:p>
        </p:txBody>
      </p:sp>
      <p:sp>
        <p:nvSpPr>
          <p:cNvPr id="24" name="TextBox 37"/>
          <p:cNvSpPr txBox="1"/>
          <p:nvPr/>
        </p:nvSpPr>
        <p:spPr>
          <a:xfrm>
            <a:off x="6657553" y="3083691"/>
            <a:ext cx="1146147" cy="646331"/>
          </a:xfrm>
          <a:prstGeom prst="rect">
            <a:avLst/>
          </a:prstGeom>
          <a:noFill/>
        </p:spPr>
        <p:txBody>
          <a:bodyPr wrap="square" rtlCol="0">
            <a:spAutoFit/>
          </a:bodyPr>
          <a:lstStyle/>
          <a:p>
            <a:pPr algn="ctr"/>
            <a:r>
              <a:rPr lang="fr-FR" sz="1200" b="1" dirty="0" smtClean="0">
                <a:solidFill>
                  <a:srgbClr val="4D4D4D"/>
                </a:solidFill>
              </a:rPr>
              <a:t>Interruption 6-10 semaines</a:t>
            </a:r>
            <a:endParaRPr lang="fr-FR" sz="1200" b="1" dirty="0">
              <a:solidFill>
                <a:srgbClr val="4D4D4D"/>
              </a:solidFill>
            </a:endParaRPr>
          </a:p>
        </p:txBody>
      </p:sp>
    </p:spTree>
    <p:extLst>
      <p:ext uri="{BB962C8B-B14F-4D97-AF65-F5344CB8AC3E}">
        <p14:creationId xmlns:p14="http://schemas.microsoft.com/office/powerpoint/2010/main" val="17200507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600" dirty="0" smtClean="0"/>
              <a:t>LBA26: Etude randomisée de phase II de cisplatine et capécitabine (ECX) ± lapatinib en </a:t>
            </a:r>
            <a:r>
              <a:rPr lang="fr-FR" sz="1600" dirty="0" err="1" smtClean="0"/>
              <a:t>périopératoire</a:t>
            </a:r>
            <a:r>
              <a:rPr lang="fr-FR" sz="1600" dirty="0" smtClean="0"/>
              <a:t> pour des adénocarcinomes de l’estomac, de la jonction gastro-oesophagienne et du bas oesophage HER-2 positifs: résultats de l’étude MRC ST03 de faisabilité du lapatinib au Royaume Uni (ISRCTN 46020948) – </a:t>
            </a:r>
            <a:r>
              <a:rPr lang="fr-FR" sz="1600" dirty="0" err="1" smtClean="0"/>
              <a:t>Smyth</a:t>
            </a:r>
            <a:r>
              <a:rPr lang="fr-FR" sz="1600" dirty="0" smtClean="0"/>
              <a:t> et al</a:t>
            </a:r>
            <a:endParaRPr lang="fr-FR" sz="1600" dirty="0"/>
          </a:p>
        </p:txBody>
      </p:sp>
      <p:sp>
        <p:nvSpPr>
          <p:cNvPr id="5" name="Content Placeholder 4"/>
          <p:cNvSpPr>
            <a:spLocks noGrp="1"/>
          </p:cNvSpPr>
          <p:nvPr>
            <p:ph idx="1"/>
          </p:nvPr>
        </p:nvSpPr>
        <p:spPr>
          <a:xfrm>
            <a:off x="365124" y="1254035"/>
            <a:ext cx="8413751" cy="4746172"/>
          </a:xfrm>
        </p:spPr>
        <p:txBody>
          <a:bodyPr/>
          <a:lstStyle/>
          <a:p>
            <a:pPr marL="0" indent="0">
              <a:buNone/>
            </a:pPr>
            <a:r>
              <a:rPr lang="fr-FR" b="1" dirty="0" smtClean="0"/>
              <a:t>Résultats</a:t>
            </a:r>
          </a:p>
          <a:p>
            <a:pPr marL="0" indent="0">
              <a:buNone/>
            </a:pPr>
            <a:r>
              <a:rPr lang="fr-FR" b="1" dirty="0" smtClean="0"/>
              <a:t>Chimiothérapie préopératoire et chirurgie</a:t>
            </a:r>
          </a:p>
          <a:p>
            <a:pPr marL="0" indent="0">
              <a:buNone/>
            </a:pPr>
            <a:endParaRPr lang="fr-FR" dirty="0"/>
          </a:p>
        </p:txBody>
      </p:sp>
      <p:sp>
        <p:nvSpPr>
          <p:cNvPr id="14" name="Text Placeholder 13"/>
          <p:cNvSpPr>
            <a:spLocks noGrp="1"/>
          </p:cNvSpPr>
          <p:nvPr>
            <p:ph type="body" sz="quarter" idx="10"/>
          </p:nvPr>
        </p:nvSpPr>
        <p:spPr>
          <a:xfrm>
            <a:off x="350359" y="6096000"/>
            <a:ext cx="4130675" cy="487363"/>
          </a:xfrm>
        </p:spPr>
        <p:txBody>
          <a:bodyPr/>
          <a:lstStyle/>
          <a:p>
            <a:r>
              <a:rPr lang="fr-FR" dirty="0" smtClean="0"/>
              <a:t>*Raisons: progression de la maladie (4 patients; </a:t>
            </a:r>
            <a:br>
              <a:rPr lang="fr-FR" dirty="0" smtClean="0"/>
            </a:br>
            <a:r>
              <a:rPr lang="fr-FR" dirty="0" smtClean="0"/>
              <a:t>2 ECX, 2 ECX + L); inopérables (3 patients; </a:t>
            </a:r>
            <a:br>
              <a:rPr lang="fr-FR" dirty="0" smtClean="0"/>
            </a:br>
            <a:r>
              <a:rPr lang="fr-FR" dirty="0" smtClean="0"/>
              <a:t>3 ECX); récusés (1 patient; 1 ECX + L).</a:t>
            </a:r>
            <a:endParaRPr lang="fr-FR" dirty="0"/>
          </a:p>
        </p:txBody>
      </p:sp>
      <p:sp>
        <p:nvSpPr>
          <p:cNvPr id="15" name="Text Placeholder 14"/>
          <p:cNvSpPr>
            <a:spLocks noGrp="1"/>
          </p:cNvSpPr>
          <p:nvPr>
            <p:ph type="body" sz="quarter" idx="11"/>
          </p:nvPr>
        </p:nvSpPr>
        <p:spPr/>
        <p:txBody>
          <a:bodyPr/>
          <a:lstStyle/>
          <a:p>
            <a:r>
              <a:rPr lang="fr-FR" smtClean="0"/>
              <a:t>Smyth E et al. Ann Oncol 2016; 27 (suppl 6): abstr LBA26</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1669723027"/>
              </p:ext>
            </p:extLst>
          </p:nvPr>
        </p:nvGraphicFramePr>
        <p:xfrm>
          <a:off x="367506" y="1943906"/>
          <a:ext cx="8408990" cy="3587031"/>
        </p:xfrm>
        <a:graphic>
          <a:graphicData uri="http://schemas.openxmlformats.org/drawingml/2006/table">
            <a:tbl>
              <a:tblPr firstRow="1" bandRow="1">
                <a:tableStyleId>{69012ECD-51FC-41F1-AA8D-1B2483CD663E}</a:tableStyleId>
              </a:tblPr>
              <a:tblGrid>
                <a:gridCol w="2978002">
                  <a:extLst>
                    <a:ext uri="{9D8B030D-6E8A-4147-A177-3AD203B41FA5}">
                      <a16:colId xmlns="" xmlns:a16="http://schemas.microsoft.com/office/drawing/2014/main" val="20000"/>
                    </a:ext>
                  </a:extLst>
                </a:gridCol>
                <a:gridCol w="1719219"/>
                <a:gridCol w="1998011"/>
                <a:gridCol w="1713758"/>
              </a:tblGrid>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1" u="none" strike="noStrike" kern="1200" cap="none" normalizeH="0" baseline="0" noProof="0" smtClean="0">
                          <a:ln>
                            <a:noFill/>
                          </a:ln>
                          <a:solidFill>
                            <a:schemeClr val="tx2"/>
                          </a:solidFill>
                          <a:effectLst/>
                          <a:latin typeface="+mn-lt"/>
                          <a:ea typeface="+mn-ea"/>
                          <a:cs typeface="+mn-cs"/>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smtClean="0">
                          <a:ln>
                            <a:noFill/>
                          </a:ln>
                          <a:solidFill>
                            <a:schemeClr val="tx2"/>
                          </a:solidFill>
                          <a:effectLst/>
                        </a:rPr>
                        <a:t>ECX (n=24)</a:t>
                      </a:r>
                      <a:endParaRPr kumimoji="0" lang="fr-FR" sz="16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Arial" charset="0"/>
                          <a:cs typeface="Arial" charset="0"/>
                        </a:rPr>
                        <a:t>ECX + L (n=20)</a:t>
                      </a:r>
                      <a:endParaRPr kumimoji="0" lang="fr-FR" sz="16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cap="none" normalizeH="0" baseline="0" noProof="0" smtClean="0">
                          <a:ln>
                            <a:noFill/>
                          </a:ln>
                          <a:solidFill>
                            <a:schemeClr val="tx2"/>
                          </a:solidFill>
                          <a:effectLst/>
                          <a:latin typeface="+mn-lt"/>
                          <a:cs typeface="+mn-cs"/>
                        </a:rPr>
                        <a:t>Total (n=44)</a:t>
                      </a:r>
                      <a:endParaRPr kumimoji="0" lang="fr-FR" sz="16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smtClean="0">
                          <a:ln>
                            <a:noFill/>
                          </a:ln>
                          <a:solidFill>
                            <a:schemeClr val="tx1"/>
                          </a:solidFill>
                          <a:effectLst/>
                          <a:latin typeface="+mn-lt"/>
                          <a:ea typeface="+mn-ea"/>
                          <a:cs typeface="+mn-cs"/>
                        </a:rPr>
                        <a:t>Administration des 3 cycles</a:t>
                      </a:r>
                      <a:endParaRPr kumimoji="0" lang="fr-FR" sz="1600" u="none" strike="noStrike" kern="1200" cap="none" normalizeH="0" baseline="0" noProof="0">
                        <a:ln>
                          <a:noFill/>
                        </a:ln>
                        <a:solidFill>
                          <a:schemeClr val="tx1"/>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23 (96)</a:t>
                      </a:r>
                      <a:endParaRPr kumimoji="0" lang="fr-FR" sz="16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16 (80)</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39 (88)</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smtClean="0">
                          <a:ln>
                            <a:noFill/>
                          </a:ln>
                          <a:solidFill>
                            <a:schemeClr val="tx1"/>
                          </a:solidFill>
                          <a:effectLst/>
                          <a:latin typeface="+mn-lt"/>
                          <a:ea typeface="+mn-ea"/>
                          <a:cs typeface="+mn-cs"/>
                        </a:rPr>
                        <a:t>Réduction de dose</a:t>
                      </a:r>
                      <a:endParaRPr kumimoji="0" lang="fr-FR" sz="1600" u="none" strike="noStrike" kern="1200" cap="none" normalizeH="0" baseline="0" noProof="0">
                        <a:ln>
                          <a:noFill/>
                        </a:ln>
                        <a:solidFill>
                          <a:schemeClr val="tx1"/>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9 (38)</a:t>
                      </a:r>
                      <a:endParaRPr kumimoji="0" lang="fr-FR" sz="16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9 (45)</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18 (41)</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Réduction dose Lapatinib </a:t>
                      </a:r>
                      <a:endParaRPr kumimoji="0" lang="fr-FR" sz="1600" u="none" strike="noStrike" kern="1200" cap="none" normalizeH="0" baseline="0" noProof="0" dirty="0">
                        <a:ln>
                          <a:noFill/>
                        </a:ln>
                        <a:solidFill>
                          <a:schemeClr val="tx1"/>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a:t>
                      </a:r>
                      <a:endParaRPr kumimoji="0" lang="fr-FR" sz="16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4 (20)</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98559">
                <a:tc gridSpan="4">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u="none" strike="noStrike" kern="1200" cap="none" normalizeH="0" baseline="0" noProof="0" smtClean="0">
                          <a:ln>
                            <a:noFill/>
                          </a:ln>
                          <a:solidFill>
                            <a:schemeClr val="tx2"/>
                          </a:solidFill>
                          <a:effectLst/>
                          <a:latin typeface="+mn-lt"/>
                          <a:ea typeface="+mn-ea"/>
                          <a:cs typeface="+mn-cs"/>
                        </a:rPr>
                        <a:t>Statut chirurgical, n</a:t>
                      </a:r>
                      <a:endParaRPr kumimoji="0" lang="fr-FR" sz="1600" b="1" u="none" strike="noStrike" kern="1200" cap="none" normalizeH="0" baseline="0" noProof="0">
                        <a:ln>
                          <a:noFill/>
                        </a:ln>
                        <a:solidFill>
                          <a:schemeClr val="tx2"/>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4"/>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smtClean="0">
                          <a:ln>
                            <a:noFill/>
                          </a:ln>
                          <a:effectLst/>
                        </a:rPr>
                        <a:t>Chirurgie pas encore effectuée</a:t>
                      </a:r>
                      <a:endParaRPr kumimoji="0" lang="fr-FR" sz="16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2</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Statut inconnu</a:t>
                      </a:r>
                      <a:endParaRPr kumimoji="0" lang="fr-FR" sz="16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2</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0</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2</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Absence de résection*</a:t>
                      </a:r>
                      <a:endParaRPr kumimoji="0" lang="fr-FR" sz="16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5</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3</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8</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985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cap="none" normalizeH="0" baseline="0" noProof="0" smtClean="0">
                          <a:ln>
                            <a:noFill/>
                          </a:ln>
                          <a:solidFill>
                            <a:schemeClr val="tx1"/>
                          </a:solidFill>
                          <a:effectLst/>
                          <a:latin typeface="Arial" charset="0"/>
                          <a:cs typeface="Arial" charset="0"/>
                        </a:rPr>
                        <a:t>Résection effectuée</a:t>
                      </a:r>
                      <a:endParaRPr kumimoji="0" lang="fr-FR" sz="16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16</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16</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32</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394160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600" dirty="0" smtClean="0"/>
              <a:t>LBA26: Etude randomisée de phase II de cisplatine et capécitabine (ECX) ± lapatinib en </a:t>
            </a:r>
            <a:r>
              <a:rPr lang="fr-FR" sz="1600" dirty="0" err="1" smtClean="0"/>
              <a:t>périopératoire</a:t>
            </a:r>
            <a:r>
              <a:rPr lang="fr-FR" sz="1600" dirty="0" smtClean="0"/>
              <a:t> pour des adénocarcinomes de l’estomac, de la jonction gastro-oesophagienne et du bas oesophage HER-2 positifs: résultats de l’étude MRC ST03 de faisabilité du lapatinib au Royaume Uni (ISRCTN 46020948) – </a:t>
            </a:r>
            <a:r>
              <a:rPr lang="fr-FR" sz="1600" dirty="0" err="1" smtClean="0"/>
              <a:t>Smyth</a:t>
            </a:r>
            <a:r>
              <a:rPr lang="fr-FR" sz="1600" dirty="0" smtClean="0"/>
              <a:t> et al</a:t>
            </a:r>
            <a:endParaRPr lang="fr-FR" sz="1600" dirty="0"/>
          </a:p>
        </p:txBody>
      </p:sp>
      <p:sp>
        <p:nvSpPr>
          <p:cNvPr id="14" name="Text Placeholder 13"/>
          <p:cNvSpPr>
            <a:spLocks noGrp="1"/>
          </p:cNvSpPr>
          <p:nvPr>
            <p:ph type="body" sz="quarter" idx="10"/>
          </p:nvPr>
        </p:nvSpPr>
        <p:spPr>
          <a:xfrm>
            <a:off x="365125" y="6096000"/>
            <a:ext cx="4023995" cy="487363"/>
          </a:xfrm>
        </p:spPr>
        <p:txBody>
          <a:bodyPr/>
          <a:lstStyle/>
          <a:p>
            <a:r>
              <a:rPr lang="fr-FR" dirty="0" smtClean="0"/>
              <a:t>*20 ECX + L ont commencé la chimiothérapie; parmi eux, </a:t>
            </a:r>
            <a:br>
              <a:rPr lang="fr-FR" dirty="0" smtClean="0"/>
            </a:br>
            <a:r>
              <a:rPr lang="fr-FR" dirty="0" smtClean="0"/>
              <a:t>1 a arrêté à J1 sans information sur la toxicité et n’a donc pas été inclus</a:t>
            </a:r>
            <a:endParaRPr lang="fr-FR" dirty="0"/>
          </a:p>
        </p:txBody>
      </p:sp>
      <p:sp>
        <p:nvSpPr>
          <p:cNvPr id="15" name="Text Placeholder 14"/>
          <p:cNvSpPr>
            <a:spLocks noGrp="1"/>
          </p:cNvSpPr>
          <p:nvPr>
            <p:ph type="body" sz="quarter" idx="11"/>
          </p:nvPr>
        </p:nvSpPr>
        <p:spPr/>
        <p:txBody>
          <a:bodyPr/>
          <a:lstStyle/>
          <a:p>
            <a:r>
              <a:rPr lang="fr-FR" smtClean="0"/>
              <a:t>Smyth E et al. Ann Oncol 2016; 27 (suppl 6): abstr LBA26</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1521913024"/>
              </p:ext>
            </p:extLst>
          </p:nvPr>
        </p:nvGraphicFramePr>
        <p:xfrm>
          <a:off x="367506" y="1957760"/>
          <a:ext cx="8408986" cy="3688080"/>
        </p:xfrm>
        <a:graphic>
          <a:graphicData uri="http://schemas.openxmlformats.org/drawingml/2006/table">
            <a:tbl>
              <a:tblPr firstRow="1" bandRow="1">
                <a:tableStyleId>{69012ECD-51FC-41F1-AA8D-1B2483CD663E}</a:tableStyleId>
              </a:tblPr>
              <a:tblGrid>
                <a:gridCol w="2620318">
                  <a:extLst>
                    <a:ext uri="{9D8B030D-6E8A-4147-A177-3AD203B41FA5}">
                      <a16:colId xmlns="" xmlns:a16="http://schemas.microsoft.com/office/drawing/2014/main" val="20000"/>
                    </a:ext>
                  </a:extLst>
                </a:gridCol>
                <a:gridCol w="1929556">
                  <a:extLst>
                    <a:ext uri="{9D8B030D-6E8A-4147-A177-3AD203B41FA5}">
                      <a16:colId xmlns="" xmlns:a16="http://schemas.microsoft.com/office/drawing/2014/main" val="20001"/>
                    </a:ext>
                  </a:extLst>
                </a:gridCol>
                <a:gridCol w="1929556">
                  <a:extLst>
                    <a:ext uri="{9D8B030D-6E8A-4147-A177-3AD203B41FA5}">
                      <a16:colId xmlns="" xmlns:a16="http://schemas.microsoft.com/office/drawing/2014/main" val="20002"/>
                    </a:ext>
                  </a:extLst>
                </a:gridCol>
                <a:gridCol w="1929556">
                  <a:extLst>
                    <a:ext uri="{9D8B030D-6E8A-4147-A177-3AD203B41FA5}">
                      <a16:colId xmlns="" xmlns:a16="http://schemas.microsoft.com/office/drawing/2014/main" val="20003"/>
                    </a:ext>
                  </a:extLst>
                </a:gridCol>
              </a:tblGrid>
              <a:tr h="32937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1" i="0" u="none" strike="noStrike" kern="1200" cap="none" normalizeH="0" baseline="0" noProof="0" dirty="0" smtClean="0">
                          <a:ln>
                            <a:noFill/>
                          </a:ln>
                          <a:solidFill>
                            <a:schemeClr val="tx2"/>
                          </a:solidFill>
                          <a:effectLst/>
                          <a:latin typeface="+mn-lt"/>
                          <a:ea typeface="+mn-ea"/>
                          <a:cs typeface="+mn-cs"/>
                        </a:rPr>
                        <a:t>Préopératoire,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ECX</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ECX + L</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kern="1200" cap="none" normalizeH="0" baseline="0" noProof="0" dirty="0" smtClean="0">
                          <a:ln>
                            <a:noFill/>
                          </a:ln>
                          <a:solidFill>
                            <a:schemeClr val="tx2"/>
                          </a:solidFill>
                          <a:effectLst/>
                          <a:latin typeface="+mn-lt"/>
                          <a:ea typeface="+mn-ea"/>
                          <a:cs typeface="+mn-cs"/>
                        </a:rPr>
                        <a:t>Total</a:t>
                      </a:r>
                      <a:endParaRPr kumimoji="0" lang="en-US"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2937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US" sz="1400" b="1" i="0" u="none" strike="noStrike" kern="1200" cap="none" normalizeH="0" baseline="0" noProof="0" dirty="0" smtClean="0">
                        <a:ln>
                          <a:noFill/>
                        </a:ln>
                        <a:solidFill>
                          <a:schemeClr val="tx2"/>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smtClean="0">
                          <a:ln>
                            <a:noFill/>
                          </a:ln>
                          <a:solidFill>
                            <a:schemeClr val="tx2"/>
                          </a:solidFill>
                          <a:effectLst/>
                          <a:latin typeface="+mn-lt"/>
                          <a:ea typeface="+mn-ea"/>
                          <a:cs typeface="+mn-cs"/>
                        </a:rPr>
                        <a:t>n=24</a:t>
                      </a:r>
                      <a:endParaRPr kumimoji="0" lang="fr-FR" sz="1600" b="1" i="0" u="none" strike="noStrike" kern="1200" cap="none" normalizeH="0" baseline="0" noProof="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smtClean="0">
                          <a:ln>
                            <a:noFill/>
                          </a:ln>
                          <a:solidFill>
                            <a:schemeClr val="tx2"/>
                          </a:solidFill>
                          <a:effectLst/>
                          <a:latin typeface="+mn-lt"/>
                          <a:ea typeface="+mn-ea"/>
                          <a:cs typeface="+mn-cs"/>
                        </a:rPr>
                        <a:t>n=19*</a:t>
                      </a:r>
                      <a:endParaRPr kumimoji="0" lang="fr-FR" sz="1600" b="1" i="0" u="none" strike="noStrike" kern="1200" cap="none" normalizeH="0" baseline="0" noProof="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smtClean="0">
                          <a:ln>
                            <a:noFill/>
                          </a:ln>
                          <a:solidFill>
                            <a:schemeClr val="tx2"/>
                          </a:solidFill>
                          <a:effectLst/>
                          <a:latin typeface="+mn-lt"/>
                          <a:ea typeface="+mn-ea"/>
                          <a:cs typeface="+mn-cs"/>
                        </a:rPr>
                        <a:t>n=43</a:t>
                      </a:r>
                      <a:endParaRPr kumimoji="0" lang="fr-FR" sz="1600" b="1" i="0" u="none" strike="noStrike" kern="1200" cap="none" normalizeH="0" baseline="0" noProof="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Neutropénie</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5 (21)</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8 (42)</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13 (30)</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Diarrhée</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0 (0)</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4 (21)</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4 (9)</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Léthargie</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 (4)</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2 (11)</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3 (7)</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Vomissements</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2 (11)</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2 (5)</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Infection avec neutropénie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1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 (2)</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dirty="0" smtClean="0">
                          <a:ln>
                            <a:noFill/>
                          </a:ln>
                          <a:solidFill>
                            <a:schemeClr val="tx2"/>
                          </a:solidFill>
                          <a:effectLst/>
                          <a:latin typeface="+mn-lt"/>
                          <a:ea typeface="+mn-ea"/>
                          <a:cs typeface="+mn-cs"/>
                        </a:rPr>
                        <a:t>Postopératoire, 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smtClean="0">
                          <a:ln>
                            <a:noFill/>
                          </a:ln>
                          <a:solidFill>
                            <a:schemeClr val="tx2"/>
                          </a:solidFill>
                          <a:effectLst/>
                          <a:latin typeface="+mn-lt"/>
                          <a:ea typeface="+mn-ea"/>
                          <a:cs typeface="+mn-cs"/>
                        </a:rPr>
                        <a:t>n=6</a:t>
                      </a:r>
                      <a:endParaRPr kumimoji="0" lang="fr-FR" sz="1600" b="1" i="0" u="none" strike="noStrike" kern="1200" cap="none" normalizeH="0" baseline="0" noProof="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smtClean="0">
                          <a:ln>
                            <a:noFill/>
                          </a:ln>
                          <a:solidFill>
                            <a:schemeClr val="tx2"/>
                          </a:solidFill>
                          <a:effectLst/>
                          <a:latin typeface="+mn-lt"/>
                          <a:ea typeface="+mn-ea"/>
                          <a:cs typeface="+mn-cs"/>
                        </a:rPr>
                        <a:t>n=10</a:t>
                      </a:r>
                      <a:endParaRPr kumimoji="0" lang="fr-FR" sz="1600" b="1" i="0" u="none" strike="noStrike" kern="1200" cap="none" normalizeH="0" baseline="0" noProof="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smtClean="0">
                          <a:ln>
                            <a:noFill/>
                          </a:ln>
                          <a:solidFill>
                            <a:schemeClr val="tx2"/>
                          </a:solidFill>
                          <a:effectLst/>
                          <a:latin typeface="+mn-lt"/>
                          <a:ea typeface="+mn-ea"/>
                          <a:cs typeface="+mn-cs"/>
                        </a:rPr>
                        <a:t>n=16</a:t>
                      </a:r>
                      <a:endParaRPr kumimoji="0" lang="fr-FR" sz="1600" b="1" i="0" u="none" strike="noStrike" kern="1200" cap="none" normalizeH="0" baseline="0" noProof="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4"/>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Neutropénie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 (17)</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4 (40)</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5 (31)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Léthargie</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 (17)</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0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1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293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Infection avec neutropénie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0 (0)</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0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0 (0)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7" name="Content Placeholder 4"/>
          <p:cNvSpPr>
            <a:spLocks noGrp="1"/>
          </p:cNvSpPr>
          <p:nvPr>
            <p:ph idx="1"/>
          </p:nvPr>
        </p:nvSpPr>
        <p:spPr>
          <a:xfrm>
            <a:off x="365124" y="1254035"/>
            <a:ext cx="8413751" cy="4746172"/>
          </a:xfrm>
        </p:spPr>
        <p:txBody>
          <a:bodyPr/>
          <a:lstStyle/>
          <a:p>
            <a:pPr marL="0" indent="0">
              <a:buNone/>
            </a:pPr>
            <a:r>
              <a:rPr lang="fr-FR" b="1" dirty="0" smtClean="0"/>
              <a:t>Résultats </a:t>
            </a:r>
          </a:p>
          <a:p>
            <a:pPr marL="0" indent="0">
              <a:buNone/>
            </a:pPr>
            <a:r>
              <a:rPr lang="fr-FR" b="1" dirty="0" err="1" smtClean="0"/>
              <a:t>EIs</a:t>
            </a:r>
            <a:r>
              <a:rPr lang="fr-FR" b="1" dirty="0" smtClean="0"/>
              <a:t> grade ≥3 pendant la chimiothérapie</a:t>
            </a:r>
            <a:endParaRPr lang="fr-FR" dirty="0" smtClean="0"/>
          </a:p>
        </p:txBody>
      </p:sp>
    </p:spTree>
    <p:custDataLst>
      <p:tags r:id="rId1"/>
    </p:custDataLst>
    <p:extLst>
      <p:ext uri="{BB962C8B-B14F-4D97-AF65-F5344CB8AC3E}">
        <p14:creationId xmlns:p14="http://schemas.microsoft.com/office/powerpoint/2010/main" val="3305612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600" dirty="0" smtClean="0"/>
              <a:t>LBA26: Etude randomisée de phase II de cisplatine et capécitabine (ECX) ± lapatinib en </a:t>
            </a:r>
            <a:r>
              <a:rPr lang="fr-FR" sz="1600" dirty="0" err="1" smtClean="0"/>
              <a:t>périopératoire</a:t>
            </a:r>
            <a:r>
              <a:rPr lang="fr-FR" sz="1600" dirty="0" smtClean="0"/>
              <a:t> pour des adénocarcinomes de l’estomac, de la jonction gastro-oesophagienne et du bas oesophage HER-2 positifs: résultats de l’étude MRC ST03 de faisabilité du lapatinib au Royaume Uni (ISRCTN 46020948) – </a:t>
            </a:r>
            <a:r>
              <a:rPr lang="fr-FR" sz="1600" dirty="0" err="1" smtClean="0"/>
              <a:t>Smyth</a:t>
            </a:r>
            <a:r>
              <a:rPr lang="fr-FR" sz="1600" dirty="0" smtClean="0"/>
              <a:t> et al</a:t>
            </a:r>
            <a:endParaRPr lang="fr-FR" sz="1600" dirty="0"/>
          </a:p>
        </p:txBody>
      </p:sp>
      <p:sp>
        <p:nvSpPr>
          <p:cNvPr id="15" name="Text Placeholder 14"/>
          <p:cNvSpPr>
            <a:spLocks noGrp="1"/>
          </p:cNvSpPr>
          <p:nvPr>
            <p:ph type="body" sz="quarter" idx="11"/>
          </p:nvPr>
        </p:nvSpPr>
        <p:spPr/>
        <p:txBody>
          <a:bodyPr/>
          <a:lstStyle/>
          <a:p>
            <a:r>
              <a:rPr lang="fr-FR" smtClean="0"/>
              <a:t>Smyth E et al. Ann Oncol 2016; 27 (suppl 6): abstr LBA26</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2132401851"/>
              </p:ext>
            </p:extLst>
          </p:nvPr>
        </p:nvGraphicFramePr>
        <p:xfrm>
          <a:off x="367506" y="1964772"/>
          <a:ext cx="8408990" cy="2801527"/>
        </p:xfrm>
        <a:graphic>
          <a:graphicData uri="http://schemas.openxmlformats.org/drawingml/2006/table">
            <a:tbl>
              <a:tblPr firstRow="1" bandRow="1">
                <a:tableStyleId>{69012ECD-51FC-41F1-AA8D-1B2483CD663E}</a:tableStyleId>
              </a:tblPr>
              <a:tblGrid>
                <a:gridCol w="3111674">
                  <a:extLst>
                    <a:ext uri="{9D8B030D-6E8A-4147-A177-3AD203B41FA5}">
                      <a16:colId xmlns="" xmlns:a16="http://schemas.microsoft.com/office/drawing/2014/main" val="20000"/>
                    </a:ext>
                  </a:extLst>
                </a:gridCol>
                <a:gridCol w="1765772">
                  <a:extLst>
                    <a:ext uri="{9D8B030D-6E8A-4147-A177-3AD203B41FA5}">
                      <a16:colId xmlns="" xmlns:a16="http://schemas.microsoft.com/office/drawing/2014/main" val="20001"/>
                    </a:ext>
                  </a:extLst>
                </a:gridCol>
                <a:gridCol w="1765772">
                  <a:extLst>
                    <a:ext uri="{9D8B030D-6E8A-4147-A177-3AD203B41FA5}">
                      <a16:colId xmlns="" xmlns:a16="http://schemas.microsoft.com/office/drawing/2014/main" val="20002"/>
                    </a:ext>
                  </a:extLst>
                </a:gridCol>
                <a:gridCol w="1765772">
                  <a:extLst>
                    <a:ext uri="{9D8B030D-6E8A-4147-A177-3AD203B41FA5}">
                      <a16:colId xmlns="" xmlns:a16="http://schemas.microsoft.com/office/drawing/2014/main" val="20003"/>
                    </a:ext>
                  </a:extLst>
                </a:gridCol>
              </a:tblGrid>
              <a:tr h="2323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smtClean="0">
                          <a:ln>
                            <a:noFill/>
                          </a:ln>
                          <a:solidFill>
                            <a:schemeClr val="tx2"/>
                          </a:solidFill>
                          <a:effectLst/>
                          <a:latin typeface="+mn-lt"/>
                          <a:ea typeface="+mn-ea"/>
                          <a:cs typeface="+mn-cs"/>
                        </a:rPr>
                        <a:t>n (%)</a:t>
                      </a:r>
                      <a:endParaRPr kumimoji="0" lang="fr-FR" sz="1600" b="1" i="0" u="none" strike="noStrike" kern="1200" cap="none" normalizeH="0" baseline="0" noProof="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dirty="0" smtClean="0">
                          <a:ln>
                            <a:noFill/>
                          </a:ln>
                          <a:solidFill>
                            <a:schemeClr val="tx2"/>
                          </a:solidFill>
                          <a:effectLst/>
                          <a:latin typeface="+mn-lt"/>
                          <a:ea typeface="+mn-ea"/>
                          <a:cs typeface="+mn-cs"/>
                        </a:rPr>
                        <a:t>ECX (n=15)</a:t>
                      </a:r>
                      <a:endParaRPr kumimoji="0" lang="fr-FR"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dirty="0" smtClean="0">
                          <a:ln>
                            <a:noFill/>
                          </a:ln>
                          <a:solidFill>
                            <a:schemeClr val="tx2"/>
                          </a:solidFill>
                          <a:effectLst/>
                          <a:latin typeface="+mn-lt"/>
                          <a:ea typeface="+mn-ea"/>
                          <a:cs typeface="+mn-cs"/>
                        </a:rPr>
                        <a:t>ECX + L (n=16)</a:t>
                      </a:r>
                      <a:endParaRPr kumimoji="0" lang="fr-FR"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1" i="0" u="none" strike="noStrike" kern="1200" cap="none" normalizeH="0" baseline="0" noProof="0" dirty="0" smtClean="0">
                          <a:ln>
                            <a:noFill/>
                          </a:ln>
                          <a:solidFill>
                            <a:schemeClr val="tx2"/>
                          </a:solidFill>
                          <a:effectLst/>
                          <a:latin typeface="+mn-lt"/>
                          <a:ea typeface="+mn-ea"/>
                          <a:cs typeface="+mn-cs"/>
                        </a:rPr>
                        <a:t>Total (n=31)</a:t>
                      </a:r>
                      <a:endParaRPr kumimoji="0" lang="fr-FR" sz="16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Fistule</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3 (20)</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5 (16)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Cicatrisation</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smtClean="0">
                          <a:ln>
                            <a:noFill/>
                          </a:ln>
                          <a:solidFill>
                            <a:schemeClr val="tx1"/>
                          </a:solidFill>
                          <a:effectLst/>
                          <a:latin typeface="Arial" charset="0"/>
                          <a:ea typeface="+mn-ea"/>
                          <a:cs typeface="Arial" charset="0"/>
                        </a:rPr>
                        <a:t>1 (7)</a:t>
                      </a:r>
                      <a:endParaRPr kumimoji="0" lang="fr-FR" sz="1600" b="0" i="0" u="none" strike="noStrike" kern="1200" cap="none" normalizeH="0" baseline="0" noProof="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3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4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Infection superficielle de la plaie</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1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3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4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Infection respiratoire</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4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Détresse respiratoire</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1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3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Complications cardiaques</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2 (6)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523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Empyème</a:t>
                      </a:r>
                      <a:endParaRPr kumimoji="0" lang="fr-FR" sz="1600" b="0" i="0" u="none" strike="noStrike" kern="1200" cap="none" normalizeH="0" baseline="0" noProof="0" dirty="0">
                        <a:ln>
                          <a:noFill/>
                        </a:ln>
                        <a:solidFill>
                          <a:schemeClr val="tx1"/>
                        </a:solidFill>
                        <a:effectLst/>
                        <a:latin typeface="Arial" charset="0"/>
                        <a:ea typeface="+mn-ea"/>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2 (13)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smtClean="0">
                          <a:ln>
                            <a:noFill/>
                          </a:ln>
                          <a:solidFill>
                            <a:schemeClr val="tx1"/>
                          </a:solidFill>
                          <a:effectLst/>
                          <a:latin typeface="Arial" charset="0"/>
                          <a:ea typeface="+mn-ea"/>
                          <a:cs typeface="Arial" charset="0"/>
                        </a:rPr>
                        <a:t>0 (0)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600" b="0" i="0" u="none" strike="noStrike" kern="1200" cap="none" normalizeH="0" baseline="0" noProof="0" dirty="0" smtClean="0">
                          <a:ln>
                            <a:noFill/>
                          </a:ln>
                          <a:solidFill>
                            <a:schemeClr val="tx1"/>
                          </a:solidFill>
                          <a:effectLst/>
                          <a:latin typeface="Arial" charset="0"/>
                          <a:ea typeface="+mn-ea"/>
                          <a:cs typeface="Arial" charset="0"/>
                        </a:rPr>
                        <a:t>2 (6)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
        <p:nvSpPr>
          <p:cNvPr id="6" name="Content Placeholder 4"/>
          <p:cNvSpPr>
            <a:spLocks noGrp="1"/>
          </p:cNvSpPr>
          <p:nvPr>
            <p:ph idx="1"/>
          </p:nvPr>
        </p:nvSpPr>
        <p:spPr>
          <a:xfrm>
            <a:off x="365124" y="1254035"/>
            <a:ext cx="8413751" cy="4746172"/>
          </a:xfrm>
        </p:spPr>
        <p:txBody>
          <a:bodyPr/>
          <a:lstStyle/>
          <a:p>
            <a:pPr marL="0" indent="0">
              <a:buNone/>
            </a:pPr>
            <a:r>
              <a:rPr lang="fr-FR" b="1" smtClean="0"/>
              <a:t>Résultats </a:t>
            </a:r>
          </a:p>
          <a:p>
            <a:pPr marL="0" indent="0">
              <a:buNone/>
            </a:pPr>
            <a:r>
              <a:rPr lang="fr-FR" b="1" smtClean="0"/>
              <a:t>Complications postopératoires</a:t>
            </a:r>
            <a:endParaRPr lang="fr-FR"/>
          </a:p>
        </p:txBody>
      </p:sp>
    </p:spTree>
    <p:custDataLst>
      <p:tags r:id="rId1"/>
    </p:custDataLst>
    <p:extLst>
      <p:ext uri="{BB962C8B-B14F-4D97-AF65-F5344CB8AC3E}">
        <p14:creationId xmlns:p14="http://schemas.microsoft.com/office/powerpoint/2010/main" val="1345365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600" dirty="0" smtClean="0"/>
              <a:t>LBA26: Etude randomisée de phase II de cisplatine et capécitabine (ECX) ± lapatinib en </a:t>
            </a:r>
            <a:r>
              <a:rPr lang="fr-FR" sz="1600" dirty="0" err="1" smtClean="0"/>
              <a:t>périopératoire</a:t>
            </a:r>
            <a:r>
              <a:rPr lang="fr-FR" sz="1600" dirty="0" smtClean="0"/>
              <a:t> pour des adénocarcinomes de l’estomac, de la jonction gastro-oesophagienne et du bas oesophage HER-2 positifs: résultats de l’étude MRC ST03 de faisabilité du lapatinib au Royaume Uni (ISRCTN 46020948) – </a:t>
            </a:r>
            <a:r>
              <a:rPr lang="fr-FR" sz="1600" dirty="0" err="1" smtClean="0"/>
              <a:t>Smyth</a:t>
            </a:r>
            <a:r>
              <a:rPr lang="fr-FR" sz="1600" dirty="0" smtClean="0"/>
              <a:t> et al</a:t>
            </a:r>
            <a:endParaRPr lang="fr-FR" sz="1600" dirty="0"/>
          </a:p>
        </p:txBody>
      </p:sp>
      <p:sp>
        <p:nvSpPr>
          <p:cNvPr id="5123" name="Rectangle 3"/>
          <p:cNvSpPr>
            <a:spLocks noGrp="1" noChangeArrowheads="1"/>
          </p:cNvSpPr>
          <p:nvPr>
            <p:ph type="body" idx="1"/>
          </p:nvPr>
        </p:nvSpPr>
        <p:spPr/>
        <p:txBody>
          <a:bodyPr/>
          <a:lstStyle/>
          <a:p>
            <a:pPr marL="0" indent="0">
              <a:buNone/>
            </a:pPr>
            <a:r>
              <a:rPr lang="fr-FR" sz="1800" b="1" dirty="0" smtClean="0"/>
              <a:t>Conclusions</a:t>
            </a:r>
          </a:p>
          <a:p>
            <a:r>
              <a:rPr lang="fr-FR" sz="1800" b="1" dirty="0" smtClean="0"/>
              <a:t>L’addition de lapatinib à la chimiothérapie par ECX en </a:t>
            </a:r>
            <a:r>
              <a:rPr lang="fr-FR" sz="1800" b="1" dirty="0" err="1" smtClean="0"/>
              <a:t>périopératoire</a:t>
            </a:r>
            <a:r>
              <a:rPr lang="fr-FR" sz="1800" b="1" dirty="0" smtClean="0"/>
              <a:t> avec dose réduite de capécitabine est faisable </a:t>
            </a:r>
          </a:p>
          <a:p>
            <a:r>
              <a:rPr lang="fr-FR" sz="1800" b="1" dirty="0" smtClean="0"/>
              <a:t>Il semble que la diarrhée et la neutropénie soient plus fréquentes, mais cela ne compromet pas la prise en charge chirurgicale</a:t>
            </a:r>
            <a:endParaRPr lang="fr-FR" sz="1800" b="1" dirty="0"/>
          </a:p>
        </p:txBody>
      </p:sp>
      <p:sp>
        <p:nvSpPr>
          <p:cNvPr id="15" name="Text Placeholder 14"/>
          <p:cNvSpPr>
            <a:spLocks noGrp="1"/>
          </p:cNvSpPr>
          <p:nvPr>
            <p:ph type="body" sz="quarter" idx="11"/>
          </p:nvPr>
        </p:nvSpPr>
        <p:spPr/>
        <p:txBody>
          <a:bodyPr/>
          <a:lstStyle/>
          <a:p>
            <a:r>
              <a:rPr lang="fr-FR" smtClean="0"/>
              <a:t>Smyth E et al. Ann Oncol 2016; 27 (suppl 6): abstr LBA26</a:t>
            </a:r>
            <a:endParaRPr lang="fr-FR"/>
          </a:p>
        </p:txBody>
      </p:sp>
    </p:spTree>
    <p:custDataLst>
      <p:tags r:id="rId1"/>
    </p:custDataLst>
    <p:extLst>
      <p:ext uri="{BB962C8B-B14F-4D97-AF65-F5344CB8AC3E}">
        <p14:creationId xmlns:p14="http://schemas.microsoft.com/office/powerpoint/2010/main" val="3918904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solidFill>
                  <a:schemeClr val="accent1"/>
                </a:solidFill>
                <a:uFill>
                  <a:solidFill>
                    <a:schemeClr val="accent1"/>
                  </a:solidFill>
                </a:uFill>
              </a:rPr>
              <a:t>Traitement de 1</a:t>
            </a:r>
            <a:r>
              <a:rPr lang="fr-FR" baseline="30000" smtClean="0">
                <a:solidFill>
                  <a:schemeClr val="accent1"/>
                </a:solidFill>
                <a:uFill>
                  <a:solidFill>
                    <a:schemeClr val="accent1"/>
                  </a:solidFill>
                </a:uFill>
              </a:rPr>
              <a:t>e</a:t>
            </a:r>
            <a:r>
              <a:rPr lang="fr-FR" smtClean="0">
                <a:solidFill>
                  <a:schemeClr val="accent1"/>
                </a:solidFill>
                <a:uFill>
                  <a:solidFill>
                    <a:schemeClr val="accent1"/>
                  </a:solidFill>
                </a:uFill>
              </a:rPr>
              <a:t> ligne</a:t>
            </a:r>
            <a:endParaRPr lang="fr-FR"/>
          </a:p>
        </p:txBody>
      </p:sp>
      <p:sp>
        <p:nvSpPr>
          <p:cNvPr id="4" name="Text Placeholder 3"/>
          <p:cNvSpPr>
            <a:spLocks noGrp="1"/>
          </p:cNvSpPr>
          <p:nvPr>
            <p:ph type="body" idx="1"/>
          </p:nvPr>
        </p:nvSpPr>
        <p:spPr/>
        <p:txBody>
          <a:bodyPr/>
          <a:lstStyle/>
          <a:p>
            <a:r>
              <a:rPr lang="fr-FR" smtClean="0"/>
              <a:t>Cancers de l’oesophage et de l’estomac</a:t>
            </a:r>
            <a:endParaRPr lang="fr-FR"/>
          </a:p>
        </p:txBody>
      </p:sp>
    </p:spTree>
    <p:extLst>
      <p:ext uri="{BB962C8B-B14F-4D97-AF65-F5344CB8AC3E}">
        <p14:creationId xmlns:p14="http://schemas.microsoft.com/office/powerpoint/2010/main" val="3299344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Lettre de l’ESDO</a:t>
            </a:r>
            <a:endParaRPr lang="en-US" dirty="0"/>
          </a:p>
        </p:txBody>
      </p:sp>
      <p:sp>
        <p:nvSpPr>
          <p:cNvPr id="32771" name="Content Placeholder 2"/>
          <p:cNvSpPr>
            <a:spLocks noGrp="1"/>
          </p:cNvSpPr>
          <p:nvPr>
            <p:ph idx="1"/>
          </p:nvPr>
        </p:nvSpPr>
        <p:spPr/>
        <p:txBody>
          <a:bodyPr/>
          <a:lstStyle/>
          <a:p>
            <a:pPr marL="0" indent="0">
              <a:buNone/>
            </a:pPr>
            <a:r>
              <a:rPr lang="fr-FR" sz="1400" dirty="0" smtClean="0"/>
              <a:t>Chers collègues</a:t>
            </a:r>
          </a:p>
          <a:p>
            <a:pPr marL="0" indent="0">
              <a:buNone/>
            </a:pPr>
            <a:r>
              <a:rPr lang="fr-FR" sz="1400" dirty="0" smtClean="0"/>
              <a:t>Nous avons le plaisir de vous présenter ce diaporama de l’ESDO qui a été conçu pour mettre en avant et synthétiser les principaux résultats de congrès majeurs en 2016 dans les cancers digestifs. Celui ci est consacré au Congrès 2016 de la </a:t>
            </a:r>
            <a:r>
              <a:rPr lang="en-US" sz="1400" dirty="0" smtClean="0"/>
              <a:t>European Society of Medical Oncology </a:t>
            </a:r>
            <a:r>
              <a:rPr lang="fr-FR" sz="1400" dirty="0" smtClean="0"/>
              <a:t>et il est disponible aussi en anglais et en japonais.</a:t>
            </a:r>
          </a:p>
          <a:p>
            <a:pPr marL="0" indent="0">
              <a:buNone/>
            </a:pPr>
            <a:r>
              <a:rPr lang="fr-FR" sz="1400" dirty="0" smtClean="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 en oncologie digestive vous apportera beaucoup et enrichira votre pratique. Si vous souhaitez partager votre avis avec nous, nous serons très heureux de recevoir vos commentaires. Vous pouvez adresser toute correspondance à l’adresse suivante: </a:t>
            </a:r>
            <a:r>
              <a:rPr lang="fr-FR" sz="1400" dirty="0" smtClean="0">
                <a:hlinkClick r:id="rId3"/>
              </a:rPr>
              <a:t>etop@etop.eu-</a:t>
            </a:r>
            <a:r>
              <a:rPr lang="fr-FR" sz="1400" dirty="0" err="1" smtClean="0">
                <a:hlinkClick r:id="rId3"/>
              </a:rPr>
              <a:t>org</a:t>
            </a:r>
            <a:endParaRPr lang="fr-FR" sz="1400" dirty="0" smtClean="0"/>
          </a:p>
          <a:p>
            <a:pPr marL="0" indent="0">
              <a:buNone/>
            </a:pPr>
            <a:r>
              <a:rPr lang="fr-FR" sz="1400" dirty="0" smtClean="0"/>
              <a:t>Nous sommes également très reconnaissants à Lilly Oncologie pour leur support financier, administratif et logistique à cette activité</a:t>
            </a:r>
          </a:p>
          <a:p>
            <a:endParaRPr lang="fr-FR" dirty="0" smtClean="0"/>
          </a:p>
          <a:p>
            <a:pPr marL="0" indent="0">
              <a:buNone/>
            </a:pPr>
            <a:r>
              <a:rPr lang="en-GB" sz="1400" dirty="0" err="1" smtClean="0"/>
              <a:t>Sincèrement</a:t>
            </a:r>
            <a:r>
              <a:rPr lang="en-GB" sz="1400" dirty="0" smtClean="0"/>
              <a:t> </a:t>
            </a:r>
            <a:r>
              <a:rPr lang="en-GB" sz="1400" dirty="0" err="1" smtClean="0"/>
              <a:t>vôtres</a:t>
            </a:r>
            <a:r>
              <a:rPr lang="en-US" sz="1400" dirty="0" smtClean="0"/>
              <a:t>,</a:t>
            </a:r>
          </a:p>
          <a:p>
            <a:pPr marL="0" indent="0">
              <a:buNone/>
            </a:pPr>
            <a:r>
              <a:rPr lang="en-GB" sz="1400" b="1" dirty="0" smtClean="0"/>
              <a:t>Eric Van Cutsem</a:t>
            </a:r>
            <a:br>
              <a:rPr lang="en-GB" sz="1400" b="1" dirty="0" smtClean="0"/>
            </a:br>
            <a:r>
              <a:rPr lang="en-GB" sz="1400" b="1" dirty="0" smtClean="0"/>
              <a:t>Wolff </a:t>
            </a:r>
            <a:r>
              <a:rPr lang="en-GB" sz="1400" b="1" dirty="0" err="1" smtClean="0"/>
              <a:t>Schmiegel</a:t>
            </a:r>
            <a:r>
              <a:rPr lang="en-GB" sz="1400" b="1" dirty="0" smtClean="0"/>
              <a:t/>
            </a:r>
            <a:br>
              <a:rPr lang="en-GB" sz="1400" b="1" dirty="0" smtClean="0"/>
            </a:br>
            <a:r>
              <a:rPr lang="en-GB" sz="1400" b="1" dirty="0" err="1" smtClean="0"/>
              <a:t>Phillippe</a:t>
            </a:r>
            <a:r>
              <a:rPr lang="en-GB" sz="1400" b="1" dirty="0" smtClean="0"/>
              <a:t> </a:t>
            </a:r>
            <a:r>
              <a:rPr lang="en-GB" sz="1400" b="1" dirty="0" err="1" smtClean="0"/>
              <a:t>Rougier</a:t>
            </a:r>
            <a:r>
              <a:rPr lang="en-GB" sz="1400" b="1" dirty="0"/>
              <a:t/>
            </a:r>
            <a:br>
              <a:rPr lang="en-GB" sz="1400" b="1" dirty="0"/>
            </a:br>
            <a:r>
              <a:rPr lang="en-GB" sz="1400" b="1" dirty="0" smtClean="0"/>
              <a:t>Thomas </a:t>
            </a:r>
            <a:r>
              <a:rPr lang="en-GB" sz="1400" b="1" dirty="0" err="1" smtClean="0"/>
              <a:t>Seufferlein</a:t>
            </a:r>
            <a:r>
              <a:rPr lang="en-GB" sz="1400" b="1" dirty="0" smtClean="0"/>
              <a:t/>
            </a:r>
            <a:br>
              <a:rPr lang="en-GB" sz="1400" b="1" dirty="0" smtClean="0"/>
            </a:br>
            <a:r>
              <a:rPr lang="en-GB" sz="1400" dirty="0" smtClean="0"/>
              <a:t>(Board de </a:t>
            </a:r>
            <a:r>
              <a:rPr lang="en-GB" sz="1400" dirty="0" err="1" smtClean="0"/>
              <a:t>l’ESDO</a:t>
            </a:r>
            <a:r>
              <a:rPr lang="en-GB" sz="1400" dirty="0" smtClean="0"/>
              <a:t>)</a:t>
            </a:r>
            <a:endParaRPr lang="en-GB" sz="1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756051"/>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616PD: Etude de phase III comparant paclitaxel </a:t>
            </a:r>
            <a:r>
              <a:rPr lang="fr-FR" sz="1800" dirty="0"/>
              <a:t>intrapéritonéal plus </a:t>
            </a:r>
            <a:r>
              <a:rPr lang="fr-FR" sz="1800" dirty="0" smtClean="0"/>
              <a:t/>
            </a:r>
            <a:br>
              <a:rPr lang="fr-FR" sz="1800" dirty="0" smtClean="0"/>
            </a:br>
            <a:r>
              <a:rPr lang="fr-FR" sz="1800" dirty="0" smtClean="0"/>
              <a:t>S-1/paclitaxel</a:t>
            </a:r>
            <a:r>
              <a:rPr lang="fr-FR" sz="1800" dirty="0"/>
              <a:t> </a:t>
            </a:r>
            <a:r>
              <a:rPr lang="fr-FR" sz="1800" dirty="0" smtClean="0"/>
              <a:t>et S-1/cisplatine chez des patients avec cancer de l’estomac avec métastases péritonéales: étude PHOENIX-GC – Fujiwara et al</a:t>
            </a:r>
            <a:endParaRPr lang="fr-FR" sz="1800" dirty="0"/>
          </a:p>
        </p:txBody>
      </p:sp>
      <p:sp>
        <p:nvSpPr>
          <p:cNvPr id="5123" name="Rectangle 3"/>
          <p:cNvSpPr>
            <a:spLocks noGrp="1" noChangeArrowheads="1"/>
          </p:cNvSpPr>
          <p:nvPr>
            <p:ph type="body" idx="1"/>
          </p:nvPr>
        </p:nvSpPr>
        <p:spPr>
          <a:xfrm>
            <a:off x="365124" y="1162488"/>
            <a:ext cx="8413751" cy="4746172"/>
          </a:xfrm>
        </p:spPr>
        <p:txBody>
          <a:bodyPr/>
          <a:lstStyle/>
          <a:p>
            <a:pPr marL="0" indent="0">
              <a:buNone/>
            </a:pPr>
            <a:r>
              <a:rPr lang="fr-FR" b="1" dirty="0" smtClean="0"/>
              <a:t>Objectif</a:t>
            </a:r>
          </a:p>
          <a:p>
            <a:r>
              <a:rPr lang="fr-FR" dirty="0" smtClean="0"/>
              <a:t>Evaluer l’efficacité du paclitaxel</a:t>
            </a:r>
            <a:r>
              <a:rPr lang="fr-FR" dirty="0"/>
              <a:t> </a:t>
            </a:r>
            <a:r>
              <a:rPr lang="fr-FR" dirty="0" smtClean="0"/>
              <a:t>intrapéritonéal + S-1/paclitaxel vs. chimiothérapie standard systémique chez des patients avec adénocarcinome de l’estomac confirmé histologiquement</a:t>
            </a:r>
            <a:endParaRPr lang="fr-FR" dirty="0"/>
          </a:p>
        </p:txBody>
      </p:sp>
      <p:sp>
        <p:nvSpPr>
          <p:cNvPr id="14" name="Text Placeholder 13"/>
          <p:cNvSpPr>
            <a:spLocks noGrp="1"/>
          </p:cNvSpPr>
          <p:nvPr>
            <p:ph type="body" sz="quarter" idx="10"/>
          </p:nvPr>
        </p:nvSpPr>
        <p:spPr/>
        <p:txBody>
          <a:bodyPr/>
          <a:lstStyle/>
          <a:p>
            <a:r>
              <a:rPr lang="fr-FR" dirty="0" smtClean="0"/>
              <a:t>*Paclitaxel 50 mg/m</a:t>
            </a:r>
            <a:r>
              <a:rPr lang="fr-FR" baseline="30000" dirty="0" smtClean="0"/>
              <a:t>2</a:t>
            </a:r>
            <a:r>
              <a:rPr lang="fr-FR" dirty="0" smtClean="0"/>
              <a:t> iv j1+8 + S-1 80 mg/m</a:t>
            </a:r>
            <a:r>
              <a:rPr lang="fr-FR" baseline="30000" dirty="0" smtClean="0"/>
              <a:t>2</a:t>
            </a:r>
            <a:r>
              <a:rPr lang="fr-FR" dirty="0" smtClean="0"/>
              <a:t>/j j1–14, /3S; </a:t>
            </a:r>
            <a:r>
              <a:rPr lang="fr-FR" baseline="30000" dirty="0" smtClean="0"/>
              <a:t>†</a:t>
            </a:r>
            <a:r>
              <a:rPr lang="fr-FR" dirty="0" smtClean="0"/>
              <a:t>cisplatine 60 mg/m</a:t>
            </a:r>
            <a:r>
              <a:rPr lang="fr-FR" baseline="30000" dirty="0" smtClean="0"/>
              <a:t>2</a:t>
            </a:r>
            <a:r>
              <a:rPr lang="fr-FR" dirty="0" smtClean="0"/>
              <a:t> iv j8 + S-1 80 mg/m</a:t>
            </a:r>
            <a:r>
              <a:rPr lang="fr-FR" baseline="30000" dirty="0" smtClean="0"/>
              <a:t>2</a:t>
            </a:r>
            <a:r>
              <a:rPr lang="fr-FR" dirty="0" smtClean="0"/>
              <a:t>/j j1–21, /5S.</a:t>
            </a:r>
          </a:p>
        </p:txBody>
      </p:sp>
      <p:sp>
        <p:nvSpPr>
          <p:cNvPr id="15" name="Text Placeholder 14"/>
          <p:cNvSpPr>
            <a:spLocks noGrp="1"/>
          </p:cNvSpPr>
          <p:nvPr>
            <p:ph type="body" sz="quarter" idx="11"/>
          </p:nvPr>
        </p:nvSpPr>
        <p:spPr/>
        <p:txBody>
          <a:bodyPr/>
          <a:lstStyle/>
          <a:p>
            <a:r>
              <a:rPr lang="fr-FR" smtClean="0"/>
              <a:t>Fujiwara Y et al. Ann Oncol 2016; 27 (suppl 6): abstr 616PD</a:t>
            </a:r>
            <a:endParaRPr lang="fr-FR"/>
          </a:p>
        </p:txBody>
      </p:sp>
      <p:sp>
        <p:nvSpPr>
          <p:cNvPr id="6" name="Oval 14"/>
          <p:cNvSpPr>
            <a:spLocks noChangeArrowheads="1"/>
          </p:cNvSpPr>
          <p:nvPr/>
        </p:nvSpPr>
        <p:spPr bwMode="auto">
          <a:xfrm>
            <a:off x="3759805" y="352842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2:1</a:t>
            </a:r>
            <a:endParaRPr lang="fr-FR" altLang="zh-CN" sz="1600" b="1">
              <a:solidFill>
                <a:srgbClr val="043882"/>
              </a:solidFill>
              <a:ea typeface="SimSun" pitchFamily="2" charset="-122"/>
            </a:endParaRPr>
          </a:p>
        </p:txBody>
      </p:sp>
      <p:cxnSp>
        <p:nvCxnSpPr>
          <p:cNvPr id="7" name="AutoShape 15"/>
          <p:cNvCxnSpPr>
            <a:cxnSpLocks noChangeShapeType="1"/>
            <a:stCxn id="6" idx="0"/>
            <a:endCxn id="23" idx="1"/>
          </p:cNvCxnSpPr>
          <p:nvPr/>
        </p:nvCxnSpPr>
        <p:spPr bwMode="auto">
          <a:xfrm rot="5400000" flipH="1" flipV="1">
            <a:off x="3992786" y="2796809"/>
            <a:ext cx="790431" cy="672797"/>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434041" y="2473672"/>
            <a:ext cx="60960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endParaRPr lang="fr-FR" altLang="zh-CN" sz="1400" b="1" dirty="0">
              <a:solidFill>
                <a:srgbClr val="FFFFFF"/>
              </a:solidFill>
              <a:ea typeface="SimSun" pitchFamily="2" charset="-122"/>
            </a:endParaRPr>
          </a:p>
        </p:txBody>
      </p:sp>
      <p:cxnSp>
        <p:nvCxnSpPr>
          <p:cNvPr id="9" name="AutoShape 19"/>
          <p:cNvCxnSpPr>
            <a:cxnSpLocks noChangeShapeType="1"/>
            <a:stCxn id="11" idx="3"/>
            <a:endCxn id="6" idx="2"/>
          </p:cNvCxnSpPr>
          <p:nvPr/>
        </p:nvCxnSpPr>
        <p:spPr bwMode="auto">
          <a:xfrm flipV="1">
            <a:off x="3505200" y="3820522"/>
            <a:ext cx="254605" cy="1"/>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9"/>
          <p:cNvSpPr>
            <a:spLocks noChangeArrowheads="1"/>
          </p:cNvSpPr>
          <p:nvPr/>
        </p:nvSpPr>
        <p:spPr bwMode="auto">
          <a:xfrm>
            <a:off x="245760" y="2286000"/>
            <a:ext cx="3259440" cy="306904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ADK gastrique confirmé histologiquement</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Métastases péritonéales (pas de métastases à distance)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Absence ou &lt;2 mois de CT </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ECOG PS 0–1 </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Pas de gastrectomie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Pas d’ascite importante</a:t>
            </a:r>
          </a:p>
          <a:p>
            <a:pPr defTabSz="892175" eaLnBrk="0" hangingPunct="0">
              <a:spcAft>
                <a:spcPct val="30000"/>
              </a:spcAft>
            </a:pPr>
            <a:r>
              <a:rPr lang="fr-FR" altLang="zh-CN" sz="1600" dirty="0" smtClean="0">
                <a:solidFill>
                  <a:srgbClr val="FFFFFF"/>
                </a:solidFill>
                <a:ea typeface="SimSun" pitchFamily="2" charset="-122"/>
              </a:rPr>
              <a:t>(n=183)</a:t>
            </a:r>
            <a:endParaRPr lang="fr-FR" altLang="zh-CN" sz="1600" dirty="0">
              <a:solidFill>
                <a:srgbClr val="FFFFFF"/>
              </a:solidFill>
              <a:ea typeface="SimSun" pitchFamily="2" charset="-122"/>
            </a:endParaRPr>
          </a:p>
        </p:txBody>
      </p:sp>
      <p:cxnSp>
        <p:nvCxnSpPr>
          <p:cNvPr id="12" name="AutoShape 16"/>
          <p:cNvCxnSpPr>
            <a:cxnSpLocks noChangeShapeType="1"/>
            <a:stCxn id="6" idx="4"/>
            <a:endCxn id="24" idx="1"/>
          </p:cNvCxnSpPr>
          <p:nvPr/>
        </p:nvCxnSpPr>
        <p:spPr bwMode="auto">
          <a:xfrm rot="16200000" flipH="1">
            <a:off x="4084717" y="4079507"/>
            <a:ext cx="606569" cy="672797"/>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434041" y="4454872"/>
            <a:ext cx="609600"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endParaRPr lang="fr-FR" altLang="zh-CN" sz="1400" b="1" dirty="0">
              <a:solidFill>
                <a:srgbClr val="FFFFFF"/>
              </a:solidFill>
              <a:ea typeface="SimSun" pitchFamily="2" charset="-122"/>
            </a:endParaRPr>
          </a:p>
        </p:txBody>
      </p:sp>
      <p:cxnSp>
        <p:nvCxnSpPr>
          <p:cNvPr id="20" name="AutoShape 19"/>
          <p:cNvCxnSpPr>
            <a:cxnSpLocks noChangeShapeType="1"/>
            <a:stCxn id="23" idx="3"/>
            <a:endCxn id="8" idx="1"/>
          </p:cNvCxnSpPr>
          <p:nvPr/>
        </p:nvCxnSpPr>
        <p:spPr bwMode="auto">
          <a:xfrm>
            <a:off x="8153400" y="2737991"/>
            <a:ext cx="280641" cy="0"/>
          </a:xfrm>
          <a:prstGeom prst="straightConnector1">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724400" y="2327622"/>
            <a:ext cx="3429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Paclitaxel 20 mg/m</a:t>
            </a:r>
            <a:r>
              <a:rPr lang="fr-FR" altLang="zh-CN" sz="1600" baseline="30000" dirty="0" smtClean="0">
                <a:solidFill>
                  <a:srgbClr val="FFFFFF"/>
                </a:solidFill>
                <a:ea typeface="SimSun" pitchFamily="2" charset="-122"/>
              </a:rPr>
              <a:t>2</a:t>
            </a:r>
            <a:r>
              <a:rPr lang="fr-FR" altLang="zh-CN" sz="1600" dirty="0">
                <a:solidFill>
                  <a:srgbClr val="FFFFFF"/>
                </a:solidFill>
                <a:ea typeface="SimSun" pitchFamily="2" charset="-122"/>
              </a:rPr>
              <a:t> </a:t>
            </a:r>
            <a:r>
              <a:rPr lang="fr-FR" altLang="zh-CN" sz="1600" dirty="0" smtClean="0">
                <a:solidFill>
                  <a:srgbClr val="FFFFFF"/>
                </a:solidFill>
                <a:ea typeface="SimSun" pitchFamily="2" charset="-122"/>
              </a:rPr>
              <a:t>intrapéritonéal </a:t>
            </a:r>
            <a:r>
              <a:rPr lang="fr-FR" altLang="zh-CN" sz="1600" dirty="0">
                <a:solidFill>
                  <a:srgbClr val="FFFFFF"/>
                </a:solidFill>
                <a:ea typeface="SimSun" pitchFamily="2" charset="-122"/>
              </a:rPr>
              <a:t>+ </a:t>
            </a:r>
            <a:r>
              <a:rPr lang="fr-FR" altLang="zh-CN" sz="1600" dirty="0" smtClean="0">
                <a:solidFill>
                  <a:srgbClr val="FFFFFF"/>
                </a:solidFill>
                <a:ea typeface="SimSun" pitchFamily="2" charset="-122"/>
              </a:rPr>
              <a:t>S-1/paclitaxel*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(n=122)</a:t>
            </a:r>
            <a:endParaRPr lang="fr-FR" altLang="zh-CN" sz="1600" dirty="0">
              <a:solidFill>
                <a:srgbClr val="FFFFFF"/>
              </a:solidFill>
              <a:ea typeface="SimSun" pitchFamily="2" charset="-122"/>
            </a:endParaRPr>
          </a:p>
        </p:txBody>
      </p:sp>
      <p:sp>
        <p:nvSpPr>
          <p:cNvPr id="24" name="AutoShape 12"/>
          <p:cNvSpPr>
            <a:spLocks noChangeArrowheads="1"/>
          </p:cNvSpPr>
          <p:nvPr/>
        </p:nvSpPr>
        <p:spPr bwMode="auto">
          <a:xfrm>
            <a:off x="4724400" y="4308823"/>
            <a:ext cx="3429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ea typeface="SimSun" pitchFamily="2" charset="-122"/>
              </a:rPr>
              <a:t>S-1/cisplatine</a:t>
            </a:r>
            <a:r>
              <a:rPr lang="fr-FR" altLang="zh-CN" sz="1600" baseline="30000" dirty="0" smtClean="0">
                <a:solidFill>
                  <a:srgbClr val="4D4D4D"/>
                </a:solidFill>
                <a:ea typeface="SimSun" pitchFamily="2" charset="-122"/>
              </a:rPr>
              <a:t>†</a:t>
            </a:r>
          </a:p>
          <a:p>
            <a:pPr algn="ctr" defTabSz="892175" eaLnBrk="0" hangingPunct="0"/>
            <a:r>
              <a:rPr lang="fr-FR" altLang="zh-CN" sz="1600" dirty="0" smtClean="0">
                <a:solidFill>
                  <a:srgbClr val="4D4D4D"/>
                </a:solidFill>
                <a:ea typeface="SimSun" pitchFamily="2" charset="-122"/>
              </a:rPr>
              <a:t>(n=61)</a:t>
            </a:r>
            <a:endParaRPr lang="fr-FR" altLang="zh-CN" sz="1600" dirty="0">
              <a:solidFill>
                <a:srgbClr val="4D4D4D"/>
              </a:solidFill>
              <a:ea typeface="SimSun" pitchFamily="2" charset="-122"/>
            </a:endParaRPr>
          </a:p>
        </p:txBody>
      </p:sp>
      <p:sp>
        <p:nvSpPr>
          <p:cNvPr id="27" name="Rectangle 9"/>
          <p:cNvSpPr txBox="1">
            <a:spLocks noChangeArrowheads="1"/>
          </p:cNvSpPr>
          <p:nvPr/>
        </p:nvSpPr>
        <p:spPr bwMode="auto">
          <a:xfrm>
            <a:off x="350357" y="5411798"/>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a:p>
            <a:pPr marL="0" indent="0">
              <a:buClr>
                <a:srgbClr val="043882"/>
              </a:buClr>
              <a:buFontTx/>
              <a:buNone/>
            </a:pPr>
            <a:endParaRPr lang="fr-FR" kern="0" dirty="0" smtClean="0"/>
          </a:p>
        </p:txBody>
      </p:sp>
      <p:sp>
        <p:nvSpPr>
          <p:cNvPr id="28" name="Content Placeholder 26"/>
          <p:cNvSpPr txBox="1">
            <a:spLocks/>
          </p:cNvSpPr>
          <p:nvPr/>
        </p:nvSpPr>
        <p:spPr>
          <a:xfrm>
            <a:off x="5725914" y="5411798"/>
            <a:ext cx="3208669"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fr-FR" b="1" kern="0" dirty="0" smtClean="0">
                <a:solidFill>
                  <a:srgbClr val="A0A0A0"/>
                </a:solidFill>
              </a:rPr>
              <a:t>CRITÈRES SECONDAIRES</a:t>
            </a:r>
          </a:p>
          <a:p>
            <a:pPr>
              <a:lnSpc>
                <a:spcPct val="90000"/>
              </a:lnSpc>
              <a:buClr>
                <a:srgbClr val="043882"/>
              </a:buClr>
            </a:pPr>
            <a:r>
              <a:rPr lang="fr-FR" kern="0" dirty="0" smtClean="0"/>
              <a:t>TRO</a:t>
            </a:r>
          </a:p>
          <a:p>
            <a:pPr>
              <a:lnSpc>
                <a:spcPct val="90000"/>
              </a:lnSpc>
              <a:buClr>
                <a:srgbClr val="043882"/>
              </a:buClr>
            </a:pPr>
            <a:r>
              <a:rPr lang="fr-FR" kern="0" dirty="0"/>
              <a:t>T</a:t>
            </a:r>
            <a:r>
              <a:rPr lang="fr-FR" kern="0" dirty="0" smtClean="0"/>
              <a:t>olérance</a:t>
            </a:r>
          </a:p>
        </p:txBody>
      </p:sp>
      <p:sp>
        <p:nvSpPr>
          <p:cNvPr id="29" name="Content Placeholder 26"/>
          <p:cNvSpPr txBox="1">
            <a:spLocks/>
          </p:cNvSpPr>
          <p:nvPr/>
        </p:nvSpPr>
        <p:spPr bwMode="auto">
          <a:xfrm>
            <a:off x="4587763" y="3148359"/>
            <a:ext cx="4327637" cy="1175716"/>
          </a:xfrm>
          <a:prstGeom prst="rect">
            <a:avLst/>
          </a:prstGeom>
          <a:noFill/>
          <a:ln w="9525">
            <a:noFill/>
            <a:miter lim="800000"/>
            <a:headEnd/>
            <a:tailEnd/>
          </a:ln>
        </p:spPr>
        <p:txBody>
          <a:bodyPr/>
          <a:lstStyle/>
          <a:p>
            <a:pPr marL="190500" indent="-190500">
              <a:spcBef>
                <a:spcPts val="0"/>
              </a:spcBef>
              <a:spcAft>
                <a:spcPts val="400"/>
              </a:spcAft>
              <a:defRPr/>
            </a:pPr>
            <a:r>
              <a:rPr lang="fr-FR" sz="14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Centre</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CT antérieure (oui/non)</a:t>
            </a:r>
          </a:p>
          <a:p>
            <a:pPr marL="203200" indent="-203200">
              <a:spcBef>
                <a:spcPts val="0"/>
              </a:spcBef>
              <a:spcAft>
                <a:spcPts val="400"/>
              </a:spcAft>
              <a:buFont typeface="Arial" pitchFamily="34" charset="0"/>
              <a:buChar char="•"/>
              <a:defRPr/>
            </a:pPr>
            <a:r>
              <a:rPr lang="fr-FR" sz="1400" dirty="0" smtClean="0">
                <a:solidFill>
                  <a:srgbClr val="4D4D4D"/>
                </a:solidFill>
                <a:latin typeface="Arial"/>
              </a:rPr>
              <a:t>Etendue de la maladie péritonéale (P1/P2–3)</a:t>
            </a:r>
          </a:p>
        </p:txBody>
      </p:sp>
      <p:cxnSp>
        <p:nvCxnSpPr>
          <p:cNvPr id="30" name="AutoShape 19"/>
          <p:cNvCxnSpPr>
            <a:cxnSpLocks noChangeShapeType="1"/>
            <a:stCxn id="24" idx="3"/>
            <a:endCxn id="13" idx="1"/>
          </p:cNvCxnSpPr>
          <p:nvPr/>
        </p:nvCxnSpPr>
        <p:spPr bwMode="auto">
          <a:xfrm>
            <a:off x="8153400" y="4719191"/>
            <a:ext cx="280641"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3084123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r-FR" sz="1800" dirty="0" smtClean="0"/>
              <a:t>616PD: Etude de phase III comparant paclitaxel intrapéritonéal plus </a:t>
            </a:r>
            <a:br>
              <a:rPr lang="fr-FR" sz="1800" dirty="0" smtClean="0"/>
            </a:br>
            <a:r>
              <a:rPr lang="fr-FR" sz="1800" dirty="0" smtClean="0"/>
              <a:t>S-1/paclitaxel et S-1/cisplatine chez des patients avec cancer de l’estomac avec métastases péritonéales: étude PHOENIX-GC – Fujiwara et al</a:t>
            </a:r>
            <a:endParaRPr lang="fr-FR" sz="1800" dirty="0"/>
          </a:p>
        </p:txBody>
      </p:sp>
      <p:sp>
        <p:nvSpPr>
          <p:cNvPr id="2" name="Content Placeholder 1"/>
          <p:cNvSpPr>
            <a:spLocks noGrp="1"/>
          </p:cNvSpPr>
          <p:nvPr>
            <p:ph sz="half" idx="1"/>
          </p:nvPr>
        </p:nvSpPr>
        <p:spPr>
          <a:xfrm>
            <a:off x="365124" y="1295400"/>
            <a:ext cx="4130676" cy="4500154"/>
          </a:xfrm>
        </p:spPr>
        <p:txBody>
          <a:bodyPr/>
          <a:lstStyle/>
          <a:p>
            <a:pPr marL="0" indent="0">
              <a:buNone/>
            </a:pPr>
            <a:r>
              <a:rPr lang="fr-FR" b="1" dirty="0" smtClean="0"/>
              <a:t>Résultats</a:t>
            </a:r>
          </a:p>
          <a:p>
            <a:pPr marL="0" indent="0">
              <a:buNone/>
            </a:pPr>
            <a:r>
              <a:rPr lang="fr-FR" b="1" dirty="0" smtClean="0"/>
              <a:t>SG: analyse principale (population FAS)</a:t>
            </a:r>
            <a:endParaRPr lang="fr-FR" b="1" dirty="0"/>
          </a:p>
        </p:txBody>
      </p:sp>
      <p:sp>
        <p:nvSpPr>
          <p:cNvPr id="4" name="Text Placeholder 3"/>
          <p:cNvSpPr>
            <a:spLocks noGrp="1"/>
          </p:cNvSpPr>
          <p:nvPr>
            <p:ph type="body" sz="quarter" idx="10"/>
          </p:nvPr>
        </p:nvSpPr>
        <p:spPr/>
        <p:txBody>
          <a:bodyPr/>
          <a:lstStyle/>
          <a:p>
            <a:r>
              <a:rPr lang="fr-FR" dirty="0" smtClean="0"/>
              <a:t>*Test du log-</a:t>
            </a:r>
            <a:r>
              <a:rPr lang="fr-FR" dirty="0" err="1" smtClean="0"/>
              <a:t>rank</a:t>
            </a:r>
            <a:r>
              <a:rPr lang="fr-FR" dirty="0" smtClean="0"/>
              <a:t> stratifié; </a:t>
            </a:r>
            <a:r>
              <a:rPr lang="fr-FR" baseline="30000" dirty="0" smtClean="0"/>
              <a:t>†</a:t>
            </a:r>
            <a:r>
              <a:rPr lang="fr-FR" dirty="0" smtClean="0"/>
              <a:t>Analyse de régression de Cox.</a:t>
            </a:r>
            <a:endParaRPr lang="fr-FR" dirty="0"/>
          </a:p>
        </p:txBody>
      </p:sp>
      <p:sp>
        <p:nvSpPr>
          <p:cNvPr id="5" name="Text Placeholder 4"/>
          <p:cNvSpPr>
            <a:spLocks noGrp="1"/>
          </p:cNvSpPr>
          <p:nvPr>
            <p:ph type="body" sz="quarter" idx="11"/>
          </p:nvPr>
        </p:nvSpPr>
        <p:spPr/>
        <p:txBody>
          <a:bodyPr/>
          <a:lstStyle/>
          <a:p>
            <a:r>
              <a:rPr lang="fr-FR" smtClean="0"/>
              <a:t>Fujiwara Y et al. Ann Oncol 2016; 27 (suppl 6): abstr 616PD</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847580432"/>
              </p:ext>
            </p:extLst>
          </p:nvPr>
        </p:nvGraphicFramePr>
        <p:xfrm>
          <a:off x="3809999" y="2133600"/>
          <a:ext cx="5105401" cy="1540625"/>
        </p:xfrm>
        <a:graphic>
          <a:graphicData uri="http://schemas.openxmlformats.org/drawingml/2006/table">
            <a:tbl>
              <a:tblPr firstRow="1" bandRow="1">
                <a:tableStyleId>{69012ECD-51FC-41F1-AA8D-1B2483CD663E}</a:tableStyleId>
              </a:tblPr>
              <a:tblGrid>
                <a:gridCol w="2133601">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n=164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noProof="0" smtClean="0">
                          <a:ln>
                            <a:noFill/>
                          </a:ln>
                          <a:solidFill>
                            <a:schemeClr val="tx2"/>
                          </a:solidFill>
                          <a:effectLst/>
                          <a:latin typeface="+mn-lt"/>
                          <a:cs typeface="Arial" charset="0"/>
                        </a:rPr>
                        <a:t>Survie médiane, mois (IC95%)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noProof="0" smtClean="0">
                          <a:ln>
                            <a:noFill/>
                          </a:ln>
                          <a:solidFill>
                            <a:schemeClr val="tx2"/>
                          </a:solidFill>
                          <a:effectLst/>
                          <a:latin typeface="+mn-lt"/>
                          <a:cs typeface="Arial" charset="0"/>
                        </a:rPr>
                        <a:t>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smtClean="0">
                          <a:solidFill>
                            <a:srgbClr val="4D4D4D"/>
                          </a:solidFill>
                        </a:rPr>
                        <a:t>Pacitaxel intrapéritonéal + S-1/paclitaxel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17,7 (14,7 – 21,5)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smtClean="0">
                          <a:ln>
                            <a:noFill/>
                          </a:ln>
                          <a:solidFill>
                            <a:schemeClr val="tx1"/>
                          </a:solidFill>
                          <a:effectLst/>
                          <a:latin typeface="+mn-lt"/>
                          <a:cs typeface="Arial" charset="0"/>
                        </a:rPr>
                        <a:t>0,080*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73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smtClean="0"/>
                        <a:t>S-1/cisplatine</a:t>
                      </a:r>
                      <a:endParaRPr lang="en-GB" sz="1400" noProof="0" smtClean="0">
                        <a:solidFill>
                          <a:srgbClr val="4D4D4D"/>
                        </a:solidFill>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15,2 (12,8 – 21,8)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10" name="Rectangle 9"/>
          <p:cNvSpPr/>
          <p:nvPr/>
        </p:nvSpPr>
        <p:spPr>
          <a:xfrm>
            <a:off x="4038600" y="3733800"/>
            <a:ext cx="3801374" cy="307777"/>
          </a:xfrm>
          <a:prstGeom prst="rect">
            <a:avLst/>
          </a:prstGeom>
        </p:spPr>
        <p:txBody>
          <a:bodyPr wrap="square">
            <a:spAutoFit/>
          </a:bodyPr>
          <a:lstStyle/>
          <a:p>
            <a:r>
              <a:rPr lang="fr-FR" sz="1400" dirty="0" smtClean="0">
                <a:solidFill>
                  <a:srgbClr val="4D4D4D"/>
                </a:solidFill>
              </a:rPr>
              <a:t>HR</a:t>
            </a:r>
            <a:r>
              <a:rPr lang="fr-FR" sz="1400" baseline="30000" dirty="0" smtClean="0">
                <a:solidFill>
                  <a:srgbClr val="4D4D4D"/>
                </a:solidFill>
              </a:rPr>
              <a:t>†</a:t>
            </a:r>
            <a:r>
              <a:rPr lang="fr-FR" sz="1400" dirty="0" smtClean="0">
                <a:solidFill>
                  <a:srgbClr val="4D4D4D"/>
                </a:solidFill>
              </a:rPr>
              <a:t> 0,72 (IC95% 0,49 – 1,04); p=0,081</a:t>
            </a:r>
            <a:endParaRPr lang="fr-FR" sz="1400" dirty="0">
              <a:solidFill>
                <a:srgbClr val="4D4D4D"/>
              </a:solidFill>
            </a:endParaRPr>
          </a:p>
        </p:txBody>
      </p:sp>
      <p:graphicFrame>
        <p:nvGraphicFramePr>
          <p:cNvPr id="16" name="Group 88"/>
          <p:cNvGraphicFramePr>
            <a:graphicFrameLocks noGrp="1"/>
          </p:cNvGraphicFramePr>
          <p:nvPr>
            <p:extLst>
              <p:ext uri="{D42A27DB-BD31-4B8C-83A1-F6EECF244321}">
                <p14:modId xmlns:p14="http://schemas.microsoft.com/office/powerpoint/2010/main" val="765122384"/>
              </p:ext>
            </p:extLst>
          </p:nvPr>
        </p:nvGraphicFramePr>
        <p:xfrm>
          <a:off x="533400" y="4800600"/>
          <a:ext cx="8229601" cy="1367216"/>
        </p:xfrm>
        <a:graphic>
          <a:graphicData uri="http://schemas.openxmlformats.org/drawingml/2006/table">
            <a:tbl>
              <a:tblPr firstRow="1" bandRow="1">
                <a:tableStyleId>{69012ECD-51FC-41F1-AA8D-1B2483CD663E}</a:tableStyleId>
              </a:tblPr>
              <a:tblGrid>
                <a:gridCol w="3423955">
                  <a:extLst>
                    <a:ext uri="{9D8B030D-6E8A-4147-A177-3AD203B41FA5}">
                      <a16:colId xmlns="" xmlns:a16="http://schemas.microsoft.com/office/drawing/2014/main" val="20000"/>
                    </a:ext>
                  </a:extLst>
                </a:gridCol>
                <a:gridCol w="664481">
                  <a:extLst>
                    <a:ext uri="{9D8B030D-6E8A-4147-A177-3AD203B41FA5}">
                      <a16:colId xmlns="" xmlns:a16="http://schemas.microsoft.com/office/drawing/2014/main" val="20001"/>
                    </a:ext>
                  </a:extLst>
                </a:gridCol>
                <a:gridCol w="546351">
                  <a:extLst>
                    <a:ext uri="{9D8B030D-6E8A-4147-A177-3AD203B41FA5}">
                      <a16:colId xmlns="" xmlns:a16="http://schemas.microsoft.com/office/drawing/2014/main" val="20002"/>
                    </a:ext>
                  </a:extLst>
                </a:gridCol>
                <a:gridCol w="575884"/>
                <a:gridCol w="664481"/>
                <a:gridCol w="546352"/>
                <a:gridCol w="753078"/>
                <a:gridCol w="1055019"/>
              </a:tblGrid>
              <a:tr h="4153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Meilleure réponse (RECIST v1.1) </a:t>
                      </a:r>
                      <a:br>
                        <a:rPr kumimoji="0" lang="fr-FR" sz="1400" b="1" i="0" u="none" strike="noStrike" cap="none" normalizeH="0" baseline="0" noProof="0" smtClean="0">
                          <a:ln>
                            <a:noFill/>
                          </a:ln>
                          <a:solidFill>
                            <a:schemeClr val="tx2"/>
                          </a:solidFill>
                          <a:effectLst/>
                          <a:latin typeface="+mn-lt"/>
                          <a:cs typeface="Arial" charset="0"/>
                        </a:rPr>
                      </a:br>
                      <a:r>
                        <a:rPr kumimoji="0" lang="fr-FR" sz="1400" b="1" i="0" u="none" strike="noStrike" cap="none" normalizeH="0" baseline="0" noProof="0" smtClean="0">
                          <a:ln>
                            <a:noFill/>
                          </a:ln>
                          <a:solidFill>
                            <a:schemeClr val="tx2"/>
                          </a:solidFill>
                          <a:effectLst/>
                          <a:latin typeface="+mn-lt"/>
                          <a:cs typeface="Arial" charset="0"/>
                        </a:rPr>
                        <a:t>(chez les patients avec lésion cible)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RC</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RP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MS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Prog</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NE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TR,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Test de Fischer</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4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4D4D4D"/>
                          </a:solidFill>
                        </a:rPr>
                        <a:t>Paclitaxel</a:t>
                      </a:r>
                      <a:r>
                        <a:rPr lang="fr-FR" sz="1400" baseline="0" noProof="0" dirty="0" smtClean="0">
                          <a:solidFill>
                            <a:srgbClr val="4D4D4D"/>
                          </a:solidFill>
                        </a:rPr>
                        <a:t> i</a:t>
                      </a:r>
                      <a:r>
                        <a:rPr lang="fr-FR" sz="1400" noProof="0" dirty="0" smtClean="0">
                          <a:solidFill>
                            <a:srgbClr val="4D4D4D"/>
                          </a:solidFill>
                        </a:rPr>
                        <a:t>ntrapéritonéal +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4D4D4D"/>
                          </a:solidFill>
                        </a:rPr>
                        <a:t>S-1/paclitaxel </a:t>
                      </a:r>
                      <a:r>
                        <a:rPr lang="fr-FR" sz="1400" b="0" i="0" u="none" strike="noStrike" kern="1200" baseline="0" noProof="0" dirty="0" smtClean="0">
                          <a:solidFill>
                            <a:schemeClr val="tx1"/>
                          </a:solidFill>
                          <a:latin typeface="+mn-lt"/>
                          <a:ea typeface="+mn-ea"/>
                          <a:cs typeface="+mn-cs"/>
                        </a:rPr>
                        <a:t>(n=17)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p=1,0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308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smtClean="0"/>
                        <a:t>S-1/cisplatine </a:t>
                      </a:r>
                      <a:r>
                        <a:rPr kumimoji="0" lang="fr-FR" sz="1400" b="0" i="0" u="none" strike="noStrike" cap="none" normalizeH="0" baseline="0" noProof="0" smtClean="0">
                          <a:ln>
                            <a:noFill/>
                          </a:ln>
                          <a:solidFill>
                            <a:schemeClr val="tx1"/>
                          </a:solidFill>
                          <a:effectLst/>
                          <a:latin typeface="+mn-lt"/>
                          <a:cs typeface="Arial" charset="0"/>
                        </a:rPr>
                        <a:t>(n=5)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60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pSp>
        <p:nvGrpSpPr>
          <p:cNvPr id="69" name="Group 68"/>
          <p:cNvGrpSpPr/>
          <p:nvPr/>
        </p:nvGrpSpPr>
        <p:grpSpPr>
          <a:xfrm>
            <a:off x="228602" y="2134096"/>
            <a:ext cx="2963833" cy="2562503"/>
            <a:chOff x="228602" y="2134096"/>
            <a:chExt cx="2963833" cy="2562503"/>
          </a:xfrm>
        </p:grpSpPr>
        <p:sp>
          <p:nvSpPr>
            <p:cNvPr id="70" name="Text Box 62"/>
            <p:cNvSpPr txBox="1">
              <a:spLocks noChangeArrowheads="1"/>
            </p:cNvSpPr>
            <p:nvPr/>
          </p:nvSpPr>
          <p:spPr bwMode="auto">
            <a:xfrm rot="16200000">
              <a:off x="-127272" y="3060211"/>
              <a:ext cx="9887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dirty="0" smtClean="0">
                  <a:solidFill>
                    <a:srgbClr val="4D4D4D"/>
                  </a:solidFill>
                  <a:latin typeface="Arial" panose="020B0604020202020204" pitchFamily="34" charset="0"/>
                  <a:cs typeface="Arial" panose="020B0604020202020204" pitchFamily="34" charset="0"/>
                </a:rPr>
                <a:t>Taux de SG</a:t>
              </a:r>
              <a:endParaRPr lang="fr-FR" altLang="en-US" sz="1200" dirty="0">
                <a:solidFill>
                  <a:srgbClr val="4D4D4D"/>
                </a:solidFill>
                <a:latin typeface="Arial" panose="020B0604020202020204" pitchFamily="34" charset="0"/>
                <a:cs typeface="Arial" panose="020B0604020202020204" pitchFamily="34" charset="0"/>
              </a:endParaRPr>
            </a:p>
          </p:txBody>
        </p:sp>
        <p:sp>
          <p:nvSpPr>
            <p:cNvPr id="71" name="Text Box 103"/>
            <p:cNvSpPr txBox="1">
              <a:spLocks noChangeArrowheads="1"/>
            </p:cNvSpPr>
            <p:nvPr/>
          </p:nvSpPr>
          <p:spPr bwMode="auto">
            <a:xfrm>
              <a:off x="1685924" y="4419600"/>
              <a:ext cx="5095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dirty="0" smtClean="0">
                  <a:solidFill>
                    <a:srgbClr val="4D4D4D"/>
                  </a:solidFill>
                  <a:latin typeface="Arial" panose="020B0604020202020204" pitchFamily="34" charset="0"/>
                  <a:cs typeface="Arial" panose="020B0604020202020204" pitchFamily="34" charset="0"/>
                </a:rPr>
                <a:t>Mois</a:t>
              </a:r>
              <a:endParaRPr lang="fr-FR" altLang="en-US" sz="1200" dirty="0">
                <a:solidFill>
                  <a:srgbClr val="4D4D4D"/>
                </a:solidFill>
                <a:latin typeface="Arial" panose="020B0604020202020204" pitchFamily="34" charset="0"/>
                <a:cs typeface="Arial" panose="020B0604020202020204" pitchFamily="34" charset="0"/>
              </a:endParaRPr>
            </a:p>
          </p:txBody>
        </p:sp>
        <p:sp>
          <p:nvSpPr>
            <p:cNvPr id="72" name="Text Box 107"/>
            <p:cNvSpPr txBox="1">
              <a:spLocks noChangeArrowheads="1"/>
            </p:cNvSpPr>
            <p:nvPr/>
          </p:nvSpPr>
          <p:spPr bwMode="auto">
            <a:xfrm>
              <a:off x="429482" y="3059347"/>
              <a:ext cx="3978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200" smtClean="0">
                  <a:solidFill>
                    <a:srgbClr val="4D4D4D"/>
                  </a:solidFill>
                  <a:latin typeface="Arial" panose="020B0604020202020204" pitchFamily="34" charset="0"/>
                  <a:cs typeface="Arial" panose="020B0604020202020204" pitchFamily="34" charset="0"/>
                </a:rPr>
                <a:t>0.5</a:t>
              </a:r>
              <a:endParaRPr lang="fr-FR" altLang="en-US" sz="1200">
                <a:solidFill>
                  <a:srgbClr val="4D4D4D"/>
                </a:solidFill>
                <a:latin typeface="Arial" panose="020B0604020202020204" pitchFamily="34" charset="0"/>
                <a:cs typeface="Arial" panose="020B0604020202020204" pitchFamily="34" charset="0"/>
              </a:endParaRPr>
            </a:p>
          </p:txBody>
        </p:sp>
        <p:sp>
          <p:nvSpPr>
            <p:cNvPr id="73" name="Text Box 112"/>
            <p:cNvSpPr txBox="1">
              <a:spLocks noChangeArrowheads="1"/>
            </p:cNvSpPr>
            <p:nvPr/>
          </p:nvSpPr>
          <p:spPr bwMode="auto">
            <a:xfrm>
              <a:off x="557722" y="2134096"/>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200" smtClean="0">
                  <a:solidFill>
                    <a:srgbClr val="4D4D4D"/>
                  </a:solidFill>
                  <a:latin typeface="Arial" panose="020B0604020202020204" pitchFamily="34" charset="0"/>
                  <a:cs typeface="Arial" panose="020B0604020202020204" pitchFamily="34" charset="0"/>
                </a:rPr>
                <a:t>1</a:t>
              </a:r>
              <a:endParaRPr lang="fr-FR" altLang="en-US" sz="1200">
                <a:solidFill>
                  <a:srgbClr val="4D4D4D"/>
                </a:solidFill>
                <a:latin typeface="Arial" panose="020B0604020202020204" pitchFamily="34" charset="0"/>
                <a:cs typeface="Arial" panose="020B0604020202020204" pitchFamily="34" charset="0"/>
              </a:endParaRPr>
            </a:p>
          </p:txBody>
        </p:sp>
        <p:sp>
          <p:nvSpPr>
            <p:cNvPr id="74" name="Text Box 115"/>
            <p:cNvSpPr txBox="1">
              <a:spLocks noChangeArrowheads="1"/>
            </p:cNvSpPr>
            <p:nvPr/>
          </p:nvSpPr>
          <p:spPr bwMode="auto">
            <a:xfrm>
              <a:off x="557722" y="4027160"/>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200" smtClean="0">
                  <a:solidFill>
                    <a:srgbClr val="4D4D4D"/>
                  </a:solidFill>
                  <a:latin typeface="Arial" panose="020B0604020202020204" pitchFamily="34" charset="0"/>
                  <a:cs typeface="Arial" panose="020B0604020202020204" pitchFamily="34" charset="0"/>
                </a:rPr>
                <a:t>0</a:t>
              </a:r>
              <a:endParaRPr lang="fr-FR" altLang="en-US" sz="1200">
                <a:solidFill>
                  <a:srgbClr val="4D4D4D"/>
                </a:solidFill>
                <a:latin typeface="Arial" panose="020B0604020202020204" pitchFamily="34" charset="0"/>
                <a:cs typeface="Arial" panose="020B0604020202020204" pitchFamily="34" charset="0"/>
              </a:endParaRPr>
            </a:p>
          </p:txBody>
        </p:sp>
        <p:sp>
          <p:nvSpPr>
            <p:cNvPr id="75"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76"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77"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78"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79"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80"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81"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82"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83"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84"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85"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86"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200">
                <a:solidFill>
                  <a:srgbClr val="4D4D4D"/>
                </a:solidFill>
                <a:latin typeface="Arial" panose="020B0604020202020204" pitchFamily="34" charset="0"/>
                <a:cs typeface="Arial" panose="020B0604020202020204" pitchFamily="34" charset="0"/>
              </a:endParaRPr>
            </a:p>
          </p:txBody>
        </p:sp>
        <p:sp>
          <p:nvSpPr>
            <p:cNvPr id="87"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88"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89"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0"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1"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2"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3"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4"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sp>
          <p:nvSpPr>
            <p:cNvPr id="95" name="Text Box 88"/>
            <p:cNvSpPr txBox="1">
              <a:spLocks noChangeArrowheads="1"/>
            </p:cNvSpPr>
            <p:nvPr/>
          </p:nvSpPr>
          <p:spPr bwMode="auto">
            <a:xfrm>
              <a:off x="722659" y="4205849"/>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smtClean="0">
                  <a:solidFill>
                    <a:srgbClr val="4D4D4D"/>
                  </a:solidFill>
                  <a:latin typeface="Arial" panose="020B0604020202020204" pitchFamily="34" charset="0"/>
                  <a:cs typeface="Arial" panose="020B0604020202020204" pitchFamily="34" charset="0"/>
                </a:rPr>
                <a:t>0</a:t>
              </a:r>
              <a:endParaRPr lang="fr-FR" altLang="en-US" sz="1200">
                <a:solidFill>
                  <a:srgbClr val="4D4D4D"/>
                </a:solidFill>
                <a:latin typeface="Arial" panose="020B0604020202020204" pitchFamily="34" charset="0"/>
                <a:cs typeface="Arial" panose="020B0604020202020204" pitchFamily="34" charset="0"/>
              </a:endParaRPr>
            </a:p>
          </p:txBody>
        </p:sp>
        <p:sp>
          <p:nvSpPr>
            <p:cNvPr id="96" name="Text Box 88"/>
            <p:cNvSpPr txBox="1">
              <a:spLocks noChangeArrowheads="1"/>
            </p:cNvSpPr>
            <p:nvPr/>
          </p:nvSpPr>
          <p:spPr bwMode="auto">
            <a:xfrm>
              <a:off x="1227476" y="4205849"/>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smtClean="0">
                  <a:solidFill>
                    <a:srgbClr val="4D4D4D"/>
                  </a:solidFill>
                  <a:latin typeface="Arial" panose="020B0604020202020204" pitchFamily="34" charset="0"/>
                  <a:cs typeface="Arial" panose="020B0604020202020204" pitchFamily="34" charset="0"/>
                </a:rPr>
                <a:t>12</a:t>
              </a:r>
              <a:endParaRPr lang="fr-FR" altLang="en-US" sz="1200">
                <a:solidFill>
                  <a:srgbClr val="4D4D4D"/>
                </a:solidFill>
                <a:latin typeface="Arial" panose="020B0604020202020204" pitchFamily="34" charset="0"/>
                <a:cs typeface="Arial" panose="020B0604020202020204" pitchFamily="34" charset="0"/>
              </a:endParaRPr>
            </a:p>
          </p:txBody>
        </p:sp>
        <p:sp>
          <p:nvSpPr>
            <p:cNvPr id="97" name="Text Box 88"/>
            <p:cNvSpPr txBox="1">
              <a:spLocks noChangeArrowheads="1"/>
            </p:cNvSpPr>
            <p:nvPr/>
          </p:nvSpPr>
          <p:spPr bwMode="auto">
            <a:xfrm>
              <a:off x="1772959" y="4205849"/>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smtClean="0">
                  <a:solidFill>
                    <a:srgbClr val="4D4D4D"/>
                  </a:solidFill>
                  <a:latin typeface="Arial" panose="020B0604020202020204" pitchFamily="34" charset="0"/>
                  <a:cs typeface="Arial" panose="020B0604020202020204" pitchFamily="34" charset="0"/>
                </a:rPr>
                <a:t>24</a:t>
              </a:r>
              <a:endParaRPr lang="fr-FR" altLang="en-US" sz="1200">
                <a:solidFill>
                  <a:srgbClr val="4D4D4D"/>
                </a:solidFill>
                <a:latin typeface="Arial" panose="020B0604020202020204" pitchFamily="34" charset="0"/>
                <a:cs typeface="Arial" panose="020B0604020202020204" pitchFamily="34" charset="0"/>
              </a:endParaRPr>
            </a:p>
          </p:txBody>
        </p:sp>
        <p:sp>
          <p:nvSpPr>
            <p:cNvPr id="98" name="Text Box 88"/>
            <p:cNvSpPr txBox="1">
              <a:spLocks noChangeArrowheads="1"/>
            </p:cNvSpPr>
            <p:nvPr/>
          </p:nvSpPr>
          <p:spPr bwMode="auto">
            <a:xfrm>
              <a:off x="2309445" y="4205849"/>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smtClean="0">
                  <a:solidFill>
                    <a:srgbClr val="4D4D4D"/>
                  </a:solidFill>
                  <a:latin typeface="Arial" panose="020B0604020202020204" pitchFamily="34" charset="0"/>
                  <a:cs typeface="Arial" panose="020B0604020202020204" pitchFamily="34" charset="0"/>
                </a:rPr>
                <a:t>36</a:t>
              </a:r>
              <a:endParaRPr lang="fr-FR" altLang="en-US" sz="1200">
                <a:solidFill>
                  <a:srgbClr val="4D4D4D"/>
                </a:solidFill>
                <a:latin typeface="Arial" panose="020B0604020202020204" pitchFamily="34" charset="0"/>
                <a:cs typeface="Arial" panose="020B0604020202020204" pitchFamily="34" charset="0"/>
              </a:endParaRPr>
            </a:p>
          </p:txBody>
        </p:sp>
        <p:sp>
          <p:nvSpPr>
            <p:cNvPr id="99" name="Text Box 88"/>
            <p:cNvSpPr txBox="1">
              <a:spLocks noChangeArrowheads="1"/>
            </p:cNvSpPr>
            <p:nvPr/>
          </p:nvSpPr>
          <p:spPr bwMode="auto">
            <a:xfrm>
              <a:off x="2837850" y="4200825"/>
              <a:ext cx="3545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200" smtClean="0">
                  <a:solidFill>
                    <a:srgbClr val="4D4D4D"/>
                  </a:solidFill>
                  <a:latin typeface="Arial" panose="020B0604020202020204" pitchFamily="34" charset="0"/>
                  <a:cs typeface="Arial" panose="020B0604020202020204" pitchFamily="34" charset="0"/>
                </a:rPr>
                <a:t>48</a:t>
              </a:r>
              <a:endParaRPr lang="fr-FR" altLang="en-US" sz="1200">
                <a:solidFill>
                  <a:srgbClr val="4D4D4D"/>
                </a:solidFill>
                <a:latin typeface="Arial" panose="020B0604020202020204" pitchFamily="34" charset="0"/>
                <a:cs typeface="Arial" panose="020B0604020202020204" pitchFamily="34" charset="0"/>
              </a:endParaRPr>
            </a:p>
          </p:txBody>
        </p:sp>
        <p:sp>
          <p:nvSpPr>
            <p:cNvPr id="100"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200">
                <a:solidFill>
                  <a:srgbClr val="4D4D4D"/>
                </a:solidFill>
                <a:latin typeface="Arial" panose="020B0604020202020204" pitchFamily="34" charset="0"/>
                <a:cs typeface="Arial" panose="020B0604020202020204" pitchFamily="34" charset="0"/>
              </a:endParaRPr>
            </a:p>
          </p:txBody>
        </p:sp>
      </p:grpSp>
      <p:grpSp>
        <p:nvGrpSpPr>
          <p:cNvPr id="101" name="Group 100"/>
          <p:cNvGrpSpPr/>
          <p:nvPr/>
        </p:nvGrpSpPr>
        <p:grpSpPr>
          <a:xfrm>
            <a:off x="868487" y="2253477"/>
            <a:ext cx="1491156" cy="1741653"/>
            <a:chOff x="4011613" y="2773363"/>
            <a:chExt cx="1114425" cy="1304925"/>
          </a:xfrm>
        </p:grpSpPr>
        <p:sp>
          <p:nvSpPr>
            <p:cNvPr id="102" name="Line 2"/>
            <p:cNvSpPr>
              <a:spLocks noChangeShapeType="1"/>
            </p:cNvSpPr>
            <p:nvPr/>
          </p:nvSpPr>
          <p:spPr bwMode="auto">
            <a:xfrm>
              <a:off x="4821238" y="3744913"/>
              <a:ext cx="0" cy="1905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03" name="Line 3"/>
            <p:cNvSpPr>
              <a:spLocks noChangeShapeType="1"/>
            </p:cNvSpPr>
            <p:nvPr/>
          </p:nvSpPr>
          <p:spPr bwMode="auto">
            <a:xfrm>
              <a:off x="5021263" y="3944938"/>
              <a:ext cx="0" cy="28575"/>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04" name="Line 4"/>
            <p:cNvSpPr>
              <a:spLocks noChangeShapeType="1"/>
            </p:cNvSpPr>
            <p:nvPr/>
          </p:nvSpPr>
          <p:spPr bwMode="auto">
            <a:xfrm>
              <a:off x="5097463" y="4049713"/>
              <a:ext cx="0" cy="28575"/>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05" name="Line 5"/>
            <p:cNvSpPr>
              <a:spLocks noChangeShapeType="1"/>
            </p:cNvSpPr>
            <p:nvPr/>
          </p:nvSpPr>
          <p:spPr bwMode="auto">
            <a:xfrm>
              <a:off x="5116513" y="4049713"/>
              <a:ext cx="0" cy="28575"/>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06" name="Line 6"/>
            <p:cNvSpPr>
              <a:spLocks noChangeShapeType="1"/>
            </p:cNvSpPr>
            <p:nvPr/>
          </p:nvSpPr>
          <p:spPr bwMode="auto">
            <a:xfrm>
              <a:off x="5078413" y="3995810"/>
              <a:ext cx="0" cy="19050"/>
            </a:xfrm>
            <a:prstGeom prst="line">
              <a:avLst/>
            </a:prstGeom>
            <a:noFill/>
            <a:ln w="15875">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07" name="Freeform 7"/>
            <p:cNvSpPr>
              <a:spLocks/>
            </p:cNvSpPr>
            <p:nvPr/>
          </p:nvSpPr>
          <p:spPr bwMode="auto">
            <a:xfrm>
              <a:off x="4011613" y="2773363"/>
              <a:ext cx="1114425" cy="1304925"/>
            </a:xfrm>
            <a:custGeom>
              <a:avLst/>
              <a:gdLst>
                <a:gd name="T0" fmla="*/ 117 w 117"/>
                <a:gd name="T1" fmla="*/ 137 h 137"/>
                <a:gd name="T2" fmla="*/ 113 w 117"/>
                <a:gd name="T3" fmla="*/ 137 h 137"/>
                <a:gd name="T4" fmla="*/ 113 w 117"/>
                <a:gd name="T5" fmla="*/ 131 h 137"/>
                <a:gd name="T6" fmla="*/ 108 w 117"/>
                <a:gd name="T7" fmla="*/ 131 h 137"/>
                <a:gd name="T8" fmla="*/ 108 w 117"/>
                <a:gd name="T9" fmla="*/ 125 h 137"/>
                <a:gd name="T10" fmla="*/ 103 w 117"/>
                <a:gd name="T11" fmla="*/ 125 h 137"/>
                <a:gd name="T12" fmla="*/ 103 w 117"/>
                <a:gd name="T13" fmla="*/ 122 h 137"/>
                <a:gd name="T14" fmla="*/ 94 w 117"/>
                <a:gd name="T15" fmla="*/ 122 h 137"/>
                <a:gd name="T16" fmla="*/ 94 w 117"/>
                <a:gd name="T17" fmla="*/ 119 h 137"/>
                <a:gd name="T18" fmla="*/ 93 w 117"/>
                <a:gd name="T19" fmla="*/ 119 h 137"/>
                <a:gd name="T20" fmla="*/ 93 w 117"/>
                <a:gd name="T21" fmla="*/ 115 h 137"/>
                <a:gd name="T22" fmla="*/ 89 w 117"/>
                <a:gd name="T23" fmla="*/ 115 h 137"/>
                <a:gd name="T24" fmla="*/ 89 w 117"/>
                <a:gd name="T25" fmla="*/ 112 h 137"/>
                <a:gd name="T26" fmla="*/ 87 w 117"/>
                <a:gd name="T27" fmla="*/ 112 h 137"/>
                <a:gd name="T28" fmla="*/ 87 w 117"/>
                <a:gd name="T29" fmla="*/ 104 h 137"/>
                <a:gd name="T30" fmla="*/ 83 w 117"/>
                <a:gd name="T31" fmla="*/ 104 h 137"/>
                <a:gd name="T32" fmla="*/ 83 w 117"/>
                <a:gd name="T33" fmla="*/ 102 h 137"/>
                <a:gd name="T34" fmla="*/ 80 w 117"/>
                <a:gd name="T35" fmla="*/ 102 h 137"/>
                <a:gd name="T36" fmla="*/ 80 w 117"/>
                <a:gd name="T37" fmla="*/ 99 h 137"/>
                <a:gd name="T38" fmla="*/ 76 w 117"/>
                <a:gd name="T39" fmla="*/ 99 h 137"/>
                <a:gd name="T40" fmla="*/ 76 w 117"/>
                <a:gd name="T41" fmla="*/ 94 h 137"/>
                <a:gd name="T42" fmla="*/ 63 w 117"/>
                <a:gd name="T43" fmla="*/ 94 h 137"/>
                <a:gd name="T44" fmla="*/ 63 w 117"/>
                <a:gd name="T45" fmla="*/ 91 h 137"/>
                <a:gd name="T46" fmla="*/ 61 w 117"/>
                <a:gd name="T47" fmla="*/ 91 h 137"/>
                <a:gd name="T48" fmla="*/ 61 w 117"/>
                <a:gd name="T49" fmla="*/ 88 h 137"/>
                <a:gd name="T50" fmla="*/ 59 w 117"/>
                <a:gd name="T51" fmla="*/ 88 h 137"/>
                <a:gd name="T52" fmla="*/ 59 w 117"/>
                <a:gd name="T53" fmla="*/ 84 h 137"/>
                <a:gd name="T54" fmla="*/ 56 w 117"/>
                <a:gd name="T55" fmla="*/ 84 h 137"/>
                <a:gd name="T56" fmla="*/ 56 w 117"/>
                <a:gd name="T57" fmla="*/ 76 h 137"/>
                <a:gd name="T58" fmla="*/ 54 w 117"/>
                <a:gd name="T59" fmla="*/ 76 h 137"/>
                <a:gd name="T60" fmla="*/ 54 w 117"/>
                <a:gd name="T61" fmla="*/ 71 h 137"/>
                <a:gd name="T62" fmla="*/ 50 w 117"/>
                <a:gd name="T63" fmla="*/ 71 h 137"/>
                <a:gd name="T64" fmla="*/ 50 w 117"/>
                <a:gd name="T65" fmla="*/ 69 h 137"/>
                <a:gd name="T66" fmla="*/ 47 w 117"/>
                <a:gd name="T67" fmla="*/ 69 h 137"/>
                <a:gd name="T68" fmla="*/ 47 w 117"/>
                <a:gd name="T69" fmla="*/ 63 h 137"/>
                <a:gd name="T70" fmla="*/ 45 w 117"/>
                <a:gd name="T71" fmla="*/ 63 h 137"/>
                <a:gd name="T72" fmla="*/ 45 w 117"/>
                <a:gd name="T73" fmla="*/ 51 h 137"/>
                <a:gd name="T74" fmla="*/ 44 w 117"/>
                <a:gd name="T75" fmla="*/ 51 h 137"/>
                <a:gd name="T76" fmla="*/ 44 w 117"/>
                <a:gd name="T77" fmla="*/ 44 h 137"/>
                <a:gd name="T78" fmla="*/ 38 w 117"/>
                <a:gd name="T79" fmla="*/ 44 h 137"/>
                <a:gd name="T80" fmla="*/ 38 w 117"/>
                <a:gd name="T81" fmla="*/ 42 h 137"/>
                <a:gd name="T82" fmla="*/ 36 w 117"/>
                <a:gd name="T83" fmla="*/ 42 h 137"/>
                <a:gd name="T84" fmla="*/ 36 w 117"/>
                <a:gd name="T85" fmla="*/ 39 h 137"/>
                <a:gd name="T86" fmla="*/ 28 w 117"/>
                <a:gd name="T87" fmla="*/ 39 h 137"/>
                <a:gd name="T88" fmla="*/ 28 w 117"/>
                <a:gd name="T89" fmla="*/ 36 h 137"/>
                <a:gd name="T90" fmla="*/ 27 w 117"/>
                <a:gd name="T91" fmla="*/ 36 h 137"/>
                <a:gd name="T92" fmla="*/ 27 w 117"/>
                <a:gd name="T93" fmla="*/ 33 h 137"/>
                <a:gd name="T94" fmla="*/ 25 w 117"/>
                <a:gd name="T95" fmla="*/ 33 h 137"/>
                <a:gd name="T96" fmla="*/ 25 w 117"/>
                <a:gd name="T97" fmla="*/ 25 h 137"/>
                <a:gd name="T98" fmla="*/ 23 w 117"/>
                <a:gd name="T99" fmla="*/ 25 h 137"/>
                <a:gd name="T100" fmla="*/ 23 w 117"/>
                <a:gd name="T101" fmla="*/ 19 h 137"/>
                <a:gd name="T102" fmla="*/ 21 w 117"/>
                <a:gd name="T103" fmla="*/ 19 h 137"/>
                <a:gd name="T104" fmla="*/ 21 w 117"/>
                <a:gd name="T105" fmla="*/ 13 h 137"/>
                <a:gd name="T106" fmla="*/ 18 w 117"/>
                <a:gd name="T107" fmla="*/ 13 h 137"/>
                <a:gd name="T108" fmla="*/ 18 w 117"/>
                <a:gd name="T109" fmla="*/ 9 h 137"/>
                <a:gd name="T110" fmla="*/ 14 w 117"/>
                <a:gd name="T111" fmla="*/ 9 h 137"/>
                <a:gd name="T112" fmla="*/ 14 w 117"/>
                <a:gd name="T113" fmla="*/ 5 h 137"/>
                <a:gd name="T114" fmla="*/ 8 w 117"/>
                <a:gd name="T115" fmla="*/ 5 h 137"/>
                <a:gd name="T116" fmla="*/ 8 w 117"/>
                <a:gd name="T117" fmla="*/ 3 h 137"/>
                <a:gd name="T118" fmla="*/ 6 w 117"/>
                <a:gd name="T119" fmla="*/ 3 h 137"/>
                <a:gd name="T120" fmla="*/ 6 w 117"/>
                <a:gd name="T121" fmla="*/ 0 h 137"/>
                <a:gd name="T122" fmla="*/ 0 w 117"/>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137">
                  <a:moveTo>
                    <a:pt x="117" y="137"/>
                  </a:moveTo>
                  <a:lnTo>
                    <a:pt x="113" y="137"/>
                  </a:lnTo>
                  <a:lnTo>
                    <a:pt x="113" y="131"/>
                  </a:lnTo>
                  <a:lnTo>
                    <a:pt x="108" y="131"/>
                  </a:lnTo>
                  <a:lnTo>
                    <a:pt x="108" y="125"/>
                  </a:lnTo>
                  <a:lnTo>
                    <a:pt x="103" y="125"/>
                  </a:lnTo>
                  <a:lnTo>
                    <a:pt x="103" y="122"/>
                  </a:lnTo>
                  <a:lnTo>
                    <a:pt x="94" y="122"/>
                  </a:lnTo>
                  <a:lnTo>
                    <a:pt x="94" y="119"/>
                  </a:lnTo>
                  <a:lnTo>
                    <a:pt x="93" y="119"/>
                  </a:lnTo>
                  <a:lnTo>
                    <a:pt x="93" y="115"/>
                  </a:lnTo>
                  <a:lnTo>
                    <a:pt x="89" y="115"/>
                  </a:lnTo>
                  <a:lnTo>
                    <a:pt x="89" y="112"/>
                  </a:lnTo>
                  <a:lnTo>
                    <a:pt x="87" y="112"/>
                  </a:lnTo>
                  <a:lnTo>
                    <a:pt x="87" y="104"/>
                  </a:lnTo>
                  <a:lnTo>
                    <a:pt x="83" y="104"/>
                  </a:lnTo>
                  <a:lnTo>
                    <a:pt x="83" y="102"/>
                  </a:lnTo>
                  <a:lnTo>
                    <a:pt x="80" y="102"/>
                  </a:lnTo>
                  <a:lnTo>
                    <a:pt x="80" y="99"/>
                  </a:lnTo>
                  <a:lnTo>
                    <a:pt x="76" y="99"/>
                  </a:lnTo>
                  <a:lnTo>
                    <a:pt x="76" y="94"/>
                  </a:lnTo>
                  <a:lnTo>
                    <a:pt x="63" y="94"/>
                  </a:lnTo>
                  <a:lnTo>
                    <a:pt x="63" y="91"/>
                  </a:lnTo>
                  <a:lnTo>
                    <a:pt x="61" y="91"/>
                  </a:lnTo>
                  <a:lnTo>
                    <a:pt x="61" y="88"/>
                  </a:lnTo>
                  <a:lnTo>
                    <a:pt x="59" y="88"/>
                  </a:lnTo>
                  <a:lnTo>
                    <a:pt x="59" y="84"/>
                  </a:lnTo>
                  <a:lnTo>
                    <a:pt x="56" y="84"/>
                  </a:lnTo>
                  <a:lnTo>
                    <a:pt x="56" y="76"/>
                  </a:lnTo>
                  <a:lnTo>
                    <a:pt x="54" y="76"/>
                  </a:lnTo>
                  <a:lnTo>
                    <a:pt x="54" y="71"/>
                  </a:lnTo>
                  <a:lnTo>
                    <a:pt x="50" y="71"/>
                  </a:lnTo>
                  <a:lnTo>
                    <a:pt x="50" y="69"/>
                  </a:lnTo>
                  <a:lnTo>
                    <a:pt x="47" y="69"/>
                  </a:lnTo>
                  <a:lnTo>
                    <a:pt x="47" y="63"/>
                  </a:lnTo>
                  <a:lnTo>
                    <a:pt x="45" y="63"/>
                  </a:lnTo>
                  <a:lnTo>
                    <a:pt x="45" y="51"/>
                  </a:lnTo>
                  <a:lnTo>
                    <a:pt x="44" y="51"/>
                  </a:lnTo>
                  <a:lnTo>
                    <a:pt x="44" y="44"/>
                  </a:lnTo>
                  <a:lnTo>
                    <a:pt x="38" y="44"/>
                  </a:lnTo>
                  <a:lnTo>
                    <a:pt x="38" y="42"/>
                  </a:lnTo>
                  <a:lnTo>
                    <a:pt x="36" y="42"/>
                  </a:lnTo>
                  <a:lnTo>
                    <a:pt x="36" y="39"/>
                  </a:lnTo>
                  <a:lnTo>
                    <a:pt x="28" y="39"/>
                  </a:lnTo>
                  <a:lnTo>
                    <a:pt x="28" y="36"/>
                  </a:lnTo>
                  <a:lnTo>
                    <a:pt x="27" y="36"/>
                  </a:lnTo>
                  <a:lnTo>
                    <a:pt x="27" y="33"/>
                  </a:lnTo>
                  <a:lnTo>
                    <a:pt x="25" y="33"/>
                  </a:lnTo>
                  <a:lnTo>
                    <a:pt x="25" y="25"/>
                  </a:lnTo>
                  <a:lnTo>
                    <a:pt x="23" y="25"/>
                  </a:lnTo>
                  <a:lnTo>
                    <a:pt x="23" y="19"/>
                  </a:lnTo>
                  <a:lnTo>
                    <a:pt x="21" y="19"/>
                  </a:lnTo>
                  <a:lnTo>
                    <a:pt x="21" y="13"/>
                  </a:lnTo>
                  <a:lnTo>
                    <a:pt x="18" y="13"/>
                  </a:lnTo>
                  <a:lnTo>
                    <a:pt x="18" y="9"/>
                  </a:lnTo>
                  <a:lnTo>
                    <a:pt x="14" y="9"/>
                  </a:lnTo>
                  <a:lnTo>
                    <a:pt x="14" y="5"/>
                  </a:lnTo>
                  <a:lnTo>
                    <a:pt x="8" y="5"/>
                  </a:lnTo>
                  <a:lnTo>
                    <a:pt x="8" y="3"/>
                  </a:lnTo>
                  <a:lnTo>
                    <a:pt x="6" y="3"/>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grpSp>
      <p:sp>
        <p:nvSpPr>
          <p:cNvPr id="108" name="Line 8"/>
          <p:cNvSpPr>
            <a:spLocks noChangeShapeType="1"/>
          </p:cNvSpPr>
          <p:nvPr/>
        </p:nvSpPr>
        <p:spPr bwMode="auto">
          <a:xfrm>
            <a:off x="2506239" y="3691492"/>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09" name="Line 9"/>
          <p:cNvSpPr>
            <a:spLocks noChangeShapeType="1"/>
          </p:cNvSpPr>
          <p:nvPr/>
        </p:nvSpPr>
        <p:spPr bwMode="auto">
          <a:xfrm>
            <a:off x="2557022" y="3725388"/>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10" name="Line 10"/>
          <p:cNvSpPr>
            <a:spLocks noChangeShapeType="1"/>
          </p:cNvSpPr>
          <p:nvPr/>
        </p:nvSpPr>
        <p:spPr bwMode="auto">
          <a:xfrm>
            <a:off x="2836328"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11" name="Line 11"/>
          <p:cNvSpPr>
            <a:spLocks noChangeShapeType="1"/>
          </p:cNvSpPr>
          <p:nvPr/>
        </p:nvSpPr>
        <p:spPr bwMode="auto">
          <a:xfrm>
            <a:off x="2861720"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12" name="Line 12"/>
          <p:cNvSpPr>
            <a:spLocks noChangeShapeType="1"/>
          </p:cNvSpPr>
          <p:nvPr/>
        </p:nvSpPr>
        <p:spPr bwMode="auto">
          <a:xfrm>
            <a:off x="2696675"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13" name="Line 13"/>
          <p:cNvSpPr>
            <a:spLocks noChangeShapeType="1"/>
          </p:cNvSpPr>
          <p:nvPr/>
        </p:nvSpPr>
        <p:spPr bwMode="auto">
          <a:xfrm>
            <a:off x="2722066" y="3809353"/>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14" name="Line 14"/>
          <p:cNvSpPr>
            <a:spLocks noChangeShapeType="1"/>
          </p:cNvSpPr>
          <p:nvPr/>
        </p:nvSpPr>
        <p:spPr bwMode="auto">
          <a:xfrm>
            <a:off x="1985713" y="3413980"/>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15" name="Line 15"/>
          <p:cNvSpPr>
            <a:spLocks noChangeShapeType="1"/>
          </p:cNvSpPr>
          <p:nvPr/>
        </p:nvSpPr>
        <p:spPr bwMode="auto">
          <a:xfrm>
            <a:off x="2980009" y="3813687"/>
            <a:ext cx="0" cy="3784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16" name="Line 16"/>
          <p:cNvSpPr>
            <a:spLocks noChangeShapeType="1"/>
          </p:cNvSpPr>
          <p:nvPr/>
        </p:nvSpPr>
        <p:spPr bwMode="auto">
          <a:xfrm>
            <a:off x="2125366" y="3493999"/>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17" name="Line 17"/>
          <p:cNvSpPr>
            <a:spLocks noChangeShapeType="1"/>
          </p:cNvSpPr>
          <p:nvPr/>
        </p:nvSpPr>
        <p:spPr bwMode="auto">
          <a:xfrm>
            <a:off x="2087279" y="3486173"/>
            <a:ext cx="0" cy="34403"/>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18" name="Line 18"/>
          <p:cNvSpPr>
            <a:spLocks noChangeShapeType="1"/>
          </p:cNvSpPr>
          <p:nvPr/>
        </p:nvSpPr>
        <p:spPr bwMode="auto">
          <a:xfrm>
            <a:off x="2366585" y="3645369"/>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19" name="Line 19"/>
          <p:cNvSpPr>
            <a:spLocks noChangeShapeType="1"/>
          </p:cNvSpPr>
          <p:nvPr/>
        </p:nvSpPr>
        <p:spPr bwMode="auto">
          <a:xfrm>
            <a:off x="2417368" y="3645369"/>
            <a:ext cx="0" cy="25228"/>
          </a:xfrm>
          <a:prstGeom prst="line">
            <a:avLst/>
          </a:prstGeom>
          <a:noFill/>
          <a:ln w="15875">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sp>
        <p:nvSpPr>
          <p:cNvPr id="120" name="Freeform 20"/>
          <p:cNvSpPr>
            <a:spLocks/>
          </p:cNvSpPr>
          <p:nvPr/>
        </p:nvSpPr>
        <p:spPr bwMode="auto">
          <a:xfrm>
            <a:off x="868487" y="2253476"/>
            <a:ext cx="2120190" cy="1602000"/>
          </a:xfrm>
          <a:custGeom>
            <a:avLst/>
            <a:gdLst>
              <a:gd name="T0" fmla="*/ 139 w 167"/>
              <a:gd name="T1" fmla="*/ 127 h 127"/>
              <a:gd name="T2" fmla="*/ 135 w 167"/>
              <a:gd name="T3" fmla="*/ 122 h 127"/>
              <a:gd name="T4" fmla="*/ 130 w 167"/>
              <a:gd name="T5" fmla="*/ 119 h 127"/>
              <a:gd name="T6" fmla="*/ 127 w 167"/>
              <a:gd name="T7" fmla="*/ 116 h 127"/>
              <a:gd name="T8" fmla="*/ 117 w 167"/>
              <a:gd name="T9" fmla="*/ 113 h 127"/>
              <a:gd name="T10" fmla="*/ 114 w 167"/>
              <a:gd name="T11" fmla="*/ 111 h 127"/>
              <a:gd name="T12" fmla="*/ 105 w 167"/>
              <a:gd name="T13" fmla="*/ 108 h 127"/>
              <a:gd name="T14" fmla="*/ 103 w 167"/>
              <a:gd name="T15" fmla="*/ 105 h 127"/>
              <a:gd name="T16" fmla="*/ 101 w 167"/>
              <a:gd name="T17" fmla="*/ 104 h 127"/>
              <a:gd name="T18" fmla="*/ 94 w 167"/>
              <a:gd name="T19" fmla="*/ 101 h 127"/>
              <a:gd name="T20" fmla="*/ 90 w 167"/>
              <a:gd name="T21" fmla="*/ 98 h 127"/>
              <a:gd name="T22" fmla="*/ 85 w 167"/>
              <a:gd name="T23" fmla="*/ 95 h 127"/>
              <a:gd name="T24" fmla="*/ 77 w 167"/>
              <a:gd name="T25" fmla="*/ 92 h 127"/>
              <a:gd name="T26" fmla="*/ 74 w 167"/>
              <a:gd name="T27" fmla="*/ 89 h 127"/>
              <a:gd name="T28" fmla="*/ 71 w 167"/>
              <a:gd name="T29" fmla="*/ 86 h 127"/>
              <a:gd name="T30" fmla="*/ 68 w 167"/>
              <a:gd name="T31" fmla="*/ 81 h 127"/>
              <a:gd name="T32" fmla="*/ 64 w 167"/>
              <a:gd name="T33" fmla="*/ 78 h 127"/>
              <a:gd name="T34" fmla="*/ 62 w 167"/>
              <a:gd name="T35" fmla="*/ 75 h 127"/>
              <a:gd name="T36" fmla="*/ 59 w 167"/>
              <a:gd name="T37" fmla="*/ 71 h 127"/>
              <a:gd name="T38" fmla="*/ 55 w 167"/>
              <a:gd name="T39" fmla="*/ 68 h 127"/>
              <a:gd name="T40" fmla="*/ 54 w 167"/>
              <a:gd name="T41" fmla="*/ 65 h 127"/>
              <a:gd name="T42" fmla="*/ 52 w 167"/>
              <a:gd name="T43" fmla="*/ 63 h 127"/>
              <a:gd name="T44" fmla="*/ 48 w 167"/>
              <a:gd name="T45" fmla="*/ 60 h 127"/>
              <a:gd name="T46" fmla="*/ 45 w 167"/>
              <a:gd name="T47" fmla="*/ 55 h 127"/>
              <a:gd name="T48" fmla="*/ 43 w 167"/>
              <a:gd name="T49" fmla="*/ 49 h 127"/>
              <a:gd name="T50" fmla="*/ 40 w 167"/>
              <a:gd name="T51" fmla="*/ 43 h 127"/>
              <a:gd name="T52" fmla="*/ 36 w 167"/>
              <a:gd name="T53" fmla="*/ 38 h 127"/>
              <a:gd name="T54" fmla="*/ 35 w 167"/>
              <a:gd name="T55" fmla="*/ 35 h 127"/>
              <a:gd name="T56" fmla="*/ 33 w 167"/>
              <a:gd name="T57" fmla="*/ 32 h 127"/>
              <a:gd name="T58" fmla="*/ 31 w 167"/>
              <a:gd name="T59" fmla="*/ 28 h 127"/>
              <a:gd name="T60" fmla="*/ 29 w 167"/>
              <a:gd name="T61" fmla="*/ 23 h 127"/>
              <a:gd name="T62" fmla="*/ 27 w 167"/>
              <a:gd name="T63" fmla="*/ 18 h 127"/>
              <a:gd name="T64" fmla="*/ 25 w 167"/>
              <a:gd name="T65" fmla="*/ 16 h 127"/>
              <a:gd name="T66" fmla="*/ 23 w 167"/>
              <a:gd name="T67" fmla="*/ 13 h 127"/>
              <a:gd name="T68" fmla="*/ 20 w 167"/>
              <a:gd name="T69" fmla="*/ 12 h 127"/>
              <a:gd name="T70" fmla="*/ 18 w 167"/>
              <a:gd name="T71" fmla="*/ 10 h 127"/>
              <a:gd name="T72" fmla="*/ 14 w 167"/>
              <a:gd name="T73" fmla="*/ 7 h 127"/>
              <a:gd name="T74" fmla="*/ 10 w 167"/>
              <a:gd name="T75" fmla="*/ 5 h 127"/>
              <a:gd name="T76" fmla="*/ 4 w 167"/>
              <a:gd name="T77" fmla="*/ 4 h 127"/>
              <a:gd name="T78" fmla="*/ 0 w 167"/>
              <a:gd name="T7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27">
                <a:moveTo>
                  <a:pt x="167" y="127"/>
                </a:moveTo>
                <a:lnTo>
                  <a:pt x="139" y="127"/>
                </a:lnTo>
                <a:lnTo>
                  <a:pt x="139" y="122"/>
                </a:lnTo>
                <a:lnTo>
                  <a:pt x="135" y="122"/>
                </a:lnTo>
                <a:lnTo>
                  <a:pt x="135" y="119"/>
                </a:lnTo>
                <a:lnTo>
                  <a:pt x="130" y="119"/>
                </a:lnTo>
                <a:lnTo>
                  <a:pt x="130" y="116"/>
                </a:lnTo>
                <a:lnTo>
                  <a:pt x="127" y="116"/>
                </a:lnTo>
                <a:lnTo>
                  <a:pt x="127" y="113"/>
                </a:lnTo>
                <a:lnTo>
                  <a:pt x="117" y="113"/>
                </a:lnTo>
                <a:lnTo>
                  <a:pt x="117" y="111"/>
                </a:lnTo>
                <a:lnTo>
                  <a:pt x="114" y="111"/>
                </a:lnTo>
                <a:lnTo>
                  <a:pt x="114" y="108"/>
                </a:lnTo>
                <a:lnTo>
                  <a:pt x="105" y="108"/>
                </a:lnTo>
                <a:lnTo>
                  <a:pt x="105" y="105"/>
                </a:lnTo>
                <a:lnTo>
                  <a:pt x="103" y="105"/>
                </a:lnTo>
                <a:lnTo>
                  <a:pt x="103" y="104"/>
                </a:lnTo>
                <a:lnTo>
                  <a:pt x="101" y="104"/>
                </a:lnTo>
                <a:lnTo>
                  <a:pt x="101" y="101"/>
                </a:lnTo>
                <a:lnTo>
                  <a:pt x="94" y="101"/>
                </a:lnTo>
                <a:lnTo>
                  <a:pt x="94" y="98"/>
                </a:lnTo>
                <a:lnTo>
                  <a:pt x="90" y="98"/>
                </a:lnTo>
                <a:lnTo>
                  <a:pt x="90" y="95"/>
                </a:lnTo>
                <a:lnTo>
                  <a:pt x="85" y="95"/>
                </a:lnTo>
                <a:lnTo>
                  <a:pt x="85" y="92"/>
                </a:lnTo>
                <a:lnTo>
                  <a:pt x="77" y="92"/>
                </a:lnTo>
                <a:lnTo>
                  <a:pt x="77" y="89"/>
                </a:lnTo>
                <a:lnTo>
                  <a:pt x="74" y="89"/>
                </a:lnTo>
                <a:lnTo>
                  <a:pt x="74" y="86"/>
                </a:lnTo>
                <a:lnTo>
                  <a:pt x="71" y="86"/>
                </a:lnTo>
                <a:lnTo>
                  <a:pt x="71" y="81"/>
                </a:lnTo>
                <a:lnTo>
                  <a:pt x="68" y="81"/>
                </a:lnTo>
                <a:lnTo>
                  <a:pt x="68" y="78"/>
                </a:lnTo>
                <a:lnTo>
                  <a:pt x="64" y="78"/>
                </a:lnTo>
                <a:lnTo>
                  <a:pt x="64" y="75"/>
                </a:lnTo>
                <a:lnTo>
                  <a:pt x="62" y="75"/>
                </a:lnTo>
                <a:lnTo>
                  <a:pt x="62" y="71"/>
                </a:lnTo>
                <a:lnTo>
                  <a:pt x="59" y="71"/>
                </a:lnTo>
                <a:lnTo>
                  <a:pt x="59" y="68"/>
                </a:lnTo>
                <a:lnTo>
                  <a:pt x="55" y="68"/>
                </a:lnTo>
                <a:lnTo>
                  <a:pt x="55" y="65"/>
                </a:lnTo>
                <a:lnTo>
                  <a:pt x="54" y="65"/>
                </a:lnTo>
                <a:lnTo>
                  <a:pt x="54" y="63"/>
                </a:lnTo>
                <a:lnTo>
                  <a:pt x="52" y="63"/>
                </a:lnTo>
                <a:lnTo>
                  <a:pt x="52" y="60"/>
                </a:lnTo>
                <a:lnTo>
                  <a:pt x="48" y="60"/>
                </a:lnTo>
                <a:lnTo>
                  <a:pt x="48" y="55"/>
                </a:lnTo>
                <a:lnTo>
                  <a:pt x="45" y="55"/>
                </a:lnTo>
                <a:lnTo>
                  <a:pt x="45" y="49"/>
                </a:lnTo>
                <a:lnTo>
                  <a:pt x="43" y="49"/>
                </a:lnTo>
                <a:lnTo>
                  <a:pt x="43" y="43"/>
                </a:lnTo>
                <a:lnTo>
                  <a:pt x="40" y="43"/>
                </a:lnTo>
                <a:lnTo>
                  <a:pt x="40" y="38"/>
                </a:lnTo>
                <a:lnTo>
                  <a:pt x="36" y="38"/>
                </a:lnTo>
                <a:lnTo>
                  <a:pt x="36" y="35"/>
                </a:lnTo>
                <a:lnTo>
                  <a:pt x="35" y="35"/>
                </a:lnTo>
                <a:lnTo>
                  <a:pt x="35" y="32"/>
                </a:lnTo>
                <a:lnTo>
                  <a:pt x="33" y="32"/>
                </a:lnTo>
                <a:lnTo>
                  <a:pt x="33" y="28"/>
                </a:lnTo>
                <a:lnTo>
                  <a:pt x="31" y="28"/>
                </a:lnTo>
                <a:lnTo>
                  <a:pt x="31" y="23"/>
                </a:lnTo>
                <a:lnTo>
                  <a:pt x="29" y="23"/>
                </a:lnTo>
                <a:lnTo>
                  <a:pt x="29" y="18"/>
                </a:lnTo>
                <a:lnTo>
                  <a:pt x="27" y="18"/>
                </a:lnTo>
                <a:lnTo>
                  <a:pt x="27" y="16"/>
                </a:lnTo>
                <a:lnTo>
                  <a:pt x="25" y="16"/>
                </a:lnTo>
                <a:lnTo>
                  <a:pt x="25" y="13"/>
                </a:lnTo>
                <a:lnTo>
                  <a:pt x="23" y="13"/>
                </a:lnTo>
                <a:lnTo>
                  <a:pt x="23" y="12"/>
                </a:lnTo>
                <a:lnTo>
                  <a:pt x="20" y="12"/>
                </a:lnTo>
                <a:lnTo>
                  <a:pt x="20" y="10"/>
                </a:lnTo>
                <a:lnTo>
                  <a:pt x="18" y="10"/>
                </a:lnTo>
                <a:lnTo>
                  <a:pt x="18" y="7"/>
                </a:lnTo>
                <a:lnTo>
                  <a:pt x="14" y="7"/>
                </a:lnTo>
                <a:lnTo>
                  <a:pt x="14" y="5"/>
                </a:lnTo>
                <a:lnTo>
                  <a:pt x="10" y="5"/>
                </a:lnTo>
                <a:lnTo>
                  <a:pt x="10" y="4"/>
                </a:lnTo>
                <a:lnTo>
                  <a:pt x="4" y="4"/>
                </a:lnTo>
                <a:lnTo>
                  <a:pt x="4"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2800">
              <a:solidFill>
                <a:srgbClr val="4D4D4D"/>
              </a:solidFill>
            </a:endParaRPr>
          </a:p>
        </p:txBody>
      </p:sp>
      <p:grpSp>
        <p:nvGrpSpPr>
          <p:cNvPr id="121" name="Group 120"/>
          <p:cNvGrpSpPr/>
          <p:nvPr/>
        </p:nvGrpSpPr>
        <p:grpSpPr>
          <a:xfrm>
            <a:off x="1676400" y="2209800"/>
            <a:ext cx="2080153" cy="646331"/>
            <a:chOff x="1956187" y="2411868"/>
            <a:chExt cx="3074131" cy="646331"/>
          </a:xfrm>
        </p:grpSpPr>
        <p:cxnSp>
          <p:nvCxnSpPr>
            <p:cNvPr id="122" name="Straight Connector 121"/>
            <p:cNvCxnSpPr/>
            <p:nvPr/>
          </p:nvCxnSpPr>
          <p:spPr>
            <a:xfrm>
              <a:off x="1956187" y="2905125"/>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23" name="Straight Connector 122"/>
            <p:cNvCxnSpPr/>
            <p:nvPr/>
          </p:nvCxnSpPr>
          <p:spPr>
            <a:xfrm>
              <a:off x="1956187" y="2552700"/>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24" name="Rectangle 123"/>
            <p:cNvSpPr/>
            <p:nvPr/>
          </p:nvSpPr>
          <p:spPr>
            <a:xfrm>
              <a:off x="2009354" y="2411868"/>
              <a:ext cx="3020964" cy="646331"/>
            </a:xfrm>
            <a:prstGeom prst="rect">
              <a:avLst/>
            </a:prstGeom>
          </p:spPr>
          <p:txBody>
            <a:bodyPr wrap="square">
              <a:spAutoFit/>
            </a:bodyPr>
            <a:lstStyle/>
            <a:p>
              <a:r>
                <a:rPr lang="fr-FR" sz="1200" dirty="0" smtClean="0">
                  <a:solidFill>
                    <a:srgbClr val="4D4D4D"/>
                  </a:solidFill>
                </a:rPr>
                <a:t>Paclitaxel intrapéritonéal + S-1/paclitaxel</a:t>
              </a:r>
            </a:p>
            <a:p>
              <a:r>
                <a:rPr lang="fr-FR" sz="1200" dirty="0" smtClean="0">
                  <a:solidFill>
                    <a:srgbClr val="4D4D4D"/>
                  </a:solidFill>
                </a:rPr>
                <a:t>S-1/cisplatine</a:t>
              </a:r>
              <a:endParaRPr lang="fr-FR" sz="1200" dirty="0">
                <a:solidFill>
                  <a:srgbClr val="4D4D4D"/>
                </a:solidFill>
              </a:endParaRPr>
            </a:p>
          </p:txBody>
        </p:sp>
      </p:grpSp>
    </p:spTree>
    <p:custDataLst>
      <p:tags r:id="rId1"/>
    </p:custDataLst>
    <p:extLst>
      <p:ext uri="{BB962C8B-B14F-4D97-AF65-F5344CB8AC3E}">
        <p14:creationId xmlns:p14="http://schemas.microsoft.com/office/powerpoint/2010/main" val="2456643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r-FR" sz="1800" dirty="0" smtClean="0"/>
              <a:t>616PD: Etude de phase III comparant paclitaxel intrapéritonéal plus </a:t>
            </a:r>
            <a:br>
              <a:rPr lang="fr-FR" sz="1800" dirty="0" smtClean="0"/>
            </a:br>
            <a:r>
              <a:rPr lang="fr-FR" sz="1800" dirty="0" smtClean="0"/>
              <a:t>S-1/paclitaxel et S-1/cisplatine chez des patients avec cancer de l’estomac avec métastases péritonéales: étude PHOENIX-GC – Fujiwara et al</a:t>
            </a:r>
            <a:endParaRPr lang="fr-FR" sz="1800" dirty="0"/>
          </a:p>
        </p:txBody>
      </p:sp>
      <p:sp>
        <p:nvSpPr>
          <p:cNvPr id="4" name="Content Placeholder 3"/>
          <p:cNvSpPr>
            <a:spLocks noGrp="1"/>
          </p:cNvSpPr>
          <p:nvPr>
            <p:ph idx="1"/>
          </p:nvPr>
        </p:nvSpPr>
        <p:spPr>
          <a:xfrm>
            <a:off x="365124" y="1295400"/>
            <a:ext cx="8413751" cy="4746172"/>
          </a:xfrm>
        </p:spPr>
        <p:txBody>
          <a:bodyPr/>
          <a:lstStyle/>
          <a:p>
            <a:pPr marL="0" indent="0">
              <a:buNone/>
            </a:pPr>
            <a:r>
              <a:rPr lang="fr-FR" b="1" dirty="0" smtClean="0"/>
              <a:t>Résultats </a:t>
            </a:r>
          </a:p>
          <a:p>
            <a:pPr marL="0" indent="0">
              <a:buNone/>
            </a:pPr>
            <a:r>
              <a:rPr lang="fr-FR" b="1" dirty="0" smtClean="0"/>
              <a:t>SG selon le niveau d’ascite (analyse de sensibilité)</a:t>
            </a:r>
          </a:p>
        </p:txBody>
      </p:sp>
      <p:sp>
        <p:nvSpPr>
          <p:cNvPr id="2" name="Text Placeholder 1"/>
          <p:cNvSpPr>
            <a:spLocks noGrp="1"/>
          </p:cNvSpPr>
          <p:nvPr>
            <p:ph type="body" sz="quarter" idx="10"/>
          </p:nvPr>
        </p:nvSpPr>
        <p:spPr/>
        <p:txBody>
          <a:bodyPr/>
          <a:lstStyle/>
          <a:p>
            <a:r>
              <a:rPr lang="fr-FR" dirty="0" smtClean="0"/>
              <a:t>*Analyse de régression de Cox. </a:t>
            </a:r>
            <a:endParaRPr lang="fr-FR" dirty="0"/>
          </a:p>
        </p:txBody>
      </p:sp>
      <p:sp>
        <p:nvSpPr>
          <p:cNvPr id="3" name="Text Placeholder 2"/>
          <p:cNvSpPr>
            <a:spLocks noGrp="1"/>
          </p:cNvSpPr>
          <p:nvPr>
            <p:ph type="body" sz="quarter" idx="11"/>
          </p:nvPr>
        </p:nvSpPr>
        <p:spPr/>
        <p:txBody>
          <a:bodyPr/>
          <a:lstStyle/>
          <a:p>
            <a:r>
              <a:rPr lang="fr-FR" smtClean="0"/>
              <a:t>Fujiwara Y et al. Ann Oncol 2016; 27 (suppl 6): abstr 616PD</a:t>
            </a:r>
            <a:endParaRPr lang="fr-FR"/>
          </a:p>
        </p:txBody>
      </p:sp>
      <p:sp>
        <p:nvSpPr>
          <p:cNvPr id="5" name="TextBox 4"/>
          <p:cNvSpPr txBox="1"/>
          <p:nvPr/>
        </p:nvSpPr>
        <p:spPr>
          <a:xfrm>
            <a:off x="914400" y="5587425"/>
            <a:ext cx="7315200" cy="584775"/>
          </a:xfrm>
          <a:prstGeom prst="rect">
            <a:avLst/>
          </a:prstGeom>
          <a:noFill/>
        </p:spPr>
        <p:txBody>
          <a:bodyPr wrap="square" rtlCol="0">
            <a:spAutoFit/>
          </a:bodyPr>
          <a:lstStyle/>
          <a:p>
            <a:r>
              <a:rPr lang="fr-FR" sz="1600" dirty="0" smtClean="0">
                <a:solidFill>
                  <a:srgbClr val="4D4D4D"/>
                </a:solidFill>
              </a:rPr>
              <a:t>*Pour la population FAS: HR 0,59 (IC95% 0,39 – 0,87); p=0,0079</a:t>
            </a:r>
          </a:p>
          <a:p>
            <a:r>
              <a:rPr lang="fr-FR" sz="1600" dirty="0" smtClean="0">
                <a:solidFill>
                  <a:srgbClr val="4D4D4D"/>
                </a:solidFill>
              </a:rPr>
              <a:t>*Pour la population per protocole: HR 0,48 (IC95% 0,32 – 0,73); p=0,0008</a:t>
            </a:r>
            <a:endParaRPr lang="fr-FR" sz="1600" dirty="0">
              <a:solidFill>
                <a:srgbClr val="4D4D4D"/>
              </a:solidFill>
            </a:endParaRPr>
          </a:p>
        </p:txBody>
      </p:sp>
      <p:grpSp>
        <p:nvGrpSpPr>
          <p:cNvPr id="6" name="Group 5"/>
          <p:cNvGrpSpPr/>
          <p:nvPr/>
        </p:nvGrpSpPr>
        <p:grpSpPr>
          <a:xfrm>
            <a:off x="41102" y="2171128"/>
            <a:ext cx="9047939" cy="3048384"/>
            <a:chOff x="41102" y="2509023"/>
            <a:chExt cx="9047939" cy="3048384"/>
          </a:xfrm>
        </p:grpSpPr>
        <p:grpSp>
          <p:nvGrpSpPr>
            <p:cNvPr id="8" name="Group 7"/>
            <p:cNvGrpSpPr/>
            <p:nvPr/>
          </p:nvGrpSpPr>
          <p:grpSpPr>
            <a:xfrm>
              <a:off x="41102" y="3385896"/>
              <a:ext cx="3159298" cy="2171511"/>
              <a:chOff x="41102" y="3197214"/>
              <a:chExt cx="3159298" cy="2171511"/>
            </a:xfrm>
          </p:grpSpPr>
          <p:grpSp>
            <p:nvGrpSpPr>
              <p:cNvPr id="9" name="Group 8"/>
              <p:cNvGrpSpPr/>
              <p:nvPr/>
            </p:nvGrpSpPr>
            <p:grpSpPr>
              <a:xfrm>
                <a:off x="41102" y="3197214"/>
                <a:ext cx="3159298" cy="2171511"/>
                <a:chOff x="321987" y="2080197"/>
                <a:chExt cx="3089825" cy="2566701"/>
              </a:xfrm>
            </p:grpSpPr>
            <p:grpSp>
              <p:nvGrpSpPr>
                <p:cNvPr id="28" name="Group 27"/>
                <p:cNvGrpSpPr/>
                <p:nvPr/>
              </p:nvGrpSpPr>
              <p:grpSpPr>
                <a:xfrm>
                  <a:off x="328867" y="2134096"/>
                  <a:ext cx="2845558" cy="2512802"/>
                  <a:chOff x="328867" y="2134096"/>
                  <a:chExt cx="2845558" cy="2512802"/>
                </a:xfrm>
              </p:grpSpPr>
              <p:sp>
                <p:nvSpPr>
                  <p:cNvPr id="34" name="Text Box 62"/>
                  <p:cNvSpPr txBox="1">
                    <a:spLocks noChangeArrowheads="1"/>
                  </p:cNvSpPr>
                  <p:nvPr/>
                </p:nvSpPr>
                <p:spPr bwMode="auto">
                  <a:xfrm rot="16200000">
                    <a:off x="-184987" y="3078305"/>
                    <a:ext cx="1268516" cy="2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dirty="0">
                        <a:solidFill>
                          <a:srgbClr val="4D4D4D"/>
                        </a:solidFill>
                        <a:latin typeface="Arial" panose="020B0604020202020204" pitchFamily="34" charset="0"/>
                        <a:cs typeface="Arial" panose="020B0604020202020204" pitchFamily="34" charset="0"/>
                      </a:rPr>
                      <a:t>Taux de </a:t>
                    </a:r>
                    <a:r>
                      <a:rPr lang="fr-FR" altLang="en-US" sz="1000" b="1" dirty="0" smtClean="0">
                        <a:solidFill>
                          <a:srgbClr val="4D4D4D"/>
                        </a:solidFill>
                        <a:latin typeface="Arial" panose="020B0604020202020204" pitchFamily="34" charset="0"/>
                        <a:cs typeface="Arial" panose="020B0604020202020204" pitchFamily="34" charset="0"/>
                      </a:rPr>
                      <a:t>survie</a:t>
                    </a:r>
                    <a:endParaRPr lang="fr-FR" altLang="en-US" sz="1000" b="1" dirty="0">
                      <a:solidFill>
                        <a:srgbClr val="4D4D4D"/>
                      </a:solidFill>
                      <a:latin typeface="Arial" panose="020B0604020202020204" pitchFamily="34" charset="0"/>
                      <a:cs typeface="Arial" panose="020B0604020202020204" pitchFamily="34" charset="0"/>
                    </a:endParaRPr>
                  </a:p>
                </p:txBody>
              </p:sp>
              <p:sp>
                <p:nvSpPr>
                  <p:cNvPr id="35" name="Text Box 103"/>
                  <p:cNvSpPr txBox="1">
                    <a:spLocks noChangeArrowheads="1"/>
                  </p:cNvSpPr>
                  <p:nvPr/>
                </p:nvSpPr>
                <p:spPr bwMode="auto">
                  <a:xfrm>
                    <a:off x="1707565" y="4355868"/>
                    <a:ext cx="466292"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dirty="0" smtClean="0">
                        <a:solidFill>
                          <a:srgbClr val="4D4D4D"/>
                        </a:solidFill>
                        <a:latin typeface="Arial" panose="020B0604020202020204" pitchFamily="34" charset="0"/>
                        <a:cs typeface="Arial" panose="020B0604020202020204" pitchFamily="34" charset="0"/>
                      </a:rPr>
                      <a:t>Mois</a:t>
                    </a:r>
                    <a:endParaRPr lang="fr-FR" altLang="en-US" sz="1000" b="1" dirty="0">
                      <a:solidFill>
                        <a:srgbClr val="4D4D4D"/>
                      </a:solidFill>
                      <a:latin typeface="Arial" panose="020B0604020202020204" pitchFamily="34" charset="0"/>
                      <a:cs typeface="Arial" panose="020B0604020202020204" pitchFamily="34" charset="0"/>
                    </a:endParaRPr>
                  </a:p>
                </p:txBody>
              </p:sp>
              <p:sp>
                <p:nvSpPr>
                  <p:cNvPr id="36" name="Text Box 107"/>
                  <p:cNvSpPr txBox="1">
                    <a:spLocks noChangeArrowheads="1"/>
                  </p:cNvSpPr>
                  <p:nvPr/>
                </p:nvSpPr>
                <p:spPr bwMode="auto">
                  <a:xfrm>
                    <a:off x="474290" y="3059347"/>
                    <a:ext cx="35305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b="1" dirty="0" smtClean="0">
                        <a:solidFill>
                          <a:srgbClr val="4D4D4D"/>
                        </a:solidFill>
                        <a:latin typeface="Arial" panose="020B0604020202020204" pitchFamily="34" charset="0"/>
                        <a:cs typeface="Arial" panose="020B0604020202020204" pitchFamily="34" charset="0"/>
                      </a:rPr>
                      <a:t>0,5</a:t>
                    </a:r>
                    <a:endParaRPr lang="fr-FR" altLang="en-US" sz="1000" b="1" dirty="0">
                      <a:solidFill>
                        <a:srgbClr val="4D4D4D"/>
                      </a:solidFill>
                      <a:latin typeface="Arial" panose="020B0604020202020204" pitchFamily="34" charset="0"/>
                      <a:cs typeface="Arial" panose="020B0604020202020204" pitchFamily="34" charset="0"/>
                    </a:endParaRPr>
                  </a:p>
                </p:txBody>
              </p:sp>
              <p:sp>
                <p:nvSpPr>
                  <p:cNvPr id="37" name="Text Box 112"/>
                  <p:cNvSpPr txBox="1">
                    <a:spLocks noChangeArrowheads="1"/>
                  </p:cNvSpPr>
                  <p:nvPr/>
                </p:nvSpPr>
                <p:spPr bwMode="auto">
                  <a:xfrm>
                    <a:off x="577762" y="2134096"/>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b="1" dirty="0" smtClean="0">
                        <a:solidFill>
                          <a:srgbClr val="4D4D4D"/>
                        </a:solidFill>
                        <a:latin typeface="Arial" panose="020B0604020202020204" pitchFamily="34" charset="0"/>
                        <a:cs typeface="Arial" panose="020B0604020202020204" pitchFamily="34" charset="0"/>
                      </a:rPr>
                      <a:t>1</a:t>
                    </a:r>
                    <a:endParaRPr lang="fr-FR" altLang="en-US" sz="1000" b="1" dirty="0">
                      <a:solidFill>
                        <a:srgbClr val="4D4D4D"/>
                      </a:solidFill>
                      <a:latin typeface="Arial" panose="020B0604020202020204" pitchFamily="34" charset="0"/>
                      <a:cs typeface="Arial" panose="020B0604020202020204" pitchFamily="34" charset="0"/>
                    </a:endParaRPr>
                  </a:p>
                </p:txBody>
              </p:sp>
              <p:sp>
                <p:nvSpPr>
                  <p:cNvPr id="38" name="Text Box 115"/>
                  <p:cNvSpPr txBox="1">
                    <a:spLocks noChangeArrowheads="1"/>
                  </p:cNvSpPr>
                  <p:nvPr/>
                </p:nvSpPr>
                <p:spPr bwMode="auto">
                  <a:xfrm>
                    <a:off x="577762" y="4027160"/>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b="1" smtClean="0">
                        <a:solidFill>
                          <a:srgbClr val="4D4D4D"/>
                        </a:solidFill>
                        <a:latin typeface="Arial" panose="020B0604020202020204" pitchFamily="34" charset="0"/>
                        <a:cs typeface="Arial" panose="020B0604020202020204" pitchFamily="34" charset="0"/>
                      </a:rPr>
                      <a:t>0</a:t>
                    </a:r>
                    <a:endParaRPr lang="fr-FR" altLang="en-US" sz="1000" b="1">
                      <a:solidFill>
                        <a:srgbClr val="4D4D4D"/>
                      </a:solidFill>
                      <a:latin typeface="Arial" panose="020B0604020202020204" pitchFamily="34" charset="0"/>
                      <a:cs typeface="Arial" panose="020B0604020202020204" pitchFamily="34" charset="0"/>
                    </a:endParaRPr>
                  </a:p>
                </p:txBody>
              </p:sp>
              <p:sp>
                <p:nvSpPr>
                  <p:cNvPr id="39"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40"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41"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42"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43"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44"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45"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46"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47"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48"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49"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50"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51"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52"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53"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54"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55"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56"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57"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58"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59" name="Text Box 88"/>
                  <p:cNvSpPr txBox="1">
                    <a:spLocks noChangeArrowheads="1"/>
                  </p:cNvSpPr>
                  <p:nvPr/>
                </p:nvSpPr>
                <p:spPr bwMode="auto">
                  <a:xfrm>
                    <a:off x="732678" y="4205849"/>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0</a:t>
                    </a:r>
                    <a:endParaRPr lang="fr-FR" altLang="en-US" sz="1000" b="1">
                      <a:solidFill>
                        <a:srgbClr val="4D4D4D"/>
                      </a:solidFill>
                      <a:latin typeface="Arial" panose="020B0604020202020204" pitchFamily="34" charset="0"/>
                      <a:cs typeface="Arial" panose="020B0604020202020204" pitchFamily="34" charset="0"/>
                    </a:endParaRPr>
                  </a:p>
                </p:txBody>
              </p:sp>
              <p:sp>
                <p:nvSpPr>
                  <p:cNvPr id="60" name="Text Box 88"/>
                  <p:cNvSpPr txBox="1">
                    <a:spLocks noChangeArrowheads="1"/>
                  </p:cNvSpPr>
                  <p:nvPr/>
                </p:nvSpPr>
                <p:spPr bwMode="auto">
                  <a:xfrm>
                    <a:off x="124548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12</a:t>
                    </a:r>
                    <a:endParaRPr lang="fr-FR" altLang="en-US" sz="1000" b="1">
                      <a:solidFill>
                        <a:srgbClr val="4D4D4D"/>
                      </a:solidFill>
                      <a:latin typeface="Arial" panose="020B0604020202020204" pitchFamily="34" charset="0"/>
                      <a:cs typeface="Arial" panose="020B0604020202020204" pitchFamily="34" charset="0"/>
                    </a:endParaRPr>
                  </a:p>
                </p:txBody>
              </p:sp>
              <p:sp>
                <p:nvSpPr>
                  <p:cNvPr id="61" name="Text Box 88"/>
                  <p:cNvSpPr txBox="1">
                    <a:spLocks noChangeArrowheads="1"/>
                  </p:cNvSpPr>
                  <p:nvPr/>
                </p:nvSpPr>
                <p:spPr bwMode="auto">
                  <a:xfrm>
                    <a:off x="1790966"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24</a:t>
                    </a:r>
                    <a:endParaRPr lang="fr-FR" altLang="en-US" sz="1000" b="1">
                      <a:solidFill>
                        <a:srgbClr val="4D4D4D"/>
                      </a:solidFill>
                      <a:latin typeface="Arial" panose="020B0604020202020204" pitchFamily="34" charset="0"/>
                      <a:cs typeface="Arial" panose="020B0604020202020204" pitchFamily="34" charset="0"/>
                    </a:endParaRPr>
                  </a:p>
                </p:txBody>
              </p:sp>
              <p:sp>
                <p:nvSpPr>
                  <p:cNvPr id="62" name="Text Box 88"/>
                  <p:cNvSpPr txBox="1">
                    <a:spLocks noChangeArrowheads="1"/>
                  </p:cNvSpPr>
                  <p:nvPr/>
                </p:nvSpPr>
                <p:spPr bwMode="auto">
                  <a:xfrm>
                    <a:off x="232745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36</a:t>
                    </a:r>
                    <a:endParaRPr lang="fr-FR" altLang="en-US" sz="1000" b="1">
                      <a:solidFill>
                        <a:srgbClr val="4D4D4D"/>
                      </a:solidFill>
                      <a:latin typeface="Arial" panose="020B0604020202020204" pitchFamily="34" charset="0"/>
                      <a:cs typeface="Arial" panose="020B0604020202020204" pitchFamily="34" charset="0"/>
                    </a:endParaRPr>
                  </a:p>
                </p:txBody>
              </p:sp>
              <p:sp>
                <p:nvSpPr>
                  <p:cNvPr id="63" name="Text Box 88"/>
                  <p:cNvSpPr txBox="1">
                    <a:spLocks noChangeArrowheads="1"/>
                  </p:cNvSpPr>
                  <p:nvPr/>
                </p:nvSpPr>
                <p:spPr bwMode="auto">
                  <a:xfrm>
                    <a:off x="2855860" y="4205848"/>
                    <a:ext cx="318565"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48</a:t>
                    </a:r>
                    <a:endParaRPr lang="fr-FR" altLang="en-US" sz="1000" b="1">
                      <a:solidFill>
                        <a:srgbClr val="4D4D4D"/>
                      </a:solidFill>
                      <a:latin typeface="Arial" panose="020B0604020202020204" pitchFamily="34" charset="0"/>
                      <a:cs typeface="Arial" panose="020B0604020202020204" pitchFamily="34" charset="0"/>
                    </a:endParaRPr>
                  </a:p>
                </p:txBody>
              </p:sp>
              <p:sp>
                <p:nvSpPr>
                  <p:cNvPr id="64"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grpSp>
            <p:sp>
              <p:nvSpPr>
                <p:cNvPr id="29" name="Line 2"/>
                <p:cNvSpPr>
                  <a:spLocks noChangeShapeType="1"/>
                </p:cNvSpPr>
                <p:nvPr/>
              </p:nvSpPr>
              <p:spPr bwMode="auto">
                <a:xfrm>
                  <a:off x="321987" y="3550262"/>
                  <a:ext cx="0" cy="25426"/>
                </a:xfrm>
                <a:prstGeom prst="line">
                  <a:avLst/>
                </a:prstGeom>
                <a:noFill/>
                <a:ln w="15875">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nvGrpSpPr>
                <p:cNvPr id="30" name="Group 29"/>
                <p:cNvGrpSpPr/>
                <p:nvPr/>
              </p:nvGrpSpPr>
              <p:grpSpPr>
                <a:xfrm>
                  <a:off x="1686580" y="2080197"/>
                  <a:ext cx="1725232" cy="836713"/>
                  <a:chOff x="1686580" y="2080197"/>
                  <a:chExt cx="1725232" cy="836713"/>
                </a:xfrm>
              </p:grpSpPr>
              <p:cxnSp>
                <p:nvCxnSpPr>
                  <p:cNvPr id="31" name="Straight Connector 30"/>
                  <p:cNvCxnSpPr/>
                  <p:nvPr/>
                </p:nvCxnSpPr>
                <p:spPr>
                  <a:xfrm>
                    <a:off x="1686580" y="2579030"/>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2" name="Straight Connector 31"/>
                  <p:cNvCxnSpPr/>
                  <p:nvPr/>
                </p:nvCxnSpPr>
                <p:spPr>
                  <a:xfrm>
                    <a:off x="1686580" y="2276052"/>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33" name="Rectangle 32"/>
                  <p:cNvSpPr/>
                  <p:nvPr/>
                </p:nvSpPr>
                <p:spPr>
                  <a:xfrm>
                    <a:off x="1772276" y="2080197"/>
                    <a:ext cx="1639536" cy="836713"/>
                  </a:xfrm>
                  <a:prstGeom prst="rect">
                    <a:avLst/>
                  </a:prstGeom>
                </p:spPr>
                <p:txBody>
                  <a:bodyPr wrap="square">
                    <a:spAutoFit/>
                  </a:bodyPr>
                  <a:lstStyle/>
                  <a:p>
                    <a:r>
                      <a:rPr lang="fr-FR" sz="1000" dirty="0" smtClean="0">
                        <a:solidFill>
                          <a:srgbClr val="4D4D4D"/>
                        </a:solidFill>
                      </a:rPr>
                      <a:t>Paclitaxel intrapéritonéal + S-1/paclitaxel 25,4 m</a:t>
                    </a:r>
                  </a:p>
                  <a:p>
                    <a:r>
                      <a:rPr lang="fr-FR" sz="1000" dirty="0" smtClean="0">
                        <a:solidFill>
                          <a:srgbClr val="4D4D4D"/>
                        </a:solidFill>
                      </a:rPr>
                      <a:t>S-1/cisplatine 19,7 m</a:t>
                    </a:r>
                  </a:p>
                  <a:p>
                    <a:r>
                      <a:rPr lang="fr-FR" sz="1000" dirty="0" smtClean="0">
                        <a:solidFill>
                          <a:srgbClr val="4D4D4D"/>
                        </a:solidFill>
                      </a:rPr>
                      <a:t>HR 0,62</a:t>
                    </a:r>
                    <a:endParaRPr lang="fr-FR" sz="1000" dirty="0">
                      <a:solidFill>
                        <a:srgbClr val="4D4D4D"/>
                      </a:solidFill>
                    </a:endParaRPr>
                  </a:p>
                </p:txBody>
              </p:sp>
            </p:grpSp>
          </p:grpSp>
          <p:grpSp>
            <p:nvGrpSpPr>
              <p:cNvPr id="10" name="Group 9"/>
              <p:cNvGrpSpPr/>
              <p:nvPr/>
            </p:nvGrpSpPr>
            <p:grpSpPr>
              <a:xfrm>
                <a:off x="607404" y="3346968"/>
                <a:ext cx="1476000" cy="1329147"/>
                <a:chOff x="2390939" y="3134726"/>
                <a:chExt cx="1133475" cy="1000125"/>
              </a:xfrm>
            </p:grpSpPr>
            <p:sp>
              <p:nvSpPr>
                <p:cNvPr id="23" name="Line 2"/>
                <p:cNvSpPr>
                  <a:spLocks noChangeShapeType="1"/>
                </p:cNvSpPr>
                <p:nvPr/>
              </p:nvSpPr>
              <p:spPr bwMode="auto">
                <a:xfrm>
                  <a:off x="3419639" y="4106276"/>
                  <a:ext cx="0" cy="2857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4" name="Line 3"/>
                <p:cNvSpPr>
                  <a:spLocks noChangeShapeType="1"/>
                </p:cNvSpPr>
                <p:nvPr/>
              </p:nvSpPr>
              <p:spPr bwMode="auto">
                <a:xfrm>
                  <a:off x="3438689" y="4106276"/>
                  <a:ext cx="0" cy="2857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5" name="Line 4"/>
                <p:cNvSpPr>
                  <a:spLocks noChangeShapeType="1"/>
                </p:cNvSpPr>
                <p:nvPr/>
              </p:nvSpPr>
              <p:spPr bwMode="auto">
                <a:xfrm>
                  <a:off x="3229139" y="3896726"/>
                  <a:ext cx="0" cy="1905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6" name="Line 5"/>
                <p:cNvSpPr>
                  <a:spLocks noChangeShapeType="1"/>
                </p:cNvSpPr>
                <p:nvPr/>
              </p:nvSpPr>
              <p:spPr bwMode="auto">
                <a:xfrm>
                  <a:off x="3495839" y="4106276"/>
                  <a:ext cx="0" cy="28575"/>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7" name="Freeform 6"/>
                <p:cNvSpPr>
                  <a:spLocks/>
                </p:cNvSpPr>
                <p:nvPr/>
              </p:nvSpPr>
              <p:spPr bwMode="auto">
                <a:xfrm>
                  <a:off x="2390939" y="3134726"/>
                  <a:ext cx="1133475" cy="1000125"/>
                </a:xfrm>
                <a:custGeom>
                  <a:avLst/>
                  <a:gdLst>
                    <a:gd name="T0" fmla="*/ 119 w 119"/>
                    <a:gd name="T1" fmla="*/ 103 h 105"/>
                    <a:gd name="T2" fmla="*/ 119 w 119"/>
                    <a:gd name="T3" fmla="*/ 105 h 105"/>
                    <a:gd name="T4" fmla="*/ 105 w 119"/>
                    <a:gd name="T5" fmla="*/ 105 h 105"/>
                    <a:gd name="T6" fmla="*/ 105 w 119"/>
                    <a:gd name="T7" fmla="*/ 99 h 105"/>
                    <a:gd name="T8" fmla="*/ 96 w 119"/>
                    <a:gd name="T9" fmla="*/ 99 h 105"/>
                    <a:gd name="T10" fmla="*/ 96 w 119"/>
                    <a:gd name="T11" fmla="*/ 94 h 105"/>
                    <a:gd name="T12" fmla="*/ 94 w 119"/>
                    <a:gd name="T13" fmla="*/ 94 h 105"/>
                    <a:gd name="T14" fmla="*/ 94 w 119"/>
                    <a:gd name="T15" fmla="*/ 88 h 105"/>
                    <a:gd name="T16" fmla="*/ 90 w 119"/>
                    <a:gd name="T17" fmla="*/ 88 h 105"/>
                    <a:gd name="T18" fmla="*/ 90 w 119"/>
                    <a:gd name="T19" fmla="*/ 82 h 105"/>
                    <a:gd name="T20" fmla="*/ 84 w 119"/>
                    <a:gd name="T21" fmla="*/ 82 h 105"/>
                    <a:gd name="T22" fmla="*/ 84 w 119"/>
                    <a:gd name="T23" fmla="*/ 78 h 105"/>
                    <a:gd name="T24" fmla="*/ 82 w 119"/>
                    <a:gd name="T25" fmla="*/ 78 h 105"/>
                    <a:gd name="T26" fmla="*/ 82 w 119"/>
                    <a:gd name="T27" fmla="*/ 73 h 105"/>
                    <a:gd name="T28" fmla="*/ 79 w 119"/>
                    <a:gd name="T29" fmla="*/ 73 h 105"/>
                    <a:gd name="T30" fmla="*/ 79 w 119"/>
                    <a:gd name="T31" fmla="*/ 64 h 105"/>
                    <a:gd name="T32" fmla="*/ 64 w 119"/>
                    <a:gd name="T33" fmla="*/ 64 h 105"/>
                    <a:gd name="T34" fmla="*/ 64 w 119"/>
                    <a:gd name="T35" fmla="*/ 58 h 105"/>
                    <a:gd name="T36" fmla="*/ 62 w 119"/>
                    <a:gd name="T37" fmla="*/ 58 h 105"/>
                    <a:gd name="T38" fmla="*/ 62 w 119"/>
                    <a:gd name="T39" fmla="*/ 54 h 105"/>
                    <a:gd name="T40" fmla="*/ 60 w 119"/>
                    <a:gd name="T41" fmla="*/ 54 h 105"/>
                    <a:gd name="T42" fmla="*/ 60 w 119"/>
                    <a:gd name="T43" fmla="*/ 49 h 105"/>
                    <a:gd name="T44" fmla="*/ 54 w 119"/>
                    <a:gd name="T45" fmla="*/ 49 h 105"/>
                    <a:gd name="T46" fmla="*/ 54 w 119"/>
                    <a:gd name="T47" fmla="*/ 44 h 105"/>
                    <a:gd name="T48" fmla="*/ 50 w 119"/>
                    <a:gd name="T49" fmla="*/ 44 h 105"/>
                    <a:gd name="T50" fmla="*/ 50 w 119"/>
                    <a:gd name="T51" fmla="*/ 39 h 105"/>
                    <a:gd name="T52" fmla="*/ 47 w 119"/>
                    <a:gd name="T53" fmla="*/ 39 h 105"/>
                    <a:gd name="T54" fmla="*/ 47 w 119"/>
                    <a:gd name="T55" fmla="*/ 34 h 105"/>
                    <a:gd name="T56" fmla="*/ 46 w 119"/>
                    <a:gd name="T57" fmla="*/ 34 h 105"/>
                    <a:gd name="T58" fmla="*/ 46 w 119"/>
                    <a:gd name="T59" fmla="*/ 25 h 105"/>
                    <a:gd name="T60" fmla="*/ 45 w 119"/>
                    <a:gd name="T61" fmla="*/ 25 h 105"/>
                    <a:gd name="T62" fmla="*/ 45 w 119"/>
                    <a:gd name="T63" fmla="*/ 15 h 105"/>
                    <a:gd name="T64" fmla="*/ 24 w 119"/>
                    <a:gd name="T65" fmla="*/ 15 h 105"/>
                    <a:gd name="T66" fmla="*/ 24 w 119"/>
                    <a:gd name="T67" fmla="*/ 10 h 105"/>
                    <a:gd name="T68" fmla="*/ 20 w 119"/>
                    <a:gd name="T69" fmla="*/ 10 h 105"/>
                    <a:gd name="T70" fmla="*/ 20 w 119"/>
                    <a:gd name="T71" fmla="*/ 5 h 105"/>
                    <a:gd name="T72" fmla="*/ 16 w 119"/>
                    <a:gd name="T73" fmla="*/ 5 h 105"/>
                    <a:gd name="T74" fmla="*/ 16 w 119"/>
                    <a:gd name="T75" fmla="*/ 0 h 105"/>
                    <a:gd name="T76" fmla="*/ 0 w 119"/>
                    <a:gd name="T7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 h="105">
                      <a:moveTo>
                        <a:pt x="119" y="103"/>
                      </a:moveTo>
                      <a:lnTo>
                        <a:pt x="119" y="105"/>
                      </a:lnTo>
                      <a:lnTo>
                        <a:pt x="105" y="105"/>
                      </a:lnTo>
                      <a:lnTo>
                        <a:pt x="105" y="99"/>
                      </a:lnTo>
                      <a:lnTo>
                        <a:pt x="96" y="99"/>
                      </a:lnTo>
                      <a:lnTo>
                        <a:pt x="96" y="94"/>
                      </a:lnTo>
                      <a:lnTo>
                        <a:pt x="94" y="94"/>
                      </a:lnTo>
                      <a:lnTo>
                        <a:pt x="94" y="88"/>
                      </a:lnTo>
                      <a:lnTo>
                        <a:pt x="90" y="88"/>
                      </a:lnTo>
                      <a:lnTo>
                        <a:pt x="90" y="82"/>
                      </a:lnTo>
                      <a:lnTo>
                        <a:pt x="84" y="82"/>
                      </a:lnTo>
                      <a:lnTo>
                        <a:pt x="84" y="78"/>
                      </a:lnTo>
                      <a:lnTo>
                        <a:pt x="82" y="78"/>
                      </a:lnTo>
                      <a:lnTo>
                        <a:pt x="82" y="73"/>
                      </a:lnTo>
                      <a:lnTo>
                        <a:pt x="79" y="73"/>
                      </a:lnTo>
                      <a:lnTo>
                        <a:pt x="79" y="64"/>
                      </a:lnTo>
                      <a:lnTo>
                        <a:pt x="64" y="64"/>
                      </a:lnTo>
                      <a:lnTo>
                        <a:pt x="64" y="58"/>
                      </a:lnTo>
                      <a:lnTo>
                        <a:pt x="62" y="58"/>
                      </a:lnTo>
                      <a:lnTo>
                        <a:pt x="62" y="54"/>
                      </a:lnTo>
                      <a:lnTo>
                        <a:pt x="60" y="54"/>
                      </a:lnTo>
                      <a:lnTo>
                        <a:pt x="60" y="49"/>
                      </a:lnTo>
                      <a:lnTo>
                        <a:pt x="54" y="49"/>
                      </a:lnTo>
                      <a:lnTo>
                        <a:pt x="54" y="44"/>
                      </a:lnTo>
                      <a:lnTo>
                        <a:pt x="50" y="44"/>
                      </a:lnTo>
                      <a:lnTo>
                        <a:pt x="50" y="39"/>
                      </a:lnTo>
                      <a:lnTo>
                        <a:pt x="47" y="39"/>
                      </a:lnTo>
                      <a:lnTo>
                        <a:pt x="47" y="34"/>
                      </a:lnTo>
                      <a:lnTo>
                        <a:pt x="46" y="34"/>
                      </a:lnTo>
                      <a:lnTo>
                        <a:pt x="46" y="25"/>
                      </a:lnTo>
                      <a:lnTo>
                        <a:pt x="45" y="25"/>
                      </a:lnTo>
                      <a:lnTo>
                        <a:pt x="45" y="15"/>
                      </a:lnTo>
                      <a:lnTo>
                        <a:pt x="24" y="15"/>
                      </a:lnTo>
                      <a:lnTo>
                        <a:pt x="24" y="10"/>
                      </a:lnTo>
                      <a:lnTo>
                        <a:pt x="20" y="10"/>
                      </a:lnTo>
                      <a:lnTo>
                        <a:pt x="20" y="5"/>
                      </a:lnTo>
                      <a:lnTo>
                        <a:pt x="16" y="5"/>
                      </a:lnTo>
                      <a:lnTo>
                        <a:pt x="1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grpSp>
            <p:nvGrpSpPr>
              <p:cNvPr id="11" name="Group 10"/>
              <p:cNvGrpSpPr/>
              <p:nvPr/>
            </p:nvGrpSpPr>
            <p:grpSpPr>
              <a:xfrm>
                <a:off x="607403" y="3346967"/>
                <a:ext cx="1990941" cy="1234085"/>
                <a:chOff x="3810000" y="2959100"/>
                <a:chExt cx="1524000" cy="933450"/>
              </a:xfrm>
            </p:grpSpPr>
            <p:sp>
              <p:nvSpPr>
                <p:cNvPr id="12" name="Line 7"/>
                <p:cNvSpPr>
                  <a:spLocks noChangeShapeType="1"/>
                </p:cNvSpPr>
                <p:nvPr/>
              </p:nvSpPr>
              <p:spPr bwMode="auto">
                <a:xfrm>
                  <a:off x="5200650" y="3863975"/>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3" name="Line 8"/>
                <p:cNvSpPr>
                  <a:spLocks noChangeShapeType="1"/>
                </p:cNvSpPr>
                <p:nvPr/>
              </p:nvSpPr>
              <p:spPr bwMode="auto">
                <a:xfrm>
                  <a:off x="4667250" y="3530600"/>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4" name="Line 9"/>
                <p:cNvSpPr>
                  <a:spLocks noChangeShapeType="1"/>
                </p:cNvSpPr>
                <p:nvPr/>
              </p:nvSpPr>
              <p:spPr bwMode="auto">
                <a:xfrm>
                  <a:off x="5229225" y="3863975"/>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5" name="Line 10"/>
                <p:cNvSpPr>
                  <a:spLocks noChangeShapeType="1"/>
                </p:cNvSpPr>
                <p:nvPr/>
              </p:nvSpPr>
              <p:spPr bwMode="auto">
                <a:xfrm>
                  <a:off x="4838700" y="3673475"/>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6" name="Line 11"/>
                <p:cNvSpPr>
                  <a:spLocks noChangeShapeType="1"/>
                </p:cNvSpPr>
                <p:nvPr/>
              </p:nvSpPr>
              <p:spPr bwMode="auto">
                <a:xfrm>
                  <a:off x="4743450" y="356870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7" name="Line 12"/>
                <p:cNvSpPr>
                  <a:spLocks noChangeShapeType="1"/>
                </p:cNvSpPr>
                <p:nvPr/>
              </p:nvSpPr>
              <p:spPr bwMode="auto">
                <a:xfrm>
                  <a:off x="4810125" y="363537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8" name="Line 13"/>
                <p:cNvSpPr>
                  <a:spLocks noChangeShapeType="1"/>
                </p:cNvSpPr>
                <p:nvPr/>
              </p:nvSpPr>
              <p:spPr bwMode="auto">
                <a:xfrm>
                  <a:off x="497205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9" name="Line 14"/>
                <p:cNvSpPr>
                  <a:spLocks noChangeShapeType="1"/>
                </p:cNvSpPr>
                <p:nvPr/>
              </p:nvSpPr>
              <p:spPr bwMode="auto">
                <a:xfrm>
                  <a:off x="504825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0" name="Line 15"/>
                <p:cNvSpPr>
                  <a:spLocks noChangeShapeType="1"/>
                </p:cNvSpPr>
                <p:nvPr/>
              </p:nvSpPr>
              <p:spPr bwMode="auto">
                <a:xfrm>
                  <a:off x="506730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1" name="Line 16"/>
                <p:cNvSpPr>
                  <a:spLocks noChangeShapeType="1"/>
                </p:cNvSpPr>
                <p:nvPr/>
              </p:nvSpPr>
              <p:spPr bwMode="auto">
                <a:xfrm>
                  <a:off x="5143500" y="3768725"/>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2" name="Freeform 17"/>
                <p:cNvSpPr>
                  <a:spLocks/>
                </p:cNvSpPr>
                <p:nvPr/>
              </p:nvSpPr>
              <p:spPr bwMode="auto">
                <a:xfrm>
                  <a:off x="3810000" y="2959100"/>
                  <a:ext cx="1524000" cy="933450"/>
                </a:xfrm>
                <a:custGeom>
                  <a:avLst/>
                  <a:gdLst>
                    <a:gd name="T0" fmla="*/ 160 w 160"/>
                    <a:gd name="T1" fmla="*/ 95 h 98"/>
                    <a:gd name="T2" fmla="*/ 160 w 160"/>
                    <a:gd name="T3" fmla="*/ 98 h 98"/>
                    <a:gd name="T4" fmla="*/ 142 w 160"/>
                    <a:gd name="T5" fmla="*/ 98 h 98"/>
                    <a:gd name="T6" fmla="*/ 142 w 160"/>
                    <a:gd name="T7" fmla="*/ 87 h 98"/>
                    <a:gd name="T8" fmla="*/ 119 w 160"/>
                    <a:gd name="T9" fmla="*/ 87 h 98"/>
                    <a:gd name="T10" fmla="*/ 119 w 160"/>
                    <a:gd name="T11" fmla="*/ 83 h 98"/>
                    <a:gd name="T12" fmla="*/ 116 w 160"/>
                    <a:gd name="T13" fmla="*/ 83 h 98"/>
                    <a:gd name="T14" fmla="*/ 116 w 160"/>
                    <a:gd name="T15" fmla="*/ 77 h 98"/>
                    <a:gd name="T16" fmla="*/ 107 w 160"/>
                    <a:gd name="T17" fmla="*/ 77 h 98"/>
                    <a:gd name="T18" fmla="*/ 107 w 160"/>
                    <a:gd name="T19" fmla="*/ 74 h 98"/>
                    <a:gd name="T20" fmla="*/ 103 w 160"/>
                    <a:gd name="T21" fmla="*/ 74 h 98"/>
                    <a:gd name="T22" fmla="*/ 103 w 160"/>
                    <a:gd name="T23" fmla="*/ 70 h 98"/>
                    <a:gd name="T24" fmla="*/ 101 w 160"/>
                    <a:gd name="T25" fmla="*/ 70 h 98"/>
                    <a:gd name="T26" fmla="*/ 101 w 160"/>
                    <a:gd name="T27" fmla="*/ 67 h 98"/>
                    <a:gd name="T28" fmla="*/ 95 w 160"/>
                    <a:gd name="T29" fmla="*/ 67 h 98"/>
                    <a:gd name="T30" fmla="*/ 95 w 160"/>
                    <a:gd name="T31" fmla="*/ 64 h 98"/>
                    <a:gd name="T32" fmla="*/ 87 w 160"/>
                    <a:gd name="T33" fmla="*/ 64 h 98"/>
                    <a:gd name="T34" fmla="*/ 87 w 160"/>
                    <a:gd name="T35" fmla="*/ 60 h 98"/>
                    <a:gd name="T36" fmla="*/ 77 w 160"/>
                    <a:gd name="T37" fmla="*/ 60 h 98"/>
                    <a:gd name="T38" fmla="*/ 77 w 160"/>
                    <a:gd name="T39" fmla="*/ 57 h 98"/>
                    <a:gd name="T40" fmla="*/ 72 w 160"/>
                    <a:gd name="T41" fmla="*/ 57 h 98"/>
                    <a:gd name="T42" fmla="*/ 72 w 160"/>
                    <a:gd name="T43" fmla="*/ 55 h 98"/>
                    <a:gd name="T44" fmla="*/ 70 w 160"/>
                    <a:gd name="T45" fmla="*/ 55 h 98"/>
                    <a:gd name="T46" fmla="*/ 70 w 160"/>
                    <a:gd name="T47" fmla="*/ 51 h 98"/>
                    <a:gd name="T48" fmla="*/ 65 w 160"/>
                    <a:gd name="T49" fmla="*/ 51 h 98"/>
                    <a:gd name="T50" fmla="*/ 65 w 160"/>
                    <a:gd name="T51" fmla="*/ 48 h 98"/>
                    <a:gd name="T52" fmla="*/ 64 w 160"/>
                    <a:gd name="T53" fmla="*/ 48 h 98"/>
                    <a:gd name="T54" fmla="*/ 64 w 160"/>
                    <a:gd name="T55" fmla="*/ 42 h 98"/>
                    <a:gd name="T56" fmla="*/ 60 w 160"/>
                    <a:gd name="T57" fmla="*/ 42 h 98"/>
                    <a:gd name="T58" fmla="*/ 60 w 160"/>
                    <a:gd name="T59" fmla="*/ 40 h 98"/>
                    <a:gd name="T60" fmla="*/ 57 w 160"/>
                    <a:gd name="T61" fmla="*/ 40 h 98"/>
                    <a:gd name="T62" fmla="*/ 57 w 160"/>
                    <a:gd name="T63" fmla="*/ 37 h 98"/>
                    <a:gd name="T64" fmla="*/ 56 w 160"/>
                    <a:gd name="T65" fmla="*/ 37 h 98"/>
                    <a:gd name="T66" fmla="*/ 56 w 160"/>
                    <a:gd name="T67" fmla="*/ 33 h 98"/>
                    <a:gd name="T68" fmla="*/ 54 w 160"/>
                    <a:gd name="T69" fmla="*/ 33 h 98"/>
                    <a:gd name="T70" fmla="*/ 54 w 160"/>
                    <a:gd name="T71" fmla="*/ 31 h 98"/>
                    <a:gd name="T72" fmla="*/ 51 w 160"/>
                    <a:gd name="T73" fmla="*/ 31 h 98"/>
                    <a:gd name="T74" fmla="*/ 51 w 160"/>
                    <a:gd name="T75" fmla="*/ 28 h 98"/>
                    <a:gd name="T76" fmla="*/ 49 w 160"/>
                    <a:gd name="T77" fmla="*/ 28 h 98"/>
                    <a:gd name="T78" fmla="*/ 49 w 160"/>
                    <a:gd name="T79" fmla="*/ 24 h 98"/>
                    <a:gd name="T80" fmla="*/ 47 w 160"/>
                    <a:gd name="T81" fmla="*/ 24 h 98"/>
                    <a:gd name="T82" fmla="*/ 47 w 160"/>
                    <a:gd name="T83" fmla="*/ 21 h 98"/>
                    <a:gd name="T84" fmla="*/ 45 w 160"/>
                    <a:gd name="T85" fmla="*/ 21 h 98"/>
                    <a:gd name="T86" fmla="*/ 45 w 160"/>
                    <a:gd name="T87" fmla="*/ 18 h 98"/>
                    <a:gd name="T88" fmla="*/ 44 w 160"/>
                    <a:gd name="T89" fmla="*/ 18 h 98"/>
                    <a:gd name="T90" fmla="*/ 44 w 160"/>
                    <a:gd name="T91" fmla="*/ 15 h 98"/>
                    <a:gd name="T92" fmla="*/ 37 w 160"/>
                    <a:gd name="T93" fmla="*/ 15 h 98"/>
                    <a:gd name="T94" fmla="*/ 37 w 160"/>
                    <a:gd name="T95" fmla="*/ 13 h 98"/>
                    <a:gd name="T96" fmla="*/ 34 w 160"/>
                    <a:gd name="T97" fmla="*/ 13 h 98"/>
                    <a:gd name="T98" fmla="*/ 34 w 160"/>
                    <a:gd name="T99" fmla="*/ 10 h 98"/>
                    <a:gd name="T100" fmla="*/ 32 w 160"/>
                    <a:gd name="T101" fmla="*/ 10 h 98"/>
                    <a:gd name="T102" fmla="*/ 32 w 160"/>
                    <a:gd name="T103" fmla="*/ 6 h 98"/>
                    <a:gd name="T104" fmla="*/ 27 w 160"/>
                    <a:gd name="T105" fmla="*/ 6 h 98"/>
                    <a:gd name="T106" fmla="*/ 27 w 160"/>
                    <a:gd name="T107" fmla="*/ 4 h 98"/>
                    <a:gd name="T108" fmla="*/ 13 w 160"/>
                    <a:gd name="T109" fmla="*/ 4 h 98"/>
                    <a:gd name="T110" fmla="*/ 13 w 160"/>
                    <a:gd name="T111" fmla="*/ 0 h 98"/>
                    <a:gd name="T112" fmla="*/ 0 w 160"/>
                    <a:gd name="T11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98">
                      <a:moveTo>
                        <a:pt x="160" y="95"/>
                      </a:moveTo>
                      <a:lnTo>
                        <a:pt x="160" y="98"/>
                      </a:lnTo>
                      <a:lnTo>
                        <a:pt x="142" y="98"/>
                      </a:lnTo>
                      <a:lnTo>
                        <a:pt x="142" y="87"/>
                      </a:lnTo>
                      <a:lnTo>
                        <a:pt x="119" y="87"/>
                      </a:lnTo>
                      <a:lnTo>
                        <a:pt x="119" y="83"/>
                      </a:lnTo>
                      <a:lnTo>
                        <a:pt x="116" y="83"/>
                      </a:lnTo>
                      <a:lnTo>
                        <a:pt x="116" y="77"/>
                      </a:lnTo>
                      <a:lnTo>
                        <a:pt x="107" y="77"/>
                      </a:lnTo>
                      <a:lnTo>
                        <a:pt x="107" y="74"/>
                      </a:lnTo>
                      <a:lnTo>
                        <a:pt x="103" y="74"/>
                      </a:lnTo>
                      <a:lnTo>
                        <a:pt x="103" y="70"/>
                      </a:lnTo>
                      <a:lnTo>
                        <a:pt x="101" y="70"/>
                      </a:lnTo>
                      <a:lnTo>
                        <a:pt x="101" y="67"/>
                      </a:lnTo>
                      <a:lnTo>
                        <a:pt x="95" y="67"/>
                      </a:lnTo>
                      <a:lnTo>
                        <a:pt x="95" y="64"/>
                      </a:lnTo>
                      <a:lnTo>
                        <a:pt x="87" y="64"/>
                      </a:lnTo>
                      <a:lnTo>
                        <a:pt x="87" y="60"/>
                      </a:lnTo>
                      <a:lnTo>
                        <a:pt x="77" y="60"/>
                      </a:lnTo>
                      <a:lnTo>
                        <a:pt x="77" y="57"/>
                      </a:lnTo>
                      <a:lnTo>
                        <a:pt x="72" y="57"/>
                      </a:lnTo>
                      <a:lnTo>
                        <a:pt x="72" y="55"/>
                      </a:lnTo>
                      <a:lnTo>
                        <a:pt x="70" y="55"/>
                      </a:lnTo>
                      <a:lnTo>
                        <a:pt x="70" y="51"/>
                      </a:lnTo>
                      <a:lnTo>
                        <a:pt x="65" y="51"/>
                      </a:lnTo>
                      <a:lnTo>
                        <a:pt x="65" y="48"/>
                      </a:lnTo>
                      <a:lnTo>
                        <a:pt x="64" y="48"/>
                      </a:lnTo>
                      <a:lnTo>
                        <a:pt x="64" y="42"/>
                      </a:lnTo>
                      <a:lnTo>
                        <a:pt x="60" y="42"/>
                      </a:lnTo>
                      <a:lnTo>
                        <a:pt x="60" y="40"/>
                      </a:lnTo>
                      <a:lnTo>
                        <a:pt x="57" y="40"/>
                      </a:lnTo>
                      <a:lnTo>
                        <a:pt x="57" y="37"/>
                      </a:lnTo>
                      <a:lnTo>
                        <a:pt x="56" y="37"/>
                      </a:lnTo>
                      <a:lnTo>
                        <a:pt x="56" y="33"/>
                      </a:lnTo>
                      <a:lnTo>
                        <a:pt x="54" y="33"/>
                      </a:lnTo>
                      <a:lnTo>
                        <a:pt x="54" y="31"/>
                      </a:lnTo>
                      <a:lnTo>
                        <a:pt x="51" y="31"/>
                      </a:lnTo>
                      <a:lnTo>
                        <a:pt x="51" y="28"/>
                      </a:lnTo>
                      <a:lnTo>
                        <a:pt x="49" y="28"/>
                      </a:lnTo>
                      <a:lnTo>
                        <a:pt x="49" y="24"/>
                      </a:lnTo>
                      <a:lnTo>
                        <a:pt x="47" y="24"/>
                      </a:lnTo>
                      <a:lnTo>
                        <a:pt x="47" y="21"/>
                      </a:lnTo>
                      <a:lnTo>
                        <a:pt x="45" y="21"/>
                      </a:lnTo>
                      <a:lnTo>
                        <a:pt x="45" y="18"/>
                      </a:lnTo>
                      <a:lnTo>
                        <a:pt x="44" y="18"/>
                      </a:lnTo>
                      <a:lnTo>
                        <a:pt x="44" y="15"/>
                      </a:lnTo>
                      <a:lnTo>
                        <a:pt x="37" y="15"/>
                      </a:lnTo>
                      <a:lnTo>
                        <a:pt x="37" y="13"/>
                      </a:lnTo>
                      <a:lnTo>
                        <a:pt x="34" y="13"/>
                      </a:lnTo>
                      <a:lnTo>
                        <a:pt x="34" y="10"/>
                      </a:lnTo>
                      <a:lnTo>
                        <a:pt x="32" y="10"/>
                      </a:lnTo>
                      <a:lnTo>
                        <a:pt x="32" y="6"/>
                      </a:lnTo>
                      <a:lnTo>
                        <a:pt x="27" y="6"/>
                      </a:lnTo>
                      <a:lnTo>
                        <a:pt x="27" y="4"/>
                      </a:lnTo>
                      <a:lnTo>
                        <a:pt x="13" y="4"/>
                      </a:lnTo>
                      <a:lnTo>
                        <a:pt x="13"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grpSp>
        <p:grpSp>
          <p:nvGrpSpPr>
            <p:cNvPr id="65" name="Group 64"/>
            <p:cNvGrpSpPr/>
            <p:nvPr/>
          </p:nvGrpSpPr>
          <p:grpSpPr>
            <a:xfrm>
              <a:off x="3015743" y="3385897"/>
              <a:ext cx="3505809" cy="2171510"/>
              <a:chOff x="328866" y="2080199"/>
              <a:chExt cx="3428717" cy="2566700"/>
            </a:xfrm>
          </p:grpSpPr>
          <p:grpSp>
            <p:nvGrpSpPr>
              <p:cNvPr id="66" name="Group 65"/>
              <p:cNvGrpSpPr/>
              <p:nvPr/>
            </p:nvGrpSpPr>
            <p:grpSpPr>
              <a:xfrm>
                <a:off x="328866" y="2134096"/>
                <a:ext cx="2845559" cy="2512803"/>
                <a:chOff x="328866" y="2134096"/>
                <a:chExt cx="2845559" cy="2512803"/>
              </a:xfrm>
            </p:grpSpPr>
            <p:sp>
              <p:nvSpPr>
                <p:cNvPr id="72" name="Text Box 62"/>
                <p:cNvSpPr txBox="1">
                  <a:spLocks noChangeArrowheads="1"/>
                </p:cNvSpPr>
                <p:nvPr/>
              </p:nvSpPr>
              <p:spPr bwMode="auto">
                <a:xfrm rot="16200000">
                  <a:off x="-184988" y="3078306"/>
                  <a:ext cx="1268516" cy="2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dirty="0">
                      <a:solidFill>
                        <a:srgbClr val="4D4D4D"/>
                      </a:solidFill>
                      <a:latin typeface="Arial" panose="020B0604020202020204" pitchFamily="34" charset="0"/>
                      <a:cs typeface="Arial" panose="020B0604020202020204" pitchFamily="34" charset="0"/>
                    </a:rPr>
                    <a:t>Taux de </a:t>
                  </a:r>
                  <a:r>
                    <a:rPr lang="fr-FR" altLang="en-US" sz="1000" b="1" dirty="0" smtClean="0">
                      <a:solidFill>
                        <a:srgbClr val="4D4D4D"/>
                      </a:solidFill>
                      <a:latin typeface="Arial" panose="020B0604020202020204" pitchFamily="34" charset="0"/>
                      <a:cs typeface="Arial" panose="020B0604020202020204" pitchFamily="34" charset="0"/>
                    </a:rPr>
                    <a:t>survie</a:t>
                  </a:r>
                  <a:endParaRPr lang="fr-FR" altLang="en-US" sz="1000" b="1" dirty="0">
                    <a:solidFill>
                      <a:srgbClr val="4D4D4D"/>
                    </a:solidFill>
                    <a:latin typeface="Arial" panose="020B0604020202020204" pitchFamily="34" charset="0"/>
                    <a:cs typeface="Arial" panose="020B0604020202020204" pitchFamily="34" charset="0"/>
                  </a:endParaRPr>
                </a:p>
              </p:txBody>
            </p:sp>
            <p:sp>
              <p:nvSpPr>
                <p:cNvPr id="73" name="Text Box 103"/>
                <p:cNvSpPr txBox="1">
                  <a:spLocks noChangeArrowheads="1"/>
                </p:cNvSpPr>
                <p:nvPr/>
              </p:nvSpPr>
              <p:spPr bwMode="auto">
                <a:xfrm>
                  <a:off x="1707565" y="4355869"/>
                  <a:ext cx="466292"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dirty="0" smtClean="0">
                      <a:solidFill>
                        <a:srgbClr val="4D4D4D"/>
                      </a:solidFill>
                      <a:latin typeface="Arial" panose="020B0604020202020204" pitchFamily="34" charset="0"/>
                      <a:cs typeface="Arial" panose="020B0604020202020204" pitchFamily="34" charset="0"/>
                    </a:rPr>
                    <a:t>Mois</a:t>
                  </a:r>
                  <a:endParaRPr lang="fr-FR" altLang="en-US" sz="1000" b="1" dirty="0">
                    <a:solidFill>
                      <a:srgbClr val="4D4D4D"/>
                    </a:solidFill>
                    <a:latin typeface="Arial" panose="020B0604020202020204" pitchFamily="34" charset="0"/>
                    <a:cs typeface="Arial" panose="020B0604020202020204" pitchFamily="34" charset="0"/>
                  </a:endParaRPr>
                </a:p>
              </p:txBody>
            </p:sp>
            <p:sp>
              <p:nvSpPr>
                <p:cNvPr id="74" name="Text Box 107"/>
                <p:cNvSpPr txBox="1">
                  <a:spLocks noChangeArrowheads="1"/>
                </p:cNvSpPr>
                <p:nvPr/>
              </p:nvSpPr>
              <p:spPr bwMode="auto">
                <a:xfrm>
                  <a:off x="474290" y="3059346"/>
                  <a:ext cx="35305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b="1" dirty="0" smtClean="0">
                      <a:solidFill>
                        <a:srgbClr val="4D4D4D"/>
                      </a:solidFill>
                      <a:latin typeface="Arial" panose="020B0604020202020204" pitchFamily="34" charset="0"/>
                      <a:cs typeface="Arial" panose="020B0604020202020204" pitchFamily="34" charset="0"/>
                    </a:rPr>
                    <a:t>0,5</a:t>
                  </a:r>
                  <a:endParaRPr lang="fr-FR" altLang="en-US" sz="1000" b="1" dirty="0">
                    <a:solidFill>
                      <a:srgbClr val="4D4D4D"/>
                    </a:solidFill>
                    <a:latin typeface="Arial" panose="020B0604020202020204" pitchFamily="34" charset="0"/>
                    <a:cs typeface="Arial" panose="020B0604020202020204" pitchFamily="34" charset="0"/>
                  </a:endParaRPr>
                </a:p>
              </p:txBody>
            </p:sp>
            <p:sp>
              <p:nvSpPr>
                <p:cNvPr id="75" name="Text Box 112"/>
                <p:cNvSpPr txBox="1">
                  <a:spLocks noChangeArrowheads="1"/>
                </p:cNvSpPr>
                <p:nvPr/>
              </p:nvSpPr>
              <p:spPr bwMode="auto">
                <a:xfrm>
                  <a:off x="577762" y="2134096"/>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b="1" smtClean="0">
                      <a:solidFill>
                        <a:srgbClr val="4D4D4D"/>
                      </a:solidFill>
                      <a:latin typeface="Arial" panose="020B0604020202020204" pitchFamily="34" charset="0"/>
                      <a:cs typeface="Arial" panose="020B0604020202020204" pitchFamily="34" charset="0"/>
                    </a:rPr>
                    <a:t>1</a:t>
                  </a:r>
                  <a:endParaRPr lang="fr-FR" altLang="en-US" sz="1000" b="1">
                    <a:solidFill>
                      <a:srgbClr val="4D4D4D"/>
                    </a:solidFill>
                    <a:latin typeface="Arial" panose="020B0604020202020204" pitchFamily="34" charset="0"/>
                    <a:cs typeface="Arial" panose="020B0604020202020204" pitchFamily="34" charset="0"/>
                  </a:endParaRPr>
                </a:p>
              </p:txBody>
            </p:sp>
            <p:sp>
              <p:nvSpPr>
                <p:cNvPr id="76" name="Text Box 115"/>
                <p:cNvSpPr txBox="1">
                  <a:spLocks noChangeArrowheads="1"/>
                </p:cNvSpPr>
                <p:nvPr/>
              </p:nvSpPr>
              <p:spPr bwMode="auto">
                <a:xfrm>
                  <a:off x="577762" y="4027160"/>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b="1" smtClean="0">
                      <a:solidFill>
                        <a:srgbClr val="4D4D4D"/>
                      </a:solidFill>
                      <a:latin typeface="Arial" panose="020B0604020202020204" pitchFamily="34" charset="0"/>
                      <a:cs typeface="Arial" panose="020B0604020202020204" pitchFamily="34" charset="0"/>
                    </a:rPr>
                    <a:t>0</a:t>
                  </a:r>
                  <a:endParaRPr lang="fr-FR" altLang="en-US" sz="1000" b="1">
                    <a:solidFill>
                      <a:srgbClr val="4D4D4D"/>
                    </a:solidFill>
                    <a:latin typeface="Arial" panose="020B0604020202020204" pitchFamily="34" charset="0"/>
                    <a:cs typeface="Arial" panose="020B0604020202020204" pitchFamily="34" charset="0"/>
                  </a:endParaRPr>
                </a:p>
              </p:txBody>
            </p:sp>
            <p:sp>
              <p:nvSpPr>
                <p:cNvPr id="77"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78"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79"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80"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81"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82"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83"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84"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85"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86"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87"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88"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89"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90"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91"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92"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93"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94"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95"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96"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97" name="Text Box 88"/>
                <p:cNvSpPr txBox="1">
                  <a:spLocks noChangeArrowheads="1"/>
                </p:cNvSpPr>
                <p:nvPr/>
              </p:nvSpPr>
              <p:spPr bwMode="auto">
                <a:xfrm>
                  <a:off x="732679" y="4205849"/>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0</a:t>
                  </a:r>
                  <a:endParaRPr lang="fr-FR" altLang="en-US" sz="1000" b="1">
                    <a:solidFill>
                      <a:srgbClr val="4D4D4D"/>
                    </a:solidFill>
                    <a:latin typeface="Arial" panose="020B0604020202020204" pitchFamily="34" charset="0"/>
                    <a:cs typeface="Arial" panose="020B0604020202020204" pitchFamily="34" charset="0"/>
                  </a:endParaRPr>
                </a:p>
              </p:txBody>
            </p:sp>
            <p:sp>
              <p:nvSpPr>
                <p:cNvPr id="98" name="Text Box 88"/>
                <p:cNvSpPr txBox="1">
                  <a:spLocks noChangeArrowheads="1"/>
                </p:cNvSpPr>
                <p:nvPr/>
              </p:nvSpPr>
              <p:spPr bwMode="auto">
                <a:xfrm>
                  <a:off x="1245484"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12</a:t>
                  </a:r>
                  <a:endParaRPr lang="fr-FR" altLang="en-US" sz="1000" b="1">
                    <a:solidFill>
                      <a:srgbClr val="4D4D4D"/>
                    </a:solidFill>
                    <a:latin typeface="Arial" panose="020B0604020202020204" pitchFamily="34" charset="0"/>
                    <a:cs typeface="Arial" panose="020B0604020202020204" pitchFamily="34" charset="0"/>
                  </a:endParaRPr>
                </a:p>
              </p:txBody>
            </p:sp>
            <p:sp>
              <p:nvSpPr>
                <p:cNvPr id="99" name="Text Box 88"/>
                <p:cNvSpPr txBox="1">
                  <a:spLocks noChangeArrowheads="1"/>
                </p:cNvSpPr>
                <p:nvPr/>
              </p:nvSpPr>
              <p:spPr bwMode="auto">
                <a:xfrm>
                  <a:off x="1790967"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24</a:t>
                  </a:r>
                  <a:endParaRPr lang="fr-FR" altLang="en-US" sz="1000" b="1">
                    <a:solidFill>
                      <a:srgbClr val="4D4D4D"/>
                    </a:solidFill>
                    <a:latin typeface="Arial" panose="020B0604020202020204" pitchFamily="34" charset="0"/>
                    <a:cs typeface="Arial" panose="020B0604020202020204" pitchFamily="34" charset="0"/>
                  </a:endParaRPr>
                </a:p>
              </p:txBody>
            </p:sp>
            <p:sp>
              <p:nvSpPr>
                <p:cNvPr id="100" name="Text Box 88"/>
                <p:cNvSpPr txBox="1">
                  <a:spLocks noChangeArrowheads="1"/>
                </p:cNvSpPr>
                <p:nvPr/>
              </p:nvSpPr>
              <p:spPr bwMode="auto">
                <a:xfrm>
                  <a:off x="2327452"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36</a:t>
                  </a:r>
                  <a:endParaRPr lang="fr-FR" altLang="en-US" sz="1000" b="1">
                    <a:solidFill>
                      <a:srgbClr val="4D4D4D"/>
                    </a:solidFill>
                    <a:latin typeface="Arial" panose="020B0604020202020204" pitchFamily="34" charset="0"/>
                    <a:cs typeface="Arial" panose="020B0604020202020204" pitchFamily="34" charset="0"/>
                  </a:endParaRPr>
                </a:p>
              </p:txBody>
            </p:sp>
            <p:sp>
              <p:nvSpPr>
                <p:cNvPr id="101" name="Text Box 88"/>
                <p:cNvSpPr txBox="1">
                  <a:spLocks noChangeArrowheads="1"/>
                </p:cNvSpPr>
                <p:nvPr/>
              </p:nvSpPr>
              <p:spPr bwMode="auto">
                <a:xfrm>
                  <a:off x="2855860" y="4205848"/>
                  <a:ext cx="318565" cy="29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48</a:t>
                  </a:r>
                  <a:endParaRPr lang="fr-FR" altLang="en-US" sz="1000" b="1">
                    <a:solidFill>
                      <a:srgbClr val="4D4D4D"/>
                    </a:solidFill>
                    <a:latin typeface="Arial" panose="020B0604020202020204" pitchFamily="34" charset="0"/>
                    <a:cs typeface="Arial" panose="020B0604020202020204" pitchFamily="34" charset="0"/>
                  </a:endParaRPr>
                </a:p>
              </p:txBody>
            </p:sp>
            <p:sp>
              <p:nvSpPr>
                <p:cNvPr id="102"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grpSp>
          <p:grpSp>
            <p:nvGrpSpPr>
              <p:cNvPr id="68" name="Group 67"/>
              <p:cNvGrpSpPr/>
              <p:nvPr/>
            </p:nvGrpSpPr>
            <p:grpSpPr>
              <a:xfrm>
                <a:off x="1520994" y="2080199"/>
                <a:ext cx="2236589" cy="836713"/>
                <a:chOff x="1520994" y="2080199"/>
                <a:chExt cx="2236589" cy="836713"/>
              </a:xfrm>
            </p:grpSpPr>
            <p:cxnSp>
              <p:nvCxnSpPr>
                <p:cNvPr id="69" name="Straight Connector 68"/>
                <p:cNvCxnSpPr/>
                <p:nvPr/>
              </p:nvCxnSpPr>
              <p:spPr>
                <a:xfrm>
                  <a:off x="1520994" y="2579031"/>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0" name="Straight Connector 69"/>
                <p:cNvCxnSpPr/>
                <p:nvPr/>
              </p:nvCxnSpPr>
              <p:spPr>
                <a:xfrm>
                  <a:off x="1520994" y="2276053"/>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71" name="Rectangle 70"/>
                <p:cNvSpPr/>
                <p:nvPr/>
              </p:nvSpPr>
              <p:spPr>
                <a:xfrm>
                  <a:off x="1586884" y="2080199"/>
                  <a:ext cx="2170699" cy="836713"/>
                </a:xfrm>
                <a:prstGeom prst="rect">
                  <a:avLst/>
                </a:prstGeom>
              </p:spPr>
              <p:txBody>
                <a:bodyPr wrap="square">
                  <a:spAutoFit/>
                </a:bodyPr>
                <a:lstStyle/>
                <a:p>
                  <a:r>
                    <a:rPr lang="fr-FR" sz="1000" dirty="0">
                      <a:solidFill>
                        <a:srgbClr val="4D4D4D"/>
                      </a:solidFill>
                    </a:rPr>
                    <a:t>Paclitaxel intrapéritonéal + S-1/paclitaxel </a:t>
                  </a:r>
                  <a:r>
                    <a:rPr lang="fr-FR" sz="1000" dirty="0" smtClean="0">
                      <a:solidFill>
                        <a:srgbClr val="4D4D4D"/>
                      </a:solidFill>
                    </a:rPr>
                    <a:t>16,1 m</a:t>
                  </a:r>
                </a:p>
                <a:p>
                  <a:r>
                    <a:rPr lang="fr-FR" sz="1000" dirty="0" smtClean="0">
                      <a:solidFill>
                        <a:srgbClr val="4D4D4D"/>
                      </a:solidFill>
                    </a:rPr>
                    <a:t>S-1/cisplatine 10,3 m</a:t>
                  </a:r>
                </a:p>
                <a:p>
                  <a:r>
                    <a:rPr lang="fr-FR" sz="1000" dirty="0" smtClean="0">
                      <a:solidFill>
                        <a:srgbClr val="4D4D4D"/>
                      </a:solidFill>
                    </a:rPr>
                    <a:t>HR 0,44</a:t>
                  </a:r>
                  <a:endParaRPr lang="fr-FR" sz="1000" dirty="0">
                    <a:solidFill>
                      <a:srgbClr val="4D4D4D"/>
                    </a:solidFill>
                  </a:endParaRPr>
                </a:p>
              </p:txBody>
            </p:sp>
          </p:grpSp>
        </p:grpSp>
        <p:grpSp>
          <p:nvGrpSpPr>
            <p:cNvPr id="103" name="Group 102"/>
            <p:cNvGrpSpPr/>
            <p:nvPr/>
          </p:nvGrpSpPr>
          <p:grpSpPr>
            <a:xfrm>
              <a:off x="5983353" y="3385896"/>
              <a:ext cx="2932047" cy="2171510"/>
              <a:chOff x="328869" y="2080198"/>
              <a:chExt cx="2867571" cy="2566701"/>
            </a:xfrm>
          </p:grpSpPr>
          <p:grpSp>
            <p:nvGrpSpPr>
              <p:cNvPr id="104" name="Group 103"/>
              <p:cNvGrpSpPr/>
              <p:nvPr/>
            </p:nvGrpSpPr>
            <p:grpSpPr>
              <a:xfrm>
                <a:off x="328869" y="2134096"/>
                <a:ext cx="2845556" cy="2512803"/>
                <a:chOff x="328869" y="2134096"/>
                <a:chExt cx="2845556" cy="2512803"/>
              </a:xfrm>
            </p:grpSpPr>
            <p:sp>
              <p:nvSpPr>
                <p:cNvPr id="110" name="Text Box 62"/>
                <p:cNvSpPr txBox="1">
                  <a:spLocks noChangeArrowheads="1"/>
                </p:cNvSpPr>
                <p:nvPr/>
              </p:nvSpPr>
              <p:spPr bwMode="auto">
                <a:xfrm rot="16200000">
                  <a:off x="-184985" y="3078306"/>
                  <a:ext cx="1268516" cy="2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dirty="0" smtClean="0">
                      <a:solidFill>
                        <a:srgbClr val="4D4D4D"/>
                      </a:solidFill>
                      <a:latin typeface="Arial" panose="020B0604020202020204" pitchFamily="34" charset="0"/>
                      <a:cs typeface="Arial" panose="020B0604020202020204" pitchFamily="34" charset="0"/>
                    </a:rPr>
                    <a:t>Taux de survie</a:t>
                  </a:r>
                  <a:endParaRPr lang="fr-FR" altLang="en-US" sz="1000" b="1" dirty="0">
                    <a:solidFill>
                      <a:srgbClr val="4D4D4D"/>
                    </a:solidFill>
                    <a:latin typeface="Arial" panose="020B0604020202020204" pitchFamily="34" charset="0"/>
                    <a:cs typeface="Arial" panose="020B0604020202020204" pitchFamily="34" charset="0"/>
                  </a:endParaRPr>
                </a:p>
              </p:txBody>
            </p:sp>
            <p:sp>
              <p:nvSpPr>
                <p:cNvPr id="111" name="Text Box 103"/>
                <p:cNvSpPr txBox="1">
                  <a:spLocks noChangeArrowheads="1"/>
                </p:cNvSpPr>
                <p:nvPr/>
              </p:nvSpPr>
              <p:spPr bwMode="auto">
                <a:xfrm>
                  <a:off x="1707566" y="4355869"/>
                  <a:ext cx="466292"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dirty="0" smtClean="0">
                      <a:solidFill>
                        <a:srgbClr val="4D4D4D"/>
                      </a:solidFill>
                      <a:latin typeface="Arial" panose="020B0604020202020204" pitchFamily="34" charset="0"/>
                      <a:cs typeface="Arial" panose="020B0604020202020204" pitchFamily="34" charset="0"/>
                    </a:rPr>
                    <a:t>Mois</a:t>
                  </a:r>
                  <a:endParaRPr lang="fr-FR" altLang="en-US" sz="1000" b="1" dirty="0">
                    <a:solidFill>
                      <a:srgbClr val="4D4D4D"/>
                    </a:solidFill>
                    <a:latin typeface="Arial" panose="020B0604020202020204" pitchFamily="34" charset="0"/>
                    <a:cs typeface="Arial" panose="020B0604020202020204" pitchFamily="34" charset="0"/>
                  </a:endParaRPr>
                </a:p>
              </p:txBody>
            </p:sp>
            <p:sp>
              <p:nvSpPr>
                <p:cNvPr id="112" name="Text Box 107"/>
                <p:cNvSpPr txBox="1">
                  <a:spLocks noChangeArrowheads="1"/>
                </p:cNvSpPr>
                <p:nvPr/>
              </p:nvSpPr>
              <p:spPr bwMode="auto">
                <a:xfrm>
                  <a:off x="474290" y="3059346"/>
                  <a:ext cx="353058"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b="1" dirty="0" smtClean="0">
                      <a:solidFill>
                        <a:srgbClr val="4D4D4D"/>
                      </a:solidFill>
                      <a:latin typeface="Arial" panose="020B0604020202020204" pitchFamily="34" charset="0"/>
                      <a:cs typeface="Arial" panose="020B0604020202020204" pitchFamily="34" charset="0"/>
                    </a:rPr>
                    <a:t>0,5</a:t>
                  </a:r>
                  <a:endParaRPr lang="fr-FR" altLang="en-US" sz="1000" b="1" dirty="0">
                    <a:solidFill>
                      <a:srgbClr val="4D4D4D"/>
                    </a:solidFill>
                    <a:latin typeface="Arial" panose="020B0604020202020204" pitchFamily="34" charset="0"/>
                    <a:cs typeface="Arial" panose="020B0604020202020204" pitchFamily="34" charset="0"/>
                  </a:endParaRPr>
                </a:p>
              </p:txBody>
            </p:sp>
            <p:sp>
              <p:nvSpPr>
                <p:cNvPr id="113" name="Text Box 112"/>
                <p:cNvSpPr txBox="1">
                  <a:spLocks noChangeArrowheads="1"/>
                </p:cNvSpPr>
                <p:nvPr/>
              </p:nvSpPr>
              <p:spPr bwMode="auto">
                <a:xfrm>
                  <a:off x="577762" y="2134096"/>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b="1" smtClean="0">
                      <a:solidFill>
                        <a:srgbClr val="4D4D4D"/>
                      </a:solidFill>
                      <a:latin typeface="Arial" panose="020B0604020202020204" pitchFamily="34" charset="0"/>
                      <a:cs typeface="Arial" panose="020B0604020202020204" pitchFamily="34" charset="0"/>
                    </a:rPr>
                    <a:t>1</a:t>
                  </a:r>
                  <a:endParaRPr lang="fr-FR" altLang="en-US" sz="1000" b="1">
                    <a:solidFill>
                      <a:srgbClr val="4D4D4D"/>
                    </a:solidFill>
                    <a:latin typeface="Arial" panose="020B0604020202020204" pitchFamily="34" charset="0"/>
                    <a:cs typeface="Arial" panose="020B0604020202020204" pitchFamily="34" charset="0"/>
                  </a:endParaRPr>
                </a:p>
              </p:txBody>
            </p:sp>
            <p:sp>
              <p:nvSpPr>
                <p:cNvPr id="114" name="Text Box 115"/>
                <p:cNvSpPr txBox="1">
                  <a:spLocks noChangeArrowheads="1"/>
                </p:cNvSpPr>
                <p:nvPr/>
              </p:nvSpPr>
              <p:spPr bwMode="auto">
                <a:xfrm>
                  <a:off x="577762" y="4027160"/>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000" b="1" smtClean="0">
                      <a:solidFill>
                        <a:srgbClr val="4D4D4D"/>
                      </a:solidFill>
                      <a:latin typeface="Arial" panose="020B0604020202020204" pitchFamily="34" charset="0"/>
                      <a:cs typeface="Arial" panose="020B0604020202020204" pitchFamily="34" charset="0"/>
                    </a:rPr>
                    <a:t>0</a:t>
                  </a:r>
                  <a:endParaRPr lang="fr-FR" altLang="en-US" sz="1000" b="1">
                    <a:solidFill>
                      <a:srgbClr val="4D4D4D"/>
                    </a:solidFill>
                    <a:latin typeface="Arial" panose="020B0604020202020204" pitchFamily="34" charset="0"/>
                    <a:cs typeface="Arial" panose="020B0604020202020204" pitchFamily="34" charset="0"/>
                  </a:endParaRPr>
                </a:p>
              </p:txBody>
            </p:sp>
            <p:sp>
              <p:nvSpPr>
                <p:cNvPr id="115" name="Freeform 144"/>
                <p:cNvSpPr>
                  <a:spLocks/>
                </p:cNvSpPr>
                <p:nvPr/>
              </p:nvSpPr>
              <p:spPr bwMode="auto">
                <a:xfrm>
                  <a:off x="856117" y="2244459"/>
                  <a:ext cx="2162327"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16"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17"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18"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19"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20"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21"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22"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23"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24"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25"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26"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27"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28" name="Line 164"/>
                <p:cNvSpPr>
                  <a:spLocks noChangeShapeType="1"/>
                </p:cNvSpPr>
                <p:nvPr/>
              </p:nvSpPr>
              <p:spPr bwMode="auto">
                <a:xfrm flipV="1">
                  <a:off x="113070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29" name="Line 165"/>
                <p:cNvSpPr>
                  <a:spLocks noChangeShapeType="1"/>
                </p:cNvSpPr>
                <p:nvPr/>
              </p:nvSpPr>
              <p:spPr bwMode="auto">
                <a:xfrm>
                  <a:off x="140430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30" name="Line 166"/>
                <p:cNvSpPr>
                  <a:spLocks noChangeShapeType="1"/>
                </p:cNvSpPr>
                <p:nvPr/>
              </p:nvSpPr>
              <p:spPr bwMode="auto">
                <a:xfrm>
                  <a:off x="167791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31" name="Line 167"/>
                <p:cNvSpPr>
                  <a:spLocks noChangeShapeType="1"/>
                </p:cNvSpPr>
                <p:nvPr/>
              </p:nvSpPr>
              <p:spPr bwMode="auto">
                <a:xfrm>
                  <a:off x="1950553"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32" name="Line 168"/>
                <p:cNvSpPr>
                  <a:spLocks noChangeShapeType="1"/>
                </p:cNvSpPr>
                <p:nvPr/>
              </p:nvSpPr>
              <p:spPr bwMode="auto">
                <a:xfrm>
                  <a:off x="2485830"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33" name="Line 169"/>
                <p:cNvSpPr>
                  <a:spLocks noChangeShapeType="1"/>
                </p:cNvSpPr>
                <p:nvPr/>
              </p:nvSpPr>
              <p:spPr bwMode="auto">
                <a:xfrm>
                  <a:off x="275724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34" name="Line 170"/>
                <p:cNvSpPr>
                  <a:spLocks noChangeShapeType="1"/>
                </p:cNvSpPr>
                <p:nvPr/>
              </p:nvSpPr>
              <p:spPr bwMode="auto">
                <a:xfrm>
                  <a:off x="3015142"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sp>
              <p:nvSpPr>
                <p:cNvPr id="135" name="Text Box 88"/>
                <p:cNvSpPr txBox="1">
                  <a:spLocks noChangeArrowheads="1"/>
                </p:cNvSpPr>
                <p:nvPr/>
              </p:nvSpPr>
              <p:spPr bwMode="auto">
                <a:xfrm>
                  <a:off x="732678" y="4205849"/>
                  <a:ext cx="249586"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0</a:t>
                  </a:r>
                  <a:endParaRPr lang="fr-FR" altLang="en-US" sz="1000" b="1">
                    <a:solidFill>
                      <a:srgbClr val="4D4D4D"/>
                    </a:solidFill>
                    <a:latin typeface="Arial" panose="020B0604020202020204" pitchFamily="34" charset="0"/>
                    <a:cs typeface="Arial" panose="020B0604020202020204" pitchFamily="34" charset="0"/>
                  </a:endParaRPr>
                </a:p>
              </p:txBody>
            </p:sp>
            <p:sp>
              <p:nvSpPr>
                <p:cNvPr id="136" name="Text Box 88"/>
                <p:cNvSpPr txBox="1">
                  <a:spLocks noChangeArrowheads="1"/>
                </p:cNvSpPr>
                <p:nvPr/>
              </p:nvSpPr>
              <p:spPr bwMode="auto">
                <a:xfrm>
                  <a:off x="124548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12</a:t>
                  </a:r>
                  <a:endParaRPr lang="fr-FR" altLang="en-US" sz="1000" b="1">
                    <a:solidFill>
                      <a:srgbClr val="4D4D4D"/>
                    </a:solidFill>
                    <a:latin typeface="Arial" panose="020B0604020202020204" pitchFamily="34" charset="0"/>
                    <a:cs typeface="Arial" panose="020B0604020202020204" pitchFamily="34" charset="0"/>
                  </a:endParaRPr>
                </a:p>
              </p:txBody>
            </p:sp>
            <p:sp>
              <p:nvSpPr>
                <p:cNvPr id="137" name="Text Box 88"/>
                <p:cNvSpPr txBox="1">
                  <a:spLocks noChangeArrowheads="1"/>
                </p:cNvSpPr>
                <p:nvPr/>
              </p:nvSpPr>
              <p:spPr bwMode="auto">
                <a:xfrm>
                  <a:off x="1790966"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24</a:t>
                  </a:r>
                  <a:endParaRPr lang="fr-FR" altLang="en-US" sz="1000" b="1">
                    <a:solidFill>
                      <a:srgbClr val="4D4D4D"/>
                    </a:solidFill>
                    <a:latin typeface="Arial" panose="020B0604020202020204" pitchFamily="34" charset="0"/>
                    <a:cs typeface="Arial" panose="020B0604020202020204" pitchFamily="34" charset="0"/>
                  </a:endParaRPr>
                </a:p>
              </p:txBody>
            </p:sp>
            <p:sp>
              <p:nvSpPr>
                <p:cNvPr id="138" name="Text Box 88"/>
                <p:cNvSpPr txBox="1">
                  <a:spLocks noChangeArrowheads="1"/>
                </p:cNvSpPr>
                <p:nvPr/>
              </p:nvSpPr>
              <p:spPr bwMode="auto">
                <a:xfrm>
                  <a:off x="2327453" y="4205849"/>
                  <a:ext cx="318567" cy="2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36</a:t>
                  </a:r>
                  <a:endParaRPr lang="fr-FR" altLang="en-US" sz="1000" b="1">
                    <a:solidFill>
                      <a:srgbClr val="4D4D4D"/>
                    </a:solidFill>
                    <a:latin typeface="Arial" panose="020B0604020202020204" pitchFamily="34" charset="0"/>
                    <a:cs typeface="Arial" panose="020B0604020202020204" pitchFamily="34" charset="0"/>
                  </a:endParaRPr>
                </a:p>
              </p:txBody>
            </p:sp>
            <p:sp>
              <p:nvSpPr>
                <p:cNvPr id="139" name="Text Box 88"/>
                <p:cNvSpPr txBox="1">
                  <a:spLocks noChangeArrowheads="1"/>
                </p:cNvSpPr>
                <p:nvPr/>
              </p:nvSpPr>
              <p:spPr bwMode="auto">
                <a:xfrm>
                  <a:off x="2855860" y="4205848"/>
                  <a:ext cx="318565" cy="29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000" b="1" smtClean="0">
                      <a:solidFill>
                        <a:srgbClr val="4D4D4D"/>
                      </a:solidFill>
                      <a:latin typeface="Arial" panose="020B0604020202020204" pitchFamily="34" charset="0"/>
                      <a:cs typeface="Arial" panose="020B0604020202020204" pitchFamily="34" charset="0"/>
                    </a:rPr>
                    <a:t>48</a:t>
                  </a:r>
                  <a:endParaRPr lang="fr-FR" altLang="en-US" sz="1000" b="1">
                    <a:solidFill>
                      <a:srgbClr val="4D4D4D"/>
                    </a:solidFill>
                    <a:latin typeface="Arial" panose="020B0604020202020204" pitchFamily="34" charset="0"/>
                    <a:cs typeface="Arial" panose="020B0604020202020204" pitchFamily="34" charset="0"/>
                  </a:endParaRPr>
                </a:p>
              </p:txBody>
            </p:sp>
            <p:sp>
              <p:nvSpPr>
                <p:cNvPr id="140" name="Line 168"/>
                <p:cNvSpPr>
                  <a:spLocks noChangeShapeType="1"/>
                </p:cNvSpPr>
                <p:nvPr/>
              </p:nvSpPr>
              <p:spPr bwMode="auto">
                <a:xfrm>
                  <a:off x="221520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b="1">
                    <a:solidFill>
                      <a:srgbClr val="4D4D4D"/>
                    </a:solidFill>
                    <a:latin typeface="Arial" panose="020B0604020202020204" pitchFamily="34" charset="0"/>
                    <a:cs typeface="Arial" panose="020B0604020202020204" pitchFamily="34" charset="0"/>
                  </a:endParaRPr>
                </a:p>
              </p:txBody>
            </p:sp>
          </p:grpSp>
          <p:grpSp>
            <p:nvGrpSpPr>
              <p:cNvPr id="106" name="Group 105"/>
              <p:cNvGrpSpPr/>
              <p:nvPr/>
            </p:nvGrpSpPr>
            <p:grpSpPr>
              <a:xfrm>
                <a:off x="1454864" y="2080198"/>
                <a:ext cx="1741576" cy="836713"/>
                <a:chOff x="1454864" y="2080198"/>
                <a:chExt cx="1741576" cy="836713"/>
              </a:xfrm>
            </p:grpSpPr>
            <p:cxnSp>
              <p:nvCxnSpPr>
                <p:cNvPr id="107" name="Straight Connector 106"/>
                <p:cNvCxnSpPr/>
                <p:nvPr/>
              </p:nvCxnSpPr>
              <p:spPr>
                <a:xfrm>
                  <a:off x="1454864" y="2579031"/>
                  <a:ext cx="106333" cy="0"/>
                </a:xfrm>
                <a:prstGeom prst="line">
                  <a:avLst/>
                </a:pr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8" name="Straight Connector 107"/>
                <p:cNvCxnSpPr/>
                <p:nvPr/>
              </p:nvCxnSpPr>
              <p:spPr>
                <a:xfrm>
                  <a:off x="1454864" y="2276053"/>
                  <a:ext cx="106333"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09" name="Rectangle 108"/>
                <p:cNvSpPr/>
                <p:nvPr/>
              </p:nvSpPr>
              <p:spPr>
                <a:xfrm>
                  <a:off x="1515819" y="2080198"/>
                  <a:ext cx="1680621" cy="836713"/>
                </a:xfrm>
                <a:prstGeom prst="rect">
                  <a:avLst/>
                </a:prstGeom>
              </p:spPr>
              <p:txBody>
                <a:bodyPr wrap="square">
                  <a:spAutoFit/>
                </a:bodyPr>
                <a:lstStyle/>
                <a:p>
                  <a:r>
                    <a:rPr lang="fr-FR" sz="1000" dirty="0" smtClean="0">
                      <a:solidFill>
                        <a:srgbClr val="4D4D4D"/>
                      </a:solidFill>
                    </a:rPr>
                    <a:t>Paclitaxel </a:t>
                  </a:r>
                  <a:r>
                    <a:rPr lang="fr-FR" sz="1000" dirty="0">
                      <a:solidFill>
                        <a:srgbClr val="4D4D4D"/>
                      </a:solidFill>
                    </a:rPr>
                    <a:t>intrapéritonéal + S-1/paclitaxel </a:t>
                  </a:r>
                  <a:r>
                    <a:rPr lang="fr-FR" sz="1000" dirty="0" smtClean="0">
                      <a:solidFill>
                        <a:srgbClr val="4D4D4D"/>
                      </a:solidFill>
                    </a:rPr>
                    <a:t>13,0 m</a:t>
                  </a:r>
                </a:p>
                <a:p>
                  <a:r>
                    <a:rPr lang="fr-FR" sz="1000" dirty="0" smtClean="0">
                      <a:solidFill>
                        <a:srgbClr val="4D4D4D"/>
                      </a:solidFill>
                    </a:rPr>
                    <a:t>S-1/cisplatine 6,8 m</a:t>
                  </a:r>
                </a:p>
                <a:p>
                  <a:r>
                    <a:rPr lang="fr-FR" sz="1000" dirty="0" smtClean="0">
                      <a:solidFill>
                        <a:srgbClr val="4D4D4D"/>
                      </a:solidFill>
                    </a:rPr>
                    <a:t>HR 0,38</a:t>
                  </a:r>
                  <a:endParaRPr lang="fr-FR" sz="1000" dirty="0">
                    <a:solidFill>
                      <a:srgbClr val="4D4D4D"/>
                    </a:solidFill>
                  </a:endParaRPr>
                </a:p>
              </p:txBody>
            </p:sp>
          </p:grpSp>
        </p:grpSp>
        <p:sp>
          <p:nvSpPr>
            <p:cNvPr id="141" name="Freeform 18"/>
            <p:cNvSpPr>
              <a:spLocks/>
            </p:cNvSpPr>
            <p:nvPr/>
          </p:nvSpPr>
          <p:spPr bwMode="auto">
            <a:xfrm>
              <a:off x="3561666" y="3535050"/>
              <a:ext cx="1111918" cy="1601345"/>
            </a:xfrm>
            <a:custGeom>
              <a:avLst/>
              <a:gdLst>
                <a:gd name="T0" fmla="*/ 88 w 88"/>
                <a:gd name="T1" fmla="*/ 127 h 127"/>
                <a:gd name="T2" fmla="*/ 88 w 88"/>
                <a:gd name="T3" fmla="*/ 115 h 127"/>
                <a:gd name="T4" fmla="*/ 56 w 88"/>
                <a:gd name="T5" fmla="*/ 115 h 127"/>
                <a:gd name="T6" fmla="*/ 56 w 88"/>
                <a:gd name="T7" fmla="*/ 93 h 127"/>
                <a:gd name="T8" fmla="*/ 55 w 88"/>
                <a:gd name="T9" fmla="*/ 93 h 127"/>
                <a:gd name="T10" fmla="*/ 55 w 88"/>
                <a:gd name="T11" fmla="*/ 81 h 127"/>
                <a:gd name="T12" fmla="*/ 48 w 88"/>
                <a:gd name="T13" fmla="*/ 81 h 127"/>
                <a:gd name="T14" fmla="*/ 48 w 88"/>
                <a:gd name="T15" fmla="*/ 70 h 127"/>
                <a:gd name="T16" fmla="*/ 37 w 88"/>
                <a:gd name="T17" fmla="*/ 70 h 127"/>
                <a:gd name="T18" fmla="*/ 37 w 88"/>
                <a:gd name="T19" fmla="*/ 58 h 127"/>
                <a:gd name="T20" fmla="*/ 29 w 88"/>
                <a:gd name="T21" fmla="*/ 58 h 127"/>
                <a:gd name="T22" fmla="*/ 29 w 88"/>
                <a:gd name="T23" fmla="*/ 47 h 127"/>
                <a:gd name="T24" fmla="*/ 26 w 88"/>
                <a:gd name="T25" fmla="*/ 47 h 127"/>
                <a:gd name="T26" fmla="*/ 26 w 88"/>
                <a:gd name="T27" fmla="*/ 35 h 127"/>
                <a:gd name="T28" fmla="*/ 24 w 88"/>
                <a:gd name="T29" fmla="*/ 35 h 127"/>
                <a:gd name="T30" fmla="*/ 24 w 88"/>
                <a:gd name="T31" fmla="*/ 24 h 127"/>
                <a:gd name="T32" fmla="*/ 8 w 88"/>
                <a:gd name="T33" fmla="*/ 24 h 127"/>
                <a:gd name="T34" fmla="*/ 8 w 88"/>
                <a:gd name="T35" fmla="*/ 13 h 127"/>
                <a:gd name="T36" fmla="*/ 6 w 88"/>
                <a:gd name="T37" fmla="*/ 13 h 127"/>
                <a:gd name="T38" fmla="*/ 6 w 88"/>
                <a:gd name="T39" fmla="*/ 0 h 127"/>
                <a:gd name="T40" fmla="*/ 0 w 88"/>
                <a:gd name="T4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7">
                  <a:moveTo>
                    <a:pt x="88" y="127"/>
                  </a:moveTo>
                  <a:lnTo>
                    <a:pt x="88" y="115"/>
                  </a:lnTo>
                  <a:lnTo>
                    <a:pt x="56" y="115"/>
                  </a:lnTo>
                  <a:lnTo>
                    <a:pt x="56" y="93"/>
                  </a:lnTo>
                  <a:lnTo>
                    <a:pt x="55" y="93"/>
                  </a:lnTo>
                  <a:lnTo>
                    <a:pt x="55" y="81"/>
                  </a:lnTo>
                  <a:lnTo>
                    <a:pt x="48" y="81"/>
                  </a:lnTo>
                  <a:lnTo>
                    <a:pt x="48" y="70"/>
                  </a:lnTo>
                  <a:lnTo>
                    <a:pt x="37" y="70"/>
                  </a:lnTo>
                  <a:lnTo>
                    <a:pt x="37" y="58"/>
                  </a:lnTo>
                  <a:lnTo>
                    <a:pt x="29" y="58"/>
                  </a:lnTo>
                  <a:lnTo>
                    <a:pt x="29" y="47"/>
                  </a:lnTo>
                  <a:lnTo>
                    <a:pt x="26" y="47"/>
                  </a:lnTo>
                  <a:lnTo>
                    <a:pt x="26" y="35"/>
                  </a:lnTo>
                  <a:lnTo>
                    <a:pt x="24" y="35"/>
                  </a:lnTo>
                  <a:lnTo>
                    <a:pt x="24" y="24"/>
                  </a:lnTo>
                  <a:lnTo>
                    <a:pt x="8" y="24"/>
                  </a:lnTo>
                  <a:lnTo>
                    <a:pt x="8" y="13"/>
                  </a:lnTo>
                  <a:lnTo>
                    <a:pt x="6" y="13"/>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nvGrpSpPr>
            <p:cNvPr id="142" name="Group 141"/>
            <p:cNvGrpSpPr/>
            <p:nvPr/>
          </p:nvGrpSpPr>
          <p:grpSpPr>
            <a:xfrm>
              <a:off x="3561666" y="3535048"/>
              <a:ext cx="2016000" cy="1476000"/>
              <a:chOff x="2957677" y="3757859"/>
              <a:chExt cx="1485900" cy="1104900"/>
            </a:xfrm>
          </p:grpSpPr>
          <p:sp>
            <p:nvSpPr>
              <p:cNvPr id="143" name="Line 19"/>
              <p:cNvSpPr>
                <a:spLocks noChangeShapeType="1"/>
              </p:cNvSpPr>
              <p:nvPr/>
            </p:nvSpPr>
            <p:spPr bwMode="auto">
              <a:xfrm>
                <a:off x="4091152" y="4670648"/>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44" name="Line 20"/>
              <p:cNvSpPr>
                <a:spLocks noChangeShapeType="1"/>
              </p:cNvSpPr>
              <p:nvPr/>
            </p:nvSpPr>
            <p:spPr bwMode="auto">
              <a:xfrm>
                <a:off x="4234027" y="4738934"/>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45" name="Line 21"/>
              <p:cNvSpPr>
                <a:spLocks noChangeShapeType="1"/>
              </p:cNvSpPr>
              <p:nvPr/>
            </p:nvSpPr>
            <p:spPr bwMode="auto">
              <a:xfrm>
                <a:off x="3786352" y="4577009"/>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46" name="Freeform 22"/>
              <p:cNvSpPr>
                <a:spLocks/>
              </p:cNvSpPr>
              <p:nvPr/>
            </p:nvSpPr>
            <p:spPr bwMode="auto">
              <a:xfrm>
                <a:off x="2957677" y="3757859"/>
                <a:ext cx="1485900" cy="1104900"/>
              </a:xfrm>
              <a:custGeom>
                <a:avLst/>
                <a:gdLst>
                  <a:gd name="T0" fmla="*/ 156 w 156"/>
                  <a:gd name="T1" fmla="*/ 114 h 116"/>
                  <a:gd name="T2" fmla="*/ 156 w 156"/>
                  <a:gd name="T3" fmla="*/ 116 h 116"/>
                  <a:gd name="T4" fmla="*/ 137 w 156"/>
                  <a:gd name="T5" fmla="*/ 116 h 116"/>
                  <a:gd name="T6" fmla="*/ 137 w 156"/>
                  <a:gd name="T7" fmla="*/ 105 h 116"/>
                  <a:gd name="T8" fmla="*/ 128 w 156"/>
                  <a:gd name="T9" fmla="*/ 105 h 116"/>
                  <a:gd name="T10" fmla="*/ 128 w 156"/>
                  <a:gd name="T11" fmla="*/ 98 h 116"/>
                  <a:gd name="T12" fmla="*/ 106 w 156"/>
                  <a:gd name="T13" fmla="*/ 98 h 116"/>
                  <a:gd name="T14" fmla="*/ 106 w 156"/>
                  <a:gd name="T15" fmla="*/ 94 h 116"/>
                  <a:gd name="T16" fmla="*/ 89 w 156"/>
                  <a:gd name="T17" fmla="*/ 94 h 116"/>
                  <a:gd name="T18" fmla="*/ 89 w 156"/>
                  <a:gd name="T19" fmla="*/ 89 h 116"/>
                  <a:gd name="T20" fmla="*/ 85 w 156"/>
                  <a:gd name="T21" fmla="*/ 89 h 116"/>
                  <a:gd name="T22" fmla="*/ 85 w 156"/>
                  <a:gd name="T23" fmla="*/ 87 h 116"/>
                  <a:gd name="T24" fmla="*/ 81 w 156"/>
                  <a:gd name="T25" fmla="*/ 87 h 116"/>
                  <a:gd name="T26" fmla="*/ 81 w 156"/>
                  <a:gd name="T27" fmla="*/ 82 h 116"/>
                  <a:gd name="T28" fmla="*/ 73 w 156"/>
                  <a:gd name="T29" fmla="*/ 82 h 116"/>
                  <a:gd name="T30" fmla="*/ 73 w 156"/>
                  <a:gd name="T31" fmla="*/ 78 h 116"/>
                  <a:gd name="T32" fmla="*/ 71 w 156"/>
                  <a:gd name="T33" fmla="*/ 78 h 116"/>
                  <a:gd name="T34" fmla="*/ 71 w 156"/>
                  <a:gd name="T35" fmla="*/ 74 h 116"/>
                  <a:gd name="T36" fmla="*/ 69 w 156"/>
                  <a:gd name="T37" fmla="*/ 74 h 116"/>
                  <a:gd name="T38" fmla="*/ 69 w 156"/>
                  <a:gd name="T39" fmla="*/ 71 h 116"/>
                  <a:gd name="T40" fmla="*/ 62 w 156"/>
                  <a:gd name="T41" fmla="*/ 71 h 116"/>
                  <a:gd name="T42" fmla="*/ 62 w 156"/>
                  <a:gd name="T43" fmla="*/ 64 h 116"/>
                  <a:gd name="T44" fmla="*/ 52 w 156"/>
                  <a:gd name="T45" fmla="*/ 64 h 116"/>
                  <a:gd name="T46" fmla="*/ 52 w 156"/>
                  <a:gd name="T47" fmla="*/ 59 h 116"/>
                  <a:gd name="T48" fmla="*/ 46 w 156"/>
                  <a:gd name="T49" fmla="*/ 59 h 116"/>
                  <a:gd name="T50" fmla="*/ 46 w 156"/>
                  <a:gd name="T51" fmla="*/ 56 h 116"/>
                  <a:gd name="T52" fmla="*/ 44 w 156"/>
                  <a:gd name="T53" fmla="*/ 56 h 116"/>
                  <a:gd name="T54" fmla="*/ 44 w 156"/>
                  <a:gd name="T55" fmla="*/ 49 h 116"/>
                  <a:gd name="T56" fmla="*/ 40 w 156"/>
                  <a:gd name="T57" fmla="*/ 49 h 116"/>
                  <a:gd name="T58" fmla="*/ 40 w 156"/>
                  <a:gd name="T59" fmla="*/ 44 h 116"/>
                  <a:gd name="T60" fmla="*/ 39 w 156"/>
                  <a:gd name="T61" fmla="*/ 44 h 116"/>
                  <a:gd name="T62" fmla="*/ 39 w 156"/>
                  <a:gd name="T63" fmla="*/ 41 h 116"/>
                  <a:gd name="T64" fmla="*/ 34 w 156"/>
                  <a:gd name="T65" fmla="*/ 41 h 116"/>
                  <a:gd name="T66" fmla="*/ 34 w 156"/>
                  <a:gd name="T67" fmla="*/ 30 h 116"/>
                  <a:gd name="T68" fmla="*/ 32 w 156"/>
                  <a:gd name="T69" fmla="*/ 30 h 116"/>
                  <a:gd name="T70" fmla="*/ 32 w 156"/>
                  <a:gd name="T71" fmla="*/ 27 h 116"/>
                  <a:gd name="T72" fmla="*/ 28 w 156"/>
                  <a:gd name="T73" fmla="*/ 27 h 116"/>
                  <a:gd name="T74" fmla="*/ 28 w 156"/>
                  <a:gd name="T75" fmla="*/ 22 h 116"/>
                  <a:gd name="T76" fmla="*/ 26 w 156"/>
                  <a:gd name="T77" fmla="*/ 22 h 116"/>
                  <a:gd name="T78" fmla="*/ 26 w 156"/>
                  <a:gd name="T79" fmla="*/ 19 h 116"/>
                  <a:gd name="T80" fmla="*/ 22 w 156"/>
                  <a:gd name="T81" fmla="*/ 19 h 116"/>
                  <a:gd name="T82" fmla="*/ 22 w 156"/>
                  <a:gd name="T83" fmla="*/ 15 h 116"/>
                  <a:gd name="T84" fmla="*/ 20 w 156"/>
                  <a:gd name="T85" fmla="*/ 15 h 116"/>
                  <a:gd name="T86" fmla="*/ 20 w 156"/>
                  <a:gd name="T87" fmla="*/ 12 h 116"/>
                  <a:gd name="T88" fmla="*/ 18 w 156"/>
                  <a:gd name="T89" fmla="*/ 12 h 116"/>
                  <a:gd name="T90" fmla="*/ 18 w 156"/>
                  <a:gd name="T91" fmla="*/ 7 h 116"/>
                  <a:gd name="T92" fmla="*/ 14 w 156"/>
                  <a:gd name="T93" fmla="*/ 7 h 116"/>
                  <a:gd name="T94" fmla="*/ 14 w 156"/>
                  <a:gd name="T95" fmla="*/ 4 h 116"/>
                  <a:gd name="T96" fmla="*/ 3 w 156"/>
                  <a:gd name="T97" fmla="*/ 4 h 116"/>
                  <a:gd name="T98" fmla="*/ 3 w 156"/>
                  <a:gd name="T99" fmla="*/ 0 h 116"/>
                  <a:gd name="T100" fmla="*/ 0 w 156"/>
                  <a:gd name="T10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16">
                    <a:moveTo>
                      <a:pt x="156" y="114"/>
                    </a:moveTo>
                    <a:lnTo>
                      <a:pt x="156" y="116"/>
                    </a:lnTo>
                    <a:lnTo>
                      <a:pt x="137" y="116"/>
                    </a:lnTo>
                    <a:lnTo>
                      <a:pt x="137" y="105"/>
                    </a:lnTo>
                    <a:lnTo>
                      <a:pt x="128" y="105"/>
                    </a:lnTo>
                    <a:lnTo>
                      <a:pt x="128" y="98"/>
                    </a:lnTo>
                    <a:lnTo>
                      <a:pt x="106" y="98"/>
                    </a:lnTo>
                    <a:lnTo>
                      <a:pt x="106" y="94"/>
                    </a:lnTo>
                    <a:lnTo>
                      <a:pt x="89" y="94"/>
                    </a:lnTo>
                    <a:lnTo>
                      <a:pt x="89" y="89"/>
                    </a:lnTo>
                    <a:lnTo>
                      <a:pt x="85" y="89"/>
                    </a:lnTo>
                    <a:lnTo>
                      <a:pt x="85" y="87"/>
                    </a:lnTo>
                    <a:lnTo>
                      <a:pt x="81" y="87"/>
                    </a:lnTo>
                    <a:lnTo>
                      <a:pt x="81" y="82"/>
                    </a:lnTo>
                    <a:lnTo>
                      <a:pt x="73" y="82"/>
                    </a:lnTo>
                    <a:lnTo>
                      <a:pt x="73" y="78"/>
                    </a:lnTo>
                    <a:lnTo>
                      <a:pt x="71" y="78"/>
                    </a:lnTo>
                    <a:lnTo>
                      <a:pt x="71" y="74"/>
                    </a:lnTo>
                    <a:lnTo>
                      <a:pt x="69" y="74"/>
                    </a:lnTo>
                    <a:lnTo>
                      <a:pt x="69" y="71"/>
                    </a:lnTo>
                    <a:lnTo>
                      <a:pt x="62" y="71"/>
                    </a:lnTo>
                    <a:lnTo>
                      <a:pt x="62" y="64"/>
                    </a:lnTo>
                    <a:lnTo>
                      <a:pt x="52" y="64"/>
                    </a:lnTo>
                    <a:lnTo>
                      <a:pt x="52" y="59"/>
                    </a:lnTo>
                    <a:lnTo>
                      <a:pt x="46" y="59"/>
                    </a:lnTo>
                    <a:lnTo>
                      <a:pt x="46" y="56"/>
                    </a:lnTo>
                    <a:lnTo>
                      <a:pt x="44" y="56"/>
                    </a:lnTo>
                    <a:lnTo>
                      <a:pt x="44" y="49"/>
                    </a:lnTo>
                    <a:lnTo>
                      <a:pt x="40" y="49"/>
                    </a:lnTo>
                    <a:lnTo>
                      <a:pt x="40" y="44"/>
                    </a:lnTo>
                    <a:lnTo>
                      <a:pt x="39" y="44"/>
                    </a:lnTo>
                    <a:lnTo>
                      <a:pt x="39" y="41"/>
                    </a:lnTo>
                    <a:lnTo>
                      <a:pt x="34" y="41"/>
                    </a:lnTo>
                    <a:lnTo>
                      <a:pt x="34" y="30"/>
                    </a:lnTo>
                    <a:lnTo>
                      <a:pt x="32" y="30"/>
                    </a:lnTo>
                    <a:lnTo>
                      <a:pt x="32" y="27"/>
                    </a:lnTo>
                    <a:lnTo>
                      <a:pt x="28" y="27"/>
                    </a:lnTo>
                    <a:lnTo>
                      <a:pt x="28" y="22"/>
                    </a:lnTo>
                    <a:lnTo>
                      <a:pt x="26" y="22"/>
                    </a:lnTo>
                    <a:lnTo>
                      <a:pt x="26" y="19"/>
                    </a:lnTo>
                    <a:lnTo>
                      <a:pt x="22" y="19"/>
                    </a:lnTo>
                    <a:lnTo>
                      <a:pt x="22" y="15"/>
                    </a:lnTo>
                    <a:lnTo>
                      <a:pt x="20" y="15"/>
                    </a:lnTo>
                    <a:lnTo>
                      <a:pt x="20" y="12"/>
                    </a:lnTo>
                    <a:lnTo>
                      <a:pt x="18" y="12"/>
                    </a:lnTo>
                    <a:lnTo>
                      <a:pt x="18" y="7"/>
                    </a:lnTo>
                    <a:lnTo>
                      <a:pt x="14" y="7"/>
                    </a:lnTo>
                    <a:lnTo>
                      <a:pt x="14" y="4"/>
                    </a:lnTo>
                    <a:lnTo>
                      <a:pt x="3" y="4"/>
                    </a:lnTo>
                    <a:lnTo>
                      <a:pt x="3"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sp>
          <p:nvSpPr>
            <p:cNvPr id="147" name="Freeform 23"/>
            <p:cNvSpPr>
              <a:spLocks/>
            </p:cNvSpPr>
            <p:nvPr/>
          </p:nvSpPr>
          <p:spPr bwMode="auto">
            <a:xfrm>
              <a:off x="6510376" y="3534166"/>
              <a:ext cx="1135458" cy="1602229"/>
            </a:xfrm>
            <a:custGeom>
              <a:avLst/>
              <a:gdLst>
                <a:gd name="T0" fmla="*/ 88 w 88"/>
                <a:gd name="T1" fmla="*/ 127 h 127"/>
                <a:gd name="T2" fmla="*/ 88 w 88"/>
                <a:gd name="T3" fmla="*/ 110 h 127"/>
                <a:gd name="T4" fmla="*/ 47 w 88"/>
                <a:gd name="T5" fmla="*/ 110 h 127"/>
                <a:gd name="T6" fmla="*/ 47 w 88"/>
                <a:gd name="T7" fmla="*/ 92 h 127"/>
                <a:gd name="T8" fmla="*/ 29 w 88"/>
                <a:gd name="T9" fmla="*/ 92 h 127"/>
                <a:gd name="T10" fmla="*/ 29 w 88"/>
                <a:gd name="T11" fmla="*/ 74 h 127"/>
                <a:gd name="T12" fmla="*/ 26 w 88"/>
                <a:gd name="T13" fmla="*/ 74 h 127"/>
                <a:gd name="T14" fmla="*/ 26 w 88"/>
                <a:gd name="T15" fmla="*/ 37 h 127"/>
                <a:gd name="T16" fmla="*/ 21 w 88"/>
                <a:gd name="T17" fmla="*/ 37 h 127"/>
                <a:gd name="T18" fmla="*/ 21 w 88"/>
                <a:gd name="T19" fmla="*/ 19 h 127"/>
                <a:gd name="T20" fmla="*/ 18 w 88"/>
                <a:gd name="T21" fmla="*/ 19 h 127"/>
                <a:gd name="T22" fmla="*/ 18 w 88"/>
                <a:gd name="T23" fmla="*/ 0 h 127"/>
                <a:gd name="T24" fmla="*/ 0 w 88"/>
                <a:gd name="T2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27">
                  <a:moveTo>
                    <a:pt x="88" y="127"/>
                  </a:moveTo>
                  <a:lnTo>
                    <a:pt x="88" y="110"/>
                  </a:lnTo>
                  <a:lnTo>
                    <a:pt x="47" y="110"/>
                  </a:lnTo>
                  <a:lnTo>
                    <a:pt x="47" y="92"/>
                  </a:lnTo>
                  <a:lnTo>
                    <a:pt x="29" y="92"/>
                  </a:lnTo>
                  <a:lnTo>
                    <a:pt x="29" y="74"/>
                  </a:lnTo>
                  <a:lnTo>
                    <a:pt x="26" y="74"/>
                  </a:lnTo>
                  <a:lnTo>
                    <a:pt x="26" y="37"/>
                  </a:lnTo>
                  <a:lnTo>
                    <a:pt x="21" y="37"/>
                  </a:lnTo>
                  <a:lnTo>
                    <a:pt x="21" y="19"/>
                  </a:lnTo>
                  <a:lnTo>
                    <a:pt x="18" y="19"/>
                  </a:lnTo>
                  <a:lnTo>
                    <a:pt x="18"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nvGrpSpPr>
            <p:cNvPr id="148" name="Group 147"/>
            <p:cNvGrpSpPr/>
            <p:nvPr/>
          </p:nvGrpSpPr>
          <p:grpSpPr>
            <a:xfrm>
              <a:off x="6510376" y="3534166"/>
              <a:ext cx="2219651" cy="1336916"/>
              <a:chOff x="3754438" y="2921000"/>
              <a:chExt cx="1628775" cy="1009650"/>
            </a:xfrm>
          </p:grpSpPr>
          <p:sp>
            <p:nvSpPr>
              <p:cNvPr id="149" name="Line 24"/>
              <p:cNvSpPr>
                <a:spLocks noChangeShapeType="1"/>
              </p:cNvSpPr>
              <p:nvPr/>
            </p:nvSpPr>
            <p:spPr bwMode="auto">
              <a:xfrm>
                <a:off x="5379334" y="3910059"/>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50" name="Line 25"/>
              <p:cNvSpPr>
                <a:spLocks noChangeShapeType="1"/>
              </p:cNvSpPr>
              <p:nvPr/>
            </p:nvSpPr>
            <p:spPr bwMode="auto">
              <a:xfrm>
                <a:off x="4592638" y="3719559"/>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51" name="Line 26"/>
              <p:cNvSpPr>
                <a:spLocks noChangeShapeType="1"/>
              </p:cNvSpPr>
              <p:nvPr/>
            </p:nvSpPr>
            <p:spPr bwMode="auto">
              <a:xfrm>
                <a:off x="4602163" y="3719559"/>
                <a:ext cx="0" cy="28575"/>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52" name="Line 27"/>
              <p:cNvSpPr>
                <a:spLocks noChangeShapeType="1"/>
              </p:cNvSpPr>
              <p:nvPr/>
            </p:nvSpPr>
            <p:spPr bwMode="auto">
              <a:xfrm>
                <a:off x="5259388" y="3910059"/>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53" name="Line 28"/>
              <p:cNvSpPr>
                <a:spLocks noChangeShapeType="1"/>
              </p:cNvSpPr>
              <p:nvPr/>
            </p:nvSpPr>
            <p:spPr bwMode="auto">
              <a:xfrm>
                <a:off x="4716463"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54" name="Line 29"/>
              <p:cNvSpPr>
                <a:spLocks noChangeShapeType="1"/>
              </p:cNvSpPr>
              <p:nvPr/>
            </p:nvSpPr>
            <p:spPr bwMode="auto">
              <a:xfrm>
                <a:off x="4725988"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55" name="Line 30"/>
              <p:cNvSpPr>
                <a:spLocks noChangeShapeType="1"/>
              </p:cNvSpPr>
              <p:nvPr/>
            </p:nvSpPr>
            <p:spPr bwMode="auto">
              <a:xfrm>
                <a:off x="4735513"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56" name="Line 31"/>
              <p:cNvSpPr>
                <a:spLocks noChangeShapeType="1"/>
              </p:cNvSpPr>
              <p:nvPr/>
            </p:nvSpPr>
            <p:spPr bwMode="auto">
              <a:xfrm>
                <a:off x="4745038" y="3816350"/>
                <a:ext cx="0" cy="1905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57" name="Freeform 32"/>
              <p:cNvSpPr>
                <a:spLocks/>
              </p:cNvSpPr>
              <p:nvPr/>
            </p:nvSpPr>
            <p:spPr bwMode="auto">
              <a:xfrm>
                <a:off x="3754438" y="2921000"/>
                <a:ext cx="1628775" cy="1009650"/>
              </a:xfrm>
              <a:custGeom>
                <a:avLst/>
                <a:gdLst>
                  <a:gd name="T0" fmla="*/ 171 w 171"/>
                  <a:gd name="T1" fmla="*/ 106 h 106"/>
                  <a:gd name="T2" fmla="*/ 132 w 171"/>
                  <a:gd name="T3" fmla="*/ 106 h 106"/>
                  <a:gd name="T4" fmla="*/ 132 w 171"/>
                  <a:gd name="T5" fmla="*/ 96 h 106"/>
                  <a:gd name="T6" fmla="*/ 97 w 171"/>
                  <a:gd name="T7" fmla="*/ 96 h 106"/>
                  <a:gd name="T8" fmla="*/ 97 w 171"/>
                  <a:gd name="T9" fmla="*/ 91 h 106"/>
                  <a:gd name="T10" fmla="*/ 92 w 171"/>
                  <a:gd name="T11" fmla="*/ 91 h 106"/>
                  <a:gd name="T12" fmla="*/ 92 w 171"/>
                  <a:gd name="T13" fmla="*/ 87 h 106"/>
                  <a:gd name="T14" fmla="*/ 78 w 171"/>
                  <a:gd name="T15" fmla="*/ 87 h 106"/>
                  <a:gd name="T16" fmla="*/ 78 w 171"/>
                  <a:gd name="T17" fmla="*/ 84 h 106"/>
                  <a:gd name="T18" fmla="*/ 75 w 171"/>
                  <a:gd name="T19" fmla="*/ 84 h 106"/>
                  <a:gd name="T20" fmla="*/ 75 w 171"/>
                  <a:gd name="T21" fmla="*/ 81 h 106"/>
                  <a:gd name="T22" fmla="*/ 71 w 171"/>
                  <a:gd name="T23" fmla="*/ 81 h 106"/>
                  <a:gd name="T24" fmla="*/ 71 w 171"/>
                  <a:gd name="T25" fmla="*/ 78 h 106"/>
                  <a:gd name="T26" fmla="*/ 65 w 171"/>
                  <a:gd name="T27" fmla="*/ 78 h 106"/>
                  <a:gd name="T28" fmla="*/ 65 w 171"/>
                  <a:gd name="T29" fmla="*/ 74 h 106"/>
                  <a:gd name="T30" fmla="*/ 59 w 171"/>
                  <a:gd name="T31" fmla="*/ 74 h 106"/>
                  <a:gd name="T32" fmla="*/ 59 w 171"/>
                  <a:gd name="T33" fmla="*/ 70 h 106"/>
                  <a:gd name="T34" fmla="*/ 55 w 171"/>
                  <a:gd name="T35" fmla="*/ 70 h 106"/>
                  <a:gd name="T36" fmla="*/ 55 w 171"/>
                  <a:gd name="T37" fmla="*/ 67 h 106"/>
                  <a:gd name="T38" fmla="*/ 48 w 171"/>
                  <a:gd name="T39" fmla="*/ 67 h 106"/>
                  <a:gd name="T40" fmla="*/ 48 w 171"/>
                  <a:gd name="T41" fmla="*/ 64 h 106"/>
                  <a:gd name="T42" fmla="*/ 47 w 171"/>
                  <a:gd name="T43" fmla="*/ 64 h 106"/>
                  <a:gd name="T44" fmla="*/ 47 w 171"/>
                  <a:gd name="T45" fmla="*/ 57 h 106"/>
                  <a:gd name="T46" fmla="*/ 45 w 171"/>
                  <a:gd name="T47" fmla="*/ 57 h 106"/>
                  <a:gd name="T48" fmla="*/ 45 w 171"/>
                  <a:gd name="T49" fmla="*/ 51 h 106"/>
                  <a:gd name="T50" fmla="*/ 45 w 171"/>
                  <a:gd name="T51" fmla="*/ 47 h 106"/>
                  <a:gd name="T52" fmla="*/ 41 w 171"/>
                  <a:gd name="T53" fmla="*/ 47 h 106"/>
                  <a:gd name="T54" fmla="*/ 41 w 171"/>
                  <a:gd name="T55" fmla="*/ 44 h 106"/>
                  <a:gd name="T56" fmla="*/ 40 w 171"/>
                  <a:gd name="T57" fmla="*/ 44 h 106"/>
                  <a:gd name="T58" fmla="*/ 40 w 171"/>
                  <a:gd name="T59" fmla="*/ 40 h 106"/>
                  <a:gd name="T60" fmla="*/ 34 w 171"/>
                  <a:gd name="T61" fmla="*/ 40 h 106"/>
                  <a:gd name="T62" fmla="*/ 34 w 171"/>
                  <a:gd name="T63" fmla="*/ 32 h 106"/>
                  <a:gd name="T64" fmla="*/ 32 w 171"/>
                  <a:gd name="T65" fmla="*/ 32 h 106"/>
                  <a:gd name="T66" fmla="*/ 32 w 171"/>
                  <a:gd name="T67" fmla="*/ 30 h 106"/>
                  <a:gd name="T68" fmla="*/ 30 w 171"/>
                  <a:gd name="T69" fmla="*/ 30 h 106"/>
                  <a:gd name="T70" fmla="*/ 30 w 171"/>
                  <a:gd name="T71" fmla="*/ 20 h 106"/>
                  <a:gd name="T72" fmla="*/ 29 w 171"/>
                  <a:gd name="T73" fmla="*/ 20 h 106"/>
                  <a:gd name="T74" fmla="*/ 29 w 171"/>
                  <a:gd name="T75" fmla="*/ 17 h 106"/>
                  <a:gd name="T76" fmla="*/ 26 w 171"/>
                  <a:gd name="T77" fmla="*/ 17 h 106"/>
                  <a:gd name="T78" fmla="*/ 26 w 171"/>
                  <a:gd name="T79" fmla="*/ 10 h 106"/>
                  <a:gd name="T80" fmla="*/ 18 w 171"/>
                  <a:gd name="T81" fmla="*/ 10 h 106"/>
                  <a:gd name="T82" fmla="*/ 18 w 171"/>
                  <a:gd name="T83" fmla="*/ 7 h 106"/>
                  <a:gd name="T84" fmla="*/ 11 w 171"/>
                  <a:gd name="T85" fmla="*/ 7 h 106"/>
                  <a:gd name="T86" fmla="*/ 11 w 171"/>
                  <a:gd name="T87" fmla="*/ 3 h 106"/>
                  <a:gd name="T88" fmla="*/ 9 w 171"/>
                  <a:gd name="T89" fmla="*/ 3 h 106"/>
                  <a:gd name="T90" fmla="*/ 9 w 171"/>
                  <a:gd name="T91" fmla="*/ 0 h 106"/>
                  <a:gd name="T92" fmla="*/ 0 w 171"/>
                  <a:gd name="T9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1" h="106">
                    <a:moveTo>
                      <a:pt x="171" y="106"/>
                    </a:moveTo>
                    <a:lnTo>
                      <a:pt x="132" y="106"/>
                    </a:lnTo>
                    <a:lnTo>
                      <a:pt x="132" y="96"/>
                    </a:lnTo>
                    <a:lnTo>
                      <a:pt x="97" y="96"/>
                    </a:lnTo>
                    <a:lnTo>
                      <a:pt x="97" y="91"/>
                    </a:lnTo>
                    <a:lnTo>
                      <a:pt x="92" y="91"/>
                    </a:lnTo>
                    <a:lnTo>
                      <a:pt x="92" y="87"/>
                    </a:lnTo>
                    <a:lnTo>
                      <a:pt x="78" y="87"/>
                    </a:lnTo>
                    <a:lnTo>
                      <a:pt x="78" y="84"/>
                    </a:lnTo>
                    <a:lnTo>
                      <a:pt x="75" y="84"/>
                    </a:lnTo>
                    <a:lnTo>
                      <a:pt x="75" y="81"/>
                    </a:lnTo>
                    <a:lnTo>
                      <a:pt x="71" y="81"/>
                    </a:lnTo>
                    <a:lnTo>
                      <a:pt x="71" y="78"/>
                    </a:lnTo>
                    <a:lnTo>
                      <a:pt x="65" y="78"/>
                    </a:lnTo>
                    <a:lnTo>
                      <a:pt x="65" y="74"/>
                    </a:lnTo>
                    <a:lnTo>
                      <a:pt x="59" y="74"/>
                    </a:lnTo>
                    <a:lnTo>
                      <a:pt x="59" y="70"/>
                    </a:lnTo>
                    <a:lnTo>
                      <a:pt x="55" y="70"/>
                    </a:lnTo>
                    <a:lnTo>
                      <a:pt x="55" y="67"/>
                    </a:lnTo>
                    <a:lnTo>
                      <a:pt x="48" y="67"/>
                    </a:lnTo>
                    <a:lnTo>
                      <a:pt x="48" y="64"/>
                    </a:lnTo>
                    <a:lnTo>
                      <a:pt x="47" y="64"/>
                    </a:lnTo>
                    <a:lnTo>
                      <a:pt x="47" y="57"/>
                    </a:lnTo>
                    <a:lnTo>
                      <a:pt x="45" y="57"/>
                    </a:lnTo>
                    <a:lnTo>
                      <a:pt x="45" y="51"/>
                    </a:lnTo>
                    <a:lnTo>
                      <a:pt x="45" y="47"/>
                    </a:lnTo>
                    <a:lnTo>
                      <a:pt x="41" y="47"/>
                    </a:lnTo>
                    <a:lnTo>
                      <a:pt x="41" y="44"/>
                    </a:lnTo>
                    <a:lnTo>
                      <a:pt x="40" y="44"/>
                    </a:lnTo>
                    <a:lnTo>
                      <a:pt x="40" y="40"/>
                    </a:lnTo>
                    <a:lnTo>
                      <a:pt x="34" y="40"/>
                    </a:lnTo>
                    <a:lnTo>
                      <a:pt x="34" y="32"/>
                    </a:lnTo>
                    <a:lnTo>
                      <a:pt x="32" y="32"/>
                    </a:lnTo>
                    <a:lnTo>
                      <a:pt x="32" y="30"/>
                    </a:lnTo>
                    <a:lnTo>
                      <a:pt x="30" y="30"/>
                    </a:lnTo>
                    <a:lnTo>
                      <a:pt x="30" y="20"/>
                    </a:lnTo>
                    <a:lnTo>
                      <a:pt x="29" y="20"/>
                    </a:lnTo>
                    <a:lnTo>
                      <a:pt x="29" y="17"/>
                    </a:lnTo>
                    <a:lnTo>
                      <a:pt x="26" y="17"/>
                    </a:lnTo>
                    <a:lnTo>
                      <a:pt x="26" y="10"/>
                    </a:lnTo>
                    <a:lnTo>
                      <a:pt x="18" y="10"/>
                    </a:lnTo>
                    <a:lnTo>
                      <a:pt x="18" y="7"/>
                    </a:lnTo>
                    <a:lnTo>
                      <a:pt x="11" y="7"/>
                    </a:lnTo>
                    <a:lnTo>
                      <a:pt x="11" y="3"/>
                    </a:lnTo>
                    <a:lnTo>
                      <a:pt x="9" y="3"/>
                    </a:lnTo>
                    <a:lnTo>
                      <a:pt x="9"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grpSp>
        <p:sp>
          <p:nvSpPr>
            <p:cNvPr id="158" name="TextBox 157"/>
            <p:cNvSpPr txBox="1"/>
            <p:nvPr/>
          </p:nvSpPr>
          <p:spPr>
            <a:xfrm>
              <a:off x="1061413" y="2724466"/>
              <a:ext cx="1223412" cy="307777"/>
            </a:xfrm>
            <a:prstGeom prst="rect">
              <a:avLst/>
            </a:prstGeom>
            <a:noFill/>
          </p:spPr>
          <p:txBody>
            <a:bodyPr wrap="none" rtlCol="0">
              <a:spAutoFit/>
            </a:bodyPr>
            <a:lstStyle/>
            <a:p>
              <a:pPr algn="ctr"/>
              <a:r>
                <a:rPr lang="fr-FR" sz="1400" b="1" dirty="0" smtClean="0">
                  <a:solidFill>
                    <a:srgbClr val="4D4D4D"/>
                  </a:solidFill>
                </a:rPr>
                <a:t>Pas d’ascite</a:t>
              </a:r>
              <a:endParaRPr lang="fr-FR" sz="1400" b="1" dirty="0">
                <a:solidFill>
                  <a:srgbClr val="4D4D4D"/>
                </a:solidFill>
              </a:endParaRPr>
            </a:p>
          </p:txBody>
        </p:sp>
        <p:sp>
          <p:nvSpPr>
            <p:cNvPr id="159" name="TextBox 158"/>
            <p:cNvSpPr txBox="1"/>
            <p:nvPr/>
          </p:nvSpPr>
          <p:spPr>
            <a:xfrm>
              <a:off x="3616516" y="2509023"/>
              <a:ext cx="2359878" cy="523220"/>
            </a:xfrm>
            <a:prstGeom prst="rect">
              <a:avLst/>
            </a:prstGeom>
            <a:noFill/>
          </p:spPr>
          <p:txBody>
            <a:bodyPr wrap="none" rtlCol="0">
              <a:spAutoFit/>
            </a:bodyPr>
            <a:lstStyle/>
            <a:p>
              <a:pPr algn="ctr"/>
              <a:r>
                <a:rPr lang="fr-FR" sz="1400" b="1" dirty="0" smtClean="0">
                  <a:solidFill>
                    <a:srgbClr val="4D4D4D"/>
                  </a:solidFill>
                </a:rPr>
                <a:t>Faible quantité</a:t>
              </a:r>
            </a:p>
            <a:p>
              <a:pPr algn="ctr"/>
              <a:r>
                <a:rPr lang="fr-FR" sz="1400" b="1" dirty="0" smtClean="0">
                  <a:solidFill>
                    <a:srgbClr val="4D4D4D"/>
                  </a:solidFill>
                </a:rPr>
                <a:t>(dans la cavité pelvienne)</a:t>
              </a:r>
              <a:endParaRPr lang="fr-FR" sz="1400" b="1" dirty="0">
                <a:solidFill>
                  <a:srgbClr val="4D4D4D"/>
                </a:solidFill>
              </a:endParaRPr>
            </a:p>
          </p:txBody>
        </p:sp>
        <p:sp>
          <p:nvSpPr>
            <p:cNvPr id="160" name="TextBox 159"/>
            <p:cNvSpPr txBox="1"/>
            <p:nvPr/>
          </p:nvSpPr>
          <p:spPr>
            <a:xfrm>
              <a:off x="6270153" y="2509023"/>
              <a:ext cx="2818888" cy="523220"/>
            </a:xfrm>
            <a:prstGeom prst="rect">
              <a:avLst/>
            </a:prstGeom>
            <a:noFill/>
          </p:spPr>
          <p:txBody>
            <a:bodyPr wrap="none" rtlCol="0">
              <a:spAutoFit/>
            </a:bodyPr>
            <a:lstStyle/>
            <a:p>
              <a:pPr algn="ctr"/>
              <a:r>
                <a:rPr lang="fr-FR" sz="1400" b="1" dirty="0" smtClean="0">
                  <a:solidFill>
                    <a:srgbClr val="4D4D4D"/>
                  </a:solidFill>
                </a:rPr>
                <a:t>Quantité modérée</a:t>
              </a:r>
              <a:br>
                <a:rPr lang="fr-FR" sz="1400" b="1" dirty="0" smtClean="0">
                  <a:solidFill>
                    <a:srgbClr val="4D4D4D"/>
                  </a:solidFill>
                </a:rPr>
              </a:br>
              <a:r>
                <a:rPr lang="fr-FR" sz="1400" b="1" dirty="0" smtClean="0">
                  <a:solidFill>
                    <a:srgbClr val="4D4D4D"/>
                  </a:solidFill>
                </a:rPr>
                <a:t>(au delà de la cavité pelvienne)</a:t>
              </a:r>
              <a:endParaRPr lang="fr-FR" sz="1400" b="1" dirty="0">
                <a:solidFill>
                  <a:srgbClr val="4D4D4D"/>
                </a:solidFill>
              </a:endParaRPr>
            </a:p>
          </p:txBody>
        </p:sp>
      </p:grpSp>
    </p:spTree>
    <p:custDataLst>
      <p:tags r:id="rId1"/>
    </p:custDataLst>
    <p:extLst>
      <p:ext uri="{BB962C8B-B14F-4D97-AF65-F5344CB8AC3E}">
        <p14:creationId xmlns:p14="http://schemas.microsoft.com/office/powerpoint/2010/main" val="2818781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r-FR" sz="1800" dirty="0" smtClean="0"/>
              <a:t>616PD: Etude de phase III comparant </a:t>
            </a:r>
            <a:r>
              <a:rPr lang="fr-FR" sz="1800" dirty="0" err="1" smtClean="0"/>
              <a:t>paclitaxel</a:t>
            </a:r>
            <a:r>
              <a:rPr lang="fr-FR" sz="1800" dirty="0" smtClean="0"/>
              <a:t> intrapéritonéal plus </a:t>
            </a:r>
            <a:br>
              <a:rPr lang="fr-FR" sz="1800" dirty="0" smtClean="0"/>
            </a:br>
            <a:r>
              <a:rPr lang="fr-FR" sz="1800" dirty="0" smtClean="0"/>
              <a:t>S-1/</a:t>
            </a:r>
            <a:r>
              <a:rPr lang="fr-FR" sz="1800" dirty="0" err="1" smtClean="0"/>
              <a:t>paclitaxel</a:t>
            </a:r>
            <a:r>
              <a:rPr lang="fr-FR" sz="1800" dirty="0" smtClean="0"/>
              <a:t> et S-1/</a:t>
            </a:r>
            <a:r>
              <a:rPr lang="fr-FR" sz="1800" dirty="0" err="1" smtClean="0"/>
              <a:t>cisplatine</a:t>
            </a:r>
            <a:r>
              <a:rPr lang="fr-FR" sz="1800" dirty="0" smtClean="0"/>
              <a:t> chez des patients avec cancer de l’estomac avec métastases péritonéales: étude PHOENIX-GC – Fujiwara et al</a:t>
            </a:r>
            <a:endParaRPr lang="fr-FR" sz="1800" dirty="0"/>
          </a:p>
        </p:txBody>
      </p:sp>
      <p:sp>
        <p:nvSpPr>
          <p:cNvPr id="2" name="Content Placeholder 1"/>
          <p:cNvSpPr>
            <a:spLocks noGrp="1"/>
          </p:cNvSpPr>
          <p:nvPr>
            <p:ph idx="1"/>
          </p:nvPr>
        </p:nvSpPr>
        <p:spPr/>
        <p:txBody>
          <a:bodyPr/>
          <a:lstStyle/>
          <a:p>
            <a:pPr marL="0" indent="0">
              <a:buNone/>
            </a:pPr>
            <a:r>
              <a:rPr lang="fr-FR" b="1" dirty="0" smtClean="0"/>
              <a:t>Résultats </a:t>
            </a:r>
          </a:p>
          <a:p>
            <a:pPr marL="0" indent="0">
              <a:buNone/>
            </a:pPr>
            <a:r>
              <a:rPr lang="fr-FR" sz="1400" b="1" dirty="0" smtClean="0"/>
              <a:t>SG selon le niveau de l’ICP chez les patients ayant pu être classés par la laparoscopie (n=133)</a:t>
            </a:r>
            <a:endParaRPr lang="fr-FR" sz="1400" b="1" dirty="0"/>
          </a:p>
        </p:txBody>
      </p:sp>
      <p:sp>
        <p:nvSpPr>
          <p:cNvPr id="6" name="Text Placeholder 5"/>
          <p:cNvSpPr>
            <a:spLocks noGrp="1"/>
          </p:cNvSpPr>
          <p:nvPr>
            <p:ph type="body" sz="quarter" idx="11"/>
          </p:nvPr>
        </p:nvSpPr>
        <p:spPr/>
        <p:txBody>
          <a:bodyPr/>
          <a:lstStyle/>
          <a:p>
            <a:r>
              <a:rPr lang="fr-FR" dirty="0" smtClean="0"/>
              <a:t>Fujiwara Y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616PD</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val="2799231709"/>
              </p:ext>
            </p:extLst>
          </p:nvPr>
        </p:nvGraphicFramePr>
        <p:xfrm>
          <a:off x="120961" y="4724400"/>
          <a:ext cx="4359282" cy="1329256"/>
        </p:xfrm>
        <a:graphic>
          <a:graphicData uri="http://schemas.openxmlformats.org/drawingml/2006/table">
            <a:tbl>
              <a:tblPr firstRow="1" bandRow="1">
                <a:tableStyleId>{69012ECD-51FC-41F1-AA8D-1B2483CD663E}</a:tableStyleId>
              </a:tblPr>
              <a:tblGrid>
                <a:gridCol w="972406">
                  <a:extLst>
                    <a:ext uri="{9D8B030D-6E8A-4147-A177-3AD203B41FA5}">
                      <a16:colId xmlns="" xmlns:a16="http://schemas.microsoft.com/office/drawing/2014/main" val="20000"/>
                    </a:ext>
                  </a:extLst>
                </a:gridCol>
                <a:gridCol w="729304">
                  <a:extLst>
                    <a:ext uri="{9D8B030D-6E8A-4147-A177-3AD203B41FA5}">
                      <a16:colId xmlns="" xmlns:a16="http://schemas.microsoft.com/office/drawing/2014/main" val="20001"/>
                    </a:ext>
                  </a:extLst>
                </a:gridCol>
                <a:gridCol w="891372">
                  <a:extLst>
                    <a:ext uri="{9D8B030D-6E8A-4147-A177-3AD203B41FA5}">
                      <a16:colId xmlns="" xmlns:a16="http://schemas.microsoft.com/office/drawing/2014/main" val="20002"/>
                    </a:ext>
                  </a:extLst>
                </a:gridCol>
                <a:gridCol w="891372"/>
                <a:gridCol w="874828"/>
              </a:tblGrid>
              <a:tr h="4055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ICP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10–19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20–29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30–39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05548">
                <a:tc>
                  <a:txBody>
                    <a:bodyPr/>
                    <a:lstStyle/>
                    <a:p>
                      <a:r>
                        <a:rPr lang="en-GB" sz="1400" b="0" i="0" u="none" strike="noStrike" kern="1200" baseline="0" dirty="0" smtClean="0">
                          <a:solidFill>
                            <a:schemeClr val="tx1"/>
                          </a:solidFill>
                          <a:latin typeface="+mn-lt"/>
                          <a:ea typeface="+mn-ea"/>
                          <a:cs typeface="+mn-cs"/>
                        </a:rPr>
                        <a:t>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05548">
                <a:tc>
                  <a:txBody>
                    <a:bodyPr/>
                    <a:lstStyle/>
                    <a:p>
                      <a:r>
                        <a:rPr lang="en-GB" sz="1400" b="0" i="0" u="none" strike="noStrike" kern="1200" baseline="0" dirty="0" err="1" smtClean="0">
                          <a:solidFill>
                            <a:schemeClr val="tx1"/>
                          </a:solidFill>
                          <a:latin typeface="+mn-lt"/>
                          <a:ea typeface="+mn-ea"/>
                          <a:cs typeface="+mn-cs"/>
                        </a:rPr>
                        <a:t>Médiane</a:t>
                      </a:r>
                      <a:r>
                        <a:rPr lang="en-GB" sz="1400" b="0" i="0" u="none" strike="noStrike" kern="1200" baseline="0" dirty="0" smtClean="0">
                          <a:solidFill>
                            <a:schemeClr val="tx1"/>
                          </a:solidFill>
                          <a:latin typeface="+mn-lt"/>
                          <a:ea typeface="+mn-ea"/>
                          <a:cs typeface="+mn-cs"/>
                        </a:rPr>
                        <a:t>, </a:t>
                      </a:r>
                      <a:r>
                        <a:rPr lang="en-GB" sz="1400" b="0" i="0" u="none" strike="noStrike" kern="1200" baseline="0" dirty="0" err="1" smtClean="0">
                          <a:solidFill>
                            <a:schemeClr val="tx1"/>
                          </a:solidFill>
                          <a:latin typeface="+mn-lt"/>
                          <a:ea typeface="+mn-ea"/>
                          <a:cs typeface="+mn-cs"/>
                        </a:rPr>
                        <a:t>mois</a:t>
                      </a:r>
                      <a:r>
                        <a:rPr lang="en-GB" sz="1400" b="0" i="0" u="none" strike="noStrike" kern="1200" baseline="0" dirty="0" smtClean="0">
                          <a:solidFill>
                            <a:schemeClr val="tx1"/>
                          </a:solidFill>
                          <a:latin typeface="+mn-lt"/>
                          <a:ea typeface="+mn-ea"/>
                          <a:cs typeface="+mn-cs"/>
                        </a:rPr>
                        <a:t>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19,9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21,3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411010926"/>
              </p:ext>
            </p:extLst>
          </p:nvPr>
        </p:nvGraphicFramePr>
        <p:xfrm>
          <a:off x="5338034" y="4724400"/>
          <a:ext cx="3276600" cy="1316892"/>
        </p:xfrm>
        <a:graphic>
          <a:graphicData uri="http://schemas.openxmlformats.org/drawingml/2006/table">
            <a:tbl>
              <a:tblPr firstRow="1" bandRow="1">
                <a:tableStyleId>{69012ECD-51FC-41F1-AA8D-1B2483CD663E}</a:tableStyleId>
              </a:tblPr>
              <a:tblGrid>
                <a:gridCol w="914400">
                  <a:extLst>
                    <a:ext uri="{9D8B030D-6E8A-4147-A177-3AD203B41FA5}">
                      <a16:colId xmlns="" xmlns:a16="http://schemas.microsoft.com/office/drawing/2014/main" val="20000"/>
                    </a:ext>
                  </a:extLst>
                </a:gridCol>
                <a:gridCol w="685800">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gridCol w="838200"/>
              </a:tblGrid>
              <a:tr h="3993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ICP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10–19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20–29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99366">
                <a:tc>
                  <a:txBody>
                    <a:bodyPr/>
                    <a:lstStyle/>
                    <a:p>
                      <a:r>
                        <a:rPr lang="en-GB" sz="1400" b="0" i="0" u="none" strike="noStrike" kern="1200" baseline="0" dirty="0" smtClean="0">
                          <a:solidFill>
                            <a:schemeClr val="tx1"/>
                          </a:solidFill>
                          <a:latin typeface="+mn-lt"/>
                          <a:ea typeface="+mn-ea"/>
                          <a:cs typeface="+mn-cs"/>
                        </a:rPr>
                        <a:t>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993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err="1" smtClean="0">
                          <a:solidFill>
                            <a:schemeClr val="tx1"/>
                          </a:solidFill>
                          <a:latin typeface="+mn-lt"/>
                          <a:ea typeface="+mn-ea"/>
                          <a:cs typeface="+mn-cs"/>
                        </a:rPr>
                        <a:t>Médiane</a:t>
                      </a:r>
                      <a:r>
                        <a:rPr lang="en-GB" sz="1400" b="0" i="0" u="none" strike="noStrike" kern="1200" baseline="0" dirty="0" smtClean="0">
                          <a:solidFill>
                            <a:schemeClr val="tx1"/>
                          </a:solidFill>
                          <a:latin typeface="+mn-lt"/>
                          <a:ea typeface="+mn-ea"/>
                          <a:cs typeface="+mn-cs"/>
                        </a:rPr>
                        <a:t>, </a:t>
                      </a:r>
                      <a:r>
                        <a:rPr lang="en-GB" sz="1400" b="0" i="0" u="none" strike="noStrike" kern="1200" baseline="0" dirty="0" err="1" smtClean="0">
                          <a:solidFill>
                            <a:schemeClr val="tx1"/>
                          </a:solidFill>
                          <a:latin typeface="+mn-lt"/>
                          <a:ea typeface="+mn-ea"/>
                          <a:cs typeface="+mn-cs"/>
                        </a:rPr>
                        <a:t>mois</a:t>
                      </a:r>
                      <a:r>
                        <a:rPr lang="en-GB" sz="1400" b="0" i="0" u="none" strike="noStrike" kern="1200" baseline="0" dirty="0" smtClean="0">
                          <a:solidFill>
                            <a:schemeClr val="tx1"/>
                          </a:solidFill>
                          <a:latin typeface="+mn-lt"/>
                          <a:ea typeface="+mn-ea"/>
                          <a:cs typeface="+mn-cs"/>
                        </a:rPr>
                        <a:t>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15,6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14,8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pSp>
        <p:nvGrpSpPr>
          <p:cNvPr id="10" name="Group 9"/>
          <p:cNvGrpSpPr/>
          <p:nvPr/>
        </p:nvGrpSpPr>
        <p:grpSpPr>
          <a:xfrm>
            <a:off x="478121" y="2134096"/>
            <a:ext cx="3466154" cy="2483382"/>
            <a:chOff x="318467" y="2134096"/>
            <a:chExt cx="3466154" cy="2483382"/>
          </a:xfrm>
        </p:grpSpPr>
        <p:sp>
          <p:nvSpPr>
            <p:cNvPr id="11" name="Text Box 62"/>
            <p:cNvSpPr txBox="1">
              <a:spLocks noChangeArrowheads="1"/>
            </p:cNvSpPr>
            <p:nvPr/>
          </p:nvSpPr>
          <p:spPr bwMode="auto">
            <a:xfrm rot="16200000">
              <a:off x="-97835" y="3067905"/>
              <a:ext cx="1094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Taux de survie</a:t>
              </a:r>
              <a:endParaRPr lang="fr-FR" altLang="en-US" sz="1100">
                <a:solidFill>
                  <a:srgbClr val="4D4D4D"/>
                </a:solidFill>
                <a:latin typeface="Arial" panose="020B0604020202020204" pitchFamily="34" charset="0"/>
                <a:cs typeface="Arial" panose="020B0604020202020204" pitchFamily="34" charset="0"/>
              </a:endParaRPr>
            </a:p>
          </p:txBody>
        </p:sp>
        <p:sp>
          <p:nvSpPr>
            <p:cNvPr id="12" name="Text Box 103"/>
            <p:cNvSpPr txBox="1">
              <a:spLocks noChangeArrowheads="1"/>
            </p:cNvSpPr>
            <p:nvPr/>
          </p:nvSpPr>
          <p:spPr bwMode="auto">
            <a:xfrm>
              <a:off x="1998761" y="4355868"/>
              <a:ext cx="482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dirty="0" smtClean="0">
                  <a:solidFill>
                    <a:srgbClr val="4D4D4D"/>
                  </a:solidFill>
                  <a:latin typeface="Arial" panose="020B0604020202020204" pitchFamily="34" charset="0"/>
                  <a:cs typeface="Arial" panose="020B0604020202020204" pitchFamily="34" charset="0"/>
                </a:rPr>
                <a:t>Mois</a:t>
              </a:r>
              <a:endParaRPr lang="fr-FR" altLang="en-US" sz="1100" dirty="0">
                <a:solidFill>
                  <a:srgbClr val="4D4D4D"/>
                </a:solidFill>
                <a:latin typeface="Arial" panose="020B0604020202020204" pitchFamily="34" charset="0"/>
                <a:cs typeface="Arial" panose="020B0604020202020204" pitchFamily="34" charset="0"/>
              </a:endParaRPr>
            </a:p>
          </p:txBody>
        </p:sp>
        <p:sp>
          <p:nvSpPr>
            <p:cNvPr id="13" name="Text Box 107"/>
            <p:cNvSpPr txBox="1">
              <a:spLocks noChangeArrowheads="1"/>
            </p:cNvSpPr>
            <p:nvPr/>
          </p:nvSpPr>
          <p:spPr bwMode="auto">
            <a:xfrm>
              <a:off x="447116" y="3059347"/>
              <a:ext cx="3802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100" dirty="0" smtClean="0">
                  <a:solidFill>
                    <a:srgbClr val="4D4D4D"/>
                  </a:solidFill>
                  <a:latin typeface="Arial" panose="020B0604020202020204" pitchFamily="34" charset="0"/>
                  <a:cs typeface="Arial" panose="020B0604020202020204" pitchFamily="34" charset="0"/>
                </a:rPr>
                <a:t>0,5</a:t>
              </a:r>
              <a:endParaRPr lang="fr-FR" altLang="en-US" sz="1100" dirty="0">
                <a:solidFill>
                  <a:srgbClr val="4D4D4D"/>
                </a:solidFill>
                <a:latin typeface="Arial" panose="020B0604020202020204" pitchFamily="34" charset="0"/>
                <a:cs typeface="Arial" panose="020B0604020202020204" pitchFamily="34" charset="0"/>
              </a:endParaRPr>
            </a:p>
          </p:txBody>
        </p:sp>
        <p:sp>
          <p:nvSpPr>
            <p:cNvPr id="14" name="Text Box 112"/>
            <p:cNvSpPr txBox="1">
              <a:spLocks noChangeArrowheads="1"/>
            </p:cNvSpPr>
            <p:nvPr/>
          </p:nvSpPr>
          <p:spPr bwMode="auto">
            <a:xfrm>
              <a:off x="564134" y="2134096"/>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100" smtClean="0">
                  <a:solidFill>
                    <a:srgbClr val="4D4D4D"/>
                  </a:solidFill>
                  <a:latin typeface="Arial" panose="020B0604020202020204" pitchFamily="34" charset="0"/>
                  <a:cs typeface="Arial" panose="020B0604020202020204" pitchFamily="34" charset="0"/>
                </a:rPr>
                <a:t>1</a:t>
              </a:r>
              <a:endParaRPr lang="fr-FR" altLang="en-US" sz="1100">
                <a:solidFill>
                  <a:srgbClr val="4D4D4D"/>
                </a:solidFill>
                <a:latin typeface="Arial" panose="020B0604020202020204" pitchFamily="34" charset="0"/>
                <a:cs typeface="Arial" panose="020B0604020202020204" pitchFamily="34" charset="0"/>
              </a:endParaRPr>
            </a:p>
          </p:txBody>
        </p:sp>
        <p:sp>
          <p:nvSpPr>
            <p:cNvPr id="15" name="Text Box 115"/>
            <p:cNvSpPr txBox="1">
              <a:spLocks noChangeArrowheads="1"/>
            </p:cNvSpPr>
            <p:nvPr/>
          </p:nvSpPr>
          <p:spPr bwMode="auto">
            <a:xfrm>
              <a:off x="564134" y="4027160"/>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100" smtClean="0">
                  <a:solidFill>
                    <a:srgbClr val="4D4D4D"/>
                  </a:solidFill>
                  <a:latin typeface="Arial" panose="020B0604020202020204" pitchFamily="34" charset="0"/>
                  <a:cs typeface="Arial" panose="020B0604020202020204" pitchFamily="34" charset="0"/>
                </a:rPr>
                <a:t>0</a:t>
              </a:r>
              <a:endParaRPr lang="fr-FR" altLang="en-US" sz="1100">
                <a:solidFill>
                  <a:srgbClr val="4D4D4D"/>
                </a:solidFill>
                <a:latin typeface="Arial" panose="020B0604020202020204" pitchFamily="34" charset="0"/>
                <a:cs typeface="Arial" panose="020B0604020202020204" pitchFamily="34" charset="0"/>
              </a:endParaRPr>
            </a:p>
          </p:txBody>
        </p:sp>
        <p:sp>
          <p:nvSpPr>
            <p:cNvPr id="16" name="Freeform 144"/>
            <p:cNvSpPr>
              <a:spLocks/>
            </p:cNvSpPr>
            <p:nvPr/>
          </p:nvSpPr>
          <p:spPr bwMode="auto">
            <a:xfrm>
              <a:off x="856116" y="2244459"/>
              <a:ext cx="2772000"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17"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18"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19"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20"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21"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22"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23"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24"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25"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26"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27"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28"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29" name="Line 164"/>
            <p:cNvSpPr>
              <a:spLocks noChangeShapeType="1"/>
            </p:cNvSpPr>
            <p:nvPr/>
          </p:nvSpPr>
          <p:spPr bwMode="auto">
            <a:xfrm flipV="1">
              <a:off x="1183324"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30" name="Line 165"/>
            <p:cNvSpPr>
              <a:spLocks noChangeShapeType="1"/>
            </p:cNvSpPr>
            <p:nvPr/>
          </p:nvSpPr>
          <p:spPr bwMode="auto">
            <a:xfrm>
              <a:off x="1529291"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31" name="Line 167"/>
            <p:cNvSpPr>
              <a:spLocks noChangeShapeType="1"/>
            </p:cNvSpPr>
            <p:nvPr/>
          </p:nvSpPr>
          <p:spPr bwMode="auto">
            <a:xfrm>
              <a:off x="222682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32" name="Line 168"/>
            <p:cNvSpPr>
              <a:spLocks noChangeShapeType="1"/>
            </p:cNvSpPr>
            <p:nvPr/>
          </p:nvSpPr>
          <p:spPr bwMode="auto">
            <a:xfrm>
              <a:off x="291997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33" name="Line 169"/>
            <p:cNvSpPr>
              <a:spLocks noChangeShapeType="1"/>
            </p:cNvSpPr>
            <p:nvPr/>
          </p:nvSpPr>
          <p:spPr bwMode="auto">
            <a:xfrm>
              <a:off x="3263755"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34" name="Line 170"/>
            <p:cNvSpPr>
              <a:spLocks noChangeShapeType="1"/>
            </p:cNvSpPr>
            <p:nvPr/>
          </p:nvSpPr>
          <p:spPr bwMode="auto">
            <a:xfrm>
              <a:off x="3627808"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35" name="Text Box 88"/>
            <p:cNvSpPr txBox="1">
              <a:spLocks noChangeArrowheads="1"/>
            </p:cNvSpPr>
            <p:nvPr/>
          </p:nvSpPr>
          <p:spPr bwMode="auto">
            <a:xfrm>
              <a:off x="725865" y="4205849"/>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0</a:t>
              </a:r>
              <a:endParaRPr lang="fr-FR" altLang="en-US" sz="1100">
                <a:solidFill>
                  <a:srgbClr val="4D4D4D"/>
                </a:solidFill>
                <a:latin typeface="Arial" panose="020B0604020202020204" pitchFamily="34" charset="0"/>
                <a:cs typeface="Arial" panose="020B0604020202020204" pitchFamily="34" charset="0"/>
              </a:endParaRPr>
            </a:p>
          </p:txBody>
        </p:sp>
        <p:sp>
          <p:nvSpPr>
            <p:cNvPr id="36" name="Text Box 88"/>
            <p:cNvSpPr txBox="1">
              <a:spLocks noChangeArrowheads="1"/>
            </p:cNvSpPr>
            <p:nvPr/>
          </p:nvSpPr>
          <p:spPr bwMode="auto">
            <a:xfrm>
              <a:off x="135887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12</a:t>
              </a:r>
              <a:endParaRPr lang="fr-FR" altLang="en-US" sz="1100">
                <a:solidFill>
                  <a:srgbClr val="4D4D4D"/>
                </a:solidFill>
                <a:latin typeface="Arial" panose="020B0604020202020204" pitchFamily="34" charset="0"/>
                <a:cs typeface="Arial" panose="020B0604020202020204" pitchFamily="34" charset="0"/>
              </a:endParaRPr>
            </a:p>
          </p:txBody>
        </p:sp>
        <p:sp>
          <p:nvSpPr>
            <p:cNvPr id="37" name="Text Box 88"/>
            <p:cNvSpPr txBox="1">
              <a:spLocks noChangeArrowheads="1"/>
            </p:cNvSpPr>
            <p:nvPr/>
          </p:nvSpPr>
          <p:spPr bwMode="auto">
            <a:xfrm>
              <a:off x="2055647"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24</a:t>
              </a:r>
              <a:endParaRPr lang="fr-FR" altLang="en-US" sz="1100">
                <a:solidFill>
                  <a:srgbClr val="4D4D4D"/>
                </a:solidFill>
                <a:latin typeface="Arial" panose="020B0604020202020204" pitchFamily="34" charset="0"/>
                <a:cs typeface="Arial" panose="020B0604020202020204" pitchFamily="34" charset="0"/>
              </a:endParaRPr>
            </a:p>
          </p:txBody>
        </p:sp>
        <p:sp>
          <p:nvSpPr>
            <p:cNvPr id="38" name="Text Box 88"/>
            <p:cNvSpPr txBox="1">
              <a:spLocks noChangeArrowheads="1"/>
            </p:cNvSpPr>
            <p:nvPr/>
          </p:nvSpPr>
          <p:spPr bwMode="auto">
            <a:xfrm>
              <a:off x="2750005"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36</a:t>
              </a:r>
              <a:endParaRPr lang="fr-FR" altLang="en-US" sz="1100">
                <a:solidFill>
                  <a:srgbClr val="4D4D4D"/>
                </a:solidFill>
                <a:latin typeface="Arial" panose="020B0604020202020204" pitchFamily="34" charset="0"/>
                <a:cs typeface="Arial" panose="020B0604020202020204" pitchFamily="34" charset="0"/>
              </a:endParaRPr>
            </a:p>
          </p:txBody>
        </p:sp>
        <p:sp>
          <p:nvSpPr>
            <p:cNvPr id="39" name="Text Box 88"/>
            <p:cNvSpPr txBox="1">
              <a:spLocks noChangeArrowheads="1"/>
            </p:cNvSpPr>
            <p:nvPr/>
          </p:nvSpPr>
          <p:spPr bwMode="auto">
            <a:xfrm>
              <a:off x="344286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48</a:t>
              </a:r>
              <a:endParaRPr lang="fr-FR" altLang="en-US" sz="1100">
                <a:solidFill>
                  <a:srgbClr val="4D4D4D"/>
                </a:solidFill>
                <a:latin typeface="Arial" panose="020B0604020202020204" pitchFamily="34" charset="0"/>
                <a:cs typeface="Arial" panose="020B0604020202020204" pitchFamily="34" charset="0"/>
              </a:endParaRPr>
            </a:p>
          </p:txBody>
        </p:sp>
        <p:sp>
          <p:nvSpPr>
            <p:cNvPr id="40" name="Line 168"/>
            <p:cNvSpPr>
              <a:spLocks noChangeShapeType="1"/>
            </p:cNvSpPr>
            <p:nvPr/>
          </p:nvSpPr>
          <p:spPr bwMode="auto">
            <a:xfrm>
              <a:off x="257039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grpSp>
      <p:cxnSp>
        <p:nvCxnSpPr>
          <p:cNvPr id="41" name="Straight Connector 40"/>
          <p:cNvCxnSpPr/>
          <p:nvPr/>
        </p:nvCxnSpPr>
        <p:spPr>
          <a:xfrm>
            <a:off x="2960126" y="2442115"/>
            <a:ext cx="155971" cy="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2" name="Straight Connector 41"/>
          <p:cNvCxnSpPr/>
          <p:nvPr/>
        </p:nvCxnSpPr>
        <p:spPr>
          <a:xfrm>
            <a:off x="2960126" y="2601900"/>
            <a:ext cx="155971" cy="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3" name="Rectangle 42"/>
          <p:cNvSpPr/>
          <p:nvPr/>
        </p:nvSpPr>
        <p:spPr>
          <a:xfrm>
            <a:off x="3035833" y="2326964"/>
            <a:ext cx="867769" cy="707886"/>
          </a:xfrm>
          <a:prstGeom prst="rect">
            <a:avLst/>
          </a:prstGeom>
        </p:spPr>
        <p:txBody>
          <a:bodyPr wrap="square">
            <a:spAutoFit/>
          </a:bodyPr>
          <a:lstStyle/>
          <a:p>
            <a:r>
              <a:rPr lang="fr-FR" sz="1000" smtClean="0">
                <a:solidFill>
                  <a:srgbClr val="4D4D4D"/>
                </a:solidFill>
              </a:rPr>
              <a:t>1–9</a:t>
            </a:r>
          </a:p>
          <a:p>
            <a:r>
              <a:rPr lang="fr-FR" sz="1000" smtClean="0">
                <a:solidFill>
                  <a:srgbClr val="4D4D4D"/>
                </a:solidFill>
              </a:rPr>
              <a:t>10–19</a:t>
            </a:r>
          </a:p>
          <a:p>
            <a:r>
              <a:rPr lang="fr-FR" sz="1000" smtClean="0">
                <a:solidFill>
                  <a:srgbClr val="4D4D4D"/>
                </a:solidFill>
              </a:rPr>
              <a:t>20–29</a:t>
            </a:r>
          </a:p>
          <a:p>
            <a:r>
              <a:rPr lang="fr-FR" sz="1000" smtClean="0">
                <a:solidFill>
                  <a:srgbClr val="4D4D4D"/>
                </a:solidFill>
              </a:rPr>
              <a:t>30–39</a:t>
            </a:r>
            <a:endParaRPr lang="fr-FR" sz="1000">
              <a:solidFill>
                <a:srgbClr val="4D4D4D"/>
              </a:solidFill>
            </a:endParaRPr>
          </a:p>
        </p:txBody>
      </p:sp>
      <p:cxnSp>
        <p:nvCxnSpPr>
          <p:cNvPr id="44" name="Straight Connector 43"/>
          <p:cNvCxnSpPr/>
          <p:nvPr/>
        </p:nvCxnSpPr>
        <p:spPr>
          <a:xfrm>
            <a:off x="2957848" y="2754917"/>
            <a:ext cx="155971" cy="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5" name="Straight Connector 44"/>
          <p:cNvCxnSpPr/>
          <p:nvPr/>
        </p:nvCxnSpPr>
        <p:spPr>
          <a:xfrm>
            <a:off x="2957848" y="2903308"/>
            <a:ext cx="155971" cy="0"/>
          </a:xfrm>
          <a:prstGeom prst="line">
            <a:avLst/>
          </a:prstGeom>
          <a:noFill/>
          <a:ln w="158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46" name="Group 45"/>
          <p:cNvGrpSpPr/>
          <p:nvPr/>
        </p:nvGrpSpPr>
        <p:grpSpPr>
          <a:xfrm>
            <a:off x="5094406" y="2134096"/>
            <a:ext cx="3466154" cy="2483382"/>
            <a:chOff x="318467" y="2134096"/>
            <a:chExt cx="3466154" cy="2483382"/>
          </a:xfrm>
        </p:grpSpPr>
        <p:sp>
          <p:nvSpPr>
            <p:cNvPr id="47" name="Text Box 62"/>
            <p:cNvSpPr txBox="1">
              <a:spLocks noChangeArrowheads="1"/>
            </p:cNvSpPr>
            <p:nvPr/>
          </p:nvSpPr>
          <p:spPr bwMode="auto">
            <a:xfrm rot="16200000">
              <a:off x="-97835" y="3067905"/>
              <a:ext cx="1094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dirty="0" smtClean="0">
                  <a:solidFill>
                    <a:srgbClr val="4D4D4D"/>
                  </a:solidFill>
                  <a:latin typeface="Arial" panose="020B0604020202020204" pitchFamily="34" charset="0"/>
                  <a:cs typeface="Arial" panose="020B0604020202020204" pitchFamily="34" charset="0"/>
                </a:rPr>
                <a:t>Taux de survie</a:t>
              </a:r>
              <a:endParaRPr lang="fr-FR" altLang="en-US" sz="1100" dirty="0">
                <a:solidFill>
                  <a:srgbClr val="4D4D4D"/>
                </a:solidFill>
                <a:latin typeface="Arial" panose="020B0604020202020204" pitchFamily="34" charset="0"/>
                <a:cs typeface="Arial" panose="020B0604020202020204" pitchFamily="34" charset="0"/>
              </a:endParaRPr>
            </a:p>
          </p:txBody>
        </p:sp>
        <p:sp>
          <p:nvSpPr>
            <p:cNvPr id="48" name="Text Box 103"/>
            <p:cNvSpPr txBox="1">
              <a:spLocks noChangeArrowheads="1"/>
            </p:cNvSpPr>
            <p:nvPr/>
          </p:nvSpPr>
          <p:spPr bwMode="auto">
            <a:xfrm>
              <a:off x="1998761" y="4355868"/>
              <a:ext cx="482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dirty="0" smtClean="0">
                  <a:solidFill>
                    <a:srgbClr val="4D4D4D"/>
                  </a:solidFill>
                  <a:latin typeface="Arial" panose="020B0604020202020204" pitchFamily="34" charset="0"/>
                  <a:cs typeface="Arial" panose="020B0604020202020204" pitchFamily="34" charset="0"/>
                </a:rPr>
                <a:t>Mois</a:t>
              </a:r>
              <a:endParaRPr lang="fr-FR" altLang="en-US" sz="1100" dirty="0">
                <a:solidFill>
                  <a:srgbClr val="4D4D4D"/>
                </a:solidFill>
                <a:latin typeface="Arial" panose="020B0604020202020204" pitchFamily="34" charset="0"/>
                <a:cs typeface="Arial" panose="020B0604020202020204" pitchFamily="34" charset="0"/>
              </a:endParaRPr>
            </a:p>
          </p:txBody>
        </p:sp>
        <p:sp>
          <p:nvSpPr>
            <p:cNvPr id="49" name="Text Box 107"/>
            <p:cNvSpPr txBox="1">
              <a:spLocks noChangeArrowheads="1"/>
            </p:cNvSpPr>
            <p:nvPr/>
          </p:nvSpPr>
          <p:spPr bwMode="auto">
            <a:xfrm>
              <a:off x="447116" y="3059347"/>
              <a:ext cx="3802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100" dirty="0" smtClean="0">
                  <a:solidFill>
                    <a:srgbClr val="4D4D4D"/>
                  </a:solidFill>
                  <a:latin typeface="Arial" panose="020B0604020202020204" pitchFamily="34" charset="0"/>
                  <a:cs typeface="Arial" panose="020B0604020202020204" pitchFamily="34" charset="0"/>
                </a:rPr>
                <a:t>0,5</a:t>
              </a:r>
              <a:endParaRPr lang="fr-FR" altLang="en-US" sz="1100" dirty="0">
                <a:solidFill>
                  <a:srgbClr val="4D4D4D"/>
                </a:solidFill>
                <a:latin typeface="Arial" panose="020B0604020202020204" pitchFamily="34" charset="0"/>
                <a:cs typeface="Arial" panose="020B0604020202020204" pitchFamily="34" charset="0"/>
              </a:endParaRPr>
            </a:p>
          </p:txBody>
        </p:sp>
        <p:sp>
          <p:nvSpPr>
            <p:cNvPr id="50" name="Text Box 112"/>
            <p:cNvSpPr txBox="1">
              <a:spLocks noChangeArrowheads="1"/>
            </p:cNvSpPr>
            <p:nvPr/>
          </p:nvSpPr>
          <p:spPr bwMode="auto">
            <a:xfrm>
              <a:off x="564134" y="2134096"/>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100" smtClean="0">
                  <a:solidFill>
                    <a:srgbClr val="4D4D4D"/>
                  </a:solidFill>
                  <a:latin typeface="Arial" panose="020B0604020202020204" pitchFamily="34" charset="0"/>
                  <a:cs typeface="Arial" panose="020B0604020202020204" pitchFamily="34" charset="0"/>
                </a:rPr>
                <a:t>1</a:t>
              </a:r>
              <a:endParaRPr lang="fr-FR" altLang="en-US" sz="1100">
                <a:solidFill>
                  <a:srgbClr val="4D4D4D"/>
                </a:solidFill>
                <a:latin typeface="Arial" panose="020B0604020202020204" pitchFamily="34" charset="0"/>
                <a:cs typeface="Arial" panose="020B0604020202020204" pitchFamily="34" charset="0"/>
              </a:endParaRPr>
            </a:p>
          </p:txBody>
        </p:sp>
        <p:sp>
          <p:nvSpPr>
            <p:cNvPr id="51" name="Text Box 115"/>
            <p:cNvSpPr txBox="1">
              <a:spLocks noChangeArrowheads="1"/>
            </p:cNvSpPr>
            <p:nvPr/>
          </p:nvSpPr>
          <p:spPr bwMode="auto">
            <a:xfrm>
              <a:off x="564134" y="4027160"/>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r-FR" altLang="en-US" sz="1100" smtClean="0">
                  <a:solidFill>
                    <a:srgbClr val="4D4D4D"/>
                  </a:solidFill>
                  <a:latin typeface="Arial" panose="020B0604020202020204" pitchFamily="34" charset="0"/>
                  <a:cs typeface="Arial" panose="020B0604020202020204" pitchFamily="34" charset="0"/>
                </a:rPr>
                <a:t>0</a:t>
              </a:r>
              <a:endParaRPr lang="fr-FR" altLang="en-US" sz="1100">
                <a:solidFill>
                  <a:srgbClr val="4D4D4D"/>
                </a:solidFill>
                <a:latin typeface="Arial" panose="020B0604020202020204" pitchFamily="34" charset="0"/>
                <a:cs typeface="Arial" panose="020B0604020202020204" pitchFamily="34" charset="0"/>
              </a:endParaRPr>
            </a:p>
          </p:txBody>
        </p:sp>
        <p:sp>
          <p:nvSpPr>
            <p:cNvPr id="52" name="Freeform 144"/>
            <p:cNvSpPr>
              <a:spLocks/>
            </p:cNvSpPr>
            <p:nvPr/>
          </p:nvSpPr>
          <p:spPr bwMode="auto">
            <a:xfrm>
              <a:off x="856116" y="2244459"/>
              <a:ext cx="2772000" cy="190480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53" name="Line 145"/>
            <p:cNvSpPr>
              <a:spLocks noChangeShapeType="1"/>
            </p:cNvSpPr>
            <p:nvPr/>
          </p:nvSpPr>
          <p:spPr bwMode="auto">
            <a:xfrm>
              <a:off x="807083" y="225649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54" name="Line 146"/>
            <p:cNvSpPr>
              <a:spLocks noChangeShapeType="1"/>
            </p:cNvSpPr>
            <p:nvPr/>
          </p:nvSpPr>
          <p:spPr bwMode="auto">
            <a:xfrm>
              <a:off x="807083" y="2429471"/>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55" name="Line 147"/>
            <p:cNvSpPr>
              <a:spLocks noChangeShapeType="1"/>
            </p:cNvSpPr>
            <p:nvPr/>
          </p:nvSpPr>
          <p:spPr bwMode="auto">
            <a:xfrm>
              <a:off x="807083" y="2611923"/>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56" name="Line 148"/>
            <p:cNvSpPr>
              <a:spLocks noChangeShapeType="1"/>
            </p:cNvSpPr>
            <p:nvPr/>
          </p:nvSpPr>
          <p:spPr bwMode="auto">
            <a:xfrm>
              <a:off x="807083" y="28016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57" name="Line 149"/>
            <p:cNvSpPr>
              <a:spLocks noChangeShapeType="1"/>
            </p:cNvSpPr>
            <p:nvPr/>
          </p:nvSpPr>
          <p:spPr bwMode="auto">
            <a:xfrm>
              <a:off x="807083" y="415182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58" name="Line 150"/>
            <p:cNvSpPr>
              <a:spLocks noChangeShapeType="1"/>
            </p:cNvSpPr>
            <p:nvPr/>
          </p:nvSpPr>
          <p:spPr bwMode="auto">
            <a:xfrm>
              <a:off x="807083" y="39620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59" name="Line 151"/>
            <p:cNvSpPr>
              <a:spLocks noChangeShapeType="1"/>
            </p:cNvSpPr>
            <p:nvPr/>
          </p:nvSpPr>
          <p:spPr bwMode="auto">
            <a:xfrm>
              <a:off x="807083" y="3757728"/>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60" name="Line 152"/>
            <p:cNvSpPr>
              <a:spLocks noChangeShapeType="1"/>
            </p:cNvSpPr>
            <p:nvPr/>
          </p:nvSpPr>
          <p:spPr bwMode="auto">
            <a:xfrm>
              <a:off x="807083" y="3567977"/>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61" name="Line 153"/>
            <p:cNvSpPr>
              <a:spLocks noChangeShapeType="1"/>
            </p:cNvSpPr>
            <p:nvPr/>
          </p:nvSpPr>
          <p:spPr bwMode="auto">
            <a:xfrm>
              <a:off x="807083" y="3385524"/>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62" name="Line 154"/>
            <p:cNvSpPr>
              <a:spLocks noChangeShapeType="1"/>
            </p:cNvSpPr>
            <p:nvPr/>
          </p:nvSpPr>
          <p:spPr bwMode="auto">
            <a:xfrm>
              <a:off x="807083" y="3188475"/>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63" name="Line 155"/>
            <p:cNvSpPr>
              <a:spLocks noChangeShapeType="1"/>
            </p:cNvSpPr>
            <p:nvPr/>
          </p:nvSpPr>
          <p:spPr bwMode="auto">
            <a:xfrm>
              <a:off x="807083" y="3013320"/>
              <a:ext cx="465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solidFill>
                  <a:srgbClr val="4D4D4D"/>
                </a:solidFill>
                <a:latin typeface="Arial" panose="020B0604020202020204" pitchFamily="34" charset="0"/>
                <a:cs typeface="Arial" panose="020B0604020202020204" pitchFamily="34" charset="0"/>
              </a:endParaRPr>
            </a:p>
          </p:txBody>
        </p:sp>
        <p:sp>
          <p:nvSpPr>
            <p:cNvPr id="64" name="Line 163"/>
            <p:cNvSpPr>
              <a:spLocks noChangeShapeType="1"/>
            </p:cNvSpPr>
            <p:nvPr/>
          </p:nvSpPr>
          <p:spPr bwMode="auto">
            <a:xfrm flipV="1">
              <a:off x="855233"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65" name="Line 164"/>
            <p:cNvSpPr>
              <a:spLocks noChangeShapeType="1"/>
            </p:cNvSpPr>
            <p:nvPr/>
          </p:nvSpPr>
          <p:spPr bwMode="auto">
            <a:xfrm flipV="1">
              <a:off x="1183324"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66" name="Line 165"/>
            <p:cNvSpPr>
              <a:spLocks noChangeShapeType="1"/>
            </p:cNvSpPr>
            <p:nvPr/>
          </p:nvSpPr>
          <p:spPr bwMode="auto">
            <a:xfrm>
              <a:off x="1529291"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67" name="Line 167"/>
            <p:cNvSpPr>
              <a:spLocks noChangeShapeType="1"/>
            </p:cNvSpPr>
            <p:nvPr/>
          </p:nvSpPr>
          <p:spPr bwMode="auto">
            <a:xfrm>
              <a:off x="2226829"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68" name="Line 168"/>
            <p:cNvSpPr>
              <a:spLocks noChangeShapeType="1"/>
            </p:cNvSpPr>
            <p:nvPr/>
          </p:nvSpPr>
          <p:spPr bwMode="auto">
            <a:xfrm>
              <a:off x="2919978"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69" name="Line 169"/>
            <p:cNvSpPr>
              <a:spLocks noChangeShapeType="1"/>
            </p:cNvSpPr>
            <p:nvPr/>
          </p:nvSpPr>
          <p:spPr bwMode="auto">
            <a:xfrm>
              <a:off x="3263755"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70" name="Line 170"/>
            <p:cNvSpPr>
              <a:spLocks noChangeShapeType="1"/>
            </p:cNvSpPr>
            <p:nvPr/>
          </p:nvSpPr>
          <p:spPr bwMode="auto">
            <a:xfrm>
              <a:off x="3620774" y="4151826"/>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sp>
          <p:nvSpPr>
            <p:cNvPr id="71" name="Text Box 88"/>
            <p:cNvSpPr txBox="1">
              <a:spLocks noChangeArrowheads="1"/>
            </p:cNvSpPr>
            <p:nvPr/>
          </p:nvSpPr>
          <p:spPr bwMode="auto">
            <a:xfrm>
              <a:off x="725865" y="4205849"/>
              <a:ext cx="2632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0</a:t>
              </a:r>
              <a:endParaRPr lang="fr-FR" altLang="en-US" sz="1100">
                <a:solidFill>
                  <a:srgbClr val="4D4D4D"/>
                </a:solidFill>
                <a:latin typeface="Arial" panose="020B0604020202020204" pitchFamily="34" charset="0"/>
                <a:cs typeface="Arial" panose="020B0604020202020204" pitchFamily="34" charset="0"/>
              </a:endParaRPr>
            </a:p>
          </p:txBody>
        </p:sp>
        <p:sp>
          <p:nvSpPr>
            <p:cNvPr id="72" name="Text Box 88"/>
            <p:cNvSpPr txBox="1">
              <a:spLocks noChangeArrowheads="1"/>
            </p:cNvSpPr>
            <p:nvPr/>
          </p:nvSpPr>
          <p:spPr bwMode="auto">
            <a:xfrm>
              <a:off x="135887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12</a:t>
              </a:r>
              <a:endParaRPr lang="fr-FR" altLang="en-US" sz="1100">
                <a:solidFill>
                  <a:srgbClr val="4D4D4D"/>
                </a:solidFill>
                <a:latin typeface="Arial" panose="020B0604020202020204" pitchFamily="34" charset="0"/>
                <a:cs typeface="Arial" panose="020B0604020202020204" pitchFamily="34" charset="0"/>
              </a:endParaRPr>
            </a:p>
          </p:txBody>
        </p:sp>
        <p:sp>
          <p:nvSpPr>
            <p:cNvPr id="73" name="Text Box 88"/>
            <p:cNvSpPr txBox="1">
              <a:spLocks noChangeArrowheads="1"/>
            </p:cNvSpPr>
            <p:nvPr/>
          </p:nvSpPr>
          <p:spPr bwMode="auto">
            <a:xfrm>
              <a:off x="2055647"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24</a:t>
              </a:r>
              <a:endParaRPr lang="fr-FR" altLang="en-US" sz="1100">
                <a:solidFill>
                  <a:srgbClr val="4D4D4D"/>
                </a:solidFill>
                <a:latin typeface="Arial" panose="020B0604020202020204" pitchFamily="34" charset="0"/>
                <a:cs typeface="Arial" panose="020B0604020202020204" pitchFamily="34" charset="0"/>
              </a:endParaRPr>
            </a:p>
          </p:txBody>
        </p:sp>
        <p:sp>
          <p:nvSpPr>
            <p:cNvPr id="74" name="Text Box 88"/>
            <p:cNvSpPr txBox="1">
              <a:spLocks noChangeArrowheads="1"/>
            </p:cNvSpPr>
            <p:nvPr/>
          </p:nvSpPr>
          <p:spPr bwMode="auto">
            <a:xfrm>
              <a:off x="2750005"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36</a:t>
              </a:r>
              <a:endParaRPr lang="fr-FR" altLang="en-US" sz="1100">
                <a:solidFill>
                  <a:srgbClr val="4D4D4D"/>
                </a:solidFill>
                <a:latin typeface="Arial" panose="020B0604020202020204" pitchFamily="34" charset="0"/>
                <a:cs typeface="Arial" panose="020B0604020202020204" pitchFamily="34" charset="0"/>
              </a:endParaRPr>
            </a:p>
          </p:txBody>
        </p:sp>
        <p:sp>
          <p:nvSpPr>
            <p:cNvPr id="75" name="Text Box 88"/>
            <p:cNvSpPr txBox="1">
              <a:spLocks noChangeArrowheads="1"/>
            </p:cNvSpPr>
            <p:nvPr/>
          </p:nvSpPr>
          <p:spPr bwMode="auto">
            <a:xfrm>
              <a:off x="3442860" y="4205849"/>
              <a:ext cx="3417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100" smtClean="0">
                  <a:solidFill>
                    <a:srgbClr val="4D4D4D"/>
                  </a:solidFill>
                  <a:latin typeface="Arial" panose="020B0604020202020204" pitchFamily="34" charset="0"/>
                  <a:cs typeface="Arial" panose="020B0604020202020204" pitchFamily="34" charset="0"/>
                </a:rPr>
                <a:t>48</a:t>
              </a:r>
              <a:endParaRPr lang="fr-FR" altLang="en-US" sz="1100">
                <a:solidFill>
                  <a:srgbClr val="4D4D4D"/>
                </a:solidFill>
                <a:latin typeface="Arial" panose="020B0604020202020204" pitchFamily="34" charset="0"/>
                <a:cs typeface="Arial" panose="020B0604020202020204" pitchFamily="34" charset="0"/>
              </a:endParaRPr>
            </a:p>
          </p:txBody>
        </p:sp>
        <p:sp>
          <p:nvSpPr>
            <p:cNvPr id="76" name="Line 168"/>
            <p:cNvSpPr>
              <a:spLocks noChangeShapeType="1"/>
            </p:cNvSpPr>
            <p:nvPr/>
          </p:nvSpPr>
          <p:spPr bwMode="auto">
            <a:xfrm>
              <a:off x="2570392" y="4151827"/>
              <a:ext cx="0" cy="791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100">
                <a:solidFill>
                  <a:srgbClr val="4D4D4D"/>
                </a:solidFill>
                <a:latin typeface="Arial" panose="020B0604020202020204" pitchFamily="34" charset="0"/>
                <a:cs typeface="Arial" panose="020B0604020202020204" pitchFamily="34" charset="0"/>
              </a:endParaRPr>
            </a:p>
          </p:txBody>
        </p:sp>
      </p:grpSp>
      <p:cxnSp>
        <p:nvCxnSpPr>
          <p:cNvPr id="77" name="Straight Connector 76"/>
          <p:cNvCxnSpPr/>
          <p:nvPr/>
        </p:nvCxnSpPr>
        <p:spPr>
          <a:xfrm>
            <a:off x="7574133" y="2606526"/>
            <a:ext cx="155971" cy="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8" name="Straight Connector 77"/>
          <p:cNvCxnSpPr/>
          <p:nvPr/>
        </p:nvCxnSpPr>
        <p:spPr>
          <a:xfrm>
            <a:off x="7574133" y="2442115"/>
            <a:ext cx="155971" cy="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sp>
        <p:nvSpPr>
          <p:cNvPr id="79" name="Rectangle 78"/>
          <p:cNvSpPr/>
          <p:nvPr/>
        </p:nvSpPr>
        <p:spPr>
          <a:xfrm>
            <a:off x="7652118" y="2326964"/>
            <a:ext cx="867769" cy="553998"/>
          </a:xfrm>
          <a:prstGeom prst="rect">
            <a:avLst/>
          </a:prstGeom>
        </p:spPr>
        <p:txBody>
          <a:bodyPr wrap="square">
            <a:spAutoFit/>
          </a:bodyPr>
          <a:lstStyle/>
          <a:p>
            <a:r>
              <a:rPr lang="fr-FR" sz="1000" smtClean="0">
                <a:solidFill>
                  <a:srgbClr val="4D4D4D"/>
                </a:solidFill>
              </a:rPr>
              <a:t>1–9</a:t>
            </a:r>
          </a:p>
          <a:p>
            <a:r>
              <a:rPr lang="fr-FR" sz="1000" smtClean="0">
                <a:solidFill>
                  <a:srgbClr val="4D4D4D"/>
                </a:solidFill>
              </a:rPr>
              <a:t>10–19</a:t>
            </a:r>
          </a:p>
          <a:p>
            <a:r>
              <a:rPr lang="fr-FR" sz="1000" smtClean="0">
                <a:solidFill>
                  <a:srgbClr val="4D4D4D"/>
                </a:solidFill>
              </a:rPr>
              <a:t>20–29</a:t>
            </a:r>
          </a:p>
        </p:txBody>
      </p:sp>
      <p:cxnSp>
        <p:nvCxnSpPr>
          <p:cNvPr id="80" name="Straight Connector 79"/>
          <p:cNvCxnSpPr/>
          <p:nvPr/>
        </p:nvCxnSpPr>
        <p:spPr>
          <a:xfrm>
            <a:off x="7574133" y="2754917"/>
            <a:ext cx="155971" cy="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
        <p:nvSpPr>
          <p:cNvPr id="81" name="Freeform 2"/>
          <p:cNvSpPr>
            <a:spLocks/>
          </p:cNvSpPr>
          <p:nvPr/>
        </p:nvSpPr>
        <p:spPr bwMode="auto">
          <a:xfrm>
            <a:off x="1000682" y="2258748"/>
            <a:ext cx="1584000" cy="1728000"/>
          </a:xfrm>
          <a:custGeom>
            <a:avLst/>
            <a:gdLst>
              <a:gd name="T0" fmla="*/ 126 w 126"/>
              <a:gd name="T1" fmla="*/ 134 h 137"/>
              <a:gd name="T2" fmla="*/ 126 w 126"/>
              <a:gd name="T3" fmla="*/ 137 h 137"/>
              <a:gd name="T4" fmla="*/ 121 w 126"/>
              <a:gd name="T5" fmla="*/ 137 h 137"/>
              <a:gd name="T6" fmla="*/ 121 w 126"/>
              <a:gd name="T7" fmla="*/ 123 h 137"/>
              <a:gd name="T8" fmla="*/ 105 w 126"/>
              <a:gd name="T9" fmla="*/ 123 h 137"/>
              <a:gd name="T10" fmla="*/ 105 w 126"/>
              <a:gd name="T11" fmla="*/ 111 h 137"/>
              <a:gd name="T12" fmla="*/ 95 w 126"/>
              <a:gd name="T13" fmla="*/ 111 h 137"/>
              <a:gd name="T14" fmla="*/ 95 w 126"/>
              <a:gd name="T15" fmla="*/ 100 h 137"/>
              <a:gd name="T16" fmla="*/ 60 w 126"/>
              <a:gd name="T17" fmla="*/ 100 h 137"/>
              <a:gd name="T18" fmla="*/ 60 w 126"/>
              <a:gd name="T19" fmla="*/ 86 h 137"/>
              <a:gd name="T20" fmla="*/ 52 w 126"/>
              <a:gd name="T21" fmla="*/ 86 h 137"/>
              <a:gd name="T22" fmla="*/ 52 w 126"/>
              <a:gd name="T23" fmla="*/ 74 h 137"/>
              <a:gd name="T24" fmla="*/ 44 w 126"/>
              <a:gd name="T25" fmla="*/ 74 h 137"/>
              <a:gd name="T26" fmla="*/ 44 w 126"/>
              <a:gd name="T27" fmla="*/ 62 h 137"/>
              <a:gd name="T28" fmla="*/ 39 w 126"/>
              <a:gd name="T29" fmla="*/ 62 h 137"/>
              <a:gd name="T30" fmla="*/ 39 w 126"/>
              <a:gd name="T31" fmla="*/ 49 h 137"/>
              <a:gd name="T32" fmla="*/ 38 w 126"/>
              <a:gd name="T33" fmla="*/ 49 h 137"/>
              <a:gd name="T34" fmla="*/ 38 w 126"/>
              <a:gd name="T35" fmla="*/ 38 h 137"/>
              <a:gd name="T36" fmla="*/ 32 w 126"/>
              <a:gd name="T37" fmla="*/ 38 h 137"/>
              <a:gd name="T38" fmla="*/ 32 w 126"/>
              <a:gd name="T39" fmla="*/ 25 h 137"/>
              <a:gd name="T40" fmla="*/ 19 w 126"/>
              <a:gd name="T41" fmla="*/ 25 h 137"/>
              <a:gd name="T42" fmla="*/ 19 w 126"/>
              <a:gd name="T43" fmla="*/ 11 h 137"/>
              <a:gd name="T44" fmla="*/ 4 w 126"/>
              <a:gd name="T45" fmla="*/ 11 h 137"/>
              <a:gd name="T46" fmla="*/ 4 w 126"/>
              <a:gd name="T47" fmla="*/ 0 h 137"/>
              <a:gd name="T48" fmla="*/ 0 w 126"/>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37">
                <a:moveTo>
                  <a:pt x="126" y="134"/>
                </a:moveTo>
                <a:lnTo>
                  <a:pt x="126" y="137"/>
                </a:lnTo>
                <a:lnTo>
                  <a:pt x="121" y="137"/>
                </a:lnTo>
                <a:lnTo>
                  <a:pt x="121" y="123"/>
                </a:lnTo>
                <a:lnTo>
                  <a:pt x="105" y="123"/>
                </a:lnTo>
                <a:lnTo>
                  <a:pt x="105" y="111"/>
                </a:lnTo>
                <a:lnTo>
                  <a:pt x="95" y="111"/>
                </a:lnTo>
                <a:lnTo>
                  <a:pt x="95" y="100"/>
                </a:lnTo>
                <a:lnTo>
                  <a:pt x="60" y="100"/>
                </a:lnTo>
                <a:lnTo>
                  <a:pt x="60" y="86"/>
                </a:lnTo>
                <a:lnTo>
                  <a:pt x="52" y="86"/>
                </a:lnTo>
                <a:lnTo>
                  <a:pt x="52" y="74"/>
                </a:lnTo>
                <a:lnTo>
                  <a:pt x="44" y="74"/>
                </a:lnTo>
                <a:lnTo>
                  <a:pt x="44" y="62"/>
                </a:lnTo>
                <a:lnTo>
                  <a:pt x="39" y="62"/>
                </a:lnTo>
                <a:lnTo>
                  <a:pt x="39" y="49"/>
                </a:lnTo>
                <a:lnTo>
                  <a:pt x="38" y="49"/>
                </a:lnTo>
                <a:lnTo>
                  <a:pt x="38" y="38"/>
                </a:lnTo>
                <a:lnTo>
                  <a:pt x="32" y="38"/>
                </a:lnTo>
                <a:lnTo>
                  <a:pt x="32" y="25"/>
                </a:lnTo>
                <a:lnTo>
                  <a:pt x="19" y="25"/>
                </a:lnTo>
                <a:lnTo>
                  <a:pt x="19" y="11"/>
                </a:lnTo>
                <a:lnTo>
                  <a:pt x="4" y="11"/>
                </a:lnTo>
                <a:lnTo>
                  <a:pt x="4"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 name="Freeform 3"/>
          <p:cNvSpPr>
            <a:spLocks/>
          </p:cNvSpPr>
          <p:nvPr/>
        </p:nvSpPr>
        <p:spPr bwMode="auto">
          <a:xfrm>
            <a:off x="1000681" y="2258748"/>
            <a:ext cx="1652031" cy="1512000"/>
          </a:xfrm>
          <a:custGeom>
            <a:avLst/>
            <a:gdLst>
              <a:gd name="T0" fmla="*/ 130 w 130"/>
              <a:gd name="T1" fmla="*/ 117 h 119"/>
              <a:gd name="T2" fmla="*/ 130 w 130"/>
              <a:gd name="T3" fmla="*/ 119 h 119"/>
              <a:gd name="T4" fmla="*/ 98 w 130"/>
              <a:gd name="T5" fmla="*/ 119 h 119"/>
              <a:gd name="T6" fmla="*/ 98 w 130"/>
              <a:gd name="T7" fmla="*/ 104 h 119"/>
              <a:gd name="T8" fmla="*/ 69 w 130"/>
              <a:gd name="T9" fmla="*/ 104 h 119"/>
              <a:gd name="T10" fmla="*/ 69 w 130"/>
              <a:gd name="T11" fmla="*/ 90 h 119"/>
              <a:gd name="T12" fmla="*/ 56 w 130"/>
              <a:gd name="T13" fmla="*/ 90 h 119"/>
              <a:gd name="T14" fmla="*/ 56 w 130"/>
              <a:gd name="T15" fmla="*/ 75 h 119"/>
              <a:gd name="T16" fmla="*/ 50 w 130"/>
              <a:gd name="T17" fmla="*/ 75 h 119"/>
              <a:gd name="T18" fmla="*/ 50 w 130"/>
              <a:gd name="T19" fmla="*/ 59 h 119"/>
              <a:gd name="T20" fmla="*/ 43 w 130"/>
              <a:gd name="T21" fmla="*/ 59 h 119"/>
              <a:gd name="T22" fmla="*/ 43 w 130"/>
              <a:gd name="T23" fmla="*/ 44 h 119"/>
              <a:gd name="T24" fmla="*/ 39 w 130"/>
              <a:gd name="T25" fmla="*/ 44 h 119"/>
              <a:gd name="T26" fmla="*/ 39 w 130"/>
              <a:gd name="T27" fmla="*/ 29 h 119"/>
              <a:gd name="T28" fmla="*/ 26 w 130"/>
              <a:gd name="T29" fmla="*/ 29 h 119"/>
              <a:gd name="T30" fmla="*/ 26 w 130"/>
              <a:gd name="T31" fmla="*/ 15 h 119"/>
              <a:gd name="T32" fmla="*/ 12 w 130"/>
              <a:gd name="T33" fmla="*/ 15 h 119"/>
              <a:gd name="T34" fmla="*/ 12 w 130"/>
              <a:gd name="T35" fmla="*/ 0 h 119"/>
              <a:gd name="T36" fmla="*/ 0 w 130"/>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9">
                <a:moveTo>
                  <a:pt x="130" y="117"/>
                </a:moveTo>
                <a:lnTo>
                  <a:pt x="130" y="119"/>
                </a:lnTo>
                <a:lnTo>
                  <a:pt x="98" y="119"/>
                </a:lnTo>
                <a:lnTo>
                  <a:pt x="98" y="104"/>
                </a:lnTo>
                <a:lnTo>
                  <a:pt x="69" y="104"/>
                </a:lnTo>
                <a:lnTo>
                  <a:pt x="69" y="90"/>
                </a:lnTo>
                <a:lnTo>
                  <a:pt x="56" y="90"/>
                </a:lnTo>
                <a:lnTo>
                  <a:pt x="56" y="75"/>
                </a:lnTo>
                <a:lnTo>
                  <a:pt x="50" y="75"/>
                </a:lnTo>
                <a:lnTo>
                  <a:pt x="50" y="59"/>
                </a:lnTo>
                <a:lnTo>
                  <a:pt x="43" y="59"/>
                </a:lnTo>
                <a:lnTo>
                  <a:pt x="43" y="44"/>
                </a:lnTo>
                <a:lnTo>
                  <a:pt x="39" y="44"/>
                </a:lnTo>
                <a:lnTo>
                  <a:pt x="39" y="29"/>
                </a:lnTo>
                <a:lnTo>
                  <a:pt x="26" y="29"/>
                </a:lnTo>
                <a:lnTo>
                  <a:pt x="26" y="15"/>
                </a:lnTo>
                <a:lnTo>
                  <a:pt x="12" y="15"/>
                </a:lnTo>
                <a:lnTo>
                  <a:pt x="12" y="0"/>
                </a:lnTo>
                <a:lnTo>
                  <a:pt x="0" y="0"/>
                </a:lnTo>
              </a:path>
            </a:pathLst>
          </a:custGeom>
          <a:noFill/>
          <a:ln w="158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cxnSp>
        <p:nvCxnSpPr>
          <p:cNvPr id="83" name="Straight Connector 82"/>
          <p:cNvCxnSpPr/>
          <p:nvPr/>
        </p:nvCxnSpPr>
        <p:spPr>
          <a:xfrm>
            <a:off x="2466975" y="3733724"/>
            <a:ext cx="0" cy="34884"/>
          </a:xfrm>
          <a:prstGeom prst="line">
            <a:avLst/>
          </a:prstGeom>
          <a:noFill/>
          <a:ln w="15875">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84" name="Group 83"/>
          <p:cNvGrpSpPr/>
          <p:nvPr/>
        </p:nvGrpSpPr>
        <p:grpSpPr>
          <a:xfrm>
            <a:off x="1000681" y="2258748"/>
            <a:ext cx="2539909" cy="1550530"/>
            <a:chOff x="3608388" y="2849563"/>
            <a:chExt cx="1924050" cy="1152525"/>
          </a:xfrm>
        </p:grpSpPr>
        <p:sp>
          <p:nvSpPr>
            <p:cNvPr id="85" name="Line 4"/>
            <p:cNvSpPr>
              <a:spLocks noChangeShapeType="1"/>
            </p:cNvSpPr>
            <p:nvPr/>
          </p:nvSpPr>
          <p:spPr bwMode="auto">
            <a:xfrm>
              <a:off x="4903788" y="3706813"/>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Line 5"/>
            <p:cNvSpPr>
              <a:spLocks noChangeShapeType="1"/>
            </p:cNvSpPr>
            <p:nvPr/>
          </p:nvSpPr>
          <p:spPr bwMode="auto">
            <a:xfrm>
              <a:off x="4922838" y="3706813"/>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Line 6"/>
            <p:cNvSpPr>
              <a:spLocks noChangeShapeType="1"/>
            </p:cNvSpPr>
            <p:nvPr/>
          </p:nvSpPr>
          <p:spPr bwMode="auto">
            <a:xfrm>
              <a:off x="4779963" y="361156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Line 7"/>
            <p:cNvSpPr>
              <a:spLocks noChangeShapeType="1"/>
            </p:cNvSpPr>
            <p:nvPr/>
          </p:nvSpPr>
          <p:spPr bwMode="auto">
            <a:xfrm>
              <a:off x="4799013" y="361156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 name="Line 8"/>
            <p:cNvSpPr>
              <a:spLocks noChangeShapeType="1"/>
            </p:cNvSpPr>
            <p:nvPr/>
          </p:nvSpPr>
          <p:spPr bwMode="auto">
            <a:xfrm>
              <a:off x="4827588" y="3621088"/>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 name="Line 9"/>
            <p:cNvSpPr>
              <a:spLocks noChangeShapeType="1"/>
            </p:cNvSpPr>
            <p:nvPr/>
          </p:nvSpPr>
          <p:spPr bwMode="auto">
            <a:xfrm>
              <a:off x="5399088" y="3980982"/>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Line 10"/>
            <p:cNvSpPr>
              <a:spLocks noChangeShapeType="1"/>
            </p:cNvSpPr>
            <p:nvPr/>
          </p:nvSpPr>
          <p:spPr bwMode="auto">
            <a:xfrm>
              <a:off x="5275263" y="3887788"/>
              <a:ext cx="0" cy="19050"/>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 name="Line 11"/>
            <p:cNvSpPr>
              <a:spLocks noChangeShapeType="1"/>
            </p:cNvSpPr>
            <p:nvPr/>
          </p:nvSpPr>
          <p:spPr bwMode="auto">
            <a:xfrm>
              <a:off x="5265738" y="387826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 name="Line 12"/>
            <p:cNvSpPr>
              <a:spLocks noChangeShapeType="1"/>
            </p:cNvSpPr>
            <p:nvPr/>
          </p:nvSpPr>
          <p:spPr bwMode="auto">
            <a:xfrm>
              <a:off x="5113338" y="3811588"/>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 name="Line 13"/>
            <p:cNvSpPr>
              <a:spLocks noChangeShapeType="1"/>
            </p:cNvSpPr>
            <p:nvPr/>
          </p:nvSpPr>
          <p:spPr bwMode="auto">
            <a:xfrm>
              <a:off x="5370513" y="397351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5" name="Freeform 14"/>
            <p:cNvSpPr>
              <a:spLocks/>
            </p:cNvSpPr>
            <p:nvPr/>
          </p:nvSpPr>
          <p:spPr bwMode="auto">
            <a:xfrm>
              <a:off x="3608388" y="2849563"/>
              <a:ext cx="1924050" cy="1152525"/>
            </a:xfrm>
            <a:custGeom>
              <a:avLst/>
              <a:gdLst>
                <a:gd name="T0" fmla="*/ 202 w 202"/>
                <a:gd name="T1" fmla="*/ 121 h 121"/>
                <a:gd name="T2" fmla="*/ 179 w 202"/>
                <a:gd name="T3" fmla="*/ 111 h 121"/>
                <a:gd name="T4" fmla="*/ 163 w 202"/>
                <a:gd name="T5" fmla="*/ 104 h 121"/>
                <a:gd name="T6" fmla="*/ 150 w 202"/>
                <a:gd name="T7" fmla="*/ 98 h 121"/>
                <a:gd name="T8" fmla="*/ 147 w 202"/>
                <a:gd name="T9" fmla="*/ 92 h 121"/>
                <a:gd name="T10" fmla="*/ 135 w 202"/>
                <a:gd name="T11" fmla="*/ 87 h 121"/>
                <a:gd name="T12" fmla="*/ 130 w 202"/>
                <a:gd name="T13" fmla="*/ 83 h 121"/>
                <a:gd name="T14" fmla="*/ 121 w 202"/>
                <a:gd name="T15" fmla="*/ 80 h 121"/>
                <a:gd name="T16" fmla="*/ 108 w 202"/>
                <a:gd name="T17" fmla="*/ 77 h 121"/>
                <a:gd name="T18" fmla="*/ 93 w 202"/>
                <a:gd name="T19" fmla="*/ 75 h 121"/>
                <a:gd name="T20" fmla="*/ 89 w 202"/>
                <a:gd name="T21" fmla="*/ 71 h 121"/>
                <a:gd name="T22" fmla="*/ 82 w 202"/>
                <a:gd name="T23" fmla="*/ 68 h 121"/>
                <a:gd name="T24" fmla="*/ 80 w 202"/>
                <a:gd name="T25" fmla="*/ 65 h 121"/>
                <a:gd name="T26" fmla="*/ 76 w 202"/>
                <a:gd name="T27" fmla="*/ 62 h 121"/>
                <a:gd name="T28" fmla="*/ 71 w 202"/>
                <a:gd name="T29" fmla="*/ 59 h 121"/>
                <a:gd name="T30" fmla="*/ 69 w 202"/>
                <a:gd name="T31" fmla="*/ 56 h 121"/>
                <a:gd name="T32" fmla="*/ 67 w 202"/>
                <a:gd name="T33" fmla="*/ 53 h 121"/>
                <a:gd name="T34" fmla="*/ 65 w 202"/>
                <a:gd name="T35" fmla="*/ 50 h 121"/>
                <a:gd name="T36" fmla="*/ 62 w 202"/>
                <a:gd name="T37" fmla="*/ 48 h 121"/>
                <a:gd name="T38" fmla="*/ 58 w 202"/>
                <a:gd name="T39" fmla="*/ 41 h 121"/>
                <a:gd name="T40" fmla="*/ 57 w 202"/>
                <a:gd name="T41" fmla="*/ 36 h 121"/>
                <a:gd name="T42" fmla="*/ 55 w 202"/>
                <a:gd name="T43" fmla="*/ 33 h 121"/>
                <a:gd name="T44" fmla="*/ 51 w 202"/>
                <a:gd name="T45" fmla="*/ 30 h 121"/>
                <a:gd name="T46" fmla="*/ 45 w 202"/>
                <a:gd name="T47" fmla="*/ 27 h 121"/>
                <a:gd name="T48" fmla="*/ 44 w 202"/>
                <a:gd name="T49" fmla="*/ 21 h 121"/>
                <a:gd name="T50" fmla="*/ 43 w 202"/>
                <a:gd name="T51" fmla="*/ 19 h 121"/>
                <a:gd name="T52" fmla="*/ 40 w 202"/>
                <a:gd name="T53" fmla="*/ 15 h 121"/>
                <a:gd name="T54" fmla="*/ 35 w 202"/>
                <a:gd name="T55" fmla="*/ 11 h 121"/>
                <a:gd name="T56" fmla="*/ 32 w 202"/>
                <a:gd name="T57" fmla="*/ 8 h 121"/>
                <a:gd name="T58" fmla="*/ 24 w 202"/>
                <a:gd name="T59" fmla="*/ 6 h 121"/>
                <a:gd name="T60" fmla="*/ 17 w 202"/>
                <a:gd name="T61" fmla="*/ 3 h 121"/>
                <a:gd name="T62" fmla="*/ 12 w 202"/>
                <a:gd name="T6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121">
                  <a:moveTo>
                    <a:pt x="202" y="119"/>
                  </a:moveTo>
                  <a:lnTo>
                    <a:pt x="202" y="121"/>
                  </a:lnTo>
                  <a:lnTo>
                    <a:pt x="179" y="121"/>
                  </a:lnTo>
                  <a:lnTo>
                    <a:pt x="179" y="111"/>
                  </a:lnTo>
                  <a:lnTo>
                    <a:pt x="163" y="111"/>
                  </a:lnTo>
                  <a:lnTo>
                    <a:pt x="163" y="104"/>
                  </a:lnTo>
                  <a:lnTo>
                    <a:pt x="150" y="104"/>
                  </a:lnTo>
                  <a:lnTo>
                    <a:pt x="150" y="98"/>
                  </a:lnTo>
                  <a:lnTo>
                    <a:pt x="147" y="98"/>
                  </a:lnTo>
                  <a:lnTo>
                    <a:pt x="147" y="92"/>
                  </a:lnTo>
                  <a:lnTo>
                    <a:pt x="135" y="92"/>
                  </a:lnTo>
                  <a:lnTo>
                    <a:pt x="135" y="87"/>
                  </a:lnTo>
                  <a:lnTo>
                    <a:pt x="130" y="87"/>
                  </a:lnTo>
                  <a:lnTo>
                    <a:pt x="130" y="83"/>
                  </a:lnTo>
                  <a:lnTo>
                    <a:pt x="121" y="83"/>
                  </a:lnTo>
                  <a:lnTo>
                    <a:pt x="121" y="80"/>
                  </a:lnTo>
                  <a:lnTo>
                    <a:pt x="108" y="80"/>
                  </a:lnTo>
                  <a:lnTo>
                    <a:pt x="108" y="77"/>
                  </a:lnTo>
                  <a:lnTo>
                    <a:pt x="93" y="77"/>
                  </a:lnTo>
                  <a:lnTo>
                    <a:pt x="93" y="75"/>
                  </a:lnTo>
                  <a:lnTo>
                    <a:pt x="89" y="75"/>
                  </a:lnTo>
                  <a:lnTo>
                    <a:pt x="89" y="71"/>
                  </a:lnTo>
                  <a:lnTo>
                    <a:pt x="82" y="71"/>
                  </a:lnTo>
                  <a:lnTo>
                    <a:pt x="82" y="68"/>
                  </a:lnTo>
                  <a:lnTo>
                    <a:pt x="80" y="68"/>
                  </a:lnTo>
                  <a:lnTo>
                    <a:pt x="80" y="65"/>
                  </a:lnTo>
                  <a:lnTo>
                    <a:pt x="76" y="65"/>
                  </a:lnTo>
                  <a:lnTo>
                    <a:pt x="76" y="62"/>
                  </a:lnTo>
                  <a:lnTo>
                    <a:pt x="71" y="62"/>
                  </a:lnTo>
                  <a:lnTo>
                    <a:pt x="71" y="59"/>
                  </a:lnTo>
                  <a:lnTo>
                    <a:pt x="69" y="59"/>
                  </a:lnTo>
                  <a:lnTo>
                    <a:pt x="69" y="56"/>
                  </a:lnTo>
                  <a:lnTo>
                    <a:pt x="67" y="56"/>
                  </a:lnTo>
                  <a:lnTo>
                    <a:pt x="67" y="53"/>
                  </a:lnTo>
                  <a:lnTo>
                    <a:pt x="65" y="53"/>
                  </a:lnTo>
                  <a:lnTo>
                    <a:pt x="65" y="50"/>
                  </a:lnTo>
                  <a:lnTo>
                    <a:pt x="62" y="50"/>
                  </a:lnTo>
                  <a:lnTo>
                    <a:pt x="62" y="48"/>
                  </a:lnTo>
                  <a:lnTo>
                    <a:pt x="58" y="48"/>
                  </a:lnTo>
                  <a:lnTo>
                    <a:pt x="58" y="41"/>
                  </a:lnTo>
                  <a:lnTo>
                    <a:pt x="57" y="41"/>
                  </a:lnTo>
                  <a:lnTo>
                    <a:pt x="57" y="36"/>
                  </a:lnTo>
                  <a:lnTo>
                    <a:pt x="55" y="36"/>
                  </a:lnTo>
                  <a:lnTo>
                    <a:pt x="55" y="33"/>
                  </a:lnTo>
                  <a:lnTo>
                    <a:pt x="51" y="33"/>
                  </a:lnTo>
                  <a:lnTo>
                    <a:pt x="51" y="30"/>
                  </a:lnTo>
                  <a:lnTo>
                    <a:pt x="45" y="30"/>
                  </a:lnTo>
                  <a:lnTo>
                    <a:pt x="45" y="27"/>
                  </a:lnTo>
                  <a:lnTo>
                    <a:pt x="44" y="27"/>
                  </a:lnTo>
                  <a:lnTo>
                    <a:pt x="44" y="21"/>
                  </a:lnTo>
                  <a:lnTo>
                    <a:pt x="43" y="21"/>
                  </a:lnTo>
                  <a:lnTo>
                    <a:pt x="43" y="19"/>
                  </a:lnTo>
                  <a:lnTo>
                    <a:pt x="40" y="19"/>
                  </a:lnTo>
                  <a:lnTo>
                    <a:pt x="40" y="15"/>
                  </a:lnTo>
                  <a:lnTo>
                    <a:pt x="35" y="15"/>
                  </a:lnTo>
                  <a:lnTo>
                    <a:pt x="35" y="11"/>
                  </a:lnTo>
                  <a:lnTo>
                    <a:pt x="32" y="11"/>
                  </a:lnTo>
                  <a:lnTo>
                    <a:pt x="32" y="8"/>
                  </a:lnTo>
                  <a:lnTo>
                    <a:pt x="24" y="8"/>
                  </a:lnTo>
                  <a:lnTo>
                    <a:pt x="24" y="6"/>
                  </a:lnTo>
                  <a:lnTo>
                    <a:pt x="17" y="6"/>
                  </a:lnTo>
                  <a:lnTo>
                    <a:pt x="17" y="3"/>
                  </a:lnTo>
                  <a:lnTo>
                    <a:pt x="12" y="3"/>
                  </a:lnTo>
                  <a:lnTo>
                    <a:pt x="12"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96" name="Group 95"/>
          <p:cNvGrpSpPr/>
          <p:nvPr/>
        </p:nvGrpSpPr>
        <p:grpSpPr>
          <a:xfrm>
            <a:off x="1000681" y="2258748"/>
            <a:ext cx="2726257" cy="1482370"/>
            <a:chOff x="2245886" y="2859088"/>
            <a:chExt cx="2047875" cy="1114425"/>
          </a:xfrm>
        </p:grpSpPr>
        <p:sp>
          <p:nvSpPr>
            <p:cNvPr id="97" name="Line 15"/>
            <p:cNvSpPr>
              <a:spLocks noChangeShapeType="1"/>
            </p:cNvSpPr>
            <p:nvPr/>
          </p:nvSpPr>
          <p:spPr bwMode="auto">
            <a:xfrm>
              <a:off x="3493661" y="3678238"/>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8" name="Line 16"/>
            <p:cNvSpPr>
              <a:spLocks noChangeShapeType="1"/>
            </p:cNvSpPr>
            <p:nvPr/>
          </p:nvSpPr>
          <p:spPr bwMode="auto">
            <a:xfrm>
              <a:off x="3512711" y="3678238"/>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9" name="Line 17"/>
            <p:cNvSpPr>
              <a:spLocks noChangeShapeType="1"/>
            </p:cNvSpPr>
            <p:nvPr/>
          </p:nvSpPr>
          <p:spPr bwMode="auto">
            <a:xfrm>
              <a:off x="3341261" y="3668713"/>
              <a:ext cx="0" cy="28575"/>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0" name="Line 18"/>
            <p:cNvSpPr>
              <a:spLocks noChangeShapeType="1"/>
            </p:cNvSpPr>
            <p:nvPr/>
          </p:nvSpPr>
          <p:spPr bwMode="auto">
            <a:xfrm>
              <a:off x="4141361" y="3952492"/>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1" name="Line 19"/>
            <p:cNvSpPr>
              <a:spLocks noChangeShapeType="1"/>
            </p:cNvSpPr>
            <p:nvPr/>
          </p:nvSpPr>
          <p:spPr bwMode="auto">
            <a:xfrm>
              <a:off x="3827036" y="3688271"/>
              <a:ext cx="0" cy="23616"/>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2" name="Line 20"/>
            <p:cNvSpPr>
              <a:spLocks noChangeShapeType="1"/>
            </p:cNvSpPr>
            <p:nvPr/>
          </p:nvSpPr>
          <p:spPr bwMode="auto">
            <a:xfrm>
              <a:off x="3798461" y="3689569"/>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3" name="Line 21"/>
            <p:cNvSpPr>
              <a:spLocks noChangeShapeType="1"/>
            </p:cNvSpPr>
            <p:nvPr/>
          </p:nvSpPr>
          <p:spPr bwMode="auto">
            <a:xfrm>
              <a:off x="3684161" y="3685792"/>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4" name="Line 22"/>
            <p:cNvSpPr>
              <a:spLocks noChangeShapeType="1"/>
            </p:cNvSpPr>
            <p:nvPr/>
          </p:nvSpPr>
          <p:spPr bwMode="auto">
            <a:xfrm>
              <a:off x="3865136" y="3793046"/>
              <a:ext cx="0" cy="23616"/>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5" name="Freeform 23"/>
            <p:cNvSpPr>
              <a:spLocks/>
            </p:cNvSpPr>
            <p:nvPr/>
          </p:nvSpPr>
          <p:spPr bwMode="auto">
            <a:xfrm>
              <a:off x="2245886" y="2859088"/>
              <a:ext cx="2047875" cy="1114425"/>
            </a:xfrm>
            <a:custGeom>
              <a:avLst/>
              <a:gdLst>
                <a:gd name="T0" fmla="*/ 215 w 215"/>
                <a:gd name="T1" fmla="*/ 115 h 117"/>
                <a:gd name="T2" fmla="*/ 215 w 215"/>
                <a:gd name="T3" fmla="*/ 117 h 117"/>
                <a:gd name="T4" fmla="*/ 173 w 215"/>
                <a:gd name="T5" fmla="*/ 117 h 117"/>
                <a:gd name="T6" fmla="*/ 173 w 215"/>
                <a:gd name="T7" fmla="*/ 100 h 117"/>
                <a:gd name="T8" fmla="*/ 167 w 215"/>
                <a:gd name="T9" fmla="*/ 100 h 117"/>
                <a:gd name="T10" fmla="*/ 167 w 215"/>
                <a:gd name="T11" fmla="*/ 89 h 117"/>
                <a:gd name="T12" fmla="*/ 114 w 215"/>
                <a:gd name="T13" fmla="*/ 89 h 117"/>
                <a:gd name="T14" fmla="*/ 114 w 215"/>
                <a:gd name="T15" fmla="*/ 82 h 117"/>
                <a:gd name="T16" fmla="*/ 110 w 215"/>
                <a:gd name="T17" fmla="*/ 82 h 117"/>
                <a:gd name="T18" fmla="*/ 110 w 215"/>
                <a:gd name="T19" fmla="*/ 77 h 117"/>
                <a:gd name="T20" fmla="*/ 97 w 215"/>
                <a:gd name="T21" fmla="*/ 77 h 117"/>
                <a:gd name="T22" fmla="*/ 97 w 215"/>
                <a:gd name="T23" fmla="*/ 71 h 117"/>
                <a:gd name="T24" fmla="*/ 93 w 215"/>
                <a:gd name="T25" fmla="*/ 71 h 117"/>
                <a:gd name="T26" fmla="*/ 93 w 215"/>
                <a:gd name="T27" fmla="*/ 66 h 117"/>
                <a:gd name="T28" fmla="*/ 90 w 215"/>
                <a:gd name="T29" fmla="*/ 66 h 117"/>
                <a:gd name="T30" fmla="*/ 90 w 215"/>
                <a:gd name="T31" fmla="*/ 61 h 117"/>
                <a:gd name="T32" fmla="*/ 89 w 215"/>
                <a:gd name="T33" fmla="*/ 61 h 117"/>
                <a:gd name="T34" fmla="*/ 89 w 215"/>
                <a:gd name="T35" fmla="*/ 55 h 117"/>
                <a:gd name="T36" fmla="*/ 87 w 215"/>
                <a:gd name="T37" fmla="*/ 55 h 117"/>
                <a:gd name="T38" fmla="*/ 87 w 215"/>
                <a:gd name="T39" fmla="*/ 49 h 117"/>
                <a:gd name="T40" fmla="*/ 81 w 215"/>
                <a:gd name="T41" fmla="*/ 49 h 117"/>
                <a:gd name="T42" fmla="*/ 81 w 215"/>
                <a:gd name="T43" fmla="*/ 43 h 117"/>
                <a:gd name="T44" fmla="*/ 79 w 215"/>
                <a:gd name="T45" fmla="*/ 43 h 117"/>
                <a:gd name="T46" fmla="*/ 79 w 215"/>
                <a:gd name="T47" fmla="*/ 38 h 117"/>
                <a:gd name="T48" fmla="*/ 79 w 215"/>
                <a:gd name="T49" fmla="*/ 38 h 117"/>
                <a:gd name="T50" fmla="*/ 79 w 215"/>
                <a:gd name="T51" fmla="*/ 33 h 117"/>
                <a:gd name="T52" fmla="*/ 72 w 215"/>
                <a:gd name="T53" fmla="*/ 33 h 117"/>
                <a:gd name="T54" fmla="*/ 72 w 215"/>
                <a:gd name="T55" fmla="*/ 28 h 117"/>
                <a:gd name="T56" fmla="*/ 55 w 215"/>
                <a:gd name="T57" fmla="*/ 28 h 117"/>
                <a:gd name="T58" fmla="*/ 55 w 215"/>
                <a:gd name="T59" fmla="*/ 22 h 117"/>
                <a:gd name="T60" fmla="*/ 50 w 215"/>
                <a:gd name="T61" fmla="*/ 22 h 117"/>
                <a:gd name="T62" fmla="*/ 50 w 215"/>
                <a:gd name="T63" fmla="*/ 17 h 117"/>
                <a:gd name="T64" fmla="*/ 37 w 215"/>
                <a:gd name="T65" fmla="*/ 17 h 117"/>
                <a:gd name="T66" fmla="*/ 37 w 215"/>
                <a:gd name="T67" fmla="*/ 12 h 117"/>
                <a:gd name="T68" fmla="*/ 28 w 215"/>
                <a:gd name="T69" fmla="*/ 12 h 117"/>
                <a:gd name="T70" fmla="*/ 28 w 215"/>
                <a:gd name="T71" fmla="*/ 6 h 117"/>
                <a:gd name="T72" fmla="*/ 24 w 215"/>
                <a:gd name="T73" fmla="*/ 6 h 117"/>
                <a:gd name="T74" fmla="*/ 24 w 215"/>
                <a:gd name="T75" fmla="*/ 0 h 117"/>
                <a:gd name="T76" fmla="*/ 0 w 215"/>
                <a:gd name="T7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5" h="117">
                  <a:moveTo>
                    <a:pt x="215" y="115"/>
                  </a:moveTo>
                  <a:lnTo>
                    <a:pt x="215" y="117"/>
                  </a:lnTo>
                  <a:lnTo>
                    <a:pt x="173" y="117"/>
                  </a:lnTo>
                  <a:lnTo>
                    <a:pt x="173" y="100"/>
                  </a:lnTo>
                  <a:lnTo>
                    <a:pt x="167" y="100"/>
                  </a:lnTo>
                  <a:lnTo>
                    <a:pt x="167" y="89"/>
                  </a:lnTo>
                  <a:lnTo>
                    <a:pt x="114" y="89"/>
                  </a:lnTo>
                  <a:lnTo>
                    <a:pt x="114" y="82"/>
                  </a:lnTo>
                  <a:lnTo>
                    <a:pt x="110" y="82"/>
                  </a:lnTo>
                  <a:lnTo>
                    <a:pt x="110" y="77"/>
                  </a:lnTo>
                  <a:lnTo>
                    <a:pt x="97" y="77"/>
                  </a:lnTo>
                  <a:lnTo>
                    <a:pt x="97" y="71"/>
                  </a:lnTo>
                  <a:lnTo>
                    <a:pt x="93" y="71"/>
                  </a:lnTo>
                  <a:lnTo>
                    <a:pt x="93" y="66"/>
                  </a:lnTo>
                  <a:lnTo>
                    <a:pt x="90" y="66"/>
                  </a:lnTo>
                  <a:lnTo>
                    <a:pt x="90" y="61"/>
                  </a:lnTo>
                  <a:lnTo>
                    <a:pt x="89" y="61"/>
                  </a:lnTo>
                  <a:lnTo>
                    <a:pt x="89" y="55"/>
                  </a:lnTo>
                  <a:lnTo>
                    <a:pt x="87" y="55"/>
                  </a:lnTo>
                  <a:lnTo>
                    <a:pt x="87" y="49"/>
                  </a:lnTo>
                  <a:lnTo>
                    <a:pt x="81" y="49"/>
                  </a:lnTo>
                  <a:lnTo>
                    <a:pt x="81" y="43"/>
                  </a:lnTo>
                  <a:lnTo>
                    <a:pt x="79" y="43"/>
                  </a:lnTo>
                  <a:lnTo>
                    <a:pt x="79" y="38"/>
                  </a:lnTo>
                  <a:lnTo>
                    <a:pt x="79" y="38"/>
                  </a:lnTo>
                  <a:lnTo>
                    <a:pt x="79" y="33"/>
                  </a:lnTo>
                  <a:lnTo>
                    <a:pt x="72" y="33"/>
                  </a:lnTo>
                  <a:lnTo>
                    <a:pt x="72" y="28"/>
                  </a:lnTo>
                  <a:lnTo>
                    <a:pt x="55" y="28"/>
                  </a:lnTo>
                  <a:lnTo>
                    <a:pt x="55" y="22"/>
                  </a:lnTo>
                  <a:lnTo>
                    <a:pt x="50" y="22"/>
                  </a:lnTo>
                  <a:lnTo>
                    <a:pt x="50" y="17"/>
                  </a:lnTo>
                  <a:lnTo>
                    <a:pt x="37" y="17"/>
                  </a:lnTo>
                  <a:lnTo>
                    <a:pt x="37" y="12"/>
                  </a:lnTo>
                  <a:lnTo>
                    <a:pt x="28" y="12"/>
                  </a:lnTo>
                  <a:lnTo>
                    <a:pt x="28" y="6"/>
                  </a:lnTo>
                  <a:lnTo>
                    <a:pt x="24" y="6"/>
                  </a:lnTo>
                  <a:lnTo>
                    <a:pt x="24" y="0"/>
                  </a:lnTo>
                  <a:lnTo>
                    <a:pt x="0" y="0"/>
                  </a:lnTo>
                </a:path>
              </a:pathLst>
            </a:cu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06" name="Freeform 24"/>
          <p:cNvSpPr>
            <a:spLocks/>
          </p:cNvSpPr>
          <p:nvPr/>
        </p:nvSpPr>
        <p:spPr bwMode="auto">
          <a:xfrm>
            <a:off x="5639269" y="2258967"/>
            <a:ext cx="765865" cy="1892860"/>
          </a:xfrm>
          <a:custGeom>
            <a:avLst/>
            <a:gdLst>
              <a:gd name="T0" fmla="*/ 59 w 59"/>
              <a:gd name="T1" fmla="*/ 150 h 150"/>
              <a:gd name="T2" fmla="*/ 59 w 59"/>
              <a:gd name="T3" fmla="*/ 75 h 150"/>
              <a:gd name="T4" fmla="*/ 26 w 59"/>
              <a:gd name="T5" fmla="*/ 75 h 150"/>
              <a:gd name="T6" fmla="*/ 26 w 59"/>
              <a:gd name="T7" fmla="*/ 0 h 150"/>
              <a:gd name="T8" fmla="*/ 0 w 59"/>
              <a:gd name="T9" fmla="*/ 0 h 150"/>
            </a:gdLst>
            <a:ahLst/>
            <a:cxnLst>
              <a:cxn ang="0">
                <a:pos x="T0" y="T1"/>
              </a:cxn>
              <a:cxn ang="0">
                <a:pos x="T2" y="T3"/>
              </a:cxn>
              <a:cxn ang="0">
                <a:pos x="T4" y="T5"/>
              </a:cxn>
              <a:cxn ang="0">
                <a:pos x="T6" y="T7"/>
              </a:cxn>
              <a:cxn ang="0">
                <a:pos x="T8" y="T9"/>
              </a:cxn>
            </a:cxnLst>
            <a:rect l="0" t="0" r="r" b="b"/>
            <a:pathLst>
              <a:path w="59" h="150">
                <a:moveTo>
                  <a:pt x="59" y="150"/>
                </a:moveTo>
                <a:lnTo>
                  <a:pt x="59" y="75"/>
                </a:lnTo>
                <a:lnTo>
                  <a:pt x="26" y="75"/>
                </a:lnTo>
                <a:lnTo>
                  <a:pt x="2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07" name="Group 106"/>
          <p:cNvGrpSpPr/>
          <p:nvPr/>
        </p:nvGrpSpPr>
        <p:grpSpPr>
          <a:xfrm>
            <a:off x="5639269" y="2258967"/>
            <a:ext cx="1934864" cy="1623983"/>
            <a:chOff x="3852863" y="2820988"/>
            <a:chExt cx="1438275" cy="1209675"/>
          </a:xfrm>
        </p:grpSpPr>
        <p:sp>
          <p:nvSpPr>
            <p:cNvPr id="108" name="Line 25"/>
            <p:cNvSpPr>
              <a:spLocks noChangeShapeType="1"/>
            </p:cNvSpPr>
            <p:nvPr/>
          </p:nvSpPr>
          <p:spPr bwMode="auto">
            <a:xfrm>
              <a:off x="5253038" y="4002088"/>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Line 26"/>
            <p:cNvSpPr>
              <a:spLocks noChangeShapeType="1"/>
            </p:cNvSpPr>
            <p:nvPr/>
          </p:nvSpPr>
          <p:spPr bwMode="auto">
            <a:xfrm>
              <a:off x="4910138" y="3859213"/>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27"/>
            <p:cNvSpPr>
              <a:spLocks noChangeShapeType="1"/>
            </p:cNvSpPr>
            <p:nvPr/>
          </p:nvSpPr>
          <p:spPr bwMode="auto">
            <a:xfrm>
              <a:off x="5281613" y="4001410"/>
              <a:ext cx="0" cy="28575"/>
            </a:xfrm>
            <a:prstGeom prst="line">
              <a:avLst/>
            </a:pr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Freeform 28"/>
            <p:cNvSpPr>
              <a:spLocks/>
            </p:cNvSpPr>
            <p:nvPr/>
          </p:nvSpPr>
          <p:spPr bwMode="auto">
            <a:xfrm>
              <a:off x="3852863" y="2820988"/>
              <a:ext cx="1438275" cy="1209675"/>
            </a:xfrm>
            <a:custGeom>
              <a:avLst/>
              <a:gdLst>
                <a:gd name="T0" fmla="*/ 151 w 151"/>
                <a:gd name="T1" fmla="*/ 127 h 127"/>
                <a:gd name="T2" fmla="*/ 139 w 151"/>
                <a:gd name="T3" fmla="*/ 127 h 127"/>
                <a:gd name="T4" fmla="*/ 139 w 151"/>
                <a:gd name="T5" fmla="*/ 119 h 127"/>
                <a:gd name="T6" fmla="*/ 114 w 151"/>
                <a:gd name="T7" fmla="*/ 119 h 127"/>
                <a:gd name="T8" fmla="*/ 114 w 151"/>
                <a:gd name="T9" fmla="*/ 112 h 127"/>
                <a:gd name="T10" fmla="*/ 103 w 151"/>
                <a:gd name="T11" fmla="*/ 112 h 127"/>
                <a:gd name="T12" fmla="*/ 103 w 151"/>
                <a:gd name="T13" fmla="*/ 107 h 127"/>
                <a:gd name="T14" fmla="*/ 99 w 151"/>
                <a:gd name="T15" fmla="*/ 107 h 127"/>
                <a:gd name="T16" fmla="*/ 99 w 151"/>
                <a:gd name="T17" fmla="*/ 94 h 127"/>
                <a:gd name="T18" fmla="*/ 81 w 151"/>
                <a:gd name="T19" fmla="*/ 94 h 127"/>
                <a:gd name="T20" fmla="*/ 81 w 151"/>
                <a:gd name="T21" fmla="*/ 89 h 127"/>
                <a:gd name="T22" fmla="*/ 76 w 151"/>
                <a:gd name="T23" fmla="*/ 89 h 127"/>
                <a:gd name="T24" fmla="*/ 76 w 151"/>
                <a:gd name="T25" fmla="*/ 82 h 127"/>
                <a:gd name="T26" fmla="*/ 71 w 151"/>
                <a:gd name="T27" fmla="*/ 82 h 127"/>
                <a:gd name="T28" fmla="*/ 71 w 151"/>
                <a:gd name="T29" fmla="*/ 72 h 127"/>
                <a:gd name="T30" fmla="*/ 64 w 151"/>
                <a:gd name="T31" fmla="*/ 72 h 127"/>
                <a:gd name="T32" fmla="*/ 64 w 151"/>
                <a:gd name="T33" fmla="*/ 65 h 127"/>
                <a:gd name="T34" fmla="*/ 59 w 151"/>
                <a:gd name="T35" fmla="*/ 65 h 127"/>
                <a:gd name="T36" fmla="*/ 59 w 151"/>
                <a:gd name="T37" fmla="*/ 54 h 127"/>
                <a:gd name="T38" fmla="*/ 56 w 151"/>
                <a:gd name="T39" fmla="*/ 54 h 127"/>
                <a:gd name="T40" fmla="*/ 56 w 151"/>
                <a:gd name="T41" fmla="*/ 48 h 127"/>
                <a:gd name="T42" fmla="*/ 47 w 151"/>
                <a:gd name="T43" fmla="*/ 48 h 127"/>
                <a:gd name="T44" fmla="*/ 47 w 151"/>
                <a:gd name="T45" fmla="*/ 41 h 127"/>
                <a:gd name="T46" fmla="*/ 35 w 151"/>
                <a:gd name="T47" fmla="*/ 41 h 127"/>
                <a:gd name="T48" fmla="*/ 35 w 151"/>
                <a:gd name="T49" fmla="*/ 36 h 127"/>
                <a:gd name="T50" fmla="*/ 31 w 151"/>
                <a:gd name="T51" fmla="*/ 36 h 127"/>
                <a:gd name="T52" fmla="*/ 31 w 151"/>
                <a:gd name="T53" fmla="*/ 24 h 127"/>
                <a:gd name="T54" fmla="*/ 30 w 151"/>
                <a:gd name="T55" fmla="*/ 24 h 127"/>
                <a:gd name="T56" fmla="*/ 30 w 151"/>
                <a:gd name="T57" fmla="*/ 18 h 127"/>
                <a:gd name="T58" fmla="*/ 26 w 151"/>
                <a:gd name="T59" fmla="*/ 18 h 127"/>
                <a:gd name="T60" fmla="*/ 26 w 151"/>
                <a:gd name="T61" fmla="*/ 12 h 127"/>
                <a:gd name="T62" fmla="*/ 19 w 151"/>
                <a:gd name="T63" fmla="*/ 12 h 127"/>
                <a:gd name="T64" fmla="*/ 19 w 151"/>
                <a:gd name="T65" fmla="*/ 6 h 127"/>
                <a:gd name="T66" fmla="*/ 7 w 151"/>
                <a:gd name="T67" fmla="*/ 6 h 127"/>
                <a:gd name="T68" fmla="*/ 7 w 151"/>
                <a:gd name="T69" fmla="*/ 0 h 127"/>
                <a:gd name="T70" fmla="*/ 0 w 151"/>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127">
                  <a:moveTo>
                    <a:pt x="151" y="127"/>
                  </a:moveTo>
                  <a:lnTo>
                    <a:pt x="139" y="127"/>
                  </a:lnTo>
                  <a:lnTo>
                    <a:pt x="139" y="119"/>
                  </a:lnTo>
                  <a:lnTo>
                    <a:pt x="114" y="119"/>
                  </a:lnTo>
                  <a:lnTo>
                    <a:pt x="114" y="112"/>
                  </a:lnTo>
                  <a:lnTo>
                    <a:pt x="103" y="112"/>
                  </a:lnTo>
                  <a:lnTo>
                    <a:pt x="103" y="107"/>
                  </a:lnTo>
                  <a:lnTo>
                    <a:pt x="99" y="107"/>
                  </a:lnTo>
                  <a:lnTo>
                    <a:pt x="99" y="94"/>
                  </a:lnTo>
                  <a:lnTo>
                    <a:pt x="81" y="94"/>
                  </a:lnTo>
                  <a:lnTo>
                    <a:pt x="81" y="89"/>
                  </a:lnTo>
                  <a:lnTo>
                    <a:pt x="76" y="89"/>
                  </a:lnTo>
                  <a:lnTo>
                    <a:pt x="76" y="82"/>
                  </a:lnTo>
                  <a:lnTo>
                    <a:pt x="71" y="82"/>
                  </a:lnTo>
                  <a:lnTo>
                    <a:pt x="71" y="72"/>
                  </a:lnTo>
                  <a:lnTo>
                    <a:pt x="64" y="72"/>
                  </a:lnTo>
                  <a:lnTo>
                    <a:pt x="64" y="65"/>
                  </a:lnTo>
                  <a:lnTo>
                    <a:pt x="59" y="65"/>
                  </a:lnTo>
                  <a:lnTo>
                    <a:pt x="59" y="54"/>
                  </a:lnTo>
                  <a:lnTo>
                    <a:pt x="56" y="54"/>
                  </a:lnTo>
                  <a:lnTo>
                    <a:pt x="56" y="48"/>
                  </a:lnTo>
                  <a:lnTo>
                    <a:pt x="47" y="48"/>
                  </a:lnTo>
                  <a:lnTo>
                    <a:pt x="47" y="41"/>
                  </a:lnTo>
                  <a:lnTo>
                    <a:pt x="35" y="41"/>
                  </a:lnTo>
                  <a:lnTo>
                    <a:pt x="35" y="36"/>
                  </a:lnTo>
                  <a:lnTo>
                    <a:pt x="31" y="36"/>
                  </a:lnTo>
                  <a:lnTo>
                    <a:pt x="31" y="24"/>
                  </a:lnTo>
                  <a:lnTo>
                    <a:pt x="30" y="24"/>
                  </a:lnTo>
                  <a:lnTo>
                    <a:pt x="30" y="18"/>
                  </a:lnTo>
                  <a:lnTo>
                    <a:pt x="26" y="18"/>
                  </a:lnTo>
                  <a:lnTo>
                    <a:pt x="26" y="12"/>
                  </a:lnTo>
                  <a:lnTo>
                    <a:pt x="19" y="12"/>
                  </a:lnTo>
                  <a:lnTo>
                    <a:pt x="19" y="6"/>
                  </a:lnTo>
                  <a:lnTo>
                    <a:pt x="7" y="6"/>
                  </a:lnTo>
                  <a:lnTo>
                    <a:pt x="7"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12" name="Group 111"/>
          <p:cNvGrpSpPr/>
          <p:nvPr/>
        </p:nvGrpSpPr>
        <p:grpSpPr>
          <a:xfrm>
            <a:off x="5639269" y="2258967"/>
            <a:ext cx="1323975" cy="1114425"/>
            <a:chOff x="3908425" y="2870200"/>
            <a:chExt cx="1323975" cy="1114425"/>
          </a:xfrm>
        </p:grpSpPr>
        <p:sp>
          <p:nvSpPr>
            <p:cNvPr id="113" name="Line 29"/>
            <p:cNvSpPr>
              <a:spLocks noChangeShapeType="1"/>
            </p:cNvSpPr>
            <p:nvPr/>
          </p:nvSpPr>
          <p:spPr bwMode="auto">
            <a:xfrm>
              <a:off x="5213350" y="3956573"/>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30"/>
            <p:cNvSpPr>
              <a:spLocks noChangeShapeType="1"/>
            </p:cNvSpPr>
            <p:nvPr/>
          </p:nvSpPr>
          <p:spPr bwMode="auto">
            <a:xfrm>
              <a:off x="4975225" y="3656274"/>
              <a:ext cx="0" cy="19050"/>
            </a:xfrm>
            <a:prstGeom prst="line">
              <a:avLst/>
            </a:pr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Freeform 31"/>
            <p:cNvSpPr>
              <a:spLocks/>
            </p:cNvSpPr>
            <p:nvPr/>
          </p:nvSpPr>
          <p:spPr bwMode="auto">
            <a:xfrm>
              <a:off x="3908425" y="2870200"/>
              <a:ext cx="1323975" cy="1114425"/>
            </a:xfrm>
            <a:custGeom>
              <a:avLst/>
              <a:gdLst>
                <a:gd name="T0" fmla="*/ 139 w 139"/>
                <a:gd name="T1" fmla="*/ 115 h 117"/>
                <a:gd name="T2" fmla="*/ 139 w 139"/>
                <a:gd name="T3" fmla="*/ 117 h 117"/>
                <a:gd name="T4" fmla="*/ 123 w 139"/>
                <a:gd name="T5" fmla="*/ 117 h 117"/>
                <a:gd name="T6" fmla="*/ 123 w 139"/>
                <a:gd name="T7" fmla="*/ 85 h 117"/>
                <a:gd name="T8" fmla="*/ 68 w 139"/>
                <a:gd name="T9" fmla="*/ 85 h 117"/>
                <a:gd name="T10" fmla="*/ 68 w 139"/>
                <a:gd name="T11" fmla="*/ 63 h 117"/>
                <a:gd name="T12" fmla="*/ 61 w 139"/>
                <a:gd name="T13" fmla="*/ 63 h 117"/>
                <a:gd name="T14" fmla="*/ 61 w 139"/>
                <a:gd name="T15" fmla="*/ 42 h 117"/>
                <a:gd name="T16" fmla="*/ 57 w 139"/>
                <a:gd name="T17" fmla="*/ 42 h 117"/>
                <a:gd name="T18" fmla="*/ 57 w 139"/>
                <a:gd name="T19" fmla="*/ 20 h 117"/>
                <a:gd name="T20" fmla="*/ 11 w 139"/>
                <a:gd name="T21" fmla="*/ 20 h 117"/>
                <a:gd name="T22" fmla="*/ 11 w 139"/>
                <a:gd name="T23" fmla="*/ 0 h 117"/>
                <a:gd name="T24" fmla="*/ 0 w 13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17">
                  <a:moveTo>
                    <a:pt x="139" y="115"/>
                  </a:moveTo>
                  <a:lnTo>
                    <a:pt x="139" y="117"/>
                  </a:lnTo>
                  <a:lnTo>
                    <a:pt x="123" y="117"/>
                  </a:lnTo>
                  <a:lnTo>
                    <a:pt x="123" y="85"/>
                  </a:lnTo>
                  <a:lnTo>
                    <a:pt x="68" y="85"/>
                  </a:lnTo>
                  <a:lnTo>
                    <a:pt x="68" y="63"/>
                  </a:lnTo>
                  <a:lnTo>
                    <a:pt x="61" y="63"/>
                  </a:lnTo>
                  <a:lnTo>
                    <a:pt x="61" y="42"/>
                  </a:lnTo>
                  <a:lnTo>
                    <a:pt x="57" y="42"/>
                  </a:lnTo>
                  <a:lnTo>
                    <a:pt x="57" y="20"/>
                  </a:lnTo>
                  <a:lnTo>
                    <a:pt x="11" y="20"/>
                  </a:lnTo>
                  <a:lnTo>
                    <a:pt x="11" y="0"/>
                  </a:lnTo>
                  <a:lnTo>
                    <a:pt x="0" y="0"/>
                  </a:lnTo>
                </a:path>
              </a:pathLst>
            </a:custGeom>
            <a:noFill/>
            <a:ln w="15875">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16" name="TextBox 115"/>
          <p:cNvSpPr txBox="1"/>
          <p:nvPr/>
        </p:nvSpPr>
        <p:spPr>
          <a:xfrm>
            <a:off x="1062136" y="1900535"/>
            <a:ext cx="3165425" cy="461665"/>
          </a:xfrm>
          <a:prstGeom prst="rect">
            <a:avLst/>
          </a:prstGeom>
          <a:noFill/>
        </p:spPr>
        <p:txBody>
          <a:bodyPr wrap="none" rtlCol="0">
            <a:spAutoFit/>
          </a:bodyPr>
          <a:lstStyle/>
          <a:p>
            <a:pPr algn="ctr"/>
            <a:r>
              <a:rPr lang="fr-FR" sz="1200" b="1" dirty="0" smtClean="0">
                <a:solidFill>
                  <a:srgbClr val="4D4D4D"/>
                </a:solidFill>
              </a:rPr>
              <a:t>Paclitaxel intrapéritonéal + S-1/paclitaxel</a:t>
            </a:r>
          </a:p>
          <a:p>
            <a:pPr algn="ctr"/>
            <a:r>
              <a:rPr lang="fr-FR" sz="1200" b="1" dirty="0" smtClean="0">
                <a:solidFill>
                  <a:srgbClr val="4D4D4D"/>
                </a:solidFill>
              </a:rPr>
              <a:t>(n=99)</a:t>
            </a:r>
            <a:endParaRPr lang="fr-FR" sz="1200" b="1" dirty="0">
              <a:solidFill>
                <a:srgbClr val="4D4D4D"/>
              </a:solidFill>
            </a:endParaRPr>
          </a:p>
        </p:txBody>
      </p:sp>
      <p:sp>
        <p:nvSpPr>
          <p:cNvPr id="117" name="TextBox 116"/>
          <p:cNvSpPr txBox="1"/>
          <p:nvPr/>
        </p:nvSpPr>
        <p:spPr>
          <a:xfrm>
            <a:off x="6394008" y="1893908"/>
            <a:ext cx="1176749" cy="461665"/>
          </a:xfrm>
          <a:prstGeom prst="rect">
            <a:avLst/>
          </a:prstGeom>
          <a:noFill/>
        </p:spPr>
        <p:txBody>
          <a:bodyPr wrap="none" rtlCol="0">
            <a:spAutoFit/>
          </a:bodyPr>
          <a:lstStyle/>
          <a:p>
            <a:pPr algn="ctr"/>
            <a:r>
              <a:rPr lang="fr-FR" sz="1200" b="1" dirty="0" smtClean="0">
                <a:solidFill>
                  <a:srgbClr val="4D4D4D"/>
                </a:solidFill>
              </a:rPr>
              <a:t>S-1/cisplatine </a:t>
            </a:r>
          </a:p>
          <a:p>
            <a:pPr algn="ctr"/>
            <a:r>
              <a:rPr lang="fr-FR" sz="1200" b="1" dirty="0" smtClean="0">
                <a:solidFill>
                  <a:srgbClr val="4D4D4D"/>
                </a:solidFill>
              </a:rPr>
              <a:t>(n=34)</a:t>
            </a:r>
            <a:endParaRPr lang="fr-FR" sz="1200" b="1" dirty="0">
              <a:solidFill>
                <a:srgbClr val="4D4D4D"/>
              </a:solidFill>
            </a:endParaRPr>
          </a:p>
        </p:txBody>
      </p:sp>
      <p:sp>
        <p:nvSpPr>
          <p:cNvPr id="3" name="ZoneTexte 2"/>
          <p:cNvSpPr txBox="1"/>
          <p:nvPr/>
        </p:nvSpPr>
        <p:spPr>
          <a:xfrm>
            <a:off x="211684" y="6319414"/>
            <a:ext cx="2648482" cy="276999"/>
          </a:xfrm>
          <a:prstGeom prst="rect">
            <a:avLst/>
          </a:prstGeom>
          <a:noFill/>
        </p:spPr>
        <p:txBody>
          <a:bodyPr wrap="none" rtlCol="0">
            <a:spAutoFit/>
          </a:bodyPr>
          <a:lstStyle/>
          <a:p>
            <a:r>
              <a:rPr lang="fr-FR" sz="1200" dirty="0" smtClean="0"/>
              <a:t>ICP: index de </a:t>
            </a:r>
            <a:r>
              <a:rPr lang="fr-FR" sz="1200" dirty="0" err="1" smtClean="0"/>
              <a:t>carcinose</a:t>
            </a:r>
            <a:r>
              <a:rPr lang="fr-FR" sz="1200" dirty="0" smtClean="0"/>
              <a:t> péritonéale.</a:t>
            </a:r>
            <a:endParaRPr lang="fr-FR" sz="1200" dirty="0"/>
          </a:p>
        </p:txBody>
      </p:sp>
    </p:spTree>
    <p:custDataLst>
      <p:tags r:id="rId1"/>
    </p:custDataLst>
    <p:extLst>
      <p:ext uri="{BB962C8B-B14F-4D97-AF65-F5344CB8AC3E}">
        <p14:creationId xmlns:p14="http://schemas.microsoft.com/office/powerpoint/2010/main" val="3270572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bwMode="auto">
          <a:xfrm>
            <a:off x="361950" y="5039089"/>
            <a:ext cx="841375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fr-FR" b="1" dirty="0" smtClean="0"/>
              <a:t>Conclusions </a:t>
            </a:r>
          </a:p>
          <a:p>
            <a:pPr>
              <a:spcAft>
                <a:spcPts val="0"/>
              </a:spcAft>
              <a:buClr>
                <a:srgbClr val="043882"/>
              </a:buClr>
            </a:pPr>
            <a:r>
              <a:rPr lang="fr-FR" sz="1400" b="1" dirty="0" smtClean="0"/>
              <a:t>L’analyse principale n’a pas montré de supériorité statistique du paclitaxel intrapéritonéal + </a:t>
            </a:r>
            <a:br>
              <a:rPr lang="fr-FR" sz="1400" b="1" dirty="0" smtClean="0"/>
            </a:br>
            <a:r>
              <a:rPr lang="fr-FR" sz="1400" b="1" dirty="0" smtClean="0"/>
              <a:t>S-1/paclitaxel vs. S-1/cisplatine seul chez ces patients avec cancer de l’estomac et métastases péritonéales</a:t>
            </a:r>
          </a:p>
          <a:p>
            <a:pPr>
              <a:spcAft>
                <a:spcPts val="0"/>
              </a:spcAft>
              <a:buClr>
                <a:srgbClr val="043882"/>
              </a:buClr>
            </a:pPr>
            <a:r>
              <a:rPr lang="fr-FR" sz="1400" b="1" dirty="0" smtClean="0"/>
              <a:t>Cependant les analyses de sensibilité prenant en compte le niveau d’ascite ont montré une </a:t>
            </a:r>
            <a:r>
              <a:rPr lang="fr-FR" sz="1400" b="1" dirty="0"/>
              <a:t>efficacité </a:t>
            </a:r>
            <a:r>
              <a:rPr lang="fr-FR" sz="1400" b="1" dirty="0" smtClean="0"/>
              <a:t>clinique du </a:t>
            </a:r>
            <a:r>
              <a:rPr lang="fr-FR" sz="1400" b="1" dirty="0"/>
              <a:t>paclitaxel intrapéritonéal </a:t>
            </a:r>
            <a:r>
              <a:rPr lang="fr-FR" sz="1400" b="1" dirty="0" smtClean="0"/>
              <a:t>+ S</a:t>
            </a:r>
            <a:r>
              <a:rPr lang="fr-FR" sz="1400" b="1" dirty="0"/>
              <a:t>-1/</a:t>
            </a:r>
            <a:r>
              <a:rPr lang="fr-FR" sz="1400" b="1" dirty="0" smtClean="0"/>
              <a:t>paclitaxel</a:t>
            </a:r>
            <a:endParaRPr lang="fr-FR" sz="1400" b="1" dirty="0"/>
          </a:p>
        </p:txBody>
      </p:sp>
      <p:sp>
        <p:nvSpPr>
          <p:cNvPr id="23554" name="Rectangle 2"/>
          <p:cNvSpPr>
            <a:spLocks noGrp="1" noChangeArrowheads="1"/>
          </p:cNvSpPr>
          <p:nvPr>
            <p:ph type="title"/>
          </p:nvPr>
        </p:nvSpPr>
        <p:spPr/>
        <p:txBody>
          <a:bodyPr/>
          <a:lstStyle/>
          <a:p>
            <a:r>
              <a:rPr lang="fr-FR" sz="1800" dirty="0" smtClean="0"/>
              <a:t>616PD: Etude de phase III comparant paclitaxel intrapéritonéal plus </a:t>
            </a:r>
            <a:br>
              <a:rPr lang="fr-FR" sz="1800" dirty="0" smtClean="0"/>
            </a:br>
            <a:r>
              <a:rPr lang="fr-FR" sz="1800" dirty="0" smtClean="0"/>
              <a:t>S-1/paclitaxel et S-1/cisplatine chez des patients avec cancer de l’estomac avec métastases péritonéales: étude PHOENIX-GC – Fujiwara et al</a:t>
            </a:r>
            <a:endParaRPr lang="fr-FR" altLang="zh-CN" sz="1800" dirty="0"/>
          </a:p>
        </p:txBody>
      </p:sp>
      <p:sp>
        <p:nvSpPr>
          <p:cNvPr id="4" name="Content Placeholder 3"/>
          <p:cNvSpPr>
            <a:spLocks noGrp="1"/>
          </p:cNvSpPr>
          <p:nvPr>
            <p:ph idx="1"/>
          </p:nvPr>
        </p:nvSpPr>
        <p:spPr>
          <a:xfrm>
            <a:off x="365124" y="1254035"/>
            <a:ext cx="8413751" cy="3927565"/>
          </a:xfrm>
        </p:spPr>
        <p:txBody>
          <a:bodyPr/>
          <a:lstStyle/>
          <a:p>
            <a:pPr marL="0" indent="0">
              <a:buNone/>
            </a:pPr>
            <a:r>
              <a:rPr lang="fr-FR" b="1" smtClean="0"/>
              <a:t>Résultats</a:t>
            </a:r>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p:txBody>
      </p:sp>
      <p:graphicFrame>
        <p:nvGraphicFramePr>
          <p:cNvPr id="6" name="Group 88"/>
          <p:cNvGraphicFramePr>
            <a:graphicFrameLocks noGrp="1"/>
          </p:cNvGraphicFramePr>
          <p:nvPr>
            <p:extLst>
              <p:ext uri="{D42A27DB-BD31-4B8C-83A1-F6EECF244321}">
                <p14:modId xmlns:p14="http://schemas.microsoft.com/office/powerpoint/2010/main" val="170224332"/>
              </p:ext>
            </p:extLst>
          </p:nvPr>
        </p:nvGraphicFramePr>
        <p:xfrm>
          <a:off x="304800" y="1574412"/>
          <a:ext cx="8686800" cy="3496320"/>
        </p:xfrm>
        <a:graphic>
          <a:graphicData uri="http://schemas.openxmlformats.org/drawingml/2006/table">
            <a:tbl>
              <a:tblPr firstRow="1" bandRow="1">
                <a:tableStyleId>{69012ECD-51FC-41F1-AA8D-1B2483CD663E}</a:tableStyleId>
              </a:tblPr>
              <a:tblGrid>
                <a:gridCol w="2598297">
                  <a:extLst>
                    <a:ext uri="{9D8B030D-6E8A-4147-A177-3AD203B41FA5}">
                      <a16:colId xmlns="" xmlns:a16="http://schemas.microsoft.com/office/drawing/2014/main" val="20000"/>
                    </a:ext>
                  </a:extLst>
                </a:gridCol>
                <a:gridCol w="2691413">
                  <a:extLst>
                    <a:ext uri="{9D8B030D-6E8A-4147-A177-3AD203B41FA5}">
                      <a16:colId xmlns="" xmlns:a16="http://schemas.microsoft.com/office/drawing/2014/main" val="20001"/>
                    </a:ext>
                  </a:extLst>
                </a:gridCol>
                <a:gridCol w="2101690">
                  <a:extLst>
                    <a:ext uri="{9D8B030D-6E8A-4147-A177-3AD203B41FA5}">
                      <a16:colId xmlns="" xmlns:a16="http://schemas.microsoft.com/office/drawing/2014/main" val="20002"/>
                    </a:ext>
                  </a:extLst>
                </a:gridCol>
                <a:gridCol w="1295400"/>
              </a:tblGrid>
              <a:tr h="282526">
                <a:tc>
                  <a:txBody>
                    <a:bodyPr/>
                    <a:lstStyle/>
                    <a:p>
                      <a:pPr algn="l"/>
                      <a:r>
                        <a:rPr lang="fr-FR" sz="1200" b="1" noProof="0" dirty="0" err="1" smtClean="0">
                          <a:solidFill>
                            <a:schemeClr val="tx2"/>
                          </a:solidFill>
                          <a:latin typeface="+mn-lt"/>
                        </a:rPr>
                        <a:t>EIs</a:t>
                      </a:r>
                      <a:r>
                        <a:rPr lang="fr-FR" sz="1200" b="1" noProof="0" dirty="0" smtClean="0">
                          <a:solidFill>
                            <a:schemeClr val="tx2"/>
                          </a:solidFill>
                          <a:latin typeface="+mn-lt"/>
                        </a:rPr>
                        <a:t> grade</a:t>
                      </a:r>
                      <a:r>
                        <a:rPr lang="fr-FR" sz="1200" b="1" baseline="0" noProof="0" dirty="0" smtClean="0">
                          <a:solidFill>
                            <a:schemeClr val="tx2"/>
                          </a:solidFill>
                          <a:latin typeface="+mn-lt"/>
                        </a:rPr>
                        <a:t> 3/4 chez</a:t>
                      </a:r>
                      <a:r>
                        <a:rPr lang="fr-FR" sz="1200" b="1" noProof="0" dirty="0" smtClean="0">
                          <a:solidFill>
                            <a:schemeClr val="tx2"/>
                          </a:solidFill>
                          <a:latin typeface="+mn-lt"/>
                        </a:rPr>
                        <a:t> ≥1%,</a:t>
                      </a:r>
                      <a:r>
                        <a:rPr lang="fr-FR" sz="1200" b="1" baseline="0" noProof="0" dirty="0" smtClean="0">
                          <a:solidFill>
                            <a:schemeClr val="tx2"/>
                          </a:solidFill>
                          <a:latin typeface="+mn-lt"/>
                        </a:rPr>
                        <a:t> n (%)</a:t>
                      </a:r>
                      <a:endParaRPr lang="fr-FR" sz="1200" b="1" noProof="0" dirty="0">
                        <a:solidFill>
                          <a:schemeClr val="tx2"/>
                        </a:solidFill>
                        <a:latin typeface="+mn-lt"/>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200" noProof="0" dirty="0" smtClean="0">
                          <a:solidFill>
                            <a:schemeClr val="tx2"/>
                          </a:solidFill>
                        </a:rPr>
                        <a:t>Paclitaxel intrapéritonéal + </a:t>
                      </a:r>
                      <a:br>
                        <a:rPr lang="fr-FR" sz="1200" noProof="0" dirty="0" smtClean="0">
                          <a:solidFill>
                            <a:schemeClr val="tx2"/>
                          </a:solidFill>
                        </a:rPr>
                      </a:br>
                      <a:r>
                        <a:rPr lang="fr-FR" sz="1200" noProof="0" dirty="0" smtClean="0">
                          <a:solidFill>
                            <a:schemeClr val="tx2"/>
                          </a:solidFill>
                        </a:rPr>
                        <a:t>S-1/paclitaxel (n=116)</a:t>
                      </a:r>
                      <a:endParaRPr lang="fr-FR" sz="1200" noProof="0" dirty="0">
                        <a:solidFill>
                          <a:schemeClr val="tx2"/>
                        </a:solidFill>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200" noProof="0" dirty="0" smtClean="0">
                          <a:solidFill>
                            <a:schemeClr val="tx2"/>
                          </a:solidFill>
                        </a:rPr>
                        <a:t>S-1/cisplatine (n=53)</a:t>
                      </a:r>
                      <a:endParaRPr lang="fr-FR" sz="1200" noProof="0" dirty="0">
                        <a:solidFill>
                          <a:schemeClr val="tx2"/>
                        </a:solidFill>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200" noProof="0" dirty="0" smtClean="0">
                          <a:solidFill>
                            <a:schemeClr val="tx2"/>
                          </a:solidFill>
                        </a:rPr>
                        <a:t>Test</a:t>
                      </a:r>
                      <a:r>
                        <a:rPr lang="fr-FR" sz="1200" baseline="0" noProof="0" dirty="0" smtClean="0">
                          <a:solidFill>
                            <a:schemeClr val="tx2"/>
                          </a:solidFill>
                        </a:rPr>
                        <a:t> de </a:t>
                      </a:r>
                      <a:r>
                        <a:rPr lang="fr-FR" sz="1200" noProof="0" dirty="0" smtClean="0">
                          <a:solidFill>
                            <a:schemeClr val="tx2"/>
                          </a:solidFill>
                        </a:rPr>
                        <a:t>Fisher,</a:t>
                      </a:r>
                      <a:r>
                        <a:rPr lang="fr-FR" sz="1200" baseline="0" noProof="0" dirty="0" smtClean="0">
                          <a:solidFill>
                            <a:schemeClr val="tx2"/>
                          </a:solidFill>
                        </a:rPr>
                        <a:t> p</a:t>
                      </a:r>
                      <a:endParaRPr lang="fr-FR" sz="1200" noProof="0" dirty="0">
                        <a:solidFill>
                          <a:schemeClr val="tx2"/>
                        </a:solidFill>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84618">
                <a:tc>
                  <a:txBody>
                    <a:bodyPr/>
                    <a:lstStyle/>
                    <a:p>
                      <a:r>
                        <a:rPr lang="fr-FR" sz="1200" b="0" i="0" u="none" strike="noStrike" kern="1200" baseline="0" noProof="0" dirty="0" smtClean="0">
                          <a:solidFill>
                            <a:schemeClr val="tx1"/>
                          </a:solidFill>
                          <a:latin typeface="+mn-lt"/>
                          <a:ea typeface="+mn-ea"/>
                          <a:cs typeface="+mn-cs"/>
                        </a:rPr>
                        <a:t>Leucopénie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29 (25)</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5 (9)</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dirty="0" smtClean="0"/>
                        <a:t>0,023</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08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Neutropénie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58</a:t>
                      </a:r>
                      <a:r>
                        <a:rPr lang="fr-FR" sz="1200" baseline="0" noProof="0" smtClean="0"/>
                        <a:t> </a:t>
                      </a:r>
                      <a:r>
                        <a:rPr lang="fr-FR" sz="1200" noProof="0" smtClean="0"/>
                        <a:t>(50)</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16 (30)</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dirty="0" smtClean="0"/>
                        <a:t>0,028</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Anémie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15</a:t>
                      </a:r>
                      <a:r>
                        <a:rPr lang="fr-FR" sz="1200" baseline="0" noProof="0" smtClean="0"/>
                        <a:t> </a:t>
                      </a:r>
                      <a:r>
                        <a:rPr lang="fr-FR" sz="1200" noProof="0" smtClean="0"/>
                        <a:t>(13)</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6 (11)</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dirty="0" smtClean="0"/>
                        <a:t>1,000</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19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err="1" smtClean="0">
                          <a:ln>
                            <a:noFill/>
                          </a:ln>
                          <a:solidFill>
                            <a:schemeClr val="tx1"/>
                          </a:solidFill>
                          <a:effectLst/>
                          <a:latin typeface="+mn-lt"/>
                          <a:cs typeface="Arial" charset="0"/>
                        </a:rPr>
                        <a:t>Thrombocytopénie</a:t>
                      </a:r>
                      <a:endParaRPr kumimoji="0" lang="fr-FR" sz="12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0</a:t>
                      </a:r>
                      <a:r>
                        <a:rPr lang="fr-FR" sz="1200" baseline="0" noProof="0" smtClean="0"/>
                        <a:t> </a:t>
                      </a:r>
                      <a:r>
                        <a:rPr lang="fr-FR" sz="1200" noProof="0" smtClean="0"/>
                        <a:t>(0)</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0 (0)</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dirty="0" smtClean="0"/>
                        <a:t>-</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Neutropénie fébrile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9</a:t>
                      </a:r>
                      <a:r>
                        <a:rPr lang="fr-FR" sz="1200" baseline="0" noProof="0" smtClean="0"/>
                        <a:t> </a:t>
                      </a:r>
                      <a:r>
                        <a:rPr lang="fr-FR" sz="1200" noProof="0" smtClean="0"/>
                        <a:t>(8)</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1 (2)</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dirty="0" smtClean="0"/>
                        <a:t>0,174</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Elévation de la créatinine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1</a:t>
                      </a:r>
                      <a:r>
                        <a:rPr lang="fr-FR" sz="1200" baseline="0" noProof="0" smtClean="0"/>
                        <a:t> </a:t>
                      </a:r>
                      <a:r>
                        <a:rPr lang="fr-FR" sz="1200" noProof="0" smtClean="0"/>
                        <a:t>(1)</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1 (2)</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dirty="0" smtClean="0"/>
                        <a:t>0,525</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Nausées</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8</a:t>
                      </a:r>
                      <a:r>
                        <a:rPr lang="fr-FR" sz="1200" baseline="0" noProof="0" smtClean="0"/>
                        <a:t> </a:t>
                      </a:r>
                      <a:r>
                        <a:rPr lang="fr-FR" sz="1200" noProof="0" smtClean="0"/>
                        <a:t>(7)</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5 (9)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dirty="0" smtClean="0"/>
                        <a:t>0,549</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Vomissements</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4</a:t>
                      </a:r>
                      <a:r>
                        <a:rPr lang="fr-FR" sz="1200" baseline="0" noProof="0" smtClean="0"/>
                        <a:t> </a:t>
                      </a:r>
                      <a:r>
                        <a:rPr lang="fr-FR" sz="1200" noProof="0" smtClean="0"/>
                        <a:t>(3)</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2 (4)</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dirty="0" smtClean="0"/>
                        <a:t>1,000</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Diarrhée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noProof="0" smtClean="0"/>
                        <a:t>10</a:t>
                      </a:r>
                      <a:r>
                        <a:rPr lang="fr-FR" sz="1200" baseline="0" noProof="0" smtClean="0"/>
                        <a:t> </a:t>
                      </a:r>
                      <a:r>
                        <a:rPr lang="fr-FR" sz="1200" noProof="0" smtClean="0"/>
                        <a:t>(9)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3 (6)</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dirty="0" smtClean="0"/>
                        <a:t>0,757</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Anorexie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12</a:t>
                      </a:r>
                      <a:r>
                        <a:rPr lang="fr-FR" sz="1200" baseline="0" noProof="0" smtClean="0"/>
                        <a:t> </a:t>
                      </a:r>
                      <a:r>
                        <a:rPr lang="fr-FR" sz="1200" noProof="0" smtClean="0"/>
                        <a:t>(10)</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7 (13)</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dirty="0" smtClean="0"/>
                        <a:t>0,605</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mn-lt"/>
                          <a:cs typeface="Arial" charset="0"/>
                        </a:rPr>
                        <a:t>Fatigue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9</a:t>
                      </a:r>
                      <a:r>
                        <a:rPr lang="fr-FR" sz="1200" baseline="0" noProof="0" smtClean="0"/>
                        <a:t> </a:t>
                      </a:r>
                      <a:r>
                        <a:rPr lang="fr-FR" sz="1200" noProof="0" smtClean="0"/>
                        <a:t>(8)</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t>4 (8)</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dirty="0" smtClean="0"/>
                        <a:t>1,000</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mn-lt"/>
                          <a:cs typeface="Arial" charset="0"/>
                        </a:rPr>
                        <a:t>Neuropathie sensorielle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2 (2)</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smtClean="0"/>
                        <a:t>0 (0)</a:t>
                      </a:r>
                      <a:endParaRPr lang="fr-FR" sz="12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200" noProof="0" dirty="0" smtClean="0"/>
                        <a:t>1,000</a:t>
                      </a:r>
                      <a:endParaRPr lang="fr-FR" sz="1200" noProof="0" dirty="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9" name="Text Placeholder 5"/>
          <p:cNvSpPr>
            <a:spLocks noGrp="1"/>
          </p:cNvSpPr>
          <p:nvPr>
            <p:ph type="body" sz="quarter" idx="11"/>
          </p:nvPr>
        </p:nvSpPr>
        <p:spPr>
          <a:xfrm>
            <a:off x="4648200" y="6096000"/>
            <a:ext cx="4130675" cy="487363"/>
          </a:xfrm>
        </p:spPr>
        <p:txBody>
          <a:bodyPr/>
          <a:lstStyle/>
          <a:p>
            <a:r>
              <a:rPr lang="fr-FR" dirty="0" smtClean="0"/>
              <a:t>Fujiwara Y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616PD</a:t>
            </a:r>
            <a:endParaRPr lang="fr-FR" dirty="0"/>
          </a:p>
        </p:txBody>
      </p:sp>
    </p:spTree>
    <p:extLst>
      <p:ext uri="{BB962C8B-B14F-4D97-AF65-F5344CB8AC3E}">
        <p14:creationId xmlns:p14="http://schemas.microsoft.com/office/powerpoint/2010/main" val="22798752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612O: Le séquençage de nouvelle génération des adénocarcinomes </a:t>
            </a:r>
            <a:r>
              <a:rPr lang="fr-FR" sz="1800" dirty="0" err="1" smtClean="0"/>
              <a:t>oesophago</a:t>
            </a:r>
            <a:r>
              <a:rPr lang="fr-FR" sz="1800" dirty="0" smtClean="0"/>
              <a:t>-gastriques permet d’identifier des signatures moléculaires distinctes pour la réponse aux inhibiteurs de HER2, 5FU/platine en 1</a:t>
            </a:r>
            <a:r>
              <a:rPr lang="fr-FR" sz="1800" baseline="30000" dirty="0" smtClean="0"/>
              <a:t>e</a:t>
            </a:r>
            <a:r>
              <a:rPr lang="fr-FR" sz="1800" dirty="0" smtClean="0"/>
              <a:t> ligne et blocage de PD1/CTLA4 – </a:t>
            </a:r>
            <a:r>
              <a:rPr lang="fr-FR" sz="1800" dirty="0" err="1" smtClean="0"/>
              <a:t>Janjigian</a:t>
            </a:r>
            <a:r>
              <a:rPr lang="fr-FR" sz="1800" dirty="0" smtClean="0"/>
              <a:t> et al</a:t>
            </a:r>
            <a:endParaRPr lang="fr-FR" sz="1800" dirty="0"/>
          </a:p>
        </p:txBody>
      </p:sp>
      <p:sp>
        <p:nvSpPr>
          <p:cNvPr id="5123" name="Rectangle 3"/>
          <p:cNvSpPr>
            <a:spLocks noGrp="1" noChangeArrowheads="1"/>
          </p:cNvSpPr>
          <p:nvPr>
            <p:ph type="body" idx="1"/>
          </p:nvPr>
        </p:nvSpPr>
        <p:spPr>
          <a:xfrm>
            <a:off x="365124" y="1254035"/>
            <a:ext cx="8413751" cy="3183252"/>
          </a:xfrm>
        </p:spPr>
        <p:txBody>
          <a:bodyPr/>
          <a:lstStyle/>
          <a:p>
            <a:pPr marL="0" indent="0">
              <a:buNone/>
            </a:pPr>
            <a:r>
              <a:rPr lang="fr-FR" b="1" dirty="0" smtClean="0"/>
              <a:t>Objectif</a:t>
            </a:r>
          </a:p>
          <a:p>
            <a:r>
              <a:rPr lang="fr-FR" dirty="0" smtClean="0"/>
              <a:t>Evaluer des cibles thérapeutiques potentielles identifiées par TCGA, pour les sous types d’adénocarcinomes </a:t>
            </a:r>
            <a:r>
              <a:rPr lang="fr-FR" dirty="0" err="1" smtClean="0"/>
              <a:t>oesophago</a:t>
            </a:r>
            <a:r>
              <a:rPr lang="fr-FR" dirty="0" smtClean="0"/>
              <a:t>-gastriques, comprenant les altérations RTK dans les tumeurs CIN et l’immunothérapie dans les tumeurs EBV et MSI</a:t>
            </a:r>
          </a:p>
          <a:p>
            <a:endParaRPr lang="fr-FR" dirty="0" smtClean="0"/>
          </a:p>
          <a:p>
            <a:pPr marL="0" indent="0">
              <a:buNone/>
            </a:pPr>
            <a:r>
              <a:rPr lang="fr-FR" b="1" dirty="0" smtClean="0"/>
              <a:t>Méthodes</a:t>
            </a:r>
          </a:p>
          <a:p>
            <a:r>
              <a:rPr lang="fr-FR" dirty="0" smtClean="0"/>
              <a:t>Des patients avec adénocarcinome </a:t>
            </a:r>
            <a:r>
              <a:rPr lang="fr-FR" dirty="0" err="1" smtClean="0"/>
              <a:t>oesophago</a:t>
            </a:r>
            <a:r>
              <a:rPr lang="fr-FR" dirty="0" smtClean="0"/>
              <a:t>-gastrique de stade IV (n=319) ont été analysés par séquençage de nouvelle génération (MSK-IMPACT) capable de détecter les mutations somatiques (MUT), les délétions et amplifications (AMP) et les résultats ont été corrélés aux résultats cliniques</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Janjigian YY et al. Ann Oncol 2016; 27 (suppl 6): abstr 612O</a:t>
            </a:r>
            <a:endParaRPr lang="fr-FR"/>
          </a:p>
        </p:txBody>
      </p:sp>
    </p:spTree>
    <p:custDataLst>
      <p:tags r:id="rId1"/>
    </p:custDataLst>
    <p:extLst>
      <p:ext uri="{BB962C8B-B14F-4D97-AF65-F5344CB8AC3E}">
        <p14:creationId xmlns:p14="http://schemas.microsoft.com/office/powerpoint/2010/main" val="272856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a:t>612O: Le séquençage de nouvelle génération des adénocarcinomes </a:t>
            </a:r>
            <a:r>
              <a:rPr lang="fr-FR" sz="1800" dirty="0" err="1"/>
              <a:t>oesophago</a:t>
            </a:r>
            <a:r>
              <a:rPr lang="fr-FR" sz="1800" dirty="0"/>
              <a:t>-</a:t>
            </a:r>
            <a:r>
              <a:rPr lang="fr-FR" sz="1800" dirty="0" smtClean="0"/>
              <a:t>gastriques </a:t>
            </a:r>
            <a:r>
              <a:rPr lang="fr-FR" sz="1800" dirty="0"/>
              <a:t>permet d’identifier des signatures moléculaires distinctes </a:t>
            </a:r>
            <a:r>
              <a:rPr lang="fr-FR" sz="1800" dirty="0" smtClean="0"/>
              <a:t>pour </a:t>
            </a:r>
            <a:r>
              <a:rPr lang="fr-FR" sz="1800" dirty="0"/>
              <a:t>la réponse aux inhibiteurs de HER2, 5FU/platine en 1</a:t>
            </a:r>
            <a:r>
              <a:rPr lang="fr-FR" sz="1800" baseline="30000" dirty="0"/>
              <a:t>e</a:t>
            </a:r>
            <a:r>
              <a:rPr lang="fr-FR" sz="1800" dirty="0"/>
              <a:t> ligne et blocage de PD1/CTLA4 – </a:t>
            </a:r>
            <a:r>
              <a:rPr lang="fr-FR" sz="1800" dirty="0" err="1"/>
              <a:t>Janjigian</a:t>
            </a:r>
            <a:r>
              <a:rPr lang="fr-FR" sz="1800" dirty="0"/>
              <a:t> et al</a:t>
            </a:r>
          </a:p>
        </p:txBody>
      </p:sp>
      <p:sp>
        <p:nvSpPr>
          <p:cNvPr id="5123" name="Rectangle 3"/>
          <p:cNvSpPr>
            <a:spLocks noGrp="1" noChangeArrowheads="1"/>
          </p:cNvSpPr>
          <p:nvPr>
            <p:ph type="body" idx="1"/>
          </p:nvPr>
        </p:nvSpPr>
        <p:spPr/>
        <p:txBody>
          <a:bodyPr/>
          <a:lstStyle/>
          <a:p>
            <a:pPr marL="0" indent="0">
              <a:buNone/>
            </a:pPr>
            <a:r>
              <a:rPr lang="fr-FR" b="1" smtClean="0"/>
              <a:t>Résultats</a:t>
            </a:r>
          </a:p>
          <a:p>
            <a:pPr marL="0" indent="0">
              <a:buNone/>
            </a:pPr>
            <a:endParaRPr lang="fr-FR"/>
          </a:p>
        </p:txBody>
      </p:sp>
      <p:sp>
        <p:nvSpPr>
          <p:cNvPr id="15" name="Text Placeholder 14"/>
          <p:cNvSpPr>
            <a:spLocks noGrp="1"/>
          </p:cNvSpPr>
          <p:nvPr>
            <p:ph type="body" sz="quarter" idx="11"/>
          </p:nvPr>
        </p:nvSpPr>
        <p:spPr>
          <a:xfrm>
            <a:off x="4377267" y="6092296"/>
            <a:ext cx="4435475" cy="487363"/>
          </a:xfrm>
        </p:spPr>
        <p:txBody>
          <a:bodyPr/>
          <a:lstStyle/>
          <a:p>
            <a:r>
              <a:rPr lang="fr-FR" smtClean="0"/>
              <a:t>Janjigian YY et al. Ann Oncol 2016; 27 (suppl 6): abstr 612O</a:t>
            </a:r>
            <a:endParaRPr lang="fr-FR"/>
          </a:p>
        </p:txBody>
      </p:sp>
      <p:graphicFrame>
        <p:nvGraphicFramePr>
          <p:cNvPr id="10" name="Content Placeholder 4"/>
          <p:cNvGraphicFramePr>
            <a:graphicFrameLocks/>
          </p:cNvGraphicFramePr>
          <p:nvPr>
            <p:extLst>
              <p:ext uri="{D42A27DB-BD31-4B8C-83A1-F6EECF244321}">
                <p14:modId xmlns:p14="http://schemas.microsoft.com/office/powerpoint/2010/main" val="1840633972"/>
              </p:ext>
            </p:extLst>
          </p:nvPr>
        </p:nvGraphicFramePr>
        <p:xfrm>
          <a:off x="457200" y="1955800"/>
          <a:ext cx="8229600" cy="2921000"/>
        </p:xfrm>
        <a:graphic>
          <a:graphicData uri="http://schemas.openxmlformats.org/drawingml/2006/table">
            <a:tbl>
              <a:tblPr firstRow="1" bandRow="1">
                <a:tableStyleId>{073A0DAA-6AF3-43AB-8588-CEC1D06C72B9}</a:tableStyleId>
              </a:tblPr>
              <a:tblGrid>
                <a:gridCol w="6146800"/>
                <a:gridCol w="2082800"/>
              </a:tblGrid>
              <a:tr h="370840">
                <a:tc>
                  <a:txBody>
                    <a:bodyPr/>
                    <a:lstStyle/>
                    <a:p>
                      <a:pPr algn="l"/>
                      <a:r>
                        <a:rPr lang="fr-FR" sz="1600" b="1" noProof="0" dirty="0" smtClean="0">
                          <a:solidFill>
                            <a:schemeClr val="tx2"/>
                          </a:solidFill>
                          <a:latin typeface="Arial" panose="020B0604020202020204" pitchFamily="34" charset="0"/>
                          <a:cs typeface="Arial" panose="020B0604020202020204" pitchFamily="34" charset="0"/>
                        </a:rPr>
                        <a:t>Cas HER2 +</a:t>
                      </a:r>
                      <a:endParaRPr lang="fr-FR" sz="1600" b="1" noProof="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r>
                        <a:rPr lang="fr-FR" sz="1600" b="1" noProof="0" smtClean="0">
                          <a:solidFill>
                            <a:schemeClr val="tx2"/>
                          </a:solidFill>
                          <a:latin typeface="Arial" panose="020B0604020202020204" pitchFamily="34" charset="0"/>
                          <a:cs typeface="Arial" panose="020B0604020202020204" pitchFamily="34" charset="0"/>
                        </a:rPr>
                        <a:t>n=105</a:t>
                      </a:r>
                      <a:endParaRPr lang="fr-FR" sz="1600" b="1" noProof="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370840">
                <a:tc>
                  <a:txBody>
                    <a:bodyPr/>
                    <a:lstStyle/>
                    <a:p>
                      <a:r>
                        <a:rPr lang="fr-FR" sz="1600" noProof="0" dirty="0" smtClean="0">
                          <a:solidFill>
                            <a:schemeClr val="tx1"/>
                          </a:solidFill>
                          <a:latin typeface="Arial" panose="020B0604020202020204" pitchFamily="34" charset="0"/>
                          <a:cs typeface="Arial" panose="020B0604020202020204" pitchFamily="34" charset="0"/>
                        </a:rPr>
                        <a:t>Pré-trastuzumab, n</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latin typeface="Arial" panose="020B0604020202020204" pitchFamily="34" charset="0"/>
                          <a:cs typeface="Arial" panose="020B0604020202020204" pitchFamily="34" charset="0"/>
                        </a:rPr>
                        <a:t>88</a:t>
                      </a:r>
                      <a:endParaRPr lang="fr-FR" sz="16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noProof="0" dirty="0" smtClean="0">
                          <a:solidFill>
                            <a:schemeClr val="tx1"/>
                          </a:solidFill>
                          <a:latin typeface="Arial" panose="020B0604020202020204" pitchFamily="34" charset="0"/>
                          <a:cs typeface="Arial" panose="020B0604020202020204" pitchFamily="34" charset="0"/>
                        </a:rPr>
                        <a:t>Post-trastuzumab, 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600" noProof="0" smtClean="0">
                          <a:solidFill>
                            <a:schemeClr val="tx1"/>
                          </a:solidFill>
                          <a:latin typeface="Arial" panose="020B0604020202020204" pitchFamily="34" charset="0"/>
                          <a:cs typeface="Arial" panose="020B0604020202020204" pitchFamily="34" charset="0"/>
                        </a:rPr>
                        <a:t>49</a:t>
                      </a:r>
                      <a:endParaRPr lang="fr-FR" sz="16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0840">
                <a:tc>
                  <a:txBody>
                    <a:bodyPr/>
                    <a:lstStyle/>
                    <a:p>
                      <a:r>
                        <a:rPr lang="fr-FR" sz="1600" noProof="0" dirty="0" smtClean="0">
                          <a:solidFill>
                            <a:schemeClr val="tx1"/>
                          </a:solidFill>
                          <a:latin typeface="Arial" panose="020B0604020202020204" pitchFamily="34" charset="0"/>
                          <a:cs typeface="Arial" panose="020B0604020202020204" pitchFamily="34" charset="0"/>
                        </a:rPr>
                        <a:t>Echantillons matchés sur la progression pré-/post-trastuzumab, n</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smtClean="0">
                          <a:solidFill>
                            <a:schemeClr val="tx1"/>
                          </a:solidFill>
                          <a:latin typeface="Arial" panose="020B0604020202020204" pitchFamily="34" charset="0"/>
                          <a:cs typeface="Arial" panose="020B0604020202020204" pitchFamily="34" charset="0"/>
                        </a:rPr>
                        <a:t>33</a:t>
                      </a:r>
                      <a:endParaRPr lang="fr-FR" sz="16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70840">
                <a:tc>
                  <a:txBody>
                    <a:bodyPr/>
                    <a:lstStyle/>
                    <a:p>
                      <a:r>
                        <a:rPr lang="fr-FR" sz="1600" noProof="0" dirty="0" smtClean="0">
                          <a:solidFill>
                            <a:schemeClr val="tx1"/>
                          </a:solidFill>
                          <a:latin typeface="Arial" panose="020B0604020202020204" pitchFamily="34" charset="0"/>
                          <a:cs typeface="Arial" panose="020B0604020202020204" pitchFamily="34" charset="0"/>
                        </a:rPr>
                        <a:t>HER2 + prée-</a:t>
                      </a:r>
                      <a:r>
                        <a:rPr lang="fr-FR" sz="1600" noProof="0" dirty="0" err="1" smtClean="0">
                          <a:solidFill>
                            <a:schemeClr val="tx1"/>
                          </a:solidFill>
                          <a:latin typeface="Arial" panose="020B0604020202020204" pitchFamily="34" charset="0"/>
                          <a:cs typeface="Arial" panose="020B0604020202020204" pitchFamily="34" charset="0"/>
                        </a:rPr>
                        <a:t>trastuzumab</a:t>
                      </a:r>
                      <a:r>
                        <a:rPr lang="fr-FR" sz="1600" baseline="30000" noProof="0" dirty="0" err="1" smtClean="0">
                          <a:solidFill>
                            <a:schemeClr val="tx1"/>
                          </a:solidFill>
                          <a:latin typeface="Arial" panose="020B0604020202020204" pitchFamily="34" charset="0"/>
                          <a:cs typeface="Arial" panose="020B0604020202020204" pitchFamily="34" charset="0"/>
                        </a:rPr>
                        <a:t>a</a:t>
                      </a:r>
                      <a:r>
                        <a:rPr lang="fr-FR" sz="1600" noProof="0" dirty="0" smtClean="0">
                          <a:solidFill>
                            <a:schemeClr val="tx1"/>
                          </a:solidFill>
                          <a:latin typeface="Arial" panose="020B0604020202020204" pitchFamily="34" charset="0"/>
                          <a:cs typeface="Arial" panose="020B0604020202020204" pitchFamily="34" charset="0"/>
                        </a:rPr>
                        <a:t>, n (%)</a:t>
                      </a:r>
                    </a:p>
                    <a:p>
                      <a:pPr defTabSz="179388"/>
                      <a:r>
                        <a:rPr lang="fr-FR" sz="1600" noProof="0" dirty="0" smtClean="0">
                          <a:solidFill>
                            <a:schemeClr val="tx1"/>
                          </a:solidFill>
                          <a:latin typeface="Arial" panose="020B0604020202020204" pitchFamily="34" charset="0"/>
                          <a:cs typeface="Arial" panose="020B0604020202020204" pitchFamily="34" charset="0"/>
                        </a:rPr>
                        <a:t>	HER2 IHC</a:t>
                      </a:r>
                      <a:r>
                        <a:rPr lang="fr-FR" sz="1600" baseline="0" noProof="0" dirty="0" smtClean="0">
                          <a:solidFill>
                            <a:schemeClr val="tx1"/>
                          </a:solidFill>
                          <a:latin typeface="Arial" panose="020B0604020202020204" pitchFamily="34" charset="0"/>
                          <a:cs typeface="Arial" panose="020B0604020202020204" pitchFamily="34" charset="0"/>
                        </a:rPr>
                        <a:t> 3+</a:t>
                      </a:r>
                    </a:p>
                    <a:p>
                      <a:pPr defTabSz="179388"/>
                      <a:r>
                        <a:rPr lang="fr-FR" sz="1600" baseline="0" noProof="0" dirty="0" smtClean="0">
                          <a:solidFill>
                            <a:schemeClr val="tx1"/>
                          </a:solidFill>
                          <a:latin typeface="Arial" panose="020B0604020202020204" pitchFamily="34" charset="0"/>
                          <a:cs typeface="Arial" panose="020B0604020202020204" pitchFamily="34" charset="0"/>
                        </a:rPr>
                        <a:t>	HER2 IHC 2+/FISH &gt;2,2</a:t>
                      </a:r>
                    </a:p>
                    <a:p>
                      <a:pPr defTabSz="179388"/>
                      <a:r>
                        <a:rPr lang="fr-FR" sz="1600" baseline="0" noProof="0" dirty="0" smtClean="0">
                          <a:solidFill>
                            <a:schemeClr val="tx1"/>
                          </a:solidFill>
                          <a:latin typeface="Arial" panose="020B0604020202020204" pitchFamily="34" charset="0"/>
                          <a:cs typeface="Arial" panose="020B0604020202020204" pitchFamily="34" charset="0"/>
                        </a:rPr>
                        <a:t>	IMPACT seulement (échantillon insuffisant pour IHC)</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fr-FR" sz="1600" noProof="0" smtClean="0">
                        <a:solidFill>
                          <a:schemeClr val="tx1"/>
                        </a:solidFill>
                        <a:latin typeface="Arial" panose="020B0604020202020204" pitchFamily="34" charset="0"/>
                        <a:cs typeface="Arial" panose="020B0604020202020204" pitchFamily="34" charset="0"/>
                      </a:endParaRPr>
                    </a:p>
                    <a:p>
                      <a:pPr algn="ctr"/>
                      <a:r>
                        <a:rPr lang="fr-FR" sz="1600" noProof="0" smtClean="0">
                          <a:solidFill>
                            <a:schemeClr val="tx1"/>
                          </a:solidFill>
                          <a:latin typeface="Arial" panose="020B0604020202020204" pitchFamily="34" charset="0"/>
                          <a:cs typeface="Arial" panose="020B0604020202020204" pitchFamily="34" charset="0"/>
                        </a:rPr>
                        <a:t>60 (57)</a:t>
                      </a:r>
                    </a:p>
                    <a:p>
                      <a:pPr algn="ctr"/>
                      <a:r>
                        <a:rPr lang="fr-FR" sz="1600" noProof="0" smtClean="0">
                          <a:solidFill>
                            <a:schemeClr val="tx1"/>
                          </a:solidFill>
                          <a:latin typeface="Arial" panose="020B0604020202020204" pitchFamily="34" charset="0"/>
                          <a:cs typeface="Arial" panose="020B0604020202020204" pitchFamily="34" charset="0"/>
                        </a:rPr>
                        <a:t>41 (39)</a:t>
                      </a:r>
                    </a:p>
                    <a:p>
                      <a:pPr algn="ctr"/>
                      <a:r>
                        <a:rPr lang="fr-FR" sz="1600" noProof="0" smtClean="0">
                          <a:solidFill>
                            <a:schemeClr val="tx1"/>
                          </a:solidFill>
                          <a:latin typeface="Arial" panose="020B0604020202020204" pitchFamily="34" charset="0"/>
                          <a:cs typeface="Arial" panose="020B0604020202020204" pitchFamily="34" charset="0"/>
                        </a:rPr>
                        <a:t>4(4)</a:t>
                      </a:r>
                      <a:endParaRPr lang="fr-FR" sz="1600" noProof="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0840">
                <a:tc>
                  <a:txBody>
                    <a:bodyPr/>
                    <a:lstStyle/>
                    <a:p>
                      <a:r>
                        <a:rPr lang="fr-FR" sz="1600" noProof="0" dirty="0" smtClean="0">
                          <a:solidFill>
                            <a:schemeClr val="tx1"/>
                          </a:solidFill>
                          <a:latin typeface="Arial" panose="020B0604020202020204" pitchFamily="34" charset="0"/>
                          <a:cs typeface="Arial" panose="020B0604020202020204" pitchFamily="34" charset="0"/>
                        </a:rPr>
                        <a:t>Perte de HER2 dans l’échantillon</a:t>
                      </a:r>
                      <a:r>
                        <a:rPr lang="fr-FR" sz="1600" baseline="0" noProof="0" dirty="0" smtClean="0">
                          <a:solidFill>
                            <a:schemeClr val="tx1"/>
                          </a:solidFill>
                          <a:latin typeface="Arial" panose="020B0604020202020204" pitchFamily="34" charset="0"/>
                          <a:cs typeface="Arial" panose="020B0604020202020204" pitchFamily="34" charset="0"/>
                        </a:rPr>
                        <a:t> post</a:t>
                      </a:r>
                      <a:r>
                        <a:rPr lang="fr-FR" sz="1600" noProof="0" dirty="0" smtClean="0">
                          <a:solidFill>
                            <a:schemeClr val="tx1"/>
                          </a:solidFill>
                          <a:latin typeface="Arial" panose="020B0604020202020204" pitchFamily="34" charset="0"/>
                          <a:cs typeface="Arial" panose="020B0604020202020204" pitchFamily="34" charset="0"/>
                        </a:rPr>
                        <a:t>-trastuzumab, n/N (%)</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fr-FR" sz="1600" noProof="0" dirty="0" smtClean="0">
                          <a:solidFill>
                            <a:schemeClr val="tx1"/>
                          </a:solidFill>
                          <a:latin typeface="Arial" panose="020B0604020202020204" pitchFamily="34" charset="0"/>
                          <a:cs typeface="Arial" panose="020B0604020202020204" pitchFamily="34" charset="0"/>
                        </a:rPr>
                        <a:t>12/49</a:t>
                      </a:r>
                      <a:r>
                        <a:rPr lang="fr-FR" sz="1600" baseline="30000" noProof="0" dirty="0" smtClean="0">
                          <a:solidFill>
                            <a:schemeClr val="tx1"/>
                          </a:solidFill>
                          <a:latin typeface="Arial" panose="020B0604020202020204" pitchFamily="34" charset="0"/>
                          <a:cs typeface="Arial" panose="020B0604020202020204" pitchFamily="34" charset="0"/>
                        </a:rPr>
                        <a:t>b</a:t>
                      </a:r>
                      <a:r>
                        <a:rPr lang="fr-FR" sz="1600" noProof="0" dirty="0" smtClean="0">
                          <a:solidFill>
                            <a:schemeClr val="tx1"/>
                          </a:solidFill>
                          <a:latin typeface="Arial" panose="020B0604020202020204" pitchFamily="34" charset="0"/>
                          <a:cs typeface="Arial" panose="020B0604020202020204" pitchFamily="34" charset="0"/>
                        </a:rPr>
                        <a:t> (24)</a:t>
                      </a:r>
                      <a:endParaRPr lang="fr-FR" sz="16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11" name="TextBox 10"/>
          <p:cNvSpPr txBox="1"/>
          <p:nvPr/>
        </p:nvSpPr>
        <p:spPr>
          <a:xfrm>
            <a:off x="3072892" y="1600200"/>
            <a:ext cx="2998216" cy="307777"/>
          </a:xfrm>
          <a:prstGeom prst="rect">
            <a:avLst/>
          </a:prstGeom>
          <a:noFill/>
        </p:spPr>
        <p:txBody>
          <a:bodyPr wrap="square" rtlCol="0">
            <a:spAutoFit/>
          </a:bodyPr>
          <a:lstStyle/>
          <a:p>
            <a:pPr algn="ctr"/>
            <a:r>
              <a:rPr lang="fr-FR" sz="1400" b="1" dirty="0" smtClean="0">
                <a:solidFill>
                  <a:srgbClr val="4D4D4D"/>
                </a:solidFill>
                <a:latin typeface="Arial" panose="020B0604020202020204" pitchFamily="34" charset="0"/>
                <a:cs typeface="Arial" panose="020B0604020202020204" pitchFamily="34" charset="0"/>
              </a:rPr>
              <a:t>Caractéristiques de l’échantillon</a:t>
            </a:r>
            <a:endParaRPr lang="fr-FR" sz="1400" b="1" dirty="0">
              <a:solidFill>
                <a:srgbClr val="4D4D4D"/>
              </a:solidFill>
              <a:latin typeface="Arial" panose="020B0604020202020204" pitchFamily="34" charset="0"/>
              <a:cs typeface="Arial" panose="020B0604020202020204" pitchFamily="34" charset="0"/>
            </a:endParaRPr>
          </a:p>
        </p:txBody>
      </p:sp>
      <p:sp>
        <p:nvSpPr>
          <p:cNvPr id="12" name="TextBox 11"/>
          <p:cNvSpPr txBox="1"/>
          <p:nvPr/>
        </p:nvSpPr>
        <p:spPr>
          <a:xfrm>
            <a:off x="457200" y="4991686"/>
            <a:ext cx="8229600" cy="830997"/>
          </a:xfrm>
          <a:prstGeom prst="rect">
            <a:avLst/>
          </a:prstGeom>
          <a:noFill/>
        </p:spPr>
        <p:txBody>
          <a:bodyPr wrap="square" rtlCol="0">
            <a:spAutoFit/>
          </a:bodyPr>
          <a:lstStyle/>
          <a:p>
            <a:r>
              <a:rPr lang="fr-FR" sz="1200" baseline="30000" dirty="0" smtClean="0">
                <a:solidFill>
                  <a:srgbClr val="4D4D4D"/>
                </a:solidFill>
                <a:latin typeface="Arial" panose="020B0604020202020204" pitchFamily="34" charset="0"/>
                <a:cs typeface="Arial" panose="020B0604020202020204" pitchFamily="34" charset="0"/>
              </a:rPr>
              <a:t>a</a:t>
            </a:r>
            <a:r>
              <a:rPr lang="fr-FR" sz="1200" dirty="0" smtClean="0">
                <a:solidFill>
                  <a:srgbClr val="4D4D4D"/>
                </a:solidFill>
                <a:latin typeface="Arial" panose="020B0604020202020204" pitchFamily="34" charset="0"/>
                <a:cs typeface="Arial" panose="020B0604020202020204" pitchFamily="34" charset="0"/>
              </a:rPr>
              <a:t>11 patients HER2 IHC/FISH + par évaluation extérieure, pas d’échantillon à l’inclusion pour confirmation du statut par IHC/FISH et IMPACT</a:t>
            </a:r>
          </a:p>
          <a:p>
            <a:r>
              <a:rPr lang="fr-FR" sz="1200" baseline="30000" dirty="0" smtClean="0">
                <a:solidFill>
                  <a:srgbClr val="4D4D4D"/>
                </a:solidFill>
                <a:latin typeface="Arial" panose="020B0604020202020204" pitchFamily="34" charset="0"/>
                <a:cs typeface="Arial" panose="020B0604020202020204" pitchFamily="34" charset="0"/>
              </a:rPr>
              <a:t>b</a:t>
            </a:r>
            <a:r>
              <a:rPr lang="fr-FR" sz="1200" dirty="0" smtClean="0">
                <a:solidFill>
                  <a:srgbClr val="4D4D4D"/>
                </a:solidFill>
                <a:latin typeface="Arial" panose="020B0604020202020204" pitchFamily="34" charset="0"/>
                <a:cs typeface="Arial" panose="020B0604020202020204" pitchFamily="34" charset="0"/>
              </a:rPr>
              <a:t>4 échantillons post-trastuzumab testés par IHC/FISH/IMPACT et 8 échantillons supplémentaires testés par IHC/FISH uniquement (IMPACT non disponible sur les échantillons post-trastuzumab)</a:t>
            </a:r>
            <a:endParaRPr lang="fr-FR" sz="1200"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11666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612O: Le séquençage de nouvelle génération des adénocarcinomes </a:t>
            </a:r>
            <a:r>
              <a:rPr lang="fr-FR" sz="1800" dirty="0" err="1" smtClean="0"/>
              <a:t>oesophago</a:t>
            </a:r>
            <a:r>
              <a:rPr lang="fr-FR" sz="1800" dirty="0" smtClean="0"/>
              <a:t>-gastriques permet d’identifier des signatures moléculaires distinctes pour la réponse aux inhibiteurs de HER2, 5FU/platine en 1</a:t>
            </a:r>
            <a:r>
              <a:rPr lang="fr-FR" sz="1800" baseline="30000" dirty="0" smtClean="0"/>
              <a:t>e</a:t>
            </a:r>
            <a:r>
              <a:rPr lang="fr-FR" sz="1800" dirty="0" smtClean="0"/>
              <a:t> ligne et blocage de PD1/CTLA4 – </a:t>
            </a:r>
            <a:r>
              <a:rPr lang="fr-FR" sz="1800" dirty="0" err="1" smtClean="0"/>
              <a:t>Janjigian</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endParaRPr lang="fr-FR" b="1"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Janjigian YY et al. Ann Oncol 2016; 27 (suppl 6): abstr 612O</a:t>
            </a:r>
            <a:endParaRPr lang="fr-FR"/>
          </a:p>
        </p:txBody>
      </p:sp>
      <p:sp>
        <p:nvSpPr>
          <p:cNvPr id="84" name="TextBox 83"/>
          <p:cNvSpPr txBox="1"/>
          <p:nvPr/>
        </p:nvSpPr>
        <p:spPr>
          <a:xfrm>
            <a:off x="1381213" y="5923902"/>
            <a:ext cx="3265314" cy="324498"/>
          </a:xfrm>
          <a:prstGeom prst="rect">
            <a:avLst/>
          </a:prstGeom>
          <a:solidFill>
            <a:srgbClr val="FFFFFF"/>
          </a:solidFill>
        </p:spPr>
        <p:txBody>
          <a:bodyPr wrap="square" tIns="36000" bIns="72000" rtlCol="0">
            <a:spAutoFit/>
          </a:bodyPr>
          <a:lstStyle/>
          <a:p>
            <a:pPr algn="ctr" fontAlgn="auto">
              <a:spcBef>
                <a:spcPts val="0"/>
              </a:spcBef>
              <a:spcAft>
                <a:spcPts val="0"/>
              </a:spcAft>
              <a:defRPr/>
            </a:pPr>
            <a:r>
              <a:rPr lang="fr-FR" sz="1400" b="1" kern="0" smtClean="0">
                <a:solidFill>
                  <a:srgbClr val="4D4D4D"/>
                </a:solidFill>
                <a:latin typeface="Arial" panose="020B0604020202020204" pitchFamily="34" charset="0"/>
                <a:cs typeface="Arial" panose="020B0604020202020204" pitchFamily="34" charset="0"/>
              </a:rPr>
              <a:t>Cell growth and proliferation</a:t>
            </a:r>
            <a:endParaRPr lang="fr-FR" sz="1400" b="1" kern="0">
              <a:solidFill>
                <a:srgbClr val="4D4D4D"/>
              </a:solidFill>
              <a:latin typeface="Arial" panose="020B0604020202020204" pitchFamily="34" charset="0"/>
              <a:cs typeface="Arial" panose="020B0604020202020204" pitchFamily="34" charset="0"/>
            </a:endParaRPr>
          </a:p>
        </p:txBody>
      </p:sp>
      <p:cxnSp>
        <p:nvCxnSpPr>
          <p:cNvPr id="61" name="Straight Connector 60"/>
          <p:cNvCxnSpPr/>
          <p:nvPr/>
        </p:nvCxnSpPr>
        <p:spPr>
          <a:xfrm>
            <a:off x="491157" y="2652892"/>
            <a:ext cx="6170900" cy="0"/>
          </a:xfrm>
          <a:prstGeom prst="line">
            <a:avLst/>
          </a:prstGeom>
          <a:noFill/>
          <a:ln w="19050" cap="flat" cmpd="sng" algn="ctr">
            <a:solidFill>
              <a:schemeClr val="tx1"/>
            </a:solidFill>
            <a:prstDash val="solid"/>
            <a:headEnd type="none" w="med" len="med"/>
            <a:tailEnd type="none" w="med" len="med"/>
          </a:ln>
          <a:effectLst/>
        </p:spPr>
      </p:cxnSp>
      <p:cxnSp>
        <p:nvCxnSpPr>
          <p:cNvPr id="62" name="Straight Connector 61"/>
          <p:cNvCxnSpPr/>
          <p:nvPr/>
        </p:nvCxnSpPr>
        <p:spPr>
          <a:xfrm>
            <a:off x="491157" y="2836248"/>
            <a:ext cx="6170900" cy="0"/>
          </a:xfrm>
          <a:prstGeom prst="line">
            <a:avLst/>
          </a:prstGeom>
          <a:noFill/>
          <a:ln w="19050" cap="flat" cmpd="sng" algn="ctr">
            <a:solidFill>
              <a:schemeClr val="tx1"/>
            </a:solidFill>
            <a:prstDash val="solid"/>
            <a:headEnd type="none" w="med" len="med"/>
            <a:tailEnd type="none" w="med" len="med"/>
          </a:ln>
          <a:effectLst/>
        </p:spPr>
      </p:cxnSp>
      <p:sp>
        <p:nvSpPr>
          <p:cNvPr id="63" name="TextBox 62"/>
          <p:cNvSpPr txBox="1"/>
          <p:nvPr/>
        </p:nvSpPr>
        <p:spPr>
          <a:xfrm>
            <a:off x="7319835" y="5105370"/>
            <a:ext cx="628650" cy="169277"/>
          </a:xfrm>
          <a:prstGeom prst="rect">
            <a:avLst/>
          </a:prstGeom>
          <a:solidFill>
            <a:srgbClr val="FFFFFF"/>
          </a:solidFill>
        </p:spPr>
        <p:txBody>
          <a:bodyPr wrap="square" tIns="0" bIns="0" rtlCol="0">
            <a:spAutoFit/>
          </a:bodyPr>
          <a:lstStyle/>
          <a:p>
            <a:pPr algn="ctr" fontAlgn="auto">
              <a:spcBef>
                <a:spcPts val="0"/>
              </a:spcBef>
              <a:spcAft>
                <a:spcPts val="0"/>
              </a:spcAft>
              <a:defRPr/>
            </a:pPr>
            <a:r>
              <a:rPr lang="fr-FR" sz="1100" b="1" i="1" kern="0" smtClean="0">
                <a:solidFill>
                  <a:srgbClr val="4D4D4D"/>
                </a:solidFill>
                <a:latin typeface="Arial" panose="020B0604020202020204" pitchFamily="34" charset="0"/>
                <a:cs typeface="Arial" panose="020B0604020202020204" pitchFamily="34" charset="0"/>
              </a:rPr>
              <a:t>GENE</a:t>
            </a:r>
            <a:endParaRPr lang="fr-FR" sz="1100" b="1" i="1" kern="0">
              <a:solidFill>
                <a:srgbClr val="4D4D4D"/>
              </a:solidFill>
              <a:latin typeface="Arial" panose="020B0604020202020204" pitchFamily="34" charset="0"/>
              <a:cs typeface="Arial" panose="020B0604020202020204" pitchFamily="34" charset="0"/>
            </a:endParaRPr>
          </a:p>
        </p:txBody>
      </p:sp>
      <p:sp>
        <p:nvSpPr>
          <p:cNvPr id="64" name="TextBox 63"/>
          <p:cNvSpPr txBox="1"/>
          <p:nvPr/>
        </p:nvSpPr>
        <p:spPr>
          <a:xfrm>
            <a:off x="7551536" y="2764594"/>
            <a:ext cx="900000" cy="314683"/>
          </a:xfrm>
          <a:prstGeom prst="rect">
            <a:avLst/>
          </a:prstGeom>
          <a:solidFill>
            <a:srgbClr val="FFFFFF"/>
          </a:solidFill>
        </p:spPr>
        <p:txBody>
          <a:bodyPr wrap="square" tIns="72000" bIns="72000" rtlCol="0">
            <a:spAutoFit/>
          </a:bodyPr>
          <a:lstStyle/>
          <a:p>
            <a:pPr fontAlgn="auto">
              <a:spcBef>
                <a:spcPts val="0"/>
              </a:spcBef>
              <a:spcAft>
                <a:spcPts val="0"/>
              </a:spcAft>
              <a:defRPr/>
            </a:pPr>
            <a:r>
              <a:rPr lang="fr-FR" sz="1100" b="1" kern="0" smtClean="0">
                <a:solidFill>
                  <a:srgbClr val="4D4D4D"/>
                </a:solidFill>
                <a:latin typeface="Arial" panose="020B0604020202020204" pitchFamily="34" charset="0"/>
                <a:cs typeface="Arial" panose="020B0604020202020204" pitchFamily="34" charset="0"/>
              </a:rPr>
              <a:t>Activation</a:t>
            </a:r>
            <a:endParaRPr lang="fr-FR" sz="1100" b="1" kern="0">
              <a:solidFill>
                <a:srgbClr val="4D4D4D"/>
              </a:solidFill>
              <a:latin typeface="Arial" panose="020B0604020202020204" pitchFamily="34" charset="0"/>
              <a:cs typeface="Arial" panose="020B0604020202020204" pitchFamily="34" charset="0"/>
            </a:endParaRPr>
          </a:p>
        </p:txBody>
      </p:sp>
      <p:sp>
        <p:nvSpPr>
          <p:cNvPr id="65" name="TextBox 64"/>
          <p:cNvSpPr txBox="1"/>
          <p:nvPr/>
        </p:nvSpPr>
        <p:spPr>
          <a:xfrm>
            <a:off x="7551536" y="3068156"/>
            <a:ext cx="900000" cy="314683"/>
          </a:xfrm>
          <a:prstGeom prst="rect">
            <a:avLst/>
          </a:prstGeom>
          <a:solidFill>
            <a:srgbClr val="FFFFFF"/>
          </a:solidFill>
        </p:spPr>
        <p:txBody>
          <a:bodyPr wrap="square" tIns="72000" bIns="72000" rtlCol="0">
            <a:spAutoFit/>
          </a:bodyPr>
          <a:lstStyle/>
          <a:p>
            <a:pPr fontAlgn="auto">
              <a:spcBef>
                <a:spcPts val="0"/>
              </a:spcBef>
              <a:spcAft>
                <a:spcPts val="0"/>
              </a:spcAft>
              <a:defRPr/>
            </a:pPr>
            <a:r>
              <a:rPr lang="fr-FR" sz="1100" b="1" kern="0" smtClean="0">
                <a:solidFill>
                  <a:srgbClr val="4D4D4D"/>
                </a:solidFill>
                <a:latin typeface="Arial" panose="020B0604020202020204" pitchFamily="34" charset="0"/>
                <a:cs typeface="Arial" panose="020B0604020202020204" pitchFamily="34" charset="0"/>
              </a:rPr>
              <a:t>Inhibition</a:t>
            </a:r>
            <a:endParaRPr lang="fr-FR" sz="1100" b="1" kern="0">
              <a:solidFill>
                <a:srgbClr val="4D4D4D"/>
              </a:solidFill>
              <a:latin typeface="Arial" panose="020B0604020202020204" pitchFamily="34" charset="0"/>
              <a:cs typeface="Arial" panose="020B0604020202020204" pitchFamily="34" charset="0"/>
            </a:endParaRPr>
          </a:p>
        </p:txBody>
      </p:sp>
      <p:sp>
        <p:nvSpPr>
          <p:cNvPr id="66" name="TextBox 65"/>
          <p:cNvSpPr txBox="1"/>
          <p:nvPr/>
        </p:nvSpPr>
        <p:spPr>
          <a:xfrm>
            <a:off x="7037023" y="3704240"/>
            <a:ext cx="1350267" cy="330072"/>
          </a:xfrm>
          <a:prstGeom prst="rect">
            <a:avLst/>
          </a:prstGeom>
          <a:solidFill>
            <a:srgbClr val="FFFFFF"/>
          </a:solidFill>
        </p:spPr>
        <p:txBody>
          <a:bodyPr wrap="square" tIns="72000" bIns="72000" rtlCol="0">
            <a:spAutoFit/>
          </a:bodyPr>
          <a:lstStyle/>
          <a:p>
            <a:pPr algn="ctr" fontAlgn="auto">
              <a:spcBef>
                <a:spcPts val="0"/>
              </a:spcBef>
              <a:spcAft>
                <a:spcPts val="0"/>
              </a:spcAft>
              <a:defRPr/>
            </a:pPr>
            <a:r>
              <a:rPr lang="fr-FR" sz="1200" b="1" kern="0" dirty="0" smtClean="0">
                <a:solidFill>
                  <a:srgbClr val="4D4D4D"/>
                </a:solidFill>
                <a:latin typeface="Arial" panose="020B0604020202020204" pitchFamily="34" charset="0"/>
                <a:cs typeface="Arial" panose="020B0604020202020204" pitchFamily="34" charset="0"/>
              </a:rPr>
              <a:t>% cas modifiés</a:t>
            </a:r>
            <a:endParaRPr lang="fr-FR" sz="1200" b="1" kern="0" dirty="0">
              <a:solidFill>
                <a:srgbClr val="4D4D4D"/>
              </a:solidFill>
              <a:latin typeface="Arial" panose="020B0604020202020204" pitchFamily="34" charset="0"/>
              <a:cs typeface="Arial" panose="020B0604020202020204" pitchFamily="34" charset="0"/>
            </a:endParaRPr>
          </a:p>
        </p:txBody>
      </p:sp>
      <p:cxnSp>
        <p:nvCxnSpPr>
          <p:cNvPr id="67" name="Straight Arrow Connector 66"/>
          <p:cNvCxnSpPr/>
          <p:nvPr/>
        </p:nvCxnSpPr>
        <p:spPr>
          <a:xfrm>
            <a:off x="6938179" y="2921935"/>
            <a:ext cx="521801" cy="0"/>
          </a:xfrm>
          <a:prstGeom prst="straightConnector1">
            <a:avLst/>
          </a:prstGeom>
          <a:noFill/>
          <a:ln w="19050" cap="flat" cmpd="sng" algn="ctr">
            <a:solidFill>
              <a:schemeClr val="tx1"/>
            </a:solidFill>
            <a:prstDash val="solid"/>
            <a:tailEnd type="triangle"/>
          </a:ln>
          <a:effectLst/>
        </p:spPr>
      </p:cxnSp>
      <p:sp>
        <p:nvSpPr>
          <p:cNvPr id="123" name="TextBox 122"/>
          <p:cNvSpPr txBox="1"/>
          <p:nvPr/>
        </p:nvSpPr>
        <p:spPr>
          <a:xfrm>
            <a:off x="1381213" y="5923902"/>
            <a:ext cx="3265314" cy="539942"/>
          </a:xfrm>
          <a:prstGeom prst="rect">
            <a:avLst/>
          </a:prstGeom>
          <a:solidFill>
            <a:srgbClr val="FFFFFF"/>
          </a:solidFill>
        </p:spPr>
        <p:txBody>
          <a:bodyPr wrap="square" tIns="36000" bIns="72000" rtlCol="0">
            <a:spAutoFit/>
          </a:bodyPr>
          <a:lstStyle/>
          <a:p>
            <a:pPr algn="ctr" fontAlgn="auto">
              <a:spcBef>
                <a:spcPts val="0"/>
              </a:spcBef>
              <a:spcAft>
                <a:spcPts val="0"/>
              </a:spcAft>
              <a:defRPr/>
            </a:pPr>
            <a:r>
              <a:rPr lang="fr-FR" sz="1400" b="1" kern="0" dirty="0" smtClean="0">
                <a:solidFill>
                  <a:srgbClr val="4D4D4D"/>
                </a:solidFill>
                <a:latin typeface="Arial" panose="020B0604020202020204" pitchFamily="34" charset="0"/>
                <a:cs typeface="Arial" panose="020B0604020202020204" pitchFamily="34" charset="0"/>
              </a:rPr>
              <a:t>Croissance cellulaire </a:t>
            </a:r>
          </a:p>
          <a:p>
            <a:pPr algn="ctr" fontAlgn="auto">
              <a:spcBef>
                <a:spcPts val="0"/>
              </a:spcBef>
              <a:spcAft>
                <a:spcPts val="0"/>
              </a:spcAft>
              <a:defRPr/>
            </a:pPr>
            <a:r>
              <a:rPr lang="fr-FR" sz="1400" b="1" kern="0" dirty="0" smtClean="0">
                <a:solidFill>
                  <a:srgbClr val="4D4D4D"/>
                </a:solidFill>
                <a:latin typeface="Arial" panose="020B0604020202020204" pitchFamily="34" charset="0"/>
                <a:cs typeface="Arial" panose="020B0604020202020204" pitchFamily="34" charset="0"/>
              </a:rPr>
              <a:t>et prolifération</a:t>
            </a:r>
            <a:endParaRPr lang="fr-FR" sz="1400" b="1" kern="0" dirty="0">
              <a:solidFill>
                <a:srgbClr val="4D4D4D"/>
              </a:solidFill>
              <a:latin typeface="Arial" panose="020B0604020202020204" pitchFamily="34" charset="0"/>
              <a:cs typeface="Arial" panose="020B0604020202020204" pitchFamily="34" charset="0"/>
            </a:endParaRPr>
          </a:p>
        </p:txBody>
      </p:sp>
      <p:sp>
        <p:nvSpPr>
          <p:cNvPr id="124" name="Rectangle 123"/>
          <p:cNvSpPr/>
          <p:nvPr/>
        </p:nvSpPr>
        <p:spPr>
          <a:xfrm>
            <a:off x="6844904" y="2690384"/>
            <a:ext cx="1608881" cy="744614"/>
          </a:xfrm>
          <a:prstGeom prst="rect">
            <a:avLst/>
          </a:prstGeom>
          <a:noFill/>
          <a:ln w="25400" cap="flat" cmpd="sng" algn="ctr">
            <a:solidFill>
              <a:schemeClr val="tx1"/>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sp>
        <p:nvSpPr>
          <p:cNvPr id="125" name="Rounded Rectangle 111"/>
          <p:cNvSpPr/>
          <p:nvPr/>
        </p:nvSpPr>
        <p:spPr>
          <a:xfrm>
            <a:off x="6880258" y="5032868"/>
            <a:ext cx="1507032" cy="736762"/>
          </a:xfrm>
          <a:prstGeom prst="roundRect">
            <a:avLst/>
          </a:prstGeom>
          <a:noFill/>
          <a:ln w="31750" cap="flat" cmpd="sng" algn="ctr">
            <a:solidFill>
              <a:schemeClr val="tx1"/>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grpSp>
        <p:nvGrpSpPr>
          <p:cNvPr id="126" name="Group 125"/>
          <p:cNvGrpSpPr/>
          <p:nvPr/>
        </p:nvGrpSpPr>
        <p:grpSpPr>
          <a:xfrm>
            <a:off x="6965284" y="3111198"/>
            <a:ext cx="485775" cy="228599"/>
            <a:chOff x="7010400" y="3148013"/>
            <a:chExt cx="485775" cy="228599"/>
          </a:xfrm>
        </p:grpSpPr>
        <p:cxnSp>
          <p:nvCxnSpPr>
            <p:cNvPr id="127" name="Straight Connector 126"/>
            <p:cNvCxnSpPr/>
            <p:nvPr/>
          </p:nvCxnSpPr>
          <p:spPr>
            <a:xfrm>
              <a:off x="7496052" y="3148013"/>
              <a:ext cx="0" cy="22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7010400" y="3262312"/>
              <a:ext cx="485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735505" y="4098821"/>
            <a:ext cx="1905533" cy="400266"/>
            <a:chOff x="6749272" y="4519729"/>
            <a:chExt cx="1905533" cy="400266"/>
          </a:xfrm>
        </p:grpSpPr>
        <p:sp>
          <p:nvSpPr>
            <p:cNvPr id="130" name="Rectangle 129"/>
            <p:cNvSpPr/>
            <p:nvPr/>
          </p:nvSpPr>
          <p:spPr>
            <a:xfrm>
              <a:off x="6806766" y="4519729"/>
              <a:ext cx="1801988" cy="400266"/>
            </a:xfrm>
            <a:prstGeom prst="rect">
              <a:avLst/>
            </a:prstGeom>
            <a:gradFill flip="none" rotWithShape="1">
              <a:gsLst>
                <a:gs pos="50000">
                  <a:schemeClr val="tx2">
                    <a:alpha val="50000"/>
                  </a:schemeClr>
                </a:gs>
                <a:gs pos="100000">
                  <a:schemeClr val="accent3"/>
                </a:gs>
                <a:gs pos="0">
                  <a:schemeClr val="accent1">
                    <a:lumMod val="30000"/>
                    <a:lumOff val="70000"/>
                  </a:schemeClr>
                </a:gs>
              </a:gsLst>
              <a:lin ang="0" scaled="1"/>
              <a:tileRect/>
            </a:gradFill>
            <a:ln w="25400" cap="flat" cmpd="sng" algn="ctr">
              <a:solidFill>
                <a:schemeClr val="tx1"/>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sp>
          <p:nvSpPr>
            <p:cNvPr id="131" name="TextBox 130"/>
            <p:cNvSpPr txBox="1"/>
            <p:nvPr/>
          </p:nvSpPr>
          <p:spPr>
            <a:xfrm>
              <a:off x="6749272" y="4581363"/>
              <a:ext cx="757765" cy="276999"/>
            </a:xfrm>
            <a:prstGeom prst="rect">
              <a:avLst/>
            </a:prstGeom>
            <a:noFill/>
          </p:spPr>
          <p:txBody>
            <a:bodyPr wrap="none" rtlCol="0">
              <a:spAutoFit/>
            </a:bodyPr>
            <a:lstStyle/>
            <a:p>
              <a:pPr fontAlgn="auto">
                <a:spcBef>
                  <a:spcPts val="0"/>
                </a:spcBef>
                <a:spcAft>
                  <a:spcPts val="0"/>
                </a:spcAft>
                <a:defRPr/>
              </a:pPr>
              <a:r>
                <a:rPr lang="fr-FR" sz="1200" b="1" kern="0" dirty="0" smtClean="0">
                  <a:solidFill>
                    <a:srgbClr val="4D4D4D"/>
                  </a:solidFill>
                </a:rPr>
                <a:t>Inactivé</a:t>
              </a:r>
              <a:endParaRPr lang="fr-FR" sz="1200" b="1" kern="0" dirty="0">
                <a:solidFill>
                  <a:srgbClr val="4D4D4D"/>
                </a:solidFill>
              </a:endParaRPr>
            </a:p>
          </p:txBody>
        </p:sp>
        <p:sp>
          <p:nvSpPr>
            <p:cNvPr id="132" name="TextBox 131"/>
            <p:cNvSpPr txBox="1"/>
            <p:nvPr/>
          </p:nvSpPr>
          <p:spPr>
            <a:xfrm>
              <a:off x="7995425" y="4581363"/>
              <a:ext cx="659380" cy="276999"/>
            </a:xfrm>
            <a:prstGeom prst="rect">
              <a:avLst/>
            </a:prstGeom>
            <a:noFill/>
          </p:spPr>
          <p:txBody>
            <a:bodyPr wrap="none" rtlCol="0">
              <a:spAutoFit/>
            </a:bodyPr>
            <a:lstStyle/>
            <a:p>
              <a:pPr algn="r" fontAlgn="auto">
                <a:spcBef>
                  <a:spcPts val="0"/>
                </a:spcBef>
                <a:spcAft>
                  <a:spcPts val="0"/>
                </a:spcAft>
                <a:defRPr/>
              </a:pPr>
              <a:r>
                <a:rPr lang="fr-FR" sz="1200" b="1" kern="0" dirty="0" smtClean="0">
                  <a:solidFill>
                    <a:srgbClr val="4D4D4D"/>
                  </a:solidFill>
                </a:rPr>
                <a:t>Activé</a:t>
              </a:r>
              <a:endParaRPr lang="fr-FR" sz="1200" b="1" kern="0" dirty="0">
                <a:solidFill>
                  <a:srgbClr val="4D4D4D"/>
                </a:solidFill>
              </a:endParaRPr>
            </a:p>
          </p:txBody>
        </p:sp>
      </p:grpSp>
      <p:cxnSp>
        <p:nvCxnSpPr>
          <p:cNvPr id="133" name="Straight Arrow Connector 132"/>
          <p:cNvCxnSpPr/>
          <p:nvPr/>
        </p:nvCxnSpPr>
        <p:spPr>
          <a:xfrm>
            <a:off x="4134061" y="4424727"/>
            <a:ext cx="4552" cy="494936"/>
          </a:xfrm>
          <a:prstGeom prst="straightConnector1">
            <a:avLst/>
          </a:prstGeom>
          <a:noFill/>
          <a:ln w="19050" cap="flat" cmpd="sng" algn="ctr">
            <a:solidFill>
              <a:schemeClr val="tx1"/>
            </a:solidFill>
            <a:prstDash val="solid"/>
            <a:headEnd type="none" w="med" len="med"/>
            <a:tailEnd type="triangle" w="med" len="med"/>
          </a:ln>
          <a:effectLst/>
        </p:spPr>
      </p:cxnSp>
      <p:sp>
        <p:nvSpPr>
          <p:cNvPr id="134" name="TextBox 133"/>
          <p:cNvSpPr txBox="1"/>
          <p:nvPr/>
        </p:nvSpPr>
        <p:spPr>
          <a:xfrm>
            <a:off x="3823817" y="5073716"/>
            <a:ext cx="628650"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fr-FR" sz="1000" b="1" i="1" kern="0" smtClean="0">
                <a:solidFill>
                  <a:srgbClr val="4D4D4D"/>
                </a:solidFill>
                <a:latin typeface="Arial" panose="020B0604020202020204" pitchFamily="34" charset="0"/>
                <a:cs typeface="Arial" panose="020B0604020202020204" pitchFamily="34" charset="0"/>
              </a:rPr>
              <a:t>MTOR</a:t>
            </a:r>
            <a:endParaRPr lang="fr-FR" sz="1000" b="1" i="1" kern="0">
              <a:solidFill>
                <a:srgbClr val="4D4D4D"/>
              </a:solidFill>
              <a:latin typeface="Arial" panose="020B0604020202020204" pitchFamily="34" charset="0"/>
              <a:cs typeface="Arial" panose="020B0604020202020204" pitchFamily="34" charset="0"/>
            </a:endParaRPr>
          </a:p>
        </p:txBody>
      </p:sp>
      <p:sp>
        <p:nvSpPr>
          <p:cNvPr id="135" name="TextBox 134"/>
          <p:cNvSpPr txBox="1"/>
          <p:nvPr/>
        </p:nvSpPr>
        <p:spPr>
          <a:xfrm>
            <a:off x="3741649" y="5286955"/>
            <a:ext cx="396000" cy="261610"/>
          </a:xfrm>
          <a:prstGeom prst="rect">
            <a:avLst/>
          </a:prstGeom>
          <a:solidFill>
            <a:schemeClr val="tx2"/>
          </a:solidFill>
          <a:ln w="19050">
            <a:solidFill>
              <a:schemeClr val="tx1"/>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0%</a:t>
            </a:r>
            <a:endParaRPr lang="fr-FR" sz="1100" b="1">
              <a:solidFill>
                <a:srgbClr val="4D4D4D"/>
              </a:solidFill>
              <a:latin typeface="Arial" panose="020B0604020202020204" pitchFamily="34" charset="0"/>
              <a:cs typeface="Arial" panose="020B0604020202020204" pitchFamily="34" charset="0"/>
            </a:endParaRPr>
          </a:p>
        </p:txBody>
      </p:sp>
      <p:sp>
        <p:nvSpPr>
          <p:cNvPr id="136" name="TextBox 135"/>
          <p:cNvSpPr txBox="1"/>
          <p:nvPr/>
        </p:nvSpPr>
        <p:spPr>
          <a:xfrm>
            <a:off x="4138636" y="5286955"/>
            <a:ext cx="396000" cy="261610"/>
          </a:xfrm>
          <a:prstGeom prst="rect">
            <a:avLst/>
          </a:prstGeom>
          <a:solidFill>
            <a:srgbClr val="FDDFE4"/>
          </a:solidFill>
          <a:ln w="19050">
            <a:solidFill>
              <a:schemeClr val="tx1"/>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4%</a:t>
            </a:r>
            <a:endParaRPr lang="fr-FR" sz="1100" b="1">
              <a:solidFill>
                <a:srgbClr val="4D4D4D"/>
              </a:solidFill>
              <a:latin typeface="Arial" panose="020B0604020202020204" pitchFamily="34" charset="0"/>
              <a:cs typeface="Arial" panose="020B0604020202020204" pitchFamily="34" charset="0"/>
            </a:endParaRPr>
          </a:p>
        </p:txBody>
      </p:sp>
      <p:grpSp>
        <p:nvGrpSpPr>
          <p:cNvPr id="137" name="Group 136"/>
          <p:cNvGrpSpPr/>
          <p:nvPr/>
        </p:nvGrpSpPr>
        <p:grpSpPr>
          <a:xfrm>
            <a:off x="7016127" y="5367924"/>
            <a:ext cx="1263650" cy="307395"/>
            <a:chOff x="5397500" y="5401254"/>
            <a:chExt cx="1263650" cy="307395"/>
          </a:xfrm>
        </p:grpSpPr>
        <p:sp>
          <p:nvSpPr>
            <p:cNvPr id="138" name="TextBox 137"/>
            <p:cNvSpPr txBox="1"/>
            <p:nvPr/>
          </p:nvSpPr>
          <p:spPr>
            <a:xfrm>
              <a:off x="5397500" y="5401254"/>
              <a:ext cx="628826" cy="307395"/>
            </a:xfrm>
            <a:prstGeom prst="rect">
              <a:avLst/>
            </a:prstGeom>
            <a:solidFill>
              <a:srgbClr val="DEDAC6"/>
            </a:solidFill>
            <a:ln w="19050">
              <a:solidFill>
                <a:schemeClr val="tx1"/>
              </a:solidFill>
            </a:ln>
          </p:spPr>
          <p:txBody>
            <a:bodyPr wrap="none" lIns="36000" rIns="36000" rtlCol="0" anchor="ctr" anchorCtr="0">
              <a:noAutofit/>
            </a:bodyPr>
            <a:lstStyle/>
            <a:p>
              <a:pPr algn="ctr" fontAlgn="auto">
                <a:spcBef>
                  <a:spcPts val="0"/>
                </a:spcBef>
                <a:spcAft>
                  <a:spcPts val="0"/>
                </a:spcAft>
                <a:defRPr/>
              </a:pPr>
              <a:r>
                <a:rPr lang="fr-FR" sz="1100" b="1" kern="0" smtClean="0">
                  <a:solidFill>
                    <a:srgbClr val="4D4D4D"/>
                  </a:solidFill>
                </a:rPr>
                <a:t>PRE-T</a:t>
              </a:r>
              <a:endParaRPr lang="fr-FR" sz="1100" b="1" kern="0">
                <a:solidFill>
                  <a:srgbClr val="4D4D4D"/>
                </a:solidFill>
              </a:endParaRPr>
            </a:p>
          </p:txBody>
        </p:sp>
        <p:sp>
          <p:nvSpPr>
            <p:cNvPr id="139" name="TextBox 138"/>
            <p:cNvSpPr txBox="1"/>
            <p:nvPr/>
          </p:nvSpPr>
          <p:spPr>
            <a:xfrm>
              <a:off x="6032324" y="5401254"/>
              <a:ext cx="628826" cy="307395"/>
            </a:xfrm>
            <a:prstGeom prst="rect">
              <a:avLst/>
            </a:prstGeom>
            <a:solidFill>
              <a:srgbClr val="DEDAC6"/>
            </a:solidFill>
            <a:ln w="19050">
              <a:solidFill>
                <a:schemeClr val="tx1">
                  <a:lumMod val="75000"/>
                </a:schemeClr>
              </a:solidFill>
            </a:ln>
          </p:spPr>
          <p:txBody>
            <a:bodyPr wrap="none" lIns="36000" rIns="36000" rtlCol="0" anchor="ctr" anchorCtr="0">
              <a:noAutofit/>
            </a:bodyPr>
            <a:lstStyle/>
            <a:p>
              <a:pPr algn="ctr" fontAlgn="auto">
                <a:spcBef>
                  <a:spcPts val="0"/>
                </a:spcBef>
                <a:spcAft>
                  <a:spcPts val="0"/>
                </a:spcAft>
                <a:defRPr/>
              </a:pPr>
              <a:r>
                <a:rPr lang="fr-FR" sz="1100" b="1" kern="0" smtClean="0">
                  <a:solidFill>
                    <a:srgbClr val="4D4D4D"/>
                  </a:solidFill>
                </a:rPr>
                <a:t>POST-T</a:t>
              </a:r>
              <a:endParaRPr lang="fr-FR" sz="1100" b="1" kern="0">
                <a:solidFill>
                  <a:srgbClr val="4D4D4D"/>
                </a:solidFill>
              </a:endParaRPr>
            </a:p>
          </p:txBody>
        </p:sp>
      </p:grpSp>
      <p:sp>
        <p:nvSpPr>
          <p:cNvPr id="140" name="Rounded Rectangle 114"/>
          <p:cNvSpPr/>
          <p:nvPr/>
        </p:nvSpPr>
        <p:spPr>
          <a:xfrm>
            <a:off x="3652142" y="4986923"/>
            <a:ext cx="972000" cy="648000"/>
          </a:xfrm>
          <a:prstGeom prst="roundRect">
            <a:avLst/>
          </a:prstGeom>
          <a:no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grpSp>
        <p:nvGrpSpPr>
          <p:cNvPr id="141" name="Group 140"/>
          <p:cNvGrpSpPr/>
          <p:nvPr/>
        </p:nvGrpSpPr>
        <p:grpSpPr>
          <a:xfrm>
            <a:off x="5384359" y="3715471"/>
            <a:ext cx="972000" cy="648000"/>
            <a:chOff x="667280" y="2420071"/>
            <a:chExt cx="972000" cy="648000"/>
          </a:xfrm>
        </p:grpSpPr>
        <p:sp>
          <p:nvSpPr>
            <p:cNvPr id="142" name="TextBox 141"/>
            <p:cNvSpPr txBox="1"/>
            <p:nvPr/>
          </p:nvSpPr>
          <p:spPr>
            <a:xfrm>
              <a:off x="744822" y="2506864"/>
              <a:ext cx="816916"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fr-FR" sz="1000" b="1" i="1" kern="0" smtClean="0">
                  <a:solidFill>
                    <a:srgbClr val="4D4D4D"/>
                  </a:solidFill>
                  <a:latin typeface="Arial" panose="020B0604020202020204" pitchFamily="34" charset="0"/>
                  <a:cs typeface="Arial" panose="020B0604020202020204" pitchFamily="34" charset="0"/>
                </a:rPr>
                <a:t>PTEN</a:t>
              </a:r>
              <a:endParaRPr lang="fr-FR" sz="1000" b="1" i="1" kern="0">
                <a:solidFill>
                  <a:srgbClr val="4D4D4D"/>
                </a:solidFill>
                <a:latin typeface="Arial" panose="020B0604020202020204" pitchFamily="34" charset="0"/>
                <a:cs typeface="Arial" panose="020B0604020202020204" pitchFamily="34" charset="0"/>
              </a:endParaRPr>
            </a:p>
          </p:txBody>
        </p:sp>
        <p:grpSp>
          <p:nvGrpSpPr>
            <p:cNvPr id="143" name="Group 142"/>
            <p:cNvGrpSpPr/>
            <p:nvPr/>
          </p:nvGrpSpPr>
          <p:grpSpPr>
            <a:xfrm>
              <a:off x="756787" y="2720103"/>
              <a:ext cx="792987" cy="261610"/>
              <a:chOff x="759438" y="2720103"/>
              <a:chExt cx="792987" cy="261610"/>
            </a:xfrm>
          </p:grpSpPr>
          <p:sp>
            <p:nvSpPr>
              <p:cNvPr id="145" name="TextBox 144"/>
              <p:cNvSpPr txBox="1"/>
              <p:nvPr/>
            </p:nvSpPr>
            <p:spPr>
              <a:xfrm>
                <a:off x="759438" y="2720103"/>
                <a:ext cx="396000" cy="261610"/>
              </a:xfrm>
              <a:prstGeom prst="rect">
                <a:avLst/>
              </a:prstGeom>
              <a:solidFill>
                <a:schemeClr val="accent6">
                  <a:lumMod val="20000"/>
                  <a:lumOff val="80000"/>
                </a:schemeClr>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1%</a:t>
                </a:r>
                <a:endParaRPr lang="fr-FR" sz="1100" b="1">
                  <a:solidFill>
                    <a:srgbClr val="4D4D4D"/>
                  </a:solidFill>
                  <a:latin typeface="Arial" panose="020B0604020202020204" pitchFamily="34" charset="0"/>
                  <a:cs typeface="Arial" panose="020B0604020202020204" pitchFamily="34" charset="0"/>
                </a:endParaRPr>
              </a:p>
            </p:txBody>
          </p:sp>
          <p:sp>
            <p:nvSpPr>
              <p:cNvPr id="146" name="TextBox 145"/>
              <p:cNvSpPr txBox="1"/>
              <p:nvPr/>
            </p:nvSpPr>
            <p:spPr>
              <a:xfrm>
                <a:off x="1156425" y="2720103"/>
                <a:ext cx="396000" cy="261610"/>
              </a:xfrm>
              <a:prstGeom prst="rect">
                <a:avLst/>
              </a:prstGeom>
              <a:solidFill>
                <a:schemeClr val="accent6">
                  <a:lumMod val="40000"/>
                  <a:lumOff val="60000"/>
                </a:schemeClr>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8%</a:t>
                </a:r>
                <a:endParaRPr lang="fr-FR" sz="1100" b="1">
                  <a:solidFill>
                    <a:srgbClr val="4D4D4D"/>
                  </a:solidFill>
                  <a:latin typeface="Arial" panose="020B0604020202020204" pitchFamily="34" charset="0"/>
                  <a:cs typeface="Arial" panose="020B0604020202020204" pitchFamily="34" charset="0"/>
                </a:endParaRPr>
              </a:p>
            </p:txBody>
          </p:sp>
        </p:grpSp>
        <p:sp>
          <p:nvSpPr>
            <p:cNvPr id="144" name="Rounded Rectangle 114"/>
            <p:cNvSpPr/>
            <p:nvPr/>
          </p:nvSpPr>
          <p:spPr>
            <a:xfrm>
              <a:off x="667280" y="2420071"/>
              <a:ext cx="972000" cy="648000"/>
            </a:xfrm>
            <a:prstGeom prst="roundRect">
              <a:avLst/>
            </a:prstGeom>
            <a:noFill/>
            <a:ln w="38100" cap="flat" cmpd="sng" algn="ctr">
              <a:solidFill>
                <a:schemeClr val="accent6">
                  <a:lumMod val="75000"/>
                </a:schemeClr>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grpSp>
      <p:grpSp>
        <p:nvGrpSpPr>
          <p:cNvPr id="147" name="Group 146"/>
          <p:cNvGrpSpPr/>
          <p:nvPr/>
        </p:nvGrpSpPr>
        <p:grpSpPr>
          <a:xfrm>
            <a:off x="1413767" y="4972771"/>
            <a:ext cx="972000" cy="648000"/>
            <a:chOff x="667280" y="2420071"/>
            <a:chExt cx="972000" cy="648000"/>
          </a:xfrm>
        </p:grpSpPr>
        <p:sp>
          <p:nvSpPr>
            <p:cNvPr id="148" name="TextBox 147"/>
            <p:cNvSpPr txBox="1"/>
            <p:nvPr/>
          </p:nvSpPr>
          <p:spPr>
            <a:xfrm>
              <a:off x="744822" y="2506864"/>
              <a:ext cx="816916"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fr-FR" sz="1000" b="1" i="1" kern="0" smtClean="0">
                  <a:solidFill>
                    <a:srgbClr val="4D4D4D"/>
                  </a:solidFill>
                  <a:latin typeface="Arial" panose="020B0604020202020204" pitchFamily="34" charset="0"/>
                  <a:cs typeface="Arial" panose="020B0604020202020204" pitchFamily="34" charset="0"/>
                </a:rPr>
                <a:t>SMAD4</a:t>
              </a:r>
              <a:endParaRPr lang="fr-FR" sz="1000" b="1" i="1" kern="0">
                <a:solidFill>
                  <a:srgbClr val="4D4D4D"/>
                </a:solidFill>
                <a:latin typeface="Arial" panose="020B0604020202020204" pitchFamily="34" charset="0"/>
                <a:cs typeface="Arial" panose="020B0604020202020204" pitchFamily="34" charset="0"/>
              </a:endParaRPr>
            </a:p>
          </p:txBody>
        </p:sp>
        <p:grpSp>
          <p:nvGrpSpPr>
            <p:cNvPr id="149" name="Group 148"/>
            <p:cNvGrpSpPr/>
            <p:nvPr/>
          </p:nvGrpSpPr>
          <p:grpSpPr>
            <a:xfrm>
              <a:off x="756787" y="2720103"/>
              <a:ext cx="792987" cy="261610"/>
              <a:chOff x="759438" y="2720103"/>
              <a:chExt cx="792987" cy="261610"/>
            </a:xfrm>
          </p:grpSpPr>
          <p:sp>
            <p:nvSpPr>
              <p:cNvPr id="151" name="TextBox 150"/>
              <p:cNvSpPr txBox="1"/>
              <p:nvPr/>
            </p:nvSpPr>
            <p:spPr>
              <a:xfrm>
                <a:off x="759438" y="2720103"/>
                <a:ext cx="396000" cy="261610"/>
              </a:xfrm>
              <a:prstGeom prst="rect">
                <a:avLst/>
              </a:prstGeom>
              <a:solidFill>
                <a:schemeClr val="accent6">
                  <a:lumMod val="60000"/>
                  <a:lumOff val="40000"/>
                </a:schemeClr>
              </a:solidFill>
              <a:ln w="19050">
                <a:solidFill>
                  <a:schemeClr val="tx1"/>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14%</a:t>
                </a:r>
                <a:endParaRPr lang="fr-FR" sz="1100" b="1">
                  <a:solidFill>
                    <a:srgbClr val="4D4D4D"/>
                  </a:solidFill>
                  <a:latin typeface="Arial" panose="020B0604020202020204" pitchFamily="34" charset="0"/>
                  <a:cs typeface="Arial" panose="020B0604020202020204" pitchFamily="34" charset="0"/>
                </a:endParaRPr>
              </a:p>
            </p:txBody>
          </p:sp>
          <p:sp>
            <p:nvSpPr>
              <p:cNvPr id="152" name="TextBox 151"/>
              <p:cNvSpPr txBox="1"/>
              <p:nvPr/>
            </p:nvSpPr>
            <p:spPr>
              <a:xfrm>
                <a:off x="1156425" y="2720103"/>
                <a:ext cx="396000" cy="261610"/>
              </a:xfrm>
              <a:prstGeom prst="rect">
                <a:avLst/>
              </a:prstGeom>
              <a:solidFill>
                <a:schemeClr val="accent6">
                  <a:lumMod val="50000"/>
                </a:schemeClr>
              </a:solidFill>
              <a:ln w="19050">
                <a:solidFill>
                  <a:schemeClr val="tx1"/>
                </a:solidFill>
              </a:ln>
            </p:spPr>
            <p:txBody>
              <a:bodyPr wrap="none" lIns="36000" rIns="36000" rtlCol="0">
                <a:noAutofit/>
              </a:bodyPr>
              <a:lstStyle/>
              <a:p>
                <a:pPr algn="ctr"/>
                <a:r>
                  <a:rPr lang="fr-FR" sz="1100" b="1" smtClean="0">
                    <a:solidFill>
                      <a:srgbClr val="FFFFFF"/>
                    </a:solidFill>
                    <a:latin typeface="Arial" panose="020B0604020202020204" pitchFamily="34" charset="0"/>
                    <a:cs typeface="Arial" panose="020B0604020202020204" pitchFamily="34" charset="0"/>
                  </a:rPr>
                  <a:t>27%</a:t>
                </a:r>
                <a:endParaRPr lang="fr-FR" sz="1100" b="1">
                  <a:solidFill>
                    <a:srgbClr val="FFFFFF"/>
                  </a:solidFill>
                  <a:latin typeface="Arial" panose="020B0604020202020204" pitchFamily="34" charset="0"/>
                  <a:cs typeface="Arial" panose="020B0604020202020204" pitchFamily="34" charset="0"/>
                </a:endParaRPr>
              </a:p>
            </p:txBody>
          </p:sp>
        </p:grpSp>
        <p:sp>
          <p:nvSpPr>
            <p:cNvPr id="150" name="Rounded Rectangle 114"/>
            <p:cNvSpPr/>
            <p:nvPr/>
          </p:nvSpPr>
          <p:spPr>
            <a:xfrm>
              <a:off x="667280" y="2420071"/>
              <a:ext cx="972000" cy="648000"/>
            </a:xfrm>
            <a:prstGeom prst="roundRect">
              <a:avLst/>
            </a:prstGeom>
            <a:noFill/>
            <a:ln w="38100" cap="flat" cmpd="sng" algn="ctr">
              <a:solidFill>
                <a:schemeClr val="accent6">
                  <a:lumMod val="75000"/>
                </a:schemeClr>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grpSp>
      <p:grpSp>
        <p:nvGrpSpPr>
          <p:cNvPr id="153" name="Group 152"/>
          <p:cNvGrpSpPr/>
          <p:nvPr/>
        </p:nvGrpSpPr>
        <p:grpSpPr>
          <a:xfrm rot="10800000">
            <a:off x="4781150" y="3925171"/>
            <a:ext cx="485775" cy="228599"/>
            <a:chOff x="7010400" y="3148013"/>
            <a:chExt cx="485775" cy="228599"/>
          </a:xfrm>
        </p:grpSpPr>
        <p:cxnSp>
          <p:nvCxnSpPr>
            <p:cNvPr id="154" name="Straight Connector 153"/>
            <p:cNvCxnSpPr/>
            <p:nvPr/>
          </p:nvCxnSpPr>
          <p:spPr>
            <a:xfrm>
              <a:off x="7496052" y="3148013"/>
              <a:ext cx="0" cy="22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7010400" y="3262312"/>
              <a:ext cx="4857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Connector: Elbow 155"/>
          <p:cNvCxnSpPr>
            <a:stCxn id="186" idx="2"/>
            <a:endCxn id="202" idx="0"/>
          </p:cNvCxnSpPr>
          <p:nvPr/>
        </p:nvCxnSpPr>
        <p:spPr>
          <a:xfrm rot="16200000" flipH="1">
            <a:off x="2322011" y="1899340"/>
            <a:ext cx="647400" cy="2984862"/>
          </a:xfrm>
          <a:prstGeom prst="bentConnector3">
            <a:avLst/>
          </a:prstGeom>
          <a:noFill/>
          <a:ln w="19050" cap="flat" cmpd="sng" algn="ctr">
            <a:solidFill>
              <a:schemeClr val="tx1"/>
            </a:solidFill>
            <a:prstDash val="solid"/>
            <a:headEnd type="none" w="med" len="med"/>
            <a:tailEnd type="triangle" w="med" len="med"/>
          </a:ln>
          <a:effectLst/>
        </p:spPr>
      </p:cxnSp>
      <p:cxnSp>
        <p:nvCxnSpPr>
          <p:cNvPr id="157" name="Connector: Elbow 156"/>
          <p:cNvCxnSpPr>
            <a:stCxn id="162" idx="2"/>
            <a:endCxn id="196" idx="0"/>
          </p:cNvCxnSpPr>
          <p:nvPr/>
        </p:nvCxnSpPr>
        <p:spPr>
          <a:xfrm rot="5400000">
            <a:off x="1762324" y="3145244"/>
            <a:ext cx="646983" cy="493470"/>
          </a:xfrm>
          <a:prstGeom prst="bentConnector3">
            <a:avLst/>
          </a:prstGeom>
          <a:noFill/>
          <a:ln w="19050" cap="flat" cmpd="sng" algn="ctr">
            <a:solidFill>
              <a:schemeClr val="tx1"/>
            </a:solidFill>
            <a:prstDash val="solid"/>
            <a:headEnd type="none" w="med" len="med"/>
            <a:tailEnd type="triangle" w="med" len="med"/>
          </a:ln>
          <a:effectLst/>
        </p:spPr>
      </p:cxnSp>
      <p:cxnSp>
        <p:nvCxnSpPr>
          <p:cNvPr id="158" name="Connector: Elbow 157"/>
          <p:cNvCxnSpPr>
            <a:stCxn id="168" idx="2"/>
            <a:endCxn id="196" idx="0"/>
          </p:cNvCxnSpPr>
          <p:nvPr/>
        </p:nvCxnSpPr>
        <p:spPr>
          <a:xfrm rot="5400000">
            <a:off x="2352768" y="2556419"/>
            <a:ext cx="645364" cy="1672740"/>
          </a:xfrm>
          <a:prstGeom prst="bentConnector3">
            <a:avLst>
              <a:gd name="adj1" fmla="val 50000"/>
            </a:avLst>
          </a:prstGeom>
          <a:noFill/>
          <a:ln w="19050" cap="flat" cmpd="sng" algn="ctr">
            <a:solidFill>
              <a:schemeClr val="tx1"/>
            </a:solidFill>
            <a:prstDash val="solid"/>
            <a:headEnd type="none" w="med" len="med"/>
            <a:tailEnd type="none" w="med" len="med"/>
          </a:ln>
          <a:effectLst/>
        </p:spPr>
      </p:cxnSp>
      <p:cxnSp>
        <p:nvCxnSpPr>
          <p:cNvPr id="159" name="Connector: Elbow 158"/>
          <p:cNvCxnSpPr>
            <a:stCxn id="174" idx="2"/>
            <a:endCxn id="202" idx="0"/>
          </p:cNvCxnSpPr>
          <p:nvPr/>
        </p:nvCxnSpPr>
        <p:spPr>
          <a:xfrm rot="5400000">
            <a:off x="4100385" y="3124766"/>
            <a:ext cx="628462" cy="552948"/>
          </a:xfrm>
          <a:prstGeom prst="bentConnector3">
            <a:avLst>
              <a:gd name="adj1" fmla="val 48358"/>
            </a:avLst>
          </a:prstGeom>
          <a:noFill/>
          <a:ln w="19050" cap="flat" cmpd="sng" algn="ctr">
            <a:solidFill>
              <a:schemeClr val="tx1"/>
            </a:solidFill>
            <a:prstDash val="solid"/>
            <a:headEnd type="none" w="med" len="med"/>
            <a:tailEnd type="none" w="med" len="med"/>
          </a:ln>
          <a:effectLst/>
        </p:spPr>
      </p:cxnSp>
      <p:cxnSp>
        <p:nvCxnSpPr>
          <p:cNvPr id="160" name="Connector: Elbow 159"/>
          <p:cNvCxnSpPr>
            <a:stCxn id="180" idx="2"/>
            <a:endCxn id="202" idx="0"/>
          </p:cNvCxnSpPr>
          <p:nvPr/>
        </p:nvCxnSpPr>
        <p:spPr>
          <a:xfrm rot="5400000">
            <a:off x="4685221" y="2530333"/>
            <a:ext cx="638060" cy="1732217"/>
          </a:xfrm>
          <a:prstGeom prst="bentConnector3">
            <a:avLst>
              <a:gd name="adj1" fmla="val 49501"/>
            </a:avLst>
          </a:prstGeom>
          <a:noFill/>
          <a:ln w="19050" cap="flat" cmpd="sng" algn="ctr">
            <a:solidFill>
              <a:schemeClr val="tx1"/>
            </a:solidFill>
            <a:prstDash val="solid"/>
            <a:headEnd type="none" w="med" len="med"/>
            <a:tailEnd type="none" w="med" len="med"/>
          </a:ln>
          <a:effectLst/>
        </p:spPr>
      </p:cxnSp>
      <p:grpSp>
        <p:nvGrpSpPr>
          <p:cNvPr id="161" name="Group 160"/>
          <p:cNvGrpSpPr/>
          <p:nvPr/>
        </p:nvGrpSpPr>
        <p:grpSpPr>
          <a:xfrm>
            <a:off x="1846550" y="2420488"/>
            <a:ext cx="972000" cy="648000"/>
            <a:chOff x="1788943" y="2420488"/>
            <a:chExt cx="972000" cy="648000"/>
          </a:xfrm>
        </p:grpSpPr>
        <p:sp>
          <p:nvSpPr>
            <p:cNvPr id="162" name="Rounded Rectangle 115"/>
            <p:cNvSpPr/>
            <p:nvPr/>
          </p:nvSpPr>
          <p:spPr>
            <a:xfrm>
              <a:off x="1788943" y="2420488"/>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sp>
          <p:nvSpPr>
            <p:cNvPr id="163" name="TextBox 162"/>
            <p:cNvSpPr txBox="1"/>
            <p:nvPr/>
          </p:nvSpPr>
          <p:spPr>
            <a:xfrm>
              <a:off x="1960618" y="2466355"/>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fr-FR" sz="1000" b="1" i="1" kern="0" smtClean="0">
                  <a:solidFill>
                    <a:srgbClr val="4D4D4D"/>
                  </a:solidFill>
                  <a:latin typeface="Arial" panose="020B0604020202020204" pitchFamily="34" charset="0"/>
                  <a:cs typeface="Arial" panose="020B0604020202020204" pitchFamily="34" charset="0"/>
                </a:rPr>
                <a:t>ERBB2</a:t>
              </a:r>
              <a:endParaRPr lang="fr-FR" sz="1000" b="1" i="1" kern="0">
                <a:solidFill>
                  <a:srgbClr val="4D4D4D"/>
                </a:solidFill>
                <a:latin typeface="Arial" panose="020B0604020202020204" pitchFamily="34" charset="0"/>
                <a:cs typeface="Arial" panose="020B0604020202020204" pitchFamily="34" charset="0"/>
              </a:endParaRPr>
            </a:p>
          </p:txBody>
        </p:sp>
        <p:grpSp>
          <p:nvGrpSpPr>
            <p:cNvPr id="164" name="Group 163"/>
            <p:cNvGrpSpPr/>
            <p:nvPr/>
          </p:nvGrpSpPr>
          <p:grpSpPr>
            <a:xfrm>
              <a:off x="1878450" y="2720103"/>
              <a:ext cx="792987" cy="261610"/>
              <a:chOff x="1864243" y="2720103"/>
              <a:chExt cx="792987" cy="261610"/>
            </a:xfrm>
          </p:grpSpPr>
          <p:sp>
            <p:nvSpPr>
              <p:cNvPr id="165" name="TextBox 164"/>
              <p:cNvSpPr txBox="1"/>
              <p:nvPr/>
            </p:nvSpPr>
            <p:spPr>
              <a:xfrm>
                <a:off x="1864243" y="2720103"/>
                <a:ext cx="396000" cy="261610"/>
              </a:xfrm>
              <a:prstGeom prst="rect">
                <a:avLst/>
              </a:prstGeom>
              <a:solidFill>
                <a:schemeClr val="accent3">
                  <a:lumMod val="50000"/>
                </a:schemeClr>
              </a:solidFill>
              <a:ln w="19050">
                <a:solidFill>
                  <a:schemeClr val="tx1"/>
                </a:solidFill>
              </a:ln>
            </p:spPr>
            <p:txBody>
              <a:bodyPr wrap="none" lIns="36000" rIns="36000" rtlCol="0">
                <a:noAutofit/>
              </a:bodyPr>
              <a:lstStyle/>
              <a:p>
                <a:pPr algn="ctr"/>
                <a:r>
                  <a:rPr lang="fr-FR" sz="1100" b="1" smtClean="0">
                    <a:solidFill>
                      <a:srgbClr val="FFFFFF"/>
                    </a:solidFill>
                    <a:latin typeface="Arial" panose="020B0604020202020204" pitchFamily="34" charset="0"/>
                    <a:cs typeface="Arial" panose="020B0604020202020204" pitchFamily="34" charset="0"/>
                  </a:rPr>
                  <a:t>100%</a:t>
                </a:r>
                <a:endParaRPr lang="fr-FR" sz="1100" b="1">
                  <a:solidFill>
                    <a:srgbClr val="FFFFFF"/>
                  </a:solidFill>
                  <a:latin typeface="Arial" panose="020B0604020202020204" pitchFamily="34" charset="0"/>
                  <a:cs typeface="Arial" panose="020B0604020202020204" pitchFamily="34" charset="0"/>
                </a:endParaRPr>
              </a:p>
            </p:txBody>
          </p:sp>
          <p:sp>
            <p:nvSpPr>
              <p:cNvPr id="166" name="TextBox 165"/>
              <p:cNvSpPr txBox="1"/>
              <p:nvPr/>
            </p:nvSpPr>
            <p:spPr>
              <a:xfrm>
                <a:off x="2261230" y="2720103"/>
                <a:ext cx="396000" cy="261610"/>
              </a:xfrm>
              <a:prstGeom prst="rect">
                <a:avLst/>
              </a:prstGeom>
              <a:solidFill>
                <a:schemeClr val="accent3">
                  <a:lumMod val="75000"/>
                </a:schemeClr>
              </a:solidFill>
              <a:ln w="19050">
                <a:solidFill>
                  <a:schemeClr val="tx1"/>
                </a:solidFill>
              </a:ln>
            </p:spPr>
            <p:txBody>
              <a:bodyPr wrap="none" lIns="36000" rIns="36000" rtlCol="0">
                <a:noAutofit/>
              </a:bodyPr>
              <a:lstStyle/>
              <a:p>
                <a:pPr algn="ctr"/>
                <a:r>
                  <a:rPr lang="fr-FR" sz="1100" b="1" smtClean="0">
                    <a:solidFill>
                      <a:srgbClr val="FFFFFF"/>
                    </a:solidFill>
                    <a:latin typeface="Arial" panose="020B0604020202020204" pitchFamily="34" charset="0"/>
                    <a:cs typeface="Arial" panose="020B0604020202020204" pitchFamily="34" charset="0"/>
                  </a:rPr>
                  <a:t>76%</a:t>
                </a:r>
                <a:endParaRPr lang="fr-FR" sz="1100" b="1">
                  <a:solidFill>
                    <a:srgbClr val="FFFFFF"/>
                  </a:solidFill>
                  <a:latin typeface="Arial" panose="020B0604020202020204" pitchFamily="34" charset="0"/>
                  <a:cs typeface="Arial" panose="020B0604020202020204" pitchFamily="34" charset="0"/>
                </a:endParaRPr>
              </a:p>
            </p:txBody>
          </p:sp>
        </p:grpSp>
      </p:grpSp>
      <p:grpSp>
        <p:nvGrpSpPr>
          <p:cNvPr id="167" name="Group 166"/>
          <p:cNvGrpSpPr/>
          <p:nvPr/>
        </p:nvGrpSpPr>
        <p:grpSpPr>
          <a:xfrm>
            <a:off x="3025820" y="2422107"/>
            <a:ext cx="972000" cy="648000"/>
            <a:chOff x="2916314" y="2422107"/>
            <a:chExt cx="972000" cy="648000"/>
          </a:xfrm>
        </p:grpSpPr>
        <p:sp>
          <p:nvSpPr>
            <p:cNvPr id="168" name="Rounded Rectangle 116"/>
            <p:cNvSpPr/>
            <p:nvPr/>
          </p:nvSpPr>
          <p:spPr>
            <a:xfrm>
              <a:off x="2916314" y="2422107"/>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sp>
          <p:nvSpPr>
            <p:cNvPr id="169" name="TextBox 168"/>
            <p:cNvSpPr txBox="1"/>
            <p:nvPr/>
          </p:nvSpPr>
          <p:spPr>
            <a:xfrm>
              <a:off x="3087989" y="2466355"/>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fr-FR" sz="1000" b="1" i="1" kern="0" smtClean="0">
                  <a:solidFill>
                    <a:srgbClr val="4D4D4D"/>
                  </a:solidFill>
                  <a:latin typeface="Arial" panose="020B0604020202020204" pitchFamily="34" charset="0"/>
                  <a:cs typeface="Arial" panose="020B0604020202020204" pitchFamily="34" charset="0"/>
                </a:rPr>
                <a:t>ERBB4</a:t>
              </a:r>
              <a:endParaRPr lang="fr-FR" sz="1000" b="1" i="1" kern="0">
                <a:solidFill>
                  <a:srgbClr val="4D4D4D"/>
                </a:solidFill>
                <a:latin typeface="Arial" panose="020B0604020202020204" pitchFamily="34" charset="0"/>
                <a:cs typeface="Arial" panose="020B0604020202020204" pitchFamily="34" charset="0"/>
              </a:endParaRPr>
            </a:p>
          </p:txBody>
        </p:sp>
        <p:grpSp>
          <p:nvGrpSpPr>
            <p:cNvPr id="170" name="Group 169"/>
            <p:cNvGrpSpPr/>
            <p:nvPr/>
          </p:nvGrpSpPr>
          <p:grpSpPr>
            <a:xfrm>
              <a:off x="3005821" y="2720103"/>
              <a:ext cx="792987" cy="261610"/>
              <a:chOff x="2974243" y="2720103"/>
              <a:chExt cx="792987" cy="261610"/>
            </a:xfrm>
          </p:grpSpPr>
          <p:sp>
            <p:nvSpPr>
              <p:cNvPr id="171" name="TextBox 170"/>
              <p:cNvSpPr txBox="1"/>
              <p:nvPr/>
            </p:nvSpPr>
            <p:spPr>
              <a:xfrm>
                <a:off x="2974243"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5%</a:t>
                </a:r>
                <a:endParaRPr lang="fr-FR" sz="1100" b="1">
                  <a:solidFill>
                    <a:srgbClr val="4D4D4D"/>
                  </a:solidFill>
                  <a:latin typeface="Arial" panose="020B0604020202020204" pitchFamily="34" charset="0"/>
                  <a:cs typeface="Arial" panose="020B0604020202020204" pitchFamily="34" charset="0"/>
                </a:endParaRPr>
              </a:p>
            </p:txBody>
          </p:sp>
          <p:sp>
            <p:nvSpPr>
              <p:cNvPr id="172" name="TextBox 171"/>
              <p:cNvSpPr txBox="1"/>
              <p:nvPr/>
            </p:nvSpPr>
            <p:spPr>
              <a:xfrm>
                <a:off x="3371230" y="2720103"/>
                <a:ext cx="396000" cy="261610"/>
              </a:xfrm>
              <a:prstGeom prst="rect">
                <a:avLst/>
              </a:prstGeom>
              <a:solidFill>
                <a:schemeClr val="accent3">
                  <a:lumMod val="40000"/>
                  <a:lumOff val="60000"/>
                </a:schemeClr>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12%</a:t>
                </a:r>
                <a:endParaRPr lang="fr-FR" sz="1100" b="1">
                  <a:solidFill>
                    <a:srgbClr val="4D4D4D"/>
                  </a:solidFill>
                  <a:latin typeface="Arial" panose="020B0604020202020204" pitchFamily="34" charset="0"/>
                  <a:cs typeface="Arial" panose="020B0604020202020204" pitchFamily="34" charset="0"/>
                </a:endParaRPr>
              </a:p>
            </p:txBody>
          </p:sp>
        </p:grpSp>
      </p:grpSp>
      <p:grpSp>
        <p:nvGrpSpPr>
          <p:cNvPr id="173" name="Group 172"/>
          <p:cNvGrpSpPr/>
          <p:nvPr/>
        </p:nvGrpSpPr>
        <p:grpSpPr>
          <a:xfrm>
            <a:off x="4205090" y="2439009"/>
            <a:ext cx="972000" cy="648000"/>
            <a:chOff x="4052068" y="2439009"/>
            <a:chExt cx="972000" cy="648000"/>
          </a:xfrm>
        </p:grpSpPr>
        <p:sp>
          <p:nvSpPr>
            <p:cNvPr id="174" name="Rounded Rectangle 117"/>
            <p:cNvSpPr/>
            <p:nvPr/>
          </p:nvSpPr>
          <p:spPr>
            <a:xfrm>
              <a:off x="4052068" y="2439009"/>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sp>
          <p:nvSpPr>
            <p:cNvPr id="175" name="TextBox 174"/>
            <p:cNvSpPr txBox="1"/>
            <p:nvPr/>
          </p:nvSpPr>
          <p:spPr>
            <a:xfrm>
              <a:off x="4223743" y="2466355"/>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fr-FR" sz="1000" b="1" i="1" kern="0" smtClean="0">
                  <a:solidFill>
                    <a:srgbClr val="4D4D4D"/>
                  </a:solidFill>
                  <a:latin typeface="Arial" panose="020B0604020202020204" pitchFamily="34" charset="0"/>
                  <a:cs typeface="Arial" panose="020B0604020202020204" pitchFamily="34" charset="0"/>
                </a:rPr>
                <a:t>MET</a:t>
              </a:r>
              <a:endParaRPr lang="fr-FR" sz="1000" b="1" i="1" kern="0">
                <a:solidFill>
                  <a:srgbClr val="4D4D4D"/>
                </a:solidFill>
                <a:latin typeface="Arial" panose="020B0604020202020204" pitchFamily="34" charset="0"/>
                <a:cs typeface="Arial" panose="020B0604020202020204" pitchFamily="34" charset="0"/>
              </a:endParaRPr>
            </a:p>
          </p:txBody>
        </p:sp>
        <p:grpSp>
          <p:nvGrpSpPr>
            <p:cNvPr id="176" name="Group 175"/>
            <p:cNvGrpSpPr/>
            <p:nvPr/>
          </p:nvGrpSpPr>
          <p:grpSpPr>
            <a:xfrm>
              <a:off x="4140401" y="2720103"/>
              <a:ext cx="795334" cy="261610"/>
              <a:chOff x="4164941" y="2720103"/>
              <a:chExt cx="795334" cy="261610"/>
            </a:xfrm>
          </p:grpSpPr>
          <p:sp>
            <p:nvSpPr>
              <p:cNvPr id="177" name="TextBox 176"/>
              <p:cNvSpPr txBox="1"/>
              <p:nvPr/>
            </p:nvSpPr>
            <p:spPr>
              <a:xfrm>
                <a:off x="4564275" y="2720103"/>
                <a:ext cx="396000" cy="261610"/>
              </a:xfrm>
              <a:prstGeom prst="rect">
                <a:avLst/>
              </a:prstGeom>
              <a:solidFill>
                <a:schemeClr val="accent3">
                  <a:lumMod val="20000"/>
                  <a:lumOff val="80000"/>
                </a:schemeClr>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8%</a:t>
                </a:r>
                <a:endParaRPr lang="fr-FR" sz="1100" b="1">
                  <a:solidFill>
                    <a:srgbClr val="4D4D4D"/>
                  </a:solidFill>
                  <a:latin typeface="Arial" panose="020B0604020202020204" pitchFamily="34" charset="0"/>
                  <a:cs typeface="Arial" panose="020B0604020202020204" pitchFamily="34" charset="0"/>
                </a:endParaRPr>
              </a:p>
            </p:txBody>
          </p:sp>
          <p:sp>
            <p:nvSpPr>
              <p:cNvPr id="178" name="TextBox 177"/>
              <p:cNvSpPr txBox="1"/>
              <p:nvPr/>
            </p:nvSpPr>
            <p:spPr>
              <a:xfrm>
                <a:off x="4164941"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2%</a:t>
                </a:r>
                <a:endParaRPr lang="fr-FR" sz="1100" b="1">
                  <a:solidFill>
                    <a:srgbClr val="4D4D4D"/>
                  </a:solidFill>
                  <a:latin typeface="Arial" panose="020B0604020202020204" pitchFamily="34" charset="0"/>
                  <a:cs typeface="Arial" panose="020B0604020202020204" pitchFamily="34" charset="0"/>
                </a:endParaRPr>
              </a:p>
            </p:txBody>
          </p:sp>
        </p:grpSp>
      </p:grpSp>
      <p:grpSp>
        <p:nvGrpSpPr>
          <p:cNvPr id="179" name="Group 178"/>
          <p:cNvGrpSpPr/>
          <p:nvPr/>
        </p:nvGrpSpPr>
        <p:grpSpPr>
          <a:xfrm>
            <a:off x="5384359" y="2429411"/>
            <a:ext cx="972000" cy="648000"/>
            <a:chOff x="5243327" y="2429411"/>
            <a:chExt cx="972000" cy="648000"/>
          </a:xfrm>
        </p:grpSpPr>
        <p:sp>
          <p:nvSpPr>
            <p:cNvPr id="180" name="Rounded Rectangle 118"/>
            <p:cNvSpPr/>
            <p:nvPr/>
          </p:nvSpPr>
          <p:spPr>
            <a:xfrm>
              <a:off x="5243327" y="2429411"/>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sp>
          <p:nvSpPr>
            <p:cNvPr id="181" name="TextBox 180"/>
            <p:cNvSpPr txBox="1"/>
            <p:nvPr/>
          </p:nvSpPr>
          <p:spPr>
            <a:xfrm>
              <a:off x="5415002" y="2463793"/>
              <a:ext cx="628650" cy="226591"/>
            </a:xfrm>
            <a:prstGeom prst="rect">
              <a:avLst/>
            </a:prstGeom>
            <a:solidFill>
              <a:srgbClr val="FFFFFF"/>
            </a:solidFill>
          </p:spPr>
          <p:txBody>
            <a:bodyPr wrap="square" tIns="36000" bIns="36000" rtlCol="0">
              <a:spAutoFit/>
            </a:bodyPr>
            <a:lstStyle/>
            <a:p>
              <a:pPr algn="ctr" fontAlgn="auto">
                <a:spcBef>
                  <a:spcPts val="0"/>
                </a:spcBef>
                <a:spcAft>
                  <a:spcPts val="0"/>
                </a:spcAft>
                <a:defRPr/>
              </a:pPr>
              <a:r>
                <a:rPr lang="fr-FR" sz="1000" b="1" i="1" kern="0" smtClean="0">
                  <a:solidFill>
                    <a:srgbClr val="4D4D4D"/>
                  </a:solidFill>
                  <a:latin typeface="Arial" panose="020B0604020202020204" pitchFamily="34" charset="0"/>
                  <a:cs typeface="Arial" panose="020B0604020202020204" pitchFamily="34" charset="0"/>
                </a:rPr>
                <a:t>IGF1R</a:t>
              </a:r>
              <a:endParaRPr lang="fr-FR" sz="1000" b="1" i="1" kern="0">
                <a:solidFill>
                  <a:srgbClr val="4D4D4D"/>
                </a:solidFill>
                <a:latin typeface="Arial" panose="020B0604020202020204" pitchFamily="34" charset="0"/>
                <a:cs typeface="Arial" panose="020B0604020202020204" pitchFamily="34" charset="0"/>
              </a:endParaRPr>
            </a:p>
          </p:txBody>
        </p:sp>
        <p:grpSp>
          <p:nvGrpSpPr>
            <p:cNvPr id="182" name="Group 181"/>
            <p:cNvGrpSpPr/>
            <p:nvPr/>
          </p:nvGrpSpPr>
          <p:grpSpPr>
            <a:xfrm>
              <a:off x="5331094" y="2720103"/>
              <a:ext cx="796467" cy="261610"/>
              <a:chOff x="5312079" y="2720103"/>
              <a:chExt cx="796467" cy="261610"/>
            </a:xfrm>
          </p:grpSpPr>
          <p:sp>
            <p:nvSpPr>
              <p:cNvPr id="183" name="TextBox 182"/>
              <p:cNvSpPr txBox="1"/>
              <p:nvPr/>
            </p:nvSpPr>
            <p:spPr>
              <a:xfrm>
                <a:off x="5312079"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3%</a:t>
                </a:r>
                <a:endParaRPr lang="fr-FR" sz="1100" b="1">
                  <a:solidFill>
                    <a:srgbClr val="4D4D4D"/>
                  </a:solidFill>
                  <a:latin typeface="Arial" panose="020B0604020202020204" pitchFamily="34" charset="0"/>
                  <a:cs typeface="Arial" panose="020B0604020202020204" pitchFamily="34" charset="0"/>
                </a:endParaRPr>
              </a:p>
            </p:txBody>
          </p:sp>
          <p:sp>
            <p:nvSpPr>
              <p:cNvPr id="184" name="TextBox 183"/>
              <p:cNvSpPr txBox="1"/>
              <p:nvPr/>
            </p:nvSpPr>
            <p:spPr>
              <a:xfrm>
                <a:off x="5712546" y="2720103"/>
                <a:ext cx="396000" cy="261610"/>
              </a:xfrm>
              <a:prstGeom prst="rect">
                <a:avLst/>
              </a:prstGeom>
              <a:solidFill>
                <a:schemeClr val="accent3">
                  <a:lumMod val="40000"/>
                  <a:lumOff val="60000"/>
                </a:schemeClr>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12%</a:t>
                </a:r>
                <a:endParaRPr lang="fr-FR" sz="1100" b="1">
                  <a:solidFill>
                    <a:srgbClr val="4D4D4D"/>
                  </a:solidFill>
                  <a:latin typeface="Arial" panose="020B0604020202020204" pitchFamily="34" charset="0"/>
                  <a:cs typeface="Arial" panose="020B0604020202020204" pitchFamily="34" charset="0"/>
                </a:endParaRPr>
              </a:p>
            </p:txBody>
          </p:sp>
        </p:grpSp>
      </p:grpSp>
      <p:grpSp>
        <p:nvGrpSpPr>
          <p:cNvPr id="185" name="Group 184"/>
          <p:cNvGrpSpPr/>
          <p:nvPr/>
        </p:nvGrpSpPr>
        <p:grpSpPr>
          <a:xfrm>
            <a:off x="667280" y="2420071"/>
            <a:ext cx="972000" cy="648000"/>
            <a:chOff x="667280" y="2420071"/>
            <a:chExt cx="972000" cy="648000"/>
          </a:xfrm>
        </p:grpSpPr>
        <p:sp>
          <p:nvSpPr>
            <p:cNvPr id="186" name="Rounded Rectangle 114"/>
            <p:cNvSpPr/>
            <p:nvPr/>
          </p:nvSpPr>
          <p:spPr>
            <a:xfrm>
              <a:off x="667280" y="2420071"/>
              <a:ext cx="972000" cy="648000"/>
            </a:xfrm>
            <a:prstGeom prst="roundRect">
              <a:avLst/>
            </a:prstGeom>
            <a:solidFill>
              <a:schemeClr val="tx2"/>
            </a:solid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sp>
          <p:nvSpPr>
            <p:cNvPr id="187" name="TextBox 186"/>
            <p:cNvSpPr txBox="1"/>
            <p:nvPr/>
          </p:nvSpPr>
          <p:spPr>
            <a:xfrm>
              <a:off x="838955" y="2506864"/>
              <a:ext cx="628650"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fr-FR" sz="1000" b="1" i="1" kern="0" smtClean="0">
                  <a:solidFill>
                    <a:srgbClr val="4D4D4D"/>
                  </a:solidFill>
                  <a:latin typeface="Arial" panose="020B0604020202020204" pitchFamily="34" charset="0"/>
                  <a:cs typeface="Arial" panose="020B0604020202020204" pitchFamily="34" charset="0"/>
                </a:rPr>
                <a:t>EGFR</a:t>
              </a:r>
              <a:endParaRPr lang="fr-FR" sz="1000" b="1" i="1" kern="0">
                <a:solidFill>
                  <a:srgbClr val="4D4D4D"/>
                </a:solidFill>
                <a:latin typeface="Arial" panose="020B0604020202020204" pitchFamily="34" charset="0"/>
                <a:cs typeface="Arial" panose="020B0604020202020204" pitchFamily="34" charset="0"/>
              </a:endParaRPr>
            </a:p>
          </p:txBody>
        </p:sp>
        <p:grpSp>
          <p:nvGrpSpPr>
            <p:cNvPr id="188" name="Group 187"/>
            <p:cNvGrpSpPr/>
            <p:nvPr/>
          </p:nvGrpSpPr>
          <p:grpSpPr>
            <a:xfrm>
              <a:off x="756787" y="2720103"/>
              <a:ext cx="792987" cy="261610"/>
              <a:chOff x="759438" y="2720103"/>
              <a:chExt cx="792987" cy="261610"/>
            </a:xfrm>
          </p:grpSpPr>
          <p:sp>
            <p:nvSpPr>
              <p:cNvPr id="189" name="TextBox 188"/>
              <p:cNvSpPr txBox="1"/>
              <p:nvPr/>
            </p:nvSpPr>
            <p:spPr>
              <a:xfrm>
                <a:off x="759438"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7%</a:t>
                </a:r>
                <a:endParaRPr lang="fr-FR" sz="1100" b="1">
                  <a:solidFill>
                    <a:srgbClr val="4D4D4D"/>
                  </a:solidFill>
                  <a:latin typeface="Arial" panose="020B0604020202020204" pitchFamily="34" charset="0"/>
                  <a:cs typeface="Arial" panose="020B0604020202020204" pitchFamily="34" charset="0"/>
                </a:endParaRPr>
              </a:p>
            </p:txBody>
          </p:sp>
          <p:sp>
            <p:nvSpPr>
              <p:cNvPr id="190" name="TextBox 189"/>
              <p:cNvSpPr txBox="1"/>
              <p:nvPr/>
            </p:nvSpPr>
            <p:spPr>
              <a:xfrm>
                <a:off x="1156425" y="2720103"/>
                <a:ext cx="396000" cy="261610"/>
              </a:xfrm>
              <a:prstGeom prst="rect">
                <a:avLst/>
              </a:prstGeom>
              <a:solidFill>
                <a:schemeClr val="accent3">
                  <a:lumMod val="20000"/>
                  <a:lumOff val="80000"/>
                </a:schemeClr>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12%</a:t>
                </a:r>
                <a:endParaRPr lang="fr-FR" sz="1100" b="1">
                  <a:solidFill>
                    <a:srgbClr val="4D4D4D"/>
                  </a:solidFill>
                  <a:latin typeface="Arial" panose="020B0604020202020204" pitchFamily="34" charset="0"/>
                  <a:cs typeface="Arial" panose="020B0604020202020204" pitchFamily="34" charset="0"/>
                </a:endParaRPr>
              </a:p>
            </p:txBody>
          </p:sp>
        </p:grpSp>
      </p:grpSp>
      <p:sp>
        <p:nvSpPr>
          <p:cNvPr id="191" name="Freeform: Shape 190"/>
          <p:cNvSpPr/>
          <p:nvPr/>
        </p:nvSpPr>
        <p:spPr>
          <a:xfrm>
            <a:off x="3325952" y="5310923"/>
            <a:ext cx="258255" cy="550090"/>
          </a:xfrm>
          <a:custGeom>
            <a:avLst/>
            <a:gdLst>
              <a:gd name="connsiteX0" fmla="*/ 449943 w 449943"/>
              <a:gd name="connsiteY0" fmla="*/ 0 h 972457"/>
              <a:gd name="connsiteX1" fmla="*/ 0 w 449943"/>
              <a:gd name="connsiteY1" fmla="*/ 0 h 972457"/>
              <a:gd name="connsiteX2" fmla="*/ 0 w 449943"/>
              <a:gd name="connsiteY2" fmla="*/ 972457 h 972457"/>
            </a:gdLst>
            <a:ahLst/>
            <a:cxnLst>
              <a:cxn ang="0">
                <a:pos x="connsiteX0" y="connsiteY0"/>
              </a:cxn>
              <a:cxn ang="0">
                <a:pos x="connsiteX1" y="connsiteY1"/>
              </a:cxn>
              <a:cxn ang="0">
                <a:pos x="connsiteX2" y="connsiteY2"/>
              </a:cxn>
            </a:cxnLst>
            <a:rect l="l" t="t" r="r" b="b"/>
            <a:pathLst>
              <a:path w="449943" h="972457">
                <a:moveTo>
                  <a:pt x="449943" y="0"/>
                </a:moveTo>
                <a:lnTo>
                  <a:pt x="0" y="0"/>
                </a:lnTo>
                <a:lnTo>
                  <a:pt x="0" y="972457"/>
                </a:lnTo>
              </a:path>
            </a:pathLst>
          </a:custGeom>
          <a:noFill/>
          <a:ln w="19050" cap="flat" cmpd="sng" algn="ctr">
            <a:solidFill>
              <a:schemeClr val="tx1"/>
            </a:solidFill>
            <a:prstDash val="solid"/>
            <a:headEnd type="none" w="med" len="med"/>
            <a:tailEnd type="triangle" w="med" len="med"/>
          </a:ln>
          <a:effectLst/>
        </p:spPr>
        <p:txBody>
          <a:bodyPr rtlCol="0" anchor="ctr"/>
          <a:lstStyle/>
          <a:p>
            <a:pPr algn="ctr"/>
            <a:endParaRPr lang="fr-FR">
              <a:solidFill>
                <a:srgbClr val="4D4D4D"/>
              </a:solidFill>
            </a:endParaRPr>
          </a:p>
        </p:txBody>
      </p:sp>
      <p:cxnSp>
        <p:nvCxnSpPr>
          <p:cNvPr id="192" name="Straight Arrow Connector 191"/>
          <p:cNvCxnSpPr/>
          <p:nvPr/>
        </p:nvCxnSpPr>
        <p:spPr>
          <a:xfrm>
            <a:off x="2545080" y="4039471"/>
            <a:ext cx="929640" cy="0"/>
          </a:xfrm>
          <a:prstGeom prst="straightConnector1">
            <a:avLst/>
          </a:prstGeom>
          <a:noFill/>
          <a:ln w="19050" cap="flat" cmpd="sng" algn="ctr">
            <a:solidFill>
              <a:schemeClr val="tx1"/>
            </a:solidFill>
            <a:prstDash val="solid"/>
            <a:headEnd type="triangle" w="med" len="med"/>
            <a:tailEnd type="triangle" w="med" len="med"/>
          </a:ln>
          <a:effectLst/>
        </p:spPr>
      </p:cxnSp>
      <p:grpSp>
        <p:nvGrpSpPr>
          <p:cNvPr id="193" name="Group 192"/>
          <p:cNvGrpSpPr/>
          <p:nvPr/>
        </p:nvGrpSpPr>
        <p:grpSpPr>
          <a:xfrm>
            <a:off x="1353080" y="3715471"/>
            <a:ext cx="972000" cy="648000"/>
            <a:chOff x="667280" y="2420071"/>
            <a:chExt cx="972000" cy="648000"/>
          </a:xfrm>
        </p:grpSpPr>
        <p:sp>
          <p:nvSpPr>
            <p:cNvPr id="194" name="TextBox 193"/>
            <p:cNvSpPr txBox="1"/>
            <p:nvPr/>
          </p:nvSpPr>
          <p:spPr>
            <a:xfrm>
              <a:off x="838955" y="2506864"/>
              <a:ext cx="628650"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fr-FR" sz="1000" b="1" i="1" kern="0" smtClean="0">
                  <a:solidFill>
                    <a:srgbClr val="4D4D4D"/>
                  </a:solidFill>
                  <a:latin typeface="Arial" panose="020B0604020202020204" pitchFamily="34" charset="0"/>
                  <a:cs typeface="Arial" panose="020B0604020202020204" pitchFamily="34" charset="0"/>
                </a:rPr>
                <a:t>KRAS</a:t>
              </a:r>
              <a:endParaRPr lang="fr-FR" sz="1000" b="1" i="1" kern="0">
                <a:solidFill>
                  <a:srgbClr val="4D4D4D"/>
                </a:solidFill>
                <a:latin typeface="Arial" panose="020B0604020202020204" pitchFamily="34" charset="0"/>
                <a:cs typeface="Arial" panose="020B0604020202020204" pitchFamily="34" charset="0"/>
              </a:endParaRPr>
            </a:p>
          </p:txBody>
        </p:sp>
        <p:grpSp>
          <p:nvGrpSpPr>
            <p:cNvPr id="195" name="Group 194"/>
            <p:cNvGrpSpPr/>
            <p:nvPr/>
          </p:nvGrpSpPr>
          <p:grpSpPr>
            <a:xfrm>
              <a:off x="756787" y="2720103"/>
              <a:ext cx="792987" cy="261610"/>
              <a:chOff x="759438" y="2720103"/>
              <a:chExt cx="792987" cy="261610"/>
            </a:xfrm>
          </p:grpSpPr>
          <p:sp>
            <p:nvSpPr>
              <p:cNvPr id="197" name="TextBox 196"/>
              <p:cNvSpPr txBox="1"/>
              <p:nvPr/>
            </p:nvSpPr>
            <p:spPr>
              <a:xfrm>
                <a:off x="759438" y="2720103"/>
                <a:ext cx="396000" cy="261610"/>
              </a:xfrm>
              <a:prstGeom prst="rect">
                <a:avLst/>
              </a:prstGeom>
              <a:solidFill>
                <a:srgbClr val="FDDFE4"/>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8%</a:t>
                </a:r>
                <a:endParaRPr lang="fr-FR" sz="1100" b="1">
                  <a:solidFill>
                    <a:srgbClr val="4D4D4D"/>
                  </a:solidFill>
                  <a:latin typeface="Arial" panose="020B0604020202020204" pitchFamily="34" charset="0"/>
                  <a:cs typeface="Arial" panose="020B0604020202020204" pitchFamily="34" charset="0"/>
                </a:endParaRPr>
              </a:p>
            </p:txBody>
          </p:sp>
          <p:sp>
            <p:nvSpPr>
              <p:cNvPr id="198" name="TextBox 197"/>
              <p:cNvSpPr txBox="1"/>
              <p:nvPr/>
            </p:nvSpPr>
            <p:spPr>
              <a:xfrm>
                <a:off x="1156425" y="2720103"/>
                <a:ext cx="396000" cy="261610"/>
              </a:xfrm>
              <a:prstGeom prst="rect">
                <a:avLst/>
              </a:prstGeom>
              <a:solidFill>
                <a:schemeClr val="accent3">
                  <a:lumMod val="20000"/>
                  <a:lumOff val="80000"/>
                </a:schemeClr>
              </a:solidFill>
              <a:ln w="19050">
                <a:solidFill>
                  <a:schemeClr val="tx1">
                    <a:lumMod val="75000"/>
                  </a:schemeClr>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14%</a:t>
                </a:r>
                <a:endParaRPr lang="fr-FR" sz="1100" b="1">
                  <a:solidFill>
                    <a:srgbClr val="4D4D4D"/>
                  </a:solidFill>
                  <a:latin typeface="Arial" panose="020B0604020202020204" pitchFamily="34" charset="0"/>
                  <a:cs typeface="Arial" panose="020B0604020202020204" pitchFamily="34" charset="0"/>
                </a:endParaRPr>
              </a:p>
            </p:txBody>
          </p:sp>
        </p:grpSp>
        <p:sp>
          <p:nvSpPr>
            <p:cNvPr id="196" name="Rounded Rectangle 114"/>
            <p:cNvSpPr/>
            <p:nvPr/>
          </p:nvSpPr>
          <p:spPr>
            <a:xfrm>
              <a:off x="667280" y="2420071"/>
              <a:ext cx="972000" cy="648000"/>
            </a:xfrm>
            <a:prstGeom prst="roundRect">
              <a:avLst/>
            </a:prstGeom>
            <a:no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grpSp>
      <p:grpSp>
        <p:nvGrpSpPr>
          <p:cNvPr id="199" name="Group 198"/>
          <p:cNvGrpSpPr/>
          <p:nvPr/>
        </p:nvGrpSpPr>
        <p:grpSpPr>
          <a:xfrm>
            <a:off x="3652142" y="3715471"/>
            <a:ext cx="972000" cy="648000"/>
            <a:chOff x="667280" y="2420071"/>
            <a:chExt cx="972000" cy="648000"/>
          </a:xfrm>
        </p:grpSpPr>
        <p:sp>
          <p:nvSpPr>
            <p:cNvPr id="200" name="TextBox 199"/>
            <p:cNvSpPr txBox="1"/>
            <p:nvPr/>
          </p:nvSpPr>
          <p:spPr>
            <a:xfrm>
              <a:off x="744822" y="2506864"/>
              <a:ext cx="816916" cy="153888"/>
            </a:xfrm>
            <a:prstGeom prst="rect">
              <a:avLst/>
            </a:prstGeom>
            <a:solidFill>
              <a:srgbClr val="FFFFFF"/>
            </a:solidFill>
          </p:spPr>
          <p:txBody>
            <a:bodyPr wrap="square" tIns="0" bIns="0" rtlCol="0">
              <a:spAutoFit/>
            </a:bodyPr>
            <a:lstStyle/>
            <a:p>
              <a:pPr algn="ctr" fontAlgn="auto">
                <a:spcBef>
                  <a:spcPts val="0"/>
                </a:spcBef>
                <a:spcAft>
                  <a:spcPts val="0"/>
                </a:spcAft>
                <a:defRPr/>
              </a:pPr>
              <a:r>
                <a:rPr lang="fr-FR" sz="1000" b="1" i="1" kern="0" smtClean="0">
                  <a:solidFill>
                    <a:srgbClr val="4D4D4D"/>
                  </a:solidFill>
                  <a:latin typeface="Arial" panose="020B0604020202020204" pitchFamily="34" charset="0"/>
                  <a:cs typeface="Arial" panose="020B0604020202020204" pitchFamily="34" charset="0"/>
                </a:rPr>
                <a:t>PIK3CA</a:t>
              </a:r>
              <a:endParaRPr lang="fr-FR" sz="1000" b="1" i="1" kern="0">
                <a:solidFill>
                  <a:srgbClr val="4D4D4D"/>
                </a:solidFill>
                <a:latin typeface="Arial" panose="020B0604020202020204" pitchFamily="34" charset="0"/>
                <a:cs typeface="Arial" panose="020B0604020202020204" pitchFamily="34" charset="0"/>
              </a:endParaRPr>
            </a:p>
          </p:txBody>
        </p:sp>
        <p:grpSp>
          <p:nvGrpSpPr>
            <p:cNvPr id="201" name="Group 200"/>
            <p:cNvGrpSpPr/>
            <p:nvPr/>
          </p:nvGrpSpPr>
          <p:grpSpPr>
            <a:xfrm>
              <a:off x="756787" y="2720103"/>
              <a:ext cx="792987" cy="261610"/>
              <a:chOff x="759438" y="2720103"/>
              <a:chExt cx="792987" cy="261610"/>
            </a:xfrm>
          </p:grpSpPr>
          <p:sp>
            <p:nvSpPr>
              <p:cNvPr id="203" name="TextBox 202"/>
              <p:cNvSpPr txBox="1"/>
              <p:nvPr/>
            </p:nvSpPr>
            <p:spPr>
              <a:xfrm>
                <a:off x="759438" y="2720103"/>
                <a:ext cx="396000" cy="261610"/>
              </a:xfrm>
              <a:prstGeom prst="rect">
                <a:avLst/>
              </a:prstGeom>
              <a:solidFill>
                <a:srgbClr val="FDDFE4"/>
              </a:solidFill>
              <a:ln w="19050">
                <a:solidFill>
                  <a:schemeClr val="tx1"/>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8%</a:t>
                </a:r>
                <a:endParaRPr lang="fr-FR" sz="1100" b="1">
                  <a:solidFill>
                    <a:srgbClr val="4D4D4D"/>
                  </a:solidFill>
                  <a:latin typeface="Arial" panose="020B0604020202020204" pitchFamily="34" charset="0"/>
                  <a:cs typeface="Arial" panose="020B0604020202020204" pitchFamily="34" charset="0"/>
                </a:endParaRPr>
              </a:p>
            </p:txBody>
          </p:sp>
          <p:sp>
            <p:nvSpPr>
              <p:cNvPr id="204" name="TextBox 203"/>
              <p:cNvSpPr txBox="1"/>
              <p:nvPr/>
            </p:nvSpPr>
            <p:spPr>
              <a:xfrm>
                <a:off x="1156425" y="2720103"/>
                <a:ext cx="396000" cy="261610"/>
              </a:xfrm>
              <a:prstGeom prst="rect">
                <a:avLst/>
              </a:prstGeom>
              <a:solidFill>
                <a:schemeClr val="accent3">
                  <a:lumMod val="20000"/>
                  <a:lumOff val="80000"/>
                </a:schemeClr>
              </a:solidFill>
              <a:ln w="19050">
                <a:solidFill>
                  <a:schemeClr val="tx1"/>
                </a:solidFill>
              </a:ln>
            </p:spPr>
            <p:txBody>
              <a:bodyPr wrap="none" lIns="36000" rIns="36000" rtlCol="0">
                <a:noAutofit/>
              </a:bodyPr>
              <a:lstStyle/>
              <a:p>
                <a:pPr algn="ctr"/>
                <a:r>
                  <a:rPr lang="fr-FR" sz="1100" b="1" smtClean="0">
                    <a:solidFill>
                      <a:srgbClr val="4D4D4D"/>
                    </a:solidFill>
                    <a:latin typeface="Arial" panose="020B0604020202020204" pitchFamily="34" charset="0"/>
                    <a:cs typeface="Arial" panose="020B0604020202020204" pitchFamily="34" charset="0"/>
                  </a:rPr>
                  <a:t>10%</a:t>
                </a:r>
                <a:endParaRPr lang="fr-FR" sz="1100" b="1">
                  <a:solidFill>
                    <a:srgbClr val="4D4D4D"/>
                  </a:solidFill>
                  <a:latin typeface="Arial" panose="020B0604020202020204" pitchFamily="34" charset="0"/>
                  <a:cs typeface="Arial" panose="020B0604020202020204" pitchFamily="34" charset="0"/>
                </a:endParaRPr>
              </a:p>
            </p:txBody>
          </p:sp>
        </p:grpSp>
        <p:sp>
          <p:nvSpPr>
            <p:cNvPr id="202" name="Rounded Rectangle 114"/>
            <p:cNvSpPr/>
            <p:nvPr/>
          </p:nvSpPr>
          <p:spPr>
            <a:xfrm>
              <a:off x="667280" y="2420071"/>
              <a:ext cx="972000" cy="648000"/>
            </a:xfrm>
            <a:prstGeom prst="roundRect">
              <a:avLst/>
            </a:prstGeom>
            <a:noFill/>
            <a:ln w="38100" cap="flat" cmpd="sng" algn="ctr">
              <a:solidFill>
                <a:srgbClr val="D52B1E"/>
              </a:solidFill>
              <a:prstDash val="solid"/>
            </a:ln>
            <a:effectLst/>
          </p:spPr>
          <p:txBody>
            <a:bodyPr rtlCol="0" anchor="ctr"/>
            <a:lstStyle/>
            <a:p>
              <a:pPr algn="ctr" fontAlgn="auto">
                <a:spcBef>
                  <a:spcPts val="0"/>
                </a:spcBef>
                <a:spcAft>
                  <a:spcPts val="0"/>
                </a:spcAft>
                <a:defRPr/>
              </a:pPr>
              <a:endParaRPr lang="fr-FR" kern="0">
                <a:solidFill>
                  <a:srgbClr val="4D4D4D"/>
                </a:solidFill>
                <a:latin typeface="Calibri"/>
                <a:cs typeface="Arial"/>
              </a:endParaRPr>
            </a:p>
          </p:txBody>
        </p:sp>
      </p:grpSp>
      <p:grpSp>
        <p:nvGrpSpPr>
          <p:cNvPr id="205" name="Group 204"/>
          <p:cNvGrpSpPr/>
          <p:nvPr/>
        </p:nvGrpSpPr>
        <p:grpSpPr>
          <a:xfrm>
            <a:off x="2492875" y="5310923"/>
            <a:ext cx="399939" cy="550242"/>
            <a:chOff x="2492875" y="5310923"/>
            <a:chExt cx="399939" cy="550242"/>
          </a:xfrm>
        </p:grpSpPr>
        <p:sp>
          <p:nvSpPr>
            <p:cNvPr id="206" name="Freeform: Shape 205"/>
            <p:cNvSpPr/>
            <p:nvPr/>
          </p:nvSpPr>
          <p:spPr>
            <a:xfrm flipH="1">
              <a:off x="2492875" y="5310923"/>
              <a:ext cx="258255" cy="550090"/>
            </a:xfrm>
            <a:custGeom>
              <a:avLst/>
              <a:gdLst>
                <a:gd name="connsiteX0" fmla="*/ 449943 w 449943"/>
                <a:gd name="connsiteY0" fmla="*/ 0 h 972457"/>
                <a:gd name="connsiteX1" fmla="*/ 0 w 449943"/>
                <a:gd name="connsiteY1" fmla="*/ 0 h 972457"/>
                <a:gd name="connsiteX2" fmla="*/ 0 w 449943"/>
                <a:gd name="connsiteY2" fmla="*/ 972457 h 972457"/>
              </a:gdLst>
              <a:ahLst/>
              <a:cxnLst>
                <a:cxn ang="0">
                  <a:pos x="connsiteX0" y="connsiteY0"/>
                </a:cxn>
                <a:cxn ang="0">
                  <a:pos x="connsiteX1" y="connsiteY1"/>
                </a:cxn>
                <a:cxn ang="0">
                  <a:pos x="connsiteX2" y="connsiteY2"/>
                </a:cxn>
              </a:cxnLst>
              <a:rect l="l" t="t" r="r" b="b"/>
              <a:pathLst>
                <a:path w="449943" h="972457">
                  <a:moveTo>
                    <a:pt x="449943" y="0"/>
                  </a:moveTo>
                  <a:lnTo>
                    <a:pt x="0" y="0"/>
                  </a:lnTo>
                  <a:lnTo>
                    <a:pt x="0" y="972457"/>
                  </a:lnTo>
                </a:path>
              </a:pathLst>
            </a:custGeom>
            <a:noFill/>
            <a:ln w="19050" cap="flat" cmpd="sng" algn="ctr">
              <a:solidFill>
                <a:schemeClr val="tx1"/>
              </a:solidFill>
              <a:prstDash val="solid"/>
              <a:headEnd type="none" w="med" len="med"/>
              <a:tailEnd type="none" w="med" len="med"/>
            </a:ln>
            <a:effectLst/>
          </p:spPr>
          <p:txBody>
            <a:bodyPr rtlCol="0" anchor="ctr"/>
            <a:lstStyle/>
            <a:p>
              <a:pPr algn="ctr"/>
              <a:endParaRPr lang="fr-FR">
                <a:solidFill>
                  <a:srgbClr val="4D4D4D"/>
                </a:solidFill>
              </a:endParaRPr>
            </a:p>
          </p:txBody>
        </p:sp>
        <p:cxnSp>
          <p:nvCxnSpPr>
            <p:cNvPr id="207" name="Straight Connector 206"/>
            <p:cNvCxnSpPr/>
            <p:nvPr/>
          </p:nvCxnSpPr>
          <p:spPr>
            <a:xfrm>
              <a:off x="2604683" y="5861165"/>
              <a:ext cx="288131" cy="0"/>
            </a:xfrm>
            <a:prstGeom prst="line">
              <a:avLst/>
            </a:prstGeom>
            <a:noFill/>
            <a:ln w="19050" cap="flat" cmpd="sng" algn="ctr">
              <a:solidFill>
                <a:schemeClr val="tx1"/>
              </a:solidFill>
              <a:prstDash val="solid"/>
              <a:headEnd type="none" w="med" len="med"/>
              <a:tailEnd type="none" w="med" len="med"/>
            </a:ln>
            <a:effectLst/>
          </p:spPr>
        </p:cxnSp>
      </p:grpSp>
      <p:sp>
        <p:nvSpPr>
          <p:cNvPr id="208" name="TextBox 207"/>
          <p:cNvSpPr txBox="1"/>
          <p:nvPr/>
        </p:nvSpPr>
        <p:spPr>
          <a:xfrm>
            <a:off x="356190" y="1724277"/>
            <a:ext cx="8431619" cy="523220"/>
          </a:xfrm>
          <a:prstGeom prst="rect">
            <a:avLst/>
          </a:prstGeom>
          <a:noFill/>
        </p:spPr>
        <p:txBody>
          <a:bodyPr wrap="square" rtlCol="0">
            <a:spAutoFit/>
          </a:bodyPr>
          <a:lstStyle/>
          <a:p>
            <a:pPr algn="ctr"/>
            <a:r>
              <a:rPr lang="fr-FR" sz="1400" b="1" dirty="0" smtClean="0">
                <a:solidFill>
                  <a:srgbClr val="4D4D4D"/>
                </a:solidFill>
                <a:latin typeface="Arial" panose="020B0604020202020204" pitchFamily="34" charset="0"/>
                <a:cs typeface="Arial" panose="020B0604020202020204" pitchFamily="34" charset="0"/>
              </a:rPr>
              <a:t>Perte de HER2 et augmentation de l’activité RTK/RAS/PI3K avec résistance au </a:t>
            </a:r>
            <a:br>
              <a:rPr lang="fr-FR" sz="1400" b="1" dirty="0" smtClean="0">
                <a:solidFill>
                  <a:srgbClr val="4D4D4D"/>
                </a:solidFill>
                <a:latin typeface="Arial" panose="020B0604020202020204" pitchFamily="34" charset="0"/>
                <a:cs typeface="Arial" panose="020B0604020202020204" pitchFamily="34" charset="0"/>
              </a:rPr>
            </a:br>
            <a:r>
              <a:rPr lang="fr-FR" sz="1400" b="1" dirty="0" smtClean="0">
                <a:solidFill>
                  <a:srgbClr val="4D4D4D"/>
                </a:solidFill>
                <a:latin typeface="Arial" panose="020B0604020202020204" pitchFamily="34" charset="0"/>
                <a:cs typeface="Arial" panose="020B0604020202020204" pitchFamily="34" charset="0"/>
              </a:rPr>
              <a:t>trastuzumab dans les tumeurs </a:t>
            </a:r>
            <a:r>
              <a:rPr lang="fr-FR" sz="1400" b="1" dirty="0" err="1" smtClean="0">
                <a:solidFill>
                  <a:srgbClr val="4D4D4D"/>
                </a:solidFill>
                <a:latin typeface="Arial" panose="020B0604020202020204" pitchFamily="34" charset="0"/>
                <a:cs typeface="Arial" panose="020B0604020202020204" pitchFamily="34" charset="0"/>
              </a:rPr>
              <a:t>oesophago</a:t>
            </a:r>
            <a:r>
              <a:rPr lang="fr-FR" sz="1400" b="1" dirty="0" smtClean="0">
                <a:solidFill>
                  <a:srgbClr val="4D4D4D"/>
                </a:solidFill>
                <a:latin typeface="Arial" panose="020B0604020202020204" pitchFamily="34" charset="0"/>
                <a:cs typeface="Arial" panose="020B0604020202020204" pitchFamily="34" charset="0"/>
              </a:rPr>
              <a:t>-gastriques HER2+ </a:t>
            </a:r>
            <a:endParaRPr lang="fr-FR" sz="1400" b="1"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8479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a:spLocks noChangeArrowheads="1"/>
          </p:cNvSpPr>
          <p:nvPr/>
        </p:nvSpPr>
        <p:spPr bwMode="auto">
          <a:xfrm>
            <a:off x="1538258" y="4190935"/>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45" name="Rectangle 42"/>
          <p:cNvSpPr>
            <a:spLocks noChangeArrowheads="1"/>
          </p:cNvSpPr>
          <p:nvPr/>
        </p:nvSpPr>
        <p:spPr bwMode="auto">
          <a:xfrm>
            <a:off x="6416791" y="4190935"/>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1" name="Rectangle 18"/>
          <p:cNvSpPr>
            <a:spLocks noChangeArrowheads="1"/>
          </p:cNvSpPr>
          <p:nvPr/>
        </p:nvSpPr>
        <p:spPr bwMode="auto">
          <a:xfrm>
            <a:off x="1538258" y="3459226"/>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94" name="Rectangle 50"/>
          <p:cNvSpPr>
            <a:spLocks noChangeArrowheads="1"/>
          </p:cNvSpPr>
          <p:nvPr/>
        </p:nvSpPr>
        <p:spPr bwMode="auto">
          <a:xfrm>
            <a:off x="6416791" y="3459226"/>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30" name="Rectangle 27"/>
          <p:cNvSpPr>
            <a:spLocks noChangeArrowheads="1"/>
          </p:cNvSpPr>
          <p:nvPr/>
        </p:nvSpPr>
        <p:spPr bwMode="auto">
          <a:xfrm>
            <a:off x="1538258" y="4435628"/>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89" name="Rectangle 45"/>
          <p:cNvSpPr>
            <a:spLocks noChangeArrowheads="1"/>
          </p:cNvSpPr>
          <p:nvPr/>
        </p:nvSpPr>
        <p:spPr bwMode="auto">
          <a:xfrm>
            <a:off x="6416791" y="4435628"/>
            <a:ext cx="2314460"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2" name="Rectangle 10"/>
          <p:cNvSpPr>
            <a:spLocks noChangeArrowheads="1"/>
          </p:cNvSpPr>
          <p:nvPr/>
        </p:nvSpPr>
        <p:spPr bwMode="auto">
          <a:xfrm>
            <a:off x="1538258" y="2972210"/>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38" name="Rectangle 35"/>
          <p:cNvSpPr>
            <a:spLocks noChangeArrowheads="1"/>
          </p:cNvSpPr>
          <p:nvPr/>
        </p:nvSpPr>
        <p:spPr bwMode="auto">
          <a:xfrm>
            <a:off x="6416791" y="2972210"/>
            <a:ext cx="2314460"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8" name="Rectangle 15"/>
          <p:cNvSpPr>
            <a:spLocks noChangeArrowheads="1"/>
          </p:cNvSpPr>
          <p:nvPr/>
        </p:nvSpPr>
        <p:spPr bwMode="auto">
          <a:xfrm>
            <a:off x="1538258" y="3215323"/>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40" name="Rectangle 37"/>
          <p:cNvSpPr>
            <a:spLocks noChangeArrowheads="1"/>
          </p:cNvSpPr>
          <p:nvPr/>
        </p:nvSpPr>
        <p:spPr bwMode="auto">
          <a:xfrm>
            <a:off x="6416791" y="3215323"/>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6" name="Rectangle 23"/>
          <p:cNvSpPr>
            <a:spLocks noChangeArrowheads="1"/>
          </p:cNvSpPr>
          <p:nvPr/>
        </p:nvSpPr>
        <p:spPr bwMode="auto">
          <a:xfrm>
            <a:off x="1538258" y="3947032"/>
            <a:ext cx="4121792"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42" name="Rectangle 39"/>
          <p:cNvSpPr>
            <a:spLocks noChangeArrowheads="1"/>
          </p:cNvSpPr>
          <p:nvPr/>
        </p:nvSpPr>
        <p:spPr bwMode="auto">
          <a:xfrm>
            <a:off x="6416791" y="3947032"/>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4" name="Rectangle 21"/>
          <p:cNvSpPr>
            <a:spLocks noChangeArrowheads="1"/>
          </p:cNvSpPr>
          <p:nvPr/>
        </p:nvSpPr>
        <p:spPr bwMode="auto">
          <a:xfrm>
            <a:off x="1538258" y="3703919"/>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21" name="Rectangle 53"/>
          <p:cNvSpPr>
            <a:spLocks noChangeArrowheads="1"/>
          </p:cNvSpPr>
          <p:nvPr/>
        </p:nvSpPr>
        <p:spPr bwMode="auto">
          <a:xfrm>
            <a:off x="6416791" y="3703919"/>
            <a:ext cx="2314460"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9" name="Rectangle 7"/>
          <p:cNvSpPr>
            <a:spLocks noChangeArrowheads="1"/>
          </p:cNvSpPr>
          <p:nvPr/>
        </p:nvSpPr>
        <p:spPr bwMode="auto">
          <a:xfrm>
            <a:off x="1538258" y="2728307"/>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1" name="Rectangle 9"/>
          <p:cNvSpPr>
            <a:spLocks noChangeArrowheads="1"/>
          </p:cNvSpPr>
          <p:nvPr/>
        </p:nvSpPr>
        <p:spPr bwMode="auto">
          <a:xfrm>
            <a:off x="6457867" y="2728307"/>
            <a:ext cx="2273384"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22" name="Rectangle 2"/>
          <p:cNvSpPr>
            <a:spLocks noGrp="1" noChangeArrowheads="1"/>
          </p:cNvSpPr>
          <p:nvPr>
            <p:ph type="title"/>
          </p:nvPr>
        </p:nvSpPr>
        <p:spPr/>
        <p:txBody>
          <a:bodyPr/>
          <a:lstStyle/>
          <a:p>
            <a:pPr>
              <a:lnSpc>
                <a:spcPct val="90000"/>
              </a:lnSpc>
            </a:pPr>
            <a:r>
              <a:rPr lang="fr-FR" sz="1800" dirty="0" smtClean="0"/>
              <a:t>612O: Le séquençage de nouvelle génération des adénocarcinomes </a:t>
            </a:r>
            <a:r>
              <a:rPr lang="fr-FR" sz="1800" dirty="0" err="1" smtClean="0"/>
              <a:t>oesophago</a:t>
            </a:r>
            <a:r>
              <a:rPr lang="fr-FR" sz="1800" dirty="0" smtClean="0"/>
              <a:t>-gastriques permet d’identifier des signatures moléculaires distinctes de la réponse aux inhibiteurs de HER2, 5FU/platine en 1</a:t>
            </a:r>
            <a:r>
              <a:rPr lang="fr-FR" sz="1800" baseline="30000" dirty="0" smtClean="0"/>
              <a:t>e</a:t>
            </a:r>
            <a:r>
              <a:rPr lang="fr-FR" sz="1800" dirty="0" smtClean="0"/>
              <a:t> ligne et blocage de PD1/CTLA4 – </a:t>
            </a:r>
            <a:r>
              <a:rPr lang="fr-FR" sz="1800" dirty="0" err="1" smtClean="0"/>
              <a:t>Janjigian</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 </a:t>
            </a:r>
            <a:endParaRPr lang="fr-FR" b="1"/>
          </a:p>
        </p:txBody>
      </p:sp>
      <p:sp>
        <p:nvSpPr>
          <p:cNvPr id="48" name="TextBox 47"/>
          <p:cNvSpPr txBox="1"/>
          <p:nvPr/>
        </p:nvSpPr>
        <p:spPr>
          <a:xfrm>
            <a:off x="1874520" y="2003949"/>
            <a:ext cx="3099816" cy="307777"/>
          </a:xfrm>
          <a:prstGeom prst="rect">
            <a:avLst/>
          </a:prstGeom>
          <a:solidFill>
            <a:srgbClr val="FFFFFF"/>
          </a:solidFill>
        </p:spPr>
        <p:txBody>
          <a:bodyPr wrap="square" rtlCol="0">
            <a:spAutoFit/>
          </a:bodyPr>
          <a:lstStyle/>
          <a:p>
            <a:pPr algn="ctr" fontAlgn="auto">
              <a:spcBef>
                <a:spcPts val="0"/>
              </a:spcBef>
              <a:spcAft>
                <a:spcPts val="0"/>
              </a:spcAft>
              <a:defRPr/>
            </a:pPr>
            <a:r>
              <a:rPr lang="fr-FR" sz="1400" b="1" kern="0" dirty="0" err="1" smtClean="0">
                <a:solidFill>
                  <a:srgbClr val="4D4D4D"/>
                </a:solidFill>
                <a:latin typeface="Arial" panose="020B0604020202020204" pitchFamily="34" charset="0"/>
                <a:cs typeface="Arial" panose="020B0604020202020204" pitchFamily="34" charset="0"/>
              </a:rPr>
              <a:t>Pré-traitement</a:t>
            </a:r>
            <a:r>
              <a:rPr lang="fr-FR" sz="1400" b="1" kern="0" dirty="0" smtClean="0">
                <a:solidFill>
                  <a:srgbClr val="4D4D4D"/>
                </a:solidFill>
                <a:latin typeface="Arial" panose="020B0604020202020204" pitchFamily="34" charset="0"/>
                <a:cs typeface="Arial" panose="020B0604020202020204" pitchFamily="34" charset="0"/>
              </a:rPr>
              <a:t> (n=88 patients)</a:t>
            </a:r>
            <a:endParaRPr lang="fr-FR" sz="1400" b="1" kern="0" dirty="0">
              <a:solidFill>
                <a:srgbClr val="4D4D4D"/>
              </a:solidFill>
              <a:latin typeface="Arial" panose="020B0604020202020204" pitchFamily="34" charset="0"/>
              <a:cs typeface="Arial" panose="020B0604020202020204" pitchFamily="34" charset="0"/>
            </a:endParaRPr>
          </a:p>
        </p:txBody>
      </p:sp>
      <p:sp>
        <p:nvSpPr>
          <p:cNvPr id="49" name="TextBox 48"/>
          <p:cNvSpPr txBox="1"/>
          <p:nvPr/>
        </p:nvSpPr>
        <p:spPr>
          <a:xfrm>
            <a:off x="5903976" y="2003949"/>
            <a:ext cx="3099816" cy="307777"/>
          </a:xfrm>
          <a:prstGeom prst="rect">
            <a:avLst/>
          </a:prstGeom>
          <a:solidFill>
            <a:srgbClr val="FFFFFF"/>
          </a:solidFill>
        </p:spPr>
        <p:txBody>
          <a:bodyPr wrap="square" rtlCol="0">
            <a:spAutoFit/>
          </a:bodyPr>
          <a:lstStyle/>
          <a:p>
            <a:pPr algn="ctr" fontAlgn="auto">
              <a:spcBef>
                <a:spcPts val="0"/>
              </a:spcBef>
              <a:spcAft>
                <a:spcPts val="0"/>
              </a:spcAft>
              <a:defRPr/>
            </a:pPr>
            <a:r>
              <a:rPr lang="fr-FR" sz="1400" b="1" kern="0" dirty="0" smtClean="0">
                <a:solidFill>
                  <a:srgbClr val="4D4D4D"/>
                </a:solidFill>
                <a:latin typeface="Arial" panose="020B0604020202020204" pitchFamily="34" charset="0"/>
                <a:cs typeface="Arial" panose="020B0604020202020204" pitchFamily="34" charset="0"/>
              </a:rPr>
              <a:t>Post-traitement (n=49 patients)</a:t>
            </a:r>
            <a:endParaRPr lang="fr-FR" sz="1400" b="1" kern="0" dirty="0">
              <a:solidFill>
                <a:srgbClr val="4D4D4D"/>
              </a:solidFill>
              <a:latin typeface="Arial" panose="020B0604020202020204" pitchFamily="34" charset="0"/>
              <a:cs typeface="Arial" panose="020B0604020202020204" pitchFamily="34" charset="0"/>
            </a:endParaRPr>
          </a:p>
        </p:txBody>
      </p:sp>
      <p:sp>
        <p:nvSpPr>
          <p:cNvPr id="50" name="TextBox 49"/>
          <p:cNvSpPr txBox="1"/>
          <p:nvPr/>
        </p:nvSpPr>
        <p:spPr>
          <a:xfrm>
            <a:off x="365124" y="2288787"/>
            <a:ext cx="634410" cy="276999"/>
          </a:xfrm>
          <a:prstGeom prst="rect">
            <a:avLst/>
          </a:prstGeom>
          <a:noFill/>
        </p:spPr>
        <p:txBody>
          <a:bodyPr wrap="square" lIns="72000" rIns="72000"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HER2</a:t>
            </a:r>
            <a:endParaRPr lang="fr-FR" sz="1200" kern="0">
              <a:solidFill>
                <a:srgbClr val="4D4D4D"/>
              </a:solidFill>
              <a:latin typeface="Arial" panose="020B0604020202020204" pitchFamily="34" charset="0"/>
              <a:cs typeface="Arial" panose="020B0604020202020204" pitchFamily="34" charset="0"/>
            </a:endParaRPr>
          </a:p>
        </p:txBody>
      </p:sp>
      <p:sp>
        <p:nvSpPr>
          <p:cNvPr id="60" name="TextBox 59"/>
          <p:cNvSpPr txBox="1"/>
          <p:nvPr/>
        </p:nvSpPr>
        <p:spPr>
          <a:xfrm>
            <a:off x="1090481" y="2288787"/>
            <a:ext cx="391133" cy="276999"/>
          </a:xfrm>
          <a:prstGeom prst="rect">
            <a:avLst/>
          </a:prstGeom>
          <a:noFill/>
        </p:spPr>
        <p:txBody>
          <a:bodyPr wrap="none" lIns="0" rIns="0"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100%</a:t>
            </a:r>
            <a:endParaRPr lang="fr-FR" sz="1200" kern="0">
              <a:solidFill>
                <a:srgbClr val="4D4D4D"/>
              </a:solidFill>
              <a:latin typeface="Arial" panose="020B0604020202020204" pitchFamily="34" charset="0"/>
              <a:cs typeface="Arial" panose="020B0604020202020204" pitchFamily="34" charset="0"/>
            </a:endParaRPr>
          </a:p>
        </p:txBody>
      </p:sp>
      <p:sp>
        <p:nvSpPr>
          <p:cNvPr id="76" name="TextBox 75"/>
          <p:cNvSpPr txBox="1"/>
          <p:nvPr/>
        </p:nvSpPr>
        <p:spPr>
          <a:xfrm>
            <a:off x="5730811" y="2288787"/>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78%</a:t>
            </a:r>
            <a:endParaRPr lang="fr-FR" sz="1200" kern="0">
              <a:solidFill>
                <a:srgbClr val="4D4D4D"/>
              </a:solidFill>
              <a:latin typeface="Arial" panose="020B0604020202020204" pitchFamily="34" charset="0"/>
              <a:cs typeface="Arial" panose="020B0604020202020204" pitchFamily="34" charset="0"/>
            </a:endParaRPr>
          </a:p>
        </p:txBody>
      </p:sp>
      <p:sp>
        <p:nvSpPr>
          <p:cNvPr id="7" name="Rectangle 5"/>
          <p:cNvSpPr>
            <a:spLocks noChangeArrowheads="1"/>
          </p:cNvSpPr>
          <p:nvPr/>
        </p:nvSpPr>
        <p:spPr bwMode="auto">
          <a:xfrm>
            <a:off x="1531939" y="2346715"/>
            <a:ext cx="414075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8" name="Rectangle 6"/>
          <p:cNvSpPr>
            <a:spLocks noChangeArrowheads="1"/>
          </p:cNvSpPr>
          <p:nvPr/>
        </p:nvSpPr>
        <p:spPr bwMode="auto">
          <a:xfrm>
            <a:off x="6933398" y="2346715"/>
            <a:ext cx="1797853"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0" name="Rectangle 8"/>
          <p:cNvSpPr>
            <a:spLocks noChangeArrowheads="1"/>
          </p:cNvSpPr>
          <p:nvPr/>
        </p:nvSpPr>
        <p:spPr bwMode="auto">
          <a:xfrm>
            <a:off x="6413632" y="2346715"/>
            <a:ext cx="522926"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7" name="TextBox 56"/>
          <p:cNvSpPr txBox="1"/>
          <p:nvPr/>
        </p:nvSpPr>
        <p:spPr>
          <a:xfrm>
            <a:off x="365124" y="4133797"/>
            <a:ext cx="729956" cy="276999"/>
          </a:xfrm>
          <a:prstGeom prst="rect">
            <a:avLst/>
          </a:prstGeom>
          <a:noFill/>
        </p:spPr>
        <p:txBody>
          <a:bodyPr wrap="square" lIns="72000" rIns="72000"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MTOR</a:t>
            </a:r>
            <a:endParaRPr lang="fr-FR" sz="1200" kern="0">
              <a:solidFill>
                <a:srgbClr val="4D4D4D"/>
              </a:solidFill>
              <a:latin typeface="Arial" panose="020B0604020202020204" pitchFamily="34" charset="0"/>
              <a:cs typeface="Arial" panose="020B0604020202020204" pitchFamily="34" charset="0"/>
            </a:endParaRPr>
          </a:p>
        </p:txBody>
      </p:sp>
      <p:sp>
        <p:nvSpPr>
          <p:cNvPr id="67" name="TextBox 66"/>
          <p:cNvSpPr txBox="1"/>
          <p:nvPr/>
        </p:nvSpPr>
        <p:spPr>
          <a:xfrm>
            <a:off x="1260400" y="4133797"/>
            <a:ext cx="221214" cy="276999"/>
          </a:xfrm>
          <a:prstGeom prst="rect">
            <a:avLst/>
          </a:prstGeom>
          <a:noFill/>
        </p:spPr>
        <p:txBody>
          <a:bodyPr wrap="none" lIns="0" rIns="0"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0%</a:t>
            </a:r>
            <a:endParaRPr lang="fr-FR" sz="1200" kern="0">
              <a:solidFill>
                <a:srgbClr val="4D4D4D"/>
              </a:solidFill>
              <a:latin typeface="Arial" panose="020B0604020202020204" pitchFamily="34" charset="0"/>
              <a:cs typeface="Arial" panose="020B0604020202020204" pitchFamily="34" charset="0"/>
            </a:endParaRPr>
          </a:p>
        </p:txBody>
      </p:sp>
      <p:sp>
        <p:nvSpPr>
          <p:cNvPr id="83" name="TextBox 82"/>
          <p:cNvSpPr txBox="1"/>
          <p:nvPr/>
        </p:nvSpPr>
        <p:spPr>
          <a:xfrm>
            <a:off x="5730811" y="4133797"/>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4%</a:t>
            </a:r>
            <a:endParaRPr lang="fr-FR" sz="1200" kern="0">
              <a:solidFill>
                <a:srgbClr val="4D4D4D"/>
              </a:solidFill>
              <a:latin typeface="Arial" panose="020B0604020202020204" pitchFamily="34" charset="0"/>
              <a:cs typeface="Arial" panose="020B0604020202020204" pitchFamily="34" charset="0"/>
            </a:endParaRPr>
          </a:p>
        </p:txBody>
      </p:sp>
      <p:sp>
        <p:nvSpPr>
          <p:cNvPr id="87" name="Rectangle 43"/>
          <p:cNvSpPr>
            <a:spLocks noChangeArrowheads="1"/>
          </p:cNvSpPr>
          <p:nvPr/>
        </p:nvSpPr>
        <p:spPr bwMode="auto">
          <a:xfrm>
            <a:off x="7329937" y="4242279"/>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88" name="Rectangle 44"/>
          <p:cNvSpPr>
            <a:spLocks noChangeArrowheads="1"/>
          </p:cNvSpPr>
          <p:nvPr/>
        </p:nvSpPr>
        <p:spPr bwMode="auto">
          <a:xfrm>
            <a:off x="6571615" y="4242279"/>
            <a:ext cx="45815"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4" name="TextBox 53"/>
          <p:cNvSpPr txBox="1"/>
          <p:nvPr/>
        </p:nvSpPr>
        <p:spPr>
          <a:xfrm>
            <a:off x="365124" y="3402088"/>
            <a:ext cx="723605" cy="276999"/>
          </a:xfrm>
          <a:prstGeom prst="rect">
            <a:avLst/>
          </a:prstGeom>
          <a:noFill/>
        </p:spPr>
        <p:txBody>
          <a:bodyPr wrap="square" lIns="72000" rIns="72000"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MET</a:t>
            </a:r>
            <a:endParaRPr lang="fr-FR" sz="1200" kern="0">
              <a:solidFill>
                <a:srgbClr val="4D4D4D"/>
              </a:solidFill>
              <a:latin typeface="Arial" panose="020B0604020202020204" pitchFamily="34" charset="0"/>
              <a:cs typeface="Arial" panose="020B0604020202020204" pitchFamily="34" charset="0"/>
            </a:endParaRPr>
          </a:p>
        </p:txBody>
      </p:sp>
      <p:sp>
        <p:nvSpPr>
          <p:cNvPr id="64" name="TextBox 63"/>
          <p:cNvSpPr txBox="1"/>
          <p:nvPr/>
        </p:nvSpPr>
        <p:spPr>
          <a:xfrm>
            <a:off x="1260400" y="3402088"/>
            <a:ext cx="221214" cy="276999"/>
          </a:xfrm>
          <a:prstGeom prst="rect">
            <a:avLst/>
          </a:prstGeom>
          <a:noFill/>
        </p:spPr>
        <p:txBody>
          <a:bodyPr wrap="none" lIns="0" rIns="0"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2%</a:t>
            </a:r>
            <a:endParaRPr lang="fr-FR" sz="1200" kern="0">
              <a:solidFill>
                <a:srgbClr val="4D4D4D"/>
              </a:solidFill>
              <a:latin typeface="Arial" panose="020B0604020202020204" pitchFamily="34" charset="0"/>
              <a:cs typeface="Arial" panose="020B0604020202020204" pitchFamily="34" charset="0"/>
            </a:endParaRPr>
          </a:p>
        </p:txBody>
      </p:sp>
      <p:sp>
        <p:nvSpPr>
          <p:cNvPr id="80" name="TextBox 79"/>
          <p:cNvSpPr txBox="1"/>
          <p:nvPr/>
        </p:nvSpPr>
        <p:spPr>
          <a:xfrm>
            <a:off x="5733451" y="3402088"/>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8%</a:t>
            </a:r>
            <a:endParaRPr lang="fr-FR" sz="1200" kern="0">
              <a:solidFill>
                <a:srgbClr val="4D4D4D"/>
              </a:solidFill>
              <a:latin typeface="Arial" panose="020B0604020202020204" pitchFamily="34" charset="0"/>
              <a:cs typeface="Arial" panose="020B0604020202020204" pitchFamily="34" charset="0"/>
            </a:endParaRPr>
          </a:p>
        </p:txBody>
      </p:sp>
      <p:sp>
        <p:nvSpPr>
          <p:cNvPr id="22" name="Rectangle 19"/>
          <p:cNvSpPr>
            <a:spLocks noChangeArrowheads="1"/>
          </p:cNvSpPr>
          <p:nvPr/>
        </p:nvSpPr>
        <p:spPr bwMode="auto">
          <a:xfrm>
            <a:off x="2130697" y="3459226"/>
            <a:ext cx="110589" cy="16272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95" name="Rectangle 51"/>
          <p:cNvSpPr>
            <a:spLocks noChangeArrowheads="1"/>
          </p:cNvSpPr>
          <p:nvPr/>
        </p:nvSpPr>
        <p:spPr bwMode="auto">
          <a:xfrm>
            <a:off x="6416791" y="3457646"/>
            <a:ext cx="104269" cy="16588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20" name="Rectangle 52"/>
          <p:cNvSpPr>
            <a:spLocks noChangeArrowheads="1"/>
          </p:cNvSpPr>
          <p:nvPr/>
        </p:nvSpPr>
        <p:spPr bwMode="auto">
          <a:xfrm>
            <a:off x="7459483" y="3457646"/>
            <a:ext cx="105849" cy="16588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8" name="TextBox 57"/>
          <p:cNvSpPr txBox="1"/>
          <p:nvPr/>
        </p:nvSpPr>
        <p:spPr>
          <a:xfrm>
            <a:off x="365124" y="4377700"/>
            <a:ext cx="644366" cy="276999"/>
          </a:xfrm>
          <a:prstGeom prst="rect">
            <a:avLst/>
          </a:prstGeom>
          <a:noFill/>
        </p:spPr>
        <p:txBody>
          <a:bodyPr wrap="square" lIns="72000" rIns="72000"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PTEN</a:t>
            </a:r>
            <a:endParaRPr lang="fr-FR" sz="1200" kern="0">
              <a:solidFill>
                <a:srgbClr val="4D4D4D"/>
              </a:solidFill>
              <a:latin typeface="Arial" panose="020B0604020202020204" pitchFamily="34" charset="0"/>
              <a:cs typeface="Arial" panose="020B0604020202020204" pitchFamily="34" charset="0"/>
            </a:endParaRPr>
          </a:p>
        </p:txBody>
      </p:sp>
      <p:sp>
        <p:nvSpPr>
          <p:cNvPr id="68" name="TextBox 67"/>
          <p:cNvSpPr txBox="1"/>
          <p:nvPr/>
        </p:nvSpPr>
        <p:spPr>
          <a:xfrm>
            <a:off x="1260400" y="4377700"/>
            <a:ext cx="221214" cy="276999"/>
          </a:xfrm>
          <a:prstGeom prst="rect">
            <a:avLst/>
          </a:prstGeom>
          <a:noFill/>
        </p:spPr>
        <p:txBody>
          <a:bodyPr wrap="none" lIns="0" rIns="0"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1%</a:t>
            </a:r>
            <a:endParaRPr lang="fr-FR" sz="1200" kern="0">
              <a:solidFill>
                <a:srgbClr val="4D4D4D"/>
              </a:solidFill>
              <a:latin typeface="Arial" panose="020B0604020202020204" pitchFamily="34" charset="0"/>
              <a:cs typeface="Arial" panose="020B0604020202020204" pitchFamily="34" charset="0"/>
            </a:endParaRPr>
          </a:p>
        </p:txBody>
      </p:sp>
      <p:sp>
        <p:nvSpPr>
          <p:cNvPr id="84" name="TextBox 83"/>
          <p:cNvSpPr txBox="1"/>
          <p:nvPr/>
        </p:nvSpPr>
        <p:spPr>
          <a:xfrm>
            <a:off x="5730811" y="4377700"/>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8%</a:t>
            </a:r>
            <a:endParaRPr lang="fr-FR" sz="1200" kern="0">
              <a:solidFill>
                <a:srgbClr val="4D4D4D"/>
              </a:solidFill>
              <a:latin typeface="Arial" panose="020B0604020202020204" pitchFamily="34" charset="0"/>
              <a:cs typeface="Arial" panose="020B0604020202020204" pitchFamily="34" charset="0"/>
            </a:endParaRPr>
          </a:p>
        </p:txBody>
      </p:sp>
      <p:sp>
        <p:nvSpPr>
          <p:cNvPr id="31" name="Rectangle 28"/>
          <p:cNvSpPr>
            <a:spLocks noChangeArrowheads="1"/>
          </p:cNvSpPr>
          <p:nvPr/>
        </p:nvSpPr>
        <p:spPr bwMode="auto">
          <a:xfrm>
            <a:off x="2751572" y="4486182"/>
            <a:ext cx="4265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90" name="Rectangle 46"/>
          <p:cNvSpPr>
            <a:spLocks noChangeArrowheads="1"/>
          </p:cNvSpPr>
          <p:nvPr/>
        </p:nvSpPr>
        <p:spPr bwMode="auto">
          <a:xfrm>
            <a:off x="6949196" y="4486182"/>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26" name="Rectangle 56"/>
          <p:cNvSpPr>
            <a:spLocks noChangeArrowheads="1"/>
          </p:cNvSpPr>
          <p:nvPr/>
        </p:nvSpPr>
        <p:spPr bwMode="auto">
          <a:xfrm>
            <a:off x="7320458" y="4435628"/>
            <a:ext cx="5055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27" name="Rectangle 57"/>
          <p:cNvSpPr>
            <a:spLocks noChangeArrowheads="1"/>
          </p:cNvSpPr>
          <p:nvPr/>
        </p:nvSpPr>
        <p:spPr bwMode="auto">
          <a:xfrm>
            <a:off x="7887619" y="4435628"/>
            <a:ext cx="5055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2" name="TextBox 51"/>
          <p:cNvSpPr txBox="1"/>
          <p:nvPr/>
        </p:nvSpPr>
        <p:spPr>
          <a:xfrm>
            <a:off x="365124" y="2914282"/>
            <a:ext cx="723605" cy="276999"/>
          </a:xfrm>
          <a:prstGeom prst="rect">
            <a:avLst/>
          </a:prstGeom>
          <a:noFill/>
        </p:spPr>
        <p:txBody>
          <a:bodyPr wrap="square" lIns="72000" rIns="72000"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ERBB4</a:t>
            </a:r>
            <a:endParaRPr lang="fr-FR" sz="1200" kern="0">
              <a:solidFill>
                <a:srgbClr val="4D4D4D"/>
              </a:solidFill>
              <a:latin typeface="Arial" panose="020B0604020202020204" pitchFamily="34" charset="0"/>
              <a:cs typeface="Arial" panose="020B0604020202020204" pitchFamily="34" charset="0"/>
            </a:endParaRPr>
          </a:p>
        </p:txBody>
      </p:sp>
      <p:sp>
        <p:nvSpPr>
          <p:cNvPr id="62" name="TextBox 61"/>
          <p:cNvSpPr txBox="1"/>
          <p:nvPr/>
        </p:nvSpPr>
        <p:spPr>
          <a:xfrm>
            <a:off x="1260400" y="2914282"/>
            <a:ext cx="221214" cy="276999"/>
          </a:xfrm>
          <a:prstGeom prst="rect">
            <a:avLst/>
          </a:prstGeom>
          <a:noFill/>
        </p:spPr>
        <p:txBody>
          <a:bodyPr wrap="none" lIns="0" rIns="0"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5%</a:t>
            </a:r>
            <a:endParaRPr lang="fr-FR" sz="1200" kern="0">
              <a:solidFill>
                <a:srgbClr val="4D4D4D"/>
              </a:solidFill>
              <a:latin typeface="Arial" panose="020B0604020202020204" pitchFamily="34" charset="0"/>
              <a:cs typeface="Arial" panose="020B0604020202020204" pitchFamily="34" charset="0"/>
            </a:endParaRPr>
          </a:p>
        </p:txBody>
      </p:sp>
      <p:sp>
        <p:nvSpPr>
          <p:cNvPr id="78" name="TextBox 77"/>
          <p:cNvSpPr txBox="1"/>
          <p:nvPr/>
        </p:nvSpPr>
        <p:spPr>
          <a:xfrm>
            <a:off x="5737899" y="2914282"/>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12%</a:t>
            </a:r>
            <a:endParaRPr lang="fr-FR" sz="1200" kern="0">
              <a:solidFill>
                <a:srgbClr val="4D4D4D"/>
              </a:solidFill>
              <a:latin typeface="Arial" panose="020B0604020202020204" pitchFamily="34" charset="0"/>
              <a:cs typeface="Arial" panose="020B0604020202020204" pitchFamily="34" charset="0"/>
            </a:endParaRPr>
          </a:p>
        </p:txBody>
      </p:sp>
      <p:sp>
        <p:nvSpPr>
          <p:cNvPr id="16" name="Rectangle 13"/>
          <p:cNvSpPr>
            <a:spLocks noChangeArrowheads="1"/>
          </p:cNvSpPr>
          <p:nvPr/>
        </p:nvSpPr>
        <p:spPr bwMode="auto">
          <a:xfrm>
            <a:off x="1852646" y="3022764"/>
            <a:ext cx="13902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39" name="Rectangle 36"/>
          <p:cNvSpPr>
            <a:spLocks noChangeArrowheads="1"/>
          </p:cNvSpPr>
          <p:nvPr/>
        </p:nvSpPr>
        <p:spPr bwMode="auto">
          <a:xfrm>
            <a:off x="7187751" y="3024344"/>
            <a:ext cx="41076" cy="5687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38" name="Rectangle 68"/>
          <p:cNvSpPr>
            <a:spLocks noChangeArrowheads="1"/>
          </p:cNvSpPr>
          <p:nvPr/>
        </p:nvSpPr>
        <p:spPr bwMode="auto">
          <a:xfrm>
            <a:off x="6423111" y="3024344"/>
            <a:ext cx="41076" cy="5687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39" name="Rectangle 69"/>
          <p:cNvSpPr>
            <a:spLocks noChangeArrowheads="1"/>
          </p:cNvSpPr>
          <p:nvPr/>
        </p:nvSpPr>
        <p:spPr bwMode="auto">
          <a:xfrm>
            <a:off x="6939717" y="3024344"/>
            <a:ext cx="123227" cy="5687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40" name="Rectangle 70"/>
          <p:cNvSpPr>
            <a:spLocks noChangeArrowheads="1"/>
          </p:cNvSpPr>
          <p:nvPr/>
        </p:nvSpPr>
        <p:spPr bwMode="auto">
          <a:xfrm>
            <a:off x="7225667" y="3024344"/>
            <a:ext cx="41076" cy="568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3" name="TextBox 52"/>
          <p:cNvSpPr txBox="1"/>
          <p:nvPr/>
        </p:nvSpPr>
        <p:spPr>
          <a:xfrm>
            <a:off x="365124" y="3158185"/>
            <a:ext cx="723605" cy="276999"/>
          </a:xfrm>
          <a:prstGeom prst="rect">
            <a:avLst/>
          </a:prstGeom>
          <a:noFill/>
        </p:spPr>
        <p:txBody>
          <a:bodyPr wrap="square" lIns="72000" rIns="72000"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IGF1R</a:t>
            </a:r>
            <a:endParaRPr lang="fr-FR" sz="1200" kern="0">
              <a:solidFill>
                <a:srgbClr val="4D4D4D"/>
              </a:solidFill>
              <a:latin typeface="Arial" panose="020B0604020202020204" pitchFamily="34" charset="0"/>
              <a:cs typeface="Arial" panose="020B0604020202020204" pitchFamily="34" charset="0"/>
            </a:endParaRPr>
          </a:p>
        </p:txBody>
      </p:sp>
      <p:sp>
        <p:nvSpPr>
          <p:cNvPr id="63" name="TextBox 62"/>
          <p:cNvSpPr txBox="1"/>
          <p:nvPr/>
        </p:nvSpPr>
        <p:spPr>
          <a:xfrm>
            <a:off x="1260400" y="3158185"/>
            <a:ext cx="221214" cy="276999"/>
          </a:xfrm>
          <a:prstGeom prst="rect">
            <a:avLst/>
          </a:prstGeom>
          <a:noFill/>
        </p:spPr>
        <p:txBody>
          <a:bodyPr wrap="none" lIns="0" rIns="0"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3%</a:t>
            </a:r>
            <a:endParaRPr lang="fr-FR" sz="1200" kern="0">
              <a:solidFill>
                <a:srgbClr val="4D4D4D"/>
              </a:solidFill>
              <a:latin typeface="Arial" panose="020B0604020202020204" pitchFamily="34" charset="0"/>
              <a:cs typeface="Arial" panose="020B0604020202020204" pitchFamily="34" charset="0"/>
            </a:endParaRPr>
          </a:p>
        </p:txBody>
      </p:sp>
      <p:sp>
        <p:nvSpPr>
          <p:cNvPr id="79" name="TextBox 78"/>
          <p:cNvSpPr txBox="1"/>
          <p:nvPr/>
        </p:nvSpPr>
        <p:spPr>
          <a:xfrm>
            <a:off x="5746109" y="3158185"/>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12%</a:t>
            </a:r>
            <a:endParaRPr lang="fr-FR" sz="1200" kern="0">
              <a:solidFill>
                <a:srgbClr val="4D4D4D"/>
              </a:solidFill>
              <a:latin typeface="Arial" panose="020B0604020202020204" pitchFamily="34" charset="0"/>
              <a:cs typeface="Arial" panose="020B0604020202020204" pitchFamily="34" charset="0"/>
            </a:endParaRPr>
          </a:p>
        </p:txBody>
      </p:sp>
      <p:sp>
        <p:nvSpPr>
          <p:cNvPr id="19" name="Rectangle 16"/>
          <p:cNvSpPr>
            <a:spLocks noChangeArrowheads="1"/>
          </p:cNvSpPr>
          <p:nvPr/>
        </p:nvSpPr>
        <p:spPr bwMode="auto">
          <a:xfrm>
            <a:off x="2042226" y="3266667"/>
            <a:ext cx="88471"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3" name="Rectangle 20"/>
          <p:cNvSpPr>
            <a:spLocks noChangeArrowheads="1"/>
          </p:cNvSpPr>
          <p:nvPr/>
        </p:nvSpPr>
        <p:spPr bwMode="auto">
          <a:xfrm>
            <a:off x="2102260" y="3266667"/>
            <a:ext cx="28437" cy="600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41" name="Rectangle 38"/>
          <p:cNvSpPr>
            <a:spLocks noChangeArrowheads="1"/>
          </p:cNvSpPr>
          <p:nvPr/>
        </p:nvSpPr>
        <p:spPr bwMode="auto">
          <a:xfrm>
            <a:off x="7143516" y="3266667"/>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92" name="Rectangle 48"/>
          <p:cNvSpPr>
            <a:spLocks noChangeArrowheads="1"/>
          </p:cNvSpPr>
          <p:nvPr/>
        </p:nvSpPr>
        <p:spPr bwMode="auto">
          <a:xfrm>
            <a:off x="7288861" y="3266667"/>
            <a:ext cx="183261"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93" name="Rectangle 49"/>
          <p:cNvSpPr>
            <a:spLocks noChangeArrowheads="1"/>
          </p:cNvSpPr>
          <p:nvPr/>
        </p:nvSpPr>
        <p:spPr bwMode="auto">
          <a:xfrm>
            <a:off x="7184592" y="3215323"/>
            <a:ext cx="41076" cy="16272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41" name="Rectangle 71"/>
          <p:cNvSpPr>
            <a:spLocks noChangeArrowheads="1"/>
          </p:cNvSpPr>
          <p:nvPr/>
        </p:nvSpPr>
        <p:spPr bwMode="auto">
          <a:xfrm>
            <a:off x="7386811" y="3266667"/>
            <a:ext cx="41076" cy="600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6" name="TextBox 55"/>
          <p:cNvSpPr txBox="1"/>
          <p:nvPr/>
        </p:nvSpPr>
        <p:spPr>
          <a:xfrm>
            <a:off x="365124" y="3889894"/>
            <a:ext cx="796766" cy="276999"/>
          </a:xfrm>
          <a:prstGeom prst="rect">
            <a:avLst/>
          </a:prstGeom>
          <a:noFill/>
        </p:spPr>
        <p:txBody>
          <a:bodyPr wrap="square" lIns="72000" rIns="72000"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PIK3CA</a:t>
            </a:r>
            <a:endParaRPr lang="fr-FR" sz="1200" kern="0">
              <a:solidFill>
                <a:srgbClr val="4D4D4D"/>
              </a:solidFill>
              <a:latin typeface="Arial" panose="020B0604020202020204" pitchFamily="34" charset="0"/>
              <a:cs typeface="Arial" panose="020B0604020202020204" pitchFamily="34" charset="0"/>
            </a:endParaRPr>
          </a:p>
        </p:txBody>
      </p:sp>
      <p:sp>
        <p:nvSpPr>
          <p:cNvPr id="66" name="TextBox 65"/>
          <p:cNvSpPr txBox="1"/>
          <p:nvPr/>
        </p:nvSpPr>
        <p:spPr>
          <a:xfrm>
            <a:off x="1260400" y="3889894"/>
            <a:ext cx="221214" cy="276999"/>
          </a:xfrm>
          <a:prstGeom prst="rect">
            <a:avLst/>
          </a:prstGeom>
          <a:noFill/>
        </p:spPr>
        <p:txBody>
          <a:bodyPr wrap="none" lIns="0" rIns="0"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8%</a:t>
            </a:r>
            <a:endParaRPr lang="fr-FR" sz="1200" kern="0">
              <a:solidFill>
                <a:srgbClr val="4D4D4D"/>
              </a:solidFill>
              <a:latin typeface="Arial" panose="020B0604020202020204" pitchFamily="34" charset="0"/>
              <a:cs typeface="Arial" panose="020B0604020202020204" pitchFamily="34" charset="0"/>
            </a:endParaRPr>
          </a:p>
        </p:txBody>
      </p:sp>
      <p:sp>
        <p:nvSpPr>
          <p:cNvPr id="82" name="TextBox 81"/>
          <p:cNvSpPr txBox="1"/>
          <p:nvPr/>
        </p:nvSpPr>
        <p:spPr>
          <a:xfrm>
            <a:off x="5733451" y="3889894"/>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10%</a:t>
            </a:r>
            <a:endParaRPr lang="fr-FR" sz="1200" kern="0">
              <a:solidFill>
                <a:srgbClr val="4D4D4D"/>
              </a:solidFill>
              <a:latin typeface="Arial" panose="020B0604020202020204" pitchFamily="34" charset="0"/>
              <a:cs typeface="Arial" panose="020B0604020202020204" pitchFamily="34" charset="0"/>
            </a:endParaRPr>
          </a:p>
        </p:txBody>
      </p:sp>
      <p:sp>
        <p:nvSpPr>
          <p:cNvPr id="28" name="Rectangle 25"/>
          <p:cNvSpPr>
            <a:spLocks noChangeArrowheads="1"/>
          </p:cNvSpPr>
          <p:nvPr/>
        </p:nvSpPr>
        <p:spPr bwMode="auto">
          <a:xfrm>
            <a:off x="2483000" y="3998376"/>
            <a:ext cx="271732"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29" name="Rectangle 26"/>
          <p:cNvSpPr>
            <a:spLocks noChangeArrowheads="1"/>
          </p:cNvSpPr>
          <p:nvPr/>
        </p:nvSpPr>
        <p:spPr bwMode="auto">
          <a:xfrm>
            <a:off x="2282361" y="3998376"/>
            <a:ext cx="3949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43" name="Rectangle 40"/>
          <p:cNvSpPr>
            <a:spLocks noChangeArrowheads="1"/>
          </p:cNvSpPr>
          <p:nvPr/>
        </p:nvSpPr>
        <p:spPr bwMode="auto">
          <a:xfrm>
            <a:off x="6946036" y="3998376"/>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44" name="Rectangle 41"/>
          <p:cNvSpPr>
            <a:spLocks noChangeArrowheads="1"/>
          </p:cNvSpPr>
          <p:nvPr/>
        </p:nvSpPr>
        <p:spPr bwMode="auto">
          <a:xfrm>
            <a:off x="7472122" y="3998376"/>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91" name="Rectangle 47"/>
          <p:cNvSpPr>
            <a:spLocks noChangeArrowheads="1"/>
          </p:cNvSpPr>
          <p:nvPr/>
        </p:nvSpPr>
        <p:spPr bwMode="auto">
          <a:xfrm>
            <a:off x="7751753" y="3998376"/>
            <a:ext cx="107429"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42" name="Rectangle 72"/>
          <p:cNvSpPr>
            <a:spLocks noChangeArrowheads="1"/>
          </p:cNvSpPr>
          <p:nvPr/>
        </p:nvSpPr>
        <p:spPr bwMode="auto">
          <a:xfrm>
            <a:off x="7849703" y="3998376"/>
            <a:ext cx="41076" cy="60034"/>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81" name="TextBox 80"/>
          <p:cNvSpPr txBox="1"/>
          <p:nvPr/>
        </p:nvSpPr>
        <p:spPr>
          <a:xfrm>
            <a:off x="5746109" y="3645991"/>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14%</a:t>
            </a:r>
            <a:endParaRPr lang="fr-FR" sz="1200" kern="0">
              <a:solidFill>
                <a:srgbClr val="4D4D4D"/>
              </a:solidFill>
              <a:latin typeface="Arial" panose="020B0604020202020204" pitchFamily="34" charset="0"/>
              <a:cs typeface="Arial" panose="020B0604020202020204" pitchFamily="34" charset="0"/>
            </a:endParaRPr>
          </a:p>
        </p:txBody>
      </p:sp>
      <p:sp>
        <p:nvSpPr>
          <p:cNvPr id="25" name="Rectangle 22"/>
          <p:cNvSpPr>
            <a:spLocks noChangeArrowheads="1"/>
          </p:cNvSpPr>
          <p:nvPr/>
        </p:nvSpPr>
        <p:spPr bwMode="auto">
          <a:xfrm>
            <a:off x="2381249" y="3754473"/>
            <a:ext cx="79633"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24" name="Rectangle 54"/>
          <p:cNvSpPr>
            <a:spLocks noChangeArrowheads="1"/>
          </p:cNvSpPr>
          <p:nvPr/>
        </p:nvSpPr>
        <p:spPr bwMode="auto">
          <a:xfrm>
            <a:off x="7559013" y="3702339"/>
            <a:ext cx="53714"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25" name="Rectangle 55"/>
          <p:cNvSpPr>
            <a:spLocks noChangeArrowheads="1"/>
          </p:cNvSpPr>
          <p:nvPr/>
        </p:nvSpPr>
        <p:spPr bwMode="auto">
          <a:xfrm>
            <a:off x="7276222" y="3702339"/>
            <a:ext cx="50555"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36" name="Rectangle 66"/>
          <p:cNvSpPr>
            <a:spLocks noChangeArrowheads="1"/>
          </p:cNvSpPr>
          <p:nvPr/>
        </p:nvSpPr>
        <p:spPr bwMode="auto">
          <a:xfrm>
            <a:off x="7130877" y="3702339"/>
            <a:ext cx="53714"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37" name="Rectangle 67"/>
          <p:cNvSpPr>
            <a:spLocks noChangeArrowheads="1"/>
          </p:cNvSpPr>
          <p:nvPr/>
        </p:nvSpPr>
        <p:spPr bwMode="auto">
          <a:xfrm>
            <a:off x="6514741" y="3702339"/>
            <a:ext cx="53714" cy="16430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45" name="Rectangle 75"/>
          <p:cNvSpPr>
            <a:spLocks noChangeArrowheads="1"/>
          </p:cNvSpPr>
          <p:nvPr/>
        </p:nvSpPr>
        <p:spPr bwMode="auto">
          <a:xfrm>
            <a:off x="1981200" y="3703919"/>
            <a:ext cx="6120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47" name="Rectangle 77"/>
          <p:cNvSpPr>
            <a:spLocks noChangeArrowheads="1"/>
          </p:cNvSpPr>
          <p:nvPr/>
        </p:nvSpPr>
        <p:spPr bwMode="auto">
          <a:xfrm>
            <a:off x="2241285" y="3703919"/>
            <a:ext cx="143765"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 name="TextBox 50"/>
          <p:cNvSpPr txBox="1"/>
          <p:nvPr/>
        </p:nvSpPr>
        <p:spPr>
          <a:xfrm>
            <a:off x="365124" y="2670379"/>
            <a:ext cx="634410" cy="276999"/>
          </a:xfrm>
          <a:prstGeom prst="rect">
            <a:avLst/>
          </a:prstGeom>
          <a:noFill/>
        </p:spPr>
        <p:txBody>
          <a:bodyPr wrap="square" lIns="72000" rIns="72000"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EGFR</a:t>
            </a:r>
            <a:endParaRPr lang="fr-FR" sz="1200" kern="0">
              <a:solidFill>
                <a:srgbClr val="4D4D4D"/>
              </a:solidFill>
              <a:latin typeface="Arial" panose="020B0604020202020204" pitchFamily="34" charset="0"/>
              <a:cs typeface="Arial" panose="020B0604020202020204" pitchFamily="34" charset="0"/>
            </a:endParaRPr>
          </a:p>
        </p:txBody>
      </p:sp>
      <p:sp>
        <p:nvSpPr>
          <p:cNvPr id="61" name="TextBox 60"/>
          <p:cNvSpPr txBox="1"/>
          <p:nvPr/>
        </p:nvSpPr>
        <p:spPr>
          <a:xfrm>
            <a:off x="1260400" y="2670379"/>
            <a:ext cx="221214" cy="276999"/>
          </a:xfrm>
          <a:prstGeom prst="rect">
            <a:avLst/>
          </a:prstGeom>
          <a:noFill/>
        </p:spPr>
        <p:txBody>
          <a:bodyPr wrap="none" lIns="0" rIns="0"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7%</a:t>
            </a:r>
            <a:endParaRPr lang="fr-FR" sz="1200" kern="0">
              <a:solidFill>
                <a:srgbClr val="4D4D4D"/>
              </a:solidFill>
              <a:latin typeface="Arial" panose="020B0604020202020204" pitchFamily="34" charset="0"/>
              <a:cs typeface="Arial" panose="020B0604020202020204" pitchFamily="34" charset="0"/>
            </a:endParaRPr>
          </a:p>
        </p:txBody>
      </p:sp>
      <p:sp>
        <p:nvSpPr>
          <p:cNvPr id="77" name="TextBox 76"/>
          <p:cNvSpPr txBox="1"/>
          <p:nvPr/>
        </p:nvSpPr>
        <p:spPr>
          <a:xfrm>
            <a:off x="5736127" y="2670379"/>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12%</a:t>
            </a:r>
            <a:endParaRPr lang="fr-FR" sz="1200" kern="0">
              <a:solidFill>
                <a:srgbClr val="4D4D4D"/>
              </a:solidFill>
              <a:latin typeface="Arial" panose="020B0604020202020204" pitchFamily="34" charset="0"/>
              <a:cs typeface="Arial" panose="020B0604020202020204" pitchFamily="34" charset="0"/>
            </a:endParaRPr>
          </a:p>
        </p:txBody>
      </p:sp>
      <p:sp>
        <p:nvSpPr>
          <p:cNvPr id="37" name="Rectangle 34"/>
          <p:cNvSpPr>
            <a:spLocks noChangeArrowheads="1"/>
          </p:cNvSpPr>
          <p:nvPr/>
        </p:nvSpPr>
        <p:spPr bwMode="auto">
          <a:xfrm>
            <a:off x="7137197" y="2778861"/>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48" name="Rectangle 78"/>
          <p:cNvSpPr>
            <a:spLocks noChangeArrowheads="1"/>
          </p:cNvSpPr>
          <p:nvPr/>
        </p:nvSpPr>
        <p:spPr bwMode="auto">
          <a:xfrm>
            <a:off x="6413632" y="2728307"/>
            <a:ext cx="56874"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49" name="Rectangle 79"/>
          <p:cNvSpPr>
            <a:spLocks noChangeArrowheads="1"/>
          </p:cNvSpPr>
          <p:nvPr/>
        </p:nvSpPr>
        <p:spPr bwMode="auto">
          <a:xfrm>
            <a:off x="6946036" y="2728307"/>
            <a:ext cx="19432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4" name="Rectangle 12"/>
          <p:cNvSpPr>
            <a:spLocks noChangeArrowheads="1"/>
          </p:cNvSpPr>
          <p:nvPr/>
        </p:nvSpPr>
        <p:spPr bwMode="auto">
          <a:xfrm>
            <a:off x="1699402" y="2778861"/>
            <a:ext cx="115328"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 name="TextBox 54"/>
          <p:cNvSpPr txBox="1"/>
          <p:nvPr/>
        </p:nvSpPr>
        <p:spPr>
          <a:xfrm>
            <a:off x="365124" y="3645991"/>
            <a:ext cx="723605" cy="276999"/>
          </a:xfrm>
          <a:prstGeom prst="rect">
            <a:avLst/>
          </a:prstGeom>
          <a:noFill/>
        </p:spPr>
        <p:txBody>
          <a:bodyPr wrap="square" lIns="72000" rIns="72000"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KRAS</a:t>
            </a:r>
            <a:endParaRPr lang="fr-FR" sz="1200" kern="0">
              <a:solidFill>
                <a:srgbClr val="4D4D4D"/>
              </a:solidFill>
              <a:latin typeface="Arial" panose="020B0604020202020204" pitchFamily="34" charset="0"/>
              <a:cs typeface="Arial" panose="020B0604020202020204" pitchFamily="34" charset="0"/>
            </a:endParaRPr>
          </a:p>
        </p:txBody>
      </p:sp>
      <p:sp>
        <p:nvSpPr>
          <p:cNvPr id="65" name="TextBox 64"/>
          <p:cNvSpPr txBox="1"/>
          <p:nvPr/>
        </p:nvSpPr>
        <p:spPr>
          <a:xfrm>
            <a:off x="1260400" y="3645991"/>
            <a:ext cx="221214" cy="276999"/>
          </a:xfrm>
          <a:prstGeom prst="rect">
            <a:avLst/>
          </a:prstGeom>
          <a:noFill/>
        </p:spPr>
        <p:txBody>
          <a:bodyPr wrap="none" lIns="0" rIns="0"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8%</a:t>
            </a:r>
            <a:endParaRPr lang="fr-FR" sz="1200" kern="0">
              <a:solidFill>
                <a:srgbClr val="4D4D4D"/>
              </a:solidFill>
              <a:latin typeface="Arial" panose="020B0604020202020204" pitchFamily="34" charset="0"/>
              <a:cs typeface="Arial" panose="020B0604020202020204" pitchFamily="34" charset="0"/>
            </a:endParaRPr>
          </a:p>
        </p:txBody>
      </p:sp>
      <p:sp>
        <p:nvSpPr>
          <p:cNvPr id="5146" name="Rectangle 76"/>
          <p:cNvSpPr>
            <a:spLocks noChangeArrowheads="1"/>
          </p:cNvSpPr>
          <p:nvPr/>
        </p:nvSpPr>
        <p:spPr bwMode="auto">
          <a:xfrm>
            <a:off x="1538258" y="3703919"/>
            <a:ext cx="36000"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 name="TextBox 69"/>
          <p:cNvSpPr txBox="1"/>
          <p:nvPr/>
        </p:nvSpPr>
        <p:spPr>
          <a:xfrm>
            <a:off x="2017887" y="5041489"/>
            <a:ext cx="1474036" cy="461665"/>
          </a:xfrm>
          <a:prstGeom prst="rect">
            <a:avLst/>
          </a:prstGeom>
          <a:solidFill>
            <a:srgbClr val="FFFFFF"/>
          </a:solidFill>
        </p:spPr>
        <p:txBody>
          <a:bodyPr wrap="square" rtlCol="0">
            <a:spAutoFit/>
          </a:bodyPr>
          <a:lstStyle/>
          <a:p>
            <a:pPr fontAlgn="auto">
              <a:spcBef>
                <a:spcPts val="0"/>
              </a:spcBef>
              <a:spcAft>
                <a:spcPts val="0"/>
              </a:spcAft>
              <a:defRPr/>
            </a:pPr>
            <a:r>
              <a:rPr lang="fr-FR" sz="1200" b="1" kern="0" dirty="0" smtClean="0">
                <a:solidFill>
                  <a:srgbClr val="4D4D4D"/>
                </a:solidFill>
                <a:latin typeface="Arial" panose="020B0604020202020204" pitchFamily="34" charset="0"/>
                <a:cs typeface="Arial" panose="020B0604020202020204" pitchFamily="34" charset="0"/>
              </a:rPr>
              <a:t>Modification génétique</a:t>
            </a:r>
            <a:endParaRPr lang="fr-FR" sz="1200" b="1" kern="0" dirty="0">
              <a:solidFill>
                <a:srgbClr val="4D4D4D"/>
              </a:solidFill>
              <a:latin typeface="Arial" panose="020B0604020202020204" pitchFamily="34" charset="0"/>
              <a:cs typeface="Arial" panose="020B0604020202020204" pitchFamily="34" charset="0"/>
            </a:endParaRPr>
          </a:p>
        </p:txBody>
      </p:sp>
      <p:sp>
        <p:nvSpPr>
          <p:cNvPr id="71" name="TextBox 70"/>
          <p:cNvSpPr txBox="1"/>
          <p:nvPr/>
        </p:nvSpPr>
        <p:spPr>
          <a:xfrm>
            <a:off x="3896249" y="5041489"/>
            <a:ext cx="1069874" cy="276999"/>
          </a:xfrm>
          <a:prstGeom prst="rect">
            <a:avLst/>
          </a:prstGeom>
          <a:solidFill>
            <a:srgbClr val="FFFFFF"/>
          </a:solidFill>
        </p:spPr>
        <p:txBody>
          <a:bodyPr wrap="none"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Amplification</a:t>
            </a:r>
            <a:endParaRPr lang="fr-FR" sz="1200" kern="0">
              <a:solidFill>
                <a:srgbClr val="4D4D4D"/>
              </a:solidFill>
              <a:latin typeface="Arial" panose="020B0604020202020204" pitchFamily="34" charset="0"/>
              <a:cs typeface="Arial" panose="020B0604020202020204" pitchFamily="34" charset="0"/>
            </a:endParaRPr>
          </a:p>
        </p:txBody>
      </p:sp>
      <p:sp>
        <p:nvSpPr>
          <p:cNvPr id="73" name="TextBox 72"/>
          <p:cNvSpPr txBox="1"/>
          <p:nvPr/>
        </p:nvSpPr>
        <p:spPr>
          <a:xfrm>
            <a:off x="5506637" y="5041489"/>
            <a:ext cx="1442222" cy="276999"/>
          </a:xfrm>
          <a:prstGeom prst="rect">
            <a:avLst/>
          </a:prstGeom>
          <a:solidFill>
            <a:srgbClr val="FFFFFF"/>
          </a:solidFill>
        </p:spPr>
        <p:txBody>
          <a:bodyPr wrap="none" rtlCol="0">
            <a:spAutoFit/>
          </a:bodyPr>
          <a:lstStyle/>
          <a:p>
            <a:pPr fontAlgn="auto">
              <a:spcBef>
                <a:spcPts val="0"/>
              </a:spcBef>
              <a:spcAft>
                <a:spcPts val="0"/>
              </a:spcAft>
              <a:defRPr/>
            </a:pPr>
            <a:r>
              <a:rPr lang="fr-FR" sz="1200" kern="0" dirty="0" smtClean="0">
                <a:solidFill>
                  <a:srgbClr val="4D4D4D"/>
                </a:solidFill>
                <a:latin typeface="Arial" panose="020B0604020202020204" pitchFamily="34" charset="0"/>
                <a:cs typeface="Arial" panose="020B0604020202020204" pitchFamily="34" charset="0"/>
              </a:rPr>
              <a:t>Mutation non sens</a:t>
            </a:r>
            <a:endParaRPr lang="fr-FR" sz="1200" kern="0" dirty="0">
              <a:solidFill>
                <a:srgbClr val="4D4D4D"/>
              </a:solidFill>
              <a:latin typeface="Arial" panose="020B0604020202020204" pitchFamily="34" charset="0"/>
              <a:cs typeface="Arial" panose="020B0604020202020204" pitchFamily="34" charset="0"/>
            </a:endParaRPr>
          </a:p>
        </p:txBody>
      </p:sp>
      <p:sp>
        <p:nvSpPr>
          <p:cNvPr id="142" name="Rectangle 74"/>
          <p:cNvSpPr>
            <a:spLocks noChangeArrowheads="1"/>
          </p:cNvSpPr>
          <p:nvPr/>
        </p:nvSpPr>
        <p:spPr bwMode="auto">
          <a:xfrm>
            <a:off x="3887310" y="5099417"/>
            <a:ext cx="45815"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sz="1200">
              <a:solidFill>
                <a:srgbClr val="4D4D4D"/>
              </a:solidFill>
            </a:endParaRPr>
          </a:p>
        </p:txBody>
      </p:sp>
      <p:sp>
        <p:nvSpPr>
          <p:cNvPr id="143" name="Rectangle 74"/>
          <p:cNvSpPr>
            <a:spLocks noChangeArrowheads="1"/>
          </p:cNvSpPr>
          <p:nvPr/>
        </p:nvSpPr>
        <p:spPr bwMode="auto">
          <a:xfrm>
            <a:off x="5482157" y="5125988"/>
            <a:ext cx="72000" cy="108000"/>
          </a:xfrm>
          <a:prstGeom prst="rect">
            <a:avLst/>
          </a:prstGeom>
          <a:solidFill>
            <a:srgbClr val="0C8036"/>
          </a:solidFill>
          <a:ln>
            <a:noFill/>
          </a:ln>
        </p:spPr>
        <p:txBody>
          <a:bodyPr vert="horz" wrap="square" lIns="91440" tIns="45720" rIns="91440" bIns="45720" numCol="1" anchor="t" anchorCtr="0" compatLnSpc="1">
            <a:prstTxWarp prst="textNoShape">
              <a:avLst/>
            </a:prstTxWarp>
          </a:bodyPr>
          <a:lstStyle/>
          <a:p>
            <a:endParaRPr lang="fr-FR" sz="1200">
              <a:solidFill>
                <a:srgbClr val="4D4D4D"/>
              </a:solidFill>
            </a:endParaRPr>
          </a:p>
        </p:txBody>
      </p:sp>
      <p:sp>
        <p:nvSpPr>
          <p:cNvPr id="72" name="TextBox 71"/>
          <p:cNvSpPr txBox="1"/>
          <p:nvPr/>
        </p:nvSpPr>
        <p:spPr>
          <a:xfrm>
            <a:off x="3896249" y="5313494"/>
            <a:ext cx="1399542" cy="276999"/>
          </a:xfrm>
          <a:prstGeom prst="rect">
            <a:avLst/>
          </a:prstGeom>
          <a:solidFill>
            <a:srgbClr val="FFFFFF"/>
          </a:solidFill>
        </p:spPr>
        <p:txBody>
          <a:bodyPr wrap="none" rtlCol="0">
            <a:spAutoFit/>
          </a:bodyPr>
          <a:lstStyle/>
          <a:p>
            <a:pPr fontAlgn="auto">
              <a:spcBef>
                <a:spcPts val="0"/>
              </a:spcBef>
              <a:spcAft>
                <a:spcPts val="0"/>
              </a:spcAft>
              <a:defRPr/>
            </a:pPr>
            <a:r>
              <a:rPr lang="fr-FR" sz="1200" kern="0" dirty="0" smtClean="0">
                <a:solidFill>
                  <a:srgbClr val="4D4D4D"/>
                </a:solidFill>
                <a:latin typeface="Arial" panose="020B0604020202020204" pitchFamily="34" charset="0"/>
                <a:cs typeface="Arial" panose="020B0604020202020204" pitchFamily="34" charset="0"/>
              </a:rPr>
              <a:t>Délétion profonde</a:t>
            </a:r>
            <a:endParaRPr lang="fr-FR" sz="1200" kern="0" dirty="0">
              <a:solidFill>
                <a:srgbClr val="4D4D4D"/>
              </a:solidFill>
              <a:latin typeface="Arial" panose="020B0604020202020204" pitchFamily="34" charset="0"/>
              <a:cs typeface="Arial" panose="020B0604020202020204" pitchFamily="34" charset="0"/>
            </a:endParaRPr>
          </a:p>
        </p:txBody>
      </p:sp>
      <p:sp>
        <p:nvSpPr>
          <p:cNvPr id="74" name="TextBox 73"/>
          <p:cNvSpPr txBox="1"/>
          <p:nvPr/>
        </p:nvSpPr>
        <p:spPr>
          <a:xfrm>
            <a:off x="5506637" y="5313494"/>
            <a:ext cx="3170309" cy="276999"/>
          </a:xfrm>
          <a:prstGeom prst="rect">
            <a:avLst/>
          </a:prstGeom>
          <a:solidFill>
            <a:srgbClr val="FFFFFF"/>
          </a:solidFill>
        </p:spPr>
        <p:txBody>
          <a:bodyPr wrap="none" rtlCol="0">
            <a:spAutoFit/>
          </a:bodyPr>
          <a:lstStyle/>
          <a:p>
            <a:pPr fontAlgn="auto">
              <a:spcBef>
                <a:spcPts val="0"/>
              </a:spcBef>
              <a:spcAft>
                <a:spcPts val="0"/>
              </a:spcAft>
              <a:defRPr/>
            </a:pPr>
            <a:r>
              <a:rPr lang="fr-FR" sz="1200" kern="0" dirty="0" smtClean="0">
                <a:solidFill>
                  <a:srgbClr val="4D4D4D"/>
                </a:solidFill>
                <a:latin typeface="Arial" panose="020B0604020202020204" pitchFamily="34" charset="0"/>
                <a:cs typeface="Arial" panose="020B0604020202020204" pitchFamily="34" charset="0"/>
              </a:rPr>
              <a:t>Mutation avec décalage du cadre de lecture</a:t>
            </a:r>
            <a:endParaRPr lang="fr-FR" sz="1200" kern="0" dirty="0">
              <a:solidFill>
                <a:srgbClr val="4D4D4D"/>
              </a:solidFill>
              <a:latin typeface="Arial" panose="020B0604020202020204" pitchFamily="34" charset="0"/>
              <a:cs typeface="Arial" panose="020B0604020202020204" pitchFamily="34" charset="0"/>
            </a:endParaRPr>
          </a:p>
        </p:txBody>
      </p:sp>
      <p:sp>
        <p:nvSpPr>
          <p:cNvPr id="141" name="Rectangle 74"/>
          <p:cNvSpPr>
            <a:spLocks noChangeArrowheads="1"/>
          </p:cNvSpPr>
          <p:nvPr/>
        </p:nvSpPr>
        <p:spPr bwMode="auto">
          <a:xfrm>
            <a:off x="3887310" y="5371422"/>
            <a:ext cx="4581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sz="1200">
              <a:solidFill>
                <a:srgbClr val="4D4D4D"/>
              </a:solidFill>
            </a:endParaRPr>
          </a:p>
        </p:txBody>
      </p:sp>
      <p:sp>
        <p:nvSpPr>
          <p:cNvPr id="144" name="Rectangle 74"/>
          <p:cNvSpPr>
            <a:spLocks noChangeArrowheads="1"/>
          </p:cNvSpPr>
          <p:nvPr/>
        </p:nvSpPr>
        <p:spPr bwMode="auto">
          <a:xfrm>
            <a:off x="5482157" y="5397993"/>
            <a:ext cx="72000" cy="1080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fr-FR" sz="1200">
              <a:solidFill>
                <a:srgbClr val="4D4D4D"/>
              </a:solidFill>
            </a:endParaRPr>
          </a:p>
        </p:txBody>
      </p:sp>
      <p:sp>
        <p:nvSpPr>
          <p:cNvPr id="75" name="TextBox 74"/>
          <p:cNvSpPr txBox="1"/>
          <p:nvPr/>
        </p:nvSpPr>
        <p:spPr>
          <a:xfrm>
            <a:off x="5506637" y="5585499"/>
            <a:ext cx="1497524" cy="276999"/>
          </a:xfrm>
          <a:prstGeom prst="rect">
            <a:avLst/>
          </a:prstGeom>
          <a:solidFill>
            <a:srgbClr val="FFFFFF"/>
          </a:solidFill>
        </p:spPr>
        <p:txBody>
          <a:bodyPr wrap="none" rIns="36000" rtlCol="0">
            <a:spAutoFit/>
          </a:bodyPr>
          <a:lstStyle/>
          <a:p>
            <a:pPr fontAlgn="auto">
              <a:spcBef>
                <a:spcPts val="0"/>
              </a:spcBef>
              <a:spcAft>
                <a:spcPts val="0"/>
              </a:spcAft>
              <a:defRPr/>
            </a:pPr>
            <a:r>
              <a:rPr lang="fr-FR" sz="1200" kern="0" dirty="0" smtClean="0">
                <a:solidFill>
                  <a:srgbClr val="4D4D4D"/>
                </a:solidFill>
                <a:latin typeface="Arial" panose="020B0604020202020204" pitchFamily="34" charset="0"/>
                <a:cs typeface="Arial" panose="020B0604020202020204" pitchFamily="34" charset="0"/>
              </a:rPr>
              <a:t>Mutation </a:t>
            </a:r>
            <a:r>
              <a:rPr lang="fr-FR" sz="1200" kern="0" dirty="0" err="1" smtClean="0">
                <a:solidFill>
                  <a:srgbClr val="4D4D4D"/>
                </a:solidFill>
                <a:latin typeface="Arial" panose="020B0604020202020204" pitchFamily="34" charset="0"/>
                <a:cs typeface="Arial" panose="020B0604020202020204" pitchFamily="34" charset="0"/>
              </a:rPr>
              <a:t>tronquante</a:t>
            </a:r>
            <a:endParaRPr lang="fr-FR" sz="1200" kern="0" dirty="0">
              <a:solidFill>
                <a:srgbClr val="4D4D4D"/>
              </a:solidFill>
              <a:latin typeface="Arial" panose="020B0604020202020204" pitchFamily="34" charset="0"/>
              <a:cs typeface="Arial" panose="020B0604020202020204" pitchFamily="34" charset="0"/>
            </a:endParaRPr>
          </a:p>
        </p:txBody>
      </p:sp>
      <p:sp>
        <p:nvSpPr>
          <p:cNvPr id="145" name="Rectangle 74"/>
          <p:cNvSpPr>
            <a:spLocks noChangeArrowheads="1"/>
          </p:cNvSpPr>
          <p:nvPr/>
        </p:nvSpPr>
        <p:spPr bwMode="auto">
          <a:xfrm>
            <a:off x="5482157" y="5654609"/>
            <a:ext cx="72000" cy="108000"/>
          </a:xfrm>
          <a:prstGeom prst="rect">
            <a:avLst/>
          </a:pr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fr-FR" sz="1200">
              <a:solidFill>
                <a:srgbClr val="4D4D4D"/>
              </a:solidFill>
            </a:endParaRPr>
          </a:p>
        </p:txBody>
      </p:sp>
      <p:sp>
        <p:nvSpPr>
          <p:cNvPr id="32" name="Rectangle 29"/>
          <p:cNvSpPr>
            <a:spLocks noChangeArrowheads="1"/>
          </p:cNvSpPr>
          <p:nvPr/>
        </p:nvSpPr>
        <p:spPr bwMode="auto">
          <a:xfrm>
            <a:off x="1538258" y="4679528"/>
            <a:ext cx="4121792" cy="16114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28" name="Rectangle 58"/>
          <p:cNvSpPr>
            <a:spLocks noChangeArrowheads="1"/>
          </p:cNvSpPr>
          <p:nvPr/>
        </p:nvSpPr>
        <p:spPr bwMode="auto">
          <a:xfrm>
            <a:off x="6416791" y="4678738"/>
            <a:ext cx="2314460" cy="16272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9" name="TextBox 58"/>
          <p:cNvSpPr txBox="1"/>
          <p:nvPr/>
        </p:nvSpPr>
        <p:spPr>
          <a:xfrm>
            <a:off x="365124" y="4621600"/>
            <a:ext cx="793540" cy="276999"/>
          </a:xfrm>
          <a:prstGeom prst="rect">
            <a:avLst/>
          </a:prstGeom>
          <a:noFill/>
        </p:spPr>
        <p:txBody>
          <a:bodyPr wrap="square" lIns="72000" rIns="72000" rtlCol="0">
            <a:spAutoFit/>
          </a:bodyPr>
          <a:lstStyle/>
          <a:p>
            <a:pP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SMAD4</a:t>
            </a:r>
            <a:endParaRPr lang="fr-FR" sz="1200" kern="0">
              <a:solidFill>
                <a:srgbClr val="4D4D4D"/>
              </a:solidFill>
              <a:latin typeface="Arial" panose="020B0604020202020204" pitchFamily="34" charset="0"/>
              <a:cs typeface="Arial" panose="020B0604020202020204" pitchFamily="34" charset="0"/>
            </a:endParaRPr>
          </a:p>
        </p:txBody>
      </p:sp>
      <p:sp>
        <p:nvSpPr>
          <p:cNvPr id="69" name="TextBox 68"/>
          <p:cNvSpPr txBox="1"/>
          <p:nvPr/>
        </p:nvSpPr>
        <p:spPr>
          <a:xfrm>
            <a:off x="1175441" y="4621600"/>
            <a:ext cx="306173" cy="276999"/>
          </a:xfrm>
          <a:prstGeom prst="rect">
            <a:avLst/>
          </a:prstGeom>
          <a:noFill/>
        </p:spPr>
        <p:txBody>
          <a:bodyPr wrap="none" lIns="0" rIns="0"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14%</a:t>
            </a:r>
            <a:endParaRPr lang="fr-FR" sz="1200" kern="0">
              <a:solidFill>
                <a:srgbClr val="4D4D4D"/>
              </a:solidFill>
              <a:latin typeface="Arial" panose="020B0604020202020204" pitchFamily="34" charset="0"/>
              <a:cs typeface="Arial" panose="020B0604020202020204" pitchFamily="34" charset="0"/>
            </a:endParaRPr>
          </a:p>
        </p:txBody>
      </p:sp>
      <p:sp>
        <p:nvSpPr>
          <p:cNvPr id="85" name="TextBox 84"/>
          <p:cNvSpPr txBox="1"/>
          <p:nvPr/>
        </p:nvSpPr>
        <p:spPr>
          <a:xfrm>
            <a:off x="5734991" y="4621600"/>
            <a:ext cx="634410" cy="276999"/>
          </a:xfrm>
          <a:prstGeom prst="rect">
            <a:avLst/>
          </a:prstGeom>
          <a:solidFill>
            <a:srgbClr val="FFFFFF"/>
          </a:solidFill>
        </p:spPr>
        <p:txBody>
          <a:bodyPr wrap="square" rtlCol="0">
            <a:spAutoFit/>
          </a:bodyPr>
          <a:lstStyle/>
          <a:p>
            <a:pPr algn="r" fontAlgn="auto">
              <a:spcBef>
                <a:spcPts val="0"/>
              </a:spcBef>
              <a:spcAft>
                <a:spcPts val="0"/>
              </a:spcAft>
              <a:defRPr/>
            </a:pPr>
            <a:r>
              <a:rPr lang="fr-FR" sz="1200" kern="0" smtClean="0">
                <a:solidFill>
                  <a:srgbClr val="4D4D4D"/>
                </a:solidFill>
                <a:latin typeface="Arial" panose="020B0604020202020204" pitchFamily="34" charset="0"/>
                <a:cs typeface="Arial" panose="020B0604020202020204" pitchFamily="34" charset="0"/>
              </a:rPr>
              <a:t>27%</a:t>
            </a:r>
            <a:endParaRPr lang="fr-FR" sz="1200" kern="0">
              <a:solidFill>
                <a:srgbClr val="4D4D4D"/>
              </a:solidFill>
              <a:latin typeface="Arial" panose="020B0604020202020204" pitchFamily="34" charset="0"/>
              <a:cs typeface="Arial" panose="020B0604020202020204" pitchFamily="34" charset="0"/>
            </a:endParaRPr>
          </a:p>
        </p:txBody>
      </p:sp>
      <p:sp>
        <p:nvSpPr>
          <p:cNvPr id="33" name="Rectangle 30"/>
          <p:cNvSpPr>
            <a:spLocks noChangeArrowheads="1"/>
          </p:cNvSpPr>
          <p:nvPr/>
        </p:nvSpPr>
        <p:spPr bwMode="auto">
          <a:xfrm>
            <a:off x="2751572" y="4730082"/>
            <a:ext cx="396000"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34" name="Rectangle 31"/>
          <p:cNvSpPr>
            <a:spLocks noChangeArrowheads="1"/>
          </p:cNvSpPr>
          <p:nvPr/>
        </p:nvSpPr>
        <p:spPr bwMode="auto">
          <a:xfrm>
            <a:off x="3124200" y="4730082"/>
            <a:ext cx="36000"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35" name="Rectangle 32"/>
          <p:cNvSpPr>
            <a:spLocks noChangeArrowheads="1"/>
          </p:cNvSpPr>
          <p:nvPr/>
        </p:nvSpPr>
        <p:spPr bwMode="auto">
          <a:xfrm>
            <a:off x="2980648" y="4730082"/>
            <a:ext cx="56874"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36" name="Rectangle 33"/>
          <p:cNvSpPr>
            <a:spLocks noChangeArrowheads="1"/>
          </p:cNvSpPr>
          <p:nvPr/>
        </p:nvSpPr>
        <p:spPr bwMode="auto">
          <a:xfrm>
            <a:off x="2381891" y="4730082"/>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29" name="Rectangle 59"/>
          <p:cNvSpPr>
            <a:spLocks noChangeArrowheads="1"/>
          </p:cNvSpPr>
          <p:nvPr/>
        </p:nvSpPr>
        <p:spPr bwMode="auto">
          <a:xfrm>
            <a:off x="7745433"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30" name="Rectangle 60"/>
          <p:cNvSpPr>
            <a:spLocks noChangeArrowheads="1"/>
          </p:cNvSpPr>
          <p:nvPr/>
        </p:nvSpPr>
        <p:spPr bwMode="auto">
          <a:xfrm>
            <a:off x="7562172"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31" name="Rectangle 61"/>
          <p:cNvSpPr>
            <a:spLocks noChangeArrowheads="1"/>
          </p:cNvSpPr>
          <p:nvPr/>
        </p:nvSpPr>
        <p:spPr bwMode="auto">
          <a:xfrm>
            <a:off x="7320458"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32" name="Rectangle 62"/>
          <p:cNvSpPr>
            <a:spLocks noChangeArrowheads="1"/>
          </p:cNvSpPr>
          <p:nvPr/>
        </p:nvSpPr>
        <p:spPr bwMode="auto">
          <a:xfrm>
            <a:off x="7225667"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33" name="Rectangle 63"/>
          <p:cNvSpPr>
            <a:spLocks noChangeArrowheads="1"/>
          </p:cNvSpPr>
          <p:nvPr/>
        </p:nvSpPr>
        <p:spPr bwMode="auto">
          <a:xfrm>
            <a:off x="6983953"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34" name="Rectangle 64"/>
          <p:cNvSpPr>
            <a:spLocks noChangeArrowheads="1"/>
          </p:cNvSpPr>
          <p:nvPr/>
        </p:nvSpPr>
        <p:spPr bwMode="auto">
          <a:xfrm>
            <a:off x="6607952"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35" name="Rectangle 65"/>
          <p:cNvSpPr>
            <a:spLocks noChangeArrowheads="1"/>
          </p:cNvSpPr>
          <p:nvPr/>
        </p:nvSpPr>
        <p:spPr bwMode="auto">
          <a:xfrm>
            <a:off x="6419951" y="4678738"/>
            <a:ext cx="50555" cy="16272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43" name="Rectangle 73"/>
          <p:cNvSpPr>
            <a:spLocks noChangeArrowheads="1"/>
          </p:cNvSpPr>
          <p:nvPr/>
        </p:nvSpPr>
        <p:spPr bwMode="auto">
          <a:xfrm>
            <a:off x="2470361" y="4679528"/>
            <a:ext cx="4423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44" name="Rectangle 74"/>
          <p:cNvSpPr>
            <a:spLocks noChangeArrowheads="1"/>
          </p:cNvSpPr>
          <p:nvPr/>
        </p:nvSpPr>
        <p:spPr bwMode="auto">
          <a:xfrm>
            <a:off x="2241285" y="4679528"/>
            <a:ext cx="45815" cy="161143"/>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50" name="Rectangle 80"/>
          <p:cNvSpPr>
            <a:spLocks noChangeArrowheads="1"/>
          </p:cNvSpPr>
          <p:nvPr/>
        </p:nvSpPr>
        <p:spPr bwMode="auto">
          <a:xfrm>
            <a:off x="6521061" y="4730082"/>
            <a:ext cx="44235"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51" name="Rectangle 81"/>
          <p:cNvSpPr>
            <a:spLocks noChangeArrowheads="1"/>
          </p:cNvSpPr>
          <p:nvPr/>
        </p:nvSpPr>
        <p:spPr bwMode="auto">
          <a:xfrm>
            <a:off x="7231987" y="4730082"/>
            <a:ext cx="4107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52" name="Rectangle 82"/>
          <p:cNvSpPr>
            <a:spLocks noChangeArrowheads="1"/>
          </p:cNvSpPr>
          <p:nvPr/>
        </p:nvSpPr>
        <p:spPr bwMode="auto">
          <a:xfrm>
            <a:off x="7985568" y="4730082"/>
            <a:ext cx="134286"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53" name="Rectangle 83"/>
          <p:cNvSpPr>
            <a:spLocks noChangeArrowheads="1"/>
          </p:cNvSpPr>
          <p:nvPr/>
        </p:nvSpPr>
        <p:spPr bwMode="auto">
          <a:xfrm>
            <a:off x="7140356" y="4730082"/>
            <a:ext cx="41076"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5154" name="Rectangle 84"/>
          <p:cNvSpPr>
            <a:spLocks noChangeArrowheads="1"/>
          </p:cNvSpPr>
          <p:nvPr/>
        </p:nvSpPr>
        <p:spPr bwMode="auto">
          <a:xfrm>
            <a:off x="7884459" y="4730082"/>
            <a:ext cx="50555"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30" name="Rectangle 22"/>
          <p:cNvSpPr>
            <a:spLocks noChangeArrowheads="1"/>
          </p:cNvSpPr>
          <p:nvPr/>
        </p:nvSpPr>
        <p:spPr bwMode="auto">
          <a:xfrm>
            <a:off x="2240755" y="3754473"/>
            <a:ext cx="45719"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31" name="Rectangle 47"/>
          <p:cNvSpPr>
            <a:spLocks noChangeArrowheads="1"/>
          </p:cNvSpPr>
          <p:nvPr/>
        </p:nvSpPr>
        <p:spPr bwMode="auto">
          <a:xfrm>
            <a:off x="7560000" y="3757870"/>
            <a:ext cx="180000" cy="60034"/>
          </a:xfrm>
          <a:prstGeom prst="rect">
            <a:avLst/>
          </a:prstGeom>
          <a:solidFill>
            <a:srgbClr val="0C8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32" name="Rectangle 84"/>
          <p:cNvSpPr>
            <a:spLocks noChangeArrowheads="1"/>
          </p:cNvSpPr>
          <p:nvPr/>
        </p:nvSpPr>
        <p:spPr bwMode="auto">
          <a:xfrm>
            <a:off x="7938036" y="4490766"/>
            <a:ext cx="50555"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3" name="Rectangle 11"/>
          <p:cNvSpPr>
            <a:spLocks noChangeArrowheads="1"/>
          </p:cNvSpPr>
          <p:nvPr/>
        </p:nvSpPr>
        <p:spPr bwMode="auto">
          <a:xfrm>
            <a:off x="1531939" y="2728307"/>
            <a:ext cx="186421"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 name="Rectangle 14"/>
          <p:cNvSpPr>
            <a:spLocks noChangeArrowheads="1"/>
          </p:cNvSpPr>
          <p:nvPr/>
        </p:nvSpPr>
        <p:spPr bwMode="auto">
          <a:xfrm>
            <a:off x="1811570" y="2972210"/>
            <a:ext cx="53714" cy="16114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 name="Rectangle 17"/>
          <p:cNvSpPr>
            <a:spLocks noChangeArrowheads="1"/>
          </p:cNvSpPr>
          <p:nvPr/>
        </p:nvSpPr>
        <p:spPr bwMode="auto">
          <a:xfrm>
            <a:off x="2001150" y="3215323"/>
            <a:ext cx="53714" cy="16272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34" name="Rectangle 31"/>
          <p:cNvSpPr>
            <a:spLocks noChangeArrowheads="1"/>
          </p:cNvSpPr>
          <p:nvPr/>
        </p:nvSpPr>
        <p:spPr bwMode="auto">
          <a:xfrm>
            <a:off x="3078000" y="4730400"/>
            <a:ext cx="36000" cy="60034"/>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fr-FR" b="1">
              <a:solidFill>
                <a:srgbClr val="4D4D4D"/>
              </a:solidFill>
            </a:endParaRPr>
          </a:p>
        </p:txBody>
      </p:sp>
      <p:sp>
        <p:nvSpPr>
          <p:cNvPr id="135" name="Text Placeholder 14"/>
          <p:cNvSpPr>
            <a:spLocks noGrp="1"/>
          </p:cNvSpPr>
          <p:nvPr>
            <p:ph type="body" sz="quarter" idx="11"/>
          </p:nvPr>
        </p:nvSpPr>
        <p:spPr>
          <a:xfrm>
            <a:off x="4377267" y="6092296"/>
            <a:ext cx="4435475" cy="487363"/>
          </a:xfrm>
        </p:spPr>
        <p:txBody>
          <a:bodyPr/>
          <a:lstStyle/>
          <a:p>
            <a:r>
              <a:rPr lang="fr-FR" smtClean="0"/>
              <a:t>Janjigian YY et al. Ann Oncol 2016; 27 (suppl 6): abstr 612O</a:t>
            </a:r>
            <a:endParaRPr lang="fr-FR"/>
          </a:p>
        </p:txBody>
      </p:sp>
    </p:spTree>
    <p:custDataLst>
      <p:tags r:id="rId1"/>
    </p:custDataLst>
    <p:extLst>
      <p:ext uri="{BB962C8B-B14F-4D97-AF65-F5344CB8AC3E}">
        <p14:creationId xmlns:p14="http://schemas.microsoft.com/office/powerpoint/2010/main" val="756817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612O: Le séquençage de nouvelle génération des adénocarcinomes </a:t>
            </a:r>
            <a:r>
              <a:rPr lang="fr-FR" sz="1800" dirty="0" err="1" smtClean="0"/>
              <a:t>oesophago</a:t>
            </a:r>
            <a:r>
              <a:rPr lang="fr-FR" sz="1800" dirty="0" smtClean="0"/>
              <a:t>-gastriques permet d’identifier des signatures moléculaires distinctes pour la réponse aux inhibiteurs de HER2, 5FU/platine en 1</a:t>
            </a:r>
            <a:r>
              <a:rPr lang="fr-FR" sz="1800" baseline="30000" dirty="0" smtClean="0"/>
              <a:t>e</a:t>
            </a:r>
            <a:r>
              <a:rPr lang="fr-FR" sz="1800" dirty="0" smtClean="0"/>
              <a:t> ligne et blocage de PD1/CTLA4 – </a:t>
            </a:r>
            <a:r>
              <a:rPr lang="fr-FR" sz="1800" dirty="0" err="1" smtClean="0"/>
              <a:t>Janjigian</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Ces résultats indiquent que les patients avec résistance acquise </a:t>
            </a:r>
            <a:r>
              <a:rPr lang="fr-FR" b="1" dirty="0"/>
              <a:t>a</a:t>
            </a:r>
            <a:r>
              <a:rPr lang="fr-FR" b="1" dirty="0" smtClean="0"/>
              <a:t>u trastuzumab ont une perte de HER2 et peuvent aussi avoir des altérations secondaires dans la voie RTK/RAS/PI3K </a:t>
            </a:r>
          </a:p>
          <a:p>
            <a:pPr lvl="1"/>
            <a:r>
              <a:rPr lang="fr-FR" b="1" dirty="0" smtClean="0"/>
              <a:t>Des mutations fréquentes telles que SMAD4, KRAS et EGFR ont été identifiées</a:t>
            </a:r>
          </a:p>
          <a:p>
            <a:r>
              <a:rPr lang="fr-FR" b="1" dirty="0" smtClean="0"/>
              <a:t>Ces données sont cohérentes avec les taux d’échec observés pour TDM1 et lapatinib en traitement de 2</a:t>
            </a:r>
            <a:r>
              <a:rPr lang="fr-FR" b="1" baseline="30000" dirty="0" smtClean="0"/>
              <a:t>e</a:t>
            </a:r>
            <a:r>
              <a:rPr lang="fr-FR" b="1" dirty="0" smtClean="0"/>
              <a:t> ligne</a:t>
            </a:r>
          </a:p>
          <a:p>
            <a:r>
              <a:rPr lang="fr-FR" b="1" dirty="0" smtClean="0"/>
              <a:t>La réalisation de biopsies répétées est recommandée de façon à choisir le traitement anti HER2 de 2</a:t>
            </a:r>
            <a:r>
              <a:rPr lang="fr-FR" b="1" baseline="30000" dirty="0" smtClean="0"/>
              <a:t>e</a:t>
            </a:r>
            <a:r>
              <a:rPr lang="fr-FR" b="1" dirty="0" smtClean="0"/>
              <a:t> ligne le plus adapté</a:t>
            </a:r>
          </a:p>
          <a:p>
            <a:r>
              <a:rPr lang="fr-FR" b="1" dirty="0" smtClean="0"/>
              <a:t>La perte observée d’hétérozygotie de BRCA 1/2 peut influencer la pathogénèse du cancer </a:t>
            </a:r>
            <a:r>
              <a:rPr lang="fr-FR" b="1" dirty="0" err="1" smtClean="0"/>
              <a:t>oesophago</a:t>
            </a:r>
            <a:r>
              <a:rPr lang="fr-FR" b="1" dirty="0" smtClean="0"/>
              <a:t>-gastrique et la réponse au traitement</a:t>
            </a:r>
          </a:p>
          <a:p>
            <a:r>
              <a:rPr lang="fr-FR" b="1" dirty="0" smtClean="0"/>
              <a:t>Il est important d’identifier les sous-groupes d’adénocarcinomes </a:t>
            </a:r>
            <a:r>
              <a:rPr lang="fr-FR" b="1" dirty="0" err="1" smtClean="0"/>
              <a:t>oesophago</a:t>
            </a:r>
            <a:r>
              <a:rPr lang="fr-FR" b="1" dirty="0" smtClean="0"/>
              <a:t>-gastriques MSI et EBV pour qu’ils puissent être traités par immunothérapie</a:t>
            </a:r>
          </a:p>
          <a:p>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Janjigian YY et al. Ann Oncol 2016; 27 (suppl 6): abstr 612O</a:t>
            </a:r>
            <a:endParaRPr lang="fr-FR"/>
          </a:p>
        </p:txBody>
      </p:sp>
    </p:spTree>
    <p:custDataLst>
      <p:tags r:id="rId1"/>
    </p:custDataLst>
    <p:extLst>
      <p:ext uri="{BB962C8B-B14F-4D97-AF65-F5344CB8AC3E}">
        <p14:creationId xmlns:p14="http://schemas.microsoft.com/office/powerpoint/2010/main" val="3673807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Diaporama oncologie médicale ESDO  </a:t>
            </a:r>
            <a:br>
              <a:rPr lang="fr-FR" dirty="0" smtClean="0"/>
            </a:br>
            <a:r>
              <a:rPr lang="fr-FR" b="0" dirty="0" smtClean="0"/>
              <a:t>Contributeurs 2016</a:t>
            </a:r>
            <a:endParaRPr lang="fr-FR"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BIOMARQUEURS</a:t>
              </a:r>
              <a:endParaRPr lang="fr-FR" sz="1200" b="1" dirty="0" smtClean="0">
                <a:solidFill>
                  <a:srgbClr val="043882"/>
                </a:solidFill>
              </a:endParaRPr>
            </a:p>
            <a:p>
              <a:pPr>
                <a:lnSpc>
                  <a:spcPct val="150000"/>
                </a:lnSpc>
                <a:spcAft>
                  <a:spcPts val="0"/>
                </a:spcAft>
                <a:tabLst>
                  <a:tab pos="2155825" algn="l"/>
                </a:tabLst>
              </a:pPr>
              <a:r>
                <a:rPr lang="fr-FR" sz="1200" b="1" dirty="0" smtClean="0">
                  <a:solidFill>
                    <a:srgbClr val="4D4D4D"/>
                  </a:solidFill>
                </a:rPr>
                <a:t>Prof Eric Van </a:t>
              </a:r>
              <a:r>
                <a:rPr lang="fr-FR" sz="1200" b="1" dirty="0" err="1" smtClean="0">
                  <a:solidFill>
                    <a:srgbClr val="4D4D4D"/>
                  </a:solidFill>
                </a:rPr>
                <a:t>Cutsem</a:t>
              </a:r>
              <a:r>
                <a:rPr lang="fr-FR" sz="1200" b="1" dirty="0" smtClean="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155825"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TUMEURS GASTRO-OESOPHAGIENNES ET NEUROENDOCRINES </a:t>
              </a:r>
            </a:p>
            <a:p>
              <a:pPr>
                <a:lnSpc>
                  <a:spcPct val="150000"/>
                </a:lnSpc>
                <a:spcAft>
                  <a:spcPts val="0"/>
                </a:spcAft>
                <a:tabLst>
                  <a:tab pos="2243138" algn="l"/>
                </a:tabLst>
              </a:pPr>
              <a:r>
                <a:rPr lang="fr-FR" sz="1200" b="1" dirty="0" smtClean="0">
                  <a:solidFill>
                    <a:srgbClr val="4D4D4D"/>
                  </a:solidFill>
                </a:rPr>
                <a:t>Prof émérite Philippe Rougier	</a:t>
              </a:r>
              <a:r>
                <a:rPr lang="fr-FR" sz="1200" dirty="0" smtClean="0">
                  <a:solidFill>
                    <a:srgbClr val="4D4D4D"/>
                  </a:solidFill>
                </a:rPr>
                <a:t>Hôpital universitaire de Nantes, Nantes, France</a:t>
              </a:r>
            </a:p>
            <a:p>
              <a:pPr>
                <a:lnSpc>
                  <a:spcPct val="150000"/>
                </a:lnSpc>
                <a:spcAft>
                  <a:spcPts val="0"/>
                </a:spcAft>
                <a:tabLst>
                  <a:tab pos="2243138" algn="l"/>
                </a:tabLst>
              </a:pPr>
              <a:r>
                <a:rPr lang="fr-FR" sz="1200" b="1" dirty="0" smtClean="0">
                  <a:solidFill>
                    <a:srgbClr val="4D4D4D"/>
                  </a:solidFill>
                </a:rPr>
                <a:t>Prof Côme Lepage	</a:t>
              </a:r>
              <a:r>
                <a:rPr lang="fr-FR" sz="1200" dirty="0" smtClean="0">
                  <a:solidFill>
                    <a:srgbClr val="4D4D4D"/>
                  </a:solidFill>
                </a:rPr>
                <a:t>Hôpital universitaire et INSERM, Dijon, France</a:t>
              </a:r>
              <a:endParaRPr lang="fr-FR"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fr-FR" sz="1400" b="1" dirty="0" smtClean="0">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2155825" algn="l"/>
                </a:tabLst>
              </a:pPr>
              <a:r>
                <a:rPr lang="fr-FR" sz="1200" b="1" dirty="0" smtClean="0">
                  <a:solidFill>
                    <a:srgbClr val="4D4D4D"/>
                  </a:solidFill>
                </a:rPr>
                <a:t>Prof Jean-Luc Van </a:t>
              </a:r>
              <a:r>
                <a:rPr lang="fr-FR" sz="1200" b="1" dirty="0" err="1" smtClean="0">
                  <a:solidFill>
                    <a:srgbClr val="4D4D4D"/>
                  </a:solidFill>
                </a:rPr>
                <a:t>Laethem</a:t>
              </a:r>
              <a:r>
                <a:rPr lang="fr-FR" sz="1200" b="1" dirty="0" smtClean="0">
                  <a:solidFill>
                    <a:srgbClr val="4D4D4D"/>
                  </a:solidFill>
                </a:rPr>
                <a:t>	</a:t>
              </a:r>
              <a:r>
                <a:rPr lang="fr-FR" sz="1200" dirty="0" smtClean="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2155825"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68" cy="1230739"/>
            <a:chOff x="365125" y="1307745"/>
            <a:chExt cx="8430868"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fr-FR" sz="1400" b="1" dirty="0" smtClean="0">
                  <a:solidFill>
                    <a:srgbClr val="043882"/>
                  </a:solidFill>
                </a:rPr>
                <a:t>CANCER COLORECTAL</a:t>
              </a:r>
            </a:p>
            <a:p>
              <a:pPr>
                <a:lnSpc>
                  <a:spcPct val="150000"/>
                </a:lnSpc>
                <a:spcAft>
                  <a:spcPts val="0"/>
                </a:spcAft>
                <a:tabLst>
                  <a:tab pos="2155825" algn="l"/>
                </a:tabLst>
              </a:pPr>
              <a:r>
                <a:rPr lang="fr-FR" sz="1200" b="1" dirty="0" smtClean="0">
                  <a:solidFill>
                    <a:srgbClr val="4D4D4D"/>
                  </a:solidFill>
                </a:rPr>
                <a:t>Prof Eric Van Cutsem</a:t>
              </a:r>
              <a:r>
                <a:rPr lang="fr-FR" sz="1200" b="1" dirty="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155825" algn="l"/>
                </a:tabLst>
              </a:pPr>
              <a:r>
                <a:rPr lang="fr-FR" sz="1200" b="1" dirty="0" smtClean="0">
                  <a:solidFill>
                    <a:srgbClr val="4D4D4D"/>
                  </a:solidFill>
                </a:rPr>
                <a:t>Prof Wolff </a:t>
              </a:r>
              <a:r>
                <a:rPr lang="fr-FR" sz="1200" b="1" dirty="0" err="1" smtClean="0">
                  <a:solidFill>
                    <a:srgbClr val="4D4D4D"/>
                  </a:solidFill>
                </a:rPr>
                <a:t>Schmiegel</a:t>
              </a:r>
              <a:r>
                <a:rPr lang="fr-FR" sz="1200" dirty="0">
                  <a:solidFill>
                    <a:srgbClr val="4D4D4D"/>
                  </a:solidFill>
                </a:rPr>
                <a:t>	</a:t>
              </a:r>
              <a:r>
                <a:rPr lang="fr-FR" sz="1200" dirty="0" smtClean="0">
                  <a:solidFill>
                    <a:srgbClr val="4D4D4D"/>
                  </a:solidFill>
                </a:rPr>
                <a:t>Département de médecine, Ruhr </a:t>
              </a:r>
              <a:r>
                <a:rPr lang="fr-FR" sz="1200" dirty="0" err="1" smtClean="0">
                  <a:solidFill>
                    <a:srgbClr val="4D4D4D"/>
                  </a:solidFill>
                </a:rPr>
                <a:t>University</a:t>
              </a:r>
              <a:r>
                <a:rPr lang="fr-FR" sz="1200" dirty="0" smtClean="0">
                  <a:solidFill>
                    <a:srgbClr val="4D4D4D"/>
                  </a:solidFill>
                </a:rPr>
                <a:t>, Bochum, Allemagne</a:t>
              </a:r>
            </a:p>
            <a:p>
              <a:pPr>
                <a:lnSpc>
                  <a:spcPct val="150000"/>
                </a:lnSpc>
                <a:spcAft>
                  <a:spcPts val="0"/>
                </a:spcAft>
                <a:tabLst>
                  <a:tab pos="2155825" algn="l"/>
                </a:tabLst>
              </a:pPr>
              <a:r>
                <a:rPr lang="fr-FR" sz="1200" b="1" dirty="0" smtClean="0">
                  <a:solidFill>
                    <a:srgbClr val="4D4D4D"/>
                  </a:solidFill>
                </a:rPr>
                <a:t>Prof Thomas </a:t>
              </a:r>
              <a:r>
                <a:rPr lang="fr-FR" sz="1200" b="1" dirty="0" err="1" smtClean="0">
                  <a:solidFill>
                    <a:srgbClr val="4D4D4D"/>
                  </a:solidFill>
                </a:rPr>
                <a:t>Gruenberger</a:t>
              </a:r>
              <a:r>
                <a:rPr lang="fr-FR" sz="1200" b="1" dirty="0">
                  <a:solidFill>
                    <a:srgbClr val="4D4D4D"/>
                  </a:solidFill>
                </a:rPr>
                <a:t>	</a:t>
              </a:r>
              <a:r>
                <a:rPr lang="fr-FR" sz="1200" dirty="0" smtClean="0">
                  <a:solidFill>
                    <a:srgbClr val="4D4D4D"/>
                  </a:solidFill>
                </a:rPr>
                <a:t>Département de chirurgie I, Rudolf </a:t>
              </a:r>
              <a:r>
                <a:rPr lang="fr-FR" sz="1200" dirty="0" err="1" smtClean="0">
                  <a:solidFill>
                    <a:srgbClr val="4D4D4D"/>
                  </a:solidFill>
                </a:rPr>
                <a:t>Foundation</a:t>
              </a:r>
              <a:r>
                <a:rPr lang="fr-FR" sz="1200" dirty="0" smtClean="0">
                  <a:solidFill>
                    <a:srgbClr val="4D4D4D"/>
                  </a:solidFill>
                </a:rPr>
                <a:t> </a:t>
              </a:r>
              <a:r>
                <a:rPr lang="fr-FR" sz="1200" dirty="0" err="1" smtClean="0">
                  <a:solidFill>
                    <a:srgbClr val="4D4D4D"/>
                  </a:solidFill>
                </a:rPr>
                <a:t>Clinic</a:t>
              </a:r>
              <a:r>
                <a:rPr lang="fr-FR" sz="1200" dirty="0" smtClean="0">
                  <a:solidFill>
                    <a:srgbClr val="4D4D4D"/>
                  </a:solidFill>
                </a:rPr>
                <a:t>, Vienne, Autriche</a:t>
              </a:r>
              <a:endParaRPr lang="fr-FR" sz="1200" dirty="0">
                <a:solidFill>
                  <a:srgbClr val="4D4D4D"/>
                </a:solidFill>
              </a:endParaRPr>
            </a:p>
          </p:txBody>
        </p:sp>
        <p:grpSp>
          <p:nvGrpSpPr>
            <p:cNvPr id="19" name="Group 18"/>
            <p:cNvGrpSpPr/>
            <p:nvPr/>
          </p:nvGrpSpPr>
          <p:grpSpPr>
            <a:xfrm>
              <a:off x="7020267" y="1323245"/>
              <a:ext cx="1775726" cy="723731"/>
              <a:chOff x="6583218" y="1626755"/>
              <a:chExt cx="1426893"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30620" y="1626755"/>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218" y="1626755"/>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26755"/>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4244388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08989" cy="807720"/>
          </a:xfrm>
        </p:spPr>
        <p:txBody>
          <a:bodyPr/>
          <a:lstStyle/>
          <a:p>
            <a:pPr>
              <a:lnSpc>
                <a:spcPct val="90000"/>
              </a:lnSpc>
            </a:pPr>
            <a:r>
              <a:rPr lang="fr-FR" sz="1600" dirty="0" smtClean="0"/>
              <a:t>614O: Résultats définitifs de l’étude FAST, un essai international, multicentrique, randomisé de phase II évaluant </a:t>
            </a:r>
            <a:r>
              <a:rPr lang="fr-FR" sz="1600" dirty="0" err="1" smtClean="0"/>
              <a:t>épirubicine</a:t>
            </a:r>
            <a:r>
              <a:rPr lang="fr-FR" sz="1600" dirty="0" smtClean="0"/>
              <a:t>, </a:t>
            </a:r>
            <a:r>
              <a:rPr lang="fr-FR" sz="1600" dirty="0" err="1" smtClean="0"/>
              <a:t>oxaliplatine</a:t>
            </a:r>
            <a:r>
              <a:rPr lang="fr-FR" sz="1600" dirty="0" smtClean="0"/>
              <a:t>, et </a:t>
            </a:r>
            <a:r>
              <a:rPr lang="fr-FR" sz="1600" dirty="0" err="1" smtClean="0"/>
              <a:t>capécitabine</a:t>
            </a:r>
            <a:r>
              <a:rPr lang="fr-FR" sz="1600" dirty="0" smtClean="0"/>
              <a:t> (EOX) avec </a:t>
            </a:r>
            <a:br>
              <a:rPr lang="fr-FR" sz="1600" dirty="0" smtClean="0"/>
            </a:br>
            <a:r>
              <a:rPr lang="fr-FR" sz="1600" dirty="0" smtClean="0"/>
              <a:t>ou sans IMAB362, anticorps anti-CLDN18.2 en traitement de 1e ligne chez les patients avec adénocarcinome gastrique ou de la jonction </a:t>
            </a:r>
            <a:r>
              <a:rPr lang="fr-FR" sz="1600" dirty="0" err="1" smtClean="0"/>
              <a:t>gastro-oesophagienne</a:t>
            </a:r>
            <a:r>
              <a:rPr lang="fr-FR" sz="1600" dirty="0" smtClean="0"/>
              <a:t> avancé CLDN18.2+ – Schuler et al </a:t>
            </a:r>
            <a:endParaRPr lang="fr-FR" sz="1600" dirty="0"/>
          </a:p>
        </p:txBody>
      </p:sp>
      <p:sp>
        <p:nvSpPr>
          <p:cNvPr id="14" name="Text Placeholder 13"/>
          <p:cNvSpPr>
            <a:spLocks noGrp="1"/>
          </p:cNvSpPr>
          <p:nvPr>
            <p:ph type="body" sz="quarter" idx="10"/>
          </p:nvPr>
        </p:nvSpPr>
        <p:spPr/>
        <p:txBody>
          <a:bodyPr/>
          <a:lstStyle/>
          <a:p>
            <a:r>
              <a:rPr lang="fr-FR" dirty="0" smtClean="0"/>
              <a:t>*</a:t>
            </a:r>
            <a:r>
              <a:rPr lang="fr-FR" dirty="0" err="1" smtClean="0"/>
              <a:t>Epirubicine</a:t>
            </a:r>
            <a:r>
              <a:rPr lang="fr-FR" dirty="0" smtClean="0"/>
              <a:t> 50 mg/m</a:t>
            </a:r>
            <a:r>
              <a:rPr lang="fr-FR" baseline="30000" dirty="0" smtClean="0"/>
              <a:t>2</a:t>
            </a:r>
            <a:r>
              <a:rPr lang="fr-FR" dirty="0" smtClean="0"/>
              <a:t>, </a:t>
            </a:r>
            <a:r>
              <a:rPr lang="fr-FR" dirty="0" err="1" smtClean="0"/>
              <a:t>oxaliplatine</a:t>
            </a:r>
            <a:r>
              <a:rPr lang="fr-FR" dirty="0" smtClean="0"/>
              <a:t> 130 mg/m</a:t>
            </a:r>
            <a:r>
              <a:rPr lang="fr-FR" baseline="30000" dirty="0" smtClean="0"/>
              <a:t>2</a:t>
            </a:r>
            <a:r>
              <a:rPr lang="fr-FR" dirty="0" smtClean="0"/>
              <a:t> J1 et </a:t>
            </a:r>
            <a:r>
              <a:rPr lang="fr-FR" dirty="0" err="1" smtClean="0"/>
              <a:t>capécitabine</a:t>
            </a:r>
            <a:r>
              <a:rPr lang="fr-FR" dirty="0" smtClean="0"/>
              <a:t> 625 mg/m</a:t>
            </a:r>
            <a:r>
              <a:rPr lang="fr-FR" baseline="30000" dirty="0" smtClean="0"/>
              <a:t>2</a:t>
            </a:r>
            <a:r>
              <a:rPr lang="fr-FR" dirty="0" smtClean="0"/>
              <a:t> 2x/j J1–21; tous les 22 jours</a:t>
            </a:r>
            <a:endParaRPr lang="fr-FR" dirty="0"/>
          </a:p>
        </p:txBody>
      </p:sp>
      <p:sp>
        <p:nvSpPr>
          <p:cNvPr id="17" name="Content Placeholder 26"/>
          <p:cNvSpPr txBox="1">
            <a:spLocks/>
          </p:cNvSpPr>
          <p:nvPr/>
        </p:nvSpPr>
        <p:spPr>
          <a:xfrm>
            <a:off x="4648200" y="5540038"/>
            <a:ext cx="4130675" cy="125978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endParaRPr lang="fr-FR" dirty="0"/>
          </a:p>
        </p:txBody>
      </p:sp>
      <p:sp>
        <p:nvSpPr>
          <p:cNvPr id="23" name="Oval 14"/>
          <p:cNvSpPr>
            <a:spLocks noChangeArrowheads="1"/>
          </p:cNvSpPr>
          <p:nvPr/>
        </p:nvSpPr>
        <p:spPr bwMode="auto">
          <a:xfrm>
            <a:off x="3941537" y="328498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24" name="AutoShape 15"/>
          <p:cNvCxnSpPr>
            <a:cxnSpLocks noChangeShapeType="1"/>
            <a:stCxn id="23" idx="0"/>
            <a:endCxn id="34" idx="1"/>
          </p:cNvCxnSpPr>
          <p:nvPr/>
        </p:nvCxnSpPr>
        <p:spPr bwMode="auto">
          <a:xfrm rot="5400000" flipH="1" flipV="1">
            <a:off x="4414358" y="2862089"/>
            <a:ext cx="241872" cy="603919"/>
          </a:xfrm>
          <a:prstGeom prst="bentConnector2">
            <a:avLst/>
          </a:prstGeom>
          <a:noFill/>
          <a:ln w="57150">
            <a:solidFill>
              <a:schemeClr val="bg2">
                <a:lumMod val="60000"/>
                <a:lumOff val="40000"/>
              </a:schemeClr>
            </a:solidFill>
            <a:round/>
            <a:headEnd/>
            <a:tailEnd type="triangle" w="med" len="med"/>
          </a:ln>
        </p:spPr>
      </p:cxnSp>
      <p:cxnSp>
        <p:nvCxnSpPr>
          <p:cNvPr id="25" name="AutoShape 16"/>
          <p:cNvCxnSpPr>
            <a:cxnSpLocks noChangeShapeType="1"/>
            <a:stCxn id="23" idx="4"/>
            <a:endCxn id="32" idx="1"/>
          </p:cNvCxnSpPr>
          <p:nvPr/>
        </p:nvCxnSpPr>
        <p:spPr bwMode="auto">
          <a:xfrm rot="16200000" flipH="1">
            <a:off x="4413573" y="3688945"/>
            <a:ext cx="271499" cy="631975"/>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116435" y="4784862"/>
            <a:ext cx="807432"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27" name="AutoShape 12"/>
          <p:cNvSpPr>
            <a:spLocks noChangeArrowheads="1"/>
          </p:cNvSpPr>
          <p:nvPr/>
        </p:nvSpPr>
        <p:spPr bwMode="auto">
          <a:xfrm>
            <a:off x="8116435" y="2780928"/>
            <a:ext cx="79049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9" name="AutoShape 19"/>
          <p:cNvCxnSpPr>
            <a:cxnSpLocks noChangeShapeType="1"/>
            <a:stCxn id="35" idx="3"/>
            <a:endCxn id="23" idx="2"/>
          </p:cNvCxnSpPr>
          <p:nvPr/>
        </p:nvCxnSpPr>
        <p:spPr bwMode="auto">
          <a:xfrm flipV="1">
            <a:off x="3662512" y="3577084"/>
            <a:ext cx="279025" cy="2034"/>
          </a:xfrm>
          <a:prstGeom prst="straightConnector1">
            <a:avLst/>
          </a:prstGeom>
          <a:noFill/>
          <a:ln w="57150">
            <a:solidFill>
              <a:schemeClr val="bg2">
                <a:lumMod val="60000"/>
                <a:lumOff val="40000"/>
              </a:schemeClr>
            </a:solidFill>
            <a:round/>
            <a:headEnd type="none" w="med" len="med"/>
            <a:tailEnd type="none" w="med" len="med"/>
          </a:ln>
        </p:spPr>
      </p:cxnSp>
      <p:cxnSp>
        <p:nvCxnSpPr>
          <p:cNvPr id="31" name="AutoShape 21"/>
          <p:cNvCxnSpPr>
            <a:cxnSpLocks noChangeShapeType="1"/>
            <a:stCxn id="34" idx="3"/>
            <a:endCxn id="27" idx="1"/>
          </p:cNvCxnSpPr>
          <p:nvPr/>
        </p:nvCxnSpPr>
        <p:spPr bwMode="auto">
          <a:xfrm>
            <a:off x="7515744" y="3043112"/>
            <a:ext cx="600691" cy="2135"/>
          </a:xfrm>
          <a:prstGeom prst="straightConnector1">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4865310" y="3717032"/>
            <a:ext cx="2676910" cy="84730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rPr>
              <a:t>1</a:t>
            </a:r>
            <a:r>
              <a:rPr lang="fr-FR" altLang="zh-CN" sz="1600" baseline="30000" dirty="0" smtClean="0">
                <a:solidFill>
                  <a:srgbClr val="4D4D4D"/>
                </a:solidFill>
              </a:rPr>
              <a:t>e</a:t>
            </a:r>
            <a:r>
              <a:rPr lang="fr-FR" altLang="zh-CN" sz="1600" dirty="0" smtClean="0">
                <a:solidFill>
                  <a:srgbClr val="4D4D4D"/>
                </a:solidFill>
              </a:rPr>
              <a:t> ligne EOX</a:t>
            </a:r>
          </a:p>
          <a:p>
            <a:pPr algn="ctr" defTabSz="892175" eaLnBrk="0" hangingPunct="0"/>
            <a:r>
              <a:rPr lang="fr-FR" altLang="zh-CN" sz="1600" dirty="0" smtClean="0">
                <a:solidFill>
                  <a:srgbClr val="4D4D4D"/>
                </a:solidFill>
              </a:rPr>
              <a:t>(n=84)</a:t>
            </a:r>
            <a:endParaRPr lang="fr-FR" altLang="zh-CN" sz="1600" dirty="0">
              <a:solidFill>
                <a:srgbClr val="4D4D4D"/>
              </a:solidFill>
            </a:endParaRPr>
          </a:p>
        </p:txBody>
      </p:sp>
      <p:sp>
        <p:nvSpPr>
          <p:cNvPr id="33" name="TextBox 32"/>
          <p:cNvSpPr txBox="1"/>
          <p:nvPr/>
        </p:nvSpPr>
        <p:spPr>
          <a:xfrm>
            <a:off x="369888" y="1295400"/>
            <a:ext cx="8404225" cy="1077218"/>
          </a:xfrm>
          <a:prstGeom prst="rect">
            <a:avLst/>
          </a:prstGeom>
          <a:noFill/>
        </p:spPr>
        <p:txBody>
          <a:bodyPr wrap="square" lIns="0" rtlCol="0">
            <a:spAutoFit/>
          </a:bodyPr>
          <a:lstStyle/>
          <a:p>
            <a:r>
              <a:rPr lang="fr-FR" sz="1600" b="1" dirty="0" smtClean="0">
                <a:solidFill>
                  <a:srgbClr val="4D4D4D"/>
                </a:solidFill>
              </a:rPr>
              <a:t>Objectif </a:t>
            </a:r>
          </a:p>
          <a:p>
            <a:pPr marL="285750" indent="-285750">
              <a:buFont typeface="Arial" panose="020B0604020202020204" pitchFamily="34" charset="0"/>
              <a:buChar char="•"/>
            </a:pPr>
            <a:r>
              <a:rPr lang="fr-FR" sz="1600" dirty="0" smtClean="0">
                <a:solidFill>
                  <a:srgbClr val="4D4D4D"/>
                </a:solidFill>
              </a:rPr>
              <a:t>Evaluer en immunohistochimie l’expression de Claudin18.2 (CLDN18.2), qui </a:t>
            </a:r>
            <a:r>
              <a:rPr lang="fr-FR" sz="1600" dirty="0" err="1" smtClean="0">
                <a:solidFill>
                  <a:srgbClr val="4D4D4D"/>
                </a:solidFill>
              </a:rPr>
              <a:t>médie</a:t>
            </a:r>
            <a:r>
              <a:rPr lang="fr-FR" sz="1600" dirty="0" smtClean="0">
                <a:solidFill>
                  <a:srgbClr val="4D4D4D"/>
                </a:solidFill>
              </a:rPr>
              <a:t> l’activité anticancéreuse de IMAB362 chez des patients avec a</a:t>
            </a:r>
            <a:r>
              <a:rPr lang="fr-FR" sz="1600" dirty="0" smtClean="0"/>
              <a:t>dénocarcinome </a:t>
            </a:r>
            <a:r>
              <a:rPr lang="fr-FR" sz="1600" dirty="0"/>
              <a:t>gastrique et de la jonction gastro-oesophagienne </a:t>
            </a:r>
            <a:r>
              <a:rPr lang="fr-FR" sz="1600" dirty="0" smtClean="0"/>
              <a:t>avancé/en rechute</a:t>
            </a:r>
            <a:endParaRPr lang="fr-FR" sz="1600" dirty="0">
              <a:solidFill>
                <a:srgbClr val="4D4D4D"/>
              </a:solidFill>
            </a:endParaRPr>
          </a:p>
        </p:txBody>
      </p:sp>
      <p:sp>
        <p:nvSpPr>
          <p:cNvPr id="34" name="AutoShape 8"/>
          <p:cNvSpPr>
            <a:spLocks noChangeArrowheads="1"/>
          </p:cNvSpPr>
          <p:nvPr/>
        </p:nvSpPr>
        <p:spPr bwMode="auto">
          <a:xfrm>
            <a:off x="4837254" y="2585216"/>
            <a:ext cx="2678490" cy="915792"/>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rPr>
              <a:t>1</a:t>
            </a:r>
            <a:r>
              <a:rPr lang="fr-FR" altLang="zh-CN" sz="1600" baseline="30000" dirty="0" smtClean="0">
                <a:solidFill>
                  <a:srgbClr val="FFFFFF"/>
                </a:solidFill>
              </a:rPr>
              <a:t>e</a:t>
            </a:r>
            <a:r>
              <a:rPr lang="fr-FR" altLang="zh-CN" sz="1600" dirty="0" smtClean="0">
                <a:solidFill>
                  <a:srgbClr val="FFFFFF"/>
                </a:solidFill>
              </a:rPr>
              <a:t> ligne EOX* + IMAB362 </a:t>
            </a:r>
            <a:br>
              <a:rPr lang="fr-FR" altLang="zh-CN" sz="1600" dirty="0" smtClean="0">
                <a:solidFill>
                  <a:srgbClr val="FFFFFF"/>
                </a:solidFill>
              </a:rPr>
            </a:br>
            <a:r>
              <a:rPr lang="fr-FR" altLang="zh-CN" sz="1600" dirty="0" smtClean="0">
                <a:solidFill>
                  <a:srgbClr val="FFFFFF"/>
                </a:solidFill>
              </a:rPr>
              <a:t>800/600 mg/m</a:t>
            </a:r>
            <a:r>
              <a:rPr lang="fr-FR" altLang="zh-CN" sz="1600" baseline="30000" dirty="0" smtClean="0">
                <a:solidFill>
                  <a:srgbClr val="FFFFFF"/>
                </a:solidFill>
              </a:rPr>
              <a:t>2</a:t>
            </a:r>
            <a:r>
              <a:rPr lang="fr-FR" altLang="zh-CN" sz="1600" dirty="0" smtClean="0">
                <a:solidFill>
                  <a:srgbClr val="FFFFFF"/>
                </a:solidFill>
              </a:rPr>
              <a:t> /3S</a:t>
            </a:r>
            <a:endParaRPr lang="fr-FR" altLang="zh-CN" sz="1600" baseline="30000" dirty="0" smtClean="0">
              <a:solidFill>
                <a:srgbClr val="FFFFFF"/>
              </a:solidFill>
            </a:endParaRPr>
          </a:p>
          <a:p>
            <a:pPr algn="ctr" defTabSz="892175" eaLnBrk="0" hangingPunct="0"/>
            <a:r>
              <a:rPr lang="fr-FR" altLang="zh-CN" sz="1600" dirty="0" smtClean="0">
                <a:solidFill>
                  <a:srgbClr val="FFFFFF"/>
                </a:solidFill>
              </a:rPr>
              <a:t>(n=77) </a:t>
            </a:r>
            <a:endParaRPr lang="fr-FR" altLang="zh-CN" sz="1600" dirty="0">
              <a:solidFill>
                <a:srgbClr val="FFFFFF"/>
              </a:solidFill>
            </a:endParaRPr>
          </a:p>
        </p:txBody>
      </p:sp>
      <p:sp>
        <p:nvSpPr>
          <p:cNvPr id="35" name="AutoShape 9"/>
          <p:cNvSpPr>
            <a:spLocks noChangeArrowheads="1"/>
          </p:cNvSpPr>
          <p:nvPr/>
        </p:nvSpPr>
        <p:spPr bwMode="auto">
          <a:xfrm>
            <a:off x="342822" y="2524727"/>
            <a:ext cx="3319690"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rPr>
              <a:t>Patients exprimant CLDN18.2 (≥2+ dans ≥40%des cellules tumorales)</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rPr>
              <a:t>ECOG PS 0–1 </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rPr>
              <a:t>Non éligibles au trastuzumab </a:t>
            </a:r>
          </a:p>
          <a:p>
            <a:pPr defTabSz="892175" eaLnBrk="0" hangingPunct="0">
              <a:spcAft>
                <a:spcPct val="30000"/>
              </a:spcAft>
            </a:pPr>
            <a:r>
              <a:rPr lang="fr-FR" altLang="zh-CN" sz="1600" dirty="0" smtClean="0">
                <a:solidFill>
                  <a:srgbClr val="FFFFFF"/>
                </a:solidFill>
              </a:rPr>
              <a:t>(n=161)</a:t>
            </a:r>
            <a:endParaRPr lang="fr-FR" altLang="zh-CN" sz="1600" dirty="0">
              <a:solidFill>
                <a:srgbClr val="FFFFFF"/>
              </a:solidFill>
            </a:endParaRPr>
          </a:p>
        </p:txBody>
      </p:sp>
      <p:sp>
        <p:nvSpPr>
          <p:cNvPr id="38" name="AutoShape 12"/>
          <p:cNvSpPr>
            <a:spLocks noChangeArrowheads="1"/>
          </p:cNvSpPr>
          <p:nvPr/>
        </p:nvSpPr>
        <p:spPr bwMode="auto">
          <a:xfrm>
            <a:off x="8116435" y="3876364"/>
            <a:ext cx="79049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39" name="AutoShape 21"/>
          <p:cNvCxnSpPr>
            <a:cxnSpLocks noChangeShapeType="1"/>
            <a:stCxn id="40" idx="3"/>
            <a:endCxn id="26" idx="1"/>
          </p:cNvCxnSpPr>
          <p:nvPr/>
        </p:nvCxnSpPr>
        <p:spPr bwMode="auto">
          <a:xfrm>
            <a:off x="7542220" y="5049181"/>
            <a:ext cx="574215" cy="0"/>
          </a:xfrm>
          <a:prstGeom prst="straightConnector1">
            <a:avLst/>
          </a:prstGeom>
          <a:noFill/>
          <a:ln w="57150">
            <a:solidFill>
              <a:schemeClr val="bg2">
                <a:lumMod val="60000"/>
                <a:lumOff val="40000"/>
              </a:schemeClr>
            </a:solidFill>
            <a:round/>
            <a:headEnd/>
            <a:tailEnd type="triangle" w="med" len="med"/>
          </a:ln>
        </p:spPr>
      </p:cxnSp>
      <p:sp>
        <p:nvSpPr>
          <p:cNvPr id="40" name="AutoShape 8"/>
          <p:cNvSpPr>
            <a:spLocks noChangeArrowheads="1"/>
          </p:cNvSpPr>
          <p:nvPr/>
        </p:nvSpPr>
        <p:spPr bwMode="auto">
          <a:xfrm>
            <a:off x="4865310" y="4653137"/>
            <a:ext cx="2676910" cy="792088"/>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rPr>
              <a:t>Bras exploratoire: 1</a:t>
            </a:r>
            <a:r>
              <a:rPr lang="fr-FR" altLang="zh-CN" sz="1600" baseline="30000" dirty="0" smtClean="0">
                <a:solidFill>
                  <a:srgbClr val="4D4D4D"/>
                </a:solidFill>
              </a:rPr>
              <a:t>e</a:t>
            </a:r>
            <a:r>
              <a:rPr lang="fr-FR" altLang="zh-CN" sz="1600" dirty="0" smtClean="0">
                <a:solidFill>
                  <a:srgbClr val="4D4D4D"/>
                </a:solidFill>
              </a:rPr>
              <a:t> ligne EOX + IMAB362 1000 mg/m</a:t>
            </a:r>
            <a:r>
              <a:rPr lang="fr-FR" altLang="zh-CN" sz="1600" baseline="30000" dirty="0" smtClean="0">
                <a:solidFill>
                  <a:srgbClr val="4D4D4D"/>
                </a:solidFill>
              </a:rPr>
              <a:t>2</a:t>
            </a:r>
            <a:r>
              <a:rPr lang="fr-FR" altLang="zh-CN" sz="1600" dirty="0" smtClean="0">
                <a:solidFill>
                  <a:srgbClr val="4D4D4D"/>
                </a:solidFill>
              </a:rPr>
              <a:t> /3S (n=85)</a:t>
            </a:r>
            <a:endParaRPr lang="fr-FR" altLang="zh-CN" sz="1600" dirty="0">
              <a:solidFill>
                <a:srgbClr val="4D4D4D"/>
              </a:solidFill>
            </a:endParaRPr>
          </a:p>
        </p:txBody>
      </p:sp>
      <p:cxnSp>
        <p:nvCxnSpPr>
          <p:cNvPr id="36" name="AutoShape 21"/>
          <p:cNvCxnSpPr>
            <a:cxnSpLocks noChangeShapeType="1"/>
            <a:stCxn id="32" idx="3"/>
            <a:endCxn id="38" idx="1"/>
          </p:cNvCxnSpPr>
          <p:nvPr/>
        </p:nvCxnSpPr>
        <p:spPr bwMode="auto">
          <a:xfrm>
            <a:off x="7542220" y="4140683"/>
            <a:ext cx="574215" cy="0"/>
          </a:xfrm>
          <a:prstGeom prst="straightConnector1">
            <a:avLst/>
          </a:prstGeom>
          <a:noFill/>
          <a:ln w="57150">
            <a:solidFill>
              <a:schemeClr val="bg2">
                <a:lumMod val="60000"/>
                <a:lumOff val="40000"/>
              </a:schemeClr>
            </a:solidFill>
            <a:round/>
            <a:headEnd/>
            <a:tailEnd type="triangle" w="med" len="med"/>
          </a:ln>
        </p:spPr>
      </p:cxnSp>
      <p:cxnSp>
        <p:nvCxnSpPr>
          <p:cNvPr id="37" name="AutoShape 16"/>
          <p:cNvCxnSpPr>
            <a:cxnSpLocks noChangeShapeType="1"/>
            <a:stCxn id="35" idx="2"/>
            <a:endCxn id="40" idx="1"/>
          </p:cNvCxnSpPr>
          <p:nvPr/>
        </p:nvCxnSpPr>
        <p:spPr bwMode="auto">
          <a:xfrm rot="16200000" flipH="1">
            <a:off x="3226152" y="3410023"/>
            <a:ext cx="415672" cy="2862643"/>
          </a:xfrm>
          <a:prstGeom prst="bentConnector2">
            <a:avLst/>
          </a:prstGeom>
          <a:noFill/>
          <a:ln w="57150">
            <a:solidFill>
              <a:schemeClr val="bg2">
                <a:lumMod val="60000"/>
                <a:lumOff val="40000"/>
              </a:schemeClr>
            </a:solidFill>
            <a:round/>
            <a:headEnd/>
            <a:tailEnd type="triangle" w="med" len="med"/>
          </a:ln>
        </p:spPr>
      </p:cxnSp>
      <p:sp>
        <p:nvSpPr>
          <p:cNvPr id="30" name="Rectangle 9"/>
          <p:cNvSpPr txBox="1">
            <a:spLocks noChangeArrowheads="1"/>
          </p:cNvSpPr>
          <p:nvPr/>
        </p:nvSpPr>
        <p:spPr bwMode="auto">
          <a:xfrm>
            <a:off x="365124" y="5540038"/>
            <a:ext cx="4607520" cy="88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dirty="0" smtClean="0"/>
              <a:t>SSP </a:t>
            </a:r>
            <a:endParaRPr lang="fr-FR" kern="0" dirty="0" smtClean="0"/>
          </a:p>
        </p:txBody>
      </p:sp>
      <p:sp>
        <p:nvSpPr>
          <p:cNvPr id="41" name="Text Placeholder 14"/>
          <p:cNvSpPr>
            <a:spLocks noGrp="1"/>
          </p:cNvSpPr>
          <p:nvPr>
            <p:ph type="body" sz="quarter" idx="11"/>
          </p:nvPr>
        </p:nvSpPr>
        <p:spPr>
          <a:xfrm>
            <a:off x="4377267" y="6092296"/>
            <a:ext cx="4435475" cy="487363"/>
          </a:xfrm>
        </p:spPr>
        <p:txBody>
          <a:bodyPr/>
          <a:lstStyle/>
          <a:p>
            <a:pPr>
              <a:buClr>
                <a:srgbClr val="043882"/>
              </a:buClr>
            </a:pPr>
            <a:r>
              <a:rPr lang="fr-FR" dirty="0" smtClean="0"/>
              <a:t>Schuler M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614O</a:t>
            </a:r>
            <a:endParaRPr lang="fr-FR" dirty="0"/>
          </a:p>
        </p:txBody>
      </p:sp>
    </p:spTree>
    <p:custDataLst>
      <p:tags r:id="rId1"/>
    </p:custDataLst>
    <p:extLst>
      <p:ext uri="{BB962C8B-B14F-4D97-AF65-F5344CB8AC3E}">
        <p14:creationId xmlns:p14="http://schemas.microsoft.com/office/powerpoint/2010/main" val="4280546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pPr>
              <a:lnSpc>
                <a:spcPct val="90000"/>
              </a:lnSpc>
            </a:pPr>
            <a:r>
              <a:rPr lang="fr-FR" sz="1600" dirty="0"/>
              <a:t>614O: Résultats définitifs de l’étude FAST, un essai international, multicentrique, randomisé de phase II évaluant </a:t>
            </a:r>
            <a:r>
              <a:rPr lang="fr-FR" sz="1600" dirty="0" err="1"/>
              <a:t>épirubicine</a:t>
            </a:r>
            <a:r>
              <a:rPr lang="fr-FR" sz="1600" dirty="0"/>
              <a:t>, </a:t>
            </a:r>
            <a:r>
              <a:rPr lang="fr-FR" sz="1600" dirty="0" err="1"/>
              <a:t>oxaliplatine</a:t>
            </a:r>
            <a:r>
              <a:rPr lang="fr-FR" sz="1600" dirty="0"/>
              <a:t>, et </a:t>
            </a:r>
            <a:r>
              <a:rPr lang="fr-FR" sz="1600" dirty="0" err="1"/>
              <a:t>capécitabine</a:t>
            </a:r>
            <a:r>
              <a:rPr lang="fr-FR" sz="1600" dirty="0"/>
              <a:t> (EOX) avec </a:t>
            </a:r>
            <a:r>
              <a:rPr lang="fr-FR" sz="1600" dirty="0" smtClean="0"/>
              <a:t/>
            </a:r>
            <a:br>
              <a:rPr lang="fr-FR" sz="1600" dirty="0" smtClean="0"/>
            </a:br>
            <a:r>
              <a:rPr lang="fr-FR" sz="1600" dirty="0" smtClean="0"/>
              <a:t>ou </a:t>
            </a:r>
            <a:r>
              <a:rPr lang="fr-FR" sz="1600" dirty="0"/>
              <a:t>sans IMAB362, anticorps anti-CLDN18.2 en traitement de 1e ligne chez les patients avec adénocarcinome gastrique ou de la jonction </a:t>
            </a:r>
            <a:r>
              <a:rPr lang="fr-FR" sz="1600" dirty="0" err="1"/>
              <a:t>gastro-oesophagienne</a:t>
            </a:r>
            <a:r>
              <a:rPr lang="fr-FR" sz="1600" dirty="0"/>
              <a:t> avancé CLDN18.2+ – Schuler et al </a:t>
            </a:r>
          </a:p>
        </p:txBody>
      </p:sp>
      <p:sp>
        <p:nvSpPr>
          <p:cNvPr id="5123" name="Rectangle 3"/>
          <p:cNvSpPr>
            <a:spLocks noGrp="1" noChangeArrowheads="1"/>
          </p:cNvSpPr>
          <p:nvPr>
            <p:ph type="body" idx="1"/>
          </p:nvPr>
        </p:nvSpPr>
        <p:spPr>
          <a:xfrm>
            <a:off x="365124" y="5036186"/>
            <a:ext cx="8413751" cy="914400"/>
          </a:xfrm>
        </p:spPr>
        <p:txBody>
          <a:bodyPr/>
          <a:lstStyle/>
          <a:p>
            <a:r>
              <a:rPr lang="fr-FR" dirty="0" smtClean="0"/>
              <a:t>Les </a:t>
            </a:r>
            <a:r>
              <a:rPr lang="fr-FR" dirty="0" err="1" smtClean="0"/>
              <a:t>EIs</a:t>
            </a:r>
            <a:r>
              <a:rPr lang="fr-FR" dirty="0" smtClean="0"/>
              <a:t> les plus fréquents liés à IMAB362 étaient les vomissements, la neutropénie et l’anémie, le plus souvent de grade 1/2</a:t>
            </a:r>
          </a:p>
          <a:p>
            <a:r>
              <a:rPr lang="fr-FR" dirty="0" smtClean="0"/>
              <a:t>La fréquence des </a:t>
            </a:r>
            <a:r>
              <a:rPr lang="fr-FR" dirty="0" err="1" smtClean="0"/>
              <a:t>EIs</a:t>
            </a:r>
            <a:r>
              <a:rPr lang="fr-FR" dirty="0" smtClean="0"/>
              <a:t> de grade 3/4 n’étaient pas significativement augmentée par l’IMAB362</a:t>
            </a:r>
          </a:p>
          <a:p>
            <a:pPr marL="0" indent="0">
              <a:buNone/>
            </a:pPr>
            <a:endParaRPr lang="fr-FR" dirty="0"/>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fr-FR" dirty="0" smtClean="0"/>
              <a:t>Schuler M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614O</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val="2706913812"/>
              </p:ext>
            </p:extLst>
          </p:nvPr>
        </p:nvGraphicFramePr>
        <p:xfrm>
          <a:off x="369888" y="2211680"/>
          <a:ext cx="8408988" cy="2712720"/>
        </p:xfrm>
        <a:graphic>
          <a:graphicData uri="http://schemas.openxmlformats.org/drawingml/2006/table">
            <a:tbl>
              <a:tblPr firstRow="1" bandRow="1">
                <a:tableStyleId>{69012ECD-51FC-41F1-AA8D-1B2483CD663E}</a:tableStyleId>
              </a:tblPr>
              <a:tblGrid>
                <a:gridCol w="2113880">
                  <a:extLst>
                    <a:ext uri="{9D8B030D-6E8A-4147-A177-3AD203B41FA5}">
                      <a16:colId xmlns="" xmlns:a16="http://schemas.microsoft.com/office/drawing/2014/main" val="20000"/>
                    </a:ext>
                  </a:extLst>
                </a:gridCol>
                <a:gridCol w="1770974">
                  <a:extLst>
                    <a:ext uri="{9D8B030D-6E8A-4147-A177-3AD203B41FA5}">
                      <a16:colId xmlns="" xmlns:a16="http://schemas.microsoft.com/office/drawing/2014/main" val="20001"/>
                    </a:ext>
                  </a:extLst>
                </a:gridCol>
                <a:gridCol w="2262067">
                  <a:extLst>
                    <a:ext uri="{9D8B030D-6E8A-4147-A177-3AD203B41FA5}">
                      <a16:colId xmlns="" xmlns:a16="http://schemas.microsoft.com/office/drawing/2014/main" val="20002"/>
                    </a:ext>
                  </a:extLst>
                </a:gridCol>
                <a:gridCol w="2262067">
                  <a:extLst>
                    <a:ext uri="{9D8B030D-6E8A-4147-A177-3AD203B41FA5}">
                      <a16:colId xmlns="" xmlns:a16="http://schemas.microsoft.com/office/drawing/2014/main" val="20003"/>
                    </a:ext>
                  </a:extLst>
                </a:gridCol>
              </a:tblGrid>
              <a:tr h="5429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smtClean="0">
                          <a:ln>
                            <a:noFill/>
                          </a:ln>
                          <a:solidFill>
                            <a:schemeClr val="tx2"/>
                          </a:solidFill>
                          <a:effectLst/>
                          <a:latin typeface="+mn-lt"/>
                          <a:ea typeface="+mn-ea"/>
                          <a:cs typeface="+mn-cs"/>
                        </a:rPr>
                        <a:t>EOX</a:t>
                      </a:r>
                      <a:br>
                        <a:rPr kumimoji="0" lang="fr-FR" sz="1600" u="none" strike="noStrike" kern="1200" cap="none" normalizeH="0" baseline="0" noProof="0" smtClean="0">
                          <a:ln>
                            <a:noFill/>
                          </a:ln>
                          <a:solidFill>
                            <a:schemeClr val="tx2"/>
                          </a:solidFill>
                          <a:effectLst/>
                          <a:latin typeface="+mn-lt"/>
                          <a:ea typeface="+mn-ea"/>
                          <a:cs typeface="+mn-cs"/>
                        </a:rPr>
                      </a:br>
                      <a:r>
                        <a:rPr kumimoji="0" lang="fr-FR" sz="1600" u="none" strike="noStrike" kern="1200" cap="none" normalizeH="0" baseline="0" noProof="0" smtClean="0">
                          <a:ln>
                            <a:noFill/>
                          </a:ln>
                          <a:solidFill>
                            <a:schemeClr val="tx2"/>
                          </a:solidFill>
                          <a:effectLst/>
                          <a:latin typeface="+mn-lt"/>
                          <a:ea typeface="+mn-ea"/>
                          <a:cs typeface="+mn-cs"/>
                        </a:rPr>
                        <a:t>(n=84)</a:t>
                      </a:r>
                      <a:endParaRPr kumimoji="0" lang="fr-FR" sz="1600" u="none" strike="noStrike" kern="1200" cap="none" normalizeH="0" baseline="0" noProof="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smtClean="0">
                          <a:ln>
                            <a:noFill/>
                          </a:ln>
                          <a:solidFill>
                            <a:schemeClr val="tx2"/>
                          </a:solidFill>
                          <a:effectLst/>
                          <a:latin typeface="+mn-lt"/>
                          <a:ea typeface="+mn-ea"/>
                          <a:cs typeface="+mn-cs"/>
                        </a:rPr>
                        <a:t>EOX + IMAB362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smtClean="0">
                          <a:ln>
                            <a:noFill/>
                          </a:ln>
                          <a:solidFill>
                            <a:schemeClr val="tx2"/>
                          </a:solidFill>
                          <a:effectLst/>
                          <a:latin typeface="+mn-lt"/>
                          <a:ea typeface="+mn-ea"/>
                          <a:cs typeface="+mn-cs"/>
                        </a:rPr>
                        <a:t>800/600 mg/m</a:t>
                      </a:r>
                      <a:r>
                        <a:rPr kumimoji="0" lang="fr-FR" sz="1600" u="none" strike="noStrike" kern="1200" cap="none" normalizeH="0" baseline="30000" noProof="0" smtClean="0">
                          <a:ln>
                            <a:noFill/>
                          </a:ln>
                          <a:solidFill>
                            <a:schemeClr val="tx2"/>
                          </a:solidFill>
                          <a:effectLst/>
                          <a:latin typeface="+mn-lt"/>
                          <a:ea typeface="+mn-ea"/>
                          <a:cs typeface="+mn-cs"/>
                        </a:rPr>
                        <a:t>2</a:t>
                      </a:r>
                      <a:r>
                        <a:rPr kumimoji="0" lang="fr-FR" sz="1600" u="none" strike="noStrike" kern="1200" cap="none" normalizeH="0" baseline="0" noProof="0" smtClean="0">
                          <a:ln>
                            <a:noFill/>
                          </a:ln>
                          <a:solidFill>
                            <a:schemeClr val="tx2"/>
                          </a:solidFill>
                          <a:effectLst/>
                          <a:latin typeface="+mn-lt"/>
                          <a:ea typeface="+mn-ea"/>
                          <a:cs typeface="+mn-cs"/>
                        </a:rPr>
                        <a:t> </a:t>
                      </a:r>
                      <a:br>
                        <a:rPr kumimoji="0" lang="fr-FR" sz="1600" u="none" strike="noStrike" kern="1200" cap="none" normalizeH="0" baseline="0" noProof="0" smtClean="0">
                          <a:ln>
                            <a:noFill/>
                          </a:ln>
                          <a:solidFill>
                            <a:schemeClr val="tx2"/>
                          </a:solidFill>
                          <a:effectLst/>
                          <a:latin typeface="+mn-lt"/>
                          <a:ea typeface="+mn-ea"/>
                          <a:cs typeface="+mn-cs"/>
                        </a:rPr>
                      </a:br>
                      <a:r>
                        <a:rPr kumimoji="0" lang="fr-FR" sz="1600" u="none" strike="noStrike" kern="1200" cap="none" normalizeH="0" baseline="0" noProof="0" smtClean="0">
                          <a:ln>
                            <a:noFill/>
                          </a:ln>
                          <a:solidFill>
                            <a:schemeClr val="tx2"/>
                          </a:solidFill>
                          <a:effectLst/>
                          <a:latin typeface="+mn-lt"/>
                          <a:ea typeface="+mn-ea"/>
                          <a:cs typeface="+mn-cs"/>
                        </a:rPr>
                        <a:t>(n=77)</a:t>
                      </a:r>
                      <a:endParaRPr kumimoji="0" lang="fr-FR" sz="1600" u="none" strike="noStrike" kern="1200" cap="none" normalizeH="0" baseline="0" noProof="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smtClean="0">
                          <a:ln>
                            <a:noFill/>
                          </a:ln>
                          <a:solidFill>
                            <a:schemeClr val="tx2"/>
                          </a:solidFill>
                          <a:effectLst/>
                          <a:latin typeface="+mn-lt"/>
                          <a:ea typeface="+mn-ea"/>
                          <a:cs typeface="+mn-cs"/>
                        </a:rPr>
                        <a:t>EOX + IMAB362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smtClean="0">
                          <a:ln>
                            <a:noFill/>
                          </a:ln>
                          <a:solidFill>
                            <a:schemeClr val="tx2"/>
                          </a:solidFill>
                          <a:effectLst/>
                          <a:latin typeface="+mn-lt"/>
                          <a:ea typeface="+mn-ea"/>
                          <a:cs typeface="+mn-cs"/>
                        </a:rPr>
                        <a:t>1000 mg/m</a:t>
                      </a:r>
                      <a:r>
                        <a:rPr kumimoji="0" lang="fr-FR" sz="1600" u="none" strike="noStrike" kern="1200" cap="none" normalizeH="0" baseline="30000" noProof="0" smtClean="0">
                          <a:ln>
                            <a:noFill/>
                          </a:ln>
                          <a:solidFill>
                            <a:schemeClr val="tx2"/>
                          </a:solidFill>
                          <a:effectLst/>
                          <a:latin typeface="+mn-lt"/>
                          <a:ea typeface="+mn-ea"/>
                          <a:cs typeface="+mn-cs"/>
                        </a:rPr>
                        <a:t>2</a:t>
                      </a:r>
                      <a:r>
                        <a:rPr kumimoji="0" lang="fr-FR" sz="1600" u="none" strike="noStrike" kern="1200" cap="none" normalizeH="0" baseline="0" noProof="0" smtClean="0">
                          <a:ln>
                            <a:noFill/>
                          </a:ln>
                          <a:solidFill>
                            <a:schemeClr val="tx2"/>
                          </a:solidFill>
                          <a:effectLst/>
                          <a:latin typeface="+mn-lt"/>
                          <a:ea typeface="+mn-ea"/>
                          <a:cs typeface="+mn-cs"/>
                        </a:rPr>
                        <a:t> </a:t>
                      </a:r>
                      <a:br>
                        <a:rPr kumimoji="0" lang="fr-FR" sz="1600" u="none" strike="noStrike" kern="1200" cap="none" normalizeH="0" baseline="0" noProof="0" smtClean="0">
                          <a:ln>
                            <a:noFill/>
                          </a:ln>
                          <a:solidFill>
                            <a:schemeClr val="tx2"/>
                          </a:solidFill>
                          <a:effectLst/>
                          <a:latin typeface="+mn-lt"/>
                          <a:ea typeface="+mn-ea"/>
                          <a:cs typeface="+mn-cs"/>
                        </a:rPr>
                      </a:br>
                      <a:r>
                        <a:rPr kumimoji="0" lang="fr-FR" sz="1600" u="none" strike="noStrike" kern="1200" cap="none" normalizeH="0" baseline="0" noProof="0" smtClean="0">
                          <a:ln>
                            <a:noFill/>
                          </a:ln>
                          <a:solidFill>
                            <a:schemeClr val="tx2"/>
                          </a:solidFill>
                          <a:effectLst/>
                          <a:latin typeface="+mn-lt"/>
                          <a:ea typeface="+mn-ea"/>
                          <a:cs typeface="+mn-cs"/>
                        </a:rPr>
                        <a:t>(n=85)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err="1" smtClean="0">
                          <a:ln>
                            <a:noFill/>
                          </a:ln>
                          <a:solidFill>
                            <a:schemeClr val="tx1"/>
                          </a:solidFill>
                          <a:effectLst/>
                          <a:latin typeface="+mn-lt"/>
                          <a:ea typeface="+mn-ea"/>
                          <a:cs typeface="+mn-cs"/>
                        </a:rPr>
                        <a:t>SSPm</a:t>
                      </a:r>
                      <a:r>
                        <a:rPr kumimoji="0" lang="fr-FR" sz="1600" u="none" strike="noStrike" kern="1200" cap="none" normalizeH="0" baseline="0" noProof="0" dirty="0" smtClean="0">
                          <a:ln>
                            <a:noFill/>
                          </a:ln>
                          <a:solidFill>
                            <a:schemeClr val="tx1"/>
                          </a:solidFill>
                          <a:effectLst/>
                          <a:latin typeface="+mn-lt"/>
                          <a:ea typeface="+mn-ea"/>
                          <a:cs typeface="+mn-cs"/>
                        </a:rPr>
                        <a:t>, mois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HR (IC95%)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p</a:t>
                      </a:r>
                      <a:endParaRPr kumimoji="0" lang="fr-FR" sz="1600" u="none" strike="noStrike" kern="1200" cap="none" normalizeH="0" baseline="0" noProof="0" dirty="0">
                        <a:ln>
                          <a:noFill/>
                        </a:ln>
                        <a:solidFill>
                          <a:schemeClr val="tx1"/>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4,8</a:t>
                      </a:r>
                      <a:endParaRPr kumimoji="0" lang="fr-FR" sz="1600" u="none" strike="noStrike" kern="1200" cap="none" normalizeH="0" baseline="0" noProof="0" dirty="0">
                        <a:ln>
                          <a:noFill/>
                        </a:ln>
                        <a:solidFill>
                          <a:schemeClr val="tx1"/>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0,47 (0,31 – 0,70)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0,0001</a:t>
                      </a:r>
                      <a:endParaRPr kumimoji="0" lang="fr-FR" sz="1600" u="none" strike="noStrike" kern="1200" cap="none" normalizeH="0" baseline="0" noProof="0" dirty="0">
                        <a:ln>
                          <a:noFill/>
                        </a:ln>
                        <a:solidFill>
                          <a:schemeClr val="tx1"/>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0,59</a:t>
                      </a:r>
                      <a:br>
                        <a:rPr kumimoji="0" lang="fr-FR" sz="1600" u="none" strike="noStrike" kern="1200" cap="none" normalizeH="0" baseline="0" noProof="0" dirty="0" smtClean="0">
                          <a:ln>
                            <a:noFill/>
                          </a:ln>
                          <a:solidFill>
                            <a:schemeClr val="tx1"/>
                          </a:solidFill>
                          <a:effectLst/>
                          <a:latin typeface="+mn-lt"/>
                          <a:ea typeface="+mn-ea"/>
                          <a:cs typeface="+mn-cs"/>
                        </a:rPr>
                      </a:br>
                      <a:r>
                        <a:rPr kumimoji="0" lang="fr-FR" sz="1600" u="none" strike="noStrike" kern="1200" cap="none" normalizeH="0" baseline="0" noProof="0" dirty="0" smtClean="0">
                          <a:ln>
                            <a:noFill/>
                          </a:ln>
                          <a:solidFill>
                            <a:schemeClr val="tx1"/>
                          </a:solidFill>
                          <a:effectLst/>
                          <a:latin typeface="+mn-lt"/>
                          <a:ea typeface="+mn-ea"/>
                          <a:cs typeface="+mn-cs"/>
                        </a:rPr>
                        <a:t>0,003</a:t>
                      </a:r>
                      <a:endParaRPr kumimoji="0" lang="fr-FR" sz="1600" u="none" strike="noStrike" kern="1200" cap="none" normalizeH="0" baseline="0" noProof="0" dirty="0">
                        <a:ln>
                          <a:noFill/>
                        </a:ln>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err="1" smtClean="0">
                          <a:ln>
                            <a:noFill/>
                          </a:ln>
                          <a:solidFill>
                            <a:schemeClr val="tx1"/>
                          </a:solidFill>
                          <a:effectLst/>
                          <a:latin typeface="+mn-lt"/>
                          <a:ea typeface="+mn-ea"/>
                          <a:cs typeface="+mn-cs"/>
                        </a:rPr>
                        <a:t>SGm</a:t>
                      </a:r>
                      <a:r>
                        <a:rPr kumimoji="0" lang="fr-FR" sz="1600" u="none" strike="noStrike" kern="1200" cap="none" normalizeH="0" baseline="0" noProof="0" dirty="0" smtClean="0">
                          <a:ln>
                            <a:noFill/>
                          </a:ln>
                          <a:solidFill>
                            <a:schemeClr val="tx1"/>
                          </a:solidFill>
                          <a:effectLst/>
                          <a:latin typeface="+mn-lt"/>
                          <a:ea typeface="+mn-ea"/>
                          <a:cs typeface="+mn-cs"/>
                        </a:rPr>
                        <a:t>, mois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HR (IC95%)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p</a:t>
                      </a:r>
                      <a:endParaRPr kumimoji="0" lang="fr-FR" sz="1600" u="none" strike="noStrike" kern="1200" cap="none" normalizeH="0" baseline="0" noProof="0" dirty="0">
                        <a:ln>
                          <a:noFill/>
                        </a:ln>
                        <a:solidFill>
                          <a:schemeClr val="tx1"/>
                        </a:solidFill>
                        <a:effectLst/>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8,4</a:t>
                      </a:r>
                      <a:endParaRPr kumimoji="0" lang="fr-FR" sz="1600" u="none" strike="noStrike" kern="1200" cap="none" normalizeH="0" baseline="0" noProof="0" dirty="0">
                        <a:ln>
                          <a:noFill/>
                        </a:ln>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13,2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0,51 (0,36 – 0,73)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0,0001</a:t>
                      </a:r>
                      <a:endParaRPr kumimoji="0" lang="fr-FR" sz="1600" u="none" strike="noStrike" kern="1200" cap="none" normalizeH="0" baseline="0" noProof="0" dirty="0">
                        <a:ln>
                          <a:noFill/>
                        </a:ln>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0,76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kern="1200" cap="none" normalizeH="0" baseline="0" noProof="0" dirty="0" smtClean="0">
                          <a:ln>
                            <a:noFill/>
                          </a:ln>
                          <a:solidFill>
                            <a:schemeClr val="tx1"/>
                          </a:solidFill>
                          <a:effectLst/>
                          <a:latin typeface="+mn-lt"/>
                          <a:ea typeface="+mn-ea"/>
                          <a:cs typeface="+mn-cs"/>
                        </a:rPr>
                        <a:t>0,00498</a:t>
                      </a:r>
                      <a:endParaRPr kumimoji="0" lang="fr-FR" sz="1600" u="none" strike="noStrike" kern="1200" cap="none" normalizeH="0" baseline="0" noProof="0" dirty="0">
                        <a:ln>
                          <a:noFill/>
                        </a:ln>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361950" y="1295400"/>
            <a:ext cx="8404225" cy="923330"/>
          </a:xfrm>
          <a:prstGeom prst="rect">
            <a:avLst/>
          </a:prstGeom>
          <a:noFill/>
        </p:spPr>
        <p:txBody>
          <a:bodyPr wrap="square" lIns="0" rtlCol="0">
            <a:spAutoFit/>
          </a:bodyPr>
          <a:lstStyle>
            <a:defPPr>
              <a:defRPr lang="en-GB"/>
            </a:defPPr>
            <a:lvl1pPr>
              <a:defRPr b="1">
                <a:solidFill>
                  <a:srgbClr val="4D4D4D"/>
                </a:solidFill>
              </a:defRPr>
            </a:lvl1pPr>
          </a:lstStyle>
          <a:p>
            <a:r>
              <a:rPr lang="fr-FR" smtClean="0"/>
              <a:t>Résultats </a:t>
            </a:r>
          </a:p>
          <a:p>
            <a:endParaRPr lang="fr-FR" smtClean="0"/>
          </a:p>
          <a:p>
            <a:r>
              <a:rPr lang="fr-FR" b="0" smtClean="0"/>
              <a:t>SSP et SG</a:t>
            </a:r>
            <a:endParaRPr lang="fr-FR" b="0"/>
          </a:p>
        </p:txBody>
      </p:sp>
    </p:spTree>
    <p:custDataLst>
      <p:tags r:id="rId1"/>
    </p:custDataLst>
    <p:extLst>
      <p:ext uri="{BB962C8B-B14F-4D97-AF65-F5344CB8AC3E}">
        <p14:creationId xmlns:p14="http://schemas.microsoft.com/office/powerpoint/2010/main" val="313459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pPr>
              <a:lnSpc>
                <a:spcPct val="90000"/>
              </a:lnSpc>
            </a:pPr>
            <a:r>
              <a:rPr lang="fr-FR" sz="1600" dirty="0"/>
              <a:t>614O: Résultats définitifs de l’étude FAST, un essai international, multicentrique, randomisé de phase II évaluant </a:t>
            </a:r>
            <a:r>
              <a:rPr lang="fr-FR" sz="1600" dirty="0" err="1"/>
              <a:t>épirubicine</a:t>
            </a:r>
            <a:r>
              <a:rPr lang="fr-FR" sz="1600" dirty="0"/>
              <a:t>, </a:t>
            </a:r>
            <a:r>
              <a:rPr lang="fr-FR" sz="1600" dirty="0" err="1"/>
              <a:t>oxaliplatine</a:t>
            </a:r>
            <a:r>
              <a:rPr lang="fr-FR" sz="1600" dirty="0"/>
              <a:t>, et </a:t>
            </a:r>
            <a:r>
              <a:rPr lang="fr-FR" sz="1600" dirty="0" err="1"/>
              <a:t>capécitabine</a:t>
            </a:r>
            <a:r>
              <a:rPr lang="fr-FR" sz="1600" dirty="0"/>
              <a:t> (EOX) avec </a:t>
            </a:r>
            <a:r>
              <a:rPr lang="fr-FR" sz="1600" dirty="0" smtClean="0"/>
              <a:t/>
            </a:r>
            <a:br>
              <a:rPr lang="fr-FR" sz="1600" dirty="0" smtClean="0"/>
            </a:br>
            <a:r>
              <a:rPr lang="fr-FR" sz="1600" dirty="0" smtClean="0"/>
              <a:t>ou </a:t>
            </a:r>
            <a:r>
              <a:rPr lang="fr-FR" sz="1600" dirty="0"/>
              <a:t>sans IMAB362, anticorps anti-CLDN18.2 en traitement de 1e ligne chez les patients avec adénocarcinome gastrique ou de la jonction </a:t>
            </a:r>
            <a:r>
              <a:rPr lang="fr-FR" sz="1600" dirty="0" err="1"/>
              <a:t>gastro-oesophagienne</a:t>
            </a:r>
            <a:r>
              <a:rPr lang="fr-FR" sz="1600" dirty="0"/>
              <a:t> avancé CLDN18.2+ – Schuler et al </a:t>
            </a:r>
          </a:p>
        </p:txBody>
      </p:sp>
      <p:sp>
        <p:nvSpPr>
          <p:cNvPr id="5123" name="Rectangle 3"/>
          <p:cNvSpPr>
            <a:spLocks noGrp="1" noChangeArrowheads="1"/>
          </p:cNvSpPr>
          <p:nvPr>
            <p:ph type="body" idx="1"/>
          </p:nvPr>
        </p:nvSpPr>
        <p:spPr/>
        <p:txBody>
          <a:bodyPr/>
          <a:lstStyle/>
          <a:p>
            <a:pPr marL="0" indent="0">
              <a:buNone/>
            </a:pPr>
            <a:r>
              <a:rPr lang="fr-FR" sz="1800" b="1" dirty="0" smtClean="0"/>
              <a:t>Conclusions</a:t>
            </a:r>
            <a:endParaRPr lang="fr-FR" sz="1800" dirty="0" smtClean="0"/>
          </a:p>
          <a:p>
            <a:r>
              <a:rPr lang="fr-FR" sz="1800" b="1" dirty="0" smtClean="0"/>
              <a:t>L’association de IMAB362 et EOX est faisable et tolérable en traitement de 1</a:t>
            </a:r>
            <a:r>
              <a:rPr lang="fr-FR" sz="1800" b="1" baseline="30000" dirty="0" smtClean="0"/>
              <a:t>e</a:t>
            </a:r>
            <a:r>
              <a:rPr lang="fr-FR" sz="1800" b="1" dirty="0" smtClean="0"/>
              <a:t> ligne des patients avec adénocarcinome </a:t>
            </a:r>
            <a:r>
              <a:rPr lang="fr-FR" sz="1800" b="1" dirty="0" err="1" smtClean="0"/>
              <a:t>oesophago</a:t>
            </a:r>
            <a:r>
              <a:rPr lang="fr-FR" sz="1800" b="1" dirty="0" smtClean="0"/>
              <a:t>-gastrique avancé ou métastatique</a:t>
            </a:r>
          </a:p>
          <a:p>
            <a:r>
              <a:rPr lang="fr-FR" sz="1800" b="1" dirty="0" smtClean="0"/>
              <a:t>Une amélioration significative de la SSP et de la SG a été observée dans cette étude chez les patients recevant l’association IMAB362 + EOX </a:t>
            </a:r>
          </a:p>
          <a:p>
            <a:r>
              <a:rPr lang="fr-FR" sz="1800" b="1" dirty="0" smtClean="0"/>
              <a:t>Ces résultats constituent une base solide pour le développement en phase 3 de l’IMAB362</a:t>
            </a:r>
          </a:p>
        </p:txBody>
      </p:sp>
      <p:sp>
        <p:nvSpPr>
          <p:cNvPr id="15" name="Text Placeholder 14"/>
          <p:cNvSpPr>
            <a:spLocks noGrp="1"/>
          </p:cNvSpPr>
          <p:nvPr>
            <p:ph type="body" sz="quarter" idx="11"/>
          </p:nvPr>
        </p:nvSpPr>
        <p:spPr>
          <a:xfrm>
            <a:off x="4377267" y="6092296"/>
            <a:ext cx="4435475" cy="487363"/>
          </a:xfrm>
        </p:spPr>
        <p:txBody>
          <a:bodyPr/>
          <a:lstStyle/>
          <a:p>
            <a:pPr>
              <a:buClr>
                <a:srgbClr val="043882"/>
              </a:buClr>
            </a:pPr>
            <a:r>
              <a:rPr lang="fr-FR" smtClean="0"/>
              <a:t>Schuler M et al. Ann Oncol 2016; 27 (suppl 6): abstr 614O</a:t>
            </a:r>
            <a:endParaRPr lang="fr-FR"/>
          </a:p>
        </p:txBody>
      </p:sp>
    </p:spTree>
    <p:custDataLst>
      <p:tags r:id="rId1"/>
    </p:custDataLst>
    <p:extLst>
      <p:ext uri="{BB962C8B-B14F-4D97-AF65-F5344CB8AC3E}">
        <p14:creationId xmlns:p14="http://schemas.microsoft.com/office/powerpoint/2010/main" val="3811466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solidFill>
                  <a:schemeClr val="accent1"/>
                </a:solidFill>
                <a:uFill>
                  <a:solidFill>
                    <a:schemeClr val="accent1"/>
                  </a:solidFill>
                </a:uFill>
              </a:rPr>
              <a:t>Traitement de deuxième ligne</a:t>
            </a:r>
            <a:endParaRPr lang="fr-FR"/>
          </a:p>
        </p:txBody>
      </p:sp>
      <p:sp>
        <p:nvSpPr>
          <p:cNvPr id="4" name="Text Placeholder 3"/>
          <p:cNvSpPr>
            <a:spLocks noGrp="1"/>
          </p:cNvSpPr>
          <p:nvPr>
            <p:ph type="body" idx="1"/>
          </p:nvPr>
        </p:nvSpPr>
        <p:spPr/>
        <p:txBody>
          <a:bodyPr/>
          <a:lstStyle/>
          <a:p>
            <a:r>
              <a:rPr lang="fr-FR" smtClean="0"/>
              <a:t>Cancers de l’oesophage et de l’estomac</a:t>
            </a:r>
            <a:endParaRPr lang="fr-FR"/>
          </a:p>
        </p:txBody>
      </p:sp>
    </p:spTree>
    <p:extLst>
      <p:ext uri="{BB962C8B-B14F-4D97-AF65-F5344CB8AC3E}">
        <p14:creationId xmlns:p14="http://schemas.microsoft.com/office/powerpoint/2010/main" val="3299344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82880"/>
            <a:ext cx="8238945" cy="807720"/>
          </a:xfrm>
        </p:spPr>
        <p:txBody>
          <a:bodyPr/>
          <a:lstStyle/>
          <a:p>
            <a:pPr>
              <a:lnSpc>
                <a:spcPct val="90000"/>
              </a:lnSpc>
            </a:pPr>
            <a:r>
              <a:rPr lang="fr-FR" sz="1800" dirty="0" smtClean="0"/>
              <a:t>LBA27: Etude de phase </a:t>
            </a:r>
            <a:r>
              <a:rPr lang="fr-FR" sz="1800" dirty="0" err="1" smtClean="0"/>
              <a:t>lll</a:t>
            </a:r>
            <a:r>
              <a:rPr lang="fr-FR" sz="1800" dirty="0" smtClean="0"/>
              <a:t> randomisée en ouvert comparant irinotécan </a:t>
            </a:r>
            <a:br>
              <a:rPr lang="fr-FR" sz="1800" dirty="0" smtClean="0"/>
            </a:br>
            <a:r>
              <a:rPr lang="fr-FR" sz="1800" dirty="0" smtClean="0"/>
              <a:t>plus S-1 et S-1 seul chez les patients avec carcinome épidermoïde de l’oesophage avancé après échec d’une chimiothérapie à base de platine ou de taxane – Huang et al </a:t>
            </a:r>
            <a:endParaRPr lang="fr-FR" sz="1800" dirty="0"/>
          </a:p>
        </p:txBody>
      </p:sp>
      <p:sp>
        <p:nvSpPr>
          <p:cNvPr id="2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 </a:t>
            </a:r>
          </a:p>
          <a:p>
            <a:pPr>
              <a:buClr>
                <a:srgbClr val="043882"/>
              </a:buClr>
            </a:pPr>
            <a:r>
              <a:rPr lang="fr-FR" dirty="0" smtClean="0"/>
              <a:t>Comparer l’efficacité et la tolérance de irinotécan + S-1 vs. S-1 seul chez des patients avec CEO avancé réfractaire à 1 ligne de chimiothérapie à base de platine ou taxane</a:t>
            </a:r>
            <a:endParaRPr lang="fr-FR" dirty="0"/>
          </a:p>
        </p:txBody>
      </p:sp>
      <p:sp>
        <p:nvSpPr>
          <p:cNvPr id="27" name="Oval 14"/>
          <p:cNvSpPr>
            <a:spLocks noChangeArrowheads="1"/>
          </p:cNvSpPr>
          <p:nvPr/>
        </p:nvSpPr>
        <p:spPr bwMode="auto">
          <a:xfrm>
            <a:off x="3097735" y="350222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28" name="AutoShape 15"/>
          <p:cNvCxnSpPr>
            <a:cxnSpLocks noChangeShapeType="1"/>
            <a:stCxn id="27" idx="0"/>
            <a:endCxn id="35" idx="1"/>
          </p:cNvCxnSpPr>
          <p:nvPr/>
        </p:nvCxnSpPr>
        <p:spPr bwMode="auto">
          <a:xfrm rot="5400000" flipH="1" flipV="1">
            <a:off x="3133195" y="2891068"/>
            <a:ext cx="867498" cy="354822"/>
          </a:xfrm>
          <a:prstGeom prst="bentConnector2">
            <a:avLst/>
          </a:prstGeom>
          <a:noFill/>
          <a:ln w="57150">
            <a:solidFill>
              <a:schemeClr val="bg2">
                <a:lumMod val="60000"/>
                <a:lumOff val="40000"/>
              </a:schemeClr>
            </a:solidFill>
            <a:round/>
            <a:headEnd/>
            <a:tailEnd type="triangle" w="med" len="med"/>
          </a:ln>
        </p:spPr>
      </p:cxnSp>
      <p:cxnSp>
        <p:nvCxnSpPr>
          <p:cNvPr id="29" name="AutoShape 19"/>
          <p:cNvCxnSpPr>
            <a:cxnSpLocks noChangeShapeType="1"/>
            <a:stCxn id="37" idx="3"/>
            <a:endCxn id="27" idx="2"/>
          </p:cNvCxnSpPr>
          <p:nvPr/>
        </p:nvCxnSpPr>
        <p:spPr bwMode="auto">
          <a:xfrm flipV="1">
            <a:off x="2848708" y="3794328"/>
            <a:ext cx="249027" cy="1"/>
          </a:xfrm>
          <a:prstGeom prst="straightConnector1">
            <a:avLst/>
          </a:prstGeom>
          <a:noFill/>
          <a:ln w="57150">
            <a:solidFill>
              <a:schemeClr val="bg2">
                <a:lumMod val="60000"/>
                <a:lumOff val="40000"/>
              </a:schemeClr>
            </a:solidFill>
            <a:round/>
            <a:headEnd type="none" w="med" len="med"/>
            <a:tailEnd type="none" w="med" len="med"/>
          </a:ln>
        </p:spPr>
      </p:cxnSp>
      <p:sp>
        <p:nvSpPr>
          <p:cNvPr id="30" name="Rectangle 9"/>
          <p:cNvSpPr txBox="1">
            <a:spLocks noChangeArrowheads="1"/>
          </p:cNvSpPr>
          <p:nvPr/>
        </p:nvSpPr>
        <p:spPr bwMode="auto">
          <a:xfrm>
            <a:off x="365124" y="5439679"/>
            <a:ext cx="4607520" cy="88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dirty="0" smtClean="0"/>
              <a:t>SSP </a:t>
            </a:r>
            <a:endParaRPr lang="fr-FR" kern="0" dirty="0" smtClean="0"/>
          </a:p>
        </p:txBody>
      </p:sp>
      <p:cxnSp>
        <p:nvCxnSpPr>
          <p:cNvPr id="31" name="AutoShape 16"/>
          <p:cNvCxnSpPr>
            <a:cxnSpLocks noChangeShapeType="1"/>
            <a:stCxn id="27" idx="4"/>
            <a:endCxn id="42" idx="1"/>
          </p:cNvCxnSpPr>
          <p:nvPr/>
        </p:nvCxnSpPr>
        <p:spPr bwMode="auto">
          <a:xfrm rot="16200000" flipH="1">
            <a:off x="3169662" y="4306298"/>
            <a:ext cx="794564" cy="354823"/>
          </a:xfrm>
          <a:prstGeom prst="bentConnector2">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3744355" y="2166418"/>
            <a:ext cx="4343400" cy="93662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ea typeface="SimSun" pitchFamily="2" charset="-122"/>
              </a:rPr>
              <a:t>irinotécan 160 mg/m</a:t>
            </a:r>
            <a:r>
              <a:rPr lang="fr-FR" altLang="zh-CN" sz="1600" baseline="30000" dirty="0" smtClean="0">
                <a:solidFill>
                  <a:srgbClr val="FFFFFF"/>
                </a:solidFill>
                <a:ea typeface="SimSun" pitchFamily="2" charset="-122"/>
              </a:rPr>
              <a:t>2</a:t>
            </a:r>
            <a:r>
              <a:rPr lang="fr-FR" altLang="zh-CN" sz="1600" dirty="0" smtClean="0">
                <a:solidFill>
                  <a:srgbClr val="FFFFFF"/>
                </a:solidFill>
                <a:ea typeface="SimSun" pitchFamily="2" charset="-122"/>
              </a:rPr>
              <a:t> iv J1 /2S + </a:t>
            </a:r>
          </a:p>
          <a:p>
            <a:pPr algn="ctr" defTabSz="892175" eaLnBrk="0" hangingPunct="0"/>
            <a:r>
              <a:rPr lang="fr-FR" altLang="zh-CN" sz="1600" dirty="0" smtClean="0">
                <a:solidFill>
                  <a:srgbClr val="FFFFFF"/>
                </a:solidFill>
                <a:ea typeface="SimSun" pitchFamily="2" charset="-122"/>
              </a:rPr>
              <a:t>S-1 (initial 1x/j 40–60 mg, 2x/j J1–10 /2S)</a:t>
            </a:r>
          </a:p>
          <a:p>
            <a:pPr algn="ctr" defTabSz="892175" eaLnBrk="0" hangingPunct="0"/>
            <a:r>
              <a:rPr lang="fr-FR" altLang="zh-CN" sz="1600" dirty="0" smtClean="0">
                <a:solidFill>
                  <a:srgbClr val="FFFFFF"/>
                </a:solidFill>
                <a:ea typeface="SimSun" pitchFamily="2" charset="-122"/>
              </a:rPr>
              <a:t>(n=53)</a:t>
            </a:r>
            <a:endParaRPr lang="fr-FR" altLang="zh-CN" sz="1600" dirty="0">
              <a:solidFill>
                <a:srgbClr val="FFFFFF"/>
              </a:solidFill>
              <a:ea typeface="SimSun" pitchFamily="2" charset="-122"/>
            </a:endParaRPr>
          </a:p>
        </p:txBody>
      </p:sp>
      <p:sp>
        <p:nvSpPr>
          <p:cNvPr id="37" name="AutoShape 9"/>
          <p:cNvSpPr>
            <a:spLocks noChangeArrowheads="1"/>
          </p:cNvSpPr>
          <p:nvPr/>
        </p:nvSpPr>
        <p:spPr bwMode="auto">
          <a:xfrm>
            <a:off x="84405" y="3306246"/>
            <a:ext cx="2764303" cy="9761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CEO avancé</a:t>
            </a:r>
          </a:p>
          <a:p>
            <a:pPr defTabSz="892175" eaLnBrk="0" hangingPunct="0">
              <a:spcAft>
                <a:spcPct val="30000"/>
              </a:spcAft>
            </a:pPr>
            <a:r>
              <a:rPr lang="fr-FR" altLang="zh-CN" sz="1600" dirty="0" smtClean="0">
                <a:solidFill>
                  <a:srgbClr val="FFFFFF"/>
                </a:solidFill>
                <a:ea typeface="SimSun" pitchFamily="2" charset="-122"/>
              </a:rPr>
              <a:t>(n=102)</a:t>
            </a:r>
            <a:endParaRPr lang="fr-FR" altLang="zh-CN" sz="1600" dirty="0">
              <a:solidFill>
                <a:srgbClr val="FFFFFF"/>
              </a:solidFill>
              <a:ea typeface="SimSun" pitchFamily="2" charset="-122"/>
            </a:endParaRPr>
          </a:p>
        </p:txBody>
      </p:sp>
      <p:sp>
        <p:nvSpPr>
          <p:cNvPr id="38" name="Content Placeholder 26"/>
          <p:cNvSpPr txBox="1">
            <a:spLocks/>
          </p:cNvSpPr>
          <p:nvPr/>
        </p:nvSpPr>
        <p:spPr>
          <a:xfrm>
            <a:off x="5725914" y="5439680"/>
            <a:ext cx="3208669" cy="8849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fr-FR" b="1" kern="0" dirty="0" smtClean="0">
                <a:solidFill>
                  <a:srgbClr val="A0A0A0"/>
                </a:solidFill>
              </a:rPr>
              <a:t>CRITÈRES SECONDAIRES</a:t>
            </a:r>
          </a:p>
          <a:p>
            <a:pPr>
              <a:lnSpc>
                <a:spcPct val="90000"/>
              </a:lnSpc>
              <a:buClr>
                <a:srgbClr val="043882"/>
              </a:buClr>
            </a:pPr>
            <a:r>
              <a:rPr lang="fr-FR" kern="0" dirty="0" smtClean="0"/>
              <a:t>Taux de réponse, TCM, SG</a:t>
            </a:r>
          </a:p>
        </p:txBody>
      </p:sp>
      <p:sp>
        <p:nvSpPr>
          <p:cNvPr id="39" name="AutoShape 12"/>
          <p:cNvSpPr>
            <a:spLocks noChangeArrowheads="1"/>
          </p:cNvSpPr>
          <p:nvPr/>
        </p:nvSpPr>
        <p:spPr bwMode="auto">
          <a:xfrm>
            <a:off x="8311202" y="2384362"/>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endParaRPr lang="fr-FR" altLang="zh-CN" sz="1400" b="1" dirty="0">
              <a:solidFill>
                <a:srgbClr val="FFFFFF"/>
              </a:solidFill>
              <a:ea typeface="SimSun" pitchFamily="2" charset="-122"/>
            </a:endParaRPr>
          </a:p>
        </p:txBody>
      </p:sp>
      <p:sp>
        <p:nvSpPr>
          <p:cNvPr id="42" name="AutoShape 12"/>
          <p:cNvSpPr>
            <a:spLocks noChangeArrowheads="1"/>
          </p:cNvSpPr>
          <p:nvPr/>
        </p:nvSpPr>
        <p:spPr bwMode="auto">
          <a:xfrm>
            <a:off x="3744356" y="4455940"/>
            <a:ext cx="4343400" cy="85010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sz="1600" dirty="0" smtClean="0">
                <a:solidFill>
                  <a:srgbClr val="4D4D4D"/>
                </a:solidFill>
              </a:rPr>
              <a:t>S-1 seul </a:t>
            </a:r>
            <a:br>
              <a:rPr lang="fr-FR" sz="1600" dirty="0" smtClean="0">
                <a:solidFill>
                  <a:srgbClr val="4D4D4D"/>
                </a:solidFill>
              </a:rPr>
            </a:br>
            <a:r>
              <a:rPr lang="fr-FR" sz="1600" dirty="0" smtClean="0">
                <a:solidFill>
                  <a:srgbClr val="4D4D4D"/>
                </a:solidFill>
              </a:rPr>
              <a:t>(initial 1x/j 40–60 mg, 2x/j J1–14 /3S) </a:t>
            </a:r>
          </a:p>
          <a:p>
            <a:pPr algn="ctr" defTabSz="892175" eaLnBrk="0" hangingPunct="0"/>
            <a:r>
              <a:rPr lang="fr-FR" altLang="zh-CN" sz="1600" dirty="0" smtClean="0">
                <a:solidFill>
                  <a:srgbClr val="4D4D4D"/>
                </a:solidFill>
                <a:ea typeface="SimSun" pitchFamily="2" charset="-122"/>
              </a:rPr>
              <a:t>(n=49)</a:t>
            </a:r>
            <a:endParaRPr lang="fr-FR" altLang="zh-CN" sz="1600" dirty="0">
              <a:solidFill>
                <a:srgbClr val="4D4D4D"/>
              </a:solidFill>
              <a:ea typeface="SimSun" pitchFamily="2" charset="-122"/>
            </a:endParaRPr>
          </a:p>
        </p:txBody>
      </p:sp>
      <p:sp>
        <p:nvSpPr>
          <p:cNvPr id="63" name="AutoShape 12"/>
          <p:cNvSpPr>
            <a:spLocks noChangeArrowheads="1"/>
          </p:cNvSpPr>
          <p:nvPr/>
        </p:nvSpPr>
        <p:spPr bwMode="auto">
          <a:xfrm>
            <a:off x="8305800" y="4630620"/>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endParaRPr lang="fr-FR" altLang="zh-CN" sz="1400" b="1" dirty="0">
              <a:solidFill>
                <a:srgbClr val="FFFFFF"/>
              </a:solidFill>
              <a:ea typeface="SimSun" pitchFamily="2" charset="-122"/>
            </a:endParaRPr>
          </a:p>
        </p:txBody>
      </p:sp>
      <p:cxnSp>
        <p:nvCxnSpPr>
          <p:cNvPr id="65" name="AutoShape 19"/>
          <p:cNvCxnSpPr>
            <a:cxnSpLocks noChangeShapeType="1"/>
            <a:stCxn id="42" idx="3"/>
            <a:endCxn id="63" idx="1"/>
          </p:cNvCxnSpPr>
          <p:nvPr/>
        </p:nvCxnSpPr>
        <p:spPr bwMode="auto">
          <a:xfrm>
            <a:off x="8087756" y="4880992"/>
            <a:ext cx="218044" cy="0"/>
          </a:xfrm>
          <a:prstGeom prst="straightConnector1">
            <a:avLst/>
          </a:prstGeom>
          <a:noFill/>
          <a:ln w="57150">
            <a:solidFill>
              <a:schemeClr val="bg2">
                <a:lumMod val="60000"/>
                <a:lumOff val="40000"/>
              </a:schemeClr>
            </a:solidFill>
            <a:round/>
            <a:headEnd/>
            <a:tailEnd type="triangle" w="med" len="med"/>
          </a:ln>
        </p:spPr>
      </p:cxnSp>
      <p:cxnSp>
        <p:nvCxnSpPr>
          <p:cNvPr id="32" name="AutoShape 19"/>
          <p:cNvCxnSpPr>
            <a:cxnSpLocks noChangeShapeType="1"/>
            <a:stCxn id="35" idx="3"/>
            <a:endCxn id="39" idx="1"/>
          </p:cNvCxnSpPr>
          <p:nvPr/>
        </p:nvCxnSpPr>
        <p:spPr bwMode="auto">
          <a:xfrm>
            <a:off x="8087755" y="2634730"/>
            <a:ext cx="223447" cy="4"/>
          </a:xfrm>
          <a:prstGeom prst="straightConnector1">
            <a:avLst/>
          </a:prstGeom>
          <a:noFill/>
          <a:ln w="57150">
            <a:solidFill>
              <a:schemeClr val="bg2">
                <a:lumMod val="60000"/>
                <a:lumOff val="40000"/>
              </a:schemeClr>
            </a:solidFill>
            <a:round/>
            <a:headEnd/>
            <a:tailEnd type="triangle" w="med" len="med"/>
          </a:ln>
        </p:spPr>
      </p:cxnSp>
      <p:sp>
        <p:nvSpPr>
          <p:cNvPr id="24" name="Content Placeholder 26"/>
          <p:cNvSpPr txBox="1">
            <a:spLocks/>
          </p:cNvSpPr>
          <p:nvPr/>
        </p:nvSpPr>
        <p:spPr bwMode="auto">
          <a:xfrm>
            <a:off x="3778853" y="3139442"/>
            <a:ext cx="5111147" cy="1364825"/>
          </a:xfrm>
          <a:prstGeom prst="rect">
            <a:avLst/>
          </a:prstGeom>
          <a:noFill/>
          <a:ln w="9525">
            <a:noFill/>
            <a:miter lim="800000"/>
            <a:headEnd/>
            <a:tailEnd/>
          </a:ln>
        </p:spPr>
        <p:txBody>
          <a:bodyPr/>
          <a:lstStyle/>
          <a:p>
            <a:pPr marL="190500" indent="-190500">
              <a:spcBef>
                <a:spcPts val="0"/>
              </a:spcBef>
              <a:spcAft>
                <a:spcPts val="200"/>
              </a:spcAft>
              <a:defRPr/>
            </a:pPr>
            <a:r>
              <a:rPr lang="fr-FR" sz="1400" b="1" dirty="0" smtClean="0">
                <a:solidFill>
                  <a:srgbClr val="043882"/>
                </a:solidFill>
                <a:latin typeface="Arial"/>
              </a:rPr>
              <a:t>Stratification</a:t>
            </a:r>
          </a:p>
          <a:p>
            <a:pPr marL="203200" indent="-203200">
              <a:spcBef>
                <a:spcPts val="0"/>
              </a:spcBef>
              <a:spcAft>
                <a:spcPts val="200"/>
              </a:spcAft>
              <a:buFont typeface="Arial" pitchFamily="34" charset="0"/>
              <a:buChar char="•"/>
              <a:defRPr/>
            </a:pPr>
            <a:r>
              <a:rPr lang="fr-FR" sz="1400" dirty="0" smtClean="0">
                <a:solidFill>
                  <a:srgbClr val="4D4D4D"/>
                </a:solidFill>
              </a:rPr>
              <a:t>Age (≤65, &gt;65)</a:t>
            </a:r>
            <a:endParaRPr lang="fr-FR" sz="1400" dirty="0" smtClean="0">
              <a:solidFill>
                <a:srgbClr val="4D4D4D"/>
              </a:solidFill>
              <a:latin typeface="Arial"/>
            </a:endParaRPr>
          </a:p>
          <a:p>
            <a:pPr marL="203200" indent="-203200">
              <a:spcBef>
                <a:spcPts val="0"/>
              </a:spcBef>
              <a:spcAft>
                <a:spcPts val="200"/>
              </a:spcAft>
              <a:buFont typeface="Arial" pitchFamily="34" charset="0"/>
              <a:buChar char="•"/>
              <a:defRPr/>
            </a:pPr>
            <a:r>
              <a:rPr lang="fr-FR" sz="1400" dirty="0" smtClean="0">
                <a:solidFill>
                  <a:srgbClr val="4D4D4D"/>
                </a:solidFill>
              </a:rPr>
              <a:t>PS (0, 1/2)</a:t>
            </a:r>
          </a:p>
          <a:p>
            <a:pPr marL="203200" indent="-203200">
              <a:spcBef>
                <a:spcPts val="0"/>
              </a:spcBef>
              <a:spcAft>
                <a:spcPts val="200"/>
              </a:spcAft>
              <a:buFont typeface="Arial" pitchFamily="34" charset="0"/>
              <a:buChar char="•"/>
              <a:defRPr/>
            </a:pPr>
            <a:r>
              <a:rPr lang="fr-FR" sz="1400" dirty="0" smtClean="0">
                <a:solidFill>
                  <a:srgbClr val="4D4D4D"/>
                </a:solidFill>
              </a:rPr>
              <a:t>Différentiation (peu, modérément, bien différencié)</a:t>
            </a:r>
          </a:p>
          <a:p>
            <a:pPr marL="203200" indent="-203200">
              <a:spcBef>
                <a:spcPts val="0"/>
              </a:spcBef>
              <a:spcAft>
                <a:spcPts val="200"/>
              </a:spcAft>
              <a:buFont typeface="Arial" pitchFamily="34" charset="0"/>
              <a:buChar char="•"/>
              <a:defRPr/>
            </a:pPr>
            <a:r>
              <a:rPr lang="fr-FR" sz="1400" dirty="0" smtClean="0">
                <a:solidFill>
                  <a:srgbClr val="4D4D4D"/>
                </a:solidFill>
              </a:rPr>
              <a:t>Métastases (localement avancé, métastases à distance)</a:t>
            </a:r>
            <a:endParaRPr lang="fr-FR" sz="1400" dirty="0">
              <a:solidFill>
                <a:srgbClr val="4D4D4D"/>
              </a:solidFill>
            </a:endParaRPr>
          </a:p>
        </p:txBody>
      </p:sp>
      <p:sp>
        <p:nvSpPr>
          <p:cNvPr id="21"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smtClean="0"/>
              <a:t>Huang J et al. Ann Oncol 2016; 27 (suppl 6): abstr LBA27</a:t>
            </a:r>
            <a:endParaRPr lang="fr-FR"/>
          </a:p>
        </p:txBody>
      </p:sp>
    </p:spTree>
    <p:custDataLst>
      <p:tags r:id="rId1"/>
    </p:custDataLst>
    <p:extLst>
      <p:ext uri="{BB962C8B-B14F-4D97-AF65-F5344CB8AC3E}">
        <p14:creationId xmlns:p14="http://schemas.microsoft.com/office/powerpoint/2010/main" val="311076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90000"/>
              </a:lnSpc>
            </a:pPr>
            <a:r>
              <a:rPr lang="en-GB" sz="1800" dirty="0"/>
              <a:t>LBA27</a:t>
            </a:r>
            <a:r>
              <a:rPr lang="en-GB" sz="1800" dirty="0" smtClean="0"/>
              <a:t>: </a:t>
            </a:r>
            <a:r>
              <a:rPr lang="fr-FR" sz="1800" dirty="0"/>
              <a:t>Etude de phase </a:t>
            </a:r>
            <a:r>
              <a:rPr lang="fr-FR" sz="1800" dirty="0" err="1"/>
              <a:t>lll</a:t>
            </a:r>
            <a:r>
              <a:rPr lang="fr-FR" sz="1800" dirty="0"/>
              <a:t> randomisée en ouvert comparant irinotécan </a:t>
            </a:r>
            <a:br>
              <a:rPr lang="fr-FR" sz="1800" dirty="0"/>
            </a:br>
            <a:r>
              <a:rPr lang="fr-FR" sz="1800" dirty="0"/>
              <a:t>plus S-1 et S-1 seul chez les patients avec carcinome épidermoïde de l’oesophage avancé après échec d’une chimiothérapie à base de platine ou de taxane – Huang et al </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err="1" smtClean="0"/>
              <a:t>Résultats</a:t>
            </a:r>
            <a:endParaRPr lang="en-GB" b="1" dirty="0"/>
          </a:p>
        </p:txBody>
      </p:sp>
      <p:sp>
        <p:nvSpPr>
          <p:cNvPr id="14" name="Text Placeholder 13"/>
          <p:cNvSpPr>
            <a:spLocks noGrp="1"/>
          </p:cNvSpPr>
          <p:nvPr>
            <p:ph type="body" sz="quarter" idx="10"/>
          </p:nvPr>
        </p:nvSpPr>
        <p:spPr/>
        <p:txBody>
          <a:bodyPr/>
          <a:lstStyle/>
          <a:p>
            <a:r>
              <a:rPr lang="en-GB" baseline="30000" dirty="0" err="1" smtClean="0"/>
              <a:t>a</a:t>
            </a:r>
            <a:r>
              <a:rPr lang="en-GB" dirty="0" err="1" smtClean="0"/>
              <a:t>Test</a:t>
            </a:r>
            <a:r>
              <a:rPr lang="en-GB" dirty="0" smtClean="0"/>
              <a:t> de Fisher; </a:t>
            </a:r>
            <a:r>
              <a:rPr lang="en-GB" baseline="30000" dirty="0" err="1" smtClean="0"/>
              <a:t>b</a:t>
            </a:r>
            <a:r>
              <a:rPr lang="en-GB" dirty="0" err="1" smtClean="0"/>
              <a:t>Test</a:t>
            </a:r>
            <a:r>
              <a:rPr lang="en-GB" dirty="0" smtClean="0"/>
              <a:t> du Chi-2.</a:t>
            </a:r>
            <a:endParaRPr lang="en-GB" dirty="0"/>
          </a:p>
        </p:txBody>
      </p:sp>
      <p:sp>
        <p:nvSpPr>
          <p:cNvPr id="15" name="Text Placeholder 14"/>
          <p:cNvSpPr>
            <a:spLocks noGrp="1"/>
          </p:cNvSpPr>
          <p:nvPr>
            <p:ph type="body" sz="quarter" idx="11"/>
          </p:nvPr>
        </p:nvSpPr>
        <p:spPr/>
        <p:txBody>
          <a:bodyPr/>
          <a:lstStyle/>
          <a:p>
            <a:r>
              <a:rPr lang="en-GB" smtClean="0"/>
              <a:t> </a:t>
            </a:r>
            <a:endParaRPr lang="en-GB" dirty="0"/>
          </a:p>
        </p:txBody>
      </p:sp>
      <p:sp>
        <p:nvSpPr>
          <p:cNvPr id="7"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Huang J et al. Ann </a:t>
            </a:r>
            <a:r>
              <a:rPr lang="en-GB" dirty="0" err="1" smtClean="0"/>
              <a:t>Oncol</a:t>
            </a:r>
            <a:r>
              <a:rPr lang="en-GB" dirty="0" smtClean="0"/>
              <a:t> 2016; 27 (</a:t>
            </a:r>
            <a:r>
              <a:rPr lang="en-GB" dirty="0" err="1" smtClean="0"/>
              <a:t>suppl</a:t>
            </a:r>
            <a:r>
              <a:rPr lang="en-GB" dirty="0" smtClean="0"/>
              <a:t> 6): </a:t>
            </a:r>
            <a:r>
              <a:rPr lang="en-GB" dirty="0" err="1" smtClean="0"/>
              <a:t>abstr</a:t>
            </a:r>
            <a:r>
              <a:rPr lang="en-GB" dirty="0"/>
              <a:t> </a:t>
            </a:r>
            <a:r>
              <a:rPr lang="en-GB" dirty="0" smtClean="0"/>
              <a:t>LBA27</a:t>
            </a:r>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val="2315466909"/>
              </p:ext>
            </p:extLst>
          </p:nvPr>
        </p:nvGraphicFramePr>
        <p:xfrm>
          <a:off x="457200" y="1643578"/>
          <a:ext cx="8305800" cy="4549032"/>
        </p:xfrm>
        <a:graphic>
          <a:graphicData uri="http://schemas.openxmlformats.org/drawingml/2006/table">
            <a:tbl>
              <a:tblPr firstRow="1" bandRow="1">
                <a:tableStyleId>{69012ECD-51FC-41F1-AA8D-1B2483CD663E}</a:tableStyleId>
              </a:tblPr>
              <a:tblGrid>
                <a:gridCol w="21336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219200"/>
                <a:gridCol w="990600"/>
              </a:tblGrid>
              <a:tr h="4595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Caractéristiques à l’inclusion, n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fr-FR" sz="1400" noProof="0"/>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irinotécan + 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(n=53)</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S-1 seul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(n=49)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p</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0">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ECOG</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21 (39,6)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17 (34,7)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0,79700</a:t>
                      </a:r>
                      <a:r>
                        <a:rPr lang="fr-FR" sz="1400" b="0" i="0" u="none" strike="noStrike" kern="1200" baseline="30000" noProof="0" dirty="0" smtClean="0">
                          <a:solidFill>
                            <a:schemeClr val="tx1"/>
                          </a:solidFill>
                          <a:latin typeface="+mn-lt"/>
                          <a:ea typeface="+mn-ea"/>
                          <a:cs typeface="+mn-cs"/>
                        </a:rPr>
                        <a:t>a</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29 (54,7)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30 (61,2)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3 (5,7)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2 (4,1)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Grade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Peu différencié</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23 (43,4)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23 (46,9)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0,73700</a:t>
                      </a:r>
                      <a:r>
                        <a:rPr kumimoji="0" lang="fr-FR" sz="1400" b="0" i="0" u="none" strike="noStrike" cap="none" normalizeH="0" baseline="30000" noProof="0" dirty="0" smtClean="0">
                          <a:ln>
                            <a:noFill/>
                          </a:ln>
                          <a:solidFill>
                            <a:schemeClr val="tx1"/>
                          </a:solidFill>
                          <a:effectLst/>
                          <a:latin typeface="+mn-lt"/>
                          <a:cs typeface="Arial" charset="0"/>
                        </a:rPr>
                        <a:t>a</a:t>
                      </a:r>
                      <a:endParaRPr lang="fr-FR" sz="1400" b="0" i="0" u="none" strike="noStrike" kern="1200" baseline="30000" noProof="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Modérément différencié</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27 (50,9)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25 (51,0)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mn-lt"/>
                          <a:cs typeface="Arial" charset="0"/>
                        </a:rPr>
                        <a:t>Bien différencié</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 (5,7)</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 1 (2,0)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Statut métastatique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Locales</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 (3,8)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 (2,0)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Distantes</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51 (96,2)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48 (98,0)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Chirurgie préalable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Non</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30 (56,6)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35 (71,4)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0,12000</a:t>
                      </a:r>
                      <a:r>
                        <a:rPr kumimoji="0" lang="fr-FR" sz="1400" b="0" i="0" u="none" strike="noStrike" cap="none" normalizeH="0" baseline="30000" noProof="0" dirty="0" smtClean="0">
                          <a:ln>
                            <a:noFill/>
                          </a:ln>
                          <a:solidFill>
                            <a:schemeClr val="tx1"/>
                          </a:solidFill>
                          <a:effectLst/>
                          <a:latin typeface="+mn-lt"/>
                          <a:cs typeface="Arial" charset="0"/>
                        </a:rPr>
                        <a:t>b</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Oui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23 (43,4)</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14 (28,6)</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CT préalable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 ligne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44 (83,0)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38 (79,2)</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0,62100</a:t>
                      </a:r>
                      <a:r>
                        <a:rPr kumimoji="0" lang="fr-FR" sz="1400" b="0" i="0" u="none" strike="noStrike" cap="none" normalizeH="0" baseline="30000" noProof="0" dirty="0" smtClean="0">
                          <a:ln>
                            <a:noFill/>
                          </a:ln>
                          <a:solidFill>
                            <a:schemeClr val="tx1"/>
                          </a:solidFill>
                          <a:effectLst/>
                          <a:latin typeface="+mn-lt"/>
                          <a:cs typeface="Arial" charset="0"/>
                        </a:rPr>
                        <a:t>b</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 lignes</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9 (17,0)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10 (20,8)</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RT préalable</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Non </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26 (49,1)</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24 (50,0)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0,92500</a:t>
                      </a:r>
                      <a:r>
                        <a:rPr kumimoji="0" lang="fr-FR" sz="1400" b="0" i="0" u="none" strike="noStrike" cap="none" normalizeH="0" baseline="30000" noProof="0" dirty="0" smtClean="0">
                          <a:ln>
                            <a:noFill/>
                          </a:ln>
                          <a:solidFill>
                            <a:schemeClr val="tx1"/>
                          </a:solidFill>
                          <a:effectLst/>
                          <a:latin typeface="+mn-lt"/>
                          <a:cs typeface="Arial" charset="0"/>
                        </a:rPr>
                        <a:t>b</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286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Oui</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27 (50,9)</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24 (50,0)</a:t>
                      </a:r>
                    </a:p>
                  </a:txBody>
                  <a:tcPr marT="36000" marB="36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2885125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90000"/>
              </a:lnSpc>
            </a:pPr>
            <a:r>
              <a:rPr lang="fr-FR" sz="1800" dirty="0" smtClean="0"/>
              <a:t>LBA27: Etude de phase </a:t>
            </a:r>
            <a:r>
              <a:rPr lang="fr-FR" sz="1800" dirty="0" err="1" smtClean="0"/>
              <a:t>lll</a:t>
            </a:r>
            <a:r>
              <a:rPr lang="fr-FR" sz="1800" dirty="0" smtClean="0"/>
              <a:t> randomisée en ouvert comparant </a:t>
            </a:r>
            <a:r>
              <a:rPr lang="fr-FR" sz="1800" dirty="0" err="1" smtClean="0"/>
              <a:t>irinotécan</a:t>
            </a:r>
            <a:r>
              <a:rPr lang="fr-FR" sz="1800" dirty="0" smtClean="0"/>
              <a:t> </a:t>
            </a:r>
            <a:br>
              <a:rPr lang="fr-FR" sz="1800" dirty="0" smtClean="0"/>
            </a:br>
            <a:r>
              <a:rPr lang="fr-FR" sz="1800" dirty="0" smtClean="0"/>
              <a:t>plus S-1 et S-1 seul chez les patients avec carcinome épidermoïde de l’</a:t>
            </a:r>
            <a:r>
              <a:rPr lang="fr-FR" sz="1800" dirty="0" err="1" smtClean="0"/>
              <a:t>oesophage</a:t>
            </a:r>
            <a:r>
              <a:rPr lang="fr-FR" sz="1800" dirty="0" smtClean="0"/>
              <a:t> avancé après échec d’une chimiothérapie à base de platine ou de taxane – Huang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 </a:t>
            </a:r>
            <a:endParaRPr lang="fr-FR" b="1"/>
          </a:p>
        </p:txBody>
      </p:sp>
      <p:sp>
        <p:nvSpPr>
          <p:cNvPr id="15" name="Text Placeholder 14"/>
          <p:cNvSpPr>
            <a:spLocks noGrp="1"/>
          </p:cNvSpPr>
          <p:nvPr>
            <p:ph type="body" sz="quarter" idx="11"/>
          </p:nvPr>
        </p:nvSpPr>
        <p:spPr/>
        <p:txBody>
          <a:bodyPr/>
          <a:lstStyle/>
          <a:p>
            <a:r>
              <a:rPr lang="fr-FR" smtClean="0"/>
              <a:t> </a:t>
            </a:r>
            <a:endParaRPr lang="fr-FR"/>
          </a:p>
        </p:txBody>
      </p:sp>
      <p:sp>
        <p:nvSpPr>
          <p:cNvPr id="7"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smtClean="0"/>
              <a:t>Huang J et al. Ann Oncol 2016; 27 (suppl 6): abstr LBA27</a:t>
            </a:r>
            <a:endParaRPr lang="fr-FR"/>
          </a:p>
        </p:txBody>
      </p:sp>
      <p:sp>
        <p:nvSpPr>
          <p:cNvPr id="3" name="TextBox 2"/>
          <p:cNvSpPr txBox="1"/>
          <p:nvPr/>
        </p:nvSpPr>
        <p:spPr>
          <a:xfrm>
            <a:off x="485775" y="1613639"/>
            <a:ext cx="4038600" cy="307777"/>
          </a:xfrm>
          <a:prstGeom prst="rect">
            <a:avLst/>
          </a:prstGeom>
          <a:noFill/>
        </p:spPr>
        <p:txBody>
          <a:bodyPr wrap="square" rtlCol="0">
            <a:spAutoFit/>
          </a:bodyPr>
          <a:lstStyle/>
          <a:p>
            <a:pPr algn="ctr"/>
            <a:r>
              <a:rPr lang="fr-FR" sz="1400" b="1" smtClean="0">
                <a:solidFill>
                  <a:srgbClr val="4D4D4D"/>
                </a:solidFill>
              </a:rPr>
              <a:t>SSP</a:t>
            </a:r>
            <a:endParaRPr lang="fr-FR" sz="1400" b="1">
              <a:solidFill>
                <a:srgbClr val="4D4D4D"/>
              </a:solidFill>
            </a:endParaRPr>
          </a:p>
        </p:txBody>
      </p:sp>
      <p:sp>
        <p:nvSpPr>
          <p:cNvPr id="16" name="TextBox 15"/>
          <p:cNvSpPr txBox="1"/>
          <p:nvPr/>
        </p:nvSpPr>
        <p:spPr>
          <a:xfrm>
            <a:off x="4722812" y="1616616"/>
            <a:ext cx="4038600" cy="307777"/>
          </a:xfrm>
          <a:prstGeom prst="rect">
            <a:avLst/>
          </a:prstGeom>
          <a:noFill/>
        </p:spPr>
        <p:txBody>
          <a:bodyPr wrap="square" rtlCol="0">
            <a:spAutoFit/>
          </a:bodyPr>
          <a:lstStyle/>
          <a:p>
            <a:pPr algn="ctr"/>
            <a:r>
              <a:rPr lang="fr-FR" sz="1400" b="1" smtClean="0">
                <a:solidFill>
                  <a:srgbClr val="4D4D4D"/>
                </a:solidFill>
              </a:rPr>
              <a:t>SG</a:t>
            </a:r>
            <a:endParaRPr lang="fr-FR" sz="1400" b="1">
              <a:solidFill>
                <a:srgbClr val="4D4D4D"/>
              </a:solidFill>
            </a:endParaRPr>
          </a:p>
        </p:txBody>
      </p:sp>
      <p:graphicFrame>
        <p:nvGraphicFramePr>
          <p:cNvPr id="14" name="Group 88"/>
          <p:cNvGraphicFramePr>
            <a:graphicFrameLocks noGrp="1"/>
          </p:cNvGraphicFramePr>
          <p:nvPr>
            <p:extLst>
              <p:ext uri="{D42A27DB-BD31-4B8C-83A1-F6EECF244321}">
                <p14:modId xmlns:p14="http://schemas.microsoft.com/office/powerpoint/2010/main" val="1409898527"/>
              </p:ext>
            </p:extLst>
          </p:nvPr>
        </p:nvGraphicFramePr>
        <p:xfrm>
          <a:off x="371475" y="4523926"/>
          <a:ext cx="4200525" cy="1426464"/>
        </p:xfrm>
        <a:graphic>
          <a:graphicData uri="http://schemas.openxmlformats.org/drawingml/2006/table">
            <a:tbl>
              <a:tblPr firstRow="1" bandRow="1">
                <a:tableStyleId>{69012ECD-51FC-41F1-AA8D-1B2483CD663E}</a:tableStyleId>
              </a:tblPr>
              <a:tblGrid>
                <a:gridCol w="1304925">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2"/>
                    </a:ext>
                  </a:extLst>
                </a:gridCol>
                <a:gridCol w="1219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err="1" smtClean="0">
                          <a:ln>
                            <a:noFill/>
                          </a:ln>
                          <a:solidFill>
                            <a:schemeClr val="tx2"/>
                          </a:solidFill>
                          <a:effectLst/>
                          <a:latin typeface="+mn-lt"/>
                          <a:cs typeface="Arial" charset="0"/>
                        </a:rPr>
                        <a:t>irinotécan</a:t>
                      </a:r>
                      <a:r>
                        <a:rPr kumimoji="0" lang="pt-BR" sz="1400" b="1" i="0" u="none" strike="noStrike" cap="none" normalizeH="0" baseline="0" dirty="0" smtClean="0">
                          <a:ln>
                            <a:noFill/>
                          </a:ln>
                          <a:solidFill>
                            <a:schemeClr val="tx2"/>
                          </a:solidFill>
                          <a:effectLst/>
                          <a:latin typeface="+mn-lt"/>
                          <a:cs typeface="Arial" charset="0"/>
                        </a:rPr>
                        <a:t> + 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S-1 </a:t>
                      </a:r>
                      <a:r>
                        <a:rPr kumimoji="0" lang="pt-BR" sz="1400" b="1" i="0" u="none" strike="noStrike" cap="none" normalizeH="0" baseline="0" dirty="0" err="1" smtClean="0">
                          <a:ln>
                            <a:noFill/>
                          </a:ln>
                          <a:solidFill>
                            <a:schemeClr val="tx2"/>
                          </a:solidFill>
                          <a:effectLst/>
                          <a:latin typeface="+mn-lt"/>
                          <a:cs typeface="Arial" charset="0"/>
                        </a:rPr>
                        <a:t>seul</a:t>
                      </a:r>
                      <a:endParaRPr kumimoji="0" lang="pt-BR" sz="1400" b="1" i="0" u="none" strike="noStrike" cap="none" normalizeH="0" baseline="0" dirty="0" smtClean="0">
                        <a:ln>
                          <a:noFill/>
                        </a:ln>
                        <a:solidFill>
                          <a:schemeClr val="tx2"/>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(n=49)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SSP, </a:t>
                      </a:r>
                      <a:r>
                        <a:rPr lang="en-GB" sz="1400" b="0" i="0" u="none" strike="noStrike" kern="1200" baseline="0" dirty="0" err="1" smtClean="0">
                          <a:solidFill>
                            <a:schemeClr val="tx1"/>
                          </a:solidFill>
                          <a:latin typeface="+mn-lt"/>
                          <a:ea typeface="+mn-ea"/>
                          <a:cs typeface="+mn-cs"/>
                        </a:rPr>
                        <a:t>mois</a:t>
                      </a: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3,9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HR (IC95%);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0,56 (0,37 – 0,85)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0,0019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17" name="Group 88"/>
          <p:cNvGraphicFramePr>
            <a:graphicFrameLocks noGrp="1"/>
          </p:cNvGraphicFramePr>
          <p:nvPr>
            <p:extLst>
              <p:ext uri="{D42A27DB-BD31-4B8C-83A1-F6EECF244321}">
                <p14:modId xmlns:p14="http://schemas.microsoft.com/office/powerpoint/2010/main" val="3043377898"/>
              </p:ext>
            </p:extLst>
          </p:nvPr>
        </p:nvGraphicFramePr>
        <p:xfrm>
          <a:off x="4724400" y="4523926"/>
          <a:ext cx="4200525" cy="1426464"/>
        </p:xfrm>
        <a:graphic>
          <a:graphicData uri="http://schemas.openxmlformats.org/drawingml/2006/table">
            <a:tbl>
              <a:tblPr firstRow="1" bandRow="1">
                <a:tableStyleId>{69012ECD-51FC-41F1-AA8D-1B2483CD663E}</a:tableStyleId>
              </a:tblPr>
              <a:tblGrid>
                <a:gridCol w="1304925">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2"/>
                    </a:ext>
                  </a:extLst>
                </a:gridCol>
                <a:gridCol w="12192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err="1" smtClean="0">
                          <a:ln>
                            <a:noFill/>
                          </a:ln>
                          <a:solidFill>
                            <a:schemeClr val="tx2"/>
                          </a:solidFill>
                          <a:effectLst/>
                          <a:latin typeface="+mn-lt"/>
                          <a:cs typeface="Arial" charset="0"/>
                        </a:rPr>
                        <a:t>irinotécan</a:t>
                      </a:r>
                      <a:r>
                        <a:rPr kumimoji="0" lang="pt-BR" sz="1400" b="1" i="0" u="none" strike="noStrike" cap="none" normalizeH="0" baseline="0" dirty="0" smtClean="0">
                          <a:ln>
                            <a:noFill/>
                          </a:ln>
                          <a:solidFill>
                            <a:schemeClr val="tx2"/>
                          </a:solidFill>
                          <a:effectLst/>
                          <a:latin typeface="+mn-lt"/>
                          <a:cs typeface="Arial" charset="0"/>
                        </a:rPr>
                        <a:t> + S-1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S-1 </a:t>
                      </a:r>
                      <a:r>
                        <a:rPr kumimoji="0" lang="pt-BR" sz="1400" b="1" i="0" u="none" strike="noStrike" cap="none" normalizeH="0" baseline="0" dirty="0" err="1" smtClean="0">
                          <a:ln>
                            <a:noFill/>
                          </a:ln>
                          <a:solidFill>
                            <a:schemeClr val="tx2"/>
                          </a:solidFill>
                          <a:effectLst/>
                          <a:latin typeface="+mn-lt"/>
                          <a:cs typeface="Arial" charset="0"/>
                        </a:rPr>
                        <a:t>seul</a:t>
                      </a:r>
                      <a:endParaRPr kumimoji="0" lang="pt-BR" sz="1400" b="1" i="0" u="none" strike="noStrike" cap="none" normalizeH="0" baseline="0" dirty="0" smtClean="0">
                        <a:ln>
                          <a:noFill/>
                        </a:ln>
                        <a:solidFill>
                          <a:schemeClr val="tx2"/>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mn-lt"/>
                          <a:cs typeface="Arial" charset="0"/>
                        </a:rPr>
                        <a:t>(n=49)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SG, </a:t>
                      </a:r>
                      <a:r>
                        <a:rPr lang="en-GB" sz="1400" b="0" i="0" u="none" strike="noStrike" kern="1200" baseline="0" dirty="0" err="1" smtClean="0">
                          <a:solidFill>
                            <a:schemeClr val="tx1"/>
                          </a:solidFill>
                          <a:latin typeface="+mn-lt"/>
                          <a:ea typeface="+mn-ea"/>
                          <a:cs typeface="+mn-cs"/>
                        </a:rPr>
                        <a:t>mois</a:t>
                      </a: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7,0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6,3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HR (IC95%);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0,77 (0,48 – 1,22 )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0,2622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pSp>
        <p:nvGrpSpPr>
          <p:cNvPr id="4" name="Group 3"/>
          <p:cNvGrpSpPr/>
          <p:nvPr/>
        </p:nvGrpSpPr>
        <p:grpSpPr>
          <a:xfrm>
            <a:off x="378021" y="1829846"/>
            <a:ext cx="8424488" cy="2472049"/>
            <a:chOff x="371736" y="2385151"/>
            <a:chExt cx="8424488" cy="2472049"/>
          </a:xfrm>
        </p:grpSpPr>
        <p:sp>
          <p:nvSpPr>
            <p:cNvPr id="18" name="Freeform 12"/>
            <p:cNvSpPr>
              <a:spLocks/>
            </p:cNvSpPr>
            <p:nvPr/>
          </p:nvSpPr>
          <p:spPr bwMode="auto">
            <a:xfrm>
              <a:off x="1123037" y="2541117"/>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2" name="Line 6"/>
            <p:cNvSpPr>
              <a:spLocks noChangeShapeType="1"/>
            </p:cNvSpPr>
            <p:nvPr/>
          </p:nvSpPr>
          <p:spPr bwMode="auto">
            <a:xfrm>
              <a:off x="1042519" y="254111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3" name="Line 7"/>
            <p:cNvSpPr>
              <a:spLocks noChangeShapeType="1"/>
            </p:cNvSpPr>
            <p:nvPr/>
          </p:nvSpPr>
          <p:spPr bwMode="auto">
            <a:xfrm>
              <a:off x="1042519" y="292905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4" name="Line 8"/>
            <p:cNvSpPr>
              <a:spLocks noChangeShapeType="1"/>
            </p:cNvSpPr>
            <p:nvPr/>
          </p:nvSpPr>
          <p:spPr bwMode="auto">
            <a:xfrm>
              <a:off x="1042519" y="331698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5" name="Line 9"/>
            <p:cNvSpPr>
              <a:spLocks noChangeShapeType="1"/>
            </p:cNvSpPr>
            <p:nvPr/>
          </p:nvSpPr>
          <p:spPr bwMode="auto">
            <a:xfrm>
              <a:off x="1042519" y="370492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6" name="Line 10"/>
            <p:cNvSpPr>
              <a:spLocks noChangeShapeType="1"/>
            </p:cNvSpPr>
            <p:nvPr/>
          </p:nvSpPr>
          <p:spPr bwMode="auto">
            <a:xfrm>
              <a:off x="1042519" y="409286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7" name="Line 11"/>
            <p:cNvSpPr>
              <a:spLocks noChangeShapeType="1"/>
            </p:cNvSpPr>
            <p:nvPr/>
          </p:nvSpPr>
          <p:spPr bwMode="auto">
            <a:xfrm>
              <a:off x="1042519" y="4480797"/>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8" name="Line 19"/>
            <p:cNvSpPr>
              <a:spLocks noChangeShapeType="1"/>
            </p:cNvSpPr>
            <p:nvPr/>
          </p:nvSpPr>
          <p:spPr bwMode="auto">
            <a:xfrm>
              <a:off x="2842559"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29" name="Line 20"/>
            <p:cNvSpPr>
              <a:spLocks noChangeShapeType="1"/>
            </p:cNvSpPr>
            <p:nvPr/>
          </p:nvSpPr>
          <p:spPr bwMode="auto">
            <a:xfrm>
              <a:off x="1982798"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30" name="Line 21"/>
            <p:cNvSpPr>
              <a:spLocks noChangeShapeType="1"/>
            </p:cNvSpPr>
            <p:nvPr/>
          </p:nvSpPr>
          <p:spPr bwMode="auto">
            <a:xfrm>
              <a:off x="1123037"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31" name="TextBox 30"/>
            <p:cNvSpPr txBox="1"/>
            <p:nvPr/>
          </p:nvSpPr>
          <p:spPr>
            <a:xfrm rot="16200000">
              <a:off x="255290" y="3356909"/>
              <a:ext cx="540670" cy="307777"/>
            </a:xfrm>
            <a:prstGeom prst="rect">
              <a:avLst/>
            </a:prstGeom>
            <a:noFill/>
          </p:spPr>
          <p:txBody>
            <a:bodyPr wrap="none" rtlCol="0">
              <a:spAutoFit/>
            </a:bodyPr>
            <a:lstStyle/>
            <a:p>
              <a:pPr algn="ctr"/>
              <a:r>
                <a:rPr lang="fr-FR" sz="1400" b="1" smtClean="0">
                  <a:solidFill>
                    <a:srgbClr val="4D4D4D"/>
                  </a:solidFill>
                  <a:latin typeface="Arial" panose="020B0604020202020204" pitchFamily="34" charset="0"/>
                  <a:cs typeface="Arial" panose="020B0604020202020204" pitchFamily="34" charset="0"/>
                </a:rPr>
                <a:t>SSP</a:t>
              </a:r>
              <a:endParaRPr lang="fr-FR" sz="1400" b="1">
                <a:solidFill>
                  <a:srgbClr val="4D4D4D"/>
                </a:solidFill>
                <a:latin typeface="Arial" panose="020B0604020202020204" pitchFamily="34" charset="0"/>
                <a:cs typeface="Arial" panose="020B0604020202020204" pitchFamily="34" charset="0"/>
              </a:endParaRPr>
            </a:p>
          </p:txBody>
        </p:sp>
        <p:sp>
          <p:nvSpPr>
            <p:cNvPr id="32" name="TextBox 31"/>
            <p:cNvSpPr txBox="1"/>
            <p:nvPr/>
          </p:nvSpPr>
          <p:spPr>
            <a:xfrm>
              <a:off x="646663" y="2385151"/>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1,0</a:t>
              </a:r>
              <a:endParaRPr lang="fr-FR" sz="1400" dirty="0">
                <a:solidFill>
                  <a:srgbClr val="4D4D4D"/>
                </a:solidFill>
                <a:latin typeface="Arial" panose="020B0604020202020204" pitchFamily="34" charset="0"/>
                <a:cs typeface="Arial" panose="020B0604020202020204" pitchFamily="34" charset="0"/>
              </a:endParaRPr>
            </a:p>
          </p:txBody>
        </p:sp>
        <p:sp>
          <p:nvSpPr>
            <p:cNvPr id="33" name="TextBox 32"/>
            <p:cNvSpPr txBox="1"/>
            <p:nvPr/>
          </p:nvSpPr>
          <p:spPr>
            <a:xfrm>
              <a:off x="646663" y="2774536"/>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0,8</a:t>
              </a:r>
              <a:endParaRPr lang="fr-FR" sz="1400" dirty="0">
                <a:solidFill>
                  <a:srgbClr val="4D4D4D"/>
                </a:solidFill>
                <a:latin typeface="Arial" panose="020B0604020202020204" pitchFamily="34" charset="0"/>
                <a:cs typeface="Arial" panose="020B0604020202020204" pitchFamily="34" charset="0"/>
              </a:endParaRPr>
            </a:p>
          </p:txBody>
        </p:sp>
        <p:sp>
          <p:nvSpPr>
            <p:cNvPr id="34" name="TextBox 33"/>
            <p:cNvSpPr txBox="1"/>
            <p:nvPr/>
          </p:nvSpPr>
          <p:spPr>
            <a:xfrm>
              <a:off x="646663" y="3162300"/>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0,6</a:t>
              </a:r>
              <a:endParaRPr lang="fr-FR" sz="1400" dirty="0">
                <a:solidFill>
                  <a:srgbClr val="4D4D4D"/>
                </a:solidFill>
                <a:latin typeface="Arial" panose="020B0604020202020204" pitchFamily="34" charset="0"/>
                <a:cs typeface="Arial" panose="020B0604020202020204" pitchFamily="34" charset="0"/>
              </a:endParaRPr>
            </a:p>
          </p:txBody>
        </p:sp>
        <p:sp>
          <p:nvSpPr>
            <p:cNvPr id="35" name="TextBox 34"/>
            <p:cNvSpPr txBox="1"/>
            <p:nvPr/>
          </p:nvSpPr>
          <p:spPr>
            <a:xfrm>
              <a:off x="646663" y="3550064"/>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0,4</a:t>
              </a:r>
              <a:endParaRPr lang="fr-FR" sz="1400" dirty="0">
                <a:solidFill>
                  <a:srgbClr val="4D4D4D"/>
                </a:solidFill>
                <a:latin typeface="Arial" panose="020B0604020202020204" pitchFamily="34" charset="0"/>
                <a:cs typeface="Arial" panose="020B0604020202020204" pitchFamily="34" charset="0"/>
              </a:endParaRPr>
            </a:p>
          </p:txBody>
        </p:sp>
        <p:sp>
          <p:nvSpPr>
            <p:cNvPr id="36" name="TextBox 35"/>
            <p:cNvSpPr txBox="1"/>
            <p:nvPr/>
          </p:nvSpPr>
          <p:spPr>
            <a:xfrm>
              <a:off x="646664" y="3937827"/>
              <a:ext cx="433131"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0,2</a:t>
              </a:r>
              <a:endParaRPr lang="fr-FR" sz="1400" dirty="0">
                <a:solidFill>
                  <a:srgbClr val="4D4D4D"/>
                </a:solidFill>
                <a:latin typeface="Arial" panose="020B0604020202020204" pitchFamily="34" charset="0"/>
                <a:cs typeface="Arial" panose="020B0604020202020204" pitchFamily="34" charset="0"/>
              </a:endParaRPr>
            </a:p>
          </p:txBody>
        </p:sp>
        <p:sp>
          <p:nvSpPr>
            <p:cNvPr id="37" name="TextBox 36"/>
            <p:cNvSpPr txBox="1"/>
            <p:nvPr/>
          </p:nvSpPr>
          <p:spPr>
            <a:xfrm>
              <a:off x="795743" y="4325591"/>
              <a:ext cx="28405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a:t>
              </a:r>
              <a:endParaRPr lang="fr-FR" sz="1400" dirty="0">
                <a:solidFill>
                  <a:srgbClr val="4D4D4D"/>
                </a:solidFill>
                <a:latin typeface="Arial" panose="020B0604020202020204" pitchFamily="34" charset="0"/>
                <a:cs typeface="Arial" panose="020B0604020202020204" pitchFamily="34" charset="0"/>
              </a:endParaRPr>
            </a:p>
          </p:txBody>
        </p:sp>
        <p:sp>
          <p:nvSpPr>
            <p:cNvPr id="38" name="TextBox 37"/>
            <p:cNvSpPr txBox="1"/>
            <p:nvPr/>
          </p:nvSpPr>
          <p:spPr>
            <a:xfrm>
              <a:off x="981832" y="4543146"/>
              <a:ext cx="284053"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sp>
          <p:nvSpPr>
            <p:cNvPr id="39" name="TextBox 38"/>
            <p:cNvSpPr txBox="1"/>
            <p:nvPr/>
          </p:nvSpPr>
          <p:spPr>
            <a:xfrm>
              <a:off x="1840131" y="4543146"/>
              <a:ext cx="284052"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5</a:t>
              </a:r>
              <a:endParaRPr lang="fr-FR" sz="1400">
                <a:solidFill>
                  <a:srgbClr val="4D4D4D"/>
                </a:solidFill>
                <a:latin typeface="Arial" panose="020B0604020202020204" pitchFamily="34" charset="0"/>
                <a:cs typeface="Arial" panose="020B0604020202020204" pitchFamily="34" charset="0"/>
              </a:endParaRPr>
            </a:p>
          </p:txBody>
        </p:sp>
        <p:sp>
          <p:nvSpPr>
            <p:cNvPr id="40" name="TextBox 39"/>
            <p:cNvSpPr txBox="1"/>
            <p:nvPr/>
          </p:nvSpPr>
          <p:spPr>
            <a:xfrm>
              <a:off x="2650244" y="454314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10</a:t>
              </a:r>
              <a:endParaRPr lang="fr-FR" sz="1400">
                <a:solidFill>
                  <a:srgbClr val="4D4D4D"/>
                </a:solidFill>
                <a:latin typeface="Arial" panose="020B0604020202020204" pitchFamily="34" charset="0"/>
                <a:cs typeface="Arial" panose="020B0604020202020204" pitchFamily="34" charset="0"/>
              </a:endParaRPr>
            </a:p>
          </p:txBody>
        </p:sp>
        <p:sp>
          <p:nvSpPr>
            <p:cNvPr id="41" name="Line 17"/>
            <p:cNvSpPr>
              <a:spLocks noChangeShapeType="1"/>
            </p:cNvSpPr>
            <p:nvPr/>
          </p:nvSpPr>
          <p:spPr bwMode="auto">
            <a:xfrm>
              <a:off x="4562082" y="448707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2" name="TextBox 41"/>
            <p:cNvSpPr txBox="1"/>
            <p:nvPr/>
          </p:nvSpPr>
          <p:spPr>
            <a:xfrm>
              <a:off x="4370815" y="4549423"/>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20</a:t>
              </a:r>
              <a:endParaRPr lang="fr-FR" sz="1400">
                <a:solidFill>
                  <a:srgbClr val="4D4D4D"/>
                </a:solidFill>
                <a:latin typeface="Arial" panose="020B0604020202020204" pitchFamily="34" charset="0"/>
                <a:cs typeface="Arial" panose="020B0604020202020204" pitchFamily="34" charset="0"/>
              </a:endParaRPr>
            </a:p>
          </p:txBody>
        </p:sp>
        <p:sp>
          <p:nvSpPr>
            <p:cNvPr id="43" name="Line 18"/>
            <p:cNvSpPr>
              <a:spLocks noChangeShapeType="1"/>
            </p:cNvSpPr>
            <p:nvPr/>
          </p:nvSpPr>
          <p:spPr bwMode="auto">
            <a:xfrm>
              <a:off x="3702320"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4" name="TextBox 43"/>
            <p:cNvSpPr txBox="1"/>
            <p:nvPr/>
          </p:nvSpPr>
          <p:spPr>
            <a:xfrm>
              <a:off x="3509579" y="454314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15</a:t>
              </a:r>
              <a:endParaRPr lang="fr-FR" sz="1400">
                <a:solidFill>
                  <a:srgbClr val="4D4D4D"/>
                </a:solidFill>
                <a:latin typeface="Arial" panose="020B0604020202020204" pitchFamily="34" charset="0"/>
                <a:cs typeface="Arial" panose="020B0604020202020204" pitchFamily="34" charset="0"/>
              </a:endParaRPr>
            </a:p>
          </p:txBody>
        </p:sp>
        <p:cxnSp>
          <p:nvCxnSpPr>
            <p:cNvPr id="45" name="Straight Connector 44"/>
            <p:cNvCxnSpPr/>
            <p:nvPr/>
          </p:nvCxnSpPr>
          <p:spPr>
            <a:xfrm>
              <a:off x="2319224" y="2779078"/>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6" name="Straight Connector 45"/>
            <p:cNvCxnSpPr/>
            <p:nvPr/>
          </p:nvCxnSpPr>
          <p:spPr>
            <a:xfrm>
              <a:off x="2319224" y="297763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47" name="Group 46"/>
            <p:cNvGrpSpPr/>
            <p:nvPr/>
          </p:nvGrpSpPr>
          <p:grpSpPr>
            <a:xfrm>
              <a:off x="1115616" y="2538412"/>
              <a:ext cx="2275647" cy="1827823"/>
              <a:chOff x="861254" y="2538412"/>
              <a:chExt cx="2275647" cy="1827823"/>
            </a:xfrm>
          </p:grpSpPr>
          <p:grpSp>
            <p:nvGrpSpPr>
              <p:cNvPr id="48" name="Group 47"/>
              <p:cNvGrpSpPr/>
              <p:nvPr/>
            </p:nvGrpSpPr>
            <p:grpSpPr>
              <a:xfrm>
                <a:off x="1365454" y="4057363"/>
                <a:ext cx="1771447" cy="308872"/>
                <a:chOff x="1365454" y="4057363"/>
                <a:chExt cx="1771447" cy="308872"/>
              </a:xfrm>
            </p:grpSpPr>
            <p:grpSp>
              <p:nvGrpSpPr>
                <p:cNvPr id="50" name="Group 49"/>
                <p:cNvGrpSpPr/>
                <p:nvPr/>
              </p:nvGrpSpPr>
              <p:grpSpPr>
                <a:xfrm>
                  <a:off x="3089260" y="4318594"/>
                  <a:ext cx="47641" cy="47641"/>
                  <a:chOff x="3089260" y="4318594"/>
                  <a:chExt cx="47641" cy="47641"/>
                </a:xfrm>
              </p:grpSpPr>
              <p:sp>
                <p:nvSpPr>
                  <p:cNvPr id="60" name="Line 21"/>
                  <p:cNvSpPr>
                    <a:spLocks noChangeShapeType="1"/>
                  </p:cNvSpPr>
                  <p:nvPr/>
                </p:nvSpPr>
                <p:spPr bwMode="auto">
                  <a:xfrm>
                    <a:off x="3113081" y="4318594"/>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 name="Line 22"/>
                  <p:cNvSpPr>
                    <a:spLocks noChangeShapeType="1"/>
                  </p:cNvSpPr>
                  <p:nvPr/>
                </p:nvSpPr>
                <p:spPr bwMode="auto">
                  <a:xfrm flipH="1">
                    <a:off x="3089260" y="4342415"/>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1" name="Group 50"/>
                <p:cNvGrpSpPr/>
                <p:nvPr/>
              </p:nvGrpSpPr>
              <p:grpSpPr>
                <a:xfrm>
                  <a:off x="2105476" y="4318594"/>
                  <a:ext cx="47641" cy="47641"/>
                  <a:chOff x="2105476" y="4318594"/>
                  <a:chExt cx="47641" cy="47641"/>
                </a:xfrm>
              </p:grpSpPr>
              <p:sp>
                <p:nvSpPr>
                  <p:cNvPr id="58" name="Line 23"/>
                  <p:cNvSpPr>
                    <a:spLocks noChangeShapeType="1"/>
                  </p:cNvSpPr>
                  <p:nvPr/>
                </p:nvSpPr>
                <p:spPr bwMode="auto">
                  <a:xfrm>
                    <a:off x="2129296" y="4318594"/>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 name="Line 24"/>
                  <p:cNvSpPr>
                    <a:spLocks noChangeShapeType="1"/>
                  </p:cNvSpPr>
                  <p:nvPr/>
                </p:nvSpPr>
                <p:spPr bwMode="auto">
                  <a:xfrm flipH="1">
                    <a:off x="2105476" y="4342415"/>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2" name="Group 51"/>
                <p:cNvGrpSpPr/>
                <p:nvPr/>
              </p:nvGrpSpPr>
              <p:grpSpPr>
                <a:xfrm>
                  <a:off x="1910148" y="4318594"/>
                  <a:ext cx="47641" cy="47641"/>
                  <a:chOff x="1910148" y="4318594"/>
                  <a:chExt cx="47641" cy="47641"/>
                </a:xfrm>
              </p:grpSpPr>
              <p:sp>
                <p:nvSpPr>
                  <p:cNvPr id="56" name="Line 25"/>
                  <p:cNvSpPr>
                    <a:spLocks noChangeShapeType="1"/>
                  </p:cNvSpPr>
                  <p:nvPr/>
                </p:nvSpPr>
                <p:spPr bwMode="auto">
                  <a:xfrm>
                    <a:off x="1933968" y="4318594"/>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 name="Line 26"/>
                  <p:cNvSpPr>
                    <a:spLocks noChangeShapeType="1"/>
                  </p:cNvSpPr>
                  <p:nvPr/>
                </p:nvSpPr>
                <p:spPr bwMode="auto">
                  <a:xfrm flipH="1">
                    <a:off x="1910148" y="4342415"/>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3" name="Group 52"/>
                <p:cNvGrpSpPr/>
                <p:nvPr/>
              </p:nvGrpSpPr>
              <p:grpSpPr>
                <a:xfrm>
                  <a:off x="1365454" y="4057363"/>
                  <a:ext cx="47641" cy="47641"/>
                  <a:chOff x="1365454" y="4057363"/>
                  <a:chExt cx="47641" cy="47641"/>
                </a:xfrm>
              </p:grpSpPr>
              <p:sp>
                <p:nvSpPr>
                  <p:cNvPr id="54" name="Line 27"/>
                  <p:cNvSpPr>
                    <a:spLocks noChangeShapeType="1"/>
                  </p:cNvSpPr>
                  <p:nvPr/>
                </p:nvSpPr>
                <p:spPr bwMode="auto">
                  <a:xfrm>
                    <a:off x="1389274" y="4057363"/>
                    <a:ext cx="0" cy="47641"/>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 name="Line 28"/>
                  <p:cNvSpPr>
                    <a:spLocks noChangeShapeType="1"/>
                  </p:cNvSpPr>
                  <p:nvPr/>
                </p:nvSpPr>
                <p:spPr bwMode="auto">
                  <a:xfrm flipH="1">
                    <a:off x="1365454" y="4081184"/>
                    <a:ext cx="4764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
            <p:nvSpPr>
              <p:cNvPr id="49" name="Freeform 29"/>
              <p:cNvSpPr>
                <a:spLocks/>
              </p:cNvSpPr>
              <p:nvPr/>
            </p:nvSpPr>
            <p:spPr bwMode="auto">
              <a:xfrm>
                <a:off x="861254" y="2538412"/>
                <a:ext cx="2251827" cy="1804003"/>
              </a:xfrm>
              <a:custGeom>
                <a:avLst/>
                <a:gdLst>
                  <a:gd name="T0" fmla="*/ 2836 w 2836"/>
                  <a:gd name="T1" fmla="*/ 2272 h 2272"/>
                  <a:gd name="T2" fmla="*/ 1301 w 2836"/>
                  <a:gd name="T3" fmla="*/ 2272 h 2272"/>
                  <a:gd name="T4" fmla="*/ 1301 w 2836"/>
                  <a:gd name="T5" fmla="*/ 2217 h 2272"/>
                  <a:gd name="T6" fmla="*/ 1108 w 2836"/>
                  <a:gd name="T7" fmla="*/ 2217 h 2272"/>
                  <a:gd name="T8" fmla="*/ 1108 w 2836"/>
                  <a:gd name="T9" fmla="*/ 2167 h 2272"/>
                  <a:gd name="T10" fmla="*/ 940 w 2836"/>
                  <a:gd name="T11" fmla="*/ 2167 h 2272"/>
                  <a:gd name="T12" fmla="*/ 940 w 2836"/>
                  <a:gd name="T13" fmla="*/ 2057 h 2272"/>
                  <a:gd name="T14" fmla="*/ 820 w 2836"/>
                  <a:gd name="T15" fmla="*/ 2057 h 2272"/>
                  <a:gd name="T16" fmla="*/ 820 w 2836"/>
                  <a:gd name="T17" fmla="*/ 2003 h 2272"/>
                  <a:gd name="T18" fmla="*/ 724 w 2836"/>
                  <a:gd name="T19" fmla="*/ 2003 h 2272"/>
                  <a:gd name="T20" fmla="*/ 724 w 2836"/>
                  <a:gd name="T21" fmla="*/ 1943 h 2272"/>
                  <a:gd name="T22" fmla="*/ 667 w 2836"/>
                  <a:gd name="T23" fmla="*/ 1943 h 2272"/>
                  <a:gd name="T24" fmla="*/ 667 w 2836"/>
                  <a:gd name="T25" fmla="*/ 1879 h 2272"/>
                  <a:gd name="T26" fmla="*/ 653 w 2836"/>
                  <a:gd name="T27" fmla="*/ 1879 h 2272"/>
                  <a:gd name="T28" fmla="*/ 653 w 2836"/>
                  <a:gd name="T29" fmla="*/ 1734 h 2272"/>
                  <a:gd name="T30" fmla="*/ 631 w 2836"/>
                  <a:gd name="T31" fmla="*/ 1734 h 2272"/>
                  <a:gd name="T32" fmla="*/ 631 w 2836"/>
                  <a:gd name="T33" fmla="*/ 1642 h 2272"/>
                  <a:gd name="T34" fmla="*/ 605 w 2836"/>
                  <a:gd name="T35" fmla="*/ 1642 h 2272"/>
                  <a:gd name="T36" fmla="*/ 605 w 2836"/>
                  <a:gd name="T37" fmla="*/ 1538 h 2272"/>
                  <a:gd name="T38" fmla="*/ 583 w 2836"/>
                  <a:gd name="T39" fmla="*/ 1538 h 2272"/>
                  <a:gd name="T40" fmla="*/ 583 w 2836"/>
                  <a:gd name="T41" fmla="*/ 1500 h 2272"/>
                  <a:gd name="T42" fmla="*/ 495 w 2836"/>
                  <a:gd name="T43" fmla="*/ 1500 h 2272"/>
                  <a:gd name="T44" fmla="*/ 495 w 2836"/>
                  <a:gd name="T45" fmla="*/ 1393 h 2272"/>
                  <a:gd name="T46" fmla="*/ 479 w 2836"/>
                  <a:gd name="T47" fmla="*/ 1393 h 2272"/>
                  <a:gd name="T48" fmla="*/ 479 w 2836"/>
                  <a:gd name="T49" fmla="*/ 1341 h 2272"/>
                  <a:gd name="T50" fmla="*/ 453 w 2836"/>
                  <a:gd name="T51" fmla="*/ 1341 h 2272"/>
                  <a:gd name="T52" fmla="*/ 453 w 2836"/>
                  <a:gd name="T53" fmla="*/ 1297 h 2272"/>
                  <a:gd name="T54" fmla="*/ 393 w 2836"/>
                  <a:gd name="T55" fmla="*/ 1297 h 2272"/>
                  <a:gd name="T56" fmla="*/ 393 w 2836"/>
                  <a:gd name="T57" fmla="*/ 1205 h 2272"/>
                  <a:gd name="T58" fmla="*/ 365 w 2836"/>
                  <a:gd name="T59" fmla="*/ 1205 h 2272"/>
                  <a:gd name="T60" fmla="*/ 365 w 2836"/>
                  <a:gd name="T61" fmla="*/ 1143 h 2272"/>
                  <a:gd name="T62" fmla="*/ 345 w 2836"/>
                  <a:gd name="T63" fmla="*/ 1143 h 2272"/>
                  <a:gd name="T64" fmla="*/ 345 w 2836"/>
                  <a:gd name="T65" fmla="*/ 1077 h 2272"/>
                  <a:gd name="T66" fmla="*/ 333 w 2836"/>
                  <a:gd name="T67" fmla="*/ 1077 h 2272"/>
                  <a:gd name="T68" fmla="*/ 333 w 2836"/>
                  <a:gd name="T69" fmla="*/ 948 h 2272"/>
                  <a:gd name="T70" fmla="*/ 311 w 2836"/>
                  <a:gd name="T71" fmla="*/ 948 h 2272"/>
                  <a:gd name="T72" fmla="*/ 311 w 2836"/>
                  <a:gd name="T73" fmla="*/ 640 h 2272"/>
                  <a:gd name="T74" fmla="*/ 279 w 2836"/>
                  <a:gd name="T75" fmla="*/ 640 h 2272"/>
                  <a:gd name="T76" fmla="*/ 279 w 2836"/>
                  <a:gd name="T77" fmla="*/ 347 h 2272"/>
                  <a:gd name="T78" fmla="*/ 263 w 2836"/>
                  <a:gd name="T79" fmla="*/ 347 h 2272"/>
                  <a:gd name="T80" fmla="*/ 263 w 2836"/>
                  <a:gd name="T81" fmla="*/ 144 h 2272"/>
                  <a:gd name="T82" fmla="*/ 244 w 2836"/>
                  <a:gd name="T83" fmla="*/ 144 h 2272"/>
                  <a:gd name="T84" fmla="*/ 244 w 2836"/>
                  <a:gd name="T85" fmla="*/ 98 h 2272"/>
                  <a:gd name="T86" fmla="*/ 222 w 2836"/>
                  <a:gd name="T87" fmla="*/ 98 h 2272"/>
                  <a:gd name="T88" fmla="*/ 222 w 2836"/>
                  <a:gd name="T89" fmla="*/ 0 h 2272"/>
                  <a:gd name="T90" fmla="*/ 0 w 2836"/>
                  <a:gd name="T91"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36" h="2272">
                    <a:moveTo>
                      <a:pt x="2836" y="2272"/>
                    </a:moveTo>
                    <a:lnTo>
                      <a:pt x="1301" y="2272"/>
                    </a:lnTo>
                    <a:lnTo>
                      <a:pt x="1301" y="2217"/>
                    </a:lnTo>
                    <a:lnTo>
                      <a:pt x="1108" y="2217"/>
                    </a:lnTo>
                    <a:lnTo>
                      <a:pt x="1108" y="2167"/>
                    </a:lnTo>
                    <a:lnTo>
                      <a:pt x="940" y="2167"/>
                    </a:lnTo>
                    <a:lnTo>
                      <a:pt x="940" y="2057"/>
                    </a:lnTo>
                    <a:lnTo>
                      <a:pt x="820" y="2057"/>
                    </a:lnTo>
                    <a:lnTo>
                      <a:pt x="820" y="2003"/>
                    </a:lnTo>
                    <a:lnTo>
                      <a:pt x="724" y="2003"/>
                    </a:lnTo>
                    <a:lnTo>
                      <a:pt x="724" y="1943"/>
                    </a:lnTo>
                    <a:lnTo>
                      <a:pt x="667" y="1943"/>
                    </a:lnTo>
                    <a:lnTo>
                      <a:pt x="667" y="1879"/>
                    </a:lnTo>
                    <a:lnTo>
                      <a:pt x="653" y="1879"/>
                    </a:lnTo>
                    <a:lnTo>
                      <a:pt x="653" y="1734"/>
                    </a:lnTo>
                    <a:lnTo>
                      <a:pt x="631" y="1734"/>
                    </a:lnTo>
                    <a:lnTo>
                      <a:pt x="631" y="1642"/>
                    </a:lnTo>
                    <a:lnTo>
                      <a:pt x="605" y="1642"/>
                    </a:lnTo>
                    <a:lnTo>
                      <a:pt x="605" y="1538"/>
                    </a:lnTo>
                    <a:lnTo>
                      <a:pt x="583" y="1538"/>
                    </a:lnTo>
                    <a:lnTo>
                      <a:pt x="583" y="1500"/>
                    </a:lnTo>
                    <a:lnTo>
                      <a:pt x="495" y="1500"/>
                    </a:lnTo>
                    <a:lnTo>
                      <a:pt x="495" y="1393"/>
                    </a:lnTo>
                    <a:lnTo>
                      <a:pt x="479" y="1393"/>
                    </a:lnTo>
                    <a:lnTo>
                      <a:pt x="479" y="1341"/>
                    </a:lnTo>
                    <a:lnTo>
                      <a:pt x="453" y="1341"/>
                    </a:lnTo>
                    <a:lnTo>
                      <a:pt x="453" y="1297"/>
                    </a:lnTo>
                    <a:lnTo>
                      <a:pt x="393" y="1297"/>
                    </a:lnTo>
                    <a:lnTo>
                      <a:pt x="393" y="1205"/>
                    </a:lnTo>
                    <a:lnTo>
                      <a:pt x="365" y="1205"/>
                    </a:lnTo>
                    <a:lnTo>
                      <a:pt x="365" y="1143"/>
                    </a:lnTo>
                    <a:lnTo>
                      <a:pt x="345" y="1143"/>
                    </a:lnTo>
                    <a:lnTo>
                      <a:pt x="345" y="1077"/>
                    </a:lnTo>
                    <a:lnTo>
                      <a:pt x="333" y="1077"/>
                    </a:lnTo>
                    <a:lnTo>
                      <a:pt x="333" y="948"/>
                    </a:lnTo>
                    <a:lnTo>
                      <a:pt x="311" y="948"/>
                    </a:lnTo>
                    <a:lnTo>
                      <a:pt x="311" y="640"/>
                    </a:lnTo>
                    <a:lnTo>
                      <a:pt x="279" y="640"/>
                    </a:lnTo>
                    <a:lnTo>
                      <a:pt x="279" y="347"/>
                    </a:lnTo>
                    <a:lnTo>
                      <a:pt x="263" y="347"/>
                    </a:lnTo>
                    <a:lnTo>
                      <a:pt x="263" y="144"/>
                    </a:lnTo>
                    <a:lnTo>
                      <a:pt x="244" y="144"/>
                    </a:lnTo>
                    <a:lnTo>
                      <a:pt x="244" y="98"/>
                    </a:lnTo>
                    <a:lnTo>
                      <a:pt x="222" y="98"/>
                    </a:lnTo>
                    <a:lnTo>
                      <a:pt x="222" y="0"/>
                    </a:lnTo>
                    <a:lnTo>
                      <a:pt x="0" y="0"/>
                    </a:lnTo>
                  </a:path>
                </a:pathLst>
              </a:custGeom>
              <a:solidFill>
                <a:srgbClr val="FFFFFF"/>
              </a:solidFill>
              <a:ln w="28575"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62" name="Group 61"/>
            <p:cNvGrpSpPr/>
            <p:nvPr/>
          </p:nvGrpSpPr>
          <p:grpSpPr>
            <a:xfrm>
              <a:off x="1115616" y="2538412"/>
              <a:ext cx="2248651" cy="1916753"/>
              <a:chOff x="861254" y="2538412"/>
              <a:chExt cx="2248651" cy="1916753"/>
            </a:xfrm>
          </p:grpSpPr>
          <p:sp>
            <p:nvSpPr>
              <p:cNvPr id="63" name="Freeform 30"/>
              <p:cNvSpPr>
                <a:spLocks/>
              </p:cNvSpPr>
              <p:nvPr/>
            </p:nvSpPr>
            <p:spPr bwMode="auto">
              <a:xfrm>
                <a:off x="861254" y="2538412"/>
                <a:ext cx="2224830" cy="1892933"/>
              </a:xfrm>
              <a:custGeom>
                <a:avLst/>
                <a:gdLst>
                  <a:gd name="T0" fmla="*/ 2668 w 2802"/>
                  <a:gd name="T1" fmla="*/ 2384 h 2384"/>
                  <a:gd name="T2" fmla="*/ 2257 w 2802"/>
                  <a:gd name="T3" fmla="*/ 2318 h 2384"/>
                  <a:gd name="T4" fmla="*/ 2014 w 2802"/>
                  <a:gd name="T5" fmla="*/ 2237 h 2384"/>
                  <a:gd name="T6" fmla="*/ 1844 w 2802"/>
                  <a:gd name="T7" fmla="*/ 2169 h 2384"/>
                  <a:gd name="T8" fmla="*/ 1581 w 2802"/>
                  <a:gd name="T9" fmla="*/ 2103 h 2384"/>
                  <a:gd name="T10" fmla="*/ 1513 w 2802"/>
                  <a:gd name="T11" fmla="*/ 2027 h 2384"/>
                  <a:gd name="T12" fmla="*/ 1481 w 2802"/>
                  <a:gd name="T13" fmla="*/ 1959 h 2384"/>
                  <a:gd name="T14" fmla="*/ 1373 w 2802"/>
                  <a:gd name="T15" fmla="*/ 1891 h 2384"/>
                  <a:gd name="T16" fmla="*/ 1351 w 2802"/>
                  <a:gd name="T17" fmla="*/ 1831 h 2384"/>
                  <a:gd name="T18" fmla="*/ 1303 w 2802"/>
                  <a:gd name="T19" fmla="*/ 1768 h 2384"/>
                  <a:gd name="T20" fmla="*/ 1215 w 2802"/>
                  <a:gd name="T21" fmla="*/ 1702 h 2384"/>
                  <a:gd name="T22" fmla="*/ 1020 w 2802"/>
                  <a:gd name="T23" fmla="*/ 1646 h 2384"/>
                  <a:gd name="T24" fmla="*/ 1000 w 2802"/>
                  <a:gd name="T25" fmla="*/ 1592 h 2384"/>
                  <a:gd name="T26" fmla="*/ 958 w 2802"/>
                  <a:gd name="T27" fmla="*/ 1544 h 2384"/>
                  <a:gd name="T28" fmla="*/ 940 w 2802"/>
                  <a:gd name="T29" fmla="*/ 1484 h 2384"/>
                  <a:gd name="T30" fmla="*/ 910 w 2802"/>
                  <a:gd name="T31" fmla="*/ 1383 h 2384"/>
                  <a:gd name="T32" fmla="*/ 848 w 2802"/>
                  <a:gd name="T33" fmla="*/ 1281 h 2384"/>
                  <a:gd name="T34" fmla="*/ 804 w 2802"/>
                  <a:gd name="T35" fmla="*/ 1083 h 2384"/>
                  <a:gd name="T36" fmla="*/ 667 w 2802"/>
                  <a:gd name="T37" fmla="*/ 1025 h 2384"/>
                  <a:gd name="T38" fmla="*/ 655 w 2802"/>
                  <a:gd name="T39" fmla="*/ 926 h 2384"/>
                  <a:gd name="T40" fmla="*/ 635 w 2802"/>
                  <a:gd name="T41" fmla="*/ 880 h 2384"/>
                  <a:gd name="T42" fmla="*/ 607 w 2802"/>
                  <a:gd name="T43" fmla="*/ 822 h 2384"/>
                  <a:gd name="T44" fmla="*/ 547 w 2802"/>
                  <a:gd name="T45" fmla="*/ 784 h 2384"/>
                  <a:gd name="T46" fmla="*/ 459 w 2802"/>
                  <a:gd name="T47" fmla="*/ 736 h 2384"/>
                  <a:gd name="T48" fmla="*/ 367 w 2802"/>
                  <a:gd name="T49" fmla="*/ 640 h 2384"/>
                  <a:gd name="T50" fmla="*/ 345 w 2802"/>
                  <a:gd name="T51" fmla="*/ 597 h 2384"/>
                  <a:gd name="T52" fmla="*/ 335 w 2802"/>
                  <a:gd name="T53" fmla="*/ 545 h 2384"/>
                  <a:gd name="T54" fmla="*/ 305 w 2802"/>
                  <a:gd name="T55" fmla="*/ 459 h 2384"/>
                  <a:gd name="T56" fmla="*/ 285 w 2802"/>
                  <a:gd name="T57" fmla="*/ 321 h 2384"/>
                  <a:gd name="T58" fmla="*/ 263 w 2802"/>
                  <a:gd name="T59" fmla="*/ 277 h 2384"/>
                  <a:gd name="T60" fmla="*/ 218 w 2802"/>
                  <a:gd name="T61" fmla="*/ 138 h 2384"/>
                  <a:gd name="T62" fmla="*/ 132 w 2802"/>
                  <a:gd name="T63" fmla="*/ 92 h 2384"/>
                  <a:gd name="T64" fmla="*/ 62 w 2802"/>
                  <a:gd name="T65" fmla="*/ 44 h 2384"/>
                  <a:gd name="T66" fmla="*/ 0 w 2802"/>
                  <a:gd name="T67" fmla="*/ 0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2" h="2384">
                    <a:moveTo>
                      <a:pt x="2802" y="2384"/>
                    </a:moveTo>
                    <a:lnTo>
                      <a:pt x="2668" y="2384"/>
                    </a:lnTo>
                    <a:lnTo>
                      <a:pt x="2668" y="2318"/>
                    </a:lnTo>
                    <a:lnTo>
                      <a:pt x="2257" y="2318"/>
                    </a:lnTo>
                    <a:lnTo>
                      <a:pt x="2257" y="2237"/>
                    </a:lnTo>
                    <a:lnTo>
                      <a:pt x="2014" y="2237"/>
                    </a:lnTo>
                    <a:lnTo>
                      <a:pt x="2014" y="2169"/>
                    </a:lnTo>
                    <a:lnTo>
                      <a:pt x="1844" y="2169"/>
                    </a:lnTo>
                    <a:lnTo>
                      <a:pt x="1844" y="2103"/>
                    </a:lnTo>
                    <a:lnTo>
                      <a:pt x="1581" y="2103"/>
                    </a:lnTo>
                    <a:lnTo>
                      <a:pt x="1581" y="2027"/>
                    </a:lnTo>
                    <a:lnTo>
                      <a:pt x="1513" y="2027"/>
                    </a:lnTo>
                    <a:lnTo>
                      <a:pt x="1513" y="1959"/>
                    </a:lnTo>
                    <a:lnTo>
                      <a:pt x="1481" y="1959"/>
                    </a:lnTo>
                    <a:lnTo>
                      <a:pt x="1481" y="1891"/>
                    </a:lnTo>
                    <a:lnTo>
                      <a:pt x="1373" y="1891"/>
                    </a:lnTo>
                    <a:lnTo>
                      <a:pt x="1373" y="1831"/>
                    </a:lnTo>
                    <a:lnTo>
                      <a:pt x="1351" y="1831"/>
                    </a:lnTo>
                    <a:lnTo>
                      <a:pt x="1351" y="1768"/>
                    </a:lnTo>
                    <a:lnTo>
                      <a:pt x="1303" y="1768"/>
                    </a:lnTo>
                    <a:lnTo>
                      <a:pt x="1303" y="1702"/>
                    </a:lnTo>
                    <a:lnTo>
                      <a:pt x="1215" y="1702"/>
                    </a:lnTo>
                    <a:lnTo>
                      <a:pt x="1215" y="1646"/>
                    </a:lnTo>
                    <a:lnTo>
                      <a:pt x="1020" y="1646"/>
                    </a:lnTo>
                    <a:lnTo>
                      <a:pt x="1020" y="1592"/>
                    </a:lnTo>
                    <a:lnTo>
                      <a:pt x="1000" y="1592"/>
                    </a:lnTo>
                    <a:lnTo>
                      <a:pt x="1000" y="1544"/>
                    </a:lnTo>
                    <a:lnTo>
                      <a:pt x="958" y="1544"/>
                    </a:lnTo>
                    <a:lnTo>
                      <a:pt x="958" y="1484"/>
                    </a:lnTo>
                    <a:lnTo>
                      <a:pt x="940" y="1484"/>
                    </a:lnTo>
                    <a:lnTo>
                      <a:pt x="940" y="1383"/>
                    </a:lnTo>
                    <a:lnTo>
                      <a:pt x="910" y="1383"/>
                    </a:lnTo>
                    <a:lnTo>
                      <a:pt x="910" y="1281"/>
                    </a:lnTo>
                    <a:lnTo>
                      <a:pt x="848" y="1281"/>
                    </a:lnTo>
                    <a:lnTo>
                      <a:pt x="848" y="1083"/>
                    </a:lnTo>
                    <a:lnTo>
                      <a:pt x="804" y="1083"/>
                    </a:lnTo>
                    <a:lnTo>
                      <a:pt x="804" y="1025"/>
                    </a:lnTo>
                    <a:lnTo>
                      <a:pt x="667" y="1025"/>
                    </a:lnTo>
                    <a:lnTo>
                      <a:pt x="667" y="926"/>
                    </a:lnTo>
                    <a:lnTo>
                      <a:pt x="655" y="926"/>
                    </a:lnTo>
                    <a:lnTo>
                      <a:pt x="655" y="880"/>
                    </a:lnTo>
                    <a:lnTo>
                      <a:pt x="635" y="880"/>
                    </a:lnTo>
                    <a:lnTo>
                      <a:pt x="635" y="822"/>
                    </a:lnTo>
                    <a:lnTo>
                      <a:pt x="607" y="822"/>
                    </a:lnTo>
                    <a:lnTo>
                      <a:pt x="607" y="784"/>
                    </a:lnTo>
                    <a:lnTo>
                      <a:pt x="547" y="784"/>
                    </a:lnTo>
                    <a:lnTo>
                      <a:pt x="547" y="736"/>
                    </a:lnTo>
                    <a:lnTo>
                      <a:pt x="459" y="736"/>
                    </a:lnTo>
                    <a:lnTo>
                      <a:pt x="459" y="640"/>
                    </a:lnTo>
                    <a:lnTo>
                      <a:pt x="367" y="640"/>
                    </a:lnTo>
                    <a:lnTo>
                      <a:pt x="367" y="597"/>
                    </a:lnTo>
                    <a:lnTo>
                      <a:pt x="345" y="597"/>
                    </a:lnTo>
                    <a:lnTo>
                      <a:pt x="345" y="545"/>
                    </a:lnTo>
                    <a:lnTo>
                      <a:pt x="335" y="545"/>
                    </a:lnTo>
                    <a:lnTo>
                      <a:pt x="335" y="459"/>
                    </a:lnTo>
                    <a:lnTo>
                      <a:pt x="305" y="459"/>
                    </a:lnTo>
                    <a:lnTo>
                      <a:pt x="305" y="321"/>
                    </a:lnTo>
                    <a:lnTo>
                      <a:pt x="285" y="321"/>
                    </a:lnTo>
                    <a:lnTo>
                      <a:pt x="285" y="277"/>
                    </a:lnTo>
                    <a:lnTo>
                      <a:pt x="263" y="277"/>
                    </a:lnTo>
                    <a:lnTo>
                      <a:pt x="263" y="138"/>
                    </a:lnTo>
                    <a:lnTo>
                      <a:pt x="218" y="138"/>
                    </a:lnTo>
                    <a:lnTo>
                      <a:pt x="218" y="92"/>
                    </a:lnTo>
                    <a:lnTo>
                      <a:pt x="132" y="92"/>
                    </a:lnTo>
                    <a:lnTo>
                      <a:pt x="132" y="44"/>
                    </a:lnTo>
                    <a:lnTo>
                      <a:pt x="62" y="44"/>
                    </a:lnTo>
                    <a:lnTo>
                      <a:pt x="62"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64" name="Group 63"/>
              <p:cNvGrpSpPr/>
              <p:nvPr/>
            </p:nvGrpSpPr>
            <p:grpSpPr>
              <a:xfrm>
                <a:off x="1168538" y="3022761"/>
                <a:ext cx="1941367" cy="1432404"/>
                <a:chOff x="1168538" y="3022761"/>
                <a:chExt cx="1941367" cy="1432404"/>
              </a:xfrm>
            </p:grpSpPr>
            <p:grpSp>
              <p:nvGrpSpPr>
                <p:cNvPr id="65" name="Group 64"/>
                <p:cNvGrpSpPr/>
                <p:nvPr/>
              </p:nvGrpSpPr>
              <p:grpSpPr>
                <a:xfrm>
                  <a:off x="3062264" y="4407524"/>
                  <a:ext cx="47641" cy="47641"/>
                  <a:chOff x="3062264" y="4407524"/>
                  <a:chExt cx="47641" cy="47641"/>
                </a:xfrm>
              </p:grpSpPr>
              <p:sp>
                <p:nvSpPr>
                  <p:cNvPr id="86" name="Line 5"/>
                  <p:cNvSpPr>
                    <a:spLocks noChangeShapeType="1"/>
                  </p:cNvSpPr>
                  <p:nvPr/>
                </p:nvSpPr>
                <p:spPr bwMode="auto">
                  <a:xfrm>
                    <a:off x="3086084" y="4407524"/>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Line 6"/>
                  <p:cNvSpPr>
                    <a:spLocks noChangeShapeType="1"/>
                  </p:cNvSpPr>
                  <p:nvPr/>
                </p:nvSpPr>
                <p:spPr bwMode="auto">
                  <a:xfrm flipH="1">
                    <a:off x="3062264" y="4431345"/>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66" name="Line 7"/>
                <p:cNvSpPr>
                  <a:spLocks noChangeShapeType="1"/>
                </p:cNvSpPr>
                <p:nvPr/>
              </p:nvSpPr>
              <p:spPr bwMode="auto">
                <a:xfrm>
                  <a:off x="1997489" y="4016075"/>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 name="Line 8"/>
                <p:cNvSpPr>
                  <a:spLocks noChangeShapeType="1"/>
                </p:cNvSpPr>
                <p:nvPr/>
              </p:nvSpPr>
              <p:spPr bwMode="auto">
                <a:xfrm flipH="1">
                  <a:off x="1973669" y="4039895"/>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68" name="Group 67"/>
                <p:cNvGrpSpPr/>
                <p:nvPr/>
              </p:nvGrpSpPr>
              <p:grpSpPr>
                <a:xfrm>
                  <a:off x="1685442" y="3821541"/>
                  <a:ext cx="47641" cy="47641"/>
                  <a:chOff x="1685442" y="3821541"/>
                  <a:chExt cx="47641" cy="47641"/>
                </a:xfrm>
              </p:grpSpPr>
              <p:sp>
                <p:nvSpPr>
                  <p:cNvPr id="84" name="Line 9"/>
                  <p:cNvSpPr>
                    <a:spLocks noChangeShapeType="1"/>
                  </p:cNvSpPr>
                  <p:nvPr/>
                </p:nvSpPr>
                <p:spPr bwMode="auto">
                  <a:xfrm>
                    <a:off x="1709262" y="3821541"/>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 name="Line 10"/>
                  <p:cNvSpPr>
                    <a:spLocks noChangeShapeType="1"/>
                  </p:cNvSpPr>
                  <p:nvPr/>
                </p:nvSpPr>
                <p:spPr bwMode="auto">
                  <a:xfrm flipH="1">
                    <a:off x="1685442" y="3845361"/>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69" name="Group 68"/>
                <p:cNvGrpSpPr/>
                <p:nvPr/>
              </p:nvGrpSpPr>
              <p:grpSpPr>
                <a:xfrm>
                  <a:off x="1647329" y="3821541"/>
                  <a:ext cx="47641" cy="47641"/>
                  <a:chOff x="1647329" y="3821541"/>
                  <a:chExt cx="47641" cy="47641"/>
                </a:xfrm>
              </p:grpSpPr>
              <p:sp>
                <p:nvSpPr>
                  <p:cNvPr id="82" name="Line 11"/>
                  <p:cNvSpPr>
                    <a:spLocks noChangeShapeType="1"/>
                  </p:cNvSpPr>
                  <p:nvPr/>
                </p:nvSpPr>
                <p:spPr bwMode="auto">
                  <a:xfrm>
                    <a:off x="1671149" y="3821541"/>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 name="Line 12"/>
                  <p:cNvSpPr>
                    <a:spLocks noChangeShapeType="1"/>
                  </p:cNvSpPr>
                  <p:nvPr/>
                </p:nvSpPr>
                <p:spPr bwMode="auto">
                  <a:xfrm flipH="1">
                    <a:off x="1647329" y="3845361"/>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70" name="Group 69"/>
                <p:cNvGrpSpPr/>
                <p:nvPr/>
              </p:nvGrpSpPr>
              <p:grpSpPr>
                <a:xfrm>
                  <a:off x="1539343" y="3531725"/>
                  <a:ext cx="47641" cy="47641"/>
                  <a:chOff x="1539343" y="3531725"/>
                  <a:chExt cx="47641" cy="47641"/>
                </a:xfrm>
              </p:grpSpPr>
              <p:sp>
                <p:nvSpPr>
                  <p:cNvPr id="80" name="Line 13"/>
                  <p:cNvSpPr>
                    <a:spLocks noChangeShapeType="1"/>
                  </p:cNvSpPr>
                  <p:nvPr/>
                </p:nvSpPr>
                <p:spPr bwMode="auto">
                  <a:xfrm>
                    <a:off x="1563163" y="3531725"/>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 name="Line 14"/>
                  <p:cNvSpPr>
                    <a:spLocks noChangeShapeType="1"/>
                  </p:cNvSpPr>
                  <p:nvPr/>
                </p:nvSpPr>
                <p:spPr bwMode="auto">
                  <a:xfrm flipH="1">
                    <a:off x="1539343" y="3555546"/>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71" name="Group 70"/>
                <p:cNvGrpSpPr/>
                <p:nvPr/>
              </p:nvGrpSpPr>
              <p:grpSpPr>
                <a:xfrm>
                  <a:off x="1421035" y="3327663"/>
                  <a:ext cx="48435" cy="48435"/>
                  <a:chOff x="1421035" y="3327663"/>
                  <a:chExt cx="48435" cy="48435"/>
                </a:xfrm>
              </p:grpSpPr>
              <p:sp>
                <p:nvSpPr>
                  <p:cNvPr id="78" name="Line 15"/>
                  <p:cNvSpPr>
                    <a:spLocks noChangeShapeType="1"/>
                  </p:cNvSpPr>
                  <p:nvPr/>
                </p:nvSpPr>
                <p:spPr bwMode="auto">
                  <a:xfrm>
                    <a:off x="1445649" y="3327663"/>
                    <a:ext cx="0" cy="4843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 name="Line 16"/>
                  <p:cNvSpPr>
                    <a:spLocks noChangeShapeType="1"/>
                  </p:cNvSpPr>
                  <p:nvPr/>
                </p:nvSpPr>
                <p:spPr bwMode="auto">
                  <a:xfrm flipH="1">
                    <a:off x="1421035" y="3352278"/>
                    <a:ext cx="4843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72" name="Group 71"/>
                <p:cNvGrpSpPr/>
                <p:nvPr/>
              </p:nvGrpSpPr>
              <p:grpSpPr>
                <a:xfrm>
                  <a:off x="1341633" y="3213325"/>
                  <a:ext cx="47641" cy="47641"/>
                  <a:chOff x="1341633" y="3213325"/>
                  <a:chExt cx="47641" cy="47641"/>
                </a:xfrm>
              </p:grpSpPr>
              <p:sp>
                <p:nvSpPr>
                  <p:cNvPr id="76" name="Line 17"/>
                  <p:cNvSpPr>
                    <a:spLocks noChangeShapeType="1"/>
                  </p:cNvSpPr>
                  <p:nvPr/>
                </p:nvSpPr>
                <p:spPr bwMode="auto">
                  <a:xfrm>
                    <a:off x="1365454" y="3213325"/>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 name="Line 18"/>
                  <p:cNvSpPr>
                    <a:spLocks noChangeShapeType="1"/>
                  </p:cNvSpPr>
                  <p:nvPr/>
                </p:nvSpPr>
                <p:spPr bwMode="auto">
                  <a:xfrm flipH="1">
                    <a:off x="1341633" y="3237145"/>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73" name="Group 72"/>
                <p:cNvGrpSpPr/>
                <p:nvPr/>
              </p:nvGrpSpPr>
              <p:grpSpPr>
                <a:xfrm>
                  <a:off x="1168538" y="3022761"/>
                  <a:ext cx="47641" cy="47641"/>
                  <a:chOff x="1168538" y="3022761"/>
                  <a:chExt cx="47641" cy="47641"/>
                </a:xfrm>
              </p:grpSpPr>
              <p:sp>
                <p:nvSpPr>
                  <p:cNvPr id="74" name="Line 19"/>
                  <p:cNvSpPr>
                    <a:spLocks noChangeShapeType="1"/>
                  </p:cNvSpPr>
                  <p:nvPr/>
                </p:nvSpPr>
                <p:spPr bwMode="auto">
                  <a:xfrm>
                    <a:off x="1192358" y="3022761"/>
                    <a:ext cx="0" cy="4764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 name="Line 20"/>
                  <p:cNvSpPr>
                    <a:spLocks noChangeShapeType="1"/>
                  </p:cNvSpPr>
                  <p:nvPr/>
                </p:nvSpPr>
                <p:spPr bwMode="auto">
                  <a:xfrm flipH="1">
                    <a:off x="1168538" y="3046582"/>
                    <a:ext cx="4764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sp>
          <p:nvSpPr>
            <p:cNvPr id="88" name="Freeform 12"/>
            <p:cNvSpPr>
              <a:spLocks/>
            </p:cNvSpPr>
            <p:nvPr/>
          </p:nvSpPr>
          <p:spPr bwMode="auto">
            <a:xfrm>
              <a:off x="5357179" y="2541117"/>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89" name="Line 6"/>
            <p:cNvSpPr>
              <a:spLocks noChangeShapeType="1"/>
            </p:cNvSpPr>
            <p:nvPr/>
          </p:nvSpPr>
          <p:spPr bwMode="auto">
            <a:xfrm>
              <a:off x="5276661" y="2541116"/>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90" name="Line 7"/>
            <p:cNvSpPr>
              <a:spLocks noChangeShapeType="1"/>
            </p:cNvSpPr>
            <p:nvPr/>
          </p:nvSpPr>
          <p:spPr bwMode="auto">
            <a:xfrm>
              <a:off x="5276661" y="2929052"/>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91" name="Line 8"/>
            <p:cNvSpPr>
              <a:spLocks noChangeShapeType="1"/>
            </p:cNvSpPr>
            <p:nvPr/>
          </p:nvSpPr>
          <p:spPr bwMode="auto">
            <a:xfrm>
              <a:off x="5276661" y="3316988"/>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92" name="Line 9"/>
            <p:cNvSpPr>
              <a:spLocks noChangeShapeType="1"/>
            </p:cNvSpPr>
            <p:nvPr/>
          </p:nvSpPr>
          <p:spPr bwMode="auto">
            <a:xfrm>
              <a:off x="5276661" y="3704924"/>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93" name="Line 10"/>
            <p:cNvSpPr>
              <a:spLocks noChangeShapeType="1"/>
            </p:cNvSpPr>
            <p:nvPr/>
          </p:nvSpPr>
          <p:spPr bwMode="auto">
            <a:xfrm>
              <a:off x="5276661" y="4092861"/>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94" name="Line 11"/>
            <p:cNvSpPr>
              <a:spLocks noChangeShapeType="1"/>
            </p:cNvSpPr>
            <p:nvPr/>
          </p:nvSpPr>
          <p:spPr bwMode="auto">
            <a:xfrm>
              <a:off x="5276661" y="4480797"/>
              <a:ext cx="8051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95" name="Line 19"/>
            <p:cNvSpPr>
              <a:spLocks noChangeShapeType="1"/>
            </p:cNvSpPr>
            <p:nvPr/>
          </p:nvSpPr>
          <p:spPr bwMode="auto">
            <a:xfrm>
              <a:off x="6732797"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96" name="Line 20"/>
            <p:cNvSpPr>
              <a:spLocks noChangeShapeType="1"/>
            </p:cNvSpPr>
            <p:nvPr/>
          </p:nvSpPr>
          <p:spPr bwMode="auto">
            <a:xfrm>
              <a:off x="6044988"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97" name="Line 21"/>
            <p:cNvSpPr>
              <a:spLocks noChangeShapeType="1"/>
            </p:cNvSpPr>
            <p:nvPr/>
          </p:nvSpPr>
          <p:spPr bwMode="auto">
            <a:xfrm>
              <a:off x="5357179"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98" name="TextBox 97"/>
            <p:cNvSpPr txBox="1"/>
            <p:nvPr/>
          </p:nvSpPr>
          <p:spPr>
            <a:xfrm rot="16200000">
              <a:off x="4591282" y="3356909"/>
              <a:ext cx="444064" cy="307777"/>
            </a:xfrm>
            <a:prstGeom prst="rect">
              <a:avLst/>
            </a:prstGeom>
            <a:noFill/>
          </p:spPr>
          <p:txBody>
            <a:bodyPr wrap="none" rtlCol="0">
              <a:spAutoFit/>
            </a:bodyPr>
            <a:lstStyle/>
            <a:p>
              <a:pPr algn="ctr"/>
              <a:r>
                <a:rPr lang="fr-FR" sz="1400" b="1" smtClean="0">
                  <a:solidFill>
                    <a:srgbClr val="4D4D4D"/>
                  </a:solidFill>
                  <a:latin typeface="Arial" panose="020B0604020202020204" pitchFamily="34" charset="0"/>
                  <a:cs typeface="Arial" panose="020B0604020202020204" pitchFamily="34" charset="0"/>
                </a:rPr>
                <a:t>SG</a:t>
              </a:r>
              <a:endParaRPr lang="fr-FR" sz="1400" b="1">
                <a:solidFill>
                  <a:srgbClr val="4D4D4D"/>
                </a:solidFill>
                <a:latin typeface="Arial" panose="020B0604020202020204" pitchFamily="34" charset="0"/>
                <a:cs typeface="Arial" panose="020B0604020202020204" pitchFamily="34" charset="0"/>
              </a:endParaRPr>
            </a:p>
          </p:txBody>
        </p:sp>
        <p:sp>
          <p:nvSpPr>
            <p:cNvPr id="99" name="TextBox 98"/>
            <p:cNvSpPr txBox="1"/>
            <p:nvPr/>
          </p:nvSpPr>
          <p:spPr>
            <a:xfrm>
              <a:off x="4880805" y="2385151"/>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1,0</a:t>
              </a:r>
              <a:endParaRPr lang="fr-FR" sz="1400" dirty="0">
                <a:solidFill>
                  <a:srgbClr val="4D4D4D"/>
                </a:solidFill>
                <a:latin typeface="Arial" panose="020B0604020202020204" pitchFamily="34" charset="0"/>
                <a:cs typeface="Arial" panose="020B0604020202020204" pitchFamily="34" charset="0"/>
              </a:endParaRPr>
            </a:p>
          </p:txBody>
        </p:sp>
        <p:sp>
          <p:nvSpPr>
            <p:cNvPr id="100" name="TextBox 99"/>
            <p:cNvSpPr txBox="1"/>
            <p:nvPr/>
          </p:nvSpPr>
          <p:spPr>
            <a:xfrm>
              <a:off x="4880805" y="2774536"/>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0,8</a:t>
              </a:r>
              <a:endParaRPr lang="fr-FR" sz="1400" dirty="0">
                <a:solidFill>
                  <a:srgbClr val="4D4D4D"/>
                </a:solidFill>
                <a:latin typeface="Arial" panose="020B0604020202020204" pitchFamily="34" charset="0"/>
                <a:cs typeface="Arial" panose="020B0604020202020204" pitchFamily="34" charset="0"/>
              </a:endParaRPr>
            </a:p>
          </p:txBody>
        </p:sp>
        <p:sp>
          <p:nvSpPr>
            <p:cNvPr id="101" name="TextBox 100"/>
            <p:cNvSpPr txBox="1"/>
            <p:nvPr/>
          </p:nvSpPr>
          <p:spPr>
            <a:xfrm>
              <a:off x="4880805" y="3162300"/>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0,6</a:t>
              </a:r>
              <a:endParaRPr lang="fr-FR" sz="1400" dirty="0">
                <a:solidFill>
                  <a:srgbClr val="4D4D4D"/>
                </a:solidFill>
                <a:latin typeface="Arial" panose="020B0604020202020204" pitchFamily="34" charset="0"/>
                <a:cs typeface="Arial" panose="020B0604020202020204" pitchFamily="34" charset="0"/>
              </a:endParaRPr>
            </a:p>
          </p:txBody>
        </p:sp>
        <p:sp>
          <p:nvSpPr>
            <p:cNvPr id="102" name="TextBox 101"/>
            <p:cNvSpPr txBox="1"/>
            <p:nvPr/>
          </p:nvSpPr>
          <p:spPr>
            <a:xfrm>
              <a:off x="4869655" y="3550064"/>
              <a:ext cx="433131"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0,4</a:t>
              </a:r>
              <a:endParaRPr lang="fr-FR" sz="1400" dirty="0">
                <a:solidFill>
                  <a:srgbClr val="4D4D4D"/>
                </a:solidFill>
                <a:latin typeface="Arial" panose="020B0604020202020204" pitchFamily="34" charset="0"/>
                <a:cs typeface="Arial" panose="020B0604020202020204" pitchFamily="34" charset="0"/>
              </a:endParaRPr>
            </a:p>
          </p:txBody>
        </p:sp>
        <p:sp>
          <p:nvSpPr>
            <p:cNvPr id="103" name="TextBox 102"/>
            <p:cNvSpPr txBox="1"/>
            <p:nvPr/>
          </p:nvSpPr>
          <p:spPr>
            <a:xfrm>
              <a:off x="4880805" y="3937827"/>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0,2</a:t>
              </a:r>
              <a:endParaRPr lang="fr-FR" sz="1400" dirty="0">
                <a:solidFill>
                  <a:srgbClr val="4D4D4D"/>
                </a:solidFill>
                <a:latin typeface="Arial" panose="020B0604020202020204" pitchFamily="34" charset="0"/>
                <a:cs typeface="Arial" panose="020B0604020202020204" pitchFamily="34" charset="0"/>
              </a:endParaRPr>
            </a:p>
          </p:txBody>
        </p:sp>
        <p:sp>
          <p:nvSpPr>
            <p:cNvPr id="104" name="TextBox 103"/>
            <p:cNvSpPr txBox="1"/>
            <p:nvPr/>
          </p:nvSpPr>
          <p:spPr>
            <a:xfrm>
              <a:off x="5029885" y="4325591"/>
              <a:ext cx="28405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a:t>
              </a:r>
              <a:endParaRPr lang="fr-FR" sz="1400" dirty="0">
                <a:solidFill>
                  <a:srgbClr val="4D4D4D"/>
                </a:solidFill>
                <a:latin typeface="Arial" panose="020B0604020202020204" pitchFamily="34" charset="0"/>
                <a:cs typeface="Arial" panose="020B0604020202020204" pitchFamily="34" charset="0"/>
              </a:endParaRPr>
            </a:p>
          </p:txBody>
        </p:sp>
        <p:sp>
          <p:nvSpPr>
            <p:cNvPr id="105" name="TextBox 104"/>
            <p:cNvSpPr txBox="1"/>
            <p:nvPr/>
          </p:nvSpPr>
          <p:spPr>
            <a:xfrm>
              <a:off x="5215974" y="4543146"/>
              <a:ext cx="284053"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sp>
          <p:nvSpPr>
            <p:cNvPr id="106" name="TextBox 105"/>
            <p:cNvSpPr txBox="1"/>
            <p:nvPr/>
          </p:nvSpPr>
          <p:spPr>
            <a:xfrm>
              <a:off x="5903244" y="4543146"/>
              <a:ext cx="284052"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5</a:t>
              </a:r>
              <a:endParaRPr lang="fr-FR" sz="1400">
                <a:solidFill>
                  <a:srgbClr val="4D4D4D"/>
                </a:solidFill>
                <a:latin typeface="Arial" panose="020B0604020202020204" pitchFamily="34" charset="0"/>
                <a:cs typeface="Arial" panose="020B0604020202020204" pitchFamily="34" charset="0"/>
              </a:endParaRPr>
            </a:p>
          </p:txBody>
        </p:sp>
        <p:sp>
          <p:nvSpPr>
            <p:cNvPr id="107" name="TextBox 106"/>
            <p:cNvSpPr txBox="1"/>
            <p:nvPr/>
          </p:nvSpPr>
          <p:spPr>
            <a:xfrm>
              <a:off x="6541220" y="454314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10</a:t>
              </a:r>
              <a:endParaRPr lang="fr-FR" sz="1400">
                <a:solidFill>
                  <a:srgbClr val="4D4D4D"/>
                </a:solidFill>
                <a:latin typeface="Arial" panose="020B0604020202020204" pitchFamily="34" charset="0"/>
                <a:cs typeface="Arial" panose="020B0604020202020204" pitchFamily="34" charset="0"/>
              </a:endParaRPr>
            </a:p>
          </p:txBody>
        </p:sp>
        <p:sp>
          <p:nvSpPr>
            <p:cNvPr id="108" name="Line 17"/>
            <p:cNvSpPr>
              <a:spLocks noChangeShapeType="1"/>
            </p:cNvSpPr>
            <p:nvPr/>
          </p:nvSpPr>
          <p:spPr bwMode="auto">
            <a:xfrm>
              <a:off x="8796224" y="448707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09" name="Line 18"/>
            <p:cNvSpPr>
              <a:spLocks noChangeShapeType="1"/>
            </p:cNvSpPr>
            <p:nvPr/>
          </p:nvSpPr>
          <p:spPr bwMode="auto">
            <a:xfrm>
              <a:off x="7420606" y="4480797"/>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10" name="TextBox 109"/>
            <p:cNvSpPr txBox="1"/>
            <p:nvPr/>
          </p:nvSpPr>
          <p:spPr>
            <a:xfrm>
              <a:off x="7230564" y="454314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15</a:t>
              </a:r>
              <a:endParaRPr lang="fr-FR" sz="1400">
                <a:solidFill>
                  <a:srgbClr val="4D4D4D"/>
                </a:solidFill>
                <a:latin typeface="Arial" panose="020B0604020202020204" pitchFamily="34" charset="0"/>
                <a:cs typeface="Arial" panose="020B0604020202020204" pitchFamily="34" charset="0"/>
              </a:endParaRPr>
            </a:p>
          </p:txBody>
        </p:sp>
        <p:cxnSp>
          <p:nvCxnSpPr>
            <p:cNvPr id="111" name="Straight Connector 110"/>
            <p:cNvCxnSpPr/>
            <p:nvPr/>
          </p:nvCxnSpPr>
          <p:spPr>
            <a:xfrm>
              <a:off x="6785698" y="2855391"/>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12" name="Straight Connector 111"/>
            <p:cNvCxnSpPr/>
            <p:nvPr/>
          </p:nvCxnSpPr>
          <p:spPr>
            <a:xfrm>
              <a:off x="6785698" y="3053945"/>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13" name="Line 17"/>
            <p:cNvSpPr>
              <a:spLocks noChangeShapeType="1"/>
            </p:cNvSpPr>
            <p:nvPr/>
          </p:nvSpPr>
          <p:spPr bwMode="auto">
            <a:xfrm>
              <a:off x="8108415" y="4487074"/>
              <a:ext cx="0" cy="85879"/>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114" name="TextBox 113"/>
            <p:cNvSpPr txBox="1"/>
            <p:nvPr/>
          </p:nvSpPr>
          <p:spPr>
            <a:xfrm>
              <a:off x="7917607" y="4549423"/>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20</a:t>
              </a:r>
              <a:endParaRPr lang="fr-FR" sz="1400">
                <a:solidFill>
                  <a:srgbClr val="4D4D4D"/>
                </a:solidFill>
                <a:latin typeface="Arial" panose="020B0604020202020204" pitchFamily="34" charset="0"/>
                <a:cs typeface="Arial" panose="020B0604020202020204" pitchFamily="34" charset="0"/>
              </a:endParaRPr>
            </a:p>
          </p:txBody>
        </p:sp>
        <p:grpSp>
          <p:nvGrpSpPr>
            <p:cNvPr id="115" name="Group 114"/>
            <p:cNvGrpSpPr/>
            <p:nvPr/>
          </p:nvGrpSpPr>
          <p:grpSpPr>
            <a:xfrm>
              <a:off x="5363117" y="2540794"/>
              <a:ext cx="2277132" cy="1945480"/>
              <a:chOff x="5363117" y="2540794"/>
              <a:chExt cx="2277132" cy="1945480"/>
            </a:xfrm>
          </p:grpSpPr>
          <p:sp>
            <p:nvSpPr>
              <p:cNvPr id="116" name="Freeform 66"/>
              <p:cNvSpPr>
                <a:spLocks/>
              </p:cNvSpPr>
              <p:nvPr/>
            </p:nvSpPr>
            <p:spPr bwMode="auto">
              <a:xfrm>
                <a:off x="5363117" y="2540794"/>
                <a:ext cx="2277132" cy="1945480"/>
              </a:xfrm>
              <a:custGeom>
                <a:avLst/>
                <a:gdLst>
                  <a:gd name="T0" fmla="*/ 2877 w 2877"/>
                  <a:gd name="T1" fmla="*/ 2141 h 2464"/>
                  <a:gd name="T2" fmla="*/ 2008 w 2877"/>
                  <a:gd name="T3" fmla="*/ 2043 h 2464"/>
                  <a:gd name="T4" fmla="*/ 1917 w 2877"/>
                  <a:gd name="T5" fmla="*/ 1937 h 2464"/>
                  <a:gd name="T6" fmla="*/ 1853 w 2877"/>
                  <a:gd name="T7" fmla="*/ 1840 h 2464"/>
                  <a:gd name="T8" fmla="*/ 1521 w 2877"/>
                  <a:gd name="T9" fmla="*/ 1772 h 2464"/>
                  <a:gd name="T10" fmla="*/ 1469 w 2877"/>
                  <a:gd name="T11" fmla="*/ 1698 h 2464"/>
                  <a:gd name="T12" fmla="*/ 1400 w 2877"/>
                  <a:gd name="T13" fmla="*/ 1634 h 2464"/>
                  <a:gd name="T14" fmla="*/ 1372 w 2877"/>
                  <a:gd name="T15" fmla="*/ 1566 h 2464"/>
                  <a:gd name="T16" fmla="*/ 1348 w 2877"/>
                  <a:gd name="T17" fmla="*/ 1494 h 2464"/>
                  <a:gd name="T18" fmla="*/ 1256 w 2877"/>
                  <a:gd name="T19" fmla="*/ 1439 h 2464"/>
                  <a:gd name="T20" fmla="*/ 1208 w 2877"/>
                  <a:gd name="T21" fmla="*/ 1371 h 2464"/>
                  <a:gd name="T22" fmla="*/ 1142 w 2877"/>
                  <a:gd name="T23" fmla="*/ 1311 h 2464"/>
                  <a:gd name="T24" fmla="*/ 1092 w 2877"/>
                  <a:gd name="T25" fmla="*/ 1201 h 2464"/>
                  <a:gd name="T26" fmla="*/ 1014 w 2877"/>
                  <a:gd name="T27" fmla="*/ 1149 h 2464"/>
                  <a:gd name="T28" fmla="*/ 1000 w 2877"/>
                  <a:gd name="T29" fmla="*/ 1093 h 2464"/>
                  <a:gd name="T30" fmla="*/ 948 w 2877"/>
                  <a:gd name="T31" fmla="*/ 1040 h 2464"/>
                  <a:gd name="T32" fmla="*/ 928 w 2877"/>
                  <a:gd name="T33" fmla="*/ 988 h 2464"/>
                  <a:gd name="T34" fmla="*/ 880 w 2877"/>
                  <a:gd name="T35" fmla="*/ 928 h 2464"/>
                  <a:gd name="T36" fmla="*/ 847 w 2877"/>
                  <a:gd name="T37" fmla="*/ 828 h 2464"/>
                  <a:gd name="T38" fmla="*/ 791 w 2877"/>
                  <a:gd name="T39" fmla="*/ 768 h 2464"/>
                  <a:gd name="T40" fmla="*/ 721 w 2877"/>
                  <a:gd name="T41" fmla="*/ 720 h 2464"/>
                  <a:gd name="T42" fmla="*/ 675 w 2877"/>
                  <a:gd name="T43" fmla="*/ 664 h 2464"/>
                  <a:gd name="T44" fmla="*/ 615 w 2877"/>
                  <a:gd name="T45" fmla="*/ 611 h 2464"/>
                  <a:gd name="T46" fmla="*/ 587 w 2877"/>
                  <a:gd name="T47" fmla="*/ 581 h 2464"/>
                  <a:gd name="T48" fmla="*/ 567 w 2877"/>
                  <a:gd name="T49" fmla="*/ 499 h 2464"/>
                  <a:gd name="T50" fmla="*/ 553 w 2877"/>
                  <a:gd name="T51" fmla="*/ 401 h 2464"/>
                  <a:gd name="T52" fmla="*/ 527 w 2877"/>
                  <a:gd name="T53" fmla="*/ 351 h 2464"/>
                  <a:gd name="T54" fmla="*/ 511 w 2877"/>
                  <a:gd name="T55" fmla="*/ 307 h 2464"/>
                  <a:gd name="T56" fmla="*/ 499 w 2877"/>
                  <a:gd name="T57" fmla="*/ 247 h 2464"/>
                  <a:gd name="T58" fmla="*/ 439 w 2877"/>
                  <a:gd name="T59" fmla="*/ 202 h 2464"/>
                  <a:gd name="T60" fmla="*/ 397 w 2877"/>
                  <a:gd name="T61" fmla="*/ 102 h 2464"/>
                  <a:gd name="T62" fmla="*/ 309 w 2877"/>
                  <a:gd name="T63" fmla="*/ 50 h 2464"/>
                  <a:gd name="T64" fmla="*/ 202 w 2877"/>
                  <a:gd name="T65" fmla="*/ 0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7" h="2464">
                    <a:moveTo>
                      <a:pt x="2877" y="2464"/>
                    </a:moveTo>
                    <a:lnTo>
                      <a:pt x="2877" y="2141"/>
                    </a:lnTo>
                    <a:lnTo>
                      <a:pt x="2008" y="2141"/>
                    </a:lnTo>
                    <a:lnTo>
                      <a:pt x="2008" y="2043"/>
                    </a:lnTo>
                    <a:lnTo>
                      <a:pt x="1917" y="2043"/>
                    </a:lnTo>
                    <a:lnTo>
                      <a:pt x="1917" y="1937"/>
                    </a:lnTo>
                    <a:lnTo>
                      <a:pt x="1853" y="1937"/>
                    </a:lnTo>
                    <a:lnTo>
                      <a:pt x="1853" y="1840"/>
                    </a:lnTo>
                    <a:lnTo>
                      <a:pt x="1521" y="1840"/>
                    </a:lnTo>
                    <a:lnTo>
                      <a:pt x="1521" y="1772"/>
                    </a:lnTo>
                    <a:lnTo>
                      <a:pt x="1469" y="1772"/>
                    </a:lnTo>
                    <a:lnTo>
                      <a:pt x="1469" y="1698"/>
                    </a:lnTo>
                    <a:lnTo>
                      <a:pt x="1400" y="1698"/>
                    </a:lnTo>
                    <a:lnTo>
                      <a:pt x="1400" y="1634"/>
                    </a:lnTo>
                    <a:lnTo>
                      <a:pt x="1372" y="1634"/>
                    </a:lnTo>
                    <a:lnTo>
                      <a:pt x="1372" y="1566"/>
                    </a:lnTo>
                    <a:lnTo>
                      <a:pt x="1348" y="1566"/>
                    </a:lnTo>
                    <a:lnTo>
                      <a:pt x="1348" y="1494"/>
                    </a:lnTo>
                    <a:lnTo>
                      <a:pt x="1256" y="1494"/>
                    </a:lnTo>
                    <a:lnTo>
                      <a:pt x="1256" y="1439"/>
                    </a:lnTo>
                    <a:lnTo>
                      <a:pt x="1208" y="1439"/>
                    </a:lnTo>
                    <a:lnTo>
                      <a:pt x="1208" y="1371"/>
                    </a:lnTo>
                    <a:lnTo>
                      <a:pt x="1142" y="1371"/>
                    </a:lnTo>
                    <a:lnTo>
                      <a:pt x="1142" y="1311"/>
                    </a:lnTo>
                    <a:lnTo>
                      <a:pt x="1092" y="1311"/>
                    </a:lnTo>
                    <a:lnTo>
                      <a:pt x="1092" y="1201"/>
                    </a:lnTo>
                    <a:lnTo>
                      <a:pt x="1014" y="1201"/>
                    </a:lnTo>
                    <a:lnTo>
                      <a:pt x="1014" y="1149"/>
                    </a:lnTo>
                    <a:lnTo>
                      <a:pt x="1000" y="1149"/>
                    </a:lnTo>
                    <a:lnTo>
                      <a:pt x="1000" y="1093"/>
                    </a:lnTo>
                    <a:lnTo>
                      <a:pt x="948" y="1093"/>
                    </a:lnTo>
                    <a:lnTo>
                      <a:pt x="948" y="1040"/>
                    </a:lnTo>
                    <a:lnTo>
                      <a:pt x="928" y="1040"/>
                    </a:lnTo>
                    <a:lnTo>
                      <a:pt x="928" y="988"/>
                    </a:lnTo>
                    <a:lnTo>
                      <a:pt x="880" y="988"/>
                    </a:lnTo>
                    <a:lnTo>
                      <a:pt x="880" y="928"/>
                    </a:lnTo>
                    <a:lnTo>
                      <a:pt x="847" y="928"/>
                    </a:lnTo>
                    <a:lnTo>
                      <a:pt x="847" y="828"/>
                    </a:lnTo>
                    <a:lnTo>
                      <a:pt x="791" y="828"/>
                    </a:lnTo>
                    <a:lnTo>
                      <a:pt x="791" y="768"/>
                    </a:lnTo>
                    <a:lnTo>
                      <a:pt x="721" y="768"/>
                    </a:lnTo>
                    <a:lnTo>
                      <a:pt x="721" y="720"/>
                    </a:lnTo>
                    <a:lnTo>
                      <a:pt x="675" y="720"/>
                    </a:lnTo>
                    <a:lnTo>
                      <a:pt x="675" y="664"/>
                    </a:lnTo>
                    <a:lnTo>
                      <a:pt x="615" y="664"/>
                    </a:lnTo>
                    <a:lnTo>
                      <a:pt x="615" y="611"/>
                    </a:lnTo>
                    <a:lnTo>
                      <a:pt x="587" y="611"/>
                    </a:lnTo>
                    <a:lnTo>
                      <a:pt x="587" y="581"/>
                    </a:lnTo>
                    <a:lnTo>
                      <a:pt x="567" y="581"/>
                    </a:lnTo>
                    <a:lnTo>
                      <a:pt x="567" y="499"/>
                    </a:lnTo>
                    <a:lnTo>
                      <a:pt x="553" y="499"/>
                    </a:lnTo>
                    <a:lnTo>
                      <a:pt x="553" y="401"/>
                    </a:lnTo>
                    <a:lnTo>
                      <a:pt x="527" y="401"/>
                    </a:lnTo>
                    <a:lnTo>
                      <a:pt x="527" y="351"/>
                    </a:lnTo>
                    <a:lnTo>
                      <a:pt x="511" y="351"/>
                    </a:lnTo>
                    <a:lnTo>
                      <a:pt x="511" y="307"/>
                    </a:lnTo>
                    <a:lnTo>
                      <a:pt x="499" y="307"/>
                    </a:lnTo>
                    <a:lnTo>
                      <a:pt x="499" y="247"/>
                    </a:lnTo>
                    <a:lnTo>
                      <a:pt x="439" y="247"/>
                    </a:lnTo>
                    <a:lnTo>
                      <a:pt x="439" y="202"/>
                    </a:lnTo>
                    <a:lnTo>
                      <a:pt x="397" y="202"/>
                    </a:lnTo>
                    <a:lnTo>
                      <a:pt x="397" y="102"/>
                    </a:lnTo>
                    <a:lnTo>
                      <a:pt x="309" y="102"/>
                    </a:lnTo>
                    <a:lnTo>
                      <a:pt x="309" y="50"/>
                    </a:lnTo>
                    <a:lnTo>
                      <a:pt x="202" y="50"/>
                    </a:lnTo>
                    <a:lnTo>
                      <a:pt x="202"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17" name="Group 116"/>
              <p:cNvGrpSpPr/>
              <p:nvPr/>
            </p:nvGrpSpPr>
            <p:grpSpPr>
              <a:xfrm>
                <a:off x="5756490" y="2833721"/>
                <a:ext cx="1671638" cy="1422791"/>
                <a:chOff x="5756490" y="2833721"/>
                <a:chExt cx="1671638" cy="1422791"/>
              </a:xfrm>
            </p:grpSpPr>
            <p:grpSp>
              <p:nvGrpSpPr>
                <p:cNvPr id="118" name="Group 117"/>
                <p:cNvGrpSpPr/>
                <p:nvPr/>
              </p:nvGrpSpPr>
              <p:grpSpPr>
                <a:xfrm>
                  <a:off x="7380638" y="4209138"/>
                  <a:ext cx="47490" cy="47374"/>
                  <a:chOff x="7380638" y="4209138"/>
                  <a:chExt cx="47490" cy="47374"/>
                </a:xfrm>
              </p:grpSpPr>
              <p:sp>
                <p:nvSpPr>
                  <p:cNvPr id="149" name="Line 67"/>
                  <p:cNvSpPr>
                    <a:spLocks noChangeShapeType="1"/>
                  </p:cNvSpPr>
                  <p:nvPr/>
                </p:nvSpPr>
                <p:spPr bwMode="auto">
                  <a:xfrm>
                    <a:off x="7404383" y="4209138"/>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0" name="Line 68"/>
                  <p:cNvSpPr>
                    <a:spLocks noChangeShapeType="1"/>
                  </p:cNvSpPr>
                  <p:nvPr/>
                </p:nvSpPr>
                <p:spPr bwMode="auto">
                  <a:xfrm flipH="1">
                    <a:off x="7380638" y="4232825"/>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19" name="Group 118"/>
                <p:cNvGrpSpPr/>
                <p:nvPr/>
              </p:nvGrpSpPr>
              <p:grpSpPr>
                <a:xfrm>
                  <a:off x="7136066" y="4209138"/>
                  <a:ext cx="47490" cy="47374"/>
                  <a:chOff x="7136066" y="4209138"/>
                  <a:chExt cx="47490" cy="47374"/>
                </a:xfrm>
              </p:grpSpPr>
              <p:sp>
                <p:nvSpPr>
                  <p:cNvPr id="147" name="Line 69"/>
                  <p:cNvSpPr>
                    <a:spLocks noChangeShapeType="1"/>
                  </p:cNvSpPr>
                  <p:nvPr/>
                </p:nvSpPr>
                <p:spPr bwMode="auto">
                  <a:xfrm>
                    <a:off x="7159811" y="4209138"/>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8" name="Line 70"/>
                  <p:cNvSpPr>
                    <a:spLocks noChangeShapeType="1"/>
                  </p:cNvSpPr>
                  <p:nvPr/>
                </p:nvSpPr>
                <p:spPr bwMode="auto">
                  <a:xfrm flipH="1">
                    <a:off x="7136066" y="4232825"/>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20" name="Group 119"/>
                <p:cNvGrpSpPr/>
                <p:nvPr/>
              </p:nvGrpSpPr>
              <p:grpSpPr>
                <a:xfrm>
                  <a:off x="6620803" y="3968322"/>
                  <a:ext cx="121890" cy="48163"/>
                  <a:chOff x="6620803" y="3968322"/>
                  <a:chExt cx="121890" cy="48163"/>
                </a:xfrm>
              </p:grpSpPr>
              <p:sp>
                <p:nvSpPr>
                  <p:cNvPr id="141" name="Line 71"/>
                  <p:cNvSpPr>
                    <a:spLocks noChangeShapeType="1"/>
                  </p:cNvSpPr>
                  <p:nvPr/>
                </p:nvSpPr>
                <p:spPr bwMode="auto">
                  <a:xfrm>
                    <a:off x="6718948" y="3968322"/>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2" name="Line 72"/>
                  <p:cNvSpPr>
                    <a:spLocks noChangeShapeType="1"/>
                  </p:cNvSpPr>
                  <p:nvPr/>
                </p:nvSpPr>
                <p:spPr bwMode="auto">
                  <a:xfrm flipH="1">
                    <a:off x="6695203" y="3992008"/>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3" name="Line 73"/>
                  <p:cNvSpPr>
                    <a:spLocks noChangeShapeType="1"/>
                  </p:cNvSpPr>
                  <p:nvPr/>
                </p:nvSpPr>
                <p:spPr bwMode="auto">
                  <a:xfrm>
                    <a:off x="6687288" y="3968322"/>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4" name="Line 74"/>
                  <p:cNvSpPr>
                    <a:spLocks noChangeShapeType="1"/>
                  </p:cNvSpPr>
                  <p:nvPr/>
                </p:nvSpPr>
                <p:spPr bwMode="auto">
                  <a:xfrm flipH="1">
                    <a:off x="6663544" y="3992008"/>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5" name="Line 75"/>
                  <p:cNvSpPr>
                    <a:spLocks noChangeShapeType="1"/>
                  </p:cNvSpPr>
                  <p:nvPr/>
                </p:nvSpPr>
                <p:spPr bwMode="auto">
                  <a:xfrm>
                    <a:off x="6644548" y="3968322"/>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6" name="Line 76"/>
                  <p:cNvSpPr>
                    <a:spLocks noChangeShapeType="1"/>
                  </p:cNvSpPr>
                  <p:nvPr/>
                </p:nvSpPr>
                <p:spPr bwMode="auto">
                  <a:xfrm flipH="1">
                    <a:off x="6620803" y="3992008"/>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21" name="Group 120"/>
                <p:cNvGrpSpPr/>
                <p:nvPr/>
              </p:nvGrpSpPr>
              <p:grpSpPr>
                <a:xfrm>
                  <a:off x="6341405" y="3696712"/>
                  <a:ext cx="58571" cy="47374"/>
                  <a:chOff x="6341405" y="3696712"/>
                  <a:chExt cx="58571" cy="47374"/>
                </a:xfrm>
              </p:grpSpPr>
              <p:sp>
                <p:nvSpPr>
                  <p:cNvPr id="137" name="Line 77"/>
                  <p:cNvSpPr>
                    <a:spLocks noChangeShapeType="1"/>
                  </p:cNvSpPr>
                  <p:nvPr/>
                </p:nvSpPr>
                <p:spPr bwMode="auto">
                  <a:xfrm>
                    <a:off x="6376231" y="3696712"/>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Line 78"/>
                  <p:cNvSpPr>
                    <a:spLocks noChangeShapeType="1"/>
                  </p:cNvSpPr>
                  <p:nvPr/>
                </p:nvSpPr>
                <p:spPr bwMode="auto">
                  <a:xfrm flipH="1">
                    <a:off x="6352486" y="3720399"/>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Line 79"/>
                  <p:cNvSpPr>
                    <a:spLocks noChangeShapeType="1"/>
                  </p:cNvSpPr>
                  <p:nvPr/>
                </p:nvSpPr>
                <p:spPr bwMode="auto">
                  <a:xfrm>
                    <a:off x="6365150" y="3696712"/>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Line 80"/>
                  <p:cNvSpPr>
                    <a:spLocks noChangeShapeType="1"/>
                  </p:cNvSpPr>
                  <p:nvPr/>
                </p:nvSpPr>
                <p:spPr bwMode="auto">
                  <a:xfrm flipH="1">
                    <a:off x="6341405" y="3720399"/>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22" name="Group 121"/>
                <p:cNvGrpSpPr/>
                <p:nvPr/>
              </p:nvGrpSpPr>
              <p:grpSpPr>
                <a:xfrm>
                  <a:off x="6267005" y="3599596"/>
                  <a:ext cx="47490" cy="47374"/>
                  <a:chOff x="6267005" y="3599596"/>
                  <a:chExt cx="47490" cy="47374"/>
                </a:xfrm>
              </p:grpSpPr>
              <p:sp>
                <p:nvSpPr>
                  <p:cNvPr id="135" name="Line 81"/>
                  <p:cNvSpPr>
                    <a:spLocks noChangeShapeType="1"/>
                  </p:cNvSpPr>
                  <p:nvPr/>
                </p:nvSpPr>
                <p:spPr bwMode="auto">
                  <a:xfrm>
                    <a:off x="6290749" y="3599596"/>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Line 82"/>
                  <p:cNvSpPr>
                    <a:spLocks noChangeShapeType="1"/>
                  </p:cNvSpPr>
                  <p:nvPr/>
                </p:nvSpPr>
                <p:spPr bwMode="auto">
                  <a:xfrm flipH="1">
                    <a:off x="6267005" y="3623283"/>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23" name="Group 122"/>
                <p:cNvGrpSpPr/>
                <p:nvPr/>
              </p:nvGrpSpPr>
              <p:grpSpPr>
                <a:xfrm>
                  <a:off x="6141948" y="3466950"/>
                  <a:ext cx="47490" cy="47374"/>
                  <a:chOff x="6141948" y="3466950"/>
                  <a:chExt cx="47490" cy="47374"/>
                </a:xfrm>
              </p:grpSpPr>
              <p:sp>
                <p:nvSpPr>
                  <p:cNvPr id="133" name="Line 83"/>
                  <p:cNvSpPr>
                    <a:spLocks noChangeShapeType="1"/>
                  </p:cNvSpPr>
                  <p:nvPr/>
                </p:nvSpPr>
                <p:spPr bwMode="auto">
                  <a:xfrm>
                    <a:off x="6165693" y="3466950"/>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84"/>
                  <p:cNvSpPr>
                    <a:spLocks noChangeShapeType="1"/>
                  </p:cNvSpPr>
                  <p:nvPr/>
                </p:nvSpPr>
                <p:spPr bwMode="auto">
                  <a:xfrm flipH="1">
                    <a:off x="6141948" y="3490637"/>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24" name="Group 123"/>
                <p:cNvGrpSpPr/>
                <p:nvPr/>
              </p:nvGrpSpPr>
              <p:grpSpPr>
                <a:xfrm>
                  <a:off x="5826142" y="3042166"/>
                  <a:ext cx="47490" cy="48163"/>
                  <a:chOff x="5826142" y="3042166"/>
                  <a:chExt cx="47490" cy="48163"/>
                </a:xfrm>
              </p:grpSpPr>
              <p:sp>
                <p:nvSpPr>
                  <p:cNvPr id="131" name="Line 85"/>
                  <p:cNvSpPr>
                    <a:spLocks noChangeShapeType="1"/>
                  </p:cNvSpPr>
                  <p:nvPr/>
                </p:nvSpPr>
                <p:spPr bwMode="auto">
                  <a:xfrm>
                    <a:off x="5849887" y="3042166"/>
                    <a:ext cx="0" cy="48163"/>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2" name="Line 86"/>
                  <p:cNvSpPr>
                    <a:spLocks noChangeShapeType="1"/>
                  </p:cNvSpPr>
                  <p:nvPr/>
                </p:nvSpPr>
                <p:spPr bwMode="auto">
                  <a:xfrm flipH="1">
                    <a:off x="5826142" y="3066642"/>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25" name="Group 124"/>
                <p:cNvGrpSpPr/>
                <p:nvPr/>
              </p:nvGrpSpPr>
              <p:grpSpPr>
                <a:xfrm>
                  <a:off x="5786567" y="2953735"/>
                  <a:ext cx="47490" cy="47374"/>
                  <a:chOff x="5786567" y="2953735"/>
                  <a:chExt cx="47490" cy="47374"/>
                </a:xfrm>
              </p:grpSpPr>
              <p:sp>
                <p:nvSpPr>
                  <p:cNvPr id="129" name="Line 87"/>
                  <p:cNvSpPr>
                    <a:spLocks noChangeShapeType="1"/>
                  </p:cNvSpPr>
                  <p:nvPr/>
                </p:nvSpPr>
                <p:spPr bwMode="auto">
                  <a:xfrm>
                    <a:off x="5810312" y="2953735"/>
                    <a:ext cx="0" cy="4737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0" name="Line 88"/>
                  <p:cNvSpPr>
                    <a:spLocks noChangeShapeType="1"/>
                  </p:cNvSpPr>
                  <p:nvPr/>
                </p:nvSpPr>
                <p:spPr bwMode="auto">
                  <a:xfrm flipH="1">
                    <a:off x="5786567" y="2977422"/>
                    <a:ext cx="4749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26" name="Group 125"/>
                <p:cNvGrpSpPr/>
                <p:nvPr/>
              </p:nvGrpSpPr>
              <p:grpSpPr>
                <a:xfrm>
                  <a:off x="5756490" y="2833721"/>
                  <a:ext cx="47490" cy="47374"/>
                  <a:chOff x="5756490" y="2833721"/>
                  <a:chExt cx="47490" cy="47374"/>
                </a:xfrm>
              </p:grpSpPr>
              <p:sp>
                <p:nvSpPr>
                  <p:cNvPr id="127" name="Line 89"/>
                  <p:cNvSpPr>
                    <a:spLocks noChangeShapeType="1"/>
                  </p:cNvSpPr>
                  <p:nvPr/>
                </p:nvSpPr>
                <p:spPr bwMode="auto">
                  <a:xfrm>
                    <a:off x="5780235" y="2833721"/>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8" name="Line 90"/>
                  <p:cNvSpPr>
                    <a:spLocks noChangeShapeType="1"/>
                  </p:cNvSpPr>
                  <p:nvPr/>
                </p:nvSpPr>
                <p:spPr bwMode="auto">
                  <a:xfrm flipH="1">
                    <a:off x="5756490" y="2857408"/>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grpSp>
          <p:nvGrpSpPr>
            <p:cNvPr id="151" name="Group 150"/>
            <p:cNvGrpSpPr/>
            <p:nvPr/>
          </p:nvGrpSpPr>
          <p:grpSpPr>
            <a:xfrm>
              <a:off x="5363117" y="2540794"/>
              <a:ext cx="2646760" cy="1945480"/>
              <a:chOff x="5363117" y="2540794"/>
              <a:chExt cx="2646760" cy="1945480"/>
            </a:xfrm>
          </p:grpSpPr>
          <p:grpSp>
            <p:nvGrpSpPr>
              <p:cNvPr id="152" name="Group 151"/>
              <p:cNvGrpSpPr/>
              <p:nvPr/>
            </p:nvGrpSpPr>
            <p:grpSpPr>
              <a:xfrm>
                <a:off x="5540412" y="2556197"/>
                <a:ext cx="1814898" cy="1590967"/>
                <a:chOff x="5540412" y="2556197"/>
                <a:chExt cx="1814898" cy="1590967"/>
              </a:xfrm>
            </p:grpSpPr>
            <p:grpSp>
              <p:nvGrpSpPr>
                <p:cNvPr id="154" name="Group 153"/>
                <p:cNvGrpSpPr/>
                <p:nvPr/>
              </p:nvGrpSpPr>
              <p:grpSpPr>
                <a:xfrm>
                  <a:off x="7307029" y="4099790"/>
                  <a:ext cx="48281" cy="47374"/>
                  <a:chOff x="7307029" y="4098599"/>
                  <a:chExt cx="48281" cy="47374"/>
                </a:xfrm>
              </p:grpSpPr>
              <p:sp>
                <p:nvSpPr>
                  <p:cNvPr id="200" name="Line 34"/>
                  <p:cNvSpPr>
                    <a:spLocks noChangeShapeType="1"/>
                  </p:cNvSpPr>
                  <p:nvPr/>
                </p:nvSpPr>
                <p:spPr bwMode="auto">
                  <a:xfrm>
                    <a:off x="7330774" y="4098599"/>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01" name="Line 35"/>
                  <p:cNvSpPr>
                    <a:spLocks noChangeShapeType="1"/>
                  </p:cNvSpPr>
                  <p:nvPr/>
                </p:nvSpPr>
                <p:spPr bwMode="auto">
                  <a:xfrm flipH="1">
                    <a:off x="7307029" y="4122286"/>
                    <a:ext cx="48281"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55" name="Group 154"/>
                <p:cNvGrpSpPr/>
                <p:nvPr/>
              </p:nvGrpSpPr>
              <p:grpSpPr>
                <a:xfrm>
                  <a:off x="7105989" y="4099790"/>
                  <a:ext cx="47490" cy="47374"/>
                  <a:chOff x="7105989" y="4098599"/>
                  <a:chExt cx="47490" cy="47374"/>
                </a:xfrm>
              </p:grpSpPr>
              <p:sp>
                <p:nvSpPr>
                  <p:cNvPr id="198" name="Line 36"/>
                  <p:cNvSpPr>
                    <a:spLocks noChangeShapeType="1"/>
                  </p:cNvSpPr>
                  <p:nvPr/>
                </p:nvSpPr>
                <p:spPr bwMode="auto">
                  <a:xfrm>
                    <a:off x="7129734" y="4098599"/>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9" name="Line 37"/>
                  <p:cNvSpPr>
                    <a:spLocks noChangeShapeType="1"/>
                  </p:cNvSpPr>
                  <p:nvPr/>
                </p:nvSpPr>
                <p:spPr bwMode="auto">
                  <a:xfrm flipH="1">
                    <a:off x="7105989" y="4122286"/>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56" name="Group 155"/>
                <p:cNvGrpSpPr/>
                <p:nvPr/>
              </p:nvGrpSpPr>
              <p:grpSpPr>
                <a:xfrm>
                  <a:off x="6980933" y="4010168"/>
                  <a:ext cx="47490" cy="47374"/>
                  <a:chOff x="6980933" y="4010168"/>
                  <a:chExt cx="47490" cy="47374"/>
                </a:xfrm>
              </p:grpSpPr>
              <p:sp>
                <p:nvSpPr>
                  <p:cNvPr id="196" name="Line 38"/>
                  <p:cNvSpPr>
                    <a:spLocks noChangeShapeType="1"/>
                  </p:cNvSpPr>
                  <p:nvPr/>
                </p:nvSpPr>
                <p:spPr bwMode="auto">
                  <a:xfrm>
                    <a:off x="7004678" y="4010168"/>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7" name="Line 39"/>
                  <p:cNvSpPr>
                    <a:spLocks noChangeShapeType="1"/>
                  </p:cNvSpPr>
                  <p:nvPr/>
                </p:nvSpPr>
                <p:spPr bwMode="auto">
                  <a:xfrm flipH="1">
                    <a:off x="6980933" y="4033855"/>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57" name="Group 156"/>
                <p:cNvGrpSpPr/>
                <p:nvPr/>
              </p:nvGrpSpPr>
              <p:grpSpPr>
                <a:xfrm>
                  <a:off x="6657212" y="3935160"/>
                  <a:ext cx="47490" cy="47374"/>
                  <a:chOff x="6657212" y="3935160"/>
                  <a:chExt cx="47490" cy="47374"/>
                </a:xfrm>
              </p:grpSpPr>
              <p:sp>
                <p:nvSpPr>
                  <p:cNvPr id="194" name="Line 40"/>
                  <p:cNvSpPr>
                    <a:spLocks noChangeShapeType="1"/>
                  </p:cNvSpPr>
                  <p:nvPr/>
                </p:nvSpPr>
                <p:spPr bwMode="auto">
                  <a:xfrm>
                    <a:off x="6680957" y="393516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5" name="Line 41"/>
                  <p:cNvSpPr>
                    <a:spLocks noChangeShapeType="1"/>
                  </p:cNvSpPr>
                  <p:nvPr/>
                </p:nvSpPr>
                <p:spPr bwMode="auto">
                  <a:xfrm flipH="1">
                    <a:off x="6657212" y="395884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58" name="Group 157"/>
                <p:cNvGrpSpPr/>
                <p:nvPr/>
              </p:nvGrpSpPr>
              <p:grpSpPr>
                <a:xfrm>
                  <a:off x="6573313" y="3808830"/>
                  <a:ext cx="47490" cy="47374"/>
                  <a:chOff x="6573313" y="3808830"/>
                  <a:chExt cx="47490" cy="47374"/>
                </a:xfrm>
              </p:grpSpPr>
              <p:sp>
                <p:nvSpPr>
                  <p:cNvPr id="192" name="Line 42"/>
                  <p:cNvSpPr>
                    <a:spLocks noChangeShapeType="1"/>
                  </p:cNvSpPr>
                  <p:nvPr/>
                </p:nvSpPr>
                <p:spPr bwMode="auto">
                  <a:xfrm>
                    <a:off x="6597058" y="380883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3" name="Line 43"/>
                  <p:cNvSpPr>
                    <a:spLocks noChangeShapeType="1"/>
                  </p:cNvSpPr>
                  <p:nvPr/>
                </p:nvSpPr>
                <p:spPr bwMode="auto">
                  <a:xfrm flipH="1">
                    <a:off x="6573313" y="383251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59" name="Group 158"/>
                <p:cNvGrpSpPr/>
                <p:nvPr/>
              </p:nvGrpSpPr>
              <p:grpSpPr>
                <a:xfrm>
                  <a:off x="6514743" y="3808830"/>
                  <a:ext cx="47490" cy="47374"/>
                  <a:chOff x="6514743" y="3808830"/>
                  <a:chExt cx="47490" cy="47374"/>
                </a:xfrm>
              </p:grpSpPr>
              <p:sp>
                <p:nvSpPr>
                  <p:cNvPr id="190" name="Line 44"/>
                  <p:cNvSpPr>
                    <a:spLocks noChangeShapeType="1"/>
                  </p:cNvSpPr>
                  <p:nvPr/>
                </p:nvSpPr>
                <p:spPr bwMode="auto">
                  <a:xfrm>
                    <a:off x="6538487" y="380883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Line 45"/>
                  <p:cNvSpPr>
                    <a:spLocks noChangeShapeType="1"/>
                  </p:cNvSpPr>
                  <p:nvPr/>
                </p:nvSpPr>
                <p:spPr bwMode="auto">
                  <a:xfrm flipH="1">
                    <a:off x="6514743" y="3832517"/>
                    <a:ext cx="4749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0" name="Group 159"/>
                <p:cNvGrpSpPr/>
                <p:nvPr/>
              </p:nvGrpSpPr>
              <p:grpSpPr>
                <a:xfrm>
                  <a:off x="6484666" y="3789040"/>
                  <a:ext cx="47490" cy="67164"/>
                  <a:chOff x="6484666" y="3789040"/>
                  <a:chExt cx="47490" cy="67164"/>
                </a:xfrm>
              </p:grpSpPr>
              <p:sp>
                <p:nvSpPr>
                  <p:cNvPr id="188" name="Line 46"/>
                  <p:cNvSpPr>
                    <a:spLocks noChangeShapeType="1"/>
                  </p:cNvSpPr>
                  <p:nvPr/>
                </p:nvSpPr>
                <p:spPr bwMode="auto">
                  <a:xfrm>
                    <a:off x="6508411" y="3789040"/>
                    <a:ext cx="0" cy="6716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9" name="Line 47"/>
                  <p:cNvSpPr>
                    <a:spLocks noChangeShapeType="1"/>
                  </p:cNvSpPr>
                  <p:nvPr/>
                </p:nvSpPr>
                <p:spPr bwMode="auto">
                  <a:xfrm flipH="1">
                    <a:off x="6484666" y="383251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1" name="Group 160"/>
                <p:cNvGrpSpPr/>
                <p:nvPr/>
              </p:nvGrpSpPr>
              <p:grpSpPr>
                <a:xfrm>
                  <a:off x="6376231" y="3561697"/>
                  <a:ext cx="47490" cy="47374"/>
                  <a:chOff x="6376231" y="3561697"/>
                  <a:chExt cx="47490" cy="47374"/>
                </a:xfrm>
              </p:grpSpPr>
              <p:sp>
                <p:nvSpPr>
                  <p:cNvPr id="186" name="Line 48"/>
                  <p:cNvSpPr>
                    <a:spLocks noChangeShapeType="1"/>
                  </p:cNvSpPr>
                  <p:nvPr/>
                </p:nvSpPr>
                <p:spPr bwMode="auto">
                  <a:xfrm>
                    <a:off x="6399976" y="3561697"/>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49"/>
                  <p:cNvSpPr>
                    <a:spLocks noChangeShapeType="1"/>
                  </p:cNvSpPr>
                  <p:nvPr/>
                </p:nvSpPr>
                <p:spPr bwMode="auto">
                  <a:xfrm flipH="1">
                    <a:off x="6376231" y="3585384"/>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2" name="Group 161"/>
                <p:cNvGrpSpPr/>
                <p:nvPr/>
              </p:nvGrpSpPr>
              <p:grpSpPr>
                <a:xfrm>
                  <a:off x="6198936" y="3425893"/>
                  <a:ext cx="47490" cy="47374"/>
                  <a:chOff x="6198936" y="3425893"/>
                  <a:chExt cx="47490" cy="47374"/>
                </a:xfrm>
              </p:grpSpPr>
              <p:sp>
                <p:nvSpPr>
                  <p:cNvPr id="184" name="Line 50"/>
                  <p:cNvSpPr>
                    <a:spLocks noChangeShapeType="1"/>
                  </p:cNvSpPr>
                  <p:nvPr/>
                </p:nvSpPr>
                <p:spPr bwMode="auto">
                  <a:xfrm>
                    <a:off x="6222681" y="3425893"/>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51"/>
                  <p:cNvSpPr>
                    <a:spLocks noChangeShapeType="1"/>
                  </p:cNvSpPr>
                  <p:nvPr/>
                </p:nvSpPr>
                <p:spPr bwMode="auto">
                  <a:xfrm flipH="1">
                    <a:off x="6198936" y="3449580"/>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3" name="Group 162"/>
                <p:cNvGrpSpPr/>
                <p:nvPr/>
              </p:nvGrpSpPr>
              <p:grpSpPr>
                <a:xfrm>
                  <a:off x="6141948" y="3102962"/>
                  <a:ext cx="47490" cy="47374"/>
                  <a:chOff x="6141948" y="3102962"/>
                  <a:chExt cx="47490" cy="47374"/>
                </a:xfrm>
              </p:grpSpPr>
              <p:sp>
                <p:nvSpPr>
                  <p:cNvPr id="182" name="Line 52"/>
                  <p:cNvSpPr>
                    <a:spLocks noChangeShapeType="1"/>
                  </p:cNvSpPr>
                  <p:nvPr/>
                </p:nvSpPr>
                <p:spPr bwMode="auto">
                  <a:xfrm>
                    <a:off x="6165693" y="3102962"/>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53"/>
                  <p:cNvSpPr>
                    <a:spLocks noChangeShapeType="1"/>
                  </p:cNvSpPr>
                  <p:nvPr/>
                </p:nvSpPr>
                <p:spPr bwMode="auto">
                  <a:xfrm flipH="1">
                    <a:off x="6141948" y="3126649"/>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4" name="Group 163"/>
                <p:cNvGrpSpPr/>
                <p:nvPr/>
              </p:nvGrpSpPr>
              <p:grpSpPr>
                <a:xfrm>
                  <a:off x="5982858" y="2980580"/>
                  <a:ext cx="47490" cy="47374"/>
                  <a:chOff x="5982858" y="2980580"/>
                  <a:chExt cx="47490" cy="47374"/>
                </a:xfrm>
              </p:grpSpPr>
              <p:sp>
                <p:nvSpPr>
                  <p:cNvPr id="180" name="Line 54"/>
                  <p:cNvSpPr>
                    <a:spLocks noChangeShapeType="1"/>
                  </p:cNvSpPr>
                  <p:nvPr/>
                </p:nvSpPr>
                <p:spPr bwMode="auto">
                  <a:xfrm>
                    <a:off x="6006603" y="298058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55"/>
                  <p:cNvSpPr>
                    <a:spLocks noChangeShapeType="1"/>
                  </p:cNvSpPr>
                  <p:nvPr/>
                </p:nvSpPr>
                <p:spPr bwMode="auto">
                  <a:xfrm flipH="1">
                    <a:off x="5982858" y="300426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5" name="Group 164"/>
                <p:cNvGrpSpPr/>
                <p:nvPr/>
              </p:nvGrpSpPr>
              <p:grpSpPr>
                <a:xfrm>
                  <a:off x="5952781" y="2980580"/>
                  <a:ext cx="47490" cy="47374"/>
                  <a:chOff x="5952781" y="2980580"/>
                  <a:chExt cx="47490" cy="47374"/>
                </a:xfrm>
              </p:grpSpPr>
              <p:sp>
                <p:nvSpPr>
                  <p:cNvPr id="178" name="Line 56"/>
                  <p:cNvSpPr>
                    <a:spLocks noChangeShapeType="1"/>
                  </p:cNvSpPr>
                  <p:nvPr/>
                </p:nvSpPr>
                <p:spPr bwMode="auto">
                  <a:xfrm>
                    <a:off x="5976526" y="2980580"/>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57"/>
                  <p:cNvSpPr>
                    <a:spLocks noChangeShapeType="1"/>
                  </p:cNvSpPr>
                  <p:nvPr/>
                </p:nvSpPr>
                <p:spPr bwMode="auto">
                  <a:xfrm flipH="1">
                    <a:off x="5952781" y="3004267"/>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6" name="Group 165"/>
                <p:cNvGrpSpPr/>
                <p:nvPr/>
              </p:nvGrpSpPr>
              <p:grpSpPr>
                <a:xfrm>
                  <a:off x="5922704" y="2939135"/>
                  <a:ext cx="47490" cy="47374"/>
                  <a:chOff x="5922704" y="2937944"/>
                  <a:chExt cx="47490" cy="47374"/>
                </a:xfrm>
              </p:grpSpPr>
              <p:sp>
                <p:nvSpPr>
                  <p:cNvPr id="176" name="Line 58"/>
                  <p:cNvSpPr>
                    <a:spLocks noChangeShapeType="1"/>
                  </p:cNvSpPr>
                  <p:nvPr/>
                </p:nvSpPr>
                <p:spPr bwMode="auto">
                  <a:xfrm>
                    <a:off x="5946449" y="2937944"/>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59"/>
                  <p:cNvSpPr>
                    <a:spLocks noChangeShapeType="1"/>
                  </p:cNvSpPr>
                  <p:nvPr/>
                </p:nvSpPr>
                <p:spPr bwMode="auto">
                  <a:xfrm flipH="1">
                    <a:off x="5922704" y="2961630"/>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7" name="Group 166"/>
                <p:cNvGrpSpPr/>
                <p:nvPr/>
              </p:nvGrpSpPr>
              <p:grpSpPr>
                <a:xfrm>
                  <a:off x="5802397" y="2857408"/>
                  <a:ext cx="47490" cy="47374"/>
                  <a:chOff x="5802397" y="2857408"/>
                  <a:chExt cx="47490" cy="47374"/>
                </a:xfrm>
              </p:grpSpPr>
              <p:sp>
                <p:nvSpPr>
                  <p:cNvPr id="174" name="Line 60"/>
                  <p:cNvSpPr>
                    <a:spLocks noChangeShapeType="1"/>
                  </p:cNvSpPr>
                  <p:nvPr/>
                </p:nvSpPr>
                <p:spPr bwMode="auto">
                  <a:xfrm>
                    <a:off x="5826142" y="2857408"/>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61"/>
                  <p:cNvSpPr>
                    <a:spLocks noChangeShapeType="1"/>
                  </p:cNvSpPr>
                  <p:nvPr/>
                </p:nvSpPr>
                <p:spPr bwMode="auto">
                  <a:xfrm flipH="1">
                    <a:off x="5802397" y="2881095"/>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8" name="Group 167"/>
                <p:cNvGrpSpPr/>
                <p:nvPr/>
              </p:nvGrpSpPr>
              <p:grpSpPr>
                <a:xfrm>
                  <a:off x="5540412" y="2556197"/>
                  <a:ext cx="47490" cy="47374"/>
                  <a:chOff x="5540412" y="2555006"/>
                  <a:chExt cx="47490" cy="47374"/>
                </a:xfrm>
              </p:grpSpPr>
              <p:sp>
                <p:nvSpPr>
                  <p:cNvPr id="172" name="Line 62"/>
                  <p:cNvSpPr>
                    <a:spLocks noChangeShapeType="1"/>
                  </p:cNvSpPr>
                  <p:nvPr/>
                </p:nvSpPr>
                <p:spPr bwMode="auto">
                  <a:xfrm>
                    <a:off x="5564157" y="2555006"/>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Line 63"/>
                  <p:cNvSpPr>
                    <a:spLocks noChangeShapeType="1"/>
                  </p:cNvSpPr>
                  <p:nvPr/>
                </p:nvSpPr>
                <p:spPr bwMode="auto">
                  <a:xfrm flipH="1">
                    <a:off x="5540412" y="2578693"/>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69" name="Group 168"/>
                <p:cNvGrpSpPr/>
                <p:nvPr/>
              </p:nvGrpSpPr>
              <p:grpSpPr>
                <a:xfrm>
                  <a:off x="5600558" y="2631995"/>
                  <a:ext cx="47490" cy="47374"/>
                  <a:chOff x="5602940" y="2630804"/>
                  <a:chExt cx="47490" cy="47374"/>
                </a:xfrm>
              </p:grpSpPr>
              <p:sp>
                <p:nvSpPr>
                  <p:cNvPr id="170" name="Line 64"/>
                  <p:cNvSpPr>
                    <a:spLocks noChangeShapeType="1"/>
                  </p:cNvSpPr>
                  <p:nvPr/>
                </p:nvSpPr>
                <p:spPr bwMode="auto">
                  <a:xfrm>
                    <a:off x="5626685" y="2630804"/>
                    <a:ext cx="0" cy="4737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Line 65"/>
                  <p:cNvSpPr>
                    <a:spLocks noChangeShapeType="1"/>
                  </p:cNvSpPr>
                  <p:nvPr/>
                </p:nvSpPr>
                <p:spPr bwMode="auto">
                  <a:xfrm flipH="1">
                    <a:off x="5602940" y="2654491"/>
                    <a:ext cx="4749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
            <p:nvSpPr>
              <p:cNvPr id="153" name="Freeform 91"/>
              <p:cNvSpPr>
                <a:spLocks/>
              </p:cNvSpPr>
              <p:nvPr/>
            </p:nvSpPr>
            <p:spPr bwMode="auto">
              <a:xfrm>
                <a:off x="5363117" y="2540794"/>
                <a:ext cx="2646760" cy="1945480"/>
              </a:xfrm>
              <a:custGeom>
                <a:avLst/>
                <a:gdLst>
                  <a:gd name="T0" fmla="*/ 3344 w 3344"/>
                  <a:gd name="T1" fmla="*/ 2464 h 2464"/>
                  <a:gd name="T2" fmla="*/ 3344 w 3344"/>
                  <a:gd name="T3" fmla="*/ 2231 h 2464"/>
                  <a:gd name="T4" fmla="*/ 2995 w 3344"/>
                  <a:gd name="T5" fmla="*/ 2231 h 2464"/>
                  <a:gd name="T6" fmla="*/ 2995 w 3344"/>
                  <a:gd name="T7" fmla="*/ 2005 h 2464"/>
                  <a:gd name="T8" fmla="*/ 2178 w 3344"/>
                  <a:gd name="T9" fmla="*/ 2005 h 2464"/>
                  <a:gd name="T10" fmla="*/ 2178 w 3344"/>
                  <a:gd name="T11" fmla="*/ 1889 h 2464"/>
                  <a:gd name="T12" fmla="*/ 2032 w 3344"/>
                  <a:gd name="T13" fmla="*/ 1889 h 2464"/>
                  <a:gd name="T14" fmla="*/ 2032 w 3344"/>
                  <a:gd name="T15" fmla="*/ 1798 h 2464"/>
                  <a:gd name="T16" fmla="*/ 1665 w 3344"/>
                  <a:gd name="T17" fmla="*/ 1798 h 2464"/>
                  <a:gd name="T18" fmla="*/ 1665 w 3344"/>
                  <a:gd name="T19" fmla="*/ 1714 h 2464"/>
                  <a:gd name="T20" fmla="*/ 1649 w 3344"/>
                  <a:gd name="T21" fmla="*/ 1714 h 2464"/>
                  <a:gd name="T22" fmla="*/ 1649 w 3344"/>
                  <a:gd name="T23" fmla="*/ 1636 h 2464"/>
                  <a:gd name="T24" fmla="*/ 1449 w 3344"/>
                  <a:gd name="T25" fmla="*/ 1636 h 2464"/>
                  <a:gd name="T26" fmla="*/ 1449 w 3344"/>
                  <a:gd name="T27" fmla="*/ 1510 h 2464"/>
                  <a:gd name="T28" fmla="*/ 1417 w 3344"/>
                  <a:gd name="T29" fmla="*/ 1510 h 2464"/>
                  <a:gd name="T30" fmla="*/ 1417 w 3344"/>
                  <a:gd name="T31" fmla="*/ 1454 h 2464"/>
                  <a:gd name="T32" fmla="*/ 1362 w 3344"/>
                  <a:gd name="T33" fmla="*/ 1454 h 2464"/>
                  <a:gd name="T34" fmla="*/ 1362 w 3344"/>
                  <a:gd name="T35" fmla="*/ 1379 h 2464"/>
                  <a:gd name="T36" fmla="*/ 1350 w 3344"/>
                  <a:gd name="T37" fmla="*/ 1379 h 2464"/>
                  <a:gd name="T38" fmla="*/ 1350 w 3344"/>
                  <a:gd name="T39" fmla="*/ 1323 h 2464"/>
                  <a:gd name="T40" fmla="*/ 1250 w 3344"/>
                  <a:gd name="T41" fmla="*/ 1323 h 2464"/>
                  <a:gd name="T42" fmla="*/ 1250 w 3344"/>
                  <a:gd name="T43" fmla="*/ 1271 h 2464"/>
                  <a:gd name="T44" fmla="*/ 1208 w 3344"/>
                  <a:gd name="T45" fmla="*/ 1271 h 2464"/>
                  <a:gd name="T46" fmla="*/ 1208 w 3344"/>
                  <a:gd name="T47" fmla="*/ 1203 h 2464"/>
                  <a:gd name="T48" fmla="*/ 1172 w 3344"/>
                  <a:gd name="T49" fmla="*/ 1203 h 2464"/>
                  <a:gd name="T50" fmla="*/ 1172 w 3344"/>
                  <a:gd name="T51" fmla="*/ 1149 h 2464"/>
                  <a:gd name="T52" fmla="*/ 1070 w 3344"/>
                  <a:gd name="T53" fmla="*/ 1149 h 2464"/>
                  <a:gd name="T54" fmla="*/ 1070 w 3344"/>
                  <a:gd name="T55" fmla="*/ 972 h 2464"/>
                  <a:gd name="T56" fmla="*/ 1050 w 3344"/>
                  <a:gd name="T57" fmla="*/ 972 h 2464"/>
                  <a:gd name="T58" fmla="*/ 1050 w 3344"/>
                  <a:gd name="T59" fmla="*/ 860 h 2464"/>
                  <a:gd name="T60" fmla="*/ 1030 w 3344"/>
                  <a:gd name="T61" fmla="*/ 860 h 2464"/>
                  <a:gd name="T62" fmla="*/ 1030 w 3344"/>
                  <a:gd name="T63" fmla="*/ 746 h 2464"/>
                  <a:gd name="T64" fmla="*/ 1014 w 3344"/>
                  <a:gd name="T65" fmla="*/ 746 h 2464"/>
                  <a:gd name="T66" fmla="*/ 1014 w 3344"/>
                  <a:gd name="T67" fmla="*/ 696 h 2464"/>
                  <a:gd name="T68" fmla="*/ 946 w 3344"/>
                  <a:gd name="T69" fmla="*/ 696 h 2464"/>
                  <a:gd name="T70" fmla="*/ 946 w 3344"/>
                  <a:gd name="T71" fmla="*/ 642 h 2464"/>
                  <a:gd name="T72" fmla="*/ 880 w 3344"/>
                  <a:gd name="T73" fmla="*/ 642 h 2464"/>
                  <a:gd name="T74" fmla="*/ 880 w 3344"/>
                  <a:gd name="T75" fmla="*/ 587 h 2464"/>
                  <a:gd name="T76" fmla="*/ 757 w 3344"/>
                  <a:gd name="T77" fmla="*/ 587 h 2464"/>
                  <a:gd name="T78" fmla="*/ 757 w 3344"/>
                  <a:gd name="T79" fmla="*/ 533 h 2464"/>
                  <a:gd name="T80" fmla="*/ 675 w 3344"/>
                  <a:gd name="T81" fmla="*/ 533 h 2464"/>
                  <a:gd name="T82" fmla="*/ 675 w 3344"/>
                  <a:gd name="T83" fmla="*/ 431 h 2464"/>
                  <a:gd name="T84" fmla="*/ 565 w 3344"/>
                  <a:gd name="T85" fmla="*/ 431 h 2464"/>
                  <a:gd name="T86" fmla="*/ 565 w 3344"/>
                  <a:gd name="T87" fmla="*/ 385 h 2464"/>
                  <a:gd name="T88" fmla="*/ 517 w 3344"/>
                  <a:gd name="T89" fmla="*/ 385 h 2464"/>
                  <a:gd name="T90" fmla="*/ 517 w 3344"/>
                  <a:gd name="T91" fmla="*/ 343 h 2464"/>
                  <a:gd name="T92" fmla="*/ 425 w 3344"/>
                  <a:gd name="T93" fmla="*/ 343 h 2464"/>
                  <a:gd name="T94" fmla="*/ 425 w 3344"/>
                  <a:gd name="T95" fmla="*/ 291 h 2464"/>
                  <a:gd name="T96" fmla="*/ 393 w 3344"/>
                  <a:gd name="T97" fmla="*/ 291 h 2464"/>
                  <a:gd name="T98" fmla="*/ 393 w 3344"/>
                  <a:gd name="T99" fmla="*/ 235 h 2464"/>
                  <a:gd name="T100" fmla="*/ 363 w 3344"/>
                  <a:gd name="T101" fmla="*/ 235 h 2464"/>
                  <a:gd name="T102" fmla="*/ 363 w 3344"/>
                  <a:gd name="T103" fmla="*/ 192 h 2464"/>
                  <a:gd name="T104" fmla="*/ 331 w 3344"/>
                  <a:gd name="T105" fmla="*/ 192 h 2464"/>
                  <a:gd name="T106" fmla="*/ 331 w 3344"/>
                  <a:gd name="T107" fmla="*/ 146 h 2464"/>
                  <a:gd name="T108" fmla="*/ 311 w 3344"/>
                  <a:gd name="T109" fmla="*/ 146 h 2464"/>
                  <a:gd name="T110" fmla="*/ 311 w 3344"/>
                  <a:gd name="T111" fmla="*/ 94 h 2464"/>
                  <a:gd name="T112" fmla="*/ 270 w 3344"/>
                  <a:gd name="T113" fmla="*/ 94 h 2464"/>
                  <a:gd name="T114" fmla="*/ 270 w 3344"/>
                  <a:gd name="T115" fmla="*/ 50 h 2464"/>
                  <a:gd name="T116" fmla="*/ 38 w 3344"/>
                  <a:gd name="T117" fmla="*/ 50 h 2464"/>
                  <a:gd name="T118" fmla="*/ 38 w 3344"/>
                  <a:gd name="T119" fmla="*/ 0 h 2464"/>
                  <a:gd name="T120" fmla="*/ 0 w 3344"/>
                  <a:gd name="T121" fmla="*/ 0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4" h="2464">
                    <a:moveTo>
                      <a:pt x="3344" y="2464"/>
                    </a:moveTo>
                    <a:lnTo>
                      <a:pt x="3344" y="2231"/>
                    </a:lnTo>
                    <a:lnTo>
                      <a:pt x="2995" y="2231"/>
                    </a:lnTo>
                    <a:lnTo>
                      <a:pt x="2995" y="2005"/>
                    </a:lnTo>
                    <a:lnTo>
                      <a:pt x="2178" y="2005"/>
                    </a:lnTo>
                    <a:lnTo>
                      <a:pt x="2178" y="1889"/>
                    </a:lnTo>
                    <a:lnTo>
                      <a:pt x="2032" y="1889"/>
                    </a:lnTo>
                    <a:lnTo>
                      <a:pt x="2032" y="1798"/>
                    </a:lnTo>
                    <a:lnTo>
                      <a:pt x="1665" y="1798"/>
                    </a:lnTo>
                    <a:lnTo>
                      <a:pt x="1665" y="1714"/>
                    </a:lnTo>
                    <a:lnTo>
                      <a:pt x="1649" y="1714"/>
                    </a:lnTo>
                    <a:lnTo>
                      <a:pt x="1649" y="1636"/>
                    </a:lnTo>
                    <a:lnTo>
                      <a:pt x="1449" y="1636"/>
                    </a:lnTo>
                    <a:lnTo>
                      <a:pt x="1449" y="1510"/>
                    </a:lnTo>
                    <a:lnTo>
                      <a:pt x="1417" y="1510"/>
                    </a:lnTo>
                    <a:lnTo>
                      <a:pt x="1417" y="1454"/>
                    </a:lnTo>
                    <a:lnTo>
                      <a:pt x="1362" y="1454"/>
                    </a:lnTo>
                    <a:lnTo>
                      <a:pt x="1362" y="1379"/>
                    </a:lnTo>
                    <a:lnTo>
                      <a:pt x="1350" y="1379"/>
                    </a:lnTo>
                    <a:lnTo>
                      <a:pt x="1350" y="1323"/>
                    </a:lnTo>
                    <a:lnTo>
                      <a:pt x="1250" y="1323"/>
                    </a:lnTo>
                    <a:lnTo>
                      <a:pt x="1250" y="1271"/>
                    </a:lnTo>
                    <a:lnTo>
                      <a:pt x="1208" y="1271"/>
                    </a:lnTo>
                    <a:lnTo>
                      <a:pt x="1208" y="1203"/>
                    </a:lnTo>
                    <a:lnTo>
                      <a:pt x="1172" y="1203"/>
                    </a:lnTo>
                    <a:lnTo>
                      <a:pt x="1172" y="1149"/>
                    </a:lnTo>
                    <a:lnTo>
                      <a:pt x="1070" y="1149"/>
                    </a:lnTo>
                    <a:lnTo>
                      <a:pt x="1070" y="972"/>
                    </a:lnTo>
                    <a:lnTo>
                      <a:pt x="1050" y="972"/>
                    </a:lnTo>
                    <a:lnTo>
                      <a:pt x="1050" y="860"/>
                    </a:lnTo>
                    <a:lnTo>
                      <a:pt x="1030" y="860"/>
                    </a:lnTo>
                    <a:lnTo>
                      <a:pt x="1030" y="746"/>
                    </a:lnTo>
                    <a:lnTo>
                      <a:pt x="1014" y="746"/>
                    </a:lnTo>
                    <a:lnTo>
                      <a:pt x="1014" y="696"/>
                    </a:lnTo>
                    <a:lnTo>
                      <a:pt x="946" y="696"/>
                    </a:lnTo>
                    <a:lnTo>
                      <a:pt x="946" y="642"/>
                    </a:lnTo>
                    <a:lnTo>
                      <a:pt x="880" y="642"/>
                    </a:lnTo>
                    <a:lnTo>
                      <a:pt x="880" y="587"/>
                    </a:lnTo>
                    <a:lnTo>
                      <a:pt x="757" y="587"/>
                    </a:lnTo>
                    <a:lnTo>
                      <a:pt x="757" y="533"/>
                    </a:lnTo>
                    <a:lnTo>
                      <a:pt x="675" y="533"/>
                    </a:lnTo>
                    <a:lnTo>
                      <a:pt x="675" y="431"/>
                    </a:lnTo>
                    <a:lnTo>
                      <a:pt x="565" y="431"/>
                    </a:lnTo>
                    <a:lnTo>
                      <a:pt x="565" y="385"/>
                    </a:lnTo>
                    <a:lnTo>
                      <a:pt x="517" y="385"/>
                    </a:lnTo>
                    <a:lnTo>
                      <a:pt x="517" y="343"/>
                    </a:lnTo>
                    <a:lnTo>
                      <a:pt x="425" y="343"/>
                    </a:lnTo>
                    <a:lnTo>
                      <a:pt x="425" y="291"/>
                    </a:lnTo>
                    <a:lnTo>
                      <a:pt x="393" y="291"/>
                    </a:lnTo>
                    <a:lnTo>
                      <a:pt x="393" y="235"/>
                    </a:lnTo>
                    <a:lnTo>
                      <a:pt x="363" y="235"/>
                    </a:lnTo>
                    <a:lnTo>
                      <a:pt x="363" y="192"/>
                    </a:lnTo>
                    <a:lnTo>
                      <a:pt x="331" y="192"/>
                    </a:lnTo>
                    <a:lnTo>
                      <a:pt x="331" y="146"/>
                    </a:lnTo>
                    <a:lnTo>
                      <a:pt x="311" y="146"/>
                    </a:lnTo>
                    <a:lnTo>
                      <a:pt x="311" y="94"/>
                    </a:lnTo>
                    <a:lnTo>
                      <a:pt x="270" y="94"/>
                    </a:lnTo>
                    <a:lnTo>
                      <a:pt x="270" y="50"/>
                    </a:lnTo>
                    <a:lnTo>
                      <a:pt x="38" y="50"/>
                    </a:lnTo>
                    <a:lnTo>
                      <a:pt x="38"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202" name="TextBox 201"/>
            <p:cNvSpPr txBox="1"/>
            <p:nvPr/>
          </p:nvSpPr>
          <p:spPr>
            <a:xfrm>
              <a:off x="7065919" y="2693110"/>
              <a:ext cx="1452642" cy="523220"/>
            </a:xfrm>
            <a:prstGeom prst="rect">
              <a:avLst/>
            </a:prstGeom>
            <a:noFill/>
          </p:spPr>
          <p:txBody>
            <a:bodyPr wrap="none" rtlCol="0">
              <a:spAutoFit/>
            </a:bodyPr>
            <a:lstStyle/>
            <a:p>
              <a:r>
                <a:rPr lang="fr-FR" sz="1400" smtClean="0">
                  <a:solidFill>
                    <a:srgbClr val="4D4D4D"/>
                  </a:solidFill>
                </a:rPr>
                <a:t>irinotécan + S-1</a:t>
              </a:r>
            </a:p>
            <a:p>
              <a:r>
                <a:rPr lang="fr-FR" sz="1400" smtClean="0">
                  <a:solidFill>
                    <a:srgbClr val="4D4D4D"/>
                  </a:solidFill>
                </a:rPr>
                <a:t>S-1 seul</a:t>
              </a:r>
              <a:endParaRPr lang="fr-FR" sz="1400">
                <a:solidFill>
                  <a:srgbClr val="4D4D4D"/>
                </a:solidFill>
              </a:endParaRPr>
            </a:p>
          </p:txBody>
        </p:sp>
        <p:sp>
          <p:nvSpPr>
            <p:cNvPr id="203" name="TextBox 202"/>
            <p:cNvSpPr txBox="1"/>
            <p:nvPr/>
          </p:nvSpPr>
          <p:spPr>
            <a:xfrm>
              <a:off x="2562507" y="2616910"/>
              <a:ext cx="1452642" cy="523220"/>
            </a:xfrm>
            <a:prstGeom prst="rect">
              <a:avLst/>
            </a:prstGeom>
            <a:noFill/>
          </p:spPr>
          <p:txBody>
            <a:bodyPr wrap="none" rtlCol="0">
              <a:spAutoFit/>
            </a:bodyPr>
            <a:lstStyle/>
            <a:p>
              <a:r>
                <a:rPr lang="fr-FR" sz="1400" smtClean="0">
                  <a:solidFill>
                    <a:srgbClr val="4D4D4D"/>
                  </a:solidFill>
                </a:rPr>
                <a:t>irinotécan + S-1</a:t>
              </a:r>
            </a:p>
            <a:p>
              <a:r>
                <a:rPr lang="fr-FR" sz="1400" smtClean="0">
                  <a:solidFill>
                    <a:srgbClr val="4D4D4D"/>
                  </a:solidFill>
                </a:rPr>
                <a:t>S-1 seul</a:t>
              </a:r>
              <a:endParaRPr lang="fr-FR" sz="1400">
                <a:solidFill>
                  <a:srgbClr val="4D4D4D"/>
                </a:solidFill>
              </a:endParaRPr>
            </a:p>
          </p:txBody>
        </p:sp>
      </p:grpSp>
      <p:sp>
        <p:nvSpPr>
          <p:cNvPr id="204" name="TextBox 203"/>
          <p:cNvSpPr txBox="1"/>
          <p:nvPr/>
        </p:nvSpPr>
        <p:spPr>
          <a:xfrm>
            <a:off x="8608162" y="3990526"/>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25</a:t>
            </a:r>
            <a:endParaRPr lang="fr-FR" sz="1400">
              <a:solidFill>
                <a:srgbClr val="4D4D4D"/>
              </a:solidFill>
              <a:latin typeface="Arial" panose="020B0604020202020204" pitchFamily="34" charset="0"/>
              <a:cs typeface="Arial" panose="020B0604020202020204" pitchFamily="34" charset="0"/>
            </a:endParaRPr>
          </a:p>
        </p:txBody>
      </p:sp>
      <p:sp>
        <p:nvSpPr>
          <p:cNvPr id="205" name="Text Box 103"/>
          <p:cNvSpPr txBox="1">
            <a:spLocks noChangeArrowheads="1"/>
          </p:cNvSpPr>
          <p:nvPr/>
        </p:nvSpPr>
        <p:spPr bwMode="auto">
          <a:xfrm>
            <a:off x="2546125" y="4218606"/>
            <a:ext cx="5936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400" b="1" smtClean="0">
                <a:solidFill>
                  <a:srgbClr val="4D4D4D"/>
                </a:solidFill>
                <a:latin typeface="Arial" panose="020B0604020202020204" pitchFamily="34" charset="0"/>
                <a:cs typeface="Arial" panose="020B0604020202020204" pitchFamily="34" charset="0"/>
              </a:rPr>
              <a:t>Mois</a:t>
            </a:r>
            <a:endParaRPr lang="fr-FR" altLang="en-US" sz="1400" b="1">
              <a:solidFill>
                <a:srgbClr val="4D4D4D"/>
              </a:solidFill>
              <a:latin typeface="Arial" panose="020B0604020202020204" pitchFamily="34" charset="0"/>
              <a:cs typeface="Arial" panose="020B0604020202020204" pitchFamily="34" charset="0"/>
            </a:endParaRPr>
          </a:p>
        </p:txBody>
      </p:sp>
      <p:sp>
        <p:nvSpPr>
          <p:cNvPr id="206" name="Text Box 103"/>
          <p:cNvSpPr txBox="1">
            <a:spLocks noChangeArrowheads="1"/>
          </p:cNvSpPr>
          <p:nvPr/>
        </p:nvSpPr>
        <p:spPr bwMode="auto">
          <a:xfrm>
            <a:off x="6812788" y="4218606"/>
            <a:ext cx="5936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sz="1400" b="1" smtClean="0">
                <a:solidFill>
                  <a:srgbClr val="4D4D4D"/>
                </a:solidFill>
                <a:latin typeface="Arial" panose="020B0604020202020204" pitchFamily="34" charset="0"/>
                <a:cs typeface="Arial" panose="020B0604020202020204" pitchFamily="34" charset="0"/>
              </a:rPr>
              <a:t>Mois</a:t>
            </a:r>
            <a:endParaRPr lang="fr-FR" altLang="en-US" sz="1400" b="1">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63427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5124" y="1254035"/>
            <a:ext cx="8413751" cy="4746172"/>
          </a:xfrm>
        </p:spPr>
        <p:txBody>
          <a:bodyPr/>
          <a:lstStyle/>
          <a:p>
            <a:pPr marL="0" indent="0">
              <a:buNone/>
            </a:pPr>
            <a:r>
              <a:rPr lang="fr-FR" b="1" smtClean="0"/>
              <a:t>Résultats </a:t>
            </a:r>
          </a:p>
          <a:p>
            <a:pPr marL="0" indent="0">
              <a:buNone/>
            </a:pPr>
            <a:endParaRPr lang="fr-FR" b="1" smtClean="0"/>
          </a:p>
          <a:p>
            <a:pPr marL="0" indent="0">
              <a:buNone/>
            </a:pPr>
            <a:endParaRPr lang="fr-FR" b="1" smtClean="0"/>
          </a:p>
          <a:p>
            <a:pPr marL="0" indent="0">
              <a:buNone/>
            </a:pPr>
            <a:endParaRPr lang="fr-FR" b="1" smtClean="0"/>
          </a:p>
          <a:p>
            <a:pPr marL="0" indent="0">
              <a:buNone/>
            </a:pPr>
            <a:endParaRPr lang="fr-FR" b="1" smtClean="0"/>
          </a:p>
          <a:p>
            <a:pPr marL="0" indent="0">
              <a:buNone/>
            </a:pPr>
            <a:endParaRPr lang="fr-FR" b="1" smtClean="0"/>
          </a:p>
        </p:txBody>
      </p:sp>
      <p:sp>
        <p:nvSpPr>
          <p:cNvPr id="9" name="Rectangle 2"/>
          <p:cNvSpPr txBox="1">
            <a:spLocks noChangeArrowheads="1"/>
          </p:cNvSpPr>
          <p:nvPr/>
        </p:nvSpPr>
        <p:spPr bwMode="auto">
          <a:xfrm>
            <a:off x="361950" y="182880"/>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pPr>
              <a:lnSpc>
                <a:spcPct val="90000"/>
              </a:lnSpc>
            </a:pPr>
            <a:r>
              <a:rPr lang="fr-FR" sz="1800" dirty="0" smtClean="0">
                <a:solidFill>
                  <a:srgbClr val="043882"/>
                </a:solidFill>
              </a:rPr>
              <a:t>LBA27: </a:t>
            </a:r>
            <a:r>
              <a:rPr lang="fr-FR" sz="1800" dirty="0" smtClean="0"/>
              <a:t>Etude de phase </a:t>
            </a:r>
            <a:r>
              <a:rPr lang="fr-FR" sz="1800" dirty="0" err="1" smtClean="0"/>
              <a:t>lll</a:t>
            </a:r>
            <a:r>
              <a:rPr lang="fr-FR" sz="1800" dirty="0" smtClean="0"/>
              <a:t> randomisée en ouvert comparant </a:t>
            </a:r>
            <a:r>
              <a:rPr lang="fr-FR" sz="1800" dirty="0" err="1" smtClean="0"/>
              <a:t>irinotécan</a:t>
            </a:r>
            <a:r>
              <a:rPr lang="fr-FR" sz="1800" dirty="0" smtClean="0"/>
              <a:t> </a:t>
            </a:r>
            <a:br>
              <a:rPr lang="fr-FR" sz="1800" dirty="0" smtClean="0"/>
            </a:br>
            <a:r>
              <a:rPr lang="fr-FR" sz="1800" dirty="0" smtClean="0"/>
              <a:t>plus S-1 et S-1 seul chez les patients avec carcinome épidermoïde de l’</a:t>
            </a:r>
            <a:r>
              <a:rPr lang="fr-FR" sz="1800" dirty="0" err="1" smtClean="0"/>
              <a:t>oesophage</a:t>
            </a:r>
            <a:r>
              <a:rPr lang="fr-FR" sz="1800" dirty="0" smtClean="0"/>
              <a:t> avancé après échec d’une chimiothérapie à base de platine ou de taxane – Huang et al </a:t>
            </a:r>
            <a:endParaRPr lang="fr-FR" sz="1800" dirty="0">
              <a:solidFill>
                <a:srgbClr val="043882"/>
              </a:solidFill>
            </a:endParaRPr>
          </a:p>
        </p:txBody>
      </p:sp>
      <p:graphicFrame>
        <p:nvGraphicFramePr>
          <p:cNvPr id="10" name="Group 88"/>
          <p:cNvGraphicFramePr>
            <a:graphicFrameLocks noGrp="1"/>
          </p:cNvGraphicFramePr>
          <p:nvPr>
            <p:extLst>
              <p:ext uri="{D42A27DB-BD31-4B8C-83A1-F6EECF244321}">
                <p14:modId xmlns:p14="http://schemas.microsoft.com/office/powerpoint/2010/main" val="1115690795"/>
              </p:ext>
            </p:extLst>
          </p:nvPr>
        </p:nvGraphicFramePr>
        <p:xfrm>
          <a:off x="1038225" y="3235757"/>
          <a:ext cx="7010400" cy="3048000"/>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3716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irinotécan + S-1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S-1 seul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04800">
                <a:tc>
                  <a:txBody>
                    <a:bodyPr/>
                    <a:lstStyle/>
                    <a:p>
                      <a:r>
                        <a:rPr lang="fr-FR" sz="1400" b="0" i="0" u="none" strike="noStrike" kern="1200" baseline="0" noProof="0" smtClean="0">
                          <a:solidFill>
                            <a:schemeClr val="tx1"/>
                          </a:solidFill>
                          <a:latin typeface="+mn-lt"/>
                          <a:ea typeface="+mn-ea"/>
                          <a:cs typeface="+mn-cs"/>
                        </a:rPr>
                        <a:t>Anémie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2 (3,8)</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1 (2,0) </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Leucopénie</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9 (17,0)</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0 (0,0)</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9 (8,8)</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Neutropénie</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6 (11,3)</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0 (0,0)</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6 (5,9)</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Thrombocytopénie</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2 (3,8)</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0 (0,0)</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2 (2,0)</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Diarrhée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2 (3,8)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1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Nausées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3 (5,7)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0 (0,0)</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Vomissements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1 (1,9)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1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2 (2,0)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Fatigue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2 (3,8)</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1 (2,0)</a:t>
                      </a:r>
                      <a:endParaRPr kumimoji="0" lang="fr-FR" sz="1400" b="0" i="0" u="none" strike="noStrike" cap="none" normalizeH="0" baseline="0" noProof="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3 (2,9)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Bilirubine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1 (1,9)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0 (0,0)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1 (1,0)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1" name="Group 88"/>
          <p:cNvGraphicFramePr>
            <a:graphicFrameLocks noGrp="1"/>
          </p:cNvGraphicFramePr>
          <p:nvPr>
            <p:extLst>
              <p:ext uri="{D42A27DB-BD31-4B8C-83A1-F6EECF244321}">
                <p14:modId xmlns:p14="http://schemas.microsoft.com/office/powerpoint/2010/main" val="393446433"/>
              </p:ext>
            </p:extLst>
          </p:nvPr>
        </p:nvGraphicFramePr>
        <p:xfrm>
          <a:off x="1050926" y="1724025"/>
          <a:ext cx="7788274" cy="1219200"/>
        </p:xfrm>
        <a:graphic>
          <a:graphicData uri="http://schemas.openxmlformats.org/drawingml/2006/table">
            <a:tbl>
              <a:tblPr firstRow="1" bandRow="1">
                <a:tableStyleId>{69012ECD-51FC-41F1-AA8D-1B2483CD663E}</a:tableStyleId>
              </a:tblPr>
              <a:tblGrid>
                <a:gridCol w="1844674">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2"/>
                    </a:ext>
                  </a:extLst>
                </a:gridCol>
                <a:gridCol w="1981200"/>
                <a:gridCol w="1295186"/>
                <a:gridCol w="914614"/>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Réponse, 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irinotécan + S-1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S-1 seul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Total</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38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RC + RP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15 (28,3)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6 (12,2)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21 (20,6)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0,04500</a:t>
                      </a:r>
                      <a:r>
                        <a:rPr lang="fr-FR" sz="1400" b="0" i="0" u="none" strike="noStrike" kern="1200" baseline="30000" noProof="0" smtClean="0">
                          <a:solidFill>
                            <a:schemeClr val="tx1"/>
                          </a:solidFill>
                          <a:latin typeface="+mn-lt"/>
                          <a:ea typeface="+mn-ea"/>
                          <a:cs typeface="+mn-cs"/>
                        </a:rPr>
                        <a:t>a</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MS + progression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38 (71,7)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mn-lt"/>
                          <a:cs typeface="Arial" charset="0"/>
                        </a:rPr>
                        <a:t>43 (87,8)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mn-lt"/>
                          <a:cs typeface="Arial" charset="0"/>
                        </a:rPr>
                        <a:t>81 (79,4)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Total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53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49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dirty="0" smtClean="0">
                          <a:solidFill>
                            <a:schemeClr val="tx1"/>
                          </a:solidFill>
                          <a:latin typeface="+mn-lt"/>
                          <a:ea typeface="+mn-ea"/>
                          <a:cs typeface="+mn-cs"/>
                        </a:rPr>
                        <a:t>102</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3" name="TextBox 2"/>
          <p:cNvSpPr txBox="1"/>
          <p:nvPr/>
        </p:nvSpPr>
        <p:spPr>
          <a:xfrm>
            <a:off x="120960" y="2981325"/>
            <a:ext cx="1676400" cy="307777"/>
          </a:xfrm>
          <a:prstGeom prst="rect">
            <a:avLst/>
          </a:prstGeom>
          <a:noFill/>
        </p:spPr>
        <p:txBody>
          <a:bodyPr wrap="square" rtlCol="0">
            <a:spAutoFit/>
          </a:bodyPr>
          <a:lstStyle/>
          <a:p>
            <a:r>
              <a:rPr lang="fr-FR" sz="1400" b="1" dirty="0" err="1" smtClean="0">
                <a:solidFill>
                  <a:srgbClr val="4D4D4D"/>
                </a:solidFill>
              </a:rPr>
              <a:t>EIs</a:t>
            </a:r>
            <a:r>
              <a:rPr lang="fr-FR" sz="1400" b="1" dirty="0" smtClean="0">
                <a:solidFill>
                  <a:srgbClr val="4D4D4D"/>
                </a:solidFill>
              </a:rPr>
              <a:t> grade 3/4</a:t>
            </a:r>
            <a:endParaRPr lang="fr-FR" sz="1400" dirty="0">
              <a:solidFill>
                <a:srgbClr val="4D4D4D"/>
              </a:solidFill>
            </a:endParaRPr>
          </a:p>
        </p:txBody>
      </p:sp>
      <p:sp>
        <p:nvSpPr>
          <p:cNvPr id="12" name="TextBox 11"/>
          <p:cNvSpPr txBox="1"/>
          <p:nvPr/>
        </p:nvSpPr>
        <p:spPr>
          <a:xfrm>
            <a:off x="120960" y="1600200"/>
            <a:ext cx="927099" cy="523220"/>
          </a:xfrm>
          <a:prstGeom prst="rect">
            <a:avLst/>
          </a:prstGeom>
          <a:noFill/>
        </p:spPr>
        <p:txBody>
          <a:bodyPr wrap="square" rtlCol="0">
            <a:spAutoFit/>
          </a:bodyPr>
          <a:lstStyle/>
          <a:p>
            <a:r>
              <a:rPr lang="fr-FR" sz="1400" b="1" smtClean="0">
                <a:solidFill>
                  <a:srgbClr val="4D4D4D"/>
                </a:solidFill>
              </a:rPr>
              <a:t>Taux de réponse</a:t>
            </a:r>
            <a:endParaRPr lang="fr-FR" sz="1400">
              <a:solidFill>
                <a:srgbClr val="4D4D4D"/>
              </a:solidFill>
            </a:endParaRPr>
          </a:p>
        </p:txBody>
      </p:sp>
      <p:sp>
        <p:nvSpPr>
          <p:cNvPr id="13" name="Text Placeholder 13"/>
          <p:cNvSpPr>
            <a:spLocks noGrp="1"/>
          </p:cNvSpPr>
          <p:nvPr>
            <p:ph type="body" sz="quarter" idx="10"/>
          </p:nvPr>
        </p:nvSpPr>
        <p:spPr>
          <a:xfrm>
            <a:off x="365125" y="6096000"/>
            <a:ext cx="4130675" cy="487363"/>
          </a:xfrm>
        </p:spPr>
        <p:txBody>
          <a:bodyPr/>
          <a:lstStyle/>
          <a:p>
            <a:r>
              <a:rPr lang="fr-FR" baseline="30000" dirty="0" err="1" smtClean="0"/>
              <a:t>a</a:t>
            </a:r>
            <a:r>
              <a:rPr lang="fr-FR" dirty="0" err="1" smtClean="0"/>
              <a:t>Test</a:t>
            </a:r>
            <a:r>
              <a:rPr lang="fr-FR" dirty="0" smtClean="0"/>
              <a:t> du Chi-2.</a:t>
            </a:r>
            <a:endParaRPr lang="fr-FR" dirty="0"/>
          </a:p>
        </p:txBody>
      </p:sp>
      <p:sp>
        <p:nvSpPr>
          <p:cNvPr id="14"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smtClean="0"/>
              <a:t>Huang J et al. Ann Oncol 2016; 27 (suppl 6): abstr LBA27</a:t>
            </a:r>
            <a:endParaRPr lang="fr-FR"/>
          </a:p>
        </p:txBody>
      </p:sp>
    </p:spTree>
    <p:custDataLst>
      <p:tags r:id="rId1"/>
    </p:custDataLst>
    <p:extLst>
      <p:ext uri="{BB962C8B-B14F-4D97-AF65-F5344CB8AC3E}">
        <p14:creationId xmlns:p14="http://schemas.microsoft.com/office/powerpoint/2010/main" val="533500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indent="0">
              <a:buNone/>
            </a:pPr>
            <a:r>
              <a:rPr lang="fr-FR" b="1" dirty="0" smtClean="0"/>
              <a:t>Conclusions </a:t>
            </a:r>
          </a:p>
          <a:p>
            <a:r>
              <a:rPr lang="fr-FR" b="1" dirty="0" smtClean="0"/>
              <a:t>Par rapport à S-1 seul, le schéma irinotécan + S-1 a montré un bénéfice cliniquement significatif de SSP; une réduction de 44% du risque de progression ou de décès a été observée</a:t>
            </a:r>
          </a:p>
          <a:p>
            <a:r>
              <a:rPr lang="fr-FR" b="1" dirty="0" smtClean="0"/>
              <a:t>Le schéma irinotécan + S-1 s’est montré faisable et bien toléré chez ces patients avec CEO avancé </a:t>
            </a:r>
          </a:p>
          <a:p>
            <a:r>
              <a:rPr lang="fr-FR" b="1" dirty="0" smtClean="0"/>
              <a:t>L’association irinotécan + S-1 est une option thérapeutique appropriée chez les patients avec CEO avancé après échec d’une chimiothérapie préalable à base de platine ou de taxane</a:t>
            </a:r>
            <a:endParaRPr lang="fr-FR" b="1" dirty="0"/>
          </a:p>
        </p:txBody>
      </p:sp>
      <p:sp>
        <p:nvSpPr>
          <p:cNvPr id="9" name="Rectangle 2"/>
          <p:cNvSpPr txBox="1">
            <a:spLocks noChangeArrowheads="1"/>
          </p:cNvSpPr>
          <p:nvPr/>
        </p:nvSpPr>
        <p:spPr bwMode="auto">
          <a:xfrm>
            <a:off x="361950" y="182880"/>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pPr>
              <a:lnSpc>
                <a:spcPct val="90000"/>
              </a:lnSpc>
            </a:pPr>
            <a:r>
              <a:rPr lang="fr-FR" sz="1800" dirty="0" smtClean="0">
                <a:solidFill>
                  <a:srgbClr val="043882"/>
                </a:solidFill>
              </a:rPr>
              <a:t>LBA27: </a:t>
            </a:r>
            <a:r>
              <a:rPr lang="fr-FR" sz="1800" dirty="0" smtClean="0"/>
              <a:t>Etude de phase </a:t>
            </a:r>
            <a:r>
              <a:rPr lang="fr-FR" sz="1800" dirty="0" err="1" smtClean="0"/>
              <a:t>lll</a:t>
            </a:r>
            <a:r>
              <a:rPr lang="fr-FR" sz="1800" dirty="0" smtClean="0"/>
              <a:t> randomisée en ouvert comparant irinotécan </a:t>
            </a:r>
            <a:br>
              <a:rPr lang="fr-FR" sz="1800" dirty="0" smtClean="0"/>
            </a:br>
            <a:r>
              <a:rPr lang="fr-FR" sz="1800" dirty="0" smtClean="0"/>
              <a:t>plus S-1 et S-1 seul chez les patients avec carcinome épidermoïde de l’oesophage avancé après échec d’une chimiothérapie à base de platine ou de taxane – Huang et al </a:t>
            </a:r>
            <a:endParaRPr lang="fr-FR" sz="1800" dirty="0">
              <a:solidFill>
                <a:srgbClr val="043882"/>
              </a:solidFill>
            </a:endParaRPr>
          </a:p>
        </p:txBody>
      </p:sp>
      <p:sp>
        <p:nvSpPr>
          <p:cNvPr id="8" name="Text Placeholder 4"/>
          <p:cNvSpPr txBox="1">
            <a:spLocks/>
          </p:cNvSpPr>
          <p:nvPr/>
        </p:nvSpPr>
        <p:spPr bwMode="auto">
          <a:xfrm>
            <a:off x="4648200" y="6096000"/>
            <a:ext cx="41306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smtClean="0"/>
              <a:t>Huang J et al. Ann Oncol 2016; 27 (suppl 6): abstr LBA27</a:t>
            </a:r>
            <a:endParaRPr lang="fr-FR"/>
          </a:p>
        </p:txBody>
      </p:sp>
    </p:spTree>
    <p:custDataLst>
      <p:tags r:id="rId1"/>
    </p:custDataLst>
    <p:extLst>
      <p:ext uri="{BB962C8B-B14F-4D97-AF65-F5344CB8AC3E}">
        <p14:creationId xmlns:p14="http://schemas.microsoft.com/office/powerpoint/2010/main" val="542636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AutoShape 21"/>
          <p:cNvCxnSpPr>
            <a:cxnSpLocks noChangeShapeType="1"/>
            <a:stCxn id="24" idx="0"/>
            <a:endCxn id="20" idx="2"/>
          </p:cNvCxnSpPr>
          <p:nvPr/>
        </p:nvCxnSpPr>
        <p:spPr bwMode="auto">
          <a:xfrm flipV="1">
            <a:off x="8229600" y="4712303"/>
            <a:ext cx="1" cy="278487"/>
          </a:xfrm>
          <a:prstGeom prst="straightConnector1">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r>
              <a:rPr lang="fr-FR" sz="1800" dirty="0" smtClean="0"/>
              <a:t>LBA25: Olaparib en association au paclitaxel chez les patients avec cancer de l’estomac avancé ayant progressé après une 1e ligne de traitement: l’étude de phase III GOLD – Bang et al</a:t>
            </a:r>
            <a:endParaRPr lang="fr-FR" sz="1800" dirty="0"/>
          </a:p>
        </p:txBody>
      </p:sp>
      <p:sp>
        <p:nvSpPr>
          <p:cNvPr id="5123" name="Rectangle 3"/>
          <p:cNvSpPr>
            <a:spLocks noGrp="1" noChangeArrowheads="1"/>
          </p:cNvSpPr>
          <p:nvPr>
            <p:ph type="body" idx="1"/>
          </p:nvPr>
        </p:nvSpPr>
        <p:spPr>
          <a:xfrm>
            <a:off x="365124" y="1254035"/>
            <a:ext cx="8413751" cy="1225352"/>
          </a:xfrm>
        </p:spPr>
        <p:txBody>
          <a:bodyPr/>
          <a:lstStyle/>
          <a:p>
            <a:pPr marL="0" indent="0">
              <a:buNone/>
            </a:pPr>
            <a:r>
              <a:rPr lang="fr-FR" b="1" dirty="0" smtClean="0"/>
              <a:t>Objectif</a:t>
            </a:r>
          </a:p>
          <a:p>
            <a:r>
              <a:rPr lang="fr-FR" dirty="0" smtClean="0"/>
              <a:t>Evaluer l’efficacité et la tolérance de l’</a:t>
            </a:r>
            <a:r>
              <a:rPr lang="fr-FR" dirty="0" err="1" smtClean="0"/>
              <a:t>olaparib</a:t>
            </a:r>
            <a:r>
              <a:rPr lang="fr-FR" dirty="0" smtClean="0"/>
              <a:t> (un inhibiteur de PARP oral) en association au paclitaxel comparé à l’association placebo + paclitaxel chez des patients avec cancer de l’estomac avancé</a:t>
            </a:r>
            <a:endParaRPr lang="fr-FR" dirty="0"/>
          </a:p>
        </p:txBody>
      </p:sp>
      <p:sp>
        <p:nvSpPr>
          <p:cNvPr id="15" name="Text Placeholder 14"/>
          <p:cNvSpPr>
            <a:spLocks noGrp="1"/>
          </p:cNvSpPr>
          <p:nvPr>
            <p:ph type="body" sz="quarter" idx="11"/>
          </p:nvPr>
        </p:nvSpPr>
        <p:spPr>
          <a:xfrm>
            <a:off x="4343400" y="6096000"/>
            <a:ext cx="4435475" cy="487363"/>
          </a:xfrm>
        </p:spPr>
        <p:txBody>
          <a:bodyPr/>
          <a:lstStyle/>
          <a:p>
            <a:r>
              <a:rPr lang="fr-FR" b="1" dirty="0" smtClean="0"/>
              <a:t>Note: Basé sur données d’abstract uniquement</a:t>
            </a:r>
          </a:p>
          <a:p>
            <a:r>
              <a:rPr lang="fr-FR" dirty="0" smtClean="0"/>
              <a:t>Bang Y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LBA25</a:t>
            </a:r>
            <a:endParaRPr lang="fr-FR" dirty="0"/>
          </a:p>
        </p:txBody>
      </p:sp>
      <p:sp>
        <p:nvSpPr>
          <p:cNvPr id="7" name="Oval 14"/>
          <p:cNvSpPr>
            <a:spLocks noChangeArrowheads="1"/>
          </p:cNvSpPr>
          <p:nvPr/>
        </p:nvSpPr>
        <p:spPr bwMode="auto">
          <a:xfrm>
            <a:off x="3941537" y="356631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2400" b="1" smtClean="0">
                <a:solidFill>
                  <a:srgbClr val="043882"/>
                </a:solidFill>
                <a:ea typeface="SimSun" pitchFamily="2" charset="-122"/>
              </a:rPr>
              <a:t>R</a:t>
            </a:r>
            <a:endParaRPr lang="fr-FR" altLang="zh-CN" sz="2400"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251115" y="2952120"/>
            <a:ext cx="596414"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543800" y="2753532"/>
            <a:ext cx="1295399" cy="432734"/>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dirty="0" err="1" smtClean="0">
                <a:solidFill>
                  <a:srgbClr val="FFFFFF"/>
                </a:solidFill>
                <a:ea typeface="SimSun" pitchFamily="2" charset="-122"/>
              </a:rPr>
              <a:t>Prog</a:t>
            </a:r>
            <a:r>
              <a:rPr lang="fr-FR" altLang="zh-CN" sz="1400" dirty="0" smtClean="0">
                <a:solidFill>
                  <a:srgbClr val="FFFFFF"/>
                </a:solidFill>
                <a:ea typeface="SimSun" pitchFamily="2" charset="-122"/>
              </a:rPr>
              <a:t>/décès/toxicité</a:t>
            </a:r>
            <a:endParaRPr lang="fr-FR" altLang="zh-CN" sz="1400" dirty="0">
              <a:solidFill>
                <a:srgbClr val="FFFFFF"/>
              </a:solidFill>
              <a:ea typeface="SimSun" pitchFamily="2" charset="-122"/>
            </a:endParaRPr>
          </a:p>
        </p:txBody>
      </p:sp>
      <p:cxnSp>
        <p:nvCxnSpPr>
          <p:cNvPr id="11" name="AutoShape 19"/>
          <p:cNvCxnSpPr>
            <a:cxnSpLocks noChangeShapeType="1"/>
            <a:stCxn id="16" idx="3"/>
            <a:endCxn id="7" idx="2"/>
          </p:cNvCxnSpPr>
          <p:nvPr/>
        </p:nvCxnSpPr>
        <p:spPr bwMode="auto">
          <a:xfrm>
            <a:off x="3684814" y="3857655"/>
            <a:ext cx="256723" cy="759"/>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6841391" y="2969899"/>
            <a:ext cx="702409"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65310" y="2507006"/>
            <a:ext cx="1976081" cy="92578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latin typeface="Arial" panose="020B0604020202020204" pitchFamily="34" charset="0"/>
                <a:cs typeface="Arial" panose="020B0604020202020204" pitchFamily="34" charset="0"/>
              </a:rPr>
              <a:t>Olaparib 100 mg 2x/j + paclitaxel 80 mg/m</a:t>
            </a:r>
            <a:r>
              <a:rPr lang="fr-FR" altLang="zh-CN" sz="1400" baseline="30000" dirty="0" smtClean="0">
                <a:solidFill>
                  <a:srgbClr val="FFFFFF"/>
                </a:solidFill>
                <a:latin typeface="Arial" panose="020B0604020202020204" pitchFamily="34" charset="0"/>
                <a:cs typeface="Arial" panose="020B0604020202020204" pitchFamily="34" charset="0"/>
              </a:rPr>
              <a:t>2</a:t>
            </a:r>
            <a:r>
              <a:rPr lang="fr-FR" altLang="zh-CN" sz="1400" dirty="0" smtClean="0">
                <a:solidFill>
                  <a:srgbClr val="FFFFFF"/>
                </a:solidFill>
                <a:latin typeface="Arial" panose="020B0604020202020204" pitchFamily="34" charset="0"/>
                <a:cs typeface="Arial" panose="020B0604020202020204" pitchFamily="34" charset="0"/>
              </a:rPr>
              <a:t> </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smtClean="0">
                <a:solidFill>
                  <a:srgbClr val="FFFFFF"/>
                </a:solidFill>
                <a:latin typeface="Arial" panose="020B0604020202020204" pitchFamily="34" charset="0"/>
                <a:cs typeface="Arial" panose="020B0604020202020204" pitchFamily="34" charset="0"/>
              </a:rPr>
              <a:t>J1, 8, 15 /4S</a:t>
            </a:r>
            <a:br>
              <a:rPr lang="fr-FR" altLang="zh-CN" sz="1400" dirty="0" smtClean="0">
                <a:solidFill>
                  <a:srgbClr val="FFFFFF"/>
                </a:solidFill>
                <a:latin typeface="Arial" panose="020B0604020202020204" pitchFamily="34" charset="0"/>
                <a:cs typeface="Arial" panose="020B0604020202020204" pitchFamily="34" charset="0"/>
              </a:rPr>
            </a:br>
            <a:r>
              <a:rPr lang="fr-FR" altLang="zh-CN" sz="1400" dirty="0" smtClean="0">
                <a:solidFill>
                  <a:srgbClr val="FFFFFF"/>
                </a:solidFill>
                <a:latin typeface="Arial" panose="020B0604020202020204" pitchFamily="34" charset="0"/>
                <a:cs typeface="Arial" panose="020B0604020202020204" pitchFamily="34" charset="0"/>
              </a:rPr>
              <a:t>(n=263)</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16" name="AutoShape 9"/>
          <p:cNvSpPr>
            <a:spLocks noChangeArrowheads="1"/>
          </p:cNvSpPr>
          <p:nvPr/>
        </p:nvSpPr>
        <p:spPr bwMode="auto">
          <a:xfrm>
            <a:off x="365124" y="2643220"/>
            <a:ext cx="331969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latin typeface="Arial" panose="020B0604020202020204" pitchFamily="34" charset="0"/>
                <a:cs typeface="Arial" panose="020B0604020202020204" pitchFamily="34" charset="0"/>
              </a:rPr>
              <a:t>Cancer de l’estomac avancé</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latin typeface="Arial" panose="020B0604020202020204" pitchFamily="34" charset="0"/>
                <a:cs typeface="Arial" panose="020B0604020202020204" pitchFamily="34" charset="0"/>
              </a:rPr>
              <a:t>Progression après 1 ligne de traitement</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latin typeface="Arial" panose="020B0604020202020204" pitchFamily="34" charset="0"/>
                <a:cs typeface="Arial" panose="020B0604020202020204" pitchFamily="34" charset="0"/>
              </a:rPr>
              <a:t>Age </a:t>
            </a:r>
            <a:r>
              <a:rPr lang="fr-FR" altLang="zh-CN" sz="1600" dirty="0" smtClean="0">
                <a:solidFill>
                  <a:srgbClr val="FFFFFF"/>
                </a:solidFill>
                <a:latin typeface="Arial"/>
                <a:cs typeface="Arial"/>
              </a:rPr>
              <a:t>≥</a:t>
            </a:r>
            <a:r>
              <a:rPr lang="fr-FR" altLang="zh-CN" sz="1600" dirty="0" smtClean="0">
                <a:solidFill>
                  <a:srgbClr val="FFFFFF"/>
                </a:solidFill>
                <a:latin typeface="Arial" panose="020B0604020202020204" pitchFamily="34" charset="0"/>
                <a:cs typeface="Arial" panose="020B0604020202020204" pitchFamily="34" charset="0"/>
              </a:rPr>
              <a:t>18 ans</a:t>
            </a:r>
          </a:p>
          <a:p>
            <a:pPr marL="285750" indent="-285750" defTabSz="892175" eaLnBrk="0" hangingPunct="0">
              <a:spcAft>
                <a:spcPct val="30000"/>
              </a:spcAft>
              <a:buFont typeface="Arial" panose="020B0604020202020204" pitchFamily="34" charset="0"/>
              <a:buChar char="•"/>
            </a:pPr>
            <a:r>
              <a:rPr lang="fr-FR" altLang="zh-CN" sz="1600" dirty="0" smtClean="0">
                <a:solidFill>
                  <a:srgbClr val="FFFFFF"/>
                </a:solidFill>
                <a:latin typeface="Arial" panose="020B0604020202020204" pitchFamily="34" charset="0"/>
                <a:cs typeface="Arial" panose="020B0604020202020204" pitchFamily="34" charset="0"/>
              </a:rPr>
              <a:t>Echantillon tumoral (résection ou biopsie)</a:t>
            </a:r>
          </a:p>
          <a:p>
            <a:pPr defTabSz="892175" eaLnBrk="0" hangingPunct="0">
              <a:spcAft>
                <a:spcPct val="30000"/>
              </a:spcAft>
            </a:pPr>
            <a:r>
              <a:rPr lang="fr-FR" altLang="zh-CN" sz="1600" dirty="0" smtClean="0">
                <a:solidFill>
                  <a:srgbClr val="FFFFFF"/>
                </a:solidFill>
                <a:latin typeface="Arial" panose="020B0604020202020204" pitchFamily="34" charset="0"/>
                <a:cs typeface="Arial" panose="020B0604020202020204" pitchFamily="34" charset="0"/>
              </a:rPr>
              <a:t>(n=525)</a:t>
            </a:r>
            <a:endParaRPr lang="fr-FR" altLang="zh-CN" sz="1600" dirty="0">
              <a:solidFill>
                <a:srgbClr val="FFFFFF"/>
              </a:solidFill>
              <a:latin typeface="Arial" panose="020B0604020202020204" pitchFamily="34" charset="0"/>
              <a:cs typeface="Arial" panose="020B0604020202020204" pitchFamily="34" charset="0"/>
            </a:endParaRPr>
          </a:p>
        </p:txBody>
      </p:sp>
      <p:sp>
        <p:nvSpPr>
          <p:cNvPr id="17" name="Rectangle 9"/>
          <p:cNvSpPr txBox="1">
            <a:spLocks noChangeArrowheads="1"/>
          </p:cNvSpPr>
          <p:nvPr/>
        </p:nvSpPr>
        <p:spPr bwMode="auto">
          <a:xfrm>
            <a:off x="365124" y="5447990"/>
            <a:ext cx="4130676" cy="96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CO-CRITÈRE PRINCIPAL</a:t>
            </a:r>
          </a:p>
          <a:p>
            <a:pPr>
              <a:buClr>
                <a:srgbClr val="043882"/>
              </a:buClr>
            </a:pPr>
            <a:r>
              <a:rPr lang="fr-FR" dirty="0" smtClean="0"/>
              <a:t>SG dans la population FAS et chez les patients ATM négatif</a:t>
            </a:r>
            <a:endParaRPr lang="fr-FR" dirty="0"/>
          </a:p>
        </p:txBody>
      </p:sp>
      <p:sp>
        <p:nvSpPr>
          <p:cNvPr id="18" name="Content Placeholder 26"/>
          <p:cNvSpPr txBox="1">
            <a:spLocks/>
          </p:cNvSpPr>
          <p:nvPr/>
        </p:nvSpPr>
        <p:spPr>
          <a:xfrm>
            <a:off x="4648200" y="5447990"/>
            <a:ext cx="4130675" cy="91440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 TRO, tolérance</a:t>
            </a:r>
            <a:endParaRPr lang="fr-FR" dirty="0"/>
          </a:p>
        </p:txBody>
      </p:sp>
      <p:cxnSp>
        <p:nvCxnSpPr>
          <p:cNvPr id="19" name="AutoShape 16"/>
          <p:cNvCxnSpPr>
            <a:cxnSpLocks noChangeShapeType="1"/>
            <a:stCxn id="7" idx="4"/>
            <a:endCxn id="22" idx="1"/>
          </p:cNvCxnSpPr>
          <p:nvPr/>
        </p:nvCxnSpPr>
        <p:spPr bwMode="auto">
          <a:xfrm rot="16200000" flipH="1">
            <a:off x="4181574" y="4202274"/>
            <a:ext cx="735497"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543801" y="4304990"/>
            <a:ext cx="1371599" cy="407313"/>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dirty="0" err="1">
                <a:solidFill>
                  <a:srgbClr val="FFFFFF"/>
                </a:solidFill>
                <a:ea typeface="SimSun" pitchFamily="2" charset="-122"/>
              </a:rPr>
              <a:t>Prog</a:t>
            </a:r>
            <a:r>
              <a:rPr lang="fr-FR" altLang="zh-CN" sz="1400" dirty="0">
                <a:solidFill>
                  <a:srgbClr val="FFFFFF"/>
                </a:solidFill>
                <a:ea typeface="SimSun" pitchFamily="2" charset="-122"/>
              </a:rPr>
              <a:t>/décès/</a:t>
            </a:r>
            <a:r>
              <a:rPr lang="fr-FR" altLang="zh-CN" sz="1400" dirty="0" smtClean="0">
                <a:solidFill>
                  <a:srgbClr val="FFFFFF"/>
                </a:solidFill>
                <a:ea typeface="SimSun" pitchFamily="2" charset="-122"/>
              </a:rPr>
              <a:t>toxicité</a:t>
            </a:r>
            <a:endParaRPr lang="fr-FR" altLang="zh-CN" sz="1400" dirty="0">
              <a:solidFill>
                <a:srgbClr val="FFFFFF"/>
              </a:solidFill>
              <a:ea typeface="SimSun" pitchFamily="2" charset="-122"/>
            </a:endParaRPr>
          </a:p>
        </p:txBody>
      </p:sp>
      <p:cxnSp>
        <p:nvCxnSpPr>
          <p:cNvPr id="21" name="AutoShape 20"/>
          <p:cNvCxnSpPr>
            <a:cxnSpLocks noChangeShapeType="1"/>
            <a:endCxn id="20" idx="1"/>
          </p:cNvCxnSpPr>
          <p:nvPr/>
        </p:nvCxnSpPr>
        <p:spPr bwMode="auto">
          <a:xfrm>
            <a:off x="6841391" y="4508647"/>
            <a:ext cx="702410"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423118"/>
            <a:ext cx="1976081" cy="92578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latin typeface="Arial" panose="020B0604020202020204" pitchFamily="34" charset="0"/>
                <a:cs typeface="Arial" panose="020B0604020202020204" pitchFamily="34" charset="0"/>
              </a:rPr>
              <a:t>Placebo + </a:t>
            </a:r>
            <a:br>
              <a:rPr lang="fr-FR" altLang="zh-CN" sz="1400" dirty="0" smtClean="0">
                <a:solidFill>
                  <a:srgbClr val="4D4D4D"/>
                </a:solidFill>
                <a:latin typeface="Arial" panose="020B0604020202020204" pitchFamily="34" charset="0"/>
                <a:cs typeface="Arial" panose="020B0604020202020204" pitchFamily="34" charset="0"/>
              </a:rPr>
            </a:br>
            <a:r>
              <a:rPr lang="fr-FR" altLang="zh-CN" sz="1400" dirty="0" smtClean="0">
                <a:solidFill>
                  <a:srgbClr val="4D4D4D"/>
                </a:solidFill>
                <a:latin typeface="Arial" panose="020B0604020202020204" pitchFamily="34" charset="0"/>
                <a:cs typeface="Arial" panose="020B0604020202020204" pitchFamily="34" charset="0"/>
              </a:rPr>
              <a:t>paclitaxel 80 mg/m</a:t>
            </a:r>
            <a:r>
              <a:rPr lang="fr-FR" altLang="zh-CN" sz="1400" baseline="30000" dirty="0" smtClean="0">
                <a:solidFill>
                  <a:srgbClr val="4D4D4D"/>
                </a:solidFill>
                <a:latin typeface="Arial" panose="020B0604020202020204" pitchFamily="34" charset="0"/>
                <a:cs typeface="Arial" panose="020B0604020202020204" pitchFamily="34" charset="0"/>
              </a:rPr>
              <a:t>2</a:t>
            </a:r>
            <a:r>
              <a:rPr lang="fr-FR" altLang="zh-CN" sz="1400" dirty="0" smtClean="0">
                <a:solidFill>
                  <a:srgbClr val="4D4D4D"/>
                </a:solidFill>
                <a:latin typeface="Arial" panose="020B0604020202020204" pitchFamily="34" charset="0"/>
                <a:cs typeface="Arial" panose="020B0604020202020204" pitchFamily="34" charset="0"/>
              </a:rPr>
              <a:t> </a:t>
            </a:r>
            <a:br>
              <a:rPr lang="fr-FR" altLang="zh-CN" sz="1400" dirty="0" smtClean="0">
                <a:solidFill>
                  <a:srgbClr val="4D4D4D"/>
                </a:solidFill>
                <a:latin typeface="Arial" panose="020B0604020202020204" pitchFamily="34" charset="0"/>
                <a:cs typeface="Arial" panose="020B0604020202020204" pitchFamily="34" charset="0"/>
              </a:rPr>
            </a:br>
            <a:r>
              <a:rPr lang="fr-FR" altLang="zh-CN" sz="1400" dirty="0" smtClean="0">
                <a:solidFill>
                  <a:srgbClr val="4D4D4D"/>
                </a:solidFill>
                <a:latin typeface="Arial" panose="020B0604020202020204" pitchFamily="34" charset="0"/>
                <a:cs typeface="Arial" panose="020B0604020202020204" pitchFamily="34" charset="0"/>
              </a:rPr>
              <a:t>J1, 8, 15 /4S</a:t>
            </a:r>
            <a:br>
              <a:rPr lang="fr-FR" altLang="zh-CN" sz="1400" dirty="0" smtClean="0">
                <a:solidFill>
                  <a:srgbClr val="4D4D4D"/>
                </a:solidFill>
                <a:latin typeface="Arial" panose="020B0604020202020204" pitchFamily="34" charset="0"/>
                <a:cs typeface="Arial" panose="020B0604020202020204" pitchFamily="34" charset="0"/>
              </a:rPr>
            </a:br>
            <a:r>
              <a:rPr lang="fr-FR" altLang="zh-CN" sz="1400" dirty="0" smtClean="0">
                <a:solidFill>
                  <a:srgbClr val="4D4D4D"/>
                </a:solidFill>
                <a:latin typeface="Arial" panose="020B0604020202020204" pitchFamily="34" charset="0"/>
                <a:cs typeface="Arial" panose="020B0604020202020204" pitchFamily="34" charset="0"/>
              </a:rPr>
              <a:t>(n=262)</a:t>
            </a:r>
            <a:endParaRPr lang="fr-FR" altLang="zh-CN" sz="1400" dirty="0">
              <a:solidFill>
                <a:srgbClr val="4D4D4D"/>
              </a:solidFill>
              <a:latin typeface="Arial" panose="020B0604020202020204" pitchFamily="34" charset="0"/>
              <a:cs typeface="Arial" panose="020B0604020202020204" pitchFamily="34" charset="0"/>
            </a:endParaRPr>
          </a:p>
        </p:txBody>
      </p:sp>
      <p:cxnSp>
        <p:nvCxnSpPr>
          <p:cNvPr id="23" name="AutoShape 20"/>
          <p:cNvCxnSpPr>
            <a:cxnSpLocks noChangeShapeType="1"/>
            <a:endCxn id="24" idx="1"/>
          </p:cNvCxnSpPr>
          <p:nvPr/>
        </p:nvCxnSpPr>
        <p:spPr bwMode="auto">
          <a:xfrm>
            <a:off x="6841391" y="5219390"/>
            <a:ext cx="702409" cy="0"/>
          </a:xfrm>
          <a:prstGeom prst="straightConnector1">
            <a:avLst/>
          </a:prstGeom>
          <a:noFill/>
          <a:ln w="57150">
            <a:solidFill>
              <a:schemeClr val="bg2">
                <a:lumMod val="60000"/>
                <a:lumOff val="40000"/>
              </a:schemeClr>
            </a:solidFill>
            <a:prstDash val="sysDot"/>
            <a:round/>
            <a:headEnd/>
            <a:tailEnd type="triangle" w="med" len="med"/>
          </a:ln>
        </p:spPr>
      </p:cxnSp>
      <p:sp>
        <p:nvSpPr>
          <p:cNvPr id="24" name="AutoShape 12"/>
          <p:cNvSpPr>
            <a:spLocks noChangeArrowheads="1"/>
          </p:cNvSpPr>
          <p:nvPr/>
        </p:nvSpPr>
        <p:spPr bwMode="auto">
          <a:xfrm>
            <a:off x="7543800" y="4990790"/>
            <a:ext cx="1371600" cy="457200"/>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fr-FR" altLang="zh-CN" sz="1200" kern="0" dirty="0" smtClean="0">
                <a:solidFill>
                  <a:srgbClr val="FFFFFF"/>
                </a:solidFill>
                <a:latin typeface="Arial" panose="020B0604020202020204" pitchFamily="34" charset="0"/>
                <a:cs typeface="Arial" panose="020B0604020202020204" pitchFamily="34" charset="0"/>
              </a:rPr>
              <a:t>Olaparib 300 mg ou placebo</a:t>
            </a:r>
            <a:endParaRPr lang="fr-FR" altLang="zh-CN" sz="1100" kern="0" dirty="0">
              <a:solidFill>
                <a:srgbClr val="FFFFFF"/>
              </a:solidFill>
              <a:latin typeface="Arial" panose="020B0604020202020204" pitchFamily="34" charset="0"/>
              <a:cs typeface="Arial" panose="020B0604020202020204" pitchFamily="34" charset="0"/>
            </a:endParaRPr>
          </a:p>
        </p:txBody>
      </p:sp>
      <p:sp>
        <p:nvSpPr>
          <p:cNvPr id="30" name="TextBox 29"/>
          <p:cNvSpPr txBox="1"/>
          <p:nvPr/>
        </p:nvSpPr>
        <p:spPr>
          <a:xfrm>
            <a:off x="6834853" y="4768984"/>
            <a:ext cx="678391" cy="430887"/>
          </a:xfrm>
          <a:prstGeom prst="rect">
            <a:avLst/>
          </a:prstGeom>
          <a:noFill/>
        </p:spPr>
        <p:txBody>
          <a:bodyPr wrap="none" rtlCol="0">
            <a:spAutoFit/>
          </a:bodyPr>
          <a:lstStyle/>
          <a:p>
            <a:pPr algn="ctr"/>
            <a:r>
              <a:rPr lang="fr-FR" sz="1100" b="1" dirty="0" smtClean="0">
                <a:solidFill>
                  <a:srgbClr val="4D4D4D"/>
                </a:solidFill>
                <a:latin typeface="Arial" panose="020B0604020202020204" pitchFamily="34" charset="0"/>
                <a:cs typeface="Arial" panose="020B0604020202020204" pitchFamily="34" charset="0"/>
              </a:rPr>
              <a:t>Pas de </a:t>
            </a:r>
            <a:br>
              <a:rPr lang="fr-FR" sz="1100" b="1" dirty="0" smtClean="0">
                <a:solidFill>
                  <a:srgbClr val="4D4D4D"/>
                </a:solidFill>
                <a:latin typeface="Arial" panose="020B0604020202020204" pitchFamily="34" charset="0"/>
                <a:cs typeface="Arial" panose="020B0604020202020204" pitchFamily="34" charset="0"/>
              </a:rPr>
            </a:br>
            <a:r>
              <a:rPr lang="fr-FR" sz="1100" b="1" dirty="0" err="1" smtClean="0">
                <a:solidFill>
                  <a:srgbClr val="4D4D4D"/>
                </a:solidFill>
                <a:latin typeface="Arial" panose="020B0604020202020204" pitchFamily="34" charset="0"/>
                <a:cs typeface="Arial" panose="020B0604020202020204" pitchFamily="34" charset="0"/>
              </a:rPr>
              <a:t>prog</a:t>
            </a:r>
            <a:endParaRPr lang="fr-FR" sz="1100" b="1"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30290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Abréviations</a:t>
            </a:r>
            <a:endParaRPr lang="fr-FR" dirty="0"/>
          </a:p>
        </p:txBody>
      </p:sp>
      <p:sp>
        <p:nvSpPr>
          <p:cNvPr id="5" name="Content Placeholder 4"/>
          <p:cNvSpPr>
            <a:spLocks noGrp="1"/>
          </p:cNvSpPr>
          <p:nvPr>
            <p:ph idx="1"/>
          </p:nvPr>
        </p:nvSpPr>
        <p:spPr>
          <a:xfrm>
            <a:off x="365124" y="1254034"/>
            <a:ext cx="8413751" cy="5323938"/>
          </a:xfrm>
        </p:spPr>
        <p:txBody>
          <a:bodyPr numCol="2"/>
          <a:lstStyle/>
          <a:p>
            <a:pPr marL="0" lvl="0" indent="0">
              <a:lnSpc>
                <a:spcPts val="1100"/>
              </a:lnSpc>
              <a:spcAft>
                <a:spcPts val="0"/>
              </a:spcAft>
              <a:buClr>
                <a:srgbClr val="043882"/>
              </a:buClr>
              <a:buSzTx/>
              <a:buNone/>
              <a:tabLst>
                <a:tab pos="1260475" algn="l"/>
              </a:tabLst>
            </a:pPr>
            <a:r>
              <a:rPr lang="fr-FR" sz="1100" kern="1200" dirty="0" smtClean="0">
                <a:cs typeface="Arial" charset="0"/>
              </a:rPr>
              <a:t>/</a:t>
            </a:r>
            <a:r>
              <a:rPr lang="fr-FR" sz="1100" kern="1200" dirty="0" err="1" smtClean="0">
                <a:cs typeface="Arial" charset="0"/>
              </a:rPr>
              <a:t>xS</a:t>
            </a:r>
            <a:r>
              <a:rPr lang="fr-FR" sz="1100" kern="1200" dirty="0" smtClean="0">
                <a:cs typeface="Arial" charset="0"/>
              </a:rPr>
              <a:t>	toutes les x semaines</a:t>
            </a:r>
          </a:p>
          <a:p>
            <a:pPr marL="0" lvl="0" indent="0">
              <a:lnSpc>
                <a:spcPts val="1100"/>
              </a:lnSpc>
              <a:spcAft>
                <a:spcPts val="0"/>
              </a:spcAft>
              <a:buClr>
                <a:srgbClr val="043882"/>
              </a:buClr>
              <a:buSzTx/>
              <a:buNone/>
              <a:tabLst>
                <a:tab pos="1260475" algn="l"/>
              </a:tabLst>
            </a:pPr>
            <a:r>
              <a:rPr lang="fr-FR" sz="1100" kern="1200" dirty="0" smtClean="0">
                <a:cs typeface="Arial" charset="0"/>
              </a:rPr>
              <a:t>5FU	5-fluorouracile</a:t>
            </a:r>
          </a:p>
          <a:p>
            <a:pPr marL="0" lvl="0" indent="0">
              <a:lnSpc>
                <a:spcPts val="1100"/>
              </a:lnSpc>
              <a:spcAft>
                <a:spcPts val="0"/>
              </a:spcAft>
              <a:buClr>
                <a:srgbClr val="043882"/>
              </a:buClr>
              <a:buSzTx/>
              <a:buNone/>
              <a:tabLst>
                <a:tab pos="1260475" algn="l"/>
              </a:tabLst>
            </a:pPr>
            <a:r>
              <a:rPr lang="fr-FR" sz="1100" kern="1200" dirty="0" smtClean="0">
                <a:cs typeface="Arial" charset="0"/>
              </a:rPr>
              <a:t>ADCO	adénocarcinome de l’œsophage</a:t>
            </a:r>
          </a:p>
          <a:p>
            <a:pPr marL="0" lvl="0" indent="0">
              <a:lnSpc>
                <a:spcPts val="1100"/>
              </a:lnSpc>
              <a:spcAft>
                <a:spcPts val="0"/>
              </a:spcAft>
              <a:buClr>
                <a:srgbClr val="043882"/>
              </a:buClr>
              <a:buSzTx/>
              <a:buNone/>
              <a:tabLst>
                <a:tab pos="1260475" algn="l"/>
              </a:tabLst>
            </a:pPr>
            <a:r>
              <a:rPr lang="fr-FR" sz="1100" kern="1200" dirty="0" smtClean="0">
                <a:cs typeface="Arial" charset="0"/>
              </a:rPr>
              <a:t>ADK	adénocarcinome</a:t>
            </a:r>
          </a:p>
          <a:p>
            <a:pPr marL="0" lvl="0" indent="0">
              <a:lnSpc>
                <a:spcPts val="1100"/>
              </a:lnSpc>
              <a:spcAft>
                <a:spcPts val="0"/>
              </a:spcAft>
              <a:buClr>
                <a:srgbClr val="043882"/>
              </a:buClr>
              <a:buSzTx/>
              <a:buNone/>
              <a:tabLst>
                <a:tab pos="1260475" algn="l"/>
              </a:tabLst>
            </a:pPr>
            <a:r>
              <a:rPr lang="fr-FR" sz="1100" kern="1200" dirty="0" smtClean="0">
                <a:cs typeface="Arial" charset="0"/>
              </a:rPr>
              <a:t>AMP	amplification</a:t>
            </a:r>
          </a:p>
          <a:p>
            <a:pPr marL="0" lvl="0" indent="0">
              <a:lnSpc>
                <a:spcPts val="1100"/>
              </a:lnSpc>
              <a:spcAft>
                <a:spcPts val="0"/>
              </a:spcAft>
              <a:buClr>
                <a:srgbClr val="043882"/>
              </a:buClr>
              <a:buSzTx/>
              <a:buNone/>
              <a:tabLst>
                <a:tab pos="1260475" algn="l"/>
              </a:tabLst>
            </a:pPr>
            <a:r>
              <a:rPr lang="fr-FR" sz="1100" kern="1200" dirty="0" smtClean="0">
                <a:cs typeface="Arial" charset="0"/>
              </a:rPr>
              <a:t>ARM	absence de réponse métabolique</a:t>
            </a:r>
          </a:p>
          <a:p>
            <a:pPr marL="0" lvl="0" indent="0">
              <a:lnSpc>
                <a:spcPts val="1100"/>
              </a:lnSpc>
              <a:spcAft>
                <a:spcPts val="0"/>
              </a:spcAft>
              <a:buClr>
                <a:srgbClr val="043882"/>
              </a:buClr>
              <a:buSzTx/>
              <a:buNone/>
              <a:tabLst>
                <a:tab pos="1260475" algn="l"/>
              </a:tabLst>
            </a:pPr>
            <a:r>
              <a:rPr lang="fr-FR" sz="1100" kern="1200" dirty="0" smtClean="0">
                <a:cs typeface="Arial" charset="0"/>
              </a:rPr>
              <a:t>ATM	</a:t>
            </a:r>
            <a:r>
              <a:rPr lang="fr-FR" sz="1100" kern="1200" dirty="0" err="1" smtClean="0">
                <a:cs typeface="Arial" charset="0"/>
              </a:rPr>
              <a:t>ataxia-telangiectasia</a:t>
            </a:r>
            <a:r>
              <a:rPr lang="fr-FR" sz="1100" kern="1200" dirty="0" smtClean="0">
                <a:cs typeface="Arial" charset="0"/>
              </a:rPr>
              <a:t> </a:t>
            </a:r>
            <a:r>
              <a:rPr lang="fr-FR" sz="1100" kern="1200" dirty="0" err="1" smtClean="0">
                <a:cs typeface="Arial" charset="0"/>
              </a:rPr>
              <a:t>mutated</a:t>
            </a:r>
            <a:endParaRPr lang="fr-FR" sz="1100" kern="1200" dirty="0" smtClean="0">
              <a:cs typeface="Arial" charset="0"/>
            </a:endParaRPr>
          </a:p>
          <a:p>
            <a:pPr marL="0" lvl="0" indent="0">
              <a:lnSpc>
                <a:spcPts val="1100"/>
              </a:lnSpc>
              <a:spcAft>
                <a:spcPts val="0"/>
              </a:spcAft>
              <a:buClr>
                <a:srgbClr val="043882"/>
              </a:buClr>
              <a:buSzTx/>
              <a:buNone/>
              <a:tabLst>
                <a:tab pos="1260475" algn="l"/>
              </a:tabLst>
            </a:pPr>
            <a:r>
              <a:rPr lang="fr-FR" sz="1100" kern="1200" dirty="0" smtClean="0">
                <a:cs typeface="Arial" charset="0"/>
              </a:rPr>
              <a:t>AS	analogue de la somatostatine</a:t>
            </a:r>
          </a:p>
          <a:p>
            <a:pPr marL="0" lvl="0" indent="0">
              <a:lnSpc>
                <a:spcPts val="1100"/>
              </a:lnSpc>
              <a:spcAft>
                <a:spcPts val="0"/>
              </a:spcAft>
              <a:buClr>
                <a:srgbClr val="043882"/>
              </a:buClr>
              <a:buSzTx/>
              <a:buNone/>
              <a:tabLst>
                <a:tab pos="1260475" algn="l"/>
              </a:tabLst>
            </a:pPr>
            <a:r>
              <a:rPr lang="fr-FR" sz="1100" kern="1200" dirty="0" smtClean="0">
                <a:cs typeface="Arial" charset="0"/>
              </a:rPr>
              <a:t>ASC	aire sous la courbe</a:t>
            </a:r>
          </a:p>
          <a:p>
            <a:pPr marL="0" lvl="0" indent="0">
              <a:lnSpc>
                <a:spcPts val="1100"/>
              </a:lnSpc>
              <a:spcAft>
                <a:spcPts val="0"/>
              </a:spcAft>
              <a:buClr>
                <a:srgbClr val="043882"/>
              </a:buClr>
              <a:buSzTx/>
              <a:buNone/>
              <a:tabLst>
                <a:tab pos="1260475" algn="l"/>
              </a:tabLst>
            </a:pPr>
            <a:r>
              <a:rPr lang="fr-FR" sz="1100" kern="1200" dirty="0" smtClean="0">
                <a:cs typeface="Arial" charset="0"/>
              </a:rPr>
              <a:t>BCLC	Barcelona </a:t>
            </a:r>
            <a:r>
              <a:rPr lang="fr-FR" sz="1100" kern="1200" dirty="0" err="1" smtClean="0">
                <a:cs typeface="Arial" charset="0"/>
              </a:rPr>
              <a:t>Clinic</a:t>
            </a:r>
            <a:r>
              <a:rPr lang="fr-FR" sz="1100" kern="1200" dirty="0" smtClean="0">
                <a:cs typeface="Arial" charset="0"/>
              </a:rPr>
              <a:t> </a:t>
            </a:r>
            <a:r>
              <a:rPr lang="fr-FR" sz="1100" kern="1200" dirty="0" err="1" smtClean="0">
                <a:cs typeface="Arial" charset="0"/>
              </a:rPr>
              <a:t>Liver</a:t>
            </a:r>
            <a:r>
              <a:rPr lang="fr-FR" sz="1100" kern="1200" dirty="0" smtClean="0">
                <a:cs typeface="Arial" charset="0"/>
              </a:rPr>
              <a:t> Cancer</a:t>
            </a:r>
          </a:p>
          <a:p>
            <a:pPr marL="0" lvl="0" indent="0">
              <a:lnSpc>
                <a:spcPts val="1100"/>
              </a:lnSpc>
              <a:spcAft>
                <a:spcPts val="0"/>
              </a:spcAft>
              <a:buClr>
                <a:srgbClr val="043882"/>
              </a:buClr>
              <a:buSzTx/>
              <a:buNone/>
              <a:tabLst>
                <a:tab pos="1260475" algn="l"/>
              </a:tabLst>
            </a:pPr>
            <a:r>
              <a:rPr lang="fr-FR" sz="1100" kern="1200" dirty="0" smtClean="0">
                <a:cs typeface="Arial" charset="0"/>
              </a:rPr>
              <a:t>Cap	capécitabine</a:t>
            </a:r>
          </a:p>
          <a:p>
            <a:pPr marL="0" lvl="0" indent="0">
              <a:lnSpc>
                <a:spcPts val="1100"/>
              </a:lnSpc>
              <a:spcAft>
                <a:spcPts val="0"/>
              </a:spcAft>
              <a:buClr>
                <a:srgbClr val="043882"/>
              </a:buClr>
              <a:buSzTx/>
              <a:buNone/>
              <a:tabLst>
                <a:tab pos="1260475" algn="l"/>
              </a:tabLst>
            </a:pPr>
            <a:r>
              <a:rPr lang="fr-FR" sz="1100" kern="1200" dirty="0" smtClean="0">
                <a:cs typeface="Arial" charset="0"/>
              </a:rPr>
              <a:t>CE	cancer de l’estomac</a:t>
            </a:r>
          </a:p>
          <a:p>
            <a:pPr marL="0" lvl="0" indent="0">
              <a:lnSpc>
                <a:spcPts val="1100"/>
              </a:lnSpc>
              <a:spcAft>
                <a:spcPts val="0"/>
              </a:spcAft>
              <a:buClr>
                <a:srgbClr val="043882"/>
              </a:buClr>
              <a:buSzTx/>
              <a:buNone/>
              <a:tabLst>
                <a:tab pos="1260475" algn="l"/>
              </a:tabLst>
            </a:pPr>
            <a:r>
              <a:rPr lang="fr-FR" sz="1100" kern="1200" dirty="0" smtClean="0">
                <a:cs typeface="Arial" charset="0"/>
              </a:rPr>
              <a:t>CEO	carcinome épidermoïde de l’œsophage</a:t>
            </a:r>
          </a:p>
          <a:p>
            <a:pPr marL="0" lvl="0" indent="0">
              <a:lnSpc>
                <a:spcPts val="1100"/>
              </a:lnSpc>
              <a:spcAft>
                <a:spcPts val="0"/>
              </a:spcAft>
              <a:buClr>
                <a:srgbClr val="043882"/>
              </a:buClr>
              <a:buSzTx/>
              <a:buNone/>
              <a:tabLst>
                <a:tab pos="1260475" algn="l"/>
              </a:tabLst>
            </a:pPr>
            <a:r>
              <a:rPr lang="fr-FR" sz="1100" kern="1200" dirty="0" smtClean="0">
                <a:cs typeface="Arial" charset="0"/>
              </a:rPr>
              <a:t>CHC	carcinome hépatocellulaire</a:t>
            </a:r>
          </a:p>
          <a:p>
            <a:pPr marL="0" lvl="0" indent="0">
              <a:lnSpc>
                <a:spcPts val="1100"/>
              </a:lnSpc>
              <a:spcAft>
                <a:spcPts val="0"/>
              </a:spcAft>
              <a:buClr>
                <a:srgbClr val="043882"/>
              </a:buClr>
              <a:buSzTx/>
              <a:buNone/>
              <a:tabLst>
                <a:tab pos="1260475" algn="l"/>
              </a:tabLst>
            </a:pPr>
            <a:r>
              <a:rPr lang="fr-FR" sz="1100" kern="1200" dirty="0" smtClean="0">
                <a:cs typeface="Arial" charset="0"/>
              </a:rPr>
              <a:t>CIN	instabilité chromosomique</a:t>
            </a:r>
          </a:p>
          <a:p>
            <a:pPr marL="0" lvl="0" indent="0">
              <a:lnSpc>
                <a:spcPts val="1100"/>
              </a:lnSpc>
              <a:spcAft>
                <a:spcPts val="0"/>
              </a:spcAft>
              <a:buClr>
                <a:srgbClr val="043882"/>
              </a:buClr>
              <a:buSzTx/>
              <a:buNone/>
              <a:tabLst>
                <a:tab pos="1260475" algn="l"/>
              </a:tabLst>
            </a:pPr>
            <a:r>
              <a:rPr lang="fr-FR" sz="1100" kern="1200" dirty="0" smtClean="0">
                <a:cs typeface="Arial" charset="0"/>
              </a:rPr>
              <a:t>CJGO	cancer de la jonction gastro-oesophagienne</a:t>
            </a:r>
          </a:p>
          <a:p>
            <a:pPr marL="0" lvl="0" indent="0">
              <a:lnSpc>
                <a:spcPts val="1100"/>
              </a:lnSpc>
              <a:spcAft>
                <a:spcPts val="0"/>
              </a:spcAft>
              <a:buClr>
                <a:srgbClr val="043882"/>
              </a:buClr>
              <a:buSzTx/>
              <a:buNone/>
              <a:tabLst>
                <a:tab pos="1260475" algn="l"/>
              </a:tabLst>
            </a:pPr>
            <a:r>
              <a:rPr lang="fr-FR" sz="1100" kern="1200" dirty="0" smtClean="0">
                <a:cs typeface="Arial" charset="0"/>
              </a:rPr>
              <a:t>CPLA	cancer du pancréas localement avancé</a:t>
            </a:r>
          </a:p>
          <a:p>
            <a:pPr marL="0" indent="0">
              <a:lnSpc>
                <a:spcPts val="1100"/>
              </a:lnSpc>
              <a:spcAft>
                <a:spcPts val="0"/>
              </a:spcAft>
              <a:buClr>
                <a:srgbClr val="043882"/>
              </a:buClr>
              <a:buNone/>
              <a:tabLst>
                <a:tab pos="1260475" algn="l"/>
              </a:tabLst>
            </a:pPr>
            <a:r>
              <a:rPr lang="fr-FR" sz="1100" dirty="0" smtClean="0"/>
              <a:t>CT	chimiothérapie</a:t>
            </a:r>
          </a:p>
          <a:p>
            <a:pPr marL="0" indent="0">
              <a:lnSpc>
                <a:spcPts val="1100"/>
              </a:lnSpc>
              <a:spcAft>
                <a:spcPts val="0"/>
              </a:spcAft>
              <a:buClr>
                <a:srgbClr val="043882"/>
              </a:buClr>
              <a:buNone/>
              <a:tabLst>
                <a:tab pos="1260475" algn="l"/>
              </a:tabLst>
            </a:pPr>
            <a:r>
              <a:rPr lang="fr-FR" sz="1100" dirty="0" smtClean="0"/>
              <a:t>CVDF	cancer de la vésicule de découverte fortuite</a:t>
            </a:r>
          </a:p>
          <a:p>
            <a:pPr marL="0" indent="0">
              <a:lnSpc>
                <a:spcPts val="1100"/>
              </a:lnSpc>
              <a:spcAft>
                <a:spcPts val="0"/>
              </a:spcAft>
              <a:buClr>
                <a:srgbClr val="043882"/>
              </a:buClr>
              <a:buNone/>
              <a:tabLst>
                <a:tab pos="1260475" algn="l"/>
              </a:tabLst>
            </a:pPr>
            <a:r>
              <a:rPr lang="fr-FR" sz="1100" dirty="0" smtClean="0"/>
              <a:t>DAP	délai jusqu’à progression</a:t>
            </a:r>
          </a:p>
          <a:p>
            <a:pPr marL="0" indent="0">
              <a:lnSpc>
                <a:spcPts val="1100"/>
              </a:lnSpc>
              <a:spcAft>
                <a:spcPts val="0"/>
              </a:spcAft>
              <a:buClr>
                <a:srgbClr val="043882"/>
              </a:buClr>
              <a:buNone/>
              <a:tabLst>
                <a:tab pos="1260475" algn="l"/>
              </a:tabLst>
            </a:pPr>
            <a:r>
              <a:rPr lang="fr-FR" sz="1100" dirty="0" smtClean="0"/>
              <a:t>DCF	</a:t>
            </a:r>
            <a:r>
              <a:rPr lang="fr-FR" sz="1100" dirty="0" err="1" smtClean="0"/>
              <a:t>docétaxel</a:t>
            </a:r>
            <a:r>
              <a:rPr lang="fr-FR" sz="1100" dirty="0" smtClean="0"/>
              <a:t>, cisplatine, 5-FU</a:t>
            </a:r>
          </a:p>
          <a:p>
            <a:pPr marL="0" indent="0">
              <a:lnSpc>
                <a:spcPts val="1100"/>
              </a:lnSpc>
              <a:spcAft>
                <a:spcPts val="0"/>
              </a:spcAft>
              <a:buClr>
                <a:srgbClr val="043882"/>
              </a:buClr>
              <a:buNone/>
              <a:tabLst>
                <a:tab pos="1260475" algn="l"/>
              </a:tabLst>
            </a:pPr>
            <a:r>
              <a:rPr lang="fr-FR" sz="1100" dirty="0" smtClean="0"/>
              <a:t>ECOG</a:t>
            </a:r>
            <a:r>
              <a:rPr lang="fr-FR" sz="1100" b="1" dirty="0" smtClean="0"/>
              <a:t>	</a:t>
            </a:r>
            <a:r>
              <a:rPr lang="fr-FR" sz="1100" dirty="0" err="1" smtClean="0"/>
              <a:t>Eastern</a:t>
            </a:r>
            <a:r>
              <a:rPr lang="fr-FR" sz="1100" dirty="0" smtClean="0"/>
              <a:t> </a:t>
            </a:r>
            <a:r>
              <a:rPr lang="fr-FR" sz="1100" dirty="0" err="1" smtClean="0"/>
              <a:t>Cooperative</a:t>
            </a:r>
            <a:r>
              <a:rPr lang="fr-FR" sz="1100" dirty="0" smtClean="0"/>
              <a:t> </a:t>
            </a:r>
            <a:r>
              <a:rPr lang="fr-FR" sz="1100" dirty="0" err="1" smtClean="0"/>
              <a:t>Oncology</a:t>
            </a:r>
            <a:r>
              <a:rPr lang="fr-FR" sz="1100" dirty="0" smtClean="0"/>
              <a:t> Group</a:t>
            </a:r>
          </a:p>
          <a:p>
            <a:pPr marL="0" indent="0">
              <a:lnSpc>
                <a:spcPts val="1100"/>
              </a:lnSpc>
              <a:spcAft>
                <a:spcPts val="0"/>
              </a:spcAft>
              <a:buClr>
                <a:srgbClr val="043882"/>
              </a:buClr>
              <a:buNone/>
              <a:tabLst>
                <a:tab pos="1260475" algn="l"/>
              </a:tabLst>
            </a:pPr>
            <a:r>
              <a:rPr lang="fr-FR" sz="1100" dirty="0" smtClean="0"/>
              <a:t>ECX	</a:t>
            </a:r>
            <a:r>
              <a:rPr lang="fr-FR" sz="1100" dirty="0" err="1" smtClean="0"/>
              <a:t>épirubicine</a:t>
            </a:r>
            <a:r>
              <a:rPr lang="fr-FR" sz="1100" dirty="0" smtClean="0"/>
              <a:t>, cisplatine, capécitabine</a:t>
            </a:r>
          </a:p>
          <a:p>
            <a:pPr marL="0" indent="0">
              <a:lnSpc>
                <a:spcPts val="1100"/>
              </a:lnSpc>
              <a:spcAft>
                <a:spcPts val="0"/>
              </a:spcAft>
              <a:buClr>
                <a:srgbClr val="043882"/>
              </a:buClr>
              <a:buNone/>
              <a:tabLst>
                <a:tab pos="1260475" algn="l"/>
              </a:tabLst>
            </a:pPr>
            <a:r>
              <a:rPr lang="fr-FR" sz="1100" dirty="0" smtClean="0"/>
              <a:t>EI	évènement indésirable</a:t>
            </a:r>
          </a:p>
          <a:p>
            <a:pPr marL="0" indent="0">
              <a:lnSpc>
                <a:spcPts val="1100"/>
              </a:lnSpc>
              <a:spcAft>
                <a:spcPts val="0"/>
              </a:spcAft>
              <a:buClr>
                <a:srgbClr val="043882"/>
              </a:buClr>
              <a:buNone/>
              <a:tabLst>
                <a:tab pos="1260475" algn="l"/>
              </a:tabLst>
            </a:pPr>
            <a:r>
              <a:rPr lang="fr-FR" sz="1100" dirty="0" smtClean="0"/>
              <a:t>EIG	évènement indésirable grave</a:t>
            </a:r>
          </a:p>
          <a:p>
            <a:pPr marL="0" indent="0">
              <a:lnSpc>
                <a:spcPts val="1100"/>
              </a:lnSpc>
              <a:spcAft>
                <a:spcPts val="0"/>
              </a:spcAft>
              <a:buClr>
                <a:srgbClr val="043882"/>
              </a:buClr>
              <a:buNone/>
              <a:tabLst>
                <a:tab pos="1260475" algn="l"/>
              </a:tabLst>
            </a:pPr>
            <a:r>
              <a:rPr lang="fr-FR" sz="1100" dirty="0" smtClean="0"/>
              <a:t>EGFR	</a:t>
            </a:r>
            <a:r>
              <a:rPr lang="fr-FR" sz="1100" dirty="0" err="1" smtClean="0"/>
              <a:t>endothelial</a:t>
            </a:r>
            <a:r>
              <a:rPr lang="fr-FR" sz="1100" dirty="0" smtClean="0"/>
              <a:t> </a:t>
            </a:r>
            <a:r>
              <a:rPr lang="fr-FR" sz="1100" dirty="0" err="1" smtClean="0"/>
              <a:t>growth</a:t>
            </a:r>
            <a:r>
              <a:rPr lang="fr-FR" sz="1100" dirty="0" smtClean="0"/>
              <a:t> factor </a:t>
            </a:r>
            <a:r>
              <a:rPr lang="fr-FR" sz="1100" dirty="0" err="1" smtClean="0"/>
              <a:t>receptor</a:t>
            </a:r>
            <a:endParaRPr lang="fr-FR" sz="1100" dirty="0" smtClean="0"/>
          </a:p>
          <a:p>
            <a:pPr marL="0" indent="0">
              <a:lnSpc>
                <a:spcPts val="1100"/>
              </a:lnSpc>
              <a:spcAft>
                <a:spcPts val="0"/>
              </a:spcAft>
              <a:buClr>
                <a:srgbClr val="043882"/>
              </a:buClr>
              <a:buNone/>
              <a:tabLst>
                <a:tab pos="1260475" algn="l"/>
              </a:tabLst>
            </a:pPr>
            <a:r>
              <a:rPr lang="fr-FR" sz="1100" dirty="0" smtClean="0"/>
              <a:t>EILT	événement indésirable lié au traitement</a:t>
            </a:r>
          </a:p>
          <a:p>
            <a:pPr marL="0" lvl="0" indent="0">
              <a:lnSpc>
                <a:spcPts val="1100"/>
              </a:lnSpc>
              <a:spcAft>
                <a:spcPts val="0"/>
              </a:spcAft>
              <a:buClr>
                <a:srgbClr val="043882"/>
              </a:buClr>
              <a:buSzTx/>
              <a:buNone/>
              <a:tabLst>
                <a:tab pos="1260475" algn="l"/>
              </a:tabLst>
            </a:pPr>
            <a:r>
              <a:rPr lang="fr-FR" sz="1100" kern="1200" dirty="0" smtClean="0">
                <a:cs typeface="Arial" charset="0"/>
              </a:rPr>
              <a:t>EORTC-QLQC30 	</a:t>
            </a:r>
            <a:r>
              <a:rPr lang="fr-FR" sz="1100" kern="1200" dirty="0" err="1" smtClean="0">
                <a:cs typeface="Arial" charset="0"/>
              </a:rPr>
              <a:t>European</a:t>
            </a:r>
            <a:r>
              <a:rPr lang="fr-FR" sz="1100" kern="1200" dirty="0" smtClean="0">
                <a:cs typeface="Arial" charset="0"/>
              </a:rPr>
              <a:t> </a:t>
            </a:r>
            <a:r>
              <a:rPr lang="fr-FR" sz="1100" kern="1200" dirty="0" err="1" smtClean="0">
                <a:cs typeface="Arial" charset="0"/>
              </a:rPr>
              <a:t>Organization</a:t>
            </a:r>
            <a:r>
              <a:rPr lang="fr-FR" sz="1100" kern="1200" dirty="0" smtClean="0">
                <a:cs typeface="Arial" charset="0"/>
              </a:rPr>
              <a:t> for Research</a:t>
            </a:r>
          </a:p>
          <a:p>
            <a:pPr marL="0" lvl="0" indent="0">
              <a:lnSpc>
                <a:spcPts val="1100"/>
              </a:lnSpc>
              <a:spcAft>
                <a:spcPts val="0"/>
              </a:spcAft>
              <a:buClr>
                <a:srgbClr val="043882"/>
              </a:buClr>
              <a:buSzTx/>
              <a:buNone/>
              <a:tabLst>
                <a:tab pos="1260475" algn="l"/>
              </a:tabLst>
            </a:pPr>
            <a:r>
              <a:rPr lang="fr-FR" sz="1100" kern="1200" dirty="0" smtClean="0">
                <a:cs typeface="Arial" charset="0"/>
              </a:rPr>
              <a:t>	and </a:t>
            </a:r>
            <a:r>
              <a:rPr lang="fr-FR" sz="1100" kern="1200" dirty="0" err="1" smtClean="0">
                <a:cs typeface="Arial" charset="0"/>
              </a:rPr>
              <a:t>Treatment</a:t>
            </a:r>
            <a:r>
              <a:rPr lang="fr-FR" sz="1100" kern="1200" dirty="0" smtClean="0">
                <a:cs typeface="Arial" charset="0"/>
              </a:rPr>
              <a:t> of Cancer </a:t>
            </a:r>
            <a:r>
              <a:rPr lang="fr-FR" sz="1100" kern="1200" dirty="0" err="1" smtClean="0">
                <a:cs typeface="Arial" charset="0"/>
              </a:rPr>
              <a:t>core</a:t>
            </a:r>
            <a:r>
              <a:rPr lang="fr-FR" sz="1100" kern="1200" dirty="0" smtClean="0">
                <a:cs typeface="Arial" charset="0"/>
              </a:rPr>
              <a:t> </a:t>
            </a:r>
            <a:r>
              <a:rPr lang="fr-FR" sz="1100" kern="1200" dirty="0" err="1" smtClean="0">
                <a:cs typeface="Arial" charset="0"/>
              </a:rPr>
              <a:t>quality</a:t>
            </a:r>
            <a:r>
              <a:rPr lang="fr-FR" sz="1100" kern="1200" dirty="0" smtClean="0">
                <a:cs typeface="Arial" charset="0"/>
              </a:rPr>
              <a:t> of life 	questionnaire </a:t>
            </a:r>
          </a:p>
          <a:p>
            <a:pPr marL="0" lvl="0" indent="0">
              <a:lnSpc>
                <a:spcPts val="1100"/>
              </a:lnSpc>
              <a:spcAft>
                <a:spcPts val="0"/>
              </a:spcAft>
              <a:buClr>
                <a:srgbClr val="043882"/>
              </a:buClr>
              <a:buSzTx/>
              <a:buNone/>
              <a:tabLst>
                <a:tab pos="1260475" algn="l"/>
              </a:tabLst>
            </a:pPr>
            <a:r>
              <a:rPr lang="fr-FR" sz="1100" kern="1200" dirty="0" smtClean="0">
                <a:cs typeface="Arial" charset="0"/>
              </a:rPr>
              <a:t>EOX	</a:t>
            </a:r>
            <a:r>
              <a:rPr lang="fr-FR" sz="1100" kern="1200" dirty="0" err="1" smtClean="0">
                <a:cs typeface="Arial" charset="0"/>
              </a:rPr>
              <a:t>épirubicine</a:t>
            </a:r>
            <a:r>
              <a:rPr lang="fr-FR" sz="1100" kern="1200" dirty="0" smtClean="0">
                <a:cs typeface="Arial" charset="0"/>
              </a:rPr>
              <a:t>, oxaliplatine, capécitabine</a:t>
            </a:r>
          </a:p>
          <a:p>
            <a:pPr marL="0" lvl="0" indent="0">
              <a:lnSpc>
                <a:spcPts val="1100"/>
              </a:lnSpc>
              <a:spcAft>
                <a:spcPts val="0"/>
              </a:spcAft>
              <a:buClr>
                <a:srgbClr val="043882"/>
              </a:buClr>
              <a:buSzTx/>
              <a:buNone/>
              <a:tabLst>
                <a:tab pos="1260475" algn="l"/>
              </a:tabLst>
            </a:pPr>
            <a:r>
              <a:rPr lang="fr-FR" sz="1100" kern="1200" dirty="0" smtClean="0">
                <a:cs typeface="Arial" charset="0"/>
              </a:rPr>
              <a:t>EQ-5D	</a:t>
            </a:r>
            <a:r>
              <a:rPr lang="fr-FR" sz="1100" kern="1200" dirty="0" err="1" smtClean="0">
                <a:cs typeface="Arial" charset="0"/>
              </a:rPr>
              <a:t>EuroQol</a:t>
            </a:r>
            <a:r>
              <a:rPr lang="fr-FR" sz="1100" kern="1200" dirty="0" smtClean="0">
                <a:cs typeface="Arial" charset="0"/>
              </a:rPr>
              <a:t> 5 dimension questionnaire</a:t>
            </a:r>
          </a:p>
          <a:p>
            <a:pPr marL="0" lvl="0" indent="0">
              <a:lnSpc>
                <a:spcPts val="1100"/>
              </a:lnSpc>
              <a:spcAft>
                <a:spcPts val="0"/>
              </a:spcAft>
              <a:buClr>
                <a:srgbClr val="043882"/>
              </a:buClr>
              <a:buSzTx/>
              <a:buNone/>
              <a:tabLst>
                <a:tab pos="1260475" algn="l"/>
              </a:tabLst>
            </a:pPr>
            <a:r>
              <a:rPr lang="fr-FR" sz="1100" kern="1200" dirty="0" smtClean="0">
                <a:cs typeface="Arial" charset="0"/>
              </a:rPr>
              <a:t>EVA	échelle visuelle analogique</a:t>
            </a:r>
          </a:p>
          <a:p>
            <a:pPr marL="0" lvl="0" indent="0">
              <a:lnSpc>
                <a:spcPts val="1100"/>
              </a:lnSpc>
              <a:spcAft>
                <a:spcPts val="0"/>
              </a:spcAft>
              <a:buClr>
                <a:srgbClr val="043882"/>
              </a:buClr>
              <a:buSzTx/>
              <a:buNone/>
              <a:tabLst>
                <a:tab pos="1260475" algn="l"/>
              </a:tabLst>
            </a:pPr>
            <a:r>
              <a:rPr lang="fr-FR" sz="1100" kern="1200" dirty="0" smtClean="0">
                <a:cs typeface="Arial" charset="0"/>
              </a:rPr>
              <a:t>FACT	</a:t>
            </a:r>
            <a:r>
              <a:rPr lang="fr-FR" sz="1100" kern="1200" dirty="0" err="1" smtClean="0">
                <a:cs typeface="Arial" charset="0"/>
              </a:rPr>
              <a:t>Functional</a:t>
            </a:r>
            <a:r>
              <a:rPr lang="fr-FR" sz="1100" kern="1200" dirty="0" smtClean="0">
                <a:cs typeface="Arial" charset="0"/>
              </a:rPr>
              <a:t> </a:t>
            </a:r>
            <a:r>
              <a:rPr lang="fr-FR" sz="1100" kern="1200" dirty="0" err="1" smtClean="0">
                <a:cs typeface="Arial" charset="0"/>
              </a:rPr>
              <a:t>assessment</a:t>
            </a:r>
            <a:r>
              <a:rPr lang="fr-FR" sz="1100" kern="1200" dirty="0" smtClean="0">
                <a:cs typeface="Arial" charset="0"/>
              </a:rPr>
              <a:t> of Cancer </a:t>
            </a:r>
            <a:r>
              <a:rPr lang="fr-FR" sz="1100" kern="1200" dirty="0" err="1" smtClean="0">
                <a:cs typeface="Arial" charset="0"/>
              </a:rPr>
              <a:t>therapy</a:t>
            </a:r>
            <a:endParaRPr lang="fr-FR" sz="1100" kern="1200" dirty="0" smtClean="0">
              <a:cs typeface="Arial" charset="0"/>
            </a:endParaRPr>
          </a:p>
          <a:p>
            <a:pPr marL="0" lvl="0" indent="0">
              <a:lnSpc>
                <a:spcPts val="1100"/>
              </a:lnSpc>
              <a:spcAft>
                <a:spcPts val="0"/>
              </a:spcAft>
              <a:buClr>
                <a:srgbClr val="043882"/>
              </a:buClr>
              <a:buSzTx/>
              <a:buNone/>
              <a:tabLst>
                <a:tab pos="1260475" algn="l"/>
              </a:tabLst>
            </a:pPr>
            <a:r>
              <a:rPr lang="fr-FR" sz="1100" kern="1200" dirty="0" smtClean="0">
                <a:cs typeface="Arial" charset="0"/>
              </a:rPr>
              <a:t>FAS	full </a:t>
            </a:r>
            <a:r>
              <a:rPr lang="fr-FR" sz="1100" kern="1200" dirty="0" err="1" smtClean="0">
                <a:cs typeface="Arial" charset="0"/>
              </a:rPr>
              <a:t>analysis</a:t>
            </a:r>
            <a:r>
              <a:rPr lang="fr-FR" sz="1100" kern="1200" dirty="0" smtClean="0">
                <a:cs typeface="Arial" charset="0"/>
              </a:rPr>
              <a:t> set</a:t>
            </a:r>
          </a:p>
          <a:p>
            <a:pPr marL="0" lvl="0" indent="0">
              <a:lnSpc>
                <a:spcPts val="1100"/>
              </a:lnSpc>
              <a:spcAft>
                <a:spcPts val="0"/>
              </a:spcAft>
              <a:buClr>
                <a:srgbClr val="043882"/>
              </a:buClr>
              <a:buSzTx/>
              <a:buNone/>
              <a:tabLst>
                <a:tab pos="1260475" algn="l"/>
              </a:tabLst>
            </a:pPr>
            <a:r>
              <a:rPr lang="fr-FR" sz="1100" kern="1200" dirty="0" smtClean="0">
                <a:cs typeface="Arial" charset="0"/>
              </a:rPr>
              <a:t>HER2	</a:t>
            </a:r>
            <a:r>
              <a:rPr lang="fr-FR" sz="1100" kern="1200" dirty="0" err="1" smtClean="0">
                <a:cs typeface="Arial" charset="0"/>
              </a:rPr>
              <a:t>human</a:t>
            </a:r>
            <a:r>
              <a:rPr lang="fr-FR" sz="1100" kern="1200" dirty="0" smtClean="0">
                <a:cs typeface="Arial" charset="0"/>
              </a:rPr>
              <a:t> </a:t>
            </a:r>
            <a:r>
              <a:rPr lang="fr-FR" sz="1100" kern="1200" dirty="0" err="1" smtClean="0">
                <a:cs typeface="Arial" charset="0"/>
              </a:rPr>
              <a:t>epidermal</a:t>
            </a:r>
            <a:r>
              <a:rPr lang="fr-FR" sz="1100" kern="1200" dirty="0" smtClean="0">
                <a:cs typeface="Arial" charset="0"/>
              </a:rPr>
              <a:t> </a:t>
            </a:r>
            <a:r>
              <a:rPr lang="fr-FR" sz="1100" kern="1200" dirty="0" err="1" smtClean="0">
                <a:cs typeface="Arial" charset="0"/>
              </a:rPr>
              <a:t>growth</a:t>
            </a:r>
            <a:r>
              <a:rPr lang="fr-FR" sz="1100" kern="1200" dirty="0" smtClean="0">
                <a:cs typeface="Arial" charset="0"/>
              </a:rPr>
              <a:t> factor </a:t>
            </a:r>
            <a:r>
              <a:rPr lang="fr-FR" sz="1100" kern="1200" dirty="0" err="1" smtClean="0">
                <a:cs typeface="Arial" charset="0"/>
              </a:rPr>
              <a:t>receptor</a:t>
            </a:r>
            <a:r>
              <a:rPr lang="fr-FR" sz="1100" kern="1200" dirty="0" smtClean="0">
                <a:cs typeface="Arial" charset="0"/>
              </a:rPr>
              <a:t> 2</a:t>
            </a:r>
          </a:p>
          <a:p>
            <a:pPr marL="0" lvl="0" indent="0">
              <a:lnSpc>
                <a:spcPts val="1100"/>
              </a:lnSpc>
              <a:spcAft>
                <a:spcPts val="0"/>
              </a:spcAft>
              <a:buClr>
                <a:srgbClr val="043882"/>
              </a:buClr>
              <a:buSzTx/>
              <a:buNone/>
              <a:tabLst>
                <a:tab pos="1260475" algn="l"/>
              </a:tabLst>
            </a:pPr>
            <a:r>
              <a:rPr lang="fr-FR" sz="1100" kern="1200" dirty="0" smtClean="0">
                <a:cs typeface="Arial" charset="0"/>
              </a:rPr>
              <a:t>HR	</a:t>
            </a:r>
            <a:r>
              <a:rPr lang="fr-FR" sz="1100" kern="1200" dirty="0" err="1" smtClean="0">
                <a:cs typeface="Arial" charset="0"/>
              </a:rPr>
              <a:t>hazard</a:t>
            </a:r>
            <a:r>
              <a:rPr lang="fr-FR" sz="1100" kern="1200" dirty="0" smtClean="0">
                <a:cs typeface="Arial" charset="0"/>
              </a:rPr>
              <a:t> ratio</a:t>
            </a:r>
          </a:p>
          <a:p>
            <a:pPr marL="0" indent="0">
              <a:lnSpc>
                <a:spcPts val="1100"/>
              </a:lnSpc>
              <a:spcAft>
                <a:spcPts val="0"/>
              </a:spcAft>
              <a:buClr>
                <a:srgbClr val="043882"/>
              </a:buClr>
              <a:buSzTx/>
              <a:buNone/>
              <a:tabLst>
                <a:tab pos="1260475" algn="l"/>
              </a:tabLst>
            </a:pPr>
            <a:r>
              <a:rPr lang="fr-FR" sz="1100" kern="1200" dirty="0">
                <a:cs typeface="Arial" charset="0"/>
              </a:rPr>
              <a:t>IC	intervalle de </a:t>
            </a:r>
            <a:r>
              <a:rPr lang="fr-FR" sz="1100" kern="1200" dirty="0" smtClean="0">
                <a:cs typeface="Arial" charset="0"/>
              </a:rPr>
              <a:t>confiance</a:t>
            </a:r>
          </a:p>
          <a:p>
            <a:pPr marL="177800" indent="0">
              <a:lnSpc>
                <a:spcPts val="1100"/>
              </a:lnSpc>
              <a:spcAft>
                <a:spcPts val="0"/>
              </a:spcAft>
              <a:buClr>
                <a:srgbClr val="043882"/>
              </a:buClr>
              <a:buSzTx/>
              <a:buNone/>
              <a:tabLst>
                <a:tab pos="1260475" algn="l"/>
              </a:tabLst>
            </a:pPr>
            <a:r>
              <a:rPr lang="fr-FR" sz="1100" kern="1200" dirty="0" smtClean="0">
                <a:cs typeface="Arial" charset="0"/>
              </a:rPr>
              <a:t>ICP	index de </a:t>
            </a:r>
            <a:r>
              <a:rPr lang="fr-FR" sz="1100" kern="1200" dirty="0" err="1" smtClean="0">
                <a:cs typeface="Arial" charset="0"/>
              </a:rPr>
              <a:t>carcinose</a:t>
            </a:r>
            <a:r>
              <a:rPr lang="fr-FR" sz="1100" kern="1200" dirty="0" smtClean="0">
                <a:cs typeface="Arial" charset="0"/>
              </a:rPr>
              <a:t> péritonéale</a:t>
            </a:r>
            <a:endParaRPr lang="fr-FR" sz="1100" kern="1200" dirty="0">
              <a:cs typeface="Arial" charset="0"/>
            </a:endParaRPr>
          </a:p>
          <a:p>
            <a:pPr marL="177800" lvl="0" indent="0">
              <a:lnSpc>
                <a:spcPts val="1100"/>
              </a:lnSpc>
              <a:spcAft>
                <a:spcPts val="0"/>
              </a:spcAft>
              <a:buClr>
                <a:srgbClr val="043882"/>
              </a:buClr>
              <a:buSzTx/>
              <a:buNone/>
              <a:tabLst>
                <a:tab pos="1260475" algn="l"/>
              </a:tabLst>
            </a:pPr>
            <a:r>
              <a:rPr lang="fr-FR" sz="1100" kern="1200" dirty="0" smtClean="0">
                <a:cs typeface="Arial" charset="0"/>
              </a:rPr>
              <a:t>IHC	immunohistochimie</a:t>
            </a:r>
          </a:p>
          <a:p>
            <a:pPr marL="177800" lvl="0" indent="0">
              <a:lnSpc>
                <a:spcPts val="1100"/>
              </a:lnSpc>
              <a:spcAft>
                <a:spcPts val="0"/>
              </a:spcAft>
              <a:buClr>
                <a:srgbClr val="043882"/>
              </a:buClr>
              <a:buSzTx/>
              <a:buNone/>
              <a:tabLst>
                <a:tab pos="1260475" algn="l"/>
              </a:tabLst>
            </a:pPr>
            <a:r>
              <a:rPr lang="fr-FR" sz="1100" kern="1200" dirty="0" smtClean="0">
                <a:cs typeface="Arial" charset="0"/>
              </a:rPr>
              <a:t>IV	intraveineux</a:t>
            </a:r>
          </a:p>
          <a:p>
            <a:pPr marL="177800" lvl="0" indent="0">
              <a:lnSpc>
                <a:spcPts val="1100"/>
              </a:lnSpc>
              <a:spcAft>
                <a:spcPts val="0"/>
              </a:spcAft>
              <a:buClr>
                <a:srgbClr val="043882"/>
              </a:buClr>
              <a:buSzTx/>
              <a:buNone/>
              <a:tabLst>
                <a:tab pos="1260475" algn="l"/>
              </a:tabLst>
            </a:pPr>
            <a:r>
              <a:rPr lang="fr-FR" sz="1100" kern="1200" dirty="0" smtClean="0">
                <a:cs typeface="Arial" charset="0"/>
              </a:rPr>
              <a:t>KPS	score de </a:t>
            </a:r>
            <a:r>
              <a:rPr lang="fr-FR" sz="1100" kern="1200" dirty="0" err="1" smtClean="0">
                <a:cs typeface="Arial" charset="0"/>
              </a:rPr>
              <a:t>Karnofsky</a:t>
            </a:r>
            <a:endParaRPr lang="fr-FR" sz="1100" kern="1200" dirty="0" smtClean="0">
              <a:cs typeface="Arial" charset="0"/>
            </a:endParaRPr>
          </a:p>
          <a:p>
            <a:pPr marL="177800" lvl="0" indent="0">
              <a:lnSpc>
                <a:spcPts val="1100"/>
              </a:lnSpc>
              <a:spcAft>
                <a:spcPts val="0"/>
              </a:spcAft>
              <a:buClr>
                <a:srgbClr val="043882"/>
              </a:buClr>
              <a:buSzTx/>
              <a:buNone/>
              <a:tabLst>
                <a:tab pos="1260475" algn="l"/>
              </a:tabLst>
            </a:pPr>
            <a:r>
              <a:rPr lang="fr-FR" sz="1100" kern="1200" dirty="0" smtClean="0">
                <a:cs typeface="Arial" charset="0"/>
              </a:rPr>
              <a:t>LAR	long acting release</a:t>
            </a:r>
          </a:p>
          <a:p>
            <a:pPr marL="177800" lvl="0" indent="0">
              <a:lnSpc>
                <a:spcPts val="1100"/>
              </a:lnSpc>
              <a:spcAft>
                <a:spcPts val="0"/>
              </a:spcAft>
              <a:buClr>
                <a:srgbClr val="043882"/>
              </a:buClr>
              <a:buSzTx/>
              <a:buNone/>
              <a:tabLst>
                <a:tab pos="1260475" algn="l"/>
              </a:tabLst>
            </a:pPr>
            <a:r>
              <a:rPr lang="fr-FR" sz="1100" kern="1200" dirty="0" smtClean="0">
                <a:cs typeface="Arial" charset="0"/>
              </a:rPr>
              <a:t>Lu	lutétium</a:t>
            </a:r>
          </a:p>
          <a:p>
            <a:pPr marL="177800" lvl="0" indent="0">
              <a:lnSpc>
                <a:spcPts val="1100"/>
              </a:lnSpc>
              <a:spcAft>
                <a:spcPts val="0"/>
              </a:spcAft>
              <a:buClr>
                <a:srgbClr val="043882"/>
              </a:buClr>
              <a:buSzTx/>
              <a:buNone/>
              <a:tabLst>
                <a:tab pos="1260475" algn="l"/>
              </a:tabLst>
            </a:pPr>
            <a:r>
              <a:rPr lang="fr-FR" sz="1100" kern="1200" dirty="0" smtClean="0">
                <a:cs typeface="Arial" charset="0"/>
              </a:rPr>
              <a:t>LV	</a:t>
            </a:r>
            <a:r>
              <a:rPr lang="fr-FR" sz="1100" kern="1200" dirty="0" err="1" smtClean="0">
                <a:cs typeface="Arial" charset="0"/>
              </a:rPr>
              <a:t>leucovorine</a:t>
            </a:r>
            <a:endParaRPr lang="fr-FR" sz="1100" kern="1200" dirty="0" smtClean="0">
              <a:cs typeface="Arial" charset="0"/>
            </a:endParaRPr>
          </a:p>
          <a:p>
            <a:pPr marL="177800" lvl="0" indent="0">
              <a:lnSpc>
                <a:spcPts val="1100"/>
              </a:lnSpc>
              <a:spcAft>
                <a:spcPts val="0"/>
              </a:spcAft>
              <a:buClr>
                <a:srgbClr val="043882"/>
              </a:buClr>
              <a:buSzTx/>
              <a:buNone/>
              <a:tabLst>
                <a:tab pos="1260475" algn="l"/>
              </a:tabLst>
            </a:pPr>
            <a:r>
              <a:rPr lang="fr-FR" sz="1100" kern="1200" dirty="0" smtClean="0">
                <a:cs typeface="Arial" charset="0"/>
              </a:rPr>
              <a:t>MS	maladie stable</a:t>
            </a:r>
          </a:p>
          <a:p>
            <a:pPr marL="177800" lvl="0" indent="0">
              <a:lnSpc>
                <a:spcPts val="1100"/>
              </a:lnSpc>
              <a:spcAft>
                <a:spcPts val="0"/>
              </a:spcAft>
              <a:buClr>
                <a:srgbClr val="043882"/>
              </a:buClr>
              <a:buSzTx/>
              <a:buNone/>
              <a:tabLst>
                <a:tab pos="1260475" algn="l"/>
              </a:tabLst>
            </a:pPr>
            <a:r>
              <a:rPr lang="fr-FR" sz="1100" kern="1200" dirty="0" smtClean="0">
                <a:cs typeface="Arial" charset="0"/>
              </a:rPr>
              <a:t>MSI	instabilité </a:t>
            </a:r>
            <a:r>
              <a:rPr lang="fr-FR" sz="1100" kern="1200" dirty="0" err="1" smtClean="0">
                <a:cs typeface="Arial" charset="0"/>
              </a:rPr>
              <a:t>microsatellitaire</a:t>
            </a:r>
            <a:endParaRPr lang="fr-FR" sz="1100" kern="1200" dirty="0" smtClean="0">
              <a:cs typeface="Arial" charset="0"/>
            </a:endParaRPr>
          </a:p>
          <a:p>
            <a:pPr marL="177800" lvl="0" indent="0">
              <a:lnSpc>
                <a:spcPts val="1100"/>
              </a:lnSpc>
              <a:spcAft>
                <a:spcPts val="0"/>
              </a:spcAft>
              <a:buClr>
                <a:srgbClr val="043882"/>
              </a:buClr>
              <a:buSzTx/>
              <a:buNone/>
              <a:tabLst>
                <a:tab pos="1260475" algn="l"/>
              </a:tabLst>
            </a:pPr>
            <a:r>
              <a:rPr lang="fr-FR" sz="1100" kern="1200" dirty="0" smtClean="0">
                <a:cs typeface="Arial" charset="0"/>
              </a:rPr>
              <a:t>NA	non atteinte</a:t>
            </a:r>
          </a:p>
          <a:p>
            <a:pPr marL="177800" lvl="0" indent="0">
              <a:lnSpc>
                <a:spcPts val="1100"/>
              </a:lnSpc>
              <a:spcAft>
                <a:spcPts val="0"/>
              </a:spcAft>
              <a:buClr>
                <a:srgbClr val="043882"/>
              </a:buClr>
              <a:buSzTx/>
              <a:buNone/>
              <a:tabLst>
                <a:tab pos="1260475" algn="l"/>
              </a:tabLst>
            </a:pPr>
            <a:r>
              <a:rPr lang="fr-FR" sz="1100" kern="1200" dirty="0" smtClean="0">
                <a:cs typeface="Arial" charset="0"/>
              </a:rPr>
              <a:t>NE	non évaluable</a:t>
            </a:r>
          </a:p>
          <a:p>
            <a:pPr marL="177800" lvl="0" indent="0">
              <a:lnSpc>
                <a:spcPts val="1100"/>
              </a:lnSpc>
              <a:spcAft>
                <a:spcPts val="0"/>
              </a:spcAft>
              <a:buClr>
                <a:srgbClr val="043882"/>
              </a:buClr>
              <a:buSzTx/>
              <a:buNone/>
              <a:tabLst>
                <a:tab pos="1260475" algn="l"/>
              </a:tabLst>
            </a:pPr>
            <a:r>
              <a:rPr lang="fr-FR" sz="1100" kern="1200" dirty="0" smtClean="0">
                <a:cs typeface="Arial" charset="0"/>
              </a:rPr>
              <a:t>NGS	séquençage de nouvelle génération</a:t>
            </a:r>
          </a:p>
          <a:p>
            <a:pPr marL="177800" lvl="0" indent="0">
              <a:lnSpc>
                <a:spcPts val="1100"/>
              </a:lnSpc>
              <a:spcAft>
                <a:spcPts val="0"/>
              </a:spcAft>
              <a:buClr>
                <a:srgbClr val="043882"/>
              </a:buClr>
              <a:buSzTx/>
              <a:buNone/>
              <a:tabLst>
                <a:tab pos="1260475" algn="l"/>
              </a:tabLst>
            </a:pPr>
            <a:r>
              <a:rPr lang="fr-FR" sz="1100" kern="1200" dirty="0" smtClean="0">
                <a:cs typeface="Arial" charset="0"/>
              </a:rPr>
              <a:t>OMS	organisation mondiale de la santé</a:t>
            </a:r>
          </a:p>
          <a:p>
            <a:pPr marL="177800" lvl="0" indent="0">
              <a:lnSpc>
                <a:spcPts val="1100"/>
              </a:lnSpc>
              <a:spcAft>
                <a:spcPts val="0"/>
              </a:spcAft>
              <a:buClr>
                <a:srgbClr val="043882"/>
              </a:buClr>
              <a:buSzTx/>
              <a:buNone/>
              <a:tabLst>
                <a:tab pos="1260475" algn="l"/>
              </a:tabLst>
            </a:pPr>
            <a:r>
              <a:rPr lang="fr-FR" sz="1100" kern="1200" dirty="0" smtClean="0">
                <a:cs typeface="Arial" charset="0"/>
              </a:rPr>
              <a:t>OR	</a:t>
            </a:r>
            <a:r>
              <a:rPr lang="fr-FR" sz="1100" kern="1200" dirty="0" err="1" smtClean="0">
                <a:cs typeface="Arial" charset="0"/>
              </a:rPr>
              <a:t>odds</a:t>
            </a:r>
            <a:r>
              <a:rPr lang="fr-FR" sz="1100" kern="1200" dirty="0" smtClean="0">
                <a:cs typeface="Arial" charset="0"/>
              </a:rPr>
              <a:t> ratio</a:t>
            </a:r>
          </a:p>
          <a:p>
            <a:pPr marL="177800" lvl="0" indent="0">
              <a:lnSpc>
                <a:spcPts val="1100"/>
              </a:lnSpc>
              <a:spcAft>
                <a:spcPts val="0"/>
              </a:spcAft>
              <a:buClr>
                <a:srgbClr val="043882"/>
              </a:buClr>
              <a:buSzTx/>
              <a:buNone/>
              <a:tabLst>
                <a:tab pos="1260475" algn="l"/>
              </a:tabLst>
            </a:pPr>
            <a:r>
              <a:rPr lang="fr-FR" sz="1100" kern="1200" dirty="0" smtClean="0">
                <a:cs typeface="Arial" charset="0"/>
              </a:rPr>
              <a:t>PARP	poly ADP ribose </a:t>
            </a:r>
            <a:r>
              <a:rPr lang="fr-FR" sz="1100" kern="1200" dirty="0" err="1" smtClean="0">
                <a:cs typeface="Arial" charset="0"/>
              </a:rPr>
              <a:t>polymerase</a:t>
            </a:r>
            <a:endParaRPr lang="fr-FR" sz="1100" kern="1200" dirty="0" smtClean="0">
              <a:cs typeface="Arial" charset="0"/>
            </a:endParaRPr>
          </a:p>
          <a:p>
            <a:pPr marL="177800" lvl="0" indent="0">
              <a:lnSpc>
                <a:spcPts val="1100"/>
              </a:lnSpc>
              <a:spcAft>
                <a:spcPts val="0"/>
              </a:spcAft>
              <a:buClr>
                <a:srgbClr val="043882"/>
              </a:buClr>
              <a:buSzTx/>
              <a:buNone/>
              <a:tabLst>
                <a:tab pos="1260475" algn="l"/>
              </a:tabLst>
            </a:pPr>
            <a:r>
              <a:rPr lang="fr-FR" sz="1100" kern="1200" dirty="0" smtClean="0">
                <a:cs typeface="Arial" charset="0"/>
              </a:rPr>
              <a:t>PO	per os</a:t>
            </a:r>
          </a:p>
          <a:p>
            <a:pPr marL="177800" lvl="0" indent="0">
              <a:lnSpc>
                <a:spcPts val="1100"/>
              </a:lnSpc>
              <a:spcAft>
                <a:spcPts val="0"/>
              </a:spcAft>
              <a:buClr>
                <a:srgbClr val="043882"/>
              </a:buClr>
              <a:buSzTx/>
              <a:buNone/>
              <a:tabLst>
                <a:tab pos="1260475" algn="l"/>
              </a:tabLst>
            </a:pPr>
            <a:r>
              <a:rPr lang="fr-FR" sz="1100" kern="1200" dirty="0" err="1" smtClean="0">
                <a:cs typeface="Arial" charset="0"/>
              </a:rPr>
              <a:t>Prog</a:t>
            </a:r>
            <a:r>
              <a:rPr lang="fr-FR" sz="1100" kern="1200" dirty="0" smtClean="0">
                <a:cs typeface="Arial" charset="0"/>
              </a:rPr>
              <a:t>	progression de la maladie</a:t>
            </a:r>
          </a:p>
          <a:p>
            <a:pPr marL="177800" lvl="0" indent="0">
              <a:lnSpc>
                <a:spcPts val="1100"/>
              </a:lnSpc>
              <a:spcAft>
                <a:spcPts val="0"/>
              </a:spcAft>
              <a:buClr>
                <a:srgbClr val="043882"/>
              </a:buClr>
              <a:buSzTx/>
              <a:buNone/>
              <a:tabLst>
                <a:tab pos="1260475" algn="l"/>
              </a:tabLst>
            </a:pPr>
            <a:r>
              <a:rPr lang="fr-FR" sz="1100" kern="1200" dirty="0" smtClean="0">
                <a:cs typeface="Arial" charset="0"/>
              </a:rPr>
              <a:t>PS	statut de performance</a:t>
            </a:r>
          </a:p>
          <a:p>
            <a:pPr marL="177800" lvl="0" indent="0">
              <a:lnSpc>
                <a:spcPts val="1100"/>
              </a:lnSpc>
              <a:spcAft>
                <a:spcPts val="0"/>
              </a:spcAft>
              <a:buClr>
                <a:srgbClr val="043882"/>
              </a:buClr>
              <a:buSzTx/>
              <a:buNone/>
              <a:tabLst>
                <a:tab pos="1260475" algn="l"/>
              </a:tabLst>
            </a:pPr>
            <a:r>
              <a:rPr lang="fr-FR" sz="1100" kern="1200" dirty="0" err="1" smtClean="0">
                <a:cs typeface="Arial" charset="0"/>
              </a:rPr>
              <a:t>QoL</a:t>
            </a:r>
            <a:r>
              <a:rPr lang="fr-FR" sz="1100" kern="1200" dirty="0" smtClean="0">
                <a:cs typeface="Arial" charset="0"/>
              </a:rPr>
              <a:t>	qualité de vie</a:t>
            </a:r>
          </a:p>
          <a:p>
            <a:pPr marL="177800" indent="0">
              <a:lnSpc>
                <a:spcPts val="1100"/>
              </a:lnSpc>
              <a:spcAft>
                <a:spcPts val="0"/>
              </a:spcAft>
              <a:buClr>
                <a:srgbClr val="043882"/>
              </a:buClr>
              <a:buNone/>
              <a:tabLst>
                <a:tab pos="1260475" algn="l"/>
              </a:tabLst>
            </a:pPr>
            <a:r>
              <a:rPr lang="fr-FR" sz="1100" dirty="0" smtClean="0"/>
              <a:t>RC	réponse complète</a:t>
            </a:r>
          </a:p>
          <a:p>
            <a:pPr marL="177800" indent="0">
              <a:lnSpc>
                <a:spcPts val="1100"/>
              </a:lnSpc>
              <a:spcAft>
                <a:spcPts val="0"/>
              </a:spcAft>
              <a:buClr>
                <a:srgbClr val="043882"/>
              </a:buClr>
              <a:buNone/>
              <a:tabLst>
                <a:tab pos="1260475" algn="l"/>
              </a:tabLst>
            </a:pPr>
            <a:r>
              <a:rPr lang="fr-FR" sz="1100" dirty="0" smtClean="0"/>
              <a:t>RCT	</a:t>
            </a:r>
            <a:r>
              <a:rPr lang="fr-FR" sz="1100" dirty="0" err="1" smtClean="0"/>
              <a:t>radiochimiothérapie</a:t>
            </a:r>
            <a:endParaRPr lang="fr-FR" sz="1100" dirty="0" smtClean="0"/>
          </a:p>
          <a:p>
            <a:pPr marL="177800" lvl="0" indent="0">
              <a:lnSpc>
                <a:spcPts val="1100"/>
              </a:lnSpc>
              <a:spcAft>
                <a:spcPts val="0"/>
              </a:spcAft>
              <a:buClr>
                <a:srgbClr val="043882"/>
              </a:buClr>
              <a:buNone/>
              <a:tabLst>
                <a:tab pos="1260475" algn="l"/>
              </a:tabLst>
            </a:pPr>
            <a:r>
              <a:rPr lang="fr-FR" sz="1100" kern="1200" dirty="0" smtClean="0">
                <a:cs typeface="Arial" charset="0"/>
              </a:rPr>
              <a:t>RECIST</a:t>
            </a:r>
            <a:r>
              <a:rPr lang="fr-FR" sz="1100" kern="1200" dirty="0">
                <a:cs typeface="Arial" charset="0"/>
              </a:rPr>
              <a:t>	</a:t>
            </a:r>
            <a:r>
              <a:rPr lang="fr-FR" sz="1100" kern="1200" dirty="0" err="1">
                <a:cs typeface="Arial" charset="0"/>
              </a:rPr>
              <a:t>Response</a:t>
            </a:r>
            <a:r>
              <a:rPr lang="fr-FR" sz="1100" kern="1200" dirty="0">
                <a:cs typeface="Arial" charset="0"/>
              </a:rPr>
              <a:t> Evaluation </a:t>
            </a:r>
            <a:r>
              <a:rPr lang="fr-FR" sz="1100" kern="1200" dirty="0" err="1">
                <a:cs typeface="Arial" charset="0"/>
              </a:rPr>
              <a:t>Criteria</a:t>
            </a:r>
            <a:r>
              <a:rPr lang="fr-FR" sz="1100" kern="1200" dirty="0">
                <a:cs typeface="Arial" charset="0"/>
              </a:rPr>
              <a:t> In Solid </a:t>
            </a:r>
            <a:r>
              <a:rPr lang="fr-FR" sz="1100" kern="1200" dirty="0" err="1" smtClean="0">
                <a:cs typeface="Arial" charset="0"/>
              </a:rPr>
              <a:t>Tumors</a:t>
            </a:r>
            <a:endParaRPr lang="fr-FR" sz="1100" kern="1200" dirty="0" smtClean="0">
              <a:cs typeface="Arial" charset="0"/>
            </a:endParaRPr>
          </a:p>
          <a:p>
            <a:pPr marL="177800" lvl="0" indent="0">
              <a:lnSpc>
                <a:spcPts val="1100"/>
              </a:lnSpc>
              <a:spcAft>
                <a:spcPts val="0"/>
              </a:spcAft>
              <a:buClr>
                <a:srgbClr val="043882"/>
              </a:buClr>
              <a:buNone/>
              <a:tabLst>
                <a:tab pos="1260475" algn="l"/>
              </a:tabLst>
            </a:pPr>
            <a:r>
              <a:rPr lang="fr-FR" sz="1100" kern="1200" dirty="0" smtClean="0">
                <a:cs typeface="Arial" charset="0"/>
              </a:rPr>
              <a:t>RG	ratio ganglionnaire</a:t>
            </a:r>
          </a:p>
          <a:p>
            <a:pPr marL="177800" lvl="0" indent="0">
              <a:lnSpc>
                <a:spcPts val="1100"/>
              </a:lnSpc>
              <a:spcAft>
                <a:spcPts val="0"/>
              </a:spcAft>
              <a:buClr>
                <a:srgbClr val="043882"/>
              </a:buClr>
              <a:buNone/>
              <a:tabLst>
                <a:tab pos="1260475" algn="l"/>
              </a:tabLst>
            </a:pPr>
            <a:r>
              <a:rPr lang="fr-FR" sz="1100" kern="1200" dirty="0" smtClean="0">
                <a:cs typeface="Arial" charset="0"/>
              </a:rPr>
              <a:t>RMP	réponse métabolique précoce</a:t>
            </a:r>
            <a:endParaRPr lang="fr-FR" sz="1100" kern="1200" dirty="0">
              <a:cs typeface="Arial" charset="0"/>
            </a:endParaRPr>
          </a:p>
          <a:p>
            <a:pPr marL="177800" indent="0">
              <a:lnSpc>
                <a:spcPts val="1100"/>
              </a:lnSpc>
              <a:spcAft>
                <a:spcPts val="0"/>
              </a:spcAft>
              <a:buClr>
                <a:srgbClr val="043882"/>
              </a:buClr>
              <a:buNone/>
              <a:tabLst>
                <a:tab pos="1260475" algn="l"/>
              </a:tabLst>
            </a:pPr>
            <a:r>
              <a:rPr lang="fr-FR" sz="1100" dirty="0" smtClean="0"/>
              <a:t>RP	réponse partielle</a:t>
            </a:r>
          </a:p>
          <a:p>
            <a:pPr marL="177800" indent="0">
              <a:lnSpc>
                <a:spcPts val="1100"/>
              </a:lnSpc>
              <a:spcAft>
                <a:spcPts val="0"/>
              </a:spcAft>
              <a:buClr>
                <a:srgbClr val="043882"/>
              </a:buClr>
              <a:buNone/>
              <a:tabLst>
                <a:tab pos="1260475" algn="l"/>
              </a:tabLst>
            </a:pPr>
            <a:r>
              <a:rPr lang="fr-FR" sz="1100" dirty="0" smtClean="0"/>
              <a:t>RRRI	</a:t>
            </a:r>
            <a:r>
              <a:rPr lang="fr-FR" sz="1100" dirty="0" err="1" smtClean="0"/>
              <a:t>re</a:t>
            </a:r>
            <a:r>
              <a:rPr lang="fr-FR" sz="1100" dirty="0" smtClean="0"/>
              <a:t>-résection radicale immédiate</a:t>
            </a:r>
          </a:p>
          <a:p>
            <a:pPr marL="177800" indent="0">
              <a:lnSpc>
                <a:spcPts val="1100"/>
              </a:lnSpc>
              <a:spcAft>
                <a:spcPts val="0"/>
              </a:spcAft>
              <a:buClr>
                <a:srgbClr val="043882"/>
              </a:buClr>
              <a:buNone/>
              <a:tabLst>
                <a:tab pos="1260475" algn="l"/>
              </a:tabLst>
            </a:pPr>
            <a:r>
              <a:rPr lang="fr-FR" sz="1100" dirty="0" smtClean="0"/>
              <a:t>RT	radiothérapie</a:t>
            </a:r>
          </a:p>
          <a:p>
            <a:pPr marL="177800" indent="0">
              <a:lnSpc>
                <a:spcPts val="1100"/>
              </a:lnSpc>
              <a:spcAft>
                <a:spcPts val="0"/>
              </a:spcAft>
              <a:buClr>
                <a:srgbClr val="043882"/>
              </a:buClr>
              <a:buNone/>
              <a:tabLst>
                <a:tab pos="1260475" algn="l"/>
              </a:tabLst>
            </a:pPr>
            <a:r>
              <a:rPr lang="fr-FR" sz="1100" kern="1200" dirty="0" smtClean="0">
                <a:cs typeface="Arial" charset="0"/>
              </a:rPr>
              <a:t>SC	surface corporelle</a:t>
            </a:r>
          </a:p>
          <a:p>
            <a:pPr marL="177800" indent="0">
              <a:lnSpc>
                <a:spcPts val="1100"/>
              </a:lnSpc>
              <a:spcAft>
                <a:spcPts val="0"/>
              </a:spcAft>
              <a:buClr>
                <a:srgbClr val="043882"/>
              </a:buClr>
              <a:buNone/>
              <a:tabLst>
                <a:tab pos="1260475" algn="l"/>
              </a:tabLst>
            </a:pPr>
            <a:r>
              <a:rPr lang="fr-FR" sz="1100" dirty="0" err="1" smtClean="0"/>
              <a:t>SGm</a:t>
            </a:r>
            <a:r>
              <a:rPr lang="fr-FR" sz="1100" dirty="0" smtClean="0"/>
              <a:t>	survie globale médiane </a:t>
            </a:r>
          </a:p>
          <a:p>
            <a:pPr marL="177800" indent="0">
              <a:lnSpc>
                <a:spcPts val="1100"/>
              </a:lnSpc>
              <a:spcAft>
                <a:spcPts val="0"/>
              </a:spcAft>
              <a:buClr>
                <a:srgbClr val="043882"/>
              </a:buClr>
              <a:buNone/>
              <a:tabLst>
                <a:tab pos="1260475" algn="l"/>
              </a:tabLst>
            </a:pPr>
            <a:r>
              <a:rPr lang="fr-FR" sz="1100" dirty="0" smtClean="0"/>
              <a:t>SSM	survie sans maladie</a:t>
            </a:r>
          </a:p>
          <a:p>
            <a:pPr marL="177800" indent="0">
              <a:lnSpc>
                <a:spcPts val="1100"/>
              </a:lnSpc>
              <a:spcAft>
                <a:spcPts val="0"/>
              </a:spcAft>
              <a:buClr>
                <a:srgbClr val="043882"/>
              </a:buClr>
              <a:buNone/>
              <a:tabLst>
                <a:tab pos="1260475" algn="l"/>
              </a:tabLst>
            </a:pPr>
            <a:r>
              <a:rPr lang="fr-FR" sz="1100" dirty="0" smtClean="0"/>
              <a:t>SSMD	survie sans métastases à distance</a:t>
            </a:r>
          </a:p>
          <a:p>
            <a:pPr marL="177800" indent="0">
              <a:lnSpc>
                <a:spcPts val="1100"/>
              </a:lnSpc>
              <a:spcAft>
                <a:spcPts val="0"/>
              </a:spcAft>
              <a:buClr>
                <a:srgbClr val="043882"/>
              </a:buClr>
              <a:buNone/>
              <a:tabLst>
                <a:tab pos="1260475" algn="l"/>
              </a:tabLst>
            </a:pPr>
            <a:r>
              <a:rPr lang="fr-FR" sz="1100" dirty="0" err="1" smtClean="0"/>
              <a:t>SSPm</a:t>
            </a:r>
            <a:r>
              <a:rPr lang="fr-FR" sz="1100" dirty="0" smtClean="0"/>
              <a:t>	survie sans progression médiane </a:t>
            </a:r>
          </a:p>
          <a:p>
            <a:pPr marL="177800" indent="0">
              <a:lnSpc>
                <a:spcPts val="1100"/>
              </a:lnSpc>
              <a:spcAft>
                <a:spcPts val="0"/>
              </a:spcAft>
              <a:buClr>
                <a:srgbClr val="043882"/>
              </a:buClr>
              <a:buNone/>
              <a:tabLst>
                <a:tab pos="1260475" algn="l"/>
              </a:tabLst>
            </a:pPr>
            <a:r>
              <a:rPr lang="fr-FR" sz="1100" dirty="0" smtClean="0"/>
              <a:t>TCM	taux de contrôle de la maladie</a:t>
            </a:r>
          </a:p>
          <a:p>
            <a:pPr marL="177800" indent="0">
              <a:lnSpc>
                <a:spcPts val="1100"/>
              </a:lnSpc>
              <a:spcAft>
                <a:spcPts val="0"/>
              </a:spcAft>
              <a:buClr>
                <a:srgbClr val="043882"/>
              </a:buClr>
              <a:buNone/>
              <a:tabLst>
                <a:tab pos="1260475" algn="l"/>
              </a:tabLst>
            </a:pPr>
            <a:r>
              <a:rPr lang="fr-FR" sz="1100" dirty="0" smtClean="0"/>
              <a:t>TEP	tomographie par émission de positrons</a:t>
            </a:r>
          </a:p>
          <a:p>
            <a:pPr marL="177800" indent="0">
              <a:lnSpc>
                <a:spcPts val="1100"/>
              </a:lnSpc>
              <a:spcAft>
                <a:spcPts val="0"/>
              </a:spcAft>
              <a:buClr>
                <a:srgbClr val="043882"/>
              </a:buClr>
              <a:buNone/>
              <a:tabLst>
                <a:tab pos="1260475" algn="l"/>
              </a:tabLst>
            </a:pPr>
            <a:r>
              <a:rPr lang="fr-FR" sz="1100" dirty="0" smtClean="0"/>
              <a:t>TNE	tumeur neuroendocrine</a:t>
            </a:r>
          </a:p>
          <a:p>
            <a:pPr marL="177800" indent="0">
              <a:lnSpc>
                <a:spcPts val="1100"/>
              </a:lnSpc>
              <a:spcAft>
                <a:spcPts val="0"/>
              </a:spcAft>
              <a:buClr>
                <a:srgbClr val="043882"/>
              </a:buClr>
              <a:buNone/>
              <a:tabLst>
                <a:tab pos="1260475" algn="l"/>
              </a:tabLst>
            </a:pPr>
            <a:r>
              <a:rPr lang="fr-FR" sz="1100" dirty="0" smtClean="0"/>
              <a:t>TR	taux de réponse</a:t>
            </a:r>
          </a:p>
          <a:p>
            <a:pPr marL="177800" indent="0">
              <a:lnSpc>
                <a:spcPts val="1100"/>
              </a:lnSpc>
              <a:spcAft>
                <a:spcPts val="0"/>
              </a:spcAft>
              <a:buClr>
                <a:srgbClr val="043882"/>
              </a:buClr>
              <a:buNone/>
              <a:tabLst>
                <a:tab pos="1260475" algn="l"/>
              </a:tabLst>
            </a:pPr>
            <a:r>
              <a:rPr lang="fr-FR" sz="1100" dirty="0" smtClean="0"/>
              <a:t>TRO	taux de réponse objective</a:t>
            </a:r>
          </a:p>
        </p:txBody>
      </p:sp>
    </p:spTree>
    <p:extLst>
      <p:ext uri="{BB962C8B-B14F-4D97-AF65-F5344CB8AC3E}">
        <p14:creationId xmlns:p14="http://schemas.microsoft.com/office/powerpoint/2010/main" val="3138501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LBA25: Olaparib en association au paclitaxel chez les patients avec cancer de l’estomac avancé ayant progressé après une 1e ligne de traitement: l’étude de phase III GOLD – Bang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a:t>
            </a:r>
          </a:p>
        </p:txBody>
      </p:sp>
      <p:sp>
        <p:nvSpPr>
          <p:cNvPr id="15" name="Text Placeholder 14"/>
          <p:cNvSpPr>
            <a:spLocks noGrp="1"/>
          </p:cNvSpPr>
          <p:nvPr>
            <p:ph type="body" sz="quarter" idx="11"/>
          </p:nvPr>
        </p:nvSpPr>
        <p:spPr>
          <a:xfrm>
            <a:off x="4343400" y="6096000"/>
            <a:ext cx="4435475" cy="487363"/>
          </a:xfrm>
        </p:spPr>
        <p:txBody>
          <a:bodyPr/>
          <a:lstStyle/>
          <a:p>
            <a:r>
              <a:rPr lang="fr-FR" b="1" dirty="0"/>
              <a:t>Note: Basé sur données d’abstract </a:t>
            </a:r>
            <a:r>
              <a:rPr lang="fr-FR" b="1" dirty="0" smtClean="0"/>
              <a:t>uniquement</a:t>
            </a:r>
            <a:endParaRPr lang="fr-FR" dirty="0" smtClean="0"/>
          </a:p>
          <a:p>
            <a:r>
              <a:rPr lang="fr-FR" dirty="0" smtClean="0"/>
              <a:t>Bang Y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LBA25</a:t>
            </a:r>
            <a:endParaRPr lang="fr-FR" dirty="0"/>
          </a:p>
        </p:txBody>
      </p:sp>
      <p:graphicFrame>
        <p:nvGraphicFramePr>
          <p:cNvPr id="2" name="Table 1"/>
          <p:cNvGraphicFramePr>
            <a:graphicFrameLocks noGrp="1"/>
          </p:cNvGraphicFramePr>
          <p:nvPr>
            <p:extLst>
              <p:ext uri="{D42A27DB-BD31-4B8C-83A1-F6EECF244321}">
                <p14:modId xmlns:p14="http://schemas.microsoft.com/office/powerpoint/2010/main" val="239648947"/>
              </p:ext>
            </p:extLst>
          </p:nvPr>
        </p:nvGraphicFramePr>
        <p:xfrm>
          <a:off x="404774" y="1667663"/>
          <a:ext cx="8410359" cy="3484880"/>
        </p:xfrm>
        <a:graphic>
          <a:graphicData uri="http://schemas.openxmlformats.org/drawingml/2006/table">
            <a:tbl>
              <a:tblPr firstRow="1" bandRow="1">
                <a:tableStyleId>{69012ECD-51FC-41F1-AA8D-1B2483CD663E}</a:tableStyleId>
              </a:tblPr>
              <a:tblGrid>
                <a:gridCol w="2258722"/>
                <a:gridCol w="1583644"/>
                <a:gridCol w="1621713"/>
                <a:gridCol w="2946280"/>
              </a:tblGrid>
              <a:tr h="370840">
                <a:tc>
                  <a:txBody>
                    <a:bodyPr/>
                    <a:lstStyle/>
                    <a:p>
                      <a:endParaRPr lang="fr-FR" noProof="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noProof="0" dirty="0" smtClean="0">
                          <a:solidFill>
                            <a:schemeClr val="tx2"/>
                          </a:solidFill>
                        </a:rPr>
                        <a:t>Olaparib</a:t>
                      </a:r>
                      <a:r>
                        <a:rPr lang="fr-FR" baseline="0" noProof="0" dirty="0" smtClean="0">
                          <a:solidFill>
                            <a:schemeClr val="tx2"/>
                          </a:solidFill>
                        </a:rPr>
                        <a:t> + paclitaxel</a:t>
                      </a:r>
                      <a:br>
                        <a:rPr lang="fr-FR" baseline="0" noProof="0" dirty="0" smtClean="0">
                          <a:solidFill>
                            <a:schemeClr val="tx2"/>
                          </a:solidFill>
                        </a:rPr>
                      </a:br>
                      <a:r>
                        <a:rPr lang="fr-FR" baseline="0" noProof="0" dirty="0" smtClean="0">
                          <a:solidFill>
                            <a:schemeClr val="tx2"/>
                          </a:solidFill>
                        </a:rPr>
                        <a:t>(n=263)</a:t>
                      </a:r>
                      <a:endParaRPr lang="fr-FR"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noProof="0" dirty="0" smtClean="0">
                          <a:solidFill>
                            <a:schemeClr val="tx2"/>
                          </a:solidFill>
                        </a:rPr>
                        <a:t>Placebo</a:t>
                      </a:r>
                      <a:r>
                        <a:rPr lang="fr-FR" baseline="0" noProof="0" dirty="0" smtClean="0">
                          <a:solidFill>
                            <a:schemeClr val="tx2"/>
                          </a:solidFill>
                        </a:rPr>
                        <a:t> + paclitaxel</a:t>
                      </a:r>
                      <a:br>
                        <a:rPr lang="fr-FR" baseline="0" noProof="0" dirty="0" smtClean="0">
                          <a:solidFill>
                            <a:schemeClr val="tx2"/>
                          </a:solidFill>
                        </a:rPr>
                      </a:br>
                      <a:r>
                        <a:rPr lang="fr-FR" baseline="0" noProof="0" dirty="0" smtClean="0">
                          <a:solidFill>
                            <a:schemeClr val="tx2"/>
                          </a:solidFill>
                        </a:rPr>
                        <a:t>(n=262)</a:t>
                      </a:r>
                      <a:endParaRPr lang="fr-FR"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fr-FR" noProof="0" dirty="0" smtClean="0">
                          <a:solidFill>
                            <a:schemeClr val="tx2"/>
                          </a:solidFill>
                        </a:rPr>
                        <a:t>HR (IC97,5%</a:t>
                      </a:r>
                      <a:r>
                        <a:rPr lang="fr-FR" baseline="0" noProof="0" dirty="0" smtClean="0">
                          <a:solidFill>
                            <a:schemeClr val="tx2"/>
                          </a:solidFill>
                        </a:rPr>
                        <a:t>); p</a:t>
                      </a:r>
                      <a:endParaRPr lang="fr-FR"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gridSpan="4">
                  <a:txBody>
                    <a:bodyPr/>
                    <a:lstStyle/>
                    <a:p>
                      <a:pPr algn="l"/>
                      <a:r>
                        <a:rPr lang="fr-FR" noProof="0" dirty="0" smtClean="0">
                          <a:solidFill>
                            <a:schemeClr val="tx1"/>
                          </a:solidFill>
                        </a:rPr>
                        <a:t>Tous</a:t>
                      </a:r>
                      <a:r>
                        <a:rPr lang="fr-FR" baseline="0" noProof="0" dirty="0" smtClean="0">
                          <a:solidFill>
                            <a:schemeClr val="tx1"/>
                          </a:solidFill>
                        </a:rPr>
                        <a:t> </a:t>
                      </a:r>
                      <a:r>
                        <a:rPr lang="fr-FR" noProof="0" dirty="0" smtClean="0">
                          <a:solidFill>
                            <a:schemeClr val="tx1"/>
                          </a:solidFill>
                        </a:rPr>
                        <a:t>patients (FAS;</a:t>
                      </a:r>
                      <a:r>
                        <a:rPr lang="fr-FR" baseline="0" noProof="0" dirty="0" smtClean="0">
                          <a:solidFill>
                            <a:schemeClr val="tx1"/>
                          </a:solidFill>
                        </a:rPr>
                        <a:t> 72,6% de maturité pour la SG) </a:t>
                      </a:r>
                      <a:endParaRPr lang="fr-FR" noProof="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pPr marL="87313" indent="0"/>
                      <a:r>
                        <a:rPr lang="fr-FR" noProof="0" dirty="0" err="1" smtClean="0">
                          <a:solidFill>
                            <a:schemeClr val="tx1"/>
                          </a:solidFill>
                        </a:rPr>
                        <a:t>SGm</a:t>
                      </a:r>
                      <a:r>
                        <a:rPr lang="fr-FR" noProof="0" dirty="0" smtClean="0">
                          <a:solidFill>
                            <a:schemeClr val="tx1"/>
                          </a:solidFill>
                        </a:rPr>
                        <a:t>, mois</a:t>
                      </a:r>
                    </a:p>
                    <a:p>
                      <a:pPr marL="87313" indent="0"/>
                      <a:r>
                        <a:rPr lang="fr-FR" noProof="0" dirty="0" err="1" smtClean="0">
                          <a:solidFill>
                            <a:schemeClr val="tx1"/>
                          </a:solidFill>
                        </a:rPr>
                        <a:t>SSPm</a:t>
                      </a:r>
                      <a:r>
                        <a:rPr lang="fr-FR" noProof="0" dirty="0" smtClean="0">
                          <a:solidFill>
                            <a:schemeClr val="tx1"/>
                          </a:solidFill>
                        </a:rPr>
                        <a:t>, mois</a:t>
                      </a:r>
                      <a:br>
                        <a:rPr lang="fr-FR" noProof="0" dirty="0" smtClean="0">
                          <a:solidFill>
                            <a:schemeClr val="tx1"/>
                          </a:solidFill>
                        </a:rPr>
                      </a:br>
                      <a:r>
                        <a:rPr lang="fr-FR" noProof="0" dirty="0" smtClean="0">
                          <a:solidFill>
                            <a:schemeClr val="tx1"/>
                          </a:solidFill>
                        </a:rPr>
                        <a:t>TRO ajusté* %</a:t>
                      </a:r>
                      <a:endParaRPr lang="fr-FR" noProof="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noProof="0" dirty="0" smtClean="0"/>
                        <a:t>8,8</a:t>
                      </a:r>
                    </a:p>
                    <a:p>
                      <a:pPr algn="ctr"/>
                      <a:r>
                        <a:rPr lang="fr-FR" noProof="0" dirty="0" smtClean="0"/>
                        <a:t>3,7</a:t>
                      </a:r>
                    </a:p>
                    <a:p>
                      <a:pPr algn="ctr"/>
                      <a:r>
                        <a:rPr lang="fr-FR" noProof="0" dirty="0" smtClean="0"/>
                        <a:t>24,0</a:t>
                      </a:r>
                      <a:endParaRPr lang="fr-FR" noProof="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noProof="0" dirty="0" smtClean="0"/>
                        <a:t>6,9</a:t>
                      </a:r>
                    </a:p>
                    <a:p>
                      <a:pPr algn="ctr"/>
                      <a:r>
                        <a:rPr lang="fr-FR" noProof="0" dirty="0" smtClean="0"/>
                        <a:t>3,2</a:t>
                      </a:r>
                    </a:p>
                    <a:p>
                      <a:pPr algn="ctr"/>
                      <a:r>
                        <a:rPr lang="fr-FR" noProof="0" dirty="0" smtClean="0"/>
                        <a:t>15,8</a:t>
                      </a:r>
                      <a:endParaRPr lang="fr-FR" noProof="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r>
                        <a:rPr lang="fr-FR" noProof="0" dirty="0" smtClean="0"/>
                        <a:t>0,79 (0,63 – 1,00); 0,0262</a:t>
                      </a:r>
                    </a:p>
                    <a:p>
                      <a:r>
                        <a:rPr lang="fr-FR" noProof="0" dirty="0" smtClean="0"/>
                        <a:t>0,84 (0,67</a:t>
                      </a:r>
                      <a:r>
                        <a:rPr lang="fr-FR" baseline="0" noProof="0" dirty="0" smtClean="0"/>
                        <a:t> –</a:t>
                      </a:r>
                      <a:r>
                        <a:rPr lang="fr-FR" noProof="0" dirty="0" smtClean="0"/>
                        <a:t> 1,04); 0,0645</a:t>
                      </a:r>
                    </a:p>
                    <a:p>
                      <a:r>
                        <a:rPr lang="fr-FR" noProof="0" dirty="0" smtClean="0"/>
                        <a:t>1,69 (0,92 – 3,17); 0,0548</a:t>
                      </a:r>
                      <a:endParaRPr lang="fr-FR" noProof="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gridSpan="4">
                  <a:txBody>
                    <a:bodyPr/>
                    <a:lstStyle/>
                    <a:p>
                      <a:pPr algn="l"/>
                      <a:r>
                        <a:rPr lang="fr-FR" noProof="0" dirty="0" smtClean="0">
                          <a:solidFill>
                            <a:schemeClr val="tx1"/>
                          </a:solidFill>
                        </a:rPr>
                        <a:t>Patients</a:t>
                      </a:r>
                      <a:r>
                        <a:rPr lang="fr-FR" baseline="0" noProof="0" dirty="0" smtClean="0">
                          <a:solidFill>
                            <a:schemeClr val="tx1"/>
                          </a:solidFill>
                        </a:rPr>
                        <a:t> ATM- (68,1% de maturité de SG)</a:t>
                      </a:r>
                      <a:endParaRPr lang="fr-FR" noProof="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fr-FR" noProof="0" dirty="0" err="1" smtClean="0">
                          <a:solidFill>
                            <a:schemeClr val="tx1"/>
                          </a:solidFill>
                        </a:rPr>
                        <a:t>SGm</a:t>
                      </a:r>
                      <a:r>
                        <a:rPr lang="fr-FR" noProof="0" dirty="0" smtClean="0">
                          <a:solidFill>
                            <a:schemeClr val="tx1"/>
                          </a:solidFill>
                        </a:rPr>
                        <a:t>, mois</a:t>
                      </a:r>
                      <a:br>
                        <a:rPr lang="fr-FR" noProof="0" dirty="0" smtClean="0">
                          <a:solidFill>
                            <a:schemeClr val="tx1"/>
                          </a:solidFill>
                        </a:rPr>
                      </a:br>
                      <a:r>
                        <a:rPr lang="fr-FR" noProof="0" dirty="0" err="1" smtClean="0">
                          <a:solidFill>
                            <a:schemeClr val="tx1"/>
                          </a:solidFill>
                        </a:rPr>
                        <a:t>SSPm</a:t>
                      </a:r>
                      <a:r>
                        <a:rPr lang="fr-FR" noProof="0" dirty="0" smtClean="0">
                          <a:solidFill>
                            <a:schemeClr val="tx1"/>
                          </a:solidFill>
                        </a:rPr>
                        <a:t>, mois</a:t>
                      </a:r>
                      <a:br>
                        <a:rPr lang="fr-FR" noProof="0" dirty="0" smtClean="0">
                          <a:solidFill>
                            <a:schemeClr val="tx1"/>
                          </a:solidFill>
                        </a:rPr>
                      </a:br>
                      <a:r>
                        <a:rPr lang="fr-FR" noProof="0" dirty="0" smtClean="0">
                          <a:solidFill>
                            <a:schemeClr val="tx1"/>
                          </a:solidFill>
                        </a:rPr>
                        <a:t>TRO ajusté,*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noProof="0" dirty="0" smtClean="0"/>
                        <a:t>12,0</a:t>
                      </a:r>
                    </a:p>
                    <a:p>
                      <a:pPr algn="ctr"/>
                      <a:r>
                        <a:rPr lang="fr-FR" noProof="0" dirty="0" smtClean="0"/>
                        <a:t>5,3</a:t>
                      </a:r>
                    </a:p>
                    <a:p>
                      <a:pPr algn="ctr"/>
                      <a:r>
                        <a:rPr lang="fr-FR" noProof="0" dirty="0" smtClean="0"/>
                        <a:t>37,5</a:t>
                      </a:r>
                      <a:endParaRPr lang="fr-FR" noProof="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noProof="0" dirty="0" smtClean="0"/>
                        <a:t>10,0</a:t>
                      </a:r>
                    </a:p>
                    <a:p>
                      <a:pPr algn="ctr"/>
                      <a:r>
                        <a:rPr lang="fr-FR" noProof="0" dirty="0" smtClean="0"/>
                        <a:t>3,7</a:t>
                      </a:r>
                    </a:p>
                    <a:p>
                      <a:pPr algn="ctr"/>
                      <a:r>
                        <a:rPr lang="fr-FR" noProof="0" dirty="0" smtClean="0"/>
                        <a:t>16,1</a:t>
                      </a:r>
                      <a:endParaRPr lang="fr-FR" noProof="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r>
                        <a:rPr lang="fr-FR" noProof="0" dirty="0" smtClean="0"/>
                        <a:t>0,73 (0,40 – 1,34); 0,2458</a:t>
                      </a:r>
                    </a:p>
                    <a:p>
                      <a:r>
                        <a:rPr lang="fr-FR" noProof="0" dirty="0" smtClean="0"/>
                        <a:t>0,74 (0,45 – 1,29); 0,2199</a:t>
                      </a:r>
                    </a:p>
                    <a:p>
                      <a:r>
                        <a:rPr lang="fr-FR" noProof="0" dirty="0" smtClean="0"/>
                        <a:t>4,24 (0,95</a:t>
                      </a:r>
                      <a:r>
                        <a:rPr lang="fr-FR" baseline="0" noProof="0" dirty="0" smtClean="0"/>
                        <a:t> –</a:t>
                      </a:r>
                      <a:r>
                        <a:rPr lang="fr-FR" noProof="0" dirty="0" smtClean="0"/>
                        <a:t> 23,23); 0,0309</a:t>
                      </a:r>
                      <a:endParaRPr lang="fr-FR" noProof="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
        <p:nvSpPr>
          <p:cNvPr id="3" name="TextBox 2"/>
          <p:cNvSpPr txBox="1"/>
          <p:nvPr/>
        </p:nvSpPr>
        <p:spPr>
          <a:xfrm>
            <a:off x="424282" y="5175589"/>
            <a:ext cx="5129153" cy="276999"/>
          </a:xfrm>
          <a:prstGeom prst="rect">
            <a:avLst/>
          </a:prstGeom>
          <a:noFill/>
        </p:spPr>
        <p:txBody>
          <a:bodyPr wrap="none" rtlCol="0">
            <a:spAutoFit/>
          </a:bodyPr>
          <a:lstStyle/>
          <a:p>
            <a:r>
              <a:rPr lang="fr-FR" sz="1200" smtClean="0"/>
              <a:t>*Taux de réponse chez les patients avec maladie mesurable uniquement</a:t>
            </a:r>
            <a:endParaRPr lang="fr-FR" sz="1200"/>
          </a:p>
        </p:txBody>
      </p:sp>
    </p:spTree>
    <p:custDataLst>
      <p:tags r:id="rId1"/>
    </p:custDataLst>
    <p:extLst>
      <p:ext uri="{BB962C8B-B14F-4D97-AF65-F5344CB8AC3E}">
        <p14:creationId xmlns:p14="http://schemas.microsoft.com/office/powerpoint/2010/main" val="1102916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LBA25: </a:t>
            </a:r>
            <a:r>
              <a:rPr lang="fr-FR" sz="1800" dirty="0"/>
              <a:t>Olaparib en association au paclitaxel chez les patients avec cancer de l’estomac avancé ayant progressé après une 1e ligne de traitement: l’étude de phase III GOLD – Bang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err="1" smtClean="0"/>
              <a:t>Résultats</a:t>
            </a:r>
            <a:r>
              <a:rPr lang="en-GB" b="1" dirty="0" smtClean="0"/>
              <a:t> </a:t>
            </a:r>
          </a:p>
        </p:txBody>
      </p:sp>
      <p:sp>
        <p:nvSpPr>
          <p:cNvPr id="15" name="Text Placeholder 14"/>
          <p:cNvSpPr>
            <a:spLocks noGrp="1"/>
          </p:cNvSpPr>
          <p:nvPr>
            <p:ph type="body" sz="quarter" idx="11"/>
          </p:nvPr>
        </p:nvSpPr>
        <p:spPr>
          <a:xfrm>
            <a:off x="4343400" y="6096000"/>
            <a:ext cx="4435475" cy="487363"/>
          </a:xfrm>
        </p:spPr>
        <p:txBody>
          <a:bodyPr/>
          <a:lstStyle/>
          <a:p>
            <a:r>
              <a:rPr lang="fr-FR" b="1" dirty="0"/>
              <a:t>Note: Basé sur données d’abstract </a:t>
            </a:r>
            <a:r>
              <a:rPr lang="fr-FR" b="1" dirty="0" smtClean="0"/>
              <a:t>uniquement</a:t>
            </a:r>
            <a:endParaRPr lang="en-GB" dirty="0" smtClean="0"/>
          </a:p>
          <a:p>
            <a:r>
              <a:rPr lang="en-GB" dirty="0" smtClean="0"/>
              <a:t>Bang </a:t>
            </a:r>
            <a:r>
              <a:rPr lang="en-GB" dirty="0"/>
              <a:t>Y et al. Ann </a:t>
            </a:r>
            <a:r>
              <a:rPr lang="en-GB" dirty="0" err="1"/>
              <a:t>Oncol</a:t>
            </a:r>
            <a:r>
              <a:rPr lang="en-GB" dirty="0"/>
              <a:t> 2016; 27 (</a:t>
            </a:r>
            <a:r>
              <a:rPr lang="en-GB" dirty="0" err="1"/>
              <a:t>suppl</a:t>
            </a:r>
            <a:r>
              <a:rPr lang="en-GB" dirty="0"/>
              <a:t> 6): </a:t>
            </a:r>
            <a:r>
              <a:rPr lang="en-GB" dirty="0" err="1"/>
              <a:t>abstr</a:t>
            </a:r>
            <a:r>
              <a:rPr lang="en-GB" dirty="0"/>
              <a:t> LBA25</a:t>
            </a:r>
          </a:p>
        </p:txBody>
      </p:sp>
      <p:graphicFrame>
        <p:nvGraphicFramePr>
          <p:cNvPr id="2" name="Table 1"/>
          <p:cNvGraphicFramePr>
            <a:graphicFrameLocks noGrp="1"/>
          </p:cNvGraphicFramePr>
          <p:nvPr>
            <p:extLst>
              <p:ext uri="{D42A27DB-BD31-4B8C-83A1-F6EECF244321}">
                <p14:modId xmlns:p14="http://schemas.microsoft.com/office/powerpoint/2010/main" val="3353515617"/>
              </p:ext>
            </p:extLst>
          </p:nvPr>
        </p:nvGraphicFramePr>
        <p:xfrm>
          <a:off x="404775" y="1667663"/>
          <a:ext cx="8493489" cy="2296160"/>
        </p:xfrm>
        <a:graphic>
          <a:graphicData uri="http://schemas.openxmlformats.org/drawingml/2006/table">
            <a:tbl>
              <a:tblPr firstRow="1" bandRow="1">
                <a:tableStyleId>{69012ECD-51FC-41F1-AA8D-1B2483CD663E}</a:tableStyleId>
              </a:tblPr>
              <a:tblGrid>
                <a:gridCol w="4479081"/>
                <a:gridCol w="1935398"/>
                <a:gridCol w="2079010"/>
              </a:tblGrid>
              <a:tr h="370840">
                <a:tc>
                  <a:txBody>
                    <a:bodyPr/>
                    <a:lstStyle/>
                    <a:p>
                      <a:endParaRPr lang="fr-FR" noProof="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noProof="0" dirty="0" smtClean="0">
                          <a:solidFill>
                            <a:schemeClr val="tx2"/>
                          </a:solidFill>
                        </a:rPr>
                        <a:t>Olaparib</a:t>
                      </a:r>
                      <a:r>
                        <a:rPr lang="fr-FR" baseline="0" noProof="0" dirty="0" smtClean="0">
                          <a:solidFill>
                            <a:schemeClr val="tx2"/>
                          </a:solidFill>
                        </a:rPr>
                        <a:t> + paclitaxel</a:t>
                      </a:r>
                      <a:br>
                        <a:rPr lang="fr-FR" baseline="0" noProof="0" dirty="0" smtClean="0">
                          <a:solidFill>
                            <a:schemeClr val="tx2"/>
                          </a:solidFill>
                        </a:rPr>
                      </a:br>
                      <a:r>
                        <a:rPr lang="fr-FR" baseline="0" noProof="0" dirty="0" smtClean="0">
                          <a:solidFill>
                            <a:schemeClr val="tx2"/>
                          </a:solidFill>
                        </a:rPr>
                        <a:t>(n=263)</a:t>
                      </a:r>
                      <a:endParaRPr lang="fr-FR"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fr-FR" noProof="0" dirty="0" smtClean="0">
                          <a:solidFill>
                            <a:schemeClr val="tx2"/>
                          </a:solidFill>
                        </a:rPr>
                        <a:t>Placebo</a:t>
                      </a:r>
                      <a:r>
                        <a:rPr lang="fr-FR" baseline="0" noProof="0" dirty="0" smtClean="0">
                          <a:solidFill>
                            <a:schemeClr val="tx2"/>
                          </a:solidFill>
                        </a:rPr>
                        <a:t> + paclitaxel</a:t>
                      </a:r>
                      <a:br>
                        <a:rPr lang="fr-FR" baseline="0" noProof="0" dirty="0" smtClean="0">
                          <a:solidFill>
                            <a:schemeClr val="tx2"/>
                          </a:solidFill>
                        </a:rPr>
                      </a:br>
                      <a:r>
                        <a:rPr lang="fr-FR" baseline="0" noProof="0" dirty="0" smtClean="0">
                          <a:solidFill>
                            <a:schemeClr val="tx2"/>
                          </a:solidFill>
                        </a:rPr>
                        <a:t>(n=262)</a:t>
                      </a:r>
                      <a:endParaRPr lang="fr-FR" noProof="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a:txBody>
                    <a:bodyPr/>
                    <a:lstStyle/>
                    <a:p>
                      <a:pPr algn="l"/>
                      <a:r>
                        <a:rPr lang="fr-FR" noProof="0" smtClean="0">
                          <a:solidFill>
                            <a:schemeClr val="tx1"/>
                          </a:solidFill>
                        </a:rPr>
                        <a:t>Tous EIs grade </a:t>
                      </a:r>
                      <a:r>
                        <a:rPr lang="fr-FR" noProof="0" smtClean="0">
                          <a:solidFill>
                            <a:schemeClr val="tx1"/>
                          </a:solidFill>
                          <a:latin typeface="Arial"/>
                          <a:cs typeface="Arial"/>
                        </a:rPr>
                        <a:t>≥</a:t>
                      </a:r>
                      <a:r>
                        <a:rPr lang="fr-FR" noProof="0" smtClean="0">
                          <a:solidFill>
                            <a:schemeClr val="tx1"/>
                          </a:solidFill>
                        </a:rPr>
                        <a:t>3, %</a:t>
                      </a:r>
                    </a:p>
                    <a:p>
                      <a:pPr marL="87313" indent="0" algn="l"/>
                      <a:r>
                        <a:rPr lang="fr-FR" noProof="0" smtClean="0">
                          <a:solidFill>
                            <a:schemeClr val="tx1"/>
                          </a:solidFill>
                        </a:rPr>
                        <a:t>Neutropénie</a:t>
                      </a:r>
                      <a:endParaRPr lang="fr-FR" noProof="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smtClean="0"/>
                        <a:t>78</a:t>
                      </a:r>
                    </a:p>
                    <a:p>
                      <a:pPr algn="ctr"/>
                      <a:r>
                        <a:rPr lang="fr-FR" noProof="0" smtClean="0"/>
                        <a:t>30</a:t>
                      </a:r>
                      <a:endParaRPr lang="fr-FR" noProof="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smtClean="0"/>
                        <a:t>62</a:t>
                      </a:r>
                    </a:p>
                    <a:p>
                      <a:pPr algn="ctr"/>
                      <a:r>
                        <a:rPr lang="fr-FR" noProof="0" smtClean="0"/>
                        <a:t>23</a:t>
                      </a:r>
                      <a:endParaRPr lang="fr-FR" noProof="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pPr marL="0" indent="0"/>
                      <a:r>
                        <a:rPr lang="fr-FR" noProof="0" smtClean="0">
                          <a:solidFill>
                            <a:schemeClr val="tx1"/>
                          </a:solidFill>
                        </a:rPr>
                        <a:t>EIGs, %</a:t>
                      </a:r>
                      <a:endParaRPr lang="fr-FR" noProof="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noProof="0" smtClean="0"/>
                        <a:t>35</a:t>
                      </a:r>
                      <a:endParaRPr lang="fr-FR" noProof="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fr-FR" noProof="0" smtClean="0"/>
                        <a:t>25</a:t>
                      </a:r>
                      <a:endParaRPr lang="fr-FR" noProof="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pPr algn="l"/>
                      <a:r>
                        <a:rPr lang="fr-FR" noProof="0" smtClean="0">
                          <a:solidFill>
                            <a:schemeClr val="tx1"/>
                          </a:solidFill>
                        </a:rPr>
                        <a:t>EI conduisant à l’arrêt de traitement,</a:t>
                      </a:r>
                      <a:r>
                        <a:rPr lang="fr-FR" baseline="0" noProof="0" smtClean="0">
                          <a:solidFill>
                            <a:schemeClr val="tx1"/>
                          </a:solidFill>
                        </a:rPr>
                        <a:t> %</a:t>
                      </a:r>
                      <a:endParaRPr lang="fr-FR" noProof="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smtClean="0"/>
                        <a:t>16</a:t>
                      </a:r>
                      <a:endParaRPr lang="fr-FR" noProof="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fr-FR" noProof="0" dirty="0" smtClean="0"/>
                        <a:t>10</a:t>
                      </a:r>
                      <a:endParaRPr lang="fr-FR" noProof="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Tree>
    <p:custDataLst>
      <p:tags r:id="rId1"/>
    </p:custDataLst>
    <p:extLst>
      <p:ext uri="{BB962C8B-B14F-4D97-AF65-F5344CB8AC3E}">
        <p14:creationId xmlns:p14="http://schemas.microsoft.com/office/powerpoint/2010/main" val="2538249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LBA25: Olaparib en association au paclitaxel chez les patients avec cancer de l’estomac avancé ayant progressé après une 1e ligne de traitement: l’étude de phase III GOLD – Bang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L’association </a:t>
            </a:r>
            <a:r>
              <a:rPr lang="fr-FR" b="1" dirty="0" smtClean="0">
                <a:ea typeface="ＭＳ Ｐゴシック" pitchFamily="80" charset="-128"/>
                <a:cs typeface="ＭＳ Ｐゴシック" pitchFamily="80" charset="-128"/>
              </a:rPr>
              <a:t>olaparib + paclitaxel a montré une tendance à un bénéfice de SG par rapport à l’association placebo + paclitaxel dans la population FAS et chez les patients ATM -</a:t>
            </a:r>
          </a:p>
          <a:p>
            <a:pPr lvl="1"/>
            <a:r>
              <a:rPr lang="fr-FR" b="1" dirty="0" smtClean="0">
                <a:ea typeface="ＭＳ Ｐゴシック" pitchFamily="80" charset="-128"/>
              </a:rPr>
              <a:t>Il n’y a pas eu d’augmentation statistiquement significative de la SG, SSP ni du TRO sous </a:t>
            </a:r>
            <a:r>
              <a:rPr lang="fr-FR" b="1" dirty="0" smtClean="0">
                <a:ea typeface="ＭＳ Ｐゴシック" pitchFamily="80" charset="-128"/>
                <a:cs typeface="ＭＳ Ｐゴシック" pitchFamily="80" charset="-128"/>
              </a:rPr>
              <a:t>olaparib + paclitaxel</a:t>
            </a:r>
          </a:p>
          <a:p>
            <a:r>
              <a:rPr lang="fr-FR" b="1" dirty="0" smtClean="0">
                <a:ea typeface="ＭＳ Ｐゴシック" pitchFamily="80" charset="-128"/>
                <a:cs typeface="ＭＳ Ｐゴシック" pitchFamily="80" charset="-128"/>
              </a:rPr>
              <a:t>Il n’y a pas eu de nouveau signal de toxicité pour l’</a:t>
            </a:r>
            <a:r>
              <a:rPr lang="fr-FR" b="1" dirty="0" err="1" smtClean="0">
                <a:ea typeface="ＭＳ Ｐゴシック" pitchFamily="80" charset="-128"/>
                <a:cs typeface="ＭＳ Ｐゴシック" pitchFamily="80" charset="-128"/>
              </a:rPr>
              <a:t>olaparib</a:t>
            </a:r>
            <a:r>
              <a:rPr lang="fr-FR" b="1" dirty="0" smtClean="0">
                <a:ea typeface="ＭＳ Ｐゴシック" pitchFamily="80" charset="-128"/>
                <a:cs typeface="ＭＳ Ｐゴシック" pitchFamily="80" charset="-128"/>
              </a:rPr>
              <a:t>. L’association olaparib + paclitaxel suivie d’olaparib en monothérapie a été bien tolérée</a:t>
            </a:r>
            <a:endParaRPr lang="fr-FR" b="1" dirty="0">
              <a:ea typeface="ＭＳ Ｐゴシック" pitchFamily="80" charset="-128"/>
              <a:cs typeface="ＭＳ Ｐゴシック" pitchFamily="80" charset="-128"/>
            </a:endParaRPr>
          </a:p>
        </p:txBody>
      </p:sp>
      <p:sp>
        <p:nvSpPr>
          <p:cNvPr id="15" name="Text Placeholder 14"/>
          <p:cNvSpPr>
            <a:spLocks noGrp="1"/>
          </p:cNvSpPr>
          <p:nvPr>
            <p:ph type="body" sz="quarter" idx="11"/>
          </p:nvPr>
        </p:nvSpPr>
        <p:spPr>
          <a:xfrm>
            <a:off x="4343400" y="6096000"/>
            <a:ext cx="4435475" cy="487363"/>
          </a:xfrm>
        </p:spPr>
        <p:txBody>
          <a:bodyPr/>
          <a:lstStyle/>
          <a:p>
            <a:r>
              <a:rPr lang="fr-FR" dirty="0" smtClean="0"/>
              <a:t> </a:t>
            </a:r>
            <a:endParaRPr lang="fr-FR" b="1" dirty="0" smtClean="0"/>
          </a:p>
          <a:p>
            <a:r>
              <a:rPr lang="fr-FR" b="1" dirty="0"/>
              <a:t>Note: Basé sur données d’abstract </a:t>
            </a:r>
            <a:r>
              <a:rPr lang="fr-FR" b="1" dirty="0" smtClean="0"/>
              <a:t>uniquement</a:t>
            </a:r>
            <a:endParaRPr lang="fr-FR" dirty="0" smtClean="0"/>
          </a:p>
          <a:p>
            <a:r>
              <a:rPr lang="fr-FR" dirty="0" smtClean="0"/>
              <a:t>Bang Y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LBA25</a:t>
            </a:r>
            <a:endParaRPr lang="fr-FR" dirty="0"/>
          </a:p>
        </p:txBody>
      </p:sp>
    </p:spTree>
    <p:custDataLst>
      <p:tags r:id="rId1"/>
    </p:custDataLst>
    <p:extLst>
      <p:ext uri="{BB962C8B-B14F-4D97-AF65-F5344CB8AC3E}">
        <p14:creationId xmlns:p14="http://schemas.microsoft.com/office/powerpoint/2010/main" val="3084796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solidFill>
                  <a:schemeClr val="accent1"/>
                </a:solidFill>
              </a:rPr>
              <a:t>Cancers du pancréas, de l’intestin grêle et du tractus hépatobiliaire</a:t>
            </a:r>
            <a:endParaRPr lang="fr-FR"/>
          </a:p>
        </p:txBody>
      </p:sp>
    </p:spTree>
    <p:extLst>
      <p:ext uri="{BB962C8B-B14F-4D97-AF65-F5344CB8AC3E}">
        <p14:creationId xmlns:p14="http://schemas.microsoft.com/office/powerpoint/2010/main" val="1905085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solidFill>
                  <a:schemeClr val="accent1"/>
                </a:solidFill>
                <a:uFill>
                  <a:solidFill>
                    <a:schemeClr val="accent1"/>
                  </a:solidFill>
                </a:uFill>
              </a:rPr>
              <a:t>Cancer du pancréas</a:t>
            </a:r>
            <a:endParaRPr lang="fr-FR"/>
          </a:p>
        </p:txBody>
      </p:sp>
      <p:sp>
        <p:nvSpPr>
          <p:cNvPr id="4" name="Text Placeholder 3"/>
          <p:cNvSpPr>
            <a:spLocks noGrp="1"/>
          </p:cNvSpPr>
          <p:nvPr>
            <p:ph type="body" idx="1"/>
          </p:nvPr>
        </p:nvSpPr>
        <p:spPr/>
        <p:txBody>
          <a:bodyPr/>
          <a:lstStyle/>
          <a:p>
            <a:r>
              <a:rPr lang="fr-FR" smtClean="0"/>
              <a:t>Cancers du pancréas, de l’intestin grêle et du tractus hépatobiliaire</a:t>
            </a:r>
            <a:endParaRPr lang="fr-FR"/>
          </a:p>
        </p:txBody>
      </p:sp>
    </p:spTree>
    <p:extLst>
      <p:ext uri="{BB962C8B-B14F-4D97-AF65-F5344CB8AC3E}">
        <p14:creationId xmlns:p14="http://schemas.microsoft.com/office/powerpoint/2010/main" val="1885876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621PD: Etude randomisée de phase II évaluant S-1 et radiothérapie concomitante avec ou sans chimiothérapie d’induction (gemcitabine) pour les cancers du pancréas localement avancé (CPLA): analyse finale de l’étude JCOG1106 – Loka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Objectif</a:t>
            </a:r>
          </a:p>
          <a:p>
            <a:r>
              <a:rPr lang="fr-FR" dirty="0" smtClean="0"/>
              <a:t>Evaluer l’efficacité et la tolérance de la radiochimiothérapie (RCT) avec ou sans chimiothérapie d’induction </a:t>
            </a:r>
          </a:p>
          <a:p>
            <a:pPr marL="252412" lvl="1" indent="0">
              <a:buNone/>
            </a:pPr>
            <a:endParaRPr lang="fr-FR" dirty="0"/>
          </a:p>
        </p:txBody>
      </p:sp>
      <p:cxnSp>
        <p:nvCxnSpPr>
          <p:cNvPr id="8" name="AutoShape 15"/>
          <p:cNvCxnSpPr>
            <a:cxnSpLocks noChangeShapeType="1"/>
            <a:stCxn id="20" idx="0"/>
            <a:endCxn id="11" idx="1"/>
          </p:cNvCxnSpPr>
          <p:nvPr/>
        </p:nvCxnSpPr>
        <p:spPr bwMode="auto">
          <a:xfrm rot="5400000" flipH="1" flipV="1">
            <a:off x="3809368" y="1904825"/>
            <a:ext cx="639950" cy="2104513"/>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20" idx="4"/>
            <a:endCxn id="12" idx="1"/>
          </p:cNvCxnSpPr>
          <p:nvPr/>
        </p:nvCxnSpPr>
        <p:spPr bwMode="auto">
          <a:xfrm rot="16200000" flipH="1">
            <a:off x="3017850" y="3920493"/>
            <a:ext cx="477811" cy="359336"/>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3436423" y="3666351"/>
            <a:ext cx="1371599" cy="134543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Induction par gemcitabine (1000 mg/m</a:t>
            </a:r>
            <a:r>
              <a:rPr lang="fr-FR" altLang="zh-CN" sz="1400" baseline="30000" dirty="0" smtClean="0">
                <a:solidFill>
                  <a:srgbClr val="4D4D4D"/>
                </a:solidFill>
                <a:ea typeface="SimSun" pitchFamily="2" charset="-122"/>
              </a:rPr>
              <a:t>2</a:t>
            </a:r>
            <a:r>
              <a:rPr lang="fr-FR" altLang="zh-CN" sz="1400" dirty="0" smtClean="0">
                <a:solidFill>
                  <a:srgbClr val="4D4D4D"/>
                </a:solidFill>
                <a:ea typeface="SimSun" pitchFamily="2" charset="-122"/>
              </a:rPr>
              <a:t> J1, 8, 15 /4S; 12 semaines</a:t>
            </a:r>
          </a:p>
        </p:txBody>
      </p:sp>
      <p:cxnSp>
        <p:nvCxnSpPr>
          <p:cNvPr id="13" name="Straight Connector 12"/>
          <p:cNvCxnSpPr/>
          <p:nvPr/>
        </p:nvCxnSpPr>
        <p:spPr>
          <a:xfrm>
            <a:off x="2522022" y="3580393"/>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2" idx="3"/>
            <a:endCxn id="24" idx="1"/>
          </p:cNvCxnSpPr>
          <p:nvPr/>
        </p:nvCxnSpPr>
        <p:spPr>
          <a:xfrm>
            <a:off x="6934200" y="4339067"/>
            <a:ext cx="481146"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a:endCxn id="18" idx="1"/>
          </p:cNvCxnSpPr>
          <p:nvPr/>
        </p:nvCxnSpPr>
        <p:spPr>
          <a:xfrm flipV="1">
            <a:off x="6934200" y="2637105"/>
            <a:ext cx="457200" cy="1"/>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AutoShape 8"/>
          <p:cNvSpPr>
            <a:spLocks noChangeArrowheads="1"/>
          </p:cNvSpPr>
          <p:nvPr/>
        </p:nvSpPr>
        <p:spPr bwMode="auto">
          <a:xfrm>
            <a:off x="7391400" y="1931127"/>
            <a:ext cx="1295400" cy="1411956"/>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Gemcitabine</a:t>
            </a:r>
            <a:r>
              <a:rPr lang="fr-FR" altLang="zh-CN" sz="1400" dirty="0">
                <a:solidFill>
                  <a:srgbClr val="4D4D4D"/>
                </a:solidFill>
                <a:ea typeface="SimSun" pitchFamily="2" charset="-122"/>
              </a:rPr>
              <a:t> en </a:t>
            </a:r>
            <a:r>
              <a:rPr lang="fr-FR" altLang="zh-CN" sz="1400" dirty="0" smtClean="0">
                <a:solidFill>
                  <a:srgbClr val="4D4D4D"/>
                </a:solidFill>
                <a:ea typeface="SimSun" pitchFamily="2" charset="-122"/>
              </a:rPr>
              <a:t>maintenance </a:t>
            </a:r>
            <a:r>
              <a:rPr lang="fr-FR" altLang="zh-CN" sz="1400" dirty="0">
                <a:solidFill>
                  <a:srgbClr val="4D4D4D"/>
                </a:solidFill>
                <a:ea typeface="SimSun" pitchFamily="2" charset="-122"/>
              </a:rPr>
              <a:t>(</a:t>
            </a:r>
            <a:r>
              <a:rPr lang="fr-FR" altLang="zh-CN" sz="1400" dirty="0" smtClean="0">
                <a:solidFill>
                  <a:srgbClr val="4D4D4D"/>
                </a:solidFill>
                <a:ea typeface="SimSun" pitchFamily="2" charset="-122"/>
              </a:rPr>
              <a:t>1000 mg/m</a:t>
            </a:r>
            <a:r>
              <a:rPr lang="fr-FR" altLang="zh-CN" sz="1400" baseline="30000" dirty="0" smtClean="0">
                <a:solidFill>
                  <a:srgbClr val="4D4D4D"/>
                </a:solidFill>
                <a:ea typeface="SimSun" pitchFamily="2" charset="-122"/>
              </a:rPr>
              <a:t>2</a:t>
            </a:r>
            <a:r>
              <a:rPr lang="fr-FR" altLang="zh-CN" sz="1400" dirty="0" smtClean="0">
                <a:solidFill>
                  <a:srgbClr val="4D4D4D"/>
                </a:solidFill>
                <a:ea typeface="SimSun" pitchFamily="2" charset="-122"/>
              </a:rPr>
              <a:t> J1, 8, 15 )/4S</a:t>
            </a:r>
          </a:p>
        </p:txBody>
      </p:sp>
      <p:sp>
        <p:nvSpPr>
          <p:cNvPr id="19" name="Rectangle 9"/>
          <p:cNvSpPr txBox="1">
            <a:spLocks noChangeArrowheads="1"/>
          </p:cNvSpPr>
          <p:nvPr/>
        </p:nvSpPr>
        <p:spPr bwMode="auto">
          <a:xfrm>
            <a:off x="365124" y="5516139"/>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 (1 ans après la fin des inclusions)</a:t>
            </a:r>
            <a:endParaRPr lang="fr-FR" dirty="0"/>
          </a:p>
        </p:txBody>
      </p:sp>
      <p:sp>
        <p:nvSpPr>
          <p:cNvPr id="20" name="Oval 14"/>
          <p:cNvSpPr>
            <a:spLocks noChangeArrowheads="1"/>
          </p:cNvSpPr>
          <p:nvPr/>
        </p:nvSpPr>
        <p:spPr bwMode="auto">
          <a:xfrm>
            <a:off x="2785289" y="3277056"/>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sp>
        <p:nvSpPr>
          <p:cNvPr id="9" name="AutoShape 9"/>
          <p:cNvSpPr>
            <a:spLocks noChangeArrowheads="1"/>
          </p:cNvSpPr>
          <p:nvPr/>
        </p:nvSpPr>
        <p:spPr bwMode="auto">
          <a:xfrm>
            <a:off x="152400" y="2164336"/>
            <a:ext cx="2514600" cy="284744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CPLA (confirmé par imagerie)</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Carcinome confirmé par histologie/cytologie</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Naïf de traitement</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ECOG PS 0–1</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Toutes les lésions et métastases incluses dans le champ d’irradiation</a:t>
            </a:r>
          </a:p>
          <a:p>
            <a:pPr defTabSz="892175" eaLnBrk="0" hangingPunct="0">
              <a:spcAft>
                <a:spcPct val="30000"/>
              </a:spcAft>
            </a:pPr>
            <a:r>
              <a:rPr lang="fr-FR" altLang="zh-CN" sz="1400" dirty="0" smtClean="0">
                <a:solidFill>
                  <a:srgbClr val="FFFFFF"/>
                </a:solidFill>
                <a:ea typeface="SimSun" pitchFamily="2" charset="-122"/>
              </a:rPr>
              <a:t>(n=102)</a:t>
            </a:r>
          </a:p>
        </p:txBody>
      </p:sp>
      <p:cxnSp>
        <p:nvCxnSpPr>
          <p:cNvPr id="21" name="Straight Arrow Connector 20"/>
          <p:cNvCxnSpPr>
            <a:stCxn id="12" idx="3"/>
            <a:endCxn id="22" idx="1"/>
          </p:cNvCxnSpPr>
          <p:nvPr/>
        </p:nvCxnSpPr>
        <p:spPr>
          <a:xfrm>
            <a:off x="4808022" y="4339067"/>
            <a:ext cx="388818" cy="0"/>
          </a:xfrm>
          <a:prstGeom prst="straightConnector1">
            <a:avLst/>
          </a:prstGeom>
          <a:ln w="57150">
            <a:solidFill>
              <a:schemeClr val="bg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9"/>
          <p:cNvSpPr txBox="1">
            <a:spLocks noChangeArrowheads="1"/>
          </p:cNvSpPr>
          <p:nvPr/>
        </p:nvSpPr>
        <p:spPr bwMode="auto">
          <a:xfrm>
            <a:off x="4817359" y="5501021"/>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 survie sans métastases à distance (SSMD), réponse CA19-9, tolérance</a:t>
            </a:r>
          </a:p>
          <a:p>
            <a:pPr>
              <a:buClr>
                <a:srgbClr val="043882"/>
              </a:buClr>
            </a:pPr>
            <a:endParaRPr lang="fr-FR" dirty="0"/>
          </a:p>
        </p:txBody>
      </p:sp>
      <p:sp>
        <p:nvSpPr>
          <p:cNvPr id="7" name="TextBox 6"/>
          <p:cNvSpPr txBox="1"/>
          <p:nvPr/>
        </p:nvSpPr>
        <p:spPr>
          <a:xfrm>
            <a:off x="156111" y="5100935"/>
            <a:ext cx="6930489" cy="461665"/>
          </a:xfrm>
          <a:prstGeom prst="rect">
            <a:avLst/>
          </a:prstGeom>
          <a:noFill/>
        </p:spPr>
        <p:txBody>
          <a:bodyPr wrap="square" rtlCol="0">
            <a:spAutoFit/>
          </a:bodyPr>
          <a:lstStyle/>
          <a:p>
            <a:r>
              <a:rPr lang="fr-FR" sz="1200" dirty="0" smtClean="0">
                <a:solidFill>
                  <a:srgbClr val="4D4D4D"/>
                </a:solidFill>
              </a:rPr>
              <a:t>*Stratification sur le centre et le taux de CA19-9 (&lt;1000 / ≥1000 IU/</a:t>
            </a:r>
            <a:r>
              <a:rPr lang="fr-FR" sz="1200" dirty="0" err="1" smtClean="0">
                <a:solidFill>
                  <a:srgbClr val="4D4D4D"/>
                </a:solidFill>
              </a:rPr>
              <a:t>mL</a:t>
            </a:r>
            <a:r>
              <a:rPr lang="fr-FR" sz="1200" dirty="0" smtClean="0">
                <a:solidFill>
                  <a:srgbClr val="4D4D4D"/>
                </a:solidFill>
              </a:rPr>
              <a:t>)</a:t>
            </a:r>
          </a:p>
          <a:p>
            <a:r>
              <a:rPr lang="fr-FR" sz="1200" dirty="0" smtClean="0">
                <a:solidFill>
                  <a:srgbClr val="4D4D4D"/>
                </a:solidFill>
              </a:rPr>
              <a:t>**Selon la surface corporelle (SC) (m</a:t>
            </a:r>
            <a:r>
              <a:rPr lang="fr-FR" sz="1200" baseline="30000" dirty="0" smtClean="0">
                <a:solidFill>
                  <a:srgbClr val="4D4D4D"/>
                </a:solidFill>
              </a:rPr>
              <a:t>2</a:t>
            </a:r>
            <a:r>
              <a:rPr lang="fr-FR" sz="1200" dirty="0" smtClean="0">
                <a:solidFill>
                  <a:srgbClr val="4D4D4D"/>
                </a:solidFill>
              </a:rPr>
              <a:t>; SC &lt; 1,25; 1,25 ≤ SC &lt;1,5</a:t>
            </a:r>
            <a:r>
              <a:rPr lang="fr-FR" sz="1200" dirty="0">
                <a:solidFill>
                  <a:srgbClr val="4D4D4D"/>
                </a:solidFill>
              </a:rPr>
              <a:t>;</a:t>
            </a:r>
            <a:r>
              <a:rPr lang="fr-FR" sz="1200" dirty="0" smtClean="0">
                <a:solidFill>
                  <a:srgbClr val="4D4D4D"/>
                </a:solidFill>
              </a:rPr>
              <a:t> SC ≥ 1,5)</a:t>
            </a:r>
            <a:endParaRPr lang="fr-FR" sz="1200" dirty="0">
              <a:solidFill>
                <a:srgbClr val="4D4D4D"/>
              </a:solidFill>
            </a:endParaRPr>
          </a:p>
        </p:txBody>
      </p:sp>
      <p:sp>
        <p:nvSpPr>
          <p:cNvPr id="28" name="TextBox 27"/>
          <p:cNvSpPr txBox="1"/>
          <p:nvPr/>
        </p:nvSpPr>
        <p:spPr>
          <a:xfrm>
            <a:off x="3654766" y="3358574"/>
            <a:ext cx="1026845" cy="307777"/>
          </a:xfrm>
          <a:prstGeom prst="rect">
            <a:avLst/>
          </a:prstGeom>
          <a:noFill/>
        </p:spPr>
        <p:txBody>
          <a:bodyPr wrap="square" rtlCol="0">
            <a:spAutoFit/>
          </a:bodyPr>
          <a:lstStyle/>
          <a:p>
            <a:pPr algn="ctr"/>
            <a:r>
              <a:rPr lang="fr-FR" sz="1400" b="1" dirty="0" smtClean="0">
                <a:solidFill>
                  <a:srgbClr val="4D4D4D"/>
                </a:solidFill>
              </a:rPr>
              <a:t>Bras B</a:t>
            </a:r>
            <a:endParaRPr lang="fr-FR" sz="1400" b="1" dirty="0">
              <a:solidFill>
                <a:srgbClr val="4D4D4D"/>
              </a:solidFill>
            </a:endParaRPr>
          </a:p>
        </p:txBody>
      </p:sp>
      <p:sp>
        <p:nvSpPr>
          <p:cNvPr id="11" name="AutoShape 8"/>
          <p:cNvSpPr>
            <a:spLocks noChangeArrowheads="1"/>
          </p:cNvSpPr>
          <p:nvPr/>
        </p:nvSpPr>
        <p:spPr bwMode="auto">
          <a:xfrm>
            <a:off x="5181600" y="1931127"/>
            <a:ext cx="1752600" cy="141195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S-1 + RT</a:t>
            </a:r>
          </a:p>
          <a:p>
            <a:pPr algn="ctr" defTabSz="892175" eaLnBrk="0" hangingPunct="0"/>
            <a:r>
              <a:rPr lang="fr-FR" altLang="zh-CN" sz="1400" dirty="0" smtClean="0">
                <a:solidFill>
                  <a:srgbClr val="FFFFFF"/>
                </a:solidFill>
                <a:ea typeface="SimSun" pitchFamily="2" charset="-122"/>
              </a:rPr>
              <a:t>S-1: 80 / 100 /</a:t>
            </a:r>
            <a:br>
              <a:rPr lang="fr-FR" altLang="zh-CN" sz="1400" dirty="0" smtClean="0">
                <a:solidFill>
                  <a:srgbClr val="FFFFFF"/>
                </a:solidFill>
                <a:ea typeface="SimSun" pitchFamily="2" charset="-122"/>
              </a:rPr>
            </a:br>
            <a:r>
              <a:rPr lang="fr-FR" altLang="zh-CN" sz="1400" dirty="0" smtClean="0">
                <a:solidFill>
                  <a:srgbClr val="FFFFFF"/>
                </a:solidFill>
                <a:ea typeface="SimSun" pitchFamily="2" charset="-122"/>
              </a:rPr>
              <a:t>120 mg/SC**/j les jours de RT</a:t>
            </a:r>
          </a:p>
          <a:p>
            <a:pPr algn="ctr" defTabSz="892175" eaLnBrk="0" hangingPunct="0"/>
            <a:r>
              <a:rPr lang="fr-FR" altLang="zh-CN" sz="1400" dirty="0" smtClean="0">
                <a:solidFill>
                  <a:srgbClr val="FFFFFF"/>
                </a:solidFill>
                <a:ea typeface="SimSun" pitchFamily="2" charset="-122"/>
              </a:rPr>
              <a:t>RT: 50,4 Gy/28 </a:t>
            </a:r>
            <a:r>
              <a:rPr lang="fr-FR" altLang="zh-CN" sz="1400" dirty="0" err="1" smtClean="0">
                <a:solidFill>
                  <a:srgbClr val="FFFFFF"/>
                </a:solidFill>
                <a:ea typeface="SimSun" pitchFamily="2" charset="-122"/>
              </a:rPr>
              <a:t>fr</a:t>
            </a:r>
            <a:r>
              <a:rPr lang="fr-FR" altLang="zh-CN" sz="1400" dirty="0" smtClean="0">
                <a:solidFill>
                  <a:srgbClr val="FFFFFF"/>
                </a:solidFill>
                <a:ea typeface="SimSun" pitchFamily="2" charset="-122"/>
              </a:rPr>
              <a:t> sur 5,5 semaines</a:t>
            </a:r>
            <a:endParaRPr lang="fr-FR" altLang="zh-CN" sz="1400" dirty="0">
              <a:solidFill>
                <a:srgbClr val="FFFFFF"/>
              </a:solidFill>
              <a:ea typeface="SimSun" pitchFamily="2" charset="-122"/>
            </a:endParaRPr>
          </a:p>
        </p:txBody>
      </p:sp>
      <p:sp>
        <p:nvSpPr>
          <p:cNvPr id="29" name="TextBox 28"/>
          <p:cNvSpPr txBox="1"/>
          <p:nvPr/>
        </p:nvSpPr>
        <p:spPr>
          <a:xfrm>
            <a:off x="4218563" y="2186365"/>
            <a:ext cx="978278" cy="307777"/>
          </a:xfrm>
          <a:prstGeom prst="rect">
            <a:avLst/>
          </a:prstGeom>
          <a:noFill/>
        </p:spPr>
        <p:txBody>
          <a:bodyPr wrap="square" rtlCol="0">
            <a:spAutoFit/>
          </a:bodyPr>
          <a:lstStyle/>
          <a:p>
            <a:r>
              <a:rPr lang="fr-FR" sz="1400" b="1" dirty="0" smtClean="0">
                <a:solidFill>
                  <a:srgbClr val="4D4D4D"/>
                </a:solidFill>
              </a:rPr>
              <a:t>Bras A</a:t>
            </a:r>
            <a:endParaRPr lang="fr-FR" sz="1400" b="1" dirty="0">
              <a:solidFill>
                <a:srgbClr val="4D4D4D"/>
              </a:solidFill>
            </a:endParaRPr>
          </a:p>
        </p:txBody>
      </p:sp>
      <p:sp>
        <p:nvSpPr>
          <p:cNvPr id="22" name="AutoShape 12"/>
          <p:cNvSpPr>
            <a:spLocks noChangeArrowheads="1"/>
          </p:cNvSpPr>
          <p:nvPr/>
        </p:nvSpPr>
        <p:spPr bwMode="auto">
          <a:xfrm>
            <a:off x="5196840" y="3666351"/>
            <a:ext cx="1737360" cy="134543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smtClean="0">
                <a:solidFill>
                  <a:srgbClr val="4D4D4D"/>
                </a:solidFill>
                <a:ea typeface="SimSun" pitchFamily="2" charset="-122"/>
              </a:rPr>
              <a:t>S-1 + RT</a:t>
            </a:r>
          </a:p>
          <a:p>
            <a:pPr algn="ctr" defTabSz="892175" eaLnBrk="0" hangingPunct="0"/>
            <a:r>
              <a:rPr lang="fr-FR" altLang="zh-CN" sz="1400" dirty="0" smtClean="0">
                <a:solidFill>
                  <a:srgbClr val="4D4D4D"/>
                </a:solidFill>
                <a:ea typeface="SimSun" pitchFamily="2" charset="-122"/>
              </a:rPr>
              <a:t>S-1: 80 / 100 /</a:t>
            </a:r>
            <a:br>
              <a:rPr lang="fr-FR" altLang="zh-CN" sz="1400" dirty="0" smtClean="0">
                <a:solidFill>
                  <a:srgbClr val="4D4D4D"/>
                </a:solidFill>
                <a:ea typeface="SimSun" pitchFamily="2" charset="-122"/>
              </a:rPr>
            </a:br>
            <a:r>
              <a:rPr lang="fr-FR" altLang="zh-CN" sz="1400" dirty="0" smtClean="0">
                <a:solidFill>
                  <a:srgbClr val="4D4D4D"/>
                </a:solidFill>
                <a:ea typeface="SimSun" pitchFamily="2" charset="-122"/>
              </a:rPr>
              <a:t>120 mg/SC**/j les jours de RT</a:t>
            </a:r>
          </a:p>
          <a:p>
            <a:pPr algn="ctr" defTabSz="892175" eaLnBrk="0" hangingPunct="0"/>
            <a:r>
              <a:rPr lang="fr-FR" altLang="zh-CN" sz="1400" dirty="0" smtClean="0">
                <a:solidFill>
                  <a:srgbClr val="4D4D4D"/>
                </a:solidFill>
                <a:ea typeface="SimSun" pitchFamily="2" charset="-122"/>
              </a:rPr>
              <a:t>RT: 50,4 Gy/28 </a:t>
            </a:r>
            <a:r>
              <a:rPr lang="fr-FR" altLang="zh-CN" sz="1400" dirty="0" err="1" smtClean="0">
                <a:solidFill>
                  <a:srgbClr val="4D4D4D"/>
                </a:solidFill>
                <a:ea typeface="SimSun" pitchFamily="2" charset="-122"/>
              </a:rPr>
              <a:t>fr</a:t>
            </a:r>
            <a:r>
              <a:rPr lang="fr-FR" altLang="zh-CN" sz="1400" dirty="0" smtClean="0">
                <a:solidFill>
                  <a:srgbClr val="4D4D4D"/>
                </a:solidFill>
                <a:ea typeface="SimSun" pitchFamily="2" charset="-122"/>
              </a:rPr>
              <a:t> sur 5,5 semaines</a:t>
            </a:r>
            <a:endParaRPr lang="fr-FR" altLang="zh-CN" sz="1400" dirty="0">
              <a:solidFill>
                <a:srgbClr val="4D4D4D"/>
              </a:solidFill>
              <a:ea typeface="SimSun" pitchFamily="2" charset="-122"/>
            </a:endParaRPr>
          </a:p>
        </p:txBody>
      </p:sp>
      <p:sp>
        <p:nvSpPr>
          <p:cNvPr id="24" name="AutoShape 8"/>
          <p:cNvSpPr>
            <a:spLocks noChangeArrowheads="1"/>
          </p:cNvSpPr>
          <p:nvPr/>
        </p:nvSpPr>
        <p:spPr bwMode="auto">
          <a:xfrm>
            <a:off x="7415346" y="3666351"/>
            <a:ext cx="1295400" cy="1345431"/>
          </a:xfrm>
          <a:prstGeom prst="rect">
            <a:avLst/>
          </a:prstGeom>
          <a:solidFill>
            <a:schemeClr val="bg2">
              <a:lumMod val="60000"/>
              <a:lumOff val="40000"/>
            </a:schemeClr>
          </a:solidFill>
          <a:ln w="9525" algn="ctr">
            <a:noFill/>
            <a:round/>
            <a:headEnd/>
            <a:tailEnd/>
          </a:ln>
        </p:spPr>
        <p:txBody>
          <a:bodyPr lIns="90488" tIns="0" rIns="90488" bIns="0" anchor="ctr"/>
          <a:lstStyle/>
          <a:p>
            <a:pPr algn="ctr" defTabSz="892175" eaLnBrk="0" hangingPunct="0"/>
            <a:r>
              <a:rPr lang="fr-FR" altLang="zh-CN" sz="1400" dirty="0">
                <a:solidFill>
                  <a:srgbClr val="4D4D4D"/>
                </a:solidFill>
                <a:ea typeface="SimSun" pitchFamily="2" charset="-122"/>
              </a:rPr>
              <a:t>Gemcitabine en </a:t>
            </a:r>
            <a:r>
              <a:rPr lang="fr-FR" altLang="zh-CN" sz="1400" dirty="0" smtClean="0">
                <a:solidFill>
                  <a:srgbClr val="4D4D4D"/>
                </a:solidFill>
                <a:ea typeface="SimSun" pitchFamily="2" charset="-122"/>
              </a:rPr>
              <a:t>maintenance </a:t>
            </a:r>
            <a:r>
              <a:rPr lang="fr-FR" altLang="zh-CN" sz="1400" dirty="0">
                <a:solidFill>
                  <a:srgbClr val="4D4D4D"/>
                </a:solidFill>
                <a:ea typeface="SimSun" pitchFamily="2" charset="-122"/>
              </a:rPr>
              <a:t>(1000 mg/m</a:t>
            </a:r>
            <a:r>
              <a:rPr lang="fr-FR" altLang="zh-CN" sz="1400" baseline="30000" dirty="0">
                <a:solidFill>
                  <a:srgbClr val="4D4D4D"/>
                </a:solidFill>
                <a:ea typeface="SimSun" pitchFamily="2" charset="-122"/>
              </a:rPr>
              <a:t>2</a:t>
            </a:r>
            <a:r>
              <a:rPr lang="fr-FR" altLang="zh-CN" sz="1400" dirty="0">
                <a:solidFill>
                  <a:srgbClr val="4D4D4D"/>
                </a:solidFill>
                <a:ea typeface="SimSun" pitchFamily="2" charset="-122"/>
              </a:rPr>
              <a:t> J1, 8, 15 )/</a:t>
            </a:r>
            <a:r>
              <a:rPr lang="fr-FR" altLang="zh-CN" sz="1400" dirty="0" smtClean="0">
                <a:solidFill>
                  <a:srgbClr val="4D4D4D"/>
                </a:solidFill>
                <a:ea typeface="SimSun" pitchFamily="2" charset="-122"/>
              </a:rPr>
              <a:t>4S</a:t>
            </a:r>
            <a:endParaRPr lang="fr-FR" altLang="zh-CN" sz="1400" dirty="0">
              <a:solidFill>
                <a:srgbClr val="4D4D4D"/>
              </a:solidFill>
              <a:ea typeface="SimSun" pitchFamily="2" charset="-122"/>
            </a:endParaRPr>
          </a:p>
        </p:txBody>
      </p:sp>
      <p:sp>
        <p:nvSpPr>
          <p:cNvPr id="25" name="Text Placeholder 14"/>
          <p:cNvSpPr>
            <a:spLocks noGrp="1"/>
          </p:cNvSpPr>
          <p:nvPr>
            <p:ph type="body" sz="quarter" idx="11"/>
          </p:nvPr>
        </p:nvSpPr>
        <p:spPr>
          <a:xfrm>
            <a:off x="4343400" y="6096000"/>
            <a:ext cx="4435475" cy="487363"/>
          </a:xfrm>
        </p:spPr>
        <p:txBody>
          <a:bodyPr/>
          <a:lstStyle/>
          <a:p>
            <a:r>
              <a:rPr lang="fr-FR" dirty="0" smtClean="0"/>
              <a:t>Loka T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621PD</a:t>
            </a:r>
            <a:endParaRPr lang="fr-FR" dirty="0"/>
          </a:p>
        </p:txBody>
      </p:sp>
    </p:spTree>
    <p:custDataLst>
      <p:tags r:id="rId1"/>
    </p:custDataLst>
    <p:extLst>
      <p:ext uri="{BB962C8B-B14F-4D97-AF65-F5344CB8AC3E}">
        <p14:creationId xmlns:p14="http://schemas.microsoft.com/office/powerpoint/2010/main" val="13924072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621PD: Etude randomisée de phase II évaluant S-1 et radiothérapie concomitante avec ou sans chimiothérapie d’induction (gemcitabine) pour les cancers du pancréas localement avancé (CPLA): analyse finale de l’étude JCOG1106 – Loka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r>
              <a:rPr lang="fr-FR" dirty="0" smtClean="0"/>
              <a:t>Au total, 26 patients ont arrêté le traitement (9 du bras A, 17 du bras B), et 76 patients étaient toujours sous traitement à la fin de l’étude</a:t>
            </a:r>
          </a:p>
          <a:p>
            <a:pPr lvl="1"/>
            <a:endParaRPr lang="fr-FR" dirty="0"/>
          </a:p>
        </p:txBody>
      </p:sp>
      <p:sp>
        <p:nvSpPr>
          <p:cNvPr id="15" name="Text Placeholder 14"/>
          <p:cNvSpPr>
            <a:spLocks noGrp="1"/>
          </p:cNvSpPr>
          <p:nvPr>
            <p:ph type="body" sz="quarter" idx="11"/>
          </p:nvPr>
        </p:nvSpPr>
        <p:spPr>
          <a:xfrm>
            <a:off x="4343400" y="6096000"/>
            <a:ext cx="4435475" cy="487363"/>
          </a:xfrm>
        </p:spPr>
        <p:txBody>
          <a:bodyPr/>
          <a:lstStyle/>
          <a:p>
            <a:r>
              <a:rPr lang="fr-FR" dirty="0" smtClean="0"/>
              <a:t>Loka T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621PD</a:t>
            </a:r>
            <a:endParaRPr lang="fr-FR" dirty="0"/>
          </a:p>
        </p:txBody>
      </p:sp>
      <p:graphicFrame>
        <p:nvGraphicFramePr>
          <p:cNvPr id="10" name="Table 9"/>
          <p:cNvGraphicFramePr>
            <a:graphicFrameLocks noGrp="1"/>
          </p:cNvGraphicFramePr>
          <p:nvPr>
            <p:extLst>
              <p:ext uri="{D42A27DB-BD31-4B8C-83A1-F6EECF244321}">
                <p14:modId xmlns:p14="http://schemas.microsoft.com/office/powerpoint/2010/main" val="4131042284"/>
              </p:ext>
            </p:extLst>
          </p:nvPr>
        </p:nvGraphicFramePr>
        <p:xfrm>
          <a:off x="4589964" y="1488782"/>
          <a:ext cx="4391492" cy="1981200"/>
        </p:xfrm>
        <a:graphic>
          <a:graphicData uri="http://schemas.openxmlformats.org/drawingml/2006/table">
            <a:tbl>
              <a:tblPr firstRow="1" bandRow="1">
                <a:tableStyleId>{69012ECD-51FC-41F1-AA8D-1B2483CD663E}</a:tableStyleId>
              </a:tblPr>
              <a:tblGrid>
                <a:gridCol w="1682519"/>
                <a:gridCol w="1319422"/>
                <a:gridCol w="1389551"/>
              </a:tblGrid>
              <a:tr h="370840">
                <a:tc>
                  <a:txBody>
                    <a:bodyPr/>
                    <a:lstStyle/>
                    <a:p>
                      <a:pPr algn="ctr"/>
                      <a:endParaRPr lang="fr-FR" sz="1000" noProof="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000" noProof="0" smtClean="0">
                          <a:solidFill>
                            <a:schemeClr val="tx2"/>
                          </a:solidFill>
                        </a:rPr>
                        <a:t>Bras A</a:t>
                      </a:r>
                    </a:p>
                    <a:p>
                      <a:pPr algn="ctr"/>
                      <a:r>
                        <a:rPr lang="fr-FR" sz="1000" noProof="0" smtClean="0">
                          <a:solidFill>
                            <a:schemeClr val="tx2"/>
                          </a:solidFill>
                        </a:rPr>
                        <a:t>(42 évènements)</a:t>
                      </a:r>
                      <a:endParaRPr lang="fr-FR" sz="10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000" noProof="0" smtClean="0">
                          <a:solidFill>
                            <a:schemeClr val="tx2"/>
                          </a:solidFill>
                        </a:rPr>
                        <a:t>Bras B</a:t>
                      </a:r>
                    </a:p>
                    <a:p>
                      <a:pPr algn="ctr"/>
                      <a:r>
                        <a:rPr lang="fr-FR" sz="1000" noProof="0" smtClean="0">
                          <a:solidFill>
                            <a:schemeClr val="tx2"/>
                          </a:solidFill>
                        </a:rPr>
                        <a:t>(43 évènements)</a:t>
                      </a:r>
                      <a:endParaRPr lang="fr-FR" sz="1000" noProof="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370840">
                <a:tc>
                  <a:txBody>
                    <a:bodyPr/>
                    <a:lstStyle/>
                    <a:p>
                      <a:r>
                        <a:rPr lang="fr-FR" sz="1000" b="1" noProof="0" smtClean="0"/>
                        <a:t>SG à</a:t>
                      </a:r>
                      <a:r>
                        <a:rPr lang="fr-FR" sz="1000" b="1" baseline="0" noProof="0" smtClean="0"/>
                        <a:t> </a:t>
                      </a:r>
                      <a:r>
                        <a:rPr lang="fr-FR" sz="1000" b="1" noProof="0" smtClean="0"/>
                        <a:t>2</a:t>
                      </a:r>
                      <a:r>
                        <a:rPr lang="fr-FR" sz="1000" b="1" baseline="0" noProof="0" smtClean="0"/>
                        <a:t> ans</a:t>
                      </a:r>
                      <a:r>
                        <a:rPr lang="fr-FR" sz="1000" b="1" noProof="0" smtClean="0"/>
                        <a:t>, %</a:t>
                      </a:r>
                      <a:br>
                        <a:rPr lang="fr-FR" sz="1000" b="1" noProof="0" smtClean="0"/>
                      </a:br>
                      <a:r>
                        <a:rPr lang="fr-FR" sz="1000" b="1" noProof="0" smtClean="0"/>
                        <a:t>(IC95%)</a:t>
                      </a:r>
                      <a:endParaRPr lang="fr-FR" sz="1000" b="1"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latin typeface="+mn-lt"/>
                        </a:rPr>
                        <a:t>36,9</a:t>
                      </a:r>
                    </a:p>
                    <a:p>
                      <a:pPr algn="ctr"/>
                      <a:r>
                        <a:rPr lang="fr-FR" sz="1000" noProof="0" smtClean="0">
                          <a:latin typeface="+mn-lt"/>
                        </a:rPr>
                        <a:t>(23,9 –</a:t>
                      </a:r>
                      <a:r>
                        <a:rPr lang="fr-FR" sz="1000" baseline="0" noProof="0" smtClean="0">
                          <a:latin typeface="+mn-lt"/>
                        </a:rPr>
                        <a:t> </a:t>
                      </a:r>
                      <a:r>
                        <a:rPr lang="fr-FR" sz="1000" noProof="0" smtClean="0">
                          <a:latin typeface="+mn-lt"/>
                        </a:rPr>
                        <a:t>50,0)</a:t>
                      </a:r>
                      <a:endParaRPr lang="fr-FR" sz="1000" noProof="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18,9</a:t>
                      </a:r>
                    </a:p>
                    <a:p>
                      <a:pPr algn="ctr"/>
                      <a:r>
                        <a:rPr lang="fr-FR" sz="1000" noProof="0" smtClean="0"/>
                        <a:t>(9,3 –</a:t>
                      </a:r>
                      <a:r>
                        <a:rPr lang="fr-FR" sz="1000" baseline="0" noProof="0" smtClean="0">
                          <a:latin typeface="+mn-lt"/>
                        </a:rPr>
                        <a:t> </a:t>
                      </a:r>
                      <a:r>
                        <a:rPr lang="fr-FR" sz="1000" noProof="0" smtClean="0">
                          <a:latin typeface="+mn-lt"/>
                        </a:rPr>
                        <a:t>31,0)</a:t>
                      </a:r>
                      <a:endParaRPr lang="fr-FR" sz="10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fr-FR" sz="1000" b="1" noProof="0" smtClean="0"/>
                        <a:t>SG à 1 an, %</a:t>
                      </a:r>
                    </a:p>
                    <a:p>
                      <a:r>
                        <a:rPr lang="fr-FR" sz="1000" b="1" noProof="0" smtClean="0"/>
                        <a:t>(IC95%)</a:t>
                      </a:r>
                      <a:endParaRPr lang="fr-FR" sz="1000" b="1"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66,7</a:t>
                      </a:r>
                    </a:p>
                    <a:p>
                      <a:pPr algn="ctr"/>
                      <a:r>
                        <a:rPr lang="fr-FR" sz="1000" noProof="0" smtClean="0"/>
                        <a:t>(52,0 –</a:t>
                      </a:r>
                      <a:r>
                        <a:rPr lang="fr-FR" sz="1000" baseline="0" noProof="0" smtClean="0">
                          <a:latin typeface="+mn-lt"/>
                        </a:rPr>
                        <a:t> </a:t>
                      </a:r>
                      <a:r>
                        <a:rPr lang="fr-FR" sz="1000" noProof="0" smtClean="0">
                          <a:latin typeface="+mn-lt"/>
                        </a:rPr>
                        <a:t>77,8)</a:t>
                      </a:r>
                      <a:endParaRPr lang="fr-FR" sz="10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000" noProof="0" smtClean="0"/>
                        <a:t>69,3</a:t>
                      </a:r>
                    </a:p>
                    <a:p>
                      <a:pPr algn="ctr"/>
                      <a:r>
                        <a:rPr lang="fr-FR" sz="1000" noProof="0" smtClean="0"/>
                        <a:t>54,3 –</a:t>
                      </a:r>
                      <a:r>
                        <a:rPr lang="fr-FR" sz="1000" baseline="0" noProof="0" smtClean="0">
                          <a:latin typeface="+mn-lt"/>
                        </a:rPr>
                        <a:t> </a:t>
                      </a:r>
                      <a:r>
                        <a:rPr lang="fr-FR" sz="1000" noProof="0" smtClean="0">
                          <a:latin typeface="+mn-lt"/>
                        </a:rPr>
                        <a:t>80,2)</a:t>
                      </a:r>
                      <a:endParaRPr lang="fr-FR" sz="10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370840">
                <a:tc>
                  <a:txBody>
                    <a:bodyPr/>
                    <a:lstStyle/>
                    <a:p>
                      <a:r>
                        <a:rPr lang="fr-FR" sz="1000" b="1" noProof="0" smtClean="0"/>
                        <a:t>SGm, mois</a:t>
                      </a:r>
                    </a:p>
                    <a:p>
                      <a:r>
                        <a:rPr lang="fr-FR" sz="1000" b="1" noProof="0" smtClean="0"/>
                        <a:t>(IC95%)</a:t>
                      </a:r>
                      <a:endParaRPr lang="fr-FR" sz="1000" b="1"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19,0</a:t>
                      </a:r>
                    </a:p>
                    <a:p>
                      <a:pPr algn="ctr"/>
                      <a:r>
                        <a:rPr lang="fr-FR" sz="1000" noProof="0" smtClean="0"/>
                        <a:t>(15,0 –</a:t>
                      </a:r>
                      <a:r>
                        <a:rPr lang="fr-FR" sz="1000" baseline="0" noProof="0" smtClean="0">
                          <a:latin typeface="+mn-lt"/>
                        </a:rPr>
                        <a:t> </a:t>
                      </a:r>
                      <a:r>
                        <a:rPr lang="fr-FR" sz="1000" noProof="0" smtClean="0">
                          <a:latin typeface="+mn-lt"/>
                        </a:rPr>
                        <a:t>20,6)</a:t>
                      </a:r>
                      <a:endParaRPr lang="fr-FR" sz="10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000" noProof="0" smtClean="0"/>
                        <a:t>17,2</a:t>
                      </a:r>
                    </a:p>
                    <a:p>
                      <a:pPr algn="ctr"/>
                      <a:r>
                        <a:rPr lang="fr-FR" sz="1000" noProof="0" smtClean="0"/>
                        <a:t>(12,6</a:t>
                      </a:r>
                      <a:r>
                        <a:rPr lang="fr-FR" sz="1000" baseline="0" noProof="0" smtClean="0">
                          <a:latin typeface="+mn-lt"/>
                        </a:rPr>
                        <a:t> – </a:t>
                      </a:r>
                      <a:r>
                        <a:rPr lang="fr-FR" sz="1000" noProof="0" smtClean="0">
                          <a:latin typeface="+mn-lt"/>
                        </a:rPr>
                        <a:t>20,3)</a:t>
                      </a:r>
                      <a:endParaRPr lang="fr-FR" sz="10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370840">
                <a:tc>
                  <a:txBody>
                    <a:bodyPr/>
                    <a:lstStyle/>
                    <a:p>
                      <a:r>
                        <a:rPr lang="fr-FR" sz="1000" b="1" noProof="0" smtClean="0"/>
                        <a:t>HR (IC95%)</a:t>
                      </a:r>
                    </a:p>
                    <a:p>
                      <a:r>
                        <a:rPr lang="fr-FR" sz="1000" b="1" i="0" noProof="0" smtClean="0"/>
                        <a:t>p</a:t>
                      </a:r>
                      <a:endParaRPr lang="fr-FR" sz="1000" b="1"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algn="ctr"/>
                      <a:r>
                        <a:rPr lang="fr-FR" sz="1000" noProof="0" dirty="0" smtClean="0"/>
                        <a:t>1,26 (0,82 –</a:t>
                      </a:r>
                      <a:r>
                        <a:rPr lang="fr-FR" sz="1000" baseline="0" noProof="0" dirty="0" smtClean="0">
                          <a:latin typeface="+mn-lt"/>
                        </a:rPr>
                        <a:t> </a:t>
                      </a:r>
                      <a:r>
                        <a:rPr lang="fr-FR" sz="1000" noProof="0" dirty="0" smtClean="0">
                          <a:latin typeface="+mn-lt"/>
                        </a:rPr>
                        <a:t>1,93)</a:t>
                      </a:r>
                      <a:br>
                        <a:rPr lang="fr-FR" sz="1000" noProof="0" dirty="0" smtClean="0">
                          <a:latin typeface="+mn-lt"/>
                        </a:rPr>
                      </a:br>
                      <a:r>
                        <a:rPr lang="fr-FR" sz="1000" noProof="0" dirty="0" smtClean="0">
                          <a:latin typeface="+mn-lt"/>
                        </a:rPr>
                        <a:t>0,30</a:t>
                      </a:r>
                      <a:endParaRPr lang="fr-FR" sz="10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tc>
              </a:tr>
            </a:tbl>
          </a:graphicData>
        </a:graphic>
      </p:graphicFrame>
      <p:grpSp>
        <p:nvGrpSpPr>
          <p:cNvPr id="68" name="Group 67"/>
          <p:cNvGrpSpPr/>
          <p:nvPr/>
        </p:nvGrpSpPr>
        <p:grpSpPr>
          <a:xfrm>
            <a:off x="664693" y="1904729"/>
            <a:ext cx="5059203" cy="3429270"/>
            <a:chOff x="1194348" y="2418021"/>
            <a:chExt cx="5059203" cy="3429270"/>
          </a:xfrm>
        </p:grpSpPr>
        <p:grpSp>
          <p:nvGrpSpPr>
            <p:cNvPr id="69" name="Group 68"/>
            <p:cNvGrpSpPr/>
            <p:nvPr/>
          </p:nvGrpSpPr>
          <p:grpSpPr>
            <a:xfrm>
              <a:off x="1194348" y="2418021"/>
              <a:ext cx="5059203" cy="3429270"/>
              <a:chOff x="2130934" y="2274391"/>
              <a:chExt cx="4553019" cy="2967441"/>
            </a:xfrm>
          </p:grpSpPr>
          <p:grpSp>
            <p:nvGrpSpPr>
              <p:cNvPr id="89" name="Group 88"/>
              <p:cNvGrpSpPr/>
              <p:nvPr/>
            </p:nvGrpSpPr>
            <p:grpSpPr>
              <a:xfrm>
                <a:off x="2614623" y="2396465"/>
                <a:ext cx="3906738" cy="2171700"/>
                <a:chOff x="836615" y="2448719"/>
                <a:chExt cx="3906738" cy="2171700"/>
              </a:xfrm>
            </p:grpSpPr>
            <p:sp>
              <p:nvSpPr>
                <p:cNvPr id="107" name="Freeform 10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8" name="Line 6"/>
                <p:cNvSpPr>
                  <a:spLocks noChangeShapeType="1"/>
                </p:cNvSpPr>
                <p:nvPr/>
              </p:nvSpPr>
              <p:spPr bwMode="auto">
                <a:xfrm>
                  <a:off x="836615" y="24487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Line 7"/>
                <p:cNvSpPr>
                  <a:spLocks noChangeShapeType="1"/>
                </p:cNvSpPr>
                <p:nvPr/>
              </p:nvSpPr>
              <p:spPr bwMode="auto">
                <a:xfrm>
                  <a:off x="836615" y="28646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8"/>
                <p:cNvSpPr>
                  <a:spLocks noChangeShapeType="1"/>
                </p:cNvSpPr>
                <p:nvPr/>
              </p:nvSpPr>
              <p:spPr bwMode="auto">
                <a:xfrm>
                  <a:off x="836615" y="328056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Line 9"/>
                <p:cNvSpPr>
                  <a:spLocks noChangeShapeType="1"/>
                </p:cNvSpPr>
                <p:nvPr/>
              </p:nvSpPr>
              <p:spPr bwMode="auto">
                <a:xfrm>
                  <a:off x="836615" y="369649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10"/>
                <p:cNvSpPr>
                  <a:spLocks noChangeShapeType="1"/>
                </p:cNvSpPr>
                <p:nvPr/>
              </p:nvSpPr>
              <p:spPr bwMode="auto">
                <a:xfrm>
                  <a:off x="836615" y="4112419"/>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Line 11"/>
                <p:cNvSpPr>
                  <a:spLocks noChangeShapeType="1"/>
                </p:cNvSpPr>
                <p:nvPr/>
              </p:nvSpPr>
              <p:spPr bwMode="auto">
                <a:xfrm>
                  <a:off x="836615" y="4528344"/>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12"/>
                <p:cNvSpPr>
                  <a:spLocks noChangeShapeType="1"/>
                </p:cNvSpPr>
                <p:nvPr/>
              </p:nvSpPr>
              <p:spPr bwMode="auto">
                <a:xfrm>
                  <a:off x="3192794"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13"/>
                <p:cNvSpPr>
                  <a:spLocks noChangeShapeType="1"/>
                </p:cNvSpPr>
                <p:nvPr/>
              </p:nvSpPr>
              <p:spPr bwMode="auto">
                <a:xfrm>
                  <a:off x="2680454"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14"/>
                <p:cNvSpPr>
                  <a:spLocks noChangeShapeType="1"/>
                </p:cNvSpPr>
                <p:nvPr/>
              </p:nvSpPr>
              <p:spPr bwMode="auto">
                <a:xfrm>
                  <a:off x="4234054"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Line 15"/>
                <p:cNvSpPr>
                  <a:spLocks noChangeShapeType="1"/>
                </p:cNvSpPr>
                <p:nvPr/>
              </p:nvSpPr>
              <p:spPr bwMode="auto">
                <a:xfrm>
                  <a:off x="3708548"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8" name="Line 17"/>
                <p:cNvSpPr>
                  <a:spLocks noChangeShapeType="1"/>
                </p:cNvSpPr>
                <p:nvPr/>
              </p:nvSpPr>
              <p:spPr bwMode="auto">
                <a:xfrm>
                  <a:off x="4743353"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Line 18"/>
                <p:cNvSpPr>
                  <a:spLocks noChangeShapeType="1"/>
                </p:cNvSpPr>
                <p:nvPr/>
              </p:nvSpPr>
              <p:spPr bwMode="auto">
                <a:xfrm>
                  <a:off x="2154947"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Line 19"/>
                <p:cNvSpPr>
                  <a:spLocks noChangeShapeType="1"/>
                </p:cNvSpPr>
                <p:nvPr/>
              </p:nvSpPr>
              <p:spPr bwMode="auto">
                <a:xfrm>
                  <a:off x="1647367"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Line 20"/>
                <p:cNvSpPr>
                  <a:spLocks noChangeShapeType="1"/>
                </p:cNvSpPr>
                <p:nvPr/>
              </p:nvSpPr>
              <p:spPr bwMode="auto">
                <a:xfrm>
                  <a:off x="1128445" y="4528344"/>
                  <a:ext cx="0" cy="9207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90" name="TextBox 89"/>
              <p:cNvSpPr txBox="1"/>
              <p:nvPr/>
            </p:nvSpPr>
            <p:spPr>
              <a:xfrm rot="16200000">
                <a:off x="2079480" y="3317619"/>
                <a:ext cx="352194" cy="249285"/>
              </a:xfrm>
              <a:prstGeom prst="rect">
                <a:avLst/>
              </a:prstGeom>
              <a:noFill/>
            </p:spPr>
            <p:txBody>
              <a:bodyPr wrap="none" rtlCol="0">
                <a:spAutoFit/>
              </a:bodyPr>
              <a:lstStyle/>
              <a:p>
                <a:pPr algn="ctr"/>
                <a:r>
                  <a:rPr lang="fr-FR" sz="1200" b="1" dirty="0" smtClean="0">
                    <a:solidFill>
                      <a:srgbClr val="4D4D4D"/>
                    </a:solidFill>
                  </a:rPr>
                  <a:t>SG</a:t>
                </a:r>
                <a:endParaRPr lang="fr-FR" sz="1200" b="1" dirty="0">
                  <a:solidFill>
                    <a:srgbClr val="4D4D4D"/>
                  </a:solidFill>
                </a:endParaRPr>
              </a:p>
            </p:txBody>
          </p:sp>
          <p:sp>
            <p:nvSpPr>
              <p:cNvPr id="91" name="TextBox 90"/>
              <p:cNvSpPr txBox="1"/>
              <p:nvPr/>
            </p:nvSpPr>
            <p:spPr>
              <a:xfrm>
                <a:off x="4402976" y="4694278"/>
                <a:ext cx="481650" cy="239695"/>
              </a:xfrm>
              <a:prstGeom prst="rect">
                <a:avLst/>
              </a:prstGeom>
              <a:noFill/>
            </p:spPr>
            <p:txBody>
              <a:bodyPr wrap="none" rtlCol="0">
                <a:spAutoFit/>
              </a:bodyPr>
              <a:lstStyle/>
              <a:p>
                <a:pPr algn="ctr"/>
                <a:r>
                  <a:rPr lang="fr-FR" sz="1200" b="1" dirty="0" smtClean="0">
                    <a:solidFill>
                      <a:srgbClr val="4D4D4D"/>
                    </a:solidFill>
                  </a:rPr>
                  <a:t>Mois</a:t>
                </a:r>
                <a:endParaRPr lang="fr-FR" sz="1200" b="1" dirty="0">
                  <a:solidFill>
                    <a:srgbClr val="4D4D4D"/>
                  </a:solidFill>
                </a:endParaRPr>
              </a:p>
            </p:txBody>
          </p:sp>
          <p:sp>
            <p:nvSpPr>
              <p:cNvPr id="92" name="TextBox 91"/>
              <p:cNvSpPr txBox="1"/>
              <p:nvPr/>
            </p:nvSpPr>
            <p:spPr>
              <a:xfrm>
                <a:off x="2325415" y="2274391"/>
                <a:ext cx="358059" cy="239695"/>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93" name="TextBox 92"/>
              <p:cNvSpPr txBox="1"/>
              <p:nvPr/>
            </p:nvSpPr>
            <p:spPr>
              <a:xfrm>
                <a:off x="2325415" y="2691870"/>
                <a:ext cx="358059" cy="239695"/>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94" name="TextBox 93"/>
              <p:cNvSpPr txBox="1"/>
              <p:nvPr/>
            </p:nvSpPr>
            <p:spPr>
              <a:xfrm>
                <a:off x="2325415" y="3107610"/>
                <a:ext cx="358059" cy="239695"/>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95" name="TextBox 94"/>
              <p:cNvSpPr txBox="1"/>
              <p:nvPr/>
            </p:nvSpPr>
            <p:spPr>
              <a:xfrm>
                <a:off x="2325415" y="3523350"/>
                <a:ext cx="358059" cy="239695"/>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96" name="TextBox 95"/>
              <p:cNvSpPr txBox="1"/>
              <p:nvPr/>
            </p:nvSpPr>
            <p:spPr>
              <a:xfrm>
                <a:off x="2325415" y="3939090"/>
                <a:ext cx="358059" cy="239695"/>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97" name="TextBox 96"/>
              <p:cNvSpPr txBox="1"/>
              <p:nvPr/>
            </p:nvSpPr>
            <p:spPr>
              <a:xfrm>
                <a:off x="2440825" y="4354830"/>
                <a:ext cx="242648" cy="239695"/>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99" name="TextBox 98"/>
              <p:cNvSpPr txBox="1"/>
              <p:nvPr/>
            </p:nvSpPr>
            <p:spPr>
              <a:xfrm>
                <a:off x="2746584" y="4522748"/>
                <a:ext cx="319107" cy="719084"/>
              </a:xfrm>
              <a:prstGeom prst="rect">
                <a:avLst/>
              </a:prstGeom>
              <a:noFill/>
            </p:spPr>
            <p:txBody>
              <a:bodyPr wrap="none" rtlCol="0" anchor="t" anchorCtr="0">
                <a:spAutoFit/>
              </a:bodyPr>
              <a:lstStyle/>
              <a:p>
                <a:pPr algn="ctr"/>
                <a:r>
                  <a:rPr lang="fr-FR" sz="1200" smtClean="0">
                    <a:solidFill>
                      <a:srgbClr val="4D4D4D"/>
                    </a:solidFill>
                  </a:rPr>
                  <a:t>0</a:t>
                </a:r>
              </a:p>
              <a:p>
                <a:pPr algn="ctr"/>
                <a:endParaRPr lang="fr-FR" sz="1200" smtClean="0">
                  <a:solidFill>
                    <a:srgbClr val="4D4D4D"/>
                  </a:solidFill>
                </a:endParaRPr>
              </a:p>
              <a:p>
                <a:pPr algn="ctr"/>
                <a:r>
                  <a:rPr lang="fr-FR" sz="1200" smtClean="0">
                    <a:solidFill>
                      <a:srgbClr val="4D4D4D"/>
                    </a:solidFill>
                  </a:rPr>
                  <a:t>51</a:t>
                </a:r>
              </a:p>
              <a:p>
                <a:pPr algn="ctr"/>
                <a:r>
                  <a:rPr lang="fr-FR" sz="1200" smtClean="0">
                    <a:solidFill>
                      <a:srgbClr val="4D4D4D"/>
                    </a:solidFill>
                  </a:rPr>
                  <a:t>49</a:t>
                </a:r>
                <a:endParaRPr lang="fr-FR" sz="1200">
                  <a:solidFill>
                    <a:srgbClr val="4D4D4D"/>
                  </a:solidFill>
                </a:endParaRPr>
              </a:p>
            </p:txBody>
          </p:sp>
          <p:sp>
            <p:nvSpPr>
              <p:cNvPr id="100" name="TextBox 99"/>
              <p:cNvSpPr txBox="1"/>
              <p:nvPr/>
            </p:nvSpPr>
            <p:spPr>
              <a:xfrm>
                <a:off x="3267654" y="4522748"/>
                <a:ext cx="319107" cy="719084"/>
              </a:xfrm>
              <a:prstGeom prst="rect">
                <a:avLst/>
              </a:prstGeom>
              <a:noFill/>
            </p:spPr>
            <p:txBody>
              <a:bodyPr wrap="none" rtlCol="0" anchor="t" anchorCtr="0">
                <a:spAutoFit/>
              </a:bodyPr>
              <a:lstStyle/>
              <a:p>
                <a:pPr algn="ctr"/>
                <a:r>
                  <a:rPr lang="fr-FR" sz="1200" smtClean="0">
                    <a:solidFill>
                      <a:srgbClr val="4D4D4D"/>
                    </a:solidFill>
                  </a:rPr>
                  <a:t>6</a:t>
                </a:r>
              </a:p>
              <a:p>
                <a:pPr algn="ctr"/>
                <a:endParaRPr lang="fr-FR" sz="1200" smtClean="0">
                  <a:solidFill>
                    <a:srgbClr val="4D4D4D"/>
                  </a:solidFill>
                </a:endParaRPr>
              </a:p>
              <a:p>
                <a:pPr algn="ctr"/>
                <a:r>
                  <a:rPr lang="fr-FR" sz="1200" smtClean="0">
                    <a:solidFill>
                      <a:srgbClr val="4D4D4D"/>
                    </a:solidFill>
                  </a:rPr>
                  <a:t>42</a:t>
                </a:r>
              </a:p>
              <a:p>
                <a:pPr algn="ctr"/>
                <a:r>
                  <a:rPr lang="fr-FR" sz="1200" smtClean="0">
                    <a:solidFill>
                      <a:srgbClr val="4D4D4D"/>
                    </a:solidFill>
                  </a:rPr>
                  <a:t>45</a:t>
                </a:r>
                <a:endParaRPr lang="fr-FR" sz="1200">
                  <a:solidFill>
                    <a:srgbClr val="4D4D4D"/>
                  </a:solidFill>
                </a:endParaRPr>
              </a:p>
            </p:txBody>
          </p:sp>
          <p:sp>
            <p:nvSpPr>
              <p:cNvPr id="101" name="TextBox 100"/>
              <p:cNvSpPr txBox="1"/>
              <p:nvPr/>
            </p:nvSpPr>
            <p:spPr>
              <a:xfrm>
                <a:off x="3768860" y="4509968"/>
                <a:ext cx="319107" cy="719084"/>
              </a:xfrm>
              <a:prstGeom prst="rect">
                <a:avLst/>
              </a:prstGeom>
              <a:noFill/>
            </p:spPr>
            <p:txBody>
              <a:bodyPr wrap="none" rtlCol="0" anchor="t" anchorCtr="0">
                <a:spAutoFit/>
              </a:bodyPr>
              <a:lstStyle/>
              <a:p>
                <a:pPr algn="ctr"/>
                <a:r>
                  <a:rPr lang="fr-FR" sz="1200" dirty="0" smtClean="0">
                    <a:solidFill>
                      <a:srgbClr val="4D4D4D"/>
                    </a:solidFill>
                  </a:rPr>
                  <a:t>12</a:t>
                </a:r>
              </a:p>
              <a:p>
                <a:pPr algn="ctr"/>
                <a:endParaRPr lang="fr-FR" sz="1200" dirty="0" smtClean="0">
                  <a:solidFill>
                    <a:srgbClr val="4D4D4D"/>
                  </a:solidFill>
                </a:endParaRPr>
              </a:p>
              <a:p>
                <a:pPr algn="ctr"/>
                <a:r>
                  <a:rPr lang="fr-FR" sz="1200" dirty="0" smtClean="0">
                    <a:solidFill>
                      <a:srgbClr val="4D4D4D"/>
                    </a:solidFill>
                  </a:rPr>
                  <a:t>34</a:t>
                </a:r>
              </a:p>
              <a:p>
                <a:pPr algn="ctr"/>
                <a:r>
                  <a:rPr lang="fr-FR" sz="1200" dirty="0" smtClean="0">
                    <a:solidFill>
                      <a:srgbClr val="4D4D4D"/>
                    </a:solidFill>
                  </a:rPr>
                  <a:t>33</a:t>
                </a:r>
                <a:endParaRPr lang="fr-FR" sz="1200" dirty="0">
                  <a:solidFill>
                    <a:srgbClr val="4D4D4D"/>
                  </a:solidFill>
                </a:endParaRPr>
              </a:p>
            </p:txBody>
          </p:sp>
          <p:sp>
            <p:nvSpPr>
              <p:cNvPr id="102" name="TextBox 101"/>
              <p:cNvSpPr txBox="1"/>
              <p:nvPr/>
            </p:nvSpPr>
            <p:spPr>
              <a:xfrm>
                <a:off x="4295179" y="4522748"/>
                <a:ext cx="319107" cy="719084"/>
              </a:xfrm>
              <a:prstGeom prst="rect">
                <a:avLst/>
              </a:prstGeom>
              <a:noFill/>
            </p:spPr>
            <p:txBody>
              <a:bodyPr wrap="none" rtlCol="0" anchor="t" anchorCtr="0">
                <a:spAutoFit/>
              </a:bodyPr>
              <a:lstStyle/>
              <a:p>
                <a:pPr algn="ctr"/>
                <a:r>
                  <a:rPr lang="fr-FR" sz="1200" dirty="0" smtClean="0">
                    <a:solidFill>
                      <a:srgbClr val="4D4D4D"/>
                    </a:solidFill>
                  </a:rPr>
                  <a:t>18</a:t>
                </a:r>
              </a:p>
              <a:p>
                <a:pPr algn="ctr"/>
                <a:endParaRPr lang="fr-FR" sz="1200" dirty="0" smtClean="0">
                  <a:solidFill>
                    <a:srgbClr val="4D4D4D"/>
                  </a:solidFill>
                </a:endParaRPr>
              </a:p>
              <a:p>
                <a:pPr algn="ctr"/>
                <a:r>
                  <a:rPr lang="fr-FR" sz="1200" dirty="0" smtClean="0">
                    <a:solidFill>
                      <a:srgbClr val="4D4D4D"/>
                    </a:solidFill>
                  </a:rPr>
                  <a:t>27</a:t>
                </a:r>
              </a:p>
              <a:p>
                <a:pPr algn="ctr"/>
                <a:r>
                  <a:rPr lang="fr-FR" sz="1200" dirty="0" smtClean="0">
                    <a:solidFill>
                      <a:srgbClr val="4D4D4D"/>
                    </a:solidFill>
                  </a:rPr>
                  <a:t>22</a:t>
                </a:r>
                <a:endParaRPr lang="fr-FR" sz="1200" dirty="0">
                  <a:solidFill>
                    <a:srgbClr val="4D4D4D"/>
                  </a:solidFill>
                </a:endParaRPr>
              </a:p>
            </p:txBody>
          </p:sp>
          <p:sp>
            <p:nvSpPr>
              <p:cNvPr id="103" name="TextBox 102"/>
              <p:cNvSpPr txBox="1"/>
              <p:nvPr/>
            </p:nvSpPr>
            <p:spPr>
              <a:xfrm>
                <a:off x="4816986" y="4522748"/>
                <a:ext cx="319107" cy="719084"/>
              </a:xfrm>
              <a:prstGeom prst="rect">
                <a:avLst/>
              </a:prstGeom>
              <a:noFill/>
            </p:spPr>
            <p:txBody>
              <a:bodyPr wrap="none" rtlCol="0" anchor="t" anchorCtr="0">
                <a:spAutoFit/>
              </a:bodyPr>
              <a:lstStyle/>
              <a:p>
                <a:pPr algn="ctr"/>
                <a:r>
                  <a:rPr lang="fr-FR" sz="1200" dirty="0" smtClean="0">
                    <a:solidFill>
                      <a:srgbClr val="4D4D4D"/>
                    </a:solidFill>
                  </a:rPr>
                  <a:t>24</a:t>
                </a:r>
              </a:p>
              <a:p>
                <a:pPr algn="ctr"/>
                <a:endParaRPr lang="fr-FR" sz="1200" dirty="0" smtClean="0">
                  <a:solidFill>
                    <a:srgbClr val="4D4D4D"/>
                  </a:solidFill>
                </a:endParaRPr>
              </a:p>
              <a:p>
                <a:pPr algn="r"/>
                <a:r>
                  <a:rPr lang="fr-FR" sz="1200" dirty="0" smtClean="0">
                    <a:solidFill>
                      <a:srgbClr val="4D4D4D"/>
                    </a:solidFill>
                  </a:rPr>
                  <a:t>17</a:t>
                </a:r>
              </a:p>
              <a:p>
                <a:pPr algn="r"/>
                <a:r>
                  <a:rPr lang="fr-FR" sz="1200" dirty="0" smtClean="0">
                    <a:solidFill>
                      <a:srgbClr val="4D4D4D"/>
                    </a:solidFill>
                  </a:rPr>
                  <a:t>9</a:t>
                </a:r>
                <a:endParaRPr lang="fr-FR" sz="1200" dirty="0">
                  <a:solidFill>
                    <a:srgbClr val="4D4D4D"/>
                  </a:solidFill>
                </a:endParaRPr>
              </a:p>
            </p:txBody>
          </p:sp>
          <p:sp>
            <p:nvSpPr>
              <p:cNvPr id="104" name="TextBox 103"/>
              <p:cNvSpPr txBox="1"/>
              <p:nvPr/>
            </p:nvSpPr>
            <p:spPr>
              <a:xfrm>
                <a:off x="5283611" y="4522748"/>
                <a:ext cx="366240" cy="719084"/>
              </a:xfrm>
              <a:prstGeom prst="rect">
                <a:avLst/>
              </a:prstGeom>
              <a:noFill/>
            </p:spPr>
            <p:txBody>
              <a:bodyPr wrap="none" rtlCol="0" anchor="t" anchorCtr="0">
                <a:spAutoFit/>
              </a:bodyPr>
              <a:lstStyle/>
              <a:p>
                <a:pPr algn="r"/>
                <a:r>
                  <a:rPr lang="fr-FR" sz="1200" smtClean="0">
                    <a:solidFill>
                      <a:srgbClr val="4D4D4D"/>
                    </a:solidFill>
                  </a:rPr>
                  <a:t>30</a:t>
                </a:r>
              </a:p>
              <a:p>
                <a:pPr algn="r"/>
                <a:endParaRPr lang="fr-FR" sz="1200" smtClean="0">
                  <a:solidFill>
                    <a:srgbClr val="4D4D4D"/>
                  </a:solidFill>
                </a:endParaRPr>
              </a:p>
              <a:p>
                <a:pPr algn="r"/>
                <a:r>
                  <a:rPr lang="fr-FR" sz="1200" smtClean="0">
                    <a:solidFill>
                      <a:srgbClr val="4D4D4D"/>
                    </a:solidFill>
                  </a:rPr>
                  <a:t>4</a:t>
                </a:r>
              </a:p>
              <a:p>
                <a:pPr algn="r"/>
                <a:r>
                  <a:rPr lang="fr-FR" sz="1200" smtClean="0">
                    <a:solidFill>
                      <a:srgbClr val="4D4D4D"/>
                    </a:solidFill>
                  </a:rPr>
                  <a:t>3</a:t>
                </a:r>
                <a:endParaRPr lang="fr-FR" sz="1200">
                  <a:solidFill>
                    <a:srgbClr val="4D4D4D"/>
                  </a:solidFill>
                </a:endParaRPr>
              </a:p>
            </p:txBody>
          </p:sp>
          <p:sp>
            <p:nvSpPr>
              <p:cNvPr id="105" name="TextBox 104"/>
              <p:cNvSpPr txBox="1"/>
              <p:nvPr/>
            </p:nvSpPr>
            <p:spPr>
              <a:xfrm>
                <a:off x="5803955" y="4522748"/>
                <a:ext cx="366240" cy="719084"/>
              </a:xfrm>
              <a:prstGeom prst="rect">
                <a:avLst/>
              </a:prstGeom>
              <a:noFill/>
            </p:spPr>
            <p:txBody>
              <a:bodyPr wrap="none" rtlCol="0" anchor="t" anchorCtr="0">
                <a:spAutoFit/>
              </a:bodyPr>
              <a:lstStyle/>
              <a:p>
                <a:pPr algn="r"/>
                <a:r>
                  <a:rPr lang="fr-FR" sz="1200" smtClean="0">
                    <a:solidFill>
                      <a:srgbClr val="4D4D4D"/>
                    </a:solidFill>
                  </a:rPr>
                  <a:t>36</a:t>
                </a:r>
              </a:p>
              <a:p>
                <a:pPr algn="r"/>
                <a:endParaRPr lang="fr-FR" sz="1200" smtClean="0">
                  <a:solidFill>
                    <a:srgbClr val="4D4D4D"/>
                  </a:solidFill>
                </a:endParaRPr>
              </a:p>
              <a:p>
                <a:pPr algn="r"/>
                <a:r>
                  <a:rPr lang="fr-FR" sz="1200" smtClean="0">
                    <a:solidFill>
                      <a:srgbClr val="4D4D4D"/>
                    </a:solidFill>
                  </a:rPr>
                  <a:t>1</a:t>
                </a:r>
              </a:p>
              <a:p>
                <a:pPr algn="r"/>
                <a:r>
                  <a:rPr lang="fr-FR" sz="1200" smtClean="0">
                    <a:solidFill>
                      <a:srgbClr val="4D4D4D"/>
                    </a:solidFill>
                  </a:rPr>
                  <a:t>2</a:t>
                </a:r>
                <a:endParaRPr lang="fr-FR" sz="1200">
                  <a:solidFill>
                    <a:srgbClr val="4D4D4D"/>
                  </a:solidFill>
                </a:endParaRPr>
              </a:p>
            </p:txBody>
          </p:sp>
          <p:sp>
            <p:nvSpPr>
              <p:cNvPr id="106" name="TextBox 105"/>
              <p:cNvSpPr txBox="1"/>
              <p:nvPr/>
            </p:nvSpPr>
            <p:spPr>
              <a:xfrm>
                <a:off x="6317713" y="4522748"/>
                <a:ext cx="366240" cy="719084"/>
              </a:xfrm>
              <a:prstGeom prst="rect">
                <a:avLst/>
              </a:prstGeom>
              <a:noFill/>
            </p:spPr>
            <p:txBody>
              <a:bodyPr wrap="none" rtlCol="0" anchor="t" anchorCtr="0">
                <a:spAutoFit/>
              </a:bodyPr>
              <a:lstStyle/>
              <a:p>
                <a:pPr algn="r"/>
                <a:r>
                  <a:rPr lang="fr-FR" sz="1200" smtClean="0">
                    <a:solidFill>
                      <a:srgbClr val="4D4D4D"/>
                    </a:solidFill>
                  </a:rPr>
                  <a:t>42</a:t>
                </a:r>
              </a:p>
              <a:p>
                <a:pPr algn="r"/>
                <a:endParaRPr lang="fr-FR" sz="1200" smtClean="0">
                  <a:solidFill>
                    <a:srgbClr val="4D4D4D"/>
                  </a:solidFill>
                </a:endParaRPr>
              </a:p>
              <a:p>
                <a:pPr algn="r"/>
                <a:r>
                  <a:rPr lang="fr-FR" sz="1200" smtClean="0">
                    <a:solidFill>
                      <a:srgbClr val="4D4D4D"/>
                    </a:solidFill>
                  </a:rPr>
                  <a:t>0</a:t>
                </a:r>
              </a:p>
              <a:p>
                <a:pPr algn="r"/>
                <a:r>
                  <a:rPr lang="fr-FR" sz="1200" smtClean="0">
                    <a:solidFill>
                      <a:srgbClr val="4D4D4D"/>
                    </a:solidFill>
                  </a:rPr>
                  <a:t>0</a:t>
                </a:r>
                <a:endParaRPr lang="fr-FR" sz="1200">
                  <a:solidFill>
                    <a:srgbClr val="4D4D4D"/>
                  </a:solidFill>
                </a:endParaRPr>
              </a:p>
            </p:txBody>
          </p:sp>
        </p:grpSp>
        <p:grpSp>
          <p:nvGrpSpPr>
            <p:cNvPr id="70" name="Group 69"/>
            <p:cNvGrpSpPr/>
            <p:nvPr/>
          </p:nvGrpSpPr>
          <p:grpSpPr>
            <a:xfrm>
              <a:off x="2044039" y="2549360"/>
              <a:ext cx="3517423" cy="2340000"/>
              <a:chOff x="2064511" y="2528888"/>
              <a:chExt cx="2638425" cy="1733550"/>
            </a:xfrm>
          </p:grpSpPr>
          <p:sp>
            <p:nvSpPr>
              <p:cNvPr id="80" name="Line 2"/>
              <p:cNvSpPr>
                <a:spLocks noChangeShapeType="1"/>
              </p:cNvSpPr>
              <p:nvPr/>
            </p:nvSpPr>
            <p:spPr bwMode="auto">
              <a:xfrm>
                <a:off x="4702936" y="4214813"/>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 name="Line 3"/>
              <p:cNvSpPr>
                <a:spLocks noChangeShapeType="1"/>
              </p:cNvSpPr>
              <p:nvPr/>
            </p:nvSpPr>
            <p:spPr bwMode="auto">
              <a:xfrm>
                <a:off x="3464686" y="3490913"/>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 name="Line 4"/>
              <p:cNvSpPr>
                <a:spLocks noChangeShapeType="1"/>
              </p:cNvSpPr>
              <p:nvPr/>
            </p:nvSpPr>
            <p:spPr bwMode="auto">
              <a:xfrm>
                <a:off x="4007611" y="376713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 name="Line 5"/>
              <p:cNvSpPr>
                <a:spLocks noChangeShapeType="1"/>
              </p:cNvSpPr>
              <p:nvPr/>
            </p:nvSpPr>
            <p:spPr bwMode="auto">
              <a:xfrm>
                <a:off x="3836161" y="363378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 name="Line 6"/>
              <p:cNvSpPr>
                <a:spLocks noChangeShapeType="1"/>
              </p:cNvSpPr>
              <p:nvPr/>
            </p:nvSpPr>
            <p:spPr bwMode="auto">
              <a:xfrm>
                <a:off x="3769486" y="363378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 name="Line 7"/>
              <p:cNvSpPr>
                <a:spLocks noChangeShapeType="1"/>
              </p:cNvSpPr>
              <p:nvPr/>
            </p:nvSpPr>
            <p:spPr bwMode="auto">
              <a:xfrm>
                <a:off x="3988561" y="3767138"/>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Line 8"/>
              <p:cNvSpPr>
                <a:spLocks noChangeShapeType="1"/>
              </p:cNvSpPr>
              <p:nvPr/>
            </p:nvSpPr>
            <p:spPr bwMode="auto">
              <a:xfrm>
                <a:off x="4445761" y="4129088"/>
                <a:ext cx="0" cy="47625"/>
              </a:xfrm>
              <a:prstGeom prst="line">
                <a:avLst/>
              </a:prstGeom>
              <a:noFill/>
              <a:ln w="25400">
                <a:solidFill>
                  <a:srgbClr val="04388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Line 9"/>
              <p:cNvSpPr>
                <a:spLocks noChangeShapeType="1"/>
              </p:cNvSpPr>
              <p:nvPr/>
            </p:nvSpPr>
            <p:spPr bwMode="auto">
              <a:xfrm>
                <a:off x="3940936" y="3719513"/>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Freeform 10"/>
              <p:cNvSpPr>
                <a:spLocks/>
              </p:cNvSpPr>
              <p:nvPr/>
            </p:nvSpPr>
            <p:spPr bwMode="auto">
              <a:xfrm>
                <a:off x="2064511" y="2528888"/>
                <a:ext cx="2638425" cy="1714500"/>
              </a:xfrm>
              <a:custGeom>
                <a:avLst/>
                <a:gdLst>
                  <a:gd name="T0" fmla="*/ 270 w 277"/>
                  <a:gd name="T1" fmla="*/ 180 h 180"/>
                  <a:gd name="T2" fmla="*/ 249 w 277"/>
                  <a:gd name="T3" fmla="*/ 170 h 180"/>
                  <a:gd name="T4" fmla="*/ 224 w 277"/>
                  <a:gd name="T5" fmla="*/ 164 h 180"/>
                  <a:gd name="T6" fmla="*/ 220 w 277"/>
                  <a:gd name="T7" fmla="*/ 158 h 180"/>
                  <a:gd name="T8" fmla="*/ 207 w 277"/>
                  <a:gd name="T9" fmla="*/ 152 h 180"/>
                  <a:gd name="T10" fmla="*/ 206 w 277"/>
                  <a:gd name="T11" fmla="*/ 145 h 180"/>
                  <a:gd name="T12" fmla="*/ 204 w 277"/>
                  <a:gd name="T13" fmla="*/ 138 h 180"/>
                  <a:gd name="T14" fmla="*/ 200 w 277"/>
                  <a:gd name="T15" fmla="*/ 132 h 180"/>
                  <a:gd name="T16" fmla="*/ 194 w 277"/>
                  <a:gd name="T17" fmla="*/ 128 h 180"/>
                  <a:gd name="T18" fmla="*/ 192 w 277"/>
                  <a:gd name="T19" fmla="*/ 123 h 180"/>
                  <a:gd name="T20" fmla="*/ 155 w 277"/>
                  <a:gd name="T21" fmla="*/ 119 h 180"/>
                  <a:gd name="T22" fmla="*/ 154 w 277"/>
                  <a:gd name="T23" fmla="*/ 115 h 180"/>
                  <a:gd name="T24" fmla="*/ 152 w 277"/>
                  <a:gd name="T25" fmla="*/ 112 h 180"/>
                  <a:gd name="T26" fmla="*/ 146 w 277"/>
                  <a:gd name="T27" fmla="*/ 104 h 180"/>
                  <a:gd name="T28" fmla="*/ 142 w 277"/>
                  <a:gd name="T29" fmla="*/ 100 h 180"/>
                  <a:gd name="T30" fmla="*/ 136 w 277"/>
                  <a:gd name="T31" fmla="*/ 92 h 180"/>
                  <a:gd name="T32" fmla="*/ 133 w 277"/>
                  <a:gd name="T33" fmla="*/ 89 h 180"/>
                  <a:gd name="T34" fmla="*/ 129 w 277"/>
                  <a:gd name="T35" fmla="*/ 85 h 180"/>
                  <a:gd name="T36" fmla="*/ 126 w 277"/>
                  <a:gd name="T37" fmla="*/ 82 h 180"/>
                  <a:gd name="T38" fmla="*/ 124 w 277"/>
                  <a:gd name="T39" fmla="*/ 78 h 180"/>
                  <a:gd name="T40" fmla="*/ 121 w 277"/>
                  <a:gd name="T41" fmla="*/ 73 h 180"/>
                  <a:gd name="T42" fmla="*/ 116 w 277"/>
                  <a:gd name="T43" fmla="*/ 71 h 180"/>
                  <a:gd name="T44" fmla="*/ 113 w 277"/>
                  <a:gd name="T45" fmla="*/ 67 h 180"/>
                  <a:gd name="T46" fmla="*/ 79 w 277"/>
                  <a:gd name="T47" fmla="*/ 63 h 180"/>
                  <a:gd name="T48" fmla="*/ 76 w 277"/>
                  <a:gd name="T49" fmla="*/ 59 h 180"/>
                  <a:gd name="T50" fmla="*/ 74 w 277"/>
                  <a:gd name="T51" fmla="*/ 56 h 180"/>
                  <a:gd name="T52" fmla="*/ 72 w 277"/>
                  <a:gd name="T53" fmla="*/ 52 h 180"/>
                  <a:gd name="T54" fmla="*/ 70 w 277"/>
                  <a:gd name="T55" fmla="*/ 48 h 180"/>
                  <a:gd name="T56" fmla="*/ 56 w 277"/>
                  <a:gd name="T57" fmla="*/ 45 h 180"/>
                  <a:gd name="T58" fmla="*/ 51 w 277"/>
                  <a:gd name="T59" fmla="*/ 41 h 180"/>
                  <a:gd name="T60" fmla="*/ 47 w 277"/>
                  <a:gd name="T61" fmla="*/ 37 h 180"/>
                  <a:gd name="T62" fmla="*/ 44 w 277"/>
                  <a:gd name="T63" fmla="*/ 34 h 180"/>
                  <a:gd name="T64" fmla="*/ 41 w 277"/>
                  <a:gd name="T65" fmla="*/ 22 h 180"/>
                  <a:gd name="T66" fmla="*/ 34 w 277"/>
                  <a:gd name="T67" fmla="*/ 18 h 180"/>
                  <a:gd name="T68" fmla="*/ 24 w 277"/>
                  <a:gd name="T69" fmla="*/ 15 h 180"/>
                  <a:gd name="T70" fmla="*/ 22 w 277"/>
                  <a:gd name="T71" fmla="*/ 8 h 180"/>
                  <a:gd name="T72" fmla="*/ 14 w 277"/>
                  <a:gd name="T73" fmla="*/ 4 h 180"/>
                  <a:gd name="T74" fmla="*/ 0 w 277"/>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7" h="180">
                    <a:moveTo>
                      <a:pt x="277" y="180"/>
                    </a:moveTo>
                    <a:lnTo>
                      <a:pt x="270" y="180"/>
                    </a:lnTo>
                    <a:lnTo>
                      <a:pt x="270" y="170"/>
                    </a:lnTo>
                    <a:lnTo>
                      <a:pt x="249" y="170"/>
                    </a:lnTo>
                    <a:lnTo>
                      <a:pt x="249" y="164"/>
                    </a:lnTo>
                    <a:lnTo>
                      <a:pt x="224" y="164"/>
                    </a:lnTo>
                    <a:lnTo>
                      <a:pt x="224" y="158"/>
                    </a:lnTo>
                    <a:lnTo>
                      <a:pt x="220" y="158"/>
                    </a:lnTo>
                    <a:lnTo>
                      <a:pt x="220" y="152"/>
                    </a:lnTo>
                    <a:lnTo>
                      <a:pt x="207" y="152"/>
                    </a:lnTo>
                    <a:lnTo>
                      <a:pt x="207" y="145"/>
                    </a:lnTo>
                    <a:lnTo>
                      <a:pt x="206" y="145"/>
                    </a:lnTo>
                    <a:lnTo>
                      <a:pt x="206" y="138"/>
                    </a:lnTo>
                    <a:lnTo>
                      <a:pt x="204" y="138"/>
                    </a:lnTo>
                    <a:lnTo>
                      <a:pt x="204" y="132"/>
                    </a:lnTo>
                    <a:lnTo>
                      <a:pt x="200" y="132"/>
                    </a:lnTo>
                    <a:lnTo>
                      <a:pt x="200" y="128"/>
                    </a:lnTo>
                    <a:lnTo>
                      <a:pt x="194" y="128"/>
                    </a:lnTo>
                    <a:lnTo>
                      <a:pt x="194" y="123"/>
                    </a:lnTo>
                    <a:lnTo>
                      <a:pt x="192" y="123"/>
                    </a:lnTo>
                    <a:lnTo>
                      <a:pt x="192" y="119"/>
                    </a:lnTo>
                    <a:lnTo>
                      <a:pt x="155" y="119"/>
                    </a:lnTo>
                    <a:lnTo>
                      <a:pt x="155" y="115"/>
                    </a:lnTo>
                    <a:lnTo>
                      <a:pt x="154" y="115"/>
                    </a:lnTo>
                    <a:lnTo>
                      <a:pt x="154" y="112"/>
                    </a:lnTo>
                    <a:lnTo>
                      <a:pt x="152" y="112"/>
                    </a:lnTo>
                    <a:lnTo>
                      <a:pt x="152" y="104"/>
                    </a:lnTo>
                    <a:lnTo>
                      <a:pt x="146" y="104"/>
                    </a:lnTo>
                    <a:lnTo>
                      <a:pt x="146" y="100"/>
                    </a:lnTo>
                    <a:lnTo>
                      <a:pt x="142" y="100"/>
                    </a:lnTo>
                    <a:lnTo>
                      <a:pt x="142" y="92"/>
                    </a:lnTo>
                    <a:lnTo>
                      <a:pt x="136" y="92"/>
                    </a:lnTo>
                    <a:lnTo>
                      <a:pt x="136" y="89"/>
                    </a:lnTo>
                    <a:lnTo>
                      <a:pt x="133" y="89"/>
                    </a:lnTo>
                    <a:lnTo>
                      <a:pt x="133" y="85"/>
                    </a:lnTo>
                    <a:lnTo>
                      <a:pt x="129" y="85"/>
                    </a:lnTo>
                    <a:lnTo>
                      <a:pt x="129" y="82"/>
                    </a:lnTo>
                    <a:lnTo>
                      <a:pt x="126" y="82"/>
                    </a:lnTo>
                    <a:lnTo>
                      <a:pt x="126" y="78"/>
                    </a:lnTo>
                    <a:lnTo>
                      <a:pt x="124" y="78"/>
                    </a:lnTo>
                    <a:lnTo>
                      <a:pt x="124" y="73"/>
                    </a:lnTo>
                    <a:lnTo>
                      <a:pt x="121" y="73"/>
                    </a:lnTo>
                    <a:lnTo>
                      <a:pt x="121" y="71"/>
                    </a:lnTo>
                    <a:lnTo>
                      <a:pt x="116" y="71"/>
                    </a:lnTo>
                    <a:lnTo>
                      <a:pt x="116" y="67"/>
                    </a:lnTo>
                    <a:lnTo>
                      <a:pt x="113" y="67"/>
                    </a:lnTo>
                    <a:lnTo>
                      <a:pt x="113" y="63"/>
                    </a:lnTo>
                    <a:lnTo>
                      <a:pt x="79" y="63"/>
                    </a:lnTo>
                    <a:lnTo>
                      <a:pt x="79" y="59"/>
                    </a:lnTo>
                    <a:lnTo>
                      <a:pt x="76" y="59"/>
                    </a:lnTo>
                    <a:lnTo>
                      <a:pt x="76" y="56"/>
                    </a:lnTo>
                    <a:lnTo>
                      <a:pt x="74" y="56"/>
                    </a:lnTo>
                    <a:lnTo>
                      <a:pt x="74" y="52"/>
                    </a:lnTo>
                    <a:lnTo>
                      <a:pt x="72" y="52"/>
                    </a:lnTo>
                    <a:lnTo>
                      <a:pt x="72" y="48"/>
                    </a:lnTo>
                    <a:lnTo>
                      <a:pt x="70" y="48"/>
                    </a:lnTo>
                    <a:lnTo>
                      <a:pt x="70" y="45"/>
                    </a:lnTo>
                    <a:lnTo>
                      <a:pt x="56" y="45"/>
                    </a:lnTo>
                    <a:lnTo>
                      <a:pt x="56" y="41"/>
                    </a:lnTo>
                    <a:lnTo>
                      <a:pt x="51" y="41"/>
                    </a:lnTo>
                    <a:lnTo>
                      <a:pt x="51" y="37"/>
                    </a:lnTo>
                    <a:lnTo>
                      <a:pt x="47" y="37"/>
                    </a:lnTo>
                    <a:lnTo>
                      <a:pt x="47" y="34"/>
                    </a:lnTo>
                    <a:lnTo>
                      <a:pt x="44" y="34"/>
                    </a:lnTo>
                    <a:lnTo>
                      <a:pt x="44" y="22"/>
                    </a:lnTo>
                    <a:lnTo>
                      <a:pt x="41" y="22"/>
                    </a:lnTo>
                    <a:lnTo>
                      <a:pt x="41" y="18"/>
                    </a:lnTo>
                    <a:lnTo>
                      <a:pt x="34" y="18"/>
                    </a:lnTo>
                    <a:lnTo>
                      <a:pt x="34" y="15"/>
                    </a:lnTo>
                    <a:lnTo>
                      <a:pt x="24" y="15"/>
                    </a:lnTo>
                    <a:lnTo>
                      <a:pt x="24" y="8"/>
                    </a:lnTo>
                    <a:lnTo>
                      <a:pt x="22" y="8"/>
                    </a:lnTo>
                    <a:lnTo>
                      <a:pt x="22" y="4"/>
                    </a:lnTo>
                    <a:lnTo>
                      <a:pt x="14" y="4"/>
                    </a:lnTo>
                    <a:lnTo>
                      <a:pt x="14"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71" name="Group 70"/>
            <p:cNvGrpSpPr/>
            <p:nvPr/>
          </p:nvGrpSpPr>
          <p:grpSpPr>
            <a:xfrm>
              <a:off x="2055735" y="2547035"/>
              <a:ext cx="3843231" cy="2253653"/>
              <a:chOff x="2055735" y="2547036"/>
              <a:chExt cx="2867025" cy="1676400"/>
            </a:xfrm>
          </p:grpSpPr>
          <p:sp>
            <p:nvSpPr>
              <p:cNvPr id="75" name="Line 11"/>
              <p:cNvSpPr>
                <a:spLocks noChangeShapeType="1"/>
              </p:cNvSpPr>
              <p:nvPr/>
            </p:nvSpPr>
            <p:spPr bwMode="auto">
              <a:xfrm>
                <a:off x="4903710" y="4175811"/>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 name="Line 12"/>
              <p:cNvSpPr>
                <a:spLocks noChangeShapeType="1"/>
              </p:cNvSpPr>
              <p:nvPr/>
            </p:nvSpPr>
            <p:spPr bwMode="auto">
              <a:xfrm>
                <a:off x="3817860" y="4023411"/>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 name="Line 13"/>
              <p:cNvSpPr>
                <a:spLocks noChangeShapeType="1"/>
              </p:cNvSpPr>
              <p:nvPr/>
            </p:nvSpPr>
            <p:spPr bwMode="auto">
              <a:xfrm>
                <a:off x="3846435" y="4071036"/>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 name="Line 14"/>
              <p:cNvSpPr>
                <a:spLocks noChangeShapeType="1"/>
              </p:cNvSpPr>
              <p:nvPr/>
            </p:nvSpPr>
            <p:spPr bwMode="auto">
              <a:xfrm>
                <a:off x="4389360" y="4175811"/>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 name="Freeform 15"/>
              <p:cNvSpPr>
                <a:spLocks/>
              </p:cNvSpPr>
              <p:nvPr/>
            </p:nvSpPr>
            <p:spPr bwMode="auto">
              <a:xfrm>
                <a:off x="2055735" y="2547036"/>
                <a:ext cx="2867025" cy="1647825"/>
              </a:xfrm>
              <a:custGeom>
                <a:avLst/>
                <a:gdLst>
                  <a:gd name="T0" fmla="*/ 214 w 301"/>
                  <a:gd name="T1" fmla="*/ 173 h 173"/>
                  <a:gd name="T2" fmla="*/ 192 w 301"/>
                  <a:gd name="T3" fmla="*/ 168 h 173"/>
                  <a:gd name="T4" fmla="*/ 187 w 301"/>
                  <a:gd name="T5" fmla="*/ 162 h 173"/>
                  <a:gd name="T6" fmla="*/ 181 w 301"/>
                  <a:gd name="T7" fmla="*/ 158 h 173"/>
                  <a:gd name="T8" fmla="*/ 176 w 301"/>
                  <a:gd name="T9" fmla="*/ 154 h 173"/>
                  <a:gd name="T10" fmla="*/ 174 w 301"/>
                  <a:gd name="T11" fmla="*/ 150 h 173"/>
                  <a:gd name="T12" fmla="*/ 172 w 301"/>
                  <a:gd name="T13" fmla="*/ 146 h 173"/>
                  <a:gd name="T14" fmla="*/ 163 w 301"/>
                  <a:gd name="T15" fmla="*/ 142 h 173"/>
                  <a:gd name="T16" fmla="*/ 161 w 301"/>
                  <a:gd name="T17" fmla="*/ 138 h 173"/>
                  <a:gd name="T18" fmla="*/ 158 w 301"/>
                  <a:gd name="T19" fmla="*/ 134 h 173"/>
                  <a:gd name="T20" fmla="*/ 155 w 301"/>
                  <a:gd name="T21" fmla="*/ 126 h 173"/>
                  <a:gd name="T22" fmla="*/ 152 w 301"/>
                  <a:gd name="T23" fmla="*/ 122 h 173"/>
                  <a:gd name="T24" fmla="*/ 145 w 301"/>
                  <a:gd name="T25" fmla="*/ 118 h 173"/>
                  <a:gd name="T26" fmla="*/ 140 w 301"/>
                  <a:gd name="T27" fmla="*/ 114 h 173"/>
                  <a:gd name="T28" fmla="*/ 138 w 301"/>
                  <a:gd name="T29" fmla="*/ 111 h 173"/>
                  <a:gd name="T30" fmla="*/ 136 w 301"/>
                  <a:gd name="T31" fmla="*/ 106 h 173"/>
                  <a:gd name="T32" fmla="*/ 130 w 301"/>
                  <a:gd name="T33" fmla="*/ 102 h 173"/>
                  <a:gd name="T34" fmla="*/ 123 w 301"/>
                  <a:gd name="T35" fmla="*/ 95 h 173"/>
                  <a:gd name="T36" fmla="*/ 121 w 301"/>
                  <a:gd name="T37" fmla="*/ 90 h 173"/>
                  <a:gd name="T38" fmla="*/ 118 w 301"/>
                  <a:gd name="T39" fmla="*/ 86 h 173"/>
                  <a:gd name="T40" fmla="*/ 113 w 301"/>
                  <a:gd name="T41" fmla="*/ 82 h 173"/>
                  <a:gd name="T42" fmla="*/ 110 w 301"/>
                  <a:gd name="T43" fmla="*/ 79 h 173"/>
                  <a:gd name="T44" fmla="*/ 108 w 301"/>
                  <a:gd name="T45" fmla="*/ 75 h 173"/>
                  <a:gd name="T46" fmla="*/ 95 w 301"/>
                  <a:gd name="T47" fmla="*/ 70 h 173"/>
                  <a:gd name="T48" fmla="*/ 91 w 301"/>
                  <a:gd name="T49" fmla="*/ 62 h 173"/>
                  <a:gd name="T50" fmla="*/ 89 w 301"/>
                  <a:gd name="T51" fmla="*/ 58 h 173"/>
                  <a:gd name="T52" fmla="*/ 88 w 301"/>
                  <a:gd name="T53" fmla="*/ 55 h 173"/>
                  <a:gd name="T54" fmla="*/ 85 w 301"/>
                  <a:gd name="T55" fmla="*/ 51 h 173"/>
                  <a:gd name="T56" fmla="*/ 82 w 301"/>
                  <a:gd name="T57" fmla="*/ 47 h 173"/>
                  <a:gd name="T58" fmla="*/ 78 w 301"/>
                  <a:gd name="T59" fmla="*/ 43 h 173"/>
                  <a:gd name="T60" fmla="*/ 74 w 301"/>
                  <a:gd name="T61" fmla="*/ 39 h 173"/>
                  <a:gd name="T62" fmla="*/ 64 w 301"/>
                  <a:gd name="T63" fmla="*/ 36 h 173"/>
                  <a:gd name="T64" fmla="*/ 60 w 301"/>
                  <a:gd name="T65" fmla="*/ 27 h 173"/>
                  <a:gd name="T66" fmla="*/ 59 w 301"/>
                  <a:gd name="T67" fmla="*/ 24 h 173"/>
                  <a:gd name="T68" fmla="*/ 49 w 301"/>
                  <a:gd name="T69" fmla="*/ 20 h 173"/>
                  <a:gd name="T70" fmla="*/ 45 w 301"/>
                  <a:gd name="T71" fmla="*/ 16 h 173"/>
                  <a:gd name="T72" fmla="*/ 42 w 301"/>
                  <a:gd name="T73" fmla="*/ 12 h 173"/>
                  <a:gd name="T74" fmla="*/ 26 w 301"/>
                  <a:gd name="T75" fmla="*/ 8 h 173"/>
                  <a:gd name="T76" fmla="*/ 23 w 301"/>
                  <a:gd name="T77" fmla="*/ 5 h 173"/>
                  <a:gd name="T78" fmla="*/ 0 w 301"/>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1" h="173">
                    <a:moveTo>
                      <a:pt x="301" y="173"/>
                    </a:moveTo>
                    <a:lnTo>
                      <a:pt x="214" y="173"/>
                    </a:lnTo>
                    <a:lnTo>
                      <a:pt x="214" y="168"/>
                    </a:lnTo>
                    <a:lnTo>
                      <a:pt x="192" y="168"/>
                    </a:lnTo>
                    <a:lnTo>
                      <a:pt x="192" y="162"/>
                    </a:lnTo>
                    <a:lnTo>
                      <a:pt x="187" y="162"/>
                    </a:lnTo>
                    <a:lnTo>
                      <a:pt x="187" y="158"/>
                    </a:lnTo>
                    <a:lnTo>
                      <a:pt x="181" y="158"/>
                    </a:lnTo>
                    <a:lnTo>
                      <a:pt x="181" y="154"/>
                    </a:lnTo>
                    <a:lnTo>
                      <a:pt x="176" y="154"/>
                    </a:lnTo>
                    <a:lnTo>
                      <a:pt x="176" y="150"/>
                    </a:lnTo>
                    <a:lnTo>
                      <a:pt x="174" y="150"/>
                    </a:lnTo>
                    <a:lnTo>
                      <a:pt x="174" y="146"/>
                    </a:lnTo>
                    <a:lnTo>
                      <a:pt x="172" y="146"/>
                    </a:lnTo>
                    <a:lnTo>
                      <a:pt x="172" y="142"/>
                    </a:lnTo>
                    <a:lnTo>
                      <a:pt x="163" y="142"/>
                    </a:lnTo>
                    <a:lnTo>
                      <a:pt x="163" y="138"/>
                    </a:lnTo>
                    <a:lnTo>
                      <a:pt x="161" y="138"/>
                    </a:lnTo>
                    <a:lnTo>
                      <a:pt x="161" y="134"/>
                    </a:lnTo>
                    <a:lnTo>
                      <a:pt x="158" y="134"/>
                    </a:lnTo>
                    <a:lnTo>
                      <a:pt x="158" y="126"/>
                    </a:lnTo>
                    <a:lnTo>
                      <a:pt x="155" y="126"/>
                    </a:lnTo>
                    <a:lnTo>
                      <a:pt x="155" y="122"/>
                    </a:lnTo>
                    <a:lnTo>
                      <a:pt x="152" y="122"/>
                    </a:lnTo>
                    <a:lnTo>
                      <a:pt x="152" y="118"/>
                    </a:lnTo>
                    <a:lnTo>
                      <a:pt x="145" y="118"/>
                    </a:lnTo>
                    <a:lnTo>
                      <a:pt x="145" y="114"/>
                    </a:lnTo>
                    <a:lnTo>
                      <a:pt x="140" y="114"/>
                    </a:lnTo>
                    <a:lnTo>
                      <a:pt x="140" y="111"/>
                    </a:lnTo>
                    <a:lnTo>
                      <a:pt x="138" y="111"/>
                    </a:lnTo>
                    <a:lnTo>
                      <a:pt x="138" y="106"/>
                    </a:lnTo>
                    <a:lnTo>
                      <a:pt x="136" y="106"/>
                    </a:lnTo>
                    <a:lnTo>
                      <a:pt x="136" y="102"/>
                    </a:lnTo>
                    <a:lnTo>
                      <a:pt x="130" y="102"/>
                    </a:lnTo>
                    <a:lnTo>
                      <a:pt x="130" y="95"/>
                    </a:lnTo>
                    <a:lnTo>
                      <a:pt x="123" y="95"/>
                    </a:lnTo>
                    <a:lnTo>
                      <a:pt x="123" y="90"/>
                    </a:lnTo>
                    <a:lnTo>
                      <a:pt x="121" y="90"/>
                    </a:lnTo>
                    <a:lnTo>
                      <a:pt x="121" y="86"/>
                    </a:lnTo>
                    <a:lnTo>
                      <a:pt x="118" y="86"/>
                    </a:lnTo>
                    <a:lnTo>
                      <a:pt x="118" y="82"/>
                    </a:lnTo>
                    <a:lnTo>
                      <a:pt x="113" y="82"/>
                    </a:lnTo>
                    <a:lnTo>
                      <a:pt x="113" y="79"/>
                    </a:lnTo>
                    <a:lnTo>
                      <a:pt x="110" y="79"/>
                    </a:lnTo>
                    <a:lnTo>
                      <a:pt x="110" y="75"/>
                    </a:lnTo>
                    <a:lnTo>
                      <a:pt x="108" y="75"/>
                    </a:lnTo>
                    <a:lnTo>
                      <a:pt x="108" y="70"/>
                    </a:lnTo>
                    <a:lnTo>
                      <a:pt x="95" y="70"/>
                    </a:lnTo>
                    <a:lnTo>
                      <a:pt x="95" y="62"/>
                    </a:lnTo>
                    <a:lnTo>
                      <a:pt x="91" y="62"/>
                    </a:lnTo>
                    <a:lnTo>
                      <a:pt x="91" y="58"/>
                    </a:lnTo>
                    <a:lnTo>
                      <a:pt x="89" y="58"/>
                    </a:lnTo>
                    <a:lnTo>
                      <a:pt x="89" y="55"/>
                    </a:lnTo>
                    <a:lnTo>
                      <a:pt x="88" y="55"/>
                    </a:lnTo>
                    <a:lnTo>
                      <a:pt x="88" y="51"/>
                    </a:lnTo>
                    <a:lnTo>
                      <a:pt x="85" y="51"/>
                    </a:lnTo>
                    <a:lnTo>
                      <a:pt x="85" y="47"/>
                    </a:lnTo>
                    <a:lnTo>
                      <a:pt x="82" y="47"/>
                    </a:lnTo>
                    <a:lnTo>
                      <a:pt x="82" y="43"/>
                    </a:lnTo>
                    <a:lnTo>
                      <a:pt x="78" y="43"/>
                    </a:lnTo>
                    <a:lnTo>
                      <a:pt x="78" y="39"/>
                    </a:lnTo>
                    <a:lnTo>
                      <a:pt x="74" y="39"/>
                    </a:lnTo>
                    <a:lnTo>
                      <a:pt x="74" y="36"/>
                    </a:lnTo>
                    <a:lnTo>
                      <a:pt x="64" y="36"/>
                    </a:lnTo>
                    <a:lnTo>
                      <a:pt x="64" y="27"/>
                    </a:lnTo>
                    <a:lnTo>
                      <a:pt x="60" y="27"/>
                    </a:lnTo>
                    <a:lnTo>
                      <a:pt x="60" y="24"/>
                    </a:lnTo>
                    <a:lnTo>
                      <a:pt x="59" y="24"/>
                    </a:lnTo>
                    <a:lnTo>
                      <a:pt x="59" y="20"/>
                    </a:lnTo>
                    <a:lnTo>
                      <a:pt x="49" y="20"/>
                    </a:lnTo>
                    <a:lnTo>
                      <a:pt x="49" y="16"/>
                    </a:lnTo>
                    <a:lnTo>
                      <a:pt x="45" y="16"/>
                    </a:lnTo>
                    <a:lnTo>
                      <a:pt x="45" y="12"/>
                    </a:lnTo>
                    <a:lnTo>
                      <a:pt x="42" y="12"/>
                    </a:lnTo>
                    <a:lnTo>
                      <a:pt x="42" y="8"/>
                    </a:lnTo>
                    <a:lnTo>
                      <a:pt x="26" y="8"/>
                    </a:lnTo>
                    <a:lnTo>
                      <a:pt x="26" y="5"/>
                    </a:lnTo>
                    <a:lnTo>
                      <a:pt x="23" y="5"/>
                    </a:lnTo>
                    <a:lnTo>
                      <a:pt x="2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cxnSp>
          <p:nvCxnSpPr>
            <p:cNvPr id="72" name="Straight Connector 71"/>
            <p:cNvCxnSpPr/>
            <p:nvPr/>
          </p:nvCxnSpPr>
          <p:spPr>
            <a:xfrm>
              <a:off x="2052912" y="4480225"/>
              <a:ext cx="399672"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3" name="Straight Connector 72"/>
            <p:cNvCxnSpPr/>
            <p:nvPr/>
          </p:nvCxnSpPr>
          <p:spPr>
            <a:xfrm>
              <a:off x="2052912" y="4654280"/>
              <a:ext cx="399672"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74" name="TextBox 73"/>
            <p:cNvSpPr txBox="1"/>
            <p:nvPr/>
          </p:nvSpPr>
          <p:spPr>
            <a:xfrm>
              <a:off x="2474510" y="4331297"/>
              <a:ext cx="646331" cy="461665"/>
            </a:xfrm>
            <a:prstGeom prst="rect">
              <a:avLst/>
            </a:prstGeom>
            <a:noFill/>
          </p:spPr>
          <p:txBody>
            <a:bodyPr wrap="none" rtlCol="0">
              <a:spAutoFit/>
            </a:bodyPr>
            <a:lstStyle/>
            <a:p>
              <a:r>
                <a:rPr lang="fr-FR" sz="1200" dirty="0" smtClean="0">
                  <a:solidFill>
                    <a:srgbClr val="4D4D4D"/>
                  </a:solidFill>
                </a:rPr>
                <a:t>Bras A</a:t>
              </a:r>
            </a:p>
            <a:p>
              <a:r>
                <a:rPr lang="fr-FR" sz="1200" dirty="0" smtClean="0">
                  <a:solidFill>
                    <a:srgbClr val="4D4D4D"/>
                  </a:solidFill>
                </a:rPr>
                <a:t>Bras B</a:t>
              </a:r>
              <a:endParaRPr lang="fr-FR" sz="1200" dirty="0">
                <a:solidFill>
                  <a:srgbClr val="4D4D4D"/>
                </a:solidFill>
              </a:endParaRPr>
            </a:p>
          </p:txBody>
        </p:sp>
      </p:grpSp>
      <p:sp>
        <p:nvSpPr>
          <p:cNvPr id="123" name="TextBox 122"/>
          <p:cNvSpPr txBox="1"/>
          <p:nvPr/>
        </p:nvSpPr>
        <p:spPr>
          <a:xfrm>
            <a:off x="2622523" y="1750840"/>
            <a:ext cx="1026845" cy="307777"/>
          </a:xfrm>
          <a:prstGeom prst="rect">
            <a:avLst/>
          </a:prstGeom>
          <a:noFill/>
        </p:spPr>
        <p:txBody>
          <a:bodyPr wrap="square" rtlCol="0">
            <a:spAutoFit/>
          </a:bodyPr>
          <a:lstStyle/>
          <a:p>
            <a:pPr algn="ctr"/>
            <a:r>
              <a:rPr lang="fr-FR" sz="1400" b="1" dirty="0" smtClean="0">
                <a:solidFill>
                  <a:srgbClr val="4D4D4D"/>
                </a:solidFill>
              </a:rPr>
              <a:t>SG</a:t>
            </a:r>
            <a:endParaRPr lang="fr-FR" sz="1400" b="1" dirty="0">
              <a:solidFill>
                <a:srgbClr val="4D4D4D"/>
              </a:solidFill>
            </a:endParaRPr>
          </a:p>
        </p:txBody>
      </p:sp>
      <p:sp>
        <p:nvSpPr>
          <p:cNvPr id="63" name="TextBox 62"/>
          <p:cNvSpPr txBox="1"/>
          <p:nvPr/>
        </p:nvSpPr>
        <p:spPr>
          <a:xfrm>
            <a:off x="442986" y="4687161"/>
            <a:ext cx="823947" cy="646331"/>
          </a:xfrm>
          <a:prstGeom prst="rect">
            <a:avLst/>
          </a:prstGeom>
          <a:noFill/>
        </p:spPr>
        <p:txBody>
          <a:bodyPr wrap="square" rtlCol="0" anchor="t" anchorCtr="0">
            <a:spAutoFit/>
          </a:bodyPr>
          <a:lstStyle/>
          <a:p>
            <a:pPr algn="r" fontAlgn="auto">
              <a:spcBef>
                <a:spcPts val="0"/>
              </a:spcBef>
              <a:spcAft>
                <a:spcPts val="0"/>
              </a:spcAft>
            </a:pPr>
            <a:r>
              <a:rPr lang="fr-FR" sz="1200" dirty="0" smtClean="0">
                <a:solidFill>
                  <a:srgbClr val="4D4D4D"/>
                </a:solidFill>
                <a:latin typeface="Arial" panose="020B0604020202020204" pitchFamily="34" charset="0"/>
                <a:cs typeface="Arial" panose="020B0604020202020204" pitchFamily="34" charset="0"/>
              </a:rPr>
              <a:t>N</a:t>
            </a:r>
          </a:p>
          <a:p>
            <a:pPr algn="r" fontAlgn="auto">
              <a:spcBef>
                <a:spcPts val="0"/>
              </a:spcBef>
              <a:spcAft>
                <a:spcPts val="0"/>
              </a:spcAft>
            </a:pPr>
            <a:r>
              <a:rPr lang="fr-FR" sz="1200" dirty="0" smtClean="0">
                <a:solidFill>
                  <a:srgbClr val="4D4D4D"/>
                </a:solidFill>
                <a:latin typeface="Arial" panose="020B0604020202020204" pitchFamily="34" charset="0"/>
                <a:cs typeface="Arial" panose="020B0604020202020204" pitchFamily="34" charset="0"/>
              </a:rPr>
              <a:t>Bras  A</a:t>
            </a:r>
          </a:p>
          <a:p>
            <a:pPr algn="r" fontAlgn="auto">
              <a:spcBef>
                <a:spcPts val="0"/>
              </a:spcBef>
              <a:spcAft>
                <a:spcPts val="0"/>
              </a:spcAft>
            </a:pPr>
            <a:r>
              <a:rPr lang="fr-FR" sz="1200" dirty="0" smtClean="0">
                <a:solidFill>
                  <a:srgbClr val="4D4D4D"/>
                </a:solidFill>
                <a:latin typeface="Arial" panose="020B0604020202020204" pitchFamily="34" charset="0"/>
                <a:cs typeface="Arial" panose="020B0604020202020204" pitchFamily="34" charset="0"/>
              </a:rPr>
              <a:t>Bras  B</a:t>
            </a:r>
            <a:endParaRPr lang="fr-FR" sz="1200" dirty="0">
              <a:solidFill>
                <a:srgbClr val="4D4D4D"/>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22879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621PD: Etude randomisée de phase II évaluant S-1 et radiothérapie concomitante avec ou sans chimiothérapie d’induction (</a:t>
            </a:r>
            <a:r>
              <a:rPr lang="fr-FR" sz="1800" dirty="0" err="1" smtClean="0"/>
              <a:t>gemcitabine</a:t>
            </a:r>
            <a:r>
              <a:rPr lang="fr-FR" sz="1800" dirty="0" smtClean="0"/>
              <a:t>) pour les cancers du pancréas localement avancé (CPLA): analyse finale de l’étude JCOG1106 – Loka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smtClean="0"/>
              <a:t>Résultats </a:t>
            </a:r>
          </a:p>
          <a:p>
            <a:endParaRPr lang="fr-FR"/>
          </a:p>
        </p:txBody>
      </p:sp>
      <p:sp>
        <p:nvSpPr>
          <p:cNvPr id="435" name="Freeform 12"/>
          <p:cNvSpPr>
            <a:spLocks/>
          </p:cNvSpPr>
          <p:nvPr/>
        </p:nvSpPr>
        <p:spPr bwMode="auto">
          <a:xfrm>
            <a:off x="5369240" y="3301778"/>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39" name="Freeform 12"/>
          <p:cNvSpPr>
            <a:spLocks/>
          </p:cNvSpPr>
          <p:nvPr/>
        </p:nvSpPr>
        <p:spPr bwMode="auto">
          <a:xfrm>
            <a:off x="868676" y="3301778"/>
            <a:ext cx="3439006" cy="19393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40" name="Line 6"/>
          <p:cNvSpPr>
            <a:spLocks noChangeShapeType="1"/>
          </p:cNvSpPr>
          <p:nvPr/>
        </p:nvSpPr>
        <p:spPr bwMode="auto">
          <a:xfrm>
            <a:off x="788157" y="3301777"/>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41" name="Line 7"/>
          <p:cNvSpPr>
            <a:spLocks noChangeShapeType="1"/>
          </p:cNvSpPr>
          <p:nvPr/>
        </p:nvSpPr>
        <p:spPr bwMode="auto">
          <a:xfrm>
            <a:off x="788157" y="3689713"/>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42" name="Line 8"/>
          <p:cNvSpPr>
            <a:spLocks noChangeShapeType="1"/>
          </p:cNvSpPr>
          <p:nvPr/>
        </p:nvSpPr>
        <p:spPr bwMode="auto">
          <a:xfrm>
            <a:off x="788157" y="4077649"/>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43" name="Line 9"/>
          <p:cNvSpPr>
            <a:spLocks noChangeShapeType="1"/>
          </p:cNvSpPr>
          <p:nvPr/>
        </p:nvSpPr>
        <p:spPr bwMode="auto">
          <a:xfrm>
            <a:off x="788157" y="4465585"/>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44" name="Line 10"/>
          <p:cNvSpPr>
            <a:spLocks noChangeShapeType="1"/>
          </p:cNvSpPr>
          <p:nvPr/>
        </p:nvSpPr>
        <p:spPr bwMode="auto">
          <a:xfrm>
            <a:off x="788157" y="4853522"/>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45" name="Line 11"/>
          <p:cNvSpPr>
            <a:spLocks noChangeShapeType="1"/>
          </p:cNvSpPr>
          <p:nvPr/>
        </p:nvSpPr>
        <p:spPr bwMode="auto">
          <a:xfrm>
            <a:off x="788157" y="5241458"/>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46" name="Line 18"/>
          <p:cNvSpPr>
            <a:spLocks noChangeShapeType="1"/>
          </p:cNvSpPr>
          <p:nvPr/>
        </p:nvSpPr>
        <p:spPr bwMode="auto">
          <a:xfrm>
            <a:off x="2833843"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47" name="Line 19"/>
          <p:cNvSpPr>
            <a:spLocks noChangeShapeType="1"/>
          </p:cNvSpPr>
          <p:nvPr/>
        </p:nvSpPr>
        <p:spPr bwMode="auto">
          <a:xfrm>
            <a:off x="1851259"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48" name="Line 20"/>
          <p:cNvSpPr>
            <a:spLocks noChangeShapeType="1"/>
          </p:cNvSpPr>
          <p:nvPr/>
        </p:nvSpPr>
        <p:spPr bwMode="auto">
          <a:xfrm>
            <a:off x="1359967"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49" name="Line 21"/>
          <p:cNvSpPr>
            <a:spLocks noChangeShapeType="1"/>
          </p:cNvSpPr>
          <p:nvPr/>
        </p:nvSpPr>
        <p:spPr bwMode="auto">
          <a:xfrm>
            <a:off x="868675"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50" name="TextBox 449"/>
          <p:cNvSpPr txBox="1"/>
          <p:nvPr/>
        </p:nvSpPr>
        <p:spPr>
          <a:xfrm rot="16200000">
            <a:off x="-40778" y="4117570"/>
            <a:ext cx="540670" cy="307777"/>
          </a:xfrm>
          <a:prstGeom prst="rect">
            <a:avLst/>
          </a:prstGeom>
          <a:noFill/>
        </p:spPr>
        <p:txBody>
          <a:bodyPr wrap="none" rtlCol="0">
            <a:spAutoFit/>
          </a:bodyPr>
          <a:lstStyle/>
          <a:p>
            <a:pPr algn="ctr"/>
            <a:r>
              <a:rPr lang="fr-FR" sz="1400" b="1" smtClean="0">
                <a:solidFill>
                  <a:srgbClr val="4D4D4D"/>
                </a:solidFill>
                <a:latin typeface="Arial" panose="020B0604020202020204" pitchFamily="34" charset="0"/>
                <a:cs typeface="Arial" panose="020B0604020202020204" pitchFamily="34" charset="0"/>
              </a:rPr>
              <a:t>SSP</a:t>
            </a:r>
            <a:endParaRPr lang="fr-FR" sz="1400" b="1">
              <a:solidFill>
                <a:srgbClr val="4D4D4D"/>
              </a:solidFill>
              <a:latin typeface="Arial" panose="020B0604020202020204" pitchFamily="34" charset="0"/>
              <a:cs typeface="Arial" panose="020B0604020202020204" pitchFamily="34" charset="0"/>
            </a:endParaRPr>
          </a:p>
        </p:txBody>
      </p:sp>
      <p:sp>
        <p:nvSpPr>
          <p:cNvPr id="451" name="TextBox 450"/>
          <p:cNvSpPr txBox="1"/>
          <p:nvPr/>
        </p:nvSpPr>
        <p:spPr>
          <a:xfrm>
            <a:off x="2290109" y="5556718"/>
            <a:ext cx="593620" cy="307777"/>
          </a:xfrm>
          <a:prstGeom prst="rect">
            <a:avLst/>
          </a:prstGeom>
          <a:noFill/>
        </p:spPr>
        <p:txBody>
          <a:bodyPr wrap="none" rtlCol="0">
            <a:spAutoFit/>
          </a:bodyPr>
          <a:lstStyle/>
          <a:p>
            <a:pPr algn="ctr"/>
            <a:r>
              <a:rPr lang="fr-FR" sz="1400" b="1" smtClean="0">
                <a:solidFill>
                  <a:srgbClr val="4D4D4D"/>
                </a:solidFill>
                <a:latin typeface="Arial" panose="020B0604020202020204" pitchFamily="34" charset="0"/>
                <a:cs typeface="Arial" panose="020B0604020202020204" pitchFamily="34" charset="0"/>
              </a:rPr>
              <a:t>Mois</a:t>
            </a:r>
            <a:endParaRPr lang="fr-FR" sz="1400" b="1">
              <a:solidFill>
                <a:srgbClr val="4D4D4D"/>
              </a:solidFill>
              <a:latin typeface="Arial" panose="020B0604020202020204" pitchFamily="34" charset="0"/>
              <a:cs typeface="Arial" panose="020B0604020202020204" pitchFamily="34" charset="0"/>
            </a:endParaRPr>
          </a:p>
        </p:txBody>
      </p:sp>
      <p:sp>
        <p:nvSpPr>
          <p:cNvPr id="452" name="TextBox 451"/>
          <p:cNvSpPr txBox="1"/>
          <p:nvPr/>
        </p:nvSpPr>
        <p:spPr>
          <a:xfrm>
            <a:off x="392301" y="3145812"/>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1,0</a:t>
            </a:r>
            <a:endParaRPr lang="fr-FR" sz="1400" dirty="0">
              <a:solidFill>
                <a:srgbClr val="4D4D4D"/>
              </a:solidFill>
              <a:latin typeface="Arial" panose="020B0604020202020204" pitchFamily="34" charset="0"/>
              <a:cs typeface="Arial" panose="020B0604020202020204" pitchFamily="34" charset="0"/>
            </a:endParaRPr>
          </a:p>
        </p:txBody>
      </p:sp>
      <p:sp>
        <p:nvSpPr>
          <p:cNvPr id="453" name="TextBox 452"/>
          <p:cNvSpPr txBox="1"/>
          <p:nvPr/>
        </p:nvSpPr>
        <p:spPr>
          <a:xfrm>
            <a:off x="392301" y="3535197"/>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0,8</a:t>
            </a:r>
            <a:endParaRPr lang="fr-FR" sz="1400" dirty="0">
              <a:solidFill>
                <a:srgbClr val="4D4D4D"/>
              </a:solidFill>
              <a:latin typeface="Arial" panose="020B0604020202020204" pitchFamily="34" charset="0"/>
              <a:cs typeface="Arial" panose="020B0604020202020204" pitchFamily="34" charset="0"/>
            </a:endParaRPr>
          </a:p>
        </p:txBody>
      </p:sp>
      <p:sp>
        <p:nvSpPr>
          <p:cNvPr id="454" name="TextBox 453"/>
          <p:cNvSpPr txBox="1"/>
          <p:nvPr/>
        </p:nvSpPr>
        <p:spPr>
          <a:xfrm>
            <a:off x="392301" y="3922961"/>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0,6</a:t>
            </a:r>
            <a:endParaRPr lang="fr-FR" sz="1400" dirty="0">
              <a:solidFill>
                <a:srgbClr val="4D4D4D"/>
              </a:solidFill>
              <a:latin typeface="Arial" panose="020B0604020202020204" pitchFamily="34" charset="0"/>
              <a:cs typeface="Arial" panose="020B0604020202020204" pitchFamily="34" charset="0"/>
            </a:endParaRPr>
          </a:p>
        </p:txBody>
      </p:sp>
      <p:sp>
        <p:nvSpPr>
          <p:cNvPr id="455" name="TextBox 454"/>
          <p:cNvSpPr txBox="1"/>
          <p:nvPr/>
        </p:nvSpPr>
        <p:spPr>
          <a:xfrm>
            <a:off x="392301" y="4310725"/>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0,4</a:t>
            </a:r>
            <a:endParaRPr lang="fr-FR" sz="1400" dirty="0">
              <a:solidFill>
                <a:srgbClr val="4D4D4D"/>
              </a:solidFill>
              <a:latin typeface="Arial" panose="020B0604020202020204" pitchFamily="34" charset="0"/>
              <a:cs typeface="Arial" panose="020B0604020202020204" pitchFamily="34" charset="0"/>
            </a:endParaRPr>
          </a:p>
        </p:txBody>
      </p:sp>
      <p:sp>
        <p:nvSpPr>
          <p:cNvPr id="456" name="TextBox 455"/>
          <p:cNvSpPr txBox="1"/>
          <p:nvPr/>
        </p:nvSpPr>
        <p:spPr>
          <a:xfrm>
            <a:off x="392301" y="4698488"/>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0,2</a:t>
            </a:r>
            <a:endParaRPr lang="fr-FR" sz="1400" dirty="0">
              <a:solidFill>
                <a:srgbClr val="4D4D4D"/>
              </a:solidFill>
              <a:latin typeface="Arial" panose="020B0604020202020204" pitchFamily="34" charset="0"/>
              <a:cs typeface="Arial" panose="020B0604020202020204" pitchFamily="34" charset="0"/>
            </a:endParaRPr>
          </a:p>
        </p:txBody>
      </p:sp>
      <p:sp>
        <p:nvSpPr>
          <p:cNvPr id="457" name="TextBox 456"/>
          <p:cNvSpPr txBox="1"/>
          <p:nvPr/>
        </p:nvSpPr>
        <p:spPr>
          <a:xfrm>
            <a:off x="541381" y="5086252"/>
            <a:ext cx="28405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a:t>
            </a:r>
            <a:endParaRPr lang="fr-FR" sz="1400" dirty="0">
              <a:solidFill>
                <a:srgbClr val="4D4D4D"/>
              </a:solidFill>
              <a:latin typeface="Arial" panose="020B0604020202020204" pitchFamily="34" charset="0"/>
              <a:cs typeface="Arial" panose="020B0604020202020204" pitchFamily="34" charset="0"/>
            </a:endParaRPr>
          </a:p>
        </p:txBody>
      </p:sp>
      <p:sp>
        <p:nvSpPr>
          <p:cNvPr id="458" name="TextBox 457"/>
          <p:cNvSpPr txBox="1"/>
          <p:nvPr/>
        </p:nvSpPr>
        <p:spPr>
          <a:xfrm>
            <a:off x="727867" y="5303807"/>
            <a:ext cx="284053"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sp>
        <p:nvSpPr>
          <p:cNvPr id="459" name="TextBox 458"/>
          <p:cNvSpPr txBox="1"/>
          <p:nvPr/>
        </p:nvSpPr>
        <p:spPr>
          <a:xfrm>
            <a:off x="1217702" y="5303807"/>
            <a:ext cx="284053"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6</a:t>
            </a:r>
            <a:endParaRPr lang="fr-FR" sz="1400">
              <a:solidFill>
                <a:srgbClr val="4D4D4D"/>
              </a:solidFill>
              <a:latin typeface="Arial" panose="020B0604020202020204" pitchFamily="34" charset="0"/>
              <a:cs typeface="Arial" panose="020B0604020202020204" pitchFamily="34" charset="0"/>
            </a:endParaRPr>
          </a:p>
        </p:txBody>
      </p:sp>
      <p:sp>
        <p:nvSpPr>
          <p:cNvPr id="460" name="TextBox 459"/>
          <p:cNvSpPr txBox="1"/>
          <p:nvPr/>
        </p:nvSpPr>
        <p:spPr>
          <a:xfrm>
            <a:off x="1658340" y="5303807"/>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12</a:t>
            </a:r>
            <a:endParaRPr lang="fr-FR" sz="1400">
              <a:solidFill>
                <a:srgbClr val="4D4D4D"/>
              </a:solidFill>
              <a:latin typeface="Arial" panose="020B0604020202020204" pitchFamily="34" charset="0"/>
              <a:cs typeface="Arial" panose="020B0604020202020204" pitchFamily="34" charset="0"/>
            </a:endParaRPr>
          </a:p>
        </p:txBody>
      </p:sp>
      <p:sp>
        <p:nvSpPr>
          <p:cNvPr id="461" name="TextBox 460"/>
          <p:cNvSpPr txBox="1"/>
          <p:nvPr/>
        </p:nvSpPr>
        <p:spPr>
          <a:xfrm>
            <a:off x="2640487" y="5303807"/>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24</a:t>
            </a:r>
            <a:endParaRPr lang="fr-FR" sz="1400">
              <a:solidFill>
                <a:srgbClr val="4D4D4D"/>
              </a:solidFill>
              <a:latin typeface="Arial" panose="020B0604020202020204" pitchFamily="34" charset="0"/>
              <a:cs typeface="Arial" panose="020B0604020202020204" pitchFamily="34" charset="0"/>
            </a:endParaRPr>
          </a:p>
        </p:txBody>
      </p:sp>
      <p:sp>
        <p:nvSpPr>
          <p:cNvPr id="462" name="Line 17"/>
          <p:cNvSpPr>
            <a:spLocks noChangeShapeType="1"/>
          </p:cNvSpPr>
          <p:nvPr/>
        </p:nvSpPr>
        <p:spPr bwMode="auto">
          <a:xfrm>
            <a:off x="4307720"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63" name="TextBox 462"/>
          <p:cNvSpPr txBox="1"/>
          <p:nvPr/>
        </p:nvSpPr>
        <p:spPr>
          <a:xfrm>
            <a:off x="4115659" y="5310084"/>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42</a:t>
            </a:r>
            <a:endParaRPr lang="fr-FR" sz="1400">
              <a:solidFill>
                <a:srgbClr val="4D4D4D"/>
              </a:solidFill>
              <a:latin typeface="Arial" panose="020B0604020202020204" pitchFamily="34" charset="0"/>
              <a:cs typeface="Arial" panose="020B0604020202020204" pitchFamily="34" charset="0"/>
            </a:endParaRPr>
          </a:p>
        </p:txBody>
      </p:sp>
      <p:cxnSp>
        <p:nvCxnSpPr>
          <p:cNvPr id="464" name="Straight Connector 463"/>
          <p:cNvCxnSpPr/>
          <p:nvPr/>
        </p:nvCxnSpPr>
        <p:spPr>
          <a:xfrm>
            <a:off x="3048000" y="4157717"/>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465" name="TextBox 464"/>
          <p:cNvSpPr txBox="1"/>
          <p:nvPr/>
        </p:nvSpPr>
        <p:spPr>
          <a:xfrm>
            <a:off x="678174" y="5848891"/>
            <a:ext cx="383438"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51</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49</a:t>
            </a:r>
            <a:endParaRPr lang="fr-FR" sz="1400">
              <a:solidFill>
                <a:srgbClr val="4D4D4D"/>
              </a:solidFill>
              <a:latin typeface="Arial" panose="020B0604020202020204" pitchFamily="34" charset="0"/>
              <a:cs typeface="Arial" panose="020B0604020202020204" pitchFamily="34" charset="0"/>
            </a:endParaRPr>
          </a:p>
        </p:txBody>
      </p:sp>
      <p:sp>
        <p:nvSpPr>
          <p:cNvPr id="466" name="TextBox 465"/>
          <p:cNvSpPr txBox="1"/>
          <p:nvPr/>
        </p:nvSpPr>
        <p:spPr>
          <a:xfrm>
            <a:off x="1168010" y="5848891"/>
            <a:ext cx="383438"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33</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33</a:t>
            </a:r>
            <a:endParaRPr lang="fr-FR" sz="1400">
              <a:solidFill>
                <a:srgbClr val="4D4D4D"/>
              </a:solidFill>
              <a:latin typeface="Arial" panose="020B0604020202020204" pitchFamily="34" charset="0"/>
              <a:cs typeface="Arial" panose="020B0604020202020204" pitchFamily="34" charset="0"/>
            </a:endParaRPr>
          </a:p>
        </p:txBody>
      </p:sp>
      <p:sp>
        <p:nvSpPr>
          <p:cNvPr id="467" name="TextBox 466"/>
          <p:cNvSpPr txBox="1"/>
          <p:nvPr/>
        </p:nvSpPr>
        <p:spPr>
          <a:xfrm>
            <a:off x="1658339" y="5848891"/>
            <a:ext cx="383438"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20</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22</a:t>
            </a:r>
            <a:endParaRPr lang="fr-FR" sz="1400">
              <a:solidFill>
                <a:srgbClr val="4D4D4D"/>
              </a:solidFill>
              <a:latin typeface="Arial" panose="020B0604020202020204" pitchFamily="34" charset="0"/>
              <a:cs typeface="Arial" panose="020B0604020202020204" pitchFamily="34" charset="0"/>
            </a:endParaRPr>
          </a:p>
        </p:txBody>
      </p:sp>
      <p:sp>
        <p:nvSpPr>
          <p:cNvPr id="468" name="TextBox 467"/>
          <p:cNvSpPr txBox="1"/>
          <p:nvPr/>
        </p:nvSpPr>
        <p:spPr>
          <a:xfrm>
            <a:off x="2690179" y="5848891"/>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3</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1</a:t>
            </a:r>
            <a:endParaRPr lang="fr-FR" sz="1400">
              <a:solidFill>
                <a:srgbClr val="4D4D4D"/>
              </a:solidFill>
              <a:latin typeface="Arial" panose="020B0604020202020204" pitchFamily="34" charset="0"/>
              <a:cs typeface="Arial" panose="020B0604020202020204" pitchFamily="34" charset="0"/>
            </a:endParaRPr>
          </a:p>
        </p:txBody>
      </p:sp>
      <p:sp>
        <p:nvSpPr>
          <p:cNvPr id="469" name="TextBox 468"/>
          <p:cNvSpPr txBox="1"/>
          <p:nvPr/>
        </p:nvSpPr>
        <p:spPr>
          <a:xfrm>
            <a:off x="4165352" y="5855168"/>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cxnSp>
        <p:nvCxnSpPr>
          <p:cNvPr id="470" name="Straight Connector 469"/>
          <p:cNvCxnSpPr/>
          <p:nvPr/>
        </p:nvCxnSpPr>
        <p:spPr>
          <a:xfrm>
            <a:off x="3048000" y="434892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71" name="Straight Connector 470"/>
          <p:cNvCxnSpPr/>
          <p:nvPr/>
        </p:nvCxnSpPr>
        <p:spPr>
          <a:xfrm>
            <a:off x="323528" y="6012089"/>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72" name="Straight Connector 471"/>
          <p:cNvCxnSpPr/>
          <p:nvPr/>
        </p:nvCxnSpPr>
        <p:spPr>
          <a:xfrm>
            <a:off x="323528" y="621537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473" name="Line 18"/>
          <p:cNvSpPr>
            <a:spLocks noChangeShapeType="1"/>
          </p:cNvSpPr>
          <p:nvPr/>
        </p:nvSpPr>
        <p:spPr bwMode="auto">
          <a:xfrm>
            <a:off x="2342551"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74" name="TextBox 473"/>
          <p:cNvSpPr txBox="1"/>
          <p:nvPr/>
        </p:nvSpPr>
        <p:spPr>
          <a:xfrm>
            <a:off x="2152124" y="5303807"/>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18</a:t>
            </a:r>
            <a:endParaRPr lang="fr-FR" sz="1400">
              <a:solidFill>
                <a:srgbClr val="4D4D4D"/>
              </a:solidFill>
              <a:latin typeface="Arial" panose="020B0604020202020204" pitchFamily="34" charset="0"/>
              <a:cs typeface="Arial" panose="020B0604020202020204" pitchFamily="34" charset="0"/>
            </a:endParaRPr>
          </a:p>
        </p:txBody>
      </p:sp>
      <p:sp>
        <p:nvSpPr>
          <p:cNvPr id="475" name="Line 17"/>
          <p:cNvSpPr>
            <a:spLocks noChangeShapeType="1"/>
          </p:cNvSpPr>
          <p:nvPr/>
        </p:nvSpPr>
        <p:spPr bwMode="auto">
          <a:xfrm>
            <a:off x="3325135"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76" name="TextBox 475"/>
          <p:cNvSpPr txBox="1"/>
          <p:nvPr/>
        </p:nvSpPr>
        <p:spPr>
          <a:xfrm>
            <a:off x="3133515" y="5310084"/>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30</a:t>
            </a:r>
            <a:endParaRPr lang="fr-FR" sz="1400">
              <a:solidFill>
                <a:srgbClr val="4D4D4D"/>
              </a:solidFill>
              <a:latin typeface="Arial" panose="020B0604020202020204" pitchFamily="34" charset="0"/>
              <a:cs typeface="Arial" panose="020B0604020202020204" pitchFamily="34" charset="0"/>
            </a:endParaRPr>
          </a:p>
        </p:txBody>
      </p:sp>
      <p:sp>
        <p:nvSpPr>
          <p:cNvPr id="477" name="TextBox 476"/>
          <p:cNvSpPr txBox="1"/>
          <p:nvPr/>
        </p:nvSpPr>
        <p:spPr>
          <a:xfrm>
            <a:off x="2158792" y="5848891"/>
            <a:ext cx="370101"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11</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9</a:t>
            </a:r>
            <a:endParaRPr lang="fr-FR" sz="1400">
              <a:solidFill>
                <a:srgbClr val="4D4D4D"/>
              </a:solidFill>
              <a:latin typeface="Arial" panose="020B0604020202020204" pitchFamily="34" charset="0"/>
              <a:cs typeface="Arial" panose="020B0604020202020204" pitchFamily="34" charset="0"/>
            </a:endParaRPr>
          </a:p>
        </p:txBody>
      </p:sp>
      <p:sp>
        <p:nvSpPr>
          <p:cNvPr id="478" name="TextBox 477"/>
          <p:cNvSpPr txBox="1"/>
          <p:nvPr/>
        </p:nvSpPr>
        <p:spPr>
          <a:xfrm>
            <a:off x="3183208" y="5848891"/>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0</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1</a:t>
            </a:r>
            <a:endParaRPr lang="fr-FR" sz="1400">
              <a:solidFill>
                <a:srgbClr val="4D4D4D"/>
              </a:solidFill>
              <a:latin typeface="Arial" panose="020B0604020202020204" pitchFamily="34" charset="0"/>
              <a:cs typeface="Arial" panose="020B0604020202020204" pitchFamily="34" charset="0"/>
            </a:endParaRPr>
          </a:p>
        </p:txBody>
      </p:sp>
      <p:sp>
        <p:nvSpPr>
          <p:cNvPr id="480" name="Line 17"/>
          <p:cNvSpPr>
            <a:spLocks noChangeShapeType="1"/>
          </p:cNvSpPr>
          <p:nvPr/>
        </p:nvSpPr>
        <p:spPr bwMode="auto">
          <a:xfrm>
            <a:off x="3816427"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81" name="TextBox 480"/>
          <p:cNvSpPr txBox="1"/>
          <p:nvPr/>
        </p:nvSpPr>
        <p:spPr>
          <a:xfrm>
            <a:off x="3625893" y="5310084"/>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36</a:t>
            </a:r>
            <a:endParaRPr lang="fr-FR" sz="1400">
              <a:solidFill>
                <a:srgbClr val="4D4D4D"/>
              </a:solidFill>
              <a:latin typeface="Arial" panose="020B0604020202020204" pitchFamily="34" charset="0"/>
              <a:cs typeface="Arial" panose="020B0604020202020204" pitchFamily="34" charset="0"/>
            </a:endParaRPr>
          </a:p>
        </p:txBody>
      </p:sp>
      <p:sp>
        <p:nvSpPr>
          <p:cNvPr id="482" name="TextBox 481"/>
          <p:cNvSpPr txBox="1"/>
          <p:nvPr/>
        </p:nvSpPr>
        <p:spPr>
          <a:xfrm>
            <a:off x="3675586" y="5855168"/>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1</a:t>
            </a:r>
            <a:endParaRPr lang="fr-FR" sz="1400">
              <a:solidFill>
                <a:srgbClr val="4D4D4D"/>
              </a:solidFill>
              <a:latin typeface="Arial" panose="020B0604020202020204" pitchFamily="34" charset="0"/>
              <a:cs typeface="Arial" panose="020B0604020202020204" pitchFamily="34" charset="0"/>
            </a:endParaRPr>
          </a:p>
        </p:txBody>
      </p:sp>
      <p:sp>
        <p:nvSpPr>
          <p:cNvPr id="484" name="Line 6"/>
          <p:cNvSpPr>
            <a:spLocks noChangeShapeType="1"/>
          </p:cNvSpPr>
          <p:nvPr/>
        </p:nvSpPr>
        <p:spPr bwMode="auto">
          <a:xfrm>
            <a:off x="5288721" y="3301777"/>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85" name="Line 7"/>
          <p:cNvSpPr>
            <a:spLocks noChangeShapeType="1"/>
          </p:cNvSpPr>
          <p:nvPr/>
        </p:nvSpPr>
        <p:spPr bwMode="auto">
          <a:xfrm>
            <a:off x="5288721" y="3689713"/>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86" name="Line 8"/>
          <p:cNvSpPr>
            <a:spLocks noChangeShapeType="1"/>
          </p:cNvSpPr>
          <p:nvPr/>
        </p:nvSpPr>
        <p:spPr bwMode="auto">
          <a:xfrm>
            <a:off x="5288721" y="4077649"/>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87" name="Line 9"/>
          <p:cNvSpPr>
            <a:spLocks noChangeShapeType="1"/>
          </p:cNvSpPr>
          <p:nvPr/>
        </p:nvSpPr>
        <p:spPr bwMode="auto">
          <a:xfrm>
            <a:off x="5288721" y="4465585"/>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88" name="Line 10"/>
          <p:cNvSpPr>
            <a:spLocks noChangeShapeType="1"/>
          </p:cNvSpPr>
          <p:nvPr/>
        </p:nvSpPr>
        <p:spPr bwMode="auto">
          <a:xfrm>
            <a:off x="5288721" y="4853522"/>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panose="020B0604020202020204" pitchFamily="34" charset="0"/>
              <a:cs typeface="Arial" panose="020B0604020202020204" pitchFamily="34" charset="0"/>
            </a:endParaRPr>
          </a:p>
        </p:txBody>
      </p:sp>
      <p:sp>
        <p:nvSpPr>
          <p:cNvPr id="489" name="Line 11"/>
          <p:cNvSpPr>
            <a:spLocks noChangeShapeType="1"/>
          </p:cNvSpPr>
          <p:nvPr/>
        </p:nvSpPr>
        <p:spPr bwMode="auto">
          <a:xfrm>
            <a:off x="5288721" y="5241458"/>
            <a:ext cx="8051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90" name="Line 18"/>
          <p:cNvSpPr>
            <a:spLocks noChangeShapeType="1"/>
          </p:cNvSpPr>
          <p:nvPr/>
        </p:nvSpPr>
        <p:spPr bwMode="auto">
          <a:xfrm>
            <a:off x="7334407"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91" name="Line 19"/>
          <p:cNvSpPr>
            <a:spLocks noChangeShapeType="1"/>
          </p:cNvSpPr>
          <p:nvPr/>
        </p:nvSpPr>
        <p:spPr bwMode="auto">
          <a:xfrm>
            <a:off x="6351823"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92" name="Line 20"/>
          <p:cNvSpPr>
            <a:spLocks noChangeShapeType="1"/>
          </p:cNvSpPr>
          <p:nvPr/>
        </p:nvSpPr>
        <p:spPr bwMode="auto">
          <a:xfrm>
            <a:off x="5860531"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93" name="Line 21"/>
          <p:cNvSpPr>
            <a:spLocks noChangeShapeType="1"/>
          </p:cNvSpPr>
          <p:nvPr/>
        </p:nvSpPr>
        <p:spPr bwMode="auto">
          <a:xfrm>
            <a:off x="5369239"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494" name="TextBox 493"/>
          <p:cNvSpPr txBox="1"/>
          <p:nvPr/>
        </p:nvSpPr>
        <p:spPr>
          <a:xfrm rot="16200000">
            <a:off x="4378436" y="4117570"/>
            <a:ext cx="703375" cy="307777"/>
          </a:xfrm>
          <a:prstGeom prst="rect">
            <a:avLst/>
          </a:prstGeom>
          <a:noFill/>
        </p:spPr>
        <p:txBody>
          <a:bodyPr wrap="none" rtlCol="0">
            <a:spAutoFit/>
          </a:bodyPr>
          <a:lstStyle/>
          <a:p>
            <a:pPr algn="ctr"/>
            <a:r>
              <a:rPr lang="fr-FR" sz="1400" b="1" smtClean="0">
                <a:solidFill>
                  <a:srgbClr val="4D4D4D"/>
                </a:solidFill>
                <a:latin typeface="Arial" panose="020B0604020202020204" pitchFamily="34" charset="0"/>
                <a:cs typeface="Arial" panose="020B0604020202020204" pitchFamily="34" charset="0"/>
              </a:rPr>
              <a:t>SSMD</a:t>
            </a:r>
            <a:endParaRPr lang="fr-FR" sz="1400" b="1">
              <a:solidFill>
                <a:srgbClr val="4D4D4D"/>
              </a:solidFill>
              <a:latin typeface="Arial" panose="020B0604020202020204" pitchFamily="34" charset="0"/>
              <a:cs typeface="Arial" panose="020B0604020202020204" pitchFamily="34" charset="0"/>
            </a:endParaRPr>
          </a:p>
        </p:txBody>
      </p:sp>
      <p:sp>
        <p:nvSpPr>
          <p:cNvPr id="495" name="TextBox 494"/>
          <p:cNvSpPr txBox="1"/>
          <p:nvPr/>
        </p:nvSpPr>
        <p:spPr>
          <a:xfrm>
            <a:off x="6790673" y="5556718"/>
            <a:ext cx="593620" cy="307777"/>
          </a:xfrm>
          <a:prstGeom prst="rect">
            <a:avLst/>
          </a:prstGeom>
          <a:noFill/>
        </p:spPr>
        <p:txBody>
          <a:bodyPr wrap="none" rtlCol="0">
            <a:spAutoFit/>
          </a:bodyPr>
          <a:lstStyle/>
          <a:p>
            <a:pPr algn="ctr"/>
            <a:r>
              <a:rPr lang="fr-FR" sz="1400" b="1" smtClean="0">
                <a:solidFill>
                  <a:srgbClr val="4D4D4D"/>
                </a:solidFill>
                <a:latin typeface="Arial" panose="020B0604020202020204" pitchFamily="34" charset="0"/>
                <a:cs typeface="Arial" panose="020B0604020202020204" pitchFamily="34" charset="0"/>
              </a:rPr>
              <a:t>Mois</a:t>
            </a:r>
            <a:endParaRPr lang="fr-FR" sz="1400" b="1">
              <a:solidFill>
                <a:srgbClr val="4D4D4D"/>
              </a:solidFill>
              <a:latin typeface="Arial" panose="020B0604020202020204" pitchFamily="34" charset="0"/>
              <a:cs typeface="Arial" panose="020B0604020202020204" pitchFamily="34" charset="0"/>
            </a:endParaRPr>
          </a:p>
        </p:txBody>
      </p:sp>
      <p:sp>
        <p:nvSpPr>
          <p:cNvPr id="496" name="TextBox 495"/>
          <p:cNvSpPr txBox="1"/>
          <p:nvPr/>
        </p:nvSpPr>
        <p:spPr>
          <a:xfrm>
            <a:off x="4892865" y="3145812"/>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1,0</a:t>
            </a:r>
            <a:endParaRPr lang="fr-FR" sz="1400" dirty="0">
              <a:solidFill>
                <a:srgbClr val="4D4D4D"/>
              </a:solidFill>
              <a:latin typeface="Arial" panose="020B0604020202020204" pitchFamily="34" charset="0"/>
              <a:cs typeface="Arial" panose="020B0604020202020204" pitchFamily="34" charset="0"/>
            </a:endParaRPr>
          </a:p>
        </p:txBody>
      </p:sp>
      <p:sp>
        <p:nvSpPr>
          <p:cNvPr id="497" name="TextBox 496"/>
          <p:cNvSpPr txBox="1"/>
          <p:nvPr/>
        </p:nvSpPr>
        <p:spPr>
          <a:xfrm>
            <a:off x="4892865" y="3535197"/>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0,8</a:t>
            </a:r>
            <a:endParaRPr lang="fr-FR" sz="1400" dirty="0">
              <a:solidFill>
                <a:srgbClr val="4D4D4D"/>
              </a:solidFill>
              <a:latin typeface="Arial" panose="020B0604020202020204" pitchFamily="34" charset="0"/>
              <a:cs typeface="Arial" panose="020B0604020202020204" pitchFamily="34" charset="0"/>
            </a:endParaRPr>
          </a:p>
        </p:txBody>
      </p:sp>
      <p:sp>
        <p:nvSpPr>
          <p:cNvPr id="498" name="TextBox 497"/>
          <p:cNvSpPr txBox="1"/>
          <p:nvPr/>
        </p:nvSpPr>
        <p:spPr>
          <a:xfrm>
            <a:off x="4892865" y="3922961"/>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0,6</a:t>
            </a:r>
            <a:endParaRPr lang="fr-FR" sz="1400" dirty="0">
              <a:solidFill>
                <a:srgbClr val="4D4D4D"/>
              </a:solidFill>
              <a:latin typeface="Arial" panose="020B0604020202020204" pitchFamily="34" charset="0"/>
              <a:cs typeface="Arial" panose="020B0604020202020204" pitchFamily="34" charset="0"/>
            </a:endParaRPr>
          </a:p>
        </p:txBody>
      </p:sp>
      <p:sp>
        <p:nvSpPr>
          <p:cNvPr id="499" name="TextBox 498"/>
          <p:cNvSpPr txBox="1"/>
          <p:nvPr/>
        </p:nvSpPr>
        <p:spPr>
          <a:xfrm>
            <a:off x="4892865" y="4310725"/>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0,4</a:t>
            </a:r>
            <a:endParaRPr lang="fr-FR" sz="1400" dirty="0">
              <a:solidFill>
                <a:srgbClr val="4D4D4D"/>
              </a:solidFill>
              <a:latin typeface="Arial" panose="020B0604020202020204" pitchFamily="34" charset="0"/>
              <a:cs typeface="Arial" panose="020B0604020202020204" pitchFamily="34" charset="0"/>
            </a:endParaRPr>
          </a:p>
        </p:txBody>
      </p:sp>
      <p:sp>
        <p:nvSpPr>
          <p:cNvPr id="500" name="TextBox 499"/>
          <p:cNvSpPr txBox="1"/>
          <p:nvPr/>
        </p:nvSpPr>
        <p:spPr>
          <a:xfrm>
            <a:off x="4892865" y="4698488"/>
            <a:ext cx="43313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0,2</a:t>
            </a:r>
            <a:endParaRPr lang="fr-FR" sz="1400" dirty="0">
              <a:solidFill>
                <a:srgbClr val="4D4D4D"/>
              </a:solidFill>
              <a:latin typeface="Arial" panose="020B0604020202020204" pitchFamily="34" charset="0"/>
              <a:cs typeface="Arial" panose="020B0604020202020204" pitchFamily="34" charset="0"/>
            </a:endParaRPr>
          </a:p>
        </p:txBody>
      </p:sp>
      <p:sp>
        <p:nvSpPr>
          <p:cNvPr id="501" name="TextBox 500"/>
          <p:cNvSpPr txBox="1"/>
          <p:nvPr/>
        </p:nvSpPr>
        <p:spPr>
          <a:xfrm>
            <a:off x="5041945" y="5086252"/>
            <a:ext cx="284052" cy="307777"/>
          </a:xfrm>
          <a:prstGeom prst="rect">
            <a:avLst/>
          </a:prstGeom>
          <a:noFill/>
        </p:spPr>
        <p:txBody>
          <a:bodyPr wrap="none" rtlCol="0" anchor="ctr" anchorCtr="0">
            <a:spAutoFit/>
          </a:bodyPr>
          <a:lstStyle/>
          <a:p>
            <a:pPr algn="r"/>
            <a:r>
              <a:rPr lang="fr-FR" sz="1400" dirty="0" smtClean="0">
                <a:solidFill>
                  <a:srgbClr val="4D4D4D"/>
                </a:solidFill>
                <a:latin typeface="Arial" panose="020B0604020202020204" pitchFamily="34" charset="0"/>
                <a:cs typeface="Arial" panose="020B0604020202020204" pitchFamily="34" charset="0"/>
              </a:rPr>
              <a:t>0</a:t>
            </a:r>
            <a:endParaRPr lang="fr-FR" sz="1400" dirty="0">
              <a:solidFill>
                <a:srgbClr val="4D4D4D"/>
              </a:solidFill>
              <a:latin typeface="Arial" panose="020B0604020202020204" pitchFamily="34" charset="0"/>
              <a:cs typeface="Arial" panose="020B0604020202020204" pitchFamily="34" charset="0"/>
            </a:endParaRPr>
          </a:p>
        </p:txBody>
      </p:sp>
      <p:sp>
        <p:nvSpPr>
          <p:cNvPr id="502" name="TextBox 501"/>
          <p:cNvSpPr txBox="1"/>
          <p:nvPr/>
        </p:nvSpPr>
        <p:spPr>
          <a:xfrm>
            <a:off x="5228431" y="5303807"/>
            <a:ext cx="284053"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sp>
        <p:nvSpPr>
          <p:cNvPr id="503" name="TextBox 502"/>
          <p:cNvSpPr txBox="1"/>
          <p:nvPr/>
        </p:nvSpPr>
        <p:spPr>
          <a:xfrm>
            <a:off x="5718266" y="5303807"/>
            <a:ext cx="284053"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6</a:t>
            </a:r>
            <a:endParaRPr lang="fr-FR" sz="1400">
              <a:solidFill>
                <a:srgbClr val="4D4D4D"/>
              </a:solidFill>
              <a:latin typeface="Arial" panose="020B0604020202020204" pitchFamily="34" charset="0"/>
              <a:cs typeface="Arial" panose="020B0604020202020204" pitchFamily="34" charset="0"/>
            </a:endParaRPr>
          </a:p>
        </p:txBody>
      </p:sp>
      <p:sp>
        <p:nvSpPr>
          <p:cNvPr id="504" name="TextBox 503"/>
          <p:cNvSpPr txBox="1"/>
          <p:nvPr/>
        </p:nvSpPr>
        <p:spPr>
          <a:xfrm>
            <a:off x="6158904" y="5303807"/>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12</a:t>
            </a:r>
            <a:endParaRPr lang="fr-FR" sz="1400">
              <a:solidFill>
                <a:srgbClr val="4D4D4D"/>
              </a:solidFill>
              <a:latin typeface="Arial" panose="020B0604020202020204" pitchFamily="34" charset="0"/>
              <a:cs typeface="Arial" panose="020B0604020202020204" pitchFamily="34" charset="0"/>
            </a:endParaRPr>
          </a:p>
        </p:txBody>
      </p:sp>
      <p:sp>
        <p:nvSpPr>
          <p:cNvPr id="505" name="TextBox 504"/>
          <p:cNvSpPr txBox="1"/>
          <p:nvPr/>
        </p:nvSpPr>
        <p:spPr>
          <a:xfrm>
            <a:off x="7141051" y="5303807"/>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24</a:t>
            </a:r>
            <a:endParaRPr lang="fr-FR" sz="1400">
              <a:solidFill>
                <a:srgbClr val="4D4D4D"/>
              </a:solidFill>
              <a:latin typeface="Arial" panose="020B0604020202020204" pitchFamily="34" charset="0"/>
              <a:cs typeface="Arial" panose="020B0604020202020204" pitchFamily="34" charset="0"/>
            </a:endParaRPr>
          </a:p>
        </p:txBody>
      </p:sp>
      <p:sp>
        <p:nvSpPr>
          <p:cNvPr id="506" name="Line 17"/>
          <p:cNvSpPr>
            <a:spLocks noChangeShapeType="1"/>
          </p:cNvSpPr>
          <p:nvPr/>
        </p:nvSpPr>
        <p:spPr bwMode="auto">
          <a:xfrm>
            <a:off x="8808284"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507" name="TextBox 506"/>
          <p:cNvSpPr txBox="1"/>
          <p:nvPr/>
        </p:nvSpPr>
        <p:spPr>
          <a:xfrm>
            <a:off x="8616223" y="5310084"/>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42</a:t>
            </a:r>
            <a:endParaRPr lang="fr-FR" sz="1400">
              <a:solidFill>
                <a:srgbClr val="4D4D4D"/>
              </a:solidFill>
              <a:latin typeface="Arial" panose="020B0604020202020204" pitchFamily="34" charset="0"/>
              <a:cs typeface="Arial" panose="020B0604020202020204" pitchFamily="34" charset="0"/>
            </a:endParaRPr>
          </a:p>
        </p:txBody>
      </p:sp>
      <p:sp>
        <p:nvSpPr>
          <p:cNvPr id="509" name="TextBox 508"/>
          <p:cNvSpPr txBox="1"/>
          <p:nvPr/>
        </p:nvSpPr>
        <p:spPr>
          <a:xfrm>
            <a:off x="5178738" y="5848891"/>
            <a:ext cx="383438"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51</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49</a:t>
            </a:r>
            <a:endParaRPr lang="fr-FR" sz="1400">
              <a:solidFill>
                <a:srgbClr val="4D4D4D"/>
              </a:solidFill>
              <a:latin typeface="Arial" panose="020B0604020202020204" pitchFamily="34" charset="0"/>
              <a:cs typeface="Arial" panose="020B0604020202020204" pitchFamily="34" charset="0"/>
            </a:endParaRPr>
          </a:p>
        </p:txBody>
      </p:sp>
      <p:sp>
        <p:nvSpPr>
          <p:cNvPr id="510" name="TextBox 509"/>
          <p:cNvSpPr txBox="1"/>
          <p:nvPr/>
        </p:nvSpPr>
        <p:spPr>
          <a:xfrm>
            <a:off x="5668574" y="5848891"/>
            <a:ext cx="383438"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33</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34</a:t>
            </a:r>
            <a:endParaRPr lang="fr-FR" sz="1400">
              <a:solidFill>
                <a:srgbClr val="4D4D4D"/>
              </a:solidFill>
              <a:latin typeface="Arial" panose="020B0604020202020204" pitchFamily="34" charset="0"/>
              <a:cs typeface="Arial" panose="020B0604020202020204" pitchFamily="34" charset="0"/>
            </a:endParaRPr>
          </a:p>
        </p:txBody>
      </p:sp>
      <p:sp>
        <p:nvSpPr>
          <p:cNvPr id="511" name="TextBox 510"/>
          <p:cNvSpPr txBox="1"/>
          <p:nvPr/>
        </p:nvSpPr>
        <p:spPr>
          <a:xfrm>
            <a:off x="6158903" y="5848891"/>
            <a:ext cx="383438"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23</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23</a:t>
            </a:r>
            <a:endParaRPr lang="fr-FR" sz="1400">
              <a:solidFill>
                <a:srgbClr val="4D4D4D"/>
              </a:solidFill>
              <a:latin typeface="Arial" panose="020B0604020202020204" pitchFamily="34" charset="0"/>
              <a:cs typeface="Arial" panose="020B0604020202020204" pitchFamily="34" charset="0"/>
            </a:endParaRPr>
          </a:p>
        </p:txBody>
      </p:sp>
      <p:sp>
        <p:nvSpPr>
          <p:cNvPr id="512" name="TextBox 511"/>
          <p:cNvSpPr txBox="1"/>
          <p:nvPr/>
        </p:nvSpPr>
        <p:spPr>
          <a:xfrm>
            <a:off x="7190743" y="5848891"/>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6</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1</a:t>
            </a:r>
            <a:endParaRPr lang="fr-FR" sz="1400">
              <a:solidFill>
                <a:srgbClr val="4D4D4D"/>
              </a:solidFill>
              <a:latin typeface="Arial" panose="020B0604020202020204" pitchFamily="34" charset="0"/>
              <a:cs typeface="Arial" panose="020B0604020202020204" pitchFamily="34" charset="0"/>
            </a:endParaRPr>
          </a:p>
        </p:txBody>
      </p:sp>
      <p:sp>
        <p:nvSpPr>
          <p:cNvPr id="513" name="TextBox 512"/>
          <p:cNvSpPr txBox="1"/>
          <p:nvPr/>
        </p:nvSpPr>
        <p:spPr>
          <a:xfrm>
            <a:off x="8665916" y="5855168"/>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0</a:t>
            </a:r>
            <a:endParaRPr lang="fr-FR" sz="1400">
              <a:solidFill>
                <a:srgbClr val="4D4D4D"/>
              </a:solidFill>
              <a:latin typeface="Arial" panose="020B0604020202020204" pitchFamily="34" charset="0"/>
              <a:cs typeface="Arial" panose="020B0604020202020204" pitchFamily="34" charset="0"/>
            </a:endParaRPr>
          </a:p>
        </p:txBody>
      </p:sp>
      <p:cxnSp>
        <p:nvCxnSpPr>
          <p:cNvPr id="515" name="Straight Connector 514"/>
          <p:cNvCxnSpPr/>
          <p:nvPr/>
        </p:nvCxnSpPr>
        <p:spPr>
          <a:xfrm>
            <a:off x="4824092" y="6012089"/>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16" name="Straight Connector 515"/>
          <p:cNvCxnSpPr/>
          <p:nvPr/>
        </p:nvCxnSpPr>
        <p:spPr>
          <a:xfrm>
            <a:off x="4824092" y="6215372"/>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17" name="Line 18"/>
          <p:cNvSpPr>
            <a:spLocks noChangeShapeType="1"/>
          </p:cNvSpPr>
          <p:nvPr/>
        </p:nvSpPr>
        <p:spPr bwMode="auto">
          <a:xfrm>
            <a:off x="6843115" y="5241458"/>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518" name="TextBox 517"/>
          <p:cNvSpPr txBox="1"/>
          <p:nvPr/>
        </p:nvSpPr>
        <p:spPr>
          <a:xfrm>
            <a:off x="6652688" y="5303807"/>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18</a:t>
            </a:r>
            <a:endParaRPr lang="fr-FR" sz="1400">
              <a:solidFill>
                <a:srgbClr val="4D4D4D"/>
              </a:solidFill>
              <a:latin typeface="Arial" panose="020B0604020202020204" pitchFamily="34" charset="0"/>
              <a:cs typeface="Arial" panose="020B0604020202020204" pitchFamily="34" charset="0"/>
            </a:endParaRPr>
          </a:p>
        </p:txBody>
      </p:sp>
      <p:sp>
        <p:nvSpPr>
          <p:cNvPr id="519" name="Line 17"/>
          <p:cNvSpPr>
            <a:spLocks noChangeShapeType="1"/>
          </p:cNvSpPr>
          <p:nvPr/>
        </p:nvSpPr>
        <p:spPr bwMode="auto">
          <a:xfrm>
            <a:off x="7825699"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520" name="TextBox 519"/>
          <p:cNvSpPr txBox="1"/>
          <p:nvPr/>
        </p:nvSpPr>
        <p:spPr>
          <a:xfrm>
            <a:off x="7634079" y="5310084"/>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30</a:t>
            </a:r>
            <a:endParaRPr lang="fr-FR" sz="1400">
              <a:solidFill>
                <a:srgbClr val="4D4D4D"/>
              </a:solidFill>
              <a:latin typeface="Arial" panose="020B0604020202020204" pitchFamily="34" charset="0"/>
              <a:cs typeface="Arial" panose="020B0604020202020204" pitchFamily="34" charset="0"/>
            </a:endParaRPr>
          </a:p>
        </p:txBody>
      </p:sp>
      <p:sp>
        <p:nvSpPr>
          <p:cNvPr id="521" name="TextBox 520"/>
          <p:cNvSpPr txBox="1"/>
          <p:nvPr/>
        </p:nvSpPr>
        <p:spPr>
          <a:xfrm>
            <a:off x="6652687" y="5848891"/>
            <a:ext cx="383439"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14</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11</a:t>
            </a:r>
            <a:endParaRPr lang="fr-FR" sz="1400">
              <a:solidFill>
                <a:srgbClr val="4D4D4D"/>
              </a:solidFill>
              <a:latin typeface="Arial" panose="020B0604020202020204" pitchFamily="34" charset="0"/>
              <a:cs typeface="Arial" panose="020B0604020202020204" pitchFamily="34" charset="0"/>
            </a:endParaRPr>
          </a:p>
        </p:txBody>
      </p:sp>
      <p:sp>
        <p:nvSpPr>
          <p:cNvPr id="522" name="TextBox 521"/>
          <p:cNvSpPr txBox="1"/>
          <p:nvPr/>
        </p:nvSpPr>
        <p:spPr>
          <a:xfrm>
            <a:off x="7683772" y="5848891"/>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0</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1</a:t>
            </a:r>
            <a:endParaRPr lang="fr-FR" sz="1400">
              <a:solidFill>
                <a:srgbClr val="4D4D4D"/>
              </a:solidFill>
              <a:latin typeface="Arial" panose="020B0604020202020204" pitchFamily="34" charset="0"/>
              <a:cs typeface="Arial" panose="020B0604020202020204" pitchFamily="34" charset="0"/>
            </a:endParaRPr>
          </a:p>
        </p:txBody>
      </p:sp>
      <p:sp>
        <p:nvSpPr>
          <p:cNvPr id="524" name="Line 17"/>
          <p:cNvSpPr>
            <a:spLocks noChangeShapeType="1"/>
          </p:cNvSpPr>
          <p:nvPr/>
        </p:nvSpPr>
        <p:spPr bwMode="auto">
          <a:xfrm>
            <a:off x="8316991" y="5247735"/>
            <a:ext cx="0" cy="8587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4D4D4D"/>
              </a:solidFill>
              <a:latin typeface="Arial" panose="020B0604020202020204" pitchFamily="34" charset="0"/>
              <a:cs typeface="Arial" panose="020B0604020202020204" pitchFamily="34" charset="0"/>
            </a:endParaRPr>
          </a:p>
        </p:txBody>
      </p:sp>
      <p:sp>
        <p:nvSpPr>
          <p:cNvPr id="525" name="TextBox 524"/>
          <p:cNvSpPr txBox="1"/>
          <p:nvPr/>
        </p:nvSpPr>
        <p:spPr>
          <a:xfrm>
            <a:off x="8126457" y="5310084"/>
            <a:ext cx="383438" cy="307777"/>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36</a:t>
            </a:r>
            <a:endParaRPr lang="fr-FR" sz="1400">
              <a:solidFill>
                <a:srgbClr val="4D4D4D"/>
              </a:solidFill>
              <a:latin typeface="Arial" panose="020B0604020202020204" pitchFamily="34" charset="0"/>
              <a:cs typeface="Arial" panose="020B0604020202020204" pitchFamily="34" charset="0"/>
            </a:endParaRPr>
          </a:p>
        </p:txBody>
      </p:sp>
      <p:sp>
        <p:nvSpPr>
          <p:cNvPr id="526" name="TextBox 525"/>
          <p:cNvSpPr txBox="1"/>
          <p:nvPr/>
        </p:nvSpPr>
        <p:spPr>
          <a:xfrm>
            <a:off x="8176150" y="5855168"/>
            <a:ext cx="284052" cy="523220"/>
          </a:xfrm>
          <a:prstGeom prst="rect">
            <a:avLst/>
          </a:prstGeom>
          <a:noFill/>
        </p:spPr>
        <p:txBody>
          <a:bodyPr wrap="none" rtlCol="0" anchor="t" anchorCtr="0">
            <a:spAutoFit/>
          </a:bodyPr>
          <a:lstStyle/>
          <a:p>
            <a:pPr algn="ctr"/>
            <a:r>
              <a:rPr lang="fr-FR" sz="1400" smtClean="0">
                <a:solidFill>
                  <a:srgbClr val="4D4D4D"/>
                </a:solidFill>
                <a:latin typeface="Arial" panose="020B0604020202020204" pitchFamily="34" charset="0"/>
                <a:cs typeface="Arial" panose="020B0604020202020204" pitchFamily="34" charset="0"/>
              </a:rPr>
              <a:t/>
            </a:r>
            <a:br>
              <a:rPr lang="fr-FR" sz="1400" smtClean="0">
                <a:solidFill>
                  <a:srgbClr val="4D4D4D"/>
                </a:solidFill>
                <a:latin typeface="Arial" panose="020B0604020202020204" pitchFamily="34" charset="0"/>
                <a:cs typeface="Arial" panose="020B0604020202020204" pitchFamily="34" charset="0"/>
              </a:rPr>
            </a:br>
            <a:r>
              <a:rPr lang="fr-FR" sz="1400" smtClean="0">
                <a:solidFill>
                  <a:srgbClr val="4D4D4D"/>
                </a:solidFill>
                <a:latin typeface="Arial" panose="020B0604020202020204" pitchFamily="34" charset="0"/>
                <a:cs typeface="Arial" panose="020B0604020202020204" pitchFamily="34" charset="0"/>
              </a:rPr>
              <a:t>1</a:t>
            </a:r>
            <a:endParaRPr lang="fr-FR" sz="1400">
              <a:solidFill>
                <a:srgbClr val="4D4D4D"/>
              </a:solidFill>
              <a:latin typeface="Arial" panose="020B0604020202020204" pitchFamily="34" charset="0"/>
              <a:cs typeface="Arial" panose="020B0604020202020204" pitchFamily="34" charset="0"/>
            </a:endParaRPr>
          </a:p>
        </p:txBody>
      </p:sp>
      <p:grpSp>
        <p:nvGrpSpPr>
          <p:cNvPr id="527" name="Group 526"/>
          <p:cNvGrpSpPr/>
          <p:nvPr/>
        </p:nvGrpSpPr>
        <p:grpSpPr>
          <a:xfrm>
            <a:off x="872780" y="3298946"/>
            <a:ext cx="3208683" cy="1880570"/>
            <a:chOff x="948980" y="3064818"/>
            <a:chExt cx="3208683" cy="1880570"/>
          </a:xfrm>
        </p:grpSpPr>
        <p:sp>
          <p:nvSpPr>
            <p:cNvPr id="528" name="Freeform 5"/>
            <p:cNvSpPr>
              <a:spLocks/>
            </p:cNvSpPr>
            <p:nvPr/>
          </p:nvSpPr>
          <p:spPr bwMode="auto">
            <a:xfrm>
              <a:off x="948980" y="3064818"/>
              <a:ext cx="3184938" cy="1856826"/>
            </a:xfrm>
            <a:custGeom>
              <a:avLst/>
              <a:gdLst>
                <a:gd name="T0" fmla="*/ 2416 w 4024"/>
                <a:gd name="T1" fmla="*/ 2346 h 2346"/>
                <a:gd name="T2" fmla="*/ 2273 w 4024"/>
                <a:gd name="T3" fmla="*/ 2292 h 2346"/>
                <a:gd name="T4" fmla="*/ 2225 w 4024"/>
                <a:gd name="T5" fmla="*/ 2239 h 2346"/>
                <a:gd name="T6" fmla="*/ 2197 w 4024"/>
                <a:gd name="T7" fmla="*/ 2189 h 2346"/>
                <a:gd name="T8" fmla="*/ 2171 w 4024"/>
                <a:gd name="T9" fmla="*/ 2139 h 2346"/>
                <a:gd name="T10" fmla="*/ 1953 w 4024"/>
                <a:gd name="T11" fmla="*/ 2089 h 2346"/>
                <a:gd name="T12" fmla="*/ 1877 w 4024"/>
                <a:gd name="T13" fmla="*/ 2039 h 2346"/>
                <a:gd name="T14" fmla="*/ 1789 w 4024"/>
                <a:gd name="T15" fmla="*/ 1981 h 2346"/>
                <a:gd name="T16" fmla="*/ 1594 w 4024"/>
                <a:gd name="T17" fmla="*/ 1927 h 2346"/>
                <a:gd name="T18" fmla="*/ 1580 w 4024"/>
                <a:gd name="T19" fmla="*/ 1879 h 2346"/>
                <a:gd name="T20" fmla="*/ 1496 w 4024"/>
                <a:gd name="T21" fmla="*/ 1772 h 2346"/>
                <a:gd name="T22" fmla="*/ 1430 w 4024"/>
                <a:gd name="T23" fmla="*/ 1672 h 2346"/>
                <a:gd name="T24" fmla="*/ 1420 w 4024"/>
                <a:gd name="T25" fmla="*/ 1616 h 2346"/>
                <a:gd name="T26" fmla="*/ 1400 w 4024"/>
                <a:gd name="T27" fmla="*/ 1568 h 2346"/>
                <a:gd name="T28" fmla="*/ 1390 w 4024"/>
                <a:gd name="T29" fmla="*/ 1508 h 2346"/>
                <a:gd name="T30" fmla="*/ 1354 w 4024"/>
                <a:gd name="T31" fmla="*/ 1466 h 2346"/>
                <a:gd name="T32" fmla="*/ 1344 w 4024"/>
                <a:gd name="T33" fmla="*/ 1407 h 2346"/>
                <a:gd name="T34" fmla="*/ 1334 w 4024"/>
                <a:gd name="T35" fmla="*/ 1363 h 2346"/>
                <a:gd name="T36" fmla="*/ 1170 w 4024"/>
                <a:gd name="T37" fmla="*/ 1307 h 2346"/>
                <a:gd name="T38" fmla="*/ 1080 w 4024"/>
                <a:gd name="T39" fmla="*/ 1253 h 2346"/>
                <a:gd name="T40" fmla="*/ 1074 w 4024"/>
                <a:gd name="T41" fmla="*/ 1207 h 2346"/>
                <a:gd name="T42" fmla="*/ 1050 w 4024"/>
                <a:gd name="T43" fmla="*/ 1149 h 2346"/>
                <a:gd name="T44" fmla="*/ 873 w 4024"/>
                <a:gd name="T45" fmla="*/ 1097 h 2346"/>
                <a:gd name="T46" fmla="*/ 817 w 4024"/>
                <a:gd name="T47" fmla="*/ 1053 h 2346"/>
                <a:gd name="T48" fmla="*/ 809 w 4024"/>
                <a:gd name="T49" fmla="*/ 1004 h 2346"/>
                <a:gd name="T50" fmla="*/ 741 w 4024"/>
                <a:gd name="T51" fmla="*/ 950 h 2346"/>
                <a:gd name="T52" fmla="*/ 721 w 4024"/>
                <a:gd name="T53" fmla="*/ 904 h 2346"/>
                <a:gd name="T54" fmla="*/ 661 w 4024"/>
                <a:gd name="T55" fmla="*/ 848 h 2346"/>
                <a:gd name="T56" fmla="*/ 563 w 4024"/>
                <a:gd name="T57" fmla="*/ 804 h 2346"/>
                <a:gd name="T58" fmla="*/ 461 w 4024"/>
                <a:gd name="T59" fmla="*/ 748 h 2346"/>
                <a:gd name="T60" fmla="*/ 423 w 4024"/>
                <a:gd name="T61" fmla="*/ 702 h 2346"/>
                <a:gd name="T62" fmla="*/ 411 w 4024"/>
                <a:gd name="T63" fmla="*/ 648 h 2346"/>
                <a:gd name="T64" fmla="*/ 315 w 4024"/>
                <a:gd name="T65" fmla="*/ 599 h 2346"/>
                <a:gd name="T66" fmla="*/ 294 w 4024"/>
                <a:gd name="T67" fmla="*/ 497 h 2346"/>
                <a:gd name="T68" fmla="*/ 284 w 4024"/>
                <a:gd name="T69" fmla="*/ 443 h 2346"/>
                <a:gd name="T70" fmla="*/ 272 w 4024"/>
                <a:gd name="T71" fmla="*/ 349 h 2346"/>
                <a:gd name="T72" fmla="*/ 266 w 4024"/>
                <a:gd name="T73" fmla="*/ 295 h 2346"/>
                <a:gd name="T74" fmla="*/ 246 w 4024"/>
                <a:gd name="T75" fmla="*/ 194 h 2346"/>
                <a:gd name="T76" fmla="*/ 198 w 4024"/>
                <a:gd name="T77" fmla="*/ 148 h 2346"/>
                <a:gd name="T78" fmla="*/ 184 w 4024"/>
                <a:gd name="T79" fmla="*/ 94 h 2346"/>
                <a:gd name="T80" fmla="*/ 102 w 4024"/>
                <a:gd name="T81" fmla="*/ 46 h 2346"/>
                <a:gd name="T82" fmla="*/ 0 w 4024"/>
                <a:gd name="T83" fmla="*/ 0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24" h="2346">
                  <a:moveTo>
                    <a:pt x="4024" y="2346"/>
                  </a:moveTo>
                  <a:lnTo>
                    <a:pt x="2416" y="2346"/>
                  </a:lnTo>
                  <a:lnTo>
                    <a:pt x="2416" y="2292"/>
                  </a:lnTo>
                  <a:lnTo>
                    <a:pt x="2273" y="2292"/>
                  </a:lnTo>
                  <a:lnTo>
                    <a:pt x="2273" y="2239"/>
                  </a:lnTo>
                  <a:lnTo>
                    <a:pt x="2225" y="2239"/>
                  </a:lnTo>
                  <a:lnTo>
                    <a:pt x="2225" y="2189"/>
                  </a:lnTo>
                  <a:lnTo>
                    <a:pt x="2197" y="2189"/>
                  </a:lnTo>
                  <a:lnTo>
                    <a:pt x="2197" y="2139"/>
                  </a:lnTo>
                  <a:lnTo>
                    <a:pt x="2171" y="2139"/>
                  </a:lnTo>
                  <a:lnTo>
                    <a:pt x="2171" y="2089"/>
                  </a:lnTo>
                  <a:lnTo>
                    <a:pt x="1953" y="2089"/>
                  </a:lnTo>
                  <a:lnTo>
                    <a:pt x="1953" y="2039"/>
                  </a:lnTo>
                  <a:lnTo>
                    <a:pt x="1877" y="2039"/>
                  </a:lnTo>
                  <a:lnTo>
                    <a:pt x="1877" y="1981"/>
                  </a:lnTo>
                  <a:lnTo>
                    <a:pt x="1789" y="1981"/>
                  </a:lnTo>
                  <a:lnTo>
                    <a:pt x="1789" y="1927"/>
                  </a:lnTo>
                  <a:lnTo>
                    <a:pt x="1594" y="1927"/>
                  </a:lnTo>
                  <a:lnTo>
                    <a:pt x="1594" y="1879"/>
                  </a:lnTo>
                  <a:lnTo>
                    <a:pt x="1580" y="1879"/>
                  </a:lnTo>
                  <a:lnTo>
                    <a:pt x="1580" y="1772"/>
                  </a:lnTo>
                  <a:lnTo>
                    <a:pt x="1496" y="1772"/>
                  </a:lnTo>
                  <a:lnTo>
                    <a:pt x="1496" y="1672"/>
                  </a:lnTo>
                  <a:lnTo>
                    <a:pt x="1430" y="1672"/>
                  </a:lnTo>
                  <a:lnTo>
                    <a:pt x="1430" y="1616"/>
                  </a:lnTo>
                  <a:lnTo>
                    <a:pt x="1420" y="1616"/>
                  </a:lnTo>
                  <a:lnTo>
                    <a:pt x="1420" y="1568"/>
                  </a:lnTo>
                  <a:lnTo>
                    <a:pt x="1400" y="1568"/>
                  </a:lnTo>
                  <a:lnTo>
                    <a:pt x="1400" y="1508"/>
                  </a:lnTo>
                  <a:lnTo>
                    <a:pt x="1390" y="1508"/>
                  </a:lnTo>
                  <a:lnTo>
                    <a:pt x="1390" y="1466"/>
                  </a:lnTo>
                  <a:lnTo>
                    <a:pt x="1354" y="1466"/>
                  </a:lnTo>
                  <a:lnTo>
                    <a:pt x="1354" y="1407"/>
                  </a:lnTo>
                  <a:lnTo>
                    <a:pt x="1344" y="1407"/>
                  </a:lnTo>
                  <a:lnTo>
                    <a:pt x="1344" y="1363"/>
                  </a:lnTo>
                  <a:lnTo>
                    <a:pt x="1334" y="1363"/>
                  </a:lnTo>
                  <a:lnTo>
                    <a:pt x="1334" y="1307"/>
                  </a:lnTo>
                  <a:lnTo>
                    <a:pt x="1170" y="1307"/>
                  </a:lnTo>
                  <a:lnTo>
                    <a:pt x="1170" y="1253"/>
                  </a:lnTo>
                  <a:lnTo>
                    <a:pt x="1080" y="1253"/>
                  </a:lnTo>
                  <a:lnTo>
                    <a:pt x="1080" y="1207"/>
                  </a:lnTo>
                  <a:lnTo>
                    <a:pt x="1074" y="1207"/>
                  </a:lnTo>
                  <a:lnTo>
                    <a:pt x="1074" y="1149"/>
                  </a:lnTo>
                  <a:lnTo>
                    <a:pt x="1050" y="1149"/>
                  </a:lnTo>
                  <a:lnTo>
                    <a:pt x="1050" y="1097"/>
                  </a:lnTo>
                  <a:lnTo>
                    <a:pt x="873" y="1097"/>
                  </a:lnTo>
                  <a:lnTo>
                    <a:pt x="873" y="1053"/>
                  </a:lnTo>
                  <a:lnTo>
                    <a:pt x="817" y="1053"/>
                  </a:lnTo>
                  <a:lnTo>
                    <a:pt x="817" y="1004"/>
                  </a:lnTo>
                  <a:lnTo>
                    <a:pt x="809" y="1004"/>
                  </a:lnTo>
                  <a:lnTo>
                    <a:pt x="809" y="950"/>
                  </a:lnTo>
                  <a:lnTo>
                    <a:pt x="741" y="950"/>
                  </a:lnTo>
                  <a:lnTo>
                    <a:pt x="741" y="904"/>
                  </a:lnTo>
                  <a:lnTo>
                    <a:pt x="721" y="904"/>
                  </a:lnTo>
                  <a:lnTo>
                    <a:pt x="721" y="848"/>
                  </a:lnTo>
                  <a:lnTo>
                    <a:pt x="661" y="848"/>
                  </a:lnTo>
                  <a:lnTo>
                    <a:pt x="661" y="804"/>
                  </a:lnTo>
                  <a:lnTo>
                    <a:pt x="563" y="804"/>
                  </a:lnTo>
                  <a:lnTo>
                    <a:pt x="563" y="748"/>
                  </a:lnTo>
                  <a:lnTo>
                    <a:pt x="461" y="748"/>
                  </a:lnTo>
                  <a:lnTo>
                    <a:pt x="461" y="702"/>
                  </a:lnTo>
                  <a:lnTo>
                    <a:pt x="423" y="702"/>
                  </a:lnTo>
                  <a:lnTo>
                    <a:pt x="423" y="648"/>
                  </a:lnTo>
                  <a:lnTo>
                    <a:pt x="411" y="648"/>
                  </a:lnTo>
                  <a:lnTo>
                    <a:pt x="411" y="599"/>
                  </a:lnTo>
                  <a:lnTo>
                    <a:pt x="315" y="599"/>
                  </a:lnTo>
                  <a:lnTo>
                    <a:pt x="315" y="497"/>
                  </a:lnTo>
                  <a:lnTo>
                    <a:pt x="294" y="497"/>
                  </a:lnTo>
                  <a:lnTo>
                    <a:pt x="294" y="443"/>
                  </a:lnTo>
                  <a:lnTo>
                    <a:pt x="284" y="443"/>
                  </a:lnTo>
                  <a:lnTo>
                    <a:pt x="284" y="349"/>
                  </a:lnTo>
                  <a:lnTo>
                    <a:pt x="272" y="349"/>
                  </a:lnTo>
                  <a:lnTo>
                    <a:pt x="272" y="295"/>
                  </a:lnTo>
                  <a:lnTo>
                    <a:pt x="266" y="295"/>
                  </a:lnTo>
                  <a:lnTo>
                    <a:pt x="266" y="194"/>
                  </a:lnTo>
                  <a:lnTo>
                    <a:pt x="246" y="194"/>
                  </a:lnTo>
                  <a:lnTo>
                    <a:pt x="246" y="148"/>
                  </a:lnTo>
                  <a:lnTo>
                    <a:pt x="198" y="148"/>
                  </a:lnTo>
                  <a:lnTo>
                    <a:pt x="198" y="94"/>
                  </a:lnTo>
                  <a:lnTo>
                    <a:pt x="184" y="94"/>
                  </a:lnTo>
                  <a:lnTo>
                    <a:pt x="184" y="46"/>
                  </a:lnTo>
                  <a:lnTo>
                    <a:pt x="102" y="46"/>
                  </a:lnTo>
                  <a:lnTo>
                    <a:pt x="102" y="0"/>
                  </a:lnTo>
                  <a:lnTo>
                    <a:pt x="0"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nvGrpSpPr>
            <p:cNvPr id="529" name="Group 528"/>
            <p:cNvGrpSpPr/>
            <p:nvPr/>
          </p:nvGrpSpPr>
          <p:grpSpPr>
            <a:xfrm>
              <a:off x="1703266" y="3909333"/>
              <a:ext cx="2454397" cy="1036055"/>
              <a:chOff x="1703266" y="3909333"/>
              <a:chExt cx="2454397" cy="1036055"/>
            </a:xfrm>
          </p:grpSpPr>
          <p:grpSp>
            <p:nvGrpSpPr>
              <p:cNvPr id="530" name="Group 529"/>
              <p:cNvGrpSpPr/>
              <p:nvPr/>
            </p:nvGrpSpPr>
            <p:grpSpPr>
              <a:xfrm>
                <a:off x="1703266" y="3909333"/>
                <a:ext cx="48281" cy="47489"/>
                <a:chOff x="1703266" y="3909333"/>
                <a:chExt cx="48281" cy="47489"/>
              </a:xfrm>
            </p:grpSpPr>
            <p:sp>
              <p:nvSpPr>
                <p:cNvPr id="537" name="Line 6"/>
                <p:cNvSpPr>
                  <a:spLocks noChangeShapeType="1"/>
                </p:cNvSpPr>
                <p:nvPr/>
              </p:nvSpPr>
              <p:spPr bwMode="auto">
                <a:xfrm>
                  <a:off x="1727802" y="3909333"/>
                  <a:ext cx="0" cy="47489"/>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38" name="Line 7"/>
                <p:cNvSpPr>
                  <a:spLocks noChangeShapeType="1"/>
                </p:cNvSpPr>
                <p:nvPr/>
              </p:nvSpPr>
              <p:spPr bwMode="auto">
                <a:xfrm flipH="1">
                  <a:off x="1703266" y="3933078"/>
                  <a:ext cx="48281"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31" name="Group 530"/>
              <p:cNvGrpSpPr/>
              <p:nvPr/>
            </p:nvGrpSpPr>
            <p:grpSpPr>
              <a:xfrm>
                <a:off x="2837465" y="4897899"/>
                <a:ext cx="47489" cy="47489"/>
                <a:chOff x="2837465" y="4897899"/>
                <a:chExt cx="47489" cy="47489"/>
              </a:xfrm>
            </p:grpSpPr>
            <p:sp>
              <p:nvSpPr>
                <p:cNvPr id="535" name="Line 8"/>
                <p:cNvSpPr>
                  <a:spLocks noChangeShapeType="1"/>
                </p:cNvSpPr>
                <p:nvPr/>
              </p:nvSpPr>
              <p:spPr bwMode="auto">
                <a:xfrm>
                  <a:off x="2861209" y="4897899"/>
                  <a:ext cx="0" cy="47489"/>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36" name="Line 9"/>
                <p:cNvSpPr>
                  <a:spLocks noChangeShapeType="1"/>
                </p:cNvSpPr>
                <p:nvPr/>
              </p:nvSpPr>
              <p:spPr bwMode="auto">
                <a:xfrm flipH="1">
                  <a:off x="2837465" y="4921644"/>
                  <a:ext cx="47489"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32" name="Group 531"/>
              <p:cNvGrpSpPr/>
              <p:nvPr/>
            </p:nvGrpSpPr>
            <p:grpSpPr>
              <a:xfrm>
                <a:off x="4110174" y="4897899"/>
                <a:ext cx="47489" cy="47489"/>
                <a:chOff x="4110174" y="4897899"/>
                <a:chExt cx="47489" cy="47489"/>
              </a:xfrm>
            </p:grpSpPr>
            <p:sp>
              <p:nvSpPr>
                <p:cNvPr id="533" name="Line 10"/>
                <p:cNvSpPr>
                  <a:spLocks noChangeShapeType="1"/>
                </p:cNvSpPr>
                <p:nvPr/>
              </p:nvSpPr>
              <p:spPr bwMode="auto">
                <a:xfrm>
                  <a:off x="4133918" y="4897899"/>
                  <a:ext cx="0" cy="47489"/>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34" name="Line 11"/>
                <p:cNvSpPr>
                  <a:spLocks noChangeShapeType="1"/>
                </p:cNvSpPr>
                <p:nvPr/>
              </p:nvSpPr>
              <p:spPr bwMode="auto">
                <a:xfrm flipH="1">
                  <a:off x="4110174" y="4921644"/>
                  <a:ext cx="47489"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grpSp>
      <p:grpSp>
        <p:nvGrpSpPr>
          <p:cNvPr id="539" name="Group 538"/>
          <p:cNvGrpSpPr/>
          <p:nvPr/>
        </p:nvGrpSpPr>
        <p:grpSpPr>
          <a:xfrm>
            <a:off x="872780" y="3298946"/>
            <a:ext cx="2393453" cy="1943889"/>
            <a:chOff x="948980" y="3064818"/>
            <a:chExt cx="2393453" cy="1943889"/>
          </a:xfrm>
        </p:grpSpPr>
        <p:sp>
          <p:nvSpPr>
            <p:cNvPr id="540" name="Freeform 12"/>
            <p:cNvSpPr>
              <a:spLocks/>
            </p:cNvSpPr>
            <p:nvPr/>
          </p:nvSpPr>
          <p:spPr bwMode="auto">
            <a:xfrm>
              <a:off x="948980" y="3064818"/>
              <a:ext cx="2393453" cy="1943889"/>
            </a:xfrm>
            <a:custGeom>
              <a:avLst/>
              <a:gdLst>
                <a:gd name="T0" fmla="*/ 170 w 3024"/>
                <a:gd name="T1" fmla="*/ 0 h 2456"/>
                <a:gd name="T2" fmla="*/ 180 w 3024"/>
                <a:gd name="T3" fmla="*/ 46 h 2456"/>
                <a:gd name="T4" fmla="*/ 190 w 3024"/>
                <a:gd name="T5" fmla="*/ 142 h 2456"/>
                <a:gd name="T6" fmla="*/ 198 w 3024"/>
                <a:gd name="T7" fmla="*/ 241 h 2456"/>
                <a:gd name="T8" fmla="*/ 266 w 3024"/>
                <a:gd name="T9" fmla="*/ 287 h 2456"/>
                <a:gd name="T10" fmla="*/ 315 w 3024"/>
                <a:gd name="T11" fmla="*/ 333 h 2456"/>
                <a:gd name="T12" fmla="*/ 335 w 3024"/>
                <a:gd name="T13" fmla="*/ 379 h 2456"/>
                <a:gd name="T14" fmla="*/ 383 w 3024"/>
                <a:gd name="T15" fmla="*/ 433 h 2456"/>
                <a:gd name="T16" fmla="*/ 429 w 3024"/>
                <a:gd name="T17" fmla="*/ 479 h 2456"/>
                <a:gd name="T18" fmla="*/ 479 w 3024"/>
                <a:gd name="T19" fmla="*/ 525 h 2456"/>
                <a:gd name="T20" fmla="*/ 491 w 3024"/>
                <a:gd name="T21" fmla="*/ 575 h 2456"/>
                <a:gd name="T22" fmla="*/ 499 w 3024"/>
                <a:gd name="T23" fmla="*/ 629 h 2456"/>
                <a:gd name="T24" fmla="*/ 513 w 3024"/>
                <a:gd name="T25" fmla="*/ 718 h 2456"/>
                <a:gd name="T26" fmla="*/ 585 w 3024"/>
                <a:gd name="T27" fmla="*/ 768 h 2456"/>
                <a:gd name="T28" fmla="*/ 615 w 3024"/>
                <a:gd name="T29" fmla="*/ 816 h 2456"/>
                <a:gd name="T30" fmla="*/ 713 w 3024"/>
                <a:gd name="T31" fmla="*/ 910 h 2456"/>
                <a:gd name="T32" fmla="*/ 763 w 3024"/>
                <a:gd name="T33" fmla="*/ 960 h 2456"/>
                <a:gd name="T34" fmla="*/ 817 w 3024"/>
                <a:gd name="T35" fmla="*/ 1004 h 2456"/>
                <a:gd name="T36" fmla="*/ 975 w 3024"/>
                <a:gd name="T37" fmla="*/ 1059 h 2456"/>
                <a:gd name="T38" fmla="*/ 1024 w 3024"/>
                <a:gd name="T39" fmla="*/ 1105 h 2456"/>
                <a:gd name="T40" fmla="*/ 1034 w 3024"/>
                <a:gd name="T41" fmla="*/ 1153 h 2456"/>
                <a:gd name="T42" fmla="*/ 1044 w 3024"/>
                <a:gd name="T43" fmla="*/ 1201 h 2456"/>
                <a:gd name="T44" fmla="*/ 1138 w 3024"/>
                <a:gd name="T45" fmla="*/ 1299 h 2456"/>
                <a:gd name="T46" fmla="*/ 1188 w 3024"/>
                <a:gd name="T47" fmla="*/ 1389 h 2456"/>
                <a:gd name="T48" fmla="*/ 1238 w 3024"/>
                <a:gd name="T49" fmla="*/ 1439 h 2456"/>
                <a:gd name="T50" fmla="*/ 1266 w 3024"/>
                <a:gd name="T51" fmla="*/ 1494 h 2456"/>
                <a:gd name="T52" fmla="*/ 1286 w 3024"/>
                <a:gd name="T53" fmla="*/ 1540 h 2456"/>
                <a:gd name="T54" fmla="*/ 1314 w 3024"/>
                <a:gd name="T55" fmla="*/ 1584 h 2456"/>
                <a:gd name="T56" fmla="*/ 1442 w 3024"/>
                <a:gd name="T57" fmla="*/ 1628 h 2456"/>
                <a:gd name="T58" fmla="*/ 1470 w 3024"/>
                <a:gd name="T59" fmla="*/ 1678 h 2456"/>
                <a:gd name="T60" fmla="*/ 1518 w 3024"/>
                <a:gd name="T61" fmla="*/ 1728 h 2456"/>
                <a:gd name="T62" fmla="*/ 1634 w 3024"/>
                <a:gd name="T63" fmla="*/ 1776 h 2456"/>
                <a:gd name="T64" fmla="*/ 1677 w 3024"/>
                <a:gd name="T65" fmla="*/ 1824 h 2456"/>
                <a:gd name="T66" fmla="*/ 1715 w 3024"/>
                <a:gd name="T67" fmla="*/ 1871 h 2456"/>
                <a:gd name="T68" fmla="*/ 1993 w 3024"/>
                <a:gd name="T69" fmla="*/ 1927 h 2456"/>
                <a:gd name="T70" fmla="*/ 2071 w 3024"/>
                <a:gd name="T71" fmla="*/ 1969 h 2456"/>
                <a:gd name="T72" fmla="*/ 2091 w 3024"/>
                <a:gd name="T73" fmla="*/ 2027 h 2456"/>
                <a:gd name="T74" fmla="*/ 2211 w 3024"/>
                <a:gd name="T75" fmla="*/ 2083 h 2456"/>
                <a:gd name="T76" fmla="*/ 2331 w 3024"/>
                <a:gd name="T77" fmla="*/ 2131 h 2456"/>
                <a:gd name="T78" fmla="*/ 2906 w 3024"/>
                <a:gd name="T79" fmla="*/ 2235 h 2456"/>
                <a:gd name="T80" fmla="*/ 3024 w 3024"/>
                <a:gd name="T81" fmla="*/ 2346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4" h="2456">
                  <a:moveTo>
                    <a:pt x="0" y="0"/>
                  </a:moveTo>
                  <a:lnTo>
                    <a:pt x="170" y="0"/>
                  </a:lnTo>
                  <a:lnTo>
                    <a:pt x="170" y="46"/>
                  </a:lnTo>
                  <a:lnTo>
                    <a:pt x="180" y="46"/>
                  </a:lnTo>
                  <a:lnTo>
                    <a:pt x="180" y="142"/>
                  </a:lnTo>
                  <a:lnTo>
                    <a:pt x="190" y="142"/>
                  </a:lnTo>
                  <a:lnTo>
                    <a:pt x="190" y="241"/>
                  </a:lnTo>
                  <a:lnTo>
                    <a:pt x="198" y="241"/>
                  </a:lnTo>
                  <a:lnTo>
                    <a:pt x="198" y="287"/>
                  </a:lnTo>
                  <a:lnTo>
                    <a:pt x="266" y="287"/>
                  </a:lnTo>
                  <a:lnTo>
                    <a:pt x="266" y="333"/>
                  </a:lnTo>
                  <a:lnTo>
                    <a:pt x="315" y="333"/>
                  </a:lnTo>
                  <a:lnTo>
                    <a:pt x="315" y="379"/>
                  </a:lnTo>
                  <a:lnTo>
                    <a:pt x="335" y="379"/>
                  </a:lnTo>
                  <a:lnTo>
                    <a:pt x="335" y="433"/>
                  </a:lnTo>
                  <a:lnTo>
                    <a:pt x="383" y="433"/>
                  </a:lnTo>
                  <a:lnTo>
                    <a:pt x="383" y="479"/>
                  </a:lnTo>
                  <a:lnTo>
                    <a:pt x="429" y="479"/>
                  </a:lnTo>
                  <a:lnTo>
                    <a:pt x="429" y="525"/>
                  </a:lnTo>
                  <a:lnTo>
                    <a:pt x="479" y="525"/>
                  </a:lnTo>
                  <a:lnTo>
                    <a:pt x="479" y="575"/>
                  </a:lnTo>
                  <a:lnTo>
                    <a:pt x="491" y="575"/>
                  </a:lnTo>
                  <a:lnTo>
                    <a:pt x="491" y="629"/>
                  </a:lnTo>
                  <a:lnTo>
                    <a:pt x="499" y="629"/>
                  </a:lnTo>
                  <a:lnTo>
                    <a:pt x="499" y="718"/>
                  </a:lnTo>
                  <a:lnTo>
                    <a:pt x="513" y="718"/>
                  </a:lnTo>
                  <a:lnTo>
                    <a:pt x="513" y="768"/>
                  </a:lnTo>
                  <a:lnTo>
                    <a:pt x="585" y="768"/>
                  </a:lnTo>
                  <a:lnTo>
                    <a:pt x="585" y="816"/>
                  </a:lnTo>
                  <a:lnTo>
                    <a:pt x="615" y="816"/>
                  </a:lnTo>
                  <a:lnTo>
                    <a:pt x="615" y="910"/>
                  </a:lnTo>
                  <a:lnTo>
                    <a:pt x="713" y="910"/>
                  </a:lnTo>
                  <a:lnTo>
                    <a:pt x="713" y="960"/>
                  </a:lnTo>
                  <a:lnTo>
                    <a:pt x="763" y="960"/>
                  </a:lnTo>
                  <a:lnTo>
                    <a:pt x="763" y="1004"/>
                  </a:lnTo>
                  <a:lnTo>
                    <a:pt x="817" y="1004"/>
                  </a:lnTo>
                  <a:lnTo>
                    <a:pt x="817" y="1059"/>
                  </a:lnTo>
                  <a:lnTo>
                    <a:pt x="975" y="1059"/>
                  </a:lnTo>
                  <a:lnTo>
                    <a:pt x="975" y="1105"/>
                  </a:lnTo>
                  <a:lnTo>
                    <a:pt x="1024" y="1105"/>
                  </a:lnTo>
                  <a:lnTo>
                    <a:pt x="1024" y="1153"/>
                  </a:lnTo>
                  <a:lnTo>
                    <a:pt x="1034" y="1153"/>
                  </a:lnTo>
                  <a:lnTo>
                    <a:pt x="1034" y="1201"/>
                  </a:lnTo>
                  <a:lnTo>
                    <a:pt x="1044" y="1201"/>
                  </a:lnTo>
                  <a:lnTo>
                    <a:pt x="1044" y="1299"/>
                  </a:lnTo>
                  <a:lnTo>
                    <a:pt x="1138" y="1299"/>
                  </a:lnTo>
                  <a:lnTo>
                    <a:pt x="1138" y="1389"/>
                  </a:lnTo>
                  <a:lnTo>
                    <a:pt x="1188" y="1389"/>
                  </a:lnTo>
                  <a:lnTo>
                    <a:pt x="1188" y="1439"/>
                  </a:lnTo>
                  <a:lnTo>
                    <a:pt x="1238" y="1439"/>
                  </a:lnTo>
                  <a:lnTo>
                    <a:pt x="1238" y="1494"/>
                  </a:lnTo>
                  <a:lnTo>
                    <a:pt x="1266" y="1494"/>
                  </a:lnTo>
                  <a:lnTo>
                    <a:pt x="1266" y="1540"/>
                  </a:lnTo>
                  <a:lnTo>
                    <a:pt x="1286" y="1540"/>
                  </a:lnTo>
                  <a:lnTo>
                    <a:pt x="1286" y="1584"/>
                  </a:lnTo>
                  <a:lnTo>
                    <a:pt x="1314" y="1584"/>
                  </a:lnTo>
                  <a:lnTo>
                    <a:pt x="1314" y="1628"/>
                  </a:lnTo>
                  <a:lnTo>
                    <a:pt x="1442" y="1628"/>
                  </a:lnTo>
                  <a:lnTo>
                    <a:pt x="1442" y="1678"/>
                  </a:lnTo>
                  <a:lnTo>
                    <a:pt x="1470" y="1678"/>
                  </a:lnTo>
                  <a:lnTo>
                    <a:pt x="1470" y="1728"/>
                  </a:lnTo>
                  <a:lnTo>
                    <a:pt x="1518" y="1728"/>
                  </a:lnTo>
                  <a:lnTo>
                    <a:pt x="1518" y="1776"/>
                  </a:lnTo>
                  <a:lnTo>
                    <a:pt x="1634" y="1776"/>
                  </a:lnTo>
                  <a:lnTo>
                    <a:pt x="1634" y="1824"/>
                  </a:lnTo>
                  <a:lnTo>
                    <a:pt x="1677" y="1824"/>
                  </a:lnTo>
                  <a:lnTo>
                    <a:pt x="1677" y="1871"/>
                  </a:lnTo>
                  <a:lnTo>
                    <a:pt x="1715" y="1871"/>
                  </a:lnTo>
                  <a:lnTo>
                    <a:pt x="1715" y="1927"/>
                  </a:lnTo>
                  <a:lnTo>
                    <a:pt x="1993" y="1927"/>
                  </a:lnTo>
                  <a:lnTo>
                    <a:pt x="1993" y="1969"/>
                  </a:lnTo>
                  <a:lnTo>
                    <a:pt x="2071" y="1969"/>
                  </a:lnTo>
                  <a:lnTo>
                    <a:pt x="2071" y="2027"/>
                  </a:lnTo>
                  <a:lnTo>
                    <a:pt x="2091" y="2027"/>
                  </a:lnTo>
                  <a:lnTo>
                    <a:pt x="2091" y="2083"/>
                  </a:lnTo>
                  <a:lnTo>
                    <a:pt x="2211" y="2083"/>
                  </a:lnTo>
                  <a:lnTo>
                    <a:pt x="2211" y="2131"/>
                  </a:lnTo>
                  <a:lnTo>
                    <a:pt x="2331" y="2131"/>
                  </a:lnTo>
                  <a:lnTo>
                    <a:pt x="2331" y="2235"/>
                  </a:lnTo>
                  <a:lnTo>
                    <a:pt x="2906" y="2235"/>
                  </a:lnTo>
                  <a:lnTo>
                    <a:pt x="2906" y="2346"/>
                  </a:lnTo>
                  <a:lnTo>
                    <a:pt x="3024" y="2346"/>
                  </a:lnTo>
                  <a:lnTo>
                    <a:pt x="3024" y="2456"/>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nvGrpSpPr>
            <p:cNvPr id="541" name="Group 540"/>
            <p:cNvGrpSpPr/>
            <p:nvPr/>
          </p:nvGrpSpPr>
          <p:grpSpPr>
            <a:xfrm>
              <a:off x="2442514" y="4566266"/>
              <a:ext cx="700464" cy="292059"/>
              <a:chOff x="2442514" y="4566266"/>
              <a:chExt cx="700464" cy="292059"/>
            </a:xfrm>
          </p:grpSpPr>
          <p:grpSp>
            <p:nvGrpSpPr>
              <p:cNvPr id="542" name="Group 541"/>
              <p:cNvGrpSpPr/>
              <p:nvPr/>
            </p:nvGrpSpPr>
            <p:grpSpPr>
              <a:xfrm>
                <a:off x="2881788" y="4810044"/>
                <a:ext cx="47489" cy="48281"/>
                <a:chOff x="2881788" y="4810044"/>
                <a:chExt cx="47489" cy="48281"/>
              </a:xfrm>
            </p:grpSpPr>
            <p:sp>
              <p:nvSpPr>
                <p:cNvPr id="549" name="Line 13"/>
                <p:cNvSpPr>
                  <a:spLocks noChangeShapeType="1"/>
                </p:cNvSpPr>
                <p:nvPr/>
              </p:nvSpPr>
              <p:spPr bwMode="auto">
                <a:xfrm>
                  <a:off x="2905533" y="4810044"/>
                  <a:ext cx="0" cy="4828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50" name="Line 14"/>
                <p:cNvSpPr>
                  <a:spLocks noChangeShapeType="1"/>
                </p:cNvSpPr>
                <p:nvPr/>
              </p:nvSpPr>
              <p:spPr bwMode="auto">
                <a:xfrm flipH="1">
                  <a:off x="2881788" y="4833789"/>
                  <a:ext cx="4748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43" name="Group 542"/>
              <p:cNvGrpSpPr/>
              <p:nvPr/>
            </p:nvGrpSpPr>
            <p:grpSpPr>
              <a:xfrm>
                <a:off x="2442514" y="4566266"/>
                <a:ext cx="47489" cy="47489"/>
                <a:chOff x="2442514" y="4566266"/>
                <a:chExt cx="47489" cy="47489"/>
              </a:xfrm>
            </p:grpSpPr>
            <p:sp>
              <p:nvSpPr>
                <p:cNvPr id="547" name="Line 15"/>
                <p:cNvSpPr>
                  <a:spLocks noChangeShapeType="1"/>
                </p:cNvSpPr>
                <p:nvPr/>
              </p:nvSpPr>
              <p:spPr bwMode="auto">
                <a:xfrm>
                  <a:off x="2466258" y="4566266"/>
                  <a:ext cx="0" cy="47489"/>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48" name="Line 16"/>
                <p:cNvSpPr>
                  <a:spLocks noChangeShapeType="1"/>
                </p:cNvSpPr>
                <p:nvPr/>
              </p:nvSpPr>
              <p:spPr bwMode="auto">
                <a:xfrm flipH="1">
                  <a:off x="2442514" y="4590011"/>
                  <a:ext cx="4748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44" name="Group 543"/>
              <p:cNvGrpSpPr/>
              <p:nvPr/>
            </p:nvGrpSpPr>
            <p:grpSpPr>
              <a:xfrm>
                <a:off x="3095489" y="4810044"/>
                <a:ext cx="47489" cy="48281"/>
                <a:chOff x="3095489" y="4810044"/>
                <a:chExt cx="47489" cy="48281"/>
              </a:xfrm>
            </p:grpSpPr>
            <p:sp>
              <p:nvSpPr>
                <p:cNvPr id="545" name="Line 17"/>
                <p:cNvSpPr>
                  <a:spLocks noChangeShapeType="1"/>
                </p:cNvSpPr>
                <p:nvPr/>
              </p:nvSpPr>
              <p:spPr bwMode="auto">
                <a:xfrm>
                  <a:off x="3119234" y="4810044"/>
                  <a:ext cx="0" cy="48281"/>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46" name="Line 18"/>
                <p:cNvSpPr>
                  <a:spLocks noChangeShapeType="1"/>
                </p:cNvSpPr>
                <p:nvPr/>
              </p:nvSpPr>
              <p:spPr bwMode="auto">
                <a:xfrm flipH="1">
                  <a:off x="3095489" y="4833789"/>
                  <a:ext cx="4748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grpSp>
      <p:grpSp>
        <p:nvGrpSpPr>
          <p:cNvPr id="551" name="Group 550"/>
          <p:cNvGrpSpPr/>
          <p:nvPr/>
        </p:nvGrpSpPr>
        <p:grpSpPr>
          <a:xfrm>
            <a:off x="5372026" y="3299914"/>
            <a:ext cx="3209172" cy="1886537"/>
            <a:chOff x="5372026" y="3065786"/>
            <a:chExt cx="3209172" cy="1886537"/>
          </a:xfrm>
        </p:grpSpPr>
        <p:grpSp>
          <p:nvGrpSpPr>
            <p:cNvPr id="552" name="Group 551"/>
            <p:cNvGrpSpPr/>
            <p:nvPr/>
          </p:nvGrpSpPr>
          <p:grpSpPr>
            <a:xfrm>
              <a:off x="8533678" y="4904803"/>
              <a:ext cx="47520" cy="47520"/>
              <a:chOff x="8533678" y="4904803"/>
              <a:chExt cx="47520" cy="47520"/>
            </a:xfrm>
          </p:grpSpPr>
          <p:sp>
            <p:nvSpPr>
              <p:cNvPr id="560" name="Line 30"/>
              <p:cNvSpPr>
                <a:spLocks noChangeShapeType="1"/>
              </p:cNvSpPr>
              <p:nvPr/>
            </p:nvSpPr>
            <p:spPr bwMode="auto">
              <a:xfrm>
                <a:off x="8557438" y="4904803"/>
                <a:ext cx="0" cy="4752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61" name="Line 31"/>
              <p:cNvSpPr>
                <a:spLocks noChangeShapeType="1"/>
              </p:cNvSpPr>
              <p:nvPr/>
            </p:nvSpPr>
            <p:spPr bwMode="auto">
              <a:xfrm flipH="1">
                <a:off x="8533678" y="4928563"/>
                <a:ext cx="4752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53" name="Group 552"/>
            <p:cNvGrpSpPr/>
            <p:nvPr/>
          </p:nvGrpSpPr>
          <p:grpSpPr>
            <a:xfrm>
              <a:off x="7262523" y="4904803"/>
              <a:ext cx="48312" cy="47520"/>
              <a:chOff x="7262523" y="4904803"/>
              <a:chExt cx="48312" cy="47520"/>
            </a:xfrm>
          </p:grpSpPr>
          <p:sp>
            <p:nvSpPr>
              <p:cNvPr id="558" name="Line 32"/>
              <p:cNvSpPr>
                <a:spLocks noChangeShapeType="1"/>
              </p:cNvSpPr>
              <p:nvPr/>
            </p:nvSpPr>
            <p:spPr bwMode="auto">
              <a:xfrm>
                <a:off x="7287075" y="4904803"/>
                <a:ext cx="0" cy="4752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59" name="Line 33"/>
              <p:cNvSpPr>
                <a:spLocks noChangeShapeType="1"/>
              </p:cNvSpPr>
              <p:nvPr/>
            </p:nvSpPr>
            <p:spPr bwMode="auto">
              <a:xfrm flipH="1">
                <a:off x="7262523" y="4928563"/>
                <a:ext cx="48312"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54" name="Group 553"/>
            <p:cNvGrpSpPr/>
            <p:nvPr/>
          </p:nvGrpSpPr>
          <p:grpSpPr>
            <a:xfrm>
              <a:off x="6128383" y="3872438"/>
              <a:ext cx="47520" cy="47520"/>
              <a:chOff x="6128383" y="3871247"/>
              <a:chExt cx="47520" cy="47520"/>
            </a:xfrm>
          </p:grpSpPr>
          <p:sp>
            <p:nvSpPr>
              <p:cNvPr id="556" name="Line 34"/>
              <p:cNvSpPr>
                <a:spLocks noChangeShapeType="1"/>
              </p:cNvSpPr>
              <p:nvPr/>
            </p:nvSpPr>
            <p:spPr bwMode="auto">
              <a:xfrm>
                <a:off x="6152143" y="3871247"/>
                <a:ext cx="0" cy="4752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57" name="Line 35"/>
              <p:cNvSpPr>
                <a:spLocks noChangeShapeType="1"/>
              </p:cNvSpPr>
              <p:nvPr/>
            </p:nvSpPr>
            <p:spPr bwMode="auto">
              <a:xfrm flipH="1">
                <a:off x="6128383" y="3895007"/>
                <a:ext cx="4752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sp>
          <p:nvSpPr>
            <p:cNvPr id="555" name="Freeform 36"/>
            <p:cNvSpPr>
              <a:spLocks/>
            </p:cNvSpPr>
            <p:nvPr/>
          </p:nvSpPr>
          <p:spPr bwMode="auto">
            <a:xfrm>
              <a:off x="5372026" y="3065786"/>
              <a:ext cx="3185412" cy="1862777"/>
            </a:xfrm>
            <a:custGeom>
              <a:avLst/>
              <a:gdLst>
                <a:gd name="T0" fmla="*/ 132 w 4022"/>
                <a:gd name="T1" fmla="*/ 0 h 2352"/>
                <a:gd name="T2" fmla="*/ 188 w 4022"/>
                <a:gd name="T3" fmla="*/ 46 h 2352"/>
                <a:gd name="T4" fmla="*/ 198 w 4022"/>
                <a:gd name="T5" fmla="*/ 96 h 2352"/>
                <a:gd name="T6" fmla="*/ 246 w 4022"/>
                <a:gd name="T7" fmla="*/ 144 h 2352"/>
                <a:gd name="T8" fmla="*/ 268 w 4022"/>
                <a:gd name="T9" fmla="*/ 195 h 2352"/>
                <a:gd name="T10" fmla="*/ 276 w 4022"/>
                <a:gd name="T11" fmla="*/ 251 h 2352"/>
                <a:gd name="T12" fmla="*/ 286 w 4022"/>
                <a:gd name="T13" fmla="*/ 297 h 2352"/>
                <a:gd name="T14" fmla="*/ 294 w 4022"/>
                <a:gd name="T15" fmla="*/ 395 h 2352"/>
                <a:gd name="T16" fmla="*/ 314 w 4022"/>
                <a:gd name="T17" fmla="*/ 453 h 2352"/>
                <a:gd name="T18" fmla="*/ 423 w 4022"/>
                <a:gd name="T19" fmla="*/ 541 h 2352"/>
                <a:gd name="T20" fmla="*/ 463 w 4022"/>
                <a:gd name="T21" fmla="*/ 652 h 2352"/>
                <a:gd name="T22" fmla="*/ 565 w 4022"/>
                <a:gd name="T23" fmla="*/ 698 h 2352"/>
                <a:gd name="T24" fmla="*/ 663 w 4022"/>
                <a:gd name="T25" fmla="*/ 752 h 2352"/>
                <a:gd name="T26" fmla="*/ 725 w 4022"/>
                <a:gd name="T27" fmla="*/ 802 h 2352"/>
                <a:gd name="T28" fmla="*/ 741 w 4022"/>
                <a:gd name="T29" fmla="*/ 846 h 2352"/>
                <a:gd name="T30" fmla="*/ 809 w 4022"/>
                <a:gd name="T31" fmla="*/ 900 h 2352"/>
                <a:gd name="T32" fmla="*/ 821 w 4022"/>
                <a:gd name="T33" fmla="*/ 944 h 2352"/>
                <a:gd name="T34" fmla="*/ 881 w 4022"/>
                <a:gd name="T35" fmla="*/ 1000 h 2352"/>
                <a:gd name="T36" fmla="*/ 1054 w 4022"/>
                <a:gd name="T37" fmla="*/ 1049 h 2352"/>
                <a:gd name="T38" fmla="*/ 1074 w 4022"/>
                <a:gd name="T39" fmla="*/ 1101 h 2352"/>
                <a:gd name="T40" fmla="*/ 1172 w 4022"/>
                <a:gd name="T41" fmla="*/ 1205 h 2352"/>
                <a:gd name="T42" fmla="*/ 1306 w 4022"/>
                <a:gd name="T43" fmla="*/ 1257 h 2352"/>
                <a:gd name="T44" fmla="*/ 1338 w 4022"/>
                <a:gd name="T45" fmla="*/ 1313 h 2352"/>
                <a:gd name="T46" fmla="*/ 1348 w 4022"/>
                <a:gd name="T47" fmla="*/ 1359 h 2352"/>
                <a:gd name="T48" fmla="*/ 1358 w 4022"/>
                <a:gd name="T49" fmla="*/ 1411 h 2352"/>
                <a:gd name="T50" fmla="*/ 1394 w 4022"/>
                <a:gd name="T51" fmla="*/ 1460 h 2352"/>
                <a:gd name="T52" fmla="*/ 1404 w 4022"/>
                <a:gd name="T53" fmla="*/ 1516 h 2352"/>
                <a:gd name="T54" fmla="*/ 1422 w 4022"/>
                <a:gd name="T55" fmla="*/ 1572 h 2352"/>
                <a:gd name="T56" fmla="*/ 1432 w 4022"/>
                <a:gd name="T57" fmla="*/ 1620 h 2352"/>
                <a:gd name="T58" fmla="*/ 1498 w 4022"/>
                <a:gd name="T59" fmla="*/ 1672 h 2352"/>
                <a:gd name="T60" fmla="*/ 1576 w 4022"/>
                <a:gd name="T61" fmla="*/ 1724 h 2352"/>
                <a:gd name="T62" fmla="*/ 1596 w 4022"/>
                <a:gd name="T63" fmla="*/ 1772 h 2352"/>
                <a:gd name="T64" fmla="*/ 1793 w 4022"/>
                <a:gd name="T65" fmla="*/ 1827 h 2352"/>
                <a:gd name="T66" fmla="*/ 1861 w 4022"/>
                <a:gd name="T67" fmla="*/ 1883 h 2352"/>
                <a:gd name="T68" fmla="*/ 1899 w 4022"/>
                <a:gd name="T69" fmla="*/ 1929 h 2352"/>
                <a:gd name="T70" fmla="*/ 1959 w 4022"/>
                <a:gd name="T71" fmla="*/ 1987 h 2352"/>
                <a:gd name="T72" fmla="*/ 2023 w 4022"/>
                <a:gd name="T73" fmla="*/ 2039 h 2352"/>
                <a:gd name="T74" fmla="*/ 2171 w 4022"/>
                <a:gd name="T75" fmla="*/ 2085 h 2352"/>
                <a:gd name="T76" fmla="*/ 2197 w 4022"/>
                <a:gd name="T77" fmla="*/ 2137 h 2352"/>
                <a:gd name="T78" fmla="*/ 2229 w 4022"/>
                <a:gd name="T79" fmla="*/ 2189 h 2352"/>
                <a:gd name="T80" fmla="*/ 2277 w 4022"/>
                <a:gd name="T81" fmla="*/ 2242 h 2352"/>
                <a:gd name="T82" fmla="*/ 2418 w 4022"/>
                <a:gd name="T83" fmla="*/ 2296 h 2352"/>
                <a:gd name="T84" fmla="*/ 4022 w 4022"/>
                <a:gd name="T85" fmla="*/ 2352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2" h="2352">
                  <a:moveTo>
                    <a:pt x="0" y="0"/>
                  </a:moveTo>
                  <a:lnTo>
                    <a:pt x="132" y="0"/>
                  </a:lnTo>
                  <a:lnTo>
                    <a:pt x="132" y="46"/>
                  </a:lnTo>
                  <a:lnTo>
                    <a:pt x="188" y="46"/>
                  </a:lnTo>
                  <a:lnTo>
                    <a:pt x="188" y="96"/>
                  </a:lnTo>
                  <a:lnTo>
                    <a:pt x="198" y="96"/>
                  </a:lnTo>
                  <a:lnTo>
                    <a:pt x="198" y="144"/>
                  </a:lnTo>
                  <a:lnTo>
                    <a:pt x="246" y="144"/>
                  </a:lnTo>
                  <a:lnTo>
                    <a:pt x="246" y="195"/>
                  </a:lnTo>
                  <a:lnTo>
                    <a:pt x="268" y="195"/>
                  </a:lnTo>
                  <a:lnTo>
                    <a:pt x="268" y="251"/>
                  </a:lnTo>
                  <a:lnTo>
                    <a:pt x="276" y="251"/>
                  </a:lnTo>
                  <a:lnTo>
                    <a:pt x="276" y="297"/>
                  </a:lnTo>
                  <a:lnTo>
                    <a:pt x="286" y="297"/>
                  </a:lnTo>
                  <a:lnTo>
                    <a:pt x="286" y="395"/>
                  </a:lnTo>
                  <a:lnTo>
                    <a:pt x="294" y="395"/>
                  </a:lnTo>
                  <a:lnTo>
                    <a:pt x="294" y="453"/>
                  </a:lnTo>
                  <a:lnTo>
                    <a:pt x="314" y="453"/>
                  </a:lnTo>
                  <a:lnTo>
                    <a:pt x="314" y="541"/>
                  </a:lnTo>
                  <a:lnTo>
                    <a:pt x="423" y="541"/>
                  </a:lnTo>
                  <a:lnTo>
                    <a:pt x="423" y="652"/>
                  </a:lnTo>
                  <a:lnTo>
                    <a:pt x="463" y="652"/>
                  </a:lnTo>
                  <a:lnTo>
                    <a:pt x="463" y="698"/>
                  </a:lnTo>
                  <a:lnTo>
                    <a:pt x="565" y="698"/>
                  </a:lnTo>
                  <a:lnTo>
                    <a:pt x="565" y="752"/>
                  </a:lnTo>
                  <a:lnTo>
                    <a:pt x="663" y="752"/>
                  </a:lnTo>
                  <a:lnTo>
                    <a:pt x="663" y="802"/>
                  </a:lnTo>
                  <a:lnTo>
                    <a:pt x="725" y="802"/>
                  </a:lnTo>
                  <a:lnTo>
                    <a:pt x="725" y="846"/>
                  </a:lnTo>
                  <a:lnTo>
                    <a:pt x="741" y="846"/>
                  </a:lnTo>
                  <a:lnTo>
                    <a:pt x="741" y="900"/>
                  </a:lnTo>
                  <a:lnTo>
                    <a:pt x="809" y="900"/>
                  </a:lnTo>
                  <a:lnTo>
                    <a:pt x="809" y="944"/>
                  </a:lnTo>
                  <a:lnTo>
                    <a:pt x="821" y="944"/>
                  </a:lnTo>
                  <a:lnTo>
                    <a:pt x="821" y="1000"/>
                  </a:lnTo>
                  <a:lnTo>
                    <a:pt x="881" y="1000"/>
                  </a:lnTo>
                  <a:lnTo>
                    <a:pt x="881" y="1049"/>
                  </a:lnTo>
                  <a:lnTo>
                    <a:pt x="1054" y="1049"/>
                  </a:lnTo>
                  <a:lnTo>
                    <a:pt x="1054" y="1101"/>
                  </a:lnTo>
                  <a:lnTo>
                    <a:pt x="1074" y="1101"/>
                  </a:lnTo>
                  <a:lnTo>
                    <a:pt x="1074" y="1205"/>
                  </a:lnTo>
                  <a:lnTo>
                    <a:pt x="1172" y="1205"/>
                  </a:lnTo>
                  <a:lnTo>
                    <a:pt x="1172" y="1257"/>
                  </a:lnTo>
                  <a:lnTo>
                    <a:pt x="1306" y="1257"/>
                  </a:lnTo>
                  <a:lnTo>
                    <a:pt x="1306" y="1313"/>
                  </a:lnTo>
                  <a:lnTo>
                    <a:pt x="1338" y="1313"/>
                  </a:lnTo>
                  <a:lnTo>
                    <a:pt x="1338" y="1359"/>
                  </a:lnTo>
                  <a:lnTo>
                    <a:pt x="1348" y="1359"/>
                  </a:lnTo>
                  <a:lnTo>
                    <a:pt x="1348" y="1411"/>
                  </a:lnTo>
                  <a:lnTo>
                    <a:pt x="1358" y="1411"/>
                  </a:lnTo>
                  <a:lnTo>
                    <a:pt x="1358" y="1460"/>
                  </a:lnTo>
                  <a:lnTo>
                    <a:pt x="1394" y="1460"/>
                  </a:lnTo>
                  <a:lnTo>
                    <a:pt x="1394" y="1516"/>
                  </a:lnTo>
                  <a:lnTo>
                    <a:pt x="1404" y="1516"/>
                  </a:lnTo>
                  <a:lnTo>
                    <a:pt x="1404" y="1572"/>
                  </a:lnTo>
                  <a:lnTo>
                    <a:pt x="1422" y="1572"/>
                  </a:lnTo>
                  <a:lnTo>
                    <a:pt x="1422" y="1620"/>
                  </a:lnTo>
                  <a:lnTo>
                    <a:pt x="1432" y="1620"/>
                  </a:lnTo>
                  <a:lnTo>
                    <a:pt x="1432" y="1672"/>
                  </a:lnTo>
                  <a:lnTo>
                    <a:pt x="1498" y="1672"/>
                  </a:lnTo>
                  <a:lnTo>
                    <a:pt x="1498" y="1724"/>
                  </a:lnTo>
                  <a:lnTo>
                    <a:pt x="1576" y="1724"/>
                  </a:lnTo>
                  <a:lnTo>
                    <a:pt x="1576" y="1772"/>
                  </a:lnTo>
                  <a:lnTo>
                    <a:pt x="1596" y="1772"/>
                  </a:lnTo>
                  <a:lnTo>
                    <a:pt x="1596" y="1827"/>
                  </a:lnTo>
                  <a:lnTo>
                    <a:pt x="1793" y="1827"/>
                  </a:lnTo>
                  <a:lnTo>
                    <a:pt x="1793" y="1883"/>
                  </a:lnTo>
                  <a:lnTo>
                    <a:pt x="1861" y="1883"/>
                  </a:lnTo>
                  <a:lnTo>
                    <a:pt x="1861" y="1929"/>
                  </a:lnTo>
                  <a:lnTo>
                    <a:pt x="1899" y="1929"/>
                  </a:lnTo>
                  <a:lnTo>
                    <a:pt x="1899" y="1987"/>
                  </a:lnTo>
                  <a:lnTo>
                    <a:pt x="1959" y="1987"/>
                  </a:lnTo>
                  <a:lnTo>
                    <a:pt x="1959" y="2039"/>
                  </a:lnTo>
                  <a:lnTo>
                    <a:pt x="2023" y="2039"/>
                  </a:lnTo>
                  <a:lnTo>
                    <a:pt x="2023" y="2085"/>
                  </a:lnTo>
                  <a:lnTo>
                    <a:pt x="2171" y="2085"/>
                  </a:lnTo>
                  <a:lnTo>
                    <a:pt x="2171" y="2137"/>
                  </a:lnTo>
                  <a:lnTo>
                    <a:pt x="2197" y="2137"/>
                  </a:lnTo>
                  <a:lnTo>
                    <a:pt x="2197" y="2189"/>
                  </a:lnTo>
                  <a:lnTo>
                    <a:pt x="2229" y="2189"/>
                  </a:lnTo>
                  <a:lnTo>
                    <a:pt x="2229" y="2242"/>
                  </a:lnTo>
                  <a:lnTo>
                    <a:pt x="2277" y="2242"/>
                  </a:lnTo>
                  <a:lnTo>
                    <a:pt x="2277" y="2296"/>
                  </a:lnTo>
                  <a:lnTo>
                    <a:pt x="2418" y="2296"/>
                  </a:lnTo>
                  <a:lnTo>
                    <a:pt x="2418" y="2352"/>
                  </a:lnTo>
                  <a:lnTo>
                    <a:pt x="4022" y="2352"/>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62" name="Group 561"/>
          <p:cNvGrpSpPr/>
          <p:nvPr/>
        </p:nvGrpSpPr>
        <p:grpSpPr>
          <a:xfrm>
            <a:off x="5372026" y="3299914"/>
            <a:ext cx="2396583" cy="1938809"/>
            <a:chOff x="5372026" y="3065786"/>
            <a:chExt cx="2396583" cy="1938809"/>
          </a:xfrm>
        </p:grpSpPr>
        <p:grpSp>
          <p:nvGrpSpPr>
            <p:cNvPr id="563" name="Group 562"/>
            <p:cNvGrpSpPr/>
            <p:nvPr/>
          </p:nvGrpSpPr>
          <p:grpSpPr>
            <a:xfrm>
              <a:off x="7521506" y="4690565"/>
              <a:ext cx="47520" cy="47520"/>
              <a:chOff x="7521506" y="4691756"/>
              <a:chExt cx="47520" cy="47520"/>
            </a:xfrm>
          </p:grpSpPr>
          <p:sp>
            <p:nvSpPr>
              <p:cNvPr id="574" name="Line 22"/>
              <p:cNvSpPr>
                <a:spLocks noChangeShapeType="1"/>
              </p:cNvSpPr>
              <p:nvPr/>
            </p:nvSpPr>
            <p:spPr bwMode="auto">
              <a:xfrm>
                <a:off x="7545266" y="4691756"/>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75" name="Line 23"/>
              <p:cNvSpPr>
                <a:spLocks noChangeShapeType="1"/>
              </p:cNvSpPr>
              <p:nvPr/>
            </p:nvSpPr>
            <p:spPr bwMode="auto">
              <a:xfrm flipH="1">
                <a:off x="7521506" y="4715516"/>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64" name="Group 563"/>
            <p:cNvGrpSpPr/>
            <p:nvPr/>
          </p:nvGrpSpPr>
          <p:grpSpPr>
            <a:xfrm>
              <a:off x="7497746" y="4690565"/>
              <a:ext cx="47520" cy="47520"/>
              <a:chOff x="7497746" y="4691756"/>
              <a:chExt cx="47520" cy="47520"/>
            </a:xfrm>
          </p:grpSpPr>
          <p:sp>
            <p:nvSpPr>
              <p:cNvPr id="572" name="Line 24"/>
              <p:cNvSpPr>
                <a:spLocks noChangeShapeType="1"/>
              </p:cNvSpPr>
              <p:nvPr/>
            </p:nvSpPr>
            <p:spPr bwMode="auto">
              <a:xfrm>
                <a:off x="7521506" y="4691756"/>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73" name="Line 25"/>
              <p:cNvSpPr>
                <a:spLocks noChangeShapeType="1"/>
              </p:cNvSpPr>
              <p:nvPr/>
            </p:nvSpPr>
            <p:spPr bwMode="auto">
              <a:xfrm flipH="1">
                <a:off x="7497746" y="4715516"/>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65" name="Group 564"/>
            <p:cNvGrpSpPr/>
            <p:nvPr/>
          </p:nvGrpSpPr>
          <p:grpSpPr>
            <a:xfrm>
              <a:off x="7306083" y="4690565"/>
              <a:ext cx="47520" cy="47520"/>
              <a:chOff x="7306083" y="4691756"/>
              <a:chExt cx="47520" cy="47520"/>
            </a:xfrm>
          </p:grpSpPr>
          <p:sp>
            <p:nvSpPr>
              <p:cNvPr id="570" name="Line 26"/>
              <p:cNvSpPr>
                <a:spLocks noChangeShapeType="1"/>
              </p:cNvSpPr>
              <p:nvPr/>
            </p:nvSpPr>
            <p:spPr bwMode="auto">
              <a:xfrm>
                <a:off x="7329843" y="4691756"/>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71" name="Line 27"/>
              <p:cNvSpPr>
                <a:spLocks noChangeShapeType="1"/>
              </p:cNvSpPr>
              <p:nvPr/>
            </p:nvSpPr>
            <p:spPr bwMode="auto">
              <a:xfrm flipH="1">
                <a:off x="7306083" y="4715516"/>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pSp>
          <p:nvGrpSpPr>
            <p:cNvPr id="566" name="Group 565"/>
            <p:cNvGrpSpPr/>
            <p:nvPr/>
          </p:nvGrpSpPr>
          <p:grpSpPr>
            <a:xfrm>
              <a:off x="6868108" y="4448613"/>
              <a:ext cx="47520" cy="47520"/>
              <a:chOff x="6868108" y="4448613"/>
              <a:chExt cx="47520" cy="47520"/>
            </a:xfrm>
          </p:grpSpPr>
          <p:sp>
            <p:nvSpPr>
              <p:cNvPr id="568" name="Line 28"/>
              <p:cNvSpPr>
                <a:spLocks noChangeShapeType="1"/>
              </p:cNvSpPr>
              <p:nvPr/>
            </p:nvSpPr>
            <p:spPr bwMode="auto">
              <a:xfrm>
                <a:off x="6891868" y="4448613"/>
                <a:ext cx="0" cy="4752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sp>
            <p:nvSpPr>
              <p:cNvPr id="569" name="Line 29"/>
              <p:cNvSpPr>
                <a:spLocks noChangeShapeType="1"/>
              </p:cNvSpPr>
              <p:nvPr/>
            </p:nvSpPr>
            <p:spPr bwMode="auto">
              <a:xfrm flipH="1">
                <a:off x="6868108" y="4472373"/>
                <a:ext cx="4752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sp>
          <p:nvSpPr>
            <p:cNvPr id="567" name="Freeform 37"/>
            <p:cNvSpPr>
              <a:spLocks/>
            </p:cNvSpPr>
            <p:nvPr/>
          </p:nvSpPr>
          <p:spPr bwMode="auto">
            <a:xfrm>
              <a:off x="5372026" y="3065786"/>
              <a:ext cx="2396583" cy="1938809"/>
            </a:xfrm>
            <a:custGeom>
              <a:avLst/>
              <a:gdLst>
                <a:gd name="T0" fmla="*/ 3026 w 3026"/>
                <a:gd name="T1" fmla="*/ 2272 h 2448"/>
                <a:gd name="T2" fmla="*/ 2842 w 3026"/>
                <a:gd name="T3" fmla="*/ 2179 h 2448"/>
                <a:gd name="T4" fmla="*/ 2830 w 3026"/>
                <a:gd name="T5" fmla="*/ 2083 h 2448"/>
                <a:gd name="T6" fmla="*/ 2377 w 3026"/>
                <a:gd name="T7" fmla="*/ 2039 h 2448"/>
                <a:gd name="T8" fmla="*/ 2335 w 3026"/>
                <a:gd name="T9" fmla="*/ 1985 h 2448"/>
                <a:gd name="T10" fmla="*/ 2131 w 3026"/>
                <a:gd name="T11" fmla="*/ 1935 h 2448"/>
                <a:gd name="T12" fmla="*/ 2093 w 3026"/>
                <a:gd name="T13" fmla="*/ 1829 h 2448"/>
                <a:gd name="T14" fmla="*/ 2075 w 3026"/>
                <a:gd name="T15" fmla="*/ 1776 h 2448"/>
                <a:gd name="T16" fmla="*/ 1771 w 3026"/>
                <a:gd name="T17" fmla="*/ 1728 h 2448"/>
                <a:gd name="T18" fmla="*/ 1716 w 3026"/>
                <a:gd name="T19" fmla="*/ 1684 h 2448"/>
                <a:gd name="T20" fmla="*/ 1694 w 3026"/>
                <a:gd name="T21" fmla="*/ 1634 h 2448"/>
                <a:gd name="T22" fmla="*/ 1676 w 3026"/>
                <a:gd name="T23" fmla="*/ 1590 h 2448"/>
                <a:gd name="T24" fmla="*/ 1638 w 3026"/>
                <a:gd name="T25" fmla="*/ 1538 h 2448"/>
                <a:gd name="T26" fmla="*/ 1520 w 3026"/>
                <a:gd name="T27" fmla="*/ 1488 h 2448"/>
                <a:gd name="T28" fmla="*/ 1470 w 3026"/>
                <a:gd name="T29" fmla="*/ 1446 h 2448"/>
                <a:gd name="T30" fmla="*/ 1444 w 3026"/>
                <a:gd name="T31" fmla="*/ 1397 h 2448"/>
                <a:gd name="T32" fmla="*/ 1386 w 3026"/>
                <a:gd name="T33" fmla="*/ 1341 h 2448"/>
                <a:gd name="T34" fmla="*/ 1238 w 3026"/>
                <a:gd name="T35" fmla="*/ 1297 h 2448"/>
                <a:gd name="T36" fmla="*/ 1190 w 3026"/>
                <a:gd name="T37" fmla="*/ 1249 h 2448"/>
                <a:gd name="T38" fmla="*/ 1142 w 3026"/>
                <a:gd name="T39" fmla="*/ 1149 h 2448"/>
                <a:gd name="T40" fmla="*/ 1035 w 3026"/>
                <a:gd name="T41" fmla="*/ 1101 h 2448"/>
                <a:gd name="T42" fmla="*/ 1027 w 3026"/>
                <a:gd name="T43" fmla="*/ 1057 h 2448"/>
                <a:gd name="T44" fmla="*/ 823 w 3026"/>
                <a:gd name="T45" fmla="*/ 1013 h 2448"/>
                <a:gd name="T46" fmla="*/ 765 w 3026"/>
                <a:gd name="T47" fmla="*/ 958 h 2448"/>
                <a:gd name="T48" fmla="*/ 713 w 3026"/>
                <a:gd name="T49" fmla="*/ 912 h 2448"/>
                <a:gd name="T50" fmla="*/ 617 w 3026"/>
                <a:gd name="T51" fmla="*/ 818 h 2448"/>
                <a:gd name="T52" fmla="*/ 589 w 3026"/>
                <a:gd name="T53" fmla="*/ 772 h 2448"/>
                <a:gd name="T54" fmla="*/ 519 w 3026"/>
                <a:gd name="T55" fmla="*/ 762 h 2448"/>
                <a:gd name="T56" fmla="*/ 509 w 3026"/>
                <a:gd name="T57" fmla="*/ 718 h 2448"/>
                <a:gd name="T58" fmla="*/ 499 w 3026"/>
                <a:gd name="T59" fmla="*/ 628 h 2448"/>
                <a:gd name="T60" fmla="*/ 489 w 3026"/>
                <a:gd name="T61" fmla="*/ 575 h 2448"/>
                <a:gd name="T62" fmla="*/ 479 w 3026"/>
                <a:gd name="T63" fmla="*/ 523 h 2448"/>
                <a:gd name="T64" fmla="*/ 435 w 3026"/>
                <a:gd name="T65" fmla="*/ 477 h 2448"/>
                <a:gd name="T66" fmla="*/ 383 w 3026"/>
                <a:gd name="T67" fmla="*/ 433 h 2448"/>
                <a:gd name="T68" fmla="*/ 334 w 3026"/>
                <a:gd name="T69" fmla="*/ 375 h 2448"/>
                <a:gd name="T70" fmla="*/ 314 w 3026"/>
                <a:gd name="T71" fmla="*/ 331 h 2448"/>
                <a:gd name="T72" fmla="*/ 296 w 3026"/>
                <a:gd name="T73" fmla="*/ 287 h 2448"/>
                <a:gd name="T74" fmla="*/ 200 w 3026"/>
                <a:gd name="T75" fmla="*/ 243 h 2448"/>
                <a:gd name="T76" fmla="*/ 186 w 3026"/>
                <a:gd name="T77" fmla="*/ 136 h 2448"/>
                <a:gd name="T78" fmla="*/ 178 w 3026"/>
                <a:gd name="T79" fmla="*/ 46 h 2448"/>
                <a:gd name="T80" fmla="*/ 170 w 3026"/>
                <a:gd name="T81"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6" h="2448">
                  <a:moveTo>
                    <a:pt x="3026" y="2448"/>
                  </a:moveTo>
                  <a:lnTo>
                    <a:pt x="3026" y="2272"/>
                  </a:lnTo>
                  <a:lnTo>
                    <a:pt x="2842" y="2272"/>
                  </a:lnTo>
                  <a:lnTo>
                    <a:pt x="2842" y="2179"/>
                  </a:lnTo>
                  <a:lnTo>
                    <a:pt x="2830" y="2179"/>
                  </a:lnTo>
                  <a:lnTo>
                    <a:pt x="2830" y="2083"/>
                  </a:lnTo>
                  <a:lnTo>
                    <a:pt x="2377" y="2083"/>
                  </a:lnTo>
                  <a:lnTo>
                    <a:pt x="2377" y="2039"/>
                  </a:lnTo>
                  <a:lnTo>
                    <a:pt x="2335" y="2039"/>
                  </a:lnTo>
                  <a:lnTo>
                    <a:pt x="2335" y="1985"/>
                  </a:lnTo>
                  <a:lnTo>
                    <a:pt x="2131" y="1985"/>
                  </a:lnTo>
                  <a:lnTo>
                    <a:pt x="2131" y="1935"/>
                  </a:lnTo>
                  <a:lnTo>
                    <a:pt x="2093" y="1935"/>
                  </a:lnTo>
                  <a:lnTo>
                    <a:pt x="2093" y="1829"/>
                  </a:lnTo>
                  <a:lnTo>
                    <a:pt x="2075" y="1829"/>
                  </a:lnTo>
                  <a:lnTo>
                    <a:pt x="2075" y="1776"/>
                  </a:lnTo>
                  <a:lnTo>
                    <a:pt x="1771" y="1776"/>
                  </a:lnTo>
                  <a:lnTo>
                    <a:pt x="1771" y="1728"/>
                  </a:lnTo>
                  <a:lnTo>
                    <a:pt x="1716" y="1728"/>
                  </a:lnTo>
                  <a:lnTo>
                    <a:pt x="1716" y="1684"/>
                  </a:lnTo>
                  <a:lnTo>
                    <a:pt x="1694" y="1684"/>
                  </a:lnTo>
                  <a:lnTo>
                    <a:pt x="1694" y="1634"/>
                  </a:lnTo>
                  <a:lnTo>
                    <a:pt x="1676" y="1634"/>
                  </a:lnTo>
                  <a:lnTo>
                    <a:pt x="1676" y="1590"/>
                  </a:lnTo>
                  <a:lnTo>
                    <a:pt x="1638" y="1590"/>
                  </a:lnTo>
                  <a:lnTo>
                    <a:pt x="1638" y="1538"/>
                  </a:lnTo>
                  <a:lnTo>
                    <a:pt x="1520" y="1538"/>
                  </a:lnTo>
                  <a:lnTo>
                    <a:pt x="1520" y="1488"/>
                  </a:lnTo>
                  <a:lnTo>
                    <a:pt x="1470" y="1488"/>
                  </a:lnTo>
                  <a:lnTo>
                    <a:pt x="1470" y="1446"/>
                  </a:lnTo>
                  <a:lnTo>
                    <a:pt x="1444" y="1446"/>
                  </a:lnTo>
                  <a:lnTo>
                    <a:pt x="1444" y="1397"/>
                  </a:lnTo>
                  <a:lnTo>
                    <a:pt x="1386" y="1397"/>
                  </a:lnTo>
                  <a:lnTo>
                    <a:pt x="1386" y="1341"/>
                  </a:lnTo>
                  <a:lnTo>
                    <a:pt x="1238" y="1341"/>
                  </a:lnTo>
                  <a:lnTo>
                    <a:pt x="1238" y="1297"/>
                  </a:lnTo>
                  <a:lnTo>
                    <a:pt x="1190" y="1297"/>
                  </a:lnTo>
                  <a:lnTo>
                    <a:pt x="1190" y="1249"/>
                  </a:lnTo>
                  <a:lnTo>
                    <a:pt x="1142" y="1249"/>
                  </a:lnTo>
                  <a:lnTo>
                    <a:pt x="1142" y="1149"/>
                  </a:lnTo>
                  <a:lnTo>
                    <a:pt x="1035" y="1149"/>
                  </a:lnTo>
                  <a:lnTo>
                    <a:pt x="1035" y="1101"/>
                  </a:lnTo>
                  <a:lnTo>
                    <a:pt x="1027" y="1101"/>
                  </a:lnTo>
                  <a:lnTo>
                    <a:pt x="1027" y="1057"/>
                  </a:lnTo>
                  <a:lnTo>
                    <a:pt x="823" y="1057"/>
                  </a:lnTo>
                  <a:lnTo>
                    <a:pt x="823" y="1013"/>
                  </a:lnTo>
                  <a:lnTo>
                    <a:pt x="765" y="1013"/>
                  </a:lnTo>
                  <a:lnTo>
                    <a:pt x="765" y="958"/>
                  </a:lnTo>
                  <a:lnTo>
                    <a:pt x="713" y="958"/>
                  </a:lnTo>
                  <a:lnTo>
                    <a:pt x="713" y="912"/>
                  </a:lnTo>
                  <a:lnTo>
                    <a:pt x="617" y="912"/>
                  </a:lnTo>
                  <a:lnTo>
                    <a:pt x="617" y="818"/>
                  </a:lnTo>
                  <a:lnTo>
                    <a:pt x="589" y="818"/>
                  </a:lnTo>
                  <a:lnTo>
                    <a:pt x="589" y="772"/>
                  </a:lnTo>
                  <a:lnTo>
                    <a:pt x="519" y="772"/>
                  </a:lnTo>
                  <a:lnTo>
                    <a:pt x="519" y="762"/>
                  </a:lnTo>
                  <a:lnTo>
                    <a:pt x="509" y="762"/>
                  </a:lnTo>
                  <a:lnTo>
                    <a:pt x="509" y="718"/>
                  </a:lnTo>
                  <a:lnTo>
                    <a:pt x="499" y="718"/>
                  </a:lnTo>
                  <a:lnTo>
                    <a:pt x="499" y="628"/>
                  </a:lnTo>
                  <a:lnTo>
                    <a:pt x="489" y="628"/>
                  </a:lnTo>
                  <a:lnTo>
                    <a:pt x="489" y="575"/>
                  </a:lnTo>
                  <a:lnTo>
                    <a:pt x="479" y="575"/>
                  </a:lnTo>
                  <a:lnTo>
                    <a:pt x="479" y="523"/>
                  </a:lnTo>
                  <a:lnTo>
                    <a:pt x="435" y="523"/>
                  </a:lnTo>
                  <a:lnTo>
                    <a:pt x="435" y="477"/>
                  </a:lnTo>
                  <a:lnTo>
                    <a:pt x="383" y="477"/>
                  </a:lnTo>
                  <a:lnTo>
                    <a:pt x="383" y="433"/>
                  </a:lnTo>
                  <a:lnTo>
                    <a:pt x="334" y="433"/>
                  </a:lnTo>
                  <a:lnTo>
                    <a:pt x="334" y="375"/>
                  </a:lnTo>
                  <a:lnTo>
                    <a:pt x="314" y="375"/>
                  </a:lnTo>
                  <a:lnTo>
                    <a:pt x="314" y="331"/>
                  </a:lnTo>
                  <a:lnTo>
                    <a:pt x="296" y="331"/>
                  </a:lnTo>
                  <a:lnTo>
                    <a:pt x="296" y="287"/>
                  </a:lnTo>
                  <a:lnTo>
                    <a:pt x="200" y="287"/>
                  </a:lnTo>
                  <a:lnTo>
                    <a:pt x="200" y="243"/>
                  </a:lnTo>
                  <a:lnTo>
                    <a:pt x="186" y="243"/>
                  </a:lnTo>
                  <a:lnTo>
                    <a:pt x="186" y="136"/>
                  </a:lnTo>
                  <a:lnTo>
                    <a:pt x="178" y="136"/>
                  </a:lnTo>
                  <a:lnTo>
                    <a:pt x="178" y="46"/>
                  </a:lnTo>
                  <a:lnTo>
                    <a:pt x="170" y="46"/>
                  </a:lnTo>
                  <a:lnTo>
                    <a:pt x="170"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fr-FR" kern="0">
                <a:solidFill>
                  <a:sysClr val="windowText" lastClr="000000"/>
                </a:solidFill>
              </a:endParaRPr>
            </a:p>
          </p:txBody>
        </p:sp>
      </p:grpSp>
      <p:graphicFrame>
        <p:nvGraphicFramePr>
          <p:cNvPr id="151" name="Table 150"/>
          <p:cNvGraphicFramePr>
            <a:graphicFrameLocks noGrp="1"/>
          </p:cNvGraphicFramePr>
          <p:nvPr>
            <p:extLst>
              <p:ext uri="{D42A27DB-BD31-4B8C-83A1-F6EECF244321}">
                <p14:modId xmlns:p14="http://schemas.microsoft.com/office/powerpoint/2010/main" val="112579686"/>
              </p:ext>
            </p:extLst>
          </p:nvPr>
        </p:nvGraphicFramePr>
        <p:xfrm>
          <a:off x="4648200" y="1600200"/>
          <a:ext cx="4474686" cy="1524000"/>
        </p:xfrm>
        <a:graphic>
          <a:graphicData uri="http://schemas.openxmlformats.org/drawingml/2006/table">
            <a:tbl>
              <a:tblPr firstRow="1" bandRow="1">
                <a:tableStyleId>{69012ECD-51FC-41F1-AA8D-1B2483CD663E}</a:tableStyleId>
              </a:tblPr>
              <a:tblGrid>
                <a:gridCol w="1759744"/>
                <a:gridCol w="1299067"/>
                <a:gridCol w="1415875"/>
              </a:tblGrid>
              <a:tr h="213360">
                <a:tc>
                  <a:txBody>
                    <a:bodyPr/>
                    <a:lstStyle/>
                    <a:p>
                      <a:pPr algn="ctr"/>
                      <a:endParaRPr lang="fr-FR" sz="1000" noProof="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000" noProof="0" dirty="0" smtClean="0">
                          <a:solidFill>
                            <a:schemeClr val="tx2"/>
                          </a:solidFill>
                        </a:rPr>
                        <a:t>Bras A</a:t>
                      </a:r>
                    </a:p>
                    <a:p>
                      <a:pPr algn="ctr"/>
                      <a:r>
                        <a:rPr lang="fr-FR" sz="1000" noProof="0" dirty="0" smtClean="0">
                          <a:solidFill>
                            <a:schemeClr val="tx2"/>
                          </a:solidFill>
                        </a:rPr>
                        <a:t>(47 </a:t>
                      </a:r>
                      <a:r>
                        <a:rPr lang="fr-FR" sz="1000" noProof="0" dirty="0" err="1" smtClean="0">
                          <a:solidFill>
                            <a:schemeClr val="tx2"/>
                          </a:solidFill>
                        </a:rPr>
                        <a:t>evts</a:t>
                      </a:r>
                      <a:r>
                        <a:rPr lang="fr-FR" sz="1000" noProof="0" dirty="0" smtClean="0">
                          <a:solidFill>
                            <a:schemeClr val="tx2"/>
                          </a:solidFill>
                        </a:rPr>
                        <a:t>)</a:t>
                      </a:r>
                      <a:endParaRPr lang="fr-FR" sz="1000" noProof="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000" noProof="0" dirty="0" smtClean="0">
                          <a:solidFill>
                            <a:schemeClr val="tx2"/>
                          </a:solidFill>
                        </a:rPr>
                        <a:t>Bras B</a:t>
                      </a:r>
                    </a:p>
                    <a:p>
                      <a:pPr algn="ctr"/>
                      <a:r>
                        <a:rPr lang="fr-FR" sz="1000" noProof="0" dirty="0" smtClean="0">
                          <a:solidFill>
                            <a:schemeClr val="tx2"/>
                          </a:solidFill>
                        </a:rPr>
                        <a:t>(46 </a:t>
                      </a:r>
                      <a:r>
                        <a:rPr lang="fr-FR" sz="1000" noProof="0" dirty="0" err="1" smtClean="0">
                          <a:solidFill>
                            <a:schemeClr val="tx2"/>
                          </a:solidFill>
                        </a:rPr>
                        <a:t>evts</a:t>
                      </a:r>
                      <a:r>
                        <a:rPr lang="fr-FR" sz="1000" noProof="0" dirty="0" smtClean="0">
                          <a:solidFill>
                            <a:schemeClr val="tx2"/>
                          </a:solidFill>
                        </a:rPr>
                        <a:t>)</a:t>
                      </a:r>
                      <a:endParaRPr lang="fr-FR" sz="1000" noProof="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213360">
                <a:tc>
                  <a:txBody>
                    <a:bodyPr/>
                    <a:lstStyle/>
                    <a:p>
                      <a:r>
                        <a:rPr lang="fr-FR" sz="1000" b="1" noProof="0" dirty="0" smtClean="0"/>
                        <a:t>SSMD à 2 ans, % (IC95%)</a:t>
                      </a:r>
                      <a:endParaRPr lang="fr-FR" sz="1000" b="1"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aseline="0" noProof="0" dirty="0" smtClean="0">
                          <a:solidFill>
                            <a:srgbClr val="4D4D4D"/>
                          </a:solidFill>
                          <a:latin typeface="Arial" panose="020B0604020202020204" pitchFamily="34" charset="0"/>
                          <a:cs typeface="Arial" panose="020B0604020202020204" pitchFamily="34" charset="0"/>
                        </a:rPr>
                        <a:t>14,8 (6,6 – 26,1)</a:t>
                      </a:r>
                      <a:endParaRPr lang="fr-FR" sz="1000" noProof="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aseline="0" noProof="0" dirty="0" smtClean="0">
                          <a:solidFill>
                            <a:srgbClr val="4D4D4D"/>
                          </a:solidFill>
                          <a:latin typeface="Arial" panose="020B0604020202020204" pitchFamily="34" charset="0"/>
                          <a:cs typeface="Arial" panose="020B0604020202020204" pitchFamily="34" charset="0"/>
                        </a:rPr>
                        <a:t>4,2 (0,8 – 12,7)</a:t>
                      </a:r>
                      <a:endParaRPr lang="fr-FR" sz="10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13360">
                <a:tc>
                  <a:txBody>
                    <a:bodyPr/>
                    <a:lstStyle/>
                    <a:p>
                      <a:r>
                        <a:rPr lang="fr-FR" sz="1000" b="1" noProof="0" dirty="0" smtClean="0"/>
                        <a:t>SSMD à 1 an, % (IC95%)</a:t>
                      </a:r>
                      <a:endParaRPr lang="fr-FR" sz="1000" b="1"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noProof="0" dirty="0" smtClean="0">
                          <a:solidFill>
                            <a:srgbClr val="4D4D4D"/>
                          </a:solidFill>
                          <a:latin typeface="Arial" panose="020B0604020202020204" pitchFamily="34" charset="0"/>
                          <a:cs typeface="Arial" panose="020B0604020202020204" pitchFamily="34" charset="0"/>
                        </a:rPr>
                        <a:t>45,1 (31,2 –</a:t>
                      </a:r>
                      <a:r>
                        <a:rPr lang="fr-FR" sz="1000" baseline="0" noProof="0" dirty="0" smtClean="0">
                          <a:solidFill>
                            <a:srgbClr val="4D4D4D"/>
                          </a:solidFill>
                          <a:latin typeface="Arial" panose="020B0604020202020204" pitchFamily="34" charset="0"/>
                          <a:cs typeface="Arial" panose="020B0604020202020204" pitchFamily="34" charset="0"/>
                        </a:rPr>
                        <a:t> 58,0)</a:t>
                      </a:r>
                      <a:endParaRPr lang="fr-FR" sz="10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noProof="0" dirty="0" smtClean="0">
                          <a:solidFill>
                            <a:srgbClr val="4D4D4D"/>
                          </a:solidFill>
                          <a:latin typeface="Arial" panose="020B0604020202020204" pitchFamily="34" charset="0"/>
                          <a:cs typeface="Arial" panose="020B0604020202020204" pitchFamily="34" charset="0"/>
                        </a:rPr>
                        <a:t>48,7 (34,1 –</a:t>
                      </a:r>
                      <a:r>
                        <a:rPr lang="fr-FR" sz="1000" baseline="0" noProof="0" dirty="0" smtClean="0">
                          <a:solidFill>
                            <a:srgbClr val="4D4D4D"/>
                          </a:solidFill>
                          <a:latin typeface="Arial" panose="020B0604020202020204" pitchFamily="34" charset="0"/>
                          <a:cs typeface="Arial" panose="020B0604020202020204" pitchFamily="34" charset="0"/>
                        </a:rPr>
                        <a:t> 61,8)</a:t>
                      </a:r>
                      <a:endParaRPr lang="fr-FR" sz="1000" noProof="0" dirty="0" smtClean="0">
                        <a:solidFill>
                          <a:srgbClr val="4D4D4D"/>
                        </a:solidFill>
                        <a:latin typeface="Arial" panose="020B0604020202020204" pitchFamily="34" charset="0"/>
                        <a:cs typeface="Arial" panose="020B0604020202020204" pitchFamily="34" charset="0"/>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13360">
                <a:tc>
                  <a:txBody>
                    <a:bodyPr/>
                    <a:lstStyle/>
                    <a:p>
                      <a:r>
                        <a:rPr lang="fr-FR" sz="1000" b="1" noProof="0" dirty="0" err="1" smtClean="0"/>
                        <a:t>SSMDm</a:t>
                      </a:r>
                      <a:r>
                        <a:rPr lang="fr-FR" sz="1000" b="1" noProof="0" dirty="0" smtClean="0"/>
                        <a:t>, mois (IC95%)</a:t>
                      </a:r>
                      <a:endParaRPr lang="fr-FR" sz="1000" b="1"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aseline="0" noProof="0" dirty="0" smtClean="0">
                          <a:solidFill>
                            <a:srgbClr val="4D4D4D"/>
                          </a:solidFill>
                          <a:latin typeface="Arial" panose="020B0604020202020204" pitchFamily="34" charset="0"/>
                          <a:cs typeface="Arial" panose="020B0604020202020204" pitchFamily="34" charset="0"/>
                        </a:rPr>
                        <a:t>11,0 (6,0 – 15,9)</a:t>
                      </a:r>
                      <a:endParaRPr lang="fr-FR" sz="10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aseline="0" noProof="0" dirty="0" smtClean="0">
                          <a:solidFill>
                            <a:srgbClr val="4D4D4D"/>
                          </a:solidFill>
                          <a:latin typeface="Arial" panose="020B0604020202020204" pitchFamily="34" charset="0"/>
                          <a:cs typeface="Arial" panose="020B0604020202020204" pitchFamily="34" charset="0"/>
                        </a:rPr>
                        <a:t>11,4 (7,2 – 13,6)</a:t>
                      </a:r>
                      <a:endParaRPr lang="fr-FR" sz="10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13360">
                <a:tc>
                  <a:txBody>
                    <a:bodyPr/>
                    <a:lstStyle/>
                    <a:p>
                      <a:r>
                        <a:rPr lang="fr-FR" sz="1000" b="1" noProof="0" dirty="0" smtClean="0"/>
                        <a:t>HR (IC95%)</a:t>
                      </a:r>
                    </a:p>
                    <a:p>
                      <a:r>
                        <a:rPr lang="fr-FR" sz="1000" b="1" i="0" noProof="0" dirty="0" smtClean="0"/>
                        <a:t>p</a:t>
                      </a:r>
                      <a:endParaRPr lang="fr-FR" sz="1000" b="1"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000" noProof="0" dirty="0" smtClean="0">
                          <a:solidFill>
                            <a:srgbClr val="4D4D4D"/>
                          </a:solidFill>
                          <a:latin typeface="Arial" panose="020B0604020202020204" pitchFamily="34" charset="0"/>
                          <a:cs typeface="Arial" panose="020B0604020202020204" pitchFamily="34" charset="0"/>
                        </a:rPr>
                        <a:t>1,20 (0,79 – 1,80)</a:t>
                      </a:r>
                      <a:br>
                        <a:rPr lang="fr-FR" sz="1000" noProof="0" dirty="0" smtClean="0">
                          <a:solidFill>
                            <a:srgbClr val="4D4D4D"/>
                          </a:solidFill>
                          <a:latin typeface="Arial" panose="020B0604020202020204" pitchFamily="34" charset="0"/>
                          <a:cs typeface="Arial" panose="020B0604020202020204" pitchFamily="34" charset="0"/>
                        </a:rPr>
                      </a:br>
                      <a:r>
                        <a:rPr lang="fr-FR" sz="1000" noProof="0" dirty="0" smtClean="0">
                          <a:solidFill>
                            <a:srgbClr val="4D4D4D"/>
                          </a:solidFill>
                          <a:latin typeface="Arial" panose="020B0604020202020204" pitchFamily="34" charset="0"/>
                          <a:cs typeface="Arial" panose="020B0604020202020204" pitchFamily="34" charset="0"/>
                        </a:rPr>
                        <a:t>0,37</a:t>
                      </a:r>
                      <a:endParaRPr lang="fr-FR" sz="10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tc>
              </a:tr>
            </a:tbl>
          </a:graphicData>
        </a:graphic>
      </p:graphicFrame>
      <p:sp>
        <p:nvSpPr>
          <p:cNvPr id="153" name="TextBox 152"/>
          <p:cNvSpPr txBox="1"/>
          <p:nvPr/>
        </p:nvSpPr>
        <p:spPr>
          <a:xfrm>
            <a:off x="3349732" y="4011087"/>
            <a:ext cx="646481" cy="461665"/>
          </a:xfrm>
          <a:prstGeom prst="rect">
            <a:avLst/>
          </a:prstGeom>
          <a:noFill/>
        </p:spPr>
        <p:txBody>
          <a:bodyPr wrap="none" rtlCol="0">
            <a:spAutoFit/>
          </a:bodyPr>
          <a:lstStyle/>
          <a:p>
            <a:r>
              <a:rPr lang="fr-FR" sz="1200" smtClean="0">
                <a:solidFill>
                  <a:srgbClr val="4D4D4D"/>
                </a:solidFill>
              </a:rPr>
              <a:t>Bras A</a:t>
            </a:r>
          </a:p>
          <a:p>
            <a:r>
              <a:rPr lang="fr-FR" sz="1200" smtClean="0">
                <a:solidFill>
                  <a:srgbClr val="4D4D4D"/>
                </a:solidFill>
              </a:rPr>
              <a:t>Bras B</a:t>
            </a:r>
            <a:endParaRPr lang="fr-FR" sz="1200">
              <a:solidFill>
                <a:srgbClr val="4D4D4D"/>
              </a:solidFill>
            </a:endParaRPr>
          </a:p>
        </p:txBody>
      </p:sp>
      <p:graphicFrame>
        <p:nvGraphicFramePr>
          <p:cNvPr id="154" name="Table 153"/>
          <p:cNvGraphicFramePr>
            <a:graphicFrameLocks noGrp="1"/>
          </p:cNvGraphicFramePr>
          <p:nvPr>
            <p:extLst>
              <p:ext uri="{D42A27DB-BD31-4B8C-83A1-F6EECF244321}">
                <p14:modId xmlns:p14="http://schemas.microsoft.com/office/powerpoint/2010/main" val="4049520894"/>
              </p:ext>
            </p:extLst>
          </p:nvPr>
        </p:nvGraphicFramePr>
        <p:xfrm>
          <a:off x="152399" y="1600200"/>
          <a:ext cx="4346697" cy="1524000"/>
        </p:xfrm>
        <a:graphic>
          <a:graphicData uri="http://schemas.openxmlformats.org/drawingml/2006/table">
            <a:tbl>
              <a:tblPr firstRow="1" bandRow="1">
                <a:tableStyleId>{69012ECD-51FC-41F1-AA8D-1B2483CD663E}</a:tableStyleId>
              </a:tblPr>
              <a:tblGrid>
                <a:gridCol w="1647826"/>
                <a:gridCol w="1322106"/>
                <a:gridCol w="1376765"/>
              </a:tblGrid>
              <a:tr h="253558">
                <a:tc>
                  <a:txBody>
                    <a:bodyPr/>
                    <a:lstStyle/>
                    <a:p>
                      <a:pPr algn="ctr"/>
                      <a:endParaRPr lang="fr-FR" sz="1000" noProof="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000" noProof="0" dirty="0" smtClean="0">
                          <a:solidFill>
                            <a:schemeClr val="tx2"/>
                          </a:solidFill>
                        </a:rPr>
                        <a:t>Bras A</a:t>
                      </a:r>
                    </a:p>
                    <a:p>
                      <a:pPr algn="ctr"/>
                      <a:r>
                        <a:rPr lang="fr-FR" sz="1000" noProof="0" dirty="0" smtClean="0">
                          <a:solidFill>
                            <a:schemeClr val="tx2"/>
                          </a:solidFill>
                        </a:rPr>
                        <a:t>(48 </a:t>
                      </a:r>
                      <a:r>
                        <a:rPr lang="fr-FR" sz="1000" noProof="0" dirty="0" err="1" smtClean="0">
                          <a:solidFill>
                            <a:schemeClr val="tx2"/>
                          </a:solidFill>
                        </a:rPr>
                        <a:t>evts</a:t>
                      </a:r>
                      <a:r>
                        <a:rPr lang="fr-FR" sz="1000" noProof="0" dirty="0" smtClean="0">
                          <a:solidFill>
                            <a:schemeClr val="tx2"/>
                          </a:solidFill>
                        </a:rPr>
                        <a:t>)</a:t>
                      </a:r>
                      <a:endParaRPr lang="fr-FR" sz="1000" noProof="0" dirty="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fr-FR" sz="1000" noProof="0" dirty="0" smtClean="0">
                          <a:solidFill>
                            <a:schemeClr val="tx2"/>
                          </a:solidFill>
                        </a:rPr>
                        <a:t>Bras B</a:t>
                      </a:r>
                    </a:p>
                    <a:p>
                      <a:pPr algn="ctr"/>
                      <a:r>
                        <a:rPr lang="fr-FR" sz="1000" noProof="0" dirty="0" smtClean="0">
                          <a:solidFill>
                            <a:schemeClr val="tx2"/>
                          </a:solidFill>
                        </a:rPr>
                        <a:t>(46 </a:t>
                      </a:r>
                      <a:r>
                        <a:rPr lang="fr-FR" sz="1000" noProof="0" dirty="0" err="1" smtClean="0">
                          <a:solidFill>
                            <a:schemeClr val="tx2"/>
                          </a:solidFill>
                        </a:rPr>
                        <a:t>evts</a:t>
                      </a:r>
                      <a:r>
                        <a:rPr lang="fr-FR" sz="1000" noProof="0" dirty="0" smtClean="0">
                          <a:solidFill>
                            <a:schemeClr val="tx2"/>
                          </a:solidFill>
                        </a:rPr>
                        <a:t>)</a:t>
                      </a:r>
                      <a:endParaRPr lang="fr-FR" sz="1000" noProof="0" dirty="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r>
              <a:tr h="158473">
                <a:tc>
                  <a:txBody>
                    <a:bodyPr/>
                    <a:lstStyle/>
                    <a:p>
                      <a:r>
                        <a:rPr lang="fr-FR" sz="1000" b="1" noProof="0" dirty="0" smtClean="0"/>
                        <a:t>SSP</a:t>
                      </a:r>
                      <a:r>
                        <a:rPr lang="fr-FR" sz="1000" b="1" baseline="0" noProof="0" dirty="0" smtClean="0"/>
                        <a:t> à 2 ans</a:t>
                      </a:r>
                      <a:r>
                        <a:rPr lang="fr-FR" sz="1000" b="1" noProof="0" dirty="0" smtClean="0"/>
                        <a:t>, % (IC95%)</a:t>
                      </a:r>
                      <a:endParaRPr lang="fr-FR" sz="1000" b="1"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aseline="0" noProof="0" dirty="0" smtClean="0">
                          <a:solidFill>
                            <a:srgbClr val="4D4D4D"/>
                          </a:solidFill>
                          <a:latin typeface="Arial" panose="020B0604020202020204" pitchFamily="34" charset="0"/>
                          <a:cs typeface="Arial" panose="020B0604020202020204" pitchFamily="34" charset="0"/>
                        </a:rPr>
                        <a:t>8,6 (2,8 – 18,6)</a:t>
                      </a:r>
                      <a:endParaRPr lang="fr-FR" sz="1000" noProof="0" dirty="0">
                        <a:latin typeface="+mn-lt"/>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aseline="0" noProof="0" dirty="0" smtClean="0">
                          <a:solidFill>
                            <a:srgbClr val="4D4D4D"/>
                          </a:solidFill>
                          <a:latin typeface="Arial" panose="020B0604020202020204" pitchFamily="34" charset="0"/>
                          <a:cs typeface="Arial" panose="020B0604020202020204" pitchFamily="34" charset="0"/>
                        </a:rPr>
                        <a:t>4,2 (0,8 – 12,8)</a:t>
                      </a:r>
                      <a:endParaRPr lang="fr-FR" sz="10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191611">
                <a:tc>
                  <a:txBody>
                    <a:bodyPr/>
                    <a:lstStyle/>
                    <a:p>
                      <a:r>
                        <a:rPr lang="fr-FR" sz="1000" b="1" noProof="0" dirty="0" smtClean="0"/>
                        <a:t>SSP à 1 an, % (IC95%)</a:t>
                      </a:r>
                      <a:endParaRPr lang="fr-FR" sz="1000" b="1"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noProof="0" dirty="0" smtClean="0">
                          <a:solidFill>
                            <a:srgbClr val="4D4D4D"/>
                          </a:solidFill>
                          <a:latin typeface="Arial" panose="020B0604020202020204" pitchFamily="34" charset="0"/>
                          <a:cs typeface="Arial" panose="020B0604020202020204" pitchFamily="34" charset="0"/>
                        </a:rPr>
                        <a:t>39,2 (26,0 –</a:t>
                      </a:r>
                      <a:r>
                        <a:rPr lang="fr-FR" sz="1000" baseline="0" noProof="0" dirty="0" smtClean="0">
                          <a:solidFill>
                            <a:srgbClr val="4D4D4D"/>
                          </a:solidFill>
                          <a:latin typeface="Arial" panose="020B0604020202020204" pitchFamily="34" charset="0"/>
                          <a:cs typeface="Arial" panose="020B0604020202020204" pitchFamily="34" charset="0"/>
                        </a:rPr>
                        <a:t> 52,2)</a:t>
                      </a:r>
                      <a:endParaRPr lang="fr-FR" sz="10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noProof="0" dirty="0" smtClean="0">
                          <a:solidFill>
                            <a:srgbClr val="4D4D4D"/>
                          </a:solidFill>
                          <a:latin typeface="Arial" panose="020B0604020202020204" pitchFamily="34" charset="0"/>
                          <a:cs typeface="Arial" panose="020B0604020202020204" pitchFamily="34" charset="0"/>
                        </a:rPr>
                        <a:t>46,6 (32,2 –</a:t>
                      </a:r>
                      <a:r>
                        <a:rPr lang="fr-FR" sz="1000" baseline="0" noProof="0" dirty="0" smtClean="0">
                          <a:solidFill>
                            <a:srgbClr val="4D4D4D"/>
                          </a:solidFill>
                          <a:latin typeface="Arial" panose="020B0604020202020204" pitchFamily="34" charset="0"/>
                          <a:cs typeface="Arial" panose="020B0604020202020204" pitchFamily="34" charset="0"/>
                        </a:rPr>
                        <a:t> 59,8)</a:t>
                      </a:r>
                      <a:endParaRPr lang="fr-FR" sz="10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158473">
                <a:tc>
                  <a:txBody>
                    <a:bodyPr/>
                    <a:lstStyle/>
                    <a:p>
                      <a:r>
                        <a:rPr lang="fr-FR" sz="1000" b="1" noProof="0" dirty="0" err="1" smtClean="0"/>
                        <a:t>SSPm</a:t>
                      </a:r>
                      <a:r>
                        <a:rPr lang="fr-FR" sz="1000" b="1" noProof="0" dirty="0" smtClean="0"/>
                        <a:t>,</a:t>
                      </a:r>
                      <a:r>
                        <a:rPr lang="fr-FR" sz="1000" b="1" baseline="0" noProof="0" dirty="0" smtClean="0"/>
                        <a:t> mois</a:t>
                      </a:r>
                      <a:r>
                        <a:rPr lang="fr-FR" sz="1000" b="1" noProof="0" dirty="0" smtClean="0"/>
                        <a:t> (IC95%)</a:t>
                      </a:r>
                      <a:endParaRPr lang="fr-FR" sz="1000" b="1"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aseline="0" noProof="0" dirty="0" smtClean="0">
                          <a:solidFill>
                            <a:srgbClr val="4D4D4D"/>
                          </a:solidFill>
                          <a:latin typeface="Arial" panose="020B0604020202020204" pitchFamily="34" charset="0"/>
                          <a:cs typeface="Arial" panose="020B0604020202020204" pitchFamily="34" charset="0"/>
                        </a:rPr>
                        <a:t>10,1 (6,0 – 12,5)</a:t>
                      </a:r>
                      <a:endParaRPr lang="fr-FR" sz="1000" noProof="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aseline="0" noProof="0" dirty="0" smtClean="0">
                          <a:solidFill>
                            <a:srgbClr val="4D4D4D"/>
                          </a:solidFill>
                          <a:latin typeface="Arial" panose="020B0604020202020204" pitchFamily="34" charset="0"/>
                          <a:cs typeface="Arial" panose="020B0604020202020204" pitchFamily="34" charset="0"/>
                        </a:rPr>
                        <a:t>10,4 (7,0 – 13,6)</a:t>
                      </a:r>
                      <a:endParaRPr lang="fr-FR" sz="10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53558">
                <a:tc>
                  <a:txBody>
                    <a:bodyPr/>
                    <a:lstStyle/>
                    <a:p>
                      <a:r>
                        <a:rPr lang="fr-FR" sz="1000" b="1" noProof="0" dirty="0" smtClean="0"/>
                        <a:t>HR (IC95%)</a:t>
                      </a:r>
                    </a:p>
                    <a:p>
                      <a:r>
                        <a:rPr lang="fr-FR" sz="1000" b="1" i="0" noProof="0" dirty="0" smtClean="0"/>
                        <a:t>p</a:t>
                      </a:r>
                      <a:endParaRPr lang="fr-FR" sz="1000" b="1" noProof="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1,03 (0,69 – 1,55)</a:t>
                      </a:r>
                      <a:br>
                        <a:rPr kumimoji="0" lang="fr-FR" sz="10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br>
                      <a:r>
                        <a:rPr kumimoji="0" lang="fr-FR" sz="10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0,87</a:t>
                      </a:r>
                      <a:endParaRPr lang="fr-FR" sz="10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tc>
              </a:tr>
            </a:tbl>
          </a:graphicData>
        </a:graphic>
      </p:graphicFrame>
      <p:cxnSp>
        <p:nvCxnSpPr>
          <p:cNvPr id="155" name="Straight Connector 154"/>
          <p:cNvCxnSpPr/>
          <p:nvPr/>
        </p:nvCxnSpPr>
        <p:spPr>
          <a:xfrm>
            <a:off x="7315200" y="4205977"/>
            <a:ext cx="297320" cy="0"/>
          </a:xfrm>
          <a:prstGeom prst="line">
            <a:avLst/>
          </a:prstGeom>
          <a:noFill/>
          <a:ln w="285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6" name="Straight Connector 155"/>
          <p:cNvCxnSpPr/>
          <p:nvPr/>
        </p:nvCxnSpPr>
        <p:spPr>
          <a:xfrm>
            <a:off x="7315200" y="4397188"/>
            <a:ext cx="297320" cy="0"/>
          </a:xfrm>
          <a:prstGeom prst="line">
            <a:avLst/>
          </a:pr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7" name="TextBox 156"/>
          <p:cNvSpPr txBox="1"/>
          <p:nvPr/>
        </p:nvSpPr>
        <p:spPr>
          <a:xfrm>
            <a:off x="7616932" y="4059347"/>
            <a:ext cx="646331" cy="461665"/>
          </a:xfrm>
          <a:prstGeom prst="rect">
            <a:avLst/>
          </a:prstGeom>
          <a:noFill/>
        </p:spPr>
        <p:txBody>
          <a:bodyPr wrap="none" rtlCol="0">
            <a:spAutoFit/>
          </a:bodyPr>
          <a:lstStyle/>
          <a:p>
            <a:r>
              <a:rPr lang="fr-FR" sz="1200" smtClean="0">
                <a:solidFill>
                  <a:srgbClr val="4D4D4D"/>
                </a:solidFill>
              </a:rPr>
              <a:t>Bras A</a:t>
            </a:r>
          </a:p>
          <a:p>
            <a:r>
              <a:rPr lang="fr-FR" sz="1200" smtClean="0">
                <a:solidFill>
                  <a:srgbClr val="4D4D4D"/>
                </a:solidFill>
              </a:rPr>
              <a:t>Bras B</a:t>
            </a:r>
            <a:endParaRPr lang="fr-FR" sz="1200">
              <a:solidFill>
                <a:srgbClr val="4D4D4D"/>
              </a:solidFill>
            </a:endParaRPr>
          </a:p>
        </p:txBody>
      </p:sp>
      <p:sp>
        <p:nvSpPr>
          <p:cNvPr id="146" name="TextBox 145"/>
          <p:cNvSpPr txBox="1"/>
          <p:nvPr/>
        </p:nvSpPr>
        <p:spPr>
          <a:xfrm>
            <a:off x="573241" y="5617861"/>
            <a:ext cx="295799" cy="276999"/>
          </a:xfrm>
          <a:prstGeom prst="rect">
            <a:avLst/>
          </a:prstGeom>
          <a:noFill/>
        </p:spPr>
        <p:txBody>
          <a:bodyPr wrap="none" rtlCol="0" anchor="t" anchorCtr="0">
            <a:spAutoFit/>
          </a:bodyPr>
          <a:lstStyle/>
          <a:p>
            <a:pPr algn="r" fontAlgn="auto">
              <a:spcBef>
                <a:spcPts val="0"/>
              </a:spcBef>
              <a:spcAft>
                <a:spcPts val="0"/>
              </a:spcAft>
            </a:pPr>
            <a:r>
              <a:rPr lang="fr-FR" sz="1200" smtClean="0">
                <a:solidFill>
                  <a:srgbClr val="4D4D4D"/>
                </a:solidFill>
                <a:latin typeface="Arial" panose="020B0604020202020204" pitchFamily="34" charset="0"/>
                <a:cs typeface="Arial" panose="020B0604020202020204" pitchFamily="34" charset="0"/>
              </a:rPr>
              <a:t>N</a:t>
            </a:r>
            <a:endParaRPr lang="fr-FR" sz="1200">
              <a:solidFill>
                <a:srgbClr val="4D4D4D"/>
              </a:solidFill>
              <a:latin typeface="Arial" panose="020B0604020202020204" pitchFamily="34" charset="0"/>
              <a:cs typeface="Arial" panose="020B0604020202020204" pitchFamily="34" charset="0"/>
            </a:endParaRPr>
          </a:p>
        </p:txBody>
      </p:sp>
      <p:sp>
        <p:nvSpPr>
          <p:cNvPr id="147" name="TextBox 146"/>
          <p:cNvSpPr txBox="1"/>
          <p:nvPr/>
        </p:nvSpPr>
        <p:spPr>
          <a:xfrm>
            <a:off x="5080461" y="5617861"/>
            <a:ext cx="295799" cy="276999"/>
          </a:xfrm>
          <a:prstGeom prst="rect">
            <a:avLst/>
          </a:prstGeom>
          <a:noFill/>
        </p:spPr>
        <p:txBody>
          <a:bodyPr wrap="none" rtlCol="0" anchor="t" anchorCtr="0">
            <a:spAutoFit/>
          </a:bodyPr>
          <a:lstStyle/>
          <a:p>
            <a:pPr algn="r" fontAlgn="auto">
              <a:spcBef>
                <a:spcPts val="0"/>
              </a:spcBef>
              <a:spcAft>
                <a:spcPts val="0"/>
              </a:spcAft>
            </a:pPr>
            <a:r>
              <a:rPr lang="fr-FR" sz="1200" smtClean="0">
                <a:solidFill>
                  <a:srgbClr val="4D4D4D"/>
                </a:solidFill>
                <a:latin typeface="Arial" panose="020B0604020202020204" pitchFamily="34" charset="0"/>
                <a:cs typeface="Arial" panose="020B0604020202020204" pitchFamily="34" charset="0"/>
              </a:rPr>
              <a:t>N</a:t>
            </a:r>
            <a:endParaRPr lang="fr-FR" sz="1200">
              <a:solidFill>
                <a:srgbClr val="4D4D4D"/>
              </a:solidFill>
              <a:latin typeface="Arial" panose="020B0604020202020204" pitchFamily="34" charset="0"/>
              <a:cs typeface="Arial" panose="020B0604020202020204" pitchFamily="34" charset="0"/>
            </a:endParaRPr>
          </a:p>
        </p:txBody>
      </p:sp>
      <p:sp>
        <p:nvSpPr>
          <p:cNvPr id="148" name="Text Placeholder 14"/>
          <p:cNvSpPr>
            <a:spLocks noGrp="1"/>
          </p:cNvSpPr>
          <p:nvPr>
            <p:ph type="body" sz="quarter" idx="11"/>
          </p:nvPr>
        </p:nvSpPr>
        <p:spPr>
          <a:xfrm>
            <a:off x="4343400" y="6096000"/>
            <a:ext cx="4435475" cy="487363"/>
          </a:xfrm>
        </p:spPr>
        <p:txBody>
          <a:bodyPr/>
          <a:lstStyle/>
          <a:p>
            <a:r>
              <a:rPr lang="fr-FR" smtClean="0"/>
              <a:t>Loka T et al. Ann Oncol 2016; 27 (suppl 6): abstr 621PD</a:t>
            </a:r>
            <a:endParaRPr lang="fr-FR"/>
          </a:p>
        </p:txBody>
      </p:sp>
    </p:spTree>
    <p:custDataLst>
      <p:tags r:id="rId1"/>
    </p:custDataLst>
    <p:extLst>
      <p:ext uri="{BB962C8B-B14F-4D97-AF65-F5344CB8AC3E}">
        <p14:creationId xmlns:p14="http://schemas.microsoft.com/office/powerpoint/2010/main" val="42333342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621PD: Etude randomisée de phase II évaluant S-1 et radiothérapie concomitante avec ou sans chimiothérapie d’induction (gemcitabine) pour les cancers du pancréas localement avancé (CPLA): analyse finale de l’étude JCOG1106 – Loka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endParaRPr lang="fr-FR" dirty="0"/>
          </a:p>
        </p:txBody>
      </p:sp>
      <p:sp>
        <p:nvSpPr>
          <p:cNvPr id="15" name="Text Placeholder 14"/>
          <p:cNvSpPr>
            <a:spLocks noGrp="1"/>
          </p:cNvSpPr>
          <p:nvPr>
            <p:ph type="body" sz="quarter" idx="11"/>
          </p:nvPr>
        </p:nvSpPr>
        <p:spPr>
          <a:xfrm>
            <a:off x="4343400" y="6096000"/>
            <a:ext cx="4435475" cy="487363"/>
          </a:xfrm>
        </p:spPr>
        <p:txBody>
          <a:bodyPr/>
          <a:lstStyle/>
          <a:p>
            <a:r>
              <a:rPr lang="fr-FR" smtClean="0"/>
              <a:t>Loka T et al. Ann Oncol 2016; 27 (suppl 6): abstr 621PD</a:t>
            </a:r>
            <a:endParaRPr lang="fr-FR"/>
          </a:p>
        </p:txBody>
      </p:sp>
      <p:graphicFrame>
        <p:nvGraphicFramePr>
          <p:cNvPr id="8" name="Table 7"/>
          <p:cNvGraphicFramePr>
            <a:graphicFrameLocks noGrp="1"/>
          </p:cNvGraphicFramePr>
          <p:nvPr>
            <p:extLst>
              <p:ext uri="{D42A27DB-BD31-4B8C-83A1-F6EECF244321}">
                <p14:modId xmlns:p14="http://schemas.microsoft.com/office/powerpoint/2010/main" val="1530900581"/>
              </p:ext>
            </p:extLst>
          </p:nvPr>
        </p:nvGraphicFramePr>
        <p:xfrm>
          <a:off x="1143000" y="1645920"/>
          <a:ext cx="7339487" cy="4114800"/>
        </p:xfrm>
        <a:graphic>
          <a:graphicData uri="http://schemas.openxmlformats.org/drawingml/2006/table">
            <a:tbl>
              <a:tblPr firstRow="1" bandRow="1">
                <a:tableStyleId>{69012ECD-51FC-41F1-AA8D-1B2483CD663E}</a:tableStyleId>
              </a:tblPr>
              <a:tblGrid>
                <a:gridCol w="2438400"/>
                <a:gridCol w="1143000"/>
                <a:gridCol w="1143000"/>
                <a:gridCol w="1405463"/>
                <a:gridCol w="1209624"/>
              </a:tblGrid>
              <a:tr h="263013">
                <a:tc>
                  <a:txBody>
                    <a:bodyPr/>
                    <a:lstStyle/>
                    <a:p>
                      <a:r>
                        <a:rPr lang="fr-FR" sz="1200" noProof="0" dirty="0" err="1" smtClean="0">
                          <a:solidFill>
                            <a:schemeClr val="tx2"/>
                          </a:solidFill>
                        </a:rPr>
                        <a:t>EIs</a:t>
                      </a:r>
                      <a:r>
                        <a:rPr lang="fr-FR" sz="1200" noProof="0" dirty="0" smtClean="0">
                          <a:solidFill>
                            <a:schemeClr val="tx2"/>
                          </a:solidFill>
                        </a:rPr>
                        <a:t>, CTCAE</a:t>
                      </a:r>
                      <a:r>
                        <a:rPr lang="fr-FR" sz="1200" baseline="0" noProof="0" dirty="0" smtClean="0">
                          <a:solidFill>
                            <a:schemeClr val="tx2"/>
                          </a:solidFill>
                        </a:rPr>
                        <a:t> v4.0</a:t>
                      </a:r>
                      <a:endParaRPr lang="fr-FR" sz="1200" noProof="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gridSpan="2">
                  <a:txBody>
                    <a:bodyPr/>
                    <a:lstStyle/>
                    <a:p>
                      <a:pPr algn="ctr"/>
                      <a:r>
                        <a:rPr lang="fr-FR" sz="1200" noProof="0" smtClean="0">
                          <a:solidFill>
                            <a:schemeClr val="tx2"/>
                          </a:solidFill>
                        </a:rPr>
                        <a:t>Bras</a:t>
                      </a:r>
                      <a:r>
                        <a:rPr lang="fr-FR" sz="1200" baseline="0" noProof="0" smtClean="0">
                          <a:solidFill>
                            <a:schemeClr val="tx2"/>
                          </a:solidFill>
                        </a:rPr>
                        <a:t> </a:t>
                      </a:r>
                      <a:r>
                        <a:rPr lang="fr-FR" sz="1200" noProof="0" smtClean="0">
                          <a:solidFill>
                            <a:schemeClr val="tx2"/>
                          </a:solidFill>
                        </a:rPr>
                        <a:t>A (n=50), %</a:t>
                      </a:r>
                      <a:endParaRPr lang="fr-FR" sz="1200" noProof="0">
                        <a:solidFill>
                          <a:schemeClr val="tx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200" dirty="0">
                        <a:solidFill>
                          <a:schemeClr val="tx2"/>
                        </a:solidFill>
                      </a:endParaRPr>
                    </a:p>
                  </a:txBody>
                  <a:tcPr/>
                </a:tc>
                <a:tc gridSpan="2">
                  <a:txBody>
                    <a:bodyPr/>
                    <a:lstStyle/>
                    <a:p>
                      <a:pPr algn="ctr"/>
                      <a:r>
                        <a:rPr lang="fr-FR" sz="1200" noProof="0" smtClean="0">
                          <a:solidFill>
                            <a:schemeClr val="tx2"/>
                          </a:solidFill>
                        </a:rPr>
                        <a:t>Bras</a:t>
                      </a:r>
                      <a:r>
                        <a:rPr lang="fr-FR" sz="1200" baseline="0" noProof="0" smtClean="0">
                          <a:solidFill>
                            <a:schemeClr val="tx2"/>
                          </a:solidFill>
                        </a:rPr>
                        <a:t> </a:t>
                      </a:r>
                      <a:r>
                        <a:rPr lang="fr-FR" sz="1200" noProof="0" smtClean="0">
                          <a:solidFill>
                            <a:schemeClr val="tx2"/>
                          </a:solidFill>
                        </a:rPr>
                        <a:t>B (n=49), %</a:t>
                      </a:r>
                      <a:endParaRPr lang="fr-FR" sz="1200" noProof="0">
                        <a:solidFill>
                          <a:schemeClr val="tx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200" dirty="0">
                        <a:solidFill>
                          <a:schemeClr val="tx2"/>
                        </a:solidFill>
                      </a:endParaRPr>
                    </a:p>
                  </a:txBody>
                  <a:tcPr/>
                </a:tc>
              </a:tr>
              <a:tr h="263013">
                <a:tc>
                  <a:txBody>
                    <a:bodyPr/>
                    <a:lstStyle/>
                    <a:p>
                      <a:endParaRPr lang="fr-FR" sz="1200" b="1"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b="1" noProof="0" smtClean="0"/>
                        <a:t>Tous</a:t>
                      </a:r>
                      <a:r>
                        <a:rPr lang="fr-FR" sz="1200" b="1" baseline="0" noProof="0" smtClean="0"/>
                        <a:t> grades</a:t>
                      </a:r>
                      <a:endParaRPr lang="fr-FR" sz="1200" b="1"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b="1" noProof="0" smtClean="0"/>
                        <a:t>Grade 3–4</a:t>
                      </a:r>
                      <a:endParaRPr lang="fr-FR" sz="1200" b="1"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b="1" noProof="0" smtClean="0"/>
                        <a:t>Tous grades</a:t>
                      </a:r>
                      <a:endParaRPr lang="fr-FR" sz="1200" b="1"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b="1" noProof="0" smtClean="0"/>
                        <a:t>Grade 3–4</a:t>
                      </a:r>
                      <a:endParaRPr lang="fr-FR" sz="1200" b="1"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48376">
                <a:tc>
                  <a:txBody>
                    <a:bodyPr/>
                    <a:lstStyle/>
                    <a:p>
                      <a:r>
                        <a:rPr lang="fr-FR" sz="1200" b="0" noProof="0" smtClean="0"/>
                        <a:t>Diminution leucocytes</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94</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62</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94</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61</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4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Diminution</a:t>
                      </a:r>
                      <a:r>
                        <a:rPr lang="fr-FR" sz="1200" b="0" baseline="0" noProof="0" smtClean="0"/>
                        <a:t> neutrophiles</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92</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54</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96</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57</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4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Anémie</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100</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18</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98</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12</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Diminution</a:t>
                      </a:r>
                      <a:r>
                        <a:rPr lang="fr-FR" sz="1200" b="0" baseline="0" noProof="0" smtClean="0"/>
                        <a:t> plaquettes</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100</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10</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94</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14</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Anorexie</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88</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16</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76</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4</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Fatigue</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66</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8</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65</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4</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Nausées</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80</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8</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63</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2</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Diarrhées</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46</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6</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37</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4</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Vomissements</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50</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2</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33</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4</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Infection biliaire</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20</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20*</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27</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27</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Hémorragie</a:t>
                      </a:r>
                      <a:r>
                        <a:rPr lang="fr-FR" sz="1200" b="0" baseline="0" noProof="0" smtClean="0"/>
                        <a:t> gastro-duodénale</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10</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10*</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12</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6</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Ulcère gastro-duodénal</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6</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6</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8</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fr-FR" sz="1200" noProof="0" smtClean="0"/>
                        <a:t>4</a:t>
                      </a:r>
                      <a:endParaRPr lang="fr-FR" sz="1200" noProof="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r>
              <a:tr h="263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noProof="0" smtClean="0"/>
                        <a:t>Pneumopathie</a:t>
                      </a:r>
                      <a:endParaRPr lang="fr-FR" sz="1200" b="0" noProof="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6</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4*</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smtClean="0"/>
                        <a:t>4</a:t>
                      </a:r>
                      <a:endParaRPr lang="fr-FR" sz="1200" noProof="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fr-FR" sz="1200" noProof="0" dirty="0" smtClean="0"/>
                        <a:t>2</a:t>
                      </a:r>
                      <a:endParaRPr lang="fr-FR" sz="1200" noProof="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r>
            </a:tbl>
          </a:graphicData>
        </a:graphic>
      </p:graphicFrame>
      <p:sp>
        <p:nvSpPr>
          <p:cNvPr id="3" name="Rectangle 2"/>
          <p:cNvSpPr/>
          <p:nvPr/>
        </p:nvSpPr>
        <p:spPr>
          <a:xfrm>
            <a:off x="1154876" y="5804508"/>
            <a:ext cx="6858000" cy="461665"/>
          </a:xfrm>
          <a:prstGeom prst="rect">
            <a:avLst/>
          </a:prstGeom>
        </p:spPr>
        <p:txBody>
          <a:bodyPr wrap="square">
            <a:spAutoFit/>
          </a:bodyPr>
          <a:lstStyle/>
          <a:p>
            <a:pPr marL="36000" lvl="1"/>
            <a:r>
              <a:rPr lang="fr-FR" sz="1200" dirty="0" smtClean="0">
                <a:solidFill>
                  <a:srgbClr val="4D4D4D"/>
                </a:solidFill>
              </a:rPr>
              <a:t>*Des décès toxiques sont survenus chez 3 patients du bras A (pneumopathie, hémorragie gastroduodénale et infection biliaire)</a:t>
            </a:r>
            <a:endParaRPr lang="fr-FR" sz="1200" dirty="0">
              <a:solidFill>
                <a:srgbClr val="4D4D4D"/>
              </a:solidFill>
            </a:endParaRPr>
          </a:p>
        </p:txBody>
      </p:sp>
    </p:spTree>
    <p:custDataLst>
      <p:tags r:id="rId1"/>
    </p:custDataLst>
    <p:extLst>
      <p:ext uri="{BB962C8B-B14F-4D97-AF65-F5344CB8AC3E}">
        <p14:creationId xmlns:p14="http://schemas.microsoft.com/office/powerpoint/2010/main" val="40228625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621PD: Etude randomisée de phase II évaluant S-1 et radiothérapie concomitante avec ou sans chimiothérapie d’induction (gemcitabine) pour les cancers du pancréas localement avancé (CPLA): analyse finale de l’étude JCOG1106 – Loka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La SG à 2 ans était plus élevée dans le bras A que dans le bras B, avec un HR supérieur à 1.186 (seuil prédéfini de décision)</a:t>
            </a:r>
          </a:p>
          <a:p>
            <a:r>
              <a:rPr lang="fr-FR" b="1" dirty="0" smtClean="0"/>
              <a:t>Le traitement a été généralement bien toléré, bien que le nombre d’</a:t>
            </a:r>
            <a:r>
              <a:rPr lang="fr-FR" b="1" dirty="0" err="1" smtClean="0"/>
              <a:t>EIs</a:t>
            </a:r>
            <a:r>
              <a:rPr lang="fr-FR" b="1" dirty="0" smtClean="0"/>
              <a:t> ait été plus élevé dans le bras A et que 3 décès toxiques soient survenus dans ce bras</a:t>
            </a:r>
          </a:p>
          <a:p>
            <a:r>
              <a:rPr lang="fr-FR" b="1" dirty="0" smtClean="0"/>
              <a:t>Par rapport à la RCT seule, l’addition </a:t>
            </a:r>
            <a:r>
              <a:rPr lang="fr-FR" b="1" dirty="0"/>
              <a:t>à la RCT </a:t>
            </a:r>
            <a:r>
              <a:rPr lang="fr-FR" b="1" dirty="0" smtClean="0"/>
              <a:t>de gemcitabine en induction a été moins toxique à court terme mais s’est accompagnée d’une survie à long terme plus courte</a:t>
            </a:r>
          </a:p>
          <a:p>
            <a:pPr lvl="1"/>
            <a:endParaRPr lang="fr-FR" dirty="0"/>
          </a:p>
        </p:txBody>
      </p:sp>
      <p:sp>
        <p:nvSpPr>
          <p:cNvPr id="15" name="Text Placeholder 14"/>
          <p:cNvSpPr>
            <a:spLocks noGrp="1"/>
          </p:cNvSpPr>
          <p:nvPr>
            <p:ph type="body" sz="quarter" idx="11"/>
          </p:nvPr>
        </p:nvSpPr>
        <p:spPr>
          <a:xfrm>
            <a:off x="4343400" y="6096000"/>
            <a:ext cx="4435475" cy="487363"/>
          </a:xfrm>
        </p:spPr>
        <p:txBody>
          <a:bodyPr/>
          <a:lstStyle/>
          <a:p>
            <a:r>
              <a:rPr lang="fr-FR" smtClean="0"/>
              <a:t>Loka T et al. Ann Oncol 2016; 27 (suppl 6): abstr 621PD</a:t>
            </a:r>
            <a:endParaRPr lang="fr-FR"/>
          </a:p>
        </p:txBody>
      </p:sp>
    </p:spTree>
    <p:custDataLst>
      <p:tags r:id="rId1"/>
    </p:custDataLst>
    <p:extLst>
      <p:ext uri="{BB962C8B-B14F-4D97-AF65-F5344CB8AC3E}">
        <p14:creationId xmlns:p14="http://schemas.microsoft.com/office/powerpoint/2010/main" val="385391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Sommaire</a:t>
            </a:r>
            <a:endParaRPr lang="fr-FR"/>
          </a:p>
        </p:txBody>
      </p:sp>
      <p:sp>
        <p:nvSpPr>
          <p:cNvPr id="5" name="Content Placeholder 4"/>
          <p:cNvSpPr>
            <a:spLocks noGrp="1"/>
          </p:cNvSpPr>
          <p:nvPr>
            <p:ph idx="1"/>
          </p:nvPr>
        </p:nvSpPr>
        <p:spPr/>
        <p:txBody>
          <a:bodyPr/>
          <a:lstStyle/>
          <a:p>
            <a:pPr marL="250825" lvl="1" indent="-250825">
              <a:spcAft>
                <a:spcPts val="1200"/>
              </a:spcAft>
              <a:buSzPct val="110000"/>
              <a:buFontTx/>
              <a:buChar char="•"/>
              <a:tabLst>
                <a:tab pos="8256588" algn="r"/>
              </a:tabLst>
            </a:pPr>
            <a:r>
              <a:rPr lang="fr-FR" sz="2000" dirty="0" smtClean="0">
                <a:solidFill>
                  <a:schemeClr val="accent1"/>
                </a:solidFill>
                <a:ea typeface="+mn-ea"/>
              </a:rPr>
              <a:t>Cancers de l’œsophage et de l’estomac</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2" action="ppaction://hlinksldjump"/>
              </a:rPr>
              <a:t>6</a:t>
            </a:r>
            <a:endParaRPr lang="fr-FR" sz="2000" u="dotted" dirty="0" smtClean="0">
              <a:solidFill>
                <a:schemeClr val="accent1"/>
              </a:solidFill>
              <a:uFill>
                <a:solidFill>
                  <a:schemeClr val="accent1"/>
                </a:solidFill>
              </a:uFill>
            </a:endParaRPr>
          </a:p>
          <a:p>
            <a:pPr lvl="1">
              <a:spcAft>
                <a:spcPts val="1200"/>
              </a:spcAft>
              <a:buSzPct val="110000"/>
              <a:tabLst>
                <a:tab pos="8256588" algn="r"/>
              </a:tabLst>
            </a:pPr>
            <a:r>
              <a:rPr lang="fr-FR" sz="2000" dirty="0" smtClean="0">
                <a:solidFill>
                  <a:schemeClr val="accent1"/>
                </a:solidFill>
                <a:uFill>
                  <a:solidFill>
                    <a:schemeClr val="accent1"/>
                  </a:solidFill>
                </a:uFill>
              </a:rPr>
              <a:t>En préopératoire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3" action="ppaction://hlinksldjump"/>
              </a:rPr>
              <a:t>7</a:t>
            </a:r>
            <a:endParaRPr lang="fr-FR" sz="2000" u="dotted" dirty="0" smtClean="0">
              <a:solidFill>
                <a:schemeClr val="accent1"/>
              </a:solidFill>
              <a:uFill>
                <a:solidFill>
                  <a:schemeClr val="accent1"/>
                </a:solidFill>
              </a:uFill>
            </a:endParaRPr>
          </a:p>
          <a:p>
            <a:pPr lvl="1">
              <a:spcAft>
                <a:spcPts val="1200"/>
              </a:spcAft>
              <a:buSzPct val="110000"/>
              <a:tabLst>
                <a:tab pos="8256588" algn="r"/>
              </a:tabLst>
            </a:pPr>
            <a:r>
              <a:rPr lang="fr-FR" sz="2000" dirty="0" smtClean="0">
                <a:solidFill>
                  <a:schemeClr val="accent1"/>
                </a:solidFill>
                <a:uFill>
                  <a:solidFill>
                    <a:schemeClr val="accent1"/>
                  </a:solidFill>
                </a:uFill>
              </a:rPr>
              <a:t>En </a:t>
            </a:r>
            <a:r>
              <a:rPr lang="fr-FR" sz="2000" dirty="0" err="1" smtClean="0">
                <a:solidFill>
                  <a:schemeClr val="accent1"/>
                </a:solidFill>
                <a:uFill>
                  <a:solidFill>
                    <a:schemeClr val="accent1"/>
                  </a:solidFill>
                </a:uFill>
              </a:rPr>
              <a:t>périopératoire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4" action="ppaction://hlinksldjump"/>
              </a:rPr>
              <a:t>13</a:t>
            </a:r>
            <a:endParaRPr lang="fr-FR" sz="2000" u="dotted" dirty="0" smtClean="0">
              <a:solidFill>
                <a:schemeClr val="accent1"/>
              </a:solidFill>
              <a:uFill>
                <a:solidFill>
                  <a:schemeClr val="accent1"/>
                </a:solidFill>
              </a:uFill>
            </a:endParaRPr>
          </a:p>
          <a:p>
            <a:pPr lvl="1">
              <a:spcAft>
                <a:spcPts val="1200"/>
              </a:spcAft>
              <a:buSzPct val="110000"/>
              <a:tabLst>
                <a:tab pos="8256588" algn="r"/>
              </a:tabLst>
            </a:pPr>
            <a:r>
              <a:rPr lang="fr-FR" sz="2000" dirty="0" smtClean="0">
                <a:solidFill>
                  <a:schemeClr val="accent1"/>
                </a:solidFill>
                <a:uFill>
                  <a:solidFill>
                    <a:schemeClr val="accent1"/>
                  </a:solidFill>
                </a:uFill>
              </a:rPr>
              <a:t>Traitement de 1</a:t>
            </a:r>
            <a:r>
              <a:rPr lang="fr-FR" sz="2000" baseline="30000" dirty="0" smtClean="0">
                <a:solidFill>
                  <a:schemeClr val="accent1"/>
                </a:solidFill>
                <a:uFill>
                  <a:solidFill>
                    <a:schemeClr val="accent1"/>
                  </a:solidFill>
                </a:uFill>
              </a:rPr>
              <a:t>e</a:t>
            </a:r>
            <a:r>
              <a:rPr lang="fr-FR" sz="2000" dirty="0" smtClean="0">
                <a:solidFill>
                  <a:schemeClr val="accent1"/>
                </a:solidFill>
                <a:uFill>
                  <a:solidFill>
                    <a:schemeClr val="accent1"/>
                  </a:solidFill>
                </a:uFill>
              </a:rPr>
              <a:t> ligne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5" action="ppaction://hlinksldjump"/>
              </a:rPr>
              <a:t>19</a:t>
            </a:r>
            <a:endParaRPr lang="fr-FR" sz="2000" u="dotted" dirty="0" smtClean="0">
              <a:solidFill>
                <a:schemeClr val="accent1"/>
              </a:solidFill>
              <a:uFill>
                <a:solidFill>
                  <a:schemeClr val="accent1"/>
                </a:solidFill>
              </a:uFill>
            </a:endParaRPr>
          </a:p>
          <a:p>
            <a:pPr lvl="1">
              <a:spcAft>
                <a:spcPts val="1200"/>
              </a:spcAft>
              <a:buSzPct val="110000"/>
              <a:tabLst>
                <a:tab pos="8256588" algn="r"/>
              </a:tabLst>
            </a:pPr>
            <a:r>
              <a:rPr lang="fr-FR" sz="2000" dirty="0" smtClean="0">
                <a:solidFill>
                  <a:schemeClr val="accent1"/>
                </a:solidFill>
                <a:uFill>
                  <a:solidFill>
                    <a:schemeClr val="accent1"/>
                  </a:solidFill>
                </a:uFill>
              </a:rPr>
              <a:t>Traitement de 2</a:t>
            </a:r>
            <a:r>
              <a:rPr lang="fr-FR" sz="2000" baseline="30000" dirty="0" smtClean="0">
                <a:solidFill>
                  <a:schemeClr val="accent1"/>
                </a:solidFill>
                <a:uFill>
                  <a:solidFill>
                    <a:schemeClr val="accent1"/>
                  </a:solidFill>
                </a:uFill>
              </a:rPr>
              <a:t>e </a:t>
            </a:r>
            <a:r>
              <a:rPr lang="fr-FR" sz="2000" dirty="0" smtClean="0">
                <a:solidFill>
                  <a:schemeClr val="accent1"/>
                </a:solidFill>
                <a:uFill>
                  <a:solidFill>
                    <a:schemeClr val="accent1"/>
                  </a:solidFill>
                </a:uFill>
              </a:rPr>
              <a:t>ligne </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6" action="ppaction://hlinksldjump"/>
              </a:rPr>
              <a:t>33</a:t>
            </a:r>
            <a:endParaRPr lang="fr-FR" sz="2000" u="dotted" dirty="0" smtClean="0">
              <a:solidFill>
                <a:schemeClr val="accent1"/>
              </a:solidFill>
              <a:uFill>
                <a:solidFill>
                  <a:schemeClr val="accent1"/>
                </a:solidFill>
              </a:uFill>
            </a:endParaRPr>
          </a:p>
          <a:p>
            <a:pPr>
              <a:spcAft>
                <a:spcPts val="1200"/>
              </a:spcAft>
              <a:tabLst>
                <a:tab pos="8256588" algn="r"/>
              </a:tabLst>
            </a:pPr>
            <a:r>
              <a:rPr lang="fr-FR" sz="2000" dirty="0" smtClean="0">
                <a:solidFill>
                  <a:schemeClr val="accent1"/>
                </a:solidFill>
              </a:rPr>
              <a:t>Cancers du pancréas, de l’intestin grêle et du tractus hépatobiliaire </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7" action="ppaction://hlinksldjump"/>
              </a:rPr>
              <a:t>43</a:t>
            </a:r>
            <a:endParaRPr lang="fr-FR" sz="2000" u="dotted" dirty="0" smtClean="0">
              <a:solidFill>
                <a:schemeClr val="accent1"/>
              </a:solidFill>
              <a:uFill>
                <a:solidFill>
                  <a:schemeClr val="accent1"/>
                </a:solidFill>
              </a:uFill>
            </a:endParaRPr>
          </a:p>
          <a:p>
            <a:pPr lvl="1">
              <a:spcAft>
                <a:spcPts val="1200"/>
              </a:spcAft>
              <a:tabLst>
                <a:tab pos="8256588" algn="r"/>
              </a:tabLst>
            </a:pPr>
            <a:r>
              <a:rPr lang="fr-FR" sz="2000" dirty="0" smtClean="0">
                <a:solidFill>
                  <a:schemeClr val="accent1"/>
                </a:solidFill>
                <a:uFill>
                  <a:solidFill>
                    <a:schemeClr val="accent1"/>
                  </a:solidFill>
                </a:uFill>
              </a:rPr>
              <a:t>Cancer du pancréas</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8" action="ppaction://hlinksldjump"/>
              </a:rPr>
              <a:t>44</a:t>
            </a:r>
            <a:endParaRPr lang="fr-FR" sz="2000" dirty="0" smtClean="0">
              <a:solidFill>
                <a:schemeClr val="accent1"/>
              </a:solidFill>
            </a:endParaRPr>
          </a:p>
          <a:p>
            <a:pPr lvl="1">
              <a:spcAft>
                <a:spcPts val="1200"/>
              </a:spcAft>
              <a:tabLst>
                <a:tab pos="8256588" algn="r"/>
              </a:tabLst>
            </a:pPr>
            <a:r>
              <a:rPr lang="fr-FR" sz="2000" dirty="0" smtClean="0">
                <a:solidFill>
                  <a:schemeClr val="accent1"/>
                </a:solidFill>
              </a:rPr>
              <a:t>Cancer de la vésicule</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9" action="ppaction://hlinksldjump"/>
              </a:rPr>
              <a:t>50</a:t>
            </a:r>
            <a:endParaRPr lang="fr-FR" sz="2000" u="dotted" dirty="0" smtClean="0">
              <a:solidFill>
                <a:schemeClr val="accent1"/>
              </a:solidFill>
              <a:uFill>
                <a:solidFill>
                  <a:schemeClr val="accent1"/>
                </a:solidFill>
              </a:uFill>
            </a:endParaRPr>
          </a:p>
          <a:p>
            <a:pPr lvl="1">
              <a:spcAft>
                <a:spcPts val="1200"/>
              </a:spcAft>
              <a:tabLst>
                <a:tab pos="8256588" algn="r"/>
              </a:tabLst>
            </a:pPr>
            <a:r>
              <a:rPr lang="fr-FR" sz="2000" dirty="0" smtClean="0">
                <a:solidFill>
                  <a:schemeClr val="accent1"/>
                </a:solidFill>
              </a:rPr>
              <a:t>Carcinome hépatocellulaire </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10" action="ppaction://hlinksldjump"/>
              </a:rPr>
              <a:t>56</a:t>
            </a:r>
            <a:endParaRPr lang="fr-FR" sz="2000" u="dotted" dirty="0" smtClean="0">
              <a:solidFill>
                <a:schemeClr val="accent1"/>
              </a:solidFill>
              <a:uFill>
                <a:solidFill>
                  <a:schemeClr val="accent1"/>
                </a:solidFill>
              </a:uFill>
            </a:endParaRPr>
          </a:p>
          <a:p>
            <a:pPr lvl="1">
              <a:spcAft>
                <a:spcPts val="1200"/>
              </a:spcAft>
              <a:tabLst>
                <a:tab pos="8256588" algn="r"/>
              </a:tabLst>
            </a:pPr>
            <a:r>
              <a:rPr lang="fr-FR" sz="2000" dirty="0" smtClean="0">
                <a:solidFill>
                  <a:schemeClr val="accent1"/>
                </a:solidFill>
                <a:uFill>
                  <a:solidFill>
                    <a:schemeClr val="accent1"/>
                  </a:solidFill>
                </a:uFill>
              </a:rPr>
              <a:t>Tumeurs neuroendocrines </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11" action="ppaction://hlinksldjump"/>
              </a:rPr>
              <a:t>62</a:t>
            </a:r>
            <a:endParaRPr lang="fr-FR" dirty="0"/>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fr-FR" sz="2000" kern="0" smtClean="0">
              <a:solidFill>
                <a:srgbClr val="043882"/>
              </a:solidFill>
            </a:endParaRPr>
          </a:p>
        </p:txBody>
      </p:sp>
      <p:sp>
        <p:nvSpPr>
          <p:cNvPr id="8"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smtClean="0">
                <a:solidFill>
                  <a:srgbClr val="363636"/>
                </a:solidFill>
              </a:rPr>
              <a:t>Note</a:t>
            </a:r>
            <a:r>
              <a:rPr lang="fr-FR" sz="1100" dirty="0">
                <a:solidFill>
                  <a:srgbClr val="363636"/>
                </a:solidFill>
              </a:rPr>
              <a:t>: </a:t>
            </a:r>
            <a:r>
              <a:rPr lang="fr-FR" sz="1100" dirty="0" smtClean="0">
                <a:solidFill>
                  <a:srgbClr val="363636"/>
                </a:solidFill>
              </a:rPr>
              <a:t>pour </a:t>
            </a:r>
            <a:r>
              <a:rPr lang="fr-FR" sz="1100" dirty="0">
                <a:solidFill>
                  <a:srgbClr val="363636"/>
                </a:solidFill>
              </a:rPr>
              <a:t>aller à une section, faire un clic droit sur le chiffre correspondant puis cliquer sur « lien hypertexte </a:t>
            </a:r>
            <a:r>
              <a:rPr lang="fr-FR" sz="1100" dirty="0" smtClean="0">
                <a:solidFill>
                  <a:srgbClr val="363636"/>
                </a:solidFill>
              </a:rPr>
              <a:t>»</a:t>
            </a:r>
            <a:endParaRPr lang="fr-FR" sz="1100" dirty="0">
              <a:solidFill>
                <a:srgbClr val="363636"/>
              </a:solidFill>
            </a:endParaRPr>
          </a:p>
        </p:txBody>
      </p:sp>
    </p:spTree>
    <p:extLst>
      <p:ext uri="{BB962C8B-B14F-4D97-AF65-F5344CB8AC3E}">
        <p14:creationId xmlns:p14="http://schemas.microsoft.com/office/powerpoint/2010/main" val="1759893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en-GB" dirty="0" smtClean="0">
                <a:solidFill>
                  <a:schemeClr val="accent1"/>
                </a:solidFill>
                <a:uFill>
                  <a:solidFill>
                    <a:schemeClr val="accent1"/>
                  </a:solidFill>
                </a:uFill>
              </a:rPr>
              <a:t>Cancer de la </a:t>
            </a:r>
            <a:r>
              <a:rPr lang="en-GB" dirty="0" err="1" smtClean="0">
                <a:solidFill>
                  <a:schemeClr val="accent1"/>
                </a:solidFill>
                <a:uFill>
                  <a:solidFill>
                    <a:schemeClr val="accent1"/>
                  </a:solidFill>
                </a:uFill>
              </a:rPr>
              <a:t>vésicule</a:t>
            </a:r>
            <a:endParaRPr lang="en-GB" dirty="0"/>
          </a:p>
        </p:txBody>
      </p:sp>
      <p:sp>
        <p:nvSpPr>
          <p:cNvPr id="4" name="Text Placeholder 3"/>
          <p:cNvSpPr>
            <a:spLocks noGrp="1"/>
          </p:cNvSpPr>
          <p:nvPr>
            <p:ph type="body" idx="1"/>
          </p:nvPr>
        </p:nvSpPr>
        <p:spPr/>
        <p:txBody>
          <a:bodyPr/>
          <a:lstStyle/>
          <a:p>
            <a:r>
              <a:rPr lang="en-GB" dirty="0"/>
              <a:t>Cancers </a:t>
            </a:r>
            <a:r>
              <a:rPr lang="en-GB" dirty="0" smtClean="0"/>
              <a:t>du </a:t>
            </a:r>
            <a:r>
              <a:rPr lang="en-GB" dirty="0" err="1" smtClean="0"/>
              <a:t>pancréas</a:t>
            </a:r>
            <a:r>
              <a:rPr lang="en-GB" dirty="0" smtClean="0"/>
              <a:t>, de </a:t>
            </a:r>
            <a:r>
              <a:rPr lang="en-GB" dirty="0" err="1" smtClean="0"/>
              <a:t>l’intestin</a:t>
            </a:r>
            <a:r>
              <a:rPr lang="en-GB" dirty="0" smtClean="0"/>
              <a:t> </a:t>
            </a:r>
            <a:r>
              <a:rPr lang="en-GB" dirty="0" err="1" smtClean="0"/>
              <a:t>grêle</a:t>
            </a:r>
            <a:r>
              <a:rPr lang="en-GB" dirty="0" smtClean="0"/>
              <a:t> et du </a:t>
            </a:r>
            <a:r>
              <a:rPr lang="en-GB" dirty="0" err="1" smtClean="0"/>
              <a:t>tractus</a:t>
            </a:r>
            <a:r>
              <a:rPr lang="en-GB" dirty="0" smtClean="0"/>
              <a:t> </a:t>
            </a:r>
            <a:r>
              <a:rPr lang="en-GB" dirty="0" err="1" smtClean="0"/>
              <a:t>hépatobiliaire</a:t>
            </a:r>
            <a:endParaRPr lang="en-GB" dirty="0"/>
          </a:p>
        </p:txBody>
      </p:sp>
    </p:spTree>
    <p:extLst>
      <p:ext uri="{BB962C8B-B14F-4D97-AF65-F5344CB8AC3E}">
        <p14:creationId xmlns:p14="http://schemas.microsoft.com/office/powerpoint/2010/main" val="3544806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619PD: Facteurs pronostiques pour le traitement curatif du cancer de la vésicule: données de 950 cas du registre allemand – </a:t>
            </a:r>
            <a:r>
              <a:rPr lang="fr-FR" sz="1800" dirty="0" err="1" smtClean="0"/>
              <a:t>Goetze</a:t>
            </a:r>
            <a:r>
              <a:rPr lang="fr-FR" sz="1800" dirty="0" smtClean="0"/>
              <a:t>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Objectifs</a:t>
            </a:r>
          </a:p>
          <a:p>
            <a:r>
              <a:rPr lang="fr-FR" dirty="0" smtClean="0"/>
              <a:t>Evaluer </a:t>
            </a:r>
          </a:p>
          <a:p>
            <a:pPr lvl="1"/>
            <a:r>
              <a:rPr lang="fr-FR" dirty="0"/>
              <a:t>L’influence de l’expertise chirurgicale ou oncologique du centre </a:t>
            </a:r>
            <a:r>
              <a:rPr lang="fr-FR" dirty="0" smtClean="0"/>
              <a:t>sur le traitement du cancer de la vésicule de découverte fortuite (CVDF) </a:t>
            </a:r>
          </a:p>
          <a:p>
            <a:pPr lvl="1"/>
            <a:r>
              <a:rPr lang="fr-FR" dirty="0" smtClean="0"/>
              <a:t>Les techniques de résection hépatique à différents stades du cancer </a:t>
            </a:r>
          </a:p>
          <a:p>
            <a:pPr lvl="1"/>
            <a:r>
              <a:rPr lang="fr-FR" dirty="0" smtClean="0"/>
              <a:t>L’importance du ratio ganglionnaire </a:t>
            </a:r>
          </a:p>
          <a:p>
            <a:pPr lvl="1"/>
            <a:r>
              <a:rPr lang="fr-FR" dirty="0" smtClean="0"/>
              <a:t>Les aspects multimodaux </a:t>
            </a:r>
          </a:p>
          <a:p>
            <a:pPr marL="0" indent="0">
              <a:buNone/>
            </a:pPr>
            <a:endParaRPr lang="fr-FR" dirty="0" smtClean="0"/>
          </a:p>
          <a:p>
            <a:pPr marL="0" indent="0">
              <a:buNone/>
            </a:pPr>
            <a:r>
              <a:rPr lang="fr-FR" b="1" dirty="0" smtClean="0"/>
              <a:t>Méthodes</a:t>
            </a:r>
          </a:p>
        </p:txBody>
      </p:sp>
      <p:sp>
        <p:nvSpPr>
          <p:cNvPr id="15" name="Text Placeholder 14"/>
          <p:cNvSpPr>
            <a:spLocks noGrp="1"/>
          </p:cNvSpPr>
          <p:nvPr>
            <p:ph type="body" sz="quarter" idx="11"/>
          </p:nvPr>
        </p:nvSpPr>
        <p:spPr>
          <a:xfrm>
            <a:off x="4343400" y="6096000"/>
            <a:ext cx="4435475" cy="487363"/>
          </a:xfrm>
        </p:spPr>
        <p:txBody>
          <a:bodyPr/>
          <a:lstStyle/>
          <a:p>
            <a:r>
              <a:rPr lang="fr-FR" smtClean="0"/>
              <a:t> Goetze TO et al. Ann Oncol 2016; 27 (suppl 6): abstr 619PD</a:t>
            </a:r>
            <a:endParaRPr lang="fr-FR"/>
          </a:p>
        </p:txBody>
      </p:sp>
      <p:cxnSp>
        <p:nvCxnSpPr>
          <p:cNvPr id="6" name="AutoShape 19"/>
          <p:cNvCxnSpPr>
            <a:cxnSpLocks noChangeShapeType="1"/>
            <a:stCxn id="8" idx="3"/>
            <a:endCxn id="7" idx="1"/>
          </p:cNvCxnSpPr>
          <p:nvPr/>
        </p:nvCxnSpPr>
        <p:spPr bwMode="auto">
          <a:xfrm>
            <a:off x="4306655" y="4679668"/>
            <a:ext cx="573976" cy="0"/>
          </a:xfrm>
          <a:prstGeom prst="straightConnector1">
            <a:avLst/>
          </a:prstGeom>
          <a:noFill/>
          <a:ln w="57150">
            <a:solidFill>
              <a:schemeClr val="bg2">
                <a:lumMod val="60000"/>
                <a:lumOff val="40000"/>
              </a:schemeClr>
            </a:solidFill>
            <a:round/>
            <a:headEnd/>
            <a:tailEnd type="triangle" w="med" len="med"/>
          </a:ln>
        </p:spPr>
      </p:cxnSp>
      <p:sp>
        <p:nvSpPr>
          <p:cNvPr id="7" name="AutoShape 8"/>
          <p:cNvSpPr>
            <a:spLocks noChangeArrowheads="1"/>
          </p:cNvSpPr>
          <p:nvPr/>
        </p:nvSpPr>
        <p:spPr bwMode="auto">
          <a:xfrm>
            <a:off x="4880631" y="4177735"/>
            <a:ext cx="2678490" cy="100386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Patients analysés </a:t>
            </a:r>
          </a:p>
          <a:p>
            <a:pPr algn="ctr" defTabSz="892175" eaLnBrk="0" hangingPunct="0"/>
            <a:r>
              <a:rPr lang="fr-FR" altLang="zh-CN" dirty="0" smtClean="0">
                <a:solidFill>
                  <a:srgbClr val="FFFFFF"/>
                </a:solidFill>
                <a:ea typeface="SimSun" pitchFamily="2" charset="-122"/>
              </a:rPr>
              <a:t>(n=974)</a:t>
            </a:r>
            <a:endParaRPr lang="fr-FR" altLang="zh-CN" dirty="0">
              <a:solidFill>
                <a:srgbClr val="FFFFFF"/>
              </a:solidFill>
              <a:ea typeface="SimSun" pitchFamily="2" charset="-122"/>
            </a:endParaRPr>
          </a:p>
        </p:txBody>
      </p:sp>
      <p:sp>
        <p:nvSpPr>
          <p:cNvPr id="8" name="AutoShape 9"/>
          <p:cNvSpPr>
            <a:spLocks noChangeArrowheads="1"/>
          </p:cNvSpPr>
          <p:nvPr/>
        </p:nvSpPr>
        <p:spPr bwMode="auto">
          <a:xfrm>
            <a:off x="743139" y="4177735"/>
            <a:ext cx="3563516" cy="10038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Patients avec CVDF du registre allemand </a:t>
            </a:r>
          </a:p>
          <a:p>
            <a:pPr defTabSz="892175" eaLnBrk="0" hangingPunct="0">
              <a:spcAft>
                <a:spcPct val="30000"/>
              </a:spcAft>
            </a:pPr>
            <a:r>
              <a:rPr lang="fr-FR" altLang="zh-CN" dirty="0" smtClean="0">
                <a:solidFill>
                  <a:srgbClr val="FFFFFF"/>
                </a:solidFill>
                <a:ea typeface="SimSun" pitchFamily="2" charset="-122"/>
              </a:rPr>
              <a:t>(n &gt;1000)</a:t>
            </a:r>
            <a:endParaRPr lang="fr-FR"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2097697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a:t>619PD: Facteurs pronostiques pour le traitement curatif du cancer de la vésicule: données de 950 cas du registre allemand – </a:t>
            </a:r>
            <a:r>
              <a:rPr lang="fr-FR" sz="1800" dirty="0" err="1"/>
              <a:t>Goetze</a:t>
            </a:r>
            <a:r>
              <a:rPr lang="fr-FR" sz="1800" dirty="0"/>
              <a:t> et al </a:t>
            </a:r>
          </a:p>
        </p:txBody>
      </p:sp>
      <p:sp>
        <p:nvSpPr>
          <p:cNvPr id="5123" name="Rectangle 3"/>
          <p:cNvSpPr>
            <a:spLocks noGrp="1" noChangeArrowheads="1"/>
          </p:cNvSpPr>
          <p:nvPr>
            <p:ph type="body" idx="1"/>
          </p:nvPr>
        </p:nvSpPr>
        <p:spPr>
          <a:xfrm>
            <a:off x="365124" y="1254035"/>
            <a:ext cx="8617098" cy="4746172"/>
          </a:xfrm>
        </p:spPr>
        <p:txBody>
          <a:bodyPr/>
          <a:lstStyle/>
          <a:p>
            <a:pPr marL="0" indent="0">
              <a:buNone/>
            </a:pPr>
            <a:r>
              <a:rPr lang="fr-FR" b="1" dirty="0" smtClean="0"/>
              <a:t>Résultats</a:t>
            </a:r>
          </a:p>
          <a:p>
            <a:r>
              <a:rPr lang="fr-FR" dirty="0" smtClean="0"/>
              <a:t>A ce jour, plus de 950 cas de CVDF du registre ont été analysés</a:t>
            </a:r>
          </a:p>
          <a:p>
            <a:r>
              <a:rPr lang="fr-FR" dirty="0" smtClean="0"/>
              <a:t>Une RRRI a été réalisée pour 42 des 113 cas T1b, avec un bénéfice de survie significatif pour ces patients</a:t>
            </a:r>
          </a:p>
          <a:p>
            <a:r>
              <a:rPr lang="fr-FR" dirty="0" smtClean="0"/>
              <a:t>Un bénéfice de survie significatif a été également observé pour les 228 T2 et les 80 T3 avec RRRI parmi les 461 tumeurs T2 et 215 tumeurs T3</a:t>
            </a:r>
            <a:endParaRPr lang="fr-FR" b="1" dirty="0"/>
          </a:p>
        </p:txBody>
      </p:sp>
      <p:sp>
        <p:nvSpPr>
          <p:cNvPr id="15" name="Text Placeholder 14"/>
          <p:cNvSpPr>
            <a:spLocks noGrp="1"/>
          </p:cNvSpPr>
          <p:nvPr>
            <p:ph type="body" sz="quarter" idx="11"/>
          </p:nvPr>
        </p:nvSpPr>
        <p:spPr>
          <a:xfrm>
            <a:off x="4343400" y="6096000"/>
            <a:ext cx="4435475" cy="487363"/>
          </a:xfrm>
        </p:spPr>
        <p:txBody>
          <a:bodyPr/>
          <a:lstStyle/>
          <a:p>
            <a:r>
              <a:rPr lang="fr-FR" smtClean="0"/>
              <a:t> Goetze TO et al. Ann Oncol 2016; 27 (suppl 6): abstr 619PD</a:t>
            </a:r>
            <a:endParaRPr lang="fr-FR"/>
          </a:p>
        </p:txBody>
      </p:sp>
      <p:grpSp>
        <p:nvGrpSpPr>
          <p:cNvPr id="3" name="Group 2"/>
          <p:cNvGrpSpPr/>
          <p:nvPr/>
        </p:nvGrpSpPr>
        <p:grpSpPr>
          <a:xfrm>
            <a:off x="55488" y="3124200"/>
            <a:ext cx="2975515" cy="2369794"/>
            <a:chOff x="461044" y="1288230"/>
            <a:chExt cx="3498692" cy="2840728"/>
          </a:xfrm>
        </p:grpSpPr>
        <p:grpSp>
          <p:nvGrpSpPr>
            <p:cNvPr id="9" name="Group 8"/>
            <p:cNvGrpSpPr/>
            <p:nvPr/>
          </p:nvGrpSpPr>
          <p:grpSpPr>
            <a:xfrm>
              <a:off x="461044" y="1641571"/>
              <a:ext cx="3498692" cy="2487387"/>
              <a:chOff x="1822958" y="2197530"/>
              <a:chExt cx="4625579" cy="2947137"/>
            </a:xfrm>
          </p:grpSpPr>
          <p:grpSp>
            <p:nvGrpSpPr>
              <p:cNvPr id="10" name="Group 9"/>
              <p:cNvGrpSpPr/>
              <p:nvPr/>
            </p:nvGrpSpPr>
            <p:grpSpPr>
              <a:xfrm>
                <a:off x="2614623" y="2396465"/>
                <a:ext cx="3624340" cy="2171700"/>
                <a:chOff x="836615" y="2448719"/>
                <a:chExt cx="3624340" cy="2171700"/>
              </a:xfrm>
            </p:grpSpPr>
            <p:sp>
              <p:nvSpPr>
                <p:cNvPr id="26" name="Freeform 25"/>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8"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9"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0"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1"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2"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3"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4"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5"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6"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7"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8"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grpSp>
          <p:sp>
            <p:nvSpPr>
              <p:cNvPr id="11" name="TextBox 10"/>
              <p:cNvSpPr txBox="1"/>
              <p:nvPr/>
            </p:nvSpPr>
            <p:spPr>
              <a:xfrm rot="16200000">
                <a:off x="1597364" y="3226959"/>
                <a:ext cx="881796" cy="430608"/>
              </a:xfrm>
              <a:prstGeom prst="rect">
                <a:avLst/>
              </a:prstGeom>
              <a:noFill/>
            </p:spPr>
            <p:txBody>
              <a:bodyPr wrap="none" rtlCol="0">
                <a:spAutoFit/>
              </a:bodyPr>
              <a:lstStyle/>
              <a:p>
                <a:pPr algn="ctr"/>
                <a:r>
                  <a:rPr lang="fr-FR" sz="1200" dirty="0" smtClean="0">
                    <a:solidFill>
                      <a:srgbClr val="4D4D4D"/>
                    </a:solidFill>
                  </a:rPr>
                  <a:t>Survie</a:t>
                </a:r>
                <a:endParaRPr lang="fr-FR" sz="1200" dirty="0">
                  <a:solidFill>
                    <a:srgbClr val="4D4D4D"/>
                  </a:solidFill>
                </a:endParaRPr>
              </a:p>
            </p:txBody>
          </p:sp>
          <p:sp>
            <p:nvSpPr>
              <p:cNvPr id="12" name="TextBox 11"/>
              <p:cNvSpPr txBox="1"/>
              <p:nvPr/>
            </p:nvSpPr>
            <p:spPr>
              <a:xfrm>
                <a:off x="4061868" y="4751249"/>
                <a:ext cx="1124365" cy="393418"/>
              </a:xfrm>
              <a:prstGeom prst="rect">
                <a:avLst/>
              </a:prstGeom>
              <a:noFill/>
            </p:spPr>
            <p:txBody>
              <a:bodyPr wrap="none" rtlCol="0">
                <a:spAutoFit/>
              </a:bodyPr>
              <a:lstStyle/>
              <a:p>
                <a:pPr algn="ctr"/>
                <a:r>
                  <a:rPr lang="fr-FR" sz="1200" dirty="0" smtClean="0">
                    <a:solidFill>
                      <a:srgbClr val="4D4D4D"/>
                    </a:solidFill>
                  </a:rPr>
                  <a:t>Années</a:t>
                </a:r>
                <a:endParaRPr lang="fr-FR" sz="1200" dirty="0">
                  <a:solidFill>
                    <a:srgbClr val="4D4D4D"/>
                  </a:solidFill>
                </a:endParaRPr>
              </a:p>
            </p:txBody>
          </p:sp>
          <p:sp>
            <p:nvSpPr>
              <p:cNvPr id="13" name="TextBox 12"/>
              <p:cNvSpPr txBox="1"/>
              <p:nvPr/>
            </p:nvSpPr>
            <p:spPr>
              <a:xfrm>
                <a:off x="2064971" y="2197530"/>
                <a:ext cx="618502" cy="393418"/>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14" name="TextBox 13"/>
              <p:cNvSpPr txBox="1"/>
              <p:nvPr/>
            </p:nvSpPr>
            <p:spPr>
              <a:xfrm>
                <a:off x="2064971" y="2615009"/>
                <a:ext cx="618502" cy="393418"/>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16" name="TextBox 15"/>
              <p:cNvSpPr txBox="1"/>
              <p:nvPr/>
            </p:nvSpPr>
            <p:spPr>
              <a:xfrm>
                <a:off x="2064971" y="3030750"/>
                <a:ext cx="618502" cy="393418"/>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17" name="TextBox 16"/>
              <p:cNvSpPr txBox="1"/>
              <p:nvPr/>
            </p:nvSpPr>
            <p:spPr>
              <a:xfrm>
                <a:off x="2064971" y="3446489"/>
                <a:ext cx="618502" cy="393418"/>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18" name="TextBox 17"/>
              <p:cNvSpPr txBox="1"/>
              <p:nvPr/>
            </p:nvSpPr>
            <p:spPr>
              <a:xfrm>
                <a:off x="2064971" y="3862229"/>
                <a:ext cx="618502" cy="393418"/>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19" name="TextBox 18"/>
              <p:cNvSpPr txBox="1"/>
              <p:nvPr/>
            </p:nvSpPr>
            <p:spPr>
              <a:xfrm>
                <a:off x="2264327" y="4277968"/>
                <a:ext cx="419147" cy="393418"/>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20" name="TextBox 19"/>
              <p:cNvSpPr txBox="1"/>
              <p:nvPr/>
            </p:nvSpPr>
            <p:spPr>
              <a:xfrm>
                <a:off x="2498804" y="4522748"/>
                <a:ext cx="419147" cy="393418"/>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21" name="TextBox 20"/>
              <p:cNvSpPr txBox="1"/>
              <p:nvPr/>
            </p:nvSpPr>
            <p:spPr>
              <a:xfrm>
                <a:off x="3211176" y="4522748"/>
                <a:ext cx="419147" cy="393418"/>
              </a:xfrm>
              <a:prstGeom prst="rect">
                <a:avLst/>
              </a:prstGeom>
              <a:noFill/>
            </p:spPr>
            <p:txBody>
              <a:bodyPr wrap="none" rtlCol="0" anchor="t" anchorCtr="0">
                <a:spAutoFit/>
              </a:bodyPr>
              <a:lstStyle/>
              <a:p>
                <a:pPr algn="ctr"/>
                <a:r>
                  <a:rPr lang="fr-FR" sz="1200" smtClean="0">
                    <a:solidFill>
                      <a:srgbClr val="4D4D4D"/>
                    </a:solidFill>
                  </a:rPr>
                  <a:t>1</a:t>
                </a:r>
                <a:endParaRPr lang="fr-FR" sz="1200">
                  <a:solidFill>
                    <a:srgbClr val="4D4D4D"/>
                  </a:solidFill>
                </a:endParaRPr>
              </a:p>
            </p:txBody>
          </p:sp>
          <p:sp>
            <p:nvSpPr>
              <p:cNvPr id="22" name="TextBox 21"/>
              <p:cNvSpPr txBox="1"/>
              <p:nvPr/>
            </p:nvSpPr>
            <p:spPr>
              <a:xfrm>
                <a:off x="3911025" y="4522748"/>
                <a:ext cx="419147" cy="393418"/>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23" name="TextBox 22"/>
              <p:cNvSpPr txBox="1"/>
              <p:nvPr/>
            </p:nvSpPr>
            <p:spPr>
              <a:xfrm>
                <a:off x="4615003" y="4522748"/>
                <a:ext cx="419147" cy="393418"/>
              </a:xfrm>
              <a:prstGeom prst="rect">
                <a:avLst/>
              </a:prstGeom>
              <a:noFill/>
            </p:spPr>
            <p:txBody>
              <a:bodyPr wrap="none" rtlCol="0" anchor="t" anchorCtr="0">
                <a:spAutoFit/>
              </a:bodyPr>
              <a:lstStyle/>
              <a:p>
                <a:pPr algn="ctr"/>
                <a:r>
                  <a:rPr lang="fr-FR" sz="1200" smtClean="0">
                    <a:solidFill>
                      <a:srgbClr val="4D4D4D"/>
                    </a:solidFill>
                  </a:rPr>
                  <a:t>3</a:t>
                </a:r>
                <a:endParaRPr lang="fr-FR" sz="1200">
                  <a:solidFill>
                    <a:srgbClr val="4D4D4D"/>
                  </a:solidFill>
                </a:endParaRPr>
              </a:p>
            </p:txBody>
          </p:sp>
          <p:sp>
            <p:nvSpPr>
              <p:cNvPr id="24" name="TextBox 23"/>
              <p:cNvSpPr txBox="1"/>
              <p:nvPr/>
            </p:nvSpPr>
            <p:spPr>
              <a:xfrm>
                <a:off x="5324330" y="4522748"/>
                <a:ext cx="419147" cy="393418"/>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25" name="TextBox 24"/>
              <p:cNvSpPr txBox="1"/>
              <p:nvPr/>
            </p:nvSpPr>
            <p:spPr>
              <a:xfrm>
                <a:off x="6029390" y="4522748"/>
                <a:ext cx="419147" cy="393418"/>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grpSp>
        <p:sp>
          <p:nvSpPr>
            <p:cNvPr id="39" name="Freeform 2"/>
            <p:cNvSpPr>
              <a:spLocks/>
            </p:cNvSpPr>
            <p:nvPr/>
          </p:nvSpPr>
          <p:spPr bwMode="auto">
            <a:xfrm>
              <a:off x="1141655" y="1828524"/>
              <a:ext cx="2794375" cy="925824"/>
            </a:xfrm>
            <a:custGeom>
              <a:avLst/>
              <a:gdLst>
                <a:gd name="T0" fmla="*/ 220 w 220"/>
                <a:gd name="T1" fmla="*/ 73 h 73"/>
                <a:gd name="T2" fmla="*/ 179 w 220"/>
                <a:gd name="T3" fmla="*/ 73 h 73"/>
                <a:gd name="T4" fmla="*/ 179 w 220"/>
                <a:gd name="T5" fmla="*/ 69 h 73"/>
                <a:gd name="T6" fmla="*/ 170 w 220"/>
                <a:gd name="T7" fmla="*/ 69 h 73"/>
                <a:gd name="T8" fmla="*/ 170 w 220"/>
                <a:gd name="T9" fmla="*/ 64 h 73"/>
                <a:gd name="T10" fmla="*/ 148 w 220"/>
                <a:gd name="T11" fmla="*/ 64 h 73"/>
                <a:gd name="T12" fmla="*/ 148 w 220"/>
                <a:gd name="T13" fmla="*/ 59 h 73"/>
                <a:gd name="T14" fmla="*/ 126 w 220"/>
                <a:gd name="T15" fmla="*/ 59 h 73"/>
                <a:gd name="T16" fmla="*/ 126 w 220"/>
                <a:gd name="T17" fmla="*/ 57 h 73"/>
                <a:gd name="T18" fmla="*/ 123 w 220"/>
                <a:gd name="T19" fmla="*/ 57 h 73"/>
                <a:gd name="T20" fmla="*/ 123 w 220"/>
                <a:gd name="T21" fmla="*/ 53 h 73"/>
                <a:gd name="T22" fmla="*/ 100 w 220"/>
                <a:gd name="T23" fmla="*/ 53 h 73"/>
                <a:gd name="T24" fmla="*/ 100 w 220"/>
                <a:gd name="T25" fmla="*/ 49 h 73"/>
                <a:gd name="T26" fmla="*/ 86 w 220"/>
                <a:gd name="T27" fmla="*/ 49 h 73"/>
                <a:gd name="T28" fmla="*/ 86 w 220"/>
                <a:gd name="T29" fmla="*/ 46 h 73"/>
                <a:gd name="T30" fmla="*/ 70 w 220"/>
                <a:gd name="T31" fmla="*/ 46 h 73"/>
                <a:gd name="T32" fmla="*/ 70 w 220"/>
                <a:gd name="T33" fmla="*/ 43 h 73"/>
                <a:gd name="T34" fmla="*/ 69 w 220"/>
                <a:gd name="T35" fmla="*/ 43 h 73"/>
                <a:gd name="T36" fmla="*/ 69 w 220"/>
                <a:gd name="T37" fmla="*/ 40 h 73"/>
                <a:gd name="T38" fmla="*/ 61 w 220"/>
                <a:gd name="T39" fmla="*/ 40 h 73"/>
                <a:gd name="T40" fmla="*/ 61 w 220"/>
                <a:gd name="T41" fmla="*/ 37 h 73"/>
                <a:gd name="T42" fmla="*/ 58 w 220"/>
                <a:gd name="T43" fmla="*/ 37 h 73"/>
                <a:gd name="T44" fmla="*/ 58 w 220"/>
                <a:gd name="T45" fmla="*/ 32 h 73"/>
                <a:gd name="T46" fmla="*/ 53 w 220"/>
                <a:gd name="T47" fmla="*/ 32 h 73"/>
                <a:gd name="T48" fmla="*/ 53 w 220"/>
                <a:gd name="T49" fmla="*/ 29 h 73"/>
                <a:gd name="T50" fmla="*/ 50 w 220"/>
                <a:gd name="T51" fmla="*/ 29 h 73"/>
                <a:gd name="T52" fmla="*/ 50 w 220"/>
                <a:gd name="T53" fmla="*/ 27 h 73"/>
                <a:gd name="T54" fmla="*/ 47 w 220"/>
                <a:gd name="T55" fmla="*/ 27 h 73"/>
                <a:gd name="T56" fmla="*/ 47 w 220"/>
                <a:gd name="T57" fmla="*/ 23 h 73"/>
                <a:gd name="T58" fmla="*/ 44 w 220"/>
                <a:gd name="T59" fmla="*/ 23 h 73"/>
                <a:gd name="T60" fmla="*/ 44 w 220"/>
                <a:gd name="T61" fmla="*/ 21 h 73"/>
                <a:gd name="T62" fmla="*/ 33 w 220"/>
                <a:gd name="T63" fmla="*/ 21 h 73"/>
                <a:gd name="T64" fmla="*/ 33 w 220"/>
                <a:gd name="T65" fmla="*/ 17 h 73"/>
                <a:gd name="T66" fmla="*/ 25 w 220"/>
                <a:gd name="T67" fmla="*/ 17 h 73"/>
                <a:gd name="T68" fmla="*/ 25 w 220"/>
                <a:gd name="T69" fmla="*/ 15 h 73"/>
                <a:gd name="T70" fmla="*/ 22 w 220"/>
                <a:gd name="T71" fmla="*/ 15 h 73"/>
                <a:gd name="T72" fmla="*/ 22 w 220"/>
                <a:gd name="T73" fmla="*/ 12 h 73"/>
                <a:gd name="T74" fmla="*/ 17 w 220"/>
                <a:gd name="T75" fmla="*/ 12 h 73"/>
                <a:gd name="T76" fmla="*/ 17 w 220"/>
                <a:gd name="T77" fmla="*/ 9 h 73"/>
                <a:gd name="T78" fmla="*/ 10 w 220"/>
                <a:gd name="T79" fmla="*/ 9 h 73"/>
                <a:gd name="T80" fmla="*/ 10 w 220"/>
                <a:gd name="T81" fmla="*/ 6 h 73"/>
                <a:gd name="T82" fmla="*/ 7 w 220"/>
                <a:gd name="T83" fmla="*/ 6 h 73"/>
                <a:gd name="T84" fmla="*/ 7 w 220"/>
                <a:gd name="T85" fmla="*/ 4 h 73"/>
                <a:gd name="T86" fmla="*/ 4 w 220"/>
                <a:gd name="T87" fmla="*/ 4 h 73"/>
                <a:gd name="T88" fmla="*/ 4 w 220"/>
                <a:gd name="T89" fmla="*/ 0 h 73"/>
                <a:gd name="T90" fmla="*/ 0 w 220"/>
                <a:gd name="T9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73">
                  <a:moveTo>
                    <a:pt x="220" y="73"/>
                  </a:moveTo>
                  <a:lnTo>
                    <a:pt x="179" y="73"/>
                  </a:lnTo>
                  <a:lnTo>
                    <a:pt x="179" y="69"/>
                  </a:lnTo>
                  <a:lnTo>
                    <a:pt x="170" y="69"/>
                  </a:lnTo>
                  <a:lnTo>
                    <a:pt x="170" y="64"/>
                  </a:lnTo>
                  <a:lnTo>
                    <a:pt x="148" y="64"/>
                  </a:lnTo>
                  <a:lnTo>
                    <a:pt x="148" y="59"/>
                  </a:lnTo>
                  <a:lnTo>
                    <a:pt x="126" y="59"/>
                  </a:lnTo>
                  <a:lnTo>
                    <a:pt x="126" y="57"/>
                  </a:lnTo>
                  <a:lnTo>
                    <a:pt x="123" y="57"/>
                  </a:lnTo>
                  <a:lnTo>
                    <a:pt x="123" y="53"/>
                  </a:lnTo>
                  <a:lnTo>
                    <a:pt x="100" y="53"/>
                  </a:lnTo>
                  <a:lnTo>
                    <a:pt x="100" y="49"/>
                  </a:lnTo>
                  <a:lnTo>
                    <a:pt x="86" y="49"/>
                  </a:lnTo>
                  <a:lnTo>
                    <a:pt x="86" y="46"/>
                  </a:lnTo>
                  <a:lnTo>
                    <a:pt x="70" y="46"/>
                  </a:lnTo>
                  <a:lnTo>
                    <a:pt x="70" y="43"/>
                  </a:lnTo>
                  <a:lnTo>
                    <a:pt x="69" y="43"/>
                  </a:lnTo>
                  <a:lnTo>
                    <a:pt x="69" y="40"/>
                  </a:lnTo>
                  <a:lnTo>
                    <a:pt x="61" y="40"/>
                  </a:lnTo>
                  <a:lnTo>
                    <a:pt x="61" y="37"/>
                  </a:lnTo>
                  <a:lnTo>
                    <a:pt x="58" y="37"/>
                  </a:lnTo>
                  <a:lnTo>
                    <a:pt x="58" y="32"/>
                  </a:lnTo>
                  <a:lnTo>
                    <a:pt x="53" y="32"/>
                  </a:lnTo>
                  <a:lnTo>
                    <a:pt x="53" y="29"/>
                  </a:lnTo>
                  <a:lnTo>
                    <a:pt x="50" y="29"/>
                  </a:lnTo>
                  <a:lnTo>
                    <a:pt x="50" y="27"/>
                  </a:lnTo>
                  <a:lnTo>
                    <a:pt x="47" y="27"/>
                  </a:lnTo>
                  <a:lnTo>
                    <a:pt x="47" y="23"/>
                  </a:lnTo>
                  <a:lnTo>
                    <a:pt x="44" y="23"/>
                  </a:lnTo>
                  <a:lnTo>
                    <a:pt x="44" y="21"/>
                  </a:lnTo>
                  <a:lnTo>
                    <a:pt x="33" y="21"/>
                  </a:lnTo>
                  <a:lnTo>
                    <a:pt x="33" y="17"/>
                  </a:lnTo>
                  <a:lnTo>
                    <a:pt x="25" y="17"/>
                  </a:lnTo>
                  <a:lnTo>
                    <a:pt x="25" y="15"/>
                  </a:lnTo>
                  <a:lnTo>
                    <a:pt x="22" y="15"/>
                  </a:lnTo>
                  <a:lnTo>
                    <a:pt x="22" y="12"/>
                  </a:lnTo>
                  <a:lnTo>
                    <a:pt x="17" y="12"/>
                  </a:lnTo>
                  <a:lnTo>
                    <a:pt x="17" y="9"/>
                  </a:lnTo>
                  <a:lnTo>
                    <a:pt x="10" y="9"/>
                  </a:lnTo>
                  <a:lnTo>
                    <a:pt x="10" y="6"/>
                  </a:lnTo>
                  <a:lnTo>
                    <a:pt x="7" y="6"/>
                  </a:lnTo>
                  <a:lnTo>
                    <a:pt x="7" y="4"/>
                  </a:lnTo>
                  <a:lnTo>
                    <a:pt x="4" y="4"/>
                  </a:lnTo>
                  <a:lnTo>
                    <a:pt x="4"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 name="Freeform 3"/>
            <p:cNvSpPr>
              <a:spLocks/>
            </p:cNvSpPr>
            <p:nvPr/>
          </p:nvSpPr>
          <p:spPr bwMode="auto">
            <a:xfrm>
              <a:off x="1151180" y="1828524"/>
              <a:ext cx="2794375" cy="443888"/>
            </a:xfrm>
            <a:custGeom>
              <a:avLst/>
              <a:gdLst>
                <a:gd name="T0" fmla="*/ 220 w 220"/>
                <a:gd name="T1" fmla="*/ 35 h 35"/>
                <a:gd name="T2" fmla="*/ 102 w 220"/>
                <a:gd name="T3" fmla="*/ 35 h 35"/>
                <a:gd name="T4" fmla="*/ 102 w 220"/>
                <a:gd name="T5" fmla="*/ 30 h 35"/>
                <a:gd name="T6" fmla="*/ 99 w 220"/>
                <a:gd name="T7" fmla="*/ 30 h 35"/>
                <a:gd name="T8" fmla="*/ 99 w 220"/>
                <a:gd name="T9" fmla="*/ 24 h 35"/>
                <a:gd name="T10" fmla="*/ 67 w 220"/>
                <a:gd name="T11" fmla="*/ 24 h 35"/>
                <a:gd name="T12" fmla="*/ 67 w 220"/>
                <a:gd name="T13" fmla="*/ 19 h 35"/>
                <a:gd name="T14" fmla="*/ 63 w 220"/>
                <a:gd name="T15" fmla="*/ 19 h 35"/>
                <a:gd name="T16" fmla="*/ 63 w 220"/>
                <a:gd name="T17" fmla="*/ 14 h 35"/>
                <a:gd name="T18" fmla="*/ 44 w 220"/>
                <a:gd name="T19" fmla="*/ 14 h 35"/>
                <a:gd name="T20" fmla="*/ 44 w 220"/>
                <a:gd name="T21" fmla="*/ 10 h 35"/>
                <a:gd name="T22" fmla="*/ 31 w 220"/>
                <a:gd name="T23" fmla="*/ 10 h 35"/>
                <a:gd name="T24" fmla="*/ 31 w 220"/>
                <a:gd name="T25" fmla="*/ 6 h 35"/>
                <a:gd name="T26" fmla="*/ 26 w 220"/>
                <a:gd name="T27" fmla="*/ 6 h 35"/>
                <a:gd name="T28" fmla="*/ 26 w 220"/>
                <a:gd name="T29" fmla="*/ 0 h 35"/>
                <a:gd name="T30" fmla="*/ 0 w 220"/>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35">
                  <a:moveTo>
                    <a:pt x="220" y="35"/>
                  </a:moveTo>
                  <a:lnTo>
                    <a:pt x="102" y="35"/>
                  </a:lnTo>
                  <a:lnTo>
                    <a:pt x="102" y="30"/>
                  </a:lnTo>
                  <a:lnTo>
                    <a:pt x="99" y="30"/>
                  </a:lnTo>
                  <a:lnTo>
                    <a:pt x="99" y="24"/>
                  </a:lnTo>
                  <a:lnTo>
                    <a:pt x="67" y="24"/>
                  </a:lnTo>
                  <a:lnTo>
                    <a:pt x="67" y="19"/>
                  </a:lnTo>
                  <a:lnTo>
                    <a:pt x="63" y="19"/>
                  </a:lnTo>
                  <a:lnTo>
                    <a:pt x="63" y="14"/>
                  </a:lnTo>
                  <a:lnTo>
                    <a:pt x="44" y="14"/>
                  </a:lnTo>
                  <a:lnTo>
                    <a:pt x="44" y="10"/>
                  </a:lnTo>
                  <a:lnTo>
                    <a:pt x="31" y="10"/>
                  </a:lnTo>
                  <a:lnTo>
                    <a:pt x="31" y="6"/>
                  </a:lnTo>
                  <a:lnTo>
                    <a:pt x="26" y="6"/>
                  </a:lnTo>
                  <a:lnTo>
                    <a:pt x="26"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 name="Oval 40"/>
            <p:cNvSpPr/>
            <p:nvPr/>
          </p:nvSpPr>
          <p:spPr>
            <a:xfrm>
              <a:off x="3615605"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 name="Oval 41"/>
            <p:cNvSpPr/>
            <p:nvPr/>
          </p:nvSpPr>
          <p:spPr>
            <a:xfrm>
              <a:off x="3516460"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 name="Oval 42"/>
            <p:cNvSpPr/>
            <p:nvPr/>
          </p:nvSpPr>
          <p:spPr>
            <a:xfrm>
              <a:off x="3366515"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4" name="Oval 43"/>
            <p:cNvSpPr/>
            <p:nvPr/>
          </p:nvSpPr>
          <p:spPr>
            <a:xfrm>
              <a:off x="2596592"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5" name="Oval 44"/>
            <p:cNvSpPr/>
            <p:nvPr/>
          </p:nvSpPr>
          <p:spPr>
            <a:xfrm>
              <a:off x="2453428" y="22460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6" name="Oval 45"/>
            <p:cNvSpPr/>
            <p:nvPr/>
          </p:nvSpPr>
          <p:spPr>
            <a:xfrm>
              <a:off x="2362918" y="210767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7" name="Oval 46"/>
            <p:cNvSpPr/>
            <p:nvPr/>
          </p:nvSpPr>
          <p:spPr>
            <a:xfrm>
              <a:off x="2148042" y="210767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8" name="Oval 47"/>
            <p:cNvSpPr/>
            <p:nvPr/>
          </p:nvSpPr>
          <p:spPr>
            <a:xfrm>
              <a:off x="2033641" y="210767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9" name="Oval 48"/>
            <p:cNvSpPr/>
            <p:nvPr/>
          </p:nvSpPr>
          <p:spPr>
            <a:xfrm>
              <a:off x="1919240" y="204181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0" name="Oval 49"/>
            <p:cNvSpPr/>
            <p:nvPr/>
          </p:nvSpPr>
          <p:spPr>
            <a:xfrm>
              <a:off x="1509366" y="189908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1" name="Oval 50"/>
            <p:cNvSpPr/>
            <p:nvPr/>
          </p:nvSpPr>
          <p:spPr>
            <a:xfrm>
              <a:off x="1458304" y="180716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2" name="Oval 51"/>
            <p:cNvSpPr/>
            <p:nvPr/>
          </p:nvSpPr>
          <p:spPr>
            <a:xfrm>
              <a:off x="1284869" y="180716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3" name="Oval 52"/>
            <p:cNvSpPr/>
            <p:nvPr/>
          </p:nvSpPr>
          <p:spPr>
            <a:xfrm>
              <a:off x="1193010" y="180716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4" name="Oval 53"/>
            <p:cNvSpPr/>
            <p:nvPr/>
          </p:nvSpPr>
          <p:spPr>
            <a:xfrm>
              <a:off x="3377339" y="26835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5" name="Oval 54"/>
            <p:cNvSpPr/>
            <p:nvPr/>
          </p:nvSpPr>
          <p:spPr>
            <a:xfrm>
              <a:off x="3223441" y="26191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6" name="Oval 55"/>
            <p:cNvSpPr/>
            <p:nvPr/>
          </p:nvSpPr>
          <p:spPr>
            <a:xfrm>
              <a:off x="3099962" y="26191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7" name="Oval 56"/>
            <p:cNvSpPr/>
            <p:nvPr/>
          </p:nvSpPr>
          <p:spPr>
            <a:xfrm>
              <a:off x="2929433" y="255472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8" name="Oval 57"/>
            <p:cNvSpPr/>
            <p:nvPr/>
          </p:nvSpPr>
          <p:spPr>
            <a:xfrm>
              <a:off x="2596592" y="248543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59" name="Oval 58"/>
            <p:cNvSpPr/>
            <p:nvPr/>
          </p:nvSpPr>
          <p:spPr>
            <a:xfrm>
              <a:off x="2388318" y="246693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0" name="Oval 59"/>
            <p:cNvSpPr/>
            <p:nvPr/>
          </p:nvSpPr>
          <p:spPr>
            <a:xfrm>
              <a:off x="2004168" y="236853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1" name="Oval 60"/>
            <p:cNvSpPr/>
            <p:nvPr/>
          </p:nvSpPr>
          <p:spPr>
            <a:xfrm>
              <a:off x="1982841" y="231392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2" name="Oval 61"/>
            <p:cNvSpPr/>
            <p:nvPr/>
          </p:nvSpPr>
          <p:spPr>
            <a:xfrm>
              <a:off x="1868440" y="228852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3" name="Oval 62"/>
            <p:cNvSpPr/>
            <p:nvPr/>
          </p:nvSpPr>
          <p:spPr>
            <a:xfrm>
              <a:off x="1723468" y="213511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4" name="Oval 63"/>
            <p:cNvSpPr/>
            <p:nvPr/>
          </p:nvSpPr>
          <p:spPr>
            <a:xfrm>
              <a:off x="1669579" y="208786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5" name="Oval 64"/>
            <p:cNvSpPr/>
            <p:nvPr/>
          </p:nvSpPr>
          <p:spPr>
            <a:xfrm>
              <a:off x="1534766" y="207052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6" name="Oval 65"/>
            <p:cNvSpPr/>
            <p:nvPr/>
          </p:nvSpPr>
          <p:spPr>
            <a:xfrm flipV="1">
              <a:off x="1399953" y="1993865"/>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7" name="Oval 66"/>
            <p:cNvSpPr/>
            <p:nvPr/>
          </p:nvSpPr>
          <p:spPr>
            <a:xfrm flipV="1">
              <a:off x="1296748" y="1920608"/>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8" name="Oval 67"/>
            <p:cNvSpPr/>
            <p:nvPr/>
          </p:nvSpPr>
          <p:spPr>
            <a:xfrm flipV="1">
              <a:off x="1235592" y="1893070"/>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9" name="Oval 68"/>
            <p:cNvSpPr/>
            <p:nvPr/>
          </p:nvSpPr>
          <p:spPr>
            <a:xfrm flipV="1">
              <a:off x="1151576" y="1828524"/>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0" name="TextBox 69"/>
            <p:cNvSpPr txBox="1"/>
            <p:nvPr/>
          </p:nvSpPr>
          <p:spPr>
            <a:xfrm>
              <a:off x="889967" y="1288230"/>
              <a:ext cx="2703259" cy="368940"/>
            </a:xfrm>
            <a:prstGeom prst="rect">
              <a:avLst/>
            </a:prstGeom>
            <a:noFill/>
          </p:spPr>
          <p:txBody>
            <a:bodyPr wrap="none" rtlCol="0">
              <a:spAutoFit/>
            </a:bodyPr>
            <a:lstStyle/>
            <a:p>
              <a:pPr algn="ctr"/>
              <a:r>
                <a:rPr lang="fr-FR" sz="1400" b="1" dirty="0" smtClean="0">
                  <a:solidFill>
                    <a:srgbClr val="4D4D4D"/>
                  </a:solidFill>
                </a:rPr>
                <a:t>T1b (n=67 vs. 43; p&lt;0,05)</a:t>
              </a:r>
              <a:endParaRPr lang="fr-FR" sz="1400" b="1" dirty="0">
                <a:solidFill>
                  <a:srgbClr val="4D4D4D"/>
                </a:solidFill>
              </a:endParaRPr>
            </a:p>
          </p:txBody>
        </p:sp>
      </p:grpSp>
      <p:grpSp>
        <p:nvGrpSpPr>
          <p:cNvPr id="4" name="Group 3"/>
          <p:cNvGrpSpPr/>
          <p:nvPr/>
        </p:nvGrpSpPr>
        <p:grpSpPr>
          <a:xfrm>
            <a:off x="3024555" y="3124200"/>
            <a:ext cx="2912785" cy="2404078"/>
            <a:chOff x="4963857" y="1290976"/>
            <a:chExt cx="3506335" cy="2832273"/>
          </a:xfrm>
        </p:grpSpPr>
        <p:grpSp>
          <p:nvGrpSpPr>
            <p:cNvPr id="71" name="Group 70"/>
            <p:cNvGrpSpPr/>
            <p:nvPr/>
          </p:nvGrpSpPr>
          <p:grpSpPr>
            <a:xfrm>
              <a:off x="4963857" y="1644426"/>
              <a:ext cx="3506335" cy="2478823"/>
              <a:chOff x="1817836" y="2200912"/>
              <a:chExt cx="4635682" cy="2936990"/>
            </a:xfrm>
          </p:grpSpPr>
          <p:grpSp>
            <p:nvGrpSpPr>
              <p:cNvPr id="72" name="Group 71"/>
              <p:cNvGrpSpPr/>
              <p:nvPr/>
            </p:nvGrpSpPr>
            <p:grpSpPr>
              <a:xfrm>
                <a:off x="2614623" y="2396465"/>
                <a:ext cx="3624340" cy="2171700"/>
                <a:chOff x="836615" y="2448719"/>
                <a:chExt cx="3624340" cy="2171700"/>
              </a:xfrm>
            </p:grpSpPr>
            <p:sp>
              <p:nvSpPr>
                <p:cNvPr id="87" name="Freeform 86"/>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5"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6"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7"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8"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9"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73" name="TextBox 72"/>
              <p:cNvSpPr txBox="1"/>
              <p:nvPr/>
            </p:nvSpPr>
            <p:spPr>
              <a:xfrm rot="16200000">
                <a:off x="1604941" y="3221840"/>
                <a:ext cx="866634" cy="440843"/>
              </a:xfrm>
              <a:prstGeom prst="rect">
                <a:avLst/>
              </a:prstGeom>
              <a:noFill/>
            </p:spPr>
            <p:txBody>
              <a:bodyPr wrap="none" rtlCol="0">
                <a:spAutoFit/>
              </a:bodyPr>
              <a:lstStyle/>
              <a:p>
                <a:pPr algn="ctr"/>
                <a:r>
                  <a:rPr lang="fr-FR" sz="1200" dirty="0" smtClean="0">
                    <a:solidFill>
                      <a:srgbClr val="4D4D4D"/>
                    </a:solidFill>
                  </a:rPr>
                  <a:t>Survie</a:t>
                </a:r>
                <a:endParaRPr lang="fr-FR" sz="1200" dirty="0">
                  <a:solidFill>
                    <a:srgbClr val="4D4D4D"/>
                  </a:solidFill>
                </a:endParaRPr>
              </a:p>
            </p:txBody>
          </p:sp>
          <p:sp>
            <p:nvSpPr>
              <p:cNvPr id="74" name="TextBox 73"/>
              <p:cNvSpPr txBox="1"/>
              <p:nvPr/>
            </p:nvSpPr>
            <p:spPr>
              <a:xfrm>
                <a:off x="4048504" y="4751249"/>
                <a:ext cx="1151088" cy="386653"/>
              </a:xfrm>
              <a:prstGeom prst="rect">
                <a:avLst/>
              </a:prstGeom>
              <a:noFill/>
            </p:spPr>
            <p:txBody>
              <a:bodyPr wrap="none" rtlCol="0">
                <a:spAutoFit/>
              </a:bodyPr>
              <a:lstStyle/>
              <a:p>
                <a:pPr algn="ctr"/>
                <a:r>
                  <a:rPr lang="fr-FR" sz="1200" dirty="0" smtClean="0">
                    <a:solidFill>
                      <a:srgbClr val="4D4D4D"/>
                    </a:solidFill>
                  </a:rPr>
                  <a:t>Années</a:t>
                </a:r>
                <a:endParaRPr lang="fr-FR" sz="1200" dirty="0">
                  <a:solidFill>
                    <a:srgbClr val="4D4D4D"/>
                  </a:solidFill>
                </a:endParaRPr>
              </a:p>
            </p:txBody>
          </p:sp>
          <p:sp>
            <p:nvSpPr>
              <p:cNvPr id="75" name="TextBox 74"/>
              <p:cNvSpPr txBox="1"/>
              <p:nvPr/>
            </p:nvSpPr>
            <p:spPr>
              <a:xfrm>
                <a:off x="2050271" y="2200912"/>
                <a:ext cx="633202" cy="386653"/>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76" name="TextBox 75"/>
              <p:cNvSpPr txBox="1"/>
              <p:nvPr/>
            </p:nvSpPr>
            <p:spPr>
              <a:xfrm>
                <a:off x="2050271" y="2618392"/>
                <a:ext cx="633202" cy="386653"/>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77" name="TextBox 76"/>
              <p:cNvSpPr txBox="1"/>
              <p:nvPr/>
            </p:nvSpPr>
            <p:spPr>
              <a:xfrm>
                <a:off x="2050271" y="3034131"/>
                <a:ext cx="633202" cy="386653"/>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78" name="TextBox 77"/>
              <p:cNvSpPr txBox="1"/>
              <p:nvPr/>
            </p:nvSpPr>
            <p:spPr>
              <a:xfrm>
                <a:off x="2050271" y="3449871"/>
                <a:ext cx="633202" cy="386653"/>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79" name="TextBox 78"/>
              <p:cNvSpPr txBox="1"/>
              <p:nvPr/>
            </p:nvSpPr>
            <p:spPr>
              <a:xfrm>
                <a:off x="2050271" y="3865611"/>
                <a:ext cx="633202" cy="386653"/>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80" name="TextBox 79"/>
              <p:cNvSpPr txBox="1"/>
              <p:nvPr/>
            </p:nvSpPr>
            <p:spPr>
              <a:xfrm>
                <a:off x="2254364" y="4281352"/>
                <a:ext cx="429109" cy="386653"/>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81" name="TextBox 80"/>
              <p:cNvSpPr txBox="1"/>
              <p:nvPr/>
            </p:nvSpPr>
            <p:spPr>
              <a:xfrm>
                <a:off x="2493821" y="4522748"/>
                <a:ext cx="429109" cy="386653"/>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82" name="TextBox 81"/>
              <p:cNvSpPr txBox="1"/>
              <p:nvPr/>
            </p:nvSpPr>
            <p:spPr>
              <a:xfrm>
                <a:off x="3206193" y="4522748"/>
                <a:ext cx="429109" cy="386653"/>
              </a:xfrm>
              <a:prstGeom prst="rect">
                <a:avLst/>
              </a:prstGeom>
              <a:noFill/>
            </p:spPr>
            <p:txBody>
              <a:bodyPr wrap="none" rtlCol="0" anchor="t" anchorCtr="0">
                <a:spAutoFit/>
              </a:bodyPr>
              <a:lstStyle/>
              <a:p>
                <a:pPr algn="ctr"/>
                <a:r>
                  <a:rPr lang="fr-FR" sz="1200" smtClean="0">
                    <a:solidFill>
                      <a:srgbClr val="4D4D4D"/>
                    </a:solidFill>
                  </a:rPr>
                  <a:t>1</a:t>
                </a:r>
                <a:endParaRPr lang="fr-FR" sz="1200">
                  <a:solidFill>
                    <a:srgbClr val="4D4D4D"/>
                  </a:solidFill>
                </a:endParaRPr>
              </a:p>
            </p:txBody>
          </p:sp>
          <p:sp>
            <p:nvSpPr>
              <p:cNvPr id="83" name="TextBox 82"/>
              <p:cNvSpPr txBox="1"/>
              <p:nvPr/>
            </p:nvSpPr>
            <p:spPr>
              <a:xfrm>
                <a:off x="3906044" y="4522748"/>
                <a:ext cx="429109" cy="386653"/>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84" name="TextBox 83"/>
              <p:cNvSpPr txBox="1"/>
              <p:nvPr/>
            </p:nvSpPr>
            <p:spPr>
              <a:xfrm>
                <a:off x="4610022" y="4522748"/>
                <a:ext cx="429109" cy="386653"/>
              </a:xfrm>
              <a:prstGeom prst="rect">
                <a:avLst/>
              </a:prstGeom>
              <a:noFill/>
            </p:spPr>
            <p:txBody>
              <a:bodyPr wrap="none" rtlCol="0" anchor="t" anchorCtr="0">
                <a:spAutoFit/>
              </a:bodyPr>
              <a:lstStyle/>
              <a:p>
                <a:pPr algn="ctr"/>
                <a:r>
                  <a:rPr lang="fr-FR" sz="1200" smtClean="0">
                    <a:solidFill>
                      <a:srgbClr val="4D4D4D"/>
                    </a:solidFill>
                  </a:rPr>
                  <a:t>3</a:t>
                </a:r>
                <a:endParaRPr lang="fr-FR" sz="1200">
                  <a:solidFill>
                    <a:srgbClr val="4D4D4D"/>
                  </a:solidFill>
                </a:endParaRPr>
              </a:p>
            </p:txBody>
          </p:sp>
          <p:sp>
            <p:nvSpPr>
              <p:cNvPr id="85" name="TextBox 84"/>
              <p:cNvSpPr txBox="1"/>
              <p:nvPr/>
            </p:nvSpPr>
            <p:spPr>
              <a:xfrm>
                <a:off x="5319349" y="4522748"/>
                <a:ext cx="429109" cy="386653"/>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86" name="TextBox 85"/>
              <p:cNvSpPr txBox="1"/>
              <p:nvPr/>
            </p:nvSpPr>
            <p:spPr>
              <a:xfrm>
                <a:off x="6024409" y="4522748"/>
                <a:ext cx="429109" cy="386653"/>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grpSp>
        <p:sp>
          <p:nvSpPr>
            <p:cNvPr id="100" name="TextBox 99"/>
            <p:cNvSpPr txBox="1"/>
            <p:nvPr/>
          </p:nvSpPr>
          <p:spPr>
            <a:xfrm>
              <a:off x="5517818" y="1290976"/>
              <a:ext cx="2875570" cy="362596"/>
            </a:xfrm>
            <a:prstGeom prst="rect">
              <a:avLst/>
            </a:prstGeom>
            <a:noFill/>
          </p:spPr>
          <p:txBody>
            <a:bodyPr wrap="none" rtlCol="0">
              <a:spAutoFit/>
            </a:bodyPr>
            <a:lstStyle/>
            <a:p>
              <a:pPr algn="ctr"/>
              <a:r>
                <a:rPr lang="fr-FR" sz="1400" b="1" dirty="0" smtClean="0">
                  <a:solidFill>
                    <a:srgbClr val="4D4D4D"/>
                  </a:solidFill>
                </a:rPr>
                <a:t>T2 (n=222 vs. 234; p&lt;0,05)</a:t>
              </a:r>
              <a:endParaRPr lang="fr-FR" sz="1400" b="1" dirty="0">
                <a:solidFill>
                  <a:srgbClr val="4D4D4D"/>
                </a:solidFill>
              </a:endParaRPr>
            </a:p>
          </p:txBody>
        </p:sp>
        <p:grpSp>
          <p:nvGrpSpPr>
            <p:cNvPr id="101" name="Group 100"/>
            <p:cNvGrpSpPr/>
            <p:nvPr/>
          </p:nvGrpSpPr>
          <p:grpSpPr>
            <a:xfrm>
              <a:off x="5607321" y="1810416"/>
              <a:ext cx="2785281" cy="1453593"/>
              <a:chOff x="5607321" y="1810417"/>
              <a:chExt cx="2057400" cy="1076325"/>
            </a:xfrm>
          </p:grpSpPr>
          <p:sp>
            <p:nvSpPr>
              <p:cNvPr id="102" name="Freeform 4"/>
              <p:cNvSpPr>
                <a:spLocks/>
              </p:cNvSpPr>
              <p:nvPr/>
            </p:nvSpPr>
            <p:spPr bwMode="auto">
              <a:xfrm>
                <a:off x="5607321" y="1810417"/>
                <a:ext cx="2057400" cy="1076325"/>
              </a:xfrm>
              <a:custGeom>
                <a:avLst/>
                <a:gdLst>
                  <a:gd name="T0" fmla="*/ 192 w 216"/>
                  <a:gd name="T1" fmla="*/ 113 h 113"/>
                  <a:gd name="T2" fmla="*/ 172 w 216"/>
                  <a:gd name="T3" fmla="*/ 110 h 113"/>
                  <a:gd name="T4" fmla="*/ 170 w 216"/>
                  <a:gd name="T5" fmla="*/ 108 h 113"/>
                  <a:gd name="T6" fmla="*/ 161 w 216"/>
                  <a:gd name="T7" fmla="*/ 106 h 113"/>
                  <a:gd name="T8" fmla="*/ 158 w 216"/>
                  <a:gd name="T9" fmla="*/ 104 h 113"/>
                  <a:gd name="T10" fmla="*/ 150 w 216"/>
                  <a:gd name="T11" fmla="*/ 102 h 113"/>
                  <a:gd name="T12" fmla="*/ 147 w 216"/>
                  <a:gd name="T13" fmla="*/ 101 h 113"/>
                  <a:gd name="T14" fmla="*/ 123 w 216"/>
                  <a:gd name="T15" fmla="*/ 101 h 113"/>
                  <a:gd name="T16" fmla="*/ 115 w 216"/>
                  <a:gd name="T17" fmla="*/ 99 h 113"/>
                  <a:gd name="T18" fmla="*/ 112 w 216"/>
                  <a:gd name="T19" fmla="*/ 98 h 113"/>
                  <a:gd name="T20" fmla="*/ 108 w 216"/>
                  <a:gd name="T21" fmla="*/ 95 h 113"/>
                  <a:gd name="T22" fmla="*/ 106 w 216"/>
                  <a:gd name="T23" fmla="*/ 94 h 113"/>
                  <a:gd name="T24" fmla="*/ 100 w 216"/>
                  <a:gd name="T25" fmla="*/ 91 h 113"/>
                  <a:gd name="T26" fmla="*/ 94 w 216"/>
                  <a:gd name="T27" fmla="*/ 90 h 113"/>
                  <a:gd name="T28" fmla="*/ 87 w 216"/>
                  <a:gd name="T29" fmla="*/ 86 h 113"/>
                  <a:gd name="T30" fmla="*/ 83 w 216"/>
                  <a:gd name="T31" fmla="*/ 84 h 113"/>
                  <a:gd name="T32" fmla="*/ 74 w 216"/>
                  <a:gd name="T33" fmla="*/ 81 h 113"/>
                  <a:gd name="T34" fmla="*/ 72 w 216"/>
                  <a:gd name="T35" fmla="*/ 78 h 113"/>
                  <a:gd name="T36" fmla="*/ 69 w 216"/>
                  <a:gd name="T37" fmla="*/ 75 h 113"/>
                  <a:gd name="T38" fmla="*/ 63 w 216"/>
                  <a:gd name="T39" fmla="*/ 73 h 113"/>
                  <a:gd name="T40" fmla="*/ 60 w 216"/>
                  <a:gd name="T41" fmla="*/ 71 h 113"/>
                  <a:gd name="T42" fmla="*/ 56 w 216"/>
                  <a:gd name="T43" fmla="*/ 70 h 113"/>
                  <a:gd name="T44" fmla="*/ 52 w 216"/>
                  <a:gd name="T45" fmla="*/ 65 h 113"/>
                  <a:gd name="T46" fmla="*/ 46 w 216"/>
                  <a:gd name="T47" fmla="*/ 62 h 113"/>
                  <a:gd name="T48" fmla="*/ 41 w 216"/>
                  <a:gd name="T49" fmla="*/ 59 h 113"/>
                  <a:gd name="T50" fmla="*/ 39 w 216"/>
                  <a:gd name="T51" fmla="*/ 54 h 113"/>
                  <a:gd name="T52" fmla="*/ 37 w 216"/>
                  <a:gd name="T53" fmla="*/ 49 h 113"/>
                  <a:gd name="T54" fmla="*/ 34 w 216"/>
                  <a:gd name="T55" fmla="*/ 44 h 113"/>
                  <a:gd name="T56" fmla="*/ 30 w 216"/>
                  <a:gd name="T57" fmla="*/ 39 h 113"/>
                  <a:gd name="T58" fmla="*/ 27 w 216"/>
                  <a:gd name="T59" fmla="*/ 34 h 113"/>
                  <a:gd name="T60" fmla="*/ 23 w 216"/>
                  <a:gd name="T61" fmla="*/ 31 h 113"/>
                  <a:gd name="T62" fmla="*/ 20 w 216"/>
                  <a:gd name="T63" fmla="*/ 26 h 113"/>
                  <a:gd name="T64" fmla="*/ 17 w 216"/>
                  <a:gd name="T65" fmla="*/ 22 h 113"/>
                  <a:gd name="T66" fmla="*/ 13 w 216"/>
                  <a:gd name="T67" fmla="*/ 17 h 113"/>
                  <a:gd name="T68" fmla="*/ 10 w 216"/>
                  <a:gd name="T69" fmla="*/ 13 h 113"/>
                  <a:gd name="T70" fmla="*/ 6 w 216"/>
                  <a:gd name="T71" fmla="*/ 10 h 113"/>
                  <a:gd name="T72" fmla="*/ 4 w 216"/>
                  <a:gd name="T73" fmla="*/ 5 h 113"/>
                  <a:gd name="T74" fmla="*/ 2 w 216"/>
                  <a:gd name="T75" fmla="*/ 3 h 113"/>
                  <a:gd name="T76" fmla="*/ 0 w 216"/>
                  <a:gd name="T7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13">
                    <a:moveTo>
                      <a:pt x="216" y="113"/>
                    </a:moveTo>
                    <a:lnTo>
                      <a:pt x="192" y="113"/>
                    </a:lnTo>
                    <a:lnTo>
                      <a:pt x="192" y="110"/>
                    </a:lnTo>
                    <a:lnTo>
                      <a:pt x="172" y="110"/>
                    </a:lnTo>
                    <a:lnTo>
                      <a:pt x="172" y="108"/>
                    </a:lnTo>
                    <a:lnTo>
                      <a:pt x="170" y="108"/>
                    </a:lnTo>
                    <a:lnTo>
                      <a:pt x="170" y="106"/>
                    </a:lnTo>
                    <a:lnTo>
                      <a:pt x="161" y="106"/>
                    </a:lnTo>
                    <a:lnTo>
                      <a:pt x="158" y="106"/>
                    </a:lnTo>
                    <a:lnTo>
                      <a:pt x="158" y="104"/>
                    </a:lnTo>
                    <a:lnTo>
                      <a:pt x="150" y="104"/>
                    </a:lnTo>
                    <a:lnTo>
                      <a:pt x="150" y="102"/>
                    </a:lnTo>
                    <a:lnTo>
                      <a:pt x="147" y="102"/>
                    </a:lnTo>
                    <a:lnTo>
                      <a:pt x="147" y="101"/>
                    </a:lnTo>
                    <a:lnTo>
                      <a:pt x="133" y="101"/>
                    </a:lnTo>
                    <a:lnTo>
                      <a:pt x="123" y="101"/>
                    </a:lnTo>
                    <a:lnTo>
                      <a:pt x="123" y="99"/>
                    </a:lnTo>
                    <a:lnTo>
                      <a:pt x="115" y="99"/>
                    </a:lnTo>
                    <a:lnTo>
                      <a:pt x="115" y="98"/>
                    </a:lnTo>
                    <a:lnTo>
                      <a:pt x="112" y="98"/>
                    </a:lnTo>
                    <a:lnTo>
                      <a:pt x="112" y="95"/>
                    </a:lnTo>
                    <a:lnTo>
                      <a:pt x="108" y="95"/>
                    </a:lnTo>
                    <a:lnTo>
                      <a:pt x="108" y="94"/>
                    </a:lnTo>
                    <a:lnTo>
                      <a:pt x="106" y="94"/>
                    </a:lnTo>
                    <a:lnTo>
                      <a:pt x="106" y="91"/>
                    </a:lnTo>
                    <a:lnTo>
                      <a:pt x="100" y="91"/>
                    </a:lnTo>
                    <a:lnTo>
                      <a:pt x="100" y="90"/>
                    </a:lnTo>
                    <a:lnTo>
                      <a:pt x="94" y="90"/>
                    </a:lnTo>
                    <a:lnTo>
                      <a:pt x="94" y="86"/>
                    </a:lnTo>
                    <a:lnTo>
                      <a:pt x="87" y="86"/>
                    </a:lnTo>
                    <a:lnTo>
                      <a:pt x="87" y="84"/>
                    </a:lnTo>
                    <a:lnTo>
                      <a:pt x="83" y="84"/>
                    </a:lnTo>
                    <a:lnTo>
                      <a:pt x="83" y="81"/>
                    </a:lnTo>
                    <a:lnTo>
                      <a:pt x="74" y="81"/>
                    </a:lnTo>
                    <a:lnTo>
                      <a:pt x="74" y="78"/>
                    </a:lnTo>
                    <a:lnTo>
                      <a:pt x="72" y="78"/>
                    </a:lnTo>
                    <a:lnTo>
                      <a:pt x="72" y="75"/>
                    </a:lnTo>
                    <a:lnTo>
                      <a:pt x="69" y="75"/>
                    </a:lnTo>
                    <a:lnTo>
                      <a:pt x="69" y="73"/>
                    </a:lnTo>
                    <a:lnTo>
                      <a:pt x="63" y="73"/>
                    </a:lnTo>
                    <a:lnTo>
                      <a:pt x="63" y="71"/>
                    </a:lnTo>
                    <a:lnTo>
                      <a:pt x="60" y="71"/>
                    </a:lnTo>
                    <a:lnTo>
                      <a:pt x="60" y="70"/>
                    </a:lnTo>
                    <a:lnTo>
                      <a:pt x="56" y="70"/>
                    </a:lnTo>
                    <a:lnTo>
                      <a:pt x="56" y="65"/>
                    </a:lnTo>
                    <a:lnTo>
                      <a:pt x="52" y="65"/>
                    </a:lnTo>
                    <a:lnTo>
                      <a:pt x="52" y="62"/>
                    </a:lnTo>
                    <a:lnTo>
                      <a:pt x="46" y="62"/>
                    </a:lnTo>
                    <a:lnTo>
                      <a:pt x="46" y="59"/>
                    </a:lnTo>
                    <a:lnTo>
                      <a:pt x="41" y="59"/>
                    </a:lnTo>
                    <a:lnTo>
                      <a:pt x="41" y="54"/>
                    </a:lnTo>
                    <a:lnTo>
                      <a:pt x="39" y="54"/>
                    </a:lnTo>
                    <a:lnTo>
                      <a:pt x="39" y="49"/>
                    </a:lnTo>
                    <a:lnTo>
                      <a:pt x="37" y="49"/>
                    </a:lnTo>
                    <a:lnTo>
                      <a:pt x="37" y="44"/>
                    </a:lnTo>
                    <a:lnTo>
                      <a:pt x="34" y="44"/>
                    </a:lnTo>
                    <a:lnTo>
                      <a:pt x="34" y="39"/>
                    </a:lnTo>
                    <a:lnTo>
                      <a:pt x="30" y="39"/>
                    </a:lnTo>
                    <a:lnTo>
                      <a:pt x="30" y="34"/>
                    </a:lnTo>
                    <a:lnTo>
                      <a:pt x="27" y="34"/>
                    </a:lnTo>
                    <a:lnTo>
                      <a:pt x="27" y="31"/>
                    </a:lnTo>
                    <a:lnTo>
                      <a:pt x="23" y="31"/>
                    </a:lnTo>
                    <a:lnTo>
                      <a:pt x="23" y="26"/>
                    </a:lnTo>
                    <a:lnTo>
                      <a:pt x="20" y="26"/>
                    </a:lnTo>
                    <a:lnTo>
                      <a:pt x="20" y="22"/>
                    </a:lnTo>
                    <a:lnTo>
                      <a:pt x="17" y="22"/>
                    </a:lnTo>
                    <a:lnTo>
                      <a:pt x="17" y="17"/>
                    </a:lnTo>
                    <a:lnTo>
                      <a:pt x="13" y="17"/>
                    </a:lnTo>
                    <a:lnTo>
                      <a:pt x="13" y="13"/>
                    </a:lnTo>
                    <a:lnTo>
                      <a:pt x="10" y="13"/>
                    </a:lnTo>
                    <a:lnTo>
                      <a:pt x="10" y="10"/>
                    </a:lnTo>
                    <a:lnTo>
                      <a:pt x="6" y="10"/>
                    </a:lnTo>
                    <a:lnTo>
                      <a:pt x="6" y="5"/>
                    </a:lnTo>
                    <a:lnTo>
                      <a:pt x="4" y="5"/>
                    </a:lnTo>
                    <a:lnTo>
                      <a:pt x="4" y="3"/>
                    </a:lnTo>
                    <a:lnTo>
                      <a:pt x="2" y="3"/>
                    </a:lnTo>
                    <a:lnTo>
                      <a:pt x="2"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3" name="Freeform 5"/>
              <p:cNvSpPr>
                <a:spLocks/>
              </p:cNvSpPr>
              <p:nvPr/>
            </p:nvSpPr>
            <p:spPr bwMode="auto">
              <a:xfrm>
                <a:off x="5607321" y="1810417"/>
                <a:ext cx="1981200" cy="809625"/>
              </a:xfrm>
              <a:custGeom>
                <a:avLst/>
                <a:gdLst>
                  <a:gd name="T0" fmla="*/ 208 w 208"/>
                  <a:gd name="T1" fmla="*/ 85 h 85"/>
                  <a:gd name="T2" fmla="*/ 187 w 208"/>
                  <a:gd name="T3" fmla="*/ 85 h 85"/>
                  <a:gd name="T4" fmla="*/ 187 w 208"/>
                  <a:gd name="T5" fmla="*/ 83 h 85"/>
                  <a:gd name="T6" fmla="*/ 177 w 208"/>
                  <a:gd name="T7" fmla="*/ 83 h 85"/>
                  <a:gd name="T8" fmla="*/ 177 w 208"/>
                  <a:gd name="T9" fmla="*/ 81 h 85"/>
                  <a:gd name="T10" fmla="*/ 167 w 208"/>
                  <a:gd name="T11" fmla="*/ 81 h 85"/>
                  <a:gd name="T12" fmla="*/ 167 w 208"/>
                  <a:gd name="T13" fmla="*/ 78 h 85"/>
                  <a:gd name="T14" fmla="*/ 160 w 208"/>
                  <a:gd name="T15" fmla="*/ 78 h 85"/>
                  <a:gd name="T16" fmla="*/ 160 w 208"/>
                  <a:gd name="T17" fmla="*/ 76 h 85"/>
                  <a:gd name="T18" fmla="*/ 150 w 208"/>
                  <a:gd name="T19" fmla="*/ 76 h 85"/>
                  <a:gd name="T20" fmla="*/ 150 w 208"/>
                  <a:gd name="T21" fmla="*/ 72 h 85"/>
                  <a:gd name="T22" fmla="*/ 145 w 208"/>
                  <a:gd name="T23" fmla="*/ 72 h 85"/>
                  <a:gd name="T24" fmla="*/ 145 w 208"/>
                  <a:gd name="T25" fmla="*/ 69 h 85"/>
                  <a:gd name="T26" fmla="*/ 133 w 208"/>
                  <a:gd name="T27" fmla="*/ 69 h 85"/>
                  <a:gd name="T28" fmla="*/ 133 w 208"/>
                  <a:gd name="T29" fmla="*/ 67 h 85"/>
                  <a:gd name="T30" fmla="*/ 126 w 208"/>
                  <a:gd name="T31" fmla="*/ 67 h 85"/>
                  <a:gd name="T32" fmla="*/ 126 w 208"/>
                  <a:gd name="T33" fmla="*/ 64 h 85"/>
                  <a:gd name="T34" fmla="*/ 117 w 208"/>
                  <a:gd name="T35" fmla="*/ 64 h 85"/>
                  <a:gd name="T36" fmla="*/ 117 w 208"/>
                  <a:gd name="T37" fmla="*/ 62 h 85"/>
                  <a:gd name="T38" fmla="*/ 111 w 208"/>
                  <a:gd name="T39" fmla="*/ 62 h 85"/>
                  <a:gd name="T40" fmla="*/ 111 w 208"/>
                  <a:gd name="T41" fmla="*/ 58 h 85"/>
                  <a:gd name="T42" fmla="*/ 98 w 208"/>
                  <a:gd name="T43" fmla="*/ 58 h 85"/>
                  <a:gd name="T44" fmla="*/ 98 w 208"/>
                  <a:gd name="T45" fmla="*/ 56 h 85"/>
                  <a:gd name="T46" fmla="*/ 87 w 208"/>
                  <a:gd name="T47" fmla="*/ 56 h 85"/>
                  <a:gd name="T48" fmla="*/ 87 w 208"/>
                  <a:gd name="T49" fmla="*/ 52 h 85"/>
                  <a:gd name="T50" fmla="*/ 84 w 208"/>
                  <a:gd name="T51" fmla="*/ 52 h 85"/>
                  <a:gd name="T52" fmla="*/ 84 w 208"/>
                  <a:gd name="T53" fmla="*/ 50 h 85"/>
                  <a:gd name="T54" fmla="*/ 80 w 208"/>
                  <a:gd name="T55" fmla="*/ 50 h 85"/>
                  <a:gd name="T56" fmla="*/ 80 w 208"/>
                  <a:gd name="T57" fmla="*/ 47 h 85"/>
                  <a:gd name="T58" fmla="*/ 71 w 208"/>
                  <a:gd name="T59" fmla="*/ 47 h 85"/>
                  <a:gd name="T60" fmla="*/ 71 w 208"/>
                  <a:gd name="T61" fmla="*/ 42 h 85"/>
                  <a:gd name="T62" fmla="*/ 68 w 208"/>
                  <a:gd name="T63" fmla="*/ 42 h 85"/>
                  <a:gd name="T64" fmla="*/ 68 w 208"/>
                  <a:gd name="T65" fmla="*/ 39 h 85"/>
                  <a:gd name="T66" fmla="*/ 63 w 208"/>
                  <a:gd name="T67" fmla="*/ 39 h 85"/>
                  <a:gd name="T68" fmla="*/ 63 w 208"/>
                  <a:gd name="T69" fmla="*/ 35 h 85"/>
                  <a:gd name="T70" fmla="*/ 53 w 208"/>
                  <a:gd name="T71" fmla="*/ 35 h 85"/>
                  <a:gd name="T72" fmla="*/ 53 w 208"/>
                  <a:gd name="T73" fmla="*/ 33 h 85"/>
                  <a:gd name="T74" fmla="*/ 47 w 208"/>
                  <a:gd name="T75" fmla="*/ 33 h 85"/>
                  <a:gd name="T76" fmla="*/ 47 w 208"/>
                  <a:gd name="T77" fmla="*/ 25 h 85"/>
                  <a:gd name="T78" fmla="*/ 40 w 208"/>
                  <a:gd name="T79" fmla="*/ 25 h 85"/>
                  <a:gd name="T80" fmla="*/ 40 w 208"/>
                  <a:gd name="T81" fmla="*/ 23 h 85"/>
                  <a:gd name="T82" fmla="*/ 34 w 208"/>
                  <a:gd name="T83" fmla="*/ 23 h 85"/>
                  <a:gd name="T84" fmla="*/ 34 w 208"/>
                  <a:gd name="T85" fmla="*/ 18 h 85"/>
                  <a:gd name="T86" fmla="*/ 29 w 208"/>
                  <a:gd name="T87" fmla="*/ 18 h 85"/>
                  <a:gd name="T88" fmla="*/ 29 w 208"/>
                  <a:gd name="T89" fmla="*/ 15 h 85"/>
                  <a:gd name="T90" fmla="*/ 23 w 208"/>
                  <a:gd name="T91" fmla="*/ 15 h 85"/>
                  <a:gd name="T92" fmla="*/ 23 w 208"/>
                  <a:gd name="T93" fmla="*/ 12 h 85"/>
                  <a:gd name="T94" fmla="*/ 20 w 208"/>
                  <a:gd name="T95" fmla="*/ 12 h 85"/>
                  <a:gd name="T96" fmla="*/ 20 w 208"/>
                  <a:gd name="T97" fmla="*/ 7 h 85"/>
                  <a:gd name="T98" fmla="*/ 12 w 208"/>
                  <a:gd name="T99" fmla="*/ 7 h 85"/>
                  <a:gd name="T100" fmla="*/ 12 w 208"/>
                  <a:gd name="T101" fmla="*/ 4 h 85"/>
                  <a:gd name="T102" fmla="*/ 6 w 208"/>
                  <a:gd name="T103" fmla="*/ 4 h 85"/>
                  <a:gd name="T104" fmla="*/ 6 w 208"/>
                  <a:gd name="T105" fmla="*/ 2 h 85"/>
                  <a:gd name="T106" fmla="*/ 5 w 208"/>
                  <a:gd name="T107" fmla="*/ 2 h 85"/>
                  <a:gd name="T108" fmla="*/ 5 w 208"/>
                  <a:gd name="T109" fmla="*/ 0 h 85"/>
                  <a:gd name="T110" fmla="*/ 0 w 208"/>
                  <a:gd name="T11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8" h="85">
                    <a:moveTo>
                      <a:pt x="208" y="85"/>
                    </a:moveTo>
                    <a:lnTo>
                      <a:pt x="187" y="85"/>
                    </a:lnTo>
                    <a:lnTo>
                      <a:pt x="187" y="83"/>
                    </a:lnTo>
                    <a:lnTo>
                      <a:pt x="177" y="83"/>
                    </a:lnTo>
                    <a:lnTo>
                      <a:pt x="177" y="81"/>
                    </a:lnTo>
                    <a:lnTo>
                      <a:pt x="167" y="81"/>
                    </a:lnTo>
                    <a:lnTo>
                      <a:pt x="167" y="78"/>
                    </a:lnTo>
                    <a:lnTo>
                      <a:pt x="160" y="78"/>
                    </a:lnTo>
                    <a:lnTo>
                      <a:pt x="160" y="76"/>
                    </a:lnTo>
                    <a:lnTo>
                      <a:pt x="150" y="76"/>
                    </a:lnTo>
                    <a:lnTo>
                      <a:pt x="150" y="72"/>
                    </a:lnTo>
                    <a:lnTo>
                      <a:pt x="145" y="72"/>
                    </a:lnTo>
                    <a:lnTo>
                      <a:pt x="145" y="69"/>
                    </a:lnTo>
                    <a:lnTo>
                      <a:pt x="133" y="69"/>
                    </a:lnTo>
                    <a:lnTo>
                      <a:pt x="133" y="67"/>
                    </a:lnTo>
                    <a:lnTo>
                      <a:pt x="126" y="67"/>
                    </a:lnTo>
                    <a:lnTo>
                      <a:pt x="126" y="64"/>
                    </a:lnTo>
                    <a:lnTo>
                      <a:pt x="117" y="64"/>
                    </a:lnTo>
                    <a:lnTo>
                      <a:pt x="117" y="62"/>
                    </a:lnTo>
                    <a:lnTo>
                      <a:pt x="111" y="62"/>
                    </a:lnTo>
                    <a:lnTo>
                      <a:pt x="111" y="58"/>
                    </a:lnTo>
                    <a:lnTo>
                      <a:pt x="98" y="58"/>
                    </a:lnTo>
                    <a:lnTo>
                      <a:pt x="98" y="56"/>
                    </a:lnTo>
                    <a:lnTo>
                      <a:pt x="87" y="56"/>
                    </a:lnTo>
                    <a:lnTo>
                      <a:pt x="87" y="52"/>
                    </a:lnTo>
                    <a:lnTo>
                      <a:pt x="84" y="52"/>
                    </a:lnTo>
                    <a:lnTo>
                      <a:pt x="84" y="50"/>
                    </a:lnTo>
                    <a:lnTo>
                      <a:pt x="80" y="50"/>
                    </a:lnTo>
                    <a:lnTo>
                      <a:pt x="80" y="47"/>
                    </a:lnTo>
                    <a:lnTo>
                      <a:pt x="71" y="47"/>
                    </a:lnTo>
                    <a:lnTo>
                      <a:pt x="71" y="42"/>
                    </a:lnTo>
                    <a:lnTo>
                      <a:pt x="68" y="42"/>
                    </a:lnTo>
                    <a:lnTo>
                      <a:pt x="68" y="39"/>
                    </a:lnTo>
                    <a:lnTo>
                      <a:pt x="63" y="39"/>
                    </a:lnTo>
                    <a:lnTo>
                      <a:pt x="63" y="35"/>
                    </a:lnTo>
                    <a:lnTo>
                      <a:pt x="53" y="35"/>
                    </a:lnTo>
                    <a:lnTo>
                      <a:pt x="53" y="33"/>
                    </a:lnTo>
                    <a:cubicBezTo>
                      <a:pt x="53" y="33"/>
                      <a:pt x="47" y="34"/>
                      <a:pt x="47" y="33"/>
                    </a:cubicBezTo>
                    <a:cubicBezTo>
                      <a:pt x="47" y="31"/>
                      <a:pt x="47" y="25"/>
                      <a:pt x="47" y="25"/>
                    </a:cubicBezTo>
                    <a:lnTo>
                      <a:pt x="40" y="25"/>
                    </a:lnTo>
                    <a:lnTo>
                      <a:pt x="40" y="23"/>
                    </a:lnTo>
                    <a:lnTo>
                      <a:pt x="34" y="23"/>
                    </a:lnTo>
                    <a:lnTo>
                      <a:pt x="34" y="18"/>
                    </a:lnTo>
                    <a:lnTo>
                      <a:pt x="29" y="18"/>
                    </a:lnTo>
                    <a:lnTo>
                      <a:pt x="29" y="15"/>
                    </a:lnTo>
                    <a:lnTo>
                      <a:pt x="23" y="15"/>
                    </a:lnTo>
                    <a:lnTo>
                      <a:pt x="23" y="12"/>
                    </a:lnTo>
                    <a:lnTo>
                      <a:pt x="20" y="12"/>
                    </a:lnTo>
                    <a:lnTo>
                      <a:pt x="20" y="7"/>
                    </a:lnTo>
                    <a:lnTo>
                      <a:pt x="12" y="7"/>
                    </a:lnTo>
                    <a:lnTo>
                      <a:pt x="12" y="4"/>
                    </a:lnTo>
                    <a:lnTo>
                      <a:pt x="6" y="4"/>
                    </a:lnTo>
                    <a:lnTo>
                      <a:pt x="6" y="2"/>
                    </a:lnTo>
                    <a:lnTo>
                      <a:pt x="5" y="2"/>
                    </a:lnTo>
                    <a:lnTo>
                      <a:pt x="5"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04" name="Oval 103"/>
            <p:cNvSpPr/>
            <p:nvPr/>
          </p:nvSpPr>
          <p:spPr>
            <a:xfrm>
              <a:off x="5641556" y="178501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5" name="Oval 104"/>
            <p:cNvSpPr/>
            <p:nvPr/>
          </p:nvSpPr>
          <p:spPr>
            <a:xfrm>
              <a:off x="5626527" y="184714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6" name="Oval 105"/>
            <p:cNvSpPr/>
            <p:nvPr/>
          </p:nvSpPr>
          <p:spPr>
            <a:xfrm>
              <a:off x="5674906" y="181122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7" name="Oval 106"/>
            <p:cNvSpPr/>
            <p:nvPr/>
          </p:nvSpPr>
          <p:spPr>
            <a:xfrm>
              <a:off x="5708256" y="183743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8" name="Oval 107"/>
            <p:cNvSpPr/>
            <p:nvPr/>
          </p:nvSpPr>
          <p:spPr>
            <a:xfrm>
              <a:off x="5741606" y="186363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9" name="Oval 108"/>
            <p:cNvSpPr/>
            <p:nvPr/>
          </p:nvSpPr>
          <p:spPr>
            <a:xfrm>
              <a:off x="5774956" y="187793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0" name="Oval 109"/>
            <p:cNvSpPr/>
            <p:nvPr/>
          </p:nvSpPr>
          <p:spPr>
            <a:xfrm>
              <a:off x="5808306" y="189224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1" name="Oval 110"/>
            <p:cNvSpPr/>
            <p:nvPr/>
          </p:nvSpPr>
          <p:spPr>
            <a:xfrm>
              <a:off x="5841656" y="190654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2" name="Oval 111"/>
            <p:cNvSpPr/>
            <p:nvPr/>
          </p:nvSpPr>
          <p:spPr>
            <a:xfrm>
              <a:off x="5875006" y="192084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3" name="Oval 112"/>
            <p:cNvSpPr/>
            <p:nvPr/>
          </p:nvSpPr>
          <p:spPr>
            <a:xfrm>
              <a:off x="5908356" y="196610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4" name="Oval 113"/>
            <p:cNvSpPr/>
            <p:nvPr/>
          </p:nvSpPr>
          <p:spPr>
            <a:xfrm>
              <a:off x="5941706" y="199230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5" name="Oval 114"/>
            <p:cNvSpPr/>
            <p:nvPr/>
          </p:nvSpPr>
          <p:spPr>
            <a:xfrm>
              <a:off x="5975056" y="201851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6" name="Oval 115"/>
            <p:cNvSpPr/>
            <p:nvPr/>
          </p:nvSpPr>
          <p:spPr>
            <a:xfrm>
              <a:off x="6008406" y="203043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7" name="Oval 116"/>
            <p:cNvSpPr/>
            <p:nvPr/>
          </p:nvSpPr>
          <p:spPr>
            <a:xfrm>
              <a:off x="6041756" y="204235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8" name="Oval 117"/>
            <p:cNvSpPr/>
            <p:nvPr/>
          </p:nvSpPr>
          <p:spPr>
            <a:xfrm>
              <a:off x="6075106" y="205427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9" name="Oval 118"/>
            <p:cNvSpPr/>
            <p:nvPr/>
          </p:nvSpPr>
          <p:spPr>
            <a:xfrm>
              <a:off x="6108456" y="206619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0" name="Oval 119"/>
            <p:cNvSpPr/>
            <p:nvPr/>
          </p:nvSpPr>
          <p:spPr>
            <a:xfrm>
              <a:off x="6141806" y="207811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1" name="Oval 120"/>
            <p:cNvSpPr/>
            <p:nvPr/>
          </p:nvSpPr>
          <p:spPr>
            <a:xfrm>
              <a:off x="6175156" y="209004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2" name="Oval 121"/>
            <p:cNvSpPr/>
            <p:nvPr/>
          </p:nvSpPr>
          <p:spPr>
            <a:xfrm>
              <a:off x="6208506" y="22043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3" name="Oval 122"/>
            <p:cNvSpPr/>
            <p:nvPr/>
          </p:nvSpPr>
          <p:spPr>
            <a:xfrm>
              <a:off x="6294238" y="222340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4" name="Oval 123"/>
            <p:cNvSpPr/>
            <p:nvPr/>
          </p:nvSpPr>
          <p:spPr>
            <a:xfrm>
              <a:off x="6379970" y="2242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5" name="Oval 124"/>
            <p:cNvSpPr/>
            <p:nvPr/>
          </p:nvSpPr>
          <p:spPr>
            <a:xfrm>
              <a:off x="6465702" y="227344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6" name="Oval 125"/>
            <p:cNvSpPr/>
            <p:nvPr/>
          </p:nvSpPr>
          <p:spPr>
            <a:xfrm>
              <a:off x="6551434" y="238060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7" name="Oval 126"/>
            <p:cNvSpPr/>
            <p:nvPr/>
          </p:nvSpPr>
          <p:spPr>
            <a:xfrm>
              <a:off x="6637166" y="242585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8" name="Oval 127"/>
            <p:cNvSpPr/>
            <p:nvPr/>
          </p:nvSpPr>
          <p:spPr>
            <a:xfrm>
              <a:off x="6706231" y="247111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9" name="Oval 128"/>
            <p:cNvSpPr/>
            <p:nvPr/>
          </p:nvSpPr>
          <p:spPr>
            <a:xfrm>
              <a:off x="6849107" y="250684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0" name="Oval 129"/>
            <p:cNvSpPr/>
            <p:nvPr/>
          </p:nvSpPr>
          <p:spPr>
            <a:xfrm>
              <a:off x="6991983" y="254257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1" name="Oval 130"/>
            <p:cNvSpPr/>
            <p:nvPr/>
          </p:nvSpPr>
          <p:spPr>
            <a:xfrm>
              <a:off x="7134859" y="260449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2" name="Oval 131"/>
            <p:cNvSpPr/>
            <p:nvPr/>
          </p:nvSpPr>
          <p:spPr>
            <a:xfrm>
              <a:off x="7277735" y="265213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3" name="Oval 132"/>
            <p:cNvSpPr/>
            <p:nvPr/>
          </p:nvSpPr>
          <p:spPr>
            <a:xfrm>
              <a:off x="7487279" y="270214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4" name="Oval 133"/>
            <p:cNvSpPr/>
            <p:nvPr/>
          </p:nvSpPr>
          <p:spPr>
            <a:xfrm>
              <a:off x="7568249" y="275216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5" name="Oval 134"/>
            <p:cNvSpPr/>
            <p:nvPr/>
          </p:nvSpPr>
          <p:spPr>
            <a:xfrm>
              <a:off x="7649219" y="27569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6" name="Oval 135"/>
            <p:cNvSpPr/>
            <p:nvPr/>
          </p:nvSpPr>
          <p:spPr>
            <a:xfrm>
              <a:off x="7806381" y="282600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7" name="Oval 136"/>
            <p:cNvSpPr/>
            <p:nvPr/>
          </p:nvSpPr>
          <p:spPr>
            <a:xfrm>
              <a:off x="7963543" y="285221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8" name="Oval 137"/>
            <p:cNvSpPr/>
            <p:nvPr/>
          </p:nvSpPr>
          <p:spPr>
            <a:xfrm>
              <a:off x="8044513" y="287842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9" name="Oval 138"/>
            <p:cNvSpPr/>
            <p:nvPr/>
          </p:nvSpPr>
          <p:spPr>
            <a:xfrm>
              <a:off x="5695592" y="191383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0" name="Oval 139"/>
            <p:cNvSpPr/>
            <p:nvPr/>
          </p:nvSpPr>
          <p:spPr>
            <a:xfrm>
              <a:off x="5764657" y="198051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1" name="Oval 140"/>
            <p:cNvSpPr/>
            <p:nvPr/>
          </p:nvSpPr>
          <p:spPr>
            <a:xfrm>
              <a:off x="5833722" y="206148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2" name="Oval 141"/>
            <p:cNvSpPr/>
            <p:nvPr/>
          </p:nvSpPr>
          <p:spPr>
            <a:xfrm>
              <a:off x="5902787" y="217578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3" name="Oval 142"/>
            <p:cNvSpPr/>
            <p:nvPr/>
          </p:nvSpPr>
          <p:spPr>
            <a:xfrm>
              <a:off x="5971852" y="22758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4" name="Oval 143"/>
            <p:cNvSpPr/>
            <p:nvPr/>
          </p:nvSpPr>
          <p:spPr>
            <a:xfrm>
              <a:off x="6057584" y="236630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5" name="Oval 144"/>
            <p:cNvSpPr/>
            <p:nvPr/>
          </p:nvSpPr>
          <p:spPr>
            <a:xfrm>
              <a:off x="6088553" y="245679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6" name="Oval 145"/>
            <p:cNvSpPr/>
            <p:nvPr/>
          </p:nvSpPr>
          <p:spPr>
            <a:xfrm>
              <a:off x="6219524" y="25782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7" name="Oval 146"/>
            <p:cNvSpPr/>
            <p:nvPr/>
          </p:nvSpPr>
          <p:spPr>
            <a:xfrm>
              <a:off x="6350495" y="269254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8" name="Oval 147"/>
            <p:cNvSpPr/>
            <p:nvPr/>
          </p:nvSpPr>
          <p:spPr>
            <a:xfrm>
              <a:off x="6481466" y="272351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9" name="Oval 148"/>
            <p:cNvSpPr/>
            <p:nvPr/>
          </p:nvSpPr>
          <p:spPr>
            <a:xfrm>
              <a:off x="6517197" y="275448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0" name="Oval 149"/>
            <p:cNvSpPr/>
            <p:nvPr/>
          </p:nvSpPr>
          <p:spPr>
            <a:xfrm>
              <a:off x="6688645" y="286878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1" name="Oval 150"/>
            <p:cNvSpPr/>
            <p:nvPr/>
          </p:nvSpPr>
          <p:spPr>
            <a:xfrm>
              <a:off x="6793425" y="291880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2" name="Oval 151"/>
            <p:cNvSpPr/>
            <p:nvPr/>
          </p:nvSpPr>
          <p:spPr>
            <a:xfrm>
              <a:off x="7022017" y="301168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3" name="Oval 152"/>
            <p:cNvSpPr/>
            <p:nvPr/>
          </p:nvSpPr>
          <p:spPr>
            <a:xfrm>
              <a:off x="7188703" y="30855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4" name="Oval 153"/>
            <p:cNvSpPr/>
            <p:nvPr/>
          </p:nvSpPr>
          <p:spPr>
            <a:xfrm>
              <a:off x="7472058" y="309028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5" name="Oval 154"/>
            <p:cNvSpPr/>
            <p:nvPr/>
          </p:nvSpPr>
          <p:spPr>
            <a:xfrm>
              <a:off x="7807795" y="31998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6" name="Oval 155"/>
            <p:cNvSpPr/>
            <p:nvPr/>
          </p:nvSpPr>
          <p:spPr>
            <a:xfrm>
              <a:off x="7884025" y="31998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7" name="Oval 156"/>
            <p:cNvSpPr/>
            <p:nvPr/>
          </p:nvSpPr>
          <p:spPr>
            <a:xfrm>
              <a:off x="7960255" y="31998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5" name="Group 4"/>
          <p:cNvGrpSpPr/>
          <p:nvPr/>
        </p:nvGrpSpPr>
        <p:grpSpPr>
          <a:xfrm>
            <a:off x="5848667" y="3124201"/>
            <a:ext cx="3020984" cy="2407377"/>
            <a:chOff x="2727953" y="3621587"/>
            <a:chExt cx="3493375" cy="2876514"/>
          </a:xfrm>
        </p:grpSpPr>
        <p:grpSp>
          <p:nvGrpSpPr>
            <p:cNvPr id="159" name="Group 158"/>
            <p:cNvGrpSpPr/>
            <p:nvPr/>
          </p:nvGrpSpPr>
          <p:grpSpPr>
            <a:xfrm>
              <a:off x="2727953" y="4012312"/>
              <a:ext cx="3493375" cy="2485789"/>
              <a:chOff x="1826519" y="2198161"/>
              <a:chExt cx="4618550" cy="2945244"/>
            </a:xfrm>
          </p:grpSpPr>
          <p:grpSp>
            <p:nvGrpSpPr>
              <p:cNvPr id="160" name="Group 159"/>
              <p:cNvGrpSpPr/>
              <p:nvPr/>
            </p:nvGrpSpPr>
            <p:grpSpPr>
              <a:xfrm>
                <a:off x="2614623" y="2396465"/>
                <a:ext cx="3624340" cy="2171700"/>
                <a:chOff x="836615" y="2448719"/>
                <a:chExt cx="3624340" cy="2171700"/>
              </a:xfrm>
            </p:grpSpPr>
            <p:sp>
              <p:nvSpPr>
                <p:cNvPr id="175" name="Freeform 174"/>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61" name="TextBox 160"/>
              <p:cNvSpPr txBox="1"/>
              <p:nvPr/>
            </p:nvSpPr>
            <p:spPr>
              <a:xfrm rot="16200000">
                <a:off x="1598777" y="3230522"/>
                <a:ext cx="878965" cy="423482"/>
              </a:xfrm>
              <a:prstGeom prst="rect">
                <a:avLst/>
              </a:prstGeom>
              <a:noFill/>
            </p:spPr>
            <p:txBody>
              <a:bodyPr wrap="none" rtlCol="0">
                <a:spAutoFit/>
              </a:bodyPr>
              <a:lstStyle/>
              <a:p>
                <a:pPr algn="ctr"/>
                <a:r>
                  <a:rPr lang="fr-FR" sz="1200" dirty="0" smtClean="0">
                    <a:solidFill>
                      <a:srgbClr val="4D4D4D"/>
                    </a:solidFill>
                  </a:rPr>
                  <a:t>Survie</a:t>
                </a:r>
                <a:endParaRPr lang="fr-FR" sz="1200" dirty="0">
                  <a:solidFill>
                    <a:srgbClr val="4D4D4D"/>
                  </a:solidFill>
                </a:endParaRPr>
              </a:p>
            </p:txBody>
          </p:sp>
          <p:sp>
            <p:nvSpPr>
              <p:cNvPr id="162" name="TextBox 161"/>
              <p:cNvSpPr txBox="1"/>
              <p:nvPr/>
            </p:nvSpPr>
            <p:spPr>
              <a:xfrm>
                <a:off x="4071166" y="4751250"/>
                <a:ext cx="1105759" cy="392155"/>
              </a:xfrm>
              <a:prstGeom prst="rect">
                <a:avLst/>
              </a:prstGeom>
              <a:noFill/>
            </p:spPr>
            <p:txBody>
              <a:bodyPr wrap="none" rtlCol="0">
                <a:spAutoFit/>
              </a:bodyPr>
              <a:lstStyle/>
              <a:p>
                <a:pPr algn="ctr"/>
                <a:r>
                  <a:rPr lang="fr-FR" sz="1200" dirty="0" smtClean="0">
                    <a:solidFill>
                      <a:srgbClr val="4D4D4D"/>
                    </a:solidFill>
                  </a:rPr>
                  <a:t>Années</a:t>
                </a:r>
                <a:endParaRPr lang="fr-FR" sz="1200" dirty="0">
                  <a:solidFill>
                    <a:srgbClr val="4D4D4D"/>
                  </a:solidFill>
                </a:endParaRPr>
              </a:p>
            </p:txBody>
          </p:sp>
          <p:sp>
            <p:nvSpPr>
              <p:cNvPr id="163" name="TextBox 162"/>
              <p:cNvSpPr txBox="1"/>
              <p:nvPr/>
            </p:nvSpPr>
            <p:spPr>
              <a:xfrm>
                <a:off x="2075207" y="2198161"/>
                <a:ext cx="608267" cy="392155"/>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164" name="TextBox 163"/>
              <p:cNvSpPr txBox="1"/>
              <p:nvPr/>
            </p:nvSpPr>
            <p:spPr>
              <a:xfrm>
                <a:off x="2075207" y="2615640"/>
                <a:ext cx="608267" cy="392155"/>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165" name="TextBox 164"/>
              <p:cNvSpPr txBox="1"/>
              <p:nvPr/>
            </p:nvSpPr>
            <p:spPr>
              <a:xfrm>
                <a:off x="2075207" y="3031380"/>
                <a:ext cx="608267" cy="392155"/>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166" name="TextBox 165"/>
              <p:cNvSpPr txBox="1"/>
              <p:nvPr/>
            </p:nvSpPr>
            <p:spPr>
              <a:xfrm>
                <a:off x="2075207" y="3447121"/>
                <a:ext cx="608267" cy="392155"/>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167" name="TextBox 166"/>
              <p:cNvSpPr txBox="1"/>
              <p:nvPr/>
            </p:nvSpPr>
            <p:spPr>
              <a:xfrm>
                <a:off x="2075207" y="3862860"/>
                <a:ext cx="608267" cy="392155"/>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168" name="TextBox 167"/>
              <p:cNvSpPr txBox="1"/>
              <p:nvPr/>
            </p:nvSpPr>
            <p:spPr>
              <a:xfrm>
                <a:off x="2271263" y="4278600"/>
                <a:ext cx="412211" cy="392155"/>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169" name="TextBox 168"/>
              <p:cNvSpPr txBox="1"/>
              <p:nvPr/>
            </p:nvSpPr>
            <p:spPr>
              <a:xfrm>
                <a:off x="2502271" y="4522748"/>
                <a:ext cx="412211" cy="392155"/>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170" name="TextBox 169"/>
              <p:cNvSpPr txBox="1"/>
              <p:nvPr/>
            </p:nvSpPr>
            <p:spPr>
              <a:xfrm>
                <a:off x="3214643" y="4522748"/>
                <a:ext cx="412211" cy="392155"/>
              </a:xfrm>
              <a:prstGeom prst="rect">
                <a:avLst/>
              </a:prstGeom>
              <a:noFill/>
            </p:spPr>
            <p:txBody>
              <a:bodyPr wrap="none" rtlCol="0" anchor="t" anchorCtr="0">
                <a:spAutoFit/>
              </a:bodyPr>
              <a:lstStyle/>
              <a:p>
                <a:pPr algn="ctr"/>
                <a:r>
                  <a:rPr lang="fr-FR" sz="1200" smtClean="0">
                    <a:solidFill>
                      <a:srgbClr val="4D4D4D"/>
                    </a:solidFill>
                  </a:rPr>
                  <a:t>1</a:t>
                </a:r>
                <a:endParaRPr lang="fr-FR" sz="1200">
                  <a:solidFill>
                    <a:srgbClr val="4D4D4D"/>
                  </a:solidFill>
                </a:endParaRPr>
              </a:p>
            </p:txBody>
          </p:sp>
          <p:sp>
            <p:nvSpPr>
              <p:cNvPr id="171" name="TextBox 170"/>
              <p:cNvSpPr txBox="1"/>
              <p:nvPr/>
            </p:nvSpPr>
            <p:spPr>
              <a:xfrm>
                <a:off x="3914494" y="4522748"/>
                <a:ext cx="412211" cy="392155"/>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172" name="TextBox 171"/>
              <p:cNvSpPr txBox="1"/>
              <p:nvPr/>
            </p:nvSpPr>
            <p:spPr>
              <a:xfrm>
                <a:off x="4618470" y="4522748"/>
                <a:ext cx="412211" cy="392155"/>
              </a:xfrm>
              <a:prstGeom prst="rect">
                <a:avLst/>
              </a:prstGeom>
              <a:noFill/>
            </p:spPr>
            <p:txBody>
              <a:bodyPr wrap="none" rtlCol="0" anchor="t" anchorCtr="0">
                <a:spAutoFit/>
              </a:bodyPr>
              <a:lstStyle/>
              <a:p>
                <a:pPr algn="ctr"/>
                <a:r>
                  <a:rPr lang="fr-FR" sz="1200" smtClean="0">
                    <a:solidFill>
                      <a:srgbClr val="4D4D4D"/>
                    </a:solidFill>
                  </a:rPr>
                  <a:t>3</a:t>
                </a:r>
                <a:endParaRPr lang="fr-FR" sz="1200">
                  <a:solidFill>
                    <a:srgbClr val="4D4D4D"/>
                  </a:solidFill>
                </a:endParaRPr>
              </a:p>
            </p:txBody>
          </p:sp>
          <p:sp>
            <p:nvSpPr>
              <p:cNvPr id="173" name="TextBox 172"/>
              <p:cNvSpPr txBox="1"/>
              <p:nvPr/>
            </p:nvSpPr>
            <p:spPr>
              <a:xfrm>
                <a:off x="5327798" y="4522748"/>
                <a:ext cx="412211" cy="392155"/>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174" name="TextBox 173"/>
              <p:cNvSpPr txBox="1"/>
              <p:nvPr/>
            </p:nvSpPr>
            <p:spPr>
              <a:xfrm>
                <a:off x="6032858" y="4522748"/>
                <a:ext cx="412211" cy="392155"/>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grpSp>
        <p:sp>
          <p:nvSpPr>
            <p:cNvPr id="188" name="TextBox 187"/>
            <p:cNvSpPr txBox="1"/>
            <p:nvPr/>
          </p:nvSpPr>
          <p:spPr>
            <a:xfrm>
              <a:off x="3510609" y="3621587"/>
              <a:ext cx="2647404" cy="367755"/>
            </a:xfrm>
            <a:prstGeom prst="rect">
              <a:avLst/>
            </a:prstGeom>
            <a:noFill/>
          </p:spPr>
          <p:txBody>
            <a:bodyPr wrap="none" rtlCol="0">
              <a:spAutoFit/>
            </a:bodyPr>
            <a:lstStyle/>
            <a:p>
              <a:pPr algn="ctr"/>
              <a:r>
                <a:rPr lang="fr-FR" sz="1400" b="1" dirty="0" smtClean="0">
                  <a:solidFill>
                    <a:srgbClr val="4D4D4D"/>
                  </a:solidFill>
                </a:rPr>
                <a:t>T3 (n=130 vs. 80; p&lt;0,05)</a:t>
              </a:r>
              <a:endParaRPr lang="fr-FR" sz="1400" b="1" dirty="0">
                <a:solidFill>
                  <a:srgbClr val="4D4D4D"/>
                </a:solidFill>
              </a:endParaRPr>
            </a:p>
          </p:txBody>
        </p:sp>
        <p:sp>
          <p:nvSpPr>
            <p:cNvPr id="189" name="Freeform 6"/>
            <p:cNvSpPr>
              <a:spLocks/>
            </p:cNvSpPr>
            <p:nvPr/>
          </p:nvSpPr>
          <p:spPr bwMode="auto">
            <a:xfrm>
              <a:off x="3403184" y="4179507"/>
              <a:ext cx="2779338" cy="1548000"/>
            </a:xfrm>
            <a:custGeom>
              <a:avLst/>
              <a:gdLst>
                <a:gd name="T0" fmla="*/ 127 w 219"/>
                <a:gd name="T1" fmla="*/ 122 h 122"/>
                <a:gd name="T2" fmla="*/ 113 w 219"/>
                <a:gd name="T3" fmla="*/ 119 h 122"/>
                <a:gd name="T4" fmla="*/ 101 w 219"/>
                <a:gd name="T5" fmla="*/ 117 h 122"/>
                <a:gd name="T6" fmla="*/ 92 w 219"/>
                <a:gd name="T7" fmla="*/ 114 h 122"/>
                <a:gd name="T8" fmla="*/ 87 w 219"/>
                <a:gd name="T9" fmla="*/ 112 h 122"/>
                <a:gd name="T10" fmla="*/ 78 w 219"/>
                <a:gd name="T11" fmla="*/ 110 h 122"/>
                <a:gd name="T12" fmla="*/ 68 w 219"/>
                <a:gd name="T13" fmla="*/ 108 h 122"/>
                <a:gd name="T14" fmla="*/ 66 w 219"/>
                <a:gd name="T15" fmla="*/ 106 h 122"/>
                <a:gd name="T16" fmla="*/ 62 w 219"/>
                <a:gd name="T17" fmla="*/ 102 h 122"/>
                <a:gd name="T18" fmla="*/ 53 w 219"/>
                <a:gd name="T19" fmla="*/ 99 h 122"/>
                <a:gd name="T20" fmla="*/ 51 w 219"/>
                <a:gd name="T21" fmla="*/ 95 h 122"/>
                <a:gd name="T22" fmla="*/ 47 w 219"/>
                <a:gd name="T23" fmla="*/ 93 h 122"/>
                <a:gd name="T24" fmla="*/ 41 w 219"/>
                <a:gd name="T25" fmla="*/ 91 h 122"/>
                <a:gd name="T26" fmla="*/ 40 w 219"/>
                <a:gd name="T27" fmla="*/ 86 h 122"/>
                <a:gd name="T28" fmla="*/ 39 w 219"/>
                <a:gd name="T29" fmla="*/ 81 h 122"/>
                <a:gd name="T30" fmla="*/ 36 w 219"/>
                <a:gd name="T31" fmla="*/ 78 h 122"/>
                <a:gd name="T32" fmla="*/ 32 w 219"/>
                <a:gd name="T33" fmla="*/ 74 h 122"/>
                <a:gd name="T34" fmla="*/ 29 w 219"/>
                <a:gd name="T35" fmla="*/ 69 h 122"/>
                <a:gd name="T36" fmla="*/ 27 w 219"/>
                <a:gd name="T37" fmla="*/ 67 h 122"/>
                <a:gd name="T38" fmla="*/ 25 w 219"/>
                <a:gd name="T39" fmla="*/ 63 h 122"/>
                <a:gd name="T40" fmla="*/ 23 w 219"/>
                <a:gd name="T41" fmla="*/ 58 h 122"/>
                <a:gd name="T42" fmla="*/ 21 w 219"/>
                <a:gd name="T43" fmla="*/ 55 h 122"/>
                <a:gd name="T44" fmla="*/ 19 w 219"/>
                <a:gd name="T45" fmla="*/ 52 h 122"/>
                <a:gd name="T46" fmla="*/ 17 w 219"/>
                <a:gd name="T47" fmla="*/ 48 h 122"/>
                <a:gd name="T48" fmla="*/ 14 w 219"/>
                <a:gd name="T49" fmla="*/ 43 h 122"/>
                <a:gd name="T50" fmla="*/ 13 w 219"/>
                <a:gd name="T51" fmla="*/ 37 h 122"/>
                <a:gd name="T52" fmla="*/ 11 w 219"/>
                <a:gd name="T53" fmla="*/ 33 h 122"/>
                <a:gd name="T54" fmla="*/ 9 w 219"/>
                <a:gd name="T55" fmla="*/ 27 h 122"/>
                <a:gd name="T56" fmla="*/ 7 w 219"/>
                <a:gd name="T57" fmla="*/ 25 h 122"/>
                <a:gd name="T58" fmla="*/ 4 w 219"/>
                <a:gd name="T59" fmla="*/ 20 h 122"/>
                <a:gd name="T60" fmla="*/ 3 w 219"/>
                <a:gd name="T61" fmla="*/ 15 h 122"/>
                <a:gd name="T62" fmla="*/ 0 w 219"/>
                <a:gd name="T63"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22">
                  <a:moveTo>
                    <a:pt x="219" y="122"/>
                  </a:moveTo>
                  <a:lnTo>
                    <a:pt x="127" y="122"/>
                  </a:lnTo>
                  <a:lnTo>
                    <a:pt x="127" y="119"/>
                  </a:lnTo>
                  <a:lnTo>
                    <a:pt x="113" y="119"/>
                  </a:lnTo>
                  <a:lnTo>
                    <a:pt x="113" y="117"/>
                  </a:lnTo>
                  <a:lnTo>
                    <a:pt x="101" y="117"/>
                  </a:lnTo>
                  <a:lnTo>
                    <a:pt x="101" y="114"/>
                  </a:lnTo>
                  <a:lnTo>
                    <a:pt x="92" y="114"/>
                  </a:lnTo>
                  <a:lnTo>
                    <a:pt x="92" y="112"/>
                  </a:lnTo>
                  <a:lnTo>
                    <a:pt x="87" y="112"/>
                  </a:lnTo>
                  <a:lnTo>
                    <a:pt x="87" y="110"/>
                  </a:lnTo>
                  <a:lnTo>
                    <a:pt x="78" y="110"/>
                  </a:lnTo>
                  <a:lnTo>
                    <a:pt x="78" y="108"/>
                  </a:lnTo>
                  <a:lnTo>
                    <a:pt x="68" y="108"/>
                  </a:lnTo>
                  <a:lnTo>
                    <a:pt x="68" y="106"/>
                  </a:lnTo>
                  <a:lnTo>
                    <a:pt x="66" y="106"/>
                  </a:lnTo>
                  <a:lnTo>
                    <a:pt x="66" y="102"/>
                  </a:lnTo>
                  <a:lnTo>
                    <a:pt x="62" y="102"/>
                  </a:lnTo>
                  <a:lnTo>
                    <a:pt x="62" y="99"/>
                  </a:lnTo>
                  <a:lnTo>
                    <a:pt x="53" y="99"/>
                  </a:lnTo>
                  <a:lnTo>
                    <a:pt x="53" y="95"/>
                  </a:lnTo>
                  <a:lnTo>
                    <a:pt x="51" y="95"/>
                  </a:lnTo>
                  <a:lnTo>
                    <a:pt x="51" y="93"/>
                  </a:lnTo>
                  <a:lnTo>
                    <a:pt x="47" y="93"/>
                  </a:lnTo>
                  <a:lnTo>
                    <a:pt x="47" y="91"/>
                  </a:lnTo>
                  <a:lnTo>
                    <a:pt x="41" y="91"/>
                  </a:lnTo>
                  <a:lnTo>
                    <a:pt x="41" y="86"/>
                  </a:lnTo>
                  <a:lnTo>
                    <a:pt x="40" y="86"/>
                  </a:lnTo>
                  <a:lnTo>
                    <a:pt x="40" y="81"/>
                  </a:lnTo>
                  <a:lnTo>
                    <a:pt x="39" y="81"/>
                  </a:lnTo>
                  <a:lnTo>
                    <a:pt x="39" y="78"/>
                  </a:lnTo>
                  <a:lnTo>
                    <a:pt x="36" y="78"/>
                  </a:lnTo>
                  <a:lnTo>
                    <a:pt x="36" y="74"/>
                  </a:lnTo>
                  <a:lnTo>
                    <a:pt x="32" y="74"/>
                  </a:lnTo>
                  <a:lnTo>
                    <a:pt x="32" y="69"/>
                  </a:lnTo>
                  <a:lnTo>
                    <a:pt x="29" y="69"/>
                  </a:lnTo>
                  <a:lnTo>
                    <a:pt x="29" y="67"/>
                  </a:lnTo>
                  <a:lnTo>
                    <a:pt x="27" y="67"/>
                  </a:lnTo>
                  <a:lnTo>
                    <a:pt x="27" y="63"/>
                  </a:lnTo>
                  <a:lnTo>
                    <a:pt x="25" y="63"/>
                  </a:lnTo>
                  <a:lnTo>
                    <a:pt x="25" y="58"/>
                  </a:lnTo>
                  <a:lnTo>
                    <a:pt x="23" y="58"/>
                  </a:lnTo>
                  <a:lnTo>
                    <a:pt x="23" y="55"/>
                  </a:lnTo>
                  <a:lnTo>
                    <a:pt x="21" y="55"/>
                  </a:lnTo>
                  <a:lnTo>
                    <a:pt x="21" y="52"/>
                  </a:lnTo>
                  <a:lnTo>
                    <a:pt x="19" y="52"/>
                  </a:lnTo>
                  <a:lnTo>
                    <a:pt x="19" y="48"/>
                  </a:lnTo>
                  <a:lnTo>
                    <a:pt x="17" y="48"/>
                  </a:lnTo>
                  <a:lnTo>
                    <a:pt x="17" y="43"/>
                  </a:lnTo>
                  <a:lnTo>
                    <a:pt x="14" y="43"/>
                  </a:lnTo>
                  <a:lnTo>
                    <a:pt x="14" y="37"/>
                  </a:lnTo>
                  <a:lnTo>
                    <a:pt x="13" y="37"/>
                  </a:lnTo>
                  <a:lnTo>
                    <a:pt x="13" y="33"/>
                  </a:lnTo>
                  <a:lnTo>
                    <a:pt x="11" y="33"/>
                  </a:lnTo>
                  <a:lnTo>
                    <a:pt x="11" y="27"/>
                  </a:lnTo>
                  <a:lnTo>
                    <a:pt x="9" y="27"/>
                  </a:lnTo>
                  <a:lnTo>
                    <a:pt x="9" y="25"/>
                  </a:lnTo>
                  <a:lnTo>
                    <a:pt x="7" y="25"/>
                  </a:lnTo>
                  <a:lnTo>
                    <a:pt x="7" y="20"/>
                  </a:lnTo>
                  <a:lnTo>
                    <a:pt x="4" y="20"/>
                  </a:lnTo>
                  <a:lnTo>
                    <a:pt x="4" y="15"/>
                  </a:lnTo>
                  <a:lnTo>
                    <a:pt x="3" y="15"/>
                  </a:lnTo>
                  <a:lnTo>
                    <a:pt x="3" y="8"/>
                  </a:lnTo>
                  <a:lnTo>
                    <a:pt x="0" y="8"/>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0" name="Freeform 7"/>
            <p:cNvSpPr>
              <a:spLocks/>
            </p:cNvSpPr>
            <p:nvPr/>
          </p:nvSpPr>
          <p:spPr bwMode="auto">
            <a:xfrm>
              <a:off x="3403183" y="4179506"/>
              <a:ext cx="2766647" cy="1332000"/>
            </a:xfrm>
            <a:custGeom>
              <a:avLst/>
              <a:gdLst>
                <a:gd name="T0" fmla="*/ 218 w 218"/>
                <a:gd name="T1" fmla="*/ 105 h 105"/>
                <a:gd name="T2" fmla="*/ 172 w 218"/>
                <a:gd name="T3" fmla="*/ 105 h 105"/>
                <a:gd name="T4" fmla="*/ 172 w 218"/>
                <a:gd name="T5" fmla="*/ 100 h 105"/>
                <a:gd name="T6" fmla="*/ 155 w 218"/>
                <a:gd name="T7" fmla="*/ 100 h 105"/>
                <a:gd name="T8" fmla="*/ 155 w 218"/>
                <a:gd name="T9" fmla="*/ 96 h 105"/>
                <a:gd name="T10" fmla="*/ 112 w 218"/>
                <a:gd name="T11" fmla="*/ 96 h 105"/>
                <a:gd name="T12" fmla="*/ 112 w 218"/>
                <a:gd name="T13" fmla="*/ 94 h 105"/>
                <a:gd name="T14" fmla="*/ 101 w 218"/>
                <a:gd name="T15" fmla="*/ 94 h 105"/>
                <a:gd name="T16" fmla="*/ 101 w 218"/>
                <a:gd name="T17" fmla="*/ 91 h 105"/>
                <a:gd name="T18" fmla="*/ 97 w 218"/>
                <a:gd name="T19" fmla="*/ 91 h 105"/>
                <a:gd name="T20" fmla="*/ 97 w 218"/>
                <a:gd name="T21" fmla="*/ 88 h 105"/>
                <a:gd name="T22" fmla="*/ 95 w 218"/>
                <a:gd name="T23" fmla="*/ 88 h 105"/>
                <a:gd name="T24" fmla="*/ 95 w 218"/>
                <a:gd name="T25" fmla="*/ 86 h 105"/>
                <a:gd name="T26" fmla="*/ 88 w 218"/>
                <a:gd name="T27" fmla="*/ 86 h 105"/>
                <a:gd name="T28" fmla="*/ 88 w 218"/>
                <a:gd name="T29" fmla="*/ 82 h 105"/>
                <a:gd name="T30" fmla="*/ 85 w 218"/>
                <a:gd name="T31" fmla="*/ 82 h 105"/>
                <a:gd name="T32" fmla="*/ 85 w 218"/>
                <a:gd name="T33" fmla="*/ 80 h 105"/>
                <a:gd name="T34" fmla="*/ 77 w 218"/>
                <a:gd name="T35" fmla="*/ 80 h 105"/>
                <a:gd name="T36" fmla="*/ 77 w 218"/>
                <a:gd name="T37" fmla="*/ 78 h 105"/>
                <a:gd name="T38" fmla="*/ 73 w 218"/>
                <a:gd name="T39" fmla="*/ 78 h 105"/>
                <a:gd name="T40" fmla="*/ 73 w 218"/>
                <a:gd name="T41" fmla="*/ 75 h 105"/>
                <a:gd name="T42" fmla="*/ 68 w 218"/>
                <a:gd name="T43" fmla="*/ 75 h 105"/>
                <a:gd name="T44" fmla="*/ 68 w 218"/>
                <a:gd name="T45" fmla="*/ 72 h 105"/>
                <a:gd name="T46" fmla="*/ 65 w 218"/>
                <a:gd name="T47" fmla="*/ 72 h 105"/>
                <a:gd name="T48" fmla="*/ 65 w 218"/>
                <a:gd name="T49" fmla="*/ 68 h 105"/>
                <a:gd name="T50" fmla="*/ 61 w 218"/>
                <a:gd name="T51" fmla="*/ 68 h 105"/>
                <a:gd name="T52" fmla="*/ 61 w 218"/>
                <a:gd name="T53" fmla="*/ 66 h 105"/>
                <a:gd name="T54" fmla="*/ 54 w 218"/>
                <a:gd name="T55" fmla="*/ 66 h 105"/>
                <a:gd name="T56" fmla="*/ 54 w 218"/>
                <a:gd name="T57" fmla="*/ 63 h 105"/>
                <a:gd name="T58" fmla="*/ 51 w 218"/>
                <a:gd name="T59" fmla="*/ 63 h 105"/>
                <a:gd name="T60" fmla="*/ 51 w 218"/>
                <a:gd name="T61" fmla="*/ 58 h 105"/>
                <a:gd name="T62" fmla="*/ 48 w 218"/>
                <a:gd name="T63" fmla="*/ 58 h 105"/>
                <a:gd name="T64" fmla="*/ 48 w 218"/>
                <a:gd name="T65" fmla="*/ 56 h 105"/>
                <a:gd name="T66" fmla="*/ 42 w 218"/>
                <a:gd name="T67" fmla="*/ 56 h 105"/>
                <a:gd name="T68" fmla="*/ 42 w 218"/>
                <a:gd name="T69" fmla="*/ 54 h 105"/>
                <a:gd name="T70" fmla="*/ 38 w 218"/>
                <a:gd name="T71" fmla="*/ 54 h 105"/>
                <a:gd name="T72" fmla="*/ 38 w 218"/>
                <a:gd name="T73" fmla="*/ 47 h 105"/>
                <a:gd name="T74" fmla="*/ 36 w 218"/>
                <a:gd name="T75" fmla="*/ 47 h 105"/>
                <a:gd name="T76" fmla="*/ 36 w 218"/>
                <a:gd name="T77" fmla="*/ 41 h 105"/>
                <a:gd name="T78" fmla="*/ 33 w 218"/>
                <a:gd name="T79" fmla="*/ 41 h 105"/>
                <a:gd name="T80" fmla="*/ 33 w 218"/>
                <a:gd name="T81" fmla="*/ 36 h 105"/>
                <a:gd name="T82" fmla="*/ 31 w 218"/>
                <a:gd name="T83" fmla="*/ 36 h 105"/>
                <a:gd name="T84" fmla="*/ 31 w 218"/>
                <a:gd name="T85" fmla="*/ 33 h 105"/>
                <a:gd name="T86" fmla="*/ 28 w 218"/>
                <a:gd name="T87" fmla="*/ 33 h 105"/>
                <a:gd name="T88" fmla="*/ 28 w 218"/>
                <a:gd name="T89" fmla="*/ 29 h 105"/>
                <a:gd name="T90" fmla="*/ 24 w 218"/>
                <a:gd name="T91" fmla="*/ 29 h 105"/>
                <a:gd name="T92" fmla="*/ 24 w 218"/>
                <a:gd name="T93" fmla="*/ 26 h 105"/>
                <a:gd name="T94" fmla="*/ 22 w 218"/>
                <a:gd name="T95" fmla="*/ 26 h 105"/>
                <a:gd name="T96" fmla="*/ 22 w 218"/>
                <a:gd name="T97" fmla="*/ 22 h 105"/>
                <a:gd name="T98" fmla="*/ 19 w 218"/>
                <a:gd name="T99" fmla="*/ 22 h 105"/>
                <a:gd name="T100" fmla="*/ 19 w 218"/>
                <a:gd name="T101" fmla="*/ 20 h 105"/>
                <a:gd name="T102" fmla="*/ 17 w 218"/>
                <a:gd name="T103" fmla="*/ 20 h 105"/>
                <a:gd name="T104" fmla="*/ 17 w 218"/>
                <a:gd name="T105" fmla="*/ 15 h 105"/>
                <a:gd name="T106" fmla="*/ 14 w 218"/>
                <a:gd name="T107" fmla="*/ 15 h 105"/>
                <a:gd name="T108" fmla="*/ 14 w 218"/>
                <a:gd name="T109" fmla="*/ 10 h 105"/>
                <a:gd name="T110" fmla="*/ 11 w 218"/>
                <a:gd name="T111" fmla="*/ 10 h 105"/>
                <a:gd name="T112" fmla="*/ 11 w 218"/>
                <a:gd name="T113" fmla="*/ 8 h 105"/>
                <a:gd name="T114" fmla="*/ 9 w 218"/>
                <a:gd name="T115" fmla="*/ 8 h 105"/>
                <a:gd name="T116" fmla="*/ 9 w 218"/>
                <a:gd name="T117" fmla="*/ 6 h 105"/>
                <a:gd name="T118" fmla="*/ 6 w 218"/>
                <a:gd name="T119" fmla="*/ 6 h 105"/>
                <a:gd name="T120" fmla="*/ 6 w 218"/>
                <a:gd name="T121" fmla="*/ 0 h 105"/>
                <a:gd name="T122" fmla="*/ 0 w 218"/>
                <a:gd name="T12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105">
                  <a:moveTo>
                    <a:pt x="218" y="105"/>
                  </a:moveTo>
                  <a:lnTo>
                    <a:pt x="172" y="105"/>
                  </a:lnTo>
                  <a:lnTo>
                    <a:pt x="172" y="100"/>
                  </a:lnTo>
                  <a:lnTo>
                    <a:pt x="155" y="100"/>
                  </a:lnTo>
                  <a:lnTo>
                    <a:pt x="155" y="96"/>
                  </a:lnTo>
                  <a:lnTo>
                    <a:pt x="112" y="96"/>
                  </a:lnTo>
                  <a:lnTo>
                    <a:pt x="112" y="94"/>
                  </a:lnTo>
                  <a:lnTo>
                    <a:pt x="101" y="94"/>
                  </a:lnTo>
                  <a:lnTo>
                    <a:pt x="101" y="91"/>
                  </a:lnTo>
                  <a:lnTo>
                    <a:pt x="97" y="91"/>
                  </a:lnTo>
                  <a:lnTo>
                    <a:pt x="97" y="88"/>
                  </a:lnTo>
                  <a:lnTo>
                    <a:pt x="95" y="88"/>
                  </a:lnTo>
                  <a:lnTo>
                    <a:pt x="95" y="86"/>
                  </a:lnTo>
                  <a:lnTo>
                    <a:pt x="88" y="86"/>
                  </a:lnTo>
                  <a:lnTo>
                    <a:pt x="88" y="82"/>
                  </a:lnTo>
                  <a:lnTo>
                    <a:pt x="85" y="82"/>
                  </a:lnTo>
                  <a:lnTo>
                    <a:pt x="85" y="80"/>
                  </a:lnTo>
                  <a:lnTo>
                    <a:pt x="77" y="80"/>
                  </a:lnTo>
                  <a:lnTo>
                    <a:pt x="77" y="78"/>
                  </a:lnTo>
                  <a:lnTo>
                    <a:pt x="73" y="78"/>
                  </a:lnTo>
                  <a:lnTo>
                    <a:pt x="73" y="75"/>
                  </a:lnTo>
                  <a:lnTo>
                    <a:pt x="68" y="75"/>
                  </a:lnTo>
                  <a:lnTo>
                    <a:pt x="68" y="72"/>
                  </a:lnTo>
                  <a:lnTo>
                    <a:pt x="65" y="72"/>
                  </a:lnTo>
                  <a:lnTo>
                    <a:pt x="65" y="68"/>
                  </a:lnTo>
                  <a:lnTo>
                    <a:pt x="61" y="68"/>
                  </a:lnTo>
                  <a:lnTo>
                    <a:pt x="61" y="66"/>
                  </a:lnTo>
                  <a:lnTo>
                    <a:pt x="54" y="66"/>
                  </a:lnTo>
                  <a:lnTo>
                    <a:pt x="54" y="63"/>
                  </a:lnTo>
                  <a:lnTo>
                    <a:pt x="51" y="63"/>
                  </a:lnTo>
                  <a:lnTo>
                    <a:pt x="51" y="58"/>
                  </a:lnTo>
                  <a:lnTo>
                    <a:pt x="48" y="58"/>
                  </a:lnTo>
                  <a:lnTo>
                    <a:pt x="48" y="56"/>
                  </a:lnTo>
                  <a:lnTo>
                    <a:pt x="42" y="56"/>
                  </a:lnTo>
                  <a:lnTo>
                    <a:pt x="42" y="54"/>
                  </a:lnTo>
                  <a:lnTo>
                    <a:pt x="38" y="54"/>
                  </a:lnTo>
                  <a:lnTo>
                    <a:pt x="38" y="47"/>
                  </a:lnTo>
                  <a:lnTo>
                    <a:pt x="36" y="47"/>
                  </a:lnTo>
                  <a:lnTo>
                    <a:pt x="36" y="41"/>
                  </a:lnTo>
                  <a:lnTo>
                    <a:pt x="33" y="41"/>
                  </a:lnTo>
                  <a:lnTo>
                    <a:pt x="33" y="36"/>
                  </a:lnTo>
                  <a:lnTo>
                    <a:pt x="31" y="36"/>
                  </a:lnTo>
                  <a:lnTo>
                    <a:pt x="31" y="33"/>
                  </a:lnTo>
                  <a:lnTo>
                    <a:pt x="28" y="33"/>
                  </a:lnTo>
                  <a:lnTo>
                    <a:pt x="28" y="29"/>
                  </a:lnTo>
                  <a:lnTo>
                    <a:pt x="24" y="29"/>
                  </a:lnTo>
                  <a:lnTo>
                    <a:pt x="24" y="26"/>
                  </a:lnTo>
                  <a:lnTo>
                    <a:pt x="22" y="26"/>
                  </a:lnTo>
                  <a:lnTo>
                    <a:pt x="22" y="22"/>
                  </a:lnTo>
                  <a:lnTo>
                    <a:pt x="19" y="22"/>
                  </a:lnTo>
                  <a:lnTo>
                    <a:pt x="19" y="20"/>
                  </a:lnTo>
                  <a:lnTo>
                    <a:pt x="17" y="20"/>
                  </a:lnTo>
                  <a:lnTo>
                    <a:pt x="17" y="15"/>
                  </a:lnTo>
                  <a:lnTo>
                    <a:pt x="14" y="15"/>
                  </a:lnTo>
                  <a:lnTo>
                    <a:pt x="14" y="10"/>
                  </a:lnTo>
                  <a:lnTo>
                    <a:pt x="11" y="10"/>
                  </a:lnTo>
                  <a:lnTo>
                    <a:pt x="11" y="8"/>
                  </a:lnTo>
                  <a:lnTo>
                    <a:pt x="9" y="8"/>
                  </a:lnTo>
                  <a:lnTo>
                    <a:pt x="9" y="6"/>
                  </a:lnTo>
                  <a:lnTo>
                    <a:pt x="6" y="6"/>
                  </a:lnTo>
                  <a:lnTo>
                    <a:pt x="6" y="0"/>
                  </a:lnTo>
                  <a:lnTo>
                    <a:pt x="0" y="0"/>
                  </a:lnTo>
                </a:path>
              </a:pathLst>
            </a:custGeom>
            <a:solidFill>
              <a:srgbClr val="FFFFFF"/>
            </a:solidFill>
            <a:ln w="15875">
              <a:solidFill>
                <a:schemeClr val="accent5"/>
              </a:solidFill>
              <a:prstDash val="solid"/>
              <a:round/>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Oval 190"/>
            <p:cNvSpPr/>
            <p:nvPr/>
          </p:nvSpPr>
          <p:spPr>
            <a:xfrm>
              <a:off x="4908136" y="537637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12700">
                  <a:solidFill>
                    <a:srgbClr val="FFFFFF">
                      <a:satMod val="155000"/>
                    </a:srgbClr>
                  </a:solidFill>
                  <a:prstDash val="solid"/>
                </a:ln>
                <a:solidFill>
                  <a:srgbClr val="4D4D4D"/>
                </a:solidFill>
                <a:effectLst>
                  <a:outerShdw blurRad="41275" dist="20320" dir="1800000" algn="tl" rotWithShape="0">
                    <a:srgbClr val="000000">
                      <a:alpha val="40000"/>
                    </a:srgbClr>
                  </a:outerShdw>
                </a:effectLst>
              </a:endParaRPr>
            </a:p>
          </p:txBody>
        </p:sp>
        <p:sp>
          <p:nvSpPr>
            <p:cNvPr id="192" name="Oval 191"/>
            <p:cNvSpPr/>
            <p:nvPr/>
          </p:nvSpPr>
          <p:spPr>
            <a:xfrm>
              <a:off x="5218902" y="536730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12700">
                  <a:solidFill>
                    <a:srgbClr val="FFFFFF">
                      <a:satMod val="155000"/>
                    </a:srgbClr>
                  </a:solidFill>
                  <a:prstDash val="solid"/>
                </a:ln>
                <a:solidFill>
                  <a:srgbClr val="4D4D4D"/>
                </a:solidFill>
                <a:effectLst>
                  <a:outerShdw blurRad="41275" dist="20320" dir="1800000" algn="tl" rotWithShape="0">
                    <a:srgbClr val="000000">
                      <a:alpha val="40000"/>
                    </a:srgbClr>
                  </a:outerShdw>
                </a:effectLst>
              </a:endParaRPr>
            </a:p>
          </p:txBody>
        </p:sp>
        <p:sp>
          <p:nvSpPr>
            <p:cNvPr id="193" name="Oval 192"/>
            <p:cNvSpPr/>
            <p:nvPr/>
          </p:nvSpPr>
          <p:spPr>
            <a:xfrm>
              <a:off x="5417337" y="541810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4" name="Oval 193"/>
            <p:cNvSpPr/>
            <p:nvPr/>
          </p:nvSpPr>
          <p:spPr>
            <a:xfrm>
              <a:off x="5130582" y="56997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5" name="Oval 194"/>
            <p:cNvSpPr/>
            <p:nvPr/>
          </p:nvSpPr>
          <p:spPr>
            <a:xfrm>
              <a:off x="5218282" y="56997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6" name="Oval 195"/>
            <p:cNvSpPr/>
            <p:nvPr/>
          </p:nvSpPr>
          <p:spPr>
            <a:xfrm>
              <a:off x="5516636" y="56997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7" name="Oval 196"/>
            <p:cNvSpPr/>
            <p:nvPr/>
          </p:nvSpPr>
          <p:spPr>
            <a:xfrm>
              <a:off x="4521200" y="523543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8" name="Oval 197"/>
            <p:cNvSpPr/>
            <p:nvPr/>
          </p:nvSpPr>
          <p:spPr>
            <a:xfrm>
              <a:off x="4043209" y="49552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9" name="Oval 198"/>
            <p:cNvSpPr/>
            <p:nvPr/>
          </p:nvSpPr>
          <p:spPr>
            <a:xfrm>
              <a:off x="3853847" y="484550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0" name="Oval 199"/>
            <p:cNvSpPr/>
            <p:nvPr/>
          </p:nvSpPr>
          <p:spPr>
            <a:xfrm>
              <a:off x="3747303" y="458565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1" name="Oval 200"/>
            <p:cNvSpPr/>
            <p:nvPr/>
          </p:nvSpPr>
          <p:spPr>
            <a:xfrm>
              <a:off x="3666159" y="450475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2" name="Oval 201"/>
            <p:cNvSpPr/>
            <p:nvPr/>
          </p:nvSpPr>
          <p:spPr>
            <a:xfrm>
              <a:off x="3559615" y="4300213"/>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3" name="Oval 202"/>
            <p:cNvSpPr/>
            <p:nvPr/>
          </p:nvSpPr>
          <p:spPr>
            <a:xfrm>
              <a:off x="3988168" y="533838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4" name="Oval 203"/>
            <p:cNvSpPr/>
            <p:nvPr/>
          </p:nvSpPr>
          <p:spPr>
            <a:xfrm>
              <a:off x="3850491" y="515091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5" name="Oval 204"/>
            <p:cNvSpPr/>
            <p:nvPr/>
          </p:nvSpPr>
          <p:spPr>
            <a:xfrm>
              <a:off x="3775818" y="50991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6" name="Oval 205"/>
            <p:cNvSpPr/>
            <p:nvPr/>
          </p:nvSpPr>
          <p:spPr>
            <a:xfrm>
              <a:off x="3734249" y="501426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7" name="Oval 206"/>
            <p:cNvSpPr/>
            <p:nvPr/>
          </p:nvSpPr>
          <p:spPr>
            <a:xfrm>
              <a:off x="3647162" y="482593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8" name="Oval 207"/>
            <p:cNvSpPr/>
            <p:nvPr/>
          </p:nvSpPr>
          <p:spPr>
            <a:xfrm>
              <a:off x="3593179" y="472450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9" name="Oval 208"/>
            <p:cNvSpPr/>
            <p:nvPr/>
          </p:nvSpPr>
          <p:spPr>
            <a:xfrm>
              <a:off x="3423505" y="432635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0" name="Oval 209"/>
            <p:cNvSpPr/>
            <p:nvPr/>
          </p:nvSpPr>
          <p:spPr>
            <a:xfrm>
              <a:off x="3394350" y="424974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1" name="Oval 210"/>
            <p:cNvSpPr/>
            <p:nvPr/>
          </p:nvSpPr>
          <p:spPr>
            <a:xfrm>
              <a:off x="3429770" y="438786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2" name="Oval 211"/>
            <p:cNvSpPr/>
            <p:nvPr/>
          </p:nvSpPr>
          <p:spPr>
            <a:xfrm>
              <a:off x="3510623" y="447992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3" name="Oval 212"/>
            <p:cNvSpPr/>
            <p:nvPr/>
          </p:nvSpPr>
          <p:spPr>
            <a:xfrm>
              <a:off x="3531091" y="461105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224" name="Group 223"/>
          <p:cNvGrpSpPr/>
          <p:nvPr/>
        </p:nvGrpSpPr>
        <p:grpSpPr>
          <a:xfrm>
            <a:off x="3000321" y="5372656"/>
            <a:ext cx="1416426" cy="1072573"/>
            <a:chOff x="1060536" y="4455251"/>
            <a:chExt cx="1416426" cy="1072573"/>
          </a:xfrm>
        </p:grpSpPr>
        <p:cxnSp>
          <p:nvCxnSpPr>
            <p:cNvPr id="225" name="Straight Connector 224"/>
            <p:cNvCxnSpPr/>
            <p:nvPr/>
          </p:nvCxnSpPr>
          <p:spPr>
            <a:xfrm>
              <a:off x="1100446" y="4857748"/>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26" name="Straight Connector 225"/>
            <p:cNvCxnSpPr/>
            <p:nvPr/>
          </p:nvCxnSpPr>
          <p:spPr>
            <a:xfrm>
              <a:off x="1100446" y="5210612"/>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227" name="TextBox 226"/>
            <p:cNvSpPr txBox="1"/>
            <p:nvPr/>
          </p:nvSpPr>
          <p:spPr>
            <a:xfrm>
              <a:off x="1060536" y="4455251"/>
              <a:ext cx="1057050" cy="276999"/>
            </a:xfrm>
            <a:prstGeom prst="rect">
              <a:avLst/>
            </a:prstGeom>
            <a:noFill/>
          </p:spPr>
          <p:txBody>
            <a:bodyPr wrap="none" rtlCol="0">
              <a:spAutoFit/>
            </a:bodyPr>
            <a:lstStyle/>
            <a:p>
              <a:r>
                <a:rPr lang="fr-FR" sz="1200" dirty="0" err="1" smtClean="0">
                  <a:solidFill>
                    <a:srgbClr val="4D4D4D"/>
                  </a:solidFill>
                </a:rPr>
                <a:t>Re</a:t>
              </a:r>
              <a:r>
                <a:rPr lang="fr-FR" sz="1200" dirty="0" smtClean="0">
                  <a:solidFill>
                    <a:srgbClr val="4D4D4D"/>
                  </a:solidFill>
                </a:rPr>
                <a:t>-résection</a:t>
              </a:r>
              <a:endParaRPr lang="fr-FR" sz="1200" dirty="0">
                <a:solidFill>
                  <a:srgbClr val="4D4D4D"/>
                </a:solidFill>
              </a:endParaRPr>
            </a:p>
          </p:txBody>
        </p:sp>
        <p:sp>
          <p:nvSpPr>
            <p:cNvPr id="228" name="TextBox 227"/>
            <p:cNvSpPr txBox="1"/>
            <p:nvPr/>
          </p:nvSpPr>
          <p:spPr>
            <a:xfrm>
              <a:off x="1607989" y="4696827"/>
              <a:ext cx="868973" cy="830997"/>
            </a:xfrm>
            <a:prstGeom prst="rect">
              <a:avLst/>
            </a:prstGeom>
            <a:noFill/>
          </p:spPr>
          <p:txBody>
            <a:bodyPr wrap="none" rtlCol="0">
              <a:spAutoFit/>
            </a:bodyPr>
            <a:lstStyle/>
            <a:p>
              <a:r>
                <a:rPr lang="fr-FR" sz="1200" dirty="0" smtClean="0">
                  <a:solidFill>
                    <a:srgbClr val="4D4D4D"/>
                  </a:solidFill>
                </a:rPr>
                <a:t>1</a:t>
              </a:r>
            </a:p>
            <a:p>
              <a:r>
                <a:rPr lang="fr-FR" sz="1200" dirty="0" smtClean="0">
                  <a:solidFill>
                    <a:srgbClr val="4D4D4D"/>
                  </a:solidFill>
                </a:rPr>
                <a:t>1-censuré</a:t>
              </a:r>
            </a:p>
            <a:p>
              <a:r>
                <a:rPr lang="fr-FR" sz="1200" dirty="0" smtClean="0">
                  <a:solidFill>
                    <a:srgbClr val="4D4D4D"/>
                  </a:solidFill>
                </a:rPr>
                <a:t>0</a:t>
              </a:r>
            </a:p>
            <a:p>
              <a:r>
                <a:rPr lang="fr-FR" sz="1200" dirty="0" smtClean="0">
                  <a:solidFill>
                    <a:srgbClr val="4D4D4D"/>
                  </a:solidFill>
                </a:rPr>
                <a:t>0-censuré</a:t>
              </a:r>
              <a:endParaRPr lang="fr-FR" sz="1200" dirty="0">
                <a:solidFill>
                  <a:srgbClr val="4D4D4D"/>
                </a:solidFill>
              </a:endParaRPr>
            </a:p>
          </p:txBody>
        </p:sp>
        <p:sp>
          <p:nvSpPr>
            <p:cNvPr id="229" name="Oval 228"/>
            <p:cNvSpPr/>
            <p:nvPr/>
          </p:nvSpPr>
          <p:spPr>
            <a:xfrm>
              <a:off x="1230260" y="535441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rgbClr val="4D4D4D"/>
                </a:solidFill>
              </a:endParaRPr>
            </a:p>
          </p:txBody>
        </p:sp>
        <p:sp>
          <p:nvSpPr>
            <p:cNvPr id="230" name="Oval 229"/>
            <p:cNvSpPr/>
            <p:nvPr/>
          </p:nvSpPr>
          <p:spPr>
            <a:xfrm>
              <a:off x="1230260" y="4993344"/>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rgbClr val="4D4D4D"/>
                </a:solidFill>
              </a:endParaRPr>
            </a:p>
          </p:txBody>
        </p:sp>
      </p:grpSp>
      <p:sp>
        <p:nvSpPr>
          <p:cNvPr id="2" name="ZoneTexte 1"/>
          <p:cNvSpPr txBox="1"/>
          <p:nvPr/>
        </p:nvSpPr>
        <p:spPr>
          <a:xfrm>
            <a:off x="278792" y="6335228"/>
            <a:ext cx="2793102" cy="276999"/>
          </a:xfrm>
          <a:prstGeom prst="rect">
            <a:avLst/>
          </a:prstGeom>
          <a:noFill/>
        </p:spPr>
        <p:txBody>
          <a:bodyPr wrap="none" rtlCol="0">
            <a:spAutoFit/>
          </a:bodyPr>
          <a:lstStyle/>
          <a:p>
            <a:r>
              <a:rPr lang="fr-FR" sz="1200" dirty="0" smtClean="0"/>
              <a:t>RRRI: </a:t>
            </a:r>
            <a:r>
              <a:rPr lang="fr-FR" sz="1200" dirty="0" err="1" smtClean="0"/>
              <a:t>re</a:t>
            </a:r>
            <a:r>
              <a:rPr lang="fr-FR" sz="1200" dirty="0" smtClean="0"/>
              <a:t>-résection radicale immédiate</a:t>
            </a:r>
            <a:endParaRPr lang="fr-FR" sz="1200" dirty="0"/>
          </a:p>
        </p:txBody>
      </p:sp>
    </p:spTree>
    <p:custDataLst>
      <p:tags r:id="rId1"/>
    </p:custDataLst>
    <p:extLst>
      <p:ext uri="{BB962C8B-B14F-4D97-AF65-F5344CB8AC3E}">
        <p14:creationId xmlns:p14="http://schemas.microsoft.com/office/powerpoint/2010/main" val="15097977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619PD: Facteurs pronostiques pour le traitement curatif du cancer de la vésicule: données de 950 cas du registre allemand – </a:t>
            </a:r>
            <a:r>
              <a:rPr lang="fr-FR" sz="1800" dirty="0" err="1" smtClean="0"/>
              <a:t>Goetze</a:t>
            </a:r>
            <a:r>
              <a:rPr lang="fr-FR" sz="1800" dirty="0" smtClean="0"/>
              <a:t> et al </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p>
          <a:p>
            <a:r>
              <a:rPr lang="fr-FR" dirty="0" smtClean="0"/>
              <a:t>La comparaison des techniques de résection hépatique a montré de bons résultats pour la résection partielle (</a:t>
            </a:r>
            <a:r>
              <a:rPr lang="fr-FR" dirty="0" err="1" smtClean="0"/>
              <a:t>wedge</a:t>
            </a:r>
            <a:r>
              <a:rPr lang="fr-FR" dirty="0" smtClean="0"/>
              <a:t> </a:t>
            </a:r>
            <a:r>
              <a:rPr lang="fr-FR" dirty="0" err="1" smtClean="0"/>
              <a:t>resection</a:t>
            </a:r>
            <a:r>
              <a:rPr lang="fr-FR" dirty="0" smtClean="0"/>
              <a:t>) dans les T1b et T2; des techniques plus radicales ont montré de meilleurs résultats pour les T3</a:t>
            </a:r>
          </a:p>
          <a:p>
            <a:r>
              <a:rPr lang="fr-FR" dirty="0" smtClean="0"/>
              <a:t>Une </a:t>
            </a:r>
            <a:r>
              <a:rPr lang="fr-FR" dirty="0" err="1" smtClean="0"/>
              <a:t>re</a:t>
            </a:r>
            <a:r>
              <a:rPr lang="fr-FR" dirty="0" smtClean="0"/>
              <a:t>-résection a été réalisée dans &lt;50% des tumeurs T2–3 du registre</a:t>
            </a:r>
          </a:p>
          <a:p>
            <a:r>
              <a:rPr lang="fr-FR" dirty="0" smtClean="0"/>
              <a:t>Une résection hépatique a été réalisée significativement plus souvent dans les centres avec un grand nombre de patients pris en charge</a:t>
            </a:r>
          </a:p>
          <a:p>
            <a:endParaRPr lang="fr-FR" dirty="0"/>
          </a:p>
        </p:txBody>
      </p:sp>
      <p:sp>
        <p:nvSpPr>
          <p:cNvPr id="15" name="Text Placeholder 14"/>
          <p:cNvSpPr>
            <a:spLocks noGrp="1"/>
          </p:cNvSpPr>
          <p:nvPr>
            <p:ph type="body" sz="quarter" idx="11"/>
          </p:nvPr>
        </p:nvSpPr>
        <p:spPr/>
        <p:txBody>
          <a:bodyPr/>
          <a:lstStyle/>
          <a:p>
            <a:r>
              <a:rPr lang="fr-FR" smtClean="0"/>
              <a:t> Goetze TO et al. Ann Oncol 2016; 27 (suppl 6): abstr 619PD</a:t>
            </a:r>
            <a:endParaRPr lang="fr-FR"/>
          </a:p>
        </p:txBody>
      </p:sp>
      <p:grpSp>
        <p:nvGrpSpPr>
          <p:cNvPr id="3" name="Group 2"/>
          <p:cNvGrpSpPr/>
          <p:nvPr/>
        </p:nvGrpSpPr>
        <p:grpSpPr>
          <a:xfrm>
            <a:off x="915947" y="3334673"/>
            <a:ext cx="7285535" cy="2233819"/>
            <a:chOff x="237810" y="1637176"/>
            <a:chExt cx="8497599" cy="2984595"/>
          </a:xfrm>
        </p:grpSpPr>
        <p:grpSp>
          <p:nvGrpSpPr>
            <p:cNvPr id="9" name="Group 8"/>
            <p:cNvGrpSpPr/>
            <p:nvPr/>
          </p:nvGrpSpPr>
          <p:grpSpPr>
            <a:xfrm>
              <a:off x="237810" y="1637176"/>
              <a:ext cx="4066029" cy="2984595"/>
              <a:chOff x="237810" y="1637176"/>
              <a:chExt cx="4066029" cy="2984595"/>
            </a:xfrm>
          </p:grpSpPr>
          <p:grpSp>
            <p:nvGrpSpPr>
              <p:cNvPr id="10" name="Group 9"/>
              <p:cNvGrpSpPr/>
              <p:nvPr/>
            </p:nvGrpSpPr>
            <p:grpSpPr>
              <a:xfrm>
                <a:off x="237810" y="1817902"/>
                <a:ext cx="4066029" cy="2803869"/>
                <a:chOff x="1857177" y="2200279"/>
                <a:chExt cx="4558053" cy="2938889"/>
              </a:xfrm>
            </p:grpSpPr>
            <p:grpSp>
              <p:nvGrpSpPr>
                <p:cNvPr id="12" name="Group 11"/>
                <p:cNvGrpSpPr/>
                <p:nvPr/>
              </p:nvGrpSpPr>
              <p:grpSpPr>
                <a:xfrm>
                  <a:off x="2614623" y="2396465"/>
                  <a:ext cx="3624340" cy="2171700"/>
                  <a:chOff x="836615" y="2448719"/>
                  <a:chExt cx="3624340" cy="2171700"/>
                </a:xfrm>
              </p:grpSpPr>
              <p:sp>
                <p:nvSpPr>
                  <p:cNvPr id="29" name="Freeform 28"/>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4"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5"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6"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7"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9"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0"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3" name="TextBox 12"/>
                <p:cNvSpPr txBox="1"/>
                <p:nvPr/>
              </p:nvSpPr>
              <p:spPr>
                <a:xfrm rot="16200000">
                  <a:off x="1603530" y="3261172"/>
                  <a:ext cx="869471" cy="362178"/>
                </a:xfrm>
                <a:prstGeom prst="rect">
                  <a:avLst/>
                </a:prstGeom>
                <a:noFill/>
              </p:spPr>
              <p:txBody>
                <a:bodyPr wrap="none" rtlCol="0">
                  <a:spAutoFit/>
                </a:bodyPr>
                <a:lstStyle/>
                <a:p>
                  <a:pPr algn="ctr"/>
                  <a:r>
                    <a:rPr lang="fr-FR" sz="1200" dirty="0" smtClean="0">
                      <a:solidFill>
                        <a:srgbClr val="4D4D4D"/>
                      </a:solidFill>
                    </a:rPr>
                    <a:t>Survie</a:t>
                  </a:r>
                  <a:endParaRPr lang="fr-FR" sz="1200" dirty="0">
                    <a:solidFill>
                      <a:srgbClr val="4D4D4D"/>
                    </a:solidFill>
                  </a:endParaRPr>
                </a:p>
              </p:txBody>
            </p:sp>
            <p:sp>
              <p:nvSpPr>
                <p:cNvPr id="16" name="TextBox 15"/>
                <p:cNvSpPr txBox="1"/>
                <p:nvPr/>
              </p:nvSpPr>
              <p:spPr>
                <a:xfrm>
                  <a:off x="4004051" y="4751249"/>
                  <a:ext cx="945686" cy="387919"/>
                </a:xfrm>
                <a:prstGeom prst="rect">
                  <a:avLst/>
                </a:prstGeom>
                <a:noFill/>
              </p:spPr>
              <p:txBody>
                <a:bodyPr wrap="none" rtlCol="0">
                  <a:spAutoFit/>
                </a:bodyPr>
                <a:lstStyle/>
                <a:p>
                  <a:pPr algn="ctr"/>
                  <a:r>
                    <a:rPr lang="fr-FR" sz="1200" dirty="0" smtClean="0">
                      <a:solidFill>
                        <a:srgbClr val="4D4D4D"/>
                      </a:solidFill>
                    </a:rPr>
                    <a:t>Années</a:t>
                  </a:r>
                  <a:endParaRPr lang="fr-FR" sz="1200" dirty="0">
                    <a:solidFill>
                      <a:srgbClr val="4D4D4D"/>
                    </a:solidFill>
                  </a:endParaRPr>
                </a:p>
              </p:txBody>
            </p:sp>
            <p:sp>
              <p:nvSpPr>
                <p:cNvPr id="17" name="TextBox 16"/>
                <p:cNvSpPr txBox="1"/>
                <p:nvPr/>
              </p:nvSpPr>
              <p:spPr>
                <a:xfrm>
                  <a:off x="2163262" y="2200279"/>
                  <a:ext cx="520212" cy="387919"/>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18" name="TextBox 17"/>
                <p:cNvSpPr txBox="1"/>
                <p:nvPr/>
              </p:nvSpPr>
              <p:spPr>
                <a:xfrm>
                  <a:off x="2163262" y="2617758"/>
                  <a:ext cx="520212" cy="387919"/>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19" name="TextBox 18"/>
                <p:cNvSpPr txBox="1"/>
                <p:nvPr/>
              </p:nvSpPr>
              <p:spPr>
                <a:xfrm>
                  <a:off x="2163262" y="3033498"/>
                  <a:ext cx="520212" cy="387919"/>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20" name="TextBox 19"/>
                <p:cNvSpPr txBox="1"/>
                <p:nvPr/>
              </p:nvSpPr>
              <p:spPr>
                <a:xfrm>
                  <a:off x="2163262" y="3449238"/>
                  <a:ext cx="520212" cy="387919"/>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21" name="TextBox 20"/>
                <p:cNvSpPr txBox="1"/>
                <p:nvPr/>
              </p:nvSpPr>
              <p:spPr>
                <a:xfrm>
                  <a:off x="2163262" y="3864978"/>
                  <a:ext cx="520212" cy="387919"/>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22" name="TextBox 21"/>
                <p:cNvSpPr txBox="1"/>
                <p:nvPr/>
              </p:nvSpPr>
              <p:spPr>
                <a:xfrm>
                  <a:off x="2330935" y="4280718"/>
                  <a:ext cx="352538" cy="387919"/>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23" name="TextBox 22"/>
                <p:cNvSpPr txBox="1"/>
                <p:nvPr/>
              </p:nvSpPr>
              <p:spPr>
                <a:xfrm>
                  <a:off x="2532107" y="4522749"/>
                  <a:ext cx="352538" cy="387919"/>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24" name="TextBox 23"/>
                <p:cNvSpPr txBox="1"/>
                <p:nvPr/>
              </p:nvSpPr>
              <p:spPr>
                <a:xfrm>
                  <a:off x="3244479" y="4522749"/>
                  <a:ext cx="352536" cy="387919"/>
                </a:xfrm>
                <a:prstGeom prst="rect">
                  <a:avLst/>
                </a:prstGeom>
                <a:noFill/>
              </p:spPr>
              <p:txBody>
                <a:bodyPr wrap="none" rtlCol="0" anchor="t" anchorCtr="0">
                  <a:spAutoFit/>
                </a:bodyPr>
                <a:lstStyle/>
                <a:p>
                  <a:pPr algn="ctr"/>
                  <a:r>
                    <a:rPr lang="fr-FR" sz="1200" smtClean="0">
                      <a:solidFill>
                        <a:srgbClr val="4D4D4D"/>
                      </a:solidFill>
                    </a:rPr>
                    <a:t>1</a:t>
                  </a:r>
                  <a:endParaRPr lang="fr-FR" sz="1200">
                    <a:solidFill>
                      <a:srgbClr val="4D4D4D"/>
                    </a:solidFill>
                  </a:endParaRPr>
                </a:p>
              </p:txBody>
            </p:sp>
            <p:sp>
              <p:nvSpPr>
                <p:cNvPr id="25" name="TextBox 24"/>
                <p:cNvSpPr txBox="1"/>
                <p:nvPr/>
              </p:nvSpPr>
              <p:spPr>
                <a:xfrm>
                  <a:off x="3944331" y="4522749"/>
                  <a:ext cx="352536" cy="387919"/>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26" name="TextBox 25"/>
                <p:cNvSpPr txBox="1"/>
                <p:nvPr/>
              </p:nvSpPr>
              <p:spPr>
                <a:xfrm>
                  <a:off x="4648307" y="4522749"/>
                  <a:ext cx="352536" cy="387919"/>
                </a:xfrm>
                <a:prstGeom prst="rect">
                  <a:avLst/>
                </a:prstGeom>
                <a:noFill/>
              </p:spPr>
              <p:txBody>
                <a:bodyPr wrap="none" rtlCol="0" anchor="t" anchorCtr="0">
                  <a:spAutoFit/>
                </a:bodyPr>
                <a:lstStyle/>
                <a:p>
                  <a:pPr algn="ctr"/>
                  <a:r>
                    <a:rPr lang="fr-FR" sz="1200" smtClean="0">
                      <a:solidFill>
                        <a:srgbClr val="4D4D4D"/>
                      </a:solidFill>
                    </a:rPr>
                    <a:t>3</a:t>
                  </a:r>
                  <a:endParaRPr lang="fr-FR" sz="1200">
                    <a:solidFill>
                      <a:srgbClr val="4D4D4D"/>
                    </a:solidFill>
                  </a:endParaRPr>
                </a:p>
              </p:txBody>
            </p:sp>
            <p:sp>
              <p:nvSpPr>
                <p:cNvPr id="27" name="TextBox 26"/>
                <p:cNvSpPr txBox="1"/>
                <p:nvPr/>
              </p:nvSpPr>
              <p:spPr>
                <a:xfrm>
                  <a:off x="5357636" y="4522749"/>
                  <a:ext cx="352536" cy="387919"/>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28" name="TextBox 27"/>
                <p:cNvSpPr txBox="1"/>
                <p:nvPr/>
              </p:nvSpPr>
              <p:spPr>
                <a:xfrm>
                  <a:off x="6062694" y="4522749"/>
                  <a:ext cx="352536" cy="387919"/>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grpSp>
          <p:sp>
            <p:nvSpPr>
              <p:cNvPr id="11" name="TextBox 10"/>
              <p:cNvSpPr txBox="1"/>
              <p:nvPr/>
            </p:nvSpPr>
            <p:spPr>
              <a:xfrm>
                <a:off x="1330387" y="1637176"/>
                <a:ext cx="2525387" cy="411219"/>
              </a:xfrm>
              <a:prstGeom prst="rect">
                <a:avLst/>
              </a:prstGeom>
              <a:noFill/>
            </p:spPr>
            <p:txBody>
              <a:bodyPr wrap="none" rtlCol="0">
                <a:spAutoFit/>
              </a:bodyPr>
              <a:lstStyle/>
              <a:p>
                <a:pPr algn="ctr"/>
                <a:r>
                  <a:rPr lang="fr-FR" sz="1400" b="1" dirty="0" smtClean="0">
                    <a:solidFill>
                      <a:srgbClr val="4D4D4D"/>
                    </a:solidFill>
                  </a:rPr>
                  <a:t>T1b </a:t>
                </a:r>
                <a:r>
                  <a:rPr lang="fr-FR" sz="1400" b="1" dirty="0" err="1" smtClean="0">
                    <a:solidFill>
                      <a:srgbClr val="4D4D4D"/>
                    </a:solidFill>
                  </a:rPr>
                  <a:t>re</a:t>
                </a:r>
                <a:r>
                  <a:rPr lang="fr-FR" sz="1400" b="1" dirty="0" smtClean="0">
                    <a:solidFill>
                      <a:srgbClr val="4D4D4D"/>
                    </a:solidFill>
                  </a:rPr>
                  <a:t>-résection (n=40)</a:t>
                </a:r>
                <a:endParaRPr lang="fr-FR" sz="1400" b="1" dirty="0">
                  <a:solidFill>
                    <a:srgbClr val="4D4D4D"/>
                  </a:solidFill>
                </a:endParaRPr>
              </a:p>
            </p:txBody>
          </p:sp>
        </p:grpSp>
        <p:grpSp>
          <p:nvGrpSpPr>
            <p:cNvPr id="42" name="Group 41"/>
            <p:cNvGrpSpPr/>
            <p:nvPr/>
          </p:nvGrpSpPr>
          <p:grpSpPr>
            <a:xfrm>
              <a:off x="4667623" y="1637176"/>
              <a:ext cx="4066030" cy="2984595"/>
              <a:chOff x="237809" y="1637176"/>
              <a:chExt cx="4066030" cy="2984595"/>
            </a:xfrm>
          </p:grpSpPr>
          <p:grpSp>
            <p:nvGrpSpPr>
              <p:cNvPr id="43" name="Group 42"/>
              <p:cNvGrpSpPr/>
              <p:nvPr/>
            </p:nvGrpSpPr>
            <p:grpSpPr>
              <a:xfrm>
                <a:off x="237809" y="1817902"/>
                <a:ext cx="4066030" cy="2803869"/>
                <a:chOff x="1857176" y="2200279"/>
                <a:chExt cx="4558054" cy="2938889"/>
              </a:xfrm>
            </p:grpSpPr>
            <p:grpSp>
              <p:nvGrpSpPr>
                <p:cNvPr id="45" name="Group 44"/>
                <p:cNvGrpSpPr/>
                <p:nvPr/>
              </p:nvGrpSpPr>
              <p:grpSpPr>
                <a:xfrm>
                  <a:off x="2614623" y="2396465"/>
                  <a:ext cx="3624340" cy="2171700"/>
                  <a:chOff x="836615" y="2448719"/>
                  <a:chExt cx="3624340" cy="2171700"/>
                </a:xfrm>
              </p:grpSpPr>
              <p:sp>
                <p:nvSpPr>
                  <p:cNvPr id="60" name="Freeform 59"/>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46" name="TextBox 45"/>
                <p:cNvSpPr txBox="1"/>
                <p:nvPr/>
              </p:nvSpPr>
              <p:spPr>
                <a:xfrm rot="16200000">
                  <a:off x="1603529" y="3261172"/>
                  <a:ext cx="869471" cy="362178"/>
                </a:xfrm>
                <a:prstGeom prst="rect">
                  <a:avLst/>
                </a:prstGeom>
                <a:noFill/>
              </p:spPr>
              <p:txBody>
                <a:bodyPr wrap="none" rtlCol="0">
                  <a:spAutoFit/>
                </a:bodyPr>
                <a:lstStyle/>
                <a:p>
                  <a:pPr algn="ctr"/>
                  <a:r>
                    <a:rPr lang="fr-FR" sz="1200" dirty="0" smtClean="0">
                      <a:solidFill>
                        <a:srgbClr val="4D4D4D"/>
                      </a:solidFill>
                    </a:rPr>
                    <a:t>Survie</a:t>
                  </a:r>
                  <a:endParaRPr lang="fr-FR" sz="1200" dirty="0">
                    <a:solidFill>
                      <a:srgbClr val="4D4D4D"/>
                    </a:solidFill>
                  </a:endParaRPr>
                </a:p>
              </p:txBody>
            </p:sp>
            <p:sp>
              <p:nvSpPr>
                <p:cNvPr id="47" name="TextBox 46"/>
                <p:cNvSpPr txBox="1"/>
                <p:nvPr/>
              </p:nvSpPr>
              <p:spPr>
                <a:xfrm>
                  <a:off x="3994854" y="4751249"/>
                  <a:ext cx="945686" cy="387919"/>
                </a:xfrm>
                <a:prstGeom prst="rect">
                  <a:avLst/>
                </a:prstGeom>
                <a:noFill/>
              </p:spPr>
              <p:txBody>
                <a:bodyPr wrap="none" rtlCol="0">
                  <a:spAutoFit/>
                </a:bodyPr>
                <a:lstStyle/>
                <a:p>
                  <a:pPr algn="ctr"/>
                  <a:r>
                    <a:rPr lang="fr-FR" sz="1200" dirty="0" smtClean="0">
                      <a:solidFill>
                        <a:srgbClr val="4D4D4D"/>
                      </a:solidFill>
                    </a:rPr>
                    <a:t>Années</a:t>
                  </a:r>
                  <a:endParaRPr lang="fr-FR" sz="1200" dirty="0">
                    <a:solidFill>
                      <a:srgbClr val="4D4D4D"/>
                    </a:solidFill>
                  </a:endParaRPr>
                </a:p>
              </p:txBody>
            </p:sp>
            <p:sp>
              <p:nvSpPr>
                <p:cNvPr id="48" name="TextBox 47"/>
                <p:cNvSpPr txBox="1"/>
                <p:nvPr/>
              </p:nvSpPr>
              <p:spPr>
                <a:xfrm>
                  <a:off x="2163260" y="2200279"/>
                  <a:ext cx="520212" cy="387919"/>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49" name="TextBox 48"/>
                <p:cNvSpPr txBox="1"/>
                <p:nvPr/>
              </p:nvSpPr>
              <p:spPr>
                <a:xfrm>
                  <a:off x="2163260" y="2617758"/>
                  <a:ext cx="520212" cy="387919"/>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50" name="TextBox 49"/>
                <p:cNvSpPr txBox="1"/>
                <p:nvPr/>
              </p:nvSpPr>
              <p:spPr>
                <a:xfrm>
                  <a:off x="2163260" y="3033498"/>
                  <a:ext cx="520212" cy="387919"/>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51" name="TextBox 50"/>
                <p:cNvSpPr txBox="1"/>
                <p:nvPr/>
              </p:nvSpPr>
              <p:spPr>
                <a:xfrm>
                  <a:off x="2163260" y="3449238"/>
                  <a:ext cx="520212" cy="387919"/>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52" name="TextBox 51"/>
                <p:cNvSpPr txBox="1"/>
                <p:nvPr/>
              </p:nvSpPr>
              <p:spPr>
                <a:xfrm>
                  <a:off x="2163260" y="3864978"/>
                  <a:ext cx="520212" cy="387919"/>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53" name="TextBox 52"/>
                <p:cNvSpPr txBox="1"/>
                <p:nvPr/>
              </p:nvSpPr>
              <p:spPr>
                <a:xfrm>
                  <a:off x="2330935" y="4280718"/>
                  <a:ext cx="352538" cy="387919"/>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54" name="TextBox 53"/>
                <p:cNvSpPr txBox="1"/>
                <p:nvPr/>
              </p:nvSpPr>
              <p:spPr>
                <a:xfrm>
                  <a:off x="2532107" y="4522749"/>
                  <a:ext cx="352538" cy="387919"/>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55" name="TextBox 54"/>
                <p:cNvSpPr txBox="1"/>
                <p:nvPr/>
              </p:nvSpPr>
              <p:spPr>
                <a:xfrm>
                  <a:off x="3244479" y="4522749"/>
                  <a:ext cx="352536" cy="387919"/>
                </a:xfrm>
                <a:prstGeom prst="rect">
                  <a:avLst/>
                </a:prstGeom>
                <a:noFill/>
              </p:spPr>
              <p:txBody>
                <a:bodyPr wrap="none" rtlCol="0" anchor="t" anchorCtr="0">
                  <a:spAutoFit/>
                </a:bodyPr>
                <a:lstStyle/>
                <a:p>
                  <a:pPr algn="ctr"/>
                  <a:r>
                    <a:rPr lang="fr-FR" sz="1200" smtClean="0">
                      <a:solidFill>
                        <a:srgbClr val="4D4D4D"/>
                      </a:solidFill>
                    </a:rPr>
                    <a:t>1</a:t>
                  </a:r>
                  <a:endParaRPr lang="fr-FR" sz="1200">
                    <a:solidFill>
                      <a:srgbClr val="4D4D4D"/>
                    </a:solidFill>
                  </a:endParaRPr>
                </a:p>
              </p:txBody>
            </p:sp>
            <p:sp>
              <p:nvSpPr>
                <p:cNvPr id="56" name="TextBox 55"/>
                <p:cNvSpPr txBox="1"/>
                <p:nvPr/>
              </p:nvSpPr>
              <p:spPr>
                <a:xfrm>
                  <a:off x="3944331" y="4522749"/>
                  <a:ext cx="352536" cy="387919"/>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57" name="TextBox 56"/>
                <p:cNvSpPr txBox="1"/>
                <p:nvPr/>
              </p:nvSpPr>
              <p:spPr>
                <a:xfrm>
                  <a:off x="4648307" y="4522749"/>
                  <a:ext cx="352536" cy="387919"/>
                </a:xfrm>
                <a:prstGeom prst="rect">
                  <a:avLst/>
                </a:prstGeom>
                <a:noFill/>
              </p:spPr>
              <p:txBody>
                <a:bodyPr wrap="none" rtlCol="0" anchor="t" anchorCtr="0">
                  <a:spAutoFit/>
                </a:bodyPr>
                <a:lstStyle/>
                <a:p>
                  <a:pPr algn="ctr"/>
                  <a:r>
                    <a:rPr lang="fr-FR" sz="1200" smtClean="0">
                      <a:solidFill>
                        <a:srgbClr val="4D4D4D"/>
                      </a:solidFill>
                    </a:rPr>
                    <a:t>3</a:t>
                  </a:r>
                  <a:endParaRPr lang="fr-FR" sz="1200">
                    <a:solidFill>
                      <a:srgbClr val="4D4D4D"/>
                    </a:solidFill>
                  </a:endParaRPr>
                </a:p>
              </p:txBody>
            </p:sp>
            <p:sp>
              <p:nvSpPr>
                <p:cNvPr id="58" name="TextBox 57"/>
                <p:cNvSpPr txBox="1"/>
                <p:nvPr/>
              </p:nvSpPr>
              <p:spPr>
                <a:xfrm>
                  <a:off x="5357636" y="4522749"/>
                  <a:ext cx="352536" cy="387919"/>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59" name="TextBox 58"/>
                <p:cNvSpPr txBox="1"/>
                <p:nvPr/>
              </p:nvSpPr>
              <p:spPr>
                <a:xfrm>
                  <a:off x="6062694" y="4522749"/>
                  <a:ext cx="352536" cy="387919"/>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grpSp>
          <p:sp>
            <p:nvSpPr>
              <p:cNvPr id="44" name="TextBox 43"/>
              <p:cNvSpPr txBox="1"/>
              <p:nvPr/>
            </p:nvSpPr>
            <p:spPr>
              <a:xfrm>
                <a:off x="1336113" y="1637176"/>
                <a:ext cx="2513935" cy="411219"/>
              </a:xfrm>
              <a:prstGeom prst="rect">
                <a:avLst/>
              </a:prstGeom>
              <a:noFill/>
            </p:spPr>
            <p:txBody>
              <a:bodyPr wrap="none" rtlCol="0">
                <a:spAutoFit/>
              </a:bodyPr>
              <a:lstStyle/>
              <a:p>
                <a:pPr algn="ctr"/>
                <a:r>
                  <a:rPr lang="fr-FR" sz="1400" b="1" dirty="0" smtClean="0">
                    <a:solidFill>
                      <a:srgbClr val="4D4D4D"/>
                    </a:solidFill>
                  </a:rPr>
                  <a:t>T2 </a:t>
                </a:r>
                <a:r>
                  <a:rPr lang="fr-FR" sz="1400" b="1" dirty="0" err="1" smtClean="0">
                    <a:solidFill>
                      <a:srgbClr val="4D4D4D"/>
                    </a:solidFill>
                  </a:rPr>
                  <a:t>re</a:t>
                </a:r>
                <a:r>
                  <a:rPr lang="fr-FR" sz="1400" b="1" dirty="0" smtClean="0">
                    <a:solidFill>
                      <a:srgbClr val="4D4D4D"/>
                    </a:solidFill>
                  </a:rPr>
                  <a:t>-résection (n=210)</a:t>
                </a:r>
                <a:endParaRPr lang="fr-FR" sz="1400" b="1" dirty="0">
                  <a:solidFill>
                    <a:srgbClr val="4D4D4D"/>
                  </a:solidFill>
                </a:endParaRPr>
              </a:p>
            </p:txBody>
          </p:sp>
        </p:grpSp>
        <p:grpSp>
          <p:nvGrpSpPr>
            <p:cNvPr id="73" name="Group 72"/>
            <p:cNvGrpSpPr/>
            <p:nvPr/>
          </p:nvGrpSpPr>
          <p:grpSpPr>
            <a:xfrm>
              <a:off x="1028284" y="2056678"/>
              <a:ext cx="3214532" cy="1266828"/>
              <a:chOff x="1028284" y="2056678"/>
              <a:chExt cx="2486025" cy="971550"/>
            </a:xfrm>
          </p:grpSpPr>
          <p:sp>
            <p:nvSpPr>
              <p:cNvPr id="74" name="Freeform 2"/>
              <p:cNvSpPr>
                <a:spLocks/>
              </p:cNvSpPr>
              <p:nvPr/>
            </p:nvSpPr>
            <p:spPr bwMode="auto">
              <a:xfrm>
                <a:off x="1028284" y="2066203"/>
                <a:ext cx="819150" cy="962025"/>
              </a:xfrm>
              <a:custGeom>
                <a:avLst/>
                <a:gdLst>
                  <a:gd name="T0" fmla="*/ 86 w 86"/>
                  <a:gd name="T1" fmla="*/ 101 h 101"/>
                  <a:gd name="T2" fmla="*/ 79 w 86"/>
                  <a:gd name="T3" fmla="*/ 101 h 101"/>
                  <a:gd name="T4" fmla="*/ 79 w 86"/>
                  <a:gd name="T5" fmla="*/ 51 h 101"/>
                  <a:gd name="T6" fmla="*/ 32 w 86"/>
                  <a:gd name="T7" fmla="*/ 51 h 101"/>
                  <a:gd name="T8" fmla="*/ 32 w 86"/>
                  <a:gd name="T9" fmla="*/ 0 h 101"/>
                  <a:gd name="T10" fmla="*/ 0 w 86"/>
                  <a:gd name="T11" fmla="*/ 0 h 101"/>
                </a:gdLst>
                <a:ahLst/>
                <a:cxnLst>
                  <a:cxn ang="0">
                    <a:pos x="T0" y="T1"/>
                  </a:cxn>
                  <a:cxn ang="0">
                    <a:pos x="T2" y="T3"/>
                  </a:cxn>
                  <a:cxn ang="0">
                    <a:pos x="T4" y="T5"/>
                  </a:cxn>
                  <a:cxn ang="0">
                    <a:pos x="T6" y="T7"/>
                  </a:cxn>
                  <a:cxn ang="0">
                    <a:pos x="T8" y="T9"/>
                  </a:cxn>
                  <a:cxn ang="0">
                    <a:pos x="T10" y="T11"/>
                  </a:cxn>
                </a:cxnLst>
                <a:rect l="0" t="0" r="r" b="b"/>
                <a:pathLst>
                  <a:path w="86" h="101">
                    <a:moveTo>
                      <a:pt x="86" y="101"/>
                    </a:moveTo>
                    <a:lnTo>
                      <a:pt x="79" y="101"/>
                    </a:lnTo>
                    <a:lnTo>
                      <a:pt x="79" y="51"/>
                    </a:lnTo>
                    <a:lnTo>
                      <a:pt x="32" y="51"/>
                    </a:lnTo>
                    <a:lnTo>
                      <a:pt x="32"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 name="Freeform 3"/>
              <p:cNvSpPr>
                <a:spLocks/>
              </p:cNvSpPr>
              <p:nvPr/>
            </p:nvSpPr>
            <p:spPr bwMode="auto">
              <a:xfrm>
                <a:off x="1037809" y="2056678"/>
                <a:ext cx="2476500" cy="466725"/>
              </a:xfrm>
              <a:custGeom>
                <a:avLst/>
                <a:gdLst>
                  <a:gd name="T0" fmla="*/ 260 w 260"/>
                  <a:gd name="T1" fmla="*/ 49 h 49"/>
                  <a:gd name="T2" fmla="*/ 118 w 260"/>
                  <a:gd name="T3" fmla="*/ 49 h 49"/>
                  <a:gd name="T4" fmla="*/ 118 w 260"/>
                  <a:gd name="T5" fmla="*/ 22 h 49"/>
                  <a:gd name="T6" fmla="*/ 72 w 260"/>
                  <a:gd name="T7" fmla="*/ 22 h 49"/>
                  <a:gd name="T8" fmla="*/ 72 w 260"/>
                  <a:gd name="T9" fmla="*/ 0 h 49"/>
                  <a:gd name="T10" fmla="*/ 0 w 260"/>
                  <a:gd name="T11" fmla="*/ 0 h 49"/>
                </a:gdLst>
                <a:ahLst/>
                <a:cxnLst>
                  <a:cxn ang="0">
                    <a:pos x="T0" y="T1"/>
                  </a:cxn>
                  <a:cxn ang="0">
                    <a:pos x="T2" y="T3"/>
                  </a:cxn>
                  <a:cxn ang="0">
                    <a:pos x="T4" y="T5"/>
                  </a:cxn>
                  <a:cxn ang="0">
                    <a:pos x="T6" y="T7"/>
                  </a:cxn>
                  <a:cxn ang="0">
                    <a:pos x="T8" y="T9"/>
                  </a:cxn>
                  <a:cxn ang="0">
                    <a:pos x="T10" y="T11"/>
                  </a:cxn>
                </a:cxnLst>
                <a:rect l="0" t="0" r="r" b="b"/>
                <a:pathLst>
                  <a:path w="260" h="49">
                    <a:moveTo>
                      <a:pt x="260" y="49"/>
                    </a:moveTo>
                    <a:lnTo>
                      <a:pt x="118" y="49"/>
                    </a:lnTo>
                    <a:lnTo>
                      <a:pt x="118" y="22"/>
                    </a:lnTo>
                    <a:lnTo>
                      <a:pt x="72" y="22"/>
                    </a:lnTo>
                    <a:lnTo>
                      <a:pt x="72"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 name="Freeform 4"/>
              <p:cNvSpPr>
                <a:spLocks/>
              </p:cNvSpPr>
              <p:nvPr/>
            </p:nvSpPr>
            <p:spPr bwMode="auto">
              <a:xfrm>
                <a:off x="1028284" y="2056678"/>
                <a:ext cx="2476500" cy="228600"/>
              </a:xfrm>
              <a:custGeom>
                <a:avLst/>
                <a:gdLst>
                  <a:gd name="T0" fmla="*/ 260 w 260"/>
                  <a:gd name="T1" fmla="*/ 24 h 24"/>
                  <a:gd name="T2" fmla="*/ 116 w 260"/>
                  <a:gd name="T3" fmla="*/ 24 h 24"/>
                  <a:gd name="T4" fmla="*/ 116 w 260"/>
                  <a:gd name="T5" fmla="*/ 15 h 24"/>
                  <a:gd name="T6" fmla="*/ 52 w 260"/>
                  <a:gd name="T7" fmla="*/ 15 h 24"/>
                  <a:gd name="T8" fmla="*/ 52 w 260"/>
                  <a:gd name="T9" fmla="*/ 8 h 24"/>
                  <a:gd name="T10" fmla="*/ 37 w 260"/>
                  <a:gd name="T11" fmla="*/ 8 h 24"/>
                  <a:gd name="T12" fmla="*/ 37 w 260"/>
                  <a:gd name="T13" fmla="*/ 0 h 24"/>
                  <a:gd name="T14" fmla="*/ 0 w 26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4">
                    <a:moveTo>
                      <a:pt x="260" y="24"/>
                    </a:moveTo>
                    <a:lnTo>
                      <a:pt x="116" y="24"/>
                    </a:lnTo>
                    <a:lnTo>
                      <a:pt x="116" y="15"/>
                    </a:lnTo>
                    <a:lnTo>
                      <a:pt x="52" y="15"/>
                    </a:lnTo>
                    <a:lnTo>
                      <a:pt x="52" y="8"/>
                    </a:lnTo>
                    <a:lnTo>
                      <a:pt x="37" y="8"/>
                    </a:lnTo>
                    <a:lnTo>
                      <a:pt x="37" y="0"/>
                    </a:lnTo>
                    <a:lnTo>
                      <a:pt x="0" y="0"/>
                    </a:lnTo>
                  </a:path>
                </a:pathLst>
              </a:cu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77" name="Oval 76"/>
            <p:cNvSpPr/>
            <p:nvPr/>
          </p:nvSpPr>
          <p:spPr>
            <a:xfrm>
              <a:off x="3946770" y="2326925"/>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8" name="Oval 77"/>
            <p:cNvSpPr/>
            <p:nvPr/>
          </p:nvSpPr>
          <p:spPr>
            <a:xfrm>
              <a:off x="2072509" y="329424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9" name="Oval 78"/>
            <p:cNvSpPr/>
            <p:nvPr/>
          </p:nvSpPr>
          <p:spPr>
            <a:xfrm>
              <a:off x="3806570" y="23269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0" name="Oval 79"/>
            <p:cNvSpPr/>
            <p:nvPr/>
          </p:nvSpPr>
          <p:spPr>
            <a:xfrm>
              <a:off x="3666370" y="23269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1" name="Oval 80"/>
            <p:cNvSpPr/>
            <p:nvPr/>
          </p:nvSpPr>
          <p:spPr>
            <a:xfrm>
              <a:off x="2714205" y="23330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2" name="Oval 81"/>
            <p:cNvSpPr/>
            <p:nvPr/>
          </p:nvSpPr>
          <p:spPr>
            <a:xfrm>
              <a:off x="1297525" y="202579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3" name="Oval 82"/>
            <p:cNvSpPr/>
            <p:nvPr/>
          </p:nvSpPr>
          <p:spPr>
            <a:xfrm>
              <a:off x="1157325" y="202579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4" name="Oval 83"/>
            <p:cNvSpPr/>
            <p:nvPr/>
          </p:nvSpPr>
          <p:spPr>
            <a:xfrm>
              <a:off x="1017125" y="202579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5" name="Freeform 5"/>
            <p:cNvSpPr>
              <a:spLocks/>
            </p:cNvSpPr>
            <p:nvPr/>
          </p:nvSpPr>
          <p:spPr bwMode="auto">
            <a:xfrm>
              <a:off x="5416139" y="2016185"/>
              <a:ext cx="3305440" cy="1786765"/>
            </a:xfrm>
            <a:custGeom>
              <a:avLst/>
              <a:gdLst>
                <a:gd name="T0" fmla="*/ 239 w 239"/>
                <a:gd name="T1" fmla="*/ 135 h 135"/>
                <a:gd name="T2" fmla="*/ 153 w 239"/>
                <a:gd name="T3" fmla="*/ 135 h 135"/>
                <a:gd name="T4" fmla="*/ 153 w 239"/>
                <a:gd name="T5" fmla="*/ 128 h 135"/>
                <a:gd name="T6" fmla="*/ 129 w 239"/>
                <a:gd name="T7" fmla="*/ 128 h 135"/>
                <a:gd name="T8" fmla="*/ 129 w 239"/>
                <a:gd name="T9" fmla="*/ 120 h 135"/>
                <a:gd name="T10" fmla="*/ 110 w 239"/>
                <a:gd name="T11" fmla="*/ 120 h 135"/>
                <a:gd name="T12" fmla="*/ 110 w 239"/>
                <a:gd name="T13" fmla="*/ 113 h 135"/>
                <a:gd name="T14" fmla="*/ 95 w 239"/>
                <a:gd name="T15" fmla="*/ 113 h 135"/>
                <a:gd name="T16" fmla="*/ 95 w 239"/>
                <a:gd name="T17" fmla="*/ 104 h 135"/>
                <a:gd name="T18" fmla="*/ 88 w 239"/>
                <a:gd name="T19" fmla="*/ 104 h 135"/>
                <a:gd name="T20" fmla="*/ 88 w 239"/>
                <a:gd name="T21" fmla="*/ 97 h 135"/>
                <a:gd name="T22" fmla="*/ 82 w 239"/>
                <a:gd name="T23" fmla="*/ 97 h 135"/>
                <a:gd name="T24" fmla="*/ 82 w 239"/>
                <a:gd name="T25" fmla="*/ 89 h 135"/>
                <a:gd name="T26" fmla="*/ 79 w 239"/>
                <a:gd name="T27" fmla="*/ 89 h 135"/>
                <a:gd name="T28" fmla="*/ 79 w 239"/>
                <a:gd name="T29" fmla="*/ 82 h 135"/>
                <a:gd name="T30" fmla="*/ 76 w 239"/>
                <a:gd name="T31" fmla="*/ 82 h 135"/>
                <a:gd name="T32" fmla="*/ 76 w 239"/>
                <a:gd name="T33" fmla="*/ 75 h 135"/>
                <a:gd name="T34" fmla="*/ 72 w 239"/>
                <a:gd name="T35" fmla="*/ 75 h 135"/>
                <a:gd name="T36" fmla="*/ 72 w 239"/>
                <a:gd name="T37" fmla="*/ 67 h 135"/>
                <a:gd name="T38" fmla="*/ 57 w 239"/>
                <a:gd name="T39" fmla="*/ 67 h 135"/>
                <a:gd name="T40" fmla="*/ 57 w 239"/>
                <a:gd name="T41" fmla="*/ 58 h 135"/>
                <a:gd name="T42" fmla="*/ 52 w 239"/>
                <a:gd name="T43" fmla="*/ 58 h 135"/>
                <a:gd name="T44" fmla="*/ 52 w 239"/>
                <a:gd name="T45" fmla="*/ 50 h 135"/>
                <a:gd name="T46" fmla="*/ 45 w 239"/>
                <a:gd name="T47" fmla="*/ 50 h 135"/>
                <a:gd name="T48" fmla="*/ 45 w 239"/>
                <a:gd name="T49" fmla="*/ 44 h 135"/>
                <a:gd name="T50" fmla="*/ 33 w 239"/>
                <a:gd name="T51" fmla="*/ 44 h 135"/>
                <a:gd name="T52" fmla="*/ 33 w 239"/>
                <a:gd name="T53" fmla="*/ 37 h 135"/>
                <a:gd name="T54" fmla="*/ 27 w 239"/>
                <a:gd name="T55" fmla="*/ 37 h 135"/>
                <a:gd name="T56" fmla="*/ 27 w 239"/>
                <a:gd name="T57" fmla="*/ 30 h 135"/>
                <a:gd name="T58" fmla="*/ 24 w 239"/>
                <a:gd name="T59" fmla="*/ 30 h 135"/>
                <a:gd name="T60" fmla="*/ 24 w 239"/>
                <a:gd name="T61" fmla="*/ 24 h 135"/>
                <a:gd name="T62" fmla="*/ 13 w 239"/>
                <a:gd name="T63" fmla="*/ 24 h 135"/>
                <a:gd name="T64" fmla="*/ 13 w 239"/>
                <a:gd name="T65" fmla="*/ 11 h 135"/>
                <a:gd name="T66" fmla="*/ 12 w 239"/>
                <a:gd name="T67" fmla="*/ 11 h 135"/>
                <a:gd name="T68" fmla="*/ 12 w 239"/>
                <a:gd name="T69" fmla="*/ 5 h 135"/>
                <a:gd name="T70" fmla="*/ 10 w 239"/>
                <a:gd name="T71" fmla="*/ 5 h 135"/>
                <a:gd name="T72" fmla="*/ 10 w 239"/>
                <a:gd name="T73" fmla="*/ 3 h 135"/>
                <a:gd name="T74" fmla="*/ 7 w 239"/>
                <a:gd name="T75" fmla="*/ 3 h 135"/>
                <a:gd name="T76" fmla="*/ 7 w 239"/>
                <a:gd name="T77" fmla="*/ 0 h 135"/>
                <a:gd name="T78" fmla="*/ 0 w 239"/>
                <a:gd name="T7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9" h="135">
                  <a:moveTo>
                    <a:pt x="239" y="135"/>
                  </a:moveTo>
                  <a:lnTo>
                    <a:pt x="153" y="135"/>
                  </a:lnTo>
                  <a:lnTo>
                    <a:pt x="153" y="128"/>
                  </a:lnTo>
                  <a:lnTo>
                    <a:pt x="129" y="128"/>
                  </a:lnTo>
                  <a:lnTo>
                    <a:pt x="129" y="120"/>
                  </a:lnTo>
                  <a:lnTo>
                    <a:pt x="110" y="120"/>
                  </a:lnTo>
                  <a:lnTo>
                    <a:pt x="110" y="113"/>
                  </a:lnTo>
                  <a:lnTo>
                    <a:pt x="95" y="113"/>
                  </a:lnTo>
                  <a:lnTo>
                    <a:pt x="95" y="104"/>
                  </a:lnTo>
                  <a:lnTo>
                    <a:pt x="88" y="104"/>
                  </a:lnTo>
                  <a:lnTo>
                    <a:pt x="88" y="97"/>
                  </a:lnTo>
                  <a:lnTo>
                    <a:pt x="82" y="97"/>
                  </a:lnTo>
                  <a:lnTo>
                    <a:pt x="82" y="89"/>
                  </a:lnTo>
                  <a:lnTo>
                    <a:pt x="79" y="89"/>
                  </a:lnTo>
                  <a:lnTo>
                    <a:pt x="79" y="82"/>
                  </a:lnTo>
                  <a:lnTo>
                    <a:pt x="76" y="82"/>
                  </a:lnTo>
                  <a:lnTo>
                    <a:pt x="76" y="75"/>
                  </a:lnTo>
                  <a:lnTo>
                    <a:pt x="72" y="75"/>
                  </a:lnTo>
                  <a:lnTo>
                    <a:pt x="72" y="67"/>
                  </a:lnTo>
                  <a:lnTo>
                    <a:pt x="57" y="67"/>
                  </a:lnTo>
                  <a:lnTo>
                    <a:pt x="57" y="58"/>
                  </a:lnTo>
                  <a:lnTo>
                    <a:pt x="52" y="58"/>
                  </a:lnTo>
                  <a:lnTo>
                    <a:pt x="52" y="50"/>
                  </a:lnTo>
                  <a:lnTo>
                    <a:pt x="45" y="50"/>
                  </a:lnTo>
                  <a:lnTo>
                    <a:pt x="45" y="44"/>
                  </a:lnTo>
                  <a:lnTo>
                    <a:pt x="33" y="44"/>
                  </a:lnTo>
                  <a:lnTo>
                    <a:pt x="33" y="37"/>
                  </a:lnTo>
                  <a:lnTo>
                    <a:pt x="27" y="37"/>
                  </a:lnTo>
                  <a:lnTo>
                    <a:pt x="27" y="30"/>
                  </a:lnTo>
                  <a:lnTo>
                    <a:pt x="24" y="30"/>
                  </a:lnTo>
                  <a:lnTo>
                    <a:pt x="24" y="24"/>
                  </a:lnTo>
                  <a:lnTo>
                    <a:pt x="13" y="24"/>
                  </a:lnTo>
                  <a:lnTo>
                    <a:pt x="13" y="11"/>
                  </a:lnTo>
                  <a:lnTo>
                    <a:pt x="12" y="11"/>
                  </a:lnTo>
                  <a:lnTo>
                    <a:pt x="12" y="5"/>
                  </a:lnTo>
                  <a:lnTo>
                    <a:pt x="10" y="5"/>
                  </a:lnTo>
                  <a:lnTo>
                    <a:pt x="10" y="3"/>
                  </a:lnTo>
                  <a:lnTo>
                    <a:pt x="7" y="3"/>
                  </a:lnTo>
                  <a:lnTo>
                    <a:pt x="7"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Freeform 6"/>
            <p:cNvSpPr>
              <a:spLocks/>
            </p:cNvSpPr>
            <p:nvPr/>
          </p:nvSpPr>
          <p:spPr bwMode="auto">
            <a:xfrm>
              <a:off x="5429969" y="2002950"/>
              <a:ext cx="3263949" cy="1230882"/>
            </a:xfrm>
            <a:custGeom>
              <a:avLst/>
              <a:gdLst>
                <a:gd name="T0" fmla="*/ 236 w 236"/>
                <a:gd name="T1" fmla="*/ 93 h 93"/>
                <a:gd name="T2" fmla="*/ 236 w 236"/>
                <a:gd name="T3" fmla="*/ 86 h 93"/>
                <a:gd name="T4" fmla="*/ 183 w 236"/>
                <a:gd name="T5" fmla="*/ 86 h 93"/>
                <a:gd name="T6" fmla="*/ 183 w 236"/>
                <a:gd name="T7" fmla="*/ 77 h 93"/>
                <a:gd name="T8" fmla="*/ 165 w 236"/>
                <a:gd name="T9" fmla="*/ 77 h 93"/>
                <a:gd name="T10" fmla="*/ 165 w 236"/>
                <a:gd name="T11" fmla="*/ 64 h 93"/>
                <a:gd name="T12" fmla="*/ 124 w 236"/>
                <a:gd name="T13" fmla="*/ 64 h 93"/>
                <a:gd name="T14" fmla="*/ 124 w 236"/>
                <a:gd name="T15" fmla="*/ 59 h 93"/>
                <a:gd name="T16" fmla="*/ 101 w 236"/>
                <a:gd name="T17" fmla="*/ 59 h 93"/>
                <a:gd name="T18" fmla="*/ 101 w 236"/>
                <a:gd name="T19" fmla="*/ 56 h 93"/>
                <a:gd name="T20" fmla="*/ 95 w 236"/>
                <a:gd name="T21" fmla="*/ 56 h 93"/>
                <a:gd name="T22" fmla="*/ 95 w 236"/>
                <a:gd name="T23" fmla="*/ 50 h 93"/>
                <a:gd name="T24" fmla="*/ 72 w 236"/>
                <a:gd name="T25" fmla="*/ 50 h 93"/>
                <a:gd name="T26" fmla="*/ 72 w 236"/>
                <a:gd name="T27" fmla="*/ 46 h 93"/>
                <a:gd name="T28" fmla="*/ 68 w 236"/>
                <a:gd name="T29" fmla="*/ 46 h 93"/>
                <a:gd name="T30" fmla="*/ 68 w 236"/>
                <a:gd name="T31" fmla="*/ 40 h 93"/>
                <a:gd name="T32" fmla="*/ 65 w 236"/>
                <a:gd name="T33" fmla="*/ 40 h 93"/>
                <a:gd name="T34" fmla="*/ 65 w 236"/>
                <a:gd name="T35" fmla="*/ 37 h 93"/>
                <a:gd name="T36" fmla="*/ 52 w 236"/>
                <a:gd name="T37" fmla="*/ 37 h 93"/>
                <a:gd name="T38" fmla="*/ 52 w 236"/>
                <a:gd name="T39" fmla="*/ 25 h 93"/>
                <a:gd name="T40" fmla="*/ 44 w 236"/>
                <a:gd name="T41" fmla="*/ 25 h 93"/>
                <a:gd name="T42" fmla="*/ 44 w 236"/>
                <a:gd name="T43" fmla="*/ 21 h 93"/>
                <a:gd name="T44" fmla="*/ 40 w 236"/>
                <a:gd name="T45" fmla="*/ 21 h 93"/>
                <a:gd name="T46" fmla="*/ 40 w 236"/>
                <a:gd name="T47" fmla="*/ 13 h 93"/>
                <a:gd name="T48" fmla="*/ 36 w 236"/>
                <a:gd name="T49" fmla="*/ 13 h 93"/>
                <a:gd name="T50" fmla="*/ 36 w 236"/>
                <a:gd name="T51" fmla="*/ 9 h 93"/>
                <a:gd name="T52" fmla="*/ 32 w 236"/>
                <a:gd name="T53" fmla="*/ 9 h 93"/>
                <a:gd name="T54" fmla="*/ 32 w 236"/>
                <a:gd name="T55" fmla="*/ 5 h 93"/>
                <a:gd name="T56" fmla="*/ 7 w 236"/>
                <a:gd name="T57" fmla="*/ 5 h 93"/>
                <a:gd name="T58" fmla="*/ 7 w 236"/>
                <a:gd name="T59" fmla="*/ 0 h 93"/>
                <a:gd name="T60" fmla="*/ 0 w 236"/>
                <a:gd name="T61" fmla="*/ 0 h 93"/>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946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878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878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 name="connsiteX0" fmla="*/ 10000 w 10000"/>
                <a:gd name="connsiteY0" fmla="*/ 10000 h 10000"/>
                <a:gd name="connsiteX1" fmla="*/ 10000 w 10000"/>
                <a:gd name="connsiteY1" fmla="*/ 9247 h 10000"/>
                <a:gd name="connsiteX2" fmla="*/ 7754 w 10000"/>
                <a:gd name="connsiteY2" fmla="*/ 9247 h 10000"/>
                <a:gd name="connsiteX3" fmla="*/ 7754 w 10000"/>
                <a:gd name="connsiteY3" fmla="*/ 8280 h 10000"/>
                <a:gd name="connsiteX4" fmla="*/ 6992 w 10000"/>
                <a:gd name="connsiteY4" fmla="*/ 8280 h 10000"/>
                <a:gd name="connsiteX5" fmla="*/ 6992 w 10000"/>
                <a:gd name="connsiteY5" fmla="*/ 6882 h 10000"/>
                <a:gd name="connsiteX6" fmla="*/ 5254 w 10000"/>
                <a:gd name="connsiteY6" fmla="*/ 6882 h 10000"/>
                <a:gd name="connsiteX7" fmla="*/ 5254 w 10000"/>
                <a:gd name="connsiteY7" fmla="*/ 6344 h 10000"/>
                <a:gd name="connsiteX8" fmla="*/ 4280 w 10000"/>
                <a:gd name="connsiteY8" fmla="*/ 6344 h 10000"/>
                <a:gd name="connsiteX9" fmla="*/ 4280 w 10000"/>
                <a:gd name="connsiteY9" fmla="*/ 6022 h 10000"/>
                <a:gd name="connsiteX10" fmla="*/ 4025 w 10000"/>
                <a:gd name="connsiteY10" fmla="*/ 6022 h 10000"/>
                <a:gd name="connsiteX11" fmla="*/ 4025 w 10000"/>
                <a:gd name="connsiteY11" fmla="*/ 5376 h 10000"/>
                <a:gd name="connsiteX12" fmla="*/ 3051 w 10000"/>
                <a:gd name="connsiteY12" fmla="*/ 5376 h 10000"/>
                <a:gd name="connsiteX13" fmla="*/ 3051 w 10000"/>
                <a:gd name="connsiteY13" fmla="*/ 4946 h 10000"/>
                <a:gd name="connsiteX14" fmla="*/ 2881 w 10000"/>
                <a:gd name="connsiteY14" fmla="*/ 4878 h 10000"/>
                <a:gd name="connsiteX15" fmla="*/ 2881 w 10000"/>
                <a:gd name="connsiteY15" fmla="*/ 4301 h 10000"/>
                <a:gd name="connsiteX16" fmla="*/ 2754 w 10000"/>
                <a:gd name="connsiteY16" fmla="*/ 4301 h 10000"/>
                <a:gd name="connsiteX17" fmla="*/ 2754 w 10000"/>
                <a:gd name="connsiteY17" fmla="*/ 3978 h 10000"/>
                <a:gd name="connsiteX18" fmla="*/ 2203 w 10000"/>
                <a:gd name="connsiteY18" fmla="*/ 3978 h 10000"/>
                <a:gd name="connsiteX19" fmla="*/ 2203 w 10000"/>
                <a:gd name="connsiteY19" fmla="*/ 2688 h 10000"/>
                <a:gd name="connsiteX20" fmla="*/ 1864 w 10000"/>
                <a:gd name="connsiteY20" fmla="*/ 2688 h 10000"/>
                <a:gd name="connsiteX21" fmla="*/ 1864 w 10000"/>
                <a:gd name="connsiteY21" fmla="*/ 2258 h 10000"/>
                <a:gd name="connsiteX22" fmla="*/ 1695 w 10000"/>
                <a:gd name="connsiteY22" fmla="*/ 2258 h 10000"/>
                <a:gd name="connsiteX23" fmla="*/ 1695 w 10000"/>
                <a:gd name="connsiteY23" fmla="*/ 1398 h 10000"/>
                <a:gd name="connsiteX24" fmla="*/ 1525 w 10000"/>
                <a:gd name="connsiteY24" fmla="*/ 1398 h 10000"/>
                <a:gd name="connsiteX25" fmla="*/ 1525 w 10000"/>
                <a:gd name="connsiteY25" fmla="*/ 968 h 10000"/>
                <a:gd name="connsiteX26" fmla="*/ 1356 w 10000"/>
                <a:gd name="connsiteY26" fmla="*/ 968 h 10000"/>
                <a:gd name="connsiteX27" fmla="*/ 1356 w 10000"/>
                <a:gd name="connsiteY27" fmla="*/ 538 h 10000"/>
                <a:gd name="connsiteX28" fmla="*/ 297 w 10000"/>
                <a:gd name="connsiteY28" fmla="*/ 538 h 10000"/>
                <a:gd name="connsiteX29" fmla="*/ 297 w 10000"/>
                <a:gd name="connsiteY29" fmla="*/ 0 h 10000"/>
                <a:gd name="connsiteX30" fmla="*/ 0 w 10000"/>
                <a:gd name="connsiteY3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10000" y="10000"/>
                  </a:moveTo>
                  <a:lnTo>
                    <a:pt x="10000" y="9247"/>
                  </a:lnTo>
                  <a:lnTo>
                    <a:pt x="7754" y="9247"/>
                  </a:lnTo>
                  <a:lnTo>
                    <a:pt x="7754" y="8280"/>
                  </a:lnTo>
                  <a:lnTo>
                    <a:pt x="6992" y="8280"/>
                  </a:lnTo>
                  <a:lnTo>
                    <a:pt x="6992" y="6882"/>
                  </a:lnTo>
                  <a:lnTo>
                    <a:pt x="5254" y="6882"/>
                  </a:lnTo>
                  <a:lnTo>
                    <a:pt x="5254" y="6344"/>
                  </a:lnTo>
                  <a:lnTo>
                    <a:pt x="4280" y="6344"/>
                  </a:lnTo>
                  <a:lnTo>
                    <a:pt x="4280" y="6022"/>
                  </a:lnTo>
                  <a:lnTo>
                    <a:pt x="4025" y="6022"/>
                  </a:lnTo>
                  <a:lnTo>
                    <a:pt x="4025" y="5376"/>
                  </a:lnTo>
                  <a:cubicBezTo>
                    <a:pt x="3863" y="5268"/>
                    <a:pt x="3141" y="5420"/>
                    <a:pt x="3051" y="5376"/>
                  </a:cubicBezTo>
                  <a:cubicBezTo>
                    <a:pt x="3002" y="5352"/>
                    <a:pt x="3079" y="5018"/>
                    <a:pt x="3051" y="4946"/>
                  </a:cubicBezTo>
                  <a:cubicBezTo>
                    <a:pt x="3023" y="4874"/>
                    <a:pt x="2909" y="4985"/>
                    <a:pt x="2881" y="4878"/>
                  </a:cubicBezTo>
                  <a:lnTo>
                    <a:pt x="2881" y="4301"/>
                  </a:lnTo>
                  <a:lnTo>
                    <a:pt x="2754" y="4301"/>
                  </a:lnTo>
                  <a:lnTo>
                    <a:pt x="2754" y="3978"/>
                  </a:lnTo>
                  <a:lnTo>
                    <a:pt x="2203" y="3978"/>
                  </a:lnTo>
                  <a:lnTo>
                    <a:pt x="2203" y="2688"/>
                  </a:lnTo>
                  <a:lnTo>
                    <a:pt x="1864" y="2688"/>
                  </a:lnTo>
                  <a:lnTo>
                    <a:pt x="1864" y="2258"/>
                  </a:lnTo>
                  <a:lnTo>
                    <a:pt x="1695" y="2258"/>
                  </a:lnTo>
                  <a:lnTo>
                    <a:pt x="1695" y="1398"/>
                  </a:lnTo>
                  <a:lnTo>
                    <a:pt x="1525" y="1398"/>
                  </a:lnTo>
                  <a:lnTo>
                    <a:pt x="1525" y="968"/>
                  </a:lnTo>
                  <a:lnTo>
                    <a:pt x="1356" y="968"/>
                  </a:lnTo>
                  <a:lnTo>
                    <a:pt x="1356" y="538"/>
                  </a:lnTo>
                  <a:lnTo>
                    <a:pt x="297" y="538"/>
                  </a:lnTo>
                  <a:lnTo>
                    <a:pt x="297"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Freeform 7"/>
            <p:cNvSpPr>
              <a:spLocks/>
            </p:cNvSpPr>
            <p:nvPr/>
          </p:nvSpPr>
          <p:spPr bwMode="auto">
            <a:xfrm>
              <a:off x="5416139" y="2002949"/>
              <a:ext cx="3319270" cy="1188000"/>
            </a:xfrm>
            <a:custGeom>
              <a:avLst/>
              <a:gdLst>
                <a:gd name="T0" fmla="*/ 240 w 240"/>
                <a:gd name="T1" fmla="*/ 89 h 89"/>
                <a:gd name="T2" fmla="*/ 232 w 240"/>
                <a:gd name="T3" fmla="*/ 89 h 89"/>
                <a:gd name="T4" fmla="*/ 232 w 240"/>
                <a:gd name="T5" fmla="*/ 86 h 89"/>
                <a:gd name="T6" fmla="*/ 208 w 240"/>
                <a:gd name="T7" fmla="*/ 86 h 89"/>
                <a:gd name="T8" fmla="*/ 208 w 240"/>
                <a:gd name="T9" fmla="*/ 83 h 89"/>
                <a:gd name="T10" fmla="*/ 196 w 240"/>
                <a:gd name="T11" fmla="*/ 83 h 89"/>
                <a:gd name="T12" fmla="*/ 196 w 240"/>
                <a:gd name="T13" fmla="*/ 80 h 89"/>
                <a:gd name="T14" fmla="*/ 190 w 240"/>
                <a:gd name="T15" fmla="*/ 80 h 89"/>
                <a:gd name="T16" fmla="*/ 190 w 240"/>
                <a:gd name="T17" fmla="*/ 77 h 89"/>
                <a:gd name="T18" fmla="*/ 185 w 240"/>
                <a:gd name="T19" fmla="*/ 77 h 89"/>
                <a:gd name="T20" fmla="*/ 185 w 240"/>
                <a:gd name="T21" fmla="*/ 75 h 89"/>
                <a:gd name="T22" fmla="*/ 179 w 240"/>
                <a:gd name="T23" fmla="*/ 75 h 89"/>
                <a:gd name="T24" fmla="*/ 179 w 240"/>
                <a:gd name="T25" fmla="*/ 71 h 89"/>
                <a:gd name="T26" fmla="*/ 163 w 240"/>
                <a:gd name="T27" fmla="*/ 71 h 89"/>
                <a:gd name="T28" fmla="*/ 163 w 240"/>
                <a:gd name="T29" fmla="*/ 69 h 89"/>
                <a:gd name="T30" fmla="*/ 160 w 240"/>
                <a:gd name="T31" fmla="*/ 69 h 89"/>
                <a:gd name="T32" fmla="*/ 160 w 240"/>
                <a:gd name="T33" fmla="*/ 64 h 89"/>
                <a:gd name="T34" fmla="*/ 142 w 240"/>
                <a:gd name="T35" fmla="*/ 64 h 89"/>
                <a:gd name="T36" fmla="*/ 142 w 240"/>
                <a:gd name="T37" fmla="*/ 59 h 89"/>
                <a:gd name="T38" fmla="*/ 134 w 240"/>
                <a:gd name="T39" fmla="*/ 59 h 89"/>
                <a:gd name="T40" fmla="*/ 134 w 240"/>
                <a:gd name="T41" fmla="*/ 57 h 89"/>
                <a:gd name="T42" fmla="*/ 127 w 240"/>
                <a:gd name="T43" fmla="*/ 57 h 89"/>
                <a:gd name="T44" fmla="*/ 127 w 240"/>
                <a:gd name="T45" fmla="*/ 55 h 89"/>
                <a:gd name="T46" fmla="*/ 124 w 240"/>
                <a:gd name="T47" fmla="*/ 55 h 89"/>
                <a:gd name="T48" fmla="*/ 124 w 240"/>
                <a:gd name="T49" fmla="*/ 52 h 89"/>
                <a:gd name="T50" fmla="*/ 108 w 240"/>
                <a:gd name="T51" fmla="*/ 52 h 89"/>
                <a:gd name="T52" fmla="*/ 108 w 240"/>
                <a:gd name="T53" fmla="*/ 50 h 89"/>
                <a:gd name="T54" fmla="*/ 97 w 240"/>
                <a:gd name="T55" fmla="*/ 50 h 89"/>
                <a:gd name="T56" fmla="*/ 97 w 240"/>
                <a:gd name="T57" fmla="*/ 48 h 89"/>
                <a:gd name="T58" fmla="*/ 94 w 240"/>
                <a:gd name="T59" fmla="*/ 48 h 89"/>
                <a:gd name="T60" fmla="*/ 94 w 240"/>
                <a:gd name="T61" fmla="*/ 45 h 89"/>
                <a:gd name="T62" fmla="*/ 89 w 240"/>
                <a:gd name="T63" fmla="*/ 45 h 89"/>
                <a:gd name="T64" fmla="*/ 89 w 240"/>
                <a:gd name="T65" fmla="*/ 41 h 89"/>
                <a:gd name="T66" fmla="*/ 84 w 240"/>
                <a:gd name="T67" fmla="*/ 41 h 89"/>
                <a:gd name="T68" fmla="*/ 84 w 240"/>
                <a:gd name="T69" fmla="*/ 39 h 89"/>
                <a:gd name="T70" fmla="*/ 77 w 240"/>
                <a:gd name="T71" fmla="*/ 39 h 89"/>
                <a:gd name="T72" fmla="*/ 77 w 240"/>
                <a:gd name="T73" fmla="*/ 36 h 89"/>
                <a:gd name="T74" fmla="*/ 73 w 240"/>
                <a:gd name="T75" fmla="*/ 36 h 89"/>
                <a:gd name="T76" fmla="*/ 73 w 240"/>
                <a:gd name="T77" fmla="*/ 34 h 89"/>
                <a:gd name="T78" fmla="*/ 60 w 240"/>
                <a:gd name="T79" fmla="*/ 34 h 89"/>
                <a:gd name="T80" fmla="*/ 60 w 240"/>
                <a:gd name="T81" fmla="*/ 31 h 89"/>
                <a:gd name="T82" fmla="*/ 57 w 240"/>
                <a:gd name="T83" fmla="*/ 31 h 89"/>
                <a:gd name="T84" fmla="*/ 57 w 240"/>
                <a:gd name="T85" fmla="*/ 29 h 89"/>
                <a:gd name="T86" fmla="*/ 53 w 240"/>
                <a:gd name="T87" fmla="*/ 29 h 89"/>
                <a:gd name="T88" fmla="*/ 53 w 240"/>
                <a:gd name="T89" fmla="*/ 27 h 89"/>
                <a:gd name="T90" fmla="*/ 46 w 240"/>
                <a:gd name="T91" fmla="*/ 27 h 89"/>
                <a:gd name="T92" fmla="*/ 46 w 240"/>
                <a:gd name="T93" fmla="*/ 24 h 89"/>
                <a:gd name="T94" fmla="*/ 39 w 240"/>
                <a:gd name="T95" fmla="*/ 24 h 89"/>
                <a:gd name="T96" fmla="*/ 39 w 240"/>
                <a:gd name="T97" fmla="*/ 21 h 89"/>
                <a:gd name="T98" fmla="*/ 35 w 240"/>
                <a:gd name="T99" fmla="*/ 21 h 89"/>
                <a:gd name="T100" fmla="*/ 35 w 240"/>
                <a:gd name="T101" fmla="*/ 17 h 89"/>
                <a:gd name="T102" fmla="*/ 29 w 240"/>
                <a:gd name="T103" fmla="*/ 17 h 89"/>
                <a:gd name="T104" fmla="*/ 29 w 240"/>
                <a:gd name="T105" fmla="*/ 16 h 89"/>
                <a:gd name="T106" fmla="*/ 25 w 240"/>
                <a:gd name="T107" fmla="*/ 16 h 89"/>
                <a:gd name="T108" fmla="*/ 25 w 240"/>
                <a:gd name="T109" fmla="*/ 11 h 89"/>
                <a:gd name="T110" fmla="*/ 23 w 240"/>
                <a:gd name="T111" fmla="*/ 11 h 89"/>
                <a:gd name="T112" fmla="*/ 23 w 240"/>
                <a:gd name="T113" fmla="*/ 7 h 89"/>
                <a:gd name="T114" fmla="*/ 18 w 240"/>
                <a:gd name="T115" fmla="*/ 7 h 89"/>
                <a:gd name="T116" fmla="*/ 18 w 240"/>
                <a:gd name="T117" fmla="*/ 5 h 89"/>
                <a:gd name="T118" fmla="*/ 9 w 240"/>
                <a:gd name="T119" fmla="*/ 5 h 89"/>
                <a:gd name="T120" fmla="*/ 9 w 240"/>
                <a:gd name="T121" fmla="*/ 0 h 89"/>
                <a:gd name="T122" fmla="*/ 0 w 240"/>
                <a:gd name="T1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89">
                  <a:moveTo>
                    <a:pt x="240" y="89"/>
                  </a:moveTo>
                  <a:lnTo>
                    <a:pt x="232" y="89"/>
                  </a:lnTo>
                  <a:lnTo>
                    <a:pt x="232" y="86"/>
                  </a:lnTo>
                  <a:lnTo>
                    <a:pt x="208" y="86"/>
                  </a:lnTo>
                  <a:lnTo>
                    <a:pt x="208" y="83"/>
                  </a:lnTo>
                  <a:lnTo>
                    <a:pt x="196" y="83"/>
                  </a:lnTo>
                  <a:lnTo>
                    <a:pt x="196" y="80"/>
                  </a:lnTo>
                  <a:lnTo>
                    <a:pt x="190" y="80"/>
                  </a:lnTo>
                  <a:lnTo>
                    <a:pt x="190" y="77"/>
                  </a:lnTo>
                  <a:lnTo>
                    <a:pt x="185" y="77"/>
                  </a:lnTo>
                  <a:lnTo>
                    <a:pt x="185" y="75"/>
                  </a:lnTo>
                  <a:lnTo>
                    <a:pt x="179" y="75"/>
                  </a:lnTo>
                  <a:lnTo>
                    <a:pt x="179" y="71"/>
                  </a:lnTo>
                  <a:lnTo>
                    <a:pt x="163" y="71"/>
                  </a:lnTo>
                  <a:lnTo>
                    <a:pt x="163" y="69"/>
                  </a:lnTo>
                  <a:lnTo>
                    <a:pt x="160" y="69"/>
                  </a:lnTo>
                  <a:lnTo>
                    <a:pt x="160" y="64"/>
                  </a:lnTo>
                  <a:lnTo>
                    <a:pt x="142" y="64"/>
                  </a:lnTo>
                  <a:lnTo>
                    <a:pt x="142" y="59"/>
                  </a:lnTo>
                  <a:lnTo>
                    <a:pt x="134" y="59"/>
                  </a:lnTo>
                  <a:lnTo>
                    <a:pt x="134" y="57"/>
                  </a:lnTo>
                  <a:lnTo>
                    <a:pt x="127" y="57"/>
                  </a:lnTo>
                  <a:lnTo>
                    <a:pt x="127" y="55"/>
                  </a:lnTo>
                  <a:lnTo>
                    <a:pt x="124" y="55"/>
                  </a:lnTo>
                  <a:lnTo>
                    <a:pt x="124" y="52"/>
                  </a:lnTo>
                  <a:lnTo>
                    <a:pt x="108" y="52"/>
                  </a:lnTo>
                  <a:lnTo>
                    <a:pt x="108" y="50"/>
                  </a:lnTo>
                  <a:lnTo>
                    <a:pt x="97" y="50"/>
                  </a:lnTo>
                  <a:lnTo>
                    <a:pt x="97" y="48"/>
                  </a:lnTo>
                  <a:lnTo>
                    <a:pt x="94" y="48"/>
                  </a:lnTo>
                  <a:lnTo>
                    <a:pt x="94" y="45"/>
                  </a:lnTo>
                  <a:lnTo>
                    <a:pt x="89" y="45"/>
                  </a:lnTo>
                  <a:lnTo>
                    <a:pt x="89" y="41"/>
                  </a:lnTo>
                  <a:lnTo>
                    <a:pt x="84" y="41"/>
                  </a:lnTo>
                  <a:lnTo>
                    <a:pt x="84" y="39"/>
                  </a:lnTo>
                  <a:lnTo>
                    <a:pt x="77" y="39"/>
                  </a:lnTo>
                  <a:lnTo>
                    <a:pt x="77" y="36"/>
                  </a:lnTo>
                  <a:lnTo>
                    <a:pt x="73" y="36"/>
                  </a:lnTo>
                  <a:lnTo>
                    <a:pt x="73" y="34"/>
                  </a:lnTo>
                  <a:lnTo>
                    <a:pt x="60" y="34"/>
                  </a:lnTo>
                  <a:lnTo>
                    <a:pt x="60" y="31"/>
                  </a:lnTo>
                  <a:lnTo>
                    <a:pt x="57" y="31"/>
                  </a:lnTo>
                  <a:lnTo>
                    <a:pt x="57" y="29"/>
                  </a:lnTo>
                  <a:lnTo>
                    <a:pt x="53" y="29"/>
                  </a:lnTo>
                  <a:lnTo>
                    <a:pt x="53" y="27"/>
                  </a:lnTo>
                  <a:lnTo>
                    <a:pt x="46" y="27"/>
                  </a:lnTo>
                  <a:lnTo>
                    <a:pt x="46" y="24"/>
                  </a:lnTo>
                  <a:lnTo>
                    <a:pt x="39" y="24"/>
                  </a:lnTo>
                  <a:lnTo>
                    <a:pt x="39" y="21"/>
                  </a:lnTo>
                  <a:lnTo>
                    <a:pt x="35" y="21"/>
                  </a:lnTo>
                  <a:lnTo>
                    <a:pt x="35" y="17"/>
                  </a:lnTo>
                  <a:lnTo>
                    <a:pt x="29" y="17"/>
                  </a:lnTo>
                  <a:lnTo>
                    <a:pt x="29" y="16"/>
                  </a:lnTo>
                  <a:lnTo>
                    <a:pt x="25" y="16"/>
                  </a:lnTo>
                  <a:lnTo>
                    <a:pt x="25" y="11"/>
                  </a:lnTo>
                  <a:lnTo>
                    <a:pt x="23" y="11"/>
                  </a:lnTo>
                  <a:lnTo>
                    <a:pt x="23" y="7"/>
                  </a:lnTo>
                  <a:lnTo>
                    <a:pt x="18" y="7"/>
                  </a:lnTo>
                  <a:lnTo>
                    <a:pt x="18" y="5"/>
                  </a:lnTo>
                  <a:lnTo>
                    <a:pt x="9" y="5"/>
                  </a:lnTo>
                  <a:lnTo>
                    <a:pt x="9" y="0"/>
                  </a:lnTo>
                  <a:lnTo>
                    <a:pt x="0" y="0"/>
                  </a:lnTo>
                </a:path>
              </a:pathLst>
            </a:cu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Oval 87"/>
            <p:cNvSpPr/>
            <p:nvPr/>
          </p:nvSpPr>
          <p:spPr>
            <a:xfrm>
              <a:off x="6628801" y="2570338"/>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9" name="Oval 88"/>
            <p:cNvSpPr/>
            <p:nvPr/>
          </p:nvSpPr>
          <p:spPr>
            <a:xfrm>
              <a:off x="6406986" y="24539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0" name="Oval 89"/>
            <p:cNvSpPr/>
            <p:nvPr/>
          </p:nvSpPr>
          <p:spPr>
            <a:xfrm>
              <a:off x="6128007" y="2383825"/>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1" name="Oval 90"/>
            <p:cNvSpPr/>
            <p:nvPr/>
          </p:nvSpPr>
          <p:spPr>
            <a:xfrm>
              <a:off x="6777485" y="2645502"/>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2" name="Oval 91"/>
            <p:cNvSpPr/>
            <p:nvPr/>
          </p:nvSpPr>
          <p:spPr>
            <a:xfrm>
              <a:off x="6926169" y="2669866"/>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3" name="Oval 92"/>
            <p:cNvSpPr/>
            <p:nvPr/>
          </p:nvSpPr>
          <p:spPr>
            <a:xfrm>
              <a:off x="7018059" y="2670902"/>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4" name="Oval 93"/>
            <p:cNvSpPr/>
            <p:nvPr/>
          </p:nvSpPr>
          <p:spPr>
            <a:xfrm>
              <a:off x="7109949" y="2671938"/>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5" name="Oval 94"/>
            <p:cNvSpPr/>
            <p:nvPr/>
          </p:nvSpPr>
          <p:spPr>
            <a:xfrm>
              <a:off x="7284189" y="2773308"/>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6" name="Oval 95"/>
            <p:cNvSpPr/>
            <p:nvPr/>
          </p:nvSpPr>
          <p:spPr>
            <a:xfrm>
              <a:off x="7788468" y="2924064"/>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7" name="Oval 96"/>
            <p:cNvSpPr/>
            <p:nvPr/>
          </p:nvSpPr>
          <p:spPr>
            <a:xfrm>
              <a:off x="7604721" y="3777550"/>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8" name="Oval 97"/>
            <p:cNvSpPr/>
            <p:nvPr/>
          </p:nvSpPr>
          <p:spPr>
            <a:xfrm>
              <a:off x="7796048" y="30041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9" name="Oval 98"/>
            <p:cNvSpPr/>
            <p:nvPr/>
          </p:nvSpPr>
          <p:spPr>
            <a:xfrm>
              <a:off x="7727392" y="300578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0" name="Oval 99"/>
            <p:cNvSpPr/>
            <p:nvPr/>
          </p:nvSpPr>
          <p:spPr>
            <a:xfrm>
              <a:off x="7523088" y="282659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1" name="Oval 100"/>
            <p:cNvSpPr/>
            <p:nvPr/>
          </p:nvSpPr>
          <p:spPr>
            <a:xfrm>
              <a:off x="7434336" y="28333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2" name="Oval 101"/>
            <p:cNvSpPr/>
            <p:nvPr/>
          </p:nvSpPr>
          <p:spPr>
            <a:xfrm>
              <a:off x="7345584" y="28400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3" name="Oval 102"/>
            <p:cNvSpPr/>
            <p:nvPr/>
          </p:nvSpPr>
          <p:spPr>
            <a:xfrm>
              <a:off x="6905152" y="276130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4" name="Oval 103"/>
            <p:cNvSpPr/>
            <p:nvPr/>
          </p:nvSpPr>
          <p:spPr>
            <a:xfrm>
              <a:off x="6645584" y="265245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5" name="Oval 104"/>
            <p:cNvSpPr/>
            <p:nvPr/>
          </p:nvSpPr>
          <p:spPr>
            <a:xfrm>
              <a:off x="6386016" y="254360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06" name="Oval 105"/>
            <p:cNvSpPr/>
            <p:nvPr/>
          </p:nvSpPr>
          <p:spPr>
            <a:xfrm>
              <a:off x="6126448" y="243475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cxnSp>
        <p:nvCxnSpPr>
          <p:cNvPr id="107" name="Straight Connector 106"/>
          <p:cNvCxnSpPr/>
          <p:nvPr/>
        </p:nvCxnSpPr>
        <p:spPr>
          <a:xfrm>
            <a:off x="2450291" y="5709963"/>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08" name="Straight Connector 107"/>
          <p:cNvCxnSpPr/>
          <p:nvPr/>
        </p:nvCxnSpPr>
        <p:spPr>
          <a:xfrm>
            <a:off x="2450291" y="6097997"/>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109" name="TextBox 108"/>
          <p:cNvSpPr txBox="1"/>
          <p:nvPr/>
        </p:nvSpPr>
        <p:spPr>
          <a:xfrm>
            <a:off x="3477146" y="5398968"/>
            <a:ext cx="1955433" cy="276999"/>
          </a:xfrm>
          <a:prstGeom prst="rect">
            <a:avLst/>
          </a:prstGeom>
          <a:noFill/>
        </p:spPr>
        <p:txBody>
          <a:bodyPr wrap="none" rtlCol="0">
            <a:spAutoFit/>
          </a:bodyPr>
          <a:lstStyle/>
          <a:p>
            <a:r>
              <a:rPr lang="fr-FR" sz="1200" dirty="0" smtClean="0">
                <a:solidFill>
                  <a:srgbClr val="4D4D4D"/>
                </a:solidFill>
              </a:rPr>
              <a:t>Technique de </a:t>
            </a:r>
            <a:r>
              <a:rPr lang="fr-FR" sz="1200" dirty="0" err="1" smtClean="0">
                <a:solidFill>
                  <a:srgbClr val="4D4D4D"/>
                </a:solidFill>
              </a:rPr>
              <a:t>re</a:t>
            </a:r>
            <a:r>
              <a:rPr lang="fr-FR" sz="1200" dirty="0" smtClean="0">
                <a:solidFill>
                  <a:srgbClr val="4D4D4D"/>
                </a:solidFill>
              </a:rPr>
              <a:t>-résection</a:t>
            </a:r>
            <a:endParaRPr lang="fr-FR" sz="1200" dirty="0">
              <a:solidFill>
                <a:srgbClr val="4D4D4D"/>
              </a:solidFill>
            </a:endParaRPr>
          </a:p>
        </p:txBody>
      </p:sp>
      <p:sp>
        <p:nvSpPr>
          <p:cNvPr id="110" name="TextBox 109"/>
          <p:cNvSpPr txBox="1"/>
          <p:nvPr/>
        </p:nvSpPr>
        <p:spPr>
          <a:xfrm>
            <a:off x="2957834" y="5589349"/>
            <a:ext cx="1249536" cy="830997"/>
          </a:xfrm>
          <a:prstGeom prst="rect">
            <a:avLst/>
          </a:prstGeom>
          <a:noFill/>
        </p:spPr>
        <p:txBody>
          <a:bodyPr wrap="none" rtlCol="0">
            <a:spAutoFit/>
          </a:bodyPr>
          <a:lstStyle/>
          <a:p>
            <a:r>
              <a:rPr lang="fr-FR" sz="1200" dirty="0" smtClean="0">
                <a:solidFill>
                  <a:srgbClr val="4D4D4D"/>
                </a:solidFill>
              </a:rPr>
              <a:t>Autre</a:t>
            </a:r>
          </a:p>
          <a:p>
            <a:r>
              <a:rPr lang="fr-FR" sz="1200" dirty="0" smtClean="0">
                <a:solidFill>
                  <a:srgbClr val="4D4D4D"/>
                </a:solidFill>
              </a:rPr>
              <a:t>Autre - censuré</a:t>
            </a:r>
          </a:p>
          <a:p>
            <a:r>
              <a:rPr lang="fr-FR" sz="1200" dirty="0" err="1" smtClean="0">
                <a:solidFill>
                  <a:srgbClr val="4D4D4D"/>
                </a:solidFill>
              </a:rPr>
              <a:t>IVb</a:t>
            </a:r>
            <a:r>
              <a:rPr lang="fr-FR" sz="1200" dirty="0" smtClean="0">
                <a:solidFill>
                  <a:srgbClr val="4D4D4D"/>
                </a:solidFill>
              </a:rPr>
              <a:t>/V</a:t>
            </a:r>
          </a:p>
          <a:p>
            <a:r>
              <a:rPr lang="fr-FR" sz="1200" dirty="0" err="1" smtClean="0">
                <a:solidFill>
                  <a:srgbClr val="4D4D4D"/>
                </a:solidFill>
              </a:rPr>
              <a:t>Ivb</a:t>
            </a:r>
            <a:r>
              <a:rPr lang="fr-FR" sz="1200" dirty="0" smtClean="0">
                <a:solidFill>
                  <a:srgbClr val="4D4D4D"/>
                </a:solidFill>
              </a:rPr>
              <a:t>/V-censuré</a:t>
            </a:r>
          </a:p>
        </p:txBody>
      </p:sp>
      <p:sp>
        <p:nvSpPr>
          <p:cNvPr id="111" name="Oval 110"/>
          <p:cNvSpPr/>
          <p:nvPr/>
        </p:nvSpPr>
        <p:spPr>
          <a:xfrm>
            <a:off x="2580105" y="625743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2" name="Oval 111"/>
          <p:cNvSpPr/>
          <p:nvPr/>
        </p:nvSpPr>
        <p:spPr>
          <a:xfrm>
            <a:off x="2580105" y="588346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13" name="TextBox 112"/>
          <p:cNvSpPr txBox="1"/>
          <p:nvPr/>
        </p:nvSpPr>
        <p:spPr>
          <a:xfrm>
            <a:off x="5125929" y="5589349"/>
            <a:ext cx="1268196" cy="461665"/>
          </a:xfrm>
          <a:prstGeom prst="rect">
            <a:avLst/>
          </a:prstGeom>
          <a:noFill/>
        </p:spPr>
        <p:txBody>
          <a:bodyPr wrap="none" rtlCol="0">
            <a:spAutoFit/>
          </a:bodyPr>
          <a:lstStyle/>
          <a:p>
            <a:r>
              <a:rPr lang="fr-FR" sz="1200" dirty="0" err="1" smtClean="0">
                <a:solidFill>
                  <a:srgbClr val="4D4D4D"/>
                </a:solidFill>
              </a:rPr>
              <a:t>Wedge</a:t>
            </a:r>
            <a:endParaRPr lang="fr-FR" sz="1200" dirty="0" smtClean="0">
              <a:solidFill>
                <a:srgbClr val="4D4D4D"/>
              </a:solidFill>
            </a:endParaRPr>
          </a:p>
          <a:p>
            <a:r>
              <a:rPr lang="fr-FR" sz="1200" dirty="0" err="1" smtClean="0">
                <a:solidFill>
                  <a:srgbClr val="4D4D4D"/>
                </a:solidFill>
              </a:rPr>
              <a:t>Wedge</a:t>
            </a:r>
            <a:r>
              <a:rPr lang="fr-FR" sz="1200" dirty="0" smtClean="0">
                <a:solidFill>
                  <a:srgbClr val="4D4D4D"/>
                </a:solidFill>
              </a:rPr>
              <a:t>-censuré</a:t>
            </a:r>
          </a:p>
        </p:txBody>
      </p:sp>
      <p:cxnSp>
        <p:nvCxnSpPr>
          <p:cNvPr id="115" name="Straight Connector 114"/>
          <p:cNvCxnSpPr/>
          <p:nvPr/>
        </p:nvCxnSpPr>
        <p:spPr>
          <a:xfrm>
            <a:off x="4779061" y="5724031"/>
            <a:ext cx="310429" cy="0"/>
          </a:xfrm>
          <a:prstGeom prst="line">
            <a:avLst/>
          </a:pr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16" name="Oval 115"/>
          <p:cNvSpPr/>
          <p:nvPr/>
        </p:nvSpPr>
        <p:spPr>
          <a:xfrm>
            <a:off x="4908875" y="5876431"/>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Tree>
    <p:custDataLst>
      <p:tags r:id="rId1"/>
    </p:custDataLst>
    <p:extLst>
      <p:ext uri="{BB962C8B-B14F-4D97-AF65-F5344CB8AC3E}">
        <p14:creationId xmlns:p14="http://schemas.microsoft.com/office/powerpoint/2010/main" val="1311493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619PD: Facteurs pronostiques pour le traitement curatif du cancer de la vésicule: données de 950 cas du registre allemand – Goetze et al </a:t>
            </a:r>
            <a:endParaRPr lang="fr-FR" sz="180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r>
              <a:rPr lang="fr-FR" dirty="0" smtClean="0"/>
              <a:t>Le ratio ganglionnaire (RG) a pu être estimé pour 212 patients, montrant qu’il s’agissait d’un facteur pronostique significatif</a:t>
            </a:r>
          </a:p>
          <a:p>
            <a:pPr lvl="1"/>
            <a:r>
              <a:rPr lang="fr-FR" dirty="0" smtClean="0"/>
              <a:t>Pas de pertinence du transfert des patients d’un centre de faible activité vers un centre de forte activité</a:t>
            </a:r>
            <a:endParaRPr lang="fr-FR" b="1" dirty="0"/>
          </a:p>
        </p:txBody>
      </p:sp>
      <p:sp>
        <p:nvSpPr>
          <p:cNvPr id="15" name="Text Placeholder 14"/>
          <p:cNvSpPr>
            <a:spLocks noGrp="1"/>
          </p:cNvSpPr>
          <p:nvPr>
            <p:ph type="body" sz="quarter" idx="11"/>
          </p:nvPr>
        </p:nvSpPr>
        <p:spPr>
          <a:xfrm>
            <a:off x="4343400" y="6096000"/>
            <a:ext cx="4435475" cy="487363"/>
          </a:xfrm>
        </p:spPr>
        <p:txBody>
          <a:bodyPr/>
          <a:lstStyle/>
          <a:p>
            <a:r>
              <a:rPr lang="fr-FR" smtClean="0"/>
              <a:t> Goetze TO et al. Ann Oncol 2016; 27 (suppl 6): abstr 619PD</a:t>
            </a:r>
            <a:endParaRPr lang="fr-FR"/>
          </a:p>
        </p:txBody>
      </p:sp>
      <p:grpSp>
        <p:nvGrpSpPr>
          <p:cNvPr id="3" name="Group 2"/>
          <p:cNvGrpSpPr/>
          <p:nvPr/>
        </p:nvGrpSpPr>
        <p:grpSpPr>
          <a:xfrm>
            <a:off x="924958" y="2611560"/>
            <a:ext cx="3447563" cy="2540867"/>
            <a:chOff x="233630" y="1637176"/>
            <a:chExt cx="4125106" cy="2934400"/>
          </a:xfrm>
        </p:grpSpPr>
        <p:grpSp>
          <p:nvGrpSpPr>
            <p:cNvPr id="157" name="Group 156"/>
            <p:cNvGrpSpPr/>
            <p:nvPr/>
          </p:nvGrpSpPr>
          <p:grpSpPr>
            <a:xfrm>
              <a:off x="233630" y="1637176"/>
              <a:ext cx="4125106" cy="2934400"/>
              <a:chOff x="233630" y="1637176"/>
              <a:chExt cx="4125106" cy="2934400"/>
            </a:xfrm>
          </p:grpSpPr>
          <p:grpSp>
            <p:nvGrpSpPr>
              <p:cNvPr id="158" name="Group 157"/>
              <p:cNvGrpSpPr/>
              <p:nvPr/>
            </p:nvGrpSpPr>
            <p:grpSpPr>
              <a:xfrm>
                <a:off x="233630" y="1843000"/>
                <a:ext cx="4125106" cy="2728576"/>
                <a:chOff x="1852492" y="2226585"/>
                <a:chExt cx="4624277" cy="2859970"/>
              </a:xfrm>
            </p:grpSpPr>
            <p:grpSp>
              <p:nvGrpSpPr>
                <p:cNvPr id="160" name="Group 159"/>
                <p:cNvGrpSpPr/>
                <p:nvPr/>
              </p:nvGrpSpPr>
              <p:grpSpPr>
                <a:xfrm>
                  <a:off x="2614623" y="2396465"/>
                  <a:ext cx="3624340" cy="2171700"/>
                  <a:chOff x="836615" y="2448719"/>
                  <a:chExt cx="3624340" cy="2171700"/>
                </a:xfrm>
              </p:grpSpPr>
              <p:sp>
                <p:nvSpPr>
                  <p:cNvPr id="175" name="Freeform 174"/>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61" name="TextBox 160"/>
                <p:cNvSpPr txBox="1"/>
                <p:nvPr/>
              </p:nvSpPr>
              <p:spPr>
                <a:xfrm rot="16200000">
                  <a:off x="1662491" y="3256492"/>
                  <a:ext cx="751545" cy="371544"/>
                </a:xfrm>
                <a:prstGeom prst="rect">
                  <a:avLst/>
                </a:prstGeom>
                <a:noFill/>
              </p:spPr>
              <p:txBody>
                <a:bodyPr wrap="none" rtlCol="0">
                  <a:spAutoFit/>
                </a:bodyPr>
                <a:lstStyle/>
                <a:p>
                  <a:pPr algn="ctr"/>
                  <a:r>
                    <a:rPr lang="fr-FR" sz="1200" dirty="0" smtClean="0">
                      <a:solidFill>
                        <a:srgbClr val="4D4D4D"/>
                      </a:solidFill>
                    </a:rPr>
                    <a:t>Survie</a:t>
                  </a:r>
                  <a:endParaRPr lang="fr-FR" sz="1200" dirty="0">
                    <a:solidFill>
                      <a:srgbClr val="4D4D4D"/>
                    </a:solidFill>
                  </a:endParaRPr>
                </a:p>
              </p:txBody>
            </p:sp>
            <p:sp>
              <p:nvSpPr>
                <p:cNvPr id="162" name="TextBox 161"/>
                <p:cNvSpPr txBox="1"/>
                <p:nvPr/>
              </p:nvSpPr>
              <p:spPr>
                <a:xfrm>
                  <a:off x="3988017" y="4751249"/>
                  <a:ext cx="970142" cy="335306"/>
                </a:xfrm>
                <a:prstGeom prst="rect">
                  <a:avLst/>
                </a:prstGeom>
                <a:noFill/>
              </p:spPr>
              <p:txBody>
                <a:bodyPr wrap="none" rtlCol="0">
                  <a:spAutoFit/>
                </a:bodyPr>
                <a:lstStyle/>
                <a:p>
                  <a:pPr algn="ctr"/>
                  <a:r>
                    <a:rPr lang="fr-FR" sz="1200" dirty="0" smtClean="0">
                      <a:solidFill>
                        <a:srgbClr val="4D4D4D"/>
                      </a:solidFill>
                    </a:rPr>
                    <a:t>Années</a:t>
                  </a:r>
                  <a:endParaRPr lang="fr-FR" sz="1200" dirty="0">
                    <a:solidFill>
                      <a:srgbClr val="4D4D4D"/>
                    </a:solidFill>
                  </a:endParaRPr>
                </a:p>
              </p:txBody>
            </p:sp>
            <p:sp>
              <p:nvSpPr>
                <p:cNvPr id="163" name="TextBox 162"/>
                <p:cNvSpPr txBox="1"/>
                <p:nvPr/>
              </p:nvSpPr>
              <p:spPr>
                <a:xfrm>
                  <a:off x="2149808" y="2226585"/>
                  <a:ext cx="533665" cy="335306"/>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164" name="TextBox 163"/>
                <p:cNvSpPr txBox="1"/>
                <p:nvPr/>
              </p:nvSpPr>
              <p:spPr>
                <a:xfrm>
                  <a:off x="2149808" y="2644064"/>
                  <a:ext cx="533665" cy="335306"/>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165" name="TextBox 164"/>
                <p:cNvSpPr txBox="1"/>
                <p:nvPr/>
              </p:nvSpPr>
              <p:spPr>
                <a:xfrm>
                  <a:off x="2149808" y="3059805"/>
                  <a:ext cx="533665" cy="335306"/>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166" name="TextBox 165"/>
                <p:cNvSpPr txBox="1"/>
                <p:nvPr/>
              </p:nvSpPr>
              <p:spPr>
                <a:xfrm>
                  <a:off x="2149808" y="3475544"/>
                  <a:ext cx="533665" cy="335306"/>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167" name="TextBox 166"/>
                <p:cNvSpPr txBox="1"/>
                <p:nvPr/>
              </p:nvSpPr>
              <p:spPr>
                <a:xfrm>
                  <a:off x="2149808" y="3891285"/>
                  <a:ext cx="533665" cy="335306"/>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168" name="TextBox 167"/>
                <p:cNvSpPr txBox="1"/>
                <p:nvPr/>
              </p:nvSpPr>
              <p:spPr>
                <a:xfrm>
                  <a:off x="2321819" y="4307024"/>
                  <a:ext cx="361654" cy="335306"/>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169" name="TextBox 168"/>
                <p:cNvSpPr txBox="1"/>
                <p:nvPr/>
              </p:nvSpPr>
              <p:spPr>
                <a:xfrm>
                  <a:off x="2527549" y="4522748"/>
                  <a:ext cx="361654" cy="335306"/>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170" name="TextBox 169"/>
                <p:cNvSpPr txBox="1"/>
                <p:nvPr/>
              </p:nvSpPr>
              <p:spPr>
                <a:xfrm>
                  <a:off x="3239920" y="4522748"/>
                  <a:ext cx="361654" cy="335306"/>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171" name="TextBox 170"/>
                <p:cNvSpPr txBox="1"/>
                <p:nvPr/>
              </p:nvSpPr>
              <p:spPr>
                <a:xfrm>
                  <a:off x="3939771" y="4522748"/>
                  <a:ext cx="361654" cy="335306"/>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172" name="TextBox 171"/>
                <p:cNvSpPr txBox="1"/>
                <p:nvPr/>
              </p:nvSpPr>
              <p:spPr>
                <a:xfrm>
                  <a:off x="4643749" y="4522748"/>
                  <a:ext cx="361654" cy="335306"/>
                </a:xfrm>
                <a:prstGeom prst="rect">
                  <a:avLst/>
                </a:prstGeom>
                <a:noFill/>
              </p:spPr>
              <p:txBody>
                <a:bodyPr wrap="none" rtlCol="0" anchor="t" anchorCtr="0">
                  <a:spAutoFit/>
                </a:bodyPr>
                <a:lstStyle/>
                <a:p>
                  <a:pPr algn="ctr"/>
                  <a:r>
                    <a:rPr lang="fr-FR" sz="1200" smtClean="0">
                      <a:solidFill>
                        <a:srgbClr val="4D4D4D"/>
                      </a:solidFill>
                    </a:rPr>
                    <a:t>6</a:t>
                  </a:r>
                  <a:endParaRPr lang="fr-FR" sz="1200">
                    <a:solidFill>
                      <a:srgbClr val="4D4D4D"/>
                    </a:solidFill>
                  </a:endParaRPr>
                </a:p>
              </p:txBody>
            </p:sp>
            <p:sp>
              <p:nvSpPr>
                <p:cNvPr id="173" name="TextBox 172"/>
                <p:cNvSpPr txBox="1"/>
                <p:nvPr/>
              </p:nvSpPr>
              <p:spPr>
                <a:xfrm>
                  <a:off x="5353078" y="4522748"/>
                  <a:ext cx="361654" cy="335306"/>
                </a:xfrm>
                <a:prstGeom prst="rect">
                  <a:avLst/>
                </a:prstGeom>
                <a:noFill/>
              </p:spPr>
              <p:txBody>
                <a:bodyPr wrap="none" rtlCol="0" anchor="t" anchorCtr="0">
                  <a:spAutoFit/>
                </a:bodyPr>
                <a:lstStyle/>
                <a:p>
                  <a:pPr algn="ctr"/>
                  <a:r>
                    <a:rPr lang="fr-FR" sz="1200" smtClean="0">
                      <a:solidFill>
                        <a:srgbClr val="4D4D4D"/>
                      </a:solidFill>
                    </a:rPr>
                    <a:t>8</a:t>
                  </a:r>
                  <a:endParaRPr lang="fr-FR" sz="1200">
                    <a:solidFill>
                      <a:srgbClr val="4D4D4D"/>
                    </a:solidFill>
                  </a:endParaRPr>
                </a:p>
              </p:txBody>
            </p:sp>
            <p:sp>
              <p:nvSpPr>
                <p:cNvPr id="174" name="TextBox 173"/>
                <p:cNvSpPr txBox="1"/>
                <p:nvPr/>
              </p:nvSpPr>
              <p:spPr>
                <a:xfrm>
                  <a:off x="6001158" y="4522748"/>
                  <a:ext cx="475611" cy="335306"/>
                </a:xfrm>
                <a:prstGeom prst="rect">
                  <a:avLst/>
                </a:prstGeom>
                <a:noFill/>
              </p:spPr>
              <p:txBody>
                <a:bodyPr wrap="none" rtlCol="0" anchor="t" anchorCtr="0">
                  <a:spAutoFit/>
                </a:bodyPr>
                <a:lstStyle/>
                <a:p>
                  <a:pPr algn="ctr"/>
                  <a:r>
                    <a:rPr lang="fr-FR" sz="1200" smtClean="0">
                      <a:solidFill>
                        <a:srgbClr val="4D4D4D"/>
                      </a:solidFill>
                    </a:rPr>
                    <a:t>10</a:t>
                  </a:r>
                  <a:endParaRPr lang="fr-FR" sz="1200">
                    <a:solidFill>
                      <a:srgbClr val="4D4D4D"/>
                    </a:solidFill>
                  </a:endParaRPr>
                </a:p>
              </p:txBody>
            </p:sp>
          </p:grpSp>
          <p:sp>
            <p:nvSpPr>
              <p:cNvPr id="159" name="TextBox 158"/>
              <p:cNvSpPr txBox="1"/>
              <p:nvPr/>
            </p:nvSpPr>
            <p:spPr>
              <a:xfrm>
                <a:off x="1712529" y="1637176"/>
                <a:ext cx="1761098" cy="355446"/>
              </a:xfrm>
              <a:prstGeom prst="rect">
                <a:avLst/>
              </a:prstGeom>
              <a:noFill/>
            </p:spPr>
            <p:txBody>
              <a:bodyPr wrap="none" rtlCol="0">
                <a:spAutoFit/>
              </a:bodyPr>
              <a:lstStyle/>
              <a:p>
                <a:pPr algn="ctr"/>
                <a:r>
                  <a:rPr lang="fr-FR" sz="1400" b="1" smtClean="0">
                    <a:solidFill>
                      <a:srgbClr val="4D4D4D"/>
                    </a:solidFill>
                  </a:rPr>
                  <a:t>T3 re-résection</a:t>
                </a:r>
                <a:endParaRPr lang="fr-FR" sz="1400" b="1">
                  <a:solidFill>
                    <a:srgbClr val="4D4D4D"/>
                  </a:solidFill>
                </a:endParaRPr>
              </a:p>
            </p:txBody>
          </p:sp>
        </p:grpSp>
        <p:sp>
          <p:nvSpPr>
            <p:cNvPr id="188" name="Oval 187"/>
            <p:cNvSpPr/>
            <p:nvPr/>
          </p:nvSpPr>
          <p:spPr>
            <a:xfrm>
              <a:off x="1030070" y="2026530"/>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9" name="Oval 188"/>
            <p:cNvSpPr/>
            <p:nvPr/>
          </p:nvSpPr>
          <p:spPr>
            <a:xfrm>
              <a:off x="1084465" y="2084287"/>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0" name="Freeform 5"/>
            <p:cNvSpPr>
              <a:spLocks/>
            </p:cNvSpPr>
            <p:nvPr/>
          </p:nvSpPr>
          <p:spPr bwMode="auto">
            <a:xfrm>
              <a:off x="993816" y="2005187"/>
              <a:ext cx="2520493" cy="1982621"/>
            </a:xfrm>
            <a:custGeom>
              <a:avLst/>
              <a:gdLst>
                <a:gd name="T0" fmla="*/ 196 w 196"/>
                <a:gd name="T1" fmla="*/ 158 h 158"/>
                <a:gd name="T2" fmla="*/ 196 w 196"/>
                <a:gd name="T3" fmla="*/ 148 h 158"/>
                <a:gd name="T4" fmla="*/ 117 w 196"/>
                <a:gd name="T5" fmla="*/ 148 h 158"/>
                <a:gd name="T6" fmla="*/ 117 w 196"/>
                <a:gd name="T7" fmla="*/ 136 h 158"/>
                <a:gd name="T8" fmla="*/ 105 w 196"/>
                <a:gd name="T9" fmla="*/ 136 h 158"/>
                <a:gd name="T10" fmla="*/ 105 w 196"/>
                <a:gd name="T11" fmla="*/ 125 h 158"/>
                <a:gd name="T12" fmla="*/ 76 w 196"/>
                <a:gd name="T13" fmla="*/ 125 h 158"/>
                <a:gd name="T14" fmla="*/ 76 w 196"/>
                <a:gd name="T15" fmla="*/ 113 h 158"/>
                <a:gd name="T16" fmla="*/ 66 w 196"/>
                <a:gd name="T17" fmla="*/ 113 h 158"/>
                <a:gd name="T18" fmla="*/ 66 w 196"/>
                <a:gd name="T19" fmla="*/ 91 h 158"/>
                <a:gd name="T20" fmla="*/ 58 w 196"/>
                <a:gd name="T21" fmla="*/ 91 h 158"/>
                <a:gd name="T22" fmla="*/ 58 w 196"/>
                <a:gd name="T23" fmla="*/ 80 h 158"/>
                <a:gd name="T24" fmla="*/ 49 w 196"/>
                <a:gd name="T25" fmla="*/ 80 h 158"/>
                <a:gd name="T26" fmla="*/ 49 w 196"/>
                <a:gd name="T27" fmla="*/ 69 h 158"/>
                <a:gd name="T28" fmla="*/ 47 w 196"/>
                <a:gd name="T29" fmla="*/ 69 h 158"/>
                <a:gd name="T30" fmla="*/ 47 w 196"/>
                <a:gd name="T31" fmla="*/ 57 h 158"/>
                <a:gd name="T32" fmla="*/ 44 w 196"/>
                <a:gd name="T33" fmla="*/ 57 h 158"/>
                <a:gd name="T34" fmla="*/ 44 w 196"/>
                <a:gd name="T35" fmla="*/ 47 h 158"/>
                <a:gd name="T36" fmla="*/ 29 w 196"/>
                <a:gd name="T37" fmla="*/ 47 h 158"/>
                <a:gd name="T38" fmla="*/ 29 w 196"/>
                <a:gd name="T39" fmla="*/ 37 h 158"/>
                <a:gd name="T40" fmla="*/ 15 w 196"/>
                <a:gd name="T41" fmla="*/ 37 h 158"/>
                <a:gd name="T42" fmla="*/ 15 w 196"/>
                <a:gd name="T43" fmla="*/ 26 h 158"/>
                <a:gd name="T44" fmla="*/ 7 w 196"/>
                <a:gd name="T45" fmla="*/ 26 h 158"/>
                <a:gd name="T46" fmla="*/ 7 w 196"/>
                <a:gd name="T47" fmla="*/ 18 h 158"/>
                <a:gd name="T48" fmla="*/ 5 w 196"/>
                <a:gd name="T49" fmla="*/ 18 h 158"/>
                <a:gd name="T50" fmla="*/ 5 w 196"/>
                <a:gd name="T51" fmla="*/ 0 h 158"/>
                <a:gd name="T52" fmla="*/ 0 w 196"/>
                <a:gd name="T5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 h="158">
                  <a:moveTo>
                    <a:pt x="196" y="158"/>
                  </a:moveTo>
                  <a:lnTo>
                    <a:pt x="196" y="148"/>
                  </a:lnTo>
                  <a:lnTo>
                    <a:pt x="117" y="148"/>
                  </a:lnTo>
                  <a:lnTo>
                    <a:pt x="117" y="136"/>
                  </a:lnTo>
                  <a:lnTo>
                    <a:pt x="105" y="136"/>
                  </a:lnTo>
                  <a:lnTo>
                    <a:pt x="105" y="125"/>
                  </a:lnTo>
                  <a:lnTo>
                    <a:pt x="76" y="125"/>
                  </a:lnTo>
                  <a:lnTo>
                    <a:pt x="76" y="113"/>
                  </a:lnTo>
                  <a:lnTo>
                    <a:pt x="66" y="113"/>
                  </a:lnTo>
                  <a:lnTo>
                    <a:pt x="66" y="91"/>
                  </a:lnTo>
                  <a:lnTo>
                    <a:pt x="58" y="91"/>
                  </a:lnTo>
                  <a:lnTo>
                    <a:pt x="58" y="80"/>
                  </a:lnTo>
                  <a:lnTo>
                    <a:pt x="49" y="80"/>
                  </a:lnTo>
                  <a:lnTo>
                    <a:pt x="49" y="69"/>
                  </a:lnTo>
                  <a:lnTo>
                    <a:pt x="47" y="69"/>
                  </a:lnTo>
                  <a:lnTo>
                    <a:pt x="47" y="57"/>
                  </a:lnTo>
                  <a:lnTo>
                    <a:pt x="44" y="57"/>
                  </a:lnTo>
                  <a:lnTo>
                    <a:pt x="44" y="47"/>
                  </a:lnTo>
                  <a:lnTo>
                    <a:pt x="29" y="47"/>
                  </a:lnTo>
                  <a:lnTo>
                    <a:pt x="29" y="37"/>
                  </a:lnTo>
                  <a:lnTo>
                    <a:pt x="15" y="37"/>
                  </a:lnTo>
                  <a:lnTo>
                    <a:pt x="15" y="26"/>
                  </a:lnTo>
                  <a:lnTo>
                    <a:pt x="7" y="26"/>
                  </a:lnTo>
                  <a:lnTo>
                    <a:pt x="7" y="18"/>
                  </a:lnTo>
                  <a:lnTo>
                    <a:pt x="5" y="18"/>
                  </a:lnTo>
                  <a:lnTo>
                    <a:pt x="5"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Freeform 6"/>
            <p:cNvSpPr>
              <a:spLocks/>
            </p:cNvSpPr>
            <p:nvPr/>
          </p:nvSpPr>
          <p:spPr bwMode="auto">
            <a:xfrm>
              <a:off x="1003342" y="2005187"/>
              <a:ext cx="2055836" cy="1681463"/>
            </a:xfrm>
            <a:custGeom>
              <a:avLst/>
              <a:gdLst>
                <a:gd name="T0" fmla="*/ 166 w 166"/>
                <a:gd name="T1" fmla="*/ 134 h 134"/>
                <a:gd name="T2" fmla="*/ 59 w 166"/>
                <a:gd name="T3" fmla="*/ 134 h 134"/>
                <a:gd name="T4" fmla="*/ 59 w 166"/>
                <a:gd name="T5" fmla="*/ 110 h 134"/>
                <a:gd name="T6" fmla="*/ 43 w 166"/>
                <a:gd name="T7" fmla="*/ 110 h 134"/>
                <a:gd name="T8" fmla="*/ 43 w 166"/>
                <a:gd name="T9" fmla="*/ 87 h 134"/>
                <a:gd name="T10" fmla="*/ 24 w 166"/>
                <a:gd name="T11" fmla="*/ 87 h 134"/>
                <a:gd name="T12" fmla="*/ 24 w 166"/>
                <a:gd name="T13" fmla="*/ 62 h 134"/>
                <a:gd name="T14" fmla="*/ 20 w 166"/>
                <a:gd name="T15" fmla="*/ 62 h 134"/>
                <a:gd name="T16" fmla="*/ 20 w 166"/>
                <a:gd name="T17" fmla="*/ 41 h 134"/>
                <a:gd name="T18" fmla="*/ 12 w 166"/>
                <a:gd name="T19" fmla="*/ 41 h 134"/>
                <a:gd name="T20" fmla="*/ 12 w 166"/>
                <a:gd name="T21" fmla="*/ 17 h 134"/>
                <a:gd name="T22" fmla="*/ 9 w 166"/>
                <a:gd name="T23" fmla="*/ 17 h 134"/>
                <a:gd name="T24" fmla="*/ 9 w 166"/>
                <a:gd name="T25" fmla="*/ 0 h 134"/>
                <a:gd name="T26" fmla="*/ 0 w 166"/>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34">
                  <a:moveTo>
                    <a:pt x="166" y="134"/>
                  </a:moveTo>
                  <a:lnTo>
                    <a:pt x="59" y="134"/>
                  </a:lnTo>
                  <a:lnTo>
                    <a:pt x="59" y="110"/>
                  </a:lnTo>
                  <a:lnTo>
                    <a:pt x="43" y="110"/>
                  </a:lnTo>
                  <a:lnTo>
                    <a:pt x="43" y="87"/>
                  </a:lnTo>
                  <a:lnTo>
                    <a:pt x="24" y="87"/>
                  </a:lnTo>
                  <a:lnTo>
                    <a:pt x="24" y="62"/>
                  </a:lnTo>
                  <a:lnTo>
                    <a:pt x="20" y="62"/>
                  </a:lnTo>
                  <a:lnTo>
                    <a:pt x="20" y="41"/>
                  </a:lnTo>
                  <a:lnTo>
                    <a:pt x="12" y="41"/>
                  </a:lnTo>
                  <a:lnTo>
                    <a:pt x="12" y="17"/>
                  </a:lnTo>
                  <a:lnTo>
                    <a:pt x="9" y="17"/>
                  </a:lnTo>
                  <a:lnTo>
                    <a:pt x="9" y="0"/>
                  </a:lnTo>
                  <a:lnTo>
                    <a:pt x="0" y="0"/>
                  </a:lnTo>
                </a:path>
              </a:pathLst>
            </a:cu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2" name="Freeform 7"/>
            <p:cNvSpPr>
              <a:spLocks/>
            </p:cNvSpPr>
            <p:nvPr/>
          </p:nvSpPr>
          <p:spPr bwMode="auto">
            <a:xfrm>
              <a:off x="1003342" y="2005187"/>
              <a:ext cx="1795761" cy="1555981"/>
            </a:xfrm>
            <a:custGeom>
              <a:avLst/>
              <a:gdLst>
                <a:gd name="T0" fmla="*/ 145 w 145"/>
                <a:gd name="T1" fmla="*/ 124 h 124"/>
                <a:gd name="T2" fmla="*/ 79 w 145"/>
                <a:gd name="T3" fmla="*/ 124 h 124"/>
                <a:gd name="T4" fmla="*/ 79 w 145"/>
                <a:gd name="T5" fmla="*/ 114 h 124"/>
                <a:gd name="T6" fmla="*/ 68 w 145"/>
                <a:gd name="T7" fmla="*/ 114 h 124"/>
                <a:gd name="T8" fmla="*/ 68 w 145"/>
                <a:gd name="T9" fmla="*/ 107 h 124"/>
                <a:gd name="T10" fmla="*/ 51 w 145"/>
                <a:gd name="T11" fmla="*/ 107 h 124"/>
                <a:gd name="T12" fmla="*/ 51 w 145"/>
                <a:gd name="T13" fmla="*/ 100 h 124"/>
                <a:gd name="T14" fmla="*/ 48 w 145"/>
                <a:gd name="T15" fmla="*/ 100 h 124"/>
                <a:gd name="T16" fmla="*/ 48 w 145"/>
                <a:gd name="T17" fmla="*/ 95 h 124"/>
                <a:gd name="T18" fmla="*/ 41 w 145"/>
                <a:gd name="T19" fmla="*/ 95 h 124"/>
                <a:gd name="T20" fmla="*/ 41 w 145"/>
                <a:gd name="T21" fmla="*/ 88 h 124"/>
                <a:gd name="T22" fmla="*/ 36 w 145"/>
                <a:gd name="T23" fmla="*/ 88 h 124"/>
                <a:gd name="T24" fmla="*/ 36 w 145"/>
                <a:gd name="T25" fmla="*/ 83 h 124"/>
                <a:gd name="T26" fmla="*/ 34 w 145"/>
                <a:gd name="T27" fmla="*/ 83 h 124"/>
                <a:gd name="T28" fmla="*/ 34 w 145"/>
                <a:gd name="T29" fmla="*/ 79 h 124"/>
                <a:gd name="T30" fmla="*/ 25 w 145"/>
                <a:gd name="T31" fmla="*/ 79 h 124"/>
                <a:gd name="T32" fmla="*/ 25 w 145"/>
                <a:gd name="T33" fmla="*/ 62 h 124"/>
                <a:gd name="T34" fmla="*/ 23 w 145"/>
                <a:gd name="T35" fmla="*/ 62 h 124"/>
                <a:gd name="T36" fmla="*/ 23 w 145"/>
                <a:gd name="T37" fmla="*/ 40 h 124"/>
                <a:gd name="T38" fmla="*/ 20 w 145"/>
                <a:gd name="T39" fmla="*/ 40 h 124"/>
                <a:gd name="T40" fmla="*/ 20 w 145"/>
                <a:gd name="T41" fmla="*/ 36 h 124"/>
                <a:gd name="T42" fmla="*/ 16 w 145"/>
                <a:gd name="T43" fmla="*/ 36 h 124"/>
                <a:gd name="T44" fmla="*/ 16 w 145"/>
                <a:gd name="T45" fmla="*/ 30 h 124"/>
                <a:gd name="T46" fmla="*/ 12 w 145"/>
                <a:gd name="T47" fmla="*/ 30 h 124"/>
                <a:gd name="T48" fmla="*/ 12 w 145"/>
                <a:gd name="T49" fmla="*/ 25 h 124"/>
                <a:gd name="T50" fmla="*/ 10 w 145"/>
                <a:gd name="T51" fmla="*/ 25 h 124"/>
                <a:gd name="T52" fmla="*/ 10 w 145"/>
                <a:gd name="T53" fmla="*/ 16 h 124"/>
                <a:gd name="T54" fmla="*/ 8 w 145"/>
                <a:gd name="T55" fmla="*/ 16 h 124"/>
                <a:gd name="T56" fmla="*/ 8 w 145"/>
                <a:gd name="T57" fmla="*/ 5 h 124"/>
                <a:gd name="T58" fmla="*/ 5 w 145"/>
                <a:gd name="T59" fmla="*/ 5 h 124"/>
                <a:gd name="T60" fmla="*/ 5 w 145"/>
                <a:gd name="T61" fmla="*/ 0 h 124"/>
                <a:gd name="T62" fmla="*/ 0 w 145"/>
                <a:gd name="T6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24">
                  <a:moveTo>
                    <a:pt x="145" y="124"/>
                  </a:moveTo>
                  <a:lnTo>
                    <a:pt x="79" y="124"/>
                  </a:lnTo>
                  <a:lnTo>
                    <a:pt x="79" y="114"/>
                  </a:lnTo>
                  <a:lnTo>
                    <a:pt x="68" y="114"/>
                  </a:lnTo>
                  <a:lnTo>
                    <a:pt x="68" y="107"/>
                  </a:lnTo>
                  <a:lnTo>
                    <a:pt x="51" y="107"/>
                  </a:lnTo>
                  <a:lnTo>
                    <a:pt x="51" y="100"/>
                  </a:lnTo>
                  <a:lnTo>
                    <a:pt x="48" y="100"/>
                  </a:lnTo>
                  <a:lnTo>
                    <a:pt x="48" y="95"/>
                  </a:lnTo>
                  <a:lnTo>
                    <a:pt x="41" y="95"/>
                  </a:lnTo>
                  <a:cubicBezTo>
                    <a:pt x="41" y="95"/>
                    <a:pt x="43" y="88"/>
                    <a:pt x="41" y="88"/>
                  </a:cubicBezTo>
                  <a:cubicBezTo>
                    <a:pt x="40" y="88"/>
                    <a:pt x="36" y="88"/>
                    <a:pt x="36" y="88"/>
                  </a:cubicBezTo>
                  <a:lnTo>
                    <a:pt x="36" y="83"/>
                  </a:lnTo>
                  <a:lnTo>
                    <a:pt x="34" y="83"/>
                  </a:lnTo>
                  <a:lnTo>
                    <a:pt x="34" y="79"/>
                  </a:lnTo>
                  <a:lnTo>
                    <a:pt x="25" y="79"/>
                  </a:lnTo>
                  <a:lnTo>
                    <a:pt x="25" y="62"/>
                  </a:lnTo>
                  <a:lnTo>
                    <a:pt x="23" y="62"/>
                  </a:lnTo>
                  <a:lnTo>
                    <a:pt x="23" y="40"/>
                  </a:lnTo>
                  <a:lnTo>
                    <a:pt x="20" y="40"/>
                  </a:lnTo>
                  <a:lnTo>
                    <a:pt x="20" y="36"/>
                  </a:lnTo>
                  <a:lnTo>
                    <a:pt x="16" y="36"/>
                  </a:lnTo>
                  <a:lnTo>
                    <a:pt x="16" y="30"/>
                  </a:lnTo>
                  <a:lnTo>
                    <a:pt x="12" y="30"/>
                  </a:lnTo>
                  <a:lnTo>
                    <a:pt x="12" y="25"/>
                  </a:lnTo>
                  <a:lnTo>
                    <a:pt x="10" y="25"/>
                  </a:lnTo>
                  <a:lnTo>
                    <a:pt x="10" y="16"/>
                  </a:lnTo>
                  <a:lnTo>
                    <a:pt x="8" y="16"/>
                  </a:lnTo>
                  <a:lnTo>
                    <a:pt x="8" y="5"/>
                  </a:lnTo>
                  <a:lnTo>
                    <a:pt x="5" y="5"/>
                  </a:lnTo>
                  <a:lnTo>
                    <a:pt x="5" y="0"/>
                  </a:lnTo>
                  <a:lnTo>
                    <a:pt x="0" y="0"/>
                  </a:lnTo>
                </a:path>
              </a:pathLst>
            </a:cu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3" name="Oval 192"/>
            <p:cNvSpPr/>
            <p:nvPr/>
          </p:nvSpPr>
          <p:spPr>
            <a:xfrm>
              <a:off x="1419631" y="256500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4" name="Oval 193"/>
            <p:cNvSpPr/>
            <p:nvPr/>
          </p:nvSpPr>
          <p:spPr>
            <a:xfrm>
              <a:off x="3037078" y="366125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5" name="Oval 194"/>
            <p:cNvSpPr/>
            <p:nvPr/>
          </p:nvSpPr>
          <p:spPr>
            <a:xfrm>
              <a:off x="2768294"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6" name="Oval 195"/>
            <p:cNvSpPr/>
            <p:nvPr/>
          </p:nvSpPr>
          <p:spPr>
            <a:xfrm>
              <a:off x="2340917"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7" name="Oval 196"/>
            <p:cNvSpPr/>
            <p:nvPr/>
          </p:nvSpPr>
          <p:spPr>
            <a:xfrm>
              <a:off x="2207266"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8" name="Oval 197"/>
            <p:cNvSpPr/>
            <p:nvPr/>
          </p:nvSpPr>
          <p:spPr>
            <a:xfrm>
              <a:off x="2005860" y="3540369"/>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9" name="Oval 198"/>
            <p:cNvSpPr/>
            <p:nvPr/>
          </p:nvSpPr>
          <p:spPr>
            <a:xfrm>
              <a:off x="1824466" y="3408233"/>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0" name="Oval 199"/>
            <p:cNvSpPr/>
            <p:nvPr/>
          </p:nvSpPr>
          <p:spPr>
            <a:xfrm>
              <a:off x="1726679" y="3321920"/>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1" name="Oval 200"/>
            <p:cNvSpPr/>
            <p:nvPr/>
          </p:nvSpPr>
          <p:spPr>
            <a:xfrm>
              <a:off x="1580160" y="3170124"/>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2" name="Oval 201"/>
            <p:cNvSpPr/>
            <p:nvPr/>
          </p:nvSpPr>
          <p:spPr>
            <a:xfrm>
              <a:off x="1290632" y="2971097"/>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3" name="Oval 202"/>
            <p:cNvSpPr/>
            <p:nvPr/>
          </p:nvSpPr>
          <p:spPr>
            <a:xfrm>
              <a:off x="997125" y="1975730"/>
              <a:ext cx="50800" cy="50800"/>
            </a:xfrm>
            <a:prstGeom prst="ellipse">
              <a:avLst/>
            </a:prstGeom>
            <a:solidFill>
              <a:srgbClr val="AAAA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4" name="Oval 203"/>
            <p:cNvSpPr/>
            <p:nvPr/>
          </p:nvSpPr>
          <p:spPr>
            <a:xfrm>
              <a:off x="1174702" y="243423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5" name="Oval 204"/>
            <p:cNvSpPr/>
            <p:nvPr/>
          </p:nvSpPr>
          <p:spPr>
            <a:xfrm>
              <a:off x="1066585" y="230149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6" name="Oval 205"/>
            <p:cNvSpPr/>
            <p:nvPr/>
          </p:nvSpPr>
          <p:spPr>
            <a:xfrm>
              <a:off x="1091985" y="2185296"/>
              <a:ext cx="50800" cy="50800"/>
            </a:xfrm>
            <a:prstGeom prst="ellipse">
              <a:avLst/>
            </a:prstGeom>
            <a:solidFill>
              <a:srgbClr val="0438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4" name="Group 3"/>
          <p:cNvGrpSpPr/>
          <p:nvPr/>
        </p:nvGrpSpPr>
        <p:grpSpPr>
          <a:xfrm>
            <a:off x="5042993" y="2513174"/>
            <a:ext cx="3339006" cy="2455878"/>
            <a:chOff x="4659353" y="1637176"/>
            <a:chExt cx="4093870" cy="2946878"/>
          </a:xfrm>
        </p:grpSpPr>
        <p:grpSp>
          <p:nvGrpSpPr>
            <p:cNvPr id="207" name="Group 206"/>
            <p:cNvGrpSpPr/>
            <p:nvPr/>
          </p:nvGrpSpPr>
          <p:grpSpPr>
            <a:xfrm>
              <a:off x="4659353" y="1637176"/>
              <a:ext cx="4082351" cy="2946878"/>
              <a:chOff x="229539" y="1637176"/>
              <a:chExt cx="4082351" cy="2946878"/>
            </a:xfrm>
          </p:grpSpPr>
          <p:grpSp>
            <p:nvGrpSpPr>
              <p:cNvPr id="208" name="Group 207"/>
              <p:cNvGrpSpPr/>
              <p:nvPr/>
            </p:nvGrpSpPr>
            <p:grpSpPr>
              <a:xfrm>
                <a:off x="229539" y="1836761"/>
                <a:ext cx="4082351" cy="2747293"/>
                <a:chOff x="1847906" y="2220046"/>
                <a:chExt cx="4576350" cy="2879588"/>
              </a:xfrm>
            </p:grpSpPr>
            <p:grpSp>
              <p:nvGrpSpPr>
                <p:cNvPr id="210" name="Group 209"/>
                <p:cNvGrpSpPr/>
                <p:nvPr/>
              </p:nvGrpSpPr>
              <p:grpSpPr>
                <a:xfrm>
                  <a:off x="2614623" y="2396465"/>
                  <a:ext cx="3624340" cy="2171700"/>
                  <a:chOff x="836615" y="2448719"/>
                  <a:chExt cx="3624340" cy="2171700"/>
                </a:xfrm>
              </p:grpSpPr>
              <p:sp>
                <p:nvSpPr>
                  <p:cNvPr id="225" name="Freeform 224"/>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6"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7"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8"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29"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0"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1"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2"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3"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4"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5"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6"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37"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211" name="TextBox 210"/>
                <p:cNvSpPr txBox="1"/>
                <p:nvPr/>
              </p:nvSpPr>
              <p:spPr>
                <a:xfrm rot="16200000">
                  <a:off x="1647835" y="3251902"/>
                  <a:ext cx="780860" cy="380718"/>
                </a:xfrm>
                <a:prstGeom prst="rect">
                  <a:avLst/>
                </a:prstGeom>
                <a:noFill/>
              </p:spPr>
              <p:txBody>
                <a:bodyPr wrap="none" rtlCol="0">
                  <a:spAutoFit/>
                </a:bodyPr>
                <a:lstStyle/>
                <a:p>
                  <a:pPr algn="ctr"/>
                  <a:r>
                    <a:rPr lang="fr-FR" sz="1200" dirty="0" smtClean="0">
                      <a:solidFill>
                        <a:srgbClr val="4D4D4D"/>
                      </a:solidFill>
                    </a:rPr>
                    <a:t>Survie</a:t>
                  </a:r>
                  <a:endParaRPr lang="fr-FR" sz="1200" dirty="0">
                    <a:solidFill>
                      <a:srgbClr val="4D4D4D"/>
                    </a:solidFill>
                  </a:endParaRPr>
                </a:p>
              </p:txBody>
            </p:sp>
            <p:sp>
              <p:nvSpPr>
                <p:cNvPr id="212" name="TextBox 211"/>
                <p:cNvSpPr txBox="1"/>
                <p:nvPr/>
              </p:nvSpPr>
              <p:spPr>
                <a:xfrm>
                  <a:off x="3991647" y="4751249"/>
                  <a:ext cx="994098" cy="348385"/>
                </a:xfrm>
                <a:prstGeom prst="rect">
                  <a:avLst/>
                </a:prstGeom>
                <a:noFill/>
              </p:spPr>
              <p:txBody>
                <a:bodyPr wrap="none" rtlCol="0">
                  <a:spAutoFit/>
                </a:bodyPr>
                <a:lstStyle/>
                <a:p>
                  <a:pPr algn="ctr"/>
                  <a:r>
                    <a:rPr lang="fr-FR" sz="1200" dirty="0" smtClean="0">
                      <a:solidFill>
                        <a:srgbClr val="4D4D4D"/>
                      </a:solidFill>
                    </a:rPr>
                    <a:t>Années</a:t>
                  </a:r>
                  <a:endParaRPr lang="fr-FR" sz="1200" dirty="0">
                    <a:solidFill>
                      <a:srgbClr val="4D4D4D"/>
                    </a:solidFill>
                  </a:endParaRPr>
                </a:p>
              </p:txBody>
            </p:sp>
            <p:sp>
              <p:nvSpPr>
                <p:cNvPr id="213" name="TextBox 212"/>
                <p:cNvSpPr txBox="1"/>
                <p:nvPr/>
              </p:nvSpPr>
              <p:spPr>
                <a:xfrm>
                  <a:off x="2136629" y="2220046"/>
                  <a:ext cx="546843" cy="348385"/>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214" name="TextBox 213"/>
                <p:cNvSpPr txBox="1"/>
                <p:nvPr/>
              </p:nvSpPr>
              <p:spPr>
                <a:xfrm>
                  <a:off x="2136629" y="2637525"/>
                  <a:ext cx="546843" cy="348385"/>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215" name="TextBox 214"/>
                <p:cNvSpPr txBox="1"/>
                <p:nvPr/>
              </p:nvSpPr>
              <p:spPr>
                <a:xfrm>
                  <a:off x="2136629" y="3053266"/>
                  <a:ext cx="546843" cy="348385"/>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216" name="TextBox 215"/>
                <p:cNvSpPr txBox="1"/>
                <p:nvPr/>
              </p:nvSpPr>
              <p:spPr>
                <a:xfrm>
                  <a:off x="2136629" y="3469006"/>
                  <a:ext cx="546843" cy="348385"/>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217" name="TextBox 216"/>
                <p:cNvSpPr txBox="1"/>
                <p:nvPr/>
              </p:nvSpPr>
              <p:spPr>
                <a:xfrm>
                  <a:off x="2136629" y="3884746"/>
                  <a:ext cx="546843" cy="348385"/>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218" name="TextBox 217"/>
                <p:cNvSpPr txBox="1"/>
                <p:nvPr/>
              </p:nvSpPr>
              <p:spPr>
                <a:xfrm>
                  <a:off x="2312889" y="4300486"/>
                  <a:ext cx="370585" cy="348385"/>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219" name="TextBox 218"/>
                <p:cNvSpPr txBox="1"/>
                <p:nvPr/>
              </p:nvSpPr>
              <p:spPr>
                <a:xfrm>
                  <a:off x="2523083" y="4522748"/>
                  <a:ext cx="370585" cy="348385"/>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220" name="TextBox 219"/>
                <p:cNvSpPr txBox="1"/>
                <p:nvPr/>
              </p:nvSpPr>
              <p:spPr>
                <a:xfrm>
                  <a:off x="3235457" y="4522748"/>
                  <a:ext cx="370585" cy="348385"/>
                </a:xfrm>
                <a:prstGeom prst="rect">
                  <a:avLst/>
                </a:prstGeom>
                <a:noFill/>
              </p:spPr>
              <p:txBody>
                <a:bodyPr wrap="none" rtlCol="0" anchor="t" anchorCtr="0">
                  <a:spAutoFit/>
                </a:bodyPr>
                <a:lstStyle/>
                <a:p>
                  <a:pPr algn="ctr"/>
                  <a:r>
                    <a:rPr lang="fr-FR" sz="1200" smtClean="0">
                      <a:solidFill>
                        <a:srgbClr val="4D4D4D"/>
                      </a:solidFill>
                    </a:rPr>
                    <a:t>1</a:t>
                  </a:r>
                  <a:endParaRPr lang="fr-FR" sz="1200">
                    <a:solidFill>
                      <a:srgbClr val="4D4D4D"/>
                    </a:solidFill>
                  </a:endParaRPr>
                </a:p>
              </p:txBody>
            </p:sp>
            <p:sp>
              <p:nvSpPr>
                <p:cNvPr id="221" name="TextBox 220"/>
                <p:cNvSpPr txBox="1"/>
                <p:nvPr/>
              </p:nvSpPr>
              <p:spPr>
                <a:xfrm>
                  <a:off x="3935308" y="4522748"/>
                  <a:ext cx="370585" cy="348385"/>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222" name="TextBox 221"/>
                <p:cNvSpPr txBox="1"/>
                <p:nvPr/>
              </p:nvSpPr>
              <p:spPr>
                <a:xfrm>
                  <a:off x="4639285" y="4522748"/>
                  <a:ext cx="370585" cy="348385"/>
                </a:xfrm>
                <a:prstGeom prst="rect">
                  <a:avLst/>
                </a:prstGeom>
                <a:noFill/>
              </p:spPr>
              <p:txBody>
                <a:bodyPr wrap="none" rtlCol="0" anchor="t" anchorCtr="0">
                  <a:spAutoFit/>
                </a:bodyPr>
                <a:lstStyle/>
                <a:p>
                  <a:pPr algn="ctr"/>
                  <a:r>
                    <a:rPr lang="fr-FR" sz="1200" smtClean="0">
                      <a:solidFill>
                        <a:srgbClr val="4D4D4D"/>
                      </a:solidFill>
                    </a:rPr>
                    <a:t>3</a:t>
                  </a:r>
                  <a:endParaRPr lang="fr-FR" sz="1200">
                    <a:solidFill>
                      <a:srgbClr val="4D4D4D"/>
                    </a:solidFill>
                  </a:endParaRPr>
                </a:p>
              </p:txBody>
            </p:sp>
            <p:sp>
              <p:nvSpPr>
                <p:cNvPr id="223" name="TextBox 222"/>
                <p:cNvSpPr txBox="1"/>
                <p:nvPr/>
              </p:nvSpPr>
              <p:spPr>
                <a:xfrm>
                  <a:off x="5348612" y="4522748"/>
                  <a:ext cx="370585" cy="348385"/>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224" name="TextBox 223"/>
                <p:cNvSpPr txBox="1"/>
                <p:nvPr/>
              </p:nvSpPr>
              <p:spPr>
                <a:xfrm>
                  <a:off x="6053671" y="4522748"/>
                  <a:ext cx="370585" cy="348385"/>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grpSp>
          <p:sp>
            <p:nvSpPr>
              <p:cNvPr id="209" name="TextBox 208"/>
              <p:cNvSpPr txBox="1"/>
              <p:nvPr/>
            </p:nvSpPr>
            <p:spPr>
              <a:xfrm>
                <a:off x="1941601" y="1637176"/>
                <a:ext cx="1302963" cy="369310"/>
              </a:xfrm>
              <a:prstGeom prst="rect">
                <a:avLst/>
              </a:prstGeom>
              <a:noFill/>
            </p:spPr>
            <p:txBody>
              <a:bodyPr wrap="none" rtlCol="0">
                <a:spAutoFit/>
              </a:bodyPr>
              <a:lstStyle/>
              <a:p>
                <a:pPr algn="ctr"/>
                <a:r>
                  <a:rPr lang="fr-FR" sz="1400" b="1" dirty="0" smtClean="0">
                    <a:solidFill>
                      <a:srgbClr val="4D4D4D"/>
                    </a:solidFill>
                  </a:rPr>
                  <a:t>RG / 5 ans</a:t>
                </a:r>
                <a:endParaRPr lang="fr-FR" sz="1400" b="1" dirty="0">
                  <a:solidFill>
                    <a:srgbClr val="4D4D4D"/>
                  </a:solidFill>
                </a:endParaRPr>
              </a:p>
            </p:txBody>
          </p:sp>
        </p:grpSp>
        <p:sp>
          <p:nvSpPr>
            <p:cNvPr id="238" name="Oval 237"/>
            <p:cNvSpPr/>
            <p:nvPr/>
          </p:nvSpPr>
          <p:spPr>
            <a:xfrm>
              <a:off x="8254097" y="3073800"/>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9" name="Oval 238"/>
            <p:cNvSpPr/>
            <p:nvPr/>
          </p:nvSpPr>
          <p:spPr>
            <a:xfrm>
              <a:off x="8023843" y="3332957"/>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0" name="Oval 239"/>
            <p:cNvSpPr/>
            <p:nvPr/>
          </p:nvSpPr>
          <p:spPr>
            <a:xfrm>
              <a:off x="7128652" y="3360844"/>
              <a:ext cx="50800" cy="5080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1" name="Freeform 8"/>
            <p:cNvSpPr>
              <a:spLocks/>
            </p:cNvSpPr>
            <p:nvPr/>
          </p:nvSpPr>
          <p:spPr bwMode="auto">
            <a:xfrm>
              <a:off x="5396021" y="2010645"/>
              <a:ext cx="3357202" cy="1672984"/>
            </a:xfrm>
            <a:custGeom>
              <a:avLst/>
              <a:gdLst>
                <a:gd name="T0" fmla="*/ 262 w 262"/>
                <a:gd name="T1" fmla="*/ 121 h 121"/>
                <a:gd name="T2" fmla="*/ 199 w 262"/>
                <a:gd name="T3" fmla="*/ 121 h 121"/>
                <a:gd name="T4" fmla="*/ 199 w 262"/>
                <a:gd name="T5" fmla="*/ 114 h 121"/>
                <a:gd name="T6" fmla="*/ 164 w 262"/>
                <a:gd name="T7" fmla="*/ 114 h 121"/>
                <a:gd name="T8" fmla="*/ 164 w 262"/>
                <a:gd name="T9" fmla="*/ 107 h 121"/>
                <a:gd name="T10" fmla="*/ 144 w 262"/>
                <a:gd name="T11" fmla="*/ 107 h 121"/>
                <a:gd name="T12" fmla="*/ 144 w 262"/>
                <a:gd name="T13" fmla="*/ 99 h 121"/>
                <a:gd name="T14" fmla="*/ 98 w 262"/>
                <a:gd name="T15" fmla="*/ 99 h 121"/>
                <a:gd name="T16" fmla="*/ 98 w 262"/>
                <a:gd name="T17" fmla="*/ 94 h 121"/>
                <a:gd name="T18" fmla="*/ 81 w 262"/>
                <a:gd name="T19" fmla="*/ 94 h 121"/>
                <a:gd name="T20" fmla="*/ 81 w 262"/>
                <a:gd name="T21" fmla="*/ 89 h 121"/>
                <a:gd name="T22" fmla="*/ 76 w 262"/>
                <a:gd name="T23" fmla="*/ 89 h 121"/>
                <a:gd name="T24" fmla="*/ 76 w 262"/>
                <a:gd name="T25" fmla="*/ 84 h 121"/>
                <a:gd name="T26" fmla="*/ 62 w 262"/>
                <a:gd name="T27" fmla="*/ 84 h 121"/>
                <a:gd name="T28" fmla="*/ 62 w 262"/>
                <a:gd name="T29" fmla="*/ 75 h 121"/>
                <a:gd name="T30" fmla="*/ 59 w 262"/>
                <a:gd name="T31" fmla="*/ 75 h 121"/>
                <a:gd name="T32" fmla="*/ 59 w 262"/>
                <a:gd name="T33" fmla="*/ 71 h 121"/>
                <a:gd name="T34" fmla="*/ 55 w 262"/>
                <a:gd name="T35" fmla="*/ 71 h 121"/>
                <a:gd name="T36" fmla="*/ 55 w 262"/>
                <a:gd name="T37" fmla="*/ 67 h 121"/>
                <a:gd name="T38" fmla="*/ 50 w 262"/>
                <a:gd name="T39" fmla="*/ 67 h 121"/>
                <a:gd name="T40" fmla="*/ 50 w 262"/>
                <a:gd name="T41" fmla="*/ 63 h 121"/>
                <a:gd name="T42" fmla="*/ 48 w 262"/>
                <a:gd name="T43" fmla="*/ 63 h 121"/>
                <a:gd name="T44" fmla="*/ 48 w 262"/>
                <a:gd name="T45" fmla="*/ 59 h 121"/>
                <a:gd name="T46" fmla="*/ 47 w 262"/>
                <a:gd name="T47" fmla="*/ 59 h 121"/>
                <a:gd name="T48" fmla="*/ 47 w 262"/>
                <a:gd name="T49" fmla="*/ 56 h 121"/>
                <a:gd name="T50" fmla="*/ 44 w 262"/>
                <a:gd name="T51" fmla="*/ 56 h 121"/>
                <a:gd name="T52" fmla="*/ 44 w 262"/>
                <a:gd name="T53" fmla="*/ 52 h 121"/>
                <a:gd name="T54" fmla="*/ 42 w 262"/>
                <a:gd name="T55" fmla="*/ 52 h 121"/>
                <a:gd name="T56" fmla="*/ 42 w 262"/>
                <a:gd name="T57" fmla="*/ 50 h 121"/>
                <a:gd name="T58" fmla="*/ 41 w 262"/>
                <a:gd name="T59" fmla="*/ 50 h 121"/>
                <a:gd name="T60" fmla="*/ 41 w 262"/>
                <a:gd name="T61" fmla="*/ 46 h 121"/>
                <a:gd name="T62" fmla="*/ 36 w 262"/>
                <a:gd name="T63" fmla="*/ 46 h 121"/>
                <a:gd name="T64" fmla="*/ 36 w 262"/>
                <a:gd name="T65" fmla="*/ 43 h 121"/>
                <a:gd name="T66" fmla="*/ 31 w 262"/>
                <a:gd name="T67" fmla="*/ 43 h 121"/>
                <a:gd name="T68" fmla="*/ 31 w 262"/>
                <a:gd name="T69" fmla="*/ 40 h 121"/>
                <a:gd name="T70" fmla="*/ 30 w 262"/>
                <a:gd name="T71" fmla="*/ 40 h 121"/>
                <a:gd name="T72" fmla="*/ 30 w 262"/>
                <a:gd name="T73" fmla="*/ 36 h 121"/>
                <a:gd name="T74" fmla="*/ 27 w 262"/>
                <a:gd name="T75" fmla="*/ 36 h 121"/>
                <a:gd name="T76" fmla="*/ 27 w 262"/>
                <a:gd name="T77" fmla="*/ 34 h 121"/>
                <a:gd name="T78" fmla="*/ 26 w 262"/>
                <a:gd name="T79" fmla="*/ 34 h 121"/>
                <a:gd name="T80" fmla="*/ 26 w 262"/>
                <a:gd name="T81" fmla="*/ 30 h 121"/>
                <a:gd name="T82" fmla="*/ 21 w 262"/>
                <a:gd name="T83" fmla="*/ 30 h 121"/>
                <a:gd name="T84" fmla="*/ 21 w 262"/>
                <a:gd name="T85" fmla="*/ 23 h 121"/>
                <a:gd name="T86" fmla="*/ 14 w 262"/>
                <a:gd name="T87" fmla="*/ 23 h 121"/>
                <a:gd name="T88" fmla="*/ 14 w 262"/>
                <a:gd name="T89" fmla="*/ 16 h 121"/>
                <a:gd name="T90" fmla="*/ 8 w 262"/>
                <a:gd name="T91" fmla="*/ 16 h 121"/>
                <a:gd name="T92" fmla="*/ 8 w 262"/>
                <a:gd name="T93" fmla="*/ 9 h 121"/>
                <a:gd name="T94" fmla="*/ 4 w 262"/>
                <a:gd name="T95" fmla="*/ 9 h 121"/>
                <a:gd name="T96" fmla="*/ 4 w 262"/>
                <a:gd name="T97" fmla="*/ 7 h 121"/>
                <a:gd name="T98" fmla="*/ 3 w 262"/>
                <a:gd name="T99" fmla="*/ 7 h 121"/>
                <a:gd name="T100" fmla="*/ 3 w 262"/>
                <a:gd name="T101" fmla="*/ 4 h 121"/>
                <a:gd name="T102" fmla="*/ 2 w 262"/>
                <a:gd name="T103" fmla="*/ 4 h 121"/>
                <a:gd name="T104" fmla="*/ 2 w 262"/>
                <a:gd name="T105" fmla="*/ 0 h 121"/>
                <a:gd name="T106" fmla="*/ 0 w 262"/>
                <a:gd name="T10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121">
                  <a:moveTo>
                    <a:pt x="262" y="121"/>
                  </a:moveTo>
                  <a:lnTo>
                    <a:pt x="199" y="121"/>
                  </a:lnTo>
                  <a:lnTo>
                    <a:pt x="199" y="114"/>
                  </a:lnTo>
                  <a:lnTo>
                    <a:pt x="164" y="114"/>
                  </a:lnTo>
                  <a:lnTo>
                    <a:pt x="164" y="107"/>
                  </a:lnTo>
                  <a:lnTo>
                    <a:pt x="144" y="107"/>
                  </a:lnTo>
                  <a:lnTo>
                    <a:pt x="144" y="99"/>
                  </a:lnTo>
                  <a:lnTo>
                    <a:pt x="98" y="99"/>
                  </a:lnTo>
                  <a:lnTo>
                    <a:pt x="98" y="94"/>
                  </a:lnTo>
                  <a:lnTo>
                    <a:pt x="81" y="94"/>
                  </a:lnTo>
                  <a:lnTo>
                    <a:pt x="81" y="89"/>
                  </a:lnTo>
                  <a:lnTo>
                    <a:pt x="76" y="89"/>
                  </a:lnTo>
                  <a:lnTo>
                    <a:pt x="76" y="84"/>
                  </a:lnTo>
                  <a:lnTo>
                    <a:pt x="62" y="84"/>
                  </a:lnTo>
                  <a:lnTo>
                    <a:pt x="62" y="75"/>
                  </a:lnTo>
                  <a:lnTo>
                    <a:pt x="59" y="75"/>
                  </a:lnTo>
                  <a:lnTo>
                    <a:pt x="59" y="71"/>
                  </a:lnTo>
                  <a:lnTo>
                    <a:pt x="55" y="71"/>
                  </a:lnTo>
                  <a:lnTo>
                    <a:pt x="55" y="67"/>
                  </a:lnTo>
                  <a:lnTo>
                    <a:pt x="50" y="67"/>
                  </a:lnTo>
                  <a:lnTo>
                    <a:pt x="50" y="63"/>
                  </a:lnTo>
                  <a:lnTo>
                    <a:pt x="48" y="63"/>
                  </a:lnTo>
                  <a:lnTo>
                    <a:pt x="48" y="59"/>
                  </a:lnTo>
                  <a:lnTo>
                    <a:pt x="47" y="59"/>
                  </a:lnTo>
                  <a:lnTo>
                    <a:pt x="47" y="56"/>
                  </a:lnTo>
                  <a:lnTo>
                    <a:pt x="44" y="56"/>
                  </a:lnTo>
                  <a:lnTo>
                    <a:pt x="44" y="52"/>
                  </a:lnTo>
                  <a:lnTo>
                    <a:pt x="42" y="52"/>
                  </a:lnTo>
                  <a:lnTo>
                    <a:pt x="42" y="50"/>
                  </a:lnTo>
                  <a:lnTo>
                    <a:pt x="41" y="50"/>
                  </a:lnTo>
                  <a:lnTo>
                    <a:pt x="41" y="46"/>
                  </a:lnTo>
                  <a:lnTo>
                    <a:pt x="36" y="46"/>
                  </a:lnTo>
                  <a:lnTo>
                    <a:pt x="36" y="43"/>
                  </a:lnTo>
                  <a:lnTo>
                    <a:pt x="31" y="43"/>
                  </a:lnTo>
                  <a:lnTo>
                    <a:pt x="31" y="40"/>
                  </a:lnTo>
                  <a:lnTo>
                    <a:pt x="30" y="40"/>
                  </a:lnTo>
                  <a:lnTo>
                    <a:pt x="30" y="36"/>
                  </a:lnTo>
                  <a:lnTo>
                    <a:pt x="27" y="36"/>
                  </a:lnTo>
                  <a:lnTo>
                    <a:pt x="27" y="34"/>
                  </a:lnTo>
                  <a:lnTo>
                    <a:pt x="26" y="34"/>
                  </a:lnTo>
                  <a:lnTo>
                    <a:pt x="26" y="30"/>
                  </a:lnTo>
                  <a:lnTo>
                    <a:pt x="21" y="30"/>
                  </a:lnTo>
                  <a:lnTo>
                    <a:pt x="21" y="23"/>
                  </a:lnTo>
                  <a:lnTo>
                    <a:pt x="14" y="23"/>
                  </a:lnTo>
                  <a:lnTo>
                    <a:pt x="14" y="16"/>
                  </a:lnTo>
                  <a:lnTo>
                    <a:pt x="8" y="16"/>
                  </a:lnTo>
                  <a:lnTo>
                    <a:pt x="8" y="9"/>
                  </a:lnTo>
                  <a:lnTo>
                    <a:pt x="4" y="9"/>
                  </a:lnTo>
                  <a:lnTo>
                    <a:pt x="4" y="7"/>
                  </a:lnTo>
                  <a:lnTo>
                    <a:pt x="3" y="7"/>
                  </a:lnTo>
                  <a:lnTo>
                    <a:pt x="3" y="4"/>
                  </a:lnTo>
                  <a:lnTo>
                    <a:pt x="2" y="4"/>
                  </a:lnTo>
                  <a:lnTo>
                    <a:pt x="2" y="0"/>
                  </a:lnTo>
                  <a:lnTo>
                    <a:pt x="0" y="0"/>
                  </a:lnTo>
                </a:path>
              </a:pathLst>
            </a:custGeom>
            <a:noFill/>
            <a:ln w="15875">
              <a:solidFill>
                <a:schemeClr val="accent3">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2" name="Freeform 9"/>
            <p:cNvSpPr>
              <a:spLocks/>
            </p:cNvSpPr>
            <p:nvPr/>
          </p:nvSpPr>
          <p:spPr bwMode="auto">
            <a:xfrm>
              <a:off x="5396021" y="2010645"/>
              <a:ext cx="3168000" cy="1977163"/>
            </a:xfrm>
            <a:custGeom>
              <a:avLst/>
              <a:gdLst>
                <a:gd name="T0" fmla="*/ 247 w 247"/>
                <a:gd name="T1" fmla="*/ 143 h 143"/>
                <a:gd name="T2" fmla="*/ 247 w 247"/>
                <a:gd name="T3" fmla="*/ 97 h 143"/>
                <a:gd name="T4" fmla="*/ 179 w 247"/>
                <a:gd name="T5" fmla="*/ 97 h 143"/>
                <a:gd name="T6" fmla="*/ 179 w 247"/>
                <a:gd name="T7" fmla="*/ 81 h 143"/>
                <a:gd name="T8" fmla="*/ 86 w 247"/>
                <a:gd name="T9" fmla="*/ 81 h 143"/>
                <a:gd name="T10" fmla="*/ 86 w 247"/>
                <a:gd name="T11" fmla="*/ 74 h 143"/>
                <a:gd name="T12" fmla="*/ 68 w 247"/>
                <a:gd name="T13" fmla="*/ 74 h 143"/>
                <a:gd name="T14" fmla="*/ 68 w 247"/>
                <a:gd name="T15" fmla="*/ 67 h 143"/>
                <a:gd name="T16" fmla="*/ 59 w 247"/>
                <a:gd name="T17" fmla="*/ 67 h 143"/>
                <a:gd name="T18" fmla="*/ 59 w 247"/>
                <a:gd name="T19" fmla="*/ 61 h 143"/>
                <a:gd name="T20" fmla="*/ 56 w 247"/>
                <a:gd name="T21" fmla="*/ 61 h 143"/>
                <a:gd name="T22" fmla="*/ 56 w 247"/>
                <a:gd name="T23" fmla="*/ 53 h 143"/>
                <a:gd name="T24" fmla="*/ 50 w 247"/>
                <a:gd name="T25" fmla="*/ 53 h 143"/>
                <a:gd name="T26" fmla="*/ 50 w 247"/>
                <a:gd name="T27" fmla="*/ 41 h 143"/>
                <a:gd name="T28" fmla="*/ 45 w 247"/>
                <a:gd name="T29" fmla="*/ 41 h 143"/>
                <a:gd name="T30" fmla="*/ 45 w 247"/>
                <a:gd name="T31" fmla="*/ 34 h 143"/>
                <a:gd name="T32" fmla="*/ 43 w 247"/>
                <a:gd name="T33" fmla="*/ 34 h 143"/>
                <a:gd name="T34" fmla="*/ 43 w 247"/>
                <a:gd name="T35" fmla="*/ 27 h 143"/>
                <a:gd name="T36" fmla="*/ 28 w 247"/>
                <a:gd name="T37" fmla="*/ 27 h 143"/>
                <a:gd name="T38" fmla="*/ 28 w 247"/>
                <a:gd name="T39" fmla="*/ 22 h 143"/>
                <a:gd name="T40" fmla="*/ 25 w 247"/>
                <a:gd name="T41" fmla="*/ 22 h 143"/>
                <a:gd name="T42" fmla="*/ 25 w 247"/>
                <a:gd name="T43" fmla="*/ 17 h 143"/>
                <a:gd name="T44" fmla="*/ 22 w 247"/>
                <a:gd name="T45" fmla="*/ 17 h 143"/>
                <a:gd name="T46" fmla="*/ 22 w 247"/>
                <a:gd name="T47" fmla="*/ 11 h 143"/>
                <a:gd name="T48" fmla="*/ 21 w 247"/>
                <a:gd name="T49" fmla="*/ 11 h 143"/>
                <a:gd name="T50" fmla="*/ 21 w 247"/>
                <a:gd name="T51" fmla="*/ 6 h 143"/>
                <a:gd name="T52" fmla="*/ 19 w 247"/>
                <a:gd name="T53" fmla="*/ 6 h 143"/>
                <a:gd name="T54" fmla="*/ 19 w 247"/>
                <a:gd name="T55" fmla="*/ 0 h 143"/>
                <a:gd name="T56" fmla="*/ 0 w 247"/>
                <a:gd name="T5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143">
                  <a:moveTo>
                    <a:pt x="247" y="143"/>
                  </a:moveTo>
                  <a:lnTo>
                    <a:pt x="247" y="97"/>
                  </a:lnTo>
                  <a:lnTo>
                    <a:pt x="179" y="97"/>
                  </a:lnTo>
                  <a:lnTo>
                    <a:pt x="179" y="81"/>
                  </a:lnTo>
                  <a:lnTo>
                    <a:pt x="86" y="81"/>
                  </a:lnTo>
                  <a:lnTo>
                    <a:pt x="86" y="74"/>
                  </a:lnTo>
                  <a:lnTo>
                    <a:pt x="68" y="74"/>
                  </a:lnTo>
                  <a:lnTo>
                    <a:pt x="68" y="67"/>
                  </a:lnTo>
                  <a:lnTo>
                    <a:pt x="59" y="67"/>
                  </a:lnTo>
                  <a:lnTo>
                    <a:pt x="59" y="61"/>
                  </a:lnTo>
                  <a:lnTo>
                    <a:pt x="56" y="61"/>
                  </a:lnTo>
                  <a:lnTo>
                    <a:pt x="56" y="53"/>
                  </a:lnTo>
                  <a:lnTo>
                    <a:pt x="50" y="53"/>
                  </a:lnTo>
                  <a:lnTo>
                    <a:pt x="50" y="41"/>
                  </a:lnTo>
                  <a:lnTo>
                    <a:pt x="45" y="41"/>
                  </a:lnTo>
                  <a:lnTo>
                    <a:pt x="45" y="34"/>
                  </a:lnTo>
                  <a:lnTo>
                    <a:pt x="43" y="34"/>
                  </a:lnTo>
                  <a:lnTo>
                    <a:pt x="43" y="27"/>
                  </a:lnTo>
                  <a:lnTo>
                    <a:pt x="28" y="27"/>
                  </a:lnTo>
                  <a:lnTo>
                    <a:pt x="28" y="22"/>
                  </a:lnTo>
                  <a:lnTo>
                    <a:pt x="25" y="22"/>
                  </a:lnTo>
                  <a:lnTo>
                    <a:pt x="25" y="17"/>
                  </a:lnTo>
                  <a:lnTo>
                    <a:pt x="22" y="17"/>
                  </a:lnTo>
                  <a:lnTo>
                    <a:pt x="22" y="11"/>
                  </a:lnTo>
                  <a:lnTo>
                    <a:pt x="21" y="11"/>
                  </a:lnTo>
                  <a:lnTo>
                    <a:pt x="21" y="6"/>
                  </a:lnTo>
                  <a:lnTo>
                    <a:pt x="19" y="6"/>
                  </a:lnTo>
                  <a:lnTo>
                    <a:pt x="19"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3" name="Freeform 10"/>
            <p:cNvSpPr>
              <a:spLocks/>
            </p:cNvSpPr>
            <p:nvPr/>
          </p:nvSpPr>
          <p:spPr bwMode="auto">
            <a:xfrm>
              <a:off x="5408835" y="2010645"/>
              <a:ext cx="3344388" cy="1188000"/>
            </a:xfrm>
            <a:custGeom>
              <a:avLst/>
              <a:gdLst>
                <a:gd name="T0" fmla="*/ 261 w 261"/>
                <a:gd name="T1" fmla="*/ 80 h 84"/>
                <a:gd name="T2" fmla="*/ 248 w 261"/>
                <a:gd name="T3" fmla="*/ 77 h 84"/>
                <a:gd name="T4" fmla="*/ 223 w 261"/>
                <a:gd name="T5" fmla="*/ 74 h 84"/>
                <a:gd name="T6" fmla="*/ 218 w 261"/>
                <a:gd name="T7" fmla="*/ 72 h 84"/>
                <a:gd name="T8" fmla="*/ 202 w 261"/>
                <a:gd name="T9" fmla="*/ 70 h 84"/>
                <a:gd name="T10" fmla="*/ 173 w 261"/>
                <a:gd name="T11" fmla="*/ 67 h 84"/>
                <a:gd name="T12" fmla="*/ 163 w 261"/>
                <a:gd name="T13" fmla="*/ 66 h 84"/>
                <a:gd name="T14" fmla="*/ 159 w 261"/>
                <a:gd name="T15" fmla="*/ 63 h 84"/>
                <a:gd name="T16" fmla="*/ 145 w 261"/>
                <a:gd name="T17" fmla="*/ 61 h 84"/>
                <a:gd name="T18" fmla="*/ 137 w 261"/>
                <a:gd name="T19" fmla="*/ 58 h 84"/>
                <a:gd name="T20" fmla="*/ 136 w 261"/>
                <a:gd name="T21" fmla="*/ 57 h 84"/>
                <a:gd name="T22" fmla="*/ 133 w 261"/>
                <a:gd name="T23" fmla="*/ 55 h 84"/>
                <a:gd name="T24" fmla="*/ 127 w 261"/>
                <a:gd name="T25" fmla="*/ 54 h 84"/>
                <a:gd name="T26" fmla="*/ 119 w 261"/>
                <a:gd name="T27" fmla="*/ 51 h 84"/>
                <a:gd name="T28" fmla="*/ 118 w 261"/>
                <a:gd name="T29" fmla="*/ 47 h 84"/>
                <a:gd name="T30" fmla="*/ 116 w 261"/>
                <a:gd name="T31" fmla="*/ 44 h 84"/>
                <a:gd name="T32" fmla="*/ 114 w 261"/>
                <a:gd name="T33" fmla="*/ 42 h 84"/>
                <a:gd name="T34" fmla="*/ 108 w 261"/>
                <a:gd name="T35" fmla="*/ 40 h 84"/>
                <a:gd name="T36" fmla="*/ 104 w 261"/>
                <a:gd name="T37" fmla="*/ 39 h 84"/>
                <a:gd name="T38" fmla="*/ 102 w 261"/>
                <a:gd name="T39" fmla="*/ 34 h 84"/>
                <a:gd name="T40" fmla="*/ 82 w 261"/>
                <a:gd name="T41" fmla="*/ 31 h 84"/>
                <a:gd name="T42" fmla="*/ 76 w 261"/>
                <a:gd name="T43" fmla="*/ 29 h 84"/>
                <a:gd name="T44" fmla="*/ 64 w 261"/>
                <a:gd name="T45" fmla="*/ 27 h 84"/>
                <a:gd name="T46" fmla="*/ 56 w 261"/>
                <a:gd name="T47" fmla="*/ 26 h 84"/>
                <a:gd name="T48" fmla="*/ 54 w 261"/>
                <a:gd name="T49" fmla="*/ 24 h 84"/>
                <a:gd name="T50" fmla="*/ 50 w 261"/>
                <a:gd name="T51" fmla="*/ 22 h 84"/>
                <a:gd name="T52" fmla="*/ 43 w 261"/>
                <a:gd name="T53" fmla="*/ 19 h 84"/>
                <a:gd name="T54" fmla="*/ 40 w 261"/>
                <a:gd name="T55" fmla="*/ 16 h 84"/>
                <a:gd name="T56" fmla="*/ 34 w 261"/>
                <a:gd name="T57" fmla="*/ 13 h 84"/>
                <a:gd name="T58" fmla="*/ 32 w 261"/>
                <a:gd name="T59" fmla="*/ 11 h 84"/>
                <a:gd name="T60" fmla="*/ 26 w 261"/>
                <a:gd name="T61" fmla="*/ 9 h 84"/>
                <a:gd name="T62" fmla="*/ 20 w 261"/>
                <a:gd name="T63" fmla="*/ 7 h 84"/>
                <a:gd name="T64" fmla="*/ 16 w 261"/>
                <a:gd name="T65" fmla="*/ 3 h 84"/>
                <a:gd name="T66" fmla="*/ 8 w 261"/>
                <a:gd name="T67" fmla="*/ 2 h 84"/>
                <a:gd name="T68" fmla="*/ 6 w 261"/>
                <a:gd name="T6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84">
                  <a:moveTo>
                    <a:pt x="261" y="84"/>
                  </a:moveTo>
                  <a:lnTo>
                    <a:pt x="261" y="80"/>
                  </a:lnTo>
                  <a:lnTo>
                    <a:pt x="248" y="80"/>
                  </a:lnTo>
                  <a:lnTo>
                    <a:pt x="248" y="77"/>
                  </a:lnTo>
                  <a:lnTo>
                    <a:pt x="223" y="77"/>
                  </a:lnTo>
                  <a:lnTo>
                    <a:pt x="223" y="74"/>
                  </a:lnTo>
                  <a:lnTo>
                    <a:pt x="218" y="74"/>
                  </a:lnTo>
                  <a:lnTo>
                    <a:pt x="218" y="72"/>
                  </a:lnTo>
                  <a:lnTo>
                    <a:pt x="202" y="72"/>
                  </a:lnTo>
                  <a:lnTo>
                    <a:pt x="202" y="70"/>
                  </a:lnTo>
                  <a:lnTo>
                    <a:pt x="173" y="70"/>
                  </a:lnTo>
                  <a:lnTo>
                    <a:pt x="173" y="67"/>
                  </a:lnTo>
                  <a:lnTo>
                    <a:pt x="163" y="67"/>
                  </a:lnTo>
                  <a:lnTo>
                    <a:pt x="163" y="66"/>
                  </a:lnTo>
                  <a:lnTo>
                    <a:pt x="159" y="66"/>
                  </a:lnTo>
                  <a:lnTo>
                    <a:pt x="159" y="63"/>
                  </a:lnTo>
                  <a:lnTo>
                    <a:pt x="145" y="63"/>
                  </a:lnTo>
                  <a:lnTo>
                    <a:pt x="145" y="61"/>
                  </a:lnTo>
                  <a:lnTo>
                    <a:pt x="137" y="61"/>
                  </a:lnTo>
                  <a:lnTo>
                    <a:pt x="137" y="58"/>
                  </a:lnTo>
                  <a:lnTo>
                    <a:pt x="136" y="58"/>
                  </a:lnTo>
                  <a:lnTo>
                    <a:pt x="136" y="57"/>
                  </a:lnTo>
                  <a:lnTo>
                    <a:pt x="133" y="57"/>
                  </a:lnTo>
                  <a:lnTo>
                    <a:pt x="133" y="55"/>
                  </a:lnTo>
                  <a:lnTo>
                    <a:pt x="127" y="55"/>
                  </a:lnTo>
                  <a:lnTo>
                    <a:pt x="127" y="54"/>
                  </a:lnTo>
                  <a:lnTo>
                    <a:pt x="119" y="54"/>
                  </a:lnTo>
                  <a:lnTo>
                    <a:pt x="119" y="51"/>
                  </a:lnTo>
                  <a:lnTo>
                    <a:pt x="118" y="51"/>
                  </a:lnTo>
                  <a:lnTo>
                    <a:pt x="118" y="47"/>
                  </a:lnTo>
                  <a:lnTo>
                    <a:pt x="116" y="47"/>
                  </a:lnTo>
                  <a:lnTo>
                    <a:pt x="116" y="44"/>
                  </a:lnTo>
                  <a:lnTo>
                    <a:pt x="114" y="44"/>
                  </a:lnTo>
                  <a:lnTo>
                    <a:pt x="114" y="42"/>
                  </a:lnTo>
                  <a:lnTo>
                    <a:pt x="108" y="42"/>
                  </a:lnTo>
                  <a:lnTo>
                    <a:pt x="108" y="40"/>
                  </a:lnTo>
                  <a:lnTo>
                    <a:pt x="104" y="40"/>
                  </a:lnTo>
                  <a:lnTo>
                    <a:pt x="104" y="39"/>
                  </a:lnTo>
                  <a:lnTo>
                    <a:pt x="102" y="39"/>
                  </a:lnTo>
                  <a:lnTo>
                    <a:pt x="102" y="34"/>
                  </a:lnTo>
                  <a:lnTo>
                    <a:pt x="82" y="34"/>
                  </a:lnTo>
                  <a:lnTo>
                    <a:pt x="82" y="31"/>
                  </a:lnTo>
                  <a:lnTo>
                    <a:pt x="76" y="31"/>
                  </a:lnTo>
                  <a:lnTo>
                    <a:pt x="76" y="29"/>
                  </a:lnTo>
                  <a:lnTo>
                    <a:pt x="64" y="29"/>
                  </a:lnTo>
                  <a:lnTo>
                    <a:pt x="64" y="27"/>
                  </a:lnTo>
                  <a:lnTo>
                    <a:pt x="56" y="27"/>
                  </a:lnTo>
                  <a:lnTo>
                    <a:pt x="56" y="26"/>
                  </a:lnTo>
                  <a:lnTo>
                    <a:pt x="54" y="26"/>
                  </a:lnTo>
                  <a:lnTo>
                    <a:pt x="54" y="24"/>
                  </a:lnTo>
                  <a:lnTo>
                    <a:pt x="50" y="24"/>
                  </a:lnTo>
                  <a:lnTo>
                    <a:pt x="50" y="22"/>
                  </a:lnTo>
                  <a:lnTo>
                    <a:pt x="43" y="22"/>
                  </a:lnTo>
                  <a:lnTo>
                    <a:pt x="43" y="19"/>
                  </a:lnTo>
                  <a:lnTo>
                    <a:pt x="40" y="19"/>
                  </a:lnTo>
                  <a:lnTo>
                    <a:pt x="40" y="16"/>
                  </a:lnTo>
                  <a:lnTo>
                    <a:pt x="34" y="16"/>
                  </a:lnTo>
                  <a:lnTo>
                    <a:pt x="34" y="13"/>
                  </a:lnTo>
                  <a:lnTo>
                    <a:pt x="32" y="13"/>
                  </a:lnTo>
                  <a:lnTo>
                    <a:pt x="32" y="11"/>
                  </a:lnTo>
                  <a:lnTo>
                    <a:pt x="26" y="11"/>
                  </a:lnTo>
                  <a:lnTo>
                    <a:pt x="26" y="9"/>
                  </a:lnTo>
                  <a:lnTo>
                    <a:pt x="20" y="9"/>
                  </a:lnTo>
                  <a:lnTo>
                    <a:pt x="20" y="7"/>
                  </a:lnTo>
                  <a:lnTo>
                    <a:pt x="16" y="7"/>
                  </a:lnTo>
                  <a:lnTo>
                    <a:pt x="16" y="3"/>
                  </a:lnTo>
                  <a:lnTo>
                    <a:pt x="8" y="3"/>
                  </a:lnTo>
                  <a:lnTo>
                    <a:pt x="8" y="2"/>
                  </a:lnTo>
                  <a:lnTo>
                    <a:pt x="6" y="2"/>
                  </a:lnTo>
                  <a:lnTo>
                    <a:pt x="6" y="0"/>
                  </a:lnTo>
                  <a:lnTo>
                    <a:pt x="0" y="0"/>
                  </a:lnTo>
                </a:path>
              </a:pathLst>
            </a:custGeom>
            <a:noFill/>
            <a:ln w="15875">
              <a:solidFill>
                <a:srgbClr val="46464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44" name="Oval 243"/>
            <p:cNvSpPr/>
            <p:nvPr/>
          </p:nvSpPr>
          <p:spPr>
            <a:xfrm>
              <a:off x="6930710" y="3358856"/>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5" name="Oval 244"/>
            <p:cNvSpPr/>
            <p:nvPr/>
          </p:nvSpPr>
          <p:spPr>
            <a:xfrm>
              <a:off x="6344624" y="3151119"/>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6" name="Oval 245"/>
            <p:cNvSpPr/>
            <p:nvPr/>
          </p:nvSpPr>
          <p:spPr>
            <a:xfrm>
              <a:off x="6258859" y="3147845"/>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7" name="Oval 246"/>
            <p:cNvSpPr/>
            <p:nvPr/>
          </p:nvSpPr>
          <p:spPr>
            <a:xfrm>
              <a:off x="6416061" y="3220924"/>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8" name="Oval 247"/>
            <p:cNvSpPr/>
            <p:nvPr/>
          </p:nvSpPr>
          <p:spPr>
            <a:xfrm>
              <a:off x="6037013" y="2904626"/>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9" name="Oval 248"/>
            <p:cNvSpPr/>
            <p:nvPr/>
          </p:nvSpPr>
          <p:spPr>
            <a:xfrm>
              <a:off x="6108450" y="2974431"/>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0" name="Oval 249"/>
            <p:cNvSpPr/>
            <p:nvPr/>
          </p:nvSpPr>
          <p:spPr>
            <a:xfrm>
              <a:off x="5904571" y="2702684"/>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1" name="Oval 250"/>
            <p:cNvSpPr/>
            <p:nvPr/>
          </p:nvSpPr>
          <p:spPr>
            <a:xfrm>
              <a:off x="5976008" y="2772489"/>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2" name="Oval 251"/>
            <p:cNvSpPr/>
            <p:nvPr/>
          </p:nvSpPr>
          <p:spPr>
            <a:xfrm>
              <a:off x="5468102" y="2114778"/>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3" name="Oval 252"/>
            <p:cNvSpPr/>
            <p:nvPr/>
          </p:nvSpPr>
          <p:spPr>
            <a:xfrm>
              <a:off x="5524479" y="2202146"/>
              <a:ext cx="50800" cy="50800"/>
            </a:xfrm>
            <a:prstGeom prst="ellipse">
              <a:avLst/>
            </a:prstGeom>
            <a:solidFill>
              <a:srgbClr val="F789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4" name="Oval 253"/>
            <p:cNvSpPr/>
            <p:nvPr/>
          </p:nvSpPr>
          <p:spPr>
            <a:xfrm>
              <a:off x="5422023" y="2037684"/>
              <a:ext cx="50800" cy="5080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5" name="Oval 254"/>
            <p:cNvSpPr/>
            <p:nvPr/>
          </p:nvSpPr>
          <p:spPr>
            <a:xfrm>
              <a:off x="8203188" y="303699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6" name="Oval 255"/>
            <p:cNvSpPr/>
            <p:nvPr/>
          </p:nvSpPr>
          <p:spPr>
            <a:xfrm>
              <a:off x="8152279"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7" name="Oval 256"/>
            <p:cNvSpPr/>
            <p:nvPr/>
          </p:nvSpPr>
          <p:spPr>
            <a:xfrm>
              <a:off x="8101370"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8" name="Oval 257"/>
            <p:cNvSpPr/>
            <p:nvPr/>
          </p:nvSpPr>
          <p:spPr>
            <a:xfrm>
              <a:off x="8050461"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9" name="Oval 258"/>
            <p:cNvSpPr/>
            <p:nvPr/>
          </p:nvSpPr>
          <p:spPr>
            <a:xfrm>
              <a:off x="7999552" y="300018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0" name="Oval 259"/>
            <p:cNvSpPr/>
            <p:nvPr/>
          </p:nvSpPr>
          <p:spPr>
            <a:xfrm>
              <a:off x="7707691" y="297109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1" name="Oval 260"/>
            <p:cNvSpPr/>
            <p:nvPr/>
          </p:nvSpPr>
          <p:spPr>
            <a:xfrm>
              <a:off x="7604623" y="29300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2" name="Oval 261"/>
            <p:cNvSpPr/>
            <p:nvPr/>
          </p:nvSpPr>
          <p:spPr>
            <a:xfrm>
              <a:off x="7506089" y="29300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3" name="Oval 262"/>
            <p:cNvSpPr/>
            <p:nvPr/>
          </p:nvSpPr>
          <p:spPr>
            <a:xfrm>
              <a:off x="7417189" y="28792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4" name="Oval 263"/>
            <p:cNvSpPr/>
            <p:nvPr/>
          </p:nvSpPr>
          <p:spPr>
            <a:xfrm>
              <a:off x="7217578" y="285382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5" name="Oval 264"/>
            <p:cNvSpPr/>
            <p:nvPr/>
          </p:nvSpPr>
          <p:spPr>
            <a:xfrm>
              <a:off x="7011686" y="2747089"/>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6" name="Oval 265"/>
            <p:cNvSpPr/>
            <p:nvPr/>
          </p:nvSpPr>
          <p:spPr>
            <a:xfrm>
              <a:off x="6909973" y="270694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7" name="Oval 266"/>
            <p:cNvSpPr/>
            <p:nvPr/>
          </p:nvSpPr>
          <p:spPr>
            <a:xfrm>
              <a:off x="6887446" y="2615806"/>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8" name="Oval 267"/>
            <p:cNvSpPr/>
            <p:nvPr/>
          </p:nvSpPr>
          <p:spPr>
            <a:xfrm>
              <a:off x="6830147" y="2575221"/>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9" name="Oval 268"/>
            <p:cNvSpPr/>
            <p:nvPr/>
          </p:nvSpPr>
          <p:spPr>
            <a:xfrm>
              <a:off x="6686718" y="246439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0" name="Oval 269"/>
            <p:cNvSpPr/>
            <p:nvPr/>
          </p:nvSpPr>
          <p:spPr>
            <a:xfrm>
              <a:off x="6629419" y="246439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1" name="Oval 270"/>
            <p:cNvSpPr/>
            <p:nvPr/>
          </p:nvSpPr>
          <p:spPr>
            <a:xfrm>
              <a:off x="6340229" y="2401249"/>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2" name="Oval 271"/>
            <p:cNvSpPr/>
            <p:nvPr/>
          </p:nvSpPr>
          <p:spPr>
            <a:xfrm>
              <a:off x="6282930" y="2401249"/>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3" name="Oval 272"/>
            <p:cNvSpPr/>
            <p:nvPr/>
          </p:nvSpPr>
          <p:spPr>
            <a:xfrm>
              <a:off x="6502323" y="2469555"/>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4" name="Oval 273"/>
            <p:cNvSpPr/>
            <p:nvPr/>
          </p:nvSpPr>
          <p:spPr>
            <a:xfrm>
              <a:off x="6131296" y="2366325"/>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5" name="Oval 274"/>
            <p:cNvSpPr/>
            <p:nvPr/>
          </p:nvSpPr>
          <p:spPr>
            <a:xfrm>
              <a:off x="5975239" y="229922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6" name="Oval 275"/>
            <p:cNvSpPr/>
            <p:nvPr/>
          </p:nvSpPr>
          <p:spPr>
            <a:xfrm>
              <a:off x="5733800" y="2140178"/>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7" name="Oval 276"/>
            <p:cNvSpPr/>
            <p:nvPr/>
          </p:nvSpPr>
          <p:spPr>
            <a:xfrm>
              <a:off x="5784600" y="2140178"/>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8" name="Oval 277"/>
            <p:cNvSpPr/>
            <p:nvPr/>
          </p:nvSpPr>
          <p:spPr>
            <a:xfrm>
              <a:off x="5640002" y="210832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9" name="Oval 278"/>
            <p:cNvSpPr/>
            <p:nvPr/>
          </p:nvSpPr>
          <p:spPr>
            <a:xfrm>
              <a:off x="5690802" y="2108327"/>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0" name="Oval 279"/>
            <p:cNvSpPr/>
            <p:nvPr/>
          </p:nvSpPr>
          <p:spPr>
            <a:xfrm>
              <a:off x="5527156" y="204552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1" name="Oval 280"/>
            <p:cNvSpPr/>
            <p:nvPr/>
          </p:nvSpPr>
          <p:spPr>
            <a:xfrm>
              <a:off x="5577956" y="2045523"/>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2" name="Oval 281"/>
            <p:cNvSpPr/>
            <p:nvPr/>
          </p:nvSpPr>
          <p:spPr>
            <a:xfrm>
              <a:off x="7788250" y="3335444"/>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3" name="Oval 282"/>
            <p:cNvSpPr/>
            <p:nvPr/>
          </p:nvSpPr>
          <p:spPr>
            <a:xfrm>
              <a:off x="7630023" y="3114562"/>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4" name="Oval 283"/>
            <p:cNvSpPr/>
            <p:nvPr/>
          </p:nvSpPr>
          <p:spPr>
            <a:xfrm>
              <a:off x="7091140" y="3113081"/>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5" name="Oval 284"/>
            <p:cNvSpPr/>
            <p:nvPr/>
          </p:nvSpPr>
          <p:spPr>
            <a:xfrm>
              <a:off x="7024414" y="3112913"/>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6" name="Oval 285"/>
            <p:cNvSpPr/>
            <p:nvPr/>
          </p:nvSpPr>
          <p:spPr>
            <a:xfrm>
              <a:off x="6091508" y="2726277"/>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7" name="Oval 286"/>
            <p:cNvSpPr/>
            <p:nvPr/>
          </p:nvSpPr>
          <p:spPr>
            <a:xfrm>
              <a:off x="5903418" y="2366486"/>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8" name="Oval 287"/>
            <p:cNvSpPr/>
            <p:nvPr/>
          </p:nvSpPr>
          <p:spPr>
            <a:xfrm>
              <a:off x="5836692" y="2366318"/>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5" name="Group 4"/>
          <p:cNvGrpSpPr/>
          <p:nvPr/>
        </p:nvGrpSpPr>
        <p:grpSpPr>
          <a:xfrm>
            <a:off x="2159111" y="4871926"/>
            <a:ext cx="4279345" cy="1681274"/>
            <a:chOff x="2159111" y="4519548"/>
            <a:chExt cx="4279345" cy="1681274"/>
          </a:xfrm>
        </p:grpSpPr>
        <p:cxnSp>
          <p:nvCxnSpPr>
            <p:cNvPr id="289" name="Straight Connector 288"/>
            <p:cNvCxnSpPr/>
            <p:nvPr/>
          </p:nvCxnSpPr>
          <p:spPr>
            <a:xfrm>
              <a:off x="2159111" y="4953486"/>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90" name="Straight Connector 289"/>
            <p:cNvCxnSpPr/>
            <p:nvPr/>
          </p:nvCxnSpPr>
          <p:spPr>
            <a:xfrm>
              <a:off x="2159111" y="5327452"/>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291" name="TextBox 290"/>
            <p:cNvSpPr txBox="1"/>
            <p:nvPr/>
          </p:nvSpPr>
          <p:spPr>
            <a:xfrm>
              <a:off x="3732639" y="4519548"/>
              <a:ext cx="1955433" cy="276999"/>
            </a:xfrm>
            <a:prstGeom prst="rect">
              <a:avLst/>
            </a:prstGeom>
            <a:noFill/>
          </p:spPr>
          <p:txBody>
            <a:bodyPr wrap="none" rtlCol="0">
              <a:spAutoFit/>
            </a:bodyPr>
            <a:lstStyle/>
            <a:p>
              <a:r>
                <a:rPr lang="fr-FR" sz="1200" dirty="0" smtClean="0">
                  <a:solidFill>
                    <a:srgbClr val="4D4D4D"/>
                  </a:solidFill>
                </a:rPr>
                <a:t>Technique de </a:t>
              </a:r>
              <a:r>
                <a:rPr lang="fr-FR" sz="1200" dirty="0" err="1" smtClean="0">
                  <a:solidFill>
                    <a:srgbClr val="4D4D4D"/>
                  </a:solidFill>
                </a:rPr>
                <a:t>re</a:t>
              </a:r>
              <a:r>
                <a:rPr lang="fr-FR" sz="1200" dirty="0" smtClean="0">
                  <a:solidFill>
                    <a:srgbClr val="4D4D4D"/>
                  </a:solidFill>
                </a:rPr>
                <a:t>-résection</a:t>
              </a:r>
              <a:endParaRPr lang="fr-FR" sz="1200" dirty="0">
                <a:solidFill>
                  <a:srgbClr val="4D4D4D"/>
                </a:solidFill>
              </a:endParaRPr>
            </a:p>
          </p:txBody>
        </p:sp>
        <p:sp>
          <p:nvSpPr>
            <p:cNvPr id="292" name="TextBox 291"/>
            <p:cNvSpPr txBox="1"/>
            <p:nvPr/>
          </p:nvSpPr>
          <p:spPr>
            <a:xfrm>
              <a:off x="2648553" y="4815827"/>
              <a:ext cx="1281020" cy="1200329"/>
            </a:xfrm>
            <a:prstGeom prst="rect">
              <a:avLst/>
            </a:prstGeom>
            <a:noFill/>
          </p:spPr>
          <p:txBody>
            <a:bodyPr wrap="none" rtlCol="0">
              <a:spAutoFit/>
            </a:bodyPr>
            <a:lstStyle/>
            <a:p>
              <a:r>
                <a:rPr lang="fr-FR" sz="1200" dirty="0" smtClean="0">
                  <a:solidFill>
                    <a:srgbClr val="4D4D4D"/>
                  </a:solidFill>
                </a:rPr>
                <a:t>Autre</a:t>
              </a:r>
            </a:p>
            <a:p>
              <a:r>
                <a:rPr lang="fr-FR" sz="1200" dirty="0" smtClean="0">
                  <a:solidFill>
                    <a:srgbClr val="4D4D4D"/>
                  </a:solidFill>
                </a:rPr>
                <a:t>Autre -censuré</a:t>
              </a:r>
            </a:p>
            <a:p>
              <a:r>
                <a:rPr lang="fr-FR" sz="1200" dirty="0" err="1" smtClean="0">
                  <a:solidFill>
                    <a:srgbClr val="4D4D4D"/>
                  </a:solidFill>
                </a:rPr>
                <a:t>IVb</a:t>
              </a:r>
              <a:r>
                <a:rPr lang="fr-FR" sz="1200" dirty="0" smtClean="0">
                  <a:solidFill>
                    <a:srgbClr val="4D4D4D"/>
                  </a:solidFill>
                </a:rPr>
                <a:t>/V</a:t>
              </a:r>
            </a:p>
            <a:p>
              <a:r>
                <a:rPr lang="fr-FR" sz="1200" dirty="0" err="1" smtClean="0">
                  <a:solidFill>
                    <a:srgbClr val="4D4D4D"/>
                  </a:solidFill>
                </a:rPr>
                <a:t>IVb</a:t>
              </a:r>
              <a:r>
                <a:rPr lang="fr-FR" sz="1200" dirty="0" smtClean="0">
                  <a:solidFill>
                    <a:srgbClr val="4D4D4D"/>
                  </a:solidFill>
                </a:rPr>
                <a:t>/V-censuré</a:t>
              </a:r>
            </a:p>
            <a:p>
              <a:r>
                <a:rPr lang="fr-FR" sz="1200" dirty="0" err="1" smtClean="0">
                  <a:solidFill>
                    <a:srgbClr val="4D4D4D"/>
                  </a:solidFill>
                </a:rPr>
                <a:t>Wedge</a:t>
              </a:r>
              <a:endParaRPr lang="fr-FR" sz="1200" dirty="0" smtClean="0">
                <a:solidFill>
                  <a:srgbClr val="4D4D4D"/>
                </a:solidFill>
              </a:endParaRPr>
            </a:p>
            <a:p>
              <a:r>
                <a:rPr lang="fr-FR" sz="1200" dirty="0" err="1" smtClean="0">
                  <a:solidFill>
                    <a:srgbClr val="4D4D4D"/>
                  </a:solidFill>
                </a:rPr>
                <a:t>Wedge</a:t>
              </a:r>
              <a:r>
                <a:rPr lang="fr-FR" sz="1200" dirty="0" smtClean="0">
                  <a:solidFill>
                    <a:srgbClr val="4D4D4D"/>
                  </a:solidFill>
                </a:rPr>
                <a:t>-censuré</a:t>
              </a:r>
            </a:p>
          </p:txBody>
        </p:sp>
        <p:sp>
          <p:nvSpPr>
            <p:cNvPr id="293" name="Oval 292"/>
            <p:cNvSpPr/>
            <p:nvPr/>
          </p:nvSpPr>
          <p:spPr>
            <a:xfrm>
              <a:off x="2288925" y="547281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4D4D4D"/>
                </a:solidFill>
              </a:endParaRPr>
            </a:p>
          </p:txBody>
        </p:sp>
        <p:sp>
          <p:nvSpPr>
            <p:cNvPr id="294" name="Oval 293"/>
            <p:cNvSpPr/>
            <p:nvPr/>
          </p:nvSpPr>
          <p:spPr>
            <a:xfrm>
              <a:off x="2288925" y="511135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4D4D4D"/>
                </a:solidFill>
              </a:endParaRPr>
            </a:p>
          </p:txBody>
        </p:sp>
        <p:sp>
          <p:nvSpPr>
            <p:cNvPr id="295" name="TextBox 294"/>
            <p:cNvSpPr txBox="1"/>
            <p:nvPr/>
          </p:nvSpPr>
          <p:spPr>
            <a:xfrm>
              <a:off x="4816648" y="4815827"/>
              <a:ext cx="1621808" cy="1384995"/>
            </a:xfrm>
            <a:prstGeom prst="rect">
              <a:avLst/>
            </a:prstGeom>
            <a:noFill/>
          </p:spPr>
          <p:txBody>
            <a:bodyPr wrap="none" rtlCol="0">
              <a:spAutoFit/>
            </a:bodyPr>
            <a:lstStyle/>
            <a:p>
              <a:r>
                <a:rPr lang="fr-FR" sz="1200" dirty="0" smtClean="0">
                  <a:solidFill>
                    <a:srgbClr val="4D4D4D"/>
                  </a:solidFill>
                </a:rPr>
                <a:t>0,5&lt;RG&lt;1,0</a:t>
              </a:r>
            </a:p>
            <a:p>
              <a:r>
                <a:rPr lang="fr-FR" sz="1200" dirty="0" smtClean="0">
                  <a:solidFill>
                    <a:srgbClr val="4D4D4D"/>
                  </a:solidFill>
                </a:rPr>
                <a:t>0,5&lt;RG&lt;1,0-censuré</a:t>
              </a:r>
            </a:p>
            <a:p>
              <a:r>
                <a:rPr lang="fr-FR" sz="1200" dirty="0" smtClean="0">
                  <a:solidFill>
                    <a:srgbClr val="4D4D4D"/>
                  </a:solidFill>
                </a:rPr>
                <a:t>0&lt;RG&lt;0,5</a:t>
              </a:r>
            </a:p>
            <a:p>
              <a:r>
                <a:rPr lang="fr-FR" sz="1200" dirty="0" smtClean="0">
                  <a:solidFill>
                    <a:srgbClr val="4D4D4D"/>
                  </a:solidFill>
                </a:rPr>
                <a:t>0&lt;RG&lt;0,5-censuré</a:t>
              </a:r>
            </a:p>
            <a:p>
              <a:r>
                <a:rPr lang="fr-FR" sz="1200" dirty="0" smtClean="0">
                  <a:solidFill>
                    <a:srgbClr val="4D4D4D"/>
                  </a:solidFill>
                </a:rPr>
                <a:t>RG=0</a:t>
              </a:r>
            </a:p>
            <a:p>
              <a:r>
                <a:rPr lang="fr-FR" sz="1200" dirty="0" smtClean="0">
                  <a:solidFill>
                    <a:srgbClr val="4D4D4D"/>
                  </a:solidFill>
                </a:rPr>
                <a:t>RG=0-censuré</a:t>
              </a:r>
            </a:p>
            <a:p>
              <a:endParaRPr lang="fr-FR" sz="1200" dirty="0" smtClean="0">
                <a:solidFill>
                  <a:srgbClr val="4D4D4D"/>
                </a:solidFill>
              </a:endParaRPr>
            </a:p>
          </p:txBody>
        </p:sp>
        <p:cxnSp>
          <p:nvCxnSpPr>
            <p:cNvPr id="297" name="Straight Connector 296"/>
            <p:cNvCxnSpPr/>
            <p:nvPr/>
          </p:nvCxnSpPr>
          <p:spPr>
            <a:xfrm>
              <a:off x="4481988" y="4953486"/>
              <a:ext cx="310429" cy="0"/>
            </a:xfrm>
            <a:prstGeom prst="line">
              <a:avLst/>
            </a:prstGeom>
            <a:noFill/>
            <a:ln w="15875">
              <a:solidFill>
                <a:schemeClr val="accent3">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cxnSp>
        <p:sp>
          <p:nvSpPr>
            <p:cNvPr id="298" name="Oval 297"/>
            <p:cNvSpPr/>
            <p:nvPr/>
          </p:nvSpPr>
          <p:spPr>
            <a:xfrm>
              <a:off x="4611802" y="5111358"/>
              <a:ext cx="50800" cy="5080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4D4D4D"/>
                </a:solidFill>
              </a:endParaRPr>
            </a:p>
          </p:txBody>
        </p:sp>
        <p:cxnSp>
          <p:nvCxnSpPr>
            <p:cNvPr id="299" name="Straight Connector 298"/>
            <p:cNvCxnSpPr/>
            <p:nvPr/>
          </p:nvCxnSpPr>
          <p:spPr>
            <a:xfrm>
              <a:off x="2159111" y="5688524"/>
              <a:ext cx="310429" cy="0"/>
            </a:xfrm>
            <a:prstGeom prst="line">
              <a:avLst/>
            </a:prstGeom>
            <a:noFill/>
            <a:ln w="158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01" name="Straight Connector 300"/>
            <p:cNvCxnSpPr/>
            <p:nvPr/>
          </p:nvCxnSpPr>
          <p:spPr>
            <a:xfrm>
              <a:off x="4481988" y="5327452"/>
              <a:ext cx="310429" cy="0"/>
            </a:xfrm>
            <a:prstGeom prst="line">
              <a:avLst/>
            </a:prstGeom>
            <a:noFill/>
            <a:ln w="15875">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302" name="Oval 301"/>
            <p:cNvSpPr/>
            <p:nvPr/>
          </p:nvSpPr>
          <p:spPr>
            <a:xfrm>
              <a:off x="4611802" y="5472818"/>
              <a:ext cx="50800" cy="508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4D4D4D"/>
                </a:solidFill>
              </a:endParaRPr>
            </a:p>
          </p:txBody>
        </p:sp>
        <p:cxnSp>
          <p:nvCxnSpPr>
            <p:cNvPr id="303" name="Straight Connector 302"/>
            <p:cNvCxnSpPr/>
            <p:nvPr/>
          </p:nvCxnSpPr>
          <p:spPr>
            <a:xfrm>
              <a:off x="4481988" y="5688524"/>
              <a:ext cx="310429" cy="0"/>
            </a:xfrm>
            <a:prstGeom prst="line">
              <a:avLst/>
            </a:prstGeom>
            <a:noFill/>
            <a:ln w="15875">
              <a:solidFill>
                <a:srgbClr val="464646"/>
              </a:solidFill>
              <a:prstDash val="solid"/>
              <a:round/>
              <a:headEnd/>
              <a:tailEnd/>
            </a:ln>
            <a:extLst>
              <a:ext uri="{909E8E84-426E-40DD-AFC4-6F175D3DCCD1}">
                <a14:hiddenFill xmlns:a14="http://schemas.microsoft.com/office/drawing/2010/main">
                  <a:solidFill>
                    <a:srgbClr val="FFFFFF"/>
                  </a:solidFill>
                </a14:hiddenFill>
              </a:ext>
            </a:extLst>
          </p:spPr>
        </p:cxnSp>
        <p:sp>
          <p:nvSpPr>
            <p:cNvPr id="304" name="Oval 303"/>
            <p:cNvSpPr/>
            <p:nvPr/>
          </p:nvSpPr>
          <p:spPr>
            <a:xfrm>
              <a:off x="4611802" y="5845222"/>
              <a:ext cx="50800" cy="50800"/>
            </a:xfrm>
            <a:prstGeom prst="ellipse">
              <a:avLst/>
            </a:prstGeom>
            <a:solidFill>
              <a:srgbClr val="4646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4D4D4D"/>
                </a:solidFill>
              </a:endParaRPr>
            </a:p>
          </p:txBody>
        </p:sp>
      </p:grpSp>
      <p:sp>
        <p:nvSpPr>
          <p:cNvPr id="306" name="Oval 305"/>
          <p:cNvSpPr/>
          <p:nvPr/>
        </p:nvSpPr>
        <p:spPr>
          <a:xfrm>
            <a:off x="2288925" y="6190566"/>
            <a:ext cx="50800" cy="5080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Tree>
    <p:custDataLst>
      <p:tags r:id="rId1"/>
    </p:custDataLst>
    <p:extLst>
      <p:ext uri="{BB962C8B-B14F-4D97-AF65-F5344CB8AC3E}">
        <p14:creationId xmlns:p14="http://schemas.microsoft.com/office/powerpoint/2010/main" val="16115055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smtClean="0"/>
              <a:t>619PD: Prognostic factors in curative treatment of gallbladder cancer - Data of 950 cases of “The German-Registry” – Goetze et al </a:t>
            </a:r>
            <a:endParaRPr lang="fr-FR" sz="1800"/>
          </a:p>
        </p:txBody>
      </p:sp>
      <p:sp>
        <p:nvSpPr>
          <p:cNvPr id="5123" name="Rectangle 3"/>
          <p:cNvSpPr>
            <a:spLocks noGrp="1" noChangeArrowheads="1"/>
          </p:cNvSpPr>
          <p:nvPr>
            <p:ph type="body" idx="1"/>
          </p:nvPr>
        </p:nvSpPr>
        <p:spPr>
          <a:xfrm>
            <a:off x="365124" y="1254034"/>
            <a:ext cx="8413751" cy="4994365"/>
          </a:xfrm>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Aft>
                <a:spcPts val="100"/>
              </a:spcAft>
              <a:buNone/>
            </a:pPr>
            <a:r>
              <a:rPr lang="fr-FR" b="1" dirty="0" smtClean="0"/>
              <a:t>Conclusions</a:t>
            </a:r>
            <a:endParaRPr lang="fr-FR" dirty="0" smtClean="0"/>
          </a:p>
          <a:p>
            <a:pPr>
              <a:spcAft>
                <a:spcPts val="100"/>
              </a:spcAft>
            </a:pPr>
            <a:r>
              <a:rPr lang="fr-FR" b="1" dirty="0" smtClean="0"/>
              <a:t>Les CVDF jusqu’à T1b nécessitent une résection radicale</a:t>
            </a:r>
          </a:p>
          <a:p>
            <a:pPr>
              <a:spcAft>
                <a:spcPts val="100"/>
              </a:spcAft>
            </a:pPr>
            <a:r>
              <a:rPr lang="fr-FR" b="1" dirty="0" smtClean="0"/>
              <a:t>La résection partielle (</a:t>
            </a:r>
            <a:r>
              <a:rPr lang="fr-FR" b="1" dirty="0" err="1" smtClean="0"/>
              <a:t>wedge</a:t>
            </a:r>
            <a:r>
              <a:rPr lang="fr-FR" b="1" dirty="0" smtClean="0"/>
              <a:t>) est efficace pour les tumeurs T1b / T2 car elle est moins invasive et </a:t>
            </a:r>
            <a:r>
              <a:rPr lang="fr-FR" b="1" dirty="0" err="1" smtClean="0"/>
              <a:t>carcinologiquement</a:t>
            </a:r>
            <a:r>
              <a:rPr lang="fr-FR" b="1" dirty="0" smtClean="0"/>
              <a:t> satisfaisante; des résections très localisées (WRT implants) peuvent aussi être réalisées dans des petits centres qui ont une expérience limitée de la chirurgie hépatique</a:t>
            </a:r>
          </a:p>
          <a:p>
            <a:pPr>
              <a:spcAft>
                <a:spcPts val="100"/>
              </a:spcAft>
            </a:pPr>
            <a:r>
              <a:rPr lang="fr-FR" b="1" dirty="0" smtClean="0"/>
              <a:t>Le nombre de ganglions enlevé est essentiel</a:t>
            </a:r>
          </a:p>
          <a:p>
            <a:pPr>
              <a:spcAft>
                <a:spcPts val="100"/>
              </a:spcAft>
            </a:pPr>
            <a:r>
              <a:rPr lang="fr-FR" b="1" dirty="0" smtClean="0"/>
              <a:t>Un processus de décision correct est bénéfique pour la plupart des patients</a:t>
            </a:r>
          </a:p>
          <a:p>
            <a:pPr>
              <a:spcAft>
                <a:spcPts val="100"/>
              </a:spcAft>
            </a:pPr>
            <a:r>
              <a:rPr lang="fr-FR" b="1" dirty="0" smtClean="0"/>
              <a:t>Pour améliorer le taux de guérison des CVDF T2-3, une autre étude de traitement multimodal (GAIN) a été planifié</a:t>
            </a:r>
            <a:endParaRPr lang="fr-FR" b="1" dirty="0"/>
          </a:p>
        </p:txBody>
      </p:sp>
      <p:sp>
        <p:nvSpPr>
          <p:cNvPr id="15" name="Text Placeholder 14"/>
          <p:cNvSpPr>
            <a:spLocks noGrp="1"/>
          </p:cNvSpPr>
          <p:nvPr>
            <p:ph type="body" sz="quarter" idx="11"/>
          </p:nvPr>
        </p:nvSpPr>
        <p:spPr>
          <a:xfrm>
            <a:off x="4343400" y="6096000"/>
            <a:ext cx="4435475" cy="487363"/>
          </a:xfrm>
        </p:spPr>
        <p:txBody>
          <a:bodyPr/>
          <a:lstStyle/>
          <a:p>
            <a:r>
              <a:rPr lang="fr-FR" smtClean="0"/>
              <a:t> Goetze TO et al. Ann Oncol 2016; 27 (suppl 6): abstr 619PD</a:t>
            </a:r>
            <a:endParaRPr lang="fr-FR"/>
          </a:p>
        </p:txBody>
      </p:sp>
      <p:grpSp>
        <p:nvGrpSpPr>
          <p:cNvPr id="2" name="Group 1"/>
          <p:cNvGrpSpPr/>
          <p:nvPr/>
        </p:nvGrpSpPr>
        <p:grpSpPr>
          <a:xfrm>
            <a:off x="2412799" y="1508768"/>
            <a:ext cx="5659202" cy="2549209"/>
            <a:chOff x="1723467" y="1527985"/>
            <a:chExt cx="5659202" cy="2549209"/>
          </a:xfrm>
        </p:grpSpPr>
        <p:sp>
          <p:nvSpPr>
            <p:cNvPr id="90" name="Freeform 2"/>
            <p:cNvSpPr>
              <a:spLocks/>
            </p:cNvSpPr>
            <p:nvPr/>
          </p:nvSpPr>
          <p:spPr bwMode="auto">
            <a:xfrm>
              <a:off x="2412506" y="1833143"/>
              <a:ext cx="2761596" cy="1556423"/>
            </a:xfrm>
            <a:custGeom>
              <a:avLst/>
              <a:gdLst>
                <a:gd name="T0" fmla="*/ 218 w 221"/>
                <a:gd name="T1" fmla="*/ 122 h 122"/>
                <a:gd name="T2" fmla="*/ 181 w 221"/>
                <a:gd name="T3" fmla="*/ 114 h 122"/>
                <a:gd name="T4" fmla="*/ 170 w 221"/>
                <a:gd name="T5" fmla="*/ 109 h 122"/>
                <a:gd name="T6" fmla="*/ 156 w 221"/>
                <a:gd name="T7" fmla="*/ 105 h 122"/>
                <a:gd name="T8" fmla="*/ 153 w 221"/>
                <a:gd name="T9" fmla="*/ 102 h 122"/>
                <a:gd name="T10" fmla="*/ 146 w 221"/>
                <a:gd name="T11" fmla="*/ 99 h 122"/>
                <a:gd name="T12" fmla="*/ 130 w 221"/>
                <a:gd name="T13" fmla="*/ 96 h 122"/>
                <a:gd name="T14" fmla="*/ 123 w 221"/>
                <a:gd name="T15" fmla="*/ 93 h 122"/>
                <a:gd name="T16" fmla="*/ 114 w 221"/>
                <a:gd name="T17" fmla="*/ 90 h 122"/>
                <a:gd name="T18" fmla="*/ 97 w 221"/>
                <a:gd name="T19" fmla="*/ 88 h 122"/>
                <a:gd name="T20" fmla="*/ 88 w 221"/>
                <a:gd name="T21" fmla="*/ 86 h 122"/>
                <a:gd name="T22" fmla="*/ 86 w 221"/>
                <a:gd name="T23" fmla="*/ 84 h 122"/>
                <a:gd name="T24" fmla="*/ 84 w 221"/>
                <a:gd name="T25" fmla="*/ 82 h 122"/>
                <a:gd name="T26" fmla="*/ 74 w 221"/>
                <a:gd name="T27" fmla="*/ 79 h 122"/>
                <a:gd name="T28" fmla="*/ 73 w 221"/>
                <a:gd name="T29" fmla="*/ 76 h 122"/>
                <a:gd name="T30" fmla="*/ 69 w 221"/>
                <a:gd name="T31" fmla="*/ 73 h 122"/>
                <a:gd name="T32" fmla="*/ 66 w 221"/>
                <a:gd name="T33" fmla="*/ 67 h 122"/>
                <a:gd name="T34" fmla="*/ 54 w 221"/>
                <a:gd name="T35" fmla="*/ 65 h 122"/>
                <a:gd name="T36" fmla="*/ 52 w 221"/>
                <a:gd name="T37" fmla="*/ 61 h 122"/>
                <a:gd name="T38" fmla="*/ 50 w 221"/>
                <a:gd name="T39" fmla="*/ 59 h 122"/>
                <a:gd name="T40" fmla="*/ 48 w 221"/>
                <a:gd name="T41" fmla="*/ 57 h 122"/>
                <a:gd name="T42" fmla="*/ 45 w 221"/>
                <a:gd name="T43" fmla="*/ 46 h 122"/>
                <a:gd name="T44" fmla="*/ 43 w 221"/>
                <a:gd name="T45" fmla="*/ 45 h 122"/>
                <a:gd name="T46" fmla="*/ 39 w 221"/>
                <a:gd name="T47" fmla="*/ 41 h 122"/>
                <a:gd name="T48" fmla="*/ 36 w 221"/>
                <a:gd name="T49" fmla="*/ 38 h 122"/>
                <a:gd name="T50" fmla="*/ 34 w 221"/>
                <a:gd name="T51" fmla="*/ 34 h 122"/>
                <a:gd name="T52" fmla="*/ 31 w 221"/>
                <a:gd name="T53" fmla="*/ 32 h 122"/>
                <a:gd name="T54" fmla="*/ 29 w 221"/>
                <a:gd name="T55" fmla="*/ 29 h 122"/>
                <a:gd name="T56" fmla="*/ 25 w 221"/>
                <a:gd name="T57" fmla="*/ 28 h 122"/>
                <a:gd name="T58" fmla="*/ 25 w 221"/>
                <a:gd name="T59" fmla="*/ 23 h 122"/>
                <a:gd name="T60" fmla="*/ 22 w 221"/>
                <a:gd name="T61" fmla="*/ 20 h 122"/>
                <a:gd name="T62" fmla="*/ 21 w 221"/>
                <a:gd name="T63" fmla="*/ 16 h 122"/>
                <a:gd name="T64" fmla="*/ 19 w 221"/>
                <a:gd name="T65" fmla="*/ 14 h 122"/>
                <a:gd name="T66" fmla="*/ 17 w 221"/>
                <a:gd name="T67" fmla="*/ 12 h 122"/>
                <a:gd name="T68" fmla="*/ 14 w 221"/>
                <a:gd name="T69" fmla="*/ 9 h 122"/>
                <a:gd name="T70" fmla="*/ 12 w 221"/>
                <a:gd name="T71" fmla="*/ 6 h 122"/>
                <a:gd name="T72" fmla="*/ 9 w 221"/>
                <a:gd name="T73" fmla="*/ 3 h 122"/>
                <a:gd name="T74" fmla="*/ 0 w 221"/>
                <a:gd name="T7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122">
                  <a:moveTo>
                    <a:pt x="221" y="122"/>
                  </a:moveTo>
                  <a:lnTo>
                    <a:pt x="218" y="122"/>
                  </a:lnTo>
                  <a:lnTo>
                    <a:pt x="218" y="114"/>
                  </a:lnTo>
                  <a:lnTo>
                    <a:pt x="181" y="114"/>
                  </a:lnTo>
                  <a:lnTo>
                    <a:pt x="181" y="109"/>
                  </a:lnTo>
                  <a:lnTo>
                    <a:pt x="170" y="109"/>
                  </a:lnTo>
                  <a:lnTo>
                    <a:pt x="170" y="105"/>
                  </a:lnTo>
                  <a:lnTo>
                    <a:pt x="156" y="105"/>
                  </a:lnTo>
                  <a:lnTo>
                    <a:pt x="156" y="102"/>
                  </a:lnTo>
                  <a:lnTo>
                    <a:pt x="153" y="102"/>
                  </a:lnTo>
                  <a:lnTo>
                    <a:pt x="153" y="99"/>
                  </a:lnTo>
                  <a:lnTo>
                    <a:pt x="146" y="99"/>
                  </a:lnTo>
                  <a:lnTo>
                    <a:pt x="146" y="96"/>
                  </a:lnTo>
                  <a:lnTo>
                    <a:pt x="130" y="96"/>
                  </a:lnTo>
                  <a:lnTo>
                    <a:pt x="130" y="93"/>
                  </a:lnTo>
                  <a:lnTo>
                    <a:pt x="123" y="93"/>
                  </a:lnTo>
                  <a:lnTo>
                    <a:pt x="123" y="90"/>
                  </a:lnTo>
                  <a:lnTo>
                    <a:pt x="114" y="90"/>
                  </a:lnTo>
                  <a:lnTo>
                    <a:pt x="114" y="88"/>
                  </a:lnTo>
                  <a:lnTo>
                    <a:pt x="97" y="88"/>
                  </a:lnTo>
                  <a:lnTo>
                    <a:pt x="97" y="86"/>
                  </a:lnTo>
                  <a:lnTo>
                    <a:pt x="88" y="86"/>
                  </a:lnTo>
                  <a:lnTo>
                    <a:pt x="88" y="84"/>
                  </a:lnTo>
                  <a:lnTo>
                    <a:pt x="86" y="84"/>
                  </a:lnTo>
                  <a:lnTo>
                    <a:pt x="86" y="82"/>
                  </a:lnTo>
                  <a:lnTo>
                    <a:pt x="84" y="82"/>
                  </a:lnTo>
                  <a:lnTo>
                    <a:pt x="84" y="79"/>
                  </a:lnTo>
                  <a:lnTo>
                    <a:pt x="74" y="79"/>
                  </a:lnTo>
                  <a:lnTo>
                    <a:pt x="74" y="76"/>
                  </a:lnTo>
                  <a:lnTo>
                    <a:pt x="73" y="76"/>
                  </a:lnTo>
                  <a:lnTo>
                    <a:pt x="73" y="73"/>
                  </a:lnTo>
                  <a:lnTo>
                    <a:pt x="69" y="73"/>
                  </a:lnTo>
                  <a:lnTo>
                    <a:pt x="69" y="67"/>
                  </a:lnTo>
                  <a:lnTo>
                    <a:pt x="66" y="67"/>
                  </a:lnTo>
                  <a:lnTo>
                    <a:pt x="66" y="65"/>
                  </a:lnTo>
                  <a:lnTo>
                    <a:pt x="54" y="65"/>
                  </a:lnTo>
                  <a:lnTo>
                    <a:pt x="54" y="61"/>
                  </a:lnTo>
                  <a:lnTo>
                    <a:pt x="52" y="61"/>
                  </a:lnTo>
                  <a:lnTo>
                    <a:pt x="52" y="59"/>
                  </a:lnTo>
                  <a:lnTo>
                    <a:pt x="50" y="59"/>
                  </a:lnTo>
                  <a:lnTo>
                    <a:pt x="50" y="57"/>
                  </a:lnTo>
                  <a:lnTo>
                    <a:pt x="48" y="57"/>
                  </a:lnTo>
                  <a:lnTo>
                    <a:pt x="48" y="46"/>
                  </a:lnTo>
                  <a:lnTo>
                    <a:pt x="45" y="46"/>
                  </a:lnTo>
                  <a:lnTo>
                    <a:pt x="45" y="45"/>
                  </a:lnTo>
                  <a:lnTo>
                    <a:pt x="43" y="45"/>
                  </a:lnTo>
                  <a:lnTo>
                    <a:pt x="43" y="41"/>
                  </a:lnTo>
                  <a:lnTo>
                    <a:pt x="39" y="41"/>
                  </a:lnTo>
                  <a:lnTo>
                    <a:pt x="39" y="38"/>
                  </a:lnTo>
                  <a:lnTo>
                    <a:pt x="36" y="38"/>
                  </a:lnTo>
                  <a:lnTo>
                    <a:pt x="36" y="34"/>
                  </a:lnTo>
                  <a:lnTo>
                    <a:pt x="34" y="34"/>
                  </a:lnTo>
                  <a:lnTo>
                    <a:pt x="34" y="32"/>
                  </a:lnTo>
                  <a:lnTo>
                    <a:pt x="31" y="32"/>
                  </a:lnTo>
                  <a:lnTo>
                    <a:pt x="31" y="29"/>
                  </a:lnTo>
                  <a:lnTo>
                    <a:pt x="29" y="29"/>
                  </a:lnTo>
                  <a:lnTo>
                    <a:pt x="29" y="28"/>
                  </a:lnTo>
                  <a:lnTo>
                    <a:pt x="25" y="28"/>
                  </a:lnTo>
                  <a:lnTo>
                    <a:pt x="25" y="25"/>
                  </a:lnTo>
                  <a:lnTo>
                    <a:pt x="25" y="23"/>
                  </a:lnTo>
                  <a:lnTo>
                    <a:pt x="22" y="23"/>
                  </a:lnTo>
                  <a:lnTo>
                    <a:pt x="22" y="20"/>
                  </a:lnTo>
                  <a:lnTo>
                    <a:pt x="22" y="16"/>
                  </a:lnTo>
                  <a:lnTo>
                    <a:pt x="21" y="16"/>
                  </a:lnTo>
                  <a:lnTo>
                    <a:pt x="21" y="14"/>
                  </a:lnTo>
                  <a:lnTo>
                    <a:pt x="19" y="14"/>
                  </a:lnTo>
                  <a:lnTo>
                    <a:pt x="19" y="12"/>
                  </a:lnTo>
                  <a:lnTo>
                    <a:pt x="17" y="12"/>
                  </a:lnTo>
                  <a:lnTo>
                    <a:pt x="17" y="9"/>
                  </a:lnTo>
                  <a:lnTo>
                    <a:pt x="14" y="9"/>
                  </a:lnTo>
                  <a:lnTo>
                    <a:pt x="14" y="6"/>
                  </a:lnTo>
                  <a:lnTo>
                    <a:pt x="12" y="6"/>
                  </a:lnTo>
                  <a:lnTo>
                    <a:pt x="12" y="3"/>
                  </a:lnTo>
                  <a:lnTo>
                    <a:pt x="9" y="3"/>
                  </a:lnTo>
                  <a:lnTo>
                    <a:pt x="9" y="0"/>
                  </a:lnTo>
                  <a:lnTo>
                    <a:pt x="0" y="0"/>
                  </a:lnTo>
                </a:path>
              </a:pathLst>
            </a:cu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Freeform 3"/>
            <p:cNvSpPr>
              <a:spLocks/>
            </p:cNvSpPr>
            <p:nvPr/>
          </p:nvSpPr>
          <p:spPr bwMode="auto">
            <a:xfrm>
              <a:off x="2412506" y="1833144"/>
              <a:ext cx="2749100" cy="880272"/>
            </a:xfrm>
            <a:custGeom>
              <a:avLst/>
              <a:gdLst>
                <a:gd name="T0" fmla="*/ 213 w 220"/>
                <a:gd name="T1" fmla="*/ 69 h 69"/>
                <a:gd name="T2" fmla="*/ 192 w 220"/>
                <a:gd name="T3" fmla="*/ 67 h 69"/>
                <a:gd name="T4" fmla="*/ 174 w 220"/>
                <a:gd name="T5" fmla="*/ 65 h 69"/>
                <a:gd name="T6" fmla="*/ 168 w 220"/>
                <a:gd name="T7" fmla="*/ 62 h 69"/>
                <a:gd name="T8" fmla="*/ 166 w 220"/>
                <a:gd name="T9" fmla="*/ 60 h 69"/>
                <a:gd name="T10" fmla="*/ 152 w 220"/>
                <a:gd name="T11" fmla="*/ 59 h 69"/>
                <a:gd name="T12" fmla="*/ 150 w 220"/>
                <a:gd name="T13" fmla="*/ 56 h 69"/>
                <a:gd name="T14" fmla="*/ 135 w 220"/>
                <a:gd name="T15" fmla="*/ 54 h 69"/>
                <a:gd name="T16" fmla="*/ 119 w 220"/>
                <a:gd name="T17" fmla="*/ 52 h 69"/>
                <a:gd name="T18" fmla="*/ 117 w 220"/>
                <a:gd name="T19" fmla="*/ 51 h 69"/>
                <a:gd name="T20" fmla="*/ 114 w 220"/>
                <a:gd name="T21" fmla="*/ 49 h 69"/>
                <a:gd name="T22" fmla="*/ 111 w 220"/>
                <a:gd name="T23" fmla="*/ 48 h 69"/>
                <a:gd name="T24" fmla="*/ 102 w 220"/>
                <a:gd name="T25" fmla="*/ 46 h 69"/>
                <a:gd name="T26" fmla="*/ 100 w 220"/>
                <a:gd name="T27" fmla="*/ 43 h 69"/>
                <a:gd name="T28" fmla="*/ 92 w 220"/>
                <a:gd name="T29" fmla="*/ 40 h 69"/>
                <a:gd name="T30" fmla="*/ 88 w 220"/>
                <a:gd name="T31" fmla="*/ 38 h 69"/>
                <a:gd name="T32" fmla="*/ 83 w 220"/>
                <a:gd name="T33" fmla="*/ 34 h 69"/>
                <a:gd name="T34" fmla="*/ 77 w 220"/>
                <a:gd name="T35" fmla="*/ 31 h 69"/>
                <a:gd name="T36" fmla="*/ 72 w 220"/>
                <a:gd name="T37" fmla="*/ 30 h 69"/>
                <a:gd name="T38" fmla="*/ 65 w 220"/>
                <a:gd name="T39" fmla="*/ 28 h 69"/>
                <a:gd name="T40" fmla="*/ 63 w 220"/>
                <a:gd name="T41" fmla="*/ 25 h 69"/>
                <a:gd name="T42" fmla="*/ 60 w 220"/>
                <a:gd name="T43" fmla="*/ 23 h 69"/>
                <a:gd name="T44" fmla="*/ 55 w 220"/>
                <a:gd name="T45" fmla="*/ 21 h 69"/>
                <a:gd name="T46" fmla="*/ 48 w 220"/>
                <a:gd name="T47" fmla="*/ 20 h 69"/>
                <a:gd name="T48" fmla="*/ 42 w 220"/>
                <a:gd name="T49" fmla="*/ 19 h 69"/>
                <a:gd name="T50" fmla="*/ 39 w 220"/>
                <a:gd name="T51" fmla="*/ 18 h 69"/>
                <a:gd name="T52" fmla="*/ 36 w 220"/>
                <a:gd name="T53" fmla="*/ 17 h 69"/>
                <a:gd name="T54" fmla="*/ 34 w 220"/>
                <a:gd name="T55" fmla="*/ 15 h 69"/>
                <a:gd name="T56" fmla="*/ 32 w 220"/>
                <a:gd name="T57" fmla="*/ 12 h 69"/>
                <a:gd name="T58" fmla="*/ 29 w 220"/>
                <a:gd name="T59" fmla="*/ 11 h 69"/>
                <a:gd name="T60" fmla="*/ 20 w 220"/>
                <a:gd name="T61" fmla="*/ 9 h 69"/>
                <a:gd name="T62" fmla="*/ 15 w 220"/>
                <a:gd name="T63" fmla="*/ 7 h 69"/>
                <a:gd name="T64" fmla="*/ 9 w 220"/>
                <a:gd name="T65" fmla="*/ 4 h 69"/>
                <a:gd name="T66" fmla="*/ 5 w 220"/>
                <a:gd name="T67" fmla="*/ 1 h 69"/>
                <a:gd name="T68" fmla="*/ 0 w 220"/>
                <a:gd name="T6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69">
                  <a:moveTo>
                    <a:pt x="220" y="69"/>
                  </a:moveTo>
                  <a:lnTo>
                    <a:pt x="213" y="69"/>
                  </a:lnTo>
                  <a:lnTo>
                    <a:pt x="213" y="67"/>
                  </a:lnTo>
                  <a:lnTo>
                    <a:pt x="192" y="67"/>
                  </a:lnTo>
                  <a:lnTo>
                    <a:pt x="192" y="65"/>
                  </a:lnTo>
                  <a:lnTo>
                    <a:pt x="174" y="65"/>
                  </a:lnTo>
                  <a:lnTo>
                    <a:pt x="174" y="62"/>
                  </a:lnTo>
                  <a:lnTo>
                    <a:pt x="168" y="62"/>
                  </a:lnTo>
                  <a:lnTo>
                    <a:pt x="168" y="60"/>
                  </a:lnTo>
                  <a:lnTo>
                    <a:pt x="166" y="60"/>
                  </a:lnTo>
                  <a:lnTo>
                    <a:pt x="166" y="59"/>
                  </a:lnTo>
                  <a:lnTo>
                    <a:pt x="152" y="59"/>
                  </a:lnTo>
                  <a:lnTo>
                    <a:pt x="152" y="56"/>
                  </a:lnTo>
                  <a:lnTo>
                    <a:pt x="150" y="56"/>
                  </a:lnTo>
                  <a:lnTo>
                    <a:pt x="150" y="54"/>
                  </a:lnTo>
                  <a:lnTo>
                    <a:pt x="135" y="54"/>
                  </a:lnTo>
                  <a:lnTo>
                    <a:pt x="135" y="52"/>
                  </a:lnTo>
                  <a:lnTo>
                    <a:pt x="119" y="52"/>
                  </a:lnTo>
                  <a:lnTo>
                    <a:pt x="119" y="51"/>
                  </a:lnTo>
                  <a:lnTo>
                    <a:pt x="117" y="51"/>
                  </a:lnTo>
                  <a:lnTo>
                    <a:pt x="117" y="49"/>
                  </a:lnTo>
                  <a:lnTo>
                    <a:pt x="114" y="49"/>
                  </a:lnTo>
                  <a:lnTo>
                    <a:pt x="114" y="48"/>
                  </a:lnTo>
                  <a:lnTo>
                    <a:pt x="111" y="48"/>
                  </a:lnTo>
                  <a:lnTo>
                    <a:pt x="111" y="46"/>
                  </a:lnTo>
                  <a:lnTo>
                    <a:pt x="102" y="46"/>
                  </a:lnTo>
                  <a:lnTo>
                    <a:pt x="102" y="43"/>
                  </a:lnTo>
                  <a:lnTo>
                    <a:pt x="100" y="43"/>
                  </a:lnTo>
                  <a:lnTo>
                    <a:pt x="100" y="40"/>
                  </a:lnTo>
                  <a:lnTo>
                    <a:pt x="92" y="40"/>
                  </a:lnTo>
                  <a:lnTo>
                    <a:pt x="92" y="38"/>
                  </a:lnTo>
                  <a:lnTo>
                    <a:pt x="88" y="38"/>
                  </a:lnTo>
                  <a:lnTo>
                    <a:pt x="88" y="34"/>
                  </a:lnTo>
                  <a:lnTo>
                    <a:pt x="83" y="34"/>
                  </a:lnTo>
                  <a:lnTo>
                    <a:pt x="83" y="31"/>
                  </a:lnTo>
                  <a:lnTo>
                    <a:pt x="77" y="31"/>
                  </a:lnTo>
                  <a:lnTo>
                    <a:pt x="77" y="30"/>
                  </a:lnTo>
                  <a:lnTo>
                    <a:pt x="72" y="30"/>
                  </a:lnTo>
                  <a:lnTo>
                    <a:pt x="72" y="28"/>
                  </a:lnTo>
                  <a:lnTo>
                    <a:pt x="65" y="28"/>
                  </a:lnTo>
                  <a:lnTo>
                    <a:pt x="65" y="25"/>
                  </a:lnTo>
                  <a:lnTo>
                    <a:pt x="63" y="25"/>
                  </a:lnTo>
                  <a:lnTo>
                    <a:pt x="63" y="23"/>
                  </a:lnTo>
                  <a:lnTo>
                    <a:pt x="60" y="23"/>
                  </a:lnTo>
                  <a:lnTo>
                    <a:pt x="60" y="21"/>
                  </a:lnTo>
                  <a:lnTo>
                    <a:pt x="55" y="21"/>
                  </a:lnTo>
                  <a:lnTo>
                    <a:pt x="55" y="20"/>
                  </a:lnTo>
                  <a:lnTo>
                    <a:pt x="48" y="20"/>
                  </a:lnTo>
                  <a:lnTo>
                    <a:pt x="48" y="19"/>
                  </a:lnTo>
                  <a:lnTo>
                    <a:pt x="42" y="19"/>
                  </a:lnTo>
                  <a:lnTo>
                    <a:pt x="42" y="18"/>
                  </a:lnTo>
                  <a:lnTo>
                    <a:pt x="39" y="18"/>
                  </a:lnTo>
                  <a:lnTo>
                    <a:pt x="39" y="17"/>
                  </a:lnTo>
                  <a:lnTo>
                    <a:pt x="36" y="17"/>
                  </a:lnTo>
                  <a:lnTo>
                    <a:pt x="36" y="15"/>
                  </a:lnTo>
                  <a:lnTo>
                    <a:pt x="34" y="15"/>
                  </a:lnTo>
                  <a:lnTo>
                    <a:pt x="34" y="12"/>
                  </a:lnTo>
                  <a:lnTo>
                    <a:pt x="32" y="12"/>
                  </a:lnTo>
                  <a:lnTo>
                    <a:pt x="32" y="11"/>
                  </a:lnTo>
                  <a:lnTo>
                    <a:pt x="29" y="11"/>
                  </a:lnTo>
                  <a:lnTo>
                    <a:pt x="29" y="9"/>
                  </a:lnTo>
                  <a:lnTo>
                    <a:pt x="20" y="9"/>
                  </a:lnTo>
                  <a:lnTo>
                    <a:pt x="20" y="7"/>
                  </a:lnTo>
                  <a:lnTo>
                    <a:pt x="15" y="7"/>
                  </a:lnTo>
                  <a:lnTo>
                    <a:pt x="15" y="4"/>
                  </a:lnTo>
                  <a:lnTo>
                    <a:pt x="9" y="4"/>
                  </a:lnTo>
                  <a:lnTo>
                    <a:pt x="9" y="1"/>
                  </a:lnTo>
                  <a:lnTo>
                    <a:pt x="5" y="1"/>
                  </a:lnTo>
                  <a:lnTo>
                    <a:pt x="5"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92" name="Group 91"/>
            <p:cNvGrpSpPr/>
            <p:nvPr/>
          </p:nvGrpSpPr>
          <p:grpSpPr>
            <a:xfrm>
              <a:off x="1723467" y="1672376"/>
              <a:ext cx="3450635" cy="2404818"/>
              <a:chOff x="1855154" y="2230140"/>
              <a:chExt cx="4562044" cy="2849306"/>
            </a:xfrm>
          </p:grpSpPr>
          <p:grpSp>
            <p:nvGrpSpPr>
              <p:cNvPr id="93" name="Group 92"/>
              <p:cNvGrpSpPr/>
              <p:nvPr/>
            </p:nvGrpSpPr>
            <p:grpSpPr>
              <a:xfrm>
                <a:off x="2614623" y="2396465"/>
                <a:ext cx="3624340" cy="2171700"/>
                <a:chOff x="836615" y="2448719"/>
                <a:chExt cx="3624340" cy="2171700"/>
              </a:xfrm>
            </p:grpSpPr>
            <p:sp>
              <p:nvSpPr>
                <p:cNvPr id="108" name="Freeform 107"/>
                <p:cNvSpPr>
                  <a:spLocks/>
                </p:cNvSpPr>
                <p:nvPr/>
              </p:nvSpPr>
              <p:spPr bwMode="auto">
                <a:xfrm>
                  <a:off x="925518" y="2448720"/>
                  <a:ext cx="35354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Line 6"/>
                <p:cNvSpPr>
                  <a:spLocks noChangeShapeType="1"/>
                </p:cNvSpPr>
                <p:nvPr/>
              </p:nvSpPr>
              <p:spPr bwMode="auto">
                <a:xfrm>
                  <a:off x="836615" y="24487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7"/>
                <p:cNvSpPr>
                  <a:spLocks noChangeShapeType="1"/>
                </p:cNvSpPr>
                <p:nvPr/>
              </p:nvSpPr>
              <p:spPr bwMode="auto">
                <a:xfrm>
                  <a:off x="836615" y="28646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Line 8"/>
                <p:cNvSpPr>
                  <a:spLocks noChangeShapeType="1"/>
                </p:cNvSpPr>
                <p:nvPr/>
              </p:nvSpPr>
              <p:spPr bwMode="auto">
                <a:xfrm>
                  <a:off x="836615" y="328056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9"/>
                <p:cNvSpPr>
                  <a:spLocks noChangeShapeType="1"/>
                </p:cNvSpPr>
                <p:nvPr/>
              </p:nvSpPr>
              <p:spPr bwMode="auto">
                <a:xfrm>
                  <a:off x="836615" y="369649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Line 10"/>
                <p:cNvSpPr>
                  <a:spLocks noChangeShapeType="1"/>
                </p:cNvSpPr>
                <p:nvPr/>
              </p:nvSpPr>
              <p:spPr bwMode="auto">
                <a:xfrm>
                  <a:off x="836615" y="4112419"/>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11"/>
                <p:cNvSpPr>
                  <a:spLocks noChangeShapeType="1"/>
                </p:cNvSpPr>
                <p:nvPr/>
              </p:nvSpPr>
              <p:spPr bwMode="auto">
                <a:xfrm>
                  <a:off x="836615" y="4528344"/>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12"/>
                <p:cNvSpPr>
                  <a:spLocks noChangeShapeType="1"/>
                </p:cNvSpPr>
                <p:nvPr/>
              </p:nvSpPr>
              <p:spPr bwMode="auto">
                <a:xfrm>
                  <a:off x="304083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15"/>
                <p:cNvSpPr>
                  <a:spLocks noChangeShapeType="1"/>
                </p:cNvSpPr>
                <p:nvPr/>
              </p:nvSpPr>
              <p:spPr bwMode="auto">
                <a:xfrm>
                  <a:off x="375215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Line 17"/>
                <p:cNvSpPr>
                  <a:spLocks noChangeShapeType="1"/>
                </p:cNvSpPr>
                <p:nvPr/>
              </p:nvSpPr>
              <p:spPr bwMode="auto">
                <a:xfrm>
                  <a:off x="4457914"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8" name="Line 18"/>
                <p:cNvSpPr>
                  <a:spLocks noChangeShapeType="1"/>
                </p:cNvSpPr>
                <p:nvPr/>
              </p:nvSpPr>
              <p:spPr bwMode="auto">
                <a:xfrm>
                  <a:off x="233384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Line 19"/>
                <p:cNvSpPr>
                  <a:spLocks noChangeShapeType="1"/>
                </p:cNvSpPr>
                <p:nvPr/>
              </p:nvSpPr>
              <p:spPr bwMode="auto">
                <a:xfrm>
                  <a:off x="1640902"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Line 21"/>
                <p:cNvSpPr>
                  <a:spLocks noChangeShapeType="1"/>
                </p:cNvSpPr>
                <p:nvPr/>
              </p:nvSpPr>
              <p:spPr bwMode="auto">
                <a:xfrm>
                  <a:off x="925515" y="4528344"/>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94" name="TextBox 93"/>
              <p:cNvSpPr txBox="1"/>
              <p:nvPr/>
            </p:nvSpPr>
            <p:spPr>
              <a:xfrm rot="16200000">
                <a:off x="1670456" y="3259153"/>
                <a:ext cx="735613" cy="366217"/>
              </a:xfrm>
              <a:prstGeom prst="rect">
                <a:avLst/>
              </a:prstGeom>
              <a:noFill/>
            </p:spPr>
            <p:txBody>
              <a:bodyPr wrap="none" rtlCol="0">
                <a:spAutoFit/>
              </a:bodyPr>
              <a:lstStyle/>
              <a:p>
                <a:pPr algn="ctr"/>
                <a:r>
                  <a:rPr lang="fr-FR" sz="1200" dirty="0" smtClean="0">
                    <a:solidFill>
                      <a:srgbClr val="4D4D4D"/>
                    </a:solidFill>
                  </a:rPr>
                  <a:t>Survie</a:t>
                </a:r>
                <a:endParaRPr lang="fr-FR" sz="1200" dirty="0">
                  <a:solidFill>
                    <a:srgbClr val="4D4D4D"/>
                  </a:solidFill>
                </a:endParaRPr>
              </a:p>
            </p:txBody>
          </p:sp>
          <p:sp>
            <p:nvSpPr>
              <p:cNvPr id="95" name="TextBox 94"/>
              <p:cNvSpPr txBox="1"/>
              <p:nvPr/>
            </p:nvSpPr>
            <p:spPr>
              <a:xfrm>
                <a:off x="3997137" y="4751249"/>
                <a:ext cx="956233" cy="328197"/>
              </a:xfrm>
              <a:prstGeom prst="rect">
                <a:avLst/>
              </a:prstGeom>
              <a:noFill/>
            </p:spPr>
            <p:txBody>
              <a:bodyPr wrap="none" rtlCol="0">
                <a:spAutoFit/>
              </a:bodyPr>
              <a:lstStyle/>
              <a:p>
                <a:pPr algn="ctr"/>
                <a:r>
                  <a:rPr lang="fr-FR" sz="1200" dirty="0" smtClean="0">
                    <a:solidFill>
                      <a:srgbClr val="4D4D4D"/>
                    </a:solidFill>
                  </a:rPr>
                  <a:t>Années</a:t>
                </a:r>
                <a:endParaRPr lang="fr-FR" sz="1200" dirty="0">
                  <a:solidFill>
                    <a:srgbClr val="4D4D4D"/>
                  </a:solidFill>
                </a:endParaRPr>
              </a:p>
            </p:txBody>
          </p:sp>
          <p:sp>
            <p:nvSpPr>
              <p:cNvPr id="96" name="TextBox 95"/>
              <p:cNvSpPr txBox="1"/>
              <p:nvPr/>
            </p:nvSpPr>
            <p:spPr>
              <a:xfrm>
                <a:off x="2157460" y="2230140"/>
                <a:ext cx="526014" cy="328197"/>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97" name="TextBox 96"/>
              <p:cNvSpPr txBox="1"/>
              <p:nvPr/>
            </p:nvSpPr>
            <p:spPr>
              <a:xfrm>
                <a:off x="2157460" y="2647619"/>
                <a:ext cx="526014" cy="328197"/>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98" name="TextBox 97"/>
              <p:cNvSpPr txBox="1"/>
              <p:nvPr/>
            </p:nvSpPr>
            <p:spPr>
              <a:xfrm>
                <a:off x="2157460" y="3063360"/>
                <a:ext cx="526014" cy="328197"/>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99" name="TextBox 98"/>
              <p:cNvSpPr txBox="1"/>
              <p:nvPr/>
            </p:nvSpPr>
            <p:spPr>
              <a:xfrm>
                <a:off x="2157460" y="3479100"/>
                <a:ext cx="526014" cy="328197"/>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100" name="TextBox 99"/>
              <p:cNvSpPr txBox="1"/>
              <p:nvPr/>
            </p:nvSpPr>
            <p:spPr>
              <a:xfrm>
                <a:off x="2157460" y="3894840"/>
                <a:ext cx="526014" cy="328197"/>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101" name="TextBox 100"/>
              <p:cNvSpPr txBox="1"/>
              <p:nvPr/>
            </p:nvSpPr>
            <p:spPr>
              <a:xfrm>
                <a:off x="2327004" y="4310580"/>
                <a:ext cx="356469" cy="328197"/>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102" name="TextBox 101"/>
              <p:cNvSpPr txBox="1"/>
              <p:nvPr/>
            </p:nvSpPr>
            <p:spPr>
              <a:xfrm>
                <a:off x="2530142" y="4522748"/>
                <a:ext cx="356469" cy="328197"/>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103" name="TextBox 102"/>
              <p:cNvSpPr txBox="1"/>
              <p:nvPr/>
            </p:nvSpPr>
            <p:spPr>
              <a:xfrm>
                <a:off x="3242513" y="4522748"/>
                <a:ext cx="356470" cy="328197"/>
              </a:xfrm>
              <a:prstGeom prst="rect">
                <a:avLst/>
              </a:prstGeom>
              <a:noFill/>
            </p:spPr>
            <p:txBody>
              <a:bodyPr wrap="none" rtlCol="0" anchor="t" anchorCtr="0">
                <a:spAutoFit/>
              </a:bodyPr>
              <a:lstStyle/>
              <a:p>
                <a:pPr algn="ctr"/>
                <a:r>
                  <a:rPr lang="fr-FR" sz="1200" smtClean="0">
                    <a:solidFill>
                      <a:srgbClr val="4D4D4D"/>
                    </a:solidFill>
                  </a:rPr>
                  <a:t>1</a:t>
                </a:r>
                <a:endParaRPr lang="fr-FR" sz="1200">
                  <a:solidFill>
                    <a:srgbClr val="4D4D4D"/>
                  </a:solidFill>
                </a:endParaRPr>
              </a:p>
            </p:txBody>
          </p:sp>
          <p:sp>
            <p:nvSpPr>
              <p:cNvPr id="104" name="TextBox 103"/>
              <p:cNvSpPr txBox="1"/>
              <p:nvPr/>
            </p:nvSpPr>
            <p:spPr>
              <a:xfrm>
                <a:off x="3942364" y="4522748"/>
                <a:ext cx="356470" cy="328197"/>
              </a:xfrm>
              <a:prstGeom prst="rect">
                <a:avLst/>
              </a:prstGeom>
              <a:noFill/>
            </p:spPr>
            <p:txBody>
              <a:bodyPr wrap="none" rtlCol="0" anchor="t" anchorCtr="0">
                <a:spAutoFit/>
              </a:bodyPr>
              <a:lstStyle/>
              <a:p>
                <a:pPr algn="ctr"/>
                <a:r>
                  <a:rPr lang="fr-FR" sz="1200" smtClean="0">
                    <a:solidFill>
                      <a:srgbClr val="4D4D4D"/>
                    </a:solidFill>
                  </a:rPr>
                  <a:t>2</a:t>
                </a:r>
                <a:endParaRPr lang="fr-FR" sz="1200">
                  <a:solidFill>
                    <a:srgbClr val="4D4D4D"/>
                  </a:solidFill>
                </a:endParaRPr>
              </a:p>
            </p:txBody>
          </p:sp>
          <p:sp>
            <p:nvSpPr>
              <p:cNvPr id="105" name="TextBox 104"/>
              <p:cNvSpPr txBox="1"/>
              <p:nvPr/>
            </p:nvSpPr>
            <p:spPr>
              <a:xfrm>
                <a:off x="4646341" y="4522748"/>
                <a:ext cx="356470" cy="328197"/>
              </a:xfrm>
              <a:prstGeom prst="rect">
                <a:avLst/>
              </a:prstGeom>
              <a:noFill/>
            </p:spPr>
            <p:txBody>
              <a:bodyPr wrap="none" rtlCol="0" anchor="t" anchorCtr="0">
                <a:spAutoFit/>
              </a:bodyPr>
              <a:lstStyle/>
              <a:p>
                <a:pPr algn="ctr"/>
                <a:r>
                  <a:rPr lang="fr-FR" sz="1200" smtClean="0">
                    <a:solidFill>
                      <a:srgbClr val="4D4D4D"/>
                    </a:solidFill>
                  </a:rPr>
                  <a:t>3</a:t>
                </a:r>
                <a:endParaRPr lang="fr-FR" sz="1200">
                  <a:solidFill>
                    <a:srgbClr val="4D4D4D"/>
                  </a:solidFill>
                </a:endParaRPr>
              </a:p>
            </p:txBody>
          </p:sp>
          <p:sp>
            <p:nvSpPr>
              <p:cNvPr id="106" name="TextBox 105"/>
              <p:cNvSpPr txBox="1"/>
              <p:nvPr/>
            </p:nvSpPr>
            <p:spPr>
              <a:xfrm>
                <a:off x="5355669" y="4522748"/>
                <a:ext cx="356470" cy="328197"/>
              </a:xfrm>
              <a:prstGeom prst="rect">
                <a:avLst/>
              </a:prstGeom>
              <a:noFill/>
            </p:spPr>
            <p:txBody>
              <a:bodyPr wrap="none" rtlCol="0" anchor="t" anchorCtr="0">
                <a:spAutoFit/>
              </a:bodyPr>
              <a:lstStyle/>
              <a:p>
                <a:pPr algn="ctr"/>
                <a:r>
                  <a:rPr lang="fr-FR" sz="1200" smtClean="0">
                    <a:solidFill>
                      <a:srgbClr val="4D4D4D"/>
                    </a:solidFill>
                  </a:rPr>
                  <a:t>4</a:t>
                </a:r>
                <a:endParaRPr lang="fr-FR" sz="1200">
                  <a:solidFill>
                    <a:srgbClr val="4D4D4D"/>
                  </a:solidFill>
                </a:endParaRPr>
              </a:p>
            </p:txBody>
          </p:sp>
          <p:sp>
            <p:nvSpPr>
              <p:cNvPr id="107" name="TextBox 106"/>
              <p:cNvSpPr txBox="1"/>
              <p:nvPr/>
            </p:nvSpPr>
            <p:spPr>
              <a:xfrm>
                <a:off x="6060728" y="4522748"/>
                <a:ext cx="356470" cy="328197"/>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grpSp>
        <p:sp>
          <p:nvSpPr>
            <p:cNvPr id="121" name="Oval 120"/>
            <p:cNvSpPr/>
            <p:nvPr/>
          </p:nvSpPr>
          <p:spPr>
            <a:xfrm>
              <a:off x="4879076" y="26600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2" name="Oval 121"/>
            <p:cNvSpPr/>
            <p:nvPr/>
          </p:nvSpPr>
          <p:spPr>
            <a:xfrm>
              <a:off x="4828276" y="266481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3" name="Oval 122"/>
            <p:cNvSpPr/>
            <p:nvPr/>
          </p:nvSpPr>
          <p:spPr>
            <a:xfrm>
              <a:off x="4749312" y="2638951"/>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4" name="Oval 123"/>
            <p:cNvSpPr/>
            <p:nvPr/>
          </p:nvSpPr>
          <p:spPr>
            <a:xfrm>
              <a:off x="4692917" y="263464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5" name="Oval 124"/>
            <p:cNvSpPr/>
            <p:nvPr/>
          </p:nvSpPr>
          <p:spPr>
            <a:xfrm>
              <a:off x="4608925" y="262843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6" name="Oval 125"/>
            <p:cNvSpPr/>
            <p:nvPr/>
          </p:nvSpPr>
          <p:spPr>
            <a:xfrm>
              <a:off x="4382454" y="256055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7" name="Oval 126"/>
            <p:cNvSpPr/>
            <p:nvPr/>
          </p:nvSpPr>
          <p:spPr>
            <a:xfrm>
              <a:off x="4317698" y="255348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8" name="Oval 127"/>
            <p:cNvSpPr/>
            <p:nvPr/>
          </p:nvSpPr>
          <p:spPr>
            <a:xfrm>
              <a:off x="2937802" y="206015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29" name="Oval 128"/>
            <p:cNvSpPr/>
            <p:nvPr/>
          </p:nvSpPr>
          <p:spPr>
            <a:xfrm>
              <a:off x="2885677" y="202623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0" name="Oval 129"/>
            <p:cNvSpPr/>
            <p:nvPr/>
          </p:nvSpPr>
          <p:spPr>
            <a:xfrm>
              <a:off x="2832459" y="201563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1" name="Oval 130"/>
            <p:cNvSpPr/>
            <p:nvPr/>
          </p:nvSpPr>
          <p:spPr>
            <a:xfrm>
              <a:off x="2673099" y="1923192"/>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2" name="Oval 131"/>
            <p:cNvSpPr/>
            <p:nvPr/>
          </p:nvSpPr>
          <p:spPr>
            <a:xfrm>
              <a:off x="2587224" y="189594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3" name="Oval 132"/>
            <p:cNvSpPr/>
            <p:nvPr/>
          </p:nvSpPr>
          <p:spPr>
            <a:xfrm>
              <a:off x="2431081" y="181044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4" name="Oval 133"/>
            <p:cNvSpPr/>
            <p:nvPr/>
          </p:nvSpPr>
          <p:spPr>
            <a:xfrm>
              <a:off x="4590010" y="320624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5" name="Oval 134"/>
            <p:cNvSpPr/>
            <p:nvPr/>
          </p:nvSpPr>
          <p:spPr>
            <a:xfrm>
              <a:off x="4433254" y="314812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6" name="Oval 135"/>
            <p:cNvSpPr/>
            <p:nvPr/>
          </p:nvSpPr>
          <p:spPr>
            <a:xfrm>
              <a:off x="4373126" y="3146965"/>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7" name="Oval 136"/>
            <p:cNvSpPr/>
            <p:nvPr/>
          </p:nvSpPr>
          <p:spPr>
            <a:xfrm>
              <a:off x="3815004" y="2930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8" name="Oval 137"/>
            <p:cNvSpPr/>
            <p:nvPr/>
          </p:nvSpPr>
          <p:spPr>
            <a:xfrm>
              <a:off x="3742504" y="2930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39" name="Oval 138"/>
            <p:cNvSpPr/>
            <p:nvPr/>
          </p:nvSpPr>
          <p:spPr>
            <a:xfrm>
              <a:off x="3652556" y="2930472"/>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0" name="Oval 139"/>
            <p:cNvSpPr/>
            <p:nvPr/>
          </p:nvSpPr>
          <p:spPr>
            <a:xfrm>
              <a:off x="4590010" y="319892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1" name="Oval 140"/>
            <p:cNvSpPr/>
            <p:nvPr/>
          </p:nvSpPr>
          <p:spPr>
            <a:xfrm>
              <a:off x="3204685" y="2644607"/>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2" name="Oval 141"/>
            <p:cNvSpPr/>
            <p:nvPr/>
          </p:nvSpPr>
          <p:spPr>
            <a:xfrm>
              <a:off x="2986939" y="2397219"/>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3" name="Oval 142"/>
            <p:cNvSpPr/>
            <p:nvPr/>
          </p:nvSpPr>
          <p:spPr>
            <a:xfrm>
              <a:off x="2911077" y="2333438"/>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4" name="Oval 143"/>
            <p:cNvSpPr/>
            <p:nvPr/>
          </p:nvSpPr>
          <p:spPr>
            <a:xfrm>
              <a:off x="2854536" y="230006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5" name="Oval 144"/>
            <p:cNvSpPr/>
            <p:nvPr/>
          </p:nvSpPr>
          <p:spPr>
            <a:xfrm>
              <a:off x="2772837" y="2232116"/>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6" name="Oval 145"/>
            <p:cNvSpPr/>
            <p:nvPr/>
          </p:nvSpPr>
          <p:spPr>
            <a:xfrm flipV="1">
              <a:off x="2638024" y="1997146"/>
              <a:ext cx="45719" cy="4571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7" name="Oval 146"/>
            <p:cNvSpPr/>
            <p:nvPr/>
          </p:nvSpPr>
          <p:spPr>
            <a:xfrm flipV="1">
              <a:off x="2534819" y="1923889"/>
              <a:ext cx="45719" cy="4571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8" name="Oval 147"/>
            <p:cNvSpPr/>
            <p:nvPr/>
          </p:nvSpPr>
          <p:spPr>
            <a:xfrm flipV="1">
              <a:off x="2480409" y="1856649"/>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9" name="Oval 148"/>
            <p:cNvSpPr/>
            <p:nvPr/>
          </p:nvSpPr>
          <p:spPr>
            <a:xfrm flipV="1">
              <a:off x="2389647" y="1831805"/>
              <a:ext cx="45719" cy="4571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150" name="Group 149"/>
            <p:cNvGrpSpPr/>
            <p:nvPr/>
          </p:nvGrpSpPr>
          <p:grpSpPr>
            <a:xfrm>
              <a:off x="5775321" y="2016070"/>
              <a:ext cx="1607348" cy="1127276"/>
              <a:chOff x="1100446" y="4400548"/>
              <a:chExt cx="1607348" cy="1127276"/>
            </a:xfrm>
          </p:grpSpPr>
          <p:cxnSp>
            <p:nvCxnSpPr>
              <p:cNvPr id="151" name="Straight Connector 150"/>
              <p:cNvCxnSpPr/>
              <p:nvPr/>
            </p:nvCxnSpPr>
            <p:spPr>
              <a:xfrm>
                <a:off x="1100446" y="4838386"/>
                <a:ext cx="310429" cy="0"/>
              </a:xfrm>
              <a:prstGeom prst="line">
                <a:avLst/>
              </a:prstGeom>
              <a:noFill/>
              <a:ln w="15875">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2" name="Straight Connector 151"/>
              <p:cNvCxnSpPr/>
              <p:nvPr/>
            </p:nvCxnSpPr>
            <p:spPr>
              <a:xfrm>
                <a:off x="1100446" y="5207863"/>
                <a:ext cx="310429" cy="0"/>
              </a:xfrm>
              <a:prstGeom prst="line">
                <a:avLst/>
              </a:prstGeom>
              <a:noFill/>
              <a:ln w="158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3" name="TextBox 152"/>
              <p:cNvSpPr txBox="1"/>
              <p:nvPr/>
            </p:nvSpPr>
            <p:spPr>
              <a:xfrm>
                <a:off x="1282146" y="4400548"/>
                <a:ext cx="1057050" cy="276999"/>
              </a:xfrm>
              <a:prstGeom prst="rect">
                <a:avLst/>
              </a:prstGeom>
              <a:noFill/>
            </p:spPr>
            <p:txBody>
              <a:bodyPr wrap="none" rtlCol="0">
                <a:spAutoFit/>
              </a:bodyPr>
              <a:lstStyle/>
              <a:p>
                <a:r>
                  <a:rPr lang="fr-FR" sz="1200" dirty="0" err="1" smtClean="0">
                    <a:solidFill>
                      <a:srgbClr val="4D4D4D"/>
                    </a:solidFill>
                  </a:rPr>
                  <a:t>Re</a:t>
                </a:r>
                <a:r>
                  <a:rPr lang="fr-FR" sz="1200" dirty="0" smtClean="0">
                    <a:solidFill>
                      <a:srgbClr val="4D4D4D"/>
                    </a:solidFill>
                  </a:rPr>
                  <a:t>-résection</a:t>
                </a:r>
                <a:endParaRPr lang="fr-FR" sz="1200" dirty="0">
                  <a:solidFill>
                    <a:srgbClr val="4D4D4D"/>
                  </a:solidFill>
                </a:endParaRPr>
              </a:p>
            </p:txBody>
          </p:sp>
          <p:sp>
            <p:nvSpPr>
              <p:cNvPr id="154" name="TextBox 153"/>
              <p:cNvSpPr txBox="1"/>
              <p:nvPr/>
            </p:nvSpPr>
            <p:spPr>
              <a:xfrm>
                <a:off x="1607989" y="4696827"/>
                <a:ext cx="1099805" cy="830997"/>
              </a:xfrm>
              <a:prstGeom prst="rect">
                <a:avLst/>
              </a:prstGeom>
              <a:noFill/>
            </p:spPr>
            <p:txBody>
              <a:bodyPr wrap="none" rtlCol="0">
                <a:spAutoFit/>
              </a:bodyPr>
              <a:lstStyle/>
              <a:p>
                <a:r>
                  <a:rPr lang="fr-FR" sz="1200" dirty="0" smtClean="0">
                    <a:solidFill>
                      <a:srgbClr val="4D4D4D"/>
                    </a:solidFill>
                  </a:rPr>
                  <a:t>N(+)</a:t>
                </a:r>
              </a:p>
              <a:p>
                <a:r>
                  <a:rPr lang="fr-FR" sz="1200" dirty="0" smtClean="0">
                    <a:solidFill>
                      <a:srgbClr val="4D4D4D"/>
                    </a:solidFill>
                  </a:rPr>
                  <a:t>N(+)-censuré</a:t>
                </a:r>
              </a:p>
              <a:p>
                <a:r>
                  <a:rPr lang="fr-FR" sz="1200" dirty="0" smtClean="0">
                    <a:solidFill>
                      <a:srgbClr val="4D4D4D"/>
                    </a:solidFill>
                  </a:rPr>
                  <a:t>NO</a:t>
                </a:r>
              </a:p>
              <a:p>
                <a:r>
                  <a:rPr lang="fr-FR" sz="1200" dirty="0" smtClean="0">
                    <a:solidFill>
                      <a:srgbClr val="4D4D4D"/>
                    </a:solidFill>
                  </a:rPr>
                  <a:t>NO-censuré</a:t>
                </a:r>
                <a:endParaRPr lang="fr-FR" sz="1200" dirty="0">
                  <a:solidFill>
                    <a:srgbClr val="4D4D4D"/>
                  </a:solidFill>
                </a:endParaRPr>
              </a:p>
            </p:txBody>
          </p:sp>
          <p:sp>
            <p:nvSpPr>
              <p:cNvPr id="156" name="Oval 155"/>
              <p:cNvSpPr/>
              <p:nvPr/>
            </p:nvSpPr>
            <p:spPr>
              <a:xfrm>
                <a:off x="1230260" y="4993331"/>
                <a:ext cx="50800" cy="508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157" name="TextBox 156"/>
            <p:cNvSpPr txBox="1"/>
            <p:nvPr/>
          </p:nvSpPr>
          <p:spPr>
            <a:xfrm>
              <a:off x="2683737" y="1527985"/>
              <a:ext cx="2294831" cy="307777"/>
            </a:xfrm>
            <a:prstGeom prst="rect">
              <a:avLst/>
            </a:prstGeom>
            <a:noFill/>
          </p:spPr>
          <p:txBody>
            <a:bodyPr wrap="none" rtlCol="0">
              <a:spAutoFit/>
            </a:bodyPr>
            <a:lstStyle/>
            <a:p>
              <a:pPr algn="ctr"/>
              <a:r>
                <a:rPr lang="fr-FR" sz="1400" b="1" dirty="0" err="1" smtClean="0">
                  <a:solidFill>
                    <a:srgbClr val="4D4D4D"/>
                  </a:solidFill>
                </a:rPr>
                <a:t>Re</a:t>
              </a:r>
              <a:r>
                <a:rPr lang="fr-FR" sz="1400" b="1" dirty="0" smtClean="0">
                  <a:solidFill>
                    <a:srgbClr val="4D4D4D"/>
                  </a:solidFill>
                </a:rPr>
                <a:t>-résection N(+) vs. NO</a:t>
              </a:r>
              <a:endParaRPr lang="fr-FR" sz="1400" b="1" dirty="0">
                <a:solidFill>
                  <a:srgbClr val="4D4D4D"/>
                </a:solidFill>
              </a:endParaRPr>
            </a:p>
          </p:txBody>
        </p:sp>
        <p:sp>
          <p:nvSpPr>
            <p:cNvPr id="158" name="Oval 157"/>
            <p:cNvSpPr/>
            <p:nvPr/>
          </p:nvSpPr>
          <p:spPr>
            <a:xfrm>
              <a:off x="2991663" y="206401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9" name="Oval 158"/>
            <p:cNvSpPr/>
            <p:nvPr/>
          </p:nvSpPr>
          <p:spPr>
            <a:xfrm>
              <a:off x="3045524" y="206786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0" name="Oval 159"/>
            <p:cNvSpPr/>
            <p:nvPr/>
          </p:nvSpPr>
          <p:spPr>
            <a:xfrm>
              <a:off x="3099385" y="207172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1" name="Oval 160"/>
            <p:cNvSpPr/>
            <p:nvPr/>
          </p:nvSpPr>
          <p:spPr>
            <a:xfrm>
              <a:off x="3153246" y="208215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2" name="Oval 161"/>
            <p:cNvSpPr/>
            <p:nvPr/>
          </p:nvSpPr>
          <p:spPr>
            <a:xfrm>
              <a:off x="3207107" y="211561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3" name="Oval 162"/>
            <p:cNvSpPr/>
            <p:nvPr/>
          </p:nvSpPr>
          <p:spPr>
            <a:xfrm>
              <a:off x="3260968" y="216222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4" name="Oval 163"/>
            <p:cNvSpPr/>
            <p:nvPr/>
          </p:nvSpPr>
          <p:spPr>
            <a:xfrm>
              <a:off x="3364164" y="2202264"/>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5" name="Oval 164"/>
            <p:cNvSpPr/>
            <p:nvPr/>
          </p:nvSpPr>
          <p:spPr>
            <a:xfrm>
              <a:off x="3467360" y="2252166"/>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6" name="Oval 165"/>
            <p:cNvSpPr/>
            <p:nvPr/>
          </p:nvSpPr>
          <p:spPr>
            <a:xfrm>
              <a:off x="3593579" y="2302068"/>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7" name="Oval 166"/>
            <p:cNvSpPr/>
            <p:nvPr/>
          </p:nvSpPr>
          <p:spPr>
            <a:xfrm>
              <a:off x="3719798" y="239472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8" name="Oval 167"/>
            <p:cNvSpPr/>
            <p:nvPr/>
          </p:nvSpPr>
          <p:spPr>
            <a:xfrm>
              <a:off x="3846017" y="2431473"/>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9" name="Oval 168"/>
            <p:cNvSpPr/>
            <p:nvPr/>
          </p:nvSpPr>
          <p:spPr>
            <a:xfrm>
              <a:off x="3903167" y="2468219"/>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0" name="Oval 169"/>
            <p:cNvSpPr/>
            <p:nvPr/>
          </p:nvSpPr>
          <p:spPr>
            <a:xfrm>
              <a:off x="4072143" y="2472075"/>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1" name="Oval 170"/>
            <p:cNvSpPr/>
            <p:nvPr/>
          </p:nvSpPr>
          <p:spPr>
            <a:xfrm>
              <a:off x="4241119" y="2489087"/>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89" name="Oval 88"/>
          <p:cNvSpPr/>
          <p:nvPr/>
        </p:nvSpPr>
        <p:spPr>
          <a:xfrm>
            <a:off x="6613221" y="2960090"/>
            <a:ext cx="50800" cy="508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Tree>
    <p:custDataLst>
      <p:tags r:id="rId1"/>
    </p:custDataLst>
    <p:extLst>
      <p:ext uri="{BB962C8B-B14F-4D97-AF65-F5344CB8AC3E}">
        <p14:creationId xmlns:p14="http://schemas.microsoft.com/office/powerpoint/2010/main" val="3148655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fr-FR" dirty="0" smtClean="0">
                <a:solidFill>
                  <a:schemeClr val="accent1"/>
                </a:solidFill>
              </a:rPr>
              <a:t>Carcinome hépatocellulaire</a:t>
            </a:r>
            <a:endParaRPr lang="fr-FR" dirty="0"/>
          </a:p>
        </p:txBody>
      </p:sp>
      <p:sp>
        <p:nvSpPr>
          <p:cNvPr id="4" name="Text Placeholder 3"/>
          <p:cNvSpPr>
            <a:spLocks noGrp="1"/>
          </p:cNvSpPr>
          <p:nvPr>
            <p:ph type="body" idx="1"/>
          </p:nvPr>
        </p:nvSpPr>
        <p:spPr/>
        <p:txBody>
          <a:bodyPr/>
          <a:lstStyle/>
          <a:p>
            <a:r>
              <a:rPr lang="fr-FR" dirty="0" smtClean="0"/>
              <a:t>Cancers du pancréas, de l’intestin grêle et du tractus hépatobiliaire</a:t>
            </a:r>
            <a:endParaRPr lang="fr-FR" dirty="0"/>
          </a:p>
        </p:txBody>
      </p:sp>
    </p:spTree>
    <p:extLst>
      <p:ext uri="{BB962C8B-B14F-4D97-AF65-F5344CB8AC3E}">
        <p14:creationId xmlns:p14="http://schemas.microsoft.com/office/powerpoint/2010/main" val="26766585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Oval 14"/>
          <p:cNvSpPr>
            <a:spLocks noChangeArrowheads="1"/>
          </p:cNvSpPr>
          <p:nvPr/>
        </p:nvSpPr>
        <p:spPr bwMode="auto">
          <a:xfrm>
            <a:off x="3941537" y="344345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2:1</a:t>
            </a:r>
            <a:endParaRPr lang="fr-FR" altLang="zh-CN" sz="1600" b="1">
              <a:solidFill>
                <a:srgbClr val="043882"/>
              </a:solidFill>
              <a:ea typeface="SimSun" pitchFamily="2" charset="-122"/>
            </a:endParaRPr>
          </a:p>
        </p:txBody>
      </p:sp>
      <p:cxnSp>
        <p:nvCxnSpPr>
          <p:cNvPr id="23559" name="AutoShape 15"/>
          <p:cNvCxnSpPr>
            <a:cxnSpLocks noChangeShapeType="1"/>
            <a:stCxn id="23558" idx="0"/>
            <a:endCxn id="48" idx="1"/>
          </p:cNvCxnSpPr>
          <p:nvPr/>
        </p:nvCxnSpPr>
        <p:spPr bwMode="auto">
          <a:xfrm rot="5400000" flipH="1" flipV="1">
            <a:off x="4224710" y="2802859"/>
            <a:ext cx="649224" cy="631975"/>
          </a:xfrm>
          <a:prstGeom prst="bentConnector2">
            <a:avLst/>
          </a:prstGeom>
          <a:noFill/>
          <a:ln w="57150">
            <a:solidFill>
              <a:schemeClr val="bg2">
                <a:lumMod val="60000"/>
                <a:lumOff val="40000"/>
              </a:schemeClr>
            </a:solidFill>
            <a:round/>
            <a:headEnd/>
            <a:tailEnd type="triangle" w="med" len="med"/>
          </a:ln>
        </p:spPr>
      </p:cxnSp>
      <p:sp>
        <p:nvSpPr>
          <p:cNvPr id="23564" name="AutoShape 12"/>
          <p:cNvSpPr>
            <a:spLocks noChangeArrowheads="1"/>
          </p:cNvSpPr>
          <p:nvPr/>
        </p:nvSpPr>
        <p:spPr bwMode="auto">
          <a:xfrm>
            <a:off x="8116434" y="2325011"/>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r>
              <a:rPr lang="fr-FR" altLang="zh-CN" sz="1400" b="1" dirty="0" smtClean="0">
                <a:solidFill>
                  <a:srgbClr val="FFFFFF"/>
                </a:solidFill>
                <a:ea typeface="SimSun" pitchFamily="2" charset="-122"/>
              </a:rPr>
              <a:t>/</a:t>
            </a:r>
          </a:p>
          <a:p>
            <a:pPr algn="ctr" defTabSz="892175" eaLnBrk="0" hangingPunct="0"/>
            <a:r>
              <a:rPr lang="fr-FR" altLang="zh-CN" sz="1400" b="1" dirty="0" smtClean="0">
                <a:solidFill>
                  <a:srgbClr val="FFFFFF"/>
                </a:solidFill>
                <a:ea typeface="SimSun" pitchFamily="2" charset="-122"/>
              </a:rPr>
              <a:t>décès/</a:t>
            </a:r>
          </a:p>
          <a:p>
            <a:pPr algn="ctr" defTabSz="892175" eaLnBrk="0" hangingPunct="0"/>
            <a:r>
              <a:rPr lang="fr-FR" altLang="zh-CN" sz="1400" b="1" dirty="0" smtClean="0">
                <a:solidFill>
                  <a:srgbClr val="FFFFFF"/>
                </a:solidFill>
                <a:ea typeface="SimSun" pitchFamily="2" charset="-122"/>
              </a:rPr>
              <a:t>toxicité</a:t>
            </a:r>
            <a:endParaRPr lang="fr-FR" altLang="zh-CN" sz="1400" b="1" dirty="0">
              <a:solidFill>
                <a:srgbClr val="FFFFFF"/>
              </a:solidFill>
              <a:ea typeface="SimSun" pitchFamily="2" charset="-122"/>
            </a:endParaRPr>
          </a:p>
        </p:txBody>
      </p:sp>
      <p:cxnSp>
        <p:nvCxnSpPr>
          <p:cNvPr id="23566" name="AutoShape 19"/>
          <p:cNvCxnSpPr>
            <a:cxnSpLocks noChangeShapeType="1"/>
            <a:stCxn id="31" idx="3"/>
            <a:endCxn id="23558" idx="2"/>
          </p:cNvCxnSpPr>
          <p:nvPr/>
        </p:nvCxnSpPr>
        <p:spPr bwMode="auto">
          <a:xfrm>
            <a:off x="3684814" y="3735558"/>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3568" name="AutoShape 21"/>
          <p:cNvCxnSpPr>
            <a:cxnSpLocks noChangeShapeType="1"/>
            <a:stCxn id="48" idx="3"/>
            <a:endCxn id="23564" idx="1"/>
          </p:cNvCxnSpPr>
          <p:nvPr/>
        </p:nvCxnSpPr>
        <p:spPr bwMode="auto">
          <a:xfrm flipV="1">
            <a:off x="7620000" y="2794233"/>
            <a:ext cx="496434" cy="1"/>
          </a:xfrm>
          <a:prstGeom prst="straightConnector1">
            <a:avLst/>
          </a:prstGeom>
          <a:noFill/>
          <a:ln w="57150">
            <a:solidFill>
              <a:schemeClr val="bg2">
                <a:lumMod val="60000"/>
                <a:lumOff val="40000"/>
              </a:schemeClr>
            </a:solidFill>
            <a:round/>
            <a:headEnd/>
            <a:tailEnd type="triangle" w="med" len="med"/>
          </a:ln>
        </p:spPr>
      </p:cxnSp>
      <p:sp>
        <p:nvSpPr>
          <p:cNvPr id="48" name="AutoShape 8"/>
          <p:cNvSpPr>
            <a:spLocks noChangeArrowheads="1"/>
          </p:cNvSpPr>
          <p:nvPr/>
        </p:nvSpPr>
        <p:spPr bwMode="auto">
          <a:xfrm>
            <a:off x="4865310" y="2246778"/>
            <a:ext cx="2754690" cy="109491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panose="020B0604020202020204" pitchFamily="34" charset="0"/>
                <a:cs typeface="Arial" panose="020B0604020202020204" pitchFamily="34" charset="0"/>
              </a:rPr>
              <a:t>Regorafenib 160 mg/j</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(3 semaines on /</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1 semaine off)</a:t>
            </a:r>
            <a:br>
              <a:rPr lang="fr-FR" altLang="zh-CN" dirty="0" smtClean="0">
                <a:solidFill>
                  <a:srgbClr val="FFFFFF"/>
                </a:solidFill>
                <a:latin typeface="Arial" panose="020B0604020202020204" pitchFamily="34" charset="0"/>
                <a:cs typeface="Arial" panose="020B0604020202020204" pitchFamily="34" charset="0"/>
              </a:rPr>
            </a:br>
            <a:r>
              <a:rPr lang="fr-FR" altLang="zh-CN" dirty="0" smtClean="0">
                <a:solidFill>
                  <a:srgbClr val="FFFFFF"/>
                </a:solidFill>
                <a:latin typeface="Arial" panose="020B0604020202020204" pitchFamily="34" charset="0"/>
                <a:cs typeface="Arial" panose="020B0604020202020204" pitchFamily="34" charset="0"/>
              </a:rPr>
              <a:t>(n=379)</a:t>
            </a:r>
            <a:endParaRPr lang="fr-FR" altLang="zh-CN" dirty="0">
              <a:solidFill>
                <a:srgbClr val="FFFFFF"/>
              </a:solidFill>
              <a:latin typeface="Arial" panose="020B0604020202020204" pitchFamily="34" charset="0"/>
              <a:cs typeface="Arial" panose="020B0604020202020204" pitchFamily="34" charset="0"/>
            </a:endParaRPr>
          </a:p>
        </p:txBody>
      </p:sp>
      <p:sp>
        <p:nvSpPr>
          <p:cNvPr id="31" name="AutoShape 9"/>
          <p:cNvSpPr>
            <a:spLocks noChangeArrowheads="1"/>
          </p:cNvSpPr>
          <p:nvPr/>
        </p:nvSpPr>
        <p:spPr bwMode="auto">
          <a:xfrm>
            <a:off x="170373" y="2374929"/>
            <a:ext cx="3514441"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CHC de stade BCLC B ou C</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Progression radiographique sous sorafenib</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Fonction hépatique Child-</a:t>
            </a:r>
            <a:r>
              <a:rPr lang="fr-FR" altLang="zh-CN" dirty="0" err="1" smtClean="0">
                <a:solidFill>
                  <a:srgbClr val="FFFFFF"/>
                </a:solidFill>
                <a:latin typeface="Arial" panose="020B0604020202020204" pitchFamily="34" charset="0"/>
                <a:cs typeface="Arial" panose="020B0604020202020204" pitchFamily="34" charset="0"/>
              </a:rPr>
              <a:t>Pugh</a:t>
            </a:r>
            <a:r>
              <a:rPr lang="fr-FR" altLang="zh-CN" dirty="0" smtClean="0">
                <a:solidFill>
                  <a:srgbClr val="FFFFFF"/>
                </a:solidFill>
                <a:latin typeface="Arial" panose="020B0604020202020204" pitchFamily="34" charset="0"/>
                <a:cs typeface="Arial" panose="020B0604020202020204" pitchFamily="34" charset="0"/>
              </a:rPr>
              <a:t> A</a:t>
            </a:r>
          </a:p>
          <a:p>
            <a:pPr marL="285750" indent="-285750" defTabSz="892175" eaLnBrk="0" hangingPunct="0">
              <a:spcAft>
                <a:spcPct val="30000"/>
              </a:spcAft>
              <a:buFont typeface="Arial" panose="020B0604020202020204" pitchFamily="34" charset="0"/>
              <a:buChar char="•"/>
            </a:pPr>
            <a:r>
              <a:rPr lang="fr-FR" altLang="zh-CN" dirty="0" smtClean="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fr-FR" altLang="zh-CN" dirty="0" smtClean="0">
                <a:solidFill>
                  <a:srgbClr val="FFFFFF"/>
                </a:solidFill>
                <a:latin typeface="Arial" panose="020B0604020202020204" pitchFamily="34" charset="0"/>
                <a:cs typeface="Arial" panose="020B0604020202020204" pitchFamily="34" charset="0"/>
              </a:rPr>
              <a:t>(n=573</a:t>
            </a:r>
            <a:r>
              <a:rPr lang="fr-FR" altLang="zh-CN" dirty="0" smtClean="0">
                <a:solidFill>
                  <a:srgbClr val="FFFFFF"/>
                </a:solidFill>
                <a:ea typeface="SimSun" pitchFamily="2" charset="-122"/>
              </a:rPr>
              <a:t>)</a:t>
            </a:r>
            <a:endParaRPr lang="fr-FR" altLang="zh-CN" dirty="0">
              <a:solidFill>
                <a:srgbClr val="FFFFFF"/>
              </a:solidFill>
              <a:ea typeface="SimSun" pitchFamily="2" charset="-122"/>
            </a:endParaRPr>
          </a:p>
        </p:txBody>
      </p:sp>
      <p:sp>
        <p:nvSpPr>
          <p:cNvPr id="42" name="Rectangle 9"/>
          <p:cNvSpPr>
            <a:spLocks noGrp="1" noChangeArrowheads="1"/>
          </p:cNvSpPr>
          <p:nvPr>
            <p:ph sz="half" idx="1"/>
          </p:nvPr>
        </p:nvSpPr>
        <p:spPr>
          <a:xfrm>
            <a:off x="365124" y="5280035"/>
            <a:ext cx="4130676" cy="1027440"/>
          </a:xfrm>
        </p:spPr>
        <p:txBody>
          <a:bodyPr/>
          <a:lstStyle/>
          <a:p>
            <a:pPr marL="0" indent="0">
              <a:buNone/>
            </a:pPr>
            <a:r>
              <a:rPr lang="fr-FR" b="1" dirty="0" smtClean="0">
                <a:solidFill>
                  <a:schemeClr val="bg2"/>
                </a:solidFill>
              </a:rPr>
              <a:t>CRITÈRE PRINCIPAL</a:t>
            </a:r>
          </a:p>
          <a:p>
            <a:r>
              <a:rPr lang="fr-FR" dirty="0" smtClean="0"/>
              <a:t>SG</a:t>
            </a:r>
          </a:p>
          <a:p>
            <a:pPr marL="0" indent="0">
              <a:buNone/>
            </a:pPr>
            <a:endParaRPr lang="fr-FR" dirty="0"/>
          </a:p>
        </p:txBody>
      </p:sp>
      <p:sp>
        <p:nvSpPr>
          <p:cNvPr id="44" name="Content Placeholder 26"/>
          <p:cNvSpPr>
            <a:spLocks noGrp="1"/>
          </p:cNvSpPr>
          <p:nvPr>
            <p:ph sz="half" idx="2"/>
          </p:nvPr>
        </p:nvSpPr>
        <p:spPr>
          <a:xfrm>
            <a:off x="4648200" y="5280035"/>
            <a:ext cx="4130675" cy="950068"/>
          </a:xfrm>
        </p:spPr>
        <p:txBody>
          <a:bodyPr/>
          <a:lstStyle/>
          <a:p>
            <a:pPr marL="0" indent="0">
              <a:buNone/>
            </a:pPr>
            <a:r>
              <a:rPr lang="fr-FR" b="1" dirty="0" smtClean="0">
                <a:solidFill>
                  <a:schemeClr val="bg2"/>
                </a:solidFill>
              </a:rPr>
              <a:t>CRITÈRES SECONDAIRES</a:t>
            </a:r>
          </a:p>
          <a:p>
            <a:r>
              <a:rPr lang="fr-FR" dirty="0" smtClean="0"/>
              <a:t>Qualité de vie (FACT-Hep, EQ-5D), SG, SSP, DAP, TCM</a:t>
            </a:r>
            <a:endParaRPr lang="fr-FR" dirty="0"/>
          </a:p>
        </p:txBody>
      </p:sp>
      <p:cxnSp>
        <p:nvCxnSpPr>
          <p:cNvPr id="46" name="AutoShape 16"/>
          <p:cNvCxnSpPr>
            <a:cxnSpLocks noChangeShapeType="1"/>
            <a:stCxn id="23558" idx="4"/>
            <a:endCxn id="52" idx="1"/>
          </p:cNvCxnSpPr>
          <p:nvPr/>
        </p:nvCxnSpPr>
        <p:spPr bwMode="auto">
          <a:xfrm rot="16200000" flipH="1">
            <a:off x="4203845" y="4057147"/>
            <a:ext cx="690955" cy="631975"/>
          </a:xfrm>
          <a:prstGeom prst="bentConnector2">
            <a:avLst/>
          </a:prstGeom>
          <a:noFill/>
          <a:ln w="57150">
            <a:solidFill>
              <a:schemeClr val="bg2">
                <a:lumMod val="60000"/>
                <a:lumOff val="40000"/>
              </a:schemeClr>
            </a:solidFill>
            <a:round/>
            <a:headEnd/>
            <a:tailEnd type="triangle" w="med" len="med"/>
          </a:ln>
        </p:spPr>
      </p:cxnSp>
      <p:cxnSp>
        <p:nvCxnSpPr>
          <p:cNvPr id="50" name="AutoShape 20"/>
          <p:cNvCxnSpPr>
            <a:cxnSpLocks noChangeShapeType="1"/>
            <a:stCxn id="52" idx="3"/>
            <a:endCxn id="24" idx="1"/>
          </p:cNvCxnSpPr>
          <p:nvPr/>
        </p:nvCxnSpPr>
        <p:spPr bwMode="auto">
          <a:xfrm>
            <a:off x="7620000" y="4718613"/>
            <a:ext cx="496435"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AutoShape 12"/>
          <p:cNvSpPr>
            <a:spLocks noChangeArrowheads="1"/>
          </p:cNvSpPr>
          <p:nvPr/>
        </p:nvSpPr>
        <p:spPr bwMode="auto">
          <a:xfrm>
            <a:off x="4865310" y="4179426"/>
            <a:ext cx="2754690" cy="107837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latin typeface="Arial" panose="020B0604020202020204" pitchFamily="34" charset="0"/>
                <a:cs typeface="Arial" panose="020B0604020202020204" pitchFamily="34" charset="0"/>
              </a:rPr>
              <a:t>Placebo</a:t>
            </a:r>
          </a:p>
          <a:p>
            <a:pPr algn="ctr" defTabSz="892175" eaLnBrk="0" hangingPunct="0"/>
            <a:r>
              <a:rPr lang="fr-FR" altLang="zh-CN" dirty="0" smtClean="0">
                <a:solidFill>
                  <a:srgbClr val="4D4D4D"/>
                </a:solidFill>
                <a:latin typeface="Arial" panose="020B0604020202020204" pitchFamily="34" charset="0"/>
                <a:cs typeface="Arial" panose="020B0604020202020204" pitchFamily="34" charset="0"/>
              </a:rPr>
              <a:t>(n=194)</a:t>
            </a:r>
            <a:endParaRPr lang="fr-FR" altLang="zh-CN" dirty="0">
              <a:solidFill>
                <a:srgbClr val="4D4D4D"/>
              </a:solidFill>
              <a:latin typeface="Arial" panose="020B0604020202020204" pitchFamily="34" charset="0"/>
              <a:cs typeface="Arial" panose="020B0604020202020204" pitchFamily="34" charset="0"/>
            </a:endParaRPr>
          </a:p>
        </p:txBody>
      </p:sp>
      <p:sp>
        <p:nvSpPr>
          <p:cNvPr id="21" name="Rectangle 2"/>
          <p:cNvSpPr>
            <a:spLocks noGrp="1" noChangeArrowheads="1"/>
          </p:cNvSpPr>
          <p:nvPr>
            <p:ph type="title"/>
          </p:nvPr>
        </p:nvSpPr>
        <p:spPr>
          <a:xfrm>
            <a:off x="365124" y="71183"/>
            <a:ext cx="8238945" cy="1044061"/>
          </a:xfrm>
        </p:spPr>
        <p:txBody>
          <a:bodyPr/>
          <a:lstStyle/>
          <a:p>
            <a:pPr>
              <a:lnSpc>
                <a:spcPct val="90000"/>
              </a:lnSpc>
            </a:pPr>
            <a:r>
              <a:rPr lang="fr-FR" sz="1800" dirty="0" smtClean="0"/>
              <a:t>LBA28: Efficacité, tolérance, et qualité de vie sous regorafenib chez les patients avec carcinome hépatocellulaire (CHC) progressant sous sorafenib: résultats de l’étude internationale en double aveugle de phase 3 RESORCE – Bruix et al</a:t>
            </a:r>
            <a:endParaRPr lang="fr-FR" sz="1800" dirty="0"/>
          </a:p>
        </p:txBody>
      </p:sp>
      <p:sp>
        <p:nvSpPr>
          <p:cNvPr id="22" name="Rectangle 3"/>
          <p:cNvSpPr txBox="1">
            <a:spLocks noChangeArrowheads="1"/>
          </p:cNvSpPr>
          <p:nvPr/>
        </p:nvSpPr>
        <p:spPr bwMode="auto">
          <a:xfrm>
            <a:off x="365124" y="1254035"/>
            <a:ext cx="8413751" cy="10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fr-FR" b="1" dirty="0" smtClean="0"/>
              <a:t>Objectif </a:t>
            </a:r>
          </a:p>
          <a:p>
            <a:pPr>
              <a:buClr>
                <a:srgbClr val="043882"/>
              </a:buClr>
            </a:pPr>
            <a:r>
              <a:rPr lang="fr-FR" dirty="0" smtClean="0"/>
              <a:t>Evaluer l’efficacité, la tolérance et la qualité de vie du regorafenib chez les patients avec CHC ayant progressé sous sorafenib</a:t>
            </a:r>
            <a:endParaRPr lang="fr-FR" dirty="0"/>
          </a:p>
        </p:txBody>
      </p:sp>
      <p:sp>
        <p:nvSpPr>
          <p:cNvPr id="24" name="AutoShape 12"/>
          <p:cNvSpPr>
            <a:spLocks noChangeArrowheads="1"/>
          </p:cNvSpPr>
          <p:nvPr/>
        </p:nvSpPr>
        <p:spPr bwMode="auto">
          <a:xfrm>
            <a:off x="8116435" y="4249391"/>
            <a:ext cx="875165" cy="9384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a:solidFill>
                  <a:srgbClr val="FFFFFF"/>
                </a:solidFill>
                <a:ea typeface="SimSun" pitchFamily="2" charset="-122"/>
              </a:rPr>
              <a:t>Prog</a:t>
            </a:r>
            <a:r>
              <a:rPr lang="fr-FR" altLang="zh-CN" sz="1400" b="1" dirty="0">
                <a:solidFill>
                  <a:srgbClr val="FFFFFF"/>
                </a:solidFill>
                <a:ea typeface="SimSun" pitchFamily="2" charset="-122"/>
              </a:rPr>
              <a:t>/</a:t>
            </a:r>
          </a:p>
          <a:p>
            <a:pPr algn="ctr" defTabSz="892175" eaLnBrk="0" hangingPunct="0"/>
            <a:r>
              <a:rPr lang="fr-FR" altLang="zh-CN" sz="1400" b="1" dirty="0">
                <a:solidFill>
                  <a:srgbClr val="FFFFFF"/>
                </a:solidFill>
                <a:ea typeface="SimSun" pitchFamily="2" charset="-122"/>
              </a:rPr>
              <a:t>décès/</a:t>
            </a:r>
          </a:p>
          <a:p>
            <a:pPr algn="ctr" defTabSz="892175" eaLnBrk="0" hangingPunct="0"/>
            <a:r>
              <a:rPr lang="fr-FR" altLang="zh-CN" sz="1400" b="1" dirty="0" smtClean="0">
                <a:solidFill>
                  <a:srgbClr val="FFFFFF"/>
                </a:solidFill>
                <a:ea typeface="SimSun" pitchFamily="2" charset="-122"/>
              </a:rPr>
              <a:t>toxicité</a:t>
            </a:r>
            <a:endParaRPr lang="fr-FR" altLang="zh-CN" sz="1400" b="1" dirty="0">
              <a:solidFill>
                <a:srgbClr val="FFFFFF"/>
              </a:solidFill>
              <a:ea typeface="SimSun" pitchFamily="2" charset="-122"/>
            </a:endParaRPr>
          </a:p>
        </p:txBody>
      </p:sp>
      <p:sp>
        <p:nvSpPr>
          <p:cNvPr id="19" name="Text Placeholder 14"/>
          <p:cNvSpPr>
            <a:spLocks noGrp="1"/>
          </p:cNvSpPr>
          <p:nvPr>
            <p:ph type="body" sz="quarter" idx="11"/>
          </p:nvPr>
        </p:nvSpPr>
        <p:spPr>
          <a:xfrm>
            <a:off x="4648200" y="6096000"/>
            <a:ext cx="4130675" cy="487363"/>
          </a:xfrm>
        </p:spPr>
        <p:txBody>
          <a:bodyPr/>
          <a:lstStyle/>
          <a:p>
            <a:r>
              <a:rPr lang="fr-FR" b="1" dirty="0"/>
              <a:t>Note: basé sur des données d’abstract </a:t>
            </a:r>
            <a:r>
              <a:rPr lang="fr-FR" b="1" dirty="0" smtClean="0"/>
              <a:t>uniquement</a:t>
            </a:r>
            <a:endParaRPr lang="en-GB" dirty="0" smtClean="0"/>
          </a:p>
          <a:p>
            <a:r>
              <a:rPr lang="en-GB" dirty="0" err="1" smtClean="0"/>
              <a:t>Bruix</a:t>
            </a:r>
            <a:r>
              <a:rPr lang="en-GB" dirty="0" smtClean="0"/>
              <a:t> J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LBA28</a:t>
            </a:r>
            <a:endParaRPr lang="en-GB" dirty="0"/>
          </a:p>
        </p:txBody>
      </p:sp>
    </p:spTree>
    <p:extLst>
      <p:ext uri="{BB962C8B-B14F-4D97-AF65-F5344CB8AC3E}">
        <p14:creationId xmlns:p14="http://schemas.microsoft.com/office/powerpoint/2010/main" val="297582711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sz="1800" dirty="0" smtClean="0"/>
              <a:t>LBA28: </a:t>
            </a:r>
            <a:r>
              <a:rPr lang="fr-FR" sz="1800" dirty="0"/>
              <a:t>Efficacité, tolérance, et qualité de vie sous regorafenib chez les patients avec carcinome hépatocellulaire (CHC) progressant sous sorafenib: résultats de l’étude internationale en double aveugle de phase 3 RESORCE – Bruix et al</a:t>
            </a:r>
            <a:endParaRPr lang="en-GB" sz="1800" dirty="0"/>
          </a:p>
        </p:txBody>
      </p:sp>
      <p:sp>
        <p:nvSpPr>
          <p:cNvPr id="2" name="Content Placeholder 1"/>
          <p:cNvSpPr>
            <a:spLocks noGrp="1"/>
          </p:cNvSpPr>
          <p:nvPr>
            <p:ph idx="1"/>
          </p:nvPr>
        </p:nvSpPr>
        <p:spPr/>
        <p:txBody>
          <a:bodyPr/>
          <a:lstStyle/>
          <a:p>
            <a:pPr marL="0" indent="0">
              <a:buNone/>
            </a:pPr>
            <a:r>
              <a:rPr lang="en-GB" b="1" dirty="0" err="1" smtClean="0"/>
              <a:t>Résultats</a:t>
            </a:r>
            <a:r>
              <a:rPr lang="en-GB" b="1" dirty="0" smtClean="0"/>
              <a:t> </a:t>
            </a:r>
            <a:endParaRPr lang="en-GB" b="1" dirty="0"/>
          </a:p>
        </p:txBody>
      </p:sp>
      <p:sp>
        <p:nvSpPr>
          <p:cNvPr id="15" name="Text Placeholder 14"/>
          <p:cNvSpPr>
            <a:spLocks noGrp="1"/>
          </p:cNvSpPr>
          <p:nvPr>
            <p:ph type="body" sz="quarter" idx="11"/>
          </p:nvPr>
        </p:nvSpPr>
        <p:spPr/>
        <p:txBody>
          <a:bodyPr/>
          <a:lstStyle/>
          <a:p>
            <a:r>
              <a:rPr lang="fr-FR" b="1" dirty="0"/>
              <a:t>Note: basé sur des données d’abstract </a:t>
            </a:r>
            <a:r>
              <a:rPr lang="fr-FR" b="1" dirty="0" smtClean="0"/>
              <a:t>uniquement</a:t>
            </a:r>
            <a:endParaRPr lang="en-GB" dirty="0" smtClean="0"/>
          </a:p>
          <a:p>
            <a:r>
              <a:rPr lang="en-GB" dirty="0" err="1" smtClean="0"/>
              <a:t>Bruix</a:t>
            </a:r>
            <a:r>
              <a:rPr lang="en-GB" dirty="0" smtClean="0"/>
              <a:t> J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LBA28</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2943411829"/>
              </p:ext>
            </p:extLst>
          </p:nvPr>
        </p:nvGraphicFramePr>
        <p:xfrm>
          <a:off x="526653" y="1828800"/>
          <a:ext cx="8090694" cy="1783078"/>
        </p:xfrm>
        <a:graphic>
          <a:graphicData uri="http://schemas.openxmlformats.org/drawingml/2006/table">
            <a:tbl>
              <a:tblPr firstRow="1" bandRow="1">
                <a:tableStyleId>{69012ECD-51FC-41F1-AA8D-1B2483CD663E}</a:tableStyleId>
              </a:tblPr>
              <a:tblGrid>
                <a:gridCol w="2223294">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gridCol w="1219200"/>
              </a:tblGrid>
              <a:tr h="4673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kern="1200" cap="none" normalizeH="0" baseline="0" noProof="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dirty="0" smtClean="0">
                          <a:ln>
                            <a:noFill/>
                          </a:ln>
                          <a:solidFill>
                            <a:schemeClr val="tx2"/>
                          </a:solidFill>
                          <a:effectLst/>
                          <a:latin typeface="+mn-lt"/>
                          <a:ea typeface="+mn-ea"/>
                          <a:cs typeface="+mn-cs"/>
                        </a:rPr>
                        <a:t>Regorafenib</a:t>
                      </a:r>
                      <a:br>
                        <a:rPr kumimoji="0" lang="fr-FR" sz="1400" b="1" i="0" u="none" strike="noStrike" kern="1200" cap="none" normalizeH="0" baseline="0" noProof="0" dirty="0" smtClean="0">
                          <a:ln>
                            <a:noFill/>
                          </a:ln>
                          <a:solidFill>
                            <a:schemeClr val="tx2"/>
                          </a:solidFill>
                          <a:effectLst/>
                          <a:latin typeface="+mn-lt"/>
                          <a:ea typeface="+mn-ea"/>
                          <a:cs typeface="+mn-cs"/>
                        </a:rPr>
                      </a:br>
                      <a:r>
                        <a:rPr kumimoji="0" lang="fr-FR" sz="1400" b="1" i="0" u="none" strike="noStrike" kern="1200" cap="none" normalizeH="0" baseline="0" noProof="0" dirty="0" smtClean="0">
                          <a:ln>
                            <a:noFill/>
                          </a:ln>
                          <a:solidFill>
                            <a:schemeClr val="tx2"/>
                          </a:solidFill>
                          <a:effectLst/>
                          <a:latin typeface="+mn-lt"/>
                          <a:ea typeface="+mn-ea"/>
                          <a:cs typeface="+mn-cs"/>
                        </a:rPr>
                        <a:t>(n=379)</a:t>
                      </a:r>
                      <a:endParaRPr kumimoji="0" lang="fr-FR" sz="14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smtClean="0">
                          <a:ln>
                            <a:noFill/>
                          </a:ln>
                          <a:solidFill>
                            <a:schemeClr val="tx2"/>
                          </a:solidFill>
                          <a:effectLst/>
                          <a:latin typeface="+mn-lt"/>
                          <a:ea typeface="+mn-ea"/>
                          <a:cs typeface="+mn-cs"/>
                        </a:rPr>
                        <a:t>Placebo</a:t>
                      </a:r>
                      <a:br>
                        <a:rPr kumimoji="0" lang="fr-FR" sz="1400" b="1" i="0" u="none" strike="noStrike" kern="1200" cap="none" normalizeH="0" baseline="0" noProof="0" smtClean="0">
                          <a:ln>
                            <a:noFill/>
                          </a:ln>
                          <a:solidFill>
                            <a:schemeClr val="tx2"/>
                          </a:solidFill>
                          <a:effectLst/>
                          <a:latin typeface="+mn-lt"/>
                          <a:ea typeface="+mn-ea"/>
                          <a:cs typeface="+mn-cs"/>
                        </a:rPr>
                      </a:br>
                      <a:r>
                        <a:rPr kumimoji="0" lang="fr-FR" sz="1400" b="1" i="0" u="none" strike="noStrike" kern="1200" cap="none" normalizeH="0" baseline="0" noProof="0" smtClean="0">
                          <a:ln>
                            <a:noFill/>
                          </a:ln>
                          <a:solidFill>
                            <a:schemeClr val="tx2"/>
                          </a:solidFill>
                          <a:effectLst/>
                          <a:latin typeface="+mn-lt"/>
                          <a:ea typeface="+mn-ea"/>
                          <a:cs typeface="+mn-cs"/>
                        </a:rPr>
                        <a:t>(n=194)</a:t>
                      </a:r>
                      <a:endParaRPr kumimoji="0" lang="fr-FR" sz="1400" b="1" i="0" u="none" strike="noStrike" kern="1200" cap="none" normalizeH="0" baseline="0" noProof="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smtClean="0">
                          <a:ln>
                            <a:noFill/>
                          </a:ln>
                          <a:solidFill>
                            <a:schemeClr val="tx2"/>
                          </a:solidFill>
                          <a:effectLst/>
                          <a:latin typeface="+mn-lt"/>
                          <a:ea typeface="+mn-ea"/>
                          <a:cs typeface="+mn-cs"/>
                        </a:rPr>
                        <a:t>HR (IC95%)</a:t>
                      </a:r>
                      <a:endParaRPr kumimoji="0" lang="fr-FR" sz="1400" b="1" i="0" u="none" strike="noStrike" kern="1200" cap="none" normalizeH="0" baseline="0" noProof="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dirty="0" smtClean="0">
                          <a:ln>
                            <a:noFill/>
                          </a:ln>
                          <a:solidFill>
                            <a:schemeClr val="tx2"/>
                          </a:solidFill>
                          <a:effectLst/>
                          <a:latin typeface="+mn-lt"/>
                          <a:ea typeface="+mn-ea"/>
                          <a:cs typeface="+mn-cs"/>
                        </a:rPr>
                        <a:t>p</a:t>
                      </a:r>
                      <a:endParaRPr kumimoji="0" lang="fr-FR" sz="14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err="1" smtClean="0">
                          <a:ln>
                            <a:noFill/>
                          </a:ln>
                          <a:solidFill>
                            <a:schemeClr val="tx1"/>
                          </a:solidFill>
                          <a:effectLst/>
                          <a:latin typeface="Arial" charset="0"/>
                          <a:ea typeface="+mn-ea"/>
                          <a:cs typeface="Arial" charset="0"/>
                        </a:rPr>
                        <a:t>SGm</a:t>
                      </a:r>
                      <a:r>
                        <a:rPr kumimoji="0" lang="fr-FR" sz="1400" b="0" i="0" u="none" strike="noStrike" kern="1200" cap="none" normalizeH="0" baseline="0" noProof="0" dirty="0" smtClean="0">
                          <a:ln>
                            <a:noFill/>
                          </a:ln>
                          <a:solidFill>
                            <a:schemeClr val="tx1"/>
                          </a:solidFill>
                          <a:effectLst/>
                          <a:latin typeface="Arial" charset="0"/>
                          <a:ea typeface="+mn-ea"/>
                          <a:cs typeface="Arial" charset="0"/>
                        </a:rPr>
                        <a:t>, mois</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10,6</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7,8</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0,63 (0,50 – 0,79)</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&lt;0,001</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err="1" smtClean="0">
                          <a:ln>
                            <a:noFill/>
                          </a:ln>
                          <a:solidFill>
                            <a:schemeClr val="tx1"/>
                          </a:solidFill>
                          <a:effectLst/>
                          <a:latin typeface="Arial" charset="0"/>
                          <a:ea typeface="+mn-ea"/>
                          <a:cs typeface="Arial" charset="0"/>
                        </a:rPr>
                        <a:t>SSPm</a:t>
                      </a:r>
                      <a:r>
                        <a:rPr kumimoji="0" lang="fr-FR" sz="1400" b="0" i="0" u="none" strike="noStrike" kern="1200" cap="none" normalizeH="0" baseline="0" noProof="0" dirty="0" smtClean="0">
                          <a:ln>
                            <a:noFill/>
                          </a:ln>
                          <a:solidFill>
                            <a:schemeClr val="tx1"/>
                          </a:solidFill>
                          <a:effectLst/>
                          <a:latin typeface="Arial" charset="0"/>
                          <a:ea typeface="+mn-ea"/>
                          <a:cs typeface="Arial" charset="0"/>
                        </a:rPr>
                        <a:t>, mois</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kern="1200" cap="none" normalizeH="0" baseline="0" noProof="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kern="1200" cap="none" normalizeH="0" baseline="0" noProof="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0,46 (0,37 – 0,56)</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&lt;0,001</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0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DAP médian, mois</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kern="1200" cap="none" normalizeH="0" baseline="0" noProof="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kern="1200" cap="none" normalizeH="0" baseline="0" noProof="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0,44 (0,36 – 0,55)</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&lt;0,001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352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TCM, %</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65,2</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36,1</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kern="1200" cap="none" normalizeH="0" baseline="0" noProof="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&lt;0,001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 xmlns:a16="http://schemas.microsoft.com/office/drawing/2014/main" val="10003"/>
                  </a:ext>
                </a:extLst>
              </a:tr>
            </a:tbl>
          </a:graphicData>
        </a:graphic>
      </p:graphicFrame>
      <p:graphicFrame>
        <p:nvGraphicFramePr>
          <p:cNvPr id="6" name="Group 88"/>
          <p:cNvGraphicFramePr>
            <a:graphicFrameLocks noGrp="1"/>
          </p:cNvGraphicFramePr>
          <p:nvPr>
            <p:extLst>
              <p:ext uri="{D42A27DB-BD31-4B8C-83A1-F6EECF244321}">
                <p14:modId xmlns:p14="http://schemas.microsoft.com/office/powerpoint/2010/main" val="3362805713"/>
              </p:ext>
            </p:extLst>
          </p:nvPr>
        </p:nvGraphicFramePr>
        <p:xfrm>
          <a:off x="139442" y="3843999"/>
          <a:ext cx="8704470" cy="1950720"/>
        </p:xfrm>
        <a:graphic>
          <a:graphicData uri="http://schemas.openxmlformats.org/drawingml/2006/table">
            <a:tbl>
              <a:tblPr firstRow="1" bandRow="1">
                <a:tableStyleId>{69012ECD-51FC-41F1-AA8D-1B2483CD663E}</a:tableStyleId>
              </a:tblPr>
              <a:tblGrid>
                <a:gridCol w="3289782">
                  <a:extLst>
                    <a:ext uri="{9D8B030D-6E8A-4147-A177-3AD203B41FA5}">
                      <a16:colId xmlns="" xmlns:a16="http://schemas.microsoft.com/office/drawing/2014/main" val="20000"/>
                    </a:ext>
                  </a:extLst>
                </a:gridCol>
                <a:gridCol w="2347972">
                  <a:extLst>
                    <a:ext uri="{9D8B030D-6E8A-4147-A177-3AD203B41FA5}">
                      <a16:colId xmlns="" xmlns:a16="http://schemas.microsoft.com/office/drawing/2014/main" val="20001"/>
                    </a:ext>
                  </a:extLst>
                </a:gridCol>
                <a:gridCol w="2245827">
                  <a:extLst>
                    <a:ext uri="{9D8B030D-6E8A-4147-A177-3AD203B41FA5}">
                      <a16:colId xmlns="" xmlns:a16="http://schemas.microsoft.com/office/drawing/2014/main" val="20002"/>
                    </a:ext>
                  </a:extLst>
                </a:gridCol>
                <a:gridCol w="820889"/>
              </a:tblGrid>
              <a:tr h="4673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dirty="0" smtClean="0">
                          <a:ln>
                            <a:noFill/>
                          </a:ln>
                          <a:solidFill>
                            <a:schemeClr val="tx2"/>
                          </a:solidFill>
                          <a:effectLst/>
                          <a:latin typeface="+mn-lt"/>
                          <a:ea typeface="+mn-ea"/>
                          <a:cs typeface="+mn-cs"/>
                        </a:rPr>
                        <a:t>ASC ajustée sur le temps (IC95%)</a:t>
                      </a:r>
                      <a:endParaRPr kumimoji="0" lang="fr-FR" sz="14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dirty="0" smtClean="0">
                          <a:ln>
                            <a:noFill/>
                          </a:ln>
                          <a:solidFill>
                            <a:schemeClr val="tx2"/>
                          </a:solidFill>
                          <a:effectLst/>
                          <a:latin typeface="+mn-lt"/>
                          <a:ea typeface="+mn-ea"/>
                          <a:cs typeface="+mn-cs"/>
                        </a:rPr>
                        <a:t>Regorafenib</a:t>
                      </a:r>
                      <a:br>
                        <a:rPr kumimoji="0" lang="fr-FR" sz="1400" b="1" i="0" u="none" strike="noStrike" kern="1200" cap="none" normalizeH="0" baseline="0" noProof="0" dirty="0" smtClean="0">
                          <a:ln>
                            <a:noFill/>
                          </a:ln>
                          <a:solidFill>
                            <a:schemeClr val="tx2"/>
                          </a:solidFill>
                          <a:effectLst/>
                          <a:latin typeface="+mn-lt"/>
                          <a:ea typeface="+mn-ea"/>
                          <a:cs typeface="+mn-cs"/>
                        </a:rPr>
                      </a:br>
                      <a:r>
                        <a:rPr kumimoji="0" lang="fr-FR" sz="1400" b="1" i="0" u="none" strike="noStrike" kern="1200" cap="none" normalizeH="0" baseline="0" noProof="0" dirty="0" smtClean="0">
                          <a:ln>
                            <a:noFill/>
                          </a:ln>
                          <a:solidFill>
                            <a:schemeClr val="tx2"/>
                          </a:solidFill>
                          <a:effectLst/>
                          <a:latin typeface="+mn-lt"/>
                          <a:ea typeface="+mn-ea"/>
                          <a:cs typeface="+mn-cs"/>
                        </a:rPr>
                        <a:t>(n=379)</a:t>
                      </a:r>
                      <a:endParaRPr kumimoji="0" lang="fr-FR" sz="14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smtClean="0">
                          <a:ln>
                            <a:noFill/>
                          </a:ln>
                          <a:solidFill>
                            <a:schemeClr val="tx2"/>
                          </a:solidFill>
                          <a:effectLst/>
                          <a:latin typeface="+mn-lt"/>
                          <a:ea typeface="+mn-ea"/>
                          <a:cs typeface="+mn-cs"/>
                        </a:rPr>
                        <a:t>Placebo</a:t>
                      </a:r>
                      <a:br>
                        <a:rPr kumimoji="0" lang="fr-FR" sz="1400" b="1" i="0" u="none" strike="noStrike" kern="1200" cap="none" normalizeH="0" baseline="0" noProof="0" smtClean="0">
                          <a:ln>
                            <a:noFill/>
                          </a:ln>
                          <a:solidFill>
                            <a:schemeClr val="tx2"/>
                          </a:solidFill>
                          <a:effectLst/>
                          <a:latin typeface="+mn-lt"/>
                          <a:ea typeface="+mn-ea"/>
                          <a:cs typeface="+mn-cs"/>
                        </a:rPr>
                      </a:br>
                      <a:r>
                        <a:rPr kumimoji="0" lang="fr-FR" sz="1400" b="1" i="0" u="none" strike="noStrike" kern="1200" cap="none" normalizeH="0" baseline="0" noProof="0" smtClean="0">
                          <a:ln>
                            <a:noFill/>
                          </a:ln>
                          <a:solidFill>
                            <a:schemeClr val="tx2"/>
                          </a:solidFill>
                          <a:effectLst/>
                          <a:latin typeface="+mn-lt"/>
                          <a:ea typeface="+mn-ea"/>
                          <a:cs typeface="+mn-cs"/>
                        </a:rPr>
                        <a:t>(n=194)</a:t>
                      </a:r>
                      <a:endParaRPr kumimoji="0" lang="fr-FR" sz="1400" b="1" i="0" u="none" strike="noStrike" kern="1200" cap="none" normalizeH="0" baseline="0" noProof="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dirty="0" smtClean="0">
                          <a:ln>
                            <a:noFill/>
                          </a:ln>
                          <a:solidFill>
                            <a:schemeClr val="tx2"/>
                          </a:solidFill>
                          <a:effectLst/>
                          <a:latin typeface="+mn-lt"/>
                          <a:ea typeface="+mn-ea"/>
                          <a:cs typeface="+mn-cs"/>
                        </a:rPr>
                        <a:t>p</a:t>
                      </a:r>
                      <a:endParaRPr kumimoji="0" lang="fr-FR" sz="14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smtClean="0">
                          <a:ln>
                            <a:noFill/>
                          </a:ln>
                          <a:solidFill>
                            <a:schemeClr val="tx1"/>
                          </a:solidFill>
                          <a:effectLst/>
                          <a:latin typeface="Arial" charset="0"/>
                          <a:ea typeface="+mn-ea"/>
                          <a:cs typeface="Arial" charset="0"/>
                        </a:rPr>
                        <a:t>EQ-5D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0,76 (0,75 – 0,78)</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0,77 (0,75 – 0,79)</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0,47</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EQ-5D échelle visuelle analogique (EVA)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71,68 (70,46 – 72,90)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73,45 (71,84 – 75,06)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0,06</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FACT-Général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75,14 (74,12 – 76,16)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76,55 (75,20 – 77,90)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0,07</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smtClean="0">
                          <a:ln>
                            <a:noFill/>
                          </a:ln>
                          <a:solidFill>
                            <a:schemeClr val="tx1"/>
                          </a:solidFill>
                          <a:effectLst/>
                          <a:latin typeface="Arial" charset="0"/>
                          <a:ea typeface="+mn-ea"/>
                          <a:cs typeface="Arial" charset="0"/>
                        </a:rPr>
                        <a:t>FACT-Hep total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129,31 (127,84 – 130,79)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133,17 (131,21 – 135,12)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&lt;0,001</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3620023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sz="1800" dirty="0" smtClean="0"/>
              <a:t>LBA28: </a:t>
            </a:r>
            <a:r>
              <a:rPr lang="fr-FR" sz="1800" dirty="0"/>
              <a:t>Efficacité, tolérance, et qualité de vie sous regorafenib chez les patients avec carcinome hépatocellulaire (CHC) progressant sous sorafenib: résultats de l’étude internationale en double aveugle de phase 3 RESORCE – Bruix et al</a:t>
            </a:r>
            <a:endParaRPr lang="en-GB" sz="1800" dirty="0"/>
          </a:p>
        </p:txBody>
      </p:sp>
      <p:sp>
        <p:nvSpPr>
          <p:cNvPr id="15" name="Text Placeholder 14"/>
          <p:cNvSpPr>
            <a:spLocks noGrp="1"/>
          </p:cNvSpPr>
          <p:nvPr>
            <p:ph type="body" sz="quarter" idx="11"/>
          </p:nvPr>
        </p:nvSpPr>
        <p:spPr/>
        <p:txBody>
          <a:bodyPr/>
          <a:lstStyle/>
          <a:p>
            <a:endParaRPr lang="en-GB" dirty="0" smtClean="0"/>
          </a:p>
          <a:p>
            <a:r>
              <a:rPr lang="fr-FR" b="1" dirty="0"/>
              <a:t>Note: basé sur des données d’abstract uniquement</a:t>
            </a:r>
          </a:p>
          <a:p>
            <a:r>
              <a:rPr lang="en-GB" dirty="0" err="1" smtClean="0"/>
              <a:t>Bruix</a:t>
            </a:r>
            <a:r>
              <a:rPr lang="en-GB" dirty="0" smtClean="0"/>
              <a:t> J et al. Ann </a:t>
            </a:r>
            <a:r>
              <a:rPr lang="en-GB" dirty="0" err="1" smtClean="0"/>
              <a:t>Oncol</a:t>
            </a:r>
            <a:r>
              <a:rPr lang="en-GB" dirty="0" smtClean="0"/>
              <a:t> 2016; 27 (</a:t>
            </a:r>
            <a:r>
              <a:rPr lang="en-GB" dirty="0" err="1" smtClean="0"/>
              <a:t>suppl</a:t>
            </a:r>
            <a:r>
              <a:rPr lang="en-GB" dirty="0"/>
              <a:t> </a:t>
            </a:r>
            <a:r>
              <a:rPr lang="en-GB" dirty="0" smtClean="0"/>
              <a:t>6): </a:t>
            </a:r>
            <a:r>
              <a:rPr lang="en-GB" dirty="0" err="1" smtClean="0"/>
              <a:t>abstr</a:t>
            </a:r>
            <a:r>
              <a:rPr lang="en-GB" dirty="0" smtClean="0"/>
              <a:t> LBA28</a:t>
            </a:r>
            <a:endParaRPr lang="en-GB" dirty="0"/>
          </a:p>
        </p:txBody>
      </p:sp>
      <p:sp>
        <p:nvSpPr>
          <p:cNvPr id="6" name="Content Placeholder 1"/>
          <p:cNvSpPr>
            <a:spLocks noGrp="1"/>
          </p:cNvSpPr>
          <p:nvPr>
            <p:ph idx="1"/>
          </p:nvPr>
        </p:nvSpPr>
        <p:spPr>
          <a:xfrm>
            <a:off x="365124" y="1254035"/>
            <a:ext cx="8413751" cy="4746172"/>
          </a:xfrm>
        </p:spPr>
        <p:txBody>
          <a:bodyPr/>
          <a:lstStyle/>
          <a:p>
            <a:pPr marL="0" indent="0">
              <a:buNone/>
            </a:pPr>
            <a:r>
              <a:rPr lang="en-GB" b="1" dirty="0" err="1" smtClean="0"/>
              <a:t>Résultats</a:t>
            </a:r>
            <a:r>
              <a:rPr lang="en-GB" b="1" dirty="0" smtClean="0"/>
              <a:t> </a:t>
            </a:r>
            <a:endParaRPr lang="en-GB" b="1" dirty="0"/>
          </a:p>
        </p:txBody>
      </p:sp>
      <p:graphicFrame>
        <p:nvGraphicFramePr>
          <p:cNvPr id="7" name="Group 88"/>
          <p:cNvGraphicFramePr>
            <a:graphicFrameLocks noGrp="1"/>
          </p:cNvGraphicFramePr>
          <p:nvPr>
            <p:extLst>
              <p:ext uri="{D42A27DB-BD31-4B8C-83A1-F6EECF244321}">
                <p14:modId xmlns:p14="http://schemas.microsoft.com/office/powerpoint/2010/main" val="1527184408"/>
              </p:ext>
            </p:extLst>
          </p:nvPr>
        </p:nvGraphicFramePr>
        <p:xfrm>
          <a:off x="541283" y="1725168"/>
          <a:ext cx="8024816" cy="2407920"/>
        </p:xfrm>
        <a:graphic>
          <a:graphicData uri="http://schemas.openxmlformats.org/drawingml/2006/table">
            <a:tbl>
              <a:tblPr firstRow="1" bandRow="1">
                <a:tableStyleId>{69012ECD-51FC-41F1-AA8D-1B2483CD663E}</a:tableStyleId>
              </a:tblPr>
              <a:tblGrid>
                <a:gridCol w="3434302">
                  <a:extLst>
                    <a:ext uri="{9D8B030D-6E8A-4147-A177-3AD203B41FA5}">
                      <a16:colId xmlns="" xmlns:a16="http://schemas.microsoft.com/office/drawing/2014/main" val="20000"/>
                    </a:ext>
                  </a:extLst>
                </a:gridCol>
                <a:gridCol w="2295257">
                  <a:extLst>
                    <a:ext uri="{9D8B030D-6E8A-4147-A177-3AD203B41FA5}">
                      <a16:colId xmlns="" xmlns:a16="http://schemas.microsoft.com/office/drawing/2014/main" val="20001"/>
                    </a:ext>
                  </a:extLst>
                </a:gridCol>
                <a:gridCol w="2295257">
                  <a:extLst>
                    <a:ext uri="{9D8B030D-6E8A-4147-A177-3AD203B41FA5}">
                      <a16:colId xmlns="" xmlns:a16="http://schemas.microsoft.com/office/drawing/2014/main" val="20002"/>
                    </a:ext>
                  </a:extLst>
                </a:gridCol>
              </a:tblGrid>
              <a:tr h="4673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kern="1200" cap="none" normalizeH="0" baseline="0" noProof="0" dirty="0">
                        <a:ln>
                          <a:noFill/>
                        </a:ln>
                        <a:solidFill>
                          <a:schemeClr val="tx2"/>
                        </a:solidFill>
                        <a:effectLst/>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dirty="0" smtClean="0">
                          <a:ln>
                            <a:noFill/>
                          </a:ln>
                          <a:solidFill>
                            <a:schemeClr val="tx2"/>
                          </a:solidFill>
                          <a:effectLst/>
                          <a:latin typeface="+mn-lt"/>
                          <a:ea typeface="+mn-ea"/>
                          <a:cs typeface="+mn-cs"/>
                        </a:rPr>
                        <a:t>Regorafenib</a:t>
                      </a:r>
                      <a:br>
                        <a:rPr kumimoji="0" lang="fr-FR" sz="1400" b="1" i="0" u="none" strike="noStrike" kern="1200" cap="none" normalizeH="0" baseline="0" noProof="0" dirty="0" smtClean="0">
                          <a:ln>
                            <a:noFill/>
                          </a:ln>
                          <a:solidFill>
                            <a:schemeClr val="tx2"/>
                          </a:solidFill>
                          <a:effectLst/>
                          <a:latin typeface="+mn-lt"/>
                          <a:ea typeface="+mn-ea"/>
                          <a:cs typeface="+mn-cs"/>
                        </a:rPr>
                      </a:br>
                      <a:r>
                        <a:rPr kumimoji="0" lang="fr-FR" sz="1400" b="1" i="0" u="none" strike="noStrike" kern="1200" cap="none" normalizeH="0" baseline="0" noProof="0" dirty="0" smtClean="0">
                          <a:ln>
                            <a:noFill/>
                          </a:ln>
                          <a:solidFill>
                            <a:schemeClr val="tx2"/>
                          </a:solidFill>
                          <a:effectLst/>
                          <a:latin typeface="+mn-lt"/>
                          <a:ea typeface="+mn-ea"/>
                          <a:cs typeface="+mn-cs"/>
                        </a:rPr>
                        <a:t>(n=379)</a:t>
                      </a:r>
                      <a:endParaRPr kumimoji="0" lang="fr-FR" sz="1400" b="1" i="0" u="none" strike="noStrike" kern="1200" cap="none" normalizeH="0" baseline="0" noProof="0" dirty="0">
                        <a:ln>
                          <a:noFill/>
                        </a:ln>
                        <a:solidFill>
                          <a:schemeClr val="tx2"/>
                        </a:solidFill>
                        <a:effectLst/>
                        <a:latin typeface="+mn-lt"/>
                        <a:ea typeface="+mn-ea"/>
                        <a:cs typeface="+mn-cs"/>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smtClean="0">
                          <a:ln>
                            <a:noFill/>
                          </a:ln>
                          <a:solidFill>
                            <a:schemeClr val="tx2"/>
                          </a:solidFill>
                          <a:effectLst/>
                          <a:latin typeface="+mn-lt"/>
                          <a:ea typeface="+mn-ea"/>
                          <a:cs typeface="+mn-cs"/>
                        </a:rPr>
                        <a:t>Placebo</a:t>
                      </a:r>
                      <a:br>
                        <a:rPr kumimoji="0" lang="fr-FR" sz="1400" b="1" i="0" u="none" strike="noStrike" kern="1200" cap="none" normalizeH="0" baseline="0" noProof="0" smtClean="0">
                          <a:ln>
                            <a:noFill/>
                          </a:ln>
                          <a:solidFill>
                            <a:schemeClr val="tx2"/>
                          </a:solidFill>
                          <a:effectLst/>
                          <a:latin typeface="+mn-lt"/>
                          <a:ea typeface="+mn-ea"/>
                          <a:cs typeface="+mn-cs"/>
                        </a:rPr>
                      </a:br>
                      <a:r>
                        <a:rPr kumimoji="0" lang="fr-FR" sz="1400" b="1" i="0" u="none" strike="noStrike" kern="1200" cap="none" normalizeH="0" baseline="0" noProof="0" smtClean="0">
                          <a:ln>
                            <a:noFill/>
                          </a:ln>
                          <a:solidFill>
                            <a:schemeClr val="tx2"/>
                          </a:solidFill>
                          <a:effectLst/>
                          <a:latin typeface="+mn-lt"/>
                          <a:ea typeface="+mn-ea"/>
                          <a:cs typeface="+mn-cs"/>
                        </a:rPr>
                        <a:t>(n=194)</a:t>
                      </a:r>
                      <a:endParaRPr kumimoji="0" lang="fr-FR" sz="1400" b="1" i="0" u="none" strike="noStrike" kern="1200" cap="none" normalizeH="0" baseline="0" noProof="0">
                        <a:ln>
                          <a:noFill/>
                        </a:ln>
                        <a:solidFill>
                          <a:schemeClr val="tx2"/>
                        </a:solidFill>
                        <a:effectLst/>
                        <a:latin typeface="+mn-lt"/>
                        <a:ea typeface="+mn-ea"/>
                        <a:cs typeface="+mn-cs"/>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err="1" smtClean="0">
                          <a:ln>
                            <a:noFill/>
                          </a:ln>
                          <a:solidFill>
                            <a:schemeClr val="tx1"/>
                          </a:solidFill>
                          <a:effectLst/>
                          <a:latin typeface="Arial" charset="0"/>
                          <a:ea typeface="+mn-ea"/>
                          <a:cs typeface="Arial" charset="0"/>
                        </a:rPr>
                        <a:t>EIs</a:t>
                      </a:r>
                      <a:r>
                        <a:rPr kumimoji="0" lang="fr-FR" sz="1400" b="0" i="0" u="none" strike="noStrike" kern="1200" cap="none" normalizeH="0" baseline="0" noProof="0" dirty="0" smtClean="0">
                          <a:ln>
                            <a:noFill/>
                          </a:ln>
                          <a:solidFill>
                            <a:schemeClr val="tx1"/>
                          </a:solidFill>
                          <a:effectLst/>
                          <a:latin typeface="Arial" charset="0"/>
                          <a:ea typeface="+mn-ea"/>
                          <a:cs typeface="Arial" charset="0"/>
                        </a:rPr>
                        <a:t> tous grade </a:t>
                      </a:r>
                      <a:r>
                        <a:rPr kumimoji="0" lang="fr-FR" sz="1400" b="0" i="0" u="none" strike="noStrike" kern="1200" cap="none" normalizeH="0" baseline="0" noProof="0" dirty="0" smtClean="0">
                          <a:ln>
                            <a:noFill/>
                          </a:ln>
                          <a:solidFill>
                            <a:schemeClr val="tx1"/>
                          </a:solidFill>
                          <a:effectLst/>
                          <a:latin typeface="+mn-lt"/>
                          <a:ea typeface="+mn-ea"/>
                          <a:cs typeface="+mn-cs"/>
                        </a:rPr>
                        <a:t>≥</a:t>
                      </a:r>
                      <a:r>
                        <a:rPr kumimoji="0" lang="fr-FR" sz="1400" b="0" i="0" u="none" strike="noStrike" kern="1200" cap="none" normalizeH="0" baseline="0" noProof="0" dirty="0" smtClean="0">
                          <a:ln>
                            <a:noFill/>
                          </a:ln>
                          <a:solidFill>
                            <a:schemeClr val="tx1"/>
                          </a:solidFill>
                          <a:effectLst/>
                          <a:latin typeface="Arial" charset="0"/>
                          <a:ea typeface="+mn-ea"/>
                          <a:cs typeface="Arial" charset="0"/>
                        </a:rPr>
                        <a:t>3, %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79,7</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58,5</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748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err="1" smtClean="0">
                          <a:ln>
                            <a:noFill/>
                          </a:ln>
                          <a:solidFill>
                            <a:schemeClr val="tx1"/>
                          </a:solidFill>
                          <a:effectLst/>
                          <a:latin typeface="Arial" charset="0"/>
                          <a:ea typeface="+mn-ea"/>
                          <a:cs typeface="Arial" charset="0"/>
                        </a:rPr>
                        <a:t>EIs</a:t>
                      </a:r>
                      <a:r>
                        <a:rPr kumimoji="0" lang="fr-FR" sz="1400" b="0" i="0" u="none" strike="noStrike" kern="1200" cap="none" normalizeH="0" baseline="0" noProof="0" dirty="0" smtClean="0">
                          <a:ln>
                            <a:noFill/>
                          </a:ln>
                          <a:solidFill>
                            <a:schemeClr val="tx1"/>
                          </a:solidFill>
                          <a:effectLst/>
                          <a:latin typeface="Arial" charset="0"/>
                          <a:ea typeface="+mn-ea"/>
                          <a:cs typeface="Arial" charset="0"/>
                        </a:rPr>
                        <a:t> grade </a:t>
                      </a:r>
                      <a:r>
                        <a:rPr kumimoji="0" lang="fr-FR" sz="1400" b="0" i="0" u="none" strike="noStrike" kern="1200" cap="none" normalizeH="0" baseline="0" noProof="0" dirty="0" smtClean="0">
                          <a:ln>
                            <a:noFill/>
                          </a:ln>
                          <a:solidFill>
                            <a:schemeClr val="tx1"/>
                          </a:solidFill>
                          <a:effectLst/>
                          <a:latin typeface="+mn-lt"/>
                          <a:ea typeface="+mn-ea"/>
                          <a:cs typeface="+mn-cs"/>
                        </a:rPr>
                        <a:t>≥</a:t>
                      </a:r>
                      <a:r>
                        <a:rPr kumimoji="0" lang="fr-FR" sz="1400" b="0" i="0" u="none" strike="noStrike" kern="1200" cap="none" normalizeH="0" baseline="0" noProof="0" dirty="0" smtClean="0">
                          <a:ln>
                            <a:noFill/>
                          </a:ln>
                          <a:solidFill>
                            <a:schemeClr val="tx1"/>
                          </a:solidFill>
                          <a:effectLst/>
                          <a:latin typeface="Arial" charset="0"/>
                          <a:ea typeface="+mn-ea"/>
                          <a:cs typeface="Arial" charset="0"/>
                        </a:rPr>
                        <a:t>3 plus fréquents sous regorafenib,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Hypertension</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Syndrome main-pied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Fatigue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Diarrhée</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kern="1200" cap="none" normalizeH="0" baseline="0" noProof="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kern="1200" cap="none" normalizeH="0" baseline="0" noProof="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15,2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12,6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9,1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3,2</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kern="1200" cap="none" normalizeH="0" baseline="0" noProof="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400" b="0" i="0" u="none" strike="noStrike" kern="1200" cap="none" normalizeH="0" baseline="0" noProof="0" dirty="0" smtClean="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4,7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smtClean="0">
                          <a:ln>
                            <a:noFill/>
                          </a:ln>
                          <a:solidFill>
                            <a:schemeClr val="tx1"/>
                          </a:solidFill>
                          <a:effectLst/>
                          <a:latin typeface="Arial" charset="0"/>
                          <a:ea typeface="+mn-ea"/>
                          <a:cs typeface="Arial" charset="0"/>
                        </a:rPr>
                        <a:t>0</a:t>
                      </a:r>
                      <a:endParaRPr kumimoji="0" lang="fr-FR" sz="1400" b="0" i="0" u="none" strike="noStrike" kern="1200" cap="none" normalizeH="0" baseline="0" noProof="0" dirty="0">
                        <a:ln>
                          <a:noFill/>
                        </a:ln>
                        <a:solidFill>
                          <a:schemeClr val="tx1"/>
                        </a:solidFill>
                        <a:effectLst/>
                        <a:latin typeface="Arial" charset="0"/>
                        <a:ea typeface="+mn-ea"/>
                        <a:cs typeface="Arial"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407865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solidFill>
                  <a:schemeClr val="accent1"/>
                </a:solidFill>
                <a:uFill>
                  <a:solidFill>
                    <a:schemeClr val="accent1"/>
                  </a:solidFill>
                </a:uFill>
              </a:rPr>
              <a:t>Cancers de l’oesophage et de l’Estomac</a:t>
            </a:r>
            <a:endParaRPr lang="fr-FR"/>
          </a:p>
        </p:txBody>
      </p:sp>
    </p:spTree>
    <p:extLst>
      <p:ext uri="{BB962C8B-B14F-4D97-AF65-F5344CB8AC3E}">
        <p14:creationId xmlns:p14="http://schemas.microsoft.com/office/powerpoint/2010/main" val="15780999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LBA28</a:t>
            </a:r>
            <a:r>
              <a:rPr lang="fr-FR" sz="1800" dirty="0"/>
              <a:t>: Efficacité, tolérance, et qualité de vie sous regorafenib chez les patients avec carcinome hépatocellulaire (CHC) progressant sous sorafenib: résultats de l’étude internationale en double aveugle de phase 3 RESORCE – Bruix et al</a:t>
            </a:r>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Sous traitement par regorafenib, une amélioration statistiquement significative de la SG a été observée chez ces patients avec CHC qui avaient progressé sous sorafenib</a:t>
            </a:r>
          </a:p>
          <a:p>
            <a:pPr lvl="1"/>
            <a:r>
              <a:rPr lang="fr-FR" b="1" dirty="0" smtClean="0"/>
              <a:t>Le risque de décès était réduit de 37% (HR 0,63; IC95% 0,50 – 0,79; p&lt;0,001)</a:t>
            </a:r>
          </a:p>
          <a:p>
            <a:pPr lvl="1"/>
            <a:r>
              <a:rPr lang="fr-FR" b="1" dirty="0" smtClean="0"/>
              <a:t>La SG médiane était de 10,6 vs. 7,8 mois</a:t>
            </a:r>
          </a:p>
          <a:p>
            <a:r>
              <a:rPr lang="fr-FR" b="1" dirty="0"/>
              <a:t>L</a:t>
            </a:r>
            <a:r>
              <a:rPr lang="fr-FR" b="1" dirty="0" smtClean="0"/>
              <a:t>e traitement par regorafenib a significativement amélioré la SSP et le délai à progression </a:t>
            </a:r>
          </a:p>
          <a:p>
            <a:r>
              <a:rPr lang="fr-FR" b="1" dirty="0" smtClean="0"/>
              <a:t>Un taux de réponse significativement plus élevé et un TCM pratiquement doublé ont été observés chez les patients traités par regorafenib</a:t>
            </a:r>
          </a:p>
          <a:p>
            <a:r>
              <a:rPr lang="fr-FR" b="1" dirty="0" smtClean="0"/>
              <a:t>Aucun nouvel EI lié au regorafenib n’a été rapporté dans cette étude</a:t>
            </a:r>
            <a:endParaRPr lang="fr-FR" b="1" dirty="0"/>
          </a:p>
        </p:txBody>
      </p:sp>
      <p:sp>
        <p:nvSpPr>
          <p:cNvPr id="15" name="Text Placeholder 14"/>
          <p:cNvSpPr>
            <a:spLocks noGrp="1"/>
          </p:cNvSpPr>
          <p:nvPr>
            <p:ph type="body" sz="quarter" idx="11"/>
          </p:nvPr>
        </p:nvSpPr>
        <p:spPr/>
        <p:txBody>
          <a:bodyPr/>
          <a:lstStyle/>
          <a:p>
            <a:r>
              <a:rPr lang="fr-FR" dirty="0" smtClean="0"/>
              <a:t/>
            </a:r>
            <a:br>
              <a:rPr lang="fr-FR" dirty="0" smtClean="0"/>
            </a:br>
            <a:endParaRPr lang="fr-FR" b="1" dirty="0" smtClean="0"/>
          </a:p>
          <a:p>
            <a:endParaRPr lang="fr-FR" dirty="0" smtClean="0"/>
          </a:p>
          <a:p>
            <a:r>
              <a:rPr lang="fr-FR" b="1" dirty="0"/>
              <a:t>Note: basé sur des données d’abstract uniquement</a:t>
            </a:r>
          </a:p>
          <a:p>
            <a:r>
              <a:rPr lang="fr-FR" dirty="0" smtClean="0"/>
              <a:t>Bruix J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LBA28</a:t>
            </a:r>
            <a:endParaRPr lang="fr-FR" dirty="0"/>
          </a:p>
        </p:txBody>
      </p:sp>
    </p:spTree>
    <p:custDataLst>
      <p:tags r:id="rId1"/>
    </p:custDataLst>
    <p:extLst>
      <p:ext uri="{BB962C8B-B14F-4D97-AF65-F5344CB8AC3E}">
        <p14:creationId xmlns:p14="http://schemas.microsoft.com/office/powerpoint/2010/main" val="27826911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0"/>
            <a:ext cx="8180285" cy="1362075"/>
          </a:xfrm>
        </p:spPr>
        <p:txBody>
          <a:bodyPr/>
          <a:lstStyle/>
          <a:p>
            <a:r>
              <a:rPr lang="en-GB" dirty="0" err="1" smtClean="0">
                <a:solidFill>
                  <a:schemeClr val="accent1"/>
                </a:solidFill>
                <a:uFill>
                  <a:solidFill>
                    <a:schemeClr val="accent1"/>
                  </a:solidFill>
                </a:uFill>
              </a:rPr>
              <a:t>Tumeurs</a:t>
            </a:r>
            <a:r>
              <a:rPr lang="en-GB" dirty="0" smtClean="0">
                <a:solidFill>
                  <a:schemeClr val="accent1"/>
                </a:solidFill>
                <a:uFill>
                  <a:solidFill>
                    <a:schemeClr val="accent1"/>
                  </a:solidFill>
                </a:uFill>
              </a:rPr>
              <a:t> </a:t>
            </a:r>
            <a:r>
              <a:rPr lang="en-GB" dirty="0" err="1" smtClean="0">
                <a:solidFill>
                  <a:schemeClr val="accent1"/>
                </a:solidFill>
                <a:uFill>
                  <a:solidFill>
                    <a:schemeClr val="accent1"/>
                  </a:solidFill>
                </a:uFill>
              </a:rPr>
              <a:t>Neuroendocrines</a:t>
            </a:r>
            <a:endParaRPr lang="en-GB" dirty="0"/>
          </a:p>
        </p:txBody>
      </p:sp>
      <p:sp>
        <p:nvSpPr>
          <p:cNvPr id="4" name="Text Placeholder 3"/>
          <p:cNvSpPr>
            <a:spLocks noGrp="1"/>
          </p:cNvSpPr>
          <p:nvPr>
            <p:ph type="body" idx="1"/>
          </p:nvPr>
        </p:nvSpPr>
        <p:spPr/>
        <p:txBody>
          <a:bodyPr/>
          <a:lstStyle/>
          <a:p>
            <a:r>
              <a:rPr lang="en-GB" dirty="0"/>
              <a:t>Cancers </a:t>
            </a:r>
            <a:r>
              <a:rPr lang="en-GB" dirty="0" smtClean="0"/>
              <a:t>du </a:t>
            </a:r>
            <a:r>
              <a:rPr lang="en-GB" dirty="0" err="1" smtClean="0"/>
              <a:t>pancréas</a:t>
            </a:r>
            <a:r>
              <a:rPr lang="en-GB" dirty="0" smtClean="0"/>
              <a:t>, de </a:t>
            </a:r>
            <a:r>
              <a:rPr lang="en-GB" dirty="0" err="1" smtClean="0"/>
              <a:t>l’intestin</a:t>
            </a:r>
            <a:r>
              <a:rPr lang="en-GB" dirty="0" smtClean="0"/>
              <a:t> </a:t>
            </a:r>
            <a:r>
              <a:rPr lang="en-GB" dirty="0" err="1" smtClean="0"/>
              <a:t>grêle</a:t>
            </a:r>
            <a:r>
              <a:rPr lang="en-GB" dirty="0" smtClean="0"/>
              <a:t> et du </a:t>
            </a:r>
            <a:r>
              <a:rPr lang="en-GB" dirty="0" err="1" smtClean="0"/>
              <a:t>tractus</a:t>
            </a:r>
            <a:r>
              <a:rPr lang="en-GB" dirty="0" smtClean="0"/>
              <a:t> </a:t>
            </a:r>
            <a:r>
              <a:rPr lang="en-GB" dirty="0" err="1" smtClean="0"/>
              <a:t>hépatobiliaire</a:t>
            </a:r>
            <a:endParaRPr lang="en-GB" dirty="0"/>
          </a:p>
        </p:txBody>
      </p:sp>
    </p:spTree>
    <p:extLst>
      <p:ext uri="{BB962C8B-B14F-4D97-AF65-F5344CB8AC3E}">
        <p14:creationId xmlns:p14="http://schemas.microsoft.com/office/powerpoint/2010/main" val="355407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420PD: Etude de phase III NETTER-1 chez les patients avec tumeur neuroendocrine de l’intestin grêle traités par 177Lu-dotatate: efficacité, tolérance, qualité de vie et analyse de sous-groupes – </a:t>
            </a:r>
            <a:r>
              <a:rPr lang="fr-FR" sz="1800" dirty="0" err="1" smtClean="0"/>
              <a:t>Strosberg</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Objectif</a:t>
            </a:r>
          </a:p>
          <a:p>
            <a:r>
              <a:rPr lang="fr-FR" dirty="0" smtClean="0"/>
              <a:t>Evaluer l’efficacité et la tolérance du </a:t>
            </a:r>
            <a:r>
              <a:rPr lang="fr-FR" baseline="30000" dirty="0" smtClean="0"/>
              <a:t>177</a:t>
            </a:r>
            <a:r>
              <a:rPr lang="fr-FR" dirty="0" smtClean="0"/>
              <a:t>Lu-Dotatate comparé à l’</a:t>
            </a:r>
            <a:r>
              <a:rPr lang="fr-FR" dirty="0" err="1" smtClean="0"/>
              <a:t>octréotide</a:t>
            </a:r>
            <a:r>
              <a:rPr lang="fr-FR" dirty="0" smtClean="0"/>
              <a:t> LAR chez les patients avec TNE avancée et progressive du grêle exprimant les récepteurs à la somatostatine</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Strosberg J et al. Ann Oncol 2016; 27 (suppl 6): abstr 420PD</a:t>
            </a:r>
            <a:endParaRPr lang="fr-FR"/>
          </a:p>
        </p:txBody>
      </p:sp>
      <p:cxnSp>
        <p:nvCxnSpPr>
          <p:cNvPr id="8" name="AutoShape 15"/>
          <p:cNvCxnSpPr>
            <a:cxnSpLocks noChangeShapeType="1"/>
            <a:stCxn id="18" idx="0"/>
            <a:endCxn id="24" idx="1"/>
          </p:cNvCxnSpPr>
          <p:nvPr/>
        </p:nvCxnSpPr>
        <p:spPr bwMode="auto">
          <a:xfrm rot="5400000" flipH="1" flipV="1">
            <a:off x="4589128" y="3061289"/>
            <a:ext cx="392899" cy="57955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8" idx="4"/>
            <a:endCxn id="43" idx="1"/>
          </p:cNvCxnSpPr>
          <p:nvPr/>
        </p:nvCxnSpPr>
        <p:spPr bwMode="auto">
          <a:xfrm rot="16200000" flipH="1">
            <a:off x="4580341" y="4047173"/>
            <a:ext cx="411672" cy="580755"/>
          </a:xfrm>
          <a:prstGeom prst="bentConnector2">
            <a:avLst/>
          </a:prstGeom>
          <a:noFill/>
          <a:ln w="57150">
            <a:solidFill>
              <a:schemeClr val="bg2">
                <a:lumMod val="60000"/>
                <a:lumOff val="40000"/>
              </a:schemeClr>
            </a:solidFill>
            <a:round/>
            <a:headEnd/>
            <a:tailEnd type="triangle" w="med" len="med"/>
          </a:ln>
        </p:spPr>
      </p:cxnSp>
      <p:cxnSp>
        <p:nvCxnSpPr>
          <p:cNvPr id="11" name="Straight Connector 10"/>
          <p:cNvCxnSpPr/>
          <p:nvPr/>
        </p:nvCxnSpPr>
        <p:spPr>
          <a:xfrm>
            <a:off x="3626061" y="3839615"/>
            <a:ext cx="576000" cy="0"/>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9"/>
          <p:cNvSpPr txBox="1">
            <a:spLocks noChangeArrowheads="1"/>
          </p:cNvSpPr>
          <p:nvPr/>
        </p:nvSpPr>
        <p:spPr bwMode="auto">
          <a:xfrm>
            <a:off x="365124" y="5497131"/>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 (RECIST 1.1)</a:t>
            </a:r>
            <a:endParaRPr lang="fr-FR" kern="0" dirty="0"/>
          </a:p>
        </p:txBody>
      </p:sp>
      <p:sp>
        <p:nvSpPr>
          <p:cNvPr id="18" name="Oval 14"/>
          <p:cNvSpPr>
            <a:spLocks noChangeArrowheads="1"/>
          </p:cNvSpPr>
          <p:nvPr/>
        </p:nvSpPr>
        <p:spPr bwMode="auto">
          <a:xfrm>
            <a:off x="4204002" y="3547515"/>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sp>
        <p:nvSpPr>
          <p:cNvPr id="19" name="AutoShape 9"/>
          <p:cNvSpPr>
            <a:spLocks noChangeArrowheads="1"/>
          </p:cNvSpPr>
          <p:nvPr/>
        </p:nvSpPr>
        <p:spPr bwMode="auto">
          <a:xfrm>
            <a:off x="152399" y="2508486"/>
            <a:ext cx="376166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TNE du grêle </a:t>
            </a:r>
            <a:r>
              <a:rPr lang="fr-FR" altLang="zh-CN" sz="1600" dirty="0">
                <a:solidFill>
                  <a:srgbClr val="FFFFFF"/>
                </a:solidFill>
                <a:ea typeface="SimSun" pitchFamily="2" charset="-122"/>
              </a:rPr>
              <a:t>g</a:t>
            </a:r>
            <a:r>
              <a:rPr lang="fr-FR" altLang="zh-CN" sz="1600" dirty="0" smtClean="0">
                <a:solidFill>
                  <a:srgbClr val="FFFFFF"/>
                </a:solidFill>
                <a:ea typeface="SimSun" pitchFamily="2" charset="-122"/>
              </a:rPr>
              <a:t>rade 1–2 métastatique ou localement avancée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Progression sous </a:t>
            </a:r>
            <a:r>
              <a:rPr lang="fr-FR" altLang="zh-CN" sz="1600" dirty="0" err="1" smtClean="0">
                <a:solidFill>
                  <a:srgbClr val="FFFFFF"/>
                </a:solidFill>
                <a:ea typeface="SimSun" pitchFamily="2" charset="-122"/>
              </a:rPr>
              <a:t>ocréotide</a:t>
            </a:r>
            <a:r>
              <a:rPr lang="fr-FR" altLang="zh-CN" sz="1600" dirty="0" smtClean="0">
                <a:solidFill>
                  <a:srgbClr val="FFFFFF"/>
                </a:solidFill>
                <a:ea typeface="SimSun" pitchFamily="2" charset="-122"/>
              </a:rPr>
              <a:t> LAR (20–30 mg /3 à 4 semaines)</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Expression des récepteurs à la somatostatine</a:t>
            </a:r>
          </a:p>
          <a:p>
            <a:pPr marL="228600" indent="-228600" defTabSz="892175" eaLnBrk="0" hangingPunct="0">
              <a:spcAft>
                <a:spcPct val="30000"/>
              </a:spcAft>
              <a:buFont typeface="Arial" pitchFamily="34" charset="0"/>
              <a:buChar char="•"/>
            </a:pPr>
            <a:r>
              <a:rPr lang="fr-FR" altLang="zh-CN" sz="1600" dirty="0" smtClean="0">
                <a:solidFill>
                  <a:srgbClr val="FFFFFF"/>
                </a:solidFill>
                <a:ea typeface="SimSun" pitchFamily="2" charset="-122"/>
              </a:rPr>
              <a:t>KPS ≥60</a:t>
            </a:r>
          </a:p>
          <a:p>
            <a:pPr defTabSz="892175" eaLnBrk="0" hangingPunct="0">
              <a:spcAft>
                <a:spcPct val="30000"/>
              </a:spcAft>
            </a:pPr>
            <a:r>
              <a:rPr lang="fr-FR" altLang="zh-CN" sz="1600" dirty="0" smtClean="0">
                <a:solidFill>
                  <a:srgbClr val="FFFFFF"/>
                </a:solidFill>
                <a:ea typeface="SimSun" pitchFamily="2" charset="-122"/>
              </a:rPr>
              <a:t>(n=230)</a:t>
            </a:r>
          </a:p>
        </p:txBody>
      </p:sp>
      <p:sp>
        <p:nvSpPr>
          <p:cNvPr id="21" name="Rectangle 9"/>
          <p:cNvSpPr txBox="1">
            <a:spLocks noChangeArrowheads="1"/>
          </p:cNvSpPr>
          <p:nvPr/>
        </p:nvSpPr>
        <p:spPr bwMode="auto">
          <a:xfrm>
            <a:off x="4509969" y="5497131"/>
            <a:ext cx="4130676"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 SG, DAP, tolérance, qualité de vie</a:t>
            </a:r>
          </a:p>
          <a:p>
            <a:pPr>
              <a:buClr>
                <a:srgbClr val="043882"/>
              </a:buClr>
            </a:pPr>
            <a:endParaRPr lang="fr-FR" dirty="0"/>
          </a:p>
        </p:txBody>
      </p:sp>
      <p:sp>
        <p:nvSpPr>
          <p:cNvPr id="24" name="AutoShape 8"/>
          <p:cNvSpPr>
            <a:spLocks noChangeArrowheads="1"/>
          </p:cNvSpPr>
          <p:nvPr/>
        </p:nvSpPr>
        <p:spPr bwMode="auto">
          <a:xfrm>
            <a:off x="5075355" y="2612992"/>
            <a:ext cx="2239845" cy="108324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baseline="30000" dirty="0" smtClean="0">
                <a:solidFill>
                  <a:srgbClr val="FFFFFF"/>
                </a:solidFill>
                <a:ea typeface="SimSun" pitchFamily="2" charset="-122"/>
              </a:rPr>
              <a:t>177</a:t>
            </a:r>
            <a:r>
              <a:rPr lang="fr-FR" altLang="zh-CN" sz="1600" dirty="0" smtClean="0">
                <a:solidFill>
                  <a:srgbClr val="FFFFFF"/>
                </a:solidFill>
                <a:ea typeface="SimSun" pitchFamily="2" charset="-122"/>
              </a:rPr>
              <a:t>Lu-Dotatate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7,4 </a:t>
            </a:r>
            <a:r>
              <a:rPr lang="fr-FR" altLang="zh-CN" sz="1600" dirty="0" err="1" smtClean="0">
                <a:solidFill>
                  <a:srgbClr val="FFFFFF"/>
                </a:solidFill>
                <a:ea typeface="SimSun" pitchFamily="2" charset="-122"/>
              </a:rPr>
              <a:t>GBq</a:t>
            </a:r>
            <a:r>
              <a:rPr lang="fr-FR" altLang="zh-CN" sz="1600" dirty="0" smtClean="0">
                <a:solidFill>
                  <a:srgbClr val="FFFFFF"/>
                </a:solidFill>
                <a:ea typeface="SimSun" pitchFamily="2" charset="-122"/>
              </a:rPr>
              <a:t>, /8S (x4) </a:t>
            </a:r>
            <a:br>
              <a:rPr lang="fr-FR" altLang="zh-CN" sz="1600" dirty="0" smtClean="0">
                <a:solidFill>
                  <a:srgbClr val="FFFFFF"/>
                </a:solidFill>
                <a:ea typeface="SimSun" pitchFamily="2" charset="-122"/>
              </a:rPr>
            </a:br>
            <a:r>
              <a:rPr lang="fr-FR" altLang="zh-CN" sz="1600" dirty="0" smtClean="0">
                <a:solidFill>
                  <a:srgbClr val="FFFFFF"/>
                </a:solidFill>
                <a:ea typeface="SimSun" pitchFamily="2" charset="-122"/>
              </a:rPr>
              <a:t>+ AS</a:t>
            </a:r>
          </a:p>
          <a:p>
            <a:pPr algn="ctr" defTabSz="892175" eaLnBrk="0" hangingPunct="0"/>
            <a:r>
              <a:rPr lang="fr-FR" altLang="zh-CN" sz="1600" dirty="0" smtClean="0">
                <a:solidFill>
                  <a:srgbClr val="FFFFFF"/>
                </a:solidFill>
                <a:ea typeface="SimSun" pitchFamily="2" charset="-122"/>
              </a:rPr>
              <a:t>(n=115)</a:t>
            </a:r>
          </a:p>
        </p:txBody>
      </p:sp>
      <p:sp>
        <p:nvSpPr>
          <p:cNvPr id="43" name="AutoShape 8"/>
          <p:cNvSpPr>
            <a:spLocks noChangeArrowheads="1"/>
          </p:cNvSpPr>
          <p:nvPr/>
        </p:nvSpPr>
        <p:spPr bwMode="auto">
          <a:xfrm>
            <a:off x="5076555" y="4001763"/>
            <a:ext cx="2238645" cy="1083248"/>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err="1" smtClean="0">
                <a:solidFill>
                  <a:srgbClr val="4D4D4D"/>
                </a:solidFill>
                <a:ea typeface="SimSun" pitchFamily="2" charset="-122"/>
              </a:rPr>
              <a:t>octréotide</a:t>
            </a:r>
            <a:r>
              <a:rPr lang="fr-FR" altLang="zh-CN" sz="1600" dirty="0" smtClean="0">
                <a:solidFill>
                  <a:srgbClr val="4D4D4D"/>
                </a:solidFill>
                <a:ea typeface="SimSun" pitchFamily="2" charset="-122"/>
              </a:rPr>
              <a:t> LAR </a:t>
            </a:r>
          </a:p>
          <a:p>
            <a:pPr algn="ctr" defTabSz="892175" eaLnBrk="0" hangingPunct="0"/>
            <a:r>
              <a:rPr lang="fr-FR" altLang="zh-CN" sz="1600" dirty="0" smtClean="0">
                <a:solidFill>
                  <a:srgbClr val="4D4D4D"/>
                </a:solidFill>
                <a:ea typeface="SimSun" pitchFamily="2" charset="-122"/>
              </a:rPr>
              <a:t>60 mg /4S (n=115)</a:t>
            </a:r>
          </a:p>
        </p:txBody>
      </p:sp>
      <p:sp>
        <p:nvSpPr>
          <p:cNvPr id="26" name="AutoShape 12"/>
          <p:cNvSpPr>
            <a:spLocks noChangeArrowheads="1"/>
          </p:cNvSpPr>
          <p:nvPr/>
        </p:nvSpPr>
        <p:spPr bwMode="auto">
          <a:xfrm>
            <a:off x="7688746" y="2772973"/>
            <a:ext cx="1313883" cy="725211"/>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92175" eaLnBrk="0" hangingPunct="0"/>
            <a:r>
              <a:rPr lang="fr-FR" altLang="zh-CN" sz="1600" dirty="0" smtClean="0">
                <a:solidFill>
                  <a:srgbClr val="FFFFFF"/>
                </a:solidFill>
                <a:ea typeface="SimSun" pitchFamily="2" charset="-122"/>
              </a:rPr>
              <a:t>Suivi 5 ans</a:t>
            </a:r>
            <a:endParaRPr lang="fr-FR" altLang="zh-CN" sz="1600" dirty="0">
              <a:solidFill>
                <a:srgbClr val="FFFFFF"/>
              </a:solidFill>
              <a:ea typeface="SimSun" pitchFamily="2" charset="-122"/>
            </a:endParaRPr>
          </a:p>
        </p:txBody>
      </p:sp>
      <p:cxnSp>
        <p:nvCxnSpPr>
          <p:cNvPr id="27" name="AutoShape 21"/>
          <p:cNvCxnSpPr>
            <a:cxnSpLocks noChangeShapeType="1"/>
            <a:endCxn id="26" idx="1"/>
          </p:cNvCxnSpPr>
          <p:nvPr/>
        </p:nvCxnSpPr>
        <p:spPr bwMode="auto">
          <a:xfrm>
            <a:off x="7308071" y="3135579"/>
            <a:ext cx="380675" cy="0"/>
          </a:xfrm>
          <a:prstGeom prst="straightConnector1">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7688746" y="4182291"/>
            <a:ext cx="1313884" cy="725212"/>
          </a:xfrm>
          <a:prstGeom prst="rect">
            <a:avLst/>
          </a:prstGeom>
          <a:solidFill>
            <a:schemeClr val="tx1"/>
          </a:solidFill>
          <a:ln w="9525" algn="ctr">
            <a:noFill/>
            <a:round/>
            <a:headEnd/>
            <a:tailEnd/>
          </a:ln>
        </p:spPr>
        <p:txBody>
          <a:bodyPr lIns="90488" tIns="0" rIns="90488" bIns="0"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892175" eaLnBrk="0" hangingPunct="0"/>
            <a:r>
              <a:rPr lang="fr-FR" altLang="zh-CN" sz="1600" dirty="0" smtClean="0">
                <a:solidFill>
                  <a:srgbClr val="FFFFFF"/>
                </a:solidFill>
                <a:ea typeface="SimSun" pitchFamily="2" charset="-122"/>
              </a:rPr>
              <a:t>Suivi 5 ans</a:t>
            </a:r>
            <a:endParaRPr lang="fr-FR" altLang="zh-CN" sz="1600" dirty="0">
              <a:solidFill>
                <a:srgbClr val="FFFFFF"/>
              </a:solidFill>
              <a:ea typeface="SimSun" pitchFamily="2" charset="-122"/>
            </a:endParaRPr>
          </a:p>
        </p:txBody>
      </p:sp>
      <p:cxnSp>
        <p:nvCxnSpPr>
          <p:cNvPr id="29" name="AutoShape 20"/>
          <p:cNvCxnSpPr>
            <a:cxnSpLocks noChangeShapeType="1"/>
            <a:endCxn id="28" idx="1"/>
          </p:cNvCxnSpPr>
          <p:nvPr/>
        </p:nvCxnSpPr>
        <p:spPr bwMode="auto">
          <a:xfrm>
            <a:off x="7306491" y="4544897"/>
            <a:ext cx="382255" cy="0"/>
          </a:xfrm>
          <a:prstGeom prst="straightConnector1">
            <a:avLst/>
          </a:prstGeom>
          <a:noFill/>
          <a:ln w="57150">
            <a:solidFill>
              <a:schemeClr val="bg2">
                <a:lumMod val="60000"/>
                <a:lumOff val="40000"/>
              </a:schemeClr>
            </a:solidFill>
            <a:prstDash val="sysDot"/>
            <a:round/>
            <a:headEnd/>
            <a:tailEnd type="triangle" w="med" len="med"/>
          </a:ln>
        </p:spPr>
      </p:cxnSp>
      <p:sp>
        <p:nvSpPr>
          <p:cNvPr id="2" name="ZoneTexte 1"/>
          <p:cNvSpPr txBox="1"/>
          <p:nvPr/>
        </p:nvSpPr>
        <p:spPr>
          <a:xfrm>
            <a:off x="232327" y="6302660"/>
            <a:ext cx="2575770" cy="276999"/>
          </a:xfrm>
          <a:prstGeom prst="rect">
            <a:avLst/>
          </a:prstGeom>
          <a:noFill/>
        </p:spPr>
        <p:txBody>
          <a:bodyPr wrap="none" rtlCol="0">
            <a:spAutoFit/>
          </a:bodyPr>
          <a:lstStyle/>
          <a:p>
            <a:r>
              <a:rPr lang="fr-FR" sz="1200" dirty="0" smtClean="0"/>
              <a:t>AS: analogues de la somatostatine.</a:t>
            </a:r>
            <a:endParaRPr lang="fr-FR" sz="1200" dirty="0"/>
          </a:p>
        </p:txBody>
      </p:sp>
    </p:spTree>
    <p:custDataLst>
      <p:tags r:id="rId1"/>
    </p:custDataLst>
    <p:extLst>
      <p:ext uri="{BB962C8B-B14F-4D97-AF65-F5344CB8AC3E}">
        <p14:creationId xmlns:p14="http://schemas.microsoft.com/office/powerpoint/2010/main" val="38602745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420PD: Etude de phase III NETTER-1 chez les patients avec tumeur neuroendocrine de l’intestin grêle traités par 177Lu-dotatate: efficacité, tolérance, qualité de vie et analyse de sous-groupes – </a:t>
            </a:r>
            <a:r>
              <a:rPr lang="fr-FR" sz="1800" dirty="0" err="1" smtClean="0"/>
              <a:t>Strosberg</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2400"/>
              </a:spcBef>
            </a:pPr>
            <a:r>
              <a:rPr lang="fr-FR" sz="1400" dirty="0" smtClean="0"/>
              <a:t>Les analyses de sous-groupe pour la SSP ont confirmé les bénéfices constants de </a:t>
            </a:r>
            <a:r>
              <a:rPr lang="fr-FR" sz="1400" baseline="30000" dirty="0" smtClean="0"/>
              <a:t>177</a:t>
            </a:r>
            <a:r>
              <a:rPr lang="fr-FR" sz="1400" dirty="0" smtClean="0"/>
              <a:t>Lu-Dotatate quels que soient les facteurs de stratification ou les facteurs pronostiques (grade tumoral, âge, sexe, marqueurs tumoraux et niveau de fixation du traceur)</a:t>
            </a:r>
            <a:endParaRPr lang="fr-FR" sz="1400" dirty="0"/>
          </a:p>
        </p:txBody>
      </p:sp>
      <p:graphicFrame>
        <p:nvGraphicFramePr>
          <p:cNvPr id="9" name="Group 88"/>
          <p:cNvGraphicFramePr>
            <a:graphicFrameLocks noGrp="1"/>
          </p:cNvGraphicFramePr>
          <p:nvPr>
            <p:extLst>
              <p:ext uri="{D42A27DB-BD31-4B8C-83A1-F6EECF244321}">
                <p14:modId xmlns:p14="http://schemas.microsoft.com/office/powerpoint/2010/main" val="2457437711"/>
              </p:ext>
            </p:extLst>
          </p:nvPr>
        </p:nvGraphicFramePr>
        <p:xfrm>
          <a:off x="6039881" y="1847671"/>
          <a:ext cx="3069538" cy="1499616"/>
        </p:xfrm>
        <a:graphic>
          <a:graphicData uri="http://schemas.openxmlformats.org/drawingml/2006/table">
            <a:tbl>
              <a:tblPr firstRow="1" bandRow="1">
                <a:tableStyleId>{69012ECD-51FC-41F1-AA8D-1B2483CD663E}</a:tableStyleId>
              </a:tblPr>
              <a:tblGrid>
                <a:gridCol w="1240738"/>
                <a:gridCol w="875980"/>
                <a:gridCol w="952820"/>
              </a:tblGrid>
              <a:tr h="2400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30000" noProof="0" smtClean="0">
                          <a:ln>
                            <a:noFill/>
                          </a:ln>
                          <a:solidFill>
                            <a:schemeClr val="tx2"/>
                          </a:solidFill>
                          <a:effectLst/>
                          <a:latin typeface="Arial" charset="0"/>
                          <a:cs typeface="Arial" charset="0"/>
                        </a:rPr>
                        <a:t>177</a:t>
                      </a:r>
                      <a:r>
                        <a:rPr kumimoji="0" lang="fr-FR" sz="1200" b="1" i="0" u="none" strike="noStrike" cap="none" normalizeH="0" baseline="0" noProof="0" smtClean="0">
                          <a:ln>
                            <a:noFill/>
                          </a:ln>
                          <a:solidFill>
                            <a:schemeClr val="tx2"/>
                          </a:solidFill>
                          <a:effectLst/>
                          <a:latin typeface="Arial" charset="0"/>
                          <a:cs typeface="Arial" charset="0"/>
                        </a:rPr>
                        <a:t>Lu-Dotatate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smtClean="0">
                          <a:ln>
                            <a:noFill/>
                          </a:ln>
                          <a:solidFill>
                            <a:schemeClr val="tx2"/>
                          </a:solidFill>
                          <a:effectLst/>
                          <a:latin typeface="Arial" charset="0"/>
                          <a:cs typeface="Arial" charset="0"/>
                        </a:rPr>
                        <a:t>octréotide 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53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200" noProof="0" dirty="0" smtClean="0">
                          <a:latin typeface="Arial" pitchFamily="34" charset="0"/>
                          <a:cs typeface="Arial" pitchFamily="34" charset="0"/>
                        </a:rPr>
                        <a:t>Evènements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200" noProof="0" smtClean="0">
                          <a:latin typeface="Arial" pitchFamily="34" charset="0"/>
                          <a:cs typeface="Arial" pitchFamily="34"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smtClean="0">
                          <a:ln>
                            <a:noFill/>
                          </a:ln>
                          <a:solidFill>
                            <a:schemeClr val="tx1"/>
                          </a:solidFill>
                          <a:effectLst/>
                          <a:latin typeface="Arial" pitchFamily="34" charset="0"/>
                          <a:cs typeface="Arial" pitchFamily="34" charset="0"/>
                        </a:rPr>
                        <a:t>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53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200" noProof="0" dirty="0" err="1" smtClean="0">
                          <a:latin typeface="Arial" pitchFamily="34" charset="0"/>
                          <a:cs typeface="Arial" pitchFamily="34" charset="0"/>
                        </a:rPr>
                        <a:t>SSPm</a:t>
                      </a:r>
                      <a:r>
                        <a:rPr lang="fr-FR" sz="1200" noProof="0" dirty="0" smtClean="0">
                          <a:latin typeface="Arial" pitchFamily="34" charset="0"/>
                          <a:cs typeface="Arial" pitchFamily="34" charset="0"/>
                        </a:rPr>
                        <a:t>,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200" noProof="0" smtClean="0">
                          <a:latin typeface="Arial" pitchFamily="34" charset="0"/>
                          <a:cs typeface="Arial" pitchFamily="34" charset="0"/>
                        </a:rPr>
                        <a:t>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smtClean="0">
                          <a:ln>
                            <a:noFill/>
                          </a:ln>
                          <a:solidFill>
                            <a:schemeClr val="tx1"/>
                          </a:solidFill>
                          <a:effectLst/>
                          <a:latin typeface="Arial" pitchFamily="34" charset="0"/>
                          <a:cs typeface="Arial" pitchFamily="34" charset="0"/>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321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200" noProof="0" dirty="0" smtClean="0">
                          <a:latin typeface="Arial" pitchFamily="34" charset="0"/>
                          <a:cs typeface="Arial" pitchFamily="34" charset="0"/>
                        </a:rPr>
                        <a:t>HR (IC95%)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200" noProof="0" dirty="0" smtClean="0">
                          <a:latin typeface="Arial" pitchFamily="34" charset="0"/>
                          <a:cs typeface="Arial" pitchFamily="34"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200" noProof="0" dirty="0" smtClean="0">
                          <a:latin typeface="Arial" pitchFamily="34" charset="0"/>
                          <a:cs typeface="Arial" pitchFamily="34" charset="0"/>
                        </a:rPr>
                        <a:t>0,21</a:t>
                      </a:r>
                      <a:r>
                        <a:rPr lang="fr-FR" sz="1200" baseline="0" noProof="0" dirty="0" smtClean="0">
                          <a:latin typeface="Arial" pitchFamily="34" charset="0"/>
                          <a:cs typeface="Arial" pitchFamily="34" charset="0"/>
                        </a:rPr>
                        <a:t> (0,13 – 0,33)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200" baseline="0" noProof="0" dirty="0" smtClean="0">
                          <a:latin typeface="Arial" pitchFamily="34" charset="0"/>
                          <a:cs typeface="Arial" pitchFamily="34"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pt-BR"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137" name="TextBox 136"/>
          <p:cNvSpPr txBox="1"/>
          <p:nvPr/>
        </p:nvSpPr>
        <p:spPr>
          <a:xfrm>
            <a:off x="5761584" y="3737818"/>
            <a:ext cx="3374775" cy="1200329"/>
          </a:xfrm>
          <a:prstGeom prst="rect">
            <a:avLst/>
          </a:prstGeom>
          <a:noFill/>
          <a:ln>
            <a:noFill/>
          </a:ln>
        </p:spPr>
        <p:txBody>
          <a:bodyPr wrap="square" rtlCol="0">
            <a:spAutoFit/>
          </a:bodyPr>
          <a:lstStyle/>
          <a:p>
            <a:pPr algn="ctr"/>
            <a:r>
              <a:rPr lang="fr-FR" sz="1200" dirty="0" smtClean="0">
                <a:solidFill>
                  <a:srgbClr val="4D4D4D"/>
                </a:solidFill>
                <a:latin typeface="Arial"/>
              </a:rPr>
              <a:t>Réduction de 79% du risque de progression ou décès sous </a:t>
            </a:r>
            <a:r>
              <a:rPr lang="fr-FR" sz="1200" baseline="30000" dirty="0" smtClean="0">
                <a:solidFill>
                  <a:srgbClr val="4D4D4D"/>
                </a:solidFill>
                <a:latin typeface="Arial"/>
              </a:rPr>
              <a:t>177</a:t>
            </a:r>
            <a:r>
              <a:rPr lang="fr-FR" sz="1200" dirty="0" smtClean="0">
                <a:solidFill>
                  <a:srgbClr val="4D4D4D"/>
                </a:solidFill>
                <a:latin typeface="Arial"/>
              </a:rPr>
              <a:t>Lu-dotatate vs. </a:t>
            </a:r>
            <a:r>
              <a:rPr lang="fr-FR" sz="1200" dirty="0" err="1" smtClean="0">
                <a:solidFill>
                  <a:srgbClr val="4D4D4D"/>
                </a:solidFill>
                <a:latin typeface="Arial"/>
              </a:rPr>
              <a:t>octréotide</a:t>
            </a:r>
            <a:r>
              <a:rPr lang="fr-FR" sz="1200" dirty="0" smtClean="0">
                <a:solidFill>
                  <a:srgbClr val="4D4D4D"/>
                </a:solidFill>
                <a:latin typeface="Arial"/>
              </a:rPr>
              <a:t> LAR</a:t>
            </a:r>
          </a:p>
          <a:p>
            <a:pPr algn="ctr"/>
            <a:endParaRPr lang="fr-FR" sz="1200" dirty="0" smtClean="0">
              <a:solidFill>
                <a:srgbClr val="4D4D4D"/>
              </a:solidFill>
              <a:latin typeface="Arial"/>
            </a:endParaRPr>
          </a:p>
          <a:p>
            <a:endParaRPr lang="fr-FR" sz="1200" dirty="0" smtClean="0">
              <a:solidFill>
                <a:srgbClr val="4D4D4D"/>
              </a:solidFill>
              <a:latin typeface="Arial"/>
            </a:endParaRPr>
          </a:p>
          <a:p>
            <a:pPr algn="ctr"/>
            <a:r>
              <a:rPr lang="fr-FR" sz="1200" dirty="0" err="1" smtClean="0">
                <a:solidFill>
                  <a:srgbClr val="4D4D4D"/>
                </a:solidFill>
                <a:latin typeface="Arial"/>
              </a:rPr>
              <a:t>SSPm</a:t>
            </a:r>
            <a:r>
              <a:rPr lang="fr-FR" sz="1200" dirty="0" smtClean="0">
                <a:solidFill>
                  <a:srgbClr val="4D4D4D"/>
                </a:solidFill>
                <a:latin typeface="Arial"/>
              </a:rPr>
              <a:t> estimée sous </a:t>
            </a:r>
            <a:r>
              <a:rPr lang="fr-FR" sz="1200" baseline="30000" dirty="0" smtClean="0">
                <a:solidFill>
                  <a:srgbClr val="4D4D4D"/>
                </a:solidFill>
                <a:latin typeface="Arial"/>
              </a:rPr>
              <a:t>177</a:t>
            </a:r>
            <a:r>
              <a:rPr lang="fr-FR" sz="1200" dirty="0" smtClean="0">
                <a:solidFill>
                  <a:srgbClr val="4D4D4D"/>
                </a:solidFill>
                <a:latin typeface="Arial"/>
              </a:rPr>
              <a:t>Lu-dotatate: </a:t>
            </a:r>
          </a:p>
          <a:p>
            <a:pPr algn="ctr"/>
            <a:r>
              <a:rPr lang="fr-FR" sz="1200" dirty="0" smtClean="0">
                <a:solidFill>
                  <a:srgbClr val="4D4D4D"/>
                </a:solidFill>
                <a:latin typeface="Arial"/>
              </a:rPr>
              <a:t>40 mois</a:t>
            </a:r>
            <a:endParaRPr lang="fr-FR" sz="1200" dirty="0">
              <a:solidFill>
                <a:srgbClr val="4D4D4D"/>
              </a:solidFill>
              <a:latin typeface="Arial"/>
            </a:endParaRPr>
          </a:p>
        </p:txBody>
      </p:sp>
      <p:cxnSp>
        <p:nvCxnSpPr>
          <p:cNvPr id="7" name="Straight Arrow Connector 6"/>
          <p:cNvCxnSpPr/>
          <p:nvPr/>
        </p:nvCxnSpPr>
        <p:spPr>
          <a:xfrm>
            <a:off x="7574650" y="3408634"/>
            <a:ext cx="0" cy="329184"/>
          </a:xfrm>
          <a:prstGeom prst="straightConnector1">
            <a:avLst/>
          </a:prstGeom>
          <a:ln w="28575">
            <a:solidFill>
              <a:srgbClr val="A0A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74650" y="4168417"/>
            <a:ext cx="0" cy="329184"/>
          </a:xfrm>
          <a:prstGeom prst="straightConnector1">
            <a:avLst/>
          </a:prstGeom>
          <a:ln w="28575">
            <a:solidFill>
              <a:srgbClr val="A0A0A0"/>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5533" y="1530532"/>
            <a:ext cx="6183128" cy="4219425"/>
            <a:chOff x="372893" y="1753368"/>
            <a:chExt cx="6183128" cy="4219425"/>
          </a:xfrm>
        </p:grpSpPr>
        <p:sp>
          <p:nvSpPr>
            <p:cNvPr id="12" name="TextBox 11"/>
            <p:cNvSpPr txBox="1"/>
            <p:nvPr/>
          </p:nvSpPr>
          <p:spPr>
            <a:xfrm>
              <a:off x="620319" y="2365712"/>
              <a:ext cx="397866" cy="276999"/>
            </a:xfrm>
            <a:prstGeom prst="rect">
              <a:avLst/>
            </a:prstGeom>
            <a:noFill/>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13" name="TextBox 12"/>
            <p:cNvSpPr txBox="1"/>
            <p:nvPr/>
          </p:nvSpPr>
          <p:spPr>
            <a:xfrm>
              <a:off x="620319" y="2975505"/>
              <a:ext cx="397866" cy="276999"/>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14" name="TextBox 13"/>
            <p:cNvSpPr txBox="1"/>
            <p:nvPr/>
          </p:nvSpPr>
          <p:spPr>
            <a:xfrm>
              <a:off x="620319" y="3585298"/>
              <a:ext cx="397866" cy="276999"/>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17" name="TextBox 16"/>
            <p:cNvSpPr txBox="1"/>
            <p:nvPr/>
          </p:nvSpPr>
          <p:spPr>
            <a:xfrm>
              <a:off x="620319" y="4195091"/>
              <a:ext cx="397866" cy="276999"/>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18" name="TextBox 17"/>
            <p:cNvSpPr txBox="1"/>
            <p:nvPr/>
          </p:nvSpPr>
          <p:spPr>
            <a:xfrm>
              <a:off x="620319" y="3275822"/>
              <a:ext cx="397866" cy="276999"/>
            </a:xfrm>
            <a:prstGeom prst="rect">
              <a:avLst/>
            </a:prstGeom>
            <a:noFill/>
          </p:spPr>
          <p:txBody>
            <a:bodyPr wrap="none" rtlCol="0" anchor="ctr" anchorCtr="0">
              <a:spAutoFit/>
            </a:bodyPr>
            <a:lstStyle/>
            <a:p>
              <a:pPr algn="r"/>
              <a:r>
                <a:rPr lang="fr-FR" sz="1200" dirty="0" smtClean="0">
                  <a:solidFill>
                    <a:srgbClr val="4D4D4D"/>
                  </a:solidFill>
                </a:rPr>
                <a:t>0,5</a:t>
              </a:r>
              <a:endParaRPr lang="fr-FR" sz="1200" dirty="0">
                <a:solidFill>
                  <a:srgbClr val="4D4D4D"/>
                </a:solidFill>
              </a:endParaRPr>
            </a:p>
          </p:txBody>
        </p:sp>
        <p:sp>
          <p:nvSpPr>
            <p:cNvPr id="19" name="Freeform 18"/>
            <p:cNvSpPr>
              <a:spLocks/>
            </p:cNvSpPr>
            <p:nvPr/>
          </p:nvSpPr>
          <p:spPr bwMode="auto">
            <a:xfrm>
              <a:off x="1074159" y="1895134"/>
              <a:ext cx="5299071" cy="30498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0" name="Line 6"/>
            <p:cNvSpPr>
              <a:spLocks noChangeShapeType="1"/>
            </p:cNvSpPr>
            <p:nvPr/>
          </p:nvSpPr>
          <p:spPr bwMode="auto">
            <a:xfrm>
              <a:off x="943567" y="1895133"/>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1" name="Line 7"/>
            <p:cNvSpPr>
              <a:spLocks noChangeShapeType="1"/>
            </p:cNvSpPr>
            <p:nvPr/>
          </p:nvSpPr>
          <p:spPr bwMode="auto">
            <a:xfrm>
              <a:off x="943567" y="2505197"/>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2" name="Line 8"/>
            <p:cNvSpPr>
              <a:spLocks noChangeShapeType="1"/>
            </p:cNvSpPr>
            <p:nvPr/>
          </p:nvSpPr>
          <p:spPr bwMode="auto">
            <a:xfrm>
              <a:off x="943567" y="3115262"/>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3" name="Line 9"/>
            <p:cNvSpPr>
              <a:spLocks noChangeShapeType="1"/>
            </p:cNvSpPr>
            <p:nvPr/>
          </p:nvSpPr>
          <p:spPr bwMode="auto">
            <a:xfrm>
              <a:off x="943567" y="3725326"/>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4" name="Line 10"/>
            <p:cNvSpPr>
              <a:spLocks noChangeShapeType="1"/>
            </p:cNvSpPr>
            <p:nvPr/>
          </p:nvSpPr>
          <p:spPr bwMode="auto">
            <a:xfrm>
              <a:off x="943567" y="4335390"/>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5" name="Line 11"/>
            <p:cNvSpPr>
              <a:spLocks noChangeShapeType="1"/>
            </p:cNvSpPr>
            <p:nvPr/>
          </p:nvSpPr>
          <p:spPr bwMode="auto">
            <a:xfrm>
              <a:off x="943567" y="4945455"/>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6" name="Line 12"/>
            <p:cNvSpPr>
              <a:spLocks noChangeShapeType="1"/>
            </p:cNvSpPr>
            <p:nvPr/>
          </p:nvSpPr>
          <p:spPr bwMode="auto">
            <a:xfrm>
              <a:off x="5492772"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7" name="Line 13"/>
            <p:cNvSpPr>
              <a:spLocks noChangeShapeType="1"/>
            </p:cNvSpPr>
            <p:nvPr/>
          </p:nvSpPr>
          <p:spPr bwMode="auto">
            <a:xfrm>
              <a:off x="463277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8" name="Line 15"/>
            <p:cNvSpPr>
              <a:spLocks noChangeShapeType="1"/>
            </p:cNvSpPr>
            <p:nvPr/>
          </p:nvSpPr>
          <p:spPr bwMode="auto">
            <a:xfrm>
              <a:off x="637323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29" name="Line 18"/>
            <p:cNvSpPr>
              <a:spLocks noChangeShapeType="1"/>
            </p:cNvSpPr>
            <p:nvPr/>
          </p:nvSpPr>
          <p:spPr bwMode="auto">
            <a:xfrm>
              <a:off x="371750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0" name="Line 19"/>
            <p:cNvSpPr>
              <a:spLocks noChangeShapeType="1"/>
            </p:cNvSpPr>
            <p:nvPr/>
          </p:nvSpPr>
          <p:spPr bwMode="auto">
            <a:xfrm>
              <a:off x="285947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1" name="Line 20"/>
            <p:cNvSpPr>
              <a:spLocks noChangeShapeType="1"/>
            </p:cNvSpPr>
            <p:nvPr/>
          </p:nvSpPr>
          <p:spPr bwMode="auto">
            <a:xfrm>
              <a:off x="195928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2" name="Line 21"/>
            <p:cNvSpPr>
              <a:spLocks noChangeShapeType="1"/>
            </p:cNvSpPr>
            <p:nvPr/>
          </p:nvSpPr>
          <p:spPr bwMode="auto">
            <a:xfrm>
              <a:off x="1074158"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endParaRPr>
            </a:p>
          </p:txBody>
        </p:sp>
        <p:sp>
          <p:nvSpPr>
            <p:cNvPr id="33" name="TextBox 32"/>
            <p:cNvSpPr txBox="1"/>
            <p:nvPr/>
          </p:nvSpPr>
          <p:spPr>
            <a:xfrm rot="16200000">
              <a:off x="179586" y="3290572"/>
              <a:ext cx="663613" cy="276999"/>
            </a:xfrm>
            <a:prstGeom prst="rect">
              <a:avLst/>
            </a:prstGeom>
            <a:noFill/>
          </p:spPr>
          <p:txBody>
            <a:bodyPr wrap="none" rtlCol="0">
              <a:spAutoFit/>
            </a:bodyPr>
            <a:lstStyle/>
            <a:p>
              <a:pPr algn="ctr"/>
              <a:r>
                <a:rPr lang="fr-FR" sz="1200" smtClean="0">
                  <a:solidFill>
                    <a:srgbClr val="363636"/>
                  </a:solidFill>
                </a:rPr>
                <a:t> Survie</a:t>
              </a:r>
              <a:endParaRPr lang="fr-FR" sz="1200">
                <a:solidFill>
                  <a:srgbClr val="363636"/>
                </a:solidFill>
              </a:endParaRPr>
            </a:p>
          </p:txBody>
        </p:sp>
        <p:sp>
          <p:nvSpPr>
            <p:cNvPr id="34" name="TextBox 33"/>
            <p:cNvSpPr txBox="1"/>
            <p:nvPr/>
          </p:nvSpPr>
          <p:spPr>
            <a:xfrm>
              <a:off x="3247116" y="5268582"/>
              <a:ext cx="959968" cy="276999"/>
            </a:xfrm>
            <a:prstGeom prst="rect">
              <a:avLst/>
            </a:prstGeom>
            <a:noFill/>
          </p:spPr>
          <p:txBody>
            <a:bodyPr wrap="none" rtlCol="0">
              <a:spAutoFit/>
            </a:bodyPr>
            <a:lstStyle/>
            <a:p>
              <a:pPr algn="ctr"/>
              <a:r>
                <a:rPr lang="fr-FR" sz="1200" smtClean="0">
                  <a:solidFill>
                    <a:srgbClr val="363636"/>
                  </a:solidFill>
                </a:rPr>
                <a:t>SSP (mois)</a:t>
              </a:r>
              <a:endParaRPr lang="fr-FR" sz="1200">
                <a:solidFill>
                  <a:srgbClr val="363636"/>
                </a:solidFill>
              </a:endParaRPr>
            </a:p>
          </p:txBody>
        </p:sp>
        <p:sp>
          <p:nvSpPr>
            <p:cNvPr id="35" name="TextBox 34"/>
            <p:cNvSpPr txBox="1"/>
            <p:nvPr/>
          </p:nvSpPr>
          <p:spPr>
            <a:xfrm>
              <a:off x="620319" y="1753368"/>
              <a:ext cx="397866" cy="276999"/>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36" name="TextBox 35"/>
            <p:cNvSpPr txBox="1"/>
            <p:nvPr/>
          </p:nvSpPr>
          <p:spPr>
            <a:xfrm>
              <a:off x="747934" y="4804884"/>
              <a:ext cx="270251" cy="276999"/>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37" name="TextBox 36"/>
            <p:cNvSpPr txBox="1"/>
            <p:nvPr/>
          </p:nvSpPr>
          <p:spPr>
            <a:xfrm>
              <a:off x="946160" y="5043151"/>
              <a:ext cx="270251" cy="276999"/>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38" name="TextBox 37"/>
            <p:cNvSpPr txBox="1"/>
            <p:nvPr/>
          </p:nvSpPr>
          <p:spPr>
            <a:xfrm>
              <a:off x="1824007" y="5043151"/>
              <a:ext cx="269626" cy="276999"/>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sp>
          <p:nvSpPr>
            <p:cNvPr id="39" name="TextBox 38"/>
            <p:cNvSpPr txBox="1"/>
            <p:nvPr/>
          </p:nvSpPr>
          <p:spPr>
            <a:xfrm>
              <a:off x="2684880" y="5043151"/>
              <a:ext cx="354584" cy="276999"/>
            </a:xfrm>
            <a:prstGeom prst="rect">
              <a:avLst/>
            </a:prstGeom>
            <a:noFill/>
          </p:spPr>
          <p:txBody>
            <a:bodyPr wrap="none" rtlCol="0" anchor="t" anchorCtr="0">
              <a:spAutoFit/>
            </a:bodyPr>
            <a:lstStyle/>
            <a:p>
              <a:pPr algn="ctr"/>
              <a:r>
                <a:rPr lang="fr-FR" sz="1200" smtClean="0">
                  <a:solidFill>
                    <a:srgbClr val="4D4D4D"/>
                  </a:solidFill>
                </a:rPr>
                <a:t>10</a:t>
              </a:r>
              <a:endParaRPr lang="fr-FR" sz="1200">
                <a:solidFill>
                  <a:srgbClr val="4D4D4D"/>
                </a:solidFill>
              </a:endParaRPr>
            </a:p>
          </p:txBody>
        </p:sp>
        <p:sp>
          <p:nvSpPr>
            <p:cNvPr id="40" name="TextBox 39"/>
            <p:cNvSpPr txBox="1"/>
            <p:nvPr/>
          </p:nvSpPr>
          <p:spPr>
            <a:xfrm>
              <a:off x="3553064" y="5043151"/>
              <a:ext cx="354584" cy="276999"/>
            </a:xfrm>
            <a:prstGeom prst="rect">
              <a:avLst/>
            </a:prstGeom>
            <a:noFill/>
          </p:spPr>
          <p:txBody>
            <a:bodyPr wrap="none" rtlCol="0" anchor="t" anchorCtr="0">
              <a:spAutoFit/>
            </a:bodyPr>
            <a:lstStyle/>
            <a:p>
              <a:pPr algn="ctr"/>
              <a:r>
                <a:rPr lang="fr-FR" sz="1200" smtClean="0">
                  <a:solidFill>
                    <a:srgbClr val="4D4D4D"/>
                  </a:solidFill>
                </a:rPr>
                <a:t>15</a:t>
              </a:r>
              <a:endParaRPr lang="fr-FR" sz="1200">
                <a:solidFill>
                  <a:srgbClr val="4D4D4D"/>
                </a:solidFill>
              </a:endParaRPr>
            </a:p>
          </p:txBody>
        </p:sp>
        <p:sp>
          <p:nvSpPr>
            <p:cNvPr id="41" name="TextBox 40"/>
            <p:cNvSpPr txBox="1"/>
            <p:nvPr/>
          </p:nvSpPr>
          <p:spPr>
            <a:xfrm>
              <a:off x="4449997" y="5043151"/>
              <a:ext cx="354584" cy="276999"/>
            </a:xfrm>
            <a:prstGeom prst="rect">
              <a:avLst/>
            </a:prstGeom>
            <a:noFill/>
          </p:spPr>
          <p:txBody>
            <a:bodyPr wrap="none" rtlCol="0" anchor="t" anchorCtr="0">
              <a:spAutoFit/>
            </a:bodyPr>
            <a:lstStyle/>
            <a:p>
              <a:pPr algn="ctr"/>
              <a:r>
                <a:rPr lang="fr-FR" sz="1200" smtClean="0">
                  <a:solidFill>
                    <a:srgbClr val="4D4D4D"/>
                  </a:solidFill>
                </a:rPr>
                <a:t>20</a:t>
              </a:r>
              <a:endParaRPr lang="fr-FR" sz="1200">
                <a:solidFill>
                  <a:srgbClr val="4D4D4D"/>
                </a:solidFill>
              </a:endParaRPr>
            </a:p>
          </p:txBody>
        </p:sp>
        <p:sp>
          <p:nvSpPr>
            <p:cNvPr id="42" name="TextBox 41"/>
            <p:cNvSpPr txBox="1"/>
            <p:nvPr/>
          </p:nvSpPr>
          <p:spPr>
            <a:xfrm>
              <a:off x="5323903" y="5043151"/>
              <a:ext cx="354584" cy="276999"/>
            </a:xfrm>
            <a:prstGeom prst="rect">
              <a:avLst/>
            </a:prstGeom>
            <a:noFill/>
          </p:spPr>
          <p:txBody>
            <a:bodyPr wrap="none" rtlCol="0" anchor="t" anchorCtr="0">
              <a:spAutoFit/>
            </a:bodyPr>
            <a:lstStyle/>
            <a:p>
              <a:pPr algn="ctr"/>
              <a:r>
                <a:rPr lang="fr-FR" sz="1200" smtClean="0">
                  <a:solidFill>
                    <a:srgbClr val="4D4D4D"/>
                  </a:solidFill>
                </a:rPr>
                <a:t>25</a:t>
              </a:r>
              <a:endParaRPr lang="fr-FR" sz="1200">
                <a:solidFill>
                  <a:srgbClr val="4D4D4D"/>
                </a:solidFill>
              </a:endParaRPr>
            </a:p>
          </p:txBody>
        </p:sp>
        <p:sp>
          <p:nvSpPr>
            <p:cNvPr id="43" name="TextBox 42"/>
            <p:cNvSpPr txBox="1"/>
            <p:nvPr/>
          </p:nvSpPr>
          <p:spPr>
            <a:xfrm>
              <a:off x="6201437" y="5043151"/>
              <a:ext cx="354584" cy="276999"/>
            </a:xfrm>
            <a:prstGeom prst="rect">
              <a:avLst/>
            </a:prstGeom>
            <a:noFill/>
          </p:spPr>
          <p:txBody>
            <a:bodyPr wrap="none" rtlCol="0" anchor="t" anchorCtr="0">
              <a:spAutoFit/>
            </a:bodyPr>
            <a:lstStyle/>
            <a:p>
              <a:pPr algn="ctr"/>
              <a:r>
                <a:rPr lang="fr-FR" sz="1200" smtClean="0">
                  <a:solidFill>
                    <a:srgbClr val="4D4D4D"/>
                  </a:solidFill>
                </a:rPr>
                <a:t>30</a:t>
              </a:r>
              <a:endParaRPr lang="fr-FR" sz="1200">
                <a:solidFill>
                  <a:srgbClr val="4D4D4D"/>
                </a:solidFill>
              </a:endParaRPr>
            </a:p>
          </p:txBody>
        </p:sp>
        <p:sp>
          <p:nvSpPr>
            <p:cNvPr id="44" name="TextBox 43"/>
            <p:cNvSpPr txBox="1"/>
            <p:nvPr/>
          </p:nvSpPr>
          <p:spPr>
            <a:xfrm>
              <a:off x="860092" y="5511128"/>
              <a:ext cx="428131" cy="461665"/>
            </a:xfrm>
            <a:prstGeom prst="rect">
              <a:avLst/>
            </a:prstGeom>
            <a:noFill/>
          </p:spPr>
          <p:txBody>
            <a:bodyPr wrap="none" rtlCol="0" anchor="t" anchorCtr="0">
              <a:spAutoFit/>
            </a:bodyPr>
            <a:lstStyle/>
            <a:p>
              <a:pPr algn="ctr"/>
              <a:r>
                <a:rPr lang="fr-FR" sz="1200" smtClean="0">
                  <a:solidFill>
                    <a:srgbClr val="4D4D4D"/>
                  </a:solidFill>
                </a:rPr>
                <a:t>116</a:t>
              </a:r>
            </a:p>
            <a:p>
              <a:pPr algn="ctr"/>
              <a:r>
                <a:rPr lang="fr-FR" sz="1200" smtClean="0">
                  <a:solidFill>
                    <a:srgbClr val="4D4D4D"/>
                  </a:solidFill>
                </a:rPr>
                <a:t>113</a:t>
              </a:r>
              <a:endParaRPr lang="fr-FR" sz="1200">
                <a:solidFill>
                  <a:srgbClr val="4D4D4D"/>
                </a:solidFill>
              </a:endParaRPr>
            </a:p>
          </p:txBody>
        </p:sp>
        <p:sp>
          <p:nvSpPr>
            <p:cNvPr id="45" name="TextBox 44"/>
            <p:cNvSpPr txBox="1"/>
            <p:nvPr/>
          </p:nvSpPr>
          <p:spPr>
            <a:xfrm>
              <a:off x="1415016" y="5511128"/>
              <a:ext cx="354584" cy="461665"/>
            </a:xfrm>
            <a:prstGeom prst="rect">
              <a:avLst/>
            </a:prstGeom>
            <a:noFill/>
          </p:spPr>
          <p:txBody>
            <a:bodyPr wrap="none" rtlCol="0" anchor="t" anchorCtr="0">
              <a:spAutoFit/>
            </a:bodyPr>
            <a:lstStyle/>
            <a:p>
              <a:pPr algn="ctr"/>
              <a:r>
                <a:rPr lang="fr-FR" sz="1200" smtClean="0">
                  <a:solidFill>
                    <a:srgbClr val="4D4D4D"/>
                  </a:solidFill>
                </a:rPr>
                <a:t>97</a:t>
              </a:r>
            </a:p>
            <a:p>
              <a:pPr algn="ctr"/>
              <a:r>
                <a:rPr lang="fr-FR" sz="1200" smtClean="0">
                  <a:solidFill>
                    <a:srgbClr val="4D4D4D"/>
                  </a:solidFill>
                </a:rPr>
                <a:t>80</a:t>
              </a:r>
              <a:endParaRPr lang="fr-FR" sz="1200">
                <a:solidFill>
                  <a:srgbClr val="4D4D4D"/>
                </a:solidFill>
              </a:endParaRPr>
            </a:p>
          </p:txBody>
        </p:sp>
        <p:sp>
          <p:nvSpPr>
            <p:cNvPr id="46" name="TextBox 45"/>
            <p:cNvSpPr txBox="1"/>
            <p:nvPr/>
          </p:nvSpPr>
          <p:spPr>
            <a:xfrm>
              <a:off x="1947797" y="5511128"/>
              <a:ext cx="354584" cy="461665"/>
            </a:xfrm>
            <a:prstGeom prst="rect">
              <a:avLst/>
            </a:prstGeom>
            <a:noFill/>
          </p:spPr>
          <p:txBody>
            <a:bodyPr wrap="none" rtlCol="0" anchor="t" anchorCtr="0">
              <a:spAutoFit/>
            </a:bodyPr>
            <a:lstStyle/>
            <a:p>
              <a:pPr algn="ctr"/>
              <a:r>
                <a:rPr lang="fr-FR" sz="1200" smtClean="0">
                  <a:solidFill>
                    <a:srgbClr val="4D4D4D"/>
                  </a:solidFill>
                </a:rPr>
                <a:t>76</a:t>
              </a:r>
            </a:p>
            <a:p>
              <a:pPr algn="ctr"/>
              <a:r>
                <a:rPr lang="fr-FR" sz="1200" smtClean="0">
                  <a:solidFill>
                    <a:srgbClr val="4D4D4D"/>
                  </a:solidFill>
                </a:rPr>
                <a:t>47</a:t>
              </a:r>
              <a:endParaRPr lang="fr-FR" sz="1200">
                <a:solidFill>
                  <a:srgbClr val="4D4D4D"/>
                </a:solidFill>
              </a:endParaRPr>
            </a:p>
          </p:txBody>
        </p:sp>
        <p:sp>
          <p:nvSpPr>
            <p:cNvPr id="47" name="TextBox 46"/>
            <p:cNvSpPr txBox="1"/>
            <p:nvPr/>
          </p:nvSpPr>
          <p:spPr>
            <a:xfrm>
              <a:off x="2480578" y="5511128"/>
              <a:ext cx="354584" cy="461665"/>
            </a:xfrm>
            <a:prstGeom prst="rect">
              <a:avLst/>
            </a:prstGeom>
            <a:noFill/>
          </p:spPr>
          <p:txBody>
            <a:bodyPr wrap="none" rtlCol="0" anchor="t" anchorCtr="0">
              <a:spAutoFit/>
            </a:bodyPr>
            <a:lstStyle/>
            <a:p>
              <a:pPr algn="ctr"/>
              <a:r>
                <a:rPr lang="fr-FR" sz="1200" smtClean="0">
                  <a:solidFill>
                    <a:srgbClr val="4D4D4D"/>
                  </a:solidFill>
                </a:rPr>
                <a:t>59</a:t>
              </a:r>
            </a:p>
            <a:p>
              <a:pPr algn="ctr"/>
              <a:r>
                <a:rPr lang="fr-FR" sz="1200" smtClean="0">
                  <a:solidFill>
                    <a:srgbClr val="4D4D4D"/>
                  </a:solidFill>
                </a:rPr>
                <a:t>28</a:t>
              </a:r>
              <a:endParaRPr lang="fr-FR" sz="1200">
                <a:solidFill>
                  <a:srgbClr val="4D4D4D"/>
                </a:solidFill>
              </a:endParaRPr>
            </a:p>
          </p:txBody>
        </p:sp>
        <p:sp>
          <p:nvSpPr>
            <p:cNvPr id="48" name="TextBox 47"/>
            <p:cNvSpPr txBox="1"/>
            <p:nvPr/>
          </p:nvSpPr>
          <p:spPr>
            <a:xfrm>
              <a:off x="3013359" y="5511128"/>
              <a:ext cx="354584" cy="461665"/>
            </a:xfrm>
            <a:prstGeom prst="rect">
              <a:avLst/>
            </a:prstGeom>
            <a:noFill/>
          </p:spPr>
          <p:txBody>
            <a:bodyPr wrap="none" rtlCol="0" anchor="t" anchorCtr="0">
              <a:spAutoFit/>
            </a:bodyPr>
            <a:lstStyle/>
            <a:p>
              <a:pPr algn="ctr"/>
              <a:r>
                <a:rPr lang="fr-FR" sz="1200" smtClean="0">
                  <a:solidFill>
                    <a:srgbClr val="4D4D4D"/>
                  </a:solidFill>
                </a:rPr>
                <a:t>42</a:t>
              </a:r>
            </a:p>
            <a:p>
              <a:pPr algn="ctr"/>
              <a:r>
                <a:rPr lang="fr-FR" sz="1200" smtClean="0">
                  <a:solidFill>
                    <a:srgbClr val="4D4D4D"/>
                  </a:solidFill>
                </a:rPr>
                <a:t>17</a:t>
              </a:r>
              <a:endParaRPr lang="fr-FR" sz="1200">
                <a:solidFill>
                  <a:srgbClr val="4D4D4D"/>
                </a:solidFill>
              </a:endParaRPr>
            </a:p>
          </p:txBody>
        </p:sp>
        <p:sp>
          <p:nvSpPr>
            <p:cNvPr id="49" name="TextBox 48"/>
            <p:cNvSpPr txBox="1"/>
            <p:nvPr/>
          </p:nvSpPr>
          <p:spPr>
            <a:xfrm>
              <a:off x="3546140" y="5511128"/>
              <a:ext cx="354584" cy="461665"/>
            </a:xfrm>
            <a:prstGeom prst="rect">
              <a:avLst/>
            </a:prstGeom>
            <a:noFill/>
          </p:spPr>
          <p:txBody>
            <a:bodyPr wrap="none" rtlCol="0" anchor="t" anchorCtr="0">
              <a:spAutoFit/>
            </a:bodyPr>
            <a:lstStyle/>
            <a:p>
              <a:pPr algn="ctr"/>
              <a:r>
                <a:rPr lang="fr-FR" sz="1200" smtClean="0">
                  <a:solidFill>
                    <a:srgbClr val="4D4D4D"/>
                  </a:solidFill>
                </a:rPr>
                <a:t>28</a:t>
              </a:r>
            </a:p>
            <a:p>
              <a:pPr algn="ctr"/>
              <a:r>
                <a:rPr lang="fr-FR" sz="1200" smtClean="0">
                  <a:solidFill>
                    <a:srgbClr val="4D4D4D"/>
                  </a:solidFill>
                </a:rPr>
                <a:t>10</a:t>
              </a:r>
              <a:endParaRPr lang="fr-FR" sz="1200">
                <a:solidFill>
                  <a:srgbClr val="4D4D4D"/>
                </a:solidFill>
              </a:endParaRPr>
            </a:p>
          </p:txBody>
        </p:sp>
        <p:sp>
          <p:nvSpPr>
            <p:cNvPr id="50" name="TextBox 49"/>
            <p:cNvSpPr txBox="1"/>
            <p:nvPr/>
          </p:nvSpPr>
          <p:spPr>
            <a:xfrm>
              <a:off x="4066171" y="5511128"/>
              <a:ext cx="360019" cy="461665"/>
            </a:xfrm>
            <a:prstGeom prst="rect">
              <a:avLst/>
            </a:prstGeom>
            <a:noFill/>
          </p:spPr>
          <p:txBody>
            <a:bodyPr wrap="none" rtlCol="0" anchor="t" anchorCtr="0">
              <a:spAutoFit/>
            </a:bodyPr>
            <a:lstStyle/>
            <a:p>
              <a:pPr algn="r"/>
              <a:r>
                <a:rPr lang="fr-FR" sz="1200" smtClean="0">
                  <a:solidFill>
                    <a:srgbClr val="4D4D4D"/>
                  </a:solidFill>
                </a:rPr>
                <a:t>19</a:t>
              </a:r>
            </a:p>
            <a:p>
              <a:pPr algn="r"/>
              <a:r>
                <a:rPr lang="fr-FR" sz="1200" smtClean="0">
                  <a:solidFill>
                    <a:srgbClr val="4D4D4D"/>
                  </a:solidFill>
                </a:rPr>
                <a:t>4</a:t>
              </a:r>
              <a:endParaRPr lang="fr-FR" sz="1200">
                <a:solidFill>
                  <a:srgbClr val="4D4D4D"/>
                </a:solidFill>
              </a:endParaRPr>
            </a:p>
          </p:txBody>
        </p:sp>
        <p:sp>
          <p:nvSpPr>
            <p:cNvPr id="51" name="TextBox 50"/>
            <p:cNvSpPr txBox="1"/>
            <p:nvPr/>
          </p:nvSpPr>
          <p:spPr>
            <a:xfrm>
              <a:off x="4591637" y="5511128"/>
              <a:ext cx="360019" cy="461665"/>
            </a:xfrm>
            <a:prstGeom prst="rect">
              <a:avLst/>
            </a:prstGeom>
            <a:noFill/>
          </p:spPr>
          <p:txBody>
            <a:bodyPr wrap="none" rtlCol="0" anchor="t" anchorCtr="0">
              <a:spAutoFit/>
            </a:bodyPr>
            <a:lstStyle/>
            <a:p>
              <a:pPr algn="r"/>
              <a:r>
                <a:rPr lang="fr-FR" sz="1200" smtClean="0">
                  <a:solidFill>
                    <a:srgbClr val="4D4D4D"/>
                  </a:solidFill>
                </a:rPr>
                <a:t>12</a:t>
              </a:r>
            </a:p>
            <a:p>
              <a:pPr algn="r"/>
              <a:r>
                <a:rPr lang="fr-FR" sz="1200" smtClean="0">
                  <a:solidFill>
                    <a:srgbClr val="4D4D4D"/>
                  </a:solidFill>
                </a:rPr>
                <a:t>3</a:t>
              </a:r>
              <a:endParaRPr lang="fr-FR" sz="1200">
                <a:solidFill>
                  <a:srgbClr val="4D4D4D"/>
                </a:solidFill>
              </a:endParaRPr>
            </a:p>
          </p:txBody>
        </p:sp>
        <p:sp>
          <p:nvSpPr>
            <p:cNvPr id="52" name="TextBox 51"/>
            <p:cNvSpPr txBox="1"/>
            <p:nvPr/>
          </p:nvSpPr>
          <p:spPr>
            <a:xfrm>
              <a:off x="5179647" y="5511128"/>
              <a:ext cx="269626" cy="461665"/>
            </a:xfrm>
            <a:prstGeom prst="rect">
              <a:avLst/>
            </a:prstGeom>
            <a:noFill/>
          </p:spPr>
          <p:txBody>
            <a:bodyPr wrap="none" rtlCol="0" anchor="t" anchorCtr="0">
              <a:spAutoFit/>
            </a:bodyPr>
            <a:lstStyle/>
            <a:p>
              <a:pPr algn="ctr"/>
              <a:r>
                <a:rPr lang="fr-FR" sz="1200" smtClean="0">
                  <a:solidFill>
                    <a:srgbClr val="4D4D4D"/>
                  </a:solidFill>
                </a:rPr>
                <a:t>3</a:t>
              </a:r>
            </a:p>
            <a:p>
              <a:pPr algn="ctr"/>
              <a:r>
                <a:rPr lang="fr-FR" sz="1200" smtClean="0">
                  <a:solidFill>
                    <a:srgbClr val="4D4D4D"/>
                  </a:solidFill>
                </a:rPr>
                <a:t>1</a:t>
              </a:r>
              <a:endParaRPr lang="fr-FR" sz="1200">
                <a:solidFill>
                  <a:srgbClr val="4D4D4D"/>
                </a:solidFill>
              </a:endParaRPr>
            </a:p>
          </p:txBody>
        </p:sp>
        <p:sp>
          <p:nvSpPr>
            <p:cNvPr id="53" name="TextBox 52"/>
            <p:cNvSpPr txBox="1"/>
            <p:nvPr/>
          </p:nvSpPr>
          <p:spPr>
            <a:xfrm>
              <a:off x="5727058" y="5511128"/>
              <a:ext cx="269626" cy="461665"/>
            </a:xfrm>
            <a:prstGeom prst="rect">
              <a:avLst/>
            </a:prstGeom>
            <a:noFill/>
          </p:spPr>
          <p:txBody>
            <a:bodyPr wrap="none" rtlCol="0" anchor="t" anchorCtr="0">
              <a:spAutoFit/>
            </a:bodyPr>
            <a:lstStyle/>
            <a:p>
              <a:pPr algn="ctr"/>
              <a:r>
                <a:rPr lang="fr-FR" sz="1200" smtClean="0">
                  <a:solidFill>
                    <a:srgbClr val="4D4D4D"/>
                  </a:solidFill>
                </a:rPr>
                <a:t>2</a:t>
              </a:r>
            </a:p>
            <a:p>
              <a:pPr algn="ctr"/>
              <a:r>
                <a:rPr lang="fr-FR" sz="1200" smtClean="0">
                  <a:solidFill>
                    <a:srgbClr val="4D4D4D"/>
                  </a:solidFill>
                </a:rPr>
                <a:t>0</a:t>
              </a:r>
              <a:endParaRPr lang="fr-FR" sz="1200">
                <a:solidFill>
                  <a:srgbClr val="4D4D4D"/>
                </a:solidFill>
              </a:endParaRPr>
            </a:p>
          </p:txBody>
        </p:sp>
        <p:sp>
          <p:nvSpPr>
            <p:cNvPr id="54" name="TextBox 53"/>
            <p:cNvSpPr txBox="1"/>
            <p:nvPr/>
          </p:nvSpPr>
          <p:spPr>
            <a:xfrm>
              <a:off x="6267154" y="5511128"/>
              <a:ext cx="269626" cy="276999"/>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55" name="TextBox 54"/>
            <p:cNvSpPr txBox="1"/>
            <p:nvPr/>
          </p:nvSpPr>
          <p:spPr>
            <a:xfrm>
              <a:off x="511513" y="5511128"/>
              <a:ext cx="269626" cy="461665"/>
            </a:xfrm>
            <a:prstGeom prst="rect">
              <a:avLst/>
            </a:prstGeom>
            <a:noFill/>
          </p:spPr>
          <p:txBody>
            <a:bodyPr wrap="none" rtlCol="0" anchor="t" anchorCtr="0">
              <a:spAutoFit/>
            </a:bodyPr>
            <a:lstStyle/>
            <a:p>
              <a:pPr algn="ctr"/>
              <a:r>
                <a:rPr lang="fr-FR" sz="1200" smtClean="0">
                  <a:solidFill>
                    <a:srgbClr val="4D4D4D"/>
                  </a:solidFill>
                </a:rPr>
                <a:t>1</a:t>
              </a:r>
            </a:p>
            <a:p>
              <a:pPr algn="ctr"/>
              <a:r>
                <a:rPr lang="fr-FR" sz="1200" smtClean="0">
                  <a:solidFill>
                    <a:srgbClr val="4D4D4D"/>
                  </a:solidFill>
                </a:rPr>
                <a:t>2</a:t>
              </a:r>
              <a:endParaRPr lang="fr-FR" sz="1200">
                <a:solidFill>
                  <a:srgbClr val="4D4D4D"/>
                </a:solidFill>
              </a:endParaRPr>
            </a:p>
          </p:txBody>
        </p:sp>
        <p:grpSp>
          <p:nvGrpSpPr>
            <p:cNvPr id="56" name="Group 55"/>
            <p:cNvGrpSpPr/>
            <p:nvPr/>
          </p:nvGrpSpPr>
          <p:grpSpPr>
            <a:xfrm>
              <a:off x="1081284" y="1872231"/>
              <a:ext cx="4500365" cy="2808000"/>
              <a:chOff x="2884488" y="2381250"/>
              <a:chExt cx="3371850" cy="2095500"/>
            </a:xfrm>
          </p:grpSpPr>
          <p:sp>
            <p:nvSpPr>
              <p:cNvPr id="116" name="Line 2"/>
              <p:cNvSpPr>
                <a:spLocks noChangeShapeType="1"/>
              </p:cNvSpPr>
              <p:nvPr/>
            </p:nvSpPr>
            <p:spPr bwMode="auto">
              <a:xfrm>
                <a:off x="3598863" y="315277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Line 3"/>
              <p:cNvSpPr>
                <a:spLocks noChangeShapeType="1"/>
              </p:cNvSpPr>
              <p:nvPr/>
            </p:nvSpPr>
            <p:spPr bwMode="auto">
              <a:xfrm>
                <a:off x="3617913" y="315277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8" name="Line 4"/>
              <p:cNvSpPr>
                <a:spLocks noChangeShapeType="1"/>
              </p:cNvSpPr>
              <p:nvPr/>
            </p:nvSpPr>
            <p:spPr bwMode="auto">
              <a:xfrm>
                <a:off x="3151188" y="24479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Line 5"/>
              <p:cNvSpPr>
                <a:spLocks noChangeShapeType="1"/>
              </p:cNvSpPr>
              <p:nvPr/>
            </p:nvSpPr>
            <p:spPr bwMode="auto">
              <a:xfrm>
                <a:off x="3170238" y="24479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Line 6"/>
              <p:cNvSpPr>
                <a:spLocks noChangeShapeType="1"/>
              </p:cNvSpPr>
              <p:nvPr/>
            </p:nvSpPr>
            <p:spPr bwMode="auto">
              <a:xfrm>
                <a:off x="4751388" y="41243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Line 7"/>
              <p:cNvSpPr>
                <a:spLocks noChangeShapeType="1"/>
              </p:cNvSpPr>
              <p:nvPr/>
            </p:nvSpPr>
            <p:spPr bwMode="auto">
              <a:xfrm>
                <a:off x="3541713" y="31337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2" name="Line 8"/>
              <p:cNvSpPr>
                <a:spLocks noChangeShapeType="1"/>
              </p:cNvSpPr>
              <p:nvPr/>
            </p:nvSpPr>
            <p:spPr bwMode="auto">
              <a:xfrm>
                <a:off x="3522663"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Line 9"/>
              <p:cNvSpPr>
                <a:spLocks noChangeShapeType="1"/>
              </p:cNvSpPr>
              <p:nvPr/>
            </p:nvSpPr>
            <p:spPr bwMode="auto">
              <a:xfrm>
                <a:off x="3532188"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10"/>
              <p:cNvSpPr>
                <a:spLocks noChangeShapeType="1"/>
              </p:cNvSpPr>
              <p:nvPr/>
            </p:nvSpPr>
            <p:spPr bwMode="auto">
              <a:xfrm>
                <a:off x="3541713"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5" name="Line 11"/>
              <p:cNvSpPr>
                <a:spLocks noChangeShapeType="1"/>
              </p:cNvSpPr>
              <p:nvPr/>
            </p:nvSpPr>
            <p:spPr bwMode="auto">
              <a:xfrm>
                <a:off x="3560763" y="31242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Line 12"/>
              <p:cNvSpPr>
                <a:spLocks noChangeShapeType="1"/>
              </p:cNvSpPr>
              <p:nvPr/>
            </p:nvSpPr>
            <p:spPr bwMode="auto">
              <a:xfrm>
                <a:off x="4389438" y="39624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7" name="Line 13"/>
              <p:cNvSpPr>
                <a:spLocks noChangeShapeType="1"/>
              </p:cNvSpPr>
              <p:nvPr/>
            </p:nvSpPr>
            <p:spPr bwMode="auto">
              <a:xfrm>
                <a:off x="4837113" y="41148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8" name="Line 14"/>
              <p:cNvSpPr>
                <a:spLocks noChangeShapeType="1"/>
              </p:cNvSpPr>
              <p:nvPr/>
            </p:nvSpPr>
            <p:spPr bwMode="auto">
              <a:xfrm>
                <a:off x="5160963" y="425767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9" name="Line 15"/>
              <p:cNvSpPr>
                <a:spLocks noChangeShapeType="1"/>
              </p:cNvSpPr>
              <p:nvPr/>
            </p:nvSpPr>
            <p:spPr bwMode="auto">
              <a:xfrm>
                <a:off x="5075238" y="41243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0" name="Line 16"/>
              <p:cNvSpPr>
                <a:spLocks noChangeShapeType="1"/>
              </p:cNvSpPr>
              <p:nvPr/>
            </p:nvSpPr>
            <p:spPr bwMode="auto">
              <a:xfrm>
                <a:off x="5846763" y="4419600"/>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1" name="Line 17"/>
              <p:cNvSpPr>
                <a:spLocks noChangeShapeType="1"/>
              </p:cNvSpPr>
              <p:nvPr/>
            </p:nvSpPr>
            <p:spPr bwMode="auto">
              <a:xfrm>
                <a:off x="5103813" y="41243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2" name="Line 18"/>
              <p:cNvSpPr>
                <a:spLocks noChangeShapeType="1"/>
              </p:cNvSpPr>
              <p:nvPr/>
            </p:nvSpPr>
            <p:spPr bwMode="auto">
              <a:xfrm>
                <a:off x="5884863" y="44291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3" name="Line 19"/>
              <p:cNvSpPr>
                <a:spLocks noChangeShapeType="1"/>
              </p:cNvSpPr>
              <p:nvPr/>
            </p:nvSpPr>
            <p:spPr bwMode="auto">
              <a:xfrm>
                <a:off x="6237288" y="4419600"/>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20"/>
              <p:cNvSpPr>
                <a:spLocks noChangeShapeType="1"/>
              </p:cNvSpPr>
              <p:nvPr/>
            </p:nvSpPr>
            <p:spPr bwMode="auto">
              <a:xfrm>
                <a:off x="3960813" y="3429000"/>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Line 21"/>
              <p:cNvSpPr>
                <a:spLocks noChangeShapeType="1"/>
              </p:cNvSpPr>
              <p:nvPr/>
            </p:nvSpPr>
            <p:spPr bwMode="auto">
              <a:xfrm>
                <a:off x="3732213" y="33623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Line 22"/>
              <p:cNvSpPr>
                <a:spLocks noChangeShapeType="1"/>
              </p:cNvSpPr>
              <p:nvPr/>
            </p:nvSpPr>
            <p:spPr bwMode="auto">
              <a:xfrm>
                <a:off x="3303588" y="2867025"/>
                <a:ext cx="0" cy="57150"/>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Line 23"/>
              <p:cNvSpPr>
                <a:spLocks noChangeShapeType="1"/>
              </p:cNvSpPr>
              <p:nvPr/>
            </p:nvSpPr>
            <p:spPr bwMode="auto">
              <a:xfrm>
                <a:off x="3275013" y="2638425"/>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Line 24"/>
              <p:cNvSpPr>
                <a:spLocks noChangeShapeType="1"/>
              </p:cNvSpPr>
              <p:nvPr/>
            </p:nvSpPr>
            <p:spPr bwMode="auto">
              <a:xfrm>
                <a:off x="2903538" y="2381250"/>
                <a:ext cx="0" cy="47625"/>
              </a:xfrm>
              <a:prstGeom prst="line">
                <a:avLst/>
              </a:prstGeom>
              <a:noFill/>
              <a:ln w="25400">
                <a:solidFill>
                  <a:srgbClr val="B2C0E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Freeform 25"/>
              <p:cNvSpPr>
                <a:spLocks/>
              </p:cNvSpPr>
              <p:nvPr/>
            </p:nvSpPr>
            <p:spPr bwMode="auto">
              <a:xfrm>
                <a:off x="2884488" y="2409825"/>
                <a:ext cx="3371850" cy="2038350"/>
              </a:xfrm>
              <a:custGeom>
                <a:avLst/>
                <a:gdLst>
                  <a:gd name="T0" fmla="*/ 267 w 354"/>
                  <a:gd name="T1" fmla="*/ 214 h 214"/>
                  <a:gd name="T2" fmla="*/ 249 w 354"/>
                  <a:gd name="T3" fmla="*/ 206 h 214"/>
                  <a:gd name="T4" fmla="*/ 237 w 354"/>
                  <a:gd name="T5" fmla="*/ 197 h 214"/>
                  <a:gd name="T6" fmla="*/ 233 w 354"/>
                  <a:gd name="T7" fmla="*/ 190 h 214"/>
                  <a:gd name="T8" fmla="*/ 188 w 354"/>
                  <a:gd name="T9" fmla="*/ 183 h 214"/>
                  <a:gd name="T10" fmla="*/ 174 w 354"/>
                  <a:gd name="T11" fmla="*/ 175 h 214"/>
                  <a:gd name="T12" fmla="*/ 161 w 354"/>
                  <a:gd name="T13" fmla="*/ 170 h 214"/>
                  <a:gd name="T14" fmla="*/ 158 w 354"/>
                  <a:gd name="T15" fmla="*/ 165 h 214"/>
                  <a:gd name="T16" fmla="*/ 156 w 354"/>
                  <a:gd name="T17" fmla="*/ 162 h 214"/>
                  <a:gd name="T18" fmla="*/ 128 w 354"/>
                  <a:gd name="T19" fmla="*/ 147 h 214"/>
                  <a:gd name="T20" fmla="*/ 126 w 354"/>
                  <a:gd name="T21" fmla="*/ 140 h 214"/>
                  <a:gd name="T22" fmla="*/ 122 w 354"/>
                  <a:gd name="T23" fmla="*/ 136 h 214"/>
                  <a:gd name="T24" fmla="*/ 121 w 354"/>
                  <a:gd name="T25" fmla="*/ 130 h 214"/>
                  <a:gd name="T26" fmla="*/ 118 w 354"/>
                  <a:gd name="T27" fmla="*/ 123 h 214"/>
                  <a:gd name="T28" fmla="*/ 116 w 354"/>
                  <a:gd name="T29" fmla="*/ 116 h 214"/>
                  <a:gd name="T30" fmla="*/ 114 w 354"/>
                  <a:gd name="T31" fmla="*/ 113 h 214"/>
                  <a:gd name="T32" fmla="*/ 91 w 354"/>
                  <a:gd name="T33" fmla="*/ 110 h 214"/>
                  <a:gd name="T34" fmla="*/ 86 w 354"/>
                  <a:gd name="T35" fmla="*/ 104 h 214"/>
                  <a:gd name="T36" fmla="*/ 83 w 354"/>
                  <a:gd name="T37" fmla="*/ 97 h 214"/>
                  <a:gd name="T38" fmla="*/ 80 w 354"/>
                  <a:gd name="T39" fmla="*/ 90 h 214"/>
                  <a:gd name="T40" fmla="*/ 78 w 354"/>
                  <a:gd name="T41" fmla="*/ 86 h 214"/>
                  <a:gd name="T42" fmla="*/ 74 w 354"/>
                  <a:gd name="T43" fmla="*/ 80 h 214"/>
                  <a:gd name="T44" fmla="*/ 61 w 354"/>
                  <a:gd name="T45" fmla="*/ 78 h 214"/>
                  <a:gd name="T46" fmla="*/ 56 w 354"/>
                  <a:gd name="T47" fmla="*/ 76 h 214"/>
                  <a:gd name="T48" fmla="*/ 54 w 354"/>
                  <a:gd name="T49" fmla="*/ 72 h 214"/>
                  <a:gd name="T50" fmla="*/ 53 w 354"/>
                  <a:gd name="T51" fmla="*/ 70 h 214"/>
                  <a:gd name="T52" fmla="*/ 47 w 354"/>
                  <a:gd name="T53" fmla="*/ 69 h 214"/>
                  <a:gd name="T54" fmla="*/ 46 w 354"/>
                  <a:gd name="T55" fmla="*/ 64 h 214"/>
                  <a:gd name="T56" fmla="*/ 45 w 354"/>
                  <a:gd name="T57" fmla="*/ 56 h 214"/>
                  <a:gd name="T58" fmla="*/ 42 w 354"/>
                  <a:gd name="T59" fmla="*/ 51 h 214"/>
                  <a:gd name="T60" fmla="*/ 41 w 354"/>
                  <a:gd name="T61" fmla="*/ 31 h 214"/>
                  <a:gd name="T62" fmla="*/ 40 w 354"/>
                  <a:gd name="T63" fmla="*/ 25 h 214"/>
                  <a:gd name="T64" fmla="*/ 38 w 354"/>
                  <a:gd name="T65" fmla="*/ 20 h 214"/>
                  <a:gd name="T66" fmla="*/ 36 w 354"/>
                  <a:gd name="T67" fmla="*/ 18 h 214"/>
                  <a:gd name="T68" fmla="*/ 33 w 354"/>
                  <a:gd name="T69" fmla="*/ 12 h 214"/>
                  <a:gd name="T70" fmla="*/ 30 w 354"/>
                  <a:gd name="T71" fmla="*/ 9 h 214"/>
                  <a:gd name="T72" fmla="*/ 26 w 354"/>
                  <a:gd name="T73" fmla="*/ 7 h 214"/>
                  <a:gd name="T74" fmla="*/ 23 w 354"/>
                  <a:gd name="T75" fmla="*/ 2 h 214"/>
                  <a:gd name="T76" fmla="*/ 0 w 354"/>
                  <a:gd name="T7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214">
                    <a:moveTo>
                      <a:pt x="354" y="214"/>
                    </a:moveTo>
                    <a:lnTo>
                      <a:pt x="267" y="214"/>
                    </a:lnTo>
                    <a:lnTo>
                      <a:pt x="267" y="206"/>
                    </a:lnTo>
                    <a:lnTo>
                      <a:pt x="249" y="206"/>
                    </a:lnTo>
                    <a:lnTo>
                      <a:pt x="249" y="197"/>
                    </a:lnTo>
                    <a:lnTo>
                      <a:pt x="237" y="197"/>
                    </a:lnTo>
                    <a:lnTo>
                      <a:pt x="237" y="190"/>
                    </a:lnTo>
                    <a:lnTo>
                      <a:pt x="233" y="190"/>
                    </a:lnTo>
                    <a:lnTo>
                      <a:pt x="233" y="183"/>
                    </a:lnTo>
                    <a:lnTo>
                      <a:pt x="188" y="183"/>
                    </a:lnTo>
                    <a:lnTo>
                      <a:pt x="188" y="175"/>
                    </a:lnTo>
                    <a:lnTo>
                      <a:pt x="174" y="175"/>
                    </a:lnTo>
                    <a:lnTo>
                      <a:pt x="174" y="170"/>
                    </a:lnTo>
                    <a:lnTo>
                      <a:pt x="161" y="170"/>
                    </a:lnTo>
                    <a:lnTo>
                      <a:pt x="161" y="165"/>
                    </a:lnTo>
                    <a:lnTo>
                      <a:pt x="158" y="165"/>
                    </a:lnTo>
                    <a:lnTo>
                      <a:pt x="158" y="162"/>
                    </a:lnTo>
                    <a:lnTo>
                      <a:pt x="156" y="162"/>
                    </a:lnTo>
                    <a:lnTo>
                      <a:pt x="156" y="147"/>
                    </a:lnTo>
                    <a:lnTo>
                      <a:pt x="128" y="147"/>
                    </a:lnTo>
                    <a:lnTo>
                      <a:pt x="128" y="140"/>
                    </a:lnTo>
                    <a:lnTo>
                      <a:pt x="126" y="140"/>
                    </a:lnTo>
                    <a:lnTo>
                      <a:pt x="126" y="136"/>
                    </a:lnTo>
                    <a:lnTo>
                      <a:pt x="122" y="136"/>
                    </a:lnTo>
                    <a:lnTo>
                      <a:pt x="122" y="130"/>
                    </a:lnTo>
                    <a:lnTo>
                      <a:pt x="121" y="130"/>
                    </a:lnTo>
                    <a:lnTo>
                      <a:pt x="121" y="123"/>
                    </a:lnTo>
                    <a:lnTo>
                      <a:pt x="118" y="123"/>
                    </a:lnTo>
                    <a:lnTo>
                      <a:pt x="118" y="116"/>
                    </a:lnTo>
                    <a:lnTo>
                      <a:pt x="116" y="116"/>
                    </a:lnTo>
                    <a:lnTo>
                      <a:pt x="116" y="113"/>
                    </a:lnTo>
                    <a:lnTo>
                      <a:pt x="114" y="113"/>
                    </a:lnTo>
                    <a:lnTo>
                      <a:pt x="114" y="110"/>
                    </a:lnTo>
                    <a:lnTo>
                      <a:pt x="91" y="110"/>
                    </a:lnTo>
                    <a:lnTo>
                      <a:pt x="91" y="104"/>
                    </a:lnTo>
                    <a:lnTo>
                      <a:pt x="86" y="104"/>
                    </a:lnTo>
                    <a:lnTo>
                      <a:pt x="86" y="97"/>
                    </a:lnTo>
                    <a:lnTo>
                      <a:pt x="83" y="97"/>
                    </a:lnTo>
                    <a:lnTo>
                      <a:pt x="83" y="90"/>
                    </a:lnTo>
                    <a:lnTo>
                      <a:pt x="80" y="90"/>
                    </a:lnTo>
                    <a:lnTo>
                      <a:pt x="80" y="86"/>
                    </a:lnTo>
                    <a:lnTo>
                      <a:pt x="78" y="86"/>
                    </a:lnTo>
                    <a:lnTo>
                      <a:pt x="78" y="80"/>
                    </a:lnTo>
                    <a:lnTo>
                      <a:pt x="74" y="80"/>
                    </a:lnTo>
                    <a:lnTo>
                      <a:pt x="74" y="78"/>
                    </a:lnTo>
                    <a:lnTo>
                      <a:pt x="61" y="78"/>
                    </a:lnTo>
                    <a:lnTo>
                      <a:pt x="61" y="76"/>
                    </a:lnTo>
                    <a:lnTo>
                      <a:pt x="56" y="76"/>
                    </a:lnTo>
                    <a:lnTo>
                      <a:pt x="56" y="72"/>
                    </a:lnTo>
                    <a:lnTo>
                      <a:pt x="54" y="72"/>
                    </a:lnTo>
                    <a:lnTo>
                      <a:pt x="54" y="70"/>
                    </a:lnTo>
                    <a:lnTo>
                      <a:pt x="53" y="70"/>
                    </a:lnTo>
                    <a:lnTo>
                      <a:pt x="53" y="69"/>
                    </a:lnTo>
                    <a:lnTo>
                      <a:pt x="47" y="69"/>
                    </a:lnTo>
                    <a:lnTo>
                      <a:pt x="47" y="64"/>
                    </a:lnTo>
                    <a:lnTo>
                      <a:pt x="46" y="64"/>
                    </a:lnTo>
                    <a:lnTo>
                      <a:pt x="46" y="56"/>
                    </a:lnTo>
                    <a:lnTo>
                      <a:pt x="45" y="56"/>
                    </a:lnTo>
                    <a:lnTo>
                      <a:pt x="45" y="51"/>
                    </a:lnTo>
                    <a:lnTo>
                      <a:pt x="42" y="51"/>
                    </a:lnTo>
                    <a:lnTo>
                      <a:pt x="42" y="31"/>
                    </a:lnTo>
                    <a:lnTo>
                      <a:pt x="41" y="31"/>
                    </a:lnTo>
                    <a:lnTo>
                      <a:pt x="41" y="25"/>
                    </a:lnTo>
                    <a:lnTo>
                      <a:pt x="40" y="25"/>
                    </a:lnTo>
                    <a:lnTo>
                      <a:pt x="40" y="20"/>
                    </a:lnTo>
                    <a:lnTo>
                      <a:pt x="38" y="20"/>
                    </a:lnTo>
                    <a:lnTo>
                      <a:pt x="38" y="18"/>
                    </a:lnTo>
                    <a:lnTo>
                      <a:pt x="36" y="18"/>
                    </a:lnTo>
                    <a:lnTo>
                      <a:pt x="36" y="12"/>
                    </a:lnTo>
                    <a:lnTo>
                      <a:pt x="33" y="12"/>
                    </a:lnTo>
                    <a:lnTo>
                      <a:pt x="33" y="9"/>
                    </a:lnTo>
                    <a:lnTo>
                      <a:pt x="30" y="9"/>
                    </a:lnTo>
                    <a:lnTo>
                      <a:pt x="30" y="7"/>
                    </a:lnTo>
                    <a:lnTo>
                      <a:pt x="26" y="7"/>
                    </a:lnTo>
                    <a:lnTo>
                      <a:pt x="26" y="2"/>
                    </a:lnTo>
                    <a:lnTo>
                      <a:pt x="23" y="2"/>
                    </a:lnTo>
                    <a:lnTo>
                      <a:pt x="2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7" name="Group 56"/>
            <p:cNvGrpSpPr/>
            <p:nvPr/>
          </p:nvGrpSpPr>
          <p:grpSpPr>
            <a:xfrm>
              <a:off x="1081284" y="1899125"/>
              <a:ext cx="5120153" cy="1326052"/>
              <a:chOff x="2659063" y="3006725"/>
              <a:chExt cx="3819525" cy="990600"/>
            </a:xfrm>
          </p:grpSpPr>
          <p:sp>
            <p:nvSpPr>
              <p:cNvPr id="65" name="Line 26"/>
              <p:cNvSpPr>
                <a:spLocks noChangeShapeType="1"/>
              </p:cNvSpPr>
              <p:nvPr/>
            </p:nvSpPr>
            <p:spPr bwMode="auto">
              <a:xfrm>
                <a:off x="3049588" y="30353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 name="Line 27"/>
              <p:cNvSpPr>
                <a:spLocks noChangeShapeType="1"/>
              </p:cNvSpPr>
              <p:nvPr/>
            </p:nvSpPr>
            <p:spPr bwMode="auto">
              <a:xfrm>
                <a:off x="3059113" y="30353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 name="Line 28"/>
              <p:cNvSpPr>
                <a:spLocks noChangeShapeType="1"/>
              </p:cNvSpPr>
              <p:nvPr/>
            </p:nvSpPr>
            <p:spPr bwMode="auto">
              <a:xfrm>
                <a:off x="3116263" y="3082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 name="Line 29"/>
              <p:cNvSpPr>
                <a:spLocks noChangeShapeType="1"/>
              </p:cNvSpPr>
              <p:nvPr/>
            </p:nvSpPr>
            <p:spPr bwMode="auto">
              <a:xfrm>
                <a:off x="3135313" y="3082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 name="Line 30"/>
              <p:cNvSpPr>
                <a:spLocks noChangeShapeType="1"/>
              </p:cNvSpPr>
              <p:nvPr/>
            </p:nvSpPr>
            <p:spPr bwMode="auto">
              <a:xfrm>
                <a:off x="4535488" y="3463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 name="Line 31"/>
              <p:cNvSpPr>
                <a:spLocks noChangeShapeType="1"/>
              </p:cNvSpPr>
              <p:nvPr/>
            </p:nvSpPr>
            <p:spPr bwMode="auto">
              <a:xfrm>
                <a:off x="4554538" y="34639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 name="Line 32"/>
              <p:cNvSpPr>
                <a:spLocks noChangeShapeType="1"/>
              </p:cNvSpPr>
              <p:nvPr/>
            </p:nvSpPr>
            <p:spPr bwMode="auto">
              <a:xfrm>
                <a:off x="413543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 name="Line 33"/>
              <p:cNvSpPr>
                <a:spLocks noChangeShapeType="1"/>
              </p:cNvSpPr>
              <p:nvPr/>
            </p:nvSpPr>
            <p:spPr bwMode="auto">
              <a:xfrm>
                <a:off x="415448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 name="Line 34"/>
              <p:cNvSpPr>
                <a:spLocks noChangeShapeType="1"/>
              </p:cNvSpPr>
              <p:nvPr/>
            </p:nvSpPr>
            <p:spPr bwMode="auto">
              <a:xfrm>
                <a:off x="396398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 name="Line 35"/>
              <p:cNvSpPr>
                <a:spLocks noChangeShapeType="1"/>
              </p:cNvSpPr>
              <p:nvPr/>
            </p:nvSpPr>
            <p:spPr bwMode="auto">
              <a:xfrm>
                <a:off x="398303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 name="Line 36"/>
              <p:cNvSpPr>
                <a:spLocks noChangeShapeType="1"/>
              </p:cNvSpPr>
              <p:nvPr/>
            </p:nvSpPr>
            <p:spPr bwMode="auto">
              <a:xfrm>
                <a:off x="4021138" y="33401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 name="Line 37"/>
              <p:cNvSpPr>
                <a:spLocks noChangeShapeType="1"/>
              </p:cNvSpPr>
              <p:nvPr/>
            </p:nvSpPr>
            <p:spPr bwMode="auto">
              <a:xfrm>
                <a:off x="3382963" y="318770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 name="Line 38"/>
              <p:cNvSpPr>
                <a:spLocks noChangeShapeType="1"/>
              </p:cNvSpPr>
              <p:nvPr/>
            </p:nvSpPr>
            <p:spPr bwMode="auto">
              <a:xfrm>
                <a:off x="3459163"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 name="Line 39"/>
              <p:cNvSpPr>
                <a:spLocks noChangeShapeType="1"/>
              </p:cNvSpPr>
              <p:nvPr/>
            </p:nvSpPr>
            <p:spPr bwMode="auto">
              <a:xfrm>
                <a:off x="3468688"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9" name="Line 40"/>
              <p:cNvSpPr>
                <a:spLocks noChangeShapeType="1"/>
              </p:cNvSpPr>
              <p:nvPr/>
            </p:nvSpPr>
            <p:spPr bwMode="auto">
              <a:xfrm>
                <a:off x="3487738"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0" name="Line 41"/>
              <p:cNvSpPr>
                <a:spLocks noChangeShapeType="1"/>
              </p:cNvSpPr>
              <p:nvPr/>
            </p:nvSpPr>
            <p:spPr bwMode="auto">
              <a:xfrm>
                <a:off x="3497263" y="32067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 name="Line 42"/>
              <p:cNvSpPr>
                <a:spLocks noChangeShapeType="1"/>
              </p:cNvSpPr>
              <p:nvPr/>
            </p:nvSpPr>
            <p:spPr bwMode="auto">
              <a:xfrm>
                <a:off x="5240338"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 name="Line 43"/>
              <p:cNvSpPr>
                <a:spLocks noChangeShapeType="1"/>
              </p:cNvSpPr>
              <p:nvPr/>
            </p:nvSpPr>
            <p:spPr bwMode="auto">
              <a:xfrm>
                <a:off x="5259388"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 name="Line 44"/>
              <p:cNvSpPr>
                <a:spLocks noChangeShapeType="1"/>
              </p:cNvSpPr>
              <p:nvPr/>
            </p:nvSpPr>
            <p:spPr bwMode="auto">
              <a:xfrm>
                <a:off x="5268913"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 name="Line 45"/>
              <p:cNvSpPr>
                <a:spLocks noChangeShapeType="1"/>
              </p:cNvSpPr>
              <p:nvPr/>
            </p:nvSpPr>
            <p:spPr bwMode="auto">
              <a:xfrm>
                <a:off x="5278438" y="37687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 name="Line 46"/>
              <p:cNvSpPr>
                <a:spLocks noChangeShapeType="1"/>
              </p:cNvSpPr>
              <p:nvPr/>
            </p:nvSpPr>
            <p:spPr bwMode="auto">
              <a:xfrm>
                <a:off x="3773488" y="32924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Line 47"/>
              <p:cNvSpPr>
                <a:spLocks noChangeShapeType="1"/>
              </p:cNvSpPr>
              <p:nvPr/>
            </p:nvSpPr>
            <p:spPr bwMode="auto">
              <a:xfrm>
                <a:off x="4268788" y="34163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Line 48"/>
              <p:cNvSpPr>
                <a:spLocks noChangeShapeType="1"/>
              </p:cNvSpPr>
              <p:nvPr/>
            </p:nvSpPr>
            <p:spPr bwMode="auto">
              <a:xfrm>
                <a:off x="3811588"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Line 49"/>
              <p:cNvSpPr>
                <a:spLocks noChangeShapeType="1"/>
              </p:cNvSpPr>
              <p:nvPr/>
            </p:nvSpPr>
            <p:spPr bwMode="auto">
              <a:xfrm>
                <a:off x="3830638"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 name="Line 50"/>
              <p:cNvSpPr>
                <a:spLocks noChangeShapeType="1"/>
              </p:cNvSpPr>
              <p:nvPr/>
            </p:nvSpPr>
            <p:spPr bwMode="auto">
              <a:xfrm>
                <a:off x="3859213"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 name="Line 51"/>
              <p:cNvSpPr>
                <a:spLocks noChangeShapeType="1"/>
              </p:cNvSpPr>
              <p:nvPr/>
            </p:nvSpPr>
            <p:spPr bwMode="auto">
              <a:xfrm>
                <a:off x="3878263" y="32924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Line 52"/>
              <p:cNvSpPr>
                <a:spLocks noChangeShapeType="1"/>
              </p:cNvSpPr>
              <p:nvPr/>
            </p:nvSpPr>
            <p:spPr bwMode="auto">
              <a:xfrm>
                <a:off x="5011738" y="37782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 name="Line 53"/>
              <p:cNvSpPr>
                <a:spLocks noChangeShapeType="1"/>
              </p:cNvSpPr>
              <p:nvPr/>
            </p:nvSpPr>
            <p:spPr bwMode="auto">
              <a:xfrm>
                <a:off x="4859338" y="36353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 name="Line 54"/>
              <p:cNvSpPr>
                <a:spLocks noChangeShapeType="1"/>
              </p:cNvSpPr>
              <p:nvPr/>
            </p:nvSpPr>
            <p:spPr bwMode="auto">
              <a:xfrm>
                <a:off x="4840288" y="36353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 name="Line 55"/>
              <p:cNvSpPr>
                <a:spLocks noChangeShapeType="1"/>
              </p:cNvSpPr>
              <p:nvPr/>
            </p:nvSpPr>
            <p:spPr bwMode="auto">
              <a:xfrm>
                <a:off x="4583113" y="35401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5" name="Line 56"/>
              <p:cNvSpPr>
                <a:spLocks noChangeShapeType="1"/>
              </p:cNvSpPr>
              <p:nvPr/>
            </p:nvSpPr>
            <p:spPr bwMode="auto">
              <a:xfrm>
                <a:off x="4468813" y="34163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6" name="Line 57"/>
              <p:cNvSpPr>
                <a:spLocks noChangeShapeType="1"/>
              </p:cNvSpPr>
              <p:nvPr/>
            </p:nvSpPr>
            <p:spPr bwMode="auto">
              <a:xfrm>
                <a:off x="4306888" y="34163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7" name="Line 58"/>
              <p:cNvSpPr>
                <a:spLocks noChangeShapeType="1"/>
              </p:cNvSpPr>
              <p:nvPr/>
            </p:nvSpPr>
            <p:spPr bwMode="auto">
              <a:xfrm>
                <a:off x="3725863" y="32448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8" name="Line 59"/>
              <p:cNvSpPr>
                <a:spLocks noChangeShapeType="1"/>
              </p:cNvSpPr>
              <p:nvPr/>
            </p:nvSpPr>
            <p:spPr bwMode="auto">
              <a:xfrm>
                <a:off x="3563938" y="319722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9" name="Line 60"/>
              <p:cNvSpPr>
                <a:spLocks noChangeShapeType="1"/>
              </p:cNvSpPr>
              <p:nvPr/>
            </p:nvSpPr>
            <p:spPr bwMode="auto">
              <a:xfrm>
                <a:off x="3544888" y="320675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0" name="Line 61"/>
              <p:cNvSpPr>
                <a:spLocks noChangeShapeType="1"/>
              </p:cNvSpPr>
              <p:nvPr/>
            </p:nvSpPr>
            <p:spPr bwMode="auto">
              <a:xfrm>
                <a:off x="5783263" y="3940175"/>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1" name="Line 62"/>
              <p:cNvSpPr>
                <a:spLocks noChangeShapeType="1"/>
              </p:cNvSpPr>
              <p:nvPr/>
            </p:nvSpPr>
            <p:spPr bwMode="auto">
              <a:xfrm>
                <a:off x="5649913"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2" name="Line 63"/>
              <p:cNvSpPr>
                <a:spLocks noChangeShapeType="1"/>
              </p:cNvSpPr>
              <p:nvPr/>
            </p:nvSpPr>
            <p:spPr bwMode="auto">
              <a:xfrm>
                <a:off x="6316663"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3" name="Line 64"/>
              <p:cNvSpPr>
                <a:spLocks noChangeShapeType="1"/>
              </p:cNvSpPr>
              <p:nvPr/>
            </p:nvSpPr>
            <p:spPr bwMode="auto">
              <a:xfrm>
                <a:off x="5564188" y="3778250"/>
                <a:ext cx="0" cy="57150"/>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4" name="Line 65"/>
              <p:cNvSpPr>
                <a:spLocks noChangeShapeType="1"/>
              </p:cNvSpPr>
              <p:nvPr/>
            </p:nvSpPr>
            <p:spPr bwMode="auto">
              <a:xfrm>
                <a:off x="5659438"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5" name="Line 66"/>
              <p:cNvSpPr>
                <a:spLocks noChangeShapeType="1"/>
              </p:cNvSpPr>
              <p:nvPr/>
            </p:nvSpPr>
            <p:spPr bwMode="auto">
              <a:xfrm>
                <a:off x="6049963" y="39497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6" name="Line 67"/>
              <p:cNvSpPr>
                <a:spLocks noChangeShapeType="1"/>
              </p:cNvSpPr>
              <p:nvPr/>
            </p:nvSpPr>
            <p:spPr bwMode="auto">
              <a:xfrm>
                <a:off x="5592763" y="37877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7" name="Line 68"/>
              <p:cNvSpPr>
                <a:spLocks noChangeShapeType="1"/>
              </p:cNvSpPr>
              <p:nvPr/>
            </p:nvSpPr>
            <p:spPr bwMode="auto">
              <a:xfrm>
                <a:off x="5678488"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8" name="Line 69"/>
              <p:cNvSpPr>
                <a:spLocks noChangeShapeType="1"/>
              </p:cNvSpPr>
              <p:nvPr/>
            </p:nvSpPr>
            <p:spPr bwMode="auto">
              <a:xfrm>
                <a:off x="6459538"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Line 70"/>
              <p:cNvSpPr>
                <a:spLocks noChangeShapeType="1"/>
              </p:cNvSpPr>
              <p:nvPr/>
            </p:nvSpPr>
            <p:spPr bwMode="auto">
              <a:xfrm>
                <a:off x="5392738" y="3787775"/>
                <a:ext cx="0" cy="47625"/>
              </a:xfrm>
              <a:prstGeom prst="line">
                <a:avLst/>
              </a:prstGeom>
              <a:noFill/>
              <a:ln w="25400">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71"/>
              <p:cNvSpPr>
                <a:spLocks noChangeShapeType="1"/>
              </p:cNvSpPr>
              <p:nvPr/>
            </p:nvSpPr>
            <p:spPr bwMode="auto">
              <a:xfrm>
                <a:off x="5392738" y="37877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Line 72"/>
              <p:cNvSpPr>
                <a:spLocks noChangeShapeType="1"/>
              </p:cNvSpPr>
              <p:nvPr/>
            </p:nvSpPr>
            <p:spPr bwMode="auto">
              <a:xfrm>
                <a:off x="5688013" y="39401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Line 73"/>
              <p:cNvSpPr>
                <a:spLocks noChangeShapeType="1"/>
              </p:cNvSpPr>
              <p:nvPr/>
            </p:nvSpPr>
            <p:spPr bwMode="auto">
              <a:xfrm>
                <a:off x="3363913" y="3187700"/>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3" name="Line 74"/>
              <p:cNvSpPr>
                <a:spLocks noChangeShapeType="1"/>
              </p:cNvSpPr>
              <p:nvPr/>
            </p:nvSpPr>
            <p:spPr bwMode="auto">
              <a:xfrm>
                <a:off x="3221038" y="314007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75"/>
              <p:cNvSpPr>
                <a:spLocks noChangeShapeType="1"/>
              </p:cNvSpPr>
              <p:nvPr/>
            </p:nvSpPr>
            <p:spPr bwMode="auto">
              <a:xfrm>
                <a:off x="3078163" y="3044825"/>
                <a:ext cx="0" cy="47625"/>
              </a:xfrm>
              <a:prstGeom prst="line">
                <a:avLst/>
              </a:prstGeom>
              <a:noFill/>
              <a:ln w="25400">
                <a:solidFill>
                  <a:schemeClr val="accent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Freeform 76"/>
              <p:cNvSpPr>
                <a:spLocks/>
              </p:cNvSpPr>
              <p:nvPr/>
            </p:nvSpPr>
            <p:spPr bwMode="auto">
              <a:xfrm>
                <a:off x="2659063" y="3006725"/>
                <a:ext cx="3819525" cy="962025"/>
              </a:xfrm>
              <a:custGeom>
                <a:avLst/>
                <a:gdLst>
                  <a:gd name="T0" fmla="*/ 401 w 401"/>
                  <a:gd name="T1" fmla="*/ 101 h 101"/>
                  <a:gd name="T2" fmla="*/ 311 w 401"/>
                  <a:gd name="T3" fmla="*/ 101 h 101"/>
                  <a:gd name="T4" fmla="*/ 311 w 401"/>
                  <a:gd name="T5" fmla="*/ 84 h 101"/>
                  <a:gd name="T6" fmla="*/ 236 w 401"/>
                  <a:gd name="T7" fmla="*/ 84 h 101"/>
                  <a:gd name="T8" fmla="*/ 236 w 401"/>
                  <a:gd name="T9" fmla="*/ 75 h 101"/>
                  <a:gd name="T10" fmla="*/ 232 w 401"/>
                  <a:gd name="T11" fmla="*/ 75 h 101"/>
                  <a:gd name="T12" fmla="*/ 232 w 401"/>
                  <a:gd name="T13" fmla="*/ 69 h 101"/>
                  <a:gd name="T14" fmla="*/ 212 w 401"/>
                  <a:gd name="T15" fmla="*/ 69 h 101"/>
                  <a:gd name="T16" fmla="*/ 212 w 401"/>
                  <a:gd name="T17" fmla="*/ 63 h 101"/>
                  <a:gd name="T18" fmla="*/ 203 w 401"/>
                  <a:gd name="T19" fmla="*/ 63 h 101"/>
                  <a:gd name="T20" fmla="*/ 203 w 401"/>
                  <a:gd name="T21" fmla="*/ 59 h 101"/>
                  <a:gd name="T22" fmla="*/ 201 w 401"/>
                  <a:gd name="T23" fmla="*/ 59 h 101"/>
                  <a:gd name="T24" fmla="*/ 201 w 401"/>
                  <a:gd name="T25" fmla="*/ 51 h 101"/>
                  <a:gd name="T26" fmla="*/ 196 w 401"/>
                  <a:gd name="T27" fmla="*/ 51 h 101"/>
                  <a:gd name="T28" fmla="*/ 196 w 401"/>
                  <a:gd name="T29" fmla="*/ 46 h 101"/>
                  <a:gd name="T30" fmla="*/ 165 w 401"/>
                  <a:gd name="T31" fmla="*/ 46 h 101"/>
                  <a:gd name="T32" fmla="*/ 165 w 401"/>
                  <a:gd name="T33" fmla="*/ 41 h 101"/>
                  <a:gd name="T34" fmla="*/ 161 w 401"/>
                  <a:gd name="T35" fmla="*/ 41 h 101"/>
                  <a:gd name="T36" fmla="*/ 161 w 401"/>
                  <a:gd name="T37" fmla="*/ 37 h 101"/>
                  <a:gd name="T38" fmla="*/ 131 w 401"/>
                  <a:gd name="T39" fmla="*/ 37 h 101"/>
                  <a:gd name="T40" fmla="*/ 131 w 401"/>
                  <a:gd name="T41" fmla="*/ 33 h 101"/>
                  <a:gd name="T42" fmla="*/ 114 w 401"/>
                  <a:gd name="T43" fmla="*/ 33 h 101"/>
                  <a:gd name="T44" fmla="*/ 114 w 401"/>
                  <a:gd name="T45" fmla="*/ 27 h 101"/>
                  <a:gd name="T46" fmla="*/ 97 w 401"/>
                  <a:gd name="T47" fmla="*/ 27 h 101"/>
                  <a:gd name="T48" fmla="*/ 97 w 401"/>
                  <a:gd name="T49" fmla="*/ 24 h 101"/>
                  <a:gd name="T50" fmla="*/ 77 w 401"/>
                  <a:gd name="T51" fmla="*/ 24 h 101"/>
                  <a:gd name="T52" fmla="*/ 77 w 401"/>
                  <a:gd name="T53" fmla="*/ 21 h 101"/>
                  <a:gd name="T54" fmla="*/ 64 w 401"/>
                  <a:gd name="T55" fmla="*/ 21 h 101"/>
                  <a:gd name="T56" fmla="*/ 64 w 401"/>
                  <a:gd name="T57" fmla="*/ 20 h 101"/>
                  <a:gd name="T58" fmla="*/ 62 w 401"/>
                  <a:gd name="T59" fmla="*/ 20 h 101"/>
                  <a:gd name="T60" fmla="*/ 62 w 401"/>
                  <a:gd name="T61" fmla="*/ 17 h 101"/>
                  <a:gd name="T62" fmla="*/ 56 w 401"/>
                  <a:gd name="T63" fmla="*/ 17 h 101"/>
                  <a:gd name="T64" fmla="*/ 56 w 401"/>
                  <a:gd name="T65" fmla="*/ 14 h 101"/>
                  <a:gd name="T66" fmla="*/ 51 w 401"/>
                  <a:gd name="T67" fmla="*/ 14 h 101"/>
                  <a:gd name="T68" fmla="*/ 51 w 401"/>
                  <a:gd name="T69" fmla="*/ 11 h 101"/>
                  <a:gd name="T70" fmla="*/ 47 w 401"/>
                  <a:gd name="T71" fmla="*/ 11 h 101"/>
                  <a:gd name="T72" fmla="*/ 47 w 401"/>
                  <a:gd name="T73" fmla="*/ 6 h 101"/>
                  <a:gd name="T74" fmla="*/ 39 w 401"/>
                  <a:gd name="T75" fmla="*/ 6 h 101"/>
                  <a:gd name="T76" fmla="*/ 39 w 401"/>
                  <a:gd name="T77" fmla="*/ 4 h 101"/>
                  <a:gd name="T78" fmla="*/ 36 w 401"/>
                  <a:gd name="T79" fmla="*/ 4 h 101"/>
                  <a:gd name="T80" fmla="*/ 36 w 401"/>
                  <a:gd name="T81" fmla="*/ 2 h 101"/>
                  <a:gd name="T82" fmla="*/ 26 w 401"/>
                  <a:gd name="T83" fmla="*/ 2 h 101"/>
                  <a:gd name="T84" fmla="*/ 26 w 401"/>
                  <a:gd name="T85" fmla="*/ 0 h 101"/>
                  <a:gd name="T86" fmla="*/ 0 w 401"/>
                  <a:gd name="T8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1">
                    <a:moveTo>
                      <a:pt x="401" y="101"/>
                    </a:moveTo>
                    <a:lnTo>
                      <a:pt x="311" y="101"/>
                    </a:lnTo>
                    <a:lnTo>
                      <a:pt x="311" y="84"/>
                    </a:lnTo>
                    <a:lnTo>
                      <a:pt x="236" y="84"/>
                    </a:lnTo>
                    <a:lnTo>
                      <a:pt x="236" y="75"/>
                    </a:lnTo>
                    <a:lnTo>
                      <a:pt x="232" y="75"/>
                    </a:lnTo>
                    <a:lnTo>
                      <a:pt x="232" y="69"/>
                    </a:lnTo>
                    <a:lnTo>
                      <a:pt x="212" y="69"/>
                    </a:lnTo>
                    <a:lnTo>
                      <a:pt x="212" y="63"/>
                    </a:lnTo>
                    <a:lnTo>
                      <a:pt x="203" y="63"/>
                    </a:lnTo>
                    <a:lnTo>
                      <a:pt x="203" y="59"/>
                    </a:lnTo>
                    <a:lnTo>
                      <a:pt x="201" y="59"/>
                    </a:lnTo>
                    <a:lnTo>
                      <a:pt x="201" y="51"/>
                    </a:lnTo>
                    <a:lnTo>
                      <a:pt x="196" y="51"/>
                    </a:lnTo>
                    <a:lnTo>
                      <a:pt x="196" y="46"/>
                    </a:lnTo>
                    <a:lnTo>
                      <a:pt x="165" y="46"/>
                    </a:lnTo>
                    <a:lnTo>
                      <a:pt x="165" y="41"/>
                    </a:lnTo>
                    <a:lnTo>
                      <a:pt x="161" y="41"/>
                    </a:lnTo>
                    <a:lnTo>
                      <a:pt x="161" y="37"/>
                    </a:lnTo>
                    <a:lnTo>
                      <a:pt x="131" y="37"/>
                    </a:lnTo>
                    <a:lnTo>
                      <a:pt x="131" y="33"/>
                    </a:lnTo>
                    <a:lnTo>
                      <a:pt x="114" y="33"/>
                    </a:lnTo>
                    <a:lnTo>
                      <a:pt x="114" y="27"/>
                    </a:lnTo>
                    <a:lnTo>
                      <a:pt x="97" y="27"/>
                    </a:lnTo>
                    <a:lnTo>
                      <a:pt x="97" y="24"/>
                    </a:lnTo>
                    <a:lnTo>
                      <a:pt x="77" y="24"/>
                    </a:lnTo>
                    <a:lnTo>
                      <a:pt x="77" y="21"/>
                    </a:lnTo>
                    <a:lnTo>
                      <a:pt x="64" y="21"/>
                    </a:lnTo>
                    <a:lnTo>
                      <a:pt x="64" y="20"/>
                    </a:lnTo>
                    <a:lnTo>
                      <a:pt x="62" y="20"/>
                    </a:lnTo>
                    <a:lnTo>
                      <a:pt x="62" y="17"/>
                    </a:lnTo>
                    <a:lnTo>
                      <a:pt x="56" y="17"/>
                    </a:lnTo>
                    <a:lnTo>
                      <a:pt x="56" y="14"/>
                    </a:lnTo>
                    <a:lnTo>
                      <a:pt x="51" y="14"/>
                    </a:lnTo>
                    <a:lnTo>
                      <a:pt x="51" y="11"/>
                    </a:lnTo>
                    <a:lnTo>
                      <a:pt x="47" y="11"/>
                    </a:lnTo>
                    <a:lnTo>
                      <a:pt x="47" y="6"/>
                    </a:lnTo>
                    <a:lnTo>
                      <a:pt x="39" y="6"/>
                    </a:lnTo>
                    <a:lnTo>
                      <a:pt x="39" y="4"/>
                    </a:lnTo>
                    <a:lnTo>
                      <a:pt x="36" y="4"/>
                    </a:lnTo>
                    <a:lnTo>
                      <a:pt x="36" y="2"/>
                    </a:lnTo>
                    <a:lnTo>
                      <a:pt x="26" y="2"/>
                    </a:lnTo>
                    <a:lnTo>
                      <a:pt x="26"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cxnSp>
          <p:nvCxnSpPr>
            <p:cNvPr id="58" name="Straight Connector 57"/>
            <p:cNvCxnSpPr/>
            <p:nvPr/>
          </p:nvCxnSpPr>
          <p:spPr>
            <a:xfrm>
              <a:off x="3992913" y="2261480"/>
              <a:ext cx="0" cy="117376"/>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59" name="TextBox 58"/>
            <p:cNvSpPr txBox="1"/>
            <p:nvPr/>
          </p:nvSpPr>
          <p:spPr>
            <a:xfrm>
              <a:off x="3977667" y="2172919"/>
              <a:ext cx="766331" cy="276999"/>
            </a:xfrm>
            <a:prstGeom prst="rect">
              <a:avLst/>
            </a:prstGeom>
            <a:noFill/>
          </p:spPr>
          <p:txBody>
            <a:bodyPr wrap="none" rtlCol="0">
              <a:spAutoFit/>
            </a:bodyPr>
            <a:lstStyle/>
            <a:p>
              <a:r>
                <a:rPr lang="fr-FR" sz="1200" dirty="0" smtClean="0">
                  <a:solidFill>
                    <a:srgbClr val="4D4D4D"/>
                  </a:solidFill>
                  <a:latin typeface="Arial"/>
                </a:rPr>
                <a:t>Censuré</a:t>
              </a:r>
              <a:endParaRPr lang="fr-FR" sz="1200" dirty="0">
                <a:solidFill>
                  <a:srgbClr val="4D4D4D"/>
                </a:solidFill>
                <a:latin typeface="Arial"/>
              </a:endParaRPr>
            </a:p>
          </p:txBody>
        </p:sp>
        <p:sp>
          <p:nvSpPr>
            <p:cNvPr id="60" name="TextBox 59"/>
            <p:cNvSpPr txBox="1"/>
            <p:nvPr/>
          </p:nvSpPr>
          <p:spPr>
            <a:xfrm>
              <a:off x="4530915" y="2613153"/>
              <a:ext cx="1467068" cy="276999"/>
            </a:xfrm>
            <a:prstGeom prst="rect">
              <a:avLst/>
            </a:prstGeom>
            <a:noFill/>
          </p:spPr>
          <p:txBody>
            <a:bodyPr wrap="none" rtlCol="0">
              <a:spAutoFit/>
            </a:bodyPr>
            <a:lstStyle/>
            <a:p>
              <a:r>
                <a:rPr lang="fr-FR" sz="1200" dirty="0" smtClean="0">
                  <a:solidFill>
                    <a:srgbClr val="4D4D4D"/>
                  </a:solidFill>
                  <a:latin typeface="Arial"/>
                </a:rPr>
                <a:t>Log-</a:t>
              </a:r>
              <a:r>
                <a:rPr lang="fr-FR" sz="1200" dirty="0" err="1" smtClean="0">
                  <a:solidFill>
                    <a:srgbClr val="4D4D4D"/>
                  </a:solidFill>
                  <a:latin typeface="Arial"/>
                </a:rPr>
                <a:t>rank</a:t>
              </a:r>
              <a:r>
                <a:rPr lang="fr-FR" sz="1200" dirty="0" smtClean="0">
                  <a:solidFill>
                    <a:srgbClr val="4D4D4D"/>
                  </a:solidFill>
                  <a:latin typeface="Arial"/>
                </a:rPr>
                <a:t> p&lt;0,0001</a:t>
              </a:r>
              <a:endParaRPr lang="fr-FR" sz="1200" dirty="0">
                <a:solidFill>
                  <a:srgbClr val="4D4D4D"/>
                </a:solidFill>
                <a:latin typeface="Arial"/>
              </a:endParaRPr>
            </a:p>
          </p:txBody>
        </p:sp>
        <p:cxnSp>
          <p:nvCxnSpPr>
            <p:cNvPr id="61" name="Straight Connector 60"/>
            <p:cNvCxnSpPr/>
            <p:nvPr/>
          </p:nvCxnSpPr>
          <p:spPr>
            <a:xfrm>
              <a:off x="3347476" y="1892420"/>
              <a:ext cx="525466"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62" name="Rectangle 61"/>
            <p:cNvSpPr/>
            <p:nvPr/>
          </p:nvSpPr>
          <p:spPr>
            <a:xfrm>
              <a:off x="3977667" y="1785041"/>
              <a:ext cx="2136482" cy="461665"/>
            </a:xfrm>
            <a:prstGeom prst="rect">
              <a:avLst/>
            </a:prstGeom>
          </p:spPr>
          <p:txBody>
            <a:bodyPr wrap="none">
              <a:spAutoFit/>
            </a:bodyPr>
            <a:lstStyle/>
            <a:p>
              <a:r>
                <a:rPr lang="fr-FR" sz="1200" baseline="30000" smtClean="0">
                  <a:solidFill>
                    <a:srgbClr val="4D4D4D"/>
                  </a:solidFill>
                  <a:latin typeface="Arial" panose="020B0604020202020204" pitchFamily="34" charset="0"/>
                  <a:cs typeface="Arial" panose="020B0604020202020204" pitchFamily="34" charset="0"/>
                </a:rPr>
                <a:t>177</a:t>
              </a:r>
              <a:r>
                <a:rPr lang="fr-FR" sz="1200" smtClean="0">
                  <a:solidFill>
                    <a:srgbClr val="4D4D4D"/>
                  </a:solidFill>
                  <a:latin typeface="Arial" panose="020B0604020202020204" pitchFamily="34" charset="0"/>
                  <a:cs typeface="Arial" panose="020B0604020202020204" pitchFamily="34" charset="0"/>
                </a:rPr>
                <a:t>Lu-DOTA</a:t>
              </a:r>
              <a:r>
                <a:rPr lang="fr-FR" sz="1200" baseline="30000" smtClean="0">
                  <a:solidFill>
                    <a:srgbClr val="4D4D4D"/>
                  </a:solidFill>
                  <a:latin typeface="Arial" panose="020B0604020202020204" pitchFamily="34" charset="0"/>
                  <a:cs typeface="Arial" panose="020B0604020202020204" pitchFamily="34" charset="0"/>
                </a:rPr>
                <a:t>0</a:t>
              </a:r>
              <a:r>
                <a:rPr lang="fr-FR" sz="1200" smtClean="0">
                  <a:solidFill>
                    <a:srgbClr val="4D4D4D"/>
                  </a:solidFill>
                  <a:latin typeface="Arial" panose="020B0604020202020204" pitchFamily="34" charset="0"/>
                  <a:cs typeface="Arial" panose="020B0604020202020204" pitchFamily="34" charset="0"/>
                </a:rPr>
                <a:t>-Tyr</a:t>
              </a:r>
              <a:r>
                <a:rPr lang="fr-FR" sz="1200" baseline="30000" smtClean="0">
                  <a:solidFill>
                    <a:srgbClr val="4D4D4D"/>
                  </a:solidFill>
                  <a:latin typeface="Arial" panose="020B0604020202020204" pitchFamily="34" charset="0"/>
                  <a:cs typeface="Arial" panose="020B0604020202020204" pitchFamily="34" charset="0"/>
                </a:rPr>
                <a:t>3</a:t>
              </a:r>
              <a:r>
                <a:rPr lang="fr-FR" sz="1200" smtClean="0">
                  <a:solidFill>
                    <a:srgbClr val="4D4D4D"/>
                  </a:solidFill>
                  <a:latin typeface="Arial" panose="020B0604020202020204" pitchFamily="34" charset="0"/>
                  <a:cs typeface="Arial" panose="020B0604020202020204" pitchFamily="34" charset="0"/>
                </a:rPr>
                <a:t>-octréotide</a:t>
              </a:r>
            </a:p>
            <a:p>
              <a:r>
                <a:rPr lang="fr-FR" sz="1200" smtClean="0">
                  <a:solidFill>
                    <a:srgbClr val="4D4D4D"/>
                  </a:solidFill>
                  <a:latin typeface="Arial" panose="020B0604020202020204" pitchFamily="34" charset="0"/>
                  <a:cs typeface="Arial" panose="020B0604020202020204" pitchFamily="34" charset="0"/>
                </a:rPr>
                <a:t>octréotide LAR 60 mg</a:t>
              </a:r>
              <a:endParaRPr lang="fr-FR" sz="1200">
                <a:solidFill>
                  <a:srgbClr val="4D4D4D"/>
                </a:solidFill>
                <a:latin typeface="Arial" panose="020B0604020202020204" pitchFamily="34" charset="0"/>
                <a:cs typeface="Arial" panose="020B0604020202020204" pitchFamily="34" charset="0"/>
              </a:endParaRPr>
            </a:p>
          </p:txBody>
        </p:sp>
        <p:cxnSp>
          <p:nvCxnSpPr>
            <p:cNvPr id="63" name="Straight Connector 62"/>
            <p:cNvCxnSpPr/>
            <p:nvPr/>
          </p:nvCxnSpPr>
          <p:spPr>
            <a:xfrm>
              <a:off x="3347476" y="2126714"/>
              <a:ext cx="525466"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4" name="Straight Connector 63"/>
            <p:cNvCxnSpPr/>
            <p:nvPr/>
          </p:nvCxnSpPr>
          <p:spPr>
            <a:xfrm>
              <a:off x="1010802" y="3420042"/>
              <a:ext cx="5323587" cy="0"/>
            </a:xfrm>
            <a:prstGeom prst="line">
              <a:avLst/>
            </a:prstGeom>
            <a:ln w="19050">
              <a:prstDash val="dash"/>
            </a:ln>
            <a:effectLst/>
          </p:spPr>
          <p:style>
            <a:lnRef idx="1">
              <a:schemeClr val="accent1"/>
            </a:lnRef>
            <a:fillRef idx="0">
              <a:schemeClr val="accent1"/>
            </a:fillRef>
            <a:effectRef idx="0">
              <a:schemeClr val="accent1"/>
            </a:effectRef>
            <a:fontRef idx="minor">
              <a:schemeClr val="tx1"/>
            </a:fontRef>
          </p:style>
        </p:cxnSp>
      </p:grpSp>
      <p:cxnSp>
        <p:nvCxnSpPr>
          <p:cNvPr id="141" name="Straight Connector 140"/>
          <p:cNvCxnSpPr/>
          <p:nvPr/>
        </p:nvCxnSpPr>
        <p:spPr>
          <a:xfrm>
            <a:off x="3603908" y="2038644"/>
            <a:ext cx="0" cy="117376"/>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42" name="Text Placeholder 14"/>
          <p:cNvSpPr>
            <a:spLocks noGrp="1"/>
          </p:cNvSpPr>
          <p:nvPr>
            <p:ph type="body" sz="quarter" idx="11"/>
          </p:nvPr>
        </p:nvSpPr>
        <p:spPr>
          <a:xfrm>
            <a:off x="4377267" y="6092296"/>
            <a:ext cx="4435475" cy="487363"/>
          </a:xfrm>
        </p:spPr>
        <p:txBody>
          <a:bodyPr/>
          <a:lstStyle/>
          <a:p>
            <a:r>
              <a:rPr lang="fr-FR" smtClean="0"/>
              <a:t>Strosberg J et al. Ann Oncol 2016; 27 (suppl 6): abstr 420PD</a:t>
            </a:r>
            <a:endParaRPr lang="fr-FR"/>
          </a:p>
        </p:txBody>
      </p:sp>
    </p:spTree>
    <p:custDataLst>
      <p:tags r:id="rId1"/>
    </p:custDataLst>
    <p:extLst>
      <p:ext uri="{BB962C8B-B14F-4D97-AF65-F5344CB8AC3E}">
        <p14:creationId xmlns:p14="http://schemas.microsoft.com/office/powerpoint/2010/main" val="994701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420PD: Etude de phase III NETTER-1 chez les patients avec tumeur neuroendocrine de l’intestin grêle traités par 177Lu-dotatate: efficacité, tolérance, qualité de vie et analyse de sous-groupes – </a:t>
            </a:r>
            <a:r>
              <a:rPr lang="fr-FR" sz="1800" dirty="0" err="1" smtClean="0"/>
              <a:t>Strosberg</a:t>
            </a:r>
            <a:r>
              <a:rPr lang="fr-FR" sz="1800" dirty="0" smtClean="0"/>
              <a:t> et al</a:t>
            </a:r>
            <a:endParaRPr lang="fr-FR" sz="1800" dirty="0"/>
          </a:p>
        </p:txBody>
      </p:sp>
      <p:sp>
        <p:nvSpPr>
          <p:cNvPr id="14" name="Text Placeholder 13"/>
          <p:cNvSpPr>
            <a:spLocks noGrp="1"/>
          </p:cNvSpPr>
          <p:nvPr>
            <p:ph type="body" sz="quarter" idx="10"/>
          </p:nvPr>
        </p:nvSpPr>
        <p:spPr/>
        <p:txBody>
          <a:bodyPr/>
          <a:lstStyle/>
          <a:p>
            <a:r>
              <a:rPr lang="fr-FR" dirty="0" smtClean="0"/>
              <a:t>*Exclusion des patients sans évaluation de la réponse après inclusion.</a:t>
            </a:r>
            <a:endParaRPr lang="fr-FR" dirty="0"/>
          </a:p>
        </p:txBody>
      </p:sp>
      <p:sp>
        <p:nvSpPr>
          <p:cNvPr id="15" name="Text Placeholder 14"/>
          <p:cNvSpPr>
            <a:spLocks noGrp="1"/>
          </p:cNvSpPr>
          <p:nvPr>
            <p:ph type="body" sz="quarter" idx="11"/>
          </p:nvPr>
        </p:nvSpPr>
        <p:spPr>
          <a:xfrm>
            <a:off x="4377267" y="6092296"/>
            <a:ext cx="4435475" cy="487363"/>
          </a:xfrm>
        </p:spPr>
        <p:txBody>
          <a:bodyPr/>
          <a:lstStyle/>
          <a:p>
            <a:r>
              <a:rPr lang="fr-FR" smtClean="0"/>
              <a:t>Strosberg J et al. Ann Oncol 2016; 27 (suppl 6): abstr 420PD</a:t>
            </a:r>
            <a:endParaRPr lang="fr-FR"/>
          </a:p>
        </p:txBody>
      </p:sp>
      <p:sp>
        <p:nvSpPr>
          <p:cNvPr id="7" name="Rectangle 3"/>
          <p:cNvSpPr txBox="1">
            <a:spLocks noChangeArrowheads="1"/>
          </p:cNvSpPr>
          <p:nvPr/>
        </p:nvSpPr>
        <p:spPr bwMode="auto">
          <a:xfrm>
            <a:off x="229471" y="1277240"/>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smtClean="0"/>
              <a:t>Résultats</a:t>
            </a:r>
            <a:endParaRPr lang="fr-FR"/>
          </a:p>
        </p:txBody>
      </p:sp>
      <p:graphicFrame>
        <p:nvGraphicFramePr>
          <p:cNvPr id="10" name="Group 88"/>
          <p:cNvGraphicFramePr>
            <a:graphicFrameLocks noGrp="1"/>
          </p:cNvGraphicFramePr>
          <p:nvPr>
            <p:extLst>
              <p:ext uri="{D42A27DB-BD31-4B8C-83A1-F6EECF244321}">
                <p14:modId xmlns:p14="http://schemas.microsoft.com/office/powerpoint/2010/main" val="68849150"/>
              </p:ext>
            </p:extLst>
          </p:nvPr>
        </p:nvGraphicFramePr>
        <p:xfrm>
          <a:off x="685800" y="4805057"/>
          <a:ext cx="7772400" cy="933383"/>
        </p:xfrm>
        <a:graphic>
          <a:graphicData uri="http://schemas.openxmlformats.org/drawingml/2006/table">
            <a:tbl>
              <a:tblPr firstRow="1" bandRow="1">
                <a:tableStyleId>{69012ECD-51FC-41F1-AA8D-1B2483CD663E}</a:tableStyleId>
              </a:tblPr>
              <a:tblGrid>
                <a:gridCol w="3124200">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1143000"/>
                <a:gridCol w="838200"/>
              </a:tblGrid>
              <a:tr h="2447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RC, n</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RP, n</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TRO,* %</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IC95%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47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aseline="30000" dirty="0" smtClean="0"/>
                        <a:t>177</a:t>
                      </a:r>
                      <a:r>
                        <a:rPr lang="en-GB" sz="1400" dirty="0" smtClean="0"/>
                        <a:t>Lu-Dotatate</a:t>
                      </a:r>
                      <a:r>
                        <a:rPr kumimoji="0" lang="en-GB" sz="1400" b="0" i="0" u="none" strike="noStrike" cap="none" normalizeH="0" baseline="0" dirty="0" smtClean="0">
                          <a:ln>
                            <a:noFill/>
                          </a:ln>
                          <a:solidFill>
                            <a:schemeClr val="tx1"/>
                          </a:solidFill>
                          <a:effectLst/>
                          <a:latin typeface="+mn-lt"/>
                          <a:cs typeface="Arial" charset="0"/>
                        </a:rPr>
                        <a:t> (n=101)*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10–15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0,0008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237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0" i="0" u="none" strike="noStrike" cap="none" normalizeH="0" baseline="0" dirty="0" smtClean="0">
                          <a:ln>
                            <a:noFill/>
                          </a:ln>
                          <a:solidFill>
                            <a:schemeClr val="tx1"/>
                          </a:solidFill>
                          <a:effectLst/>
                          <a:latin typeface="+mn-lt"/>
                          <a:cs typeface="Arial" charset="0"/>
                        </a:rPr>
                        <a:t>octréotide LAR 60 mg (n=100)*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pSp>
        <p:nvGrpSpPr>
          <p:cNvPr id="3" name="Group 2"/>
          <p:cNvGrpSpPr/>
          <p:nvPr/>
        </p:nvGrpSpPr>
        <p:grpSpPr>
          <a:xfrm>
            <a:off x="457194" y="1771991"/>
            <a:ext cx="5071011" cy="2865568"/>
            <a:chOff x="288056" y="1667142"/>
            <a:chExt cx="6311330" cy="4649597"/>
          </a:xfrm>
        </p:grpSpPr>
        <p:sp>
          <p:nvSpPr>
            <p:cNvPr id="129" name="TextBox 128"/>
            <p:cNvSpPr txBox="1"/>
            <p:nvPr/>
          </p:nvSpPr>
          <p:spPr>
            <a:xfrm>
              <a:off x="523005" y="1667142"/>
              <a:ext cx="495180" cy="449451"/>
            </a:xfrm>
            <a:prstGeom prst="rect">
              <a:avLst/>
            </a:prstGeom>
            <a:noFill/>
          </p:spPr>
          <p:txBody>
            <a:bodyPr wrap="none" rtlCol="0" anchor="ctr" anchorCtr="0">
              <a:spAutoFit/>
            </a:bodyPr>
            <a:lstStyle/>
            <a:p>
              <a:pPr algn="r"/>
              <a:r>
                <a:rPr lang="fr-FR" sz="1200" dirty="0" smtClean="0">
                  <a:solidFill>
                    <a:srgbClr val="4D4D4D"/>
                  </a:solidFill>
                </a:rPr>
                <a:t>1,0</a:t>
              </a:r>
              <a:endParaRPr lang="fr-FR" sz="1200" dirty="0">
                <a:solidFill>
                  <a:srgbClr val="4D4D4D"/>
                </a:solidFill>
              </a:endParaRPr>
            </a:p>
          </p:txBody>
        </p:sp>
        <p:sp>
          <p:nvSpPr>
            <p:cNvPr id="130" name="TextBox 129"/>
            <p:cNvSpPr txBox="1"/>
            <p:nvPr/>
          </p:nvSpPr>
          <p:spPr>
            <a:xfrm>
              <a:off x="523005" y="2279487"/>
              <a:ext cx="495180" cy="449451"/>
            </a:xfrm>
            <a:prstGeom prst="rect">
              <a:avLst/>
            </a:prstGeom>
            <a:noFill/>
            <a:ln>
              <a:noFill/>
            </a:ln>
          </p:spPr>
          <p:txBody>
            <a:bodyPr wrap="none" rtlCol="0" anchor="ctr" anchorCtr="0">
              <a:spAutoFit/>
            </a:bodyPr>
            <a:lstStyle/>
            <a:p>
              <a:pPr algn="r"/>
              <a:r>
                <a:rPr lang="fr-FR" sz="1200" dirty="0" smtClean="0">
                  <a:solidFill>
                    <a:srgbClr val="4D4D4D"/>
                  </a:solidFill>
                </a:rPr>
                <a:t>0,8</a:t>
              </a:r>
              <a:endParaRPr lang="fr-FR" sz="1200" dirty="0">
                <a:solidFill>
                  <a:srgbClr val="4D4D4D"/>
                </a:solidFill>
              </a:endParaRPr>
            </a:p>
          </p:txBody>
        </p:sp>
        <p:sp>
          <p:nvSpPr>
            <p:cNvPr id="131" name="TextBox 130"/>
            <p:cNvSpPr txBox="1"/>
            <p:nvPr/>
          </p:nvSpPr>
          <p:spPr>
            <a:xfrm>
              <a:off x="523005" y="2889280"/>
              <a:ext cx="495180" cy="449451"/>
            </a:xfrm>
            <a:prstGeom prst="rect">
              <a:avLst/>
            </a:prstGeom>
            <a:noFill/>
          </p:spPr>
          <p:txBody>
            <a:bodyPr wrap="none" rtlCol="0" anchor="ctr" anchorCtr="0">
              <a:spAutoFit/>
            </a:bodyPr>
            <a:lstStyle/>
            <a:p>
              <a:pPr algn="r"/>
              <a:r>
                <a:rPr lang="fr-FR" sz="1200" dirty="0" smtClean="0">
                  <a:solidFill>
                    <a:srgbClr val="4D4D4D"/>
                  </a:solidFill>
                </a:rPr>
                <a:t>0,6</a:t>
              </a:r>
              <a:endParaRPr lang="fr-FR" sz="1200" dirty="0">
                <a:solidFill>
                  <a:srgbClr val="4D4D4D"/>
                </a:solidFill>
              </a:endParaRPr>
            </a:p>
          </p:txBody>
        </p:sp>
        <p:sp>
          <p:nvSpPr>
            <p:cNvPr id="132" name="TextBox 131"/>
            <p:cNvSpPr txBox="1"/>
            <p:nvPr/>
          </p:nvSpPr>
          <p:spPr>
            <a:xfrm>
              <a:off x="523005" y="3499072"/>
              <a:ext cx="495180" cy="449451"/>
            </a:xfrm>
            <a:prstGeom prst="rect">
              <a:avLst/>
            </a:prstGeom>
            <a:noFill/>
          </p:spPr>
          <p:txBody>
            <a:bodyPr wrap="none" rtlCol="0" anchor="ctr" anchorCtr="0">
              <a:spAutoFit/>
            </a:bodyPr>
            <a:lstStyle/>
            <a:p>
              <a:pPr algn="r"/>
              <a:r>
                <a:rPr lang="fr-FR" sz="1200" dirty="0" smtClean="0">
                  <a:solidFill>
                    <a:srgbClr val="4D4D4D"/>
                  </a:solidFill>
                </a:rPr>
                <a:t>0,4</a:t>
              </a:r>
              <a:endParaRPr lang="fr-FR" sz="1200" dirty="0">
                <a:solidFill>
                  <a:srgbClr val="4D4D4D"/>
                </a:solidFill>
              </a:endParaRPr>
            </a:p>
          </p:txBody>
        </p:sp>
        <p:sp>
          <p:nvSpPr>
            <p:cNvPr id="133" name="TextBox 132"/>
            <p:cNvSpPr txBox="1"/>
            <p:nvPr/>
          </p:nvSpPr>
          <p:spPr>
            <a:xfrm>
              <a:off x="523005" y="4108866"/>
              <a:ext cx="495180" cy="449451"/>
            </a:xfrm>
            <a:prstGeom prst="rect">
              <a:avLst/>
            </a:prstGeom>
            <a:noFill/>
          </p:spPr>
          <p:txBody>
            <a:bodyPr wrap="none" rtlCol="0" anchor="ctr" anchorCtr="0">
              <a:spAutoFit/>
            </a:bodyPr>
            <a:lstStyle/>
            <a:p>
              <a:pPr algn="r"/>
              <a:r>
                <a:rPr lang="fr-FR" sz="1200" dirty="0" smtClean="0">
                  <a:solidFill>
                    <a:srgbClr val="4D4D4D"/>
                  </a:solidFill>
                </a:rPr>
                <a:t>0,2</a:t>
              </a:r>
              <a:endParaRPr lang="fr-FR" sz="1200" dirty="0">
                <a:solidFill>
                  <a:srgbClr val="4D4D4D"/>
                </a:solidFill>
              </a:endParaRPr>
            </a:p>
          </p:txBody>
        </p:sp>
        <p:sp>
          <p:nvSpPr>
            <p:cNvPr id="161" name="TextBox 160"/>
            <p:cNvSpPr txBox="1"/>
            <p:nvPr/>
          </p:nvSpPr>
          <p:spPr>
            <a:xfrm>
              <a:off x="523005" y="3189597"/>
              <a:ext cx="495180" cy="449451"/>
            </a:xfrm>
            <a:prstGeom prst="rect">
              <a:avLst/>
            </a:prstGeom>
            <a:noFill/>
          </p:spPr>
          <p:txBody>
            <a:bodyPr wrap="none" rtlCol="0" anchor="ctr" anchorCtr="0">
              <a:spAutoFit/>
            </a:bodyPr>
            <a:lstStyle/>
            <a:p>
              <a:pPr algn="r"/>
              <a:r>
                <a:rPr lang="fr-FR" sz="1200" dirty="0" smtClean="0">
                  <a:solidFill>
                    <a:srgbClr val="4D4D4D"/>
                  </a:solidFill>
                </a:rPr>
                <a:t>0,5</a:t>
              </a:r>
              <a:endParaRPr lang="fr-FR" sz="1200" dirty="0">
                <a:solidFill>
                  <a:srgbClr val="4D4D4D"/>
                </a:solidFill>
              </a:endParaRPr>
            </a:p>
          </p:txBody>
        </p:sp>
        <p:sp>
          <p:nvSpPr>
            <p:cNvPr id="113" name="Freeform 112"/>
            <p:cNvSpPr>
              <a:spLocks/>
            </p:cNvSpPr>
            <p:nvPr/>
          </p:nvSpPr>
          <p:spPr bwMode="auto">
            <a:xfrm>
              <a:off x="1074159" y="1895135"/>
              <a:ext cx="5299070" cy="304824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6"/>
            <p:cNvSpPr>
              <a:spLocks noChangeShapeType="1"/>
            </p:cNvSpPr>
            <p:nvPr/>
          </p:nvSpPr>
          <p:spPr bwMode="auto">
            <a:xfrm>
              <a:off x="943567" y="1895133"/>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7"/>
            <p:cNvSpPr>
              <a:spLocks noChangeShapeType="1"/>
            </p:cNvSpPr>
            <p:nvPr/>
          </p:nvSpPr>
          <p:spPr bwMode="auto">
            <a:xfrm>
              <a:off x="943567" y="2505197"/>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8"/>
            <p:cNvSpPr>
              <a:spLocks noChangeShapeType="1"/>
            </p:cNvSpPr>
            <p:nvPr/>
          </p:nvSpPr>
          <p:spPr bwMode="auto">
            <a:xfrm>
              <a:off x="943567" y="3115262"/>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7" name="Line 9"/>
            <p:cNvSpPr>
              <a:spLocks noChangeShapeType="1"/>
            </p:cNvSpPr>
            <p:nvPr/>
          </p:nvSpPr>
          <p:spPr bwMode="auto">
            <a:xfrm>
              <a:off x="943567" y="3725326"/>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8" name="Line 10"/>
            <p:cNvSpPr>
              <a:spLocks noChangeShapeType="1"/>
            </p:cNvSpPr>
            <p:nvPr/>
          </p:nvSpPr>
          <p:spPr bwMode="auto">
            <a:xfrm>
              <a:off x="943567" y="4335390"/>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Line 11"/>
            <p:cNvSpPr>
              <a:spLocks noChangeShapeType="1"/>
            </p:cNvSpPr>
            <p:nvPr/>
          </p:nvSpPr>
          <p:spPr bwMode="auto">
            <a:xfrm>
              <a:off x="943567" y="4945455"/>
              <a:ext cx="13059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Line 12"/>
            <p:cNvSpPr>
              <a:spLocks noChangeShapeType="1"/>
            </p:cNvSpPr>
            <p:nvPr/>
          </p:nvSpPr>
          <p:spPr bwMode="auto">
            <a:xfrm>
              <a:off x="5492772"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Line 13"/>
            <p:cNvSpPr>
              <a:spLocks noChangeShapeType="1"/>
            </p:cNvSpPr>
            <p:nvPr/>
          </p:nvSpPr>
          <p:spPr bwMode="auto">
            <a:xfrm>
              <a:off x="463277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2" name="Line 15"/>
            <p:cNvSpPr>
              <a:spLocks noChangeShapeType="1"/>
            </p:cNvSpPr>
            <p:nvPr/>
          </p:nvSpPr>
          <p:spPr bwMode="auto">
            <a:xfrm>
              <a:off x="637323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3" name="Line 18"/>
            <p:cNvSpPr>
              <a:spLocks noChangeShapeType="1"/>
            </p:cNvSpPr>
            <p:nvPr/>
          </p:nvSpPr>
          <p:spPr bwMode="auto">
            <a:xfrm>
              <a:off x="371750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19"/>
            <p:cNvSpPr>
              <a:spLocks noChangeShapeType="1"/>
            </p:cNvSpPr>
            <p:nvPr/>
          </p:nvSpPr>
          <p:spPr bwMode="auto">
            <a:xfrm>
              <a:off x="2859474"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5" name="Line 20"/>
            <p:cNvSpPr>
              <a:spLocks noChangeShapeType="1"/>
            </p:cNvSpPr>
            <p:nvPr/>
          </p:nvSpPr>
          <p:spPr bwMode="auto">
            <a:xfrm>
              <a:off x="1959280"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Line 21"/>
            <p:cNvSpPr>
              <a:spLocks noChangeShapeType="1"/>
            </p:cNvSpPr>
            <p:nvPr/>
          </p:nvSpPr>
          <p:spPr bwMode="auto">
            <a:xfrm>
              <a:off x="1074158" y="4945455"/>
              <a:ext cx="0" cy="135052"/>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7" name="TextBox 126"/>
            <p:cNvSpPr txBox="1"/>
            <p:nvPr/>
          </p:nvSpPr>
          <p:spPr>
            <a:xfrm rot="16200000">
              <a:off x="-77950" y="3256698"/>
              <a:ext cx="1076761" cy="344750"/>
            </a:xfrm>
            <a:prstGeom prst="rect">
              <a:avLst/>
            </a:prstGeom>
            <a:noFill/>
          </p:spPr>
          <p:txBody>
            <a:bodyPr wrap="none" rtlCol="0">
              <a:spAutoFit/>
            </a:bodyPr>
            <a:lstStyle/>
            <a:p>
              <a:pPr algn="ctr"/>
              <a:r>
                <a:rPr lang="fr-FR" sz="1200" dirty="0" smtClean="0">
                  <a:solidFill>
                    <a:srgbClr val="4D4D4D"/>
                  </a:solidFill>
                </a:rPr>
                <a:t> Survie</a:t>
              </a:r>
              <a:endParaRPr lang="fr-FR" sz="1200" dirty="0">
                <a:solidFill>
                  <a:srgbClr val="4D4D4D"/>
                </a:solidFill>
              </a:endParaRPr>
            </a:p>
          </p:txBody>
        </p:sp>
        <p:sp>
          <p:nvSpPr>
            <p:cNvPr id="128" name="TextBox 127"/>
            <p:cNvSpPr txBox="1"/>
            <p:nvPr/>
          </p:nvSpPr>
          <p:spPr>
            <a:xfrm>
              <a:off x="3181244" y="5268580"/>
              <a:ext cx="1091708" cy="449451"/>
            </a:xfrm>
            <a:prstGeom prst="rect">
              <a:avLst/>
            </a:prstGeom>
            <a:noFill/>
          </p:spPr>
          <p:txBody>
            <a:bodyPr wrap="none" rtlCol="0">
              <a:spAutoFit/>
            </a:bodyPr>
            <a:lstStyle/>
            <a:p>
              <a:pPr algn="ctr"/>
              <a:r>
                <a:rPr lang="fr-FR" sz="1200" dirty="0" smtClean="0">
                  <a:solidFill>
                    <a:srgbClr val="4D4D4D"/>
                  </a:solidFill>
                </a:rPr>
                <a:t>SG (mois)</a:t>
              </a:r>
              <a:endParaRPr lang="fr-FR" sz="1200" dirty="0">
                <a:solidFill>
                  <a:srgbClr val="4D4D4D"/>
                </a:solidFill>
              </a:endParaRPr>
            </a:p>
          </p:txBody>
        </p:sp>
        <p:sp>
          <p:nvSpPr>
            <p:cNvPr id="134" name="TextBox 133"/>
            <p:cNvSpPr txBox="1"/>
            <p:nvPr/>
          </p:nvSpPr>
          <p:spPr>
            <a:xfrm>
              <a:off x="682612" y="4718659"/>
              <a:ext cx="335573" cy="449451"/>
            </a:xfrm>
            <a:prstGeom prst="rect">
              <a:avLst/>
            </a:prstGeom>
            <a:noFill/>
          </p:spPr>
          <p:txBody>
            <a:bodyPr wrap="none" rtlCol="0" anchor="ctr" anchorCtr="0">
              <a:spAutoFit/>
            </a:bodyPr>
            <a:lstStyle/>
            <a:p>
              <a:pPr algn="r"/>
              <a:r>
                <a:rPr lang="fr-FR" sz="1200" smtClean="0">
                  <a:solidFill>
                    <a:srgbClr val="4D4D4D"/>
                  </a:solidFill>
                </a:rPr>
                <a:t>0</a:t>
              </a:r>
              <a:endParaRPr lang="fr-FR" sz="1200">
                <a:solidFill>
                  <a:srgbClr val="4D4D4D"/>
                </a:solidFill>
              </a:endParaRPr>
            </a:p>
          </p:txBody>
        </p:sp>
        <p:sp>
          <p:nvSpPr>
            <p:cNvPr id="135" name="TextBox 134"/>
            <p:cNvSpPr txBox="1"/>
            <p:nvPr/>
          </p:nvSpPr>
          <p:spPr>
            <a:xfrm>
              <a:off x="720730" y="5043151"/>
              <a:ext cx="335574" cy="449451"/>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sp>
          <p:nvSpPr>
            <p:cNvPr id="136" name="TextBox 135"/>
            <p:cNvSpPr txBox="1"/>
            <p:nvPr/>
          </p:nvSpPr>
          <p:spPr>
            <a:xfrm>
              <a:off x="1791033" y="5043151"/>
              <a:ext cx="335574" cy="449451"/>
            </a:xfrm>
            <a:prstGeom prst="rect">
              <a:avLst/>
            </a:prstGeom>
            <a:noFill/>
          </p:spPr>
          <p:txBody>
            <a:bodyPr wrap="none" rtlCol="0" anchor="t" anchorCtr="0">
              <a:spAutoFit/>
            </a:bodyPr>
            <a:lstStyle/>
            <a:p>
              <a:pPr algn="ctr"/>
              <a:r>
                <a:rPr lang="fr-FR" sz="1200" smtClean="0">
                  <a:solidFill>
                    <a:srgbClr val="4D4D4D"/>
                  </a:solidFill>
                </a:rPr>
                <a:t>5</a:t>
              </a:r>
              <a:endParaRPr lang="fr-FR" sz="1200">
                <a:solidFill>
                  <a:srgbClr val="4D4D4D"/>
                </a:solidFill>
              </a:endParaRPr>
            </a:p>
          </p:txBody>
        </p:sp>
        <p:sp>
          <p:nvSpPr>
            <p:cNvPr id="137" name="TextBox 136"/>
            <p:cNvSpPr txBox="1"/>
            <p:nvPr/>
          </p:nvSpPr>
          <p:spPr>
            <a:xfrm>
              <a:off x="2641517" y="5043151"/>
              <a:ext cx="441313" cy="449451"/>
            </a:xfrm>
            <a:prstGeom prst="rect">
              <a:avLst/>
            </a:prstGeom>
            <a:noFill/>
          </p:spPr>
          <p:txBody>
            <a:bodyPr wrap="none" rtlCol="0" anchor="t" anchorCtr="0">
              <a:spAutoFit/>
            </a:bodyPr>
            <a:lstStyle/>
            <a:p>
              <a:pPr algn="ctr"/>
              <a:r>
                <a:rPr lang="fr-FR" sz="1200" smtClean="0">
                  <a:solidFill>
                    <a:srgbClr val="4D4D4D"/>
                  </a:solidFill>
                </a:rPr>
                <a:t>10</a:t>
              </a:r>
              <a:endParaRPr lang="fr-FR" sz="1200">
                <a:solidFill>
                  <a:srgbClr val="4D4D4D"/>
                </a:solidFill>
              </a:endParaRPr>
            </a:p>
          </p:txBody>
        </p:sp>
        <p:sp>
          <p:nvSpPr>
            <p:cNvPr id="138" name="TextBox 137"/>
            <p:cNvSpPr txBox="1"/>
            <p:nvPr/>
          </p:nvSpPr>
          <p:spPr>
            <a:xfrm>
              <a:off x="3509700" y="5043151"/>
              <a:ext cx="441313" cy="449451"/>
            </a:xfrm>
            <a:prstGeom prst="rect">
              <a:avLst/>
            </a:prstGeom>
            <a:noFill/>
          </p:spPr>
          <p:txBody>
            <a:bodyPr wrap="none" rtlCol="0" anchor="t" anchorCtr="0">
              <a:spAutoFit/>
            </a:bodyPr>
            <a:lstStyle/>
            <a:p>
              <a:pPr algn="ctr"/>
              <a:r>
                <a:rPr lang="fr-FR" sz="1200" smtClean="0">
                  <a:solidFill>
                    <a:srgbClr val="4D4D4D"/>
                  </a:solidFill>
                </a:rPr>
                <a:t>15</a:t>
              </a:r>
              <a:endParaRPr lang="fr-FR" sz="1200">
                <a:solidFill>
                  <a:srgbClr val="4D4D4D"/>
                </a:solidFill>
              </a:endParaRPr>
            </a:p>
          </p:txBody>
        </p:sp>
        <p:sp>
          <p:nvSpPr>
            <p:cNvPr id="139" name="TextBox 138"/>
            <p:cNvSpPr txBox="1"/>
            <p:nvPr/>
          </p:nvSpPr>
          <p:spPr>
            <a:xfrm>
              <a:off x="4406633" y="5043151"/>
              <a:ext cx="441313" cy="449451"/>
            </a:xfrm>
            <a:prstGeom prst="rect">
              <a:avLst/>
            </a:prstGeom>
            <a:noFill/>
          </p:spPr>
          <p:txBody>
            <a:bodyPr wrap="none" rtlCol="0" anchor="t" anchorCtr="0">
              <a:spAutoFit/>
            </a:bodyPr>
            <a:lstStyle/>
            <a:p>
              <a:pPr algn="ctr"/>
              <a:r>
                <a:rPr lang="fr-FR" sz="1200" smtClean="0">
                  <a:solidFill>
                    <a:srgbClr val="4D4D4D"/>
                  </a:solidFill>
                </a:rPr>
                <a:t>20</a:t>
              </a:r>
              <a:endParaRPr lang="fr-FR" sz="1200">
                <a:solidFill>
                  <a:srgbClr val="4D4D4D"/>
                </a:solidFill>
              </a:endParaRPr>
            </a:p>
          </p:txBody>
        </p:sp>
        <p:sp>
          <p:nvSpPr>
            <p:cNvPr id="140" name="TextBox 139"/>
            <p:cNvSpPr txBox="1"/>
            <p:nvPr/>
          </p:nvSpPr>
          <p:spPr>
            <a:xfrm>
              <a:off x="5280539" y="5043151"/>
              <a:ext cx="441313" cy="449451"/>
            </a:xfrm>
            <a:prstGeom prst="rect">
              <a:avLst/>
            </a:prstGeom>
            <a:noFill/>
          </p:spPr>
          <p:txBody>
            <a:bodyPr wrap="none" rtlCol="0" anchor="t" anchorCtr="0">
              <a:spAutoFit/>
            </a:bodyPr>
            <a:lstStyle/>
            <a:p>
              <a:pPr algn="ctr"/>
              <a:r>
                <a:rPr lang="fr-FR" sz="1200" smtClean="0">
                  <a:solidFill>
                    <a:srgbClr val="4D4D4D"/>
                  </a:solidFill>
                </a:rPr>
                <a:t>25</a:t>
              </a:r>
              <a:endParaRPr lang="fr-FR" sz="1200">
                <a:solidFill>
                  <a:srgbClr val="4D4D4D"/>
                </a:solidFill>
              </a:endParaRPr>
            </a:p>
          </p:txBody>
        </p:sp>
        <p:sp>
          <p:nvSpPr>
            <p:cNvPr id="141" name="TextBox 140"/>
            <p:cNvSpPr txBox="1"/>
            <p:nvPr/>
          </p:nvSpPr>
          <p:spPr>
            <a:xfrm>
              <a:off x="6158073" y="5043151"/>
              <a:ext cx="441313" cy="449451"/>
            </a:xfrm>
            <a:prstGeom prst="rect">
              <a:avLst/>
            </a:prstGeom>
            <a:noFill/>
          </p:spPr>
          <p:txBody>
            <a:bodyPr wrap="none" rtlCol="0" anchor="t" anchorCtr="0">
              <a:spAutoFit/>
            </a:bodyPr>
            <a:lstStyle/>
            <a:p>
              <a:pPr algn="ctr"/>
              <a:r>
                <a:rPr lang="fr-FR" sz="1200" smtClean="0">
                  <a:solidFill>
                    <a:srgbClr val="4D4D4D"/>
                  </a:solidFill>
                </a:rPr>
                <a:t>30</a:t>
              </a:r>
              <a:endParaRPr lang="fr-FR" sz="1200">
                <a:solidFill>
                  <a:srgbClr val="4D4D4D"/>
                </a:solidFill>
              </a:endParaRPr>
            </a:p>
          </p:txBody>
        </p:sp>
        <p:sp>
          <p:nvSpPr>
            <p:cNvPr id="142" name="TextBox 141"/>
            <p:cNvSpPr txBox="1"/>
            <p:nvPr/>
          </p:nvSpPr>
          <p:spPr>
            <a:xfrm>
              <a:off x="807734" y="5567653"/>
              <a:ext cx="532848" cy="749086"/>
            </a:xfrm>
            <a:prstGeom prst="rect">
              <a:avLst/>
            </a:prstGeom>
            <a:noFill/>
          </p:spPr>
          <p:txBody>
            <a:bodyPr wrap="none" rtlCol="0" anchor="t" anchorCtr="0">
              <a:spAutoFit/>
            </a:bodyPr>
            <a:lstStyle/>
            <a:p>
              <a:pPr algn="ctr"/>
              <a:r>
                <a:rPr lang="fr-FR" sz="1200" smtClean="0">
                  <a:solidFill>
                    <a:srgbClr val="4D4D4D"/>
                  </a:solidFill>
                </a:rPr>
                <a:t>116</a:t>
              </a:r>
            </a:p>
            <a:p>
              <a:pPr algn="ctr"/>
              <a:r>
                <a:rPr lang="fr-FR" sz="1200" smtClean="0">
                  <a:solidFill>
                    <a:srgbClr val="4D4D4D"/>
                  </a:solidFill>
                </a:rPr>
                <a:t>113</a:t>
              </a:r>
              <a:endParaRPr lang="fr-FR" sz="1200">
                <a:solidFill>
                  <a:srgbClr val="4D4D4D"/>
                </a:solidFill>
              </a:endParaRPr>
            </a:p>
          </p:txBody>
        </p:sp>
        <p:sp>
          <p:nvSpPr>
            <p:cNvPr id="143" name="TextBox 142"/>
            <p:cNvSpPr txBox="1"/>
            <p:nvPr/>
          </p:nvSpPr>
          <p:spPr>
            <a:xfrm>
              <a:off x="1318782" y="5567653"/>
              <a:ext cx="547051" cy="749086"/>
            </a:xfrm>
            <a:prstGeom prst="rect">
              <a:avLst/>
            </a:prstGeom>
            <a:noFill/>
          </p:spPr>
          <p:txBody>
            <a:bodyPr wrap="none" rtlCol="0" anchor="t" anchorCtr="0">
              <a:spAutoFit/>
            </a:bodyPr>
            <a:lstStyle/>
            <a:p>
              <a:pPr algn="ctr"/>
              <a:r>
                <a:rPr lang="fr-FR" sz="1200" smtClean="0">
                  <a:solidFill>
                    <a:srgbClr val="4D4D4D"/>
                  </a:solidFill>
                </a:rPr>
                <a:t>108</a:t>
              </a:r>
            </a:p>
            <a:p>
              <a:pPr algn="ctr"/>
              <a:r>
                <a:rPr lang="fr-FR" sz="1200" smtClean="0">
                  <a:solidFill>
                    <a:srgbClr val="4D4D4D"/>
                  </a:solidFill>
                </a:rPr>
                <a:t>103</a:t>
              </a:r>
              <a:endParaRPr lang="fr-FR" sz="1200">
                <a:solidFill>
                  <a:srgbClr val="4D4D4D"/>
                </a:solidFill>
              </a:endParaRPr>
            </a:p>
          </p:txBody>
        </p:sp>
        <p:sp>
          <p:nvSpPr>
            <p:cNvPr id="144" name="TextBox 143"/>
            <p:cNvSpPr txBox="1"/>
            <p:nvPr/>
          </p:nvSpPr>
          <p:spPr>
            <a:xfrm>
              <a:off x="1904433" y="5567653"/>
              <a:ext cx="441312" cy="749086"/>
            </a:xfrm>
            <a:prstGeom prst="rect">
              <a:avLst/>
            </a:prstGeom>
            <a:noFill/>
          </p:spPr>
          <p:txBody>
            <a:bodyPr wrap="none" rtlCol="0" anchor="t" anchorCtr="0">
              <a:spAutoFit/>
            </a:bodyPr>
            <a:lstStyle/>
            <a:p>
              <a:pPr algn="ctr"/>
              <a:r>
                <a:rPr lang="fr-FR" sz="1200" smtClean="0">
                  <a:solidFill>
                    <a:srgbClr val="4D4D4D"/>
                  </a:solidFill>
                </a:rPr>
                <a:t>96</a:t>
              </a:r>
            </a:p>
            <a:p>
              <a:pPr algn="ctr"/>
              <a:r>
                <a:rPr lang="fr-FR" sz="1200" smtClean="0">
                  <a:solidFill>
                    <a:srgbClr val="4D4D4D"/>
                  </a:solidFill>
                </a:rPr>
                <a:t>83</a:t>
              </a:r>
              <a:endParaRPr lang="fr-FR" sz="1200">
                <a:solidFill>
                  <a:srgbClr val="4D4D4D"/>
                </a:solidFill>
              </a:endParaRPr>
            </a:p>
          </p:txBody>
        </p:sp>
        <p:sp>
          <p:nvSpPr>
            <p:cNvPr id="145" name="TextBox 144"/>
            <p:cNvSpPr txBox="1"/>
            <p:nvPr/>
          </p:nvSpPr>
          <p:spPr>
            <a:xfrm>
              <a:off x="2437214" y="5567653"/>
              <a:ext cx="441312" cy="749086"/>
            </a:xfrm>
            <a:prstGeom prst="rect">
              <a:avLst/>
            </a:prstGeom>
            <a:noFill/>
          </p:spPr>
          <p:txBody>
            <a:bodyPr wrap="none" rtlCol="0" anchor="t" anchorCtr="0">
              <a:spAutoFit/>
            </a:bodyPr>
            <a:lstStyle/>
            <a:p>
              <a:pPr algn="ctr"/>
              <a:r>
                <a:rPr lang="fr-FR" sz="1200" smtClean="0">
                  <a:solidFill>
                    <a:srgbClr val="4D4D4D"/>
                  </a:solidFill>
                </a:rPr>
                <a:t>79</a:t>
              </a:r>
            </a:p>
            <a:p>
              <a:pPr algn="ctr"/>
              <a:r>
                <a:rPr lang="fr-FR" sz="1200" smtClean="0">
                  <a:solidFill>
                    <a:srgbClr val="4D4D4D"/>
                  </a:solidFill>
                </a:rPr>
                <a:t>64</a:t>
              </a:r>
              <a:endParaRPr lang="fr-FR" sz="1200">
                <a:solidFill>
                  <a:srgbClr val="4D4D4D"/>
                </a:solidFill>
              </a:endParaRPr>
            </a:p>
          </p:txBody>
        </p:sp>
        <p:sp>
          <p:nvSpPr>
            <p:cNvPr id="146" name="TextBox 145"/>
            <p:cNvSpPr txBox="1"/>
            <p:nvPr/>
          </p:nvSpPr>
          <p:spPr>
            <a:xfrm>
              <a:off x="2969995" y="5567653"/>
              <a:ext cx="441312" cy="749086"/>
            </a:xfrm>
            <a:prstGeom prst="rect">
              <a:avLst/>
            </a:prstGeom>
            <a:noFill/>
          </p:spPr>
          <p:txBody>
            <a:bodyPr wrap="none" rtlCol="0" anchor="t" anchorCtr="0">
              <a:spAutoFit/>
            </a:bodyPr>
            <a:lstStyle/>
            <a:p>
              <a:pPr algn="ctr"/>
              <a:r>
                <a:rPr lang="fr-FR" sz="1200" smtClean="0">
                  <a:solidFill>
                    <a:srgbClr val="4D4D4D"/>
                  </a:solidFill>
                </a:rPr>
                <a:t>64</a:t>
              </a:r>
            </a:p>
            <a:p>
              <a:pPr algn="ctr"/>
              <a:r>
                <a:rPr lang="fr-FR" sz="1200" smtClean="0">
                  <a:solidFill>
                    <a:srgbClr val="4D4D4D"/>
                  </a:solidFill>
                </a:rPr>
                <a:t>41</a:t>
              </a:r>
              <a:endParaRPr lang="fr-FR" sz="1200">
                <a:solidFill>
                  <a:srgbClr val="4D4D4D"/>
                </a:solidFill>
              </a:endParaRPr>
            </a:p>
          </p:txBody>
        </p:sp>
        <p:sp>
          <p:nvSpPr>
            <p:cNvPr id="147" name="TextBox 146"/>
            <p:cNvSpPr txBox="1"/>
            <p:nvPr/>
          </p:nvSpPr>
          <p:spPr>
            <a:xfrm>
              <a:off x="3502775" y="5567653"/>
              <a:ext cx="441312" cy="749086"/>
            </a:xfrm>
            <a:prstGeom prst="rect">
              <a:avLst/>
            </a:prstGeom>
            <a:noFill/>
          </p:spPr>
          <p:txBody>
            <a:bodyPr wrap="none" rtlCol="0" anchor="t" anchorCtr="0">
              <a:spAutoFit/>
            </a:bodyPr>
            <a:lstStyle/>
            <a:p>
              <a:pPr algn="ctr"/>
              <a:r>
                <a:rPr lang="fr-FR" sz="1200" smtClean="0">
                  <a:solidFill>
                    <a:srgbClr val="4D4D4D"/>
                  </a:solidFill>
                </a:rPr>
                <a:t>47</a:t>
              </a:r>
            </a:p>
            <a:p>
              <a:pPr algn="ctr"/>
              <a:r>
                <a:rPr lang="fr-FR" sz="1200" smtClean="0">
                  <a:solidFill>
                    <a:srgbClr val="4D4D4D"/>
                  </a:solidFill>
                </a:rPr>
                <a:t>35</a:t>
              </a:r>
              <a:endParaRPr lang="fr-FR" sz="1200">
                <a:solidFill>
                  <a:srgbClr val="4D4D4D"/>
                </a:solidFill>
              </a:endParaRPr>
            </a:p>
          </p:txBody>
        </p:sp>
        <p:sp>
          <p:nvSpPr>
            <p:cNvPr id="148" name="TextBox 147"/>
            <p:cNvSpPr txBox="1"/>
            <p:nvPr/>
          </p:nvSpPr>
          <p:spPr>
            <a:xfrm>
              <a:off x="3984877" y="5567653"/>
              <a:ext cx="441312" cy="749086"/>
            </a:xfrm>
            <a:prstGeom prst="rect">
              <a:avLst/>
            </a:prstGeom>
            <a:noFill/>
          </p:spPr>
          <p:txBody>
            <a:bodyPr wrap="none" rtlCol="0" anchor="t" anchorCtr="0">
              <a:spAutoFit/>
            </a:bodyPr>
            <a:lstStyle/>
            <a:p>
              <a:pPr algn="r"/>
              <a:r>
                <a:rPr lang="fr-FR" sz="1200" smtClean="0">
                  <a:solidFill>
                    <a:srgbClr val="4D4D4D"/>
                  </a:solidFill>
                </a:rPr>
                <a:t>31</a:t>
              </a:r>
            </a:p>
            <a:p>
              <a:pPr algn="r"/>
              <a:r>
                <a:rPr lang="fr-FR" sz="1200" smtClean="0">
                  <a:solidFill>
                    <a:srgbClr val="4D4D4D"/>
                  </a:solidFill>
                </a:rPr>
                <a:t>17</a:t>
              </a:r>
              <a:endParaRPr lang="fr-FR" sz="1200">
                <a:solidFill>
                  <a:srgbClr val="4D4D4D"/>
                </a:solidFill>
              </a:endParaRPr>
            </a:p>
          </p:txBody>
        </p:sp>
        <p:sp>
          <p:nvSpPr>
            <p:cNvPr id="149" name="TextBox 148"/>
            <p:cNvSpPr txBox="1"/>
            <p:nvPr/>
          </p:nvSpPr>
          <p:spPr>
            <a:xfrm>
              <a:off x="4503579" y="5567653"/>
              <a:ext cx="448076" cy="749086"/>
            </a:xfrm>
            <a:prstGeom prst="rect">
              <a:avLst/>
            </a:prstGeom>
            <a:noFill/>
          </p:spPr>
          <p:txBody>
            <a:bodyPr wrap="none" rtlCol="0" anchor="t" anchorCtr="0">
              <a:spAutoFit/>
            </a:bodyPr>
            <a:lstStyle/>
            <a:p>
              <a:pPr algn="r"/>
              <a:r>
                <a:rPr lang="fr-FR" sz="1200" smtClean="0">
                  <a:solidFill>
                    <a:srgbClr val="4D4D4D"/>
                  </a:solidFill>
                </a:rPr>
                <a:t>21</a:t>
              </a:r>
            </a:p>
            <a:p>
              <a:pPr algn="r"/>
              <a:r>
                <a:rPr lang="fr-FR" sz="1200" smtClean="0">
                  <a:solidFill>
                    <a:srgbClr val="4D4D4D"/>
                  </a:solidFill>
                </a:rPr>
                <a:t>5</a:t>
              </a:r>
              <a:endParaRPr lang="fr-FR" sz="1200">
                <a:solidFill>
                  <a:srgbClr val="4D4D4D"/>
                </a:solidFill>
              </a:endParaRPr>
            </a:p>
          </p:txBody>
        </p:sp>
        <p:sp>
          <p:nvSpPr>
            <p:cNvPr id="150" name="TextBox 149"/>
            <p:cNvSpPr txBox="1"/>
            <p:nvPr/>
          </p:nvSpPr>
          <p:spPr>
            <a:xfrm>
              <a:off x="5146673" y="5567653"/>
              <a:ext cx="335574" cy="749086"/>
            </a:xfrm>
            <a:prstGeom prst="rect">
              <a:avLst/>
            </a:prstGeom>
            <a:noFill/>
          </p:spPr>
          <p:txBody>
            <a:bodyPr wrap="none" rtlCol="0" anchor="t" anchorCtr="0">
              <a:spAutoFit/>
            </a:bodyPr>
            <a:lstStyle/>
            <a:p>
              <a:pPr algn="ctr"/>
              <a:r>
                <a:rPr lang="fr-FR" sz="1200" smtClean="0">
                  <a:solidFill>
                    <a:srgbClr val="4D4D4D"/>
                  </a:solidFill>
                </a:rPr>
                <a:t>8</a:t>
              </a:r>
            </a:p>
            <a:p>
              <a:pPr algn="ctr"/>
              <a:r>
                <a:rPr lang="fr-FR" sz="1200" smtClean="0">
                  <a:solidFill>
                    <a:srgbClr val="4D4D4D"/>
                  </a:solidFill>
                </a:rPr>
                <a:t>1</a:t>
              </a:r>
              <a:endParaRPr lang="fr-FR" sz="1200">
                <a:solidFill>
                  <a:srgbClr val="4D4D4D"/>
                </a:solidFill>
              </a:endParaRPr>
            </a:p>
          </p:txBody>
        </p:sp>
        <p:sp>
          <p:nvSpPr>
            <p:cNvPr id="151" name="TextBox 150"/>
            <p:cNvSpPr txBox="1"/>
            <p:nvPr/>
          </p:nvSpPr>
          <p:spPr>
            <a:xfrm>
              <a:off x="5694083" y="5567653"/>
              <a:ext cx="335574" cy="749086"/>
            </a:xfrm>
            <a:prstGeom prst="rect">
              <a:avLst/>
            </a:prstGeom>
            <a:noFill/>
          </p:spPr>
          <p:txBody>
            <a:bodyPr wrap="none" rtlCol="0" anchor="t" anchorCtr="0">
              <a:spAutoFit/>
            </a:bodyPr>
            <a:lstStyle/>
            <a:p>
              <a:pPr algn="ctr"/>
              <a:r>
                <a:rPr lang="fr-FR" sz="1200" smtClean="0">
                  <a:solidFill>
                    <a:srgbClr val="4D4D4D"/>
                  </a:solidFill>
                </a:rPr>
                <a:t>3</a:t>
              </a:r>
            </a:p>
            <a:p>
              <a:pPr algn="ctr"/>
              <a:r>
                <a:rPr lang="fr-FR" sz="1200" smtClean="0">
                  <a:solidFill>
                    <a:srgbClr val="4D4D4D"/>
                  </a:solidFill>
                </a:rPr>
                <a:t>0</a:t>
              </a:r>
              <a:endParaRPr lang="fr-FR" sz="1200">
                <a:solidFill>
                  <a:srgbClr val="4D4D4D"/>
                </a:solidFill>
              </a:endParaRPr>
            </a:p>
          </p:txBody>
        </p:sp>
        <p:sp>
          <p:nvSpPr>
            <p:cNvPr id="152" name="TextBox 151"/>
            <p:cNvSpPr txBox="1"/>
            <p:nvPr/>
          </p:nvSpPr>
          <p:spPr>
            <a:xfrm>
              <a:off x="6234180" y="5567652"/>
              <a:ext cx="335574" cy="449451"/>
            </a:xfrm>
            <a:prstGeom prst="rect">
              <a:avLst/>
            </a:prstGeom>
            <a:noFill/>
          </p:spPr>
          <p:txBody>
            <a:bodyPr wrap="none" rtlCol="0" anchor="t" anchorCtr="0">
              <a:spAutoFit/>
            </a:bodyPr>
            <a:lstStyle/>
            <a:p>
              <a:pPr algn="ctr"/>
              <a:r>
                <a:rPr lang="fr-FR" sz="1200" smtClean="0">
                  <a:solidFill>
                    <a:srgbClr val="4D4D4D"/>
                  </a:solidFill>
                </a:rPr>
                <a:t>0</a:t>
              </a:r>
              <a:endParaRPr lang="fr-FR" sz="1200">
                <a:solidFill>
                  <a:srgbClr val="4D4D4D"/>
                </a:solidFill>
              </a:endParaRPr>
            </a:p>
          </p:txBody>
        </p:sp>
        <p:cxnSp>
          <p:nvCxnSpPr>
            <p:cNvPr id="154" name="Straight Connector 153"/>
            <p:cNvCxnSpPr/>
            <p:nvPr/>
          </p:nvCxnSpPr>
          <p:spPr>
            <a:xfrm>
              <a:off x="2515573" y="4238356"/>
              <a:ext cx="0" cy="117375"/>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5" name="TextBox 154"/>
            <p:cNvSpPr txBox="1"/>
            <p:nvPr/>
          </p:nvSpPr>
          <p:spPr>
            <a:xfrm>
              <a:off x="2719022" y="4052132"/>
              <a:ext cx="953768" cy="449451"/>
            </a:xfrm>
            <a:prstGeom prst="rect">
              <a:avLst/>
            </a:prstGeom>
            <a:noFill/>
          </p:spPr>
          <p:txBody>
            <a:bodyPr wrap="none" rtlCol="0">
              <a:spAutoFit/>
            </a:bodyPr>
            <a:lstStyle/>
            <a:p>
              <a:r>
                <a:rPr lang="fr-FR" sz="1200" dirty="0" smtClean="0">
                  <a:solidFill>
                    <a:srgbClr val="4D4D4D"/>
                  </a:solidFill>
                  <a:latin typeface="Arial"/>
                </a:rPr>
                <a:t>Censuré</a:t>
              </a:r>
              <a:endParaRPr lang="fr-FR" sz="1200" dirty="0">
                <a:solidFill>
                  <a:srgbClr val="4D4D4D"/>
                </a:solidFill>
                <a:latin typeface="Arial"/>
              </a:endParaRPr>
            </a:p>
          </p:txBody>
        </p:sp>
        <p:sp>
          <p:nvSpPr>
            <p:cNvPr id="156" name="TextBox 155"/>
            <p:cNvSpPr txBox="1"/>
            <p:nvPr/>
          </p:nvSpPr>
          <p:spPr>
            <a:xfrm>
              <a:off x="2753067" y="4483141"/>
              <a:ext cx="1825899" cy="449451"/>
            </a:xfrm>
            <a:prstGeom prst="rect">
              <a:avLst/>
            </a:prstGeom>
            <a:noFill/>
          </p:spPr>
          <p:txBody>
            <a:bodyPr wrap="none" rtlCol="0">
              <a:spAutoFit/>
            </a:bodyPr>
            <a:lstStyle/>
            <a:p>
              <a:r>
                <a:rPr lang="fr-FR" sz="1200" dirty="0" smtClean="0">
                  <a:solidFill>
                    <a:srgbClr val="4D4D4D"/>
                  </a:solidFill>
                  <a:latin typeface="Arial"/>
                </a:rPr>
                <a:t>Log-</a:t>
              </a:r>
              <a:r>
                <a:rPr lang="fr-FR" sz="1200" dirty="0" err="1" smtClean="0">
                  <a:solidFill>
                    <a:srgbClr val="4D4D4D"/>
                  </a:solidFill>
                  <a:latin typeface="Arial"/>
                </a:rPr>
                <a:t>rank</a:t>
              </a:r>
              <a:r>
                <a:rPr lang="fr-FR" sz="1200" dirty="0" smtClean="0">
                  <a:solidFill>
                    <a:srgbClr val="4D4D4D"/>
                  </a:solidFill>
                  <a:latin typeface="Arial"/>
                </a:rPr>
                <a:t> p=0,0043</a:t>
              </a:r>
              <a:endParaRPr lang="fr-FR" sz="1200" dirty="0">
                <a:solidFill>
                  <a:srgbClr val="4D4D4D"/>
                </a:solidFill>
                <a:latin typeface="Arial"/>
              </a:endParaRPr>
            </a:p>
          </p:txBody>
        </p:sp>
        <p:cxnSp>
          <p:nvCxnSpPr>
            <p:cNvPr id="157" name="Straight Connector 156"/>
            <p:cNvCxnSpPr/>
            <p:nvPr/>
          </p:nvCxnSpPr>
          <p:spPr>
            <a:xfrm>
              <a:off x="324932" y="5803459"/>
              <a:ext cx="525466"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8" name="Rectangle 157"/>
            <p:cNvSpPr/>
            <p:nvPr/>
          </p:nvSpPr>
          <p:spPr>
            <a:xfrm>
              <a:off x="2722432" y="3491349"/>
              <a:ext cx="2121172" cy="749086"/>
            </a:xfrm>
            <a:prstGeom prst="rect">
              <a:avLst/>
            </a:prstGeom>
          </p:spPr>
          <p:txBody>
            <a:bodyPr wrap="none">
              <a:spAutoFit/>
            </a:bodyPr>
            <a:lstStyle/>
            <a:p>
              <a:r>
                <a:rPr lang="fr-FR" sz="1200" baseline="30000" smtClean="0">
                  <a:solidFill>
                    <a:srgbClr val="4D4D4D"/>
                  </a:solidFill>
                  <a:latin typeface="Arial"/>
                </a:rPr>
                <a:t>177</a:t>
              </a:r>
              <a:r>
                <a:rPr lang="fr-FR" sz="1200" smtClean="0">
                  <a:solidFill>
                    <a:srgbClr val="4D4D4D"/>
                  </a:solidFill>
                  <a:latin typeface="Arial"/>
                </a:rPr>
                <a:t>Lu-Dotatate</a:t>
              </a:r>
            </a:p>
            <a:p>
              <a:r>
                <a:rPr lang="fr-FR" sz="1200" smtClean="0">
                  <a:solidFill>
                    <a:srgbClr val="4D4D4D"/>
                  </a:solidFill>
                  <a:latin typeface="Arial"/>
                </a:rPr>
                <a:t>octréotide LAR 60 mg</a:t>
              </a:r>
              <a:endParaRPr lang="fr-FR" sz="1200">
                <a:solidFill>
                  <a:srgbClr val="4D4D4D"/>
                </a:solidFill>
                <a:latin typeface="Arial"/>
              </a:endParaRPr>
            </a:p>
          </p:txBody>
        </p:sp>
        <p:cxnSp>
          <p:nvCxnSpPr>
            <p:cNvPr id="159" name="Straight Connector 158"/>
            <p:cNvCxnSpPr/>
            <p:nvPr/>
          </p:nvCxnSpPr>
          <p:spPr>
            <a:xfrm>
              <a:off x="341028" y="6043462"/>
              <a:ext cx="525466" cy="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0" name="Straight Connector 159"/>
            <p:cNvCxnSpPr/>
            <p:nvPr/>
          </p:nvCxnSpPr>
          <p:spPr>
            <a:xfrm>
              <a:off x="1010802" y="3420042"/>
              <a:ext cx="5323587" cy="0"/>
            </a:xfrm>
            <a:prstGeom prst="line">
              <a:avLst/>
            </a:prstGeom>
            <a:ln w="19050">
              <a:prstDash val="dash"/>
            </a:ln>
            <a:effectLst/>
          </p:spPr>
          <p:style>
            <a:lnRef idx="1">
              <a:schemeClr val="accent1"/>
            </a:lnRef>
            <a:fillRef idx="0">
              <a:schemeClr val="accent1"/>
            </a:fillRef>
            <a:effectRef idx="0">
              <a:schemeClr val="accent1"/>
            </a:effectRef>
            <a:fontRef idx="minor">
              <a:schemeClr val="tx1"/>
            </a:fontRef>
          </p:style>
        </p:cxnSp>
      </p:grpSp>
      <p:sp>
        <p:nvSpPr>
          <p:cNvPr id="162" name="TextBox 161"/>
          <p:cNvSpPr txBox="1"/>
          <p:nvPr/>
        </p:nvSpPr>
        <p:spPr>
          <a:xfrm>
            <a:off x="6908004" y="3170647"/>
            <a:ext cx="2016053" cy="646331"/>
          </a:xfrm>
          <a:prstGeom prst="rect">
            <a:avLst/>
          </a:prstGeom>
          <a:noFill/>
        </p:spPr>
        <p:txBody>
          <a:bodyPr wrap="square" rtlCol="0">
            <a:spAutoFit/>
          </a:bodyPr>
          <a:lstStyle/>
          <a:p>
            <a:pPr algn="ctr"/>
            <a:r>
              <a:rPr lang="fr-FR" sz="1200" dirty="0" smtClean="0">
                <a:solidFill>
                  <a:srgbClr val="4D4D4D"/>
                </a:solidFill>
                <a:latin typeface="Arial"/>
              </a:rPr>
              <a:t>Seuil de p pré-spécifié pour l’analyse intermédiaire: p&lt;0,000085</a:t>
            </a:r>
          </a:p>
        </p:txBody>
      </p:sp>
      <p:grpSp>
        <p:nvGrpSpPr>
          <p:cNvPr id="5130" name="Group 5129"/>
          <p:cNvGrpSpPr/>
          <p:nvPr/>
        </p:nvGrpSpPr>
        <p:grpSpPr>
          <a:xfrm>
            <a:off x="1067467" y="1883730"/>
            <a:ext cx="3685500" cy="872897"/>
            <a:chOff x="3213100" y="3094038"/>
            <a:chExt cx="2714625" cy="666750"/>
          </a:xfrm>
        </p:grpSpPr>
        <p:sp>
          <p:nvSpPr>
            <p:cNvPr id="4" name="Line 2"/>
            <p:cNvSpPr>
              <a:spLocks noChangeShapeType="1"/>
            </p:cNvSpPr>
            <p:nvPr/>
          </p:nvSpPr>
          <p:spPr bwMode="auto">
            <a:xfrm>
              <a:off x="3422650" y="31035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 name="Line 3"/>
            <p:cNvSpPr>
              <a:spLocks noChangeShapeType="1"/>
            </p:cNvSpPr>
            <p:nvPr/>
          </p:nvSpPr>
          <p:spPr bwMode="auto">
            <a:xfrm>
              <a:off x="3441700" y="31035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3" name="Line 4"/>
            <p:cNvSpPr>
              <a:spLocks noChangeShapeType="1"/>
            </p:cNvSpPr>
            <p:nvPr/>
          </p:nvSpPr>
          <p:spPr bwMode="auto">
            <a:xfrm>
              <a:off x="3917950" y="32369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4" name="Line 5"/>
            <p:cNvSpPr>
              <a:spLocks noChangeShapeType="1"/>
            </p:cNvSpPr>
            <p:nvPr/>
          </p:nvSpPr>
          <p:spPr bwMode="auto">
            <a:xfrm>
              <a:off x="3927475" y="32369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5" name="Line 6"/>
            <p:cNvSpPr>
              <a:spLocks noChangeShapeType="1"/>
            </p:cNvSpPr>
            <p:nvPr/>
          </p:nvSpPr>
          <p:spPr bwMode="auto">
            <a:xfrm>
              <a:off x="4041775" y="326548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6" name="Line 7"/>
            <p:cNvSpPr>
              <a:spLocks noChangeShapeType="1"/>
            </p:cNvSpPr>
            <p:nvPr/>
          </p:nvSpPr>
          <p:spPr bwMode="auto">
            <a:xfrm>
              <a:off x="4060825" y="326548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7" name="Line 8"/>
            <p:cNvSpPr>
              <a:spLocks noChangeShapeType="1"/>
            </p:cNvSpPr>
            <p:nvPr/>
          </p:nvSpPr>
          <p:spPr bwMode="auto">
            <a:xfrm>
              <a:off x="3975100" y="325596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8" name="Line 9"/>
            <p:cNvSpPr>
              <a:spLocks noChangeShapeType="1"/>
            </p:cNvSpPr>
            <p:nvPr/>
          </p:nvSpPr>
          <p:spPr bwMode="auto">
            <a:xfrm>
              <a:off x="3994150" y="325596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9" name="Line 10"/>
            <p:cNvSpPr>
              <a:spLocks noChangeShapeType="1"/>
            </p:cNvSpPr>
            <p:nvPr/>
          </p:nvSpPr>
          <p:spPr bwMode="auto">
            <a:xfrm>
              <a:off x="4175125" y="330358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0" name="Line 11"/>
            <p:cNvSpPr>
              <a:spLocks noChangeShapeType="1"/>
            </p:cNvSpPr>
            <p:nvPr/>
          </p:nvSpPr>
          <p:spPr bwMode="auto">
            <a:xfrm>
              <a:off x="4194175" y="330358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Line 12"/>
            <p:cNvSpPr>
              <a:spLocks noChangeShapeType="1"/>
            </p:cNvSpPr>
            <p:nvPr/>
          </p:nvSpPr>
          <p:spPr bwMode="auto">
            <a:xfrm>
              <a:off x="4508500" y="33702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2" name="Line 13"/>
            <p:cNvSpPr>
              <a:spLocks noChangeShapeType="1"/>
            </p:cNvSpPr>
            <p:nvPr/>
          </p:nvSpPr>
          <p:spPr bwMode="auto">
            <a:xfrm>
              <a:off x="3232150" y="309403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Line 14"/>
            <p:cNvSpPr>
              <a:spLocks noChangeShapeType="1"/>
            </p:cNvSpPr>
            <p:nvPr/>
          </p:nvSpPr>
          <p:spPr bwMode="auto">
            <a:xfrm>
              <a:off x="3689350"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4" name="Line 15"/>
            <p:cNvSpPr>
              <a:spLocks noChangeShapeType="1"/>
            </p:cNvSpPr>
            <p:nvPr/>
          </p:nvSpPr>
          <p:spPr bwMode="auto">
            <a:xfrm>
              <a:off x="3698875"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Line 16"/>
            <p:cNvSpPr>
              <a:spLocks noChangeShapeType="1"/>
            </p:cNvSpPr>
            <p:nvPr/>
          </p:nvSpPr>
          <p:spPr bwMode="auto">
            <a:xfrm>
              <a:off x="3708400"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Line 17"/>
            <p:cNvSpPr>
              <a:spLocks noChangeShapeType="1"/>
            </p:cNvSpPr>
            <p:nvPr/>
          </p:nvSpPr>
          <p:spPr bwMode="auto">
            <a:xfrm>
              <a:off x="3727450" y="31988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Line 18"/>
            <p:cNvSpPr>
              <a:spLocks noChangeShapeType="1"/>
            </p:cNvSpPr>
            <p:nvPr/>
          </p:nvSpPr>
          <p:spPr bwMode="auto">
            <a:xfrm>
              <a:off x="4956175"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Line 19"/>
            <p:cNvSpPr>
              <a:spLocks noChangeShapeType="1"/>
            </p:cNvSpPr>
            <p:nvPr/>
          </p:nvSpPr>
          <p:spPr bwMode="auto">
            <a:xfrm>
              <a:off x="4965700"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Line 20"/>
            <p:cNvSpPr>
              <a:spLocks noChangeShapeType="1"/>
            </p:cNvSpPr>
            <p:nvPr/>
          </p:nvSpPr>
          <p:spPr bwMode="auto">
            <a:xfrm>
              <a:off x="4984750"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Line 21"/>
            <p:cNvSpPr>
              <a:spLocks noChangeShapeType="1"/>
            </p:cNvSpPr>
            <p:nvPr/>
          </p:nvSpPr>
          <p:spPr bwMode="auto">
            <a:xfrm>
              <a:off x="4994275"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Line 22"/>
            <p:cNvSpPr>
              <a:spLocks noChangeShapeType="1"/>
            </p:cNvSpPr>
            <p:nvPr/>
          </p:nvSpPr>
          <p:spPr bwMode="auto">
            <a:xfrm>
              <a:off x="5699125" y="37131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Line 23"/>
            <p:cNvSpPr>
              <a:spLocks noChangeShapeType="1"/>
            </p:cNvSpPr>
            <p:nvPr/>
          </p:nvSpPr>
          <p:spPr bwMode="auto">
            <a:xfrm>
              <a:off x="5908675" y="370363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Line 24"/>
            <p:cNvSpPr>
              <a:spLocks noChangeShapeType="1"/>
            </p:cNvSpPr>
            <p:nvPr/>
          </p:nvSpPr>
          <p:spPr bwMode="auto">
            <a:xfrm>
              <a:off x="4222750"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4" name="Line 25"/>
            <p:cNvSpPr>
              <a:spLocks noChangeShapeType="1"/>
            </p:cNvSpPr>
            <p:nvPr/>
          </p:nvSpPr>
          <p:spPr bwMode="auto">
            <a:xfrm>
              <a:off x="4251325"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5" name="Line 26"/>
            <p:cNvSpPr>
              <a:spLocks noChangeShapeType="1"/>
            </p:cNvSpPr>
            <p:nvPr/>
          </p:nvSpPr>
          <p:spPr bwMode="auto">
            <a:xfrm>
              <a:off x="4270375"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6" name="Line 27"/>
            <p:cNvSpPr>
              <a:spLocks noChangeShapeType="1"/>
            </p:cNvSpPr>
            <p:nvPr/>
          </p:nvSpPr>
          <p:spPr bwMode="auto">
            <a:xfrm>
              <a:off x="4298950" y="3313113"/>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7" name="Line 28"/>
            <p:cNvSpPr>
              <a:spLocks noChangeShapeType="1"/>
            </p:cNvSpPr>
            <p:nvPr/>
          </p:nvSpPr>
          <p:spPr bwMode="auto">
            <a:xfrm>
              <a:off x="5089525" y="34655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8" name="Line 29"/>
            <p:cNvSpPr>
              <a:spLocks noChangeShapeType="1"/>
            </p:cNvSpPr>
            <p:nvPr/>
          </p:nvSpPr>
          <p:spPr bwMode="auto">
            <a:xfrm>
              <a:off x="5118100" y="35036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9" name="Line 30"/>
            <p:cNvSpPr>
              <a:spLocks noChangeShapeType="1"/>
            </p:cNvSpPr>
            <p:nvPr/>
          </p:nvSpPr>
          <p:spPr bwMode="auto">
            <a:xfrm>
              <a:off x="5165725" y="35036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0" name="Line 31"/>
            <p:cNvSpPr>
              <a:spLocks noChangeShapeType="1"/>
            </p:cNvSpPr>
            <p:nvPr/>
          </p:nvSpPr>
          <p:spPr bwMode="auto">
            <a:xfrm>
              <a:off x="5375275" y="370363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91" name="Line 32"/>
            <p:cNvSpPr>
              <a:spLocks noChangeShapeType="1"/>
            </p:cNvSpPr>
            <p:nvPr/>
          </p:nvSpPr>
          <p:spPr bwMode="auto">
            <a:xfrm>
              <a:off x="5146675" y="35036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0" name="Line 33"/>
            <p:cNvSpPr>
              <a:spLocks noChangeShapeType="1"/>
            </p:cNvSpPr>
            <p:nvPr/>
          </p:nvSpPr>
          <p:spPr bwMode="auto">
            <a:xfrm>
              <a:off x="4489450" y="336073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1" name="Line 34"/>
            <p:cNvSpPr>
              <a:spLocks noChangeShapeType="1"/>
            </p:cNvSpPr>
            <p:nvPr/>
          </p:nvSpPr>
          <p:spPr bwMode="auto">
            <a:xfrm>
              <a:off x="3222625" y="3094038"/>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3" name="Line 35"/>
            <p:cNvSpPr>
              <a:spLocks noChangeShapeType="1"/>
            </p:cNvSpPr>
            <p:nvPr/>
          </p:nvSpPr>
          <p:spPr bwMode="auto">
            <a:xfrm>
              <a:off x="3851275" y="32178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4" name="Line 36"/>
            <p:cNvSpPr>
              <a:spLocks noChangeShapeType="1"/>
            </p:cNvSpPr>
            <p:nvPr/>
          </p:nvSpPr>
          <p:spPr bwMode="auto">
            <a:xfrm>
              <a:off x="5670550" y="3703638"/>
              <a:ext cx="0" cy="57150"/>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5" name="Line 37"/>
            <p:cNvSpPr>
              <a:spLocks noChangeShapeType="1"/>
            </p:cNvSpPr>
            <p:nvPr/>
          </p:nvSpPr>
          <p:spPr bwMode="auto">
            <a:xfrm>
              <a:off x="5299075" y="36179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6" name="Line 38"/>
            <p:cNvSpPr>
              <a:spLocks noChangeShapeType="1"/>
            </p:cNvSpPr>
            <p:nvPr/>
          </p:nvSpPr>
          <p:spPr bwMode="auto">
            <a:xfrm>
              <a:off x="3584575" y="316071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7" name="Line 39"/>
            <p:cNvSpPr>
              <a:spLocks noChangeShapeType="1"/>
            </p:cNvSpPr>
            <p:nvPr/>
          </p:nvSpPr>
          <p:spPr bwMode="auto">
            <a:xfrm>
              <a:off x="3870325" y="32178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8" name="Line 40"/>
            <p:cNvSpPr>
              <a:spLocks noChangeShapeType="1"/>
            </p:cNvSpPr>
            <p:nvPr/>
          </p:nvSpPr>
          <p:spPr bwMode="auto">
            <a:xfrm>
              <a:off x="3260725" y="3103563"/>
              <a:ext cx="0" cy="47625"/>
            </a:xfrm>
            <a:prstGeom prst="line">
              <a:avLst/>
            </a:pr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9" name="Freeform 41"/>
            <p:cNvSpPr>
              <a:spLocks/>
            </p:cNvSpPr>
            <p:nvPr/>
          </p:nvSpPr>
          <p:spPr bwMode="auto">
            <a:xfrm>
              <a:off x="3213100" y="3122613"/>
              <a:ext cx="2714625" cy="609600"/>
            </a:xfrm>
            <a:custGeom>
              <a:avLst/>
              <a:gdLst>
                <a:gd name="T0" fmla="*/ 285 w 285"/>
                <a:gd name="T1" fmla="*/ 64 h 64"/>
                <a:gd name="T2" fmla="*/ 224 w 285"/>
                <a:gd name="T3" fmla="*/ 64 h 64"/>
                <a:gd name="T4" fmla="*/ 224 w 285"/>
                <a:gd name="T5" fmla="*/ 54 h 64"/>
                <a:gd name="T6" fmla="*/ 217 w 285"/>
                <a:gd name="T7" fmla="*/ 54 h 64"/>
                <a:gd name="T8" fmla="*/ 217 w 285"/>
                <a:gd name="T9" fmla="*/ 48 h 64"/>
                <a:gd name="T10" fmla="*/ 207 w 285"/>
                <a:gd name="T11" fmla="*/ 48 h 64"/>
                <a:gd name="T12" fmla="*/ 207 w 285"/>
                <a:gd name="T13" fmla="*/ 42 h 64"/>
                <a:gd name="T14" fmla="*/ 198 w 285"/>
                <a:gd name="T15" fmla="*/ 42 h 64"/>
                <a:gd name="T16" fmla="*/ 198 w 285"/>
                <a:gd name="T17" fmla="*/ 39 h 64"/>
                <a:gd name="T18" fmla="*/ 180 w 285"/>
                <a:gd name="T19" fmla="*/ 39 h 64"/>
                <a:gd name="T20" fmla="*/ 180 w 285"/>
                <a:gd name="T21" fmla="*/ 34 h 64"/>
                <a:gd name="T22" fmla="*/ 168 w 285"/>
                <a:gd name="T23" fmla="*/ 34 h 64"/>
                <a:gd name="T24" fmla="*/ 168 w 285"/>
                <a:gd name="T25" fmla="*/ 31 h 64"/>
                <a:gd name="T26" fmla="*/ 158 w 285"/>
                <a:gd name="T27" fmla="*/ 31 h 64"/>
                <a:gd name="T28" fmla="*/ 158 w 285"/>
                <a:gd name="T29" fmla="*/ 28 h 64"/>
                <a:gd name="T30" fmla="*/ 131 w 285"/>
                <a:gd name="T31" fmla="*/ 28 h 64"/>
                <a:gd name="T32" fmla="*/ 131 w 285"/>
                <a:gd name="T33" fmla="*/ 26 h 64"/>
                <a:gd name="T34" fmla="*/ 123 w 285"/>
                <a:gd name="T35" fmla="*/ 26 h 64"/>
                <a:gd name="T36" fmla="*/ 123 w 285"/>
                <a:gd name="T37" fmla="*/ 23 h 64"/>
                <a:gd name="T38" fmla="*/ 105 w 285"/>
                <a:gd name="T39" fmla="*/ 23 h 64"/>
                <a:gd name="T40" fmla="*/ 105 w 285"/>
                <a:gd name="T41" fmla="*/ 21 h 64"/>
                <a:gd name="T42" fmla="*/ 100 w 285"/>
                <a:gd name="T43" fmla="*/ 21 h 64"/>
                <a:gd name="T44" fmla="*/ 100 w 285"/>
                <a:gd name="T45" fmla="*/ 20 h 64"/>
                <a:gd name="T46" fmla="*/ 90 w 285"/>
                <a:gd name="T47" fmla="*/ 20 h 64"/>
                <a:gd name="T48" fmla="*/ 90 w 285"/>
                <a:gd name="T49" fmla="*/ 19 h 64"/>
                <a:gd name="T50" fmla="*/ 85 w 285"/>
                <a:gd name="T51" fmla="*/ 19 h 64"/>
                <a:gd name="T52" fmla="*/ 85 w 285"/>
                <a:gd name="T53" fmla="*/ 17 h 64"/>
                <a:gd name="T54" fmla="*/ 78 w 285"/>
                <a:gd name="T55" fmla="*/ 17 h 64"/>
                <a:gd name="T56" fmla="*/ 78 w 285"/>
                <a:gd name="T57" fmla="*/ 15 h 64"/>
                <a:gd name="T58" fmla="*/ 72 w 285"/>
                <a:gd name="T59" fmla="*/ 15 h 64"/>
                <a:gd name="T60" fmla="*/ 70 w 285"/>
                <a:gd name="T61" fmla="*/ 15 h 64"/>
                <a:gd name="T62" fmla="*/ 70 w 285"/>
                <a:gd name="T63" fmla="*/ 13 h 64"/>
                <a:gd name="T64" fmla="*/ 61 w 285"/>
                <a:gd name="T65" fmla="*/ 13 h 64"/>
                <a:gd name="T66" fmla="*/ 61 w 285"/>
                <a:gd name="T67" fmla="*/ 11 h 64"/>
                <a:gd name="T68" fmla="*/ 46 w 285"/>
                <a:gd name="T69" fmla="*/ 11 h 64"/>
                <a:gd name="T70" fmla="*/ 46 w 285"/>
                <a:gd name="T71" fmla="*/ 8 h 64"/>
                <a:gd name="T72" fmla="*/ 41 w 285"/>
                <a:gd name="T73" fmla="*/ 8 h 64"/>
                <a:gd name="T74" fmla="*/ 41 w 285"/>
                <a:gd name="T75" fmla="*/ 7 h 64"/>
                <a:gd name="T76" fmla="*/ 37 w 285"/>
                <a:gd name="T77" fmla="*/ 7 h 64"/>
                <a:gd name="T78" fmla="*/ 30 w 285"/>
                <a:gd name="T79" fmla="*/ 7 h 64"/>
                <a:gd name="T80" fmla="*/ 30 w 285"/>
                <a:gd name="T81" fmla="*/ 4 h 64"/>
                <a:gd name="T82" fmla="*/ 26 w 285"/>
                <a:gd name="T83" fmla="*/ 4 h 64"/>
                <a:gd name="T84" fmla="*/ 26 w 285"/>
                <a:gd name="T85" fmla="*/ 1 h 64"/>
                <a:gd name="T86" fmla="*/ 20 w 285"/>
                <a:gd name="T87" fmla="*/ 1 h 64"/>
                <a:gd name="T88" fmla="*/ 20 w 285"/>
                <a:gd name="T89" fmla="*/ 0 h 64"/>
                <a:gd name="T90" fmla="*/ 0 w 285"/>
                <a:gd name="T9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5" h="64">
                  <a:moveTo>
                    <a:pt x="285" y="64"/>
                  </a:moveTo>
                  <a:lnTo>
                    <a:pt x="224" y="64"/>
                  </a:lnTo>
                  <a:lnTo>
                    <a:pt x="224" y="54"/>
                  </a:lnTo>
                  <a:lnTo>
                    <a:pt x="217" y="54"/>
                  </a:lnTo>
                  <a:lnTo>
                    <a:pt x="217" y="48"/>
                  </a:lnTo>
                  <a:lnTo>
                    <a:pt x="207" y="48"/>
                  </a:lnTo>
                  <a:lnTo>
                    <a:pt x="207" y="42"/>
                  </a:lnTo>
                  <a:lnTo>
                    <a:pt x="198" y="42"/>
                  </a:lnTo>
                  <a:lnTo>
                    <a:pt x="198" y="39"/>
                  </a:lnTo>
                  <a:lnTo>
                    <a:pt x="180" y="39"/>
                  </a:lnTo>
                  <a:lnTo>
                    <a:pt x="180" y="34"/>
                  </a:lnTo>
                  <a:lnTo>
                    <a:pt x="168" y="34"/>
                  </a:lnTo>
                  <a:lnTo>
                    <a:pt x="168" y="31"/>
                  </a:lnTo>
                  <a:lnTo>
                    <a:pt x="158" y="31"/>
                  </a:lnTo>
                  <a:lnTo>
                    <a:pt x="158" y="28"/>
                  </a:lnTo>
                  <a:lnTo>
                    <a:pt x="131" y="28"/>
                  </a:lnTo>
                  <a:lnTo>
                    <a:pt x="131" y="26"/>
                  </a:lnTo>
                  <a:lnTo>
                    <a:pt x="123" y="26"/>
                  </a:lnTo>
                  <a:lnTo>
                    <a:pt x="123" y="23"/>
                  </a:lnTo>
                  <a:lnTo>
                    <a:pt x="105" y="23"/>
                  </a:lnTo>
                  <a:lnTo>
                    <a:pt x="105" y="21"/>
                  </a:lnTo>
                  <a:lnTo>
                    <a:pt x="100" y="21"/>
                  </a:lnTo>
                  <a:lnTo>
                    <a:pt x="100" y="20"/>
                  </a:lnTo>
                  <a:lnTo>
                    <a:pt x="90" y="20"/>
                  </a:lnTo>
                  <a:lnTo>
                    <a:pt x="90" y="19"/>
                  </a:lnTo>
                  <a:lnTo>
                    <a:pt x="85" y="19"/>
                  </a:lnTo>
                  <a:lnTo>
                    <a:pt x="85" y="17"/>
                  </a:lnTo>
                  <a:lnTo>
                    <a:pt x="78" y="17"/>
                  </a:lnTo>
                  <a:lnTo>
                    <a:pt x="78" y="15"/>
                  </a:lnTo>
                  <a:lnTo>
                    <a:pt x="72" y="15"/>
                  </a:lnTo>
                  <a:lnTo>
                    <a:pt x="70" y="15"/>
                  </a:lnTo>
                  <a:lnTo>
                    <a:pt x="70" y="13"/>
                  </a:lnTo>
                  <a:lnTo>
                    <a:pt x="61" y="13"/>
                  </a:lnTo>
                  <a:lnTo>
                    <a:pt x="61" y="11"/>
                  </a:lnTo>
                  <a:lnTo>
                    <a:pt x="46" y="11"/>
                  </a:lnTo>
                  <a:lnTo>
                    <a:pt x="46" y="8"/>
                  </a:lnTo>
                  <a:lnTo>
                    <a:pt x="41" y="8"/>
                  </a:lnTo>
                  <a:lnTo>
                    <a:pt x="41" y="7"/>
                  </a:lnTo>
                  <a:lnTo>
                    <a:pt x="37" y="7"/>
                  </a:lnTo>
                  <a:lnTo>
                    <a:pt x="30" y="7"/>
                  </a:lnTo>
                  <a:lnTo>
                    <a:pt x="30" y="4"/>
                  </a:lnTo>
                  <a:lnTo>
                    <a:pt x="26" y="4"/>
                  </a:lnTo>
                  <a:lnTo>
                    <a:pt x="26" y="1"/>
                  </a:lnTo>
                  <a:lnTo>
                    <a:pt x="20" y="1"/>
                  </a:lnTo>
                  <a:lnTo>
                    <a:pt x="20" y="0"/>
                  </a:lnTo>
                  <a:lnTo>
                    <a:pt x="0" y="0"/>
                  </a:lnTo>
                </a:path>
              </a:pathLst>
            </a:custGeom>
            <a:noFill/>
            <a:ln w="25400">
              <a:solidFill>
                <a:srgbClr val="B2C0E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197" name="Group 5196"/>
          <p:cNvGrpSpPr/>
          <p:nvPr/>
        </p:nvGrpSpPr>
        <p:grpSpPr>
          <a:xfrm>
            <a:off x="1067466" y="1883730"/>
            <a:ext cx="4140995" cy="517503"/>
            <a:chOff x="3028950" y="3222625"/>
            <a:chExt cx="3086100" cy="409575"/>
          </a:xfrm>
        </p:grpSpPr>
        <p:sp>
          <p:nvSpPr>
            <p:cNvPr id="5131" name="Line 42"/>
            <p:cNvSpPr>
              <a:spLocks noChangeShapeType="1"/>
            </p:cNvSpPr>
            <p:nvPr/>
          </p:nvSpPr>
          <p:spPr bwMode="auto">
            <a:xfrm>
              <a:off x="3457575" y="32416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2" name="Line 43"/>
            <p:cNvSpPr>
              <a:spLocks noChangeShapeType="1"/>
            </p:cNvSpPr>
            <p:nvPr/>
          </p:nvSpPr>
          <p:spPr bwMode="auto">
            <a:xfrm>
              <a:off x="3476625" y="32416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3" name="Line 44"/>
            <p:cNvSpPr>
              <a:spLocks noChangeShapeType="1"/>
            </p:cNvSpPr>
            <p:nvPr/>
          </p:nvSpPr>
          <p:spPr bwMode="auto">
            <a:xfrm>
              <a:off x="3038475" y="322262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4" name="Line 45"/>
            <p:cNvSpPr>
              <a:spLocks noChangeShapeType="1"/>
            </p:cNvSpPr>
            <p:nvPr/>
          </p:nvSpPr>
          <p:spPr bwMode="auto">
            <a:xfrm>
              <a:off x="3057525" y="322262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5" name="Line 46"/>
            <p:cNvSpPr>
              <a:spLocks noChangeShapeType="1"/>
            </p:cNvSpPr>
            <p:nvPr/>
          </p:nvSpPr>
          <p:spPr bwMode="auto">
            <a:xfrm>
              <a:off x="3648075"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6" name="Line 47"/>
            <p:cNvSpPr>
              <a:spLocks noChangeShapeType="1"/>
            </p:cNvSpPr>
            <p:nvPr/>
          </p:nvSpPr>
          <p:spPr bwMode="auto">
            <a:xfrm>
              <a:off x="3667125"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7" name="Line 48"/>
            <p:cNvSpPr>
              <a:spLocks noChangeShapeType="1"/>
            </p:cNvSpPr>
            <p:nvPr/>
          </p:nvSpPr>
          <p:spPr bwMode="auto">
            <a:xfrm>
              <a:off x="3867150" y="32988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8" name="Line 49"/>
            <p:cNvSpPr>
              <a:spLocks noChangeShapeType="1"/>
            </p:cNvSpPr>
            <p:nvPr/>
          </p:nvSpPr>
          <p:spPr bwMode="auto">
            <a:xfrm>
              <a:off x="3886200" y="32988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9" name="Line 50"/>
            <p:cNvSpPr>
              <a:spLocks noChangeShapeType="1"/>
            </p:cNvSpPr>
            <p:nvPr/>
          </p:nvSpPr>
          <p:spPr bwMode="auto">
            <a:xfrm>
              <a:off x="40767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0" name="Line 51"/>
            <p:cNvSpPr>
              <a:spLocks noChangeShapeType="1"/>
            </p:cNvSpPr>
            <p:nvPr/>
          </p:nvSpPr>
          <p:spPr bwMode="auto">
            <a:xfrm>
              <a:off x="4914900" y="34131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1" name="Line 52"/>
            <p:cNvSpPr>
              <a:spLocks noChangeShapeType="1"/>
            </p:cNvSpPr>
            <p:nvPr/>
          </p:nvSpPr>
          <p:spPr bwMode="auto">
            <a:xfrm>
              <a:off x="3514725" y="32702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2" name="Line 53"/>
            <p:cNvSpPr>
              <a:spLocks noChangeShapeType="1"/>
            </p:cNvSpPr>
            <p:nvPr/>
          </p:nvSpPr>
          <p:spPr bwMode="auto">
            <a:xfrm>
              <a:off x="4419600" y="33274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3" name="Line 54"/>
            <p:cNvSpPr>
              <a:spLocks noChangeShapeType="1"/>
            </p:cNvSpPr>
            <p:nvPr/>
          </p:nvSpPr>
          <p:spPr bwMode="auto">
            <a:xfrm>
              <a:off x="3581400" y="32702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4" name="Line 55"/>
            <p:cNvSpPr>
              <a:spLocks noChangeShapeType="1"/>
            </p:cNvSpPr>
            <p:nvPr/>
          </p:nvSpPr>
          <p:spPr bwMode="auto">
            <a:xfrm>
              <a:off x="4762500" y="33559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5" name="Line 56"/>
            <p:cNvSpPr>
              <a:spLocks noChangeShapeType="1"/>
            </p:cNvSpPr>
            <p:nvPr/>
          </p:nvSpPr>
          <p:spPr bwMode="auto">
            <a:xfrm>
              <a:off x="3733800"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6" name="Line 57"/>
            <p:cNvSpPr>
              <a:spLocks noChangeShapeType="1"/>
            </p:cNvSpPr>
            <p:nvPr/>
          </p:nvSpPr>
          <p:spPr bwMode="auto">
            <a:xfrm>
              <a:off x="3752850"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7" name="Line 58"/>
            <p:cNvSpPr>
              <a:spLocks noChangeShapeType="1"/>
            </p:cNvSpPr>
            <p:nvPr/>
          </p:nvSpPr>
          <p:spPr bwMode="auto">
            <a:xfrm>
              <a:off x="3771900"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8" name="Line 59"/>
            <p:cNvSpPr>
              <a:spLocks noChangeShapeType="1"/>
            </p:cNvSpPr>
            <p:nvPr/>
          </p:nvSpPr>
          <p:spPr bwMode="auto">
            <a:xfrm>
              <a:off x="3781425" y="32893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9" name="Line 60"/>
            <p:cNvSpPr>
              <a:spLocks noChangeShapeType="1"/>
            </p:cNvSpPr>
            <p:nvPr/>
          </p:nvSpPr>
          <p:spPr bwMode="auto">
            <a:xfrm>
              <a:off x="39624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0" name="Line 61"/>
            <p:cNvSpPr>
              <a:spLocks noChangeShapeType="1"/>
            </p:cNvSpPr>
            <p:nvPr/>
          </p:nvSpPr>
          <p:spPr bwMode="auto">
            <a:xfrm>
              <a:off x="3362325" y="324167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1" name="Line 62"/>
            <p:cNvSpPr>
              <a:spLocks noChangeShapeType="1"/>
            </p:cNvSpPr>
            <p:nvPr/>
          </p:nvSpPr>
          <p:spPr bwMode="auto">
            <a:xfrm>
              <a:off x="558165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2" name="Line 63"/>
            <p:cNvSpPr>
              <a:spLocks noChangeShapeType="1"/>
            </p:cNvSpPr>
            <p:nvPr/>
          </p:nvSpPr>
          <p:spPr bwMode="auto">
            <a:xfrm>
              <a:off x="5591175"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3" name="Line 64"/>
            <p:cNvSpPr>
              <a:spLocks noChangeShapeType="1"/>
            </p:cNvSpPr>
            <p:nvPr/>
          </p:nvSpPr>
          <p:spPr bwMode="auto">
            <a:xfrm>
              <a:off x="56007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4" name="Line 65"/>
            <p:cNvSpPr>
              <a:spLocks noChangeShapeType="1"/>
            </p:cNvSpPr>
            <p:nvPr/>
          </p:nvSpPr>
          <p:spPr bwMode="auto">
            <a:xfrm>
              <a:off x="561975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5" name="Line 66"/>
            <p:cNvSpPr>
              <a:spLocks noChangeShapeType="1"/>
            </p:cNvSpPr>
            <p:nvPr/>
          </p:nvSpPr>
          <p:spPr bwMode="auto">
            <a:xfrm>
              <a:off x="42957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6" name="Line 67"/>
            <p:cNvSpPr>
              <a:spLocks noChangeShapeType="1"/>
            </p:cNvSpPr>
            <p:nvPr/>
          </p:nvSpPr>
          <p:spPr bwMode="auto">
            <a:xfrm>
              <a:off x="431482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7" name="Line 68"/>
            <p:cNvSpPr>
              <a:spLocks noChangeShapeType="1"/>
            </p:cNvSpPr>
            <p:nvPr/>
          </p:nvSpPr>
          <p:spPr bwMode="auto">
            <a:xfrm>
              <a:off x="432435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8" name="Line 69"/>
            <p:cNvSpPr>
              <a:spLocks noChangeShapeType="1"/>
            </p:cNvSpPr>
            <p:nvPr/>
          </p:nvSpPr>
          <p:spPr bwMode="auto">
            <a:xfrm>
              <a:off x="43338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9" name="Line 70"/>
            <p:cNvSpPr>
              <a:spLocks noChangeShapeType="1"/>
            </p:cNvSpPr>
            <p:nvPr/>
          </p:nvSpPr>
          <p:spPr bwMode="auto">
            <a:xfrm>
              <a:off x="41433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0" name="Line 71"/>
            <p:cNvSpPr>
              <a:spLocks noChangeShapeType="1"/>
            </p:cNvSpPr>
            <p:nvPr/>
          </p:nvSpPr>
          <p:spPr bwMode="auto">
            <a:xfrm>
              <a:off x="41529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1" name="Line 72"/>
            <p:cNvSpPr>
              <a:spLocks noChangeShapeType="1"/>
            </p:cNvSpPr>
            <p:nvPr/>
          </p:nvSpPr>
          <p:spPr bwMode="auto">
            <a:xfrm>
              <a:off x="416242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2" name="Line 73"/>
            <p:cNvSpPr>
              <a:spLocks noChangeShapeType="1"/>
            </p:cNvSpPr>
            <p:nvPr/>
          </p:nvSpPr>
          <p:spPr bwMode="auto">
            <a:xfrm>
              <a:off x="41814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3" name="Line 74"/>
            <p:cNvSpPr>
              <a:spLocks noChangeShapeType="1"/>
            </p:cNvSpPr>
            <p:nvPr/>
          </p:nvSpPr>
          <p:spPr bwMode="auto">
            <a:xfrm>
              <a:off x="5362575"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4" name="Line 75"/>
            <p:cNvSpPr>
              <a:spLocks noChangeShapeType="1"/>
            </p:cNvSpPr>
            <p:nvPr/>
          </p:nvSpPr>
          <p:spPr bwMode="auto">
            <a:xfrm>
              <a:off x="5381625"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5" name="Line 76"/>
            <p:cNvSpPr>
              <a:spLocks noChangeShapeType="1"/>
            </p:cNvSpPr>
            <p:nvPr/>
          </p:nvSpPr>
          <p:spPr bwMode="auto">
            <a:xfrm>
              <a:off x="5391150"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6" name="Line 77"/>
            <p:cNvSpPr>
              <a:spLocks noChangeShapeType="1"/>
            </p:cNvSpPr>
            <p:nvPr/>
          </p:nvSpPr>
          <p:spPr bwMode="auto">
            <a:xfrm>
              <a:off x="5400675"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7" name="Line 78"/>
            <p:cNvSpPr>
              <a:spLocks noChangeShapeType="1"/>
            </p:cNvSpPr>
            <p:nvPr/>
          </p:nvSpPr>
          <p:spPr bwMode="auto">
            <a:xfrm>
              <a:off x="4486275"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8" name="Line 79"/>
            <p:cNvSpPr>
              <a:spLocks noChangeShapeType="1"/>
            </p:cNvSpPr>
            <p:nvPr/>
          </p:nvSpPr>
          <p:spPr bwMode="auto">
            <a:xfrm>
              <a:off x="4505325"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9" name="Line 80"/>
            <p:cNvSpPr>
              <a:spLocks noChangeShapeType="1"/>
            </p:cNvSpPr>
            <p:nvPr/>
          </p:nvSpPr>
          <p:spPr bwMode="auto">
            <a:xfrm>
              <a:off x="4514850"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0" name="Line 81"/>
            <p:cNvSpPr>
              <a:spLocks noChangeShapeType="1"/>
            </p:cNvSpPr>
            <p:nvPr/>
          </p:nvSpPr>
          <p:spPr bwMode="auto">
            <a:xfrm>
              <a:off x="4524375" y="33274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1" name="Line 82"/>
            <p:cNvSpPr>
              <a:spLocks noChangeShapeType="1"/>
            </p:cNvSpPr>
            <p:nvPr/>
          </p:nvSpPr>
          <p:spPr bwMode="auto">
            <a:xfrm>
              <a:off x="59817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2" name="Line 83"/>
            <p:cNvSpPr>
              <a:spLocks noChangeShapeType="1"/>
            </p:cNvSpPr>
            <p:nvPr/>
          </p:nvSpPr>
          <p:spPr bwMode="auto">
            <a:xfrm>
              <a:off x="4000500"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3" name="Line 84"/>
            <p:cNvSpPr>
              <a:spLocks noChangeShapeType="1"/>
            </p:cNvSpPr>
            <p:nvPr/>
          </p:nvSpPr>
          <p:spPr bwMode="auto">
            <a:xfrm>
              <a:off x="4848225" y="33845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4" name="Line 85"/>
            <p:cNvSpPr>
              <a:spLocks noChangeShapeType="1"/>
            </p:cNvSpPr>
            <p:nvPr/>
          </p:nvSpPr>
          <p:spPr bwMode="auto">
            <a:xfrm>
              <a:off x="5029200" y="34893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5" name="Line 86"/>
            <p:cNvSpPr>
              <a:spLocks noChangeShapeType="1"/>
            </p:cNvSpPr>
            <p:nvPr/>
          </p:nvSpPr>
          <p:spPr bwMode="auto">
            <a:xfrm>
              <a:off x="4400550" y="33274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6" name="Line 87"/>
            <p:cNvSpPr>
              <a:spLocks noChangeShapeType="1"/>
            </p:cNvSpPr>
            <p:nvPr/>
          </p:nvSpPr>
          <p:spPr bwMode="auto">
            <a:xfrm>
              <a:off x="4648200" y="33274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7" name="Line 88"/>
            <p:cNvSpPr>
              <a:spLocks noChangeShapeType="1"/>
            </p:cNvSpPr>
            <p:nvPr/>
          </p:nvSpPr>
          <p:spPr bwMode="auto">
            <a:xfrm>
              <a:off x="554355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8" name="Line 89"/>
            <p:cNvSpPr>
              <a:spLocks noChangeShapeType="1"/>
            </p:cNvSpPr>
            <p:nvPr/>
          </p:nvSpPr>
          <p:spPr bwMode="auto">
            <a:xfrm>
              <a:off x="4029075" y="3308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9" name="Line 90"/>
            <p:cNvSpPr>
              <a:spLocks noChangeShapeType="1"/>
            </p:cNvSpPr>
            <p:nvPr/>
          </p:nvSpPr>
          <p:spPr bwMode="auto">
            <a:xfrm>
              <a:off x="5476875"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0" name="Line 91"/>
            <p:cNvSpPr>
              <a:spLocks noChangeShapeType="1"/>
            </p:cNvSpPr>
            <p:nvPr/>
          </p:nvSpPr>
          <p:spPr bwMode="auto">
            <a:xfrm>
              <a:off x="6067425" y="3565525"/>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1" name="Line 92"/>
            <p:cNvSpPr>
              <a:spLocks noChangeShapeType="1"/>
            </p:cNvSpPr>
            <p:nvPr/>
          </p:nvSpPr>
          <p:spPr bwMode="auto">
            <a:xfrm>
              <a:off x="4676775" y="33369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2" name="Line 93"/>
            <p:cNvSpPr>
              <a:spLocks noChangeShapeType="1"/>
            </p:cNvSpPr>
            <p:nvPr/>
          </p:nvSpPr>
          <p:spPr bwMode="auto">
            <a:xfrm>
              <a:off x="5886450" y="357505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3" name="Line 94"/>
            <p:cNvSpPr>
              <a:spLocks noChangeShapeType="1"/>
            </p:cNvSpPr>
            <p:nvPr/>
          </p:nvSpPr>
          <p:spPr bwMode="auto">
            <a:xfrm>
              <a:off x="5191125"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4" name="Line 95"/>
            <p:cNvSpPr>
              <a:spLocks noChangeShapeType="1"/>
            </p:cNvSpPr>
            <p:nvPr/>
          </p:nvSpPr>
          <p:spPr bwMode="auto">
            <a:xfrm>
              <a:off x="5086350"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5" name="Line 96"/>
            <p:cNvSpPr>
              <a:spLocks noChangeShapeType="1"/>
            </p:cNvSpPr>
            <p:nvPr/>
          </p:nvSpPr>
          <p:spPr bwMode="auto">
            <a:xfrm>
              <a:off x="5848350" y="358457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6" name="Line 97"/>
            <p:cNvSpPr>
              <a:spLocks noChangeShapeType="1"/>
            </p:cNvSpPr>
            <p:nvPr/>
          </p:nvSpPr>
          <p:spPr bwMode="auto">
            <a:xfrm>
              <a:off x="5295900"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7" name="Line 98"/>
            <p:cNvSpPr>
              <a:spLocks noChangeShapeType="1"/>
            </p:cNvSpPr>
            <p:nvPr/>
          </p:nvSpPr>
          <p:spPr bwMode="auto">
            <a:xfrm>
              <a:off x="5438775"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8" name="Line 99"/>
            <p:cNvSpPr>
              <a:spLocks noChangeShapeType="1"/>
            </p:cNvSpPr>
            <p:nvPr/>
          </p:nvSpPr>
          <p:spPr bwMode="auto">
            <a:xfrm>
              <a:off x="56388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9" name="Line 100"/>
            <p:cNvSpPr>
              <a:spLocks noChangeShapeType="1"/>
            </p:cNvSpPr>
            <p:nvPr/>
          </p:nvSpPr>
          <p:spPr bwMode="auto">
            <a:xfrm>
              <a:off x="5343525" y="347980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90" name="Line 101"/>
            <p:cNvSpPr>
              <a:spLocks noChangeShapeType="1"/>
            </p:cNvSpPr>
            <p:nvPr/>
          </p:nvSpPr>
          <p:spPr bwMode="auto">
            <a:xfrm>
              <a:off x="5124450"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91" name="Line 102"/>
            <p:cNvSpPr>
              <a:spLocks noChangeShapeType="1"/>
            </p:cNvSpPr>
            <p:nvPr/>
          </p:nvSpPr>
          <p:spPr bwMode="auto">
            <a:xfrm>
              <a:off x="6096000" y="35750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92" name="Line 103"/>
            <p:cNvSpPr>
              <a:spLocks noChangeShapeType="1"/>
            </p:cNvSpPr>
            <p:nvPr/>
          </p:nvSpPr>
          <p:spPr bwMode="auto">
            <a:xfrm>
              <a:off x="5257800" y="347980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93" name="Line 104"/>
            <p:cNvSpPr>
              <a:spLocks noChangeShapeType="1"/>
            </p:cNvSpPr>
            <p:nvPr/>
          </p:nvSpPr>
          <p:spPr bwMode="auto">
            <a:xfrm>
              <a:off x="5743575" y="357505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94" name="Line 105"/>
            <p:cNvSpPr>
              <a:spLocks noChangeShapeType="1"/>
            </p:cNvSpPr>
            <p:nvPr/>
          </p:nvSpPr>
          <p:spPr bwMode="auto">
            <a:xfrm>
              <a:off x="3181350" y="322262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95" name="Line 106"/>
            <p:cNvSpPr>
              <a:spLocks noChangeShapeType="1"/>
            </p:cNvSpPr>
            <p:nvPr/>
          </p:nvSpPr>
          <p:spPr bwMode="auto">
            <a:xfrm>
              <a:off x="3257550" y="3241675"/>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96" name="Freeform 107"/>
            <p:cNvSpPr>
              <a:spLocks/>
            </p:cNvSpPr>
            <p:nvPr/>
          </p:nvSpPr>
          <p:spPr bwMode="auto">
            <a:xfrm>
              <a:off x="3028950" y="3251200"/>
              <a:ext cx="3086100" cy="352425"/>
            </a:xfrm>
            <a:custGeom>
              <a:avLst/>
              <a:gdLst>
                <a:gd name="T0" fmla="*/ 324 w 324"/>
                <a:gd name="T1" fmla="*/ 37 h 37"/>
                <a:gd name="T2" fmla="*/ 253 w 324"/>
                <a:gd name="T3" fmla="*/ 37 h 37"/>
                <a:gd name="T4" fmla="*/ 253 w 324"/>
                <a:gd name="T5" fmla="*/ 27 h 37"/>
                <a:gd name="T6" fmla="*/ 207 w 324"/>
                <a:gd name="T7" fmla="*/ 27 h 37"/>
                <a:gd name="T8" fmla="*/ 207 w 324"/>
                <a:gd name="T9" fmla="*/ 24 h 37"/>
                <a:gd name="T10" fmla="*/ 203 w 324"/>
                <a:gd name="T11" fmla="*/ 24 h 37"/>
                <a:gd name="T12" fmla="*/ 203 w 324"/>
                <a:gd name="T13" fmla="*/ 20 h 37"/>
                <a:gd name="T14" fmla="*/ 195 w 324"/>
                <a:gd name="T15" fmla="*/ 20 h 37"/>
                <a:gd name="T16" fmla="*/ 195 w 324"/>
                <a:gd name="T17" fmla="*/ 17 h 37"/>
                <a:gd name="T18" fmla="*/ 186 w 324"/>
                <a:gd name="T19" fmla="*/ 17 h 37"/>
                <a:gd name="T20" fmla="*/ 186 w 324"/>
                <a:gd name="T21" fmla="*/ 14 h 37"/>
                <a:gd name="T22" fmla="*/ 176 w 324"/>
                <a:gd name="T23" fmla="*/ 14 h 37"/>
                <a:gd name="T24" fmla="*/ 176 w 324"/>
                <a:gd name="T25" fmla="*/ 11 h 37"/>
                <a:gd name="T26" fmla="*/ 142 w 324"/>
                <a:gd name="T27" fmla="*/ 11 h 37"/>
                <a:gd name="T28" fmla="*/ 142 w 324"/>
                <a:gd name="T29" fmla="*/ 9 h 37"/>
                <a:gd name="T30" fmla="*/ 92 w 324"/>
                <a:gd name="T31" fmla="*/ 9 h 37"/>
                <a:gd name="T32" fmla="*/ 92 w 324"/>
                <a:gd name="T33" fmla="*/ 7 h 37"/>
                <a:gd name="T34" fmla="*/ 60 w 324"/>
                <a:gd name="T35" fmla="*/ 7 h 37"/>
                <a:gd name="T36" fmla="*/ 60 w 324"/>
                <a:gd name="T37" fmla="*/ 5 h 37"/>
                <a:gd name="T38" fmla="*/ 49 w 324"/>
                <a:gd name="T39" fmla="*/ 5 h 37"/>
                <a:gd name="T40" fmla="*/ 49 w 324"/>
                <a:gd name="T41" fmla="*/ 2 h 37"/>
                <a:gd name="T42" fmla="*/ 26 w 324"/>
                <a:gd name="T43" fmla="*/ 2 h 37"/>
                <a:gd name="T44" fmla="*/ 26 w 324"/>
                <a:gd name="T45" fmla="*/ 1 h 37"/>
                <a:gd name="T46" fmla="*/ 18 w 324"/>
                <a:gd name="T47" fmla="*/ 1 h 37"/>
                <a:gd name="T48" fmla="*/ 18 w 324"/>
                <a:gd name="T49" fmla="*/ 0 h 37"/>
                <a:gd name="T50" fmla="*/ 0 w 32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37">
                  <a:moveTo>
                    <a:pt x="324" y="37"/>
                  </a:moveTo>
                  <a:lnTo>
                    <a:pt x="253" y="37"/>
                  </a:lnTo>
                  <a:lnTo>
                    <a:pt x="253" y="27"/>
                  </a:lnTo>
                  <a:lnTo>
                    <a:pt x="207" y="27"/>
                  </a:lnTo>
                  <a:lnTo>
                    <a:pt x="207" y="24"/>
                  </a:lnTo>
                  <a:lnTo>
                    <a:pt x="203" y="24"/>
                  </a:lnTo>
                  <a:lnTo>
                    <a:pt x="203" y="20"/>
                  </a:lnTo>
                  <a:lnTo>
                    <a:pt x="195" y="20"/>
                  </a:lnTo>
                  <a:lnTo>
                    <a:pt x="195" y="17"/>
                  </a:lnTo>
                  <a:lnTo>
                    <a:pt x="186" y="17"/>
                  </a:lnTo>
                  <a:lnTo>
                    <a:pt x="186" y="14"/>
                  </a:lnTo>
                  <a:lnTo>
                    <a:pt x="176" y="14"/>
                  </a:lnTo>
                  <a:lnTo>
                    <a:pt x="176" y="11"/>
                  </a:lnTo>
                  <a:lnTo>
                    <a:pt x="142" y="11"/>
                  </a:lnTo>
                  <a:lnTo>
                    <a:pt x="142" y="9"/>
                  </a:lnTo>
                  <a:lnTo>
                    <a:pt x="92" y="9"/>
                  </a:lnTo>
                  <a:lnTo>
                    <a:pt x="92" y="7"/>
                  </a:lnTo>
                  <a:lnTo>
                    <a:pt x="60" y="7"/>
                  </a:lnTo>
                  <a:lnTo>
                    <a:pt x="60" y="5"/>
                  </a:lnTo>
                  <a:lnTo>
                    <a:pt x="49" y="5"/>
                  </a:lnTo>
                  <a:lnTo>
                    <a:pt x="49" y="2"/>
                  </a:lnTo>
                  <a:lnTo>
                    <a:pt x="26" y="2"/>
                  </a:lnTo>
                  <a:lnTo>
                    <a:pt x="26" y="1"/>
                  </a:lnTo>
                  <a:lnTo>
                    <a:pt x="18" y="1"/>
                  </a:lnTo>
                  <a:lnTo>
                    <a:pt x="1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aphicFrame>
        <p:nvGraphicFramePr>
          <p:cNvPr id="193" name="Group 88"/>
          <p:cNvGraphicFramePr>
            <a:graphicFrameLocks noGrp="1"/>
          </p:cNvGraphicFramePr>
          <p:nvPr>
            <p:extLst>
              <p:ext uri="{D42A27DB-BD31-4B8C-83A1-F6EECF244321}">
                <p14:modId xmlns:p14="http://schemas.microsoft.com/office/powerpoint/2010/main" val="3323326147"/>
              </p:ext>
            </p:extLst>
          </p:nvPr>
        </p:nvGraphicFramePr>
        <p:xfrm>
          <a:off x="5562600" y="1849263"/>
          <a:ext cx="3374774" cy="1225296"/>
        </p:xfrm>
        <a:graphic>
          <a:graphicData uri="http://schemas.openxmlformats.org/drawingml/2006/table">
            <a:tbl>
              <a:tblPr firstRow="1" bandRow="1">
                <a:tableStyleId>{69012ECD-51FC-41F1-AA8D-1B2483CD663E}</a:tableStyleId>
              </a:tblPr>
              <a:tblGrid>
                <a:gridCol w="1133622"/>
                <a:gridCol w="1273126"/>
                <a:gridCol w="968026"/>
              </a:tblGrid>
              <a:tr h="3374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30000" noProof="0" smtClean="0">
                          <a:ln>
                            <a:noFill/>
                          </a:ln>
                          <a:solidFill>
                            <a:schemeClr val="tx2"/>
                          </a:solidFill>
                          <a:effectLst/>
                          <a:latin typeface="+mn-lt"/>
                          <a:cs typeface="Arial" charset="0"/>
                        </a:rPr>
                        <a:t>177</a:t>
                      </a:r>
                      <a:r>
                        <a:rPr kumimoji="0" lang="fr-FR" sz="1200" b="1" i="0" u="none" strike="noStrike" cap="none" normalizeH="0" baseline="0" noProof="0" smtClean="0">
                          <a:ln>
                            <a:noFill/>
                          </a:ln>
                          <a:solidFill>
                            <a:schemeClr val="tx2"/>
                          </a:solidFill>
                          <a:effectLst/>
                          <a:latin typeface="+mn-lt"/>
                          <a:cs typeface="Arial" charset="0"/>
                        </a:rPr>
                        <a:t>Lu-</a:t>
                      </a:r>
                      <a:br>
                        <a:rPr kumimoji="0" lang="fr-FR" sz="1200" b="1" i="0" u="none" strike="noStrike" cap="none" normalizeH="0" baseline="0" noProof="0" smtClean="0">
                          <a:ln>
                            <a:noFill/>
                          </a:ln>
                          <a:solidFill>
                            <a:schemeClr val="tx2"/>
                          </a:solidFill>
                          <a:effectLst/>
                          <a:latin typeface="+mn-lt"/>
                          <a:cs typeface="Arial" charset="0"/>
                        </a:rPr>
                      </a:br>
                      <a:r>
                        <a:rPr kumimoji="0" lang="fr-FR" sz="1200" b="1" i="0" u="none" strike="noStrike" cap="none" normalizeH="0" baseline="0" noProof="0" smtClean="0">
                          <a:ln>
                            <a:noFill/>
                          </a:ln>
                          <a:solidFill>
                            <a:schemeClr val="tx2"/>
                          </a:solidFill>
                          <a:effectLst/>
                          <a:latin typeface="+mn-lt"/>
                          <a:cs typeface="Arial" charset="0"/>
                        </a:rPr>
                        <a:t>Dotatate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err="1" smtClean="0">
                          <a:ln>
                            <a:noFill/>
                          </a:ln>
                          <a:solidFill>
                            <a:schemeClr val="tx2"/>
                          </a:solidFill>
                          <a:effectLst/>
                          <a:latin typeface="+mn-lt"/>
                          <a:cs typeface="Arial" charset="0"/>
                        </a:rPr>
                        <a:t>octréotide</a:t>
                      </a:r>
                      <a:r>
                        <a:rPr kumimoji="0" lang="en-GB" sz="1200" b="1" i="0" u="none" strike="noStrike" cap="none" normalizeH="0" baseline="0" dirty="0" smtClean="0">
                          <a:ln>
                            <a:noFill/>
                          </a:ln>
                          <a:solidFill>
                            <a:schemeClr val="tx2"/>
                          </a:solidFill>
                          <a:effectLst/>
                          <a:latin typeface="+mn-lt"/>
                          <a:cs typeface="Arial" charset="0"/>
                        </a:rPr>
                        <a:t> LAR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24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200" noProof="0" smtClean="0">
                          <a:latin typeface="+mn-lt"/>
                          <a:cs typeface="Arial" pitchFamily="34" charset="0"/>
                        </a:rPr>
                        <a:t>Décès,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200" noProof="0" smtClean="0">
                          <a:latin typeface="+mn-lt"/>
                        </a:rPr>
                        <a:t>14</a:t>
                      </a:r>
                      <a:endParaRPr lang="fr-FR" sz="12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dirty="0" smtClean="0">
                          <a:latin typeface="+mn-lt"/>
                        </a:rPr>
                        <a:t>26</a:t>
                      </a:r>
                      <a:endParaRPr lang="en-GB" sz="12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325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200" noProof="0" smtClean="0">
                          <a:latin typeface="+mn-lt"/>
                          <a:cs typeface="Arial" pitchFamily="34" charset="0"/>
                        </a:rPr>
                        <a:t>HR (IC95%)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200" noProof="0" smtClean="0">
                          <a:latin typeface="+mn-lt"/>
                          <a:cs typeface="Arial" pitchFamily="34"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200" baseline="0" noProof="0" dirty="0" smtClean="0">
                          <a:latin typeface="+mn-lt"/>
                          <a:cs typeface="Arial" pitchFamily="34" charset="0"/>
                        </a:rPr>
                        <a:t>0,398 (0,21 – 0,77)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200" baseline="0" noProof="0" dirty="0" smtClean="0">
                          <a:latin typeface="+mn-lt"/>
                          <a:cs typeface="Arial" pitchFamily="34" charset="0"/>
                        </a:rPr>
                        <a:t>0,0043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lang="pt-BR" sz="1400" dirty="0" smtClean="0">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r>
            </a:tbl>
          </a:graphicData>
        </a:graphic>
      </p:graphicFrame>
      <p:sp>
        <p:nvSpPr>
          <p:cNvPr id="192" name="TextBox 191"/>
          <p:cNvSpPr txBox="1"/>
          <p:nvPr/>
        </p:nvSpPr>
        <p:spPr>
          <a:xfrm>
            <a:off x="330215" y="4039064"/>
            <a:ext cx="119875" cy="181152"/>
          </a:xfrm>
          <a:prstGeom prst="rect">
            <a:avLst/>
          </a:prstGeom>
          <a:noFill/>
        </p:spPr>
        <p:txBody>
          <a:bodyPr wrap="none" lIns="13500" tIns="13500" rIns="13500" bIns="13500" rtlCol="0">
            <a:spAutoFit/>
          </a:bodyPr>
          <a:lstStyle/>
          <a:p>
            <a:r>
              <a:rPr lang="fr-FR" sz="1000" dirty="0" smtClean="0">
                <a:solidFill>
                  <a:srgbClr val="4D4D4D"/>
                </a:solidFill>
              </a:rPr>
              <a:t>N</a:t>
            </a:r>
            <a:endParaRPr lang="fr-FR" sz="1000" dirty="0">
              <a:solidFill>
                <a:srgbClr val="4D4D4D"/>
              </a:solidFill>
            </a:endParaRPr>
          </a:p>
        </p:txBody>
      </p:sp>
      <p:cxnSp>
        <p:nvCxnSpPr>
          <p:cNvPr id="194" name="Straight Connector 193"/>
          <p:cNvCxnSpPr/>
          <p:nvPr/>
        </p:nvCxnSpPr>
        <p:spPr>
          <a:xfrm>
            <a:off x="1955512" y="3031060"/>
            <a:ext cx="4222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5" name="Straight Connector 194"/>
          <p:cNvCxnSpPr/>
          <p:nvPr/>
        </p:nvCxnSpPr>
        <p:spPr>
          <a:xfrm>
            <a:off x="1968445" y="3215961"/>
            <a:ext cx="4222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6" name="Straight Connector 195"/>
          <p:cNvCxnSpPr/>
          <p:nvPr/>
        </p:nvCxnSpPr>
        <p:spPr>
          <a:xfrm>
            <a:off x="2183995" y="3357625"/>
            <a:ext cx="0" cy="72339"/>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20086921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420PD: </a:t>
            </a:r>
            <a:r>
              <a:rPr lang="fr-FR" sz="1800" dirty="0"/>
              <a:t>Etude de phase III NETTER-1 chez les patients avec tumeur neuroendocrine de l’intestin grêle traités par 177Lu-dotatate: efficacité, tolérance, qualité de vie et analyse de sous-</a:t>
            </a:r>
            <a:r>
              <a:rPr lang="fr-FR" sz="1800" dirty="0" smtClean="0"/>
              <a:t>groupes </a:t>
            </a:r>
            <a:r>
              <a:rPr lang="fr-FR" sz="1800" dirty="0"/>
              <a:t>– </a:t>
            </a:r>
            <a:r>
              <a:rPr lang="fr-FR" sz="1800" dirty="0" err="1"/>
              <a:t>Strosberg</a:t>
            </a:r>
            <a:r>
              <a:rPr lang="fr-FR" sz="1800" dirty="0"/>
              <a:t> et al</a:t>
            </a:r>
            <a:endParaRPr lang="en-GB" sz="1800" dirty="0"/>
          </a:p>
        </p:txBody>
      </p:sp>
      <p:sp>
        <p:nvSpPr>
          <p:cNvPr id="5123" name="Rectangle 3"/>
          <p:cNvSpPr>
            <a:spLocks noGrp="1" noChangeArrowheads="1"/>
          </p:cNvSpPr>
          <p:nvPr>
            <p:ph type="body" idx="1"/>
          </p:nvPr>
        </p:nvSpPr>
        <p:spPr>
          <a:xfrm>
            <a:off x="365124" y="1254035"/>
            <a:ext cx="8778876" cy="4746172"/>
          </a:xfrm>
        </p:spPr>
        <p:txBody>
          <a:bodyPr/>
          <a:lstStyle/>
          <a:p>
            <a:pPr marL="0" indent="0">
              <a:buNone/>
            </a:pPr>
            <a:r>
              <a:rPr lang="en-GB" b="1" dirty="0" err="1" smtClean="0"/>
              <a:t>Résultats</a:t>
            </a:r>
            <a:r>
              <a:rPr lang="en-GB" b="1" dirty="0" smtClean="0"/>
              <a:t> </a:t>
            </a:r>
            <a:endParaRPr lang="en-GB" dirty="0" smtClean="0"/>
          </a:p>
        </p:txBody>
      </p:sp>
      <p:sp>
        <p:nvSpPr>
          <p:cNvPr id="15" name="Text Placeholder 14"/>
          <p:cNvSpPr>
            <a:spLocks noGrp="1"/>
          </p:cNvSpPr>
          <p:nvPr>
            <p:ph type="body" sz="quarter" idx="11"/>
          </p:nvPr>
        </p:nvSpPr>
        <p:spPr>
          <a:xfrm>
            <a:off x="4377267" y="6092296"/>
            <a:ext cx="4435475" cy="487363"/>
          </a:xfrm>
        </p:spPr>
        <p:txBody>
          <a:bodyPr/>
          <a:lstStyle/>
          <a:p>
            <a:r>
              <a:rPr lang="en-GB" dirty="0" err="1"/>
              <a:t>Strosberg</a:t>
            </a:r>
            <a:r>
              <a:rPr lang="en-GB" dirty="0"/>
              <a:t> J et al. Ann </a:t>
            </a:r>
            <a:r>
              <a:rPr lang="en-GB" dirty="0" err="1"/>
              <a:t>Oncol</a:t>
            </a:r>
            <a:r>
              <a:rPr lang="en-GB" dirty="0"/>
              <a:t> 2016; 27 (</a:t>
            </a:r>
            <a:r>
              <a:rPr lang="en-GB" dirty="0" err="1"/>
              <a:t>suppl</a:t>
            </a:r>
            <a:r>
              <a:rPr lang="en-GB" dirty="0"/>
              <a:t> 6): </a:t>
            </a:r>
            <a:r>
              <a:rPr lang="en-GB" dirty="0" err="1"/>
              <a:t>abstr</a:t>
            </a:r>
            <a:r>
              <a:rPr lang="en-GB" dirty="0"/>
              <a:t> 420PD</a:t>
            </a:r>
          </a:p>
        </p:txBody>
      </p:sp>
      <p:graphicFrame>
        <p:nvGraphicFramePr>
          <p:cNvPr id="8" name="Group 88"/>
          <p:cNvGraphicFramePr>
            <a:graphicFrameLocks noGrp="1"/>
          </p:cNvGraphicFramePr>
          <p:nvPr>
            <p:extLst>
              <p:ext uri="{D42A27DB-BD31-4B8C-83A1-F6EECF244321}">
                <p14:modId xmlns:p14="http://schemas.microsoft.com/office/powerpoint/2010/main" val="2319724894"/>
              </p:ext>
            </p:extLst>
          </p:nvPr>
        </p:nvGraphicFramePr>
        <p:xfrm>
          <a:off x="601663" y="1673832"/>
          <a:ext cx="7940675" cy="4215324"/>
        </p:xfrm>
        <a:graphic>
          <a:graphicData uri="http://schemas.openxmlformats.org/drawingml/2006/table">
            <a:tbl>
              <a:tblPr firstRow="1" bandRow="1">
                <a:tableStyleId>{69012ECD-51FC-41F1-AA8D-1B2483CD663E}</a:tableStyleId>
              </a:tblPr>
              <a:tblGrid>
                <a:gridCol w="2835276"/>
                <a:gridCol w="2567180"/>
                <a:gridCol w="2538219"/>
              </a:tblGrid>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EILTs,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30000" noProof="0" smtClean="0">
                          <a:ln>
                            <a:noFill/>
                          </a:ln>
                          <a:solidFill>
                            <a:schemeClr val="tx2"/>
                          </a:solidFill>
                          <a:effectLst/>
                          <a:latin typeface="+mn-lt"/>
                          <a:cs typeface="Arial" charset="0"/>
                        </a:rPr>
                        <a:t>177</a:t>
                      </a:r>
                      <a:r>
                        <a:rPr kumimoji="0" lang="fr-FR" sz="1400" b="1" i="0" u="none" strike="noStrike" cap="none" normalizeH="0" baseline="0" noProof="0" smtClean="0">
                          <a:ln>
                            <a:noFill/>
                          </a:ln>
                          <a:solidFill>
                            <a:schemeClr val="tx2"/>
                          </a:solidFill>
                          <a:effectLst/>
                          <a:latin typeface="+mn-lt"/>
                          <a:cs typeface="Arial" charset="0"/>
                        </a:rPr>
                        <a:t>Lu-Dotatate (n=111)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octréotide LAR (n=110)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60578">
                <a:tc>
                  <a:txBody>
                    <a:bodyPr/>
                    <a:lstStyle/>
                    <a:p>
                      <a:pPr algn="l"/>
                      <a:r>
                        <a:rPr lang="fr-FR" sz="1400" noProof="0" smtClean="0">
                          <a:latin typeface="+mn-lt"/>
                        </a:rPr>
                        <a:t>EILTs</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95 (86)</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34 (31)</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400" noProof="0" smtClean="0">
                          <a:latin typeface="+mn-lt"/>
                        </a:rPr>
                        <a:t>EIGLTs</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10 (9)</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 (1)</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4D4D4D"/>
                          </a:solidFill>
                          <a:effectLst/>
                          <a:latin typeface="+mn-lt"/>
                          <a:cs typeface="Arial" charset="0"/>
                        </a:rPr>
                        <a:t>Arrêt lié au traitement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5 (5)</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0 (0)</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2924">
                <a:tc gridSpan="3">
                  <a:txBody>
                    <a:bodyPr/>
                    <a:lstStyle/>
                    <a:p>
                      <a:pPr algn="l"/>
                      <a:r>
                        <a:rPr lang="fr-FR" sz="1400" b="1" noProof="0" smtClean="0">
                          <a:solidFill>
                            <a:schemeClr val="tx2"/>
                          </a:solidFill>
                          <a:latin typeface="+mn-lt"/>
                        </a:rPr>
                        <a:t>EIs grade</a:t>
                      </a:r>
                      <a:r>
                        <a:rPr lang="fr-FR" sz="1400" b="1" baseline="0" noProof="0" smtClean="0">
                          <a:solidFill>
                            <a:schemeClr val="tx2"/>
                          </a:solidFill>
                          <a:latin typeface="+mn-lt"/>
                        </a:rPr>
                        <a:t> 3/4 chez </a:t>
                      </a:r>
                      <a:r>
                        <a:rPr lang="fr-FR" sz="1400" b="1" noProof="0" smtClean="0">
                          <a:solidFill>
                            <a:schemeClr val="tx2"/>
                          </a:solidFill>
                          <a:latin typeface="+mn-lt"/>
                        </a:rPr>
                        <a:t>≥1%</a:t>
                      </a:r>
                      <a:r>
                        <a:rPr lang="fr-FR" sz="1400" b="1" baseline="0" noProof="0" smtClean="0">
                          <a:solidFill>
                            <a:schemeClr val="tx2"/>
                          </a:solidFill>
                          <a:latin typeface="+mn-lt"/>
                        </a:rPr>
                        <a:t> des patients %</a:t>
                      </a:r>
                      <a:endParaRPr lang="fr-FR" sz="1400" b="1" noProof="0">
                        <a:solidFill>
                          <a:schemeClr val="tx2"/>
                        </a:solidFill>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sz="16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sz="16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260578">
                <a:tc>
                  <a:txBody>
                    <a:bodyPr/>
                    <a:lstStyle/>
                    <a:p>
                      <a:pPr algn="l"/>
                      <a:r>
                        <a:rPr lang="fr-FR" sz="1400" noProof="0" smtClean="0">
                          <a:latin typeface="+mn-lt"/>
                        </a:rPr>
                        <a:t>Nausées</a:t>
                      </a:r>
                      <a:endParaRPr lang="fr-FR" sz="1400" noProof="0">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4</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2</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algn="l"/>
                      <a:r>
                        <a:rPr lang="fr-FR" sz="1400" noProof="0" smtClean="0">
                          <a:latin typeface="+mn-lt"/>
                        </a:rPr>
                        <a:t>Vomissements</a:t>
                      </a:r>
                      <a:endParaRPr lang="fr-FR" sz="1400" noProof="0">
                        <a:latin typeface="+mn-lt"/>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7</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4D4D4D"/>
                          </a:solidFill>
                          <a:effectLst/>
                          <a:latin typeface="+mn-lt"/>
                          <a:cs typeface="Arial" charset="0"/>
                        </a:rPr>
                        <a:t>Diarrhée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3</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2</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4D4D4D"/>
                          </a:solidFill>
                          <a:effectLst/>
                          <a:latin typeface="+mn-lt"/>
                          <a:cs typeface="Arial" charset="0"/>
                        </a:rPr>
                        <a:t>Douleur abdominale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3</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5</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4D4D4D"/>
                          </a:solidFill>
                          <a:effectLst/>
                          <a:latin typeface="+mn-lt"/>
                          <a:cs typeface="Arial" charset="0"/>
                        </a:rPr>
                        <a:t>Fatigue/asthénie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2</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2</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4D4D4D"/>
                          </a:solidFill>
                          <a:effectLst/>
                          <a:latin typeface="+mn-lt"/>
                          <a:cs typeface="Arial" charset="0"/>
                        </a:rPr>
                        <a:t>Thrombocytopénie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2</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4D4D4D"/>
                          </a:solidFill>
                          <a:effectLst/>
                          <a:latin typeface="+mn-lt"/>
                          <a:cs typeface="Arial" charset="0"/>
                        </a:rPr>
                        <a:t>Lymphocytopénie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9</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0</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rgbClr val="4D4D4D"/>
                          </a:solidFill>
                          <a:effectLst/>
                          <a:latin typeface="+mn-lt"/>
                          <a:cs typeface="Arial" charset="0"/>
                        </a:rPr>
                        <a:t>Leucopénie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1</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fr-FR" sz="1400" noProof="0" smtClean="0">
                          <a:latin typeface="+mn-lt"/>
                        </a:rPr>
                        <a:t>0</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60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rgbClr val="4D4D4D"/>
                          </a:solidFill>
                          <a:effectLst/>
                          <a:latin typeface="+mn-lt"/>
                          <a:cs typeface="Arial" charset="0"/>
                        </a:rPr>
                        <a:t>Neutropénie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latin typeface="+mn-lt"/>
                        </a:rPr>
                        <a:t>1</a:t>
                      </a:r>
                      <a:endParaRPr lang="fr-FR" sz="14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latin typeface="+mn-lt"/>
                        </a:rPr>
                        <a:t>0</a:t>
                      </a:r>
                      <a:endParaRPr lang="fr-FR" sz="1400" noProof="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40866905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800" dirty="0" smtClean="0"/>
              <a:t>420PD: Etude de phase III NETTER-1 chez les patients avec tumeur neuroendocrine de l’intestin grêle traités par 177Lu-dotatate: efficacité, tolérance, qualité de vie et analyse de sous-groupes – </a:t>
            </a:r>
            <a:r>
              <a:rPr lang="fr-FR" sz="1800" dirty="0" err="1" smtClean="0"/>
              <a:t>Strosberg</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Conclusions</a:t>
            </a:r>
          </a:p>
          <a:p>
            <a:r>
              <a:rPr lang="fr-FR" b="1" dirty="0" smtClean="0"/>
              <a:t>Des améliorations cliniquement significatives sont été constatées pour </a:t>
            </a:r>
            <a:r>
              <a:rPr lang="fr-FR" b="1" baseline="30000" dirty="0" smtClean="0"/>
              <a:t>177</a:t>
            </a:r>
            <a:r>
              <a:rPr lang="fr-FR" b="1" dirty="0" smtClean="0"/>
              <a:t>Lu-Dotatate vs. </a:t>
            </a:r>
            <a:r>
              <a:rPr lang="fr-FR" b="1" dirty="0" err="1" smtClean="0"/>
              <a:t>octréotide</a:t>
            </a:r>
            <a:r>
              <a:rPr lang="fr-FR" b="1" dirty="0" smtClean="0"/>
              <a:t> LAR en ce qui concerne la SSP (p&lt;0,0001) et le TRO (18% vs. 3%; p=0,0008)</a:t>
            </a:r>
          </a:p>
          <a:p>
            <a:r>
              <a:rPr lang="fr-FR" b="1" dirty="0" smtClean="0"/>
              <a:t>Les analyses intermédiaires suggèrent une amélioration de la SG (14 vs. 26 décès), mais ceci devra être confirmé lors de l’analyse finale </a:t>
            </a:r>
          </a:p>
          <a:p>
            <a:r>
              <a:rPr lang="fr-FR" b="1" dirty="0" smtClean="0"/>
              <a:t>Le </a:t>
            </a:r>
            <a:r>
              <a:rPr lang="fr-FR" b="1" baseline="30000" dirty="0" smtClean="0"/>
              <a:t>177</a:t>
            </a:r>
            <a:r>
              <a:rPr lang="fr-FR" b="1" dirty="0" smtClean="0"/>
              <a:t>Lu-Dotatate a montré un profil de tolérance acceptable sans anomalies cliniques pertinentes, notamment pour les paramètres hématologiques et rénaux </a:t>
            </a:r>
          </a:p>
          <a:p>
            <a:r>
              <a:rPr lang="fr-FR" b="1" dirty="0" smtClean="0"/>
              <a:t>Les données préliminaires de qualité de vie suggèrent des bénéfices dans certains domaines clés pour les TNE du grêle, à savoir l’état de santé global et la diarrhée</a:t>
            </a:r>
          </a:p>
          <a:p>
            <a:pPr lvl="1"/>
            <a:r>
              <a:rPr lang="fr-FR" b="1" dirty="0" smtClean="0"/>
              <a:t>Pas de preuve d’un bénéfice pour les </a:t>
            </a:r>
            <a:r>
              <a:rPr lang="fr-FR" b="1" dirty="0" err="1" smtClean="0"/>
              <a:t>flushing</a:t>
            </a:r>
            <a:r>
              <a:rPr lang="fr-FR" b="1" dirty="0" smtClean="0"/>
              <a:t>/crises sudorales vs </a:t>
            </a:r>
            <a:r>
              <a:rPr lang="fr-FR" b="1" dirty="0" err="1" smtClean="0"/>
              <a:t>octréotide</a:t>
            </a:r>
            <a:r>
              <a:rPr lang="fr-FR" b="1" dirty="0" smtClean="0"/>
              <a:t> à forte dose</a:t>
            </a:r>
          </a:p>
        </p:txBody>
      </p:sp>
      <p:sp>
        <p:nvSpPr>
          <p:cNvPr id="9" name="Text Placeholder 14"/>
          <p:cNvSpPr>
            <a:spLocks noGrp="1"/>
          </p:cNvSpPr>
          <p:nvPr>
            <p:ph type="body" sz="quarter" idx="11"/>
          </p:nvPr>
        </p:nvSpPr>
        <p:spPr/>
        <p:txBody>
          <a:bodyPr/>
          <a:lstStyle/>
          <a:p>
            <a:r>
              <a:rPr lang="fr-FR" smtClean="0"/>
              <a:t>Strosberg J et al. Ann Oncol 2016; 27 (suppl 6): abstr 420PD</a:t>
            </a:r>
            <a:endParaRPr lang="fr-FR"/>
          </a:p>
        </p:txBody>
      </p:sp>
    </p:spTree>
    <p:custDataLst>
      <p:tags r:id="rId1"/>
    </p:custDataLst>
    <p:extLst>
      <p:ext uri="{BB962C8B-B14F-4D97-AF65-F5344CB8AC3E}">
        <p14:creationId xmlns:p14="http://schemas.microsoft.com/office/powerpoint/2010/main" val="1701073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solidFill>
                  <a:schemeClr val="accent1"/>
                </a:solidFill>
                <a:uFill>
                  <a:solidFill>
                    <a:schemeClr val="accent1"/>
                  </a:solidFill>
                </a:uFill>
              </a:rPr>
              <a:t>préopératoire</a:t>
            </a:r>
            <a:endParaRPr lang="fr-FR"/>
          </a:p>
        </p:txBody>
      </p:sp>
      <p:sp>
        <p:nvSpPr>
          <p:cNvPr id="4" name="Text Placeholder 3"/>
          <p:cNvSpPr>
            <a:spLocks noGrp="1"/>
          </p:cNvSpPr>
          <p:nvPr>
            <p:ph type="body" idx="1"/>
          </p:nvPr>
        </p:nvSpPr>
        <p:spPr/>
        <p:txBody>
          <a:bodyPr/>
          <a:lstStyle/>
          <a:p>
            <a:r>
              <a:rPr lang="fr-FR" smtClean="0"/>
              <a:t>Cancers de l’oesophage et de l’estomac</a:t>
            </a:r>
            <a:endParaRPr lang="fr-FR"/>
          </a:p>
        </p:txBody>
      </p:sp>
    </p:spTree>
    <p:extLst>
      <p:ext uri="{BB962C8B-B14F-4D97-AF65-F5344CB8AC3E}">
        <p14:creationId xmlns:p14="http://schemas.microsoft.com/office/powerpoint/2010/main" val="88018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610O: Etude de phase II randomisée de cisplatine, fluorouracile et </a:t>
            </a:r>
            <a:r>
              <a:rPr lang="fr-FR" sz="1800" dirty="0" err="1" smtClean="0"/>
              <a:t>DOCétaxel</a:t>
            </a:r>
            <a:r>
              <a:rPr lang="fr-FR" sz="1800" dirty="0" smtClean="0"/>
              <a:t> +/-</a:t>
            </a:r>
            <a:r>
              <a:rPr lang="fr-FR" sz="1800" dirty="0" err="1" smtClean="0"/>
              <a:t>radioThérapie</a:t>
            </a:r>
            <a:r>
              <a:rPr lang="fr-FR" sz="1800" dirty="0" smtClean="0"/>
              <a:t> préopératoire, selon la réponse précoce au cisplatine + fluorouracile dans les adénocarcinomes de l’œsophage résécables: une étude AGITG – </a:t>
            </a:r>
            <a:r>
              <a:rPr lang="fr-FR" sz="1800" dirty="0" err="1" smtClean="0"/>
              <a:t>Barbour</a:t>
            </a:r>
            <a:r>
              <a:rPr lang="fr-FR" sz="1800" dirty="0" smtClean="0"/>
              <a:t> et al</a:t>
            </a:r>
            <a:endParaRPr lang="fr-FR" sz="1800" dirty="0"/>
          </a:p>
        </p:txBody>
      </p:sp>
      <p:sp>
        <p:nvSpPr>
          <p:cNvPr id="8" name="Text Placeholder 13"/>
          <p:cNvSpPr txBox="1">
            <a:spLocks/>
          </p:cNvSpPr>
          <p:nvPr/>
        </p:nvSpPr>
        <p:spPr bwMode="auto">
          <a:xfrm>
            <a:off x="350843" y="5888232"/>
            <a:ext cx="46360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endParaRPr lang="fr-FR" dirty="0" smtClean="0"/>
          </a:p>
          <a:p>
            <a:pPr>
              <a:buClr>
                <a:srgbClr val="043882"/>
              </a:buClr>
            </a:pPr>
            <a:endParaRPr lang="fr-FR" dirty="0" smtClean="0"/>
          </a:p>
          <a:p>
            <a:pPr>
              <a:buClr>
                <a:srgbClr val="043882"/>
              </a:buClr>
            </a:pPr>
            <a:endParaRPr lang="fr-FR" dirty="0" smtClean="0"/>
          </a:p>
          <a:p>
            <a:pPr>
              <a:buClr>
                <a:srgbClr val="043882"/>
              </a:buClr>
            </a:pPr>
            <a:r>
              <a:rPr lang="fr-FR" dirty="0" smtClean="0"/>
              <a:t>*Basée sur le TEP scan à l’inclusion et après traitement (après avoir reçu 1 cycle de CIS et 5FU à j15), patients classés RMP</a:t>
            </a:r>
            <a:r>
              <a:rPr lang="fr-FR" dirty="0"/>
              <a:t> si diminution de la </a:t>
            </a:r>
            <a:r>
              <a:rPr lang="fr-FR" dirty="0" err="1"/>
              <a:t>SUV</a:t>
            </a:r>
            <a:r>
              <a:rPr lang="fr-FR" baseline="-25000" dirty="0" err="1"/>
              <a:t>max</a:t>
            </a:r>
            <a:r>
              <a:rPr lang="fr-FR" dirty="0"/>
              <a:t> ≥35</a:t>
            </a:r>
            <a:r>
              <a:rPr lang="fr-FR" dirty="0" smtClean="0"/>
              <a:t>%, sinon classés ARM</a:t>
            </a:r>
          </a:p>
        </p:txBody>
      </p:sp>
      <p:sp>
        <p:nvSpPr>
          <p:cNvPr id="10"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t>Objectif </a:t>
            </a:r>
          </a:p>
          <a:p>
            <a:pPr>
              <a:buClr>
                <a:srgbClr val="043882"/>
              </a:buClr>
            </a:pPr>
            <a:r>
              <a:rPr lang="fr-FR" dirty="0" smtClean="0"/>
              <a:t>Etudier si la modification du traitement néoadjuvant améliore la réponse histologique chez les patients qui ne présentent par de réponse métabolique précoce après le 1</a:t>
            </a:r>
            <a:r>
              <a:rPr lang="fr-FR" baseline="30000" dirty="0" smtClean="0"/>
              <a:t>e</a:t>
            </a:r>
            <a:r>
              <a:rPr lang="fr-FR" dirty="0" smtClean="0"/>
              <a:t> cycle</a:t>
            </a:r>
            <a:endParaRPr lang="fr-FR" dirty="0"/>
          </a:p>
        </p:txBody>
      </p:sp>
      <p:sp>
        <p:nvSpPr>
          <p:cNvPr id="11" name="Oval 14"/>
          <p:cNvSpPr>
            <a:spLocks noChangeArrowheads="1"/>
          </p:cNvSpPr>
          <p:nvPr/>
        </p:nvSpPr>
        <p:spPr bwMode="auto">
          <a:xfrm>
            <a:off x="5207605" y="392970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smtClean="0">
                <a:solidFill>
                  <a:srgbClr val="043882"/>
                </a:solidFill>
                <a:ea typeface="SimSun" pitchFamily="2" charset="-122"/>
              </a:rPr>
              <a:t>R</a:t>
            </a:r>
          </a:p>
          <a:p>
            <a:pPr algn="ctr"/>
            <a:r>
              <a:rPr lang="fr-FR" altLang="zh-CN" sz="1600" b="1" smtClean="0">
                <a:solidFill>
                  <a:srgbClr val="043882"/>
                </a:solidFill>
                <a:ea typeface="SimSun" pitchFamily="2" charset="-122"/>
              </a:rPr>
              <a:t>1:1</a:t>
            </a:r>
            <a:endParaRPr lang="fr-FR" altLang="zh-CN" sz="1600" b="1">
              <a:solidFill>
                <a:srgbClr val="043882"/>
              </a:solidFill>
              <a:ea typeface="SimSun" pitchFamily="2" charset="-122"/>
            </a:endParaRPr>
          </a:p>
        </p:txBody>
      </p:sp>
      <p:cxnSp>
        <p:nvCxnSpPr>
          <p:cNvPr id="13" name="AutoShape 19"/>
          <p:cNvCxnSpPr>
            <a:cxnSpLocks noChangeShapeType="1"/>
          </p:cNvCxnSpPr>
          <p:nvPr/>
        </p:nvCxnSpPr>
        <p:spPr bwMode="auto">
          <a:xfrm>
            <a:off x="3581401" y="2598230"/>
            <a:ext cx="2686641" cy="1"/>
          </a:xfrm>
          <a:prstGeom prst="straightConnector1">
            <a:avLst/>
          </a:prstGeom>
          <a:noFill/>
          <a:ln w="57150">
            <a:solidFill>
              <a:schemeClr val="bg2">
                <a:lumMod val="60000"/>
                <a:lumOff val="40000"/>
              </a:schemeClr>
            </a:solidFill>
            <a:round/>
            <a:headEnd/>
            <a:tailEnd type="triangle" w="med" len="med"/>
          </a:ln>
        </p:spPr>
      </p:cxnSp>
      <p:sp>
        <p:nvSpPr>
          <p:cNvPr id="16" name="Rectangle 9"/>
          <p:cNvSpPr txBox="1">
            <a:spLocks noChangeArrowheads="1"/>
          </p:cNvSpPr>
          <p:nvPr/>
        </p:nvSpPr>
        <p:spPr bwMode="auto">
          <a:xfrm>
            <a:off x="365124" y="5126671"/>
            <a:ext cx="4607520" cy="65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dirty="0" smtClean="0"/>
              <a:t>Réponse histologique (&lt;10% tumeur résiduelle) </a:t>
            </a:r>
            <a:endParaRPr lang="fr-FR" dirty="0"/>
          </a:p>
        </p:txBody>
      </p:sp>
      <p:cxnSp>
        <p:nvCxnSpPr>
          <p:cNvPr id="18" name="AutoShape 19"/>
          <p:cNvCxnSpPr>
            <a:cxnSpLocks noChangeShapeType="1"/>
            <a:stCxn id="22" idx="3"/>
            <a:endCxn id="25" idx="1"/>
          </p:cNvCxnSpPr>
          <p:nvPr/>
        </p:nvCxnSpPr>
        <p:spPr bwMode="auto">
          <a:xfrm flipV="1">
            <a:off x="8123852" y="3520986"/>
            <a:ext cx="367353" cy="1"/>
          </a:xfrm>
          <a:prstGeom prst="straightConnector1">
            <a:avLst/>
          </a:prstGeom>
          <a:noFill/>
          <a:ln w="57150">
            <a:solidFill>
              <a:schemeClr val="bg2">
                <a:lumMod val="60000"/>
                <a:lumOff val="40000"/>
              </a:schemeClr>
            </a:solidFill>
            <a:round/>
            <a:headEnd/>
            <a:tailEnd type="triangle" w="med" len="med"/>
          </a:ln>
        </p:spPr>
      </p:cxnSp>
      <p:cxnSp>
        <p:nvCxnSpPr>
          <p:cNvPr id="19" name="AutoShape 19"/>
          <p:cNvCxnSpPr>
            <a:cxnSpLocks noChangeShapeType="1"/>
            <a:stCxn id="21" idx="3"/>
            <a:endCxn id="20" idx="1"/>
          </p:cNvCxnSpPr>
          <p:nvPr/>
        </p:nvCxnSpPr>
        <p:spPr bwMode="auto">
          <a:xfrm flipV="1">
            <a:off x="8095278" y="2636458"/>
            <a:ext cx="395927"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491205" y="2386086"/>
            <a:ext cx="605170"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endParaRPr lang="fr-FR" altLang="zh-CN" sz="1400" b="1" dirty="0">
              <a:solidFill>
                <a:srgbClr val="FFFFFF"/>
              </a:solidFill>
              <a:ea typeface="SimSun" pitchFamily="2" charset="-122"/>
            </a:endParaRPr>
          </a:p>
        </p:txBody>
      </p:sp>
      <p:sp>
        <p:nvSpPr>
          <p:cNvPr id="21" name="AutoShape 8"/>
          <p:cNvSpPr>
            <a:spLocks noChangeArrowheads="1"/>
          </p:cNvSpPr>
          <p:nvPr/>
        </p:nvSpPr>
        <p:spPr bwMode="auto">
          <a:xfrm>
            <a:off x="6248399" y="2218982"/>
            <a:ext cx="1846879" cy="834953"/>
          </a:xfrm>
          <a:prstGeom prst="rect">
            <a:avLst/>
          </a:prstGeom>
          <a:solidFill>
            <a:srgbClr val="C00000"/>
          </a:solidFill>
          <a:ln w="9525" algn="ctr">
            <a:noFill/>
            <a:round/>
            <a:headEnd/>
            <a:tailEnd/>
          </a:ln>
        </p:spPr>
        <p:txBody>
          <a:bodyPr lIns="90488" tIns="0" rIns="90488" bIns="0" anchor="ctr"/>
          <a:lstStyle/>
          <a:p>
            <a:pPr algn="ctr" defTabSz="892175" eaLnBrk="0" hangingPunct="0"/>
            <a:r>
              <a:rPr lang="fr-FR" altLang="zh-CN" sz="1400" dirty="0" smtClean="0">
                <a:solidFill>
                  <a:srgbClr val="FFFFFF"/>
                </a:solidFill>
                <a:ea typeface="SimSun" pitchFamily="2" charset="-122"/>
              </a:rPr>
              <a:t>2</a:t>
            </a:r>
            <a:r>
              <a:rPr lang="fr-FR" altLang="zh-CN" sz="1400" baseline="30000" dirty="0" smtClean="0">
                <a:solidFill>
                  <a:srgbClr val="FFFFFF"/>
                </a:solidFill>
                <a:ea typeface="SimSun" pitchFamily="2" charset="-122"/>
              </a:rPr>
              <a:t>e</a:t>
            </a:r>
            <a:r>
              <a:rPr lang="fr-FR" altLang="zh-CN" sz="1400" dirty="0" smtClean="0">
                <a:solidFill>
                  <a:srgbClr val="FFFFFF"/>
                </a:solidFill>
                <a:ea typeface="SimSun" pitchFamily="2" charset="-122"/>
              </a:rPr>
              <a:t> cycle de CIS + 5FU puis chirurgie (n=45)</a:t>
            </a:r>
            <a:endParaRPr lang="fr-FR" altLang="zh-CN" sz="1400" dirty="0">
              <a:solidFill>
                <a:srgbClr val="FFFFFF"/>
              </a:solidFill>
              <a:ea typeface="SimSun" pitchFamily="2" charset="-122"/>
            </a:endParaRPr>
          </a:p>
        </p:txBody>
      </p:sp>
      <p:sp>
        <p:nvSpPr>
          <p:cNvPr id="22" name="AutoShape 12"/>
          <p:cNvSpPr>
            <a:spLocks noChangeArrowheads="1"/>
          </p:cNvSpPr>
          <p:nvPr/>
        </p:nvSpPr>
        <p:spPr bwMode="auto">
          <a:xfrm>
            <a:off x="6248399" y="3108467"/>
            <a:ext cx="1875453" cy="825039"/>
          </a:xfrm>
          <a:prstGeom prst="rect">
            <a:avLst/>
          </a:prstGeom>
          <a:solidFill>
            <a:srgbClr val="FFC000"/>
          </a:solidFill>
          <a:ln w="9525" algn="ctr">
            <a:noFill/>
            <a:round/>
            <a:headEnd/>
            <a:tailEnd/>
          </a:ln>
        </p:spPr>
        <p:txBody>
          <a:bodyPr lIns="90488" tIns="0" rIns="90488" bIns="0" anchor="ctr"/>
          <a:lstStyle/>
          <a:p>
            <a:pPr algn="ctr" defTabSz="892175" eaLnBrk="0" hangingPunct="0"/>
            <a:r>
              <a:rPr lang="fr-FR" sz="1400" dirty="0" smtClean="0">
                <a:solidFill>
                  <a:srgbClr val="4D4D4D"/>
                </a:solidFill>
              </a:rPr>
              <a:t>CIS + 5FU + Doc (DCF) pour 2 cycles </a:t>
            </a:r>
          </a:p>
          <a:p>
            <a:pPr algn="ctr" defTabSz="892175" eaLnBrk="0" hangingPunct="0"/>
            <a:r>
              <a:rPr lang="fr-FR" altLang="zh-CN" sz="1400" dirty="0" smtClean="0">
                <a:solidFill>
                  <a:srgbClr val="4D4D4D"/>
                </a:solidFill>
                <a:ea typeface="SimSun" pitchFamily="2" charset="-122"/>
              </a:rPr>
              <a:t>(n=31)</a:t>
            </a:r>
            <a:endParaRPr lang="fr-FR" altLang="zh-CN" sz="1400" dirty="0">
              <a:solidFill>
                <a:srgbClr val="4D4D4D"/>
              </a:solidFill>
              <a:ea typeface="SimSun" pitchFamily="2" charset="-122"/>
            </a:endParaRPr>
          </a:p>
        </p:txBody>
      </p:sp>
      <p:sp>
        <p:nvSpPr>
          <p:cNvPr id="23" name="AutoShape 9"/>
          <p:cNvSpPr>
            <a:spLocks noChangeArrowheads="1"/>
          </p:cNvSpPr>
          <p:nvPr/>
        </p:nvSpPr>
        <p:spPr bwMode="auto">
          <a:xfrm>
            <a:off x="38100" y="2847067"/>
            <a:ext cx="1459800"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400" dirty="0" smtClean="0">
                <a:solidFill>
                  <a:srgbClr val="FFFFFF"/>
                </a:solidFill>
                <a:ea typeface="SimSun" pitchFamily="2" charset="-122"/>
              </a:rPr>
              <a:t>Critères d’inclusion </a:t>
            </a:r>
          </a:p>
          <a:p>
            <a:pPr marL="228600" indent="-228600" defTabSz="892175" eaLnBrk="0" hangingPunct="0">
              <a:spcAft>
                <a:spcPct val="30000"/>
              </a:spcAft>
              <a:buFont typeface="Arial" pitchFamily="34" charset="0"/>
              <a:buChar char="•"/>
            </a:pPr>
            <a:r>
              <a:rPr lang="fr-FR" altLang="zh-CN" sz="1400" dirty="0" smtClean="0">
                <a:solidFill>
                  <a:srgbClr val="FFFFFF"/>
                </a:solidFill>
                <a:ea typeface="SimSun" pitchFamily="2" charset="-122"/>
              </a:rPr>
              <a:t>ADCO résécable </a:t>
            </a:r>
          </a:p>
          <a:p>
            <a:pPr defTabSz="892175" eaLnBrk="0" hangingPunct="0">
              <a:spcAft>
                <a:spcPct val="30000"/>
              </a:spcAft>
            </a:pPr>
            <a:r>
              <a:rPr lang="fr-FR" altLang="zh-CN" sz="1400" dirty="0" smtClean="0">
                <a:solidFill>
                  <a:srgbClr val="FFFFFF"/>
                </a:solidFill>
                <a:ea typeface="SimSun" pitchFamily="2" charset="-122"/>
              </a:rPr>
              <a:t>(n=124)</a:t>
            </a:r>
            <a:endParaRPr lang="fr-FR" altLang="zh-CN" sz="1400" dirty="0">
              <a:solidFill>
                <a:srgbClr val="FFFFFF"/>
              </a:solidFill>
              <a:ea typeface="SimSun" pitchFamily="2" charset="-122"/>
            </a:endParaRPr>
          </a:p>
        </p:txBody>
      </p:sp>
      <p:sp>
        <p:nvSpPr>
          <p:cNvPr id="24" name="Content Placeholder 26"/>
          <p:cNvSpPr txBox="1">
            <a:spLocks/>
          </p:cNvSpPr>
          <p:nvPr/>
        </p:nvSpPr>
        <p:spPr>
          <a:xfrm>
            <a:off x="5725914" y="5126671"/>
            <a:ext cx="3208669" cy="8849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ct val="90000"/>
              </a:lnSpc>
              <a:buClr>
                <a:srgbClr val="043882"/>
              </a:buClr>
              <a:buFontTx/>
              <a:buNone/>
            </a:pPr>
            <a:r>
              <a:rPr lang="fr-FR" b="1" kern="0" dirty="0" smtClean="0">
                <a:solidFill>
                  <a:srgbClr val="A0A0A0"/>
                </a:solidFill>
              </a:rPr>
              <a:t>CRITÈRES SECONDAIRES</a:t>
            </a:r>
          </a:p>
          <a:p>
            <a:pPr>
              <a:lnSpc>
                <a:spcPct val="90000"/>
              </a:lnSpc>
              <a:buClr>
                <a:srgbClr val="043882"/>
              </a:buClr>
            </a:pPr>
            <a:r>
              <a:rPr lang="fr-FR" kern="0" dirty="0" smtClean="0"/>
              <a:t>Réponse TEP, toxicité, régression tumorale, SG, SSM, qualité de vie, études </a:t>
            </a:r>
            <a:r>
              <a:rPr lang="fr-FR" kern="0" dirty="0" err="1" smtClean="0"/>
              <a:t>translationnelles</a:t>
            </a:r>
            <a:endParaRPr lang="fr-FR" kern="0" dirty="0" smtClean="0"/>
          </a:p>
        </p:txBody>
      </p:sp>
      <p:sp>
        <p:nvSpPr>
          <p:cNvPr id="25" name="AutoShape 12"/>
          <p:cNvSpPr>
            <a:spLocks noChangeArrowheads="1"/>
          </p:cNvSpPr>
          <p:nvPr/>
        </p:nvSpPr>
        <p:spPr bwMode="auto">
          <a:xfrm>
            <a:off x="8491205" y="3270614"/>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endParaRPr lang="fr-FR" altLang="zh-CN" sz="1400" b="1" dirty="0">
              <a:solidFill>
                <a:srgbClr val="FFFFFF"/>
              </a:solidFill>
              <a:ea typeface="SimSun" pitchFamily="2" charset="-122"/>
            </a:endParaRPr>
          </a:p>
        </p:txBody>
      </p:sp>
      <p:sp>
        <p:nvSpPr>
          <p:cNvPr id="27" name="AutoShape 9"/>
          <p:cNvSpPr>
            <a:spLocks noChangeArrowheads="1"/>
          </p:cNvSpPr>
          <p:nvPr/>
        </p:nvSpPr>
        <p:spPr bwMode="auto">
          <a:xfrm>
            <a:off x="2097977" y="2160687"/>
            <a:ext cx="1483424" cy="951542"/>
          </a:xfrm>
          <a:prstGeom prst="roundRect">
            <a:avLst>
              <a:gd name="adj" fmla="val 0"/>
            </a:avLst>
          </a:prstGeom>
          <a:solidFill>
            <a:srgbClr val="C00000"/>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400" dirty="0" smtClean="0">
                <a:solidFill>
                  <a:srgbClr val="FFFFFF"/>
                </a:solidFill>
                <a:ea typeface="SimSun" pitchFamily="2" charset="-122"/>
              </a:rPr>
              <a:t>Réponse métabolique précoce (RMP)* (n=45)</a:t>
            </a:r>
          </a:p>
        </p:txBody>
      </p:sp>
      <p:cxnSp>
        <p:nvCxnSpPr>
          <p:cNvPr id="29" name="AutoShape 19"/>
          <p:cNvCxnSpPr>
            <a:cxnSpLocks noChangeShapeType="1"/>
            <a:stCxn id="23" idx="3"/>
            <a:endCxn id="27" idx="1"/>
          </p:cNvCxnSpPr>
          <p:nvPr/>
        </p:nvCxnSpPr>
        <p:spPr bwMode="auto">
          <a:xfrm flipV="1">
            <a:off x="1497900" y="2636458"/>
            <a:ext cx="600077" cy="858735"/>
          </a:xfrm>
          <a:prstGeom prst="straightConnector1">
            <a:avLst/>
          </a:prstGeom>
          <a:noFill/>
          <a:ln w="57150">
            <a:solidFill>
              <a:schemeClr val="bg2">
                <a:lumMod val="60000"/>
                <a:lumOff val="40000"/>
              </a:schemeClr>
            </a:solidFill>
            <a:round/>
            <a:headEnd/>
            <a:tailEnd type="triangle" w="med" len="med"/>
          </a:ln>
        </p:spPr>
      </p:cxnSp>
      <p:sp>
        <p:nvSpPr>
          <p:cNvPr id="40" name="AutoShape 9"/>
          <p:cNvSpPr>
            <a:spLocks noChangeArrowheads="1"/>
          </p:cNvSpPr>
          <p:nvPr/>
        </p:nvSpPr>
        <p:spPr bwMode="auto">
          <a:xfrm>
            <a:off x="2107501" y="3746036"/>
            <a:ext cx="1483426" cy="951542"/>
          </a:xfrm>
          <a:prstGeom prst="roundRect">
            <a:avLst>
              <a:gd name="adj" fmla="val 0"/>
            </a:avLst>
          </a:prstGeom>
          <a:solidFill>
            <a:srgbClr val="C6C6C6"/>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400" dirty="0" smtClean="0">
                <a:solidFill>
                  <a:srgbClr val="4D4D4D"/>
                </a:solidFill>
                <a:ea typeface="SimSun" pitchFamily="2" charset="-122"/>
              </a:rPr>
              <a:t>Absence de réponse métabolique (ARM)* (n=77)</a:t>
            </a:r>
          </a:p>
        </p:txBody>
      </p:sp>
      <p:cxnSp>
        <p:nvCxnSpPr>
          <p:cNvPr id="46" name="AutoShape 19"/>
          <p:cNvCxnSpPr>
            <a:cxnSpLocks noChangeShapeType="1"/>
            <a:stCxn id="23" idx="3"/>
            <a:endCxn id="40" idx="1"/>
          </p:cNvCxnSpPr>
          <p:nvPr/>
        </p:nvCxnSpPr>
        <p:spPr bwMode="auto">
          <a:xfrm>
            <a:off x="1497900" y="3495193"/>
            <a:ext cx="609601" cy="726614"/>
          </a:xfrm>
          <a:prstGeom prst="straightConnector1">
            <a:avLst/>
          </a:prstGeom>
          <a:noFill/>
          <a:ln w="57150">
            <a:solidFill>
              <a:schemeClr val="bg2">
                <a:lumMod val="60000"/>
                <a:lumOff val="40000"/>
              </a:schemeClr>
            </a:solidFill>
            <a:round/>
            <a:headEnd/>
            <a:tailEnd type="triangle" w="med" len="med"/>
          </a:ln>
        </p:spPr>
      </p:cxnSp>
      <p:cxnSp>
        <p:nvCxnSpPr>
          <p:cNvPr id="51" name="AutoShape 19"/>
          <p:cNvCxnSpPr>
            <a:cxnSpLocks noChangeShapeType="1"/>
            <a:stCxn id="40" idx="3"/>
            <a:endCxn id="53" idx="1"/>
          </p:cNvCxnSpPr>
          <p:nvPr/>
        </p:nvCxnSpPr>
        <p:spPr bwMode="auto">
          <a:xfrm>
            <a:off x="3590927" y="4221807"/>
            <a:ext cx="300694" cy="1"/>
          </a:xfrm>
          <a:prstGeom prst="straightConnector1">
            <a:avLst/>
          </a:prstGeom>
          <a:noFill/>
          <a:ln w="57150">
            <a:solidFill>
              <a:schemeClr val="bg2">
                <a:lumMod val="60000"/>
                <a:lumOff val="40000"/>
              </a:schemeClr>
            </a:solidFill>
            <a:round/>
            <a:headEnd/>
            <a:tailEnd type="triangle" w="med" len="med"/>
          </a:ln>
        </p:spPr>
      </p:cxnSp>
      <p:cxnSp>
        <p:nvCxnSpPr>
          <p:cNvPr id="52" name="AutoShape 19"/>
          <p:cNvCxnSpPr>
            <a:cxnSpLocks noChangeShapeType="1"/>
            <a:stCxn id="11" idx="6"/>
            <a:endCxn id="22" idx="1"/>
          </p:cNvCxnSpPr>
          <p:nvPr/>
        </p:nvCxnSpPr>
        <p:spPr bwMode="auto">
          <a:xfrm flipV="1">
            <a:off x="5791200" y="3520987"/>
            <a:ext cx="457199" cy="700820"/>
          </a:xfrm>
          <a:prstGeom prst="straightConnector1">
            <a:avLst/>
          </a:prstGeom>
          <a:noFill/>
          <a:ln w="57150">
            <a:solidFill>
              <a:schemeClr val="bg2">
                <a:lumMod val="60000"/>
                <a:lumOff val="40000"/>
              </a:schemeClr>
            </a:solidFill>
            <a:round/>
            <a:headEnd/>
            <a:tailEnd type="triangle" w="med" len="med"/>
          </a:ln>
        </p:spPr>
      </p:cxnSp>
      <p:sp>
        <p:nvSpPr>
          <p:cNvPr id="57" name="AutoShape 12"/>
          <p:cNvSpPr>
            <a:spLocks noChangeArrowheads="1"/>
          </p:cNvSpPr>
          <p:nvPr/>
        </p:nvSpPr>
        <p:spPr bwMode="auto">
          <a:xfrm>
            <a:off x="6248399" y="3988477"/>
            <a:ext cx="1905001" cy="99819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sz="1400" dirty="0" smtClean="0">
                <a:solidFill>
                  <a:srgbClr val="4D4D4D"/>
                </a:solidFill>
              </a:rPr>
              <a:t>CIS + 5FU + Doc + </a:t>
            </a:r>
            <a:br>
              <a:rPr lang="fr-FR" sz="1400" dirty="0" smtClean="0">
                <a:solidFill>
                  <a:srgbClr val="4D4D4D"/>
                </a:solidFill>
              </a:rPr>
            </a:br>
            <a:r>
              <a:rPr lang="fr-FR" sz="1400" dirty="0" smtClean="0">
                <a:solidFill>
                  <a:srgbClr val="4D4D4D"/>
                </a:solidFill>
              </a:rPr>
              <a:t>radiothérapie 45 Gy (DCF + RT) </a:t>
            </a:r>
            <a:r>
              <a:rPr lang="fr-FR" altLang="zh-CN" sz="1400" dirty="0" smtClean="0">
                <a:solidFill>
                  <a:srgbClr val="4D4D4D"/>
                </a:solidFill>
                <a:ea typeface="SimSun" pitchFamily="2" charset="-122"/>
              </a:rPr>
              <a:t>(n=35)</a:t>
            </a:r>
            <a:endParaRPr lang="fr-FR" altLang="zh-CN" sz="1400" dirty="0">
              <a:solidFill>
                <a:srgbClr val="4D4D4D"/>
              </a:solidFill>
              <a:ea typeface="SimSun" pitchFamily="2" charset="-122"/>
            </a:endParaRPr>
          </a:p>
        </p:txBody>
      </p:sp>
      <p:cxnSp>
        <p:nvCxnSpPr>
          <p:cNvPr id="59" name="AutoShape 19"/>
          <p:cNvCxnSpPr>
            <a:cxnSpLocks noChangeShapeType="1"/>
            <a:stCxn id="11" idx="6"/>
            <a:endCxn id="57" idx="1"/>
          </p:cNvCxnSpPr>
          <p:nvPr/>
        </p:nvCxnSpPr>
        <p:spPr bwMode="auto">
          <a:xfrm>
            <a:off x="5791200" y="4221807"/>
            <a:ext cx="457199" cy="265768"/>
          </a:xfrm>
          <a:prstGeom prst="straightConnector1">
            <a:avLst/>
          </a:prstGeom>
          <a:noFill/>
          <a:ln w="57150">
            <a:solidFill>
              <a:schemeClr val="bg2">
                <a:lumMod val="60000"/>
                <a:lumOff val="40000"/>
              </a:schemeClr>
            </a:solidFill>
            <a:round/>
            <a:headEnd/>
            <a:tailEnd type="triangle" w="med" len="med"/>
          </a:ln>
        </p:spPr>
      </p:cxnSp>
      <p:cxnSp>
        <p:nvCxnSpPr>
          <p:cNvPr id="94" name="AutoShape 19"/>
          <p:cNvCxnSpPr>
            <a:cxnSpLocks noChangeShapeType="1"/>
            <a:stCxn id="57" idx="3"/>
            <a:endCxn id="95" idx="1"/>
          </p:cNvCxnSpPr>
          <p:nvPr/>
        </p:nvCxnSpPr>
        <p:spPr bwMode="auto">
          <a:xfrm>
            <a:off x="8153400" y="4487575"/>
            <a:ext cx="337805" cy="0"/>
          </a:xfrm>
          <a:prstGeom prst="straightConnector1">
            <a:avLst/>
          </a:prstGeom>
          <a:noFill/>
          <a:ln w="57150">
            <a:solidFill>
              <a:schemeClr val="bg2">
                <a:lumMod val="60000"/>
                <a:lumOff val="40000"/>
              </a:schemeClr>
            </a:solidFill>
            <a:round/>
            <a:headEnd/>
            <a:tailEnd type="triangle" w="med" len="med"/>
          </a:ln>
        </p:spPr>
      </p:cxnSp>
      <p:sp>
        <p:nvSpPr>
          <p:cNvPr id="95" name="AutoShape 12"/>
          <p:cNvSpPr>
            <a:spLocks noChangeArrowheads="1"/>
          </p:cNvSpPr>
          <p:nvPr/>
        </p:nvSpPr>
        <p:spPr bwMode="auto">
          <a:xfrm>
            <a:off x="8491205" y="4237203"/>
            <a:ext cx="604198" cy="500744"/>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b="1" dirty="0" err="1" smtClean="0">
                <a:solidFill>
                  <a:srgbClr val="FFFFFF"/>
                </a:solidFill>
                <a:ea typeface="SimSun" pitchFamily="2" charset="-122"/>
              </a:rPr>
              <a:t>Prog</a:t>
            </a:r>
            <a:endParaRPr lang="fr-FR" altLang="zh-CN" sz="1400" b="1" dirty="0">
              <a:solidFill>
                <a:srgbClr val="FFFFFF"/>
              </a:solidFill>
              <a:ea typeface="SimSun" pitchFamily="2" charset="-122"/>
            </a:endParaRPr>
          </a:p>
        </p:txBody>
      </p:sp>
      <p:sp>
        <p:nvSpPr>
          <p:cNvPr id="31" name="AutoShape 12"/>
          <p:cNvSpPr>
            <a:spLocks noChangeArrowheads="1"/>
          </p:cNvSpPr>
          <p:nvPr/>
        </p:nvSpPr>
        <p:spPr bwMode="auto">
          <a:xfrm>
            <a:off x="1463148" y="3034746"/>
            <a:ext cx="914400" cy="978297"/>
          </a:xfrm>
          <a:prstGeom prst="rect">
            <a:avLst/>
          </a:prstGeom>
          <a:noFill/>
          <a:ln w="9525" algn="ctr">
            <a:noFill/>
            <a:round/>
            <a:headEnd/>
            <a:tailEnd/>
          </a:ln>
        </p:spPr>
        <p:txBody>
          <a:bodyPr vert="horz" lIns="90488" tIns="0" rIns="90488" bIns="0" anchor="ctr"/>
          <a:lstStyle/>
          <a:p>
            <a:pPr algn="ctr" defTabSz="892175" eaLnBrk="0" hangingPunct="0"/>
            <a:r>
              <a:rPr lang="fr-FR" sz="1400" dirty="0" smtClean="0">
                <a:solidFill>
                  <a:srgbClr val="4D4D4D"/>
                </a:solidFill>
              </a:rPr>
              <a:t>TEP scan à J15</a:t>
            </a:r>
          </a:p>
        </p:txBody>
      </p:sp>
      <p:sp>
        <p:nvSpPr>
          <p:cNvPr id="28" name="TextBox 27"/>
          <p:cNvSpPr txBox="1"/>
          <p:nvPr/>
        </p:nvSpPr>
        <p:spPr>
          <a:xfrm>
            <a:off x="4515442" y="4696235"/>
            <a:ext cx="1752600" cy="646331"/>
          </a:xfrm>
          <a:prstGeom prst="rect">
            <a:avLst/>
          </a:prstGeom>
          <a:noFill/>
        </p:spPr>
        <p:txBody>
          <a:bodyPr wrap="square" rtlCol="0">
            <a:spAutoFit/>
          </a:bodyPr>
          <a:lstStyle/>
          <a:p>
            <a:r>
              <a:rPr lang="fr-FR" sz="1200" b="1" dirty="0" smtClean="0">
                <a:solidFill>
                  <a:srgbClr val="043882"/>
                </a:solidFill>
              </a:rPr>
              <a:t>Stratification</a:t>
            </a:r>
          </a:p>
          <a:p>
            <a:pPr marL="171450" indent="-171450">
              <a:buFont typeface="Arial" pitchFamily="34" charset="0"/>
              <a:buChar char="•"/>
            </a:pPr>
            <a:r>
              <a:rPr lang="fr-FR" sz="1200" dirty="0" smtClean="0">
                <a:solidFill>
                  <a:srgbClr val="4D4D4D"/>
                </a:solidFill>
              </a:rPr>
              <a:t>Localisation maladie</a:t>
            </a:r>
          </a:p>
          <a:p>
            <a:pPr marL="171450" indent="-171450">
              <a:buFont typeface="Arial" pitchFamily="34" charset="0"/>
              <a:buChar char="•"/>
            </a:pPr>
            <a:r>
              <a:rPr lang="fr-FR" sz="1200" dirty="0" smtClean="0">
                <a:solidFill>
                  <a:srgbClr val="4D4D4D"/>
                </a:solidFill>
              </a:rPr>
              <a:t>Institution</a:t>
            </a:r>
            <a:endParaRPr lang="fr-FR" sz="1200" dirty="0">
              <a:solidFill>
                <a:srgbClr val="4D4D4D"/>
              </a:solidFill>
            </a:endParaRPr>
          </a:p>
        </p:txBody>
      </p:sp>
      <p:sp>
        <p:nvSpPr>
          <p:cNvPr id="37" name="TextBox 36"/>
          <p:cNvSpPr txBox="1"/>
          <p:nvPr/>
        </p:nvSpPr>
        <p:spPr>
          <a:xfrm>
            <a:off x="3926898" y="3424000"/>
            <a:ext cx="1050025" cy="461665"/>
          </a:xfrm>
          <a:prstGeom prst="rect">
            <a:avLst/>
          </a:prstGeom>
          <a:solidFill>
            <a:srgbClr val="DDDDDD"/>
          </a:solidFill>
        </p:spPr>
        <p:txBody>
          <a:bodyPr wrap="square" rtlCol="0">
            <a:spAutoFit/>
          </a:bodyPr>
          <a:lstStyle/>
          <a:p>
            <a:pPr algn="ctr"/>
            <a:r>
              <a:rPr lang="fr-FR" sz="1200" b="1" dirty="0" smtClean="0">
                <a:solidFill>
                  <a:srgbClr val="4D4D4D"/>
                </a:solidFill>
              </a:rPr>
              <a:t>11 non randomisés</a:t>
            </a:r>
            <a:endParaRPr lang="fr-FR" sz="1200" b="1" dirty="0">
              <a:solidFill>
                <a:srgbClr val="4D4D4D"/>
              </a:solidFill>
            </a:endParaRPr>
          </a:p>
        </p:txBody>
      </p:sp>
      <p:cxnSp>
        <p:nvCxnSpPr>
          <p:cNvPr id="50" name="AutoShape 19"/>
          <p:cNvCxnSpPr>
            <a:cxnSpLocks noChangeShapeType="1"/>
            <a:stCxn id="40" idx="3"/>
            <a:endCxn id="37" idx="1"/>
          </p:cNvCxnSpPr>
          <p:nvPr/>
        </p:nvCxnSpPr>
        <p:spPr bwMode="auto">
          <a:xfrm flipV="1">
            <a:off x="3590927" y="3654833"/>
            <a:ext cx="335971" cy="566974"/>
          </a:xfrm>
          <a:prstGeom prst="straightConnector1">
            <a:avLst/>
          </a:prstGeom>
          <a:noFill/>
          <a:ln w="57150">
            <a:solidFill>
              <a:schemeClr val="bg2">
                <a:lumMod val="60000"/>
                <a:lumOff val="40000"/>
              </a:schemeClr>
            </a:solidFill>
            <a:round/>
            <a:headEnd/>
            <a:tailEnd type="triangle" w="med" len="med"/>
          </a:ln>
        </p:spPr>
      </p:cxnSp>
      <p:sp>
        <p:nvSpPr>
          <p:cNvPr id="53" name="TextBox 52"/>
          <p:cNvSpPr txBox="1"/>
          <p:nvPr/>
        </p:nvSpPr>
        <p:spPr>
          <a:xfrm>
            <a:off x="3891621" y="3990975"/>
            <a:ext cx="1065808" cy="461665"/>
          </a:xfrm>
          <a:prstGeom prst="rect">
            <a:avLst/>
          </a:prstGeom>
          <a:solidFill>
            <a:srgbClr val="DDDDDD"/>
          </a:solidFill>
        </p:spPr>
        <p:txBody>
          <a:bodyPr wrap="square" rtlCol="0">
            <a:spAutoFit/>
          </a:bodyPr>
          <a:lstStyle/>
          <a:p>
            <a:pPr algn="ctr"/>
            <a:r>
              <a:rPr lang="fr-FR" sz="1200" b="1" dirty="0" smtClean="0">
                <a:solidFill>
                  <a:srgbClr val="4D4D4D"/>
                </a:solidFill>
              </a:rPr>
              <a:t>66 randomisés</a:t>
            </a:r>
            <a:endParaRPr lang="fr-FR" sz="1200" b="1" dirty="0">
              <a:solidFill>
                <a:srgbClr val="4D4D4D"/>
              </a:solidFill>
            </a:endParaRPr>
          </a:p>
        </p:txBody>
      </p:sp>
      <p:cxnSp>
        <p:nvCxnSpPr>
          <p:cNvPr id="76" name="AutoShape 19"/>
          <p:cNvCxnSpPr>
            <a:cxnSpLocks noChangeShapeType="1"/>
            <a:stCxn id="53" idx="3"/>
            <a:endCxn id="11" idx="2"/>
          </p:cNvCxnSpPr>
          <p:nvPr/>
        </p:nvCxnSpPr>
        <p:spPr bwMode="auto">
          <a:xfrm flipV="1">
            <a:off x="4957429" y="4221807"/>
            <a:ext cx="250176" cy="1"/>
          </a:xfrm>
          <a:prstGeom prst="straightConnector1">
            <a:avLst/>
          </a:prstGeom>
          <a:noFill/>
          <a:ln w="57150">
            <a:solidFill>
              <a:schemeClr val="bg2">
                <a:lumMod val="60000"/>
                <a:lumOff val="40000"/>
              </a:schemeClr>
            </a:solidFill>
            <a:round/>
            <a:headEnd/>
            <a:tailEnd type="triangle" w="med" len="med"/>
          </a:ln>
        </p:spPr>
      </p:cxnSp>
      <p:sp>
        <p:nvSpPr>
          <p:cNvPr id="41" name="Text Placeholder 14"/>
          <p:cNvSpPr>
            <a:spLocks noGrp="1"/>
          </p:cNvSpPr>
          <p:nvPr>
            <p:ph type="body" sz="quarter" idx="11"/>
          </p:nvPr>
        </p:nvSpPr>
        <p:spPr>
          <a:xfrm>
            <a:off x="4343400" y="6096000"/>
            <a:ext cx="4435475" cy="487363"/>
          </a:xfrm>
        </p:spPr>
        <p:txBody>
          <a:bodyPr/>
          <a:lstStyle/>
          <a:p>
            <a:r>
              <a:rPr lang="fr-FR" dirty="0" err="1" smtClean="0"/>
              <a:t>Barbour</a:t>
            </a:r>
            <a:r>
              <a:rPr lang="fr-FR" dirty="0" smtClean="0"/>
              <a:t> A et al. Ann </a:t>
            </a:r>
            <a:r>
              <a:rPr lang="fr-FR" dirty="0" err="1" smtClean="0"/>
              <a:t>Oncol</a:t>
            </a:r>
            <a:r>
              <a:rPr lang="fr-FR" dirty="0" smtClean="0"/>
              <a:t> 2016; 27 (</a:t>
            </a:r>
            <a:r>
              <a:rPr lang="fr-FR" dirty="0" err="1" smtClean="0"/>
              <a:t>suppl</a:t>
            </a:r>
            <a:r>
              <a:rPr lang="fr-FR" dirty="0" smtClean="0"/>
              <a:t> 6): </a:t>
            </a:r>
            <a:r>
              <a:rPr lang="fr-FR" dirty="0" err="1" smtClean="0"/>
              <a:t>abstr</a:t>
            </a:r>
            <a:r>
              <a:rPr lang="fr-FR" dirty="0" smtClean="0"/>
              <a:t> 610O</a:t>
            </a:r>
            <a:endParaRPr lang="fr-FR" dirty="0"/>
          </a:p>
        </p:txBody>
      </p:sp>
      <p:sp>
        <p:nvSpPr>
          <p:cNvPr id="2" name="ZoneTexte 1"/>
          <p:cNvSpPr txBox="1"/>
          <p:nvPr/>
        </p:nvSpPr>
        <p:spPr>
          <a:xfrm>
            <a:off x="-1731896" y="3843449"/>
            <a:ext cx="184666" cy="369332"/>
          </a:xfrm>
          <a:prstGeom prst="rect">
            <a:avLst/>
          </a:prstGeom>
          <a:noFill/>
        </p:spPr>
        <p:txBody>
          <a:bodyPr wrap="none" rtlCol="0">
            <a:spAutoFit/>
          </a:bodyPr>
          <a:lstStyle/>
          <a:p>
            <a:endParaRPr lang="fr-FR" dirty="0"/>
          </a:p>
        </p:txBody>
      </p:sp>
    </p:spTree>
    <p:custDataLst>
      <p:tags r:id="rId1"/>
    </p:custDataLst>
    <p:extLst>
      <p:ext uri="{BB962C8B-B14F-4D97-AF65-F5344CB8AC3E}">
        <p14:creationId xmlns:p14="http://schemas.microsoft.com/office/powerpoint/2010/main" val="3765853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65462"/>
            <a:ext cx="8238945" cy="1033244"/>
          </a:xfrm>
        </p:spPr>
        <p:txBody>
          <a:bodyPr/>
          <a:lstStyle/>
          <a:p>
            <a:pPr>
              <a:lnSpc>
                <a:spcPct val="90000"/>
              </a:lnSpc>
            </a:pPr>
            <a:r>
              <a:rPr lang="fr-FR" sz="1800" dirty="0" smtClean="0"/>
              <a:t>610O: Etude de phase II randomisée de cisplatine, fluorouracile et </a:t>
            </a:r>
            <a:r>
              <a:rPr lang="fr-FR" sz="1800" dirty="0" err="1" smtClean="0"/>
              <a:t>DOCétaxel</a:t>
            </a:r>
            <a:r>
              <a:rPr lang="fr-FR" sz="1800" dirty="0" smtClean="0"/>
              <a:t> +/-</a:t>
            </a:r>
            <a:r>
              <a:rPr lang="fr-FR" sz="1800" dirty="0" err="1" smtClean="0"/>
              <a:t>radioThérapie</a:t>
            </a:r>
            <a:r>
              <a:rPr lang="fr-FR" sz="1800" dirty="0" smtClean="0"/>
              <a:t> préopératoire, selon la réponse précoce au cisplatine + fluorouracile dans les adénocarcinomes de l’œsophage résécables: une étude AGITG – </a:t>
            </a:r>
            <a:r>
              <a:rPr lang="fr-FR" sz="1800" dirty="0" err="1" smtClean="0"/>
              <a:t>Barbour</a:t>
            </a:r>
            <a:r>
              <a:rPr lang="fr-FR" sz="1800" dirty="0" smtClean="0"/>
              <a:t> et al</a:t>
            </a:r>
            <a:endParaRPr lang="fr-FR" sz="1800" dirty="0"/>
          </a:p>
        </p:txBody>
      </p:sp>
      <p:sp>
        <p:nvSpPr>
          <p:cNvPr id="5123" name="Rectangle 3"/>
          <p:cNvSpPr>
            <a:spLocks noGrp="1" noChangeArrowheads="1"/>
          </p:cNvSpPr>
          <p:nvPr>
            <p:ph type="body" idx="1"/>
          </p:nvPr>
        </p:nvSpPr>
        <p:spPr/>
        <p:txBody>
          <a:bodyPr/>
          <a:lstStyle/>
          <a:p>
            <a:pPr marL="0" indent="0">
              <a:buNone/>
            </a:pPr>
            <a:r>
              <a:rPr lang="fr-FR" b="1" dirty="0" smtClean="0"/>
              <a:t>Résultats </a:t>
            </a:r>
          </a:p>
          <a:p>
            <a:pPr marL="0" indent="0">
              <a:buNone/>
            </a:pPr>
            <a:r>
              <a:rPr lang="fr-FR" b="1" dirty="0" smtClean="0"/>
              <a:t>Réponse tumorale </a:t>
            </a:r>
            <a:endParaRPr lang="fr-FR" b="1" dirty="0"/>
          </a:p>
        </p:txBody>
      </p:sp>
      <p:sp>
        <p:nvSpPr>
          <p:cNvPr id="14" name="Text Placeholder 13"/>
          <p:cNvSpPr>
            <a:spLocks noGrp="1"/>
          </p:cNvSpPr>
          <p:nvPr>
            <p:ph type="body" sz="quarter" idx="10"/>
          </p:nvPr>
        </p:nvSpPr>
        <p:spPr/>
        <p:txBody>
          <a:bodyPr/>
          <a:lstStyle/>
          <a:p>
            <a:r>
              <a:rPr lang="fr-FR" dirty="0" smtClean="0"/>
              <a:t>*Exclusion de 2 patients n’ayant pas eu de TEP scan à J15 (les 2 sans réponse histologique); </a:t>
            </a:r>
            <a:r>
              <a:rPr lang="fr-FR" kern="1200" baseline="30000" dirty="0" smtClean="0">
                <a:solidFill>
                  <a:schemeClr val="tx1"/>
                </a:solidFill>
              </a:rPr>
              <a:t>†</a:t>
            </a:r>
            <a:r>
              <a:rPr lang="fr-FR" dirty="0" smtClean="0"/>
              <a:t>patients non opérés, classés comme absence de réponse histologique</a:t>
            </a:r>
            <a:endParaRPr lang="fr-FR" dirty="0"/>
          </a:p>
        </p:txBody>
      </p:sp>
      <p:sp>
        <p:nvSpPr>
          <p:cNvPr id="15" name="Text Placeholder 14"/>
          <p:cNvSpPr>
            <a:spLocks noGrp="1"/>
          </p:cNvSpPr>
          <p:nvPr>
            <p:ph type="body" sz="quarter" idx="11"/>
          </p:nvPr>
        </p:nvSpPr>
        <p:spPr>
          <a:xfrm>
            <a:off x="4343400" y="6096000"/>
            <a:ext cx="4435475" cy="487363"/>
          </a:xfrm>
        </p:spPr>
        <p:txBody>
          <a:bodyPr/>
          <a:lstStyle/>
          <a:p>
            <a:r>
              <a:rPr lang="fr-FR" smtClean="0"/>
              <a:t>Barbour A et al. Ann Oncol 2016; 27 (suppl 6): abstr 610O</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2668350117"/>
              </p:ext>
            </p:extLst>
          </p:nvPr>
        </p:nvGraphicFramePr>
        <p:xfrm>
          <a:off x="685800" y="2115868"/>
          <a:ext cx="7696200" cy="2930235"/>
        </p:xfrm>
        <a:graphic>
          <a:graphicData uri="http://schemas.openxmlformats.org/drawingml/2006/table">
            <a:tbl>
              <a:tblPr firstRow="1" bandRow="1">
                <a:tableStyleId>{69012ECD-51FC-41F1-AA8D-1B2483CD663E}</a:tableStyleId>
              </a:tblPr>
              <a:tblGrid>
                <a:gridCol w="2514600">
                  <a:extLst>
                    <a:ext uri="{9D8B030D-6E8A-4147-A177-3AD203B41FA5}">
                      <a16:colId xmlns:a16="http://schemas.microsoft.com/office/drawing/2014/main" xmlns="" val="20000"/>
                    </a:ext>
                  </a:extLst>
                </a:gridCol>
                <a:gridCol w="36576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tblGrid>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Arial" charset="0"/>
                        </a:rPr>
                        <a:t>Groupe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Réponse histolgique complète/étendue, n/N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mn-lt"/>
                          <a:cs typeface="Arial" charset="0"/>
                        </a:rPr>
                        <a:t>IC95%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16775">
                <a:tc>
                  <a:txBody>
                    <a:bodyPr/>
                    <a:lstStyle/>
                    <a:p>
                      <a:r>
                        <a:rPr lang="fr-FR" sz="1400" b="0" i="0" u="none" strike="noStrike" kern="1200" baseline="0" noProof="0" smtClean="0">
                          <a:solidFill>
                            <a:schemeClr val="tx1"/>
                          </a:solidFill>
                          <a:latin typeface="+mn-lt"/>
                          <a:ea typeface="+mn-ea"/>
                          <a:cs typeface="+mn-cs"/>
                        </a:rPr>
                        <a:t>RMP</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3/45 (7)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 </a:t>
                      </a:r>
                      <a:r>
                        <a:rPr kumimoji="0" lang="en-GB" sz="1400" b="0" i="0" u="none" strike="noStrike" cap="none" normalizeH="0" baseline="0" noProof="0" dirty="0" smtClean="0">
                          <a:ln>
                            <a:noFill/>
                          </a:ln>
                          <a:solidFill>
                            <a:schemeClr val="tx1"/>
                          </a:solidFill>
                          <a:effectLst/>
                          <a:latin typeface="+mn-lt"/>
                          <a:cs typeface="Arial" charset="0"/>
                        </a:rPr>
                        <a:t>– </a:t>
                      </a:r>
                      <a:r>
                        <a:rPr kumimoji="0" lang="fr-FR" sz="1400" b="0" i="0" u="none" strike="noStrike" cap="none" normalizeH="0" baseline="0" noProof="0" dirty="0" smtClean="0">
                          <a:ln>
                            <a:noFill/>
                          </a:ln>
                          <a:solidFill>
                            <a:schemeClr val="tx1"/>
                          </a:solidFill>
                          <a:effectLst/>
                          <a:latin typeface="+mn-lt"/>
                          <a:cs typeface="Arial" charset="0"/>
                        </a:rPr>
                        <a:t>17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738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ARM (non randomisés)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0/11 (0)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0 </a:t>
                      </a:r>
                      <a:r>
                        <a:rPr kumimoji="0" lang="en-GB" sz="1400" b="0" i="0" u="none" strike="noStrike" cap="none" normalizeH="0" baseline="0" noProof="0" dirty="0" smtClean="0">
                          <a:ln>
                            <a:noFill/>
                          </a:ln>
                          <a:solidFill>
                            <a:schemeClr val="tx1"/>
                          </a:solidFill>
                          <a:effectLst/>
                          <a:latin typeface="+mn-lt"/>
                          <a:cs typeface="Arial" charset="0"/>
                        </a:rPr>
                        <a:t>– </a:t>
                      </a:r>
                      <a:r>
                        <a:rPr kumimoji="0" lang="fr-FR" sz="1400" b="0" i="0" u="none" strike="noStrike" cap="none" normalizeH="0" baseline="0" noProof="0" dirty="0" smtClean="0">
                          <a:ln>
                            <a:noFill/>
                          </a:ln>
                          <a:solidFill>
                            <a:schemeClr val="tx1"/>
                          </a:solidFill>
                          <a:effectLst/>
                          <a:latin typeface="+mn-lt"/>
                          <a:cs typeface="Arial" charset="0"/>
                        </a:rPr>
                        <a:t>26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73825">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smtClean="0">
                          <a:solidFill>
                            <a:schemeClr val="tx1"/>
                          </a:solidFill>
                          <a:latin typeface="+mn-lt"/>
                          <a:ea typeface="+mn-ea"/>
                          <a:cs typeface="+mn-cs"/>
                        </a:rPr>
                        <a:t>Tous non randomisés*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dirty="0" smtClean="0">
                          <a:solidFill>
                            <a:schemeClr val="tx1"/>
                          </a:solidFill>
                          <a:latin typeface="+mn-lt"/>
                          <a:ea typeface="+mn-ea"/>
                          <a:cs typeface="+mn-cs"/>
                        </a:rPr>
                        <a:t>3/56 (5)</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2 </a:t>
                      </a:r>
                      <a:r>
                        <a:rPr kumimoji="0" lang="en-GB" sz="1400" b="0" i="0" u="none" strike="noStrike" cap="none" normalizeH="0" baseline="0" noProof="0" dirty="0" smtClean="0">
                          <a:ln>
                            <a:noFill/>
                          </a:ln>
                          <a:solidFill>
                            <a:schemeClr val="tx1"/>
                          </a:solidFill>
                          <a:effectLst/>
                          <a:latin typeface="+mn-lt"/>
                          <a:cs typeface="Arial" charset="0"/>
                        </a:rPr>
                        <a:t>– </a:t>
                      </a:r>
                      <a:r>
                        <a:rPr kumimoji="0" lang="fr-FR" sz="1400" b="0" i="0" u="none" strike="noStrike" cap="none" normalizeH="0" baseline="0" noProof="0" dirty="0" smtClean="0">
                          <a:ln>
                            <a:noFill/>
                          </a:ln>
                          <a:solidFill>
                            <a:schemeClr val="tx1"/>
                          </a:solidFill>
                          <a:effectLst/>
                          <a:latin typeface="+mn-lt"/>
                          <a:cs typeface="Arial" charset="0"/>
                        </a:rPr>
                        <a:t>14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r>
              <a:tr h="473825">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b="0" i="0" u="none" strike="noStrike" kern="1200" baseline="0" noProof="0" dirty="0" smtClean="0">
                          <a:solidFill>
                            <a:schemeClr val="tx1"/>
                          </a:solidFill>
                          <a:latin typeface="+mn-lt"/>
                          <a:ea typeface="+mn-ea"/>
                          <a:cs typeface="+mn-cs"/>
                        </a:rPr>
                        <a:t>CIS + 5FU + Doc</a:t>
                      </a:r>
                      <a:r>
                        <a:rPr lang="fr-FR" sz="1400" kern="1200" baseline="30000" noProof="0" dirty="0" smtClean="0">
                          <a:solidFill>
                            <a:schemeClr val="tx1"/>
                          </a:solidFill>
                        </a:rPr>
                        <a:t>†</a:t>
                      </a:r>
                      <a:r>
                        <a:rPr lang="fr-FR" sz="1400" b="0" i="0" u="none" strike="noStrike" kern="1200" baseline="0" noProof="0" dirty="0" smtClean="0">
                          <a:solidFill>
                            <a:schemeClr val="tx1"/>
                          </a:solidFill>
                          <a:latin typeface="+mn-lt"/>
                          <a:ea typeface="+mn-ea"/>
                          <a:cs typeface="+mn-cs"/>
                        </a:rPr>
                        <a:t> 	</a:t>
                      </a:r>
                      <a:endParaRPr kumimoji="0" lang="fr-FR" sz="1400" b="0" i="0" u="none" strike="noStrike" cap="none" normalizeH="0" baseline="0" noProof="0" dirty="0" smtClean="0">
                        <a:ln>
                          <a:noFill/>
                        </a:ln>
                        <a:solidFill>
                          <a:schemeClr val="tx1"/>
                        </a:solidFill>
                        <a:effectLst/>
                        <a:latin typeface="+mn-lt"/>
                        <a:cs typeface="Arial"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6/31 (19)</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9 </a:t>
                      </a:r>
                      <a:r>
                        <a:rPr kumimoji="0" lang="en-GB" sz="1400" b="0" i="0" u="none" strike="noStrike" cap="none" normalizeH="0" baseline="0" noProof="0" dirty="0" smtClean="0">
                          <a:ln>
                            <a:noFill/>
                          </a:ln>
                          <a:solidFill>
                            <a:schemeClr val="tx1"/>
                          </a:solidFill>
                          <a:effectLst/>
                          <a:latin typeface="+mn-lt"/>
                          <a:cs typeface="Arial" charset="0"/>
                        </a:rPr>
                        <a:t>– </a:t>
                      </a:r>
                      <a:r>
                        <a:rPr kumimoji="0" lang="fr-FR" sz="1400" b="0" i="0" u="none" strike="noStrike" cap="none" normalizeH="0" baseline="0" noProof="0" dirty="0" smtClean="0">
                          <a:ln>
                            <a:noFill/>
                          </a:ln>
                          <a:solidFill>
                            <a:schemeClr val="tx1"/>
                          </a:solidFill>
                          <a:effectLst/>
                          <a:latin typeface="+mn-lt"/>
                          <a:cs typeface="Arial" charset="0"/>
                        </a:rPr>
                        <a:t>36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73825">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b="0" i="0" u="none" strike="noStrike" kern="1200" baseline="0" noProof="0" smtClean="0">
                          <a:solidFill>
                            <a:schemeClr val="tx1"/>
                          </a:solidFill>
                          <a:latin typeface="+mn-lt"/>
                          <a:ea typeface="+mn-ea"/>
                          <a:cs typeface="+mn-cs"/>
                        </a:rPr>
                        <a:t>CIS + 5FU + Doc + RT</a:t>
                      </a:r>
                      <a:r>
                        <a:rPr lang="fr-FR" sz="1400" kern="1200" baseline="30000" noProof="0" smtClean="0">
                          <a:solidFill>
                            <a:schemeClr val="tx1"/>
                          </a:solidFill>
                        </a:rPr>
                        <a:t>†</a:t>
                      </a:r>
                      <a:endParaRPr lang="fr-FR" sz="1400" b="0" i="0" u="none" strike="noStrike" kern="1200" baseline="0" noProof="0" smtClean="0">
                        <a:solidFill>
                          <a:schemeClr val="tx1"/>
                        </a:solidFill>
                        <a:latin typeface="+mn-lt"/>
                        <a:ea typeface="+mn-ea"/>
                        <a:cs typeface="+mn-cs"/>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mn-lt"/>
                          <a:cs typeface="Arial" charset="0"/>
                        </a:rPr>
                        <a:t>22/35 (63)</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Arial" charset="0"/>
                        </a:rPr>
                        <a:t>46 </a:t>
                      </a:r>
                      <a:r>
                        <a:rPr kumimoji="0" lang="en-GB" sz="1400" b="0" i="0" u="none" strike="noStrike" cap="none" normalizeH="0" baseline="0" noProof="0" dirty="0" smtClean="0">
                          <a:ln>
                            <a:noFill/>
                          </a:ln>
                          <a:solidFill>
                            <a:schemeClr val="tx1"/>
                          </a:solidFill>
                          <a:effectLst/>
                          <a:latin typeface="+mn-lt"/>
                          <a:cs typeface="Arial" charset="0"/>
                        </a:rPr>
                        <a:t>– </a:t>
                      </a:r>
                      <a:r>
                        <a:rPr kumimoji="0" lang="fr-FR" sz="1400" b="0" i="0" u="none" strike="noStrike" cap="none" normalizeH="0" baseline="0" noProof="0" dirty="0" smtClean="0">
                          <a:ln>
                            <a:noFill/>
                          </a:ln>
                          <a:solidFill>
                            <a:schemeClr val="tx1"/>
                          </a:solidFill>
                          <a:effectLst/>
                          <a:latin typeface="+mn-lt"/>
                          <a:cs typeface="Arial" charset="0"/>
                        </a:rPr>
                        <a:t>77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13982114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10696</TotalTime>
  <Words>8592</Words>
  <Application>Microsoft Office PowerPoint</Application>
  <PresentationFormat>On-screen Show (4:3)</PresentationFormat>
  <Paragraphs>2019</Paragraphs>
  <Slides>66</Slides>
  <Notes>4</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Default Design</vt:lpstr>
      <vt:lpstr>3_Default Design</vt:lpstr>
      <vt:lpstr>Diaporama gastro-intestinal 2016 Abstracts sélectionnés sur le cancer non colorectal</vt:lpstr>
      <vt:lpstr>Lettre de l’ESDO</vt:lpstr>
      <vt:lpstr>Diaporama oncologie médicale ESDO   Contributeurs 2016</vt:lpstr>
      <vt:lpstr>Abréviations</vt:lpstr>
      <vt:lpstr>Sommaire</vt:lpstr>
      <vt:lpstr>Cancers de l’oesophage et de l’Estomac</vt:lpstr>
      <vt:lpstr>préopératoire</vt:lpstr>
      <vt:lpstr>610O: Etude de phase II randomisée de cisplatine, fluorouracile et DOCétaxel +/-radioThérapie préopératoire, selon la réponse précoce au cisplatine + fluorouracile dans les adénocarcinomes de l’œsophage résécables: une étude AGITG – Barbour et al</vt:lpstr>
      <vt:lpstr>610O: Etude de phase II randomisée de cisplatine, fluorouracile et DOCétaxel +/-radioThérapie préopératoire, selon la réponse précoce au cisplatine + fluorouracile dans les adénocarcinomes de l’œsophage résécables: une étude AGITG – Barbour et al</vt:lpstr>
      <vt:lpstr>610O: Etude de phase II randomisée de cisplatine, fluorouracile et DOCétaxel +/-radioThérapie préopératoire, selon la réponse précoce au cisplatine + fluorouracile dans les adénocarcinomes de l’œsophage résécables: une étude AGITG – Barbour et al</vt:lpstr>
      <vt:lpstr>610O: Etude de phase II randomisée de cisplatine, fluorouracile et DOCétaxel +/-radioThérapie préopératoire, selon la réponse précoce au cisplatine + fluorouracile dans les adénocarcinomes de l’œsophage résécables: une étude AGITG – Barbour et al</vt:lpstr>
      <vt:lpstr>610O: Etude de phase II randomisée de cisplatine, fluorouracile et DOCétaxel +/-radioThérapie préopératoire, selon la réponse précoce au cisplatine + fluorouracile dans les adénocarcinomes de l’œsophage résécables: une étude AGITG – Barbour et al</vt:lpstr>
      <vt:lpstr>périopératoire</vt:lpstr>
      <vt:lpstr>LBA26: Etude randomisée de phase II de cisplatine et capécitabine (ECX) ± lapatinib en périopératoire pour des adénocarcinomes de l’estomac, de la jonction gastro-oesophagienne et du bas oesophage HER-2 positifs: résultats de l’étude MRC ST03 de faisabilité du lapatinib au Royaume Uni (ISRCTN 46020948) – Smyth et al</vt:lpstr>
      <vt:lpstr>LBA26: Etude randomisée de phase II de cisplatine et capécitabine (ECX) ± lapatinib en périopératoire pour des adénocarcinomes de l’estomac, de la jonction gastro-oesophagienne et du bas oesophage HER-2 positifs: résultats de l’étude MRC ST03 de faisabilité du lapatinib au Royaume Uni (ISRCTN 46020948) – Smyth et al</vt:lpstr>
      <vt:lpstr>LBA26: Etude randomisée de phase II de cisplatine et capécitabine (ECX) ± lapatinib en périopératoire pour des adénocarcinomes de l’estomac, de la jonction gastro-oesophagienne et du bas oesophage HER-2 positifs: résultats de l’étude MRC ST03 de faisabilité du lapatinib au Royaume Uni (ISRCTN 46020948) – Smyth et al</vt:lpstr>
      <vt:lpstr>LBA26: Etude randomisée de phase II de cisplatine et capécitabine (ECX) ± lapatinib en périopératoire pour des adénocarcinomes de l’estomac, de la jonction gastro-oesophagienne et du bas oesophage HER-2 positifs: résultats de l’étude MRC ST03 de faisabilité du lapatinib au Royaume Uni (ISRCTN 46020948) – Smyth et al</vt:lpstr>
      <vt:lpstr>LBA26: Etude randomisée de phase II de cisplatine et capécitabine (ECX) ± lapatinib en périopératoire pour des adénocarcinomes de l’estomac, de la jonction gastro-oesophagienne et du bas oesophage HER-2 positifs: résultats de l’étude MRC ST03 de faisabilité du lapatinib au Royaume Uni (ISRCTN 46020948) – Smyth et al</vt:lpstr>
      <vt:lpstr>Traitement de 1e ligne</vt:lpstr>
      <vt:lpstr>616PD: Etude de phase III comparant paclitaxel intrapéritonéal plus  S-1/paclitaxel et S-1/cisplatine chez des patients avec cancer de l’estomac avec métastases péritonéales: étude PHOENIX-GC – Fujiwara et al</vt:lpstr>
      <vt:lpstr>616PD: Etude de phase III comparant paclitaxel intrapéritonéal plus  S-1/paclitaxel et S-1/cisplatine chez des patients avec cancer de l’estomac avec métastases péritonéales: étude PHOENIX-GC – Fujiwara et al</vt:lpstr>
      <vt:lpstr>616PD: Etude de phase III comparant paclitaxel intrapéritonéal plus  S-1/paclitaxel et S-1/cisplatine chez des patients avec cancer de l’estomac avec métastases péritonéales: étude PHOENIX-GC – Fujiwara et al</vt:lpstr>
      <vt:lpstr>616PD: Etude de phase III comparant paclitaxel intrapéritonéal plus  S-1/paclitaxel et S-1/cisplatine chez des patients avec cancer de l’estomac avec métastases péritonéales: étude PHOENIX-GC – Fujiwara et al</vt:lpstr>
      <vt:lpstr>616PD: Etude de phase III comparant paclitaxel intrapéritonéal plus  S-1/paclitaxel et S-1/cisplatine chez des patients avec cancer de l’estomac avec métastases péritonéales: étude PHOENIX-GC – Fujiwara et al</vt:lpstr>
      <vt:lpstr>612O: Le séquençage de nouvelle génération des adénocarcinomes oesophago-gastriques permet d’identifier des signatures moléculaires distinctes pour la réponse aux inhibiteurs de HER2, 5FU/platine en 1e ligne et blocage de PD1/CTLA4 – Janjigian et al</vt:lpstr>
      <vt:lpstr>612O: Le séquençage de nouvelle génération des adénocarcinomes oesophago-gastriques permet d’identifier des signatures moléculaires distinctes pour la réponse aux inhibiteurs de HER2, 5FU/platine en 1e ligne et blocage de PD1/CTLA4 – Janjigian et al</vt:lpstr>
      <vt:lpstr>612O: Le séquençage de nouvelle génération des adénocarcinomes oesophago-gastriques permet d’identifier des signatures moléculaires distinctes pour la réponse aux inhibiteurs de HER2, 5FU/platine en 1e ligne et blocage de PD1/CTLA4 – Janjigian et al</vt:lpstr>
      <vt:lpstr>612O: Le séquençage de nouvelle génération des adénocarcinomes oesophago-gastriques permet d’identifier des signatures moléculaires distinctes de la réponse aux inhibiteurs de HER2, 5FU/platine en 1e ligne et blocage de PD1/CTLA4 – Janjigian et al</vt:lpstr>
      <vt:lpstr>612O: Le séquençage de nouvelle génération des adénocarcinomes oesophago-gastriques permet d’identifier des signatures moléculaires distinctes pour la réponse aux inhibiteurs de HER2, 5FU/platine en 1e ligne et blocage de PD1/CTLA4 – Janjigian et al</vt:lpstr>
      <vt:lpstr>614O: Résultats définitifs de l’étude FAST, un essai international, multicentrique, randomisé de phase II évaluant épirubicine, oxaliplatine, et capécitabine (EOX) avec  ou sans IMAB362, anticorps anti-CLDN18.2 en traitement de 1e ligne chez les patients avec adénocarcinome gastrique ou de la jonction gastro-oesophagienne avancé CLDN18.2+ – Schuler et al </vt:lpstr>
      <vt:lpstr>614O: Résultats définitifs de l’étude FAST, un essai international, multicentrique, randomisé de phase II évaluant épirubicine, oxaliplatine, et capécitabine (EOX) avec  ou sans IMAB362, anticorps anti-CLDN18.2 en traitement de 1e ligne chez les patients avec adénocarcinome gastrique ou de la jonction gastro-oesophagienne avancé CLDN18.2+ – Schuler et al </vt:lpstr>
      <vt:lpstr>614O: Résultats définitifs de l’étude FAST, un essai international, multicentrique, randomisé de phase II évaluant épirubicine, oxaliplatine, et capécitabine (EOX) avec  ou sans IMAB362, anticorps anti-CLDN18.2 en traitement de 1e ligne chez les patients avec adénocarcinome gastrique ou de la jonction gastro-oesophagienne avancé CLDN18.2+ – Schuler et al </vt:lpstr>
      <vt:lpstr>Traitement de deuxième ligne</vt:lpstr>
      <vt:lpstr>LBA27: Etude de phase lll randomisée en ouvert comparant irinotécan  plus S-1 et S-1 seul chez les patients avec carcinome épidermoïde de l’oesophage avancé après échec d’une chimiothérapie à base de platine ou de taxane – Huang et al </vt:lpstr>
      <vt:lpstr>LBA27: Etude de phase lll randomisée en ouvert comparant irinotécan  plus S-1 et S-1 seul chez les patients avec carcinome épidermoïde de l’oesophage avancé après échec d’une chimiothérapie à base de platine ou de taxane – Huang et al </vt:lpstr>
      <vt:lpstr>LBA27: Etude de phase lll randomisée en ouvert comparant irinotécan  plus S-1 et S-1 seul chez les patients avec carcinome épidermoïde de l’oesophage avancé après échec d’une chimiothérapie à base de platine ou de taxane – Huang et al </vt:lpstr>
      <vt:lpstr>PowerPoint Presentation</vt:lpstr>
      <vt:lpstr>PowerPoint Presentation</vt:lpstr>
      <vt:lpstr>LBA25: Olaparib en association au paclitaxel chez les patients avec cancer de l’estomac avancé ayant progressé après une 1e ligne de traitement: l’étude de phase III GOLD – Bang et al</vt:lpstr>
      <vt:lpstr>LBA25: Olaparib en association au paclitaxel chez les patients avec cancer de l’estomac avancé ayant progressé après une 1e ligne de traitement: l’étude de phase III GOLD – Bang et al</vt:lpstr>
      <vt:lpstr>LBA25: Olaparib en association au paclitaxel chez les patients avec cancer de l’estomac avancé ayant progressé après une 1e ligne de traitement: l’étude de phase III GOLD – Bang et al</vt:lpstr>
      <vt:lpstr>LBA25: Olaparib en association au paclitaxel chez les patients avec cancer de l’estomac avancé ayant progressé après une 1e ligne de traitement: l’étude de phase III GOLD – Bang et al</vt:lpstr>
      <vt:lpstr>Cancers du pancréas, de l’intestin grêle et du tractus hépatobiliaire</vt:lpstr>
      <vt:lpstr>Cancer du pancréas</vt:lpstr>
      <vt:lpstr>621PD: Etude randomisée de phase II évaluant S-1 et radiothérapie concomitante avec ou sans chimiothérapie d’induction (gemcitabine) pour les cancers du pancréas localement avancé (CPLA): analyse finale de l’étude JCOG1106 – Loka et al</vt:lpstr>
      <vt:lpstr>621PD: Etude randomisée de phase II évaluant S-1 et radiothérapie concomitante avec ou sans chimiothérapie d’induction (gemcitabine) pour les cancers du pancréas localement avancé (CPLA): analyse finale de l’étude JCOG1106 – Loka et al</vt:lpstr>
      <vt:lpstr>621PD: Etude randomisée de phase II évaluant S-1 et radiothérapie concomitante avec ou sans chimiothérapie d’induction (gemcitabine) pour les cancers du pancréas localement avancé (CPLA): analyse finale de l’étude JCOG1106 – Loka et al</vt:lpstr>
      <vt:lpstr>621PD: Etude randomisée de phase II évaluant S-1 et radiothérapie concomitante avec ou sans chimiothérapie d’induction (gemcitabine) pour les cancers du pancréas localement avancé (CPLA): analyse finale de l’étude JCOG1106 – Loka et al</vt:lpstr>
      <vt:lpstr>621PD: Etude randomisée de phase II évaluant S-1 et radiothérapie concomitante avec ou sans chimiothérapie d’induction (gemcitabine) pour les cancers du pancréas localement avancé (CPLA): analyse finale de l’étude JCOG1106 – Loka et al</vt:lpstr>
      <vt:lpstr>Cancer de la vésicule</vt:lpstr>
      <vt:lpstr>619PD: Facteurs pronostiques pour le traitement curatif du cancer de la vésicule: données de 950 cas du registre allemand – Goetze et al </vt:lpstr>
      <vt:lpstr>619PD: Facteurs pronostiques pour le traitement curatif du cancer de la vésicule: données de 950 cas du registre allemand – Goetze et al </vt:lpstr>
      <vt:lpstr>619PD: Facteurs pronostiques pour le traitement curatif du cancer de la vésicule: données de 950 cas du registre allemand – Goetze et al </vt:lpstr>
      <vt:lpstr>619PD: Facteurs pronostiques pour le traitement curatif du cancer de la vésicule: données de 950 cas du registre allemand – Goetze et al </vt:lpstr>
      <vt:lpstr>619PD: Prognostic factors in curative treatment of gallbladder cancer - Data of 950 cases of “The German-Registry” – Goetze et al </vt:lpstr>
      <vt:lpstr>Carcinome hépatocellulaire</vt:lpstr>
      <vt:lpstr>LBA28: Efficacité, tolérance, et qualité de vie sous regorafenib chez les patients avec carcinome hépatocellulaire (CHC) progressant sous sorafenib: résultats de l’étude internationale en double aveugle de phase 3 RESORCE – Bruix et al</vt:lpstr>
      <vt:lpstr>LBA28: Efficacité, tolérance, et qualité de vie sous regorafenib chez les patients avec carcinome hépatocellulaire (CHC) progressant sous sorafenib: résultats de l’étude internationale en double aveugle de phase 3 RESORCE – Bruix et al</vt:lpstr>
      <vt:lpstr>LBA28: Efficacité, tolérance, et qualité de vie sous regorafenib chez les patients avec carcinome hépatocellulaire (CHC) progressant sous sorafenib: résultats de l’étude internationale en double aveugle de phase 3 RESORCE – Bruix et al</vt:lpstr>
      <vt:lpstr>LBA28: Efficacité, tolérance, et qualité de vie sous regorafenib chez les patients avec carcinome hépatocellulaire (CHC) progressant sous sorafenib: résultats de l’étude internationale en double aveugle de phase 3 RESORCE – Bruix et al</vt:lpstr>
      <vt:lpstr>Tumeurs Neuroendocrines</vt:lpstr>
      <vt:lpstr>420PD: Etude de phase III NETTER-1 chez les patients avec tumeur neuroendocrine de l’intestin grêle traités par 177Lu-dotatate: efficacité, tolérance, qualité de vie et analyse de sous-groupes – Strosberg et al</vt:lpstr>
      <vt:lpstr>420PD: Etude de phase III NETTER-1 chez les patients avec tumeur neuroendocrine de l’intestin grêle traités par 177Lu-dotatate: efficacité, tolérance, qualité de vie et analyse de sous-groupes – Strosberg et al</vt:lpstr>
      <vt:lpstr>420PD: Etude de phase III NETTER-1 chez les patients avec tumeur neuroendocrine de l’intestin grêle traités par 177Lu-dotatate: efficacité, tolérance, qualité de vie et analyse de sous-groupes – Strosberg et al</vt:lpstr>
      <vt:lpstr>420PD: Etude de phase III NETTER-1 chez les patients avec tumeur neuroendocrine de l’intestin grêle traités par 177Lu-dotatate: efficacité, tolérance, qualité de vie et analyse de sous-groupes – Strosberg et al</vt:lpstr>
      <vt:lpstr>420PD: Etude de phase III NETTER-1 chez les patients avec tumeur neuroendocrine de l’intestin grêle traités par 177Lu-dotatate: efficacité, tolérance, qualité de vie et analyse de sous-groupes – Strosberg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649</cp:revision>
  <cp:lastPrinted>2016-10-28T12:31:36Z</cp:lastPrinted>
  <dcterms:created xsi:type="dcterms:W3CDTF">2011-02-23T10:20:57Z</dcterms:created>
  <dcterms:modified xsi:type="dcterms:W3CDTF">2016-11-29T10:21:10Z</dcterms:modified>
</cp:coreProperties>
</file>